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46" r:id="rId5"/>
    <p:sldMasterId id="2147483773" r:id="rId6"/>
    <p:sldMasterId id="2147483786" r:id="rId7"/>
    <p:sldMasterId id="2147483798" r:id="rId8"/>
    <p:sldMasterId id="2147483811" r:id="rId9"/>
    <p:sldMasterId id="2147483823" r:id="rId10"/>
  </p:sldMasterIdLst>
  <p:notesMasterIdLst>
    <p:notesMasterId r:id="rId53"/>
  </p:notesMasterIdLst>
  <p:handoutMasterIdLst>
    <p:handoutMasterId r:id="rId54"/>
  </p:handoutMasterIdLst>
  <p:sldIdLst>
    <p:sldId id="256" r:id="rId11"/>
    <p:sldId id="385" r:id="rId12"/>
    <p:sldId id="412" r:id="rId13"/>
    <p:sldId id="413" r:id="rId14"/>
    <p:sldId id="410" r:id="rId15"/>
    <p:sldId id="393" r:id="rId16"/>
    <p:sldId id="386" r:id="rId17"/>
    <p:sldId id="387" r:id="rId18"/>
    <p:sldId id="388" r:id="rId19"/>
    <p:sldId id="389" r:id="rId20"/>
    <p:sldId id="390" r:id="rId21"/>
    <p:sldId id="391" r:id="rId22"/>
    <p:sldId id="395" r:id="rId23"/>
    <p:sldId id="396" r:id="rId24"/>
    <p:sldId id="397" r:id="rId25"/>
    <p:sldId id="398" r:id="rId26"/>
    <p:sldId id="409" r:id="rId27"/>
    <p:sldId id="394" r:id="rId28"/>
    <p:sldId id="419" r:id="rId29"/>
    <p:sldId id="414" r:id="rId30"/>
    <p:sldId id="415" r:id="rId31"/>
    <p:sldId id="416" r:id="rId32"/>
    <p:sldId id="417" r:id="rId33"/>
    <p:sldId id="418" r:id="rId34"/>
    <p:sldId id="420" r:id="rId35"/>
    <p:sldId id="399" r:id="rId36"/>
    <p:sldId id="378" r:id="rId37"/>
    <p:sldId id="319" r:id="rId38"/>
    <p:sldId id="384" r:id="rId39"/>
    <p:sldId id="305" r:id="rId40"/>
    <p:sldId id="368" r:id="rId41"/>
    <p:sldId id="324" r:id="rId42"/>
    <p:sldId id="373" r:id="rId43"/>
    <p:sldId id="365" r:id="rId44"/>
    <p:sldId id="402" r:id="rId45"/>
    <p:sldId id="403" r:id="rId46"/>
    <p:sldId id="404" r:id="rId47"/>
    <p:sldId id="405" r:id="rId48"/>
    <p:sldId id="406" r:id="rId49"/>
    <p:sldId id="407" r:id="rId50"/>
    <p:sldId id="408" r:id="rId51"/>
    <p:sldId id="411"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FBFD"/>
    <a:srgbClr val="FFFFFF"/>
    <a:srgbClr val="FFFFCC"/>
    <a:srgbClr val="0F6FC6"/>
    <a:srgbClr val="00A4DE"/>
    <a:srgbClr val="797979"/>
    <a:srgbClr val="FFE1E1"/>
    <a:srgbClr val="74F2F8"/>
    <a:srgbClr val="11AF09"/>
    <a:srgbClr val="14CB0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97" autoAdjust="0"/>
    <p:restoredTop sz="81435" autoAdjust="0"/>
  </p:normalViewPr>
  <p:slideViewPr>
    <p:cSldViewPr>
      <p:cViewPr varScale="1">
        <p:scale>
          <a:sx n="104" d="100"/>
          <a:sy n="104" d="100"/>
        </p:scale>
        <p:origin x="-111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178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337" cy="457356"/>
          </a:xfrm>
          <a:prstGeom prst="rect">
            <a:avLst/>
          </a:prstGeom>
        </p:spPr>
        <p:txBody>
          <a:bodyPr vert="horz" lIns="89127" tIns="44563" rIns="89127" bIns="44563" rtlCol="0"/>
          <a:lstStyle>
            <a:lvl1pPr algn="l">
              <a:defRPr sz="1200"/>
            </a:lvl1pPr>
          </a:lstStyle>
          <a:p>
            <a:endParaRPr lang="en-US"/>
          </a:p>
        </p:txBody>
      </p:sp>
      <p:sp>
        <p:nvSpPr>
          <p:cNvPr id="3" name="Date Placeholder 2"/>
          <p:cNvSpPr>
            <a:spLocks noGrp="1"/>
          </p:cNvSpPr>
          <p:nvPr>
            <p:ph type="dt" sz="quarter" idx="1"/>
          </p:nvPr>
        </p:nvSpPr>
        <p:spPr>
          <a:xfrm>
            <a:off x="3885120" y="0"/>
            <a:ext cx="2971336" cy="457356"/>
          </a:xfrm>
          <a:prstGeom prst="rect">
            <a:avLst/>
          </a:prstGeom>
        </p:spPr>
        <p:txBody>
          <a:bodyPr vert="horz" lIns="89127" tIns="44563" rIns="89127" bIns="44563" rtlCol="0"/>
          <a:lstStyle>
            <a:lvl1pPr algn="r">
              <a:defRPr sz="1200"/>
            </a:lvl1pPr>
          </a:lstStyle>
          <a:p>
            <a:fld id="{F3EDA9E6-34CD-4320-96A1-059AF2675DAE}" type="datetimeFigureOut">
              <a:rPr lang="en-US" smtClean="0"/>
              <a:pPr/>
              <a:t>6/19/2012</a:t>
            </a:fld>
            <a:endParaRPr lang="en-US"/>
          </a:p>
        </p:txBody>
      </p:sp>
      <p:sp>
        <p:nvSpPr>
          <p:cNvPr id="4" name="Footer Placeholder 3"/>
          <p:cNvSpPr>
            <a:spLocks noGrp="1"/>
          </p:cNvSpPr>
          <p:nvPr>
            <p:ph type="ftr" sz="quarter" idx="2"/>
          </p:nvPr>
        </p:nvSpPr>
        <p:spPr>
          <a:xfrm>
            <a:off x="0" y="8685095"/>
            <a:ext cx="2971337" cy="457356"/>
          </a:xfrm>
          <a:prstGeom prst="rect">
            <a:avLst/>
          </a:prstGeom>
        </p:spPr>
        <p:txBody>
          <a:bodyPr vert="horz" lIns="89127" tIns="44563" rIns="89127" bIns="44563" rtlCol="0" anchor="b"/>
          <a:lstStyle>
            <a:lvl1pPr algn="l">
              <a:defRPr sz="1200"/>
            </a:lvl1pPr>
          </a:lstStyle>
          <a:p>
            <a:endParaRPr lang="en-US"/>
          </a:p>
        </p:txBody>
      </p:sp>
      <p:sp>
        <p:nvSpPr>
          <p:cNvPr id="5" name="Slide Number Placeholder 4"/>
          <p:cNvSpPr>
            <a:spLocks noGrp="1"/>
          </p:cNvSpPr>
          <p:nvPr>
            <p:ph type="sldNum" sz="quarter" idx="3"/>
          </p:nvPr>
        </p:nvSpPr>
        <p:spPr>
          <a:xfrm>
            <a:off x="3885120" y="8685095"/>
            <a:ext cx="2971336" cy="457356"/>
          </a:xfrm>
          <a:prstGeom prst="rect">
            <a:avLst/>
          </a:prstGeom>
        </p:spPr>
        <p:txBody>
          <a:bodyPr vert="horz" lIns="89127" tIns="44563" rIns="89127" bIns="44563" rtlCol="0" anchor="b"/>
          <a:lstStyle>
            <a:lvl1pPr algn="r">
              <a:defRPr sz="1200"/>
            </a:lvl1pPr>
          </a:lstStyle>
          <a:p>
            <a:fld id="{AA6CBB8F-F962-42E4-B654-A6BAB1CF4279}" type="slidenum">
              <a:rPr lang="en-US" smtClean="0"/>
              <a:pPr/>
              <a:t>‹#›</a:t>
            </a:fld>
            <a:endParaRPr lang="en-US"/>
          </a:p>
        </p:txBody>
      </p:sp>
    </p:spTree>
    <p:extLst>
      <p:ext uri="{BB962C8B-B14F-4D97-AF65-F5344CB8AC3E}">
        <p14:creationId xmlns="" xmlns:p14="http://schemas.microsoft.com/office/powerpoint/2010/main" val="2256304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26" tIns="45713" rIns="91426" bIns="45713" rtlCol="0"/>
          <a:lstStyle>
            <a:lvl1pPr algn="r">
              <a:defRPr sz="1200"/>
            </a:lvl1pPr>
          </a:lstStyle>
          <a:p>
            <a:fld id="{0085DC63-5220-4D44-BB95-1971E560EE91}" type="datetimeFigureOut">
              <a:rPr lang="en-US" smtClean="0"/>
              <a:pPr/>
              <a:t>6/19/2012</a:t>
            </a:fld>
            <a:endParaRPr lang="en-US"/>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6" tIns="45713" rIns="91426"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6" tIns="45713" rIns="91426" bIns="45713" rtlCol="0" anchor="b"/>
          <a:lstStyle>
            <a:lvl1pPr algn="r">
              <a:defRPr sz="1200"/>
            </a:lvl1pPr>
          </a:lstStyle>
          <a:p>
            <a:fld id="{44968C90-F160-400A-9168-041FF088281A}" type="slidenum">
              <a:rPr lang="en-US" smtClean="0"/>
              <a:pPr/>
              <a:t>‹#›</a:t>
            </a:fld>
            <a:endParaRPr lang="en-US"/>
          </a:p>
        </p:txBody>
      </p:sp>
    </p:spTree>
    <p:extLst>
      <p:ext uri="{BB962C8B-B14F-4D97-AF65-F5344CB8AC3E}">
        <p14:creationId xmlns="" xmlns:p14="http://schemas.microsoft.com/office/powerpoint/2010/main" val="329952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r>
              <a:rPr lang="en-US" dirty="0" smtClean="0"/>
              <a:t>People involved in ARL’s Mercury Research program include:</a:t>
            </a:r>
            <a:r>
              <a:rPr lang="en-US" baseline="0" dirty="0" smtClean="0"/>
              <a:t> </a:t>
            </a:r>
          </a:p>
          <a:p>
            <a:pPr defTabSz="891266">
              <a:defRPr/>
            </a:pPr>
            <a:endParaRPr lang="en-US" baseline="0" dirty="0" smtClean="0"/>
          </a:p>
          <a:p>
            <a:pPr defTabSz="891266">
              <a:defRPr/>
            </a:pPr>
            <a:r>
              <a:rPr lang="en-US" dirty="0" smtClean="0"/>
              <a:t>Winston Luke, Steve Brooks*, Paul Kelley, Jake Walker</a:t>
            </a:r>
            <a:r>
              <a:rPr lang="en-US" baseline="30000" dirty="0" smtClean="0"/>
              <a:t>#</a:t>
            </a:r>
            <a:r>
              <a:rPr lang="en-US" dirty="0" smtClean="0"/>
              <a:t>, </a:t>
            </a:r>
            <a:r>
              <a:rPr lang="en-US" dirty="0" err="1" smtClean="0"/>
              <a:t>Xinrong</a:t>
            </a:r>
            <a:r>
              <a:rPr lang="en-US" dirty="0" smtClean="0"/>
              <a:t> </a:t>
            </a:r>
            <a:r>
              <a:rPr lang="en-US" dirty="0" err="1" smtClean="0"/>
              <a:t>Ren</a:t>
            </a:r>
            <a:r>
              <a:rPr lang="en-US" dirty="0" smtClean="0"/>
              <a:t>, Tilden Meyers, Roland </a:t>
            </a:r>
            <a:r>
              <a:rPr lang="en-US" dirty="0" err="1" smtClean="0"/>
              <a:t>Draxler</a:t>
            </a:r>
            <a:r>
              <a:rPr lang="en-US" dirty="0" smtClean="0"/>
              <a:t>, </a:t>
            </a:r>
            <a:r>
              <a:rPr lang="en-US" dirty="0" err="1" smtClean="0"/>
              <a:t>Fantine</a:t>
            </a:r>
            <a:r>
              <a:rPr lang="en-US" dirty="0" smtClean="0"/>
              <a:t> </a:t>
            </a:r>
            <a:r>
              <a:rPr lang="en-US" dirty="0" err="1" smtClean="0"/>
              <a:t>Ngan</a:t>
            </a:r>
            <a:r>
              <a:rPr lang="en-US" dirty="0" smtClean="0"/>
              <a:t>, and Richard </a:t>
            </a:r>
            <a:r>
              <a:rPr lang="en-US" dirty="0" err="1" smtClean="0"/>
              <a:t>Artz</a:t>
            </a:r>
            <a:endParaRPr lang="en-US" dirty="0" smtClean="0"/>
          </a:p>
          <a:p>
            <a:pPr defTabSz="891266">
              <a:defRPr/>
            </a:pPr>
            <a:endParaRPr lang="en-US" dirty="0" smtClean="0"/>
          </a:p>
          <a:p>
            <a:r>
              <a:rPr lang="en-US" dirty="0" smtClean="0"/>
              <a:t>* Oak Ridge Associated Universities, on assignment to NOAA ARL</a:t>
            </a:r>
          </a:p>
          <a:p>
            <a:r>
              <a:rPr lang="en-US" baseline="30000" dirty="0" smtClean="0"/>
              <a:t>#</a:t>
            </a:r>
            <a:r>
              <a:rPr lang="en-US" dirty="0" smtClean="0"/>
              <a:t> Grand Bay National Estuarine Research Reserve, Moss Point, MS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Results</a:t>
            </a:r>
            <a:r>
              <a:rPr lang="en-US" baseline="0" dirty="0" smtClean="0"/>
              <a:t> obtained by modeling the atmospheric fate and transport of mercury emitted to the air with the HYSPLIT-Hg model, in the FY2010 GLRI mercury-modeling project.  These results are for 2005, the latest year for which mercury emissions inventory information was available, at the time the project was carried out.  Atmospheric deposition of mercury to the Great Lakes is an important – and probably the largest – current loading pathway.</a:t>
            </a:r>
          </a:p>
          <a:p>
            <a:endParaRPr lang="en-US" baseline="0" dirty="0" smtClean="0"/>
          </a:p>
          <a:p>
            <a:r>
              <a:rPr lang="en-US" baseline="0" dirty="0" smtClean="0"/>
              <a:t>In the upper left graph, the total mercury emissions as a function of distance away from the center of Lake Erie are plotted. You can see that a very small fraction of the total global mercury emissions are emitted within 500 km of the Lake center, or even with 1000km of the Lake center. The bulk of the global emissions are much further away from the Lake.</a:t>
            </a:r>
          </a:p>
          <a:p>
            <a:endParaRPr lang="en-US" baseline="0" dirty="0" smtClean="0"/>
          </a:p>
          <a:p>
            <a:r>
              <a:rPr lang="en-US" baseline="0" dirty="0" smtClean="0"/>
              <a:t>In the bottom right graph, the total modeled atmospheric mercury deposition to Lake Erie arising from emissions at the same distance ranges are shown. So, this graph shows that about 200 kg were modeled to have been deposited into Lake Erie from sources within 500 km of the Lake center, about 40% of the total modeled deposition. </a:t>
            </a:r>
            <a:endParaRPr lang="en-US" dirty="0"/>
          </a:p>
        </p:txBody>
      </p:sp>
      <p:sp>
        <p:nvSpPr>
          <p:cNvPr id="4" name="Slide Number Placeholder 3"/>
          <p:cNvSpPr>
            <a:spLocks noGrp="1"/>
          </p:cNvSpPr>
          <p:nvPr>
            <p:ph type="sldNum" sz="quarter" idx="10"/>
          </p:nvPr>
        </p:nvSpPr>
        <p:spPr/>
        <p:txBody>
          <a:bodyPr/>
          <a:lstStyle/>
          <a:p>
            <a:fld id="{E556987C-FC20-4885-AD3D-62578181A80D}"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Rot="1" noChangeArrowheads="1" noTextEdit="1"/>
          </p:cNvSpPr>
          <p:nvPr>
            <p:ph type="sldImg"/>
          </p:nvPr>
        </p:nvSpPr>
        <p:spPr>
          <a:ln/>
        </p:spPr>
      </p:sp>
      <p:sp>
        <p:nvSpPr>
          <p:cNvPr id="4372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Rot="1" noChangeArrowheads="1" noTextEdit="1"/>
          </p:cNvSpPr>
          <p:nvPr>
            <p:ph type="sldImg"/>
          </p:nvPr>
        </p:nvSpPr>
        <p:spPr>
          <a:ln/>
        </p:spPr>
      </p:sp>
      <p:sp>
        <p:nvSpPr>
          <p:cNvPr id="425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Rot="1" noChangeArrowheads="1" noTextEdit="1"/>
          </p:cNvSpPr>
          <p:nvPr>
            <p:ph type="sldImg"/>
          </p:nvPr>
        </p:nvSpPr>
        <p:spPr>
          <a:ln/>
        </p:spPr>
      </p:sp>
      <p:sp>
        <p:nvSpPr>
          <p:cNvPr id="4270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Rot="1" noChangeArrowheads="1" noTextEdit="1"/>
          </p:cNvSpPr>
          <p:nvPr>
            <p:ph type="sldImg"/>
          </p:nvPr>
        </p:nvSpPr>
        <p:spPr>
          <a:ln/>
        </p:spPr>
      </p:sp>
      <p:sp>
        <p:nvSpPr>
          <p:cNvPr id="4321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Ro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fontAlgn="base">
              <a:spcBef>
                <a:spcPct val="0"/>
              </a:spcBef>
              <a:spcAft>
                <a:spcPct val="0"/>
              </a:spcAft>
            </a:pPr>
            <a:fld id="{035B3F1E-BEDA-44B4-8B5B-06B414DDD1BB}" type="slidenum">
              <a:rPr lang="en-US" sz="1200" smtClean="0">
                <a:solidFill>
                  <a:prstClr val="black"/>
                </a:solidFill>
                <a:latin typeface="Arial" charset="0"/>
              </a:rPr>
              <a:pPr algn="r" defTabSz="914437" fontAlgn="base">
                <a:spcBef>
                  <a:spcPct val="0"/>
                </a:spcBef>
                <a:spcAft>
                  <a:spcPct val="0"/>
                </a:spcAft>
              </a:pPr>
              <a:t>24</a:t>
            </a:fld>
            <a:endParaRPr lang="en-US" sz="1200" dirty="0" smtClean="0">
              <a:solidFill>
                <a:prstClr val="black"/>
              </a:solidFill>
              <a:latin typeface="Arial" charset="0"/>
            </a:endParaRPr>
          </a:p>
        </p:txBody>
      </p:sp>
      <p:sp>
        <p:nvSpPr>
          <p:cNvPr id="415747" name="Rectangle 2"/>
          <p:cNvSpPr>
            <a:spLocks noRot="1" noChangeArrowheads="1" noTextEdit="1"/>
          </p:cNvSpPr>
          <p:nvPr>
            <p:ph type="sldImg"/>
          </p:nvPr>
        </p:nvSpPr>
        <p:spPr>
          <a:ln/>
        </p:spPr>
      </p:sp>
      <p:sp>
        <p:nvSpPr>
          <p:cNvPr id="415748" name="Rectangle 3"/>
          <p:cNvSpPr>
            <a:spLocks noGrp="1" noChangeArrowheads="1"/>
          </p:cNvSpPr>
          <p:nvPr>
            <p:ph type="body" idx="1"/>
          </p:nvPr>
        </p:nvSpPr>
        <p:spPr/>
        <p:txBody>
          <a:bodyPr/>
          <a:lstStyle/>
          <a:p>
            <a:pPr eaLnBrk="1" hangingPunct="1"/>
            <a:r>
              <a:rPr lang="en-US" smtClean="0"/>
              <a:t>Figure 1. Seafood consumption and total Hg intake from estuarine and marine fish and shellfish in the commercial market. (A) Seafood consumption estimated in this study from NMFS fisheries supply data compared with available data for marine and estuarine fish consumption from CSFII dietary survey data [uncooked weights (U.S. EPA 2002]. (B) Percentage of total Hg intake (product of seafood supply and Hg concentrations) for the top 15 seafood categories; intake is allocated by the source region for each of the fisheries products [Atlantic, Pacific, imported (foreign sources), and high seas landings]. “Salmon” includes both canned and fresh and frozen products; “Anchovies et al.” includes anchovies, herring, shad, and sardines; “Flounders” includes flounder, plaice, and sole; “Haddock et al.” includes haddock, hake, whiting, and monkfish; and “Grouper et al.” includes grouper and seabass (Table 1).</a:t>
            </a:r>
          </a:p>
          <a:p>
            <a:pPr eaLnBrk="1" hangingPunct="1"/>
            <a:endParaRPr lang="en-US" smtClean="0"/>
          </a:p>
          <a:p>
            <a:pPr eaLnBrk="1" hangingPunct="1"/>
            <a:r>
              <a:rPr lang="en-US" smtClean="0"/>
              <a:t>Sunderland, E. (2007). Mercury exposure from domestic and imported estuarine and marine fish in the U.S. seafood market. </a:t>
            </a:r>
            <a:r>
              <a:rPr lang="en-US" i="1" smtClean="0"/>
              <a:t>Environ Health Perspect</a:t>
            </a:r>
            <a:r>
              <a:rPr lang="en-US" smtClean="0"/>
              <a:t> </a:t>
            </a:r>
            <a:r>
              <a:rPr lang="en-US" b="1" smtClean="0"/>
              <a:t>115</a:t>
            </a:r>
            <a:r>
              <a:rPr lang="en-US" smtClean="0"/>
              <a:t>(2):235-42.</a:t>
            </a:r>
          </a:p>
          <a:p>
            <a:pPr eaLnBrk="1" hangingPunct="1"/>
            <a:endParaRPr lang="en-US" smtClean="0"/>
          </a:p>
          <a:p>
            <a:pPr eaLnBrk="1" hangingPunct="1"/>
            <a:r>
              <a:rPr lang="en-US" smtClean="0"/>
              <a:t>CSFII - U.S. Department of Agriculture's Continuing Survey of Food Intake by Individuals (CSFII)</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Rot="1" noChangeArrowheads="1" noTextEdit="1"/>
          </p:cNvSpPr>
          <p:nvPr>
            <p:ph type="sldImg"/>
          </p:nvPr>
        </p:nvSpPr>
        <p:spPr>
          <a:ln/>
        </p:spPr>
      </p:sp>
      <p:sp>
        <p:nvSpPr>
          <p:cNvPr id="4382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44588" y="687388"/>
            <a:ext cx="4570412" cy="3429000"/>
          </a:xfrm>
          <a:ln/>
        </p:spPr>
      </p:sp>
      <p:sp>
        <p:nvSpPr>
          <p:cNvPr id="116739" name="Rectangle 3"/>
          <p:cNvSpPr>
            <a:spLocks noGrp="1" noChangeArrowheads="1"/>
          </p:cNvSpPr>
          <p:nvPr>
            <p:ph type="body" idx="1"/>
          </p:nvPr>
        </p:nvSpPr>
        <p:spPr>
          <a:xfrm>
            <a:off x="685800" y="4343401"/>
            <a:ext cx="5486400" cy="4113213"/>
          </a:xfrm>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Hg(II)</a:t>
            </a:r>
            <a:r>
              <a:rPr lang="en-US" baseline="0" dirty="0" smtClean="0"/>
              <a:t> is Reactive Gaseous Mercury</a:t>
            </a:r>
          </a:p>
          <a:p>
            <a:r>
              <a:rPr lang="en-US" baseline="0" dirty="0" smtClean="0"/>
              <a:t>Hg(0) is Elemental Mercury</a:t>
            </a:r>
          </a:p>
          <a:p>
            <a:r>
              <a:rPr lang="en-US" baseline="0" dirty="0" smtClean="0"/>
              <a:t>Hg(p) is Particulate Mercury</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a:t>
            </a:r>
            <a:r>
              <a:rPr lang="en-US" baseline="0" dirty="0" smtClean="0"/>
              <a:t>s we see high peaks of RGM and/or other mercury compounds.</a:t>
            </a:r>
          </a:p>
          <a:p>
            <a:endParaRPr lang="en-US" baseline="0" dirty="0" smtClean="0"/>
          </a:p>
          <a:p>
            <a:r>
              <a:rPr lang="en-US" baseline="0" dirty="0" smtClean="0"/>
              <a:t>Can we explain what is happening during these episodes? Why was the concentration so high?</a:t>
            </a:r>
          </a:p>
          <a:p>
            <a:endParaRPr lang="en-US" baseline="0" dirty="0" smtClean="0"/>
          </a:p>
          <a:p>
            <a:r>
              <a:rPr lang="en-US" baseline="0" dirty="0" smtClean="0"/>
              <a:t>Ultimately we want and need to be able to explain the continuous record of measurements at the site, but sometimes it is useful to focus on episodes.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concentration was high, the air masses appeared</a:t>
            </a:r>
            <a:r>
              <a:rPr lang="en-US" baseline="0" dirty="0" smtClean="0"/>
              <a:t> to be from a group of significant sources in the Baltimore region northeast of the site.</a:t>
            </a:r>
          </a:p>
          <a:p>
            <a:endParaRPr lang="en-US" baseline="0" dirty="0" smtClean="0"/>
          </a:p>
          <a:p>
            <a:r>
              <a:rPr lang="en-US" baseline="0" dirty="0" smtClean="0"/>
              <a:t>We have MANY examples of this kind of analysis.</a:t>
            </a:r>
          </a:p>
          <a:p>
            <a:endParaRPr lang="en-US" baseline="0" dirty="0" smtClean="0"/>
          </a:p>
          <a:p>
            <a:r>
              <a:rPr lang="en-US" baseline="0" dirty="0" smtClean="0"/>
              <a:t>This kind of analysis does not prove that the sources impacted the site and caused the episode, but it is suggestive.</a:t>
            </a:r>
          </a:p>
          <a:p>
            <a:endParaRPr lang="en-US" baseline="0" dirty="0" smtClean="0"/>
          </a:p>
          <a:p>
            <a:r>
              <a:rPr lang="en-US" baseline="0" dirty="0" smtClean="0"/>
              <a:t>Coupled with other information, this can contribute to a weight-of-evidence approach.</a:t>
            </a:r>
            <a:endParaRPr lang="en-US" dirty="0"/>
          </a:p>
        </p:txBody>
      </p:sp>
      <p:sp>
        <p:nvSpPr>
          <p:cNvPr id="4" name="Slide Number Placeholder 3"/>
          <p:cNvSpPr>
            <a:spLocks noGrp="1"/>
          </p:cNvSpPr>
          <p:nvPr>
            <p:ph type="sldNum" sz="quarter" idx="10"/>
          </p:nvPr>
        </p:nvSpPr>
        <p:spPr/>
        <p:txBody>
          <a:bodyPr/>
          <a:lstStyle/>
          <a:p>
            <a:fld id="{FA5565DD-E569-418B-A091-250B15AB1447}" type="slidenum">
              <a:rPr lang="en-US">
                <a:solidFill>
                  <a:prstClr val="black"/>
                </a:solidFill>
              </a:rPr>
              <a:pPr/>
              <a:t>29</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fontAlgn="base">
              <a:spcBef>
                <a:spcPct val="0"/>
              </a:spcBef>
              <a:spcAft>
                <a:spcPct val="0"/>
              </a:spcAft>
              <a:defRPr/>
            </a:pPr>
            <a:r>
              <a:rPr lang="en-US" dirty="0" smtClean="0">
                <a:solidFill>
                  <a:srgbClr val="000000"/>
                </a:solidFill>
                <a:latin typeface="Calibri" pitchFamily="34" charset="0"/>
              </a:rPr>
              <a:t>Key point: atmospheric mercury impacts occur at local, regional, national, continental, and global scales…</a:t>
            </a:r>
            <a:endParaRPr lang="en-US" dirty="0" smtClean="0">
              <a:solidFill>
                <a:srgbClr val="FFFFFF"/>
              </a:solidFill>
              <a:latin typeface="Calibri" pitchFamily="34" charset="0"/>
            </a:endParaRPr>
          </a:p>
          <a:p>
            <a:pPr algn="l" fontAlgn="base">
              <a:spcBef>
                <a:spcPct val="0"/>
              </a:spcBef>
              <a:spcAft>
                <a:spcPct val="0"/>
              </a:spcAft>
            </a:pPr>
            <a:endParaRPr lang="en-US" dirty="0" smtClean="0">
              <a:solidFill>
                <a:srgbClr val="FFFFFF"/>
              </a:solidFill>
              <a:latin typeface="Calibri" pitchFamily="34" charset="0"/>
            </a:endParaRPr>
          </a:p>
          <a:p>
            <a:pPr algn="l" fontAlgn="base">
              <a:spcBef>
                <a:spcPct val="0"/>
              </a:spcBef>
              <a:spcAft>
                <a:spcPct val="0"/>
              </a:spcAft>
            </a:pPr>
            <a:r>
              <a:rPr lang="en-US" dirty="0" smtClean="0">
                <a:solidFill>
                  <a:srgbClr val="FFFFFF"/>
                </a:solidFill>
                <a:latin typeface="Calibri" pitchFamily="34" charset="0"/>
              </a:rPr>
              <a:t>The relative importance of the deposition contributions of local/regional sources vs. global sources to deposition is highly variable across North America and depends, e.g., on the proximity of local/regional sources </a:t>
            </a:r>
            <a:endParaRPr lang="en-US" b="0" dirty="0"/>
          </a:p>
        </p:txBody>
      </p:sp>
      <p:sp>
        <p:nvSpPr>
          <p:cNvPr id="4" name="Slide Number Placeholder 3"/>
          <p:cNvSpPr>
            <a:spLocks noGrp="1"/>
          </p:cNvSpPr>
          <p:nvPr>
            <p:ph type="sldNum" sz="quarter" idx="10"/>
          </p:nvPr>
        </p:nvSpPr>
        <p:spPr/>
        <p:txBody>
          <a:bodyPr/>
          <a:lstStyle/>
          <a:p>
            <a:fld id="{E556987C-FC20-4885-AD3D-62578181A80D}"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4E70A1A-BEE6-4A40-9007-171BD126C7F9}" type="slidenum">
              <a:rPr lang="en-US">
                <a:solidFill>
                  <a:prstClr val="black"/>
                </a:solidFill>
              </a:rPr>
              <a:pPr/>
              <a:t>31</a:t>
            </a:fld>
            <a:endParaRPr lang="en-US">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normAutofit fontScale="85000" lnSpcReduction="20000"/>
          </a:bodyPr>
          <a:lstStyle/>
          <a:p>
            <a:pPr eaLnBrk="1" hangingPunct="1"/>
            <a:r>
              <a:rPr lang="en-US" dirty="0" smtClean="0">
                <a:latin typeface="Arial" pitchFamily="34" charset="0"/>
              </a:rPr>
              <a:t>There are three</a:t>
            </a:r>
            <a:r>
              <a:rPr lang="en-US" baseline="0" dirty="0" smtClean="0">
                <a:latin typeface="Arial" pitchFamily="34" charset="0"/>
              </a:rPr>
              <a:t> </a:t>
            </a:r>
            <a:r>
              <a:rPr lang="en-US" dirty="0" smtClean="0">
                <a:latin typeface="Arial" pitchFamily="34" charset="0"/>
              </a:rPr>
              <a:t>kinds of mercury in the atmosphere.</a:t>
            </a:r>
            <a:r>
              <a:rPr lang="en-US" baseline="0" dirty="0" smtClean="0">
                <a:latin typeface="Arial" pitchFamily="34" charset="0"/>
              </a:rPr>
              <a:t> They behave very differently and have different ecological and public health impacts. The forms can inter-covert… Measuring and modeling each of these forms is challenging, but is critical to understand the atmospheric behavior and impacts of mercury. There are many uncertainties in the scientific knowledge regarding atmospheric mercury, e.g., what is RGM? Have we identified all of the significant chemical reactions? Are the currently used reaction rates accurate?   The importance of atmospheric </a:t>
            </a:r>
            <a:r>
              <a:rPr lang="en-US" baseline="0" dirty="0" err="1" smtClean="0">
                <a:latin typeface="Arial" pitchFamily="34" charset="0"/>
              </a:rPr>
              <a:t>methly</a:t>
            </a:r>
            <a:r>
              <a:rPr lang="en-US" baseline="0" dirty="0" smtClean="0">
                <a:latin typeface="Arial" pitchFamily="34" charset="0"/>
              </a:rPr>
              <a:t>-mercury as well as its fate and transport is uncertain. </a:t>
            </a:r>
            <a:endParaRPr lang="en-US" dirty="0" smtClean="0">
              <a:latin typeface="Arial" pitchFamily="34" charset="0"/>
            </a:endParaRPr>
          </a:p>
          <a:p>
            <a:pPr eaLnBrk="1" hangingPunct="1"/>
            <a:endParaRPr lang="en-US" baseline="0" dirty="0" smtClean="0">
              <a:latin typeface="Arial" pitchFamily="34" charset="0"/>
            </a:endParaRPr>
          </a:p>
          <a:p>
            <a:pPr fontAlgn="base">
              <a:spcBef>
                <a:spcPct val="0"/>
              </a:spcBef>
              <a:spcAft>
                <a:spcPct val="0"/>
              </a:spcAft>
            </a:pPr>
            <a:r>
              <a:rPr lang="en-US" u="sng" dirty="0" smtClean="0">
                <a:solidFill>
                  <a:srgbClr val="333399"/>
                </a:solidFill>
                <a:latin typeface="Times New Roman" pitchFamily="18" charset="0"/>
              </a:rPr>
              <a:t>Elemental Mercury -- Hg(0)</a:t>
            </a:r>
          </a:p>
          <a:p>
            <a:pPr marL="116051" lvl="1" fontAlgn="base">
              <a:spcBef>
                <a:spcPct val="0"/>
              </a:spcBef>
              <a:spcAft>
                <a:spcPct val="0"/>
              </a:spcAft>
              <a:buFontTx/>
              <a:buChar char="•"/>
            </a:pPr>
            <a:r>
              <a:rPr lang="en-US" dirty="0" smtClean="0">
                <a:solidFill>
                  <a:srgbClr val="333399"/>
                </a:solidFill>
                <a:latin typeface="Times New Roman" pitchFamily="18" charset="0"/>
              </a:rPr>
              <a:t> most of total Hg in atmosphere</a:t>
            </a:r>
          </a:p>
          <a:p>
            <a:pPr marL="116051" lvl="1" fontAlgn="base">
              <a:spcBef>
                <a:spcPct val="0"/>
              </a:spcBef>
              <a:spcAft>
                <a:spcPct val="0"/>
              </a:spcAft>
              <a:buFontTx/>
              <a:buChar char="•"/>
            </a:pPr>
            <a:r>
              <a:rPr lang="en-US" dirty="0" smtClean="0">
                <a:solidFill>
                  <a:srgbClr val="333399"/>
                </a:solidFill>
                <a:latin typeface="Times New Roman" pitchFamily="18" charset="0"/>
              </a:rPr>
              <a:t> </a:t>
            </a:r>
            <a:r>
              <a:rPr lang="en-US" i="1" dirty="0" smtClean="0">
                <a:solidFill>
                  <a:srgbClr val="333399"/>
                </a:solidFill>
                <a:latin typeface="Times New Roman" pitchFamily="18" charset="0"/>
              </a:rPr>
              <a:t>not</a:t>
            </a:r>
            <a:r>
              <a:rPr lang="en-US" dirty="0" smtClean="0">
                <a:solidFill>
                  <a:srgbClr val="333399"/>
                </a:solidFill>
                <a:latin typeface="Times New Roman" pitchFamily="18" charset="0"/>
              </a:rPr>
              <a:t> very water soluble</a:t>
            </a:r>
          </a:p>
          <a:p>
            <a:pPr marL="116051" lvl="1" fontAlgn="base">
              <a:spcBef>
                <a:spcPct val="0"/>
              </a:spcBef>
              <a:spcAft>
                <a:spcPct val="0"/>
              </a:spcAft>
              <a:buFontTx/>
              <a:buChar char="•"/>
            </a:pPr>
            <a:r>
              <a:rPr lang="en-US" dirty="0" smtClean="0">
                <a:solidFill>
                  <a:srgbClr val="333399"/>
                </a:solidFill>
                <a:latin typeface="Times New Roman" pitchFamily="18" charset="0"/>
              </a:rPr>
              <a:t> doesn’t easily dry or wet deposit</a:t>
            </a:r>
          </a:p>
          <a:p>
            <a:pPr marL="116051" lvl="1" fontAlgn="base">
              <a:spcBef>
                <a:spcPct val="0"/>
              </a:spcBef>
              <a:spcAft>
                <a:spcPct val="0"/>
              </a:spcAft>
              <a:buFontTx/>
              <a:buChar char="•"/>
            </a:pPr>
            <a:r>
              <a:rPr lang="en-US" dirty="0" smtClean="0">
                <a:solidFill>
                  <a:srgbClr val="333399"/>
                </a:solidFill>
                <a:latin typeface="Times New Roman" pitchFamily="18" charset="0"/>
              </a:rPr>
              <a:t> upward evasion vs. deposition </a:t>
            </a:r>
          </a:p>
          <a:p>
            <a:pPr marL="116051" lvl="1" fontAlgn="base">
              <a:spcBef>
                <a:spcPct val="0"/>
              </a:spcBef>
              <a:spcAft>
                <a:spcPct val="0"/>
              </a:spcAft>
              <a:buFontTx/>
              <a:buChar char="•"/>
            </a:pPr>
            <a:r>
              <a:rPr lang="en-US" dirty="0" smtClean="0">
                <a:solidFill>
                  <a:srgbClr val="333399"/>
                </a:solidFill>
                <a:latin typeface="Times New Roman" pitchFamily="18" charset="0"/>
              </a:rPr>
              <a:t> atmos. lifetime approx ~ 0.5-1 yr</a:t>
            </a:r>
          </a:p>
          <a:p>
            <a:pPr marL="116051" lvl="1" fontAlgn="base">
              <a:spcBef>
                <a:spcPct val="0"/>
              </a:spcBef>
              <a:spcAft>
                <a:spcPct val="0"/>
              </a:spcAft>
              <a:buFontTx/>
              <a:buChar char="•"/>
            </a:pPr>
            <a:r>
              <a:rPr lang="en-US" dirty="0" smtClean="0">
                <a:solidFill>
                  <a:srgbClr val="333399"/>
                </a:solidFill>
                <a:latin typeface="Times New Roman" pitchFamily="18" charset="0"/>
              </a:rPr>
              <a:t> globally distributed</a:t>
            </a:r>
          </a:p>
          <a:p>
            <a:pPr eaLnBrk="1" hangingPunct="1"/>
            <a:endParaRPr lang="en-US" dirty="0" smtClean="0">
              <a:latin typeface="Arial" pitchFamily="34" charset="0"/>
            </a:endParaRPr>
          </a:p>
          <a:p>
            <a:pPr fontAlgn="base">
              <a:spcBef>
                <a:spcPct val="0"/>
              </a:spcBef>
              <a:spcAft>
                <a:spcPct val="0"/>
              </a:spcAft>
            </a:pPr>
            <a:r>
              <a:rPr lang="en-US" u="sng" dirty="0" smtClean="0">
                <a:solidFill>
                  <a:srgbClr val="D22800"/>
                </a:solidFill>
                <a:latin typeface="Times New Roman" pitchFamily="18" charset="0"/>
              </a:rPr>
              <a:t>Reactive Gaseous Mercury -- RGM</a:t>
            </a:r>
          </a:p>
          <a:p>
            <a:pPr marL="170207" lvl="1" fontAlgn="base">
              <a:spcBef>
                <a:spcPct val="0"/>
              </a:spcBef>
              <a:spcAft>
                <a:spcPct val="0"/>
              </a:spcAft>
              <a:buFontTx/>
              <a:buChar char="•"/>
            </a:pPr>
            <a:r>
              <a:rPr lang="en-US" dirty="0" smtClean="0">
                <a:solidFill>
                  <a:srgbClr val="D22800"/>
                </a:solidFill>
                <a:latin typeface="Times New Roman" pitchFamily="18" charset="0"/>
              </a:rPr>
              <a:t> a few percent of total </a:t>
            </a:r>
            <a:r>
              <a:rPr lang="en-US" dirty="0" err="1" smtClean="0">
                <a:solidFill>
                  <a:srgbClr val="D22800"/>
                </a:solidFill>
                <a:latin typeface="Times New Roman" pitchFamily="18" charset="0"/>
              </a:rPr>
              <a:t>atmos</a:t>
            </a:r>
            <a:r>
              <a:rPr lang="en-US" dirty="0" smtClean="0">
                <a:solidFill>
                  <a:srgbClr val="D22800"/>
                </a:solidFill>
                <a:latin typeface="Times New Roman" pitchFamily="18" charset="0"/>
              </a:rPr>
              <a:t> Hg</a:t>
            </a:r>
          </a:p>
          <a:p>
            <a:pPr marL="170207" lvl="1" fontAlgn="base">
              <a:spcBef>
                <a:spcPct val="0"/>
              </a:spcBef>
              <a:spcAft>
                <a:spcPct val="0"/>
              </a:spcAft>
              <a:buFontTx/>
              <a:buChar char="•"/>
            </a:pPr>
            <a:r>
              <a:rPr lang="en-US" dirty="0" smtClean="0">
                <a:solidFill>
                  <a:srgbClr val="D22800"/>
                </a:solidFill>
                <a:latin typeface="Times New Roman" pitchFamily="18" charset="0"/>
              </a:rPr>
              <a:t> oxidized Hg (HgCl2, others)</a:t>
            </a:r>
          </a:p>
          <a:p>
            <a:pPr marL="170207" lvl="1" fontAlgn="base">
              <a:spcBef>
                <a:spcPct val="0"/>
              </a:spcBef>
              <a:spcAft>
                <a:spcPct val="0"/>
              </a:spcAft>
              <a:buFontTx/>
              <a:buChar char="•"/>
            </a:pPr>
            <a:r>
              <a:rPr lang="en-US" dirty="0" smtClean="0">
                <a:solidFill>
                  <a:srgbClr val="D22800"/>
                </a:solidFill>
                <a:latin typeface="Times New Roman" pitchFamily="18" charset="0"/>
              </a:rPr>
              <a:t> operationally defined</a:t>
            </a:r>
          </a:p>
          <a:p>
            <a:pPr marL="170207" lvl="1" fontAlgn="base">
              <a:spcBef>
                <a:spcPct val="0"/>
              </a:spcBef>
              <a:spcAft>
                <a:spcPct val="0"/>
              </a:spcAft>
              <a:buFontTx/>
              <a:buChar char="•"/>
            </a:pPr>
            <a:r>
              <a:rPr lang="en-US" dirty="0" smtClean="0">
                <a:solidFill>
                  <a:srgbClr val="D22800"/>
                </a:solidFill>
                <a:latin typeface="Times New Roman" pitchFamily="18" charset="0"/>
              </a:rPr>
              <a:t> </a:t>
            </a:r>
            <a:r>
              <a:rPr lang="en-US" i="1" dirty="0" smtClean="0">
                <a:solidFill>
                  <a:srgbClr val="D22800"/>
                </a:solidFill>
                <a:latin typeface="Times New Roman" pitchFamily="18" charset="0"/>
              </a:rPr>
              <a:t>very</a:t>
            </a:r>
            <a:r>
              <a:rPr lang="en-US" dirty="0" smtClean="0">
                <a:solidFill>
                  <a:srgbClr val="D22800"/>
                </a:solidFill>
                <a:latin typeface="Times New Roman" pitchFamily="18" charset="0"/>
              </a:rPr>
              <a:t> water soluble and “sticky”</a:t>
            </a:r>
          </a:p>
          <a:p>
            <a:pPr marL="170207" lvl="1" fontAlgn="base">
              <a:spcBef>
                <a:spcPct val="0"/>
              </a:spcBef>
              <a:spcAft>
                <a:spcPct val="0"/>
              </a:spcAft>
              <a:buFontTx/>
              <a:buChar char="•"/>
            </a:pPr>
            <a:r>
              <a:rPr lang="en-US" dirty="0" smtClean="0">
                <a:solidFill>
                  <a:srgbClr val="D22800"/>
                </a:solidFill>
                <a:latin typeface="Times New Roman" pitchFamily="18" charset="0"/>
              </a:rPr>
              <a:t> atmos. lifetime &lt;= 1 week</a:t>
            </a:r>
          </a:p>
          <a:p>
            <a:pPr marL="170207" lvl="1" fontAlgn="base">
              <a:spcBef>
                <a:spcPct val="0"/>
              </a:spcBef>
              <a:spcAft>
                <a:spcPct val="0"/>
              </a:spcAft>
              <a:buFontTx/>
              <a:buChar char="•"/>
            </a:pPr>
            <a:r>
              <a:rPr lang="en-US" dirty="0" smtClean="0">
                <a:solidFill>
                  <a:srgbClr val="D22800"/>
                </a:solidFill>
                <a:latin typeface="Times New Roman" pitchFamily="18" charset="0"/>
              </a:rPr>
              <a:t> local and regional effects</a:t>
            </a:r>
          </a:p>
          <a:p>
            <a:pPr marL="170207" lvl="1" fontAlgn="base">
              <a:spcBef>
                <a:spcPct val="0"/>
              </a:spcBef>
              <a:spcAft>
                <a:spcPct val="0"/>
              </a:spcAft>
              <a:buFontTx/>
              <a:buChar char="•"/>
            </a:pPr>
            <a:r>
              <a:rPr lang="en-US" dirty="0" smtClean="0">
                <a:solidFill>
                  <a:srgbClr val="D22800"/>
                </a:solidFill>
                <a:latin typeface="Times New Roman" pitchFamily="18" charset="0"/>
              </a:rPr>
              <a:t> bioavailable</a:t>
            </a:r>
          </a:p>
          <a:p>
            <a:pPr eaLnBrk="1" hangingPunct="1"/>
            <a:endParaRPr lang="en-US" dirty="0" smtClean="0">
              <a:latin typeface="Arial" pitchFamily="34" charset="0"/>
            </a:endParaRPr>
          </a:p>
          <a:p>
            <a:pPr fontAlgn="base">
              <a:spcBef>
                <a:spcPct val="0"/>
              </a:spcBef>
              <a:spcAft>
                <a:spcPct val="0"/>
              </a:spcAft>
            </a:pPr>
            <a:r>
              <a:rPr lang="en-US" u="sng" dirty="0" smtClean="0">
                <a:solidFill>
                  <a:srgbClr val="663300"/>
                </a:solidFill>
                <a:latin typeface="Times New Roman" pitchFamily="18" charset="0"/>
              </a:rPr>
              <a:t>Particulate Mercury -- Hg(p)</a:t>
            </a:r>
          </a:p>
          <a:p>
            <a:pPr marL="116051" lvl="1" fontAlgn="base">
              <a:spcBef>
                <a:spcPct val="0"/>
              </a:spcBef>
              <a:spcAft>
                <a:spcPct val="0"/>
              </a:spcAft>
              <a:buFontTx/>
              <a:buChar char="•"/>
            </a:pPr>
            <a:r>
              <a:rPr lang="en-US" dirty="0" smtClean="0">
                <a:solidFill>
                  <a:srgbClr val="663300"/>
                </a:solidFill>
                <a:latin typeface="Times New Roman" pitchFamily="18" charset="0"/>
              </a:rPr>
              <a:t> a few percent of total </a:t>
            </a:r>
            <a:r>
              <a:rPr lang="en-US" dirty="0" err="1" smtClean="0">
                <a:solidFill>
                  <a:srgbClr val="663300"/>
                </a:solidFill>
                <a:latin typeface="Times New Roman" pitchFamily="18" charset="0"/>
              </a:rPr>
              <a:t>atmos</a:t>
            </a:r>
            <a:r>
              <a:rPr lang="en-US" dirty="0" smtClean="0">
                <a:solidFill>
                  <a:srgbClr val="663300"/>
                </a:solidFill>
                <a:latin typeface="Times New Roman" pitchFamily="18" charset="0"/>
              </a:rPr>
              <a:t> Hg</a:t>
            </a:r>
          </a:p>
          <a:p>
            <a:pPr marL="116051" lvl="1" fontAlgn="base">
              <a:spcBef>
                <a:spcPct val="0"/>
              </a:spcBef>
              <a:spcAft>
                <a:spcPct val="0"/>
              </a:spcAft>
              <a:buFontTx/>
              <a:buChar char="•"/>
            </a:pPr>
            <a:r>
              <a:rPr lang="en-US" dirty="0" smtClean="0">
                <a:solidFill>
                  <a:srgbClr val="663300"/>
                </a:solidFill>
                <a:latin typeface="Times New Roman" pitchFamily="18" charset="0"/>
              </a:rPr>
              <a:t> not pure particles of mercury</a:t>
            </a:r>
          </a:p>
          <a:p>
            <a:pPr marL="116051" lvl="1" fontAlgn="base">
              <a:spcBef>
                <a:spcPct val="0"/>
              </a:spcBef>
              <a:spcAft>
                <a:spcPct val="0"/>
              </a:spcAft>
              <a:buFontTx/>
              <a:buChar char="•"/>
            </a:pPr>
            <a:r>
              <a:rPr lang="en-US" dirty="0" smtClean="0">
                <a:solidFill>
                  <a:srgbClr val="663300"/>
                </a:solidFill>
                <a:latin typeface="Times New Roman" pitchFamily="18" charset="0"/>
              </a:rPr>
              <a:t> Hg compounds in/on </a:t>
            </a:r>
            <a:r>
              <a:rPr lang="en-US" dirty="0" err="1" smtClean="0">
                <a:solidFill>
                  <a:srgbClr val="663300"/>
                </a:solidFill>
                <a:latin typeface="Times New Roman" pitchFamily="18" charset="0"/>
              </a:rPr>
              <a:t>atmos</a:t>
            </a:r>
            <a:r>
              <a:rPr lang="en-US" dirty="0" smtClean="0">
                <a:solidFill>
                  <a:srgbClr val="663300"/>
                </a:solidFill>
                <a:latin typeface="Times New Roman" pitchFamily="18" charset="0"/>
              </a:rPr>
              <a:t> particles</a:t>
            </a:r>
          </a:p>
          <a:p>
            <a:pPr marL="116051" lvl="1" fontAlgn="base">
              <a:spcBef>
                <a:spcPct val="0"/>
              </a:spcBef>
              <a:spcAft>
                <a:spcPct val="0"/>
              </a:spcAft>
              <a:buFontTx/>
              <a:buChar char="•"/>
            </a:pPr>
            <a:r>
              <a:rPr lang="en-US" dirty="0" smtClean="0">
                <a:solidFill>
                  <a:srgbClr val="663300"/>
                </a:solidFill>
                <a:latin typeface="Times New Roman" pitchFamily="18" charset="0"/>
              </a:rPr>
              <a:t> species largely unknown (</a:t>
            </a:r>
            <a:r>
              <a:rPr lang="en-US" dirty="0" err="1" smtClean="0">
                <a:solidFill>
                  <a:srgbClr val="663300"/>
                </a:solidFill>
                <a:latin typeface="Times New Roman" pitchFamily="18" charset="0"/>
              </a:rPr>
              <a:t>HgO</a:t>
            </a:r>
            <a:r>
              <a:rPr lang="en-US" dirty="0" smtClean="0">
                <a:solidFill>
                  <a:srgbClr val="663300"/>
                </a:solidFill>
                <a:latin typeface="Times New Roman" pitchFamily="18" charset="0"/>
              </a:rPr>
              <a:t>?)</a:t>
            </a:r>
          </a:p>
          <a:p>
            <a:pPr marL="116051" lvl="1" fontAlgn="base">
              <a:spcBef>
                <a:spcPct val="0"/>
              </a:spcBef>
              <a:spcAft>
                <a:spcPct val="0"/>
              </a:spcAft>
              <a:buFontTx/>
              <a:buChar char="•"/>
            </a:pPr>
            <a:r>
              <a:rPr lang="en-US" dirty="0" smtClean="0">
                <a:solidFill>
                  <a:srgbClr val="663300"/>
                </a:solidFill>
                <a:latin typeface="Times New Roman" pitchFamily="18" charset="0"/>
              </a:rPr>
              <a:t> atmos. lifetime approx 1~ 2 weeks</a:t>
            </a:r>
          </a:p>
          <a:p>
            <a:pPr marL="116051" lvl="1" fontAlgn="base">
              <a:spcBef>
                <a:spcPct val="0"/>
              </a:spcBef>
              <a:spcAft>
                <a:spcPct val="0"/>
              </a:spcAft>
              <a:buFontTx/>
              <a:buChar char="•"/>
            </a:pPr>
            <a:r>
              <a:rPr lang="en-US" dirty="0" smtClean="0">
                <a:solidFill>
                  <a:srgbClr val="663300"/>
                </a:solidFill>
                <a:latin typeface="Times New Roman" pitchFamily="18" charset="0"/>
              </a:rPr>
              <a:t> local and regional effects</a:t>
            </a:r>
          </a:p>
          <a:p>
            <a:pPr marL="116051" lvl="1" fontAlgn="base">
              <a:spcBef>
                <a:spcPct val="0"/>
              </a:spcBef>
              <a:spcAft>
                <a:spcPct val="0"/>
              </a:spcAft>
              <a:buFontTx/>
              <a:buChar char="•"/>
            </a:pPr>
            <a:r>
              <a:rPr lang="en-US" dirty="0" smtClean="0">
                <a:solidFill>
                  <a:srgbClr val="663300"/>
                </a:solidFill>
                <a:latin typeface="Times New Roman" pitchFamily="18" charset="0"/>
              </a:rPr>
              <a:t> bioavailability?</a:t>
            </a: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a:t>
            </a:r>
            <a:r>
              <a:rPr lang="en-US" baseline="0" dirty="0" smtClean="0"/>
              <a:t> e</a:t>
            </a:r>
            <a:r>
              <a:rPr lang="en-US" dirty="0" smtClean="0"/>
              <a:t>missions inventories</a:t>
            </a:r>
            <a:r>
              <a:rPr lang="en-US" baseline="0" dirty="0" smtClean="0"/>
              <a:t> from the U.S. EPA, Environment Canada, the Commission for Environmental Cooperation, the Mexican government, the United Nations Environmental Program (UNEP), and many other sources. We also do “spot checks” on inventory records that seem suspect, by attempting to verify the location and emissions information listed in the inventory by independent means.</a:t>
            </a:r>
          </a:p>
          <a:p>
            <a:endParaRPr lang="en-US" baseline="0" dirty="0" smtClean="0"/>
          </a:p>
          <a:p>
            <a:r>
              <a:rPr lang="en-US" baseline="0" dirty="0" smtClean="0"/>
              <a:t>HYSPLIT is run using gridded meteorological data, from the output of meteorological models. The primary source of gridded met data for ARL is NOAA NCEP. The data is converted to HYSPLIT format and archived at ARL for modeling use. In some cases, we generate our “own” meteorological modeling output, for special cases, with higher resolution than would otherwise be available. We also use data from other sources (e.g., ECMWF, NCAR…).</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approximately</a:t>
            </a:r>
            <a:r>
              <a:rPr lang="en-US" baseline="0" dirty="0" smtClean="0"/>
              <a:t> the last 10 years, ARL has had an active research program involving mercury. </a:t>
            </a:r>
          </a:p>
          <a:p>
            <a:endParaRPr lang="en-US" baseline="0" dirty="0" smtClean="0"/>
          </a:p>
          <a:p>
            <a:r>
              <a:rPr lang="en-US" dirty="0" smtClean="0"/>
              <a:t>Context: </a:t>
            </a:r>
          </a:p>
          <a:p>
            <a:r>
              <a:rPr lang="en-US" dirty="0" smtClean="0"/>
              <a:t>Mercury exposure via fish consumption is an important public health concern.  </a:t>
            </a:r>
          </a:p>
          <a:p>
            <a:r>
              <a:rPr lang="en-US" dirty="0" smtClean="0"/>
              <a:t>NOAA has a primary stewardship responsibility for the nation’s fisheries</a:t>
            </a:r>
          </a:p>
          <a:p>
            <a:r>
              <a:rPr lang="en-US" dirty="0" smtClean="0"/>
              <a:t>Atmospheric emissions and subsequent deposition is a significant pathway through which mercury contamination enters sensitive aquatic ecosystems</a:t>
            </a:r>
          </a:p>
          <a:p>
            <a:endParaRPr lang="en-US" dirty="0" smtClean="0"/>
          </a:p>
          <a:p>
            <a:r>
              <a:rPr lang="en-US" dirty="0" smtClean="0"/>
              <a:t>Goals: </a:t>
            </a:r>
          </a:p>
          <a:p>
            <a:pPr marL="222816" indent="-222816">
              <a:buAutoNum type="alphaLcParenBoth"/>
            </a:pPr>
            <a:r>
              <a:rPr lang="en-US" dirty="0" smtClean="0"/>
              <a:t>Provide sound scientific information on the emission, dispersion, transformation, and air-surface exchange of atmospheric mercury compounds</a:t>
            </a:r>
          </a:p>
          <a:p>
            <a:pPr marL="222816" indent="-222816">
              <a:buAutoNum type="alphaLcParenBoth"/>
            </a:pPr>
            <a:r>
              <a:rPr lang="en-US" dirty="0" smtClean="0"/>
              <a:t>Measure and understand spatial and temporal trends in air concentrations and air-surface exchange</a:t>
            </a:r>
          </a:p>
          <a:p>
            <a:r>
              <a:rPr lang="en-US" dirty="0" smtClean="0"/>
              <a:t>(b) Provide robust and policy-relevant source-attribution information for atmospheric mercury deposition to sensitive ecosystems</a:t>
            </a:r>
          </a:p>
          <a:p>
            <a:endParaRPr lang="en-US" baseline="0" dirty="0" smtClean="0"/>
          </a:p>
        </p:txBody>
      </p:sp>
      <p:sp>
        <p:nvSpPr>
          <p:cNvPr id="4" name="Slide Number Placeholder 3"/>
          <p:cNvSpPr>
            <a:spLocks noGrp="1"/>
          </p:cNvSpPr>
          <p:nvPr>
            <p:ph type="sldNum" sz="quarter" idx="10"/>
          </p:nvPr>
        </p:nvSpPr>
        <p:spPr/>
        <p:txBody>
          <a:bodyPr/>
          <a:lstStyle/>
          <a:p>
            <a:fld id="{44968C90-F160-400A-9168-041FF088281A}" type="slidenum">
              <a:rPr lang="en-US" smtClean="0"/>
              <a:pPr/>
              <a:t>33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two basic</a:t>
            </a:r>
            <a:r>
              <a:rPr lang="en-US" baseline="0" dirty="0" smtClean="0"/>
              <a:t> approaches in our mercury research program at ARL – measurements and modeling. They are independent and also integrated.  One key objective is to produce policy-relevant results, and to work towards reducing the uncertainties in these results.  </a:t>
            </a:r>
            <a:r>
              <a:rPr lang="en-US" dirty="0" smtClean="0"/>
              <a:t>Another key objective is determining and understanding spatial and temporal trends.</a:t>
            </a:r>
          </a:p>
          <a:p>
            <a:endParaRPr lang="en-US" dirty="0" smtClean="0"/>
          </a:p>
          <a:p>
            <a:pPr defTabSz="891266">
              <a:defRPr/>
            </a:pPr>
            <a:r>
              <a:rPr lang="en-US" dirty="0" smtClean="0"/>
              <a:t>The picture shows Winston Luke and the </a:t>
            </a:r>
            <a:r>
              <a:rPr lang="en-US" dirty="0" err="1" smtClean="0"/>
              <a:t>Tekran</a:t>
            </a:r>
            <a:r>
              <a:rPr lang="en-US" dirty="0" smtClean="0"/>
              <a:t> </a:t>
            </a:r>
            <a:r>
              <a:rPr lang="en-US" dirty="0" err="1" smtClean="0"/>
              <a:t>speciated</a:t>
            </a:r>
            <a:r>
              <a:rPr lang="en-US" dirty="0" smtClean="0"/>
              <a:t> mercury samplers (reactive gaseous mercury and fine particulate mercury) and the tower at Beltsville, MD, a comprehensive monitoring site representing a long-term collaboration between EPA and NOAA</a:t>
            </a:r>
          </a:p>
          <a:p>
            <a:endParaRPr lang="en-US" dirty="0" smtClean="0"/>
          </a:p>
          <a:p>
            <a:r>
              <a:rPr lang="en-US" dirty="0" smtClean="0"/>
              <a:t>One example of how the measurements are being used to aid in modeling is an ongoing model evaluation program in which the HYSPLIT-Hg model is being run for specific episodes at our Grand Bay and Beltsville sites, and the model predictions are being compared against the measurements. High resolution met data (e.g., 4 km) is being generated at ARL to support and enhance this analysis.</a:t>
            </a:r>
          </a:p>
          <a:p>
            <a:endParaRPr lang="en-US" dirty="0" smtClean="0"/>
          </a:p>
          <a:p>
            <a:r>
              <a:rPr lang="en-US" dirty="0" smtClean="0"/>
              <a:t>One example of how the modeling helps the measurements is the forecasting work done to aid in scientific mission planning. This is illustrated by the daily HYSPLIT-Hg model forecasts of anthropogenic mercury plumes to inform daily decisions about flight planning in the Grand Bay Mercury Intensive (1</a:t>
            </a:r>
            <a:r>
              <a:rPr lang="en-US" baseline="30000" dirty="0" smtClean="0"/>
              <a:t>st</a:t>
            </a:r>
            <a:r>
              <a:rPr lang="en-US" dirty="0" smtClean="0"/>
              <a:t> phase was carried out summer 2010 and 2</a:t>
            </a:r>
            <a:r>
              <a:rPr lang="en-US" baseline="30000" dirty="0" smtClean="0"/>
              <a:t>nd</a:t>
            </a:r>
            <a:r>
              <a:rPr lang="en-US" dirty="0" smtClean="0"/>
              <a:t> phase is going on right now (April 15-May 15).</a:t>
            </a:r>
          </a:p>
          <a:p>
            <a:pPr defTabSz="891266">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4968C90-F160-400A-9168-041FF088281A}"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lvl1pPr defTabSz="914372" eaLnBrk="0" hangingPunct="0">
              <a:defRPr>
                <a:solidFill>
                  <a:schemeClr val="tx1"/>
                </a:solidFill>
                <a:latin typeface="Arial" charset="0"/>
              </a:defRPr>
            </a:lvl1pPr>
            <a:lvl2pPr marL="743025" indent="-286617" defTabSz="914372" eaLnBrk="0" hangingPunct="0">
              <a:defRPr>
                <a:solidFill>
                  <a:schemeClr val="tx1"/>
                </a:solidFill>
                <a:latin typeface="Arial" charset="0"/>
              </a:defRPr>
            </a:lvl2pPr>
            <a:lvl3pPr marL="1143354" indent="-228983" defTabSz="914372" eaLnBrk="0" hangingPunct="0">
              <a:defRPr>
                <a:solidFill>
                  <a:schemeClr val="tx1"/>
                </a:solidFill>
                <a:latin typeface="Arial" charset="0"/>
              </a:defRPr>
            </a:lvl3pPr>
            <a:lvl4pPr marL="1599761" indent="-228983" defTabSz="914372" eaLnBrk="0" hangingPunct="0">
              <a:defRPr>
                <a:solidFill>
                  <a:schemeClr val="tx1"/>
                </a:solidFill>
                <a:latin typeface="Arial" charset="0"/>
              </a:defRPr>
            </a:lvl4pPr>
            <a:lvl5pPr marL="2057726" indent="-228983" defTabSz="914372" eaLnBrk="0" hangingPunct="0">
              <a:defRPr>
                <a:solidFill>
                  <a:schemeClr val="tx1"/>
                </a:solidFill>
                <a:latin typeface="Arial" charset="0"/>
              </a:defRPr>
            </a:lvl5pPr>
            <a:lvl6pPr marL="2506346" indent="-228983" defTabSz="914372" eaLnBrk="0" fontAlgn="base" hangingPunct="0">
              <a:spcBef>
                <a:spcPct val="0"/>
              </a:spcBef>
              <a:spcAft>
                <a:spcPct val="0"/>
              </a:spcAft>
              <a:defRPr>
                <a:solidFill>
                  <a:schemeClr val="tx1"/>
                </a:solidFill>
                <a:latin typeface="Arial" charset="0"/>
              </a:defRPr>
            </a:lvl6pPr>
            <a:lvl7pPr marL="2954964" indent="-228983" defTabSz="914372" eaLnBrk="0" fontAlgn="base" hangingPunct="0">
              <a:spcBef>
                <a:spcPct val="0"/>
              </a:spcBef>
              <a:spcAft>
                <a:spcPct val="0"/>
              </a:spcAft>
              <a:defRPr>
                <a:solidFill>
                  <a:schemeClr val="tx1"/>
                </a:solidFill>
                <a:latin typeface="Arial" charset="0"/>
              </a:defRPr>
            </a:lvl7pPr>
            <a:lvl8pPr marL="3403582" indent="-228983" defTabSz="914372" eaLnBrk="0" fontAlgn="base" hangingPunct="0">
              <a:spcBef>
                <a:spcPct val="0"/>
              </a:spcBef>
              <a:spcAft>
                <a:spcPct val="0"/>
              </a:spcAft>
              <a:defRPr>
                <a:solidFill>
                  <a:schemeClr val="tx1"/>
                </a:solidFill>
                <a:latin typeface="Arial" charset="0"/>
              </a:defRPr>
            </a:lvl8pPr>
            <a:lvl9pPr marL="3852201" indent="-228983" defTabSz="914372" eaLnBrk="0" fontAlgn="base" hangingPunct="0">
              <a:spcBef>
                <a:spcPct val="0"/>
              </a:spcBef>
              <a:spcAft>
                <a:spcPct val="0"/>
              </a:spcAft>
              <a:defRPr>
                <a:solidFill>
                  <a:schemeClr val="tx1"/>
                </a:solidFill>
                <a:latin typeface="Arial" charset="0"/>
              </a:defRPr>
            </a:lvl9pPr>
          </a:lstStyle>
          <a:p>
            <a:pPr eaLnBrk="1" hangingPunct="1"/>
            <a:fld id="{34A00111-475B-47C8-8DB7-A2065765DC37}" type="slidenum">
              <a:rPr lang="en-US">
                <a:solidFill>
                  <a:prstClr val="black"/>
                </a:solidFill>
              </a:rPr>
              <a:pPr eaLnBrk="1" hangingPunct="1"/>
              <a:t>35</a:t>
            </a:fld>
            <a:endParaRPr lang="en-US">
              <a:solidFill>
                <a:prstClr val="black"/>
              </a:solidFill>
            </a:endParaRPr>
          </a:p>
        </p:txBody>
      </p:sp>
      <p:sp>
        <p:nvSpPr>
          <p:cNvPr id="69635" name="Rectangle 2"/>
          <p:cNvSpPr>
            <a:spLocks noGrp="1" noRot="1" noChangeAspect="1" noChangeArrowheads="1" noTextEdit="1"/>
          </p:cNvSpPr>
          <p:nvPr>
            <p:ph type="sldImg"/>
          </p:nvPr>
        </p:nvSpPr>
        <p:spPr>
          <a:xfrm>
            <a:off x="1144588" y="684213"/>
            <a:ext cx="4572000" cy="3429000"/>
          </a:xfrm>
          <a:ln/>
        </p:spPr>
      </p:sp>
      <p:sp>
        <p:nvSpPr>
          <p:cNvPr id="69636" name="Rectangle 3"/>
          <p:cNvSpPr>
            <a:spLocks noGrp="1" noChangeArrowheads="1"/>
          </p:cNvSpPr>
          <p:nvPr>
            <p:ph type="body" idx="1"/>
          </p:nvPr>
        </p:nvSpPr>
        <p:spPr>
          <a:xfrm>
            <a:off x="686421" y="4344025"/>
            <a:ext cx="5485158" cy="4116049"/>
          </a:xfrm>
        </p:spPr>
        <p:txBody>
          <a:bodyPr/>
          <a:lstStyle/>
          <a:p>
            <a:pPr eaLnBrk="1" hangingPunct="1"/>
            <a:endParaRPr lang="en-US"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lvl1pPr defTabSz="914372" eaLnBrk="0" hangingPunct="0">
              <a:defRPr>
                <a:solidFill>
                  <a:schemeClr val="tx1"/>
                </a:solidFill>
                <a:latin typeface="Arial" charset="0"/>
              </a:defRPr>
            </a:lvl1pPr>
            <a:lvl2pPr marL="743025" indent="-286617" defTabSz="914372" eaLnBrk="0" hangingPunct="0">
              <a:defRPr>
                <a:solidFill>
                  <a:schemeClr val="tx1"/>
                </a:solidFill>
                <a:latin typeface="Arial" charset="0"/>
              </a:defRPr>
            </a:lvl2pPr>
            <a:lvl3pPr marL="1143354" indent="-228983" defTabSz="914372" eaLnBrk="0" hangingPunct="0">
              <a:defRPr>
                <a:solidFill>
                  <a:schemeClr val="tx1"/>
                </a:solidFill>
                <a:latin typeface="Arial" charset="0"/>
              </a:defRPr>
            </a:lvl3pPr>
            <a:lvl4pPr marL="1599761" indent="-228983" defTabSz="914372" eaLnBrk="0" hangingPunct="0">
              <a:defRPr>
                <a:solidFill>
                  <a:schemeClr val="tx1"/>
                </a:solidFill>
                <a:latin typeface="Arial" charset="0"/>
              </a:defRPr>
            </a:lvl4pPr>
            <a:lvl5pPr marL="2057726" indent="-228983" defTabSz="914372" eaLnBrk="0" hangingPunct="0">
              <a:defRPr>
                <a:solidFill>
                  <a:schemeClr val="tx1"/>
                </a:solidFill>
                <a:latin typeface="Arial" charset="0"/>
              </a:defRPr>
            </a:lvl5pPr>
            <a:lvl6pPr marL="2506346" indent="-228983" defTabSz="914372" eaLnBrk="0" fontAlgn="base" hangingPunct="0">
              <a:spcBef>
                <a:spcPct val="0"/>
              </a:spcBef>
              <a:spcAft>
                <a:spcPct val="0"/>
              </a:spcAft>
              <a:defRPr>
                <a:solidFill>
                  <a:schemeClr val="tx1"/>
                </a:solidFill>
                <a:latin typeface="Arial" charset="0"/>
              </a:defRPr>
            </a:lvl6pPr>
            <a:lvl7pPr marL="2954964" indent="-228983" defTabSz="914372" eaLnBrk="0" fontAlgn="base" hangingPunct="0">
              <a:spcBef>
                <a:spcPct val="0"/>
              </a:spcBef>
              <a:spcAft>
                <a:spcPct val="0"/>
              </a:spcAft>
              <a:defRPr>
                <a:solidFill>
                  <a:schemeClr val="tx1"/>
                </a:solidFill>
                <a:latin typeface="Arial" charset="0"/>
              </a:defRPr>
            </a:lvl7pPr>
            <a:lvl8pPr marL="3403582" indent="-228983" defTabSz="914372" eaLnBrk="0" fontAlgn="base" hangingPunct="0">
              <a:spcBef>
                <a:spcPct val="0"/>
              </a:spcBef>
              <a:spcAft>
                <a:spcPct val="0"/>
              </a:spcAft>
              <a:defRPr>
                <a:solidFill>
                  <a:schemeClr val="tx1"/>
                </a:solidFill>
                <a:latin typeface="Arial" charset="0"/>
              </a:defRPr>
            </a:lvl8pPr>
            <a:lvl9pPr marL="3852201" indent="-228983" defTabSz="914372" eaLnBrk="0" fontAlgn="base" hangingPunct="0">
              <a:spcBef>
                <a:spcPct val="0"/>
              </a:spcBef>
              <a:spcAft>
                <a:spcPct val="0"/>
              </a:spcAft>
              <a:defRPr>
                <a:solidFill>
                  <a:schemeClr val="tx1"/>
                </a:solidFill>
                <a:latin typeface="Arial" charset="0"/>
              </a:defRPr>
            </a:lvl9pPr>
          </a:lstStyle>
          <a:p>
            <a:pPr eaLnBrk="1" hangingPunct="1"/>
            <a:fld id="{E36BA457-D4A7-440B-969C-178DC6F3542A}" type="slidenum">
              <a:rPr lang="en-US">
                <a:solidFill>
                  <a:prstClr val="black"/>
                </a:solidFill>
              </a:rPr>
              <a:pPr eaLnBrk="1" hangingPunct="1"/>
              <a:t>37</a:t>
            </a:fld>
            <a:endParaRPr lang="en-US">
              <a:solidFill>
                <a:prstClr val="black"/>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p:txBody>
          <a:bodyPr/>
          <a:lstStyle/>
          <a:p>
            <a:pPr eaLnBrk="1" hangingPunct="1"/>
            <a:r>
              <a:rPr lang="en-US" smtClean="0"/>
              <a:t>Elsie M. Sunderland and Robert P. Mason (2007). Human impacts on open ocean mercury concentrations. GLOBAL BIOGEOCHEMICAL CYCLES, VOL. 21, GB4022.</a:t>
            </a:r>
          </a:p>
          <a:p>
            <a:pPr eaLnBrk="1" hangingPunct="1"/>
            <a:r>
              <a:rPr lang="en-US" smtClean="0"/>
              <a:t>Note – Mark Cohen removed “foot notes” from the figure to aid in presentation clarity</a:t>
            </a:r>
          </a:p>
          <a:p>
            <a:pPr eaLnBrk="1" hangingPunct="1"/>
            <a:r>
              <a:rPr lang="en-US" smtClean="0"/>
              <a:t>Figure 4. Global budgets for current and preindustrial mercury cycling in oceans. For the present-day ocean, 90% confidence intervals are shown in brackets. Note that for the present-day budget, river fluxes shown refer to the amounts of mercury deposited in each region (estuaries, shelf, open ocean), not the total flux (sum &gt;14 Mmol). (a) From Mason and Sheu [2002]. (b) Calculated by assuming preindustrial atmosphere is at steady state. (c) Estimated from sediment core data showing contemporary atmospheric deposition to terrestrial systems is approximately 3 times greater than preindustrial deposition [Fitzgerald et al., 1998]. (d) Lower end of range is year 2000 global anthropogenic emissions from Pacyna et al. [2006]. Upper limit of anthropogenic emissions were used in GEOS-Chem simulations and include additional sources described by Selin et al. [2007b]. (e) Estimate derived by Selin et al. [2007b].</a:t>
            </a:r>
          </a:p>
          <a:p>
            <a:pPr eaLnBrk="1" hangingPunct="1"/>
            <a:endParaRPr lang="en-US" smtClean="0"/>
          </a:p>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r>
              <a:rPr lang="en-US" smtClean="0"/>
              <a:t>million moles is about 200 metric tons...</a:t>
            </a:r>
          </a:p>
          <a:p>
            <a:r>
              <a:rPr lang="en-US" smtClean="0"/>
              <a:t>large uncertainties in most of these numbers</a:t>
            </a:r>
          </a:p>
          <a:p>
            <a:endParaRPr lang="en-US" smtClean="0"/>
          </a:p>
          <a:p>
            <a:r>
              <a:rPr lang="en-US" smtClean="0"/>
              <a:t>D:\_mark\talks_and_meetings\2008\09_SRC_Mayorga\global_mass_balance.123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en-US" smtClean="0"/>
              <a:t>million moles is about 200 metric tons...</a:t>
            </a:r>
          </a:p>
          <a:p>
            <a:r>
              <a:rPr lang="en-US" smtClean="0"/>
              <a:t>large uncertainties in most of these numbers</a:t>
            </a:r>
          </a:p>
          <a:p>
            <a:endParaRPr lang="en-US" smtClean="0"/>
          </a:p>
          <a:p>
            <a:r>
              <a:rPr lang="en-US" smtClean="0"/>
              <a:t>D:\_mark\talks_and_meetings\2008\09_SRC_Mayorga\global_mass_balance.123</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43000" y="687388"/>
            <a:ext cx="4572000" cy="3429000"/>
          </a:xfrm>
          <a:ln/>
        </p:spPr>
      </p:sp>
      <p:sp>
        <p:nvSpPr>
          <p:cNvPr id="116739" name="Rectangle 3"/>
          <p:cNvSpPr>
            <a:spLocks noGrp="1" noChangeArrowheads="1"/>
          </p:cNvSpPr>
          <p:nvPr>
            <p:ph type="body" idx="1"/>
          </p:nvPr>
        </p:nvSpPr>
        <p:spPr>
          <a:xfrm>
            <a:off x="685800" y="4343401"/>
            <a:ext cx="5486400" cy="4113213"/>
          </a:xfrm>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txBox="1">
            <a:spLocks noGrp="1" noChangeArrowheads="1"/>
          </p:cNvSpPr>
          <p:nvPr/>
        </p:nvSpPr>
        <p:spPr bwMode="auto">
          <a:xfrm>
            <a:off x="3884027" y="8684927"/>
            <a:ext cx="2972421"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8" tIns="45714" rIns="91428" bIns="45714" anchor="b"/>
          <a:lstStyle>
            <a:lvl1pPr defTabSz="931863" eaLnBrk="0" hangingPunct="0">
              <a:defRPr>
                <a:solidFill>
                  <a:schemeClr val="tx1"/>
                </a:solidFill>
                <a:latin typeface="Arial" charset="0"/>
              </a:defRPr>
            </a:lvl1pPr>
            <a:lvl2pPr marL="757238" indent="-292100" defTabSz="931863" eaLnBrk="0" hangingPunct="0">
              <a:defRPr>
                <a:solidFill>
                  <a:schemeClr val="tx1"/>
                </a:solidFill>
                <a:latin typeface="Arial" charset="0"/>
              </a:defRPr>
            </a:lvl2pPr>
            <a:lvl3pPr marL="1165225" indent="-233363" defTabSz="931863" eaLnBrk="0" hangingPunct="0">
              <a:defRPr>
                <a:solidFill>
                  <a:schemeClr val="tx1"/>
                </a:solidFill>
                <a:latin typeface="Arial" charset="0"/>
              </a:defRPr>
            </a:lvl3pPr>
            <a:lvl4pPr marL="1630363" indent="-233363" defTabSz="931863" eaLnBrk="0" hangingPunct="0">
              <a:defRPr>
                <a:solidFill>
                  <a:schemeClr val="tx1"/>
                </a:solidFill>
                <a:latin typeface="Arial" charset="0"/>
              </a:defRPr>
            </a:lvl4pPr>
            <a:lvl5pPr marL="2097088" indent="-233363" defTabSz="931863" eaLnBrk="0" hangingPunct="0">
              <a:defRPr>
                <a:solidFill>
                  <a:schemeClr val="tx1"/>
                </a:solidFill>
                <a:latin typeface="Arial" charset="0"/>
              </a:defRPr>
            </a:lvl5pPr>
            <a:lvl6pPr marL="2554288" indent="-233363" defTabSz="931863" eaLnBrk="0" fontAlgn="base" hangingPunct="0">
              <a:spcBef>
                <a:spcPct val="0"/>
              </a:spcBef>
              <a:spcAft>
                <a:spcPct val="0"/>
              </a:spcAft>
              <a:defRPr>
                <a:solidFill>
                  <a:schemeClr val="tx1"/>
                </a:solidFill>
                <a:latin typeface="Arial" charset="0"/>
              </a:defRPr>
            </a:lvl6pPr>
            <a:lvl7pPr marL="3011488" indent="-233363" defTabSz="931863" eaLnBrk="0" fontAlgn="base" hangingPunct="0">
              <a:spcBef>
                <a:spcPct val="0"/>
              </a:spcBef>
              <a:spcAft>
                <a:spcPct val="0"/>
              </a:spcAft>
              <a:defRPr>
                <a:solidFill>
                  <a:schemeClr val="tx1"/>
                </a:solidFill>
                <a:latin typeface="Arial" charset="0"/>
              </a:defRPr>
            </a:lvl7pPr>
            <a:lvl8pPr marL="3468688" indent="-233363" defTabSz="931863" eaLnBrk="0" fontAlgn="base" hangingPunct="0">
              <a:spcBef>
                <a:spcPct val="0"/>
              </a:spcBef>
              <a:spcAft>
                <a:spcPct val="0"/>
              </a:spcAft>
              <a:defRPr>
                <a:solidFill>
                  <a:schemeClr val="tx1"/>
                </a:solidFill>
                <a:latin typeface="Arial" charset="0"/>
              </a:defRPr>
            </a:lvl8pPr>
            <a:lvl9pPr marL="3925888" indent="-233363" defTabSz="931863" eaLnBrk="0" fontAlgn="base" hangingPunct="0">
              <a:spcBef>
                <a:spcPct val="0"/>
              </a:spcBef>
              <a:spcAft>
                <a:spcPct val="0"/>
              </a:spcAft>
              <a:defRPr>
                <a:solidFill>
                  <a:schemeClr val="tx1"/>
                </a:solidFill>
                <a:latin typeface="Arial" charset="0"/>
              </a:defRPr>
            </a:lvl9pPr>
          </a:lstStyle>
          <a:p>
            <a:pPr algn="r" eaLnBrk="1" hangingPunct="1"/>
            <a:fld id="{FAC374BF-7EFE-4EBB-AC73-D315151DED3D}" type="slidenum">
              <a:rPr lang="en-US" sz="1200"/>
              <a:pPr algn="r" eaLnBrk="1" hangingPunct="1"/>
              <a:t>8</a:t>
            </a:fld>
            <a:endParaRPr lang="en-US" sz="1200" dirty="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txBox="1">
            <a:spLocks noGrp="1" noChangeArrowheads="1"/>
          </p:cNvSpPr>
          <p:nvPr/>
        </p:nvSpPr>
        <p:spPr bwMode="auto">
          <a:xfrm>
            <a:off x="3884027" y="8684927"/>
            <a:ext cx="2972421"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8" tIns="45714" rIns="91428" bIns="45714" anchor="b"/>
          <a:lstStyle>
            <a:lvl1pPr defTabSz="931863" eaLnBrk="0" hangingPunct="0">
              <a:defRPr>
                <a:solidFill>
                  <a:schemeClr val="tx1"/>
                </a:solidFill>
                <a:latin typeface="Arial" charset="0"/>
              </a:defRPr>
            </a:lvl1pPr>
            <a:lvl2pPr marL="757238" indent="-292100" defTabSz="931863" eaLnBrk="0" hangingPunct="0">
              <a:defRPr>
                <a:solidFill>
                  <a:schemeClr val="tx1"/>
                </a:solidFill>
                <a:latin typeface="Arial" charset="0"/>
              </a:defRPr>
            </a:lvl2pPr>
            <a:lvl3pPr marL="1165225" indent="-233363" defTabSz="931863" eaLnBrk="0" hangingPunct="0">
              <a:defRPr>
                <a:solidFill>
                  <a:schemeClr val="tx1"/>
                </a:solidFill>
                <a:latin typeface="Arial" charset="0"/>
              </a:defRPr>
            </a:lvl3pPr>
            <a:lvl4pPr marL="1630363" indent="-233363" defTabSz="931863" eaLnBrk="0" hangingPunct="0">
              <a:defRPr>
                <a:solidFill>
                  <a:schemeClr val="tx1"/>
                </a:solidFill>
                <a:latin typeface="Arial" charset="0"/>
              </a:defRPr>
            </a:lvl4pPr>
            <a:lvl5pPr marL="2097088" indent="-233363" defTabSz="931863" eaLnBrk="0" hangingPunct="0">
              <a:defRPr>
                <a:solidFill>
                  <a:schemeClr val="tx1"/>
                </a:solidFill>
                <a:latin typeface="Arial" charset="0"/>
              </a:defRPr>
            </a:lvl5pPr>
            <a:lvl6pPr marL="2554288" indent="-233363" defTabSz="931863" eaLnBrk="0" fontAlgn="base" hangingPunct="0">
              <a:spcBef>
                <a:spcPct val="0"/>
              </a:spcBef>
              <a:spcAft>
                <a:spcPct val="0"/>
              </a:spcAft>
              <a:defRPr>
                <a:solidFill>
                  <a:schemeClr val="tx1"/>
                </a:solidFill>
                <a:latin typeface="Arial" charset="0"/>
              </a:defRPr>
            </a:lvl6pPr>
            <a:lvl7pPr marL="3011488" indent="-233363" defTabSz="931863" eaLnBrk="0" fontAlgn="base" hangingPunct="0">
              <a:spcBef>
                <a:spcPct val="0"/>
              </a:spcBef>
              <a:spcAft>
                <a:spcPct val="0"/>
              </a:spcAft>
              <a:defRPr>
                <a:solidFill>
                  <a:schemeClr val="tx1"/>
                </a:solidFill>
                <a:latin typeface="Arial" charset="0"/>
              </a:defRPr>
            </a:lvl7pPr>
            <a:lvl8pPr marL="3468688" indent="-233363" defTabSz="931863" eaLnBrk="0" fontAlgn="base" hangingPunct="0">
              <a:spcBef>
                <a:spcPct val="0"/>
              </a:spcBef>
              <a:spcAft>
                <a:spcPct val="0"/>
              </a:spcAft>
              <a:defRPr>
                <a:solidFill>
                  <a:schemeClr val="tx1"/>
                </a:solidFill>
                <a:latin typeface="Arial" charset="0"/>
              </a:defRPr>
            </a:lvl8pPr>
            <a:lvl9pPr marL="3925888" indent="-233363" defTabSz="931863" eaLnBrk="0" fontAlgn="base" hangingPunct="0">
              <a:spcBef>
                <a:spcPct val="0"/>
              </a:spcBef>
              <a:spcAft>
                <a:spcPct val="0"/>
              </a:spcAft>
              <a:defRPr>
                <a:solidFill>
                  <a:schemeClr val="tx1"/>
                </a:solidFill>
                <a:latin typeface="Arial" charset="0"/>
              </a:defRPr>
            </a:lvl9pPr>
          </a:lstStyle>
          <a:p>
            <a:pPr algn="r" eaLnBrk="1" hangingPunct="1"/>
            <a:fld id="{4E3D0B82-9B79-464F-9BD9-9668AC225CAD}" type="slidenum">
              <a:rPr lang="en-US" sz="1200"/>
              <a:pPr algn="r" eaLnBrk="1" hangingPunct="1"/>
              <a:t>9</a:t>
            </a:fld>
            <a:endParaRPr lang="en-US" sz="1200" dirty="0"/>
          </a:p>
        </p:txBody>
      </p:sp>
      <p:sp>
        <p:nvSpPr>
          <p:cNvPr id="349187" name="Rectangle 2"/>
          <p:cNvSpPr>
            <a:spLocks noGrp="1" noRot="1" noChangeAspect="1" noChangeArrowheads="1" noTextEdit="1"/>
          </p:cNvSpPr>
          <p:nvPr>
            <p:ph type="sldImg"/>
          </p:nvPr>
        </p:nvSpPr>
        <p:spPr>
          <a:xfrm>
            <a:off x="1152525" y="528638"/>
            <a:ext cx="4932363" cy="3700462"/>
          </a:xfrm>
          <a:ln/>
        </p:spPr>
      </p:sp>
      <p:sp>
        <p:nvSpPr>
          <p:cNvPr id="349188" name="Rectangle 3"/>
          <p:cNvSpPr>
            <a:spLocks noGrp="1" noChangeArrowheads="1"/>
          </p:cNvSpPr>
          <p:nvPr>
            <p:ph type="body" idx="1"/>
          </p:nvPr>
        </p:nvSpPr>
        <p:spPr>
          <a:xfrm>
            <a:off x="225183" y="4308112"/>
            <a:ext cx="6187109" cy="4337779"/>
          </a:xfrm>
        </p:spPr>
        <p:txBody>
          <a:bodyPr lIns="91300" tIns="45651" rIns="91300" bIns="45651"/>
          <a:lstStyle/>
          <a:p>
            <a:pPr eaLnBrk="1" hangingPunct="1"/>
            <a:r>
              <a:rPr lang="en-US" smtClean="0"/>
              <a:t>This is way we typically run the HYSPLIT model.  We do a run for one particular source location, and we release puffs periodically throughout the year (e.g., once every 7 hours).  We follow each puff and keep track of the dispersion and the fate processes (deposition, transformation, etc.).  The model uses the physical-chemical properties of the pollutant we are modeling, of course. By the end of the year, we have a good idea of the average impact that a source in this location would have on the receptors of interest (e.g., the Great Lakes).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Data for</a:t>
            </a:r>
            <a:r>
              <a:rPr lang="en-US" baseline="0" dirty="0" smtClean="0"/>
              <a:t> 2005, from USEPA, Environment Canada, NILU (Norway), and others. Assembled for the GLRI FY2010 modeling project.</a:t>
            </a:r>
          </a:p>
          <a:p>
            <a:endParaRPr lang="en-US" baseline="0" dirty="0" smtClean="0"/>
          </a:p>
          <a:p>
            <a:r>
              <a:rPr lang="en-US" baseline="0" dirty="0" smtClean="0"/>
              <a:t>Looking at this emissions map, its easy to think that the dominant contributor to Great Lakes mercury might be emissions from China.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6/19/2012</a:t>
            </a:r>
            <a:endParaRPr lang="en-US"/>
          </a:p>
        </p:txBody>
      </p:sp>
      <p:sp>
        <p:nvSpPr>
          <p:cNvPr id="4" name="Footer Placeholder 3"/>
          <p:cNvSpPr>
            <a:spLocks noGrp="1"/>
          </p:cNvSpPr>
          <p:nvPr>
            <p:ph type="ftr" sz="quarter" idx="11"/>
          </p:nvPr>
        </p:nvSpPr>
        <p:spPr/>
        <p:txBody>
          <a:bodyPr/>
          <a:lstStyle/>
          <a:p>
            <a:r>
              <a:rPr lang="en-US" smtClean="0"/>
              <a:t>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6/19/2012</a:t>
            </a:r>
            <a:endParaRPr lang="en-US"/>
          </a:p>
        </p:txBody>
      </p:sp>
      <p:sp>
        <p:nvSpPr>
          <p:cNvPr id="4" name="Footer Placeholder 3"/>
          <p:cNvSpPr>
            <a:spLocks noGrp="1"/>
          </p:cNvSpPr>
          <p:nvPr>
            <p:ph type="ftr" sz="quarter" idx="11"/>
          </p:nvPr>
        </p:nvSpPr>
        <p:spPr/>
        <p:txBody>
          <a:bodyPr/>
          <a:lstStyle/>
          <a:p>
            <a:r>
              <a:rPr lang="en-US" smtClean="0"/>
              <a:t>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6/19/2012</a:t>
            </a:r>
            <a:endParaRPr lang="en-US"/>
          </a:p>
        </p:txBody>
      </p:sp>
      <p:sp>
        <p:nvSpPr>
          <p:cNvPr id="4" name="Footer Placeholder 3"/>
          <p:cNvSpPr>
            <a:spLocks noGrp="1"/>
          </p:cNvSpPr>
          <p:nvPr>
            <p:ph type="ftr" sz="quarter" idx="11"/>
          </p:nvPr>
        </p:nvSpPr>
        <p:spPr/>
        <p:txBody>
          <a:bodyPr/>
          <a:lstStyle/>
          <a:p>
            <a:r>
              <a:rPr lang="en-US" smtClean="0"/>
              <a:t>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6/19/2012</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000000"/>
                </a:solidFill>
              </a:rPr>
              <a:t>Air Resources Laboratory</a:t>
            </a: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2B1ECB-7915-4D41-B0B1-0681BA5C9C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extLst>
      <p:ext uri="{BB962C8B-B14F-4D97-AF65-F5344CB8AC3E}">
        <p14:creationId xmlns="" xmlns:p14="http://schemas.microsoft.com/office/powerpoint/2010/main" val="802544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extLst>
      <p:ext uri="{BB962C8B-B14F-4D97-AF65-F5344CB8AC3E}">
        <p14:creationId xmlns="" xmlns:p14="http://schemas.microsoft.com/office/powerpoint/2010/main" val="2398294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6/19/2012</a:t>
            </a:r>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r>
              <a:rPr lang="en-US" smtClean="0">
                <a:solidFill>
                  <a:srgbClr val="04617B">
                    <a:shade val="90000"/>
                  </a:srgbClr>
                </a:solidFill>
              </a:rPr>
              <a:t>6/19/2012</a:t>
            </a: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6/19/2012</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solidFill>
                  <a:srgbClr val="04617B">
                    <a:shade val="90000"/>
                  </a:srgbClr>
                </a:solidFill>
              </a:rPr>
              <a:t>6/19/2012</a:t>
            </a:r>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04617B">
                    <a:shade val="90000"/>
                  </a:srgbClr>
                </a:solidFill>
              </a:rPr>
              <a:t>6/19/2012</a:t>
            </a:r>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Date Placeholder 6"/>
          <p:cNvSpPr>
            <a:spLocks noGrp="1"/>
          </p:cNvSpPr>
          <p:nvPr>
            <p:ph type="dt" sz="half" idx="10"/>
          </p:nvPr>
        </p:nvSpPr>
        <p:spPr/>
        <p:txBody>
          <a:bodyPr/>
          <a:lstStyle/>
          <a:p>
            <a:r>
              <a:rPr lang="en-US" smtClean="0"/>
              <a:t>6/19/2012</a:t>
            </a:r>
            <a:endParaRPr lang="en-US" dirty="0"/>
          </a:p>
        </p:txBody>
      </p:sp>
      <p:sp>
        <p:nvSpPr>
          <p:cNvPr id="8" name="Footer Placeholder 7"/>
          <p:cNvSpPr>
            <a:spLocks noGrp="1"/>
          </p:cNvSpPr>
          <p:nvPr>
            <p:ph type="ftr" sz="quarter" idx="11"/>
          </p:nvPr>
        </p:nvSpPr>
        <p:spPr/>
        <p:txBody>
          <a:bodyPr/>
          <a:lstStyle/>
          <a:p>
            <a:r>
              <a:rPr lang="en-US" smtClean="0"/>
              <a:t>Air Resources Laboratory</a:t>
            </a:r>
            <a:endParaRPr lang="en-US" dirty="0"/>
          </a:p>
        </p:txBody>
      </p:sp>
      <p:sp>
        <p:nvSpPr>
          <p:cNvPr id="9" name="Slide Number Placeholder 8"/>
          <p:cNvSpPr>
            <a:spLocks noGrp="1"/>
          </p:cNvSpPr>
          <p:nvPr>
            <p:ph type="sldNum" sz="quarter" idx="12"/>
          </p:nvPr>
        </p:nvSpPr>
        <p:spPr/>
        <p:txBody>
          <a:bodyPr/>
          <a:lstStyle/>
          <a:p>
            <a:fld id="{3E7EE49B-C32B-495C-9640-ABBF50F57D8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6/19/2012</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6/19/2012</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6/19/2012</a:t>
            </a: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6/19/2012</a:t>
            </a: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6/19/2012</a:t>
            </a:r>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6/19/2012</a:t>
            </a:r>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E42B50-E1C7-4098-A0F7-307D8309777A}"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427857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8C59D8-487C-483B-BC50-555CCD8BCFEC}"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5172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7CDCC7-961E-496E-BDC6-DB90217951D6}"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969914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411440-C481-4907-8BE2-BC0B53BFDA15}"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00827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6/19/2012</a:t>
            </a:r>
            <a:endParaRPr lang="en-US"/>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D9AF1B-F82D-4F0B-933E-15952406095A}"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636774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9B1DEB-5C18-45AD-BF4C-23D4067BDB26}"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885464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3838972-2343-4C9E-9C2D-BC2DE11960FD}"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402657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E6E7FF-18B2-4DA8-8413-9BE04E66ABA2}"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909107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A9B278-1C4C-4674-8220-A840F9A0F01E}"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93457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389FBE-0C2D-4614-B990-382F83A87B26}"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727810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9E614-EB1F-4B27-A4B2-5996A3A72901}"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183648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B23FC9-1B9E-4428-BE68-D7FF3360B4F7}"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746654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EF181BE6-8C7E-4781-9FB7-9A6DE2EDF46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555310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450189F-4A3D-471F-AB6E-BA0C2BD2F1D1}"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79904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6/19/2012</a:t>
            </a:r>
            <a:endParaRPr lang="en-US"/>
          </a:p>
        </p:txBody>
      </p:sp>
      <p:sp>
        <p:nvSpPr>
          <p:cNvPr id="8" name="Footer Placeholder 7"/>
          <p:cNvSpPr>
            <a:spLocks noGrp="1"/>
          </p:cNvSpPr>
          <p:nvPr>
            <p:ph type="ftr" sz="quarter" idx="11"/>
          </p:nvPr>
        </p:nvSpPr>
        <p:spPr/>
        <p:txBody>
          <a:bodyPr/>
          <a:lstStyle/>
          <a:p>
            <a:r>
              <a:rPr lang="en-US" smtClean="0"/>
              <a:t>Air Resources Laboratory</a:t>
            </a:r>
            <a:endParaRPr lang="en-US"/>
          </a:p>
        </p:txBody>
      </p:sp>
      <p:sp>
        <p:nvSpPr>
          <p:cNvPr id="9" name="Slide Number Placeholder 8"/>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795B2F1E-E38A-440E-AC70-B6A4A15064EA}"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533102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F3744D2-586E-4096-8822-410915F8B39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934579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C12CD625-3D2D-4862-9BEC-EC97313F6AE2}"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865559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376B976D-D165-4E3B-AAE5-85135150EA6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568372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E298EA8B-7B76-4985-A7E2-4DA07C19EC14}"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9150905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C47E4BF3-2430-4148-9A1D-5979925D14A3}"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809562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54A3F3E1-5415-492C-B075-DA46E52674F6}"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176588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565996D-C885-49BB-9299-6C8BEFB97896}"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4273829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0163A7DF-9C64-4F56-B253-409B68194EDE}"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960351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FB3D-D8DA-474D-A0A4-07714B5FB0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6/19/2012</a:t>
            </a:r>
            <a:endParaRPr lang="en-US"/>
          </a:p>
        </p:txBody>
      </p:sp>
      <p:sp>
        <p:nvSpPr>
          <p:cNvPr id="3" name="Footer Placeholder 2"/>
          <p:cNvSpPr>
            <a:spLocks noGrp="1"/>
          </p:cNvSpPr>
          <p:nvPr>
            <p:ph type="ftr" sz="quarter" idx="11"/>
          </p:nvPr>
        </p:nvSpPr>
        <p:spPr/>
        <p:txBody>
          <a:bodyPr/>
          <a:lstStyle/>
          <a:p>
            <a:r>
              <a:rPr lang="en-US" smtClean="0"/>
              <a:t>Air Resources Laboratory</a:t>
            </a:r>
            <a:endParaRPr lang="en-US"/>
          </a:p>
        </p:txBody>
      </p:sp>
      <p:sp>
        <p:nvSpPr>
          <p:cNvPr id="4" name="Slide Number Placeholder 3"/>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0E43A6-39C9-4CC5-B541-DEEEF7B6864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49A330-603F-42A4-ADC3-936E41BAA52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5022E-B2E9-4653-94B9-F78B30C4CD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11FCF3-3BFD-4D29-86DD-4737E4C8486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3437EB-E790-4E1C-8F60-E77526A77D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E85B493-5951-4698-B9B0-A5ED9381A14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83C430-53BA-4478-A7CD-93A8B432BA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5925B3-B290-4C86-BC2D-492A0D7ADC1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B03092-48C5-4588-A217-4189D77C8EC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86970-98C3-4E30-BEE8-B733AFE8B3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6/19/2012</a:t>
            </a:r>
            <a:endParaRPr lang="en-US"/>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723BDB-B819-465C-B126-CEE972A566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BD4469D-D1B5-42A6-89E5-D7DB4DA8D76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C450D62-3CD1-4A95-8FFD-3392B1EC475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6E78A44-7D34-4C29-A577-78CCE587E82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0ED41E05-8547-470A-B5F7-636FBF652A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E50752FC-1E47-49C3-A29A-D9ABF2B1ED1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1555E1D6-47C9-431F-A9A7-AEEAD1A3BD3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85A66F73-94C5-4E91-AE31-D9713F0AC00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4D40B09-0AF5-4307-8BFB-0C4CCF0B090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B03E7BA0-9257-472F-8AB6-95ED626A935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6/19/2012</a:t>
            </a:r>
            <a:endParaRPr lang="en-US"/>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9FC0AF2-B5D3-4726-9ADD-D5AD746790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04922B5D-55C6-4971-B022-9E3BB97BE0B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FB3D-D8DA-474D-A0A4-07714B5FB0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0E43A6-39C9-4CC5-B541-DEEEF7B6864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49A330-603F-42A4-ADC3-936E41BAA52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5022E-B2E9-4653-94B9-F78B30C4CD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11FCF3-3BFD-4D29-86DD-4737E4C8486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3437EB-E790-4E1C-8F60-E77526A77D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E85B493-5951-4698-B9B0-A5ED9381A14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83C430-53BA-4478-A7CD-93A8B432BA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6/19/2012</a:t>
            </a:r>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5925B3-B290-4C86-BC2D-492A0D7ADC1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B03092-48C5-4588-A217-4189D77C8EC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86970-98C3-4E30-BEE8-B733AFE8B3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723BDB-B819-465C-B126-CEE972A566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6/19/2012</a:t>
            </a:r>
            <a:endParaRPr lang="en-US"/>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t>6/19/2012</a:t>
            </a: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t>Air Resources Laboratory</a:t>
            </a: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Picture 7" descr="NOAA"/>
          <p:cNvPicPr>
            <a:picLocks noChangeAspect="1" noChangeArrowheads="1"/>
          </p:cNvPicPr>
          <p:nvPr/>
        </p:nvPicPr>
        <p:blipFill>
          <a:blip r:embed="rId16"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676" r:id="rId1"/>
    <p:sldLayoutId id="2147483673" r:id="rId2"/>
    <p:sldLayoutId id="2147483674" r:id="rId3"/>
    <p:sldLayoutId id="2147483675" r:id="rId4"/>
    <p:sldLayoutId id="2147483677" r:id="rId5"/>
    <p:sldLayoutId id="2147483678" r:id="rId6"/>
    <p:sldLayoutId id="2147483679" r:id="rId7"/>
    <p:sldLayoutId id="2147483680" r:id="rId8"/>
    <p:sldLayoutId id="2147483681" r:id="rId9"/>
    <p:sldLayoutId id="2147483684" r:id="rId10"/>
    <p:sldLayoutId id="2147483683" r:id="rId11"/>
    <p:sldLayoutId id="2147483770" r:id="rId12"/>
    <p:sldLayoutId id="2147483771" r:id="rId13"/>
    <p:sldLayoutId id="2147483772" r:id="rId14"/>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b="1">
                <a:solidFill>
                  <a:schemeClr val="tx2">
                    <a:shade val="90000"/>
                  </a:schemeClr>
                </a:solidFill>
              </a:defRPr>
            </a:lvl1pPr>
          </a:lstStyle>
          <a:p>
            <a:r>
              <a:rPr lang="en-US" smtClean="0">
                <a:solidFill>
                  <a:srgbClr val="04617B">
                    <a:shade val="90000"/>
                  </a:srgbClr>
                </a:solidFill>
              </a:rPr>
              <a:t>6/19/2012</a:t>
            </a: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200" b="1">
                <a:solidFill>
                  <a:schemeClr val="tx2">
                    <a:shade val="90000"/>
                  </a:schemeClr>
                </a:solidFill>
              </a:defRPr>
            </a:lvl1pPr>
          </a:lstStyle>
          <a:p>
            <a:r>
              <a:rPr lang="en-US" dirty="0" smtClean="0">
                <a:solidFill>
                  <a:srgbClr val="04617B">
                    <a:shade val="90000"/>
                  </a:srgbClr>
                </a:solidFill>
              </a:rPr>
              <a:t>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13"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607E019-90DB-4A4E-ACED-E6787D37599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229224466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30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A627D12-39AC-43EF-8179-48ADEC6DCDC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269190606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7E0E1AC-2C62-439B-8A0B-9975D6B48E37}"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30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D281F36-95BB-489C-8FAE-3F7055AB5300}"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7E0E1AC-2C62-439B-8A0B-9975D6B48E37}"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3.xml"/><Relationship Id="rId1" Type="http://schemas.openxmlformats.org/officeDocument/2006/relationships/vmlDrawing" Target="../drawings/vmlDrawing1.vml"/><Relationship Id="rId4" Type="http://schemas.openxmlformats.org/officeDocument/2006/relationships/oleObject" Target="../embeddings/Microsoft_Office_Excel_Chart1.xls"/></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1.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29.wmf"/><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wmf"/></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54.wmf"/></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3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6.wmf"/></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09177" y="1219200"/>
            <a:ext cx="7699159" cy="5078313"/>
          </a:xfrm>
          <a:prstGeom prst="rect">
            <a:avLst/>
          </a:prstGeom>
          <a:noFill/>
        </p:spPr>
        <p:txBody>
          <a:bodyPr wrap="square" rtlCol="0">
            <a:spAutoFit/>
          </a:bodyPr>
          <a:lstStyle/>
          <a:p>
            <a:pPr algn="ctr"/>
            <a:r>
              <a:rPr lang="en-US" sz="4000" dirty="0" smtClean="0"/>
              <a:t>Atmospheric Mercury Modeling 101</a:t>
            </a:r>
          </a:p>
          <a:p>
            <a:pPr algn="ctr"/>
            <a:endParaRPr lang="en-US" sz="4000" dirty="0" smtClean="0"/>
          </a:p>
          <a:p>
            <a:pPr algn="ctr"/>
            <a:endParaRPr lang="en-US" sz="4000" dirty="0" smtClean="0"/>
          </a:p>
          <a:p>
            <a:pPr algn="ctr"/>
            <a:r>
              <a:rPr lang="en-US" sz="3400" dirty="0" smtClean="0"/>
              <a:t>Mark Cohen</a:t>
            </a:r>
          </a:p>
          <a:p>
            <a:pPr algn="ctr"/>
            <a:r>
              <a:rPr lang="en-US" sz="3400" dirty="0" smtClean="0"/>
              <a:t>Air Resources Laboratory</a:t>
            </a:r>
          </a:p>
          <a:p>
            <a:pPr algn="ctr"/>
            <a:endParaRPr lang="en-US" sz="3400" dirty="0" smtClean="0"/>
          </a:p>
          <a:p>
            <a:pPr algn="ctr"/>
            <a:endParaRPr lang="en-US" sz="3400" dirty="0" smtClean="0"/>
          </a:p>
          <a:p>
            <a:pPr algn="ctr"/>
            <a:r>
              <a:rPr lang="en-US" sz="3400" dirty="0" smtClean="0"/>
              <a:t>ARL 101</a:t>
            </a:r>
          </a:p>
          <a:p>
            <a:pPr algn="ctr"/>
            <a:r>
              <a:rPr lang="en-US" sz="3400" dirty="0" smtClean="0"/>
              <a:t>June 19, 2012</a:t>
            </a:r>
            <a:endParaRPr lang="en-US" sz="3400" dirty="0"/>
          </a:p>
        </p:txBody>
      </p:sp>
      <p:sp>
        <p:nvSpPr>
          <p:cNvPr id="2" name="Date Placeholder 1"/>
          <p:cNvSpPr>
            <a:spLocks noGrp="1"/>
          </p:cNvSpPr>
          <p:nvPr>
            <p:ph type="dt" sz="half" idx="10"/>
          </p:nvPr>
        </p:nvSpPr>
        <p:spPr/>
        <p:txBody>
          <a:bodyPr/>
          <a:lstStyle/>
          <a:p>
            <a:r>
              <a:rPr lang="en-US" smtClean="0"/>
              <a:t>6/19/2012</a:t>
            </a:r>
            <a:endParaRPr lang="en-US" dirty="0"/>
          </a:p>
        </p:txBody>
      </p:sp>
      <p:sp>
        <p:nvSpPr>
          <p:cNvPr id="3" name="Footer Placeholder 2"/>
          <p:cNvSpPr>
            <a:spLocks noGrp="1"/>
          </p:cNvSpPr>
          <p:nvPr>
            <p:ph type="ftr" sz="quarter" idx="11"/>
          </p:nvPr>
        </p:nvSpPr>
        <p:spPr/>
        <p:txBody>
          <a:bodyPr/>
          <a:lstStyle/>
          <a:p>
            <a:r>
              <a:rPr lang="en-US"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8050" name="Picture 2" descr="concplot0602_empt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7013" y="-1489075"/>
            <a:ext cx="8748712" cy="11322050"/>
          </a:xfrm>
          <a:prstGeom prst="rect">
            <a:avLst/>
          </a:prstGeom>
          <a:noFill/>
          <a:extLst>
            <a:ext uri="{909E8E84-426E-40DD-AFC4-6F175D3DCCD1}">
              <a14:hiddenFill xmlns="" xmlns:a14="http://schemas.microsoft.com/office/drawing/2010/main">
                <a:solidFill>
                  <a:srgbClr val="FFFFFF"/>
                </a:solidFill>
              </a14:hiddenFill>
            </a:ext>
          </a:extLst>
        </p:spPr>
      </p:pic>
      <p:sp>
        <p:nvSpPr>
          <p:cNvPr id="258051" name="AutoShape 3"/>
          <p:cNvSpPr>
            <a:spLocks noChangeArrowheads="1"/>
          </p:cNvSpPr>
          <p:nvPr/>
        </p:nvSpPr>
        <p:spPr bwMode="auto">
          <a:xfrm>
            <a:off x="3457575" y="2020888"/>
            <a:ext cx="228600" cy="217487"/>
          </a:xfrm>
          <a:prstGeom prst="star5">
            <a:avLst/>
          </a:prstGeom>
          <a:solidFill>
            <a:srgbClr val="FFC9F1"/>
          </a:solidFill>
          <a:ln w="1905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52" name="AutoShape 4"/>
          <p:cNvSpPr>
            <a:spLocks noChangeArrowheads="1"/>
          </p:cNvSpPr>
          <p:nvPr/>
        </p:nvSpPr>
        <p:spPr bwMode="auto">
          <a:xfrm>
            <a:off x="3276600" y="3562350"/>
            <a:ext cx="228600" cy="217488"/>
          </a:xfrm>
          <a:prstGeom prst="star5">
            <a:avLst/>
          </a:prstGeom>
          <a:solidFill>
            <a:srgbClr val="FFC9F1"/>
          </a:solidFill>
          <a:ln w="1905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53" name="Line 5"/>
          <p:cNvSpPr>
            <a:spLocks noChangeShapeType="1"/>
          </p:cNvSpPr>
          <p:nvPr/>
        </p:nvSpPr>
        <p:spPr bwMode="auto">
          <a:xfrm flipV="1">
            <a:off x="2286000" y="3810000"/>
            <a:ext cx="990600" cy="1066800"/>
          </a:xfrm>
          <a:prstGeom prst="line">
            <a:avLst/>
          </a:prstGeom>
          <a:noFill/>
          <a:ln w="28575">
            <a:solidFill>
              <a:schemeClr val="tx1"/>
            </a:solidFill>
            <a:prstDash val="dash"/>
            <a:round/>
            <a:headEn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054" name="Text Box 6"/>
          <p:cNvSpPr txBox="1">
            <a:spLocks noChangeArrowheads="1"/>
          </p:cNvSpPr>
          <p:nvPr/>
        </p:nvSpPr>
        <p:spPr bwMode="auto">
          <a:xfrm>
            <a:off x="1371600" y="4799013"/>
            <a:ext cx="1235075" cy="925512"/>
          </a:xfrm>
          <a:prstGeom prst="rect">
            <a:avLst/>
          </a:prstGeom>
          <a:solidFill>
            <a:srgbClr val="FFC9F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a:t>one Hg emissions</a:t>
            </a:r>
          </a:p>
          <a:p>
            <a:pPr algn="ctr"/>
            <a:r>
              <a:rPr lang="en-US"/>
              <a:t> source</a:t>
            </a:r>
          </a:p>
        </p:txBody>
      </p:sp>
      <p:sp>
        <p:nvSpPr>
          <p:cNvPr id="258055" name="Line 7"/>
          <p:cNvSpPr>
            <a:spLocks noChangeShapeType="1"/>
          </p:cNvSpPr>
          <p:nvPr/>
        </p:nvSpPr>
        <p:spPr bwMode="auto">
          <a:xfrm>
            <a:off x="1981200" y="1524000"/>
            <a:ext cx="1447800" cy="533400"/>
          </a:xfrm>
          <a:prstGeom prst="line">
            <a:avLst/>
          </a:prstGeom>
          <a:noFill/>
          <a:ln w="28575">
            <a:solidFill>
              <a:schemeClr val="tx1"/>
            </a:solidFill>
            <a:prstDash val="dash"/>
            <a:round/>
            <a:headEn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056" name="Text Box 8"/>
          <p:cNvSpPr txBox="1">
            <a:spLocks noChangeArrowheads="1"/>
          </p:cNvSpPr>
          <p:nvPr/>
        </p:nvSpPr>
        <p:spPr bwMode="auto">
          <a:xfrm>
            <a:off x="1143000" y="1055688"/>
            <a:ext cx="1371600" cy="925512"/>
          </a:xfrm>
          <a:prstGeom prst="rect">
            <a:avLst/>
          </a:prstGeom>
          <a:solidFill>
            <a:srgbClr val="FFC9F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a:t>Beltsville monitoring site</a:t>
            </a:r>
          </a:p>
        </p:txBody>
      </p:sp>
      <p:sp>
        <p:nvSpPr>
          <p:cNvPr id="258057" name="Text Box 9"/>
          <p:cNvSpPr txBox="1">
            <a:spLocks noChangeArrowheads="1"/>
          </p:cNvSpPr>
          <p:nvPr/>
        </p:nvSpPr>
        <p:spPr bwMode="auto">
          <a:xfrm>
            <a:off x="5851525" y="3167063"/>
            <a:ext cx="2149475" cy="2014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t>Model-predicted hourly mercury deposition (wet + dry) in the vicinity of one example Hg source for a 3-day period in July 2007</a:t>
            </a:r>
          </a:p>
        </p:txBody>
      </p:sp>
      <p:sp>
        <p:nvSpPr>
          <p:cNvPr id="258058" name="Text Box 10"/>
          <p:cNvSpPr txBox="1">
            <a:spLocks noChangeArrowheads="1"/>
          </p:cNvSpPr>
          <p:nvPr/>
        </p:nvSpPr>
        <p:spPr bwMode="auto">
          <a:xfrm>
            <a:off x="6477000" y="1390650"/>
            <a:ext cx="1447800" cy="9239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tIns="0" bIns="0"/>
          <a:lstStyle/>
          <a:p>
            <a:r>
              <a:rPr lang="en-US" sz="1600" b="1">
                <a:latin typeface="Courier New" pitchFamily="49" charset="0"/>
              </a:rPr>
              <a:t>100 - 1000</a:t>
            </a:r>
            <a:endParaRPr lang="en-US" sz="1600" b="1" baseline="30000">
              <a:latin typeface="Courier New" pitchFamily="49" charset="0"/>
            </a:endParaRPr>
          </a:p>
          <a:p>
            <a:r>
              <a:rPr lang="en-US" sz="1600" b="1">
                <a:latin typeface="Courier New" pitchFamily="49" charset="0"/>
              </a:rPr>
              <a:t> 10 – 100</a:t>
            </a:r>
            <a:endParaRPr lang="en-US" sz="1600" b="1" baseline="30000">
              <a:latin typeface="Courier New" pitchFamily="49" charset="0"/>
            </a:endParaRPr>
          </a:p>
          <a:p>
            <a:r>
              <a:rPr lang="en-US" sz="1600" b="1">
                <a:latin typeface="Courier New" pitchFamily="49" charset="0"/>
              </a:rPr>
              <a:t>  1 - 10</a:t>
            </a:r>
            <a:endParaRPr lang="en-US" sz="1600" b="1" baseline="30000">
              <a:latin typeface="Courier New" pitchFamily="49" charset="0"/>
            </a:endParaRPr>
          </a:p>
          <a:p>
            <a:r>
              <a:rPr lang="en-US" sz="1600" b="1">
                <a:latin typeface="Courier New" pitchFamily="49" charset="0"/>
              </a:rPr>
              <a:t>0.1 – 1</a:t>
            </a:r>
            <a:endParaRPr lang="en-US" sz="1600" b="1" baseline="30000">
              <a:latin typeface="Courier New" pitchFamily="49" charset="0"/>
            </a:endParaRPr>
          </a:p>
        </p:txBody>
      </p:sp>
      <p:sp>
        <p:nvSpPr>
          <p:cNvPr id="258059" name="Text Box 11"/>
          <p:cNvSpPr txBox="1">
            <a:spLocks noChangeArrowheads="1"/>
          </p:cNvSpPr>
          <p:nvPr/>
        </p:nvSpPr>
        <p:spPr bwMode="auto">
          <a:xfrm>
            <a:off x="5570538" y="6188075"/>
            <a:ext cx="3268662"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a:latin typeface="Courier New" pitchFamily="49" charset="0"/>
              </a:rPr>
              <a:t>* hourly deposition converted</a:t>
            </a:r>
          </a:p>
          <a:p>
            <a:r>
              <a:rPr lang="en-US" sz="1400" i="1">
                <a:latin typeface="Courier New" pitchFamily="49" charset="0"/>
              </a:rPr>
              <a:t> to annual equivalent</a:t>
            </a:r>
          </a:p>
        </p:txBody>
      </p:sp>
      <p:sp>
        <p:nvSpPr>
          <p:cNvPr id="258060" name="Text Box 12"/>
          <p:cNvSpPr txBox="1">
            <a:spLocks noChangeArrowheads="1"/>
          </p:cNvSpPr>
          <p:nvPr/>
        </p:nvSpPr>
        <p:spPr bwMode="auto">
          <a:xfrm>
            <a:off x="6477000" y="838200"/>
            <a:ext cx="1600200" cy="457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tIns="0" bIns="0"/>
          <a:lstStyle/>
          <a:p>
            <a:r>
              <a:rPr lang="en-US" sz="1600" b="1">
                <a:latin typeface="Courier New" pitchFamily="49" charset="0"/>
              </a:rPr>
              <a:t>deposition</a:t>
            </a:r>
          </a:p>
          <a:p>
            <a:r>
              <a:rPr lang="en-US" sz="1600" b="1">
                <a:latin typeface="Courier New" pitchFamily="49" charset="0"/>
              </a:rPr>
              <a:t>(ug/m2)*</a:t>
            </a:r>
          </a:p>
        </p:txBody>
      </p:sp>
      <p:sp>
        <p:nvSpPr>
          <p:cNvPr id="258061" name="Rectangle 13"/>
          <p:cNvSpPr>
            <a:spLocks noChangeAspect="1" noChangeArrowheads="1"/>
          </p:cNvSpPr>
          <p:nvPr/>
        </p:nvSpPr>
        <p:spPr bwMode="auto">
          <a:xfrm>
            <a:off x="6386513" y="2609850"/>
            <a:ext cx="119062" cy="119063"/>
          </a:xfrm>
          <a:prstGeom prst="rect">
            <a:avLst/>
          </a:prstGeom>
          <a:solidFill>
            <a:srgbClr val="FF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62" name="Text Box 14"/>
          <p:cNvSpPr txBox="1">
            <a:spLocks noChangeArrowheads="1"/>
          </p:cNvSpPr>
          <p:nvPr/>
        </p:nvSpPr>
        <p:spPr bwMode="auto">
          <a:xfrm>
            <a:off x="2057400" y="2286000"/>
            <a:ext cx="140652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Washington D.C.</a:t>
            </a:r>
          </a:p>
        </p:txBody>
      </p:sp>
      <p:sp>
        <p:nvSpPr>
          <p:cNvPr id="258063" name="Oval 15"/>
          <p:cNvSpPr>
            <a:spLocks noChangeArrowheads="1"/>
          </p:cNvSpPr>
          <p:nvPr/>
        </p:nvSpPr>
        <p:spPr bwMode="auto">
          <a:xfrm>
            <a:off x="3246438" y="2143125"/>
            <a:ext cx="152400" cy="152400"/>
          </a:xfrm>
          <a:prstGeom prst="ellipse">
            <a:avLst/>
          </a:prstGeom>
          <a:solidFill>
            <a:schemeClr val="bg1"/>
          </a:solidFill>
          <a:ln w="222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64" name="Line 16"/>
          <p:cNvSpPr>
            <a:spLocks noChangeShapeType="1"/>
          </p:cNvSpPr>
          <p:nvPr/>
        </p:nvSpPr>
        <p:spPr bwMode="auto">
          <a:xfrm flipH="1" flipV="1">
            <a:off x="3429000" y="2286000"/>
            <a:ext cx="304800" cy="304800"/>
          </a:xfrm>
          <a:prstGeom prst="line">
            <a:avLst/>
          </a:prstGeom>
          <a:noFill/>
          <a:ln w="28575">
            <a:solidFill>
              <a:schemeClr val="tx1"/>
            </a:solidFill>
            <a:round/>
            <a:headEn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065" name="Text Box 17"/>
          <p:cNvSpPr txBox="1">
            <a:spLocks noChangeArrowheads="1"/>
          </p:cNvSpPr>
          <p:nvPr/>
        </p:nvSpPr>
        <p:spPr bwMode="auto">
          <a:xfrm>
            <a:off x="3524250" y="2611438"/>
            <a:ext cx="1401025" cy="276999"/>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dirty="0" smtClean="0"/>
              <a:t>NOAA Silver Spring</a:t>
            </a:r>
            <a:endParaRPr lang="en-US" sz="1200" b="1" dirty="0"/>
          </a:p>
        </p:txBody>
      </p:sp>
    </p:spTree>
    <p:extLst>
      <p:ext uri="{BB962C8B-B14F-4D97-AF65-F5344CB8AC3E}">
        <p14:creationId xmlns="" xmlns:p14="http://schemas.microsoft.com/office/powerpoint/2010/main" val="741405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4" name="Picture 2" descr="concplot056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7013" y="-1489075"/>
            <a:ext cx="8748712" cy="11322050"/>
          </a:xfrm>
          <a:prstGeom prst="rect">
            <a:avLst/>
          </a:prstGeom>
          <a:noFill/>
          <a:extLst>
            <a:ext uri="{909E8E84-426E-40DD-AFC4-6F175D3DCCD1}">
              <a14:hiddenFill xmlns="" xmlns:a14="http://schemas.microsoft.com/office/drawing/2010/main">
                <a:solidFill>
                  <a:srgbClr val="FFFFFF"/>
                </a:solidFill>
              </a14:hiddenFill>
            </a:ext>
          </a:extLst>
        </p:spPr>
      </p:pic>
      <p:sp>
        <p:nvSpPr>
          <p:cNvPr id="259075" name="AutoShape 3"/>
          <p:cNvSpPr>
            <a:spLocks noChangeArrowheads="1"/>
          </p:cNvSpPr>
          <p:nvPr/>
        </p:nvSpPr>
        <p:spPr bwMode="auto">
          <a:xfrm>
            <a:off x="3457575" y="2020888"/>
            <a:ext cx="228600" cy="217487"/>
          </a:xfrm>
          <a:prstGeom prst="star5">
            <a:avLst/>
          </a:prstGeom>
          <a:solidFill>
            <a:srgbClr val="FFC9F1"/>
          </a:solidFill>
          <a:ln w="1905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9076" name="AutoShape 4"/>
          <p:cNvSpPr>
            <a:spLocks noChangeArrowheads="1"/>
          </p:cNvSpPr>
          <p:nvPr/>
        </p:nvSpPr>
        <p:spPr bwMode="auto">
          <a:xfrm>
            <a:off x="3276600" y="3562350"/>
            <a:ext cx="228600" cy="217488"/>
          </a:xfrm>
          <a:prstGeom prst="star5">
            <a:avLst/>
          </a:prstGeom>
          <a:solidFill>
            <a:srgbClr val="FFC9F1"/>
          </a:solidFill>
          <a:ln w="1905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9077" name="Line 5"/>
          <p:cNvSpPr>
            <a:spLocks noChangeShapeType="1"/>
          </p:cNvSpPr>
          <p:nvPr/>
        </p:nvSpPr>
        <p:spPr bwMode="auto">
          <a:xfrm flipV="1">
            <a:off x="2286000" y="3810000"/>
            <a:ext cx="990600" cy="1066800"/>
          </a:xfrm>
          <a:prstGeom prst="line">
            <a:avLst/>
          </a:prstGeom>
          <a:noFill/>
          <a:ln w="28575">
            <a:solidFill>
              <a:schemeClr val="tx1"/>
            </a:solidFill>
            <a:prstDash val="dash"/>
            <a:round/>
            <a:headEn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078" name="Text Box 6"/>
          <p:cNvSpPr txBox="1">
            <a:spLocks noChangeArrowheads="1"/>
          </p:cNvSpPr>
          <p:nvPr/>
        </p:nvSpPr>
        <p:spPr bwMode="auto">
          <a:xfrm>
            <a:off x="1371600" y="4799013"/>
            <a:ext cx="1235075" cy="925512"/>
          </a:xfrm>
          <a:prstGeom prst="rect">
            <a:avLst/>
          </a:prstGeom>
          <a:solidFill>
            <a:srgbClr val="FFC9F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a:t>one Hg emissions</a:t>
            </a:r>
          </a:p>
          <a:p>
            <a:pPr algn="ctr"/>
            <a:r>
              <a:rPr lang="en-US"/>
              <a:t> source</a:t>
            </a:r>
          </a:p>
        </p:txBody>
      </p:sp>
      <p:sp>
        <p:nvSpPr>
          <p:cNvPr id="259079" name="Line 7"/>
          <p:cNvSpPr>
            <a:spLocks noChangeShapeType="1"/>
          </p:cNvSpPr>
          <p:nvPr/>
        </p:nvSpPr>
        <p:spPr bwMode="auto">
          <a:xfrm>
            <a:off x="1981200" y="1524000"/>
            <a:ext cx="1447800" cy="533400"/>
          </a:xfrm>
          <a:prstGeom prst="line">
            <a:avLst/>
          </a:prstGeom>
          <a:noFill/>
          <a:ln w="28575">
            <a:solidFill>
              <a:schemeClr val="tx1"/>
            </a:solidFill>
            <a:prstDash val="dash"/>
            <a:round/>
            <a:headEn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080" name="Text Box 8"/>
          <p:cNvSpPr txBox="1">
            <a:spLocks noChangeArrowheads="1"/>
          </p:cNvSpPr>
          <p:nvPr/>
        </p:nvSpPr>
        <p:spPr bwMode="auto">
          <a:xfrm>
            <a:off x="1143000" y="1055688"/>
            <a:ext cx="1371600" cy="925512"/>
          </a:xfrm>
          <a:prstGeom prst="rect">
            <a:avLst/>
          </a:prstGeom>
          <a:solidFill>
            <a:srgbClr val="FFC9F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a:t>Beltsville  monitoring site</a:t>
            </a:r>
          </a:p>
        </p:txBody>
      </p:sp>
      <p:sp>
        <p:nvSpPr>
          <p:cNvPr id="259081" name="Text Box 9"/>
          <p:cNvSpPr txBox="1">
            <a:spLocks noChangeArrowheads="1"/>
          </p:cNvSpPr>
          <p:nvPr/>
        </p:nvSpPr>
        <p:spPr bwMode="auto">
          <a:xfrm>
            <a:off x="5851525" y="3167063"/>
            <a:ext cx="2149475" cy="2014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t>Model-predicted hourly mercury deposition (wet + dry) in the vicinity of one example Hg source for a 3-day period in July 2007</a:t>
            </a:r>
          </a:p>
        </p:txBody>
      </p:sp>
      <p:sp>
        <p:nvSpPr>
          <p:cNvPr id="259082" name="Text Box 10"/>
          <p:cNvSpPr txBox="1">
            <a:spLocks noChangeArrowheads="1"/>
          </p:cNvSpPr>
          <p:nvPr/>
        </p:nvSpPr>
        <p:spPr bwMode="auto">
          <a:xfrm>
            <a:off x="6477000" y="1390650"/>
            <a:ext cx="1447800" cy="9239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tIns="0" bIns="0"/>
          <a:lstStyle/>
          <a:p>
            <a:r>
              <a:rPr lang="en-US" sz="1600" b="1">
                <a:latin typeface="Courier New" pitchFamily="49" charset="0"/>
              </a:rPr>
              <a:t>100 - 1000</a:t>
            </a:r>
            <a:endParaRPr lang="en-US" sz="1600" b="1" baseline="30000">
              <a:latin typeface="Courier New" pitchFamily="49" charset="0"/>
            </a:endParaRPr>
          </a:p>
          <a:p>
            <a:r>
              <a:rPr lang="en-US" sz="1600" b="1">
                <a:latin typeface="Courier New" pitchFamily="49" charset="0"/>
              </a:rPr>
              <a:t> 10 – 100</a:t>
            </a:r>
            <a:endParaRPr lang="en-US" sz="1600" b="1" baseline="30000">
              <a:latin typeface="Courier New" pitchFamily="49" charset="0"/>
            </a:endParaRPr>
          </a:p>
          <a:p>
            <a:r>
              <a:rPr lang="en-US" sz="1600" b="1">
                <a:latin typeface="Courier New" pitchFamily="49" charset="0"/>
              </a:rPr>
              <a:t>  1 - 10</a:t>
            </a:r>
            <a:endParaRPr lang="en-US" sz="1600" b="1" baseline="30000">
              <a:latin typeface="Courier New" pitchFamily="49" charset="0"/>
            </a:endParaRPr>
          </a:p>
          <a:p>
            <a:r>
              <a:rPr lang="en-US" sz="1600" b="1">
                <a:latin typeface="Courier New" pitchFamily="49" charset="0"/>
              </a:rPr>
              <a:t>0.1 – 1</a:t>
            </a:r>
            <a:endParaRPr lang="en-US" sz="1600" b="1" baseline="30000">
              <a:latin typeface="Courier New" pitchFamily="49" charset="0"/>
            </a:endParaRPr>
          </a:p>
        </p:txBody>
      </p:sp>
      <p:sp>
        <p:nvSpPr>
          <p:cNvPr id="259083" name="Text Box 11"/>
          <p:cNvSpPr txBox="1">
            <a:spLocks noChangeArrowheads="1"/>
          </p:cNvSpPr>
          <p:nvPr/>
        </p:nvSpPr>
        <p:spPr bwMode="auto">
          <a:xfrm>
            <a:off x="5570538" y="6188075"/>
            <a:ext cx="3268662"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a:latin typeface="Courier New" pitchFamily="49" charset="0"/>
              </a:rPr>
              <a:t>* hourly deposition converted</a:t>
            </a:r>
          </a:p>
          <a:p>
            <a:r>
              <a:rPr lang="en-US" sz="1400" i="1">
                <a:latin typeface="Courier New" pitchFamily="49" charset="0"/>
              </a:rPr>
              <a:t> to annual equivalent</a:t>
            </a:r>
          </a:p>
        </p:txBody>
      </p:sp>
      <p:sp>
        <p:nvSpPr>
          <p:cNvPr id="259084" name="Text Box 12"/>
          <p:cNvSpPr txBox="1">
            <a:spLocks noChangeArrowheads="1"/>
          </p:cNvSpPr>
          <p:nvPr/>
        </p:nvSpPr>
        <p:spPr bwMode="auto">
          <a:xfrm>
            <a:off x="6477000" y="838200"/>
            <a:ext cx="1600200" cy="457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tIns="0" bIns="0"/>
          <a:lstStyle/>
          <a:p>
            <a:r>
              <a:rPr lang="en-US" sz="1600" b="1">
                <a:latin typeface="Courier New" pitchFamily="49" charset="0"/>
              </a:rPr>
              <a:t>deposition</a:t>
            </a:r>
          </a:p>
          <a:p>
            <a:r>
              <a:rPr lang="en-US" sz="1600" b="1">
                <a:latin typeface="Courier New" pitchFamily="49" charset="0"/>
              </a:rPr>
              <a:t>(ug/m2)*</a:t>
            </a:r>
          </a:p>
        </p:txBody>
      </p:sp>
      <p:sp>
        <p:nvSpPr>
          <p:cNvPr id="259085" name="Rectangle 13"/>
          <p:cNvSpPr>
            <a:spLocks noChangeAspect="1" noChangeArrowheads="1"/>
          </p:cNvSpPr>
          <p:nvPr/>
        </p:nvSpPr>
        <p:spPr bwMode="auto">
          <a:xfrm>
            <a:off x="6386513" y="2609850"/>
            <a:ext cx="119062" cy="119063"/>
          </a:xfrm>
          <a:prstGeom prst="rect">
            <a:avLst/>
          </a:prstGeom>
          <a:solidFill>
            <a:srgbClr val="FF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9086" name="Text Box 14"/>
          <p:cNvSpPr txBox="1">
            <a:spLocks noChangeArrowheads="1"/>
          </p:cNvSpPr>
          <p:nvPr/>
        </p:nvSpPr>
        <p:spPr bwMode="auto">
          <a:xfrm>
            <a:off x="2057400" y="2286000"/>
            <a:ext cx="140652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Washington D.C.</a:t>
            </a:r>
          </a:p>
        </p:txBody>
      </p:sp>
      <p:sp>
        <p:nvSpPr>
          <p:cNvPr id="259090" name="Oval 18"/>
          <p:cNvSpPr>
            <a:spLocks noChangeArrowheads="1"/>
          </p:cNvSpPr>
          <p:nvPr/>
        </p:nvSpPr>
        <p:spPr bwMode="auto">
          <a:xfrm>
            <a:off x="3246438" y="2143125"/>
            <a:ext cx="152400" cy="152400"/>
          </a:xfrm>
          <a:prstGeom prst="ellipse">
            <a:avLst/>
          </a:prstGeom>
          <a:solidFill>
            <a:schemeClr val="bg1"/>
          </a:solidFill>
          <a:ln w="222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9091" name="Line 19"/>
          <p:cNvSpPr>
            <a:spLocks noChangeShapeType="1"/>
          </p:cNvSpPr>
          <p:nvPr/>
        </p:nvSpPr>
        <p:spPr bwMode="auto">
          <a:xfrm flipH="1" flipV="1">
            <a:off x="3429000" y="2286000"/>
            <a:ext cx="304800" cy="304800"/>
          </a:xfrm>
          <a:prstGeom prst="line">
            <a:avLst/>
          </a:prstGeom>
          <a:noFill/>
          <a:ln w="28575">
            <a:solidFill>
              <a:schemeClr val="tx1"/>
            </a:solidFill>
            <a:round/>
            <a:headEn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092" name="Text Box 20"/>
          <p:cNvSpPr txBox="1">
            <a:spLocks noChangeArrowheads="1"/>
          </p:cNvSpPr>
          <p:nvPr/>
        </p:nvSpPr>
        <p:spPr bwMode="auto">
          <a:xfrm>
            <a:off x="3524250" y="2611438"/>
            <a:ext cx="1401025" cy="276999"/>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dirty="0" smtClean="0"/>
              <a:t>NOAA Silver Spring</a:t>
            </a:r>
            <a:endParaRPr lang="en-US" sz="1200" b="1" dirty="0"/>
          </a:p>
        </p:txBody>
      </p:sp>
    </p:spTree>
    <p:extLst>
      <p:ext uri="{BB962C8B-B14F-4D97-AF65-F5344CB8AC3E}">
        <p14:creationId xmlns="" xmlns:p14="http://schemas.microsoft.com/office/powerpoint/2010/main" val="3317608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0098" name="Picture 2" descr="movie_563_639"/>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1492250"/>
            <a:ext cx="8748713" cy="11322050"/>
          </a:xfrm>
          <a:prstGeom prst="rect">
            <a:avLst/>
          </a:prstGeom>
          <a:noFill/>
          <a:extLst>
            <a:ext uri="{909E8E84-426E-40DD-AFC4-6F175D3DCCD1}">
              <a14:hiddenFill xmlns="" xmlns:a14="http://schemas.microsoft.com/office/drawing/2010/main">
                <a:solidFill>
                  <a:srgbClr val="FFFFFF"/>
                </a:solidFill>
              </a14:hiddenFill>
            </a:ext>
          </a:extLst>
        </p:spPr>
      </p:pic>
      <p:sp>
        <p:nvSpPr>
          <p:cNvPr id="260099" name="AutoShape 3"/>
          <p:cNvSpPr>
            <a:spLocks noChangeArrowheads="1"/>
          </p:cNvSpPr>
          <p:nvPr/>
        </p:nvSpPr>
        <p:spPr bwMode="auto">
          <a:xfrm>
            <a:off x="3457575" y="2020888"/>
            <a:ext cx="228600" cy="217487"/>
          </a:xfrm>
          <a:prstGeom prst="star5">
            <a:avLst/>
          </a:prstGeom>
          <a:solidFill>
            <a:srgbClr val="FFC9F1"/>
          </a:solidFill>
          <a:ln w="1905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100" name="AutoShape 4"/>
          <p:cNvSpPr>
            <a:spLocks noChangeArrowheads="1"/>
          </p:cNvSpPr>
          <p:nvPr/>
        </p:nvSpPr>
        <p:spPr bwMode="auto">
          <a:xfrm>
            <a:off x="3276600" y="3562350"/>
            <a:ext cx="228600" cy="217488"/>
          </a:xfrm>
          <a:prstGeom prst="star5">
            <a:avLst/>
          </a:prstGeom>
          <a:solidFill>
            <a:srgbClr val="FFC9F1"/>
          </a:solidFill>
          <a:ln w="1905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101" name="Line 5"/>
          <p:cNvSpPr>
            <a:spLocks noChangeShapeType="1"/>
          </p:cNvSpPr>
          <p:nvPr/>
        </p:nvSpPr>
        <p:spPr bwMode="auto">
          <a:xfrm flipV="1">
            <a:off x="2286000" y="3810000"/>
            <a:ext cx="990600" cy="1066800"/>
          </a:xfrm>
          <a:prstGeom prst="line">
            <a:avLst/>
          </a:prstGeom>
          <a:noFill/>
          <a:ln w="28575">
            <a:solidFill>
              <a:schemeClr val="tx1"/>
            </a:solidFill>
            <a:prstDash val="dash"/>
            <a:round/>
            <a:headEn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02" name="Text Box 6"/>
          <p:cNvSpPr txBox="1">
            <a:spLocks noChangeArrowheads="1"/>
          </p:cNvSpPr>
          <p:nvPr/>
        </p:nvSpPr>
        <p:spPr bwMode="auto">
          <a:xfrm>
            <a:off x="1371600" y="4799013"/>
            <a:ext cx="1235075" cy="925512"/>
          </a:xfrm>
          <a:prstGeom prst="rect">
            <a:avLst/>
          </a:prstGeom>
          <a:solidFill>
            <a:srgbClr val="FFC9F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a:t>one Hg emissions</a:t>
            </a:r>
          </a:p>
          <a:p>
            <a:pPr algn="ctr"/>
            <a:r>
              <a:rPr lang="en-US"/>
              <a:t> source</a:t>
            </a:r>
          </a:p>
        </p:txBody>
      </p:sp>
      <p:sp>
        <p:nvSpPr>
          <p:cNvPr id="260103" name="Line 7"/>
          <p:cNvSpPr>
            <a:spLocks noChangeShapeType="1"/>
          </p:cNvSpPr>
          <p:nvPr/>
        </p:nvSpPr>
        <p:spPr bwMode="auto">
          <a:xfrm>
            <a:off x="1981200" y="1524000"/>
            <a:ext cx="1447800" cy="533400"/>
          </a:xfrm>
          <a:prstGeom prst="line">
            <a:avLst/>
          </a:prstGeom>
          <a:noFill/>
          <a:ln w="28575">
            <a:solidFill>
              <a:schemeClr val="tx1"/>
            </a:solidFill>
            <a:prstDash val="dash"/>
            <a:round/>
            <a:headEn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05" name="Text Box 9"/>
          <p:cNvSpPr txBox="1">
            <a:spLocks noChangeArrowheads="1"/>
          </p:cNvSpPr>
          <p:nvPr/>
        </p:nvSpPr>
        <p:spPr bwMode="auto">
          <a:xfrm>
            <a:off x="5851525" y="3167063"/>
            <a:ext cx="2149475" cy="2014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t>Model-predicted hourly mercury deposition (wet + dry) in the vicinity of one example Hg source for a 3-day period in July 2007</a:t>
            </a:r>
          </a:p>
        </p:txBody>
      </p:sp>
      <p:sp>
        <p:nvSpPr>
          <p:cNvPr id="260106" name="Text Box 10"/>
          <p:cNvSpPr txBox="1">
            <a:spLocks noChangeArrowheads="1"/>
          </p:cNvSpPr>
          <p:nvPr/>
        </p:nvSpPr>
        <p:spPr bwMode="auto">
          <a:xfrm>
            <a:off x="6477000" y="1390650"/>
            <a:ext cx="1447800" cy="9239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tIns="0" bIns="0"/>
          <a:lstStyle/>
          <a:p>
            <a:r>
              <a:rPr lang="en-US" sz="1600" b="1">
                <a:latin typeface="Courier New" pitchFamily="49" charset="0"/>
              </a:rPr>
              <a:t>100 - 1000</a:t>
            </a:r>
            <a:endParaRPr lang="en-US" sz="1600" b="1" baseline="30000">
              <a:latin typeface="Courier New" pitchFamily="49" charset="0"/>
            </a:endParaRPr>
          </a:p>
          <a:p>
            <a:r>
              <a:rPr lang="en-US" sz="1600" b="1">
                <a:latin typeface="Courier New" pitchFamily="49" charset="0"/>
              </a:rPr>
              <a:t> 10 – 100</a:t>
            </a:r>
            <a:endParaRPr lang="en-US" sz="1600" b="1" baseline="30000">
              <a:latin typeface="Courier New" pitchFamily="49" charset="0"/>
            </a:endParaRPr>
          </a:p>
          <a:p>
            <a:r>
              <a:rPr lang="en-US" sz="1600" b="1">
                <a:latin typeface="Courier New" pitchFamily="49" charset="0"/>
              </a:rPr>
              <a:t>  1 - 10</a:t>
            </a:r>
            <a:endParaRPr lang="en-US" sz="1600" b="1" baseline="30000">
              <a:latin typeface="Courier New" pitchFamily="49" charset="0"/>
            </a:endParaRPr>
          </a:p>
          <a:p>
            <a:r>
              <a:rPr lang="en-US" sz="1600" b="1">
                <a:latin typeface="Courier New" pitchFamily="49" charset="0"/>
              </a:rPr>
              <a:t>0.1 – 1</a:t>
            </a:r>
            <a:endParaRPr lang="en-US" sz="1600" b="1" baseline="30000">
              <a:latin typeface="Courier New" pitchFamily="49" charset="0"/>
            </a:endParaRPr>
          </a:p>
        </p:txBody>
      </p:sp>
      <p:sp>
        <p:nvSpPr>
          <p:cNvPr id="260107" name="Text Box 11"/>
          <p:cNvSpPr txBox="1">
            <a:spLocks noChangeArrowheads="1"/>
          </p:cNvSpPr>
          <p:nvPr/>
        </p:nvSpPr>
        <p:spPr bwMode="auto">
          <a:xfrm>
            <a:off x="5570538" y="6188075"/>
            <a:ext cx="3268662"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a:latin typeface="Courier New" pitchFamily="49" charset="0"/>
              </a:rPr>
              <a:t>* hourly deposition converted</a:t>
            </a:r>
          </a:p>
          <a:p>
            <a:r>
              <a:rPr lang="en-US" sz="1400" i="1">
                <a:latin typeface="Courier New" pitchFamily="49" charset="0"/>
              </a:rPr>
              <a:t> to annual equivalent</a:t>
            </a:r>
          </a:p>
        </p:txBody>
      </p:sp>
      <p:sp>
        <p:nvSpPr>
          <p:cNvPr id="260108" name="Text Box 12"/>
          <p:cNvSpPr txBox="1">
            <a:spLocks noChangeArrowheads="1"/>
          </p:cNvSpPr>
          <p:nvPr/>
        </p:nvSpPr>
        <p:spPr bwMode="auto">
          <a:xfrm>
            <a:off x="6477000" y="838200"/>
            <a:ext cx="1600200" cy="457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tIns="0" bIns="0"/>
          <a:lstStyle/>
          <a:p>
            <a:r>
              <a:rPr lang="en-US" sz="1600" b="1">
                <a:latin typeface="Courier New" pitchFamily="49" charset="0"/>
              </a:rPr>
              <a:t>deposition</a:t>
            </a:r>
          </a:p>
          <a:p>
            <a:r>
              <a:rPr lang="en-US" sz="1600" b="1">
                <a:latin typeface="Courier New" pitchFamily="49" charset="0"/>
              </a:rPr>
              <a:t>(ug/m2)*</a:t>
            </a:r>
          </a:p>
        </p:txBody>
      </p:sp>
      <p:sp>
        <p:nvSpPr>
          <p:cNvPr id="260109" name="Rectangle 13"/>
          <p:cNvSpPr>
            <a:spLocks noChangeAspect="1" noChangeArrowheads="1"/>
          </p:cNvSpPr>
          <p:nvPr/>
        </p:nvSpPr>
        <p:spPr bwMode="auto">
          <a:xfrm>
            <a:off x="6386513" y="2609850"/>
            <a:ext cx="119062" cy="119063"/>
          </a:xfrm>
          <a:prstGeom prst="rect">
            <a:avLst/>
          </a:prstGeom>
          <a:solidFill>
            <a:srgbClr val="FF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110" name="Text Box 14"/>
          <p:cNvSpPr txBox="1">
            <a:spLocks noChangeArrowheads="1"/>
          </p:cNvSpPr>
          <p:nvPr/>
        </p:nvSpPr>
        <p:spPr bwMode="auto">
          <a:xfrm>
            <a:off x="2057400" y="2286000"/>
            <a:ext cx="140652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Washington D.C.</a:t>
            </a:r>
          </a:p>
        </p:txBody>
      </p:sp>
      <p:sp>
        <p:nvSpPr>
          <p:cNvPr id="260114" name="Text Box 18"/>
          <p:cNvSpPr txBox="1">
            <a:spLocks noChangeArrowheads="1"/>
          </p:cNvSpPr>
          <p:nvPr/>
        </p:nvSpPr>
        <p:spPr bwMode="auto">
          <a:xfrm>
            <a:off x="288925" y="112713"/>
            <a:ext cx="83978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1600" b="1" i="1" u="sng">
                <a:solidFill>
                  <a:srgbClr val="FF3300"/>
                </a:solidFill>
              </a:rPr>
              <a:t>Large, time-varying spatial gradients in deposition &amp; source-receptor relationships</a:t>
            </a:r>
          </a:p>
        </p:txBody>
      </p:sp>
      <p:sp>
        <p:nvSpPr>
          <p:cNvPr id="260115" name="Text Box 19"/>
          <p:cNvSpPr txBox="1">
            <a:spLocks noChangeArrowheads="1"/>
          </p:cNvSpPr>
          <p:nvPr/>
        </p:nvSpPr>
        <p:spPr bwMode="auto">
          <a:xfrm>
            <a:off x="1143000" y="1055688"/>
            <a:ext cx="1371600" cy="925512"/>
          </a:xfrm>
          <a:prstGeom prst="rect">
            <a:avLst/>
          </a:prstGeom>
          <a:solidFill>
            <a:srgbClr val="FFC9F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a:t>Beltsville  monitoring site</a:t>
            </a:r>
          </a:p>
        </p:txBody>
      </p:sp>
      <p:sp>
        <p:nvSpPr>
          <p:cNvPr id="260116" name="Oval 20"/>
          <p:cNvSpPr>
            <a:spLocks noChangeArrowheads="1"/>
          </p:cNvSpPr>
          <p:nvPr/>
        </p:nvSpPr>
        <p:spPr bwMode="auto">
          <a:xfrm>
            <a:off x="3246438" y="2143125"/>
            <a:ext cx="152400" cy="152400"/>
          </a:xfrm>
          <a:prstGeom prst="ellipse">
            <a:avLst/>
          </a:prstGeom>
          <a:solidFill>
            <a:schemeClr val="bg1"/>
          </a:solidFill>
          <a:ln w="222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117" name="Line 21"/>
          <p:cNvSpPr>
            <a:spLocks noChangeShapeType="1"/>
          </p:cNvSpPr>
          <p:nvPr/>
        </p:nvSpPr>
        <p:spPr bwMode="auto">
          <a:xfrm flipH="1" flipV="1">
            <a:off x="3429000" y="2286000"/>
            <a:ext cx="304800" cy="304800"/>
          </a:xfrm>
          <a:prstGeom prst="line">
            <a:avLst/>
          </a:prstGeom>
          <a:noFill/>
          <a:ln w="28575">
            <a:solidFill>
              <a:schemeClr val="tx1"/>
            </a:solidFill>
            <a:round/>
            <a:headEn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18" name="Text Box 22"/>
          <p:cNvSpPr txBox="1">
            <a:spLocks noChangeArrowheads="1"/>
          </p:cNvSpPr>
          <p:nvPr/>
        </p:nvSpPr>
        <p:spPr bwMode="auto">
          <a:xfrm>
            <a:off x="3524250" y="2611438"/>
            <a:ext cx="1401025" cy="276999"/>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dirty="0" smtClean="0"/>
              <a:t>NOAA Silver Spring</a:t>
            </a:r>
            <a:endParaRPr lang="en-US" sz="1200" b="1" dirty="0"/>
          </a:p>
        </p:txBody>
      </p:sp>
    </p:spTree>
    <p:extLst>
      <p:ext uri="{BB962C8B-B14F-4D97-AF65-F5344CB8AC3E}">
        <p14:creationId xmlns="" xmlns:p14="http://schemas.microsoft.com/office/powerpoint/2010/main" val="1790611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286000" y="5800636"/>
            <a:ext cx="6781800" cy="600164"/>
          </a:xfrm>
          <a:prstGeom prst="rect">
            <a:avLst/>
          </a:prstGeom>
          <a:solidFill>
            <a:schemeClr val="bg1"/>
          </a:solidFill>
        </p:spPr>
        <p:txBody>
          <a:bodyPr vert="horz" wrap="square" lIns="0" rIns="0" bIns="0" anchor="b">
            <a:spAutoFit/>
          </a:bodyPr>
          <a:lstStyle/>
          <a:p>
            <a:pPr algn="ctr">
              <a:spcBef>
                <a:spcPct val="0"/>
              </a:spcBef>
              <a:defRPr/>
            </a:pPr>
            <a:r>
              <a:rPr lang="en-US" b="1" dirty="0" smtClean="0">
                <a:solidFill>
                  <a:schemeClr val="tx2"/>
                </a:solidFill>
                <a:latin typeface="+mj-lt"/>
                <a:ea typeface="+mj-ea"/>
                <a:cs typeface="+mj-cs"/>
              </a:rPr>
              <a:t>Geographical Distribution of 2005 Atmospheric Mercury Emissions </a:t>
            </a:r>
          </a:p>
          <a:p>
            <a:pPr algn="ctr">
              <a:spcBef>
                <a:spcPct val="0"/>
              </a:spcBef>
              <a:defRPr/>
            </a:pPr>
            <a:r>
              <a:rPr lang="en-US" b="1" dirty="0" smtClean="0">
                <a:solidFill>
                  <a:schemeClr val="tx2"/>
                </a:solidFill>
                <a:latin typeface="+mj-lt"/>
                <a:ea typeface="+mj-ea"/>
                <a:cs typeface="+mj-cs"/>
              </a:rPr>
              <a:t>(Natural + Re-emit + Direct Anthropogenic)</a:t>
            </a:r>
            <a:endParaRPr kumimoji="0" lang="en-US" b="1"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OBAL_ALL_erie_161_L750_W1250_1_deg.jpg"/>
          <p:cNvPicPr>
            <a:picLocks noChangeAspect="1"/>
          </p:cNvPicPr>
          <p:nvPr/>
        </p:nvPicPr>
        <p:blipFill>
          <a:blip r:embed="rId3" cstate="print"/>
          <a:srcRect l="3605" t="4539" r="3605"/>
          <a:stretch>
            <a:fillRect/>
          </a:stretch>
        </p:blipFill>
        <p:spPr>
          <a:xfrm>
            <a:off x="1541283" y="491490"/>
            <a:ext cx="7602717" cy="5394960"/>
          </a:xfrm>
          <a:prstGeom prst="rect">
            <a:avLst/>
          </a:prstGeom>
        </p:spPr>
      </p:pic>
      <p:sp>
        <p:nvSpPr>
          <p:cNvPr id="13" name="Title 21"/>
          <p:cNvSpPr txBox="1">
            <a:spLocks/>
          </p:cNvSpPr>
          <p:nvPr/>
        </p:nvSpPr>
        <p:spPr>
          <a:xfrm>
            <a:off x="0" y="990600"/>
            <a:ext cx="1752600" cy="4801314"/>
          </a:xfrm>
          <a:prstGeom prst="rect">
            <a:avLst/>
          </a:prstGeom>
          <a:noFill/>
          <a:ln>
            <a:noFill/>
          </a:ln>
        </p:spPr>
        <p:txBody>
          <a:bodyPr vert="horz" wrap="square" lIns="91440" rIns="91440" bIns="45720" anchor="b">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rgbClr val="04566C"/>
                </a:solidFill>
                <a:effectLst/>
                <a:uLnTx/>
                <a:uFillTx/>
                <a:latin typeface="+mj-lt"/>
                <a:ea typeface="+mj-ea"/>
                <a:cs typeface="+mj-cs"/>
              </a:rPr>
              <a:t>Here’s where the mercury</a:t>
            </a:r>
            <a:r>
              <a:rPr kumimoji="0" lang="en-US" b="1" i="0" u="none" strike="noStrike" kern="1200" cap="none" spc="0" normalizeH="0" noProof="0" dirty="0" smtClean="0">
                <a:ln>
                  <a:noFill/>
                </a:ln>
                <a:solidFill>
                  <a:srgbClr val="04566C"/>
                </a:solidFill>
                <a:effectLst/>
                <a:uLnTx/>
                <a:uFillTx/>
                <a:latin typeface="+mj-lt"/>
                <a:ea typeface="+mj-ea"/>
                <a:cs typeface="+mj-cs"/>
              </a:rPr>
              <a:t> is emitted from... </a:t>
            </a:r>
          </a:p>
          <a:p>
            <a:pPr marL="0" marR="0" lvl="0" indent="0" defTabSz="914400" rtl="0" eaLnBrk="1" fontAlgn="auto" latinLnBrk="0" hangingPunct="1">
              <a:lnSpc>
                <a:spcPct val="100000"/>
              </a:lnSpc>
              <a:spcBef>
                <a:spcPct val="0"/>
              </a:spcBef>
              <a:spcAft>
                <a:spcPts val="0"/>
              </a:spcAft>
              <a:buClrTx/>
              <a:buSzTx/>
              <a:buFontTx/>
              <a:buNone/>
              <a:tabLst/>
              <a:defRPr/>
            </a:pPr>
            <a:endParaRPr lang="en-US" b="1" dirty="0" smtClean="0">
              <a:solidFill>
                <a:srgbClr val="04566C"/>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noProof="0" dirty="0" smtClean="0">
                <a:ln>
                  <a:noFill/>
                </a:ln>
                <a:solidFill>
                  <a:srgbClr val="04566C"/>
                </a:solidFill>
                <a:effectLst/>
                <a:uLnTx/>
                <a:uFillTx/>
                <a:latin typeface="+mj-lt"/>
                <a:ea typeface="+mj-ea"/>
                <a:cs typeface="+mj-cs"/>
              </a:rPr>
              <a:t>But what is the relative importance of different source regions to atmospheric deposition of mercury to </a:t>
            </a:r>
            <a:r>
              <a:rPr lang="en-US" b="1" noProof="0" dirty="0" smtClean="0">
                <a:solidFill>
                  <a:srgbClr val="04566C"/>
                </a:solidFill>
                <a:latin typeface="+mj-lt"/>
                <a:ea typeface="+mj-ea"/>
                <a:cs typeface="+mj-cs"/>
              </a:rPr>
              <a:t>the </a:t>
            </a:r>
            <a:r>
              <a:rPr kumimoji="0" lang="en-US" b="1" i="0" u="none" strike="noStrike" kern="1200" cap="none" spc="0" normalizeH="0" noProof="0" dirty="0" smtClean="0">
                <a:ln>
                  <a:noFill/>
                </a:ln>
                <a:solidFill>
                  <a:srgbClr val="04566C"/>
                </a:solidFill>
                <a:effectLst/>
                <a:uLnTx/>
                <a:uFillTx/>
                <a:latin typeface="+mj-lt"/>
                <a:ea typeface="+mj-ea"/>
                <a:cs typeface="+mj-cs"/>
              </a:rPr>
              <a:t>Great Lakes? </a:t>
            </a:r>
          </a:p>
          <a:p>
            <a:pPr marL="0" marR="0" lvl="0" indent="0" defTabSz="914400" rtl="0" eaLnBrk="1" fontAlgn="auto" latinLnBrk="0" hangingPunct="1">
              <a:lnSpc>
                <a:spcPct val="100000"/>
              </a:lnSpc>
              <a:spcBef>
                <a:spcPct val="0"/>
              </a:spcBef>
              <a:spcAft>
                <a:spcPts val="0"/>
              </a:spcAft>
              <a:buClrTx/>
              <a:buSzTx/>
              <a:buFontTx/>
              <a:buNone/>
              <a:tabLst/>
              <a:defRPr/>
            </a:pPr>
            <a:endParaRPr lang="en-US" b="1" dirty="0" smtClean="0">
              <a:solidFill>
                <a:srgbClr val="04566C"/>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noProof="0" dirty="0" smtClean="0">
                <a:ln>
                  <a:noFill/>
                </a:ln>
                <a:solidFill>
                  <a:srgbClr val="04566C"/>
                </a:solidFill>
                <a:effectLst/>
                <a:uLnTx/>
                <a:uFillTx/>
                <a:latin typeface="+mj-lt"/>
                <a:ea typeface="+mj-ea"/>
                <a:cs typeface="+mj-cs"/>
              </a:rPr>
              <a:t>Does most of it come from China?</a:t>
            </a:r>
            <a:endParaRPr kumimoji="0" lang="en-US" b="1" i="0" u="none" strike="noStrike" kern="1200" cap="none" spc="0" normalizeH="0" baseline="0" noProof="0" dirty="0">
              <a:ln>
                <a:noFill/>
              </a:ln>
              <a:solidFill>
                <a:srgbClr val="04566C"/>
              </a:solidFill>
              <a:effectLst/>
              <a:uLnTx/>
              <a:uFillTx/>
              <a:latin typeface="+mj-lt"/>
              <a:ea typeface="+mj-ea"/>
              <a:cs typeface="+mj-cs"/>
            </a:endParaRPr>
          </a:p>
        </p:txBody>
      </p:sp>
      <p:sp>
        <p:nvSpPr>
          <p:cNvPr id="15" name="TextBox 14"/>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16" name="TextBox 15"/>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17"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extLst>
      <p:ext uri="{BB962C8B-B14F-4D97-AF65-F5344CB8AC3E}">
        <p14:creationId xmlns="" xmlns:p14="http://schemas.microsoft.com/office/powerpoint/2010/main" val="1146928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33400" y="6019800"/>
            <a:ext cx="8220456" cy="292388"/>
          </a:xfrm>
          <a:prstGeom prst="rect">
            <a:avLst/>
          </a:prstGeom>
          <a:solidFill>
            <a:schemeClr val="bg1"/>
          </a:solidFill>
        </p:spPr>
        <p:txBody>
          <a:bodyPr vert="horz" wrap="square" lIns="0" rIns="0" bIns="0" anchor="b">
            <a:spAutoFit/>
          </a:bodyPr>
          <a:lstStyle/>
          <a:p>
            <a:pPr algn="ctr">
              <a:spcBef>
                <a:spcPct val="0"/>
              </a:spcBef>
              <a:defRPr/>
            </a:pPr>
            <a:r>
              <a:rPr lang="en-US" sz="1600" b="1" dirty="0" smtClean="0">
                <a:solidFill>
                  <a:schemeClr val="tx2"/>
                </a:solidFill>
                <a:latin typeface="+mj-lt"/>
                <a:ea typeface="+mj-ea"/>
                <a:cs typeface="+mj-cs"/>
              </a:rPr>
              <a:t>Geographical Distribution of 2005 Atmospheric Mercury Deposition Contributions to Lake Erie</a:t>
            </a:r>
            <a:endParaRPr kumimoji="0" lang="en-US" sz="1600" b="1"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OBAL_ALL_erie_161_L750_W1250_1_deg.jpg"/>
          <p:cNvPicPr>
            <a:picLocks noChangeAspect="1"/>
          </p:cNvPicPr>
          <p:nvPr/>
        </p:nvPicPr>
        <p:blipFill>
          <a:blip r:embed="rId3" cstate="print"/>
          <a:srcRect l="4167" t="5298" r="4167"/>
          <a:stretch>
            <a:fillRect/>
          </a:stretch>
        </p:blipFill>
        <p:spPr>
          <a:xfrm>
            <a:off x="1636776" y="533400"/>
            <a:ext cx="7507224" cy="5349592"/>
          </a:xfrm>
          <a:prstGeom prst="rect">
            <a:avLst/>
          </a:prstGeom>
        </p:spPr>
      </p:pic>
      <p:sp>
        <p:nvSpPr>
          <p:cNvPr id="13" name="TextBox 12"/>
          <p:cNvSpPr txBox="1"/>
          <p:nvPr/>
        </p:nvSpPr>
        <p:spPr>
          <a:xfrm>
            <a:off x="228600" y="1143000"/>
            <a:ext cx="1371600" cy="2308324"/>
          </a:xfrm>
          <a:prstGeom prst="rect">
            <a:avLst/>
          </a:prstGeom>
          <a:noFill/>
          <a:ln>
            <a:noFill/>
          </a:ln>
        </p:spPr>
        <p:txBody>
          <a:bodyPr wrap="square" rtlCol="0">
            <a:spAutoFit/>
          </a:bodyPr>
          <a:lstStyle/>
          <a:p>
            <a:r>
              <a:rPr lang="en-US" b="1" dirty="0" smtClean="0">
                <a:solidFill>
                  <a:srgbClr val="04566C"/>
                </a:solidFill>
              </a:rPr>
              <a:t>Here’s where the mercury came from that was deposited to Lake Erie (~2005)</a:t>
            </a:r>
            <a:endParaRPr lang="en-US" b="1" dirty="0">
              <a:solidFill>
                <a:srgbClr val="04566C"/>
              </a:solidFill>
            </a:endParaRPr>
          </a:p>
        </p:txBody>
      </p:sp>
      <p:sp>
        <p:nvSpPr>
          <p:cNvPr id="18" name="TextBox 17"/>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19" name="TextBox 18"/>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20"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extLst>
      <p:ext uri="{BB962C8B-B14F-4D97-AF65-F5344CB8AC3E}">
        <p14:creationId xmlns="" xmlns:p14="http://schemas.microsoft.com/office/powerpoint/2010/main" val="33668237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3" cstate="print"/>
          <a:srcRect/>
          <a:stretch>
            <a:fillRect/>
          </a:stretch>
        </p:blipFill>
        <p:spPr bwMode="auto">
          <a:xfrm>
            <a:off x="76200" y="838200"/>
            <a:ext cx="5199707" cy="3566160"/>
          </a:xfrm>
          <a:prstGeom prst="rect">
            <a:avLst/>
          </a:prstGeom>
          <a:noFill/>
          <a:ln w="9525">
            <a:solidFill>
              <a:schemeClr val="tx1"/>
            </a:solidFill>
            <a:miter lim="800000"/>
            <a:headEnd/>
            <a:tailEnd/>
          </a:ln>
          <a:effectLst/>
        </p:spPr>
      </p:pic>
      <p:grpSp>
        <p:nvGrpSpPr>
          <p:cNvPr id="2" name="Group 17"/>
          <p:cNvGrpSpPr/>
          <p:nvPr/>
        </p:nvGrpSpPr>
        <p:grpSpPr>
          <a:xfrm>
            <a:off x="1066800" y="304800"/>
            <a:ext cx="2438400" cy="2133600"/>
            <a:chOff x="6553200" y="1828800"/>
            <a:chExt cx="2438400" cy="2133600"/>
          </a:xfrm>
        </p:grpSpPr>
        <p:sp>
          <p:nvSpPr>
            <p:cNvPr id="19" name="Line 1029"/>
            <p:cNvSpPr>
              <a:spLocks noChangeShapeType="1"/>
            </p:cNvSpPr>
            <p:nvPr/>
          </p:nvSpPr>
          <p:spPr bwMode="auto">
            <a:xfrm flipH="1">
              <a:off x="6705600" y="2590800"/>
              <a:ext cx="0" cy="13716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21" name="Content Placeholder 7"/>
            <p:cNvSpPr txBox="1">
              <a:spLocks/>
            </p:cNvSpPr>
            <p:nvPr/>
          </p:nvSpPr>
          <p:spPr>
            <a:xfrm>
              <a:off x="6553200" y="1828800"/>
              <a:ext cx="2438400" cy="830997"/>
            </a:xfrm>
            <a:prstGeom prst="rect">
              <a:avLst/>
            </a:prstGeom>
            <a:solidFill>
              <a:schemeClr val="bg2">
                <a:lumMod val="90000"/>
              </a:schemeClr>
            </a:solidFill>
            <a:ln>
              <a:solidFill>
                <a:schemeClr val="tx1"/>
              </a:solidFill>
            </a:ln>
          </p:spPr>
          <p:txBody>
            <a:bodyPr wrap="square">
              <a:spAutoFit/>
            </a:bodyPr>
            <a:lstStyle/>
            <a:p>
              <a:pPr lvl="0" indent="9525">
                <a:spcBef>
                  <a:spcPct val="20000"/>
                </a:spcBef>
                <a:buClr>
                  <a:schemeClr val="accent3"/>
                </a:buClr>
                <a:buSzPct val="95000"/>
              </a:pPr>
              <a:r>
                <a:rPr lang="en-US" sz="1600" b="1" dirty="0" smtClean="0"/>
                <a:t>A tiny fraction of 2005 global mercury emissions within 500 km of Lake Erie</a:t>
              </a:r>
              <a:endParaRPr kumimoji="0" lang="en-US" sz="1600" b="1" i="0" u="none" strike="noStrike" kern="1200" cap="none" spc="0" normalizeH="0" baseline="0" noProof="0" dirty="0" smtClean="0">
                <a:ln>
                  <a:noFill/>
                </a:ln>
                <a:effectLst/>
                <a:uLnTx/>
                <a:uFillTx/>
              </a:endParaRPr>
            </a:p>
          </p:txBody>
        </p:sp>
      </p:grpSp>
      <p:grpSp>
        <p:nvGrpSpPr>
          <p:cNvPr id="3" name="Group 25"/>
          <p:cNvGrpSpPr/>
          <p:nvPr/>
        </p:nvGrpSpPr>
        <p:grpSpPr>
          <a:xfrm>
            <a:off x="3886200" y="1066800"/>
            <a:ext cx="5029200" cy="5334000"/>
            <a:chOff x="3886200" y="1066800"/>
            <a:chExt cx="5029200" cy="5334000"/>
          </a:xfrm>
        </p:grpSpPr>
        <p:pic>
          <p:nvPicPr>
            <p:cNvPr id="17" name="Picture 16"/>
            <p:cNvPicPr>
              <a:picLocks noChangeAspect="1"/>
            </p:cNvPicPr>
            <p:nvPr/>
          </p:nvPicPr>
          <p:blipFill>
            <a:blip r:embed="rId4" cstate="print"/>
            <a:srcRect l="2613" r="5565"/>
            <a:stretch>
              <a:fillRect/>
            </a:stretch>
          </p:blipFill>
          <p:spPr bwMode="auto">
            <a:xfrm>
              <a:off x="3886200" y="2743200"/>
              <a:ext cx="5029200" cy="3657600"/>
            </a:xfrm>
            <a:prstGeom prst="rect">
              <a:avLst/>
            </a:prstGeom>
            <a:noFill/>
            <a:ln w="9525">
              <a:solidFill>
                <a:schemeClr val="tx1"/>
              </a:solidFill>
              <a:miter lim="800000"/>
              <a:headEnd/>
              <a:tailEnd/>
            </a:ln>
          </p:spPr>
        </p:pic>
        <p:grpSp>
          <p:nvGrpSpPr>
            <p:cNvPr id="4" name="Group 22"/>
            <p:cNvGrpSpPr/>
            <p:nvPr/>
          </p:nvGrpSpPr>
          <p:grpSpPr>
            <a:xfrm>
              <a:off x="5105400" y="1066800"/>
              <a:ext cx="3505200" cy="2057400"/>
              <a:chOff x="7543800" y="-2209800"/>
              <a:chExt cx="3505200" cy="2057400"/>
            </a:xfrm>
          </p:grpSpPr>
          <p:sp>
            <p:nvSpPr>
              <p:cNvPr id="24" name="Line 1029"/>
              <p:cNvSpPr>
                <a:spLocks noChangeShapeType="1"/>
              </p:cNvSpPr>
              <p:nvPr/>
            </p:nvSpPr>
            <p:spPr bwMode="auto">
              <a:xfrm flipH="1">
                <a:off x="7543800" y="-1524000"/>
                <a:ext cx="1143000" cy="13716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25" name="Content Placeholder 7"/>
              <p:cNvSpPr txBox="1">
                <a:spLocks/>
              </p:cNvSpPr>
              <p:nvPr/>
            </p:nvSpPr>
            <p:spPr>
              <a:xfrm>
                <a:off x="8077200" y="-2209800"/>
                <a:ext cx="2971800" cy="1477328"/>
              </a:xfrm>
              <a:prstGeom prst="rect">
                <a:avLst/>
              </a:prstGeom>
              <a:solidFill>
                <a:srgbClr val="FF0000"/>
              </a:solidFill>
              <a:ln>
                <a:solidFill>
                  <a:schemeClr val="tx1"/>
                </a:solidFill>
              </a:ln>
            </p:spPr>
            <p:txBody>
              <a:bodyPr wrap="square">
                <a:spAutoFit/>
              </a:bodyPr>
              <a:lstStyle/>
              <a:p>
                <a:pPr marR="0" lvl="0" indent="9525" defTabSz="914400" rtl="0" eaLnBrk="1" fontAlgn="auto" latinLnBrk="0" hangingPunct="1">
                  <a:lnSpc>
                    <a:spcPct val="100000"/>
                  </a:lnSpc>
                  <a:spcBef>
                    <a:spcPct val="20000"/>
                  </a:spcBef>
                  <a:spcAft>
                    <a:spcPts val="0"/>
                  </a:spcAft>
                  <a:buClr>
                    <a:schemeClr val="accent3"/>
                  </a:buClr>
                  <a:buSzPct val="95000"/>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Modeling results</a:t>
                </a:r>
                <a:r>
                  <a:rPr kumimoji="0" lang="en-US" b="1" i="0" u="none" strike="noStrike" kern="1200" cap="none" spc="0" normalizeH="0" noProof="0" dirty="0" smtClean="0">
                    <a:ln>
                      <a:noFill/>
                    </a:ln>
                    <a:solidFill>
                      <a:schemeClr val="bg1"/>
                    </a:solidFill>
                    <a:effectLst/>
                    <a:uLnTx/>
                    <a:uFillTx/>
                    <a:latin typeface="+mn-lt"/>
                    <a:ea typeface="+mn-ea"/>
                    <a:cs typeface="+mn-cs"/>
                  </a:rPr>
                  <a:t> show that these </a:t>
                </a:r>
                <a:r>
                  <a:rPr kumimoji="0" lang="en-US" b="1" i="0" u="none" strike="noStrike" kern="1200" cap="none" spc="0" normalizeH="0" baseline="0" noProof="0" dirty="0" smtClean="0">
                    <a:ln>
                      <a:noFill/>
                    </a:ln>
                    <a:solidFill>
                      <a:schemeClr val="bg1"/>
                    </a:solidFill>
                    <a:effectLst/>
                    <a:uLnTx/>
                    <a:uFillTx/>
                    <a:latin typeface="+mn-lt"/>
                    <a:ea typeface="+mn-ea"/>
                    <a:cs typeface="+mn-cs"/>
                  </a:rPr>
                  <a:t>“regional” emissions are responsible for a large fraction of the modeled 2005 atmospheric deposition </a:t>
                </a:r>
              </a:p>
            </p:txBody>
          </p:sp>
        </p:grpSp>
      </p:grpSp>
      <p:sp>
        <p:nvSpPr>
          <p:cNvPr id="15" name="TextBox 14"/>
          <p:cNvSpPr txBox="1"/>
          <p:nvPr/>
        </p:nvSpPr>
        <p:spPr>
          <a:xfrm>
            <a:off x="304800" y="4800600"/>
            <a:ext cx="3276600" cy="830997"/>
          </a:xfrm>
          <a:prstGeom prst="rect">
            <a:avLst/>
          </a:prstGeom>
          <a:noFill/>
        </p:spPr>
        <p:txBody>
          <a:bodyPr wrap="square" rtlCol="0">
            <a:spAutoFit/>
          </a:bodyPr>
          <a:lstStyle/>
          <a:p>
            <a:pPr algn="r"/>
            <a:r>
              <a:rPr lang="en-US" sz="2400" b="1" i="1" dirty="0" smtClean="0">
                <a:solidFill>
                  <a:srgbClr val="0F6FC6"/>
                </a:solidFill>
              </a:rPr>
              <a:t>Important policy implications!</a:t>
            </a:r>
            <a:endParaRPr lang="en-US" sz="2400" b="1" i="1" dirty="0">
              <a:solidFill>
                <a:srgbClr val="0F6FC6"/>
              </a:solidFill>
            </a:endParaRPr>
          </a:p>
        </p:txBody>
      </p:sp>
      <p:sp>
        <p:nvSpPr>
          <p:cNvPr id="26" name="TextBox 2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27" name="TextBox 2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2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extLst>
      <p:ext uri="{BB962C8B-B14F-4D97-AF65-F5344CB8AC3E}">
        <p14:creationId xmlns="" xmlns:p14="http://schemas.microsoft.com/office/powerpoint/2010/main" val="309708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3185" name="Picture 3"/>
          <p:cNvPicPr>
            <a:picLocks noChangeAspect="1" noChangeArrowheads="1"/>
          </p:cNvPicPr>
          <p:nvPr/>
        </p:nvPicPr>
        <p:blipFill>
          <a:blip r:embed="rId2" cstate="print"/>
          <a:srcRect/>
          <a:stretch>
            <a:fillRect/>
          </a:stretch>
        </p:blipFill>
        <p:spPr bwMode="auto">
          <a:xfrm>
            <a:off x="131545" y="816980"/>
            <a:ext cx="8869680" cy="5507620"/>
          </a:xfrm>
          <a:prstGeom prst="rect">
            <a:avLst/>
          </a:prstGeom>
          <a:noFill/>
        </p:spPr>
      </p:pic>
      <p:sp>
        <p:nvSpPr>
          <p:cNvPr id="93187" name="Rectangle 3"/>
          <p:cNvSpPr>
            <a:spLocks noChangeArrowheads="1"/>
          </p:cNvSpPr>
          <p:nvPr/>
        </p:nvSpPr>
        <p:spPr bwMode="auto">
          <a:xfrm>
            <a:off x="762000" y="57835"/>
            <a:ext cx="8382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22">
                <a:ln>
                  <a:noFill/>
                </a:ln>
                <a:solidFill>
                  <a:srgbClr val="04566C"/>
                </a:solidFill>
                <a:effectLst/>
                <a:latin typeface="Calibri" pitchFamily="34" charset="0"/>
                <a:ea typeface="Calibri" pitchFamily="34" charset="0"/>
                <a:cs typeface="Times New Roman" pitchFamily="18" charset="0"/>
              </a:rPr>
              <a:t>Model-estimated 2005 deposition to the Great Lakes Basin from countries with the highest modeled contribution from direct and re-emitted anthropogenic sources</a:t>
            </a:r>
            <a:endParaRPr kumimoji="0" lang="en-US"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extLst>
      <p:ext uri="{BB962C8B-B14F-4D97-AF65-F5344CB8AC3E}">
        <p14:creationId xmlns="" xmlns:p14="http://schemas.microsoft.com/office/powerpoint/2010/main" val="822717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1130" name="Picture 10" descr="BD05824_"/>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9850" y="0"/>
            <a:ext cx="6858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61131" name="Rectangle 11"/>
          <p:cNvSpPr>
            <a:spLocks noChangeArrowheads="1"/>
          </p:cNvSpPr>
          <p:nvPr/>
        </p:nvSpPr>
        <p:spPr bwMode="auto">
          <a:xfrm>
            <a:off x="2601091" y="3013489"/>
            <a:ext cx="1182414" cy="118953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132" name="Text Box 12"/>
          <p:cNvSpPr txBox="1">
            <a:spLocks noChangeArrowheads="1"/>
          </p:cNvSpPr>
          <p:nvPr/>
        </p:nvSpPr>
        <p:spPr bwMode="auto">
          <a:xfrm>
            <a:off x="4921250" y="1127125"/>
            <a:ext cx="1828800" cy="3140075"/>
          </a:xfrm>
          <a:prstGeom prst="rect">
            <a:avLst/>
          </a:prstGeom>
          <a:noFill/>
          <a:ln>
            <a:noFill/>
          </a:ln>
          <a:effectLst/>
          <a:extLst>
            <a:ext uri="{909E8E84-426E-40DD-AFC4-6F175D3DCCD1}">
              <a14:hiddenFill xmlns="" xmlns:a14="http://schemas.microsoft.com/office/drawing/2010/main">
                <a:solidFill>
                  <a:srgbClr val="32323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2000" b="1">
                <a:solidFill>
                  <a:schemeClr val="bg1"/>
                </a:solidFill>
                <a:latin typeface="Times New Roman" pitchFamily="18" charset="0"/>
              </a:rPr>
              <a:t>Modeling needed to help interpret and extend measurements and to estimate source-receptor relationships</a:t>
            </a:r>
          </a:p>
        </p:txBody>
      </p:sp>
      <p:sp>
        <p:nvSpPr>
          <p:cNvPr id="261133" name="Text Box 13"/>
          <p:cNvSpPr txBox="1">
            <a:spLocks noChangeArrowheads="1"/>
          </p:cNvSpPr>
          <p:nvPr/>
        </p:nvSpPr>
        <p:spPr bwMode="auto">
          <a:xfrm>
            <a:off x="2406650" y="2727325"/>
            <a:ext cx="1981200" cy="28352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sz="2000" b="1" dirty="0">
                <a:latin typeface="Times New Roman" pitchFamily="18" charset="0"/>
              </a:rPr>
              <a:t>Monitoring needed to </a:t>
            </a:r>
            <a:r>
              <a:rPr lang="en-US" sz="2000" b="1" dirty="0" smtClean="0">
                <a:latin typeface="Times New Roman" pitchFamily="18" charset="0"/>
              </a:rPr>
              <a:t>ground-truth models and provide </a:t>
            </a:r>
            <a:r>
              <a:rPr lang="en-US" sz="2000" b="1" dirty="0">
                <a:latin typeface="Times New Roman" pitchFamily="18" charset="0"/>
              </a:rPr>
              <a:t>solid deposition estimates at </a:t>
            </a:r>
            <a:r>
              <a:rPr lang="en-US" sz="2000" b="1" dirty="0" smtClean="0">
                <a:latin typeface="Times New Roman" pitchFamily="18" charset="0"/>
              </a:rPr>
              <a:t>specific locations</a:t>
            </a:r>
            <a:endParaRPr lang="en-US" sz="2000" b="1" dirty="0">
              <a:latin typeface="Times New Roman" pitchFamily="18" charset="0"/>
            </a:endParaRPr>
          </a:p>
        </p:txBody>
      </p:sp>
      <p:sp>
        <p:nvSpPr>
          <p:cNvPr id="261134" name="Text Box 14"/>
          <p:cNvSpPr txBox="1">
            <a:spLocks noChangeArrowheads="1"/>
          </p:cNvSpPr>
          <p:nvPr/>
        </p:nvSpPr>
        <p:spPr bwMode="auto">
          <a:xfrm>
            <a:off x="152400" y="381000"/>
            <a:ext cx="2590800" cy="13208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685800"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eaLnBrk="1" hangingPunct="1"/>
            <a:r>
              <a:rPr lang="en-US" sz="2000" b="1" i="1">
                <a:latin typeface="Times New Roman" pitchFamily="18" charset="0"/>
              </a:rPr>
              <a:t>To get the answers we need, we need to use both monitoring and modeling -- </a:t>
            </a:r>
            <a:r>
              <a:rPr lang="en-US" sz="2000" b="1" i="1" u="sng">
                <a:latin typeface="Times New Roman" pitchFamily="18" charset="0"/>
              </a:rPr>
              <a:t>together</a:t>
            </a:r>
          </a:p>
        </p:txBody>
      </p:sp>
    </p:spTree>
    <p:extLst>
      <p:ext uri="{BB962C8B-B14F-4D97-AF65-F5344CB8AC3E}">
        <p14:creationId xmlns="" xmlns:p14="http://schemas.microsoft.com/office/powerpoint/2010/main" val="4074785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6/19/2012</a:t>
            </a:r>
            <a:endParaRPr lang="en-US" dirty="0"/>
          </a:p>
        </p:txBody>
      </p:sp>
      <p:sp>
        <p:nvSpPr>
          <p:cNvPr id="5" name="Footer Placeholder 4"/>
          <p:cNvSpPr>
            <a:spLocks noGrp="1"/>
          </p:cNvSpPr>
          <p:nvPr>
            <p:ph type="ftr" sz="quarter" idx="11"/>
          </p:nvPr>
        </p:nvSpPr>
        <p:spPr/>
        <p:txBody>
          <a:bodyPr/>
          <a:lstStyle/>
          <a:p>
            <a:r>
              <a:rPr lang="en-US"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18</a:t>
            </a:fld>
            <a:endParaRPr lang="en-US" dirty="0"/>
          </a:p>
        </p:txBody>
      </p:sp>
      <p:sp>
        <p:nvSpPr>
          <p:cNvPr id="7" name="TextBox 6"/>
          <p:cNvSpPr txBox="1"/>
          <p:nvPr/>
        </p:nvSpPr>
        <p:spPr>
          <a:xfrm>
            <a:off x="2288544" y="2762071"/>
            <a:ext cx="4569456" cy="1200329"/>
          </a:xfrm>
          <a:prstGeom prst="rect">
            <a:avLst/>
          </a:prstGeom>
          <a:noFill/>
        </p:spPr>
        <p:txBody>
          <a:bodyPr wrap="none" rtlCol="0">
            <a:spAutoFit/>
          </a:bodyPr>
          <a:lstStyle/>
          <a:p>
            <a:r>
              <a:rPr lang="en-US" sz="7200" b="1" dirty="0" smtClean="0"/>
              <a:t>Extra Slides</a:t>
            </a:r>
            <a:endParaRPr lang="en-US" sz="7200" b="1" dirty="0"/>
          </a:p>
        </p:txBody>
      </p:sp>
    </p:spTree>
    <p:extLst>
      <p:ext uri="{BB962C8B-B14F-4D97-AF65-F5344CB8AC3E}">
        <p14:creationId xmlns="" xmlns:p14="http://schemas.microsoft.com/office/powerpoint/2010/main" val="3345203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00"/>
            </a:gs>
            <a:gs pos="100000">
              <a:srgbClr val="764700"/>
            </a:gs>
          </a:gsLst>
          <a:lin ang="5400000" scaled="1"/>
        </a:gradFill>
        <a:effectLst/>
      </p:bgPr>
    </p:bg>
    <p:spTree>
      <p:nvGrpSpPr>
        <p:cNvPr id="1" name=""/>
        <p:cNvGrpSpPr/>
        <p:nvPr/>
      </p:nvGrpSpPr>
      <p:grpSpPr>
        <a:xfrm>
          <a:off x="0" y="0"/>
          <a:ext cx="0" cy="0"/>
          <a:chOff x="0" y="0"/>
          <a:chExt cx="0" cy="0"/>
        </a:xfrm>
      </p:grpSpPr>
      <p:graphicFrame>
        <p:nvGraphicFramePr>
          <p:cNvPr id="3074" name="Object 5"/>
          <p:cNvGraphicFramePr>
            <a:graphicFrameLocks noChangeAspect="1"/>
          </p:cNvGraphicFramePr>
          <p:nvPr>
            <p:ph/>
          </p:nvPr>
        </p:nvGraphicFramePr>
        <p:xfrm>
          <a:off x="544513" y="549275"/>
          <a:ext cx="8066087" cy="5851525"/>
        </p:xfrm>
        <a:graphic>
          <a:graphicData uri="http://schemas.openxmlformats.org/presentationml/2006/ole">
            <p:oleObj spid="_x0000_s2050" name="Chart" r:id="rId4" imgW="11068050" imgH="8029575" progId="Excel.Chart.8">
              <p:embed/>
            </p:oleObj>
          </a:graphicData>
        </a:graphic>
      </p:graphicFrame>
      <p:sp>
        <p:nvSpPr>
          <p:cNvPr id="3076" name="Text Box 7"/>
          <p:cNvSpPr txBox="1">
            <a:spLocks noChangeArrowheads="1"/>
          </p:cNvSpPr>
          <p:nvPr/>
        </p:nvSpPr>
        <p:spPr bwMode="auto">
          <a:xfrm>
            <a:off x="7450138" y="3560763"/>
            <a:ext cx="442912"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Tilefish</a:t>
            </a:r>
          </a:p>
        </p:txBody>
      </p:sp>
      <p:sp>
        <p:nvSpPr>
          <p:cNvPr id="3077" name="Text Box 8"/>
          <p:cNvSpPr txBox="1">
            <a:spLocks noChangeArrowheads="1"/>
          </p:cNvSpPr>
          <p:nvPr/>
        </p:nvSpPr>
        <p:spPr bwMode="auto">
          <a:xfrm>
            <a:off x="5957888" y="3549650"/>
            <a:ext cx="350837"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Shark</a:t>
            </a:r>
          </a:p>
        </p:txBody>
      </p:sp>
      <p:sp>
        <p:nvSpPr>
          <p:cNvPr id="3078" name="Text Box 9"/>
          <p:cNvSpPr txBox="1">
            <a:spLocks noChangeArrowheads="1"/>
          </p:cNvSpPr>
          <p:nvPr/>
        </p:nvSpPr>
        <p:spPr bwMode="auto">
          <a:xfrm>
            <a:off x="5862638" y="3311525"/>
            <a:ext cx="612775"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Swordfish</a:t>
            </a:r>
          </a:p>
        </p:txBody>
      </p:sp>
      <p:sp>
        <p:nvSpPr>
          <p:cNvPr id="3079" name="Text Box 10"/>
          <p:cNvSpPr txBox="1">
            <a:spLocks noChangeArrowheads="1"/>
          </p:cNvSpPr>
          <p:nvPr/>
        </p:nvSpPr>
        <p:spPr bwMode="auto">
          <a:xfrm>
            <a:off x="4933950" y="4343400"/>
            <a:ext cx="857250"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King Mackerel</a:t>
            </a:r>
          </a:p>
        </p:txBody>
      </p:sp>
      <p:sp>
        <p:nvSpPr>
          <p:cNvPr id="3080" name="Text Box 11"/>
          <p:cNvSpPr txBox="1">
            <a:spLocks noChangeArrowheads="1"/>
          </p:cNvSpPr>
          <p:nvPr/>
        </p:nvSpPr>
        <p:spPr bwMode="auto">
          <a:xfrm>
            <a:off x="4400550" y="4487863"/>
            <a:ext cx="781050"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Red Snapper</a:t>
            </a:r>
          </a:p>
        </p:txBody>
      </p:sp>
      <p:sp>
        <p:nvSpPr>
          <p:cNvPr id="3081" name="Text Box 12"/>
          <p:cNvSpPr txBox="1">
            <a:spLocks noChangeArrowheads="1"/>
          </p:cNvSpPr>
          <p:nvPr/>
        </p:nvSpPr>
        <p:spPr bwMode="auto">
          <a:xfrm>
            <a:off x="4197350" y="4605338"/>
            <a:ext cx="500063"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Grouper</a:t>
            </a:r>
          </a:p>
        </p:txBody>
      </p:sp>
      <p:sp>
        <p:nvSpPr>
          <p:cNvPr id="3082" name="Text Box 13"/>
          <p:cNvSpPr txBox="1">
            <a:spLocks noChangeArrowheads="1"/>
          </p:cNvSpPr>
          <p:nvPr/>
        </p:nvSpPr>
        <p:spPr bwMode="auto">
          <a:xfrm>
            <a:off x="4154488" y="4824413"/>
            <a:ext cx="950912"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Orange Roughy</a:t>
            </a:r>
          </a:p>
        </p:txBody>
      </p:sp>
      <p:sp>
        <p:nvSpPr>
          <p:cNvPr id="3083" name="Text Box 14"/>
          <p:cNvSpPr txBox="1">
            <a:spLocks noChangeArrowheads="1"/>
          </p:cNvSpPr>
          <p:nvPr/>
        </p:nvSpPr>
        <p:spPr bwMode="auto">
          <a:xfrm>
            <a:off x="3557588" y="3657600"/>
            <a:ext cx="549275" cy="457200"/>
          </a:xfrm>
          <a:prstGeom prst="rect">
            <a:avLst/>
          </a:prstGeom>
          <a:solidFill>
            <a:srgbClr val="C0C0C0">
              <a:alpha val="70195"/>
            </a:srgbClr>
          </a:solidFill>
          <a:ln w="9525">
            <a:noFill/>
            <a:miter lim="800000"/>
            <a:headEnd/>
            <a:tailEnd/>
          </a:ln>
        </p:spPr>
        <p:txBody>
          <a:bodyPr wrap="none" lIns="0" tIns="0" rIns="0" bIns="0">
            <a:spAutoFit/>
          </a:bodyPr>
          <a:lstStyle/>
          <a:p>
            <a:pPr algn="ctr" fontAlgn="base">
              <a:spcBef>
                <a:spcPct val="0"/>
              </a:spcBef>
              <a:spcAft>
                <a:spcPct val="0"/>
              </a:spcAft>
            </a:pPr>
            <a:r>
              <a:rPr lang="en-US" sz="1000" b="1" smtClean="0">
                <a:solidFill>
                  <a:srgbClr val="000000"/>
                </a:solidFill>
              </a:rPr>
              <a:t>Tuna </a:t>
            </a:r>
          </a:p>
          <a:p>
            <a:pPr algn="ctr" fontAlgn="base">
              <a:spcBef>
                <a:spcPct val="0"/>
              </a:spcBef>
              <a:spcAft>
                <a:spcPct val="0"/>
              </a:spcAft>
            </a:pPr>
            <a:r>
              <a:rPr lang="en-US" sz="1000" b="1" smtClean="0">
                <a:solidFill>
                  <a:srgbClr val="000000"/>
                </a:solidFill>
              </a:rPr>
              <a:t>(fresh or </a:t>
            </a:r>
          </a:p>
          <a:p>
            <a:pPr algn="ctr" fontAlgn="base">
              <a:spcBef>
                <a:spcPct val="0"/>
              </a:spcBef>
              <a:spcAft>
                <a:spcPct val="0"/>
              </a:spcAft>
            </a:pPr>
            <a:r>
              <a:rPr lang="en-US" sz="1000" b="1" smtClean="0">
                <a:solidFill>
                  <a:srgbClr val="000000"/>
                </a:solidFill>
              </a:rPr>
              <a:t>frozen)</a:t>
            </a:r>
          </a:p>
        </p:txBody>
      </p:sp>
      <p:sp>
        <p:nvSpPr>
          <p:cNvPr id="3084" name="Text Box 15"/>
          <p:cNvSpPr txBox="1">
            <a:spLocks noChangeArrowheads="1"/>
          </p:cNvSpPr>
          <p:nvPr/>
        </p:nvSpPr>
        <p:spPr bwMode="auto">
          <a:xfrm>
            <a:off x="2927350" y="4335463"/>
            <a:ext cx="465138"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Lobster</a:t>
            </a:r>
          </a:p>
        </p:txBody>
      </p:sp>
      <p:sp>
        <p:nvSpPr>
          <p:cNvPr id="3085" name="Text Box 16"/>
          <p:cNvSpPr txBox="1">
            <a:spLocks noChangeArrowheads="1"/>
          </p:cNvSpPr>
          <p:nvPr/>
        </p:nvSpPr>
        <p:spPr bwMode="auto">
          <a:xfrm>
            <a:off x="2770188" y="3276600"/>
            <a:ext cx="430212"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Halibut</a:t>
            </a:r>
          </a:p>
        </p:txBody>
      </p:sp>
      <p:sp>
        <p:nvSpPr>
          <p:cNvPr id="3086" name="Text Box 17"/>
          <p:cNvSpPr txBox="1">
            <a:spLocks noChangeArrowheads="1"/>
          </p:cNvSpPr>
          <p:nvPr/>
        </p:nvSpPr>
        <p:spPr bwMode="auto">
          <a:xfrm>
            <a:off x="2201863" y="1692275"/>
            <a:ext cx="450850"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Herring</a:t>
            </a:r>
          </a:p>
        </p:txBody>
      </p:sp>
      <p:sp>
        <p:nvSpPr>
          <p:cNvPr id="3087" name="Text Box 18"/>
          <p:cNvSpPr txBox="1">
            <a:spLocks noChangeArrowheads="1"/>
          </p:cNvSpPr>
          <p:nvPr/>
        </p:nvSpPr>
        <p:spPr bwMode="auto">
          <a:xfrm>
            <a:off x="2117725" y="2438400"/>
            <a:ext cx="457200"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Salmon</a:t>
            </a:r>
          </a:p>
        </p:txBody>
      </p:sp>
      <p:sp>
        <p:nvSpPr>
          <p:cNvPr id="3088" name="Text Box 19"/>
          <p:cNvSpPr txBox="1">
            <a:spLocks noChangeArrowheads="1"/>
          </p:cNvSpPr>
          <p:nvPr/>
        </p:nvSpPr>
        <p:spPr bwMode="auto">
          <a:xfrm>
            <a:off x="2800350" y="4632325"/>
            <a:ext cx="323850" cy="3048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Mahi </a:t>
            </a:r>
          </a:p>
          <a:p>
            <a:pPr fontAlgn="base">
              <a:spcBef>
                <a:spcPct val="0"/>
              </a:spcBef>
              <a:spcAft>
                <a:spcPct val="0"/>
              </a:spcAft>
            </a:pPr>
            <a:r>
              <a:rPr lang="en-US" sz="1000" b="1" smtClean="0">
                <a:solidFill>
                  <a:srgbClr val="000000"/>
                </a:solidFill>
              </a:rPr>
              <a:t>Mahi</a:t>
            </a:r>
          </a:p>
        </p:txBody>
      </p:sp>
      <p:sp>
        <p:nvSpPr>
          <p:cNvPr id="3089" name="Text Box 20"/>
          <p:cNvSpPr txBox="1">
            <a:spLocks noChangeArrowheads="1"/>
          </p:cNvSpPr>
          <p:nvPr/>
        </p:nvSpPr>
        <p:spPr bwMode="auto">
          <a:xfrm>
            <a:off x="2057400" y="3681413"/>
            <a:ext cx="469900"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Oysters</a:t>
            </a:r>
          </a:p>
        </p:txBody>
      </p:sp>
      <p:sp>
        <p:nvSpPr>
          <p:cNvPr id="3090" name="Text Box 21"/>
          <p:cNvSpPr txBox="1">
            <a:spLocks noChangeArrowheads="1"/>
          </p:cNvSpPr>
          <p:nvPr/>
        </p:nvSpPr>
        <p:spPr bwMode="auto">
          <a:xfrm>
            <a:off x="1298575" y="4648200"/>
            <a:ext cx="379413"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Clams</a:t>
            </a:r>
          </a:p>
        </p:txBody>
      </p:sp>
      <p:sp>
        <p:nvSpPr>
          <p:cNvPr id="3091" name="Text Box 22"/>
          <p:cNvSpPr txBox="1">
            <a:spLocks noChangeArrowheads="1"/>
          </p:cNvSpPr>
          <p:nvPr/>
        </p:nvSpPr>
        <p:spPr bwMode="auto">
          <a:xfrm>
            <a:off x="1311275" y="4359275"/>
            <a:ext cx="436563"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Shrimp</a:t>
            </a:r>
          </a:p>
        </p:txBody>
      </p:sp>
      <p:sp>
        <p:nvSpPr>
          <p:cNvPr id="3092" name="Text Box 23"/>
          <p:cNvSpPr txBox="1">
            <a:spLocks noChangeArrowheads="1"/>
          </p:cNvSpPr>
          <p:nvPr/>
        </p:nvSpPr>
        <p:spPr bwMode="auto">
          <a:xfrm>
            <a:off x="1803400" y="3994150"/>
            <a:ext cx="1006475"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Flounder or Sole</a:t>
            </a:r>
          </a:p>
        </p:txBody>
      </p:sp>
      <p:sp>
        <p:nvSpPr>
          <p:cNvPr id="3093" name="Text Box 24"/>
          <p:cNvSpPr txBox="1">
            <a:spLocks noChangeArrowheads="1"/>
          </p:cNvSpPr>
          <p:nvPr/>
        </p:nvSpPr>
        <p:spPr bwMode="auto">
          <a:xfrm>
            <a:off x="2238375" y="4167188"/>
            <a:ext cx="449263" cy="152400"/>
          </a:xfrm>
          <a:prstGeom prst="rect">
            <a:avLst/>
          </a:prstGeom>
          <a:solidFill>
            <a:srgbClr val="C0C0C0">
              <a:alpha val="70195"/>
            </a:srgbClr>
          </a:solid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rPr>
              <a:t>Pollock</a:t>
            </a:r>
          </a:p>
        </p:txBody>
      </p:sp>
      <p:sp>
        <p:nvSpPr>
          <p:cNvPr id="3094" name="Text Box 25"/>
          <p:cNvSpPr txBox="1">
            <a:spLocks noChangeArrowheads="1"/>
          </p:cNvSpPr>
          <p:nvPr/>
        </p:nvSpPr>
        <p:spPr bwMode="auto">
          <a:xfrm>
            <a:off x="2895600" y="6553200"/>
            <a:ext cx="6172200" cy="244475"/>
          </a:xfrm>
          <a:prstGeom prst="rect">
            <a:avLst/>
          </a:prstGeom>
          <a:noFill/>
          <a:ln w="9525">
            <a:noFill/>
            <a:miter lim="800000"/>
            <a:headEnd/>
            <a:tailEnd/>
          </a:ln>
        </p:spPr>
        <p:txBody>
          <a:bodyPr>
            <a:spAutoFit/>
          </a:bodyPr>
          <a:lstStyle/>
          <a:p>
            <a:pPr fontAlgn="base">
              <a:spcBef>
                <a:spcPct val="0"/>
              </a:spcBef>
              <a:spcAft>
                <a:spcPct val="0"/>
              </a:spcAft>
            </a:pPr>
            <a:r>
              <a:rPr lang="en-US" sz="1000" b="1" smtClean="0">
                <a:solidFill>
                  <a:srgbClr val="FFFFFF"/>
                </a:solidFill>
              </a:rPr>
              <a:t>Graph based on data presented by the American Heart Association -- http://www.americanheart.org</a:t>
            </a:r>
          </a:p>
        </p:txBody>
      </p:sp>
      <p:sp>
        <p:nvSpPr>
          <p:cNvPr id="3095" name="Text Box 26"/>
          <p:cNvSpPr txBox="1">
            <a:spLocks noChangeArrowheads="1"/>
          </p:cNvSpPr>
          <p:nvPr/>
        </p:nvSpPr>
        <p:spPr bwMode="auto">
          <a:xfrm>
            <a:off x="2206625" y="5638800"/>
            <a:ext cx="865188" cy="152400"/>
          </a:xfrm>
          <a:prstGeom prst="rect">
            <a:avLst/>
          </a:prstGeom>
          <a:solidFill>
            <a:srgbClr val="C0C0C0">
              <a:alpha val="70195"/>
            </a:srgbClr>
          </a:solidFill>
          <a:ln w="9525">
            <a:noFill/>
            <a:miter lim="800000"/>
            <a:headEnd/>
            <a:tailEnd/>
          </a:ln>
        </p:spPr>
        <p:txBody>
          <a:bodyPr wrap="none" lIns="0" tIns="0" rIns="0" bIns="0">
            <a:spAutoFit/>
          </a:bodyPr>
          <a:lstStyle/>
          <a:p>
            <a:pPr algn="ctr" fontAlgn="base">
              <a:spcBef>
                <a:spcPct val="0"/>
              </a:spcBef>
              <a:spcAft>
                <a:spcPct val="0"/>
              </a:spcAft>
            </a:pPr>
            <a:r>
              <a:rPr lang="en-US" sz="1000" b="1" smtClean="0">
                <a:solidFill>
                  <a:srgbClr val="000000"/>
                </a:solidFill>
              </a:rPr>
              <a:t>* canned, light</a:t>
            </a:r>
          </a:p>
        </p:txBody>
      </p:sp>
      <p:sp>
        <p:nvSpPr>
          <p:cNvPr id="3096" name="Text Box 27"/>
          <p:cNvSpPr txBox="1">
            <a:spLocks noChangeArrowheads="1"/>
          </p:cNvSpPr>
          <p:nvPr/>
        </p:nvSpPr>
        <p:spPr bwMode="auto">
          <a:xfrm>
            <a:off x="2262188" y="4768850"/>
            <a:ext cx="247650" cy="152400"/>
          </a:xfrm>
          <a:prstGeom prst="rect">
            <a:avLst/>
          </a:prstGeom>
          <a:solidFill>
            <a:srgbClr val="C0C0C0">
              <a:alpha val="70195"/>
            </a:srgbClr>
          </a:solidFill>
          <a:ln w="9525">
            <a:noFill/>
            <a:miter lim="800000"/>
            <a:headEnd/>
            <a:tailEnd/>
          </a:ln>
        </p:spPr>
        <p:txBody>
          <a:bodyPr wrap="none" lIns="0" tIns="0" rIns="0" bIns="0">
            <a:spAutoFit/>
          </a:bodyPr>
          <a:lstStyle/>
          <a:p>
            <a:pPr algn="ctr" fontAlgn="base">
              <a:spcBef>
                <a:spcPct val="0"/>
              </a:spcBef>
              <a:spcAft>
                <a:spcPct val="0"/>
              </a:spcAft>
            </a:pPr>
            <a:r>
              <a:rPr lang="en-US" sz="1000" b="1" smtClean="0">
                <a:solidFill>
                  <a:srgbClr val="000000"/>
                </a:solidFill>
              </a:rPr>
              <a:t>Cod</a:t>
            </a:r>
          </a:p>
        </p:txBody>
      </p:sp>
      <p:sp>
        <p:nvSpPr>
          <p:cNvPr id="3097" name="Text Box 28"/>
          <p:cNvSpPr txBox="1">
            <a:spLocks noChangeArrowheads="1"/>
          </p:cNvSpPr>
          <p:nvPr/>
        </p:nvSpPr>
        <p:spPr bwMode="auto">
          <a:xfrm>
            <a:off x="2460625" y="4494213"/>
            <a:ext cx="352425" cy="152400"/>
          </a:xfrm>
          <a:prstGeom prst="rect">
            <a:avLst/>
          </a:prstGeom>
          <a:solidFill>
            <a:srgbClr val="C0C0C0">
              <a:alpha val="70195"/>
            </a:srgbClr>
          </a:solidFill>
          <a:ln w="9525">
            <a:noFill/>
            <a:miter lim="800000"/>
            <a:headEnd/>
            <a:tailEnd/>
          </a:ln>
        </p:spPr>
        <p:txBody>
          <a:bodyPr wrap="none" lIns="0" tIns="0" rIns="0" bIns="0">
            <a:spAutoFit/>
          </a:bodyPr>
          <a:lstStyle/>
          <a:p>
            <a:pPr algn="ctr" fontAlgn="base">
              <a:spcBef>
                <a:spcPct val="0"/>
              </a:spcBef>
              <a:spcAft>
                <a:spcPct val="0"/>
              </a:spcAft>
            </a:pPr>
            <a:r>
              <a:rPr lang="en-US" sz="1000" b="1" smtClean="0">
                <a:solidFill>
                  <a:srgbClr val="000000"/>
                </a:solidFill>
              </a:rPr>
              <a:t>Tuna*</a:t>
            </a:r>
          </a:p>
        </p:txBody>
      </p:sp>
      <p:sp>
        <p:nvSpPr>
          <p:cNvPr id="3098" name="Text Box 29"/>
          <p:cNvSpPr txBox="1">
            <a:spLocks noChangeArrowheads="1"/>
          </p:cNvSpPr>
          <p:nvPr/>
        </p:nvSpPr>
        <p:spPr bwMode="auto">
          <a:xfrm>
            <a:off x="2230438" y="4343400"/>
            <a:ext cx="358775" cy="152400"/>
          </a:xfrm>
          <a:prstGeom prst="rect">
            <a:avLst/>
          </a:prstGeom>
          <a:solidFill>
            <a:srgbClr val="C0C0C0">
              <a:alpha val="70195"/>
            </a:srgbClr>
          </a:solidFill>
          <a:ln w="9525">
            <a:noFill/>
            <a:miter lim="800000"/>
            <a:headEnd/>
            <a:tailEnd/>
          </a:ln>
        </p:spPr>
        <p:txBody>
          <a:bodyPr wrap="none" lIns="0" tIns="0" rIns="0" bIns="0">
            <a:spAutoFit/>
          </a:bodyPr>
          <a:lstStyle/>
          <a:p>
            <a:pPr algn="ctr" fontAlgn="base">
              <a:spcBef>
                <a:spcPct val="0"/>
              </a:spcBef>
              <a:spcAft>
                <a:spcPct val="0"/>
              </a:spcAft>
            </a:pPr>
            <a:r>
              <a:rPr lang="en-US" sz="1000" b="1" smtClean="0">
                <a:solidFill>
                  <a:srgbClr val="000000"/>
                </a:solidFill>
              </a:rPr>
              <a:t>Crabs</a:t>
            </a:r>
          </a:p>
        </p:txBody>
      </p:sp>
      <p:sp>
        <p:nvSpPr>
          <p:cNvPr id="3099" name="Text Box 30"/>
          <p:cNvSpPr txBox="1">
            <a:spLocks noChangeArrowheads="1"/>
          </p:cNvSpPr>
          <p:nvPr/>
        </p:nvSpPr>
        <p:spPr bwMode="auto">
          <a:xfrm>
            <a:off x="1714500" y="4733925"/>
            <a:ext cx="519113" cy="304800"/>
          </a:xfrm>
          <a:prstGeom prst="rect">
            <a:avLst/>
          </a:prstGeom>
          <a:solidFill>
            <a:srgbClr val="C5C5C5">
              <a:alpha val="70195"/>
            </a:srgbClr>
          </a:solidFill>
          <a:ln w="9525">
            <a:noFill/>
            <a:miter lim="800000"/>
            <a:headEnd/>
            <a:tailEnd/>
          </a:ln>
        </p:spPr>
        <p:txBody>
          <a:bodyPr wrap="none" lIns="0" tIns="0" rIns="0" bIns="0">
            <a:spAutoFit/>
          </a:bodyPr>
          <a:lstStyle/>
          <a:p>
            <a:pPr algn="ctr" fontAlgn="base">
              <a:spcBef>
                <a:spcPct val="0"/>
              </a:spcBef>
              <a:spcAft>
                <a:spcPct val="0"/>
              </a:spcAft>
            </a:pPr>
            <a:r>
              <a:rPr lang="en-US" sz="1000" b="1" smtClean="0">
                <a:solidFill>
                  <a:srgbClr val="000000"/>
                </a:solidFill>
              </a:rPr>
              <a:t>Catfish</a:t>
            </a:r>
          </a:p>
          <a:p>
            <a:pPr algn="ctr" fontAlgn="base">
              <a:spcBef>
                <a:spcPct val="0"/>
              </a:spcBef>
              <a:spcAft>
                <a:spcPct val="0"/>
              </a:spcAft>
            </a:pPr>
            <a:r>
              <a:rPr lang="en-US" sz="1000" b="1" smtClean="0">
                <a:solidFill>
                  <a:srgbClr val="000000"/>
                </a:solidFill>
              </a:rPr>
              <a:t>Scallops</a:t>
            </a:r>
          </a:p>
        </p:txBody>
      </p:sp>
      <p:sp>
        <p:nvSpPr>
          <p:cNvPr id="3100" name="Line 31"/>
          <p:cNvSpPr>
            <a:spLocks noChangeShapeType="1"/>
          </p:cNvSpPr>
          <p:nvPr/>
        </p:nvSpPr>
        <p:spPr bwMode="auto">
          <a:xfrm flipV="1">
            <a:off x="1685925" y="4591050"/>
            <a:ext cx="209550" cy="136525"/>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3101" name="Line 32"/>
          <p:cNvSpPr>
            <a:spLocks noChangeShapeType="1"/>
          </p:cNvSpPr>
          <p:nvPr/>
        </p:nvSpPr>
        <p:spPr bwMode="auto">
          <a:xfrm>
            <a:off x="1766888" y="4438650"/>
            <a:ext cx="138112" cy="5715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3102" name="Line 33"/>
          <p:cNvSpPr>
            <a:spLocks noChangeShapeType="1"/>
          </p:cNvSpPr>
          <p:nvPr/>
        </p:nvSpPr>
        <p:spPr bwMode="auto">
          <a:xfrm flipV="1">
            <a:off x="2054225" y="4632325"/>
            <a:ext cx="76200" cy="109538"/>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p>
            <a:r>
              <a:rPr lang="en-US" smtClean="0"/>
              <a:t>6/19/2012</a:t>
            </a:r>
            <a:endParaRPr lang="en-US"/>
          </a:p>
        </p:txBody>
      </p:sp>
      <p:sp>
        <p:nvSpPr>
          <p:cNvPr id="5" name="Footer Placeholder 4"/>
          <p:cNvSpPr>
            <a:spLocks noGrp="1"/>
          </p:cNvSpPr>
          <p:nvPr>
            <p:ph type="ftr" sz="quarter" idx="11"/>
          </p:nvPr>
        </p:nvSpPr>
        <p:spPr>
          <a:xfrm>
            <a:off x="2667000" y="6356350"/>
            <a:ext cx="3352800" cy="365125"/>
          </a:xfrm>
        </p:spPr>
        <p:txBody>
          <a:bodyPr/>
          <a:lstStyle/>
          <a:p>
            <a:r>
              <a:rPr lang="en-US" smtClean="0"/>
              <a:t>Air Resources Laboratory</a:t>
            </a:r>
            <a:endParaRPr lang="en-US"/>
          </a:p>
        </p:txBody>
      </p:sp>
      <p:sp>
        <p:nvSpPr>
          <p:cNvPr id="6" name="Slide Number Placeholder 5"/>
          <p:cNvSpPr>
            <a:spLocks noGrp="1"/>
          </p:cNvSpPr>
          <p:nvPr>
            <p:ph type="sldNum" sz="quarter" idx="12"/>
          </p:nvPr>
        </p:nvSpPr>
        <p:spPr>
          <a:xfrm>
            <a:off x="7924800" y="6356350"/>
            <a:ext cx="762000" cy="365125"/>
          </a:xfrm>
        </p:spPr>
        <p:txBody>
          <a:bodyPr/>
          <a:lstStyle/>
          <a:p>
            <a:fld id="{3E7EE49B-C32B-495C-9640-ABBF50F57D80}" type="slidenum">
              <a:rPr lang="en-US" smtClean="0"/>
              <a:pPr/>
              <a:t>2</a:t>
            </a:fld>
            <a:endParaRPr lang="en-US"/>
          </a:p>
        </p:txBody>
      </p:sp>
      <p:pic>
        <p:nvPicPr>
          <p:cNvPr id="9" name="Picture 117"/>
          <p:cNvPicPr>
            <a:picLocks noChangeAspect="1" noChangeArrowheads="1"/>
          </p:cNvPicPr>
          <p:nvPr/>
        </p:nvPicPr>
        <p:blipFill>
          <a:blip r:embed="rId2" cstate="print"/>
          <a:srcRect/>
          <a:stretch>
            <a:fillRect/>
          </a:stretch>
        </p:blipFill>
        <p:spPr bwMode="auto">
          <a:xfrm>
            <a:off x="198783" y="914400"/>
            <a:ext cx="8763260" cy="5486400"/>
          </a:xfrm>
          <a:prstGeom prst="rect">
            <a:avLst/>
          </a:prstGeom>
          <a:noFill/>
          <a:ln w="9525">
            <a:solidFill>
              <a:schemeClr val="tx1"/>
            </a:solidFill>
            <a:miter lim="800000"/>
            <a:headEnd/>
            <a:tailEnd/>
          </a:ln>
          <a:effectLst/>
        </p:spPr>
      </p:pic>
      <p:sp>
        <p:nvSpPr>
          <p:cNvPr id="7" name="TextBox 6"/>
          <p:cNvSpPr txBox="1"/>
          <p:nvPr/>
        </p:nvSpPr>
        <p:spPr>
          <a:xfrm>
            <a:off x="838200" y="2667000"/>
            <a:ext cx="7848600" cy="1200329"/>
          </a:xfrm>
          <a:prstGeom prst="rect">
            <a:avLst/>
          </a:prstGeom>
          <a:noFill/>
        </p:spPr>
        <p:txBody>
          <a:bodyPr wrap="square" rtlCol="0">
            <a:spAutoFit/>
          </a:bodyPr>
          <a:lstStyle/>
          <a:p>
            <a:pPr marL="461963" indent="-461963">
              <a:spcBef>
                <a:spcPts val="1800"/>
              </a:spcBef>
              <a:buFont typeface="Wingdings" pitchFamily="2" charset="2"/>
              <a:buChar char="q"/>
            </a:pPr>
            <a:r>
              <a:rPr lang="en-US" sz="2400" b="1" dirty="0" smtClean="0">
                <a:solidFill>
                  <a:schemeClr val="bg1"/>
                </a:solidFill>
              </a:rPr>
              <a:t>In many </a:t>
            </a:r>
            <a:r>
              <a:rPr lang="en-US" sz="2400" b="1" dirty="0" err="1" smtClean="0">
                <a:solidFill>
                  <a:schemeClr val="bg1"/>
                </a:solidFill>
              </a:rPr>
              <a:t>waterbodies</a:t>
            </a:r>
            <a:r>
              <a:rPr lang="en-US" sz="2400" b="1" dirty="0" smtClean="0">
                <a:solidFill>
                  <a:schemeClr val="bg1"/>
                </a:solidFill>
              </a:rPr>
              <a:t> – including the Great Lakes and Gulf of Mexico -- levels of mercury in some fish are too high for safe consumption by humans and wildlife</a:t>
            </a:r>
          </a:p>
        </p:txBody>
      </p:sp>
    </p:spTree>
    <p:extLst>
      <p:ext uri="{BB962C8B-B14F-4D97-AF65-F5344CB8AC3E}">
        <p14:creationId xmlns="" xmlns:p14="http://schemas.microsoft.com/office/powerpoint/2010/main" val="504971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18117" name="Text Box 6"/>
          <p:cNvSpPr txBox="1">
            <a:spLocks noChangeArrowheads="1"/>
          </p:cNvSpPr>
          <p:nvPr/>
        </p:nvSpPr>
        <p:spPr bwMode="auto">
          <a:xfrm>
            <a:off x="106363" y="6340475"/>
            <a:ext cx="8916987" cy="51752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400" smtClean="0">
                <a:solidFill>
                  <a:srgbClr val="FFFFFF"/>
                </a:solidFill>
              </a:rPr>
              <a:t>Fish concentration data from NOAA and FDA. Downloaded Sept 2008 from the EPA-FDA fish-mercury website:</a:t>
            </a:r>
          </a:p>
          <a:p>
            <a:pPr algn="ctr" fontAlgn="base">
              <a:spcBef>
                <a:spcPct val="0"/>
              </a:spcBef>
              <a:spcAft>
                <a:spcPct val="0"/>
              </a:spcAft>
            </a:pPr>
            <a:r>
              <a:rPr lang="en-US" sz="1400" smtClean="0">
                <a:solidFill>
                  <a:srgbClr val="FFFFFF"/>
                </a:solidFill>
              </a:rPr>
              <a:t> </a:t>
            </a:r>
            <a:r>
              <a:rPr lang="en-US" sz="1400" i="1" smtClean="0">
                <a:solidFill>
                  <a:srgbClr val="FFFFFF"/>
                </a:solidFill>
              </a:rPr>
              <a:t>http://www.cfsan.fda.gov/~frf/sea-mehg.html</a:t>
            </a:r>
          </a:p>
        </p:txBody>
      </p:sp>
      <p:sp>
        <p:nvSpPr>
          <p:cNvPr id="218118" name="Text Box 7"/>
          <p:cNvSpPr txBox="1">
            <a:spLocks noChangeArrowheads="1"/>
          </p:cNvSpPr>
          <p:nvPr/>
        </p:nvSpPr>
        <p:spPr bwMode="auto">
          <a:xfrm>
            <a:off x="942975" y="76200"/>
            <a:ext cx="727710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smtClean="0">
                <a:solidFill>
                  <a:srgbClr val="FFFFFF"/>
                </a:solidFill>
              </a:rPr>
              <a:t>Mercury Levels in Commercial Fish and Shellfish</a:t>
            </a:r>
          </a:p>
        </p:txBody>
      </p:sp>
      <p:pic>
        <p:nvPicPr>
          <p:cNvPr id="218120" name="Picture 8"/>
          <p:cNvPicPr>
            <a:picLocks noChangeAspect="1" noChangeArrowheads="1"/>
          </p:cNvPicPr>
          <p:nvPr/>
        </p:nvPicPr>
        <p:blipFill>
          <a:blip r:embed="rId3" cstate="print"/>
          <a:srcRect/>
          <a:stretch>
            <a:fillRect/>
          </a:stretch>
        </p:blipFill>
        <p:spPr bwMode="auto">
          <a:xfrm>
            <a:off x="85725" y="615950"/>
            <a:ext cx="8991600" cy="5730875"/>
          </a:xfrm>
          <a:prstGeom prst="rect">
            <a:avLst/>
          </a:prstGeom>
          <a:noFill/>
          <a:ln w="9525">
            <a:noFill/>
            <a:miter lim="800000"/>
            <a:headEnd/>
            <a:tailEnd/>
          </a:ln>
          <a:effectLst/>
        </p:spPr>
      </p:pic>
      <p:grpSp>
        <p:nvGrpSpPr>
          <p:cNvPr id="2" name="Group 25"/>
          <p:cNvGrpSpPr>
            <a:grpSpLocks/>
          </p:cNvGrpSpPr>
          <p:nvPr/>
        </p:nvGrpSpPr>
        <p:grpSpPr bwMode="auto">
          <a:xfrm>
            <a:off x="6381750" y="1114425"/>
            <a:ext cx="2438400" cy="2057400"/>
            <a:chOff x="2940" y="498"/>
            <a:chExt cx="1536" cy="1296"/>
          </a:xfrm>
        </p:grpSpPr>
        <p:grpSp>
          <p:nvGrpSpPr>
            <p:cNvPr id="3" name="Group 24"/>
            <p:cNvGrpSpPr>
              <a:grpSpLocks/>
            </p:cNvGrpSpPr>
            <p:nvPr/>
          </p:nvGrpSpPr>
          <p:grpSpPr bwMode="auto">
            <a:xfrm>
              <a:off x="2940" y="498"/>
              <a:ext cx="1536" cy="1296"/>
              <a:chOff x="2940" y="480"/>
              <a:chExt cx="1536" cy="1296"/>
            </a:xfrm>
          </p:grpSpPr>
          <p:sp>
            <p:nvSpPr>
              <p:cNvPr id="218128" name="Rectangle 16"/>
              <p:cNvSpPr>
                <a:spLocks noChangeArrowheads="1"/>
              </p:cNvSpPr>
              <p:nvPr/>
            </p:nvSpPr>
            <p:spPr bwMode="auto">
              <a:xfrm>
                <a:off x="2940" y="480"/>
                <a:ext cx="1536" cy="1296"/>
              </a:xfrm>
              <a:prstGeom prst="rect">
                <a:avLst/>
              </a:prstGeom>
              <a:solidFill>
                <a:schemeClr val="bg1"/>
              </a:solidFill>
              <a:ln w="9525">
                <a:solidFill>
                  <a:schemeClr val="tx1"/>
                </a:solidFill>
                <a:miter lim="800000"/>
                <a:headEnd/>
                <a:tailEnd/>
              </a:ln>
              <a:effectLst/>
            </p:spPr>
            <p:txBody>
              <a:bodyPr wrap="none" anchor="ctr"/>
              <a:lstStyle/>
              <a:p>
                <a:pPr algn="ctr" fontAlgn="base">
                  <a:spcBef>
                    <a:spcPct val="0"/>
                  </a:spcBef>
                  <a:spcAft>
                    <a:spcPct val="0"/>
                  </a:spcAft>
                </a:pPr>
                <a:endParaRPr lang="en-US" smtClean="0">
                  <a:solidFill>
                    <a:srgbClr val="000000"/>
                  </a:solidFill>
                </a:endParaRPr>
              </a:p>
            </p:txBody>
          </p:sp>
          <p:sp>
            <p:nvSpPr>
              <p:cNvPr id="218121" name="Rectangle 9"/>
              <p:cNvSpPr>
                <a:spLocks noChangeAspect="1" noChangeArrowheads="1"/>
              </p:cNvSpPr>
              <p:nvPr/>
            </p:nvSpPr>
            <p:spPr bwMode="auto">
              <a:xfrm>
                <a:off x="3185" y="816"/>
                <a:ext cx="109" cy="109"/>
              </a:xfrm>
              <a:prstGeom prst="rect">
                <a:avLst/>
              </a:prstGeom>
              <a:solidFill>
                <a:srgbClr val="FF0000"/>
              </a:solidFill>
              <a:ln w="5080">
                <a:solidFill>
                  <a:schemeClr val="tx1"/>
                </a:solidFill>
                <a:miter lim="800000"/>
                <a:headEnd/>
                <a:tailEnd/>
              </a:ln>
              <a:effectLst/>
            </p:spPr>
            <p:txBody>
              <a:bodyPr wrap="none" anchor="ctr"/>
              <a:lstStyle/>
              <a:p>
                <a:pPr fontAlgn="base">
                  <a:spcBef>
                    <a:spcPct val="0"/>
                  </a:spcBef>
                  <a:spcAft>
                    <a:spcPct val="0"/>
                  </a:spcAft>
                </a:pPr>
                <a:endParaRPr lang="en-US" smtClean="0">
                  <a:solidFill>
                    <a:srgbClr val="000000"/>
                  </a:solidFill>
                </a:endParaRPr>
              </a:p>
            </p:txBody>
          </p:sp>
          <p:sp>
            <p:nvSpPr>
              <p:cNvPr id="218122" name="Rectangle 10"/>
              <p:cNvSpPr>
                <a:spLocks noChangeAspect="1" noChangeArrowheads="1"/>
              </p:cNvSpPr>
              <p:nvPr/>
            </p:nvSpPr>
            <p:spPr bwMode="auto">
              <a:xfrm>
                <a:off x="3199" y="1036"/>
                <a:ext cx="81" cy="81"/>
              </a:xfrm>
              <a:prstGeom prst="rect">
                <a:avLst/>
              </a:prstGeom>
              <a:solidFill>
                <a:srgbClr val="296FD7"/>
              </a:solidFill>
              <a:ln w="5080">
                <a:solidFill>
                  <a:schemeClr val="tx1"/>
                </a:solidFill>
                <a:miter lim="800000"/>
                <a:headEnd/>
                <a:tailEnd/>
              </a:ln>
              <a:effectLst/>
            </p:spPr>
            <p:txBody>
              <a:bodyPr wrap="none" anchor="ctr"/>
              <a:lstStyle/>
              <a:p>
                <a:pPr fontAlgn="base">
                  <a:spcBef>
                    <a:spcPct val="0"/>
                  </a:spcBef>
                  <a:spcAft>
                    <a:spcPct val="0"/>
                  </a:spcAft>
                </a:pPr>
                <a:endParaRPr lang="en-US" smtClean="0">
                  <a:solidFill>
                    <a:srgbClr val="000000"/>
                  </a:solidFill>
                </a:endParaRPr>
              </a:p>
            </p:txBody>
          </p:sp>
          <p:sp>
            <p:nvSpPr>
              <p:cNvPr id="218123" name="Rectangle 11"/>
              <p:cNvSpPr>
                <a:spLocks noChangeAspect="1" noChangeArrowheads="1"/>
              </p:cNvSpPr>
              <p:nvPr/>
            </p:nvSpPr>
            <p:spPr bwMode="auto">
              <a:xfrm>
                <a:off x="3209" y="1229"/>
                <a:ext cx="63" cy="63"/>
              </a:xfrm>
              <a:prstGeom prst="rect">
                <a:avLst/>
              </a:prstGeom>
              <a:solidFill>
                <a:srgbClr val="00FF00"/>
              </a:solidFill>
              <a:ln w="5080">
                <a:solidFill>
                  <a:schemeClr val="tx1"/>
                </a:solidFill>
                <a:miter lim="800000"/>
                <a:headEnd/>
                <a:tailEnd/>
              </a:ln>
              <a:effectLst/>
            </p:spPr>
            <p:txBody>
              <a:bodyPr wrap="none" anchor="ctr"/>
              <a:lstStyle/>
              <a:p>
                <a:pPr fontAlgn="base">
                  <a:spcBef>
                    <a:spcPct val="0"/>
                  </a:spcBef>
                  <a:spcAft>
                    <a:spcPct val="0"/>
                  </a:spcAft>
                </a:pPr>
                <a:endParaRPr lang="en-US" smtClean="0">
                  <a:solidFill>
                    <a:srgbClr val="000000"/>
                  </a:solidFill>
                </a:endParaRPr>
              </a:p>
            </p:txBody>
          </p:sp>
          <p:sp>
            <p:nvSpPr>
              <p:cNvPr id="218124" name="Oval 12"/>
              <p:cNvSpPr>
                <a:spLocks noChangeAspect="1" noChangeArrowheads="1"/>
              </p:cNvSpPr>
              <p:nvPr/>
            </p:nvSpPr>
            <p:spPr bwMode="auto">
              <a:xfrm>
                <a:off x="3220" y="1436"/>
                <a:ext cx="40" cy="40"/>
              </a:xfrm>
              <a:prstGeom prst="ellipse">
                <a:avLst/>
              </a:prstGeom>
              <a:solidFill>
                <a:srgbClr val="00FFFF"/>
              </a:solidFill>
              <a:ln w="4826">
                <a:solidFill>
                  <a:schemeClr val="tx1"/>
                </a:solidFill>
                <a:round/>
                <a:headEnd/>
                <a:tailEnd/>
              </a:ln>
              <a:effectLst/>
            </p:spPr>
            <p:txBody>
              <a:bodyPr wrap="none" anchor="ctr"/>
              <a:lstStyle/>
              <a:p>
                <a:pPr fontAlgn="base">
                  <a:spcBef>
                    <a:spcPct val="0"/>
                  </a:spcBef>
                  <a:spcAft>
                    <a:spcPct val="0"/>
                  </a:spcAft>
                </a:pPr>
                <a:endParaRPr lang="en-US" smtClean="0">
                  <a:solidFill>
                    <a:srgbClr val="000000"/>
                  </a:solidFill>
                </a:endParaRPr>
              </a:p>
            </p:txBody>
          </p:sp>
          <p:grpSp>
            <p:nvGrpSpPr>
              <p:cNvPr id="4" name="Group 15"/>
              <p:cNvGrpSpPr>
                <a:grpSpLocks/>
              </p:cNvGrpSpPr>
              <p:nvPr/>
            </p:nvGrpSpPr>
            <p:grpSpPr bwMode="auto">
              <a:xfrm>
                <a:off x="3168" y="1555"/>
                <a:ext cx="144" cy="125"/>
                <a:chOff x="2300" y="2450"/>
                <a:chExt cx="144" cy="125"/>
              </a:xfrm>
            </p:grpSpPr>
            <p:sp>
              <p:nvSpPr>
                <p:cNvPr id="218125" name="Rectangle 13"/>
                <p:cNvSpPr>
                  <a:spLocks noChangeAspect="1" noChangeArrowheads="1"/>
                </p:cNvSpPr>
                <p:nvPr/>
              </p:nvSpPr>
              <p:spPr bwMode="auto">
                <a:xfrm>
                  <a:off x="2352" y="2496"/>
                  <a:ext cx="40" cy="40"/>
                </a:xfrm>
                <a:prstGeom prst="rect">
                  <a:avLst/>
                </a:prstGeom>
                <a:solidFill>
                  <a:schemeClr val="bg1"/>
                </a:solidFill>
                <a:ln w="5080">
                  <a:noFill/>
                  <a:miter lim="800000"/>
                  <a:headEnd/>
                  <a:tailEnd/>
                </a:ln>
                <a:effectLst/>
              </p:spPr>
              <p:txBody>
                <a:bodyPr wrap="none" anchor="ctr"/>
                <a:lstStyle/>
                <a:p>
                  <a:pPr fontAlgn="base">
                    <a:spcBef>
                      <a:spcPct val="0"/>
                    </a:spcBef>
                    <a:spcAft>
                      <a:spcPct val="0"/>
                    </a:spcAft>
                  </a:pPr>
                  <a:endParaRPr lang="en-US" smtClean="0">
                    <a:solidFill>
                      <a:srgbClr val="000000"/>
                    </a:solidFill>
                  </a:endParaRPr>
                </a:p>
              </p:txBody>
            </p:sp>
            <p:sp>
              <p:nvSpPr>
                <p:cNvPr id="218126" name="Text Box 14"/>
                <p:cNvSpPr txBox="1">
                  <a:spLocks noChangeArrowheads="1"/>
                </p:cNvSpPr>
                <p:nvPr/>
              </p:nvSpPr>
              <p:spPr bwMode="auto">
                <a:xfrm>
                  <a:off x="2300" y="2450"/>
                  <a:ext cx="144" cy="12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700" smtClean="0">
                      <a:solidFill>
                        <a:srgbClr val="000000"/>
                      </a:solidFill>
                    </a:rPr>
                    <a:t>x</a:t>
                  </a:r>
                </a:p>
              </p:txBody>
            </p:sp>
          </p:grpSp>
          <p:sp>
            <p:nvSpPr>
              <p:cNvPr id="218130" name="Text Box 18"/>
              <p:cNvSpPr txBox="1">
                <a:spLocks noChangeArrowheads="1"/>
              </p:cNvSpPr>
              <p:nvPr/>
            </p:nvSpPr>
            <p:spPr bwMode="auto">
              <a:xfrm>
                <a:off x="3360" y="744"/>
                <a:ext cx="724"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mtClean="0">
                    <a:solidFill>
                      <a:srgbClr val="000000"/>
                    </a:solidFill>
                  </a:rPr>
                  <a:t>300 - 700</a:t>
                </a:r>
              </a:p>
            </p:txBody>
          </p:sp>
          <p:sp>
            <p:nvSpPr>
              <p:cNvPr id="218131" name="Text Box 19"/>
              <p:cNvSpPr txBox="1">
                <a:spLocks noChangeArrowheads="1"/>
              </p:cNvSpPr>
              <p:nvPr/>
            </p:nvSpPr>
            <p:spPr bwMode="auto">
              <a:xfrm>
                <a:off x="3364" y="948"/>
                <a:ext cx="724"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mtClean="0">
                    <a:solidFill>
                      <a:srgbClr val="000000"/>
                    </a:solidFill>
                  </a:rPr>
                  <a:t>100 - 300</a:t>
                </a:r>
              </a:p>
            </p:txBody>
          </p:sp>
          <p:sp>
            <p:nvSpPr>
              <p:cNvPr id="218132" name="Text Box 20"/>
              <p:cNvSpPr txBox="1">
                <a:spLocks noChangeArrowheads="1"/>
              </p:cNvSpPr>
              <p:nvPr/>
            </p:nvSpPr>
            <p:spPr bwMode="auto">
              <a:xfrm>
                <a:off x="3444" y="1128"/>
                <a:ext cx="644"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mtClean="0">
                    <a:solidFill>
                      <a:srgbClr val="000000"/>
                    </a:solidFill>
                  </a:rPr>
                  <a:t>50 - 100</a:t>
                </a:r>
              </a:p>
            </p:txBody>
          </p:sp>
          <p:sp>
            <p:nvSpPr>
              <p:cNvPr id="218133" name="Text Box 21"/>
              <p:cNvSpPr txBox="1">
                <a:spLocks noChangeArrowheads="1"/>
              </p:cNvSpPr>
              <p:nvPr/>
            </p:nvSpPr>
            <p:spPr bwMode="auto">
              <a:xfrm>
                <a:off x="3440" y="1305"/>
                <a:ext cx="644"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mtClean="0">
                    <a:solidFill>
                      <a:srgbClr val="000000"/>
                    </a:solidFill>
                  </a:rPr>
                  <a:t>10 -   50</a:t>
                </a:r>
              </a:p>
            </p:txBody>
          </p:sp>
          <p:sp>
            <p:nvSpPr>
              <p:cNvPr id="218134" name="Text Box 22"/>
              <p:cNvSpPr txBox="1">
                <a:spLocks noChangeArrowheads="1"/>
              </p:cNvSpPr>
              <p:nvPr/>
            </p:nvSpPr>
            <p:spPr bwMode="auto">
              <a:xfrm>
                <a:off x="3434" y="1497"/>
                <a:ext cx="644"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mtClean="0">
                    <a:solidFill>
                      <a:srgbClr val="000000"/>
                    </a:solidFill>
                  </a:rPr>
                  <a:t>  1 -   10</a:t>
                </a:r>
              </a:p>
            </p:txBody>
          </p:sp>
        </p:grpSp>
        <p:sp>
          <p:nvSpPr>
            <p:cNvPr id="218135" name="Text Box 23"/>
            <p:cNvSpPr txBox="1">
              <a:spLocks noChangeArrowheads="1"/>
            </p:cNvSpPr>
            <p:nvPr/>
          </p:nvSpPr>
          <p:spPr bwMode="auto">
            <a:xfrm>
              <a:off x="2982" y="507"/>
              <a:ext cx="1488" cy="231"/>
            </a:xfrm>
            <a:prstGeom prst="rect">
              <a:avLst/>
            </a:prstGeom>
            <a:noFill/>
            <a:ln w="9525">
              <a:noFill/>
              <a:miter lim="800000"/>
              <a:headEnd/>
              <a:tailEnd/>
            </a:ln>
            <a:effectLst/>
          </p:spPr>
          <p:txBody>
            <a:bodyPr>
              <a:spAutoFit/>
            </a:bodyPr>
            <a:lstStyle/>
            <a:p>
              <a:pPr fontAlgn="base">
                <a:spcBef>
                  <a:spcPct val="0"/>
                </a:spcBef>
                <a:spcAft>
                  <a:spcPct val="0"/>
                </a:spcAft>
              </a:pPr>
              <a:r>
                <a:rPr lang="en-US" b="1" smtClean="0">
                  <a:solidFill>
                    <a:srgbClr val="000000"/>
                  </a:solidFill>
                </a:rPr>
                <a:t>Number of Samples</a:t>
              </a:r>
            </a:p>
          </p:txBody>
        </p:sp>
      </p:grpSp>
      <p:sp>
        <p:nvSpPr>
          <p:cNvPr id="218138" name="Text Box 26"/>
          <p:cNvSpPr txBox="1">
            <a:spLocks noChangeArrowheads="1"/>
          </p:cNvSpPr>
          <p:nvPr/>
        </p:nvSpPr>
        <p:spPr bwMode="auto">
          <a:xfrm>
            <a:off x="1295400" y="904875"/>
            <a:ext cx="3063875" cy="996950"/>
          </a:xfrm>
          <a:prstGeom prst="rect">
            <a:avLst/>
          </a:prstGeom>
          <a:noFill/>
          <a:ln w="9525">
            <a:noFill/>
            <a:miter lim="800000"/>
            <a:headEnd/>
            <a:tailEnd/>
          </a:ln>
          <a:effectLst/>
        </p:spPr>
        <p:txBody>
          <a:bodyPr>
            <a:spAutoFit/>
          </a:bodyPr>
          <a:lstStyle/>
          <a:p>
            <a:pPr fontAlgn="base">
              <a:lnSpc>
                <a:spcPct val="110000"/>
              </a:lnSpc>
              <a:spcBef>
                <a:spcPct val="0"/>
              </a:spcBef>
              <a:spcAft>
                <a:spcPct val="0"/>
              </a:spcAft>
            </a:pPr>
            <a:r>
              <a:rPr lang="en-US" smtClean="0">
                <a:solidFill>
                  <a:srgbClr val="000000"/>
                </a:solidFill>
              </a:rPr>
              <a:t>“error bars” show range </a:t>
            </a:r>
          </a:p>
          <a:p>
            <a:pPr fontAlgn="base">
              <a:lnSpc>
                <a:spcPct val="110000"/>
              </a:lnSpc>
              <a:spcBef>
                <a:spcPct val="0"/>
              </a:spcBef>
              <a:spcAft>
                <a:spcPct val="0"/>
              </a:spcAft>
            </a:pPr>
            <a:r>
              <a:rPr lang="en-US" smtClean="0">
                <a:solidFill>
                  <a:srgbClr val="000000"/>
                </a:solidFill>
              </a:rPr>
              <a:t>of mercury concentrations in data for a given species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ish2001"/>
          <p:cNvPicPr>
            <a:picLocks noChangeAspect="1" noChangeArrowheads="1"/>
          </p:cNvPicPr>
          <p:nvPr/>
        </p:nvPicPr>
        <p:blipFill>
          <a:blip r:embed="rId3" cstate="print"/>
          <a:srcRect r="14063"/>
          <a:stretch>
            <a:fillRect/>
          </a:stretch>
        </p:blipFill>
        <p:spPr bwMode="auto">
          <a:xfrm>
            <a:off x="-1588" y="0"/>
            <a:ext cx="9210676" cy="6858000"/>
          </a:xfrm>
          <a:prstGeom prst="rect">
            <a:avLst/>
          </a:prstGeom>
          <a:noFill/>
          <a:ln w="9525">
            <a:noFill/>
            <a:miter lim="800000"/>
            <a:headEnd/>
            <a:tailEnd/>
          </a:ln>
        </p:spPr>
      </p:pic>
      <p:sp>
        <p:nvSpPr>
          <p:cNvPr id="28675" name="Text Box 3"/>
          <p:cNvSpPr txBox="1">
            <a:spLocks noChangeArrowheads="1"/>
          </p:cNvSpPr>
          <p:nvPr/>
        </p:nvSpPr>
        <p:spPr bwMode="auto">
          <a:xfrm>
            <a:off x="304800" y="381000"/>
            <a:ext cx="5302250" cy="466725"/>
          </a:xfrm>
          <a:prstGeom prst="rect">
            <a:avLst/>
          </a:prstGeom>
          <a:solidFill>
            <a:schemeClr val="bg1"/>
          </a:solidFill>
          <a:ln w="9525">
            <a:solidFill>
              <a:schemeClr val="tx1"/>
            </a:solidFill>
            <a:miter lim="800000"/>
            <a:headEnd/>
            <a:tailEnd/>
          </a:ln>
        </p:spPr>
        <p:txBody>
          <a:bodyPr wrap="none">
            <a:spAutoFit/>
          </a:bodyPr>
          <a:lstStyle/>
          <a:p>
            <a:pPr fontAlgn="base">
              <a:spcBef>
                <a:spcPct val="0"/>
              </a:spcBef>
              <a:spcAft>
                <a:spcPct val="0"/>
              </a:spcAft>
            </a:pPr>
            <a:r>
              <a:rPr lang="en-US" sz="2400" b="1" smtClean="0">
                <a:solidFill>
                  <a:srgbClr val="000000"/>
                </a:solidFill>
              </a:rPr>
              <a:t>What Influences Hg Levels in Fish?</a:t>
            </a:r>
          </a:p>
        </p:txBody>
      </p:sp>
      <p:sp>
        <p:nvSpPr>
          <p:cNvPr id="28676" name="Text Box 4"/>
          <p:cNvSpPr txBox="1">
            <a:spLocks noChangeArrowheads="1"/>
          </p:cNvSpPr>
          <p:nvPr/>
        </p:nvSpPr>
        <p:spPr bwMode="auto">
          <a:xfrm>
            <a:off x="533400" y="1157288"/>
            <a:ext cx="8610600" cy="366712"/>
          </a:xfrm>
          <a:prstGeom prst="rect">
            <a:avLst/>
          </a:prstGeom>
          <a:noFill/>
          <a:ln w="9525">
            <a:noFill/>
            <a:miter lim="800000"/>
            <a:headEnd/>
            <a:tailEnd/>
          </a:ln>
        </p:spPr>
        <p:txBody>
          <a:bodyPr>
            <a:spAutoFit/>
          </a:bodyPr>
          <a:lstStyle/>
          <a:p>
            <a:pPr marL="339725" indent="-339725" fontAlgn="base">
              <a:spcBef>
                <a:spcPct val="0"/>
              </a:spcBef>
              <a:spcAft>
                <a:spcPct val="0"/>
              </a:spcAft>
              <a:buFont typeface="Wingdings" pitchFamily="2" charset="2"/>
              <a:buChar char="q"/>
            </a:pPr>
            <a:r>
              <a:rPr lang="en-US" b="1" smtClean="0">
                <a:solidFill>
                  <a:srgbClr val="FFFFFF"/>
                </a:solidFill>
              </a:rPr>
              <a:t>Current / past atmospheric and other Hg inputs to the fish’s ecosystem</a:t>
            </a:r>
          </a:p>
        </p:txBody>
      </p:sp>
      <p:sp>
        <p:nvSpPr>
          <p:cNvPr id="28677" name="Text Box 5"/>
          <p:cNvSpPr txBox="1">
            <a:spLocks noChangeArrowheads="1"/>
          </p:cNvSpPr>
          <p:nvPr/>
        </p:nvSpPr>
        <p:spPr bwMode="auto">
          <a:xfrm>
            <a:off x="533400" y="2686050"/>
            <a:ext cx="7924800" cy="366713"/>
          </a:xfrm>
          <a:prstGeom prst="rect">
            <a:avLst/>
          </a:prstGeom>
          <a:noFill/>
          <a:ln w="9525">
            <a:noFill/>
            <a:miter lim="800000"/>
            <a:headEnd/>
            <a:tailEnd/>
          </a:ln>
        </p:spPr>
        <p:txBody>
          <a:bodyPr>
            <a:spAutoFit/>
          </a:bodyPr>
          <a:lstStyle/>
          <a:p>
            <a:pPr marL="339725" indent="-339725" fontAlgn="base">
              <a:spcBef>
                <a:spcPct val="0"/>
              </a:spcBef>
              <a:spcAft>
                <a:spcPct val="0"/>
              </a:spcAft>
              <a:buFont typeface="Wingdings" pitchFamily="2" charset="2"/>
              <a:buChar char="q"/>
            </a:pPr>
            <a:r>
              <a:rPr lang="en-US" b="1" smtClean="0">
                <a:solidFill>
                  <a:srgbClr val="FFFFFF"/>
                </a:solidFill>
              </a:rPr>
              <a:t>Food web structure of the waterbody and  trophic level of species</a:t>
            </a:r>
          </a:p>
        </p:txBody>
      </p:sp>
      <p:sp>
        <p:nvSpPr>
          <p:cNvPr id="28678" name="Text Box 6"/>
          <p:cNvSpPr txBox="1">
            <a:spLocks noChangeArrowheads="1"/>
          </p:cNvSpPr>
          <p:nvPr/>
        </p:nvSpPr>
        <p:spPr bwMode="auto">
          <a:xfrm>
            <a:off x="533400" y="1784350"/>
            <a:ext cx="8229600" cy="641350"/>
          </a:xfrm>
          <a:prstGeom prst="rect">
            <a:avLst/>
          </a:prstGeom>
          <a:noFill/>
          <a:ln w="9525">
            <a:noFill/>
            <a:miter lim="800000"/>
            <a:headEnd/>
            <a:tailEnd/>
          </a:ln>
        </p:spPr>
        <p:txBody>
          <a:bodyPr>
            <a:spAutoFit/>
          </a:bodyPr>
          <a:lstStyle/>
          <a:p>
            <a:pPr marL="339725" indent="-339725" fontAlgn="base">
              <a:spcBef>
                <a:spcPct val="0"/>
              </a:spcBef>
              <a:spcAft>
                <a:spcPct val="0"/>
              </a:spcAft>
              <a:buFont typeface="Wingdings" pitchFamily="2" charset="2"/>
              <a:buChar char="q"/>
            </a:pPr>
            <a:r>
              <a:rPr lang="en-US" b="1" smtClean="0">
                <a:solidFill>
                  <a:srgbClr val="FFFFFF"/>
                </a:solidFill>
              </a:rPr>
              <a:t>Biogeochemical factors influencing the degree of mercury methylation in the ecosystem (sulfate, dissolved organic carbon, pH, etc)</a:t>
            </a:r>
          </a:p>
        </p:txBody>
      </p:sp>
      <p:sp>
        <p:nvSpPr>
          <p:cNvPr id="28679" name="Text Box 7"/>
          <p:cNvSpPr txBox="1">
            <a:spLocks noChangeArrowheads="1"/>
          </p:cNvSpPr>
          <p:nvPr/>
        </p:nvSpPr>
        <p:spPr bwMode="auto">
          <a:xfrm>
            <a:off x="533400" y="3313113"/>
            <a:ext cx="8610600" cy="366712"/>
          </a:xfrm>
          <a:prstGeom prst="rect">
            <a:avLst/>
          </a:prstGeom>
          <a:noFill/>
          <a:ln w="9525">
            <a:noFill/>
            <a:miter lim="800000"/>
            <a:headEnd/>
            <a:tailEnd/>
          </a:ln>
        </p:spPr>
        <p:txBody>
          <a:bodyPr>
            <a:spAutoFit/>
          </a:bodyPr>
          <a:lstStyle/>
          <a:p>
            <a:pPr marL="339725" indent="-339725" fontAlgn="base">
              <a:spcBef>
                <a:spcPct val="0"/>
              </a:spcBef>
              <a:spcAft>
                <a:spcPct val="0"/>
              </a:spcAft>
              <a:buFont typeface="Wingdings" pitchFamily="2" charset="2"/>
              <a:buChar char="q"/>
            </a:pPr>
            <a:r>
              <a:rPr lang="en-US" b="1" smtClean="0">
                <a:solidFill>
                  <a:srgbClr val="FFFFFF"/>
                </a:solidFill>
              </a:rPr>
              <a:t>Age (size) of fish – as fish age, they accumulate more and more mercury</a:t>
            </a:r>
            <a:endParaRPr lang="en-US" b="1" i="1" smtClean="0">
              <a:solidFill>
                <a:srgbClr val="FFFFFF"/>
              </a:solidFill>
            </a:endParaRPr>
          </a:p>
        </p:txBody>
      </p:sp>
      <p:sp>
        <p:nvSpPr>
          <p:cNvPr id="28680" name="Text Box 8"/>
          <p:cNvSpPr txBox="1">
            <a:spLocks noChangeArrowheads="1"/>
          </p:cNvSpPr>
          <p:nvPr/>
        </p:nvSpPr>
        <p:spPr bwMode="auto">
          <a:xfrm>
            <a:off x="533400" y="3940175"/>
            <a:ext cx="7026275" cy="366713"/>
          </a:xfrm>
          <a:prstGeom prst="rect">
            <a:avLst/>
          </a:prstGeom>
          <a:noFill/>
          <a:ln w="9525">
            <a:noFill/>
            <a:miter lim="800000"/>
            <a:headEnd/>
            <a:tailEnd/>
          </a:ln>
        </p:spPr>
        <p:txBody>
          <a:bodyPr>
            <a:spAutoFit/>
          </a:bodyPr>
          <a:lstStyle/>
          <a:p>
            <a:pPr marL="339725" indent="-339725" fontAlgn="base">
              <a:spcBef>
                <a:spcPct val="0"/>
              </a:spcBef>
              <a:spcAft>
                <a:spcPct val="0"/>
              </a:spcAft>
              <a:buFont typeface="Wingdings" pitchFamily="2" charset="2"/>
              <a:buChar char="q"/>
            </a:pPr>
            <a:r>
              <a:rPr lang="en-US" b="1" smtClean="0">
                <a:solidFill>
                  <a:srgbClr val="FFFFFF"/>
                </a:solidFill>
              </a:rPr>
              <a:t>History of that particular fish</a:t>
            </a:r>
          </a:p>
        </p:txBody>
      </p:sp>
      <p:sp>
        <p:nvSpPr>
          <p:cNvPr id="28681" name="Text Box 11"/>
          <p:cNvSpPr txBox="1">
            <a:spLocks noChangeArrowheads="1"/>
          </p:cNvSpPr>
          <p:nvPr/>
        </p:nvSpPr>
        <p:spPr bwMode="auto">
          <a:xfrm>
            <a:off x="533400" y="4567238"/>
            <a:ext cx="8382000" cy="579437"/>
          </a:xfrm>
          <a:prstGeom prst="rect">
            <a:avLst/>
          </a:prstGeom>
          <a:noFill/>
          <a:ln w="9525">
            <a:noFill/>
            <a:miter lim="800000"/>
            <a:headEnd/>
            <a:tailEnd/>
          </a:ln>
        </p:spPr>
        <p:txBody>
          <a:bodyPr>
            <a:spAutoFit/>
          </a:bodyPr>
          <a:lstStyle/>
          <a:p>
            <a:pPr marL="339725" indent="-339725" fontAlgn="base">
              <a:spcBef>
                <a:spcPct val="0"/>
              </a:spcBef>
              <a:spcAft>
                <a:spcPct val="0"/>
              </a:spcAft>
              <a:buFont typeface="Wingdings" pitchFamily="2" charset="2"/>
              <a:buChar char="q"/>
            </a:pPr>
            <a:r>
              <a:rPr lang="en-US" b="1" smtClean="0">
                <a:solidFill>
                  <a:srgbClr val="FFFFFF"/>
                </a:solidFill>
              </a:rPr>
              <a:t>Note – Hg in fish muscle tissue, so can’t easily avoid it </a:t>
            </a:r>
          </a:p>
          <a:p>
            <a:pPr lvl="1" fontAlgn="base">
              <a:spcBef>
                <a:spcPct val="0"/>
              </a:spcBef>
              <a:spcAft>
                <a:spcPct val="0"/>
              </a:spcAft>
              <a:buFont typeface="Wingdings" pitchFamily="2" charset="2"/>
              <a:buNone/>
            </a:pPr>
            <a:r>
              <a:rPr lang="en-US" sz="1400" b="1" smtClean="0">
                <a:solidFill>
                  <a:srgbClr val="FFFFFF"/>
                </a:solidFill>
              </a:rPr>
              <a:t>(PCB’s, Dioxins and other hydrophobic contaminants concentrated in fat)</a:t>
            </a:r>
          </a:p>
        </p:txBody>
      </p:sp>
      <p:sp>
        <p:nvSpPr>
          <p:cNvPr id="28682" name="Text Box 12"/>
          <p:cNvSpPr txBox="1">
            <a:spLocks noChangeArrowheads="1"/>
          </p:cNvSpPr>
          <p:nvPr/>
        </p:nvSpPr>
        <p:spPr bwMode="auto">
          <a:xfrm>
            <a:off x="533400" y="5407025"/>
            <a:ext cx="8001000" cy="1081088"/>
          </a:xfrm>
          <a:prstGeom prst="rect">
            <a:avLst/>
          </a:prstGeom>
          <a:noFill/>
          <a:ln w="9525">
            <a:noFill/>
            <a:miter lim="800000"/>
            <a:headEnd/>
            <a:tailEnd/>
          </a:ln>
        </p:spPr>
        <p:txBody>
          <a:bodyPr>
            <a:spAutoFit/>
          </a:bodyPr>
          <a:lstStyle/>
          <a:p>
            <a:pPr marL="339725" indent="-339725" fontAlgn="base">
              <a:spcBef>
                <a:spcPct val="0"/>
              </a:spcBef>
              <a:spcAft>
                <a:spcPct val="0"/>
              </a:spcAft>
              <a:buFont typeface="Wingdings" pitchFamily="2" charset="2"/>
              <a:buChar char="q"/>
            </a:pPr>
            <a:r>
              <a:rPr lang="en-US" b="1" smtClean="0">
                <a:solidFill>
                  <a:srgbClr val="FFFFFF"/>
                </a:solidFill>
              </a:rPr>
              <a:t>Knowledge gaps for Hg levels and reasons for levels:</a:t>
            </a:r>
          </a:p>
          <a:p>
            <a:pPr lvl="1" fontAlgn="base">
              <a:spcBef>
                <a:spcPct val="30000"/>
              </a:spcBef>
              <a:spcAft>
                <a:spcPct val="0"/>
              </a:spcAft>
              <a:buFontTx/>
              <a:buChar char="o"/>
            </a:pPr>
            <a:r>
              <a:rPr lang="en-US" b="1" smtClean="0">
                <a:solidFill>
                  <a:srgbClr val="FFFFFF"/>
                </a:solidFill>
              </a:rPr>
              <a:t> </a:t>
            </a:r>
            <a:r>
              <a:rPr lang="en-US" b="1" smtClean="0">
                <a:solidFill>
                  <a:srgbClr val="FFFF00"/>
                </a:solidFill>
              </a:rPr>
              <a:t>freshwater (inland) fish  -- LARGE</a:t>
            </a:r>
          </a:p>
          <a:p>
            <a:pPr lvl="1" fontAlgn="base">
              <a:spcBef>
                <a:spcPct val="30000"/>
              </a:spcBef>
              <a:spcAft>
                <a:spcPct val="0"/>
              </a:spcAft>
              <a:buFontTx/>
              <a:buChar char="o"/>
            </a:pPr>
            <a:r>
              <a:rPr lang="en-US" b="1" smtClean="0">
                <a:solidFill>
                  <a:srgbClr val="FFFFFF"/>
                </a:solidFill>
              </a:rPr>
              <a:t> </a:t>
            </a:r>
            <a:r>
              <a:rPr lang="en-US" b="1" smtClean="0">
                <a:solidFill>
                  <a:srgbClr val="FF3300"/>
                </a:solidFill>
              </a:rPr>
              <a:t>estuarine &amp; marine fish  -- VERY LARGE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412674" name="Picture 2"/>
          <p:cNvPicPr>
            <a:picLocks noChangeAspect="1" noChangeArrowheads="1"/>
          </p:cNvPicPr>
          <p:nvPr/>
        </p:nvPicPr>
        <p:blipFill>
          <a:blip r:embed="rId3" cstate="print"/>
          <a:srcRect b="13004"/>
          <a:stretch>
            <a:fillRect/>
          </a:stretch>
        </p:blipFill>
        <p:spPr bwMode="auto">
          <a:xfrm>
            <a:off x="219075" y="990600"/>
            <a:ext cx="8683625" cy="5140325"/>
          </a:xfrm>
          <a:prstGeom prst="rect">
            <a:avLst/>
          </a:prstGeom>
          <a:solidFill>
            <a:schemeClr val="bg1"/>
          </a:solidFill>
          <a:ln w="9525">
            <a:noFill/>
            <a:miter lim="800000"/>
            <a:headEnd/>
            <a:tailEnd/>
          </a:ln>
        </p:spPr>
      </p:pic>
      <p:sp>
        <p:nvSpPr>
          <p:cNvPr id="412675" name="Text Box 3"/>
          <p:cNvSpPr txBox="1">
            <a:spLocks noChangeArrowheads="1"/>
          </p:cNvSpPr>
          <p:nvPr/>
        </p:nvSpPr>
        <p:spPr bwMode="auto">
          <a:xfrm>
            <a:off x="847725" y="114300"/>
            <a:ext cx="7400925" cy="701675"/>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smtClean="0">
                <a:solidFill>
                  <a:srgbClr val="FFFFFF"/>
                </a:solidFill>
                <a:ea typeface="ＭＳ Ｐゴシック" charset="-128"/>
              </a:rPr>
              <a:t>Mean Methylmercury Concentrations for "Top 24" Types of Fish Consumed in U.S. Commercial Seafood Market</a:t>
            </a:r>
            <a:endParaRPr lang="en-US" sz="2000" b="1" smtClean="0">
              <a:solidFill>
                <a:srgbClr val="FFFFFF"/>
              </a:solidFill>
            </a:endParaRPr>
          </a:p>
        </p:txBody>
      </p:sp>
      <p:sp>
        <p:nvSpPr>
          <p:cNvPr id="412676" name="Text Box 5"/>
          <p:cNvSpPr txBox="1">
            <a:spLocks noChangeArrowheads="1"/>
          </p:cNvSpPr>
          <p:nvPr/>
        </p:nvSpPr>
        <p:spPr bwMode="auto">
          <a:xfrm>
            <a:off x="4857750" y="6251575"/>
            <a:ext cx="4267200" cy="517525"/>
          </a:xfrm>
          <a:prstGeom prst="rect">
            <a:avLst/>
          </a:prstGeom>
          <a:noFill/>
          <a:ln w="9525">
            <a:noFill/>
            <a:miter lim="800000"/>
            <a:headEnd/>
            <a:tailEnd/>
          </a:ln>
        </p:spPr>
        <p:txBody>
          <a:bodyPr>
            <a:spAutoFit/>
          </a:bodyPr>
          <a:lstStyle/>
          <a:p>
            <a:pPr marL="461963" indent="-461963" fontAlgn="base">
              <a:spcBef>
                <a:spcPct val="0"/>
              </a:spcBef>
              <a:spcAft>
                <a:spcPct val="0"/>
              </a:spcAft>
              <a:tabLst>
                <a:tab pos="1717675" algn="l"/>
              </a:tabLst>
            </a:pPr>
            <a:r>
              <a:rPr lang="en-US" sz="1400" i="1" smtClean="0">
                <a:solidFill>
                  <a:srgbClr val="FFFFFF"/>
                </a:solidFill>
              </a:rPr>
              <a:t>	Source of data: </a:t>
            </a:r>
            <a:r>
              <a:rPr lang="en-US" sz="1400" smtClean="0">
                <a:solidFill>
                  <a:srgbClr val="FFFFFF"/>
                </a:solidFill>
              </a:rPr>
              <a:t>Carrington and Bolger, 2002</a:t>
            </a:r>
          </a:p>
          <a:p>
            <a:pPr marL="461963" indent="-461963" fontAlgn="base">
              <a:spcBef>
                <a:spcPct val="0"/>
              </a:spcBef>
              <a:spcAft>
                <a:spcPct val="0"/>
              </a:spcAft>
              <a:tabLst>
                <a:tab pos="1717675" algn="l"/>
              </a:tabLst>
            </a:pPr>
            <a:r>
              <a:rPr lang="en-US" sz="1400" i="1" smtClean="0">
                <a:solidFill>
                  <a:srgbClr val="FFFFFF"/>
                </a:solidFill>
              </a:rPr>
              <a:t>Based on slide from: 	</a:t>
            </a:r>
            <a:r>
              <a:rPr lang="en-US" sz="1400" smtClean="0">
                <a:solidFill>
                  <a:srgbClr val="FFFFFF"/>
                </a:solidFill>
              </a:rPr>
              <a:t>Elsie Sunderland, USEPA</a:t>
            </a:r>
            <a:r>
              <a:rPr lang="en-US" sz="1400" i="1" smtClean="0">
                <a:solidFill>
                  <a:srgbClr val="FFFFFF"/>
                </a:solidFill>
              </a:rPr>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413698" name="Text Box 2"/>
          <p:cNvSpPr txBox="1">
            <a:spLocks noChangeArrowheads="1"/>
          </p:cNvSpPr>
          <p:nvPr/>
        </p:nvSpPr>
        <p:spPr bwMode="auto">
          <a:xfrm>
            <a:off x="219075" y="117475"/>
            <a:ext cx="8686800" cy="701675"/>
          </a:xfrm>
          <a:prstGeom prst="rect">
            <a:avLst/>
          </a:prstGeom>
          <a:noFill/>
          <a:ln w="9525">
            <a:noFill/>
            <a:miter lim="800000"/>
            <a:headEnd/>
            <a:tailEnd/>
          </a:ln>
        </p:spPr>
        <p:txBody>
          <a:bodyPr>
            <a:spAutoFit/>
          </a:bodyPr>
          <a:lstStyle/>
          <a:p>
            <a:pPr algn="ctr" fontAlgn="base">
              <a:spcBef>
                <a:spcPct val="0"/>
              </a:spcBef>
              <a:spcAft>
                <a:spcPct val="0"/>
              </a:spcAft>
            </a:pPr>
            <a:r>
              <a:rPr lang="en-US" altLang="ja-JP" sz="2000" b="1" smtClean="0">
                <a:solidFill>
                  <a:srgbClr val="FFFFFF"/>
                </a:solidFill>
                <a:ea typeface="ＭＳ Ｐゴシック" charset="-128"/>
              </a:rPr>
              <a:t>Percent Contribution to per capita Methylmercury Intake by Fish Type for "Top 24" Types of Fish in U.S. Commercial Seafood Market </a:t>
            </a:r>
            <a:endParaRPr lang="en-US" sz="2000" b="1" smtClean="0">
              <a:solidFill>
                <a:srgbClr val="FFFFFF"/>
              </a:solidFill>
              <a:ea typeface="ＭＳ Ｐゴシック" charset="-128"/>
            </a:endParaRPr>
          </a:p>
        </p:txBody>
      </p:sp>
      <p:sp>
        <p:nvSpPr>
          <p:cNvPr id="413699" name="Text Box 4"/>
          <p:cNvSpPr txBox="1">
            <a:spLocks noChangeArrowheads="1"/>
          </p:cNvSpPr>
          <p:nvPr/>
        </p:nvSpPr>
        <p:spPr bwMode="auto">
          <a:xfrm>
            <a:off x="4876800" y="6248400"/>
            <a:ext cx="4267200" cy="517525"/>
          </a:xfrm>
          <a:prstGeom prst="rect">
            <a:avLst/>
          </a:prstGeom>
          <a:noFill/>
          <a:ln w="9525">
            <a:noFill/>
            <a:miter lim="800000"/>
            <a:headEnd/>
            <a:tailEnd/>
          </a:ln>
        </p:spPr>
        <p:txBody>
          <a:bodyPr>
            <a:spAutoFit/>
          </a:bodyPr>
          <a:lstStyle/>
          <a:p>
            <a:pPr marL="461963" indent="-461963" fontAlgn="base">
              <a:spcBef>
                <a:spcPct val="0"/>
              </a:spcBef>
              <a:spcAft>
                <a:spcPct val="0"/>
              </a:spcAft>
              <a:tabLst>
                <a:tab pos="1717675" algn="l"/>
              </a:tabLst>
            </a:pPr>
            <a:r>
              <a:rPr lang="en-US" sz="1400" i="1" smtClean="0">
                <a:solidFill>
                  <a:srgbClr val="FFFFFF"/>
                </a:solidFill>
              </a:rPr>
              <a:t>	Source of data: </a:t>
            </a:r>
            <a:r>
              <a:rPr lang="en-US" sz="1400" smtClean="0">
                <a:solidFill>
                  <a:srgbClr val="FFFFFF"/>
                </a:solidFill>
              </a:rPr>
              <a:t>Carrington and Bolger, 2002</a:t>
            </a:r>
          </a:p>
          <a:p>
            <a:pPr marL="461963" indent="-461963" fontAlgn="base">
              <a:spcBef>
                <a:spcPct val="0"/>
              </a:spcBef>
              <a:spcAft>
                <a:spcPct val="0"/>
              </a:spcAft>
              <a:tabLst>
                <a:tab pos="1717675" algn="l"/>
              </a:tabLst>
            </a:pPr>
            <a:r>
              <a:rPr lang="en-US" sz="1400" i="1" smtClean="0">
                <a:solidFill>
                  <a:srgbClr val="FFFFFF"/>
                </a:solidFill>
              </a:rPr>
              <a:t>Based on slide from: 	</a:t>
            </a:r>
            <a:r>
              <a:rPr lang="en-US" sz="1400" smtClean="0">
                <a:solidFill>
                  <a:srgbClr val="FFFFFF"/>
                </a:solidFill>
              </a:rPr>
              <a:t>Elsie Sunderland, USEPA</a:t>
            </a:r>
            <a:r>
              <a:rPr lang="en-US" sz="1400" i="1" smtClean="0">
                <a:solidFill>
                  <a:srgbClr val="FFFFFF"/>
                </a:solidFill>
              </a:rPr>
              <a:t> </a:t>
            </a:r>
          </a:p>
        </p:txBody>
      </p:sp>
      <p:pic>
        <p:nvPicPr>
          <p:cNvPr id="413700" name="Picture 3"/>
          <p:cNvPicPr>
            <a:picLocks noChangeAspect="1" noChangeArrowheads="1"/>
          </p:cNvPicPr>
          <p:nvPr/>
        </p:nvPicPr>
        <p:blipFill>
          <a:blip r:embed="rId3" cstate="print"/>
          <a:srcRect b="11586"/>
          <a:stretch>
            <a:fillRect/>
          </a:stretch>
        </p:blipFill>
        <p:spPr bwMode="auto">
          <a:xfrm>
            <a:off x="219075" y="985838"/>
            <a:ext cx="8686800" cy="5100637"/>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4" descr="fig1_from_Sunderland_EHP_2007"/>
          <p:cNvPicPr>
            <a:picLocks noChangeAspect="1" noChangeArrowheads="1"/>
          </p:cNvPicPr>
          <p:nvPr/>
        </p:nvPicPr>
        <p:blipFill>
          <a:blip r:embed="rId3" cstate="print"/>
          <a:srcRect b="26584"/>
          <a:stretch>
            <a:fillRect/>
          </a:stretch>
        </p:blipFill>
        <p:spPr bwMode="auto">
          <a:xfrm>
            <a:off x="228600" y="381000"/>
            <a:ext cx="8686800" cy="5965825"/>
          </a:xfrm>
          <a:prstGeom prst="rect">
            <a:avLst/>
          </a:prstGeom>
          <a:noFill/>
          <a:ln w="9525">
            <a:noFill/>
            <a:miter lim="800000"/>
            <a:headEnd/>
            <a:tailEnd/>
          </a:ln>
        </p:spPr>
      </p:pic>
      <p:sp>
        <p:nvSpPr>
          <p:cNvPr id="414723" name="Text Box 5"/>
          <p:cNvSpPr txBox="1">
            <a:spLocks noChangeArrowheads="1"/>
          </p:cNvSpPr>
          <p:nvPr/>
        </p:nvSpPr>
        <p:spPr bwMode="auto">
          <a:xfrm>
            <a:off x="1533525" y="6343650"/>
            <a:ext cx="6096000" cy="466725"/>
          </a:xfrm>
          <a:prstGeom prst="rect">
            <a:avLst/>
          </a:prstGeom>
          <a:noFill/>
          <a:ln w="9525">
            <a:solidFill>
              <a:schemeClr val="tx1"/>
            </a:solidFill>
            <a:miter lim="800000"/>
            <a:headEnd/>
            <a:tailEnd/>
          </a:ln>
        </p:spPr>
        <p:txBody>
          <a:bodyPr>
            <a:spAutoFit/>
          </a:bodyPr>
          <a:lstStyle/>
          <a:p>
            <a:pPr fontAlgn="base">
              <a:spcBef>
                <a:spcPct val="0"/>
              </a:spcBef>
              <a:spcAft>
                <a:spcPct val="0"/>
              </a:spcAft>
            </a:pPr>
            <a:r>
              <a:rPr lang="en-US" sz="1200" smtClean="0">
                <a:solidFill>
                  <a:srgbClr val="000000"/>
                </a:solidFill>
              </a:rPr>
              <a:t>Sunderland, E. (2007). Mercury exposure from domestic and imported estuarine and marine fish in the U.S. seafood market. </a:t>
            </a:r>
            <a:r>
              <a:rPr lang="en-US" sz="1200" i="1" smtClean="0">
                <a:solidFill>
                  <a:srgbClr val="000000"/>
                </a:solidFill>
              </a:rPr>
              <a:t>Environ Health Perspect</a:t>
            </a:r>
            <a:r>
              <a:rPr lang="en-US" sz="1200" smtClean="0">
                <a:solidFill>
                  <a:srgbClr val="000000"/>
                </a:solidFill>
              </a:rPr>
              <a:t> </a:t>
            </a:r>
            <a:r>
              <a:rPr lang="en-US" sz="1200" b="1" smtClean="0">
                <a:solidFill>
                  <a:srgbClr val="000000"/>
                </a:solidFill>
              </a:rPr>
              <a:t>115</a:t>
            </a:r>
            <a:r>
              <a:rPr lang="en-US" sz="1200" smtClean="0">
                <a:solidFill>
                  <a:srgbClr val="000000"/>
                </a:solidFill>
              </a:rPr>
              <a:t>(2):235-42. </a:t>
            </a:r>
          </a:p>
        </p:txBody>
      </p:sp>
      <p:sp>
        <p:nvSpPr>
          <p:cNvPr id="414724" name="Text Box 6"/>
          <p:cNvSpPr txBox="1">
            <a:spLocks noChangeArrowheads="1"/>
          </p:cNvSpPr>
          <p:nvPr/>
        </p:nvSpPr>
        <p:spPr bwMode="auto">
          <a:xfrm>
            <a:off x="1905000" y="2959100"/>
            <a:ext cx="2057400" cy="1917700"/>
          </a:xfrm>
          <a:prstGeom prst="rect">
            <a:avLst/>
          </a:prstGeom>
          <a:noFill/>
          <a:ln w="9525">
            <a:noFill/>
            <a:miter lim="800000"/>
            <a:headEnd/>
            <a:tailEnd/>
          </a:ln>
        </p:spPr>
        <p:txBody>
          <a:bodyPr>
            <a:spAutoFit/>
          </a:bodyPr>
          <a:lstStyle/>
          <a:p>
            <a:pPr algn="r" fontAlgn="base">
              <a:spcBef>
                <a:spcPct val="0"/>
              </a:spcBef>
              <a:spcAft>
                <a:spcPct val="0"/>
              </a:spcAft>
            </a:pPr>
            <a:r>
              <a:rPr lang="en-US" sz="1200" b="1" smtClean="0">
                <a:solidFill>
                  <a:srgbClr val="000000"/>
                </a:solidFill>
              </a:rPr>
              <a:t>Seafood consumption estimated in this study from NMFS fisheries supply data compared with available data for marine and estuarine fish consumption from CSFII dietary survey data [uncooked weights </a:t>
            </a:r>
          </a:p>
          <a:p>
            <a:pPr algn="r" fontAlgn="base">
              <a:spcBef>
                <a:spcPct val="0"/>
              </a:spcBef>
              <a:spcAft>
                <a:spcPct val="0"/>
              </a:spcAft>
            </a:pPr>
            <a:r>
              <a:rPr lang="en-US" sz="1200" b="1" smtClean="0">
                <a:solidFill>
                  <a:srgbClr val="000000"/>
                </a:solidFill>
              </a:rPr>
              <a:t>(U.S. EPA 2002].</a:t>
            </a:r>
          </a:p>
        </p:txBody>
      </p:sp>
      <p:sp>
        <p:nvSpPr>
          <p:cNvPr id="414725" name="Text Box 7"/>
          <p:cNvSpPr txBox="1">
            <a:spLocks noChangeArrowheads="1"/>
          </p:cNvSpPr>
          <p:nvPr/>
        </p:nvSpPr>
        <p:spPr bwMode="auto">
          <a:xfrm>
            <a:off x="6553200" y="1801813"/>
            <a:ext cx="1981200" cy="2465387"/>
          </a:xfrm>
          <a:prstGeom prst="rect">
            <a:avLst/>
          </a:prstGeom>
          <a:noFill/>
          <a:ln w="9525">
            <a:noFill/>
            <a:miter lim="800000"/>
            <a:headEnd/>
            <a:tailEnd/>
          </a:ln>
        </p:spPr>
        <p:txBody>
          <a:bodyPr>
            <a:spAutoFit/>
          </a:bodyPr>
          <a:lstStyle/>
          <a:p>
            <a:pPr algn="r" fontAlgn="base">
              <a:spcBef>
                <a:spcPct val="0"/>
              </a:spcBef>
              <a:spcAft>
                <a:spcPct val="0"/>
              </a:spcAft>
            </a:pPr>
            <a:r>
              <a:rPr lang="en-US" sz="1200" b="1" smtClean="0">
                <a:solidFill>
                  <a:srgbClr val="000000"/>
                </a:solidFill>
              </a:rPr>
              <a:t>Percentage of total Hg intake (product of seafood supply and Hg concentrations) for the top 15 seafood categories; intake is allocated by the source region for each of the fisheries products [Atlantic, Pacific, imported (foreign sources), and high seas landings].</a:t>
            </a:r>
          </a:p>
        </p:txBody>
      </p:sp>
      <p:sp>
        <p:nvSpPr>
          <p:cNvPr id="414726" name="Rectangle 8"/>
          <p:cNvSpPr>
            <a:spLocks noGrp="1" noChangeArrowheads="1"/>
          </p:cNvSpPr>
          <p:nvPr>
            <p:ph type="title" idx="4294967295"/>
          </p:nvPr>
        </p:nvSpPr>
        <p:spPr>
          <a:xfrm>
            <a:off x="38100" y="82550"/>
            <a:ext cx="9144000" cy="366713"/>
          </a:xfrm>
          <a:noFill/>
        </p:spPr>
        <p:txBody>
          <a:bodyPr>
            <a:spAutoFit/>
          </a:bodyPr>
          <a:lstStyle/>
          <a:p>
            <a:r>
              <a:rPr lang="en-US" sz="1800" b="1"/>
              <a:t>U.S. Population-Wide Consumption &amp; Hg Exposure for Marine and Estuarine Fish</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4695825" y="6003925"/>
            <a:ext cx="4295775" cy="714375"/>
          </a:xfrm>
          <a:prstGeom prst="rect">
            <a:avLst/>
          </a:prstGeom>
          <a:solidFill>
            <a:srgbClr val="FCFF7D"/>
          </a:solidFill>
          <a:ln w="12700">
            <a:solidFill>
              <a:schemeClr val="tx1"/>
            </a:solidFill>
            <a:miter lim="800000"/>
            <a:headEnd/>
            <a:tailEnd/>
          </a:ln>
        </p:spPr>
        <p:txBody>
          <a:bodyPr>
            <a:spAutoFit/>
          </a:bodyPr>
          <a:lstStyle/>
          <a:p>
            <a:pPr fontAlgn="base">
              <a:spcBef>
                <a:spcPct val="0"/>
              </a:spcBef>
              <a:spcAft>
                <a:spcPct val="0"/>
              </a:spcAft>
            </a:pPr>
            <a:r>
              <a:rPr lang="en-US" sz="1000" smtClean="0">
                <a:solidFill>
                  <a:srgbClr val="000000"/>
                </a:solidFill>
              </a:rPr>
              <a:t>Source: Gary Ginsberg, Connecticut Dept of Public Health (2007). </a:t>
            </a:r>
          </a:p>
          <a:p>
            <a:pPr fontAlgn="base">
              <a:spcBef>
                <a:spcPct val="0"/>
              </a:spcBef>
              <a:spcAft>
                <a:spcPct val="0"/>
              </a:spcAft>
            </a:pPr>
            <a:r>
              <a:rPr lang="en-US" sz="1000" smtClean="0">
                <a:solidFill>
                  <a:srgbClr val="000000"/>
                </a:solidFill>
              </a:rPr>
              <a:t>“Risk-Benefit Synthesis for Fish Consumption Advisories,” </a:t>
            </a:r>
          </a:p>
          <a:p>
            <a:pPr fontAlgn="base">
              <a:spcBef>
                <a:spcPct val="0"/>
              </a:spcBef>
              <a:spcAft>
                <a:spcPct val="0"/>
              </a:spcAft>
            </a:pPr>
            <a:r>
              <a:rPr lang="en-US" sz="1000" smtClean="0">
                <a:solidFill>
                  <a:srgbClr val="000000"/>
                </a:solidFill>
              </a:rPr>
              <a:t>presented at National Forum on Fish Contaminants, Portland, ME. http://www.epa.gov/waterscience/fish/forum/2007/pdf/section2f.pdf</a:t>
            </a:r>
          </a:p>
        </p:txBody>
      </p:sp>
      <p:pic>
        <p:nvPicPr>
          <p:cNvPr id="40963" name="Picture 5"/>
          <p:cNvPicPr>
            <a:picLocks noChangeAspect="1" noChangeArrowheads="1"/>
          </p:cNvPicPr>
          <p:nvPr/>
        </p:nvPicPr>
        <p:blipFill>
          <a:blip r:embed="rId3" cstate="print"/>
          <a:srcRect/>
          <a:stretch>
            <a:fillRect/>
          </a:stretch>
        </p:blipFill>
        <p:spPr bwMode="auto">
          <a:xfrm>
            <a:off x="990600" y="392113"/>
            <a:ext cx="7086600" cy="533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2161" name="Picture 2"/>
          <p:cNvPicPr>
            <a:picLocks noChangeAspect="1" noChangeArrowheads="1"/>
          </p:cNvPicPr>
          <p:nvPr/>
        </p:nvPicPr>
        <p:blipFill>
          <a:blip r:embed="rId3" cstate="print"/>
          <a:srcRect/>
          <a:stretch>
            <a:fillRect/>
          </a:stretch>
        </p:blipFill>
        <p:spPr bwMode="auto">
          <a:xfrm>
            <a:off x="131545" y="813816"/>
            <a:ext cx="8869680" cy="5469124"/>
          </a:xfrm>
          <a:prstGeom prst="rect">
            <a:avLst/>
          </a:prstGeom>
          <a:noFill/>
        </p:spPr>
      </p:pic>
      <p:sp>
        <p:nvSpPr>
          <p:cNvPr id="92163" name="Rectangle 3"/>
          <p:cNvSpPr>
            <a:spLocks noChangeArrowheads="1"/>
          </p:cNvSpPr>
          <p:nvPr/>
        </p:nvSpPr>
        <p:spPr bwMode="auto">
          <a:xfrm>
            <a:off x="990600" y="76200"/>
            <a:ext cx="79248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Model-estimated </a:t>
            </a:r>
            <a:r>
              <a:rPr kumimoji="0" lang="en-US" sz="1600" b="1" i="1"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per capita</a:t>
            </a:r>
            <a:r>
              <a:rPr kumimoji="0" lang="en-US" sz="1600" b="1" i="0"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 2005 deposition to the Great Lakes Basin from countries with the highest modeled contribution from direct &amp; re-emitted anthropogenic sources</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extLst>
      <p:ext uri="{BB962C8B-B14F-4D97-AF65-F5344CB8AC3E}">
        <p14:creationId xmlns="" xmlns:p14="http://schemas.microsoft.com/office/powerpoint/2010/main" val="1053984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Modeling </a:t>
            </a:r>
            <a:r>
              <a:rPr lang="en-US" kern="0" dirty="0" smtClean="0"/>
              <a:t>– </a:t>
            </a:r>
            <a:r>
              <a:rPr lang="en-US" dirty="0" smtClean="0"/>
              <a:t>Approaches</a:t>
            </a:r>
            <a:endParaRPr lang="en-US" dirty="0"/>
          </a:p>
        </p:txBody>
      </p:sp>
      <p:sp>
        <p:nvSpPr>
          <p:cNvPr id="3" name="Content Placeholder 2"/>
          <p:cNvSpPr>
            <a:spLocks noGrp="1"/>
          </p:cNvSpPr>
          <p:nvPr>
            <p:ph idx="1"/>
          </p:nvPr>
        </p:nvSpPr>
        <p:spPr>
          <a:xfrm>
            <a:off x="457200" y="1752600"/>
            <a:ext cx="8229600" cy="4389120"/>
          </a:xfrm>
        </p:spPr>
        <p:txBody>
          <a:bodyPr/>
          <a:lstStyle/>
          <a:p>
            <a:pPr>
              <a:spcBef>
                <a:spcPts val="1800"/>
              </a:spcBef>
              <a:defRPr/>
            </a:pPr>
            <a:r>
              <a:rPr lang="en-US" sz="2800" dirty="0" smtClean="0"/>
              <a:t>Back-trajectory analyses with HYSPLIT</a:t>
            </a:r>
          </a:p>
          <a:p>
            <a:pPr lvl="0">
              <a:spcBef>
                <a:spcPts val="1800"/>
              </a:spcBef>
              <a:defRPr/>
            </a:pPr>
            <a:r>
              <a:rPr lang="en-US" sz="2800" dirty="0" smtClean="0"/>
              <a:t>Fate and transport modeling with HYSPLIT-Hg</a:t>
            </a:r>
            <a:endParaRPr lang="en-US" dirty="0" smtClean="0"/>
          </a:p>
        </p:txBody>
      </p:sp>
      <p:sp>
        <p:nvSpPr>
          <p:cNvPr id="4" name="Date Placeholder 3"/>
          <p:cNvSpPr>
            <a:spLocks noGrp="1"/>
          </p:cNvSpPr>
          <p:nvPr>
            <p:ph type="dt" sz="half" idx="10"/>
          </p:nvPr>
        </p:nvSpPr>
        <p:spPr>
          <a:xfrm>
            <a:off x="457200" y="6356350"/>
            <a:ext cx="2133600" cy="365125"/>
          </a:xfrm>
        </p:spPr>
        <p:txBody>
          <a:bodyPr/>
          <a:lstStyle/>
          <a:p>
            <a:r>
              <a:rPr lang="en-US" smtClean="0"/>
              <a:t>6/19/2012</a:t>
            </a:r>
            <a:endParaRPr lang="en-US"/>
          </a:p>
        </p:txBody>
      </p:sp>
      <p:sp>
        <p:nvSpPr>
          <p:cNvPr id="5" name="Footer Placeholder 4"/>
          <p:cNvSpPr>
            <a:spLocks noGrp="1"/>
          </p:cNvSpPr>
          <p:nvPr>
            <p:ph type="ftr" sz="quarter" idx="11"/>
          </p:nvPr>
        </p:nvSpPr>
        <p:spPr>
          <a:xfrm>
            <a:off x="2667000" y="6356350"/>
            <a:ext cx="3352800" cy="365125"/>
          </a:xfrm>
        </p:spPr>
        <p:txBody>
          <a:bodyPr/>
          <a:lstStyle/>
          <a:p>
            <a:r>
              <a:rPr lang="en-US" smtClean="0"/>
              <a:t>Air Resources Laboratory</a:t>
            </a:r>
            <a:endParaRPr lang="en-US"/>
          </a:p>
        </p:txBody>
      </p:sp>
      <p:sp>
        <p:nvSpPr>
          <p:cNvPr id="6" name="Slide Number Placeholder 5"/>
          <p:cNvSpPr>
            <a:spLocks noGrp="1"/>
          </p:cNvSpPr>
          <p:nvPr>
            <p:ph type="sldNum" sz="quarter" idx="12"/>
          </p:nvPr>
        </p:nvSpPr>
        <p:spPr>
          <a:xfrm>
            <a:off x="7924800" y="6356350"/>
            <a:ext cx="762000" cy="365125"/>
          </a:xfrm>
        </p:spPr>
        <p:txBody>
          <a:bodyPr/>
          <a:lstStyle/>
          <a:p>
            <a:fld id="{3E7EE49B-C32B-495C-9640-ABBF50F57D80}" type="slidenum">
              <a:rPr lang="en-US" smtClean="0"/>
              <a:pPr/>
              <a:t>27</a:t>
            </a:fld>
            <a:endParaRPr lang="en-US"/>
          </a:p>
        </p:txBody>
      </p:sp>
      <p:sp>
        <p:nvSpPr>
          <p:cNvPr id="7" name="Rectangle 6"/>
          <p:cNvSpPr/>
          <p:nvPr/>
        </p:nvSpPr>
        <p:spPr>
          <a:xfrm>
            <a:off x="3048000" y="5791200"/>
            <a:ext cx="6019800" cy="523220"/>
          </a:xfrm>
          <a:prstGeom prst="rect">
            <a:avLst/>
          </a:prstGeom>
        </p:spPr>
        <p:txBody>
          <a:bodyPr wrap="square">
            <a:spAutoFit/>
          </a:bodyPr>
          <a:lstStyle/>
          <a:p>
            <a:r>
              <a:rPr lang="en-US" sz="2800" i="1" dirty="0" smtClean="0"/>
              <a:t>…focus on source-receptor relationships</a:t>
            </a:r>
            <a:endParaRPr lang="en-US" sz="2800" i="1" dirty="0"/>
          </a:p>
        </p:txBody>
      </p:sp>
      <p:pic>
        <p:nvPicPr>
          <p:cNvPr id="8" name="Picture 5"/>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023"/>
          <a:stretch/>
        </p:blipFill>
        <p:spPr bwMode="auto">
          <a:xfrm>
            <a:off x="838200" y="3124200"/>
            <a:ext cx="7465535" cy="2560320"/>
          </a:xfrm>
          <a:prstGeom prst="rect">
            <a:avLst/>
          </a:prstGeom>
          <a:noFill/>
          <a:ln>
            <a:solidFill>
              <a:srgbClr val="0F6FC6"/>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p>
            <a:r>
              <a:rPr lang="en-US" smtClean="0"/>
              <a:t>6/19/2012</a:t>
            </a:r>
            <a:endParaRPr lang="en-US" dirty="0"/>
          </a:p>
        </p:txBody>
      </p:sp>
      <p:sp>
        <p:nvSpPr>
          <p:cNvPr id="5" name="Footer Placeholder 4"/>
          <p:cNvSpPr>
            <a:spLocks noGrp="1"/>
          </p:cNvSpPr>
          <p:nvPr>
            <p:ph type="ftr" sz="quarter" idx="11"/>
          </p:nvPr>
        </p:nvSpPr>
        <p:spPr>
          <a:xfrm>
            <a:off x="2667000" y="6356350"/>
            <a:ext cx="3352800" cy="365125"/>
          </a:xfrm>
        </p:spPr>
        <p:txBody>
          <a:bodyPr/>
          <a:lstStyle/>
          <a:p>
            <a:r>
              <a:rPr lang="en-US" smtClean="0"/>
              <a:t>Air Resources Laboratory</a:t>
            </a:r>
            <a:endParaRPr lang="en-US"/>
          </a:p>
        </p:txBody>
      </p:sp>
      <p:sp>
        <p:nvSpPr>
          <p:cNvPr id="6" name="Slide Number Placeholder 5"/>
          <p:cNvSpPr>
            <a:spLocks noGrp="1"/>
          </p:cNvSpPr>
          <p:nvPr>
            <p:ph type="sldNum" sz="quarter" idx="12"/>
          </p:nvPr>
        </p:nvSpPr>
        <p:spPr>
          <a:xfrm>
            <a:off x="7924800" y="6356350"/>
            <a:ext cx="762000" cy="365125"/>
          </a:xfrm>
        </p:spPr>
        <p:txBody>
          <a:bodyPr/>
          <a:lstStyle/>
          <a:p>
            <a:fld id="{3E7EE49B-C32B-495C-9640-ABBF50F57D80}" type="slidenum">
              <a:rPr lang="en-US" smtClean="0"/>
              <a:pPr/>
              <a:t>28</a:t>
            </a:fld>
            <a:endParaRPr lang="en-US"/>
          </a:p>
        </p:txBody>
      </p:sp>
      <p:sp>
        <p:nvSpPr>
          <p:cNvPr id="7" name="Title 21"/>
          <p:cNvSpPr>
            <a:spLocks noGrp="1"/>
          </p:cNvSpPr>
          <p:nvPr>
            <p:ph type="title"/>
          </p:nvPr>
        </p:nvSpPr>
        <p:spPr>
          <a:xfrm>
            <a:off x="228600" y="609600"/>
            <a:ext cx="8686800" cy="457200"/>
          </a:xfrm>
        </p:spPr>
        <p:txBody>
          <a:bodyPr/>
          <a:lstStyle/>
          <a:p>
            <a:pPr algn="ctr"/>
            <a:r>
              <a:rPr lang="en-US" sz="2400" dirty="0" smtClean="0">
                <a:solidFill>
                  <a:srgbClr val="04617B"/>
                </a:solidFill>
              </a:rPr>
              <a:t>Back Trajectory Analysis – Episodes</a:t>
            </a:r>
            <a:endParaRPr lang="en-US" sz="2400" dirty="0">
              <a:solidFill>
                <a:srgbClr val="04617B"/>
              </a:solidFill>
            </a:endParaRPr>
          </a:p>
        </p:txBody>
      </p:sp>
      <p:pic>
        <p:nvPicPr>
          <p:cNvPr id="10" name="Picture 4"/>
          <p:cNvPicPr>
            <a:picLocks noChangeAspect="1" noChangeArrowheads="1"/>
          </p:cNvPicPr>
          <p:nvPr/>
        </p:nvPicPr>
        <p:blipFill>
          <a:blip r:embed="rId3" cstate="print"/>
          <a:srcRect/>
          <a:stretch>
            <a:fillRect/>
          </a:stretch>
        </p:blipFill>
        <p:spPr bwMode="auto">
          <a:xfrm>
            <a:off x="4953000" y="1371600"/>
            <a:ext cx="3609396" cy="4480560"/>
          </a:xfrm>
          <a:prstGeom prst="rect">
            <a:avLst/>
          </a:prstGeom>
          <a:noFill/>
          <a:ln w="9525">
            <a:solidFill>
              <a:srgbClr val="0F6FC6"/>
            </a:solidFill>
            <a:miter lim="800000"/>
            <a:headEnd/>
            <a:tailEnd/>
          </a:ln>
        </p:spPr>
      </p:pic>
      <p:pic>
        <p:nvPicPr>
          <p:cNvPr id="11" name="Picture 5" descr="beltsville_tower"/>
          <p:cNvPicPr>
            <a:picLocks noChangeAspect="1" noChangeArrowheads="1"/>
          </p:cNvPicPr>
          <p:nvPr/>
        </p:nvPicPr>
        <p:blipFill>
          <a:blip r:embed="rId4" cstate="print"/>
          <a:srcRect/>
          <a:stretch>
            <a:fillRect/>
          </a:stretch>
        </p:blipFill>
        <p:spPr bwMode="auto">
          <a:xfrm>
            <a:off x="1112837" y="1662113"/>
            <a:ext cx="2925763" cy="3900487"/>
          </a:xfrm>
          <a:prstGeom prst="rect">
            <a:avLst/>
          </a:prstGeom>
          <a:noFill/>
          <a:ln w="19050">
            <a:solidFill>
              <a:srgbClr val="0F6FC6"/>
            </a:solidFill>
            <a:miter lim="800000"/>
            <a:headEnd/>
            <a:tailEnd/>
          </a:ln>
        </p:spPr>
      </p:pic>
      <p:sp>
        <p:nvSpPr>
          <p:cNvPr id="13" name="TextBox 6"/>
          <p:cNvSpPr txBox="1">
            <a:spLocks noChangeArrowheads="1"/>
          </p:cNvSpPr>
          <p:nvPr/>
        </p:nvSpPr>
        <p:spPr bwMode="auto">
          <a:xfrm>
            <a:off x="4800600" y="5923595"/>
            <a:ext cx="3962400" cy="440121"/>
          </a:xfrm>
          <a:prstGeom prst="rect">
            <a:avLst/>
          </a:prstGeom>
          <a:noFill/>
          <a:ln w="9525">
            <a:noFill/>
            <a:miter lim="800000"/>
            <a:headEnd/>
            <a:tailEnd/>
          </a:ln>
        </p:spPr>
        <p:txBody>
          <a:bodyPr wrap="square">
            <a:spAutoFit/>
          </a:bodyPr>
          <a:lstStyle/>
          <a:p>
            <a:pPr algn="ctr"/>
            <a:r>
              <a:rPr lang="en-US" sz="2000" dirty="0" smtClean="0">
                <a:solidFill>
                  <a:srgbClr val="0F6FC6"/>
                </a:solidFill>
              </a:rPr>
              <a:t>Reactive Gaseous Mercury episode</a:t>
            </a:r>
            <a:endParaRPr lang="en-US" sz="2000" dirty="0">
              <a:solidFill>
                <a:srgbClr val="0F6FC6"/>
              </a:solidFill>
            </a:endParaRPr>
          </a:p>
        </p:txBody>
      </p:sp>
      <p:sp>
        <p:nvSpPr>
          <p:cNvPr id="14" name="TextBox 7"/>
          <p:cNvSpPr txBox="1">
            <a:spLocks noChangeArrowheads="1"/>
          </p:cNvSpPr>
          <p:nvPr/>
        </p:nvSpPr>
        <p:spPr bwMode="auto">
          <a:xfrm>
            <a:off x="1122363" y="5638800"/>
            <a:ext cx="2840037" cy="707886"/>
          </a:xfrm>
          <a:prstGeom prst="rect">
            <a:avLst/>
          </a:prstGeom>
          <a:noFill/>
          <a:ln w="9525">
            <a:noFill/>
            <a:miter lim="800000"/>
            <a:headEnd/>
            <a:tailEnd/>
          </a:ln>
        </p:spPr>
        <p:txBody>
          <a:bodyPr wrap="square">
            <a:spAutoFit/>
          </a:bodyPr>
          <a:lstStyle/>
          <a:p>
            <a:pPr algn="ctr"/>
            <a:r>
              <a:rPr lang="en-US" sz="2000" dirty="0" smtClean="0">
                <a:solidFill>
                  <a:srgbClr val="0F6FC6"/>
                </a:solidFill>
              </a:rPr>
              <a:t>Beltsville, Maryland </a:t>
            </a:r>
          </a:p>
          <a:p>
            <a:pPr algn="ctr"/>
            <a:r>
              <a:rPr lang="en-US" sz="2000" dirty="0" smtClean="0">
                <a:solidFill>
                  <a:srgbClr val="0F6FC6"/>
                </a:solidFill>
              </a:rPr>
              <a:t>mercury site</a:t>
            </a:r>
            <a:endParaRPr lang="en-US" sz="2000" dirty="0">
              <a:solidFill>
                <a:srgbClr val="0F6FC6"/>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533400" y="1028700"/>
            <a:ext cx="8450263" cy="5600700"/>
            <a:chOff x="192" y="403"/>
            <a:chExt cx="5323" cy="3528"/>
          </a:xfrm>
        </p:grpSpPr>
        <p:pic>
          <p:nvPicPr>
            <p:cNvPr id="106498" name="Picture 2" descr="bv03_local_1600"/>
            <p:cNvPicPr>
              <a:picLocks noChangeAspect="1" noChangeArrowheads="1"/>
            </p:cNvPicPr>
            <p:nvPr/>
          </p:nvPicPr>
          <p:blipFill>
            <a:blip r:embed="rId3" cstate="print"/>
            <a:srcRect/>
            <a:stretch>
              <a:fillRect/>
            </a:stretch>
          </p:blipFill>
          <p:spPr bwMode="auto">
            <a:xfrm>
              <a:off x="978" y="403"/>
              <a:ext cx="4537" cy="3528"/>
            </a:xfrm>
            <a:prstGeom prst="rect">
              <a:avLst/>
            </a:prstGeom>
            <a:noFill/>
          </p:spPr>
        </p:pic>
        <p:pic>
          <p:nvPicPr>
            <p:cNvPr id="106499" name="Picture 3"/>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3" name="Group 4"/>
            <p:cNvGrpSpPr>
              <a:grpSpLocks/>
            </p:cNvGrpSpPr>
            <p:nvPr/>
          </p:nvGrpSpPr>
          <p:grpSpPr bwMode="auto">
            <a:xfrm>
              <a:off x="1328" y="950"/>
              <a:ext cx="1" cy="2170"/>
              <a:chOff x="1255" y="672"/>
              <a:chExt cx="1" cy="2170"/>
            </a:xfrm>
          </p:grpSpPr>
          <p:sp>
            <p:nvSpPr>
              <p:cNvPr id="106501" name="Line 5"/>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02" name="Line 6"/>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03" name="Line 7"/>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4" name="Group 9"/>
          <p:cNvGrpSpPr>
            <a:grpSpLocks/>
          </p:cNvGrpSpPr>
          <p:nvPr/>
        </p:nvGrpSpPr>
        <p:grpSpPr bwMode="auto">
          <a:xfrm>
            <a:off x="533400" y="1028700"/>
            <a:ext cx="8450263" cy="5600700"/>
            <a:chOff x="192" y="403"/>
            <a:chExt cx="5323" cy="3528"/>
          </a:xfrm>
        </p:grpSpPr>
        <p:pic>
          <p:nvPicPr>
            <p:cNvPr id="106506" name="Picture 10" descr="bv03_local_1500"/>
            <p:cNvPicPr>
              <a:picLocks noChangeAspect="1" noChangeArrowheads="1"/>
            </p:cNvPicPr>
            <p:nvPr/>
          </p:nvPicPr>
          <p:blipFill>
            <a:blip r:embed="rId5" cstate="print"/>
            <a:srcRect/>
            <a:stretch>
              <a:fillRect/>
            </a:stretch>
          </p:blipFill>
          <p:spPr bwMode="auto">
            <a:xfrm>
              <a:off x="978" y="403"/>
              <a:ext cx="4537" cy="3528"/>
            </a:xfrm>
            <a:prstGeom prst="rect">
              <a:avLst/>
            </a:prstGeom>
            <a:noFill/>
          </p:spPr>
        </p:pic>
        <p:pic>
          <p:nvPicPr>
            <p:cNvPr id="106507" name="Picture 11"/>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5" name="Group 12"/>
            <p:cNvGrpSpPr>
              <a:grpSpLocks/>
            </p:cNvGrpSpPr>
            <p:nvPr/>
          </p:nvGrpSpPr>
          <p:grpSpPr bwMode="auto">
            <a:xfrm>
              <a:off x="1239" y="950"/>
              <a:ext cx="1" cy="2170"/>
              <a:chOff x="1255" y="672"/>
              <a:chExt cx="1" cy="2170"/>
            </a:xfrm>
          </p:grpSpPr>
          <p:sp>
            <p:nvSpPr>
              <p:cNvPr id="106509" name="Line 13"/>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10" name="Line 14"/>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11" name="Line 15"/>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6" name="Group 16"/>
          <p:cNvGrpSpPr>
            <a:grpSpLocks/>
          </p:cNvGrpSpPr>
          <p:nvPr/>
        </p:nvGrpSpPr>
        <p:grpSpPr bwMode="auto">
          <a:xfrm>
            <a:off x="533400" y="1028700"/>
            <a:ext cx="8450263" cy="5600700"/>
            <a:chOff x="192" y="403"/>
            <a:chExt cx="5323" cy="3528"/>
          </a:xfrm>
        </p:grpSpPr>
        <p:pic>
          <p:nvPicPr>
            <p:cNvPr id="106513" name="Picture 17" descr="bv03_local_1400"/>
            <p:cNvPicPr>
              <a:picLocks noChangeAspect="1" noChangeArrowheads="1"/>
            </p:cNvPicPr>
            <p:nvPr/>
          </p:nvPicPr>
          <p:blipFill>
            <a:blip r:embed="rId6" cstate="print"/>
            <a:srcRect/>
            <a:stretch>
              <a:fillRect/>
            </a:stretch>
          </p:blipFill>
          <p:spPr bwMode="auto">
            <a:xfrm>
              <a:off x="978" y="403"/>
              <a:ext cx="4537" cy="3528"/>
            </a:xfrm>
            <a:prstGeom prst="rect">
              <a:avLst/>
            </a:prstGeom>
            <a:noFill/>
          </p:spPr>
        </p:pic>
        <p:pic>
          <p:nvPicPr>
            <p:cNvPr id="106514" name="Picture 18"/>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7" name="Group 19"/>
            <p:cNvGrpSpPr>
              <a:grpSpLocks/>
            </p:cNvGrpSpPr>
            <p:nvPr/>
          </p:nvGrpSpPr>
          <p:grpSpPr bwMode="auto">
            <a:xfrm>
              <a:off x="1156" y="950"/>
              <a:ext cx="1" cy="2170"/>
              <a:chOff x="1255" y="672"/>
              <a:chExt cx="1" cy="2170"/>
            </a:xfrm>
          </p:grpSpPr>
          <p:sp>
            <p:nvSpPr>
              <p:cNvPr id="106516" name="Line 20"/>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17" name="Line 21"/>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18" name="Line 22"/>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8" name="Group 23"/>
          <p:cNvGrpSpPr>
            <a:grpSpLocks/>
          </p:cNvGrpSpPr>
          <p:nvPr/>
        </p:nvGrpSpPr>
        <p:grpSpPr bwMode="auto">
          <a:xfrm>
            <a:off x="533400" y="1028700"/>
            <a:ext cx="8450263" cy="5600700"/>
            <a:chOff x="192" y="403"/>
            <a:chExt cx="5323" cy="3528"/>
          </a:xfrm>
        </p:grpSpPr>
        <p:pic>
          <p:nvPicPr>
            <p:cNvPr id="106520" name="Picture 24" descr="bv03_local_1300"/>
            <p:cNvPicPr>
              <a:picLocks noChangeAspect="1" noChangeArrowheads="1"/>
            </p:cNvPicPr>
            <p:nvPr/>
          </p:nvPicPr>
          <p:blipFill>
            <a:blip r:embed="rId7" cstate="print"/>
            <a:srcRect/>
            <a:stretch>
              <a:fillRect/>
            </a:stretch>
          </p:blipFill>
          <p:spPr bwMode="auto">
            <a:xfrm>
              <a:off x="978" y="403"/>
              <a:ext cx="4537" cy="3528"/>
            </a:xfrm>
            <a:prstGeom prst="rect">
              <a:avLst/>
            </a:prstGeom>
            <a:noFill/>
          </p:spPr>
        </p:pic>
        <p:pic>
          <p:nvPicPr>
            <p:cNvPr id="106521" name="Picture 25"/>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9" name="Group 26"/>
            <p:cNvGrpSpPr>
              <a:grpSpLocks/>
            </p:cNvGrpSpPr>
            <p:nvPr/>
          </p:nvGrpSpPr>
          <p:grpSpPr bwMode="auto">
            <a:xfrm>
              <a:off x="1060" y="950"/>
              <a:ext cx="1" cy="2170"/>
              <a:chOff x="1255" y="672"/>
              <a:chExt cx="1" cy="2170"/>
            </a:xfrm>
          </p:grpSpPr>
          <p:sp>
            <p:nvSpPr>
              <p:cNvPr id="106523" name="Line 27"/>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24" name="Line 28"/>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25" name="Line 29"/>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10" name="Group 30"/>
          <p:cNvGrpSpPr>
            <a:grpSpLocks/>
          </p:cNvGrpSpPr>
          <p:nvPr/>
        </p:nvGrpSpPr>
        <p:grpSpPr bwMode="auto">
          <a:xfrm>
            <a:off x="533400" y="1028700"/>
            <a:ext cx="8450263" cy="5600700"/>
            <a:chOff x="192" y="403"/>
            <a:chExt cx="5323" cy="3528"/>
          </a:xfrm>
        </p:grpSpPr>
        <p:pic>
          <p:nvPicPr>
            <p:cNvPr id="106527" name="Picture 31" descr="bv03_local_1200"/>
            <p:cNvPicPr>
              <a:picLocks noChangeAspect="1" noChangeArrowheads="1"/>
            </p:cNvPicPr>
            <p:nvPr/>
          </p:nvPicPr>
          <p:blipFill>
            <a:blip r:embed="rId8" cstate="print"/>
            <a:srcRect/>
            <a:stretch>
              <a:fillRect/>
            </a:stretch>
          </p:blipFill>
          <p:spPr bwMode="auto">
            <a:xfrm>
              <a:off x="978" y="403"/>
              <a:ext cx="4537" cy="3528"/>
            </a:xfrm>
            <a:prstGeom prst="rect">
              <a:avLst/>
            </a:prstGeom>
            <a:noFill/>
          </p:spPr>
        </p:pic>
        <p:pic>
          <p:nvPicPr>
            <p:cNvPr id="106528" name="Picture 32"/>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11" name="Group 33"/>
            <p:cNvGrpSpPr>
              <a:grpSpLocks/>
            </p:cNvGrpSpPr>
            <p:nvPr/>
          </p:nvGrpSpPr>
          <p:grpSpPr bwMode="auto">
            <a:xfrm>
              <a:off x="980" y="950"/>
              <a:ext cx="1" cy="2170"/>
              <a:chOff x="1255" y="672"/>
              <a:chExt cx="1" cy="2170"/>
            </a:xfrm>
          </p:grpSpPr>
          <p:sp>
            <p:nvSpPr>
              <p:cNvPr id="106530" name="Line 34"/>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31" name="Line 35"/>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32" name="Line 36"/>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12" name="Group 37"/>
          <p:cNvGrpSpPr>
            <a:grpSpLocks/>
          </p:cNvGrpSpPr>
          <p:nvPr/>
        </p:nvGrpSpPr>
        <p:grpSpPr bwMode="auto">
          <a:xfrm>
            <a:off x="533400" y="1028700"/>
            <a:ext cx="8450263" cy="5600700"/>
            <a:chOff x="192" y="403"/>
            <a:chExt cx="5323" cy="3528"/>
          </a:xfrm>
        </p:grpSpPr>
        <p:pic>
          <p:nvPicPr>
            <p:cNvPr id="106534" name="Picture 38" descr="bv03_local_1100"/>
            <p:cNvPicPr>
              <a:picLocks noChangeAspect="1" noChangeArrowheads="1"/>
            </p:cNvPicPr>
            <p:nvPr/>
          </p:nvPicPr>
          <p:blipFill>
            <a:blip r:embed="rId9" cstate="print"/>
            <a:srcRect/>
            <a:stretch>
              <a:fillRect/>
            </a:stretch>
          </p:blipFill>
          <p:spPr bwMode="auto">
            <a:xfrm>
              <a:off x="978" y="403"/>
              <a:ext cx="4537" cy="3528"/>
            </a:xfrm>
            <a:prstGeom prst="rect">
              <a:avLst/>
            </a:prstGeom>
            <a:noFill/>
          </p:spPr>
        </p:pic>
        <p:pic>
          <p:nvPicPr>
            <p:cNvPr id="106535" name="Picture 39"/>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13" name="Group 40"/>
            <p:cNvGrpSpPr>
              <a:grpSpLocks/>
            </p:cNvGrpSpPr>
            <p:nvPr/>
          </p:nvGrpSpPr>
          <p:grpSpPr bwMode="auto">
            <a:xfrm>
              <a:off x="886" y="950"/>
              <a:ext cx="1" cy="2170"/>
              <a:chOff x="1255" y="672"/>
              <a:chExt cx="1" cy="2170"/>
            </a:xfrm>
          </p:grpSpPr>
          <p:sp>
            <p:nvSpPr>
              <p:cNvPr id="106537" name="Line 41"/>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38" name="Line 42"/>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39" name="Line 43"/>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14" name="Group 44"/>
          <p:cNvGrpSpPr>
            <a:grpSpLocks/>
          </p:cNvGrpSpPr>
          <p:nvPr/>
        </p:nvGrpSpPr>
        <p:grpSpPr bwMode="auto">
          <a:xfrm>
            <a:off x="533400" y="1028700"/>
            <a:ext cx="8450263" cy="5600700"/>
            <a:chOff x="192" y="403"/>
            <a:chExt cx="5323" cy="3528"/>
          </a:xfrm>
        </p:grpSpPr>
        <p:pic>
          <p:nvPicPr>
            <p:cNvPr id="106541" name="Picture 45" descr="bv03_local_1000"/>
            <p:cNvPicPr>
              <a:picLocks noChangeAspect="1" noChangeArrowheads="1"/>
            </p:cNvPicPr>
            <p:nvPr/>
          </p:nvPicPr>
          <p:blipFill>
            <a:blip r:embed="rId10" cstate="print"/>
            <a:srcRect/>
            <a:stretch>
              <a:fillRect/>
            </a:stretch>
          </p:blipFill>
          <p:spPr bwMode="auto">
            <a:xfrm>
              <a:off x="978" y="403"/>
              <a:ext cx="4537" cy="3528"/>
            </a:xfrm>
            <a:prstGeom prst="rect">
              <a:avLst/>
            </a:prstGeom>
            <a:noFill/>
          </p:spPr>
        </p:pic>
        <p:pic>
          <p:nvPicPr>
            <p:cNvPr id="106542" name="Picture 46"/>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15" name="Group 47"/>
            <p:cNvGrpSpPr>
              <a:grpSpLocks/>
            </p:cNvGrpSpPr>
            <p:nvPr/>
          </p:nvGrpSpPr>
          <p:grpSpPr bwMode="auto">
            <a:xfrm>
              <a:off x="800" y="950"/>
              <a:ext cx="1" cy="2170"/>
              <a:chOff x="1255" y="672"/>
              <a:chExt cx="1" cy="2170"/>
            </a:xfrm>
          </p:grpSpPr>
          <p:sp>
            <p:nvSpPr>
              <p:cNvPr id="106544" name="Line 48"/>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45" name="Line 49"/>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46" name="Line 50"/>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16" name="Group 51"/>
          <p:cNvGrpSpPr>
            <a:grpSpLocks/>
          </p:cNvGrpSpPr>
          <p:nvPr/>
        </p:nvGrpSpPr>
        <p:grpSpPr bwMode="auto">
          <a:xfrm>
            <a:off x="533400" y="1028700"/>
            <a:ext cx="8450263" cy="5600700"/>
            <a:chOff x="192" y="403"/>
            <a:chExt cx="5323" cy="3528"/>
          </a:xfrm>
        </p:grpSpPr>
        <p:grpSp>
          <p:nvGrpSpPr>
            <p:cNvPr id="17" name="Group 52"/>
            <p:cNvGrpSpPr>
              <a:grpSpLocks/>
            </p:cNvGrpSpPr>
            <p:nvPr/>
          </p:nvGrpSpPr>
          <p:grpSpPr bwMode="auto">
            <a:xfrm>
              <a:off x="192" y="403"/>
              <a:ext cx="5323" cy="3528"/>
              <a:chOff x="192" y="403"/>
              <a:chExt cx="5323" cy="3528"/>
            </a:xfrm>
          </p:grpSpPr>
          <p:pic>
            <p:nvPicPr>
              <p:cNvPr id="106549" name="Picture 53" descr="bv03_local_0900"/>
              <p:cNvPicPr>
                <a:picLocks noChangeAspect="1" noChangeArrowheads="1"/>
              </p:cNvPicPr>
              <p:nvPr/>
            </p:nvPicPr>
            <p:blipFill>
              <a:blip r:embed="rId11" cstate="print"/>
              <a:srcRect/>
              <a:stretch>
                <a:fillRect/>
              </a:stretch>
            </p:blipFill>
            <p:spPr bwMode="auto">
              <a:xfrm>
                <a:off x="978" y="403"/>
                <a:ext cx="4537" cy="3528"/>
              </a:xfrm>
              <a:prstGeom prst="rect">
                <a:avLst/>
              </a:prstGeom>
              <a:noFill/>
            </p:spPr>
          </p:pic>
          <p:pic>
            <p:nvPicPr>
              <p:cNvPr id="106550" name="Picture 54"/>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grpSp>
          <p:nvGrpSpPr>
            <p:cNvPr id="18" name="Group 55"/>
            <p:cNvGrpSpPr>
              <a:grpSpLocks/>
            </p:cNvGrpSpPr>
            <p:nvPr/>
          </p:nvGrpSpPr>
          <p:grpSpPr bwMode="auto">
            <a:xfrm>
              <a:off x="716" y="950"/>
              <a:ext cx="1" cy="2170"/>
              <a:chOff x="1255" y="672"/>
              <a:chExt cx="1" cy="2170"/>
            </a:xfrm>
          </p:grpSpPr>
          <p:sp>
            <p:nvSpPr>
              <p:cNvPr id="106552" name="Line 56"/>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53" name="Line 57"/>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54" name="Line 58"/>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19" name="Group 59"/>
          <p:cNvGrpSpPr>
            <a:grpSpLocks/>
          </p:cNvGrpSpPr>
          <p:nvPr/>
        </p:nvGrpSpPr>
        <p:grpSpPr bwMode="auto">
          <a:xfrm>
            <a:off x="533400" y="1028700"/>
            <a:ext cx="8450263" cy="5600700"/>
            <a:chOff x="192" y="403"/>
            <a:chExt cx="5323" cy="3528"/>
          </a:xfrm>
        </p:grpSpPr>
        <p:pic>
          <p:nvPicPr>
            <p:cNvPr id="106556" name="Picture 60" descr="bv03_local_0800"/>
            <p:cNvPicPr>
              <a:picLocks noChangeAspect="1" noChangeArrowheads="1"/>
            </p:cNvPicPr>
            <p:nvPr/>
          </p:nvPicPr>
          <p:blipFill>
            <a:blip r:embed="rId12" cstate="print"/>
            <a:srcRect/>
            <a:stretch>
              <a:fillRect/>
            </a:stretch>
          </p:blipFill>
          <p:spPr bwMode="auto">
            <a:xfrm>
              <a:off x="978" y="403"/>
              <a:ext cx="4537" cy="3528"/>
            </a:xfrm>
            <a:prstGeom prst="rect">
              <a:avLst/>
            </a:prstGeom>
            <a:noFill/>
          </p:spPr>
        </p:pic>
        <p:pic>
          <p:nvPicPr>
            <p:cNvPr id="106557" name="Picture 61"/>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20" name="Group 62"/>
            <p:cNvGrpSpPr>
              <a:grpSpLocks/>
            </p:cNvGrpSpPr>
            <p:nvPr/>
          </p:nvGrpSpPr>
          <p:grpSpPr bwMode="auto">
            <a:xfrm>
              <a:off x="624" y="950"/>
              <a:ext cx="1" cy="2170"/>
              <a:chOff x="1255" y="672"/>
              <a:chExt cx="1" cy="2170"/>
            </a:xfrm>
          </p:grpSpPr>
          <p:sp>
            <p:nvSpPr>
              <p:cNvPr id="106559" name="Line 63"/>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60" name="Line 64"/>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61" name="Line 65"/>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grpSp>
        <p:nvGrpSpPr>
          <p:cNvPr id="21" name="Group 66"/>
          <p:cNvGrpSpPr>
            <a:grpSpLocks/>
          </p:cNvGrpSpPr>
          <p:nvPr/>
        </p:nvGrpSpPr>
        <p:grpSpPr bwMode="auto">
          <a:xfrm>
            <a:off x="533400" y="1028700"/>
            <a:ext cx="8450263" cy="5600700"/>
            <a:chOff x="192" y="403"/>
            <a:chExt cx="5323" cy="3528"/>
          </a:xfrm>
        </p:grpSpPr>
        <p:pic>
          <p:nvPicPr>
            <p:cNvPr id="106563" name="Picture 67" descr="bv03_local_0700"/>
            <p:cNvPicPr>
              <a:picLocks noChangeAspect="1" noChangeArrowheads="1"/>
            </p:cNvPicPr>
            <p:nvPr/>
          </p:nvPicPr>
          <p:blipFill>
            <a:blip r:embed="rId13" cstate="print"/>
            <a:srcRect/>
            <a:stretch>
              <a:fillRect/>
            </a:stretch>
          </p:blipFill>
          <p:spPr bwMode="auto">
            <a:xfrm>
              <a:off x="978" y="403"/>
              <a:ext cx="4537" cy="3528"/>
            </a:xfrm>
            <a:prstGeom prst="rect">
              <a:avLst/>
            </a:prstGeom>
            <a:noFill/>
          </p:spPr>
        </p:pic>
        <p:pic>
          <p:nvPicPr>
            <p:cNvPr id="106564" name="Picture 68"/>
            <p:cNvPicPr>
              <a:picLocks noChangeAspect="1" noChangeArrowheads="1"/>
            </p:cNvPicPr>
            <p:nvPr/>
          </p:nvPicPr>
          <p:blipFill>
            <a:blip r:embed="rId4" cstate="print"/>
            <a:srcRect/>
            <a:stretch>
              <a:fillRect/>
            </a:stretch>
          </p:blipFill>
          <p:spPr bwMode="auto">
            <a:xfrm>
              <a:off x="192" y="1231"/>
              <a:ext cx="1290" cy="1601"/>
            </a:xfrm>
            <a:prstGeom prst="rect">
              <a:avLst/>
            </a:prstGeom>
            <a:noFill/>
            <a:ln w="9525">
              <a:noFill/>
              <a:miter lim="800000"/>
              <a:headEnd/>
              <a:tailEnd/>
            </a:ln>
            <a:effectLst/>
          </p:spPr>
        </p:pic>
        <p:grpSp>
          <p:nvGrpSpPr>
            <p:cNvPr id="22" name="Group 69"/>
            <p:cNvGrpSpPr>
              <a:grpSpLocks/>
            </p:cNvGrpSpPr>
            <p:nvPr/>
          </p:nvGrpSpPr>
          <p:grpSpPr bwMode="auto">
            <a:xfrm>
              <a:off x="555" y="950"/>
              <a:ext cx="1" cy="2170"/>
              <a:chOff x="1255" y="672"/>
              <a:chExt cx="1" cy="2170"/>
            </a:xfrm>
          </p:grpSpPr>
          <p:sp>
            <p:nvSpPr>
              <p:cNvPr id="106566" name="Line 70"/>
              <p:cNvSpPr>
                <a:spLocks noChangeShapeType="1"/>
              </p:cNvSpPr>
              <p:nvPr/>
            </p:nvSpPr>
            <p:spPr bwMode="auto">
              <a:xfrm>
                <a:off x="1256" y="720"/>
                <a:ext cx="0" cy="2112"/>
              </a:xfrm>
              <a:prstGeom prst="line">
                <a:avLst/>
              </a:prstGeom>
              <a:noFill/>
              <a:ln w="12700">
                <a:solidFill>
                  <a:schemeClr val="tx1"/>
                </a:solidFill>
                <a:prstDash val="dash"/>
                <a:round/>
                <a:headEnd/>
                <a:tailEnd/>
              </a:ln>
              <a:effectLst/>
            </p:spPr>
            <p:txBody>
              <a:bodyPr/>
              <a:lstStyle/>
              <a:p>
                <a:endParaRPr lang="en-US" sz="1800" b="1" smtClean="0">
                  <a:solidFill>
                    <a:srgbClr val="000000"/>
                  </a:solidFill>
                  <a:latin typeface="Arial"/>
                </a:endParaRPr>
              </a:p>
            </p:txBody>
          </p:sp>
          <p:sp>
            <p:nvSpPr>
              <p:cNvPr id="106567" name="Line 71"/>
              <p:cNvSpPr>
                <a:spLocks noChangeShapeType="1"/>
              </p:cNvSpPr>
              <p:nvPr/>
            </p:nvSpPr>
            <p:spPr bwMode="auto">
              <a:xfrm>
                <a:off x="1255" y="2554"/>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sp>
            <p:nvSpPr>
              <p:cNvPr id="106568" name="Line 72"/>
              <p:cNvSpPr>
                <a:spLocks noChangeShapeType="1"/>
              </p:cNvSpPr>
              <p:nvPr/>
            </p:nvSpPr>
            <p:spPr bwMode="auto">
              <a:xfrm>
                <a:off x="1256" y="672"/>
                <a:ext cx="0" cy="288"/>
              </a:xfrm>
              <a:prstGeom prst="line">
                <a:avLst/>
              </a:prstGeom>
              <a:noFill/>
              <a:ln w="57150">
                <a:solidFill>
                  <a:schemeClr val="tx1"/>
                </a:solidFill>
                <a:round/>
                <a:headEnd/>
                <a:tailEnd/>
              </a:ln>
              <a:effectLst/>
            </p:spPr>
            <p:txBody>
              <a:bodyPr/>
              <a:lstStyle/>
              <a:p>
                <a:endParaRPr lang="en-US" sz="1800" b="1" smtClean="0">
                  <a:solidFill>
                    <a:srgbClr val="000000"/>
                  </a:solidFill>
                  <a:latin typeface="Arial"/>
                </a:endParaRPr>
              </a:p>
            </p:txBody>
          </p:sp>
        </p:grpSp>
      </p:grpSp>
      <p:sp>
        <p:nvSpPr>
          <p:cNvPr id="74" name="Date Placeholder 3"/>
          <p:cNvSpPr>
            <a:spLocks noGrp="1"/>
          </p:cNvSpPr>
          <p:nvPr>
            <p:ph type="dt" sz="half" idx="10"/>
          </p:nvPr>
        </p:nvSpPr>
        <p:spPr>
          <a:xfrm>
            <a:off x="457200" y="6356350"/>
            <a:ext cx="2133600" cy="365125"/>
          </a:xfrm>
        </p:spPr>
        <p:txBody>
          <a:bodyPr/>
          <a:lstStyle/>
          <a:p>
            <a:r>
              <a:rPr lang="en-US" smtClean="0"/>
              <a:t>6/19/2012</a:t>
            </a:r>
            <a:endParaRPr lang="en-US" dirty="0"/>
          </a:p>
        </p:txBody>
      </p:sp>
      <p:sp>
        <p:nvSpPr>
          <p:cNvPr id="75" name="Footer Placeholder 4"/>
          <p:cNvSpPr>
            <a:spLocks noGrp="1"/>
          </p:cNvSpPr>
          <p:nvPr>
            <p:ph type="ftr" sz="quarter" idx="11"/>
          </p:nvPr>
        </p:nvSpPr>
        <p:spPr>
          <a:xfrm>
            <a:off x="2667000" y="6356350"/>
            <a:ext cx="3352800" cy="365125"/>
          </a:xfrm>
        </p:spPr>
        <p:txBody>
          <a:bodyPr/>
          <a:lstStyle/>
          <a:p>
            <a:r>
              <a:rPr lang="en-US" dirty="0" smtClean="0"/>
              <a:t>Air Resources Laboratory</a:t>
            </a:r>
            <a:endParaRPr lang="en-US" dirty="0"/>
          </a:p>
        </p:txBody>
      </p:sp>
      <p:sp>
        <p:nvSpPr>
          <p:cNvPr id="76" name="Slide Number Placeholder 5"/>
          <p:cNvSpPr>
            <a:spLocks noGrp="1"/>
          </p:cNvSpPr>
          <p:nvPr>
            <p:ph type="sldNum" sz="quarter" idx="12"/>
          </p:nvPr>
        </p:nvSpPr>
        <p:spPr>
          <a:xfrm>
            <a:off x="7924800" y="6356350"/>
            <a:ext cx="762000" cy="365125"/>
          </a:xfrm>
        </p:spPr>
        <p:txBody>
          <a:bodyPr/>
          <a:lstStyle/>
          <a:p>
            <a:fld id="{3E7EE49B-C32B-495C-9640-ABBF50F57D80}" type="slidenum">
              <a:rPr lang="en-US" smtClean="0"/>
              <a:pPr/>
              <a:t>29</a:t>
            </a:fld>
            <a:endParaRPr lang="en-US"/>
          </a:p>
        </p:txBody>
      </p:sp>
      <p:sp>
        <p:nvSpPr>
          <p:cNvPr id="85" name="TextBox 84"/>
          <p:cNvSpPr txBox="1"/>
          <p:nvPr/>
        </p:nvSpPr>
        <p:spPr>
          <a:xfrm rot="18697468">
            <a:off x="5753822" y="2697777"/>
            <a:ext cx="1361783" cy="307777"/>
          </a:xfrm>
          <a:prstGeom prst="rect">
            <a:avLst/>
          </a:prstGeom>
          <a:noFill/>
        </p:spPr>
        <p:txBody>
          <a:bodyPr wrap="none" rtlCol="0">
            <a:spAutoFit/>
          </a:bodyPr>
          <a:lstStyle/>
          <a:p>
            <a:r>
              <a:rPr lang="en-US" sz="1400" dirty="0" smtClean="0"/>
              <a:t>Chesapeake Bay</a:t>
            </a:r>
            <a:endParaRPr lang="en-US" sz="1400" dirty="0"/>
          </a:p>
        </p:txBody>
      </p:sp>
      <p:sp>
        <p:nvSpPr>
          <p:cNvPr id="86" name="TextBox 85"/>
          <p:cNvSpPr txBox="1"/>
          <p:nvPr/>
        </p:nvSpPr>
        <p:spPr>
          <a:xfrm>
            <a:off x="5207000" y="2418080"/>
            <a:ext cx="900439" cy="307777"/>
          </a:xfrm>
          <a:prstGeom prst="rect">
            <a:avLst/>
          </a:prstGeom>
          <a:noFill/>
        </p:spPr>
        <p:txBody>
          <a:bodyPr wrap="none" rtlCol="0">
            <a:spAutoFit/>
          </a:bodyPr>
          <a:lstStyle/>
          <a:p>
            <a:r>
              <a:rPr lang="en-US" sz="1400" dirty="0" smtClean="0"/>
              <a:t>Baltimore</a:t>
            </a:r>
            <a:endParaRPr lang="en-US" sz="1400" dirty="0"/>
          </a:p>
        </p:txBody>
      </p:sp>
      <p:sp>
        <p:nvSpPr>
          <p:cNvPr id="87" name="TextBox 86"/>
          <p:cNvSpPr txBox="1"/>
          <p:nvPr/>
        </p:nvSpPr>
        <p:spPr>
          <a:xfrm>
            <a:off x="3093720" y="3789680"/>
            <a:ext cx="1386342" cy="307777"/>
          </a:xfrm>
          <a:prstGeom prst="rect">
            <a:avLst/>
          </a:prstGeom>
          <a:noFill/>
        </p:spPr>
        <p:txBody>
          <a:bodyPr wrap="none" rtlCol="0">
            <a:spAutoFit/>
          </a:bodyPr>
          <a:lstStyle/>
          <a:p>
            <a:r>
              <a:rPr lang="en-US" sz="1400" dirty="0" smtClean="0"/>
              <a:t>Washington D.C.</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6/19/2012</a:t>
            </a:r>
            <a:endParaRPr lang="en-US" dirty="0"/>
          </a:p>
        </p:txBody>
      </p:sp>
      <p:sp>
        <p:nvSpPr>
          <p:cNvPr id="5" name="Footer Placeholder 4"/>
          <p:cNvSpPr>
            <a:spLocks noGrp="1"/>
          </p:cNvSpPr>
          <p:nvPr>
            <p:ph type="ftr" sz="quarter" idx="11"/>
          </p:nvPr>
        </p:nvSpPr>
        <p:spPr/>
        <p:txBody>
          <a:bodyPr/>
          <a:lstStyle/>
          <a:p>
            <a:r>
              <a:rPr lang="en-US"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3</a:t>
            </a:fld>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0" y="1096772"/>
            <a:ext cx="7863840" cy="5227828"/>
          </a:xfrm>
          <a:prstGeom prst="rect">
            <a:avLst/>
          </a:prstGeom>
          <a:noFill/>
          <a:ln w="9525">
            <a:noFill/>
            <a:miter lim="800000"/>
            <a:headEnd/>
            <a:tailEnd/>
          </a:ln>
          <a:effectLst/>
        </p:spPr>
      </p:pic>
      <p:sp>
        <p:nvSpPr>
          <p:cNvPr id="9" name="TextBox 8"/>
          <p:cNvSpPr txBox="1"/>
          <p:nvPr/>
        </p:nvSpPr>
        <p:spPr>
          <a:xfrm>
            <a:off x="914400" y="582168"/>
            <a:ext cx="7848600" cy="461665"/>
          </a:xfrm>
          <a:prstGeom prst="rect">
            <a:avLst/>
          </a:prstGeom>
          <a:solidFill>
            <a:schemeClr val="bg1"/>
          </a:solidFill>
          <a:ln>
            <a:solidFill>
              <a:schemeClr val="bg1"/>
            </a:solidFill>
          </a:ln>
        </p:spPr>
        <p:txBody>
          <a:bodyPr wrap="square" rtlCol="0">
            <a:spAutoFit/>
          </a:bodyPr>
          <a:lstStyle/>
          <a:p>
            <a:r>
              <a:rPr lang="en-US" sz="2400" dirty="0" smtClean="0"/>
              <a:t>Mercury Concentrations in Gulf of Mexico Seafood Species</a:t>
            </a:r>
            <a:endParaRPr lang="en-US" sz="2400" dirty="0"/>
          </a:p>
        </p:txBody>
      </p:sp>
      <p:grpSp>
        <p:nvGrpSpPr>
          <p:cNvPr id="13" name="Group 12"/>
          <p:cNvGrpSpPr/>
          <p:nvPr/>
        </p:nvGrpSpPr>
        <p:grpSpPr>
          <a:xfrm>
            <a:off x="1219200" y="3247072"/>
            <a:ext cx="7772400" cy="1553528"/>
            <a:chOff x="1219200" y="3247072"/>
            <a:chExt cx="7772400" cy="1553528"/>
          </a:xfrm>
        </p:grpSpPr>
        <p:cxnSp>
          <p:nvCxnSpPr>
            <p:cNvPr id="11" name="Straight Connector 10"/>
            <p:cNvCxnSpPr/>
            <p:nvPr/>
          </p:nvCxnSpPr>
          <p:spPr>
            <a:xfrm>
              <a:off x="1219200" y="4800600"/>
              <a:ext cx="75438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62800" y="3247072"/>
              <a:ext cx="1828800" cy="1477328"/>
            </a:xfrm>
            <a:prstGeom prst="rect">
              <a:avLst/>
            </a:prstGeom>
            <a:solidFill>
              <a:schemeClr val="bg1"/>
            </a:solidFill>
          </p:spPr>
          <p:txBody>
            <a:bodyPr wrap="square" rtlCol="0">
              <a:spAutoFit/>
            </a:bodyPr>
            <a:lstStyle/>
            <a:p>
              <a:r>
                <a:rPr lang="en-US" b="1" dirty="0" smtClean="0"/>
                <a:t>approximate concentration</a:t>
              </a:r>
            </a:p>
            <a:p>
              <a:r>
                <a:rPr lang="en-US" b="1" dirty="0" smtClean="0"/>
                <a:t>in light tuna – </a:t>
              </a:r>
            </a:p>
            <a:p>
              <a:r>
                <a:rPr lang="en-US" b="1" dirty="0" smtClean="0"/>
                <a:t>can have 12 oz per week</a:t>
              </a:r>
              <a:endParaRPr lang="en-US"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381000" y="554159"/>
            <a:ext cx="8077200" cy="6075241"/>
            <a:chOff x="381000" y="407621"/>
            <a:chExt cx="8077200" cy="6075241"/>
          </a:xfrm>
        </p:grpSpPr>
        <p:pic>
          <p:nvPicPr>
            <p:cNvPr id="46" name="Picture 45" descr="north_america_high.jpg"/>
            <p:cNvPicPr>
              <a:picLocks noChangeAspect="1"/>
            </p:cNvPicPr>
            <p:nvPr/>
          </p:nvPicPr>
          <p:blipFill>
            <a:blip r:embed="rId3" cstate="print"/>
            <a:srcRect l="18500" t="11778" r="19580" b="11778"/>
            <a:stretch>
              <a:fillRect/>
            </a:stretch>
          </p:blipFill>
          <p:spPr>
            <a:xfrm>
              <a:off x="1371600" y="533400"/>
              <a:ext cx="5943600" cy="5943600"/>
            </a:xfrm>
            <a:prstGeom prst="rect">
              <a:avLst/>
            </a:prstGeom>
          </p:spPr>
        </p:pic>
        <p:sp>
          <p:nvSpPr>
            <p:cNvPr id="54" name="Freeform 53"/>
            <p:cNvSpPr/>
            <p:nvPr/>
          </p:nvSpPr>
          <p:spPr>
            <a:xfrm flipH="1">
              <a:off x="1336432" y="3804136"/>
              <a:ext cx="3006969" cy="2672862"/>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6969" h="2672862">
                  <a:moveTo>
                    <a:pt x="0" y="2602523"/>
                  </a:moveTo>
                  <a:lnTo>
                    <a:pt x="290146" y="2593731"/>
                  </a:lnTo>
                  <a:lnTo>
                    <a:pt x="641838" y="2532185"/>
                  </a:lnTo>
                  <a:lnTo>
                    <a:pt x="975946" y="2426677"/>
                  </a:lnTo>
                  <a:lnTo>
                    <a:pt x="1257300" y="2288931"/>
                  </a:lnTo>
                  <a:lnTo>
                    <a:pt x="1409700" y="2212731"/>
                  </a:lnTo>
                  <a:lnTo>
                    <a:pt x="1679331" y="2031023"/>
                  </a:lnTo>
                  <a:lnTo>
                    <a:pt x="1905000" y="1828800"/>
                  </a:lnTo>
                  <a:cubicBezTo>
                    <a:pt x="1974361" y="1757485"/>
                    <a:pt x="2121877" y="1572846"/>
                    <a:pt x="2209800" y="1447800"/>
                  </a:cubicBezTo>
                  <a:cubicBezTo>
                    <a:pt x="2349134" y="1240571"/>
                    <a:pt x="2380029" y="1221643"/>
                    <a:pt x="2514600" y="990600"/>
                  </a:cubicBezTo>
                  <a:lnTo>
                    <a:pt x="2655277" y="712177"/>
                  </a:lnTo>
                  <a:lnTo>
                    <a:pt x="2778369" y="307731"/>
                  </a:lnTo>
                  <a:lnTo>
                    <a:pt x="2822331" y="8793"/>
                  </a:lnTo>
                  <a:lnTo>
                    <a:pt x="3006969" y="0"/>
                  </a:lnTo>
                  <a:lnTo>
                    <a:pt x="2971800" y="2672862"/>
                  </a:lnTo>
                  <a:lnTo>
                    <a:pt x="105508" y="2655277"/>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4495800" y="3810000"/>
              <a:ext cx="3006969" cy="2672862"/>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6969" h="2672862">
                  <a:moveTo>
                    <a:pt x="0" y="2602523"/>
                  </a:moveTo>
                  <a:lnTo>
                    <a:pt x="290146" y="2593731"/>
                  </a:lnTo>
                  <a:lnTo>
                    <a:pt x="641838" y="2532185"/>
                  </a:lnTo>
                  <a:lnTo>
                    <a:pt x="975946" y="2426677"/>
                  </a:lnTo>
                  <a:lnTo>
                    <a:pt x="1257300" y="2288931"/>
                  </a:lnTo>
                  <a:lnTo>
                    <a:pt x="1409700" y="2212731"/>
                  </a:lnTo>
                  <a:lnTo>
                    <a:pt x="1679331" y="2031023"/>
                  </a:lnTo>
                  <a:lnTo>
                    <a:pt x="1905000" y="1828800"/>
                  </a:lnTo>
                  <a:cubicBezTo>
                    <a:pt x="1974361" y="1757485"/>
                    <a:pt x="2121877" y="1572846"/>
                    <a:pt x="2209800" y="1447800"/>
                  </a:cubicBezTo>
                  <a:cubicBezTo>
                    <a:pt x="2349134" y="1240571"/>
                    <a:pt x="2380029" y="1221643"/>
                    <a:pt x="2514600" y="990600"/>
                  </a:cubicBezTo>
                  <a:lnTo>
                    <a:pt x="2655277" y="712177"/>
                  </a:lnTo>
                  <a:lnTo>
                    <a:pt x="2778369" y="307731"/>
                  </a:lnTo>
                  <a:lnTo>
                    <a:pt x="2822331" y="8793"/>
                  </a:lnTo>
                  <a:lnTo>
                    <a:pt x="3006969" y="0"/>
                  </a:lnTo>
                  <a:lnTo>
                    <a:pt x="2971800" y="2672862"/>
                  </a:lnTo>
                  <a:lnTo>
                    <a:pt x="105508" y="2655277"/>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flipV="1">
              <a:off x="4267200" y="457200"/>
              <a:ext cx="3229705" cy="2757854"/>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70336 w 3077305"/>
                <a:gd name="connsiteY0" fmla="*/ 2602523 h 2681654"/>
                <a:gd name="connsiteX1" fmla="*/ 360482 w 3077305"/>
                <a:gd name="connsiteY1" fmla="*/ 2593731 h 2681654"/>
                <a:gd name="connsiteX2" fmla="*/ 712174 w 3077305"/>
                <a:gd name="connsiteY2" fmla="*/ 2532185 h 2681654"/>
                <a:gd name="connsiteX3" fmla="*/ 1046282 w 3077305"/>
                <a:gd name="connsiteY3" fmla="*/ 2426677 h 2681654"/>
                <a:gd name="connsiteX4" fmla="*/ 1327636 w 3077305"/>
                <a:gd name="connsiteY4" fmla="*/ 2288931 h 2681654"/>
                <a:gd name="connsiteX5" fmla="*/ 1480036 w 3077305"/>
                <a:gd name="connsiteY5" fmla="*/ 2212731 h 2681654"/>
                <a:gd name="connsiteX6" fmla="*/ 1749667 w 3077305"/>
                <a:gd name="connsiteY6" fmla="*/ 2031023 h 2681654"/>
                <a:gd name="connsiteX7" fmla="*/ 1975336 w 3077305"/>
                <a:gd name="connsiteY7" fmla="*/ 1828800 h 2681654"/>
                <a:gd name="connsiteX8" fmla="*/ 2280136 w 3077305"/>
                <a:gd name="connsiteY8" fmla="*/ 1447800 h 2681654"/>
                <a:gd name="connsiteX9" fmla="*/ 2584936 w 3077305"/>
                <a:gd name="connsiteY9" fmla="*/ 990600 h 2681654"/>
                <a:gd name="connsiteX10" fmla="*/ 2725613 w 3077305"/>
                <a:gd name="connsiteY10" fmla="*/ 712177 h 2681654"/>
                <a:gd name="connsiteX11" fmla="*/ 2848705 w 3077305"/>
                <a:gd name="connsiteY11" fmla="*/ 307731 h 2681654"/>
                <a:gd name="connsiteX12" fmla="*/ 2892667 w 3077305"/>
                <a:gd name="connsiteY12" fmla="*/ 8793 h 2681654"/>
                <a:gd name="connsiteX13" fmla="*/ 3077305 w 3077305"/>
                <a:gd name="connsiteY13" fmla="*/ 0 h 2681654"/>
                <a:gd name="connsiteX14" fmla="*/ 3042136 w 3077305"/>
                <a:gd name="connsiteY14" fmla="*/ 2672862 h 2681654"/>
                <a:gd name="connsiteX15" fmla="*/ 0 w 3077305"/>
                <a:gd name="connsiteY15" fmla="*/ 2681654 h 2681654"/>
                <a:gd name="connsiteX0" fmla="*/ 222736 w 3229705"/>
                <a:gd name="connsiteY0" fmla="*/ 2602523 h 2681654"/>
                <a:gd name="connsiteX1" fmla="*/ 512882 w 3229705"/>
                <a:gd name="connsiteY1" fmla="*/ 2593731 h 2681654"/>
                <a:gd name="connsiteX2" fmla="*/ 864574 w 3229705"/>
                <a:gd name="connsiteY2" fmla="*/ 2532185 h 2681654"/>
                <a:gd name="connsiteX3" fmla="*/ 1198682 w 3229705"/>
                <a:gd name="connsiteY3" fmla="*/ 2426677 h 2681654"/>
                <a:gd name="connsiteX4" fmla="*/ 1480036 w 3229705"/>
                <a:gd name="connsiteY4" fmla="*/ 2288931 h 2681654"/>
                <a:gd name="connsiteX5" fmla="*/ 1632436 w 3229705"/>
                <a:gd name="connsiteY5" fmla="*/ 2212731 h 2681654"/>
                <a:gd name="connsiteX6" fmla="*/ 1902067 w 3229705"/>
                <a:gd name="connsiteY6" fmla="*/ 2031023 h 2681654"/>
                <a:gd name="connsiteX7" fmla="*/ 2127736 w 3229705"/>
                <a:gd name="connsiteY7" fmla="*/ 1828800 h 2681654"/>
                <a:gd name="connsiteX8" fmla="*/ 2432536 w 3229705"/>
                <a:gd name="connsiteY8" fmla="*/ 1447800 h 2681654"/>
                <a:gd name="connsiteX9" fmla="*/ 2737336 w 3229705"/>
                <a:gd name="connsiteY9" fmla="*/ 990600 h 2681654"/>
                <a:gd name="connsiteX10" fmla="*/ 2878013 w 3229705"/>
                <a:gd name="connsiteY10" fmla="*/ 712177 h 2681654"/>
                <a:gd name="connsiteX11" fmla="*/ 3001105 w 3229705"/>
                <a:gd name="connsiteY11" fmla="*/ 307731 h 2681654"/>
                <a:gd name="connsiteX12" fmla="*/ 3045067 w 3229705"/>
                <a:gd name="connsiteY12" fmla="*/ 8793 h 2681654"/>
                <a:gd name="connsiteX13" fmla="*/ 3229705 w 3229705"/>
                <a:gd name="connsiteY13" fmla="*/ 0 h 2681654"/>
                <a:gd name="connsiteX14" fmla="*/ 3194536 w 3229705"/>
                <a:gd name="connsiteY14" fmla="*/ 2672862 h 2681654"/>
                <a:gd name="connsiteX15" fmla="*/ 0 w 3229705"/>
                <a:gd name="connsiteY15" fmla="*/ 2681654 h 2681654"/>
                <a:gd name="connsiteX0" fmla="*/ 222736 w 3229705"/>
                <a:gd name="connsiteY0" fmla="*/ 2602523 h 2681654"/>
                <a:gd name="connsiteX1" fmla="*/ 512882 w 3229705"/>
                <a:gd name="connsiteY1" fmla="*/ 2593731 h 2681654"/>
                <a:gd name="connsiteX2" fmla="*/ 864574 w 3229705"/>
                <a:gd name="connsiteY2" fmla="*/ 2532185 h 2681654"/>
                <a:gd name="connsiteX3" fmla="*/ 1198682 w 3229705"/>
                <a:gd name="connsiteY3" fmla="*/ 2426677 h 2681654"/>
                <a:gd name="connsiteX4" fmla="*/ 1480036 w 3229705"/>
                <a:gd name="connsiteY4" fmla="*/ 2288931 h 2681654"/>
                <a:gd name="connsiteX5" fmla="*/ 1632436 w 3229705"/>
                <a:gd name="connsiteY5" fmla="*/ 2212731 h 2681654"/>
                <a:gd name="connsiteX6" fmla="*/ 1902067 w 3229705"/>
                <a:gd name="connsiteY6" fmla="*/ 2031023 h 2681654"/>
                <a:gd name="connsiteX7" fmla="*/ 2127736 w 3229705"/>
                <a:gd name="connsiteY7" fmla="*/ 1828800 h 2681654"/>
                <a:gd name="connsiteX8" fmla="*/ 2432536 w 3229705"/>
                <a:gd name="connsiteY8" fmla="*/ 1447800 h 2681654"/>
                <a:gd name="connsiteX9" fmla="*/ 2737336 w 3229705"/>
                <a:gd name="connsiteY9" fmla="*/ 990600 h 2681654"/>
                <a:gd name="connsiteX10" fmla="*/ 2878013 w 3229705"/>
                <a:gd name="connsiteY10" fmla="*/ 712177 h 2681654"/>
                <a:gd name="connsiteX11" fmla="*/ 3001105 w 3229705"/>
                <a:gd name="connsiteY11" fmla="*/ 307731 h 2681654"/>
                <a:gd name="connsiteX12" fmla="*/ 3045067 w 3229705"/>
                <a:gd name="connsiteY12" fmla="*/ 8793 h 2681654"/>
                <a:gd name="connsiteX13" fmla="*/ 3229705 w 3229705"/>
                <a:gd name="connsiteY13" fmla="*/ 0 h 2681654"/>
                <a:gd name="connsiteX14" fmla="*/ 3194536 w 3229705"/>
                <a:gd name="connsiteY14" fmla="*/ 2672862 h 2681654"/>
                <a:gd name="connsiteX15" fmla="*/ 0 w 3229705"/>
                <a:gd name="connsiteY15" fmla="*/ 2681654 h 2681654"/>
                <a:gd name="connsiteX0" fmla="*/ 222736 w 3229705"/>
                <a:gd name="connsiteY0" fmla="*/ 2602523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0 w 3229705"/>
                <a:gd name="connsiteY15" fmla="*/ 2757854 h 2757854"/>
                <a:gd name="connsiteX0" fmla="*/ 0 w 3229705"/>
                <a:gd name="connsiteY0" fmla="*/ 2605454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0 w 3229705"/>
                <a:gd name="connsiteY15" fmla="*/ 2757854 h 2757854"/>
                <a:gd name="connsiteX0" fmla="*/ 0 w 3229705"/>
                <a:gd name="connsiteY0" fmla="*/ 2605454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581025 w 3229705"/>
                <a:gd name="connsiteY15" fmla="*/ 2743566 h 2757854"/>
                <a:gd name="connsiteX16" fmla="*/ 0 w 3229705"/>
                <a:gd name="connsiteY16" fmla="*/ 2757854 h 2757854"/>
                <a:gd name="connsiteX0" fmla="*/ 0 w 3229705"/>
                <a:gd name="connsiteY0" fmla="*/ 2605454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1895475 w 3229705"/>
                <a:gd name="connsiteY15" fmla="*/ 2705466 h 2757854"/>
                <a:gd name="connsiteX16" fmla="*/ 581025 w 3229705"/>
                <a:gd name="connsiteY16" fmla="*/ 2743566 h 2757854"/>
                <a:gd name="connsiteX17" fmla="*/ 0 w 3229705"/>
                <a:gd name="connsiteY17"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194536 w 3229705"/>
                <a:gd name="connsiteY15" fmla="*/ 2672862 h 2757854"/>
                <a:gd name="connsiteX16" fmla="*/ 1895475 w 3229705"/>
                <a:gd name="connsiteY16" fmla="*/ 2705466 h 2757854"/>
                <a:gd name="connsiteX17" fmla="*/ 581025 w 3229705"/>
                <a:gd name="connsiteY17" fmla="*/ 2743566 h 2757854"/>
                <a:gd name="connsiteX18" fmla="*/ 0 w 3229705"/>
                <a:gd name="connsiteY18"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194536 w 3229705"/>
                <a:gd name="connsiteY15" fmla="*/ 2672862 h 2757854"/>
                <a:gd name="connsiteX16" fmla="*/ 2847975 w 3229705"/>
                <a:gd name="connsiteY16" fmla="*/ 2681654 h 2757854"/>
                <a:gd name="connsiteX17" fmla="*/ 1895475 w 3229705"/>
                <a:gd name="connsiteY17" fmla="*/ 2705466 h 2757854"/>
                <a:gd name="connsiteX18" fmla="*/ 581025 w 3229705"/>
                <a:gd name="connsiteY18" fmla="*/ 2743566 h 2757854"/>
                <a:gd name="connsiteX19" fmla="*/ 0 w 3229705"/>
                <a:gd name="connsiteY19"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0400 w 3229705"/>
                <a:gd name="connsiteY15" fmla="*/ 2376854 h 2757854"/>
                <a:gd name="connsiteX16" fmla="*/ 3194536 w 3229705"/>
                <a:gd name="connsiteY16" fmla="*/ 2672862 h 2757854"/>
                <a:gd name="connsiteX17" fmla="*/ 2847975 w 3229705"/>
                <a:gd name="connsiteY17" fmla="*/ 2681654 h 2757854"/>
                <a:gd name="connsiteX18" fmla="*/ 1895475 w 3229705"/>
                <a:gd name="connsiteY18" fmla="*/ 2705466 h 2757854"/>
                <a:gd name="connsiteX19" fmla="*/ 581025 w 3229705"/>
                <a:gd name="connsiteY19" fmla="*/ 2743566 h 2757854"/>
                <a:gd name="connsiteX20" fmla="*/ 0 w 3229705"/>
                <a:gd name="connsiteY20"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5163 w 3229705"/>
                <a:gd name="connsiteY15" fmla="*/ 2057766 h 2757854"/>
                <a:gd name="connsiteX16" fmla="*/ 3200400 w 3229705"/>
                <a:gd name="connsiteY16" fmla="*/ 2376854 h 2757854"/>
                <a:gd name="connsiteX17" fmla="*/ 3194536 w 3229705"/>
                <a:gd name="connsiteY17" fmla="*/ 2672862 h 2757854"/>
                <a:gd name="connsiteX18" fmla="*/ 2847975 w 3229705"/>
                <a:gd name="connsiteY18" fmla="*/ 2681654 h 2757854"/>
                <a:gd name="connsiteX19" fmla="*/ 1895475 w 3229705"/>
                <a:gd name="connsiteY19" fmla="*/ 2705466 h 2757854"/>
                <a:gd name="connsiteX20" fmla="*/ 581025 w 3229705"/>
                <a:gd name="connsiteY20" fmla="*/ 2743566 h 2757854"/>
                <a:gd name="connsiteX21" fmla="*/ 0 w 3229705"/>
                <a:gd name="connsiteY21"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286000 w 3229705"/>
                <a:gd name="connsiteY8" fmla="*/ 16910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286000 w 3229705"/>
                <a:gd name="connsiteY8" fmla="*/ 16910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29705" h="2757854">
                  <a:moveTo>
                    <a:pt x="0" y="2605454"/>
                  </a:moveTo>
                  <a:lnTo>
                    <a:pt x="252413" y="2600691"/>
                  </a:lnTo>
                  <a:lnTo>
                    <a:pt x="512882" y="2593731"/>
                  </a:lnTo>
                  <a:lnTo>
                    <a:pt x="864574" y="2532185"/>
                  </a:lnTo>
                  <a:lnTo>
                    <a:pt x="1198682" y="2426677"/>
                  </a:lnTo>
                  <a:lnTo>
                    <a:pt x="1480036" y="2288931"/>
                  </a:lnTo>
                  <a:lnTo>
                    <a:pt x="1632436" y="2212731"/>
                  </a:lnTo>
                  <a:lnTo>
                    <a:pt x="1902067" y="2031023"/>
                  </a:lnTo>
                  <a:cubicBezTo>
                    <a:pt x="1985594" y="1956777"/>
                    <a:pt x="2196611" y="1785815"/>
                    <a:pt x="2286000" y="1691054"/>
                  </a:cubicBezTo>
                  <a:cubicBezTo>
                    <a:pt x="2375389" y="1596293"/>
                    <a:pt x="2156192" y="1850657"/>
                    <a:pt x="2438400" y="1462454"/>
                  </a:cubicBezTo>
                  <a:cubicBezTo>
                    <a:pt x="2634885" y="1202837"/>
                    <a:pt x="2602765" y="1221643"/>
                    <a:pt x="2737336" y="990600"/>
                  </a:cubicBezTo>
                  <a:cubicBezTo>
                    <a:pt x="2813536" y="863600"/>
                    <a:pt x="2851639" y="814266"/>
                    <a:pt x="2895600" y="700454"/>
                  </a:cubicBezTo>
                  <a:cubicBezTo>
                    <a:pt x="2939562" y="586643"/>
                    <a:pt x="2976194" y="423008"/>
                    <a:pt x="3001105" y="307731"/>
                  </a:cubicBezTo>
                  <a:lnTo>
                    <a:pt x="3045067" y="8793"/>
                  </a:lnTo>
                  <a:lnTo>
                    <a:pt x="3229705" y="0"/>
                  </a:lnTo>
                  <a:lnTo>
                    <a:pt x="3209925" y="1300529"/>
                  </a:lnTo>
                  <a:cubicBezTo>
                    <a:pt x="3208338" y="1552941"/>
                    <a:pt x="3206750" y="1805354"/>
                    <a:pt x="3205163" y="2057766"/>
                  </a:cubicBezTo>
                  <a:cubicBezTo>
                    <a:pt x="3203575" y="2164129"/>
                    <a:pt x="3201988" y="2270491"/>
                    <a:pt x="3200400" y="2376854"/>
                  </a:cubicBezTo>
                  <a:lnTo>
                    <a:pt x="3194536" y="2672862"/>
                  </a:lnTo>
                  <a:lnTo>
                    <a:pt x="2847975" y="2681654"/>
                  </a:lnTo>
                  <a:lnTo>
                    <a:pt x="1895475" y="2705466"/>
                  </a:lnTo>
                  <a:lnTo>
                    <a:pt x="581025" y="2743566"/>
                  </a:lnTo>
                  <a:lnTo>
                    <a:pt x="0" y="2757854"/>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flipH="1" flipV="1">
              <a:off x="1330569" y="407621"/>
              <a:ext cx="3012832" cy="2792778"/>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8937 w 3006969"/>
                <a:gd name="connsiteY1" fmla="*/ 2590800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8937 w 3006969"/>
                <a:gd name="connsiteY1" fmla="*/ 2590800 h 2672862"/>
                <a:gd name="connsiteX2" fmla="*/ 641838 w 3006969"/>
                <a:gd name="connsiteY2" fmla="*/ 2532185 h 2672862"/>
                <a:gd name="connsiteX3" fmla="*/ 984737 w 3006969"/>
                <a:gd name="connsiteY3" fmla="*/ 2438400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8937 w 3006969"/>
                <a:gd name="connsiteY1" fmla="*/ 2590800 h 2672862"/>
                <a:gd name="connsiteX2" fmla="*/ 641838 w 3006969"/>
                <a:gd name="connsiteY2" fmla="*/ 2532185 h 2672862"/>
                <a:gd name="connsiteX3" fmla="*/ 984737 w 3006969"/>
                <a:gd name="connsiteY3" fmla="*/ 2438400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70337 w 3006969"/>
                <a:gd name="connsiteY15" fmla="*/ 2667000 h 2672862"/>
                <a:gd name="connsiteX0" fmla="*/ 0 w 3006969"/>
                <a:gd name="connsiteY0" fmla="*/ 2602523 h 2716579"/>
                <a:gd name="connsiteX1" fmla="*/ 298937 w 3006969"/>
                <a:gd name="connsiteY1" fmla="*/ 2590800 h 2716579"/>
                <a:gd name="connsiteX2" fmla="*/ 641838 w 3006969"/>
                <a:gd name="connsiteY2" fmla="*/ 2532185 h 2716579"/>
                <a:gd name="connsiteX3" fmla="*/ 984737 w 3006969"/>
                <a:gd name="connsiteY3" fmla="*/ 2438400 h 2716579"/>
                <a:gd name="connsiteX4" fmla="*/ 1257300 w 3006969"/>
                <a:gd name="connsiteY4" fmla="*/ 2288931 h 2716579"/>
                <a:gd name="connsiteX5" fmla="*/ 1409700 w 3006969"/>
                <a:gd name="connsiteY5" fmla="*/ 2212731 h 2716579"/>
                <a:gd name="connsiteX6" fmla="*/ 1679331 w 3006969"/>
                <a:gd name="connsiteY6" fmla="*/ 2031023 h 2716579"/>
                <a:gd name="connsiteX7" fmla="*/ 1905000 w 3006969"/>
                <a:gd name="connsiteY7" fmla="*/ 1828800 h 2716579"/>
                <a:gd name="connsiteX8" fmla="*/ 2209800 w 3006969"/>
                <a:gd name="connsiteY8" fmla="*/ 1447800 h 2716579"/>
                <a:gd name="connsiteX9" fmla="*/ 2514600 w 3006969"/>
                <a:gd name="connsiteY9" fmla="*/ 990600 h 2716579"/>
                <a:gd name="connsiteX10" fmla="*/ 2655277 w 3006969"/>
                <a:gd name="connsiteY10" fmla="*/ 712177 h 2716579"/>
                <a:gd name="connsiteX11" fmla="*/ 2778369 w 3006969"/>
                <a:gd name="connsiteY11" fmla="*/ 307731 h 2716579"/>
                <a:gd name="connsiteX12" fmla="*/ 2822331 w 3006969"/>
                <a:gd name="connsiteY12" fmla="*/ 8793 h 2716579"/>
                <a:gd name="connsiteX13" fmla="*/ 3006969 w 3006969"/>
                <a:gd name="connsiteY13" fmla="*/ 0 h 2716579"/>
                <a:gd name="connsiteX14" fmla="*/ 2971800 w 3006969"/>
                <a:gd name="connsiteY14" fmla="*/ 2672862 h 2716579"/>
                <a:gd name="connsiteX15" fmla="*/ 70337 w 3006969"/>
                <a:gd name="connsiteY15" fmla="*/ 2667000 h 2716579"/>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7663 w 3012832"/>
                <a:gd name="connsiteY14" fmla="*/ 2672862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895601 w 3012832"/>
                <a:gd name="connsiteY14" fmla="*/ 25145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1 w 3012832"/>
                <a:gd name="connsiteY14" fmla="*/ 2666999 h 2792778"/>
                <a:gd name="connsiteX15" fmla="*/ 0 w 3012832"/>
                <a:gd name="connsiteY15" fmla="*/ 2743199 h 2792778"/>
                <a:gd name="connsiteX0" fmla="*/ 5863 w 3048001"/>
                <a:gd name="connsiteY0" fmla="*/ 2602523 h 2792778"/>
                <a:gd name="connsiteX1" fmla="*/ 304800 w 3048001"/>
                <a:gd name="connsiteY1" fmla="*/ 2590800 h 2792778"/>
                <a:gd name="connsiteX2" fmla="*/ 647701 w 3048001"/>
                <a:gd name="connsiteY2" fmla="*/ 2532185 h 2792778"/>
                <a:gd name="connsiteX3" fmla="*/ 990600 w 3048001"/>
                <a:gd name="connsiteY3" fmla="*/ 2438400 h 2792778"/>
                <a:gd name="connsiteX4" fmla="*/ 1263163 w 3048001"/>
                <a:gd name="connsiteY4" fmla="*/ 2288931 h 2792778"/>
                <a:gd name="connsiteX5" fmla="*/ 1415563 w 3048001"/>
                <a:gd name="connsiteY5" fmla="*/ 2212731 h 2792778"/>
                <a:gd name="connsiteX6" fmla="*/ 1685194 w 3048001"/>
                <a:gd name="connsiteY6" fmla="*/ 2031023 h 2792778"/>
                <a:gd name="connsiteX7" fmla="*/ 1910863 w 3048001"/>
                <a:gd name="connsiteY7" fmla="*/ 1828800 h 2792778"/>
                <a:gd name="connsiteX8" fmla="*/ 2215663 w 3048001"/>
                <a:gd name="connsiteY8" fmla="*/ 1447800 h 2792778"/>
                <a:gd name="connsiteX9" fmla="*/ 2520463 w 3048001"/>
                <a:gd name="connsiteY9" fmla="*/ 990600 h 2792778"/>
                <a:gd name="connsiteX10" fmla="*/ 2661140 w 3048001"/>
                <a:gd name="connsiteY10" fmla="*/ 712177 h 2792778"/>
                <a:gd name="connsiteX11" fmla="*/ 2784232 w 3048001"/>
                <a:gd name="connsiteY11" fmla="*/ 307731 h 2792778"/>
                <a:gd name="connsiteX12" fmla="*/ 2828194 w 3048001"/>
                <a:gd name="connsiteY12" fmla="*/ 8793 h 2792778"/>
                <a:gd name="connsiteX13" fmla="*/ 3012832 w 3048001"/>
                <a:gd name="connsiteY13" fmla="*/ 0 h 2792778"/>
                <a:gd name="connsiteX14" fmla="*/ 3048001 w 3048001"/>
                <a:gd name="connsiteY14" fmla="*/ 2666999 h 2792778"/>
                <a:gd name="connsiteX15" fmla="*/ 0 w 3048001"/>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810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810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4572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810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180976 w 3012832"/>
                <a:gd name="connsiteY1" fmla="*/ 2605086 h 2792778"/>
                <a:gd name="connsiteX2" fmla="*/ 3810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3810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3810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145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145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145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2832" h="2792778">
                  <a:moveTo>
                    <a:pt x="5863" y="2602523"/>
                  </a:moveTo>
                  <a:lnTo>
                    <a:pt x="228601" y="2590799"/>
                  </a:lnTo>
                  <a:cubicBezTo>
                    <a:pt x="304801" y="2565399"/>
                    <a:pt x="224356" y="2611399"/>
                    <a:pt x="457201" y="2590799"/>
                  </a:cubicBezTo>
                  <a:cubicBezTo>
                    <a:pt x="695325" y="2514598"/>
                    <a:pt x="609601" y="2514599"/>
                    <a:pt x="685801" y="2514599"/>
                  </a:cubicBezTo>
                  <a:cubicBezTo>
                    <a:pt x="800101" y="2489199"/>
                    <a:pt x="818174" y="2476010"/>
                    <a:pt x="914401" y="2438399"/>
                  </a:cubicBezTo>
                  <a:cubicBezTo>
                    <a:pt x="1010628" y="2400788"/>
                    <a:pt x="1192336" y="2326542"/>
                    <a:pt x="1263163" y="2288931"/>
                  </a:cubicBezTo>
                  <a:lnTo>
                    <a:pt x="1415563" y="2212731"/>
                  </a:lnTo>
                  <a:lnTo>
                    <a:pt x="1685194" y="2031023"/>
                  </a:lnTo>
                  <a:lnTo>
                    <a:pt x="1910863" y="1828800"/>
                  </a:lnTo>
                  <a:cubicBezTo>
                    <a:pt x="1980224" y="1757485"/>
                    <a:pt x="2127740" y="1572846"/>
                    <a:pt x="2215663" y="1447800"/>
                  </a:cubicBezTo>
                  <a:cubicBezTo>
                    <a:pt x="2354997" y="1240571"/>
                    <a:pt x="2385892" y="1221643"/>
                    <a:pt x="2520463" y="990600"/>
                  </a:cubicBezTo>
                  <a:lnTo>
                    <a:pt x="2661140" y="712177"/>
                  </a:lnTo>
                  <a:lnTo>
                    <a:pt x="2784232" y="307731"/>
                  </a:lnTo>
                  <a:lnTo>
                    <a:pt x="2828194" y="8793"/>
                  </a:lnTo>
                  <a:lnTo>
                    <a:pt x="3012832" y="0"/>
                  </a:lnTo>
                  <a:lnTo>
                    <a:pt x="2971800" y="2743199"/>
                  </a:lnTo>
                  <a:cubicBezTo>
                    <a:pt x="2004646" y="2741245"/>
                    <a:pt x="952866" y="2792778"/>
                    <a:pt x="0" y="2743199"/>
                  </a:cubicBez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1257300" y="3165231"/>
              <a:ext cx="272562" cy="764931"/>
            </a:xfrm>
            <a:custGeom>
              <a:avLst/>
              <a:gdLst>
                <a:gd name="connsiteX0" fmla="*/ 263769 w 272562"/>
                <a:gd name="connsiteY0" fmla="*/ 764931 h 764931"/>
                <a:gd name="connsiteX1" fmla="*/ 228600 w 272562"/>
                <a:gd name="connsiteY1" fmla="*/ 501161 h 764931"/>
                <a:gd name="connsiteX2" fmla="*/ 228600 w 272562"/>
                <a:gd name="connsiteY2" fmla="*/ 298938 h 764931"/>
                <a:gd name="connsiteX3" fmla="*/ 272562 w 272562"/>
                <a:gd name="connsiteY3" fmla="*/ 8792 h 764931"/>
                <a:gd name="connsiteX4" fmla="*/ 0 w 272562"/>
                <a:gd name="connsiteY4" fmla="*/ 0 h 764931"/>
                <a:gd name="connsiteX5" fmla="*/ 0 w 272562"/>
                <a:gd name="connsiteY5" fmla="*/ 720969 h 764931"/>
                <a:gd name="connsiteX6" fmla="*/ 263769 w 272562"/>
                <a:gd name="connsiteY6" fmla="*/ 764931 h 76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562" h="764931">
                  <a:moveTo>
                    <a:pt x="263769" y="764931"/>
                  </a:moveTo>
                  <a:lnTo>
                    <a:pt x="228600" y="501161"/>
                  </a:lnTo>
                  <a:lnTo>
                    <a:pt x="228600" y="298938"/>
                  </a:lnTo>
                  <a:lnTo>
                    <a:pt x="272562" y="8792"/>
                  </a:lnTo>
                  <a:lnTo>
                    <a:pt x="0" y="0"/>
                  </a:lnTo>
                  <a:lnTo>
                    <a:pt x="0" y="720969"/>
                  </a:lnTo>
                  <a:lnTo>
                    <a:pt x="263769" y="7649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381000" y="6441832"/>
              <a:ext cx="8077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648200" y="533400"/>
              <a:ext cx="219456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Oval 64"/>
            <p:cNvSpPr>
              <a:spLocks noChangeAspect="1"/>
            </p:cNvSpPr>
            <p:nvPr/>
          </p:nvSpPr>
          <p:spPr>
            <a:xfrm>
              <a:off x="1482968" y="568568"/>
              <a:ext cx="5852160" cy="585216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3"/>
          <p:cNvGrpSpPr/>
          <p:nvPr/>
        </p:nvGrpSpPr>
        <p:grpSpPr>
          <a:xfrm>
            <a:off x="2971800" y="3204759"/>
            <a:ext cx="1752600" cy="1513779"/>
            <a:chOff x="2971800" y="3058221"/>
            <a:chExt cx="1752600" cy="1513779"/>
          </a:xfrm>
        </p:grpSpPr>
        <p:sp>
          <p:nvSpPr>
            <p:cNvPr id="11" name="TextBox 10"/>
            <p:cNvSpPr txBox="1"/>
            <p:nvPr/>
          </p:nvSpPr>
          <p:spPr>
            <a:xfrm>
              <a:off x="2971800" y="3494782"/>
              <a:ext cx="1447800" cy="1077218"/>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FFFFFF"/>
                  </a:solidFill>
                  <a:latin typeface="Calibri" pitchFamily="34" charset="0"/>
                </a:rPr>
                <a:t>North </a:t>
              </a:r>
            </a:p>
            <a:p>
              <a:pPr algn="ctr" fontAlgn="base">
                <a:spcBef>
                  <a:spcPct val="0"/>
                </a:spcBef>
                <a:spcAft>
                  <a:spcPct val="0"/>
                </a:spcAft>
              </a:pPr>
              <a:r>
                <a:rPr lang="en-US" sz="1600" b="1" dirty="0" smtClean="0">
                  <a:solidFill>
                    <a:srgbClr val="FFFFFF"/>
                  </a:solidFill>
                  <a:latin typeface="Calibri" pitchFamily="34" charset="0"/>
                </a:rPr>
                <a:t>American  </a:t>
              </a:r>
            </a:p>
            <a:p>
              <a:pPr algn="ctr" fontAlgn="base">
                <a:spcBef>
                  <a:spcPct val="0"/>
                </a:spcBef>
                <a:spcAft>
                  <a:spcPct val="0"/>
                </a:spcAft>
              </a:pPr>
              <a:r>
                <a:rPr lang="en-US" sz="1600" b="1" dirty="0" smtClean="0">
                  <a:solidFill>
                    <a:srgbClr val="FFFFFF"/>
                  </a:solidFill>
                  <a:latin typeface="Calibri" pitchFamily="34" charset="0"/>
                </a:rPr>
                <a:t>mercury </a:t>
              </a:r>
            </a:p>
            <a:p>
              <a:pPr algn="ctr" fontAlgn="base">
                <a:spcBef>
                  <a:spcPct val="0"/>
                </a:spcBef>
                <a:spcAft>
                  <a:spcPct val="0"/>
                </a:spcAft>
              </a:pPr>
              <a:r>
                <a:rPr lang="en-US" sz="1600" b="1" dirty="0" smtClean="0">
                  <a:solidFill>
                    <a:srgbClr val="FFFFFF"/>
                  </a:solidFill>
                  <a:latin typeface="Calibri" pitchFamily="34" charset="0"/>
                </a:rPr>
                <a:t>sources</a:t>
              </a:r>
              <a:endParaRPr lang="en-US" sz="1600" b="1" dirty="0">
                <a:solidFill>
                  <a:srgbClr val="FFFFFF"/>
                </a:solidFill>
                <a:latin typeface="Calibri" pitchFamily="34" charset="0"/>
              </a:endParaRPr>
            </a:p>
          </p:txBody>
        </p:sp>
        <p:pic>
          <p:nvPicPr>
            <p:cNvPr id="823318" name="Picture 22" descr="C:\Documents and Settings\markc\Local Settings\Temporary Internet Files\Content.IE5\CEIARODP\MC900237379[1].wmf"/>
            <p:cNvPicPr>
              <a:picLocks noChangeAspect="1" noChangeArrowheads="1"/>
            </p:cNvPicPr>
            <p:nvPr/>
          </p:nvPicPr>
          <p:blipFill>
            <a:blip r:embed="rId4" cstate="print"/>
            <a:srcRect/>
            <a:stretch>
              <a:fillRect/>
            </a:stretch>
          </p:blipFill>
          <p:spPr bwMode="auto">
            <a:xfrm flipH="1">
              <a:off x="3886200" y="3058221"/>
              <a:ext cx="457200" cy="523179"/>
            </a:xfrm>
            <a:prstGeom prst="rect">
              <a:avLst/>
            </a:prstGeom>
            <a:noFill/>
          </p:spPr>
        </p:pic>
        <p:pic>
          <p:nvPicPr>
            <p:cNvPr id="36" name="Picture 22" descr="C:\Documents and Settings\markc\Local Settings\Temporary Internet Files\Content.IE5\CEIARODP\MC900237379[1].wmf"/>
            <p:cNvPicPr>
              <a:picLocks noChangeAspect="1" noChangeArrowheads="1"/>
            </p:cNvPicPr>
            <p:nvPr/>
          </p:nvPicPr>
          <p:blipFill>
            <a:blip r:embed="rId4" cstate="print"/>
            <a:srcRect/>
            <a:stretch>
              <a:fillRect/>
            </a:stretch>
          </p:blipFill>
          <p:spPr bwMode="auto">
            <a:xfrm flipH="1">
              <a:off x="4267200" y="3962400"/>
              <a:ext cx="457200" cy="523179"/>
            </a:xfrm>
            <a:prstGeom prst="rect">
              <a:avLst/>
            </a:prstGeom>
            <a:noFill/>
          </p:spPr>
        </p:pic>
      </p:grpSp>
      <p:grpSp>
        <p:nvGrpSpPr>
          <p:cNvPr id="5" name="Group 29"/>
          <p:cNvGrpSpPr/>
          <p:nvPr/>
        </p:nvGrpSpPr>
        <p:grpSpPr>
          <a:xfrm>
            <a:off x="6504488" y="2661138"/>
            <a:ext cx="2487112" cy="1569660"/>
            <a:chOff x="6275888" y="2514600"/>
            <a:chExt cx="2487112" cy="1569660"/>
          </a:xfrm>
        </p:grpSpPr>
        <p:sp>
          <p:nvSpPr>
            <p:cNvPr id="41" name="TextBox 40"/>
            <p:cNvSpPr txBox="1"/>
            <p:nvPr/>
          </p:nvSpPr>
          <p:spPr>
            <a:xfrm>
              <a:off x="7315200" y="2514600"/>
              <a:ext cx="1447800" cy="1569660"/>
            </a:xfrm>
            <a:prstGeom prst="rect">
              <a:avLst/>
            </a:prstGeom>
            <a:noFill/>
          </p:spPr>
          <p:txBody>
            <a:bodyPr wrap="square" rtlCol="0">
              <a:spAutoFit/>
            </a:bodyPr>
            <a:lstStyle/>
            <a:p>
              <a:pPr algn="r" fontAlgn="base">
                <a:spcBef>
                  <a:spcPct val="0"/>
                </a:spcBef>
                <a:spcAft>
                  <a:spcPct val="0"/>
                </a:spcAft>
              </a:pPr>
              <a:r>
                <a:rPr lang="en-US" sz="1600" b="1" dirty="0" smtClean="0">
                  <a:latin typeface="Calibri" pitchFamily="34" charset="0"/>
                </a:rPr>
                <a:t>mercury </a:t>
              </a:r>
            </a:p>
            <a:p>
              <a:pPr algn="r" fontAlgn="base">
                <a:spcBef>
                  <a:spcPct val="0"/>
                </a:spcBef>
                <a:spcAft>
                  <a:spcPct val="0"/>
                </a:spcAft>
              </a:pPr>
              <a:r>
                <a:rPr lang="en-US" sz="1600" b="1" dirty="0" smtClean="0">
                  <a:latin typeface="Calibri" pitchFamily="34" charset="0"/>
                </a:rPr>
                <a:t>that doesn’t deposit continues </a:t>
              </a:r>
            </a:p>
            <a:p>
              <a:pPr algn="r" fontAlgn="base">
                <a:spcBef>
                  <a:spcPct val="0"/>
                </a:spcBef>
                <a:spcAft>
                  <a:spcPct val="0"/>
                </a:spcAft>
              </a:pPr>
              <a:r>
                <a:rPr lang="en-US" sz="1600" b="1" dirty="0" smtClean="0">
                  <a:latin typeface="Calibri" pitchFamily="34" charset="0"/>
                </a:rPr>
                <a:t>its global circulation</a:t>
              </a:r>
              <a:endParaRPr lang="en-US" sz="1600" b="1" dirty="0">
                <a:latin typeface="Calibri" pitchFamily="34" charset="0"/>
              </a:endParaRPr>
            </a:p>
          </p:txBody>
        </p:sp>
        <p:pic>
          <p:nvPicPr>
            <p:cNvPr id="9" name="Picture 8" descr="arrow.png"/>
            <p:cNvPicPr>
              <a:picLocks/>
            </p:cNvPicPr>
            <p:nvPr/>
          </p:nvPicPr>
          <p:blipFill>
            <a:blip r:embed="rId5" cstate="print"/>
            <a:srcRect l="13205" t="43945"/>
            <a:stretch>
              <a:fillRect/>
            </a:stretch>
          </p:blipFill>
          <p:spPr>
            <a:xfrm rot="20400000">
              <a:off x="6275888" y="3139981"/>
              <a:ext cx="1587315" cy="640080"/>
            </a:xfrm>
            <a:prstGeom prst="rect">
              <a:avLst/>
            </a:prstGeom>
          </p:spPr>
        </p:pic>
      </p:grpSp>
      <p:sp>
        <p:nvSpPr>
          <p:cNvPr id="27" name="Freeform 26"/>
          <p:cNvSpPr/>
          <p:nvPr/>
        </p:nvSpPr>
        <p:spPr>
          <a:xfrm>
            <a:off x="4381500" y="3118338"/>
            <a:ext cx="463550" cy="923925"/>
          </a:xfrm>
          <a:custGeom>
            <a:avLst/>
            <a:gdLst>
              <a:gd name="connsiteX0" fmla="*/ 0 w 463550"/>
              <a:gd name="connsiteY0" fmla="*/ 0 h 923925"/>
              <a:gd name="connsiteX1" fmla="*/ 3175 w 463550"/>
              <a:gd name="connsiteY1" fmla="*/ 76200 h 923925"/>
              <a:gd name="connsiteX2" fmla="*/ 73025 w 463550"/>
              <a:gd name="connsiteY2" fmla="*/ 127000 h 923925"/>
              <a:gd name="connsiteX3" fmla="*/ 152400 w 463550"/>
              <a:gd name="connsiteY3" fmla="*/ 260350 h 923925"/>
              <a:gd name="connsiteX4" fmla="*/ 209550 w 463550"/>
              <a:gd name="connsiteY4" fmla="*/ 384175 h 923925"/>
              <a:gd name="connsiteX5" fmla="*/ 254000 w 463550"/>
              <a:gd name="connsiteY5" fmla="*/ 552450 h 923925"/>
              <a:gd name="connsiteX6" fmla="*/ 282575 w 463550"/>
              <a:gd name="connsiteY6" fmla="*/ 695325 h 923925"/>
              <a:gd name="connsiteX7" fmla="*/ 101600 w 463550"/>
              <a:gd name="connsiteY7" fmla="*/ 695325 h 923925"/>
              <a:gd name="connsiteX8" fmla="*/ 282575 w 463550"/>
              <a:gd name="connsiteY8" fmla="*/ 809625 h 923925"/>
              <a:gd name="connsiteX9" fmla="*/ 428625 w 463550"/>
              <a:gd name="connsiteY9" fmla="*/ 895350 h 923925"/>
              <a:gd name="connsiteX10" fmla="*/ 463550 w 463550"/>
              <a:gd name="connsiteY10" fmla="*/ 923925 h 923925"/>
              <a:gd name="connsiteX11" fmla="*/ 463550 w 463550"/>
              <a:gd name="connsiteY11" fmla="*/ 742950 h 923925"/>
              <a:gd name="connsiteX12" fmla="*/ 450850 w 463550"/>
              <a:gd name="connsiteY12" fmla="*/ 644525 h 923925"/>
              <a:gd name="connsiteX13" fmla="*/ 422275 w 463550"/>
              <a:gd name="connsiteY13" fmla="*/ 533400 h 923925"/>
              <a:gd name="connsiteX14" fmla="*/ 393700 w 463550"/>
              <a:gd name="connsiteY14" fmla="*/ 403225 h 923925"/>
              <a:gd name="connsiteX15" fmla="*/ 333375 w 463550"/>
              <a:gd name="connsiteY15" fmla="*/ 276225 h 923925"/>
              <a:gd name="connsiteX16" fmla="*/ 257175 w 463550"/>
              <a:gd name="connsiteY16" fmla="*/ 152400 h 923925"/>
              <a:gd name="connsiteX17" fmla="*/ 184150 w 463550"/>
              <a:gd name="connsiteY17" fmla="*/ 66675 h 923925"/>
              <a:gd name="connsiteX18" fmla="*/ 136525 w 463550"/>
              <a:gd name="connsiteY18" fmla="*/ 6350 h 923925"/>
              <a:gd name="connsiteX19" fmla="*/ 0 w 463550"/>
              <a:gd name="connsiteY19"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50" h="923925">
                <a:moveTo>
                  <a:pt x="0" y="0"/>
                </a:moveTo>
                <a:lnTo>
                  <a:pt x="3175" y="76200"/>
                </a:lnTo>
                <a:lnTo>
                  <a:pt x="73025" y="127000"/>
                </a:lnTo>
                <a:lnTo>
                  <a:pt x="152400" y="260350"/>
                </a:lnTo>
                <a:lnTo>
                  <a:pt x="209550" y="384175"/>
                </a:lnTo>
                <a:lnTo>
                  <a:pt x="254000" y="552450"/>
                </a:lnTo>
                <a:lnTo>
                  <a:pt x="282575" y="695325"/>
                </a:lnTo>
                <a:lnTo>
                  <a:pt x="101600" y="695325"/>
                </a:lnTo>
                <a:lnTo>
                  <a:pt x="282575" y="809625"/>
                </a:lnTo>
                <a:lnTo>
                  <a:pt x="428625" y="895350"/>
                </a:lnTo>
                <a:lnTo>
                  <a:pt x="463550" y="923925"/>
                </a:lnTo>
                <a:lnTo>
                  <a:pt x="463550" y="742950"/>
                </a:lnTo>
                <a:lnTo>
                  <a:pt x="450850" y="644525"/>
                </a:lnTo>
                <a:lnTo>
                  <a:pt x="422275" y="533400"/>
                </a:lnTo>
                <a:lnTo>
                  <a:pt x="393700" y="403225"/>
                </a:lnTo>
                <a:lnTo>
                  <a:pt x="333375" y="276225"/>
                </a:lnTo>
                <a:lnTo>
                  <a:pt x="257175" y="152400"/>
                </a:lnTo>
                <a:lnTo>
                  <a:pt x="184150" y="66675"/>
                </a:lnTo>
                <a:lnTo>
                  <a:pt x="136525" y="6350"/>
                </a:lnTo>
                <a:lnTo>
                  <a:pt x="0" y="0"/>
                </a:lnTo>
                <a:close/>
              </a:path>
            </a:pathLst>
          </a:custGeom>
          <a:solidFill>
            <a:srgbClr val="FBE1F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546600" y="3127863"/>
            <a:ext cx="647700" cy="927100"/>
          </a:xfrm>
          <a:custGeom>
            <a:avLst/>
            <a:gdLst>
              <a:gd name="connsiteX0" fmla="*/ 0 w 647700"/>
              <a:gd name="connsiteY0" fmla="*/ 3175 h 927100"/>
              <a:gd name="connsiteX1" fmla="*/ 92075 w 647700"/>
              <a:gd name="connsiteY1" fmla="*/ 0 h 927100"/>
              <a:gd name="connsiteX2" fmla="*/ 177800 w 647700"/>
              <a:gd name="connsiteY2" fmla="*/ 34925 h 927100"/>
              <a:gd name="connsiteX3" fmla="*/ 257175 w 647700"/>
              <a:gd name="connsiteY3" fmla="*/ 111125 h 927100"/>
              <a:gd name="connsiteX4" fmla="*/ 352425 w 647700"/>
              <a:gd name="connsiteY4" fmla="*/ 263525 h 927100"/>
              <a:gd name="connsiteX5" fmla="*/ 419100 w 647700"/>
              <a:gd name="connsiteY5" fmla="*/ 476250 h 927100"/>
              <a:gd name="connsiteX6" fmla="*/ 441325 w 647700"/>
              <a:gd name="connsiteY6" fmla="*/ 561975 h 927100"/>
              <a:gd name="connsiteX7" fmla="*/ 463550 w 647700"/>
              <a:gd name="connsiteY7" fmla="*/ 692150 h 927100"/>
              <a:gd name="connsiteX8" fmla="*/ 647700 w 647700"/>
              <a:gd name="connsiteY8" fmla="*/ 695325 h 927100"/>
              <a:gd name="connsiteX9" fmla="*/ 314325 w 647700"/>
              <a:gd name="connsiteY9" fmla="*/ 927100 h 927100"/>
              <a:gd name="connsiteX10" fmla="*/ 314325 w 647700"/>
              <a:gd name="connsiteY10" fmla="*/ 736600 h 927100"/>
              <a:gd name="connsiteX11" fmla="*/ 292100 w 647700"/>
              <a:gd name="connsiteY11" fmla="*/ 596900 h 927100"/>
              <a:gd name="connsiteX12" fmla="*/ 247650 w 647700"/>
              <a:gd name="connsiteY12" fmla="*/ 431800 h 927100"/>
              <a:gd name="connsiteX13" fmla="*/ 180975 w 647700"/>
              <a:gd name="connsiteY13" fmla="*/ 250825 h 927100"/>
              <a:gd name="connsiteX14" fmla="*/ 95250 w 647700"/>
              <a:gd name="connsiteY14" fmla="*/ 139700 h 927100"/>
              <a:gd name="connsiteX15" fmla="*/ 0 w 647700"/>
              <a:gd name="connsiteY15" fmla="*/ 3175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700" h="927100">
                <a:moveTo>
                  <a:pt x="0" y="3175"/>
                </a:moveTo>
                <a:lnTo>
                  <a:pt x="92075" y="0"/>
                </a:lnTo>
                <a:lnTo>
                  <a:pt x="177800" y="34925"/>
                </a:lnTo>
                <a:lnTo>
                  <a:pt x="257175" y="111125"/>
                </a:lnTo>
                <a:lnTo>
                  <a:pt x="352425" y="263525"/>
                </a:lnTo>
                <a:lnTo>
                  <a:pt x="419100" y="476250"/>
                </a:lnTo>
                <a:lnTo>
                  <a:pt x="441325" y="561975"/>
                </a:lnTo>
                <a:lnTo>
                  <a:pt x="463550" y="692150"/>
                </a:lnTo>
                <a:lnTo>
                  <a:pt x="647700" y="695325"/>
                </a:lnTo>
                <a:lnTo>
                  <a:pt x="314325" y="927100"/>
                </a:lnTo>
                <a:lnTo>
                  <a:pt x="314325" y="736600"/>
                </a:lnTo>
                <a:lnTo>
                  <a:pt x="292100" y="596900"/>
                </a:lnTo>
                <a:lnTo>
                  <a:pt x="247650" y="431800"/>
                </a:lnTo>
                <a:lnTo>
                  <a:pt x="180975" y="250825"/>
                </a:lnTo>
                <a:lnTo>
                  <a:pt x="95250" y="139700"/>
                </a:lnTo>
                <a:lnTo>
                  <a:pt x="0" y="3175"/>
                </a:lnTo>
                <a:close/>
              </a:path>
            </a:pathLst>
          </a:custGeom>
          <a:solidFill>
            <a:srgbClr val="FFF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8"/>
          <p:cNvGrpSpPr/>
          <p:nvPr/>
        </p:nvGrpSpPr>
        <p:grpSpPr>
          <a:xfrm>
            <a:off x="4375036" y="3065486"/>
            <a:ext cx="2076566" cy="1815882"/>
            <a:chOff x="4375036" y="2918948"/>
            <a:chExt cx="2076566" cy="1815882"/>
          </a:xfrm>
        </p:grpSpPr>
        <p:pic>
          <p:nvPicPr>
            <p:cNvPr id="38" name="Picture 37" descr="arrow2.png"/>
            <p:cNvPicPr>
              <a:picLocks noChangeAspect="1"/>
            </p:cNvPicPr>
            <p:nvPr/>
          </p:nvPicPr>
          <p:blipFill>
            <a:blip r:embed="rId6" cstate="print"/>
            <a:srcRect l="42392"/>
            <a:stretch>
              <a:fillRect/>
            </a:stretch>
          </p:blipFill>
          <p:spPr>
            <a:xfrm>
              <a:off x="4375036" y="2949538"/>
              <a:ext cx="838200" cy="953914"/>
            </a:xfrm>
            <a:prstGeom prst="rect">
              <a:avLst/>
            </a:prstGeom>
          </p:spPr>
        </p:pic>
        <p:grpSp>
          <p:nvGrpSpPr>
            <p:cNvPr id="8" name="Group 43"/>
            <p:cNvGrpSpPr/>
            <p:nvPr/>
          </p:nvGrpSpPr>
          <p:grpSpPr>
            <a:xfrm>
              <a:off x="4927602" y="2918948"/>
              <a:ext cx="1524000" cy="1815882"/>
              <a:chOff x="4927602" y="2918948"/>
              <a:chExt cx="1524000" cy="1815882"/>
            </a:xfrm>
          </p:grpSpPr>
          <p:sp>
            <p:nvSpPr>
              <p:cNvPr id="43" name="TextBox 42"/>
              <p:cNvSpPr txBox="1"/>
              <p:nvPr/>
            </p:nvSpPr>
            <p:spPr>
              <a:xfrm>
                <a:off x="5706374" y="4147870"/>
                <a:ext cx="304800" cy="338554"/>
              </a:xfrm>
              <a:prstGeom prst="rect">
                <a:avLst/>
              </a:prstGeom>
              <a:noFill/>
            </p:spPr>
            <p:txBody>
              <a:bodyPr wrap="square" rtlCol="0">
                <a:spAutoFit/>
              </a:bodyPr>
              <a:lstStyle/>
              <a:p>
                <a:pPr algn="r" fontAlgn="base">
                  <a:spcBef>
                    <a:spcPct val="0"/>
                  </a:spcBef>
                  <a:spcAft>
                    <a:spcPct val="0"/>
                  </a:spcAft>
                </a:pPr>
                <a:r>
                  <a:rPr lang="en-US" sz="1600" b="1" dirty="0" smtClean="0">
                    <a:solidFill>
                      <a:srgbClr val="FFFFFF"/>
                    </a:solidFill>
                    <a:latin typeface="Calibri" pitchFamily="34" charset="0"/>
                  </a:rPr>
                  <a:t>*</a:t>
                </a:r>
                <a:r>
                  <a:rPr lang="en-US" sz="1200" b="1" dirty="0" smtClean="0">
                    <a:solidFill>
                      <a:srgbClr val="FFFFFF"/>
                    </a:solidFill>
                    <a:latin typeface="Calibri" pitchFamily="34" charset="0"/>
                  </a:rPr>
                  <a:t> </a:t>
                </a:r>
                <a:endParaRPr lang="en-US" sz="1200" b="1" dirty="0">
                  <a:solidFill>
                    <a:srgbClr val="FFFFFF"/>
                  </a:solidFill>
                  <a:latin typeface="Calibri" pitchFamily="34" charset="0"/>
                </a:endParaRPr>
              </a:p>
            </p:txBody>
          </p:sp>
          <p:sp>
            <p:nvSpPr>
              <p:cNvPr id="35" name="TextBox 34"/>
              <p:cNvSpPr txBox="1"/>
              <p:nvPr/>
            </p:nvSpPr>
            <p:spPr>
              <a:xfrm>
                <a:off x="4927602" y="2918948"/>
                <a:ext cx="1524000" cy="1815882"/>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FFFFFF"/>
                    </a:solidFill>
                    <a:latin typeface="Calibri" pitchFamily="34" charset="0"/>
                  </a:rPr>
                  <a:t>regional and  </a:t>
                </a:r>
              </a:p>
              <a:p>
                <a:pPr algn="ctr" fontAlgn="base">
                  <a:spcBef>
                    <a:spcPct val="0"/>
                  </a:spcBef>
                  <a:spcAft>
                    <a:spcPct val="0"/>
                  </a:spcAft>
                </a:pPr>
                <a:r>
                  <a:rPr lang="en-US" sz="1600" b="1" dirty="0" smtClean="0">
                    <a:solidFill>
                      <a:srgbClr val="FFFFFF"/>
                    </a:solidFill>
                    <a:latin typeface="Calibri" pitchFamily="34" charset="0"/>
                  </a:rPr>
                  <a:t>and global sources contribute to atmospheric mercury deposition</a:t>
                </a:r>
                <a:endParaRPr lang="en-US" sz="1600" b="1" dirty="0">
                  <a:solidFill>
                    <a:srgbClr val="FFFFFF"/>
                  </a:solidFill>
                  <a:latin typeface="Calibri" pitchFamily="34" charset="0"/>
                </a:endParaRPr>
              </a:p>
            </p:txBody>
          </p:sp>
        </p:grpSp>
      </p:grpSp>
      <p:sp>
        <p:nvSpPr>
          <p:cNvPr id="44" name="Slide Number Placeholder 3"/>
          <p:cNvSpPr>
            <a:spLocks noGrp="1"/>
          </p:cNvSpPr>
          <p:nvPr>
            <p:ph type="sldNum" sz="quarter" idx="12"/>
          </p:nvPr>
        </p:nvSpPr>
        <p:spPr>
          <a:xfrm>
            <a:off x="7924800" y="6356350"/>
            <a:ext cx="762000" cy="365125"/>
          </a:xfrm>
        </p:spPr>
        <p:txBody>
          <a:bodyPr/>
          <a:lstStyle/>
          <a:p>
            <a:fld id="{3E7EE49B-C32B-495C-9640-ABBF50F57D80}" type="slidenum">
              <a:rPr lang="en-US" smtClean="0"/>
              <a:pPr/>
              <a:t>30</a:t>
            </a:fld>
            <a:endParaRPr lang="en-US"/>
          </a:p>
        </p:txBody>
      </p:sp>
      <p:grpSp>
        <p:nvGrpSpPr>
          <p:cNvPr id="12" name="Group 25"/>
          <p:cNvGrpSpPr/>
          <p:nvPr/>
        </p:nvGrpSpPr>
        <p:grpSpPr>
          <a:xfrm>
            <a:off x="228600" y="1718699"/>
            <a:ext cx="2932992" cy="2026423"/>
            <a:chOff x="228600" y="1572161"/>
            <a:chExt cx="2932992" cy="2026423"/>
          </a:xfrm>
        </p:grpSpPr>
        <p:pic>
          <p:nvPicPr>
            <p:cNvPr id="4" name="Picture 3" descr="arrow.png"/>
            <p:cNvPicPr>
              <a:picLocks/>
            </p:cNvPicPr>
            <p:nvPr/>
          </p:nvPicPr>
          <p:blipFill>
            <a:blip r:embed="rId5" cstate="print"/>
            <a:srcRect t="43945"/>
            <a:stretch>
              <a:fillRect/>
            </a:stretch>
          </p:blipFill>
          <p:spPr>
            <a:xfrm rot="540000">
              <a:off x="1332792" y="2958504"/>
              <a:ext cx="1828800" cy="640080"/>
            </a:xfrm>
            <a:prstGeom prst="rect">
              <a:avLst/>
            </a:prstGeom>
          </p:spPr>
        </p:pic>
        <p:sp>
          <p:nvSpPr>
            <p:cNvPr id="10" name="TextBox 9"/>
            <p:cNvSpPr txBox="1"/>
            <p:nvPr/>
          </p:nvSpPr>
          <p:spPr>
            <a:xfrm>
              <a:off x="228600" y="1572161"/>
              <a:ext cx="1600200" cy="1323439"/>
            </a:xfrm>
            <a:prstGeom prst="rect">
              <a:avLst/>
            </a:prstGeom>
            <a:solidFill>
              <a:schemeClr val="bg1"/>
            </a:solidFill>
            <a:ln>
              <a:solidFill>
                <a:srgbClr val="0F6FC6"/>
              </a:solidFill>
            </a:ln>
          </p:spPr>
          <p:txBody>
            <a:bodyPr wrap="square" rtlCol="0">
              <a:spAutoFit/>
            </a:bodyPr>
            <a:lstStyle/>
            <a:p>
              <a:pPr algn="r" fontAlgn="base">
                <a:spcBef>
                  <a:spcPct val="0"/>
                </a:spcBef>
                <a:spcAft>
                  <a:spcPct val="0"/>
                </a:spcAft>
              </a:pPr>
              <a:r>
                <a:rPr lang="en-US" sz="1600" b="1" dirty="0" smtClean="0">
                  <a:latin typeface="Calibri" pitchFamily="34" charset="0"/>
                </a:rPr>
                <a:t>mercury </a:t>
              </a:r>
            </a:p>
            <a:p>
              <a:pPr algn="r" fontAlgn="base">
                <a:spcBef>
                  <a:spcPct val="0"/>
                </a:spcBef>
                <a:spcAft>
                  <a:spcPct val="0"/>
                </a:spcAft>
              </a:pPr>
              <a:r>
                <a:rPr lang="en-US" sz="1600" b="1" dirty="0" smtClean="0">
                  <a:latin typeface="Calibri" pitchFamily="34" charset="0"/>
                </a:rPr>
                <a:t>from global atmospheric pool entering </a:t>
              </a:r>
            </a:p>
            <a:p>
              <a:pPr algn="r" fontAlgn="base">
                <a:spcBef>
                  <a:spcPct val="0"/>
                </a:spcBef>
                <a:spcAft>
                  <a:spcPct val="0"/>
                </a:spcAft>
              </a:pPr>
              <a:r>
                <a:rPr lang="en-US" sz="1600" b="1" dirty="0" smtClean="0">
                  <a:latin typeface="Calibri" pitchFamily="34" charset="0"/>
                </a:rPr>
                <a:t>North America</a:t>
              </a:r>
              <a:endParaRPr lang="en-US" sz="1600" b="1" dirty="0">
                <a:latin typeface="Calibri" pitchFamily="34" charset="0"/>
              </a:endParaRPr>
            </a:p>
          </p:txBody>
        </p:sp>
      </p:grpSp>
      <p:grpSp>
        <p:nvGrpSpPr>
          <p:cNvPr id="13" name="Group 53"/>
          <p:cNvGrpSpPr/>
          <p:nvPr/>
        </p:nvGrpSpPr>
        <p:grpSpPr>
          <a:xfrm>
            <a:off x="685800" y="1746738"/>
            <a:ext cx="5638800" cy="3821668"/>
            <a:chOff x="685800" y="1600200"/>
            <a:chExt cx="5638800" cy="3821668"/>
          </a:xfrm>
        </p:grpSpPr>
        <p:sp>
          <p:nvSpPr>
            <p:cNvPr id="40" name="Oval 39"/>
            <p:cNvSpPr/>
            <p:nvPr/>
          </p:nvSpPr>
          <p:spPr>
            <a:xfrm>
              <a:off x="2590800" y="1600200"/>
              <a:ext cx="3733800" cy="3429000"/>
            </a:xfrm>
            <a:prstGeom prst="ellipse">
              <a:avLst/>
            </a:prstGeom>
            <a:noFill/>
            <a:ln w="38100">
              <a:solidFill>
                <a:srgbClr val="FFFFFF">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chemeClr val="tx1"/>
                </a:solidFill>
              </a:endParaRPr>
            </a:p>
          </p:txBody>
        </p:sp>
        <p:sp>
          <p:nvSpPr>
            <p:cNvPr id="53" name="TextBox 52"/>
            <p:cNvSpPr txBox="1"/>
            <p:nvPr/>
          </p:nvSpPr>
          <p:spPr>
            <a:xfrm>
              <a:off x="685800" y="4590871"/>
              <a:ext cx="2819400" cy="830997"/>
            </a:xfrm>
            <a:prstGeom prst="rect">
              <a:avLst/>
            </a:prstGeom>
            <a:solidFill>
              <a:schemeClr val="bg1"/>
            </a:solidFill>
            <a:ln>
              <a:solidFill>
                <a:srgbClr val="0F6FC6"/>
              </a:solidFill>
            </a:ln>
          </p:spPr>
          <p:txBody>
            <a:bodyPr wrap="square" rtlCol="0">
              <a:spAutoFit/>
            </a:bodyPr>
            <a:lstStyle/>
            <a:p>
              <a:pPr algn="ctr" fontAlgn="base">
                <a:spcBef>
                  <a:spcPct val="0"/>
                </a:spcBef>
                <a:spcAft>
                  <a:spcPct val="0"/>
                </a:spcAft>
              </a:pPr>
              <a:r>
                <a:rPr lang="en-US" sz="1600" b="1" dirty="0" smtClean="0">
                  <a:latin typeface="Calibri" pitchFamily="34" charset="0"/>
                </a:rPr>
                <a:t>Thousands of fish-advisories throughout North America due to mercury contamination</a:t>
              </a:r>
              <a:endParaRPr lang="en-US" sz="1600" b="1" dirty="0">
                <a:latin typeface="Calibri" pitchFamily="34" charset="0"/>
              </a:endParaRPr>
            </a:p>
          </p:txBody>
        </p:sp>
      </p:grpSp>
      <p:grpSp>
        <p:nvGrpSpPr>
          <p:cNvPr id="14" name="Group 55"/>
          <p:cNvGrpSpPr/>
          <p:nvPr/>
        </p:nvGrpSpPr>
        <p:grpSpPr>
          <a:xfrm>
            <a:off x="2407296" y="603738"/>
            <a:ext cx="5212704" cy="1752600"/>
            <a:chOff x="2082124" y="-228600"/>
            <a:chExt cx="5212704" cy="1752600"/>
          </a:xfrm>
        </p:grpSpPr>
        <p:pic>
          <p:nvPicPr>
            <p:cNvPr id="6" name="Picture 5" descr="arrow.png"/>
            <p:cNvPicPr>
              <a:picLocks/>
            </p:cNvPicPr>
            <p:nvPr/>
          </p:nvPicPr>
          <p:blipFill>
            <a:blip r:embed="rId5" cstate="print"/>
            <a:srcRect l="11704" t="43945"/>
            <a:stretch>
              <a:fillRect/>
            </a:stretch>
          </p:blipFill>
          <p:spPr>
            <a:xfrm rot="540000">
              <a:off x="2082124" y="367509"/>
              <a:ext cx="807382" cy="640080"/>
            </a:xfrm>
            <a:prstGeom prst="rect">
              <a:avLst/>
            </a:prstGeom>
          </p:spPr>
        </p:pic>
        <p:sp>
          <p:nvSpPr>
            <p:cNvPr id="45" name="Oval 44"/>
            <p:cNvSpPr/>
            <p:nvPr/>
          </p:nvSpPr>
          <p:spPr>
            <a:xfrm>
              <a:off x="2286000" y="76200"/>
              <a:ext cx="3505200" cy="1447800"/>
            </a:xfrm>
            <a:prstGeom prst="ellipse">
              <a:avLst/>
            </a:prstGeom>
            <a:noFill/>
            <a:ln w="3810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chemeClr val="tx1"/>
                </a:solidFill>
              </a:endParaRPr>
            </a:p>
          </p:txBody>
        </p:sp>
        <p:pic>
          <p:nvPicPr>
            <p:cNvPr id="47" name="Picture 46" descr="arrow2.png"/>
            <p:cNvPicPr>
              <a:picLocks noChangeAspect="1"/>
            </p:cNvPicPr>
            <p:nvPr/>
          </p:nvPicPr>
          <p:blipFill>
            <a:blip r:embed="rId6" cstate="print"/>
            <a:srcRect l="42392"/>
            <a:stretch>
              <a:fillRect/>
            </a:stretch>
          </p:blipFill>
          <p:spPr>
            <a:xfrm>
              <a:off x="3789628" y="441960"/>
              <a:ext cx="482087" cy="548640"/>
            </a:xfrm>
            <a:prstGeom prst="rect">
              <a:avLst/>
            </a:prstGeom>
          </p:spPr>
        </p:pic>
        <p:sp>
          <p:nvSpPr>
            <p:cNvPr id="55" name="TextBox 54"/>
            <p:cNvSpPr txBox="1"/>
            <p:nvPr/>
          </p:nvSpPr>
          <p:spPr>
            <a:xfrm>
              <a:off x="4780228" y="-228600"/>
              <a:ext cx="2514600" cy="1077218"/>
            </a:xfrm>
            <a:prstGeom prst="rect">
              <a:avLst/>
            </a:prstGeom>
            <a:solidFill>
              <a:schemeClr val="bg1"/>
            </a:solidFill>
            <a:ln>
              <a:solidFill>
                <a:srgbClr val="0F6FC6"/>
              </a:solidFill>
            </a:ln>
          </p:spPr>
          <p:txBody>
            <a:bodyPr wrap="square" rtlCol="0">
              <a:spAutoFit/>
            </a:bodyPr>
            <a:lstStyle/>
            <a:p>
              <a:pPr algn="r" fontAlgn="base">
                <a:spcBef>
                  <a:spcPct val="0"/>
                </a:spcBef>
                <a:spcAft>
                  <a:spcPct val="0"/>
                </a:spcAft>
              </a:pPr>
              <a:r>
                <a:rPr lang="en-US" sz="1600" b="1" dirty="0" smtClean="0">
                  <a:latin typeface="Calibri" pitchFamily="34" charset="0"/>
                </a:rPr>
                <a:t>Polar-specific air-chemistry can lead to enhanced mercury deposition under some conditions</a:t>
              </a:r>
              <a:endParaRPr lang="en-US" sz="1600" b="1" dirty="0">
                <a:latin typeface="Calibri" pitchFamily="34" charset="0"/>
              </a:endParaRPr>
            </a:p>
          </p:txBody>
        </p:sp>
      </p:grpSp>
      <p:cxnSp>
        <p:nvCxnSpPr>
          <p:cNvPr id="60" name="Straight Connector 59"/>
          <p:cNvCxnSpPr/>
          <p:nvPr/>
        </p:nvCxnSpPr>
        <p:spPr>
          <a:xfrm>
            <a:off x="381000" y="6588370"/>
            <a:ext cx="8077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Box 4"/>
          <p:cNvSpPr txBox="1">
            <a:spLocks noChangeArrowheads="1"/>
          </p:cNvSpPr>
          <p:nvPr/>
        </p:nvSpPr>
        <p:spPr bwMode="auto">
          <a:xfrm>
            <a:off x="6553200" y="4413738"/>
            <a:ext cx="2286000" cy="2062103"/>
          </a:xfrm>
          <a:prstGeom prst="rect">
            <a:avLst/>
          </a:prstGeom>
          <a:solidFill>
            <a:srgbClr val="FFFF00"/>
          </a:solidFill>
          <a:ln w="9525">
            <a:solidFill>
              <a:schemeClr val="tx1"/>
            </a:solidFill>
            <a:miter lim="800000"/>
            <a:headEnd/>
            <a:tailEnd/>
          </a:ln>
        </p:spPr>
        <p:txBody>
          <a:bodyPr wrap="square">
            <a:spAutoFit/>
          </a:bodyPr>
          <a:lstStyle/>
          <a:p>
            <a:pPr fontAlgn="base">
              <a:spcBef>
                <a:spcPct val="0"/>
              </a:spcBef>
              <a:spcAft>
                <a:spcPct val="0"/>
              </a:spcAft>
            </a:pPr>
            <a:r>
              <a:rPr lang="en-US" sz="1600" b="1" i="1" dirty="0" smtClean="0">
                <a:solidFill>
                  <a:srgbClr val="000000"/>
                </a:solidFill>
                <a:latin typeface="Calibri" pitchFamily="34" charset="0"/>
              </a:rPr>
              <a:t>Atmospheric mercury deposition varies spatially and temporally, and is always a complex combination of impacts from local, regional, national, and global emissions sources.</a:t>
            </a:r>
            <a:endParaRPr lang="en-US" sz="1600" b="1" i="1" dirty="0">
              <a:solidFill>
                <a:srgbClr val="000000"/>
              </a:solidFill>
              <a:latin typeface="Calibri" pitchFamily="34" charset="0"/>
            </a:endParaRPr>
          </a:p>
        </p:txBody>
      </p:sp>
      <p:sp>
        <p:nvSpPr>
          <p:cNvPr id="42" name="Footer Placeholder 2"/>
          <p:cNvSpPr>
            <a:spLocks noGrp="1"/>
          </p:cNvSpPr>
          <p:nvPr>
            <p:ph type="ftr" sz="quarter" idx="11"/>
          </p:nvPr>
        </p:nvSpPr>
        <p:spPr>
          <a:xfrm>
            <a:off x="2667000" y="6356350"/>
            <a:ext cx="3352800" cy="365125"/>
          </a:xfrm>
        </p:spPr>
        <p:txBody>
          <a:bodyPr/>
          <a:lstStyle/>
          <a:p>
            <a:r>
              <a:rPr lang="en-US" dirty="0" smtClean="0"/>
              <a:t>Air Resources Laboratory</a:t>
            </a:r>
            <a:endParaRPr lang="en-US" dirty="0"/>
          </a:p>
        </p:txBody>
      </p:sp>
      <p:sp>
        <p:nvSpPr>
          <p:cNvPr id="37" name="Date Placeholder 1"/>
          <p:cNvSpPr>
            <a:spLocks noGrp="1"/>
          </p:cNvSpPr>
          <p:nvPr>
            <p:ph type="dt" sz="half" idx="10"/>
          </p:nvPr>
        </p:nvSpPr>
        <p:spPr>
          <a:xfrm>
            <a:off x="457200" y="6356350"/>
            <a:ext cx="2133600" cy="365125"/>
          </a:xfrm>
        </p:spPr>
        <p:txBody>
          <a:bodyPr/>
          <a:lstStyle/>
          <a:p>
            <a:r>
              <a:rPr lang="en-US" smtClean="0"/>
              <a:t>6/19/2012</a:t>
            </a:r>
            <a:endParaRPr lang="en-US" dirty="0"/>
          </a:p>
        </p:txBody>
      </p:sp>
    </p:spTree>
    <p:extLst>
      <p:ext uri="{BB962C8B-B14F-4D97-AF65-F5344CB8AC3E}">
        <p14:creationId xmlns="" xmlns:p14="http://schemas.microsoft.com/office/powerpoint/2010/main" val="34430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descr="MPj04277530000[1]"/>
          <p:cNvPicPr>
            <a:picLocks noChangeAspect="1" noChangeArrowheads="1"/>
          </p:cNvPicPr>
          <p:nvPr/>
        </p:nvPicPr>
        <p:blipFill>
          <a:blip r:embed="rId3" cstate="print"/>
          <a:srcRect b="30234"/>
          <a:stretch>
            <a:fillRect/>
          </a:stretch>
        </p:blipFill>
        <p:spPr bwMode="auto">
          <a:xfrm>
            <a:off x="685800" y="1143000"/>
            <a:ext cx="7772400" cy="5334000"/>
          </a:xfrm>
          <a:prstGeom prst="rect">
            <a:avLst/>
          </a:prstGeom>
          <a:noFill/>
          <a:ln w="9525">
            <a:solidFill>
              <a:srgbClr val="04617B"/>
            </a:solidFill>
            <a:miter lim="800000"/>
            <a:headEnd/>
            <a:tailEnd/>
          </a:ln>
        </p:spPr>
      </p:pic>
      <p:sp>
        <p:nvSpPr>
          <p:cNvPr id="18" name="Date Placeholder 1"/>
          <p:cNvSpPr>
            <a:spLocks noGrp="1"/>
          </p:cNvSpPr>
          <p:nvPr>
            <p:ph type="dt" sz="half" idx="10"/>
          </p:nvPr>
        </p:nvSpPr>
        <p:spPr>
          <a:xfrm>
            <a:off x="457200" y="6356350"/>
            <a:ext cx="2133600" cy="365125"/>
          </a:xfrm>
        </p:spPr>
        <p:txBody>
          <a:bodyPr/>
          <a:lstStyle/>
          <a:p>
            <a:r>
              <a:rPr lang="en-US" smtClean="0"/>
              <a:t>6/19/2012</a:t>
            </a:r>
            <a:endParaRPr lang="en-US" dirty="0"/>
          </a:p>
        </p:txBody>
      </p:sp>
      <p:sp>
        <p:nvSpPr>
          <p:cNvPr id="19" name="Footer Placeholder 2"/>
          <p:cNvSpPr>
            <a:spLocks noGrp="1"/>
          </p:cNvSpPr>
          <p:nvPr>
            <p:ph type="ftr" sz="quarter" idx="11"/>
          </p:nvPr>
        </p:nvSpPr>
        <p:spPr>
          <a:xfrm>
            <a:off x="2667000" y="6356350"/>
            <a:ext cx="3352800" cy="365125"/>
          </a:xfrm>
        </p:spPr>
        <p:txBody>
          <a:bodyPr/>
          <a:lstStyle/>
          <a:p>
            <a:r>
              <a:rPr lang="en-US" smtClean="0"/>
              <a:t>Air Resources Laboratory</a:t>
            </a:r>
            <a:endParaRPr lang="en-US"/>
          </a:p>
        </p:txBody>
      </p:sp>
      <p:sp>
        <p:nvSpPr>
          <p:cNvPr id="20" name="Slide Number Placeholder 3"/>
          <p:cNvSpPr>
            <a:spLocks noGrp="1"/>
          </p:cNvSpPr>
          <p:nvPr>
            <p:ph type="sldNum" sz="quarter" idx="12"/>
          </p:nvPr>
        </p:nvSpPr>
        <p:spPr>
          <a:xfrm>
            <a:off x="7924800" y="6356350"/>
            <a:ext cx="762000" cy="365125"/>
          </a:xfrm>
        </p:spPr>
        <p:txBody>
          <a:bodyPr/>
          <a:lstStyle/>
          <a:p>
            <a:fld id="{3E7EE49B-C32B-495C-9640-ABBF50F57D80}" type="slidenum">
              <a:rPr lang="en-US" smtClean="0"/>
              <a:pPr/>
              <a:t>31</a:t>
            </a:fld>
            <a:endParaRPr lang="en-US"/>
          </a:p>
        </p:txBody>
      </p:sp>
      <p:sp>
        <p:nvSpPr>
          <p:cNvPr id="22" name="Title 21"/>
          <p:cNvSpPr txBox="1">
            <a:spLocks/>
          </p:cNvSpPr>
          <p:nvPr/>
        </p:nvSpPr>
        <p:spPr>
          <a:xfrm>
            <a:off x="1143000" y="609600"/>
            <a:ext cx="7019192" cy="5334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2"/>
                </a:solidFill>
                <a:effectLst/>
                <a:uLnTx/>
                <a:uFillTx/>
                <a:latin typeface="+mj-lt"/>
                <a:ea typeface="+mj-ea"/>
                <a:cs typeface="+mj-cs"/>
              </a:rPr>
              <a:t>Different “forms” of mercury in the atmosphere</a:t>
            </a:r>
            <a:endParaRPr kumimoji="0" lang="en-US" sz="2800" b="0" i="0" u="none" strike="noStrike" kern="1200" cap="none" spc="0" normalizeH="0" baseline="0" noProof="0" dirty="0">
              <a:ln>
                <a:noFill/>
              </a:ln>
              <a:solidFill>
                <a:schemeClr val="tx2"/>
              </a:solidFill>
              <a:effectLst/>
              <a:uLnTx/>
              <a:uFillTx/>
              <a:latin typeface="+mj-lt"/>
              <a:ea typeface="+mj-ea"/>
              <a:cs typeface="+mj-cs"/>
            </a:endParaRPr>
          </a:p>
        </p:txBody>
      </p:sp>
      <p:sp>
        <p:nvSpPr>
          <p:cNvPr id="403463" name="Text Box 7"/>
          <p:cNvSpPr txBox="1">
            <a:spLocks noChangeArrowheads="1"/>
          </p:cNvSpPr>
          <p:nvPr/>
        </p:nvSpPr>
        <p:spPr bwMode="auto">
          <a:xfrm>
            <a:off x="3056934" y="1236521"/>
            <a:ext cx="3267666" cy="1652786"/>
          </a:xfrm>
          <a:prstGeom prst="rect">
            <a:avLst/>
          </a:prstGeom>
          <a:solidFill>
            <a:srgbClr val="E1F2F3"/>
          </a:solidFill>
          <a:ln w="28575">
            <a:solidFill>
              <a:schemeClr val="accent2"/>
            </a:solidFill>
            <a:miter lim="800000"/>
            <a:headEnd/>
            <a:tailEnd/>
          </a:ln>
        </p:spPr>
        <p:txBody>
          <a:bodyPr anchor="ctr" anchorCtr="1"/>
          <a:lstStyle/>
          <a:p>
            <a:pPr fontAlgn="base">
              <a:spcBef>
                <a:spcPts val="600"/>
              </a:spcBef>
              <a:spcAft>
                <a:spcPct val="0"/>
              </a:spcAft>
            </a:pPr>
            <a:r>
              <a:rPr lang="en-US" sz="1600" b="1" u="sng" dirty="0" smtClean="0">
                <a:solidFill>
                  <a:srgbClr val="333399"/>
                </a:solidFill>
              </a:rPr>
              <a:t>Elemental Mercury -- Hg(0)</a:t>
            </a:r>
          </a:p>
          <a:p>
            <a:pPr marL="119063" lvl="1" fontAlgn="base">
              <a:spcBef>
                <a:spcPts val="600"/>
              </a:spcBef>
              <a:spcAft>
                <a:spcPct val="0"/>
              </a:spcAft>
              <a:buFontTx/>
              <a:buChar char="•"/>
            </a:pPr>
            <a:r>
              <a:rPr lang="en-US" sz="1600" b="1" dirty="0" smtClean="0">
                <a:solidFill>
                  <a:srgbClr val="333399"/>
                </a:solidFill>
              </a:rPr>
              <a:t> most of total Hg in atmosphere</a:t>
            </a:r>
          </a:p>
          <a:p>
            <a:pPr marL="119063" lvl="1" fontAlgn="base">
              <a:spcBef>
                <a:spcPts val="600"/>
              </a:spcBef>
              <a:spcAft>
                <a:spcPct val="0"/>
              </a:spcAft>
              <a:buFontTx/>
              <a:buChar char="•"/>
            </a:pPr>
            <a:r>
              <a:rPr lang="en-US" sz="1600" b="1" dirty="0" smtClean="0">
                <a:solidFill>
                  <a:srgbClr val="333399"/>
                </a:solidFill>
              </a:rPr>
              <a:t> doesn’t easily dry or wet deposit</a:t>
            </a:r>
          </a:p>
          <a:p>
            <a:pPr marL="119063" lvl="1" fontAlgn="base">
              <a:spcBef>
                <a:spcPts val="600"/>
              </a:spcBef>
              <a:spcAft>
                <a:spcPct val="0"/>
              </a:spcAft>
              <a:buFontTx/>
              <a:buChar char="•"/>
            </a:pPr>
            <a:r>
              <a:rPr lang="en-US" sz="1600" b="1" dirty="0" smtClean="0">
                <a:solidFill>
                  <a:srgbClr val="333399"/>
                </a:solidFill>
              </a:rPr>
              <a:t> globally distributed</a:t>
            </a:r>
          </a:p>
        </p:txBody>
      </p:sp>
      <p:sp>
        <p:nvSpPr>
          <p:cNvPr id="403467" name="Text Box 12" descr="50%"/>
          <p:cNvSpPr txBox="1">
            <a:spLocks noChangeArrowheads="1"/>
          </p:cNvSpPr>
          <p:nvPr/>
        </p:nvSpPr>
        <p:spPr bwMode="auto">
          <a:xfrm>
            <a:off x="838200" y="3810000"/>
            <a:ext cx="3251058" cy="1828800"/>
          </a:xfrm>
          <a:prstGeom prst="rect">
            <a:avLst/>
          </a:prstGeom>
          <a:pattFill prst="pct50">
            <a:fgClr>
              <a:srgbClr val="FFDDD5"/>
            </a:fgClr>
            <a:bgClr>
              <a:srgbClr val="FFFFFF"/>
            </a:bgClr>
          </a:pattFill>
          <a:ln w="28575">
            <a:solidFill>
              <a:srgbClr val="D22800"/>
            </a:solidFill>
            <a:miter lim="800000"/>
            <a:headEnd/>
            <a:tailEnd/>
          </a:ln>
        </p:spPr>
        <p:txBody>
          <a:bodyPr anchor="ctr" anchorCtr="1"/>
          <a:lstStyle/>
          <a:p>
            <a:pPr fontAlgn="base">
              <a:spcBef>
                <a:spcPts val="600"/>
              </a:spcBef>
              <a:spcAft>
                <a:spcPct val="0"/>
              </a:spcAft>
            </a:pPr>
            <a:r>
              <a:rPr lang="en-US" sz="1600" b="1" u="sng" dirty="0" smtClean="0">
                <a:solidFill>
                  <a:srgbClr val="D22800"/>
                </a:solidFill>
              </a:rPr>
              <a:t>Reactive Gaseous Mercury -- RGM</a:t>
            </a:r>
          </a:p>
          <a:p>
            <a:pPr marL="174625" lvl="1" fontAlgn="base">
              <a:spcBef>
                <a:spcPts val="600"/>
              </a:spcBef>
              <a:spcAft>
                <a:spcPct val="0"/>
              </a:spcAft>
              <a:buFontTx/>
              <a:buChar char="•"/>
            </a:pPr>
            <a:r>
              <a:rPr lang="en-US" sz="1600" b="1" dirty="0" smtClean="0">
                <a:solidFill>
                  <a:srgbClr val="D22800"/>
                </a:solidFill>
              </a:rPr>
              <a:t> a few % of total atmos. Hg</a:t>
            </a:r>
          </a:p>
          <a:p>
            <a:pPr marL="174625" lvl="1" fontAlgn="base">
              <a:spcBef>
                <a:spcPts val="600"/>
              </a:spcBef>
              <a:spcAft>
                <a:spcPct val="0"/>
              </a:spcAft>
              <a:buFontTx/>
              <a:buChar char="•"/>
            </a:pPr>
            <a:r>
              <a:rPr lang="en-US" sz="1600" b="1" dirty="0" smtClean="0">
                <a:solidFill>
                  <a:srgbClr val="D22800"/>
                </a:solidFill>
              </a:rPr>
              <a:t> oxidized Hg (HgCl</a:t>
            </a:r>
            <a:r>
              <a:rPr lang="en-US" sz="1600" b="1" baseline="-25000" dirty="0" smtClean="0">
                <a:solidFill>
                  <a:srgbClr val="D22800"/>
                </a:solidFill>
              </a:rPr>
              <a:t>2</a:t>
            </a:r>
            <a:r>
              <a:rPr lang="en-US" sz="1600" b="1" dirty="0" smtClean="0">
                <a:solidFill>
                  <a:srgbClr val="D22800"/>
                </a:solidFill>
              </a:rPr>
              <a:t>, others)</a:t>
            </a:r>
          </a:p>
          <a:p>
            <a:pPr marL="174625" lvl="1" fontAlgn="base">
              <a:spcBef>
                <a:spcPts val="600"/>
              </a:spcBef>
              <a:spcAft>
                <a:spcPct val="0"/>
              </a:spcAft>
              <a:buFontTx/>
              <a:buChar char="•"/>
            </a:pPr>
            <a:r>
              <a:rPr lang="en-US" sz="1600" b="1" dirty="0" smtClean="0">
                <a:solidFill>
                  <a:srgbClr val="D22800"/>
                </a:solidFill>
              </a:rPr>
              <a:t> </a:t>
            </a:r>
            <a:r>
              <a:rPr lang="en-US" sz="1600" b="1" i="1" dirty="0" smtClean="0">
                <a:solidFill>
                  <a:srgbClr val="D22800"/>
                </a:solidFill>
              </a:rPr>
              <a:t>very</a:t>
            </a:r>
            <a:r>
              <a:rPr lang="en-US" sz="1600" b="1" dirty="0" smtClean="0">
                <a:solidFill>
                  <a:srgbClr val="D22800"/>
                </a:solidFill>
              </a:rPr>
              <a:t> water soluble and “sticky”</a:t>
            </a:r>
          </a:p>
          <a:p>
            <a:pPr marL="174625" lvl="1" fontAlgn="base">
              <a:spcBef>
                <a:spcPts val="600"/>
              </a:spcBef>
              <a:spcAft>
                <a:spcPct val="0"/>
              </a:spcAft>
              <a:buFontTx/>
              <a:buChar char="•"/>
            </a:pPr>
            <a:r>
              <a:rPr lang="en-US" sz="1600" b="1" dirty="0" smtClean="0">
                <a:solidFill>
                  <a:srgbClr val="D22800"/>
                </a:solidFill>
              </a:rPr>
              <a:t> bioavailable</a:t>
            </a:r>
          </a:p>
        </p:txBody>
      </p:sp>
      <p:sp>
        <p:nvSpPr>
          <p:cNvPr id="403466" name="Text Box 17"/>
          <p:cNvSpPr txBox="1">
            <a:spLocks noChangeArrowheads="1"/>
          </p:cNvSpPr>
          <p:nvPr/>
        </p:nvSpPr>
        <p:spPr bwMode="auto">
          <a:xfrm>
            <a:off x="5104464" y="3810000"/>
            <a:ext cx="3201336" cy="1828800"/>
          </a:xfrm>
          <a:prstGeom prst="rect">
            <a:avLst/>
          </a:prstGeom>
          <a:solidFill>
            <a:srgbClr val="FFFFB3"/>
          </a:solidFill>
          <a:ln w="28575">
            <a:solidFill>
              <a:srgbClr val="663300"/>
            </a:solidFill>
            <a:miter lim="800000"/>
            <a:headEnd/>
            <a:tailEnd/>
          </a:ln>
        </p:spPr>
        <p:txBody>
          <a:bodyPr anchor="ctr" anchorCtr="1"/>
          <a:lstStyle/>
          <a:p>
            <a:pPr fontAlgn="base">
              <a:spcBef>
                <a:spcPts val="600"/>
              </a:spcBef>
              <a:spcAft>
                <a:spcPct val="0"/>
              </a:spcAft>
            </a:pPr>
            <a:r>
              <a:rPr lang="en-US" sz="1600" b="1" u="sng" dirty="0" smtClean="0">
                <a:solidFill>
                  <a:srgbClr val="663300"/>
                </a:solidFill>
              </a:rPr>
              <a:t>Particulate Mercury -- Hg(p)</a:t>
            </a:r>
          </a:p>
          <a:p>
            <a:pPr marL="119063" lvl="1" fontAlgn="base">
              <a:spcBef>
                <a:spcPts val="600"/>
              </a:spcBef>
              <a:spcAft>
                <a:spcPct val="0"/>
              </a:spcAft>
              <a:buFontTx/>
              <a:buChar char="•"/>
            </a:pPr>
            <a:r>
              <a:rPr lang="en-US" sz="1600" b="1" dirty="0" smtClean="0">
                <a:solidFill>
                  <a:srgbClr val="663300"/>
                </a:solidFill>
              </a:rPr>
              <a:t> a few % of total atmos. Hg</a:t>
            </a:r>
          </a:p>
          <a:p>
            <a:pPr marL="119063" lvl="1" fontAlgn="base">
              <a:spcBef>
                <a:spcPts val="600"/>
              </a:spcBef>
              <a:spcAft>
                <a:spcPct val="0"/>
              </a:spcAft>
              <a:buFontTx/>
              <a:buChar char="•"/>
            </a:pPr>
            <a:r>
              <a:rPr lang="en-US" sz="1600" b="1" dirty="0" smtClean="0">
                <a:solidFill>
                  <a:srgbClr val="663300"/>
                </a:solidFill>
              </a:rPr>
              <a:t> Hg in/on atmos. particles</a:t>
            </a:r>
          </a:p>
          <a:p>
            <a:pPr marL="119063" lvl="1" fontAlgn="base">
              <a:spcBef>
                <a:spcPts val="600"/>
              </a:spcBef>
              <a:spcAft>
                <a:spcPct val="0"/>
              </a:spcAft>
              <a:buFontTx/>
              <a:buChar char="•"/>
            </a:pPr>
            <a:r>
              <a:rPr lang="en-US" sz="1600" b="1" dirty="0" smtClean="0">
                <a:solidFill>
                  <a:srgbClr val="663300"/>
                </a:solidFill>
              </a:rPr>
              <a:t> atmos. lifetime 1~ 2 weeks</a:t>
            </a:r>
          </a:p>
          <a:p>
            <a:pPr marL="119063" lvl="1" fontAlgn="base">
              <a:spcBef>
                <a:spcPts val="600"/>
              </a:spcBef>
              <a:spcAft>
                <a:spcPct val="0"/>
              </a:spcAft>
              <a:buFontTx/>
              <a:buChar char="•"/>
            </a:pPr>
            <a:r>
              <a:rPr lang="en-US" sz="1600" b="1" dirty="0" smtClean="0">
                <a:solidFill>
                  <a:srgbClr val="663300"/>
                </a:solidFill>
              </a:rPr>
              <a:t> bioavailability?</a:t>
            </a:r>
          </a:p>
        </p:txBody>
      </p:sp>
      <p:sp>
        <p:nvSpPr>
          <p:cNvPr id="44" name="TextBox 43"/>
          <p:cNvSpPr txBox="1"/>
          <p:nvPr/>
        </p:nvSpPr>
        <p:spPr>
          <a:xfrm>
            <a:off x="5334000" y="2703576"/>
            <a:ext cx="228600" cy="461665"/>
          </a:xfrm>
          <a:prstGeom prst="rect">
            <a:avLst/>
          </a:prstGeom>
          <a:noFill/>
        </p:spPr>
        <p:txBody>
          <a:bodyPr wrap="square" rtlCol="0">
            <a:spAutoFit/>
          </a:bodyPr>
          <a:lstStyle/>
          <a:p>
            <a:endParaRPr lang="en-US" sz="2400" b="1" dirty="0"/>
          </a:p>
        </p:txBody>
      </p:sp>
      <p:sp>
        <p:nvSpPr>
          <p:cNvPr id="24" name="Oval 23"/>
          <p:cNvSpPr/>
          <p:nvPr/>
        </p:nvSpPr>
        <p:spPr>
          <a:xfrm>
            <a:off x="3429000" y="2438400"/>
            <a:ext cx="2286000" cy="2286000"/>
          </a:xfrm>
          <a:prstGeom prst="ellipse">
            <a:avLst/>
          </a:prstGeom>
          <a:noFill/>
          <a:ln w="139700">
            <a:solidFill>
              <a:srgbClr val="11A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838200" y="1236521"/>
            <a:ext cx="7467600" cy="4402279"/>
            <a:chOff x="838200" y="1236521"/>
            <a:chExt cx="7467600" cy="4402279"/>
          </a:xfrm>
        </p:grpSpPr>
        <p:sp>
          <p:nvSpPr>
            <p:cNvPr id="26" name="Oval 25"/>
            <p:cNvSpPr/>
            <p:nvPr/>
          </p:nvSpPr>
          <p:spPr>
            <a:xfrm>
              <a:off x="3429000" y="2438400"/>
              <a:ext cx="2286000" cy="2286000"/>
            </a:xfrm>
            <a:prstGeom prst="ellipse">
              <a:avLst/>
            </a:prstGeom>
            <a:noFill/>
            <a:ln w="3175">
              <a:solidFill>
                <a:srgbClr val="11AF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419600" y="4507992"/>
              <a:ext cx="228600" cy="461665"/>
            </a:xfrm>
            <a:prstGeom prst="rect">
              <a:avLst/>
            </a:prstGeom>
            <a:noFill/>
          </p:spPr>
          <p:txBody>
            <a:bodyPr wrap="square" rtlCol="0">
              <a:spAutoFit/>
            </a:bodyPr>
            <a:lstStyle/>
            <a:p>
              <a:r>
                <a:rPr lang="en-US" sz="2400" b="1" dirty="0" smtClean="0"/>
                <a:t>?</a:t>
              </a:r>
              <a:endParaRPr lang="en-US" sz="2400" b="1" dirty="0"/>
            </a:p>
          </p:txBody>
        </p:sp>
        <p:sp>
          <p:nvSpPr>
            <p:cNvPr id="28" name="Text Box 7"/>
            <p:cNvSpPr txBox="1">
              <a:spLocks noChangeArrowheads="1"/>
            </p:cNvSpPr>
            <p:nvPr/>
          </p:nvSpPr>
          <p:spPr bwMode="auto">
            <a:xfrm>
              <a:off x="3056934" y="1236521"/>
              <a:ext cx="3267666" cy="1652786"/>
            </a:xfrm>
            <a:prstGeom prst="rect">
              <a:avLst/>
            </a:prstGeom>
            <a:solidFill>
              <a:srgbClr val="E1F2F3"/>
            </a:solidFill>
            <a:ln w="28575">
              <a:solidFill>
                <a:schemeClr val="accent2"/>
              </a:solidFill>
              <a:miter lim="800000"/>
              <a:headEnd/>
              <a:tailEnd/>
            </a:ln>
          </p:spPr>
          <p:txBody>
            <a:bodyPr anchor="ctr" anchorCtr="1"/>
            <a:lstStyle/>
            <a:p>
              <a:pPr fontAlgn="base">
                <a:spcBef>
                  <a:spcPts val="600"/>
                </a:spcBef>
                <a:spcAft>
                  <a:spcPct val="0"/>
                </a:spcAft>
              </a:pPr>
              <a:r>
                <a:rPr lang="en-US" sz="1600" b="1" u="sng" dirty="0" smtClean="0">
                  <a:solidFill>
                    <a:srgbClr val="333399"/>
                  </a:solidFill>
                </a:rPr>
                <a:t>Elemental Mercury -- Hg(0)</a:t>
              </a:r>
            </a:p>
            <a:p>
              <a:pPr marL="119063" lvl="1" fontAlgn="base">
                <a:spcBef>
                  <a:spcPts val="600"/>
                </a:spcBef>
                <a:spcAft>
                  <a:spcPct val="0"/>
                </a:spcAft>
                <a:buFontTx/>
                <a:buChar char="•"/>
              </a:pPr>
              <a:r>
                <a:rPr lang="en-US" sz="1600" b="1" dirty="0" smtClean="0">
                  <a:solidFill>
                    <a:srgbClr val="333399"/>
                  </a:solidFill>
                </a:rPr>
                <a:t> most of total Hg in atmosphere</a:t>
              </a:r>
            </a:p>
            <a:p>
              <a:pPr marL="119063" lvl="1" fontAlgn="base">
                <a:spcBef>
                  <a:spcPts val="600"/>
                </a:spcBef>
                <a:spcAft>
                  <a:spcPct val="0"/>
                </a:spcAft>
                <a:buFontTx/>
                <a:buChar char="•"/>
              </a:pPr>
              <a:r>
                <a:rPr lang="en-US" sz="1600" b="1" dirty="0" smtClean="0">
                  <a:solidFill>
                    <a:srgbClr val="333399"/>
                  </a:solidFill>
                </a:rPr>
                <a:t> doesn’t easily dry or wet deposit</a:t>
              </a:r>
            </a:p>
            <a:p>
              <a:pPr marL="119063" lvl="1" fontAlgn="base">
                <a:spcBef>
                  <a:spcPts val="600"/>
                </a:spcBef>
                <a:spcAft>
                  <a:spcPct val="0"/>
                </a:spcAft>
                <a:buFontTx/>
                <a:buChar char="•"/>
              </a:pPr>
              <a:r>
                <a:rPr lang="en-US" sz="1600" b="1" dirty="0" smtClean="0">
                  <a:solidFill>
                    <a:srgbClr val="333399"/>
                  </a:solidFill>
                </a:rPr>
                <a:t> globally distributed</a:t>
              </a:r>
            </a:p>
          </p:txBody>
        </p:sp>
        <p:sp>
          <p:nvSpPr>
            <p:cNvPr id="29" name="Text Box 12" descr="50%"/>
            <p:cNvSpPr txBox="1">
              <a:spLocks noChangeArrowheads="1"/>
            </p:cNvSpPr>
            <p:nvPr/>
          </p:nvSpPr>
          <p:spPr bwMode="auto">
            <a:xfrm>
              <a:off x="838200" y="3810000"/>
              <a:ext cx="3251058" cy="1828800"/>
            </a:xfrm>
            <a:prstGeom prst="rect">
              <a:avLst/>
            </a:prstGeom>
            <a:pattFill prst="pct50">
              <a:fgClr>
                <a:srgbClr val="FFDDD5"/>
              </a:fgClr>
              <a:bgClr>
                <a:srgbClr val="FFFFFF"/>
              </a:bgClr>
            </a:pattFill>
            <a:ln w="28575">
              <a:solidFill>
                <a:srgbClr val="D22800"/>
              </a:solidFill>
              <a:miter lim="800000"/>
              <a:headEnd/>
              <a:tailEnd/>
            </a:ln>
          </p:spPr>
          <p:txBody>
            <a:bodyPr anchor="ctr" anchorCtr="1"/>
            <a:lstStyle/>
            <a:p>
              <a:pPr fontAlgn="base">
                <a:spcBef>
                  <a:spcPts val="600"/>
                </a:spcBef>
                <a:spcAft>
                  <a:spcPct val="0"/>
                </a:spcAft>
              </a:pPr>
              <a:r>
                <a:rPr lang="en-US" sz="1600" b="1" u="sng" dirty="0" smtClean="0">
                  <a:solidFill>
                    <a:srgbClr val="D22800"/>
                  </a:solidFill>
                </a:rPr>
                <a:t>Reactive Gaseous Mercury -- RGM</a:t>
              </a:r>
            </a:p>
            <a:p>
              <a:pPr marL="174625" lvl="1" fontAlgn="base">
                <a:spcBef>
                  <a:spcPts val="600"/>
                </a:spcBef>
                <a:spcAft>
                  <a:spcPct val="0"/>
                </a:spcAft>
                <a:buFontTx/>
                <a:buChar char="•"/>
              </a:pPr>
              <a:r>
                <a:rPr lang="en-US" sz="1600" b="1" dirty="0" smtClean="0">
                  <a:solidFill>
                    <a:srgbClr val="D22800"/>
                  </a:solidFill>
                </a:rPr>
                <a:t> a few % of total atmos. Hg</a:t>
              </a:r>
            </a:p>
            <a:p>
              <a:pPr marL="174625" lvl="1" fontAlgn="base">
                <a:spcBef>
                  <a:spcPts val="600"/>
                </a:spcBef>
                <a:spcAft>
                  <a:spcPct val="0"/>
                </a:spcAft>
                <a:buFontTx/>
                <a:buChar char="•"/>
              </a:pPr>
              <a:r>
                <a:rPr lang="en-US" sz="1600" b="1" dirty="0" smtClean="0">
                  <a:solidFill>
                    <a:srgbClr val="D22800"/>
                  </a:solidFill>
                </a:rPr>
                <a:t> oxidized Hg (HgCl</a:t>
              </a:r>
              <a:r>
                <a:rPr lang="en-US" sz="1600" b="1" baseline="-25000" dirty="0" smtClean="0">
                  <a:solidFill>
                    <a:srgbClr val="D22800"/>
                  </a:solidFill>
                </a:rPr>
                <a:t>2</a:t>
              </a:r>
              <a:r>
                <a:rPr lang="en-US" sz="1600" b="1" dirty="0" smtClean="0">
                  <a:solidFill>
                    <a:srgbClr val="D22800"/>
                  </a:solidFill>
                </a:rPr>
                <a:t>, others)</a:t>
              </a:r>
            </a:p>
            <a:p>
              <a:pPr marL="174625" lvl="1" fontAlgn="base">
                <a:spcBef>
                  <a:spcPts val="600"/>
                </a:spcBef>
                <a:spcAft>
                  <a:spcPct val="0"/>
                </a:spcAft>
                <a:buFontTx/>
                <a:buChar char="•"/>
              </a:pPr>
              <a:r>
                <a:rPr lang="en-US" sz="1600" b="1" dirty="0" smtClean="0">
                  <a:solidFill>
                    <a:srgbClr val="D22800"/>
                  </a:solidFill>
                </a:rPr>
                <a:t> </a:t>
              </a:r>
              <a:r>
                <a:rPr lang="en-US" sz="1600" b="1" i="1" dirty="0" smtClean="0">
                  <a:solidFill>
                    <a:srgbClr val="D22800"/>
                  </a:solidFill>
                </a:rPr>
                <a:t>very</a:t>
              </a:r>
              <a:r>
                <a:rPr lang="en-US" sz="1600" b="1" dirty="0" smtClean="0">
                  <a:solidFill>
                    <a:srgbClr val="D22800"/>
                  </a:solidFill>
                </a:rPr>
                <a:t> water soluble and “sticky”</a:t>
              </a:r>
            </a:p>
            <a:p>
              <a:pPr marL="174625" lvl="1" fontAlgn="base">
                <a:spcBef>
                  <a:spcPts val="600"/>
                </a:spcBef>
                <a:spcAft>
                  <a:spcPct val="0"/>
                </a:spcAft>
                <a:buFontTx/>
                <a:buChar char="•"/>
              </a:pPr>
              <a:r>
                <a:rPr lang="en-US" sz="1600" b="1" dirty="0" smtClean="0">
                  <a:solidFill>
                    <a:srgbClr val="D22800"/>
                  </a:solidFill>
                </a:rPr>
                <a:t> bioavailable</a:t>
              </a:r>
            </a:p>
          </p:txBody>
        </p:sp>
        <p:sp>
          <p:nvSpPr>
            <p:cNvPr id="30" name="Text Box 17"/>
            <p:cNvSpPr txBox="1">
              <a:spLocks noChangeArrowheads="1"/>
            </p:cNvSpPr>
            <p:nvPr/>
          </p:nvSpPr>
          <p:spPr bwMode="auto">
            <a:xfrm>
              <a:off x="5104464" y="3810000"/>
              <a:ext cx="3201336" cy="1828800"/>
            </a:xfrm>
            <a:prstGeom prst="rect">
              <a:avLst/>
            </a:prstGeom>
            <a:solidFill>
              <a:srgbClr val="FFFFB3"/>
            </a:solidFill>
            <a:ln w="28575">
              <a:solidFill>
                <a:srgbClr val="663300"/>
              </a:solidFill>
              <a:miter lim="800000"/>
              <a:headEnd/>
              <a:tailEnd/>
            </a:ln>
          </p:spPr>
          <p:txBody>
            <a:bodyPr anchor="ctr" anchorCtr="1"/>
            <a:lstStyle/>
            <a:p>
              <a:pPr fontAlgn="base">
                <a:spcBef>
                  <a:spcPts val="600"/>
                </a:spcBef>
                <a:spcAft>
                  <a:spcPct val="0"/>
                </a:spcAft>
              </a:pPr>
              <a:r>
                <a:rPr lang="en-US" sz="1600" b="1" u="sng" dirty="0" smtClean="0">
                  <a:solidFill>
                    <a:srgbClr val="663300"/>
                  </a:solidFill>
                </a:rPr>
                <a:t>Particulate Mercury -- Hg(p)</a:t>
              </a:r>
            </a:p>
            <a:p>
              <a:pPr marL="119063" lvl="1" fontAlgn="base">
                <a:spcBef>
                  <a:spcPts val="600"/>
                </a:spcBef>
                <a:spcAft>
                  <a:spcPct val="0"/>
                </a:spcAft>
                <a:buFontTx/>
                <a:buChar char="•"/>
              </a:pPr>
              <a:r>
                <a:rPr lang="en-US" sz="1600" b="1" dirty="0" smtClean="0">
                  <a:solidFill>
                    <a:srgbClr val="663300"/>
                  </a:solidFill>
                </a:rPr>
                <a:t> a few % of total atmos. Hg</a:t>
              </a:r>
            </a:p>
            <a:p>
              <a:pPr marL="119063" lvl="1" fontAlgn="base">
                <a:spcBef>
                  <a:spcPts val="600"/>
                </a:spcBef>
                <a:spcAft>
                  <a:spcPct val="0"/>
                </a:spcAft>
                <a:buFontTx/>
                <a:buChar char="•"/>
              </a:pPr>
              <a:r>
                <a:rPr lang="en-US" sz="1600" b="1" dirty="0" smtClean="0">
                  <a:solidFill>
                    <a:srgbClr val="663300"/>
                  </a:solidFill>
                </a:rPr>
                <a:t> Hg in/on atmos. particles</a:t>
              </a:r>
            </a:p>
            <a:p>
              <a:pPr marL="119063" lvl="1" fontAlgn="base">
                <a:spcBef>
                  <a:spcPts val="600"/>
                </a:spcBef>
                <a:spcAft>
                  <a:spcPct val="0"/>
                </a:spcAft>
                <a:buFontTx/>
                <a:buChar char="•"/>
              </a:pPr>
              <a:r>
                <a:rPr lang="en-US" sz="1600" b="1" dirty="0" smtClean="0">
                  <a:solidFill>
                    <a:srgbClr val="663300"/>
                  </a:solidFill>
                </a:rPr>
                <a:t> atmos. lifetime 1~ 2 weeks</a:t>
              </a:r>
            </a:p>
            <a:p>
              <a:pPr marL="119063" lvl="1" fontAlgn="base">
                <a:spcBef>
                  <a:spcPts val="600"/>
                </a:spcBef>
                <a:spcAft>
                  <a:spcPct val="0"/>
                </a:spcAft>
                <a:buFontTx/>
                <a:buChar char="•"/>
              </a:pPr>
              <a:r>
                <a:rPr lang="en-US" sz="1600" b="1" dirty="0" smtClean="0">
                  <a:solidFill>
                    <a:srgbClr val="663300"/>
                  </a:solidFill>
                </a:rPr>
                <a:t> bioavailability?</a:t>
              </a:r>
            </a:p>
          </p:txBody>
        </p:sp>
        <p:sp>
          <p:nvSpPr>
            <p:cNvPr id="31" name="Isosceles Triangle 30"/>
            <p:cNvSpPr/>
            <p:nvPr/>
          </p:nvSpPr>
          <p:spPr>
            <a:xfrm rot="17410527">
              <a:off x="3850899" y="4468234"/>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rot="4189473" flipH="1">
              <a:off x="4879595" y="4458594"/>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rot="10295071">
              <a:off x="3230081" y="3641055"/>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p:nvSpPr>
          <p:spPr>
            <a:xfrm rot="1416057">
              <a:off x="3436065" y="2731749"/>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rot="11304929" flipH="1">
              <a:off x="5468787" y="3627787"/>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rot="20183943" flipH="1">
              <a:off x="5252797" y="2718481"/>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334000" y="2703576"/>
              <a:ext cx="228600" cy="461665"/>
            </a:xfrm>
            <a:prstGeom prst="rect">
              <a:avLst/>
            </a:prstGeom>
            <a:noFill/>
          </p:spPr>
          <p:txBody>
            <a:bodyPr wrap="square" rtlCol="0">
              <a:spAutoFit/>
            </a:bodyPr>
            <a:lstStyle/>
            <a:p>
              <a:r>
                <a:rPr lang="en-US" sz="2400" b="1" dirty="0" smtClean="0"/>
                <a:t>?</a:t>
              </a:r>
              <a:endParaRPr lang="en-US" sz="2400" b="1" dirty="0"/>
            </a:p>
          </p:txBody>
        </p:sp>
      </p:grpSp>
    </p:spTree>
    <p:extLst>
      <p:ext uri="{BB962C8B-B14F-4D97-AF65-F5344CB8AC3E}">
        <p14:creationId xmlns="" xmlns:p14="http://schemas.microsoft.com/office/powerpoint/2010/main" val="1422570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34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34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3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3" grpId="0" animBg="1"/>
      <p:bldP spid="403467" grpId="0" animBg="1"/>
      <p:bldP spid="403466"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p>
            <a:r>
              <a:rPr lang="en-US" smtClean="0"/>
              <a:t>6/19/2012</a:t>
            </a:r>
            <a:endParaRPr lang="en-US"/>
          </a:p>
        </p:txBody>
      </p:sp>
      <p:sp>
        <p:nvSpPr>
          <p:cNvPr id="5" name="Footer Placeholder 4"/>
          <p:cNvSpPr>
            <a:spLocks noGrp="1"/>
          </p:cNvSpPr>
          <p:nvPr>
            <p:ph type="ftr" sz="quarter" idx="11"/>
          </p:nvPr>
        </p:nvSpPr>
        <p:spPr>
          <a:xfrm>
            <a:off x="2667000" y="6356350"/>
            <a:ext cx="3352800" cy="365125"/>
          </a:xfrm>
        </p:spPr>
        <p:txBody>
          <a:bodyPr/>
          <a:lstStyle/>
          <a:p>
            <a:r>
              <a:rPr lang="en-US" smtClean="0"/>
              <a:t>Air Resources Laboratory</a:t>
            </a:r>
            <a:endParaRPr lang="en-US"/>
          </a:p>
        </p:txBody>
      </p:sp>
      <p:sp>
        <p:nvSpPr>
          <p:cNvPr id="6" name="Slide Number Placeholder 5"/>
          <p:cNvSpPr>
            <a:spLocks noGrp="1"/>
          </p:cNvSpPr>
          <p:nvPr>
            <p:ph type="sldNum" sz="quarter" idx="12"/>
          </p:nvPr>
        </p:nvSpPr>
        <p:spPr>
          <a:xfrm>
            <a:off x="7924800" y="6356350"/>
            <a:ext cx="762000" cy="365125"/>
          </a:xfrm>
        </p:spPr>
        <p:txBody>
          <a:bodyPr/>
          <a:lstStyle/>
          <a:p>
            <a:fld id="{3E7EE49B-C32B-495C-9640-ABBF50F57D80}" type="slidenum">
              <a:rPr lang="en-US" smtClean="0"/>
              <a:pPr/>
              <a:t>32</a:t>
            </a:fld>
            <a:endParaRPr lang="en-US"/>
          </a:p>
        </p:txBody>
      </p:sp>
      <p:sp>
        <p:nvSpPr>
          <p:cNvPr id="15" name="Title 21"/>
          <p:cNvSpPr txBox="1">
            <a:spLocks/>
          </p:cNvSpPr>
          <p:nvPr/>
        </p:nvSpPr>
        <p:spPr>
          <a:xfrm>
            <a:off x="228600" y="609600"/>
            <a:ext cx="86868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04617B"/>
                </a:solidFill>
                <a:effectLst/>
                <a:uLnTx/>
                <a:uFillTx/>
                <a:latin typeface="+mj-lt"/>
                <a:ea typeface="+mj-ea"/>
                <a:cs typeface="+mj-cs"/>
              </a:rPr>
              <a:t>Modeling – Comprehensive</a:t>
            </a:r>
            <a:r>
              <a:rPr kumimoji="0" lang="en-US" sz="2400" b="0" i="0" u="none" strike="noStrike" kern="1200" cap="none" spc="0" normalizeH="0" noProof="0" dirty="0" smtClean="0">
                <a:ln>
                  <a:noFill/>
                </a:ln>
                <a:solidFill>
                  <a:srgbClr val="04617B"/>
                </a:solidFill>
                <a:effectLst/>
                <a:uLnTx/>
                <a:uFillTx/>
                <a:latin typeface="+mj-lt"/>
                <a:ea typeface="+mj-ea"/>
                <a:cs typeface="+mj-cs"/>
              </a:rPr>
              <a:t> Fate and Transport Simulations</a:t>
            </a:r>
            <a:endParaRPr kumimoji="0" lang="en-US" sz="2400" b="0" i="0" u="none" strike="noStrike" kern="1200" cap="none" spc="0" normalizeH="0" baseline="0" noProof="0" dirty="0">
              <a:ln>
                <a:noFill/>
              </a:ln>
              <a:solidFill>
                <a:srgbClr val="04617B"/>
              </a:solidFill>
              <a:effectLst/>
              <a:uLnTx/>
              <a:uFillTx/>
              <a:latin typeface="+mj-lt"/>
              <a:ea typeface="+mj-ea"/>
              <a:cs typeface="+mj-cs"/>
            </a:endParaRPr>
          </a:p>
        </p:txBody>
      </p:sp>
      <p:sp>
        <p:nvSpPr>
          <p:cNvPr id="17" name="Content Placeholder 7"/>
          <p:cNvSpPr>
            <a:spLocks noGrp="1"/>
          </p:cNvSpPr>
          <p:nvPr>
            <p:ph idx="1"/>
          </p:nvPr>
        </p:nvSpPr>
        <p:spPr>
          <a:xfrm>
            <a:off x="457200" y="1600200"/>
            <a:ext cx="5334000" cy="4401205"/>
          </a:xfrm>
        </p:spPr>
        <p:txBody>
          <a:bodyPr>
            <a:spAutoFit/>
          </a:bodyPr>
          <a:lstStyle/>
          <a:p>
            <a:pPr>
              <a:spcBef>
                <a:spcPts val="1200"/>
              </a:spcBef>
            </a:pPr>
            <a:r>
              <a:rPr lang="en-US" sz="2000" dirty="0" smtClean="0"/>
              <a:t>Start with an emissions inventory </a:t>
            </a:r>
          </a:p>
          <a:p>
            <a:pPr>
              <a:spcBef>
                <a:spcPts val="1200"/>
              </a:spcBef>
            </a:pPr>
            <a:r>
              <a:rPr lang="en-US" sz="2000" dirty="0" smtClean="0"/>
              <a:t>Use gridded meteorological data </a:t>
            </a:r>
          </a:p>
          <a:p>
            <a:pPr>
              <a:spcBef>
                <a:spcPts val="1200"/>
              </a:spcBef>
            </a:pPr>
            <a:r>
              <a:rPr lang="en-US" sz="2000" dirty="0"/>
              <a:t>Simulate the dispersion, chemical transformation, </a:t>
            </a:r>
            <a:r>
              <a:rPr lang="en-US" sz="2000" dirty="0" smtClean="0"/>
              <a:t>and wet and dry deposition </a:t>
            </a:r>
            <a:r>
              <a:rPr lang="en-US" sz="2000" dirty="0"/>
              <a:t>of mercury emitted to the air</a:t>
            </a:r>
            <a:endParaRPr lang="en-US" sz="2000" dirty="0" smtClean="0"/>
          </a:p>
          <a:p>
            <a:pPr>
              <a:spcBef>
                <a:spcPts val="1200"/>
              </a:spcBef>
            </a:pPr>
            <a:r>
              <a:rPr lang="en-US" sz="2000" dirty="0" smtClean="0"/>
              <a:t>Source-attribution information needed at the end, so optimize modeling system and approach to allow source-receptor information to be captured</a:t>
            </a:r>
          </a:p>
          <a:p>
            <a:pPr>
              <a:spcBef>
                <a:spcPts val="1200"/>
              </a:spcBef>
            </a:pPr>
            <a:r>
              <a:rPr lang="en-US" sz="2000" dirty="0" smtClean="0"/>
              <a:t>HYSPLIT-Hg developed over the last ~10 years with specialized algorithms for simulation of atmospheric mercury </a:t>
            </a:r>
            <a:endParaRPr lang="en-US" sz="2000" dirty="0"/>
          </a:p>
        </p:txBody>
      </p:sp>
      <p:pic>
        <p:nvPicPr>
          <p:cNvPr id="1027" name="Picture 3" descr="C:\Documents and Settings\markc\Local Settings\Temporary Internet Files\Content.IE5\6YN0Q3KB\MP900411753[1].jpg"/>
          <p:cNvPicPr>
            <a:picLocks noChangeAspect="1" noChangeArrowheads="1"/>
          </p:cNvPicPr>
          <p:nvPr/>
        </p:nvPicPr>
        <p:blipFill>
          <a:blip r:embed="rId3" cstate="print"/>
          <a:srcRect/>
          <a:stretch>
            <a:fillRect/>
          </a:stretch>
        </p:blipFill>
        <p:spPr bwMode="auto">
          <a:xfrm>
            <a:off x="6096000" y="2362200"/>
            <a:ext cx="2286000" cy="2286000"/>
          </a:xfrm>
          <a:prstGeom prst="rect">
            <a:avLst/>
          </a:prstGeom>
          <a:noFill/>
          <a:ln w="19050">
            <a:solidFill>
              <a:srgbClr val="0F6FC6"/>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228600" y="4038600"/>
            <a:ext cx="8686800" cy="2246769"/>
          </a:xfrm>
        </p:spPr>
        <p:txBody>
          <a:bodyPr wrap="square">
            <a:spAutoFit/>
          </a:bodyPr>
          <a:lstStyle/>
          <a:p>
            <a:pPr>
              <a:spcBef>
                <a:spcPts val="1200"/>
              </a:spcBef>
            </a:pPr>
            <a:r>
              <a:rPr lang="en-US" sz="2000" dirty="0" smtClean="0"/>
              <a:t>Provide sound scientific information on the emission, dispersion, transformation, and air-surface exchange of atmospheric mercury compounds</a:t>
            </a:r>
          </a:p>
          <a:p>
            <a:pPr>
              <a:spcBef>
                <a:spcPts val="1200"/>
              </a:spcBef>
            </a:pPr>
            <a:r>
              <a:rPr lang="en-US" sz="2000" dirty="0" smtClean="0"/>
              <a:t>Measure and understand spatial and temporal trends in air concentrations and air-surface exchange</a:t>
            </a:r>
          </a:p>
          <a:p>
            <a:pPr>
              <a:spcBef>
                <a:spcPts val="1200"/>
              </a:spcBef>
            </a:pPr>
            <a:r>
              <a:rPr lang="en-US" sz="2000" dirty="0" smtClean="0"/>
              <a:t>Provide robust source-attribution information for atmospheric mercury deposition to sensitive ecosystems, to inform policies to reduce loadings</a:t>
            </a:r>
            <a:endParaRPr lang="en-US" sz="2000" dirty="0"/>
          </a:p>
        </p:txBody>
      </p:sp>
      <p:sp>
        <p:nvSpPr>
          <p:cNvPr id="2" name="Date Placeholder 1"/>
          <p:cNvSpPr>
            <a:spLocks noGrp="1"/>
          </p:cNvSpPr>
          <p:nvPr>
            <p:ph type="dt" sz="half" idx="10"/>
          </p:nvPr>
        </p:nvSpPr>
        <p:spPr/>
        <p:txBody>
          <a:bodyPr/>
          <a:lstStyle/>
          <a:p>
            <a:r>
              <a:rPr lang="en-US" smtClean="0"/>
              <a:t>6/19/2012</a:t>
            </a:r>
            <a:endParaRPr lang="en-US" dirty="0"/>
          </a:p>
        </p:txBody>
      </p:sp>
      <p:sp>
        <p:nvSpPr>
          <p:cNvPr id="3" name="Footer Placeholder 2"/>
          <p:cNvSpPr>
            <a:spLocks noGrp="1"/>
          </p:cNvSpPr>
          <p:nvPr>
            <p:ph type="ftr" sz="quarter" idx="11"/>
          </p:nvPr>
        </p:nvSpPr>
        <p:spPr/>
        <p:txBody>
          <a:bodyPr/>
          <a:lstStyle/>
          <a:p>
            <a:r>
              <a:rPr lang="en-US" dirty="0" smtClean="0"/>
              <a:t>Air Resources Laboratory</a:t>
            </a:r>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33</a:t>
            </a:fld>
            <a:endParaRPr lang="en-US" dirty="0"/>
          </a:p>
        </p:txBody>
      </p:sp>
      <p:sp>
        <p:nvSpPr>
          <p:cNvPr id="9" name="Content Placeholder 7"/>
          <p:cNvSpPr>
            <a:spLocks noGrp="1"/>
          </p:cNvSpPr>
          <p:nvPr>
            <p:ph sz="half" idx="1"/>
          </p:nvPr>
        </p:nvSpPr>
        <p:spPr>
          <a:xfrm>
            <a:off x="2819400" y="1143000"/>
            <a:ext cx="5943600" cy="2554545"/>
          </a:xfrm>
        </p:spPr>
        <p:txBody>
          <a:bodyPr wrap="square">
            <a:spAutoFit/>
          </a:bodyPr>
          <a:lstStyle/>
          <a:p>
            <a:pPr>
              <a:spcBef>
                <a:spcPts val="1200"/>
              </a:spcBef>
            </a:pPr>
            <a:r>
              <a:rPr lang="en-US" sz="2000" dirty="0" smtClean="0"/>
              <a:t>Mercury exposure via fish consumption is an important public health concern</a:t>
            </a:r>
          </a:p>
          <a:p>
            <a:pPr>
              <a:spcBef>
                <a:spcPts val="1200"/>
              </a:spcBef>
            </a:pPr>
            <a:r>
              <a:rPr lang="en-US" sz="2000" dirty="0" smtClean="0"/>
              <a:t>NOAA has a primary stewardship responsibility for the nation’s fisheries</a:t>
            </a:r>
          </a:p>
          <a:p>
            <a:pPr>
              <a:spcBef>
                <a:spcPts val="1200"/>
              </a:spcBef>
            </a:pPr>
            <a:r>
              <a:rPr lang="en-US" sz="2000" dirty="0" smtClean="0"/>
              <a:t>Atmospheric emissions and subsequent deposition is a significant pathway through which mercury contamination enters sensitive aquatic ecosystems</a:t>
            </a:r>
            <a:endParaRPr lang="en-US" sz="2000" dirty="0"/>
          </a:p>
        </p:txBody>
      </p:sp>
      <p:sp>
        <p:nvSpPr>
          <p:cNvPr id="10" name="Title 6"/>
          <p:cNvSpPr txBox="1">
            <a:spLocks/>
          </p:cNvSpPr>
          <p:nvPr/>
        </p:nvSpPr>
        <p:spPr>
          <a:xfrm>
            <a:off x="2895600" y="533400"/>
            <a:ext cx="1981200" cy="600164"/>
          </a:xfrm>
          <a:prstGeom prst="rect">
            <a:avLst/>
          </a:prstGeom>
        </p:spPr>
        <p:txBody>
          <a:bodyPr vert="horz" wrap="square" lIns="0" rIns="0" bIns="0" anchor="b">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solidFill>
                <a:effectLst/>
                <a:uLnTx/>
                <a:uFillTx/>
                <a:latin typeface="+mj-lt"/>
                <a:ea typeface="+mj-ea"/>
                <a:cs typeface="+mj-cs"/>
              </a:rPr>
              <a:t>Context</a:t>
            </a: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pic>
        <p:nvPicPr>
          <p:cNvPr id="1026" name="Picture 2" descr="C:\Users\Mark\AppData\Local\Microsoft\Windows\Temporary Internet Files\Content.IE5\V5EJW4NJ\MP900437388[1].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324" t="4881" r="33183"/>
          <a:stretch/>
        </p:blipFill>
        <p:spPr bwMode="auto">
          <a:xfrm>
            <a:off x="838200" y="1191998"/>
            <a:ext cx="1737360" cy="2084602"/>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6"/>
          <p:cNvSpPr txBox="1">
            <a:spLocks/>
          </p:cNvSpPr>
          <p:nvPr/>
        </p:nvSpPr>
        <p:spPr>
          <a:xfrm>
            <a:off x="457200" y="3352800"/>
            <a:ext cx="1981200" cy="600164"/>
          </a:xfrm>
          <a:prstGeom prst="rect">
            <a:avLst/>
          </a:prstGeom>
        </p:spPr>
        <p:txBody>
          <a:bodyPr vert="horz" wrap="square" lIns="0" rIns="0" bIns="0" anchor="b">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solidFill>
                <a:effectLst/>
                <a:uLnTx/>
                <a:uFillTx/>
                <a:latin typeface="+mj-lt"/>
                <a:ea typeface="+mj-ea"/>
                <a:cs typeface="+mj-cs"/>
              </a:rPr>
              <a:t>Goals</a:t>
            </a: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5908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6/19/2012</a:t>
            </a:r>
            <a:endParaRPr lang="en-US" dirty="0"/>
          </a:p>
        </p:txBody>
      </p:sp>
      <p:sp>
        <p:nvSpPr>
          <p:cNvPr id="6" name="Footer Placeholder 5"/>
          <p:cNvSpPr>
            <a:spLocks noGrp="1"/>
          </p:cNvSpPr>
          <p:nvPr>
            <p:ph type="ftr" sz="quarter" idx="11"/>
          </p:nvPr>
        </p:nvSpPr>
        <p:spPr/>
        <p:txBody>
          <a:bodyPr/>
          <a:lstStyle/>
          <a:p>
            <a:r>
              <a:rPr lang="en-US" dirty="0" smtClean="0"/>
              <a:t>Air Resources Laboratory</a:t>
            </a:r>
            <a:endParaRPr lang="en-US" dirty="0"/>
          </a:p>
        </p:txBody>
      </p:sp>
      <p:sp>
        <p:nvSpPr>
          <p:cNvPr id="7" name="Slide Number Placeholder 6"/>
          <p:cNvSpPr>
            <a:spLocks noGrp="1"/>
          </p:cNvSpPr>
          <p:nvPr>
            <p:ph type="sldNum" sz="quarter" idx="12"/>
          </p:nvPr>
        </p:nvSpPr>
        <p:spPr/>
        <p:txBody>
          <a:bodyPr/>
          <a:lstStyle/>
          <a:p>
            <a:fld id="{3E7EE49B-C32B-495C-9640-ABBF50F57D80}" type="slidenum">
              <a:rPr lang="en-US" smtClean="0"/>
              <a:pPr/>
              <a:t>34</a:t>
            </a:fld>
            <a:endParaRPr lang="en-US" dirty="0"/>
          </a:p>
        </p:txBody>
      </p:sp>
      <p:grpSp>
        <p:nvGrpSpPr>
          <p:cNvPr id="2" name="Group 50"/>
          <p:cNvGrpSpPr/>
          <p:nvPr/>
        </p:nvGrpSpPr>
        <p:grpSpPr>
          <a:xfrm>
            <a:off x="4648200" y="2667000"/>
            <a:ext cx="3200400" cy="1676400"/>
            <a:chOff x="4648200" y="2667000"/>
            <a:chExt cx="3200400" cy="1676400"/>
          </a:xfrm>
        </p:grpSpPr>
        <p:sp>
          <p:nvSpPr>
            <p:cNvPr id="48" name="Bent Arrow 47"/>
            <p:cNvSpPr/>
            <p:nvPr/>
          </p:nvSpPr>
          <p:spPr>
            <a:xfrm flipH="1">
              <a:off x="4648200" y="2895600"/>
              <a:ext cx="1524000" cy="1447800"/>
            </a:xfrm>
            <a:prstGeom prst="bentArrow">
              <a:avLst/>
            </a:prstGeom>
            <a:solidFill>
              <a:srgbClr val="9FFFC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TextBox 46"/>
            <p:cNvSpPr txBox="1"/>
            <p:nvPr/>
          </p:nvSpPr>
          <p:spPr>
            <a:xfrm>
              <a:off x="5218176" y="2667000"/>
              <a:ext cx="2630424" cy="923330"/>
            </a:xfrm>
            <a:prstGeom prst="rect">
              <a:avLst/>
            </a:prstGeom>
            <a:solidFill>
              <a:schemeClr val="bg1"/>
            </a:solidFill>
            <a:ln w="12700">
              <a:solidFill>
                <a:srgbClr val="008A3E"/>
              </a:solidFill>
            </a:ln>
          </p:spPr>
          <p:txBody>
            <a:bodyPr wrap="square" rtlCol="0">
              <a:spAutoFit/>
            </a:bodyPr>
            <a:lstStyle/>
            <a:p>
              <a:pPr algn="ctr"/>
              <a:r>
                <a:rPr lang="en-US" dirty="0" smtClean="0">
                  <a:solidFill>
                    <a:srgbClr val="008A3E"/>
                  </a:solidFill>
                </a:rPr>
                <a:t>Modeling used to aid in data interpretation and measurement planning</a:t>
              </a:r>
              <a:endParaRPr lang="en-US" dirty="0">
                <a:solidFill>
                  <a:srgbClr val="008A3E"/>
                </a:solidFill>
              </a:endParaRPr>
            </a:p>
          </p:txBody>
        </p:sp>
      </p:grpSp>
      <p:grpSp>
        <p:nvGrpSpPr>
          <p:cNvPr id="3" name="Group 51"/>
          <p:cNvGrpSpPr/>
          <p:nvPr/>
        </p:nvGrpSpPr>
        <p:grpSpPr>
          <a:xfrm>
            <a:off x="1295400" y="4114800"/>
            <a:ext cx="3581400" cy="1676400"/>
            <a:chOff x="1295400" y="4114800"/>
            <a:chExt cx="3581400" cy="1676400"/>
          </a:xfrm>
        </p:grpSpPr>
        <p:sp>
          <p:nvSpPr>
            <p:cNvPr id="49" name="Bent Arrow 48"/>
            <p:cNvSpPr/>
            <p:nvPr/>
          </p:nvSpPr>
          <p:spPr>
            <a:xfrm flipV="1">
              <a:off x="2362200" y="4114800"/>
              <a:ext cx="2514600" cy="1600200"/>
            </a:xfrm>
            <a:prstGeom prst="bentArrow">
              <a:avLst/>
            </a:prstGeom>
            <a:solidFill>
              <a:srgbClr val="A9D3F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TextBox 49"/>
            <p:cNvSpPr txBox="1"/>
            <p:nvPr/>
          </p:nvSpPr>
          <p:spPr>
            <a:xfrm>
              <a:off x="1295400" y="4867870"/>
              <a:ext cx="2651760" cy="923330"/>
            </a:xfrm>
            <a:prstGeom prst="rect">
              <a:avLst/>
            </a:prstGeom>
            <a:solidFill>
              <a:schemeClr val="bg1"/>
            </a:solidFill>
            <a:ln w="12700">
              <a:solidFill>
                <a:srgbClr val="0F6FC6"/>
              </a:solidFill>
            </a:ln>
          </p:spPr>
          <p:txBody>
            <a:bodyPr wrap="square" rtlCol="0">
              <a:spAutoFit/>
            </a:bodyPr>
            <a:lstStyle/>
            <a:p>
              <a:pPr algn="ctr"/>
              <a:r>
                <a:rPr lang="en-US" dirty="0" smtClean="0">
                  <a:solidFill>
                    <a:srgbClr val="0F6FC6"/>
                  </a:solidFill>
                </a:rPr>
                <a:t>Measurements used for model evaluation and improvement</a:t>
              </a:r>
              <a:endParaRPr lang="en-US" dirty="0">
                <a:solidFill>
                  <a:srgbClr val="0F6FC6"/>
                </a:solidFill>
              </a:endParaRPr>
            </a:p>
          </p:txBody>
        </p:sp>
      </p:grpSp>
      <p:sp>
        <p:nvSpPr>
          <p:cNvPr id="30" name="Title 1"/>
          <p:cNvSpPr>
            <a:spLocks noGrp="1"/>
          </p:cNvSpPr>
          <p:nvPr>
            <p:ph type="title"/>
          </p:nvPr>
        </p:nvSpPr>
        <p:spPr>
          <a:xfrm>
            <a:off x="762000" y="542836"/>
            <a:ext cx="8229600" cy="600164"/>
          </a:xfrm>
        </p:spPr>
        <p:txBody>
          <a:bodyPr>
            <a:spAutoFit/>
          </a:bodyPr>
          <a:lstStyle/>
          <a:p>
            <a:r>
              <a:rPr lang="en-US" dirty="0" smtClean="0"/>
              <a:t>Mercury: Measurements  and Modeling</a:t>
            </a:r>
            <a:endParaRPr lang="en-US" dirty="0"/>
          </a:p>
        </p:txBody>
      </p:sp>
      <p:grpSp>
        <p:nvGrpSpPr>
          <p:cNvPr id="34" name="Group 33"/>
          <p:cNvGrpSpPr/>
          <p:nvPr/>
        </p:nvGrpSpPr>
        <p:grpSpPr>
          <a:xfrm>
            <a:off x="374904" y="1310640"/>
            <a:ext cx="4609654" cy="2825496"/>
            <a:chOff x="374904" y="1310640"/>
            <a:chExt cx="4609654" cy="2825496"/>
          </a:xfrm>
        </p:grpSpPr>
        <p:grpSp>
          <p:nvGrpSpPr>
            <p:cNvPr id="4" name="Group 34"/>
            <p:cNvGrpSpPr/>
            <p:nvPr/>
          </p:nvGrpSpPr>
          <p:grpSpPr>
            <a:xfrm>
              <a:off x="374904" y="2057400"/>
              <a:ext cx="4120896" cy="2078736"/>
              <a:chOff x="298704" y="2264664"/>
              <a:chExt cx="4120896" cy="2078736"/>
            </a:xfrm>
          </p:grpSpPr>
          <p:grpSp>
            <p:nvGrpSpPr>
              <p:cNvPr id="8" name="Group 24"/>
              <p:cNvGrpSpPr/>
              <p:nvPr/>
            </p:nvGrpSpPr>
            <p:grpSpPr>
              <a:xfrm>
                <a:off x="533400" y="2590800"/>
                <a:ext cx="3886200" cy="1752600"/>
                <a:chOff x="533400" y="2590800"/>
                <a:chExt cx="3886200" cy="1752600"/>
              </a:xfrm>
            </p:grpSpPr>
            <p:sp>
              <p:nvSpPr>
                <p:cNvPr id="13" name="Rectangle 12"/>
                <p:cNvSpPr/>
                <p:nvPr/>
              </p:nvSpPr>
              <p:spPr>
                <a:xfrm>
                  <a:off x="533400" y="2590800"/>
                  <a:ext cx="3886200" cy="1752600"/>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647700" y="2758440"/>
                  <a:ext cx="3657600" cy="365760"/>
                </a:xfrm>
                <a:prstGeom prst="rect">
                  <a:avLst/>
                </a:prstGeom>
                <a:solidFill>
                  <a:schemeClr val="bg1"/>
                </a:solidFill>
                <a:ln>
                  <a:solidFill>
                    <a:schemeClr val="tx2"/>
                  </a:solidFill>
                </a:ln>
                <a:scene3d>
                  <a:camera prst="orthographicFront"/>
                  <a:lightRig rig="threePt" dir="t"/>
                </a:scene3d>
                <a:sp3d>
                  <a:bevelT w="0" h="0" prst="riblet"/>
                </a:sp3d>
              </p:spPr>
              <p:txBody>
                <a:bodyPr wrap="square" rtlCol="0" anchor="ctr">
                  <a:spAutoFit/>
                </a:bodyPr>
                <a:lstStyle/>
                <a:p>
                  <a:pPr algn="ctr"/>
                  <a:r>
                    <a:rPr lang="en-US" dirty="0" smtClean="0"/>
                    <a:t>speciated atmospheric mercury </a:t>
                  </a:r>
                  <a:endParaRPr lang="en-US" dirty="0"/>
                </a:p>
              </p:txBody>
            </p:sp>
            <p:sp>
              <p:nvSpPr>
                <p:cNvPr id="15" name="TextBox 14"/>
                <p:cNvSpPr txBox="1"/>
                <p:nvPr/>
              </p:nvSpPr>
              <p:spPr>
                <a:xfrm>
                  <a:off x="647700" y="3284220"/>
                  <a:ext cx="3657600" cy="365760"/>
                </a:xfrm>
                <a:prstGeom prst="rect">
                  <a:avLst/>
                </a:prstGeom>
                <a:solidFill>
                  <a:schemeClr val="bg1"/>
                </a:solidFill>
                <a:ln>
                  <a:solidFill>
                    <a:schemeClr val="tx2"/>
                  </a:solidFill>
                </a:ln>
              </p:spPr>
              <p:txBody>
                <a:bodyPr wrap="square" rtlCol="0" anchor="ctr">
                  <a:spAutoFit/>
                </a:bodyPr>
                <a:lstStyle/>
                <a:p>
                  <a:pPr algn="ctr"/>
                  <a:r>
                    <a:rPr lang="en-US" dirty="0" smtClean="0"/>
                    <a:t>other air pollutants, e.g., SO</a:t>
                  </a:r>
                  <a:r>
                    <a:rPr lang="en-US" baseline="-25000" dirty="0" smtClean="0"/>
                    <a:t>2</a:t>
                  </a:r>
                  <a:r>
                    <a:rPr lang="en-US" dirty="0" smtClean="0"/>
                    <a:t>, O</a:t>
                  </a:r>
                  <a:r>
                    <a:rPr lang="en-US" baseline="-25000" dirty="0" smtClean="0"/>
                    <a:t>3</a:t>
                  </a:r>
                  <a:r>
                    <a:rPr lang="en-US" dirty="0" smtClean="0"/>
                    <a:t>, CO</a:t>
                  </a:r>
                  <a:endParaRPr lang="en-US" dirty="0"/>
                </a:p>
              </p:txBody>
            </p:sp>
            <p:grpSp>
              <p:nvGrpSpPr>
                <p:cNvPr id="9" name="Group 23"/>
                <p:cNvGrpSpPr/>
                <p:nvPr/>
              </p:nvGrpSpPr>
              <p:grpSpPr>
                <a:xfrm>
                  <a:off x="622834" y="3810000"/>
                  <a:ext cx="3707332" cy="365760"/>
                  <a:chOff x="622834" y="3810000"/>
                  <a:chExt cx="3707332" cy="365760"/>
                </a:xfrm>
              </p:grpSpPr>
              <p:sp>
                <p:nvSpPr>
                  <p:cNvPr id="16" name="TextBox 15"/>
                  <p:cNvSpPr txBox="1"/>
                  <p:nvPr/>
                </p:nvSpPr>
                <p:spPr>
                  <a:xfrm>
                    <a:off x="622834" y="3810000"/>
                    <a:ext cx="1586966" cy="365760"/>
                  </a:xfrm>
                  <a:prstGeom prst="rect">
                    <a:avLst/>
                  </a:prstGeom>
                  <a:solidFill>
                    <a:schemeClr val="bg1"/>
                  </a:solidFill>
                  <a:ln>
                    <a:solidFill>
                      <a:schemeClr val="tx2"/>
                    </a:solidFill>
                  </a:ln>
                </p:spPr>
                <p:txBody>
                  <a:bodyPr wrap="square" rtlCol="0" anchor="ctr">
                    <a:noAutofit/>
                  </a:bodyPr>
                  <a:lstStyle/>
                  <a:p>
                    <a:pPr algn="ctr"/>
                    <a:r>
                      <a:rPr lang="en-US" dirty="0" smtClean="0"/>
                      <a:t>wet deposition</a:t>
                    </a:r>
                    <a:endParaRPr lang="en-US" dirty="0"/>
                  </a:p>
                </p:txBody>
              </p:sp>
              <p:sp>
                <p:nvSpPr>
                  <p:cNvPr id="17" name="TextBox 16"/>
                  <p:cNvSpPr txBox="1"/>
                  <p:nvPr/>
                </p:nvSpPr>
                <p:spPr>
                  <a:xfrm>
                    <a:off x="2286000" y="3810000"/>
                    <a:ext cx="2044166" cy="365760"/>
                  </a:xfrm>
                  <a:prstGeom prst="rect">
                    <a:avLst/>
                  </a:prstGeom>
                  <a:solidFill>
                    <a:schemeClr val="bg1"/>
                  </a:solidFill>
                  <a:ln>
                    <a:solidFill>
                      <a:schemeClr val="tx2"/>
                    </a:solidFill>
                  </a:ln>
                </p:spPr>
                <p:txBody>
                  <a:bodyPr wrap="square" lIns="0" rIns="0" rtlCol="0" anchor="ctr">
                    <a:noAutofit/>
                  </a:bodyPr>
                  <a:lstStyle/>
                  <a:p>
                    <a:pPr algn="ctr"/>
                    <a:r>
                      <a:rPr lang="en-US" dirty="0" smtClean="0"/>
                      <a:t>air-surface exchange</a:t>
                    </a:r>
                    <a:endParaRPr lang="en-US" dirty="0"/>
                  </a:p>
                </p:txBody>
              </p:sp>
            </p:grpSp>
          </p:grpSp>
          <p:sp>
            <p:nvSpPr>
              <p:cNvPr id="27" name="Rectangle 26"/>
              <p:cNvSpPr/>
              <p:nvPr/>
            </p:nvSpPr>
            <p:spPr>
              <a:xfrm>
                <a:off x="298704" y="2264664"/>
                <a:ext cx="2286000" cy="3810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MEASUREMENTS</a:t>
                </a:r>
                <a:endParaRPr lang="en-US" sz="2000" b="1" dirty="0"/>
              </a:p>
            </p:txBody>
          </p:sp>
        </p:grpSp>
        <p:pic>
          <p:nvPicPr>
            <p:cNvPr id="31" name="Picture 589" descr="_7223535"/>
            <p:cNvPicPr>
              <a:picLocks noChangeAspect="1" noChangeArrowheads="1"/>
            </p:cNvPicPr>
            <p:nvPr/>
          </p:nvPicPr>
          <p:blipFill>
            <a:blip r:embed="rId3" cstate="print"/>
            <a:srcRect/>
            <a:stretch>
              <a:fillRect/>
            </a:stretch>
          </p:blipFill>
          <p:spPr bwMode="auto">
            <a:xfrm>
              <a:off x="3276600" y="1310640"/>
              <a:ext cx="1707958" cy="1280160"/>
            </a:xfrm>
            <a:prstGeom prst="rect">
              <a:avLst/>
            </a:prstGeom>
            <a:noFill/>
            <a:ln w="9525">
              <a:solidFill>
                <a:schemeClr val="tx1"/>
              </a:solidFill>
              <a:miter lim="800000"/>
              <a:headEnd/>
              <a:tailEnd/>
            </a:ln>
          </p:spPr>
        </p:pic>
      </p:grpSp>
      <p:grpSp>
        <p:nvGrpSpPr>
          <p:cNvPr id="35" name="Group 34"/>
          <p:cNvGrpSpPr/>
          <p:nvPr/>
        </p:nvGrpSpPr>
        <p:grpSpPr>
          <a:xfrm>
            <a:off x="4718304" y="3825240"/>
            <a:ext cx="4310735" cy="2444496"/>
            <a:chOff x="4718304" y="3825240"/>
            <a:chExt cx="4310735" cy="2444496"/>
          </a:xfrm>
        </p:grpSpPr>
        <p:grpSp>
          <p:nvGrpSpPr>
            <p:cNvPr id="10" name="Group 45"/>
            <p:cNvGrpSpPr/>
            <p:nvPr/>
          </p:nvGrpSpPr>
          <p:grpSpPr>
            <a:xfrm>
              <a:off x="4718304" y="4191000"/>
              <a:ext cx="4120896" cy="2078736"/>
              <a:chOff x="4565904" y="4191000"/>
              <a:chExt cx="4120896" cy="2078736"/>
            </a:xfrm>
          </p:grpSpPr>
          <p:grpSp>
            <p:nvGrpSpPr>
              <p:cNvPr id="11" name="Group 35"/>
              <p:cNvGrpSpPr/>
              <p:nvPr/>
            </p:nvGrpSpPr>
            <p:grpSpPr>
              <a:xfrm>
                <a:off x="4565904" y="4191000"/>
                <a:ext cx="4120896" cy="2078736"/>
                <a:chOff x="298704" y="2264664"/>
                <a:chExt cx="4120896" cy="2078736"/>
              </a:xfrm>
            </p:grpSpPr>
            <p:grpSp>
              <p:nvGrpSpPr>
                <p:cNvPr id="12" name="Group 24"/>
                <p:cNvGrpSpPr/>
                <p:nvPr/>
              </p:nvGrpSpPr>
              <p:grpSpPr>
                <a:xfrm>
                  <a:off x="533400" y="2590800"/>
                  <a:ext cx="3886200" cy="1752600"/>
                  <a:chOff x="533400" y="2590800"/>
                  <a:chExt cx="3886200" cy="1752600"/>
                </a:xfrm>
              </p:grpSpPr>
              <p:sp>
                <p:nvSpPr>
                  <p:cNvPr id="39" name="Rectangle 38"/>
                  <p:cNvSpPr/>
                  <p:nvPr/>
                </p:nvSpPr>
                <p:spPr>
                  <a:xfrm>
                    <a:off x="533400" y="2590800"/>
                    <a:ext cx="3886200" cy="1752600"/>
                  </a:xfrm>
                  <a:prstGeom prst="rect">
                    <a:avLst/>
                  </a:prstGeom>
                  <a:solidFill>
                    <a:srgbClr val="00B050"/>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647700" y="2758440"/>
                    <a:ext cx="3657600" cy="365760"/>
                  </a:xfrm>
                  <a:prstGeom prst="rect">
                    <a:avLst/>
                  </a:prstGeom>
                  <a:solidFill>
                    <a:schemeClr val="bg1"/>
                  </a:solidFill>
                  <a:ln>
                    <a:solidFill>
                      <a:srgbClr val="008A3E"/>
                    </a:solidFill>
                  </a:ln>
                  <a:scene3d>
                    <a:camera prst="orthographicFront"/>
                    <a:lightRig rig="threePt" dir="t"/>
                  </a:scene3d>
                  <a:sp3d>
                    <a:bevelT w="0" h="0" prst="riblet"/>
                  </a:sp3d>
                </p:spPr>
                <p:txBody>
                  <a:bodyPr wrap="square" rtlCol="0" anchor="ctr">
                    <a:spAutoFit/>
                  </a:bodyPr>
                  <a:lstStyle/>
                  <a:p>
                    <a:pPr algn="ctr"/>
                    <a:r>
                      <a:rPr lang="en-US" dirty="0" smtClean="0"/>
                      <a:t>back trajectories </a:t>
                    </a:r>
                    <a:endParaRPr lang="en-US" dirty="0"/>
                  </a:p>
                </p:txBody>
              </p:sp>
              <p:sp>
                <p:nvSpPr>
                  <p:cNvPr id="41" name="TextBox 40"/>
                  <p:cNvSpPr txBox="1"/>
                  <p:nvPr/>
                </p:nvSpPr>
                <p:spPr>
                  <a:xfrm>
                    <a:off x="647700" y="3282434"/>
                    <a:ext cx="3657600" cy="365760"/>
                  </a:xfrm>
                  <a:prstGeom prst="rect">
                    <a:avLst/>
                  </a:prstGeom>
                  <a:solidFill>
                    <a:schemeClr val="bg1"/>
                  </a:solidFill>
                  <a:ln>
                    <a:solidFill>
                      <a:srgbClr val="008A3E"/>
                    </a:solidFill>
                  </a:ln>
                </p:spPr>
                <p:txBody>
                  <a:bodyPr wrap="square" rtlCol="0" anchor="ctr">
                    <a:spAutoFit/>
                  </a:bodyPr>
                  <a:lstStyle/>
                  <a:p>
                    <a:pPr algn="ctr"/>
                    <a:r>
                      <a:rPr lang="en-US" dirty="0" smtClean="0"/>
                      <a:t>comprehensive fate and transport</a:t>
                    </a:r>
                    <a:endParaRPr lang="en-US" dirty="0"/>
                  </a:p>
                </p:txBody>
              </p:sp>
            </p:grpSp>
            <p:sp>
              <p:nvSpPr>
                <p:cNvPr id="38" name="Rectangle 37"/>
                <p:cNvSpPr/>
                <p:nvPr/>
              </p:nvSpPr>
              <p:spPr>
                <a:xfrm>
                  <a:off x="298704" y="2264664"/>
                  <a:ext cx="2286000" cy="381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MODELING</a:t>
                  </a:r>
                  <a:endParaRPr lang="en-US" sz="2000" b="1" dirty="0"/>
                </a:p>
              </p:txBody>
            </p:sp>
          </p:grpSp>
          <p:sp>
            <p:nvSpPr>
              <p:cNvPr id="45" name="TextBox 44"/>
              <p:cNvSpPr txBox="1"/>
              <p:nvPr/>
            </p:nvSpPr>
            <p:spPr>
              <a:xfrm>
                <a:off x="4922520" y="5730240"/>
                <a:ext cx="3657600" cy="365760"/>
              </a:xfrm>
              <a:prstGeom prst="rect">
                <a:avLst/>
              </a:prstGeom>
              <a:solidFill>
                <a:schemeClr val="bg1"/>
              </a:solidFill>
              <a:ln>
                <a:solidFill>
                  <a:srgbClr val="008A3E"/>
                </a:solidFill>
              </a:ln>
              <a:scene3d>
                <a:camera prst="orthographicFront"/>
                <a:lightRig rig="threePt" dir="t"/>
              </a:scene3d>
              <a:sp3d>
                <a:bevelT w="0" h="0" prst="riblet"/>
              </a:sp3d>
            </p:spPr>
            <p:txBody>
              <a:bodyPr wrap="square" rtlCol="0" anchor="ctr">
                <a:spAutoFit/>
              </a:bodyPr>
              <a:lstStyle/>
              <a:p>
                <a:pPr algn="ctr"/>
                <a:r>
                  <a:rPr lang="en-US" dirty="0" smtClean="0"/>
                  <a:t>source-attribution for deposition </a:t>
                </a:r>
                <a:endParaRPr lang="en-US" dirty="0"/>
              </a:p>
            </p:txBody>
          </p:sp>
        </p:grpSp>
        <p:pic>
          <p:nvPicPr>
            <p:cNvPr id="33" name="Picture 5"/>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023"/>
            <a:stretch/>
          </p:blipFill>
          <p:spPr bwMode="auto">
            <a:xfrm>
              <a:off x="6629400" y="3825240"/>
              <a:ext cx="2399639" cy="822960"/>
            </a:xfrm>
            <a:prstGeom prst="rect">
              <a:avLst/>
            </a:prstGeom>
            <a:noFill/>
            <a:ln>
              <a:solidFill>
                <a:srgbClr val="0F6FC6"/>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381000" y="433388"/>
            <a:ext cx="8266113" cy="6176962"/>
            <a:chOff x="432" y="863"/>
            <a:chExt cx="4866" cy="3304"/>
          </a:xfrm>
        </p:grpSpPr>
        <p:pic>
          <p:nvPicPr>
            <p:cNvPr id="13328" name="Picture 3" descr="pathway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2" y="912"/>
              <a:ext cx="4866" cy="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9" name="Rectangle 4"/>
            <p:cNvSpPr>
              <a:spLocks noChangeArrowheads="1"/>
            </p:cNvSpPr>
            <p:nvPr/>
          </p:nvSpPr>
          <p:spPr bwMode="auto">
            <a:xfrm>
              <a:off x="1920" y="863"/>
              <a:ext cx="1920" cy="2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endParaRPr>
            </a:p>
          </p:txBody>
        </p:sp>
        <p:sp>
          <p:nvSpPr>
            <p:cNvPr id="13330" name="Freeform 5"/>
            <p:cNvSpPr>
              <a:spLocks/>
            </p:cNvSpPr>
            <p:nvPr/>
          </p:nvSpPr>
          <p:spPr bwMode="auto">
            <a:xfrm>
              <a:off x="2027" y="1039"/>
              <a:ext cx="445" cy="145"/>
            </a:xfrm>
            <a:custGeom>
              <a:avLst/>
              <a:gdLst>
                <a:gd name="T0" fmla="*/ 17 w 445"/>
                <a:gd name="T1" fmla="*/ 13 h 145"/>
                <a:gd name="T2" fmla="*/ 1 w 445"/>
                <a:gd name="T3" fmla="*/ 69 h 145"/>
                <a:gd name="T4" fmla="*/ 5 w 445"/>
                <a:gd name="T5" fmla="*/ 97 h 145"/>
                <a:gd name="T6" fmla="*/ 45 w 445"/>
                <a:gd name="T7" fmla="*/ 113 h 145"/>
                <a:gd name="T8" fmla="*/ 225 w 445"/>
                <a:gd name="T9" fmla="*/ 125 h 145"/>
                <a:gd name="T10" fmla="*/ 233 w 445"/>
                <a:gd name="T11" fmla="*/ 137 h 145"/>
                <a:gd name="T12" fmla="*/ 257 w 445"/>
                <a:gd name="T13" fmla="*/ 145 h 145"/>
                <a:gd name="T14" fmla="*/ 425 w 445"/>
                <a:gd name="T15" fmla="*/ 117 h 145"/>
                <a:gd name="T16" fmla="*/ 441 w 445"/>
                <a:gd name="T17" fmla="*/ 81 h 145"/>
                <a:gd name="T18" fmla="*/ 437 w 445"/>
                <a:gd name="T19" fmla="*/ 41 h 145"/>
                <a:gd name="T20" fmla="*/ 405 w 445"/>
                <a:gd name="T21" fmla="*/ 37 h 145"/>
                <a:gd name="T22" fmla="*/ 293 w 445"/>
                <a:gd name="T23" fmla="*/ 17 h 145"/>
                <a:gd name="T24" fmla="*/ 201 w 445"/>
                <a:gd name="T25" fmla="*/ 17 h 145"/>
                <a:gd name="T26" fmla="*/ 17 w 445"/>
                <a:gd name="T27" fmla="*/ 13 h 1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145"/>
                <a:gd name="T44" fmla="*/ 445 w 445"/>
                <a:gd name="T45" fmla="*/ 145 h 1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145">
                  <a:moveTo>
                    <a:pt x="17" y="13"/>
                  </a:moveTo>
                  <a:cubicBezTo>
                    <a:pt x="4" y="33"/>
                    <a:pt x="4" y="43"/>
                    <a:pt x="1" y="69"/>
                  </a:cubicBezTo>
                  <a:cubicBezTo>
                    <a:pt x="2" y="78"/>
                    <a:pt x="0" y="89"/>
                    <a:pt x="5" y="97"/>
                  </a:cubicBezTo>
                  <a:cubicBezTo>
                    <a:pt x="6" y="98"/>
                    <a:pt x="41" y="113"/>
                    <a:pt x="45" y="113"/>
                  </a:cubicBezTo>
                  <a:cubicBezTo>
                    <a:pt x="118" y="122"/>
                    <a:pt x="151" y="122"/>
                    <a:pt x="225" y="125"/>
                  </a:cubicBezTo>
                  <a:cubicBezTo>
                    <a:pt x="228" y="129"/>
                    <a:pt x="229" y="134"/>
                    <a:pt x="233" y="137"/>
                  </a:cubicBezTo>
                  <a:cubicBezTo>
                    <a:pt x="240" y="141"/>
                    <a:pt x="257" y="145"/>
                    <a:pt x="257" y="145"/>
                  </a:cubicBezTo>
                  <a:cubicBezTo>
                    <a:pt x="270" y="65"/>
                    <a:pt x="251" y="133"/>
                    <a:pt x="425" y="117"/>
                  </a:cubicBezTo>
                  <a:cubicBezTo>
                    <a:pt x="438" y="116"/>
                    <a:pt x="441" y="81"/>
                    <a:pt x="441" y="81"/>
                  </a:cubicBezTo>
                  <a:cubicBezTo>
                    <a:pt x="440" y="68"/>
                    <a:pt x="445" y="51"/>
                    <a:pt x="437" y="41"/>
                  </a:cubicBezTo>
                  <a:cubicBezTo>
                    <a:pt x="430" y="33"/>
                    <a:pt x="416" y="38"/>
                    <a:pt x="405" y="37"/>
                  </a:cubicBezTo>
                  <a:cubicBezTo>
                    <a:pt x="367" y="32"/>
                    <a:pt x="332" y="21"/>
                    <a:pt x="293" y="17"/>
                  </a:cubicBezTo>
                  <a:cubicBezTo>
                    <a:pt x="225" y="0"/>
                    <a:pt x="302" y="15"/>
                    <a:pt x="201" y="17"/>
                  </a:cubicBezTo>
                  <a:cubicBezTo>
                    <a:pt x="140" y="18"/>
                    <a:pt x="78" y="13"/>
                    <a:pt x="17" y="13"/>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13331" name="Freeform 6"/>
            <p:cNvSpPr>
              <a:spLocks/>
            </p:cNvSpPr>
            <p:nvPr/>
          </p:nvSpPr>
          <p:spPr bwMode="auto">
            <a:xfrm>
              <a:off x="2595" y="1054"/>
              <a:ext cx="122" cy="104"/>
            </a:xfrm>
            <a:custGeom>
              <a:avLst/>
              <a:gdLst>
                <a:gd name="T0" fmla="*/ 5 w 122"/>
                <a:gd name="T1" fmla="*/ 6 h 104"/>
                <a:gd name="T2" fmla="*/ 89 w 122"/>
                <a:gd name="T3" fmla="*/ 70 h 104"/>
                <a:gd name="T4" fmla="*/ 85 w 122"/>
                <a:gd name="T5" fmla="*/ 2 h 104"/>
                <a:gd name="T6" fmla="*/ 5 w 122"/>
                <a:gd name="T7" fmla="*/ 6 h 104"/>
                <a:gd name="T8" fmla="*/ 0 60000 65536"/>
                <a:gd name="T9" fmla="*/ 0 60000 65536"/>
                <a:gd name="T10" fmla="*/ 0 60000 65536"/>
                <a:gd name="T11" fmla="*/ 0 60000 65536"/>
                <a:gd name="T12" fmla="*/ 0 w 122"/>
                <a:gd name="T13" fmla="*/ 0 h 104"/>
                <a:gd name="T14" fmla="*/ 122 w 122"/>
                <a:gd name="T15" fmla="*/ 104 h 104"/>
              </a:gdLst>
              <a:ahLst/>
              <a:cxnLst>
                <a:cxn ang="T8">
                  <a:pos x="T0" y="T1"/>
                </a:cxn>
                <a:cxn ang="T9">
                  <a:pos x="T2" y="T3"/>
                </a:cxn>
                <a:cxn ang="T10">
                  <a:pos x="T4" y="T5"/>
                </a:cxn>
                <a:cxn ang="T11">
                  <a:pos x="T6" y="T7"/>
                </a:cxn>
              </a:cxnLst>
              <a:rect l="T12" t="T13" r="T14" b="T15"/>
              <a:pathLst>
                <a:path w="122" h="104">
                  <a:moveTo>
                    <a:pt x="5" y="6"/>
                  </a:moveTo>
                  <a:cubicBezTo>
                    <a:pt x="12" y="104"/>
                    <a:pt x="0" y="48"/>
                    <a:pt x="89" y="70"/>
                  </a:cubicBezTo>
                  <a:cubicBezTo>
                    <a:pt x="122" y="62"/>
                    <a:pt x="115" y="5"/>
                    <a:pt x="85" y="2"/>
                  </a:cubicBezTo>
                  <a:cubicBezTo>
                    <a:pt x="58" y="0"/>
                    <a:pt x="32" y="5"/>
                    <a:pt x="5" y="6"/>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13332" name="Freeform 7"/>
            <p:cNvSpPr>
              <a:spLocks/>
            </p:cNvSpPr>
            <p:nvPr/>
          </p:nvSpPr>
          <p:spPr bwMode="auto">
            <a:xfrm>
              <a:off x="2752" y="978"/>
              <a:ext cx="1032" cy="206"/>
            </a:xfrm>
            <a:custGeom>
              <a:avLst/>
              <a:gdLst>
                <a:gd name="T0" fmla="*/ 0 w 1032"/>
                <a:gd name="T1" fmla="*/ 94 h 206"/>
                <a:gd name="T2" fmla="*/ 4 w 1032"/>
                <a:gd name="T3" fmla="*/ 142 h 206"/>
                <a:gd name="T4" fmla="*/ 60 w 1032"/>
                <a:gd name="T5" fmla="*/ 162 h 206"/>
                <a:gd name="T6" fmla="*/ 124 w 1032"/>
                <a:gd name="T7" fmla="*/ 162 h 206"/>
                <a:gd name="T8" fmla="*/ 276 w 1032"/>
                <a:gd name="T9" fmla="*/ 194 h 206"/>
                <a:gd name="T10" fmla="*/ 340 w 1032"/>
                <a:gd name="T11" fmla="*/ 174 h 206"/>
                <a:gd name="T12" fmla="*/ 504 w 1032"/>
                <a:gd name="T13" fmla="*/ 178 h 206"/>
                <a:gd name="T14" fmla="*/ 516 w 1032"/>
                <a:gd name="T15" fmla="*/ 190 h 206"/>
                <a:gd name="T16" fmla="*/ 540 w 1032"/>
                <a:gd name="T17" fmla="*/ 198 h 206"/>
                <a:gd name="T18" fmla="*/ 636 w 1032"/>
                <a:gd name="T19" fmla="*/ 186 h 206"/>
                <a:gd name="T20" fmla="*/ 668 w 1032"/>
                <a:gd name="T21" fmla="*/ 190 h 206"/>
                <a:gd name="T22" fmla="*/ 692 w 1032"/>
                <a:gd name="T23" fmla="*/ 206 h 206"/>
                <a:gd name="T24" fmla="*/ 972 w 1032"/>
                <a:gd name="T25" fmla="*/ 190 h 206"/>
                <a:gd name="T26" fmla="*/ 1028 w 1032"/>
                <a:gd name="T27" fmla="*/ 122 h 206"/>
                <a:gd name="T28" fmla="*/ 1024 w 1032"/>
                <a:gd name="T29" fmla="*/ 94 h 206"/>
                <a:gd name="T30" fmla="*/ 868 w 1032"/>
                <a:gd name="T31" fmla="*/ 74 h 206"/>
                <a:gd name="T32" fmla="*/ 520 w 1032"/>
                <a:gd name="T33" fmla="*/ 34 h 206"/>
                <a:gd name="T34" fmla="*/ 196 w 1032"/>
                <a:gd name="T35" fmla="*/ 30 h 206"/>
                <a:gd name="T36" fmla="*/ 152 w 1032"/>
                <a:gd name="T37" fmla="*/ 42 h 206"/>
                <a:gd name="T38" fmla="*/ 120 w 1032"/>
                <a:gd name="T39" fmla="*/ 50 h 206"/>
                <a:gd name="T40" fmla="*/ 24 w 1032"/>
                <a:gd name="T41" fmla="*/ 78 h 206"/>
                <a:gd name="T42" fmla="*/ 0 w 1032"/>
                <a:gd name="T43" fmla="*/ 94 h 2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2"/>
                <a:gd name="T67" fmla="*/ 0 h 206"/>
                <a:gd name="T68" fmla="*/ 1032 w 1032"/>
                <a:gd name="T69" fmla="*/ 206 h 2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2" h="206">
                  <a:moveTo>
                    <a:pt x="0" y="94"/>
                  </a:moveTo>
                  <a:cubicBezTo>
                    <a:pt x="1" y="110"/>
                    <a:pt x="0" y="127"/>
                    <a:pt x="4" y="142"/>
                  </a:cubicBezTo>
                  <a:cubicBezTo>
                    <a:pt x="9" y="161"/>
                    <a:pt x="60" y="162"/>
                    <a:pt x="60" y="162"/>
                  </a:cubicBezTo>
                  <a:cubicBezTo>
                    <a:pt x="75" y="185"/>
                    <a:pt x="98" y="160"/>
                    <a:pt x="124" y="162"/>
                  </a:cubicBezTo>
                  <a:cubicBezTo>
                    <a:pt x="184" y="174"/>
                    <a:pt x="203" y="197"/>
                    <a:pt x="276" y="194"/>
                  </a:cubicBezTo>
                  <a:cubicBezTo>
                    <a:pt x="291" y="172"/>
                    <a:pt x="313" y="177"/>
                    <a:pt x="340" y="174"/>
                  </a:cubicBezTo>
                  <a:cubicBezTo>
                    <a:pt x="395" y="175"/>
                    <a:pt x="450" y="173"/>
                    <a:pt x="504" y="178"/>
                  </a:cubicBezTo>
                  <a:cubicBezTo>
                    <a:pt x="510" y="179"/>
                    <a:pt x="511" y="187"/>
                    <a:pt x="516" y="190"/>
                  </a:cubicBezTo>
                  <a:cubicBezTo>
                    <a:pt x="523" y="194"/>
                    <a:pt x="540" y="198"/>
                    <a:pt x="540" y="198"/>
                  </a:cubicBezTo>
                  <a:cubicBezTo>
                    <a:pt x="576" y="196"/>
                    <a:pt x="604" y="197"/>
                    <a:pt x="636" y="186"/>
                  </a:cubicBezTo>
                  <a:cubicBezTo>
                    <a:pt x="647" y="187"/>
                    <a:pt x="658" y="186"/>
                    <a:pt x="668" y="190"/>
                  </a:cubicBezTo>
                  <a:cubicBezTo>
                    <a:pt x="677" y="193"/>
                    <a:pt x="692" y="206"/>
                    <a:pt x="692" y="206"/>
                  </a:cubicBezTo>
                  <a:cubicBezTo>
                    <a:pt x="786" y="202"/>
                    <a:pt x="879" y="198"/>
                    <a:pt x="972" y="190"/>
                  </a:cubicBezTo>
                  <a:cubicBezTo>
                    <a:pt x="1014" y="176"/>
                    <a:pt x="1019" y="165"/>
                    <a:pt x="1028" y="122"/>
                  </a:cubicBezTo>
                  <a:cubicBezTo>
                    <a:pt x="1027" y="113"/>
                    <a:pt x="1032" y="99"/>
                    <a:pt x="1024" y="94"/>
                  </a:cubicBezTo>
                  <a:cubicBezTo>
                    <a:pt x="980" y="65"/>
                    <a:pt x="920" y="78"/>
                    <a:pt x="868" y="74"/>
                  </a:cubicBezTo>
                  <a:cubicBezTo>
                    <a:pt x="752" y="65"/>
                    <a:pt x="636" y="47"/>
                    <a:pt x="520" y="34"/>
                  </a:cubicBezTo>
                  <a:cubicBezTo>
                    <a:pt x="399" y="0"/>
                    <a:pt x="480" y="20"/>
                    <a:pt x="196" y="30"/>
                  </a:cubicBezTo>
                  <a:cubicBezTo>
                    <a:pt x="178" y="31"/>
                    <a:pt x="168" y="38"/>
                    <a:pt x="152" y="42"/>
                  </a:cubicBezTo>
                  <a:cubicBezTo>
                    <a:pt x="141" y="45"/>
                    <a:pt x="120" y="50"/>
                    <a:pt x="120" y="50"/>
                  </a:cubicBezTo>
                  <a:cubicBezTo>
                    <a:pt x="99" y="64"/>
                    <a:pt x="52" y="70"/>
                    <a:pt x="24" y="78"/>
                  </a:cubicBezTo>
                  <a:cubicBezTo>
                    <a:pt x="16" y="80"/>
                    <a:pt x="0" y="84"/>
                    <a:pt x="0" y="94"/>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13315" name="Text Box 8"/>
          <p:cNvSpPr txBox="1">
            <a:spLocks noChangeAspect="1" noChangeArrowheads="1"/>
          </p:cNvSpPr>
          <p:nvPr/>
        </p:nvSpPr>
        <p:spPr bwMode="auto">
          <a:xfrm>
            <a:off x="3295650" y="4189413"/>
            <a:ext cx="23622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200" b="1" smtClean="0">
                <a:solidFill>
                  <a:srgbClr val="FFFFFF"/>
                </a:solidFill>
              </a:rPr>
              <a:t>Mercury transformed by bacteria into methylmercury in sediments, soils &amp; water, then bioaccumulates in fish</a:t>
            </a:r>
          </a:p>
        </p:txBody>
      </p:sp>
      <p:sp>
        <p:nvSpPr>
          <p:cNvPr id="13316" name="Text Box 9"/>
          <p:cNvSpPr txBox="1">
            <a:spLocks noChangeAspect="1" noChangeArrowheads="1"/>
          </p:cNvSpPr>
          <p:nvPr/>
        </p:nvSpPr>
        <p:spPr bwMode="auto">
          <a:xfrm>
            <a:off x="7315200" y="2076450"/>
            <a:ext cx="1185863" cy="292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200" b="1" smtClean="0">
                <a:solidFill>
                  <a:srgbClr val="FFFFFF"/>
                </a:solidFill>
              </a:rPr>
              <a:t>Humans and wildlife affected primarily by</a:t>
            </a:r>
          </a:p>
          <a:p>
            <a:pPr fontAlgn="base">
              <a:spcBef>
                <a:spcPct val="0"/>
              </a:spcBef>
              <a:spcAft>
                <a:spcPct val="0"/>
              </a:spcAft>
            </a:pPr>
            <a:r>
              <a:rPr lang="en-US" sz="1200" b="1" smtClean="0">
                <a:solidFill>
                  <a:srgbClr val="FFFFFF"/>
                </a:solidFill>
              </a:rPr>
              <a:t>eating fish </a:t>
            </a:r>
          </a:p>
          <a:p>
            <a:pPr fontAlgn="base">
              <a:spcBef>
                <a:spcPct val="0"/>
              </a:spcBef>
              <a:spcAft>
                <a:spcPct val="0"/>
              </a:spcAft>
            </a:pPr>
            <a:r>
              <a:rPr lang="en-US" sz="1200" b="1" smtClean="0">
                <a:solidFill>
                  <a:srgbClr val="FFFFFF"/>
                </a:solidFill>
              </a:rPr>
              <a:t>containing mercury</a:t>
            </a:r>
          </a:p>
          <a:p>
            <a:pPr fontAlgn="base">
              <a:spcBef>
                <a:spcPct val="0"/>
              </a:spcBef>
              <a:spcAft>
                <a:spcPct val="0"/>
              </a:spcAft>
            </a:pPr>
            <a:endParaRPr lang="en-US" sz="1200" b="1" smtClean="0">
              <a:solidFill>
                <a:srgbClr val="FFFFFF"/>
              </a:solidFill>
            </a:endParaRPr>
          </a:p>
          <a:p>
            <a:pPr fontAlgn="base">
              <a:spcBef>
                <a:spcPct val="0"/>
              </a:spcBef>
              <a:spcAft>
                <a:spcPct val="0"/>
              </a:spcAft>
            </a:pPr>
            <a:endParaRPr lang="en-US" sz="1200" b="1" smtClean="0">
              <a:solidFill>
                <a:srgbClr val="FFFFFF"/>
              </a:solidFill>
            </a:endParaRPr>
          </a:p>
          <a:p>
            <a:pPr fontAlgn="base">
              <a:spcBef>
                <a:spcPct val="0"/>
              </a:spcBef>
              <a:spcAft>
                <a:spcPct val="0"/>
              </a:spcAft>
            </a:pPr>
            <a:endParaRPr lang="en-US" sz="1200" b="1" smtClean="0">
              <a:solidFill>
                <a:srgbClr val="FFFFFF"/>
              </a:solidFill>
            </a:endParaRPr>
          </a:p>
          <a:p>
            <a:pPr fontAlgn="base">
              <a:spcBef>
                <a:spcPct val="0"/>
              </a:spcBef>
              <a:spcAft>
                <a:spcPct val="0"/>
              </a:spcAft>
            </a:pPr>
            <a:r>
              <a:rPr lang="en-US" sz="1200" b="1" smtClean="0">
                <a:solidFill>
                  <a:srgbClr val="FFFFFF"/>
                </a:solidFill>
              </a:rPr>
              <a:t>Best documented impacts are on the developing fetus:  impaired motor and cognitive skills</a:t>
            </a:r>
          </a:p>
        </p:txBody>
      </p:sp>
      <p:sp>
        <p:nvSpPr>
          <p:cNvPr id="13317" name="Freeform 10"/>
          <p:cNvSpPr>
            <a:spLocks/>
          </p:cNvSpPr>
          <p:nvPr/>
        </p:nvSpPr>
        <p:spPr bwMode="auto">
          <a:xfrm>
            <a:off x="1774825" y="396875"/>
            <a:ext cx="1649413" cy="606425"/>
          </a:xfrm>
          <a:custGeom>
            <a:avLst/>
            <a:gdLst>
              <a:gd name="T0" fmla="*/ 0 w 972"/>
              <a:gd name="T1" fmla="*/ 756689203 h 324"/>
              <a:gd name="T2" fmla="*/ 190050733 w 972"/>
              <a:gd name="T3" fmla="*/ 1135034857 h 324"/>
              <a:gd name="T4" fmla="*/ 604708465 w 972"/>
              <a:gd name="T5" fmla="*/ 977390386 h 324"/>
              <a:gd name="T6" fmla="*/ 786120093 w 972"/>
              <a:gd name="T7" fmla="*/ 924842931 h 324"/>
              <a:gd name="T8" fmla="*/ 570153950 w 972"/>
              <a:gd name="T9" fmla="*/ 809238530 h 324"/>
              <a:gd name="T10" fmla="*/ 1295802369 w 972"/>
              <a:gd name="T11" fmla="*/ 557007002 h 324"/>
              <a:gd name="T12" fmla="*/ 1900511046 w 972"/>
              <a:gd name="T13" fmla="*/ 462421465 h 324"/>
              <a:gd name="T14" fmla="*/ 2147483647 w 972"/>
              <a:gd name="T15" fmla="*/ 525478529 h 324"/>
              <a:gd name="T16" fmla="*/ 2147483647 w 972"/>
              <a:gd name="T17" fmla="*/ 0 h 324"/>
              <a:gd name="T18" fmla="*/ 820674608 w 972"/>
              <a:gd name="T19" fmla="*/ 315286719 h 324"/>
              <a:gd name="T20" fmla="*/ 518321329 w 972"/>
              <a:gd name="T21" fmla="*/ 430892992 h 324"/>
              <a:gd name="T22" fmla="*/ 276437922 w 972"/>
              <a:gd name="T23" fmla="*/ 756689203 h 324"/>
              <a:gd name="T24" fmla="*/ 0 w 972"/>
              <a:gd name="T25" fmla="*/ 756689203 h 3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2"/>
              <a:gd name="T40" fmla="*/ 0 h 324"/>
              <a:gd name="T41" fmla="*/ 972 w 972"/>
              <a:gd name="T42" fmla="*/ 324 h 3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2" h="324">
                <a:moveTo>
                  <a:pt x="0" y="216"/>
                </a:moveTo>
                <a:lnTo>
                  <a:pt x="66" y="324"/>
                </a:lnTo>
                <a:lnTo>
                  <a:pt x="210" y="279"/>
                </a:lnTo>
                <a:lnTo>
                  <a:pt x="273" y="264"/>
                </a:lnTo>
                <a:lnTo>
                  <a:pt x="198" y="231"/>
                </a:lnTo>
                <a:lnTo>
                  <a:pt x="450" y="159"/>
                </a:lnTo>
                <a:lnTo>
                  <a:pt x="660" y="132"/>
                </a:lnTo>
                <a:lnTo>
                  <a:pt x="972" y="150"/>
                </a:lnTo>
                <a:lnTo>
                  <a:pt x="924" y="0"/>
                </a:lnTo>
                <a:lnTo>
                  <a:pt x="285" y="90"/>
                </a:lnTo>
                <a:lnTo>
                  <a:pt x="180" y="123"/>
                </a:lnTo>
                <a:lnTo>
                  <a:pt x="96" y="216"/>
                </a:lnTo>
                <a:lnTo>
                  <a:pt x="0" y="216"/>
                </a:lnTo>
                <a:close/>
              </a:path>
            </a:pathLst>
          </a:custGeom>
          <a:gradFill rotWithShape="1">
            <a:gsLst>
              <a:gs pos="0">
                <a:srgbClr val="FF6D6D"/>
              </a:gs>
              <a:gs pos="100000">
                <a:srgbClr val="763232"/>
              </a:gs>
            </a:gsLst>
            <a:lin ang="5400000" scaled="1"/>
          </a:gra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13318" name="Text Box 11"/>
          <p:cNvSpPr txBox="1">
            <a:spLocks noChangeArrowheads="1"/>
          </p:cNvSpPr>
          <p:nvPr/>
        </p:nvSpPr>
        <p:spPr bwMode="auto">
          <a:xfrm>
            <a:off x="893763" y="228600"/>
            <a:ext cx="1158875"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b="1" smtClean="0">
                <a:solidFill>
                  <a:srgbClr val="000000"/>
                </a:solidFill>
              </a:rPr>
              <a:t>atmospheric deposition to the watershed</a:t>
            </a:r>
          </a:p>
        </p:txBody>
      </p:sp>
      <p:sp>
        <p:nvSpPr>
          <p:cNvPr id="13319" name="Rectangle 12"/>
          <p:cNvSpPr>
            <a:spLocks noChangeArrowheads="1"/>
          </p:cNvSpPr>
          <p:nvPr/>
        </p:nvSpPr>
        <p:spPr bwMode="auto">
          <a:xfrm>
            <a:off x="7904163" y="712788"/>
            <a:ext cx="898525"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endParaRPr>
          </a:p>
        </p:txBody>
      </p:sp>
      <p:sp>
        <p:nvSpPr>
          <p:cNvPr id="13320" name="Text Box 13"/>
          <p:cNvSpPr txBox="1">
            <a:spLocks noChangeArrowheads="1"/>
          </p:cNvSpPr>
          <p:nvPr/>
        </p:nvSpPr>
        <p:spPr bwMode="auto">
          <a:xfrm>
            <a:off x="6604000" y="866775"/>
            <a:ext cx="2235200" cy="396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b="1" smtClean="0">
                <a:solidFill>
                  <a:srgbClr val="000000"/>
                </a:solidFill>
              </a:rPr>
              <a:t>atmospheric deposition</a:t>
            </a:r>
          </a:p>
          <a:p>
            <a:pPr eaLnBrk="1" fontAlgn="base" hangingPunct="1">
              <a:spcBef>
                <a:spcPct val="0"/>
              </a:spcBef>
              <a:spcAft>
                <a:spcPct val="0"/>
              </a:spcAft>
            </a:pPr>
            <a:r>
              <a:rPr lang="en-US" sz="1000" b="1" smtClean="0">
                <a:solidFill>
                  <a:srgbClr val="000000"/>
                </a:solidFill>
              </a:rPr>
              <a:t>to the water surface</a:t>
            </a:r>
          </a:p>
        </p:txBody>
      </p:sp>
      <p:sp>
        <p:nvSpPr>
          <p:cNvPr id="13321" name="Freeform 14"/>
          <p:cNvSpPr>
            <a:spLocks/>
          </p:cNvSpPr>
          <p:nvPr/>
        </p:nvSpPr>
        <p:spPr bwMode="auto">
          <a:xfrm>
            <a:off x="3562350" y="244475"/>
            <a:ext cx="687388" cy="679450"/>
          </a:xfrm>
          <a:custGeom>
            <a:avLst/>
            <a:gdLst>
              <a:gd name="T0" fmla="*/ 0 w 355"/>
              <a:gd name="T1" fmla="*/ 1326587099 h 348"/>
              <a:gd name="T2" fmla="*/ 14996675 w 355"/>
              <a:gd name="T3" fmla="*/ 1235097627 h 348"/>
              <a:gd name="T4" fmla="*/ 29993350 w 355"/>
              <a:gd name="T5" fmla="*/ 899638587 h 348"/>
              <a:gd name="T6" fmla="*/ 59988636 w 355"/>
              <a:gd name="T7" fmla="*/ 808151067 h 348"/>
              <a:gd name="T8" fmla="*/ 89981993 w 355"/>
              <a:gd name="T9" fmla="*/ 579428363 h 348"/>
              <a:gd name="T10" fmla="*/ 134973973 w 355"/>
              <a:gd name="T11" fmla="*/ 548933173 h 348"/>
              <a:gd name="T12" fmla="*/ 479907149 w 355"/>
              <a:gd name="T13" fmla="*/ 350707488 h 348"/>
              <a:gd name="T14" fmla="*/ 794845108 w 355"/>
              <a:gd name="T15" fmla="*/ 91489503 h 348"/>
              <a:gd name="T16" fmla="*/ 1244759036 w 355"/>
              <a:gd name="T17" fmla="*/ 0 h 348"/>
              <a:gd name="T18" fmla="*/ 1259755707 w 355"/>
              <a:gd name="T19" fmla="*/ 335458917 h 348"/>
              <a:gd name="T20" fmla="*/ 1079791782 w 355"/>
              <a:gd name="T21" fmla="*/ 396451248 h 348"/>
              <a:gd name="T22" fmla="*/ 914822349 w 355"/>
              <a:gd name="T23" fmla="*/ 548933173 h 348"/>
              <a:gd name="T24" fmla="*/ 494903820 w 355"/>
              <a:gd name="T25" fmla="*/ 640420693 h 348"/>
              <a:gd name="T26" fmla="*/ 359929908 w 355"/>
              <a:gd name="T27" fmla="*/ 747158736 h 348"/>
              <a:gd name="T28" fmla="*/ 269947945 w 355"/>
              <a:gd name="T29" fmla="*/ 777653926 h 348"/>
              <a:gd name="T30" fmla="*/ 224955935 w 355"/>
              <a:gd name="T31" fmla="*/ 808151067 h 348"/>
              <a:gd name="T32" fmla="*/ 119977271 w 355"/>
              <a:gd name="T33" fmla="*/ 1174105296 h 348"/>
              <a:gd name="T34" fmla="*/ 44991965 w 355"/>
              <a:gd name="T35" fmla="*/ 1311338528 h 348"/>
              <a:gd name="T36" fmla="*/ 0 w 355"/>
              <a:gd name="T37" fmla="*/ 1326587099 h 3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5"/>
              <a:gd name="T58" fmla="*/ 0 h 348"/>
              <a:gd name="T59" fmla="*/ 355 w 355"/>
              <a:gd name="T60" fmla="*/ 348 h 3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5" h="348">
                <a:moveTo>
                  <a:pt x="0" y="348"/>
                </a:moveTo>
                <a:cubicBezTo>
                  <a:pt x="1" y="340"/>
                  <a:pt x="3" y="332"/>
                  <a:pt x="4" y="324"/>
                </a:cubicBezTo>
                <a:cubicBezTo>
                  <a:pt x="6" y="295"/>
                  <a:pt x="5" y="265"/>
                  <a:pt x="8" y="236"/>
                </a:cubicBezTo>
                <a:cubicBezTo>
                  <a:pt x="9" y="228"/>
                  <a:pt x="16" y="212"/>
                  <a:pt x="16" y="212"/>
                </a:cubicBezTo>
                <a:cubicBezTo>
                  <a:pt x="19" y="192"/>
                  <a:pt x="18" y="171"/>
                  <a:pt x="24" y="152"/>
                </a:cubicBezTo>
                <a:cubicBezTo>
                  <a:pt x="25" y="147"/>
                  <a:pt x="33" y="147"/>
                  <a:pt x="36" y="144"/>
                </a:cubicBezTo>
                <a:cubicBezTo>
                  <a:pt x="61" y="119"/>
                  <a:pt x="96" y="108"/>
                  <a:pt x="128" y="92"/>
                </a:cubicBezTo>
                <a:cubicBezTo>
                  <a:pt x="158" y="77"/>
                  <a:pt x="178" y="35"/>
                  <a:pt x="212" y="24"/>
                </a:cubicBezTo>
                <a:cubicBezTo>
                  <a:pt x="251" y="11"/>
                  <a:pt x="292" y="4"/>
                  <a:pt x="332" y="0"/>
                </a:cubicBezTo>
                <a:cubicBezTo>
                  <a:pt x="347" y="23"/>
                  <a:pt x="355" y="65"/>
                  <a:pt x="336" y="88"/>
                </a:cubicBezTo>
                <a:cubicBezTo>
                  <a:pt x="326" y="101"/>
                  <a:pt x="301" y="102"/>
                  <a:pt x="288" y="104"/>
                </a:cubicBezTo>
                <a:cubicBezTo>
                  <a:pt x="270" y="116"/>
                  <a:pt x="261" y="133"/>
                  <a:pt x="244" y="144"/>
                </a:cubicBezTo>
                <a:cubicBezTo>
                  <a:pt x="223" y="175"/>
                  <a:pt x="160" y="166"/>
                  <a:pt x="132" y="168"/>
                </a:cubicBezTo>
                <a:cubicBezTo>
                  <a:pt x="119" y="176"/>
                  <a:pt x="109" y="189"/>
                  <a:pt x="96" y="196"/>
                </a:cubicBezTo>
                <a:cubicBezTo>
                  <a:pt x="89" y="200"/>
                  <a:pt x="79" y="199"/>
                  <a:pt x="72" y="204"/>
                </a:cubicBezTo>
                <a:cubicBezTo>
                  <a:pt x="68" y="207"/>
                  <a:pt x="64" y="209"/>
                  <a:pt x="60" y="212"/>
                </a:cubicBezTo>
                <a:cubicBezTo>
                  <a:pt x="49" y="244"/>
                  <a:pt x="51" y="280"/>
                  <a:pt x="32" y="308"/>
                </a:cubicBezTo>
                <a:cubicBezTo>
                  <a:pt x="25" y="318"/>
                  <a:pt x="21" y="336"/>
                  <a:pt x="12" y="344"/>
                </a:cubicBezTo>
                <a:cubicBezTo>
                  <a:pt x="9" y="347"/>
                  <a:pt x="0" y="348"/>
                  <a:pt x="0" y="348"/>
                </a:cubicBezTo>
                <a:close/>
              </a:path>
            </a:pathLst>
          </a:custGeom>
          <a:gradFill rotWithShape="1">
            <a:gsLst>
              <a:gs pos="0">
                <a:srgbClr val="595959"/>
              </a:gs>
              <a:gs pos="100000">
                <a:srgbClr val="C0C0C0"/>
              </a:gs>
            </a:gsLst>
            <a:lin ang="18900000" scaled="1"/>
          </a:gra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13322" name="Freeform 15"/>
          <p:cNvSpPr>
            <a:spLocks/>
          </p:cNvSpPr>
          <p:nvPr/>
        </p:nvSpPr>
        <p:spPr bwMode="auto">
          <a:xfrm>
            <a:off x="3724275" y="298450"/>
            <a:ext cx="687388" cy="681038"/>
          </a:xfrm>
          <a:custGeom>
            <a:avLst/>
            <a:gdLst>
              <a:gd name="T0" fmla="*/ 0 w 355"/>
              <a:gd name="T1" fmla="*/ 1332795302 h 348"/>
              <a:gd name="T2" fmla="*/ 14996675 w 355"/>
              <a:gd name="T3" fmla="*/ 1240878688 h 348"/>
              <a:gd name="T4" fmla="*/ 29993350 w 355"/>
              <a:gd name="T5" fmla="*/ 903848903 h 348"/>
              <a:gd name="T6" fmla="*/ 59988636 w 355"/>
              <a:gd name="T7" fmla="*/ 811932289 h 348"/>
              <a:gd name="T8" fmla="*/ 89981993 w 355"/>
              <a:gd name="T9" fmla="*/ 582140755 h 348"/>
              <a:gd name="T10" fmla="*/ 134973973 w 355"/>
              <a:gd name="T11" fmla="*/ 551501884 h 348"/>
              <a:gd name="T12" fmla="*/ 479907149 w 355"/>
              <a:gd name="T13" fmla="*/ 352349098 h 348"/>
              <a:gd name="T14" fmla="*/ 794845108 w 355"/>
              <a:gd name="T15" fmla="*/ 91916644 h 348"/>
              <a:gd name="T16" fmla="*/ 1244759036 w 355"/>
              <a:gd name="T17" fmla="*/ 0 h 348"/>
              <a:gd name="T18" fmla="*/ 1259755707 w 355"/>
              <a:gd name="T19" fmla="*/ 337029663 h 348"/>
              <a:gd name="T20" fmla="*/ 1079791782 w 355"/>
              <a:gd name="T21" fmla="*/ 398307405 h 348"/>
              <a:gd name="T22" fmla="*/ 914822349 w 355"/>
              <a:gd name="T23" fmla="*/ 551501884 h 348"/>
              <a:gd name="T24" fmla="*/ 494903820 w 355"/>
              <a:gd name="T25" fmla="*/ 643418497 h 348"/>
              <a:gd name="T26" fmla="*/ 359929908 w 355"/>
              <a:gd name="T27" fmla="*/ 750654547 h 348"/>
              <a:gd name="T28" fmla="*/ 269947945 w 355"/>
              <a:gd name="T29" fmla="*/ 781293418 h 348"/>
              <a:gd name="T30" fmla="*/ 224955935 w 355"/>
              <a:gd name="T31" fmla="*/ 811932289 h 348"/>
              <a:gd name="T32" fmla="*/ 119977271 w 355"/>
              <a:gd name="T33" fmla="*/ 1179600946 h 348"/>
              <a:gd name="T34" fmla="*/ 44991965 w 355"/>
              <a:gd name="T35" fmla="*/ 1317475866 h 348"/>
              <a:gd name="T36" fmla="*/ 0 w 355"/>
              <a:gd name="T37" fmla="*/ 1332795302 h 3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5"/>
              <a:gd name="T58" fmla="*/ 0 h 348"/>
              <a:gd name="T59" fmla="*/ 355 w 355"/>
              <a:gd name="T60" fmla="*/ 348 h 3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5" h="348">
                <a:moveTo>
                  <a:pt x="0" y="348"/>
                </a:moveTo>
                <a:cubicBezTo>
                  <a:pt x="1" y="340"/>
                  <a:pt x="3" y="332"/>
                  <a:pt x="4" y="324"/>
                </a:cubicBezTo>
                <a:cubicBezTo>
                  <a:pt x="6" y="295"/>
                  <a:pt x="5" y="265"/>
                  <a:pt x="8" y="236"/>
                </a:cubicBezTo>
                <a:cubicBezTo>
                  <a:pt x="9" y="228"/>
                  <a:pt x="16" y="212"/>
                  <a:pt x="16" y="212"/>
                </a:cubicBezTo>
                <a:cubicBezTo>
                  <a:pt x="19" y="192"/>
                  <a:pt x="18" y="171"/>
                  <a:pt x="24" y="152"/>
                </a:cubicBezTo>
                <a:cubicBezTo>
                  <a:pt x="25" y="147"/>
                  <a:pt x="33" y="147"/>
                  <a:pt x="36" y="144"/>
                </a:cubicBezTo>
                <a:cubicBezTo>
                  <a:pt x="61" y="119"/>
                  <a:pt x="96" y="108"/>
                  <a:pt x="128" y="92"/>
                </a:cubicBezTo>
                <a:cubicBezTo>
                  <a:pt x="158" y="77"/>
                  <a:pt x="178" y="35"/>
                  <a:pt x="212" y="24"/>
                </a:cubicBezTo>
                <a:cubicBezTo>
                  <a:pt x="251" y="11"/>
                  <a:pt x="292" y="4"/>
                  <a:pt x="332" y="0"/>
                </a:cubicBezTo>
                <a:cubicBezTo>
                  <a:pt x="347" y="23"/>
                  <a:pt x="355" y="65"/>
                  <a:pt x="336" y="88"/>
                </a:cubicBezTo>
                <a:cubicBezTo>
                  <a:pt x="326" y="101"/>
                  <a:pt x="301" y="102"/>
                  <a:pt x="288" y="104"/>
                </a:cubicBezTo>
                <a:cubicBezTo>
                  <a:pt x="270" y="116"/>
                  <a:pt x="261" y="133"/>
                  <a:pt x="244" y="144"/>
                </a:cubicBezTo>
                <a:cubicBezTo>
                  <a:pt x="223" y="175"/>
                  <a:pt x="160" y="166"/>
                  <a:pt x="132" y="168"/>
                </a:cubicBezTo>
                <a:cubicBezTo>
                  <a:pt x="119" y="176"/>
                  <a:pt x="109" y="189"/>
                  <a:pt x="96" y="196"/>
                </a:cubicBezTo>
                <a:cubicBezTo>
                  <a:pt x="89" y="200"/>
                  <a:pt x="79" y="199"/>
                  <a:pt x="72" y="204"/>
                </a:cubicBezTo>
                <a:cubicBezTo>
                  <a:pt x="68" y="207"/>
                  <a:pt x="64" y="209"/>
                  <a:pt x="60" y="212"/>
                </a:cubicBezTo>
                <a:cubicBezTo>
                  <a:pt x="49" y="244"/>
                  <a:pt x="51" y="280"/>
                  <a:pt x="32" y="308"/>
                </a:cubicBezTo>
                <a:cubicBezTo>
                  <a:pt x="25" y="318"/>
                  <a:pt x="21" y="336"/>
                  <a:pt x="12" y="344"/>
                </a:cubicBezTo>
                <a:cubicBezTo>
                  <a:pt x="9" y="347"/>
                  <a:pt x="0" y="348"/>
                  <a:pt x="0" y="348"/>
                </a:cubicBezTo>
                <a:close/>
              </a:path>
            </a:pathLst>
          </a:custGeom>
          <a:gradFill rotWithShape="1">
            <a:gsLst>
              <a:gs pos="0">
                <a:srgbClr val="595959"/>
              </a:gs>
              <a:gs pos="100000">
                <a:srgbClr val="C0C0C0"/>
              </a:gs>
            </a:gsLst>
            <a:lin ang="18900000" scaled="1"/>
          </a:gra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13323" name="Freeform 16"/>
          <p:cNvSpPr>
            <a:spLocks/>
          </p:cNvSpPr>
          <p:nvPr/>
        </p:nvSpPr>
        <p:spPr bwMode="auto">
          <a:xfrm>
            <a:off x="4152900" y="228600"/>
            <a:ext cx="685800" cy="681038"/>
          </a:xfrm>
          <a:custGeom>
            <a:avLst/>
            <a:gdLst>
              <a:gd name="T0" fmla="*/ 0 w 355"/>
              <a:gd name="T1" fmla="*/ 1332795302 h 348"/>
              <a:gd name="T2" fmla="*/ 14927257 w 355"/>
              <a:gd name="T3" fmla="*/ 1240878688 h 348"/>
              <a:gd name="T4" fmla="*/ 29856445 w 355"/>
              <a:gd name="T5" fmla="*/ 903848903 h 348"/>
              <a:gd name="T6" fmla="*/ 59710959 w 355"/>
              <a:gd name="T7" fmla="*/ 811932289 h 348"/>
              <a:gd name="T8" fmla="*/ 89567411 w 355"/>
              <a:gd name="T9" fmla="*/ 582140755 h 348"/>
              <a:gd name="T10" fmla="*/ 134351132 w 355"/>
              <a:gd name="T11" fmla="*/ 551501884 h 348"/>
              <a:gd name="T12" fmla="*/ 477691532 w 355"/>
              <a:gd name="T13" fmla="*/ 352349098 h 348"/>
              <a:gd name="T14" fmla="*/ 791177486 w 355"/>
              <a:gd name="T15" fmla="*/ 91916644 h 348"/>
              <a:gd name="T16" fmla="*/ 1239014633 w 355"/>
              <a:gd name="T17" fmla="*/ 0 h 348"/>
              <a:gd name="T18" fmla="*/ 1253941886 w 355"/>
              <a:gd name="T19" fmla="*/ 337029663 h 348"/>
              <a:gd name="T20" fmla="*/ 1074807124 w 355"/>
              <a:gd name="T21" fmla="*/ 398307405 h 348"/>
              <a:gd name="T22" fmla="*/ 910601305 w 355"/>
              <a:gd name="T23" fmla="*/ 551501884 h 348"/>
              <a:gd name="T24" fmla="*/ 492620716 w 355"/>
              <a:gd name="T25" fmla="*/ 643418497 h 348"/>
              <a:gd name="T26" fmla="*/ 358269645 w 355"/>
              <a:gd name="T27" fmla="*/ 750654547 h 348"/>
              <a:gd name="T28" fmla="*/ 268702264 w 355"/>
              <a:gd name="T29" fmla="*/ 781293418 h 348"/>
              <a:gd name="T30" fmla="*/ 223918513 w 355"/>
              <a:gd name="T31" fmla="*/ 811932289 h 348"/>
              <a:gd name="T32" fmla="*/ 119423849 w 355"/>
              <a:gd name="T33" fmla="*/ 1179600946 h 348"/>
              <a:gd name="T34" fmla="*/ 44783706 w 355"/>
              <a:gd name="T35" fmla="*/ 1317475866 h 348"/>
              <a:gd name="T36" fmla="*/ 0 w 355"/>
              <a:gd name="T37" fmla="*/ 1332795302 h 3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5"/>
              <a:gd name="T58" fmla="*/ 0 h 348"/>
              <a:gd name="T59" fmla="*/ 355 w 355"/>
              <a:gd name="T60" fmla="*/ 348 h 3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5" h="348">
                <a:moveTo>
                  <a:pt x="0" y="348"/>
                </a:moveTo>
                <a:cubicBezTo>
                  <a:pt x="1" y="340"/>
                  <a:pt x="3" y="332"/>
                  <a:pt x="4" y="324"/>
                </a:cubicBezTo>
                <a:cubicBezTo>
                  <a:pt x="6" y="295"/>
                  <a:pt x="5" y="265"/>
                  <a:pt x="8" y="236"/>
                </a:cubicBezTo>
                <a:cubicBezTo>
                  <a:pt x="9" y="228"/>
                  <a:pt x="16" y="212"/>
                  <a:pt x="16" y="212"/>
                </a:cubicBezTo>
                <a:cubicBezTo>
                  <a:pt x="19" y="192"/>
                  <a:pt x="18" y="171"/>
                  <a:pt x="24" y="152"/>
                </a:cubicBezTo>
                <a:cubicBezTo>
                  <a:pt x="25" y="147"/>
                  <a:pt x="33" y="147"/>
                  <a:pt x="36" y="144"/>
                </a:cubicBezTo>
                <a:cubicBezTo>
                  <a:pt x="61" y="119"/>
                  <a:pt x="96" y="108"/>
                  <a:pt x="128" y="92"/>
                </a:cubicBezTo>
                <a:cubicBezTo>
                  <a:pt x="158" y="77"/>
                  <a:pt x="178" y="35"/>
                  <a:pt x="212" y="24"/>
                </a:cubicBezTo>
                <a:cubicBezTo>
                  <a:pt x="251" y="11"/>
                  <a:pt x="292" y="4"/>
                  <a:pt x="332" y="0"/>
                </a:cubicBezTo>
                <a:cubicBezTo>
                  <a:pt x="347" y="23"/>
                  <a:pt x="355" y="65"/>
                  <a:pt x="336" y="88"/>
                </a:cubicBezTo>
                <a:cubicBezTo>
                  <a:pt x="326" y="101"/>
                  <a:pt x="301" y="102"/>
                  <a:pt x="288" y="104"/>
                </a:cubicBezTo>
                <a:cubicBezTo>
                  <a:pt x="270" y="116"/>
                  <a:pt x="261" y="133"/>
                  <a:pt x="244" y="144"/>
                </a:cubicBezTo>
                <a:cubicBezTo>
                  <a:pt x="223" y="175"/>
                  <a:pt x="160" y="166"/>
                  <a:pt x="132" y="168"/>
                </a:cubicBezTo>
                <a:cubicBezTo>
                  <a:pt x="119" y="176"/>
                  <a:pt x="109" y="189"/>
                  <a:pt x="96" y="196"/>
                </a:cubicBezTo>
                <a:cubicBezTo>
                  <a:pt x="89" y="200"/>
                  <a:pt x="79" y="199"/>
                  <a:pt x="72" y="204"/>
                </a:cubicBezTo>
                <a:cubicBezTo>
                  <a:pt x="68" y="207"/>
                  <a:pt x="64" y="209"/>
                  <a:pt x="60" y="212"/>
                </a:cubicBezTo>
                <a:cubicBezTo>
                  <a:pt x="49" y="244"/>
                  <a:pt x="51" y="280"/>
                  <a:pt x="32" y="308"/>
                </a:cubicBezTo>
                <a:cubicBezTo>
                  <a:pt x="25" y="318"/>
                  <a:pt x="21" y="336"/>
                  <a:pt x="12" y="344"/>
                </a:cubicBezTo>
                <a:cubicBezTo>
                  <a:pt x="9" y="347"/>
                  <a:pt x="0" y="348"/>
                  <a:pt x="0" y="348"/>
                </a:cubicBezTo>
                <a:close/>
              </a:path>
            </a:pathLst>
          </a:custGeom>
          <a:gradFill rotWithShape="1">
            <a:gsLst>
              <a:gs pos="0">
                <a:srgbClr val="595959"/>
              </a:gs>
              <a:gs pos="100000">
                <a:srgbClr val="C0C0C0"/>
              </a:gs>
            </a:gsLst>
            <a:lin ang="18900000" scaled="1"/>
          </a:gra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13324" name="Freeform 17"/>
          <p:cNvSpPr>
            <a:spLocks/>
          </p:cNvSpPr>
          <p:nvPr/>
        </p:nvSpPr>
        <p:spPr bwMode="auto">
          <a:xfrm>
            <a:off x="4467225" y="298450"/>
            <a:ext cx="687388" cy="681038"/>
          </a:xfrm>
          <a:custGeom>
            <a:avLst/>
            <a:gdLst>
              <a:gd name="T0" fmla="*/ 0 w 355"/>
              <a:gd name="T1" fmla="*/ 1332795302 h 348"/>
              <a:gd name="T2" fmla="*/ 14996675 w 355"/>
              <a:gd name="T3" fmla="*/ 1240878688 h 348"/>
              <a:gd name="T4" fmla="*/ 29993350 w 355"/>
              <a:gd name="T5" fmla="*/ 903848903 h 348"/>
              <a:gd name="T6" fmla="*/ 59988636 w 355"/>
              <a:gd name="T7" fmla="*/ 811932289 h 348"/>
              <a:gd name="T8" fmla="*/ 89981993 w 355"/>
              <a:gd name="T9" fmla="*/ 582140755 h 348"/>
              <a:gd name="T10" fmla="*/ 134973973 w 355"/>
              <a:gd name="T11" fmla="*/ 551501884 h 348"/>
              <a:gd name="T12" fmla="*/ 479907149 w 355"/>
              <a:gd name="T13" fmla="*/ 352349098 h 348"/>
              <a:gd name="T14" fmla="*/ 794845108 w 355"/>
              <a:gd name="T15" fmla="*/ 91916644 h 348"/>
              <a:gd name="T16" fmla="*/ 1244759036 w 355"/>
              <a:gd name="T17" fmla="*/ 0 h 348"/>
              <a:gd name="T18" fmla="*/ 1259755707 w 355"/>
              <a:gd name="T19" fmla="*/ 337029663 h 348"/>
              <a:gd name="T20" fmla="*/ 1079791782 w 355"/>
              <a:gd name="T21" fmla="*/ 398307405 h 348"/>
              <a:gd name="T22" fmla="*/ 914822349 w 355"/>
              <a:gd name="T23" fmla="*/ 551501884 h 348"/>
              <a:gd name="T24" fmla="*/ 494903820 w 355"/>
              <a:gd name="T25" fmla="*/ 643418497 h 348"/>
              <a:gd name="T26" fmla="*/ 359929908 w 355"/>
              <a:gd name="T27" fmla="*/ 750654547 h 348"/>
              <a:gd name="T28" fmla="*/ 269947945 w 355"/>
              <a:gd name="T29" fmla="*/ 781293418 h 348"/>
              <a:gd name="T30" fmla="*/ 224955935 w 355"/>
              <a:gd name="T31" fmla="*/ 811932289 h 348"/>
              <a:gd name="T32" fmla="*/ 119977271 w 355"/>
              <a:gd name="T33" fmla="*/ 1179600946 h 348"/>
              <a:gd name="T34" fmla="*/ 44991965 w 355"/>
              <a:gd name="T35" fmla="*/ 1317475866 h 348"/>
              <a:gd name="T36" fmla="*/ 0 w 355"/>
              <a:gd name="T37" fmla="*/ 1332795302 h 3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5"/>
              <a:gd name="T58" fmla="*/ 0 h 348"/>
              <a:gd name="T59" fmla="*/ 355 w 355"/>
              <a:gd name="T60" fmla="*/ 348 h 3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5" h="348">
                <a:moveTo>
                  <a:pt x="0" y="348"/>
                </a:moveTo>
                <a:cubicBezTo>
                  <a:pt x="1" y="340"/>
                  <a:pt x="3" y="332"/>
                  <a:pt x="4" y="324"/>
                </a:cubicBezTo>
                <a:cubicBezTo>
                  <a:pt x="6" y="295"/>
                  <a:pt x="5" y="265"/>
                  <a:pt x="8" y="236"/>
                </a:cubicBezTo>
                <a:cubicBezTo>
                  <a:pt x="9" y="228"/>
                  <a:pt x="16" y="212"/>
                  <a:pt x="16" y="212"/>
                </a:cubicBezTo>
                <a:cubicBezTo>
                  <a:pt x="19" y="192"/>
                  <a:pt x="18" y="171"/>
                  <a:pt x="24" y="152"/>
                </a:cubicBezTo>
                <a:cubicBezTo>
                  <a:pt x="25" y="147"/>
                  <a:pt x="33" y="147"/>
                  <a:pt x="36" y="144"/>
                </a:cubicBezTo>
                <a:cubicBezTo>
                  <a:pt x="61" y="119"/>
                  <a:pt x="96" y="108"/>
                  <a:pt x="128" y="92"/>
                </a:cubicBezTo>
                <a:cubicBezTo>
                  <a:pt x="158" y="77"/>
                  <a:pt x="178" y="35"/>
                  <a:pt x="212" y="24"/>
                </a:cubicBezTo>
                <a:cubicBezTo>
                  <a:pt x="251" y="11"/>
                  <a:pt x="292" y="4"/>
                  <a:pt x="332" y="0"/>
                </a:cubicBezTo>
                <a:cubicBezTo>
                  <a:pt x="347" y="23"/>
                  <a:pt x="355" y="65"/>
                  <a:pt x="336" y="88"/>
                </a:cubicBezTo>
                <a:cubicBezTo>
                  <a:pt x="326" y="101"/>
                  <a:pt x="301" y="102"/>
                  <a:pt x="288" y="104"/>
                </a:cubicBezTo>
                <a:cubicBezTo>
                  <a:pt x="270" y="116"/>
                  <a:pt x="261" y="133"/>
                  <a:pt x="244" y="144"/>
                </a:cubicBezTo>
                <a:cubicBezTo>
                  <a:pt x="223" y="175"/>
                  <a:pt x="160" y="166"/>
                  <a:pt x="132" y="168"/>
                </a:cubicBezTo>
                <a:cubicBezTo>
                  <a:pt x="119" y="176"/>
                  <a:pt x="109" y="189"/>
                  <a:pt x="96" y="196"/>
                </a:cubicBezTo>
                <a:cubicBezTo>
                  <a:pt x="89" y="200"/>
                  <a:pt x="79" y="199"/>
                  <a:pt x="72" y="204"/>
                </a:cubicBezTo>
                <a:cubicBezTo>
                  <a:pt x="68" y="207"/>
                  <a:pt x="64" y="209"/>
                  <a:pt x="60" y="212"/>
                </a:cubicBezTo>
                <a:cubicBezTo>
                  <a:pt x="49" y="244"/>
                  <a:pt x="51" y="280"/>
                  <a:pt x="32" y="308"/>
                </a:cubicBezTo>
                <a:cubicBezTo>
                  <a:pt x="25" y="318"/>
                  <a:pt x="21" y="336"/>
                  <a:pt x="12" y="344"/>
                </a:cubicBezTo>
                <a:cubicBezTo>
                  <a:pt x="9" y="347"/>
                  <a:pt x="0" y="348"/>
                  <a:pt x="0" y="348"/>
                </a:cubicBezTo>
                <a:close/>
              </a:path>
            </a:pathLst>
          </a:custGeom>
          <a:gradFill rotWithShape="1">
            <a:gsLst>
              <a:gs pos="0">
                <a:srgbClr val="595959"/>
              </a:gs>
              <a:gs pos="100000">
                <a:srgbClr val="C0C0C0"/>
              </a:gs>
            </a:gsLst>
            <a:lin ang="18900000" scaled="1"/>
          </a:gra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13325" name="Freeform 18"/>
          <p:cNvSpPr>
            <a:spLocks/>
          </p:cNvSpPr>
          <p:nvPr/>
        </p:nvSpPr>
        <p:spPr bwMode="auto">
          <a:xfrm>
            <a:off x="5397500" y="322263"/>
            <a:ext cx="685800" cy="681037"/>
          </a:xfrm>
          <a:custGeom>
            <a:avLst/>
            <a:gdLst>
              <a:gd name="T0" fmla="*/ 0 w 355"/>
              <a:gd name="T1" fmla="*/ 1332791388 h 348"/>
              <a:gd name="T2" fmla="*/ 14927257 w 355"/>
              <a:gd name="T3" fmla="*/ 1240874909 h 348"/>
              <a:gd name="T4" fmla="*/ 29856445 w 355"/>
              <a:gd name="T5" fmla="*/ 903847576 h 348"/>
              <a:gd name="T6" fmla="*/ 59710959 w 355"/>
              <a:gd name="T7" fmla="*/ 811931097 h 348"/>
              <a:gd name="T8" fmla="*/ 89567411 w 355"/>
              <a:gd name="T9" fmla="*/ 582137943 h 348"/>
              <a:gd name="T10" fmla="*/ 134351132 w 355"/>
              <a:gd name="T11" fmla="*/ 551499117 h 348"/>
              <a:gd name="T12" fmla="*/ 477691532 w 355"/>
              <a:gd name="T13" fmla="*/ 352346624 h 348"/>
              <a:gd name="T14" fmla="*/ 791177486 w 355"/>
              <a:gd name="T15" fmla="*/ 91916509 h 348"/>
              <a:gd name="T16" fmla="*/ 1239014633 w 355"/>
              <a:gd name="T17" fmla="*/ 0 h 348"/>
              <a:gd name="T18" fmla="*/ 1253941886 w 355"/>
              <a:gd name="T19" fmla="*/ 337027211 h 348"/>
              <a:gd name="T20" fmla="*/ 1074807124 w 355"/>
              <a:gd name="T21" fmla="*/ 398304863 h 348"/>
              <a:gd name="T22" fmla="*/ 910601305 w 355"/>
              <a:gd name="T23" fmla="*/ 551499117 h 348"/>
              <a:gd name="T24" fmla="*/ 492620716 w 355"/>
              <a:gd name="T25" fmla="*/ 643415596 h 348"/>
              <a:gd name="T26" fmla="*/ 358269645 w 355"/>
              <a:gd name="T27" fmla="*/ 750653445 h 348"/>
              <a:gd name="T28" fmla="*/ 268702264 w 355"/>
              <a:gd name="T29" fmla="*/ 781292271 h 348"/>
              <a:gd name="T30" fmla="*/ 223918513 w 355"/>
              <a:gd name="T31" fmla="*/ 811931097 h 348"/>
              <a:gd name="T32" fmla="*/ 119423849 w 355"/>
              <a:gd name="T33" fmla="*/ 1179597257 h 348"/>
              <a:gd name="T34" fmla="*/ 44783706 w 355"/>
              <a:gd name="T35" fmla="*/ 1317471975 h 348"/>
              <a:gd name="T36" fmla="*/ 0 w 355"/>
              <a:gd name="T37" fmla="*/ 1332791388 h 3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5"/>
              <a:gd name="T58" fmla="*/ 0 h 348"/>
              <a:gd name="T59" fmla="*/ 355 w 355"/>
              <a:gd name="T60" fmla="*/ 348 h 3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5" h="348">
                <a:moveTo>
                  <a:pt x="0" y="348"/>
                </a:moveTo>
                <a:cubicBezTo>
                  <a:pt x="1" y="340"/>
                  <a:pt x="3" y="332"/>
                  <a:pt x="4" y="324"/>
                </a:cubicBezTo>
                <a:cubicBezTo>
                  <a:pt x="6" y="295"/>
                  <a:pt x="5" y="265"/>
                  <a:pt x="8" y="236"/>
                </a:cubicBezTo>
                <a:cubicBezTo>
                  <a:pt x="9" y="228"/>
                  <a:pt x="16" y="212"/>
                  <a:pt x="16" y="212"/>
                </a:cubicBezTo>
                <a:cubicBezTo>
                  <a:pt x="19" y="192"/>
                  <a:pt x="18" y="171"/>
                  <a:pt x="24" y="152"/>
                </a:cubicBezTo>
                <a:cubicBezTo>
                  <a:pt x="25" y="147"/>
                  <a:pt x="33" y="147"/>
                  <a:pt x="36" y="144"/>
                </a:cubicBezTo>
                <a:cubicBezTo>
                  <a:pt x="61" y="119"/>
                  <a:pt x="96" y="108"/>
                  <a:pt x="128" y="92"/>
                </a:cubicBezTo>
                <a:cubicBezTo>
                  <a:pt x="158" y="77"/>
                  <a:pt x="178" y="35"/>
                  <a:pt x="212" y="24"/>
                </a:cubicBezTo>
                <a:cubicBezTo>
                  <a:pt x="251" y="11"/>
                  <a:pt x="292" y="4"/>
                  <a:pt x="332" y="0"/>
                </a:cubicBezTo>
                <a:cubicBezTo>
                  <a:pt x="347" y="23"/>
                  <a:pt x="355" y="65"/>
                  <a:pt x="336" y="88"/>
                </a:cubicBezTo>
                <a:cubicBezTo>
                  <a:pt x="326" y="101"/>
                  <a:pt x="301" y="102"/>
                  <a:pt x="288" y="104"/>
                </a:cubicBezTo>
                <a:cubicBezTo>
                  <a:pt x="270" y="116"/>
                  <a:pt x="261" y="133"/>
                  <a:pt x="244" y="144"/>
                </a:cubicBezTo>
                <a:cubicBezTo>
                  <a:pt x="223" y="175"/>
                  <a:pt x="160" y="166"/>
                  <a:pt x="132" y="168"/>
                </a:cubicBezTo>
                <a:cubicBezTo>
                  <a:pt x="119" y="176"/>
                  <a:pt x="109" y="189"/>
                  <a:pt x="96" y="196"/>
                </a:cubicBezTo>
                <a:cubicBezTo>
                  <a:pt x="89" y="200"/>
                  <a:pt x="79" y="199"/>
                  <a:pt x="72" y="204"/>
                </a:cubicBezTo>
                <a:cubicBezTo>
                  <a:pt x="68" y="207"/>
                  <a:pt x="64" y="209"/>
                  <a:pt x="60" y="212"/>
                </a:cubicBezTo>
                <a:cubicBezTo>
                  <a:pt x="49" y="244"/>
                  <a:pt x="51" y="280"/>
                  <a:pt x="32" y="308"/>
                </a:cubicBezTo>
                <a:cubicBezTo>
                  <a:pt x="25" y="318"/>
                  <a:pt x="21" y="336"/>
                  <a:pt x="12" y="344"/>
                </a:cubicBezTo>
                <a:cubicBezTo>
                  <a:pt x="9" y="347"/>
                  <a:pt x="0" y="348"/>
                  <a:pt x="0" y="348"/>
                </a:cubicBezTo>
                <a:close/>
              </a:path>
            </a:pathLst>
          </a:custGeom>
          <a:gradFill rotWithShape="1">
            <a:gsLst>
              <a:gs pos="0">
                <a:srgbClr val="595959"/>
              </a:gs>
              <a:gs pos="100000">
                <a:srgbClr val="C0C0C0"/>
              </a:gs>
            </a:gsLst>
            <a:lin ang="18900000" scaled="1"/>
          </a:gra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13326" name="Freeform 19"/>
          <p:cNvSpPr>
            <a:spLocks/>
          </p:cNvSpPr>
          <p:nvPr/>
        </p:nvSpPr>
        <p:spPr bwMode="auto">
          <a:xfrm>
            <a:off x="5545138" y="392113"/>
            <a:ext cx="687387" cy="681037"/>
          </a:xfrm>
          <a:custGeom>
            <a:avLst/>
            <a:gdLst>
              <a:gd name="T0" fmla="*/ 0 w 355"/>
              <a:gd name="T1" fmla="*/ 1332791388 h 348"/>
              <a:gd name="T2" fmla="*/ 14996653 w 355"/>
              <a:gd name="T3" fmla="*/ 1240874909 h 348"/>
              <a:gd name="T4" fmla="*/ 29993306 w 355"/>
              <a:gd name="T5" fmla="*/ 903847576 h 348"/>
              <a:gd name="T6" fmla="*/ 59988548 w 355"/>
              <a:gd name="T7" fmla="*/ 811931097 h 348"/>
              <a:gd name="T8" fmla="*/ 89981862 w 355"/>
              <a:gd name="T9" fmla="*/ 582137943 h 348"/>
              <a:gd name="T10" fmla="*/ 134973776 w 355"/>
              <a:gd name="T11" fmla="*/ 551499117 h 348"/>
              <a:gd name="T12" fmla="*/ 479906451 w 355"/>
              <a:gd name="T13" fmla="*/ 352346624 h 348"/>
              <a:gd name="T14" fmla="*/ 794843952 w 355"/>
              <a:gd name="T15" fmla="*/ 91916509 h 348"/>
              <a:gd name="T16" fmla="*/ 1244755289 w 355"/>
              <a:gd name="T17" fmla="*/ 0 h 348"/>
              <a:gd name="T18" fmla="*/ 1259751938 w 355"/>
              <a:gd name="T19" fmla="*/ 337027211 h 348"/>
              <a:gd name="T20" fmla="*/ 1079788275 w 355"/>
              <a:gd name="T21" fmla="*/ 398304863 h 348"/>
              <a:gd name="T22" fmla="*/ 914819082 w 355"/>
              <a:gd name="T23" fmla="*/ 551499117 h 348"/>
              <a:gd name="T24" fmla="*/ 494903100 w 355"/>
              <a:gd name="T25" fmla="*/ 643415596 h 348"/>
              <a:gd name="T26" fmla="*/ 359929385 w 355"/>
              <a:gd name="T27" fmla="*/ 750653445 h 348"/>
              <a:gd name="T28" fmla="*/ 269947553 w 355"/>
              <a:gd name="T29" fmla="*/ 781292271 h 348"/>
              <a:gd name="T30" fmla="*/ 224955608 w 355"/>
              <a:gd name="T31" fmla="*/ 811931097 h 348"/>
              <a:gd name="T32" fmla="*/ 119977097 w 355"/>
              <a:gd name="T33" fmla="*/ 1179597257 h 348"/>
              <a:gd name="T34" fmla="*/ 44991899 w 355"/>
              <a:gd name="T35" fmla="*/ 1317471975 h 348"/>
              <a:gd name="T36" fmla="*/ 0 w 355"/>
              <a:gd name="T37" fmla="*/ 1332791388 h 3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5"/>
              <a:gd name="T58" fmla="*/ 0 h 348"/>
              <a:gd name="T59" fmla="*/ 355 w 355"/>
              <a:gd name="T60" fmla="*/ 348 h 3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5" h="348">
                <a:moveTo>
                  <a:pt x="0" y="348"/>
                </a:moveTo>
                <a:cubicBezTo>
                  <a:pt x="1" y="340"/>
                  <a:pt x="3" y="332"/>
                  <a:pt x="4" y="324"/>
                </a:cubicBezTo>
                <a:cubicBezTo>
                  <a:pt x="6" y="295"/>
                  <a:pt x="5" y="265"/>
                  <a:pt x="8" y="236"/>
                </a:cubicBezTo>
                <a:cubicBezTo>
                  <a:pt x="9" y="228"/>
                  <a:pt x="16" y="212"/>
                  <a:pt x="16" y="212"/>
                </a:cubicBezTo>
                <a:cubicBezTo>
                  <a:pt x="19" y="192"/>
                  <a:pt x="18" y="171"/>
                  <a:pt x="24" y="152"/>
                </a:cubicBezTo>
                <a:cubicBezTo>
                  <a:pt x="25" y="147"/>
                  <a:pt x="33" y="147"/>
                  <a:pt x="36" y="144"/>
                </a:cubicBezTo>
                <a:cubicBezTo>
                  <a:pt x="61" y="119"/>
                  <a:pt x="96" y="108"/>
                  <a:pt x="128" y="92"/>
                </a:cubicBezTo>
                <a:cubicBezTo>
                  <a:pt x="158" y="77"/>
                  <a:pt x="178" y="35"/>
                  <a:pt x="212" y="24"/>
                </a:cubicBezTo>
                <a:cubicBezTo>
                  <a:pt x="251" y="11"/>
                  <a:pt x="292" y="4"/>
                  <a:pt x="332" y="0"/>
                </a:cubicBezTo>
                <a:cubicBezTo>
                  <a:pt x="347" y="23"/>
                  <a:pt x="355" y="65"/>
                  <a:pt x="336" y="88"/>
                </a:cubicBezTo>
                <a:cubicBezTo>
                  <a:pt x="326" y="101"/>
                  <a:pt x="301" y="102"/>
                  <a:pt x="288" y="104"/>
                </a:cubicBezTo>
                <a:cubicBezTo>
                  <a:pt x="270" y="116"/>
                  <a:pt x="261" y="133"/>
                  <a:pt x="244" y="144"/>
                </a:cubicBezTo>
                <a:cubicBezTo>
                  <a:pt x="223" y="175"/>
                  <a:pt x="160" y="166"/>
                  <a:pt x="132" y="168"/>
                </a:cubicBezTo>
                <a:cubicBezTo>
                  <a:pt x="119" y="176"/>
                  <a:pt x="109" y="189"/>
                  <a:pt x="96" y="196"/>
                </a:cubicBezTo>
                <a:cubicBezTo>
                  <a:pt x="89" y="200"/>
                  <a:pt x="79" y="199"/>
                  <a:pt x="72" y="204"/>
                </a:cubicBezTo>
                <a:cubicBezTo>
                  <a:pt x="68" y="207"/>
                  <a:pt x="64" y="209"/>
                  <a:pt x="60" y="212"/>
                </a:cubicBezTo>
                <a:cubicBezTo>
                  <a:pt x="49" y="244"/>
                  <a:pt x="51" y="280"/>
                  <a:pt x="32" y="308"/>
                </a:cubicBezTo>
                <a:cubicBezTo>
                  <a:pt x="25" y="318"/>
                  <a:pt x="21" y="336"/>
                  <a:pt x="12" y="344"/>
                </a:cubicBezTo>
                <a:cubicBezTo>
                  <a:pt x="9" y="347"/>
                  <a:pt x="0" y="348"/>
                  <a:pt x="0" y="348"/>
                </a:cubicBezTo>
                <a:close/>
              </a:path>
            </a:pathLst>
          </a:custGeom>
          <a:gradFill rotWithShape="1">
            <a:gsLst>
              <a:gs pos="0">
                <a:srgbClr val="595959"/>
              </a:gs>
              <a:gs pos="100000">
                <a:srgbClr val="C0C0C0"/>
              </a:gs>
            </a:gsLst>
            <a:lin ang="18900000" scaled="1"/>
          </a:gra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13327" name="Text Box 20"/>
          <p:cNvSpPr txBox="1">
            <a:spLocks noChangeArrowheads="1"/>
          </p:cNvSpPr>
          <p:nvPr/>
        </p:nvSpPr>
        <p:spPr bwMode="auto">
          <a:xfrm>
            <a:off x="439738" y="6329363"/>
            <a:ext cx="74485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b="1" smtClean="0">
                <a:solidFill>
                  <a:srgbClr val="FFFFFF"/>
                </a:solidFill>
                <a:latin typeface="Times New Roman" pitchFamily="18" charset="0"/>
              </a:rPr>
              <a:t>adapted from slides prepared by USEPA and NOAA</a:t>
            </a:r>
          </a:p>
        </p:txBody>
      </p:sp>
    </p:spTree>
    <p:extLst>
      <p:ext uri="{BB962C8B-B14F-4D97-AF65-F5344CB8AC3E}">
        <p14:creationId xmlns="" xmlns:p14="http://schemas.microsoft.com/office/powerpoint/2010/main" val="483246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sh2001"/>
          <p:cNvPicPr>
            <a:picLocks noChangeAspect="1" noChangeArrowheads="1"/>
          </p:cNvPicPr>
          <p:nvPr/>
        </p:nvPicPr>
        <p:blipFill>
          <a:blip r:embed="rId3" cstate="print">
            <a:extLst>
              <a:ext uri="{28A0092B-C50C-407E-A947-70E740481C1C}">
                <a14:useLocalDpi xmlns="" xmlns:a14="http://schemas.microsoft.com/office/drawing/2010/main" val="0"/>
              </a:ext>
            </a:extLst>
          </a:blip>
          <a:srcRect r="14063"/>
          <a:stretch>
            <a:fillRect/>
          </a:stretch>
        </p:blipFill>
        <p:spPr bwMode="auto">
          <a:xfrm>
            <a:off x="-1588" y="0"/>
            <a:ext cx="921067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152400" y="228600"/>
            <a:ext cx="8945563"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smtClean="0">
                <a:solidFill>
                  <a:srgbClr val="000000"/>
                </a:solidFill>
              </a:rPr>
              <a:t>Environmental Mercury Cycling -- Natural vs. Anthropogenic</a:t>
            </a:r>
          </a:p>
        </p:txBody>
      </p:sp>
      <p:sp>
        <p:nvSpPr>
          <p:cNvPr id="14342" name="Text Box 8"/>
          <p:cNvSpPr txBox="1">
            <a:spLocks noChangeArrowheads="1"/>
          </p:cNvSpPr>
          <p:nvPr/>
        </p:nvSpPr>
        <p:spPr bwMode="auto">
          <a:xfrm>
            <a:off x="533400" y="5334000"/>
            <a:ext cx="4038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Wingdings" pitchFamily="2" charset="2"/>
              <a:buChar char="q"/>
            </a:pPr>
            <a:r>
              <a:rPr lang="en-US" b="1" smtClean="0">
                <a:solidFill>
                  <a:srgbClr val="FFFFFF"/>
                </a:solidFill>
              </a:rPr>
              <a:t>This has always been going on, ... always has been Hg in fish</a:t>
            </a:r>
          </a:p>
        </p:txBody>
      </p:sp>
      <p:sp>
        <p:nvSpPr>
          <p:cNvPr id="14343" name="Text Box 11"/>
          <p:cNvSpPr txBox="1">
            <a:spLocks noChangeArrowheads="1"/>
          </p:cNvSpPr>
          <p:nvPr/>
        </p:nvSpPr>
        <p:spPr bwMode="auto">
          <a:xfrm>
            <a:off x="533400" y="1219200"/>
            <a:ext cx="3656013"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Wingdings" pitchFamily="2" charset="2"/>
              <a:buChar char="q"/>
            </a:pPr>
            <a:r>
              <a:rPr lang="en-US" b="1" smtClean="0">
                <a:solidFill>
                  <a:srgbClr val="FFFFFF"/>
                </a:solidFill>
              </a:rPr>
              <a:t>Mercury (Hg) is an element... there is the same amount of mercury on Earth today as there always has been </a:t>
            </a:r>
          </a:p>
        </p:txBody>
      </p:sp>
      <p:sp>
        <p:nvSpPr>
          <p:cNvPr id="14344" name="Text Box 12"/>
          <p:cNvSpPr txBox="1">
            <a:spLocks noChangeArrowheads="1"/>
          </p:cNvSpPr>
          <p:nvPr/>
        </p:nvSpPr>
        <p:spPr bwMode="auto">
          <a:xfrm>
            <a:off x="533400" y="2971800"/>
            <a:ext cx="3656013" cy="178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40000"/>
              </a:spcBef>
              <a:spcAft>
                <a:spcPct val="0"/>
              </a:spcAft>
              <a:buFont typeface="Wingdings" pitchFamily="2" charset="2"/>
              <a:buChar char="q"/>
            </a:pPr>
            <a:r>
              <a:rPr lang="en-US" b="1" smtClean="0">
                <a:solidFill>
                  <a:srgbClr val="FFFFFF"/>
                </a:solidFill>
              </a:rPr>
              <a:t>“natural” Hg cycle: </a:t>
            </a:r>
          </a:p>
          <a:p>
            <a:pPr lvl="1" eaLnBrk="1" fontAlgn="base" hangingPunct="1">
              <a:spcBef>
                <a:spcPct val="40000"/>
              </a:spcBef>
              <a:spcAft>
                <a:spcPct val="0"/>
              </a:spcAft>
              <a:buFontTx/>
              <a:buChar char="o"/>
            </a:pPr>
            <a:r>
              <a:rPr lang="en-US" sz="1600" b="1" smtClean="0">
                <a:solidFill>
                  <a:srgbClr val="FFFFFF"/>
                </a:solidFill>
              </a:rPr>
              <a:t>transported throughout the environment</a:t>
            </a:r>
          </a:p>
          <a:p>
            <a:pPr lvl="1" eaLnBrk="1" fontAlgn="base" hangingPunct="1">
              <a:spcBef>
                <a:spcPct val="40000"/>
              </a:spcBef>
              <a:spcAft>
                <a:spcPct val="0"/>
              </a:spcAft>
              <a:buFontTx/>
              <a:buChar char="o"/>
            </a:pPr>
            <a:r>
              <a:rPr lang="en-US" sz="1600" b="1" smtClean="0">
                <a:solidFill>
                  <a:srgbClr val="FFFFFF"/>
                </a:solidFill>
              </a:rPr>
              <a:t>chemical transformations interconvert different mercury species</a:t>
            </a:r>
          </a:p>
        </p:txBody>
      </p:sp>
      <p:pic>
        <p:nvPicPr>
          <p:cNvPr id="14350" name="Picture 14" descr="far_side_hg_cartoon"/>
          <p:cNvPicPr>
            <a:picLocks noChangeAspect="1" noChangeArrowheads="1"/>
          </p:cNvPicPr>
          <p:nvPr/>
        </p:nvPicPr>
        <p:blipFill>
          <a:blip r:embed="rId4" cstate="print">
            <a:extLst>
              <a:ext uri="{28A0092B-C50C-407E-A947-70E740481C1C}">
                <a14:useLocalDpi xmlns="" xmlns:a14="http://schemas.microsoft.com/office/drawing/2010/main" val="0"/>
              </a:ext>
            </a:extLst>
          </a:blip>
          <a:srcRect r="11250"/>
          <a:stretch>
            <a:fillRect/>
          </a:stretch>
        </p:blipFill>
        <p:spPr bwMode="auto">
          <a:xfrm>
            <a:off x="4846638" y="1143000"/>
            <a:ext cx="4068762"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9178469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6600"/>
        </a:solidFill>
        <a:effectLst/>
      </p:bgPr>
    </p:bg>
    <p:spTree>
      <p:nvGrpSpPr>
        <p:cNvPr id="1" name=""/>
        <p:cNvGrpSpPr/>
        <p:nvPr/>
      </p:nvGrpSpPr>
      <p:grpSpPr>
        <a:xfrm>
          <a:off x="0" y="0"/>
          <a:ext cx="0" cy="0"/>
          <a:chOff x="0" y="0"/>
          <a:chExt cx="0" cy="0"/>
        </a:xfrm>
      </p:grpSpPr>
      <p:pic>
        <p:nvPicPr>
          <p:cNvPr id="15362" name="Picture 2" descr="fig4_from_Sunderland_GBC_2007"/>
          <p:cNvPicPr>
            <a:picLocks noChangeAspect="1" noChangeArrowheads="1"/>
          </p:cNvPicPr>
          <p:nvPr/>
        </p:nvPicPr>
        <p:blipFill>
          <a:blip r:embed="rId3" cstate="print">
            <a:extLst>
              <a:ext uri="{28A0092B-C50C-407E-A947-70E740481C1C}">
                <a14:useLocalDpi xmlns="" xmlns:a14="http://schemas.microsoft.com/office/drawing/2010/main" val="0"/>
              </a:ext>
            </a:extLst>
          </a:blip>
          <a:srcRect t="5676" r="51187"/>
          <a:stretch>
            <a:fillRect/>
          </a:stretch>
        </p:blipFill>
        <p:spPr bwMode="auto">
          <a:xfrm>
            <a:off x="838200" y="574675"/>
            <a:ext cx="7404100" cy="56927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5363" name="Text Box 3"/>
          <p:cNvSpPr txBox="1">
            <a:spLocks noChangeArrowheads="1"/>
          </p:cNvSpPr>
          <p:nvPr/>
        </p:nvSpPr>
        <p:spPr bwMode="auto">
          <a:xfrm>
            <a:off x="3784600" y="6432550"/>
            <a:ext cx="5283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30000"/>
              </a:spcBef>
              <a:spcAft>
                <a:spcPct val="0"/>
              </a:spcAft>
            </a:pPr>
            <a:r>
              <a:rPr lang="en-US" sz="1200" b="1" smtClean="0">
                <a:solidFill>
                  <a:srgbClr val="FFFFFF"/>
                </a:solidFill>
              </a:rPr>
              <a:t>Sunderland and Mason (2007). Global Biogeochemical Cycles 21, 4022</a:t>
            </a:r>
          </a:p>
        </p:txBody>
      </p:sp>
      <p:sp>
        <p:nvSpPr>
          <p:cNvPr id="15364" name="Rectangle 4"/>
          <p:cNvSpPr>
            <a:spLocks noGrp="1" noChangeArrowheads="1"/>
          </p:cNvSpPr>
          <p:nvPr>
            <p:ph type="title"/>
          </p:nvPr>
        </p:nvSpPr>
        <p:spPr>
          <a:xfrm>
            <a:off x="457200" y="123825"/>
            <a:ext cx="8229600" cy="457200"/>
          </a:xfrm>
          <a:noFill/>
        </p:spPr>
        <p:txBody>
          <a:bodyPr>
            <a:spAutoFit/>
          </a:bodyPr>
          <a:lstStyle/>
          <a:p>
            <a:pPr eaLnBrk="1" hangingPunct="1"/>
            <a:r>
              <a:rPr lang="en-US" sz="2400" b="1" smtClean="0">
                <a:solidFill>
                  <a:schemeClr val="bg1"/>
                </a:solidFill>
              </a:rPr>
              <a:t>Pre-Industrial Global Mercury Cycling</a:t>
            </a:r>
          </a:p>
        </p:txBody>
      </p:sp>
      <p:sp>
        <p:nvSpPr>
          <p:cNvPr id="15365" name="Rectangle 5"/>
          <p:cNvSpPr>
            <a:spLocks noChangeArrowheads="1"/>
          </p:cNvSpPr>
          <p:nvPr/>
        </p:nvSpPr>
        <p:spPr bwMode="auto">
          <a:xfrm>
            <a:off x="5597525" y="1905000"/>
            <a:ext cx="152400" cy="152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endParaRPr>
          </a:p>
        </p:txBody>
      </p:sp>
      <p:sp>
        <p:nvSpPr>
          <p:cNvPr id="15366" name="Rectangle 6"/>
          <p:cNvSpPr>
            <a:spLocks noChangeArrowheads="1"/>
          </p:cNvSpPr>
          <p:nvPr/>
        </p:nvSpPr>
        <p:spPr bwMode="auto">
          <a:xfrm>
            <a:off x="6223000" y="1682750"/>
            <a:ext cx="152400" cy="152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endParaRPr>
          </a:p>
        </p:txBody>
      </p:sp>
      <p:sp>
        <p:nvSpPr>
          <p:cNvPr id="15367" name="Rectangle 7"/>
          <p:cNvSpPr>
            <a:spLocks noChangeArrowheads="1"/>
          </p:cNvSpPr>
          <p:nvPr/>
        </p:nvSpPr>
        <p:spPr bwMode="auto">
          <a:xfrm>
            <a:off x="7350125" y="1673225"/>
            <a:ext cx="114300" cy="152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endParaRPr>
          </a:p>
        </p:txBody>
      </p:sp>
      <p:sp>
        <p:nvSpPr>
          <p:cNvPr id="15368" name="Rectangle 8"/>
          <p:cNvSpPr>
            <a:spLocks noChangeArrowheads="1"/>
          </p:cNvSpPr>
          <p:nvPr/>
        </p:nvSpPr>
        <p:spPr bwMode="auto">
          <a:xfrm>
            <a:off x="6067425" y="3657600"/>
            <a:ext cx="114300" cy="152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endParaRPr>
          </a:p>
        </p:txBody>
      </p:sp>
      <p:sp>
        <p:nvSpPr>
          <p:cNvPr id="15369" name="Rectangle 9"/>
          <p:cNvSpPr>
            <a:spLocks noChangeArrowheads="1"/>
          </p:cNvSpPr>
          <p:nvPr/>
        </p:nvSpPr>
        <p:spPr bwMode="auto">
          <a:xfrm>
            <a:off x="2790825" y="809625"/>
            <a:ext cx="114300" cy="152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 xmlns:p14="http://schemas.microsoft.com/office/powerpoint/2010/main" val="104396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8034" name="Group 2"/>
          <p:cNvGrpSpPr>
            <a:grpSpLocks/>
          </p:cNvGrpSpPr>
          <p:nvPr/>
        </p:nvGrpSpPr>
        <p:grpSpPr bwMode="auto">
          <a:xfrm>
            <a:off x="942975" y="528638"/>
            <a:ext cx="6399213" cy="2744787"/>
            <a:chOff x="96" y="144"/>
            <a:chExt cx="4031" cy="1729"/>
          </a:xfrm>
        </p:grpSpPr>
        <p:pic>
          <p:nvPicPr>
            <p:cNvPr id="42803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6" y="144"/>
              <a:ext cx="4031" cy="17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28036" name="Rectangle 4"/>
            <p:cNvSpPr>
              <a:spLocks noChangeArrowheads="1"/>
            </p:cNvSpPr>
            <p:nvPr/>
          </p:nvSpPr>
          <p:spPr bwMode="auto">
            <a:xfrm>
              <a:off x="396" y="240"/>
              <a:ext cx="3588" cy="1536"/>
            </a:xfrm>
            <a:prstGeom prst="rect">
              <a:avLst/>
            </a:prstGeom>
            <a:noFill/>
            <a:ln w="76200">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grpSp>
      <p:sp>
        <p:nvSpPr>
          <p:cNvPr id="428037" name="Text Box 5"/>
          <p:cNvSpPr txBox="1">
            <a:spLocks noChangeArrowheads="1"/>
          </p:cNvSpPr>
          <p:nvPr/>
        </p:nvSpPr>
        <p:spPr bwMode="auto">
          <a:xfrm>
            <a:off x="3381375" y="681038"/>
            <a:ext cx="838200" cy="111442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smtClean="0">
                <a:solidFill>
                  <a:srgbClr val="333399"/>
                </a:solidFill>
              </a:rPr>
              <a:t>natural extraction from deep reservoirs, e.g., volcanoes</a:t>
            </a:r>
          </a:p>
        </p:txBody>
      </p:sp>
      <p:sp>
        <p:nvSpPr>
          <p:cNvPr id="428038" name="Text Box 6"/>
          <p:cNvSpPr txBox="1">
            <a:spLocks noChangeArrowheads="1"/>
          </p:cNvSpPr>
          <p:nvPr/>
        </p:nvSpPr>
        <p:spPr bwMode="auto">
          <a:xfrm>
            <a:off x="6410325" y="2281238"/>
            <a:ext cx="695325" cy="56673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smtClean="0">
                <a:solidFill>
                  <a:srgbClr val="1DB309"/>
                </a:solidFill>
              </a:rPr>
              <a:t>natural</a:t>
            </a:r>
          </a:p>
          <a:p>
            <a:pPr algn="ctr" fontAlgn="base">
              <a:spcBef>
                <a:spcPct val="0"/>
              </a:spcBef>
              <a:spcAft>
                <a:spcPct val="0"/>
              </a:spcAft>
            </a:pPr>
            <a:r>
              <a:rPr lang="en-US" sz="1200" b="1" smtClean="0">
                <a:solidFill>
                  <a:srgbClr val="1DB309"/>
                </a:solidFill>
              </a:rPr>
              <a:t>dep to ocean</a:t>
            </a:r>
          </a:p>
        </p:txBody>
      </p:sp>
      <p:sp>
        <p:nvSpPr>
          <p:cNvPr id="428039" name="Text Box 7"/>
          <p:cNvSpPr txBox="1">
            <a:spLocks noChangeArrowheads="1"/>
          </p:cNvSpPr>
          <p:nvPr/>
        </p:nvSpPr>
        <p:spPr bwMode="auto">
          <a:xfrm>
            <a:off x="171450" y="1319213"/>
            <a:ext cx="771525" cy="1069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600" b="1" smtClean="0">
                <a:solidFill>
                  <a:srgbClr val="000000"/>
                </a:solidFill>
              </a:rPr>
              <a:t>10</a:t>
            </a:r>
            <a:r>
              <a:rPr lang="en-US" sz="1600" b="1" baseline="30000" smtClean="0">
                <a:solidFill>
                  <a:srgbClr val="000000"/>
                </a:solidFill>
              </a:rPr>
              <a:t>6</a:t>
            </a:r>
          </a:p>
          <a:p>
            <a:pPr algn="r" fontAlgn="base">
              <a:spcBef>
                <a:spcPct val="0"/>
              </a:spcBef>
              <a:spcAft>
                <a:spcPct val="0"/>
              </a:spcAft>
            </a:pPr>
            <a:r>
              <a:rPr lang="en-US" sz="1600" b="1" smtClean="0">
                <a:solidFill>
                  <a:srgbClr val="000000"/>
                </a:solidFill>
              </a:rPr>
              <a:t>moles</a:t>
            </a:r>
          </a:p>
          <a:p>
            <a:pPr algn="r" fontAlgn="base">
              <a:spcBef>
                <a:spcPct val="0"/>
              </a:spcBef>
              <a:spcAft>
                <a:spcPct val="0"/>
              </a:spcAft>
            </a:pPr>
            <a:r>
              <a:rPr lang="en-US" sz="1600" b="1" smtClean="0">
                <a:solidFill>
                  <a:srgbClr val="000000"/>
                </a:solidFill>
              </a:rPr>
              <a:t>per</a:t>
            </a:r>
          </a:p>
          <a:p>
            <a:pPr algn="r" fontAlgn="base">
              <a:spcBef>
                <a:spcPct val="0"/>
              </a:spcBef>
              <a:spcAft>
                <a:spcPct val="0"/>
              </a:spcAft>
            </a:pPr>
            <a:r>
              <a:rPr lang="en-US" sz="1600" b="1" smtClean="0">
                <a:solidFill>
                  <a:srgbClr val="000000"/>
                </a:solidFill>
              </a:rPr>
              <a:t>year</a:t>
            </a:r>
          </a:p>
        </p:txBody>
      </p:sp>
      <p:sp>
        <p:nvSpPr>
          <p:cNvPr id="428040" name="Text Box 8"/>
          <p:cNvSpPr txBox="1">
            <a:spLocks noChangeArrowheads="1"/>
          </p:cNvSpPr>
          <p:nvPr/>
        </p:nvSpPr>
        <p:spPr bwMode="auto">
          <a:xfrm>
            <a:off x="5651500" y="2176463"/>
            <a:ext cx="777875" cy="56673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smtClean="0">
                <a:solidFill>
                  <a:srgbClr val="1DB309"/>
                </a:solidFill>
              </a:rPr>
              <a:t>natural dep to land</a:t>
            </a:r>
          </a:p>
        </p:txBody>
      </p:sp>
      <p:sp>
        <p:nvSpPr>
          <p:cNvPr id="428041" name="Text Box 9"/>
          <p:cNvSpPr txBox="1">
            <a:spLocks noChangeArrowheads="1"/>
          </p:cNvSpPr>
          <p:nvPr/>
        </p:nvSpPr>
        <p:spPr bwMode="auto">
          <a:xfrm>
            <a:off x="4981575" y="747713"/>
            <a:ext cx="688975" cy="749300"/>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smtClean="0">
                <a:solidFill>
                  <a:srgbClr val="333399"/>
                </a:solidFill>
              </a:rPr>
              <a:t>natural</a:t>
            </a:r>
          </a:p>
          <a:p>
            <a:pPr algn="ctr" fontAlgn="base">
              <a:spcBef>
                <a:spcPct val="0"/>
              </a:spcBef>
              <a:spcAft>
                <a:spcPct val="0"/>
              </a:spcAft>
            </a:pPr>
            <a:r>
              <a:rPr lang="en-US" sz="1200" b="1" smtClean="0">
                <a:solidFill>
                  <a:srgbClr val="333399"/>
                </a:solidFill>
              </a:rPr>
              <a:t>evasion</a:t>
            </a:r>
          </a:p>
          <a:p>
            <a:pPr algn="ctr" fontAlgn="base">
              <a:spcBef>
                <a:spcPct val="0"/>
              </a:spcBef>
              <a:spcAft>
                <a:spcPct val="0"/>
              </a:spcAft>
            </a:pPr>
            <a:r>
              <a:rPr lang="en-US" sz="1200" b="1" smtClean="0">
                <a:solidFill>
                  <a:srgbClr val="333399"/>
                </a:solidFill>
              </a:rPr>
              <a:t>from</a:t>
            </a:r>
          </a:p>
          <a:p>
            <a:pPr algn="ctr" fontAlgn="base">
              <a:spcBef>
                <a:spcPct val="0"/>
              </a:spcBef>
              <a:spcAft>
                <a:spcPct val="0"/>
              </a:spcAft>
            </a:pPr>
            <a:r>
              <a:rPr lang="en-US" sz="1200" b="1" smtClean="0">
                <a:solidFill>
                  <a:srgbClr val="333399"/>
                </a:solidFill>
              </a:rPr>
              <a:t>ocean</a:t>
            </a:r>
          </a:p>
        </p:txBody>
      </p:sp>
      <p:sp>
        <p:nvSpPr>
          <p:cNvPr id="428042" name="Text Box 10"/>
          <p:cNvSpPr txBox="1">
            <a:spLocks noChangeArrowheads="1"/>
          </p:cNvSpPr>
          <p:nvPr/>
        </p:nvSpPr>
        <p:spPr bwMode="auto">
          <a:xfrm>
            <a:off x="4248150" y="890588"/>
            <a:ext cx="685800" cy="749300"/>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smtClean="0">
                <a:solidFill>
                  <a:srgbClr val="333399"/>
                </a:solidFill>
              </a:rPr>
              <a:t>natural</a:t>
            </a:r>
          </a:p>
          <a:p>
            <a:pPr algn="ctr" fontAlgn="base">
              <a:spcBef>
                <a:spcPct val="0"/>
              </a:spcBef>
              <a:spcAft>
                <a:spcPct val="0"/>
              </a:spcAft>
            </a:pPr>
            <a:r>
              <a:rPr lang="en-US" sz="1200" b="1" smtClean="0">
                <a:solidFill>
                  <a:srgbClr val="333399"/>
                </a:solidFill>
              </a:rPr>
              <a:t>evasion from</a:t>
            </a:r>
          </a:p>
          <a:p>
            <a:pPr algn="ctr" fontAlgn="base">
              <a:spcBef>
                <a:spcPct val="0"/>
              </a:spcBef>
              <a:spcAft>
                <a:spcPct val="0"/>
              </a:spcAft>
            </a:pPr>
            <a:r>
              <a:rPr lang="en-US" sz="1200" b="1" smtClean="0">
                <a:solidFill>
                  <a:srgbClr val="333399"/>
                </a:solidFill>
              </a:rPr>
              <a:t>land</a:t>
            </a:r>
          </a:p>
        </p:txBody>
      </p:sp>
      <p:sp>
        <p:nvSpPr>
          <p:cNvPr id="428043" name="Text Box 11"/>
          <p:cNvSpPr txBox="1">
            <a:spLocks noChangeArrowheads="1"/>
          </p:cNvSpPr>
          <p:nvPr/>
        </p:nvSpPr>
        <p:spPr bwMode="auto">
          <a:xfrm>
            <a:off x="7391400" y="1214438"/>
            <a:ext cx="1600200" cy="952500"/>
          </a:xfrm>
          <a:prstGeom prst="rect">
            <a:avLst/>
          </a:prstGeom>
          <a:solidFill>
            <a:srgbClr val="DEFBFE"/>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1400" b="1" i="1" smtClean="0">
                <a:solidFill>
                  <a:srgbClr val="000000"/>
                </a:solidFill>
              </a:rPr>
              <a:t>pre-industrial:</a:t>
            </a:r>
            <a:r>
              <a:rPr lang="en-US" sz="1400" b="1" smtClean="0">
                <a:solidFill>
                  <a:srgbClr val="000000"/>
                </a:solidFill>
              </a:rPr>
              <a:t> total mercury in atmosphere ~ 8.0 x 10</a:t>
            </a:r>
            <a:r>
              <a:rPr lang="en-US" sz="1400" b="1" baseline="30000" smtClean="0">
                <a:solidFill>
                  <a:srgbClr val="000000"/>
                </a:solidFill>
              </a:rPr>
              <a:t>6</a:t>
            </a:r>
            <a:r>
              <a:rPr lang="en-US" sz="1400" b="1" smtClean="0">
                <a:solidFill>
                  <a:srgbClr val="000000"/>
                </a:solidFill>
              </a:rPr>
              <a:t> moles</a:t>
            </a:r>
          </a:p>
        </p:txBody>
      </p:sp>
      <p:sp>
        <p:nvSpPr>
          <p:cNvPr id="428055" name="Line 23"/>
          <p:cNvSpPr>
            <a:spLocks noChangeShapeType="1"/>
          </p:cNvSpPr>
          <p:nvPr/>
        </p:nvSpPr>
        <p:spPr bwMode="auto">
          <a:xfrm>
            <a:off x="228600" y="3348038"/>
            <a:ext cx="868680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28056" name="Text Box 24"/>
          <p:cNvSpPr txBox="1">
            <a:spLocks noChangeArrowheads="1"/>
          </p:cNvSpPr>
          <p:nvPr/>
        </p:nvSpPr>
        <p:spPr bwMode="auto">
          <a:xfrm>
            <a:off x="490538" y="3186113"/>
            <a:ext cx="8243887" cy="314325"/>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FFFFFF"/>
                </a:solidFill>
              </a:rPr>
              <a:t>Based on data presented in Sunderland and Mason (2007) </a:t>
            </a:r>
            <a:r>
              <a:rPr lang="en-US" sz="1400" i="1" smtClean="0">
                <a:solidFill>
                  <a:srgbClr val="FFFFFF"/>
                </a:solidFill>
              </a:rPr>
              <a:t>Global Biogeochemical Cycles</a:t>
            </a:r>
            <a:r>
              <a:rPr lang="en-US" sz="1400" smtClean="0">
                <a:solidFill>
                  <a:srgbClr val="FFFFFF"/>
                </a:solidFill>
              </a:rPr>
              <a:t> </a:t>
            </a:r>
            <a:r>
              <a:rPr lang="en-US" sz="1400" b="1" smtClean="0">
                <a:solidFill>
                  <a:srgbClr val="FFFFFF"/>
                </a:solidFill>
              </a:rPr>
              <a:t>21</a:t>
            </a:r>
            <a:r>
              <a:rPr lang="en-US" sz="1400" smtClean="0">
                <a:solidFill>
                  <a:srgbClr val="FFFFFF"/>
                </a:solidFill>
              </a:rPr>
              <a:t>: GB4022</a:t>
            </a:r>
          </a:p>
        </p:txBody>
      </p:sp>
      <p:sp>
        <p:nvSpPr>
          <p:cNvPr id="428057" name="Text Box 25"/>
          <p:cNvSpPr txBox="1">
            <a:spLocks noChangeArrowheads="1"/>
          </p:cNvSpPr>
          <p:nvPr/>
        </p:nvSpPr>
        <p:spPr bwMode="auto">
          <a:xfrm>
            <a:off x="6505575" y="98425"/>
            <a:ext cx="256222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200" smtClean="0">
                <a:solidFill>
                  <a:srgbClr val="000000"/>
                </a:solidFill>
              </a:rPr>
              <a:t>(note -10</a:t>
            </a:r>
            <a:r>
              <a:rPr lang="en-US" sz="1200" baseline="30000" smtClean="0">
                <a:solidFill>
                  <a:srgbClr val="000000"/>
                </a:solidFill>
              </a:rPr>
              <a:t>6</a:t>
            </a:r>
            <a:r>
              <a:rPr lang="en-US" sz="1200" smtClean="0">
                <a:solidFill>
                  <a:srgbClr val="000000"/>
                </a:solidFill>
              </a:rPr>
              <a:t> moles ~ 200 metric tons)</a:t>
            </a:r>
          </a:p>
        </p:txBody>
      </p:sp>
      <p:sp>
        <p:nvSpPr>
          <p:cNvPr id="428058" name="Text Box 26"/>
          <p:cNvSpPr txBox="1">
            <a:spLocks noChangeArrowheads="1"/>
          </p:cNvSpPr>
          <p:nvPr/>
        </p:nvSpPr>
        <p:spPr bwMode="auto">
          <a:xfrm>
            <a:off x="57150" y="41275"/>
            <a:ext cx="4552950" cy="45720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FFFFFF"/>
                </a:solidFill>
              </a:rPr>
              <a:t>GLOBAL MERCURY CYCLING</a:t>
            </a:r>
          </a:p>
        </p:txBody>
      </p:sp>
    </p:spTree>
    <p:extLst>
      <p:ext uri="{BB962C8B-B14F-4D97-AF65-F5344CB8AC3E}">
        <p14:creationId xmlns="" xmlns:p14="http://schemas.microsoft.com/office/powerpoint/2010/main" val="42030581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fish2001"/>
          <p:cNvPicPr>
            <a:picLocks noChangeAspect="1" noChangeArrowheads="1"/>
          </p:cNvPicPr>
          <p:nvPr/>
        </p:nvPicPr>
        <p:blipFill>
          <a:blip r:embed="rId3" cstate="print">
            <a:extLst>
              <a:ext uri="{28A0092B-C50C-407E-A947-70E740481C1C}">
                <a14:useLocalDpi xmlns="" xmlns:a14="http://schemas.microsoft.com/office/drawing/2010/main" val="0"/>
              </a:ext>
            </a:extLst>
          </a:blip>
          <a:srcRect r="14063"/>
          <a:stretch>
            <a:fillRect/>
          </a:stretch>
        </p:blipFill>
        <p:spPr bwMode="auto">
          <a:xfrm>
            <a:off x="-1588" y="0"/>
            <a:ext cx="921067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4963" name="Text Box 3"/>
          <p:cNvSpPr txBox="1">
            <a:spLocks noChangeArrowheads="1"/>
          </p:cNvSpPr>
          <p:nvPr/>
        </p:nvSpPr>
        <p:spPr bwMode="auto">
          <a:xfrm>
            <a:off x="152400" y="228600"/>
            <a:ext cx="8945563"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smtClean="0">
                <a:solidFill>
                  <a:srgbClr val="000000"/>
                </a:solidFill>
              </a:rPr>
              <a:t>Environmental Mercury Cycling -- Natural vs. Anthropogenic</a:t>
            </a:r>
          </a:p>
        </p:txBody>
      </p:sp>
      <p:sp>
        <p:nvSpPr>
          <p:cNvPr id="424964" name="Text Box 4"/>
          <p:cNvSpPr txBox="1">
            <a:spLocks noChangeArrowheads="1"/>
          </p:cNvSpPr>
          <p:nvPr/>
        </p:nvSpPr>
        <p:spPr bwMode="auto">
          <a:xfrm>
            <a:off x="533400" y="3859213"/>
            <a:ext cx="8610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Wingdings" pitchFamily="2" charset="2"/>
              <a:buChar char="q"/>
            </a:pPr>
            <a:r>
              <a:rPr lang="en-US" b="1" smtClean="0">
                <a:solidFill>
                  <a:srgbClr val="FFFFFF"/>
                </a:solidFill>
              </a:rPr>
              <a:t>Most anthropogenic Hg is “released” as atmospheric emissions:</a:t>
            </a:r>
          </a:p>
        </p:txBody>
      </p:sp>
      <p:sp>
        <p:nvSpPr>
          <p:cNvPr id="424965" name="Text Box 5"/>
          <p:cNvSpPr txBox="1">
            <a:spLocks noChangeArrowheads="1"/>
          </p:cNvSpPr>
          <p:nvPr/>
        </p:nvSpPr>
        <p:spPr bwMode="auto">
          <a:xfrm>
            <a:off x="533400" y="4237038"/>
            <a:ext cx="7924800"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628650" indent="-1714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fontAlgn="base" hangingPunct="1">
              <a:spcBef>
                <a:spcPct val="0"/>
              </a:spcBef>
              <a:spcAft>
                <a:spcPct val="0"/>
              </a:spcAft>
              <a:buFont typeface="Wingdings" pitchFamily="2" charset="2"/>
              <a:buChar char="§"/>
            </a:pPr>
            <a:r>
              <a:rPr lang="en-US" sz="1400" b="1" smtClean="0">
                <a:solidFill>
                  <a:srgbClr val="FFFFFF"/>
                </a:solidFill>
              </a:rPr>
              <a:t>Hg in </a:t>
            </a:r>
            <a:r>
              <a:rPr lang="en-US" sz="1400" b="1" i="1" smtClean="0">
                <a:solidFill>
                  <a:srgbClr val="FFFFFF"/>
                </a:solidFill>
              </a:rPr>
              <a:t>coal </a:t>
            </a:r>
            <a:r>
              <a:rPr lang="en-US" sz="1400" b="1" smtClean="0">
                <a:solidFill>
                  <a:srgbClr val="FFFFFF"/>
                </a:solidFill>
              </a:rPr>
              <a:t>is released to the air when coal is burned</a:t>
            </a:r>
          </a:p>
          <a:p>
            <a:pPr lvl="1" eaLnBrk="1" fontAlgn="base" hangingPunct="1">
              <a:spcBef>
                <a:spcPct val="0"/>
              </a:spcBef>
              <a:spcAft>
                <a:spcPct val="0"/>
              </a:spcAft>
              <a:buFont typeface="Wingdings" pitchFamily="2" charset="2"/>
              <a:buChar char="§"/>
            </a:pPr>
            <a:r>
              <a:rPr lang="en-US" sz="1400" b="1" smtClean="0">
                <a:solidFill>
                  <a:srgbClr val="FFFFFF"/>
                </a:solidFill>
              </a:rPr>
              <a:t>Hg in </a:t>
            </a:r>
            <a:r>
              <a:rPr lang="en-US" sz="1400" b="1" i="1" smtClean="0">
                <a:solidFill>
                  <a:srgbClr val="FFFFFF"/>
                </a:solidFill>
              </a:rPr>
              <a:t>other fuels</a:t>
            </a:r>
            <a:r>
              <a:rPr lang="en-US" sz="1400" b="1" smtClean="0">
                <a:solidFill>
                  <a:srgbClr val="FFFFFF"/>
                </a:solidFill>
              </a:rPr>
              <a:t> is released to the air when they are processed and burned</a:t>
            </a:r>
          </a:p>
          <a:p>
            <a:pPr lvl="1" eaLnBrk="1" fontAlgn="base" hangingPunct="1">
              <a:spcBef>
                <a:spcPct val="0"/>
              </a:spcBef>
              <a:spcAft>
                <a:spcPct val="0"/>
              </a:spcAft>
              <a:buFont typeface="Wingdings" pitchFamily="2" charset="2"/>
              <a:buChar char="§"/>
            </a:pPr>
            <a:r>
              <a:rPr lang="en-US" sz="1400" b="1" smtClean="0">
                <a:solidFill>
                  <a:srgbClr val="FFFFFF"/>
                </a:solidFill>
              </a:rPr>
              <a:t>Hg in </a:t>
            </a:r>
            <a:r>
              <a:rPr lang="en-US" sz="1400" b="1" i="1" smtClean="0">
                <a:solidFill>
                  <a:srgbClr val="FFFFFF"/>
                </a:solidFill>
              </a:rPr>
              <a:t>ores</a:t>
            </a:r>
            <a:r>
              <a:rPr lang="en-US" sz="1400" b="1" smtClean="0">
                <a:solidFill>
                  <a:srgbClr val="FFFFFF"/>
                </a:solidFill>
              </a:rPr>
              <a:t> is released to the air during metallurgical processes</a:t>
            </a:r>
          </a:p>
          <a:p>
            <a:pPr lvl="1" eaLnBrk="1" fontAlgn="base" hangingPunct="1">
              <a:spcBef>
                <a:spcPct val="0"/>
              </a:spcBef>
              <a:spcAft>
                <a:spcPct val="0"/>
              </a:spcAft>
              <a:buFont typeface="Wingdings" pitchFamily="2" charset="2"/>
              <a:buChar char="§"/>
            </a:pPr>
            <a:r>
              <a:rPr lang="en-US" sz="1400" b="1" smtClean="0">
                <a:solidFill>
                  <a:srgbClr val="FFFFFF"/>
                </a:solidFill>
              </a:rPr>
              <a:t>Hg in </a:t>
            </a:r>
            <a:r>
              <a:rPr lang="en-US" sz="1400" b="1" i="1" smtClean="0">
                <a:solidFill>
                  <a:srgbClr val="FFFFFF"/>
                </a:solidFill>
              </a:rPr>
              <a:t>products</a:t>
            </a:r>
            <a:r>
              <a:rPr lang="en-US" sz="1400" b="1" smtClean="0">
                <a:solidFill>
                  <a:srgbClr val="FFFFFF"/>
                </a:solidFill>
              </a:rPr>
              <a:t> is released to the air when burned or landfilled after being discarded (e.g., batteries, switches)</a:t>
            </a:r>
            <a:r>
              <a:rPr lang="en-US" sz="1400" smtClean="0">
                <a:solidFill>
                  <a:srgbClr val="FFFFFF"/>
                </a:solidFill>
              </a:rPr>
              <a:t> </a:t>
            </a:r>
          </a:p>
        </p:txBody>
      </p:sp>
      <p:sp>
        <p:nvSpPr>
          <p:cNvPr id="424966" name="Text Box 8"/>
          <p:cNvSpPr txBox="1">
            <a:spLocks noChangeArrowheads="1"/>
          </p:cNvSpPr>
          <p:nvPr/>
        </p:nvSpPr>
        <p:spPr bwMode="auto">
          <a:xfrm>
            <a:off x="533400" y="2698750"/>
            <a:ext cx="8077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Wingdings" pitchFamily="2" charset="2"/>
              <a:buChar char="q"/>
            </a:pPr>
            <a:r>
              <a:rPr lang="en-US" b="1" smtClean="0">
                <a:solidFill>
                  <a:srgbClr val="97E4FF"/>
                </a:solidFill>
              </a:rPr>
              <a:t>This has always been going on, and there has always been Hg in fish </a:t>
            </a:r>
          </a:p>
        </p:txBody>
      </p:sp>
      <p:sp>
        <p:nvSpPr>
          <p:cNvPr id="424967" name="Text Box 11"/>
          <p:cNvSpPr txBox="1">
            <a:spLocks noChangeArrowheads="1"/>
          </p:cNvSpPr>
          <p:nvPr/>
        </p:nvSpPr>
        <p:spPr bwMode="auto">
          <a:xfrm>
            <a:off x="533400" y="990600"/>
            <a:ext cx="8382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Wingdings" pitchFamily="2" charset="2"/>
              <a:buChar char="q"/>
            </a:pPr>
            <a:r>
              <a:rPr lang="en-US" b="1" smtClean="0">
                <a:solidFill>
                  <a:srgbClr val="97E4FF"/>
                </a:solidFill>
              </a:rPr>
              <a:t>Mercury (Hg) is an element... there is the same amount of mercury on Earth today as there always has been </a:t>
            </a:r>
          </a:p>
        </p:txBody>
      </p:sp>
      <p:sp>
        <p:nvSpPr>
          <p:cNvPr id="424968" name="Text Box 12"/>
          <p:cNvSpPr txBox="1">
            <a:spLocks noChangeArrowheads="1"/>
          </p:cNvSpPr>
          <p:nvPr/>
        </p:nvSpPr>
        <p:spPr bwMode="auto">
          <a:xfrm>
            <a:off x="533400" y="1844675"/>
            <a:ext cx="8305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Wingdings" pitchFamily="2" charset="2"/>
              <a:buChar char="q"/>
            </a:pPr>
            <a:r>
              <a:rPr lang="en-US" b="1" smtClean="0">
                <a:solidFill>
                  <a:srgbClr val="97E4FF"/>
                </a:solidFill>
              </a:rPr>
              <a:t>“natural” Hg cycle – Hg is transported throughout the environment, and chemical transformations interconvert different mercury species</a:t>
            </a:r>
          </a:p>
        </p:txBody>
      </p:sp>
      <p:sp>
        <p:nvSpPr>
          <p:cNvPr id="424969" name="Text Box 13"/>
          <p:cNvSpPr txBox="1">
            <a:spLocks noChangeArrowheads="1"/>
          </p:cNvSpPr>
          <p:nvPr/>
        </p:nvSpPr>
        <p:spPr bwMode="auto">
          <a:xfrm>
            <a:off x="533400" y="3279775"/>
            <a:ext cx="7924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Wingdings" pitchFamily="2" charset="2"/>
              <a:buChar char="q"/>
            </a:pPr>
            <a:r>
              <a:rPr lang="en-US" b="1" smtClean="0">
                <a:solidFill>
                  <a:srgbClr val="FFFFFF"/>
                </a:solidFill>
              </a:rPr>
              <a:t>But, we make some Hg unexpectedly “bioavailable”</a:t>
            </a:r>
          </a:p>
        </p:txBody>
      </p:sp>
      <p:sp>
        <p:nvSpPr>
          <p:cNvPr id="424970" name="Text Box 13"/>
          <p:cNvSpPr txBox="1">
            <a:spLocks noChangeArrowheads="1"/>
          </p:cNvSpPr>
          <p:nvPr/>
        </p:nvSpPr>
        <p:spPr bwMode="auto">
          <a:xfrm>
            <a:off x="533400" y="5605463"/>
            <a:ext cx="8534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Wingdings" pitchFamily="2" charset="2"/>
              <a:buChar char="q"/>
            </a:pPr>
            <a:r>
              <a:rPr lang="en-US" b="1" smtClean="0">
                <a:solidFill>
                  <a:srgbClr val="FFFFFF"/>
                </a:solidFill>
              </a:rPr>
              <a:t>Average, current atmospheric Hg deposition is ~3x pre-industrial levels</a:t>
            </a:r>
          </a:p>
        </p:txBody>
      </p:sp>
      <p:sp>
        <p:nvSpPr>
          <p:cNvPr id="424971" name="Text Box 13"/>
          <p:cNvSpPr txBox="1">
            <a:spLocks noChangeArrowheads="1"/>
          </p:cNvSpPr>
          <p:nvPr/>
        </p:nvSpPr>
        <p:spPr bwMode="auto">
          <a:xfrm>
            <a:off x="533400" y="6186488"/>
            <a:ext cx="8534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Wingdings" pitchFamily="2" charset="2"/>
              <a:buChar char="q"/>
            </a:pPr>
            <a:r>
              <a:rPr lang="en-US" b="1" smtClean="0">
                <a:solidFill>
                  <a:srgbClr val="FFFFFF"/>
                </a:solidFill>
              </a:rPr>
              <a:t>Evidence suggests that newly deposited Hg is more bioavailable</a:t>
            </a:r>
          </a:p>
        </p:txBody>
      </p:sp>
    </p:spTree>
    <p:extLst>
      <p:ext uri="{BB962C8B-B14F-4D97-AF65-F5344CB8AC3E}">
        <p14:creationId xmlns="" xmlns:p14="http://schemas.microsoft.com/office/powerpoint/2010/main" val="3815340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p>
            <a:r>
              <a:rPr lang="en-US" smtClean="0"/>
              <a:t>6/19/2012</a:t>
            </a:r>
            <a:endParaRPr lang="en-US"/>
          </a:p>
        </p:txBody>
      </p:sp>
      <p:sp>
        <p:nvSpPr>
          <p:cNvPr id="5" name="Footer Placeholder 4"/>
          <p:cNvSpPr>
            <a:spLocks noGrp="1"/>
          </p:cNvSpPr>
          <p:nvPr>
            <p:ph type="ftr" sz="quarter" idx="11"/>
          </p:nvPr>
        </p:nvSpPr>
        <p:spPr>
          <a:xfrm>
            <a:off x="2667000" y="6356350"/>
            <a:ext cx="3352800" cy="365125"/>
          </a:xfrm>
        </p:spPr>
        <p:txBody>
          <a:bodyPr/>
          <a:lstStyle/>
          <a:p>
            <a:r>
              <a:rPr lang="en-US" smtClean="0"/>
              <a:t>Air Resources Laboratory</a:t>
            </a:r>
            <a:endParaRPr lang="en-US"/>
          </a:p>
        </p:txBody>
      </p:sp>
      <p:sp>
        <p:nvSpPr>
          <p:cNvPr id="6" name="Slide Number Placeholder 5"/>
          <p:cNvSpPr>
            <a:spLocks noGrp="1"/>
          </p:cNvSpPr>
          <p:nvPr>
            <p:ph type="sldNum" sz="quarter" idx="12"/>
          </p:nvPr>
        </p:nvSpPr>
        <p:spPr>
          <a:xfrm>
            <a:off x="7924800" y="6356350"/>
            <a:ext cx="762000" cy="365125"/>
          </a:xfrm>
        </p:spPr>
        <p:txBody>
          <a:bodyPr/>
          <a:lstStyle/>
          <a:p>
            <a:fld id="{3E7EE49B-C32B-495C-9640-ABBF50F57D80}" type="slidenum">
              <a:rPr lang="en-US" smtClean="0"/>
              <a:pPr/>
              <a:t>4</a:t>
            </a:fld>
            <a:endParaRPr lang="en-US"/>
          </a:p>
        </p:txBody>
      </p:sp>
      <p:pic>
        <p:nvPicPr>
          <p:cNvPr id="9" name="Picture 117"/>
          <p:cNvPicPr>
            <a:picLocks noChangeAspect="1" noChangeArrowheads="1"/>
          </p:cNvPicPr>
          <p:nvPr/>
        </p:nvPicPr>
        <p:blipFill>
          <a:blip r:embed="rId2" cstate="print"/>
          <a:srcRect/>
          <a:stretch>
            <a:fillRect/>
          </a:stretch>
        </p:blipFill>
        <p:spPr bwMode="auto">
          <a:xfrm>
            <a:off x="198783" y="914400"/>
            <a:ext cx="8763260" cy="5486400"/>
          </a:xfrm>
          <a:prstGeom prst="rect">
            <a:avLst/>
          </a:prstGeom>
          <a:noFill/>
          <a:ln w="9525">
            <a:solidFill>
              <a:schemeClr val="tx1"/>
            </a:solidFill>
            <a:miter lim="800000"/>
            <a:headEnd/>
            <a:tailEnd/>
          </a:ln>
          <a:effectLst/>
        </p:spPr>
      </p:pic>
      <p:sp>
        <p:nvSpPr>
          <p:cNvPr id="7" name="TextBox 6"/>
          <p:cNvSpPr txBox="1"/>
          <p:nvPr/>
        </p:nvSpPr>
        <p:spPr>
          <a:xfrm>
            <a:off x="838200" y="2667000"/>
            <a:ext cx="7848600" cy="3139321"/>
          </a:xfrm>
          <a:prstGeom prst="rect">
            <a:avLst/>
          </a:prstGeom>
          <a:noFill/>
        </p:spPr>
        <p:txBody>
          <a:bodyPr wrap="square" rtlCol="0">
            <a:spAutoFit/>
          </a:bodyPr>
          <a:lstStyle/>
          <a:p>
            <a:pPr marL="461963" indent="-461963">
              <a:spcBef>
                <a:spcPts val="1800"/>
              </a:spcBef>
              <a:buFont typeface="Wingdings" pitchFamily="2" charset="2"/>
              <a:buChar char="q"/>
            </a:pPr>
            <a:r>
              <a:rPr lang="en-US" sz="2400" b="1" dirty="0" smtClean="0">
                <a:solidFill>
                  <a:schemeClr val="bg1">
                    <a:lumMod val="75000"/>
                  </a:schemeClr>
                </a:solidFill>
              </a:rPr>
              <a:t>In many </a:t>
            </a:r>
            <a:r>
              <a:rPr lang="en-US" sz="2400" b="1" dirty="0" err="1" smtClean="0">
                <a:solidFill>
                  <a:schemeClr val="bg1">
                    <a:lumMod val="75000"/>
                  </a:schemeClr>
                </a:solidFill>
              </a:rPr>
              <a:t>waterbodies</a:t>
            </a:r>
            <a:r>
              <a:rPr lang="en-US" sz="2400" b="1" dirty="0" smtClean="0">
                <a:solidFill>
                  <a:schemeClr val="bg1">
                    <a:lumMod val="75000"/>
                  </a:schemeClr>
                </a:solidFill>
              </a:rPr>
              <a:t> – including the Great Lakes and Gulf of Mexico -- levels of mercury in some fish are too high for safe consumption by humans and wildlife</a:t>
            </a:r>
          </a:p>
          <a:p>
            <a:pPr marL="461963" indent="-461963">
              <a:spcBef>
                <a:spcPts val="1800"/>
              </a:spcBef>
              <a:buFont typeface="Wingdings" pitchFamily="2" charset="2"/>
              <a:buChar char="q"/>
            </a:pPr>
            <a:r>
              <a:rPr lang="en-US" sz="2400" b="1" dirty="0" smtClean="0">
                <a:solidFill>
                  <a:schemeClr val="bg1"/>
                </a:solidFill>
              </a:rPr>
              <a:t>For many </a:t>
            </a:r>
            <a:r>
              <a:rPr lang="en-US" sz="2400" b="1" dirty="0" err="1" smtClean="0">
                <a:solidFill>
                  <a:schemeClr val="bg1"/>
                </a:solidFill>
              </a:rPr>
              <a:t>waterbodies</a:t>
            </a:r>
            <a:r>
              <a:rPr lang="en-US" sz="2400" b="1" dirty="0" smtClean="0">
                <a:solidFill>
                  <a:schemeClr val="bg1"/>
                </a:solidFill>
              </a:rPr>
              <a:t>, atmospheric deposition is the largest loading pathway for mercury</a:t>
            </a:r>
          </a:p>
          <a:p>
            <a:pPr marL="461963" indent="-461963">
              <a:spcBef>
                <a:spcPts val="1800"/>
              </a:spcBef>
              <a:buFont typeface="Wingdings" pitchFamily="2" charset="2"/>
              <a:buChar char="q"/>
            </a:pPr>
            <a:r>
              <a:rPr lang="en-US" sz="2400" b="1" dirty="0" smtClean="0">
                <a:solidFill>
                  <a:schemeClr val="bg1"/>
                </a:solidFill>
              </a:rPr>
              <a:t>For a given </a:t>
            </a:r>
            <a:r>
              <a:rPr lang="en-US" sz="2400" b="1" dirty="0" err="1" smtClean="0">
                <a:solidFill>
                  <a:schemeClr val="bg1"/>
                </a:solidFill>
              </a:rPr>
              <a:t>waterbody</a:t>
            </a:r>
            <a:r>
              <a:rPr lang="en-US" sz="2400" b="1" dirty="0" smtClean="0">
                <a:solidFill>
                  <a:schemeClr val="bg1"/>
                </a:solidFill>
              </a:rPr>
              <a:t>, where does the mercury come from that is deposited?</a:t>
            </a:r>
            <a:endParaRPr lang="en-US" sz="2400" b="1" dirty="0">
              <a:solidFill>
                <a:schemeClr val="bg1"/>
              </a:solidFill>
            </a:endParaRPr>
          </a:p>
        </p:txBody>
      </p:sp>
    </p:spTree>
    <p:extLst>
      <p:ext uri="{BB962C8B-B14F-4D97-AF65-F5344CB8AC3E}">
        <p14:creationId xmlns="" xmlns:p14="http://schemas.microsoft.com/office/powerpoint/2010/main" val="5049713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3006" name="Group 14"/>
          <p:cNvGrpSpPr>
            <a:grpSpLocks/>
          </p:cNvGrpSpPr>
          <p:nvPr/>
        </p:nvGrpSpPr>
        <p:grpSpPr bwMode="auto">
          <a:xfrm>
            <a:off x="942975" y="528638"/>
            <a:ext cx="6399213" cy="2744787"/>
            <a:chOff x="96" y="144"/>
            <a:chExt cx="4031" cy="1729"/>
          </a:xfrm>
        </p:grpSpPr>
        <p:pic>
          <p:nvPicPr>
            <p:cNvPr id="213002"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6" y="144"/>
              <a:ext cx="4031" cy="17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3005" name="Rectangle 13"/>
            <p:cNvSpPr>
              <a:spLocks noChangeArrowheads="1"/>
            </p:cNvSpPr>
            <p:nvPr/>
          </p:nvSpPr>
          <p:spPr bwMode="auto">
            <a:xfrm>
              <a:off x="396" y="240"/>
              <a:ext cx="3588" cy="1536"/>
            </a:xfrm>
            <a:prstGeom prst="rect">
              <a:avLst/>
            </a:prstGeom>
            <a:noFill/>
            <a:ln w="76200">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grpSp>
      <p:sp>
        <p:nvSpPr>
          <p:cNvPr id="213017" name="Text Box 25"/>
          <p:cNvSpPr txBox="1">
            <a:spLocks noChangeArrowheads="1"/>
          </p:cNvSpPr>
          <p:nvPr/>
        </p:nvSpPr>
        <p:spPr bwMode="auto">
          <a:xfrm>
            <a:off x="3381375" y="681038"/>
            <a:ext cx="838200" cy="111442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smtClean="0">
                <a:solidFill>
                  <a:srgbClr val="333399"/>
                </a:solidFill>
              </a:rPr>
              <a:t>natural extraction from deep reservoirs, e.g., volcanoes</a:t>
            </a:r>
          </a:p>
        </p:txBody>
      </p:sp>
      <p:sp>
        <p:nvSpPr>
          <p:cNvPr id="213020" name="Text Box 28"/>
          <p:cNvSpPr txBox="1">
            <a:spLocks noChangeArrowheads="1"/>
          </p:cNvSpPr>
          <p:nvPr/>
        </p:nvSpPr>
        <p:spPr bwMode="auto">
          <a:xfrm>
            <a:off x="6410325" y="2281238"/>
            <a:ext cx="695325" cy="56673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smtClean="0">
                <a:solidFill>
                  <a:srgbClr val="1DB309"/>
                </a:solidFill>
              </a:rPr>
              <a:t>natural</a:t>
            </a:r>
          </a:p>
          <a:p>
            <a:pPr algn="ctr" fontAlgn="base">
              <a:spcBef>
                <a:spcPct val="0"/>
              </a:spcBef>
              <a:spcAft>
                <a:spcPct val="0"/>
              </a:spcAft>
            </a:pPr>
            <a:r>
              <a:rPr lang="en-US" sz="1200" b="1" smtClean="0">
                <a:solidFill>
                  <a:srgbClr val="1DB309"/>
                </a:solidFill>
              </a:rPr>
              <a:t>dep to ocean</a:t>
            </a:r>
          </a:p>
        </p:txBody>
      </p:sp>
      <p:sp>
        <p:nvSpPr>
          <p:cNvPr id="213031" name="Text Box 39"/>
          <p:cNvSpPr txBox="1">
            <a:spLocks noChangeArrowheads="1"/>
          </p:cNvSpPr>
          <p:nvPr/>
        </p:nvSpPr>
        <p:spPr bwMode="auto">
          <a:xfrm>
            <a:off x="171450" y="1319213"/>
            <a:ext cx="771525" cy="1069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600" b="1" smtClean="0">
                <a:solidFill>
                  <a:srgbClr val="000000"/>
                </a:solidFill>
              </a:rPr>
              <a:t>10</a:t>
            </a:r>
            <a:r>
              <a:rPr lang="en-US" sz="1600" b="1" baseline="30000" smtClean="0">
                <a:solidFill>
                  <a:srgbClr val="000000"/>
                </a:solidFill>
              </a:rPr>
              <a:t>6</a:t>
            </a:r>
          </a:p>
          <a:p>
            <a:pPr algn="r" fontAlgn="base">
              <a:spcBef>
                <a:spcPct val="0"/>
              </a:spcBef>
              <a:spcAft>
                <a:spcPct val="0"/>
              </a:spcAft>
            </a:pPr>
            <a:r>
              <a:rPr lang="en-US" sz="1600" b="1" smtClean="0">
                <a:solidFill>
                  <a:srgbClr val="000000"/>
                </a:solidFill>
              </a:rPr>
              <a:t>moles</a:t>
            </a:r>
          </a:p>
          <a:p>
            <a:pPr algn="r" fontAlgn="base">
              <a:spcBef>
                <a:spcPct val="0"/>
              </a:spcBef>
              <a:spcAft>
                <a:spcPct val="0"/>
              </a:spcAft>
            </a:pPr>
            <a:r>
              <a:rPr lang="en-US" sz="1600" b="1" smtClean="0">
                <a:solidFill>
                  <a:srgbClr val="000000"/>
                </a:solidFill>
              </a:rPr>
              <a:t>per</a:t>
            </a:r>
          </a:p>
          <a:p>
            <a:pPr algn="r" fontAlgn="base">
              <a:spcBef>
                <a:spcPct val="0"/>
              </a:spcBef>
              <a:spcAft>
                <a:spcPct val="0"/>
              </a:spcAft>
            </a:pPr>
            <a:r>
              <a:rPr lang="en-US" sz="1600" b="1" smtClean="0">
                <a:solidFill>
                  <a:srgbClr val="000000"/>
                </a:solidFill>
              </a:rPr>
              <a:t>year</a:t>
            </a:r>
          </a:p>
        </p:txBody>
      </p:sp>
      <p:sp>
        <p:nvSpPr>
          <p:cNvPr id="213019" name="Text Box 27"/>
          <p:cNvSpPr txBox="1">
            <a:spLocks noChangeArrowheads="1"/>
          </p:cNvSpPr>
          <p:nvPr/>
        </p:nvSpPr>
        <p:spPr bwMode="auto">
          <a:xfrm>
            <a:off x="5651500" y="2176463"/>
            <a:ext cx="777875" cy="56673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smtClean="0">
                <a:solidFill>
                  <a:srgbClr val="1DB309"/>
                </a:solidFill>
              </a:rPr>
              <a:t>natural dep to land</a:t>
            </a:r>
          </a:p>
        </p:txBody>
      </p:sp>
      <p:sp>
        <p:nvSpPr>
          <p:cNvPr id="213018" name="Text Box 26"/>
          <p:cNvSpPr txBox="1">
            <a:spLocks noChangeArrowheads="1"/>
          </p:cNvSpPr>
          <p:nvPr/>
        </p:nvSpPr>
        <p:spPr bwMode="auto">
          <a:xfrm>
            <a:off x="4981575" y="747713"/>
            <a:ext cx="688975" cy="749300"/>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smtClean="0">
                <a:solidFill>
                  <a:srgbClr val="333399"/>
                </a:solidFill>
              </a:rPr>
              <a:t>natural</a:t>
            </a:r>
          </a:p>
          <a:p>
            <a:pPr algn="ctr" fontAlgn="base">
              <a:spcBef>
                <a:spcPct val="0"/>
              </a:spcBef>
              <a:spcAft>
                <a:spcPct val="0"/>
              </a:spcAft>
            </a:pPr>
            <a:r>
              <a:rPr lang="en-US" sz="1200" b="1" smtClean="0">
                <a:solidFill>
                  <a:srgbClr val="333399"/>
                </a:solidFill>
              </a:rPr>
              <a:t>evasion</a:t>
            </a:r>
          </a:p>
          <a:p>
            <a:pPr algn="ctr" fontAlgn="base">
              <a:spcBef>
                <a:spcPct val="0"/>
              </a:spcBef>
              <a:spcAft>
                <a:spcPct val="0"/>
              </a:spcAft>
            </a:pPr>
            <a:r>
              <a:rPr lang="en-US" sz="1200" b="1" smtClean="0">
                <a:solidFill>
                  <a:srgbClr val="333399"/>
                </a:solidFill>
              </a:rPr>
              <a:t>from</a:t>
            </a:r>
          </a:p>
          <a:p>
            <a:pPr algn="ctr" fontAlgn="base">
              <a:spcBef>
                <a:spcPct val="0"/>
              </a:spcBef>
              <a:spcAft>
                <a:spcPct val="0"/>
              </a:spcAft>
            </a:pPr>
            <a:r>
              <a:rPr lang="en-US" sz="1200" b="1" smtClean="0">
                <a:solidFill>
                  <a:srgbClr val="333399"/>
                </a:solidFill>
              </a:rPr>
              <a:t>ocean</a:t>
            </a:r>
          </a:p>
        </p:txBody>
      </p:sp>
      <p:sp>
        <p:nvSpPr>
          <p:cNvPr id="213021" name="Text Box 29"/>
          <p:cNvSpPr txBox="1">
            <a:spLocks noChangeArrowheads="1"/>
          </p:cNvSpPr>
          <p:nvPr/>
        </p:nvSpPr>
        <p:spPr bwMode="auto">
          <a:xfrm>
            <a:off x="4248150" y="890588"/>
            <a:ext cx="685800" cy="749300"/>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smtClean="0">
                <a:solidFill>
                  <a:srgbClr val="333399"/>
                </a:solidFill>
              </a:rPr>
              <a:t>natural</a:t>
            </a:r>
          </a:p>
          <a:p>
            <a:pPr algn="ctr" fontAlgn="base">
              <a:spcBef>
                <a:spcPct val="0"/>
              </a:spcBef>
              <a:spcAft>
                <a:spcPct val="0"/>
              </a:spcAft>
            </a:pPr>
            <a:r>
              <a:rPr lang="en-US" sz="1200" b="1" smtClean="0">
                <a:solidFill>
                  <a:srgbClr val="333399"/>
                </a:solidFill>
              </a:rPr>
              <a:t>evasion from</a:t>
            </a:r>
          </a:p>
          <a:p>
            <a:pPr algn="ctr" fontAlgn="base">
              <a:spcBef>
                <a:spcPct val="0"/>
              </a:spcBef>
              <a:spcAft>
                <a:spcPct val="0"/>
              </a:spcAft>
            </a:pPr>
            <a:r>
              <a:rPr lang="en-US" sz="1200" b="1" smtClean="0">
                <a:solidFill>
                  <a:srgbClr val="333399"/>
                </a:solidFill>
              </a:rPr>
              <a:t>land</a:t>
            </a:r>
          </a:p>
        </p:txBody>
      </p:sp>
      <p:sp>
        <p:nvSpPr>
          <p:cNvPr id="213034" name="Text Box 42"/>
          <p:cNvSpPr txBox="1">
            <a:spLocks noChangeArrowheads="1"/>
          </p:cNvSpPr>
          <p:nvPr/>
        </p:nvSpPr>
        <p:spPr bwMode="auto">
          <a:xfrm>
            <a:off x="7391400" y="1214438"/>
            <a:ext cx="1600200" cy="952500"/>
          </a:xfrm>
          <a:prstGeom prst="rect">
            <a:avLst/>
          </a:prstGeom>
          <a:solidFill>
            <a:srgbClr val="DEFBFE"/>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1400" b="1" i="1" smtClean="0">
                <a:solidFill>
                  <a:srgbClr val="000000"/>
                </a:solidFill>
              </a:rPr>
              <a:t>pre-industrial:</a:t>
            </a:r>
            <a:r>
              <a:rPr lang="en-US" sz="1400" b="1" smtClean="0">
                <a:solidFill>
                  <a:srgbClr val="000000"/>
                </a:solidFill>
              </a:rPr>
              <a:t> total mercury in atmosphere ~ 8.0 x 10</a:t>
            </a:r>
            <a:r>
              <a:rPr lang="en-US" sz="1400" b="1" baseline="30000" smtClean="0">
                <a:solidFill>
                  <a:srgbClr val="000000"/>
                </a:solidFill>
              </a:rPr>
              <a:t>6</a:t>
            </a:r>
            <a:r>
              <a:rPr lang="en-US" sz="1400" b="1" smtClean="0">
                <a:solidFill>
                  <a:srgbClr val="000000"/>
                </a:solidFill>
              </a:rPr>
              <a:t> moles</a:t>
            </a:r>
          </a:p>
        </p:txBody>
      </p:sp>
      <p:grpSp>
        <p:nvGrpSpPr>
          <p:cNvPr id="213038" name="Group 46"/>
          <p:cNvGrpSpPr>
            <a:grpSpLocks/>
          </p:cNvGrpSpPr>
          <p:nvPr/>
        </p:nvGrpSpPr>
        <p:grpSpPr bwMode="auto">
          <a:xfrm>
            <a:off x="142875" y="3575050"/>
            <a:ext cx="8848725" cy="3024188"/>
            <a:chOff x="90" y="2063"/>
            <a:chExt cx="5574" cy="1905"/>
          </a:xfrm>
        </p:grpSpPr>
        <p:grpSp>
          <p:nvGrpSpPr>
            <p:cNvPr id="213007" name="Group 15"/>
            <p:cNvGrpSpPr>
              <a:grpSpLocks/>
            </p:cNvGrpSpPr>
            <p:nvPr/>
          </p:nvGrpSpPr>
          <p:grpSpPr bwMode="auto">
            <a:xfrm>
              <a:off x="577" y="2063"/>
              <a:ext cx="4031" cy="1729"/>
              <a:chOff x="97" y="2304"/>
              <a:chExt cx="4031" cy="1729"/>
            </a:xfrm>
          </p:grpSpPr>
          <p:pic>
            <p:nvPicPr>
              <p:cNvPr id="213003" name="Picture 1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7" y="2304"/>
                <a:ext cx="4031" cy="17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3004" name="Rectangle 12"/>
              <p:cNvSpPr>
                <a:spLocks noChangeArrowheads="1"/>
              </p:cNvSpPr>
              <p:nvPr/>
            </p:nvSpPr>
            <p:spPr bwMode="auto">
              <a:xfrm>
                <a:off x="408" y="2400"/>
                <a:ext cx="3648" cy="1536"/>
              </a:xfrm>
              <a:prstGeom prst="rect">
                <a:avLst/>
              </a:prstGeom>
              <a:noFill/>
              <a:ln w="76200">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grpSp>
        <p:sp>
          <p:nvSpPr>
            <p:cNvPr id="213010" name="Text Box 18"/>
            <p:cNvSpPr txBox="1">
              <a:spLocks noChangeArrowheads="1"/>
            </p:cNvSpPr>
            <p:nvPr/>
          </p:nvSpPr>
          <p:spPr bwMode="auto">
            <a:xfrm>
              <a:off x="864" y="2112"/>
              <a:ext cx="496" cy="35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i="1" smtClean="0">
                  <a:solidFill>
                    <a:srgbClr val="FF3300"/>
                  </a:solidFill>
                  <a:effectLst>
                    <a:outerShdw blurRad="38100" dist="38100" dir="2700000" algn="tl">
                      <a:srgbClr val="C0C0C0"/>
                    </a:outerShdw>
                  </a:effectLst>
                </a:rPr>
                <a:t>anthrop</a:t>
              </a:r>
            </a:p>
            <a:p>
              <a:pPr algn="ctr" fontAlgn="base">
                <a:spcBef>
                  <a:spcPct val="0"/>
                </a:spcBef>
                <a:spcAft>
                  <a:spcPct val="0"/>
                </a:spcAft>
              </a:pPr>
              <a:r>
                <a:rPr lang="en-US" sz="1200" b="1" i="1" smtClean="0">
                  <a:solidFill>
                    <a:srgbClr val="FF3300"/>
                  </a:solidFill>
                  <a:effectLst>
                    <a:outerShdw blurRad="38100" dist="38100" dir="2700000" algn="tl">
                      <a:srgbClr val="C0C0C0"/>
                    </a:outerShdw>
                  </a:effectLst>
                </a:rPr>
                <a:t>direct </a:t>
              </a:r>
            </a:p>
            <a:p>
              <a:pPr algn="ctr" fontAlgn="base">
                <a:spcBef>
                  <a:spcPct val="0"/>
                </a:spcBef>
                <a:spcAft>
                  <a:spcPct val="0"/>
                </a:spcAft>
              </a:pPr>
              <a:r>
                <a:rPr lang="en-US" sz="1200" b="1" i="1" smtClean="0">
                  <a:solidFill>
                    <a:srgbClr val="FF3300"/>
                  </a:solidFill>
                  <a:effectLst>
                    <a:outerShdw blurRad="38100" dist="38100" dir="2700000" algn="tl">
                      <a:srgbClr val="C0C0C0"/>
                    </a:outerShdw>
                  </a:effectLst>
                </a:rPr>
                <a:t>emit</a:t>
              </a:r>
            </a:p>
          </p:txBody>
        </p:sp>
        <p:sp>
          <p:nvSpPr>
            <p:cNvPr id="213011" name="Text Box 19"/>
            <p:cNvSpPr txBox="1">
              <a:spLocks noChangeArrowheads="1"/>
            </p:cNvSpPr>
            <p:nvPr/>
          </p:nvSpPr>
          <p:spPr bwMode="auto">
            <a:xfrm>
              <a:off x="1776" y="2236"/>
              <a:ext cx="480" cy="472"/>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i="1" smtClean="0">
                  <a:solidFill>
                    <a:srgbClr val="FF3300"/>
                  </a:solidFill>
                  <a:effectLst>
                    <a:outerShdw blurRad="38100" dist="38100" dir="2700000" algn="tl">
                      <a:srgbClr val="C0C0C0"/>
                    </a:outerShdw>
                  </a:effectLst>
                </a:rPr>
                <a:t>anthrop</a:t>
              </a:r>
            </a:p>
            <a:p>
              <a:pPr algn="ctr" fontAlgn="base">
                <a:spcBef>
                  <a:spcPct val="0"/>
                </a:spcBef>
                <a:spcAft>
                  <a:spcPct val="0"/>
                </a:spcAft>
              </a:pPr>
              <a:r>
                <a:rPr lang="en-US" sz="1200" b="1" i="1" smtClean="0">
                  <a:solidFill>
                    <a:srgbClr val="FF3300"/>
                  </a:solidFill>
                  <a:effectLst>
                    <a:outerShdw blurRad="38100" dist="38100" dir="2700000" algn="tl">
                      <a:srgbClr val="C0C0C0"/>
                    </a:outerShdw>
                  </a:effectLst>
                </a:rPr>
                <a:t>re-emit</a:t>
              </a:r>
            </a:p>
            <a:p>
              <a:pPr algn="ctr" fontAlgn="base">
                <a:spcBef>
                  <a:spcPct val="0"/>
                </a:spcBef>
                <a:spcAft>
                  <a:spcPct val="0"/>
                </a:spcAft>
              </a:pPr>
              <a:r>
                <a:rPr lang="en-US" sz="1200" b="1" i="1" smtClean="0">
                  <a:solidFill>
                    <a:srgbClr val="FF3300"/>
                  </a:solidFill>
                  <a:effectLst>
                    <a:outerShdw blurRad="38100" dist="38100" dir="2700000" algn="tl">
                      <a:srgbClr val="C0C0C0"/>
                    </a:outerShdw>
                  </a:effectLst>
                </a:rPr>
                <a:t>from</a:t>
              </a:r>
            </a:p>
            <a:p>
              <a:pPr algn="ctr" fontAlgn="base">
                <a:spcBef>
                  <a:spcPct val="0"/>
                </a:spcBef>
                <a:spcAft>
                  <a:spcPct val="0"/>
                </a:spcAft>
              </a:pPr>
              <a:r>
                <a:rPr lang="en-US" sz="1200" b="1" i="1" smtClean="0">
                  <a:solidFill>
                    <a:srgbClr val="FF3300"/>
                  </a:solidFill>
                  <a:effectLst>
                    <a:outerShdw blurRad="38100" dist="38100" dir="2700000" algn="tl">
                      <a:srgbClr val="C0C0C0"/>
                    </a:outerShdw>
                  </a:effectLst>
                </a:rPr>
                <a:t>ocean</a:t>
              </a:r>
            </a:p>
          </p:txBody>
        </p:sp>
        <p:sp>
          <p:nvSpPr>
            <p:cNvPr id="213023" name="Text Box 31"/>
            <p:cNvSpPr txBox="1">
              <a:spLocks noChangeArrowheads="1"/>
            </p:cNvSpPr>
            <p:nvPr/>
          </p:nvSpPr>
          <p:spPr bwMode="auto">
            <a:xfrm>
              <a:off x="3596" y="3372"/>
              <a:ext cx="490" cy="35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i="1" smtClean="0">
                  <a:solidFill>
                    <a:srgbClr val="000000"/>
                  </a:solidFill>
                  <a:effectLst>
                    <a:outerShdw blurRad="38100" dist="38100" dir="2700000" algn="tl">
                      <a:srgbClr val="C0C0C0"/>
                    </a:outerShdw>
                  </a:effectLst>
                </a:rPr>
                <a:t>anthrop</a:t>
              </a:r>
            </a:p>
            <a:p>
              <a:pPr algn="ctr" fontAlgn="base">
                <a:spcBef>
                  <a:spcPct val="0"/>
                </a:spcBef>
                <a:spcAft>
                  <a:spcPct val="0"/>
                </a:spcAft>
              </a:pPr>
              <a:r>
                <a:rPr lang="en-US" sz="1200" b="1" i="1" smtClean="0">
                  <a:solidFill>
                    <a:srgbClr val="000000"/>
                  </a:solidFill>
                  <a:effectLst>
                    <a:outerShdw blurRad="38100" dist="38100" dir="2700000" algn="tl">
                      <a:srgbClr val="C0C0C0"/>
                    </a:outerShdw>
                  </a:effectLst>
                </a:rPr>
                <a:t>dep to land</a:t>
              </a:r>
            </a:p>
          </p:txBody>
        </p:sp>
        <p:sp>
          <p:nvSpPr>
            <p:cNvPr id="213026" name="Text Box 34"/>
            <p:cNvSpPr txBox="1">
              <a:spLocks noChangeArrowheads="1"/>
            </p:cNvSpPr>
            <p:nvPr/>
          </p:nvSpPr>
          <p:spPr bwMode="auto">
            <a:xfrm>
              <a:off x="4080" y="3611"/>
              <a:ext cx="490" cy="35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i="1" smtClean="0">
                  <a:solidFill>
                    <a:srgbClr val="000000"/>
                  </a:solidFill>
                  <a:effectLst>
                    <a:outerShdw blurRad="38100" dist="38100" dir="2700000" algn="tl">
                      <a:srgbClr val="C0C0C0"/>
                    </a:outerShdw>
                  </a:effectLst>
                </a:rPr>
                <a:t>anthrop</a:t>
              </a:r>
            </a:p>
            <a:p>
              <a:pPr algn="ctr" fontAlgn="base">
                <a:spcBef>
                  <a:spcPct val="0"/>
                </a:spcBef>
                <a:spcAft>
                  <a:spcPct val="0"/>
                </a:spcAft>
              </a:pPr>
              <a:r>
                <a:rPr lang="en-US" sz="1200" b="1" i="1" smtClean="0">
                  <a:solidFill>
                    <a:srgbClr val="000000"/>
                  </a:solidFill>
                  <a:effectLst>
                    <a:outerShdw blurRad="38100" dist="38100" dir="2700000" algn="tl">
                      <a:srgbClr val="C0C0C0"/>
                    </a:outerShdw>
                  </a:effectLst>
                </a:rPr>
                <a:t>dep to ocean</a:t>
              </a:r>
            </a:p>
          </p:txBody>
        </p:sp>
        <p:sp>
          <p:nvSpPr>
            <p:cNvPr id="213009" name="Text Box 17"/>
            <p:cNvSpPr txBox="1">
              <a:spLocks noChangeArrowheads="1"/>
            </p:cNvSpPr>
            <p:nvPr/>
          </p:nvSpPr>
          <p:spPr bwMode="auto">
            <a:xfrm>
              <a:off x="1296" y="2302"/>
              <a:ext cx="528" cy="472"/>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algn="ctr" fontAlgn="base">
                <a:spcBef>
                  <a:spcPct val="0"/>
                </a:spcBef>
                <a:spcAft>
                  <a:spcPct val="0"/>
                </a:spcAft>
              </a:pPr>
              <a:r>
                <a:rPr lang="en-US" sz="1200" b="1" i="1" smtClean="0">
                  <a:solidFill>
                    <a:srgbClr val="FF3300"/>
                  </a:solidFill>
                  <a:effectLst>
                    <a:outerShdw blurRad="38100" dist="38100" dir="2700000" algn="tl">
                      <a:srgbClr val="C0C0C0"/>
                    </a:outerShdw>
                  </a:effectLst>
                </a:rPr>
                <a:t>anthrop</a:t>
              </a:r>
            </a:p>
            <a:p>
              <a:pPr algn="ctr" fontAlgn="base">
                <a:spcBef>
                  <a:spcPct val="0"/>
                </a:spcBef>
                <a:spcAft>
                  <a:spcPct val="0"/>
                </a:spcAft>
              </a:pPr>
              <a:r>
                <a:rPr lang="en-US" sz="1200" b="1" i="1" smtClean="0">
                  <a:solidFill>
                    <a:srgbClr val="FF3300"/>
                  </a:solidFill>
                  <a:effectLst>
                    <a:outerShdw blurRad="38100" dist="38100" dir="2700000" algn="tl">
                      <a:srgbClr val="C0C0C0"/>
                    </a:outerShdw>
                  </a:effectLst>
                </a:rPr>
                <a:t>re-emit</a:t>
              </a:r>
            </a:p>
            <a:p>
              <a:pPr algn="ctr" fontAlgn="base">
                <a:spcBef>
                  <a:spcPct val="0"/>
                </a:spcBef>
                <a:spcAft>
                  <a:spcPct val="0"/>
                </a:spcAft>
              </a:pPr>
              <a:r>
                <a:rPr lang="en-US" sz="1200" b="1" i="1" smtClean="0">
                  <a:solidFill>
                    <a:srgbClr val="FF3300"/>
                  </a:solidFill>
                  <a:effectLst>
                    <a:outerShdw blurRad="38100" dist="38100" dir="2700000" algn="tl">
                      <a:srgbClr val="C0C0C0"/>
                    </a:outerShdw>
                  </a:effectLst>
                </a:rPr>
                <a:t>from</a:t>
              </a:r>
            </a:p>
            <a:p>
              <a:pPr algn="ctr" fontAlgn="base">
                <a:spcBef>
                  <a:spcPct val="0"/>
                </a:spcBef>
                <a:spcAft>
                  <a:spcPct val="0"/>
                </a:spcAft>
              </a:pPr>
              <a:r>
                <a:rPr lang="en-US" sz="1200" b="1" i="1" smtClean="0">
                  <a:solidFill>
                    <a:srgbClr val="FF3300"/>
                  </a:solidFill>
                  <a:effectLst>
                    <a:outerShdw blurRad="38100" dist="38100" dir="2700000" algn="tl">
                      <a:srgbClr val="C0C0C0"/>
                    </a:outerShdw>
                  </a:effectLst>
                </a:rPr>
                <a:t>land</a:t>
              </a:r>
            </a:p>
          </p:txBody>
        </p:sp>
        <p:sp>
          <p:nvSpPr>
            <p:cNvPr id="213033" name="Text Box 41"/>
            <p:cNvSpPr txBox="1">
              <a:spLocks noChangeArrowheads="1"/>
            </p:cNvSpPr>
            <p:nvPr/>
          </p:nvSpPr>
          <p:spPr bwMode="auto">
            <a:xfrm>
              <a:off x="90" y="2590"/>
              <a:ext cx="486" cy="6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600" b="1" smtClean="0">
                  <a:solidFill>
                    <a:srgbClr val="000000"/>
                  </a:solidFill>
                </a:rPr>
                <a:t>10</a:t>
              </a:r>
              <a:r>
                <a:rPr lang="en-US" sz="1600" b="1" baseline="30000" smtClean="0">
                  <a:solidFill>
                    <a:srgbClr val="000000"/>
                  </a:solidFill>
                </a:rPr>
                <a:t>6</a:t>
              </a:r>
            </a:p>
            <a:p>
              <a:pPr algn="r" fontAlgn="base">
                <a:spcBef>
                  <a:spcPct val="0"/>
                </a:spcBef>
                <a:spcAft>
                  <a:spcPct val="0"/>
                </a:spcAft>
              </a:pPr>
              <a:r>
                <a:rPr lang="en-US" sz="1600" b="1" smtClean="0">
                  <a:solidFill>
                    <a:srgbClr val="000000"/>
                  </a:solidFill>
                </a:rPr>
                <a:t>moles</a:t>
              </a:r>
            </a:p>
            <a:p>
              <a:pPr algn="r" fontAlgn="base">
                <a:spcBef>
                  <a:spcPct val="0"/>
                </a:spcBef>
                <a:spcAft>
                  <a:spcPct val="0"/>
                </a:spcAft>
              </a:pPr>
              <a:r>
                <a:rPr lang="en-US" sz="1600" b="1" smtClean="0">
                  <a:solidFill>
                    <a:srgbClr val="000000"/>
                  </a:solidFill>
                </a:rPr>
                <a:t>per</a:t>
              </a:r>
            </a:p>
            <a:p>
              <a:pPr algn="r" fontAlgn="base">
                <a:spcBef>
                  <a:spcPct val="0"/>
                </a:spcBef>
                <a:spcAft>
                  <a:spcPct val="0"/>
                </a:spcAft>
              </a:pPr>
              <a:r>
                <a:rPr lang="en-US" sz="1600" b="1" smtClean="0">
                  <a:solidFill>
                    <a:srgbClr val="000000"/>
                  </a:solidFill>
                </a:rPr>
                <a:t>year</a:t>
              </a:r>
            </a:p>
          </p:txBody>
        </p:sp>
        <p:sp>
          <p:nvSpPr>
            <p:cNvPr id="213035" name="Text Box 43"/>
            <p:cNvSpPr txBox="1">
              <a:spLocks noChangeArrowheads="1"/>
            </p:cNvSpPr>
            <p:nvPr/>
          </p:nvSpPr>
          <p:spPr bwMode="auto">
            <a:xfrm>
              <a:off x="4656" y="2616"/>
              <a:ext cx="1008" cy="600"/>
            </a:xfrm>
            <a:prstGeom prst="rect">
              <a:avLst/>
            </a:prstGeom>
            <a:solidFill>
              <a:srgbClr val="DEFBFE"/>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1400" b="1" i="1" smtClean="0">
                  <a:solidFill>
                    <a:srgbClr val="000000"/>
                  </a:solidFill>
                  <a:effectLst>
                    <a:outerShdw blurRad="38100" dist="38100" dir="2700000" algn="tl">
                      <a:srgbClr val="FFFFFF"/>
                    </a:outerShdw>
                  </a:effectLst>
                </a:rPr>
                <a:t>contemporary:</a:t>
              </a:r>
              <a:r>
                <a:rPr lang="en-US" sz="1400" b="1" smtClean="0">
                  <a:solidFill>
                    <a:srgbClr val="000000"/>
                  </a:solidFill>
                  <a:effectLst>
                    <a:outerShdw blurRad="38100" dist="38100" dir="2700000" algn="tl">
                      <a:srgbClr val="FFFFFF"/>
                    </a:outerShdw>
                  </a:effectLst>
                </a:rPr>
                <a:t> total mercury in atmosphere ~ 28.0 x 10</a:t>
              </a:r>
              <a:r>
                <a:rPr lang="en-US" sz="1400" b="1" baseline="30000" smtClean="0">
                  <a:solidFill>
                    <a:srgbClr val="000000"/>
                  </a:solidFill>
                  <a:effectLst>
                    <a:outerShdw blurRad="38100" dist="38100" dir="2700000" algn="tl">
                      <a:srgbClr val="FFFFFF"/>
                    </a:outerShdw>
                  </a:effectLst>
                </a:rPr>
                <a:t>6</a:t>
              </a:r>
              <a:r>
                <a:rPr lang="en-US" sz="1400" b="1" smtClean="0">
                  <a:solidFill>
                    <a:srgbClr val="000000"/>
                  </a:solidFill>
                  <a:effectLst>
                    <a:outerShdw blurRad="38100" dist="38100" dir="2700000" algn="tl">
                      <a:srgbClr val="FFFFFF"/>
                    </a:outerShdw>
                  </a:effectLst>
                </a:rPr>
                <a:t> moles</a:t>
              </a:r>
            </a:p>
          </p:txBody>
        </p:sp>
      </p:grpSp>
      <p:sp>
        <p:nvSpPr>
          <p:cNvPr id="213036" name="Line 44"/>
          <p:cNvSpPr>
            <a:spLocks noChangeShapeType="1"/>
          </p:cNvSpPr>
          <p:nvPr/>
        </p:nvSpPr>
        <p:spPr bwMode="auto">
          <a:xfrm>
            <a:off x="228600" y="3348038"/>
            <a:ext cx="868680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13037" name="Text Box 45"/>
          <p:cNvSpPr txBox="1">
            <a:spLocks noChangeArrowheads="1"/>
          </p:cNvSpPr>
          <p:nvPr/>
        </p:nvSpPr>
        <p:spPr bwMode="auto">
          <a:xfrm>
            <a:off x="490538" y="3186113"/>
            <a:ext cx="8243887" cy="314325"/>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FFFFFF"/>
                </a:solidFill>
              </a:rPr>
              <a:t>Based on data presented in Sunderland and Mason (2007) </a:t>
            </a:r>
            <a:r>
              <a:rPr lang="en-US" sz="1400" i="1" smtClean="0">
                <a:solidFill>
                  <a:srgbClr val="FFFFFF"/>
                </a:solidFill>
              </a:rPr>
              <a:t>Global Biogeochemical Cycles</a:t>
            </a:r>
            <a:r>
              <a:rPr lang="en-US" sz="1400" smtClean="0">
                <a:solidFill>
                  <a:srgbClr val="FFFFFF"/>
                </a:solidFill>
              </a:rPr>
              <a:t> </a:t>
            </a:r>
            <a:r>
              <a:rPr lang="en-US" sz="1400" b="1" smtClean="0">
                <a:solidFill>
                  <a:srgbClr val="FFFFFF"/>
                </a:solidFill>
              </a:rPr>
              <a:t>21</a:t>
            </a:r>
            <a:r>
              <a:rPr lang="en-US" sz="1400" smtClean="0">
                <a:solidFill>
                  <a:srgbClr val="FFFFFF"/>
                </a:solidFill>
              </a:rPr>
              <a:t>: GB4022</a:t>
            </a:r>
          </a:p>
        </p:txBody>
      </p:sp>
      <p:sp>
        <p:nvSpPr>
          <p:cNvPr id="213039" name="Text Box 47"/>
          <p:cNvSpPr txBox="1">
            <a:spLocks noChangeArrowheads="1"/>
          </p:cNvSpPr>
          <p:nvPr/>
        </p:nvSpPr>
        <p:spPr bwMode="auto">
          <a:xfrm>
            <a:off x="6505575" y="98425"/>
            <a:ext cx="256222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200" smtClean="0">
                <a:solidFill>
                  <a:srgbClr val="000000"/>
                </a:solidFill>
              </a:rPr>
              <a:t>(note -10</a:t>
            </a:r>
            <a:r>
              <a:rPr lang="en-US" sz="1200" baseline="30000" smtClean="0">
                <a:solidFill>
                  <a:srgbClr val="000000"/>
                </a:solidFill>
              </a:rPr>
              <a:t>6</a:t>
            </a:r>
            <a:r>
              <a:rPr lang="en-US" sz="1200" smtClean="0">
                <a:solidFill>
                  <a:srgbClr val="000000"/>
                </a:solidFill>
              </a:rPr>
              <a:t> moles ~ 200 metric tons)</a:t>
            </a:r>
          </a:p>
        </p:txBody>
      </p:sp>
      <p:sp>
        <p:nvSpPr>
          <p:cNvPr id="213040" name="Text Box 48"/>
          <p:cNvSpPr txBox="1">
            <a:spLocks noChangeArrowheads="1"/>
          </p:cNvSpPr>
          <p:nvPr/>
        </p:nvSpPr>
        <p:spPr bwMode="auto">
          <a:xfrm>
            <a:off x="57150" y="41275"/>
            <a:ext cx="4552950" cy="45720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smtClean="0">
                <a:solidFill>
                  <a:srgbClr val="FFFFFF"/>
                </a:solidFill>
              </a:rPr>
              <a:t>GLOBAL MERCURY CYCLING</a:t>
            </a:r>
          </a:p>
        </p:txBody>
      </p:sp>
    </p:spTree>
    <p:extLst>
      <p:ext uri="{BB962C8B-B14F-4D97-AF65-F5344CB8AC3E}">
        <p14:creationId xmlns="" xmlns:p14="http://schemas.microsoft.com/office/powerpoint/2010/main" val="128621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13038"/>
                                        </p:tgtEl>
                                        <p:attrNameLst>
                                          <p:attrName>style.visibility</p:attrName>
                                        </p:attrNameLst>
                                      </p:cBhvr>
                                      <p:to>
                                        <p:strVal val="visible"/>
                                      </p:to>
                                    </p:set>
                                    <p:anim calcmode="lin" valueType="num">
                                      <p:cBhvr>
                                        <p:cTn id="7" dur="500" fill="hold"/>
                                        <p:tgtEl>
                                          <p:spTgt spid="213038"/>
                                        </p:tgtEl>
                                        <p:attrNameLst>
                                          <p:attrName>ppt_w</p:attrName>
                                        </p:attrNameLst>
                                      </p:cBhvr>
                                      <p:tavLst>
                                        <p:tav tm="0">
                                          <p:val>
                                            <p:fltVal val="0"/>
                                          </p:val>
                                        </p:tav>
                                        <p:tav tm="100000">
                                          <p:val>
                                            <p:strVal val="#ppt_w"/>
                                          </p:val>
                                        </p:tav>
                                      </p:tavLst>
                                    </p:anim>
                                    <p:anim calcmode="lin" valueType="num">
                                      <p:cBhvr>
                                        <p:cTn id="8" dur="500" fill="hold"/>
                                        <p:tgtEl>
                                          <p:spTgt spid="213038"/>
                                        </p:tgtEl>
                                        <p:attrNameLst>
                                          <p:attrName>ppt_h</p:attrName>
                                        </p:attrNameLst>
                                      </p:cBhvr>
                                      <p:tavLst>
                                        <p:tav tm="0">
                                          <p:val>
                                            <p:fltVal val="0"/>
                                          </p:val>
                                        </p:tav>
                                        <p:tav tm="100000">
                                          <p:val>
                                            <p:strVal val="#ppt_h"/>
                                          </p:val>
                                        </p:tav>
                                      </p:tavLst>
                                    </p:anim>
                                    <p:animEffect transition="in" filter="fade">
                                      <p:cBhvr>
                                        <p:cTn id="9" dur="500"/>
                                        <p:tgtEl>
                                          <p:spTgt spid="213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3440113" y="228600"/>
            <a:ext cx="5045075" cy="6400800"/>
            <a:chOff x="2167" y="144"/>
            <a:chExt cx="3178" cy="4032"/>
          </a:xfrm>
        </p:grpSpPr>
        <p:pic>
          <p:nvPicPr>
            <p:cNvPr id="18437" name="Picture 3" descr="fig2A"/>
            <p:cNvPicPr>
              <a:picLocks noChangeAspect="1" noChangeArrowheads="1"/>
            </p:cNvPicPr>
            <p:nvPr/>
          </p:nvPicPr>
          <p:blipFill>
            <a:blip r:embed="rId3" cstate="print">
              <a:extLst>
                <a:ext uri="{28A0092B-C50C-407E-A947-70E740481C1C}">
                  <a14:useLocalDpi xmlns="" xmlns:a14="http://schemas.microsoft.com/office/drawing/2010/main" val="0"/>
                </a:ext>
              </a:extLst>
            </a:blip>
            <a:srcRect l="4857" t="3847" r="6572" b="3847"/>
            <a:stretch>
              <a:fillRect/>
            </a:stretch>
          </p:blipFill>
          <p:spPr bwMode="auto">
            <a:xfrm>
              <a:off x="2828" y="144"/>
              <a:ext cx="2517" cy="3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8" name="Text Box 4"/>
            <p:cNvSpPr txBox="1">
              <a:spLocks noChangeArrowheads="1"/>
            </p:cNvSpPr>
            <p:nvPr/>
          </p:nvSpPr>
          <p:spPr bwMode="auto">
            <a:xfrm>
              <a:off x="3396" y="3216"/>
              <a:ext cx="160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b="1" smtClean="0">
                  <a:solidFill>
                    <a:srgbClr val="00001C"/>
                  </a:solidFill>
                </a:rPr>
                <a:t>Freemont Glacier, Wyoming</a:t>
              </a:r>
            </a:p>
          </p:txBody>
        </p:sp>
        <p:sp>
          <p:nvSpPr>
            <p:cNvPr id="18439" name="Text Box 5"/>
            <p:cNvSpPr txBox="1">
              <a:spLocks noChangeArrowheads="1"/>
            </p:cNvSpPr>
            <p:nvPr/>
          </p:nvSpPr>
          <p:spPr bwMode="auto">
            <a:xfrm>
              <a:off x="2167" y="3926"/>
              <a:ext cx="234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i="1" smtClean="0">
                  <a:solidFill>
                    <a:srgbClr val="000000"/>
                  </a:solidFill>
                  <a:latin typeface="Times New Roman" pitchFamily="18" charset="0"/>
                </a:rPr>
                <a:t>source: USGS, Shuster et al., 2002</a:t>
              </a:r>
            </a:p>
          </p:txBody>
        </p:sp>
      </p:grpSp>
      <p:sp>
        <p:nvSpPr>
          <p:cNvPr id="18435" name="Text Box 6"/>
          <p:cNvSpPr txBox="1">
            <a:spLocks noChangeArrowheads="1"/>
          </p:cNvSpPr>
          <p:nvPr/>
        </p:nvSpPr>
        <p:spPr bwMode="auto">
          <a:xfrm>
            <a:off x="762000" y="533400"/>
            <a:ext cx="2667000" cy="442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b="1" smtClean="0">
                <a:solidFill>
                  <a:srgbClr val="000000"/>
                </a:solidFill>
                <a:latin typeface="Times New Roman" pitchFamily="18" charset="0"/>
              </a:rPr>
              <a:t>Natural vs. </a:t>
            </a:r>
          </a:p>
          <a:p>
            <a:pPr eaLnBrk="1" fontAlgn="base" hangingPunct="1">
              <a:spcBef>
                <a:spcPct val="0"/>
              </a:spcBef>
              <a:spcAft>
                <a:spcPct val="0"/>
              </a:spcAft>
            </a:pPr>
            <a:r>
              <a:rPr lang="en-US" sz="2800" b="1" smtClean="0">
                <a:solidFill>
                  <a:srgbClr val="000000"/>
                </a:solidFill>
                <a:latin typeface="Times New Roman" pitchFamily="18" charset="0"/>
              </a:rPr>
              <a:t>anthropogenic</a:t>
            </a:r>
          </a:p>
          <a:p>
            <a:pPr eaLnBrk="1" fontAlgn="base" hangingPunct="1">
              <a:spcBef>
                <a:spcPct val="0"/>
              </a:spcBef>
              <a:spcAft>
                <a:spcPct val="0"/>
              </a:spcAft>
            </a:pPr>
            <a:r>
              <a:rPr lang="en-US" sz="2800" b="1" smtClean="0">
                <a:solidFill>
                  <a:srgbClr val="000000"/>
                </a:solidFill>
                <a:latin typeface="Times New Roman" pitchFamily="18" charset="0"/>
              </a:rPr>
              <a:t>mercury?</a:t>
            </a:r>
          </a:p>
          <a:p>
            <a:pPr eaLnBrk="1" fontAlgn="base" hangingPunct="1">
              <a:spcBef>
                <a:spcPct val="0"/>
              </a:spcBef>
              <a:spcAft>
                <a:spcPct val="0"/>
              </a:spcAft>
            </a:pPr>
            <a:endParaRPr lang="en-US" sz="2000" b="1" smtClean="0">
              <a:solidFill>
                <a:srgbClr val="000000"/>
              </a:solidFill>
              <a:latin typeface="Times New Roman" pitchFamily="18" charset="0"/>
            </a:endParaRPr>
          </a:p>
          <a:p>
            <a:pPr eaLnBrk="1" fontAlgn="base" hangingPunct="1">
              <a:spcBef>
                <a:spcPct val="0"/>
              </a:spcBef>
              <a:spcAft>
                <a:spcPct val="0"/>
              </a:spcAft>
            </a:pPr>
            <a:r>
              <a:rPr lang="en-US" sz="2000" b="1" smtClean="0">
                <a:solidFill>
                  <a:srgbClr val="E00000"/>
                </a:solidFill>
                <a:latin typeface="Times New Roman" pitchFamily="18" charset="0"/>
              </a:rPr>
              <a:t>Studies show that anthropogenic activities have </a:t>
            </a:r>
          </a:p>
          <a:p>
            <a:pPr eaLnBrk="1" fontAlgn="base" hangingPunct="1">
              <a:spcBef>
                <a:spcPct val="0"/>
              </a:spcBef>
              <a:spcAft>
                <a:spcPct val="0"/>
              </a:spcAft>
            </a:pPr>
            <a:r>
              <a:rPr lang="en-US" sz="2000" b="1" smtClean="0">
                <a:solidFill>
                  <a:srgbClr val="E00000"/>
                </a:solidFill>
                <a:latin typeface="Times New Roman" pitchFamily="18" charset="0"/>
              </a:rPr>
              <a:t>typically increased bioavailable Hg  concentrations in ecosystems by a</a:t>
            </a:r>
          </a:p>
          <a:p>
            <a:pPr eaLnBrk="1" fontAlgn="base" hangingPunct="1">
              <a:spcBef>
                <a:spcPct val="0"/>
              </a:spcBef>
              <a:spcAft>
                <a:spcPct val="0"/>
              </a:spcAft>
            </a:pPr>
            <a:r>
              <a:rPr lang="en-US" sz="2000" b="1" smtClean="0">
                <a:solidFill>
                  <a:srgbClr val="E00000"/>
                </a:solidFill>
                <a:latin typeface="Times New Roman" pitchFamily="18" charset="0"/>
              </a:rPr>
              <a:t>factor of 2 – 10</a:t>
            </a:r>
            <a:r>
              <a:rPr lang="en-US" sz="2000" b="1" smtClean="0">
                <a:solidFill>
                  <a:srgbClr val="000000"/>
                </a:solidFill>
                <a:latin typeface="Times New Roman" pitchFamily="18" charset="0"/>
              </a:rPr>
              <a:t> </a:t>
            </a:r>
          </a:p>
          <a:p>
            <a:pPr eaLnBrk="1" fontAlgn="base" hangingPunct="1">
              <a:spcBef>
                <a:spcPct val="0"/>
              </a:spcBef>
              <a:spcAft>
                <a:spcPct val="0"/>
              </a:spcAft>
            </a:pPr>
            <a:endParaRPr lang="en-US" sz="2000" b="1" smtClean="0">
              <a:solidFill>
                <a:srgbClr val="000000"/>
              </a:solidFill>
              <a:latin typeface="Times New Roman" pitchFamily="18" charset="0"/>
            </a:endParaRPr>
          </a:p>
        </p:txBody>
      </p:sp>
    </p:spTree>
    <p:extLst>
      <p:ext uri="{BB962C8B-B14F-4D97-AF65-F5344CB8AC3E}">
        <p14:creationId xmlns="" xmlns:p14="http://schemas.microsoft.com/office/powerpoint/2010/main" val="201608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2286000"/>
          </a:xfrm>
          <a:prstGeom prst="rect">
            <a:avLst/>
          </a:prstGeom>
          <a:solidFill>
            <a:srgbClr val="DBD9FF"/>
          </a:solidFill>
          <a:ln w="9525">
            <a:solidFill>
              <a:schemeClr val="tx1"/>
            </a:solidFill>
            <a:miter lim="800000"/>
            <a:headEnd/>
            <a:tailEnd/>
          </a:ln>
        </p:spPr>
        <p:txBody>
          <a:bodyPr wrap="none" anchor="ctr"/>
          <a:lstStyle/>
          <a:p>
            <a:pPr algn="ctr"/>
            <a:endParaRPr lang="en-US"/>
          </a:p>
        </p:txBody>
      </p:sp>
      <p:grpSp>
        <p:nvGrpSpPr>
          <p:cNvPr id="2" name="Group 3"/>
          <p:cNvGrpSpPr>
            <a:grpSpLocks/>
          </p:cNvGrpSpPr>
          <p:nvPr/>
        </p:nvGrpSpPr>
        <p:grpSpPr bwMode="auto">
          <a:xfrm>
            <a:off x="-304800" y="2062163"/>
            <a:ext cx="9601200" cy="4872037"/>
            <a:chOff x="-192" y="1299"/>
            <a:chExt cx="6048" cy="3069"/>
          </a:xfrm>
        </p:grpSpPr>
        <p:pic>
          <p:nvPicPr>
            <p:cNvPr id="48201" name="Picture 4" descr="MCBD09185_0000[1]"/>
            <p:cNvPicPr>
              <a:picLocks noChangeAspect="1" noChangeArrowheads="1"/>
            </p:cNvPicPr>
            <p:nvPr/>
          </p:nvPicPr>
          <p:blipFill>
            <a:blip r:embed="rId3" cstate="print"/>
            <a:srcRect/>
            <a:stretch>
              <a:fillRect/>
            </a:stretch>
          </p:blipFill>
          <p:spPr bwMode="auto">
            <a:xfrm>
              <a:off x="-192" y="1299"/>
              <a:ext cx="6048" cy="3069"/>
            </a:xfrm>
            <a:prstGeom prst="rect">
              <a:avLst/>
            </a:prstGeom>
            <a:noFill/>
            <a:ln w="9525">
              <a:noFill/>
              <a:miter lim="800000"/>
              <a:headEnd/>
              <a:tailEnd/>
            </a:ln>
          </p:spPr>
        </p:pic>
        <p:pic>
          <p:nvPicPr>
            <p:cNvPr id="48202" name="Picture 5" descr="MCBD09185_0000[1]"/>
            <p:cNvPicPr>
              <a:picLocks noChangeAspect="1" noChangeArrowheads="1"/>
            </p:cNvPicPr>
            <p:nvPr/>
          </p:nvPicPr>
          <p:blipFill>
            <a:blip r:embed="rId3" cstate="print"/>
            <a:srcRect l="48390" t="69522" r="47581" b="15450"/>
            <a:stretch>
              <a:fillRect/>
            </a:stretch>
          </p:blipFill>
          <p:spPr bwMode="auto">
            <a:xfrm>
              <a:off x="2496" y="3456"/>
              <a:ext cx="290" cy="461"/>
            </a:xfrm>
            <a:prstGeom prst="rect">
              <a:avLst/>
            </a:prstGeom>
            <a:noFill/>
            <a:ln w="9525">
              <a:noFill/>
              <a:miter lim="800000"/>
              <a:headEnd/>
              <a:tailEnd/>
            </a:ln>
          </p:spPr>
        </p:pic>
      </p:grpSp>
      <p:sp>
        <p:nvSpPr>
          <p:cNvPr id="48132" name="Oval 7"/>
          <p:cNvSpPr>
            <a:spLocks noChangeArrowheads="1"/>
          </p:cNvSpPr>
          <p:nvPr/>
        </p:nvSpPr>
        <p:spPr bwMode="auto">
          <a:xfrm>
            <a:off x="7696200" y="2743200"/>
            <a:ext cx="1447800" cy="152400"/>
          </a:xfrm>
          <a:prstGeom prst="ellipse">
            <a:avLst/>
          </a:prstGeom>
          <a:solidFill>
            <a:srgbClr val="93C9FF"/>
          </a:solidFill>
          <a:ln w="9525">
            <a:solidFill>
              <a:srgbClr val="C2C2C2"/>
            </a:solidFill>
            <a:round/>
            <a:headEnd/>
            <a:tailEnd/>
          </a:ln>
        </p:spPr>
        <p:txBody>
          <a:bodyPr wrap="none" anchor="ctr"/>
          <a:lstStyle/>
          <a:p>
            <a:endParaRPr lang="en-US"/>
          </a:p>
        </p:txBody>
      </p:sp>
      <p:grpSp>
        <p:nvGrpSpPr>
          <p:cNvPr id="3" name="Group 8"/>
          <p:cNvGrpSpPr>
            <a:grpSpLocks/>
          </p:cNvGrpSpPr>
          <p:nvPr/>
        </p:nvGrpSpPr>
        <p:grpSpPr bwMode="auto">
          <a:xfrm>
            <a:off x="3048000" y="1357313"/>
            <a:ext cx="6156325" cy="1649412"/>
            <a:chOff x="1920" y="855"/>
            <a:chExt cx="3878" cy="1039"/>
          </a:xfrm>
        </p:grpSpPr>
        <p:pic>
          <p:nvPicPr>
            <p:cNvPr id="48199" name="Picture 9" descr="MCj01507830000[1]"/>
            <p:cNvPicPr>
              <a:picLocks noChangeAspect="1" noChangeArrowheads="1"/>
            </p:cNvPicPr>
            <p:nvPr/>
          </p:nvPicPr>
          <p:blipFill>
            <a:blip r:embed="rId4" cstate="print"/>
            <a:srcRect/>
            <a:stretch>
              <a:fillRect/>
            </a:stretch>
          </p:blipFill>
          <p:spPr bwMode="auto">
            <a:xfrm>
              <a:off x="1920" y="1632"/>
              <a:ext cx="336" cy="262"/>
            </a:xfrm>
            <a:prstGeom prst="rect">
              <a:avLst/>
            </a:prstGeom>
            <a:noFill/>
            <a:ln w="9525">
              <a:noFill/>
              <a:miter lim="800000"/>
              <a:headEnd/>
              <a:tailEnd/>
            </a:ln>
          </p:spPr>
        </p:pic>
        <p:sp>
          <p:nvSpPr>
            <p:cNvPr id="48200" name="Freeform 10"/>
            <p:cNvSpPr>
              <a:spLocks/>
            </p:cNvSpPr>
            <p:nvPr/>
          </p:nvSpPr>
          <p:spPr bwMode="auto">
            <a:xfrm>
              <a:off x="2041" y="855"/>
              <a:ext cx="3757" cy="813"/>
            </a:xfrm>
            <a:custGeom>
              <a:avLst/>
              <a:gdLst>
                <a:gd name="T0" fmla="*/ 0 w 3757"/>
                <a:gd name="T1" fmla="*/ 777 h 813"/>
                <a:gd name="T2" fmla="*/ 26 w 3757"/>
                <a:gd name="T3" fmla="*/ 756 h 813"/>
                <a:gd name="T4" fmla="*/ 80 w 3757"/>
                <a:gd name="T5" fmla="*/ 627 h 813"/>
                <a:gd name="T6" fmla="*/ 254 w 3757"/>
                <a:gd name="T7" fmla="*/ 513 h 813"/>
                <a:gd name="T8" fmla="*/ 419 w 3757"/>
                <a:gd name="T9" fmla="*/ 444 h 813"/>
                <a:gd name="T10" fmla="*/ 617 w 3757"/>
                <a:gd name="T11" fmla="*/ 411 h 813"/>
                <a:gd name="T12" fmla="*/ 1022 w 3757"/>
                <a:gd name="T13" fmla="*/ 378 h 813"/>
                <a:gd name="T14" fmla="*/ 1658 w 3757"/>
                <a:gd name="T15" fmla="*/ 324 h 813"/>
                <a:gd name="T16" fmla="*/ 2060 w 3757"/>
                <a:gd name="T17" fmla="*/ 282 h 813"/>
                <a:gd name="T18" fmla="*/ 2303 w 3757"/>
                <a:gd name="T19" fmla="*/ 228 h 813"/>
                <a:gd name="T20" fmla="*/ 2744 w 3757"/>
                <a:gd name="T21" fmla="*/ 147 h 813"/>
                <a:gd name="T22" fmla="*/ 3164 w 3757"/>
                <a:gd name="T23" fmla="*/ 69 h 813"/>
                <a:gd name="T24" fmla="*/ 3638 w 3757"/>
                <a:gd name="T25" fmla="*/ 96 h 813"/>
                <a:gd name="T26" fmla="*/ 3635 w 3757"/>
                <a:gd name="T27" fmla="*/ 645 h 813"/>
                <a:gd name="T28" fmla="*/ 3125 w 3757"/>
                <a:gd name="T29" fmla="*/ 579 h 813"/>
                <a:gd name="T30" fmla="*/ 2528 w 3757"/>
                <a:gd name="T31" fmla="*/ 387 h 813"/>
                <a:gd name="T32" fmla="*/ 2126 w 3757"/>
                <a:gd name="T33" fmla="*/ 390 h 813"/>
                <a:gd name="T34" fmla="*/ 1826 w 3757"/>
                <a:gd name="T35" fmla="*/ 417 h 813"/>
                <a:gd name="T36" fmla="*/ 1508 w 3757"/>
                <a:gd name="T37" fmla="*/ 444 h 813"/>
                <a:gd name="T38" fmla="*/ 1307 w 3757"/>
                <a:gd name="T39" fmla="*/ 459 h 813"/>
                <a:gd name="T40" fmla="*/ 1127 w 3757"/>
                <a:gd name="T41" fmla="*/ 477 h 813"/>
                <a:gd name="T42" fmla="*/ 659 w 3757"/>
                <a:gd name="T43" fmla="*/ 531 h 813"/>
                <a:gd name="T44" fmla="*/ 182 w 3757"/>
                <a:gd name="T45" fmla="*/ 684 h 813"/>
                <a:gd name="T46" fmla="*/ 122 w 3757"/>
                <a:gd name="T47" fmla="*/ 804 h 813"/>
                <a:gd name="T48" fmla="*/ 62 w 3757"/>
                <a:gd name="T49" fmla="*/ 789 h 813"/>
                <a:gd name="T50" fmla="*/ 0 w 3757"/>
                <a:gd name="T51" fmla="*/ 777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57"/>
                <a:gd name="T79" fmla="*/ 0 h 813"/>
                <a:gd name="T80" fmla="*/ 3757 w 3757"/>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57" h="813">
                  <a:moveTo>
                    <a:pt x="0" y="777"/>
                  </a:moveTo>
                  <a:cubicBezTo>
                    <a:pt x="6" y="770"/>
                    <a:pt x="19" y="763"/>
                    <a:pt x="26" y="756"/>
                  </a:cubicBezTo>
                  <a:cubicBezTo>
                    <a:pt x="38" y="731"/>
                    <a:pt x="60" y="652"/>
                    <a:pt x="80" y="627"/>
                  </a:cubicBezTo>
                  <a:cubicBezTo>
                    <a:pt x="86" y="619"/>
                    <a:pt x="254" y="513"/>
                    <a:pt x="254" y="513"/>
                  </a:cubicBezTo>
                  <a:cubicBezTo>
                    <a:pt x="274" y="496"/>
                    <a:pt x="380" y="461"/>
                    <a:pt x="419" y="444"/>
                  </a:cubicBezTo>
                  <a:cubicBezTo>
                    <a:pt x="425" y="440"/>
                    <a:pt x="597" y="413"/>
                    <a:pt x="617" y="411"/>
                  </a:cubicBezTo>
                  <a:cubicBezTo>
                    <a:pt x="777" y="389"/>
                    <a:pt x="818" y="392"/>
                    <a:pt x="1022" y="378"/>
                  </a:cubicBezTo>
                  <a:cubicBezTo>
                    <a:pt x="1214" y="365"/>
                    <a:pt x="1441" y="334"/>
                    <a:pt x="1658" y="324"/>
                  </a:cubicBezTo>
                  <a:cubicBezTo>
                    <a:pt x="1865" y="300"/>
                    <a:pt x="1953" y="298"/>
                    <a:pt x="2060" y="282"/>
                  </a:cubicBezTo>
                  <a:cubicBezTo>
                    <a:pt x="2167" y="266"/>
                    <a:pt x="2189" y="250"/>
                    <a:pt x="2303" y="228"/>
                  </a:cubicBezTo>
                  <a:cubicBezTo>
                    <a:pt x="2417" y="206"/>
                    <a:pt x="2601" y="173"/>
                    <a:pt x="2744" y="147"/>
                  </a:cubicBezTo>
                  <a:cubicBezTo>
                    <a:pt x="2887" y="121"/>
                    <a:pt x="3015" y="77"/>
                    <a:pt x="3164" y="69"/>
                  </a:cubicBezTo>
                  <a:cubicBezTo>
                    <a:pt x="3313" y="61"/>
                    <a:pt x="3559" y="0"/>
                    <a:pt x="3638" y="96"/>
                  </a:cubicBezTo>
                  <a:cubicBezTo>
                    <a:pt x="3734" y="116"/>
                    <a:pt x="3757" y="625"/>
                    <a:pt x="3635" y="645"/>
                  </a:cubicBezTo>
                  <a:cubicBezTo>
                    <a:pt x="3542" y="731"/>
                    <a:pt x="3309" y="622"/>
                    <a:pt x="3125" y="579"/>
                  </a:cubicBezTo>
                  <a:cubicBezTo>
                    <a:pt x="2941" y="536"/>
                    <a:pt x="2694" y="418"/>
                    <a:pt x="2528" y="387"/>
                  </a:cubicBezTo>
                  <a:cubicBezTo>
                    <a:pt x="2362" y="356"/>
                    <a:pt x="2243" y="385"/>
                    <a:pt x="2126" y="390"/>
                  </a:cubicBezTo>
                  <a:cubicBezTo>
                    <a:pt x="2009" y="395"/>
                    <a:pt x="1929" y="408"/>
                    <a:pt x="1826" y="417"/>
                  </a:cubicBezTo>
                  <a:cubicBezTo>
                    <a:pt x="1711" y="427"/>
                    <a:pt x="1617" y="434"/>
                    <a:pt x="1508" y="444"/>
                  </a:cubicBezTo>
                  <a:cubicBezTo>
                    <a:pt x="1413" y="455"/>
                    <a:pt x="1351" y="452"/>
                    <a:pt x="1307" y="459"/>
                  </a:cubicBezTo>
                  <a:cubicBezTo>
                    <a:pt x="1244" y="464"/>
                    <a:pt x="1235" y="465"/>
                    <a:pt x="1127" y="477"/>
                  </a:cubicBezTo>
                  <a:cubicBezTo>
                    <a:pt x="1019" y="489"/>
                    <a:pt x="817" y="497"/>
                    <a:pt x="659" y="531"/>
                  </a:cubicBezTo>
                  <a:cubicBezTo>
                    <a:pt x="483" y="545"/>
                    <a:pt x="271" y="639"/>
                    <a:pt x="182" y="684"/>
                  </a:cubicBezTo>
                  <a:cubicBezTo>
                    <a:pt x="93" y="729"/>
                    <a:pt x="142" y="787"/>
                    <a:pt x="122" y="804"/>
                  </a:cubicBezTo>
                  <a:cubicBezTo>
                    <a:pt x="78" y="813"/>
                    <a:pt x="120" y="782"/>
                    <a:pt x="62" y="789"/>
                  </a:cubicBezTo>
                  <a:cubicBezTo>
                    <a:pt x="44" y="792"/>
                    <a:pt x="0" y="777"/>
                    <a:pt x="0" y="777"/>
                  </a:cubicBezTo>
                  <a:close/>
                </a:path>
              </a:pathLst>
            </a:custGeom>
            <a:gradFill rotWithShape="1">
              <a:gsLst>
                <a:gs pos="0">
                  <a:schemeClr val="tx1"/>
                </a:gs>
                <a:gs pos="100000">
                  <a:srgbClr val="B2B2B2">
                    <a:alpha val="21999"/>
                  </a:srgbClr>
                </a:gs>
              </a:gsLst>
              <a:lin ang="0" scaled="1"/>
            </a:gradFill>
            <a:ln w="9525">
              <a:solidFill>
                <a:schemeClr val="bg2"/>
              </a:solidFill>
              <a:round/>
              <a:headEnd/>
              <a:tailEnd/>
            </a:ln>
          </p:spPr>
          <p:txBody>
            <a:bodyPr/>
            <a:lstStyle/>
            <a:p>
              <a:endParaRPr lang="en-US"/>
            </a:p>
          </p:txBody>
        </p:sp>
      </p:grpSp>
      <p:sp>
        <p:nvSpPr>
          <p:cNvPr id="48134" name="Freeform 11"/>
          <p:cNvSpPr>
            <a:spLocks/>
          </p:cNvSpPr>
          <p:nvPr/>
        </p:nvSpPr>
        <p:spPr bwMode="auto">
          <a:xfrm rot="660000">
            <a:off x="3468688" y="441325"/>
            <a:ext cx="42862" cy="28575"/>
          </a:xfrm>
          <a:custGeom>
            <a:avLst/>
            <a:gdLst>
              <a:gd name="T0" fmla="*/ 0 w 32"/>
              <a:gd name="T1" fmla="*/ 0 h 31"/>
              <a:gd name="T2" fmla="*/ 14 w 32"/>
              <a:gd name="T3" fmla="*/ 31 h 31"/>
              <a:gd name="T4" fmla="*/ 32 w 32"/>
              <a:gd name="T5" fmla="*/ 18 h 31"/>
              <a:gd name="T6" fmla="*/ 18 w 32"/>
              <a:gd name="T7" fmla="*/ 6 h 31"/>
              <a:gd name="T8" fmla="*/ 0 w 32"/>
              <a:gd name="T9" fmla="*/ 0 h 31"/>
              <a:gd name="T10" fmla="*/ 0 60000 65536"/>
              <a:gd name="T11" fmla="*/ 0 60000 65536"/>
              <a:gd name="T12" fmla="*/ 0 60000 65536"/>
              <a:gd name="T13" fmla="*/ 0 60000 65536"/>
              <a:gd name="T14" fmla="*/ 0 60000 65536"/>
              <a:gd name="T15" fmla="*/ 0 w 32"/>
              <a:gd name="T16" fmla="*/ 0 h 31"/>
              <a:gd name="T17" fmla="*/ 32 w 32"/>
              <a:gd name="T18" fmla="*/ 31 h 31"/>
            </a:gdLst>
            <a:ahLst/>
            <a:cxnLst>
              <a:cxn ang="T10">
                <a:pos x="T0" y="T1"/>
              </a:cxn>
              <a:cxn ang="T11">
                <a:pos x="T2" y="T3"/>
              </a:cxn>
              <a:cxn ang="T12">
                <a:pos x="T4" y="T5"/>
              </a:cxn>
              <a:cxn ang="T13">
                <a:pos x="T6" y="T7"/>
              </a:cxn>
              <a:cxn ang="T14">
                <a:pos x="T8" y="T9"/>
              </a:cxn>
            </a:cxnLst>
            <a:rect l="T15" t="T16" r="T17" b="T18"/>
            <a:pathLst>
              <a:path w="32" h="31">
                <a:moveTo>
                  <a:pt x="0" y="0"/>
                </a:moveTo>
                <a:cubicBezTo>
                  <a:pt x="5" y="9"/>
                  <a:pt x="2" y="29"/>
                  <a:pt x="14" y="31"/>
                </a:cubicBezTo>
                <a:cubicBezTo>
                  <a:pt x="28" y="30"/>
                  <a:pt x="27" y="29"/>
                  <a:pt x="32" y="18"/>
                </a:cubicBezTo>
                <a:cubicBezTo>
                  <a:pt x="30" y="8"/>
                  <a:pt x="28" y="8"/>
                  <a:pt x="18" y="6"/>
                </a:cubicBezTo>
                <a:cubicBezTo>
                  <a:pt x="10" y="2"/>
                  <a:pt x="15" y="4"/>
                  <a:pt x="0" y="0"/>
                </a:cubicBezTo>
                <a:close/>
              </a:path>
            </a:pathLst>
          </a:custGeom>
          <a:solidFill>
            <a:schemeClr val="bg1"/>
          </a:solidFill>
          <a:ln w="9525">
            <a:noFill/>
            <a:round/>
            <a:headEnd/>
            <a:tailEnd/>
          </a:ln>
        </p:spPr>
        <p:txBody>
          <a:bodyPr/>
          <a:lstStyle/>
          <a:p>
            <a:endParaRPr lang="en-US"/>
          </a:p>
        </p:txBody>
      </p:sp>
      <p:grpSp>
        <p:nvGrpSpPr>
          <p:cNvPr id="4" name="Group 12"/>
          <p:cNvGrpSpPr>
            <a:grpSpLocks/>
          </p:cNvGrpSpPr>
          <p:nvPr/>
        </p:nvGrpSpPr>
        <p:grpSpPr bwMode="auto">
          <a:xfrm>
            <a:off x="1244600" y="228600"/>
            <a:ext cx="1752600" cy="831850"/>
            <a:chOff x="192" y="609"/>
            <a:chExt cx="1104" cy="524"/>
          </a:xfrm>
        </p:grpSpPr>
        <p:sp>
          <p:nvSpPr>
            <p:cNvPr id="48197" name="Freeform 13"/>
            <p:cNvSpPr>
              <a:spLocks/>
            </p:cNvSpPr>
            <p:nvPr/>
          </p:nvSpPr>
          <p:spPr bwMode="auto">
            <a:xfrm>
              <a:off x="737" y="850"/>
              <a:ext cx="559" cy="206"/>
            </a:xfrm>
            <a:custGeom>
              <a:avLst/>
              <a:gdLst>
                <a:gd name="T0" fmla="*/ 17 w 663"/>
                <a:gd name="T1" fmla="*/ 80 h 350"/>
                <a:gd name="T2" fmla="*/ 18 w 663"/>
                <a:gd name="T3" fmla="*/ 80 h 350"/>
                <a:gd name="T4" fmla="*/ 18 w 663"/>
                <a:gd name="T5" fmla="*/ 217 h 350"/>
                <a:gd name="T6" fmla="*/ 22 w 663"/>
                <a:gd name="T7" fmla="*/ 261 h 350"/>
                <a:gd name="T8" fmla="*/ 60 w 663"/>
                <a:gd name="T9" fmla="*/ 263 h 350"/>
                <a:gd name="T10" fmla="*/ 246 w 663"/>
                <a:gd name="T11" fmla="*/ 255 h 350"/>
                <a:gd name="T12" fmla="*/ 372 w 663"/>
                <a:gd name="T13" fmla="*/ 261 h 350"/>
                <a:gd name="T14" fmla="*/ 488 w 663"/>
                <a:gd name="T15" fmla="*/ 267 h 350"/>
                <a:gd name="T16" fmla="*/ 498 w 663"/>
                <a:gd name="T17" fmla="*/ 345 h 350"/>
                <a:gd name="T18" fmla="*/ 504 w 663"/>
                <a:gd name="T19" fmla="*/ 339 h 350"/>
                <a:gd name="T20" fmla="*/ 514 w 663"/>
                <a:gd name="T21" fmla="*/ 337 h 350"/>
                <a:gd name="T22" fmla="*/ 524 w 663"/>
                <a:gd name="T23" fmla="*/ 321 h 350"/>
                <a:gd name="T24" fmla="*/ 580 w 663"/>
                <a:gd name="T25" fmla="*/ 254 h 350"/>
                <a:gd name="T26" fmla="*/ 650 w 663"/>
                <a:gd name="T27" fmla="*/ 185 h 350"/>
                <a:gd name="T28" fmla="*/ 660 w 663"/>
                <a:gd name="T29" fmla="*/ 174 h 350"/>
                <a:gd name="T30" fmla="*/ 630 w 663"/>
                <a:gd name="T31" fmla="*/ 147 h 350"/>
                <a:gd name="T32" fmla="*/ 654 w 663"/>
                <a:gd name="T33" fmla="*/ 166 h 350"/>
                <a:gd name="T34" fmla="*/ 600 w 663"/>
                <a:gd name="T35" fmla="*/ 121 h 350"/>
                <a:gd name="T36" fmla="*/ 556 w 663"/>
                <a:gd name="T37" fmla="*/ 77 h 350"/>
                <a:gd name="T38" fmla="*/ 534 w 663"/>
                <a:gd name="T39" fmla="*/ 53 h 350"/>
                <a:gd name="T40" fmla="*/ 516 w 663"/>
                <a:gd name="T41" fmla="*/ 33 h 350"/>
                <a:gd name="T42" fmla="*/ 502 w 663"/>
                <a:gd name="T43" fmla="*/ 15 h 350"/>
                <a:gd name="T44" fmla="*/ 480 w 663"/>
                <a:gd name="T45" fmla="*/ 14 h 350"/>
                <a:gd name="T46" fmla="*/ 482 w 663"/>
                <a:gd name="T47" fmla="*/ 85 h 350"/>
                <a:gd name="T48" fmla="*/ 118 w 663"/>
                <a:gd name="T49" fmla="*/ 85 h 350"/>
                <a:gd name="T50" fmla="*/ 18 w 663"/>
                <a:gd name="T51" fmla="*/ 81 h 350"/>
                <a:gd name="T52" fmla="*/ 17 w 663"/>
                <a:gd name="T53" fmla="*/ 80 h 3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3"/>
                <a:gd name="T82" fmla="*/ 0 h 350"/>
                <a:gd name="T83" fmla="*/ 663 w 663"/>
                <a:gd name="T84" fmla="*/ 350 h 3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3" h="350">
                  <a:moveTo>
                    <a:pt x="17" y="80"/>
                  </a:moveTo>
                  <a:cubicBezTo>
                    <a:pt x="0" y="81"/>
                    <a:pt x="18" y="57"/>
                    <a:pt x="18" y="80"/>
                  </a:cubicBezTo>
                  <a:cubicBezTo>
                    <a:pt x="18" y="103"/>
                    <a:pt x="17" y="187"/>
                    <a:pt x="18" y="217"/>
                  </a:cubicBezTo>
                  <a:cubicBezTo>
                    <a:pt x="18" y="232"/>
                    <a:pt x="12" y="250"/>
                    <a:pt x="22" y="261"/>
                  </a:cubicBezTo>
                  <a:cubicBezTo>
                    <a:pt x="31" y="270"/>
                    <a:pt x="47" y="262"/>
                    <a:pt x="60" y="263"/>
                  </a:cubicBezTo>
                  <a:cubicBezTo>
                    <a:pt x="124" y="262"/>
                    <a:pt x="183" y="258"/>
                    <a:pt x="246" y="255"/>
                  </a:cubicBezTo>
                  <a:cubicBezTo>
                    <a:pt x="287" y="249"/>
                    <a:pt x="330" y="259"/>
                    <a:pt x="372" y="261"/>
                  </a:cubicBezTo>
                  <a:cubicBezTo>
                    <a:pt x="410" y="266"/>
                    <a:pt x="450" y="266"/>
                    <a:pt x="488" y="267"/>
                  </a:cubicBezTo>
                  <a:cubicBezTo>
                    <a:pt x="489" y="282"/>
                    <a:pt x="482" y="350"/>
                    <a:pt x="498" y="345"/>
                  </a:cubicBezTo>
                  <a:cubicBezTo>
                    <a:pt x="500" y="343"/>
                    <a:pt x="501" y="340"/>
                    <a:pt x="504" y="339"/>
                  </a:cubicBezTo>
                  <a:cubicBezTo>
                    <a:pt x="507" y="337"/>
                    <a:pt x="511" y="339"/>
                    <a:pt x="514" y="337"/>
                  </a:cubicBezTo>
                  <a:cubicBezTo>
                    <a:pt x="519" y="333"/>
                    <a:pt x="519" y="325"/>
                    <a:pt x="524" y="321"/>
                  </a:cubicBezTo>
                  <a:cubicBezTo>
                    <a:pt x="546" y="302"/>
                    <a:pt x="561" y="276"/>
                    <a:pt x="580" y="254"/>
                  </a:cubicBezTo>
                  <a:cubicBezTo>
                    <a:pt x="600" y="230"/>
                    <a:pt x="624" y="202"/>
                    <a:pt x="650" y="185"/>
                  </a:cubicBezTo>
                  <a:cubicBezTo>
                    <a:pt x="663" y="172"/>
                    <a:pt x="663" y="180"/>
                    <a:pt x="660" y="174"/>
                  </a:cubicBezTo>
                  <a:cubicBezTo>
                    <a:pt x="657" y="168"/>
                    <a:pt x="631" y="148"/>
                    <a:pt x="630" y="147"/>
                  </a:cubicBezTo>
                  <a:cubicBezTo>
                    <a:pt x="626" y="140"/>
                    <a:pt x="659" y="170"/>
                    <a:pt x="654" y="166"/>
                  </a:cubicBezTo>
                  <a:cubicBezTo>
                    <a:pt x="649" y="162"/>
                    <a:pt x="616" y="136"/>
                    <a:pt x="600" y="121"/>
                  </a:cubicBezTo>
                  <a:cubicBezTo>
                    <a:pt x="588" y="104"/>
                    <a:pt x="568" y="93"/>
                    <a:pt x="556" y="77"/>
                  </a:cubicBezTo>
                  <a:cubicBezTo>
                    <a:pt x="549" y="68"/>
                    <a:pt x="544" y="60"/>
                    <a:pt x="534" y="53"/>
                  </a:cubicBezTo>
                  <a:cubicBezTo>
                    <a:pt x="529" y="44"/>
                    <a:pt x="524" y="39"/>
                    <a:pt x="516" y="33"/>
                  </a:cubicBezTo>
                  <a:cubicBezTo>
                    <a:pt x="506" y="19"/>
                    <a:pt x="511" y="24"/>
                    <a:pt x="502" y="15"/>
                  </a:cubicBezTo>
                  <a:cubicBezTo>
                    <a:pt x="499" y="6"/>
                    <a:pt x="480" y="0"/>
                    <a:pt x="480" y="14"/>
                  </a:cubicBezTo>
                  <a:cubicBezTo>
                    <a:pt x="475" y="39"/>
                    <a:pt x="483" y="58"/>
                    <a:pt x="482" y="85"/>
                  </a:cubicBezTo>
                  <a:cubicBezTo>
                    <a:pt x="332" y="79"/>
                    <a:pt x="429" y="82"/>
                    <a:pt x="118" y="85"/>
                  </a:cubicBezTo>
                  <a:cubicBezTo>
                    <a:pt x="40" y="86"/>
                    <a:pt x="35" y="82"/>
                    <a:pt x="18" y="81"/>
                  </a:cubicBezTo>
                  <a:cubicBezTo>
                    <a:pt x="1" y="80"/>
                    <a:pt x="17" y="80"/>
                    <a:pt x="17" y="80"/>
                  </a:cubicBezTo>
                  <a:close/>
                </a:path>
              </a:pathLst>
            </a:custGeom>
            <a:gradFill rotWithShape="1">
              <a:gsLst>
                <a:gs pos="0">
                  <a:srgbClr val="FF0000"/>
                </a:gs>
                <a:gs pos="100000">
                  <a:srgbClr val="760000"/>
                </a:gs>
              </a:gsLst>
              <a:lin ang="0" scaled="1"/>
            </a:gradFill>
            <a:ln w="9525">
              <a:solidFill>
                <a:schemeClr val="tx1"/>
              </a:solidFill>
              <a:round/>
              <a:headEnd/>
              <a:tailEnd/>
            </a:ln>
          </p:spPr>
          <p:txBody>
            <a:bodyPr/>
            <a:lstStyle/>
            <a:p>
              <a:endParaRPr lang="en-US"/>
            </a:p>
          </p:txBody>
        </p:sp>
        <p:sp>
          <p:nvSpPr>
            <p:cNvPr id="48198" name="Text Box 14"/>
            <p:cNvSpPr txBox="1">
              <a:spLocks noChangeArrowheads="1"/>
            </p:cNvSpPr>
            <p:nvPr/>
          </p:nvSpPr>
          <p:spPr bwMode="auto">
            <a:xfrm>
              <a:off x="192" y="609"/>
              <a:ext cx="816" cy="524"/>
            </a:xfrm>
            <a:prstGeom prst="rect">
              <a:avLst/>
            </a:prstGeom>
            <a:solidFill>
              <a:schemeClr val="bg1"/>
            </a:solidFill>
            <a:ln w="9525">
              <a:solidFill>
                <a:schemeClr val="tx1"/>
              </a:solidFill>
              <a:miter lim="800000"/>
              <a:headEnd/>
              <a:tailEnd/>
            </a:ln>
          </p:spPr>
          <p:txBody>
            <a:bodyPr>
              <a:spAutoFit/>
            </a:bodyPr>
            <a:lstStyle/>
            <a:p>
              <a:pPr algn="ctr"/>
              <a:r>
                <a:rPr lang="en-US" sz="1200" b="1"/>
                <a:t>Hg from </a:t>
              </a:r>
            </a:p>
            <a:p>
              <a:pPr algn="ctr"/>
              <a:r>
                <a:rPr lang="en-US" sz="1200" b="1"/>
                <a:t>other sources: local, regional &amp; more distant</a:t>
              </a:r>
              <a:endParaRPr lang="en-US" sz="1200" b="1" baseline="30000"/>
            </a:p>
          </p:txBody>
        </p:sp>
      </p:grpSp>
      <p:pic>
        <p:nvPicPr>
          <p:cNvPr id="48136" name="Picture 15" descr="MCj01507830000[1]"/>
          <p:cNvPicPr>
            <a:picLocks noChangeAspect="1" noChangeArrowheads="1"/>
          </p:cNvPicPr>
          <p:nvPr/>
        </p:nvPicPr>
        <p:blipFill>
          <a:blip r:embed="rId4" cstate="print"/>
          <a:srcRect/>
          <a:stretch>
            <a:fillRect/>
          </a:stretch>
        </p:blipFill>
        <p:spPr bwMode="auto">
          <a:xfrm>
            <a:off x="384175" y="4038600"/>
            <a:ext cx="2435225" cy="2362200"/>
          </a:xfrm>
          <a:prstGeom prst="rect">
            <a:avLst/>
          </a:prstGeom>
          <a:noFill/>
          <a:ln w="9525">
            <a:noFill/>
            <a:miter lim="800000"/>
            <a:headEnd/>
            <a:tailEnd/>
          </a:ln>
        </p:spPr>
      </p:pic>
      <p:grpSp>
        <p:nvGrpSpPr>
          <p:cNvPr id="5" name="Group 16"/>
          <p:cNvGrpSpPr>
            <a:grpSpLocks/>
          </p:cNvGrpSpPr>
          <p:nvPr/>
        </p:nvGrpSpPr>
        <p:grpSpPr bwMode="auto">
          <a:xfrm>
            <a:off x="1219200" y="1330325"/>
            <a:ext cx="8494713" cy="3017838"/>
            <a:chOff x="768" y="838"/>
            <a:chExt cx="5351" cy="1901"/>
          </a:xfrm>
        </p:grpSpPr>
        <p:sp>
          <p:nvSpPr>
            <p:cNvPr id="48194" name="Freeform 17"/>
            <p:cNvSpPr>
              <a:spLocks/>
            </p:cNvSpPr>
            <p:nvPr/>
          </p:nvSpPr>
          <p:spPr bwMode="auto">
            <a:xfrm>
              <a:off x="1220" y="1942"/>
              <a:ext cx="1126" cy="797"/>
            </a:xfrm>
            <a:custGeom>
              <a:avLst/>
              <a:gdLst>
                <a:gd name="T0" fmla="*/ 45 w 1126"/>
                <a:gd name="T1" fmla="*/ 797 h 797"/>
                <a:gd name="T2" fmla="*/ 4 w 1126"/>
                <a:gd name="T3" fmla="*/ 770 h 797"/>
                <a:gd name="T4" fmla="*/ 95 w 1126"/>
                <a:gd name="T5" fmla="*/ 574 h 797"/>
                <a:gd name="T6" fmla="*/ 164 w 1126"/>
                <a:gd name="T7" fmla="*/ 438 h 797"/>
                <a:gd name="T8" fmla="*/ 252 w 1126"/>
                <a:gd name="T9" fmla="*/ 327 h 797"/>
                <a:gd name="T10" fmla="*/ 364 w 1126"/>
                <a:gd name="T11" fmla="*/ 253 h 797"/>
                <a:gd name="T12" fmla="*/ 534 w 1126"/>
                <a:gd name="T13" fmla="*/ 165 h 797"/>
                <a:gd name="T14" fmla="*/ 776 w 1126"/>
                <a:gd name="T15" fmla="*/ 62 h 797"/>
                <a:gd name="T16" fmla="*/ 972 w 1126"/>
                <a:gd name="T17" fmla="*/ 30 h 797"/>
                <a:gd name="T18" fmla="*/ 1126 w 1126"/>
                <a:gd name="T19" fmla="*/ 20 h 797"/>
                <a:gd name="T20" fmla="*/ 992 w 1126"/>
                <a:gd name="T21" fmla="*/ 150 h 797"/>
                <a:gd name="T22" fmla="*/ 740 w 1126"/>
                <a:gd name="T23" fmla="*/ 206 h 797"/>
                <a:gd name="T24" fmla="*/ 396 w 1126"/>
                <a:gd name="T25" fmla="*/ 421 h 797"/>
                <a:gd name="T26" fmla="*/ 225 w 1126"/>
                <a:gd name="T27" fmla="*/ 610 h 797"/>
                <a:gd name="T28" fmla="*/ 110 w 1126"/>
                <a:gd name="T29" fmla="*/ 789 h 797"/>
                <a:gd name="T30" fmla="*/ 45 w 1126"/>
                <a:gd name="T31" fmla="*/ 797 h 7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6"/>
                <a:gd name="T49" fmla="*/ 0 h 797"/>
                <a:gd name="T50" fmla="*/ 1126 w 1126"/>
                <a:gd name="T51" fmla="*/ 797 h 7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6" h="797">
                  <a:moveTo>
                    <a:pt x="45" y="797"/>
                  </a:moveTo>
                  <a:cubicBezTo>
                    <a:pt x="49" y="779"/>
                    <a:pt x="0" y="788"/>
                    <a:pt x="4" y="770"/>
                  </a:cubicBezTo>
                  <a:cubicBezTo>
                    <a:pt x="11" y="704"/>
                    <a:pt x="84" y="640"/>
                    <a:pt x="95" y="574"/>
                  </a:cubicBezTo>
                  <a:cubicBezTo>
                    <a:pt x="98" y="556"/>
                    <a:pt x="164" y="438"/>
                    <a:pt x="164" y="438"/>
                  </a:cubicBezTo>
                  <a:cubicBezTo>
                    <a:pt x="175" y="393"/>
                    <a:pt x="230" y="370"/>
                    <a:pt x="252" y="327"/>
                  </a:cubicBezTo>
                  <a:cubicBezTo>
                    <a:pt x="256" y="316"/>
                    <a:pt x="352" y="260"/>
                    <a:pt x="364" y="253"/>
                  </a:cubicBezTo>
                  <a:cubicBezTo>
                    <a:pt x="455" y="197"/>
                    <a:pt x="416" y="201"/>
                    <a:pt x="534" y="165"/>
                  </a:cubicBezTo>
                  <a:cubicBezTo>
                    <a:pt x="710" y="93"/>
                    <a:pt x="660" y="91"/>
                    <a:pt x="776" y="62"/>
                  </a:cubicBezTo>
                  <a:cubicBezTo>
                    <a:pt x="849" y="39"/>
                    <a:pt x="914" y="37"/>
                    <a:pt x="972" y="30"/>
                  </a:cubicBezTo>
                  <a:cubicBezTo>
                    <a:pt x="1030" y="23"/>
                    <a:pt x="1123" y="0"/>
                    <a:pt x="1126" y="20"/>
                  </a:cubicBezTo>
                  <a:cubicBezTo>
                    <a:pt x="1087" y="38"/>
                    <a:pt x="1093" y="128"/>
                    <a:pt x="992" y="150"/>
                  </a:cubicBezTo>
                  <a:cubicBezTo>
                    <a:pt x="906" y="154"/>
                    <a:pt x="841" y="149"/>
                    <a:pt x="740" y="206"/>
                  </a:cubicBezTo>
                  <a:cubicBezTo>
                    <a:pt x="661" y="249"/>
                    <a:pt x="482" y="354"/>
                    <a:pt x="396" y="421"/>
                  </a:cubicBezTo>
                  <a:cubicBezTo>
                    <a:pt x="310" y="488"/>
                    <a:pt x="273" y="549"/>
                    <a:pt x="225" y="610"/>
                  </a:cubicBezTo>
                  <a:cubicBezTo>
                    <a:pt x="199" y="632"/>
                    <a:pt x="143" y="771"/>
                    <a:pt x="110" y="789"/>
                  </a:cubicBezTo>
                  <a:cubicBezTo>
                    <a:pt x="99" y="795"/>
                    <a:pt x="45" y="797"/>
                    <a:pt x="45" y="797"/>
                  </a:cubicBezTo>
                  <a:close/>
                </a:path>
              </a:pathLst>
            </a:custGeom>
            <a:gradFill rotWithShape="1">
              <a:gsLst>
                <a:gs pos="0">
                  <a:schemeClr val="tx1">
                    <a:alpha val="87999"/>
                  </a:schemeClr>
                </a:gs>
                <a:gs pos="100000">
                  <a:srgbClr val="5C5C5C">
                    <a:alpha val="21999"/>
                  </a:srgbClr>
                </a:gs>
              </a:gsLst>
              <a:lin ang="0" scaled="1"/>
            </a:gradFill>
            <a:ln w="9525">
              <a:noFill/>
              <a:round/>
              <a:headEnd/>
              <a:tailEnd/>
            </a:ln>
          </p:spPr>
          <p:txBody>
            <a:bodyPr/>
            <a:lstStyle/>
            <a:p>
              <a:endParaRPr lang="en-US"/>
            </a:p>
          </p:txBody>
        </p:sp>
        <p:sp>
          <p:nvSpPr>
            <p:cNvPr id="48195" name="Freeform 18"/>
            <p:cNvSpPr>
              <a:spLocks/>
            </p:cNvSpPr>
            <p:nvPr/>
          </p:nvSpPr>
          <p:spPr bwMode="auto">
            <a:xfrm>
              <a:off x="988" y="1981"/>
              <a:ext cx="1238" cy="663"/>
            </a:xfrm>
            <a:custGeom>
              <a:avLst/>
              <a:gdLst>
                <a:gd name="T0" fmla="*/ 45 w 1238"/>
                <a:gd name="T1" fmla="*/ 659 h 663"/>
                <a:gd name="T2" fmla="*/ 4 w 1238"/>
                <a:gd name="T3" fmla="*/ 649 h 663"/>
                <a:gd name="T4" fmla="*/ 95 w 1238"/>
                <a:gd name="T5" fmla="*/ 486 h 663"/>
                <a:gd name="T6" fmla="*/ 164 w 1238"/>
                <a:gd name="T7" fmla="*/ 381 h 663"/>
                <a:gd name="T8" fmla="*/ 252 w 1238"/>
                <a:gd name="T9" fmla="*/ 295 h 663"/>
                <a:gd name="T10" fmla="*/ 364 w 1238"/>
                <a:gd name="T11" fmla="*/ 237 h 663"/>
                <a:gd name="T12" fmla="*/ 534 w 1238"/>
                <a:gd name="T13" fmla="*/ 169 h 663"/>
                <a:gd name="T14" fmla="*/ 1062 w 1238"/>
                <a:gd name="T15" fmla="*/ 23 h 663"/>
                <a:gd name="T16" fmla="*/ 1228 w 1238"/>
                <a:gd name="T17" fmla="*/ 33 h 663"/>
                <a:gd name="T18" fmla="*/ 1004 w 1238"/>
                <a:gd name="T19" fmla="*/ 101 h 663"/>
                <a:gd name="T20" fmla="*/ 858 w 1238"/>
                <a:gd name="T21" fmla="*/ 127 h 663"/>
                <a:gd name="T22" fmla="*/ 708 w 1238"/>
                <a:gd name="T23" fmla="*/ 167 h 663"/>
                <a:gd name="T24" fmla="*/ 388 w 1238"/>
                <a:gd name="T25" fmla="*/ 393 h 663"/>
                <a:gd name="T26" fmla="*/ 225 w 1238"/>
                <a:gd name="T27" fmla="*/ 514 h 663"/>
                <a:gd name="T28" fmla="*/ 124 w 1238"/>
                <a:gd name="T29" fmla="*/ 649 h 663"/>
                <a:gd name="T30" fmla="*/ 45 w 1238"/>
                <a:gd name="T31" fmla="*/ 659 h 6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38"/>
                <a:gd name="T49" fmla="*/ 0 h 663"/>
                <a:gd name="T50" fmla="*/ 1238 w 1238"/>
                <a:gd name="T51" fmla="*/ 663 h 6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38" h="663">
                  <a:moveTo>
                    <a:pt x="45" y="659"/>
                  </a:moveTo>
                  <a:cubicBezTo>
                    <a:pt x="49" y="645"/>
                    <a:pt x="0" y="663"/>
                    <a:pt x="4" y="649"/>
                  </a:cubicBezTo>
                  <a:cubicBezTo>
                    <a:pt x="11" y="598"/>
                    <a:pt x="84" y="537"/>
                    <a:pt x="95" y="486"/>
                  </a:cubicBezTo>
                  <a:cubicBezTo>
                    <a:pt x="98" y="472"/>
                    <a:pt x="164" y="381"/>
                    <a:pt x="164" y="381"/>
                  </a:cubicBezTo>
                  <a:cubicBezTo>
                    <a:pt x="175" y="346"/>
                    <a:pt x="230" y="328"/>
                    <a:pt x="252" y="295"/>
                  </a:cubicBezTo>
                  <a:cubicBezTo>
                    <a:pt x="256" y="286"/>
                    <a:pt x="352" y="243"/>
                    <a:pt x="364" y="237"/>
                  </a:cubicBezTo>
                  <a:cubicBezTo>
                    <a:pt x="455" y="194"/>
                    <a:pt x="416" y="197"/>
                    <a:pt x="534" y="169"/>
                  </a:cubicBezTo>
                  <a:cubicBezTo>
                    <a:pt x="710" y="113"/>
                    <a:pt x="907" y="47"/>
                    <a:pt x="1062" y="23"/>
                  </a:cubicBezTo>
                  <a:cubicBezTo>
                    <a:pt x="1178" y="0"/>
                    <a:pt x="1238" y="20"/>
                    <a:pt x="1228" y="33"/>
                  </a:cubicBezTo>
                  <a:cubicBezTo>
                    <a:pt x="1189" y="47"/>
                    <a:pt x="1105" y="84"/>
                    <a:pt x="1004" y="101"/>
                  </a:cubicBezTo>
                  <a:cubicBezTo>
                    <a:pt x="937" y="122"/>
                    <a:pt x="921" y="108"/>
                    <a:pt x="858" y="127"/>
                  </a:cubicBezTo>
                  <a:cubicBezTo>
                    <a:pt x="781" y="182"/>
                    <a:pt x="811" y="164"/>
                    <a:pt x="708" y="167"/>
                  </a:cubicBezTo>
                  <a:cubicBezTo>
                    <a:pt x="629" y="200"/>
                    <a:pt x="468" y="335"/>
                    <a:pt x="388" y="393"/>
                  </a:cubicBezTo>
                  <a:cubicBezTo>
                    <a:pt x="308" y="451"/>
                    <a:pt x="269" y="471"/>
                    <a:pt x="225" y="514"/>
                  </a:cubicBezTo>
                  <a:cubicBezTo>
                    <a:pt x="199" y="531"/>
                    <a:pt x="157" y="635"/>
                    <a:pt x="124" y="649"/>
                  </a:cubicBezTo>
                  <a:cubicBezTo>
                    <a:pt x="113" y="654"/>
                    <a:pt x="45" y="659"/>
                    <a:pt x="45" y="659"/>
                  </a:cubicBezTo>
                  <a:close/>
                </a:path>
              </a:pathLst>
            </a:custGeom>
            <a:gradFill rotWithShape="1">
              <a:gsLst>
                <a:gs pos="0">
                  <a:schemeClr val="tx1">
                    <a:alpha val="87999"/>
                  </a:schemeClr>
                </a:gs>
                <a:gs pos="100000">
                  <a:srgbClr val="B2B2B2">
                    <a:alpha val="21999"/>
                  </a:srgbClr>
                </a:gs>
              </a:gsLst>
              <a:lin ang="0" scaled="1"/>
            </a:gradFill>
            <a:ln w="9525">
              <a:noFill/>
              <a:round/>
              <a:headEnd/>
              <a:tailEnd/>
            </a:ln>
          </p:spPr>
          <p:txBody>
            <a:bodyPr/>
            <a:lstStyle/>
            <a:p>
              <a:endParaRPr lang="en-US"/>
            </a:p>
          </p:txBody>
        </p:sp>
        <p:sp>
          <p:nvSpPr>
            <p:cNvPr id="48196" name="Freeform 19"/>
            <p:cNvSpPr>
              <a:spLocks/>
            </p:cNvSpPr>
            <p:nvPr/>
          </p:nvSpPr>
          <p:spPr bwMode="auto">
            <a:xfrm>
              <a:off x="768" y="838"/>
              <a:ext cx="5351" cy="1754"/>
            </a:xfrm>
            <a:custGeom>
              <a:avLst/>
              <a:gdLst>
                <a:gd name="T0" fmla="*/ 0 w 5351"/>
                <a:gd name="T1" fmla="*/ 1754 h 1754"/>
                <a:gd name="T2" fmla="*/ 37 w 5351"/>
                <a:gd name="T3" fmla="*/ 1690 h 1754"/>
                <a:gd name="T4" fmla="*/ 125 w 5351"/>
                <a:gd name="T5" fmla="*/ 1491 h 1754"/>
                <a:gd name="T6" fmla="*/ 275 w 5351"/>
                <a:gd name="T7" fmla="*/ 1408 h 1754"/>
                <a:gd name="T8" fmla="*/ 476 w 5351"/>
                <a:gd name="T9" fmla="*/ 1316 h 1754"/>
                <a:gd name="T10" fmla="*/ 643 w 5351"/>
                <a:gd name="T11" fmla="*/ 1266 h 1754"/>
                <a:gd name="T12" fmla="*/ 1177 w 5351"/>
                <a:gd name="T13" fmla="*/ 1124 h 1754"/>
                <a:gd name="T14" fmla="*/ 2337 w 5351"/>
                <a:gd name="T15" fmla="*/ 923 h 1754"/>
                <a:gd name="T16" fmla="*/ 3080 w 5351"/>
                <a:gd name="T17" fmla="*/ 698 h 1754"/>
                <a:gd name="T18" fmla="*/ 3798 w 5351"/>
                <a:gd name="T19" fmla="*/ 456 h 1754"/>
                <a:gd name="T20" fmla="*/ 4516 w 5351"/>
                <a:gd name="T21" fmla="*/ 214 h 1754"/>
                <a:gd name="T22" fmla="*/ 5209 w 5351"/>
                <a:gd name="T23" fmla="*/ 97 h 1754"/>
                <a:gd name="T24" fmla="*/ 5176 w 5351"/>
                <a:gd name="T25" fmla="*/ 797 h 1754"/>
                <a:gd name="T26" fmla="*/ 4491 w 5351"/>
                <a:gd name="T27" fmla="*/ 873 h 1754"/>
                <a:gd name="T28" fmla="*/ 3590 w 5351"/>
                <a:gd name="T29" fmla="*/ 915 h 1754"/>
                <a:gd name="T30" fmla="*/ 2797 w 5351"/>
                <a:gd name="T31" fmla="*/ 1024 h 1754"/>
                <a:gd name="T32" fmla="*/ 2488 w 5351"/>
                <a:gd name="T33" fmla="*/ 1074 h 1754"/>
                <a:gd name="T34" fmla="*/ 1903 w 5351"/>
                <a:gd name="T35" fmla="*/ 1165 h 1754"/>
                <a:gd name="T36" fmla="*/ 1469 w 5351"/>
                <a:gd name="T37" fmla="*/ 1232 h 1754"/>
                <a:gd name="T38" fmla="*/ 860 w 5351"/>
                <a:gd name="T39" fmla="*/ 1349 h 1754"/>
                <a:gd name="T40" fmla="*/ 451 w 5351"/>
                <a:gd name="T41" fmla="*/ 1533 h 1754"/>
                <a:gd name="T42" fmla="*/ 110 w 5351"/>
                <a:gd name="T43" fmla="*/ 1743 h 1754"/>
                <a:gd name="T44" fmla="*/ 0 w 5351"/>
                <a:gd name="T45" fmla="*/ 1754 h 17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51"/>
                <a:gd name="T70" fmla="*/ 0 h 1754"/>
                <a:gd name="T71" fmla="*/ 5351 w 5351"/>
                <a:gd name="T72" fmla="*/ 1754 h 17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51" h="1754">
                  <a:moveTo>
                    <a:pt x="0" y="1754"/>
                  </a:moveTo>
                  <a:cubicBezTo>
                    <a:pt x="9" y="1733"/>
                    <a:pt x="28" y="1712"/>
                    <a:pt x="37" y="1690"/>
                  </a:cubicBezTo>
                  <a:cubicBezTo>
                    <a:pt x="55" y="1613"/>
                    <a:pt x="97" y="1568"/>
                    <a:pt x="125" y="1491"/>
                  </a:cubicBezTo>
                  <a:cubicBezTo>
                    <a:pt x="134" y="1469"/>
                    <a:pt x="275" y="1408"/>
                    <a:pt x="275" y="1408"/>
                  </a:cubicBezTo>
                  <a:cubicBezTo>
                    <a:pt x="303" y="1355"/>
                    <a:pt x="420" y="1366"/>
                    <a:pt x="476" y="1316"/>
                  </a:cubicBezTo>
                  <a:cubicBezTo>
                    <a:pt x="485" y="1302"/>
                    <a:pt x="615" y="1274"/>
                    <a:pt x="643" y="1266"/>
                  </a:cubicBezTo>
                  <a:cubicBezTo>
                    <a:pt x="873" y="1200"/>
                    <a:pt x="883" y="1167"/>
                    <a:pt x="1177" y="1124"/>
                  </a:cubicBezTo>
                  <a:cubicBezTo>
                    <a:pt x="1453" y="1084"/>
                    <a:pt x="2025" y="952"/>
                    <a:pt x="2337" y="923"/>
                  </a:cubicBezTo>
                  <a:cubicBezTo>
                    <a:pt x="2635" y="851"/>
                    <a:pt x="2887" y="776"/>
                    <a:pt x="3080" y="698"/>
                  </a:cubicBezTo>
                  <a:cubicBezTo>
                    <a:pt x="3323" y="620"/>
                    <a:pt x="3559" y="537"/>
                    <a:pt x="3798" y="456"/>
                  </a:cubicBezTo>
                  <a:cubicBezTo>
                    <a:pt x="4037" y="375"/>
                    <a:pt x="4281" y="274"/>
                    <a:pt x="4516" y="214"/>
                  </a:cubicBezTo>
                  <a:cubicBezTo>
                    <a:pt x="4751" y="154"/>
                    <a:pt x="5099" y="0"/>
                    <a:pt x="5209" y="97"/>
                  </a:cubicBezTo>
                  <a:cubicBezTo>
                    <a:pt x="5346" y="158"/>
                    <a:pt x="5351" y="736"/>
                    <a:pt x="5176" y="797"/>
                  </a:cubicBezTo>
                  <a:cubicBezTo>
                    <a:pt x="5041" y="1059"/>
                    <a:pt x="4751" y="831"/>
                    <a:pt x="4491" y="873"/>
                  </a:cubicBezTo>
                  <a:cubicBezTo>
                    <a:pt x="4227" y="893"/>
                    <a:pt x="3872" y="890"/>
                    <a:pt x="3590" y="915"/>
                  </a:cubicBezTo>
                  <a:cubicBezTo>
                    <a:pt x="3308" y="940"/>
                    <a:pt x="2981" y="998"/>
                    <a:pt x="2797" y="1024"/>
                  </a:cubicBezTo>
                  <a:cubicBezTo>
                    <a:pt x="2613" y="1050"/>
                    <a:pt x="2637" y="1051"/>
                    <a:pt x="2488" y="1074"/>
                  </a:cubicBezTo>
                  <a:cubicBezTo>
                    <a:pt x="2322" y="1106"/>
                    <a:pt x="2060" y="1136"/>
                    <a:pt x="1903" y="1165"/>
                  </a:cubicBezTo>
                  <a:cubicBezTo>
                    <a:pt x="1710" y="1248"/>
                    <a:pt x="1726" y="1227"/>
                    <a:pt x="1469" y="1232"/>
                  </a:cubicBezTo>
                  <a:cubicBezTo>
                    <a:pt x="1270" y="1282"/>
                    <a:pt x="1030" y="1299"/>
                    <a:pt x="860" y="1349"/>
                  </a:cubicBezTo>
                  <a:cubicBezTo>
                    <a:pt x="690" y="1399"/>
                    <a:pt x="576" y="1467"/>
                    <a:pt x="451" y="1533"/>
                  </a:cubicBezTo>
                  <a:cubicBezTo>
                    <a:pt x="387" y="1559"/>
                    <a:pt x="193" y="1722"/>
                    <a:pt x="110" y="1743"/>
                  </a:cubicBezTo>
                  <a:cubicBezTo>
                    <a:pt x="83" y="1751"/>
                    <a:pt x="0" y="1754"/>
                    <a:pt x="0" y="1754"/>
                  </a:cubicBezTo>
                  <a:close/>
                </a:path>
              </a:pathLst>
            </a:custGeom>
            <a:gradFill rotWithShape="1">
              <a:gsLst>
                <a:gs pos="0">
                  <a:schemeClr val="tx1"/>
                </a:gs>
                <a:gs pos="100000">
                  <a:srgbClr val="B2B2B2">
                    <a:alpha val="21999"/>
                  </a:srgbClr>
                </a:gs>
              </a:gsLst>
              <a:lin ang="0" scaled="1"/>
            </a:gradFill>
            <a:ln w="9525">
              <a:solidFill>
                <a:schemeClr val="bg2"/>
              </a:solidFill>
              <a:round/>
              <a:headEnd/>
              <a:tailEnd/>
            </a:ln>
          </p:spPr>
          <p:txBody>
            <a:bodyPr/>
            <a:lstStyle/>
            <a:p>
              <a:endParaRPr lang="en-US"/>
            </a:p>
          </p:txBody>
        </p:sp>
      </p:grpSp>
      <p:grpSp>
        <p:nvGrpSpPr>
          <p:cNvPr id="6" name="Group 26"/>
          <p:cNvGrpSpPr>
            <a:grpSpLocks/>
          </p:cNvGrpSpPr>
          <p:nvPr/>
        </p:nvGrpSpPr>
        <p:grpSpPr bwMode="auto">
          <a:xfrm>
            <a:off x="6108700" y="304800"/>
            <a:ext cx="2425700" cy="815975"/>
            <a:chOff x="2688" y="720"/>
            <a:chExt cx="1398" cy="877"/>
          </a:xfrm>
        </p:grpSpPr>
        <p:grpSp>
          <p:nvGrpSpPr>
            <p:cNvPr id="7" name="Group 27"/>
            <p:cNvGrpSpPr>
              <a:grpSpLocks/>
            </p:cNvGrpSpPr>
            <p:nvPr/>
          </p:nvGrpSpPr>
          <p:grpSpPr bwMode="auto">
            <a:xfrm>
              <a:off x="2688" y="720"/>
              <a:ext cx="1398" cy="877"/>
              <a:chOff x="2682" y="1063"/>
              <a:chExt cx="1398" cy="877"/>
            </a:xfrm>
          </p:grpSpPr>
          <p:sp>
            <p:nvSpPr>
              <p:cNvPr id="273436" name="Cloud"/>
              <p:cNvSpPr>
                <a:spLocks noChangeAspect="1" noEditPoints="1" noChangeArrowheads="1"/>
              </p:cNvSpPr>
              <p:nvPr/>
            </p:nvSpPr>
            <p:spPr bwMode="auto">
              <a:xfrm flipV="1">
                <a:off x="2832" y="1104"/>
                <a:ext cx="1248" cy="83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48166" name="Oval 29"/>
              <p:cNvSpPr>
                <a:spLocks noChangeArrowheads="1"/>
              </p:cNvSpPr>
              <p:nvPr/>
            </p:nvSpPr>
            <p:spPr bwMode="auto">
              <a:xfrm>
                <a:off x="3360" y="148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67" name="Oval 30"/>
              <p:cNvSpPr>
                <a:spLocks noChangeArrowheads="1"/>
              </p:cNvSpPr>
              <p:nvPr/>
            </p:nvSpPr>
            <p:spPr bwMode="auto">
              <a:xfrm>
                <a:off x="3504" y="15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68" name="Oval 31"/>
              <p:cNvSpPr>
                <a:spLocks noChangeArrowheads="1"/>
              </p:cNvSpPr>
              <p:nvPr/>
            </p:nvSpPr>
            <p:spPr bwMode="auto">
              <a:xfrm>
                <a:off x="3408" y="168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69" name="Oval 32"/>
              <p:cNvSpPr>
                <a:spLocks noChangeArrowheads="1"/>
              </p:cNvSpPr>
              <p:nvPr/>
            </p:nvSpPr>
            <p:spPr bwMode="auto">
              <a:xfrm>
                <a:off x="3360" y="129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0" name="Oval 33"/>
              <p:cNvSpPr>
                <a:spLocks noChangeArrowheads="1"/>
              </p:cNvSpPr>
              <p:nvPr/>
            </p:nvSpPr>
            <p:spPr bwMode="auto">
              <a:xfrm>
                <a:off x="3504" y="134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1" name="Oval 34"/>
              <p:cNvSpPr>
                <a:spLocks noChangeArrowheads="1"/>
              </p:cNvSpPr>
              <p:nvPr/>
            </p:nvSpPr>
            <p:spPr bwMode="auto">
              <a:xfrm>
                <a:off x="3696" y="15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2" name="Oval 35"/>
              <p:cNvSpPr>
                <a:spLocks noChangeArrowheads="1"/>
              </p:cNvSpPr>
              <p:nvPr/>
            </p:nvSpPr>
            <p:spPr bwMode="auto">
              <a:xfrm>
                <a:off x="3792" y="168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3" name="Oval 36"/>
              <p:cNvSpPr>
                <a:spLocks noChangeArrowheads="1"/>
              </p:cNvSpPr>
              <p:nvPr/>
            </p:nvSpPr>
            <p:spPr bwMode="auto">
              <a:xfrm>
                <a:off x="3072" y="120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4" name="Oval 37"/>
              <p:cNvSpPr>
                <a:spLocks noChangeArrowheads="1"/>
              </p:cNvSpPr>
              <p:nvPr/>
            </p:nvSpPr>
            <p:spPr bwMode="auto">
              <a:xfrm>
                <a:off x="3264" y="158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5" name="Oval 38"/>
              <p:cNvSpPr>
                <a:spLocks noChangeArrowheads="1"/>
              </p:cNvSpPr>
              <p:nvPr/>
            </p:nvSpPr>
            <p:spPr bwMode="auto">
              <a:xfrm>
                <a:off x="3312" y="177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6" name="Oval 39"/>
              <p:cNvSpPr>
                <a:spLocks noChangeArrowheads="1"/>
              </p:cNvSpPr>
              <p:nvPr/>
            </p:nvSpPr>
            <p:spPr bwMode="auto">
              <a:xfrm>
                <a:off x="3216" y="129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7" name="Oval 40"/>
              <p:cNvSpPr>
                <a:spLocks noChangeArrowheads="1"/>
              </p:cNvSpPr>
              <p:nvPr/>
            </p:nvSpPr>
            <p:spPr bwMode="auto">
              <a:xfrm>
                <a:off x="2880" y="148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8" name="Oval 41"/>
              <p:cNvSpPr>
                <a:spLocks noChangeArrowheads="1"/>
              </p:cNvSpPr>
              <p:nvPr/>
            </p:nvSpPr>
            <p:spPr bwMode="auto">
              <a:xfrm>
                <a:off x="2976" y="163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9" name="Oval 42"/>
              <p:cNvSpPr>
                <a:spLocks noChangeArrowheads="1"/>
              </p:cNvSpPr>
              <p:nvPr/>
            </p:nvSpPr>
            <p:spPr bwMode="auto">
              <a:xfrm>
                <a:off x="3072" y="172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0" name="Oval 43"/>
              <p:cNvSpPr>
                <a:spLocks noChangeArrowheads="1"/>
              </p:cNvSpPr>
              <p:nvPr/>
            </p:nvSpPr>
            <p:spPr bwMode="auto">
              <a:xfrm>
                <a:off x="2928" y="129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1" name="Oval 44"/>
              <p:cNvSpPr>
                <a:spLocks noChangeArrowheads="1"/>
              </p:cNvSpPr>
              <p:nvPr/>
            </p:nvSpPr>
            <p:spPr bwMode="auto">
              <a:xfrm>
                <a:off x="3024" y="148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2" name="Oval 45"/>
              <p:cNvSpPr>
                <a:spLocks noChangeArrowheads="1"/>
              </p:cNvSpPr>
              <p:nvPr/>
            </p:nvSpPr>
            <p:spPr bwMode="auto">
              <a:xfrm>
                <a:off x="3216" y="144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3" name="Oval 46"/>
              <p:cNvSpPr>
                <a:spLocks noChangeArrowheads="1"/>
              </p:cNvSpPr>
              <p:nvPr/>
            </p:nvSpPr>
            <p:spPr bwMode="auto">
              <a:xfrm>
                <a:off x="3360" y="115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4" name="Oval 47"/>
              <p:cNvSpPr>
                <a:spLocks noChangeArrowheads="1"/>
              </p:cNvSpPr>
              <p:nvPr/>
            </p:nvSpPr>
            <p:spPr bwMode="auto">
              <a:xfrm>
                <a:off x="3504" y="120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5" name="Oval 48"/>
              <p:cNvSpPr>
                <a:spLocks noChangeArrowheads="1"/>
              </p:cNvSpPr>
              <p:nvPr/>
            </p:nvSpPr>
            <p:spPr bwMode="auto">
              <a:xfrm>
                <a:off x="3648" y="129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6" name="Oval 49"/>
              <p:cNvSpPr>
                <a:spLocks noChangeArrowheads="1"/>
              </p:cNvSpPr>
              <p:nvPr/>
            </p:nvSpPr>
            <p:spPr bwMode="auto">
              <a:xfrm>
                <a:off x="3744" y="139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7" name="Oval 50"/>
              <p:cNvSpPr>
                <a:spLocks noChangeArrowheads="1"/>
              </p:cNvSpPr>
              <p:nvPr/>
            </p:nvSpPr>
            <p:spPr bwMode="auto">
              <a:xfrm>
                <a:off x="3888" y="144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8" name="Oval 51"/>
              <p:cNvSpPr>
                <a:spLocks noChangeArrowheads="1"/>
              </p:cNvSpPr>
              <p:nvPr/>
            </p:nvSpPr>
            <p:spPr bwMode="auto">
              <a:xfrm>
                <a:off x="3888" y="158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9" name="Oval 52"/>
              <p:cNvSpPr>
                <a:spLocks noChangeArrowheads="1"/>
              </p:cNvSpPr>
              <p:nvPr/>
            </p:nvSpPr>
            <p:spPr bwMode="auto">
              <a:xfrm>
                <a:off x="3744" y="182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90" name="Oval 53"/>
              <p:cNvSpPr>
                <a:spLocks noChangeArrowheads="1"/>
              </p:cNvSpPr>
              <p:nvPr/>
            </p:nvSpPr>
            <p:spPr bwMode="auto">
              <a:xfrm>
                <a:off x="3504" y="177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91" name="Oval 54"/>
              <p:cNvSpPr>
                <a:spLocks noChangeArrowheads="1"/>
              </p:cNvSpPr>
              <p:nvPr/>
            </p:nvSpPr>
            <p:spPr bwMode="auto">
              <a:xfrm>
                <a:off x="3600" y="168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92" name="Oval 55"/>
              <p:cNvSpPr>
                <a:spLocks noChangeArrowheads="1"/>
              </p:cNvSpPr>
              <p:nvPr/>
            </p:nvSpPr>
            <p:spPr bwMode="auto">
              <a:xfrm>
                <a:off x="3072" y="134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93" name="Text Box 56"/>
              <p:cNvSpPr txBox="1">
                <a:spLocks noChangeArrowheads="1"/>
              </p:cNvSpPr>
              <p:nvPr/>
            </p:nvSpPr>
            <p:spPr bwMode="auto">
              <a:xfrm>
                <a:off x="2682" y="1063"/>
                <a:ext cx="106" cy="328"/>
              </a:xfrm>
              <a:prstGeom prst="rect">
                <a:avLst/>
              </a:prstGeom>
              <a:noFill/>
              <a:ln w="9525">
                <a:noFill/>
                <a:miter lim="800000"/>
                <a:headEnd/>
                <a:tailEnd/>
              </a:ln>
            </p:spPr>
            <p:txBody>
              <a:bodyPr wrap="none">
                <a:spAutoFit/>
              </a:bodyPr>
              <a:lstStyle/>
              <a:p>
                <a:endParaRPr lang="en-US" sz="1400">
                  <a:latin typeface="Times New Roman" pitchFamily="18" charset="0"/>
                </a:endParaRPr>
              </a:p>
            </p:txBody>
          </p:sp>
        </p:grpSp>
        <p:sp>
          <p:nvSpPr>
            <p:cNvPr id="48164" name="Oval 57"/>
            <p:cNvSpPr>
              <a:spLocks noChangeArrowheads="1"/>
            </p:cNvSpPr>
            <p:nvPr/>
          </p:nvSpPr>
          <p:spPr bwMode="auto">
            <a:xfrm>
              <a:off x="3168" y="1248"/>
              <a:ext cx="96" cy="96"/>
            </a:xfrm>
            <a:prstGeom prst="ellipse">
              <a:avLst/>
            </a:prstGeom>
            <a:solidFill>
              <a:schemeClr val="bg1"/>
            </a:solidFill>
            <a:ln w="9525">
              <a:solidFill>
                <a:schemeClr val="tx1"/>
              </a:solidFill>
              <a:round/>
              <a:headEnd/>
              <a:tailEnd/>
            </a:ln>
          </p:spPr>
          <p:txBody>
            <a:bodyPr wrap="none" anchor="ctr"/>
            <a:lstStyle/>
            <a:p>
              <a:endParaRPr lang="en-US"/>
            </a:p>
          </p:txBody>
        </p:sp>
      </p:grpSp>
      <p:pic>
        <p:nvPicPr>
          <p:cNvPr id="48139" name="Picture 58" descr="new_organizing_graphic_01"/>
          <p:cNvPicPr>
            <a:picLocks noChangeAspect="1" noChangeArrowheads="1"/>
          </p:cNvPicPr>
          <p:nvPr/>
        </p:nvPicPr>
        <p:blipFill>
          <a:blip r:embed="rId5" cstate="print"/>
          <a:srcRect/>
          <a:stretch>
            <a:fillRect/>
          </a:stretch>
        </p:blipFill>
        <p:spPr bwMode="auto">
          <a:xfrm>
            <a:off x="7010400" y="457200"/>
            <a:ext cx="990600" cy="569913"/>
          </a:xfrm>
          <a:prstGeom prst="rect">
            <a:avLst/>
          </a:prstGeom>
          <a:noFill/>
          <a:ln w="9525">
            <a:noFill/>
            <a:miter lim="800000"/>
            <a:headEnd/>
            <a:tailEnd/>
          </a:ln>
        </p:spPr>
      </p:pic>
      <p:grpSp>
        <p:nvGrpSpPr>
          <p:cNvPr id="8" name="Group 59"/>
          <p:cNvGrpSpPr>
            <a:grpSpLocks/>
          </p:cNvGrpSpPr>
          <p:nvPr/>
        </p:nvGrpSpPr>
        <p:grpSpPr bwMode="auto">
          <a:xfrm>
            <a:off x="7924800" y="3505200"/>
            <a:ext cx="1143000" cy="1905000"/>
            <a:chOff x="4992" y="2208"/>
            <a:chExt cx="720" cy="1200"/>
          </a:xfrm>
        </p:grpSpPr>
        <p:sp>
          <p:nvSpPr>
            <p:cNvPr id="48155" name="Text Box 60"/>
            <p:cNvSpPr txBox="1">
              <a:spLocks noChangeArrowheads="1"/>
            </p:cNvSpPr>
            <p:nvPr/>
          </p:nvSpPr>
          <p:spPr bwMode="auto">
            <a:xfrm>
              <a:off x="4992" y="2208"/>
              <a:ext cx="720" cy="346"/>
            </a:xfrm>
            <a:prstGeom prst="rect">
              <a:avLst/>
            </a:prstGeom>
            <a:solidFill>
              <a:schemeClr val="bg1"/>
            </a:solidFill>
            <a:ln w="9525">
              <a:noFill/>
              <a:miter lim="800000"/>
              <a:headEnd/>
              <a:tailEnd/>
            </a:ln>
          </p:spPr>
          <p:txBody>
            <a:bodyPr>
              <a:spAutoFit/>
            </a:bodyPr>
            <a:lstStyle/>
            <a:p>
              <a:pPr algn="ctr"/>
              <a:r>
                <a:rPr lang="en-US" sz="1000" b="1"/>
                <a:t>Measurement of ambient air concentrations</a:t>
              </a:r>
            </a:p>
          </p:txBody>
        </p:sp>
        <p:grpSp>
          <p:nvGrpSpPr>
            <p:cNvPr id="9" name="Group 61"/>
            <p:cNvGrpSpPr>
              <a:grpSpLocks/>
            </p:cNvGrpSpPr>
            <p:nvPr/>
          </p:nvGrpSpPr>
          <p:grpSpPr bwMode="auto">
            <a:xfrm>
              <a:off x="5117" y="2544"/>
              <a:ext cx="403" cy="864"/>
              <a:chOff x="5117" y="2544"/>
              <a:chExt cx="403" cy="864"/>
            </a:xfrm>
          </p:grpSpPr>
          <p:grpSp>
            <p:nvGrpSpPr>
              <p:cNvPr id="10" name="Group 62"/>
              <p:cNvGrpSpPr>
                <a:grpSpLocks noChangeAspect="1"/>
              </p:cNvGrpSpPr>
              <p:nvPr/>
            </p:nvGrpSpPr>
            <p:grpSpPr bwMode="auto">
              <a:xfrm>
                <a:off x="5117" y="2544"/>
                <a:ext cx="403" cy="630"/>
                <a:chOff x="1488" y="2112"/>
                <a:chExt cx="768" cy="1200"/>
              </a:xfrm>
            </p:grpSpPr>
            <p:sp>
              <p:nvSpPr>
                <p:cNvPr id="48161" name="Rectangle 63"/>
                <p:cNvSpPr>
                  <a:spLocks noChangeAspect="1" noChangeArrowheads="1"/>
                </p:cNvSpPr>
                <p:nvPr/>
              </p:nvSpPr>
              <p:spPr bwMode="auto">
                <a:xfrm>
                  <a:off x="1488" y="2112"/>
                  <a:ext cx="768" cy="12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48162" name="Picture 64" descr="DC400004"/>
                <p:cNvPicPr preferRelativeResize="0">
                  <a:picLocks noChangeAspect="1" noChangeArrowheads="1"/>
                </p:cNvPicPr>
                <p:nvPr/>
              </p:nvPicPr>
              <p:blipFill>
                <a:blip r:embed="rId6" cstate="print"/>
                <a:srcRect/>
                <a:stretch>
                  <a:fillRect/>
                </a:stretch>
              </p:blipFill>
              <p:spPr bwMode="auto">
                <a:xfrm>
                  <a:off x="1598" y="2256"/>
                  <a:ext cx="569" cy="960"/>
                </a:xfrm>
                <a:prstGeom prst="rect">
                  <a:avLst/>
                </a:prstGeom>
                <a:noFill/>
                <a:ln w="12700">
                  <a:solidFill>
                    <a:schemeClr val="tx1"/>
                  </a:solidFill>
                  <a:miter lim="800000"/>
                  <a:headEnd/>
                  <a:tailEnd/>
                </a:ln>
              </p:spPr>
            </p:pic>
          </p:grpSp>
          <p:sp>
            <p:nvSpPr>
              <p:cNvPr id="48158" name="Line 65"/>
              <p:cNvSpPr>
                <a:spLocks noChangeShapeType="1"/>
              </p:cNvSpPr>
              <p:nvPr/>
            </p:nvSpPr>
            <p:spPr bwMode="auto">
              <a:xfrm>
                <a:off x="5232" y="3168"/>
                <a:ext cx="0" cy="240"/>
              </a:xfrm>
              <a:prstGeom prst="line">
                <a:avLst/>
              </a:prstGeom>
              <a:noFill/>
              <a:ln w="28575">
                <a:solidFill>
                  <a:schemeClr val="tx1"/>
                </a:solidFill>
                <a:round/>
                <a:headEnd/>
                <a:tailEnd/>
              </a:ln>
            </p:spPr>
            <p:txBody>
              <a:bodyPr/>
              <a:lstStyle/>
              <a:p>
                <a:endParaRPr lang="en-US"/>
              </a:p>
            </p:txBody>
          </p:sp>
          <p:sp>
            <p:nvSpPr>
              <p:cNvPr id="48159" name="Line 66"/>
              <p:cNvSpPr>
                <a:spLocks noChangeShapeType="1"/>
              </p:cNvSpPr>
              <p:nvPr/>
            </p:nvSpPr>
            <p:spPr bwMode="auto">
              <a:xfrm>
                <a:off x="5376" y="3168"/>
                <a:ext cx="0" cy="240"/>
              </a:xfrm>
              <a:prstGeom prst="line">
                <a:avLst/>
              </a:prstGeom>
              <a:noFill/>
              <a:ln w="28575">
                <a:solidFill>
                  <a:schemeClr val="tx1"/>
                </a:solidFill>
                <a:round/>
                <a:headEnd/>
                <a:tailEnd/>
              </a:ln>
            </p:spPr>
            <p:txBody>
              <a:bodyPr/>
              <a:lstStyle/>
              <a:p>
                <a:endParaRPr lang="en-US"/>
              </a:p>
            </p:txBody>
          </p:sp>
          <p:sp>
            <p:nvSpPr>
              <p:cNvPr id="48160" name="Line 67"/>
              <p:cNvSpPr>
                <a:spLocks noChangeShapeType="1"/>
              </p:cNvSpPr>
              <p:nvPr/>
            </p:nvSpPr>
            <p:spPr bwMode="auto">
              <a:xfrm>
                <a:off x="5136" y="3408"/>
                <a:ext cx="336" cy="0"/>
              </a:xfrm>
              <a:prstGeom prst="line">
                <a:avLst/>
              </a:prstGeom>
              <a:noFill/>
              <a:ln w="28575">
                <a:solidFill>
                  <a:schemeClr val="tx1"/>
                </a:solidFill>
                <a:round/>
                <a:headEnd/>
                <a:tailEnd/>
              </a:ln>
            </p:spPr>
            <p:txBody>
              <a:bodyPr/>
              <a:lstStyle/>
              <a:p>
                <a:endParaRPr lang="en-US"/>
              </a:p>
            </p:txBody>
          </p:sp>
        </p:grpSp>
      </p:grpSp>
      <p:grpSp>
        <p:nvGrpSpPr>
          <p:cNvPr id="11" name="Group 68"/>
          <p:cNvGrpSpPr>
            <a:grpSpLocks/>
          </p:cNvGrpSpPr>
          <p:nvPr/>
        </p:nvGrpSpPr>
        <p:grpSpPr bwMode="auto">
          <a:xfrm>
            <a:off x="6553200" y="1066800"/>
            <a:ext cx="1143000" cy="4021138"/>
            <a:chOff x="4128" y="672"/>
            <a:chExt cx="720" cy="2533"/>
          </a:xfrm>
        </p:grpSpPr>
        <p:sp>
          <p:nvSpPr>
            <p:cNvPr id="48146" name="Text Box 69"/>
            <p:cNvSpPr txBox="1">
              <a:spLocks noChangeArrowheads="1"/>
            </p:cNvSpPr>
            <p:nvPr/>
          </p:nvSpPr>
          <p:spPr bwMode="auto">
            <a:xfrm>
              <a:off x="4128" y="2256"/>
              <a:ext cx="720" cy="346"/>
            </a:xfrm>
            <a:prstGeom prst="rect">
              <a:avLst/>
            </a:prstGeom>
            <a:solidFill>
              <a:schemeClr val="bg1"/>
            </a:solidFill>
            <a:ln w="9525">
              <a:noFill/>
              <a:miter lim="800000"/>
              <a:headEnd/>
              <a:tailEnd/>
            </a:ln>
          </p:spPr>
          <p:txBody>
            <a:bodyPr>
              <a:spAutoFit/>
            </a:bodyPr>
            <a:lstStyle/>
            <a:p>
              <a:pPr algn="ctr"/>
              <a:r>
                <a:rPr lang="en-US" sz="1000" b="1"/>
                <a:t>Measurement of wet deposition</a:t>
              </a:r>
            </a:p>
          </p:txBody>
        </p:sp>
        <p:pic>
          <p:nvPicPr>
            <p:cNvPr id="48147" name="Picture 70" descr="mdn_collector"/>
            <p:cNvPicPr>
              <a:picLocks noChangeAspect="1" noChangeArrowheads="1"/>
            </p:cNvPicPr>
            <p:nvPr/>
          </p:nvPicPr>
          <p:blipFill>
            <a:blip r:embed="rId7" cstate="print"/>
            <a:srcRect/>
            <a:stretch>
              <a:fillRect/>
            </a:stretch>
          </p:blipFill>
          <p:spPr bwMode="auto">
            <a:xfrm>
              <a:off x="4274" y="2592"/>
              <a:ext cx="478" cy="613"/>
            </a:xfrm>
            <a:prstGeom prst="rect">
              <a:avLst/>
            </a:prstGeom>
            <a:noFill/>
            <a:ln w="9525">
              <a:solidFill>
                <a:schemeClr val="tx1"/>
              </a:solidFill>
              <a:miter lim="800000"/>
              <a:headEnd/>
              <a:tailEnd/>
            </a:ln>
          </p:spPr>
        </p:pic>
        <p:grpSp>
          <p:nvGrpSpPr>
            <p:cNvPr id="12" name="Group 71"/>
            <p:cNvGrpSpPr>
              <a:grpSpLocks/>
            </p:cNvGrpSpPr>
            <p:nvPr/>
          </p:nvGrpSpPr>
          <p:grpSpPr bwMode="auto">
            <a:xfrm>
              <a:off x="4368" y="672"/>
              <a:ext cx="384" cy="1632"/>
              <a:chOff x="4368" y="672"/>
              <a:chExt cx="384" cy="1632"/>
            </a:xfrm>
          </p:grpSpPr>
          <p:sp>
            <p:nvSpPr>
              <p:cNvPr id="48149" name="Line 72"/>
              <p:cNvSpPr>
                <a:spLocks noChangeShapeType="1"/>
              </p:cNvSpPr>
              <p:nvPr/>
            </p:nvSpPr>
            <p:spPr bwMode="auto">
              <a:xfrm flipH="1">
                <a:off x="4368" y="672"/>
                <a:ext cx="144" cy="1632"/>
              </a:xfrm>
              <a:prstGeom prst="line">
                <a:avLst/>
              </a:prstGeom>
              <a:noFill/>
              <a:ln w="28575">
                <a:solidFill>
                  <a:schemeClr val="tx1"/>
                </a:solidFill>
                <a:prstDash val="dash"/>
                <a:round/>
                <a:headEnd/>
                <a:tailEnd/>
              </a:ln>
            </p:spPr>
            <p:txBody>
              <a:bodyPr>
                <a:spAutoFit/>
              </a:bodyPr>
              <a:lstStyle/>
              <a:p>
                <a:endParaRPr lang="en-US"/>
              </a:p>
            </p:txBody>
          </p:sp>
          <p:sp>
            <p:nvSpPr>
              <p:cNvPr id="48150" name="Line 73"/>
              <p:cNvSpPr>
                <a:spLocks noChangeShapeType="1"/>
              </p:cNvSpPr>
              <p:nvPr/>
            </p:nvSpPr>
            <p:spPr bwMode="auto">
              <a:xfrm flipH="1">
                <a:off x="4416" y="672"/>
                <a:ext cx="144" cy="1632"/>
              </a:xfrm>
              <a:prstGeom prst="line">
                <a:avLst/>
              </a:prstGeom>
              <a:noFill/>
              <a:ln w="28575">
                <a:solidFill>
                  <a:schemeClr val="tx1"/>
                </a:solidFill>
                <a:prstDash val="dash"/>
                <a:round/>
                <a:headEnd/>
                <a:tailEnd/>
              </a:ln>
            </p:spPr>
            <p:txBody>
              <a:bodyPr>
                <a:spAutoFit/>
              </a:bodyPr>
              <a:lstStyle/>
              <a:p>
                <a:endParaRPr lang="en-US"/>
              </a:p>
            </p:txBody>
          </p:sp>
          <p:sp>
            <p:nvSpPr>
              <p:cNvPr id="48151" name="Line 74"/>
              <p:cNvSpPr>
                <a:spLocks noChangeShapeType="1"/>
              </p:cNvSpPr>
              <p:nvPr/>
            </p:nvSpPr>
            <p:spPr bwMode="auto">
              <a:xfrm flipH="1">
                <a:off x="4464" y="672"/>
                <a:ext cx="144" cy="1632"/>
              </a:xfrm>
              <a:prstGeom prst="line">
                <a:avLst/>
              </a:prstGeom>
              <a:noFill/>
              <a:ln w="28575">
                <a:solidFill>
                  <a:schemeClr val="tx1"/>
                </a:solidFill>
                <a:prstDash val="dash"/>
                <a:round/>
                <a:headEnd/>
                <a:tailEnd/>
              </a:ln>
            </p:spPr>
            <p:txBody>
              <a:bodyPr>
                <a:spAutoFit/>
              </a:bodyPr>
              <a:lstStyle/>
              <a:p>
                <a:endParaRPr lang="en-US"/>
              </a:p>
            </p:txBody>
          </p:sp>
          <p:sp>
            <p:nvSpPr>
              <p:cNvPr id="48152" name="Line 75"/>
              <p:cNvSpPr>
                <a:spLocks noChangeShapeType="1"/>
              </p:cNvSpPr>
              <p:nvPr/>
            </p:nvSpPr>
            <p:spPr bwMode="auto">
              <a:xfrm flipH="1">
                <a:off x="4512" y="672"/>
                <a:ext cx="144" cy="1632"/>
              </a:xfrm>
              <a:prstGeom prst="line">
                <a:avLst/>
              </a:prstGeom>
              <a:noFill/>
              <a:ln w="28575">
                <a:solidFill>
                  <a:schemeClr val="tx1"/>
                </a:solidFill>
                <a:prstDash val="dash"/>
                <a:round/>
                <a:headEnd/>
                <a:tailEnd/>
              </a:ln>
            </p:spPr>
            <p:txBody>
              <a:bodyPr>
                <a:spAutoFit/>
              </a:bodyPr>
              <a:lstStyle/>
              <a:p>
                <a:endParaRPr lang="en-US"/>
              </a:p>
            </p:txBody>
          </p:sp>
          <p:sp>
            <p:nvSpPr>
              <p:cNvPr id="48153" name="Line 76"/>
              <p:cNvSpPr>
                <a:spLocks noChangeShapeType="1"/>
              </p:cNvSpPr>
              <p:nvPr/>
            </p:nvSpPr>
            <p:spPr bwMode="auto">
              <a:xfrm flipH="1">
                <a:off x="4560" y="672"/>
                <a:ext cx="144" cy="1632"/>
              </a:xfrm>
              <a:prstGeom prst="line">
                <a:avLst/>
              </a:prstGeom>
              <a:noFill/>
              <a:ln w="28575">
                <a:solidFill>
                  <a:schemeClr val="tx1"/>
                </a:solidFill>
                <a:prstDash val="dash"/>
                <a:round/>
                <a:headEnd/>
                <a:tailEnd/>
              </a:ln>
            </p:spPr>
            <p:txBody>
              <a:bodyPr>
                <a:spAutoFit/>
              </a:bodyPr>
              <a:lstStyle/>
              <a:p>
                <a:endParaRPr lang="en-US"/>
              </a:p>
            </p:txBody>
          </p:sp>
          <p:sp>
            <p:nvSpPr>
              <p:cNvPr id="48154" name="Line 77"/>
              <p:cNvSpPr>
                <a:spLocks noChangeShapeType="1"/>
              </p:cNvSpPr>
              <p:nvPr/>
            </p:nvSpPr>
            <p:spPr bwMode="auto">
              <a:xfrm flipH="1">
                <a:off x="4608" y="672"/>
                <a:ext cx="144" cy="1632"/>
              </a:xfrm>
              <a:prstGeom prst="line">
                <a:avLst/>
              </a:prstGeom>
              <a:noFill/>
              <a:ln w="28575">
                <a:solidFill>
                  <a:schemeClr val="tx1"/>
                </a:solidFill>
                <a:prstDash val="dash"/>
                <a:round/>
                <a:headEnd/>
                <a:tailEnd/>
              </a:ln>
            </p:spPr>
            <p:txBody>
              <a:bodyPr>
                <a:spAutoFit/>
              </a:bodyPr>
              <a:lstStyle/>
              <a:p>
                <a:endParaRPr lang="en-US"/>
              </a:p>
            </p:txBody>
          </p:sp>
        </p:grpSp>
      </p:grpSp>
      <p:pic>
        <p:nvPicPr>
          <p:cNvPr id="48142" name="Picture 80" descr="new_organizing_graphic_01"/>
          <p:cNvPicPr>
            <a:picLocks noChangeAspect="1" noChangeArrowheads="1"/>
          </p:cNvPicPr>
          <p:nvPr/>
        </p:nvPicPr>
        <p:blipFill>
          <a:blip r:embed="rId5" cstate="print"/>
          <a:srcRect/>
          <a:stretch>
            <a:fillRect/>
          </a:stretch>
        </p:blipFill>
        <p:spPr bwMode="auto">
          <a:xfrm>
            <a:off x="4037013" y="2778125"/>
            <a:ext cx="990600" cy="569913"/>
          </a:xfrm>
          <a:prstGeom prst="rect">
            <a:avLst/>
          </a:prstGeom>
          <a:noFill/>
          <a:ln w="9525">
            <a:noFill/>
            <a:miter lim="800000"/>
            <a:headEnd/>
            <a:tailEnd/>
          </a:ln>
        </p:spPr>
      </p:pic>
      <p:pic>
        <p:nvPicPr>
          <p:cNvPr id="48143" name="Picture 81" descr="new_organizing_graphic_01"/>
          <p:cNvPicPr>
            <a:picLocks noChangeAspect="1" noChangeArrowheads="1"/>
          </p:cNvPicPr>
          <p:nvPr/>
        </p:nvPicPr>
        <p:blipFill>
          <a:blip r:embed="rId5" cstate="print"/>
          <a:srcRect/>
          <a:stretch>
            <a:fillRect/>
          </a:stretch>
        </p:blipFill>
        <p:spPr bwMode="auto">
          <a:xfrm>
            <a:off x="5213350" y="1866900"/>
            <a:ext cx="990600" cy="569913"/>
          </a:xfrm>
          <a:prstGeom prst="rect">
            <a:avLst/>
          </a:prstGeom>
          <a:noFill/>
          <a:ln w="9525">
            <a:noFill/>
            <a:miter lim="800000"/>
            <a:headEnd/>
            <a:tailEnd/>
          </a:ln>
        </p:spPr>
      </p:pic>
      <p:pic>
        <p:nvPicPr>
          <p:cNvPr id="48144" name="Picture 82" descr="new_organizing_graphic_01"/>
          <p:cNvPicPr>
            <a:picLocks noChangeAspect="1" noChangeArrowheads="1"/>
          </p:cNvPicPr>
          <p:nvPr/>
        </p:nvPicPr>
        <p:blipFill>
          <a:blip r:embed="rId5" cstate="print"/>
          <a:srcRect/>
          <a:stretch>
            <a:fillRect/>
          </a:stretch>
        </p:blipFill>
        <p:spPr bwMode="auto">
          <a:xfrm>
            <a:off x="3084513" y="479425"/>
            <a:ext cx="990600" cy="569913"/>
          </a:xfrm>
          <a:prstGeom prst="rect">
            <a:avLst/>
          </a:prstGeom>
          <a:noFill/>
          <a:ln w="9525">
            <a:noFill/>
            <a:miter lim="800000"/>
            <a:headEnd/>
            <a:tailEnd/>
          </a:ln>
        </p:spPr>
      </p:pic>
      <p:pic>
        <p:nvPicPr>
          <p:cNvPr id="48145" name="Picture 83" descr="new_organizing_graphic_01"/>
          <p:cNvPicPr>
            <a:picLocks noChangeAspect="1" noChangeArrowheads="1"/>
          </p:cNvPicPr>
          <p:nvPr/>
        </p:nvPicPr>
        <p:blipFill>
          <a:blip r:embed="rId5" cstate="print"/>
          <a:srcRect/>
          <a:stretch>
            <a:fillRect/>
          </a:stretch>
        </p:blipFill>
        <p:spPr bwMode="auto">
          <a:xfrm>
            <a:off x="100013" y="415925"/>
            <a:ext cx="990600" cy="569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2286000"/>
          </a:xfrm>
          <a:prstGeom prst="rect">
            <a:avLst/>
          </a:prstGeom>
          <a:solidFill>
            <a:srgbClr val="DBD9FF"/>
          </a:solidFill>
          <a:ln w="9525">
            <a:solidFill>
              <a:schemeClr val="tx1"/>
            </a:solidFill>
            <a:miter lim="800000"/>
            <a:headEnd/>
            <a:tailEnd/>
          </a:ln>
        </p:spPr>
        <p:txBody>
          <a:bodyPr wrap="none" anchor="ctr"/>
          <a:lstStyle/>
          <a:p>
            <a:pPr algn="ctr"/>
            <a:endParaRPr lang="en-US"/>
          </a:p>
        </p:txBody>
      </p:sp>
      <p:grpSp>
        <p:nvGrpSpPr>
          <p:cNvPr id="2" name="Group 3"/>
          <p:cNvGrpSpPr>
            <a:grpSpLocks/>
          </p:cNvGrpSpPr>
          <p:nvPr/>
        </p:nvGrpSpPr>
        <p:grpSpPr bwMode="auto">
          <a:xfrm>
            <a:off x="-304800" y="2062163"/>
            <a:ext cx="9601200" cy="4872037"/>
            <a:chOff x="-192" y="1299"/>
            <a:chExt cx="6048" cy="3069"/>
          </a:xfrm>
        </p:grpSpPr>
        <p:pic>
          <p:nvPicPr>
            <p:cNvPr id="48201" name="Picture 4" descr="MCBD09185_0000[1]"/>
            <p:cNvPicPr>
              <a:picLocks noChangeAspect="1" noChangeArrowheads="1"/>
            </p:cNvPicPr>
            <p:nvPr/>
          </p:nvPicPr>
          <p:blipFill>
            <a:blip r:embed="rId3" cstate="print"/>
            <a:srcRect/>
            <a:stretch>
              <a:fillRect/>
            </a:stretch>
          </p:blipFill>
          <p:spPr bwMode="auto">
            <a:xfrm>
              <a:off x="-192" y="1299"/>
              <a:ext cx="6048" cy="3069"/>
            </a:xfrm>
            <a:prstGeom prst="rect">
              <a:avLst/>
            </a:prstGeom>
            <a:noFill/>
            <a:ln w="9525">
              <a:noFill/>
              <a:miter lim="800000"/>
              <a:headEnd/>
              <a:tailEnd/>
            </a:ln>
          </p:spPr>
        </p:pic>
        <p:pic>
          <p:nvPicPr>
            <p:cNvPr id="48202" name="Picture 5" descr="MCBD09185_0000[1]"/>
            <p:cNvPicPr>
              <a:picLocks noChangeAspect="1" noChangeArrowheads="1"/>
            </p:cNvPicPr>
            <p:nvPr/>
          </p:nvPicPr>
          <p:blipFill>
            <a:blip r:embed="rId3" cstate="print"/>
            <a:srcRect l="48390" t="69522" r="47581" b="15450"/>
            <a:stretch>
              <a:fillRect/>
            </a:stretch>
          </p:blipFill>
          <p:spPr bwMode="auto">
            <a:xfrm>
              <a:off x="2496" y="3456"/>
              <a:ext cx="290" cy="461"/>
            </a:xfrm>
            <a:prstGeom prst="rect">
              <a:avLst/>
            </a:prstGeom>
            <a:noFill/>
            <a:ln w="9525">
              <a:noFill/>
              <a:miter lim="800000"/>
              <a:headEnd/>
              <a:tailEnd/>
            </a:ln>
          </p:spPr>
        </p:pic>
      </p:grpSp>
      <p:sp>
        <p:nvSpPr>
          <p:cNvPr id="48132" name="Oval 7"/>
          <p:cNvSpPr>
            <a:spLocks noChangeArrowheads="1"/>
          </p:cNvSpPr>
          <p:nvPr/>
        </p:nvSpPr>
        <p:spPr bwMode="auto">
          <a:xfrm>
            <a:off x="7696200" y="2743200"/>
            <a:ext cx="1447800" cy="152400"/>
          </a:xfrm>
          <a:prstGeom prst="ellipse">
            <a:avLst/>
          </a:prstGeom>
          <a:solidFill>
            <a:srgbClr val="93C9FF"/>
          </a:solidFill>
          <a:ln w="9525">
            <a:solidFill>
              <a:srgbClr val="C2C2C2"/>
            </a:solidFill>
            <a:round/>
            <a:headEnd/>
            <a:tailEnd/>
          </a:ln>
        </p:spPr>
        <p:txBody>
          <a:bodyPr wrap="none" anchor="ctr"/>
          <a:lstStyle/>
          <a:p>
            <a:endParaRPr lang="en-US"/>
          </a:p>
        </p:txBody>
      </p:sp>
      <p:grpSp>
        <p:nvGrpSpPr>
          <p:cNvPr id="3" name="Group 8"/>
          <p:cNvGrpSpPr>
            <a:grpSpLocks/>
          </p:cNvGrpSpPr>
          <p:nvPr/>
        </p:nvGrpSpPr>
        <p:grpSpPr bwMode="auto">
          <a:xfrm>
            <a:off x="3048000" y="1357313"/>
            <a:ext cx="6156325" cy="1649412"/>
            <a:chOff x="1920" y="855"/>
            <a:chExt cx="3878" cy="1039"/>
          </a:xfrm>
        </p:grpSpPr>
        <p:pic>
          <p:nvPicPr>
            <p:cNvPr id="48199" name="Picture 9" descr="MCj01507830000[1]"/>
            <p:cNvPicPr>
              <a:picLocks noChangeAspect="1" noChangeArrowheads="1"/>
            </p:cNvPicPr>
            <p:nvPr/>
          </p:nvPicPr>
          <p:blipFill>
            <a:blip r:embed="rId4" cstate="print"/>
            <a:srcRect/>
            <a:stretch>
              <a:fillRect/>
            </a:stretch>
          </p:blipFill>
          <p:spPr bwMode="auto">
            <a:xfrm>
              <a:off x="1920" y="1632"/>
              <a:ext cx="336" cy="262"/>
            </a:xfrm>
            <a:prstGeom prst="rect">
              <a:avLst/>
            </a:prstGeom>
            <a:noFill/>
            <a:ln w="9525">
              <a:noFill/>
              <a:miter lim="800000"/>
              <a:headEnd/>
              <a:tailEnd/>
            </a:ln>
          </p:spPr>
        </p:pic>
        <p:sp>
          <p:nvSpPr>
            <p:cNvPr id="48200" name="Freeform 10"/>
            <p:cNvSpPr>
              <a:spLocks/>
            </p:cNvSpPr>
            <p:nvPr/>
          </p:nvSpPr>
          <p:spPr bwMode="auto">
            <a:xfrm>
              <a:off x="2041" y="855"/>
              <a:ext cx="3757" cy="813"/>
            </a:xfrm>
            <a:custGeom>
              <a:avLst/>
              <a:gdLst>
                <a:gd name="T0" fmla="*/ 0 w 3757"/>
                <a:gd name="T1" fmla="*/ 777 h 813"/>
                <a:gd name="T2" fmla="*/ 26 w 3757"/>
                <a:gd name="T3" fmla="*/ 756 h 813"/>
                <a:gd name="T4" fmla="*/ 80 w 3757"/>
                <a:gd name="T5" fmla="*/ 627 h 813"/>
                <a:gd name="T6" fmla="*/ 254 w 3757"/>
                <a:gd name="T7" fmla="*/ 513 h 813"/>
                <a:gd name="T8" fmla="*/ 419 w 3757"/>
                <a:gd name="T9" fmla="*/ 444 h 813"/>
                <a:gd name="T10" fmla="*/ 617 w 3757"/>
                <a:gd name="T11" fmla="*/ 411 h 813"/>
                <a:gd name="T12" fmla="*/ 1022 w 3757"/>
                <a:gd name="T13" fmla="*/ 378 h 813"/>
                <a:gd name="T14" fmla="*/ 1658 w 3757"/>
                <a:gd name="T15" fmla="*/ 324 h 813"/>
                <a:gd name="T16" fmla="*/ 2060 w 3757"/>
                <a:gd name="T17" fmla="*/ 282 h 813"/>
                <a:gd name="T18" fmla="*/ 2303 w 3757"/>
                <a:gd name="T19" fmla="*/ 228 h 813"/>
                <a:gd name="T20" fmla="*/ 2744 w 3757"/>
                <a:gd name="T21" fmla="*/ 147 h 813"/>
                <a:gd name="T22" fmla="*/ 3164 w 3757"/>
                <a:gd name="T23" fmla="*/ 69 h 813"/>
                <a:gd name="T24" fmla="*/ 3638 w 3757"/>
                <a:gd name="T25" fmla="*/ 96 h 813"/>
                <a:gd name="T26" fmla="*/ 3635 w 3757"/>
                <a:gd name="T27" fmla="*/ 645 h 813"/>
                <a:gd name="T28" fmla="*/ 3125 w 3757"/>
                <a:gd name="T29" fmla="*/ 579 h 813"/>
                <a:gd name="T30" fmla="*/ 2528 w 3757"/>
                <a:gd name="T31" fmla="*/ 387 h 813"/>
                <a:gd name="T32" fmla="*/ 2126 w 3757"/>
                <a:gd name="T33" fmla="*/ 390 h 813"/>
                <a:gd name="T34" fmla="*/ 1826 w 3757"/>
                <a:gd name="T35" fmla="*/ 417 h 813"/>
                <a:gd name="T36" fmla="*/ 1508 w 3757"/>
                <a:gd name="T37" fmla="*/ 444 h 813"/>
                <a:gd name="T38" fmla="*/ 1307 w 3757"/>
                <a:gd name="T39" fmla="*/ 459 h 813"/>
                <a:gd name="T40" fmla="*/ 1127 w 3757"/>
                <a:gd name="T41" fmla="*/ 477 h 813"/>
                <a:gd name="T42" fmla="*/ 659 w 3757"/>
                <a:gd name="T43" fmla="*/ 531 h 813"/>
                <a:gd name="T44" fmla="*/ 182 w 3757"/>
                <a:gd name="T45" fmla="*/ 684 h 813"/>
                <a:gd name="T46" fmla="*/ 122 w 3757"/>
                <a:gd name="T47" fmla="*/ 804 h 813"/>
                <a:gd name="T48" fmla="*/ 62 w 3757"/>
                <a:gd name="T49" fmla="*/ 789 h 813"/>
                <a:gd name="T50" fmla="*/ 0 w 3757"/>
                <a:gd name="T51" fmla="*/ 777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57"/>
                <a:gd name="T79" fmla="*/ 0 h 813"/>
                <a:gd name="T80" fmla="*/ 3757 w 3757"/>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57" h="813">
                  <a:moveTo>
                    <a:pt x="0" y="777"/>
                  </a:moveTo>
                  <a:cubicBezTo>
                    <a:pt x="6" y="770"/>
                    <a:pt x="19" y="763"/>
                    <a:pt x="26" y="756"/>
                  </a:cubicBezTo>
                  <a:cubicBezTo>
                    <a:pt x="38" y="731"/>
                    <a:pt x="60" y="652"/>
                    <a:pt x="80" y="627"/>
                  </a:cubicBezTo>
                  <a:cubicBezTo>
                    <a:pt x="86" y="619"/>
                    <a:pt x="254" y="513"/>
                    <a:pt x="254" y="513"/>
                  </a:cubicBezTo>
                  <a:cubicBezTo>
                    <a:pt x="274" y="496"/>
                    <a:pt x="380" y="461"/>
                    <a:pt x="419" y="444"/>
                  </a:cubicBezTo>
                  <a:cubicBezTo>
                    <a:pt x="425" y="440"/>
                    <a:pt x="597" y="413"/>
                    <a:pt x="617" y="411"/>
                  </a:cubicBezTo>
                  <a:cubicBezTo>
                    <a:pt x="777" y="389"/>
                    <a:pt x="818" y="392"/>
                    <a:pt x="1022" y="378"/>
                  </a:cubicBezTo>
                  <a:cubicBezTo>
                    <a:pt x="1214" y="365"/>
                    <a:pt x="1441" y="334"/>
                    <a:pt x="1658" y="324"/>
                  </a:cubicBezTo>
                  <a:cubicBezTo>
                    <a:pt x="1865" y="300"/>
                    <a:pt x="1953" y="298"/>
                    <a:pt x="2060" y="282"/>
                  </a:cubicBezTo>
                  <a:cubicBezTo>
                    <a:pt x="2167" y="266"/>
                    <a:pt x="2189" y="250"/>
                    <a:pt x="2303" y="228"/>
                  </a:cubicBezTo>
                  <a:cubicBezTo>
                    <a:pt x="2417" y="206"/>
                    <a:pt x="2601" y="173"/>
                    <a:pt x="2744" y="147"/>
                  </a:cubicBezTo>
                  <a:cubicBezTo>
                    <a:pt x="2887" y="121"/>
                    <a:pt x="3015" y="77"/>
                    <a:pt x="3164" y="69"/>
                  </a:cubicBezTo>
                  <a:cubicBezTo>
                    <a:pt x="3313" y="61"/>
                    <a:pt x="3559" y="0"/>
                    <a:pt x="3638" y="96"/>
                  </a:cubicBezTo>
                  <a:cubicBezTo>
                    <a:pt x="3734" y="116"/>
                    <a:pt x="3757" y="625"/>
                    <a:pt x="3635" y="645"/>
                  </a:cubicBezTo>
                  <a:cubicBezTo>
                    <a:pt x="3542" y="731"/>
                    <a:pt x="3309" y="622"/>
                    <a:pt x="3125" y="579"/>
                  </a:cubicBezTo>
                  <a:cubicBezTo>
                    <a:pt x="2941" y="536"/>
                    <a:pt x="2694" y="418"/>
                    <a:pt x="2528" y="387"/>
                  </a:cubicBezTo>
                  <a:cubicBezTo>
                    <a:pt x="2362" y="356"/>
                    <a:pt x="2243" y="385"/>
                    <a:pt x="2126" y="390"/>
                  </a:cubicBezTo>
                  <a:cubicBezTo>
                    <a:pt x="2009" y="395"/>
                    <a:pt x="1929" y="408"/>
                    <a:pt x="1826" y="417"/>
                  </a:cubicBezTo>
                  <a:cubicBezTo>
                    <a:pt x="1711" y="427"/>
                    <a:pt x="1617" y="434"/>
                    <a:pt x="1508" y="444"/>
                  </a:cubicBezTo>
                  <a:cubicBezTo>
                    <a:pt x="1413" y="455"/>
                    <a:pt x="1351" y="452"/>
                    <a:pt x="1307" y="459"/>
                  </a:cubicBezTo>
                  <a:cubicBezTo>
                    <a:pt x="1244" y="464"/>
                    <a:pt x="1235" y="465"/>
                    <a:pt x="1127" y="477"/>
                  </a:cubicBezTo>
                  <a:cubicBezTo>
                    <a:pt x="1019" y="489"/>
                    <a:pt x="817" y="497"/>
                    <a:pt x="659" y="531"/>
                  </a:cubicBezTo>
                  <a:cubicBezTo>
                    <a:pt x="483" y="545"/>
                    <a:pt x="271" y="639"/>
                    <a:pt x="182" y="684"/>
                  </a:cubicBezTo>
                  <a:cubicBezTo>
                    <a:pt x="93" y="729"/>
                    <a:pt x="142" y="787"/>
                    <a:pt x="122" y="804"/>
                  </a:cubicBezTo>
                  <a:cubicBezTo>
                    <a:pt x="78" y="813"/>
                    <a:pt x="120" y="782"/>
                    <a:pt x="62" y="789"/>
                  </a:cubicBezTo>
                  <a:cubicBezTo>
                    <a:pt x="44" y="792"/>
                    <a:pt x="0" y="777"/>
                    <a:pt x="0" y="777"/>
                  </a:cubicBezTo>
                  <a:close/>
                </a:path>
              </a:pathLst>
            </a:custGeom>
            <a:gradFill rotWithShape="1">
              <a:gsLst>
                <a:gs pos="0">
                  <a:schemeClr val="tx1"/>
                </a:gs>
                <a:gs pos="100000">
                  <a:srgbClr val="B2B2B2">
                    <a:alpha val="21999"/>
                  </a:srgbClr>
                </a:gs>
              </a:gsLst>
              <a:lin ang="0" scaled="1"/>
            </a:gradFill>
            <a:ln w="9525">
              <a:solidFill>
                <a:schemeClr val="bg2"/>
              </a:solidFill>
              <a:round/>
              <a:headEnd/>
              <a:tailEnd/>
            </a:ln>
          </p:spPr>
          <p:txBody>
            <a:bodyPr/>
            <a:lstStyle/>
            <a:p>
              <a:endParaRPr lang="en-US"/>
            </a:p>
          </p:txBody>
        </p:sp>
      </p:grpSp>
      <p:sp>
        <p:nvSpPr>
          <p:cNvPr id="48134" name="Freeform 11"/>
          <p:cNvSpPr>
            <a:spLocks/>
          </p:cNvSpPr>
          <p:nvPr/>
        </p:nvSpPr>
        <p:spPr bwMode="auto">
          <a:xfrm rot="660000">
            <a:off x="3468688" y="441325"/>
            <a:ext cx="42862" cy="28575"/>
          </a:xfrm>
          <a:custGeom>
            <a:avLst/>
            <a:gdLst>
              <a:gd name="T0" fmla="*/ 0 w 32"/>
              <a:gd name="T1" fmla="*/ 0 h 31"/>
              <a:gd name="T2" fmla="*/ 14 w 32"/>
              <a:gd name="T3" fmla="*/ 31 h 31"/>
              <a:gd name="T4" fmla="*/ 32 w 32"/>
              <a:gd name="T5" fmla="*/ 18 h 31"/>
              <a:gd name="T6" fmla="*/ 18 w 32"/>
              <a:gd name="T7" fmla="*/ 6 h 31"/>
              <a:gd name="T8" fmla="*/ 0 w 32"/>
              <a:gd name="T9" fmla="*/ 0 h 31"/>
              <a:gd name="T10" fmla="*/ 0 60000 65536"/>
              <a:gd name="T11" fmla="*/ 0 60000 65536"/>
              <a:gd name="T12" fmla="*/ 0 60000 65536"/>
              <a:gd name="T13" fmla="*/ 0 60000 65536"/>
              <a:gd name="T14" fmla="*/ 0 60000 65536"/>
              <a:gd name="T15" fmla="*/ 0 w 32"/>
              <a:gd name="T16" fmla="*/ 0 h 31"/>
              <a:gd name="T17" fmla="*/ 32 w 32"/>
              <a:gd name="T18" fmla="*/ 31 h 31"/>
            </a:gdLst>
            <a:ahLst/>
            <a:cxnLst>
              <a:cxn ang="T10">
                <a:pos x="T0" y="T1"/>
              </a:cxn>
              <a:cxn ang="T11">
                <a:pos x="T2" y="T3"/>
              </a:cxn>
              <a:cxn ang="T12">
                <a:pos x="T4" y="T5"/>
              </a:cxn>
              <a:cxn ang="T13">
                <a:pos x="T6" y="T7"/>
              </a:cxn>
              <a:cxn ang="T14">
                <a:pos x="T8" y="T9"/>
              </a:cxn>
            </a:cxnLst>
            <a:rect l="T15" t="T16" r="T17" b="T18"/>
            <a:pathLst>
              <a:path w="32" h="31">
                <a:moveTo>
                  <a:pt x="0" y="0"/>
                </a:moveTo>
                <a:cubicBezTo>
                  <a:pt x="5" y="9"/>
                  <a:pt x="2" y="29"/>
                  <a:pt x="14" y="31"/>
                </a:cubicBezTo>
                <a:cubicBezTo>
                  <a:pt x="28" y="30"/>
                  <a:pt x="27" y="29"/>
                  <a:pt x="32" y="18"/>
                </a:cubicBezTo>
                <a:cubicBezTo>
                  <a:pt x="30" y="8"/>
                  <a:pt x="28" y="8"/>
                  <a:pt x="18" y="6"/>
                </a:cubicBezTo>
                <a:cubicBezTo>
                  <a:pt x="10" y="2"/>
                  <a:pt x="15" y="4"/>
                  <a:pt x="0" y="0"/>
                </a:cubicBezTo>
                <a:close/>
              </a:path>
            </a:pathLst>
          </a:custGeom>
          <a:solidFill>
            <a:schemeClr val="bg1"/>
          </a:solidFill>
          <a:ln w="9525">
            <a:noFill/>
            <a:round/>
            <a:headEnd/>
            <a:tailEnd/>
          </a:ln>
        </p:spPr>
        <p:txBody>
          <a:bodyPr/>
          <a:lstStyle/>
          <a:p>
            <a:endParaRPr lang="en-US"/>
          </a:p>
        </p:txBody>
      </p:sp>
      <p:grpSp>
        <p:nvGrpSpPr>
          <p:cNvPr id="4" name="Group 12"/>
          <p:cNvGrpSpPr>
            <a:grpSpLocks/>
          </p:cNvGrpSpPr>
          <p:nvPr/>
        </p:nvGrpSpPr>
        <p:grpSpPr bwMode="auto">
          <a:xfrm>
            <a:off x="1117600" y="228601"/>
            <a:ext cx="2540000" cy="1077914"/>
            <a:chOff x="-304" y="609"/>
            <a:chExt cx="1600" cy="679"/>
          </a:xfrm>
          <a:solidFill>
            <a:srgbClr val="D7FBFD"/>
          </a:solidFill>
        </p:grpSpPr>
        <p:sp>
          <p:nvSpPr>
            <p:cNvPr id="48197" name="Freeform 13"/>
            <p:cNvSpPr>
              <a:spLocks/>
            </p:cNvSpPr>
            <p:nvPr/>
          </p:nvSpPr>
          <p:spPr bwMode="auto">
            <a:xfrm>
              <a:off x="737" y="850"/>
              <a:ext cx="559" cy="206"/>
            </a:xfrm>
            <a:custGeom>
              <a:avLst/>
              <a:gdLst>
                <a:gd name="T0" fmla="*/ 17 w 663"/>
                <a:gd name="T1" fmla="*/ 80 h 350"/>
                <a:gd name="T2" fmla="*/ 18 w 663"/>
                <a:gd name="T3" fmla="*/ 80 h 350"/>
                <a:gd name="T4" fmla="*/ 18 w 663"/>
                <a:gd name="T5" fmla="*/ 217 h 350"/>
                <a:gd name="T6" fmla="*/ 22 w 663"/>
                <a:gd name="T7" fmla="*/ 261 h 350"/>
                <a:gd name="T8" fmla="*/ 60 w 663"/>
                <a:gd name="T9" fmla="*/ 263 h 350"/>
                <a:gd name="T10" fmla="*/ 246 w 663"/>
                <a:gd name="T11" fmla="*/ 255 h 350"/>
                <a:gd name="T12" fmla="*/ 372 w 663"/>
                <a:gd name="T13" fmla="*/ 261 h 350"/>
                <a:gd name="T14" fmla="*/ 488 w 663"/>
                <a:gd name="T15" fmla="*/ 267 h 350"/>
                <a:gd name="T16" fmla="*/ 498 w 663"/>
                <a:gd name="T17" fmla="*/ 345 h 350"/>
                <a:gd name="T18" fmla="*/ 504 w 663"/>
                <a:gd name="T19" fmla="*/ 339 h 350"/>
                <a:gd name="T20" fmla="*/ 514 w 663"/>
                <a:gd name="T21" fmla="*/ 337 h 350"/>
                <a:gd name="T22" fmla="*/ 524 w 663"/>
                <a:gd name="T23" fmla="*/ 321 h 350"/>
                <a:gd name="T24" fmla="*/ 580 w 663"/>
                <a:gd name="T25" fmla="*/ 254 h 350"/>
                <a:gd name="T26" fmla="*/ 650 w 663"/>
                <a:gd name="T27" fmla="*/ 185 h 350"/>
                <a:gd name="T28" fmla="*/ 660 w 663"/>
                <a:gd name="T29" fmla="*/ 174 h 350"/>
                <a:gd name="T30" fmla="*/ 630 w 663"/>
                <a:gd name="T31" fmla="*/ 147 h 350"/>
                <a:gd name="T32" fmla="*/ 654 w 663"/>
                <a:gd name="T33" fmla="*/ 166 h 350"/>
                <a:gd name="T34" fmla="*/ 600 w 663"/>
                <a:gd name="T35" fmla="*/ 121 h 350"/>
                <a:gd name="T36" fmla="*/ 556 w 663"/>
                <a:gd name="T37" fmla="*/ 77 h 350"/>
                <a:gd name="T38" fmla="*/ 534 w 663"/>
                <a:gd name="T39" fmla="*/ 53 h 350"/>
                <a:gd name="T40" fmla="*/ 516 w 663"/>
                <a:gd name="T41" fmla="*/ 33 h 350"/>
                <a:gd name="T42" fmla="*/ 502 w 663"/>
                <a:gd name="T43" fmla="*/ 15 h 350"/>
                <a:gd name="T44" fmla="*/ 480 w 663"/>
                <a:gd name="T45" fmla="*/ 14 h 350"/>
                <a:gd name="T46" fmla="*/ 482 w 663"/>
                <a:gd name="T47" fmla="*/ 85 h 350"/>
                <a:gd name="T48" fmla="*/ 118 w 663"/>
                <a:gd name="T49" fmla="*/ 85 h 350"/>
                <a:gd name="T50" fmla="*/ 18 w 663"/>
                <a:gd name="T51" fmla="*/ 81 h 350"/>
                <a:gd name="T52" fmla="*/ 17 w 663"/>
                <a:gd name="T53" fmla="*/ 80 h 3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3"/>
                <a:gd name="T82" fmla="*/ 0 h 350"/>
                <a:gd name="T83" fmla="*/ 663 w 663"/>
                <a:gd name="T84" fmla="*/ 350 h 3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3" h="350">
                  <a:moveTo>
                    <a:pt x="17" y="80"/>
                  </a:moveTo>
                  <a:cubicBezTo>
                    <a:pt x="0" y="81"/>
                    <a:pt x="18" y="57"/>
                    <a:pt x="18" y="80"/>
                  </a:cubicBezTo>
                  <a:cubicBezTo>
                    <a:pt x="18" y="103"/>
                    <a:pt x="17" y="187"/>
                    <a:pt x="18" y="217"/>
                  </a:cubicBezTo>
                  <a:cubicBezTo>
                    <a:pt x="18" y="232"/>
                    <a:pt x="12" y="250"/>
                    <a:pt x="22" y="261"/>
                  </a:cubicBezTo>
                  <a:cubicBezTo>
                    <a:pt x="31" y="270"/>
                    <a:pt x="47" y="262"/>
                    <a:pt x="60" y="263"/>
                  </a:cubicBezTo>
                  <a:cubicBezTo>
                    <a:pt x="124" y="262"/>
                    <a:pt x="183" y="258"/>
                    <a:pt x="246" y="255"/>
                  </a:cubicBezTo>
                  <a:cubicBezTo>
                    <a:pt x="287" y="249"/>
                    <a:pt x="330" y="259"/>
                    <a:pt x="372" y="261"/>
                  </a:cubicBezTo>
                  <a:cubicBezTo>
                    <a:pt x="410" y="266"/>
                    <a:pt x="450" y="266"/>
                    <a:pt x="488" y="267"/>
                  </a:cubicBezTo>
                  <a:cubicBezTo>
                    <a:pt x="489" y="282"/>
                    <a:pt x="482" y="350"/>
                    <a:pt x="498" y="345"/>
                  </a:cubicBezTo>
                  <a:cubicBezTo>
                    <a:pt x="500" y="343"/>
                    <a:pt x="501" y="340"/>
                    <a:pt x="504" y="339"/>
                  </a:cubicBezTo>
                  <a:cubicBezTo>
                    <a:pt x="507" y="337"/>
                    <a:pt x="511" y="339"/>
                    <a:pt x="514" y="337"/>
                  </a:cubicBezTo>
                  <a:cubicBezTo>
                    <a:pt x="519" y="333"/>
                    <a:pt x="519" y="325"/>
                    <a:pt x="524" y="321"/>
                  </a:cubicBezTo>
                  <a:cubicBezTo>
                    <a:pt x="546" y="302"/>
                    <a:pt x="561" y="276"/>
                    <a:pt x="580" y="254"/>
                  </a:cubicBezTo>
                  <a:cubicBezTo>
                    <a:pt x="600" y="230"/>
                    <a:pt x="624" y="202"/>
                    <a:pt x="650" y="185"/>
                  </a:cubicBezTo>
                  <a:cubicBezTo>
                    <a:pt x="663" y="172"/>
                    <a:pt x="663" y="180"/>
                    <a:pt x="660" y="174"/>
                  </a:cubicBezTo>
                  <a:cubicBezTo>
                    <a:pt x="657" y="168"/>
                    <a:pt x="631" y="148"/>
                    <a:pt x="630" y="147"/>
                  </a:cubicBezTo>
                  <a:cubicBezTo>
                    <a:pt x="626" y="140"/>
                    <a:pt x="659" y="170"/>
                    <a:pt x="654" y="166"/>
                  </a:cubicBezTo>
                  <a:cubicBezTo>
                    <a:pt x="649" y="162"/>
                    <a:pt x="616" y="136"/>
                    <a:pt x="600" y="121"/>
                  </a:cubicBezTo>
                  <a:cubicBezTo>
                    <a:pt x="588" y="104"/>
                    <a:pt x="568" y="93"/>
                    <a:pt x="556" y="77"/>
                  </a:cubicBezTo>
                  <a:cubicBezTo>
                    <a:pt x="549" y="68"/>
                    <a:pt x="544" y="60"/>
                    <a:pt x="534" y="53"/>
                  </a:cubicBezTo>
                  <a:cubicBezTo>
                    <a:pt x="529" y="44"/>
                    <a:pt x="524" y="39"/>
                    <a:pt x="516" y="33"/>
                  </a:cubicBezTo>
                  <a:cubicBezTo>
                    <a:pt x="506" y="19"/>
                    <a:pt x="511" y="24"/>
                    <a:pt x="502" y="15"/>
                  </a:cubicBezTo>
                  <a:cubicBezTo>
                    <a:pt x="499" y="6"/>
                    <a:pt x="480" y="0"/>
                    <a:pt x="480" y="14"/>
                  </a:cubicBezTo>
                  <a:cubicBezTo>
                    <a:pt x="475" y="39"/>
                    <a:pt x="483" y="58"/>
                    <a:pt x="482" y="85"/>
                  </a:cubicBezTo>
                  <a:cubicBezTo>
                    <a:pt x="332" y="79"/>
                    <a:pt x="429" y="82"/>
                    <a:pt x="118" y="85"/>
                  </a:cubicBezTo>
                  <a:cubicBezTo>
                    <a:pt x="40" y="86"/>
                    <a:pt x="35" y="82"/>
                    <a:pt x="18" y="81"/>
                  </a:cubicBezTo>
                  <a:cubicBezTo>
                    <a:pt x="1" y="80"/>
                    <a:pt x="17" y="80"/>
                    <a:pt x="17" y="80"/>
                  </a:cubicBezTo>
                  <a:close/>
                </a:path>
              </a:pathLst>
            </a:custGeom>
            <a:grpFill/>
            <a:ln w="9525">
              <a:solidFill>
                <a:schemeClr val="tx1"/>
              </a:solidFill>
              <a:round/>
              <a:headEnd/>
              <a:tailEnd/>
            </a:ln>
          </p:spPr>
          <p:txBody>
            <a:bodyPr/>
            <a:lstStyle/>
            <a:p>
              <a:endParaRPr lang="en-US" sz="1600"/>
            </a:p>
          </p:txBody>
        </p:sp>
        <p:sp>
          <p:nvSpPr>
            <p:cNvPr id="48198" name="Text Box 14"/>
            <p:cNvSpPr txBox="1">
              <a:spLocks noChangeArrowheads="1"/>
            </p:cNvSpPr>
            <p:nvPr/>
          </p:nvSpPr>
          <p:spPr bwMode="auto">
            <a:xfrm>
              <a:off x="-304" y="609"/>
              <a:ext cx="1312" cy="679"/>
            </a:xfrm>
            <a:prstGeom prst="rect">
              <a:avLst/>
            </a:prstGeom>
            <a:grpFill/>
            <a:ln w="9525">
              <a:solidFill>
                <a:schemeClr val="tx1"/>
              </a:solidFill>
              <a:miter lim="800000"/>
              <a:headEnd/>
              <a:tailEnd/>
            </a:ln>
          </p:spPr>
          <p:txBody>
            <a:bodyPr wrap="square">
              <a:spAutoFit/>
            </a:bodyPr>
            <a:lstStyle/>
            <a:p>
              <a:pPr algn="ctr"/>
              <a:r>
                <a:rPr lang="en-US" sz="1600" b="1" dirty="0" smtClean="0"/>
                <a:t>Atmospheric mercury emitted from other regional and more distant sources</a:t>
              </a:r>
              <a:endParaRPr lang="en-US" sz="1600" b="1" baseline="30000" dirty="0"/>
            </a:p>
          </p:txBody>
        </p:sp>
      </p:grpSp>
      <p:pic>
        <p:nvPicPr>
          <p:cNvPr id="48136" name="Picture 15" descr="MCj01507830000[1]"/>
          <p:cNvPicPr>
            <a:picLocks noChangeAspect="1" noChangeArrowheads="1"/>
          </p:cNvPicPr>
          <p:nvPr/>
        </p:nvPicPr>
        <p:blipFill>
          <a:blip r:embed="rId4" cstate="print"/>
          <a:srcRect/>
          <a:stretch>
            <a:fillRect/>
          </a:stretch>
        </p:blipFill>
        <p:spPr bwMode="auto">
          <a:xfrm>
            <a:off x="384175" y="4038600"/>
            <a:ext cx="2435225" cy="2362200"/>
          </a:xfrm>
          <a:prstGeom prst="rect">
            <a:avLst/>
          </a:prstGeom>
          <a:noFill/>
          <a:ln w="9525">
            <a:noFill/>
            <a:miter lim="800000"/>
            <a:headEnd/>
            <a:tailEnd/>
          </a:ln>
        </p:spPr>
      </p:pic>
      <p:grpSp>
        <p:nvGrpSpPr>
          <p:cNvPr id="5" name="Group 16"/>
          <p:cNvGrpSpPr>
            <a:grpSpLocks/>
          </p:cNvGrpSpPr>
          <p:nvPr/>
        </p:nvGrpSpPr>
        <p:grpSpPr bwMode="auto">
          <a:xfrm>
            <a:off x="1219200" y="1330325"/>
            <a:ext cx="8494713" cy="3017838"/>
            <a:chOff x="768" y="838"/>
            <a:chExt cx="5351" cy="1901"/>
          </a:xfrm>
        </p:grpSpPr>
        <p:sp>
          <p:nvSpPr>
            <p:cNvPr id="48194" name="Freeform 17"/>
            <p:cNvSpPr>
              <a:spLocks/>
            </p:cNvSpPr>
            <p:nvPr/>
          </p:nvSpPr>
          <p:spPr bwMode="auto">
            <a:xfrm>
              <a:off x="1220" y="1942"/>
              <a:ext cx="1126" cy="797"/>
            </a:xfrm>
            <a:custGeom>
              <a:avLst/>
              <a:gdLst>
                <a:gd name="T0" fmla="*/ 45 w 1126"/>
                <a:gd name="T1" fmla="*/ 797 h 797"/>
                <a:gd name="T2" fmla="*/ 4 w 1126"/>
                <a:gd name="T3" fmla="*/ 770 h 797"/>
                <a:gd name="T4" fmla="*/ 95 w 1126"/>
                <a:gd name="T5" fmla="*/ 574 h 797"/>
                <a:gd name="T6" fmla="*/ 164 w 1126"/>
                <a:gd name="T7" fmla="*/ 438 h 797"/>
                <a:gd name="T8" fmla="*/ 252 w 1126"/>
                <a:gd name="T9" fmla="*/ 327 h 797"/>
                <a:gd name="T10" fmla="*/ 364 w 1126"/>
                <a:gd name="T11" fmla="*/ 253 h 797"/>
                <a:gd name="T12" fmla="*/ 534 w 1126"/>
                <a:gd name="T13" fmla="*/ 165 h 797"/>
                <a:gd name="T14" fmla="*/ 776 w 1126"/>
                <a:gd name="T15" fmla="*/ 62 h 797"/>
                <a:gd name="T16" fmla="*/ 972 w 1126"/>
                <a:gd name="T17" fmla="*/ 30 h 797"/>
                <a:gd name="T18" fmla="*/ 1126 w 1126"/>
                <a:gd name="T19" fmla="*/ 20 h 797"/>
                <a:gd name="T20" fmla="*/ 992 w 1126"/>
                <a:gd name="T21" fmla="*/ 150 h 797"/>
                <a:gd name="T22" fmla="*/ 740 w 1126"/>
                <a:gd name="T23" fmla="*/ 206 h 797"/>
                <a:gd name="T24" fmla="*/ 396 w 1126"/>
                <a:gd name="T25" fmla="*/ 421 h 797"/>
                <a:gd name="T26" fmla="*/ 225 w 1126"/>
                <a:gd name="T27" fmla="*/ 610 h 797"/>
                <a:gd name="T28" fmla="*/ 110 w 1126"/>
                <a:gd name="T29" fmla="*/ 789 h 797"/>
                <a:gd name="T30" fmla="*/ 45 w 1126"/>
                <a:gd name="T31" fmla="*/ 797 h 7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6"/>
                <a:gd name="T49" fmla="*/ 0 h 797"/>
                <a:gd name="T50" fmla="*/ 1126 w 1126"/>
                <a:gd name="T51" fmla="*/ 797 h 7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6" h="797">
                  <a:moveTo>
                    <a:pt x="45" y="797"/>
                  </a:moveTo>
                  <a:cubicBezTo>
                    <a:pt x="49" y="779"/>
                    <a:pt x="0" y="788"/>
                    <a:pt x="4" y="770"/>
                  </a:cubicBezTo>
                  <a:cubicBezTo>
                    <a:pt x="11" y="704"/>
                    <a:pt x="84" y="640"/>
                    <a:pt x="95" y="574"/>
                  </a:cubicBezTo>
                  <a:cubicBezTo>
                    <a:pt x="98" y="556"/>
                    <a:pt x="164" y="438"/>
                    <a:pt x="164" y="438"/>
                  </a:cubicBezTo>
                  <a:cubicBezTo>
                    <a:pt x="175" y="393"/>
                    <a:pt x="230" y="370"/>
                    <a:pt x="252" y="327"/>
                  </a:cubicBezTo>
                  <a:cubicBezTo>
                    <a:pt x="256" y="316"/>
                    <a:pt x="352" y="260"/>
                    <a:pt x="364" y="253"/>
                  </a:cubicBezTo>
                  <a:cubicBezTo>
                    <a:pt x="455" y="197"/>
                    <a:pt x="416" y="201"/>
                    <a:pt x="534" y="165"/>
                  </a:cubicBezTo>
                  <a:cubicBezTo>
                    <a:pt x="710" y="93"/>
                    <a:pt x="660" y="91"/>
                    <a:pt x="776" y="62"/>
                  </a:cubicBezTo>
                  <a:cubicBezTo>
                    <a:pt x="849" y="39"/>
                    <a:pt x="914" y="37"/>
                    <a:pt x="972" y="30"/>
                  </a:cubicBezTo>
                  <a:cubicBezTo>
                    <a:pt x="1030" y="23"/>
                    <a:pt x="1123" y="0"/>
                    <a:pt x="1126" y="20"/>
                  </a:cubicBezTo>
                  <a:cubicBezTo>
                    <a:pt x="1087" y="38"/>
                    <a:pt x="1093" y="128"/>
                    <a:pt x="992" y="150"/>
                  </a:cubicBezTo>
                  <a:cubicBezTo>
                    <a:pt x="906" y="154"/>
                    <a:pt x="841" y="149"/>
                    <a:pt x="740" y="206"/>
                  </a:cubicBezTo>
                  <a:cubicBezTo>
                    <a:pt x="661" y="249"/>
                    <a:pt x="482" y="354"/>
                    <a:pt x="396" y="421"/>
                  </a:cubicBezTo>
                  <a:cubicBezTo>
                    <a:pt x="310" y="488"/>
                    <a:pt x="273" y="549"/>
                    <a:pt x="225" y="610"/>
                  </a:cubicBezTo>
                  <a:cubicBezTo>
                    <a:pt x="199" y="632"/>
                    <a:pt x="143" y="771"/>
                    <a:pt x="110" y="789"/>
                  </a:cubicBezTo>
                  <a:cubicBezTo>
                    <a:pt x="99" y="795"/>
                    <a:pt x="45" y="797"/>
                    <a:pt x="45" y="797"/>
                  </a:cubicBezTo>
                  <a:close/>
                </a:path>
              </a:pathLst>
            </a:custGeom>
            <a:gradFill rotWithShape="1">
              <a:gsLst>
                <a:gs pos="0">
                  <a:schemeClr val="tx1">
                    <a:alpha val="87999"/>
                  </a:schemeClr>
                </a:gs>
                <a:gs pos="100000">
                  <a:srgbClr val="5C5C5C">
                    <a:alpha val="21999"/>
                  </a:srgbClr>
                </a:gs>
              </a:gsLst>
              <a:lin ang="0" scaled="1"/>
            </a:gradFill>
            <a:ln w="9525">
              <a:noFill/>
              <a:round/>
              <a:headEnd/>
              <a:tailEnd/>
            </a:ln>
          </p:spPr>
          <p:txBody>
            <a:bodyPr/>
            <a:lstStyle/>
            <a:p>
              <a:endParaRPr lang="en-US"/>
            </a:p>
          </p:txBody>
        </p:sp>
        <p:sp>
          <p:nvSpPr>
            <p:cNvPr id="48195" name="Freeform 18"/>
            <p:cNvSpPr>
              <a:spLocks/>
            </p:cNvSpPr>
            <p:nvPr/>
          </p:nvSpPr>
          <p:spPr bwMode="auto">
            <a:xfrm>
              <a:off x="988" y="1981"/>
              <a:ext cx="1238" cy="663"/>
            </a:xfrm>
            <a:custGeom>
              <a:avLst/>
              <a:gdLst>
                <a:gd name="T0" fmla="*/ 45 w 1238"/>
                <a:gd name="T1" fmla="*/ 659 h 663"/>
                <a:gd name="T2" fmla="*/ 4 w 1238"/>
                <a:gd name="T3" fmla="*/ 649 h 663"/>
                <a:gd name="T4" fmla="*/ 95 w 1238"/>
                <a:gd name="T5" fmla="*/ 486 h 663"/>
                <a:gd name="T6" fmla="*/ 164 w 1238"/>
                <a:gd name="T7" fmla="*/ 381 h 663"/>
                <a:gd name="T8" fmla="*/ 252 w 1238"/>
                <a:gd name="T9" fmla="*/ 295 h 663"/>
                <a:gd name="T10" fmla="*/ 364 w 1238"/>
                <a:gd name="T11" fmla="*/ 237 h 663"/>
                <a:gd name="T12" fmla="*/ 534 w 1238"/>
                <a:gd name="T13" fmla="*/ 169 h 663"/>
                <a:gd name="T14" fmla="*/ 1062 w 1238"/>
                <a:gd name="T15" fmla="*/ 23 h 663"/>
                <a:gd name="T16" fmla="*/ 1228 w 1238"/>
                <a:gd name="T17" fmla="*/ 33 h 663"/>
                <a:gd name="T18" fmla="*/ 1004 w 1238"/>
                <a:gd name="T19" fmla="*/ 101 h 663"/>
                <a:gd name="T20" fmla="*/ 858 w 1238"/>
                <a:gd name="T21" fmla="*/ 127 h 663"/>
                <a:gd name="T22" fmla="*/ 708 w 1238"/>
                <a:gd name="T23" fmla="*/ 167 h 663"/>
                <a:gd name="T24" fmla="*/ 388 w 1238"/>
                <a:gd name="T25" fmla="*/ 393 h 663"/>
                <a:gd name="T26" fmla="*/ 225 w 1238"/>
                <a:gd name="T27" fmla="*/ 514 h 663"/>
                <a:gd name="T28" fmla="*/ 124 w 1238"/>
                <a:gd name="T29" fmla="*/ 649 h 663"/>
                <a:gd name="T30" fmla="*/ 45 w 1238"/>
                <a:gd name="T31" fmla="*/ 659 h 6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38"/>
                <a:gd name="T49" fmla="*/ 0 h 663"/>
                <a:gd name="T50" fmla="*/ 1238 w 1238"/>
                <a:gd name="T51" fmla="*/ 663 h 6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38" h="663">
                  <a:moveTo>
                    <a:pt x="45" y="659"/>
                  </a:moveTo>
                  <a:cubicBezTo>
                    <a:pt x="49" y="645"/>
                    <a:pt x="0" y="663"/>
                    <a:pt x="4" y="649"/>
                  </a:cubicBezTo>
                  <a:cubicBezTo>
                    <a:pt x="11" y="598"/>
                    <a:pt x="84" y="537"/>
                    <a:pt x="95" y="486"/>
                  </a:cubicBezTo>
                  <a:cubicBezTo>
                    <a:pt x="98" y="472"/>
                    <a:pt x="164" y="381"/>
                    <a:pt x="164" y="381"/>
                  </a:cubicBezTo>
                  <a:cubicBezTo>
                    <a:pt x="175" y="346"/>
                    <a:pt x="230" y="328"/>
                    <a:pt x="252" y="295"/>
                  </a:cubicBezTo>
                  <a:cubicBezTo>
                    <a:pt x="256" y="286"/>
                    <a:pt x="352" y="243"/>
                    <a:pt x="364" y="237"/>
                  </a:cubicBezTo>
                  <a:cubicBezTo>
                    <a:pt x="455" y="194"/>
                    <a:pt x="416" y="197"/>
                    <a:pt x="534" y="169"/>
                  </a:cubicBezTo>
                  <a:cubicBezTo>
                    <a:pt x="710" y="113"/>
                    <a:pt x="907" y="47"/>
                    <a:pt x="1062" y="23"/>
                  </a:cubicBezTo>
                  <a:cubicBezTo>
                    <a:pt x="1178" y="0"/>
                    <a:pt x="1238" y="20"/>
                    <a:pt x="1228" y="33"/>
                  </a:cubicBezTo>
                  <a:cubicBezTo>
                    <a:pt x="1189" y="47"/>
                    <a:pt x="1105" y="84"/>
                    <a:pt x="1004" y="101"/>
                  </a:cubicBezTo>
                  <a:cubicBezTo>
                    <a:pt x="937" y="122"/>
                    <a:pt x="921" y="108"/>
                    <a:pt x="858" y="127"/>
                  </a:cubicBezTo>
                  <a:cubicBezTo>
                    <a:pt x="781" y="182"/>
                    <a:pt x="811" y="164"/>
                    <a:pt x="708" y="167"/>
                  </a:cubicBezTo>
                  <a:cubicBezTo>
                    <a:pt x="629" y="200"/>
                    <a:pt x="468" y="335"/>
                    <a:pt x="388" y="393"/>
                  </a:cubicBezTo>
                  <a:cubicBezTo>
                    <a:pt x="308" y="451"/>
                    <a:pt x="269" y="471"/>
                    <a:pt x="225" y="514"/>
                  </a:cubicBezTo>
                  <a:cubicBezTo>
                    <a:pt x="199" y="531"/>
                    <a:pt x="157" y="635"/>
                    <a:pt x="124" y="649"/>
                  </a:cubicBezTo>
                  <a:cubicBezTo>
                    <a:pt x="113" y="654"/>
                    <a:pt x="45" y="659"/>
                    <a:pt x="45" y="659"/>
                  </a:cubicBezTo>
                  <a:close/>
                </a:path>
              </a:pathLst>
            </a:custGeom>
            <a:gradFill rotWithShape="1">
              <a:gsLst>
                <a:gs pos="0">
                  <a:schemeClr val="tx1">
                    <a:alpha val="87999"/>
                  </a:schemeClr>
                </a:gs>
                <a:gs pos="100000">
                  <a:srgbClr val="B2B2B2">
                    <a:alpha val="21999"/>
                  </a:srgbClr>
                </a:gs>
              </a:gsLst>
              <a:lin ang="0" scaled="1"/>
            </a:gradFill>
            <a:ln w="9525">
              <a:noFill/>
              <a:round/>
              <a:headEnd/>
              <a:tailEnd/>
            </a:ln>
          </p:spPr>
          <p:txBody>
            <a:bodyPr/>
            <a:lstStyle/>
            <a:p>
              <a:endParaRPr lang="en-US"/>
            </a:p>
          </p:txBody>
        </p:sp>
        <p:sp>
          <p:nvSpPr>
            <p:cNvPr id="48196" name="Freeform 19"/>
            <p:cNvSpPr>
              <a:spLocks/>
            </p:cNvSpPr>
            <p:nvPr/>
          </p:nvSpPr>
          <p:spPr bwMode="auto">
            <a:xfrm>
              <a:off x="768" y="838"/>
              <a:ext cx="5351" cy="1754"/>
            </a:xfrm>
            <a:custGeom>
              <a:avLst/>
              <a:gdLst>
                <a:gd name="T0" fmla="*/ 0 w 5351"/>
                <a:gd name="T1" fmla="*/ 1754 h 1754"/>
                <a:gd name="T2" fmla="*/ 37 w 5351"/>
                <a:gd name="T3" fmla="*/ 1690 h 1754"/>
                <a:gd name="T4" fmla="*/ 125 w 5351"/>
                <a:gd name="T5" fmla="*/ 1491 h 1754"/>
                <a:gd name="T6" fmla="*/ 275 w 5351"/>
                <a:gd name="T7" fmla="*/ 1408 h 1754"/>
                <a:gd name="T8" fmla="*/ 476 w 5351"/>
                <a:gd name="T9" fmla="*/ 1316 h 1754"/>
                <a:gd name="T10" fmla="*/ 643 w 5351"/>
                <a:gd name="T11" fmla="*/ 1266 h 1754"/>
                <a:gd name="T12" fmla="*/ 1177 w 5351"/>
                <a:gd name="T13" fmla="*/ 1124 h 1754"/>
                <a:gd name="T14" fmla="*/ 2337 w 5351"/>
                <a:gd name="T15" fmla="*/ 923 h 1754"/>
                <a:gd name="T16" fmla="*/ 3080 w 5351"/>
                <a:gd name="T17" fmla="*/ 698 h 1754"/>
                <a:gd name="T18" fmla="*/ 3798 w 5351"/>
                <a:gd name="T19" fmla="*/ 456 h 1754"/>
                <a:gd name="T20" fmla="*/ 4516 w 5351"/>
                <a:gd name="T21" fmla="*/ 214 h 1754"/>
                <a:gd name="T22" fmla="*/ 5209 w 5351"/>
                <a:gd name="T23" fmla="*/ 97 h 1754"/>
                <a:gd name="T24" fmla="*/ 5176 w 5351"/>
                <a:gd name="T25" fmla="*/ 797 h 1754"/>
                <a:gd name="T26" fmla="*/ 4491 w 5351"/>
                <a:gd name="T27" fmla="*/ 873 h 1754"/>
                <a:gd name="T28" fmla="*/ 3590 w 5351"/>
                <a:gd name="T29" fmla="*/ 915 h 1754"/>
                <a:gd name="T30" fmla="*/ 2797 w 5351"/>
                <a:gd name="T31" fmla="*/ 1024 h 1754"/>
                <a:gd name="T32" fmla="*/ 2488 w 5351"/>
                <a:gd name="T33" fmla="*/ 1074 h 1754"/>
                <a:gd name="T34" fmla="*/ 1903 w 5351"/>
                <a:gd name="T35" fmla="*/ 1165 h 1754"/>
                <a:gd name="T36" fmla="*/ 1469 w 5351"/>
                <a:gd name="T37" fmla="*/ 1232 h 1754"/>
                <a:gd name="T38" fmla="*/ 860 w 5351"/>
                <a:gd name="T39" fmla="*/ 1349 h 1754"/>
                <a:gd name="T40" fmla="*/ 451 w 5351"/>
                <a:gd name="T41" fmla="*/ 1533 h 1754"/>
                <a:gd name="T42" fmla="*/ 110 w 5351"/>
                <a:gd name="T43" fmla="*/ 1743 h 1754"/>
                <a:gd name="T44" fmla="*/ 0 w 5351"/>
                <a:gd name="T45" fmla="*/ 1754 h 17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51"/>
                <a:gd name="T70" fmla="*/ 0 h 1754"/>
                <a:gd name="T71" fmla="*/ 5351 w 5351"/>
                <a:gd name="T72" fmla="*/ 1754 h 17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51" h="1754">
                  <a:moveTo>
                    <a:pt x="0" y="1754"/>
                  </a:moveTo>
                  <a:cubicBezTo>
                    <a:pt x="9" y="1733"/>
                    <a:pt x="28" y="1712"/>
                    <a:pt x="37" y="1690"/>
                  </a:cubicBezTo>
                  <a:cubicBezTo>
                    <a:pt x="55" y="1613"/>
                    <a:pt x="97" y="1568"/>
                    <a:pt x="125" y="1491"/>
                  </a:cubicBezTo>
                  <a:cubicBezTo>
                    <a:pt x="134" y="1469"/>
                    <a:pt x="275" y="1408"/>
                    <a:pt x="275" y="1408"/>
                  </a:cubicBezTo>
                  <a:cubicBezTo>
                    <a:pt x="303" y="1355"/>
                    <a:pt x="420" y="1366"/>
                    <a:pt x="476" y="1316"/>
                  </a:cubicBezTo>
                  <a:cubicBezTo>
                    <a:pt x="485" y="1302"/>
                    <a:pt x="615" y="1274"/>
                    <a:pt x="643" y="1266"/>
                  </a:cubicBezTo>
                  <a:cubicBezTo>
                    <a:pt x="873" y="1200"/>
                    <a:pt x="883" y="1167"/>
                    <a:pt x="1177" y="1124"/>
                  </a:cubicBezTo>
                  <a:cubicBezTo>
                    <a:pt x="1453" y="1084"/>
                    <a:pt x="2025" y="952"/>
                    <a:pt x="2337" y="923"/>
                  </a:cubicBezTo>
                  <a:cubicBezTo>
                    <a:pt x="2635" y="851"/>
                    <a:pt x="2887" y="776"/>
                    <a:pt x="3080" y="698"/>
                  </a:cubicBezTo>
                  <a:cubicBezTo>
                    <a:pt x="3323" y="620"/>
                    <a:pt x="3559" y="537"/>
                    <a:pt x="3798" y="456"/>
                  </a:cubicBezTo>
                  <a:cubicBezTo>
                    <a:pt x="4037" y="375"/>
                    <a:pt x="4281" y="274"/>
                    <a:pt x="4516" y="214"/>
                  </a:cubicBezTo>
                  <a:cubicBezTo>
                    <a:pt x="4751" y="154"/>
                    <a:pt x="5099" y="0"/>
                    <a:pt x="5209" y="97"/>
                  </a:cubicBezTo>
                  <a:cubicBezTo>
                    <a:pt x="5346" y="158"/>
                    <a:pt x="5351" y="736"/>
                    <a:pt x="5176" y="797"/>
                  </a:cubicBezTo>
                  <a:cubicBezTo>
                    <a:pt x="5041" y="1059"/>
                    <a:pt x="4751" y="831"/>
                    <a:pt x="4491" y="873"/>
                  </a:cubicBezTo>
                  <a:cubicBezTo>
                    <a:pt x="4227" y="893"/>
                    <a:pt x="3872" y="890"/>
                    <a:pt x="3590" y="915"/>
                  </a:cubicBezTo>
                  <a:cubicBezTo>
                    <a:pt x="3308" y="940"/>
                    <a:pt x="2981" y="998"/>
                    <a:pt x="2797" y="1024"/>
                  </a:cubicBezTo>
                  <a:cubicBezTo>
                    <a:pt x="2613" y="1050"/>
                    <a:pt x="2637" y="1051"/>
                    <a:pt x="2488" y="1074"/>
                  </a:cubicBezTo>
                  <a:cubicBezTo>
                    <a:pt x="2322" y="1106"/>
                    <a:pt x="2060" y="1136"/>
                    <a:pt x="1903" y="1165"/>
                  </a:cubicBezTo>
                  <a:cubicBezTo>
                    <a:pt x="1710" y="1248"/>
                    <a:pt x="1726" y="1227"/>
                    <a:pt x="1469" y="1232"/>
                  </a:cubicBezTo>
                  <a:cubicBezTo>
                    <a:pt x="1270" y="1282"/>
                    <a:pt x="1030" y="1299"/>
                    <a:pt x="860" y="1349"/>
                  </a:cubicBezTo>
                  <a:cubicBezTo>
                    <a:pt x="690" y="1399"/>
                    <a:pt x="576" y="1467"/>
                    <a:pt x="451" y="1533"/>
                  </a:cubicBezTo>
                  <a:cubicBezTo>
                    <a:pt x="387" y="1559"/>
                    <a:pt x="193" y="1722"/>
                    <a:pt x="110" y="1743"/>
                  </a:cubicBezTo>
                  <a:cubicBezTo>
                    <a:pt x="83" y="1751"/>
                    <a:pt x="0" y="1754"/>
                    <a:pt x="0" y="1754"/>
                  </a:cubicBezTo>
                  <a:close/>
                </a:path>
              </a:pathLst>
            </a:custGeom>
            <a:gradFill rotWithShape="1">
              <a:gsLst>
                <a:gs pos="0">
                  <a:schemeClr val="tx1"/>
                </a:gs>
                <a:gs pos="100000">
                  <a:srgbClr val="B2B2B2">
                    <a:alpha val="21999"/>
                  </a:srgbClr>
                </a:gs>
              </a:gsLst>
              <a:lin ang="0" scaled="1"/>
            </a:gradFill>
            <a:ln w="9525">
              <a:solidFill>
                <a:schemeClr val="bg2"/>
              </a:solidFill>
              <a:round/>
              <a:headEnd/>
              <a:tailEnd/>
            </a:ln>
          </p:spPr>
          <p:txBody>
            <a:bodyPr/>
            <a:lstStyle/>
            <a:p>
              <a:endParaRPr lang="en-US"/>
            </a:p>
          </p:txBody>
        </p:sp>
      </p:grpSp>
      <p:grpSp>
        <p:nvGrpSpPr>
          <p:cNvPr id="60" name="Group 59"/>
          <p:cNvGrpSpPr/>
          <p:nvPr/>
        </p:nvGrpSpPr>
        <p:grpSpPr>
          <a:xfrm>
            <a:off x="4343400" y="304800"/>
            <a:ext cx="3111500" cy="4573726"/>
            <a:chOff x="4343400" y="304800"/>
            <a:chExt cx="3111500" cy="4573726"/>
          </a:xfrm>
        </p:grpSpPr>
        <p:grpSp>
          <p:nvGrpSpPr>
            <p:cNvPr id="6" name="Group 26"/>
            <p:cNvGrpSpPr>
              <a:grpSpLocks/>
            </p:cNvGrpSpPr>
            <p:nvPr/>
          </p:nvGrpSpPr>
          <p:grpSpPr bwMode="auto">
            <a:xfrm>
              <a:off x="5029200" y="304800"/>
              <a:ext cx="2425700" cy="815975"/>
              <a:chOff x="2688" y="720"/>
              <a:chExt cx="1398" cy="877"/>
            </a:xfrm>
          </p:grpSpPr>
          <p:grpSp>
            <p:nvGrpSpPr>
              <p:cNvPr id="7" name="Group 27"/>
              <p:cNvGrpSpPr>
                <a:grpSpLocks/>
              </p:cNvGrpSpPr>
              <p:nvPr/>
            </p:nvGrpSpPr>
            <p:grpSpPr bwMode="auto">
              <a:xfrm>
                <a:off x="2688" y="720"/>
                <a:ext cx="1398" cy="877"/>
                <a:chOff x="2682" y="1063"/>
                <a:chExt cx="1398" cy="877"/>
              </a:xfrm>
            </p:grpSpPr>
            <p:sp>
              <p:nvSpPr>
                <p:cNvPr id="273436" name="Cloud"/>
                <p:cNvSpPr>
                  <a:spLocks noChangeAspect="1" noEditPoints="1" noChangeArrowheads="1"/>
                </p:cNvSpPr>
                <p:nvPr/>
              </p:nvSpPr>
              <p:spPr bwMode="auto">
                <a:xfrm flipV="1">
                  <a:off x="2832" y="1104"/>
                  <a:ext cx="1248" cy="83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48166" name="Oval 29"/>
                <p:cNvSpPr>
                  <a:spLocks noChangeArrowheads="1"/>
                </p:cNvSpPr>
                <p:nvPr/>
              </p:nvSpPr>
              <p:spPr bwMode="auto">
                <a:xfrm>
                  <a:off x="3360" y="148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67" name="Oval 30"/>
                <p:cNvSpPr>
                  <a:spLocks noChangeArrowheads="1"/>
                </p:cNvSpPr>
                <p:nvPr/>
              </p:nvSpPr>
              <p:spPr bwMode="auto">
                <a:xfrm>
                  <a:off x="3504" y="15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68" name="Oval 31"/>
                <p:cNvSpPr>
                  <a:spLocks noChangeArrowheads="1"/>
                </p:cNvSpPr>
                <p:nvPr/>
              </p:nvSpPr>
              <p:spPr bwMode="auto">
                <a:xfrm>
                  <a:off x="3408" y="168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69" name="Oval 32"/>
                <p:cNvSpPr>
                  <a:spLocks noChangeArrowheads="1"/>
                </p:cNvSpPr>
                <p:nvPr/>
              </p:nvSpPr>
              <p:spPr bwMode="auto">
                <a:xfrm>
                  <a:off x="3360" y="129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0" name="Oval 33"/>
                <p:cNvSpPr>
                  <a:spLocks noChangeArrowheads="1"/>
                </p:cNvSpPr>
                <p:nvPr/>
              </p:nvSpPr>
              <p:spPr bwMode="auto">
                <a:xfrm>
                  <a:off x="3504" y="134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1" name="Oval 34"/>
                <p:cNvSpPr>
                  <a:spLocks noChangeArrowheads="1"/>
                </p:cNvSpPr>
                <p:nvPr/>
              </p:nvSpPr>
              <p:spPr bwMode="auto">
                <a:xfrm>
                  <a:off x="3696" y="153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2" name="Oval 35"/>
                <p:cNvSpPr>
                  <a:spLocks noChangeArrowheads="1"/>
                </p:cNvSpPr>
                <p:nvPr/>
              </p:nvSpPr>
              <p:spPr bwMode="auto">
                <a:xfrm>
                  <a:off x="3792" y="168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3" name="Oval 36"/>
                <p:cNvSpPr>
                  <a:spLocks noChangeArrowheads="1"/>
                </p:cNvSpPr>
                <p:nvPr/>
              </p:nvSpPr>
              <p:spPr bwMode="auto">
                <a:xfrm>
                  <a:off x="3072" y="120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4" name="Oval 37"/>
                <p:cNvSpPr>
                  <a:spLocks noChangeArrowheads="1"/>
                </p:cNvSpPr>
                <p:nvPr/>
              </p:nvSpPr>
              <p:spPr bwMode="auto">
                <a:xfrm>
                  <a:off x="3264" y="158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5" name="Oval 38"/>
                <p:cNvSpPr>
                  <a:spLocks noChangeArrowheads="1"/>
                </p:cNvSpPr>
                <p:nvPr/>
              </p:nvSpPr>
              <p:spPr bwMode="auto">
                <a:xfrm>
                  <a:off x="3312" y="177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6" name="Oval 39"/>
                <p:cNvSpPr>
                  <a:spLocks noChangeArrowheads="1"/>
                </p:cNvSpPr>
                <p:nvPr/>
              </p:nvSpPr>
              <p:spPr bwMode="auto">
                <a:xfrm>
                  <a:off x="3216" y="129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7" name="Oval 40"/>
                <p:cNvSpPr>
                  <a:spLocks noChangeArrowheads="1"/>
                </p:cNvSpPr>
                <p:nvPr/>
              </p:nvSpPr>
              <p:spPr bwMode="auto">
                <a:xfrm>
                  <a:off x="2880" y="148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8" name="Oval 41"/>
                <p:cNvSpPr>
                  <a:spLocks noChangeArrowheads="1"/>
                </p:cNvSpPr>
                <p:nvPr/>
              </p:nvSpPr>
              <p:spPr bwMode="auto">
                <a:xfrm>
                  <a:off x="2976" y="163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79" name="Oval 42"/>
                <p:cNvSpPr>
                  <a:spLocks noChangeArrowheads="1"/>
                </p:cNvSpPr>
                <p:nvPr/>
              </p:nvSpPr>
              <p:spPr bwMode="auto">
                <a:xfrm>
                  <a:off x="3072" y="172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0" name="Oval 43"/>
                <p:cNvSpPr>
                  <a:spLocks noChangeArrowheads="1"/>
                </p:cNvSpPr>
                <p:nvPr/>
              </p:nvSpPr>
              <p:spPr bwMode="auto">
                <a:xfrm>
                  <a:off x="2928" y="129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1" name="Oval 44"/>
                <p:cNvSpPr>
                  <a:spLocks noChangeArrowheads="1"/>
                </p:cNvSpPr>
                <p:nvPr/>
              </p:nvSpPr>
              <p:spPr bwMode="auto">
                <a:xfrm>
                  <a:off x="3024" y="1488"/>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2" name="Oval 45"/>
                <p:cNvSpPr>
                  <a:spLocks noChangeArrowheads="1"/>
                </p:cNvSpPr>
                <p:nvPr/>
              </p:nvSpPr>
              <p:spPr bwMode="auto">
                <a:xfrm>
                  <a:off x="3216" y="144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3" name="Oval 46"/>
                <p:cNvSpPr>
                  <a:spLocks noChangeArrowheads="1"/>
                </p:cNvSpPr>
                <p:nvPr/>
              </p:nvSpPr>
              <p:spPr bwMode="auto">
                <a:xfrm>
                  <a:off x="3360" y="115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4" name="Oval 47"/>
                <p:cNvSpPr>
                  <a:spLocks noChangeArrowheads="1"/>
                </p:cNvSpPr>
                <p:nvPr/>
              </p:nvSpPr>
              <p:spPr bwMode="auto">
                <a:xfrm>
                  <a:off x="3504" y="120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5" name="Oval 48"/>
                <p:cNvSpPr>
                  <a:spLocks noChangeArrowheads="1"/>
                </p:cNvSpPr>
                <p:nvPr/>
              </p:nvSpPr>
              <p:spPr bwMode="auto">
                <a:xfrm>
                  <a:off x="3648" y="129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6" name="Oval 49"/>
                <p:cNvSpPr>
                  <a:spLocks noChangeArrowheads="1"/>
                </p:cNvSpPr>
                <p:nvPr/>
              </p:nvSpPr>
              <p:spPr bwMode="auto">
                <a:xfrm>
                  <a:off x="3744" y="1392"/>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7" name="Oval 50"/>
                <p:cNvSpPr>
                  <a:spLocks noChangeArrowheads="1"/>
                </p:cNvSpPr>
                <p:nvPr/>
              </p:nvSpPr>
              <p:spPr bwMode="auto">
                <a:xfrm>
                  <a:off x="3888" y="144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8" name="Oval 51"/>
                <p:cNvSpPr>
                  <a:spLocks noChangeArrowheads="1"/>
                </p:cNvSpPr>
                <p:nvPr/>
              </p:nvSpPr>
              <p:spPr bwMode="auto">
                <a:xfrm>
                  <a:off x="3888" y="158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89" name="Oval 52"/>
                <p:cNvSpPr>
                  <a:spLocks noChangeArrowheads="1"/>
                </p:cNvSpPr>
                <p:nvPr/>
              </p:nvSpPr>
              <p:spPr bwMode="auto">
                <a:xfrm>
                  <a:off x="3744" y="182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90" name="Oval 53"/>
                <p:cNvSpPr>
                  <a:spLocks noChangeArrowheads="1"/>
                </p:cNvSpPr>
                <p:nvPr/>
              </p:nvSpPr>
              <p:spPr bwMode="auto">
                <a:xfrm>
                  <a:off x="3504" y="1776"/>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91" name="Oval 54"/>
                <p:cNvSpPr>
                  <a:spLocks noChangeArrowheads="1"/>
                </p:cNvSpPr>
                <p:nvPr/>
              </p:nvSpPr>
              <p:spPr bwMode="auto">
                <a:xfrm>
                  <a:off x="3600" y="168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92" name="Oval 55"/>
                <p:cNvSpPr>
                  <a:spLocks noChangeArrowheads="1"/>
                </p:cNvSpPr>
                <p:nvPr/>
              </p:nvSpPr>
              <p:spPr bwMode="auto">
                <a:xfrm>
                  <a:off x="3072" y="1344"/>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48193" name="Text Box 56"/>
                <p:cNvSpPr txBox="1">
                  <a:spLocks noChangeArrowheads="1"/>
                </p:cNvSpPr>
                <p:nvPr/>
              </p:nvSpPr>
              <p:spPr bwMode="auto">
                <a:xfrm>
                  <a:off x="2682" y="1063"/>
                  <a:ext cx="106" cy="328"/>
                </a:xfrm>
                <a:prstGeom prst="rect">
                  <a:avLst/>
                </a:prstGeom>
                <a:noFill/>
                <a:ln w="9525">
                  <a:noFill/>
                  <a:miter lim="800000"/>
                  <a:headEnd/>
                  <a:tailEnd/>
                </a:ln>
              </p:spPr>
              <p:txBody>
                <a:bodyPr wrap="none">
                  <a:spAutoFit/>
                </a:bodyPr>
                <a:lstStyle/>
                <a:p>
                  <a:endParaRPr lang="en-US" sz="1400">
                    <a:latin typeface="Times New Roman" pitchFamily="18" charset="0"/>
                  </a:endParaRPr>
                </a:p>
              </p:txBody>
            </p:sp>
          </p:grpSp>
          <p:sp>
            <p:nvSpPr>
              <p:cNvPr id="48164" name="Oval 57"/>
              <p:cNvSpPr>
                <a:spLocks noChangeArrowheads="1"/>
              </p:cNvSpPr>
              <p:nvPr/>
            </p:nvSpPr>
            <p:spPr bwMode="auto">
              <a:xfrm>
                <a:off x="3168" y="1248"/>
                <a:ext cx="96" cy="96"/>
              </a:xfrm>
              <a:prstGeom prst="ellipse">
                <a:avLst/>
              </a:prstGeom>
              <a:solidFill>
                <a:schemeClr val="bg1"/>
              </a:solidFill>
              <a:ln w="9525">
                <a:solidFill>
                  <a:schemeClr val="tx1"/>
                </a:solidFill>
                <a:round/>
                <a:headEnd/>
                <a:tailEnd/>
              </a:ln>
            </p:spPr>
            <p:txBody>
              <a:bodyPr wrap="none" anchor="ctr"/>
              <a:lstStyle/>
              <a:p>
                <a:endParaRPr lang="en-US"/>
              </a:p>
            </p:txBody>
          </p:sp>
        </p:grpSp>
        <p:grpSp>
          <p:nvGrpSpPr>
            <p:cNvPr id="12" name="Group 71"/>
            <p:cNvGrpSpPr>
              <a:grpSpLocks/>
            </p:cNvGrpSpPr>
            <p:nvPr/>
          </p:nvGrpSpPr>
          <p:grpSpPr bwMode="auto">
            <a:xfrm>
              <a:off x="5562600" y="1066800"/>
              <a:ext cx="609600" cy="2590800"/>
              <a:chOff x="4368" y="672"/>
              <a:chExt cx="384" cy="1632"/>
            </a:xfrm>
          </p:grpSpPr>
          <p:sp>
            <p:nvSpPr>
              <p:cNvPr id="48149" name="Line 72"/>
              <p:cNvSpPr>
                <a:spLocks noChangeShapeType="1"/>
              </p:cNvSpPr>
              <p:nvPr/>
            </p:nvSpPr>
            <p:spPr bwMode="auto">
              <a:xfrm flipH="1">
                <a:off x="4368" y="672"/>
                <a:ext cx="144" cy="1632"/>
              </a:xfrm>
              <a:prstGeom prst="line">
                <a:avLst/>
              </a:prstGeom>
              <a:noFill/>
              <a:ln w="28575">
                <a:solidFill>
                  <a:schemeClr val="tx1"/>
                </a:solidFill>
                <a:prstDash val="dash"/>
                <a:round/>
                <a:headEnd/>
                <a:tailEnd/>
              </a:ln>
            </p:spPr>
            <p:txBody>
              <a:bodyPr>
                <a:spAutoFit/>
              </a:bodyPr>
              <a:lstStyle/>
              <a:p>
                <a:endParaRPr lang="en-US"/>
              </a:p>
            </p:txBody>
          </p:sp>
          <p:sp>
            <p:nvSpPr>
              <p:cNvPr id="48150" name="Line 73"/>
              <p:cNvSpPr>
                <a:spLocks noChangeShapeType="1"/>
              </p:cNvSpPr>
              <p:nvPr/>
            </p:nvSpPr>
            <p:spPr bwMode="auto">
              <a:xfrm flipH="1">
                <a:off x="4416" y="672"/>
                <a:ext cx="144" cy="1632"/>
              </a:xfrm>
              <a:prstGeom prst="line">
                <a:avLst/>
              </a:prstGeom>
              <a:noFill/>
              <a:ln w="28575">
                <a:solidFill>
                  <a:schemeClr val="tx1"/>
                </a:solidFill>
                <a:prstDash val="dash"/>
                <a:round/>
                <a:headEnd/>
                <a:tailEnd/>
              </a:ln>
            </p:spPr>
            <p:txBody>
              <a:bodyPr>
                <a:spAutoFit/>
              </a:bodyPr>
              <a:lstStyle/>
              <a:p>
                <a:endParaRPr lang="en-US"/>
              </a:p>
            </p:txBody>
          </p:sp>
          <p:sp>
            <p:nvSpPr>
              <p:cNvPr id="48151" name="Line 74"/>
              <p:cNvSpPr>
                <a:spLocks noChangeShapeType="1"/>
              </p:cNvSpPr>
              <p:nvPr/>
            </p:nvSpPr>
            <p:spPr bwMode="auto">
              <a:xfrm flipH="1">
                <a:off x="4464" y="672"/>
                <a:ext cx="144" cy="1632"/>
              </a:xfrm>
              <a:prstGeom prst="line">
                <a:avLst/>
              </a:prstGeom>
              <a:noFill/>
              <a:ln w="28575">
                <a:solidFill>
                  <a:schemeClr val="tx1"/>
                </a:solidFill>
                <a:prstDash val="dash"/>
                <a:round/>
                <a:headEnd/>
                <a:tailEnd/>
              </a:ln>
            </p:spPr>
            <p:txBody>
              <a:bodyPr>
                <a:spAutoFit/>
              </a:bodyPr>
              <a:lstStyle/>
              <a:p>
                <a:endParaRPr lang="en-US"/>
              </a:p>
            </p:txBody>
          </p:sp>
          <p:sp>
            <p:nvSpPr>
              <p:cNvPr id="48152" name="Line 75"/>
              <p:cNvSpPr>
                <a:spLocks noChangeShapeType="1"/>
              </p:cNvSpPr>
              <p:nvPr/>
            </p:nvSpPr>
            <p:spPr bwMode="auto">
              <a:xfrm flipH="1">
                <a:off x="4512" y="672"/>
                <a:ext cx="144" cy="1632"/>
              </a:xfrm>
              <a:prstGeom prst="line">
                <a:avLst/>
              </a:prstGeom>
              <a:noFill/>
              <a:ln w="28575">
                <a:solidFill>
                  <a:schemeClr val="tx1"/>
                </a:solidFill>
                <a:prstDash val="dash"/>
                <a:round/>
                <a:headEnd/>
                <a:tailEnd/>
              </a:ln>
            </p:spPr>
            <p:txBody>
              <a:bodyPr>
                <a:spAutoFit/>
              </a:bodyPr>
              <a:lstStyle/>
              <a:p>
                <a:endParaRPr lang="en-US"/>
              </a:p>
            </p:txBody>
          </p:sp>
          <p:sp>
            <p:nvSpPr>
              <p:cNvPr id="48153" name="Line 76"/>
              <p:cNvSpPr>
                <a:spLocks noChangeShapeType="1"/>
              </p:cNvSpPr>
              <p:nvPr/>
            </p:nvSpPr>
            <p:spPr bwMode="auto">
              <a:xfrm flipH="1">
                <a:off x="4560" y="672"/>
                <a:ext cx="144" cy="1632"/>
              </a:xfrm>
              <a:prstGeom prst="line">
                <a:avLst/>
              </a:prstGeom>
              <a:noFill/>
              <a:ln w="28575">
                <a:solidFill>
                  <a:schemeClr val="tx1"/>
                </a:solidFill>
                <a:prstDash val="dash"/>
                <a:round/>
                <a:headEnd/>
                <a:tailEnd/>
              </a:ln>
            </p:spPr>
            <p:txBody>
              <a:bodyPr>
                <a:spAutoFit/>
              </a:bodyPr>
              <a:lstStyle/>
              <a:p>
                <a:endParaRPr lang="en-US"/>
              </a:p>
            </p:txBody>
          </p:sp>
          <p:sp>
            <p:nvSpPr>
              <p:cNvPr id="48154" name="Line 77"/>
              <p:cNvSpPr>
                <a:spLocks noChangeShapeType="1"/>
              </p:cNvSpPr>
              <p:nvPr/>
            </p:nvSpPr>
            <p:spPr bwMode="auto">
              <a:xfrm flipH="1">
                <a:off x="4608" y="672"/>
                <a:ext cx="144" cy="1632"/>
              </a:xfrm>
              <a:prstGeom prst="line">
                <a:avLst/>
              </a:prstGeom>
              <a:noFill/>
              <a:ln w="28575">
                <a:solidFill>
                  <a:schemeClr val="tx1"/>
                </a:solidFill>
                <a:prstDash val="dash"/>
                <a:round/>
                <a:headEnd/>
                <a:tailEnd/>
              </a:ln>
            </p:spPr>
            <p:txBody>
              <a:bodyPr>
                <a:spAutoFit/>
              </a:bodyPr>
              <a:lstStyle/>
              <a:p>
                <a:endParaRPr lang="en-US"/>
              </a:p>
            </p:txBody>
          </p:sp>
        </p:grpSp>
        <p:sp>
          <p:nvSpPr>
            <p:cNvPr id="75" name="TextBox 74"/>
            <p:cNvSpPr txBox="1"/>
            <p:nvPr/>
          </p:nvSpPr>
          <p:spPr>
            <a:xfrm>
              <a:off x="4343400" y="3124200"/>
              <a:ext cx="1883248" cy="1754326"/>
            </a:xfrm>
            <a:prstGeom prst="rect">
              <a:avLst/>
            </a:prstGeom>
            <a:solidFill>
              <a:schemeClr val="bg1"/>
            </a:solidFill>
          </p:spPr>
          <p:txBody>
            <a:bodyPr wrap="square" rtlCol="0">
              <a:spAutoFit/>
            </a:bodyPr>
            <a:lstStyle/>
            <a:p>
              <a:r>
                <a:rPr lang="en-US" b="1" dirty="0" smtClean="0"/>
                <a:t>wet deposition:</a:t>
              </a:r>
              <a:r>
                <a:rPr lang="en-US" dirty="0" smtClean="0"/>
                <a:t> pollutants brought down to the earth’s surface in rain and snow</a:t>
              </a:r>
              <a:endParaRPr lang="en-US" dirty="0"/>
            </a:p>
          </p:txBody>
        </p:sp>
      </p:grpSp>
      <p:sp>
        <p:nvSpPr>
          <p:cNvPr id="76" name="TextBox 75"/>
          <p:cNvSpPr txBox="1"/>
          <p:nvPr/>
        </p:nvSpPr>
        <p:spPr>
          <a:xfrm>
            <a:off x="6803552" y="3048000"/>
            <a:ext cx="2264248" cy="3693319"/>
          </a:xfrm>
          <a:prstGeom prst="rect">
            <a:avLst/>
          </a:prstGeom>
          <a:solidFill>
            <a:schemeClr val="bg1"/>
          </a:solidFill>
        </p:spPr>
        <p:txBody>
          <a:bodyPr wrap="square" rtlCol="0">
            <a:spAutoFit/>
          </a:bodyPr>
          <a:lstStyle/>
          <a:p>
            <a:r>
              <a:rPr lang="en-US" b="1" dirty="0" smtClean="0"/>
              <a:t>dry deposition:</a:t>
            </a:r>
            <a:r>
              <a:rPr lang="en-US" dirty="0" smtClean="0"/>
              <a:t> pollutants brought down to the earth’s surface in the absence of rain or snow</a:t>
            </a:r>
          </a:p>
          <a:p>
            <a:endParaRPr lang="en-US" dirty="0" smtClean="0"/>
          </a:p>
          <a:p>
            <a:pPr marL="284163" indent="-284163">
              <a:buFont typeface="Wingdings" pitchFamily="2" charset="2"/>
              <a:buChar char="q"/>
            </a:pPr>
            <a:r>
              <a:rPr lang="en-US" dirty="0" smtClean="0"/>
              <a:t>Gaseous pollutants can be absorbed by the surface</a:t>
            </a:r>
          </a:p>
          <a:p>
            <a:pPr marL="284163" indent="-284163">
              <a:buFont typeface="Wingdings" pitchFamily="2" charset="2"/>
              <a:buChar char="q"/>
            </a:pPr>
            <a:r>
              <a:rPr lang="en-US" dirty="0" smtClean="0"/>
              <a:t> Particles with pollutants on them can “fall” to the surface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 calcmode="lin" valueType="num">
                                      <p:cBhvr>
                                        <p:cTn id="14" dur="500" fill="hold"/>
                                        <p:tgtEl>
                                          <p:spTgt spid="76"/>
                                        </p:tgtEl>
                                        <p:attrNameLst>
                                          <p:attrName>ppt_w</p:attrName>
                                        </p:attrNameLst>
                                      </p:cBhvr>
                                      <p:tavLst>
                                        <p:tav tm="0">
                                          <p:val>
                                            <p:fltVal val="0"/>
                                          </p:val>
                                        </p:tav>
                                        <p:tav tm="100000">
                                          <p:val>
                                            <p:strVal val="#ppt_w"/>
                                          </p:val>
                                        </p:tav>
                                      </p:tavLst>
                                    </p:anim>
                                    <p:anim calcmode="lin" valueType="num">
                                      <p:cBhvr>
                                        <p:cTn id="15" dur="500" fill="hold"/>
                                        <p:tgtEl>
                                          <p:spTgt spid="76"/>
                                        </p:tgtEl>
                                        <p:attrNameLst>
                                          <p:attrName>ppt_h</p:attrName>
                                        </p:attrNameLst>
                                      </p:cBhvr>
                                      <p:tavLst>
                                        <p:tav tm="0">
                                          <p:val>
                                            <p:fltVal val="0"/>
                                          </p:val>
                                        </p:tav>
                                        <p:tav tm="100000">
                                          <p:val>
                                            <p:strVal val="#ppt_h"/>
                                          </p:val>
                                        </p:tav>
                                      </p:tavLst>
                                    </p:anim>
                                    <p:animEffect transition="in" filter="fade">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9554" name="Picture 2" descr="2002_pt_hgtot"/>
          <p:cNvPicPr>
            <a:picLocks noChangeAspect="1" noChangeArrowheads="1"/>
          </p:cNvPicPr>
          <p:nvPr/>
        </p:nvPicPr>
        <p:blipFill>
          <a:blip r:embed="rId3" cstate="print">
            <a:extLst>
              <a:ext uri="{28A0092B-C50C-407E-A947-70E740481C1C}">
                <a14:useLocalDpi xmlns="" xmlns:a14="http://schemas.microsoft.com/office/drawing/2010/main" val="0"/>
              </a:ext>
            </a:extLst>
          </a:blip>
          <a:srcRect l="1875" t="816" r="5624" b="816"/>
          <a:stretch>
            <a:fillRect/>
          </a:stretch>
        </p:blipFill>
        <p:spPr bwMode="auto">
          <a:xfrm>
            <a:off x="228600" y="811213"/>
            <a:ext cx="6770688" cy="551338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79555" name="Group 3"/>
          <p:cNvGrpSpPr>
            <a:grpSpLocks/>
          </p:cNvGrpSpPr>
          <p:nvPr/>
        </p:nvGrpSpPr>
        <p:grpSpPr bwMode="auto">
          <a:xfrm>
            <a:off x="7078663" y="914400"/>
            <a:ext cx="1981200" cy="5256213"/>
            <a:chOff x="4459" y="576"/>
            <a:chExt cx="1248" cy="3311"/>
          </a:xfrm>
        </p:grpSpPr>
        <p:sp>
          <p:nvSpPr>
            <p:cNvPr id="279556" name="Rectangle 4"/>
            <p:cNvSpPr>
              <a:spLocks noChangeArrowheads="1"/>
            </p:cNvSpPr>
            <p:nvPr/>
          </p:nvSpPr>
          <p:spPr bwMode="auto">
            <a:xfrm>
              <a:off x="4459" y="576"/>
              <a:ext cx="1248" cy="3311"/>
            </a:xfrm>
            <a:prstGeom prst="rect">
              <a:avLst/>
            </a:prstGeom>
            <a:pattFill prst="pct90">
              <a:fgClr>
                <a:schemeClr val="hlink"/>
              </a:fgClr>
              <a:bgClr>
                <a:schemeClr val="hlink"/>
              </a:bgClr>
            </a:patt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57" name="Text Box 5"/>
            <p:cNvSpPr txBox="1">
              <a:spLocks noChangeArrowheads="1"/>
            </p:cNvSpPr>
            <p:nvPr/>
          </p:nvSpPr>
          <p:spPr bwMode="auto">
            <a:xfrm>
              <a:off x="4487" y="608"/>
              <a:ext cx="1198" cy="448"/>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r>
                <a:rPr lang="en-US" sz="1000" b="1" i="1"/>
                <a:t>Large Point Sources of  Mercury Emissions Based on the 2002 EPA NEI and</a:t>
              </a:r>
            </a:p>
            <a:p>
              <a:pPr algn="ctr"/>
              <a:r>
                <a:rPr lang="en-US" sz="1000" b="1" i="1"/>
                <a:t>2002 Envr Canada NPRI*</a:t>
              </a:r>
            </a:p>
          </p:txBody>
        </p:sp>
        <p:sp>
          <p:nvSpPr>
            <p:cNvPr id="279558" name="Rectangle 6"/>
            <p:cNvSpPr>
              <a:spLocks noChangeArrowheads="1"/>
            </p:cNvSpPr>
            <p:nvPr/>
          </p:nvSpPr>
          <p:spPr bwMode="auto">
            <a:xfrm>
              <a:off x="4482" y="1093"/>
              <a:ext cx="1200" cy="1536"/>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59" name="Text Box 7"/>
            <p:cNvSpPr txBox="1">
              <a:spLocks noChangeArrowheads="1"/>
            </p:cNvSpPr>
            <p:nvPr/>
          </p:nvSpPr>
          <p:spPr bwMode="auto">
            <a:xfrm>
              <a:off x="4520" y="1164"/>
              <a:ext cx="1114" cy="3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1000" b="1"/>
                <a:t>size/shape of symbol denotes amount of mercury emitted (kg/yr)</a:t>
              </a:r>
            </a:p>
          </p:txBody>
        </p:sp>
        <p:sp>
          <p:nvSpPr>
            <p:cNvPr id="279560" name="AutoShape 8"/>
            <p:cNvSpPr>
              <a:spLocks noChangeAspect="1" noChangeArrowheads="1"/>
            </p:cNvSpPr>
            <p:nvPr/>
          </p:nvSpPr>
          <p:spPr bwMode="auto">
            <a:xfrm>
              <a:off x="4639" y="1590"/>
              <a:ext cx="35" cy="3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61" name="AutoShape 9"/>
            <p:cNvSpPr>
              <a:spLocks noChangeAspect="1" noChangeArrowheads="1"/>
            </p:cNvSpPr>
            <p:nvPr/>
          </p:nvSpPr>
          <p:spPr bwMode="auto">
            <a:xfrm>
              <a:off x="4627" y="1834"/>
              <a:ext cx="58" cy="50"/>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62" name="Oval 10"/>
            <p:cNvSpPr>
              <a:spLocks noChangeAspect="1" noChangeArrowheads="1"/>
            </p:cNvSpPr>
            <p:nvPr/>
          </p:nvSpPr>
          <p:spPr bwMode="auto">
            <a:xfrm>
              <a:off x="4639" y="1710"/>
              <a:ext cx="35" cy="35"/>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63" name="Rectangle 11"/>
            <p:cNvSpPr>
              <a:spLocks noChangeAspect="1" noChangeArrowheads="1"/>
            </p:cNvSpPr>
            <p:nvPr/>
          </p:nvSpPr>
          <p:spPr bwMode="auto">
            <a:xfrm>
              <a:off x="4630" y="1973"/>
              <a:ext cx="52" cy="52"/>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64" name="Oval 12"/>
            <p:cNvSpPr>
              <a:spLocks noChangeAspect="1" noChangeArrowheads="1"/>
            </p:cNvSpPr>
            <p:nvPr/>
          </p:nvSpPr>
          <p:spPr bwMode="auto">
            <a:xfrm>
              <a:off x="4627" y="2114"/>
              <a:ext cx="58" cy="58"/>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65" name="AutoShape 13"/>
            <p:cNvSpPr>
              <a:spLocks noChangeAspect="1" noChangeArrowheads="1"/>
            </p:cNvSpPr>
            <p:nvPr/>
          </p:nvSpPr>
          <p:spPr bwMode="auto">
            <a:xfrm>
              <a:off x="4610" y="2262"/>
              <a:ext cx="92" cy="88"/>
            </a:xfrm>
            <a:prstGeom prst="pentagon">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66" name="Text Box 14"/>
            <p:cNvSpPr txBox="1">
              <a:spLocks noChangeArrowheads="1"/>
            </p:cNvSpPr>
            <p:nvPr/>
          </p:nvSpPr>
          <p:spPr bwMode="auto">
            <a:xfrm>
              <a:off x="4739" y="1525"/>
              <a:ext cx="75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latin typeface="Courier New" pitchFamily="49" charset="0"/>
                </a:rPr>
                <a:t>   5 -   10</a:t>
              </a:r>
            </a:p>
          </p:txBody>
        </p:sp>
        <p:sp>
          <p:nvSpPr>
            <p:cNvPr id="279567" name="Text Box 15"/>
            <p:cNvSpPr txBox="1">
              <a:spLocks noChangeArrowheads="1"/>
            </p:cNvSpPr>
            <p:nvPr/>
          </p:nvSpPr>
          <p:spPr bwMode="auto">
            <a:xfrm>
              <a:off x="4739" y="1636"/>
              <a:ext cx="75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latin typeface="Courier New" pitchFamily="49" charset="0"/>
                </a:rPr>
                <a:t>  10 -   50</a:t>
              </a:r>
            </a:p>
          </p:txBody>
        </p:sp>
        <p:sp>
          <p:nvSpPr>
            <p:cNvPr id="279568" name="Text Box 16"/>
            <p:cNvSpPr txBox="1">
              <a:spLocks noChangeArrowheads="1"/>
            </p:cNvSpPr>
            <p:nvPr/>
          </p:nvSpPr>
          <p:spPr bwMode="auto">
            <a:xfrm>
              <a:off x="4739" y="1771"/>
              <a:ext cx="75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latin typeface="Courier New" pitchFamily="49" charset="0"/>
                </a:rPr>
                <a:t>  50 -  100</a:t>
              </a:r>
            </a:p>
          </p:txBody>
        </p:sp>
        <p:sp>
          <p:nvSpPr>
            <p:cNvPr id="279569" name="Text Box 17"/>
            <p:cNvSpPr txBox="1">
              <a:spLocks noChangeArrowheads="1"/>
            </p:cNvSpPr>
            <p:nvPr/>
          </p:nvSpPr>
          <p:spPr bwMode="auto">
            <a:xfrm>
              <a:off x="4739" y="1909"/>
              <a:ext cx="75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latin typeface="Courier New" pitchFamily="49" charset="0"/>
                </a:rPr>
                <a:t> 100 –  300</a:t>
              </a:r>
            </a:p>
          </p:txBody>
        </p:sp>
        <p:sp>
          <p:nvSpPr>
            <p:cNvPr id="279570" name="Text Box 18"/>
            <p:cNvSpPr txBox="1">
              <a:spLocks noChangeArrowheads="1"/>
            </p:cNvSpPr>
            <p:nvPr/>
          </p:nvSpPr>
          <p:spPr bwMode="auto">
            <a:xfrm>
              <a:off x="4739" y="2060"/>
              <a:ext cx="75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latin typeface="Courier New" pitchFamily="49" charset="0"/>
                </a:rPr>
                <a:t> 300 -  500</a:t>
              </a:r>
            </a:p>
          </p:txBody>
        </p:sp>
        <p:sp>
          <p:nvSpPr>
            <p:cNvPr id="279571" name="Text Box 19"/>
            <p:cNvSpPr txBox="1">
              <a:spLocks noChangeArrowheads="1"/>
            </p:cNvSpPr>
            <p:nvPr/>
          </p:nvSpPr>
          <p:spPr bwMode="auto">
            <a:xfrm>
              <a:off x="4739" y="2225"/>
              <a:ext cx="75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latin typeface="Courier New" pitchFamily="49" charset="0"/>
                </a:rPr>
                <a:t> 500 - 1000</a:t>
              </a:r>
            </a:p>
          </p:txBody>
        </p:sp>
        <p:sp>
          <p:nvSpPr>
            <p:cNvPr id="279572" name="Rectangle 20"/>
            <p:cNvSpPr>
              <a:spLocks noChangeArrowheads="1"/>
            </p:cNvSpPr>
            <p:nvPr/>
          </p:nvSpPr>
          <p:spPr bwMode="auto">
            <a:xfrm>
              <a:off x="4488" y="2658"/>
              <a:ext cx="1200" cy="1194"/>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73" name="Text Box 21"/>
            <p:cNvSpPr txBox="1">
              <a:spLocks noChangeArrowheads="1"/>
            </p:cNvSpPr>
            <p:nvPr/>
          </p:nvSpPr>
          <p:spPr bwMode="auto">
            <a:xfrm>
              <a:off x="4526" y="2729"/>
              <a:ext cx="1114"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b="1"/>
                <a:t>color of symbol denotes type of mercury source</a:t>
              </a:r>
            </a:p>
          </p:txBody>
        </p:sp>
        <p:sp>
          <p:nvSpPr>
            <p:cNvPr id="279574" name="Rectangle 22"/>
            <p:cNvSpPr>
              <a:spLocks noChangeAspect="1" noChangeArrowheads="1"/>
            </p:cNvSpPr>
            <p:nvPr/>
          </p:nvSpPr>
          <p:spPr bwMode="auto">
            <a:xfrm>
              <a:off x="4553" y="3008"/>
              <a:ext cx="115" cy="115"/>
            </a:xfrm>
            <a:prstGeom prst="rect">
              <a:avLst/>
            </a:prstGeom>
            <a:solidFill>
              <a:srgbClr val="FF3300"/>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75" name="Text Box 23"/>
            <p:cNvSpPr txBox="1">
              <a:spLocks noChangeArrowheads="1"/>
            </p:cNvSpPr>
            <p:nvPr/>
          </p:nvSpPr>
          <p:spPr bwMode="auto">
            <a:xfrm>
              <a:off x="4639" y="2988"/>
              <a:ext cx="917"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000"/>
                <a:t>coal-fired power plants</a:t>
              </a:r>
            </a:p>
          </p:txBody>
        </p:sp>
        <p:sp>
          <p:nvSpPr>
            <p:cNvPr id="279576" name="Rectangle 24"/>
            <p:cNvSpPr>
              <a:spLocks noChangeAspect="1" noChangeArrowheads="1"/>
            </p:cNvSpPr>
            <p:nvPr/>
          </p:nvSpPr>
          <p:spPr bwMode="auto">
            <a:xfrm>
              <a:off x="4553" y="3169"/>
              <a:ext cx="115" cy="115"/>
            </a:xfrm>
            <a:prstGeom prst="rect">
              <a:avLst/>
            </a:prstGeom>
            <a:solidFill>
              <a:srgbClr val="00FF00"/>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77" name="Text Box 25"/>
            <p:cNvSpPr txBox="1">
              <a:spLocks noChangeArrowheads="1"/>
            </p:cNvSpPr>
            <p:nvPr/>
          </p:nvSpPr>
          <p:spPr bwMode="auto">
            <a:xfrm>
              <a:off x="4639" y="3149"/>
              <a:ext cx="87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000"/>
                <a:t>other fuel combustion</a:t>
              </a:r>
            </a:p>
          </p:txBody>
        </p:sp>
        <p:sp>
          <p:nvSpPr>
            <p:cNvPr id="279578" name="Rectangle 26"/>
            <p:cNvSpPr>
              <a:spLocks noChangeAspect="1" noChangeArrowheads="1"/>
            </p:cNvSpPr>
            <p:nvPr/>
          </p:nvSpPr>
          <p:spPr bwMode="auto">
            <a:xfrm>
              <a:off x="4553" y="3330"/>
              <a:ext cx="115" cy="115"/>
            </a:xfrm>
            <a:prstGeom prst="rect">
              <a:avLst/>
            </a:prstGeom>
            <a:solidFill>
              <a:srgbClr val="0000FF"/>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79" name="Text Box 27"/>
            <p:cNvSpPr txBox="1">
              <a:spLocks noChangeArrowheads="1"/>
            </p:cNvSpPr>
            <p:nvPr/>
          </p:nvSpPr>
          <p:spPr bwMode="auto">
            <a:xfrm>
              <a:off x="4639" y="3310"/>
              <a:ext cx="75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000"/>
                <a:t>waste incineration</a:t>
              </a:r>
            </a:p>
          </p:txBody>
        </p:sp>
        <p:sp>
          <p:nvSpPr>
            <p:cNvPr id="279580" name="Rectangle 28"/>
            <p:cNvSpPr>
              <a:spLocks noChangeAspect="1" noChangeArrowheads="1"/>
            </p:cNvSpPr>
            <p:nvPr/>
          </p:nvSpPr>
          <p:spPr bwMode="auto">
            <a:xfrm>
              <a:off x="4553" y="3491"/>
              <a:ext cx="115" cy="115"/>
            </a:xfrm>
            <a:prstGeom prst="rect">
              <a:avLst/>
            </a:prstGeom>
            <a:solidFill>
              <a:srgbClr val="ADADAD"/>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81" name="Text Box 29"/>
            <p:cNvSpPr txBox="1">
              <a:spLocks noChangeArrowheads="1"/>
            </p:cNvSpPr>
            <p:nvPr/>
          </p:nvSpPr>
          <p:spPr bwMode="auto">
            <a:xfrm>
              <a:off x="4639" y="3471"/>
              <a:ext cx="564"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000"/>
                <a:t>metallurgical</a:t>
              </a:r>
            </a:p>
          </p:txBody>
        </p:sp>
        <p:sp>
          <p:nvSpPr>
            <p:cNvPr id="279582" name="Rectangle 30"/>
            <p:cNvSpPr>
              <a:spLocks noChangeAspect="1" noChangeArrowheads="1"/>
            </p:cNvSpPr>
            <p:nvPr/>
          </p:nvSpPr>
          <p:spPr bwMode="auto">
            <a:xfrm>
              <a:off x="4553" y="3652"/>
              <a:ext cx="115" cy="11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583" name="Text Box 31"/>
            <p:cNvSpPr txBox="1">
              <a:spLocks noChangeArrowheads="1"/>
            </p:cNvSpPr>
            <p:nvPr/>
          </p:nvSpPr>
          <p:spPr bwMode="auto">
            <a:xfrm>
              <a:off x="4639" y="3632"/>
              <a:ext cx="898"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000"/>
                <a:t>manufacturing &amp; other</a:t>
              </a:r>
            </a:p>
          </p:txBody>
        </p:sp>
        <p:sp>
          <p:nvSpPr>
            <p:cNvPr id="279584" name="Text Box 32"/>
            <p:cNvSpPr txBox="1">
              <a:spLocks noChangeArrowheads="1"/>
            </p:cNvSpPr>
            <p:nvPr/>
          </p:nvSpPr>
          <p:spPr bwMode="auto">
            <a:xfrm>
              <a:off x="4741" y="2403"/>
              <a:ext cx="75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latin typeface="Courier New" pitchFamily="49" charset="0"/>
                </a:rPr>
                <a:t>1000 - 3000</a:t>
              </a:r>
            </a:p>
          </p:txBody>
        </p:sp>
        <p:sp>
          <p:nvSpPr>
            <p:cNvPr id="279585" name="AutoShape 33"/>
            <p:cNvSpPr>
              <a:spLocks noChangeAspect="1" noChangeArrowheads="1"/>
            </p:cNvSpPr>
            <p:nvPr/>
          </p:nvSpPr>
          <p:spPr bwMode="auto">
            <a:xfrm>
              <a:off x="4602" y="2449"/>
              <a:ext cx="109" cy="94"/>
            </a:xfrm>
            <a:prstGeom prst="hexagon">
              <a:avLst>
                <a:gd name="adj" fmla="val 28989"/>
                <a:gd name="vf" fmla="val 115470"/>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9586" name="Text Box 34"/>
          <p:cNvSpPr txBox="1">
            <a:spLocks noChangeArrowheads="1"/>
          </p:cNvSpPr>
          <p:nvPr/>
        </p:nvSpPr>
        <p:spPr bwMode="auto">
          <a:xfrm>
            <a:off x="228600" y="6477000"/>
            <a:ext cx="73914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900" i="1"/>
              <a:t>* Note – some large Canadian point sources may not be included due to secrecy agreements between industry and the Canadian government.</a:t>
            </a:r>
          </a:p>
        </p:txBody>
      </p:sp>
      <p:sp>
        <p:nvSpPr>
          <p:cNvPr id="279587" name="Text Box 35"/>
          <p:cNvSpPr txBox="1">
            <a:spLocks noChangeArrowheads="1"/>
          </p:cNvSpPr>
          <p:nvPr/>
        </p:nvSpPr>
        <p:spPr bwMode="auto">
          <a:xfrm>
            <a:off x="273050" y="242888"/>
            <a:ext cx="7956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t>2002  U.S. and Canadian Emissions of Total Mercury [Hg(0) + Hg(p) + RGM]</a:t>
            </a:r>
          </a:p>
        </p:txBody>
      </p:sp>
      <p:sp>
        <p:nvSpPr>
          <p:cNvPr id="36" name="Text Box 36"/>
          <p:cNvSpPr txBox="1">
            <a:spLocks noChangeArrowheads="1"/>
          </p:cNvSpPr>
          <p:nvPr/>
        </p:nvSpPr>
        <p:spPr bwMode="auto">
          <a:xfrm>
            <a:off x="152400" y="685800"/>
            <a:ext cx="3067050" cy="392113"/>
          </a:xfrm>
          <a:prstGeom prst="rect">
            <a:avLst/>
          </a:prstGeom>
          <a:solidFill>
            <a:srgbClr val="FFFF00"/>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b="1"/>
              <a:t>There are a lot of sources!</a:t>
            </a:r>
          </a:p>
        </p:txBody>
      </p:sp>
    </p:spTree>
    <p:extLst>
      <p:ext uri="{BB962C8B-B14F-4D97-AF65-F5344CB8AC3E}">
        <p14:creationId xmlns="" xmlns:p14="http://schemas.microsoft.com/office/powerpoint/2010/main" val="140467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6/19/2012</a:t>
            </a:r>
            <a:endParaRPr lang="en-US" dirty="0"/>
          </a:p>
        </p:txBody>
      </p:sp>
      <p:sp>
        <p:nvSpPr>
          <p:cNvPr id="5" name="Footer Placeholder 4"/>
          <p:cNvSpPr>
            <a:spLocks noGrp="1"/>
          </p:cNvSpPr>
          <p:nvPr>
            <p:ph type="ftr" sz="quarter" idx="11"/>
          </p:nvPr>
        </p:nvSpPr>
        <p:spPr/>
        <p:txBody>
          <a:bodyPr/>
          <a:lstStyle/>
          <a:p>
            <a:r>
              <a:rPr lang="en-US" smtClean="0"/>
              <a:t>Air Resources Laboratory</a:t>
            </a:r>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7</a:t>
            </a:fld>
            <a:endParaRPr lang="en-US" dirty="0"/>
          </a:p>
        </p:txBody>
      </p:sp>
      <p:sp>
        <p:nvSpPr>
          <p:cNvPr id="9" name="Rectangle 8"/>
          <p:cNvSpPr/>
          <p:nvPr/>
        </p:nvSpPr>
        <p:spPr>
          <a:xfrm>
            <a:off x="1636027" y="229314"/>
            <a:ext cx="5854103" cy="461665"/>
          </a:xfrm>
          <a:prstGeom prst="rect">
            <a:avLst/>
          </a:prstGeom>
        </p:spPr>
        <p:txBody>
          <a:bodyPr wrap="none">
            <a:spAutoFit/>
          </a:bodyPr>
          <a:lstStyle/>
          <a:p>
            <a:pPr algn="ctr"/>
            <a:r>
              <a:rPr lang="en-US" sz="2400" b="1" dirty="0" smtClean="0">
                <a:solidFill>
                  <a:srgbClr val="045C75"/>
                </a:solidFill>
              </a:rPr>
              <a:t>Anthropogenic </a:t>
            </a:r>
            <a:r>
              <a:rPr lang="en-US" sz="2400" b="1" dirty="0">
                <a:solidFill>
                  <a:srgbClr val="045C75"/>
                </a:solidFill>
              </a:rPr>
              <a:t>Mercury </a:t>
            </a:r>
            <a:r>
              <a:rPr lang="en-US" sz="2400" b="1" dirty="0" smtClean="0">
                <a:solidFill>
                  <a:srgbClr val="045C75"/>
                </a:solidFill>
              </a:rPr>
              <a:t>Emissions (ca. 2005)</a:t>
            </a:r>
            <a:endParaRPr lang="en-US" sz="2400" b="1" dirty="0">
              <a:solidFill>
                <a:srgbClr val="045C75"/>
              </a:solidFill>
            </a:endParaRPr>
          </a:p>
        </p:txBody>
      </p:sp>
      <p:pic>
        <p:nvPicPr>
          <p:cNvPr id="10" name="Picture 9" descr="GLOBAL_ANTHROP_EMIT_161_L750_W1250.jpg"/>
          <p:cNvPicPr>
            <a:picLocks noChangeAspect="1"/>
          </p:cNvPicPr>
          <p:nvPr/>
        </p:nvPicPr>
        <p:blipFill>
          <a:blip r:embed="rId2" cstate="print"/>
          <a:srcRect t="4459"/>
          <a:stretch>
            <a:fillRect/>
          </a:stretch>
        </p:blipFill>
        <p:spPr>
          <a:xfrm>
            <a:off x="457200" y="838200"/>
            <a:ext cx="8229600" cy="5423302"/>
          </a:xfrm>
          <a:prstGeom prst="rect">
            <a:avLst/>
          </a:prstGeom>
        </p:spPr>
      </p:pic>
    </p:spTree>
    <p:extLst>
      <p:ext uri="{BB962C8B-B14F-4D97-AF65-F5344CB8AC3E}">
        <p14:creationId xmlns="" xmlns:p14="http://schemas.microsoft.com/office/powerpoint/2010/main" val="442602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6114" name="Group 2"/>
          <p:cNvGrpSpPr>
            <a:grpSpLocks/>
          </p:cNvGrpSpPr>
          <p:nvPr/>
        </p:nvGrpSpPr>
        <p:grpSpPr bwMode="auto">
          <a:xfrm>
            <a:off x="0" y="152400"/>
            <a:ext cx="9144000" cy="6418263"/>
            <a:chOff x="0" y="96"/>
            <a:chExt cx="5760" cy="4043"/>
          </a:xfrm>
        </p:grpSpPr>
        <p:pic>
          <p:nvPicPr>
            <p:cNvPr id="346115" name="Picture 3" descr="lagrangian"/>
            <p:cNvPicPr>
              <a:picLocks noChangeAspect="1" noChangeArrowheads="1"/>
            </p:cNvPicPr>
            <p:nvPr/>
          </p:nvPicPr>
          <p:blipFill>
            <a:blip r:embed="rId3" cstate="print">
              <a:extLst>
                <a:ext uri="{28A0092B-C50C-407E-A947-70E740481C1C}">
                  <a14:useLocalDpi xmlns="" xmlns:a14="http://schemas.microsoft.com/office/drawing/2010/main" val="0"/>
                </a:ext>
              </a:extLst>
            </a:blip>
            <a:srcRect l="13000" t="18666" r="14999" b="16000"/>
            <a:stretch>
              <a:fillRect/>
            </a:stretch>
          </p:blipFill>
          <p:spPr bwMode="auto">
            <a:xfrm>
              <a:off x="0" y="218"/>
              <a:ext cx="5760" cy="3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6" name="Rectangle 4"/>
            <p:cNvSpPr>
              <a:spLocks noChangeArrowheads="1"/>
            </p:cNvSpPr>
            <p:nvPr/>
          </p:nvSpPr>
          <p:spPr bwMode="auto">
            <a:xfrm>
              <a:off x="2208" y="2101"/>
              <a:ext cx="960" cy="13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6117" name="Text Box 5"/>
            <p:cNvSpPr txBox="1">
              <a:spLocks noChangeArrowheads="1"/>
            </p:cNvSpPr>
            <p:nvPr/>
          </p:nvSpPr>
          <p:spPr bwMode="auto">
            <a:xfrm>
              <a:off x="2246" y="2324"/>
              <a:ext cx="778" cy="754"/>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Dry and wet deposition of the pollutants in the puff are estimated at each time step.</a:t>
              </a:r>
            </a:p>
          </p:txBody>
        </p:sp>
        <p:sp>
          <p:nvSpPr>
            <p:cNvPr id="346118" name="Rectangle 6"/>
            <p:cNvSpPr>
              <a:spLocks noChangeArrowheads="1"/>
            </p:cNvSpPr>
            <p:nvPr/>
          </p:nvSpPr>
          <p:spPr bwMode="auto">
            <a:xfrm>
              <a:off x="3264" y="978"/>
              <a:ext cx="1248" cy="3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6119" name="Text Box 7"/>
            <p:cNvSpPr txBox="1">
              <a:spLocks noChangeArrowheads="1"/>
            </p:cNvSpPr>
            <p:nvPr/>
          </p:nvSpPr>
          <p:spPr bwMode="auto">
            <a:xfrm>
              <a:off x="3264" y="893"/>
              <a:ext cx="1162" cy="409"/>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The puff’s mass, size, and location are continuously tracked…</a:t>
              </a:r>
            </a:p>
          </p:txBody>
        </p:sp>
        <p:sp>
          <p:nvSpPr>
            <p:cNvPr id="346120" name="Rectangle 8"/>
            <p:cNvSpPr>
              <a:spLocks noChangeArrowheads="1"/>
            </p:cNvSpPr>
            <p:nvPr/>
          </p:nvSpPr>
          <p:spPr bwMode="auto">
            <a:xfrm>
              <a:off x="1392" y="1440"/>
              <a:ext cx="1584" cy="4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6121" name="Rectangle 9"/>
            <p:cNvSpPr>
              <a:spLocks noChangeArrowheads="1"/>
            </p:cNvSpPr>
            <p:nvPr/>
          </p:nvSpPr>
          <p:spPr bwMode="auto">
            <a:xfrm>
              <a:off x="144" y="1488"/>
              <a:ext cx="1248" cy="3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6122" name="Text Box 10"/>
            <p:cNvSpPr txBox="1">
              <a:spLocks noChangeArrowheads="1"/>
            </p:cNvSpPr>
            <p:nvPr/>
          </p:nvSpPr>
          <p:spPr bwMode="auto">
            <a:xfrm>
              <a:off x="1334" y="1440"/>
              <a:ext cx="1786" cy="40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Phase partitioning and chemical transformations of pollutants within the puff are estimated at each time step</a:t>
              </a:r>
            </a:p>
          </p:txBody>
        </p:sp>
        <p:sp>
          <p:nvSpPr>
            <p:cNvPr id="346123" name="Text Box 11"/>
            <p:cNvSpPr txBox="1">
              <a:spLocks noChangeArrowheads="1"/>
            </p:cNvSpPr>
            <p:nvPr/>
          </p:nvSpPr>
          <p:spPr bwMode="auto">
            <a:xfrm>
              <a:off x="710" y="912"/>
              <a:ext cx="2170" cy="40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 mass of pollutant</a:t>
              </a:r>
            </a:p>
            <a:p>
              <a:pPr eaLnBrk="1" hangingPunct="1"/>
              <a:r>
                <a:rPr lang="en-US" sz="1200"/>
                <a:t>	(changes due to chemical transformations and deposition that occur at each time step)</a:t>
              </a:r>
            </a:p>
          </p:txBody>
        </p:sp>
        <p:sp>
          <p:nvSpPr>
            <p:cNvPr id="346124" name="Text Box 12"/>
            <p:cNvSpPr txBox="1">
              <a:spLocks noChangeArrowheads="1"/>
            </p:cNvSpPr>
            <p:nvPr/>
          </p:nvSpPr>
          <p:spPr bwMode="auto">
            <a:xfrm>
              <a:off x="1056" y="2304"/>
              <a:ext cx="826" cy="639"/>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Centerline of puff motion determined by wind direction and velocity</a:t>
              </a:r>
            </a:p>
          </p:txBody>
        </p:sp>
        <p:sp>
          <p:nvSpPr>
            <p:cNvPr id="346125" name="Text Box 13"/>
            <p:cNvSpPr txBox="1">
              <a:spLocks noChangeArrowheads="1"/>
            </p:cNvSpPr>
            <p:nvPr/>
          </p:nvSpPr>
          <p:spPr bwMode="auto">
            <a:xfrm>
              <a:off x="48" y="2112"/>
              <a:ext cx="922" cy="524"/>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Initial puff location is at source, with mass depending on emissions rate</a:t>
              </a:r>
            </a:p>
          </p:txBody>
        </p:sp>
        <p:sp>
          <p:nvSpPr>
            <p:cNvPr id="346126" name="Text Box 14"/>
            <p:cNvSpPr txBox="1">
              <a:spLocks noChangeArrowheads="1"/>
            </p:cNvSpPr>
            <p:nvPr/>
          </p:nvSpPr>
          <p:spPr bwMode="auto">
            <a:xfrm>
              <a:off x="240" y="624"/>
              <a:ext cx="816"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t>TIME (hours)</a:t>
              </a:r>
            </a:p>
          </p:txBody>
        </p:sp>
        <p:sp>
          <p:nvSpPr>
            <p:cNvPr id="346127" name="Text Box 15"/>
            <p:cNvSpPr txBox="1">
              <a:spLocks noChangeArrowheads="1"/>
            </p:cNvSpPr>
            <p:nvPr/>
          </p:nvSpPr>
          <p:spPr bwMode="auto">
            <a:xfrm>
              <a:off x="1008" y="443"/>
              <a:ext cx="192" cy="2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0</a:t>
              </a:r>
            </a:p>
          </p:txBody>
        </p:sp>
        <p:sp>
          <p:nvSpPr>
            <p:cNvPr id="346128" name="Rectangle 16"/>
            <p:cNvSpPr>
              <a:spLocks noChangeArrowheads="1"/>
            </p:cNvSpPr>
            <p:nvPr/>
          </p:nvSpPr>
          <p:spPr bwMode="auto">
            <a:xfrm>
              <a:off x="1296" y="240"/>
              <a:ext cx="3888" cy="2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6129" name="Text Box 17"/>
            <p:cNvSpPr txBox="1">
              <a:spLocks noChangeArrowheads="1"/>
            </p:cNvSpPr>
            <p:nvPr/>
          </p:nvSpPr>
          <p:spPr bwMode="auto">
            <a:xfrm>
              <a:off x="1968" y="443"/>
              <a:ext cx="192" cy="2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1</a:t>
              </a:r>
            </a:p>
          </p:txBody>
        </p:sp>
        <p:sp>
          <p:nvSpPr>
            <p:cNvPr id="346130" name="Text Box 18"/>
            <p:cNvSpPr txBox="1">
              <a:spLocks noChangeArrowheads="1"/>
            </p:cNvSpPr>
            <p:nvPr/>
          </p:nvSpPr>
          <p:spPr bwMode="auto">
            <a:xfrm>
              <a:off x="3143" y="443"/>
              <a:ext cx="192" cy="2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2</a:t>
              </a:r>
            </a:p>
          </p:txBody>
        </p:sp>
        <p:sp>
          <p:nvSpPr>
            <p:cNvPr id="346131" name="Text Box 19"/>
            <p:cNvSpPr txBox="1">
              <a:spLocks noChangeArrowheads="1"/>
            </p:cNvSpPr>
            <p:nvPr/>
          </p:nvSpPr>
          <p:spPr bwMode="auto">
            <a:xfrm>
              <a:off x="1632" y="3475"/>
              <a:ext cx="864"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1</a:t>
              </a:r>
            </a:p>
          </p:txBody>
        </p:sp>
        <p:sp>
          <p:nvSpPr>
            <p:cNvPr id="346132" name="Text Box 20"/>
            <p:cNvSpPr txBox="1">
              <a:spLocks noChangeArrowheads="1"/>
            </p:cNvSpPr>
            <p:nvPr/>
          </p:nvSpPr>
          <p:spPr bwMode="auto">
            <a:xfrm>
              <a:off x="2832" y="3472"/>
              <a:ext cx="864"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2</a:t>
              </a:r>
            </a:p>
          </p:txBody>
        </p:sp>
        <p:sp>
          <p:nvSpPr>
            <p:cNvPr id="346133" name="Text Box 21"/>
            <p:cNvSpPr txBox="1">
              <a:spLocks noChangeArrowheads="1"/>
            </p:cNvSpPr>
            <p:nvPr/>
          </p:nvSpPr>
          <p:spPr bwMode="auto">
            <a:xfrm>
              <a:off x="4368" y="3472"/>
              <a:ext cx="1200"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to receptor</a:t>
              </a:r>
            </a:p>
          </p:txBody>
        </p:sp>
        <p:sp>
          <p:nvSpPr>
            <p:cNvPr id="346134" name="Text Box 22"/>
            <p:cNvSpPr txBox="1">
              <a:spLocks noChangeArrowheads="1"/>
            </p:cNvSpPr>
            <p:nvPr/>
          </p:nvSpPr>
          <p:spPr bwMode="auto">
            <a:xfrm>
              <a:off x="4320" y="3690"/>
              <a:ext cx="336"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lake</a:t>
              </a:r>
            </a:p>
          </p:txBody>
        </p:sp>
        <p:sp>
          <p:nvSpPr>
            <p:cNvPr id="346135" name="Text Box 23"/>
            <p:cNvSpPr txBox="1">
              <a:spLocks noChangeArrowheads="1"/>
            </p:cNvSpPr>
            <p:nvPr/>
          </p:nvSpPr>
          <p:spPr bwMode="auto">
            <a:xfrm>
              <a:off x="940" y="96"/>
              <a:ext cx="393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u="sng"/>
                <a:t>Lagrangian Puff Atmospheric Fate and Transport Model</a:t>
              </a:r>
            </a:p>
          </p:txBody>
        </p:sp>
      </p:grpSp>
      <p:sp>
        <p:nvSpPr>
          <p:cNvPr id="346136" name="Text Box 24"/>
          <p:cNvSpPr txBox="1">
            <a:spLocks noChangeArrowheads="1"/>
          </p:cNvSpPr>
          <p:nvPr/>
        </p:nvSpPr>
        <p:spPr bwMode="auto">
          <a:xfrm>
            <a:off x="55563" y="76200"/>
            <a:ext cx="935037" cy="730250"/>
          </a:xfrm>
          <a:prstGeom prst="rect">
            <a:avLst/>
          </a:prstGeom>
          <a:solidFill>
            <a:srgbClr val="FFFF00"/>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t>NOAA </a:t>
            </a:r>
          </a:p>
          <a:p>
            <a:pPr eaLnBrk="1" hangingPunct="1"/>
            <a:r>
              <a:rPr lang="en-US" sz="1400" b="1"/>
              <a:t>HYSPLIT</a:t>
            </a:r>
          </a:p>
          <a:p>
            <a:pPr eaLnBrk="1" hangingPunct="1"/>
            <a:r>
              <a:rPr lang="en-US" sz="1400" b="1"/>
              <a:t>MODEL</a:t>
            </a:r>
          </a:p>
        </p:txBody>
      </p:sp>
    </p:spTree>
    <p:extLst>
      <p:ext uri="{BB962C8B-B14F-4D97-AF65-F5344CB8AC3E}">
        <p14:creationId xmlns="" xmlns:p14="http://schemas.microsoft.com/office/powerpoint/2010/main" val="3848918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62" name="Picture 2" descr="puff_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70100" y="0"/>
            <a:ext cx="5268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240864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3C998A9F63674F9B1D7269A70FDE6B" ma:contentTypeVersion="0" ma:contentTypeDescription="Create a new document." ma:contentTypeScope="" ma:versionID="b6ea8a089e6556b1340cb476b7cdaa74">
  <xsd:schema xmlns:xsd="http://www.w3.org/2001/XMLSchema" xmlns:p="http://schemas.microsoft.com/office/2006/metadata/properties" targetNamespace="http://schemas.microsoft.com/office/2006/metadata/properties" ma:root="true" ma:fieldsID="46ce51841bcaebe75ae25adb2fb3cbe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183D2D-6136-416D-9FC9-3FEF122988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78731EF-C199-425B-B727-80E039ADA0F8}">
  <ds:schemaRefs>
    <ds:schemaRef ds:uri="http://purl.org/dc/term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A09C185-C1F4-4A08-BA3B-D5308C1C2A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13073</TotalTime>
  <Words>4317</Words>
  <Application>Microsoft Office PowerPoint</Application>
  <PresentationFormat>On-screen Show (4:3)</PresentationFormat>
  <Paragraphs>553</Paragraphs>
  <Slides>42</Slides>
  <Notes>36</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42</vt:i4>
      </vt:variant>
    </vt:vector>
  </HeadingPairs>
  <TitlesOfParts>
    <vt:vector size="50" baseType="lpstr">
      <vt:lpstr>1_Flow</vt:lpstr>
      <vt:lpstr>2_Flow</vt:lpstr>
      <vt:lpstr>Default Design</vt:lpstr>
      <vt:lpstr>6_Default Design</vt:lpstr>
      <vt:lpstr>1_Default Design</vt:lpstr>
      <vt:lpstr>7_Default Design</vt:lpstr>
      <vt:lpstr>2_Default Design</vt:lpstr>
      <vt:lpstr>Microsoft Office Excel 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U.S. Population-Wide Consumption &amp; Hg Exposure for Marine and Estuarine Fish</vt:lpstr>
      <vt:lpstr>Slide 25</vt:lpstr>
      <vt:lpstr>Slide 26</vt:lpstr>
      <vt:lpstr>Modeling – Approaches</vt:lpstr>
      <vt:lpstr>Back Trajectory Analysis – Episodes</vt:lpstr>
      <vt:lpstr>Slide 29</vt:lpstr>
      <vt:lpstr>Slide 30</vt:lpstr>
      <vt:lpstr>Slide 31</vt:lpstr>
      <vt:lpstr>Slide 32</vt:lpstr>
      <vt:lpstr>Slide 33</vt:lpstr>
      <vt:lpstr>Mercury: Measurements  and Modeling</vt:lpstr>
      <vt:lpstr>Slide 35</vt:lpstr>
      <vt:lpstr>Slide 36</vt:lpstr>
      <vt:lpstr>Pre-Industrial Global Mercury Cycling</vt:lpstr>
      <vt:lpstr>Slide 38</vt:lpstr>
      <vt:lpstr>Slide 39</vt:lpstr>
      <vt:lpstr>Slide 40</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mkerchne</dc:creator>
  <cp:lastModifiedBy>Mark Cohen</cp:lastModifiedBy>
  <cp:revision>792</cp:revision>
  <dcterms:created xsi:type="dcterms:W3CDTF">2010-03-05T18:03:08Z</dcterms:created>
  <dcterms:modified xsi:type="dcterms:W3CDTF">2012-06-19T19:53:10Z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0x0101005D3C998A9F63674F9B1D7269A70FDE6B</vt:lpwstr>
  </property>
</Properties>
</file>