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46" r:id="rId5"/>
    <p:sldMasterId id="2147483812" r:id="rId6"/>
  </p:sldMasterIdLst>
  <p:notesMasterIdLst>
    <p:notesMasterId r:id="rId79"/>
  </p:notesMasterIdLst>
  <p:handoutMasterIdLst>
    <p:handoutMasterId r:id="rId80"/>
  </p:handoutMasterIdLst>
  <p:sldIdLst>
    <p:sldId id="256" r:id="rId7"/>
    <p:sldId id="676" r:id="rId8"/>
    <p:sldId id="643" r:id="rId9"/>
    <p:sldId id="560" r:id="rId10"/>
    <p:sldId id="461" r:id="rId11"/>
    <p:sldId id="693" r:id="rId12"/>
    <p:sldId id="708" r:id="rId13"/>
    <p:sldId id="662" r:id="rId14"/>
    <p:sldId id="663" r:id="rId15"/>
    <p:sldId id="701" r:id="rId16"/>
    <p:sldId id="700" r:id="rId17"/>
    <p:sldId id="710" r:id="rId18"/>
    <p:sldId id="625" r:id="rId19"/>
    <p:sldId id="680" r:id="rId20"/>
    <p:sldId id="640" r:id="rId21"/>
    <p:sldId id="636" r:id="rId22"/>
    <p:sldId id="637" r:id="rId23"/>
    <p:sldId id="639" r:id="rId24"/>
    <p:sldId id="653" r:id="rId25"/>
    <p:sldId id="712" r:id="rId26"/>
    <p:sldId id="713" r:id="rId27"/>
    <p:sldId id="499" r:id="rId28"/>
    <p:sldId id="644" r:id="rId29"/>
    <p:sldId id="711" r:id="rId30"/>
    <p:sldId id="675" r:id="rId31"/>
    <p:sldId id="635" r:id="rId32"/>
    <p:sldId id="679" r:id="rId33"/>
    <p:sldId id="646" r:id="rId34"/>
    <p:sldId id="655" r:id="rId35"/>
    <p:sldId id="702" r:id="rId36"/>
    <p:sldId id="654" r:id="rId37"/>
    <p:sldId id="656" r:id="rId38"/>
    <p:sldId id="707" r:id="rId39"/>
    <p:sldId id="709" r:id="rId40"/>
    <p:sldId id="645" r:id="rId41"/>
    <p:sldId id="651" r:id="rId42"/>
    <p:sldId id="652" r:id="rId43"/>
    <p:sldId id="442" r:id="rId44"/>
    <p:sldId id="618" r:id="rId45"/>
    <p:sldId id="571" r:id="rId46"/>
    <p:sldId id="704" r:id="rId47"/>
    <p:sldId id="705" r:id="rId48"/>
    <p:sldId id="706" r:id="rId49"/>
    <p:sldId id="619" r:id="rId50"/>
    <p:sldId id="681" r:id="rId51"/>
    <p:sldId id="682" r:id="rId52"/>
    <p:sldId id="620" r:id="rId53"/>
    <p:sldId id="642" r:id="rId54"/>
    <p:sldId id="659" r:id="rId55"/>
    <p:sldId id="660" r:id="rId56"/>
    <p:sldId id="661" r:id="rId57"/>
    <p:sldId id="664" r:id="rId58"/>
    <p:sldId id="665" r:id="rId59"/>
    <p:sldId id="666" r:id="rId60"/>
    <p:sldId id="667" r:id="rId61"/>
    <p:sldId id="668" r:id="rId62"/>
    <p:sldId id="669" r:id="rId63"/>
    <p:sldId id="670" r:id="rId64"/>
    <p:sldId id="671" r:id="rId65"/>
    <p:sldId id="672" r:id="rId66"/>
    <p:sldId id="673" r:id="rId67"/>
    <p:sldId id="674" r:id="rId68"/>
    <p:sldId id="685" r:id="rId69"/>
    <p:sldId id="686" r:id="rId70"/>
    <p:sldId id="687" r:id="rId71"/>
    <p:sldId id="688" r:id="rId72"/>
    <p:sldId id="689" r:id="rId73"/>
    <p:sldId id="690" r:id="rId74"/>
    <p:sldId id="691" r:id="rId75"/>
    <p:sldId id="694" r:id="rId76"/>
    <p:sldId id="698" r:id="rId77"/>
    <p:sldId id="699"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800000"/>
    <a:srgbClr val="04566C"/>
    <a:srgbClr val="FF33CC"/>
    <a:srgbClr val="FF99CC"/>
    <a:srgbClr val="FFFFFF"/>
    <a:srgbClr val="FFFF85"/>
    <a:srgbClr val="FFFF00"/>
    <a:srgbClr val="04617B"/>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88" autoAdjust="0"/>
    <p:restoredTop sz="90942" autoAdjust="0"/>
  </p:normalViewPr>
  <p:slideViewPr>
    <p:cSldViewPr>
      <p:cViewPr varScale="1">
        <p:scale>
          <a:sx n="85" d="100"/>
          <a:sy n="85" d="100"/>
        </p:scale>
        <p:origin x="-67" y="-1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52" d="100"/>
          <a:sy n="52" d="100"/>
        </p:scale>
        <p:origin x="-178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oleObject" Target="file:///D:\__GLRI\sensitvity_analysis\_master_analysis\all_rdp_files_00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__GLRI\sensitvity_analysis\_master_analysis\all_rdp_files_0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dirty="0"/>
              <a:t>Sources of Mercury </a:t>
            </a:r>
            <a:r>
              <a:rPr lang="en-US" sz="1600" dirty="0" smtClean="0"/>
              <a:t>Deposition </a:t>
            </a:r>
          </a:p>
          <a:p>
            <a:pPr>
              <a:defRPr sz="1600"/>
            </a:pPr>
            <a:r>
              <a:rPr lang="en-US" sz="1600" dirty="0" smtClean="0"/>
              <a:t>to </a:t>
            </a:r>
            <a:r>
              <a:rPr lang="en-US" sz="1600" dirty="0"/>
              <a:t>the </a:t>
            </a:r>
            <a:r>
              <a:rPr lang="en-US" sz="1600" u="sng" dirty="0" smtClean="0"/>
              <a:t>Great </a:t>
            </a:r>
            <a:r>
              <a:rPr lang="en-US" sz="1600" u="sng" dirty="0"/>
              <a:t>Lakes </a:t>
            </a:r>
            <a:r>
              <a:rPr lang="en-US" sz="1600" u="sng" dirty="0" smtClean="0"/>
              <a:t>Basin</a:t>
            </a:r>
          </a:p>
          <a:p>
            <a:pPr>
              <a:defRPr sz="1600"/>
            </a:pPr>
            <a:r>
              <a:rPr lang="en-US" sz="1600" dirty="0" smtClean="0"/>
              <a:t>2005 </a:t>
            </a:r>
            <a:r>
              <a:rPr lang="en-US" sz="1600" dirty="0"/>
              <a:t>Baseline Analysis</a:t>
            </a:r>
          </a:p>
        </c:rich>
      </c:tx>
      <c:layout>
        <c:manualLayout>
          <c:xMode val="edge"/>
          <c:yMode val="edge"/>
          <c:x val="0.23202296587926516"/>
          <c:y val="1.5742563429571307E-2"/>
        </c:manualLayout>
      </c:layout>
      <c:overlay val="0"/>
    </c:title>
    <c:autoTitleDeleted val="0"/>
    <c:plotArea>
      <c:layout>
        <c:manualLayout>
          <c:layoutTarget val="inner"/>
          <c:xMode val="edge"/>
          <c:yMode val="edge"/>
          <c:x val="0.31661154855643031"/>
          <c:y val="0.35950740532433462"/>
          <c:w val="0.51296916010498661"/>
          <c:h val="0.45800817866516685"/>
        </c:manualLayout>
      </c:layout>
      <c:pieChart>
        <c:varyColors val="1"/>
        <c:ser>
          <c:idx val="0"/>
          <c:order val="0"/>
          <c:dPt>
            <c:idx val="3"/>
            <c:bubble3D val="0"/>
            <c:explosion val="25"/>
          </c:dPt>
          <c:dPt>
            <c:idx val="4"/>
            <c:bubble3D val="0"/>
            <c:explosion val="25"/>
          </c:dPt>
          <c:dPt>
            <c:idx val="5"/>
            <c:bubble3D val="0"/>
            <c:explosion val="25"/>
          </c:dPt>
          <c:dPt>
            <c:idx val="6"/>
            <c:bubble3D val="0"/>
            <c:explosion val="21"/>
          </c:dPt>
          <c:dLbls>
            <c:dLbl>
              <c:idx val="0"/>
              <c:spPr/>
              <c:txPr>
                <a:bodyPr/>
                <a:lstStyle/>
                <a:p>
                  <a:pPr>
                    <a:defRPr sz="1400" b="0" i="0" baseline="0">
                      <a:solidFill>
                        <a:schemeClr val="bg1"/>
                      </a:solidFill>
                    </a:defRPr>
                  </a:pPr>
                  <a:endParaRPr lang="en-US"/>
                </a:p>
              </c:txPr>
              <c:showLegendKey val="0"/>
              <c:showVal val="0"/>
              <c:showCatName val="1"/>
              <c:showSerName val="0"/>
              <c:showPercent val="1"/>
              <c:showBubbleSize val="0"/>
            </c:dLbl>
            <c:dLbl>
              <c:idx val="1"/>
              <c:layout>
                <c:manualLayout>
                  <c:x val="-0.18336111111111117"/>
                  <c:y val="-4.6882290755322291E-2"/>
                </c:manualLayout>
              </c:layout>
              <c:tx>
                <c:rich>
                  <a:bodyPr/>
                  <a:lstStyle/>
                  <a:p>
                    <a:pPr>
                      <a:defRPr sz="1400" b="0">
                        <a:solidFill>
                          <a:schemeClr val="bg1"/>
                        </a:solidFill>
                      </a:defRPr>
                    </a:pPr>
                    <a:r>
                      <a:rPr lang="en-US" sz="1400" b="0" dirty="0" smtClean="0"/>
                      <a:t>O</a:t>
                    </a:r>
                    <a:r>
                      <a:rPr lang="en-US" sz="1200" dirty="0" smtClean="0"/>
                      <a:t>cean </a:t>
                    </a:r>
                  </a:p>
                  <a:p>
                    <a:pPr>
                      <a:defRPr sz="1400" b="0">
                        <a:solidFill>
                          <a:schemeClr val="bg1"/>
                        </a:solidFill>
                      </a:defRPr>
                    </a:pPr>
                    <a:r>
                      <a:rPr lang="en-US" sz="1200" dirty="0" smtClean="0"/>
                      <a:t>Re-emission</a:t>
                    </a:r>
                    <a:r>
                      <a:rPr lang="en-US" sz="1200" dirty="0"/>
                      <a:t>
14%</a:t>
                    </a:r>
                  </a:p>
                </c:rich>
              </c:tx>
              <c:spPr/>
              <c:showLegendKey val="0"/>
              <c:showVal val="0"/>
              <c:showCatName val="1"/>
              <c:showSerName val="0"/>
              <c:showPercent val="1"/>
              <c:showBubbleSize val="0"/>
            </c:dLbl>
            <c:dLbl>
              <c:idx val="2"/>
              <c:spPr/>
              <c:txPr>
                <a:bodyPr/>
                <a:lstStyle/>
                <a:p>
                  <a:pPr>
                    <a:defRPr sz="1400" b="0" baseline="0">
                      <a:solidFill>
                        <a:schemeClr val="bg1"/>
                      </a:solidFill>
                    </a:defRPr>
                  </a:pPr>
                  <a:endParaRPr lang="en-US"/>
                </a:p>
              </c:txPr>
              <c:showLegendKey val="0"/>
              <c:showVal val="0"/>
              <c:showCatName val="1"/>
              <c:showSerName val="0"/>
              <c:showPercent val="1"/>
              <c:showBubbleSize val="0"/>
            </c:dLbl>
            <c:dLbl>
              <c:idx val="3"/>
              <c:spPr/>
              <c:txPr>
                <a:bodyPr/>
                <a:lstStyle/>
                <a:p>
                  <a:pPr>
                    <a:defRPr sz="1400" b="0">
                      <a:solidFill>
                        <a:schemeClr val="bg1"/>
                      </a:solidFill>
                    </a:defRPr>
                  </a:pPr>
                  <a:endParaRPr lang="en-US"/>
                </a:p>
              </c:txPr>
              <c:showLegendKey val="0"/>
              <c:showVal val="0"/>
              <c:showCatName val="1"/>
              <c:showSerName val="0"/>
              <c:showPercent val="1"/>
              <c:showBubbleSize val="0"/>
            </c:dLbl>
            <c:dLbl>
              <c:idx val="4"/>
              <c:layout>
                <c:manualLayout>
                  <c:x val="-0.12385279965004373"/>
                  <c:y val="0.12564327896512936"/>
                </c:manualLayout>
              </c:layout>
              <c:showLegendKey val="0"/>
              <c:showVal val="0"/>
              <c:showCatName val="1"/>
              <c:showSerName val="0"/>
              <c:showPercent val="1"/>
              <c:showBubbleSize val="0"/>
            </c:dLbl>
            <c:dLbl>
              <c:idx val="5"/>
              <c:layout>
                <c:manualLayout>
                  <c:x val="-0.11103215223097114"/>
                  <c:y val="3.7490235595550606E-2"/>
                </c:manualLayout>
              </c:layout>
              <c:showLegendKey val="0"/>
              <c:showVal val="0"/>
              <c:showCatName val="1"/>
              <c:showSerName val="0"/>
              <c:showPercent val="1"/>
              <c:showBubbleSize val="0"/>
            </c:dLbl>
            <c:dLbl>
              <c:idx val="6"/>
              <c:layout>
                <c:manualLayout>
                  <c:x val="-8.050262467191599E-2"/>
                  <c:y val="4.8507608423947017E-3"/>
                </c:manualLayout>
              </c:layout>
              <c:showLegendKey val="0"/>
              <c:showVal val="0"/>
              <c:showCatName val="1"/>
              <c:showSerName val="0"/>
              <c:showPercent val="1"/>
              <c:showBubbleSize val="0"/>
            </c:dLbl>
            <c:txPr>
              <a:bodyPr/>
              <a:lstStyle/>
              <a:p>
                <a:pPr>
                  <a:defRPr sz="1400" b="0"/>
                </a:pPr>
                <a:endParaRPr lang="en-US"/>
              </a:p>
            </c:txPr>
            <c:showLegendKey val="0"/>
            <c:showVal val="0"/>
            <c:showCatName val="1"/>
            <c:showSerName val="0"/>
            <c:showPercent val="1"/>
            <c:showBubbleSize val="0"/>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Sheet1!$D$6:$D$12</c:f>
              <c:numCache>
                <c:formatCode>0</c:formatCode>
                <c:ptCount val="7"/>
                <c:pt idx="0">
                  <c:v>2570.5693000000001</c:v>
                </c:pt>
                <c:pt idx="1">
                  <c:v>1595.204</c:v>
                </c:pt>
                <c:pt idx="2">
                  <c:v>3567.4471101154036</c:v>
                </c:pt>
                <c:pt idx="3">
                  <c:v>1637.695680983026</c:v>
                </c:pt>
                <c:pt idx="4">
                  <c:v>324.78354302744043</c:v>
                </c:pt>
                <c:pt idx="5">
                  <c:v>215.19901544678891</c:v>
                </c:pt>
                <c:pt idx="6">
                  <c:v>1413.4734676191999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dirty="0"/>
              <a:t>Sources of Mercury Deposition </a:t>
            </a:r>
            <a:endParaRPr lang="en-US" sz="1600" dirty="0" smtClean="0"/>
          </a:p>
          <a:p>
            <a:pPr>
              <a:defRPr sz="1600"/>
            </a:pPr>
            <a:r>
              <a:rPr lang="en-US" sz="1600" dirty="0" smtClean="0"/>
              <a:t>to </a:t>
            </a:r>
            <a:r>
              <a:rPr lang="en-US" sz="1600" dirty="0"/>
              <a:t>the </a:t>
            </a:r>
            <a:r>
              <a:rPr lang="en-US" sz="1600" u="sng" dirty="0"/>
              <a:t>Lake Erie Basin</a:t>
            </a:r>
          </a:p>
          <a:p>
            <a:pPr>
              <a:defRPr sz="1600"/>
            </a:pPr>
            <a:r>
              <a:rPr lang="en-US" sz="1600" dirty="0"/>
              <a:t>2005 Baseline Analysis</a:t>
            </a:r>
          </a:p>
        </c:rich>
      </c:tx>
      <c:layout>
        <c:manualLayout>
          <c:xMode val="edge"/>
          <c:yMode val="edge"/>
          <c:x val="0.23443897637795277"/>
          <c:y val="2.9796861329833772E-2"/>
        </c:manualLayout>
      </c:layout>
      <c:overlay val="0"/>
    </c:title>
    <c:autoTitleDeleted val="0"/>
    <c:plotArea>
      <c:layout>
        <c:manualLayout>
          <c:layoutTarget val="inner"/>
          <c:xMode val="edge"/>
          <c:yMode val="edge"/>
          <c:x val="0.31661154855643031"/>
          <c:y val="0.36967664198225247"/>
          <c:w val="0.52130249343832025"/>
          <c:h val="0.46544865485564313"/>
        </c:manualLayout>
      </c:layout>
      <c:pieChart>
        <c:varyColors val="1"/>
        <c:ser>
          <c:idx val="0"/>
          <c:order val="0"/>
          <c:dPt>
            <c:idx val="3"/>
            <c:bubble3D val="0"/>
            <c:explosion val="25"/>
          </c:dPt>
          <c:dPt>
            <c:idx val="4"/>
            <c:bubble3D val="0"/>
            <c:explosion val="25"/>
          </c:dPt>
          <c:dPt>
            <c:idx val="5"/>
            <c:bubble3D val="0"/>
            <c:explosion val="25"/>
          </c:dPt>
          <c:dPt>
            <c:idx val="6"/>
            <c:bubble3D val="0"/>
            <c:explosion val="21"/>
          </c:dPt>
          <c:dLbls>
            <c:dLbl>
              <c:idx val="0"/>
              <c:spPr/>
              <c:txPr>
                <a:bodyPr/>
                <a:lstStyle/>
                <a:p>
                  <a:pPr>
                    <a:defRPr sz="1400" b="1" i="0" baseline="0">
                      <a:solidFill>
                        <a:schemeClr val="bg1"/>
                      </a:solidFill>
                    </a:defRPr>
                  </a:pPr>
                  <a:endParaRPr lang="en-US"/>
                </a:p>
              </c:txPr>
              <c:showLegendKey val="0"/>
              <c:showVal val="0"/>
              <c:showCatName val="1"/>
              <c:showSerName val="0"/>
              <c:showPercent val="1"/>
              <c:showBubbleSize val="0"/>
            </c:dLbl>
            <c:dLbl>
              <c:idx val="1"/>
              <c:layout/>
              <c:dLblPos val="bestFit"/>
              <c:showLegendKey val="0"/>
              <c:showVal val="0"/>
              <c:showCatName val="1"/>
              <c:showSerName val="0"/>
              <c:showPercent val="1"/>
              <c:showBubbleSize val="0"/>
            </c:dLbl>
            <c:dLbl>
              <c:idx val="2"/>
              <c:layout/>
              <c:spPr/>
              <c:txPr>
                <a:bodyPr/>
                <a:lstStyle/>
                <a:p>
                  <a:pPr>
                    <a:defRPr sz="1400" b="1" baseline="0">
                      <a:solidFill>
                        <a:schemeClr val="bg1"/>
                      </a:solidFill>
                    </a:defRPr>
                  </a:pPr>
                  <a:endParaRPr lang="en-US"/>
                </a:p>
              </c:txPr>
              <c:dLblPos val="bestFit"/>
              <c:showLegendKey val="0"/>
              <c:showVal val="0"/>
              <c:showCatName val="1"/>
              <c:showSerName val="0"/>
              <c:showPercent val="1"/>
              <c:showBubbleSize val="0"/>
            </c:dLbl>
            <c:dLbl>
              <c:idx val="3"/>
              <c:layout/>
              <c:spPr/>
              <c:txPr>
                <a:bodyPr/>
                <a:lstStyle/>
                <a:p>
                  <a:pPr>
                    <a:defRPr sz="1400" b="1">
                      <a:solidFill>
                        <a:schemeClr val="bg1"/>
                      </a:solidFill>
                    </a:defRPr>
                  </a:pPr>
                  <a:endParaRPr lang="en-US"/>
                </a:p>
              </c:txPr>
              <c:dLblPos val="inEnd"/>
              <c:showLegendKey val="0"/>
              <c:showVal val="0"/>
              <c:showCatName val="1"/>
              <c:showSerName val="0"/>
              <c:showPercent val="1"/>
              <c:showBubbleSize val="0"/>
            </c:dLbl>
            <c:dLbl>
              <c:idx val="4"/>
              <c:layout>
                <c:manualLayout>
                  <c:x val="-0.14051946631671045"/>
                  <c:y val="0.15540518372703421"/>
                </c:manualLayout>
              </c:layout>
              <c:showLegendKey val="0"/>
              <c:showVal val="0"/>
              <c:showCatName val="1"/>
              <c:showSerName val="0"/>
              <c:showPercent val="1"/>
              <c:showBubbleSize val="0"/>
            </c:dLbl>
            <c:dLbl>
              <c:idx val="5"/>
              <c:layout>
                <c:manualLayout>
                  <c:x val="-0.13603215223097115"/>
                  <c:y val="7.9652934008249035E-2"/>
                </c:manualLayout>
              </c:layout>
              <c:showLegendKey val="0"/>
              <c:showVal val="0"/>
              <c:showCatName val="1"/>
              <c:showSerName val="0"/>
              <c:showPercent val="1"/>
              <c:showBubbleSize val="0"/>
            </c:dLbl>
            <c:dLbl>
              <c:idx val="6"/>
              <c:layout>
                <c:manualLayout>
                  <c:x val="-0.17494706911636052"/>
                  <c:y val="7.3309195725534525E-3"/>
                </c:manualLayout>
              </c:layout>
              <c:showLegendKey val="0"/>
              <c:showVal val="0"/>
              <c:showCatName val="1"/>
              <c:showSerName val="0"/>
              <c:showPercent val="1"/>
              <c:showBubbleSize val="0"/>
            </c:dLbl>
            <c:txPr>
              <a:bodyPr/>
              <a:lstStyle/>
              <a:p>
                <a:pPr>
                  <a:defRPr sz="1400">
                    <a:solidFill>
                      <a:sysClr val="windowText" lastClr="000000"/>
                    </a:solidFill>
                  </a:defRPr>
                </a:pPr>
                <a:endParaRPr lang="en-US"/>
              </a:p>
            </c:txPr>
            <c:showLegendKey val="0"/>
            <c:showVal val="0"/>
            <c:showCatName val="1"/>
            <c:showSerName val="0"/>
            <c:showPercent val="1"/>
            <c:showBubbleSize val="0"/>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Sheet1!$K$6:$K$12</c:f>
              <c:numCache>
                <c:formatCode>0</c:formatCode>
                <c:ptCount val="7"/>
                <c:pt idx="0">
                  <c:v>374.33329999999989</c:v>
                </c:pt>
                <c:pt idx="1">
                  <c:v>231.27099999999999</c:v>
                </c:pt>
                <c:pt idx="2">
                  <c:v>1124.9407174951884</c:v>
                </c:pt>
                <c:pt idx="3">
                  <c:v>228.22946623803634</c:v>
                </c:pt>
                <c:pt idx="4">
                  <c:v>81.302399952495094</c:v>
                </c:pt>
                <c:pt idx="5">
                  <c:v>30.490083596188978</c:v>
                </c:pt>
                <c:pt idx="6">
                  <c:v>204.83158796368289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ln>
      <a:no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Sources of Mercury Deposition </a:t>
            </a:r>
            <a:endParaRPr lang="en-US" sz="1800" dirty="0" smtClean="0"/>
          </a:p>
          <a:p>
            <a:pPr>
              <a:defRPr sz="1800"/>
            </a:pPr>
            <a:r>
              <a:rPr lang="en-US" sz="1800" dirty="0" smtClean="0"/>
              <a:t>to </a:t>
            </a:r>
            <a:r>
              <a:rPr lang="en-US" sz="1800" dirty="0"/>
              <a:t>the Great Lakes Basin</a:t>
            </a:r>
          </a:p>
          <a:p>
            <a:pPr>
              <a:defRPr sz="1800"/>
            </a:pPr>
            <a:r>
              <a:rPr lang="en-US" sz="1800" dirty="0"/>
              <a:t>2005 Baseline Analysis</a:t>
            </a:r>
          </a:p>
        </c:rich>
      </c:tx>
      <c:layout>
        <c:manualLayout>
          <c:xMode val="edge"/>
          <c:yMode val="edge"/>
          <c:x val="0.29868963008837385"/>
          <c:y val="2.9796861329833772E-2"/>
        </c:manualLayout>
      </c:layout>
      <c:overlay val="0"/>
    </c:title>
    <c:autoTitleDeleted val="0"/>
    <c:plotArea>
      <c:layout>
        <c:manualLayout>
          <c:layoutTarget val="inner"/>
          <c:xMode val="edge"/>
          <c:yMode val="edge"/>
          <c:x val="0.32772272847916495"/>
          <c:y val="0.35536358736407969"/>
          <c:w val="0.33519138232720996"/>
          <c:h val="0.55865230387868181"/>
        </c:manualLayout>
      </c:layout>
      <c:pieChart>
        <c:varyColors val="1"/>
        <c:ser>
          <c:idx val="0"/>
          <c:order val="0"/>
          <c:dPt>
            <c:idx val="3"/>
            <c:bubble3D val="0"/>
            <c:explosion val="25"/>
          </c:dPt>
          <c:dPt>
            <c:idx val="4"/>
            <c:bubble3D val="0"/>
            <c:explosion val="25"/>
          </c:dPt>
          <c:dPt>
            <c:idx val="5"/>
            <c:bubble3D val="0"/>
            <c:explosion val="25"/>
          </c:dPt>
          <c:dPt>
            <c:idx val="6"/>
            <c:bubble3D val="0"/>
            <c:explosion val="21"/>
          </c:dPt>
          <c:dLbls>
            <c:dLbl>
              <c:idx val="0"/>
              <c:spPr/>
              <c:txPr>
                <a:bodyPr/>
                <a:lstStyle/>
                <a:p>
                  <a:pPr>
                    <a:defRPr sz="1600" b="0" i="0" baseline="0">
                      <a:solidFill>
                        <a:schemeClr val="bg1"/>
                      </a:solidFill>
                    </a:defRPr>
                  </a:pPr>
                  <a:endParaRPr lang="en-US"/>
                </a:p>
              </c:txPr>
              <c:showLegendKey val="0"/>
              <c:showVal val="0"/>
              <c:showCatName val="1"/>
              <c:showSerName val="0"/>
              <c:showPercent val="1"/>
              <c:showBubbleSize val="0"/>
            </c:dLbl>
            <c:dLbl>
              <c:idx val="1"/>
              <c:layout>
                <c:manualLayout>
                  <c:x val="-0.12225000000000005"/>
                  <c:y val="-4.3988823580151062E-2"/>
                </c:manualLayout>
              </c:layout>
              <c:tx>
                <c:rich>
                  <a:bodyPr/>
                  <a:lstStyle/>
                  <a:p>
                    <a:pPr>
                      <a:defRPr sz="1600" b="0">
                        <a:solidFill>
                          <a:schemeClr val="bg1"/>
                        </a:solidFill>
                      </a:defRPr>
                    </a:pPr>
                    <a:r>
                      <a:rPr lang="en-US" sz="1600" b="0" dirty="0" smtClean="0"/>
                      <a:t>O</a:t>
                    </a:r>
                    <a:r>
                      <a:rPr lang="en-US" sz="1400" dirty="0" smtClean="0"/>
                      <a:t>cean </a:t>
                    </a:r>
                  </a:p>
                  <a:p>
                    <a:pPr>
                      <a:defRPr sz="1600" b="0">
                        <a:solidFill>
                          <a:schemeClr val="bg1"/>
                        </a:solidFill>
                      </a:defRPr>
                    </a:pPr>
                    <a:r>
                      <a:rPr lang="en-US" sz="1400" dirty="0" smtClean="0"/>
                      <a:t>Re-emission</a:t>
                    </a:r>
                    <a:r>
                      <a:rPr lang="en-US" sz="1400" dirty="0"/>
                      <a:t>
14%</a:t>
                    </a:r>
                    <a:endParaRPr lang="en-US" dirty="0"/>
                  </a:p>
                </c:rich>
              </c:tx>
              <c:spPr/>
              <c:showLegendKey val="0"/>
              <c:showVal val="0"/>
              <c:showCatName val="1"/>
              <c:showSerName val="0"/>
              <c:showPercent val="1"/>
              <c:showBubbleSize val="0"/>
            </c:dLbl>
            <c:dLbl>
              <c:idx val="2"/>
              <c:spPr/>
              <c:txPr>
                <a:bodyPr/>
                <a:lstStyle/>
                <a:p>
                  <a:pPr>
                    <a:defRPr sz="1600" b="0" baseline="0">
                      <a:solidFill>
                        <a:schemeClr val="bg1"/>
                      </a:solidFill>
                    </a:defRPr>
                  </a:pPr>
                  <a:endParaRPr lang="en-US"/>
                </a:p>
              </c:txPr>
              <c:showLegendKey val="0"/>
              <c:showVal val="0"/>
              <c:showCatName val="1"/>
              <c:showSerName val="0"/>
              <c:showPercent val="1"/>
              <c:showBubbleSize val="0"/>
            </c:dLbl>
            <c:dLbl>
              <c:idx val="3"/>
              <c:spPr/>
              <c:txPr>
                <a:bodyPr/>
                <a:lstStyle/>
                <a:p>
                  <a:pPr>
                    <a:defRPr sz="1600" b="0">
                      <a:solidFill>
                        <a:schemeClr val="bg1"/>
                      </a:solidFill>
                    </a:defRPr>
                  </a:pPr>
                  <a:endParaRPr lang="en-US"/>
                </a:p>
              </c:txPr>
              <c:showLegendKey val="0"/>
              <c:showVal val="0"/>
              <c:showCatName val="1"/>
              <c:showSerName val="0"/>
              <c:showPercent val="1"/>
              <c:showBubbleSize val="0"/>
            </c:dLbl>
            <c:dLbl>
              <c:idx val="4"/>
              <c:layout>
                <c:manualLayout>
                  <c:x val="-9.885279965004376E-2"/>
                  <c:y val="0.18020669291338581"/>
                </c:manualLayout>
              </c:layout>
              <c:showLegendKey val="0"/>
              <c:showVal val="0"/>
              <c:showCatName val="1"/>
              <c:showSerName val="0"/>
              <c:showPercent val="1"/>
              <c:showBubbleSize val="0"/>
            </c:dLbl>
            <c:dLbl>
              <c:idx val="5"/>
              <c:layout>
                <c:manualLayout>
                  <c:x val="-8.6032152230971146E-2"/>
                  <c:y val="9.7014071157771956E-2"/>
                </c:manualLayout>
              </c:layout>
              <c:showLegendKey val="0"/>
              <c:showVal val="0"/>
              <c:showCatName val="1"/>
              <c:showSerName val="0"/>
              <c:showPercent val="1"/>
              <c:showBubbleSize val="0"/>
            </c:dLbl>
            <c:dLbl>
              <c:idx val="6"/>
              <c:layout>
                <c:manualLayout>
                  <c:x val="-8.3280402449694077E-2"/>
                  <c:y val="3.7092811315252265E-2"/>
                </c:manualLayout>
              </c:layout>
              <c:showLegendKey val="0"/>
              <c:showVal val="0"/>
              <c:showCatName val="1"/>
              <c:showSerName val="0"/>
              <c:showPercent val="1"/>
              <c:showBubbleSize val="0"/>
            </c:dLbl>
            <c:txPr>
              <a:bodyPr/>
              <a:lstStyle/>
              <a:p>
                <a:pPr>
                  <a:defRPr sz="1600" b="0"/>
                </a:pPr>
                <a:endParaRPr lang="en-US"/>
              </a:p>
            </c:txPr>
            <c:showLegendKey val="0"/>
            <c:showVal val="0"/>
            <c:showCatName val="1"/>
            <c:showSerName val="0"/>
            <c:showPercent val="1"/>
            <c:showBubbleSize val="0"/>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Sheet1!$D$6:$D$12</c:f>
              <c:numCache>
                <c:formatCode>0</c:formatCode>
                <c:ptCount val="7"/>
                <c:pt idx="0">
                  <c:v>2570.5693000000001</c:v>
                </c:pt>
                <c:pt idx="1">
                  <c:v>1595.204</c:v>
                </c:pt>
                <c:pt idx="2">
                  <c:v>3567.4471101154036</c:v>
                </c:pt>
                <c:pt idx="3">
                  <c:v>1637.695680983026</c:v>
                </c:pt>
                <c:pt idx="4">
                  <c:v>324.78354302744043</c:v>
                </c:pt>
                <c:pt idx="5">
                  <c:v>215.19901544678891</c:v>
                </c:pt>
                <c:pt idx="6">
                  <c:v>1413.4734676191999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Sources of Mercury Deposition </a:t>
            </a:r>
            <a:endParaRPr lang="en-US" sz="1800" dirty="0" smtClean="0"/>
          </a:p>
          <a:p>
            <a:pPr>
              <a:defRPr sz="1800"/>
            </a:pPr>
            <a:r>
              <a:rPr lang="en-US" sz="1800" dirty="0" smtClean="0"/>
              <a:t>to </a:t>
            </a:r>
            <a:r>
              <a:rPr lang="en-US" sz="1800" dirty="0"/>
              <a:t>the Lake Erie Basin</a:t>
            </a:r>
          </a:p>
          <a:p>
            <a:pPr>
              <a:defRPr sz="1800"/>
            </a:pPr>
            <a:r>
              <a:rPr lang="en-US" sz="1800" dirty="0"/>
              <a:t>2005 Baseline Analysis</a:t>
            </a:r>
          </a:p>
        </c:rich>
      </c:tx>
      <c:layout>
        <c:manualLayout>
          <c:xMode val="edge"/>
          <c:yMode val="edge"/>
          <c:x val="0.29832787755463186"/>
          <c:y val="2.9796861329833765E-2"/>
        </c:manualLayout>
      </c:layout>
      <c:overlay val="0"/>
    </c:title>
    <c:autoTitleDeleted val="0"/>
    <c:plotArea>
      <c:layout>
        <c:manualLayout>
          <c:layoutTarget val="inner"/>
          <c:xMode val="edge"/>
          <c:yMode val="edge"/>
          <c:x val="0.32772272847916495"/>
          <c:y val="0.35479568960129976"/>
          <c:w val="0.33519138232721007"/>
          <c:h val="0.55865230387868181"/>
        </c:manualLayout>
      </c:layout>
      <c:pieChart>
        <c:varyColors val="1"/>
        <c:ser>
          <c:idx val="0"/>
          <c:order val="0"/>
          <c:dPt>
            <c:idx val="3"/>
            <c:bubble3D val="0"/>
            <c:explosion val="25"/>
          </c:dPt>
          <c:dPt>
            <c:idx val="4"/>
            <c:bubble3D val="0"/>
            <c:explosion val="25"/>
          </c:dPt>
          <c:dPt>
            <c:idx val="5"/>
            <c:bubble3D val="0"/>
            <c:explosion val="25"/>
          </c:dPt>
          <c:dPt>
            <c:idx val="6"/>
            <c:bubble3D val="0"/>
            <c:explosion val="21"/>
          </c:dPt>
          <c:dLbls>
            <c:dLbl>
              <c:idx val="0"/>
              <c:spPr/>
              <c:txPr>
                <a:bodyPr/>
                <a:lstStyle/>
                <a:p>
                  <a:pPr>
                    <a:defRPr sz="1600" b="1" i="0" baseline="0">
                      <a:solidFill>
                        <a:schemeClr val="bg1"/>
                      </a:solidFill>
                    </a:defRPr>
                  </a:pPr>
                  <a:endParaRPr lang="en-US"/>
                </a:p>
              </c:txPr>
              <c:showLegendKey val="0"/>
              <c:showVal val="0"/>
              <c:showCatName val="1"/>
              <c:showSerName val="0"/>
              <c:showPercent val="1"/>
              <c:showBubbleSize val="0"/>
            </c:dLbl>
            <c:dLbl>
              <c:idx val="1"/>
              <c:layout/>
              <c:dLblPos val="bestFit"/>
              <c:showLegendKey val="0"/>
              <c:showVal val="0"/>
              <c:showCatName val="1"/>
              <c:showSerName val="0"/>
              <c:showPercent val="1"/>
              <c:showBubbleSize val="0"/>
            </c:dLbl>
            <c:dLbl>
              <c:idx val="2"/>
              <c:layout/>
              <c:spPr/>
              <c:txPr>
                <a:bodyPr/>
                <a:lstStyle/>
                <a:p>
                  <a:pPr>
                    <a:defRPr sz="1600" b="1" baseline="0">
                      <a:solidFill>
                        <a:schemeClr val="bg1"/>
                      </a:solidFill>
                    </a:defRPr>
                  </a:pPr>
                  <a:endParaRPr lang="en-US"/>
                </a:p>
              </c:txPr>
              <c:dLblPos val="bestFit"/>
              <c:showLegendKey val="0"/>
              <c:showVal val="0"/>
              <c:showCatName val="1"/>
              <c:showSerName val="0"/>
              <c:showPercent val="1"/>
              <c:showBubbleSize val="0"/>
            </c:dLbl>
            <c:dLbl>
              <c:idx val="3"/>
              <c:layout/>
              <c:spPr/>
              <c:txPr>
                <a:bodyPr/>
                <a:lstStyle/>
                <a:p>
                  <a:pPr>
                    <a:defRPr sz="1600" b="1">
                      <a:solidFill>
                        <a:schemeClr val="bg1"/>
                      </a:solidFill>
                    </a:defRPr>
                  </a:pPr>
                  <a:endParaRPr lang="en-US"/>
                </a:p>
              </c:txPr>
              <c:dLblPos val="inEnd"/>
              <c:showLegendKey val="0"/>
              <c:showVal val="0"/>
              <c:showCatName val="1"/>
              <c:showSerName val="0"/>
              <c:showPercent val="1"/>
              <c:showBubbleSize val="0"/>
            </c:dLbl>
            <c:dLbl>
              <c:idx val="4"/>
              <c:layout>
                <c:manualLayout>
                  <c:x val="-9.8852799650043746E-2"/>
                  <c:y val="0.18020669291338581"/>
                </c:manualLayout>
              </c:layout>
              <c:showLegendKey val="0"/>
              <c:showVal val="0"/>
              <c:showCatName val="1"/>
              <c:showSerName val="0"/>
              <c:showPercent val="1"/>
              <c:showBubbleSize val="0"/>
            </c:dLbl>
            <c:dLbl>
              <c:idx val="5"/>
              <c:layout>
                <c:manualLayout>
                  <c:x val="-8.6032152230971132E-2"/>
                  <c:y val="9.7014071157771942E-2"/>
                </c:manualLayout>
              </c:layout>
              <c:showLegendKey val="0"/>
              <c:showVal val="0"/>
              <c:showCatName val="1"/>
              <c:showSerName val="0"/>
              <c:showPercent val="1"/>
              <c:showBubbleSize val="0"/>
            </c:dLbl>
            <c:dLbl>
              <c:idx val="6"/>
              <c:layout>
                <c:manualLayout>
                  <c:x val="-8.3280402449694105E-2"/>
                  <c:y val="3.7092811315252258E-2"/>
                </c:manualLayout>
              </c:layout>
              <c:showLegendKey val="0"/>
              <c:showVal val="0"/>
              <c:showCatName val="1"/>
              <c:showSerName val="0"/>
              <c:showPercent val="1"/>
              <c:showBubbleSize val="0"/>
            </c:dLbl>
            <c:txPr>
              <a:bodyPr/>
              <a:lstStyle/>
              <a:p>
                <a:pPr>
                  <a:defRPr sz="1600">
                    <a:solidFill>
                      <a:sysClr val="windowText" lastClr="000000"/>
                    </a:solidFill>
                  </a:defRPr>
                </a:pPr>
                <a:endParaRPr lang="en-US"/>
              </a:p>
            </c:txPr>
            <c:showLegendKey val="0"/>
            <c:showVal val="0"/>
            <c:showCatName val="1"/>
            <c:showSerName val="0"/>
            <c:showPercent val="1"/>
            <c:showBubbleSize val="0"/>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Sheet1!$K$6:$K$12</c:f>
              <c:numCache>
                <c:formatCode>0</c:formatCode>
                <c:ptCount val="7"/>
                <c:pt idx="0">
                  <c:v>374.33329999999989</c:v>
                </c:pt>
                <c:pt idx="1">
                  <c:v>231.27099999999999</c:v>
                </c:pt>
                <c:pt idx="2">
                  <c:v>1124.9407174951884</c:v>
                </c:pt>
                <c:pt idx="3">
                  <c:v>228.22946623803634</c:v>
                </c:pt>
                <c:pt idx="4">
                  <c:v>81.302399952495094</c:v>
                </c:pt>
                <c:pt idx="5">
                  <c:v>30.490083596188978</c:v>
                </c:pt>
                <c:pt idx="6">
                  <c:v>204.83158796368289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ln>
      <a:noFill/>
    </a:ln>
  </c:sp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48187515327984"/>
          <c:y val="1.8788391886370409E-2"/>
          <c:w val="0.72434409292277868"/>
          <c:h val="0.49189416131690672"/>
        </c:manualLayout>
      </c:layout>
      <c:barChart>
        <c:barDir val="col"/>
        <c:grouping val="clustered"/>
        <c:varyColors val="0"/>
        <c:ser>
          <c:idx val="0"/>
          <c:order val="0"/>
          <c:tx>
            <c:strRef>
              <c:f>'HgII 008 graph'!$U$1</c:f>
              <c:strCache>
                <c:ptCount val="1"/>
                <c:pt idx="0">
                  <c:v>g_Hg_T_Lk_Erie</c:v>
                </c:pt>
              </c:strCache>
            </c:strRef>
          </c:tx>
          <c:invertIfNegative val="0"/>
          <c:cat>
            <c:strRef>
              <c:f>'HgII 008 graph'!$S$2:$S$46</c:f>
              <c:strCache>
                <c:ptCount val="44"/>
                <c:pt idx="1">
                  <c:v>baseline</c:v>
                </c:pt>
                <c:pt idx="3">
                  <c:v>after crash; new compiler</c:v>
                </c:pt>
                <c:pt idx="4">
                  <c:v>array fix</c:v>
                </c:pt>
                <c:pt idx="5">
                  <c:v>math opt. = 0 (vs 2), array fix</c:v>
                </c:pt>
                <c:pt idx="6">
                  <c:v>array patch, grid expansion = full (vs 1.5x)</c:v>
                </c:pt>
                <c:pt idx="7">
                  <c:v>math opt. = 0 (vs 2), array fix, grid exp = full (vs. 1.5x)</c:v>
                </c:pt>
                <c:pt idx="9">
                  <c:v>release elevation = 50 m (vs 250)</c:v>
                </c:pt>
                <c:pt idx="11">
                  <c:v>EDAS regional met data (vs NARR)</c:v>
                </c:pt>
                <c:pt idx="13">
                  <c:v>time step = 20 min (vs 12)</c:v>
                </c:pt>
                <c:pt idx="14">
                  <c:v>time step = 30 min (vs 12)</c:v>
                </c:pt>
                <c:pt idx="16">
                  <c:v>max puff lifetime = 2 wks (vs 3)</c:v>
                </c:pt>
                <c:pt idx="17">
                  <c:v>max puff lifetime = 4 wks (vs 3)</c:v>
                </c:pt>
                <c:pt idx="18">
                  <c:v>PUF + GEM (vs PUF only)</c:v>
                </c:pt>
                <c:pt idx="20">
                  <c:v>max number of puffs = 10K (vs 20K)</c:v>
                </c:pt>
                <c:pt idx="21">
                  <c:v>max number of puffs = 40K (vs 20K)</c:v>
                </c:pt>
                <c:pt idx="23">
                  <c:v>1 puff per 7 hrs (vs 3), split after 7 hrs (vs 24)</c:v>
                </c:pt>
                <c:pt idx="24">
                  <c:v>1 puff per 7 hrs (vs 3), split after 48 hrs (vs 24)</c:v>
                </c:pt>
                <c:pt idx="26">
                  <c:v>Hg0 dry dep = 0 (vs modeled)</c:v>
                </c:pt>
                <c:pt idx="27">
                  <c:v>wet dep washout parameter *0.5</c:v>
                </c:pt>
                <c:pt idx="28">
                  <c:v>wet dep washout parameter *2</c:v>
                </c:pt>
                <c:pt idx="30">
                  <c:v>hv reduction aq * 2</c:v>
                </c:pt>
                <c:pt idx="31">
                  <c:v>hv reduction aq* 0.5</c:v>
                </c:pt>
                <c:pt idx="32">
                  <c:v>o3 oxidation gas * 2</c:v>
                </c:pt>
                <c:pt idx="33">
                  <c:v>o3 oxidation gas * 0.5</c:v>
                </c:pt>
                <c:pt idx="34">
                  <c:v>oh oxidation aq * 2</c:v>
                </c:pt>
                <c:pt idx="35">
                  <c:v>oh oxidation aq * 0.5</c:v>
                </c:pt>
                <c:pt idx="36">
                  <c:v>oh oxidation gas * 2</c:v>
                </c:pt>
                <c:pt idx="37">
                  <c:v>oh oxidation gas * 0.5</c:v>
                </c:pt>
                <c:pt idx="38">
                  <c:v>so2 reduction aq * 2</c:v>
                </c:pt>
                <c:pt idx="39">
                  <c:v>so2 reduction aq * 0.5</c:v>
                </c:pt>
                <c:pt idx="40">
                  <c:v>soot partition eqlbrm * 2</c:v>
                </c:pt>
                <c:pt idx="41">
                  <c:v>soot partition eqlbrm * 0.5</c:v>
                </c:pt>
                <c:pt idx="42">
                  <c:v>soot partition rate * 2</c:v>
                </c:pt>
                <c:pt idx="43">
                  <c:v>soot partition rate * 0.5</c:v>
                </c:pt>
              </c:strCache>
            </c:strRef>
          </c:cat>
          <c:val>
            <c:numRef>
              <c:f>'HgII 008 graph'!$V$2:$V$46</c:f>
              <c:numCache>
                <c:formatCode>0.00%</c:formatCode>
                <c:ptCount val="45"/>
                <c:pt idx="1">
                  <c:v>4.0331050228310503E-2</c:v>
                </c:pt>
                <c:pt idx="3">
                  <c:v>4.0365296803652979E-2</c:v>
                </c:pt>
                <c:pt idx="4">
                  <c:v>4.037671232876712E-2</c:v>
                </c:pt>
                <c:pt idx="5">
                  <c:v>4.0319634703196369E-2</c:v>
                </c:pt>
                <c:pt idx="6">
                  <c:v>4.037671232876712E-2</c:v>
                </c:pt>
                <c:pt idx="7">
                  <c:v>4.0353881278538818E-2</c:v>
                </c:pt>
                <c:pt idx="9">
                  <c:v>0.11541095890410959</c:v>
                </c:pt>
                <c:pt idx="11">
                  <c:v>6.3253424657534266E-2</c:v>
                </c:pt>
                <c:pt idx="13">
                  <c:v>3.893835616438357E-2</c:v>
                </c:pt>
                <c:pt idx="14">
                  <c:v>3.7374429223744288E-2</c:v>
                </c:pt>
                <c:pt idx="16">
                  <c:v>4.0479452054794508E-2</c:v>
                </c:pt>
                <c:pt idx="17">
                  <c:v>4.0285388127853872E-2</c:v>
                </c:pt>
                <c:pt idx="18">
                  <c:v>4.0388127853881302E-2</c:v>
                </c:pt>
                <c:pt idx="20">
                  <c:v>4.0308219178082187E-2</c:v>
                </c:pt>
                <c:pt idx="21">
                  <c:v>4.0365296803652979E-2</c:v>
                </c:pt>
                <c:pt idx="23">
                  <c:v>4.0707762557077636E-2</c:v>
                </c:pt>
                <c:pt idx="24">
                  <c:v>4.0605022831050233E-2</c:v>
                </c:pt>
                <c:pt idx="26">
                  <c:v>4.0353881278538818E-2</c:v>
                </c:pt>
                <c:pt idx="27">
                  <c:v>3.8458904109589041E-2</c:v>
                </c:pt>
                <c:pt idx="28">
                  <c:v>4.5114155251141555E-2</c:v>
                </c:pt>
                <c:pt idx="30">
                  <c:v>4.041095890410959E-2</c:v>
                </c:pt>
                <c:pt idx="31">
                  <c:v>4.0319634703196369E-2</c:v>
                </c:pt>
                <c:pt idx="32">
                  <c:v>4.0365296803652979E-2</c:v>
                </c:pt>
                <c:pt idx="33">
                  <c:v>4.0353881278538818E-2</c:v>
                </c:pt>
                <c:pt idx="34">
                  <c:v>4.0331050228310503E-2</c:v>
                </c:pt>
                <c:pt idx="35">
                  <c:v>4.0353881278538818E-2</c:v>
                </c:pt>
                <c:pt idx="36">
                  <c:v>4.0399543378995421E-2</c:v>
                </c:pt>
                <c:pt idx="37">
                  <c:v>4.0365296803652979E-2</c:v>
                </c:pt>
                <c:pt idx="38">
                  <c:v>4.021689497716896E-2</c:v>
                </c:pt>
                <c:pt idx="39">
                  <c:v>4.0456621004566234E-2</c:v>
                </c:pt>
                <c:pt idx="40">
                  <c:v>3.9954337899543384E-2</c:v>
                </c:pt>
                <c:pt idx="41">
                  <c:v>4.1027397260273962E-2</c:v>
                </c:pt>
                <c:pt idx="42">
                  <c:v>4.2363013698630145E-2</c:v>
                </c:pt>
                <c:pt idx="43">
                  <c:v>3.9018264840182643E-2</c:v>
                </c:pt>
              </c:numCache>
            </c:numRef>
          </c:val>
        </c:ser>
        <c:dLbls>
          <c:showLegendKey val="0"/>
          <c:showVal val="0"/>
          <c:showCatName val="0"/>
          <c:showSerName val="0"/>
          <c:showPercent val="0"/>
          <c:showBubbleSize val="0"/>
        </c:dLbls>
        <c:gapWidth val="150"/>
        <c:axId val="119985280"/>
        <c:axId val="119986816"/>
      </c:barChart>
      <c:catAx>
        <c:axId val="119985280"/>
        <c:scaling>
          <c:orientation val="minMax"/>
        </c:scaling>
        <c:delete val="0"/>
        <c:axPos val="b"/>
        <c:majorTickMark val="out"/>
        <c:minorTickMark val="none"/>
        <c:tickLblPos val="nextTo"/>
        <c:txPr>
          <a:bodyPr rot="-5400000"/>
          <a:lstStyle/>
          <a:p>
            <a:pPr>
              <a:defRPr sz="1000" b="0"/>
            </a:pPr>
            <a:endParaRPr lang="en-US"/>
          </a:p>
        </c:txPr>
        <c:crossAx val="119986816"/>
        <c:crosses val="autoZero"/>
        <c:auto val="1"/>
        <c:lblAlgn val="ctr"/>
        <c:lblOffset val="100"/>
        <c:noMultiLvlLbl val="0"/>
      </c:catAx>
      <c:valAx>
        <c:axId val="119986816"/>
        <c:scaling>
          <c:orientation val="minMax"/>
        </c:scaling>
        <c:delete val="0"/>
        <c:axPos val="l"/>
        <c:majorGridlines>
          <c:spPr>
            <a:ln>
              <a:prstDash val="dash"/>
            </a:ln>
          </c:spPr>
        </c:majorGridlines>
        <c:title>
          <c:tx>
            <c:rich>
              <a:bodyPr rot="0" vert="horz"/>
              <a:lstStyle/>
              <a:p>
                <a:pPr>
                  <a:defRPr sz="1600"/>
                </a:pPr>
                <a:r>
                  <a:rPr lang="en-US" sz="1600" dirty="0"/>
                  <a:t>Fraction</a:t>
                </a:r>
                <a:r>
                  <a:rPr lang="en-US" sz="1600" baseline="0" dirty="0"/>
                  <a:t> </a:t>
                </a:r>
              </a:p>
              <a:p>
                <a:pPr>
                  <a:defRPr sz="1600"/>
                </a:pPr>
                <a:r>
                  <a:rPr lang="en-US" sz="1600" baseline="0" dirty="0"/>
                  <a:t>of RGM </a:t>
                </a:r>
              </a:p>
              <a:p>
                <a:pPr>
                  <a:defRPr sz="1600"/>
                </a:pPr>
                <a:r>
                  <a:rPr lang="en-US" sz="1600" baseline="0" dirty="0"/>
                  <a:t>emissions </a:t>
                </a:r>
              </a:p>
              <a:p>
                <a:pPr>
                  <a:defRPr sz="1600"/>
                </a:pPr>
                <a:r>
                  <a:rPr lang="en-US" sz="1600" baseline="0" dirty="0"/>
                  <a:t>deposited in </a:t>
                </a:r>
              </a:p>
              <a:p>
                <a:pPr>
                  <a:defRPr sz="1600"/>
                </a:pPr>
                <a:r>
                  <a:rPr lang="en-US" sz="1600" baseline="0" dirty="0"/>
                  <a:t>Lake Erie </a:t>
                </a:r>
              </a:p>
              <a:p>
                <a:pPr>
                  <a:defRPr sz="1600"/>
                </a:pPr>
                <a:r>
                  <a:rPr lang="en-US" sz="1600" baseline="0" dirty="0"/>
                  <a:t>from a </a:t>
                </a:r>
              </a:p>
              <a:p>
                <a:pPr>
                  <a:defRPr sz="1600"/>
                </a:pPr>
                <a:r>
                  <a:rPr lang="en-US" sz="1600" baseline="0" dirty="0"/>
                  <a:t>hypothetical </a:t>
                </a:r>
              </a:p>
              <a:p>
                <a:pPr>
                  <a:defRPr sz="1600"/>
                </a:pPr>
                <a:r>
                  <a:rPr lang="en-US" sz="1600" baseline="0" dirty="0"/>
                  <a:t>source </a:t>
                </a:r>
              </a:p>
              <a:p>
                <a:pPr>
                  <a:defRPr sz="1600"/>
                </a:pPr>
                <a:r>
                  <a:rPr lang="en-US" sz="1600" baseline="0" dirty="0"/>
                  <a:t>in Detroit</a:t>
                </a:r>
                <a:endParaRPr lang="en-US" sz="1600" dirty="0"/>
              </a:p>
            </c:rich>
          </c:tx>
          <c:layout>
            <c:manualLayout>
              <c:xMode val="edge"/>
              <c:yMode val="edge"/>
              <c:x val="2.7998861867930221E-2"/>
              <c:y val="6.7511720995297772E-2"/>
            </c:manualLayout>
          </c:layout>
          <c:overlay val="0"/>
        </c:title>
        <c:numFmt formatCode="0%" sourceLinked="0"/>
        <c:majorTickMark val="out"/>
        <c:minorTickMark val="none"/>
        <c:tickLblPos val="nextTo"/>
        <c:txPr>
          <a:bodyPr/>
          <a:lstStyle/>
          <a:p>
            <a:pPr>
              <a:defRPr sz="1400" baseline="0"/>
            </a:pPr>
            <a:endParaRPr lang="en-US"/>
          </a:p>
        </c:txPr>
        <c:crossAx val="119985280"/>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52539084788322"/>
          <c:y val="4.7022220739356801E-2"/>
          <c:w val="0.71130058199246826"/>
          <c:h val="0.43967351009089994"/>
        </c:manualLayout>
      </c:layout>
      <c:barChart>
        <c:barDir val="col"/>
        <c:grouping val="clustered"/>
        <c:varyColors val="0"/>
        <c:ser>
          <c:idx val="0"/>
          <c:order val="0"/>
          <c:tx>
            <c:strRef>
              <c:f>'elem 013 graph'!$U$1</c:f>
              <c:strCache>
                <c:ptCount val="1"/>
                <c:pt idx="0">
                  <c:v>g_Hg_T_Lk_Erie</c:v>
                </c:pt>
              </c:strCache>
            </c:strRef>
          </c:tx>
          <c:invertIfNegative val="0"/>
          <c:cat>
            <c:strRef>
              <c:f>'elem 013 graph'!$S$2:$S$30</c:f>
              <c:strCache>
                <c:ptCount val="28"/>
                <c:pt idx="1">
                  <c:v>baseline</c:v>
                </c:pt>
                <c:pt idx="3">
                  <c:v>after crash; new compiler</c:v>
                </c:pt>
                <c:pt idx="5">
                  <c:v>release elevation = 50 m (vs 250)</c:v>
                </c:pt>
                <c:pt idx="7">
                  <c:v>max number of puffs = 10K (vs 20K)</c:v>
                </c:pt>
                <c:pt idx="8">
                  <c:v>max number of puffs = 40K (vs 20K)</c:v>
                </c:pt>
                <c:pt idx="10">
                  <c:v>Hg0 dry dep = 0 (vs modeled)</c:v>
                </c:pt>
                <c:pt idx="11">
                  <c:v>wet dep washout parameter *0.5</c:v>
                </c:pt>
                <c:pt idx="12">
                  <c:v>wet dep washout parameter *2</c:v>
                </c:pt>
                <c:pt idx="14">
                  <c:v>hv reduction aq * 2</c:v>
                </c:pt>
                <c:pt idx="15">
                  <c:v>hv reduction aq* 0.5</c:v>
                </c:pt>
                <c:pt idx="16">
                  <c:v>o3 oxidation gas * 2</c:v>
                </c:pt>
                <c:pt idx="17">
                  <c:v>o3 oxidation gas * 0.5</c:v>
                </c:pt>
                <c:pt idx="18">
                  <c:v>oh oxidation aq * 2</c:v>
                </c:pt>
                <c:pt idx="19">
                  <c:v>oh oxidation aq * 0.5</c:v>
                </c:pt>
                <c:pt idx="20">
                  <c:v>oh oxidation gas * 2</c:v>
                </c:pt>
                <c:pt idx="21">
                  <c:v>oh oxidation gas * 0.5</c:v>
                </c:pt>
                <c:pt idx="22">
                  <c:v>so2 reduction aq * 2</c:v>
                </c:pt>
                <c:pt idx="23">
                  <c:v>so2 reduction aq * 0.5</c:v>
                </c:pt>
                <c:pt idx="24">
                  <c:v>soot partition eqlbrm * 2</c:v>
                </c:pt>
                <c:pt idx="25">
                  <c:v>soot partition eqlbrm * 0.5</c:v>
                </c:pt>
                <c:pt idx="26">
                  <c:v>soot partition rate * 2</c:v>
                </c:pt>
                <c:pt idx="27">
                  <c:v>soot partition rate * 0.5</c:v>
                </c:pt>
              </c:strCache>
            </c:strRef>
          </c:cat>
          <c:val>
            <c:numRef>
              <c:f>'elem 013 graph'!$X$2:$X$30</c:f>
              <c:numCache>
                <c:formatCode>0.00000%</c:formatCode>
                <c:ptCount val="29"/>
                <c:pt idx="1">
                  <c:v>4.8079163429848408E-5</c:v>
                </c:pt>
                <c:pt idx="3">
                  <c:v>4.8070776255707776E-5</c:v>
                </c:pt>
                <c:pt idx="5">
                  <c:v>4.744292237442924E-5</c:v>
                </c:pt>
                <c:pt idx="7">
                  <c:v>4.8070776255707776E-5</c:v>
                </c:pt>
                <c:pt idx="8">
                  <c:v>4.8070776255707776E-5</c:v>
                </c:pt>
                <c:pt idx="10">
                  <c:v>4.8059360730593618E-5</c:v>
                </c:pt>
                <c:pt idx="11">
                  <c:v>4.9657534246575367E-5</c:v>
                </c:pt>
                <c:pt idx="12">
                  <c:v>4.6050228310502287E-5</c:v>
                </c:pt>
                <c:pt idx="14">
                  <c:v>4.8070776255707776E-5</c:v>
                </c:pt>
                <c:pt idx="15">
                  <c:v>4.8070776255707776E-5</c:v>
                </c:pt>
                <c:pt idx="16">
                  <c:v>4.817351598173517E-5</c:v>
                </c:pt>
                <c:pt idx="17">
                  <c:v>4.8002283105022842E-5</c:v>
                </c:pt>
                <c:pt idx="18">
                  <c:v>4.8070776255707776E-5</c:v>
                </c:pt>
                <c:pt idx="19">
                  <c:v>4.8070776255707776E-5</c:v>
                </c:pt>
                <c:pt idx="20">
                  <c:v>4.7294520547945235E-5</c:v>
                </c:pt>
                <c:pt idx="21">
                  <c:v>4.8447488584474886E-5</c:v>
                </c:pt>
                <c:pt idx="22">
                  <c:v>4.8070776255707776E-5</c:v>
                </c:pt>
                <c:pt idx="23">
                  <c:v>4.8082191780821934E-5</c:v>
                </c:pt>
                <c:pt idx="24">
                  <c:v>4.8082191780821934E-5</c:v>
                </c:pt>
                <c:pt idx="25">
                  <c:v>4.8082191780821934E-5</c:v>
                </c:pt>
                <c:pt idx="26">
                  <c:v>4.8093607305936099E-5</c:v>
                </c:pt>
                <c:pt idx="27">
                  <c:v>4.8059360730593618E-5</c:v>
                </c:pt>
              </c:numCache>
            </c:numRef>
          </c:val>
        </c:ser>
        <c:dLbls>
          <c:showLegendKey val="0"/>
          <c:showVal val="0"/>
          <c:showCatName val="0"/>
          <c:showSerName val="0"/>
          <c:showPercent val="0"/>
          <c:showBubbleSize val="0"/>
        </c:dLbls>
        <c:gapWidth val="150"/>
        <c:axId val="119917184"/>
        <c:axId val="120263040"/>
      </c:barChart>
      <c:catAx>
        <c:axId val="119917184"/>
        <c:scaling>
          <c:orientation val="minMax"/>
        </c:scaling>
        <c:delete val="0"/>
        <c:axPos val="b"/>
        <c:numFmt formatCode="General" sourceLinked="1"/>
        <c:majorTickMark val="out"/>
        <c:minorTickMark val="none"/>
        <c:tickLblPos val="nextTo"/>
        <c:txPr>
          <a:bodyPr rot="-5400000"/>
          <a:lstStyle/>
          <a:p>
            <a:pPr>
              <a:defRPr sz="1000" b="0"/>
            </a:pPr>
            <a:endParaRPr lang="en-US"/>
          </a:p>
        </c:txPr>
        <c:crossAx val="120263040"/>
        <c:crosses val="autoZero"/>
        <c:auto val="1"/>
        <c:lblAlgn val="ctr"/>
        <c:lblOffset val="100"/>
        <c:noMultiLvlLbl val="0"/>
      </c:catAx>
      <c:valAx>
        <c:axId val="120263040"/>
        <c:scaling>
          <c:orientation val="minMax"/>
          <c:min val="0"/>
        </c:scaling>
        <c:delete val="0"/>
        <c:axPos val="l"/>
        <c:majorGridlines>
          <c:spPr>
            <a:ln>
              <a:prstDash val="dash"/>
            </a:ln>
          </c:spPr>
        </c:majorGridlines>
        <c:title>
          <c:tx>
            <c:rich>
              <a:bodyPr rot="0" vert="horz"/>
              <a:lstStyle/>
              <a:p>
                <a:pPr>
                  <a:defRPr sz="1600"/>
                </a:pPr>
                <a:r>
                  <a:rPr lang="en-US" sz="1600"/>
                  <a:t>Fraction</a:t>
                </a:r>
                <a:r>
                  <a:rPr lang="en-US" sz="1600" baseline="0"/>
                  <a:t> </a:t>
                </a:r>
              </a:p>
              <a:p>
                <a:pPr>
                  <a:defRPr sz="1600"/>
                </a:pPr>
                <a:r>
                  <a:rPr lang="en-US" sz="1600" baseline="0"/>
                  <a:t>of Hg(0)</a:t>
                </a:r>
              </a:p>
              <a:p>
                <a:pPr>
                  <a:defRPr sz="1600"/>
                </a:pPr>
                <a:r>
                  <a:rPr lang="en-US" sz="1600" baseline="0"/>
                  <a:t>emissions </a:t>
                </a:r>
              </a:p>
              <a:p>
                <a:pPr>
                  <a:defRPr sz="1600"/>
                </a:pPr>
                <a:r>
                  <a:rPr lang="en-US" sz="1600" baseline="0"/>
                  <a:t>deposited in </a:t>
                </a:r>
              </a:p>
              <a:p>
                <a:pPr>
                  <a:defRPr sz="1600"/>
                </a:pPr>
                <a:r>
                  <a:rPr lang="en-US" sz="1600" baseline="0"/>
                  <a:t>Lake Erie </a:t>
                </a:r>
              </a:p>
              <a:p>
                <a:pPr>
                  <a:defRPr sz="1600"/>
                </a:pPr>
                <a:r>
                  <a:rPr lang="en-US" sz="1600" baseline="0"/>
                  <a:t>from a </a:t>
                </a:r>
              </a:p>
              <a:p>
                <a:pPr>
                  <a:defRPr sz="1600"/>
                </a:pPr>
                <a:r>
                  <a:rPr lang="en-US" sz="1600" baseline="0"/>
                  <a:t>hypothetical </a:t>
                </a:r>
              </a:p>
              <a:p>
                <a:pPr>
                  <a:defRPr sz="1600"/>
                </a:pPr>
                <a:r>
                  <a:rPr lang="en-US" sz="1600" baseline="0"/>
                  <a:t>source </a:t>
                </a:r>
              </a:p>
              <a:p>
                <a:pPr>
                  <a:defRPr sz="1600"/>
                </a:pPr>
                <a:r>
                  <a:rPr lang="en-US" sz="1600" baseline="0"/>
                  <a:t>in China</a:t>
                </a:r>
                <a:endParaRPr lang="en-US" sz="1600"/>
              </a:p>
            </c:rich>
          </c:tx>
          <c:layout>
            <c:manualLayout>
              <c:xMode val="edge"/>
              <c:yMode val="edge"/>
              <c:x val="8.9121305488987813E-3"/>
              <c:y val="3.1936225363133959E-2"/>
            </c:manualLayout>
          </c:layout>
          <c:overlay val="0"/>
        </c:title>
        <c:numFmt formatCode="0.000%" sourceLinked="0"/>
        <c:majorTickMark val="out"/>
        <c:minorTickMark val="none"/>
        <c:tickLblPos val="nextTo"/>
        <c:txPr>
          <a:bodyPr/>
          <a:lstStyle/>
          <a:p>
            <a:pPr>
              <a:defRPr sz="1400"/>
            </a:pPr>
            <a:endParaRPr lang="en-US"/>
          </a:p>
        </c:txPr>
        <c:crossAx val="119917184"/>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drawings/drawing1.xml><?xml version="1.0" encoding="utf-8"?>
<c:userShapes xmlns:c="http://schemas.openxmlformats.org/drawingml/2006/chart">
  <cdr:relSizeAnchor xmlns:cdr="http://schemas.openxmlformats.org/drawingml/2006/chartDrawing">
    <cdr:from>
      <cdr:x>0.36667</cdr:x>
      <cdr:y>0.92262</cdr:y>
    </cdr:from>
    <cdr:to>
      <cdr:x>0.79214</cdr:x>
      <cdr:y>0.99274</cdr:y>
    </cdr:to>
    <cdr:sp macro="" textlink="">
      <cdr:nvSpPr>
        <cdr:cNvPr id="2" name="TextBox 1"/>
        <cdr:cNvSpPr txBox="1"/>
      </cdr:nvSpPr>
      <cdr:spPr>
        <a:xfrm xmlns:a="http://schemas.openxmlformats.org/drawingml/2006/main">
          <a:off x="1676400" y="4724400"/>
          <a:ext cx="1945249" cy="359059"/>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400" dirty="0"/>
            <a:t>Total = 11,300 kg/yr</a:t>
          </a:r>
        </a:p>
      </cdr:txBody>
    </cdr:sp>
  </cdr:relSizeAnchor>
</c:userShapes>
</file>

<file path=ppt/drawings/drawing2.xml><?xml version="1.0" encoding="utf-8"?>
<c:userShapes xmlns:c="http://schemas.openxmlformats.org/drawingml/2006/chart">
  <cdr:relSizeAnchor xmlns:cdr="http://schemas.openxmlformats.org/drawingml/2006/chartDrawing">
    <cdr:from>
      <cdr:x>0.38333</cdr:x>
      <cdr:y>0.9375</cdr:y>
    </cdr:from>
    <cdr:to>
      <cdr:x>0.77546</cdr:x>
      <cdr:y>0.99761</cdr:y>
    </cdr:to>
    <cdr:sp macro="" textlink="">
      <cdr:nvSpPr>
        <cdr:cNvPr id="2" name="TextBox 1"/>
        <cdr:cNvSpPr txBox="1"/>
      </cdr:nvSpPr>
      <cdr:spPr>
        <a:xfrm xmlns:a="http://schemas.openxmlformats.org/drawingml/2006/main">
          <a:off x="1752600" y="4800600"/>
          <a:ext cx="1792819" cy="307802"/>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400" dirty="0"/>
            <a:t>Total = 2,300 kg/yr</a:t>
          </a:r>
        </a:p>
      </cdr:txBody>
    </cdr:sp>
  </cdr:relSizeAnchor>
</c:userShapes>
</file>

<file path=ppt/drawings/drawing3.xml><?xml version="1.0" encoding="utf-8"?>
<c:userShapes xmlns:c="http://schemas.openxmlformats.org/drawingml/2006/chart">
  <cdr:relSizeAnchor xmlns:cdr="http://schemas.openxmlformats.org/drawingml/2006/chartDrawing">
    <cdr:from>
      <cdr:x>0.37453</cdr:x>
      <cdr:y>0.92262</cdr:y>
    </cdr:from>
    <cdr:to>
      <cdr:x>0.60861</cdr:x>
      <cdr:y>0.98873</cdr:y>
    </cdr:to>
    <cdr:sp macro="" textlink="">
      <cdr:nvSpPr>
        <cdr:cNvPr id="2" name="TextBox 1"/>
        <cdr:cNvSpPr txBox="1"/>
      </cdr:nvSpPr>
      <cdr:spPr>
        <a:xfrm xmlns:a="http://schemas.openxmlformats.org/drawingml/2006/main">
          <a:off x="3048000" y="4724400"/>
          <a:ext cx="1905000" cy="338554"/>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600" dirty="0"/>
            <a:t>Total = 11,300 kg/yr</a:t>
          </a:r>
        </a:p>
      </cdr:txBody>
    </cdr:sp>
  </cdr:relSizeAnchor>
</c:userShapes>
</file>

<file path=ppt/drawings/drawing4.xml><?xml version="1.0" encoding="utf-8"?>
<c:userShapes xmlns:c="http://schemas.openxmlformats.org/drawingml/2006/chart">
  <cdr:relSizeAnchor xmlns:cdr="http://schemas.openxmlformats.org/drawingml/2006/chartDrawing">
    <cdr:from>
      <cdr:x>0.37453</cdr:x>
      <cdr:y>0.92262</cdr:y>
    </cdr:from>
    <cdr:to>
      <cdr:x>0.59174</cdr:x>
      <cdr:y>0.98873</cdr:y>
    </cdr:to>
    <cdr:sp macro="" textlink="">
      <cdr:nvSpPr>
        <cdr:cNvPr id="2" name="TextBox 1"/>
        <cdr:cNvSpPr txBox="1"/>
      </cdr:nvSpPr>
      <cdr:spPr>
        <a:xfrm xmlns:a="http://schemas.openxmlformats.org/drawingml/2006/main">
          <a:off x="3048000" y="4724400"/>
          <a:ext cx="1767660" cy="338554"/>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600" dirty="0"/>
            <a:t>Total = 2,300 kg/yr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337" cy="457356"/>
          </a:xfrm>
          <a:prstGeom prst="rect">
            <a:avLst/>
          </a:prstGeom>
        </p:spPr>
        <p:txBody>
          <a:bodyPr vert="horz" lIns="89127" tIns="44563" rIns="89127" bIns="44563" rtlCol="0"/>
          <a:lstStyle>
            <a:lvl1pPr algn="l">
              <a:defRPr sz="1200"/>
            </a:lvl1pPr>
          </a:lstStyle>
          <a:p>
            <a:endParaRPr lang="en-US"/>
          </a:p>
        </p:txBody>
      </p:sp>
      <p:sp>
        <p:nvSpPr>
          <p:cNvPr id="3" name="Date Placeholder 2"/>
          <p:cNvSpPr>
            <a:spLocks noGrp="1"/>
          </p:cNvSpPr>
          <p:nvPr>
            <p:ph type="dt" sz="quarter" idx="1"/>
          </p:nvPr>
        </p:nvSpPr>
        <p:spPr>
          <a:xfrm>
            <a:off x="3885120" y="0"/>
            <a:ext cx="2971336" cy="457356"/>
          </a:xfrm>
          <a:prstGeom prst="rect">
            <a:avLst/>
          </a:prstGeom>
        </p:spPr>
        <p:txBody>
          <a:bodyPr vert="horz" lIns="89127" tIns="44563" rIns="89127" bIns="44563" rtlCol="0"/>
          <a:lstStyle>
            <a:lvl1pPr algn="r">
              <a:defRPr sz="1200"/>
            </a:lvl1pPr>
          </a:lstStyle>
          <a:p>
            <a:fld id="{F3EDA9E6-34CD-4320-96A1-059AF2675DAE}" type="datetimeFigureOut">
              <a:rPr lang="en-US" smtClean="0"/>
              <a:pPr/>
              <a:t>9/10/2013</a:t>
            </a:fld>
            <a:endParaRPr lang="en-US"/>
          </a:p>
        </p:txBody>
      </p:sp>
      <p:sp>
        <p:nvSpPr>
          <p:cNvPr id="4" name="Footer Placeholder 3"/>
          <p:cNvSpPr>
            <a:spLocks noGrp="1"/>
          </p:cNvSpPr>
          <p:nvPr>
            <p:ph type="ftr" sz="quarter" idx="2"/>
          </p:nvPr>
        </p:nvSpPr>
        <p:spPr>
          <a:xfrm>
            <a:off x="0" y="8685095"/>
            <a:ext cx="2971337" cy="457356"/>
          </a:xfrm>
          <a:prstGeom prst="rect">
            <a:avLst/>
          </a:prstGeom>
        </p:spPr>
        <p:txBody>
          <a:bodyPr vert="horz" lIns="89127" tIns="44563" rIns="89127" bIns="44563" rtlCol="0" anchor="b"/>
          <a:lstStyle>
            <a:lvl1pPr algn="l">
              <a:defRPr sz="1200"/>
            </a:lvl1pPr>
          </a:lstStyle>
          <a:p>
            <a:endParaRPr lang="en-US"/>
          </a:p>
        </p:txBody>
      </p:sp>
      <p:sp>
        <p:nvSpPr>
          <p:cNvPr id="5" name="Slide Number Placeholder 4"/>
          <p:cNvSpPr>
            <a:spLocks noGrp="1"/>
          </p:cNvSpPr>
          <p:nvPr>
            <p:ph type="sldNum" sz="quarter" idx="3"/>
          </p:nvPr>
        </p:nvSpPr>
        <p:spPr>
          <a:xfrm>
            <a:off x="3885120" y="8685095"/>
            <a:ext cx="2971336" cy="457356"/>
          </a:xfrm>
          <a:prstGeom prst="rect">
            <a:avLst/>
          </a:prstGeom>
        </p:spPr>
        <p:txBody>
          <a:bodyPr vert="horz" lIns="89127" tIns="44563" rIns="89127" bIns="44563" rtlCol="0" anchor="b"/>
          <a:lstStyle>
            <a:lvl1pPr algn="r">
              <a:defRPr sz="1200"/>
            </a:lvl1pPr>
          </a:lstStyle>
          <a:p>
            <a:fld id="{AA6CBB8F-F962-42E4-B654-A6BAB1CF4279}" type="slidenum">
              <a:rPr lang="en-US" smtClean="0"/>
              <a:pPr/>
              <a:t>‹#›</a:t>
            </a:fld>
            <a:endParaRPr lang="en-US"/>
          </a:p>
        </p:txBody>
      </p:sp>
    </p:spTree>
    <p:extLst>
      <p:ext uri="{BB962C8B-B14F-4D97-AF65-F5344CB8AC3E}">
        <p14:creationId xmlns:p14="http://schemas.microsoft.com/office/powerpoint/2010/main" val="2256304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6" tIns="45713" rIns="91426" bIns="45713" rtlCol="0"/>
          <a:lstStyle>
            <a:lvl1pPr algn="r">
              <a:defRPr sz="1200"/>
            </a:lvl1pPr>
          </a:lstStyle>
          <a:p>
            <a:fld id="{0085DC63-5220-4D44-BB95-1971E560EE91}" type="datetimeFigureOut">
              <a:rPr lang="en-US" smtClean="0"/>
              <a:pPr/>
              <a:t>9/10/2013</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6" tIns="45713" rIns="91426"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6" tIns="45713" rIns="91426" bIns="45713" rtlCol="0" anchor="b"/>
          <a:lstStyle>
            <a:lvl1pPr algn="r">
              <a:defRPr sz="1200"/>
            </a:lvl1pPr>
          </a:lstStyle>
          <a:p>
            <a:fld id="{44968C90-F160-400A-9168-041FF088281A}" type="slidenum">
              <a:rPr lang="en-US" smtClean="0"/>
              <a:pPr/>
              <a:t>‹#›</a:t>
            </a:fld>
            <a:endParaRPr lang="en-US"/>
          </a:p>
        </p:txBody>
      </p:sp>
    </p:spTree>
    <p:extLst>
      <p:ext uri="{BB962C8B-B14F-4D97-AF65-F5344CB8AC3E}">
        <p14:creationId xmlns:p14="http://schemas.microsoft.com/office/powerpoint/2010/main" val="32995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a:t>
            </a:r>
            <a:r>
              <a:rPr lang="en-US" baseline="0" dirty="0" smtClean="0"/>
              <a:t> obtained by modeling the atmospheric fate and transport of mercury emitted to the air with the HYSPLIT-Hg model, in the FY2010 GLRI mercury-modeling project.  These results are for 2005, the latest year for which mercury emissions inventory information was available, at the time the project was carried out.  Atmospheric deposition of mercury to the Great Lakes is an important – and probably the largest – current loading pathway.</a:t>
            </a:r>
          </a:p>
          <a:p>
            <a:endParaRPr lang="en-US" baseline="0" dirty="0" smtClean="0"/>
          </a:p>
          <a:p>
            <a:r>
              <a:rPr lang="en-US" baseline="0" dirty="0" smtClean="0"/>
              <a:t>In the upper left graph, the total mercury emissions as a function of distance away from the center of Lake Erie are plotted. You can see that a very small fraction of the total global mercury emissions are emitted within 500 km of the Lake center, or even with 1000km of the Lake center. The bulk of the global emissions are much further away from the Lake.</a:t>
            </a:r>
          </a:p>
          <a:p>
            <a:endParaRPr lang="en-US" baseline="0" dirty="0" smtClean="0"/>
          </a:p>
          <a:p>
            <a:r>
              <a:rPr lang="en-US" baseline="0" dirty="0" smtClean="0"/>
              <a:t>In the bottom right graph, the total modeled atmospheric mercury deposition to Lake Erie arising from emissions at the same distance ranges are shown. So, this graph shows that about 200 kg were modeled to have been deposited into Lake Erie from sources within 500 km of the Lake center, about 40% of the total modeled deposition. </a:t>
            </a:r>
            <a:endParaRPr lang="en-US" dirty="0"/>
          </a:p>
        </p:txBody>
      </p:sp>
      <p:sp>
        <p:nvSpPr>
          <p:cNvPr id="4" name="Slide Number Placeholder 3"/>
          <p:cNvSpPr>
            <a:spLocks noGrp="1"/>
          </p:cNvSpPr>
          <p:nvPr>
            <p:ph type="sldNum" sz="quarter" idx="10"/>
          </p:nvPr>
        </p:nvSpPr>
        <p:spPr/>
        <p:txBody>
          <a:bodyPr/>
          <a:lstStyle/>
          <a:p>
            <a:fld id="{E556987C-FC20-4885-AD3D-62578181A80D}"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84A522-84F3-4FD6-BCBA-BB460C8BDAA6}" type="slidenum">
              <a:rPr lang="en-US" smtClean="0"/>
              <a:pPr/>
              <a:t>18</a:t>
            </a:fld>
            <a:endParaRPr lang="en-US"/>
          </a:p>
        </p:txBody>
      </p:sp>
    </p:spTree>
    <p:extLst>
      <p:ext uri="{BB962C8B-B14F-4D97-AF65-F5344CB8AC3E}">
        <p14:creationId xmlns:p14="http://schemas.microsoft.com/office/powerpoint/2010/main" val="107482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smtClean="0"/>
              <a:t>EDAS = </a:t>
            </a:r>
            <a:r>
              <a:rPr lang="en-US" sz="1200" kern="1200" dirty="0" smtClean="0">
                <a:solidFill>
                  <a:schemeClr val="tx1"/>
                </a:solidFill>
                <a:effectLst/>
                <a:latin typeface="+mn-lt"/>
                <a:ea typeface="+mn-ea"/>
                <a:cs typeface="+mn-cs"/>
              </a:rPr>
              <a:t>Eta Data Assimilation System, NOAA NCEP</a:t>
            </a:r>
          </a:p>
          <a:p>
            <a:pPr marL="171450" indent="-171450">
              <a:buFont typeface="Wingdings" pitchFamily="2" charset="2"/>
              <a:buChar char="§"/>
            </a:pPr>
            <a:endParaRPr lang="en-US" dirty="0" smtClean="0"/>
          </a:p>
          <a:p>
            <a:pPr marL="171450" indent="-171450">
              <a:buFont typeface="Wingdings" pitchFamily="2" charset="2"/>
              <a:buChar char="§"/>
            </a:pPr>
            <a:r>
              <a:rPr lang="en-US" dirty="0" smtClean="0"/>
              <a:t>NARR = North American Regional</a:t>
            </a:r>
            <a:r>
              <a:rPr lang="en-US" baseline="0" dirty="0" smtClean="0"/>
              <a:t> Reanalysis, NCEP/NCAR</a:t>
            </a:r>
            <a:endParaRPr lang="en-US" dirty="0" smtClean="0"/>
          </a:p>
          <a:p>
            <a:pPr marL="171450" indent="-171450">
              <a:buFont typeface="Wingdings" pitchFamily="2" charset="2"/>
              <a:buChar char="§"/>
            </a:pPr>
            <a:endParaRPr lang="en-US" dirty="0" smtClean="0"/>
          </a:p>
          <a:p>
            <a:pPr marL="171450" indent="-171450">
              <a:buFont typeface="Wingdings" pitchFamily="2" charset="2"/>
              <a:buChar char="§"/>
            </a:pPr>
            <a:r>
              <a:rPr lang="en-US" dirty="0" smtClean="0"/>
              <a:t>Problems</a:t>
            </a:r>
            <a:r>
              <a:rPr lang="en-US" baseline="0" dirty="0" smtClean="0"/>
              <a:t> with precipitation in EDAS have been corrected in recent years</a:t>
            </a:r>
          </a:p>
          <a:p>
            <a:pPr marL="171450" indent="-171450">
              <a:buFont typeface="Wingdings" pitchFamily="2" charset="2"/>
              <a:buChar char="§"/>
            </a:pPr>
            <a:endParaRPr lang="en-US" baseline="0" dirty="0" smtClean="0"/>
          </a:p>
          <a:p>
            <a:pPr marL="171450" indent="-171450">
              <a:buFont typeface="Wingdings" pitchFamily="2" charset="2"/>
              <a:buChar char="§"/>
            </a:pPr>
            <a:r>
              <a:rPr lang="en-US" baseline="0" dirty="0" smtClean="0"/>
              <a:t>But for this 2005-based analysis, the NARR dataset appears to be a better choice to drive the HYSPLIT-Hg model for the Great Lakes analysis</a:t>
            </a:r>
            <a:endParaRPr lang="en-US" dirty="0"/>
          </a:p>
        </p:txBody>
      </p:sp>
      <p:sp>
        <p:nvSpPr>
          <p:cNvPr id="4" name="Slide Number Placeholder 3"/>
          <p:cNvSpPr>
            <a:spLocks noGrp="1"/>
          </p:cNvSpPr>
          <p:nvPr>
            <p:ph type="sldNum" sz="quarter" idx="10"/>
          </p:nvPr>
        </p:nvSpPr>
        <p:spPr/>
        <p:txBody>
          <a:bodyPr/>
          <a:lstStyle/>
          <a:p>
            <a:fld id="{2138FCC1-1287-48B0-A83E-872BFBE2D4EB}" type="slidenum">
              <a:rPr lang="en-US" smtClean="0"/>
              <a:t>20</a:t>
            </a:fld>
            <a:endParaRPr lang="en-US"/>
          </a:p>
        </p:txBody>
      </p:sp>
    </p:spTree>
    <p:extLst>
      <p:ext uri="{BB962C8B-B14F-4D97-AF65-F5344CB8AC3E}">
        <p14:creationId xmlns:p14="http://schemas.microsoft.com/office/powerpoint/2010/main" val="292536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default</a:t>
            </a:r>
            <a:r>
              <a:rPr lang="en-US" baseline="0" dirty="0" smtClean="0"/>
              <a:t> simulations, total global ocean re-emissions of anthropogenic mercury were 1250 metric tons/year</a:t>
            </a:r>
          </a:p>
          <a:p>
            <a:r>
              <a:rPr lang="en-US" baseline="0" dirty="0" smtClean="0"/>
              <a:t>In default simulations, total global terrestrial re-emissions of anthropogenic mercury were 750 metric tons/year</a:t>
            </a:r>
          </a:p>
          <a:p>
            <a:r>
              <a:rPr lang="en-US" baseline="0" dirty="0" smtClean="0"/>
              <a:t>-------------------------</a:t>
            </a:r>
          </a:p>
          <a:p>
            <a:r>
              <a:rPr lang="en-US" baseline="0" dirty="0" smtClean="0"/>
              <a:t>Total Re-emissions = 2000 metric tons/year</a:t>
            </a:r>
            <a:endParaRPr lang="en-US" dirty="0" smtClean="0"/>
          </a:p>
          <a:p>
            <a:endParaRPr lang="en-US" baseline="0" dirty="0" smtClean="0"/>
          </a:p>
          <a:p>
            <a:r>
              <a:rPr lang="en-US" baseline="0" dirty="0" smtClean="0"/>
              <a:t>================================================</a:t>
            </a:r>
          </a:p>
          <a:p>
            <a:endParaRPr lang="en-US" baseline="0" dirty="0" smtClean="0"/>
          </a:p>
          <a:p>
            <a:r>
              <a:rPr lang="en-US" dirty="0" smtClean="0"/>
              <a:t>In “high range re-emissions” </a:t>
            </a:r>
            <a:r>
              <a:rPr lang="en-US" baseline="0" dirty="0" smtClean="0"/>
              <a:t>simulations, total global ocean re-emissions of anthropogenic mercury were 2000 metric tons/year</a:t>
            </a:r>
          </a:p>
          <a:p>
            <a:r>
              <a:rPr lang="en-US" baseline="0" dirty="0" smtClean="0"/>
              <a:t>In </a:t>
            </a:r>
            <a:r>
              <a:rPr lang="en-US" dirty="0" smtClean="0"/>
              <a:t>“high range re-emissions” simulations,</a:t>
            </a:r>
            <a:r>
              <a:rPr lang="en-US" baseline="0" dirty="0" smtClean="0"/>
              <a:t> total global terrestrial re-emissions of anthropogenic mercury were 2000 metric tons/year</a:t>
            </a:r>
          </a:p>
          <a:p>
            <a:r>
              <a:rPr lang="en-US" baseline="0" dirty="0" smtClean="0"/>
              <a:t>-------------------------</a:t>
            </a:r>
          </a:p>
          <a:p>
            <a:r>
              <a:rPr lang="en-US" baseline="0" dirty="0" smtClean="0"/>
              <a:t>Total Re-emissions = 4000 metric tons/year</a:t>
            </a:r>
            <a:endParaRPr lang="en-US" dirty="0" smtClean="0"/>
          </a:p>
          <a:p>
            <a:endParaRPr lang="en-US" dirty="0" smtClean="0"/>
          </a:p>
          <a:p>
            <a:r>
              <a:rPr lang="en-US" dirty="0" smtClean="0"/>
              <a:t>================================================</a:t>
            </a:r>
          </a:p>
          <a:p>
            <a:endParaRPr lang="en-US" dirty="0" smtClean="0"/>
          </a:p>
          <a:p>
            <a:r>
              <a:rPr lang="en-US" dirty="0" smtClean="0"/>
              <a:t>In context, total global direct</a:t>
            </a:r>
            <a:r>
              <a:rPr lang="en-US" baseline="0" dirty="0" smtClean="0"/>
              <a:t> anthropogenic emissions ~2000 metric tons/year</a:t>
            </a:r>
            <a:endParaRPr lang="en-US" dirty="0"/>
          </a:p>
        </p:txBody>
      </p:sp>
      <p:sp>
        <p:nvSpPr>
          <p:cNvPr id="4" name="Slide Number Placeholder 3"/>
          <p:cNvSpPr>
            <a:spLocks noGrp="1"/>
          </p:cNvSpPr>
          <p:nvPr>
            <p:ph type="sldNum" sz="quarter" idx="10"/>
          </p:nvPr>
        </p:nvSpPr>
        <p:spPr/>
        <p:txBody>
          <a:bodyPr/>
          <a:lstStyle/>
          <a:p>
            <a:fld id="{2138FCC1-1287-48B0-A83E-872BFBE2D4EB}" type="slidenum">
              <a:rPr lang="en-US" smtClean="0"/>
              <a:t>21</a:t>
            </a:fld>
            <a:endParaRPr lang="en-US"/>
          </a:p>
        </p:txBody>
      </p:sp>
    </p:spTree>
    <p:extLst>
      <p:ext uri="{BB962C8B-B14F-4D97-AF65-F5344CB8AC3E}">
        <p14:creationId xmlns:p14="http://schemas.microsoft.com/office/powerpoint/2010/main" val="3576330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22</a:t>
            </a:fld>
            <a:endParaRPr lang="en-US"/>
          </a:p>
        </p:txBody>
      </p:sp>
    </p:spTree>
    <p:extLst>
      <p:ext uri="{BB962C8B-B14F-4D97-AF65-F5344CB8AC3E}">
        <p14:creationId xmlns:p14="http://schemas.microsoft.com/office/powerpoint/2010/main" val="111500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23</a:t>
            </a:fld>
            <a:endParaRPr lang="en-US"/>
          </a:p>
        </p:txBody>
      </p:sp>
    </p:spTree>
    <p:extLst>
      <p:ext uri="{BB962C8B-B14F-4D97-AF65-F5344CB8AC3E}">
        <p14:creationId xmlns:p14="http://schemas.microsoft.com/office/powerpoint/2010/main" val="3286473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txBox="1">
            <a:spLocks noGrp="1" noChangeArrowheads="1"/>
          </p:cNvSpPr>
          <p:nvPr/>
        </p:nvSpPr>
        <p:spPr bwMode="auto">
          <a:xfrm>
            <a:off x="3884028" y="8684927"/>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FAC374BF-7EFE-4EBB-AC73-D315151DED3D}" type="slidenum">
              <a:rPr lang="en-US" sz="1200"/>
              <a:pPr algn="r" eaLnBrk="1" hangingPunct="1"/>
              <a:t>26</a:t>
            </a:fld>
            <a:endParaRPr lang="en-US" sz="1200" dirty="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FROM: </a:t>
            </a:r>
            <a:r>
              <a:rPr lang="en-GB" dirty="0" err="1" smtClean="0">
                <a:solidFill>
                  <a:srgbClr val="000000"/>
                </a:solidFill>
              </a:rPr>
              <a:t>Satyendra</a:t>
            </a:r>
            <a:r>
              <a:rPr lang="en-GB" dirty="0" smtClean="0">
                <a:solidFill>
                  <a:srgbClr val="000000"/>
                </a:solidFill>
              </a:rPr>
              <a:t> P. </a:t>
            </a:r>
            <a:r>
              <a:rPr lang="en-GB" dirty="0" err="1" smtClean="0">
                <a:solidFill>
                  <a:srgbClr val="000000"/>
                </a:solidFill>
              </a:rPr>
              <a:t>Bhavsar</a:t>
            </a:r>
            <a:r>
              <a:rPr lang="en-GB" dirty="0" smtClean="0">
                <a:solidFill>
                  <a:srgbClr val="000000"/>
                </a:solidFill>
              </a:rPr>
              <a:t>; Sarah B. </a:t>
            </a:r>
            <a:r>
              <a:rPr lang="en-GB" dirty="0" err="1" smtClean="0">
                <a:solidFill>
                  <a:srgbClr val="000000"/>
                </a:solidFill>
              </a:rPr>
              <a:t>Gewurtz</a:t>
            </a:r>
            <a:r>
              <a:rPr lang="en-GB" dirty="0" smtClean="0">
                <a:solidFill>
                  <a:srgbClr val="000000"/>
                </a:solidFill>
              </a:rPr>
              <a:t>; Daryl J. </a:t>
            </a:r>
            <a:r>
              <a:rPr lang="en-GB" dirty="0" err="1" smtClean="0">
                <a:solidFill>
                  <a:srgbClr val="000000"/>
                </a:solidFill>
              </a:rPr>
              <a:t>McGoldrick</a:t>
            </a:r>
            <a:r>
              <a:rPr lang="en-GB" dirty="0" smtClean="0">
                <a:solidFill>
                  <a:srgbClr val="000000"/>
                </a:solidFill>
              </a:rPr>
              <a:t>; Michael J. </a:t>
            </a:r>
            <a:r>
              <a:rPr lang="en-GB" dirty="0" err="1" smtClean="0">
                <a:solidFill>
                  <a:srgbClr val="000000"/>
                </a:solidFill>
              </a:rPr>
              <a:t>Keir</a:t>
            </a:r>
            <a:r>
              <a:rPr lang="en-GB" dirty="0" smtClean="0">
                <a:solidFill>
                  <a:srgbClr val="000000"/>
                </a:solidFill>
              </a:rPr>
              <a:t>; Sean M. Backus; </a:t>
            </a:r>
            <a:r>
              <a:rPr lang="en-GB" i="1" dirty="0" smtClean="0">
                <a:solidFill>
                  <a:srgbClr val="000000"/>
                </a:solidFill>
              </a:rPr>
              <a:t>Environ. Sci. Technol.</a:t>
            </a:r>
            <a:r>
              <a:rPr lang="en-GB" dirty="0" smtClean="0">
                <a:solidFill>
                  <a:srgbClr val="000000"/>
                </a:solidFill>
              </a:rPr>
              <a:t> </a:t>
            </a:r>
            <a:r>
              <a:rPr lang="en-GB" b="1" dirty="0" smtClean="0">
                <a:solidFill>
                  <a:srgbClr val="000000"/>
                </a:solidFill>
              </a:rPr>
              <a:t> 2010, </a:t>
            </a:r>
            <a:r>
              <a:rPr lang="en-GB" dirty="0" smtClean="0">
                <a:solidFill>
                  <a:srgbClr val="000000"/>
                </a:solidFill>
              </a:rPr>
              <a:t>44, 3273-3279.</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DOI: 10.1021/es903874x</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tab pos="705585" algn="l"/>
                <a:tab pos="1411171" algn="l"/>
                <a:tab pos="2116756" algn="l"/>
                <a:tab pos="2822341" algn="l"/>
                <a:tab pos="3527927" algn="l"/>
                <a:tab pos="4233512" algn="l"/>
                <a:tab pos="4939097" algn="l"/>
                <a:tab pos="5644683" algn="l"/>
                <a:tab pos="6350268" algn="l"/>
                <a:tab pos="7055853" algn="l"/>
                <a:tab pos="7761439" algn="l"/>
              </a:tabLst>
              <a:defRPr/>
            </a:pPr>
            <a:r>
              <a:rPr lang="en-US" sz="1200" b="1" dirty="0" smtClean="0">
                <a:solidFill>
                  <a:srgbClr val="045C75"/>
                </a:solidFill>
              </a:rPr>
              <a:t>Time Trends of Mercury Concentrations in GL Fish</a:t>
            </a:r>
            <a:endParaRPr lang="en-GB" sz="800"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Temporal trends of mercury in OMOE skinless fillets of 45−55 cm walleye collected between 1990−2007. </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Linear regression on regular concentrations. </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i="1"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i="1" dirty="0" smtClean="0">
                <a:solidFill>
                  <a:srgbClr val="000000"/>
                </a:solidFill>
              </a:rPr>
              <a:t>P</a:t>
            </a:r>
            <a:r>
              <a:rPr lang="en-GB" dirty="0" smtClean="0">
                <a:solidFill>
                  <a:srgbClr val="000000"/>
                </a:solidFill>
              </a:rPr>
              <a:t>-value is for statistical significance. </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err="1" smtClean="0">
                <a:solidFill>
                  <a:srgbClr val="000000"/>
                </a:solidFill>
              </a:rPr>
              <a:t>Sen’s</a:t>
            </a:r>
            <a:r>
              <a:rPr lang="en-GB" dirty="0" smtClean="0">
                <a:solidFill>
                  <a:srgbClr val="000000"/>
                </a:solidFill>
              </a:rPr>
              <a:t> estimate line is shown only for statistically significant (</a:t>
            </a:r>
            <a:r>
              <a:rPr lang="en-GB" i="1" dirty="0" smtClean="0">
                <a:solidFill>
                  <a:srgbClr val="000000"/>
                </a:solidFill>
              </a:rPr>
              <a:t>P</a:t>
            </a:r>
            <a:r>
              <a:rPr lang="en-GB" dirty="0" smtClean="0">
                <a:solidFill>
                  <a:srgbClr val="000000"/>
                </a:solidFill>
              </a:rPr>
              <a:t> &lt; 0.05) upward/downward trend.</a:t>
            </a:r>
            <a:endParaRPr lang="en-GB" dirty="0">
              <a:solidFill>
                <a:srgbClr val="000000"/>
              </a:solidFill>
            </a:endParaRPr>
          </a:p>
        </p:txBody>
      </p:sp>
      <p:sp>
        <p:nvSpPr>
          <p:cNvPr id="4" name="Slide Number Placeholder 3"/>
          <p:cNvSpPr>
            <a:spLocks noGrp="1"/>
          </p:cNvSpPr>
          <p:nvPr>
            <p:ph type="sldNum" sz="quarter" idx="10"/>
          </p:nvPr>
        </p:nvSpPr>
        <p:spPr/>
        <p:txBody>
          <a:bodyPr/>
          <a:lstStyle/>
          <a:p>
            <a:fld id="{44968C90-F160-400A-9168-041FF088281A}"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the “polygons” that represent</a:t>
            </a:r>
            <a:r>
              <a:rPr lang="en-US" baseline="0" dirty="0" smtClean="0"/>
              <a:t> each Great Lake and each of their watersheds.</a:t>
            </a:r>
          </a:p>
          <a:p>
            <a:endParaRPr lang="en-US" baseline="0" dirty="0" smtClean="0"/>
          </a:p>
          <a:p>
            <a:r>
              <a:rPr lang="en-US" baseline="0" dirty="0" smtClean="0"/>
              <a:t>At each time step, the overlap of each pollutant “puff” (and </a:t>
            </a:r>
            <a:r>
              <a:rPr lang="en-US" baseline="0" dirty="0" err="1" smtClean="0"/>
              <a:t>Eulerian</a:t>
            </a:r>
            <a:r>
              <a:rPr lang="en-US" baseline="0" dirty="0" smtClean="0"/>
              <a:t> grid square) is estimated for each polygon, and the deposition from the puff or grid square is attributed to the polygon based on the degree of overlap… (this is a little more simple than it actually is, as differences in land-type are factored in as well…)</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RGM</a:t>
            </a:r>
            <a:r>
              <a:rPr lang="en-US" baseline="0" dirty="0" smtClean="0"/>
              <a:t> emissions from Monroe plant are 43.61 g/hr according to the 2005 NEI</a:t>
            </a:r>
          </a:p>
          <a:p>
            <a:r>
              <a:rPr lang="en-US" baseline="0" dirty="0" smtClean="0"/>
              <a:t>Elem emissions are 16.44 g/hr, </a:t>
            </a:r>
            <a:r>
              <a:rPr lang="en-US" baseline="0" dirty="0" err="1" smtClean="0"/>
              <a:t>Hgpt</a:t>
            </a:r>
            <a:r>
              <a:rPr lang="en-US" baseline="0" dirty="0" smtClean="0"/>
              <a:t> emissions are 3.9 g/hr, and total emissions are 64.04 g/hr</a:t>
            </a:r>
          </a:p>
          <a:p>
            <a:endParaRPr lang="en-US" baseline="0" dirty="0" smtClean="0"/>
          </a:p>
          <a:p>
            <a:r>
              <a:rPr lang="en-US" baseline="0" dirty="0" smtClean="0"/>
              <a:t>Monroe 2005 NEI:</a:t>
            </a:r>
          </a:p>
          <a:p>
            <a:r>
              <a:rPr lang="en-US" sz="1200" b="0" i="0" u="none" strike="noStrike" kern="1200" dirty="0" smtClean="0">
                <a:solidFill>
                  <a:schemeClr val="tx1"/>
                </a:solidFill>
                <a:latin typeface="+mn-lt"/>
                <a:ea typeface="+mn-ea"/>
                <a:cs typeface="+mn-cs"/>
              </a:rPr>
              <a:t>Elem 144.00</a:t>
            </a:r>
            <a:r>
              <a:rPr lang="en-US" dirty="0" smtClean="0"/>
              <a:t> kg/yr</a:t>
            </a:r>
          </a:p>
          <a:p>
            <a:r>
              <a:rPr lang="en-US" sz="1200" b="0" i="0" u="none" strike="noStrike" kern="1200" dirty="0" smtClean="0">
                <a:solidFill>
                  <a:schemeClr val="tx1"/>
                </a:solidFill>
                <a:latin typeface="+mn-lt"/>
                <a:ea typeface="+mn-ea"/>
                <a:cs typeface="+mn-cs"/>
              </a:rPr>
              <a:t>RGM</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382.00</a:t>
            </a:r>
            <a:r>
              <a:rPr lang="en-US" dirty="0" smtClean="0"/>
              <a:t> kg/yr</a:t>
            </a:r>
          </a:p>
          <a:p>
            <a:r>
              <a:rPr lang="en-US" sz="1200" b="0" i="0" u="none" strike="noStrike" kern="1200" dirty="0" err="1" smtClean="0">
                <a:solidFill>
                  <a:schemeClr val="tx1"/>
                </a:solidFill>
                <a:latin typeface="+mn-lt"/>
                <a:ea typeface="+mn-ea"/>
                <a:cs typeface="+mn-cs"/>
              </a:rPr>
              <a:t>Hgpt</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34.20</a:t>
            </a:r>
            <a:r>
              <a:rPr lang="en-US" dirty="0" smtClean="0"/>
              <a:t> kg/yr</a:t>
            </a:r>
          </a:p>
          <a:p>
            <a:r>
              <a:rPr lang="en-US" sz="1200" b="0" i="0" u="none" strike="noStrike" kern="1200" dirty="0" smtClean="0">
                <a:solidFill>
                  <a:schemeClr val="tx1"/>
                </a:solidFill>
                <a:latin typeface="+mn-lt"/>
                <a:ea typeface="+mn-ea"/>
                <a:cs typeface="+mn-cs"/>
              </a:rPr>
              <a:t>Total Hg 561.00 kg/yr</a:t>
            </a:r>
            <a:r>
              <a:rPr lang="en-US" dirty="0" smtClean="0"/>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Biodiversity Research Institute (2011): http://www.briloon.org/uploads/hgconnections/glmc/GLMC_FinalReport.pdf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baseline="0" dirty="0" smtClean="0">
                <a:solidFill>
                  <a:schemeClr val="tx1"/>
                </a:solidFill>
                <a:latin typeface="+mn-lt"/>
                <a:ea typeface="+mn-ea"/>
                <a:cs typeface="+mn-cs"/>
              </a:rPr>
              <a:t>The Great Lakes Fish Advisory Workgroup currently recommends a methylmercury reference dose of 0.05 parts per million, six times lower than the 2001 level.</a:t>
            </a:r>
            <a:endParaRPr lang="en-US" dirty="0" smtClean="0"/>
          </a:p>
          <a:p>
            <a:endParaRPr lang="en-US" dirty="0" smtClean="0"/>
          </a:p>
          <a:p>
            <a:r>
              <a:rPr lang="en-US" sz="1200" kern="1200" baseline="0" dirty="0" smtClean="0">
                <a:solidFill>
                  <a:schemeClr val="tx1"/>
                </a:solidFill>
                <a:latin typeface="+mn-lt"/>
                <a:ea typeface="+mn-ea"/>
                <a:cs typeface="+mn-cs"/>
              </a:rPr>
              <a:t>Great Lakes Fish Advisory Workgroup. 2007. A protocol for </a:t>
            </a:r>
            <a:r>
              <a:rPr lang="en-US" sz="1200" kern="1200" baseline="0" dirty="0" err="1" smtClean="0">
                <a:solidFill>
                  <a:schemeClr val="tx1"/>
                </a:solidFill>
                <a:latin typeface="+mn-lt"/>
                <a:ea typeface="+mn-ea"/>
                <a:cs typeface="+mn-cs"/>
              </a:rPr>
              <a:t>mercurybased</a:t>
            </a:r>
            <a:r>
              <a:rPr lang="en-US" sz="1200" kern="1200" baseline="0" dirty="0" smtClean="0">
                <a:solidFill>
                  <a:schemeClr val="tx1"/>
                </a:solidFill>
                <a:latin typeface="+mn-lt"/>
                <a:ea typeface="+mn-ea"/>
                <a:cs typeface="+mn-cs"/>
              </a:rPr>
              <a:t> fish consumption advice: an addendum to the 1993 protocol</a:t>
            </a:r>
          </a:p>
          <a:p>
            <a:r>
              <a:rPr lang="en-US" sz="1200" kern="1200" baseline="0" dirty="0" smtClean="0">
                <a:solidFill>
                  <a:schemeClr val="tx1"/>
                </a:solidFill>
                <a:latin typeface="+mn-lt"/>
                <a:ea typeface="+mn-ea"/>
                <a:cs typeface="+mn-cs"/>
              </a:rPr>
              <a:t>for a uniform Great Lakes sport fish consumption advisory. Wisconsin Department of Health Services, Madison, WI, 30 pp.</a:t>
            </a:r>
          </a:p>
          <a:p>
            <a:r>
              <a:rPr lang="en-US" sz="1200" kern="1200" baseline="0" dirty="0" smtClean="0">
                <a:solidFill>
                  <a:schemeClr val="tx1"/>
                </a:solidFill>
                <a:latin typeface="+mn-lt"/>
                <a:ea typeface="+mn-ea"/>
                <a:cs typeface="+mn-cs"/>
              </a:rPr>
              <a:t>Available at http://www.dhs.wisconsin.gov/eh/fish/FishFS/2007Hg_Add_Final_05_07.pdf.</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a:t>
            </a:fld>
            <a:endParaRPr lang="en-US"/>
          </a:p>
        </p:txBody>
      </p:sp>
    </p:spTree>
    <p:extLst>
      <p:ext uri="{BB962C8B-B14F-4D97-AF65-F5344CB8AC3E}">
        <p14:creationId xmlns:p14="http://schemas.microsoft.com/office/powerpoint/2010/main" val="3392731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fld id="{1E5DC441-882F-48A6-B012-94475796AD9D}" type="slidenum">
              <a:rPr lang="en-US">
                <a:solidFill>
                  <a:prstClr val="black"/>
                </a:solidFill>
              </a:rPr>
              <a:pPr/>
              <a:t>49</a:t>
            </a:fld>
            <a:endParaRPr lang="en-US">
              <a:solidFill>
                <a:prstClr val="black"/>
              </a:solidFill>
            </a:endParaRPr>
          </a:p>
        </p:txBody>
      </p:sp>
      <p:sp>
        <p:nvSpPr>
          <p:cNvPr id="88067" name="Rectangle 2"/>
          <p:cNvSpPr>
            <a:spLocks noGrp="1" noRot="1" noChangeAspect="1" noChangeArrowheads="1" noTextEdit="1"/>
          </p:cNvSpPr>
          <p:nvPr>
            <p:ph type="sldImg"/>
          </p:nvPr>
        </p:nvSpPr>
        <p:spPr>
          <a:xfrm>
            <a:off x="1150938" y="528638"/>
            <a:ext cx="4937125" cy="3703637"/>
          </a:xfrm>
          <a:ln/>
        </p:spPr>
      </p:sp>
      <p:sp>
        <p:nvSpPr>
          <p:cNvPr id="88068" name="Rectangle 3"/>
          <p:cNvSpPr>
            <a:spLocks noGrp="1" noChangeArrowheads="1"/>
          </p:cNvSpPr>
          <p:nvPr>
            <p:ph type="body" idx="1"/>
          </p:nvPr>
        </p:nvSpPr>
        <p:spPr>
          <a:xfrm>
            <a:off x="225185" y="4306550"/>
            <a:ext cx="6185555" cy="4339341"/>
          </a:xfrm>
          <a:noFill/>
        </p:spPr>
        <p:txBody>
          <a:bodyPr lIns="91323" tIns="45664" rIns="91323" bIns="45664"/>
          <a:lstStyle/>
          <a:p>
            <a:pPr eaLnBrk="1" hangingPunct="1"/>
            <a:r>
              <a:rPr lang="en-US" sz="800" dirty="0"/>
              <a:t>Could mention Marine Boundary Layer issues as well... rapid oxidation, deposition, but then some reduction and re-emission, so, potential “churning”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0854B-4337-4188-B314-FEF8E44B8EF3}" type="slidenum">
              <a:rPr lang="en-US" smtClean="0"/>
              <a:pPr/>
              <a:t>50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3884028" y="8684927"/>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4E3D0B82-9B79-464F-9BD9-9668AC225CAD}" type="slidenum">
              <a:rPr lang="en-US" sz="1200"/>
              <a:pPr algn="r" eaLnBrk="1" hangingPunct="1"/>
              <a:t>52</a:t>
            </a:fld>
            <a:endParaRPr lang="en-US" sz="1200" dirty="0"/>
          </a:p>
        </p:txBody>
      </p:sp>
      <p:sp>
        <p:nvSpPr>
          <p:cNvPr id="349187" name="Rectangle 2"/>
          <p:cNvSpPr>
            <a:spLocks noGrp="1" noRot="1" noChangeAspect="1" noChangeArrowheads="1" noTextEdit="1"/>
          </p:cNvSpPr>
          <p:nvPr>
            <p:ph type="sldImg"/>
          </p:nvPr>
        </p:nvSpPr>
        <p:spPr>
          <a:xfrm>
            <a:off x="1152525" y="528638"/>
            <a:ext cx="4932363" cy="3700462"/>
          </a:xfrm>
          <a:ln/>
        </p:spPr>
      </p:sp>
      <p:sp>
        <p:nvSpPr>
          <p:cNvPr id="349188" name="Rectangle 3"/>
          <p:cNvSpPr>
            <a:spLocks noGrp="1" noChangeArrowheads="1"/>
          </p:cNvSpPr>
          <p:nvPr>
            <p:ph type="body" idx="1"/>
          </p:nvPr>
        </p:nvSpPr>
        <p:spPr>
          <a:xfrm>
            <a:off x="225183" y="4308113"/>
            <a:ext cx="6187109" cy="4337779"/>
          </a:xfrm>
        </p:spPr>
        <p:txBody>
          <a:bodyPr lIns="91287" tIns="45644" rIns="91287" bIns="45644"/>
          <a:lstStyle/>
          <a:p>
            <a:pPr eaLnBrk="1" hangingPunct="1"/>
            <a:r>
              <a:rPr lang="en-US" smtClean="0"/>
              <a:t>This is way we typically run the HYSPLIT model.  We do a run for one particular source location, and we release puffs periodically throughout the year (e.g., once every 7 hours).  We follow each puff and keep track of the dispersion and the fate processes (deposition, transformation, etc.).  The model uses the physical-chemical properties of the pollutant we are modeling, of course. By the end of the year, we have a good idea of the average impact that a source in this location would have on the receptors of interest (e.g., the Great Lakes).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Typically, modeling analyses are evaluated by comparing their predictions with measurements at monitoring sites. We will present such an evaluation analysis in Section 5, below. However, the primary goal of this project is to create accurate estimates of the amount and source attribution for mercury deposition to the Great Lakes – </a:t>
            </a:r>
            <a:r>
              <a:rPr lang="en-US" i="1" dirty="0" smtClean="0"/>
              <a:t>not</a:t>
            </a:r>
            <a:r>
              <a:rPr lang="en-US" dirty="0" smtClean="0"/>
              <a:t> to produce deposition estimates at monitoring sites in the region.</a:t>
            </a:r>
          </a:p>
          <a:p>
            <a:r>
              <a:rPr lang="en-US" dirty="0" smtClean="0"/>
              <a:t>As will be seen shortly, it is generally much more difficult – and computationally intensive – to accurately predict deposition at a single monitoring site (or a set of such sites) than it is to predict deposition for large area receptors such as the Great Lakes.  </a:t>
            </a:r>
          </a:p>
          <a:p>
            <a:endParaRPr lang="en-US" dirty="0" smtClean="0"/>
          </a:p>
          <a:p>
            <a:r>
              <a:rPr lang="en-US" dirty="0" smtClean="0"/>
              <a:t>Consider Figure 24, a conceptual diagram in which we show a </a:t>
            </a:r>
            <a:r>
              <a:rPr lang="en-US" i="1" dirty="0" smtClean="0"/>
              <a:t>hypothetical</a:t>
            </a:r>
            <a:r>
              <a:rPr lang="en-US" dirty="0" smtClean="0"/>
              <a:t> situation with a receptor of interest, a monitoring site, and several (8) mercury emissions sources in the vicinity of the monitoring site. For reference, a prevailing wind direction, distance scale, and map orientation are also shown. Since the winds do not always blow in the “prevailing” direction, all of the sources will have some impacts on the monitoring site. However, even if each of the sources were identical, they would likely have dramatically different impacts on the monitoring site, given their different spatial orientation to the site. For example, given the prevailing wind direction, source #4 would be expected to have a relatively large impact on the site, but source #5 would be expected to have a relatively small impact on the monitoring site. The consequence is that to estimate the wet deposition of mercury at the monitoring site – arising simply from the sources in the vicinity of the site alone -- standard sources would most likely have to be located </a:t>
            </a:r>
            <a:r>
              <a:rPr lang="en-US" i="1" dirty="0" smtClean="0"/>
              <a:t>at each of the eight sources shown</a:t>
            </a:r>
            <a:r>
              <a:rPr lang="en-US" dirty="0" smtClean="0"/>
              <a:t>. </a:t>
            </a:r>
          </a:p>
          <a:p>
            <a:endParaRPr lang="en-US" dirty="0" smtClean="0"/>
          </a:p>
          <a:p>
            <a:pPr defTabSz="914261">
              <a:defRPr/>
            </a:pPr>
            <a:r>
              <a:rPr lang="en-US" dirty="0" smtClean="0"/>
              <a:t>However, to accurately estimate the impacts of the 8 sources on the receptor of interest, about 100 km away in this hypothetical example, a single standard source location located near the “center” of the source group would likely suffice. In other words, to estimate the concentration or deposition at the monitoring site in this simple, hypothetical example, 8 standard source locations would be needed – corresponding to 24 different computer simulations, one for each of the three forms of mercury emitted – whereas only 1 location (3 simulations) would be needed to estimate the deposition impact of the sources on the receptor of interest.  Because of computational resource constraints, and given the overarching goals of this project, we have prioritized the estimation of deposition to the Great Lakes -- large area receptors – rather than focus on “point” monitoring sites in the region.  Substantially more standard source locations than the 136 utilized would have had to have been used to generate the same accuracy for monitoring site estimates as were generated for the Great Lakes in this analysis. Notwithstanding all of the above, as will be shown in Section 5 below, this modeling analysis produced results at monitoring sites in the Great Lakes region that were encouragingly – and perhaps even surprisingly – close to the measurements made at these sites.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53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Here’s where the mercury is emitted from... But what is the relative importance of different source regions to atmospheric deposition of mercury to sensitive U.S. ecosystems, e.g., the Great Lakes? Does most of it come from China?</a:t>
            </a:r>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EDAS met data (over a central North</a:t>
            </a:r>
            <a:r>
              <a:rPr lang="en-US" baseline="0" dirty="0" smtClean="0"/>
              <a:t> American domain) </a:t>
            </a:r>
            <a:r>
              <a:rPr lang="en-US" dirty="0" smtClean="0"/>
              <a:t>used as input</a:t>
            </a:r>
            <a:r>
              <a:rPr lang="en-US" baseline="0" dirty="0" smtClean="0"/>
              <a:t> to the model underestimated the actual precipitation at the MDN sites…</a:t>
            </a:r>
          </a:p>
          <a:p>
            <a:endParaRPr lang="en-US" baseline="0" dirty="0" smtClean="0"/>
          </a:p>
          <a:p>
            <a:r>
              <a:rPr lang="en-US" baseline="0" dirty="0" smtClean="0"/>
              <a:t>NCEP/NCAR global met data used as input to the model overestimated the actual precipitation at the MDN sites…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66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2005</a:t>
            </a:r>
            <a:r>
              <a:rPr lang="en-US" baseline="0" dirty="0" smtClean="0"/>
              <a:t> </a:t>
            </a:r>
            <a:r>
              <a:rPr lang="en-US" dirty="0" smtClean="0"/>
              <a:t>MDN</a:t>
            </a:r>
            <a:r>
              <a:rPr lang="en-US" baseline="0" dirty="0" smtClean="0"/>
              <a:t> measured </a:t>
            </a:r>
            <a:r>
              <a:rPr lang="en-US" baseline="0" dirty="0" err="1" smtClean="0"/>
              <a:t>precip</a:t>
            </a:r>
            <a:r>
              <a:rPr lang="en-US" baseline="0" dirty="0" smtClean="0"/>
              <a:t> was probably pretty good – </a:t>
            </a:r>
          </a:p>
          <a:p>
            <a:r>
              <a:rPr lang="en-US" baseline="0" dirty="0" smtClean="0"/>
              <a:t>seems to match the general regional picture of </a:t>
            </a:r>
            <a:r>
              <a:rPr lang="en-US" baseline="0" dirty="0" err="1" smtClean="0"/>
              <a:t>precip</a:t>
            </a:r>
            <a:r>
              <a:rPr lang="en-US" baseline="0" dirty="0" smtClean="0"/>
              <a:t> measurements during 2005</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67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the data </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68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72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43000" y="685800"/>
            <a:ext cx="4572000" cy="342900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01" indent="-285693" eaLnBrk="0" hangingPunct="0">
              <a:defRPr>
                <a:solidFill>
                  <a:schemeClr val="tx1"/>
                </a:solidFill>
                <a:latin typeface="Arial" pitchFamily="34" charset="0"/>
              </a:defRPr>
            </a:lvl2pPr>
            <a:lvl3pPr marL="1142771" indent="-228554" eaLnBrk="0" hangingPunct="0">
              <a:defRPr>
                <a:solidFill>
                  <a:schemeClr val="tx1"/>
                </a:solidFill>
                <a:latin typeface="Arial" pitchFamily="34" charset="0"/>
              </a:defRPr>
            </a:lvl3pPr>
            <a:lvl4pPr marL="1599880" indent="-228554" eaLnBrk="0" hangingPunct="0">
              <a:defRPr>
                <a:solidFill>
                  <a:schemeClr val="tx1"/>
                </a:solidFill>
                <a:latin typeface="Arial" pitchFamily="34" charset="0"/>
              </a:defRPr>
            </a:lvl4pPr>
            <a:lvl5pPr marL="2056988" indent="-228554" eaLnBrk="0" hangingPunct="0">
              <a:defRPr>
                <a:solidFill>
                  <a:schemeClr val="tx1"/>
                </a:solidFill>
                <a:latin typeface="Arial" pitchFamily="34" charset="0"/>
              </a:defRPr>
            </a:lvl5pPr>
            <a:lvl6pPr marL="2514097" indent="-228554" eaLnBrk="0" fontAlgn="base" hangingPunct="0">
              <a:spcBef>
                <a:spcPct val="0"/>
              </a:spcBef>
              <a:spcAft>
                <a:spcPct val="0"/>
              </a:spcAft>
              <a:defRPr>
                <a:solidFill>
                  <a:schemeClr val="tx1"/>
                </a:solidFill>
                <a:latin typeface="Arial" pitchFamily="34" charset="0"/>
              </a:defRPr>
            </a:lvl6pPr>
            <a:lvl7pPr marL="2971205" indent="-228554" eaLnBrk="0" fontAlgn="base" hangingPunct="0">
              <a:spcBef>
                <a:spcPct val="0"/>
              </a:spcBef>
              <a:spcAft>
                <a:spcPct val="0"/>
              </a:spcAft>
              <a:defRPr>
                <a:solidFill>
                  <a:schemeClr val="tx1"/>
                </a:solidFill>
                <a:latin typeface="Arial" pitchFamily="34" charset="0"/>
              </a:defRPr>
            </a:lvl7pPr>
            <a:lvl8pPr marL="3428314" indent="-228554" eaLnBrk="0" fontAlgn="base" hangingPunct="0">
              <a:spcBef>
                <a:spcPct val="0"/>
              </a:spcBef>
              <a:spcAft>
                <a:spcPct val="0"/>
              </a:spcAft>
              <a:defRPr>
                <a:solidFill>
                  <a:schemeClr val="tx1"/>
                </a:solidFill>
                <a:latin typeface="Arial" pitchFamily="34" charset="0"/>
              </a:defRPr>
            </a:lvl8pPr>
            <a:lvl9pPr marL="3885423" indent="-228554"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total of 136 Std Source Locations used in this analysis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the</a:t>
            </a:r>
            <a:r>
              <a:rPr lang="en-US" baseline="0" dirty="0" smtClean="0"/>
              <a:t> data, but MDN sites “downwind” of the Great Lakes (“eastern GL region”) are open squares…</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seen in Figure 61 that the density of standard source locations is generally lower in the region of the eastern-most MDN sites. The reason why more standard source locations were not utilized at the outset was computational resource constraints. As discussed above in Section 2.4, the consequence of this sparseness is a higher likelihood that interpolation errors will affect the results. In particular, the general situation regarding the difference in estimating deposition at point monitoring sites vs. large area receptors – discussed above in Section 2.4.3, page 43 – seems to be particularly relevant here. That is, the density of standard source locations required to estimate deposition to the Great Lakes is much less than that required for estimating deposition at a set of monitoring sites throughout the Great Lakes region. Or put another way, for the same set of standard source locations – or the same expenditure of computational resources -- the expected accuracy of deposition estimates for large area receptors – e.g., in this case, the Great Lakes and their watersheds – is much higher than the expected accuracy for deposition estimates at a set of monitoring sites throughout the region. </a:t>
            </a:r>
          </a:p>
          <a:p>
            <a:endParaRPr lang="en-US" dirty="0" smtClean="0"/>
          </a:p>
          <a:p>
            <a:r>
              <a:rPr lang="en-US" dirty="0" smtClean="0"/>
              <a:t>With additional standard source locations in the regions surrounding each of these eastern-most Great Lakes region MDN sites, the agreement between modeled and measured wet deposition will likely improve. At the same time, the addition of these new standard source locations will likely not change the results for the Great Lakes very much. We will test these hypotheses in the next phase of the work.</a:t>
            </a:r>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Here’s where the mercury is emitted from... But what is the relative importance of different source regions to atmospheric deposition of mercury to sensitive U.S. ecosystems, e.g., the Great Lakes? Does most of it come from China?</a:t>
            </a:r>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t>NOAA 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t>NOAA 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t>NOAA 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t>NOAA 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January 9, 2013</a:t>
            </a:r>
            <a:endParaRPr lang="en-US"/>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80D4A5E5-3FD4-4367-B6D3-76412EFEE2B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January 9, 2013</a:t>
            </a:r>
            <a:endParaRPr lang="en-US" dirty="0"/>
          </a:p>
        </p:txBody>
      </p:sp>
      <p:sp>
        <p:nvSpPr>
          <p:cNvPr id="8" name="Footer Placeholder 7"/>
          <p:cNvSpPr>
            <a:spLocks noGrp="1"/>
          </p:cNvSpPr>
          <p:nvPr>
            <p:ph type="ftr" sz="quarter" idx="11"/>
          </p:nvPr>
        </p:nvSpPr>
        <p:spPr/>
        <p:txBody>
          <a:bodyPr/>
          <a:lstStyle/>
          <a:p>
            <a:r>
              <a:rPr lang="en-US" smtClean="0"/>
              <a:t>NOAA Air Resources Laboratory</a:t>
            </a:r>
            <a:endParaRPr lang="en-US"/>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extLst>
      <p:ext uri="{BB962C8B-B14F-4D97-AF65-F5344CB8AC3E}">
        <p14:creationId xmlns:p14="http://schemas.microsoft.com/office/powerpoint/2010/main" val="2013420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extLst>
      <p:ext uri="{BB962C8B-B14F-4D97-AF65-F5344CB8AC3E}">
        <p14:creationId xmlns:p14="http://schemas.microsoft.com/office/powerpoint/2010/main" val="680664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extLst>
      <p:ext uri="{BB962C8B-B14F-4D97-AF65-F5344CB8AC3E}">
        <p14:creationId xmlns:p14="http://schemas.microsoft.com/office/powerpoint/2010/main" val="2209788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January 9, 2013</a:t>
            </a:r>
            <a:endParaRPr lang="en-US" dirty="0"/>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9, 2013</a:t>
            </a:r>
            <a:endParaRPr lang="en-US" dirty="0"/>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9, 2013</a:t>
            </a:r>
            <a:endParaRPr lang="en-US" dirty="0"/>
          </a:p>
        </p:txBody>
      </p:sp>
      <p:sp>
        <p:nvSpPr>
          <p:cNvPr id="3" name="Footer Placeholder 2"/>
          <p:cNvSpPr>
            <a:spLocks noGrp="1"/>
          </p:cNvSpPr>
          <p:nvPr>
            <p:ph type="ftr" sz="quarter" idx="11"/>
          </p:nvPr>
        </p:nvSpPr>
        <p:spPr/>
        <p:txBody>
          <a:bodyPr/>
          <a:lstStyle/>
          <a:p>
            <a:r>
              <a:rPr lang="en-US" smtClean="0"/>
              <a:t>NOAA 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t>NOAA 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January 9, 2013</a:t>
            </a:r>
            <a:endParaRPr lang="en-US"/>
          </a:p>
        </p:txBody>
      </p:sp>
      <p:sp>
        <p:nvSpPr>
          <p:cNvPr id="6" name="Footer Placeholder 5"/>
          <p:cNvSpPr>
            <a:spLocks noGrp="1"/>
          </p:cNvSpPr>
          <p:nvPr>
            <p:ph type="ftr" sz="quarter" idx="11"/>
          </p:nvPr>
        </p:nvSpPr>
        <p:spPr/>
        <p:txBody>
          <a:bodyPr/>
          <a:lstStyle/>
          <a:p>
            <a:r>
              <a:rPr lang="en-US" smtClean="0"/>
              <a:t>NOAA Air Resources Laboratory</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88D6CF-B73D-4BBC-A179-236AB1500B90}" type="datetimeFigureOut">
              <a:rPr lang="en-US" smtClean="0">
                <a:solidFill>
                  <a:srgbClr val="04617B">
                    <a:shade val="90000"/>
                  </a:srgbClr>
                </a:solidFill>
              </a:rPr>
              <a:pPr/>
              <a:t>9/10/2013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80D4A5E5-3FD4-4367-B6D3-76412EFEE2BC}"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image" Target="../media/image2.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t>January 9, 2013</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t>NOAA Air Resources Laboratory</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 descr="NOAA"/>
          <p:cNvPicPr>
            <a:picLocks noChangeAspect="1" noChangeArrowheads="1"/>
          </p:cNvPicPr>
          <p:nvPr/>
        </p:nvPicPr>
        <p:blipFill>
          <a:blip r:embed="rId44"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 id="2147483684" r:id="rId10"/>
    <p:sldLayoutId id="2147483683" r:id="rId11"/>
    <p:sldLayoutId id="2147483758" r:id="rId12"/>
    <p:sldLayoutId id="2147483768" r:id="rId13"/>
    <p:sldLayoutId id="2147483771" r:id="rId14"/>
    <p:sldLayoutId id="2147483772" r:id="rId15"/>
    <p:sldLayoutId id="2147483775" r:id="rId16"/>
    <p:sldLayoutId id="2147483780" r:id="rId17"/>
    <p:sldLayoutId id="2147483782" r:id="rId18"/>
    <p:sldLayoutId id="2147483787" r:id="rId19"/>
    <p:sldLayoutId id="2147483788" r:id="rId20"/>
    <p:sldLayoutId id="2147483789" r:id="rId21"/>
    <p:sldLayoutId id="2147483790" r:id="rId22"/>
    <p:sldLayoutId id="2147483791"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11" r:id="rId39"/>
    <p:sldLayoutId id="2147483856" r:id="rId40"/>
    <p:sldLayoutId id="2147483857" r:id="rId41"/>
    <p:sldLayoutId id="2147483858" r:id="rId42"/>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b="1">
                <a:solidFill>
                  <a:schemeClr val="tx2">
                    <a:shade val="90000"/>
                  </a:schemeClr>
                </a:solidFill>
              </a:defRPr>
            </a:lvl1pPr>
          </a:lstStyle>
          <a:p>
            <a:r>
              <a:rPr lang="en-US" smtClean="0"/>
              <a:t>January 9, 2013</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b="1">
                <a:solidFill>
                  <a:schemeClr val="tx2">
                    <a:shade val="90000"/>
                  </a:schemeClr>
                </a:solidFill>
              </a:defRPr>
            </a:lvl1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13"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5"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3844" r:id="rId32"/>
    <p:sldLayoutId id="2147483845" r:id="rId33"/>
    <p:sldLayoutId id="2147483846" r:id="rId34"/>
    <p:sldLayoutId id="2147483847" r:id="rId35"/>
    <p:sldLayoutId id="2147483848" r:id="rId36"/>
    <p:sldLayoutId id="2147483849" r:id="rId37"/>
    <p:sldLayoutId id="2147483850" r:id="rId38"/>
    <p:sldLayoutId id="2147483851" r:id="rId39"/>
    <p:sldLayoutId id="2147483852" r:id="rId40"/>
    <p:sldLayoutId id="2147483853" r:id="rId41"/>
    <p:sldLayoutId id="2147483854" r:id="rId42"/>
    <p:sldLayoutId id="2147483855" r:id="rId43"/>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0.w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emf"/><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0.xml"/><Relationship Id="rId1" Type="http://schemas.openxmlformats.org/officeDocument/2006/relationships/vmlDrawing" Target="../drawings/vmlDrawing1.vml"/><Relationship Id="rId5" Type="http://schemas.openxmlformats.org/officeDocument/2006/relationships/image" Target="../media/image60.emf"/><Relationship Id="rId4" Type="http://schemas.openxmlformats.org/officeDocument/2006/relationships/package" Target="../embeddings/Microsoft_Word_Document1.docx"/></Relationships>
</file>

<file path=ppt/slides/_rels/slide7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2506" y="1003042"/>
            <a:ext cx="8382000" cy="5139869"/>
          </a:xfrm>
          <a:prstGeom prst="rect">
            <a:avLst/>
          </a:prstGeom>
          <a:noFill/>
        </p:spPr>
        <p:txBody>
          <a:bodyPr wrap="square" rtlCol="0">
            <a:spAutoFit/>
          </a:bodyPr>
          <a:lstStyle/>
          <a:p>
            <a:pPr algn="ctr"/>
            <a:r>
              <a:rPr lang="en-US" sz="3200" b="1" dirty="0"/>
              <a:t>Modeling the Atmospheric Transport and Deposition of Mercury to the Great Lakes</a:t>
            </a:r>
          </a:p>
          <a:p>
            <a:pPr algn="ctr"/>
            <a:endParaRPr lang="en-US" sz="3200" b="1" dirty="0" smtClean="0"/>
          </a:p>
          <a:p>
            <a:pPr algn="ctr"/>
            <a:endParaRPr lang="en-US" sz="2000" b="1" dirty="0" smtClean="0"/>
          </a:p>
          <a:p>
            <a:pPr algn="ctr"/>
            <a:endParaRPr lang="en-US" sz="2400" b="1" dirty="0" smtClean="0"/>
          </a:p>
          <a:p>
            <a:pPr algn="ctr"/>
            <a:r>
              <a:rPr lang="en-US" sz="2400" b="1" dirty="0" smtClean="0"/>
              <a:t>Dr. Mark Cohen, Roland Draxler, Richard Artz</a:t>
            </a:r>
          </a:p>
          <a:p>
            <a:pPr algn="ctr"/>
            <a:r>
              <a:rPr lang="en-US" sz="2400" b="1" dirty="0" smtClean="0"/>
              <a:t>NOAA Air Resources Laboratory (ARL)</a:t>
            </a:r>
          </a:p>
          <a:p>
            <a:pPr algn="ctr"/>
            <a:r>
              <a:rPr lang="en-US" sz="2400" b="1" dirty="0" smtClean="0"/>
              <a:t>College Park, MD, USA</a:t>
            </a:r>
          </a:p>
          <a:p>
            <a:pPr algn="ctr"/>
            <a:endParaRPr lang="en-US" sz="3400" b="1" dirty="0" smtClean="0"/>
          </a:p>
          <a:p>
            <a:pPr algn="ctr">
              <a:spcBef>
                <a:spcPts val="0"/>
              </a:spcBef>
              <a:buNone/>
            </a:pPr>
            <a:endParaRPr lang="en-US" sz="3400" b="1" dirty="0" smtClean="0"/>
          </a:p>
          <a:p>
            <a:pPr algn="ctr"/>
            <a:r>
              <a:rPr lang="en-US" sz="2400" b="1" dirty="0" smtClean="0"/>
              <a:t>International Conference on Mercury as a Global Pollutant</a:t>
            </a:r>
          </a:p>
          <a:p>
            <a:pPr algn="ctr"/>
            <a:r>
              <a:rPr lang="en-US" sz="2400" b="1" dirty="0" smtClean="0"/>
              <a:t>July 28 – Aug 2, 2013, Edinburgh, Scotland</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5600" y="381000"/>
            <a:ext cx="4451475" cy="461665"/>
          </a:xfrm>
          <a:prstGeom prst="rect">
            <a:avLst/>
          </a:prstGeom>
        </p:spPr>
        <p:txBody>
          <a:bodyPr wrap="none">
            <a:spAutoFit/>
          </a:bodyPr>
          <a:lstStyle/>
          <a:p>
            <a:r>
              <a:rPr lang="en-US" sz="2400" b="1" dirty="0" smtClean="0">
                <a:solidFill>
                  <a:srgbClr val="045C75"/>
                </a:solidFill>
              </a:rPr>
              <a:t>Standard </a:t>
            </a:r>
            <a:r>
              <a:rPr lang="en-US" sz="2400" b="1" dirty="0">
                <a:solidFill>
                  <a:srgbClr val="045C75"/>
                </a:solidFill>
              </a:rPr>
              <a:t>Points in North America</a:t>
            </a:r>
          </a:p>
        </p:txBody>
      </p:sp>
      <p:pic>
        <p:nvPicPr>
          <p:cNvPr id="6" name="Picture 5" descr="ALL_STD_PTS_with_CONUS_ALL_EMIT.jpg"/>
          <p:cNvPicPr>
            <a:picLocks noChangeAspect="1"/>
          </p:cNvPicPr>
          <p:nvPr/>
        </p:nvPicPr>
        <p:blipFill>
          <a:blip r:embed="rId3" cstate="print"/>
          <a:stretch>
            <a:fillRect/>
          </a:stretch>
        </p:blipFill>
        <p:spPr>
          <a:xfrm>
            <a:off x="1676400" y="838200"/>
            <a:ext cx="7315200" cy="5580095"/>
          </a:xfrm>
          <a:prstGeom prst="rect">
            <a:avLst/>
          </a:prstGeom>
        </p:spPr>
      </p:pic>
      <p:sp>
        <p:nvSpPr>
          <p:cNvPr id="4" name="Slide Number Placeholder 31"/>
          <p:cNvSpPr txBox="1">
            <a:spLocks/>
          </p:cNvSpPr>
          <p:nvPr/>
        </p:nvSpPr>
        <p:spPr>
          <a:xfrm>
            <a:off x="8305800" y="6400800"/>
            <a:ext cx="76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pPr/>
              <a:t>10</a:t>
            </a:fld>
            <a:endParaRPr lang="en-US" dirty="0"/>
          </a:p>
        </p:txBody>
      </p:sp>
      <p:sp>
        <p:nvSpPr>
          <p:cNvPr id="2" name="TextBox 1"/>
          <p:cNvSpPr txBox="1"/>
          <p:nvPr/>
        </p:nvSpPr>
        <p:spPr>
          <a:xfrm>
            <a:off x="152401" y="1447800"/>
            <a:ext cx="1905000" cy="2585323"/>
          </a:xfrm>
          <a:prstGeom prst="rect">
            <a:avLst/>
          </a:prstGeom>
          <a:solidFill>
            <a:schemeClr val="accent1">
              <a:lumMod val="50000"/>
            </a:schemeClr>
          </a:solidFill>
          <a:ln w="38100">
            <a:solidFill>
              <a:schemeClr val="bg1"/>
            </a:solidFill>
          </a:ln>
        </p:spPr>
        <p:txBody>
          <a:bodyPr wrap="square" rtlCol="0">
            <a:spAutoFit/>
          </a:bodyPr>
          <a:lstStyle>
            <a:defPPr>
              <a:defRPr lang="en-US"/>
            </a:defPPr>
            <a:lvl1pPr>
              <a:defRPr sz="2400" b="1" bmk="_Toc311547107">
                <a:solidFill>
                  <a:schemeClr val="bg1"/>
                </a:solidFill>
              </a:defRPr>
            </a:lvl1pPr>
          </a:lstStyle>
          <a:p>
            <a:r>
              <a:rPr lang="en-US" sz="1800" i="1" dirty="0"/>
              <a:t>For each standard source location, we do three </a:t>
            </a:r>
            <a:endParaRPr lang="en-US" sz="1800" i="1" dirty="0" smtClean="0"/>
          </a:p>
          <a:p>
            <a:r>
              <a:rPr lang="en-US" sz="1800" i="1" dirty="0" smtClean="0"/>
              <a:t>unit-emissions </a:t>
            </a:r>
            <a:r>
              <a:rPr lang="en-US" sz="1800" i="1" dirty="0"/>
              <a:t>simulations: </a:t>
            </a:r>
          </a:p>
          <a:p>
            <a:pPr marL="285750" indent="-285750">
              <a:buFont typeface="Courier New" pitchFamily="49" charset="0"/>
              <a:buChar char="o"/>
            </a:pPr>
            <a:r>
              <a:rPr lang="en-US" sz="1800" i="1" dirty="0"/>
              <a:t>pure Hg(0), </a:t>
            </a:r>
          </a:p>
          <a:p>
            <a:pPr marL="285750" indent="-285750">
              <a:buFont typeface="Courier New" pitchFamily="49" charset="0"/>
              <a:buChar char="o"/>
            </a:pPr>
            <a:r>
              <a:rPr lang="en-US" sz="1800" i="1" dirty="0"/>
              <a:t>pure </a:t>
            </a:r>
            <a:r>
              <a:rPr lang="en-US" sz="1800" i="1" dirty="0" err="1"/>
              <a:t>HgII</a:t>
            </a:r>
            <a:r>
              <a:rPr lang="en-US" sz="1800" i="1" dirty="0"/>
              <a:t> (RGM)</a:t>
            </a:r>
          </a:p>
          <a:p>
            <a:pPr marL="285750" indent="-285750">
              <a:buFont typeface="Courier New" pitchFamily="49" charset="0"/>
              <a:buChar char="o"/>
            </a:pPr>
            <a:r>
              <a:rPr lang="en-US" sz="1800" i="1" dirty="0"/>
              <a:t>pure Hg(p)</a:t>
            </a:r>
          </a:p>
        </p:txBody>
      </p:sp>
    </p:spTree>
    <p:extLst>
      <p:ext uri="{BB962C8B-B14F-4D97-AF65-F5344CB8AC3E}">
        <p14:creationId xmlns:p14="http://schemas.microsoft.com/office/powerpoint/2010/main" val="1351959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M_STD_with_GLOBAL_ALL_EMIT_161_L750_W1250.jpg"/>
          <p:cNvPicPr>
            <a:picLocks noChangeAspect="1"/>
          </p:cNvPicPr>
          <p:nvPr/>
        </p:nvPicPr>
        <p:blipFill>
          <a:blip r:embed="rId2" cstate="print"/>
          <a:srcRect t="4546"/>
          <a:stretch>
            <a:fillRect/>
          </a:stretch>
        </p:blipFill>
        <p:spPr>
          <a:xfrm>
            <a:off x="457200" y="1058636"/>
            <a:ext cx="8229600" cy="5418364"/>
          </a:xfrm>
          <a:prstGeom prst="rect">
            <a:avLst/>
          </a:prstGeom>
        </p:spPr>
      </p:pic>
      <p:sp>
        <p:nvSpPr>
          <p:cNvPr id="3" name="Rectangle 2"/>
          <p:cNvSpPr/>
          <p:nvPr/>
        </p:nvSpPr>
        <p:spPr>
          <a:xfrm>
            <a:off x="1828800" y="300335"/>
            <a:ext cx="5791200" cy="461665"/>
          </a:xfrm>
          <a:prstGeom prst="rect">
            <a:avLst/>
          </a:prstGeom>
        </p:spPr>
        <p:txBody>
          <a:bodyPr wrap="square">
            <a:spAutoFit/>
          </a:bodyPr>
          <a:lstStyle/>
          <a:p>
            <a:pPr algn="ctr"/>
            <a:r>
              <a:rPr lang="en-US" sz="2400" b="1" dirty="0" smtClean="0">
                <a:solidFill>
                  <a:srgbClr val="045C75"/>
                </a:solidFill>
              </a:rPr>
              <a:t>Standard </a:t>
            </a:r>
            <a:r>
              <a:rPr lang="en-US" sz="2400" b="1" dirty="0">
                <a:solidFill>
                  <a:srgbClr val="045C75"/>
                </a:solidFill>
              </a:rPr>
              <a:t>Points Outside of North America</a:t>
            </a:r>
          </a:p>
        </p:txBody>
      </p:sp>
      <p:sp>
        <p:nvSpPr>
          <p:cNvPr id="7" name="Slide Number Placeholder 12"/>
          <p:cNvSpPr txBox="1">
            <a:spLocks/>
          </p:cNvSpPr>
          <p:nvPr/>
        </p:nvSpPr>
        <p:spPr>
          <a:xfrm>
            <a:off x="8305800" y="6416675"/>
            <a:ext cx="76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pPr/>
              <a:t>11</a:t>
            </a:fld>
            <a:endParaRPr lang="en-US" dirty="0"/>
          </a:p>
        </p:txBody>
      </p:sp>
      <p:sp>
        <p:nvSpPr>
          <p:cNvPr id="9" name="TextBox 8"/>
          <p:cNvSpPr txBox="1"/>
          <p:nvPr/>
        </p:nvSpPr>
        <p:spPr>
          <a:xfrm>
            <a:off x="685800" y="838200"/>
            <a:ext cx="5334000" cy="369332"/>
          </a:xfrm>
          <a:prstGeom prst="rect">
            <a:avLst/>
          </a:prstGeom>
          <a:solidFill>
            <a:schemeClr val="accent1">
              <a:lumMod val="50000"/>
            </a:schemeClr>
          </a:solidFill>
          <a:ln w="38100">
            <a:solidFill>
              <a:schemeClr val="bg1"/>
            </a:solidFill>
          </a:ln>
        </p:spPr>
        <p:txBody>
          <a:bodyPr wrap="square" rtlCol="0">
            <a:spAutoFit/>
          </a:bodyPr>
          <a:lstStyle>
            <a:defPPr>
              <a:defRPr lang="en-US"/>
            </a:defPPr>
            <a:lvl1pPr>
              <a:defRPr sz="2400" b="1" bmk="_Toc311547107">
                <a:solidFill>
                  <a:schemeClr val="bg1"/>
                </a:solidFill>
              </a:defRPr>
            </a:lvl1pPr>
          </a:lstStyle>
          <a:p>
            <a:r>
              <a:rPr lang="en-US" sz="1800" i="1" dirty="0" smtClean="0"/>
              <a:t>…three unit-emissions simulations</a:t>
            </a:r>
            <a:r>
              <a:rPr lang="en-US" sz="1800" i="1" dirty="0"/>
              <a:t> </a:t>
            </a:r>
            <a:r>
              <a:rPr lang="en-US" sz="1800" i="1" dirty="0" smtClean="0"/>
              <a:t>for each location</a:t>
            </a:r>
            <a:endParaRPr lang="en-US" sz="1800" i="1" dirty="0"/>
          </a:p>
        </p:txBody>
      </p:sp>
    </p:spTree>
    <p:extLst>
      <p:ext uri="{BB962C8B-B14F-4D97-AF65-F5344CB8AC3E}">
        <p14:creationId xmlns:p14="http://schemas.microsoft.com/office/powerpoint/2010/main" val="2224208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EE49B-C32B-495C-9640-ABBF50F57D80}" type="slidenum">
              <a:rPr lang="en-US" smtClean="0"/>
              <a:pPr/>
              <a:t>12</a:t>
            </a:fld>
            <a:endParaRPr lang="en-US"/>
          </a:p>
        </p:txBody>
      </p:sp>
      <p:sp>
        <p:nvSpPr>
          <p:cNvPr id="7" name="TextBox 6"/>
          <p:cNvSpPr txBox="1"/>
          <p:nvPr/>
        </p:nvSpPr>
        <p:spPr>
          <a:xfrm>
            <a:off x="609600" y="1981200"/>
            <a:ext cx="8323369" cy="523220"/>
          </a:xfrm>
          <a:prstGeom prst="rect">
            <a:avLst/>
          </a:prstGeom>
          <a:noFill/>
        </p:spPr>
        <p:txBody>
          <a:bodyPr wrap="none" rtlCol="0">
            <a:spAutoFit/>
          </a:bodyPr>
          <a:lstStyle/>
          <a:p>
            <a:r>
              <a:rPr lang="en-US" sz="2800" b="1" dirty="0" smtClean="0"/>
              <a:t>This analysis done with 136 standard source locations</a:t>
            </a:r>
            <a:endParaRPr lang="en-US" sz="2800" b="1" dirty="0"/>
          </a:p>
        </p:txBody>
      </p:sp>
      <p:sp>
        <p:nvSpPr>
          <p:cNvPr id="9" name="TextBox 8"/>
          <p:cNvSpPr txBox="1"/>
          <p:nvPr/>
        </p:nvSpPr>
        <p:spPr>
          <a:xfrm>
            <a:off x="2133600" y="4124980"/>
            <a:ext cx="5791200" cy="523220"/>
          </a:xfrm>
          <a:prstGeom prst="rect">
            <a:avLst/>
          </a:prstGeom>
          <a:noFill/>
        </p:spPr>
        <p:txBody>
          <a:bodyPr wrap="square" rtlCol="0">
            <a:spAutoFit/>
          </a:bodyPr>
          <a:lstStyle/>
          <a:p>
            <a:r>
              <a:rPr lang="en-US" sz="2800" b="1" dirty="0" smtClean="0"/>
              <a:t>~4.5 processor years</a:t>
            </a:r>
            <a:endParaRPr lang="en-US" sz="2800" b="1" dirty="0"/>
          </a:p>
        </p:txBody>
      </p:sp>
      <p:sp>
        <p:nvSpPr>
          <p:cNvPr id="10" name="Rectangle 3"/>
          <p:cNvSpPr>
            <a:spLocks noChangeArrowheads="1"/>
          </p:cNvSpPr>
          <p:nvPr/>
        </p:nvSpPr>
        <p:spPr bwMode="auto">
          <a:xfrm>
            <a:off x="2209800" y="914400"/>
            <a:ext cx="3204339" cy="461665"/>
          </a:xfrm>
          <a:prstGeom prst="rect">
            <a:avLst/>
          </a:prstGeom>
          <a:solidFill>
            <a:schemeClr val="accent1">
              <a:lumMod val="50000"/>
            </a:schemeClr>
          </a:solidFill>
          <a:ln>
            <a:solidFill>
              <a:schemeClr val="bg1"/>
            </a:solidFill>
          </a:ln>
        </p:spPr>
        <p:txBody>
          <a:bodyPr wrap="none" rtlCol="0">
            <a:spAutoFit/>
          </a:bodyPr>
          <a:lstStyle/>
          <a:p>
            <a:r>
              <a:rPr lang="en-US" sz="2400" b="1" i="1" dirty="0" smtClean="0" bmk="_Toc311547107">
                <a:solidFill>
                  <a:schemeClr val="bg1"/>
                </a:solidFill>
              </a:rPr>
              <a:t>Computational Solution</a:t>
            </a:r>
            <a:endParaRPr lang="en-US" sz="2400" b="1" i="1" dirty="0">
              <a:solidFill>
                <a:schemeClr val="bg1"/>
              </a:solidFill>
            </a:endParaRPr>
          </a:p>
        </p:txBody>
      </p:sp>
      <p:sp>
        <p:nvSpPr>
          <p:cNvPr id="11" name="TextBox 10"/>
          <p:cNvSpPr txBox="1"/>
          <p:nvPr/>
        </p:nvSpPr>
        <p:spPr>
          <a:xfrm>
            <a:off x="1138603" y="2878971"/>
            <a:ext cx="7014797" cy="954107"/>
          </a:xfrm>
          <a:prstGeom prst="rect">
            <a:avLst/>
          </a:prstGeom>
          <a:noFill/>
        </p:spPr>
        <p:txBody>
          <a:bodyPr wrap="square" rtlCol="0">
            <a:spAutoFit/>
          </a:bodyPr>
          <a:lstStyle/>
          <a:p>
            <a:r>
              <a:rPr lang="en-US" sz="2800" b="1" dirty="0" smtClean="0"/>
              <a:t>3 unit emissions simulations from each location (Hg(0), RGM, and Hg(p)</a:t>
            </a:r>
            <a:endParaRPr lang="en-US" sz="2800" b="1" dirty="0"/>
          </a:p>
        </p:txBody>
      </p:sp>
      <p:sp>
        <p:nvSpPr>
          <p:cNvPr id="12" name="Right Arrow 11"/>
          <p:cNvSpPr/>
          <p:nvPr/>
        </p:nvSpPr>
        <p:spPr>
          <a:xfrm>
            <a:off x="152400" y="2133600"/>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00890" y="3052282"/>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1565096" y="4242276"/>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25904" y="5039380"/>
            <a:ext cx="6365696" cy="523220"/>
          </a:xfrm>
          <a:prstGeom prst="rect">
            <a:avLst/>
          </a:prstGeom>
          <a:noFill/>
        </p:spPr>
        <p:txBody>
          <a:bodyPr wrap="square" rtlCol="0">
            <a:spAutoFit/>
          </a:bodyPr>
          <a:lstStyle/>
          <a:p>
            <a:r>
              <a:rPr lang="en-US" sz="2800" b="1" dirty="0" smtClean="0"/>
              <a:t>~3.5 months on 16-processor workstation</a:t>
            </a:r>
            <a:endParaRPr lang="en-US" sz="2800" b="1" dirty="0"/>
          </a:p>
        </p:txBody>
      </p:sp>
      <p:sp>
        <p:nvSpPr>
          <p:cNvPr id="17" name="Right Arrow 16"/>
          <p:cNvSpPr/>
          <p:nvPr/>
        </p:nvSpPr>
        <p:spPr>
          <a:xfrm>
            <a:off x="2057400" y="5156676"/>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819400" y="5791200"/>
            <a:ext cx="6331798" cy="523220"/>
          </a:xfrm>
          <a:prstGeom prst="rect">
            <a:avLst/>
          </a:prstGeom>
          <a:noFill/>
        </p:spPr>
        <p:txBody>
          <a:bodyPr wrap="none" rtlCol="0">
            <a:spAutoFit/>
          </a:bodyPr>
          <a:lstStyle/>
          <a:p>
            <a:r>
              <a:rPr lang="en-US" sz="2800" b="1" i="1" dirty="0" smtClean="0">
                <a:solidFill>
                  <a:srgbClr val="FF0000"/>
                </a:solidFill>
              </a:rPr>
              <a:t>instead of 240 years … almost 1000x less!</a:t>
            </a:r>
            <a:endParaRPr lang="en-US" sz="2800" b="1" i="1"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57" name="Picture 2"/>
          <p:cNvPicPr>
            <a:picLocks noChangeAspect="1" noChangeArrowheads="1"/>
          </p:cNvPicPr>
          <p:nvPr/>
        </p:nvPicPr>
        <p:blipFill>
          <a:blip r:embed="rId3" cstate="print"/>
          <a:srcRect/>
          <a:stretch>
            <a:fillRect/>
          </a:stretch>
        </p:blipFill>
        <p:spPr bwMode="auto">
          <a:xfrm>
            <a:off x="155448" y="1988530"/>
            <a:ext cx="8869680" cy="4793270"/>
          </a:xfrm>
          <a:prstGeom prst="rect">
            <a:avLst/>
          </a:prstGeom>
          <a:noFill/>
        </p:spPr>
      </p:pic>
      <p:sp>
        <p:nvSpPr>
          <p:cNvPr id="70659" name="Rectangle 3"/>
          <p:cNvSpPr>
            <a:spLocks noChangeArrowheads="1"/>
          </p:cNvSpPr>
          <p:nvPr/>
        </p:nvSpPr>
        <p:spPr bwMode="auto">
          <a:xfrm>
            <a:off x="26895" y="1273314"/>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Modeled vs. Measured Wet Deposition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Mercury at Sites in the Great Lakes Region</a:t>
            </a:r>
            <a:endParaRPr kumimoji="0" lang="en-US" sz="2000" b="0" i="0" u="none" strike="noStrike" cap="none" normalizeH="0" baseline="0" dirty="0" smtClean="0">
              <a:ln>
                <a:noFill/>
              </a:ln>
              <a:solidFill>
                <a:srgbClr val="04566C"/>
              </a:solidFill>
              <a:effectLst/>
              <a:latin typeface="Arial" pitchFamily="34" charset="0"/>
              <a:cs typeface="Arial" pitchFamily="34" charset="0"/>
            </a:endParaRPr>
          </a:p>
        </p:txBody>
      </p:sp>
      <p:sp>
        <p:nvSpPr>
          <p:cNvPr id="13" name="Slide Number Placeholder 12"/>
          <p:cNvSpPr>
            <a:spLocks noGrp="1"/>
          </p:cNvSpPr>
          <p:nvPr>
            <p:ph type="sldNum" sz="quarter" idx="12"/>
          </p:nvPr>
        </p:nvSpPr>
        <p:spPr/>
        <p:txBody>
          <a:bodyPr/>
          <a:lstStyle/>
          <a:p>
            <a:fld id="{3E7EE49B-C32B-495C-9640-ABBF50F57D80}" type="slidenum">
              <a:rPr lang="en-US" smtClean="0"/>
              <a:pPr/>
              <a:t>13</a:t>
            </a:fld>
            <a:endParaRPr lang="en-US" dirty="0"/>
          </a:p>
        </p:txBody>
      </p:sp>
      <p:sp>
        <p:nvSpPr>
          <p:cNvPr id="8" name="TextBox 7"/>
          <p:cNvSpPr txBox="1"/>
          <p:nvPr/>
        </p:nvSpPr>
        <p:spPr>
          <a:xfrm>
            <a:off x="984227" y="152400"/>
            <a:ext cx="8007373" cy="1015663"/>
          </a:xfrm>
          <a:prstGeom prst="rect">
            <a:avLst/>
          </a:prstGeom>
          <a:solidFill>
            <a:schemeClr val="accent1">
              <a:lumMod val="50000"/>
            </a:schemeClr>
          </a:solidFill>
          <a:ln>
            <a:solidFill>
              <a:schemeClr val="bg1"/>
            </a:solidFill>
          </a:ln>
        </p:spPr>
        <p:txBody>
          <a:bodyPr wrap="square" rtlCol="0">
            <a:spAutoFit/>
          </a:bodyPr>
          <a:lstStyle/>
          <a:p>
            <a:r>
              <a:rPr lang="en-US" sz="2000" b="1" i="1" dirty="0" smtClean="0">
                <a:solidFill>
                  <a:schemeClr val="bg1"/>
                </a:solidFill>
              </a:rPr>
              <a:t>After all the standard source simulations have been run, and the impacts of each of the ~350,000 sources worldwide are estimated using spatial and chemical interpolation, is the model giving reasonable results?</a:t>
            </a:r>
            <a:endParaRPr lang="en-US" sz="2000" b="1" i="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09" name="Picture 48" descr="mdn_sites_with_emissions.jpg"/>
          <p:cNvPicPr>
            <a:picLocks noChangeAspect="1" noChangeArrowheads="1"/>
          </p:cNvPicPr>
          <p:nvPr/>
        </p:nvPicPr>
        <p:blipFill>
          <a:blip r:embed="rId3" cstate="print"/>
          <a:srcRect/>
          <a:stretch>
            <a:fillRect/>
          </a:stretch>
        </p:blipFill>
        <p:spPr bwMode="auto">
          <a:xfrm>
            <a:off x="838200" y="670560"/>
            <a:ext cx="7437120" cy="5577840"/>
          </a:xfrm>
          <a:prstGeom prst="rect">
            <a:avLst/>
          </a:prstGeom>
          <a:noFill/>
        </p:spPr>
      </p:pic>
      <p:sp>
        <p:nvSpPr>
          <p:cNvPr id="68611" name="Rectangle 3"/>
          <p:cNvSpPr>
            <a:spLocks noChangeArrowheads="1"/>
          </p:cNvSpPr>
          <p:nvPr/>
        </p:nvSpPr>
        <p:spPr bwMode="auto">
          <a:xfrm>
            <a:off x="228600" y="152400"/>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8">
                <a:ln>
                  <a:noFill/>
                </a:ln>
                <a:solidFill>
                  <a:srgbClr val="04566C"/>
                </a:solidFill>
                <a:effectLst/>
                <a:latin typeface="Calibri" pitchFamily="34" charset="0"/>
                <a:ea typeface="Calibri" pitchFamily="34" charset="0"/>
                <a:cs typeface="Times New Roman" pitchFamily="18" charset="0"/>
              </a:rPr>
              <a:t>Standard source locations, MDN sites, and mercury emissions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11" name="Slide Number Placeholder 17"/>
          <p:cNvSpPr txBox="1">
            <a:spLocks/>
          </p:cNvSpPr>
          <p:nvPr/>
        </p:nvSpPr>
        <p:spPr>
          <a:xfrm>
            <a:off x="8514678" y="6400799"/>
            <a:ext cx="48768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pPr/>
              <a:t>14</a:t>
            </a:fld>
            <a:endParaRPr lang="en-US" dirty="0"/>
          </a:p>
        </p:txBody>
      </p:sp>
      <p:grpSp>
        <p:nvGrpSpPr>
          <p:cNvPr id="7" name="Group 6"/>
          <p:cNvGrpSpPr/>
          <p:nvPr/>
        </p:nvGrpSpPr>
        <p:grpSpPr>
          <a:xfrm>
            <a:off x="5132295" y="1967755"/>
            <a:ext cx="3935505" cy="2786173"/>
            <a:chOff x="5132295" y="1967755"/>
            <a:chExt cx="3935505" cy="2786173"/>
          </a:xfrm>
        </p:grpSpPr>
        <p:sp>
          <p:nvSpPr>
            <p:cNvPr id="3" name="Rectangle 2"/>
            <p:cNvSpPr/>
            <p:nvPr/>
          </p:nvSpPr>
          <p:spPr>
            <a:xfrm>
              <a:off x="5132295" y="1967755"/>
              <a:ext cx="1920240" cy="1737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7052534" y="3505200"/>
              <a:ext cx="548640" cy="0"/>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498977" y="3276600"/>
              <a:ext cx="1568823" cy="1477328"/>
            </a:xfrm>
            <a:prstGeom prst="rect">
              <a:avLst/>
            </a:prstGeom>
            <a:solidFill>
              <a:schemeClr val="bg1"/>
            </a:solidFill>
            <a:ln>
              <a:solidFill>
                <a:srgbClr val="FF0000"/>
              </a:solidFill>
            </a:ln>
          </p:spPr>
          <p:txBody>
            <a:bodyPr wrap="square" rtlCol="0">
              <a:spAutoFit/>
            </a:bodyPr>
            <a:lstStyle/>
            <a:p>
              <a:r>
                <a:rPr lang="en-US" b="1" dirty="0" smtClean="0">
                  <a:solidFill>
                    <a:srgbClr val="FF0000"/>
                  </a:solidFill>
                </a:rPr>
                <a:t>Overestimates for wet deposition found for these sites</a:t>
              </a:r>
              <a:endParaRPr lang="en-US" b="1" dirty="0">
                <a:solidFill>
                  <a:srgbClr val="FF0000"/>
                </a:solidFill>
              </a:endParaRPr>
            </a:p>
          </p:txBody>
        </p:sp>
      </p:grpSp>
    </p:spTree>
    <p:extLst>
      <p:ext uri="{BB962C8B-B14F-4D97-AF65-F5344CB8AC3E}">
        <p14:creationId xmlns:p14="http://schemas.microsoft.com/office/powerpoint/2010/main" val="309880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4800" y="0"/>
            <a:ext cx="8610600" cy="784830"/>
          </a:xfrm>
          <a:prstGeom prst="rect">
            <a:avLst/>
          </a:prstGeom>
          <a:noFill/>
          <a:ln>
            <a:noFill/>
          </a:ln>
        </p:spPr>
        <p:txBody>
          <a:bodyPr vert="horz" wrap="square" lIns="0" rIns="0" bIns="0" anchor="b">
            <a:spAutoFit/>
          </a:bodyPr>
          <a:lstStyle/>
          <a:p>
            <a:pPr algn="ctr">
              <a:spcBef>
                <a:spcPct val="0"/>
              </a:spcBef>
              <a:defRPr/>
            </a:pPr>
            <a:r>
              <a:rPr lang="en-US" sz="2400" b="1" dirty="0" smtClean="0">
                <a:solidFill>
                  <a:schemeClr val="tx2"/>
                </a:solidFill>
                <a:latin typeface="+mj-lt"/>
                <a:ea typeface="+mj-ea"/>
                <a:cs typeface="+mj-cs"/>
              </a:rPr>
              <a:t>2005 Atmospheric Mercury Emissions </a:t>
            </a:r>
          </a:p>
          <a:p>
            <a:pPr algn="ctr">
              <a:spcBef>
                <a:spcPct val="0"/>
              </a:spcBef>
              <a:defRPr/>
            </a:pPr>
            <a:r>
              <a:rPr lang="en-US" sz="2400" b="1" dirty="0" smtClean="0">
                <a:solidFill>
                  <a:schemeClr val="tx2"/>
                </a:solidFill>
                <a:latin typeface="+mj-lt"/>
                <a:ea typeface="+mj-ea"/>
                <a:cs typeface="+mj-cs"/>
              </a:rPr>
              <a:t>(</a:t>
            </a:r>
            <a:r>
              <a:rPr lang="en-US" sz="2400" b="1" dirty="0" smtClean="0">
                <a:solidFill>
                  <a:srgbClr val="04617B"/>
                </a:solidFill>
                <a:latin typeface="+mj-lt"/>
                <a:ea typeface="+mj-ea"/>
                <a:cs typeface="+mj-cs"/>
              </a:rPr>
              <a:t>Direct</a:t>
            </a:r>
            <a:r>
              <a:rPr lang="en-US" sz="2400" b="1" dirty="0" smtClean="0">
                <a:solidFill>
                  <a:schemeClr val="tx2"/>
                </a:solidFill>
                <a:latin typeface="+mj-lt"/>
                <a:ea typeface="+mj-ea"/>
                <a:cs typeface="+mj-cs"/>
              </a:rPr>
              <a:t> Anthropogenic + Re-emit + Natural)</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760094" y="840106"/>
            <a:ext cx="7635240" cy="5418039"/>
          </a:xfrm>
          <a:prstGeom prst="rect">
            <a:avLst/>
          </a:prstGeom>
        </p:spPr>
      </p:pic>
      <p:sp>
        <p:nvSpPr>
          <p:cNvPr id="18" name="Slide Number Placeholder 17"/>
          <p:cNvSpPr>
            <a:spLocks noGrp="1"/>
          </p:cNvSpPr>
          <p:nvPr>
            <p:ph type="sldNum" sz="quarter" idx="12"/>
          </p:nvPr>
        </p:nvSpPr>
        <p:spPr/>
        <p:txBody>
          <a:bodyPr/>
          <a:lstStyle/>
          <a:p>
            <a:fld id="{3E7EE49B-C32B-495C-9640-ABBF50F57D80}"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6019800"/>
            <a:ext cx="8220456" cy="292388"/>
          </a:xfrm>
          <a:prstGeom prst="rect">
            <a:avLst/>
          </a:prstGeom>
          <a:solidFill>
            <a:schemeClr val="bg1"/>
          </a:solidFill>
        </p:spPr>
        <p:txBody>
          <a:bodyPr vert="horz" wrap="square" lIns="0" rIns="0" bIns="0" anchor="b">
            <a:spAutoFit/>
          </a:bodyPr>
          <a:lstStyle/>
          <a:p>
            <a:pPr algn="ctr">
              <a:spcBef>
                <a:spcPct val="0"/>
              </a:spcBef>
              <a:defRPr/>
            </a:pPr>
            <a:r>
              <a:rPr lang="en-US" sz="1600" b="1" dirty="0" smtClean="0">
                <a:solidFill>
                  <a:schemeClr val="tx2"/>
                </a:solidFill>
                <a:latin typeface="+mj-lt"/>
                <a:ea typeface="+mj-ea"/>
                <a:cs typeface="+mj-cs"/>
              </a:rPr>
              <a:t>Geographical Distribution of 2005 Atmospheric Mercury Deposition Contributions to Lake Erie</a:t>
            </a:r>
            <a:endParaRPr kumimoji="0" lang="en-US" sz="16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4167" t="5298" r="4167"/>
          <a:stretch>
            <a:fillRect/>
          </a:stretch>
        </p:blipFill>
        <p:spPr>
          <a:xfrm>
            <a:off x="914400" y="533400"/>
            <a:ext cx="7507224" cy="5349592"/>
          </a:xfrm>
          <a:prstGeom prst="rect">
            <a:avLst/>
          </a:prstGeom>
        </p:spPr>
      </p:pic>
      <p:sp>
        <p:nvSpPr>
          <p:cNvPr id="21" name="Slide Number Placeholder 20"/>
          <p:cNvSpPr>
            <a:spLocks noGrp="1"/>
          </p:cNvSpPr>
          <p:nvPr>
            <p:ph type="sldNum" sz="quarter" idx="12"/>
          </p:nvPr>
        </p:nvSpPr>
        <p:spPr/>
        <p:txBody>
          <a:bodyPr/>
          <a:lstStyle/>
          <a:p>
            <a:fld id="{3E7EE49B-C32B-495C-9640-ABBF50F57D80}" type="slidenum">
              <a:rPr lang="en-US" smtClean="0"/>
              <a:pPr/>
              <a:t>16</a:t>
            </a:fld>
            <a:endParaRPr lang="en-US"/>
          </a:p>
        </p:txBody>
      </p:sp>
      <p:sp>
        <p:nvSpPr>
          <p:cNvPr id="14" name="TextBox 13"/>
          <p:cNvSpPr txBox="1"/>
          <p:nvPr/>
        </p:nvSpPr>
        <p:spPr>
          <a:xfrm>
            <a:off x="990600" y="76200"/>
            <a:ext cx="6590907"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Keep track of the contributions from each source, and add them up</a:t>
            </a:r>
            <a:endParaRPr lang="en-US" b="1" i="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a:stretch>
            <a:fillRect/>
          </a:stretch>
        </p:blipFill>
        <p:spPr bwMode="auto">
          <a:xfrm>
            <a:off x="76200" y="838200"/>
            <a:ext cx="5199707" cy="3566160"/>
          </a:xfrm>
          <a:prstGeom prst="rect">
            <a:avLst/>
          </a:prstGeom>
          <a:noFill/>
          <a:ln w="9525">
            <a:solidFill>
              <a:schemeClr val="tx1"/>
            </a:solidFill>
            <a:miter lim="800000"/>
            <a:headEnd/>
            <a:tailEnd/>
          </a:ln>
          <a:effectLst/>
        </p:spPr>
      </p:pic>
      <p:grpSp>
        <p:nvGrpSpPr>
          <p:cNvPr id="2" name="Group 17"/>
          <p:cNvGrpSpPr/>
          <p:nvPr/>
        </p:nvGrpSpPr>
        <p:grpSpPr>
          <a:xfrm>
            <a:off x="1066800" y="304800"/>
            <a:ext cx="2438400" cy="2133600"/>
            <a:chOff x="6553200" y="1828800"/>
            <a:chExt cx="2438400" cy="2133600"/>
          </a:xfrm>
        </p:grpSpPr>
        <p:sp>
          <p:nvSpPr>
            <p:cNvPr id="19" name="Line 1029"/>
            <p:cNvSpPr>
              <a:spLocks noChangeShapeType="1"/>
            </p:cNvSpPr>
            <p:nvPr/>
          </p:nvSpPr>
          <p:spPr bwMode="auto">
            <a:xfrm flipH="1">
              <a:off x="6705600" y="2590800"/>
              <a:ext cx="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1" name="Content Placeholder 7"/>
            <p:cNvSpPr txBox="1">
              <a:spLocks/>
            </p:cNvSpPr>
            <p:nvPr/>
          </p:nvSpPr>
          <p:spPr>
            <a:xfrm>
              <a:off x="6553200" y="1828800"/>
              <a:ext cx="2438400" cy="830997"/>
            </a:xfrm>
            <a:prstGeom prst="rect">
              <a:avLst/>
            </a:prstGeom>
            <a:solidFill>
              <a:schemeClr val="bg2">
                <a:lumMod val="90000"/>
              </a:schemeClr>
            </a:solidFill>
            <a:ln>
              <a:solidFill>
                <a:schemeClr val="tx1"/>
              </a:solidFill>
            </a:ln>
          </p:spPr>
          <p:txBody>
            <a:bodyPr wrap="square">
              <a:spAutoFit/>
            </a:bodyPr>
            <a:lstStyle/>
            <a:p>
              <a:pPr lvl="0" indent="9525">
                <a:spcBef>
                  <a:spcPct val="20000"/>
                </a:spcBef>
                <a:buClr>
                  <a:schemeClr val="accent3"/>
                </a:buClr>
                <a:buSzPct val="95000"/>
              </a:pPr>
              <a:r>
                <a:rPr lang="en-US" sz="1600" b="1" dirty="0" smtClean="0"/>
                <a:t>A tiny fraction of 2005 global mercury emissions within 500 km of Lake Erie</a:t>
              </a:r>
              <a:endParaRPr kumimoji="0" lang="en-US" sz="1600" b="1" i="0" u="none" strike="noStrike" kern="1200" cap="none" spc="0" normalizeH="0" baseline="0" noProof="0" dirty="0" smtClean="0">
                <a:ln>
                  <a:noFill/>
                </a:ln>
                <a:effectLst/>
                <a:uLnTx/>
                <a:uFillTx/>
              </a:endParaRPr>
            </a:p>
          </p:txBody>
        </p:sp>
      </p:grpSp>
      <p:grpSp>
        <p:nvGrpSpPr>
          <p:cNvPr id="3" name="Group 25"/>
          <p:cNvGrpSpPr/>
          <p:nvPr/>
        </p:nvGrpSpPr>
        <p:grpSpPr>
          <a:xfrm>
            <a:off x="3886200" y="1066800"/>
            <a:ext cx="5029200" cy="5334000"/>
            <a:chOff x="3886200" y="1066800"/>
            <a:chExt cx="5029200" cy="5334000"/>
          </a:xfrm>
        </p:grpSpPr>
        <p:pic>
          <p:nvPicPr>
            <p:cNvPr id="17" name="Picture 16"/>
            <p:cNvPicPr>
              <a:picLocks noChangeAspect="1"/>
            </p:cNvPicPr>
            <p:nvPr/>
          </p:nvPicPr>
          <p:blipFill>
            <a:blip r:embed="rId4" cstate="print"/>
            <a:srcRect l="2613" r="5565"/>
            <a:stretch>
              <a:fillRect/>
            </a:stretch>
          </p:blipFill>
          <p:spPr bwMode="auto">
            <a:xfrm>
              <a:off x="3886200" y="2743200"/>
              <a:ext cx="5029200" cy="3657600"/>
            </a:xfrm>
            <a:prstGeom prst="rect">
              <a:avLst/>
            </a:prstGeom>
            <a:noFill/>
            <a:ln w="9525">
              <a:solidFill>
                <a:schemeClr val="tx1"/>
              </a:solidFill>
              <a:miter lim="800000"/>
              <a:headEnd/>
              <a:tailEnd/>
            </a:ln>
          </p:spPr>
        </p:pic>
        <p:grpSp>
          <p:nvGrpSpPr>
            <p:cNvPr id="4" name="Group 22"/>
            <p:cNvGrpSpPr/>
            <p:nvPr/>
          </p:nvGrpSpPr>
          <p:grpSpPr>
            <a:xfrm>
              <a:off x="5105400" y="1066800"/>
              <a:ext cx="3505200" cy="2057400"/>
              <a:chOff x="7543800" y="-2209800"/>
              <a:chExt cx="3505200" cy="2057400"/>
            </a:xfrm>
          </p:grpSpPr>
          <p:sp>
            <p:nvSpPr>
              <p:cNvPr id="24" name="Line 1029"/>
              <p:cNvSpPr>
                <a:spLocks noChangeShapeType="1"/>
              </p:cNvSpPr>
              <p:nvPr/>
            </p:nvSpPr>
            <p:spPr bwMode="auto">
              <a:xfrm flipH="1">
                <a:off x="7543800" y="-1524000"/>
                <a:ext cx="114300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5" name="Content Placeholder 7"/>
              <p:cNvSpPr txBox="1">
                <a:spLocks/>
              </p:cNvSpPr>
              <p:nvPr/>
            </p:nvSpPr>
            <p:spPr>
              <a:xfrm>
                <a:off x="8077200" y="-2209800"/>
                <a:ext cx="2971800" cy="1477328"/>
              </a:xfrm>
              <a:prstGeom prst="rect">
                <a:avLst/>
              </a:prstGeom>
              <a:solidFill>
                <a:srgbClr val="FF0000"/>
              </a:solidFill>
              <a:ln>
                <a:solidFill>
                  <a:schemeClr val="tx1"/>
                </a:solidFill>
              </a:ln>
            </p:spPr>
            <p:txBody>
              <a:bodyPr wrap="square">
                <a:spAutoFit/>
              </a:bodyPr>
              <a:lstStyle/>
              <a:p>
                <a:pPr marR="0" lvl="0" indent="9525" defTabSz="914400" rtl="0" eaLnBrk="1" fontAlgn="auto" latinLnBrk="0" hangingPunct="1">
                  <a:lnSpc>
                    <a:spcPct val="100000"/>
                  </a:lnSpc>
                  <a:spcBef>
                    <a:spcPct val="20000"/>
                  </a:spcBef>
                  <a:spcAft>
                    <a:spcPts val="0"/>
                  </a:spcAft>
                  <a:buClr>
                    <a:schemeClr val="accent3"/>
                  </a:buClr>
                  <a:buSzPct val="95000"/>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Modeling results</a:t>
                </a:r>
                <a:r>
                  <a:rPr kumimoji="0" lang="en-US" b="1" i="0" u="none" strike="noStrike" kern="1200" cap="none" spc="0" normalizeH="0" noProof="0" dirty="0" smtClean="0">
                    <a:ln>
                      <a:noFill/>
                    </a:ln>
                    <a:solidFill>
                      <a:schemeClr val="bg1"/>
                    </a:solidFill>
                    <a:effectLst/>
                    <a:uLnTx/>
                    <a:uFillTx/>
                    <a:latin typeface="+mn-lt"/>
                    <a:ea typeface="+mn-ea"/>
                    <a:cs typeface="+mn-cs"/>
                  </a:rPr>
                  <a:t> show that these </a:t>
                </a:r>
                <a:r>
                  <a:rPr kumimoji="0" lang="en-US" b="1" i="0" u="none" strike="noStrike" kern="1200" cap="none" spc="0" normalizeH="0" baseline="0" noProof="0" dirty="0" smtClean="0">
                    <a:ln>
                      <a:noFill/>
                    </a:ln>
                    <a:solidFill>
                      <a:schemeClr val="bg1"/>
                    </a:solidFill>
                    <a:effectLst/>
                    <a:uLnTx/>
                    <a:uFillTx/>
                    <a:latin typeface="+mn-lt"/>
                    <a:ea typeface="+mn-ea"/>
                    <a:cs typeface="+mn-cs"/>
                  </a:rPr>
                  <a:t>“regional” emissions are responsible for a large fraction of the modeled 2005 atmospheric deposition </a:t>
                </a:r>
              </a:p>
            </p:txBody>
          </p:sp>
        </p:grpSp>
      </p:grpSp>
      <p:sp>
        <p:nvSpPr>
          <p:cNvPr id="15" name="TextBox 14"/>
          <p:cNvSpPr txBox="1"/>
          <p:nvPr/>
        </p:nvSpPr>
        <p:spPr>
          <a:xfrm>
            <a:off x="304800" y="4800600"/>
            <a:ext cx="3276600" cy="830997"/>
          </a:xfrm>
          <a:prstGeom prst="rect">
            <a:avLst/>
          </a:prstGeom>
          <a:noFill/>
        </p:spPr>
        <p:txBody>
          <a:bodyPr wrap="square" rtlCol="0">
            <a:spAutoFit/>
          </a:bodyPr>
          <a:lstStyle/>
          <a:p>
            <a:pPr algn="r"/>
            <a:r>
              <a:rPr lang="en-US" sz="2400" b="1" i="1" dirty="0" smtClean="0">
                <a:solidFill>
                  <a:srgbClr val="0F6FC6"/>
                </a:solidFill>
              </a:rPr>
              <a:t>Important policy implications!</a:t>
            </a:r>
            <a:endParaRPr lang="en-US" sz="2400" b="1" i="1" dirty="0">
              <a:solidFill>
                <a:srgbClr val="0F6FC6"/>
              </a:solidFill>
            </a:endParaRPr>
          </a:p>
        </p:txBody>
      </p:sp>
      <p:sp>
        <p:nvSpPr>
          <p:cNvPr id="29" name="Slide Number Placeholder 28"/>
          <p:cNvSpPr>
            <a:spLocks noGrp="1"/>
          </p:cNvSpPr>
          <p:nvPr>
            <p:ph type="sldNum" sz="quarter" idx="12"/>
          </p:nvPr>
        </p:nvSpPr>
        <p:spPr/>
        <p:txBody>
          <a:bodyPr/>
          <a:lstStyle/>
          <a:p>
            <a:fld id="{3E7EE49B-C32B-495C-9640-ABBF50F57D80}" type="slidenum">
              <a:rPr lang="en-US" smtClean="0"/>
              <a:pPr/>
              <a:t>17</a:t>
            </a:fld>
            <a:endParaRPr lang="en-US"/>
          </a:p>
        </p:txBody>
      </p:sp>
      <p:sp>
        <p:nvSpPr>
          <p:cNvPr id="18" name="TextBox 17"/>
          <p:cNvSpPr txBox="1"/>
          <p:nvPr/>
        </p:nvSpPr>
        <p:spPr>
          <a:xfrm>
            <a:off x="4191000" y="76200"/>
            <a:ext cx="3863686"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Results can be shown in many ways…</a:t>
            </a:r>
            <a:endParaRPr lang="en-US" b="1" i="1" dirty="0">
              <a:solidFill>
                <a:schemeClr val="bg1"/>
              </a:solidFill>
            </a:endParaRPr>
          </a:p>
        </p:txBody>
      </p:sp>
    </p:spTree>
    <p:extLst>
      <p:ext uri="{BB962C8B-B14F-4D97-AF65-F5344CB8AC3E}">
        <p14:creationId xmlns:p14="http://schemas.microsoft.com/office/powerpoint/2010/main" val="696454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4" y="838200"/>
            <a:ext cx="9144000" cy="567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12"/>
          </p:nvPr>
        </p:nvSpPr>
        <p:spPr/>
        <p:txBody>
          <a:bodyPr/>
          <a:lstStyle/>
          <a:p>
            <a:fld id="{80D4A5E5-3FD4-4367-B6D3-76412EFEE2BC}" type="slidenum">
              <a:rPr lang="en-US" smtClean="0"/>
              <a:pPr/>
              <a:t>18</a:t>
            </a:fld>
            <a:endParaRPr lang="en-US"/>
          </a:p>
        </p:txBody>
      </p:sp>
    </p:spTree>
    <p:extLst>
      <p:ext uri="{BB962C8B-B14F-4D97-AF65-F5344CB8AC3E}">
        <p14:creationId xmlns:p14="http://schemas.microsoft.com/office/powerpoint/2010/main" val="3515238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0" y="1066800"/>
          <a:ext cx="4572000" cy="5120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4343400" y="990600"/>
          <a:ext cx="4572000"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riloon.org/uploads/images/HgCenter/connections/HiRes/Fig7-LA-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162" r="6024"/>
          <a:stretch/>
        </p:blipFill>
        <p:spPr bwMode="auto">
          <a:xfrm>
            <a:off x="121024" y="1467490"/>
            <a:ext cx="8879541" cy="40879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 y="5706070"/>
            <a:ext cx="7848600" cy="923330"/>
          </a:xfrm>
          <a:prstGeom prst="rect">
            <a:avLst/>
          </a:prstGeom>
        </p:spPr>
        <p:txBody>
          <a:bodyPr wrap="square">
            <a:spAutoFit/>
          </a:bodyPr>
          <a:lstStyle/>
          <a:p>
            <a:r>
              <a:rPr lang="en-US" dirty="0"/>
              <a:t>Evers, D.C., </a:t>
            </a:r>
            <a:r>
              <a:rPr lang="en-US" dirty="0" smtClean="0"/>
              <a:t>et al. (2011). </a:t>
            </a:r>
            <a:r>
              <a:rPr lang="en-US" i="1" dirty="0"/>
              <a:t>Great Lakes Mercury Connections: The </a:t>
            </a:r>
            <a:r>
              <a:rPr lang="en-US" i="1" dirty="0" smtClean="0"/>
              <a:t>Extent and </a:t>
            </a:r>
            <a:r>
              <a:rPr lang="en-US" i="1" dirty="0"/>
              <a:t>Effects of Mercury Pollution in the Great Lakes Region</a:t>
            </a:r>
            <a:r>
              <a:rPr lang="en-US" dirty="0"/>
              <a:t>. Biodiversity Research Institute. Gorham, Maine</a:t>
            </a:r>
            <a:r>
              <a:rPr lang="en-US" dirty="0" smtClean="0"/>
              <a:t>. </a:t>
            </a:r>
            <a:r>
              <a:rPr lang="fr-FR" dirty="0" smtClean="0"/>
              <a:t>Report </a:t>
            </a:r>
            <a:r>
              <a:rPr lang="fr-FR" dirty="0"/>
              <a:t>BRI 2011-18. 44 pages.</a:t>
            </a:r>
            <a:endParaRPr lang="en-US" dirty="0"/>
          </a:p>
        </p:txBody>
      </p:sp>
      <p:sp>
        <p:nvSpPr>
          <p:cNvPr id="11" name="Slide Number Placeholder 45"/>
          <p:cNvSpPr>
            <a:spLocks noGrp="1"/>
          </p:cNvSpPr>
          <p:nvPr>
            <p:ph type="sldNum" sz="quarter" idx="12"/>
          </p:nvPr>
        </p:nvSpPr>
        <p:spPr>
          <a:xfrm>
            <a:off x="7924800" y="6356350"/>
            <a:ext cx="762000" cy="365125"/>
          </a:xfrm>
        </p:spPr>
        <p:txBody>
          <a:bodyPr/>
          <a:lstStyle/>
          <a:p>
            <a:fld id="{3E7EE49B-C32B-495C-9640-ABBF50F57D80}" type="slidenum">
              <a:rPr lang="en-US" smtClean="0"/>
              <a:pPr/>
              <a:t>2</a:t>
            </a:fld>
            <a:endParaRPr lang="en-US" dirty="0"/>
          </a:p>
        </p:txBody>
      </p:sp>
      <p:sp>
        <p:nvSpPr>
          <p:cNvPr id="12" name="TextBox 11"/>
          <p:cNvSpPr txBox="1"/>
          <p:nvPr/>
        </p:nvSpPr>
        <p:spPr>
          <a:xfrm>
            <a:off x="4157550" y="376535"/>
            <a:ext cx="3767250" cy="461665"/>
          </a:xfrm>
          <a:prstGeom prst="rect">
            <a:avLst/>
          </a:prstGeom>
          <a:solidFill>
            <a:schemeClr val="accent1">
              <a:lumMod val="50000"/>
            </a:schemeClr>
          </a:solidFill>
          <a:ln>
            <a:solidFill>
              <a:schemeClr val="bg1"/>
            </a:solidFill>
          </a:ln>
        </p:spPr>
        <p:txBody>
          <a:bodyPr wrap="none" rtlCol="0">
            <a:spAutoFit/>
          </a:bodyPr>
          <a:lstStyle>
            <a:defPPr>
              <a:defRPr lang="en-US"/>
            </a:defPPr>
            <a:lvl1pPr>
              <a:defRPr b="1">
                <a:solidFill>
                  <a:schemeClr val="bg1"/>
                </a:solidFill>
              </a:defRPr>
            </a:lvl1pPr>
          </a:lstStyle>
          <a:p>
            <a:r>
              <a:rPr lang="en-US" sz="2400" i="1" dirty="0"/>
              <a:t>Mercury in </a:t>
            </a:r>
            <a:r>
              <a:rPr lang="en-US" sz="2400" i="1" dirty="0" smtClean="0"/>
              <a:t>Great Lakes Fish</a:t>
            </a:r>
            <a:endParaRPr lang="en-US" sz="2400" i="1" dirty="0"/>
          </a:p>
        </p:txBody>
      </p:sp>
      <p:grpSp>
        <p:nvGrpSpPr>
          <p:cNvPr id="13" name="Group 12"/>
          <p:cNvGrpSpPr/>
          <p:nvPr/>
        </p:nvGrpSpPr>
        <p:grpSpPr>
          <a:xfrm>
            <a:off x="1219200" y="95071"/>
            <a:ext cx="2590800" cy="5162729"/>
            <a:chOff x="1219200" y="95071"/>
            <a:chExt cx="2590800" cy="5162729"/>
          </a:xfrm>
        </p:grpSpPr>
        <p:cxnSp>
          <p:nvCxnSpPr>
            <p:cNvPr id="8" name="Straight Connector 7"/>
            <p:cNvCxnSpPr/>
            <p:nvPr/>
          </p:nvCxnSpPr>
          <p:spPr>
            <a:xfrm>
              <a:off x="2963696" y="1295400"/>
              <a:ext cx="0" cy="396240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19200" y="95071"/>
              <a:ext cx="2590800" cy="1200329"/>
            </a:xfrm>
            <a:prstGeom prst="rect">
              <a:avLst/>
            </a:prstGeom>
            <a:solidFill>
              <a:schemeClr val="bg1"/>
            </a:solidFill>
            <a:ln>
              <a:solidFill>
                <a:srgbClr val="FF0000"/>
              </a:solidFill>
            </a:ln>
          </p:spPr>
          <p:txBody>
            <a:bodyPr wrap="square" rtlCol="0">
              <a:spAutoFit/>
            </a:bodyPr>
            <a:lstStyle/>
            <a:p>
              <a:pPr algn="ctr"/>
              <a:r>
                <a:rPr lang="en-US" b="1" dirty="0" smtClean="0">
                  <a:solidFill>
                    <a:srgbClr val="FF0000"/>
                  </a:solidFill>
                </a:rPr>
                <a:t>0.05 </a:t>
              </a:r>
              <a:r>
                <a:rPr lang="en-US" b="1" dirty="0" err="1" smtClean="0">
                  <a:solidFill>
                    <a:srgbClr val="FF0000"/>
                  </a:solidFill>
                </a:rPr>
                <a:t>ppm</a:t>
              </a:r>
              <a:r>
                <a:rPr lang="en-US" b="1" dirty="0" smtClean="0">
                  <a:solidFill>
                    <a:srgbClr val="FF0000"/>
                  </a:solidFill>
                </a:rPr>
                <a:t> level recommended by the Great Lakes Fish Advisory Workgroup (2007)</a:t>
              </a:r>
              <a:endParaRPr lang="en-US" b="1" dirty="0">
                <a:solidFill>
                  <a:srgbClr val="FF0000"/>
                </a:solidFill>
              </a:endParaRPr>
            </a:p>
          </p:txBody>
        </p:sp>
      </p:grpSp>
    </p:spTree>
    <p:extLst>
      <p:ext uri="{BB962C8B-B14F-4D97-AF65-F5344CB8AC3E}">
        <p14:creationId xmlns:p14="http://schemas.microsoft.com/office/powerpoint/2010/main" val="16054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625498"/>
            <a:ext cx="4114800" cy="3655668"/>
          </a:xfrm>
          <a:prstGeom prst="rect">
            <a:avLst/>
          </a:prstGeom>
          <a:noFill/>
          <a:ln>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625498"/>
            <a:ext cx="4114800" cy="3655668"/>
          </a:xfrm>
          <a:prstGeom prst="rect">
            <a:avLst/>
          </a:prstGeom>
          <a:noFill/>
          <a:ln>
            <a:solidFill>
              <a:schemeClr val="tx1"/>
            </a:solidFill>
          </a:ln>
        </p:spPr>
      </p:pic>
      <p:sp>
        <p:nvSpPr>
          <p:cNvPr id="7" name="Rectangle 6"/>
          <p:cNvSpPr/>
          <p:nvPr/>
        </p:nvSpPr>
        <p:spPr>
          <a:xfrm>
            <a:off x="914400" y="660737"/>
            <a:ext cx="7848600" cy="1015663"/>
          </a:xfrm>
          <a:prstGeom prst="rect">
            <a:avLst/>
          </a:prstGeom>
        </p:spPr>
        <p:txBody>
          <a:bodyPr wrap="square">
            <a:spAutoFit/>
          </a:bodyPr>
          <a:lstStyle/>
          <a:p>
            <a:pPr algn="ctr"/>
            <a:r>
              <a:rPr lang="en-US" sz="2000" b="1" dirty="0"/>
              <a:t>Comparison of precipitation measured by rain gauges at </a:t>
            </a:r>
            <a:r>
              <a:rPr lang="en-US" sz="2000" b="1" dirty="0" smtClean="0"/>
              <a:t>Mercury Deposition Network sites  </a:t>
            </a:r>
            <a:r>
              <a:rPr lang="en-US" sz="2000" b="1" dirty="0"/>
              <a:t>with that in the </a:t>
            </a:r>
            <a:r>
              <a:rPr lang="en-US" sz="2000" b="1" dirty="0" smtClean="0"/>
              <a:t>EDAS and NARR meteorological datasets used to drive the HYSPLIT-Hg model</a:t>
            </a:r>
            <a:endParaRPr lang="en-US" sz="2000" b="1" dirty="0"/>
          </a:p>
        </p:txBody>
      </p:sp>
      <p:sp>
        <p:nvSpPr>
          <p:cNvPr id="8" name="TextBox 7"/>
          <p:cNvSpPr txBox="1"/>
          <p:nvPr/>
        </p:nvSpPr>
        <p:spPr>
          <a:xfrm>
            <a:off x="646941" y="1905000"/>
            <a:ext cx="3315458" cy="738664"/>
          </a:xfrm>
          <a:prstGeom prst="rect">
            <a:avLst/>
          </a:prstGeom>
          <a:noFill/>
        </p:spPr>
        <p:txBody>
          <a:bodyPr wrap="none" rtlCol="0">
            <a:spAutoFit/>
          </a:bodyPr>
          <a:lstStyle/>
          <a:p>
            <a:pPr algn="ctr"/>
            <a:r>
              <a:rPr lang="en-US" sz="2400" b="1" dirty="0" smtClean="0">
                <a:solidFill>
                  <a:srgbClr val="0070C0"/>
                </a:solidFill>
              </a:rPr>
              <a:t>EDAS</a:t>
            </a:r>
            <a:r>
              <a:rPr lang="en-US" b="1" dirty="0" smtClean="0">
                <a:solidFill>
                  <a:srgbClr val="0070C0"/>
                </a:solidFill>
              </a:rPr>
              <a:t> </a:t>
            </a:r>
          </a:p>
          <a:p>
            <a:pPr algn="ctr"/>
            <a:r>
              <a:rPr lang="en-US" b="1" dirty="0" smtClean="0">
                <a:solidFill>
                  <a:srgbClr val="0070C0"/>
                </a:solidFill>
              </a:rPr>
              <a:t>used in Phase 1 baseline analysis</a:t>
            </a:r>
            <a:endParaRPr lang="en-US" b="1" dirty="0">
              <a:solidFill>
                <a:srgbClr val="0070C0"/>
              </a:solidFill>
            </a:endParaRPr>
          </a:p>
        </p:txBody>
      </p:sp>
      <p:sp>
        <p:nvSpPr>
          <p:cNvPr id="12" name="TextBox 11"/>
          <p:cNvSpPr txBox="1"/>
          <p:nvPr/>
        </p:nvSpPr>
        <p:spPr>
          <a:xfrm>
            <a:off x="5018838" y="1905000"/>
            <a:ext cx="3488584" cy="738664"/>
          </a:xfrm>
          <a:prstGeom prst="rect">
            <a:avLst/>
          </a:prstGeom>
          <a:noFill/>
        </p:spPr>
        <p:txBody>
          <a:bodyPr wrap="none" rtlCol="0">
            <a:spAutoFit/>
          </a:bodyPr>
          <a:lstStyle/>
          <a:p>
            <a:pPr algn="ctr"/>
            <a:r>
              <a:rPr lang="en-US" sz="2400" b="1" dirty="0" smtClean="0">
                <a:solidFill>
                  <a:srgbClr val="FF0000"/>
                </a:solidFill>
              </a:rPr>
              <a:t>NARR</a:t>
            </a:r>
            <a:r>
              <a:rPr lang="en-US" b="1" dirty="0" smtClean="0">
                <a:solidFill>
                  <a:srgbClr val="FF0000"/>
                </a:solidFill>
              </a:rPr>
              <a:t> </a:t>
            </a:r>
          </a:p>
          <a:p>
            <a:pPr algn="ctr"/>
            <a:r>
              <a:rPr lang="en-US" b="1" dirty="0" smtClean="0">
                <a:solidFill>
                  <a:srgbClr val="FF0000"/>
                </a:solidFill>
              </a:rPr>
              <a:t>used in Phase 2 sensitivity analysis</a:t>
            </a:r>
            <a:endParaRPr lang="en-US" b="1" dirty="0">
              <a:solidFill>
                <a:srgbClr val="FF0000"/>
              </a:solidFill>
            </a:endParaRPr>
          </a:p>
        </p:txBody>
      </p:sp>
      <p:sp>
        <p:nvSpPr>
          <p:cNvPr id="9"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20</a:t>
            </a:fld>
            <a:endParaRPr lang="en-US" dirty="0"/>
          </a:p>
        </p:txBody>
      </p:sp>
    </p:spTree>
    <p:extLst>
      <p:ext uri="{BB962C8B-B14F-4D97-AF65-F5344CB8AC3E}">
        <p14:creationId xmlns:p14="http://schemas.microsoft.com/office/powerpoint/2010/main" val="3625633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62107"/>
            <a:ext cx="2743200" cy="262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9931" y="1262107"/>
            <a:ext cx="2743200" cy="262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7814" y="1262107"/>
            <a:ext cx="2743200" cy="262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022141"/>
            <a:ext cx="2743200" cy="262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9931" y="4022141"/>
            <a:ext cx="2743200" cy="262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533400" y="3962400"/>
            <a:ext cx="81962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90600" y="152400"/>
            <a:ext cx="7696199" cy="923330"/>
          </a:xfrm>
          <a:prstGeom prst="rect">
            <a:avLst/>
          </a:prstGeom>
          <a:noFill/>
        </p:spPr>
        <p:txBody>
          <a:bodyPr wrap="square" rtlCol="0">
            <a:spAutoFit/>
          </a:bodyPr>
          <a:lstStyle/>
          <a:p>
            <a:pPr algn="ctr"/>
            <a:r>
              <a:rPr lang="en-US" b="1" dirty="0" smtClean="0"/>
              <a:t>Overall source attribution results not changed dramatically for Lake Erie (top) or the Great Lakes Basin (bottom) for largest variations in modeling methodology; 2005 baseline (left); variations (center &amp; right)</a:t>
            </a:r>
            <a:endParaRPr lang="en-US" b="1" dirty="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7814" y="4022141"/>
            <a:ext cx="2743200" cy="262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082040"/>
            <a:ext cx="5639823"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31"/>
          <p:cNvSpPr>
            <a:spLocks noGrp="1"/>
          </p:cNvSpPr>
          <p:nvPr>
            <p:ph type="sldNum" sz="quarter" idx="12"/>
          </p:nvPr>
        </p:nvSpPr>
        <p:spPr>
          <a:xfrm>
            <a:off x="8229600" y="6416675"/>
            <a:ext cx="762000" cy="365125"/>
          </a:xfrm>
        </p:spPr>
        <p:txBody>
          <a:bodyPr/>
          <a:lstStyle/>
          <a:p>
            <a:fld id="{3E7EE49B-C32B-495C-9640-ABBF50F57D80}" type="slidenum">
              <a:rPr lang="en-US" smtClean="0"/>
              <a:pPr/>
              <a:t>21</a:t>
            </a:fld>
            <a:endParaRPr lang="en-US" dirty="0"/>
          </a:p>
        </p:txBody>
      </p:sp>
    </p:spTree>
    <p:extLst>
      <p:ext uri="{BB962C8B-B14F-4D97-AF65-F5344CB8AC3E}">
        <p14:creationId xmlns:p14="http://schemas.microsoft.com/office/powerpoint/2010/main" val="382651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fade">
                                      <p:cBhvr>
                                        <p:cTn id="42" dur="500"/>
                                        <p:tgtEl>
                                          <p:spTgt spid="10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glsp017.jpg"/>
          <p:cNvPicPr>
            <a:picLocks noChangeAspect="1"/>
          </p:cNvPicPr>
          <p:nvPr/>
        </p:nvPicPr>
        <p:blipFill rotWithShape="1">
          <a:blip r:embed="rId3" cstate="print"/>
          <a:srcRect l="5361" r="5452"/>
          <a:stretch/>
        </p:blipFill>
        <p:spPr>
          <a:xfrm>
            <a:off x="-1" y="0"/>
            <a:ext cx="9144001" cy="6858000"/>
          </a:xfrm>
          <a:prstGeom prst="rect">
            <a:avLst/>
          </a:prstGeom>
          <a:ln>
            <a:solidFill>
              <a:srgbClr val="11467F"/>
            </a:solidFill>
          </a:ln>
        </p:spPr>
      </p:pic>
      <p:sp>
        <p:nvSpPr>
          <p:cNvPr id="11" name="TextBox 10"/>
          <p:cNvSpPr txBox="1"/>
          <p:nvPr/>
        </p:nvSpPr>
        <p:spPr>
          <a:xfrm>
            <a:off x="457200" y="344831"/>
            <a:ext cx="1905000" cy="685800"/>
          </a:xfrm>
          <a:prstGeom prst="rect">
            <a:avLst/>
          </a:prstGeom>
          <a:noFill/>
        </p:spPr>
        <p:txBody>
          <a:bodyPr wrap="square" rtlCol="0">
            <a:noAutofit/>
          </a:bodyPr>
          <a:lstStyle/>
          <a:p>
            <a:pPr marL="514350" indent="-514350" algn="ctr" fontAlgn="ctr"/>
            <a:r>
              <a:rPr lang="en-US" sz="4000" b="1" dirty="0" smtClean="0">
                <a:solidFill>
                  <a:srgbClr val="11467F"/>
                </a:solidFill>
                <a:latin typeface="+mj-lt"/>
                <a:cs typeface="Arial Narrow"/>
              </a:rPr>
              <a:t>Thanks! </a:t>
            </a:r>
          </a:p>
          <a:p>
            <a:pPr marL="514350" indent="-514350" algn="ctr" fontAlgn="ctr"/>
            <a:r>
              <a:rPr lang="en-US" sz="4000" b="1" dirty="0" smtClean="0">
                <a:solidFill>
                  <a:srgbClr val="11467F"/>
                </a:solidFill>
                <a:latin typeface="+mj-lt"/>
                <a:cs typeface="Arial Narrow"/>
              </a:rPr>
              <a:t>			</a:t>
            </a:r>
            <a:endParaRPr lang="en-US" sz="4000" dirty="0" smtClean="0">
              <a:solidFill>
                <a:srgbClr val="11467F"/>
              </a:solidFill>
              <a:latin typeface="+mj-lt"/>
              <a:cs typeface="Arial Narrow"/>
            </a:endParaRPr>
          </a:p>
        </p:txBody>
      </p:sp>
      <p:sp>
        <p:nvSpPr>
          <p:cNvPr id="8" name="Slide Number Placeholder 7"/>
          <p:cNvSpPr>
            <a:spLocks noGrp="1"/>
          </p:cNvSpPr>
          <p:nvPr>
            <p:ph type="sldNum" sz="quarter" idx="12"/>
          </p:nvPr>
        </p:nvSpPr>
        <p:spPr/>
        <p:txBody>
          <a:bodyPr/>
          <a:lstStyle/>
          <a:p>
            <a:fld id="{3E7EE49B-C32B-495C-9640-ABBF50F57D80}" type="slidenum">
              <a:rPr lang="en-US" smtClean="0">
                <a:solidFill>
                  <a:schemeClr val="bg1"/>
                </a:solidFill>
              </a:rPr>
              <a:pPr/>
              <a:t>22</a:t>
            </a:fld>
            <a:endParaRPr lang="en-US">
              <a:solidFill>
                <a:schemeClr val="bg1"/>
              </a:solidFill>
            </a:endParaRPr>
          </a:p>
        </p:txBody>
      </p:sp>
      <p:grpSp>
        <p:nvGrpSpPr>
          <p:cNvPr id="4" name="Group 3"/>
          <p:cNvGrpSpPr/>
          <p:nvPr/>
        </p:nvGrpSpPr>
        <p:grpSpPr>
          <a:xfrm>
            <a:off x="3695700" y="4267200"/>
            <a:ext cx="5257800" cy="2057400"/>
            <a:chOff x="3850340" y="448235"/>
            <a:chExt cx="5257800" cy="2057400"/>
          </a:xfrm>
        </p:grpSpPr>
        <p:sp>
          <p:nvSpPr>
            <p:cNvPr id="3" name="Rectangle 2"/>
            <p:cNvSpPr/>
            <p:nvPr/>
          </p:nvSpPr>
          <p:spPr>
            <a:xfrm>
              <a:off x="3888440" y="448235"/>
              <a:ext cx="5219700" cy="20574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50340" y="455438"/>
              <a:ext cx="5219700" cy="830997"/>
            </a:xfrm>
            <a:prstGeom prst="rect">
              <a:avLst/>
            </a:prstGeom>
            <a:noFill/>
          </p:spPr>
          <p:txBody>
            <a:bodyPr wrap="square" rtlCol="0">
              <a:spAutoFit/>
            </a:bodyPr>
            <a:lstStyle/>
            <a:p>
              <a:pPr algn="ctr"/>
              <a:r>
                <a:rPr lang="en-US" sz="2400" b="1" i="1" dirty="0" smtClean="0"/>
                <a:t>This work was partially funded through the Great Lakes Restoration Initiative</a:t>
              </a:r>
              <a:endParaRPr lang="en-US" sz="2400" b="1" i="1" dirty="0"/>
            </a:p>
          </p:txBody>
        </p:sp>
        <p:pic>
          <p:nvPicPr>
            <p:cNvPr id="6" name="Picture 5" descr="GLRI_logo_a.psd"/>
            <p:cNvPicPr>
              <a:picLocks noChangeAspect="1"/>
            </p:cNvPicPr>
            <p:nvPr/>
          </p:nvPicPr>
          <p:blipFill>
            <a:blip r:embed="rId4" cstate="print"/>
            <a:stretch>
              <a:fillRect/>
            </a:stretch>
          </p:blipFill>
          <p:spPr>
            <a:xfrm>
              <a:off x="4498040" y="1282572"/>
              <a:ext cx="4114800" cy="1070663"/>
            </a:xfrm>
            <a:prstGeom prst="rect">
              <a:avLst/>
            </a:prstGeom>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EE49B-C32B-495C-9640-ABBF50F57D80}" type="slidenum">
              <a:rPr lang="en-US" smtClean="0"/>
              <a:pPr/>
              <a:t>23</a:t>
            </a:fld>
            <a:endParaRPr lang="en-US"/>
          </a:p>
        </p:txBody>
      </p:sp>
      <p:sp>
        <p:nvSpPr>
          <p:cNvPr id="7" name="TextBox 6"/>
          <p:cNvSpPr txBox="1"/>
          <p:nvPr/>
        </p:nvSpPr>
        <p:spPr>
          <a:xfrm>
            <a:off x="2342251" y="2895600"/>
            <a:ext cx="4439549" cy="1015663"/>
          </a:xfrm>
          <a:prstGeom prst="rect">
            <a:avLst/>
          </a:prstGeom>
          <a:noFill/>
        </p:spPr>
        <p:txBody>
          <a:bodyPr wrap="none" rtlCol="0">
            <a:spAutoFit/>
          </a:bodyPr>
          <a:lstStyle/>
          <a:p>
            <a:r>
              <a:rPr lang="en-US" sz="6000" dirty="0" smtClean="0"/>
              <a:t>EXTRA SLIDES</a:t>
            </a:r>
            <a:endParaRPr lang="en-US" sz="6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791" y="228600"/>
            <a:ext cx="6980116" cy="646331"/>
          </a:xfrm>
          <a:prstGeom prst="rect">
            <a:avLst/>
          </a:prstGeom>
          <a:noFill/>
        </p:spPr>
        <p:txBody>
          <a:bodyPr wrap="none" rtlCol="0">
            <a:spAutoFit/>
          </a:bodyPr>
          <a:lstStyle/>
          <a:p>
            <a:pPr algn="ctr"/>
            <a:r>
              <a:rPr lang="en-US" b="1" dirty="0" smtClean="0"/>
              <a:t>Atmospheric Mercury Deposition to the Great Lakes</a:t>
            </a:r>
          </a:p>
          <a:p>
            <a:pPr algn="ctr"/>
            <a:r>
              <a:rPr lang="en-US" b="1" dirty="0" smtClean="0"/>
              <a:t>A Multi-Year Study Supported by the Great Lakes Restoration Initiative</a:t>
            </a:r>
            <a:endParaRPr lang="en-US" b="1" dirty="0"/>
          </a:p>
        </p:txBody>
      </p:sp>
      <p:sp>
        <p:nvSpPr>
          <p:cNvPr id="5" name="TextBox 4"/>
          <p:cNvSpPr txBox="1"/>
          <p:nvPr/>
        </p:nvSpPr>
        <p:spPr>
          <a:xfrm>
            <a:off x="514895" y="914400"/>
            <a:ext cx="8758295" cy="5632311"/>
          </a:xfrm>
          <a:prstGeom prst="rect">
            <a:avLst/>
          </a:prstGeom>
          <a:noFill/>
        </p:spPr>
        <p:txBody>
          <a:bodyPr wrap="none" rtlCol="0">
            <a:spAutoFit/>
          </a:bodyPr>
          <a:lstStyle/>
          <a:p>
            <a:pPr marL="285750" indent="-285750">
              <a:lnSpc>
                <a:spcPct val="150000"/>
              </a:lnSpc>
              <a:buFont typeface="Wingdings" pitchFamily="2" charset="2"/>
              <a:buChar char="q"/>
            </a:pPr>
            <a:r>
              <a:rPr lang="en-US" dirty="0" smtClean="0"/>
              <a:t>Phase 1: Baseline analysis for 2005 </a:t>
            </a:r>
          </a:p>
          <a:p>
            <a:pPr marL="742950" lvl="1" indent="-285750">
              <a:lnSpc>
                <a:spcPct val="150000"/>
              </a:lnSpc>
              <a:buFont typeface="Wingdings" pitchFamily="2" charset="2"/>
              <a:buChar char="Ø"/>
            </a:pPr>
            <a:r>
              <a:rPr lang="en-US" sz="1400" dirty="0" smtClean="0"/>
              <a:t>Used “EDAS” meteorological data</a:t>
            </a:r>
          </a:p>
          <a:p>
            <a:pPr marL="742950" lvl="1" indent="-285750">
              <a:lnSpc>
                <a:spcPct val="150000"/>
              </a:lnSpc>
              <a:buFont typeface="Wingdings" pitchFamily="2" charset="2"/>
              <a:buChar char="Ø"/>
            </a:pPr>
            <a:r>
              <a:rPr lang="en-US" sz="1400" dirty="0" smtClean="0"/>
              <a:t>One set of model parameters and emissions data</a:t>
            </a:r>
          </a:p>
          <a:p>
            <a:pPr marL="742950" lvl="1" indent="-285750">
              <a:lnSpc>
                <a:spcPct val="150000"/>
              </a:lnSpc>
              <a:buFont typeface="Wingdings" pitchFamily="2" charset="2"/>
              <a:buChar char="Ø"/>
            </a:pPr>
            <a:r>
              <a:rPr lang="en-US" sz="1400" dirty="0" smtClean="0"/>
              <a:t>Summary:  </a:t>
            </a:r>
            <a:r>
              <a:rPr lang="en-US" sz="1100" i="1" dirty="0" smtClean="0">
                <a:solidFill>
                  <a:srgbClr val="0070C0"/>
                </a:solidFill>
              </a:rPr>
              <a:t>http://www.arl.noaa.gov/documents/reports/GLRI_Atmos_Mercury_Summary.pdf</a:t>
            </a:r>
          </a:p>
          <a:p>
            <a:pPr marL="742950" lvl="1" indent="-285750">
              <a:lnSpc>
                <a:spcPct val="150000"/>
              </a:lnSpc>
              <a:buFont typeface="Wingdings" pitchFamily="2" charset="2"/>
              <a:buChar char="Ø"/>
            </a:pPr>
            <a:r>
              <a:rPr lang="en-US" sz="1400" dirty="0" smtClean="0"/>
              <a:t>Final Report: </a:t>
            </a:r>
            <a:r>
              <a:rPr lang="en-US" sz="1100" i="1" dirty="0" smtClean="0">
                <a:solidFill>
                  <a:srgbClr val="0070C0"/>
                </a:solidFill>
              </a:rPr>
              <a:t>http://www.arl.noaa.gov/documents/reports/GLRI_FY2010_Atmospheric_Mercury_Final_Report_2011_Dec_16.pdf</a:t>
            </a:r>
          </a:p>
          <a:p>
            <a:pPr marL="742950" lvl="1" indent="-285750">
              <a:lnSpc>
                <a:spcPct val="150000"/>
              </a:lnSpc>
              <a:buFont typeface="Wingdings" pitchFamily="2" charset="2"/>
              <a:buChar char="Ø"/>
            </a:pPr>
            <a:r>
              <a:rPr lang="en-US" sz="1400" dirty="0" smtClean="0"/>
              <a:t>Recent Presentation: </a:t>
            </a:r>
            <a:r>
              <a:rPr lang="en-US" sz="1200" i="1" dirty="0" smtClean="0">
                <a:solidFill>
                  <a:srgbClr val="0070C0"/>
                </a:solidFill>
              </a:rPr>
              <a:t>http://www.arl.noaa.gov/documents/reports/Cohen_ARL_Seminar_Feb_7_2013.pptx</a:t>
            </a:r>
          </a:p>
          <a:p>
            <a:pPr marL="285750" indent="-285750">
              <a:lnSpc>
                <a:spcPct val="150000"/>
              </a:lnSpc>
              <a:buFont typeface="Wingdings" pitchFamily="2" charset="2"/>
              <a:buChar char="q"/>
            </a:pPr>
            <a:r>
              <a:rPr lang="en-US" dirty="0" smtClean="0"/>
              <a:t>Phase 2: Sensitivity analysis</a:t>
            </a:r>
          </a:p>
          <a:p>
            <a:pPr marL="742950" lvl="1" indent="-285750">
              <a:lnSpc>
                <a:spcPct val="150000"/>
              </a:lnSpc>
              <a:buFont typeface="Wingdings" pitchFamily="2" charset="2"/>
              <a:buChar char="Ø"/>
            </a:pPr>
            <a:r>
              <a:rPr lang="en-US" sz="1400" dirty="0" smtClean="0"/>
              <a:t>Used “NARR” meteorological data</a:t>
            </a:r>
          </a:p>
          <a:p>
            <a:pPr marL="742950" lvl="1" indent="-285750">
              <a:lnSpc>
                <a:spcPct val="150000"/>
              </a:lnSpc>
              <a:buFont typeface="Wingdings" pitchFamily="2" charset="2"/>
              <a:buChar char="Ø"/>
            </a:pPr>
            <a:r>
              <a:rPr lang="en-US" sz="1400" dirty="0" smtClean="0"/>
              <a:t>Numerous variations of model parameters and emissions data</a:t>
            </a:r>
          </a:p>
          <a:p>
            <a:pPr marL="742950" lvl="1" indent="-285750">
              <a:lnSpc>
                <a:spcPct val="150000"/>
              </a:lnSpc>
              <a:buFont typeface="Wingdings" pitchFamily="2" charset="2"/>
              <a:buChar char="Ø"/>
            </a:pPr>
            <a:r>
              <a:rPr lang="en-US" sz="1400" dirty="0" smtClean="0"/>
              <a:t>Overall results – even for largest variations found – not changed dramatically (see pie charts below)</a:t>
            </a:r>
          </a:p>
          <a:p>
            <a:pPr marL="742950" lvl="1" indent="-285750">
              <a:lnSpc>
                <a:spcPct val="150000"/>
              </a:lnSpc>
              <a:buFont typeface="Wingdings" pitchFamily="2" charset="2"/>
              <a:buChar char="Ø"/>
            </a:pPr>
            <a:r>
              <a:rPr lang="en-US" sz="1400" dirty="0" smtClean="0"/>
              <a:t>Conclusion: results are robust</a:t>
            </a:r>
          </a:p>
          <a:p>
            <a:pPr marL="742950" lvl="1" indent="-285750">
              <a:lnSpc>
                <a:spcPct val="150000"/>
              </a:lnSpc>
              <a:buFont typeface="Wingdings" pitchFamily="2" charset="2"/>
              <a:buChar char="Ø"/>
            </a:pPr>
            <a:r>
              <a:rPr lang="en-US" sz="1400" dirty="0" smtClean="0"/>
              <a:t>Final Report being prepared</a:t>
            </a:r>
          </a:p>
          <a:p>
            <a:pPr marL="285750" indent="-285750">
              <a:lnSpc>
                <a:spcPct val="150000"/>
              </a:lnSpc>
              <a:buFont typeface="Wingdings" pitchFamily="2" charset="2"/>
              <a:buChar char="q"/>
            </a:pPr>
            <a:r>
              <a:rPr lang="en-US" dirty="0" smtClean="0"/>
              <a:t>Phase 3: Analysis of alternative future emissions scenarios</a:t>
            </a:r>
          </a:p>
          <a:p>
            <a:pPr marL="742950" lvl="1" indent="-285750">
              <a:lnSpc>
                <a:spcPct val="150000"/>
              </a:lnSpc>
              <a:buFont typeface="Wingdings" pitchFamily="2" charset="2"/>
              <a:buChar char="Ø"/>
            </a:pPr>
            <a:r>
              <a:rPr lang="en-US" sz="1400" dirty="0" smtClean="0"/>
              <a:t>Work is beginning on this policy-relevant analysis</a:t>
            </a:r>
          </a:p>
          <a:p>
            <a:pPr marL="285750" indent="-285750">
              <a:lnSpc>
                <a:spcPct val="150000"/>
              </a:lnSpc>
              <a:buFont typeface="Wingdings" pitchFamily="2" charset="2"/>
              <a:buChar char="q"/>
            </a:pPr>
            <a:r>
              <a:rPr lang="en-US" dirty="0" smtClean="0"/>
              <a:t>Phase 4: Updates to more recent years</a:t>
            </a:r>
          </a:p>
          <a:p>
            <a:pPr marL="742950" lvl="1" indent="-285750">
              <a:lnSpc>
                <a:spcPct val="150000"/>
              </a:lnSpc>
              <a:buFont typeface="Wingdings" pitchFamily="2" charset="2"/>
              <a:buChar char="Ø"/>
            </a:pPr>
            <a:r>
              <a:rPr lang="en-US" sz="1400" dirty="0" smtClean="0"/>
              <a:t>To start when FY13 GLRI funding received</a:t>
            </a:r>
            <a:endParaRPr lang="en-US" sz="1400" dirty="0"/>
          </a:p>
        </p:txBody>
      </p:sp>
      <p:sp>
        <p:nvSpPr>
          <p:cNvPr id="6" name="TextBox 5"/>
          <p:cNvSpPr txBox="1"/>
          <p:nvPr/>
        </p:nvSpPr>
        <p:spPr>
          <a:xfrm>
            <a:off x="76200" y="6572455"/>
            <a:ext cx="2226892" cy="276999"/>
          </a:xfrm>
          <a:prstGeom prst="rect">
            <a:avLst/>
          </a:prstGeom>
          <a:noFill/>
        </p:spPr>
        <p:txBody>
          <a:bodyPr wrap="none" rtlCol="0">
            <a:spAutoFit/>
          </a:bodyPr>
          <a:lstStyle/>
          <a:p>
            <a:r>
              <a:rPr lang="en-US" sz="1200" b="1" i="1" dirty="0">
                <a:solidFill>
                  <a:srgbClr val="045C75"/>
                </a:solidFill>
              </a:rPr>
              <a:t>NOAA Air Resources Laboratory</a:t>
            </a:r>
          </a:p>
        </p:txBody>
      </p:sp>
      <p:sp>
        <p:nvSpPr>
          <p:cNvPr id="7" name="Slide Number Placeholder 40"/>
          <p:cNvSpPr txBox="1">
            <a:spLocks/>
          </p:cNvSpPr>
          <p:nvPr/>
        </p:nvSpPr>
        <p:spPr>
          <a:xfrm>
            <a:off x="4343400" y="6540718"/>
            <a:ext cx="457200" cy="307777"/>
          </a:xfrm>
          <a:prstGeom prst="rect">
            <a:avLst/>
          </a:prstGeom>
        </p:spPr>
        <p:txBody>
          <a:bodyPr wrap="square">
            <a:spAutoFit/>
          </a:bodyPr>
          <a:lstStyle/>
          <a:p>
            <a:pPr algn="ctr">
              <a:defRPr/>
            </a:pPr>
            <a:fld id="{3E7EE49B-C32B-495C-9640-ABBF50F57D80}" type="slidenum">
              <a:rPr lang="en-US" sz="1400" b="1">
                <a:solidFill>
                  <a:srgbClr val="045C75"/>
                </a:solidFill>
              </a:rPr>
              <a:pPr algn="ctr">
                <a:defRPr/>
              </a:pPr>
              <a:t>24</a:t>
            </a:fld>
            <a:endParaRPr lang="en-US" sz="1400" b="1" dirty="0">
              <a:solidFill>
                <a:srgbClr val="045C75"/>
              </a:solidFill>
            </a:endParaRPr>
          </a:p>
        </p:txBody>
      </p:sp>
    </p:spTree>
    <p:extLst>
      <p:ext uri="{BB962C8B-B14F-4D97-AF65-F5344CB8AC3E}">
        <p14:creationId xmlns:p14="http://schemas.microsoft.com/office/powerpoint/2010/main" val="3360181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25</a:t>
            </a:fld>
            <a:endParaRPr lang="en-US" dirty="0"/>
          </a:p>
        </p:txBody>
      </p:sp>
      <p:sp>
        <p:nvSpPr>
          <p:cNvPr id="8" name="TextBox 7"/>
          <p:cNvSpPr txBox="1"/>
          <p:nvPr/>
        </p:nvSpPr>
        <p:spPr>
          <a:xfrm>
            <a:off x="1143000" y="838200"/>
            <a:ext cx="2697790" cy="461665"/>
          </a:xfrm>
          <a:prstGeom prst="rect">
            <a:avLst/>
          </a:prstGeom>
          <a:solidFill>
            <a:schemeClr val="accent1">
              <a:lumMod val="50000"/>
            </a:schemeClr>
          </a:solidFill>
          <a:ln>
            <a:solidFill>
              <a:schemeClr val="bg1"/>
            </a:solidFill>
          </a:ln>
        </p:spPr>
        <p:txBody>
          <a:bodyPr wrap="none" rtlCol="0">
            <a:spAutoFit/>
          </a:bodyPr>
          <a:lstStyle>
            <a:defPPr>
              <a:defRPr lang="en-US"/>
            </a:defPPr>
            <a:lvl1pPr>
              <a:defRPr b="1">
                <a:solidFill>
                  <a:schemeClr val="bg1"/>
                </a:solidFill>
              </a:defRPr>
            </a:lvl1pPr>
          </a:lstStyle>
          <a:p>
            <a:r>
              <a:rPr lang="en-US" sz="2400" i="1" dirty="0"/>
              <a:t>Acknowledgements</a:t>
            </a:r>
          </a:p>
        </p:txBody>
      </p:sp>
      <p:sp>
        <p:nvSpPr>
          <p:cNvPr id="9" name="TextBox 8"/>
          <p:cNvSpPr txBox="1"/>
          <p:nvPr/>
        </p:nvSpPr>
        <p:spPr>
          <a:xfrm>
            <a:off x="2971800" y="1752600"/>
            <a:ext cx="1828800" cy="1200329"/>
          </a:xfrm>
          <a:prstGeom prst="rect">
            <a:avLst/>
          </a:prstGeom>
          <a:noFill/>
          <a:ln>
            <a:solidFill>
              <a:srgbClr val="FF0000"/>
            </a:solidFill>
          </a:ln>
        </p:spPr>
        <p:txBody>
          <a:bodyPr wrap="square" rtlCol="0">
            <a:spAutoFit/>
          </a:bodyPr>
          <a:lstStyle/>
          <a:p>
            <a:r>
              <a:rPr lang="en-US" b="1" dirty="0" smtClean="0">
                <a:solidFill>
                  <a:srgbClr val="FF0000"/>
                </a:solidFill>
              </a:rPr>
              <a:t>Glenn </a:t>
            </a:r>
            <a:r>
              <a:rPr lang="en-US" b="1" dirty="0" err="1" smtClean="0">
                <a:solidFill>
                  <a:srgbClr val="FF0000"/>
                </a:solidFill>
              </a:rPr>
              <a:t>Rolph</a:t>
            </a:r>
            <a:r>
              <a:rPr lang="en-US" b="1" dirty="0" smtClean="0">
                <a:solidFill>
                  <a:srgbClr val="FF0000"/>
                </a:solidFill>
              </a:rPr>
              <a:t> </a:t>
            </a:r>
          </a:p>
          <a:p>
            <a:r>
              <a:rPr lang="en-US" b="1" dirty="0" smtClean="0">
                <a:solidFill>
                  <a:srgbClr val="FF0000"/>
                </a:solidFill>
              </a:rPr>
              <a:t>Barbara </a:t>
            </a:r>
            <a:r>
              <a:rPr lang="en-US" b="1" dirty="0" err="1" smtClean="0">
                <a:solidFill>
                  <a:srgbClr val="FF0000"/>
                </a:solidFill>
              </a:rPr>
              <a:t>Stunder</a:t>
            </a:r>
            <a:r>
              <a:rPr lang="en-US" b="1" dirty="0" smtClean="0">
                <a:solidFill>
                  <a:srgbClr val="FF0000"/>
                </a:solidFill>
              </a:rPr>
              <a:t> </a:t>
            </a:r>
          </a:p>
          <a:p>
            <a:r>
              <a:rPr lang="en-US" b="1" dirty="0" smtClean="0">
                <a:solidFill>
                  <a:srgbClr val="FF0000"/>
                </a:solidFill>
              </a:rPr>
              <a:t>Ariel Stein </a:t>
            </a:r>
          </a:p>
          <a:p>
            <a:r>
              <a:rPr lang="en-US" b="1" dirty="0" smtClean="0">
                <a:solidFill>
                  <a:srgbClr val="FF0000"/>
                </a:solidFill>
              </a:rPr>
              <a:t>Fantine Ngan</a:t>
            </a:r>
            <a:endParaRPr lang="en-US" b="1" dirty="0">
              <a:solidFill>
                <a:srgbClr val="FF0000"/>
              </a:solidFill>
            </a:endParaRPr>
          </a:p>
        </p:txBody>
      </p:sp>
      <p:sp>
        <p:nvSpPr>
          <p:cNvPr id="10" name="Rectangle 9"/>
          <p:cNvSpPr/>
          <p:nvPr/>
        </p:nvSpPr>
        <p:spPr>
          <a:xfrm>
            <a:off x="152400" y="1752600"/>
            <a:ext cx="2667000" cy="1200329"/>
          </a:xfrm>
          <a:prstGeom prst="rect">
            <a:avLst/>
          </a:prstGeom>
        </p:spPr>
        <p:txBody>
          <a:bodyPr wrap="square">
            <a:spAutoFit/>
          </a:bodyPr>
          <a:lstStyle/>
          <a:p>
            <a:pPr algn="r"/>
            <a:r>
              <a:rPr lang="en-US" b="1" dirty="0" smtClean="0">
                <a:solidFill>
                  <a:srgbClr val="FF0000"/>
                </a:solidFill>
              </a:rPr>
              <a:t>Other members of HYSPLIT Model Development </a:t>
            </a:r>
          </a:p>
          <a:p>
            <a:pPr algn="r"/>
            <a:r>
              <a:rPr lang="en-US" b="1" dirty="0" smtClean="0">
                <a:solidFill>
                  <a:srgbClr val="FF0000"/>
                </a:solidFill>
              </a:rPr>
              <a:t>Team </a:t>
            </a:r>
            <a:r>
              <a:rPr lang="en-US" b="1" dirty="0">
                <a:solidFill>
                  <a:srgbClr val="FF0000"/>
                </a:solidFill>
              </a:rPr>
              <a:t>at </a:t>
            </a:r>
            <a:r>
              <a:rPr lang="en-US" b="1" dirty="0" smtClean="0">
                <a:solidFill>
                  <a:srgbClr val="FF0000"/>
                </a:solidFill>
              </a:rPr>
              <a:t>ARL: </a:t>
            </a:r>
            <a:endParaRPr lang="en-US" b="1" dirty="0">
              <a:solidFill>
                <a:srgbClr val="FF0000"/>
              </a:solidFill>
            </a:endParaRPr>
          </a:p>
        </p:txBody>
      </p:sp>
      <p:sp>
        <p:nvSpPr>
          <p:cNvPr id="11" name="TextBox 10"/>
          <p:cNvSpPr txBox="1"/>
          <p:nvPr/>
        </p:nvSpPr>
        <p:spPr>
          <a:xfrm>
            <a:off x="2971800" y="3505200"/>
            <a:ext cx="1828800" cy="1200329"/>
          </a:xfrm>
          <a:prstGeom prst="rect">
            <a:avLst/>
          </a:prstGeom>
          <a:noFill/>
          <a:ln>
            <a:solidFill>
              <a:srgbClr val="0070C0"/>
            </a:solidFill>
          </a:ln>
        </p:spPr>
        <p:txBody>
          <a:bodyPr wrap="square" rtlCol="0">
            <a:spAutoFit/>
          </a:bodyPr>
          <a:lstStyle/>
          <a:p>
            <a:r>
              <a:rPr lang="en-US" b="1" dirty="0" smtClean="0">
                <a:solidFill>
                  <a:srgbClr val="0070C0"/>
                </a:solidFill>
              </a:rPr>
              <a:t>Winston Luke</a:t>
            </a:r>
          </a:p>
          <a:p>
            <a:r>
              <a:rPr lang="en-US" b="1" dirty="0" smtClean="0">
                <a:solidFill>
                  <a:srgbClr val="0070C0"/>
                </a:solidFill>
              </a:rPr>
              <a:t>Paul Kelley</a:t>
            </a:r>
          </a:p>
          <a:p>
            <a:r>
              <a:rPr lang="en-US" b="1" dirty="0" smtClean="0">
                <a:solidFill>
                  <a:srgbClr val="0070C0"/>
                </a:solidFill>
              </a:rPr>
              <a:t>Steve Brooks</a:t>
            </a:r>
          </a:p>
          <a:p>
            <a:r>
              <a:rPr lang="en-US" b="1" dirty="0" smtClean="0">
                <a:solidFill>
                  <a:srgbClr val="0070C0"/>
                </a:solidFill>
              </a:rPr>
              <a:t>Xinrong Ren</a:t>
            </a:r>
            <a:endParaRPr lang="en-US" b="1" dirty="0">
              <a:solidFill>
                <a:srgbClr val="0070C0"/>
              </a:solidFill>
            </a:endParaRPr>
          </a:p>
        </p:txBody>
      </p:sp>
      <p:sp>
        <p:nvSpPr>
          <p:cNvPr id="12" name="Rectangle 11"/>
          <p:cNvSpPr/>
          <p:nvPr/>
        </p:nvSpPr>
        <p:spPr>
          <a:xfrm>
            <a:off x="457200" y="3648670"/>
            <a:ext cx="2362200" cy="923330"/>
          </a:xfrm>
          <a:prstGeom prst="rect">
            <a:avLst/>
          </a:prstGeom>
        </p:spPr>
        <p:txBody>
          <a:bodyPr wrap="square">
            <a:spAutoFit/>
          </a:bodyPr>
          <a:lstStyle/>
          <a:p>
            <a:pPr algn="r"/>
            <a:r>
              <a:rPr lang="en-US" b="1" dirty="0" smtClean="0">
                <a:solidFill>
                  <a:srgbClr val="0070C0"/>
                </a:solidFill>
              </a:rPr>
              <a:t>Other members of Mercury Research </a:t>
            </a:r>
          </a:p>
          <a:p>
            <a:pPr algn="r"/>
            <a:r>
              <a:rPr lang="en-US" b="1" dirty="0" smtClean="0">
                <a:solidFill>
                  <a:srgbClr val="0070C0"/>
                </a:solidFill>
              </a:rPr>
              <a:t>Team at ARL: </a:t>
            </a:r>
            <a:endParaRPr lang="en-US" b="1" dirty="0">
              <a:solidFill>
                <a:srgbClr val="0070C0"/>
              </a:solidFill>
            </a:endParaRPr>
          </a:p>
        </p:txBody>
      </p:sp>
      <p:sp>
        <p:nvSpPr>
          <p:cNvPr id="13" name="TextBox 12"/>
          <p:cNvSpPr txBox="1"/>
          <p:nvPr/>
        </p:nvSpPr>
        <p:spPr>
          <a:xfrm>
            <a:off x="2971800" y="5715000"/>
            <a:ext cx="4028536" cy="646331"/>
          </a:xfrm>
          <a:prstGeom prst="rect">
            <a:avLst/>
          </a:prstGeom>
          <a:noFill/>
          <a:ln>
            <a:solidFill>
              <a:srgbClr val="FF33CC"/>
            </a:solidFill>
          </a:ln>
        </p:spPr>
        <p:txBody>
          <a:bodyPr wrap="square" rtlCol="0">
            <a:spAutoFit/>
          </a:bodyPr>
          <a:lstStyle/>
          <a:p>
            <a:r>
              <a:rPr lang="en-US" b="1" dirty="0" smtClean="0">
                <a:solidFill>
                  <a:srgbClr val="FF33CC"/>
                </a:solidFill>
              </a:rPr>
              <a:t>Great Lakes Restoration Initiative, </a:t>
            </a:r>
          </a:p>
          <a:p>
            <a:r>
              <a:rPr lang="en-US" b="1" dirty="0" smtClean="0">
                <a:solidFill>
                  <a:srgbClr val="FF33CC"/>
                </a:solidFill>
              </a:rPr>
              <a:t>via Interagency Agreement with USEPA</a:t>
            </a:r>
            <a:endParaRPr lang="en-US" b="1" dirty="0">
              <a:solidFill>
                <a:srgbClr val="FF33CC"/>
              </a:solidFill>
            </a:endParaRPr>
          </a:p>
        </p:txBody>
      </p:sp>
      <p:sp>
        <p:nvSpPr>
          <p:cNvPr id="14" name="Rectangle 13"/>
          <p:cNvSpPr/>
          <p:nvPr/>
        </p:nvSpPr>
        <p:spPr>
          <a:xfrm>
            <a:off x="1753082" y="5853499"/>
            <a:ext cx="1066318" cy="369332"/>
          </a:xfrm>
          <a:prstGeom prst="rect">
            <a:avLst/>
          </a:prstGeom>
        </p:spPr>
        <p:txBody>
          <a:bodyPr wrap="none">
            <a:spAutoFit/>
          </a:bodyPr>
          <a:lstStyle/>
          <a:p>
            <a:pPr algn="r"/>
            <a:r>
              <a:rPr lang="en-US" b="1" dirty="0" smtClean="0">
                <a:solidFill>
                  <a:srgbClr val="FF33CC"/>
                </a:solidFill>
              </a:rPr>
              <a:t>Funding: </a:t>
            </a:r>
            <a:endParaRPr lang="en-US" b="1" dirty="0">
              <a:solidFill>
                <a:srgbClr val="FF33CC"/>
              </a:solidFill>
            </a:endParaRPr>
          </a:p>
        </p:txBody>
      </p:sp>
      <p:sp>
        <p:nvSpPr>
          <p:cNvPr id="15" name="TextBox 14"/>
          <p:cNvSpPr txBox="1"/>
          <p:nvPr/>
        </p:nvSpPr>
        <p:spPr>
          <a:xfrm>
            <a:off x="2971800" y="4916269"/>
            <a:ext cx="1828800" cy="646331"/>
          </a:xfrm>
          <a:prstGeom prst="rect">
            <a:avLst/>
          </a:prstGeom>
          <a:noFill/>
          <a:ln>
            <a:solidFill>
              <a:srgbClr val="008000"/>
            </a:solidFill>
          </a:ln>
        </p:spPr>
        <p:txBody>
          <a:bodyPr wrap="square" rtlCol="0">
            <a:spAutoFit/>
          </a:bodyPr>
          <a:lstStyle/>
          <a:p>
            <a:r>
              <a:rPr lang="en-US" b="1" dirty="0" smtClean="0">
                <a:solidFill>
                  <a:srgbClr val="008000"/>
                </a:solidFill>
              </a:rPr>
              <a:t>Rick Jiang</a:t>
            </a:r>
          </a:p>
          <a:p>
            <a:r>
              <a:rPr lang="en-US" b="1" dirty="0" smtClean="0">
                <a:solidFill>
                  <a:srgbClr val="008000"/>
                </a:solidFill>
              </a:rPr>
              <a:t>Yan Huang</a:t>
            </a:r>
            <a:endParaRPr lang="en-US" b="1" dirty="0">
              <a:solidFill>
                <a:srgbClr val="008000"/>
              </a:solidFill>
            </a:endParaRPr>
          </a:p>
        </p:txBody>
      </p:sp>
      <p:sp>
        <p:nvSpPr>
          <p:cNvPr id="16" name="Rectangle 15"/>
          <p:cNvSpPr/>
          <p:nvPr/>
        </p:nvSpPr>
        <p:spPr>
          <a:xfrm>
            <a:off x="1843556" y="4916269"/>
            <a:ext cx="975844" cy="646331"/>
          </a:xfrm>
          <a:prstGeom prst="rect">
            <a:avLst/>
          </a:prstGeom>
        </p:spPr>
        <p:txBody>
          <a:bodyPr wrap="none">
            <a:spAutoFit/>
          </a:bodyPr>
          <a:lstStyle/>
          <a:p>
            <a:pPr algn="r"/>
            <a:r>
              <a:rPr lang="en-US" b="1" dirty="0" smtClean="0">
                <a:solidFill>
                  <a:srgbClr val="008000"/>
                </a:solidFill>
              </a:rPr>
              <a:t>IT Team </a:t>
            </a:r>
          </a:p>
          <a:p>
            <a:pPr algn="r"/>
            <a:r>
              <a:rPr lang="en-US" b="1" dirty="0" smtClean="0">
                <a:solidFill>
                  <a:srgbClr val="008000"/>
                </a:solidFill>
              </a:rPr>
              <a:t>at ARL: </a:t>
            </a:r>
            <a:endParaRPr lang="en-US" b="1" dirty="0">
              <a:solidFill>
                <a:srgbClr val="008000"/>
              </a:solidFill>
            </a:endParaRPr>
          </a:p>
        </p:txBody>
      </p:sp>
      <p:sp>
        <p:nvSpPr>
          <p:cNvPr id="17" name="TextBox 16"/>
          <p:cNvSpPr txBox="1"/>
          <p:nvPr/>
        </p:nvSpPr>
        <p:spPr>
          <a:xfrm>
            <a:off x="5562600" y="2362540"/>
            <a:ext cx="3276600" cy="1908215"/>
          </a:xfrm>
          <a:prstGeom prst="rect">
            <a:avLst/>
          </a:prstGeom>
          <a:noFill/>
        </p:spPr>
        <p:txBody>
          <a:bodyPr wrap="square" rtlCol="0">
            <a:spAutoFit/>
          </a:bodyPr>
          <a:lstStyle/>
          <a:p>
            <a:pPr>
              <a:spcBef>
                <a:spcPts val="600"/>
              </a:spcBef>
            </a:pPr>
            <a:r>
              <a:rPr lang="en-US" i="1" dirty="0" smtClean="0"/>
              <a:t>+ numerous collaborations with external partners involving:</a:t>
            </a:r>
          </a:p>
          <a:p>
            <a:pPr marL="285750" indent="-285750">
              <a:spcBef>
                <a:spcPts val="600"/>
              </a:spcBef>
              <a:buFont typeface="Courier New" pitchFamily="49" charset="0"/>
              <a:buChar char="o"/>
            </a:pPr>
            <a:r>
              <a:rPr lang="en-US" dirty="0" smtClean="0"/>
              <a:t>emissions inventory data for model input, and </a:t>
            </a:r>
          </a:p>
          <a:p>
            <a:pPr marL="285750" indent="-285750">
              <a:spcBef>
                <a:spcPts val="600"/>
              </a:spcBef>
              <a:buFont typeface="Courier New" pitchFamily="49" charset="0"/>
              <a:buChar char="o"/>
            </a:pPr>
            <a:r>
              <a:rPr lang="en-US" dirty="0" smtClean="0"/>
              <a:t>atmospheric measurement data for model evaluation</a:t>
            </a:r>
            <a:endParaRPr lang="en-US" dirty="0"/>
          </a:p>
        </p:txBody>
      </p:sp>
    </p:spTree>
    <p:extLst>
      <p:ext uri="{BB962C8B-B14F-4D97-AF65-F5344CB8AC3E}">
        <p14:creationId xmlns:p14="http://schemas.microsoft.com/office/powerpoint/2010/main" val="33340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81012"/>
            <a:ext cx="9144002" cy="6224588"/>
            <a:chOff x="0" y="218"/>
            <a:chExt cx="5760" cy="3921"/>
          </a:xfrm>
        </p:grpSpPr>
        <p:pic>
          <p:nvPicPr>
            <p:cNvPr id="346115" name="Picture 3" descr="lagrangian"/>
            <p:cNvPicPr>
              <a:picLocks noChangeAspect="1" noChangeArrowheads="1"/>
            </p:cNvPicPr>
            <p:nvPr/>
          </p:nvPicPr>
          <p:blipFill>
            <a:blip r:embed="rId3" cstate="print">
              <a:extLst>
                <a:ext uri="{28A0092B-C50C-407E-A947-70E740481C1C}">
                  <a14:useLocalDpi xmlns:a14="http://schemas.microsoft.com/office/drawing/2010/main" val="0"/>
                </a:ext>
              </a:extLst>
            </a:blip>
            <a:srcRect l="13000" t="18666" r="14999" b="16000"/>
            <a:stretch>
              <a:fillRect/>
            </a:stretch>
          </p:blipFill>
          <p:spPr bwMode="auto">
            <a:xfrm>
              <a:off x="0" y="218"/>
              <a:ext cx="5760" cy="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6" name="Rectangle 4"/>
            <p:cNvSpPr>
              <a:spLocks noChangeArrowheads="1"/>
            </p:cNvSpPr>
            <p:nvPr/>
          </p:nvSpPr>
          <p:spPr bwMode="auto">
            <a:xfrm>
              <a:off x="2208" y="2101"/>
              <a:ext cx="960" cy="1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17" name="Text Box 5"/>
            <p:cNvSpPr txBox="1">
              <a:spLocks noChangeArrowheads="1"/>
            </p:cNvSpPr>
            <p:nvPr/>
          </p:nvSpPr>
          <p:spPr bwMode="auto">
            <a:xfrm>
              <a:off x="2246" y="2324"/>
              <a:ext cx="778" cy="7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Dry and wet deposition of the pollutants in the puff are estimated at each time step.</a:t>
              </a:r>
            </a:p>
          </p:txBody>
        </p:sp>
        <p:sp>
          <p:nvSpPr>
            <p:cNvPr id="346118" name="Rectangle 6"/>
            <p:cNvSpPr>
              <a:spLocks noChangeArrowheads="1"/>
            </p:cNvSpPr>
            <p:nvPr/>
          </p:nvSpPr>
          <p:spPr bwMode="auto">
            <a:xfrm>
              <a:off x="3264" y="978"/>
              <a:ext cx="1248"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19" name="Text Box 7"/>
            <p:cNvSpPr txBox="1">
              <a:spLocks noChangeArrowheads="1"/>
            </p:cNvSpPr>
            <p:nvPr/>
          </p:nvSpPr>
          <p:spPr bwMode="auto">
            <a:xfrm>
              <a:off x="3264" y="893"/>
              <a:ext cx="1162" cy="40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The puff’s mass, size, and location are continuously tracked…</a:t>
              </a:r>
            </a:p>
          </p:txBody>
        </p:sp>
        <p:sp>
          <p:nvSpPr>
            <p:cNvPr id="346120" name="Rectangle 8"/>
            <p:cNvSpPr>
              <a:spLocks noChangeArrowheads="1"/>
            </p:cNvSpPr>
            <p:nvPr/>
          </p:nvSpPr>
          <p:spPr bwMode="auto">
            <a:xfrm>
              <a:off x="1392" y="1440"/>
              <a:ext cx="1584" cy="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21" name="Rectangle 9"/>
            <p:cNvSpPr>
              <a:spLocks noChangeArrowheads="1"/>
            </p:cNvSpPr>
            <p:nvPr/>
          </p:nvSpPr>
          <p:spPr bwMode="auto">
            <a:xfrm>
              <a:off x="144" y="1488"/>
              <a:ext cx="1248"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22" name="Text Box 10"/>
            <p:cNvSpPr txBox="1">
              <a:spLocks noChangeArrowheads="1"/>
            </p:cNvSpPr>
            <p:nvPr/>
          </p:nvSpPr>
          <p:spPr bwMode="auto">
            <a:xfrm>
              <a:off x="1334" y="1440"/>
              <a:ext cx="1786" cy="4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Phase partitioning and chemical transformations of pollutants within the puff are estimated at each time step</a:t>
              </a:r>
            </a:p>
          </p:txBody>
        </p:sp>
        <p:sp>
          <p:nvSpPr>
            <p:cNvPr id="346123" name="Text Box 11"/>
            <p:cNvSpPr txBox="1">
              <a:spLocks noChangeArrowheads="1"/>
            </p:cNvSpPr>
            <p:nvPr/>
          </p:nvSpPr>
          <p:spPr bwMode="auto">
            <a:xfrm>
              <a:off x="710" y="912"/>
              <a:ext cx="2170"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mass of pollutant</a:t>
              </a:r>
            </a:p>
            <a:p>
              <a:pPr eaLnBrk="1" hangingPunct="1"/>
              <a:r>
                <a:rPr lang="en-US" sz="1200"/>
                <a:t>	(changes due to chemical transformations and deposition that occur at each time step)</a:t>
              </a:r>
            </a:p>
          </p:txBody>
        </p:sp>
        <p:sp>
          <p:nvSpPr>
            <p:cNvPr id="346124" name="Text Box 12"/>
            <p:cNvSpPr txBox="1">
              <a:spLocks noChangeArrowheads="1"/>
            </p:cNvSpPr>
            <p:nvPr/>
          </p:nvSpPr>
          <p:spPr bwMode="auto">
            <a:xfrm>
              <a:off x="1056" y="2304"/>
              <a:ext cx="826" cy="63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Centerline of puff motion determined by wind direction and velocity</a:t>
              </a:r>
            </a:p>
          </p:txBody>
        </p:sp>
        <p:sp>
          <p:nvSpPr>
            <p:cNvPr id="346125" name="Text Box 13"/>
            <p:cNvSpPr txBox="1">
              <a:spLocks noChangeArrowheads="1"/>
            </p:cNvSpPr>
            <p:nvPr/>
          </p:nvSpPr>
          <p:spPr bwMode="auto">
            <a:xfrm>
              <a:off x="48" y="2112"/>
              <a:ext cx="922" cy="524"/>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Initial puff location is at source, with mass depending on emissions rate</a:t>
              </a:r>
            </a:p>
          </p:txBody>
        </p:sp>
        <p:sp>
          <p:nvSpPr>
            <p:cNvPr id="346126" name="Text Box 14"/>
            <p:cNvSpPr txBox="1">
              <a:spLocks noChangeArrowheads="1"/>
            </p:cNvSpPr>
            <p:nvPr/>
          </p:nvSpPr>
          <p:spPr bwMode="auto">
            <a:xfrm>
              <a:off x="240" y="624"/>
              <a:ext cx="81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TIME (hours)</a:t>
              </a:r>
            </a:p>
          </p:txBody>
        </p:sp>
        <p:sp>
          <p:nvSpPr>
            <p:cNvPr id="346127" name="Text Box 15"/>
            <p:cNvSpPr txBox="1">
              <a:spLocks noChangeArrowheads="1"/>
            </p:cNvSpPr>
            <p:nvPr/>
          </p:nvSpPr>
          <p:spPr bwMode="auto">
            <a:xfrm>
              <a:off x="1008" y="443"/>
              <a:ext cx="19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0</a:t>
              </a:r>
            </a:p>
          </p:txBody>
        </p:sp>
        <p:sp>
          <p:nvSpPr>
            <p:cNvPr id="346128" name="Rectangle 16"/>
            <p:cNvSpPr>
              <a:spLocks noChangeArrowheads="1"/>
            </p:cNvSpPr>
            <p:nvPr/>
          </p:nvSpPr>
          <p:spPr bwMode="auto">
            <a:xfrm>
              <a:off x="1296" y="240"/>
              <a:ext cx="388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29" name="Text Box 17"/>
            <p:cNvSpPr txBox="1">
              <a:spLocks noChangeArrowheads="1"/>
            </p:cNvSpPr>
            <p:nvPr/>
          </p:nvSpPr>
          <p:spPr bwMode="auto">
            <a:xfrm>
              <a:off x="1968" y="443"/>
              <a:ext cx="19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1</a:t>
              </a:r>
            </a:p>
          </p:txBody>
        </p:sp>
        <p:sp>
          <p:nvSpPr>
            <p:cNvPr id="346130" name="Text Box 18"/>
            <p:cNvSpPr txBox="1">
              <a:spLocks noChangeArrowheads="1"/>
            </p:cNvSpPr>
            <p:nvPr/>
          </p:nvSpPr>
          <p:spPr bwMode="auto">
            <a:xfrm>
              <a:off x="3143" y="443"/>
              <a:ext cx="19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2</a:t>
              </a:r>
            </a:p>
          </p:txBody>
        </p:sp>
        <p:sp>
          <p:nvSpPr>
            <p:cNvPr id="346131" name="Text Box 19"/>
            <p:cNvSpPr txBox="1">
              <a:spLocks noChangeArrowheads="1"/>
            </p:cNvSpPr>
            <p:nvPr/>
          </p:nvSpPr>
          <p:spPr bwMode="auto">
            <a:xfrm>
              <a:off x="1632" y="3475"/>
              <a:ext cx="864"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1</a:t>
              </a:r>
            </a:p>
          </p:txBody>
        </p:sp>
        <p:sp>
          <p:nvSpPr>
            <p:cNvPr id="346132" name="Text Box 20"/>
            <p:cNvSpPr txBox="1">
              <a:spLocks noChangeArrowheads="1"/>
            </p:cNvSpPr>
            <p:nvPr/>
          </p:nvSpPr>
          <p:spPr bwMode="auto">
            <a:xfrm>
              <a:off x="2832" y="3472"/>
              <a:ext cx="864"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2</a:t>
              </a:r>
            </a:p>
          </p:txBody>
        </p:sp>
        <p:sp>
          <p:nvSpPr>
            <p:cNvPr id="346133" name="Text Box 21"/>
            <p:cNvSpPr txBox="1">
              <a:spLocks noChangeArrowheads="1"/>
            </p:cNvSpPr>
            <p:nvPr/>
          </p:nvSpPr>
          <p:spPr bwMode="auto">
            <a:xfrm>
              <a:off x="4368" y="3472"/>
              <a:ext cx="1200"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to receptor</a:t>
              </a:r>
            </a:p>
          </p:txBody>
        </p:sp>
        <p:sp>
          <p:nvSpPr>
            <p:cNvPr id="346134" name="Text Box 22"/>
            <p:cNvSpPr txBox="1">
              <a:spLocks noChangeArrowheads="1"/>
            </p:cNvSpPr>
            <p:nvPr/>
          </p:nvSpPr>
          <p:spPr bwMode="auto">
            <a:xfrm>
              <a:off x="4320" y="3690"/>
              <a:ext cx="33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lake</a:t>
              </a:r>
            </a:p>
          </p:txBody>
        </p:sp>
        <p:sp>
          <p:nvSpPr>
            <p:cNvPr id="346135" name="Text Box 23"/>
            <p:cNvSpPr txBox="1">
              <a:spLocks noChangeArrowheads="1"/>
            </p:cNvSpPr>
            <p:nvPr/>
          </p:nvSpPr>
          <p:spPr bwMode="auto">
            <a:xfrm>
              <a:off x="576" y="251"/>
              <a:ext cx="4992" cy="233"/>
            </a:xfrm>
            <a:prstGeom prst="rect">
              <a:avLst/>
            </a:prstGeom>
            <a:solidFill>
              <a:schemeClr val="bg1"/>
            </a:solidFill>
            <a:ln>
              <a:solidFill>
                <a:schemeClr val="bg1"/>
              </a:solid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smtClean="0"/>
                <a:t>HYSPLIT-Hg  Lagrangian </a:t>
              </a:r>
              <a:r>
                <a:rPr lang="en-US" b="1" dirty="0"/>
                <a:t>Puff Atmospheric Fate and Transport Model</a:t>
              </a:r>
            </a:p>
          </p:txBody>
        </p:sp>
      </p:grpSp>
      <p:sp>
        <p:nvSpPr>
          <p:cNvPr id="32" name="Slide Number Placeholder 31"/>
          <p:cNvSpPr>
            <a:spLocks noGrp="1"/>
          </p:cNvSpPr>
          <p:nvPr>
            <p:ph type="sldNum" sz="quarter" idx="12"/>
          </p:nvPr>
        </p:nvSpPr>
        <p:spPr/>
        <p:txBody>
          <a:bodyPr/>
          <a:lstStyle/>
          <a:p>
            <a:fld id="{3E7EE49B-C32B-495C-9640-ABBF50F57D80}" type="slidenum">
              <a:rPr lang="en-US" smtClean="0"/>
              <a:pPr/>
              <a:t>26</a:t>
            </a:fld>
            <a:endParaRPr lang="en-US" dirty="0"/>
          </a:p>
        </p:txBody>
      </p:sp>
      <p:sp>
        <p:nvSpPr>
          <p:cNvPr id="27" name="TextBox 26"/>
          <p:cNvSpPr txBox="1"/>
          <p:nvPr/>
        </p:nvSpPr>
        <p:spPr>
          <a:xfrm>
            <a:off x="152400" y="76200"/>
            <a:ext cx="5896166"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Next step: What happens to the mercury after it is emitted?</a:t>
            </a:r>
            <a:endParaRPr lang="en-US" b="1" i="1" dirty="0">
              <a:solidFill>
                <a:schemeClr val="bg1"/>
              </a:solidFill>
            </a:endParaRPr>
          </a:p>
        </p:txBody>
      </p:sp>
    </p:spTree>
    <p:extLst>
      <p:ext uri="{BB962C8B-B14F-4D97-AF65-F5344CB8AC3E}">
        <p14:creationId xmlns:p14="http://schemas.microsoft.com/office/powerpoint/2010/main" val="3848918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7854" t="59494" r="33147" b="22816"/>
          <a:stretch>
            <a:fillRect/>
          </a:stretch>
        </p:blipFill>
        <p:spPr bwMode="auto">
          <a:xfrm>
            <a:off x="457200" y="1277537"/>
            <a:ext cx="8077200" cy="4876800"/>
          </a:xfrm>
          <a:prstGeom prst="rect">
            <a:avLst/>
          </a:prstGeom>
          <a:noFill/>
          <a:ln w="9525">
            <a:noFill/>
            <a:miter lim="800000"/>
            <a:headEnd/>
            <a:tailEnd/>
          </a:ln>
        </p:spPr>
      </p:pic>
      <p:sp>
        <p:nvSpPr>
          <p:cNvPr id="7" name="TextBox 6"/>
          <p:cNvSpPr txBox="1"/>
          <p:nvPr/>
        </p:nvSpPr>
        <p:spPr>
          <a:xfrm rot="16200000">
            <a:off x="1225184" y="6194562"/>
            <a:ext cx="652743" cy="369332"/>
          </a:xfrm>
          <a:prstGeom prst="rect">
            <a:avLst/>
          </a:prstGeom>
          <a:noFill/>
        </p:spPr>
        <p:txBody>
          <a:bodyPr wrap="none" rtlCol="0">
            <a:spAutoFit/>
          </a:bodyPr>
          <a:lstStyle/>
          <a:p>
            <a:r>
              <a:rPr lang="en-US" b="1" dirty="0" smtClean="0"/>
              <a:t>1990</a:t>
            </a:r>
            <a:endParaRPr lang="en-US" b="1" dirty="0"/>
          </a:p>
        </p:txBody>
      </p:sp>
      <p:sp>
        <p:nvSpPr>
          <p:cNvPr id="8" name="TextBox 7"/>
          <p:cNvSpPr txBox="1"/>
          <p:nvPr/>
        </p:nvSpPr>
        <p:spPr>
          <a:xfrm rot="16200000">
            <a:off x="1944454" y="6194562"/>
            <a:ext cx="652743" cy="369332"/>
          </a:xfrm>
          <a:prstGeom prst="rect">
            <a:avLst/>
          </a:prstGeom>
          <a:noFill/>
        </p:spPr>
        <p:txBody>
          <a:bodyPr wrap="none" rtlCol="0">
            <a:spAutoFit/>
          </a:bodyPr>
          <a:lstStyle/>
          <a:p>
            <a:r>
              <a:rPr lang="en-US" b="1" dirty="0" smtClean="0"/>
              <a:t>1992</a:t>
            </a:r>
            <a:endParaRPr lang="en-US" b="1" dirty="0"/>
          </a:p>
        </p:txBody>
      </p:sp>
      <p:sp>
        <p:nvSpPr>
          <p:cNvPr id="9" name="TextBox 8"/>
          <p:cNvSpPr txBox="1"/>
          <p:nvPr/>
        </p:nvSpPr>
        <p:spPr>
          <a:xfrm rot="16200000">
            <a:off x="2664438" y="6194562"/>
            <a:ext cx="652743" cy="369332"/>
          </a:xfrm>
          <a:prstGeom prst="rect">
            <a:avLst/>
          </a:prstGeom>
          <a:noFill/>
        </p:spPr>
        <p:txBody>
          <a:bodyPr wrap="none" rtlCol="0">
            <a:spAutoFit/>
          </a:bodyPr>
          <a:lstStyle/>
          <a:p>
            <a:r>
              <a:rPr lang="en-US" b="1" dirty="0" smtClean="0"/>
              <a:t>1994</a:t>
            </a:r>
            <a:endParaRPr lang="en-US" b="1" dirty="0"/>
          </a:p>
        </p:txBody>
      </p:sp>
      <p:sp>
        <p:nvSpPr>
          <p:cNvPr id="10" name="TextBox 9"/>
          <p:cNvSpPr txBox="1"/>
          <p:nvPr/>
        </p:nvSpPr>
        <p:spPr>
          <a:xfrm rot="16200000">
            <a:off x="3383708" y="6194562"/>
            <a:ext cx="652743" cy="369332"/>
          </a:xfrm>
          <a:prstGeom prst="rect">
            <a:avLst/>
          </a:prstGeom>
          <a:noFill/>
        </p:spPr>
        <p:txBody>
          <a:bodyPr wrap="none" rtlCol="0">
            <a:spAutoFit/>
          </a:bodyPr>
          <a:lstStyle/>
          <a:p>
            <a:r>
              <a:rPr lang="en-US" b="1" dirty="0" smtClean="0"/>
              <a:t>1996</a:t>
            </a:r>
            <a:endParaRPr lang="en-US" b="1" dirty="0"/>
          </a:p>
        </p:txBody>
      </p:sp>
      <p:sp>
        <p:nvSpPr>
          <p:cNvPr id="11" name="TextBox 10"/>
          <p:cNvSpPr txBox="1"/>
          <p:nvPr/>
        </p:nvSpPr>
        <p:spPr>
          <a:xfrm rot="16200000">
            <a:off x="4102978" y="6194562"/>
            <a:ext cx="652743" cy="369332"/>
          </a:xfrm>
          <a:prstGeom prst="rect">
            <a:avLst/>
          </a:prstGeom>
          <a:noFill/>
        </p:spPr>
        <p:txBody>
          <a:bodyPr wrap="none" rtlCol="0">
            <a:spAutoFit/>
          </a:bodyPr>
          <a:lstStyle/>
          <a:p>
            <a:r>
              <a:rPr lang="en-US" b="1" dirty="0" smtClean="0"/>
              <a:t>1998</a:t>
            </a:r>
            <a:endParaRPr lang="en-US" b="1" dirty="0"/>
          </a:p>
        </p:txBody>
      </p:sp>
      <p:sp>
        <p:nvSpPr>
          <p:cNvPr id="12" name="TextBox 11"/>
          <p:cNvSpPr txBox="1"/>
          <p:nvPr/>
        </p:nvSpPr>
        <p:spPr>
          <a:xfrm rot="16200000">
            <a:off x="4822962" y="6194562"/>
            <a:ext cx="652743" cy="369332"/>
          </a:xfrm>
          <a:prstGeom prst="rect">
            <a:avLst/>
          </a:prstGeom>
          <a:noFill/>
        </p:spPr>
        <p:txBody>
          <a:bodyPr wrap="none" rtlCol="0">
            <a:spAutoFit/>
          </a:bodyPr>
          <a:lstStyle/>
          <a:p>
            <a:r>
              <a:rPr lang="en-US" b="1" dirty="0" smtClean="0"/>
              <a:t>2000</a:t>
            </a:r>
            <a:endParaRPr lang="en-US" b="1" dirty="0"/>
          </a:p>
        </p:txBody>
      </p:sp>
      <p:sp>
        <p:nvSpPr>
          <p:cNvPr id="13" name="TextBox 12"/>
          <p:cNvSpPr txBox="1"/>
          <p:nvPr/>
        </p:nvSpPr>
        <p:spPr>
          <a:xfrm rot="16200000">
            <a:off x="5551492" y="6194562"/>
            <a:ext cx="652743" cy="369332"/>
          </a:xfrm>
          <a:prstGeom prst="rect">
            <a:avLst/>
          </a:prstGeom>
          <a:noFill/>
        </p:spPr>
        <p:txBody>
          <a:bodyPr wrap="none" rtlCol="0">
            <a:spAutoFit/>
          </a:bodyPr>
          <a:lstStyle/>
          <a:p>
            <a:r>
              <a:rPr lang="en-US" b="1" dirty="0" smtClean="0"/>
              <a:t>2002</a:t>
            </a:r>
            <a:endParaRPr lang="en-US" b="1" dirty="0"/>
          </a:p>
        </p:txBody>
      </p:sp>
      <p:sp>
        <p:nvSpPr>
          <p:cNvPr id="14" name="TextBox 13"/>
          <p:cNvSpPr txBox="1"/>
          <p:nvPr/>
        </p:nvSpPr>
        <p:spPr>
          <a:xfrm rot="16200000">
            <a:off x="6270762" y="6194562"/>
            <a:ext cx="652743" cy="369332"/>
          </a:xfrm>
          <a:prstGeom prst="rect">
            <a:avLst/>
          </a:prstGeom>
          <a:noFill/>
        </p:spPr>
        <p:txBody>
          <a:bodyPr wrap="none" rtlCol="0">
            <a:spAutoFit/>
          </a:bodyPr>
          <a:lstStyle/>
          <a:p>
            <a:r>
              <a:rPr lang="en-US" b="1" dirty="0" smtClean="0"/>
              <a:t>2004</a:t>
            </a:r>
            <a:endParaRPr lang="en-US" b="1" dirty="0"/>
          </a:p>
        </p:txBody>
      </p:sp>
      <p:sp>
        <p:nvSpPr>
          <p:cNvPr id="15" name="TextBox 14"/>
          <p:cNvSpPr txBox="1"/>
          <p:nvPr/>
        </p:nvSpPr>
        <p:spPr>
          <a:xfrm rot="16200000">
            <a:off x="6990746" y="6194562"/>
            <a:ext cx="652743" cy="369332"/>
          </a:xfrm>
          <a:prstGeom prst="rect">
            <a:avLst/>
          </a:prstGeom>
          <a:noFill/>
        </p:spPr>
        <p:txBody>
          <a:bodyPr wrap="none" rtlCol="0">
            <a:spAutoFit/>
          </a:bodyPr>
          <a:lstStyle/>
          <a:p>
            <a:r>
              <a:rPr lang="en-US" b="1" dirty="0" smtClean="0"/>
              <a:t>2006</a:t>
            </a:r>
            <a:endParaRPr lang="en-US" b="1" dirty="0"/>
          </a:p>
        </p:txBody>
      </p:sp>
      <p:sp>
        <p:nvSpPr>
          <p:cNvPr id="16" name="TextBox 15"/>
          <p:cNvSpPr txBox="1"/>
          <p:nvPr/>
        </p:nvSpPr>
        <p:spPr>
          <a:xfrm rot="16200000">
            <a:off x="7702184" y="6194562"/>
            <a:ext cx="652743" cy="369332"/>
          </a:xfrm>
          <a:prstGeom prst="rect">
            <a:avLst/>
          </a:prstGeom>
          <a:noFill/>
        </p:spPr>
        <p:txBody>
          <a:bodyPr wrap="none" rtlCol="0">
            <a:spAutoFit/>
          </a:bodyPr>
          <a:lstStyle/>
          <a:p>
            <a:r>
              <a:rPr lang="en-US" b="1" dirty="0" smtClean="0"/>
              <a:t>2008</a:t>
            </a:r>
            <a:endParaRPr lang="en-US" b="1" dirty="0"/>
          </a:p>
        </p:txBody>
      </p:sp>
      <p:sp>
        <p:nvSpPr>
          <p:cNvPr id="23" name="Rectangle 22"/>
          <p:cNvSpPr/>
          <p:nvPr/>
        </p:nvSpPr>
        <p:spPr>
          <a:xfrm>
            <a:off x="1371600" y="304800"/>
            <a:ext cx="6934200" cy="1015663"/>
          </a:xfrm>
          <a:prstGeom prst="rect">
            <a:avLst/>
          </a:prstGeom>
        </p:spPr>
        <p:txBody>
          <a:bodyPr wrap="square">
            <a:spAutoFit/>
          </a:bodyPr>
          <a:lstStyle/>
          <a:p>
            <a:pPr algn="ctr"/>
            <a:r>
              <a:rPr lang="en-GB" sz="2000" b="1" dirty="0" smtClean="0">
                <a:solidFill>
                  <a:srgbClr val="045C75"/>
                </a:solidFill>
              </a:rPr>
              <a:t>Temporal trends of mercury in Lake Erie </a:t>
            </a:r>
          </a:p>
          <a:p>
            <a:pPr algn="ctr"/>
            <a:r>
              <a:rPr lang="en-GB" sz="2000" b="1" dirty="0" smtClean="0">
                <a:solidFill>
                  <a:srgbClr val="045C75"/>
                </a:solidFill>
              </a:rPr>
              <a:t>45−55 cm walleye collected between 1990−2007 </a:t>
            </a:r>
          </a:p>
          <a:p>
            <a:pPr algn="ctr"/>
            <a:r>
              <a:rPr lang="en-GB" b="1" dirty="0" smtClean="0">
                <a:solidFill>
                  <a:srgbClr val="FF0000"/>
                </a:solidFill>
              </a:rPr>
              <a:t>{</a:t>
            </a:r>
            <a:r>
              <a:rPr lang="en-GB" b="1" dirty="0" err="1" smtClean="0">
                <a:solidFill>
                  <a:srgbClr val="FF0000"/>
                </a:solidFill>
              </a:rPr>
              <a:t>Bhavsar</a:t>
            </a:r>
            <a:r>
              <a:rPr lang="en-GB" b="1" dirty="0" smtClean="0">
                <a:solidFill>
                  <a:srgbClr val="FF0000"/>
                </a:solidFill>
              </a:rPr>
              <a:t> et al. (2010), </a:t>
            </a:r>
            <a:r>
              <a:rPr lang="fr-FR" b="1" i="1" dirty="0" smtClean="0">
                <a:solidFill>
                  <a:srgbClr val="FF0000"/>
                </a:solidFill>
              </a:rPr>
              <a:t>Environ</a:t>
            </a:r>
            <a:r>
              <a:rPr lang="fr-FR" b="1" i="1" dirty="0">
                <a:solidFill>
                  <a:srgbClr val="FF0000"/>
                </a:solidFill>
              </a:rPr>
              <a:t>. </a:t>
            </a:r>
            <a:r>
              <a:rPr lang="fr-FR" b="1" i="1" dirty="0" err="1">
                <a:solidFill>
                  <a:srgbClr val="FF0000"/>
                </a:solidFill>
              </a:rPr>
              <a:t>Sci</a:t>
            </a:r>
            <a:r>
              <a:rPr lang="fr-FR" b="1" i="1" dirty="0">
                <a:solidFill>
                  <a:srgbClr val="FF0000"/>
                </a:solidFill>
              </a:rPr>
              <a:t>. </a:t>
            </a:r>
            <a:r>
              <a:rPr lang="fr-FR" b="1" i="1" dirty="0" err="1">
                <a:solidFill>
                  <a:srgbClr val="FF0000"/>
                </a:solidFill>
              </a:rPr>
              <a:t>Technol</a:t>
            </a:r>
            <a:r>
              <a:rPr lang="fr-FR" b="1" dirty="0">
                <a:solidFill>
                  <a:srgbClr val="FF0000"/>
                </a:solidFill>
              </a:rPr>
              <a:t>.  </a:t>
            </a:r>
            <a:r>
              <a:rPr lang="fr-FR" b="1" dirty="0" smtClean="0">
                <a:solidFill>
                  <a:srgbClr val="FF0000"/>
                </a:solidFill>
              </a:rPr>
              <a:t>44</a:t>
            </a:r>
            <a:r>
              <a:rPr lang="fr-FR" b="1" dirty="0">
                <a:solidFill>
                  <a:srgbClr val="FF0000"/>
                </a:solidFill>
              </a:rPr>
              <a:t>, </a:t>
            </a:r>
            <a:r>
              <a:rPr lang="fr-FR" b="1" dirty="0" smtClean="0">
                <a:solidFill>
                  <a:srgbClr val="FF0000"/>
                </a:solidFill>
              </a:rPr>
              <a:t>3273-3279}</a:t>
            </a:r>
            <a:r>
              <a:rPr lang="en-GB" sz="2000" b="1" dirty="0" smtClean="0">
                <a:solidFill>
                  <a:srgbClr val="045C75"/>
                </a:solidFill>
              </a:rPr>
              <a:t> </a:t>
            </a:r>
            <a:endParaRPr lang="en-US" sz="2000" b="1" dirty="0">
              <a:solidFill>
                <a:srgbClr val="045C75"/>
              </a:solidFill>
            </a:endParaRPr>
          </a:p>
        </p:txBody>
      </p:sp>
      <p:sp>
        <p:nvSpPr>
          <p:cNvPr id="25" name="Slide Number Placeholder 45"/>
          <p:cNvSpPr>
            <a:spLocks noGrp="1"/>
          </p:cNvSpPr>
          <p:nvPr>
            <p:ph type="sldNum" sz="quarter" idx="12"/>
          </p:nvPr>
        </p:nvSpPr>
        <p:spPr>
          <a:xfrm>
            <a:off x="7924800" y="6356350"/>
            <a:ext cx="762000" cy="365125"/>
          </a:xfrm>
        </p:spPr>
        <p:txBody>
          <a:bodyPr/>
          <a:lstStyle/>
          <a:p>
            <a:fld id="{3E7EE49B-C32B-495C-9640-ABBF50F57D80}" type="slidenum">
              <a:rPr lang="en-US" smtClean="0"/>
              <a:pPr/>
              <a:t>27</a:t>
            </a:fld>
            <a:endParaRPr lang="en-US" dirty="0"/>
          </a:p>
        </p:txBody>
      </p:sp>
    </p:spTree>
    <p:extLst>
      <p:ext uri="{BB962C8B-B14F-4D97-AF65-F5344CB8AC3E}">
        <p14:creationId xmlns:p14="http://schemas.microsoft.com/office/powerpoint/2010/main" val="3676575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599" y="996890"/>
            <a:ext cx="8229601" cy="461665"/>
          </a:xfrm>
          <a:prstGeom prst="rect">
            <a:avLst/>
          </a:prstGeom>
          <a:noFill/>
        </p:spPr>
        <p:txBody>
          <a:bodyPr wrap="square" rtlCol="0">
            <a:spAutoFit/>
          </a:bodyPr>
          <a:lstStyle/>
          <a:p>
            <a:r>
              <a:rPr lang="en-US" sz="2400" b="1" dirty="0" smtClean="0"/>
              <a:t>Deposition explicitly modeled to actual lake/watershed areas</a:t>
            </a:r>
            <a:endParaRPr lang="en-US" sz="2400" b="1" dirty="0"/>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524000"/>
            <a:ext cx="6630797"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As opposed to the usual practice of ascribing portions of gridded deposition to these areas in a post-processing step</a:t>
            </a:r>
          </a:p>
        </p:txBody>
      </p:sp>
      <p:pic>
        <p:nvPicPr>
          <p:cNvPr id="16" name="Picture 15" descr="GL_WS_polygons.jpg"/>
          <p:cNvPicPr>
            <a:picLocks noChangeAspect="1"/>
          </p:cNvPicPr>
          <p:nvPr/>
        </p:nvPicPr>
        <p:blipFill rotWithShape="1">
          <a:blip r:embed="rId3" cstate="print"/>
          <a:srcRect b="22785"/>
          <a:stretch/>
        </p:blipFill>
        <p:spPr>
          <a:xfrm>
            <a:off x="1676400" y="2384685"/>
            <a:ext cx="5760720" cy="3787515"/>
          </a:xfrm>
          <a:prstGeom prst="rect">
            <a:avLst/>
          </a:prstGeom>
          <a:ln w="28575">
            <a:solidFill>
              <a:schemeClr val="tx1"/>
            </a:solidFill>
          </a:ln>
        </p:spPr>
      </p:pic>
      <p:sp>
        <p:nvSpPr>
          <p:cNvPr id="15" name="Slide Number Placeholder 14"/>
          <p:cNvSpPr>
            <a:spLocks noGrp="1"/>
          </p:cNvSpPr>
          <p:nvPr>
            <p:ph type="sldNum" sz="quarter" idx="12"/>
          </p:nvPr>
        </p:nvSpPr>
        <p:spPr/>
        <p:txBody>
          <a:bodyPr/>
          <a:lstStyle/>
          <a:p>
            <a:fld id="{3E7EE49B-C32B-495C-9640-ABBF50F57D80}"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ncplot.gif"/>
          <p:cNvPicPr>
            <a:picLocks noChangeAspect="1"/>
          </p:cNvPicPr>
          <p:nvPr/>
        </p:nvPicPr>
        <p:blipFill>
          <a:blip r:embed="rId3" cstate="print"/>
          <a:stretch>
            <a:fillRect/>
          </a:stretch>
        </p:blipFill>
        <p:spPr>
          <a:xfrm>
            <a:off x="990600" y="990600"/>
            <a:ext cx="6991696" cy="5486400"/>
          </a:xfrm>
          <a:prstGeom prst="rect">
            <a:avLst/>
          </a:prstGeom>
        </p:spPr>
      </p:pic>
      <p:sp>
        <p:nvSpPr>
          <p:cNvPr id="11" name="Freeform 10"/>
          <p:cNvSpPr/>
          <p:nvPr/>
        </p:nvSpPr>
        <p:spPr>
          <a:xfrm>
            <a:off x="1819564" y="2784764"/>
            <a:ext cx="3791527" cy="1925781"/>
          </a:xfrm>
          <a:custGeom>
            <a:avLst/>
            <a:gdLst>
              <a:gd name="connsiteX0" fmla="*/ 0 w 3791527"/>
              <a:gd name="connsiteY0" fmla="*/ 1514763 h 1925781"/>
              <a:gd name="connsiteX1" fmla="*/ 32327 w 3791527"/>
              <a:gd name="connsiteY1" fmla="*/ 1556327 h 1925781"/>
              <a:gd name="connsiteX2" fmla="*/ 110836 w 3791527"/>
              <a:gd name="connsiteY2" fmla="*/ 1556327 h 1925781"/>
              <a:gd name="connsiteX3" fmla="*/ 175491 w 3791527"/>
              <a:gd name="connsiteY3" fmla="*/ 1593272 h 1925781"/>
              <a:gd name="connsiteX4" fmla="*/ 415636 w 3791527"/>
              <a:gd name="connsiteY4" fmla="*/ 1759527 h 1925781"/>
              <a:gd name="connsiteX5" fmla="*/ 475672 w 3791527"/>
              <a:gd name="connsiteY5" fmla="*/ 1768763 h 1925781"/>
              <a:gd name="connsiteX6" fmla="*/ 531091 w 3791527"/>
              <a:gd name="connsiteY6" fmla="*/ 1717963 h 1925781"/>
              <a:gd name="connsiteX7" fmla="*/ 549563 w 3791527"/>
              <a:gd name="connsiteY7" fmla="*/ 1745672 h 1925781"/>
              <a:gd name="connsiteX8" fmla="*/ 595745 w 3791527"/>
              <a:gd name="connsiteY8" fmla="*/ 1745672 h 1925781"/>
              <a:gd name="connsiteX9" fmla="*/ 609600 w 3791527"/>
              <a:gd name="connsiteY9" fmla="*/ 1787236 h 1925781"/>
              <a:gd name="connsiteX10" fmla="*/ 341745 w 3791527"/>
              <a:gd name="connsiteY10" fmla="*/ 1851891 h 1925781"/>
              <a:gd name="connsiteX11" fmla="*/ 387927 w 3791527"/>
              <a:gd name="connsiteY11" fmla="*/ 1870363 h 1925781"/>
              <a:gd name="connsiteX12" fmla="*/ 531091 w 3791527"/>
              <a:gd name="connsiteY12" fmla="*/ 1833418 h 1925781"/>
              <a:gd name="connsiteX13" fmla="*/ 817418 w 3791527"/>
              <a:gd name="connsiteY13" fmla="*/ 1925781 h 1925781"/>
              <a:gd name="connsiteX14" fmla="*/ 937491 w 3791527"/>
              <a:gd name="connsiteY14" fmla="*/ 1888836 h 1925781"/>
              <a:gd name="connsiteX15" fmla="*/ 1459345 w 3791527"/>
              <a:gd name="connsiteY15" fmla="*/ 1810327 h 1925781"/>
              <a:gd name="connsiteX16" fmla="*/ 1741054 w 3791527"/>
              <a:gd name="connsiteY16" fmla="*/ 1574800 h 1925781"/>
              <a:gd name="connsiteX17" fmla="*/ 2068945 w 3791527"/>
              <a:gd name="connsiteY17" fmla="*/ 1408545 h 1925781"/>
              <a:gd name="connsiteX18" fmla="*/ 2433781 w 3791527"/>
              <a:gd name="connsiteY18" fmla="*/ 1274618 h 1925781"/>
              <a:gd name="connsiteX19" fmla="*/ 2632363 w 3791527"/>
              <a:gd name="connsiteY19" fmla="*/ 1186872 h 1925781"/>
              <a:gd name="connsiteX20" fmla="*/ 2757054 w 3791527"/>
              <a:gd name="connsiteY20" fmla="*/ 1076036 h 1925781"/>
              <a:gd name="connsiteX21" fmla="*/ 2941781 w 3791527"/>
              <a:gd name="connsiteY21" fmla="*/ 992909 h 1925781"/>
              <a:gd name="connsiteX22" fmla="*/ 3140363 w 3791527"/>
              <a:gd name="connsiteY22" fmla="*/ 900545 h 1925781"/>
              <a:gd name="connsiteX23" fmla="*/ 3398981 w 3791527"/>
              <a:gd name="connsiteY23" fmla="*/ 678872 h 1925781"/>
              <a:gd name="connsiteX24" fmla="*/ 3620654 w 3791527"/>
              <a:gd name="connsiteY24" fmla="*/ 498763 h 1925781"/>
              <a:gd name="connsiteX25" fmla="*/ 3759200 w 3791527"/>
              <a:gd name="connsiteY25" fmla="*/ 364836 h 1925781"/>
              <a:gd name="connsiteX26" fmla="*/ 3791527 w 3791527"/>
              <a:gd name="connsiteY26" fmla="*/ 267854 h 1925781"/>
              <a:gd name="connsiteX27" fmla="*/ 3736109 w 3791527"/>
              <a:gd name="connsiteY27" fmla="*/ 175491 h 1925781"/>
              <a:gd name="connsiteX28" fmla="*/ 3713018 w 3791527"/>
              <a:gd name="connsiteY28" fmla="*/ 161636 h 1925781"/>
              <a:gd name="connsiteX29" fmla="*/ 3740727 w 3791527"/>
              <a:gd name="connsiteY29" fmla="*/ 78509 h 1925781"/>
              <a:gd name="connsiteX30" fmla="*/ 3745345 w 3791527"/>
              <a:gd name="connsiteY30" fmla="*/ 18472 h 1925781"/>
              <a:gd name="connsiteX31" fmla="*/ 3662218 w 3791527"/>
              <a:gd name="connsiteY31" fmla="*/ 0 h 1925781"/>
              <a:gd name="connsiteX32" fmla="*/ 3597563 w 3791527"/>
              <a:gd name="connsiteY32" fmla="*/ 18472 h 1925781"/>
              <a:gd name="connsiteX33" fmla="*/ 3657600 w 3791527"/>
              <a:gd name="connsiteY33" fmla="*/ 96981 h 1925781"/>
              <a:gd name="connsiteX34" fmla="*/ 3703781 w 3791527"/>
              <a:gd name="connsiteY34" fmla="*/ 193963 h 1925781"/>
              <a:gd name="connsiteX35" fmla="*/ 3708400 w 3791527"/>
              <a:gd name="connsiteY35" fmla="*/ 235527 h 1925781"/>
              <a:gd name="connsiteX36" fmla="*/ 3422072 w 3791527"/>
              <a:gd name="connsiteY36" fmla="*/ 249381 h 1925781"/>
              <a:gd name="connsiteX37" fmla="*/ 3103418 w 3791527"/>
              <a:gd name="connsiteY37" fmla="*/ 295563 h 1925781"/>
              <a:gd name="connsiteX38" fmla="*/ 2770909 w 3791527"/>
              <a:gd name="connsiteY38" fmla="*/ 350981 h 1925781"/>
              <a:gd name="connsiteX39" fmla="*/ 2636981 w 3791527"/>
              <a:gd name="connsiteY39" fmla="*/ 397163 h 1925781"/>
              <a:gd name="connsiteX40" fmla="*/ 2572327 w 3791527"/>
              <a:gd name="connsiteY40" fmla="*/ 498763 h 1925781"/>
              <a:gd name="connsiteX41" fmla="*/ 2516909 w 3791527"/>
              <a:gd name="connsiteY41" fmla="*/ 508000 h 1925781"/>
              <a:gd name="connsiteX42" fmla="*/ 2484581 w 3791527"/>
              <a:gd name="connsiteY42" fmla="*/ 572654 h 1925781"/>
              <a:gd name="connsiteX43" fmla="*/ 2710872 w 3791527"/>
              <a:gd name="connsiteY43" fmla="*/ 604981 h 1925781"/>
              <a:gd name="connsiteX44" fmla="*/ 2664691 w 3791527"/>
              <a:gd name="connsiteY44" fmla="*/ 632691 h 1925781"/>
              <a:gd name="connsiteX45" fmla="*/ 2401454 w 3791527"/>
              <a:gd name="connsiteY45" fmla="*/ 577272 h 1925781"/>
              <a:gd name="connsiteX46" fmla="*/ 2170545 w 3791527"/>
              <a:gd name="connsiteY46" fmla="*/ 521854 h 1925781"/>
              <a:gd name="connsiteX47" fmla="*/ 1953491 w 3791527"/>
              <a:gd name="connsiteY47" fmla="*/ 498763 h 1925781"/>
              <a:gd name="connsiteX48" fmla="*/ 1764145 w 3791527"/>
              <a:gd name="connsiteY48" fmla="*/ 540327 h 1925781"/>
              <a:gd name="connsiteX49" fmla="*/ 1584036 w 3791527"/>
              <a:gd name="connsiteY49" fmla="*/ 618836 h 1925781"/>
              <a:gd name="connsiteX50" fmla="*/ 1454727 w 3791527"/>
              <a:gd name="connsiteY50" fmla="*/ 748145 h 1925781"/>
              <a:gd name="connsiteX51" fmla="*/ 1366981 w 3791527"/>
              <a:gd name="connsiteY51" fmla="*/ 835891 h 1925781"/>
              <a:gd name="connsiteX52" fmla="*/ 1339272 w 3791527"/>
              <a:gd name="connsiteY52" fmla="*/ 960581 h 1925781"/>
              <a:gd name="connsiteX53" fmla="*/ 1297709 w 3791527"/>
              <a:gd name="connsiteY53" fmla="*/ 983672 h 1925781"/>
              <a:gd name="connsiteX54" fmla="*/ 1316181 w 3791527"/>
              <a:gd name="connsiteY54" fmla="*/ 891309 h 1925781"/>
              <a:gd name="connsiteX55" fmla="*/ 1182254 w 3791527"/>
              <a:gd name="connsiteY55" fmla="*/ 946727 h 1925781"/>
              <a:gd name="connsiteX56" fmla="*/ 1016000 w 3791527"/>
              <a:gd name="connsiteY56" fmla="*/ 1034472 h 1925781"/>
              <a:gd name="connsiteX57" fmla="*/ 900545 w 3791527"/>
              <a:gd name="connsiteY57" fmla="*/ 1108363 h 1925781"/>
              <a:gd name="connsiteX58" fmla="*/ 803563 w 3791527"/>
              <a:gd name="connsiteY58" fmla="*/ 1196109 h 1925781"/>
              <a:gd name="connsiteX59" fmla="*/ 794327 w 3791527"/>
              <a:gd name="connsiteY59" fmla="*/ 1293091 h 1925781"/>
              <a:gd name="connsiteX60" fmla="*/ 789709 w 3791527"/>
              <a:gd name="connsiteY60" fmla="*/ 1311563 h 1925781"/>
              <a:gd name="connsiteX61" fmla="*/ 715818 w 3791527"/>
              <a:gd name="connsiteY61" fmla="*/ 1223818 h 1925781"/>
              <a:gd name="connsiteX62" fmla="*/ 660400 w 3791527"/>
              <a:gd name="connsiteY62" fmla="*/ 1200727 h 1925781"/>
              <a:gd name="connsiteX63" fmla="*/ 604981 w 3791527"/>
              <a:gd name="connsiteY63" fmla="*/ 1214581 h 1925781"/>
              <a:gd name="connsiteX64" fmla="*/ 544945 w 3791527"/>
              <a:gd name="connsiteY64" fmla="*/ 1260763 h 1925781"/>
              <a:gd name="connsiteX65" fmla="*/ 471054 w 3791527"/>
              <a:gd name="connsiteY65" fmla="*/ 1237672 h 1925781"/>
              <a:gd name="connsiteX66" fmla="*/ 374072 w 3791527"/>
              <a:gd name="connsiteY66" fmla="*/ 1200727 h 1925781"/>
              <a:gd name="connsiteX67" fmla="*/ 314036 w 3791527"/>
              <a:gd name="connsiteY67" fmla="*/ 1159163 h 1925781"/>
              <a:gd name="connsiteX68" fmla="*/ 290945 w 3791527"/>
              <a:gd name="connsiteY68" fmla="*/ 1136072 h 1925781"/>
              <a:gd name="connsiteX69" fmla="*/ 290945 w 3791527"/>
              <a:gd name="connsiteY69" fmla="*/ 1076036 h 1925781"/>
              <a:gd name="connsiteX70" fmla="*/ 309418 w 3791527"/>
              <a:gd name="connsiteY70" fmla="*/ 979054 h 1925781"/>
              <a:gd name="connsiteX71" fmla="*/ 314036 w 3791527"/>
              <a:gd name="connsiteY71" fmla="*/ 914400 h 1925781"/>
              <a:gd name="connsiteX72" fmla="*/ 272472 w 3791527"/>
              <a:gd name="connsiteY72" fmla="*/ 983672 h 1925781"/>
              <a:gd name="connsiteX73" fmla="*/ 244763 w 3791527"/>
              <a:gd name="connsiteY73" fmla="*/ 1117600 h 1925781"/>
              <a:gd name="connsiteX74" fmla="*/ 198581 w 3791527"/>
              <a:gd name="connsiteY74" fmla="*/ 1237672 h 1925781"/>
              <a:gd name="connsiteX75" fmla="*/ 180109 w 3791527"/>
              <a:gd name="connsiteY75" fmla="*/ 1311563 h 1925781"/>
              <a:gd name="connsiteX76" fmla="*/ 115454 w 3791527"/>
              <a:gd name="connsiteY76" fmla="*/ 1325418 h 1925781"/>
              <a:gd name="connsiteX77" fmla="*/ 83127 w 3791527"/>
              <a:gd name="connsiteY77" fmla="*/ 1376218 h 19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91527" h="1925781">
                <a:moveTo>
                  <a:pt x="0" y="1514763"/>
                </a:moveTo>
                <a:lnTo>
                  <a:pt x="32327" y="1556327"/>
                </a:lnTo>
                <a:lnTo>
                  <a:pt x="110836" y="1556327"/>
                </a:lnTo>
                <a:lnTo>
                  <a:pt x="175491" y="1593272"/>
                </a:lnTo>
                <a:lnTo>
                  <a:pt x="415636" y="1759527"/>
                </a:lnTo>
                <a:lnTo>
                  <a:pt x="475672" y="1768763"/>
                </a:lnTo>
                <a:lnTo>
                  <a:pt x="531091" y="1717963"/>
                </a:lnTo>
                <a:lnTo>
                  <a:pt x="549563" y="1745672"/>
                </a:lnTo>
                <a:lnTo>
                  <a:pt x="595745" y="1745672"/>
                </a:lnTo>
                <a:lnTo>
                  <a:pt x="609600" y="1787236"/>
                </a:lnTo>
                <a:lnTo>
                  <a:pt x="341745" y="1851891"/>
                </a:lnTo>
                <a:lnTo>
                  <a:pt x="387927" y="1870363"/>
                </a:lnTo>
                <a:lnTo>
                  <a:pt x="531091" y="1833418"/>
                </a:lnTo>
                <a:lnTo>
                  <a:pt x="817418" y="1925781"/>
                </a:lnTo>
                <a:lnTo>
                  <a:pt x="937491" y="1888836"/>
                </a:lnTo>
                <a:lnTo>
                  <a:pt x="1459345" y="1810327"/>
                </a:lnTo>
                <a:lnTo>
                  <a:pt x="1741054" y="1574800"/>
                </a:lnTo>
                <a:lnTo>
                  <a:pt x="2068945" y="1408545"/>
                </a:lnTo>
                <a:lnTo>
                  <a:pt x="2433781" y="1274618"/>
                </a:lnTo>
                <a:lnTo>
                  <a:pt x="2632363" y="1186872"/>
                </a:lnTo>
                <a:lnTo>
                  <a:pt x="2757054" y="1076036"/>
                </a:lnTo>
                <a:lnTo>
                  <a:pt x="2941781" y="992909"/>
                </a:lnTo>
                <a:lnTo>
                  <a:pt x="3140363" y="900545"/>
                </a:lnTo>
                <a:lnTo>
                  <a:pt x="3398981" y="678872"/>
                </a:lnTo>
                <a:lnTo>
                  <a:pt x="3620654" y="498763"/>
                </a:lnTo>
                <a:lnTo>
                  <a:pt x="3759200" y="364836"/>
                </a:lnTo>
                <a:lnTo>
                  <a:pt x="3791527" y="267854"/>
                </a:lnTo>
                <a:lnTo>
                  <a:pt x="3736109" y="175491"/>
                </a:lnTo>
                <a:lnTo>
                  <a:pt x="3713018" y="161636"/>
                </a:lnTo>
                <a:lnTo>
                  <a:pt x="3740727" y="78509"/>
                </a:lnTo>
                <a:lnTo>
                  <a:pt x="3745345" y="18472"/>
                </a:lnTo>
                <a:lnTo>
                  <a:pt x="3662218" y="0"/>
                </a:lnTo>
                <a:lnTo>
                  <a:pt x="3597563" y="18472"/>
                </a:lnTo>
                <a:lnTo>
                  <a:pt x="3657600" y="96981"/>
                </a:lnTo>
                <a:lnTo>
                  <a:pt x="3703781" y="193963"/>
                </a:lnTo>
                <a:lnTo>
                  <a:pt x="3708400" y="235527"/>
                </a:lnTo>
                <a:lnTo>
                  <a:pt x="3422072" y="249381"/>
                </a:lnTo>
                <a:lnTo>
                  <a:pt x="3103418" y="295563"/>
                </a:lnTo>
                <a:lnTo>
                  <a:pt x="2770909" y="350981"/>
                </a:lnTo>
                <a:lnTo>
                  <a:pt x="2636981" y="397163"/>
                </a:lnTo>
                <a:lnTo>
                  <a:pt x="2572327" y="498763"/>
                </a:lnTo>
                <a:lnTo>
                  <a:pt x="2516909" y="508000"/>
                </a:lnTo>
                <a:lnTo>
                  <a:pt x="2484581" y="572654"/>
                </a:lnTo>
                <a:lnTo>
                  <a:pt x="2710872" y="604981"/>
                </a:lnTo>
                <a:lnTo>
                  <a:pt x="2664691" y="632691"/>
                </a:lnTo>
                <a:lnTo>
                  <a:pt x="2401454" y="577272"/>
                </a:lnTo>
                <a:lnTo>
                  <a:pt x="2170545" y="521854"/>
                </a:lnTo>
                <a:lnTo>
                  <a:pt x="1953491" y="498763"/>
                </a:lnTo>
                <a:lnTo>
                  <a:pt x="1764145" y="540327"/>
                </a:lnTo>
                <a:lnTo>
                  <a:pt x="1584036" y="618836"/>
                </a:lnTo>
                <a:lnTo>
                  <a:pt x="1454727" y="748145"/>
                </a:lnTo>
                <a:lnTo>
                  <a:pt x="1366981" y="835891"/>
                </a:lnTo>
                <a:lnTo>
                  <a:pt x="1339272" y="960581"/>
                </a:lnTo>
                <a:lnTo>
                  <a:pt x="1297709" y="983672"/>
                </a:lnTo>
                <a:lnTo>
                  <a:pt x="1316181" y="891309"/>
                </a:lnTo>
                <a:lnTo>
                  <a:pt x="1182254" y="946727"/>
                </a:lnTo>
                <a:lnTo>
                  <a:pt x="1016000" y="1034472"/>
                </a:lnTo>
                <a:lnTo>
                  <a:pt x="900545" y="1108363"/>
                </a:lnTo>
                <a:lnTo>
                  <a:pt x="803563" y="1196109"/>
                </a:lnTo>
                <a:lnTo>
                  <a:pt x="794327" y="1293091"/>
                </a:lnTo>
                <a:lnTo>
                  <a:pt x="789709" y="1311563"/>
                </a:lnTo>
                <a:lnTo>
                  <a:pt x="715818" y="1223818"/>
                </a:lnTo>
                <a:lnTo>
                  <a:pt x="660400" y="1200727"/>
                </a:lnTo>
                <a:lnTo>
                  <a:pt x="604981" y="1214581"/>
                </a:lnTo>
                <a:lnTo>
                  <a:pt x="544945" y="1260763"/>
                </a:lnTo>
                <a:lnTo>
                  <a:pt x="471054" y="1237672"/>
                </a:lnTo>
                <a:lnTo>
                  <a:pt x="374072" y="1200727"/>
                </a:lnTo>
                <a:lnTo>
                  <a:pt x="314036" y="1159163"/>
                </a:lnTo>
                <a:lnTo>
                  <a:pt x="290945" y="1136072"/>
                </a:lnTo>
                <a:lnTo>
                  <a:pt x="290945" y="1076036"/>
                </a:lnTo>
                <a:lnTo>
                  <a:pt x="309418" y="979054"/>
                </a:lnTo>
                <a:lnTo>
                  <a:pt x="314036" y="914400"/>
                </a:lnTo>
                <a:lnTo>
                  <a:pt x="272472" y="983672"/>
                </a:lnTo>
                <a:lnTo>
                  <a:pt x="244763" y="1117600"/>
                </a:lnTo>
                <a:lnTo>
                  <a:pt x="198581" y="1237672"/>
                </a:lnTo>
                <a:lnTo>
                  <a:pt x="180109" y="1311563"/>
                </a:lnTo>
                <a:lnTo>
                  <a:pt x="115454" y="1325418"/>
                </a:lnTo>
                <a:lnTo>
                  <a:pt x="83127" y="1376218"/>
                </a:lnTo>
              </a:path>
            </a:pathLst>
          </a:custGeom>
          <a:noFill/>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400193" y="3419475"/>
            <a:ext cx="752707" cy="276999"/>
          </a:xfrm>
          <a:prstGeom prst="rect">
            <a:avLst/>
          </a:prstGeom>
          <a:noFill/>
        </p:spPr>
        <p:txBody>
          <a:bodyPr wrap="none" rtlCol="0">
            <a:spAutoFit/>
          </a:bodyPr>
          <a:lstStyle/>
          <a:p>
            <a:r>
              <a:rPr lang="en-US" sz="1200" b="1" dirty="0" smtClean="0"/>
              <a:t>Lake Erie</a:t>
            </a:r>
            <a:endParaRPr lang="en-US" sz="1200" b="1" dirty="0"/>
          </a:p>
        </p:txBody>
      </p:sp>
      <p:sp>
        <p:nvSpPr>
          <p:cNvPr id="15" name="TextBox 14"/>
          <p:cNvSpPr txBox="1"/>
          <p:nvPr/>
        </p:nvSpPr>
        <p:spPr>
          <a:xfrm>
            <a:off x="5943600" y="4191000"/>
            <a:ext cx="3048000" cy="2308324"/>
          </a:xfrm>
          <a:prstGeom prst="rect">
            <a:avLst/>
          </a:prstGeom>
          <a:solidFill>
            <a:srgbClr val="FFFF85"/>
          </a:solidFill>
          <a:ln>
            <a:solidFill>
              <a:schemeClr val="tx1"/>
            </a:solidFill>
          </a:ln>
        </p:spPr>
        <p:txBody>
          <a:bodyPr wrap="square" rtlCol="0">
            <a:spAutoFit/>
          </a:bodyPr>
          <a:lstStyle/>
          <a:p>
            <a:r>
              <a:rPr lang="en-US" dirty="0" smtClean="0"/>
              <a:t>Results scaled to actual RGM emissions of 43.6 g/hr</a:t>
            </a:r>
          </a:p>
          <a:p>
            <a:endParaRPr lang="en-US" dirty="0" smtClean="0"/>
          </a:p>
          <a:p>
            <a:r>
              <a:rPr lang="en-US" dirty="0" smtClean="0"/>
              <a:t>1 </a:t>
            </a:r>
            <a:r>
              <a:rPr lang="en-US" dirty="0" err="1" smtClean="0"/>
              <a:t>ng</a:t>
            </a:r>
            <a:r>
              <a:rPr lang="en-US" dirty="0" smtClean="0"/>
              <a:t>/m2-hr = 8.8 </a:t>
            </a:r>
            <a:r>
              <a:rPr lang="en-US" dirty="0" err="1" smtClean="0"/>
              <a:t>ug</a:t>
            </a:r>
            <a:r>
              <a:rPr lang="en-US" dirty="0" smtClean="0"/>
              <a:t>/m2-yr </a:t>
            </a:r>
          </a:p>
          <a:p>
            <a:r>
              <a:rPr lang="en-US" dirty="0" smtClean="0"/>
              <a:t>(if it persisted the entire year)</a:t>
            </a:r>
          </a:p>
          <a:p>
            <a:endParaRPr lang="en-US" dirty="0" smtClean="0"/>
          </a:p>
          <a:p>
            <a:r>
              <a:rPr lang="en-US" dirty="0" smtClean="0"/>
              <a:t>Total deposition to </a:t>
            </a:r>
            <a:r>
              <a:rPr lang="en-US" dirty="0" err="1" smtClean="0"/>
              <a:t>Lk</a:t>
            </a:r>
            <a:r>
              <a:rPr lang="en-US" dirty="0" smtClean="0"/>
              <a:t> Erie is ~20 </a:t>
            </a:r>
            <a:r>
              <a:rPr lang="en-US" dirty="0" err="1" smtClean="0"/>
              <a:t>ug</a:t>
            </a:r>
            <a:r>
              <a:rPr lang="en-US" dirty="0" smtClean="0"/>
              <a:t>/m2-yr</a:t>
            </a:r>
            <a:endParaRPr lang="en-US" dirty="0"/>
          </a:p>
        </p:txBody>
      </p:sp>
      <p:sp>
        <p:nvSpPr>
          <p:cNvPr id="16" name="Rectangle 3"/>
          <p:cNvSpPr>
            <a:spLocks noChangeArrowheads="1"/>
          </p:cNvSpPr>
          <p:nvPr/>
        </p:nvSpPr>
        <p:spPr bwMode="auto">
          <a:xfrm>
            <a:off x="1447800" y="219670"/>
            <a:ext cx="6248400" cy="923330"/>
          </a:xfrm>
          <a:prstGeom prst="rect">
            <a:avLst/>
          </a:prstGeom>
          <a:solidFill>
            <a:srgbClr val="FFFF85"/>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Illustrative simulation of reactive gaseous mercury (RGM) </a:t>
            </a:r>
          </a:p>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emissions from one power plant on the shore of Lake Erie: </a:t>
            </a:r>
          </a:p>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hourly deposition estimates for the first two weeks in May 2005</a:t>
            </a:r>
            <a:endParaRPr kumimoji="0" lang="en-US" b="0" i="0" u="none" strike="noStrike" cap="none" normalizeH="0" baseline="0" dirty="0" smtClean="0">
              <a:ln>
                <a:noFill/>
              </a:ln>
              <a:solidFill>
                <a:srgbClr val="04566C"/>
              </a:solidFill>
              <a:effectLst/>
              <a:latin typeface="Arial" pitchFamily="34" charset="0"/>
              <a:cs typeface="Arial" pitchFamily="34" charset="0"/>
            </a:endParaRPr>
          </a:p>
        </p:txBody>
      </p:sp>
      <p:sp>
        <p:nvSpPr>
          <p:cNvPr id="13"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descr="great_lakes_picture.jpg"/>
          <p:cNvPicPr>
            <a:picLocks noChangeAspect="1"/>
          </p:cNvPicPr>
          <p:nvPr/>
        </p:nvPicPr>
        <p:blipFill>
          <a:blip r:embed="rId2" cstate="print"/>
          <a:srcRect b="23205"/>
          <a:stretch>
            <a:fillRect/>
          </a:stretch>
        </p:blipFill>
        <p:spPr>
          <a:xfrm>
            <a:off x="0" y="846813"/>
            <a:ext cx="9144000" cy="6011187"/>
          </a:xfrm>
          <a:prstGeom prst="rect">
            <a:avLst/>
          </a:prstGeom>
        </p:spPr>
      </p:pic>
      <p:sp>
        <p:nvSpPr>
          <p:cNvPr id="7" name="TextBox 6"/>
          <p:cNvSpPr txBox="1"/>
          <p:nvPr/>
        </p:nvSpPr>
        <p:spPr>
          <a:xfrm>
            <a:off x="152400" y="0"/>
            <a:ext cx="8839200" cy="1646605"/>
          </a:xfrm>
          <a:prstGeom prst="rect">
            <a:avLst/>
          </a:prstGeom>
          <a:noFill/>
          <a:ln>
            <a:noFill/>
          </a:ln>
        </p:spPr>
        <p:txBody>
          <a:bodyPr wrap="square" rtlCol="0">
            <a:spAutoFit/>
          </a:bodyPr>
          <a:lstStyle/>
          <a:p>
            <a:r>
              <a:rPr lang="en-US" sz="2400" b="1" dirty="0" smtClean="0">
                <a:solidFill>
                  <a:prstClr val="white"/>
                </a:solidFill>
              </a:rPr>
              <a:t>Atmospheric deposition is believed to be the largest </a:t>
            </a:r>
          </a:p>
          <a:p>
            <a:r>
              <a:rPr lang="en-US" sz="2400" b="1" dirty="0" smtClean="0">
                <a:solidFill>
                  <a:prstClr val="white"/>
                </a:solidFill>
              </a:rPr>
              <a:t>current mercury loading pathway to the Great Lakes…</a:t>
            </a:r>
            <a:endParaRPr lang="en-US" sz="2400" b="1" dirty="0" smtClean="0">
              <a:solidFill>
                <a:srgbClr val="FFFF00"/>
              </a:solidFill>
            </a:endParaRPr>
          </a:p>
          <a:p>
            <a:pPr marL="914400" indent="-292100">
              <a:spcBef>
                <a:spcPts val="300"/>
              </a:spcBef>
              <a:buFont typeface="Wingdings" pitchFamily="2" charset="2"/>
              <a:buChar char="Ø"/>
            </a:pPr>
            <a:r>
              <a:rPr lang="en-US" sz="2400" b="1" dirty="0" smtClean="0">
                <a:solidFill>
                  <a:srgbClr val="FFFF00"/>
                </a:solidFill>
              </a:rPr>
              <a:t>How much is deposited and where does it come from?</a:t>
            </a:r>
          </a:p>
          <a:p>
            <a:pPr marL="914400" indent="-292100">
              <a:spcBef>
                <a:spcPts val="300"/>
              </a:spcBef>
            </a:pPr>
            <a:r>
              <a:rPr lang="en-US" sz="2000" b="1" dirty="0" smtClean="0">
                <a:solidFill>
                  <a:schemeClr val="bg1"/>
                </a:solidFill>
              </a:rPr>
              <a:t>		</a:t>
            </a:r>
            <a:r>
              <a:rPr lang="en-US" sz="2000" b="1" dirty="0" smtClean="0">
                <a:solidFill>
                  <a:srgbClr val="FF99CC"/>
                </a:solidFill>
              </a:rPr>
              <a:t>(…this information can </a:t>
            </a:r>
            <a:r>
              <a:rPr lang="en-US" sz="2000" b="1" i="1" dirty="0" smtClean="0">
                <a:solidFill>
                  <a:srgbClr val="FF99CC"/>
                </a:solidFill>
              </a:rPr>
              <a:t>only</a:t>
            </a:r>
            <a:r>
              <a:rPr lang="en-US" sz="2000" b="1" dirty="0" smtClean="0">
                <a:solidFill>
                  <a:srgbClr val="FF99CC"/>
                </a:solidFill>
              </a:rPr>
              <a:t> be obtained via modeling...)</a:t>
            </a:r>
            <a:endParaRPr lang="en-US" sz="2000" b="1" dirty="0">
              <a:solidFill>
                <a:srgbClr val="FF99CC"/>
              </a:solidFill>
            </a:endParaRPr>
          </a:p>
        </p:txBody>
      </p:sp>
      <p:sp>
        <p:nvSpPr>
          <p:cNvPr id="5" name="Slide Number Placeholder 44"/>
          <p:cNvSpPr>
            <a:spLocks noGrp="1"/>
          </p:cNvSpPr>
          <p:nvPr>
            <p:ph type="sldNum" sz="quarter" idx="12"/>
          </p:nvPr>
        </p:nvSpPr>
        <p:spPr>
          <a:xfrm>
            <a:off x="7924800" y="6356350"/>
            <a:ext cx="762000" cy="365125"/>
          </a:xfrm>
        </p:spPr>
        <p:txBody>
          <a:bodyPr/>
          <a:lstStyle/>
          <a:p>
            <a:fld id="{3E7EE49B-C32B-495C-9640-ABBF50F57D80}" type="slidenum">
              <a:rPr lang="en-US" smtClean="0">
                <a:solidFill>
                  <a:schemeClr val="bg1"/>
                </a:solidFill>
              </a:rPr>
              <a:pPr/>
              <a:t>3</a:t>
            </a:fld>
            <a:endParaRPr lang="en-US">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2005_mercury_emissions_map_001_hi_res.jpg"/>
          <p:cNvPicPr>
            <a:picLocks noChangeAspect="1"/>
          </p:cNvPicPr>
          <p:nvPr/>
        </p:nvPicPr>
        <p:blipFill>
          <a:blip r:embed="rId2" cstate="print"/>
          <a:stretch>
            <a:fillRect/>
          </a:stretch>
        </p:blipFill>
        <p:spPr>
          <a:xfrm>
            <a:off x="1009399" y="838200"/>
            <a:ext cx="7083703" cy="5486400"/>
          </a:xfrm>
          <a:prstGeom prst="rect">
            <a:avLst/>
          </a:prstGeom>
          <a:ln>
            <a:solidFill>
              <a:schemeClr val="tx1"/>
            </a:solidFill>
          </a:ln>
        </p:spPr>
      </p:pic>
      <p:grpSp>
        <p:nvGrpSpPr>
          <p:cNvPr id="2" name="Group 21"/>
          <p:cNvGrpSpPr/>
          <p:nvPr/>
        </p:nvGrpSpPr>
        <p:grpSpPr>
          <a:xfrm>
            <a:off x="6858000" y="3886200"/>
            <a:ext cx="2133600" cy="1457431"/>
            <a:chOff x="5281025" y="3724169"/>
            <a:chExt cx="2133600" cy="1457431"/>
          </a:xfrm>
        </p:grpSpPr>
        <p:sp>
          <p:nvSpPr>
            <p:cNvPr id="10" name="Rectangle 9"/>
            <p:cNvSpPr/>
            <p:nvPr/>
          </p:nvSpPr>
          <p:spPr>
            <a:xfrm>
              <a:off x="52857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8"/>
            <p:cNvSpPr txBox="1">
              <a:spLocks noChangeArrowheads="1"/>
            </p:cNvSpPr>
            <p:nvPr/>
          </p:nvSpPr>
          <p:spPr bwMode="auto">
            <a:xfrm>
              <a:off x="5281025" y="3772658"/>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sp>
          <p:nvSpPr>
            <p:cNvPr id="12" name="Text Box 9"/>
            <p:cNvSpPr txBox="1">
              <a:spLocks noChangeArrowheads="1"/>
            </p:cNvSpPr>
            <p:nvPr/>
          </p:nvSpPr>
          <p:spPr bwMode="auto">
            <a:xfrm>
              <a:off x="5447595" y="4036260"/>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13" name="Rectangle 14"/>
            <p:cNvSpPr>
              <a:spLocks noChangeAspect="1" noChangeArrowheads="1"/>
            </p:cNvSpPr>
            <p:nvPr/>
          </p:nvSpPr>
          <p:spPr bwMode="auto">
            <a:xfrm>
              <a:off x="53619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14" name="Text Box 10"/>
            <p:cNvSpPr txBox="1">
              <a:spLocks noChangeArrowheads="1"/>
            </p:cNvSpPr>
            <p:nvPr/>
          </p:nvSpPr>
          <p:spPr bwMode="auto">
            <a:xfrm>
              <a:off x="5447595" y="4243243"/>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15" name="Rectangle 15"/>
            <p:cNvSpPr>
              <a:spLocks noChangeAspect="1" noChangeArrowheads="1"/>
            </p:cNvSpPr>
            <p:nvPr/>
          </p:nvSpPr>
          <p:spPr bwMode="auto">
            <a:xfrm>
              <a:off x="53619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6" name="Text Box 11"/>
            <p:cNvSpPr txBox="1">
              <a:spLocks noChangeArrowheads="1"/>
            </p:cNvSpPr>
            <p:nvPr/>
          </p:nvSpPr>
          <p:spPr bwMode="auto">
            <a:xfrm>
              <a:off x="5447595" y="4450226"/>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17" name="Rectangle 16"/>
            <p:cNvSpPr>
              <a:spLocks noChangeAspect="1" noChangeArrowheads="1"/>
            </p:cNvSpPr>
            <p:nvPr/>
          </p:nvSpPr>
          <p:spPr bwMode="auto">
            <a:xfrm>
              <a:off x="53619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18" name="Text Box 12"/>
            <p:cNvSpPr txBox="1">
              <a:spLocks noChangeArrowheads="1"/>
            </p:cNvSpPr>
            <p:nvPr/>
          </p:nvSpPr>
          <p:spPr bwMode="auto">
            <a:xfrm>
              <a:off x="5447595" y="4657209"/>
              <a:ext cx="1128194" cy="307777"/>
            </a:xfrm>
            <a:prstGeom prst="rect">
              <a:avLst/>
            </a:prstGeom>
            <a:noFill/>
            <a:ln w="9525">
              <a:noFill/>
              <a:miter lim="800000"/>
              <a:headEnd/>
              <a:tailEnd/>
            </a:ln>
          </p:spPr>
          <p:txBody>
            <a:bodyPr wrap="none">
              <a:spAutoFit/>
            </a:bodyPr>
            <a:lstStyle/>
            <a:p>
              <a:r>
                <a:rPr lang="en-US" sz="1400"/>
                <a:t>metallurgical</a:t>
              </a:r>
            </a:p>
          </p:txBody>
        </p:sp>
        <p:sp>
          <p:nvSpPr>
            <p:cNvPr id="19" name="Rectangle 17"/>
            <p:cNvSpPr>
              <a:spLocks noChangeAspect="1" noChangeArrowheads="1"/>
            </p:cNvSpPr>
            <p:nvPr/>
          </p:nvSpPr>
          <p:spPr bwMode="auto">
            <a:xfrm>
              <a:off x="53619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sp>
          <p:nvSpPr>
            <p:cNvPr id="20" name="Text Box 13"/>
            <p:cNvSpPr txBox="1">
              <a:spLocks noChangeArrowheads="1"/>
            </p:cNvSpPr>
            <p:nvPr/>
          </p:nvSpPr>
          <p:spPr bwMode="auto">
            <a:xfrm>
              <a:off x="5447595" y="4864192"/>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21" name="Rectangle 18"/>
            <p:cNvSpPr>
              <a:spLocks noChangeAspect="1" noChangeArrowheads="1"/>
            </p:cNvSpPr>
            <p:nvPr/>
          </p:nvSpPr>
          <p:spPr bwMode="auto">
            <a:xfrm>
              <a:off x="53619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nvGrpSpPr>
          <p:cNvPr id="3" name="Group 22"/>
          <p:cNvGrpSpPr/>
          <p:nvPr/>
        </p:nvGrpSpPr>
        <p:grpSpPr>
          <a:xfrm>
            <a:off x="7884888" y="1971665"/>
            <a:ext cx="957622" cy="1738282"/>
            <a:chOff x="7901617" y="1323978"/>
            <a:chExt cx="957622" cy="1738282"/>
          </a:xfrm>
        </p:grpSpPr>
        <p:sp>
          <p:nvSpPr>
            <p:cNvPr id="24" name="Rectangle 23"/>
            <p:cNvSpPr/>
            <p:nvPr/>
          </p:nvSpPr>
          <p:spPr>
            <a:xfrm>
              <a:off x="7901617" y="1359822"/>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1"/>
            <p:cNvSpPr txBox="1">
              <a:spLocks noChangeArrowheads="1"/>
            </p:cNvSpPr>
            <p:nvPr/>
          </p:nvSpPr>
          <p:spPr bwMode="auto">
            <a:xfrm>
              <a:off x="7954568" y="1323978"/>
              <a:ext cx="886687" cy="461665"/>
            </a:xfrm>
            <a:prstGeom prst="rect">
              <a:avLst/>
            </a:prstGeom>
            <a:noFill/>
            <a:ln w="9525">
              <a:noFill/>
              <a:miter lim="800000"/>
              <a:headEnd/>
              <a:tailEnd/>
            </a:ln>
          </p:spPr>
          <p:txBody>
            <a:bodyPr wrap="square">
              <a:spAutoFit/>
            </a:bodyPr>
            <a:lstStyle/>
            <a:p>
              <a:r>
                <a:rPr lang="en-US" sz="1200" b="1" dirty="0" smtClean="0"/>
                <a:t>Emissions</a:t>
              </a:r>
            </a:p>
            <a:p>
              <a:r>
                <a:rPr lang="en-US" sz="1200" b="1" dirty="0" smtClean="0"/>
                <a:t> (kg/yr)</a:t>
              </a:r>
              <a:endParaRPr lang="en-US" sz="1200" b="1" dirty="0"/>
            </a:p>
          </p:txBody>
        </p:sp>
        <p:sp>
          <p:nvSpPr>
            <p:cNvPr id="26" name="Text Box 26"/>
            <p:cNvSpPr txBox="1">
              <a:spLocks noChangeArrowheads="1"/>
            </p:cNvSpPr>
            <p:nvPr/>
          </p:nvSpPr>
          <p:spPr bwMode="auto">
            <a:xfrm>
              <a:off x="8059813" y="18735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27" name="Text Box 27"/>
            <p:cNvSpPr txBox="1">
              <a:spLocks noChangeArrowheads="1"/>
            </p:cNvSpPr>
            <p:nvPr/>
          </p:nvSpPr>
          <p:spPr bwMode="auto">
            <a:xfrm>
              <a:off x="8052910" y="20605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28" name="Text Box 28"/>
            <p:cNvSpPr txBox="1">
              <a:spLocks noChangeArrowheads="1"/>
            </p:cNvSpPr>
            <p:nvPr/>
          </p:nvSpPr>
          <p:spPr bwMode="auto">
            <a:xfrm>
              <a:off x="8052910" y="22379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29" name="Text Box 30"/>
            <p:cNvSpPr txBox="1">
              <a:spLocks noChangeArrowheads="1"/>
            </p:cNvSpPr>
            <p:nvPr/>
          </p:nvSpPr>
          <p:spPr bwMode="auto">
            <a:xfrm>
              <a:off x="8062583" y="17324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30" name="Text Box 28"/>
            <p:cNvSpPr txBox="1">
              <a:spLocks noChangeArrowheads="1"/>
            </p:cNvSpPr>
            <p:nvPr/>
          </p:nvSpPr>
          <p:spPr bwMode="auto">
            <a:xfrm>
              <a:off x="8052910" y="24146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31" name="Text Box 28"/>
            <p:cNvSpPr txBox="1">
              <a:spLocks noChangeArrowheads="1"/>
            </p:cNvSpPr>
            <p:nvPr/>
          </p:nvSpPr>
          <p:spPr bwMode="auto">
            <a:xfrm>
              <a:off x="8062583" y="26038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32" name="Text Box 28"/>
            <p:cNvSpPr txBox="1">
              <a:spLocks noChangeArrowheads="1"/>
            </p:cNvSpPr>
            <p:nvPr/>
          </p:nvSpPr>
          <p:spPr bwMode="auto">
            <a:xfrm>
              <a:off x="8062583" y="2819902"/>
              <a:ext cx="732893" cy="215444"/>
            </a:xfrm>
            <a:prstGeom prst="rect">
              <a:avLst/>
            </a:prstGeom>
            <a:noFill/>
            <a:ln w="9525">
              <a:noFill/>
              <a:miter lim="800000"/>
              <a:headEnd/>
              <a:tailEnd/>
            </a:ln>
          </p:spPr>
          <p:txBody>
            <a:bodyPr wrap="none">
              <a:spAutoFit/>
            </a:bodyPr>
            <a:lstStyle/>
            <a:p>
              <a:r>
                <a:rPr lang="en-US" sz="800" b="1" dirty="0" smtClean="0">
                  <a:latin typeface="Courier New" pitchFamily="49" charset="0"/>
                </a:rPr>
                <a:t>1000–3000</a:t>
              </a:r>
              <a:endParaRPr lang="en-US" sz="800" b="1" dirty="0">
                <a:latin typeface="Courier New" pitchFamily="49" charset="0"/>
              </a:endParaRPr>
            </a:p>
          </p:txBody>
        </p:sp>
        <p:sp>
          <p:nvSpPr>
            <p:cNvPr id="33" name="Oval 32"/>
            <p:cNvSpPr/>
            <p:nvPr/>
          </p:nvSpPr>
          <p:spPr>
            <a:xfrm>
              <a:off x="8026201"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015561"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8020881"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8031521"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8004921"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gular Pentagon 37"/>
            <p:cNvSpPr>
              <a:spLocks noChangeAspect="1"/>
            </p:cNvSpPr>
            <p:nvPr/>
          </p:nvSpPr>
          <p:spPr>
            <a:xfrm>
              <a:off x="7991620"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a:spLocks noChangeAspect="1"/>
            </p:cNvSpPr>
            <p:nvPr/>
          </p:nvSpPr>
          <p:spPr>
            <a:xfrm>
              <a:off x="7985768"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Slide Number Placeholder 45"/>
          <p:cNvSpPr>
            <a:spLocks noGrp="1"/>
          </p:cNvSpPr>
          <p:nvPr>
            <p:ph type="sldNum" sz="quarter" idx="12"/>
          </p:nvPr>
        </p:nvSpPr>
        <p:spPr/>
        <p:txBody>
          <a:bodyPr/>
          <a:lstStyle/>
          <a:p>
            <a:fld id="{3E7EE49B-C32B-495C-9640-ABBF50F57D80}" type="slidenum">
              <a:rPr lang="en-US" smtClean="0"/>
              <a:pPr/>
              <a:t>30</a:t>
            </a:fld>
            <a:endParaRPr lang="en-US" dirty="0"/>
          </a:p>
        </p:txBody>
      </p:sp>
      <p:sp>
        <p:nvSpPr>
          <p:cNvPr id="42" name="TextBox 41"/>
          <p:cNvSpPr txBox="1"/>
          <p:nvPr/>
        </p:nvSpPr>
        <p:spPr>
          <a:xfrm>
            <a:off x="1219200" y="6400800"/>
            <a:ext cx="6873420" cy="400110"/>
          </a:xfrm>
          <a:prstGeom prst="rect">
            <a:avLst/>
          </a:prstGeom>
          <a:noFill/>
          <a:ln>
            <a:noFill/>
          </a:ln>
        </p:spPr>
        <p:txBody>
          <a:bodyPr wrap="none" rtlCol="0">
            <a:spAutoFit/>
          </a:bodyPr>
          <a:lstStyle/>
          <a:p>
            <a:r>
              <a:rPr lang="en-US" sz="2000" b="1" dirty="0" smtClean="0">
                <a:solidFill>
                  <a:srgbClr val="04617B"/>
                </a:solidFill>
              </a:rPr>
              <a:t>2005 Atmospheric Mercury Emissions from Large Point Sources</a:t>
            </a:r>
            <a:endParaRPr lang="en-US" sz="2000" b="1" dirty="0">
              <a:solidFill>
                <a:srgbClr val="04617B"/>
              </a:solidFill>
            </a:endParaRPr>
          </a:p>
        </p:txBody>
      </p:sp>
      <p:cxnSp>
        <p:nvCxnSpPr>
          <p:cNvPr id="5" name="Straight Arrow Connector 4"/>
          <p:cNvCxnSpPr/>
          <p:nvPr/>
        </p:nvCxnSpPr>
        <p:spPr>
          <a:xfrm flipH="1" flipV="1">
            <a:off x="5497605" y="1151801"/>
            <a:ext cx="76200" cy="2594006"/>
          </a:xfrm>
          <a:prstGeom prst="straightConnector1">
            <a:avLst/>
          </a:prstGeom>
          <a:ln w="38100">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95600" y="762000"/>
            <a:ext cx="5851635" cy="707886"/>
          </a:xfrm>
          <a:prstGeom prst="rect">
            <a:avLst/>
          </a:prstGeom>
          <a:solidFill>
            <a:schemeClr val="accent1">
              <a:lumMod val="50000"/>
            </a:schemeClr>
          </a:solidFill>
          <a:ln w="28575">
            <a:solidFill>
              <a:schemeClr val="bg1"/>
            </a:solidFill>
          </a:ln>
        </p:spPr>
        <p:txBody>
          <a:bodyPr wrap="square" rtlCol="0">
            <a:spAutoFit/>
          </a:bodyPr>
          <a:lstStyle/>
          <a:p>
            <a:r>
              <a:rPr lang="en-US" sz="2000" b="1" i="1" dirty="0" smtClean="0">
                <a:solidFill>
                  <a:schemeClr val="bg1"/>
                </a:solidFill>
              </a:rPr>
              <a:t>an example for one source… the Monroe coal-fired power plant on the shore of Lake Erie</a:t>
            </a:r>
            <a:endParaRPr lang="en-US" sz="2000" b="1" i="1" dirty="0">
              <a:solidFill>
                <a:schemeClr val="bg1"/>
              </a:solidFill>
            </a:endParaRPr>
          </a:p>
        </p:txBody>
      </p:sp>
    </p:spTree>
    <p:extLst>
      <p:ext uri="{BB962C8B-B14F-4D97-AF65-F5344CB8AC3E}">
        <p14:creationId xmlns:p14="http://schemas.microsoft.com/office/powerpoint/2010/main" val="1070660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roe_looking_out_at_Lk_Erie.jpg"/>
          <p:cNvPicPr>
            <a:picLocks noChangeAspect="1"/>
          </p:cNvPicPr>
          <p:nvPr/>
        </p:nvPicPr>
        <p:blipFill>
          <a:blip r:embed="rId2" cstate="print"/>
          <a:stretch>
            <a:fillRect/>
          </a:stretch>
        </p:blipFill>
        <p:spPr>
          <a:xfrm>
            <a:off x="228600" y="533400"/>
            <a:ext cx="7132320" cy="5814322"/>
          </a:xfrm>
          <a:prstGeom prst="rect">
            <a:avLst/>
          </a:prstGeom>
        </p:spPr>
      </p:pic>
      <p:pic>
        <p:nvPicPr>
          <p:cNvPr id="8" name="Picture 7" descr="closeup_monroe.jpg"/>
          <p:cNvPicPr>
            <a:picLocks noChangeAspect="1"/>
          </p:cNvPicPr>
          <p:nvPr/>
        </p:nvPicPr>
        <p:blipFill>
          <a:blip r:embed="rId3" cstate="print"/>
          <a:srcRect l="16667" t="20445" r="35714" b="26983"/>
          <a:stretch>
            <a:fillRect/>
          </a:stretch>
        </p:blipFill>
        <p:spPr>
          <a:xfrm>
            <a:off x="5511800" y="3581400"/>
            <a:ext cx="3556000" cy="3200400"/>
          </a:xfrm>
          <a:prstGeom prst="rect">
            <a:avLst/>
          </a:prstGeom>
          <a:ln w="38100">
            <a:solidFill>
              <a:schemeClr val="bg1"/>
            </a:solidFill>
          </a:ln>
        </p:spPr>
      </p:pic>
      <p:sp>
        <p:nvSpPr>
          <p:cNvPr id="9" name="Rectangle 8"/>
          <p:cNvSpPr/>
          <p:nvPr/>
        </p:nvSpPr>
        <p:spPr>
          <a:xfrm>
            <a:off x="3810000" y="4625340"/>
            <a:ext cx="304800" cy="2552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114800" y="4876800"/>
            <a:ext cx="1463040" cy="19812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114800" y="3581400"/>
            <a:ext cx="1371600" cy="10668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81600" y="6324600"/>
            <a:ext cx="381000" cy="45720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2590800" y="2362200"/>
            <a:ext cx="1488219" cy="2249557"/>
          </a:xfrm>
          <a:custGeom>
            <a:avLst/>
            <a:gdLst>
              <a:gd name="connsiteX0" fmla="*/ 922352 w 1041621"/>
              <a:gd name="connsiteY0" fmla="*/ 1876508 h 1876508"/>
              <a:gd name="connsiteX1" fmla="*/ 922352 w 1041621"/>
              <a:gd name="connsiteY1" fmla="*/ 1876508 h 1876508"/>
              <a:gd name="connsiteX2" fmla="*/ 922352 w 1041621"/>
              <a:gd name="connsiteY2" fmla="*/ 1606163 h 1876508"/>
              <a:gd name="connsiteX3" fmla="*/ 890546 w 1041621"/>
              <a:gd name="connsiteY3" fmla="*/ 1470991 h 1876508"/>
              <a:gd name="connsiteX4" fmla="*/ 834887 w 1041621"/>
              <a:gd name="connsiteY4" fmla="*/ 1359673 h 1876508"/>
              <a:gd name="connsiteX5" fmla="*/ 763325 w 1041621"/>
              <a:gd name="connsiteY5" fmla="*/ 1184744 h 1876508"/>
              <a:gd name="connsiteX6" fmla="*/ 652007 w 1041621"/>
              <a:gd name="connsiteY6" fmla="*/ 993913 h 1876508"/>
              <a:gd name="connsiteX7" fmla="*/ 492981 w 1041621"/>
              <a:gd name="connsiteY7" fmla="*/ 763325 h 1876508"/>
              <a:gd name="connsiteX8" fmla="*/ 349858 w 1041621"/>
              <a:gd name="connsiteY8" fmla="*/ 628153 h 1876508"/>
              <a:gd name="connsiteX9" fmla="*/ 190832 w 1041621"/>
              <a:gd name="connsiteY9" fmla="*/ 540688 h 1876508"/>
              <a:gd name="connsiteX10" fmla="*/ 111319 w 1041621"/>
              <a:gd name="connsiteY10" fmla="*/ 477078 h 1876508"/>
              <a:gd name="connsiteX11" fmla="*/ 0 w 1041621"/>
              <a:gd name="connsiteY11" fmla="*/ 397565 h 1876508"/>
              <a:gd name="connsiteX12" fmla="*/ 39757 w 1041621"/>
              <a:gd name="connsiteY12" fmla="*/ 222636 h 1876508"/>
              <a:gd name="connsiteX13" fmla="*/ 230588 w 1041621"/>
              <a:gd name="connsiteY13" fmla="*/ 135172 h 1876508"/>
              <a:gd name="connsiteX14" fmla="*/ 429371 w 1041621"/>
              <a:gd name="connsiteY14" fmla="*/ 55659 h 1876508"/>
              <a:gd name="connsiteX15" fmla="*/ 644056 w 1041621"/>
              <a:gd name="connsiteY15" fmla="*/ 23854 h 1876508"/>
              <a:gd name="connsiteX16" fmla="*/ 898498 w 1041621"/>
              <a:gd name="connsiteY16" fmla="*/ 0 h 1876508"/>
              <a:gd name="connsiteX17" fmla="*/ 1033670 w 1041621"/>
              <a:gd name="connsiteY17" fmla="*/ 23854 h 1876508"/>
              <a:gd name="connsiteX18" fmla="*/ 1041621 w 1041621"/>
              <a:gd name="connsiteY18" fmla="*/ 87464 h 1876508"/>
              <a:gd name="connsiteX19" fmla="*/ 1041621 w 1041621"/>
              <a:gd name="connsiteY19" fmla="*/ 198782 h 1876508"/>
              <a:gd name="connsiteX20" fmla="*/ 1041621 w 1041621"/>
              <a:gd name="connsiteY20" fmla="*/ 326003 h 1876508"/>
              <a:gd name="connsiteX21" fmla="*/ 1033670 w 1041621"/>
              <a:gd name="connsiteY21" fmla="*/ 429370 h 1876508"/>
              <a:gd name="connsiteX22" fmla="*/ 1001865 w 1041621"/>
              <a:gd name="connsiteY22" fmla="*/ 596348 h 1876508"/>
              <a:gd name="connsiteX23" fmla="*/ 1001865 w 1041621"/>
              <a:gd name="connsiteY23" fmla="*/ 755374 h 1876508"/>
              <a:gd name="connsiteX24" fmla="*/ 1017767 w 1041621"/>
              <a:gd name="connsiteY24" fmla="*/ 914400 h 1876508"/>
              <a:gd name="connsiteX25" fmla="*/ 1001865 w 1041621"/>
              <a:gd name="connsiteY25" fmla="*/ 1160890 h 1876508"/>
              <a:gd name="connsiteX26" fmla="*/ 993913 w 1041621"/>
              <a:gd name="connsiteY26" fmla="*/ 1327868 h 1876508"/>
              <a:gd name="connsiteX27" fmla="*/ 1001865 w 1041621"/>
              <a:gd name="connsiteY27" fmla="*/ 1542553 h 1876508"/>
              <a:gd name="connsiteX28" fmla="*/ 1001865 w 1041621"/>
              <a:gd name="connsiteY28" fmla="*/ 1685676 h 1876508"/>
              <a:gd name="connsiteX29" fmla="*/ 962108 w 1041621"/>
              <a:gd name="connsiteY29" fmla="*/ 1828800 h 1876508"/>
              <a:gd name="connsiteX30" fmla="*/ 922352 w 1041621"/>
              <a:gd name="connsiteY30" fmla="*/ 1876508 h 187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1621" h="1876508">
                <a:moveTo>
                  <a:pt x="922352" y="1876508"/>
                </a:moveTo>
                <a:lnTo>
                  <a:pt x="922352" y="1876508"/>
                </a:lnTo>
                <a:lnTo>
                  <a:pt x="922352" y="1606163"/>
                </a:lnTo>
                <a:lnTo>
                  <a:pt x="890546" y="1470991"/>
                </a:lnTo>
                <a:lnTo>
                  <a:pt x="834887" y="1359673"/>
                </a:lnTo>
                <a:lnTo>
                  <a:pt x="763325" y="1184744"/>
                </a:lnTo>
                <a:lnTo>
                  <a:pt x="652007" y="993913"/>
                </a:lnTo>
                <a:lnTo>
                  <a:pt x="492981" y="763325"/>
                </a:lnTo>
                <a:lnTo>
                  <a:pt x="349858" y="628153"/>
                </a:lnTo>
                <a:lnTo>
                  <a:pt x="190832" y="540688"/>
                </a:lnTo>
                <a:lnTo>
                  <a:pt x="111319" y="477078"/>
                </a:lnTo>
                <a:lnTo>
                  <a:pt x="0" y="397565"/>
                </a:lnTo>
                <a:lnTo>
                  <a:pt x="39757" y="222636"/>
                </a:lnTo>
                <a:lnTo>
                  <a:pt x="230588" y="135172"/>
                </a:lnTo>
                <a:lnTo>
                  <a:pt x="429371" y="55659"/>
                </a:lnTo>
                <a:lnTo>
                  <a:pt x="644056" y="23854"/>
                </a:lnTo>
                <a:lnTo>
                  <a:pt x="898498" y="0"/>
                </a:lnTo>
                <a:lnTo>
                  <a:pt x="1033670" y="23854"/>
                </a:lnTo>
                <a:lnTo>
                  <a:pt x="1041621" y="87464"/>
                </a:lnTo>
                <a:lnTo>
                  <a:pt x="1041621" y="198782"/>
                </a:lnTo>
                <a:lnTo>
                  <a:pt x="1041621" y="326003"/>
                </a:lnTo>
                <a:lnTo>
                  <a:pt x="1033670" y="429370"/>
                </a:lnTo>
                <a:lnTo>
                  <a:pt x="1001865" y="596348"/>
                </a:lnTo>
                <a:lnTo>
                  <a:pt x="1001865" y="755374"/>
                </a:lnTo>
                <a:lnTo>
                  <a:pt x="1017767" y="914400"/>
                </a:lnTo>
                <a:lnTo>
                  <a:pt x="1001865" y="1160890"/>
                </a:lnTo>
                <a:lnTo>
                  <a:pt x="993913" y="1327868"/>
                </a:lnTo>
                <a:lnTo>
                  <a:pt x="1001865" y="1542553"/>
                </a:lnTo>
                <a:lnTo>
                  <a:pt x="1001865" y="1685676"/>
                </a:lnTo>
                <a:lnTo>
                  <a:pt x="962108" y="1828800"/>
                </a:lnTo>
                <a:lnTo>
                  <a:pt x="922352" y="1876508"/>
                </a:lnTo>
                <a:close/>
              </a:path>
            </a:pathLst>
          </a:custGeom>
          <a:gradFill flip="none" rotWithShape="1">
            <a:gsLst>
              <a:gs pos="20000">
                <a:schemeClr val="bg1">
                  <a:lumMod val="50000"/>
                </a:schemeClr>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29400" y="3557547"/>
            <a:ext cx="2399386" cy="738664"/>
          </a:xfrm>
          <a:prstGeom prst="rect">
            <a:avLst/>
          </a:prstGeom>
          <a:noFill/>
        </p:spPr>
        <p:txBody>
          <a:bodyPr wrap="square" rtlCol="0">
            <a:spAutoFit/>
          </a:bodyPr>
          <a:lstStyle/>
          <a:p>
            <a:pPr algn="r"/>
            <a:r>
              <a:rPr lang="en-US" sz="1400" b="1" dirty="0" smtClean="0">
                <a:solidFill>
                  <a:schemeClr val="bg1"/>
                </a:solidFill>
              </a:rPr>
              <a:t> Detroit Edison Monroe coal fired power plant on the shore of Lake Erie</a:t>
            </a:r>
            <a:endParaRPr lang="en-US" sz="1400" b="1" dirty="0">
              <a:solidFill>
                <a:schemeClr val="bg1"/>
              </a:solidFill>
            </a:endParaRPr>
          </a:p>
        </p:txBody>
      </p:sp>
      <p:sp>
        <p:nvSpPr>
          <p:cNvPr id="25" name="TextBox 24"/>
          <p:cNvSpPr txBox="1"/>
          <p:nvPr/>
        </p:nvSpPr>
        <p:spPr>
          <a:xfrm>
            <a:off x="1676400" y="2133600"/>
            <a:ext cx="1034386" cy="369332"/>
          </a:xfrm>
          <a:prstGeom prst="rect">
            <a:avLst/>
          </a:prstGeom>
          <a:noFill/>
        </p:spPr>
        <p:txBody>
          <a:bodyPr wrap="none" rtlCol="0">
            <a:spAutoFit/>
          </a:bodyPr>
          <a:lstStyle/>
          <a:p>
            <a:r>
              <a:rPr lang="en-US" b="1" dirty="0" smtClean="0">
                <a:solidFill>
                  <a:schemeClr val="bg1"/>
                </a:solidFill>
              </a:rPr>
              <a:t>Lake Erie</a:t>
            </a:r>
            <a:endParaRPr lang="en-US" b="1" dirty="0">
              <a:solidFill>
                <a:schemeClr val="bg1"/>
              </a:solidFill>
            </a:endParaRPr>
          </a:p>
        </p:txBody>
      </p:sp>
      <p:sp>
        <p:nvSpPr>
          <p:cNvPr id="12" name="TextBox 11"/>
          <p:cNvSpPr txBox="1"/>
          <p:nvPr/>
        </p:nvSpPr>
        <p:spPr>
          <a:xfrm>
            <a:off x="762000" y="76200"/>
            <a:ext cx="8305800" cy="684803"/>
          </a:xfrm>
          <a:prstGeom prst="rect">
            <a:avLst/>
          </a:prstGeom>
          <a:solidFill>
            <a:srgbClr val="FFFF85"/>
          </a:solidFill>
          <a:ln>
            <a:solidFill>
              <a:schemeClr val="tx1"/>
            </a:solidFill>
          </a:ln>
        </p:spPr>
        <p:txBody>
          <a:bodyPr wrap="square" rtlCol="0">
            <a:spAutoFit/>
          </a:bodyPr>
          <a:lstStyle/>
          <a:p>
            <a:pPr marL="227013" indent="-227013">
              <a:spcBef>
                <a:spcPts val="300"/>
              </a:spcBef>
              <a:buFont typeface="Wingdings" pitchFamily="2" charset="2"/>
              <a:buChar char="Ø"/>
            </a:pPr>
            <a:r>
              <a:rPr lang="en-US" dirty="0" smtClean="0"/>
              <a:t>Monroe emitted 561 kg of mercury in 2005 (EPA’s National Emissions Inventory)</a:t>
            </a:r>
          </a:p>
          <a:p>
            <a:pPr marL="227013" indent="-227013">
              <a:spcBef>
                <a:spcPts val="300"/>
              </a:spcBef>
              <a:buFont typeface="Wingdings" pitchFamily="2" charset="2"/>
              <a:buChar char="Ø"/>
            </a:pPr>
            <a:r>
              <a:rPr lang="en-US" dirty="0" smtClean="0"/>
              <a:t>How much of this mercury was deposited into Lake Erie and its watershed?</a:t>
            </a:r>
            <a:endParaRPr lang="en-US" dirty="0"/>
          </a:p>
        </p:txBody>
      </p:sp>
      <p:sp>
        <p:nvSpPr>
          <p:cNvPr id="14"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solidFill>
                  <a:schemeClr val="bg1"/>
                </a:solidFill>
              </a:rPr>
              <a:pPr/>
              <a:t>31</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roe_looking_out_at_Lk_Erie.jpg"/>
          <p:cNvPicPr>
            <a:picLocks noChangeAspect="1"/>
          </p:cNvPicPr>
          <p:nvPr/>
        </p:nvPicPr>
        <p:blipFill>
          <a:blip r:embed="rId2" cstate="print"/>
          <a:stretch>
            <a:fillRect/>
          </a:stretch>
        </p:blipFill>
        <p:spPr>
          <a:xfrm>
            <a:off x="228600" y="533400"/>
            <a:ext cx="7132320" cy="5814322"/>
          </a:xfrm>
          <a:prstGeom prst="rect">
            <a:avLst/>
          </a:prstGeom>
        </p:spPr>
      </p:pic>
      <p:pic>
        <p:nvPicPr>
          <p:cNvPr id="8" name="Picture 7" descr="closeup_monroe.jpg"/>
          <p:cNvPicPr>
            <a:picLocks noChangeAspect="1"/>
          </p:cNvPicPr>
          <p:nvPr/>
        </p:nvPicPr>
        <p:blipFill>
          <a:blip r:embed="rId3" cstate="print"/>
          <a:srcRect l="16667" t="20445" r="35714" b="26983"/>
          <a:stretch>
            <a:fillRect/>
          </a:stretch>
        </p:blipFill>
        <p:spPr>
          <a:xfrm>
            <a:off x="5511800" y="3581400"/>
            <a:ext cx="3556000" cy="3200400"/>
          </a:xfrm>
          <a:prstGeom prst="rect">
            <a:avLst/>
          </a:prstGeom>
          <a:ln w="38100">
            <a:solidFill>
              <a:schemeClr val="bg1"/>
            </a:solidFill>
          </a:ln>
        </p:spPr>
      </p:pic>
      <p:sp>
        <p:nvSpPr>
          <p:cNvPr id="9" name="Rectangle 8"/>
          <p:cNvSpPr/>
          <p:nvPr/>
        </p:nvSpPr>
        <p:spPr>
          <a:xfrm>
            <a:off x="3810000" y="4625340"/>
            <a:ext cx="304800" cy="2552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114800" y="4876800"/>
            <a:ext cx="1463040" cy="19812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114800" y="3581400"/>
            <a:ext cx="1371600" cy="10668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81600" y="6324600"/>
            <a:ext cx="381000" cy="45720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2590800" y="2362200"/>
            <a:ext cx="1488219" cy="2249557"/>
          </a:xfrm>
          <a:custGeom>
            <a:avLst/>
            <a:gdLst>
              <a:gd name="connsiteX0" fmla="*/ 922352 w 1041621"/>
              <a:gd name="connsiteY0" fmla="*/ 1876508 h 1876508"/>
              <a:gd name="connsiteX1" fmla="*/ 922352 w 1041621"/>
              <a:gd name="connsiteY1" fmla="*/ 1876508 h 1876508"/>
              <a:gd name="connsiteX2" fmla="*/ 922352 w 1041621"/>
              <a:gd name="connsiteY2" fmla="*/ 1606163 h 1876508"/>
              <a:gd name="connsiteX3" fmla="*/ 890546 w 1041621"/>
              <a:gd name="connsiteY3" fmla="*/ 1470991 h 1876508"/>
              <a:gd name="connsiteX4" fmla="*/ 834887 w 1041621"/>
              <a:gd name="connsiteY4" fmla="*/ 1359673 h 1876508"/>
              <a:gd name="connsiteX5" fmla="*/ 763325 w 1041621"/>
              <a:gd name="connsiteY5" fmla="*/ 1184744 h 1876508"/>
              <a:gd name="connsiteX6" fmla="*/ 652007 w 1041621"/>
              <a:gd name="connsiteY6" fmla="*/ 993913 h 1876508"/>
              <a:gd name="connsiteX7" fmla="*/ 492981 w 1041621"/>
              <a:gd name="connsiteY7" fmla="*/ 763325 h 1876508"/>
              <a:gd name="connsiteX8" fmla="*/ 349858 w 1041621"/>
              <a:gd name="connsiteY8" fmla="*/ 628153 h 1876508"/>
              <a:gd name="connsiteX9" fmla="*/ 190832 w 1041621"/>
              <a:gd name="connsiteY9" fmla="*/ 540688 h 1876508"/>
              <a:gd name="connsiteX10" fmla="*/ 111319 w 1041621"/>
              <a:gd name="connsiteY10" fmla="*/ 477078 h 1876508"/>
              <a:gd name="connsiteX11" fmla="*/ 0 w 1041621"/>
              <a:gd name="connsiteY11" fmla="*/ 397565 h 1876508"/>
              <a:gd name="connsiteX12" fmla="*/ 39757 w 1041621"/>
              <a:gd name="connsiteY12" fmla="*/ 222636 h 1876508"/>
              <a:gd name="connsiteX13" fmla="*/ 230588 w 1041621"/>
              <a:gd name="connsiteY13" fmla="*/ 135172 h 1876508"/>
              <a:gd name="connsiteX14" fmla="*/ 429371 w 1041621"/>
              <a:gd name="connsiteY14" fmla="*/ 55659 h 1876508"/>
              <a:gd name="connsiteX15" fmla="*/ 644056 w 1041621"/>
              <a:gd name="connsiteY15" fmla="*/ 23854 h 1876508"/>
              <a:gd name="connsiteX16" fmla="*/ 898498 w 1041621"/>
              <a:gd name="connsiteY16" fmla="*/ 0 h 1876508"/>
              <a:gd name="connsiteX17" fmla="*/ 1033670 w 1041621"/>
              <a:gd name="connsiteY17" fmla="*/ 23854 h 1876508"/>
              <a:gd name="connsiteX18" fmla="*/ 1041621 w 1041621"/>
              <a:gd name="connsiteY18" fmla="*/ 87464 h 1876508"/>
              <a:gd name="connsiteX19" fmla="*/ 1041621 w 1041621"/>
              <a:gd name="connsiteY19" fmla="*/ 198782 h 1876508"/>
              <a:gd name="connsiteX20" fmla="*/ 1041621 w 1041621"/>
              <a:gd name="connsiteY20" fmla="*/ 326003 h 1876508"/>
              <a:gd name="connsiteX21" fmla="*/ 1033670 w 1041621"/>
              <a:gd name="connsiteY21" fmla="*/ 429370 h 1876508"/>
              <a:gd name="connsiteX22" fmla="*/ 1001865 w 1041621"/>
              <a:gd name="connsiteY22" fmla="*/ 596348 h 1876508"/>
              <a:gd name="connsiteX23" fmla="*/ 1001865 w 1041621"/>
              <a:gd name="connsiteY23" fmla="*/ 755374 h 1876508"/>
              <a:gd name="connsiteX24" fmla="*/ 1017767 w 1041621"/>
              <a:gd name="connsiteY24" fmla="*/ 914400 h 1876508"/>
              <a:gd name="connsiteX25" fmla="*/ 1001865 w 1041621"/>
              <a:gd name="connsiteY25" fmla="*/ 1160890 h 1876508"/>
              <a:gd name="connsiteX26" fmla="*/ 993913 w 1041621"/>
              <a:gd name="connsiteY26" fmla="*/ 1327868 h 1876508"/>
              <a:gd name="connsiteX27" fmla="*/ 1001865 w 1041621"/>
              <a:gd name="connsiteY27" fmla="*/ 1542553 h 1876508"/>
              <a:gd name="connsiteX28" fmla="*/ 1001865 w 1041621"/>
              <a:gd name="connsiteY28" fmla="*/ 1685676 h 1876508"/>
              <a:gd name="connsiteX29" fmla="*/ 962108 w 1041621"/>
              <a:gd name="connsiteY29" fmla="*/ 1828800 h 1876508"/>
              <a:gd name="connsiteX30" fmla="*/ 922352 w 1041621"/>
              <a:gd name="connsiteY30" fmla="*/ 1876508 h 187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1621" h="1876508">
                <a:moveTo>
                  <a:pt x="922352" y="1876508"/>
                </a:moveTo>
                <a:lnTo>
                  <a:pt x="922352" y="1876508"/>
                </a:lnTo>
                <a:lnTo>
                  <a:pt x="922352" y="1606163"/>
                </a:lnTo>
                <a:lnTo>
                  <a:pt x="890546" y="1470991"/>
                </a:lnTo>
                <a:lnTo>
                  <a:pt x="834887" y="1359673"/>
                </a:lnTo>
                <a:lnTo>
                  <a:pt x="763325" y="1184744"/>
                </a:lnTo>
                <a:lnTo>
                  <a:pt x="652007" y="993913"/>
                </a:lnTo>
                <a:lnTo>
                  <a:pt x="492981" y="763325"/>
                </a:lnTo>
                <a:lnTo>
                  <a:pt x="349858" y="628153"/>
                </a:lnTo>
                <a:lnTo>
                  <a:pt x="190832" y="540688"/>
                </a:lnTo>
                <a:lnTo>
                  <a:pt x="111319" y="477078"/>
                </a:lnTo>
                <a:lnTo>
                  <a:pt x="0" y="397565"/>
                </a:lnTo>
                <a:lnTo>
                  <a:pt x="39757" y="222636"/>
                </a:lnTo>
                <a:lnTo>
                  <a:pt x="230588" y="135172"/>
                </a:lnTo>
                <a:lnTo>
                  <a:pt x="429371" y="55659"/>
                </a:lnTo>
                <a:lnTo>
                  <a:pt x="644056" y="23854"/>
                </a:lnTo>
                <a:lnTo>
                  <a:pt x="898498" y="0"/>
                </a:lnTo>
                <a:lnTo>
                  <a:pt x="1033670" y="23854"/>
                </a:lnTo>
                <a:lnTo>
                  <a:pt x="1041621" y="87464"/>
                </a:lnTo>
                <a:lnTo>
                  <a:pt x="1041621" y="198782"/>
                </a:lnTo>
                <a:lnTo>
                  <a:pt x="1041621" y="326003"/>
                </a:lnTo>
                <a:lnTo>
                  <a:pt x="1033670" y="429370"/>
                </a:lnTo>
                <a:lnTo>
                  <a:pt x="1001865" y="596348"/>
                </a:lnTo>
                <a:lnTo>
                  <a:pt x="1001865" y="755374"/>
                </a:lnTo>
                <a:lnTo>
                  <a:pt x="1017767" y="914400"/>
                </a:lnTo>
                <a:lnTo>
                  <a:pt x="1001865" y="1160890"/>
                </a:lnTo>
                <a:lnTo>
                  <a:pt x="993913" y="1327868"/>
                </a:lnTo>
                <a:lnTo>
                  <a:pt x="1001865" y="1542553"/>
                </a:lnTo>
                <a:lnTo>
                  <a:pt x="1001865" y="1685676"/>
                </a:lnTo>
                <a:lnTo>
                  <a:pt x="962108" y="1828800"/>
                </a:lnTo>
                <a:lnTo>
                  <a:pt x="922352" y="1876508"/>
                </a:lnTo>
                <a:close/>
              </a:path>
            </a:pathLst>
          </a:custGeom>
          <a:gradFill flip="none" rotWithShape="1">
            <a:gsLst>
              <a:gs pos="20000">
                <a:schemeClr val="bg1">
                  <a:lumMod val="50000"/>
                </a:schemeClr>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29400" y="3557547"/>
            <a:ext cx="2399386" cy="738664"/>
          </a:xfrm>
          <a:prstGeom prst="rect">
            <a:avLst/>
          </a:prstGeom>
          <a:noFill/>
        </p:spPr>
        <p:txBody>
          <a:bodyPr wrap="square" rtlCol="0">
            <a:spAutoFit/>
          </a:bodyPr>
          <a:lstStyle/>
          <a:p>
            <a:pPr algn="r"/>
            <a:r>
              <a:rPr lang="en-US" sz="1400" b="1" dirty="0" smtClean="0">
                <a:solidFill>
                  <a:schemeClr val="bg1"/>
                </a:solidFill>
              </a:rPr>
              <a:t> Detroit Edison Monroe coal fired power plant on the shore of Lake Erie</a:t>
            </a:r>
            <a:endParaRPr lang="en-US" sz="1400" b="1" dirty="0">
              <a:solidFill>
                <a:schemeClr val="bg1"/>
              </a:solidFill>
            </a:endParaRPr>
          </a:p>
        </p:txBody>
      </p:sp>
      <p:sp>
        <p:nvSpPr>
          <p:cNvPr id="25" name="TextBox 24"/>
          <p:cNvSpPr txBox="1"/>
          <p:nvPr/>
        </p:nvSpPr>
        <p:spPr>
          <a:xfrm>
            <a:off x="1676400" y="2133600"/>
            <a:ext cx="1034386" cy="369332"/>
          </a:xfrm>
          <a:prstGeom prst="rect">
            <a:avLst/>
          </a:prstGeom>
          <a:noFill/>
        </p:spPr>
        <p:txBody>
          <a:bodyPr wrap="none" rtlCol="0">
            <a:spAutoFit/>
          </a:bodyPr>
          <a:lstStyle/>
          <a:p>
            <a:r>
              <a:rPr lang="en-US" b="1" dirty="0" smtClean="0">
                <a:solidFill>
                  <a:schemeClr val="bg1"/>
                </a:solidFill>
              </a:rPr>
              <a:t>Lake Erie</a:t>
            </a:r>
            <a:endParaRPr lang="en-US" b="1" dirty="0">
              <a:solidFill>
                <a:schemeClr val="bg1"/>
              </a:solidFill>
            </a:endParaRPr>
          </a:p>
        </p:txBody>
      </p:sp>
      <p:sp>
        <p:nvSpPr>
          <p:cNvPr id="12" name="TextBox 11"/>
          <p:cNvSpPr txBox="1"/>
          <p:nvPr/>
        </p:nvSpPr>
        <p:spPr>
          <a:xfrm>
            <a:off x="762000" y="76200"/>
            <a:ext cx="8305800" cy="1908215"/>
          </a:xfrm>
          <a:prstGeom prst="rect">
            <a:avLst/>
          </a:prstGeom>
          <a:solidFill>
            <a:srgbClr val="FFFF85"/>
          </a:solidFill>
          <a:ln>
            <a:solidFill>
              <a:schemeClr val="tx1"/>
            </a:solidFill>
          </a:ln>
        </p:spPr>
        <p:txBody>
          <a:bodyPr wrap="square" rtlCol="0">
            <a:spAutoFit/>
          </a:bodyPr>
          <a:lstStyle/>
          <a:p>
            <a:pPr marL="227013" indent="-227013">
              <a:spcBef>
                <a:spcPts val="300"/>
              </a:spcBef>
              <a:buFont typeface="Wingdings" pitchFamily="2" charset="2"/>
              <a:buChar char="Ø"/>
            </a:pPr>
            <a:r>
              <a:rPr lang="en-US" dirty="0" smtClean="0"/>
              <a:t>Monroe emitted 561 kg of mercury in 2005 (EPA’s National Emissions Inventory)</a:t>
            </a:r>
          </a:p>
          <a:p>
            <a:pPr marL="227013" indent="-227013">
              <a:spcBef>
                <a:spcPts val="300"/>
              </a:spcBef>
              <a:buFont typeface="Wingdings" pitchFamily="2" charset="2"/>
              <a:buChar char="Ø"/>
            </a:pPr>
            <a:r>
              <a:rPr lang="en-US" dirty="0" smtClean="0"/>
              <a:t>Modeling results for this specific source: </a:t>
            </a:r>
          </a:p>
          <a:p>
            <a:pPr lvl="1" indent="-174625">
              <a:spcBef>
                <a:spcPts val="300"/>
              </a:spcBef>
              <a:buFont typeface="Arial" pitchFamily="34" charset="0"/>
              <a:buChar char="•"/>
            </a:pPr>
            <a:r>
              <a:rPr lang="en-US" dirty="0" smtClean="0"/>
              <a:t>24 kg (~4%) of this emitted mercury was deposited directly into Lake Erie</a:t>
            </a:r>
          </a:p>
          <a:p>
            <a:pPr lvl="1" indent="-174625">
              <a:spcBef>
                <a:spcPts val="300"/>
              </a:spcBef>
              <a:buFont typeface="Arial" pitchFamily="34" charset="0"/>
              <a:buChar char="•"/>
            </a:pPr>
            <a:r>
              <a:rPr lang="en-US" dirty="0" smtClean="0"/>
              <a:t>107 kg (~19%) of this emitted mercury was deposited in the Lake Erie Watershed</a:t>
            </a:r>
          </a:p>
          <a:p>
            <a:pPr marL="233363" indent="-233363">
              <a:spcBef>
                <a:spcPts val="300"/>
              </a:spcBef>
              <a:buFont typeface="Wingdings" pitchFamily="2" charset="2"/>
              <a:buChar char="Ø"/>
            </a:pPr>
            <a:r>
              <a:rPr lang="en-US" dirty="0" smtClean="0"/>
              <a:t>We make this same type of estimate for </a:t>
            </a:r>
            <a:r>
              <a:rPr lang="en-US" i="1" dirty="0" smtClean="0"/>
              <a:t>every source</a:t>
            </a:r>
            <a:r>
              <a:rPr lang="en-US" dirty="0" smtClean="0"/>
              <a:t> in the national and global emissions inventories used as model input… </a:t>
            </a:r>
            <a:r>
              <a:rPr lang="en-US" i="1" dirty="0" smtClean="0"/>
              <a:t>using spatial and chemical interpolation </a:t>
            </a:r>
            <a:endParaRPr lang="en-US" i="1" dirty="0"/>
          </a:p>
        </p:txBody>
      </p:sp>
      <p:sp>
        <p:nvSpPr>
          <p:cNvPr id="14"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solidFill>
                  <a:schemeClr val="bg1"/>
                </a:solidFill>
              </a:rPr>
              <a:pPr/>
              <a:t>32</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407924"/>
            <a:ext cx="4697504" cy="369332"/>
          </a:xfrm>
          <a:prstGeom prst="rect">
            <a:avLst/>
          </a:prstGeom>
          <a:noFill/>
          <a:ln>
            <a:noFill/>
          </a:ln>
        </p:spPr>
        <p:txBody>
          <a:bodyPr wrap="none" rtlCol="0">
            <a:spAutoFit/>
          </a:bodyPr>
          <a:lstStyle/>
          <a:p>
            <a:r>
              <a:rPr lang="en-US" b="1" dirty="0" smtClean="0"/>
              <a:t>HYSPLIT-Hg</a:t>
            </a:r>
            <a:r>
              <a:rPr lang="en-US" dirty="0" smtClean="0"/>
              <a:t> (with mercury-specific chemistry, …)</a:t>
            </a:r>
            <a:endParaRPr lang="en-US" dirty="0"/>
          </a:p>
        </p:txBody>
      </p:sp>
      <p:sp>
        <p:nvSpPr>
          <p:cNvPr id="5" name="TextBox 4"/>
          <p:cNvSpPr txBox="1"/>
          <p:nvPr/>
        </p:nvSpPr>
        <p:spPr>
          <a:xfrm>
            <a:off x="1371600" y="2118380"/>
            <a:ext cx="5181600" cy="646331"/>
          </a:xfrm>
          <a:prstGeom prst="rect">
            <a:avLst/>
          </a:prstGeom>
          <a:noFill/>
          <a:ln>
            <a:noFill/>
          </a:ln>
        </p:spPr>
        <p:txBody>
          <a:bodyPr wrap="square" rtlCol="0">
            <a:spAutoFit/>
          </a:bodyPr>
          <a:lstStyle/>
          <a:p>
            <a:r>
              <a:rPr lang="en-US" b="1" dirty="0" smtClean="0"/>
              <a:t>Unit Emissions Simulations </a:t>
            </a:r>
            <a:r>
              <a:rPr lang="en-US" dirty="0" smtClean="0"/>
              <a:t>of Hg(0), Hg(II) and Hg(p) from an array of standard source locations</a:t>
            </a:r>
            <a:endParaRPr lang="en-US" dirty="0"/>
          </a:p>
        </p:txBody>
      </p:sp>
      <p:sp>
        <p:nvSpPr>
          <p:cNvPr id="6" name="TextBox 5"/>
          <p:cNvSpPr txBox="1"/>
          <p:nvPr/>
        </p:nvSpPr>
        <p:spPr>
          <a:xfrm>
            <a:off x="1371600" y="3105835"/>
            <a:ext cx="5867400" cy="646331"/>
          </a:xfrm>
          <a:prstGeom prst="rect">
            <a:avLst/>
          </a:prstGeom>
          <a:noFill/>
          <a:ln>
            <a:noFill/>
          </a:ln>
        </p:spPr>
        <p:txBody>
          <a:bodyPr wrap="square" rtlCol="0">
            <a:spAutoFit/>
          </a:bodyPr>
          <a:lstStyle/>
          <a:p>
            <a:r>
              <a:rPr lang="en-US" b="1" dirty="0" smtClean="0"/>
              <a:t>Emissions Inventory </a:t>
            </a:r>
            <a:r>
              <a:rPr lang="en-US" dirty="0" smtClean="0"/>
              <a:t>– emissions of Hg(0), Hg(II), and Hg(p) from sources at specified latitudes and longitudes</a:t>
            </a:r>
            <a:endParaRPr lang="en-US" dirty="0"/>
          </a:p>
        </p:txBody>
      </p:sp>
      <p:sp>
        <p:nvSpPr>
          <p:cNvPr id="7" name="TextBox 6"/>
          <p:cNvSpPr txBox="1"/>
          <p:nvPr/>
        </p:nvSpPr>
        <p:spPr>
          <a:xfrm>
            <a:off x="1371600" y="4093290"/>
            <a:ext cx="6324600" cy="646331"/>
          </a:xfrm>
          <a:prstGeom prst="rect">
            <a:avLst/>
          </a:prstGeom>
          <a:noFill/>
          <a:ln>
            <a:noFill/>
          </a:ln>
        </p:spPr>
        <p:txBody>
          <a:bodyPr wrap="square" rtlCol="0">
            <a:spAutoFit/>
          </a:bodyPr>
          <a:lstStyle/>
          <a:p>
            <a:r>
              <a:rPr lang="en-US" b="1" dirty="0" smtClean="0"/>
              <a:t>“Multiplication”</a:t>
            </a:r>
            <a:r>
              <a:rPr lang="en-US" dirty="0" smtClean="0"/>
              <a:t> of emissions inventory by array of unit emissions simulations using spatial and chemical interpolation</a:t>
            </a:r>
            <a:endParaRPr lang="en-US" dirty="0"/>
          </a:p>
        </p:txBody>
      </p:sp>
      <p:sp>
        <p:nvSpPr>
          <p:cNvPr id="8" name="TextBox 7"/>
          <p:cNvSpPr txBox="1"/>
          <p:nvPr/>
        </p:nvSpPr>
        <p:spPr>
          <a:xfrm>
            <a:off x="1371600" y="5080745"/>
            <a:ext cx="7315200" cy="369332"/>
          </a:xfrm>
          <a:prstGeom prst="rect">
            <a:avLst/>
          </a:prstGeom>
          <a:noFill/>
          <a:ln>
            <a:noFill/>
          </a:ln>
        </p:spPr>
        <p:txBody>
          <a:bodyPr wrap="square" rtlCol="0">
            <a:spAutoFit/>
          </a:bodyPr>
          <a:lstStyle/>
          <a:p>
            <a:r>
              <a:rPr lang="en-US" b="1" dirty="0" smtClean="0"/>
              <a:t>Evaluate</a:t>
            </a:r>
            <a:r>
              <a:rPr lang="en-US" dirty="0" smtClean="0"/>
              <a:t> overall model results: compare against ambient measurements</a:t>
            </a:r>
            <a:endParaRPr lang="en-US" dirty="0"/>
          </a:p>
        </p:txBody>
      </p:sp>
      <p:sp>
        <p:nvSpPr>
          <p:cNvPr id="9" name="TextBox 8"/>
          <p:cNvSpPr txBox="1"/>
          <p:nvPr/>
        </p:nvSpPr>
        <p:spPr>
          <a:xfrm>
            <a:off x="1371600" y="5791200"/>
            <a:ext cx="6248400" cy="369332"/>
          </a:xfrm>
          <a:prstGeom prst="rect">
            <a:avLst/>
          </a:prstGeom>
          <a:noFill/>
          <a:ln>
            <a:noFill/>
          </a:ln>
        </p:spPr>
        <p:txBody>
          <a:bodyPr wrap="square" rtlCol="0">
            <a:spAutoFit/>
          </a:bodyPr>
          <a:lstStyle/>
          <a:p>
            <a:r>
              <a:rPr lang="en-US" b="1" dirty="0" smtClean="0"/>
              <a:t>Source-attribution</a:t>
            </a:r>
            <a:r>
              <a:rPr lang="en-US" dirty="0" smtClean="0"/>
              <a:t> results for deposition to selected receptors</a:t>
            </a:r>
            <a:endParaRPr lang="en-US" dirty="0"/>
          </a:p>
        </p:txBody>
      </p:sp>
      <p:sp>
        <p:nvSpPr>
          <p:cNvPr id="10" name="Oval 9"/>
          <p:cNvSpPr/>
          <p:nvPr/>
        </p:nvSpPr>
        <p:spPr>
          <a:xfrm>
            <a:off x="1127760" y="1493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27760" y="21793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27760" y="3200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27760" y="4160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7760" y="51816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27760" y="5867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697468"/>
            <a:ext cx="952312" cy="369332"/>
          </a:xfrm>
          <a:prstGeom prst="rect">
            <a:avLst/>
          </a:prstGeom>
          <a:noFill/>
          <a:ln>
            <a:noFill/>
          </a:ln>
        </p:spPr>
        <p:txBody>
          <a:bodyPr wrap="none" rtlCol="0">
            <a:spAutoFit/>
          </a:bodyPr>
          <a:lstStyle/>
          <a:p>
            <a:r>
              <a:rPr lang="en-US" b="1" dirty="0" smtClean="0"/>
              <a:t>HYSPLIT</a:t>
            </a:r>
            <a:endParaRPr lang="en-US" b="1" dirty="0"/>
          </a:p>
        </p:txBody>
      </p:sp>
      <p:sp>
        <p:nvSpPr>
          <p:cNvPr id="17" name="Oval 16"/>
          <p:cNvSpPr/>
          <p:nvPr/>
        </p:nvSpPr>
        <p:spPr>
          <a:xfrm>
            <a:off x="1127760" y="773668"/>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67000" y="209490"/>
            <a:ext cx="4191000" cy="461665"/>
          </a:xfrm>
          <a:prstGeom prst="rect">
            <a:avLst/>
          </a:prstGeom>
          <a:solidFill>
            <a:schemeClr val="accent1">
              <a:lumMod val="50000"/>
            </a:schemeClr>
          </a:solidFill>
          <a:ln>
            <a:solidFill>
              <a:schemeClr val="bg1"/>
            </a:solidFill>
          </a:ln>
        </p:spPr>
        <p:txBody>
          <a:bodyPr wrap="square" rtlCol="0">
            <a:spAutoFit/>
          </a:bodyPr>
          <a:lstStyle/>
          <a:p>
            <a:r>
              <a:rPr lang="en-US" sz="2400" b="1" i="1" dirty="0" smtClean="0">
                <a:solidFill>
                  <a:schemeClr val="bg1"/>
                </a:solidFill>
              </a:rPr>
              <a:t>Outline of Modeling Analysis</a:t>
            </a:r>
            <a:endParaRPr lang="en-US" sz="2400" b="1" i="1" dirty="0">
              <a:solidFill>
                <a:schemeClr val="bg1"/>
              </a:solidFill>
            </a:endParaRPr>
          </a:p>
        </p:txBody>
      </p:sp>
      <p:cxnSp>
        <p:nvCxnSpPr>
          <p:cNvPr id="20" name="Straight Connector 19"/>
          <p:cNvCxnSpPr/>
          <p:nvPr/>
        </p:nvCxnSpPr>
        <p:spPr>
          <a:xfrm>
            <a:off x="609600" y="4876800"/>
            <a:ext cx="441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Slide Number Placeholder 12"/>
          <p:cNvSpPr txBox="1">
            <a:spLocks/>
          </p:cNvSpPr>
          <p:nvPr/>
        </p:nvSpPr>
        <p:spPr>
          <a:xfrm>
            <a:off x="7924800" y="6356350"/>
            <a:ext cx="762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407924"/>
            <a:ext cx="4697504" cy="369332"/>
          </a:xfrm>
          <a:prstGeom prst="rect">
            <a:avLst/>
          </a:prstGeom>
          <a:noFill/>
          <a:ln>
            <a:noFill/>
          </a:ln>
        </p:spPr>
        <p:txBody>
          <a:bodyPr wrap="none" rtlCol="0">
            <a:spAutoFit/>
          </a:bodyPr>
          <a:lstStyle/>
          <a:p>
            <a:r>
              <a:rPr lang="en-US" b="1" dirty="0" smtClean="0"/>
              <a:t>HYSPLIT-Hg</a:t>
            </a:r>
            <a:r>
              <a:rPr lang="en-US" dirty="0" smtClean="0"/>
              <a:t> (with mercury-specific chemistry, …)</a:t>
            </a:r>
            <a:endParaRPr lang="en-US" dirty="0"/>
          </a:p>
        </p:txBody>
      </p:sp>
      <p:sp>
        <p:nvSpPr>
          <p:cNvPr id="5" name="TextBox 4"/>
          <p:cNvSpPr txBox="1"/>
          <p:nvPr/>
        </p:nvSpPr>
        <p:spPr>
          <a:xfrm>
            <a:off x="1371600" y="2118380"/>
            <a:ext cx="5181600" cy="646331"/>
          </a:xfrm>
          <a:prstGeom prst="rect">
            <a:avLst/>
          </a:prstGeom>
          <a:noFill/>
          <a:ln>
            <a:noFill/>
          </a:ln>
        </p:spPr>
        <p:txBody>
          <a:bodyPr wrap="square" rtlCol="0">
            <a:spAutoFit/>
          </a:bodyPr>
          <a:lstStyle/>
          <a:p>
            <a:r>
              <a:rPr lang="en-US" b="1" dirty="0" smtClean="0"/>
              <a:t>Unit Emissions Simulations </a:t>
            </a:r>
            <a:r>
              <a:rPr lang="en-US" dirty="0" smtClean="0"/>
              <a:t>of Hg(0), Hg(II) and Hg(p) from an array of standard source locations</a:t>
            </a:r>
            <a:endParaRPr lang="en-US" dirty="0"/>
          </a:p>
        </p:txBody>
      </p:sp>
      <p:sp>
        <p:nvSpPr>
          <p:cNvPr id="6" name="TextBox 5"/>
          <p:cNvSpPr txBox="1"/>
          <p:nvPr/>
        </p:nvSpPr>
        <p:spPr>
          <a:xfrm>
            <a:off x="1371600" y="3105835"/>
            <a:ext cx="5867400" cy="646331"/>
          </a:xfrm>
          <a:prstGeom prst="rect">
            <a:avLst/>
          </a:prstGeom>
          <a:noFill/>
          <a:ln>
            <a:noFill/>
          </a:ln>
        </p:spPr>
        <p:txBody>
          <a:bodyPr wrap="square" rtlCol="0">
            <a:spAutoFit/>
          </a:bodyPr>
          <a:lstStyle/>
          <a:p>
            <a:r>
              <a:rPr lang="en-US" b="1" dirty="0" smtClean="0"/>
              <a:t>Emissions Inventory </a:t>
            </a:r>
            <a:r>
              <a:rPr lang="en-US" dirty="0" smtClean="0"/>
              <a:t>– emissions of Hg(0), Hg(II), and Hg(p) from sources at specified latitudes and longitudes</a:t>
            </a:r>
            <a:endParaRPr lang="en-US" dirty="0"/>
          </a:p>
        </p:txBody>
      </p:sp>
      <p:sp>
        <p:nvSpPr>
          <p:cNvPr id="7" name="TextBox 6"/>
          <p:cNvSpPr txBox="1"/>
          <p:nvPr/>
        </p:nvSpPr>
        <p:spPr>
          <a:xfrm>
            <a:off x="1371600" y="4093290"/>
            <a:ext cx="6324600" cy="646331"/>
          </a:xfrm>
          <a:prstGeom prst="rect">
            <a:avLst/>
          </a:prstGeom>
          <a:noFill/>
          <a:ln>
            <a:noFill/>
          </a:ln>
        </p:spPr>
        <p:txBody>
          <a:bodyPr wrap="square" rtlCol="0">
            <a:spAutoFit/>
          </a:bodyPr>
          <a:lstStyle/>
          <a:p>
            <a:r>
              <a:rPr lang="en-US" b="1" dirty="0" smtClean="0"/>
              <a:t>“Multiplication”</a:t>
            </a:r>
            <a:r>
              <a:rPr lang="en-US" dirty="0" smtClean="0"/>
              <a:t> of emissions inventory by array of unit emissions simulations using spatial and chemical interpolation</a:t>
            </a:r>
            <a:endParaRPr lang="en-US" dirty="0"/>
          </a:p>
        </p:txBody>
      </p:sp>
      <p:sp>
        <p:nvSpPr>
          <p:cNvPr id="8" name="TextBox 7"/>
          <p:cNvSpPr txBox="1"/>
          <p:nvPr/>
        </p:nvSpPr>
        <p:spPr>
          <a:xfrm>
            <a:off x="1371600" y="5080745"/>
            <a:ext cx="7315200" cy="369332"/>
          </a:xfrm>
          <a:prstGeom prst="rect">
            <a:avLst/>
          </a:prstGeom>
          <a:noFill/>
          <a:ln>
            <a:noFill/>
          </a:ln>
        </p:spPr>
        <p:txBody>
          <a:bodyPr wrap="square" rtlCol="0">
            <a:spAutoFit/>
          </a:bodyPr>
          <a:lstStyle/>
          <a:p>
            <a:r>
              <a:rPr lang="en-US" b="1" dirty="0" smtClean="0"/>
              <a:t>Evaluate</a:t>
            </a:r>
            <a:r>
              <a:rPr lang="en-US" dirty="0" smtClean="0"/>
              <a:t> overall model results: compare against ambient measurements</a:t>
            </a:r>
            <a:endParaRPr lang="en-US" dirty="0"/>
          </a:p>
        </p:txBody>
      </p:sp>
      <p:sp>
        <p:nvSpPr>
          <p:cNvPr id="9" name="TextBox 8"/>
          <p:cNvSpPr txBox="1"/>
          <p:nvPr/>
        </p:nvSpPr>
        <p:spPr>
          <a:xfrm>
            <a:off x="1371600" y="5791200"/>
            <a:ext cx="6248400" cy="369332"/>
          </a:xfrm>
          <a:prstGeom prst="rect">
            <a:avLst/>
          </a:prstGeom>
          <a:noFill/>
          <a:ln>
            <a:noFill/>
          </a:ln>
        </p:spPr>
        <p:txBody>
          <a:bodyPr wrap="square" rtlCol="0">
            <a:spAutoFit/>
          </a:bodyPr>
          <a:lstStyle/>
          <a:p>
            <a:r>
              <a:rPr lang="en-US" b="1" dirty="0" smtClean="0"/>
              <a:t>Source-attribution</a:t>
            </a:r>
            <a:r>
              <a:rPr lang="en-US" dirty="0" smtClean="0"/>
              <a:t> results for deposition to selected receptors</a:t>
            </a:r>
            <a:endParaRPr lang="en-US" dirty="0"/>
          </a:p>
        </p:txBody>
      </p:sp>
      <p:sp>
        <p:nvSpPr>
          <p:cNvPr id="10" name="Oval 9"/>
          <p:cNvSpPr/>
          <p:nvPr/>
        </p:nvSpPr>
        <p:spPr>
          <a:xfrm>
            <a:off x="1127760" y="1493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27760" y="21793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27760" y="3200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27760" y="4160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7760" y="51816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27760" y="5867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697468"/>
            <a:ext cx="952312" cy="369332"/>
          </a:xfrm>
          <a:prstGeom prst="rect">
            <a:avLst/>
          </a:prstGeom>
          <a:noFill/>
          <a:ln>
            <a:noFill/>
          </a:ln>
        </p:spPr>
        <p:txBody>
          <a:bodyPr wrap="none" rtlCol="0">
            <a:spAutoFit/>
          </a:bodyPr>
          <a:lstStyle/>
          <a:p>
            <a:r>
              <a:rPr lang="en-US" b="1" dirty="0" smtClean="0"/>
              <a:t>HYSPLIT</a:t>
            </a:r>
            <a:endParaRPr lang="en-US" b="1" dirty="0"/>
          </a:p>
        </p:txBody>
      </p:sp>
      <p:sp>
        <p:nvSpPr>
          <p:cNvPr id="17" name="Oval 16"/>
          <p:cNvSpPr/>
          <p:nvPr/>
        </p:nvSpPr>
        <p:spPr>
          <a:xfrm>
            <a:off x="1127760" y="773668"/>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67000" y="209490"/>
            <a:ext cx="4191000" cy="461665"/>
          </a:xfrm>
          <a:prstGeom prst="rect">
            <a:avLst/>
          </a:prstGeom>
          <a:solidFill>
            <a:schemeClr val="accent1">
              <a:lumMod val="50000"/>
            </a:schemeClr>
          </a:solidFill>
          <a:ln>
            <a:solidFill>
              <a:schemeClr val="bg1"/>
            </a:solidFill>
          </a:ln>
        </p:spPr>
        <p:txBody>
          <a:bodyPr wrap="square" rtlCol="0">
            <a:spAutoFit/>
          </a:bodyPr>
          <a:lstStyle/>
          <a:p>
            <a:r>
              <a:rPr lang="en-US" sz="2400" b="1" i="1" dirty="0" smtClean="0">
                <a:solidFill>
                  <a:schemeClr val="bg1"/>
                </a:solidFill>
              </a:rPr>
              <a:t>Outline of Modeling Analysis</a:t>
            </a:r>
            <a:endParaRPr lang="en-US" sz="2400" b="1" i="1" dirty="0">
              <a:solidFill>
                <a:schemeClr val="bg1"/>
              </a:solidFill>
            </a:endParaRPr>
          </a:p>
        </p:txBody>
      </p:sp>
      <p:cxnSp>
        <p:nvCxnSpPr>
          <p:cNvPr id="20" name="Straight Connector 19"/>
          <p:cNvCxnSpPr/>
          <p:nvPr/>
        </p:nvCxnSpPr>
        <p:spPr>
          <a:xfrm>
            <a:off x="609600" y="5628861"/>
            <a:ext cx="441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Slide Number Placeholder 12"/>
          <p:cNvSpPr txBox="1">
            <a:spLocks/>
          </p:cNvSpPr>
          <p:nvPr/>
        </p:nvSpPr>
        <p:spPr>
          <a:xfrm>
            <a:off x="7924800" y="6356350"/>
            <a:ext cx="762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cstate="print"/>
          <a:srcRect/>
          <a:stretch>
            <a:fillRect/>
          </a:stretch>
        </p:blipFill>
        <p:spPr bwMode="auto">
          <a:xfrm>
            <a:off x="0" y="1066800"/>
            <a:ext cx="7924800" cy="5029200"/>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3E7EE49B-C32B-495C-9640-ABBF50F57D80}" type="slidenum">
              <a:rPr lang="en-US" smtClean="0"/>
              <a:pPr/>
              <a:t>35</a:t>
            </a:fld>
            <a:endParaRPr lang="en-US"/>
          </a:p>
        </p:txBody>
      </p:sp>
      <p:sp>
        <p:nvSpPr>
          <p:cNvPr id="4" name="TextBox 3"/>
          <p:cNvSpPr txBox="1"/>
          <p:nvPr/>
        </p:nvSpPr>
        <p:spPr>
          <a:xfrm>
            <a:off x="7970911" y="4687956"/>
            <a:ext cx="1117614" cy="369332"/>
          </a:xfrm>
          <a:prstGeom prst="rect">
            <a:avLst/>
          </a:prstGeom>
          <a:noFill/>
        </p:spPr>
        <p:txBody>
          <a:bodyPr wrap="none" rtlCol="0">
            <a:spAutoFit/>
          </a:bodyPr>
          <a:lstStyle/>
          <a:p>
            <a:r>
              <a:rPr lang="en-US" dirty="0" smtClean="0"/>
              <a:t>…350,000</a:t>
            </a:r>
            <a:endParaRPr lang="en-US" dirty="0"/>
          </a:p>
        </p:txBody>
      </p:sp>
      <p:sp>
        <p:nvSpPr>
          <p:cNvPr id="7" name="Oval 6"/>
          <p:cNvSpPr/>
          <p:nvPr/>
        </p:nvSpPr>
        <p:spPr>
          <a:xfrm>
            <a:off x="8328990" y="134841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endCxn id="7" idx="3"/>
          </p:cNvCxnSpPr>
          <p:nvPr/>
        </p:nvCxnSpPr>
        <p:spPr>
          <a:xfrm flipV="1">
            <a:off x="7391400" y="1543532"/>
            <a:ext cx="971068" cy="666268"/>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8434661" y="1503776"/>
            <a:ext cx="10288" cy="31046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88095" y="1467678"/>
            <a:ext cx="5943600" cy="1491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609600" y="1066800"/>
          <a:ext cx="8138160"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609600" y="1066800"/>
          <a:ext cx="8138160"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rot="5400000">
            <a:off x="-1173481" y="3855720"/>
            <a:ext cx="53949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5300" y="19964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2010</a:t>
            </a:r>
            <a:endParaRPr lang="en-US" sz="1400" b="1" dirty="0">
              <a:solidFill>
                <a:schemeClr val="bg1"/>
              </a:solidFill>
            </a:endParaRPr>
          </a:p>
        </p:txBody>
      </p:sp>
      <p:sp>
        <p:nvSpPr>
          <p:cNvPr id="23" name="TextBox 22"/>
          <p:cNvSpPr txBox="1"/>
          <p:nvPr/>
        </p:nvSpPr>
        <p:spPr>
          <a:xfrm>
            <a:off x="495300" y="26822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2011</a:t>
            </a:r>
            <a:endParaRPr lang="en-US" sz="1400" b="1" dirty="0">
              <a:solidFill>
                <a:schemeClr val="bg1"/>
              </a:solidFill>
            </a:endParaRPr>
          </a:p>
        </p:txBody>
      </p:sp>
      <p:sp>
        <p:nvSpPr>
          <p:cNvPr id="24" name="TextBox 23"/>
          <p:cNvSpPr txBox="1"/>
          <p:nvPr/>
        </p:nvSpPr>
        <p:spPr>
          <a:xfrm>
            <a:off x="495300" y="33680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2012</a:t>
            </a:r>
            <a:endParaRPr lang="en-US" sz="1400" b="1" dirty="0">
              <a:solidFill>
                <a:schemeClr val="bg1"/>
              </a:solidFill>
            </a:endParaRPr>
          </a:p>
        </p:txBody>
      </p:sp>
      <p:sp>
        <p:nvSpPr>
          <p:cNvPr id="25" name="TextBox 24"/>
          <p:cNvSpPr txBox="1"/>
          <p:nvPr/>
        </p:nvSpPr>
        <p:spPr>
          <a:xfrm>
            <a:off x="495300" y="40538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2013</a:t>
            </a:r>
            <a:endParaRPr lang="en-US" sz="1400" b="1" dirty="0">
              <a:solidFill>
                <a:schemeClr val="bg1"/>
              </a:solidFill>
            </a:endParaRPr>
          </a:p>
        </p:txBody>
      </p:sp>
      <p:sp>
        <p:nvSpPr>
          <p:cNvPr id="26" name="TextBox 25"/>
          <p:cNvSpPr txBox="1"/>
          <p:nvPr/>
        </p:nvSpPr>
        <p:spPr>
          <a:xfrm>
            <a:off x="495300" y="47396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2014</a:t>
            </a:r>
            <a:endParaRPr lang="en-US" sz="1400" b="1" dirty="0">
              <a:solidFill>
                <a:schemeClr val="bg1"/>
              </a:solidFill>
            </a:endParaRPr>
          </a:p>
        </p:txBody>
      </p:sp>
      <p:sp>
        <p:nvSpPr>
          <p:cNvPr id="34" name="TextBox 33"/>
          <p:cNvSpPr txBox="1"/>
          <p:nvPr/>
        </p:nvSpPr>
        <p:spPr>
          <a:xfrm>
            <a:off x="495300" y="1310640"/>
            <a:ext cx="1011815" cy="307777"/>
          </a:xfrm>
          <a:prstGeom prst="rect">
            <a:avLst/>
          </a:prstGeom>
          <a:solidFill>
            <a:schemeClr val="tx1"/>
          </a:solidFill>
        </p:spPr>
        <p:txBody>
          <a:bodyPr wrap="none" rtlCol="0">
            <a:spAutoFit/>
          </a:bodyPr>
          <a:lstStyle/>
          <a:p>
            <a:r>
              <a:rPr lang="en-US" sz="1400" b="1" dirty="0" smtClean="0">
                <a:solidFill>
                  <a:schemeClr val="bg1"/>
                </a:solidFill>
              </a:rPr>
              <a:t>Jan 1, 2009</a:t>
            </a:r>
            <a:endParaRPr lang="en-US" sz="1400" b="1" dirty="0">
              <a:solidFill>
                <a:schemeClr val="bg1"/>
              </a:solidFill>
            </a:endParaRPr>
          </a:p>
        </p:txBody>
      </p:sp>
      <p:sp>
        <p:nvSpPr>
          <p:cNvPr id="35" name="TextBox 34"/>
          <p:cNvSpPr txBox="1"/>
          <p:nvPr/>
        </p:nvSpPr>
        <p:spPr>
          <a:xfrm>
            <a:off x="495300" y="54254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2015</a:t>
            </a:r>
            <a:endParaRPr lang="en-US" sz="1400" b="1" dirty="0">
              <a:solidFill>
                <a:schemeClr val="bg1"/>
              </a:solidFill>
            </a:endParaRPr>
          </a:p>
        </p:txBody>
      </p:sp>
      <p:sp>
        <p:nvSpPr>
          <p:cNvPr id="36" name="TextBox 35"/>
          <p:cNvSpPr txBox="1"/>
          <p:nvPr/>
        </p:nvSpPr>
        <p:spPr>
          <a:xfrm>
            <a:off x="495300" y="61112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2016</a:t>
            </a:r>
            <a:endParaRPr lang="en-US" sz="1400" b="1" dirty="0">
              <a:solidFill>
                <a:schemeClr val="bg1"/>
              </a:solidFill>
            </a:endParaRPr>
          </a:p>
        </p:txBody>
      </p:sp>
      <p:cxnSp>
        <p:nvCxnSpPr>
          <p:cNvPr id="38" name="Straight Connector 37"/>
          <p:cNvCxnSpPr/>
          <p:nvPr/>
        </p:nvCxnSpPr>
        <p:spPr>
          <a:xfrm rot="5400000" flipV="1">
            <a:off x="4513316" y="2698194"/>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003897" y="1793364"/>
            <a:ext cx="0" cy="493776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flipH="1">
            <a:off x="1109530" y="757535"/>
            <a:ext cx="6815270" cy="461665"/>
          </a:xfrm>
          <a:prstGeom prst="rect">
            <a:avLst/>
          </a:prstGeom>
          <a:noFill/>
          <a:ln>
            <a:noFill/>
          </a:ln>
        </p:spPr>
        <p:txBody>
          <a:bodyPr wrap="square" lIns="91440" rIns="91440" rtlCol="0">
            <a:spAutoFit/>
          </a:bodyPr>
          <a:lstStyle/>
          <a:p>
            <a:pPr algn="ctr"/>
            <a:r>
              <a:rPr lang="en-US" sz="2400" b="1" dirty="0" smtClean="0">
                <a:solidFill>
                  <a:srgbClr val="045C75"/>
                </a:solidFill>
              </a:rPr>
              <a:t>ARL’s GLRI Atmospheric Mercury Modeling Project</a:t>
            </a:r>
            <a:endParaRPr lang="en-US" sz="2400" b="1" dirty="0">
              <a:solidFill>
                <a:srgbClr val="045C75"/>
              </a:solidFill>
            </a:endParaRPr>
          </a:p>
        </p:txBody>
      </p:sp>
      <p:cxnSp>
        <p:nvCxnSpPr>
          <p:cNvPr id="30" name="Straight Connector 29"/>
          <p:cNvCxnSpPr/>
          <p:nvPr/>
        </p:nvCxnSpPr>
        <p:spPr>
          <a:xfrm>
            <a:off x="1534260" y="14630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34260" y="21488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34260" y="28346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34260" y="35204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34260" y="42062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534260" y="48920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534260" y="55778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34260" y="62636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4513316" y="3375447"/>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4513316" y="201168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V="1">
            <a:off x="4513316" y="132588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V="1">
            <a:off x="4513316" y="64008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V="1">
            <a:off x="4513316" y="-4572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V="1">
            <a:off x="4513316" y="-748612"/>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V="1">
            <a:off x="4513316" y="-141732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flipH="1">
            <a:off x="3454186" y="4328560"/>
            <a:ext cx="2743200" cy="651616"/>
          </a:xfrm>
          <a:prstGeom prst="rect">
            <a:avLst/>
          </a:prstGeom>
          <a:solidFill>
            <a:srgbClr val="CCFF99"/>
          </a:solidFill>
          <a:ln>
            <a:solidFill>
              <a:schemeClr val="tx1"/>
            </a:solidFill>
          </a:ln>
        </p:spPr>
        <p:txBody>
          <a:bodyPr wrap="square" rtlCol="0" anchor="ctr" anchorCtr="1">
            <a:noAutofit/>
          </a:bodyPr>
          <a:lstStyle/>
          <a:p>
            <a:pPr algn="ctr"/>
            <a:r>
              <a:rPr lang="en-US" sz="1600" b="1" i="1" dirty="0" smtClean="0">
                <a:solidFill>
                  <a:srgbClr val="FF0000"/>
                </a:solidFill>
              </a:rPr>
              <a:t>FY12 $  </a:t>
            </a:r>
            <a:r>
              <a:rPr lang="en-US" sz="1600" b="1" dirty="0" smtClean="0"/>
              <a:t>Scenario Analysis</a:t>
            </a:r>
            <a:endParaRPr lang="en-US" sz="1600" b="1" dirty="0"/>
          </a:p>
        </p:txBody>
      </p:sp>
      <p:sp>
        <p:nvSpPr>
          <p:cNvPr id="33" name="TextBox 32"/>
          <p:cNvSpPr txBox="1"/>
          <p:nvPr/>
        </p:nvSpPr>
        <p:spPr>
          <a:xfrm flipH="1">
            <a:off x="4027696" y="4925510"/>
            <a:ext cx="2743200" cy="652330"/>
          </a:xfrm>
          <a:prstGeom prst="rect">
            <a:avLst/>
          </a:prstGeom>
          <a:solidFill>
            <a:srgbClr val="FFDAD1"/>
          </a:solidFill>
          <a:ln>
            <a:solidFill>
              <a:schemeClr val="tx1"/>
            </a:solidFill>
          </a:ln>
        </p:spPr>
        <p:txBody>
          <a:bodyPr wrap="square" rtlCol="0" anchor="ctr" anchorCtr="1">
            <a:noAutofit/>
          </a:bodyPr>
          <a:lstStyle/>
          <a:p>
            <a:pPr algn="ctr"/>
            <a:r>
              <a:rPr lang="en-US" sz="1600" b="1" i="1" dirty="0" smtClean="0">
                <a:solidFill>
                  <a:srgbClr val="FF0000"/>
                </a:solidFill>
              </a:rPr>
              <a:t>FY13 $ (proposed)  </a:t>
            </a:r>
          </a:p>
          <a:p>
            <a:pPr algn="ctr"/>
            <a:r>
              <a:rPr lang="en-US" sz="1600" b="1" dirty="0" smtClean="0"/>
              <a:t>Update Analysis (~2008)</a:t>
            </a:r>
            <a:endParaRPr lang="en-US" sz="1600" b="1" dirty="0"/>
          </a:p>
        </p:txBody>
      </p:sp>
      <p:sp>
        <p:nvSpPr>
          <p:cNvPr id="31" name="TextBox 30"/>
          <p:cNvSpPr txBox="1"/>
          <p:nvPr/>
        </p:nvSpPr>
        <p:spPr>
          <a:xfrm flipH="1">
            <a:off x="2880676" y="3527463"/>
            <a:ext cx="2743200" cy="831177"/>
          </a:xfrm>
          <a:prstGeom prst="rect">
            <a:avLst/>
          </a:prstGeom>
          <a:solidFill>
            <a:srgbClr val="D7FBFD"/>
          </a:solidFill>
          <a:ln>
            <a:solidFill>
              <a:schemeClr val="tx1"/>
            </a:solidFill>
          </a:ln>
        </p:spPr>
        <p:txBody>
          <a:bodyPr wrap="square" rtlCol="0" anchor="ctr" anchorCtr="1">
            <a:noAutofit/>
          </a:bodyPr>
          <a:lstStyle/>
          <a:p>
            <a:pPr algn="ctr"/>
            <a:r>
              <a:rPr lang="en-US" sz="1600" b="1" i="1" dirty="0" smtClean="0">
                <a:solidFill>
                  <a:srgbClr val="FF0000"/>
                </a:solidFill>
              </a:rPr>
              <a:t>FY11 $</a:t>
            </a:r>
            <a:r>
              <a:rPr lang="en-US" sz="1600" dirty="0" smtClean="0"/>
              <a:t>  </a:t>
            </a:r>
            <a:r>
              <a:rPr lang="en-US" sz="1600" b="1" dirty="0" smtClean="0"/>
              <a:t>Sensitivity  Analysis + Extended Model Evaluation</a:t>
            </a:r>
            <a:endParaRPr lang="en-US" sz="1600" b="1" dirty="0"/>
          </a:p>
        </p:txBody>
      </p:sp>
      <p:sp>
        <p:nvSpPr>
          <p:cNvPr id="49" name="TextBox 48"/>
          <p:cNvSpPr txBox="1"/>
          <p:nvPr/>
        </p:nvSpPr>
        <p:spPr>
          <a:xfrm flipH="1">
            <a:off x="2307166" y="2377440"/>
            <a:ext cx="2743200" cy="1091724"/>
          </a:xfrm>
          <a:prstGeom prst="rect">
            <a:avLst/>
          </a:prstGeom>
          <a:solidFill>
            <a:srgbClr val="FFFF85"/>
          </a:solidFill>
          <a:ln>
            <a:solidFill>
              <a:schemeClr val="tx1"/>
            </a:solidFill>
          </a:ln>
        </p:spPr>
        <p:txBody>
          <a:bodyPr wrap="square" rtlCol="0" anchor="ctr" anchorCtr="1">
            <a:noAutofit/>
          </a:bodyPr>
          <a:lstStyle/>
          <a:p>
            <a:pPr algn="ctr"/>
            <a:r>
              <a:rPr lang="en-US" sz="1600" b="1" i="1" dirty="0" smtClean="0">
                <a:solidFill>
                  <a:srgbClr val="FF0000"/>
                </a:solidFill>
              </a:rPr>
              <a:t>FY10 $</a:t>
            </a:r>
            <a:r>
              <a:rPr lang="en-US" sz="1600" dirty="0" smtClean="0"/>
              <a:t>  </a:t>
            </a:r>
            <a:r>
              <a:rPr lang="en-US" sz="1600" b="1" dirty="0" smtClean="0"/>
              <a:t>Baseline Analysis </a:t>
            </a:r>
          </a:p>
          <a:p>
            <a:pPr algn="ctr"/>
            <a:r>
              <a:rPr lang="en-US" sz="1600" b="1" dirty="0" smtClean="0"/>
              <a:t>for 2005</a:t>
            </a:r>
            <a:endParaRPr lang="en-US" sz="1600" b="1" dirty="0"/>
          </a:p>
        </p:txBody>
      </p:sp>
      <p:sp>
        <p:nvSpPr>
          <p:cNvPr id="50" name="TextBox 49"/>
          <p:cNvSpPr txBox="1"/>
          <p:nvPr/>
        </p:nvSpPr>
        <p:spPr>
          <a:xfrm flipH="1">
            <a:off x="1733656" y="1524000"/>
            <a:ext cx="2743200" cy="822960"/>
          </a:xfrm>
          <a:prstGeom prst="rect">
            <a:avLst/>
          </a:prstGeom>
          <a:solidFill>
            <a:schemeClr val="bg1">
              <a:lumMod val="85000"/>
            </a:schemeClr>
          </a:solidFill>
          <a:ln>
            <a:solidFill>
              <a:schemeClr val="tx1"/>
            </a:solidFill>
          </a:ln>
        </p:spPr>
        <p:txBody>
          <a:bodyPr wrap="square" rtlCol="0" anchor="ctr" anchorCtr="1">
            <a:noAutofit/>
          </a:bodyPr>
          <a:lstStyle/>
          <a:p>
            <a:pPr algn="ctr"/>
            <a:r>
              <a:rPr lang="en-US" sz="1600" dirty="0" smtClean="0"/>
              <a:t>Initial Inter- and Intra-Agency Planning  for FY10 GLRI Funds </a:t>
            </a:r>
            <a:endParaRPr lang="en-US" sz="1600" dirty="0"/>
          </a:p>
        </p:txBody>
      </p:sp>
      <p:sp>
        <p:nvSpPr>
          <p:cNvPr id="63" name="TextBox 62"/>
          <p:cNvSpPr txBox="1"/>
          <p:nvPr/>
        </p:nvSpPr>
        <p:spPr>
          <a:xfrm flipH="1">
            <a:off x="4601207" y="5611310"/>
            <a:ext cx="2743200" cy="652330"/>
          </a:xfrm>
          <a:prstGeom prst="rect">
            <a:avLst/>
          </a:prstGeom>
          <a:solidFill>
            <a:srgbClr val="FFD653"/>
          </a:solidFill>
          <a:ln>
            <a:solidFill>
              <a:schemeClr val="tx1"/>
            </a:solidFill>
          </a:ln>
        </p:spPr>
        <p:txBody>
          <a:bodyPr wrap="square" rtlCol="0" anchor="ctr" anchorCtr="1">
            <a:noAutofit/>
          </a:bodyPr>
          <a:lstStyle/>
          <a:p>
            <a:pPr algn="ctr"/>
            <a:r>
              <a:rPr lang="en-US" sz="1600" b="1" i="1" dirty="0" smtClean="0">
                <a:solidFill>
                  <a:srgbClr val="FF0000"/>
                </a:solidFill>
              </a:rPr>
              <a:t>FY14 $ (proposed)</a:t>
            </a:r>
          </a:p>
          <a:p>
            <a:pPr algn="ctr"/>
            <a:r>
              <a:rPr lang="en-US" sz="1400" b="1" dirty="0" smtClean="0"/>
              <a:t>Update Analysis (~2011) </a:t>
            </a:r>
            <a:endParaRPr lang="en-US" sz="1400" b="1" dirty="0"/>
          </a:p>
        </p:txBody>
      </p:sp>
      <p:sp>
        <p:nvSpPr>
          <p:cNvPr id="45" name="Slide Number Placeholder 44"/>
          <p:cNvSpPr>
            <a:spLocks noGrp="1"/>
          </p:cNvSpPr>
          <p:nvPr>
            <p:ph type="sldNum" sz="quarter" idx="12"/>
          </p:nvPr>
        </p:nvSpPr>
        <p:spPr/>
        <p:txBody>
          <a:bodyPr/>
          <a:lstStyle/>
          <a:p>
            <a:fld id="{3E7EE49B-C32B-495C-9640-ABBF50F57D80}" type="slidenum">
              <a:rPr lang="en-US" smtClean="0"/>
              <a:pPr/>
              <a:t>38</a:t>
            </a:fld>
            <a:endParaRPr lang="en-US"/>
          </a:p>
        </p:txBody>
      </p:sp>
      <p:sp>
        <p:nvSpPr>
          <p:cNvPr id="39" name="TextBox 38"/>
          <p:cNvSpPr txBox="1"/>
          <p:nvPr/>
        </p:nvSpPr>
        <p:spPr>
          <a:xfrm>
            <a:off x="990600" y="243840"/>
            <a:ext cx="2328266"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A multi-phase project</a:t>
            </a:r>
            <a:endParaRPr lang="en-US" b="1" i="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762000" y="3352800"/>
            <a:ext cx="7467600" cy="1200329"/>
            <a:chOff x="990600" y="3733800"/>
            <a:chExt cx="7467600" cy="1200329"/>
          </a:xfrm>
        </p:grpSpPr>
        <p:sp>
          <p:nvSpPr>
            <p:cNvPr id="10" name="TextBox 9"/>
            <p:cNvSpPr txBox="1"/>
            <p:nvPr/>
          </p:nvSpPr>
          <p:spPr>
            <a:xfrm>
              <a:off x="1406498" y="3733800"/>
              <a:ext cx="7051702" cy="1200329"/>
            </a:xfrm>
            <a:prstGeom prst="rect">
              <a:avLst/>
            </a:prstGeom>
            <a:noFill/>
          </p:spPr>
          <p:txBody>
            <a:bodyPr wrap="square" rtlCol="0">
              <a:spAutoFit/>
            </a:bodyPr>
            <a:lstStyle/>
            <a:p>
              <a:r>
                <a:rPr lang="en-US" sz="2400" b="1" dirty="0" smtClean="0">
                  <a:solidFill>
                    <a:srgbClr val="04566C"/>
                  </a:solidFill>
                </a:rPr>
                <a:t>Using 2005 meteorological data and emissions, the deposition and source-attribution for this deposition to each Great Lake and its watershed was estimated</a:t>
              </a:r>
              <a:endParaRPr lang="en-US" sz="2400" b="1" dirty="0">
                <a:solidFill>
                  <a:srgbClr val="04566C"/>
                </a:solidFill>
              </a:endParaRPr>
            </a:p>
          </p:txBody>
        </p:sp>
        <p:sp>
          <p:nvSpPr>
            <p:cNvPr id="15" name="Oval 14"/>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2"/>
          <p:cNvGrpSpPr/>
          <p:nvPr/>
        </p:nvGrpSpPr>
        <p:grpSpPr>
          <a:xfrm>
            <a:off x="762000" y="1828800"/>
            <a:ext cx="8382000" cy="1569660"/>
            <a:chOff x="990600" y="2209800"/>
            <a:chExt cx="8077200" cy="1569660"/>
          </a:xfrm>
        </p:grpSpPr>
        <p:sp>
          <p:nvSpPr>
            <p:cNvPr id="17" name="TextBox 16"/>
            <p:cNvSpPr txBox="1"/>
            <p:nvPr/>
          </p:nvSpPr>
          <p:spPr>
            <a:xfrm>
              <a:off x="1406498" y="2209800"/>
              <a:ext cx="7661302" cy="1569660"/>
            </a:xfrm>
            <a:prstGeom prst="rect">
              <a:avLst/>
            </a:prstGeom>
            <a:noFill/>
          </p:spPr>
          <p:txBody>
            <a:bodyPr wrap="square" rtlCol="0">
              <a:spAutoFit/>
            </a:bodyPr>
            <a:lstStyle/>
            <a:p>
              <a:r>
                <a:rPr lang="en-US" sz="2400" b="1" dirty="0" smtClean="0">
                  <a:solidFill>
                    <a:srgbClr val="04566C"/>
                  </a:solidFill>
                </a:rPr>
                <a:t>2005 was chosen as the analysis year, because 2005 was the latest year for which comprehensive mercury emissions inventory data were available at the start of this project</a:t>
              </a:r>
              <a:endParaRPr lang="en-US" sz="2400" b="1" dirty="0">
                <a:solidFill>
                  <a:srgbClr val="04566C"/>
                </a:solidFill>
              </a:endParaRPr>
            </a:p>
          </p:txBody>
        </p:sp>
        <p:sp>
          <p:nvSpPr>
            <p:cNvPr id="18" name="Oval 17"/>
            <p:cNvSpPr/>
            <p:nvPr/>
          </p:nvSpPr>
          <p:spPr>
            <a:xfrm>
              <a:off x="990600" y="2299335"/>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9" name="Rectangle 18"/>
          <p:cNvSpPr/>
          <p:nvPr/>
        </p:nvSpPr>
        <p:spPr>
          <a:xfrm>
            <a:off x="152400" y="685800"/>
            <a:ext cx="8839200" cy="523220"/>
          </a:xfrm>
          <a:prstGeom prst="rect">
            <a:avLst/>
          </a:prstGeom>
        </p:spPr>
        <p:txBody>
          <a:bodyPr wrap="square">
            <a:spAutoFit/>
          </a:bodyPr>
          <a:lstStyle/>
          <a:p>
            <a:pPr lvl="0" algn="ctr"/>
            <a:r>
              <a:rPr lang="en-US" sz="2800" b="1" dirty="0" smtClean="0">
                <a:solidFill>
                  <a:srgbClr val="045C75"/>
                </a:solidFill>
              </a:rPr>
              <a:t>Phase 1: Baseline Analysis for 2005</a:t>
            </a:r>
            <a:endParaRPr lang="en-US" sz="2800" b="1" dirty="0">
              <a:solidFill>
                <a:srgbClr val="045C75"/>
              </a:solidFill>
            </a:endParaRPr>
          </a:p>
        </p:txBody>
      </p:sp>
      <p:sp>
        <p:nvSpPr>
          <p:cNvPr id="20" name="TextBox 19"/>
          <p:cNvSpPr txBox="1"/>
          <p:nvPr/>
        </p:nvSpPr>
        <p:spPr>
          <a:xfrm>
            <a:off x="2249411" y="1143000"/>
            <a:ext cx="4587474" cy="400110"/>
          </a:xfrm>
          <a:prstGeom prst="rect">
            <a:avLst/>
          </a:prstGeom>
          <a:noFill/>
        </p:spPr>
        <p:txBody>
          <a:bodyPr wrap="none" rtlCol="0">
            <a:spAutoFit/>
          </a:bodyPr>
          <a:lstStyle/>
          <a:p>
            <a:pPr algn="ctr"/>
            <a:r>
              <a:rPr lang="en-US" sz="2000" b="1" dirty="0" smtClean="0">
                <a:solidFill>
                  <a:srgbClr val="FF0000"/>
                </a:solidFill>
              </a:rPr>
              <a:t>(Final Report Completed December 2011)</a:t>
            </a:r>
            <a:endParaRPr lang="en-US" sz="2000" b="1" dirty="0">
              <a:solidFill>
                <a:srgbClr val="FF0000"/>
              </a:solidFill>
            </a:endParaRPr>
          </a:p>
        </p:txBody>
      </p:sp>
      <p:grpSp>
        <p:nvGrpSpPr>
          <p:cNvPr id="4" name="Group 23"/>
          <p:cNvGrpSpPr/>
          <p:nvPr/>
        </p:nvGrpSpPr>
        <p:grpSpPr>
          <a:xfrm>
            <a:off x="769951" y="4876800"/>
            <a:ext cx="7467600" cy="1200329"/>
            <a:chOff x="990600" y="3733800"/>
            <a:chExt cx="7467600" cy="1200329"/>
          </a:xfrm>
        </p:grpSpPr>
        <p:sp>
          <p:nvSpPr>
            <p:cNvPr id="23" name="TextBox 22"/>
            <p:cNvSpPr txBox="1"/>
            <p:nvPr/>
          </p:nvSpPr>
          <p:spPr>
            <a:xfrm>
              <a:off x="1406498" y="3733800"/>
              <a:ext cx="7051702" cy="1200329"/>
            </a:xfrm>
            <a:prstGeom prst="rect">
              <a:avLst/>
            </a:prstGeom>
            <a:noFill/>
          </p:spPr>
          <p:txBody>
            <a:bodyPr wrap="square" rtlCol="0">
              <a:spAutoFit/>
            </a:bodyPr>
            <a:lstStyle/>
            <a:p>
              <a:r>
                <a:rPr lang="en-US" sz="2400" b="1" dirty="0" smtClean="0">
                  <a:solidFill>
                    <a:srgbClr val="04566C"/>
                  </a:solidFill>
                </a:rPr>
                <a:t>The model results were ground-truthed against 2005 Mercury Deposition Network data from sites in the Great Lakes region</a:t>
              </a:r>
              <a:endParaRPr lang="en-US" sz="2400" b="1" dirty="0">
                <a:solidFill>
                  <a:srgbClr val="04566C"/>
                </a:solidFill>
              </a:endParaRPr>
            </a:p>
          </p:txBody>
        </p:sp>
        <p:sp>
          <p:nvSpPr>
            <p:cNvPr id="24" name="Oval 23"/>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 name="Slide Number Placeholder 25"/>
          <p:cNvSpPr>
            <a:spLocks noGrp="1"/>
          </p:cNvSpPr>
          <p:nvPr>
            <p:ph type="sldNum" sz="quarter" idx="12"/>
          </p:nvPr>
        </p:nvSpPr>
        <p:spPr/>
        <p:txBody>
          <a:bodyPr/>
          <a:lstStyle/>
          <a:p>
            <a:fld id="{3E7EE49B-C32B-495C-9640-ABBF50F57D80}"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2005_mercury_emissions_map_001_hi_res.jpg"/>
          <p:cNvPicPr>
            <a:picLocks noChangeAspect="1"/>
          </p:cNvPicPr>
          <p:nvPr/>
        </p:nvPicPr>
        <p:blipFill>
          <a:blip r:embed="rId2" cstate="print"/>
          <a:stretch>
            <a:fillRect/>
          </a:stretch>
        </p:blipFill>
        <p:spPr>
          <a:xfrm>
            <a:off x="1009399" y="838200"/>
            <a:ext cx="7083703" cy="5486400"/>
          </a:xfrm>
          <a:prstGeom prst="rect">
            <a:avLst/>
          </a:prstGeom>
          <a:ln>
            <a:solidFill>
              <a:schemeClr val="tx1"/>
            </a:solidFill>
          </a:ln>
        </p:spPr>
      </p:pic>
      <p:grpSp>
        <p:nvGrpSpPr>
          <p:cNvPr id="2" name="Group 21"/>
          <p:cNvGrpSpPr/>
          <p:nvPr/>
        </p:nvGrpSpPr>
        <p:grpSpPr>
          <a:xfrm>
            <a:off x="6858000" y="3886200"/>
            <a:ext cx="2133600" cy="1457431"/>
            <a:chOff x="5281025" y="3724169"/>
            <a:chExt cx="2133600" cy="1457431"/>
          </a:xfrm>
        </p:grpSpPr>
        <p:sp>
          <p:nvSpPr>
            <p:cNvPr id="10" name="Rectangle 9"/>
            <p:cNvSpPr/>
            <p:nvPr/>
          </p:nvSpPr>
          <p:spPr>
            <a:xfrm>
              <a:off x="52857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8"/>
            <p:cNvSpPr txBox="1">
              <a:spLocks noChangeArrowheads="1"/>
            </p:cNvSpPr>
            <p:nvPr/>
          </p:nvSpPr>
          <p:spPr bwMode="auto">
            <a:xfrm>
              <a:off x="5281025" y="3772658"/>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sp>
          <p:nvSpPr>
            <p:cNvPr id="12" name="Text Box 9"/>
            <p:cNvSpPr txBox="1">
              <a:spLocks noChangeArrowheads="1"/>
            </p:cNvSpPr>
            <p:nvPr/>
          </p:nvSpPr>
          <p:spPr bwMode="auto">
            <a:xfrm>
              <a:off x="5447595" y="4036260"/>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13" name="Rectangle 14"/>
            <p:cNvSpPr>
              <a:spLocks noChangeAspect="1" noChangeArrowheads="1"/>
            </p:cNvSpPr>
            <p:nvPr/>
          </p:nvSpPr>
          <p:spPr bwMode="auto">
            <a:xfrm>
              <a:off x="53619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14" name="Text Box 10"/>
            <p:cNvSpPr txBox="1">
              <a:spLocks noChangeArrowheads="1"/>
            </p:cNvSpPr>
            <p:nvPr/>
          </p:nvSpPr>
          <p:spPr bwMode="auto">
            <a:xfrm>
              <a:off x="5447595" y="4243243"/>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15" name="Rectangle 15"/>
            <p:cNvSpPr>
              <a:spLocks noChangeAspect="1" noChangeArrowheads="1"/>
            </p:cNvSpPr>
            <p:nvPr/>
          </p:nvSpPr>
          <p:spPr bwMode="auto">
            <a:xfrm>
              <a:off x="53619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6" name="Text Box 11"/>
            <p:cNvSpPr txBox="1">
              <a:spLocks noChangeArrowheads="1"/>
            </p:cNvSpPr>
            <p:nvPr/>
          </p:nvSpPr>
          <p:spPr bwMode="auto">
            <a:xfrm>
              <a:off x="5447595" y="4450226"/>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17" name="Rectangle 16"/>
            <p:cNvSpPr>
              <a:spLocks noChangeAspect="1" noChangeArrowheads="1"/>
            </p:cNvSpPr>
            <p:nvPr/>
          </p:nvSpPr>
          <p:spPr bwMode="auto">
            <a:xfrm>
              <a:off x="53619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18" name="Text Box 12"/>
            <p:cNvSpPr txBox="1">
              <a:spLocks noChangeArrowheads="1"/>
            </p:cNvSpPr>
            <p:nvPr/>
          </p:nvSpPr>
          <p:spPr bwMode="auto">
            <a:xfrm>
              <a:off x="5447595" y="4657209"/>
              <a:ext cx="1128194" cy="307777"/>
            </a:xfrm>
            <a:prstGeom prst="rect">
              <a:avLst/>
            </a:prstGeom>
            <a:noFill/>
            <a:ln w="9525">
              <a:noFill/>
              <a:miter lim="800000"/>
              <a:headEnd/>
              <a:tailEnd/>
            </a:ln>
          </p:spPr>
          <p:txBody>
            <a:bodyPr wrap="none">
              <a:spAutoFit/>
            </a:bodyPr>
            <a:lstStyle/>
            <a:p>
              <a:r>
                <a:rPr lang="en-US" sz="1400"/>
                <a:t>metallurgical</a:t>
              </a:r>
            </a:p>
          </p:txBody>
        </p:sp>
        <p:sp>
          <p:nvSpPr>
            <p:cNvPr id="19" name="Rectangle 17"/>
            <p:cNvSpPr>
              <a:spLocks noChangeAspect="1" noChangeArrowheads="1"/>
            </p:cNvSpPr>
            <p:nvPr/>
          </p:nvSpPr>
          <p:spPr bwMode="auto">
            <a:xfrm>
              <a:off x="53619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sp>
          <p:nvSpPr>
            <p:cNvPr id="20" name="Text Box 13"/>
            <p:cNvSpPr txBox="1">
              <a:spLocks noChangeArrowheads="1"/>
            </p:cNvSpPr>
            <p:nvPr/>
          </p:nvSpPr>
          <p:spPr bwMode="auto">
            <a:xfrm>
              <a:off x="5447595" y="4864192"/>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21" name="Rectangle 18"/>
            <p:cNvSpPr>
              <a:spLocks noChangeAspect="1" noChangeArrowheads="1"/>
            </p:cNvSpPr>
            <p:nvPr/>
          </p:nvSpPr>
          <p:spPr bwMode="auto">
            <a:xfrm>
              <a:off x="53619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nvGrpSpPr>
          <p:cNvPr id="3" name="Group 22"/>
          <p:cNvGrpSpPr/>
          <p:nvPr/>
        </p:nvGrpSpPr>
        <p:grpSpPr>
          <a:xfrm>
            <a:off x="7884888" y="1971665"/>
            <a:ext cx="957622" cy="1738282"/>
            <a:chOff x="7901617" y="1323978"/>
            <a:chExt cx="957622" cy="1738282"/>
          </a:xfrm>
        </p:grpSpPr>
        <p:sp>
          <p:nvSpPr>
            <p:cNvPr id="24" name="Rectangle 23"/>
            <p:cNvSpPr/>
            <p:nvPr/>
          </p:nvSpPr>
          <p:spPr>
            <a:xfrm>
              <a:off x="7901617" y="1359822"/>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1"/>
            <p:cNvSpPr txBox="1">
              <a:spLocks noChangeArrowheads="1"/>
            </p:cNvSpPr>
            <p:nvPr/>
          </p:nvSpPr>
          <p:spPr bwMode="auto">
            <a:xfrm>
              <a:off x="7954568" y="1323978"/>
              <a:ext cx="886687" cy="461665"/>
            </a:xfrm>
            <a:prstGeom prst="rect">
              <a:avLst/>
            </a:prstGeom>
            <a:noFill/>
            <a:ln w="9525">
              <a:noFill/>
              <a:miter lim="800000"/>
              <a:headEnd/>
              <a:tailEnd/>
            </a:ln>
          </p:spPr>
          <p:txBody>
            <a:bodyPr wrap="square">
              <a:spAutoFit/>
            </a:bodyPr>
            <a:lstStyle/>
            <a:p>
              <a:r>
                <a:rPr lang="en-US" sz="1200" b="1" dirty="0" smtClean="0"/>
                <a:t>Emissions</a:t>
              </a:r>
            </a:p>
            <a:p>
              <a:r>
                <a:rPr lang="en-US" sz="1200" b="1" dirty="0" smtClean="0"/>
                <a:t> (kg/yr)</a:t>
              </a:r>
              <a:endParaRPr lang="en-US" sz="1200" b="1" dirty="0"/>
            </a:p>
          </p:txBody>
        </p:sp>
        <p:sp>
          <p:nvSpPr>
            <p:cNvPr id="26" name="Text Box 26"/>
            <p:cNvSpPr txBox="1">
              <a:spLocks noChangeArrowheads="1"/>
            </p:cNvSpPr>
            <p:nvPr/>
          </p:nvSpPr>
          <p:spPr bwMode="auto">
            <a:xfrm>
              <a:off x="8059813" y="18735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27" name="Text Box 27"/>
            <p:cNvSpPr txBox="1">
              <a:spLocks noChangeArrowheads="1"/>
            </p:cNvSpPr>
            <p:nvPr/>
          </p:nvSpPr>
          <p:spPr bwMode="auto">
            <a:xfrm>
              <a:off x="8052910" y="20605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28" name="Text Box 28"/>
            <p:cNvSpPr txBox="1">
              <a:spLocks noChangeArrowheads="1"/>
            </p:cNvSpPr>
            <p:nvPr/>
          </p:nvSpPr>
          <p:spPr bwMode="auto">
            <a:xfrm>
              <a:off x="8052910" y="22379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29" name="Text Box 30"/>
            <p:cNvSpPr txBox="1">
              <a:spLocks noChangeArrowheads="1"/>
            </p:cNvSpPr>
            <p:nvPr/>
          </p:nvSpPr>
          <p:spPr bwMode="auto">
            <a:xfrm>
              <a:off x="8062583" y="17324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30" name="Text Box 28"/>
            <p:cNvSpPr txBox="1">
              <a:spLocks noChangeArrowheads="1"/>
            </p:cNvSpPr>
            <p:nvPr/>
          </p:nvSpPr>
          <p:spPr bwMode="auto">
            <a:xfrm>
              <a:off x="8052910" y="24146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31" name="Text Box 28"/>
            <p:cNvSpPr txBox="1">
              <a:spLocks noChangeArrowheads="1"/>
            </p:cNvSpPr>
            <p:nvPr/>
          </p:nvSpPr>
          <p:spPr bwMode="auto">
            <a:xfrm>
              <a:off x="8062583" y="26038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32" name="Text Box 28"/>
            <p:cNvSpPr txBox="1">
              <a:spLocks noChangeArrowheads="1"/>
            </p:cNvSpPr>
            <p:nvPr/>
          </p:nvSpPr>
          <p:spPr bwMode="auto">
            <a:xfrm>
              <a:off x="8062583" y="2819902"/>
              <a:ext cx="732893" cy="215444"/>
            </a:xfrm>
            <a:prstGeom prst="rect">
              <a:avLst/>
            </a:prstGeom>
            <a:noFill/>
            <a:ln w="9525">
              <a:noFill/>
              <a:miter lim="800000"/>
              <a:headEnd/>
              <a:tailEnd/>
            </a:ln>
          </p:spPr>
          <p:txBody>
            <a:bodyPr wrap="none">
              <a:spAutoFit/>
            </a:bodyPr>
            <a:lstStyle/>
            <a:p>
              <a:r>
                <a:rPr lang="en-US" sz="800" b="1" dirty="0" smtClean="0">
                  <a:latin typeface="Courier New" pitchFamily="49" charset="0"/>
                </a:rPr>
                <a:t>1000–3000</a:t>
              </a:r>
              <a:endParaRPr lang="en-US" sz="800" b="1" dirty="0">
                <a:latin typeface="Courier New" pitchFamily="49" charset="0"/>
              </a:endParaRPr>
            </a:p>
          </p:txBody>
        </p:sp>
        <p:sp>
          <p:nvSpPr>
            <p:cNvPr id="33" name="Oval 32"/>
            <p:cNvSpPr/>
            <p:nvPr/>
          </p:nvSpPr>
          <p:spPr>
            <a:xfrm>
              <a:off x="8026201"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015561"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8020881"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8031521"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8004921"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gular Pentagon 37"/>
            <p:cNvSpPr>
              <a:spLocks noChangeAspect="1"/>
            </p:cNvSpPr>
            <p:nvPr/>
          </p:nvSpPr>
          <p:spPr>
            <a:xfrm>
              <a:off x="7991620"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a:spLocks noChangeAspect="1"/>
            </p:cNvSpPr>
            <p:nvPr/>
          </p:nvSpPr>
          <p:spPr>
            <a:xfrm>
              <a:off x="7985768"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Slide Number Placeholder 45"/>
          <p:cNvSpPr>
            <a:spLocks noGrp="1"/>
          </p:cNvSpPr>
          <p:nvPr>
            <p:ph type="sldNum" sz="quarter" idx="12"/>
          </p:nvPr>
        </p:nvSpPr>
        <p:spPr/>
        <p:txBody>
          <a:bodyPr/>
          <a:lstStyle/>
          <a:p>
            <a:fld id="{3E7EE49B-C32B-495C-9640-ABBF50F57D80}" type="slidenum">
              <a:rPr lang="en-US" smtClean="0"/>
              <a:pPr/>
              <a:t>4</a:t>
            </a:fld>
            <a:endParaRPr lang="en-US" dirty="0"/>
          </a:p>
        </p:txBody>
      </p:sp>
      <p:sp>
        <p:nvSpPr>
          <p:cNvPr id="42" name="TextBox 41"/>
          <p:cNvSpPr txBox="1"/>
          <p:nvPr/>
        </p:nvSpPr>
        <p:spPr>
          <a:xfrm>
            <a:off x="1137678" y="971490"/>
            <a:ext cx="6873420" cy="400110"/>
          </a:xfrm>
          <a:prstGeom prst="rect">
            <a:avLst/>
          </a:prstGeom>
          <a:solidFill>
            <a:schemeClr val="bg1"/>
          </a:solidFill>
          <a:ln>
            <a:solidFill>
              <a:schemeClr val="tx1"/>
            </a:solidFill>
          </a:ln>
        </p:spPr>
        <p:txBody>
          <a:bodyPr wrap="none" rtlCol="0">
            <a:spAutoFit/>
          </a:bodyPr>
          <a:lstStyle/>
          <a:p>
            <a:r>
              <a:rPr lang="en-US" sz="2000" b="1" dirty="0" smtClean="0">
                <a:solidFill>
                  <a:srgbClr val="04617B"/>
                </a:solidFill>
              </a:rPr>
              <a:t>2005 Atmospheric Mercury Emissions from Large Point Sources</a:t>
            </a:r>
            <a:endParaRPr lang="en-US" sz="2000" b="1" dirty="0">
              <a:solidFill>
                <a:srgbClr val="04617B"/>
              </a:solidFill>
            </a:endParaRPr>
          </a:p>
        </p:txBody>
      </p:sp>
      <p:sp>
        <p:nvSpPr>
          <p:cNvPr id="40" name="TextBox 39"/>
          <p:cNvSpPr txBox="1"/>
          <p:nvPr/>
        </p:nvSpPr>
        <p:spPr>
          <a:xfrm>
            <a:off x="990600" y="240268"/>
            <a:ext cx="5629554" cy="400110"/>
          </a:xfrm>
          <a:prstGeom prst="rect">
            <a:avLst/>
          </a:prstGeom>
          <a:solidFill>
            <a:schemeClr val="accent1">
              <a:lumMod val="50000"/>
            </a:schemeClr>
          </a:solidFill>
          <a:ln>
            <a:solidFill>
              <a:schemeClr val="bg1"/>
            </a:solidFill>
          </a:ln>
        </p:spPr>
        <p:txBody>
          <a:bodyPr wrap="none" rtlCol="0">
            <a:spAutoFit/>
          </a:bodyPr>
          <a:lstStyle/>
          <a:p>
            <a:r>
              <a:rPr lang="en-US" sz="2000" b="1" i="1" dirty="0" smtClean="0">
                <a:solidFill>
                  <a:schemeClr val="bg1"/>
                </a:solidFill>
              </a:rPr>
              <a:t>Starting point: where is mercury emitted to the air?</a:t>
            </a:r>
            <a:endParaRPr lang="en-US" sz="2000" b="1" i="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ChangeArrowheads="1"/>
          </p:cNvSpPr>
          <p:nvPr/>
        </p:nvSpPr>
        <p:spPr bwMode="auto">
          <a:xfrm>
            <a:off x="914400" y="1371600"/>
            <a:ext cx="6936101"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Modeling Atmospheric Mercury Deposition to the Great Lakes.</a:t>
            </a: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Final Report</a:t>
            </a:r>
            <a:r>
              <a:rPr kumimoji="0" 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work conducted with FY2010 funding from the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Great Lakes Restoration Initiative.</a:t>
            </a:r>
            <a:r>
              <a:rPr kumimoji="0" lang="en-US" sz="20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December 16, 2011.</a:t>
            </a:r>
            <a:endParaRPr kumimoji="0" lang="en-US" sz="2000" i="0"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Mark Cohen, Roland Draxler, Richard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Artz</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NOAA Air Resources Laboratory,</a:t>
            </a:r>
            <a:r>
              <a:rPr kumimoji="0" 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Silver Spring, MD, USA. 160 pages.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447800" y="3178314"/>
            <a:ext cx="6705600" cy="707886"/>
          </a:xfrm>
          <a:prstGeom prst="rect">
            <a:avLst/>
          </a:prstGeom>
        </p:spPr>
        <p:txBody>
          <a:bodyPr wrap="square">
            <a:spAutoFit/>
          </a:bodyPr>
          <a:lstStyle/>
          <a:p>
            <a:r>
              <a:rPr lang="en-US" sz="2000" b="1" i="1" dirty="0" smtClean="0">
                <a:solidFill>
                  <a:srgbClr val="045C75"/>
                </a:solidFill>
              </a:rPr>
              <a:t>http://www.arl.noaa.gov/documents/reports/GLRI_FY2010_Atmospheric_Mercury_Final_Report_2011_Dec_16.pdf</a:t>
            </a:r>
            <a:endParaRPr lang="en-US" sz="2000" b="1" i="1" dirty="0">
              <a:solidFill>
                <a:srgbClr val="045C75"/>
              </a:solidFill>
            </a:endParaRPr>
          </a:p>
        </p:txBody>
      </p:sp>
      <p:sp>
        <p:nvSpPr>
          <p:cNvPr id="12" name="Rectangle 11"/>
          <p:cNvSpPr/>
          <p:nvPr/>
        </p:nvSpPr>
        <p:spPr>
          <a:xfrm>
            <a:off x="1447800" y="4038600"/>
            <a:ext cx="6781800" cy="707886"/>
          </a:xfrm>
          <a:prstGeom prst="rect">
            <a:avLst/>
          </a:prstGeom>
        </p:spPr>
        <p:txBody>
          <a:bodyPr wrap="square">
            <a:spAutoFit/>
          </a:bodyPr>
          <a:lstStyle/>
          <a:p>
            <a:r>
              <a:rPr lang="en-US" sz="2000" b="1" i="1" dirty="0" smtClean="0">
                <a:solidFill>
                  <a:srgbClr val="045C75"/>
                </a:solidFill>
              </a:rPr>
              <a:t>http://www.arl.noaa.gov/documents/reports/Figures_Tables_GLRI_NOAA_Atmos_Mercury_Report_Dec_16_2011.pptx</a:t>
            </a:r>
            <a:endParaRPr lang="en-US" sz="2000" b="1" i="1" dirty="0">
              <a:solidFill>
                <a:srgbClr val="045C75"/>
              </a:solidFill>
            </a:endParaRPr>
          </a:p>
        </p:txBody>
      </p:sp>
      <p:sp>
        <p:nvSpPr>
          <p:cNvPr id="17" name="Slide Number Placeholder 16"/>
          <p:cNvSpPr>
            <a:spLocks noGrp="1"/>
          </p:cNvSpPr>
          <p:nvPr>
            <p:ph type="sldNum" sz="quarter" idx="12"/>
          </p:nvPr>
        </p:nvSpPr>
        <p:spPr/>
        <p:txBody>
          <a:bodyPr/>
          <a:lstStyle/>
          <a:p>
            <a:fld id="{3E7EE49B-C32B-495C-9640-ABBF50F57D80}" type="slidenum">
              <a:rPr lang="en-US" smtClean="0"/>
              <a:pPr/>
              <a:t>40</a:t>
            </a:fld>
            <a:endParaRPr lang="en-US"/>
          </a:p>
        </p:txBody>
      </p:sp>
      <p:sp>
        <p:nvSpPr>
          <p:cNvPr id="9" name="TextBox 8"/>
          <p:cNvSpPr txBox="1"/>
          <p:nvPr/>
        </p:nvSpPr>
        <p:spPr>
          <a:xfrm>
            <a:off x="914400" y="5029200"/>
            <a:ext cx="5181600" cy="1323439"/>
          </a:xfrm>
          <a:prstGeom prst="rect">
            <a:avLst/>
          </a:prstGeom>
        </p:spPr>
        <p:txBody>
          <a:bodyPr wrap="square">
            <a:spAutoFit/>
          </a:bodyPr>
          <a:lstStyle/>
          <a:p>
            <a:r>
              <a:rPr lang="en-US" sz="2000" b="1" dirty="0" smtClean="0"/>
              <a:t>One-page summary: </a:t>
            </a:r>
            <a:r>
              <a:rPr lang="en-US" sz="2000" b="1" i="1" dirty="0" smtClean="0">
                <a:solidFill>
                  <a:srgbClr val="045C75"/>
                </a:solidFill>
              </a:rPr>
              <a:t>http://www.arl.noaa.gov/documents/reports/GLRI_Atmos_Mercury_Summary.pdf</a:t>
            </a:r>
          </a:p>
          <a:p>
            <a:endParaRPr lang="en-US" sz="2000" b="1" i="1" dirty="0" smtClean="0">
              <a:solidFill>
                <a:srgbClr val="045C75"/>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828800" y="152400"/>
            <a:ext cx="55626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Features of this Analysis</a:t>
            </a:r>
            <a:endParaRPr lang="en-US" sz="2800" b="1" dirty="0">
              <a:solidFill>
                <a:srgbClr val="045C75"/>
              </a:solidFill>
            </a:endParaRPr>
          </a:p>
        </p:txBody>
      </p:sp>
      <p:sp>
        <p:nvSpPr>
          <p:cNvPr id="9" name="TextBox 8"/>
          <p:cNvSpPr txBox="1"/>
          <p:nvPr/>
        </p:nvSpPr>
        <p:spPr>
          <a:xfrm>
            <a:off x="609599" y="996890"/>
            <a:ext cx="8229601" cy="461665"/>
          </a:xfrm>
          <a:prstGeom prst="rect">
            <a:avLst/>
          </a:prstGeom>
          <a:noFill/>
        </p:spPr>
        <p:txBody>
          <a:bodyPr wrap="square" rtlCol="0">
            <a:spAutoFit/>
          </a:bodyPr>
          <a:lstStyle/>
          <a:p>
            <a:r>
              <a:rPr lang="en-US" sz="2400" b="1" dirty="0" smtClean="0"/>
              <a:t>Deposition explicitly modeled to actual lake/watershed areas</a:t>
            </a:r>
            <a:endParaRPr lang="en-US" sz="2400" b="1" dirty="0"/>
          </a:p>
        </p:txBody>
      </p:sp>
      <p:sp>
        <p:nvSpPr>
          <p:cNvPr id="10" name="TextBox 9"/>
          <p:cNvSpPr txBox="1"/>
          <p:nvPr/>
        </p:nvSpPr>
        <p:spPr>
          <a:xfrm>
            <a:off x="609599" y="3938587"/>
            <a:ext cx="8077201" cy="461665"/>
          </a:xfrm>
          <a:prstGeom prst="rect">
            <a:avLst/>
          </a:prstGeom>
          <a:noFill/>
        </p:spPr>
        <p:txBody>
          <a:bodyPr wrap="square" rtlCol="0">
            <a:spAutoFit/>
          </a:bodyPr>
          <a:lstStyle/>
          <a:p>
            <a:pPr lvl="0" fontAlgn="base">
              <a:spcBef>
                <a:spcPct val="0"/>
              </a:spcBef>
              <a:spcAft>
                <a:spcPct val="0"/>
              </a:spcAft>
            </a:pPr>
            <a:r>
              <a:rPr lang="en-US" sz="2400" b="1" dirty="0" smtClean="0">
                <a:latin typeface="Calibri" pitchFamily="34" charset="0"/>
                <a:ea typeface="Calibri" pitchFamily="34" charset="0"/>
                <a:cs typeface="Times New Roman" pitchFamily="18" charset="0"/>
              </a:rPr>
              <a:t>Uniquely detailed source-attribution information is created</a:t>
            </a:r>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4114800"/>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524000"/>
            <a:ext cx="6630797"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As opposed to the usual practice of ascribing portions of gridded deposition to these areas in a post-processing step</a:t>
            </a:r>
          </a:p>
        </p:txBody>
      </p:sp>
      <p:sp>
        <p:nvSpPr>
          <p:cNvPr id="28" name="TextBox 27"/>
          <p:cNvSpPr txBox="1"/>
          <p:nvPr/>
        </p:nvSpPr>
        <p:spPr>
          <a:xfrm>
            <a:off x="838200" y="4464784"/>
            <a:ext cx="8002397" cy="1631216"/>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deposition contribution to each Great Lakes and watersheds from each source in the emissions inventories used is estimated individually </a:t>
            </a:r>
          </a:p>
          <a:p>
            <a:pPr marL="230188"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The level of source discrimination is only limited by the detail in the emissions inventories</a:t>
            </a:r>
          </a:p>
          <a:p>
            <a:pPr marL="230188" lvl="0"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Source-type breakdowns not possible in this 1</a:t>
            </a:r>
            <a:r>
              <a:rPr lang="en-US" sz="1600" baseline="30000" dirty="0" smtClean="0">
                <a:latin typeface="Calibri" pitchFamily="34" charset="0"/>
                <a:ea typeface="Calibri" pitchFamily="34" charset="0"/>
                <a:cs typeface="Times New Roman" pitchFamily="18" charset="0"/>
              </a:rPr>
              <a:t>st</a:t>
            </a:r>
            <a:r>
              <a:rPr lang="en-US" sz="1600" dirty="0" smtClean="0">
                <a:latin typeface="Calibri" pitchFamily="34" charset="0"/>
                <a:ea typeface="Calibri" pitchFamily="34" charset="0"/>
                <a:cs typeface="Times New Roman" pitchFamily="18" charset="0"/>
              </a:rPr>
              <a:t> phase for global sources, because the global emissions inventory available did not have source-type breakdowns for each grid square</a:t>
            </a:r>
            <a:endParaRPr lang="en-US" sz="1600" dirty="0"/>
          </a:p>
        </p:txBody>
      </p:sp>
      <p:sp>
        <p:nvSpPr>
          <p:cNvPr id="31" name="TextBox 30"/>
          <p:cNvSpPr txBox="1"/>
          <p:nvPr/>
        </p:nvSpPr>
        <p:spPr>
          <a:xfrm>
            <a:off x="613304" y="2438400"/>
            <a:ext cx="7844896" cy="461665"/>
          </a:xfrm>
          <a:prstGeom prst="rect">
            <a:avLst/>
          </a:prstGeom>
          <a:noFill/>
        </p:spPr>
        <p:txBody>
          <a:bodyPr wrap="square" rtlCol="0">
            <a:spAutoFit/>
          </a:bodyPr>
          <a:lstStyle/>
          <a:p>
            <a:r>
              <a:rPr lang="en-US" sz="2400" b="1" dirty="0" smtClean="0"/>
              <a:t>Combination of Lagrangian &amp; Eulerian modeling </a:t>
            </a:r>
            <a:endParaRPr lang="en-US" sz="2400" b="1" dirty="0"/>
          </a:p>
        </p:txBody>
      </p:sp>
      <p:sp>
        <p:nvSpPr>
          <p:cNvPr id="36" name="Oval 35"/>
          <p:cNvSpPr/>
          <p:nvPr/>
        </p:nvSpPr>
        <p:spPr>
          <a:xfrm>
            <a:off x="426720" y="25977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38200" y="2965510"/>
            <a:ext cx="8227293"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allows accurate and computationally efficient estimates of the fate and transport of atmospheric mercury over all relevant length scales – from “local” to global. </a:t>
            </a:r>
          </a:p>
        </p:txBody>
      </p:sp>
      <p:sp>
        <p:nvSpPr>
          <p:cNvPr id="20" name="Slide Number Placeholder 19"/>
          <p:cNvSpPr>
            <a:spLocks noGrp="1"/>
          </p:cNvSpPr>
          <p:nvPr>
            <p:ph type="sldNum" sz="quarter" idx="12"/>
          </p:nvPr>
        </p:nvSpPr>
        <p:spPr/>
        <p:txBody>
          <a:bodyPr/>
          <a:lstStyle/>
          <a:p>
            <a:fld id="{3E7EE49B-C32B-495C-9640-ABBF50F57D80}" type="slidenum">
              <a:rPr lang="en-US" smtClean="0"/>
              <a:pPr/>
              <a:t>41</a:t>
            </a:fld>
            <a:endParaRPr lang="en-US"/>
          </a:p>
        </p:txBody>
      </p:sp>
    </p:spTree>
    <p:extLst>
      <p:ext uri="{BB962C8B-B14F-4D97-AF65-F5344CB8AC3E}">
        <p14:creationId xmlns:p14="http://schemas.microsoft.com/office/powerpoint/2010/main" val="3423154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828800" y="152400"/>
            <a:ext cx="55626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Findings of this Analysis</a:t>
            </a:r>
            <a:endParaRPr lang="en-US" sz="2800" b="1" dirty="0">
              <a:solidFill>
                <a:srgbClr val="045C75"/>
              </a:solidFill>
            </a:endParaRPr>
          </a:p>
        </p:txBody>
      </p:sp>
      <p:sp>
        <p:nvSpPr>
          <p:cNvPr id="13" name="Oval 12"/>
          <p:cNvSpPr/>
          <p:nvPr/>
        </p:nvSpPr>
        <p:spPr>
          <a:xfrm>
            <a:off x="423016" y="13785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43784" y="2971800"/>
            <a:ext cx="8302096" cy="830997"/>
          </a:xfrm>
          <a:prstGeom prst="rect">
            <a:avLst/>
          </a:prstGeom>
          <a:noFill/>
        </p:spPr>
        <p:txBody>
          <a:bodyPr wrap="square" rtlCol="0">
            <a:spAutoFit/>
          </a:bodyPr>
          <a:lstStyle/>
          <a:p>
            <a:r>
              <a:rPr lang="en-US" sz="2400" b="1" dirty="0" smtClean="0"/>
              <a:t>Regional, national, &amp; global mercury emissions are all important contributors to mercury deposition in the Great Lakes Basin</a:t>
            </a:r>
            <a:endParaRPr lang="en-US" sz="2400" b="1" dirty="0"/>
          </a:p>
        </p:txBody>
      </p:sp>
      <p:sp>
        <p:nvSpPr>
          <p:cNvPr id="36" name="Oval 35"/>
          <p:cNvSpPr/>
          <p:nvPr/>
        </p:nvSpPr>
        <p:spPr>
          <a:xfrm>
            <a:off x="457200" y="31311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68680" y="3928408"/>
            <a:ext cx="8122919" cy="1938992"/>
          </a:xfrm>
          <a:prstGeom prst="rect">
            <a:avLst/>
          </a:prstGeom>
          <a:solidFill>
            <a:schemeClr val="bg1"/>
          </a:solid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Lakes Erie and Ontario, the U.S. contribution is at its most significant</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Lakes Huron and Superior, the U.S. contribution is less significant.  </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Local &amp; regional sources have a much greater atmospheric deposition contributions than their emissions, as a fraction of total global mercury emissions, would suggest. </a:t>
            </a:r>
            <a:endParaRPr lang="en-US" sz="2000" dirty="0" smtClean="0"/>
          </a:p>
        </p:txBody>
      </p:sp>
      <p:sp>
        <p:nvSpPr>
          <p:cNvPr id="9" name="TextBox 8"/>
          <p:cNvSpPr txBox="1"/>
          <p:nvPr/>
        </p:nvSpPr>
        <p:spPr>
          <a:xfrm>
            <a:off x="609599" y="1219200"/>
            <a:ext cx="8229601" cy="461665"/>
          </a:xfrm>
          <a:prstGeom prst="rect">
            <a:avLst/>
          </a:prstGeom>
          <a:noFill/>
        </p:spPr>
        <p:txBody>
          <a:bodyPr wrap="square" rtlCol="0">
            <a:spAutoFit/>
          </a:bodyPr>
          <a:lstStyle/>
          <a:p>
            <a:pPr lvl="0" eaLnBrk="0" fontAlgn="base" hangingPunct="0">
              <a:spcBef>
                <a:spcPct val="0"/>
              </a:spcBef>
              <a:spcAft>
                <a:spcPct val="0"/>
              </a:spcAft>
            </a:pPr>
            <a:r>
              <a:rPr lang="en-US" sz="2400" b="1" dirty="0" smtClean="0">
                <a:latin typeface="Calibri" pitchFamily="34" charset="0"/>
                <a:ea typeface="Calibri" pitchFamily="34" charset="0"/>
                <a:cs typeface="Times New Roman" pitchFamily="18" charset="0"/>
              </a:rPr>
              <a:t>“Single Source” results illustrate source-receptor relationships </a:t>
            </a:r>
            <a:endParaRPr lang="en-US" sz="2400" b="1" dirty="0"/>
          </a:p>
        </p:txBody>
      </p:sp>
      <p:sp>
        <p:nvSpPr>
          <p:cNvPr id="8" name="TextBox 7"/>
          <p:cNvSpPr txBox="1"/>
          <p:nvPr/>
        </p:nvSpPr>
        <p:spPr>
          <a:xfrm>
            <a:off x="838200" y="1694935"/>
            <a:ext cx="7772400" cy="1015663"/>
          </a:xfrm>
          <a:prstGeom prst="rect">
            <a:avLst/>
          </a:prstGeom>
          <a:solidFill>
            <a:schemeClr val="bg1"/>
          </a:solid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example, a “typical” coal-fired power plant near Lake Erie may contribute on the order of 1000x the mercury – for the same emissions – as a comparable facility in China.</a:t>
            </a:r>
            <a:endParaRPr lang="en-US" sz="2000" dirty="0" smtClean="0"/>
          </a:p>
        </p:txBody>
      </p:sp>
      <p:sp>
        <p:nvSpPr>
          <p:cNvPr id="17" name="Slide Number Placeholder 16"/>
          <p:cNvSpPr>
            <a:spLocks noGrp="1"/>
          </p:cNvSpPr>
          <p:nvPr>
            <p:ph type="sldNum" sz="quarter" idx="12"/>
          </p:nvPr>
        </p:nvSpPr>
        <p:spPr/>
        <p:txBody>
          <a:bodyPr/>
          <a:lstStyle/>
          <a:p>
            <a:fld id="{3E7EE49B-C32B-495C-9640-ABBF50F57D80}" type="slidenum">
              <a:rPr lang="en-US" smtClean="0"/>
              <a:pPr/>
              <a:t>42</a:t>
            </a:fld>
            <a:endParaRPr lang="en-US"/>
          </a:p>
        </p:txBody>
      </p:sp>
    </p:spTree>
    <p:extLst>
      <p:ext uri="{BB962C8B-B14F-4D97-AF65-F5344CB8AC3E}">
        <p14:creationId xmlns:p14="http://schemas.microsoft.com/office/powerpoint/2010/main" val="27600855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219200" y="152400"/>
            <a:ext cx="76200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Findings of this Analysis (…continued)</a:t>
            </a:r>
          </a:p>
        </p:txBody>
      </p:sp>
      <p:sp>
        <p:nvSpPr>
          <p:cNvPr id="10" name="TextBox 9"/>
          <p:cNvSpPr txBox="1"/>
          <p:nvPr/>
        </p:nvSpPr>
        <p:spPr>
          <a:xfrm>
            <a:off x="609599" y="1066800"/>
            <a:ext cx="7467601" cy="461665"/>
          </a:xfrm>
          <a:prstGeom prst="rect">
            <a:avLst/>
          </a:prstGeom>
          <a:noFill/>
        </p:spPr>
        <p:txBody>
          <a:bodyPr wrap="square" rtlCol="0">
            <a:spAutoFit/>
          </a:bodyPr>
          <a:lstStyle/>
          <a:p>
            <a:pPr lvl="0" fontAlgn="base">
              <a:spcBef>
                <a:spcPct val="0"/>
              </a:spcBef>
              <a:spcAft>
                <a:spcPct val="0"/>
              </a:spcAft>
            </a:pPr>
            <a:r>
              <a:rPr lang="en-US" sz="2400" b="1" dirty="0" smtClean="0">
                <a:latin typeface="Calibri" pitchFamily="34" charset="0"/>
                <a:ea typeface="Calibri" pitchFamily="34" charset="0"/>
                <a:cs typeface="Times New Roman" pitchFamily="18" charset="0"/>
              </a:rPr>
              <a:t>Reasonable agreement with measurements</a:t>
            </a:r>
          </a:p>
        </p:txBody>
      </p:sp>
      <p:sp>
        <p:nvSpPr>
          <p:cNvPr id="15" name="Oval 14"/>
          <p:cNvSpPr/>
          <p:nvPr/>
        </p:nvSpPr>
        <p:spPr>
          <a:xfrm>
            <a:off x="464318" y="1243013"/>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8201" y="1697772"/>
            <a:ext cx="7543800" cy="4093428"/>
          </a:xfrm>
          <a:prstGeom prst="rect">
            <a:avLst/>
          </a:prstGeom>
          <a:no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Despite numerous uncertainties in model input data and other modeling aspects</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Comparison at sites where significant computational resources were expended – corresponding to regions that were the most important for estimating deposition to the Great Lakes and their watersheds – showed good consistency between model predictions and measured quantities.</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a smaller subset of sites generally downwind of the Great Lakes (in regions not expected to contribute most significantly to Great Lakes atmospheric deposition), less computational resources were expended, and the comparison showed moderate, but understandable, discrepancies. </a:t>
            </a:r>
            <a:endParaRPr lang="en-US" sz="2000" dirty="0"/>
          </a:p>
        </p:txBody>
      </p:sp>
      <p:sp>
        <p:nvSpPr>
          <p:cNvPr id="14" name="Slide Number Placeholder 13"/>
          <p:cNvSpPr>
            <a:spLocks noGrp="1"/>
          </p:cNvSpPr>
          <p:nvPr>
            <p:ph type="sldNum" sz="quarter" idx="12"/>
          </p:nvPr>
        </p:nvSpPr>
        <p:spPr/>
        <p:txBody>
          <a:bodyPr/>
          <a:lstStyle/>
          <a:p>
            <a:fld id="{3E7EE49B-C32B-495C-9640-ABBF50F57D80}" type="slidenum">
              <a:rPr lang="en-US" smtClean="0"/>
              <a:pPr/>
              <a:t>43</a:t>
            </a:fld>
            <a:endParaRPr lang="en-US"/>
          </a:p>
        </p:txBody>
      </p:sp>
    </p:spTree>
    <p:extLst>
      <p:ext uri="{BB962C8B-B14F-4D97-AF65-F5344CB8AC3E}">
        <p14:creationId xmlns:p14="http://schemas.microsoft.com/office/powerpoint/2010/main" val="1061302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990600" y="3828871"/>
            <a:ext cx="7467600" cy="1938992"/>
            <a:chOff x="990600" y="3733800"/>
            <a:chExt cx="7467600" cy="1938992"/>
          </a:xfrm>
        </p:grpSpPr>
        <p:sp>
          <p:nvSpPr>
            <p:cNvPr id="10" name="TextBox 9"/>
            <p:cNvSpPr txBox="1"/>
            <p:nvPr/>
          </p:nvSpPr>
          <p:spPr>
            <a:xfrm>
              <a:off x="1406498" y="3733800"/>
              <a:ext cx="7051702" cy="1938992"/>
            </a:xfrm>
            <a:prstGeom prst="rect">
              <a:avLst/>
            </a:prstGeom>
            <a:noFill/>
          </p:spPr>
          <p:txBody>
            <a:bodyPr wrap="square" rtlCol="0">
              <a:spAutoFit/>
            </a:bodyPr>
            <a:lstStyle/>
            <a:p>
              <a:r>
                <a:rPr lang="en-US" sz="2400" b="1" dirty="0" smtClean="0">
                  <a:solidFill>
                    <a:srgbClr val="04566C"/>
                  </a:solidFill>
                </a:rPr>
                <a:t>Ground-truthing the model against additional ambient monitoring data, e.g., ambient mercury air concentration measurements and wet deposition data not included in the Mercury Deposition Network (MDN)</a:t>
              </a:r>
              <a:endParaRPr lang="en-US" sz="2400" b="1" dirty="0">
                <a:solidFill>
                  <a:srgbClr val="04566C"/>
                </a:solidFill>
              </a:endParaRPr>
            </a:p>
          </p:txBody>
        </p:sp>
        <p:sp>
          <p:nvSpPr>
            <p:cNvPr id="15" name="Oval 14"/>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2"/>
          <p:cNvGrpSpPr/>
          <p:nvPr/>
        </p:nvGrpSpPr>
        <p:grpSpPr>
          <a:xfrm>
            <a:off x="990600" y="1981200"/>
            <a:ext cx="7467600" cy="1569660"/>
            <a:chOff x="990600" y="2209800"/>
            <a:chExt cx="7467600" cy="1569660"/>
          </a:xfrm>
        </p:grpSpPr>
        <p:sp>
          <p:nvSpPr>
            <p:cNvPr id="17" name="TextBox 16"/>
            <p:cNvSpPr txBox="1"/>
            <p:nvPr/>
          </p:nvSpPr>
          <p:spPr>
            <a:xfrm>
              <a:off x="1406498" y="2209800"/>
              <a:ext cx="7051702" cy="1569660"/>
            </a:xfrm>
            <a:prstGeom prst="rect">
              <a:avLst/>
            </a:prstGeom>
            <a:noFill/>
          </p:spPr>
          <p:txBody>
            <a:bodyPr wrap="square" rtlCol="0">
              <a:spAutoFit/>
            </a:bodyPr>
            <a:lstStyle/>
            <a:p>
              <a:r>
                <a:rPr lang="en-US" sz="2400" b="1" dirty="0" smtClean="0">
                  <a:solidFill>
                    <a:srgbClr val="04566C"/>
                  </a:solidFill>
                </a:rPr>
                <a:t>Examining the influence of uncertainties on the modeling results, by varying critical model parameters, algorithms, and inputs, and analyzing the resulting differences in results</a:t>
              </a:r>
              <a:endParaRPr lang="en-US" sz="2400" b="1" dirty="0">
                <a:solidFill>
                  <a:srgbClr val="04566C"/>
                </a:solidFill>
              </a:endParaRPr>
            </a:p>
          </p:txBody>
        </p:sp>
        <p:sp>
          <p:nvSpPr>
            <p:cNvPr id="18" name="Oval 17"/>
            <p:cNvSpPr/>
            <p:nvPr/>
          </p:nvSpPr>
          <p:spPr>
            <a:xfrm>
              <a:off x="990600" y="2299335"/>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52400" y="848380"/>
            <a:ext cx="8839200" cy="523220"/>
          </a:xfrm>
          <a:prstGeom prst="rect">
            <a:avLst/>
          </a:prstGeom>
        </p:spPr>
        <p:txBody>
          <a:bodyPr wrap="square">
            <a:spAutoFit/>
          </a:bodyPr>
          <a:lstStyle/>
          <a:p>
            <a:pPr lvl="0" algn="ctr"/>
            <a:r>
              <a:rPr lang="en-US" sz="2800" b="1" dirty="0" smtClean="0">
                <a:solidFill>
                  <a:srgbClr val="045C75"/>
                </a:solidFill>
              </a:rPr>
              <a:t>Phase 2: Sensitivity Analysis + Extended Model Evaluation</a:t>
            </a:r>
            <a:endParaRPr lang="en-US" sz="2800" b="1" dirty="0">
              <a:solidFill>
                <a:srgbClr val="045C75"/>
              </a:solidFill>
            </a:endParaRPr>
          </a:p>
        </p:txBody>
      </p:sp>
      <p:sp>
        <p:nvSpPr>
          <p:cNvPr id="20" name="TextBox 19"/>
          <p:cNvSpPr txBox="1"/>
          <p:nvPr/>
        </p:nvSpPr>
        <p:spPr>
          <a:xfrm>
            <a:off x="1951334" y="1295400"/>
            <a:ext cx="5279715" cy="461665"/>
          </a:xfrm>
          <a:prstGeom prst="rect">
            <a:avLst/>
          </a:prstGeom>
          <a:noFill/>
        </p:spPr>
        <p:txBody>
          <a:bodyPr wrap="none" rtlCol="0">
            <a:spAutoFit/>
          </a:bodyPr>
          <a:lstStyle/>
          <a:p>
            <a:r>
              <a:rPr lang="en-US" sz="2400" b="1" dirty="0" smtClean="0">
                <a:solidFill>
                  <a:srgbClr val="FF0000"/>
                </a:solidFill>
              </a:rPr>
              <a:t>(current work, with GLRI FY11 funding)</a:t>
            </a:r>
            <a:endParaRPr lang="en-US" sz="2400" b="1" dirty="0">
              <a:solidFill>
                <a:srgbClr val="FF0000"/>
              </a:solidFill>
            </a:endParaRPr>
          </a:p>
        </p:txBody>
      </p:sp>
      <p:sp>
        <p:nvSpPr>
          <p:cNvPr id="21" name="Slide Number Placeholder 20"/>
          <p:cNvSpPr>
            <a:spLocks noGrp="1"/>
          </p:cNvSpPr>
          <p:nvPr>
            <p:ph type="sldNum" sz="quarter" idx="12"/>
          </p:nvPr>
        </p:nvSpPr>
        <p:spPr/>
        <p:txBody>
          <a:bodyPr/>
          <a:lstStyle/>
          <a:p>
            <a:fld id="{3E7EE49B-C32B-495C-9640-ABBF50F57D80}"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304800" y="762000"/>
          <a:ext cx="8610600" cy="577596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2383591" y="1545393"/>
            <a:ext cx="1371599" cy="646331"/>
          </a:xfrm>
          <a:prstGeom prst="rect">
            <a:avLst/>
          </a:prstGeom>
          <a:solidFill>
            <a:schemeClr val="bg1"/>
          </a:solidFill>
        </p:spPr>
        <p:txBody>
          <a:bodyPr wrap="square" rtlCol="0">
            <a:spAutoFit/>
          </a:bodyPr>
          <a:lstStyle/>
          <a:p>
            <a:r>
              <a:rPr lang="en-US" b="1" dirty="0" smtClean="0">
                <a:solidFill>
                  <a:srgbClr val="FF0000"/>
                </a:solidFill>
              </a:rPr>
              <a:t>Fortran compilation</a:t>
            </a:r>
            <a:endParaRPr lang="en-US" b="1" dirty="0">
              <a:solidFill>
                <a:srgbClr val="FF0000"/>
              </a:solidFill>
            </a:endParaRPr>
          </a:p>
        </p:txBody>
      </p:sp>
      <p:sp>
        <p:nvSpPr>
          <p:cNvPr id="9" name="Right Brace 8"/>
          <p:cNvSpPr/>
          <p:nvPr/>
        </p:nvSpPr>
        <p:spPr>
          <a:xfrm rot="-5400000">
            <a:off x="2936614" y="2359287"/>
            <a:ext cx="253253" cy="64008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0" name="TextBox 9"/>
          <p:cNvSpPr txBox="1"/>
          <p:nvPr/>
        </p:nvSpPr>
        <p:spPr>
          <a:xfrm rot="16200000">
            <a:off x="6729870" y="1433829"/>
            <a:ext cx="1594727" cy="646331"/>
          </a:xfrm>
          <a:prstGeom prst="rect">
            <a:avLst/>
          </a:prstGeom>
          <a:solidFill>
            <a:schemeClr val="bg1"/>
          </a:solidFill>
        </p:spPr>
        <p:txBody>
          <a:bodyPr wrap="square" rtlCol="0">
            <a:spAutoFit/>
          </a:bodyPr>
          <a:lstStyle/>
          <a:p>
            <a:r>
              <a:rPr lang="en-US" b="1" dirty="0" smtClean="0">
                <a:solidFill>
                  <a:srgbClr val="FF0000"/>
                </a:solidFill>
              </a:rPr>
              <a:t>Chemistry and Partitioning</a:t>
            </a:r>
          </a:p>
        </p:txBody>
      </p:sp>
      <p:sp>
        <p:nvSpPr>
          <p:cNvPr id="11" name="Right Brace 10"/>
          <p:cNvSpPr/>
          <p:nvPr/>
        </p:nvSpPr>
        <p:spPr>
          <a:xfrm rot="-5400000">
            <a:off x="7397958" y="1719207"/>
            <a:ext cx="253253" cy="192024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3" name="TextBox 12"/>
          <p:cNvSpPr txBox="1"/>
          <p:nvPr/>
        </p:nvSpPr>
        <p:spPr>
          <a:xfrm rot="16200000">
            <a:off x="5468035" y="1545393"/>
            <a:ext cx="1371599" cy="646331"/>
          </a:xfrm>
          <a:prstGeom prst="rect">
            <a:avLst/>
          </a:prstGeom>
          <a:solidFill>
            <a:schemeClr val="bg1"/>
          </a:solidFill>
        </p:spPr>
        <p:txBody>
          <a:bodyPr wrap="square" rtlCol="0">
            <a:spAutoFit/>
          </a:bodyPr>
          <a:lstStyle/>
          <a:p>
            <a:r>
              <a:rPr lang="en-US" b="1" dirty="0" smtClean="0">
                <a:solidFill>
                  <a:srgbClr val="FF0000"/>
                </a:solidFill>
              </a:rPr>
              <a:t>Deposition modeling</a:t>
            </a:r>
            <a:endParaRPr lang="en-US" b="1" dirty="0">
              <a:solidFill>
                <a:srgbClr val="FF0000"/>
              </a:solidFill>
            </a:endParaRPr>
          </a:p>
        </p:txBody>
      </p:sp>
      <p:sp>
        <p:nvSpPr>
          <p:cNvPr id="14" name="Right Brace 13"/>
          <p:cNvSpPr/>
          <p:nvPr/>
        </p:nvSpPr>
        <p:spPr>
          <a:xfrm rot="-5400000">
            <a:off x="6067440" y="2450727"/>
            <a:ext cx="253253" cy="4572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5" name="TextBox 14"/>
          <p:cNvSpPr txBox="1"/>
          <p:nvPr/>
        </p:nvSpPr>
        <p:spPr>
          <a:xfrm rot="16200000">
            <a:off x="3572974" y="1683892"/>
            <a:ext cx="1371599" cy="369332"/>
          </a:xfrm>
          <a:prstGeom prst="rect">
            <a:avLst/>
          </a:prstGeom>
          <a:solidFill>
            <a:schemeClr val="bg1"/>
          </a:solidFill>
        </p:spPr>
        <p:txBody>
          <a:bodyPr wrap="square" rtlCol="0">
            <a:spAutoFit/>
          </a:bodyPr>
          <a:lstStyle/>
          <a:p>
            <a:r>
              <a:rPr lang="en-US" b="1" dirty="0" smtClean="0">
                <a:solidFill>
                  <a:srgbClr val="FF0000"/>
                </a:solidFill>
              </a:rPr>
              <a:t>Time step</a:t>
            </a:r>
            <a:endParaRPr lang="en-US" b="1" dirty="0">
              <a:solidFill>
                <a:srgbClr val="FF0000"/>
              </a:solidFill>
            </a:endParaRPr>
          </a:p>
        </p:txBody>
      </p:sp>
      <p:sp>
        <p:nvSpPr>
          <p:cNvPr id="16" name="Right Brace 15"/>
          <p:cNvSpPr/>
          <p:nvPr/>
        </p:nvSpPr>
        <p:spPr>
          <a:xfrm rot="-5400000">
            <a:off x="4149187" y="2587887"/>
            <a:ext cx="253253" cy="18288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7" name="TextBox 16"/>
          <p:cNvSpPr txBox="1"/>
          <p:nvPr/>
        </p:nvSpPr>
        <p:spPr>
          <a:xfrm rot="16200000">
            <a:off x="4086496" y="1683892"/>
            <a:ext cx="1371599" cy="369332"/>
          </a:xfrm>
          <a:prstGeom prst="rect">
            <a:avLst/>
          </a:prstGeom>
          <a:solidFill>
            <a:schemeClr val="bg1"/>
          </a:solidFill>
        </p:spPr>
        <p:txBody>
          <a:bodyPr wrap="square" rtlCol="0">
            <a:spAutoFit/>
          </a:bodyPr>
          <a:lstStyle/>
          <a:p>
            <a:r>
              <a:rPr lang="en-US" b="1" dirty="0" smtClean="0">
                <a:solidFill>
                  <a:srgbClr val="FF0000"/>
                </a:solidFill>
              </a:rPr>
              <a:t>Puff lifetime</a:t>
            </a:r>
            <a:endParaRPr lang="en-US" b="1" dirty="0">
              <a:solidFill>
                <a:srgbClr val="FF0000"/>
              </a:solidFill>
            </a:endParaRPr>
          </a:p>
        </p:txBody>
      </p:sp>
      <p:sp>
        <p:nvSpPr>
          <p:cNvPr id="18" name="Right Brace 17"/>
          <p:cNvSpPr/>
          <p:nvPr/>
        </p:nvSpPr>
        <p:spPr>
          <a:xfrm rot="-5400000">
            <a:off x="4641505" y="2496447"/>
            <a:ext cx="253253" cy="3657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9" name="TextBox 18"/>
          <p:cNvSpPr txBox="1"/>
          <p:nvPr/>
        </p:nvSpPr>
        <p:spPr>
          <a:xfrm rot="16200000">
            <a:off x="4379701" y="1473513"/>
            <a:ext cx="1792357" cy="369332"/>
          </a:xfrm>
          <a:prstGeom prst="rect">
            <a:avLst/>
          </a:prstGeom>
          <a:solidFill>
            <a:srgbClr val="FFFFFF"/>
          </a:solidFill>
        </p:spPr>
        <p:txBody>
          <a:bodyPr wrap="square" rtlCol="0">
            <a:spAutoFit/>
          </a:bodyPr>
          <a:lstStyle/>
          <a:p>
            <a:r>
              <a:rPr lang="en-US" b="1" dirty="0" smtClean="0">
                <a:solidFill>
                  <a:srgbClr val="FF0000"/>
                </a:solidFill>
              </a:rPr>
              <a:t>Number of puffs</a:t>
            </a:r>
            <a:endParaRPr lang="en-US" b="1" dirty="0">
              <a:solidFill>
                <a:srgbClr val="FF0000"/>
              </a:solidFill>
            </a:endParaRPr>
          </a:p>
        </p:txBody>
      </p:sp>
      <p:sp>
        <p:nvSpPr>
          <p:cNvPr id="20" name="Right Brace 19"/>
          <p:cNvSpPr/>
          <p:nvPr/>
        </p:nvSpPr>
        <p:spPr>
          <a:xfrm rot="-5400000">
            <a:off x="5151714" y="2587887"/>
            <a:ext cx="253253" cy="18288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cxnSp>
        <p:nvCxnSpPr>
          <p:cNvPr id="23" name="Straight Arrow Connector 22"/>
          <p:cNvCxnSpPr/>
          <p:nvPr/>
        </p:nvCxnSpPr>
        <p:spPr>
          <a:xfrm>
            <a:off x="3912705" y="533400"/>
            <a:ext cx="0" cy="175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27783" y="457200"/>
            <a:ext cx="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10000" y="152400"/>
            <a:ext cx="1524000" cy="584775"/>
          </a:xfrm>
          <a:prstGeom prst="rect">
            <a:avLst/>
          </a:prstGeom>
          <a:solidFill>
            <a:schemeClr val="bg1"/>
          </a:solidFill>
          <a:ln w="19050">
            <a:solidFill>
              <a:srgbClr val="FF0000"/>
            </a:solidFill>
          </a:ln>
        </p:spPr>
        <p:txBody>
          <a:bodyPr wrap="square" lIns="27432" rIns="27432" rtlCol="0">
            <a:spAutoFit/>
          </a:bodyPr>
          <a:lstStyle/>
          <a:p>
            <a:pPr algn="ctr"/>
            <a:r>
              <a:rPr lang="en-US" sz="1600" b="1" dirty="0" smtClean="0"/>
              <a:t>Met data </a:t>
            </a:r>
          </a:p>
          <a:p>
            <a:pPr algn="ctr"/>
            <a:r>
              <a:rPr lang="en-US" sz="1600" b="1" dirty="0" smtClean="0"/>
              <a:t>(EDAS vs. NARR)</a:t>
            </a:r>
            <a:endParaRPr lang="en-US" sz="1600" b="1" dirty="0"/>
          </a:p>
        </p:txBody>
      </p:sp>
      <p:sp>
        <p:nvSpPr>
          <p:cNvPr id="12" name="TextBox 11"/>
          <p:cNvSpPr txBox="1"/>
          <p:nvPr/>
        </p:nvSpPr>
        <p:spPr>
          <a:xfrm>
            <a:off x="2286000" y="76200"/>
            <a:ext cx="1447800" cy="547842"/>
          </a:xfrm>
          <a:prstGeom prst="rect">
            <a:avLst/>
          </a:prstGeom>
          <a:solidFill>
            <a:schemeClr val="bg1"/>
          </a:solidFill>
          <a:ln w="19050">
            <a:solidFill>
              <a:srgbClr val="FF0000"/>
            </a:solidFill>
          </a:ln>
        </p:spPr>
        <p:txBody>
          <a:bodyPr wrap="square" lIns="27432" tIns="27432" rIns="27432" bIns="27432" rtlCol="0">
            <a:spAutoFit/>
          </a:bodyPr>
          <a:lstStyle/>
          <a:p>
            <a:pPr algn="ctr"/>
            <a:r>
              <a:rPr lang="en-US" sz="1600" b="1" dirty="0" smtClean="0"/>
              <a:t>Release height </a:t>
            </a:r>
          </a:p>
          <a:p>
            <a:pPr algn="ctr"/>
            <a:r>
              <a:rPr lang="en-US" sz="1600" b="1" dirty="0" smtClean="0"/>
              <a:t> 50 m </a:t>
            </a:r>
            <a:r>
              <a:rPr lang="en-US" sz="1600" b="1" dirty="0" err="1" smtClean="0"/>
              <a:t>vs</a:t>
            </a:r>
            <a:r>
              <a:rPr lang="en-US" sz="1600" b="1" dirty="0" smtClean="0"/>
              <a:t> 250 m</a:t>
            </a:r>
            <a:endParaRPr lang="en-US" sz="1600" b="1" dirty="0"/>
          </a:p>
        </p:txBody>
      </p:sp>
      <p:sp>
        <p:nvSpPr>
          <p:cNvPr id="22"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45</a:t>
            </a:fld>
            <a:endParaRPr lang="en-US" dirty="0"/>
          </a:p>
        </p:txBody>
      </p:sp>
    </p:spTree>
    <p:extLst>
      <p:ext uri="{BB962C8B-B14F-4D97-AF65-F5344CB8AC3E}">
        <p14:creationId xmlns:p14="http://schemas.microsoft.com/office/powerpoint/2010/main" val="18899606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nvGraphicFramePr>
        <p:xfrm>
          <a:off x="152400" y="1447800"/>
          <a:ext cx="8763000" cy="490728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2340518" y="878823"/>
            <a:ext cx="1364979" cy="369332"/>
          </a:xfrm>
          <a:prstGeom prst="rect">
            <a:avLst/>
          </a:prstGeom>
          <a:noFill/>
        </p:spPr>
        <p:txBody>
          <a:bodyPr wrap="square" rtlCol="0">
            <a:spAutoFit/>
          </a:bodyPr>
          <a:lstStyle/>
          <a:p>
            <a:r>
              <a:rPr lang="en-US" b="1" dirty="0" smtClean="0">
                <a:solidFill>
                  <a:srgbClr val="FF0000"/>
                </a:solidFill>
              </a:rPr>
              <a:t>Compilation</a:t>
            </a:r>
            <a:endParaRPr lang="en-US" b="1" dirty="0">
              <a:solidFill>
                <a:srgbClr val="FF0000"/>
              </a:solidFill>
            </a:endParaRPr>
          </a:p>
        </p:txBody>
      </p:sp>
      <p:sp>
        <p:nvSpPr>
          <p:cNvPr id="10" name="TextBox 9"/>
          <p:cNvSpPr txBox="1"/>
          <p:nvPr/>
        </p:nvSpPr>
        <p:spPr>
          <a:xfrm rot="16200000">
            <a:off x="6044834" y="549822"/>
            <a:ext cx="1745980" cy="646331"/>
          </a:xfrm>
          <a:prstGeom prst="rect">
            <a:avLst/>
          </a:prstGeom>
          <a:noFill/>
        </p:spPr>
        <p:txBody>
          <a:bodyPr wrap="square" rtlCol="0">
            <a:spAutoFit/>
          </a:bodyPr>
          <a:lstStyle/>
          <a:p>
            <a:r>
              <a:rPr lang="en-US" b="1" dirty="0" smtClean="0">
                <a:solidFill>
                  <a:srgbClr val="FF0000"/>
                </a:solidFill>
              </a:rPr>
              <a:t>Chemistry and Partitioning</a:t>
            </a:r>
          </a:p>
        </p:txBody>
      </p:sp>
      <p:sp>
        <p:nvSpPr>
          <p:cNvPr id="11" name="Right Brace 10"/>
          <p:cNvSpPr/>
          <p:nvPr/>
        </p:nvSpPr>
        <p:spPr>
          <a:xfrm rot="-5400000">
            <a:off x="6792996" y="396240"/>
            <a:ext cx="253253" cy="301752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3" name="TextBox 12"/>
          <p:cNvSpPr txBox="1"/>
          <p:nvPr/>
        </p:nvSpPr>
        <p:spPr>
          <a:xfrm rot="16200000">
            <a:off x="4199135" y="816523"/>
            <a:ext cx="1212579" cy="646331"/>
          </a:xfrm>
          <a:prstGeom prst="rect">
            <a:avLst/>
          </a:prstGeom>
          <a:noFill/>
        </p:spPr>
        <p:txBody>
          <a:bodyPr wrap="square" rtlCol="0">
            <a:spAutoFit/>
          </a:bodyPr>
          <a:lstStyle/>
          <a:p>
            <a:r>
              <a:rPr lang="en-US" b="1" dirty="0" smtClean="0">
                <a:solidFill>
                  <a:srgbClr val="FF0000"/>
                </a:solidFill>
              </a:rPr>
              <a:t>Deposition modeling</a:t>
            </a:r>
            <a:endParaRPr lang="en-US" b="1" dirty="0">
              <a:solidFill>
                <a:srgbClr val="FF0000"/>
              </a:solidFill>
            </a:endParaRPr>
          </a:p>
        </p:txBody>
      </p:sp>
      <p:sp>
        <p:nvSpPr>
          <p:cNvPr id="14" name="Right Brace 13"/>
          <p:cNvSpPr/>
          <p:nvPr/>
        </p:nvSpPr>
        <p:spPr>
          <a:xfrm rot="-5400000">
            <a:off x="4686562" y="1630680"/>
            <a:ext cx="253253" cy="54864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9" name="TextBox 18"/>
          <p:cNvSpPr txBox="1"/>
          <p:nvPr/>
        </p:nvSpPr>
        <p:spPr>
          <a:xfrm rot="16200000">
            <a:off x="3143284" y="688321"/>
            <a:ext cx="1745980" cy="369332"/>
          </a:xfrm>
          <a:prstGeom prst="rect">
            <a:avLst/>
          </a:prstGeom>
          <a:noFill/>
        </p:spPr>
        <p:txBody>
          <a:bodyPr wrap="square" rtlCol="0">
            <a:spAutoFit/>
          </a:bodyPr>
          <a:lstStyle/>
          <a:p>
            <a:r>
              <a:rPr lang="en-US" b="1" dirty="0" smtClean="0">
                <a:solidFill>
                  <a:srgbClr val="FF0000"/>
                </a:solidFill>
              </a:rPr>
              <a:t>Number of puffs</a:t>
            </a:r>
            <a:endParaRPr lang="en-US" b="1" dirty="0">
              <a:solidFill>
                <a:srgbClr val="FF0000"/>
              </a:solidFill>
            </a:endParaRPr>
          </a:p>
        </p:txBody>
      </p:sp>
      <p:sp>
        <p:nvSpPr>
          <p:cNvPr id="20" name="Right Brace 19"/>
          <p:cNvSpPr/>
          <p:nvPr/>
        </p:nvSpPr>
        <p:spPr>
          <a:xfrm rot="-5400000">
            <a:off x="3902698" y="1722120"/>
            <a:ext cx="253253" cy="3657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2" name="TextBox 11"/>
          <p:cNvSpPr txBox="1"/>
          <p:nvPr/>
        </p:nvSpPr>
        <p:spPr>
          <a:xfrm rot="16200000">
            <a:off x="2858095" y="900600"/>
            <a:ext cx="1219202" cy="332399"/>
          </a:xfrm>
          <a:prstGeom prst="rect">
            <a:avLst/>
          </a:prstGeom>
          <a:noFill/>
          <a:ln w="19050">
            <a:noFill/>
          </a:ln>
        </p:spPr>
        <p:txBody>
          <a:bodyPr wrap="square" lIns="27432" tIns="27432" rIns="27432" bIns="27432" rtlCol="0">
            <a:spAutoFit/>
          </a:bodyPr>
          <a:lstStyle/>
          <a:p>
            <a:r>
              <a:rPr lang="en-US" b="1" dirty="0" smtClean="0">
                <a:solidFill>
                  <a:srgbClr val="FF0000"/>
                </a:solidFill>
              </a:rPr>
              <a:t>Emit height</a:t>
            </a:r>
            <a:endParaRPr lang="en-US" b="1" dirty="0">
              <a:solidFill>
                <a:srgbClr val="FF0000"/>
              </a:solidFill>
            </a:endParaRPr>
          </a:p>
        </p:txBody>
      </p:sp>
      <p:sp>
        <p:nvSpPr>
          <p:cNvPr id="15"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46</a:t>
            </a:fld>
            <a:endParaRPr lang="en-US" dirty="0"/>
          </a:p>
        </p:txBody>
      </p:sp>
    </p:spTree>
    <p:extLst>
      <p:ext uri="{BB962C8B-B14F-4D97-AF65-F5344CB8AC3E}">
        <p14:creationId xmlns:p14="http://schemas.microsoft.com/office/powerpoint/2010/main" val="17697593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990600" y="3390900"/>
            <a:ext cx="7467600" cy="1200329"/>
            <a:chOff x="990600" y="3733800"/>
            <a:chExt cx="7467600" cy="1200329"/>
          </a:xfrm>
        </p:grpSpPr>
        <p:sp>
          <p:nvSpPr>
            <p:cNvPr id="10" name="TextBox 9"/>
            <p:cNvSpPr txBox="1"/>
            <p:nvPr/>
          </p:nvSpPr>
          <p:spPr>
            <a:xfrm>
              <a:off x="1406498" y="3733800"/>
              <a:ext cx="7051702" cy="1200329"/>
            </a:xfrm>
            <a:prstGeom prst="rect">
              <a:avLst/>
            </a:prstGeom>
            <a:noFill/>
          </p:spPr>
          <p:txBody>
            <a:bodyPr wrap="square" rtlCol="0">
              <a:spAutoFit/>
            </a:bodyPr>
            <a:lstStyle/>
            <a:p>
              <a:r>
                <a:rPr lang="en-US" sz="2400" b="1" dirty="0" smtClean="0">
                  <a:solidFill>
                    <a:srgbClr val="04566C"/>
                  </a:solidFill>
                </a:rPr>
                <a:t>We will work with EPA and other Great Lakes Stakeholders to identify and specify the most policy relevant scenarios to examine</a:t>
              </a:r>
              <a:endParaRPr lang="en-US" sz="2400" b="1" dirty="0">
                <a:solidFill>
                  <a:srgbClr val="04566C"/>
                </a:solidFill>
              </a:endParaRPr>
            </a:p>
          </p:txBody>
        </p:sp>
        <p:sp>
          <p:nvSpPr>
            <p:cNvPr id="15" name="Oval 14"/>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2"/>
          <p:cNvGrpSpPr/>
          <p:nvPr/>
        </p:nvGrpSpPr>
        <p:grpSpPr>
          <a:xfrm>
            <a:off x="990600" y="1981200"/>
            <a:ext cx="7467600" cy="1200329"/>
            <a:chOff x="990600" y="2209800"/>
            <a:chExt cx="7467600" cy="1200329"/>
          </a:xfrm>
        </p:grpSpPr>
        <p:sp>
          <p:nvSpPr>
            <p:cNvPr id="17" name="TextBox 16"/>
            <p:cNvSpPr txBox="1"/>
            <p:nvPr/>
          </p:nvSpPr>
          <p:spPr>
            <a:xfrm>
              <a:off x="1406498" y="2209800"/>
              <a:ext cx="7051702" cy="1200329"/>
            </a:xfrm>
            <a:prstGeom prst="rect">
              <a:avLst/>
            </a:prstGeom>
            <a:noFill/>
          </p:spPr>
          <p:txBody>
            <a:bodyPr wrap="square" rtlCol="0">
              <a:spAutoFit/>
            </a:bodyPr>
            <a:lstStyle/>
            <a:p>
              <a:r>
                <a:rPr lang="en-US" sz="2400" b="1" dirty="0" smtClean="0">
                  <a:solidFill>
                    <a:srgbClr val="04566C"/>
                  </a:solidFill>
                </a:rPr>
                <a:t>A modeling analyses such as this is the </a:t>
              </a:r>
              <a:r>
                <a:rPr lang="en-US" sz="2400" b="1" i="1" dirty="0" smtClean="0">
                  <a:solidFill>
                    <a:srgbClr val="04566C"/>
                  </a:solidFill>
                </a:rPr>
                <a:t>only</a:t>
              </a:r>
              <a:r>
                <a:rPr lang="en-US" sz="2400" b="1" dirty="0" smtClean="0">
                  <a:solidFill>
                    <a:srgbClr val="04566C"/>
                  </a:solidFill>
                </a:rPr>
                <a:t> way to quantitatively examine the potential consequences of alternative future emissions scenarios</a:t>
              </a:r>
              <a:endParaRPr lang="en-US" sz="2400" b="1" dirty="0">
                <a:solidFill>
                  <a:srgbClr val="04566C"/>
                </a:solidFill>
              </a:endParaRPr>
            </a:p>
          </p:txBody>
        </p:sp>
        <p:sp>
          <p:nvSpPr>
            <p:cNvPr id="18" name="Oval 17"/>
            <p:cNvSpPr/>
            <p:nvPr/>
          </p:nvSpPr>
          <p:spPr>
            <a:xfrm>
              <a:off x="990600" y="2299335"/>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524000" y="685800"/>
            <a:ext cx="6096000" cy="707886"/>
          </a:xfrm>
          <a:prstGeom prst="rect">
            <a:avLst/>
          </a:prstGeom>
        </p:spPr>
        <p:txBody>
          <a:bodyPr wrap="square">
            <a:spAutoFit/>
          </a:bodyPr>
          <a:lstStyle/>
          <a:p>
            <a:pPr lvl="0" algn="ctr"/>
            <a:r>
              <a:rPr lang="en-US" sz="4000" b="1" dirty="0" smtClean="0">
                <a:solidFill>
                  <a:srgbClr val="045C75"/>
                </a:solidFill>
              </a:rPr>
              <a:t>Phase 3: Scenarios</a:t>
            </a:r>
            <a:endParaRPr lang="en-US" sz="4000" b="1" dirty="0">
              <a:solidFill>
                <a:srgbClr val="045C75"/>
              </a:solidFill>
            </a:endParaRPr>
          </a:p>
        </p:txBody>
      </p:sp>
      <p:sp>
        <p:nvSpPr>
          <p:cNvPr id="20" name="TextBox 19"/>
          <p:cNvSpPr txBox="1"/>
          <p:nvPr/>
        </p:nvSpPr>
        <p:spPr>
          <a:xfrm>
            <a:off x="1726041" y="1295400"/>
            <a:ext cx="5589159" cy="461665"/>
          </a:xfrm>
          <a:prstGeom prst="rect">
            <a:avLst/>
          </a:prstGeom>
          <a:noFill/>
        </p:spPr>
        <p:txBody>
          <a:bodyPr wrap="none" rtlCol="0">
            <a:spAutoFit/>
          </a:bodyPr>
          <a:lstStyle/>
          <a:p>
            <a:r>
              <a:rPr lang="en-US" sz="2400" b="1" dirty="0" smtClean="0">
                <a:solidFill>
                  <a:srgbClr val="FF0000"/>
                </a:solidFill>
              </a:rPr>
              <a:t>(next year’s work, with GLRI FY12 funding)</a:t>
            </a:r>
            <a:endParaRPr lang="en-US" sz="2400" b="1" dirty="0">
              <a:solidFill>
                <a:srgbClr val="FF0000"/>
              </a:solidFill>
            </a:endParaRPr>
          </a:p>
        </p:txBody>
      </p:sp>
      <p:grpSp>
        <p:nvGrpSpPr>
          <p:cNvPr id="4" name="Group 24"/>
          <p:cNvGrpSpPr/>
          <p:nvPr/>
        </p:nvGrpSpPr>
        <p:grpSpPr>
          <a:xfrm>
            <a:off x="990600" y="4800600"/>
            <a:ext cx="7924800" cy="1569660"/>
            <a:chOff x="990600" y="5105400"/>
            <a:chExt cx="7924800" cy="1569660"/>
          </a:xfrm>
        </p:grpSpPr>
        <p:sp>
          <p:nvSpPr>
            <p:cNvPr id="21" name="TextBox 20"/>
            <p:cNvSpPr txBox="1"/>
            <p:nvPr/>
          </p:nvSpPr>
          <p:spPr>
            <a:xfrm>
              <a:off x="1406498" y="5105400"/>
              <a:ext cx="7508902" cy="1569660"/>
            </a:xfrm>
            <a:prstGeom prst="rect">
              <a:avLst/>
            </a:prstGeom>
            <a:noFill/>
          </p:spPr>
          <p:txBody>
            <a:bodyPr wrap="square" rtlCol="0">
              <a:spAutoFit/>
            </a:bodyPr>
            <a:lstStyle/>
            <a:p>
              <a:r>
                <a:rPr lang="en-US" sz="2400" b="1" dirty="0" smtClean="0">
                  <a:solidFill>
                    <a:srgbClr val="04566C"/>
                  </a:solidFill>
                </a:rPr>
                <a:t>For each scenario, we will estimate the amount of atmospheric deposition to each of the Great Lakes and their watersheds, along with the detailed source-attribution for this deposition</a:t>
              </a:r>
              <a:endParaRPr lang="en-US" sz="2400" b="1" dirty="0">
                <a:solidFill>
                  <a:srgbClr val="04566C"/>
                </a:solidFill>
              </a:endParaRPr>
            </a:p>
          </p:txBody>
        </p:sp>
        <p:sp>
          <p:nvSpPr>
            <p:cNvPr id="22" name="Oval 21"/>
            <p:cNvSpPr/>
            <p:nvPr/>
          </p:nvSpPr>
          <p:spPr>
            <a:xfrm>
              <a:off x="990600" y="5202484"/>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Slide Number Placeholder 27"/>
          <p:cNvSpPr>
            <a:spLocks noGrp="1"/>
          </p:cNvSpPr>
          <p:nvPr>
            <p:ph type="sldNum" sz="quarter" idx="12"/>
          </p:nvPr>
        </p:nvSpPr>
        <p:spPr/>
        <p:txBody>
          <a:bodyPr/>
          <a:lstStyle/>
          <a:p>
            <a:fld id="{3E7EE49B-C32B-495C-9640-ABBF50F57D80}"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914400"/>
            <a:ext cx="8229600" cy="5529773"/>
          </a:xfrm>
          <a:prstGeom prst="rect">
            <a:avLst/>
          </a:prstGeom>
          <a:noFill/>
          <a:ln w="9525">
            <a:noFill/>
            <a:miter lim="800000"/>
            <a:headEnd/>
            <a:tailEnd/>
          </a:ln>
          <a:effectLst/>
        </p:spPr>
      </p:pic>
      <p:sp>
        <p:nvSpPr>
          <p:cNvPr id="10" name="Slide Number Placeholder 9"/>
          <p:cNvSpPr>
            <a:spLocks noGrp="1"/>
          </p:cNvSpPr>
          <p:nvPr>
            <p:ph type="sldNum" sz="quarter" idx="12"/>
          </p:nvPr>
        </p:nvSpPr>
        <p:spPr/>
        <p:txBody>
          <a:bodyPr/>
          <a:lstStyle/>
          <a:p>
            <a:fld id="{3E7EE49B-C32B-495C-9640-ABBF50F57D80}"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76200"/>
            <a:ext cx="9144000" cy="6877050"/>
          </a:xfrm>
          <a:prstGeom prst="rect">
            <a:avLst/>
          </a:prstGeom>
          <a:solidFill>
            <a:srgbClr val="DBE8FF">
              <a:alpha val="50195"/>
            </a:srgbClr>
          </a:solidFill>
          <a:ln w="9525">
            <a:solidFill>
              <a:schemeClr val="tx1"/>
            </a:solidFill>
            <a:miter lim="800000"/>
            <a:headEnd/>
            <a:tailEnd/>
          </a:ln>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grpSp>
        <p:nvGrpSpPr>
          <p:cNvPr id="2" name="Group 3"/>
          <p:cNvGrpSpPr>
            <a:grpSpLocks/>
          </p:cNvGrpSpPr>
          <p:nvPr/>
        </p:nvGrpSpPr>
        <p:grpSpPr bwMode="auto">
          <a:xfrm>
            <a:off x="3733800" y="2000250"/>
            <a:ext cx="4191000" cy="3257550"/>
            <a:chOff x="2352" y="1260"/>
            <a:chExt cx="2640" cy="2052"/>
          </a:xfrm>
        </p:grpSpPr>
        <p:grpSp>
          <p:nvGrpSpPr>
            <p:cNvPr id="3" name="Group 4"/>
            <p:cNvGrpSpPr>
              <a:grpSpLocks/>
            </p:cNvGrpSpPr>
            <p:nvPr/>
          </p:nvGrpSpPr>
          <p:grpSpPr bwMode="auto">
            <a:xfrm>
              <a:off x="2352" y="1260"/>
              <a:ext cx="2640" cy="2052"/>
              <a:chOff x="2352" y="1260"/>
              <a:chExt cx="2640" cy="2052"/>
            </a:xfrm>
          </p:grpSpPr>
          <p:grpSp>
            <p:nvGrpSpPr>
              <p:cNvPr id="4" name="Group 5"/>
              <p:cNvGrpSpPr>
                <a:grpSpLocks/>
              </p:cNvGrpSpPr>
              <p:nvPr/>
            </p:nvGrpSpPr>
            <p:grpSpPr bwMode="auto">
              <a:xfrm>
                <a:off x="2352" y="1344"/>
                <a:ext cx="2640" cy="1968"/>
                <a:chOff x="2352" y="1344"/>
                <a:chExt cx="2640" cy="1968"/>
              </a:xfrm>
            </p:grpSpPr>
            <p:sp>
              <p:nvSpPr>
                <p:cNvPr id="47225" name="Oval 6"/>
                <p:cNvSpPr>
                  <a:spLocks noChangeArrowheads="1"/>
                </p:cNvSpPr>
                <p:nvPr/>
              </p:nvSpPr>
              <p:spPr bwMode="auto">
                <a:xfrm>
                  <a:off x="3072" y="1502"/>
                  <a:ext cx="1920" cy="1810"/>
                </a:xfrm>
                <a:prstGeom prst="ellipse">
                  <a:avLst/>
                </a:prstGeom>
                <a:solidFill>
                  <a:schemeClr val="bg1"/>
                </a:solidFill>
                <a:ln w="9525">
                  <a:solidFill>
                    <a:schemeClr val="tx1"/>
                  </a:solidFill>
                  <a:round/>
                  <a:headEnd/>
                  <a:tailEnd/>
                </a:ln>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47226" name="Text Box 7"/>
                <p:cNvSpPr txBox="1">
                  <a:spLocks noChangeArrowheads="1"/>
                </p:cNvSpPr>
                <p:nvPr/>
              </p:nvSpPr>
              <p:spPr bwMode="auto">
                <a:xfrm>
                  <a:off x="2352" y="1344"/>
                  <a:ext cx="1033"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latin typeface="Times New Roman" pitchFamily="18" charset="0"/>
                    </a:rPr>
                    <a:t>CLOUD DROPLET</a:t>
                  </a:r>
                </a:p>
              </p:txBody>
            </p:sp>
          </p:grpSp>
          <p:sp>
            <p:nvSpPr>
              <p:cNvPr id="47224" name="Line 8"/>
              <p:cNvSpPr>
                <a:spLocks noChangeShapeType="1"/>
              </p:cNvSpPr>
              <p:nvPr/>
            </p:nvSpPr>
            <p:spPr bwMode="auto">
              <a:xfrm flipH="1">
                <a:off x="4416" y="1260"/>
                <a:ext cx="144" cy="308"/>
              </a:xfrm>
              <a:prstGeom prst="line">
                <a:avLst/>
              </a:prstGeom>
              <a:noFill/>
              <a:ln w="38100" cap="rnd">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grpSp>
        <p:sp>
          <p:nvSpPr>
            <p:cNvPr id="47222" name="Line 9"/>
            <p:cNvSpPr>
              <a:spLocks noChangeShapeType="1"/>
            </p:cNvSpPr>
            <p:nvPr/>
          </p:nvSpPr>
          <p:spPr bwMode="auto">
            <a:xfrm>
              <a:off x="3312" y="1488"/>
              <a:ext cx="192" cy="144"/>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grpSp>
      <p:grpSp>
        <p:nvGrpSpPr>
          <p:cNvPr id="5" name="Group 10"/>
          <p:cNvGrpSpPr>
            <a:grpSpLocks/>
          </p:cNvGrpSpPr>
          <p:nvPr/>
        </p:nvGrpSpPr>
        <p:grpSpPr bwMode="auto">
          <a:xfrm>
            <a:off x="5486400" y="1165225"/>
            <a:ext cx="2959100" cy="1044575"/>
            <a:chOff x="1728" y="816"/>
            <a:chExt cx="1398" cy="877"/>
          </a:xfrm>
        </p:grpSpPr>
        <p:grpSp>
          <p:nvGrpSpPr>
            <p:cNvPr id="6" name="Group 11"/>
            <p:cNvGrpSpPr>
              <a:grpSpLocks/>
            </p:cNvGrpSpPr>
            <p:nvPr/>
          </p:nvGrpSpPr>
          <p:grpSpPr bwMode="auto">
            <a:xfrm>
              <a:off x="1728" y="816"/>
              <a:ext cx="1398" cy="877"/>
              <a:chOff x="2688" y="720"/>
              <a:chExt cx="1398" cy="877"/>
            </a:xfrm>
          </p:grpSpPr>
          <p:grpSp>
            <p:nvGrpSpPr>
              <p:cNvPr id="7" name="Group 12"/>
              <p:cNvGrpSpPr>
                <a:grpSpLocks/>
              </p:cNvGrpSpPr>
              <p:nvPr/>
            </p:nvGrpSpPr>
            <p:grpSpPr bwMode="auto">
              <a:xfrm>
                <a:off x="2688" y="720"/>
                <a:ext cx="1398" cy="877"/>
                <a:chOff x="2682" y="1063"/>
                <a:chExt cx="1398" cy="877"/>
              </a:xfrm>
            </p:grpSpPr>
            <p:sp>
              <p:nvSpPr>
                <p:cNvPr id="158733" name="Cloud"/>
                <p:cNvSpPr>
                  <a:spLocks noChangeAspect="1" noEditPoints="1" noChangeArrowheads="1"/>
                </p:cNvSpPr>
                <p:nvPr/>
              </p:nvSpPr>
              <p:spPr bwMode="auto">
                <a:xfrm flipV="1">
                  <a:off x="2832" y="1104"/>
                  <a:ext cx="1248" cy="8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endParaRPr lang="en-US">
                    <a:solidFill>
                      <a:srgbClr val="000000"/>
                    </a:solidFill>
                  </a:endParaRPr>
                </a:p>
              </p:txBody>
            </p:sp>
            <p:sp>
              <p:nvSpPr>
                <p:cNvPr id="47193" name="Oval 14"/>
                <p:cNvSpPr>
                  <a:spLocks noChangeArrowheads="1"/>
                </p:cNvSpPr>
                <p:nvPr/>
              </p:nvSpPr>
              <p:spPr bwMode="auto">
                <a:xfrm>
                  <a:off x="336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4" name="Oval 15"/>
                <p:cNvSpPr>
                  <a:spLocks noChangeArrowheads="1"/>
                </p:cNvSpPr>
                <p:nvPr/>
              </p:nvSpPr>
              <p:spPr bwMode="auto">
                <a:xfrm>
                  <a:off x="3504"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5" name="Oval 16"/>
                <p:cNvSpPr>
                  <a:spLocks noChangeArrowheads="1"/>
                </p:cNvSpPr>
                <p:nvPr/>
              </p:nvSpPr>
              <p:spPr bwMode="auto">
                <a:xfrm>
                  <a:off x="3408"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6" name="Oval 17"/>
                <p:cNvSpPr>
                  <a:spLocks noChangeArrowheads="1"/>
                </p:cNvSpPr>
                <p:nvPr/>
              </p:nvSpPr>
              <p:spPr bwMode="auto">
                <a:xfrm>
                  <a:off x="3360"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7" name="Oval 18"/>
                <p:cNvSpPr>
                  <a:spLocks noChangeArrowheads="1"/>
                </p:cNvSpPr>
                <p:nvPr/>
              </p:nvSpPr>
              <p:spPr bwMode="auto">
                <a:xfrm>
                  <a:off x="3504"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8" name="Oval 19"/>
                <p:cNvSpPr>
                  <a:spLocks noChangeArrowheads="1"/>
                </p:cNvSpPr>
                <p:nvPr/>
              </p:nvSpPr>
              <p:spPr bwMode="auto">
                <a:xfrm>
                  <a:off x="3696"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9" name="Oval 20"/>
                <p:cNvSpPr>
                  <a:spLocks noChangeArrowheads="1"/>
                </p:cNvSpPr>
                <p:nvPr/>
              </p:nvSpPr>
              <p:spPr bwMode="auto">
                <a:xfrm>
                  <a:off x="3792"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0" name="Oval 21"/>
                <p:cNvSpPr>
                  <a:spLocks noChangeArrowheads="1"/>
                </p:cNvSpPr>
                <p:nvPr/>
              </p:nvSpPr>
              <p:spPr bwMode="auto">
                <a:xfrm>
                  <a:off x="3072"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1" name="Oval 22"/>
                <p:cNvSpPr>
                  <a:spLocks noChangeArrowheads="1"/>
                </p:cNvSpPr>
                <p:nvPr/>
              </p:nvSpPr>
              <p:spPr bwMode="auto">
                <a:xfrm>
                  <a:off x="3264"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2" name="Oval 23"/>
                <p:cNvSpPr>
                  <a:spLocks noChangeArrowheads="1"/>
                </p:cNvSpPr>
                <p:nvPr/>
              </p:nvSpPr>
              <p:spPr bwMode="auto">
                <a:xfrm>
                  <a:off x="3312"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3" name="Oval 24"/>
                <p:cNvSpPr>
                  <a:spLocks noChangeArrowheads="1"/>
                </p:cNvSpPr>
                <p:nvPr/>
              </p:nvSpPr>
              <p:spPr bwMode="auto">
                <a:xfrm>
                  <a:off x="3216"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4" name="Oval 25"/>
                <p:cNvSpPr>
                  <a:spLocks noChangeArrowheads="1"/>
                </p:cNvSpPr>
                <p:nvPr/>
              </p:nvSpPr>
              <p:spPr bwMode="auto">
                <a:xfrm>
                  <a:off x="288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5" name="Oval 26"/>
                <p:cNvSpPr>
                  <a:spLocks noChangeArrowheads="1"/>
                </p:cNvSpPr>
                <p:nvPr/>
              </p:nvSpPr>
              <p:spPr bwMode="auto">
                <a:xfrm>
                  <a:off x="2976" y="163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6" name="Oval 27"/>
                <p:cNvSpPr>
                  <a:spLocks noChangeArrowheads="1"/>
                </p:cNvSpPr>
                <p:nvPr/>
              </p:nvSpPr>
              <p:spPr bwMode="auto">
                <a:xfrm>
                  <a:off x="3072" y="172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7" name="Oval 28"/>
                <p:cNvSpPr>
                  <a:spLocks noChangeArrowheads="1"/>
                </p:cNvSpPr>
                <p:nvPr/>
              </p:nvSpPr>
              <p:spPr bwMode="auto">
                <a:xfrm>
                  <a:off x="292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8" name="Oval 29"/>
                <p:cNvSpPr>
                  <a:spLocks noChangeArrowheads="1"/>
                </p:cNvSpPr>
                <p:nvPr/>
              </p:nvSpPr>
              <p:spPr bwMode="auto">
                <a:xfrm>
                  <a:off x="3024"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9" name="Oval 30"/>
                <p:cNvSpPr>
                  <a:spLocks noChangeArrowheads="1"/>
                </p:cNvSpPr>
                <p:nvPr/>
              </p:nvSpPr>
              <p:spPr bwMode="auto">
                <a:xfrm>
                  <a:off x="3216"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0" name="Oval 31"/>
                <p:cNvSpPr>
                  <a:spLocks noChangeArrowheads="1"/>
                </p:cNvSpPr>
                <p:nvPr/>
              </p:nvSpPr>
              <p:spPr bwMode="auto">
                <a:xfrm>
                  <a:off x="3360" y="115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1" name="Oval 32"/>
                <p:cNvSpPr>
                  <a:spLocks noChangeArrowheads="1"/>
                </p:cNvSpPr>
                <p:nvPr/>
              </p:nvSpPr>
              <p:spPr bwMode="auto">
                <a:xfrm>
                  <a:off x="3504"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2" name="Oval 33"/>
                <p:cNvSpPr>
                  <a:spLocks noChangeArrowheads="1"/>
                </p:cNvSpPr>
                <p:nvPr/>
              </p:nvSpPr>
              <p:spPr bwMode="auto">
                <a:xfrm>
                  <a:off x="364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3" name="Oval 34"/>
                <p:cNvSpPr>
                  <a:spLocks noChangeArrowheads="1"/>
                </p:cNvSpPr>
                <p:nvPr/>
              </p:nvSpPr>
              <p:spPr bwMode="auto">
                <a:xfrm>
                  <a:off x="3744" y="139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4" name="Oval 35"/>
                <p:cNvSpPr>
                  <a:spLocks noChangeArrowheads="1"/>
                </p:cNvSpPr>
                <p:nvPr/>
              </p:nvSpPr>
              <p:spPr bwMode="auto">
                <a:xfrm>
                  <a:off x="3888"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5" name="Oval 36"/>
                <p:cNvSpPr>
                  <a:spLocks noChangeArrowheads="1"/>
                </p:cNvSpPr>
                <p:nvPr/>
              </p:nvSpPr>
              <p:spPr bwMode="auto">
                <a:xfrm>
                  <a:off x="3888"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6" name="Oval 37"/>
                <p:cNvSpPr>
                  <a:spLocks noChangeArrowheads="1"/>
                </p:cNvSpPr>
                <p:nvPr/>
              </p:nvSpPr>
              <p:spPr bwMode="auto">
                <a:xfrm>
                  <a:off x="3744" y="182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7" name="Oval 38"/>
                <p:cNvSpPr>
                  <a:spLocks noChangeArrowheads="1"/>
                </p:cNvSpPr>
                <p:nvPr/>
              </p:nvSpPr>
              <p:spPr bwMode="auto">
                <a:xfrm>
                  <a:off x="3504"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8" name="Oval 39"/>
                <p:cNvSpPr>
                  <a:spLocks noChangeArrowheads="1"/>
                </p:cNvSpPr>
                <p:nvPr/>
              </p:nvSpPr>
              <p:spPr bwMode="auto">
                <a:xfrm>
                  <a:off x="3600"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9" name="Oval 40"/>
                <p:cNvSpPr>
                  <a:spLocks noChangeArrowheads="1"/>
                </p:cNvSpPr>
                <p:nvPr/>
              </p:nvSpPr>
              <p:spPr bwMode="auto">
                <a:xfrm>
                  <a:off x="3072"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20" name="Text Box 41"/>
                <p:cNvSpPr txBox="1">
                  <a:spLocks noChangeArrowheads="1"/>
                </p:cNvSpPr>
                <p:nvPr/>
              </p:nvSpPr>
              <p:spPr bwMode="auto">
                <a:xfrm>
                  <a:off x="2682" y="1063"/>
                  <a:ext cx="274" cy="256"/>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latin typeface="Times New Roman" pitchFamily="18" charset="0"/>
                    </a:rPr>
                    <a:t>cloud</a:t>
                  </a:r>
                </a:p>
              </p:txBody>
            </p:sp>
          </p:grpSp>
          <p:sp>
            <p:nvSpPr>
              <p:cNvPr id="47191" name="Oval 42"/>
              <p:cNvSpPr>
                <a:spLocks noChangeArrowheads="1"/>
              </p:cNvSpPr>
              <p:nvPr/>
            </p:nvSpPr>
            <p:spPr bwMode="auto">
              <a:xfrm>
                <a:off x="3168" y="124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89" name="Oval 43"/>
            <p:cNvSpPr>
              <a:spLocks noChangeArrowheads="1"/>
            </p:cNvSpPr>
            <p:nvPr/>
          </p:nvSpPr>
          <p:spPr bwMode="auto">
            <a:xfrm>
              <a:off x="2640"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8" name="Group 44"/>
          <p:cNvGrpSpPr>
            <a:grpSpLocks/>
          </p:cNvGrpSpPr>
          <p:nvPr/>
        </p:nvGrpSpPr>
        <p:grpSpPr bwMode="auto">
          <a:xfrm>
            <a:off x="304800" y="4371975"/>
            <a:ext cx="1430338" cy="2371725"/>
            <a:chOff x="192" y="2754"/>
            <a:chExt cx="901" cy="1494"/>
          </a:xfrm>
        </p:grpSpPr>
        <p:sp>
          <p:nvSpPr>
            <p:cNvPr id="47183" name="Rectangle 45" descr="Large checker board"/>
            <p:cNvSpPr>
              <a:spLocks noChangeArrowheads="1"/>
            </p:cNvSpPr>
            <p:nvPr/>
          </p:nvSpPr>
          <p:spPr bwMode="auto">
            <a:xfrm>
              <a:off x="512" y="3672"/>
              <a:ext cx="256" cy="576"/>
            </a:xfrm>
            <a:prstGeom prst="rect">
              <a:avLst/>
            </a:prstGeom>
            <a:pattFill prst="lgCheck">
              <a:fgClr>
                <a:schemeClr val="tx1"/>
              </a:fgClr>
              <a:bgClr>
                <a:srgbClr val="DDDDDD"/>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4" name="Text Box 46"/>
            <p:cNvSpPr txBox="1">
              <a:spLocks noChangeArrowheads="1"/>
            </p:cNvSpPr>
            <p:nvPr/>
          </p:nvSpPr>
          <p:spPr bwMode="auto">
            <a:xfrm>
              <a:off x="192" y="2754"/>
              <a:ext cx="836" cy="46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400" smtClean="0">
                  <a:solidFill>
                    <a:srgbClr val="000000"/>
                  </a:solidFill>
                </a:rPr>
                <a:t>Primary</a:t>
              </a:r>
            </a:p>
            <a:p>
              <a:pPr algn="ctr" fontAlgn="base">
                <a:spcBef>
                  <a:spcPct val="0"/>
                </a:spcBef>
                <a:spcAft>
                  <a:spcPct val="0"/>
                </a:spcAft>
              </a:pPr>
              <a:r>
                <a:rPr lang="en-US" sz="1400" smtClean="0">
                  <a:solidFill>
                    <a:srgbClr val="000000"/>
                  </a:solidFill>
                </a:rPr>
                <a:t>Anthropogenic</a:t>
              </a:r>
            </a:p>
            <a:p>
              <a:pPr algn="ctr" fontAlgn="base">
                <a:spcBef>
                  <a:spcPct val="0"/>
                </a:spcBef>
                <a:spcAft>
                  <a:spcPct val="0"/>
                </a:spcAft>
              </a:pPr>
              <a:r>
                <a:rPr lang="en-US" sz="1400" smtClean="0">
                  <a:solidFill>
                    <a:srgbClr val="000000"/>
                  </a:solidFill>
                </a:rPr>
                <a:t>Emissions</a:t>
              </a:r>
            </a:p>
          </p:txBody>
        </p:sp>
        <p:sp>
          <p:nvSpPr>
            <p:cNvPr id="47185" name="AutoShape 47"/>
            <p:cNvSpPr>
              <a:spLocks noChangeArrowheads="1"/>
            </p:cNvSpPr>
            <p:nvPr/>
          </p:nvSpPr>
          <p:spPr bwMode="auto">
            <a:xfrm>
              <a:off x="197" y="3204"/>
              <a:ext cx="256" cy="396"/>
            </a:xfrm>
            <a:prstGeom prst="upArrow">
              <a:avLst>
                <a:gd name="adj1" fmla="val 50000"/>
                <a:gd name="adj2" fmla="val 38672"/>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6" name="AutoShape 48"/>
            <p:cNvSpPr>
              <a:spLocks noChangeArrowheads="1"/>
            </p:cNvSpPr>
            <p:nvPr/>
          </p:nvSpPr>
          <p:spPr bwMode="auto">
            <a:xfrm>
              <a:off x="517" y="3204"/>
              <a:ext cx="256" cy="396"/>
            </a:xfrm>
            <a:prstGeom prst="upArrow">
              <a:avLst>
                <a:gd name="adj1" fmla="val 50000"/>
                <a:gd name="adj2" fmla="val 38672"/>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7" name="AutoShape 49" descr="90%"/>
            <p:cNvSpPr>
              <a:spLocks noChangeArrowheads="1"/>
            </p:cNvSpPr>
            <p:nvPr/>
          </p:nvSpPr>
          <p:spPr bwMode="auto">
            <a:xfrm>
              <a:off x="837" y="3204"/>
              <a:ext cx="256" cy="396"/>
            </a:xfrm>
            <a:prstGeom prst="upArrow">
              <a:avLst>
                <a:gd name="adj1" fmla="val 50000"/>
                <a:gd name="adj2" fmla="val 38672"/>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10" name="Freeform 50"/>
          <p:cNvSpPr>
            <a:spLocks/>
          </p:cNvSpPr>
          <p:nvPr/>
        </p:nvSpPr>
        <p:spPr bwMode="auto">
          <a:xfrm>
            <a:off x="0" y="6572250"/>
            <a:ext cx="9245600" cy="400050"/>
          </a:xfrm>
          <a:custGeom>
            <a:avLst/>
            <a:gdLst>
              <a:gd name="T0" fmla="*/ 27482114 w 4320"/>
              <a:gd name="T1" fmla="*/ 0 h 249"/>
              <a:gd name="T2" fmla="*/ 82446350 w 4320"/>
              <a:gd name="T3" fmla="*/ 505925157 h 249"/>
              <a:gd name="T4" fmla="*/ 293145446 w 4320"/>
              <a:gd name="T5" fmla="*/ 534319060 h 249"/>
              <a:gd name="T6" fmla="*/ 2147483647 w 4320"/>
              <a:gd name="T7" fmla="*/ 565293205 h 249"/>
              <a:gd name="T8" fmla="*/ 2147483647 w 4320"/>
              <a:gd name="T9" fmla="*/ 474949405 h 249"/>
              <a:gd name="T10" fmla="*/ 2147483647 w 4320"/>
              <a:gd name="T11" fmla="*/ 147131656 h 249"/>
              <a:gd name="T12" fmla="*/ 2147483647 w 4320"/>
              <a:gd name="T13" fmla="*/ 178105801 h 249"/>
              <a:gd name="T14" fmla="*/ 2147483647 w 4320"/>
              <a:gd name="T15" fmla="*/ 28393916 h 249"/>
              <a:gd name="T16" fmla="*/ 2147483647 w 4320"/>
              <a:gd name="T17" fmla="*/ 178105801 h 249"/>
              <a:gd name="T18" fmla="*/ 2147483647 w 4320"/>
              <a:gd name="T19" fmla="*/ 206499704 h 249"/>
              <a:gd name="T20" fmla="*/ 2147483647 w 4320"/>
              <a:gd name="T21" fmla="*/ 296843554 h 249"/>
              <a:gd name="T22" fmla="*/ 2147483647 w 4320"/>
              <a:gd name="T23" fmla="*/ 178105801 h 249"/>
              <a:gd name="T24" fmla="*/ 27482114 w 4320"/>
              <a:gd name="T25" fmla="*/ 237475506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0"/>
              <a:gd name="T40" fmla="*/ 0 h 249"/>
              <a:gd name="T41" fmla="*/ 4320 w 4320"/>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0" h="249">
                <a:moveTo>
                  <a:pt x="6" y="0"/>
                </a:moveTo>
                <a:cubicBezTo>
                  <a:pt x="10" y="65"/>
                  <a:pt x="0" y="133"/>
                  <a:pt x="18" y="196"/>
                </a:cubicBezTo>
                <a:cubicBezTo>
                  <a:pt x="22" y="211"/>
                  <a:pt x="48" y="207"/>
                  <a:pt x="64" y="207"/>
                </a:cubicBezTo>
                <a:cubicBezTo>
                  <a:pt x="621" y="214"/>
                  <a:pt x="1177" y="215"/>
                  <a:pt x="1734" y="219"/>
                </a:cubicBezTo>
                <a:cubicBezTo>
                  <a:pt x="2573" y="249"/>
                  <a:pt x="3418" y="201"/>
                  <a:pt x="4257" y="184"/>
                </a:cubicBezTo>
                <a:cubicBezTo>
                  <a:pt x="4320" y="142"/>
                  <a:pt x="4304" y="133"/>
                  <a:pt x="4291" y="57"/>
                </a:cubicBezTo>
                <a:cubicBezTo>
                  <a:pt x="3817" y="75"/>
                  <a:pt x="3402" y="75"/>
                  <a:pt x="2909" y="69"/>
                </a:cubicBezTo>
                <a:cubicBezTo>
                  <a:pt x="2827" y="44"/>
                  <a:pt x="2749" y="32"/>
                  <a:pt x="2667" y="11"/>
                </a:cubicBezTo>
                <a:cubicBezTo>
                  <a:pt x="2578" y="24"/>
                  <a:pt x="2518" y="65"/>
                  <a:pt x="2425" y="69"/>
                </a:cubicBezTo>
                <a:cubicBezTo>
                  <a:pt x="2256" y="75"/>
                  <a:pt x="2087" y="76"/>
                  <a:pt x="1918" y="80"/>
                </a:cubicBezTo>
                <a:cubicBezTo>
                  <a:pt x="1774" y="118"/>
                  <a:pt x="1858" y="102"/>
                  <a:pt x="1665" y="115"/>
                </a:cubicBezTo>
                <a:cubicBezTo>
                  <a:pt x="1456" y="107"/>
                  <a:pt x="1251" y="91"/>
                  <a:pt x="1043" y="69"/>
                </a:cubicBezTo>
                <a:cubicBezTo>
                  <a:pt x="692" y="76"/>
                  <a:pt x="356" y="92"/>
                  <a:pt x="6" y="92"/>
                </a:cubicBezTo>
              </a:path>
            </a:pathLst>
          </a:custGeom>
          <a:solidFill>
            <a:srgbClr val="FF9966"/>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nvGrpSpPr>
          <p:cNvPr id="9" name="Group 51"/>
          <p:cNvGrpSpPr>
            <a:grpSpLocks/>
          </p:cNvGrpSpPr>
          <p:nvPr/>
        </p:nvGrpSpPr>
        <p:grpSpPr bwMode="auto">
          <a:xfrm>
            <a:off x="5994400" y="214313"/>
            <a:ext cx="3171825" cy="744537"/>
            <a:chOff x="3776" y="135"/>
            <a:chExt cx="1998" cy="469"/>
          </a:xfrm>
        </p:grpSpPr>
        <p:sp>
          <p:nvSpPr>
            <p:cNvPr id="47177" name="Text Box 52"/>
            <p:cNvSpPr txBox="1">
              <a:spLocks noChangeArrowheads="1"/>
            </p:cNvSpPr>
            <p:nvPr/>
          </p:nvSpPr>
          <p:spPr bwMode="auto">
            <a:xfrm>
              <a:off x="4030" y="278"/>
              <a:ext cx="1744" cy="173"/>
            </a:xfrm>
            <a:prstGeom prst="rect">
              <a:avLst/>
            </a:prstGeom>
            <a:noFill/>
            <a:ln w="9525">
              <a:noFill/>
              <a:miter lim="800000"/>
              <a:headEnd/>
              <a:tailEnd/>
            </a:ln>
          </p:spPr>
          <p:txBody>
            <a:bodyPr>
              <a:spAutoFit/>
            </a:bodyPr>
            <a:lstStyle/>
            <a:p>
              <a:pPr fontAlgn="base">
                <a:spcBef>
                  <a:spcPct val="0"/>
                </a:spcBef>
                <a:spcAft>
                  <a:spcPct val="0"/>
                </a:spcAft>
              </a:pPr>
              <a:r>
                <a:rPr lang="en-US" sz="1200" b="1" smtClean="0">
                  <a:solidFill>
                    <a:srgbClr val="000000"/>
                  </a:solidFill>
                </a:rPr>
                <a:t>Hg(II), ionic mercury, RGM</a:t>
              </a:r>
            </a:p>
          </p:txBody>
        </p:sp>
        <p:sp>
          <p:nvSpPr>
            <p:cNvPr id="47178" name="Text Box 53"/>
            <p:cNvSpPr txBox="1">
              <a:spLocks noChangeArrowheads="1"/>
            </p:cNvSpPr>
            <p:nvPr/>
          </p:nvSpPr>
          <p:spPr bwMode="auto">
            <a:xfrm>
              <a:off x="4030" y="135"/>
              <a:ext cx="1304" cy="173"/>
            </a:xfrm>
            <a:prstGeom prst="rect">
              <a:avLst/>
            </a:prstGeom>
            <a:noFill/>
            <a:ln w="9525">
              <a:noFill/>
              <a:miter lim="800000"/>
              <a:headEnd/>
              <a:tailEnd/>
            </a:ln>
          </p:spPr>
          <p:txBody>
            <a:bodyPr wrap="none">
              <a:spAutoFit/>
            </a:bodyPr>
            <a:lstStyle/>
            <a:p>
              <a:pPr fontAlgn="base">
                <a:spcBef>
                  <a:spcPct val="0"/>
                </a:spcBef>
                <a:spcAft>
                  <a:spcPct val="0"/>
                </a:spcAft>
              </a:pPr>
              <a:r>
                <a:rPr lang="en-US" sz="1200" b="1" smtClean="0">
                  <a:solidFill>
                    <a:srgbClr val="000000"/>
                  </a:solidFill>
                </a:rPr>
                <a:t>Elemental Mercury [Hg(0)]</a:t>
              </a:r>
            </a:p>
          </p:txBody>
        </p:sp>
        <p:sp>
          <p:nvSpPr>
            <p:cNvPr id="47179" name="Text Box 54"/>
            <p:cNvSpPr txBox="1">
              <a:spLocks noChangeArrowheads="1"/>
            </p:cNvSpPr>
            <p:nvPr/>
          </p:nvSpPr>
          <p:spPr bwMode="auto">
            <a:xfrm>
              <a:off x="4030" y="431"/>
              <a:ext cx="1522" cy="173"/>
            </a:xfrm>
            <a:prstGeom prst="rect">
              <a:avLst/>
            </a:prstGeom>
            <a:noFill/>
            <a:ln w="9525">
              <a:noFill/>
              <a:miter lim="800000"/>
              <a:headEnd/>
              <a:tailEnd/>
            </a:ln>
          </p:spPr>
          <p:txBody>
            <a:bodyPr>
              <a:spAutoFit/>
            </a:bodyPr>
            <a:lstStyle/>
            <a:p>
              <a:pPr fontAlgn="base">
                <a:spcBef>
                  <a:spcPct val="0"/>
                </a:spcBef>
                <a:spcAft>
                  <a:spcPct val="0"/>
                </a:spcAft>
              </a:pPr>
              <a:r>
                <a:rPr lang="en-US" sz="1200" b="1" smtClean="0">
                  <a:solidFill>
                    <a:srgbClr val="000000"/>
                  </a:solidFill>
                </a:rPr>
                <a:t>Particulate Mercury [Hg(p)]</a:t>
              </a:r>
            </a:p>
          </p:txBody>
        </p:sp>
        <p:sp>
          <p:nvSpPr>
            <p:cNvPr id="47180" name="Rectangle 55"/>
            <p:cNvSpPr>
              <a:spLocks noChangeArrowheads="1"/>
            </p:cNvSpPr>
            <p:nvPr/>
          </p:nvSpPr>
          <p:spPr bwMode="auto">
            <a:xfrm>
              <a:off x="3776" y="307"/>
              <a:ext cx="256" cy="120"/>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1" name="Rectangle 56" descr="90%"/>
            <p:cNvSpPr>
              <a:spLocks noChangeArrowheads="1"/>
            </p:cNvSpPr>
            <p:nvPr/>
          </p:nvSpPr>
          <p:spPr bwMode="auto">
            <a:xfrm>
              <a:off x="3776" y="451"/>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2" name="Rectangle 57"/>
            <p:cNvSpPr>
              <a:spLocks noChangeArrowheads="1"/>
            </p:cNvSpPr>
            <p:nvPr/>
          </p:nvSpPr>
          <p:spPr bwMode="auto">
            <a:xfrm>
              <a:off x="3776" y="163"/>
              <a:ext cx="256" cy="120"/>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0" name="Group 58"/>
          <p:cNvGrpSpPr>
            <a:grpSpLocks/>
          </p:cNvGrpSpPr>
          <p:nvPr/>
        </p:nvGrpSpPr>
        <p:grpSpPr bwMode="auto">
          <a:xfrm>
            <a:off x="3276600" y="5365750"/>
            <a:ext cx="2393950" cy="1416050"/>
            <a:chOff x="2064" y="3380"/>
            <a:chExt cx="1508" cy="892"/>
          </a:xfrm>
        </p:grpSpPr>
        <p:sp>
          <p:nvSpPr>
            <p:cNvPr id="47174" name="Text Box 59"/>
            <p:cNvSpPr txBox="1">
              <a:spLocks noChangeArrowheads="1"/>
            </p:cNvSpPr>
            <p:nvPr/>
          </p:nvSpPr>
          <p:spPr bwMode="auto">
            <a:xfrm>
              <a:off x="2064" y="3380"/>
              <a:ext cx="1440" cy="460"/>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Re-emission of  previously deposited anthropogenic and natural mercury</a:t>
              </a:r>
            </a:p>
          </p:txBody>
        </p:sp>
        <p:sp>
          <p:nvSpPr>
            <p:cNvPr id="47175" name="AutoShape 60"/>
            <p:cNvSpPr>
              <a:spLocks noChangeArrowheads="1"/>
            </p:cNvSpPr>
            <p:nvPr/>
          </p:nvSpPr>
          <p:spPr bwMode="auto">
            <a:xfrm>
              <a:off x="2632" y="3840"/>
              <a:ext cx="192" cy="432"/>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7176" name="Picture 61" descr="NA01441_"/>
            <p:cNvPicPr>
              <a:picLocks noChangeAspect="1" noChangeArrowheads="1"/>
            </p:cNvPicPr>
            <p:nvPr/>
          </p:nvPicPr>
          <p:blipFill>
            <a:blip r:embed="rId3" cstate="print"/>
            <a:srcRect/>
            <a:stretch>
              <a:fillRect/>
            </a:stretch>
          </p:blipFill>
          <p:spPr bwMode="auto">
            <a:xfrm>
              <a:off x="2944" y="3840"/>
              <a:ext cx="628" cy="398"/>
            </a:xfrm>
            <a:prstGeom prst="rect">
              <a:avLst/>
            </a:prstGeom>
            <a:noFill/>
            <a:ln w="9525">
              <a:noFill/>
              <a:miter lim="800000"/>
              <a:headEnd/>
              <a:tailEnd/>
            </a:ln>
          </p:spPr>
        </p:pic>
      </p:grpSp>
      <p:grpSp>
        <p:nvGrpSpPr>
          <p:cNvPr id="11" name="Group 62"/>
          <p:cNvGrpSpPr>
            <a:grpSpLocks/>
          </p:cNvGrpSpPr>
          <p:nvPr/>
        </p:nvGrpSpPr>
        <p:grpSpPr bwMode="auto">
          <a:xfrm>
            <a:off x="3733800" y="3494088"/>
            <a:ext cx="3048000" cy="534987"/>
            <a:chOff x="2352" y="2201"/>
            <a:chExt cx="1920" cy="337"/>
          </a:xfrm>
        </p:grpSpPr>
        <p:sp>
          <p:nvSpPr>
            <p:cNvPr id="47172" name="Freeform 63" descr="90%"/>
            <p:cNvSpPr>
              <a:spLocks/>
            </p:cNvSpPr>
            <p:nvPr/>
          </p:nvSpPr>
          <p:spPr bwMode="auto">
            <a:xfrm>
              <a:off x="3832" y="2201"/>
              <a:ext cx="440" cy="337"/>
            </a:xfrm>
            <a:custGeom>
              <a:avLst/>
              <a:gdLst>
                <a:gd name="T0" fmla="*/ 127 w 440"/>
                <a:gd name="T1" fmla="*/ 289 h 369"/>
                <a:gd name="T2" fmla="*/ 81 w 440"/>
                <a:gd name="T3" fmla="*/ 240 h 369"/>
                <a:gd name="T4" fmla="*/ 0 w 440"/>
                <a:gd name="T5" fmla="*/ 134 h 369"/>
                <a:gd name="T6" fmla="*/ 12 w 440"/>
                <a:gd name="T7" fmla="*/ 87 h 369"/>
                <a:gd name="T8" fmla="*/ 93 w 440"/>
                <a:gd name="T9" fmla="*/ 68 h 369"/>
                <a:gd name="T10" fmla="*/ 162 w 440"/>
                <a:gd name="T11" fmla="*/ 29 h 369"/>
                <a:gd name="T12" fmla="*/ 196 w 440"/>
                <a:gd name="T13" fmla="*/ 10 h 369"/>
                <a:gd name="T14" fmla="*/ 346 w 440"/>
                <a:gd name="T15" fmla="*/ 0 h 369"/>
                <a:gd name="T16" fmla="*/ 392 w 440"/>
                <a:gd name="T17" fmla="*/ 106 h 369"/>
                <a:gd name="T18" fmla="*/ 427 w 440"/>
                <a:gd name="T19" fmla="*/ 163 h 369"/>
                <a:gd name="T20" fmla="*/ 415 w 440"/>
                <a:gd name="T21" fmla="*/ 212 h 369"/>
                <a:gd name="T22" fmla="*/ 381 w 440"/>
                <a:gd name="T23" fmla="*/ 221 h 369"/>
                <a:gd name="T24" fmla="*/ 358 w 440"/>
                <a:gd name="T25" fmla="*/ 279 h 369"/>
                <a:gd name="T26" fmla="*/ 231 w 440"/>
                <a:gd name="T27" fmla="*/ 308 h 369"/>
                <a:gd name="T28" fmla="*/ 127 w 440"/>
                <a:gd name="T29" fmla="*/ 289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73" name="Line 64"/>
            <p:cNvSpPr>
              <a:spLocks noChangeShapeType="1"/>
            </p:cNvSpPr>
            <p:nvPr/>
          </p:nvSpPr>
          <p:spPr bwMode="auto">
            <a:xfrm>
              <a:off x="2352" y="2352"/>
              <a:ext cx="1488" cy="0"/>
            </a:xfrm>
            <a:prstGeom prst="line">
              <a:avLst/>
            </a:prstGeom>
            <a:noFill/>
            <a:ln w="63500">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grpSp>
      <p:grpSp>
        <p:nvGrpSpPr>
          <p:cNvPr id="12" name="Group 65"/>
          <p:cNvGrpSpPr>
            <a:grpSpLocks/>
          </p:cNvGrpSpPr>
          <p:nvPr/>
        </p:nvGrpSpPr>
        <p:grpSpPr bwMode="auto">
          <a:xfrm>
            <a:off x="3200400" y="2695575"/>
            <a:ext cx="4648200" cy="793750"/>
            <a:chOff x="2016" y="1698"/>
            <a:chExt cx="2928" cy="500"/>
          </a:xfrm>
        </p:grpSpPr>
        <p:sp>
          <p:nvSpPr>
            <p:cNvPr id="47167" name="Text Box 66"/>
            <p:cNvSpPr txBox="1">
              <a:spLocks noChangeArrowheads="1"/>
            </p:cNvSpPr>
            <p:nvPr/>
          </p:nvSpPr>
          <p:spPr bwMode="auto">
            <a:xfrm>
              <a:off x="3168" y="1776"/>
              <a:ext cx="1776" cy="422"/>
            </a:xfrm>
            <a:prstGeom prst="rect">
              <a:avLst/>
            </a:prstGeom>
            <a:noFill/>
            <a:ln w="9525">
              <a:noFill/>
              <a:miter lim="800000"/>
              <a:headEnd/>
              <a:tailEnd/>
            </a:ln>
          </p:spPr>
          <p:txBody>
            <a:bodyPr>
              <a:spAutoFit/>
            </a:bodyPr>
            <a:lstStyle/>
            <a:p>
              <a:pPr algn="ctr" fontAlgn="base">
                <a:spcBef>
                  <a:spcPct val="0"/>
                </a:spcBef>
                <a:spcAft>
                  <a:spcPct val="0"/>
                </a:spcAft>
              </a:pPr>
              <a:endParaRPr lang="en-US" sz="1000" b="1" smtClean="0">
                <a:solidFill>
                  <a:srgbClr val="000000"/>
                </a:solidFill>
              </a:endParaRPr>
            </a:p>
            <a:p>
              <a:pPr algn="ctr" fontAlgn="base">
                <a:spcBef>
                  <a:spcPct val="0"/>
                </a:spcBef>
                <a:spcAft>
                  <a:spcPct val="0"/>
                </a:spcAft>
              </a:pPr>
              <a:r>
                <a:rPr lang="en-US" sz="1400" b="1" smtClean="0">
                  <a:solidFill>
                    <a:srgbClr val="000000"/>
                  </a:solidFill>
                </a:rPr>
                <a:t>Hg(II) </a:t>
              </a:r>
              <a:r>
                <a:rPr lang="en-US" sz="1400" b="1" i="1" smtClean="0">
                  <a:solidFill>
                    <a:srgbClr val="0066FF"/>
                  </a:solidFill>
                </a:rPr>
                <a:t>reduced</a:t>
              </a:r>
              <a:r>
                <a:rPr lang="en-US" sz="1400" b="1" i="1" smtClean="0">
                  <a:solidFill>
                    <a:srgbClr val="000000"/>
                  </a:solidFill>
                </a:rPr>
                <a:t> </a:t>
              </a:r>
              <a:r>
                <a:rPr lang="en-US" sz="1400" b="1" smtClean="0">
                  <a:solidFill>
                    <a:srgbClr val="000000"/>
                  </a:solidFill>
                </a:rPr>
                <a:t>to Hg(0) </a:t>
              </a:r>
            </a:p>
            <a:p>
              <a:pPr algn="ctr" fontAlgn="base">
                <a:spcBef>
                  <a:spcPct val="0"/>
                </a:spcBef>
                <a:spcAft>
                  <a:spcPct val="0"/>
                </a:spcAft>
              </a:pPr>
              <a:r>
                <a:rPr lang="en-US" sz="1400" b="1" smtClean="0">
                  <a:solidFill>
                    <a:srgbClr val="000000"/>
                  </a:solidFill>
                </a:rPr>
                <a:t>by SO</a:t>
              </a:r>
              <a:r>
                <a:rPr lang="en-US" sz="1400" b="1" baseline="-25000" smtClean="0">
                  <a:solidFill>
                    <a:srgbClr val="000000"/>
                  </a:solidFill>
                </a:rPr>
                <a:t>2 </a:t>
              </a:r>
              <a:r>
                <a:rPr lang="en-US" sz="1400" b="1" smtClean="0">
                  <a:solidFill>
                    <a:srgbClr val="000000"/>
                  </a:solidFill>
                </a:rPr>
                <a:t>and sunlight</a:t>
              </a:r>
            </a:p>
          </p:txBody>
        </p:sp>
        <p:sp>
          <p:nvSpPr>
            <p:cNvPr id="47168" name="Rectangle 67"/>
            <p:cNvSpPr>
              <a:spLocks noChangeArrowheads="1"/>
            </p:cNvSpPr>
            <p:nvPr/>
          </p:nvSpPr>
          <p:spPr bwMode="auto">
            <a:xfrm>
              <a:off x="4336" y="1776"/>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9" name="AutoShape 68"/>
            <p:cNvSpPr>
              <a:spLocks noChangeArrowheads="1"/>
            </p:cNvSpPr>
            <p:nvPr/>
          </p:nvSpPr>
          <p:spPr bwMode="auto">
            <a:xfrm>
              <a:off x="3904" y="1776"/>
              <a:ext cx="320" cy="72"/>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0" name="Rectangle 69"/>
            <p:cNvSpPr>
              <a:spLocks noChangeArrowheads="1"/>
            </p:cNvSpPr>
            <p:nvPr/>
          </p:nvSpPr>
          <p:spPr bwMode="auto">
            <a:xfrm>
              <a:off x="3472" y="1776"/>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1" name="AutoShape 70"/>
            <p:cNvSpPr>
              <a:spLocks noChangeArrowheads="1"/>
            </p:cNvSpPr>
            <p:nvPr/>
          </p:nvSpPr>
          <p:spPr bwMode="auto">
            <a:xfrm>
              <a:off x="2016" y="1698"/>
              <a:ext cx="1344" cy="252"/>
            </a:xfrm>
            <a:prstGeom prst="rightArrow">
              <a:avLst>
                <a:gd name="adj1" fmla="val 50000"/>
                <a:gd name="adj2" fmla="val 133333"/>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3" name="Group 71"/>
          <p:cNvGrpSpPr>
            <a:grpSpLocks/>
          </p:cNvGrpSpPr>
          <p:nvPr/>
        </p:nvGrpSpPr>
        <p:grpSpPr bwMode="auto">
          <a:xfrm>
            <a:off x="3124200" y="4249738"/>
            <a:ext cx="4648200" cy="1068387"/>
            <a:chOff x="1968" y="2677"/>
            <a:chExt cx="2928" cy="673"/>
          </a:xfrm>
        </p:grpSpPr>
        <p:sp>
          <p:nvSpPr>
            <p:cNvPr id="47162" name="Text Box 72"/>
            <p:cNvSpPr txBox="1">
              <a:spLocks noChangeArrowheads="1"/>
            </p:cNvSpPr>
            <p:nvPr/>
          </p:nvSpPr>
          <p:spPr bwMode="auto">
            <a:xfrm>
              <a:off x="3168" y="2832"/>
              <a:ext cx="1728" cy="518"/>
            </a:xfrm>
            <a:prstGeom prst="rect">
              <a:avLst/>
            </a:prstGeom>
            <a:noFill/>
            <a:ln w="9525">
              <a:noFill/>
              <a:miter lim="800000"/>
              <a:headEnd/>
              <a:tailEnd/>
            </a:ln>
          </p:spPr>
          <p:txBody>
            <a:bodyPr>
              <a:spAutoFit/>
            </a:bodyPr>
            <a:lstStyle/>
            <a:p>
              <a:pPr algn="ctr" fontAlgn="base">
                <a:spcBef>
                  <a:spcPct val="0"/>
                </a:spcBef>
                <a:spcAft>
                  <a:spcPct val="0"/>
                </a:spcAft>
              </a:pPr>
              <a:r>
                <a:rPr lang="en-US" sz="1200" b="1" smtClean="0">
                  <a:solidFill>
                    <a:srgbClr val="000000"/>
                  </a:solidFill>
                </a:rPr>
                <a:t>Hg(0) </a:t>
              </a:r>
              <a:r>
                <a:rPr lang="en-US" sz="1200" b="1" i="1" smtClean="0">
                  <a:solidFill>
                    <a:srgbClr val="FF0000"/>
                  </a:solidFill>
                </a:rPr>
                <a:t>oxidized</a:t>
              </a:r>
              <a:r>
                <a:rPr lang="en-US" sz="1200" b="1" smtClean="0">
                  <a:solidFill>
                    <a:srgbClr val="000000"/>
                  </a:solidFill>
                </a:rPr>
                <a:t> to dissolved </a:t>
              </a:r>
            </a:p>
            <a:p>
              <a:pPr algn="ctr" fontAlgn="base">
                <a:spcBef>
                  <a:spcPct val="0"/>
                </a:spcBef>
                <a:spcAft>
                  <a:spcPct val="0"/>
                </a:spcAft>
              </a:pPr>
              <a:r>
                <a:rPr lang="en-US" sz="1200" b="1" smtClean="0">
                  <a:solidFill>
                    <a:srgbClr val="000000"/>
                  </a:solidFill>
                </a:rPr>
                <a:t>Hg(II) species by O</a:t>
              </a:r>
              <a:r>
                <a:rPr lang="en-US" sz="1200" b="1" baseline="-25000" smtClean="0">
                  <a:solidFill>
                    <a:srgbClr val="000000"/>
                  </a:solidFill>
                </a:rPr>
                <a:t>3</a:t>
              </a:r>
              <a:r>
                <a:rPr lang="en-US" sz="1200" b="1" smtClean="0">
                  <a:solidFill>
                    <a:srgbClr val="000000"/>
                  </a:solidFill>
                </a:rPr>
                <a:t>, OH,</a:t>
              </a:r>
            </a:p>
            <a:p>
              <a:pPr algn="ctr" fontAlgn="base">
                <a:spcBef>
                  <a:spcPct val="0"/>
                </a:spcBef>
                <a:spcAft>
                  <a:spcPct val="0"/>
                </a:spcAft>
              </a:pPr>
              <a:r>
                <a:rPr lang="en-US" sz="1200" b="1" smtClean="0">
                  <a:solidFill>
                    <a:srgbClr val="000000"/>
                  </a:solidFill>
                </a:rPr>
                <a:t> HOCl, OCl</a:t>
              </a:r>
              <a:r>
                <a:rPr lang="en-US" sz="1200" b="1" baseline="30000" smtClean="0">
                  <a:solidFill>
                    <a:srgbClr val="000000"/>
                  </a:solidFill>
                </a:rPr>
                <a:t>-</a:t>
              </a:r>
            </a:p>
            <a:p>
              <a:pPr fontAlgn="base">
                <a:spcBef>
                  <a:spcPct val="0"/>
                </a:spcBef>
                <a:spcAft>
                  <a:spcPct val="0"/>
                </a:spcAft>
              </a:pPr>
              <a:endParaRPr lang="en-US" sz="1200" b="1" smtClean="0">
                <a:solidFill>
                  <a:srgbClr val="000000"/>
                </a:solidFill>
              </a:endParaRPr>
            </a:p>
          </p:txBody>
        </p:sp>
        <p:sp>
          <p:nvSpPr>
            <p:cNvPr id="47163" name="Rectangle 73"/>
            <p:cNvSpPr>
              <a:spLocks noChangeArrowheads="1"/>
            </p:cNvSpPr>
            <p:nvPr/>
          </p:nvSpPr>
          <p:spPr bwMode="auto">
            <a:xfrm>
              <a:off x="4368" y="2724"/>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4" name="AutoShape 74"/>
            <p:cNvSpPr>
              <a:spLocks noChangeArrowheads="1"/>
            </p:cNvSpPr>
            <p:nvPr/>
          </p:nvSpPr>
          <p:spPr bwMode="auto">
            <a:xfrm>
              <a:off x="3936" y="2736"/>
              <a:ext cx="320" cy="72"/>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5" name="Rectangle 75"/>
            <p:cNvSpPr>
              <a:spLocks noChangeArrowheads="1"/>
            </p:cNvSpPr>
            <p:nvPr/>
          </p:nvSpPr>
          <p:spPr bwMode="auto">
            <a:xfrm>
              <a:off x="3472" y="2724"/>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6" name="AutoShape 76"/>
            <p:cNvSpPr>
              <a:spLocks noChangeArrowheads="1"/>
            </p:cNvSpPr>
            <p:nvPr/>
          </p:nvSpPr>
          <p:spPr bwMode="auto">
            <a:xfrm>
              <a:off x="1968" y="2677"/>
              <a:ext cx="1392" cy="228"/>
            </a:xfrm>
            <a:prstGeom prst="leftRightArrow">
              <a:avLst>
                <a:gd name="adj1" fmla="val 50000"/>
                <a:gd name="adj2" fmla="val 122105"/>
              </a:avLst>
            </a:prstGeom>
            <a:solidFill>
              <a:srgbClr val="00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4" name="Group 77"/>
          <p:cNvGrpSpPr>
            <a:grpSpLocks/>
          </p:cNvGrpSpPr>
          <p:nvPr/>
        </p:nvGrpSpPr>
        <p:grpSpPr bwMode="auto">
          <a:xfrm>
            <a:off x="6324600" y="3444875"/>
            <a:ext cx="1524000" cy="893763"/>
            <a:chOff x="3984" y="2170"/>
            <a:chExt cx="960" cy="563"/>
          </a:xfrm>
        </p:grpSpPr>
        <p:sp>
          <p:nvSpPr>
            <p:cNvPr id="47159" name="AutoShape 78"/>
            <p:cNvSpPr>
              <a:spLocks noChangeArrowheads="1"/>
            </p:cNvSpPr>
            <p:nvPr/>
          </p:nvSpPr>
          <p:spPr bwMode="auto">
            <a:xfrm rot="3600000">
              <a:off x="4202" y="2567"/>
              <a:ext cx="240" cy="92"/>
            </a:xfrm>
            <a:prstGeom prst="leftRightArrow">
              <a:avLst>
                <a:gd name="adj1" fmla="val 50000"/>
                <a:gd name="adj2" fmla="val 52174"/>
              </a:avLst>
            </a:prstGeom>
            <a:solidFill>
              <a:srgbClr val="00FF00">
                <a:alpha val="50195"/>
              </a:srgbClr>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0" name="Text Box 79"/>
            <p:cNvSpPr txBox="1">
              <a:spLocks noChangeArrowheads="1"/>
            </p:cNvSpPr>
            <p:nvPr/>
          </p:nvSpPr>
          <p:spPr bwMode="auto">
            <a:xfrm>
              <a:off x="4344" y="2170"/>
              <a:ext cx="600" cy="518"/>
            </a:xfrm>
            <a:prstGeom prst="rect">
              <a:avLst/>
            </a:prstGeom>
            <a:noFill/>
            <a:ln w="9525">
              <a:noFill/>
              <a:miter lim="800000"/>
              <a:headEnd/>
              <a:tailEnd/>
            </a:ln>
          </p:spPr>
          <p:txBody>
            <a:bodyPr wrap="none">
              <a:spAutoFit/>
            </a:bodyPr>
            <a:lstStyle/>
            <a:p>
              <a:pPr fontAlgn="base">
                <a:spcBef>
                  <a:spcPct val="0"/>
                </a:spcBef>
                <a:spcAft>
                  <a:spcPct val="0"/>
                </a:spcAft>
              </a:pPr>
              <a:r>
                <a:rPr lang="en-US" sz="1200" smtClean="0">
                  <a:solidFill>
                    <a:srgbClr val="000000"/>
                  </a:solidFill>
                </a:rPr>
                <a:t>Adsorption/</a:t>
              </a:r>
            </a:p>
            <a:p>
              <a:pPr fontAlgn="base">
                <a:spcBef>
                  <a:spcPct val="0"/>
                </a:spcBef>
                <a:spcAft>
                  <a:spcPct val="0"/>
                </a:spcAft>
              </a:pPr>
              <a:r>
                <a:rPr lang="en-US" sz="1200" smtClean="0">
                  <a:solidFill>
                    <a:srgbClr val="000000"/>
                  </a:solidFill>
                </a:rPr>
                <a:t>desorption</a:t>
              </a:r>
            </a:p>
            <a:p>
              <a:pPr fontAlgn="base">
                <a:spcBef>
                  <a:spcPct val="0"/>
                </a:spcBef>
                <a:spcAft>
                  <a:spcPct val="0"/>
                </a:spcAft>
              </a:pPr>
              <a:r>
                <a:rPr lang="en-US" sz="1200" smtClean="0">
                  <a:solidFill>
                    <a:srgbClr val="000000"/>
                  </a:solidFill>
                </a:rPr>
                <a:t>of Hg(II) to</a:t>
              </a:r>
            </a:p>
            <a:p>
              <a:pPr fontAlgn="base">
                <a:spcBef>
                  <a:spcPct val="0"/>
                </a:spcBef>
                <a:spcAft>
                  <a:spcPct val="0"/>
                </a:spcAft>
              </a:pPr>
              <a:r>
                <a:rPr lang="en-US" sz="1200" smtClean="0">
                  <a:solidFill>
                    <a:srgbClr val="000000"/>
                  </a:solidFill>
                </a:rPr>
                <a:t>/from soot</a:t>
              </a:r>
            </a:p>
          </p:txBody>
        </p:sp>
        <p:sp>
          <p:nvSpPr>
            <p:cNvPr id="47161" name="Freeform 80"/>
            <p:cNvSpPr>
              <a:spLocks/>
            </p:cNvSpPr>
            <p:nvPr/>
          </p:nvSpPr>
          <p:spPr bwMode="auto">
            <a:xfrm>
              <a:off x="3984" y="2419"/>
              <a:ext cx="332" cy="147"/>
            </a:xfrm>
            <a:custGeom>
              <a:avLst/>
              <a:gdLst>
                <a:gd name="T0" fmla="*/ 20 w 332"/>
                <a:gd name="T1" fmla="*/ 94 h 147"/>
                <a:gd name="T2" fmla="*/ 0 w 332"/>
                <a:gd name="T3" fmla="*/ 123 h 147"/>
                <a:gd name="T4" fmla="*/ 164 w 332"/>
                <a:gd name="T5" fmla="*/ 121 h 147"/>
                <a:gd name="T6" fmla="*/ 224 w 332"/>
                <a:gd name="T7" fmla="*/ 101 h 147"/>
                <a:gd name="T8" fmla="*/ 280 w 332"/>
                <a:gd name="T9" fmla="*/ 69 h 147"/>
                <a:gd name="T10" fmla="*/ 316 w 332"/>
                <a:gd name="T11" fmla="*/ 41 h 147"/>
                <a:gd name="T12" fmla="*/ 304 w 332"/>
                <a:gd name="T13" fmla="*/ 17 h 147"/>
                <a:gd name="T14" fmla="*/ 272 w 332"/>
                <a:gd name="T15" fmla="*/ 1 h 147"/>
                <a:gd name="T16" fmla="*/ 224 w 332"/>
                <a:gd name="T17" fmla="*/ 29 h 147"/>
                <a:gd name="T18" fmla="*/ 200 w 332"/>
                <a:gd name="T19" fmla="*/ 72 h 147"/>
                <a:gd name="T20" fmla="*/ 132 w 332"/>
                <a:gd name="T21" fmla="*/ 73 h 147"/>
                <a:gd name="T22" fmla="*/ 72 w 332"/>
                <a:gd name="T23" fmla="*/ 96 h 147"/>
                <a:gd name="T24" fmla="*/ 24 w 332"/>
                <a:gd name="T25" fmla="*/ 103 h 147"/>
                <a:gd name="T26" fmla="*/ 20 w 332"/>
                <a:gd name="T27" fmla="*/ 94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2"/>
                <a:gd name="T43" fmla="*/ 0 h 147"/>
                <a:gd name="T44" fmla="*/ 332 w 3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2" h="147">
                  <a:moveTo>
                    <a:pt x="20" y="94"/>
                  </a:moveTo>
                  <a:cubicBezTo>
                    <a:pt x="13" y="105"/>
                    <a:pt x="5" y="113"/>
                    <a:pt x="0" y="123"/>
                  </a:cubicBezTo>
                  <a:cubicBezTo>
                    <a:pt x="15" y="147"/>
                    <a:pt x="92" y="121"/>
                    <a:pt x="164" y="121"/>
                  </a:cubicBezTo>
                  <a:cubicBezTo>
                    <a:pt x="192" y="105"/>
                    <a:pt x="179" y="102"/>
                    <a:pt x="224" y="101"/>
                  </a:cubicBezTo>
                  <a:cubicBezTo>
                    <a:pt x="261" y="87"/>
                    <a:pt x="243" y="83"/>
                    <a:pt x="280" y="69"/>
                  </a:cubicBezTo>
                  <a:cubicBezTo>
                    <a:pt x="292" y="64"/>
                    <a:pt x="316" y="41"/>
                    <a:pt x="316" y="41"/>
                  </a:cubicBezTo>
                  <a:cubicBezTo>
                    <a:pt x="313" y="23"/>
                    <a:pt x="332" y="22"/>
                    <a:pt x="304" y="17"/>
                  </a:cubicBezTo>
                  <a:cubicBezTo>
                    <a:pt x="284" y="18"/>
                    <a:pt x="292" y="0"/>
                    <a:pt x="272" y="1"/>
                  </a:cubicBezTo>
                  <a:cubicBezTo>
                    <a:pt x="247" y="3"/>
                    <a:pt x="244" y="22"/>
                    <a:pt x="224" y="29"/>
                  </a:cubicBezTo>
                  <a:cubicBezTo>
                    <a:pt x="217" y="31"/>
                    <a:pt x="207" y="69"/>
                    <a:pt x="200" y="72"/>
                  </a:cubicBezTo>
                  <a:cubicBezTo>
                    <a:pt x="185" y="78"/>
                    <a:pt x="151" y="72"/>
                    <a:pt x="132" y="73"/>
                  </a:cubicBezTo>
                  <a:cubicBezTo>
                    <a:pt x="109" y="75"/>
                    <a:pt x="95" y="96"/>
                    <a:pt x="72" y="96"/>
                  </a:cubicBezTo>
                  <a:cubicBezTo>
                    <a:pt x="61" y="98"/>
                    <a:pt x="25" y="104"/>
                    <a:pt x="24" y="103"/>
                  </a:cubicBezTo>
                  <a:cubicBezTo>
                    <a:pt x="20" y="102"/>
                    <a:pt x="21" y="97"/>
                    <a:pt x="20" y="94"/>
                  </a:cubicBezTo>
                  <a:close/>
                </a:path>
              </a:pathLst>
            </a:custGeom>
            <a:solidFill>
              <a:srgbClr val="FF0000"/>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grpSp>
        <p:nvGrpSpPr>
          <p:cNvPr id="15" name="Group 81"/>
          <p:cNvGrpSpPr>
            <a:grpSpLocks/>
          </p:cNvGrpSpPr>
          <p:nvPr/>
        </p:nvGrpSpPr>
        <p:grpSpPr bwMode="auto">
          <a:xfrm>
            <a:off x="2057400" y="5410200"/>
            <a:ext cx="2063750" cy="1371600"/>
            <a:chOff x="1296" y="3408"/>
            <a:chExt cx="1300" cy="864"/>
          </a:xfrm>
        </p:grpSpPr>
        <p:pic>
          <p:nvPicPr>
            <p:cNvPr id="47155" name="Picture 82" descr="NA01441_"/>
            <p:cNvPicPr>
              <a:picLocks noChangeAspect="1" noChangeArrowheads="1"/>
            </p:cNvPicPr>
            <p:nvPr/>
          </p:nvPicPr>
          <p:blipFill>
            <a:blip r:embed="rId3" cstate="print"/>
            <a:srcRect/>
            <a:stretch>
              <a:fillRect/>
            </a:stretch>
          </p:blipFill>
          <p:spPr bwMode="auto">
            <a:xfrm>
              <a:off x="1968" y="3840"/>
              <a:ext cx="628" cy="398"/>
            </a:xfrm>
            <a:prstGeom prst="rect">
              <a:avLst/>
            </a:prstGeom>
            <a:noFill/>
            <a:ln w="9525">
              <a:noFill/>
              <a:miter lim="800000"/>
              <a:headEnd/>
              <a:tailEnd/>
            </a:ln>
          </p:spPr>
        </p:pic>
        <p:grpSp>
          <p:nvGrpSpPr>
            <p:cNvPr id="16" name="Group 83"/>
            <p:cNvGrpSpPr>
              <a:grpSpLocks/>
            </p:cNvGrpSpPr>
            <p:nvPr/>
          </p:nvGrpSpPr>
          <p:grpSpPr bwMode="auto">
            <a:xfrm>
              <a:off x="1296" y="3408"/>
              <a:ext cx="672" cy="864"/>
              <a:chOff x="1296" y="3408"/>
              <a:chExt cx="672" cy="864"/>
            </a:xfrm>
          </p:grpSpPr>
          <p:sp>
            <p:nvSpPr>
              <p:cNvPr id="47157" name="AutoShape 84"/>
              <p:cNvSpPr>
                <a:spLocks noChangeArrowheads="1"/>
              </p:cNvSpPr>
              <p:nvPr/>
            </p:nvSpPr>
            <p:spPr bwMode="auto">
              <a:xfrm>
                <a:off x="1536" y="3840"/>
                <a:ext cx="192" cy="432"/>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8" name="Text Box 85"/>
              <p:cNvSpPr txBox="1">
                <a:spLocks noChangeArrowheads="1"/>
              </p:cNvSpPr>
              <p:nvPr/>
            </p:nvSpPr>
            <p:spPr bwMode="auto">
              <a:xfrm>
                <a:off x="1296" y="3408"/>
                <a:ext cx="672" cy="326"/>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Natural</a:t>
                </a:r>
              </a:p>
              <a:p>
                <a:pPr algn="ctr" fontAlgn="base">
                  <a:spcBef>
                    <a:spcPct val="0"/>
                  </a:spcBef>
                  <a:spcAft>
                    <a:spcPct val="0"/>
                  </a:spcAft>
                </a:pPr>
                <a:r>
                  <a:rPr lang="en-US" sz="1400" smtClean="0">
                    <a:solidFill>
                      <a:srgbClr val="000000"/>
                    </a:solidFill>
                  </a:rPr>
                  <a:t>emissions</a:t>
                </a:r>
              </a:p>
            </p:txBody>
          </p:sp>
        </p:grpSp>
      </p:grpSp>
      <p:grpSp>
        <p:nvGrpSpPr>
          <p:cNvPr id="17" name="Group 86"/>
          <p:cNvGrpSpPr>
            <a:grpSpLocks/>
          </p:cNvGrpSpPr>
          <p:nvPr/>
        </p:nvGrpSpPr>
        <p:grpSpPr bwMode="auto">
          <a:xfrm>
            <a:off x="228600" y="533400"/>
            <a:ext cx="2362200" cy="1752600"/>
            <a:chOff x="144" y="192"/>
            <a:chExt cx="1488" cy="1104"/>
          </a:xfrm>
        </p:grpSpPr>
        <p:sp>
          <p:nvSpPr>
            <p:cNvPr id="47148" name="Freeform 87"/>
            <p:cNvSpPr>
              <a:spLocks/>
            </p:cNvSpPr>
            <p:nvPr/>
          </p:nvSpPr>
          <p:spPr bwMode="auto">
            <a:xfrm>
              <a:off x="354" y="724"/>
              <a:ext cx="1083" cy="504"/>
            </a:xfrm>
            <a:custGeom>
              <a:avLst/>
              <a:gdLst>
                <a:gd name="T0" fmla="*/ 19 w 3740"/>
                <a:gd name="T1" fmla="*/ 43 h 3815"/>
                <a:gd name="T2" fmla="*/ 40 w 3740"/>
                <a:gd name="T3" fmla="*/ 46 h 3815"/>
                <a:gd name="T4" fmla="*/ 53 w 3740"/>
                <a:gd name="T5" fmla="*/ 43 h 3815"/>
                <a:gd name="T6" fmla="*/ 76 w 3740"/>
                <a:gd name="T7" fmla="*/ 43 h 3815"/>
                <a:gd name="T8" fmla="*/ 70 w 3740"/>
                <a:gd name="T9" fmla="*/ 47 h 3815"/>
                <a:gd name="T10" fmla="*/ 64 w 3740"/>
                <a:gd name="T11" fmla="*/ 51 h 3815"/>
                <a:gd name="T12" fmla="*/ 72 w 3740"/>
                <a:gd name="T13" fmla="*/ 50 h 3815"/>
                <a:gd name="T14" fmla="*/ 92 w 3740"/>
                <a:gd name="T15" fmla="*/ 48 h 3815"/>
                <a:gd name="T16" fmla="*/ 117 w 3740"/>
                <a:gd name="T17" fmla="*/ 47 h 3815"/>
                <a:gd name="T18" fmla="*/ 122 w 3740"/>
                <a:gd name="T19" fmla="*/ 49 h 3815"/>
                <a:gd name="T20" fmla="*/ 99 w 3740"/>
                <a:gd name="T21" fmla="*/ 53 h 3815"/>
                <a:gd name="T22" fmla="*/ 89 w 3740"/>
                <a:gd name="T23" fmla="*/ 54 h 3815"/>
                <a:gd name="T24" fmla="*/ 95 w 3740"/>
                <a:gd name="T25" fmla="*/ 56 h 3815"/>
                <a:gd name="T26" fmla="*/ 94 w 3740"/>
                <a:gd name="T27" fmla="*/ 60 h 3815"/>
                <a:gd name="T28" fmla="*/ 109 w 3740"/>
                <a:gd name="T29" fmla="*/ 67 h 3815"/>
                <a:gd name="T30" fmla="*/ 139 w 3740"/>
                <a:gd name="T31" fmla="*/ 64 h 3815"/>
                <a:gd name="T32" fmla="*/ 144 w 3740"/>
                <a:gd name="T33" fmla="*/ 59 h 3815"/>
                <a:gd name="T34" fmla="*/ 158 w 3740"/>
                <a:gd name="T35" fmla="*/ 55 h 3815"/>
                <a:gd name="T36" fmla="*/ 191 w 3740"/>
                <a:gd name="T37" fmla="*/ 55 h 3815"/>
                <a:gd name="T38" fmla="*/ 201 w 3740"/>
                <a:gd name="T39" fmla="*/ 55 h 3815"/>
                <a:gd name="T40" fmla="*/ 216 w 3740"/>
                <a:gd name="T41" fmla="*/ 55 h 3815"/>
                <a:gd name="T42" fmla="*/ 217 w 3740"/>
                <a:gd name="T43" fmla="*/ 59 h 3815"/>
                <a:gd name="T44" fmla="*/ 268 w 3740"/>
                <a:gd name="T45" fmla="*/ 58 h 3815"/>
                <a:gd name="T46" fmla="*/ 231 w 3740"/>
                <a:gd name="T47" fmla="*/ 49 h 3815"/>
                <a:gd name="T48" fmla="*/ 257 w 3740"/>
                <a:gd name="T49" fmla="*/ 46 h 3815"/>
                <a:gd name="T50" fmla="*/ 244 w 3740"/>
                <a:gd name="T51" fmla="*/ 45 h 3815"/>
                <a:gd name="T52" fmla="*/ 256 w 3740"/>
                <a:gd name="T53" fmla="*/ 39 h 3815"/>
                <a:gd name="T54" fmla="*/ 263 w 3740"/>
                <a:gd name="T55" fmla="*/ 37 h 3815"/>
                <a:gd name="T56" fmla="*/ 266 w 3740"/>
                <a:gd name="T57" fmla="*/ 34 h 3815"/>
                <a:gd name="T58" fmla="*/ 284 w 3740"/>
                <a:gd name="T59" fmla="*/ 35 h 3815"/>
                <a:gd name="T60" fmla="*/ 300 w 3740"/>
                <a:gd name="T61" fmla="*/ 32 h 3815"/>
                <a:gd name="T62" fmla="*/ 310 w 3740"/>
                <a:gd name="T63" fmla="*/ 30 h 3815"/>
                <a:gd name="T64" fmla="*/ 291 w 3740"/>
                <a:gd name="T65" fmla="*/ 26 h 3815"/>
                <a:gd name="T66" fmla="*/ 268 w 3740"/>
                <a:gd name="T67" fmla="*/ 26 h 3815"/>
                <a:gd name="T68" fmla="*/ 259 w 3740"/>
                <a:gd name="T69" fmla="*/ 24 h 3815"/>
                <a:gd name="T70" fmla="*/ 248 w 3740"/>
                <a:gd name="T71" fmla="*/ 19 h 3815"/>
                <a:gd name="T72" fmla="*/ 212 w 3740"/>
                <a:gd name="T73" fmla="*/ 21 h 3815"/>
                <a:gd name="T74" fmla="*/ 190 w 3740"/>
                <a:gd name="T75" fmla="*/ 23 h 3815"/>
                <a:gd name="T76" fmla="*/ 206 w 3740"/>
                <a:gd name="T77" fmla="*/ 19 h 3815"/>
                <a:gd name="T78" fmla="*/ 233 w 3740"/>
                <a:gd name="T79" fmla="*/ 17 h 3815"/>
                <a:gd name="T80" fmla="*/ 228 w 3740"/>
                <a:gd name="T81" fmla="*/ 14 h 3815"/>
                <a:gd name="T82" fmla="*/ 198 w 3740"/>
                <a:gd name="T83" fmla="*/ 4 h 3815"/>
                <a:gd name="T84" fmla="*/ 183 w 3740"/>
                <a:gd name="T85" fmla="*/ 6 h 3815"/>
                <a:gd name="T86" fmla="*/ 171 w 3740"/>
                <a:gd name="T87" fmla="*/ 8 h 3815"/>
                <a:gd name="T88" fmla="*/ 152 w 3740"/>
                <a:gd name="T89" fmla="*/ 13 h 3815"/>
                <a:gd name="T90" fmla="*/ 156 w 3740"/>
                <a:gd name="T91" fmla="*/ 16 h 3815"/>
                <a:gd name="T92" fmla="*/ 146 w 3740"/>
                <a:gd name="T93" fmla="*/ 11 h 3815"/>
                <a:gd name="T94" fmla="*/ 124 w 3740"/>
                <a:gd name="T95" fmla="*/ 9 h 3815"/>
                <a:gd name="T96" fmla="*/ 121 w 3740"/>
                <a:gd name="T97" fmla="*/ 20 h 3815"/>
                <a:gd name="T98" fmla="*/ 116 w 3740"/>
                <a:gd name="T99" fmla="*/ 15 h 3815"/>
                <a:gd name="T100" fmla="*/ 95 w 3740"/>
                <a:gd name="T101" fmla="*/ 15 h 3815"/>
                <a:gd name="T102" fmla="*/ 83 w 3740"/>
                <a:gd name="T103" fmla="*/ 10 h 3815"/>
                <a:gd name="T104" fmla="*/ 50 w 3740"/>
                <a:gd name="T105" fmla="*/ 10 h 3815"/>
                <a:gd name="T106" fmla="*/ 83 w 3740"/>
                <a:gd name="T107" fmla="*/ 20 h 3815"/>
                <a:gd name="T108" fmla="*/ 60 w 3740"/>
                <a:gd name="T109" fmla="*/ 23 h 3815"/>
                <a:gd name="T110" fmla="*/ 67 w 3740"/>
                <a:gd name="T111" fmla="*/ 26 h 3815"/>
                <a:gd name="T112" fmla="*/ 48 w 3740"/>
                <a:gd name="T113" fmla="*/ 29 h 3815"/>
                <a:gd name="T114" fmla="*/ 64 w 3740"/>
                <a:gd name="T115" fmla="*/ 32 h 3815"/>
                <a:gd name="T116" fmla="*/ 53 w 3740"/>
                <a:gd name="T117" fmla="*/ 33 h 3815"/>
                <a:gd name="T118" fmla="*/ 46 w 3740"/>
                <a:gd name="T119" fmla="*/ 34 h 3815"/>
                <a:gd name="T120" fmla="*/ 25 w 3740"/>
                <a:gd name="T121" fmla="*/ 37 h 3815"/>
                <a:gd name="T122" fmla="*/ 5 w 3740"/>
                <a:gd name="T123" fmla="*/ 39 h 3815"/>
                <a:gd name="T124" fmla="*/ 0 w 3740"/>
                <a:gd name="T125" fmla="*/ 40 h 3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40"/>
                <a:gd name="T190" fmla="*/ 0 h 3815"/>
                <a:gd name="T191" fmla="*/ 3740 w 3740"/>
                <a:gd name="T192" fmla="*/ 3815 h 3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40" h="3815">
                  <a:moveTo>
                    <a:pt x="0" y="2291"/>
                  </a:moveTo>
                  <a:cubicBezTo>
                    <a:pt x="54" y="2309"/>
                    <a:pt x="108" y="2341"/>
                    <a:pt x="144" y="2387"/>
                  </a:cubicBezTo>
                  <a:cubicBezTo>
                    <a:pt x="211" y="2474"/>
                    <a:pt x="159" y="2448"/>
                    <a:pt x="228" y="2471"/>
                  </a:cubicBezTo>
                  <a:cubicBezTo>
                    <a:pt x="271" y="2514"/>
                    <a:pt x="321" y="2545"/>
                    <a:pt x="372" y="2579"/>
                  </a:cubicBezTo>
                  <a:cubicBezTo>
                    <a:pt x="393" y="2593"/>
                    <a:pt x="420" y="2595"/>
                    <a:pt x="444" y="2603"/>
                  </a:cubicBezTo>
                  <a:cubicBezTo>
                    <a:pt x="456" y="2607"/>
                    <a:pt x="480" y="2615"/>
                    <a:pt x="480" y="2615"/>
                  </a:cubicBezTo>
                  <a:cubicBezTo>
                    <a:pt x="504" y="2599"/>
                    <a:pt x="528" y="2583"/>
                    <a:pt x="552" y="2567"/>
                  </a:cubicBezTo>
                  <a:cubicBezTo>
                    <a:pt x="576" y="2551"/>
                    <a:pt x="595" y="2473"/>
                    <a:pt x="600" y="2459"/>
                  </a:cubicBezTo>
                  <a:cubicBezTo>
                    <a:pt x="605" y="2445"/>
                    <a:pt x="624" y="2443"/>
                    <a:pt x="636" y="2435"/>
                  </a:cubicBezTo>
                  <a:cubicBezTo>
                    <a:pt x="653" y="2487"/>
                    <a:pt x="667" y="2539"/>
                    <a:pt x="684" y="2591"/>
                  </a:cubicBezTo>
                  <a:cubicBezTo>
                    <a:pt x="740" y="2572"/>
                    <a:pt x="780" y="2553"/>
                    <a:pt x="840" y="2543"/>
                  </a:cubicBezTo>
                  <a:cubicBezTo>
                    <a:pt x="876" y="2507"/>
                    <a:pt x="884" y="2477"/>
                    <a:pt x="912" y="2435"/>
                  </a:cubicBezTo>
                  <a:cubicBezTo>
                    <a:pt x="920" y="2447"/>
                    <a:pt x="936" y="2457"/>
                    <a:pt x="936" y="2471"/>
                  </a:cubicBezTo>
                  <a:cubicBezTo>
                    <a:pt x="936" y="2485"/>
                    <a:pt x="918" y="2494"/>
                    <a:pt x="912" y="2507"/>
                  </a:cubicBezTo>
                  <a:cubicBezTo>
                    <a:pt x="887" y="2557"/>
                    <a:pt x="861" y="2610"/>
                    <a:pt x="840" y="2663"/>
                  </a:cubicBezTo>
                  <a:cubicBezTo>
                    <a:pt x="831" y="2686"/>
                    <a:pt x="824" y="2711"/>
                    <a:pt x="816" y="2735"/>
                  </a:cubicBezTo>
                  <a:cubicBezTo>
                    <a:pt x="812" y="2747"/>
                    <a:pt x="804" y="2771"/>
                    <a:pt x="804" y="2771"/>
                  </a:cubicBezTo>
                  <a:cubicBezTo>
                    <a:pt x="788" y="2880"/>
                    <a:pt x="801" y="2828"/>
                    <a:pt x="768" y="2927"/>
                  </a:cubicBezTo>
                  <a:cubicBezTo>
                    <a:pt x="763" y="2943"/>
                    <a:pt x="747" y="2961"/>
                    <a:pt x="756" y="2975"/>
                  </a:cubicBezTo>
                  <a:cubicBezTo>
                    <a:pt x="763" y="2986"/>
                    <a:pt x="781" y="2969"/>
                    <a:pt x="792" y="2963"/>
                  </a:cubicBezTo>
                  <a:cubicBezTo>
                    <a:pt x="859" y="2930"/>
                    <a:pt x="800" y="2948"/>
                    <a:pt x="864" y="2891"/>
                  </a:cubicBezTo>
                  <a:cubicBezTo>
                    <a:pt x="886" y="2872"/>
                    <a:pt x="912" y="2859"/>
                    <a:pt x="936" y="2843"/>
                  </a:cubicBezTo>
                  <a:cubicBezTo>
                    <a:pt x="974" y="2818"/>
                    <a:pt x="1017" y="2803"/>
                    <a:pt x="1056" y="2783"/>
                  </a:cubicBezTo>
                  <a:cubicBezTo>
                    <a:pt x="1069" y="2777"/>
                    <a:pt x="1078" y="2761"/>
                    <a:pt x="1092" y="2759"/>
                  </a:cubicBezTo>
                  <a:cubicBezTo>
                    <a:pt x="1155" y="2749"/>
                    <a:pt x="1220" y="2751"/>
                    <a:pt x="1284" y="2747"/>
                  </a:cubicBezTo>
                  <a:cubicBezTo>
                    <a:pt x="1308" y="2739"/>
                    <a:pt x="1332" y="2731"/>
                    <a:pt x="1356" y="2723"/>
                  </a:cubicBezTo>
                  <a:cubicBezTo>
                    <a:pt x="1368" y="2719"/>
                    <a:pt x="1380" y="2715"/>
                    <a:pt x="1392" y="2711"/>
                  </a:cubicBezTo>
                  <a:cubicBezTo>
                    <a:pt x="1404" y="2707"/>
                    <a:pt x="1428" y="2699"/>
                    <a:pt x="1428" y="2699"/>
                  </a:cubicBezTo>
                  <a:cubicBezTo>
                    <a:pt x="1440" y="2703"/>
                    <a:pt x="1461" y="2699"/>
                    <a:pt x="1464" y="2711"/>
                  </a:cubicBezTo>
                  <a:cubicBezTo>
                    <a:pt x="1471" y="2738"/>
                    <a:pt x="1458" y="2767"/>
                    <a:pt x="1452" y="2795"/>
                  </a:cubicBezTo>
                  <a:cubicBezTo>
                    <a:pt x="1450" y="2807"/>
                    <a:pt x="1448" y="2821"/>
                    <a:pt x="1440" y="2831"/>
                  </a:cubicBezTo>
                  <a:cubicBezTo>
                    <a:pt x="1419" y="2858"/>
                    <a:pt x="1384" y="2871"/>
                    <a:pt x="1356" y="2891"/>
                  </a:cubicBezTo>
                  <a:cubicBezTo>
                    <a:pt x="1296" y="2933"/>
                    <a:pt x="1235" y="2984"/>
                    <a:pt x="1176" y="3023"/>
                  </a:cubicBezTo>
                  <a:cubicBezTo>
                    <a:pt x="1168" y="3035"/>
                    <a:pt x="1164" y="3051"/>
                    <a:pt x="1152" y="3059"/>
                  </a:cubicBezTo>
                  <a:cubicBezTo>
                    <a:pt x="1131" y="3072"/>
                    <a:pt x="1080" y="3083"/>
                    <a:pt x="1080" y="3083"/>
                  </a:cubicBezTo>
                  <a:cubicBezTo>
                    <a:pt x="1072" y="3095"/>
                    <a:pt x="1053" y="3105"/>
                    <a:pt x="1056" y="3119"/>
                  </a:cubicBezTo>
                  <a:cubicBezTo>
                    <a:pt x="1059" y="3133"/>
                    <a:pt x="1083" y="3132"/>
                    <a:pt x="1092" y="3143"/>
                  </a:cubicBezTo>
                  <a:cubicBezTo>
                    <a:pt x="1100" y="3153"/>
                    <a:pt x="1098" y="3168"/>
                    <a:pt x="1104" y="3179"/>
                  </a:cubicBezTo>
                  <a:cubicBezTo>
                    <a:pt x="1110" y="3192"/>
                    <a:pt x="1120" y="3203"/>
                    <a:pt x="1128" y="3215"/>
                  </a:cubicBezTo>
                  <a:cubicBezTo>
                    <a:pt x="1100" y="3299"/>
                    <a:pt x="1128" y="3279"/>
                    <a:pt x="1068" y="3299"/>
                  </a:cubicBezTo>
                  <a:cubicBezTo>
                    <a:pt x="1043" y="3374"/>
                    <a:pt x="1055" y="3300"/>
                    <a:pt x="1092" y="3359"/>
                  </a:cubicBezTo>
                  <a:cubicBezTo>
                    <a:pt x="1105" y="3380"/>
                    <a:pt x="1108" y="3407"/>
                    <a:pt x="1116" y="3431"/>
                  </a:cubicBezTo>
                  <a:cubicBezTo>
                    <a:pt x="1132" y="3478"/>
                    <a:pt x="1130" y="3531"/>
                    <a:pt x="1152" y="3575"/>
                  </a:cubicBezTo>
                  <a:cubicBezTo>
                    <a:pt x="1170" y="3611"/>
                    <a:pt x="1196" y="3646"/>
                    <a:pt x="1212" y="3683"/>
                  </a:cubicBezTo>
                  <a:cubicBezTo>
                    <a:pt x="1246" y="3759"/>
                    <a:pt x="1224" y="3767"/>
                    <a:pt x="1296" y="3815"/>
                  </a:cubicBezTo>
                  <a:cubicBezTo>
                    <a:pt x="1380" y="3787"/>
                    <a:pt x="1464" y="3756"/>
                    <a:pt x="1548" y="3731"/>
                  </a:cubicBezTo>
                  <a:cubicBezTo>
                    <a:pt x="1572" y="3724"/>
                    <a:pt x="1596" y="3715"/>
                    <a:pt x="1620" y="3707"/>
                  </a:cubicBezTo>
                  <a:cubicBezTo>
                    <a:pt x="1632" y="3703"/>
                    <a:pt x="1656" y="3695"/>
                    <a:pt x="1656" y="3695"/>
                  </a:cubicBezTo>
                  <a:cubicBezTo>
                    <a:pt x="1684" y="3654"/>
                    <a:pt x="1711" y="3627"/>
                    <a:pt x="1752" y="3599"/>
                  </a:cubicBezTo>
                  <a:cubicBezTo>
                    <a:pt x="1768" y="3575"/>
                    <a:pt x="1805" y="3555"/>
                    <a:pt x="1800" y="3527"/>
                  </a:cubicBezTo>
                  <a:cubicBezTo>
                    <a:pt x="1786" y="3440"/>
                    <a:pt x="1776" y="3431"/>
                    <a:pt x="1716" y="3371"/>
                  </a:cubicBezTo>
                  <a:cubicBezTo>
                    <a:pt x="1760" y="3363"/>
                    <a:pt x="1816" y="3379"/>
                    <a:pt x="1848" y="3347"/>
                  </a:cubicBezTo>
                  <a:cubicBezTo>
                    <a:pt x="1876" y="3319"/>
                    <a:pt x="1854" y="3267"/>
                    <a:pt x="1860" y="3227"/>
                  </a:cubicBezTo>
                  <a:cubicBezTo>
                    <a:pt x="1864" y="3198"/>
                    <a:pt x="1877" y="3171"/>
                    <a:pt x="1884" y="3143"/>
                  </a:cubicBezTo>
                  <a:cubicBezTo>
                    <a:pt x="1940" y="3228"/>
                    <a:pt x="1991" y="3286"/>
                    <a:pt x="2064" y="3359"/>
                  </a:cubicBezTo>
                  <a:cubicBezTo>
                    <a:pt x="2241" y="3536"/>
                    <a:pt x="2057" y="3302"/>
                    <a:pt x="2172" y="3455"/>
                  </a:cubicBezTo>
                  <a:cubicBezTo>
                    <a:pt x="2228" y="3371"/>
                    <a:pt x="2223" y="3264"/>
                    <a:pt x="2280" y="3179"/>
                  </a:cubicBezTo>
                  <a:cubicBezTo>
                    <a:pt x="2284" y="3131"/>
                    <a:pt x="2284" y="3083"/>
                    <a:pt x="2292" y="3035"/>
                  </a:cubicBezTo>
                  <a:cubicBezTo>
                    <a:pt x="2296" y="3010"/>
                    <a:pt x="2316" y="2963"/>
                    <a:pt x="2316" y="2963"/>
                  </a:cubicBezTo>
                  <a:cubicBezTo>
                    <a:pt x="2359" y="3028"/>
                    <a:pt x="2358" y="3104"/>
                    <a:pt x="2400" y="3167"/>
                  </a:cubicBezTo>
                  <a:cubicBezTo>
                    <a:pt x="2404" y="3183"/>
                    <a:pt x="2413" y="3242"/>
                    <a:pt x="2436" y="3251"/>
                  </a:cubicBezTo>
                  <a:cubicBezTo>
                    <a:pt x="2452" y="3257"/>
                    <a:pt x="2500" y="3220"/>
                    <a:pt x="2508" y="3215"/>
                  </a:cubicBezTo>
                  <a:cubicBezTo>
                    <a:pt x="2525" y="3163"/>
                    <a:pt x="2526" y="3149"/>
                    <a:pt x="2580" y="3131"/>
                  </a:cubicBezTo>
                  <a:cubicBezTo>
                    <a:pt x="2576" y="3175"/>
                    <a:pt x="2573" y="3219"/>
                    <a:pt x="2568" y="3263"/>
                  </a:cubicBezTo>
                  <a:cubicBezTo>
                    <a:pt x="2565" y="3291"/>
                    <a:pt x="2549" y="3320"/>
                    <a:pt x="2556" y="3347"/>
                  </a:cubicBezTo>
                  <a:cubicBezTo>
                    <a:pt x="2559" y="3359"/>
                    <a:pt x="2580" y="3357"/>
                    <a:pt x="2592" y="3359"/>
                  </a:cubicBezTo>
                  <a:cubicBezTo>
                    <a:pt x="2620" y="3365"/>
                    <a:pt x="2648" y="3367"/>
                    <a:pt x="2676" y="3371"/>
                  </a:cubicBezTo>
                  <a:cubicBezTo>
                    <a:pt x="2832" y="3390"/>
                    <a:pt x="2990" y="3400"/>
                    <a:pt x="3144" y="3431"/>
                  </a:cubicBezTo>
                  <a:cubicBezTo>
                    <a:pt x="3170" y="3392"/>
                    <a:pt x="3177" y="3355"/>
                    <a:pt x="3192" y="3311"/>
                  </a:cubicBezTo>
                  <a:cubicBezTo>
                    <a:pt x="3188" y="3175"/>
                    <a:pt x="3187" y="3039"/>
                    <a:pt x="3180" y="2903"/>
                  </a:cubicBezTo>
                  <a:cubicBezTo>
                    <a:pt x="3179" y="2890"/>
                    <a:pt x="3180" y="2870"/>
                    <a:pt x="3168" y="2867"/>
                  </a:cubicBezTo>
                  <a:cubicBezTo>
                    <a:pt x="3039" y="2836"/>
                    <a:pt x="2892" y="2845"/>
                    <a:pt x="2760" y="2819"/>
                  </a:cubicBezTo>
                  <a:cubicBezTo>
                    <a:pt x="2788" y="2810"/>
                    <a:pt x="2817" y="2806"/>
                    <a:pt x="2844" y="2795"/>
                  </a:cubicBezTo>
                  <a:cubicBezTo>
                    <a:pt x="2900" y="2771"/>
                    <a:pt x="2938" y="2708"/>
                    <a:pt x="2988" y="2675"/>
                  </a:cubicBezTo>
                  <a:cubicBezTo>
                    <a:pt x="3010" y="2660"/>
                    <a:pt x="3038" y="2654"/>
                    <a:pt x="3060" y="2639"/>
                  </a:cubicBezTo>
                  <a:cubicBezTo>
                    <a:pt x="3036" y="2631"/>
                    <a:pt x="3012" y="2623"/>
                    <a:pt x="2988" y="2615"/>
                  </a:cubicBezTo>
                  <a:cubicBezTo>
                    <a:pt x="2976" y="2611"/>
                    <a:pt x="2952" y="2603"/>
                    <a:pt x="2952" y="2603"/>
                  </a:cubicBezTo>
                  <a:cubicBezTo>
                    <a:pt x="2940" y="2587"/>
                    <a:pt x="2930" y="2569"/>
                    <a:pt x="2916" y="2555"/>
                  </a:cubicBezTo>
                  <a:cubicBezTo>
                    <a:pt x="2863" y="2502"/>
                    <a:pt x="2831" y="2525"/>
                    <a:pt x="2940" y="2507"/>
                  </a:cubicBezTo>
                  <a:cubicBezTo>
                    <a:pt x="3029" y="2448"/>
                    <a:pt x="3196" y="2402"/>
                    <a:pt x="3300" y="2387"/>
                  </a:cubicBezTo>
                  <a:cubicBezTo>
                    <a:pt x="3238" y="2294"/>
                    <a:pt x="3147" y="2256"/>
                    <a:pt x="3048" y="2207"/>
                  </a:cubicBezTo>
                  <a:cubicBezTo>
                    <a:pt x="3009" y="2188"/>
                    <a:pt x="2940" y="2135"/>
                    <a:pt x="2940" y="2135"/>
                  </a:cubicBezTo>
                  <a:cubicBezTo>
                    <a:pt x="2948" y="2123"/>
                    <a:pt x="2950" y="2102"/>
                    <a:pt x="2964" y="2099"/>
                  </a:cubicBezTo>
                  <a:cubicBezTo>
                    <a:pt x="2998" y="2091"/>
                    <a:pt x="3096" y="2128"/>
                    <a:pt x="3132" y="2135"/>
                  </a:cubicBezTo>
                  <a:cubicBezTo>
                    <a:pt x="3160" y="2131"/>
                    <a:pt x="3203" y="2148"/>
                    <a:pt x="3216" y="2123"/>
                  </a:cubicBezTo>
                  <a:cubicBezTo>
                    <a:pt x="3249" y="2056"/>
                    <a:pt x="3177" y="1946"/>
                    <a:pt x="3156" y="1883"/>
                  </a:cubicBezTo>
                  <a:cubicBezTo>
                    <a:pt x="3152" y="1871"/>
                    <a:pt x="3159" y="1910"/>
                    <a:pt x="3168" y="1919"/>
                  </a:cubicBezTo>
                  <a:cubicBezTo>
                    <a:pt x="3180" y="1931"/>
                    <a:pt x="3189" y="1947"/>
                    <a:pt x="3204" y="1955"/>
                  </a:cubicBezTo>
                  <a:cubicBezTo>
                    <a:pt x="3204" y="1955"/>
                    <a:pt x="3294" y="1985"/>
                    <a:pt x="3312" y="1991"/>
                  </a:cubicBezTo>
                  <a:cubicBezTo>
                    <a:pt x="3336" y="1999"/>
                    <a:pt x="3384" y="2015"/>
                    <a:pt x="3384" y="2015"/>
                  </a:cubicBezTo>
                  <a:cubicBezTo>
                    <a:pt x="3392" y="2027"/>
                    <a:pt x="3394" y="2053"/>
                    <a:pt x="3408" y="2051"/>
                  </a:cubicBezTo>
                  <a:cubicBezTo>
                    <a:pt x="3437" y="2047"/>
                    <a:pt x="3480" y="2003"/>
                    <a:pt x="3480" y="2003"/>
                  </a:cubicBezTo>
                  <a:cubicBezTo>
                    <a:pt x="3518" y="1947"/>
                    <a:pt x="3546" y="1883"/>
                    <a:pt x="3576" y="1823"/>
                  </a:cubicBezTo>
                  <a:cubicBezTo>
                    <a:pt x="3598" y="1778"/>
                    <a:pt x="3603" y="1791"/>
                    <a:pt x="3636" y="1751"/>
                  </a:cubicBezTo>
                  <a:cubicBezTo>
                    <a:pt x="3645" y="1740"/>
                    <a:pt x="3649" y="1724"/>
                    <a:pt x="3660" y="1715"/>
                  </a:cubicBezTo>
                  <a:cubicBezTo>
                    <a:pt x="3670" y="1707"/>
                    <a:pt x="3684" y="1707"/>
                    <a:pt x="3696" y="1703"/>
                  </a:cubicBezTo>
                  <a:cubicBezTo>
                    <a:pt x="3714" y="1675"/>
                    <a:pt x="3740" y="1656"/>
                    <a:pt x="3708" y="1619"/>
                  </a:cubicBezTo>
                  <a:cubicBezTo>
                    <a:pt x="3661" y="1566"/>
                    <a:pt x="3648" y="1579"/>
                    <a:pt x="3600" y="1559"/>
                  </a:cubicBezTo>
                  <a:cubicBezTo>
                    <a:pt x="3551" y="1538"/>
                    <a:pt x="3520" y="1512"/>
                    <a:pt x="3468" y="1499"/>
                  </a:cubicBezTo>
                  <a:cubicBezTo>
                    <a:pt x="3420" y="1467"/>
                    <a:pt x="3367" y="1433"/>
                    <a:pt x="3312" y="1415"/>
                  </a:cubicBezTo>
                  <a:cubicBezTo>
                    <a:pt x="3285" y="1429"/>
                    <a:pt x="3253" y="1434"/>
                    <a:pt x="3228" y="1451"/>
                  </a:cubicBezTo>
                  <a:cubicBezTo>
                    <a:pt x="3214" y="1460"/>
                    <a:pt x="3205" y="1477"/>
                    <a:pt x="3192" y="1487"/>
                  </a:cubicBezTo>
                  <a:cubicBezTo>
                    <a:pt x="3169" y="1505"/>
                    <a:pt x="3120" y="1535"/>
                    <a:pt x="3120" y="1535"/>
                  </a:cubicBezTo>
                  <a:cubicBezTo>
                    <a:pt x="3112" y="1519"/>
                    <a:pt x="3100" y="1504"/>
                    <a:pt x="3096" y="1487"/>
                  </a:cubicBezTo>
                  <a:cubicBezTo>
                    <a:pt x="3088" y="1448"/>
                    <a:pt x="3112" y="1395"/>
                    <a:pt x="3084" y="1367"/>
                  </a:cubicBezTo>
                  <a:cubicBezTo>
                    <a:pt x="3061" y="1344"/>
                    <a:pt x="3020" y="1375"/>
                    <a:pt x="2988" y="1379"/>
                  </a:cubicBezTo>
                  <a:cubicBezTo>
                    <a:pt x="2984" y="1367"/>
                    <a:pt x="2977" y="1356"/>
                    <a:pt x="2976" y="1343"/>
                  </a:cubicBezTo>
                  <a:cubicBezTo>
                    <a:pt x="2969" y="1251"/>
                    <a:pt x="2993" y="1154"/>
                    <a:pt x="2964" y="1067"/>
                  </a:cubicBezTo>
                  <a:cubicBezTo>
                    <a:pt x="2956" y="1043"/>
                    <a:pt x="2917" y="1087"/>
                    <a:pt x="2892" y="1091"/>
                  </a:cubicBezTo>
                  <a:cubicBezTo>
                    <a:pt x="2868" y="1095"/>
                    <a:pt x="2844" y="1099"/>
                    <a:pt x="2820" y="1103"/>
                  </a:cubicBezTo>
                  <a:cubicBezTo>
                    <a:pt x="2703" y="1124"/>
                    <a:pt x="2634" y="1160"/>
                    <a:pt x="2532" y="1211"/>
                  </a:cubicBezTo>
                  <a:cubicBezTo>
                    <a:pt x="2508" y="1223"/>
                    <a:pt x="2485" y="1236"/>
                    <a:pt x="2460" y="1247"/>
                  </a:cubicBezTo>
                  <a:cubicBezTo>
                    <a:pt x="2437" y="1257"/>
                    <a:pt x="2388" y="1271"/>
                    <a:pt x="2388" y="1271"/>
                  </a:cubicBezTo>
                  <a:cubicBezTo>
                    <a:pt x="2343" y="1316"/>
                    <a:pt x="2326" y="1312"/>
                    <a:pt x="2268" y="1331"/>
                  </a:cubicBezTo>
                  <a:cubicBezTo>
                    <a:pt x="2270" y="1312"/>
                    <a:pt x="2283" y="1141"/>
                    <a:pt x="2304" y="1115"/>
                  </a:cubicBezTo>
                  <a:cubicBezTo>
                    <a:pt x="2312" y="1105"/>
                    <a:pt x="2327" y="1105"/>
                    <a:pt x="2340" y="1103"/>
                  </a:cubicBezTo>
                  <a:cubicBezTo>
                    <a:pt x="2380" y="1097"/>
                    <a:pt x="2420" y="1094"/>
                    <a:pt x="2460" y="1091"/>
                  </a:cubicBezTo>
                  <a:cubicBezTo>
                    <a:pt x="2540" y="1086"/>
                    <a:pt x="2620" y="1083"/>
                    <a:pt x="2700" y="1079"/>
                  </a:cubicBezTo>
                  <a:cubicBezTo>
                    <a:pt x="2718" y="1073"/>
                    <a:pt x="2761" y="1062"/>
                    <a:pt x="2772" y="1043"/>
                  </a:cubicBezTo>
                  <a:cubicBezTo>
                    <a:pt x="2782" y="1025"/>
                    <a:pt x="2777" y="1002"/>
                    <a:pt x="2784" y="983"/>
                  </a:cubicBezTo>
                  <a:cubicBezTo>
                    <a:pt x="2789" y="969"/>
                    <a:pt x="2800" y="959"/>
                    <a:pt x="2808" y="947"/>
                  </a:cubicBezTo>
                  <a:cubicBezTo>
                    <a:pt x="2800" y="924"/>
                    <a:pt x="2772" y="842"/>
                    <a:pt x="2760" y="827"/>
                  </a:cubicBezTo>
                  <a:cubicBezTo>
                    <a:pt x="2751" y="816"/>
                    <a:pt x="2736" y="811"/>
                    <a:pt x="2724" y="803"/>
                  </a:cubicBezTo>
                  <a:cubicBezTo>
                    <a:pt x="2698" y="764"/>
                    <a:pt x="2666" y="746"/>
                    <a:pt x="2640" y="707"/>
                  </a:cubicBezTo>
                  <a:cubicBezTo>
                    <a:pt x="2595" y="481"/>
                    <a:pt x="2806" y="0"/>
                    <a:pt x="2520" y="143"/>
                  </a:cubicBezTo>
                  <a:cubicBezTo>
                    <a:pt x="2483" y="199"/>
                    <a:pt x="2421" y="217"/>
                    <a:pt x="2364" y="251"/>
                  </a:cubicBezTo>
                  <a:cubicBezTo>
                    <a:pt x="2339" y="266"/>
                    <a:pt x="2316" y="283"/>
                    <a:pt x="2292" y="299"/>
                  </a:cubicBezTo>
                  <a:cubicBezTo>
                    <a:pt x="2280" y="307"/>
                    <a:pt x="2256" y="323"/>
                    <a:pt x="2256" y="323"/>
                  </a:cubicBezTo>
                  <a:cubicBezTo>
                    <a:pt x="2204" y="401"/>
                    <a:pt x="2267" y="323"/>
                    <a:pt x="2184" y="371"/>
                  </a:cubicBezTo>
                  <a:cubicBezTo>
                    <a:pt x="2169" y="379"/>
                    <a:pt x="2161" y="397"/>
                    <a:pt x="2148" y="407"/>
                  </a:cubicBezTo>
                  <a:cubicBezTo>
                    <a:pt x="2125" y="425"/>
                    <a:pt x="2100" y="439"/>
                    <a:pt x="2076" y="455"/>
                  </a:cubicBezTo>
                  <a:cubicBezTo>
                    <a:pt x="2064" y="463"/>
                    <a:pt x="2040" y="479"/>
                    <a:pt x="2040" y="479"/>
                  </a:cubicBezTo>
                  <a:cubicBezTo>
                    <a:pt x="1995" y="546"/>
                    <a:pt x="1942" y="530"/>
                    <a:pt x="1860" y="539"/>
                  </a:cubicBezTo>
                  <a:cubicBezTo>
                    <a:pt x="1818" y="567"/>
                    <a:pt x="1792" y="586"/>
                    <a:pt x="1776" y="635"/>
                  </a:cubicBezTo>
                  <a:cubicBezTo>
                    <a:pt x="1784" y="668"/>
                    <a:pt x="1789" y="703"/>
                    <a:pt x="1812" y="731"/>
                  </a:cubicBezTo>
                  <a:cubicBezTo>
                    <a:pt x="1837" y="762"/>
                    <a:pt x="1896" y="815"/>
                    <a:pt x="1896" y="815"/>
                  </a:cubicBezTo>
                  <a:cubicBezTo>
                    <a:pt x="1931" y="921"/>
                    <a:pt x="1923" y="862"/>
                    <a:pt x="1908" y="995"/>
                  </a:cubicBezTo>
                  <a:cubicBezTo>
                    <a:pt x="1892" y="971"/>
                    <a:pt x="1876" y="947"/>
                    <a:pt x="1860" y="923"/>
                  </a:cubicBezTo>
                  <a:cubicBezTo>
                    <a:pt x="1852" y="911"/>
                    <a:pt x="1836" y="887"/>
                    <a:pt x="1836" y="887"/>
                  </a:cubicBezTo>
                  <a:cubicBezTo>
                    <a:pt x="1820" y="821"/>
                    <a:pt x="1811" y="778"/>
                    <a:pt x="1764" y="731"/>
                  </a:cubicBezTo>
                  <a:cubicBezTo>
                    <a:pt x="1761" y="720"/>
                    <a:pt x="1748" y="661"/>
                    <a:pt x="1740" y="647"/>
                  </a:cubicBezTo>
                  <a:cubicBezTo>
                    <a:pt x="1719" y="609"/>
                    <a:pt x="1682" y="580"/>
                    <a:pt x="1668" y="539"/>
                  </a:cubicBezTo>
                  <a:cubicBezTo>
                    <a:pt x="1641" y="459"/>
                    <a:pt x="1610" y="376"/>
                    <a:pt x="1524" y="347"/>
                  </a:cubicBezTo>
                  <a:cubicBezTo>
                    <a:pt x="1505" y="395"/>
                    <a:pt x="1492" y="442"/>
                    <a:pt x="1476" y="491"/>
                  </a:cubicBezTo>
                  <a:cubicBezTo>
                    <a:pt x="1485" y="733"/>
                    <a:pt x="1480" y="737"/>
                    <a:pt x="1512" y="899"/>
                  </a:cubicBezTo>
                  <a:cubicBezTo>
                    <a:pt x="1506" y="961"/>
                    <a:pt x="1502" y="1042"/>
                    <a:pt x="1476" y="1103"/>
                  </a:cubicBezTo>
                  <a:cubicBezTo>
                    <a:pt x="1406" y="1266"/>
                    <a:pt x="1491" y="1023"/>
                    <a:pt x="1440" y="1175"/>
                  </a:cubicBezTo>
                  <a:cubicBezTo>
                    <a:pt x="1432" y="1158"/>
                    <a:pt x="1407" y="1114"/>
                    <a:pt x="1404" y="1091"/>
                  </a:cubicBezTo>
                  <a:cubicBezTo>
                    <a:pt x="1397" y="1031"/>
                    <a:pt x="1398" y="971"/>
                    <a:pt x="1392" y="911"/>
                  </a:cubicBezTo>
                  <a:cubicBezTo>
                    <a:pt x="1390" y="891"/>
                    <a:pt x="1391" y="868"/>
                    <a:pt x="1380" y="851"/>
                  </a:cubicBezTo>
                  <a:cubicBezTo>
                    <a:pt x="1373" y="840"/>
                    <a:pt x="1356" y="843"/>
                    <a:pt x="1344" y="839"/>
                  </a:cubicBezTo>
                  <a:cubicBezTo>
                    <a:pt x="1284" y="843"/>
                    <a:pt x="1224" y="851"/>
                    <a:pt x="1164" y="851"/>
                  </a:cubicBezTo>
                  <a:cubicBezTo>
                    <a:pt x="1151" y="851"/>
                    <a:pt x="1130" y="851"/>
                    <a:pt x="1128" y="839"/>
                  </a:cubicBezTo>
                  <a:cubicBezTo>
                    <a:pt x="1121" y="795"/>
                    <a:pt x="1136" y="751"/>
                    <a:pt x="1140" y="707"/>
                  </a:cubicBezTo>
                  <a:cubicBezTo>
                    <a:pt x="1132" y="663"/>
                    <a:pt x="1149" y="605"/>
                    <a:pt x="1116" y="575"/>
                  </a:cubicBezTo>
                  <a:cubicBezTo>
                    <a:pt x="1084" y="545"/>
                    <a:pt x="1028" y="568"/>
                    <a:pt x="984" y="563"/>
                  </a:cubicBezTo>
                  <a:cubicBezTo>
                    <a:pt x="876" y="552"/>
                    <a:pt x="768" y="542"/>
                    <a:pt x="660" y="527"/>
                  </a:cubicBezTo>
                  <a:cubicBezTo>
                    <a:pt x="648" y="523"/>
                    <a:pt x="636" y="510"/>
                    <a:pt x="624" y="515"/>
                  </a:cubicBezTo>
                  <a:cubicBezTo>
                    <a:pt x="611" y="520"/>
                    <a:pt x="606" y="538"/>
                    <a:pt x="600" y="551"/>
                  </a:cubicBezTo>
                  <a:cubicBezTo>
                    <a:pt x="574" y="604"/>
                    <a:pt x="571" y="676"/>
                    <a:pt x="564" y="731"/>
                  </a:cubicBezTo>
                  <a:cubicBezTo>
                    <a:pt x="564" y="737"/>
                    <a:pt x="539" y="1150"/>
                    <a:pt x="672" y="1163"/>
                  </a:cubicBezTo>
                  <a:cubicBezTo>
                    <a:pt x="776" y="1173"/>
                    <a:pt x="880" y="1171"/>
                    <a:pt x="984" y="1175"/>
                  </a:cubicBezTo>
                  <a:cubicBezTo>
                    <a:pt x="888" y="1239"/>
                    <a:pt x="941" y="1219"/>
                    <a:pt x="828" y="1235"/>
                  </a:cubicBezTo>
                  <a:cubicBezTo>
                    <a:pt x="740" y="1264"/>
                    <a:pt x="781" y="1253"/>
                    <a:pt x="708" y="1271"/>
                  </a:cubicBezTo>
                  <a:cubicBezTo>
                    <a:pt x="712" y="1291"/>
                    <a:pt x="710" y="1313"/>
                    <a:pt x="720" y="1331"/>
                  </a:cubicBezTo>
                  <a:cubicBezTo>
                    <a:pt x="727" y="1344"/>
                    <a:pt x="746" y="1345"/>
                    <a:pt x="756" y="1355"/>
                  </a:cubicBezTo>
                  <a:cubicBezTo>
                    <a:pt x="824" y="1423"/>
                    <a:pt x="725" y="1364"/>
                    <a:pt x="828" y="1415"/>
                  </a:cubicBezTo>
                  <a:cubicBezTo>
                    <a:pt x="820" y="1435"/>
                    <a:pt x="817" y="1457"/>
                    <a:pt x="804" y="1475"/>
                  </a:cubicBezTo>
                  <a:cubicBezTo>
                    <a:pt x="785" y="1501"/>
                    <a:pt x="747" y="1503"/>
                    <a:pt x="720" y="1511"/>
                  </a:cubicBezTo>
                  <a:cubicBezTo>
                    <a:pt x="636" y="1535"/>
                    <a:pt x="551" y="1555"/>
                    <a:pt x="468" y="1583"/>
                  </a:cubicBezTo>
                  <a:cubicBezTo>
                    <a:pt x="569" y="1603"/>
                    <a:pt x="493" y="1576"/>
                    <a:pt x="576" y="1643"/>
                  </a:cubicBezTo>
                  <a:cubicBezTo>
                    <a:pt x="599" y="1661"/>
                    <a:pt x="628" y="1671"/>
                    <a:pt x="648" y="1691"/>
                  </a:cubicBezTo>
                  <a:cubicBezTo>
                    <a:pt x="652" y="1695"/>
                    <a:pt x="716" y="1771"/>
                    <a:pt x="732" y="1787"/>
                  </a:cubicBezTo>
                  <a:cubicBezTo>
                    <a:pt x="742" y="1797"/>
                    <a:pt x="758" y="1801"/>
                    <a:pt x="768" y="1811"/>
                  </a:cubicBezTo>
                  <a:cubicBezTo>
                    <a:pt x="771" y="1814"/>
                    <a:pt x="848" y="1916"/>
                    <a:pt x="840" y="1919"/>
                  </a:cubicBezTo>
                  <a:cubicBezTo>
                    <a:pt x="787" y="1938"/>
                    <a:pt x="728" y="1911"/>
                    <a:pt x="672" y="1907"/>
                  </a:cubicBezTo>
                  <a:cubicBezTo>
                    <a:pt x="660" y="1899"/>
                    <a:pt x="649" y="1889"/>
                    <a:pt x="636" y="1883"/>
                  </a:cubicBezTo>
                  <a:cubicBezTo>
                    <a:pt x="613" y="1873"/>
                    <a:pt x="564" y="1859"/>
                    <a:pt x="564" y="1859"/>
                  </a:cubicBezTo>
                  <a:cubicBezTo>
                    <a:pt x="556" y="1871"/>
                    <a:pt x="542" y="1881"/>
                    <a:pt x="540" y="1895"/>
                  </a:cubicBezTo>
                  <a:cubicBezTo>
                    <a:pt x="537" y="1915"/>
                    <a:pt x="552" y="1935"/>
                    <a:pt x="552" y="1955"/>
                  </a:cubicBezTo>
                  <a:cubicBezTo>
                    <a:pt x="552" y="2003"/>
                    <a:pt x="544" y="2051"/>
                    <a:pt x="540" y="2099"/>
                  </a:cubicBezTo>
                  <a:cubicBezTo>
                    <a:pt x="471" y="2076"/>
                    <a:pt x="453" y="2075"/>
                    <a:pt x="408" y="2015"/>
                  </a:cubicBezTo>
                  <a:cubicBezTo>
                    <a:pt x="344" y="2058"/>
                    <a:pt x="382" y="2029"/>
                    <a:pt x="300" y="2111"/>
                  </a:cubicBezTo>
                  <a:cubicBezTo>
                    <a:pt x="291" y="2120"/>
                    <a:pt x="276" y="2118"/>
                    <a:pt x="264" y="2123"/>
                  </a:cubicBezTo>
                  <a:cubicBezTo>
                    <a:pt x="176" y="2161"/>
                    <a:pt x="256" y="2137"/>
                    <a:pt x="168" y="2159"/>
                  </a:cubicBezTo>
                  <a:cubicBezTo>
                    <a:pt x="85" y="2214"/>
                    <a:pt x="123" y="2198"/>
                    <a:pt x="60" y="2219"/>
                  </a:cubicBezTo>
                  <a:cubicBezTo>
                    <a:pt x="48" y="2231"/>
                    <a:pt x="33" y="2241"/>
                    <a:pt x="24" y="2255"/>
                  </a:cubicBezTo>
                  <a:cubicBezTo>
                    <a:pt x="17" y="2266"/>
                    <a:pt x="19" y="2280"/>
                    <a:pt x="12" y="2291"/>
                  </a:cubicBezTo>
                  <a:cubicBezTo>
                    <a:pt x="10" y="2294"/>
                    <a:pt x="4" y="2291"/>
                    <a:pt x="0" y="2291"/>
                  </a:cubicBezTo>
                  <a:close/>
                </a:path>
              </a:pathLst>
            </a:custGeom>
            <a:solidFill>
              <a:schemeClr val="bg1">
                <a:alpha val="50195"/>
              </a:schemeClr>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49" name="Text Box 88"/>
            <p:cNvSpPr txBox="1">
              <a:spLocks noChangeArrowheads="1"/>
            </p:cNvSpPr>
            <p:nvPr/>
          </p:nvSpPr>
          <p:spPr bwMode="auto">
            <a:xfrm>
              <a:off x="232" y="240"/>
              <a:ext cx="1094" cy="465"/>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rPr>
                <a:t>Upper atmospheric</a:t>
              </a:r>
            </a:p>
            <a:p>
              <a:pPr fontAlgn="base">
                <a:spcBef>
                  <a:spcPct val="0"/>
                </a:spcBef>
                <a:spcAft>
                  <a:spcPct val="0"/>
                </a:spcAft>
              </a:pPr>
              <a:r>
                <a:rPr lang="en-US" sz="1400" dirty="0" smtClean="0">
                  <a:solidFill>
                    <a:srgbClr val="000000"/>
                  </a:solidFill>
                </a:rPr>
                <a:t>halogen-mediated</a:t>
              </a:r>
            </a:p>
            <a:p>
              <a:pPr fontAlgn="base">
                <a:spcBef>
                  <a:spcPct val="0"/>
                </a:spcBef>
                <a:spcAft>
                  <a:spcPct val="0"/>
                </a:spcAft>
              </a:pPr>
              <a:r>
                <a:rPr lang="en-US" sz="1400" dirty="0" smtClean="0">
                  <a:solidFill>
                    <a:srgbClr val="000000"/>
                  </a:solidFill>
                </a:rPr>
                <a:t>oxidation?</a:t>
              </a:r>
            </a:p>
          </p:txBody>
        </p:sp>
        <p:sp>
          <p:nvSpPr>
            <p:cNvPr id="47150" name="Rectangle 89"/>
            <p:cNvSpPr>
              <a:spLocks noChangeArrowheads="1"/>
            </p:cNvSpPr>
            <p:nvPr/>
          </p:nvSpPr>
          <p:spPr bwMode="auto">
            <a:xfrm>
              <a:off x="294" y="945"/>
              <a:ext cx="301" cy="94"/>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1" name="Rectangle 90"/>
            <p:cNvSpPr>
              <a:spLocks noChangeArrowheads="1"/>
            </p:cNvSpPr>
            <p:nvPr/>
          </p:nvSpPr>
          <p:spPr bwMode="auto">
            <a:xfrm>
              <a:off x="1152" y="864"/>
              <a:ext cx="301" cy="94"/>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2" name="AutoShape 91"/>
            <p:cNvSpPr>
              <a:spLocks noChangeArrowheads="1"/>
            </p:cNvSpPr>
            <p:nvPr/>
          </p:nvSpPr>
          <p:spPr bwMode="auto">
            <a:xfrm>
              <a:off x="715" y="945"/>
              <a:ext cx="361" cy="94"/>
            </a:xfrm>
            <a:prstGeom prst="rightArrow">
              <a:avLst>
                <a:gd name="adj1" fmla="val 50000"/>
                <a:gd name="adj2" fmla="val 960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3" name="Freeform 92"/>
            <p:cNvSpPr>
              <a:spLocks/>
            </p:cNvSpPr>
            <p:nvPr/>
          </p:nvSpPr>
          <p:spPr bwMode="auto">
            <a:xfrm>
              <a:off x="144" y="192"/>
              <a:ext cx="1488" cy="1104"/>
            </a:xfrm>
            <a:custGeom>
              <a:avLst/>
              <a:gdLst>
                <a:gd name="T0" fmla="*/ 415 w 1680"/>
                <a:gd name="T1" fmla="*/ 0 h 768"/>
                <a:gd name="T2" fmla="*/ 75 w 1680"/>
                <a:gd name="T3" fmla="*/ 99 h 768"/>
                <a:gd name="T4" fmla="*/ 0 w 1680"/>
                <a:gd name="T5" fmla="*/ 496 h 768"/>
                <a:gd name="T6" fmla="*/ 0 w 1680"/>
                <a:gd name="T7" fmla="*/ 1289 h 768"/>
                <a:gd name="T8" fmla="*/ 226 w 1680"/>
                <a:gd name="T9" fmla="*/ 1587 h 768"/>
                <a:gd name="T10" fmla="*/ 602 w 1680"/>
                <a:gd name="T11" fmla="*/ 1587 h 768"/>
                <a:gd name="T12" fmla="*/ 1017 w 1680"/>
                <a:gd name="T13" fmla="*/ 1587 h 768"/>
                <a:gd name="T14" fmla="*/ 1318 w 1680"/>
                <a:gd name="T15" fmla="*/ 1587 h 768"/>
                <a:gd name="T16" fmla="*/ 1318 w 1680"/>
                <a:gd name="T17" fmla="*/ 893 h 768"/>
                <a:gd name="T18" fmla="*/ 1280 w 1680"/>
                <a:gd name="T19" fmla="*/ 198 h 768"/>
                <a:gd name="T20" fmla="*/ 1017 w 1680"/>
                <a:gd name="T21" fmla="*/ 99 h 768"/>
                <a:gd name="T22" fmla="*/ 753 w 1680"/>
                <a:gd name="T23" fmla="*/ 0 h 768"/>
                <a:gd name="T24" fmla="*/ 415 w 1680"/>
                <a:gd name="T25" fmla="*/ 0 h 7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0"/>
                <a:gd name="T40" fmla="*/ 0 h 768"/>
                <a:gd name="T41" fmla="*/ 1680 w 1680"/>
                <a:gd name="T42" fmla="*/ 768 h 7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0" h="768">
                  <a:moveTo>
                    <a:pt x="528" y="0"/>
                  </a:moveTo>
                  <a:lnTo>
                    <a:pt x="96" y="48"/>
                  </a:lnTo>
                  <a:lnTo>
                    <a:pt x="0" y="240"/>
                  </a:lnTo>
                  <a:lnTo>
                    <a:pt x="0" y="624"/>
                  </a:lnTo>
                  <a:lnTo>
                    <a:pt x="288" y="768"/>
                  </a:lnTo>
                  <a:lnTo>
                    <a:pt x="768" y="768"/>
                  </a:lnTo>
                  <a:lnTo>
                    <a:pt x="1296" y="768"/>
                  </a:lnTo>
                  <a:lnTo>
                    <a:pt x="1680" y="768"/>
                  </a:lnTo>
                  <a:lnTo>
                    <a:pt x="1680" y="432"/>
                  </a:lnTo>
                  <a:lnTo>
                    <a:pt x="1632" y="96"/>
                  </a:lnTo>
                  <a:lnTo>
                    <a:pt x="1296" y="48"/>
                  </a:lnTo>
                  <a:lnTo>
                    <a:pt x="960" y="0"/>
                  </a:lnTo>
                  <a:lnTo>
                    <a:pt x="528" y="0"/>
                  </a:lnTo>
                  <a:close/>
                </a:path>
              </a:pathLst>
            </a:custGeom>
            <a:noFill/>
            <a:ln w="22225">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sp>
          <p:nvSpPr>
            <p:cNvPr id="47154" name="Rectangle 93" descr="90%"/>
            <p:cNvSpPr>
              <a:spLocks noChangeArrowheads="1"/>
            </p:cNvSpPr>
            <p:nvPr/>
          </p:nvSpPr>
          <p:spPr bwMode="auto">
            <a:xfrm>
              <a:off x="1184" y="984"/>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8" name="Group 94"/>
          <p:cNvGrpSpPr>
            <a:grpSpLocks/>
          </p:cNvGrpSpPr>
          <p:nvPr/>
        </p:nvGrpSpPr>
        <p:grpSpPr bwMode="auto">
          <a:xfrm>
            <a:off x="2743200" y="533400"/>
            <a:ext cx="2667000" cy="1219200"/>
            <a:chOff x="1728" y="192"/>
            <a:chExt cx="1680" cy="768"/>
          </a:xfrm>
        </p:grpSpPr>
        <p:sp>
          <p:nvSpPr>
            <p:cNvPr id="47141" name="Text Box 95"/>
            <p:cNvSpPr txBox="1">
              <a:spLocks noChangeArrowheads="1"/>
            </p:cNvSpPr>
            <p:nvPr/>
          </p:nvSpPr>
          <p:spPr bwMode="auto">
            <a:xfrm>
              <a:off x="1920" y="250"/>
              <a:ext cx="1437" cy="326"/>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Polar sunrise</a:t>
              </a:r>
            </a:p>
            <a:p>
              <a:pPr fontAlgn="base">
                <a:spcBef>
                  <a:spcPct val="0"/>
                </a:spcBef>
                <a:spcAft>
                  <a:spcPct val="0"/>
                </a:spcAft>
              </a:pPr>
              <a:r>
                <a:rPr lang="en-US" sz="1400" smtClean="0">
                  <a:solidFill>
                    <a:srgbClr val="000000"/>
                  </a:solidFill>
                </a:rPr>
                <a:t>“mercury depletion events”</a:t>
              </a:r>
            </a:p>
          </p:txBody>
        </p:sp>
        <p:sp>
          <p:nvSpPr>
            <p:cNvPr id="47142" name="Rectangle 96"/>
            <p:cNvSpPr>
              <a:spLocks noChangeArrowheads="1"/>
            </p:cNvSpPr>
            <p:nvPr/>
          </p:nvSpPr>
          <p:spPr bwMode="auto">
            <a:xfrm>
              <a:off x="1936" y="746"/>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43" name="Rectangle 97"/>
            <p:cNvSpPr>
              <a:spLocks noChangeArrowheads="1"/>
            </p:cNvSpPr>
            <p:nvPr/>
          </p:nvSpPr>
          <p:spPr bwMode="auto">
            <a:xfrm>
              <a:off x="2800" y="672"/>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44" name="AutoShape 98"/>
            <p:cNvSpPr>
              <a:spLocks noChangeArrowheads="1"/>
            </p:cNvSpPr>
            <p:nvPr/>
          </p:nvSpPr>
          <p:spPr bwMode="auto">
            <a:xfrm>
              <a:off x="2384" y="746"/>
              <a:ext cx="384" cy="108"/>
            </a:xfrm>
            <a:prstGeom prst="rightArrow">
              <a:avLst>
                <a:gd name="adj1" fmla="val 50000"/>
                <a:gd name="adj2" fmla="val 88889"/>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45" name="Text Box 99"/>
            <p:cNvSpPr txBox="1">
              <a:spLocks noChangeArrowheads="1"/>
            </p:cNvSpPr>
            <p:nvPr/>
          </p:nvSpPr>
          <p:spPr bwMode="auto">
            <a:xfrm>
              <a:off x="2430" y="576"/>
              <a:ext cx="258"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b="1" smtClean="0">
                  <a:solidFill>
                    <a:srgbClr val="000000"/>
                  </a:solidFill>
                  <a:latin typeface="Times New Roman" pitchFamily="18" charset="0"/>
                </a:rPr>
                <a:t>Br</a:t>
              </a:r>
            </a:p>
          </p:txBody>
        </p:sp>
        <p:sp>
          <p:nvSpPr>
            <p:cNvPr id="47146" name="Freeform 100"/>
            <p:cNvSpPr>
              <a:spLocks/>
            </p:cNvSpPr>
            <p:nvPr/>
          </p:nvSpPr>
          <p:spPr bwMode="auto">
            <a:xfrm>
              <a:off x="1728" y="192"/>
              <a:ext cx="1680" cy="768"/>
            </a:xfrm>
            <a:custGeom>
              <a:avLst/>
              <a:gdLst>
                <a:gd name="T0" fmla="*/ 528 w 1680"/>
                <a:gd name="T1" fmla="*/ 0 h 768"/>
                <a:gd name="T2" fmla="*/ 96 w 1680"/>
                <a:gd name="T3" fmla="*/ 48 h 768"/>
                <a:gd name="T4" fmla="*/ 0 w 1680"/>
                <a:gd name="T5" fmla="*/ 240 h 768"/>
                <a:gd name="T6" fmla="*/ 0 w 1680"/>
                <a:gd name="T7" fmla="*/ 624 h 768"/>
                <a:gd name="T8" fmla="*/ 288 w 1680"/>
                <a:gd name="T9" fmla="*/ 768 h 768"/>
                <a:gd name="T10" fmla="*/ 768 w 1680"/>
                <a:gd name="T11" fmla="*/ 768 h 768"/>
                <a:gd name="T12" fmla="*/ 1296 w 1680"/>
                <a:gd name="T13" fmla="*/ 768 h 768"/>
                <a:gd name="T14" fmla="*/ 1680 w 1680"/>
                <a:gd name="T15" fmla="*/ 768 h 768"/>
                <a:gd name="T16" fmla="*/ 1680 w 1680"/>
                <a:gd name="T17" fmla="*/ 432 h 768"/>
                <a:gd name="T18" fmla="*/ 1632 w 1680"/>
                <a:gd name="T19" fmla="*/ 96 h 768"/>
                <a:gd name="T20" fmla="*/ 1296 w 1680"/>
                <a:gd name="T21" fmla="*/ 48 h 768"/>
                <a:gd name="T22" fmla="*/ 960 w 1680"/>
                <a:gd name="T23" fmla="*/ 0 h 768"/>
                <a:gd name="T24" fmla="*/ 528 w 1680"/>
                <a:gd name="T25" fmla="*/ 0 h 7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0"/>
                <a:gd name="T40" fmla="*/ 0 h 768"/>
                <a:gd name="T41" fmla="*/ 1680 w 1680"/>
                <a:gd name="T42" fmla="*/ 768 h 7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0" h="768">
                  <a:moveTo>
                    <a:pt x="528" y="0"/>
                  </a:moveTo>
                  <a:lnTo>
                    <a:pt x="96" y="48"/>
                  </a:lnTo>
                  <a:lnTo>
                    <a:pt x="0" y="240"/>
                  </a:lnTo>
                  <a:lnTo>
                    <a:pt x="0" y="624"/>
                  </a:lnTo>
                  <a:lnTo>
                    <a:pt x="288" y="768"/>
                  </a:lnTo>
                  <a:lnTo>
                    <a:pt x="768" y="768"/>
                  </a:lnTo>
                  <a:lnTo>
                    <a:pt x="1296" y="768"/>
                  </a:lnTo>
                  <a:lnTo>
                    <a:pt x="1680" y="768"/>
                  </a:lnTo>
                  <a:lnTo>
                    <a:pt x="1680" y="432"/>
                  </a:lnTo>
                  <a:lnTo>
                    <a:pt x="1632" y="96"/>
                  </a:lnTo>
                  <a:lnTo>
                    <a:pt x="1296" y="48"/>
                  </a:lnTo>
                  <a:lnTo>
                    <a:pt x="960" y="0"/>
                  </a:lnTo>
                  <a:lnTo>
                    <a:pt x="528" y="0"/>
                  </a:lnTo>
                  <a:close/>
                </a:path>
              </a:pathLst>
            </a:custGeom>
            <a:noFill/>
            <a:ln w="22225">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sp>
          <p:nvSpPr>
            <p:cNvPr id="47147" name="Rectangle 101" descr="90%"/>
            <p:cNvSpPr>
              <a:spLocks noChangeArrowheads="1"/>
            </p:cNvSpPr>
            <p:nvPr/>
          </p:nvSpPr>
          <p:spPr bwMode="auto">
            <a:xfrm>
              <a:off x="2816" y="816"/>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9" name="Group 102"/>
          <p:cNvGrpSpPr>
            <a:grpSpLocks/>
          </p:cNvGrpSpPr>
          <p:nvPr/>
        </p:nvGrpSpPr>
        <p:grpSpPr bwMode="auto">
          <a:xfrm>
            <a:off x="6502400" y="5029200"/>
            <a:ext cx="2641600" cy="1828800"/>
            <a:chOff x="4096" y="3168"/>
            <a:chExt cx="1664" cy="1152"/>
          </a:xfrm>
        </p:grpSpPr>
        <p:sp>
          <p:nvSpPr>
            <p:cNvPr id="47135" name="AutoShape 103"/>
            <p:cNvSpPr>
              <a:spLocks noChangeArrowheads="1"/>
            </p:cNvSpPr>
            <p:nvPr/>
          </p:nvSpPr>
          <p:spPr bwMode="auto">
            <a:xfrm>
              <a:off x="4096" y="3708"/>
              <a:ext cx="512" cy="504"/>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6" name="AutoShape 104" descr="90%"/>
            <p:cNvSpPr>
              <a:spLocks noChangeArrowheads="1"/>
            </p:cNvSpPr>
            <p:nvPr/>
          </p:nvSpPr>
          <p:spPr bwMode="auto">
            <a:xfrm>
              <a:off x="4672" y="3852"/>
              <a:ext cx="320" cy="360"/>
            </a:xfrm>
            <a:prstGeom prst="downArrow">
              <a:avLst>
                <a:gd name="adj1" fmla="val 50000"/>
                <a:gd name="adj2" fmla="val 28125"/>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7" name="AutoShape 105"/>
            <p:cNvSpPr>
              <a:spLocks noChangeArrowheads="1"/>
            </p:cNvSpPr>
            <p:nvPr/>
          </p:nvSpPr>
          <p:spPr bwMode="auto">
            <a:xfrm>
              <a:off x="5143" y="3924"/>
              <a:ext cx="192" cy="288"/>
            </a:xfrm>
            <a:prstGeom prst="downArrow">
              <a:avLst>
                <a:gd name="adj1" fmla="val 50000"/>
                <a:gd name="adj2" fmla="val 3750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8" name="Text Box 106"/>
            <p:cNvSpPr txBox="1">
              <a:spLocks noChangeArrowheads="1"/>
            </p:cNvSpPr>
            <p:nvPr/>
          </p:nvSpPr>
          <p:spPr bwMode="auto">
            <a:xfrm>
              <a:off x="4433" y="3360"/>
              <a:ext cx="830"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Dry deposition</a:t>
              </a:r>
            </a:p>
          </p:txBody>
        </p:sp>
        <p:pic>
          <p:nvPicPr>
            <p:cNvPr id="47139" name="Picture 107" descr="AN02542_"/>
            <p:cNvPicPr>
              <a:picLocks noChangeAspect="1" noChangeArrowheads="1"/>
            </p:cNvPicPr>
            <p:nvPr/>
          </p:nvPicPr>
          <p:blipFill>
            <a:blip r:embed="rId4" cstate="print"/>
            <a:srcRect/>
            <a:stretch>
              <a:fillRect/>
            </a:stretch>
          </p:blipFill>
          <p:spPr bwMode="auto">
            <a:xfrm>
              <a:off x="5376" y="4111"/>
              <a:ext cx="384" cy="209"/>
            </a:xfrm>
            <a:prstGeom prst="rect">
              <a:avLst/>
            </a:prstGeom>
            <a:noFill/>
            <a:ln w="9525">
              <a:noFill/>
              <a:miter lim="800000"/>
              <a:headEnd/>
              <a:tailEnd/>
            </a:ln>
          </p:spPr>
        </p:pic>
        <p:sp>
          <p:nvSpPr>
            <p:cNvPr id="47140" name="Text Box 108"/>
            <p:cNvSpPr txBox="1">
              <a:spLocks noChangeArrowheads="1"/>
            </p:cNvSpPr>
            <p:nvPr/>
          </p:nvSpPr>
          <p:spPr bwMode="auto">
            <a:xfrm>
              <a:off x="4433" y="3168"/>
              <a:ext cx="855"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Wet deposition</a:t>
              </a:r>
            </a:p>
          </p:txBody>
        </p:sp>
      </p:grpSp>
      <p:grpSp>
        <p:nvGrpSpPr>
          <p:cNvPr id="20" name="Group 109"/>
          <p:cNvGrpSpPr>
            <a:grpSpLocks/>
          </p:cNvGrpSpPr>
          <p:nvPr/>
        </p:nvGrpSpPr>
        <p:grpSpPr bwMode="auto">
          <a:xfrm>
            <a:off x="304800" y="2781300"/>
            <a:ext cx="3446463" cy="1714500"/>
            <a:chOff x="192" y="1752"/>
            <a:chExt cx="2171" cy="1080"/>
          </a:xfrm>
        </p:grpSpPr>
        <p:sp>
          <p:nvSpPr>
            <p:cNvPr id="47127" name="Text Box 110"/>
            <p:cNvSpPr txBox="1">
              <a:spLocks noChangeArrowheads="1"/>
            </p:cNvSpPr>
            <p:nvPr/>
          </p:nvSpPr>
          <p:spPr bwMode="auto">
            <a:xfrm>
              <a:off x="1968" y="2190"/>
              <a:ext cx="395"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Hg(p)</a:t>
              </a:r>
            </a:p>
          </p:txBody>
        </p:sp>
        <p:grpSp>
          <p:nvGrpSpPr>
            <p:cNvPr id="21" name="Group 111"/>
            <p:cNvGrpSpPr>
              <a:grpSpLocks/>
            </p:cNvGrpSpPr>
            <p:nvPr/>
          </p:nvGrpSpPr>
          <p:grpSpPr bwMode="auto">
            <a:xfrm>
              <a:off x="192" y="1752"/>
              <a:ext cx="2064" cy="1080"/>
              <a:chOff x="192" y="1773"/>
              <a:chExt cx="2064" cy="1080"/>
            </a:xfrm>
          </p:grpSpPr>
          <p:sp>
            <p:nvSpPr>
              <p:cNvPr id="47129" name="Text Box 112"/>
              <p:cNvSpPr txBox="1">
                <a:spLocks noChangeArrowheads="1"/>
              </p:cNvSpPr>
              <p:nvPr/>
            </p:nvSpPr>
            <p:spPr bwMode="auto">
              <a:xfrm>
                <a:off x="192" y="1884"/>
                <a:ext cx="1344" cy="862"/>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Vapor phase:</a:t>
                </a:r>
              </a:p>
              <a:p>
                <a:pPr fontAlgn="base">
                  <a:spcBef>
                    <a:spcPct val="0"/>
                  </a:spcBef>
                  <a:spcAft>
                    <a:spcPct val="0"/>
                  </a:spcAft>
                </a:pPr>
                <a:endParaRPr lang="en-US" sz="1400" b="1" smtClean="0">
                  <a:solidFill>
                    <a:srgbClr val="000000"/>
                  </a:solidFill>
                </a:endParaRPr>
              </a:p>
              <a:p>
                <a:pPr fontAlgn="base">
                  <a:spcBef>
                    <a:spcPct val="0"/>
                  </a:spcBef>
                  <a:spcAft>
                    <a:spcPct val="0"/>
                  </a:spcAft>
                </a:pPr>
                <a:r>
                  <a:rPr lang="en-US" sz="1400" b="1" smtClean="0">
                    <a:solidFill>
                      <a:srgbClr val="000000"/>
                    </a:solidFill>
                  </a:rPr>
                  <a:t>Hg(0) oxidized to RGM and Hg(p) by O</a:t>
                </a:r>
                <a:r>
                  <a:rPr lang="en-US" sz="1400" b="1" baseline="-25000" smtClean="0">
                    <a:solidFill>
                      <a:srgbClr val="000000"/>
                    </a:solidFill>
                  </a:rPr>
                  <a:t>3</a:t>
                </a:r>
                <a:r>
                  <a:rPr lang="en-US" sz="1400" b="1" smtClean="0">
                    <a:solidFill>
                      <a:srgbClr val="000000"/>
                    </a:solidFill>
                  </a:rPr>
                  <a:t>, H</a:t>
                </a:r>
                <a:r>
                  <a:rPr lang="en-US" sz="1400" b="1" baseline="-25000" smtClean="0">
                    <a:solidFill>
                      <a:srgbClr val="000000"/>
                    </a:solidFill>
                  </a:rPr>
                  <a:t>2</a:t>
                </a:r>
                <a:r>
                  <a:rPr lang="en-US" sz="1400" b="1" smtClean="0">
                    <a:solidFill>
                      <a:srgbClr val="000000"/>
                    </a:solidFill>
                  </a:rPr>
                  <a:t>0</a:t>
                </a:r>
                <a:r>
                  <a:rPr lang="en-US" sz="1400" b="1" baseline="-25000" smtClean="0">
                    <a:solidFill>
                      <a:srgbClr val="000000"/>
                    </a:solidFill>
                  </a:rPr>
                  <a:t>2</a:t>
                </a:r>
                <a:r>
                  <a:rPr lang="en-US" sz="1400" b="1" smtClean="0">
                    <a:solidFill>
                      <a:srgbClr val="000000"/>
                    </a:solidFill>
                  </a:rPr>
                  <a:t>, Cl</a:t>
                </a:r>
                <a:r>
                  <a:rPr lang="en-US" sz="1400" b="1" baseline="-25000" smtClean="0">
                    <a:solidFill>
                      <a:srgbClr val="000000"/>
                    </a:solidFill>
                  </a:rPr>
                  <a:t>2</a:t>
                </a:r>
                <a:r>
                  <a:rPr lang="en-US" sz="1400" b="1" smtClean="0">
                    <a:solidFill>
                      <a:srgbClr val="000000"/>
                    </a:solidFill>
                  </a:rPr>
                  <a:t>, OH, HCl</a:t>
                </a:r>
              </a:p>
              <a:p>
                <a:pPr fontAlgn="base">
                  <a:spcBef>
                    <a:spcPct val="0"/>
                  </a:spcBef>
                  <a:spcAft>
                    <a:spcPct val="0"/>
                  </a:spcAft>
                </a:pPr>
                <a:endParaRPr lang="en-US" sz="1400" b="1" smtClean="0">
                  <a:solidFill>
                    <a:srgbClr val="000000"/>
                  </a:solidFill>
                </a:endParaRPr>
              </a:p>
            </p:txBody>
          </p:sp>
          <p:sp>
            <p:nvSpPr>
              <p:cNvPr id="47130" name="Freeform 113" descr="90%"/>
              <p:cNvSpPr>
                <a:spLocks/>
              </p:cNvSpPr>
              <p:nvPr/>
            </p:nvSpPr>
            <p:spPr bwMode="auto">
              <a:xfrm>
                <a:off x="2000" y="2376"/>
                <a:ext cx="256" cy="108"/>
              </a:xfrm>
              <a:custGeom>
                <a:avLst/>
                <a:gdLst>
                  <a:gd name="T0" fmla="*/ 43 w 440"/>
                  <a:gd name="T1" fmla="*/ 30 h 369"/>
                  <a:gd name="T2" fmla="*/ 27 w 440"/>
                  <a:gd name="T3" fmla="*/ 25 h 369"/>
                  <a:gd name="T4" fmla="*/ 0 w 440"/>
                  <a:gd name="T5" fmla="*/ 14 h 369"/>
                  <a:gd name="T6" fmla="*/ 4 w 440"/>
                  <a:gd name="T7" fmla="*/ 9 h 369"/>
                  <a:gd name="T8" fmla="*/ 31 w 440"/>
                  <a:gd name="T9" fmla="*/ 7 h 369"/>
                  <a:gd name="T10" fmla="*/ 55 w 440"/>
                  <a:gd name="T11" fmla="*/ 3 h 369"/>
                  <a:gd name="T12" fmla="*/ 66 w 440"/>
                  <a:gd name="T13" fmla="*/ 1 h 369"/>
                  <a:gd name="T14" fmla="*/ 117 w 440"/>
                  <a:gd name="T15" fmla="*/ 0 h 369"/>
                  <a:gd name="T16" fmla="*/ 133 w 440"/>
                  <a:gd name="T17" fmla="*/ 11 h 369"/>
                  <a:gd name="T18" fmla="*/ 144 w 440"/>
                  <a:gd name="T19" fmla="*/ 17 h 369"/>
                  <a:gd name="T20" fmla="*/ 140 w 440"/>
                  <a:gd name="T21" fmla="*/ 22 h 369"/>
                  <a:gd name="T22" fmla="*/ 129 w 440"/>
                  <a:gd name="T23" fmla="*/ 23 h 369"/>
                  <a:gd name="T24" fmla="*/ 121 w 440"/>
                  <a:gd name="T25" fmla="*/ 29 h 369"/>
                  <a:gd name="T26" fmla="*/ 78 w 440"/>
                  <a:gd name="T27" fmla="*/ 32 h 369"/>
                  <a:gd name="T28" fmla="*/ 43 w 440"/>
                  <a:gd name="T29" fmla="*/ 30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31" name="Line 114"/>
              <p:cNvSpPr>
                <a:spLocks noChangeShapeType="1"/>
              </p:cNvSpPr>
              <p:nvPr/>
            </p:nvSpPr>
            <p:spPr bwMode="auto">
              <a:xfrm flipV="1">
                <a:off x="1680" y="2448"/>
                <a:ext cx="336" cy="144"/>
              </a:xfrm>
              <a:prstGeom prst="line">
                <a:avLst/>
              </a:prstGeom>
              <a:noFill/>
              <a:ln w="76200">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47132" name="Rectangle 115"/>
              <p:cNvSpPr>
                <a:spLocks noChangeArrowheads="1"/>
              </p:cNvSpPr>
              <p:nvPr/>
            </p:nvSpPr>
            <p:spPr bwMode="auto">
              <a:xfrm>
                <a:off x="1536" y="1773"/>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3" name="AutoShape 116"/>
              <p:cNvSpPr>
                <a:spLocks noChangeArrowheads="1"/>
              </p:cNvSpPr>
              <p:nvPr/>
            </p:nvSpPr>
            <p:spPr bwMode="auto">
              <a:xfrm>
                <a:off x="1584" y="2064"/>
                <a:ext cx="192" cy="547"/>
              </a:xfrm>
              <a:prstGeom prst="upArrow">
                <a:avLst>
                  <a:gd name="adj1" fmla="val 50000"/>
                  <a:gd name="adj2" fmla="val 71224"/>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4" name="Rectangle 117"/>
              <p:cNvSpPr>
                <a:spLocks noChangeArrowheads="1"/>
              </p:cNvSpPr>
              <p:nvPr/>
            </p:nvSpPr>
            <p:spPr bwMode="auto">
              <a:xfrm>
                <a:off x="1525" y="2745"/>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22" name="Group 118"/>
          <p:cNvGrpSpPr>
            <a:grpSpLocks/>
          </p:cNvGrpSpPr>
          <p:nvPr/>
        </p:nvGrpSpPr>
        <p:grpSpPr bwMode="auto">
          <a:xfrm>
            <a:off x="1981200" y="5040313"/>
            <a:ext cx="6553200" cy="1741487"/>
            <a:chOff x="1248" y="3175"/>
            <a:chExt cx="4128" cy="1097"/>
          </a:xfrm>
        </p:grpSpPr>
        <p:sp>
          <p:nvSpPr>
            <p:cNvPr id="47125" name="Rectangle 119"/>
            <p:cNvSpPr>
              <a:spLocks noChangeArrowheads="1"/>
            </p:cNvSpPr>
            <p:nvPr/>
          </p:nvSpPr>
          <p:spPr bwMode="auto">
            <a:xfrm>
              <a:off x="1248" y="3360"/>
              <a:ext cx="4128" cy="912"/>
            </a:xfrm>
            <a:prstGeom prst="rect">
              <a:avLst/>
            </a:prstGeom>
            <a:noFill/>
            <a:ln w="57150" algn="ctr">
              <a:solidFill>
                <a:schemeClr val="tx1"/>
              </a:solidFill>
              <a:prstDash val="sysDot"/>
              <a:miter lim="800000"/>
              <a:headEnd/>
              <a:tailEnd/>
            </a:ln>
          </p:spPr>
          <p:txBody>
            <a:bodyPr anchor="ctr">
              <a:spAutoFit/>
            </a:bodyPr>
            <a:lstStyle/>
            <a:p>
              <a:pPr fontAlgn="base">
                <a:spcBef>
                  <a:spcPct val="0"/>
                </a:spcBef>
                <a:spcAft>
                  <a:spcPct val="0"/>
                </a:spcAft>
              </a:pPr>
              <a:endParaRPr lang="en-US" smtClean="0">
                <a:solidFill>
                  <a:srgbClr val="000000"/>
                </a:solidFill>
              </a:endParaRPr>
            </a:p>
          </p:txBody>
        </p:sp>
        <p:sp>
          <p:nvSpPr>
            <p:cNvPr id="47126" name="Text Box 120"/>
            <p:cNvSpPr txBox="1">
              <a:spLocks noChangeArrowheads="1"/>
            </p:cNvSpPr>
            <p:nvPr/>
          </p:nvSpPr>
          <p:spPr bwMode="auto">
            <a:xfrm>
              <a:off x="2416" y="3175"/>
              <a:ext cx="1232" cy="19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b="1" i="1" smtClean="0">
                  <a:solidFill>
                    <a:srgbClr val="000000"/>
                  </a:solidFill>
                </a:rPr>
                <a:t>Multi-media interface</a:t>
              </a:r>
            </a:p>
          </p:txBody>
        </p:sp>
      </p:grpSp>
      <p:sp>
        <p:nvSpPr>
          <p:cNvPr id="47123" name="Text Box 121"/>
          <p:cNvSpPr txBox="1">
            <a:spLocks noChangeArrowheads="1"/>
          </p:cNvSpPr>
          <p:nvPr/>
        </p:nvSpPr>
        <p:spPr bwMode="auto">
          <a:xfrm>
            <a:off x="593725" y="11113"/>
            <a:ext cx="4727575" cy="396875"/>
          </a:xfrm>
          <a:prstGeom prst="rect">
            <a:avLst/>
          </a:prstGeom>
          <a:noFill/>
          <a:ln w="9525" algn="ctr">
            <a:noFill/>
            <a:miter lim="800000"/>
            <a:headEnd/>
            <a:tailEnd/>
          </a:ln>
        </p:spPr>
        <p:txBody>
          <a:bodyPr wrap="none">
            <a:spAutoFit/>
          </a:bodyPr>
          <a:lstStyle/>
          <a:p>
            <a:pPr fontAlgn="base">
              <a:spcBef>
                <a:spcPct val="0"/>
              </a:spcBef>
              <a:spcAft>
                <a:spcPct val="0"/>
              </a:spcAft>
            </a:pPr>
            <a:r>
              <a:rPr lang="en-US" sz="2000" b="1" smtClean="0">
                <a:solidFill>
                  <a:srgbClr val="000000"/>
                </a:solidFill>
              </a:rPr>
              <a:t>Atmospheric Mercury Fate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4800" y="0"/>
            <a:ext cx="8610600" cy="784830"/>
          </a:xfrm>
          <a:prstGeom prst="rect">
            <a:avLst/>
          </a:prstGeom>
          <a:noFill/>
          <a:ln>
            <a:noFill/>
          </a:ln>
        </p:spPr>
        <p:txBody>
          <a:bodyPr vert="horz" wrap="square" lIns="0" rIns="0" bIns="0" anchor="b">
            <a:spAutoFit/>
          </a:bodyPr>
          <a:lstStyle/>
          <a:p>
            <a:pPr algn="ctr">
              <a:spcBef>
                <a:spcPct val="0"/>
              </a:spcBef>
              <a:defRPr/>
            </a:pPr>
            <a:r>
              <a:rPr lang="en-US" sz="2400" b="1" dirty="0" smtClean="0">
                <a:solidFill>
                  <a:schemeClr val="tx2"/>
                </a:solidFill>
                <a:latin typeface="+mj-lt"/>
                <a:ea typeface="+mj-ea"/>
                <a:cs typeface="+mj-cs"/>
              </a:rPr>
              <a:t>2005 Atmospheric Mercury Emissions </a:t>
            </a:r>
          </a:p>
          <a:p>
            <a:pPr algn="ctr">
              <a:spcBef>
                <a:spcPct val="0"/>
              </a:spcBef>
              <a:defRPr/>
            </a:pPr>
            <a:r>
              <a:rPr lang="en-US" sz="2400" b="1" dirty="0" smtClean="0">
                <a:solidFill>
                  <a:schemeClr val="tx2"/>
                </a:solidFill>
                <a:latin typeface="+mj-lt"/>
                <a:ea typeface="+mj-ea"/>
                <a:cs typeface="+mj-cs"/>
              </a:rPr>
              <a:t>(</a:t>
            </a:r>
            <a:r>
              <a:rPr lang="en-US" sz="2400" b="1" dirty="0" smtClean="0">
                <a:solidFill>
                  <a:srgbClr val="04617B"/>
                </a:solidFill>
                <a:latin typeface="+mj-lt"/>
                <a:ea typeface="+mj-ea"/>
                <a:cs typeface="+mj-cs"/>
              </a:rPr>
              <a:t>Direct</a:t>
            </a:r>
            <a:r>
              <a:rPr lang="en-US" sz="2400" b="1" dirty="0" smtClean="0">
                <a:solidFill>
                  <a:schemeClr val="tx2"/>
                </a:solidFill>
                <a:latin typeface="+mj-lt"/>
                <a:ea typeface="+mj-ea"/>
                <a:cs typeface="+mj-cs"/>
              </a:rPr>
              <a:t> Anthropogenic + Re-emit + Natural)</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760094" y="840106"/>
            <a:ext cx="7635240" cy="5418039"/>
          </a:xfrm>
          <a:prstGeom prst="rect">
            <a:avLst/>
          </a:prstGeom>
        </p:spPr>
      </p:pic>
      <p:sp>
        <p:nvSpPr>
          <p:cNvPr id="18" name="Slide Number Placeholder 17"/>
          <p:cNvSpPr>
            <a:spLocks noGrp="1"/>
          </p:cNvSpPr>
          <p:nvPr>
            <p:ph type="sldNum" sz="quarter" idx="12"/>
          </p:nvPr>
        </p:nvSpPr>
        <p:spPr/>
        <p:txBody>
          <a:bodyPr/>
          <a:lstStyle/>
          <a:p>
            <a:fld id="{3E7EE49B-C32B-495C-9640-ABBF50F57D80}"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Group 2"/>
          <p:cNvGraphicFramePr>
            <a:graphicFrameLocks noGrp="1"/>
          </p:cNvGraphicFramePr>
          <p:nvPr/>
        </p:nvGraphicFramePr>
        <p:xfrm>
          <a:off x="660400" y="470916"/>
          <a:ext cx="8331200" cy="6310884"/>
        </p:xfrm>
        <a:graphic>
          <a:graphicData uri="http://schemas.openxmlformats.org/drawingml/2006/table">
            <a:tbl>
              <a:tblPr/>
              <a:tblGrid>
                <a:gridCol w="2540000"/>
                <a:gridCol w="1016000"/>
                <a:gridCol w="242888"/>
                <a:gridCol w="1484312"/>
                <a:gridCol w="3048000"/>
              </a:tblGrid>
              <a:tr h="3444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Reference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a:t>
                      </a:r>
                      <a:r>
                        <a:rPr kumimoji="0" lang="en-US" sz="1600" b="1" i="1" u="none" strike="noStrike" cap="none" normalizeH="0" baseline="0" smtClean="0">
                          <a:ln>
                            <a:noFill/>
                          </a:ln>
                          <a:solidFill>
                            <a:schemeClr val="tx1"/>
                          </a:solidFill>
                          <a:effectLst/>
                          <a:latin typeface="Arial" charset="0"/>
                        </a:rPr>
                        <a:t>GAS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3.0E-20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(1995)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and Bloom (1993)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450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O</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8.5E-19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Tokos et al. (1998) (upper limit based on experiments)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4.0E-18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Calhoun and Prestbo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8.7E-14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rPr>
                        <a:t>Sommar</a:t>
                      </a:r>
                      <a:r>
                        <a:rPr kumimoji="0" lang="en-US" sz="1400" b="0" i="0" u="none" strike="noStrike" cap="none" normalizeH="0" baseline="0" dirty="0" smtClean="0">
                          <a:ln>
                            <a:noFill/>
                          </a:ln>
                          <a:solidFill>
                            <a:schemeClr val="tx1"/>
                          </a:solidFill>
                          <a:effectLst/>
                          <a:latin typeface="Arial" charset="0"/>
                        </a:rPr>
                        <a:t> et al.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Br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HgBr</a:t>
                      </a:r>
                      <a:r>
                        <a:rPr kumimoji="0" lang="en-US" sz="1400" b="1" i="0" u="none" strike="noStrike" cap="none" normalizeH="0" baseline="-25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a:t>
                      </a:r>
                      <a:r>
                        <a:rPr kumimoji="0" lang="en-US" sz="1600" b="1" i="1" u="none" strike="noStrike" cap="none" normalizeH="0" baseline="0" smtClean="0">
                          <a:ln>
                            <a:noFill/>
                          </a:ln>
                          <a:solidFill>
                            <a:schemeClr val="tx1"/>
                          </a:solidFill>
                          <a:effectLst/>
                          <a:latin typeface="Arial" charset="0"/>
                        </a:rPr>
                        <a:t>AQUEOUS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4.7E+7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Munthe (1992)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3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HgSO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3">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T*e</a:t>
                      </a:r>
                      <a:r>
                        <a:rPr kumimoji="0" lang="en-US" sz="1400" b="0" i="0" u="none" strike="noStrike" cap="none" normalizeH="0" baseline="30000" smtClean="0">
                          <a:ln>
                            <a:noFill/>
                          </a:ln>
                          <a:solidFill>
                            <a:schemeClr val="tx1"/>
                          </a:solidFill>
                          <a:effectLst/>
                          <a:latin typeface="Arial" charset="0"/>
                        </a:rPr>
                        <a:t>((31.971*T)-12595.0)/T)    </a:t>
                      </a:r>
                      <a:r>
                        <a:rPr kumimoji="0" lang="en-US" sz="1400" b="0" i="0" u="none" strike="noStrike" cap="none" normalizeH="0" baseline="0" smtClean="0">
                          <a:ln>
                            <a:noFill/>
                          </a:ln>
                          <a:solidFill>
                            <a:schemeClr val="tx1"/>
                          </a:solidFill>
                          <a:effectLst/>
                          <a:latin typeface="Arial" charset="0"/>
                        </a:rPr>
                        <a:t>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 = temperature (K)]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Van Loon et al.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Hg(II)  + HO</a:t>
                      </a:r>
                      <a:r>
                        <a:rPr kumimoji="0" lang="en-US" sz="1400" b="1" i="0" u="none" strike="noStrike" cap="none" normalizeH="0" baseline="-25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Gardfeldt &amp; Jonnson (2003)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HOCl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2.1E+6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OCl</a:t>
                      </a:r>
                      <a:r>
                        <a:rPr kumimoji="0" lang="en-US" sz="1400" b="1" i="0" u="none" strike="noStrike" cap="none" normalizeH="0" baseline="30000" smtClean="0">
                          <a:ln>
                            <a:noFill/>
                          </a:ln>
                          <a:solidFill>
                            <a:schemeClr val="tx1"/>
                          </a:solidFill>
                          <a:effectLst/>
                          <a:latin typeface="Arial" charset="0"/>
                        </a:rPr>
                        <a:t>-1</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Hg(II)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Hg(II)</a:t>
                      </a:r>
                      <a:r>
                        <a:rPr kumimoji="0" lang="en-US" sz="1400" b="1" i="0" u="none" strike="noStrike" cap="none" normalizeH="0" baseline="-25000" smtClean="0">
                          <a:ln>
                            <a:noFill/>
                          </a:ln>
                          <a:solidFill>
                            <a:schemeClr val="tx1"/>
                          </a:solidFill>
                          <a:effectLst/>
                          <a:latin typeface="Arial" charset="0"/>
                        </a:rPr>
                        <a:t> (soot)</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9.0E+2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liters/gram;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 = 1/hour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eqlbrm: </a:t>
                      </a:r>
                      <a:r>
                        <a:rPr kumimoji="0" lang="en-US" sz="1200" b="0" i="0" u="none" strike="noStrike" cap="none" normalizeH="0" baseline="0" smtClean="0">
                          <a:ln>
                            <a:noFill/>
                          </a:ln>
                          <a:solidFill>
                            <a:schemeClr val="tx1"/>
                          </a:solidFill>
                          <a:effectLst/>
                          <a:latin typeface="Arial" charset="0"/>
                        </a:rPr>
                        <a:t>Seigneur et al. (1998)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rate: </a:t>
                      </a:r>
                      <a:r>
                        <a:rPr kumimoji="0" lang="en-US" sz="1200" b="0" i="0" u="none" strike="noStrike" cap="none" normalizeH="0" baseline="0" smtClean="0">
                          <a:ln>
                            <a:noFill/>
                          </a:ln>
                          <a:solidFill>
                            <a:schemeClr val="tx1"/>
                          </a:solidFill>
                          <a:effectLst/>
                          <a:latin typeface="Arial" charset="0"/>
                        </a:rPr>
                        <a:t>Bullock &amp; Brehme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 </a:t>
                      </a:r>
                      <a:r>
                        <a:rPr kumimoji="0" lang="en-US" sz="1400" b="1" i="0" u="none" strike="noStrike" cap="none" normalizeH="0" baseline="0" dirty="0" err="1" smtClean="0">
                          <a:ln>
                            <a:noFill/>
                          </a:ln>
                          <a:solidFill>
                            <a:schemeClr val="tx1"/>
                          </a:solidFill>
                          <a:effectLst/>
                          <a:latin typeface="Arial" charset="0"/>
                        </a:rPr>
                        <a:t>hv</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6.0E-7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(sec)</a:t>
                      </a:r>
                      <a:r>
                        <a:rPr kumimoji="0" lang="en-US" sz="1400" b="0" i="0" u="none" strike="noStrike" cap="none" normalizeH="0" baseline="30000" smtClean="0">
                          <a:ln>
                            <a:noFill/>
                          </a:ln>
                          <a:solidFill>
                            <a:schemeClr val="tx1"/>
                          </a:solidFill>
                          <a:effectLst/>
                          <a:latin typeface="Arial" charset="0"/>
                        </a:rPr>
                        <a:t>-1</a:t>
                      </a:r>
                      <a:r>
                        <a:rPr kumimoji="0" lang="en-US" sz="1400" b="0" i="0" u="none" strike="noStrike" cap="none" normalizeH="0" baseline="0" smtClean="0">
                          <a:ln>
                            <a:noFill/>
                          </a:ln>
                          <a:solidFill>
                            <a:schemeClr val="tx1"/>
                          </a:solidFill>
                          <a:effectLst/>
                          <a:latin typeface="Arial" charset="0"/>
                        </a:rPr>
                        <a:t> (maximum)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Xiao et al. (1994);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Bullock and </a:t>
                      </a:r>
                      <a:r>
                        <a:rPr kumimoji="0" lang="en-US" sz="1400" b="0" i="0" u="none" strike="noStrike" cap="none" normalizeH="0" baseline="0" dirty="0" err="1" smtClean="0">
                          <a:ln>
                            <a:noFill/>
                          </a:ln>
                          <a:solidFill>
                            <a:schemeClr val="tx1"/>
                          </a:solidFill>
                          <a:effectLst/>
                          <a:latin typeface="Arial" charset="0"/>
                        </a:rPr>
                        <a:t>Brehme</a:t>
                      </a:r>
                      <a:r>
                        <a:rPr kumimoji="0" lang="en-US" sz="1400" b="0" i="0" u="none" strike="noStrike" cap="none" normalizeH="0" baseline="0" dirty="0" smtClean="0">
                          <a:ln>
                            <a:noFill/>
                          </a:ln>
                          <a:solidFill>
                            <a:schemeClr val="tx1"/>
                          </a:solidFill>
                          <a:effectLst/>
                          <a:latin typeface="Arial" charset="0"/>
                        </a:rPr>
                        <a:t>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r>
            </a:tbl>
          </a:graphicData>
        </a:graphic>
      </p:graphicFrame>
      <p:sp>
        <p:nvSpPr>
          <p:cNvPr id="473177" name="Rectangle 89"/>
          <p:cNvSpPr>
            <a:spLocks noGrp="1" noChangeArrowheads="1"/>
          </p:cNvSpPr>
          <p:nvPr>
            <p:ph type="ctrTitle" idx="4294967295"/>
          </p:nvPr>
        </p:nvSpPr>
        <p:spPr>
          <a:xfrm>
            <a:off x="228600" y="7938"/>
            <a:ext cx="8915400" cy="457200"/>
          </a:xfrm>
        </p:spPr>
        <p:txBody>
          <a:bodyPr/>
          <a:lstStyle/>
          <a:p>
            <a:r>
              <a:rPr lang="en-US" sz="2000" dirty="0" smtClean="0">
                <a:solidFill>
                  <a:srgbClr val="FF0000"/>
                </a:solidFill>
              </a:rPr>
              <a:t>(Evolving) </a:t>
            </a:r>
            <a:r>
              <a:rPr lang="en-US" sz="2000" b="1" dirty="0" smtClean="0"/>
              <a:t>Atmospheric </a:t>
            </a:r>
            <a:r>
              <a:rPr lang="en-US" sz="2000" b="1" dirty="0"/>
              <a:t>Chemical Reaction Scheme for Mercury</a:t>
            </a:r>
          </a:p>
        </p:txBody>
      </p:sp>
      <p:sp>
        <p:nvSpPr>
          <p:cNvPr id="473179" name="Text Box 91"/>
          <p:cNvSpPr txBox="1">
            <a:spLocks noChangeArrowheads="1"/>
          </p:cNvSpPr>
          <p:nvPr/>
        </p:nvSpPr>
        <p:spPr bwMode="auto">
          <a:xfrm>
            <a:off x="315912" y="4664242"/>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473180" name="Text Box 92"/>
          <p:cNvSpPr txBox="1">
            <a:spLocks noChangeArrowheads="1"/>
          </p:cNvSpPr>
          <p:nvPr/>
        </p:nvSpPr>
        <p:spPr bwMode="auto">
          <a:xfrm>
            <a:off x="315912" y="2574758"/>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473181" name="Text Box 93"/>
          <p:cNvSpPr txBox="1">
            <a:spLocks noChangeArrowheads="1"/>
          </p:cNvSpPr>
          <p:nvPr/>
        </p:nvSpPr>
        <p:spPr bwMode="auto">
          <a:xfrm>
            <a:off x="315912" y="1143000"/>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8" name="Text Box 92"/>
          <p:cNvSpPr txBox="1">
            <a:spLocks noChangeArrowheads="1"/>
          </p:cNvSpPr>
          <p:nvPr/>
        </p:nvSpPr>
        <p:spPr bwMode="auto">
          <a:xfrm>
            <a:off x="153282" y="2927684"/>
            <a:ext cx="532518" cy="30777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400" b="1" dirty="0" smtClean="0">
                <a:solidFill>
                  <a:srgbClr val="FF0000"/>
                </a:solidFill>
              </a:rPr>
              <a:t>new</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2675546" y="0"/>
            <a:ext cx="3795050" cy="461665"/>
          </a:xfrm>
          <a:prstGeom prst="rect">
            <a:avLst/>
          </a:prstGeom>
          <a:noFill/>
          <a:ln>
            <a:noFill/>
          </a:ln>
        </p:spPr>
        <p:txBody>
          <a:bodyPr wrap="square" lIns="91440" rIns="91440" rtlCol="0">
            <a:spAutoFit/>
          </a:bodyPr>
          <a:lstStyle/>
          <a:p>
            <a:pPr algn="ctr"/>
            <a:r>
              <a:rPr lang="en-US" sz="2400" b="1" dirty="0" smtClean="0">
                <a:solidFill>
                  <a:srgbClr val="045C75"/>
                </a:solidFill>
              </a:rPr>
              <a:t>What year to model?</a:t>
            </a:r>
            <a:endParaRPr lang="en-US" sz="2400" b="1" dirty="0">
              <a:solidFill>
                <a:srgbClr val="045C75"/>
              </a:solidFill>
            </a:endParaRPr>
          </a:p>
        </p:txBody>
      </p:sp>
      <p:sp>
        <p:nvSpPr>
          <p:cNvPr id="9" name="TextBox 8"/>
          <p:cNvSpPr txBox="1"/>
          <p:nvPr/>
        </p:nvSpPr>
        <p:spPr>
          <a:xfrm>
            <a:off x="609600" y="990600"/>
            <a:ext cx="4038600" cy="400110"/>
          </a:xfrm>
          <a:prstGeom prst="rect">
            <a:avLst/>
          </a:prstGeom>
          <a:noFill/>
        </p:spPr>
        <p:txBody>
          <a:bodyPr wrap="square" rtlCol="0">
            <a:spAutoFit/>
          </a:bodyPr>
          <a:lstStyle/>
          <a:p>
            <a:r>
              <a:rPr lang="en-US" sz="2000" b="1" dirty="0" smtClean="0"/>
              <a:t>Mercury Emissions Inventory</a:t>
            </a:r>
            <a:endParaRPr lang="en-US" sz="2000" b="1" dirty="0"/>
          </a:p>
        </p:txBody>
      </p:sp>
      <p:sp>
        <p:nvSpPr>
          <p:cNvPr id="10" name="TextBox 9"/>
          <p:cNvSpPr txBox="1"/>
          <p:nvPr/>
        </p:nvSpPr>
        <p:spPr>
          <a:xfrm>
            <a:off x="609600" y="4933890"/>
            <a:ext cx="4038600" cy="400110"/>
          </a:xfrm>
          <a:prstGeom prst="rect">
            <a:avLst/>
          </a:prstGeom>
          <a:noFill/>
        </p:spPr>
        <p:txBody>
          <a:bodyPr wrap="square" rtlCol="0">
            <a:spAutoFit/>
          </a:bodyPr>
          <a:lstStyle/>
          <a:p>
            <a:r>
              <a:rPr lang="en-US" sz="2000" b="1" dirty="0" smtClean="0"/>
              <a:t>Meteorological Data to drive model</a:t>
            </a:r>
            <a:endParaRPr lang="en-US" sz="2000" b="1" dirty="0"/>
          </a:p>
        </p:txBody>
      </p:sp>
      <p:sp>
        <p:nvSpPr>
          <p:cNvPr id="11" name="TextBox 10"/>
          <p:cNvSpPr txBox="1"/>
          <p:nvPr/>
        </p:nvSpPr>
        <p:spPr>
          <a:xfrm>
            <a:off x="609600" y="3486090"/>
            <a:ext cx="6096000" cy="400110"/>
          </a:xfrm>
          <a:prstGeom prst="rect">
            <a:avLst/>
          </a:prstGeom>
          <a:noFill/>
        </p:spPr>
        <p:txBody>
          <a:bodyPr wrap="square" rtlCol="0">
            <a:spAutoFit/>
          </a:bodyPr>
          <a:lstStyle/>
          <a:p>
            <a:r>
              <a:rPr lang="en-US" sz="2000" b="1" dirty="0" smtClean="0"/>
              <a:t>Ambient Data for Model Evaluation</a:t>
            </a:r>
            <a:endParaRPr lang="en-US" sz="2000" b="1" dirty="0"/>
          </a:p>
        </p:txBody>
      </p:sp>
      <p:sp>
        <p:nvSpPr>
          <p:cNvPr id="13" name="Oval 12"/>
          <p:cNvSpPr/>
          <p:nvPr/>
        </p:nvSpPr>
        <p:spPr>
          <a:xfrm>
            <a:off x="423016" y="10991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4318" y="3638490"/>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50424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p:cNvSpPr/>
          <p:nvPr/>
        </p:nvSpPr>
        <p:spPr>
          <a:xfrm>
            <a:off x="6172200" y="914400"/>
            <a:ext cx="609600" cy="4572000"/>
          </a:xfrm>
          <a:prstGeom prst="rightBrace">
            <a:avLst/>
          </a:prstGeom>
          <a:ln w="3810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7" name="TextBox 16"/>
          <p:cNvSpPr txBox="1"/>
          <p:nvPr/>
        </p:nvSpPr>
        <p:spPr>
          <a:xfrm>
            <a:off x="7001608" y="2552704"/>
            <a:ext cx="1524000" cy="1938992"/>
          </a:xfrm>
          <a:prstGeom prst="rect">
            <a:avLst/>
          </a:prstGeom>
          <a:noFill/>
          <a:ln>
            <a:solidFill>
              <a:schemeClr val="accent1">
                <a:lumMod val="75000"/>
              </a:schemeClr>
            </a:solidFill>
          </a:ln>
        </p:spPr>
        <p:txBody>
          <a:bodyPr wrap="square" rtlCol="0">
            <a:spAutoFit/>
          </a:bodyPr>
          <a:lstStyle/>
          <a:p>
            <a:pPr algn="ctr"/>
            <a:r>
              <a:rPr lang="en-US" sz="2400" b="1" dirty="0" smtClean="0">
                <a:solidFill>
                  <a:schemeClr val="accent1">
                    <a:lumMod val="75000"/>
                  </a:schemeClr>
                </a:solidFill>
              </a:rPr>
              <a:t>Need all of these datasets for the same year</a:t>
            </a:r>
            <a:endParaRPr lang="en-US" sz="2400" b="1" dirty="0">
              <a:solidFill>
                <a:schemeClr val="accent1">
                  <a:lumMod val="75000"/>
                </a:schemeClr>
              </a:solidFill>
            </a:endParaRPr>
          </a:p>
        </p:txBody>
      </p:sp>
      <p:grpSp>
        <p:nvGrpSpPr>
          <p:cNvPr id="2" name="Group 30"/>
          <p:cNvGrpSpPr/>
          <p:nvPr/>
        </p:nvGrpSpPr>
        <p:grpSpPr>
          <a:xfrm>
            <a:off x="1244124" y="1066800"/>
            <a:ext cx="7290276" cy="5181600"/>
            <a:chOff x="1244124" y="1066800"/>
            <a:chExt cx="7290276" cy="5181600"/>
          </a:xfrm>
        </p:grpSpPr>
        <p:sp>
          <p:nvSpPr>
            <p:cNvPr id="30" name="Rectangle 29"/>
            <p:cNvSpPr/>
            <p:nvPr/>
          </p:nvSpPr>
          <p:spPr>
            <a:xfrm>
              <a:off x="1244124" y="5943600"/>
              <a:ext cx="47548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44124" y="5638800"/>
              <a:ext cx="44805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44124" y="5351092"/>
              <a:ext cx="420624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44124" y="3962400"/>
              <a:ext cx="49377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244124" y="4275746"/>
              <a:ext cx="33832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44124" y="2421308"/>
              <a:ext cx="44805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44124" y="1811708"/>
              <a:ext cx="47548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44124" y="1498362"/>
              <a:ext cx="42672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010400" y="1066800"/>
              <a:ext cx="1524000" cy="1200329"/>
            </a:xfrm>
            <a:prstGeom prst="rect">
              <a:avLst/>
            </a:prstGeom>
            <a:solidFill>
              <a:srgbClr val="FFFF00"/>
            </a:solidFill>
            <a:ln>
              <a:solidFill>
                <a:schemeClr val="tx1"/>
              </a:solidFill>
              <a:prstDash val="dash"/>
            </a:ln>
          </p:spPr>
          <p:txBody>
            <a:bodyPr wrap="square" rtlCol="0">
              <a:spAutoFit/>
            </a:bodyPr>
            <a:lstStyle/>
            <a:p>
              <a:pPr algn="ctr"/>
              <a:r>
                <a:rPr lang="en-US" sz="2400" b="1" dirty="0" smtClean="0"/>
                <a:t>Dataset Available</a:t>
              </a:r>
            </a:p>
            <a:p>
              <a:pPr algn="ctr"/>
              <a:r>
                <a:rPr lang="en-US" sz="2400" b="1" dirty="0" smtClean="0"/>
                <a:t> for 2005</a:t>
              </a:r>
              <a:endParaRPr lang="en-US" sz="2400" b="1" dirty="0"/>
            </a:p>
          </p:txBody>
        </p:sp>
      </p:grpSp>
      <p:sp>
        <p:nvSpPr>
          <p:cNvPr id="8" name="TextBox 7"/>
          <p:cNvSpPr txBox="1"/>
          <p:nvPr/>
        </p:nvSpPr>
        <p:spPr>
          <a:xfrm>
            <a:off x="1015579" y="1447800"/>
            <a:ext cx="5088894" cy="1938992"/>
          </a:xfrm>
          <a:prstGeom prst="rect">
            <a:avLst/>
          </a:prstGeom>
          <a:noFill/>
        </p:spPr>
        <p:txBody>
          <a:bodyPr wrap="none" rtlCol="0">
            <a:spAutoFit/>
          </a:bodyPr>
          <a:lstStyle/>
          <a:p>
            <a:pPr marL="230188" indent="-230188">
              <a:buFont typeface="Wingdings" pitchFamily="2" charset="2"/>
              <a:buChar char="§"/>
            </a:pPr>
            <a:r>
              <a:rPr lang="en-US" sz="2000" dirty="0" smtClean="0"/>
              <a:t>U.S. anthropogenic emissions inventory</a:t>
            </a:r>
          </a:p>
          <a:p>
            <a:pPr marL="230188" indent="-230188">
              <a:buFont typeface="Wingdings" pitchFamily="2" charset="2"/>
              <a:buChar char="§"/>
            </a:pPr>
            <a:r>
              <a:rPr lang="en-US" sz="2000" dirty="0" smtClean="0"/>
              <a:t>Canadian anthropogenic emissions inventory</a:t>
            </a:r>
          </a:p>
          <a:p>
            <a:pPr marL="230188" indent="-230188">
              <a:buFont typeface="Wingdings" pitchFamily="2" charset="2"/>
              <a:buChar char="§"/>
            </a:pPr>
            <a:r>
              <a:rPr lang="en-US" sz="2000" dirty="0" smtClean="0"/>
              <a:t>Mexican anthropogenic emissions inventory</a:t>
            </a:r>
          </a:p>
          <a:p>
            <a:pPr marL="230188" indent="-230188">
              <a:buFont typeface="Wingdings" pitchFamily="2" charset="2"/>
              <a:buChar char="§"/>
            </a:pPr>
            <a:r>
              <a:rPr lang="en-US" sz="2000" dirty="0" smtClean="0"/>
              <a:t>Global anthropogenic emissions inventory</a:t>
            </a:r>
          </a:p>
          <a:p>
            <a:pPr marL="230188" indent="-230188">
              <a:buFont typeface="Wingdings" pitchFamily="2" charset="2"/>
              <a:buChar char="§"/>
            </a:pPr>
            <a:r>
              <a:rPr lang="en-US" sz="2000" dirty="0" smtClean="0"/>
              <a:t>Natural emissions inventory</a:t>
            </a:r>
          </a:p>
          <a:p>
            <a:pPr marL="230188" indent="-230188">
              <a:buFont typeface="Wingdings" pitchFamily="2" charset="2"/>
              <a:buChar char="§"/>
            </a:pPr>
            <a:r>
              <a:rPr lang="en-US" sz="2000" dirty="0" smtClean="0"/>
              <a:t>Re-emissions inventory</a:t>
            </a:r>
            <a:endParaRPr lang="en-US" sz="2000" dirty="0"/>
          </a:p>
        </p:txBody>
      </p:sp>
      <p:sp>
        <p:nvSpPr>
          <p:cNvPr id="12" name="TextBox 11"/>
          <p:cNvSpPr txBox="1"/>
          <p:nvPr/>
        </p:nvSpPr>
        <p:spPr>
          <a:xfrm>
            <a:off x="1015579" y="3911838"/>
            <a:ext cx="5259197" cy="707886"/>
          </a:xfrm>
          <a:prstGeom prst="rect">
            <a:avLst/>
          </a:prstGeom>
          <a:noFill/>
        </p:spPr>
        <p:txBody>
          <a:bodyPr wrap="none" rtlCol="0">
            <a:spAutoFit/>
          </a:bodyPr>
          <a:lstStyle/>
          <a:p>
            <a:pPr marL="230188" indent="-230188">
              <a:buFont typeface="Wingdings" pitchFamily="2" charset="2"/>
              <a:buChar char="§"/>
            </a:pPr>
            <a:r>
              <a:rPr lang="en-US" sz="2000" dirty="0" smtClean="0"/>
              <a:t>Wet deposition (Mercury Deposition Network)</a:t>
            </a:r>
          </a:p>
          <a:p>
            <a:pPr marL="230188" indent="-230188">
              <a:buFont typeface="Wingdings" pitchFamily="2" charset="2"/>
              <a:buChar char="§"/>
            </a:pPr>
            <a:r>
              <a:rPr lang="en-US" sz="2000" dirty="0" smtClean="0"/>
              <a:t>“Speciated” Air Concentrations</a:t>
            </a:r>
            <a:endParaRPr lang="en-US" sz="2000" dirty="0"/>
          </a:p>
        </p:txBody>
      </p:sp>
      <p:sp>
        <p:nvSpPr>
          <p:cNvPr id="28" name="TextBox 27"/>
          <p:cNvSpPr txBox="1"/>
          <p:nvPr/>
        </p:nvSpPr>
        <p:spPr>
          <a:xfrm>
            <a:off x="1015579" y="5308937"/>
            <a:ext cx="4978927" cy="1015663"/>
          </a:xfrm>
          <a:prstGeom prst="rect">
            <a:avLst/>
          </a:prstGeom>
          <a:noFill/>
        </p:spPr>
        <p:txBody>
          <a:bodyPr wrap="none" rtlCol="0">
            <a:spAutoFit/>
          </a:bodyPr>
          <a:lstStyle/>
          <a:p>
            <a:pPr marL="230188" indent="-230188">
              <a:buFont typeface="Wingdings" pitchFamily="2" charset="2"/>
              <a:buChar char="§"/>
            </a:pPr>
            <a:r>
              <a:rPr lang="en-US" sz="2000" dirty="0" smtClean="0"/>
              <a:t>NCEP/NCAR Global Reanalysis (2.5 deg)</a:t>
            </a:r>
          </a:p>
          <a:p>
            <a:pPr marL="230188" indent="-230188">
              <a:buFont typeface="Wingdings" pitchFamily="2" charset="2"/>
              <a:buChar char="§"/>
            </a:pPr>
            <a:r>
              <a:rPr lang="en-US" sz="2000" dirty="0" smtClean="0"/>
              <a:t>NCEP EDAS 40km North American Domain</a:t>
            </a:r>
          </a:p>
          <a:p>
            <a:pPr marL="230188" indent="-230188">
              <a:buFont typeface="Wingdings" pitchFamily="2" charset="2"/>
              <a:buChar char="§"/>
            </a:pPr>
            <a:r>
              <a:rPr lang="en-US" sz="2000" dirty="0" smtClean="0"/>
              <a:t>North American Regional Reanalysis (NARR)</a:t>
            </a:r>
            <a:endParaRPr lang="en-US" sz="2000" dirty="0"/>
          </a:p>
        </p:txBody>
      </p:sp>
      <p:sp>
        <p:nvSpPr>
          <p:cNvPr id="32" name="TextBox 31"/>
          <p:cNvSpPr txBox="1"/>
          <p:nvPr/>
        </p:nvSpPr>
        <p:spPr>
          <a:xfrm>
            <a:off x="6781800" y="4971871"/>
            <a:ext cx="2209800" cy="1384995"/>
          </a:xfrm>
          <a:prstGeom prst="rect">
            <a:avLst/>
          </a:prstGeom>
          <a:noFill/>
          <a:ln>
            <a:noFill/>
          </a:ln>
        </p:spPr>
        <p:txBody>
          <a:bodyPr wrap="square" rtlCol="0">
            <a:spAutoFit/>
          </a:bodyPr>
          <a:lstStyle/>
          <a:p>
            <a:pPr algn="r"/>
            <a:r>
              <a:rPr lang="en-US" sz="2800" b="1" i="1" dirty="0" smtClean="0">
                <a:solidFill>
                  <a:srgbClr val="FF0000"/>
                </a:solidFill>
              </a:rPr>
              <a:t>2005 chosen for baseline analysis</a:t>
            </a:r>
            <a:endParaRPr lang="en-US" sz="2800" b="1" i="1" dirty="0">
              <a:solidFill>
                <a:srgbClr val="FF0000"/>
              </a:solidFill>
            </a:endParaRPr>
          </a:p>
        </p:txBody>
      </p:sp>
      <p:sp>
        <p:nvSpPr>
          <p:cNvPr id="31"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puff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0100" y="0"/>
            <a:ext cx="5268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52</a:t>
            </a:fld>
            <a:endParaRPr lang="en-US" dirty="0"/>
          </a:p>
        </p:txBody>
      </p:sp>
    </p:spTree>
    <p:extLst>
      <p:ext uri="{BB962C8B-B14F-4D97-AF65-F5344CB8AC3E}">
        <p14:creationId xmlns:p14="http://schemas.microsoft.com/office/powerpoint/2010/main" val="524086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497" name="Picture 17" descr="evaluation_cartoon.jpg"/>
          <p:cNvPicPr>
            <a:picLocks noChangeAspect="1" noChangeArrowheads="1"/>
          </p:cNvPicPr>
          <p:nvPr/>
        </p:nvPicPr>
        <p:blipFill>
          <a:blip r:embed="rId3" cstate="print"/>
          <a:srcRect/>
          <a:stretch>
            <a:fillRect/>
          </a:stretch>
        </p:blipFill>
        <p:spPr bwMode="auto">
          <a:xfrm>
            <a:off x="228600" y="976691"/>
            <a:ext cx="7315200" cy="5347909"/>
          </a:xfrm>
          <a:prstGeom prst="rect">
            <a:avLst/>
          </a:prstGeom>
          <a:noFill/>
        </p:spPr>
      </p:pic>
      <p:sp>
        <p:nvSpPr>
          <p:cNvPr id="106499" name="Rectangle 3"/>
          <p:cNvSpPr>
            <a:spLocks noChangeArrowheads="1"/>
          </p:cNvSpPr>
          <p:nvPr/>
        </p:nvSpPr>
        <p:spPr bwMode="auto">
          <a:xfrm>
            <a:off x="-304800" y="8047"/>
            <a:ext cx="8229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4566C"/>
                </a:solidFill>
                <a:effectLst/>
                <a:latin typeface="Arial" pitchFamily="34" charset="0"/>
                <a:cs typeface="Arial" pitchFamily="34" charset="0"/>
              </a:rPr>
              <a:t>Getting good</a:t>
            </a:r>
            <a:r>
              <a:rPr kumimoji="0" lang="en-US" sz="2000" b="1" i="0" u="none" strike="noStrike" cap="none" normalizeH="0" dirty="0" smtClean="0">
                <a:ln>
                  <a:noFill/>
                </a:ln>
                <a:solidFill>
                  <a:srgbClr val="04566C"/>
                </a:solidFill>
                <a:effectLst/>
                <a:latin typeface="Arial" pitchFamily="34" charset="0"/>
                <a:cs typeface="Arial" pitchFamily="34" charset="0"/>
              </a:rPr>
              <a:t> </a:t>
            </a:r>
            <a:r>
              <a:rPr kumimoji="0" lang="en-US" sz="2000" b="1" i="0" u="none" strike="noStrike" cap="none" normalizeH="0" baseline="0" dirty="0" smtClean="0">
                <a:ln>
                  <a:noFill/>
                </a:ln>
                <a:solidFill>
                  <a:srgbClr val="04566C"/>
                </a:solidFill>
                <a:effectLst/>
                <a:latin typeface="Arial" pitchFamily="34" charset="0"/>
                <a:cs typeface="Arial" pitchFamily="34" charset="0"/>
              </a:rPr>
              <a:t>ground-truthing results harder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4566C"/>
                </a:solidFill>
                <a:effectLst/>
                <a:latin typeface="Arial" pitchFamily="34" charset="0"/>
                <a:cs typeface="Arial" pitchFamily="34" charset="0"/>
              </a:rPr>
              <a:t>than estimating deposition to</a:t>
            </a:r>
            <a:r>
              <a:rPr kumimoji="0" lang="en-US" sz="2000" b="1" i="0" u="none" strike="noStrike" cap="none" normalizeH="0" dirty="0" smtClean="0">
                <a:ln>
                  <a:noFill/>
                </a:ln>
                <a:solidFill>
                  <a:srgbClr val="04566C"/>
                </a:solidFill>
                <a:effectLst/>
                <a:latin typeface="Arial" pitchFamily="34" charset="0"/>
                <a:cs typeface="Arial" pitchFamily="34" charset="0"/>
              </a:rPr>
              <a:t> the Great Lakes</a:t>
            </a:r>
            <a:endParaRPr kumimoji="0" lang="en-US" sz="2000" b="1" i="0" u="none" strike="noStrike" cap="none" normalizeH="0" baseline="0" dirty="0" smtClean="0">
              <a:ln>
                <a:noFill/>
              </a:ln>
              <a:solidFill>
                <a:srgbClr val="04566C"/>
              </a:solidFill>
              <a:effectLst/>
              <a:latin typeface="Arial" pitchFamily="34" charset="0"/>
              <a:cs typeface="Arial" pitchFamily="34" charset="0"/>
            </a:endParaRPr>
          </a:p>
        </p:txBody>
      </p:sp>
      <p:sp>
        <p:nvSpPr>
          <p:cNvPr id="9" name="TextBox 8"/>
          <p:cNvSpPr txBox="1"/>
          <p:nvPr/>
        </p:nvSpPr>
        <p:spPr>
          <a:xfrm>
            <a:off x="7391400" y="228600"/>
            <a:ext cx="1687286" cy="6247864"/>
          </a:xfrm>
          <a:prstGeom prst="rect">
            <a:avLst/>
          </a:prstGeom>
          <a:solidFill>
            <a:srgbClr val="FFFF85"/>
          </a:solidFill>
          <a:ln>
            <a:solidFill>
              <a:schemeClr val="tx1"/>
            </a:solidFill>
          </a:ln>
        </p:spPr>
        <p:txBody>
          <a:bodyPr wrap="square" rtlCol="0">
            <a:spAutoFit/>
          </a:bodyPr>
          <a:lstStyle/>
          <a:p>
            <a:r>
              <a:rPr lang="en-US" sz="1600" b="1" dirty="0" smtClean="0"/>
              <a:t>One Standard Source Location (green dot) would do a decent job of estimating deposition to the receptor, for all of the hypothetical, “actual” source locations shown (numbered boxes)</a:t>
            </a:r>
          </a:p>
          <a:p>
            <a:endParaRPr lang="en-US" sz="1600" b="1" dirty="0" smtClean="0"/>
          </a:p>
          <a:p>
            <a:r>
              <a:rPr lang="en-US" sz="1600" b="1" dirty="0" smtClean="0"/>
              <a:t>But the same Standard Source Location would be completely inadequate to estimate deposition and concentrations at the monitoring site (red star)</a:t>
            </a:r>
            <a:endParaRPr lang="en-US" sz="1600" b="1" dirty="0"/>
          </a:p>
        </p:txBody>
      </p:sp>
      <p:sp>
        <p:nvSpPr>
          <p:cNvPr id="10"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76200"/>
            <a:ext cx="7924800" cy="461665"/>
          </a:xfrm>
          <a:prstGeom prst="rect">
            <a:avLst/>
          </a:prstGeom>
        </p:spPr>
        <p:txBody>
          <a:bodyPr wrap="square">
            <a:spAutoFit/>
          </a:bodyPr>
          <a:lstStyle/>
          <a:p>
            <a:pPr algn="ctr"/>
            <a:r>
              <a:rPr lang="en-US" sz="2400" b="1" dirty="0" smtClean="0">
                <a:solidFill>
                  <a:srgbClr val="04566C"/>
                </a:solidFill>
              </a:rPr>
              <a:t>Standard </a:t>
            </a:r>
            <a:r>
              <a:rPr lang="en-US" sz="2400" b="1" dirty="0">
                <a:solidFill>
                  <a:srgbClr val="04566C"/>
                </a:solidFill>
              </a:rPr>
              <a:t>Source Locations for </a:t>
            </a:r>
            <a:r>
              <a:rPr lang="en-US" sz="2400" b="1" dirty="0" smtClean="0">
                <a:solidFill>
                  <a:srgbClr val="04566C"/>
                </a:solidFill>
              </a:rPr>
              <a:t>Illustrative </a:t>
            </a:r>
            <a:r>
              <a:rPr lang="en-US" sz="2400" b="1" dirty="0">
                <a:solidFill>
                  <a:srgbClr val="04566C"/>
                </a:solidFill>
              </a:rPr>
              <a:t>Modeling </a:t>
            </a:r>
            <a:r>
              <a:rPr lang="en-US" sz="2400" b="1" dirty="0" smtClean="0">
                <a:solidFill>
                  <a:srgbClr val="04566C"/>
                </a:solidFill>
              </a:rPr>
              <a:t>Results</a:t>
            </a:r>
            <a:endParaRPr lang="en-US" sz="2400" b="1" dirty="0">
              <a:solidFill>
                <a:srgbClr val="04566C"/>
              </a:solidFill>
            </a:endParaRPr>
          </a:p>
        </p:txBody>
      </p:sp>
      <p:pic>
        <p:nvPicPr>
          <p:cNvPr id="4" name="Picture 3" descr="seleced_standard_points.jpg"/>
          <p:cNvPicPr>
            <a:picLocks noChangeAspect="1"/>
          </p:cNvPicPr>
          <p:nvPr/>
        </p:nvPicPr>
        <p:blipFill>
          <a:blip r:embed="rId2" cstate="print"/>
          <a:stretch>
            <a:fillRect/>
          </a:stretch>
        </p:blipFill>
        <p:spPr>
          <a:xfrm>
            <a:off x="457200" y="640080"/>
            <a:ext cx="8229600" cy="5710190"/>
          </a:xfrm>
          <a:prstGeom prst="rect">
            <a:avLst/>
          </a:prstGeom>
        </p:spPr>
      </p:pic>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8305" name="Picture 6"/>
          <p:cNvPicPr>
            <a:picLocks noChangeAspect="1" noChangeArrowheads="1"/>
          </p:cNvPicPr>
          <p:nvPr/>
        </p:nvPicPr>
        <p:blipFill>
          <a:blip r:embed="rId2" cstate="print"/>
          <a:srcRect/>
          <a:stretch>
            <a:fillRect/>
          </a:stretch>
        </p:blipFill>
        <p:spPr bwMode="auto">
          <a:xfrm>
            <a:off x="128016" y="1225296"/>
            <a:ext cx="8869680" cy="4395803"/>
          </a:xfrm>
          <a:prstGeom prst="rect">
            <a:avLst/>
          </a:prstGeom>
          <a:noFill/>
        </p:spPr>
      </p:pic>
      <p:sp>
        <p:nvSpPr>
          <p:cNvPr id="98307" name="Rectangle 3"/>
          <p:cNvSpPr>
            <a:spLocks noChangeArrowheads="1"/>
          </p:cNvSpPr>
          <p:nvPr/>
        </p:nvSpPr>
        <p:spPr bwMode="auto">
          <a:xfrm>
            <a:off x="1068733" y="251936"/>
            <a:ext cx="700653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7">
                <a:ln>
                  <a:noFill/>
                </a:ln>
                <a:solidFill>
                  <a:srgbClr val="04566C"/>
                </a:solidFill>
                <a:effectLst/>
                <a:latin typeface="Calibri" pitchFamily="34" charset="0"/>
                <a:ea typeface="Calibri" pitchFamily="34" charset="0"/>
                <a:cs typeface="Times New Roman" pitchFamily="18" charset="0"/>
              </a:rPr>
              <a:t>Lake Erie Transfer Flux Coefficients for two kinds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7">
                <a:ln>
                  <a:noFill/>
                </a:ln>
                <a:solidFill>
                  <a:srgbClr val="04566C"/>
                </a:solidFill>
                <a:effectLst/>
                <a:latin typeface="Calibri" pitchFamily="34" charset="0"/>
                <a:ea typeface="Calibri" pitchFamily="34" charset="0"/>
                <a:cs typeface="Times New Roman" pitchFamily="18" charset="0"/>
              </a:rPr>
              <a:t>of Generic Coal-Fired Power Plants (logarithmic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7281" name="Picture 7"/>
          <p:cNvPicPr>
            <a:picLocks noChangeAspect="1" noChangeArrowheads="1"/>
          </p:cNvPicPr>
          <p:nvPr/>
        </p:nvPicPr>
        <p:blipFill>
          <a:blip r:embed="rId2" cstate="print"/>
          <a:srcRect/>
          <a:stretch>
            <a:fillRect/>
          </a:stretch>
        </p:blipFill>
        <p:spPr bwMode="auto">
          <a:xfrm>
            <a:off x="128016" y="1225296"/>
            <a:ext cx="8869680" cy="4395803"/>
          </a:xfrm>
          <a:prstGeom prst="rect">
            <a:avLst/>
          </a:prstGeom>
          <a:noFill/>
        </p:spPr>
      </p:pic>
      <p:sp>
        <p:nvSpPr>
          <p:cNvPr id="97283" name="Rectangle 3"/>
          <p:cNvSpPr>
            <a:spLocks noChangeArrowheads="1"/>
          </p:cNvSpPr>
          <p:nvPr/>
        </p:nvSpPr>
        <p:spPr bwMode="auto">
          <a:xfrm>
            <a:off x="1357021" y="251936"/>
            <a:ext cx="6407588"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Lake Erie Transfer Flux Coefficients for two kinds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of Generic Coal-</a:t>
            </a:r>
            <a:r>
              <a:rPr kumimoji="0" lang="en-US" sz="2400" b="1" i="0" u="none" strike="noStrike" cap="none" normalizeH="0" baseline="0" dirty="0" err="1" smtClean="0" bmk="_Toc311547118">
                <a:ln>
                  <a:noFill/>
                </a:ln>
                <a:solidFill>
                  <a:srgbClr val="04566C"/>
                </a:solidFill>
                <a:effectLst/>
                <a:latin typeface="Calibri" pitchFamily="34" charset="0"/>
                <a:ea typeface="Calibri" pitchFamily="34" charset="0"/>
                <a:cs typeface="Times New Roman" pitchFamily="18" charset="0"/>
              </a:rPr>
              <a:t>FIred</a:t>
            </a: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 Power Plants (linear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990600" y="228600"/>
            <a:ext cx="71628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order to conveniently compare different model results,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“transfer flux coefficient” X will be used,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defined as the following:</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547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905000"/>
            <a:ext cx="8046720" cy="796026"/>
          </a:xfrm>
          <a:prstGeom prst="rect">
            <a:avLst/>
          </a:prstGeom>
          <a:noFill/>
        </p:spPr>
      </p:pic>
      <p:sp>
        <p:nvSpPr>
          <p:cNvPr id="105475" name="Rectangle 3"/>
          <p:cNvSpPr>
            <a:spLocks noChangeArrowheads="1"/>
          </p:cNvSpPr>
          <p:nvPr/>
        </p:nvSpPr>
        <p:spPr bwMode="auto">
          <a:xfrm>
            <a:off x="0" y="9826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4400" y="4114800"/>
            <a:ext cx="7315200" cy="690099"/>
          </a:xfrm>
          <a:prstGeom prst="rect">
            <a:avLst/>
          </a:prstGeom>
          <a:noFill/>
        </p:spPr>
      </p:pic>
      <p:pic>
        <p:nvPicPr>
          <p:cNvPr id="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6280" y="5410200"/>
            <a:ext cx="8046720" cy="664767"/>
          </a:xfrm>
          <a:prstGeom prst="rect">
            <a:avLst/>
          </a:prstGeom>
          <a:noFill/>
        </p:spPr>
      </p:pic>
      <p:cxnSp>
        <p:nvCxnSpPr>
          <p:cNvPr id="9" name="Straight Connector 8"/>
          <p:cNvCxnSpPr/>
          <p:nvPr/>
        </p:nvCxnSpPr>
        <p:spPr>
          <a:xfrm>
            <a:off x="533400" y="3429000"/>
            <a:ext cx="83058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600200"/>
            <a:ext cx="7315200" cy="690099"/>
          </a:xfrm>
          <a:prstGeom prst="rect">
            <a:avLst/>
          </a:prstGeom>
          <a:noFill/>
        </p:spPr>
      </p:pic>
      <p:pic>
        <p:nvPicPr>
          <p:cNvPr id="1044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7680" y="2895600"/>
            <a:ext cx="8046720" cy="664767"/>
          </a:xfrm>
          <a:prstGeom prst="rect">
            <a:avLst/>
          </a:prstGeom>
          <a:noFill/>
        </p:spPr>
      </p:pic>
      <p:sp>
        <p:nvSpPr>
          <p:cNvPr id="10445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4452" name="Rectangle 4"/>
          <p:cNvSpPr>
            <a:spLocks noChangeArrowheads="1"/>
          </p:cNvSpPr>
          <p:nvPr/>
        </p:nvSpPr>
        <p:spPr bwMode="auto">
          <a:xfrm>
            <a:off x="0" y="8302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453" name="Rectangle 5"/>
          <p:cNvSpPr>
            <a:spLocks noChangeArrowheads="1"/>
          </p:cNvSpPr>
          <p:nvPr/>
        </p:nvSpPr>
        <p:spPr bwMode="auto">
          <a:xfrm>
            <a:off x="0" y="119538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700" y="24825"/>
            <a:ext cx="8153400" cy="584775"/>
          </a:xfrm>
          <a:prstGeom prst="rect">
            <a:avLst/>
          </a:prstGeom>
        </p:spPr>
        <p:txBody>
          <a:bodyPr wrap="square">
            <a:spAutoFit/>
          </a:bodyPr>
          <a:lstStyle/>
          <a:p>
            <a:pPr algn="ctr"/>
            <a:r>
              <a:rPr lang="en-US" sz="1600" b="1" dirty="0" smtClean="0">
                <a:solidFill>
                  <a:srgbClr val="04566C"/>
                </a:solidFill>
              </a:rPr>
              <a:t>Transfer </a:t>
            </a:r>
            <a:r>
              <a:rPr lang="en-US" sz="1600" b="1" dirty="0">
                <a:solidFill>
                  <a:srgbClr val="04566C"/>
                </a:solidFill>
              </a:rPr>
              <a:t>Flux Coefficients For Pure Elemental Mercury Emissions at an Illustrative Subset of Standard Source Locations, for Deposition Flux Contributions to Lake Erie</a:t>
            </a:r>
          </a:p>
        </p:txBody>
      </p:sp>
      <p:pic>
        <p:nvPicPr>
          <p:cNvPr id="4" name="Picture 3" descr="elem_to_erie2.jpg"/>
          <p:cNvPicPr>
            <a:picLocks noChangeAspect="1"/>
          </p:cNvPicPr>
          <p:nvPr/>
        </p:nvPicPr>
        <p:blipFill>
          <a:blip r:embed="rId2" cstate="print"/>
          <a:stretch>
            <a:fillRect/>
          </a:stretch>
        </p:blipFill>
        <p:spPr>
          <a:xfrm>
            <a:off x="457200" y="643285"/>
            <a:ext cx="8229600" cy="5710190"/>
          </a:xfrm>
          <a:prstGeom prst="rect">
            <a:avLst/>
          </a:prstGeom>
        </p:spPr>
      </p:pic>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MCBD09185_0000[1]"/>
          <p:cNvPicPr>
            <a:picLocks noChangeAspect="1" noChangeArrowheads="1"/>
          </p:cNvPicPr>
          <p:nvPr/>
        </p:nvPicPr>
        <p:blipFill>
          <a:blip r:embed="rId3" cstate="print">
            <a:extLst>
              <a:ext uri="{28A0092B-C50C-407E-A947-70E740481C1C}">
                <a14:useLocalDpi xmlns:a14="http://schemas.microsoft.com/office/drawing/2010/main" val="0"/>
              </a:ext>
            </a:extLst>
          </a:blip>
          <a:srcRect l="16197" r="70865" b="84972"/>
          <a:stretch>
            <a:fillRect/>
          </a:stretch>
        </p:blipFill>
        <p:spPr bwMode="auto">
          <a:xfrm>
            <a:off x="0" y="1500188"/>
            <a:ext cx="91440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a14="http://schemas.microsoft.com/office/drawing/2010/main" val="0"/>
              </a:ext>
            </a:extLst>
          </a:blip>
          <a:srcRect b="61797"/>
          <a:stretch>
            <a:fillRect/>
          </a:stretch>
        </p:blipFill>
        <p:spPr bwMode="auto">
          <a:xfrm>
            <a:off x="-160335" y="5507038"/>
            <a:ext cx="9601201"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a14="http://schemas.microsoft.com/office/drawing/2010/main" val="0"/>
              </a:ext>
            </a:extLst>
          </a:blip>
          <a:srcRect l="16197" r="70865" b="84972"/>
          <a:stretch>
            <a:fillRect/>
          </a:stretch>
        </p:blipFill>
        <p:spPr bwMode="auto">
          <a:xfrm>
            <a:off x="0" y="-1071561"/>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noChangeAspect="1"/>
          </p:cNvGrpSpPr>
          <p:nvPr/>
        </p:nvGrpSpPr>
        <p:grpSpPr bwMode="auto">
          <a:xfrm>
            <a:off x="876300" y="5278438"/>
            <a:ext cx="109538" cy="168275"/>
            <a:chOff x="2864" y="2181"/>
            <a:chExt cx="331" cy="505"/>
          </a:xfrm>
        </p:grpSpPr>
        <p:sp>
          <p:nvSpPr>
            <p:cNvPr id="77215"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 name="Group 12"/>
            <p:cNvGrpSpPr>
              <a:grpSpLocks noChangeAspect="1"/>
            </p:cNvGrpSpPr>
            <p:nvPr/>
          </p:nvGrpSpPr>
          <p:grpSpPr bwMode="auto">
            <a:xfrm>
              <a:off x="2864" y="2613"/>
              <a:ext cx="329" cy="72"/>
              <a:chOff x="2774" y="2611"/>
              <a:chExt cx="329" cy="72"/>
            </a:xfrm>
          </p:grpSpPr>
          <p:sp>
            <p:nvSpPr>
              <p:cNvPr id="77220"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21"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7"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8"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9"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 name="Group 31"/>
          <p:cNvGrpSpPr>
            <a:grpSpLocks/>
          </p:cNvGrpSpPr>
          <p:nvPr/>
        </p:nvGrpSpPr>
        <p:grpSpPr bwMode="auto">
          <a:xfrm>
            <a:off x="1270003" y="4872038"/>
            <a:ext cx="182563" cy="252412"/>
            <a:chOff x="2864" y="2181"/>
            <a:chExt cx="331" cy="505"/>
          </a:xfrm>
        </p:grpSpPr>
        <p:sp>
          <p:nvSpPr>
            <p:cNvPr id="77208"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 name="Group 33"/>
            <p:cNvGrpSpPr>
              <a:grpSpLocks/>
            </p:cNvGrpSpPr>
            <p:nvPr/>
          </p:nvGrpSpPr>
          <p:grpSpPr bwMode="auto">
            <a:xfrm>
              <a:off x="2864" y="2613"/>
              <a:ext cx="329" cy="72"/>
              <a:chOff x="2774" y="2611"/>
              <a:chExt cx="329" cy="72"/>
            </a:xfrm>
          </p:grpSpPr>
          <p:sp>
            <p:nvSpPr>
              <p:cNvPr id="77213"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14"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0"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1"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2"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 name="Group 39"/>
          <p:cNvGrpSpPr>
            <a:grpSpLocks/>
          </p:cNvGrpSpPr>
          <p:nvPr/>
        </p:nvGrpSpPr>
        <p:grpSpPr bwMode="auto">
          <a:xfrm>
            <a:off x="1816100" y="4459288"/>
            <a:ext cx="376238" cy="328612"/>
            <a:chOff x="2864" y="2181"/>
            <a:chExt cx="331" cy="505"/>
          </a:xfrm>
        </p:grpSpPr>
        <p:sp>
          <p:nvSpPr>
            <p:cNvPr id="77201"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 name="Group 41"/>
            <p:cNvGrpSpPr>
              <a:grpSpLocks/>
            </p:cNvGrpSpPr>
            <p:nvPr/>
          </p:nvGrpSpPr>
          <p:grpSpPr bwMode="auto">
            <a:xfrm>
              <a:off x="2864" y="2613"/>
              <a:ext cx="329" cy="72"/>
              <a:chOff x="2774" y="2611"/>
              <a:chExt cx="329" cy="72"/>
            </a:xfrm>
          </p:grpSpPr>
          <p:sp>
            <p:nvSpPr>
              <p:cNvPr id="77206"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7"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03"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4"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05"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 name="Group 434"/>
          <p:cNvGrpSpPr>
            <a:grpSpLocks/>
          </p:cNvGrpSpPr>
          <p:nvPr/>
        </p:nvGrpSpPr>
        <p:grpSpPr bwMode="auto">
          <a:xfrm>
            <a:off x="3670303" y="3254377"/>
            <a:ext cx="1084263" cy="1374775"/>
            <a:chOff x="2312" y="2058"/>
            <a:chExt cx="683" cy="866"/>
          </a:xfrm>
        </p:grpSpPr>
        <p:grpSp>
          <p:nvGrpSpPr>
            <p:cNvPr id="9" name="Group 159"/>
            <p:cNvGrpSpPr>
              <a:grpSpLocks noChangeAspect="1"/>
            </p:cNvGrpSpPr>
            <p:nvPr/>
          </p:nvGrpSpPr>
          <p:grpSpPr bwMode="auto">
            <a:xfrm>
              <a:off x="2586" y="2686"/>
              <a:ext cx="155" cy="238"/>
              <a:chOff x="2864" y="2181"/>
              <a:chExt cx="331" cy="505"/>
            </a:xfrm>
          </p:grpSpPr>
          <p:sp>
            <p:nvSpPr>
              <p:cNvPr id="77194"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 name="Group 161"/>
              <p:cNvGrpSpPr>
                <a:grpSpLocks noChangeAspect="1"/>
              </p:cNvGrpSpPr>
              <p:nvPr/>
            </p:nvGrpSpPr>
            <p:grpSpPr bwMode="auto">
              <a:xfrm>
                <a:off x="2864" y="2613"/>
                <a:ext cx="329" cy="72"/>
                <a:chOff x="2774" y="2611"/>
                <a:chExt cx="329" cy="72"/>
              </a:xfrm>
            </p:grpSpPr>
            <p:sp>
              <p:nvSpPr>
                <p:cNvPr id="77199"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0"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96"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7"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8"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 name="Group 167"/>
            <p:cNvGrpSpPr>
              <a:grpSpLocks noChangeAspect="1"/>
            </p:cNvGrpSpPr>
            <p:nvPr/>
          </p:nvGrpSpPr>
          <p:grpSpPr bwMode="auto">
            <a:xfrm>
              <a:off x="2583" y="2058"/>
              <a:ext cx="155" cy="238"/>
              <a:chOff x="2864" y="2181"/>
              <a:chExt cx="331" cy="505"/>
            </a:xfrm>
          </p:grpSpPr>
          <p:sp>
            <p:nvSpPr>
              <p:cNvPr id="77187"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 name="Group 169"/>
              <p:cNvGrpSpPr>
                <a:grpSpLocks noChangeAspect="1"/>
              </p:cNvGrpSpPr>
              <p:nvPr/>
            </p:nvGrpSpPr>
            <p:grpSpPr bwMode="auto">
              <a:xfrm>
                <a:off x="2864" y="2613"/>
                <a:ext cx="329" cy="72"/>
                <a:chOff x="2774" y="2611"/>
                <a:chExt cx="329" cy="72"/>
              </a:xfrm>
            </p:grpSpPr>
            <p:sp>
              <p:nvSpPr>
                <p:cNvPr id="77192"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3"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9"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0"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1"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3" name="Group 175"/>
            <p:cNvGrpSpPr>
              <a:grpSpLocks noChangeAspect="1"/>
            </p:cNvGrpSpPr>
            <p:nvPr/>
          </p:nvGrpSpPr>
          <p:grpSpPr bwMode="auto">
            <a:xfrm>
              <a:off x="2312" y="2389"/>
              <a:ext cx="155" cy="238"/>
              <a:chOff x="2864" y="2181"/>
              <a:chExt cx="331" cy="505"/>
            </a:xfrm>
          </p:grpSpPr>
          <p:sp>
            <p:nvSpPr>
              <p:cNvPr id="77180"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4" name="Group 177"/>
              <p:cNvGrpSpPr>
                <a:grpSpLocks noChangeAspect="1"/>
              </p:cNvGrpSpPr>
              <p:nvPr/>
            </p:nvGrpSpPr>
            <p:grpSpPr bwMode="auto">
              <a:xfrm>
                <a:off x="2864" y="2613"/>
                <a:ext cx="329" cy="72"/>
                <a:chOff x="2774" y="2611"/>
                <a:chExt cx="329" cy="72"/>
              </a:xfrm>
            </p:grpSpPr>
            <p:sp>
              <p:nvSpPr>
                <p:cNvPr id="77185"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6"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2"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3"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84"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5" name="Group 183"/>
            <p:cNvGrpSpPr>
              <a:grpSpLocks noChangeAspect="1"/>
            </p:cNvGrpSpPr>
            <p:nvPr/>
          </p:nvGrpSpPr>
          <p:grpSpPr bwMode="auto">
            <a:xfrm>
              <a:off x="2840" y="2443"/>
              <a:ext cx="155" cy="238"/>
              <a:chOff x="2864" y="2181"/>
              <a:chExt cx="331" cy="505"/>
            </a:xfrm>
          </p:grpSpPr>
          <p:sp>
            <p:nvSpPr>
              <p:cNvPr id="77173"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6" name="Group 185"/>
              <p:cNvGrpSpPr>
                <a:grpSpLocks noChangeAspect="1"/>
              </p:cNvGrpSpPr>
              <p:nvPr/>
            </p:nvGrpSpPr>
            <p:grpSpPr bwMode="auto">
              <a:xfrm>
                <a:off x="2864" y="2613"/>
                <a:ext cx="329" cy="72"/>
                <a:chOff x="2774" y="2611"/>
                <a:chExt cx="329" cy="72"/>
              </a:xfrm>
            </p:grpSpPr>
            <p:sp>
              <p:nvSpPr>
                <p:cNvPr id="77178"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9"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75"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6"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77"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17" name="Group 476"/>
          <p:cNvGrpSpPr>
            <a:grpSpLocks/>
          </p:cNvGrpSpPr>
          <p:nvPr/>
        </p:nvGrpSpPr>
        <p:grpSpPr bwMode="auto">
          <a:xfrm>
            <a:off x="4841875" y="2749552"/>
            <a:ext cx="1395413" cy="1089025"/>
            <a:chOff x="3050" y="1740"/>
            <a:chExt cx="879" cy="686"/>
          </a:xfrm>
        </p:grpSpPr>
        <p:sp>
          <p:nvSpPr>
            <p:cNvPr id="77160"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 name="Group 435"/>
            <p:cNvGrpSpPr>
              <a:grpSpLocks/>
            </p:cNvGrpSpPr>
            <p:nvPr/>
          </p:nvGrpSpPr>
          <p:grpSpPr bwMode="auto">
            <a:xfrm>
              <a:off x="3592" y="1740"/>
              <a:ext cx="337" cy="280"/>
              <a:chOff x="2864" y="2181"/>
              <a:chExt cx="331" cy="505"/>
            </a:xfrm>
          </p:grpSpPr>
          <p:sp>
            <p:nvSpPr>
              <p:cNvPr id="77162"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9" name="Group 437"/>
              <p:cNvGrpSpPr>
                <a:grpSpLocks/>
              </p:cNvGrpSpPr>
              <p:nvPr/>
            </p:nvGrpSpPr>
            <p:grpSpPr bwMode="auto">
              <a:xfrm>
                <a:off x="2864" y="2613"/>
                <a:ext cx="329" cy="72"/>
                <a:chOff x="2774" y="2611"/>
                <a:chExt cx="329" cy="72"/>
              </a:xfrm>
            </p:grpSpPr>
            <p:sp>
              <p:nvSpPr>
                <p:cNvPr id="77167"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68"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64"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5"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66"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20" name="Group 479"/>
          <p:cNvGrpSpPr>
            <a:grpSpLocks/>
          </p:cNvGrpSpPr>
          <p:nvPr/>
        </p:nvGrpSpPr>
        <p:grpSpPr bwMode="auto">
          <a:xfrm>
            <a:off x="4860925" y="2674938"/>
            <a:ext cx="1443038" cy="1179512"/>
            <a:chOff x="3102" y="1717"/>
            <a:chExt cx="909" cy="743"/>
          </a:xfrm>
        </p:grpSpPr>
        <p:grpSp>
          <p:nvGrpSpPr>
            <p:cNvPr id="21" name="Group 443"/>
            <p:cNvGrpSpPr>
              <a:grpSpLocks/>
            </p:cNvGrpSpPr>
            <p:nvPr/>
          </p:nvGrpSpPr>
          <p:grpSpPr bwMode="auto">
            <a:xfrm>
              <a:off x="3648" y="1717"/>
              <a:ext cx="363" cy="318"/>
              <a:chOff x="1680" y="2557"/>
              <a:chExt cx="363" cy="318"/>
            </a:xfrm>
          </p:grpSpPr>
          <p:grpSp>
            <p:nvGrpSpPr>
              <p:cNvPr id="22" name="Group 444"/>
              <p:cNvGrpSpPr>
                <a:grpSpLocks noChangeAspect="1"/>
              </p:cNvGrpSpPr>
              <p:nvPr/>
            </p:nvGrpSpPr>
            <p:grpSpPr bwMode="auto">
              <a:xfrm>
                <a:off x="1720" y="2557"/>
                <a:ext cx="155" cy="238"/>
                <a:chOff x="2864" y="2181"/>
                <a:chExt cx="331" cy="505"/>
              </a:xfrm>
            </p:grpSpPr>
            <p:sp>
              <p:nvSpPr>
                <p:cNvPr id="77153"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 name="Group 446"/>
                <p:cNvGrpSpPr>
                  <a:grpSpLocks noChangeAspect="1"/>
                </p:cNvGrpSpPr>
                <p:nvPr/>
              </p:nvGrpSpPr>
              <p:grpSpPr bwMode="auto">
                <a:xfrm>
                  <a:off x="2864" y="2613"/>
                  <a:ext cx="329" cy="72"/>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55"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56"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7"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 name="Group 452"/>
              <p:cNvGrpSpPr>
                <a:grpSpLocks noChangeAspect="1"/>
              </p:cNvGrpSpPr>
              <p:nvPr/>
            </p:nvGrpSpPr>
            <p:grpSpPr bwMode="auto">
              <a:xfrm>
                <a:off x="1888" y="2557"/>
                <a:ext cx="155" cy="238"/>
                <a:chOff x="2864" y="2181"/>
                <a:chExt cx="331" cy="505"/>
              </a:xfrm>
            </p:grpSpPr>
            <p:sp>
              <p:nvSpPr>
                <p:cNvPr id="77146"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 name="Group 454"/>
                <p:cNvGrpSpPr>
                  <a:grpSpLocks noChangeAspect="1"/>
                </p:cNvGrpSpPr>
                <p:nvPr/>
              </p:nvGrpSpPr>
              <p:grpSpPr bwMode="auto">
                <a:xfrm>
                  <a:off x="2864" y="2613"/>
                  <a:ext cx="329" cy="72"/>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8"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9"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0"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6" name="Group 460"/>
              <p:cNvGrpSpPr>
                <a:grpSpLocks noChangeAspect="1"/>
              </p:cNvGrpSpPr>
              <p:nvPr/>
            </p:nvGrpSpPr>
            <p:grpSpPr bwMode="auto">
              <a:xfrm>
                <a:off x="1680" y="2629"/>
                <a:ext cx="155" cy="238"/>
                <a:chOff x="2864" y="2181"/>
                <a:chExt cx="331" cy="505"/>
              </a:xfrm>
            </p:grpSpPr>
            <p:sp>
              <p:nvSpPr>
                <p:cNvPr id="77139"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 name="Group 462"/>
                <p:cNvGrpSpPr>
                  <a:grpSpLocks noChangeAspect="1"/>
                </p:cNvGrpSpPr>
                <p:nvPr/>
              </p:nvGrpSpPr>
              <p:grpSpPr bwMode="auto">
                <a:xfrm>
                  <a:off x="2864" y="2613"/>
                  <a:ext cx="329" cy="72"/>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1"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2"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43"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8" name="Group 468"/>
              <p:cNvGrpSpPr>
                <a:grpSpLocks noChangeAspect="1"/>
              </p:cNvGrpSpPr>
              <p:nvPr/>
            </p:nvGrpSpPr>
            <p:grpSpPr bwMode="auto">
              <a:xfrm>
                <a:off x="1864" y="2637"/>
                <a:ext cx="155" cy="238"/>
                <a:chOff x="2864" y="2181"/>
                <a:chExt cx="331" cy="505"/>
              </a:xfrm>
            </p:grpSpPr>
            <p:sp>
              <p:nvSpPr>
                <p:cNvPr id="77132"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70"/>
                <p:cNvGrpSpPr>
                  <a:grpSpLocks noChangeAspect="1"/>
                </p:cNvGrpSpPr>
                <p:nvPr/>
              </p:nvGrpSpPr>
              <p:grpSpPr bwMode="auto">
                <a:xfrm>
                  <a:off x="2864" y="2613"/>
                  <a:ext cx="329" cy="72"/>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34"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35"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36"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127"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0" name="Group 530"/>
          <p:cNvGrpSpPr>
            <a:grpSpLocks/>
          </p:cNvGrpSpPr>
          <p:nvPr/>
        </p:nvGrpSpPr>
        <p:grpSpPr bwMode="auto">
          <a:xfrm>
            <a:off x="4556128" y="4667250"/>
            <a:ext cx="1393825" cy="635000"/>
            <a:chOff x="3381" y="3187"/>
            <a:chExt cx="878" cy="400"/>
          </a:xfrm>
        </p:grpSpPr>
        <p:sp>
          <p:nvSpPr>
            <p:cNvPr id="77092"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 name="Group 488"/>
            <p:cNvGrpSpPr>
              <a:grpSpLocks/>
            </p:cNvGrpSpPr>
            <p:nvPr/>
          </p:nvGrpSpPr>
          <p:grpSpPr bwMode="auto">
            <a:xfrm>
              <a:off x="3896" y="3269"/>
              <a:ext cx="363" cy="318"/>
              <a:chOff x="1680" y="2557"/>
              <a:chExt cx="363" cy="318"/>
            </a:xfrm>
          </p:grpSpPr>
          <p:grpSp>
            <p:nvGrpSpPr>
              <p:cNvPr id="384" name="Group 489"/>
              <p:cNvGrpSpPr>
                <a:grpSpLocks noChangeAspect="1"/>
              </p:cNvGrpSpPr>
              <p:nvPr/>
            </p:nvGrpSpPr>
            <p:grpSpPr bwMode="auto">
              <a:xfrm>
                <a:off x="1720" y="2557"/>
                <a:ext cx="155" cy="238"/>
                <a:chOff x="2864" y="2181"/>
                <a:chExt cx="331" cy="505"/>
              </a:xfrm>
            </p:grpSpPr>
            <p:sp>
              <p:nvSpPr>
                <p:cNvPr id="77119"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5" name="Group 491"/>
                <p:cNvGrpSpPr>
                  <a:grpSpLocks noChangeAspect="1"/>
                </p:cNvGrpSpPr>
                <p:nvPr/>
              </p:nvGrpSpPr>
              <p:grpSpPr bwMode="auto">
                <a:xfrm>
                  <a:off x="2864" y="2613"/>
                  <a:ext cx="329" cy="72"/>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21"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22"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23"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6" name="Group 497"/>
              <p:cNvGrpSpPr>
                <a:grpSpLocks noChangeAspect="1"/>
              </p:cNvGrpSpPr>
              <p:nvPr/>
            </p:nvGrpSpPr>
            <p:grpSpPr bwMode="auto">
              <a:xfrm>
                <a:off x="1888" y="2557"/>
                <a:ext cx="155" cy="238"/>
                <a:chOff x="2864" y="2181"/>
                <a:chExt cx="331" cy="505"/>
              </a:xfrm>
            </p:grpSpPr>
            <p:sp>
              <p:nvSpPr>
                <p:cNvPr id="77112"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7" name="Group 499"/>
                <p:cNvGrpSpPr>
                  <a:grpSpLocks noChangeAspect="1"/>
                </p:cNvGrpSpPr>
                <p:nvPr/>
              </p:nvGrpSpPr>
              <p:grpSpPr bwMode="auto">
                <a:xfrm>
                  <a:off x="2864" y="2613"/>
                  <a:ext cx="329" cy="72"/>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14"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5"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16"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8" name="Group 505"/>
              <p:cNvGrpSpPr>
                <a:grpSpLocks noChangeAspect="1"/>
              </p:cNvGrpSpPr>
              <p:nvPr/>
            </p:nvGrpSpPr>
            <p:grpSpPr bwMode="auto">
              <a:xfrm>
                <a:off x="1680" y="2629"/>
                <a:ext cx="155" cy="238"/>
                <a:chOff x="2864" y="2181"/>
                <a:chExt cx="331" cy="505"/>
              </a:xfrm>
            </p:grpSpPr>
            <p:sp>
              <p:nvSpPr>
                <p:cNvPr id="77105"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9" name="Group 507"/>
                <p:cNvGrpSpPr>
                  <a:grpSpLocks noChangeAspect="1"/>
                </p:cNvGrpSpPr>
                <p:nvPr/>
              </p:nvGrpSpPr>
              <p:grpSpPr bwMode="auto">
                <a:xfrm>
                  <a:off x="2864" y="2613"/>
                  <a:ext cx="329" cy="72"/>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7"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8"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9"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0" name="Group 513"/>
              <p:cNvGrpSpPr>
                <a:grpSpLocks noChangeAspect="1"/>
              </p:cNvGrpSpPr>
              <p:nvPr/>
            </p:nvGrpSpPr>
            <p:grpSpPr bwMode="auto">
              <a:xfrm>
                <a:off x="1864" y="2637"/>
                <a:ext cx="155" cy="238"/>
                <a:chOff x="2864" y="2181"/>
                <a:chExt cx="331" cy="505"/>
              </a:xfrm>
            </p:grpSpPr>
            <p:sp>
              <p:nvSpPr>
                <p:cNvPr id="77098"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1" name="Group 515"/>
                <p:cNvGrpSpPr>
                  <a:grpSpLocks noChangeAspect="1"/>
                </p:cNvGrpSpPr>
                <p:nvPr/>
              </p:nvGrpSpPr>
              <p:grpSpPr bwMode="auto">
                <a:xfrm>
                  <a:off x="2864" y="2613"/>
                  <a:ext cx="329" cy="72"/>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0"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1"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2"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grpSp>
        <p:nvGrpSpPr>
          <p:cNvPr id="392" name="Group 531"/>
          <p:cNvGrpSpPr>
            <a:grpSpLocks/>
          </p:cNvGrpSpPr>
          <p:nvPr/>
        </p:nvGrpSpPr>
        <p:grpSpPr bwMode="auto">
          <a:xfrm>
            <a:off x="4516440" y="4640266"/>
            <a:ext cx="1416050" cy="636587"/>
            <a:chOff x="3349" y="3563"/>
            <a:chExt cx="892" cy="401"/>
          </a:xfrm>
        </p:grpSpPr>
        <p:grpSp>
          <p:nvGrpSpPr>
            <p:cNvPr id="393" name="Group 521"/>
            <p:cNvGrpSpPr>
              <a:grpSpLocks/>
            </p:cNvGrpSpPr>
            <p:nvPr/>
          </p:nvGrpSpPr>
          <p:grpSpPr bwMode="auto">
            <a:xfrm>
              <a:off x="3904" y="3684"/>
              <a:ext cx="337" cy="280"/>
              <a:chOff x="2864" y="2181"/>
              <a:chExt cx="331" cy="505"/>
            </a:xfrm>
          </p:grpSpPr>
          <p:sp>
            <p:nvSpPr>
              <p:cNvPr id="77085"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4" name="Group 523"/>
              <p:cNvGrpSpPr>
                <a:grpSpLocks/>
              </p:cNvGrpSpPr>
              <p:nvPr/>
            </p:nvGrpSpPr>
            <p:grpSpPr bwMode="auto">
              <a:xfrm>
                <a:off x="2864" y="2613"/>
                <a:ext cx="329" cy="72"/>
                <a:chOff x="2774" y="2611"/>
                <a:chExt cx="329" cy="72"/>
              </a:xfrm>
            </p:grpSpPr>
            <p:sp>
              <p:nvSpPr>
                <p:cNvPr id="77090"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1"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87"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88"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9"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84"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95" name="Group 535"/>
          <p:cNvGrpSpPr>
            <a:grpSpLocks/>
          </p:cNvGrpSpPr>
          <p:nvPr/>
        </p:nvGrpSpPr>
        <p:grpSpPr bwMode="auto">
          <a:xfrm>
            <a:off x="4440238" y="2187578"/>
            <a:ext cx="749300" cy="962025"/>
            <a:chOff x="2789" y="770"/>
            <a:chExt cx="472" cy="606"/>
          </a:xfrm>
        </p:grpSpPr>
        <p:grpSp>
          <p:nvGrpSpPr>
            <p:cNvPr id="396" name="Group 433"/>
            <p:cNvGrpSpPr>
              <a:grpSpLocks/>
            </p:cNvGrpSpPr>
            <p:nvPr/>
          </p:nvGrpSpPr>
          <p:grpSpPr bwMode="auto">
            <a:xfrm>
              <a:off x="3103" y="770"/>
              <a:ext cx="158" cy="498"/>
              <a:chOff x="3343" y="1306"/>
              <a:chExt cx="158" cy="498"/>
            </a:xfrm>
          </p:grpSpPr>
          <p:grpSp>
            <p:nvGrpSpPr>
              <p:cNvPr id="397" name="Group 417"/>
              <p:cNvGrpSpPr>
                <a:grpSpLocks noChangeAspect="1"/>
              </p:cNvGrpSpPr>
              <p:nvPr/>
            </p:nvGrpSpPr>
            <p:grpSpPr bwMode="auto">
              <a:xfrm>
                <a:off x="3346" y="1566"/>
                <a:ext cx="155" cy="238"/>
                <a:chOff x="2864" y="2181"/>
                <a:chExt cx="331" cy="505"/>
              </a:xfrm>
            </p:grpSpPr>
            <p:sp>
              <p:nvSpPr>
                <p:cNvPr id="77076"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8" name="Group 419"/>
                <p:cNvGrpSpPr>
                  <a:grpSpLocks noChangeAspect="1"/>
                </p:cNvGrpSpPr>
                <p:nvPr/>
              </p:nvGrpSpPr>
              <p:grpSpPr bwMode="auto">
                <a:xfrm>
                  <a:off x="2864" y="2613"/>
                  <a:ext cx="329" cy="72"/>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8"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9"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0"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9" name="Group 425"/>
              <p:cNvGrpSpPr>
                <a:grpSpLocks noChangeAspect="1"/>
              </p:cNvGrpSpPr>
              <p:nvPr/>
            </p:nvGrpSpPr>
            <p:grpSpPr bwMode="auto">
              <a:xfrm>
                <a:off x="3343" y="1306"/>
                <a:ext cx="155" cy="238"/>
                <a:chOff x="2864" y="2181"/>
                <a:chExt cx="331" cy="505"/>
              </a:xfrm>
            </p:grpSpPr>
            <p:sp>
              <p:nvSpPr>
                <p:cNvPr id="77069"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0" name="Group 427"/>
                <p:cNvGrpSpPr>
                  <a:grpSpLocks noChangeAspect="1"/>
                </p:cNvGrpSpPr>
                <p:nvPr/>
              </p:nvGrpSpPr>
              <p:grpSpPr bwMode="auto">
                <a:xfrm>
                  <a:off x="2864" y="2613"/>
                  <a:ext cx="329" cy="72"/>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1"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2"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73"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066"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2" name="Group 534"/>
          <p:cNvGrpSpPr>
            <a:grpSpLocks/>
          </p:cNvGrpSpPr>
          <p:nvPr/>
        </p:nvGrpSpPr>
        <p:grpSpPr bwMode="auto">
          <a:xfrm>
            <a:off x="4440239" y="2238378"/>
            <a:ext cx="747712" cy="962025"/>
            <a:chOff x="2789" y="1386"/>
            <a:chExt cx="471" cy="606"/>
          </a:xfrm>
        </p:grpSpPr>
        <p:grpSp>
          <p:nvGrpSpPr>
            <p:cNvPr id="403" name="Group 409"/>
            <p:cNvGrpSpPr>
              <a:grpSpLocks/>
            </p:cNvGrpSpPr>
            <p:nvPr/>
          </p:nvGrpSpPr>
          <p:grpSpPr bwMode="auto">
            <a:xfrm>
              <a:off x="3087" y="1386"/>
              <a:ext cx="173" cy="415"/>
              <a:chOff x="2864" y="2181"/>
              <a:chExt cx="331" cy="505"/>
            </a:xfrm>
          </p:grpSpPr>
          <p:sp>
            <p:nvSpPr>
              <p:cNvPr id="77058"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4" name="Group 411"/>
              <p:cNvGrpSpPr>
                <a:grpSpLocks/>
              </p:cNvGrpSpPr>
              <p:nvPr/>
            </p:nvGrpSpPr>
            <p:grpSpPr bwMode="auto">
              <a:xfrm>
                <a:off x="2864" y="2613"/>
                <a:ext cx="329" cy="72"/>
                <a:chOff x="2774" y="2611"/>
                <a:chExt cx="329" cy="72"/>
              </a:xfrm>
            </p:grpSpPr>
            <p:sp>
              <p:nvSpPr>
                <p:cNvPr id="77063"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4"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60"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61"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62"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57"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5" name="Group 400"/>
          <p:cNvGrpSpPr>
            <a:grpSpLocks/>
          </p:cNvGrpSpPr>
          <p:nvPr/>
        </p:nvGrpSpPr>
        <p:grpSpPr bwMode="auto">
          <a:xfrm>
            <a:off x="2693988" y="4113215"/>
            <a:ext cx="534987" cy="444500"/>
            <a:chOff x="2864" y="2181"/>
            <a:chExt cx="331" cy="505"/>
          </a:xfrm>
        </p:grpSpPr>
        <p:sp>
          <p:nvSpPr>
            <p:cNvPr id="77049"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6" name="Group 402"/>
            <p:cNvGrpSpPr>
              <a:grpSpLocks/>
            </p:cNvGrpSpPr>
            <p:nvPr/>
          </p:nvGrpSpPr>
          <p:grpSpPr bwMode="auto">
            <a:xfrm>
              <a:off x="2864" y="2613"/>
              <a:ext cx="329" cy="72"/>
              <a:chOff x="2774" y="2611"/>
              <a:chExt cx="329" cy="72"/>
            </a:xfrm>
          </p:grpSpPr>
          <p:sp>
            <p:nvSpPr>
              <p:cNvPr id="77054"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55"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51"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2"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53"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pic>
        <p:nvPicPr>
          <p:cNvPr id="76816" name="Picture 5" descr="MCj015078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75" y="5724527"/>
            <a:ext cx="9985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7" name="Group 1536"/>
          <p:cNvGrpSpPr>
            <a:grpSpLocks/>
          </p:cNvGrpSpPr>
          <p:nvPr/>
        </p:nvGrpSpPr>
        <p:grpSpPr bwMode="auto">
          <a:xfrm>
            <a:off x="5818188" y="1066800"/>
            <a:ext cx="2100262" cy="4457700"/>
            <a:chOff x="3665" y="434"/>
            <a:chExt cx="1323" cy="3038"/>
          </a:xfrm>
        </p:grpSpPr>
        <p:grpSp>
          <p:nvGrpSpPr>
            <p:cNvPr id="408" name="Group 1332"/>
            <p:cNvGrpSpPr>
              <a:grpSpLocks/>
            </p:cNvGrpSpPr>
            <p:nvPr/>
          </p:nvGrpSpPr>
          <p:grpSpPr bwMode="auto">
            <a:xfrm>
              <a:off x="3808" y="434"/>
              <a:ext cx="363" cy="318"/>
              <a:chOff x="1680" y="2557"/>
              <a:chExt cx="363" cy="318"/>
            </a:xfrm>
          </p:grpSpPr>
          <p:grpSp>
            <p:nvGrpSpPr>
              <p:cNvPr id="409" name="Group 1333"/>
              <p:cNvGrpSpPr>
                <a:grpSpLocks noChangeAspect="1"/>
              </p:cNvGrpSpPr>
              <p:nvPr/>
            </p:nvGrpSpPr>
            <p:grpSpPr bwMode="auto">
              <a:xfrm>
                <a:off x="1720" y="2557"/>
                <a:ext cx="155" cy="238"/>
                <a:chOff x="2864" y="2181"/>
                <a:chExt cx="331" cy="505"/>
              </a:xfrm>
            </p:grpSpPr>
            <p:sp>
              <p:nvSpPr>
                <p:cNvPr id="77042"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0" name="Group 1335"/>
                <p:cNvGrpSpPr>
                  <a:grpSpLocks noChangeAspect="1"/>
                </p:cNvGrpSpPr>
                <p:nvPr/>
              </p:nvGrpSpPr>
              <p:grpSpPr bwMode="auto">
                <a:xfrm>
                  <a:off x="2864" y="2613"/>
                  <a:ext cx="329" cy="72"/>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44"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5"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46"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1" name="Group 1341"/>
              <p:cNvGrpSpPr>
                <a:grpSpLocks noChangeAspect="1"/>
              </p:cNvGrpSpPr>
              <p:nvPr/>
            </p:nvGrpSpPr>
            <p:grpSpPr bwMode="auto">
              <a:xfrm>
                <a:off x="1888" y="2557"/>
                <a:ext cx="155" cy="238"/>
                <a:chOff x="2864" y="2181"/>
                <a:chExt cx="331" cy="505"/>
              </a:xfrm>
            </p:grpSpPr>
            <p:sp>
              <p:nvSpPr>
                <p:cNvPr id="77035"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2" name="Group 1343"/>
                <p:cNvGrpSpPr>
                  <a:grpSpLocks noChangeAspect="1"/>
                </p:cNvGrpSpPr>
                <p:nvPr/>
              </p:nvGrpSpPr>
              <p:grpSpPr bwMode="auto">
                <a:xfrm>
                  <a:off x="2864" y="2613"/>
                  <a:ext cx="329" cy="72"/>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7"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8"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9"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3" name="Group 1349"/>
              <p:cNvGrpSpPr>
                <a:grpSpLocks noChangeAspect="1"/>
              </p:cNvGrpSpPr>
              <p:nvPr/>
            </p:nvGrpSpPr>
            <p:grpSpPr bwMode="auto">
              <a:xfrm>
                <a:off x="1680" y="2629"/>
                <a:ext cx="155" cy="238"/>
                <a:chOff x="2864" y="2181"/>
                <a:chExt cx="331" cy="505"/>
              </a:xfrm>
            </p:grpSpPr>
            <p:sp>
              <p:nvSpPr>
                <p:cNvPr id="77028"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4" name="Group 1351"/>
                <p:cNvGrpSpPr>
                  <a:grpSpLocks noChangeAspect="1"/>
                </p:cNvGrpSpPr>
                <p:nvPr/>
              </p:nvGrpSpPr>
              <p:grpSpPr bwMode="auto">
                <a:xfrm>
                  <a:off x="2864" y="2613"/>
                  <a:ext cx="329" cy="72"/>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0"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1"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2"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5" name="Group 1357"/>
              <p:cNvGrpSpPr>
                <a:grpSpLocks noChangeAspect="1"/>
              </p:cNvGrpSpPr>
              <p:nvPr/>
            </p:nvGrpSpPr>
            <p:grpSpPr bwMode="auto">
              <a:xfrm>
                <a:off x="1864" y="2637"/>
                <a:ext cx="155" cy="238"/>
                <a:chOff x="2864" y="2181"/>
                <a:chExt cx="331" cy="505"/>
              </a:xfrm>
            </p:grpSpPr>
            <p:sp>
              <p:nvSpPr>
                <p:cNvPr id="77021"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6" name="Group 1359"/>
                <p:cNvGrpSpPr>
                  <a:grpSpLocks noChangeAspect="1"/>
                </p:cNvGrpSpPr>
                <p:nvPr/>
              </p:nvGrpSpPr>
              <p:grpSpPr bwMode="auto">
                <a:xfrm>
                  <a:off x="2864" y="2613"/>
                  <a:ext cx="329" cy="72"/>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23"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24"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25"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6"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7" name="Group 1366"/>
            <p:cNvGrpSpPr>
              <a:grpSpLocks/>
            </p:cNvGrpSpPr>
            <p:nvPr/>
          </p:nvGrpSpPr>
          <p:grpSpPr bwMode="auto">
            <a:xfrm>
              <a:off x="4432" y="690"/>
              <a:ext cx="363" cy="318"/>
              <a:chOff x="1680" y="2557"/>
              <a:chExt cx="363" cy="318"/>
            </a:xfrm>
          </p:grpSpPr>
          <p:grpSp>
            <p:nvGrpSpPr>
              <p:cNvPr id="418" name="Group 1367"/>
              <p:cNvGrpSpPr>
                <a:grpSpLocks noChangeAspect="1"/>
              </p:cNvGrpSpPr>
              <p:nvPr/>
            </p:nvGrpSpPr>
            <p:grpSpPr bwMode="auto">
              <a:xfrm>
                <a:off x="1720" y="2557"/>
                <a:ext cx="155" cy="238"/>
                <a:chOff x="2864" y="2181"/>
                <a:chExt cx="331" cy="505"/>
              </a:xfrm>
            </p:grpSpPr>
            <p:sp>
              <p:nvSpPr>
                <p:cNvPr id="77010"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9" name="Group 1369"/>
                <p:cNvGrpSpPr>
                  <a:grpSpLocks noChangeAspect="1"/>
                </p:cNvGrpSpPr>
                <p:nvPr/>
              </p:nvGrpSpPr>
              <p:grpSpPr bwMode="auto">
                <a:xfrm>
                  <a:off x="2864" y="2613"/>
                  <a:ext cx="329" cy="72"/>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12"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3"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14"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4" name="Group 1375"/>
              <p:cNvGrpSpPr>
                <a:grpSpLocks noChangeAspect="1"/>
              </p:cNvGrpSpPr>
              <p:nvPr/>
            </p:nvGrpSpPr>
            <p:grpSpPr bwMode="auto">
              <a:xfrm>
                <a:off x="1888" y="2557"/>
                <a:ext cx="155" cy="238"/>
                <a:chOff x="2864" y="2181"/>
                <a:chExt cx="331" cy="505"/>
              </a:xfrm>
            </p:grpSpPr>
            <p:sp>
              <p:nvSpPr>
                <p:cNvPr id="77003"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5" name="Group 1377"/>
                <p:cNvGrpSpPr>
                  <a:grpSpLocks noChangeAspect="1"/>
                </p:cNvGrpSpPr>
                <p:nvPr/>
              </p:nvGrpSpPr>
              <p:grpSpPr bwMode="auto">
                <a:xfrm>
                  <a:off x="2864" y="2613"/>
                  <a:ext cx="329" cy="72"/>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05"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06"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7"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6" name="Group 1383"/>
              <p:cNvGrpSpPr>
                <a:grpSpLocks noChangeAspect="1"/>
              </p:cNvGrpSpPr>
              <p:nvPr/>
            </p:nvGrpSpPr>
            <p:grpSpPr bwMode="auto">
              <a:xfrm>
                <a:off x="1680" y="2629"/>
                <a:ext cx="155" cy="238"/>
                <a:chOff x="2864" y="2181"/>
                <a:chExt cx="331" cy="505"/>
              </a:xfrm>
            </p:grpSpPr>
            <p:sp>
              <p:nvSpPr>
                <p:cNvPr id="76996"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7" name="Group 1385"/>
                <p:cNvGrpSpPr>
                  <a:grpSpLocks noChangeAspect="1"/>
                </p:cNvGrpSpPr>
                <p:nvPr/>
              </p:nvGrpSpPr>
              <p:grpSpPr bwMode="auto">
                <a:xfrm>
                  <a:off x="2864" y="2613"/>
                  <a:ext cx="329" cy="72"/>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8"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9"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0"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8" name="Group 1391"/>
              <p:cNvGrpSpPr>
                <a:grpSpLocks noChangeAspect="1"/>
              </p:cNvGrpSpPr>
              <p:nvPr/>
            </p:nvGrpSpPr>
            <p:grpSpPr bwMode="auto">
              <a:xfrm>
                <a:off x="1864" y="2637"/>
                <a:ext cx="155" cy="238"/>
                <a:chOff x="2864" y="2181"/>
                <a:chExt cx="331" cy="505"/>
              </a:xfrm>
            </p:grpSpPr>
            <p:sp>
              <p:nvSpPr>
                <p:cNvPr id="76989"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9" name="Group 1393"/>
                <p:cNvGrpSpPr>
                  <a:grpSpLocks noChangeAspect="1"/>
                </p:cNvGrpSpPr>
                <p:nvPr/>
              </p:nvGrpSpPr>
              <p:grpSpPr bwMode="auto">
                <a:xfrm>
                  <a:off x="2864" y="2613"/>
                  <a:ext cx="329" cy="72"/>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1"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2"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93"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8"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0" name="Group 1400"/>
            <p:cNvGrpSpPr>
              <a:grpSpLocks/>
            </p:cNvGrpSpPr>
            <p:nvPr/>
          </p:nvGrpSpPr>
          <p:grpSpPr bwMode="auto">
            <a:xfrm>
              <a:off x="4528" y="1386"/>
              <a:ext cx="363" cy="318"/>
              <a:chOff x="1680" y="2557"/>
              <a:chExt cx="363" cy="318"/>
            </a:xfrm>
          </p:grpSpPr>
          <p:grpSp>
            <p:nvGrpSpPr>
              <p:cNvPr id="511" name="Group 1401"/>
              <p:cNvGrpSpPr>
                <a:grpSpLocks noChangeAspect="1"/>
              </p:cNvGrpSpPr>
              <p:nvPr/>
            </p:nvGrpSpPr>
            <p:grpSpPr bwMode="auto">
              <a:xfrm>
                <a:off x="1720" y="2557"/>
                <a:ext cx="155" cy="238"/>
                <a:chOff x="2864" y="2181"/>
                <a:chExt cx="331" cy="505"/>
              </a:xfrm>
            </p:grpSpPr>
            <p:sp>
              <p:nvSpPr>
                <p:cNvPr id="76978"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2" name="Group 1403"/>
                <p:cNvGrpSpPr>
                  <a:grpSpLocks noChangeAspect="1"/>
                </p:cNvGrpSpPr>
                <p:nvPr/>
              </p:nvGrpSpPr>
              <p:grpSpPr bwMode="auto">
                <a:xfrm>
                  <a:off x="2864" y="2613"/>
                  <a:ext cx="329" cy="72"/>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80"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81"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82"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3" name="Group 1409"/>
              <p:cNvGrpSpPr>
                <a:grpSpLocks noChangeAspect="1"/>
              </p:cNvGrpSpPr>
              <p:nvPr/>
            </p:nvGrpSpPr>
            <p:grpSpPr bwMode="auto">
              <a:xfrm>
                <a:off x="1888" y="2557"/>
                <a:ext cx="155" cy="238"/>
                <a:chOff x="2864" y="2181"/>
                <a:chExt cx="331" cy="505"/>
              </a:xfrm>
            </p:grpSpPr>
            <p:sp>
              <p:nvSpPr>
                <p:cNvPr id="76971"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4" name="Group 1411"/>
                <p:cNvGrpSpPr>
                  <a:grpSpLocks noChangeAspect="1"/>
                </p:cNvGrpSpPr>
                <p:nvPr/>
              </p:nvGrpSpPr>
              <p:grpSpPr bwMode="auto">
                <a:xfrm>
                  <a:off x="2864" y="2613"/>
                  <a:ext cx="329" cy="72"/>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73"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4"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75"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5" name="Group 1417"/>
              <p:cNvGrpSpPr>
                <a:grpSpLocks noChangeAspect="1"/>
              </p:cNvGrpSpPr>
              <p:nvPr/>
            </p:nvGrpSpPr>
            <p:grpSpPr bwMode="auto">
              <a:xfrm>
                <a:off x="1680" y="2629"/>
                <a:ext cx="155" cy="238"/>
                <a:chOff x="2864" y="2181"/>
                <a:chExt cx="331" cy="505"/>
              </a:xfrm>
            </p:grpSpPr>
            <p:sp>
              <p:nvSpPr>
                <p:cNvPr id="76964"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0" name="Group 1419"/>
                <p:cNvGrpSpPr>
                  <a:grpSpLocks noChangeAspect="1"/>
                </p:cNvGrpSpPr>
                <p:nvPr/>
              </p:nvGrpSpPr>
              <p:grpSpPr bwMode="auto">
                <a:xfrm>
                  <a:off x="2864" y="2613"/>
                  <a:ext cx="329" cy="72"/>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66"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7"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8"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1" name="Group 1425"/>
              <p:cNvGrpSpPr>
                <a:grpSpLocks noChangeAspect="1"/>
              </p:cNvGrpSpPr>
              <p:nvPr/>
            </p:nvGrpSpPr>
            <p:grpSpPr bwMode="auto">
              <a:xfrm>
                <a:off x="1864" y="2637"/>
                <a:ext cx="155" cy="238"/>
                <a:chOff x="2864" y="2181"/>
                <a:chExt cx="331" cy="505"/>
              </a:xfrm>
            </p:grpSpPr>
            <p:sp>
              <p:nvSpPr>
                <p:cNvPr id="76957"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2" name="Group 1427"/>
                <p:cNvGrpSpPr>
                  <a:grpSpLocks noChangeAspect="1"/>
                </p:cNvGrpSpPr>
                <p:nvPr/>
              </p:nvGrpSpPr>
              <p:grpSpPr bwMode="auto">
                <a:xfrm>
                  <a:off x="2864" y="2613"/>
                  <a:ext cx="329" cy="72"/>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59"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0"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1"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0"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3" name="Group 1434"/>
            <p:cNvGrpSpPr>
              <a:grpSpLocks/>
            </p:cNvGrpSpPr>
            <p:nvPr/>
          </p:nvGrpSpPr>
          <p:grpSpPr bwMode="auto">
            <a:xfrm>
              <a:off x="4153" y="2842"/>
              <a:ext cx="363" cy="318"/>
              <a:chOff x="1680" y="2557"/>
              <a:chExt cx="363" cy="318"/>
            </a:xfrm>
          </p:grpSpPr>
          <p:grpSp>
            <p:nvGrpSpPr>
              <p:cNvPr id="604" name="Group 1435"/>
              <p:cNvGrpSpPr>
                <a:grpSpLocks noChangeAspect="1"/>
              </p:cNvGrpSpPr>
              <p:nvPr/>
            </p:nvGrpSpPr>
            <p:grpSpPr bwMode="auto">
              <a:xfrm>
                <a:off x="1720" y="2557"/>
                <a:ext cx="155" cy="238"/>
                <a:chOff x="2864" y="2181"/>
                <a:chExt cx="331" cy="505"/>
              </a:xfrm>
            </p:grpSpPr>
            <p:sp>
              <p:nvSpPr>
                <p:cNvPr id="76946"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5" name="Group 1437"/>
                <p:cNvGrpSpPr>
                  <a:grpSpLocks noChangeAspect="1"/>
                </p:cNvGrpSpPr>
                <p:nvPr/>
              </p:nvGrpSpPr>
              <p:grpSpPr bwMode="auto">
                <a:xfrm>
                  <a:off x="2864" y="2613"/>
                  <a:ext cx="329" cy="72"/>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8"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9"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50"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6" name="Group 1443"/>
              <p:cNvGrpSpPr>
                <a:grpSpLocks noChangeAspect="1"/>
              </p:cNvGrpSpPr>
              <p:nvPr/>
            </p:nvGrpSpPr>
            <p:grpSpPr bwMode="auto">
              <a:xfrm>
                <a:off x="1888" y="2557"/>
                <a:ext cx="155" cy="238"/>
                <a:chOff x="2864" y="2181"/>
                <a:chExt cx="331" cy="505"/>
              </a:xfrm>
            </p:grpSpPr>
            <p:sp>
              <p:nvSpPr>
                <p:cNvPr id="76939"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7" name="Group 1445"/>
                <p:cNvGrpSpPr>
                  <a:grpSpLocks noChangeAspect="1"/>
                </p:cNvGrpSpPr>
                <p:nvPr/>
              </p:nvGrpSpPr>
              <p:grpSpPr bwMode="auto">
                <a:xfrm>
                  <a:off x="2864" y="2613"/>
                  <a:ext cx="329" cy="72"/>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1"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2"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43"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8" name="Group 1451"/>
              <p:cNvGrpSpPr>
                <a:grpSpLocks noChangeAspect="1"/>
              </p:cNvGrpSpPr>
              <p:nvPr/>
            </p:nvGrpSpPr>
            <p:grpSpPr bwMode="auto">
              <a:xfrm>
                <a:off x="1680" y="2629"/>
                <a:ext cx="155" cy="238"/>
                <a:chOff x="2864" y="2181"/>
                <a:chExt cx="331" cy="505"/>
              </a:xfrm>
            </p:grpSpPr>
            <p:sp>
              <p:nvSpPr>
                <p:cNvPr id="76932"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9" name="Group 1453"/>
                <p:cNvGrpSpPr>
                  <a:grpSpLocks noChangeAspect="1"/>
                </p:cNvGrpSpPr>
                <p:nvPr/>
              </p:nvGrpSpPr>
              <p:grpSpPr bwMode="auto">
                <a:xfrm>
                  <a:off x="2864" y="2613"/>
                  <a:ext cx="329" cy="72"/>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34"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35"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36"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10" name="Group 1459"/>
              <p:cNvGrpSpPr>
                <a:grpSpLocks noChangeAspect="1"/>
              </p:cNvGrpSpPr>
              <p:nvPr/>
            </p:nvGrpSpPr>
            <p:grpSpPr bwMode="auto">
              <a:xfrm>
                <a:off x="1864" y="2637"/>
                <a:ext cx="155" cy="238"/>
                <a:chOff x="2864" y="2181"/>
                <a:chExt cx="331" cy="505"/>
              </a:xfrm>
            </p:grpSpPr>
            <p:sp>
              <p:nvSpPr>
                <p:cNvPr id="76925"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1" name="Group 1461"/>
                <p:cNvGrpSpPr>
                  <a:grpSpLocks noChangeAspect="1"/>
                </p:cNvGrpSpPr>
                <p:nvPr/>
              </p:nvGrpSpPr>
              <p:grpSpPr bwMode="auto">
                <a:xfrm>
                  <a:off x="2864" y="2613"/>
                  <a:ext cx="329" cy="72"/>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27"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28"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29"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2"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2" name="Group 1468"/>
            <p:cNvGrpSpPr>
              <a:grpSpLocks/>
            </p:cNvGrpSpPr>
            <p:nvPr/>
          </p:nvGrpSpPr>
          <p:grpSpPr bwMode="auto">
            <a:xfrm>
              <a:off x="3816" y="2406"/>
              <a:ext cx="363" cy="318"/>
              <a:chOff x="1680" y="2557"/>
              <a:chExt cx="363" cy="318"/>
            </a:xfrm>
          </p:grpSpPr>
          <p:grpSp>
            <p:nvGrpSpPr>
              <p:cNvPr id="613" name="Group 1469"/>
              <p:cNvGrpSpPr>
                <a:grpSpLocks noChangeAspect="1"/>
              </p:cNvGrpSpPr>
              <p:nvPr/>
            </p:nvGrpSpPr>
            <p:grpSpPr bwMode="auto">
              <a:xfrm>
                <a:off x="1720" y="2557"/>
                <a:ext cx="155" cy="238"/>
                <a:chOff x="2864" y="2181"/>
                <a:chExt cx="331" cy="505"/>
              </a:xfrm>
            </p:grpSpPr>
            <p:sp>
              <p:nvSpPr>
                <p:cNvPr id="76914"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98" name="Group 1471"/>
                <p:cNvGrpSpPr>
                  <a:grpSpLocks noChangeAspect="1"/>
                </p:cNvGrpSpPr>
                <p:nvPr/>
              </p:nvGrpSpPr>
              <p:grpSpPr bwMode="auto">
                <a:xfrm>
                  <a:off x="2864" y="2613"/>
                  <a:ext cx="329" cy="72"/>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16"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7"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8"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99" name="Group 1477"/>
              <p:cNvGrpSpPr>
                <a:grpSpLocks noChangeAspect="1"/>
              </p:cNvGrpSpPr>
              <p:nvPr/>
            </p:nvGrpSpPr>
            <p:grpSpPr bwMode="auto">
              <a:xfrm>
                <a:off x="1888" y="2557"/>
                <a:ext cx="155" cy="238"/>
                <a:chOff x="2864" y="2181"/>
                <a:chExt cx="331" cy="505"/>
              </a:xfrm>
            </p:grpSpPr>
            <p:sp>
              <p:nvSpPr>
                <p:cNvPr id="76907"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0" name="Group 1479"/>
                <p:cNvGrpSpPr>
                  <a:grpSpLocks noChangeAspect="1"/>
                </p:cNvGrpSpPr>
                <p:nvPr/>
              </p:nvGrpSpPr>
              <p:grpSpPr bwMode="auto">
                <a:xfrm>
                  <a:off x="2864" y="2613"/>
                  <a:ext cx="329" cy="72"/>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9"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0"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1"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1" name="Group 1485"/>
              <p:cNvGrpSpPr>
                <a:grpSpLocks noChangeAspect="1"/>
              </p:cNvGrpSpPr>
              <p:nvPr/>
            </p:nvGrpSpPr>
            <p:grpSpPr bwMode="auto">
              <a:xfrm>
                <a:off x="1680" y="2629"/>
                <a:ext cx="155" cy="238"/>
                <a:chOff x="2864" y="2181"/>
                <a:chExt cx="331" cy="505"/>
              </a:xfrm>
            </p:grpSpPr>
            <p:sp>
              <p:nvSpPr>
                <p:cNvPr id="76900"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2" name="Group 1487"/>
                <p:cNvGrpSpPr>
                  <a:grpSpLocks noChangeAspect="1"/>
                </p:cNvGrpSpPr>
                <p:nvPr/>
              </p:nvGrpSpPr>
              <p:grpSpPr bwMode="auto">
                <a:xfrm>
                  <a:off x="2864" y="2613"/>
                  <a:ext cx="329" cy="72"/>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2"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03"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04"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3" name="Group 1493"/>
              <p:cNvGrpSpPr>
                <a:grpSpLocks noChangeAspect="1"/>
              </p:cNvGrpSpPr>
              <p:nvPr/>
            </p:nvGrpSpPr>
            <p:grpSpPr bwMode="auto">
              <a:xfrm>
                <a:off x="1864" y="2637"/>
                <a:ext cx="155" cy="238"/>
                <a:chOff x="2864" y="2181"/>
                <a:chExt cx="331" cy="505"/>
              </a:xfrm>
            </p:grpSpPr>
            <p:sp>
              <p:nvSpPr>
                <p:cNvPr id="76893"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0" name="Group 1495"/>
                <p:cNvGrpSpPr>
                  <a:grpSpLocks noChangeAspect="1"/>
                </p:cNvGrpSpPr>
                <p:nvPr/>
              </p:nvGrpSpPr>
              <p:grpSpPr bwMode="auto">
                <a:xfrm>
                  <a:off x="2864" y="2613"/>
                  <a:ext cx="329" cy="72"/>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95"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96"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97"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4"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1" name="Group 1502"/>
            <p:cNvGrpSpPr>
              <a:grpSpLocks/>
            </p:cNvGrpSpPr>
            <p:nvPr/>
          </p:nvGrpSpPr>
          <p:grpSpPr bwMode="auto">
            <a:xfrm>
              <a:off x="4625" y="3154"/>
              <a:ext cx="363" cy="318"/>
              <a:chOff x="1680" y="2557"/>
              <a:chExt cx="363" cy="318"/>
            </a:xfrm>
          </p:grpSpPr>
          <p:grpSp>
            <p:nvGrpSpPr>
              <p:cNvPr id="76805" name="Group 1503"/>
              <p:cNvGrpSpPr>
                <a:grpSpLocks noChangeAspect="1"/>
              </p:cNvGrpSpPr>
              <p:nvPr/>
            </p:nvGrpSpPr>
            <p:grpSpPr bwMode="auto">
              <a:xfrm>
                <a:off x="1720" y="2557"/>
                <a:ext cx="155" cy="238"/>
                <a:chOff x="2864" y="2181"/>
                <a:chExt cx="331" cy="505"/>
              </a:xfrm>
            </p:grpSpPr>
            <p:sp>
              <p:nvSpPr>
                <p:cNvPr id="76882"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6" name="Group 1505"/>
                <p:cNvGrpSpPr>
                  <a:grpSpLocks noChangeAspect="1"/>
                </p:cNvGrpSpPr>
                <p:nvPr/>
              </p:nvGrpSpPr>
              <p:grpSpPr bwMode="auto">
                <a:xfrm>
                  <a:off x="2864" y="2613"/>
                  <a:ext cx="329" cy="72"/>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84"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5"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86"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7" name="Group 1511"/>
              <p:cNvGrpSpPr>
                <a:grpSpLocks noChangeAspect="1"/>
              </p:cNvGrpSpPr>
              <p:nvPr/>
            </p:nvGrpSpPr>
            <p:grpSpPr bwMode="auto">
              <a:xfrm>
                <a:off x="1888" y="2557"/>
                <a:ext cx="155" cy="238"/>
                <a:chOff x="2864" y="2181"/>
                <a:chExt cx="331" cy="505"/>
              </a:xfrm>
            </p:grpSpPr>
            <p:sp>
              <p:nvSpPr>
                <p:cNvPr id="76875"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8" name="Group 1513"/>
                <p:cNvGrpSpPr>
                  <a:grpSpLocks noChangeAspect="1"/>
                </p:cNvGrpSpPr>
                <p:nvPr/>
              </p:nvGrpSpPr>
              <p:grpSpPr bwMode="auto">
                <a:xfrm>
                  <a:off x="2864" y="2613"/>
                  <a:ext cx="329" cy="72"/>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7"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8"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9"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9" name="Group 1519"/>
              <p:cNvGrpSpPr>
                <a:grpSpLocks noChangeAspect="1"/>
              </p:cNvGrpSpPr>
              <p:nvPr/>
            </p:nvGrpSpPr>
            <p:grpSpPr bwMode="auto">
              <a:xfrm>
                <a:off x="1680" y="2629"/>
                <a:ext cx="155" cy="238"/>
                <a:chOff x="2864" y="2181"/>
                <a:chExt cx="331" cy="505"/>
              </a:xfrm>
            </p:grpSpPr>
            <p:sp>
              <p:nvSpPr>
                <p:cNvPr id="76868"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0" name="Group 1521"/>
                <p:cNvGrpSpPr>
                  <a:grpSpLocks noChangeAspect="1"/>
                </p:cNvGrpSpPr>
                <p:nvPr/>
              </p:nvGrpSpPr>
              <p:grpSpPr bwMode="auto">
                <a:xfrm>
                  <a:off x="2864" y="2613"/>
                  <a:ext cx="329" cy="72"/>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0"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1"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2"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11" name="Group 1527"/>
              <p:cNvGrpSpPr>
                <a:grpSpLocks noChangeAspect="1"/>
              </p:cNvGrpSpPr>
              <p:nvPr/>
            </p:nvGrpSpPr>
            <p:grpSpPr bwMode="auto">
              <a:xfrm>
                <a:off x="1864" y="2637"/>
                <a:ext cx="155" cy="238"/>
                <a:chOff x="2864" y="2181"/>
                <a:chExt cx="331" cy="505"/>
              </a:xfrm>
            </p:grpSpPr>
            <p:sp>
              <p:nvSpPr>
                <p:cNvPr id="76861"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2" name="Group 1529"/>
                <p:cNvGrpSpPr>
                  <a:grpSpLocks noChangeAspect="1"/>
                </p:cNvGrpSpPr>
                <p:nvPr/>
              </p:nvGrpSpPr>
              <p:grpSpPr bwMode="auto">
                <a:xfrm>
                  <a:off x="2864" y="2613"/>
                  <a:ext cx="329" cy="72"/>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63"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64"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65"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6"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76813" name="Group 1215"/>
          <p:cNvGrpSpPr>
            <a:grpSpLocks/>
          </p:cNvGrpSpPr>
          <p:nvPr/>
        </p:nvGrpSpPr>
        <p:grpSpPr bwMode="auto">
          <a:xfrm>
            <a:off x="3417455" y="735389"/>
            <a:ext cx="5588000" cy="5051051"/>
            <a:chOff x="1854" y="686"/>
            <a:chExt cx="3872" cy="3606"/>
          </a:xfrm>
        </p:grpSpPr>
        <p:grpSp>
          <p:nvGrpSpPr>
            <p:cNvPr id="76814" name="Group 5"/>
            <p:cNvGrpSpPr>
              <a:grpSpLocks/>
            </p:cNvGrpSpPr>
            <p:nvPr/>
          </p:nvGrpSpPr>
          <p:grpSpPr bwMode="auto">
            <a:xfrm>
              <a:off x="1854" y="686"/>
              <a:ext cx="3872" cy="3606"/>
              <a:chOff x="480" y="1056"/>
              <a:chExt cx="4224" cy="2880"/>
            </a:xfrm>
          </p:grpSpPr>
          <p:grpSp>
            <p:nvGrpSpPr>
              <p:cNvPr id="76815" name="Group 6"/>
              <p:cNvGrpSpPr>
                <a:grpSpLocks/>
              </p:cNvGrpSpPr>
              <p:nvPr/>
            </p:nvGrpSpPr>
            <p:grpSpPr bwMode="auto">
              <a:xfrm>
                <a:off x="864" y="1056"/>
                <a:ext cx="3840" cy="2592"/>
                <a:chOff x="480" y="1344"/>
                <a:chExt cx="3840" cy="2592"/>
              </a:xfrm>
            </p:grpSpPr>
            <p:grpSp>
              <p:nvGrpSpPr>
                <p:cNvPr id="76817" name="Group 7"/>
                <p:cNvGrpSpPr>
                  <a:grpSpLocks/>
                </p:cNvGrpSpPr>
                <p:nvPr/>
              </p:nvGrpSpPr>
              <p:grpSpPr bwMode="auto">
                <a:xfrm>
                  <a:off x="480" y="2496"/>
                  <a:ext cx="3840" cy="1440"/>
                  <a:chOff x="480" y="2496"/>
                  <a:chExt cx="3840" cy="1440"/>
                </a:xfrm>
              </p:grpSpPr>
              <p:grpSp>
                <p:nvGrpSpPr>
                  <p:cNvPr id="76818" name="Group 8"/>
                  <p:cNvGrpSpPr>
                    <a:grpSpLocks/>
                  </p:cNvGrpSpPr>
                  <p:nvPr/>
                </p:nvGrpSpPr>
                <p:grpSpPr bwMode="auto">
                  <a:xfrm>
                    <a:off x="672" y="2496"/>
                    <a:ext cx="3648" cy="1296"/>
                    <a:chOff x="480" y="2640"/>
                    <a:chExt cx="3648" cy="1296"/>
                  </a:xfrm>
                </p:grpSpPr>
                <p:grpSp>
                  <p:nvGrpSpPr>
                    <p:cNvPr id="76819"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0"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1"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2"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3"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4"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5"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6"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7"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8"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9"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0"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31" name="Group 105"/>
                  <p:cNvGrpSpPr>
                    <a:grpSpLocks/>
                  </p:cNvGrpSpPr>
                  <p:nvPr/>
                </p:nvGrpSpPr>
                <p:grpSpPr bwMode="auto">
                  <a:xfrm>
                    <a:off x="480" y="2640"/>
                    <a:ext cx="3648" cy="1296"/>
                    <a:chOff x="480" y="2640"/>
                    <a:chExt cx="3648" cy="1296"/>
                  </a:xfrm>
                </p:grpSpPr>
                <p:grpSp>
                  <p:nvGrpSpPr>
                    <p:cNvPr id="704"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5"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7"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8"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9"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2"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3"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4"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5"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6"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7"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838" name="Group 202"/>
                <p:cNvGrpSpPr>
                  <a:grpSpLocks/>
                </p:cNvGrpSpPr>
                <p:nvPr/>
              </p:nvGrpSpPr>
              <p:grpSpPr bwMode="auto">
                <a:xfrm>
                  <a:off x="480" y="1344"/>
                  <a:ext cx="3840" cy="1440"/>
                  <a:chOff x="480" y="2496"/>
                  <a:chExt cx="3840" cy="1440"/>
                </a:xfrm>
              </p:grpSpPr>
              <p:grpSp>
                <p:nvGrpSpPr>
                  <p:cNvPr id="76839" name="Group 203"/>
                  <p:cNvGrpSpPr>
                    <a:grpSpLocks/>
                  </p:cNvGrpSpPr>
                  <p:nvPr/>
                </p:nvGrpSpPr>
                <p:grpSpPr bwMode="auto">
                  <a:xfrm>
                    <a:off x="672" y="2496"/>
                    <a:ext cx="3648" cy="1296"/>
                    <a:chOff x="480" y="2640"/>
                    <a:chExt cx="3648" cy="1296"/>
                  </a:xfrm>
                </p:grpSpPr>
                <p:grpSp>
                  <p:nvGrpSpPr>
                    <p:cNvPr id="76840"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1"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2"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3"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4"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5"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7"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9"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1"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3"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5"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7"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58" name="Group 300"/>
                  <p:cNvGrpSpPr>
                    <a:grpSpLocks/>
                  </p:cNvGrpSpPr>
                  <p:nvPr/>
                </p:nvGrpSpPr>
                <p:grpSpPr bwMode="auto">
                  <a:xfrm>
                    <a:off x="480" y="2640"/>
                    <a:ext cx="3648" cy="1296"/>
                    <a:chOff x="480" y="2640"/>
                    <a:chExt cx="3648" cy="1296"/>
                  </a:xfrm>
                </p:grpSpPr>
                <p:grpSp>
                  <p:nvGrpSpPr>
                    <p:cNvPr id="76859"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0"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2"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4"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5"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6"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7"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8"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9"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9"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76"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83"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76889" name="Group 397"/>
              <p:cNvGrpSpPr>
                <a:grpSpLocks/>
              </p:cNvGrpSpPr>
              <p:nvPr/>
            </p:nvGrpSpPr>
            <p:grpSpPr bwMode="auto">
              <a:xfrm>
                <a:off x="480" y="1344"/>
                <a:ext cx="3840" cy="2592"/>
                <a:chOff x="480" y="1344"/>
                <a:chExt cx="3840" cy="2592"/>
              </a:xfrm>
            </p:grpSpPr>
            <p:grpSp>
              <p:nvGrpSpPr>
                <p:cNvPr id="76890" name="Group 398"/>
                <p:cNvGrpSpPr>
                  <a:grpSpLocks/>
                </p:cNvGrpSpPr>
                <p:nvPr/>
              </p:nvGrpSpPr>
              <p:grpSpPr bwMode="auto">
                <a:xfrm>
                  <a:off x="480" y="2496"/>
                  <a:ext cx="3840" cy="1440"/>
                  <a:chOff x="480" y="2496"/>
                  <a:chExt cx="3840" cy="1440"/>
                </a:xfrm>
              </p:grpSpPr>
              <p:grpSp>
                <p:nvGrpSpPr>
                  <p:cNvPr id="76891" name="Group 399"/>
                  <p:cNvGrpSpPr>
                    <a:grpSpLocks/>
                  </p:cNvGrpSpPr>
                  <p:nvPr/>
                </p:nvGrpSpPr>
                <p:grpSpPr bwMode="auto">
                  <a:xfrm>
                    <a:off x="672" y="2496"/>
                    <a:ext cx="3648" cy="1296"/>
                    <a:chOff x="480" y="2640"/>
                    <a:chExt cx="3648" cy="1296"/>
                  </a:xfrm>
                </p:grpSpPr>
                <p:grpSp>
                  <p:nvGrpSpPr>
                    <p:cNvPr id="76892"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94"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0"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1"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2"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3"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4"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5"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6"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7"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8"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901" name="Group 496"/>
                  <p:cNvGrpSpPr>
                    <a:grpSpLocks/>
                  </p:cNvGrpSpPr>
                  <p:nvPr/>
                </p:nvGrpSpPr>
                <p:grpSpPr bwMode="auto">
                  <a:xfrm>
                    <a:off x="480" y="2640"/>
                    <a:ext cx="3648" cy="1296"/>
                    <a:chOff x="480" y="2640"/>
                    <a:chExt cx="3648" cy="1296"/>
                  </a:xfrm>
                </p:grpSpPr>
                <p:grpSp>
                  <p:nvGrpSpPr>
                    <p:cNvPr id="76908"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15"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1"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2"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3"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4"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6"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33"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0"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7"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3"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4"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955" name="Group 593"/>
                <p:cNvGrpSpPr>
                  <a:grpSpLocks/>
                </p:cNvGrpSpPr>
                <p:nvPr/>
              </p:nvGrpSpPr>
              <p:grpSpPr bwMode="auto">
                <a:xfrm>
                  <a:off x="480" y="1344"/>
                  <a:ext cx="3840" cy="1440"/>
                  <a:chOff x="480" y="2496"/>
                  <a:chExt cx="3840" cy="1440"/>
                </a:xfrm>
              </p:grpSpPr>
              <p:grpSp>
                <p:nvGrpSpPr>
                  <p:cNvPr id="76956" name="Group 594"/>
                  <p:cNvGrpSpPr>
                    <a:grpSpLocks/>
                  </p:cNvGrpSpPr>
                  <p:nvPr/>
                </p:nvGrpSpPr>
                <p:grpSpPr bwMode="auto">
                  <a:xfrm>
                    <a:off x="672" y="2496"/>
                    <a:ext cx="3648" cy="1296"/>
                    <a:chOff x="480" y="2640"/>
                    <a:chExt cx="3648" cy="1296"/>
                  </a:xfrm>
                </p:grpSpPr>
                <p:grpSp>
                  <p:nvGrpSpPr>
                    <p:cNvPr id="76958"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4"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5"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65"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2"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9"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5"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6"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7"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8"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0"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6"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97" name="Group 691"/>
                  <p:cNvGrpSpPr>
                    <a:grpSpLocks/>
                  </p:cNvGrpSpPr>
                  <p:nvPr/>
                </p:nvGrpSpPr>
                <p:grpSpPr bwMode="auto">
                  <a:xfrm>
                    <a:off x="480" y="2640"/>
                    <a:ext cx="3648" cy="1296"/>
                    <a:chOff x="480" y="2640"/>
                    <a:chExt cx="3648" cy="1296"/>
                  </a:xfrm>
                </p:grpSpPr>
                <p:grpSp>
                  <p:nvGrpSpPr>
                    <p:cNvPr id="898"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9"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0"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1"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2"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3"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4"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5"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7"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04"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1"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7"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sp>
          <p:nvSpPr>
            <p:cNvPr id="401" name="Text Box 789"/>
            <p:cNvSpPr txBox="1">
              <a:spLocks noChangeArrowheads="1"/>
            </p:cNvSpPr>
            <p:nvPr/>
          </p:nvSpPr>
          <p:spPr bwMode="auto">
            <a:xfrm>
              <a:off x="2654" y="1856"/>
              <a:ext cx="1901" cy="1472"/>
            </a:xfrm>
            <a:prstGeom prst="rect">
              <a:avLst/>
            </a:prstGeom>
            <a:solidFill>
              <a:srgbClr val="FF0000"/>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smtClean="0">
                  <a:solidFill>
                    <a:schemeClr val="bg1"/>
                  </a:solidFill>
                </a:rPr>
                <a:t>To simulate the </a:t>
              </a:r>
              <a:r>
                <a:rPr lang="en-US" sz="1600" b="1" i="1" u="sng" dirty="0" smtClean="0">
                  <a:solidFill>
                    <a:schemeClr val="bg1"/>
                  </a:solidFill>
                </a:rPr>
                <a:t>global </a:t>
              </a:r>
              <a:r>
                <a:rPr lang="en-US" sz="1600" b="1" i="1" dirty="0" smtClean="0">
                  <a:solidFill>
                    <a:schemeClr val="bg1"/>
                  </a:solidFill>
                </a:rPr>
                <a:t>transport of mercury, puffs </a:t>
              </a:r>
              <a:r>
                <a:rPr lang="en-US" sz="1600" b="1" i="1" dirty="0">
                  <a:solidFill>
                    <a:schemeClr val="bg1"/>
                  </a:solidFill>
                </a:rPr>
                <a:t>are </a:t>
              </a:r>
              <a:r>
                <a:rPr lang="en-US" sz="1600" b="1" i="1" dirty="0" smtClean="0">
                  <a:solidFill>
                    <a:schemeClr val="bg1"/>
                  </a:solidFill>
                </a:rPr>
                <a:t>transferred to Eulerian </a:t>
              </a:r>
              <a:r>
                <a:rPr lang="en-US" sz="1600" b="1" i="1" dirty="0">
                  <a:solidFill>
                    <a:schemeClr val="bg1"/>
                  </a:solidFill>
                </a:rPr>
                <a:t>grid after a specified </a:t>
              </a:r>
              <a:r>
                <a:rPr lang="en-US" sz="1600" b="1" i="1" dirty="0" smtClean="0">
                  <a:solidFill>
                    <a:schemeClr val="bg1"/>
                  </a:solidFill>
                </a:rPr>
                <a:t>time downwind (~3 weeks), </a:t>
              </a:r>
              <a:r>
                <a:rPr lang="en-US" sz="1600" b="1" i="1" dirty="0">
                  <a:solidFill>
                    <a:schemeClr val="bg1"/>
                  </a:solidFill>
                </a:rPr>
                <a:t>and the mercury is simulated on that grid from then on…</a:t>
              </a:r>
            </a:p>
          </p:txBody>
        </p:sp>
      </p:grpSp>
      <p:grpSp>
        <p:nvGrpSpPr>
          <p:cNvPr id="77018" name="Group 1538"/>
          <p:cNvGrpSpPr>
            <a:grpSpLocks/>
          </p:cNvGrpSpPr>
          <p:nvPr/>
        </p:nvGrpSpPr>
        <p:grpSpPr bwMode="auto">
          <a:xfrm>
            <a:off x="1366232" y="1876984"/>
            <a:ext cx="2901783" cy="3377174"/>
            <a:chOff x="753" y="420"/>
            <a:chExt cx="1543" cy="2411"/>
          </a:xfrm>
        </p:grpSpPr>
        <p:grpSp>
          <p:nvGrpSpPr>
            <p:cNvPr id="77019" name="Group 408"/>
            <p:cNvGrpSpPr>
              <a:grpSpLocks/>
            </p:cNvGrpSpPr>
            <p:nvPr/>
          </p:nvGrpSpPr>
          <p:grpSpPr bwMode="auto">
            <a:xfrm>
              <a:off x="1692" y="2740"/>
              <a:ext cx="360" cy="91"/>
              <a:chOff x="1692" y="2740"/>
              <a:chExt cx="360" cy="91"/>
            </a:xfrm>
          </p:grpSpPr>
          <p:sp>
            <p:nvSpPr>
              <p:cNvPr id="1218" name="Rectangle 75"/>
              <p:cNvSpPr>
                <a:spLocks noChangeAspect="1" noChangeArrowheads="1"/>
              </p:cNvSpPr>
              <p:nvPr/>
            </p:nvSpPr>
            <p:spPr bwMode="auto">
              <a:xfrm>
                <a:off x="1732"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11" name="Rectangle 83"/>
              <p:cNvSpPr>
                <a:spLocks noChangeAspect="1" noChangeArrowheads="1"/>
              </p:cNvSpPr>
              <p:nvPr/>
            </p:nvSpPr>
            <p:spPr bwMode="auto">
              <a:xfrm>
                <a:off x="1900"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04" name="Rectangle 59"/>
              <p:cNvSpPr>
                <a:spLocks noChangeAspect="1" noChangeArrowheads="1"/>
              </p:cNvSpPr>
              <p:nvPr/>
            </p:nvSpPr>
            <p:spPr bwMode="auto">
              <a:xfrm>
                <a:off x="1692" y="2812"/>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grpSp>
        <p:sp>
          <p:nvSpPr>
            <p:cNvPr id="1186" name="Text Box 1320"/>
            <p:cNvSpPr txBox="1">
              <a:spLocks noChangeArrowheads="1"/>
            </p:cNvSpPr>
            <p:nvPr/>
          </p:nvSpPr>
          <p:spPr bwMode="auto">
            <a:xfrm>
              <a:off x="753" y="420"/>
              <a:ext cx="1543" cy="945"/>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When puffs grow to sizes large relative to the meteorological data grid, they split, horizontally and/or vertically</a:t>
              </a:r>
            </a:p>
          </p:txBody>
        </p:sp>
      </p:grpSp>
      <p:sp>
        <p:nvSpPr>
          <p:cNvPr id="1194" name="Freeform 1193"/>
          <p:cNvSpPr>
            <a:spLocks/>
          </p:cNvSpPr>
          <p:nvPr/>
        </p:nvSpPr>
        <p:spPr bwMode="auto">
          <a:xfrm>
            <a:off x="-9525" y="3810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219" name="Text Box 1319"/>
          <p:cNvSpPr txBox="1">
            <a:spLocks noChangeArrowheads="1"/>
          </p:cNvSpPr>
          <p:nvPr/>
        </p:nvSpPr>
        <p:spPr bwMode="auto">
          <a:xfrm>
            <a:off x="6705600" y="2967879"/>
            <a:ext cx="2362201" cy="1375521"/>
          </a:xfrm>
          <a:prstGeom prst="rect">
            <a:avLst/>
          </a:prstGeom>
          <a:solidFill>
            <a:srgbClr val="0000FF"/>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smtClean="0">
                <a:solidFill>
                  <a:schemeClr val="bg1"/>
                </a:solidFill>
              </a:rPr>
              <a:t>This is how we model the local &amp; </a:t>
            </a:r>
            <a:r>
              <a:rPr lang="en-US" sz="1400" b="1" i="1" dirty="0" smtClean="0">
                <a:solidFill>
                  <a:srgbClr val="FFFF00"/>
                </a:solidFill>
              </a:rPr>
              <a:t>regional</a:t>
            </a:r>
            <a:r>
              <a:rPr lang="en-US" sz="1400" b="1" dirty="0" smtClean="0">
                <a:solidFill>
                  <a:schemeClr val="bg1"/>
                </a:solidFill>
              </a:rPr>
              <a:t> impacts. </a:t>
            </a:r>
          </a:p>
          <a:p>
            <a:pPr eaLnBrk="1" hangingPunct="1"/>
            <a:endParaRPr lang="en-US" sz="1400" b="1" dirty="0" smtClean="0">
              <a:solidFill>
                <a:schemeClr val="bg1"/>
              </a:solidFill>
            </a:endParaRPr>
          </a:p>
          <a:p>
            <a:pPr eaLnBrk="1" hangingPunct="1"/>
            <a:r>
              <a:rPr lang="en-US" sz="1400" b="1" dirty="0" smtClean="0">
                <a:solidFill>
                  <a:schemeClr val="bg1"/>
                </a:solidFill>
              </a:rPr>
              <a:t>But for </a:t>
            </a:r>
            <a:r>
              <a:rPr lang="en-US" sz="1400" b="1" i="1" dirty="0" smtClean="0">
                <a:solidFill>
                  <a:srgbClr val="FFFF00"/>
                </a:solidFill>
              </a:rPr>
              <a:t>global</a:t>
            </a:r>
            <a:r>
              <a:rPr lang="en-US" sz="1400" b="1" dirty="0" smtClean="0">
                <a:solidFill>
                  <a:schemeClr val="bg1"/>
                </a:solidFill>
              </a:rPr>
              <a:t> </a:t>
            </a:r>
            <a:r>
              <a:rPr lang="en-US" sz="1400" b="1" dirty="0">
                <a:solidFill>
                  <a:schemeClr val="bg1"/>
                </a:solidFill>
              </a:rPr>
              <a:t>modeling, </a:t>
            </a:r>
          </a:p>
          <a:p>
            <a:pPr eaLnBrk="1" hangingPunct="1"/>
            <a:r>
              <a:rPr lang="en-US" sz="1400" b="1" dirty="0">
                <a:solidFill>
                  <a:schemeClr val="bg1"/>
                </a:solidFill>
              </a:rPr>
              <a:t>puff splitting </a:t>
            </a:r>
            <a:r>
              <a:rPr lang="en-US" sz="1400" b="1" dirty="0" smtClean="0">
                <a:solidFill>
                  <a:schemeClr val="bg1"/>
                </a:solidFill>
              </a:rPr>
              <a:t>overwhelms </a:t>
            </a:r>
            <a:endParaRPr lang="en-US" sz="1400" b="1" dirty="0">
              <a:solidFill>
                <a:schemeClr val="bg1"/>
              </a:solidFill>
            </a:endParaRPr>
          </a:p>
          <a:p>
            <a:pPr eaLnBrk="1" hangingPunct="1"/>
            <a:r>
              <a:rPr lang="en-US" sz="1400" b="1" dirty="0" smtClean="0">
                <a:solidFill>
                  <a:schemeClr val="bg1"/>
                </a:solidFill>
              </a:rPr>
              <a:t>computational resources</a:t>
            </a:r>
            <a:endParaRPr lang="en-US" sz="1400" b="1" dirty="0">
              <a:solidFill>
                <a:schemeClr val="bg1"/>
              </a:solidFill>
            </a:endParaRPr>
          </a:p>
        </p:txBody>
      </p:sp>
      <p:sp>
        <p:nvSpPr>
          <p:cNvPr id="77056" name="TextBox 77055"/>
          <p:cNvSpPr txBox="1"/>
          <p:nvPr/>
        </p:nvSpPr>
        <p:spPr>
          <a:xfrm>
            <a:off x="1752600" y="4876800"/>
            <a:ext cx="1509716" cy="1477328"/>
          </a:xfrm>
          <a:prstGeom prst="rect">
            <a:avLst/>
          </a:prstGeom>
          <a:solidFill>
            <a:srgbClr val="800000"/>
          </a:solidFill>
          <a:ln>
            <a:solidFill>
              <a:schemeClr val="tx1"/>
            </a:solidFill>
          </a:ln>
        </p:spPr>
        <p:txBody>
          <a:bodyPr wrap="square" rtlCol="0">
            <a:spAutoFit/>
          </a:bodyPr>
          <a:lstStyle/>
          <a:p>
            <a:r>
              <a:rPr lang="en-US" dirty="0" smtClean="0">
                <a:solidFill>
                  <a:schemeClr val="bg1"/>
                </a:solidFill>
              </a:rPr>
              <a:t>Atmospheric chemistry and deposition simulated for each puff</a:t>
            </a:r>
            <a:endParaRPr lang="en-US" dirty="0">
              <a:solidFill>
                <a:schemeClr val="bg1"/>
              </a:solidFill>
            </a:endParaRPr>
          </a:p>
        </p:txBody>
      </p:sp>
      <p:sp>
        <p:nvSpPr>
          <p:cNvPr id="77059" name="TextBox 77058"/>
          <p:cNvSpPr txBox="1"/>
          <p:nvPr/>
        </p:nvSpPr>
        <p:spPr>
          <a:xfrm>
            <a:off x="152400" y="3323272"/>
            <a:ext cx="1581107" cy="1477328"/>
          </a:xfrm>
          <a:prstGeom prst="rect">
            <a:avLst/>
          </a:prstGeom>
          <a:noFill/>
        </p:spPr>
        <p:txBody>
          <a:bodyPr wrap="square" rtlCol="0">
            <a:spAutoFit/>
          </a:bodyPr>
          <a:lstStyle/>
          <a:p>
            <a:r>
              <a:rPr lang="en-US" b="1" dirty="0" smtClean="0"/>
              <a:t>Puffs of pollutant are emitted and dispersed downwind</a:t>
            </a:r>
            <a:endParaRPr lang="en-US" b="1" dirty="0"/>
          </a:p>
        </p:txBody>
      </p:sp>
    </p:spTree>
    <p:extLst>
      <p:ext uri="{BB962C8B-B14F-4D97-AF65-F5344CB8AC3E}">
        <p14:creationId xmlns:p14="http://schemas.microsoft.com/office/powerpoint/2010/main" val="25637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7059"/>
                                        </p:tgtEl>
                                        <p:attrNameLst>
                                          <p:attrName>style.visibility</p:attrName>
                                        </p:attrNameLst>
                                      </p:cBhvr>
                                      <p:to>
                                        <p:strVal val="visible"/>
                                      </p:to>
                                    </p:set>
                                    <p:animEffect transition="in" filter="fade">
                                      <p:cBhvr>
                                        <p:cTn id="11" dur="500"/>
                                        <p:tgtEl>
                                          <p:spTgt spid="770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7056"/>
                                        </p:tgtEl>
                                        <p:attrNameLst>
                                          <p:attrName>style.visibility</p:attrName>
                                        </p:attrNameLst>
                                      </p:cBhvr>
                                      <p:to>
                                        <p:strVal val="visible"/>
                                      </p:to>
                                    </p:set>
                                    <p:animEffect transition="in" filter="fade">
                                      <p:cBhvr>
                                        <p:cTn id="26" dur="500"/>
                                        <p:tgtEl>
                                          <p:spTgt spid="770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5"/>
                                        </p:tgtEl>
                                        <p:attrNameLst>
                                          <p:attrName>style.visibility</p:attrName>
                                        </p:attrNameLst>
                                      </p:cBhvr>
                                      <p:to>
                                        <p:strVal val="visible"/>
                                      </p:to>
                                    </p:set>
                                    <p:animEffect transition="in" filter="fade">
                                      <p:cBhvr>
                                        <p:cTn id="31" dur="2000"/>
                                        <p:tgtEl>
                                          <p:spTgt spid="40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77018"/>
                                        </p:tgtEl>
                                        <p:attrNameLst>
                                          <p:attrName>style.visibility</p:attrName>
                                        </p:attrNameLst>
                                      </p:cBhvr>
                                      <p:to>
                                        <p:strVal val="visible"/>
                                      </p:to>
                                    </p:set>
                                    <p:anim calcmode="lin" valueType="num">
                                      <p:cBhvr>
                                        <p:cTn id="41" dur="500" fill="hold"/>
                                        <p:tgtEl>
                                          <p:spTgt spid="77018"/>
                                        </p:tgtEl>
                                        <p:attrNameLst>
                                          <p:attrName>ppt_w</p:attrName>
                                        </p:attrNameLst>
                                      </p:cBhvr>
                                      <p:tavLst>
                                        <p:tav tm="0">
                                          <p:val>
                                            <p:fltVal val="0"/>
                                          </p:val>
                                        </p:tav>
                                        <p:tav tm="100000">
                                          <p:val>
                                            <p:strVal val="#ppt_w"/>
                                          </p:val>
                                        </p:tav>
                                      </p:tavLst>
                                    </p:anim>
                                    <p:anim calcmode="lin" valueType="num">
                                      <p:cBhvr>
                                        <p:cTn id="42" dur="500" fill="hold"/>
                                        <p:tgtEl>
                                          <p:spTgt spid="77018"/>
                                        </p:tgtEl>
                                        <p:attrNameLst>
                                          <p:attrName>ppt_h</p:attrName>
                                        </p:attrNameLst>
                                      </p:cBhvr>
                                      <p:tavLst>
                                        <p:tav tm="0">
                                          <p:val>
                                            <p:fltVal val="0"/>
                                          </p:val>
                                        </p:tav>
                                        <p:tav tm="100000">
                                          <p:val>
                                            <p:strVal val="#ppt_h"/>
                                          </p:val>
                                        </p:tav>
                                      </p:tavLst>
                                    </p:anim>
                                    <p:animEffect transition="in" filter="fade">
                                      <p:cBhvr>
                                        <p:cTn id="43" dur="500"/>
                                        <p:tgtEl>
                                          <p:spTgt spid="770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2"/>
                                        </p:tgtEl>
                                        <p:attrNameLst>
                                          <p:attrName>style.visibility</p:attrName>
                                        </p:attrNameLst>
                                      </p:cBhvr>
                                      <p:to>
                                        <p:strVal val="visible"/>
                                      </p:to>
                                    </p:set>
                                    <p:animEffect transition="in" filter="fade">
                                      <p:cBhvr>
                                        <p:cTn id="48" dur="2000"/>
                                        <p:tgtEl>
                                          <p:spTgt spid="402"/>
                                        </p:tgtEl>
                                      </p:cBhvr>
                                    </p:animEffect>
                                  </p:childTnLst>
                                  <p:subTnLst>
                                    <p:set>
                                      <p:cBhvr override="childStyle">
                                        <p:cTn dur="1" fill="hold" display="0" masterRel="nextClick" afterEffect="1"/>
                                        <p:tgtEl>
                                          <p:spTgt spid="402"/>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5"/>
                                        </p:tgtEl>
                                        <p:attrNameLst>
                                          <p:attrName>style.visibility</p:attrName>
                                        </p:attrNameLst>
                                      </p:cBhvr>
                                      <p:to>
                                        <p:strVal val="visible"/>
                                      </p:to>
                                    </p:set>
                                    <p:animEffect transition="in" filter="fade">
                                      <p:cBhvr>
                                        <p:cTn id="53" dur="2000"/>
                                        <p:tgtEl>
                                          <p:spTgt spid="39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0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92"/>
                                        </p:tgtEl>
                                        <p:attrNameLst>
                                          <p:attrName>style.visibility</p:attrName>
                                        </p:attrNameLst>
                                      </p:cBhvr>
                                      <p:to>
                                        <p:strVal val="visible"/>
                                      </p:to>
                                    </p:set>
                                    <p:animEffect transition="in" filter="fade">
                                      <p:cBhvr>
                                        <p:cTn id="68" dur="2000"/>
                                        <p:tgtEl>
                                          <p:spTgt spid="392"/>
                                        </p:tgtEl>
                                      </p:cBhvr>
                                    </p:animEffect>
                                  </p:childTnLst>
                                  <p:subTnLst>
                                    <p:set>
                                      <p:cBhvr override="childStyle">
                                        <p:cTn dur="1" fill="hold" display="0" masterRel="nextClick" afterEffect="1"/>
                                        <p:tgtEl>
                                          <p:spTgt spid="392"/>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20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07"/>
                                        </p:tgtEl>
                                        <p:attrNameLst>
                                          <p:attrName>style.visibility</p:attrName>
                                        </p:attrNameLst>
                                      </p:cBhvr>
                                      <p:to>
                                        <p:strVal val="visible"/>
                                      </p:to>
                                    </p:set>
                                    <p:animEffect transition="in" filter="fade">
                                      <p:cBhvr>
                                        <p:cTn id="78" dur="2000"/>
                                        <p:tgtEl>
                                          <p:spTgt spid="407"/>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1219"/>
                                        </p:tgtEl>
                                        <p:attrNameLst>
                                          <p:attrName>style.visibility</p:attrName>
                                        </p:attrNameLst>
                                      </p:cBhvr>
                                      <p:to>
                                        <p:strVal val="visible"/>
                                      </p:to>
                                    </p:set>
                                    <p:anim calcmode="lin" valueType="num">
                                      <p:cBhvr>
                                        <p:cTn id="83" dur="500" fill="hold"/>
                                        <p:tgtEl>
                                          <p:spTgt spid="1219"/>
                                        </p:tgtEl>
                                        <p:attrNameLst>
                                          <p:attrName>ppt_w</p:attrName>
                                        </p:attrNameLst>
                                      </p:cBhvr>
                                      <p:tavLst>
                                        <p:tav tm="0">
                                          <p:val>
                                            <p:fltVal val="0"/>
                                          </p:val>
                                        </p:tav>
                                        <p:tav tm="100000">
                                          <p:val>
                                            <p:strVal val="#ppt_w"/>
                                          </p:val>
                                        </p:tav>
                                      </p:tavLst>
                                    </p:anim>
                                    <p:anim calcmode="lin" valueType="num">
                                      <p:cBhvr>
                                        <p:cTn id="84" dur="500" fill="hold"/>
                                        <p:tgtEl>
                                          <p:spTgt spid="1219"/>
                                        </p:tgtEl>
                                        <p:attrNameLst>
                                          <p:attrName>ppt_h</p:attrName>
                                        </p:attrNameLst>
                                      </p:cBhvr>
                                      <p:tavLst>
                                        <p:tav tm="0">
                                          <p:val>
                                            <p:fltVal val="0"/>
                                          </p:val>
                                        </p:tav>
                                        <p:tav tm="100000">
                                          <p:val>
                                            <p:strVal val="#ppt_h"/>
                                          </p:val>
                                        </p:tav>
                                      </p:tavLst>
                                    </p:anim>
                                    <p:animEffect transition="in" filter="fade">
                                      <p:cBhvr>
                                        <p:cTn id="85" dur="500"/>
                                        <p:tgtEl>
                                          <p:spTgt spid="1219"/>
                                        </p:tgtEl>
                                      </p:cBhvr>
                                    </p:animEffect>
                                  </p:childTnLst>
                                  <p:subTnLst>
                                    <p:set>
                                      <p:cBhvr override="childStyle">
                                        <p:cTn dur="1" fill="hold" display="0" masterRel="nextClick" afterEffect="1"/>
                                        <p:tgtEl>
                                          <p:spTgt spid="1219"/>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76813"/>
                                        </p:tgtEl>
                                        <p:attrNameLst>
                                          <p:attrName>style.visibility</p:attrName>
                                        </p:attrNameLst>
                                      </p:cBhvr>
                                      <p:to>
                                        <p:strVal val="visible"/>
                                      </p:to>
                                    </p:set>
                                    <p:anim calcmode="lin" valueType="num">
                                      <p:cBhvr>
                                        <p:cTn id="90" dur="500" fill="hold"/>
                                        <p:tgtEl>
                                          <p:spTgt spid="76813"/>
                                        </p:tgtEl>
                                        <p:attrNameLst>
                                          <p:attrName>ppt_w</p:attrName>
                                        </p:attrNameLst>
                                      </p:cBhvr>
                                      <p:tavLst>
                                        <p:tav tm="0">
                                          <p:val>
                                            <p:fltVal val="0"/>
                                          </p:val>
                                        </p:tav>
                                        <p:tav tm="100000">
                                          <p:val>
                                            <p:strVal val="#ppt_w"/>
                                          </p:val>
                                        </p:tav>
                                      </p:tavLst>
                                    </p:anim>
                                    <p:anim calcmode="lin" valueType="num">
                                      <p:cBhvr>
                                        <p:cTn id="91" dur="500" fill="hold"/>
                                        <p:tgtEl>
                                          <p:spTgt spid="76813"/>
                                        </p:tgtEl>
                                        <p:attrNameLst>
                                          <p:attrName>ppt_h</p:attrName>
                                        </p:attrNameLst>
                                      </p:cBhvr>
                                      <p:tavLst>
                                        <p:tav tm="0">
                                          <p:val>
                                            <p:fltVal val="0"/>
                                          </p:val>
                                        </p:tav>
                                        <p:tav tm="100000">
                                          <p:val>
                                            <p:strVal val="#ppt_h"/>
                                          </p:val>
                                        </p:tav>
                                      </p:tavLst>
                                    </p:anim>
                                    <p:animEffect transition="in" filter="fade">
                                      <p:cBhvr>
                                        <p:cTn id="92" dur="500"/>
                                        <p:tgtEl>
                                          <p:spTgt spid="7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animBg="1"/>
      <p:bldP spid="77056" grpId="0" animBg="1"/>
      <p:bldP spid="770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075" y="0"/>
            <a:ext cx="8153400" cy="584775"/>
          </a:xfrm>
          <a:prstGeom prst="rect">
            <a:avLst/>
          </a:prstGeom>
        </p:spPr>
        <p:txBody>
          <a:bodyPr wrap="square">
            <a:spAutoFit/>
          </a:bodyPr>
          <a:lstStyle/>
          <a:p>
            <a:pPr algn="ctr"/>
            <a:r>
              <a:rPr lang="en-US" sz="1600" b="1" dirty="0" smtClean="0">
                <a:solidFill>
                  <a:srgbClr val="04566C"/>
                </a:solidFill>
              </a:rPr>
              <a:t>Transfer </a:t>
            </a:r>
            <a:r>
              <a:rPr lang="en-US" sz="1600" b="1" dirty="0">
                <a:solidFill>
                  <a:srgbClr val="04566C"/>
                </a:solidFill>
              </a:rPr>
              <a:t>Flux Coefficients For Pure Reactive Gaseous Mercury Emissions at an Illustrative Subset of Standard Source Locations, for Deposition Flux Contributions to Lake Erie</a:t>
            </a:r>
          </a:p>
        </p:txBody>
      </p:sp>
      <p:pic>
        <p:nvPicPr>
          <p:cNvPr id="4" name="Picture 3" descr="RGM_to_erie2.jpg"/>
          <p:cNvPicPr>
            <a:picLocks noChangeAspect="1"/>
          </p:cNvPicPr>
          <p:nvPr/>
        </p:nvPicPr>
        <p:blipFill>
          <a:blip r:embed="rId2" cstate="print"/>
          <a:stretch>
            <a:fillRect/>
          </a:stretch>
        </p:blipFill>
        <p:spPr>
          <a:xfrm>
            <a:off x="457200" y="640080"/>
            <a:ext cx="8229600" cy="5710190"/>
          </a:xfrm>
          <a:prstGeom prst="rect">
            <a:avLst/>
          </a:prstGeom>
        </p:spPr>
      </p:pic>
      <p:sp>
        <p:nvSpPr>
          <p:cNvPr id="13"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0353" name="Picture 4"/>
          <p:cNvPicPr>
            <a:picLocks noChangeAspect="1" noChangeArrowheads="1"/>
          </p:cNvPicPr>
          <p:nvPr/>
        </p:nvPicPr>
        <p:blipFill>
          <a:blip r:embed="rId2" cstate="print"/>
          <a:srcRect/>
          <a:stretch>
            <a:fillRect/>
          </a:stretch>
        </p:blipFill>
        <p:spPr bwMode="auto">
          <a:xfrm>
            <a:off x="131545" y="1227345"/>
            <a:ext cx="8869680" cy="4395806"/>
          </a:xfrm>
          <a:prstGeom prst="rect">
            <a:avLst/>
          </a:prstGeom>
          <a:noFill/>
        </p:spPr>
      </p:pic>
      <p:sp>
        <p:nvSpPr>
          <p:cNvPr id="100355" name="Rectangle 3"/>
          <p:cNvSpPr>
            <a:spLocks noChangeArrowheads="1"/>
          </p:cNvSpPr>
          <p:nvPr/>
        </p:nvSpPr>
        <p:spPr bwMode="auto">
          <a:xfrm>
            <a:off x="1764628" y="261561"/>
            <a:ext cx="56147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5">
                <a:ln>
                  <a:noFill/>
                </a:ln>
                <a:solidFill>
                  <a:srgbClr val="04566C"/>
                </a:solidFill>
                <a:effectLst/>
                <a:latin typeface="Calibri" pitchFamily="34" charset="0"/>
                <a:ea typeface="Calibri" pitchFamily="34" charset="0"/>
                <a:cs typeface="Times New Roman" pitchFamily="18" charset="0"/>
              </a:rPr>
              <a:t>Transfer Flux Coefficients For Hg(0), Hg(II),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5">
                <a:ln>
                  <a:noFill/>
                </a:ln>
                <a:solidFill>
                  <a:srgbClr val="04566C"/>
                </a:solidFill>
                <a:effectLst/>
                <a:latin typeface="Calibri" pitchFamily="34" charset="0"/>
                <a:ea typeface="Calibri" pitchFamily="34" charset="0"/>
                <a:cs typeface="Times New Roman" pitchFamily="18" charset="0"/>
              </a:rPr>
              <a:t>and Hg(p) to Lake Erie (logarithmic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14"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9329" name="Picture 5"/>
          <p:cNvPicPr>
            <a:picLocks noChangeAspect="1" noChangeArrowheads="1"/>
          </p:cNvPicPr>
          <p:nvPr/>
        </p:nvPicPr>
        <p:blipFill>
          <a:blip r:embed="rId2" cstate="print"/>
          <a:srcRect/>
          <a:stretch>
            <a:fillRect/>
          </a:stretch>
        </p:blipFill>
        <p:spPr bwMode="auto">
          <a:xfrm>
            <a:off x="128016" y="1225296"/>
            <a:ext cx="8869680" cy="4395816"/>
          </a:xfrm>
          <a:prstGeom prst="rect">
            <a:avLst/>
          </a:prstGeom>
          <a:noFill/>
        </p:spPr>
      </p:pic>
      <p:sp>
        <p:nvSpPr>
          <p:cNvPr id="99331" name="Rectangle 3"/>
          <p:cNvSpPr>
            <a:spLocks noChangeArrowheads="1"/>
          </p:cNvSpPr>
          <p:nvPr/>
        </p:nvSpPr>
        <p:spPr bwMode="auto">
          <a:xfrm>
            <a:off x="1764628" y="251936"/>
            <a:ext cx="56147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6">
                <a:ln>
                  <a:noFill/>
                </a:ln>
                <a:solidFill>
                  <a:srgbClr val="04566C"/>
                </a:solidFill>
                <a:effectLst/>
                <a:latin typeface="Calibri" pitchFamily="34" charset="0"/>
                <a:ea typeface="Calibri" pitchFamily="34" charset="0"/>
                <a:cs typeface="Times New Roman" pitchFamily="18" charset="0"/>
              </a:rPr>
              <a:t>Transfer Flux Coefficients For Hg(0), Hg(II),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6">
                <a:ln>
                  <a:noFill/>
                </a:ln>
                <a:solidFill>
                  <a:srgbClr val="04566C"/>
                </a:solidFill>
                <a:effectLst/>
                <a:latin typeface="Calibri" pitchFamily="34" charset="0"/>
                <a:ea typeface="Calibri" pitchFamily="34" charset="0"/>
                <a:cs typeface="Times New Roman" pitchFamily="18" charset="0"/>
              </a:rPr>
              <a:t>and Hg(p) to Lake Erie (linear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6027" y="229314"/>
            <a:ext cx="5854103" cy="461665"/>
          </a:xfrm>
          <a:prstGeom prst="rect">
            <a:avLst/>
          </a:prstGeom>
        </p:spPr>
        <p:txBody>
          <a:bodyPr wrap="none">
            <a:spAutoFit/>
          </a:bodyPr>
          <a:lstStyle/>
          <a:p>
            <a:pPr algn="ctr"/>
            <a:r>
              <a:rPr lang="en-US" sz="2400" b="1" dirty="0" smtClean="0">
                <a:solidFill>
                  <a:srgbClr val="045C75"/>
                </a:solidFill>
              </a:rPr>
              <a:t>Anthropogenic </a:t>
            </a:r>
            <a:r>
              <a:rPr lang="en-US" sz="2400" b="1" dirty="0">
                <a:solidFill>
                  <a:srgbClr val="045C75"/>
                </a:solidFill>
              </a:rPr>
              <a:t>Mercury </a:t>
            </a:r>
            <a:r>
              <a:rPr lang="en-US" sz="2400" b="1" dirty="0" smtClean="0">
                <a:solidFill>
                  <a:srgbClr val="045C75"/>
                </a:solidFill>
              </a:rPr>
              <a:t>Emissions (ca. 2005)</a:t>
            </a:r>
            <a:endParaRPr lang="en-US" sz="2400" b="1" dirty="0">
              <a:solidFill>
                <a:srgbClr val="045C75"/>
              </a:solidFill>
            </a:endParaRPr>
          </a:p>
        </p:txBody>
      </p:sp>
      <p:pic>
        <p:nvPicPr>
          <p:cNvPr id="4" name="Picture 3" descr="GLOBAL_ANTHROP_EMIT_161_L750_W1250.jpg"/>
          <p:cNvPicPr>
            <a:picLocks noChangeAspect="1"/>
          </p:cNvPicPr>
          <p:nvPr/>
        </p:nvPicPr>
        <p:blipFill>
          <a:blip r:embed="rId2" cstate="print"/>
          <a:srcRect t="4459"/>
          <a:stretch>
            <a:fillRect/>
          </a:stretch>
        </p:blipFill>
        <p:spPr>
          <a:xfrm>
            <a:off x="457200" y="838200"/>
            <a:ext cx="8229600" cy="5423302"/>
          </a:xfrm>
          <a:prstGeom prst="rect">
            <a:avLst/>
          </a:prstGeom>
        </p:spPr>
      </p:pic>
    </p:spTree>
    <p:extLst>
      <p:ext uri="{BB962C8B-B14F-4D97-AF65-F5344CB8AC3E}">
        <p14:creationId xmlns:p14="http://schemas.microsoft.com/office/powerpoint/2010/main" val="7231338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15589"/>
            <a:ext cx="7315200" cy="461665"/>
          </a:xfrm>
          <a:prstGeom prst="rect">
            <a:avLst/>
          </a:prstGeom>
        </p:spPr>
        <p:txBody>
          <a:bodyPr wrap="square">
            <a:spAutoFit/>
          </a:bodyPr>
          <a:lstStyle/>
          <a:p>
            <a:pPr algn="ctr"/>
            <a:r>
              <a:rPr lang="en-US" sz="2400" b="1" dirty="0" smtClean="0">
                <a:solidFill>
                  <a:srgbClr val="045C75"/>
                </a:solidFill>
              </a:rPr>
              <a:t>Natural </a:t>
            </a:r>
            <a:r>
              <a:rPr lang="en-US" sz="2400" b="1" dirty="0">
                <a:solidFill>
                  <a:srgbClr val="045C75"/>
                </a:solidFill>
              </a:rPr>
              <a:t>mercury </a:t>
            </a:r>
            <a:r>
              <a:rPr lang="en-US" sz="2400" b="1" dirty="0" smtClean="0">
                <a:solidFill>
                  <a:srgbClr val="045C75"/>
                </a:solidFill>
              </a:rPr>
              <a:t>emissions</a:t>
            </a:r>
            <a:endParaRPr lang="en-US" sz="2400" b="1" dirty="0">
              <a:solidFill>
                <a:srgbClr val="045C75"/>
              </a:solidFill>
            </a:endParaRPr>
          </a:p>
        </p:txBody>
      </p:sp>
      <p:pic>
        <p:nvPicPr>
          <p:cNvPr id="5" name="Picture 4" descr="GLOBAL_NATURAL_EMIT_161_L750_W1250.jpg"/>
          <p:cNvPicPr>
            <a:picLocks noChangeAspect="1"/>
          </p:cNvPicPr>
          <p:nvPr/>
        </p:nvPicPr>
        <p:blipFill>
          <a:blip r:embed="rId2" cstate="print"/>
          <a:srcRect t="4402"/>
          <a:stretch>
            <a:fillRect/>
          </a:stretch>
        </p:blipFill>
        <p:spPr>
          <a:xfrm>
            <a:off x="457200" y="838200"/>
            <a:ext cx="8229600" cy="5426528"/>
          </a:xfrm>
          <a:prstGeom prst="rect">
            <a:avLst/>
          </a:prstGeom>
        </p:spPr>
      </p:pic>
    </p:spTree>
    <p:extLst>
      <p:ext uri="{BB962C8B-B14F-4D97-AF65-F5344CB8AC3E}">
        <p14:creationId xmlns:p14="http://schemas.microsoft.com/office/powerpoint/2010/main" val="28903629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3" name="Picture 56" descr="mdn_sites.jpg"/>
          <p:cNvPicPr>
            <a:picLocks noChangeAspect="1" noChangeArrowheads="1"/>
          </p:cNvPicPr>
          <p:nvPr/>
        </p:nvPicPr>
        <p:blipFill>
          <a:blip r:embed="rId2" cstate="print"/>
          <a:srcRect/>
          <a:stretch>
            <a:fillRect/>
          </a:stretch>
        </p:blipFill>
        <p:spPr bwMode="auto">
          <a:xfrm>
            <a:off x="304800" y="1082040"/>
            <a:ext cx="8539018" cy="4937760"/>
          </a:xfrm>
          <a:prstGeom prst="rect">
            <a:avLst/>
          </a:prstGeom>
          <a:noFill/>
        </p:spPr>
      </p:pic>
      <p:sp>
        <p:nvSpPr>
          <p:cNvPr id="74755" name="Rectangle 3"/>
          <p:cNvSpPr>
            <a:spLocks noChangeArrowheads="1"/>
          </p:cNvSpPr>
          <p:nvPr/>
        </p:nvSpPr>
        <p:spPr bwMode="auto">
          <a:xfrm>
            <a:off x="1447800" y="304800"/>
            <a:ext cx="627960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2">
                <a:ln>
                  <a:noFill/>
                </a:ln>
                <a:solidFill>
                  <a:srgbClr val="0070C0"/>
                </a:solidFill>
                <a:effectLst/>
                <a:latin typeface="Calibri" pitchFamily="34" charset="0"/>
                <a:ea typeface="Calibri" pitchFamily="34" charset="0"/>
                <a:cs typeface="Times New Roman" pitchFamily="18" charset="0"/>
              </a:rPr>
              <a:t>Figure 55. Mercury Deposition Network Sites in the Great Lakes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2">
                <a:ln>
                  <a:noFill/>
                </a:ln>
                <a:solidFill>
                  <a:srgbClr val="0070C0"/>
                </a:solidFill>
                <a:effectLst/>
                <a:latin typeface="Calibri" pitchFamily="34" charset="0"/>
                <a:ea typeface="Calibri" pitchFamily="34" charset="0"/>
                <a:cs typeface="Times New Roman" pitchFamily="18" charset="0"/>
              </a:rPr>
              <a:t>Region Considered in an Initial Model Evaluation Analysis</a:t>
            </a:r>
            <a:endParaRPr kumimoji="0" lang="en-US" b="0" i="0" u="none" strike="noStrike" cap="none" normalizeH="0" baseline="0" dirty="0" smtClean="0">
              <a:ln>
                <a:noFill/>
              </a:ln>
              <a:solidFill>
                <a:srgbClr val="0070C0"/>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val="3727900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3729" name="Picture 1"/>
          <p:cNvPicPr>
            <a:picLocks noChangeAspect="1" noChangeArrowheads="1"/>
          </p:cNvPicPr>
          <p:nvPr/>
        </p:nvPicPr>
        <p:blipFill>
          <a:blip r:embed="rId3" cstate="print"/>
          <a:srcRect/>
          <a:stretch>
            <a:fillRect/>
          </a:stretch>
        </p:blipFill>
        <p:spPr bwMode="auto">
          <a:xfrm>
            <a:off x="276725" y="1228011"/>
            <a:ext cx="8595360" cy="5018742"/>
          </a:xfrm>
          <a:prstGeom prst="rect">
            <a:avLst/>
          </a:prstGeom>
          <a:noFill/>
        </p:spPr>
      </p:pic>
      <p:sp>
        <p:nvSpPr>
          <p:cNvPr id="73731" name="Rectangle 3"/>
          <p:cNvSpPr>
            <a:spLocks noChangeArrowheads="1"/>
          </p:cNvSpPr>
          <p:nvPr/>
        </p:nvSpPr>
        <p:spPr bwMode="auto">
          <a:xfrm>
            <a:off x="1447801" y="228600"/>
            <a:ext cx="6324599"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3">
                <a:ln>
                  <a:noFill/>
                </a:ln>
                <a:solidFill>
                  <a:srgbClr val="0070C0"/>
                </a:solidFill>
                <a:effectLst/>
                <a:latin typeface="Calibri" pitchFamily="34" charset="0"/>
                <a:ea typeface="Calibri" pitchFamily="34" charset="0"/>
                <a:cs typeface="Times New Roman" pitchFamily="18" charset="0"/>
              </a:rPr>
              <a:t>Figure 56. Comparison of Total 2005 Precipitation Measured at each of the Great-Lakes Region MDN Sites with the Precipitation in the Meteorological Datasets Used as Inputs to this Modeling Study</a:t>
            </a:r>
            <a:endParaRPr kumimoji="0" lang="en-US" sz="1600" b="0" i="0" u="none" strike="noStrike" cap="none" normalizeH="0" baseline="0" dirty="0" smtClean="0">
              <a:ln>
                <a:noFill/>
              </a:ln>
              <a:solidFill>
                <a:srgbClr val="0070C0"/>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val="2355528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05" name="Picture 58" descr="GL_regional_precip.jpg"/>
          <p:cNvPicPr>
            <a:picLocks noChangeAspect="1" noChangeArrowheads="1"/>
          </p:cNvPicPr>
          <p:nvPr/>
        </p:nvPicPr>
        <p:blipFill>
          <a:blip r:embed="rId3" cstate="print"/>
          <a:srcRect/>
          <a:stretch>
            <a:fillRect/>
          </a:stretch>
        </p:blipFill>
        <p:spPr bwMode="auto">
          <a:xfrm>
            <a:off x="914400" y="916355"/>
            <a:ext cx="7315200" cy="5560645"/>
          </a:xfrm>
          <a:prstGeom prst="rect">
            <a:avLst/>
          </a:prstGeom>
          <a:noFill/>
        </p:spPr>
      </p:pic>
      <p:sp>
        <p:nvSpPr>
          <p:cNvPr id="72707" name="Rectangle 3"/>
          <p:cNvSpPr>
            <a:spLocks noChangeArrowheads="1"/>
          </p:cNvSpPr>
          <p:nvPr/>
        </p:nvSpPr>
        <p:spPr bwMode="auto">
          <a:xfrm>
            <a:off x="0" y="12313"/>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Comparison of 2005 precipitation total as measured at MDN sites in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Great Lakes region (circles) with precipitation totals assembled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by the PRISM Climate Group, Oregon State University</a:t>
            </a:r>
            <a:r>
              <a:rPr kumimoji="0" lang="en-US"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rgbClr val="0070C0"/>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val="37980658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81" name="Picture 2"/>
          <p:cNvPicPr>
            <a:picLocks noChangeAspect="1" noChangeArrowheads="1"/>
          </p:cNvPicPr>
          <p:nvPr/>
        </p:nvPicPr>
        <p:blipFill>
          <a:blip r:embed="rId3" cstate="print"/>
          <a:srcRect/>
          <a:stretch>
            <a:fillRect/>
          </a:stretch>
        </p:blipFill>
        <p:spPr bwMode="auto">
          <a:xfrm>
            <a:off x="152400" y="1140858"/>
            <a:ext cx="8869680" cy="4802742"/>
          </a:xfrm>
          <a:prstGeom prst="rect">
            <a:avLst/>
          </a:prstGeom>
          <a:noFill/>
        </p:spPr>
      </p:pic>
      <p:sp>
        <p:nvSpPr>
          <p:cNvPr id="71683" name="Rectangle 3"/>
          <p:cNvSpPr>
            <a:spLocks noChangeArrowheads="1"/>
          </p:cNvSpPr>
          <p:nvPr/>
        </p:nvSpPr>
        <p:spPr bwMode="auto">
          <a:xfrm>
            <a:off x="228600" y="381000"/>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5">
                <a:ln>
                  <a:noFill/>
                </a:ln>
                <a:solidFill>
                  <a:srgbClr val="04566C"/>
                </a:solidFill>
                <a:effectLst/>
                <a:latin typeface="Calibri" pitchFamily="34" charset="0"/>
                <a:ea typeface="Calibri" pitchFamily="34" charset="0"/>
                <a:cs typeface="Times New Roman" pitchFamily="18" charset="0"/>
              </a:rPr>
              <a:t>Modeled vs. Measured Wet Deposition of Mercury at Sites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val="26837769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9633" name="Picture 1"/>
          <p:cNvPicPr>
            <a:picLocks noChangeAspect="1" noChangeArrowheads="1"/>
          </p:cNvPicPr>
          <p:nvPr/>
        </p:nvPicPr>
        <p:blipFill>
          <a:blip r:embed="rId2" cstate="print"/>
          <a:srcRect/>
          <a:stretch>
            <a:fillRect/>
          </a:stretch>
        </p:blipFill>
        <p:spPr bwMode="auto">
          <a:xfrm>
            <a:off x="121920" y="914400"/>
            <a:ext cx="8869680" cy="5207149"/>
          </a:xfrm>
          <a:prstGeom prst="rect">
            <a:avLst/>
          </a:prstGeom>
          <a:noFill/>
        </p:spPr>
      </p:pic>
      <p:sp>
        <p:nvSpPr>
          <p:cNvPr id="6" name="Rectangle 3"/>
          <p:cNvSpPr>
            <a:spLocks noChangeArrowheads="1"/>
          </p:cNvSpPr>
          <p:nvPr/>
        </p:nvSpPr>
        <p:spPr bwMode="auto">
          <a:xfrm>
            <a:off x="228600" y="384048"/>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Modeled vs. Measured Wet Deposition of Mercury at Sites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TextBox 7"/>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9"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10" name="TextBox 9"/>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val="2458137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EE49B-C32B-495C-9640-ABBF50F57D80}" type="slidenum">
              <a:rPr lang="en-US" smtClean="0"/>
              <a:pPr/>
              <a:t>7</a:t>
            </a:fld>
            <a:endParaRPr lang="en-US"/>
          </a:p>
        </p:txBody>
      </p:sp>
      <p:sp>
        <p:nvSpPr>
          <p:cNvPr id="7" name="TextBox 6"/>
          <p:cNvSpPr txBox="1"/>
          <p:nvPr/>
        </p:nvSpPr>
        <p:spPr>
          <a:xfrm>
            <a:off x="609600" y="1828800"/>
            <a:ext cx="7411644" cy="523220"/>
          </a:xfrm>
          <a:prstGeom prst="rect">
            <a:avLst/>
          </a:prstGeom>
          <a:noFill/>
        </p:spPr>
        <p:txBody>
          <a:bodyPr wrap="none" rtlCol="0">
            <a:spAutoFit/>
          </a:bodyPr>
          <a:lstStyle/>
          <a:p>
            <a:r>
              <a:rPr lang="en-US" sz="2800" b="1" dirty="0" smtClean="0"/>
              <a:t>350,000 “sources” in global emissions inventory</a:t>
            </a:r>
            <a:endParaRPr lang="en-US" sz="2800" b="1" dirty="0"/>
          </a:p>
        </p:txBody>
      </p:sp>
      <p:sp>
        <p:nvSpPr>
          <p:cNvPr id="8" name="TextBox 7"/>
          <p:cNvSpPr txBox="1"/>
          <p:nvPr/>
        </p:nvSpPr>
        <p:spPr>
          <a:xfrm>
            <a:off x="1600201" y="3498502"/>
            <a:ext cx="5562599" cy="954107"/>
          </a:xfrm>
          <a:prstGeom prst="rect">
            <a:avLst/>
          </a:prstGeom>
          <a:noFill/>
        </p:spPr>
        <p:txBody>
          <a:bodyPr wrap="square" rtlCol="0">
            <a:spAutoFit/>
          </a:bodyPr>
          <a:lstStyle/>
          <a:p>
            <a:r>
              <a:rPr lang="en-US" sz="2800" b="1" dirty="0" smtClean="0"/>
              <a:t> typical one-year simulation takes ~96 processor hours </a:t>
            </a:r>
            <a:endParaRPr lang="en-US" sz="2800" b="1" dirty="0"/>
          </a:p>
        </p:txBody>
      </p:sp>
      <p:sp>
        <p:nvSpPr>
          <p:cNvPr id="9" name="TextBox 8"/>
          <p:cNvSpPr txBox="1"/>
          <p:nvPr/>
        </p:nvSpPr>
        <p:spPr>
          <a:xfrm>
            <a:off x="2133600" y="4764240"/>
            <a:ext cx="5791200" cy="954107"/>
          </a:xfrm>
          <a:prstGeom prst="rect">
            <a:avLst/>
          </a:prstGeom>
          <a:noFill/>
        </p:spPr>
        <p:txBody>
          <a:bodyPr wrap="square" rtlCol="0">
            <a:spAutoFit/>
          </a:bodyPr>
          <a:lstStyle/>
          <a:p>
            <a:r>
              <a:rPr lang="en-US" sz="2800" b="1" dirty="0" smtClean="0"/>
              <a:t>~3800 processor years, if ran explicit simulation for each source</a:t>
            </a:r>
            <a:endParaRPr lang="en-US" sz="2800" b="1" dirty="0"/>
          </a:p>
        </p:txBody>
      </p:sp>
      <p:sp>
        <p:nvSpPr>
          <p:cNvPr id="10" name="Rectangle 3"/>
          <p:cNvSpPr>
            <a:spLocks noChangeArrowheads="1"/>
          </p:cNvSpPr>
          <p:nvPr/>
        </p:nvSpPr>
        <p:spPr bwMode="auto">
          <a:xfrm>
            <a:off x="2209800" y="914400"/>
            <a:ext cx="3415935" cy="461665"/>
          </a:xfrm>
          <a:prstGeom prst="rect">
            <a:avLst/>
          </a:prstGeom>
          <a:solidFill>
            <a:schemeClr val="accent1">
              <a:lumMod val="50000"/>
            </a:schemeClr>
          </a:solidFill>
          <a:ln>
            <a:solidFill>
              <a:schemeClr val="bg1"/>
            </a:solidFill>
          </a:ln>
        </p:spPr>
        <p:txBody>
          <a:bodyPr wrap="none" rtlCol="0">
            <a:spAutoFit/>
          </a:bodyPr>
          <a:lstStyle/>
          <a:p>
            <a:r>
              <a:rPr lang="en-US" sz="2400" b="1" i="1" dirty="0" smtClean="0" bmk="_Toc311547107">
                <a:solidFill>
                  <a:schemeClr val="bg1"/>
                </a:solidFill>
              </a:rPr>
              <a:t>Computational Challenge</a:t>
            </a:r>
            <a:endParaRPr lang="en-US" sz="2400" b="1" i="1" dirty="0">
              <a:solidFill>
                <a:schemeClr val="bg1"/>
              </a:solidFill>
            </a:endParaRPr>
          </a:p>
        </p:txBody>
      </p:sp>
      <p:sp>
        <p:nvSpPr>
          <p:cNvPr id="11" name="TextBox 10"/>
          <p:cNvSpPr txBox="1"/>
          <p:nvPr/>
        </p:nvSpPr>
        <p:spPr>
          <a:xfrm>
            <a:off x="1138603" y="2663651"/>
            <a:ext cx="8005397" cy="523220"/>
          </a:xfrm>
          <a:prstGeom prst="rect">
            <a:avLst/>
          </a:prstGeom>
          <a:noFill/>
        </p:spPr>
        <p:txBody>
          <a:bodyPr wrap="none" rtlCol="0">
            <a:spAutoFit/>
          </a:bodyPr>
          <a:lstStyle/>
          <a:p>
            <a:r>
              <a:rPr lang="en-US" sz="2800" b="1" dirty="0" smtClean="0"/>
              <a:t>Would like to keep track of each source individually</a:t>
            </a:r>
            <a:endParaRPr lang="en-US" sz="2800" b="1" dirty="0"/>
          </a:p>
        </p:txBody>
      </p:sp>
      <p:sp>
        <p:nvSpPr>
          <p:cNvPr id="12" name="Right Arrow 11"/>
          <p:cNvSpPr/>
          <p:nvPr/>
        </p:nvSpPr>
        <p:spPr>
          <a:xfrm>
            <a:off x="152400" y="1981200"/>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00890" y="2835966"/>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138687" y="3694044"/>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1565096" y="4914587"/>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25904" y="6029980"/>
            <a:ext cx="6365696" cy="523220"/>
          </a:xfrm>
          <a:prstGeom prst="rect">
            <a:avLst/>
          </a:prstGeom>
          <a:noFill/>
        </p:spPr>
        <p:txBody>
          <a:bodyPr wrap="square" rtlCol="0">
            <a:spAutoFit/>
          </a:bodyPr>
          <a:lstStyle/>
          <a:p>
            <a:r>
              <a:rPr lang="en-US" sz="2800" b="1" dirty="0" smtClean="0"/>
              <a:t>~240 years on 16-processor workstation</a:t>
            </a:r>
            <a:endParaRPr lang="en-US" sz="2800" b="1" dirty="0"/>
          </a:p>
        </p:txBody>
      </p:sp>
      <p:sp>
        <p:nvSpPr>
          <p:cNvPr id="17" name="Right Arrow 16"/>
          <p:cNvSpPr/>
          <p:nvPr/>
        </p:nvSpPr>
        <p:spPr>
          <a:xfrm>
            <a:off x="2087217" y="6177093"/>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76200" y="1416050"/>
          <a:ext cx="8915400" cy="5518150"/>
        </p:xfrm>
        <a:graphic>
          <a:graphicData uri="http://schemas.openxmlformats.org/presentationml/2006/ole">
            <mc:AlternateContent xmlns:mc="http://schemas.openxmlformats.org/markup-compatibility/2006">
              <mc:Choice xmlns:v="urn:schemas-microsoft-com:vml" Requires="v">
                <p:oleObj spid="_x0000_s3094" name="Document" r:id="rId4" imgW="8389358" imgH="5219383" progId="Word.Document.12">
                  <p:embed/>
                </p:oleObj>
              </mc:Choice>
              <mc:Fallback>
                <p:oleObj name="Document" r:id="rId4" imgW="8389358" imgH="5219383" progId="Word.Document.12">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16050"/>
                        <a:ext cx="891540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1371600" y="926068"/>
            <a:ext cx="6400800" cy="369332"/>
          </a:xfrm>
          <a:prstGeom prst="rect">
            <a:avLst/>
          </a:prstGeom>
        </p:spPr>
        <p:txBody>
          <a:bodyPr wrap="square">
            <a:spAutoFit/>
          </a:bodyPr>
          <a:lstStyle/>
          <a:p>
            <a:r>
              <a:rPr lang="en-US" b="1" dirty="0" smtClean="0"/>
              <a:t>Summary </a:t>
            </a:r>
            <a:r>
              <a:rPr lang="en-US" b="1" dirty="0"/>
              <a:t>of Mercury Emissions Inventories Used in </a:t>
            </a:r>
            <a:r>
              <a:rPr lang="en-US" b="1" dirty="0" smtClean="0"/>
              <a:t>GLRI Analysis</a:t>
            </a:r>
            <a:endParaRPr lang="en-US" b="1" dirty="0"/>
          </a:p>
        </p:txBody>
      </p:sp>
    </p:spTree>
    <p:extLst>
      <p:ext uri="{BB962C8B-B14F-4D97-AF65-F5344CB8AC3E}">
        <p14:creationId xmlns:p14="http://schemas.microsoft.com/office/powerpoint/2010/main" val="25871694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3185" name="Picture 3"/>
          <p:cNvPicPr>
            <a:picLocks noChangeAspect="1" noChangeArrowheads="1"/>
          </p:cNvPicPr>
          <p:nvPr/>
        </p:nvPicPr>
        <p:blipFill>
          <a:blip r:embed="rId2" cstate="print"/>
          <a:srcRect/>
          <a:stretch>
            <a:fillRect/>
          </a:stretch>
        </p:blipFill>
        <p:spPr bwMode="auto">
          <a:xfrm>
            <a:off x="131545" y="816980"/>
            <a:ext cx="8869680" cy="5507620"/>
          </a:xfrm>
          <a:prstGeom prst="rect">
            <a:avLst/>
          </a:prstGeom>
          <a:noFill/>
        </p:spPr>
      </p:pic>
      <p:sp>
        <p:nvSpPr>
          <p:cNvPr id="93187" name="Rectangle 3"/>
          <p:cNvSpPr>
            <a:spLocks noChangeArrowheads="1"/>
          </p:cNvSpPr>
          <p:nvPr/>
        </p:nvSpPr>
        <p:spPr bwMode="auto">
          <a:xfrm>
            <a:off x="762000" y="57835"/>
            <a:ext cx="8382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22">
                <a:ln>
                  <a:noFill/>
                </a:ln>
                <a:solidFill>
                  <a:srgbClr val="04566C"/>
                </a:solidFill>
                <a:effectLst/>
                <a:latin typeface="Calibri" pitchFamily="34" charset="0"/>
                <a:ea typeface="Calibri" pitchFamily="34" charset="0"/>
                <a:cs typeface="Times New Roman" pitchFamily="18" charset="0"/>
              </a:rPr>
              <a:t>Model-estimated 2005 deposition to the Great Lakes Basin from countries with the highest modeled contribution from direct and re-emitted anthropogenic sources</a:t>
            </a:r>
            <a:endParaRPr kumimoji="0" lang="en-US" b="0" i="0" u="none" strike="noStrike" cap="none" normalizeH="0" baseline="0" dirty="0" smtClean="0">
              <a:ln>
                <a:noFill/>
              </a:ln>
              <a:solidFill>
                <a:srgbClr val="04566C"/>
              </a:solidFill>
              <a:effectLst/>
              <a:latin typeface="Arial" pitchFamily="34" charset="0"/>
              <a:cs typeface="Arial" pitchFamily="34" charset="0"/>
            </a:endParaRPr>
          </a:p>
        </p:txBody>
      </p:sp>
    </p:spTree>
    <p:extLst>
      <p:ext uri="{BB962C8B-B14F-4D97-AF65-F5344CB8AC3E}">
        <p14:creationId xmlns:p14="http://schemas.microsoft.com/office/powerpoint/2010/main" val="16521908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61" name="Picture 2"/>
          <p:cNvPicPr>
            <a:picLocks noChangeAspect="1" noChangeArrowheads="1"/>
          </p:cNvPicPr>
          <p:nvPr/>
        </p:nvPicPr>
        <p:blipFill>
          <a:blip r:embed="rId3" cstate="print"/>
          <a:srcRect/>
          <a:stretch>
            <a:fillRect/>
          </a:stretch>
        </p:blipFill>
        <p:spPr bwMode="auto">
          <a:xfrm>
            <a:off x="131545" y="813816"/>
            <a:ext cx="8869680" cy="5469124"/>
          </a:xfrm>
          <a:prstGeom prst="rect">
            <a:avLst/>
          </a:prstGeom>
          <a:noFill/>
        </p:spPr>
      </p:pic>
      <p:sp>
        <p:nvSpPr>
          <p:cNvPr id="92163" name="Rectangle 3"/>
          <p:cNvSpPr>
            <a:spLocks noChangeArrowheads="1"/>
          </p:cNvSpPr>
          <p:nvPr/>
        </p:nvSpPr>
        <p:spPr bwMode="auto">
          <a:xfrm>
            <a:off x="990600" y="76200"/>
            <a:ext cx="79248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Model-estimated </a:t>
            </a:r>
            <a:r>
              <a:rPr kumimoji="0" lang="en-US" sz="1600" b="1" i="1"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per capita</a:t>
            </a: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 2005 deposition to the Great Lakes Basin from countries with the highest modeled contribution from direct &amp; re-emitted anthropogenic sources</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Tree>
    <p:extLst>
      <p:ext uri="{BB962C8B-B14F-4D97-AF65-F5344CB8AC3E}">
        <p14:creationId xmlns:p14="http://schemas.microsoft.com/office/powerpoint/2010/main" val="350704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0593" name="Picture 11" descr="spatial_interpolation"/>
          <p:cNvPicPr>
            <a:picLocks noChangeAspect="1" noChangeArrowheads="1"/>
          </p:cNvPicPr>
          <p:nvPr/>
        </p:nvPicPr>
        <p:blipFill>
          <a:blip r:embed="rId2" cstate="print"/>
          <a:srcRect t="17334"/>
          <a:stretch>
            <a:fillRect/>
          </a:stretch>
        </p:blipFill>
        <p:spPr bwMode="auto">
          <a:xfrm>
            <a:off x="808433" y="1584960"/>
            <a:ext cx="7497367" cy="4663440"/>
          </a:xfrm>
          <a:prstGeom prst="rect">
            <a:avLst/>
          </a:prstGeom>
          <a:noFill/>
        </p:spPr>
      </p:pic>
      <p:sp>
        <p:nvSpPr>
          <p:cNvPr id="110595" name="Rectangle 3"/>
          <p:cNvSpPr>
            <a:spLocks noChangeArrowheads="1"/>
          </p:cNvSpPr>
          <p:nvPr/>
        </p:nvSpPr>
        <p:spPr bwMode="auto">
          <a:xfrm>
            <a:off x="3200400" y="868977"/>
            <a:ext cx="2804357" cy="461665"/>
          </a:xfrm>
          <a:prstGeom prst="rect">
            <a:avLst/>
          </a:prstGeom>
          <a:solidFill>
            <a:schemeClr val="accent1">
              <a:lumMod val="50000"/>
            </a:schemeClr>
          </a:solidFill>
          <a:ln>
            <a:solidFill>
              <a:schemeClr val="bg1"/>
            </a:solidFill>
          </a:ln>
        </p:spPr>
        <p:txBody>
          <a:bodyPr wrap="none" rtlCol="0">
            <a:spAutoFit/>
          </a:bodyPr>
          <a:lstStyle/>
          <a:p>
            <a:r>
              <a:rPr lang="en-US" sz="2400" b="1" i="1" dirty="0" bmk="_Toc311547107">
                <a:solidFill>
                  <a:schemeClr val="bg1"/>
                </a:solidFill>
              </a:rPr>
              <a:t>Spatial Interpolation</a:t>
            </a:r>
            <a:endParaRPr lang="en-US" sz="2400" b="1" i="1" dirty="0">
              <a:solidFill>
                <a:schemeClr val="bg1"/>
              </a:solidFill>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9569" name="Picture 12" descr="chemical_interpolation"/>
          <p:cNvPicPr>
            <a:picLocks noChangeAspect="1" noChangeArrowheads="1"/>
          </p:cNvPicPr>
          <p:nvPr/>
        </p:nvPicPr>
        <p:blipFill>
          <a:blip r:embed="rId2" cstate="print"/>
          <a:srcRect t="13333"/>
          <a:stretch>
            <a:fillRect/>
          </a:stretch>
        </p:blipFill>
        <p:spPr bwMode="auto">
          <a:xfrm>
            <a:off x="838200" y="1302307"/>
            <a:ext cx="7498080" cy="4869893"/>
          </a:xfrm>
          <a:prstGeom prst="rect">
            <a:avLst/>
          </a:prstGeom>
          <a:noFill/>
        </p:spPr>
      </p:pic>
      <p:sp>
        <p:nvSpPr>
          <p:cNvPr id="109571" name="Rectangle 3"/>
          <p:cNvSpPr>
            <a:spLocks noChangeArrowheads="1"/>
          </p:cNvSpPr>
          <p:nvPr/>
        </p:nvSpPr>
        <p:spPr bwMode="auto">
          <a:xfrm>
            <a:off x="2895600" y="864512"/>
            <a:ext cx="3097195" cy="461665"/>
          </a:xfrm>
          <a:prstGeom prst="rect">
            <a:avLst/>
          </a:prstGeom>
          <a:solidFill>
            <a:schemeClr val="accent1">
              <a:lumMod val="50000"/>
            </a:schemeClr>
          </a:solidFill>
          <a:ln>
            <a:solidFill>
              <a:schemeClr val="bg1"/>
            </a:solidFill>
          </a:ln>
        </p:spPr>
        <p:txBody>
          <a:bodyPr wrap="none" rtlCol="0">
            <a:spAutoFit/>
          </a:bodyPr>
          <a:lstStyle/>
          <a:p>
            <a:pPr algn="ctr"/>
            <a:r>
              <a:rPr lang="en-US" sz="2400" b="1" i="1" dirty="0" bmk="_Toc311547108">
                <a:solidFill>
                  <a:schemeClr val="bg1"/>
                </a:solidFill>
              </a:rPr>
              <a:t>Chemical Interpolation</a:t>
            </a:r>
            <a:endParaRPr lang="en-US" sz="2400" b="1" i="1" dirty="0" bmk="_Toc311547107">
              <a:solidFill>
                <a:schemeClr val="bg1"/>
              </a:solidFill>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9</a:t>
            </a:fld>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3C998A9F63674F9B1D7269A70FDE6B" ma:contentTypeVersion="0" ma:contentTypeDescription="Create a new document." ma:contentTypeScope="" ma:versionID="b6ea8a089e6556b1340cb476b7cdaa74">
  <xsd:schema xmlns:xsd="http://www.w3.org/2001/XMLSchema" xmlns:p="http://schemas.microsoft.com/office/2006/metadata/properties" targetNamespace="http://schemas.microsoft.com/office/2006/metadata/properties" ma:root="true" ma:fieldsID="46ce51841bcaebe75ae25adb2fb3cb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A09C185-C1F4-4A08-BA3B-D5308C1C2AF2}">
  <ds:schemaRefs>
    <ds:schemaRef ds:uri="http://schemas.microsoft.com/sharepoint/v3/contenttype/forms"/>
  </ds:schemaRefs>
</ds:datastoreItem>
</file>

<file path=customXml/itemProps2.xml><?xml version="1.0" encoding="utf-8"?>
<ds:datastoreItem xmlns:ds="http://schemas.openxmlformats.org/officeDocument/2006/customXml" ds:itemID="{278731EF-C199-425B-B727-80E039ADA0F8}">
  <ds:schemaRefs>
    <ds:schemaRef ds:uri="http://schemas.microsoft.com/office/2006/documentManagement/types"/>
    <ds:schemaRef ds:uri="http://purl.org/dc/dcmitype/"/>
    <ds:schemaRef ds:uri="http://www.w3.org/XML/1998/namespace"/>
    <ds:schemaRef ds:uri="http://purl.org/dc/terms/"/>
    <ds:schemaRef ds:uri="http://schemas.microsoft.com/office/2006/metadata/properties"/>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68183D2D-6136-416D-9FC9-3FEF12298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16343</TotalTime>
  <Words>5346</Words>
  <Application>Microsoft Office PowerPoint</Application>
  <PresentationFormat>On-screen Show (4:3)</PresentationFormat>
  <Paragraphs>711</Paragraphs>
  <Slides>72</Slides>
  <Notes>33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72</vt:i4>
      </vt:variant>
    </vt:vector>
  </HeadingPairs>
  <TitlesOfParts>
    <vt:vector size="76" baseType="lpstr">
      <vt:lpstr>1_Flow</vt:lpstr>
      <vt:lpstr>2_Flow</vt:lpstr>
      <vt:lpstr>3_Flow</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(Evolving) Atmospheric Chemical Reaction Scheme for Mercury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mkerchne</dc:creator>
  <cp:lastModifiedBy>Mark Cohen</cp:lastModifiedBy>
  <cp:revision>1123</cp:revision>
  <dcterms:created xsi:type="dcterms:W3CDTF">2010-03-05T18:03:08Z</dcterms:created>
  <dcterms:modified xsi:type="dcterms:W3CDTF">2013-09-10T19:40:21Z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0x0101005D3C998A9F63674F9B1D7269A70FDE6B</vt:lpwstr>
  </property>
</Properties>
</file>