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8" d="100"/>
          <a:sy n="118" d="100"/>
        </p:scale>
        <p:origin x="-1133"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F4736D-7DCC-45FE-A17E-BEA6C9135C13}" type="datetimeFigureOut">
              <a:rPr lang="en-US" smtClean="0"/>
              <a:t>7/14/2015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0EAFC3-82D6-42B4-9694-050434615879}" type="slidenum">
              <a:rPr lang="en-US" smtClean="0"/>
              <a:t>‹#›</a:t>
            </a:fld>
            <a:endParaRPr lang="en-US"/>
          </a:p>
        </p:txBody>
      </p:sp>
    </p:spTree>
    <p:extLst>
      <p:ext uri="{BB962C8B-B14F-4D97-AF65-F5344CB8AC3E}">
        <p14:creationId xmlns:p14="http://schemas.microsoft.com/office/powerpoint/2010/main" val="2307675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9056">
              <a:defRPr/>
            </a:pP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a:t>
            </a:r>
            <a:r>
              <a:rPr lang="en-US" baseline="0" smtClean="0"/>
              <a:t> case is J</a:t>
            </a:r>
          </a:p>
          <a:p>
            <a:r>
              <a:rPr lang="en-US" baseline="0" smtClean="0"/>
              <a:t>Variation 1 is </a:t>
            </a:r>
            <a:r>
              <a:rPr lang="en-US" baseline="0" smtClean="0"/>
              <a:t>4-D-iii</a:t>
            </a:r>
          </a:p>
          <a:p>
            <a:r>
              <a:rPr lang="en-US" baseline="0" smtClean="0"/>
              <a:t>variation </a:t>
            </a:r>
            <a:r>
              <a:rPr lang="en-US" baseline="0" smtClean="0"/>
              <a:t>2 is </a:t>
            </a:r>
            <a:r>
              <a:rPr lang="en-US" baseline="0" smtClean="0"/>
              <a:t>5-O-i</a:t>
            </a:r>
            <a:endParaRPr lang="en-US" baseline="0" smtClean="0"/>
          </a:p>
          <a:p>
            <a:r>
              <a:rPr lang="en-US" baseline="0" smtClean="0"/>
              <a:t>Variation 3 is </a:t>
            </a:r>
            <a:r>
              <a:rPr lang="en-US" baseline="0" smtClean="0"/>
              <a:t>6-V-i</a:t>
            </a:r>
            <a:endParaRPr lang="en-US"/>
          </a:p>
        </p:txBody>
      </p:sp>
      <p:sp>
        <p:nvSpPr>
          <p:cNvPr id="4" name="Slide Number Placeholder 3"/>
          <p:cNvSpPr>
            <a:spLocks noGrp="1"/>
          </p:cNvSpPr>
          <p:nvPr>
            <p:ph type="sldNum" sz="quarter" idx="10"/>
          </p:nvPr>
        </p:nvSpPr>
        <p:spPr/>
        <p:txBody>
          <a:bodyPr/>
          <a:lstStyle/>
          <a:p>
            <a:fld id="{1CCCD8E4-E388-42BB-93C1-3B31F30E345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43935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1500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a:t>Rick Jiang, Chief Information Officer at the Air Resources Laboratory, for maintenance, troubleshooting, and development of the Linux-based computational server used to carry out the modeling in this study;</a:t>
            </a:r>
          </a:p>
          <a:p>
            <a:r>
              <a:rPr lang="en-US"/>
              <a:t>  </a:t>
            </a:r>
          </a:p>
          <a:p>
            <a:pPr lvl="0"/>
            <a:r>
              <a:rPr lang="en-US"/>
              <a:t>Eric Miller, Ecosystems Research Group, Norwich, Vermont, for providing 2005 ambient mercury monitoring data from the Underhill, Vermont site;</a:t>
            </a:r>
          </a:p>
          <a:p>
            <a:r>
              <a:rPr lang="en-US"/>
              <a:t> </a:t>
            </a:r>
          </a:p>
          <a:p>
            <a:pPr lvl="0"/>
            <a:r>
              <a:rPr lang="en-US"/>
              <a:t>Tom Holsen, Young-Ji Han, and colleagues at Clarkson University, for providing 2005 ambient mercury monitoring data from the Potsdam and Stockton, New York sites; </a:t>
            </a:r>
          </a:p>
          <a:p>
            <a:r>
              <a:rPr lang="en-US"/>
              <a:t> </a:t>
            </a:r>
          </a:p>
          <a:p>
            <a:pPr lvl="0"/>
            <a:r>
              <a:rPr lang="en-US"/>
              <a:t>Seth Lyman, Mae Gustin, and colleagues at the Desert Research Institute (DRI) in Reno, Nevada, for providing 2005 ambient mercury monitoring data for the Paradise, Gibbs Ranch, and Reno sites in Nevada;</a:t>
            </a:r>
          </a:p>
          <a:p>
            <a:r>
              <a:rPr lang="en-US"/>
              <a:t> </a:t>
            </a:r>
          </a:p>
          <a:p>
            <a:pPr lvl="0"/>
            <a:r>
              <a:rPr lang="en-US"/>
              <a:t>Seth Lyman, Dan Jaffe and colleagues at the University of Washington-Bothell, for providing 2005 ambient mercury monitoring data for the Mt. Bachelor, Oregon site;</a:t>
            </a:r>
          </a:p>
          <a:p>
            <a:r>
              <a:rPr lang="en-US"/>
              <a:t> </a:t>
            </a:r>
          </a:p>
          <a:p>
            <a:pPr lvl="0"/>
            <a:r>
              <a:rPr lang="en-US"/>
              <a:t>Environment Canada, for 2005 CAMNet ambient mercury monitoring data downloaded from the Canadian National Atmospheric Chemistry (NAtChem) Toxics Database;</a:t>
            </a:r>
          </a:p>
          <a:p>
            <a:r>
              <a:rPr lang="en-US"/>
              <a:t> </a:t>
            </a:r>
          </a:p>
          <a:p>
            <a:pPr lvl="0"/>
            <a:r>
              <a:rPr lang="en-US"/>
              <a:t>The following CAMNet Principal Investigators and their teams, responsible for contribution of Total Gaseous Mercury data for 2005 used in this analysis to the NAtChem Toxics Database:</a:t>
            </a:r>
          </a:p>
          <a:p>
            <a:r>
              <a:rPr lang="en-US"/>
              <a:t> </a:t>
            </a:r>
          </a:p>
          <a:p>
            <a:pPr lvl="1"/>
            <a:r>
              <a:rPr lang="en-US"/>
              <a:t>Laurier Poissant and Martin Pilote (St. Anicet) </a:t>
            </a:r>
          </a:p>
          <a:p>
            <a:pPr lvl="1"/>
            <a:r>
              <a:rPr lang="en-US"/>
              <a:t>Frank Froude (Burnt Island, Egbert, and Point Petre)</a:t>
            </a:r>
          </a:p>
          <a:p>
            <a:pPr lvl="1"/>
            <a:r>
              <a:rPr lang="en-US"/>
              <a:t>Rob Tordon (Kejimkujik)</a:t>
            </a:r>
          </a:p>
          <a:p>
            <a:pPr lvl="1"/>
            <a:r>
              <a:rPr lang="en-US"/>
              <a:t>Alexandra Steffen and Cathy Banic (Alert)</a:t>
            </a:r>
          </a:p>
          <a:p>
            <a:pPr lvl="1"/>
            <a:r>
              <a:rPr lang="en-US"/>
              <a:t>Brian Wiens (Bratt’s Lake)</a:t>
            </a:r>
          </a:p>
          <a:p>
            <a:r>
              <a:rPr lang="en-US"/>
              <a:t> </a:t>
            </a:r>
          </a:p>
          <a:p>
            <a:pPr lvl="0"/>
            <a:r>
              <a:rPr lang="en-US"/>
              <a:t>National Atmospheric Deposition Program (NADP), Illinois State Water Survey, Champaign, IL, for 2005 mercury wet deposition data at sites in the NADP’s Mercury Deposition Network.</a:t>
            </a:r>
          </a:p>
          <a:p>
            <a:r>
              <a:rPr lang="en-US"/>
              <a:t>Current affiliation: Kangwon National University, Kangwon Do, South Korea</a:t>
            </a:r>
          </a:p>
          <a:p>
            <a:r>
              <a:rPr lang="en-US"/>
              <a:t>Current affiliation: Utah State University, Vernal, Utah</a:t>
            </a:r>
          </a:p>
          <a:p>
            <a:pPr defTabSz="879056">
              <a:defRPr/>
            </a:pP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873">
              <a:defRPr/>
            </a:pPr>
            <a:r>
              <a:rPr lang="en-US" dirty="0" smtClean="0"/>
              <a:t>Biodiversity Research Institute (2011): http://www.briloon.org/uploads/hgconnections/glmc/GLMC_FinalReport.pdf</a:t>
            </a:r>
          </a:p>
          <a:p>
            <a:pPr defTabSz="901873">
              <a:defRPr/>
            </a:pPr>
            <a:endParaRPr lang="en-US" dirty="0" smtClean="0"/>
          </a:p>
          <a:p>
            <a:r>
              <a:rPr lang="en-US" dirty="0"/>
              <a:t>The Great Lakes Fish Advisory Workgroup currently recommends a methylmercury reference dose of 0.05 parts per million, six times lower than the 2001 level.</a:t>
            </a:r>
            <a:endParaRPr lang="en-US" dirty="0" smtClean="0"/>
          </a:p>
          <a:p>
            <a:endParaRPr lang="en-US" dirty="0" smtClean="0"/>
          </a:p>
          <a:p>
            <a:r>
              <a:rPr lang="en-US" dirty="0"/>
              <a:t>Great Lakes Fish Advisory Workgroup. 2007. A protocol for </a:t>
            </a:r>
            <a:r>
              <a:rPr lang="en-US" dirty="0" err="1"/>
              <a:t>mercurybased</a:t>
            </a:r>
            <a:r>
              <a:rPr lang="en-US" dirty="0"/>
              <a:t> fish consumption advice: an addendum to the 1993 protocol</a:t>
            </a:r>
          </a:p>
          <a:p>
            <a:r>
              <a:rPr lang="en-US" dirty="0"/>
              <a:t>for a uniform Great Lakes sport fish consumption advisory. Wisconsin Department of Health Services, Madison, WI, 30 pp.</a:t>
            </a:r>
          </a:p>
          <a:p>
            <a:r>
              <a:rPr lang="en-US" dirty="0"/>
              <a:t>Available at http://www.dhs.wisconsin.gov/eh/fish/FishFS/2007Hg_Add_Final_05_07.pdf.</a:t>
            </a:r>
          </a:p>
        </p:txBody>
      </p:sp>
      <p:sp>
        <p:nvSpPr>
          <p:cNvPr id="4" name="Slide Number Placeholder 3"/>
          <p:cNvSpPr>
            <a:spLocks noGrp="1"/>
          </p:cNvSpPr>
          <p:nvPr>
            <p:ph type="sldNum" sz="quarter" idx="10"/>
          </p:nvPr>
        </p:nvSpPr>
        <p:spPr/>
        <p:txBody>
          <a:bodyPr/>
          <a:lstStyle/>
          <a:p>
            <a:fld id="{44968C90-F160-400A-9168-041FF088281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92731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Although similar developments were taking place elsewhere in the world, the U.K. in particular, within NOAA, the early development of computerized numerical methods to compute transport and dispersion in a time-varying wind field (in contrast to steady-state Gaussian plume models) started at ARL’s field division in Idaho that supported the emergency operations center at what was called at the time the National Reactor Testing Station.  The MESODIFF model interpolated winds and temperatures from a network of towers over the test site to compute the transport of a series of sequentially released puffs that grow with time to estimate the dispersion.  Later this approach was expanded to more regional applications at ARL Headquarters by Heffter and Ferber (1975) by using the data from the weather observing rawindsonde network.  This model was then restructured to more realistically simulate the diurnal variations in mixing and the resulting differences in dispersion due to the effects of wind shear especially during stable conditions, modeled by the use of splitting puffs that would each transport with their own wind vector rather than a layer-average wind.  This prototype modeling approach became HYSPLIT.  Subsequent versions incorporated more sophisticated mixing schemes, gridded meteorological data, and improvements in mixing and turbulence parameterizations.  The prime focus in the last ten years has been to apply the model to a variety of different applications.</a:t>
            </a:r>
          </a:p>
          <a:p>
            <a:endParaRPr lang="en-US" altLang="en-US" smtClean="0"/>
          </a:p>
        </p:txBody>
      </p:sp>
      <p:sp>
        <p:nvSpPr>
          <p:cNvPr id="4" name="Slide Number Placeholder 3"/>
          <p:cNvSpPr>
            <a:spLocks noGrp="1"/>
          </p:cNvSpPr>
          <p:nvPr>
            <p:ph type="sldNum" sz="quarter" idx="5"/>
          </p:nvPr>
        </p:nvSpPr>
        <p:spPr/>
        <p:txBody>
          <a:bodyPr/>
          <a:lstStyle/>
          <a:p>
            <a:pPr>
              <a:defRPr/>
            </a:pPr>
            <a:fld id="{D9BE52C3-0347-43EF-AF5D-F472A9A20E72}" type="slidenum">
              <a:rPr lang="en-US">
                <a:solidFill>
                  <a:prstClr val="black"/>
                </a:solidFill>
              </a:rPr>
              <a:pPr>
                <a:def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xfrm>
            <a:off x="1141413" y="684213"/>
            <a:ext cx="4575175" cy="3430587"/>
          </a:xfrm>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Incorporation</a:t>
            </a:r>
            <a:r>
              <a:rPr lang="en-US" baseline="0" dirty="0" smtClean="0">
                <a:latin typeface="Arial" pitchFamily="34" charset="0"/>
              </a:rPr>
              <a:t> of the mercury modeling algorithms into the new GEM-HYSPLIT code was a large scientific programming task.</a:t>
            </a:r>
            <a:endParaRPr lang="en-US" dirty="0" smtClean="0">
              <a:latin typeface="Arial" pitchFamily="34" charset="0"/>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32625" indent="-281779" eaLnBrk="0" hangingPunct="0">
              <a:defRPr>
                <a:solidFill>
                  <a:schemeClr val="tx1"/>
                </a:solidFill>
                <a:latin typeface="Arial" pitchFamily="34" charset="0"/>
              </a:defRPr>
            </a:lvl2pPr>
            <a:lvl3pPr marL="1127115" indent="-225423" eaLnBrk="0" hangingPunct="0">
              <a:defRPr>
                <a:solidFill>
                  <a:schemeClr val="tx1"/>
                </a:solidFill>
                <a:latin typeface="Arial" pitchFamily="34" charset="0"/>
              </a:defRPr>
            </a:lvl3pPr>
            <a:lvl4pPr marL="1577962" indent="-225423" eaLnBrk="0" hangingPunct="0">
              <a:defRPr>
                <a:solidFill>
                  <a:schemeClr val="tx1"/>
                </a:solidFill>
                <a:latin typeface="Arial" pitchFamily="34" charset="0"/>
              </a:defRPr>
            </a:lvl4pPr>
            <a:lvl5pPr marL="2028807" indent="-225423" eaLnBrk="0" hangingPunct="0">
              <a:defRPr>
                <a:solidFill>
                  <a:schemeClr val="tx1"/>
                </a:solidFill>
                <a:latin typeface="Arial" pitchFamily="34" charset="0"/>
              </a:defRPr>
            </a:lvl5pPr>
            <a:lvl6pPr marL="2479654" indent="-225423" eaLnBrk="0" fontAlgn="base" hangingPunct="0">
              <a:spcBef>
                <a:spcPct val="0"/>
              </a:spcBef>
              <a:spcAft>
                <a:spcPct val="0"/>
              </a:spcAft>
              <a:defRPr>
                <a:solidFill>
                  <a:schemeClr val="tx1"/>
                </a:solidFill>
                <a:latin typeface="Arial" pitchFamily="34" charset="0"/>
              </a:defRPr>
            </a:lvl6pPr>
            <a:lvl7pPr marL="2930499" indent="-225423" eaLnBrk="0" fontAlgn="base" hangingPunct="0">
              <a:spcBef>
                <a:spcPct val="0"/>
              </a:spcBef>
              <a:spcAft>
                <a:spcPct val="0"/>
              </a:spcAft>
              <a:defRPr>
                <a:solidFill>
                  <a:schemeClr val="tx1"/>
                </a:solidFill>
                <a:latin typeface="Arial" pitchFamily="34" charset="0"/>
              </a:defRPr>
            </a:lvl7pPr>
            <a:lvl8pPr marL="3381346" indent="-225423" eaLnBrk="0" fontAlgn="base" hangingPunct="0">
              <a:spcBef>
                <a:spcPct val="0"/>
              </a:spcBef>
              <a:spcAft>
                <a:spcPct val="0"/>
              </a:spcAft>
              <a:defRPr>
                <a:solidFill>
                  <a:schemeClr val="tx1"/>
                </a:solidFill>
                <a:latin typeface="Arial" pitchFamily="34" charset="0"/>
              </a:defRPr>
            </a:lvl8pPr>
            <a:lvl9pPr marL="3832193" indent="-225423" eaLnBrk="0" fontAlgn="base" hangingPunct="0">
              <a:spcBef>
                <a:spcPct val="0"/>
              </a:spcBef>
              <a:spcAft>
                <a:spcPct val="0"/>
              </a:spcAft>
              <a:defRPr>
                <a:solidFill>
                  <a:schemeClr val="tx1"/>
                </a:solidFill>
                <a:latin typeface="Arial" pitchFamily="34" charset="0"/>
              </a:defRPr>
            </a:lvl9pPr>
          </a:lstStyle>
          <a:p>
            <a:pPr eaLnBrk="1" hangingPunct="1"/>
            <a:fld id="{C85D9814-DC4C-443D-9722-B9917C1F985B}" type="slidenum">
              <a:rPr lang="en-US">
                <a:solidFill>
                  <a:prstClr val="black"/>
                </a:solidFill>
              </a:rPr>
              <a:pPr eaLnBrk="1" hangingPunct="1"/>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CD8E4-E388-42BB-93C1-3B31F30E345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7497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 Case (J)</a:t>
            </a:r>
            <a:r>
              <a:rPr lang="en-US" baseline="0" smtClean="0"/>
              <a:t> --   </a:t>
            </a:r>
            <a:r>
              <a:rPr lang="en-US"/>
              <a:t>oxid_33_pf_10_wetr_40K_AE100_Aii100_AP100_B75_L75_O115_R75_V50 (0.70)</a:t>
            </a:r>
            <a:r>
              <a:rPr lang="en-US" smtClean="0"/>
              <a:t> </a:t>
            </a:r>
          </a:p>
          <a:p>
            <a:endParaRPr lang="en-US" smtClean="0"/>
          </a:p>
          <a:p>
            <a:r>
              <a:rPr lang="en-US" smtClean="0"/>
              <a:t>All data are 24</a:t>
            </a:r>
            <a:r>
              <a:rPr lang="en-US" baseline="0" smtClean="0"/>
              <a:t> hour averages</a:t>
            </a:r>
            <a:endParaRPr lang="en-US"/>
          </a:p>
        </p:txBody>
      </p:sp>
      <p:sp>
        <p:nvSpPr>
          <p:cNvPr id="4" name="Slide Number Placeholder 3"/>
          <p:cNvSpPr>
            <a:spLocks noGrp="1"/>
          </p:cNvSpPr>
          <p:nvPr>
            <p:ph type="sldNum" sz="quarter" idx="10"/>
          </p:nvPr>
        </p:nvSpPr>
        <p:spPr/>
        <p:txBody>
          <a:bodyPr/>
          <a:lstStyle/>
          <a:p>
            <a:fld id="{1CCCD8E4-E388-42BB-93C1-3B31F30E345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82119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Model includes Hg2s</a:t>
            </a:r>
            <a:endParaRPr lang="en-US"/>
          </a:p>
        </p:txBody>
      </p:sp>
      <p:sp>
        <p:nvSpPr>
          <p:cNvPr id="4" name="Slide Number Placeholder 3"/>
          <p:cNvSpPr>
            <a:spLocks noGrp="1"/>
          </p:cNvSpPr>
          <p:nvPr>
            <p:ph type="sldNum" sz="quarter" idx="10"/>
          </p:nvPr>
        </p:nvSpPr>
        <p:spPr/>
        <p:txBody>
          <a:bodyPr/>
          <a:lstStyle/>
          <a:p>
            <a:fld id="{1CCCD8E4-E388-42BB-93C1-3B31F30E345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9179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873">
              <a:defRPr/>
            </a:pPr>
            <a:r>
              <a:rPr lang="en-US"/>
              <a:t>Grant, S. L., M. Kim, P. Lin, K. C. Crist, S. Ghosh and V. R. Kotamarthi (2014). A simulation study of atmospheric mercury and its deposition in the Great Lakes. Atmospheric Environment 94: 164-172.</a:t>
            </a:r>
          </a:p>
          <a:p>
            <a:endParaRPr lang="en-US"/>
          </a:p>
        </p:txBody>
      </p:sp>
      <p:sp>
        <p:nvSpPr>
          <p:cNvPr id="4" name="Slide Number Placeholder 3"/>
          <p:cNvSpPr>
            <a:spLocks noGrp="1"/>
          </p:cNvSpPr>
          <p:nvPr>
            <p:ph type="sldNum" sz="quarter" idx="10"/>
          </p:nvPr>
        </p:nvSpPr>
        <p:spPr/>
        <p:txBody>
          <a:bodyPr/>
          <a:lstStyle/>
          <a:p>
            <a:fld id="{1CCCD8E4-E388-42BB-93C1-3B31F30E345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06970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04617B">
                    <a:shade val="90000"/>
                  </a:srgbClr>
                </a:solidFill>
              </a:rPr>
              <a:t>January 9, 2013</a:t>
            </a:r>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NOAA Air Resources Laboratory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3E7EE49B-C32B-495C-9640-ABBF50F57D80}" type="slidenum">
              <a:rPr lang="en-US" smtClean="0">
                <a:solidFill>
                  <a:srgbClr val="04617B">
                    <a:shade val="90000"/>
                  </a:srgbClr>
                </a:solidFill>
              </a:rPr>
              <a:pPr/>
              <a:t>‹#›</a:t>
            </a:fld>
            <a:endParaRPr lang="en-US">
              <a:solidFill>
                <a:srgbClr val="04617B">
                  <a:shade val="90000"/>
                </a:srgbClr>
              </a:solidFill>
            </a:endParaRPr>
          </a:p>
        </p:txBody>
      </p:sp>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6100730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04617B">
                    <a:shade val="90000"/>
                  </a:srgbClr>
                </a:solidFill>
              </a:rPr>
              <a:t>January 9, 2013</a:t>
            </a:r>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NOAA Air Resources Laboratory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3E7EE49B-C32B-495C-9640-ABBF50F57D80}" type="slidenum">
              <a:rPr lang="en-US" smtClean="0">
                <a:solidFill>
                  <a:srgbClr val="04617B">
                    <a:shade val="90000"/>
                  </a:srgbClr>
                </a:solidFill>
              </a:rPr>
              <a:pPr/>
              <a:t>‹#›</a:t>
            </a:fld>
            <a:endParaRPr lang="en-US">
              <a:solidFill>
                <a:srgbClr val="04617B">
                  <a:shade val="90000"/>
                </a:srgbClr>
              </a:solidFill>
            </a:endParaRPr>
          </a:p>
        </p:txBody>
      </p:sp>
      <p:sp>
        <p:nvSpPr>
          <p:cNvPr id="6" name="Date Placeholder 3"/>
          <p:cNvSpPr txBox="1">
            <a:spLocks/>
          </p:cNvSpPr>
          <p:nvPr userDrawn="1"/>
        </p:nvSpPr>
        <p:spPr>
          <a:xfrm>
            <a:off x="107504" y="6453336"/>
            <a:ext cx="2133600" cy="365125"/>
          </a:xfrm>
          <a:prstGeom prst="rect">
            <a:avLst/>
          </a:prstGeom>
        </p:spPr>
        <p:txBody>
          <a:bodyPr vert="horz" lIns="0" tIns="0" rIns="0" bIns="0" anchor="b"/>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4617B">
                    <a:shade val="90000"/>
                  </a:srgbClr>
                </a:solidFill>
              </a:rPr>
              <a:t>Oct 16, 2014</a:t>
            </a:r>
            <a:endParaRPr lang="en-US" dirty="0">
              <a:solidFill>
                <a:srgbClr val="04617B">
                  <a:shade val="90000"/>
                </a:srgbClr>
              </a:solidFill>
            </a:endParaRPr>
          </a:p>
        </p:txBody>
      </p:sp>
      <p:sp>
        <p:nvSpPr>
          <p:cNvPr id="7" name="Footer Placeholder 4"/>
          <p:cNvSpPr txBox="1">
            <a:spLocks/>
          </p:cNvSpPr>
          <p:nvPr userDrawn="1"/>
        </p:nvSpPr>
        <p:spPr>
          <a:xfrm>
            <a:off x="2903704" y="6453336"/>
            <a:ext cx="3352800" cy="365125"/>
          </a:xfrm>
          <a:prstGeom prst="rect">
            <a:avLst/>
          </a:prstGeom>
        </p:spPr>
        <p:txBody>
          <a:bodyPr vert="horz" lIns="0" tIns="0" rIns="0" bIns="0" anchor="b"/>
          <a:lstStyle>
            <a:defPPr>
              <a:defRPr lang="en-US"/>
            </a:defPPr>
            <a:lvl1pPr marL="0" algn="ct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4617B">
                    <a:shade val="90000"/>
                  </a:srgbClr>
                </a:solidFill>
              </a:rPr>
              <a:t>NOAA Air Resources Laboratory</a:t>
            </a:r>
            <a:endParaRPr lang="en-US" dirty="0">
              <a:solidFill>
                <a:srgbClr val="04617B">
                  <a:shade val="90000"/>
                </a:srgbClr>
              </a:solidFill>
            </a:endParaRPr>
          </a:p>
        </p:txBody>
      </p:sp>
      <p:sp>
        <p:nvSpPr>
          <p:cNvPr id="8" name="Slide Number Placeholder 5"/>
          <p:cNvSpPr txBox="1">
            <a:spLocks/>
          </p:cNvSpPr>
          <p:nvPr userDrawn="1"/>
        </p:nvSpPr>
        <p:spPr>
          <a:xfrm>
            <a:off x="8316416" y="6453336"/>
            <a:ext cx="762000" cy="365125"/>
          </a:xfrm>
          <a:prstGeom prst="rect">
            <a:avLst/>
          </a:prstGeom>
        </p:spPr>
        <p:txBody>
          <a:bodyPr vert="horz" lIns="0" tIns="0" rIns="0" bIns="0" anchor="b"/>
          <a:lstStyle>
            <a:defPPr>
              <a:defRPr lang="en-US"/>
            </a:defPPr>
            <a:lvl1pPr marL="0" algn="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7EE49B-C32B-495C-9640-ABBF50F57D8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92951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04617B">
                    <a:shade val="90000"/>
                  </a:srgbClr>
                </a:solidFill>
              </a:rPr>
              <a:t>January 9, 2013</a:t>
            </a:r>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NOAA Air Resources Laboratory</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3E7EE49B-C32B-495C-9640-ABBF50F57D80}" type="slidenum">
              <a:rPr lang="en-US" smtClean="0">
                <a:solidFill>
                  <a:srgbClr val="04617B">
                    <a:shade val="90000"/>
                  </a:srgbClr>
                </a:solidFill>
              </a:rPr>
              <a:pPr/>
              <a:t>‹#›</a:t>
            </a:fld>
            <a:endParaRPr lang="en-US">
              <a:solidFill>
                <a:srgbClr val="04617B">
                  <a:shade val="90000"/>
                </a:srgbClr>
              </a:solidFill>
            </a:endParaRPr>
          </a:p>
        </p:txBody>
      </p:sp>
      <p:sp>
        <p:nvSpPr>
          <p:cNvPr id="6" name="Content Placeholder 2"/>
          <p:cNvSpPr>
            <a:spLocks noGrp="1"/>
          </p:cNvSpPr>
          <p:nvPr>
            <p:ph idx="1"/>
          </p:nvPr>
        </p:nvSpPr>
        <p:spPr>
          <a:xfrm>
            <a:off x="685800" y="1447800"/>
            <a:ext cx="8229600" cy="4389120"/>
          </a:xfrm>
          <a:prstGeom prst="rect">
            <a:avLst/>
          </a:prstGeom>
        </p:spPr>
        <p:txBody>
          <a:bodyPr/>
          <a:lstStyle>
            <a:lvl1pPr>
              <a:defRPr sz="36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3"/>
          <p:cNvSpPr txBox="1">
            <a:spLocks/>
          </p:cNvSpPr>
          <p:nvPr userDrawn="1"/>
        </p:nvSpPr>
        <p:spPr>
          <a:xfrm>
            <a:off x="107504" y="6453336"/>
            <a:ext cx="2133600" cy="365125"/>
          </a:xfrm>
          <a:prstGeom prst="rect">
            <a:avLst/>
          </a:prstGeom>
        </p:spPr>
        <p:txBody>
          <a:bodyPr vert="horz" lIns="0" tIns="0" rIns="0" bIns="0" anchor="b"/>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4617B">
                    <a:shade val="90000"/>
                  </a:srgbClr>
                </a:solidFill>
              </a:rPr>
              <a:t>Oct 16, 2014</a:t>
            </a:r>
            <a:endParaRPr lang="en-US" dirty="0">
              <a:solidFill>
                <a:srgbClr val="04617B">
                  <a:shade val="90000"/>
                </a:srgbClr>
              </a:solidFill>
            </a:endParaRPr>
          </a:p>
        </p:txBody>
      </p:sp>
      <p:sp>
        <p:nvSpPr>
          <p:cNvPr id="8" name="Footer Placeholder 4"/>
          <p:cNvSpPr txBox="1">
            <a:spLocks/>
          </p:cNvSpPr>
          <p:nvPr userDrawn="1"/>
        </p:nvSpPr>
        <p:spPr>
          <a:xfrm>
            <a:off x="2903704" y="6453336"/>
            <a:ext cx="3352800" cy="365125"/>
          </a:xfrm>
          <a:prstGeom prst="rect">
            <a:avLst/>
          </a:prstGeom>
        </p:spPr>
        <p:txBody>
          <a:bodyPr vert="horz" lIns="0" tIns="0" rIns="0" bIns="0" anchor="b"/>
          <a:lstStyle>
            <a:defPPr>
              <a:defRPr lang="en-US"/>
            </a:defPPr>
            <a:lvl1pPr marL="0" algn="ct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4617B">
                    <a:shade val="90000"/>
                  </a:srgbClr>
                </a:solidFill>
              </a:rPr>
              <a:t>NOAA Air Resources Laboratory</a:t>
            </a:r>
            <a:endParaRPr lang="en-US" dirty="0">
              <a:solidFill>
                <a:srgbClr val="04617B">
                  <a:shade val="90000"/>
                </a:srgbClr>
              </a:solidFill>
            </a:endParaRPr>
          </a:p>
        </p:txBody>
      </p:sp>
      <p:sp>
        <p:nvSpPr>
          <p:cNvPr id="9" name="Slide Number Placeholder 5"/>
          <p:cNvSpPr txBox="1">
            <a:spLocks/>
          </p:cNvSpPr>
          <p:nvPr userDrawn="1"/>
        </p:nvSpPr>
        <p:spPr>
          <a:xfrm>
            <a:off x="8316416" y="6453336"/>
            <a:ext cx="762000" cy="365125"/>
          </a:xfrm>
          <a:prstGeom prst="rect">
            <a:avLst/>
          </a:prstGeom>
        </p:spPr>
        <p:txBody>
          <a:bodyPr vert="horz" lIns="0" tIns="0" rIns="0" bIns="0" anchor="b"/>
          <a:lstStyle>
            <a:defPPr>
              <a:defRPr lang="en-US"/>
            </a:defPPr>
            <a:lvl1pPr marL="0" algn="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7EE49B-C32B-495C-9640-ABBF50F57D8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236777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
        <p:nvSpPr>
          <p:cNvPr id="3" name="Date Placeholder 3"/>
          <p:cNvSpPr>
            <a:spLocks noGrp="1"/>
          </p:cNvSpPr>
          <p:nvPr>
            <p:ph type="dt" sz="half" idx="10"/>
          </p:nvPr>
        </p:nvSpPr>
        <p:spPr>
          <a:xfrm>
            <a:off x="107504" y="6453336"/>
            <a:ext cx="2133600" cy="3651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smtClean="0">
                <a:solidFill>
                  <a:srgbClr val="04617B">
                    <a:shade val="90000"/>
                  </a:srgbClr>
                </a:solidFill>
              </a:rPr>
              <a:t>Oct 16, 2014</a:t>
            </a:r>
            <a:endParaRPr lang="en-US" dirty="0">
              <a:solidFill>
                <a:srgbClr val="04617B">
                  <a:shade val="90000"/>
                </a:srgbClr>
              </a:solidFill>
            </a:endParaRPr>
          </a:p>
        </p:txBody>
      </p:sp>
      <p:sp>
        <p:nvSpPr>
          <p:cNvPr id="4" name="Footer Placeholder 4"/>
          <p:cNvSpPr txBox="1">
            <a:spLocks/>
          </p:cNvSpPr>
          <p:nvPr userDrawn="1"/>
        </p:nvSpPr>
        <p:spPr>
          <a:xfrm>
            <a:off x="2903704" y="6453336"/>
            <a:ext cx="3352800" cy="365125"/>
          </a:xfrm>
          <a:prstGeom prst="rect">
            <a:avLst/>
          </a:prstGeom>
        </p:spPr>
        <p:txBody>
          <a:bodyPr vert="horz" lIns="0" tIns="0" rIns="0" bIns="0" anchor="b"/>
          <a:lstStyle>
            <a:defPPr>
              <a:defRPr lang="en-US"/>
            </a:defPPr>
            <a:lvl1pPr marL="0" algn="ct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4617B">
                    <a:shade val="90000"/>
                  </a:srgbClr>
                </a:solidFill>
              </a:rPr>
              <a:t>NOAA Air Resources Laboratory</a:t>
            </a:r>
            <a:endParaRPr lang="en-US" dirty="0">
              <a:solidFill>
                <a:srgbClr val="04617B">
                  <a:shade val="90000"/>
                </a:srgbClr>
              </a:solidFill>
            </a:endParaRPr>
          </a:p>
        </p:txBody>
      </p:sp>
      <p:sp>
        <p:nvSpPr>
          <p:cNvPr id="6" name="Slide Number Placeholder 5"/>
          <p:cNvSpPr>
            <a:spLocks noGrp="1"/>
          </p:cNvSpPr>
          <p:nvPr>
            <p:ph type="sldNum" sz="quarter" idx="12"/>
          </p:nvPr>
        </p:nvSpPr>
        <p:spPr>
          <a:xfrm>
            <a:off x="8316416" y="6453336"/>
            <a:ext cx="762000" cy="365125"/>
          </a:xfrm>
        </p:spPr>
        <p:txBody>
          <a:bodyPr/>
          <a:lstStyle/>
          <a:p>
            <a:fld id="{3E7EE49B-C32B-495C-9640-ABBF50F57D8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253354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4207341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2741142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3755740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2835945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1678270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478018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416491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935480"/>
            <a:ext cx="8229600" cy="438912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107504" y="6453336"/>
            <a:ext cx="2133600" cy="3651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smtClean="0">
                <a:solidFill>
                  <a:srgbClr val="04617B">
                    <a:shade val="90000"/>
                  </a:srgbClr>
                </a:solidFill>
              </a:rPr>
              <a:t>Oct 16, 2014</a:t>
            </a:r>
            <a:endParaRPr lang="en-US" dirty="0">
              <a:solidFill>
                <a:srgbClr val="04617B">
                  <a:shade val="90000"/>
                </a:srgbClr>
              </a:solidFill>
            </a:endParaRPr>
          </a:p>
        </p:txBody>
      </p:sp>
      <p:sp>
        <p:nvSpPr>
          <p:cNvPr id="5" name="Footer Placeholder 4"/>
          <p:cNvSpPr>
            <a:spLocks noGrp="1"/>
          </p:cNvSpPr>
          <p:nvPr>
            <p:ph type="ftr" sz="quarter" idx="11"/>
          </p:nvPr>
        </p:nvSpPr>
        <p:spPr>
          <a:xfrm>
            <a:off x="2903704" y="6453336"/>
            <a:ext cx="3352800" cy="365125"/>
          </a:xfrm>
        </p:spPr>
        <p:txBody>
          <a:bodyPr/>
          <a:lstStyle/>
          <a:p>
            <a:r>
              <a:rPr lang="en-US" dirty="0" smtClean="0">
                <a:solidFill>
                  <a:srgbClr val="04617B">
                    <a:shade val="90000"/>
                  </a:srgbClr>
                </a:solidFill>
              </a:rPr>
              <a:t>NOAA Air Resources Laboratory</a:t>
            </a:r>
            <a:endParaRPr lang="en-US" dirty="0">
              <a:solidFill>
                <a:srgbClr val="04617B">
                  <a:shade val="90000"/>
                </a:srgbClr>
              </a:solidFill>
            </a:endParaRPr>
          </a:p>
        </p:txBody>
      </p:sp>
      <p:sp>
        <p:nvSpPr>
          <p:cNvPr id="6" name="Slide Number Placeholder 5"/>
          <p:cNvSpPr>
            <a:spLocks noGrp="1"/>
          </p:cNvSpPr>
          <p:nvPr>
            <p:ph type="sldNum" sz="quarter" idx="12"/>
          </p:nvPr>
        </p:nvSpPr>
        <p:spPr>
          <a:xfrm>
            <a:off x="8316416" y="6453336"/>
            <a:ext cx="762000" cy="365125"/>
          </a:xfrm>
        </p:spPr>
        <p:txBody>
          <a:bodyPr/>
          <a:lstStyle/>
          <a:p>
            <a:fld id="{3E7EE49B-C32B-495C-9640-ABBF50F57D8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2649299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2607580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832700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463051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2583898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2572368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426714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447274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3093955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1654116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140435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3"/>
          <p:cNvSpPr txBox="1">
            <a:spLocks/>
          </p:cNvSpPr>
          <p:nvPr userDrawn="1"/>
        </p:nvSpPr>
        <p:spPr>
          <a:xfrm>
            <a:off x="107504" y="6453336"/>
            <a:ext cx="2133600" cy="365125"/>
          </a:xfrm>
          <a:prstGeom prst="rect">
            <a:avLst/>
          </a:prstGeom>
        </p:spPr>
        <p:txBody>
          <a:bodyPr vert="horz" lIns="0" tIns="0" rIns="0" bIns="0" anchor="b"/>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4617B">
                    <a:shade val="90000"/>
                  </a:srgbClr>
                </a:solidFill>
              </a:rPr>
              <a:t>May 13, 2015</a:t>
            </a:r>
            <a:endParaRPr lang="en-US" dirty="0">
              <a:solidFill>
                <a:srgbClr val="04617B">
                  <a:shade val="90000"/>
                </a:srgbClr>
              </a:solidFill>
            </a:endParaRPr>
          </a:p>
        </p:txBody>
      </p:sp>
      <p:sp>
        <p:nvSpPr>
          <p:cNvPr id="9" name="Footer Placeholder 4"/>
          <p:cNvSpPr txBox="1">
            <a:spLocks/>
          </p:cNvSpPr>
          <p:nvPr userDrawn="1"/>
        </p:nvSpPr>
        <p:spPr>
          <a:xfrm>
            <a:off x="2903704" y="6453336"/>
            <a:ext cx="3352800" cy="365125"/>
          </a:xfrm>
          <a:prstGeom prst="rect">
            <a:avLst/>
          </a:prstGeom>
        </p:spPr>
        <p:txBody>
          <a:bodyPr vert="horz" lIns="0" tIns="0" rIns="0" bIns="0" anchor="b"/>
          <a:lstStyle>
            <a:defPPr>
              <a:defRPr lang="en-US"/>
            </a:defPPr>
            <a:lvl1pPr marL="0" algn="ct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4617B">
                    <a:shade val="90000"/>
                  </a:srgbClr>
                </a:solidFill>
              </a:rPr>
              <a:t>NOAA Air Resources Laboratory</a:t>
            </a:r>
            <a:endParaRPr lang="en-US" dirty="0">
              <a:solidFill>
                <a:srgbClr val="04617B">
                  <a:shade val="90000"/>
                </a:srgbClr>
              </a:solidFill>
            </a:endParaRPr>
          </a:p>
        </p:txBody>
      </p:sp>
      <p:sp>
        <p:nvSpPr>
          <p:cNvPr id="10" name="Slide Number Placeholder 5"/>
          <p:cNvSpPr txBox="1">
            <a:spLocks/>
          </p:cNvSpPr>
          <p:nvPr userDrawn="1"/>
        </p:nvSpPr>
        <p:spPr>
          <a:xfrm>
            <a:off x="8316416" y="6453336"/>
            <a:ext cx="762000" cy="365125"/>
          </a:xfrm>
          <a:prstGeom prst="rect">
            <a:avLst/>
          </a:prstGeom>
        </p:spPr>
        <p:txBody>
          <a:bodyPr vert="horz" lIns="0" tIns="0" rIns="0" bIns="0" anchor="b"/>
          <a:lstStyle>
            <a:defPPr>
              <a:defRPr lang="en-US"/>
            </a:defPPr>
            <a:lvl1pPr marL="0" algn="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7EE49B-C32B-495C-9640-ABBF50F57D8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65786452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4262075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1457364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773308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3540889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4242945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3478061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624510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1437399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4257093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170815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solidFill>
                  <a:srgbClr val="04617B">
                    <a:shade val="90000"/>
                  </a:srgbClr>
                </a:solidFill>
              </a:rPr>
              <a:t>January 9, 2013</a:t>
            </a:r>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r>
              <a:rPr lang="en-US" smtClean="0">
                <a:solidFill>
                  <a:srgbClr val="04617B">
                    <a:shade val="90000"/>
                  </a:srgbClr>
                </a:solidFill>
              </a:rPr>
              <a:t>NOAA Air Resources Laboratory</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3E7EE49B-C32B-495C-9640-ABBF50F57D80}" type="slidenum">
              <a:rPr lang="en-US" smtClean="0">
                <a:solidFill>
                  <a:srgbClr val="04617B">
                    <a:shade val="90000"/>
                  </a:srgbClr>
                </a:solidFill>
              </a:rPr>
              <a:pPr/>
              <a:t>‹#›</a:t>
            </a:fld>
            <a:endParaRPr lang="en-US">
              <a:solidFill>
                <a:srgbClr val="04617B">
                  <a:shade val="90000"/>
                </a:srgbClr>
              </a:solidFill>
            </a:endParaRPr>
          </a:p>
        </p:txBody>
      </p:sp>
      <p:sp>
        <p:nvSpPr>
          <p:cNvPr id="10" name="Date Placeholder 3"/>
          <p:cNvSpPr txBox="1">
            <a:spLocks/>
          </p:cNvSpPr>
          <p:nvPr userDrawn="1"/>
        </p:nvSpPr>
        <p:spPr>
          <a:xfrm>
            <a:off x="107504" y="6453336"/>
            <a:ext cx="2133600" cy="365125"/>
          </a:xfrm>
          <a:prstGeom prst="rect">
            <a:avLst/>
          </a:prstGeom>
        </p:spPr>
        <p:txBody>
          <a:bodyPr vert="horz" lIns="0" tIns="0" rIns="0" bIns="0" anchor="b"/>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4617B">
                    <a:shade val="90000"/>
                  </a:srgbClr>
                </a:solidFill>
              </a:rPr>
              <a:t>Oct 16, 2014</a:t>
            </a:r>
            <a:endParaRPr lang="en-US" dirty="0">
              <a:solidFill>
                <a:srgbClr val="04617B">
                  <a:shade val="90000"/>
                </a:srgbClr>
              </a:solidFill>
            </a:endParaRPr>
          </a:p>
        </p:txBody>
      </p:sp>
      <p:sp>
        <p:nvSpPr>
          <p:cNvPr id="11" name="Footer Placeholder 4"/>
          <p:cNvSpPr txBox="1">
            <a:spLocks/>
          </p:cNvSpPr>
          <p:nvPr userDrawn="1"/>
        </p:nvSpPr>
        <p:spPr>
          <a:xfrm>
            <a:off x="2903704" y="6453336"/>
            <a:ext cx="3352800" cy="365125"/>
          </a:xfrm>
          <a:prstGeom prst="rect">
            <a:avLst/>
          </a:prstGeom>
        </p:spPr>
        <p:txBody>
          <a:bodyPr vert="horz" lIns="0" tIns="0" rIns="0" bIns="0" anchor="b"/>
          <a:lstStyle>
            <a:defPPr>
              <a:defRPr lang="en-US"/>
            </a:defPPr>
            <a:lvl1pPr marL="0" algn="ct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4617B">
                    <a:shade val="90000"/>
                  </a:srgbClr>
                </a:solidFill>
              </a:rPr>
              <a:t>NOAA Air Resources Laboratory</a:t>
            </a:r>
            <a:endParaRPr lang="en-US" dirty="0">
              <a:solidFill>
                <a:srgbClr val="04617B">
                  <a:shade val="90000"/>
                </a:srgbClr>
              </a:solidFill>
            </a:endParaRPr>
          </a:p>
        </p:txBody>
      </p:sp>
      <p:sp>
        <p:nvSpPr>
          <p:cNvPr id="12" name="Slide Number Placeholder 5"/>
          <p:cNvSpPr txBox="1">
            <a:spLocks/>
          </p:cNvSpPr>
          <p:nvPr userDrawn="1"/>
        </p:nvSpPr>
        <p:spPr>
          <a:xfrm>
            <a:off x="8316416" y="6453336"/>
            <a:ext cx="762000" cy="365125"/>
          </a:xfrm>
          <a:prstGeom prst="rect">
            <a:avLst/>
          </a:prstGeom>
        </p:spPr>
        <p:txBody>
          <a:bodyPr vert="horz" lIns="0" tIns="0" rIns="0" bIns="0" anchor="b"/>
          <a:lstStyle>
            <a:defPPr>
              <a:defRPr lang="en-US"/>
            </a:defPPr>
            <a:lvl1pPr marL="0" algn="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7EE49B-C32B-495C-9640-ABBF50F57D8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76313554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3261981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752600" y="6434820"/>
            <a:ext cx="6934200" cy="34471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lIns="45720" tIns="18288" rIns="45720" bIns="18288">
            <a:spAutoFit/>
          </a:bodyPr>
          <a:lstStyle>
            <a:lvl1pPr algn="r">
              <a:defRPr sz="1000">
                <a:solidFill>
                  <a:schemeClr val="tx1"/>
                </a:solidFill>
              </a:defRPr>
            </a:lvl1pPr>
          </a:lstStyle>
          <a:p>
            <a:r>
              <a:rPr lang="en-US" smtClean="0">
                <a:solidFill>
                  <a:prstClr val="black"/>
                </a:solidFill>
              </a:rPr>
              <a:t>NOAA Air Resources Laboratory</a:t>
            </a:r>
            <a:endParaRPr lang="en-US" dirty="0">
              <a:solidFill>
                <a:prstClr val="black"/>
              </a:solidFill>
            </a:endParaRPr>
          </a:p>
        </p:txBody>
      </p:sp>
    </p:spTree>
    <p:extLst>
      <p:ext uri="{BB962C8B-B14F-4D97-AF65-F5344CB8AC3E}">
        <p14:creationId xmlns:p14="http://schemas.microsoft.com/office/powerpoint/2010/main" val="8053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Mar 18 2015 Mtg">
    <p:spTree>
      <p:nvGrpSpPr>
        <p:cNvPr id="1" name=""/>
        <p:cNvGrpSpPr/>
        <p:nvPr/>
      </p:nvGrpSpPr>
      <p:grpSpPr>
        <a:xfrm>
          <a:off x="0" y="0"/>
          <a:ext cx="0" cy="0"/>
          <a:chOff x="0" y="0"/>
          <a:chExt cx="0" cy="0"/>
        </a:xfrm>
      </p:grpSpPr>
      <p:sp>
        <p:nvSpPr>
          <p:cNvPr id="5" name="Date Placeholder 3"/>
          <p:cNvSpPr txBox="1">
            <a:spLocks/>
          </p:cNvSpPr>
          <p:nvPr userDrawn="1"/>
        </p:nvSpPr>
        <p:spPr>
          <a:xfrm>
            <a:off x="107504" y="6453336"/>
            <a:ext cx="2133600" cy="365125"/>
          </a:xfrm>
          <a:prstGeom prst="rect">
            <a:avLst/>
          </a:prstGeom>
        </p:spPr>
        <p:txBody>
          <a:bodyPr vert="horz" lIns="0" tIns="0" rIns="0" bIns="0" anchor="b"/>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4617B">
                    <a:shade val="90000"/>
                  </a:srgbClr>
                </a:solidFill>
              </a:rPr>
              <a:t>June 18, 2015</a:t>
            </a:r>
            <a:endParaRPr lang="en-US" dirty="0">
              <a:solidFill>
                <a:srgbClr val="04617B">
                  <a:shade val="90000"/>
                </a:srgbClr>
              </a:solidFill>
            </a:endParaRPr>
          </a:p>
        </p:txBody>
      </p:sp>
      <p:sp>
        <p:nvSpPr>
          <p:cNvPr id="6" name="Footer Placeholder 4"/>
          <p:cNvSpPr txBox="1">
            <a:spLocks/>
          </p:cNvSpPr>
          <p:nvPr userDrawn="1"/>
        </p:nvSpPr>
        <p:spPr>
          <a:xfrm>
            <a:off x="2903704" y="6453336"/>
            <a:ext cx="3352800" cy="365125"/>
          </a:xfrm>
          <a:prstGeom prst="rect">
            <a:avLst/>
          </a:prstGeom>
        </p:spPr>
        <p:txBody>
          <a:bodyPr vert="horz" lIns="0" tIns="0" rIns="0" bIns="0" anchor="b"/>
          <a:lstStyle>
            <a:defPPr>
              <a:defRPr lang="en-US"/>
            </a:defPPr>
            <a:lvl1pPr marL="0" algn="ct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4617B">
                    <a:shade val="90000"/>
                  </a:srgbClr>
                </a:solidFill>
              </a:rPr>
              <a:t>NOAA Air Resources Laboratory</a:t>
            </a:r>
            <a:endParaRPr lang="en-US" dirty="0">
              <a:solidFill>
                <a:srgbClr val="04617B">
                  <a:shade val="90000"/>
                </a:srgbClr>
              </a:solidFill>
            </a:endParaRPr>
          </a:p>
        </p:txBody>
      </p:sp>
      <p:sp>
        <p:nvSpPr>
          <p:cNvPr id="7" name="Slide Number Placeholder 5"/>
          <p:cNvSpPr txBox="1">
            <a:spLocks/>
          </p:cNvSpPr>
          <p:nvPr userDrawn="1"/>
        </p:nvSpPr>
        <p:spPr>
          <a:xfrm>
            <a:off x="8316416" y="6453336"/>
            <a:ext cx="762000" cy="365125"/>
          </a:xfrm>
          <a:prstGeom prst="rect">
            <a:avLst/>
          </a:prstGeom>
        </p:spPr>
        <p:txBody>
          <a:bodyPr vert="horz" lIns="0" tIns="0" rIns="0" bIns="0" anchor="b"/>
          <a:lstStyle>
            <a:defPPr>
              <a:defRPr lang="en-US"/>
            </a:defPPr>
            <a:lvl1pPr marL="0" algn="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7EE49B-C32B-495C-9640-ABBF50F57D8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7706297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solidFill>
                  <a:srgbClr val="04617B">
                    <a:shade val="90000"/>
                  </a:srgbClr>
                </a:solidFill>
              </a:rPr>
              <a:t>January 9, 2013</a:t>
            </a:r>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NOAA Air Resources Laboratory</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3E7EE49B-C32B-495C-9640-ABBF50F57D80}" type="slidenum">
              <a:rPr lang="en-US" smtClean="0">
                <a:solidFill>
                  <a:srgbClr val="04617B">
                    <a:shade val="90000"/>
                  </a:srgbClr>
                </a:solidFill>
              </a:rPr>
              <a:pPr/>
              <a:t>‹#›</a:t>
            </a:fld>
            <a:endParaRPr lang="en-US">
              <a:solidFill>
                <a:srgbClr val="04617B">
                  <a:shade val="90000"/>
                </a:srgbClr>
              </a:solidFill>
            </a:endParaRPr>
          </a:p>
        </p:txBody>
      </p:sp>
      <p:sp>
        <p:nvSpPr>
          <p:cNvPr id="8" name="Date Placeholder 3"/>
          <p:cNvSpPr txBox="1">
            <a:spLocks/>
          </p:cNvSpPr>
          <p:nvPr userDrawn="1"/>
        </p:nvSpPr>
        <p:spPr>
          <a:xfrm>
            <a:off x="107504" y="6453336"/>
            <a:ext cx="2133600" cy="365125"/>
          </a:xfrm>
          <a:prstGeom prst="rect">
            <a:avLst/>
          </a:prstGeom>
        </p:spPr>
        <p:txBody>
          <a:bodyPr vert="horz" lIns="0" tIns="0" rIns="0" bIns="0" anchor="b"/>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4617B">
                    <a:shade val="90000"/>
                  </a:srgbClr>
                </a:solidFill>
              </a:rPr>
              <a:t>Oct 16, 2014</a:t>
            </a:r>
            <a:endParaRPr lang="en-US" dirty="0">
              <a:solidFill>
                <a:srgbClr val="04617B">
                  <a:shade val="90000"/>
                </a:srgbClr>
              </a:solidFill>
            </a:endParaRPr>
          </a:p>
        </p:txBody>
      </p:sp>
      <p:sp>
        <p:nvSpPr>
          <p:cNvPr id="9" name="Footer Placeholder 4"/>
          <p:cNvSpPr txBox="1">
            <a:spLocks/>
          </p:cNvSpPr>
          <p:nvPr userDrawn="1"/>
        </p:nvSpPr>
        <p:spPr>
          <a:xfrm>
            <a:off x="2903704" y="6453336"/>
            <a:ext cx="3352800" cy="365125"/>
          </a:xfrm>
          <a:prstGeom prst="rect">
            <a:avLst/>
          </a:prstGeom>
        </p:spPr>
        <p:txBody>
          <a:bodyPr vert="horz" lIns="0" tIns="0" rIns="0" bIns="0" anchor="b"/>
          <a:lstStyle>
            <a:defPPr>
              <a:defRPr lang="en-US"/>
            </a:defPPr>
            <a:lvl1pPr marL="0" algn="ct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4617B">
                    <a:shade val="90000"/>
                  </a:srgbClr>
                </a:solidFill>
              </a:rPr>
              <a:t>NOAA Air Resources Laboratory</a:t>
            </a:r>
            <a:endParaRPr lang="en-US" dirty="0">
              <a:solidFill>
                <a:srgbClr val="04617B">
                  <a:shade val="90000"/>
                </a:srgbClr>
              </a:solidFill>
            </a:endParaRPr>
          </a:p>
        </p:txBody>
      </p:sp>
      <p:sp>
        <p:nvSpPr>
          <p:cNvPr id="10" name="Slide Number Placeholder 5"/>
          <p:cNvSpPr txBox="1">
            <a:spLocks/>
          </p:cNvSpPr>
          <p:nvPr userDrawn="1"/>
        </p:nvSpPr>
        <p:spPr>
          <a:xfrm>
            <a:off x="8316416" y="6453336"/>
            <a:ext cx="762000" cy="365125"/>
          </a:xfrm>
          <a:prstGeom prst="rect">
            <a:avLst/>
          </a:prstGeom>
        </p:spPr>
        <p:txBody>
          <a:bodyPr vert="horz" lIns="0" tIns="0" rIns="0" bIns="0" anchor="b"/>
          <a:lstStyle>
            <a:defPPr>
              <a:defRPr lang="en-US"/>
            </a:defPPr>
            <a:lvl1pPr marL="0" algn="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7EE49B-C32B-495C-9640-ABBF50F57D8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88725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04617B">
                    <a:shade val="90000"/>
                  </a:srgbClr>
                </a:solidFill>
              </a:rPr>
              <a:t>January 9, 2013</a:t>
            </a:r>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NOAA Air Resources Laboratory</a:t>
            </a: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3E7EE49B-C32B-495C-9640-ABBF50F57D80}"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Date Placeholder 3"/>
          <p:cNvSpPr txBox="1">
            <a:spLocks/>
          </p:cNvSpPr>
          <p:nvPr userDrawn="1"/>
        </p:nvSpPr>
        <p:spPr>
          <a:xfrm>
            <a:off x="107504" y="6453336"/>
            <a:ext cx="2133600" cy="365125"/>
          </a:xfrm>
          <a:prstGeom prst="rect">
            <a:avLst/>
          </a:prstGeom>
        </p:spPr>
        <p:txBody>
          <a:bodyPr vert="horz" lIns="0" tIns="0" rIns="0" bIns="0" anchor="b"/>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4617B">
                    <a:shade val="90000"/>
                  </a:srgbClr>
                </a:solidFill>
              </a:rPr>
              <a:t>Oct 16, 2014</a:t>
            </a:r>
            <a:endParaRPr lang="en-US" dirty="0">
              <a:solidFill>
                <a:srgbClr val="04617B">
                  <a:shade val="90000"/>
                </a:srgbClr>
              </a:solidFill>
            </a:endParaRPr>
          </a:p>
        </p:txBody>
      </p:sp>
      <p:sp>
        <p:nvSpPr>
          <p:cNvPr id="14" name="Footer Placeholder 4"/>
          <p:cNvSpPr txBox="1">
            <a:spLocks/>
          </p:cNvSpPr>
          <p:nvPr userDrawn="1"/>
        </p:nvSpPr>
        <p:spPr>
          <a:xfrm>
            <a:off x="2903704" y="6453336"/>
            <a:ext cx="3352800" cy="365125"/>
          </a:xfrm>
          <a:prstGeom prst="rect">
            <a:avLst/>
          </a:prstGeom>
        </p:spPr>
        <p:txBody>
          <a:bodyPr vert="horz" lIns="0" tIns="0" rIns="0" bIns="0" anchor="b"/>
          <a:lstStyle>
            <a:defPPr>
              <a:defRPr lang="en-US"/>
            </a:defPPr>
            <a:lvl1pPr marL="0" algn="ct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4617B">
                    <a:shade val="90000"/>
                  </a:srgbClr>
                </a:solidFill>
              </a:rPr>
              <a:t>NOAA Air Resources Laboratory</a:t>
            </a:r>
            <a:endParaRPr lang="en-US" dirty="0">
              <a:solidFill>
                <a:srgbClr val="04617B">
                  <a:shade val="90000"/>
                </a:srgbClr>
              </a:solidFill>
            </a:endParaRPr>
          </a:p>
        </p:txBody>
      </p:sp>
      <p:sp>
        <p:nvSpPr>
          <p:cNvPr id="15" name="Slide Number Placeholder 5"/>
          <p:cNvSpPr txBox="1">
            <a:spLocks/>
          </p:cNvSpPr>
          <p:nvPr userDrawn="1"/>
        </p:nvSpPr>
        <p:spPr>
          <a:xfrm>
            <a:off x="8316416" y="6453336"/>
            <a:ext cx="762000" cy="365125"/>
          </a:xfrm>
          <a:prstGeom prst="rect">
            <a:avLst/>
          </a:prstGeom>
        </p:spPr>
        <p:txBody>
          <a:bodyPr vert="horz" lIns="0" tIns="0" rIns="0" bIns="0" anchor="b"/>
          <a:lstStyle>
            <a:defPPr>
              <a:defRPr lang="en-US"/>
            </a:defPPr>
            <a:lvl1pPr marL="0" algn="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7EE49B-C32B-495C-9640-ABBF50F57D8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86443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srgbClr val="04617B">
                    <a:shade val="90000"/>
                  </a:srgbClr>
                </a:solidFill>
              </a:rPr>
              <a:t>January 9, 2013</a:t>
            </a:r>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NOAA Air Resources Laboratory</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E7EE49B-C32B-495C-9640-ABBF50F57D80}" type="slidenum">
              <a:rPr lang="en-US" smtClean="0">
                <a:solidFill>
                  <a:srgbClr val="04617B">
                    <a:shade val="90000"/>
                  </a:srgbClr>
                </a:solidFill>
              </a:rPr>
              <a:pPr/>
              <a:t>‹#›</a:t>
            </a:fld>
            <a:endParaRPr lang="en-US">
              <a:solidFill>
                <a:srgbClr val="04617B">
                  <a:shade val="90000"/>
                </a:srgbClr>
              </a:solidFill>
            </a:endParaRPr>
          </a:p>
        </p:txBody>
      </p:sp>
      <p:sp>
        <p:nvSpPr>
          <p:cNvPr id="7" name="Date Placeholder 3"/>
          <p:cNvSpPr txBox="1">
            <a:spLocks/>
          </p:cNvSpPr>
          <p:nvPr userDrawn="1"/>
        </p:nvSpPr>
        <p:spPr>
          <a:xfrm>
            <a:off x="107504" y="6453336"/>
            <a:ext cx="2133600" cy="365125"/>
          </a:xfrm>
          <a:prstGeom prst="rect">
            <a:avLst/>
          </a:prstGeom>
        </p:spPr>
        <p:txBody>
          <a:bodyPr vert="horz" lIns="0" tIns="0" rIns="0" bIns="0" anchor="b"/>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4617B">
                    <a:shade val="90000"/>
                  </a:srgbClr>
                </a:solidFill>
              </a:rPr>
              <a:t>Oct 16, 2014</a:t>
            </a:r>
            <a:endParaRPr lang="en-US" dirty="0">
              <a:solidFill>
                <a:srgbClr val="04617B">
                  <a:shade val="90000"/>
                </a:srgbClr>
              </a:solidFill>
            </a:endParaRPr>
          </a:p>
        </p:txBody>
      </p:sp>
      <p:sp>
        <p:nvSpPr>
          <p:cNvPr id="8" name="Footer Placeholder 4"/>
          <p:cNvSpPr txBox="1">
            <a:spLocks/>
          </p:cNvSpPr>
          <p:nvPr userDrawn="1"/>
        </p:nvSpPr>
        <p:spPr>
          <a:xfrm>
            <a:off x="2903704" y="6453336"/>
            <a:ext cx="3352800" cy="365125"/>
          </a:xfrm>
          <a:prstGeom prst="rect">
            <a:avLst/>
          </a:prstGeom>
        </p:spPr>
        <p:txBody>
          <a:bodyPr vert="horz" lIns="0" tIns="0" rIns="0" bIns="0" anchor="b"/>
          <a:lstStyle>
            <a:defPPr>
              <a:defRPr lang="en-US"/>
            </a:defPPr>
            <a:lvl1pPr marL="0" algn="ct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4617B">
                    <a:shade val="90000"/>
                  </a:srgbClr>
                </a:solidFill>
              </a:rPr>
              <a:t>NOAA Air Resources Laboratory</a:t>
            </a:r>
            <a:endParaRPr lang="en-US" dirty="0">
              <a:solidFill>
                <a:srgbClr val="04617B">
                  <a:shade val="90000"/>
                </a:srgbClr>
              </a:solidFill>
            </a:endParaRPr>
          </a:p>
        </p:txBody>
      </p:sp>
      <p:sp>
        <p:nvSpPr>
          <p:cNvPr id="9" name="Slide Number Placeholder 5"/>
          <p:cNvSpPr txBox="1">
            <a:spLocks/>
          </p:cNvSpPr>
          <p:nvPr userDrawn="1"/>
        </p:nvSpPr>
        <p:spPr>
          <a:xfrm>
            <a:off x="8316416" y="6453336"/>
            <a:ext cx="762000" cy="365125"/>
          </a:xfrm>
          <a:prstGeom prst="rect">
            <a:avLst/>
          </a:prstGeom>
        </p:spPr>
        <p:txBody>
          <a:bodyPr vert="horz" lIns="0" tIns="0" rIns="0" bIns="0" anchor="b"/>
          <a:lstStyle>
            <a:defPPr>
              <a:defRPr lang="en-US"/>
            </a:defPPr>
            <a:lvl1pPr marL="0" algn="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7EE49B-C32B-495C-9640-ABBF50F57D8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36468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srgbClr val="04617B">
                    <a:shade val="90000"/>
                  </a:srgbClr>
                </a:solidFill>
              </a:rPr>
              <a:t>January 9, 2013</a:t>
            </a:r>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NOAA Air Resources Laboratory</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E7EE49B-C32B-495C-9640-ABBF50F57D80}" type="slidenum">
              <a:rPr lang="en-US" smtClean="0">
                <a:solidFill>
                  <a:srgbClr val="04617B">
                    <a:shade val="90000"/>
                  </a:srgbClr>
                </a:solidFill>
              </a:rPr>
              <a:pPr/>
              <a:t>‹#›</a:t>
            </a:fld>
            <a:endParaRPr lang="en-US">
              <a:solidFill>
                <a:srgbClr val="04617B">
                  <a:shade val="90000"/>
                </a:srgbClr>
              </a:solidFill>
            </a:endParaRPr>
          </a:p>
        </p:txBody>
      </p:sp>
      <p:sp>
        <p:nvSpPr>
          <p:cNvPr id="7" name="Date Placeholder 3"/>
          <p:cNvSpPr txBox="1">
            <a:spLocks/>
          </p:cNvSpPr>
          <p:nvPr userDrawn="1"/>
        </p:nvSpPr>
        <p:spPr>
          <a:xfrm>
            <a:off x="107504" y="6453336"/>
            <a:ext cx="2133600" cy="365125"/>
          </a:xfrm>
          <a:prstGeom prst="rect">
            <a:avLst/>
          </a:prstGeom>
        </p:spPr>
        <p:txBody>
          <a:bodyPr vert="horz" lIns="0" tIns="0" rIns="0" bIns="0" anchor="b"/>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4617B">
                    <a:shade val="90000"/>
                  </a:srgbClr>
                </a:solidFill>
              </a:rPr>
              <a:t>Oct 16, 2014</a:t>
            </a:r>
            <a:endParaRPr lang="en-US" dirty="0">
              <a:solidFill>
                <a:srgbClr val="04617B">
                  <a:shade val="90000"/>
                </a:srgbClr>
              </a:solidFill>
            </a:endParaRPr>
          </a:p>
        </p:txBody>
      </p:sp>
      <p:sp>
        <p:nvSpPr>
          <p:cNvPr id="8" name="Footer Placeholder 4"/>
          <p:cNvSpPr txBox="1">
            <a:spLocks/>
          </p:cNvSpPr>
          <p:nvPr userDrawn="1"/>
        </p:nvSpPr>
        <p:spPr>
          <a:xfrm>
            <a:off x="2903704" y="6453336"/>
            <a:ext cx="3352800" cy="365125"/>
          </a:xfrm>
          <a:prstGeom prst="rect">
            <a:avLst/>
          </a:prstGeom>
        </p:spPr>
        <p:txBody>
          <a:bodyPr vert="horz" lIns="0" tIns="0" rIns="0" bIns="0" anchor="b"/>
          <a:lstStyle>
            <a:defPPr>
              <a:defRPr lang="en-US"/>
            </a:defPPr>
            <a:lvl1pPr marL="0" algn="ct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srgbClr val="04617B">
                    <a:shade val="90000"/>
                  </a:srgbClr>
                </a:solidFill>
              </a:rPr>
              <a:t>NOAA Air Resources Laboratory</a:t>
            </a:r>
            <a:endParaRPr lang="en-US" dirty="0">
              <a:solidFill>
                <a:srgbClr val="04617B">
                  <a:shade val="90000"/>
                </a:srgbClr>
              </a:solidFill>
            </a:endParaRPr>
          </a:p>
        </p:txBody>
      </p:sp>
      <p:sp>
        <p:nvSpPr>
          <p:cNvPr id="9" name="Slide Number Placeholder 5"/>
          <p:cNvSpPr txBox="1">
            <a:spLocks/>
          </p:cNvSpPr>
          <p:nvPr userDrawn="1"/>
        </p:nvSpPr>
        <p:spPr>
          <a:xfrm>
            <a:off x="8316416" y="6453336"/>
            <a:ext cx="762000" cy="365125"/>
          </a:xfrm>
          <a:prstGeom prst="rect">
            <a:avLst/>
          </a:prstGeom>
        </p:spPr>
        <p:txBody>
          <a:bodyPr vert="horz" lIns="0" tIns="0" rIns="0" bIns="0" anchor="b"/>
          <a:lstStyle>
            <a:defPPr>
              <a:defRPr lang="en-US"/>
            </a:defPPr>
            <a:lvl1pPr marL="0" algn="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7EE49B-C32B-495C-9640-ABBF50F57D8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7284539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0" y="6488668"/>
            <a:ext cx="9144000" cy="369332"/>
          </a:xfrm>
          <a:prstGeom prst="rect">
            <a:avLst/>
          </a:prstGeom>
          <a:gradFill flip="none" rotWithShape="1">
            <a:gsLst>
              <a:gs pos="25000">
                <a:srgbClr val="33CCCC">
                  <a:tint val="66000"/>
                  <a:satMod val="160000"/>
                </a:srgbClr>
              </a:gs>
              <a:gs pos="50000">
                <a:srgbClr val="33CCCC">
                  <a:tint val="44500"/>
                  <a:satMod val="160000"/>
                </a:srgbClr>
              </a:gs>
              <a:gs pos="100000">
                <a:srgbClr val="33CCCC">
                  <a:tint val="23500"/>
                  <a:satMod val="160000"/>
                </a:srgbClr>
              </a:gs>
            </a:gsLst>
            <a:lin ang="16200000" scaled="1"/>
            <a:tileRect/>
          </a:gradFill>
        </p:spPr>
        <p:txBody>
          <a:bodyPr wrap="square" rtlCol="0">
            <a:spAutoFit/>
          </a:bodyPr>
          <a:lstStyle/>
          <a:p>
            <a:endParaRPr lang="en-US" dirty="0">
              <a:solidFill>
                <a:prstClr val="black"/>
              </a:solidFill>
            </a:endParaRPr>
          </a:p>
        </p:txBody>
      </p:sp>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400" b="1">
                <a:solidFill>
                  <a:schemeClr val="tx2">
                    <a:shade val="90000"/>
                  </a:schemeClr>
                </a:solidFill>
              </a:defRPr>
            </a:lvl1pPr>
          </a:lstStyle>
          <a:p>
            <a:r>
              <a:rPr lang="en-US" smtClean="0">
                <a:solidFill>
                  <a:srgbClr val="04617B">
                    <a:shade val="90000"/>
                  </a:srgbClr>
                </a:solidFill>
              </a:rPr>
              <a:t>January 9, 2013</a:t>
            </a:r>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ctr" eaLnBrk="1" latinLnBrk="0" hangingPunct="1">
              <a:defRPr kumimoji="0" sz="1400" b="1">
                <a:solidFill>
                  <a:schemeClr val="tx2">
                    <a:shade val="90000"/>
                  </a:schemeClr>
                </a:solidFill>
              </a:defRPr>
            </a:lvl1pPr>
          </a:lstStyle>
          <a:p>
            <a:r>
              <a:rPr lang="en-US" smtClean="0">
                <a:solidFill>
                  <a:srgbClr val="04617B">
                    <a:shade val="90000"/>
                  </a:srgbClr>
                </a:solidFill>
              </a:rPr>
              <a:t>NOAA Air Resources Laboratory</a:t>
            </a: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400" b="1">
                <a:solidFill>
                  <a:schemeClr val="tx2">
                    <a:shade val="90000"/>
                  </a:schemeClr>
                </a:solidFill>
              </a:defRPr>
            </a:lvl1pPr>
          </a:lstStyle>
          <a:p>
            <a:fld id="{3E7EE49B-C32B-495C-9640-ABBF50F57D80}"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pic>
        <p:nvPicPr>
          <p:cNvPr id="14" name="Picture 7" descr="NOAA"/>
          <p:cNvPicPr>
            <a:picLocks noChangeAspect="1" noChangeArrowheads="1"/>
          </p:cNvPicPr>
          <p:nvPr/>
        </p:nvPicPr>
        <p:blipFill>
          <a:blip r:embed="rId43"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
        <p:nvSpPr>
          <p:cNvPr id="16" name="Title Placeholder 8"/>
          <p:cNvSpPr>
            <a:spLocks noGrp="1"/>
          </p:cNvSpPr>
          <p:nvPr>
            <p:ph type="title"/>
          </p:nvPr>
        </p:nvSpPr>
        <p:spPr>
          <a:xfrm>
            <a:off x="1447800" y="2514600"/>
            <a:ext cx="6019800" cy="838200"/>
          </a:xfrm>
          <a:prstGeom prst="rect">
            <a:avLst/>
          </a:prstGeom>
        </p:spPr>
        <p:txBody>
          <a:bodyPr vert="horz" lIns="0" rIns="0" bIns="0" anchor="b">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3508335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iming>
    <p:tnLst>
      <p:par>
        <p:cTn id="1" dur="indefinite" restart="never" nodeType="tmRoot"/>
      </p:par>
    </p:tnLst>
  </p:timing>
  <p:hf hdr="0"/>
  <p:txStyles>
    <p:titleStyle>
      <a:lvl1pPr algn="l" rtl="0" eaLnBrk="1" latinLnBrk="0" hangingPunct="1">
        <a:spcBef>
          <a:spcPct val="0"/>
        </a:spcBef>
        <a:buNone/>
        <a:defRPr kumimoji="0" sz="36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5.xml"/><Relationship Id="rId5" Type="http://schemas.openxmlformats.org/officeDocument/2006/relationships/image" Target="../media/image28.emf"/><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great_lakes_picture.jpg"/>
          <p:cNvPicPr>
            <a:picLocks noChangeAspect="1"/>
          </p:cNvPicPr>
          <p:nvPr/>
        </p:nvPicPr>
        <p:blipFill>
          <a:blip r:embed="rId3" cstate="print"/>
          <a:srcRect b="23205"/>
          <a:stretch>
            <a:fillRect/>
          </a:stretch>
        </p:blipFill>
        <p:spPr>
          <a:xfrm>
            <a:off x="0" y="846813"/>
            <a:ext cx="9144000" cy="6011187"/>
          </a:xfrm>
          <a:prstGeom prst="rect">
            <a:avLst/>
          </a:prstGeom>
        </p:spPr>
      </p:pic>
      <p:sp>
        <p:nvSpPr>
          <p:cNvPr id="9" name="TextBox 8"/>
          <p:cNvSpPr txBox="1"/>
          <p:nvPr/>
        </p:nvSpPr>
        <p:spPr>
          <a:xfrm>
            <a:off x="352506" y="260648"/>
            <a:ext cx="8382000" cy="6093976"/>
          </a:xfrm>
          <a:prstGeom prst="rect">
            <a:avLst/>
          </a:prstGeom>
          <a:noFill/>
        </p:spPr>
        <p:txBody>
          <a:bodyPr wrap="square" rtlCol="0">
            <a:spAutoFit/>
          </a:bodyPr>
          <a:lstStyle/>
          <a:p>
            <a:pPr algn="ctr"/>
            <a:r>
              <a:rPr lang="en-US" sz="3200" b="1" dirty="0">
                <a:solidFill>
                  <a:prstClr val="white"/>
                </a:solidFill>
              </a:rPr>
              <a:t>Modeling the Atmospheric Transport and Deposition of Mercury to the Great Lakes</a:t>
            </a:r>
          </a:p>
          <a:p>
            <a:pPr algn="ctr"/>
            <a:endParaRPr lang="en-US" sz="3200" b="1" dirty="0">
              <a:solidFill>
                <a:prstClr val="white"/>
              </a:solidFill>
            </a:endParaRPr>
          </a:p>
          <a:p>
            <a:pPr algn="ctr"/>
            <a:endParaRPr lang="en-US" sz="2000" b="1" dirty="0">
              <a:solidFill>
                <a:prstClr val="white"/>
              </a:solidFill>
            </a:endParaRPr>
          </a:p>
          <a:p>
            <a:pPr algn="ctr"/>
            <a:endParaRPr lang="en-US" sz="2400" b="1" dirty="0">
              <a:solidFill>
                <a:prstClr val="white"/>
              </a:solidFill>
            </a:endParaRPr>
          </a:p>
          <a:p>
            <a:pPr algn="ctr"/>
            <a:r>
              <a:rPr lang="de-DE" sz="2400" b="1">
                <a:solidFill>
                  <a:prstClr val="white"/>
                </a:solidFill>
              </a:rPr>
              <a:t>Mark </a:t>
            </a:r>
            <a:r>
              <a:rPr lang="de-DE" sz="2400" b="1">
                <a:solidFill>
                  <a:prstClr val="white"/>
                </a:solidFill>
              </a:rPr>
              <a:t>Cohen, Roland Draxler, Hang Lei, Richard </a:t>
            </a:r>
            <a:r>
              <a:rPr lang="de-DE" sz="2400" b="1">
                <a:solidFill>
                  <a:prstClr val="white"/>
                </a:solidFill>
              </a:rPr>
              <a:t>Artz</a:t>
            </a:r>
            <a:endParaRPr lang="en-US" sz="2400" b="1" dirty="0">
              <a:solidFill>
                <a:prstClr val="white"/>
              </a:solidFill>
            </a:endParaRPr>
          </a:p>
          <a:p>
            <a:pPr algn="ctr"/>
            <a:r>
              <a:rPr lang="en-US" sz="2400" b="1" dirty="0">
                <a:solidFill>
                  <a:prstClr val="white"/>
                </a:solidFill>
              </a:rPr>
              <a:t>NOAA </a:t>
            </a:r>
            <a:r>
              <a:rPr lang="en-US" sz="2400" b="1" dirty="0">
                <a:solidFill>
                  <a:prstClr val="white"/>
                </a:solidFill>
              </a:rPr>
              <a:t>Air Resources Laboratory (ARL)</a:t>
            </a:r>
          </a:p>
          <a:p>
            <a:pPr algn="ctr"/>
            <a:r>
              <a:rPr lang="en-US" sz="2400" b="1" dirty="0">
                <a:solidFill>
                  <a:prstClr val="white"/>
                </a:solidFill>
              </a:rPr>
              <a:t>College Park, MD, </a:t>
            </a:r>
            <a:r>
              <a:rPr lang="en-US" sz="2400" b="1" dirty="0">
                <a:solidFill>
                  <a:prstClr val="white"/>
                </a:solidFill>
              </a:rPr>
              <a:t>USA</a:t>
            </a:r>
          </a:p>
          <a:p>
            <a:pPr algn="ctr"/>
            <a:endParaRPr lang="en-US" sz="2400" b="1" dirty="0">
              <a:solidFill>
                <a:prstClr val="white"/>
              </a:solidFill>
            </a:endParaRPr>
          </a:p>
          <a:p>
            <a:pPr algn="ctr"/>
            <a:endParaRPr lang="en-US" sz="2400" b="1" dirty="0">
              <a:solidFill>
                <a:prstClr val="white"/>
              </a:solidFill>
            </a:endParaRPr>
          </a:p>
          <a:p>
            <a:pPr algn="ctr"/>
            <a:endParaRPr lang="en-US" sz="2400" b="1" dirty="0">
              <a:solidFill>
                <a:prstClr val="white"/>
              </a:solidFill>
            </a:endParaRPr>
          </a:p>
          <a:p>
            <a:pPr algn="ctr"/>
            <a:endParaRPr lang="en-US" sz="3400" b="1" dirty="0">
              <a:solidFill>
                <a:prstClr val="white"/>
              </a:solidFill>
            </a:endParaRPr>
          </a:p>
          <a:p>
            <a:pPr algn="ctr"/>
            <a:endParaRPr lang="en-US" sz="2400" b="1" dirty="0">
              <a:solidFill>
                <a:prstClr val="white"/>
              </a:solidFill>
            </a:endParaRPr>
          </a:p>
          <a:p>
            <a:pPr algn="ctr"/>
            <a:r>
              <a:rPr lang="en-US" sz="2400" b="1" dirty="0">
                <a:solidFill>
                  <a:prstClr val="white"/>
                </a:solidFill>
              </a:rPr>
              <a:t>12</a:t>
            </a:r>
            <a:r>
              <a:rPr lang="en-US" sz="2400" b="1" baseline="30000" dirty="0">
                <a:solidFill>
                  <a:prstClr val="white"/>
                </a:solidFill>
              </a:rPr>
              <a:t>th</a:t>
            </a:r>
            <a:r>
              <a:rPr lang="en-US" sz="2400" b="1" dirty="0">
                <a:solidFill>
                  <a:prstClr val="white"/>
                </a:solidFill>
              </a:rPr>
              <a:t> International Conference on Mercury as a Global Pollutant  (ICMGP), </a:t>
            </a:r>
            <a:r>
              <a:rPr lang="en-US" sz="2400" b="1" dirty="0" err="1">
                <a:solidFill>
                  <a:prstClr val="white"/>
                </a:solidFill>
              </a:rPr>
              <a:t>Jeju</a:t>
            </a:r>
            <a:r>
              <a:rPr lang="en-US" sz="2400" b="1">
                <a:solidFill>
                  <a:prstClr val="white"/>
                </a:solidFill>
              </a:rPr>
              <a:t>, Republic of Korea, June 18, 2015</a:t>
            </a:r>
            <a:endParaRPr lang="en-US" sz="2400" b="1" dirty="0">
              <a:solidFill>
                <a:prstClr val="white"/>
              </a:solidFill>
            </a:endParaRPr>
          </a:p>
        </p:txBody>
      </p:sp>
    </p:spTree>
    <p:extLst>
      <p:ext uri="{BB962C8B-B14F-4D97-AF65-F5344CB8AC3E}">
        <p14:creationId xmlns:p14="http://schemas.microsoft.com/office/powerpoint/2010/main" val="885304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73" y="0"/>
            <a:ext cx="9028253" cy="6858000"/>
          </a:xfrm>
          <a:prstGeom prst="rect">
            <a:avLst/>
          </a:prstGeom>
        </p:spPr>
      </p:pic>
      <p:sp>
        <p:nvSpPr>
          <p:cNvPr id="6" name="TextBox 5"/>
          <p:cNvSpPr txBox="1"/>
          <p:nvPr/>
        </p:nvSpPr>
        <p:spPr>
          <a:xfrm>
            <a:off x="3776102" y="1978968"/>
            <a:ext cx="664729" cy="153888"/>
          </a:xfrm>
          <a:prstGeom prst="rect">
            <a:avLst/>
          </a:prstGeom>
          <a:solidFill>
            <a:schemeClr val="bg1"/>
          </a:solidFill>
          <a:ln>
            <a:solidFill>
              <a:schemeClr val="tx1"/>
            </a:solidFill>
          </a:ln>
        </p:spPr>
        <p:txBody>
          <a:bodyPr wrap="none" lIns="18000" tIns="0" rIns="18000" bIns="0" rtlCol="0">
            <a:spAutoFit/>
          </a:bodyPr>
          <a:lstStyle/>
          <a:p>
            <a:r>
              <a:rPr lang="en-US" sz="1000" dirty="0">
                <a:solidFill>
                  <a:prstClr val="black"/>
                </a:solidFill>
              </a:rPr>
              <a:t>Burnt Island</a:t>
            </a:r>
            <a:endParaRPr lang="en-US" sz="1000" dirty="0">
              <a:solidFill>
                <a:prstClr val="black"/>
              </a:solidFill>
            </a:endParaRPr>
          </a:p>
        </p:txBody>
      </p:sp>
      <p:sp>
        <p:nvSpPr>
          <p:cNvPr id="7" name="TextBox 6"/>
          <p:cNvSpPr txBox="1"/>
          <p:nvPr/>
        </p:nvSpPr>
        <p:spPr>
          <a:xfrm>
            <a:off x="5076056" y="2585130"/>
            <a:ext cx="379394" cy="153888"/>
          </a:xfrm>
          <a:prstGeom prst="rect">
            <a:avLst/>
          </a:prstGeom>
          <a:solidFill>
            <a:schemeClr val="bg1"/>
          </a:solidFill>
          <a:ln>
            <a:solidFill>
              <a:schemeClr val="tx1"/>
            </a:solidFill>
          </a:ln>
        </p:spPr>
        <p:txBody>
          <a:bodyPr wrap="none" lIns="18000" tIns="0" rIns="18000" bIns="0" rtlCol="0">
            <a:spAutoFit/>
          </a:bodyPr>
          <a:lstStyle/>
          <a:p>
            <a:r>
              <a:rPr lang="en-US" sz="1000" dirty="0">
                <a:solidFill>
                  <a:prstClr val="black"/>
                </a:solidFill>
              </a:rPr>
              <a:t>Egbert</a:t>
            </a:r>
            <a:endParaRPr lang="en-US" sz="1000" dirty="0">
              <a:solidFill>
                <a:prstClr val="black"/>
              </a:solidFill>
            </a:endParaRPr>
          </a:p>
        </p:txBody>
      </p:sp>
      <p:sp>
        <p:nvSpPr>
          <p:cNvPr id="8" name="TextBox 7"/>
          <p:cNvSpPr txBox="1"/>
          <p:nvPr/>
        </p:nvSpPr>
        <p:spPr>
          <a:xfrm>
            <a:off x="5896371" y="2627040"/>
            <a:ext cx="619845" cy="153888"/>
          </a:xfrm>
          <a:prstGeom prst="rect">
            <a:avLst/>
          </a:prstGeom>
          <a:solidFill>
            <a:schemeClr val="bg1"/>
          </a:solidFill>
          <a:ln>
            <a:solidFill>
              <a:schemeClr val="tx1"/>
            </a:solidFill>
          </a:ln>
        </p:spPr>
        <p:txBody>
          <a:bodyPr wrap="none" lIns="18000" tIns="0" rIns="18000" bIns="0" rtlCol="0">
            <a:spAutoFit/>
          </a:bodyPr>
          <a:lstStyle/>
          <a:p>
            <a:r>
              <a:rPr lang="en-US" sz="1000" dirty="0">
                <a:solidFill>
                  <a:prstClr val="black"/>
                </a:solidFill>
              </a:rPr>
              <a:t>Point Petre</a:t>
            </a:r>
            <a:endParaRPr lang="en-US" sz="1000" dirty="0">
              <a:solidFill>
                <a:prstClr val="black"/>
              </a:solidFill>
            </a:endParaRPr>
          </a:p>
        </p:txBody>
      </p:sp>
      <p:sp>
        <p:nvSpPr>
          <p:cNvPr id="9" name="TextBox 8"/>
          <p:cNvSpPr txBox="1"/>
          <p:nvPr/>
        </p:nvSpPr>
        <p:spPr>
          <a:xfrm>
            <a:off x="6527064" y="2411016"/>
            <a:ext cx="493208" cy="153888"/>
          </a:xfrm>
          <a:prstGeom prst="rect">
            <a:avLst/>
          </a:prstGeom>
          <a:solidFill>
            <a:schemeClr val="bg1"/>
          </a:solidFill>
          <a:ln>
            <a:solidFill>
              <a:schemeClr val="tx1"/>
            </a:solidFill>
          </a:ln>
        </p:spPr>
        <p:txBody>
          <a:bodyPr wrap="none" lIns="18000" tIns="0" rIns="18000" bIns="0" rtlCol="0">
            <a:spAutoFit/>
          </a:bodyPr>
          <a:lstStyle/>
          <a:p>
            <a:r>
              <a:rPr lang="en-US" sz="1000" dirty="0">
                <a:solidFill>
                  <a:prstClr val="black"/>
                </a:solidFill>
              </a:rPr>
              <a:t>Potsdam</a:t>
            </a:r>
            <a:endParaRPr lang="en-US" sz="1000" dirty="0">
              <a:solidFill>
                <a:prstClr val="black"/>
              </a:solidFill>
            </a:endParaRPr>
          </a:p>
        </p:txBody>
      </p:sp>
      <p:sp>
        <p:nvSpPr>
          <p:cNvPr id="10" name="TextBox 9"/>
          <p:cNvSpPr txBox="1"/>
          <p:nvPr/>
        </p:nvSpPr>
        <p:spPr>
          <a:xfrm>
            <a:off x="7826760" y="2475404"/>
            <a:ext cx="515650" cy="153888"/>
          </a:xfrm>
          <a:prstGeom prst="rect">
            <a:avLst/>
          </a:prstGeom>
          <a:solidFill>
            <a:schemeClr val="bg1"/>
          </a:solidFill>
          <a:ln>
            <a:solidFill>
              <a:schemeClr val="tx1"/>
            </a:solidFill>
          </a:ln>
        </p:spPr>
        <p:txBody>
          <a:bodyPr wrap="none" lIns="18000" tIns="0" rIns="18000" bIns="0" rtlCol="0">
            <a:spAutoFit/>
          </a:bodyPr>
          <a:lstStyle/>
          <a:p>
            <a:r>
              <a:rPr lang="en-US" sz="1000" dirty="0">
                <a:solidFill>
                  <a:prstClr val="black"/>
                </a:solidFill>
              </a:rPr>
              <a:t>Underhill</a:t>
            </a:r>
            <a:endParaRPr lang="en-US" sz="1000" dirty="0">
              <a:solidFill>
                <a:prstClr val="black"/>
              </a:solidFill>
            </a:endParaRPr>
          </a:p>
        </p:txBody>
      </p:sp>
      <p:sp>
        <p:nvSpPr>
          <p:cNvPr id="12" name="TextBox 11"/>
          <p:cNvSpPr txBox="1"/>
          <p:nvPr/>
        </p:nvSpPr>
        <p:spPr>
          <a:xfrm>
            <a:off x="6948264" y="2060848"/>
            <a:ext cx="531680" cy="153888"/>
          </a:xfrm>
          <a:prstGeom prst="rect">
            <a:avLst/>
          </a:prstGeom>
          <a:solidFill>
            <a:schemeClr val="bg1"/>
          </a:solidFill>
          <a:ln>
            <a:solidFill>
              <a:schemeClr val="tx1"/>
            </a:solidFill>
          </a:ln>
        </p:spPr>
        <p:txBody>
          <a:bodyPr wrap="none" lIns="18000" tIns="0" rIns="18000" bIns="0" rtlCol="0">
            <a:spAutoFit/>
          </a:bodyPr>
          <a:lstStyle/>
          <a:p>
            <a:r>
              <a:rPr lang="en-US" sz="1000" dirty="0">
                <a:solidFill>
                  <a:prstClr val="black"/>
                </a:solidFill>
              </a:rPr>
              <a:t>St. Anicet</a:t>
            </a:r>
            <a:endParaRPr lang="en-US" sz="1000" dirty="0">
              <a:solidFill>
                <a:prstClr val="black"/>
              </a:solidFill>
            </a:endParaRPr>
          </a:p>
        </p:txBody>
      </p:sp>
      <p:grpSp>
        <p:nvGrpSpPr>
          <p:cNvPr id="13" name="Group 21"/>
          <p:cNvGrpSpPr/>
          <p:nvPr/>
        </p:nvGrpSpPr>
        <p:grpSpPr>
          <a:xfrm>
            <a:off x="6867357" y="116632"/>
            <a:ext cx="2133600" cy="1457431"/>
            <a:chOff x="5281025" y="3724169"/>
            <a:chExt cx="2133600" cy="1457431"/>
          </a:xfrm>
        </p:grpSpPr>
        <p:sp>
          <p:nvSpPr>
            <p:cNvPr id="14" name="Rectangle 13"/>
            <p:cNvSpPr/>
            <p:nvPr/>
          </p:nvSpPr>
          <p:spPr>
            <a:xfrm>
              <a:off x="5285788" y="3724169"/>
              <a:ext cx="1980061" cy="145743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 Box 8"/>
            <p:cNvSpPr txBox="1">
              <a:spLocks noChangeArrowheads="1"/>
            </p:cNvSpPr>
            <p:nvPr/>
          </p:nvSpPr>
          <p:spPr bwMode="auto">
            <a:xfrm>
              <a:off x="5281025" y="3772658"/>
              <a:ext cx="2133600" cy="307777"/>
            </a:xfrm>
            <a:prstGeom prst="rect">
              <a:avLst/>
            </a:prstGeom>
            <a:noFill/>
            <a:ln w="9525">
              <a:noFill/>
              <a:miter lim="800000"/>
              <a:headEnd/>
              <a:tailEnd/>
            </a:ln>
          </p:spPr>
          <p:txBody>
            <a:bodyPr wrap="square">
              <a:spAutoFit/>
            </a:bodyPr>
            <a:lstStyle/>
            <a:p>
              <a:r>
                <a:rPr lang="en-US" sz="1400" b="1" dirty="0">
                  <a:solidFill>
                    <a:prstClr val="black"/>
                  </a:solidFill>
                </a:rPr>
                <a:t>Type of Emissions Source</a:t>
              </a:r>
            </a:p>
          </p:txBody>
        </p:sp>
        <p:sp>
          <p:nvSpPr>
            <p:cNvPr id="16" name="Text Box 9"/>
            <p:cNvSpPr txBox="1">
              <a:spLocks noChangeArrowheads="1"/>
            </p:cNvSpPr>
            <p:nvPr/>
          </p:nvSpPr>
          <p:spPr bwMode="auto">
            <a:xfrm>
              <a:off x="5447595" y="4036260"/>
              <a:ext cx="1871218" cy="307777"/>
            </a:xfrm>
            <a:prstGeom prst="rect">
              <a:avLst/>
            </a:prstGeom>
            <a:noFill/>
            <a:ln w="9525">
              <a:noFill/>
              <a:miter lim="800000"/>
              <a:headEnd/>
              <a:tailEnd/>
            </a:ln>
          </p:spPr>
          <p:txBody>
            <a:bodyPr wrap="none">
              <a:spAutoFit/>
            </a:bodyPr>
            <a:lstStyle/>
            <a:p>
              <a:r>
                <a:rPr lang="en-US" sz="1400" dirty="0">
                  <a:solidFill>
                    <a:prstClr val="black"/>
                  </a:solidFill>
                </a:rPr>
                <a:t>coal-fired power plants</a:t>
              </a:r>
            </a:p>
          </p:txBody>
        </p:sp>
        <p:sp>
          <p:nvSpPr>
            <p:cNvPr id="17" name="Rectangle 14"/>
            <p:cNvSpPr>
              <a:spLocks noChangeAspect="1" noChangeArrowheads="1"/>
            </p:cNvSpPr>
            <p:nvPr/>
          </p:nvSpPr>
          <p:spPr bwMode="auto">
            <a:xfrm>
              <a:off x="5361988" y="4136947"/>
              <a:ext cx="106402" cy="106402"/>
            </a:xfrm>
            <a:prstGeom prst="rect">
              <a:avLst/>
            </a:prstGeom>
            <a:solidFill>
              <a:srgbClr val="FF3300"/>
            </a:solidFill>
            <a:ln w="12700">
              <a:solidFill>
                <a:schemeClr val="tx1"/>
              </a:solidFill>
              <a:miter lim="800000"/>
              <a:headEnd/>
              <a:tailEnd/>
            </a:ln>
          </p:spPr>
          <p:txBody>
            <a:bodyPr wrap="none" anchor="ctr"/>
            <a:lstStyle/>
            <a:p>
              <a:endParaRPr lang="en-US">
                <a:solidFill>
                  <a:prstClr val="black"/>
                </a:solidFill>
              </a:endParaRPr>
            </a:p>
          </p:txBody>
        </p:sp>
        <p:sp>
          <p:nvSpPr>
            <p:cNvPr id="18" name="Text Box 10"/>
            <p:cNvSpPr txBox="1">
              <a:spLocks noChangeArrowheads="1"/>
            </p:cNvSpPr>
            <p:nvPr/>
          </p:nvSpPr>
          <p:spPr bwMode="auto">
            <a:xfrm>
              <a:off x="5447595" y="4243243"/>
              <a:ext cx="1808252" cy="307777"/>
            </a:xfrm>
            <a:prstGeom prst="rect">
              <a:avLst/>
            </a:prstGeom>
            <a:noFill/>
            <a:ln w="9525">
              <a:noFill/>
              <a:miter lim="800000"/>
              <a:headEnd/>
              <a:tailEnd/>
            </a:ln>
          </p:spPr>
          <p:txBody>
            <a:bodyPr wrap="none">
              <a:spAutoFit/>
            </a:bodyPr>
            <a:lstStyle/>
            <a:p>
              <a:r>
                <a:rPr lang="en-US" sz="1400" dirty="0">
                  <a:solidFill>
                    <a:prstClr val="black"/>
                  </a:solidFill>
                </a:rPr>
                <a:t>other fuel combustion</a:t>
              </a:r>
            </a:p>
          </p:txBody>
        </p:sp>
        <p:sp>
          <p:nvSpPr>
            <p:cNvPr id="19" name="Rectangle 15"/>
            <p:cNvSpPr>
              <a:spLocks noChangeAspect="1" noChangeArrowheads="1"/>
            </p:cNvSpPr>
            <p:nvPr/>
          </p:nvSpPr>
          <p:spPr bwMode="auto">
            <a:xfrm>
              <a:off x="5361988" y="4343930"/>
              <a:ext cx="106402" cy="106402"/>
            </a:xfrm>
            <a:prstGeom prst="rect">
              <a:avLst/>
            </a:prstGeom>
            <a:solidFill>
              <a:srgbClr val="00FF00"/>
            </a:solidFill>
            <a:ln w="12700">
              <a:solidFill>
                <a:schemeClr val="tx1"/>
              </a:solidFill>
              <a:miter lim="800000"/>
              <a:headEnd/>
              <a:tailEnd/>
            </a:ln>
          </p:spPr>
          <p:txBody>
            <a:bodyPr wrap="none" anchor="ctr"/>
            <a:lstStyle/>
            <a:p>
              <a:endParaRPr lang="en-US">
                <a:solidFill>
                  <a:prstClr val="black"/>
                </a:solidFill>
              </a:endParaRPr>
            </a:p>
          </p:txBody>
        </p:sp>
        <p:sp>
          <p:nvSpPr>
            <p:cNvPr id="20" name="Text Box 11"/>
            <p:cNvSpPr txBox="1">
              <a:spLocks noChangeArrowheads="1"/>
            </p:cNvSpPr>
            <p:nvPr/>
          </p:nvSpPr>
          <p:spPr bwMode="auto">
            <a:xfrm>
              <a:off x="5447595" y="4450226"/>
              <a:ext cx="1527982" cy="307777"/>
            </a:xfrm>
            <a:prstGeom prst="rect">
              <a:avLst/>
            </a:prstGeom>
            <a:noFill/>
            <a:ln w="9525">
              <a:noFill/>
              <a:miter lim="800000"/>
              <a:headEnd/>
              <a:tailEnd/>
            </a:ln>
          </p:spPr>
          <p:txBody>
            <a:bodyPr wrap="none">
              <a:spAutoFit/>
            </a:bodyPr>
            <a:lstStyle/>
            <a:p>
              <a:r>
                <a:rPr lang="en-US" sz="1400">
                  <a:solidFill>
                    <a:prstClr val="black"/>
                  </a:solidFill>
                </a:rPr>
                <a:t>waste incineration</a:t>
              </a:r>
            </a:p>
          </p:txBody>
        </p:sp>
        <p:sp>
          <p:nvSpPr>
            <p:cNvPr id="21" name="Rectangle 20"/>
            <p:cNvSpPr>
              <a:spLocks noChangeAspect="1" noChangeArrowheads="1"/>
            </p:cNvSpPr>
            <p:nvPr/>
          </p:nvSpPr>
          <p:spPr bwMode="auto">
            <a:xfrm>
              <a:off x="5361988" y="4550913"/>
              <a:ext cx="106402" cy="106402"/>
            </a:xfrm>
            <a:prstGeom prst="rect">
              <a:avLst/>
            </a:prstGeom>
            <a:solidFill>
              <a:srgbClr val="0000FF"/>
            </a:solidFill>
            <a:ln w="12700">
              <a:solidFill>
                <a:schemeClr val="tx1"/>
              </a:solidFill>
              <a:miter lim="800000"/>
              <a:headEnd/>
              <a:tailEnd/>
            </a:ln>
          </p:spPr>
          <p:txBody>
            <a:bodyPr wrap="none" anchor="ctr"/>
            <a:lstStyle/>
            <a:p>
              <a:endParaRPr lang="en-US">
                <a:solidFill>
                  <a:prstClr val="black"/>
                </a:solidFill>
              </a:endParaRPr>
            </a:p>
          </p:txBody>
        </p:sp>
        <p:sp>
          <p:nvSpPr>
            <p:cNvPr id="22" name="Text Box 12"/>
            <p:cNvSpPr txBox="1">
              <a:spLocks noChangeArrowheads="1"/>
            </p:cNvSpPr>
            <p:nvPr/>
          </p:nvSpPr>
          <p:spPr bwMode="auto">
            <a:xfrm>
              <a:off x="5447595" y="4657209"/>
              <a:ext cx="1128194" cy="307777"/>
            </a:xfrm>
            <a:prstGeom prst="rect">
              <a:avLst/>
            </a:prstGeom>
            <a:noFill/>
            <a:ln w="9525">
              <a:noFill/>
              <a:miter lim="800000"/>
              <a:headEnd/>
              <a:tailEnd/>
            </a:ln>
          </p:spPr>
          <p:txBody>
            <a:bodyPr wrap="none">
              <a:spAutoFit/>
            </a:bodyPr>
            <a:lstStyle/>
            <a:p>
              <a:r>
                <a:rPr lang="en-US" sz="1400">
                  <a:solidFill>
                    <a:prstClr val="black"/>
                  </a:solidFill>
                </a:rPr>
                <a:t>metallurgical</a:t>
              </a:r>
            </a:p>
          </p:txBody>
        </p:sp>
        <p:sp>
          <p:nvSpPr>
            <p:cNvPr id="23" name="Rectangle 17"/>
            <p:cNvSpPr>
              <a:spLocks noChangeAspect="1" noChangeArrowheads="1"/>
            </p:cNvSpPr>
            <p:nvPr/>
          </p:nvSpPr>
          <p:spPr bwMode="auto">
            <a:xfrm>
              <a:off x="5361988" y="4757896"/>
              <a:ext cx="106402" cy="106402"/>
            </a:xfrm>
            <a:prstGeom prst="rect">
              <a:avLst/>
            </a:prstGeom>
            <a:solidFill>
              <a:srgbClr val="ADADAD"/>
            </a:solidFill>
            <a:ln w="12700">
              <a:solidFill>
                <a:schemeClr val="tx1"/>
              </a:solidFill>
              <a:miter lim="800000"/>
              <a:headEnd/>
              <a:tailEnd/>
            </a:ln>
          </p:spPr>
          <p:txBody>
            <a:bodyPr wrap="none" anchor="ctr"/>
            <a:lstStyle/>
            <a:p>
              <a:endParaRPr lang="en-US">
                <a:solidFill>
                  <a:prstClr val="black"/>
                </a:solidFill>
              </a:endParaRPr>
            </a:p>
          </p:txBody>
        </p:sp>
        <p:sp>
          <p:nvSpPr>
            <p:cNvPr id="24" name="Text Box 13"/>
            <p:cNvSpPr txBox="1">
              <a:spLocks noChangeArrowheads="1"/>
            </p:cNvSpPr>
            <p:nvPr/>
          </p:nvSpPr>
          <p:spPr bwMode="auto">
            <a:xfrm>
              <a:off x="5447595" y="4864192"/>
              <a:ext cx="1859483" cy="307777"/>
            </a:xfrm>
            <a:prstGeom prst="rect">
              <a:avLst/>
            </a:prstGeom>
            <a:noFill/>
            <a:ln w="9525">
              <a:noFill/>
              <a:miter lim="800000"/>
              <a:headEnd/>
              <a:tailEnd/>
            </a:ln>
          </p:spPr>
          <p:txBody>
            <a:bodyPr wrap="none">
              <a:spAutoFit/>
            </a:bodyPr>
            <a:lstStyle/>
            <a:p>
              <a:r>
                <a:rPr lang="en-US" sz="1400" dirty="0">
                  <a:solidFill>
                    <a:prstClr val="black"/>
                  </a:solidFill>
                </a:rPr>
                <a:t>manufacturing &amp; other</a:t>
              </a:r>
            </a:p>
          </p:txBody>
        </p:sp>
        <p:sp>
          <p:nvSpPr>
            <p:cNvPr id="25" name="Rectangle 18"/>
            <p:cNvSpPr>
              <a:spLocks noChangeAspect="1" noChangeArrowheads="1"/>
            </p:cNvSpPr>
            <p:nvPr/>
          </p:nvSpPr>
          <p:spPr bwMode="auto">
            <a:xfrm>
              <a:off x="5361988" y="4964879"/>
              <a:ext cx="106402" cy="106402"/>
            </a:xfrm>
            <a:prstGeom prst="rect">
              <a:avLst/>
            </a:prstGeom>
            <a:solidFill>
              <a:srgbClr val="FFFF00"/>
            </a:solidFill>
            <a:ln w="12700">
              <a:solidFill>
                <a:schemeClr val="tx1"/>
              </a:solidFill>
              <a:miter lim="800000"/>
              <a:headEnd/>
              <a:tailEnd/>
            </a:ln>
          </p:spPr>
          <p:txBody>
            <a:bodyPr wrap="none" anchor="ctr"/>
            <a:lstStyle/>
            <a:p>
              <a:endParaRPr lang="en-US">
                <a:solidFill>
                  <a:prstClr val="black"/>
                </a:solidFill>
              </a:endParaRPr>
            </a:p>
          </p:txBody>
        </p:sp>
      </p:grpSp>
      <p:grpSp>
        <p:nvGrpSpPr>
          <p:cNvPr id="26" name="Group 22"/>
          <p:cNvGrpSpPr/>
          <p:nvPr/>
        </p:nvGrpSpPr>
        <p:grpSpPr>
          <a:xfrm>
            <a:off x="7892111" y="4221088"/>
            <a:ext cx="957622" cy="1738282"/>
            <a:chOff x="7901617" y="1323978"/>
            <a:chExt cx="957622" cy="1738282"/>
          </a:xfrm>
        </p:grpSpPr>
        <p:sp>
          <p:nvSpPr>
            <p:cNvPr id="27" name="Rectangle 26"/>
            <p:cNvSpPr/>
            <p:nvPr/>
          </p:nvSpPr>
          <p:spPr>
            <a:xfrm>
              <a:off x="7901617" y="1359822"/>
              <a:ext cx="957622" cy="170243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 Box 21"/>
            <p:cNvSpPr txBox="1">
              <a:spLocks noChangeArrowheads="1"/>
            </p:cNvSpPr>
            <p:nvPr/>
          </p:nvSpPr>
          <p:spPr bwMode="auto">
            <a:xfrm>
              <a:off x="7954568" y="1323978"/>
              <a:ext cx="886687" cy="461665"/>
            </a:xfrm>
            <a:prstGeom prst="rect">
              <a:avLst/>
            </a:prstGeom>
            <a:noFill/>
            <a:ln w="9525">
              <a:noFill/>
              <a:miter lim="800000"/>
              <a:headEnd/>
              <a:tailEnd/>
            </a:ln>
          </p:spPr>
          <p:txBody>
            <a:bodyPr wrap="square">
              <a:spAutoFit/>
            </a:bodyPr>
            <a:lstStyle/>
            <a:p>
              <a:r>
                <a:rPr lang="en-US" sz="1200" b="1" dirty="0">
                  <a:solidFill>
                    <a:prstClr val="black"/>
                  </a:solidFill>
                </a:rPr>
                <a:t>Emissions</a:t>
              </a:r>
            </a:p>
            <a:p>
              <a:r>
                <a:rPr lang="en-US" sz="1200" b="1" dirty="0">
                  <a:solidFill>
                    <a:prstClr val="black"/>
                  </a:solidFill>
                </a:rPr>
                <a:t> (kg/yr)</a:t>
              </a:r>
            </a:p>
          </p:txBody>
        </p:sp>
        <p:sp>
          <p:nvSpPr>
            <p:cNvPr id="29" name="Text Box 26"/>
            <p:cNvSpPr txBox="1">
              <a:spLocks noChangeArrowheads="1"/>
            </p:cNvSpPr>
            <p:nvPr/>
          </p:nvSpPr>
          <p:spPr bwMode="auto">
            <a:xfrm>
              <a:off x="8059813" y="1873567"/>
              <a:ext cx="569290" cy="250697"/>
            </a:xfrm>
            <a:prstGeom prst="rect">
              <a:avLst/>
            </a:prstGeom>
            <a:noFill/>
            <a:ln w="9525">
              <a:noFill/>
              <a:miter lim="800000"/>
              <a:headEnd/>
              <a:tailEnd/>
            </a:ln>
          </p:spPr>
          <p:txBody>
            <a:bodyPr wrap="none">
              <a:spAutoFit/>
            </a:bodyPr>
            <a:lstStyle/>
            <a:p>
              <a:r>
                <a:rPr lang="en-US" sz="800" b="1" dirty="0">
                  <a:solidFill>
                    <a:prstClr val="black"/>
                  </a:solidFill>
                  <a:latin typeface="Courier New" pitchFamily="49" charset="0"/>
                </a:rPr>
                <a:t>10-50</a:t>
              </a:r>
            </a:p>
          </p:txBody>
        </p:sp>
        <p:sp>
          <p:nvSpPr>
            <p:cNvPr id="30" name="Text Box 27"/>
            <p:cNvSpPr txBox="1">
              <a:spLocks noChangeArrowheads="1"/>
            </p:cNvSpPr>
            <p:nvPr/>
          </p:nvSpPr>
          <p:spPr bwMode="auto">
            <a:xfrm>
              <a:off x="8052910" y="2060577"/>
              <a:ext cx="640173" cy="250697"/>
            </a:xfrm>
            <a:prstGeom prst="rect">
              <a:avLst/>
            </a:prstGeom>
            <a:noFill/>
            <a:ln w="9525">
              <a:noFill/>
              <a:miter lim="800000"/>
              <a:headEnd/>
              <a:tailEnd/>
            </a:ln>
          </p:spPr>
          <p:txBody>
            <a:bodyPr wrap="none">
              <a:spAutoFit/>
            </a:bodyPr>
            <a:lstStyle/>
            <a:p>
              <a:r>
                <a:rPr lang="en-US" sz="800" b="1" dirty="0">
                  <a:solidFill>
                    <a:prstClr val="black"/>
                  </a:solidFill>
                  <a:latin typeface="Courier New" pitchFamily="49" charset="0"/>
                </a:rPr>
                <a:t>50-100</a:t>
              </a:r>
            </a:p>
          </p:txBody>
        </p:sp>
        <p:sp>
          <p:nvSpPr>
            <p:cNvPr id="31" name="Text Box 28"/>
            <p:cNvSpPr txBox="1">
              <a:spLocks noChangeArrowheads="1"/>
            </p:cNvSpPr>
            <p:nvPr/>
          </p:nvSpPr>
          <p:spPr bwMode="auto">
            <a:xfrm>
              <a:off x="8052910" y="2237915"/>
              <a:ext cx="711054" cy="250697"/>
            </a:xfrm>
            <a:prstGeom prst="rect">
              <a:avLst/>
            </a:prstGeom>
            <a:noFill/>
            <a:ln w="9525">
              <a:noFill/>
              <a:miter lim="800000"/>
              <a:headEnd/>
              <a:tailEnd/>
            </a:ln>
          </p:spPr>
          <p:txBody>
            <a:bodyPr wrap="none">
              <a:spAutoFit/>
            </a:bodyPr>
            <a:lstStyle/>
            <a:p>
              <a:r>
                <a:rPr lang="en-US" sz="800" b="1" dirty="0">
                  <a:solidFill>
                    <a:prstClr val="black"/>
                  </a:solidFill>
                  <a:latin typeface="Courier New" pitchFamily="49" charset="0"/>
                </a:rPr>
                <a:t>100–300</a:t>
              </a:r>
            </a:p>
          </p:txBody>
        </p:sp>
        <p:sp>
          <p:nvSpPr>
            <p:cNvPr id="32" name="Text Box 30"/>
            <p:cNvSpPr txBox="1">
              <a:spLocks noChangeArrowheads="1"/>
            </p:cNvSpPr>
            <p:nvPr/>
          </p:nvSpPr>
          <p:spPr bwMode="auto">
            <a:xfrm>
              <a:off x="8062583" y="1732484"/>
              <a:ext cx="498409" cy="250697"/>
            </a:xfrm>
            <a:prstGeom prst="rect">
              <a:avLst/>
            </a:prstGeom>
            <a:noFill/>
            <a:ln w="9525">
              <a:noFill/>
              <a:miter lim="800000"/>
              <a:headEnd/>
              <a:tailEnd/>
            </a:ln>
          </p:spPr>
          <p:txBody>
            <a:bodyPr wrap="none">
              <a:spAutoFit/>
            </a:bodyPr>
            <a:lstStyle/>
            <a:p>
              <a:r>
                <a:rPr lang="en-US" sz="800" b="1" dirty="0">
                  <a:solidFill>
                    <a:prstClr val="black"/>
                  </a:solidFill>
                  <a:latin typeface="Courier New" pitchFamily="49" charset="0"/>
                </a:rPr>
                <a:t>5-10</a:t>
              </a:r>
            </a:p>
          </p:txBody>
        </p:sp>
        <p:sp>
          <p:nvSpPr>
            <p:cNvPr id="33" name="Text Box 28"/>
            <p:cNvSpPr txBox="1">
              <a:spLocks noChangeArrowheads="1"/>
            </p:cNvSpPr>
            <p:nvPr/>
          </p:nvSpPr>
          <p:spPr bwMode="auto">
            <a:xfrm>
              <a:off x="8052910" y="2414670"/>
              <a:ext cx="711054" cy="250697"/>
            </a:xfrm>
            <a:prstGeom prst="rect">
              <a:avLst/>
            </a:prstGeom>
            <a:noFill/>
            <a:ln w="9525">
              <a:noFill/>
              <a:miter lim="800000"/>
              <a:headEnd/>
              <a:tailEnd/>
            </a:ln>
          </p:spPr>
          <p:txBody>
            <a:bodyPr wrap="none">
              <a:spAutoFit/>
            </a:bodyPr>
            <a:lstStyle/>
            <a:p>
              <a:r>
                <a:rPr lang="en-US" sz="800" b="1" dirty="0">
                  <a:solidFill>
                    <a:prstClr val="black"/>
                  </a:solidFill>
                  <a:latin typeface="Courier New" pitchFamily="49" charset="0"/>
                </a:rPr>
                <a:t>300–500</a:t>
              </a:r>
            </a:p>
          </p:txBody>
        </p:sp>
        <p:sp>
          <p:nvSpPr>
            <p:cNvPr id="34" name="Text Box 28"/>
            <p:cNvSpPr txBox="1">
              <a:spLocks noChangeArrowheads="1"/>
            </p:cNvSpPr>
            <p:nvPr/>
          </p:nvSpPr>
          <p:spPr bwMode="auto">
            <a:xfrm>
              <a:off x="8062583" y="2603872"/>
              <a:ext cx="781935" cy="250697"/>
            </a:xfrm>
            <a:prstGeom prst="rect">
              <a:avLst/>
            </a:prstGeom>
            <a:noFill/>
            <a:ln w="9525">
              <a:noFill/>
              <a:miter lim="800000"/>
              <a:headEnd/>
              <a:tailEnd/>
            </a:ln>
          </p:spPr>
          <p:txBody>
            <a:bodyPr wrap="none">
              <a:spAutoFit/>
            </a:bodyPr>
            <a:lstStyle/>
            <a:p>
              <a:r>
                <a:rPr lang="en-US" sz="800" b="1" dirty="0">
                  <a:solidFill>
                    <a:prstClr val="black"/>
                  </a:solidFill>
                  <a:latin typeface="Courier New" pitchFamily="49" charset="0"/>
                </a:rPr>
                <a:t>500–1000</a:t>
              </a:r>
            </a:p>
          </p:txBody>
        </p:sp>
        <p:sp>
          <p:nvSpPr>
            <p:cNvPr id="35" name="Text Box 28"/>
            <p:cNvSpPr txBox="1">
              <a:spLocks noChangeArrowheads="1"/>
            </p:cNvSpPr>
            <p:nvPr/>
          </p:nvSpPr>
          <p:spPr bwMode="auto">
            <a:xfrm>
              <a:off x="8062583" y="2819902"/>
              <a:ext cx="732893" cy="215444"/>
            </a:xfrm>
            <a:prstGeom prst="rect">
              <a:avLst/>
            </a:prstGeom>
            <a:noFill/>
            <a:ln w="9525">
              <a:noFill/>
              <a:miter lim="800000"/>
              <a:headEnd/>
              <a:tailEnd/>
            </a:ln>
          </p:spPr>
          <p:txBody>
            <a:bodyPr wrap="none">
              <a:spAutoFit/>
            </a:bodyPr>
            <a:lstStyle/>
            <a:p>
              <a:r>
                <a:rPr lang="en-US" sz="800" b="1" dirty="0">
                  <a:solidFill>
                    <a:prstClr val="black"/>
                  </a:solidFill>
                  <a:latin typeface="Courier New" pitchFamily="49" charset="0"/>
                </a:rPr>
                <a:t>1000–3000</a:t>
              </a:r>
            </a:p>
          </p:txBody>
        </p:sp>
        <p:sp>
          <p:nvSpPr>
            <p:cNvPr id="36" name="Oval 35"/>
            <p:cNvSpPr/>
            <p:nvPr/>
          </p:nvSpPr>
          <p:spPr>
            <a:xfrm>
              <a:off x="8026201" y="1951338"/>
              <a:ext cx="42561" cy="4256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8015561" y="2314295"/>
              <a:ext cx="63841" cy="638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Isosceles Triangle 37"/>
            <p:cNvSpPr/>
            <p:nvPr/>
          </p:nvSpPr>
          <p:spPr>
            <a:xfrm>
              <a:off x="8020881" y="2131601"/>
              <a:ext cx="53201" cy="53201"/>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Isosceles Triangle 38"/>
            <p:cNvSpPr/>
            <p:nvPr/>
          </p:nvSpPr>
          <p:spPr>
            <a:xfrm>
              <a:off x="8031521" y="1819274"/>
              <a:ext cx="31921" cy="31921"/>
            </a:xfrm>
            <a:prstGeom prs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a:spLocks noChangeAspect="1"/>
            </p:cNvSpPr>
            <p:nvPr/>
          </p:nvSpPr>
          <p:spPr>
            <a:xfrm>
              <a:off x="8004921" y="2479192"/>
              <a:ext cx="85122" cy="8512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gular Pentagon 40"/>
            <p:cNvSpPr>
              <a:spLocks noChangeAspect="1"/>
            </p:cNvSpPr>
            <p:nvPr/>
          </p:nvSpPr>
          <p:spPr>
            <a:xfrm>
              <a:off x="7991620" y="2653012"/>
              <a:ext cx="111723" cy="106402"/>
            </a:xfrm>
            <a:prstGeom prst="pentag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Hexagon 41"/>
            <p:cNvSpPr>
              <a:spLocks noChangeAspect="1"/>
            </p:cNvSpPr>
            <p:nvPr/>
          </p:nvSpPr>
          <p:spPr>
            <a:xfrm>
              <a:off x="7985768" y="2873493"/>
              <a:ext cx="123426" cy="106402"/>
            </a:xfrm>
            <a:prstGeom prst="hexag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3" name="TextBox 42"/>
          <p:cNvSpPr txBox="1"/>
          <p:nvPr/>
        </p:nvSpPr>
        <p:spPr>
          <a:xfrm>
            <a:off x="913992" y="171066"/>
            <a:ext cx="936000" cy="936000"/>
          </a:xfrm>
          <a:prstGeom prst="rect">
            <a:avLst/>
          </a:prstGeom>
          <a:solidFill>
            <a:schemeClr val="bg1"/>
          </a:solidFill>
          <a:ln>
            <a:solidFill>
              <a:schemeClr val="tx1"/>
            </a:solidFill>
          </a:ln>
        </p:spPr>
        <p:txBody>
          <a:bodyPr wrap="square" rtlCol="0" anchor="ctr">
            <a:noAutofit/>
          </a:bodyPr>
          <a:lstStyle/>
          <a:p>
            <a:pPr algn="ctr"/>
            <a:r>
              <a:rPr lang="en-US" sz="1600" dirty="0">
                <a:solidFill>
                  <a:prstClr val="black"/>
                </a:solidFill>
              </a:rPr>
              <a:t>2.5</a:t>
            </a:r>
            <a:r>
              <a:rPr lang="en-US" sz="1600" baseline="30000" dirty="0">
                <a:solidFill>
                  <a:prstClr val="black"/>
                </a:solidFill>
              </a:rPr>
              <a:t>o</a:t>
            </a:r>
            <a:r>
              <a:rPr lang="en-US" sz="1600" dirty="0">
                <a:solidFill>
                  <a:prstClr val="black"/>
                </a:solidFill>
              </a:rPr>
              <a:t> x 2.5</a:t>
            </a:r>
            <a:r>
              <a:rPr lang="en-US" sz="1600" baseline="30000" dirty="0">
                <a:solidFill>
                  <a:prstClr val="black"/>
                </a:solidFill>
              </a:rPr>
              <a:t>o</a:t>
            </a:r>
            <a:r>
              <a:rPr lang="en-US" sz="1600" dirty="0">
                <a:solidFill>
                  <a:prstClr val="black"/>
                </a:solidFill>
              </a:rPr>
              <a:t> </a:t>
            </a:r>
          </a:p>
          <a:p>
            <a:pPr algn="ctr"/>
            <a:r>
              <a:rPr lang="en-US" sz="1600" dirty="0">
                <a:solidFill>
                  <a:prstClr val="black"/>
                </a:solidFill>
              </a:rPr>
              <a:t>grid</a:t>
            </a:r>
            <a:endParaRPr lang="en-US" sz="1600" dirty="0">
              <a:solidFill>
                <a:prstClr val="black"/>
              </a:solidFill>
            </a:endParaRPr>
          </a:p>
        </p:txBody>
      </p:sp>
      <p:sp>
        <p:nvSpPr>
          <p:cNvPr id="11" name="TextBox 10"/>
          <p:cNvSpPr txBox="1"/>
          <p:nvPr/>
        </p:nvSpPr>
        <p:spPr>
          <a:xfrm>
            <a:off x="5527176" y="3508628"/>
            <a:ext cx="496414" cy="153888"/>
          </a:xfrm>
          <a:prstGeom prst="rect">
            <a:avLst/>
          </a:prstGeom>
          <a:solidFill>
            <a:schemeClr val="bg1"/>
          </a:solidFill>
          <a:ln>
            <a:solidFill>
              <a:schemeClr val="tx1"/>
            </a:solidFill>
          </a:ln>
        </p:spPr>
        <p:txBody>
          <a:bodyPr wrap="none" lIns="18000" tIns="0" rIns="18000" bIns="0" rtlCol="0">
            <a:spAutoFit/>
          </a:bodyPr>
          <a:lstStyle/>
          <a:p>
            <a:r>
              <a:rPr lang="en-US" sz="1000" dirty="0">
                <a:solidFill>
                  <a:prstClr val="black"/>
                </a:solidFill>
              </a:rPr>
              <a:t>Stockton</a:t>
            </a:r>
            <a:endParaRPr lang="en-US" sz="1000" dirty="0">
              <a:solidFill>
                <a:prstClr val="black"/>
              </a:solidFill>
            </a:endParaRPr>
          </a:p>
        </p:txBody>
      </p:sp>
      <p:sp>
        <p:nvSpPr>
          <p:cNvPr id="46" name="Slide Number Placeholder 3"/>
          <p:cNvSpPr>
            <a:spLocks noGrp="1"/>
          </p:cNvSpPr>
          <p:nvPr>
            <p:ph type="sldNum" sz="quarter" idx="4294967295"/>
          </p:nvPr>
        </p:nvSpPr>
        <p:spPr>
          <a:xfrm>
            <a:off x="8382000" y="6376988"/>
            <a:ext cx="762000" cy="365125"/>
          </a:xfrm>
          <a:prstGeom prst="rect">
            <a:avLst/>
          </a:prstGeom>
        </p:spPr>
        <p:txBody>
          <a:bodyPr/>
          <a:lstStyle/>
          <a:p>
            <a:fld id="{3E7EE49B-C32B-495C-9640-ABBF50F57D80}" type="slidenum">
              <a:rPr lang="en-US" smtClean="0">
                <a:solidFill>
                  <a:srgbClr val="04617B">
                    <a:shade val="90000"/>
                  </a:srgbClr>
                </a:solidFill>
              </a:rPr>
              <a:pPr/>
              <a:t>10</a:t>
            </a:fld>
            <a:endParaRPr lang="en-US" dirty="0">
              <a:solidFill>
                <a:srgbClr val="04617B">
                  <a:shade val="90000"/>
                </a:srgbClr>
              </a:solidFill>
            </a:endParaRPr>
          </a:p>
        </p:txBody>
      </p:sp>
      <p:sp>
        <p:nvSpPr>
          <p:cNvPr id="2" name="TextBox 1"/>
          <p:cNvSpPr txBox="1"/>
          <p:nvPr/>
        </p:nvSpPr>
        <p:spPr>
          <a:xfrm>
            <a:off x="2108528" y="267549"/>
            <a:ext cx="4581200" cy="707886"/>
          </a:xfrm>
          <a:prstGeom prst="rect">
            <a:avLst/>
          </a:prstGeom>
          <a:solidFill>
            <a:srgbClr val="FFFF00"/>
          </a:solidFill>
          <a:ln>
            <a:solidFill>
              <a:schemeClr val="tx1"/>
            </a:solidFill>
          </a:ln>
        </p:spPr>
        <p:txBody>
          <a:bodyPr wrap="square" rtlCol="0">
            <a:spAutoFit/>
          </a:bodyPr>
          <a:lstStyle/>
          <a:p>
            <a:r>
              <a:rPr lang="en-US" sz="2000" b="1" dirty="0">
                <a:solidFill>
                  <a:prstClr val="black"/>
                </a:solidFill>
              </a:rPr>
              <a:t>Grid is too coarse to expect good agreement with measurements, but…</a:t>
            </a:r>
            <a:endParaRPr lang="en-US" sz="2000" b="1" dirty="0">
              <a:solidFill>
                <a:prstClr val="black"/>
              </a:solidFill>
            </a:endParaRPr>
          </a:p>
        </p:txBody>
      </p:sp>
      <p:sp>
        <p:nvSpPr>
          <p:cNvPr id="3" name="Down Arrow 2"/>
          <p:cNvSpPr/>
          <p:nvPr/>
        </p:nvSpPr>
        <p:spPr>
          <a:xfrm>
            <a:off x="5120300" y="1772816"/>
            <a:ext cx="274320" cy="765946"/>
          </a:xfrm>
          <a:prstGeom prst="down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1755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5" y="398463"/>
            <a:ext cx="9290050" cy="606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91880" y="116632"/>
            <a:ext cx="3146246" cy="461665"/>
          </a:xfrm>
          <a:prstGeom prst="rect">
            <a:avLst/>
          </a:prstGeom>
          <a:solidFill>
            <a:srgbClr val="FFFFCC"/>
          </a:solidFill>
          <a:ln>
            <a:solidFill>
              <a:schemeClr val="tx1"/>
            </a:solidFill>
          </a:ln>
        </p:spPr>
        <p:txBody>
          <a:bodyPr wrap="none" rtlCol="0">
            <a:spAutoFit/>
          </a:bodyPr>
          <a:lstStyle/>
          <a:p>
            <a:r>
              <a:rPr lang="en-US" sz="2400" b="1">
                <a:solidFill>
                  <a:prstClr val="black"/>
                </a:solidFill>
              </a:rPr>
              <a:t>Hg(0) at Egbert Ontario</a:t>
            </a:r>
            <a:endParaRPr lang="en-US" sz="2400" b="1">
              <a:solidFill>
                <a:prstClr val="black"/>
              </a:solidFill>
            </a:endParaRPr>
          </a:p>
        </p:txBody>
      </p:sp>
    </p:spTree>
    <p:extLst>
      <p:ext uri="{BB962C8B-B14F-4D97-AF65-F5344CB8AC3E}">
        <p14:creationId xmlns:p14="http://schemas.microsoft.com/office/powerpoint/2010/main" val="1272827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5" y="398463"/>
            <a:ext cx="9290050" cy="606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91880" y="116632"/>
            <a:ext cx="3146246" cy="461665"/>
          </a:xfrm>
          <a:prstGeom prst="rect">
            <a:avLst/>
          </a:prstGeom>
          <a:solidFill>
            <a:srgbClr val="FFFFCC"/>
          </a:solidFill>
          <a:ln>
            <a:solidFill>
              <a:schemeClr val="tx1"/>
            </a:solidFill>
          </a:ln>
        </p:spPr>
        <p:txBody>
          <a:bodyPr wrap="none" rtlCol="0">
            <a:spAutoFit/>
          </a:bodyPr>
          <a:lstStyle/>
          <a:p>
            <a:r>
              <a:rPr lang="en-US" sz="2400" b="1">
                <a:solidFill>
                  <a:prstClr val="black"/>
                </a:solidFill>
              </a:rPr>
              <a:t>Hg(0) at Egbert Ontario</a:t>
            </a:r>
            <a:endParaRPr lang="en-US" sz="2400" b="1">
              <a:solidFill>
                <a:prstClr val="black"/>
              </a:solidFill>
            </a:endParaRPr>
          </a:p>
        </p:txBody>
      </p:sp>
      <p:sp>
        <p:nvSpPr>
          <p:cNvPr id="3" name="TextBox 2"/>
          <p:cNvSpPr txBox="1"/>
          <p:nvPr/>
        </p:nvSpPr>
        <p:spPr>
          <a:xfrm>
            <a:off x="5220072" y="764704"/>
            <a:ext cx="2016224" cy="1200329"/>
          </a:xfrm>
          <a:prstGeom prst="rect">
            <a:avLst/>
          </a:prstGeom>
          <a:solidFill>
            <a:srgbClr val="FFFF00"/>
          </a:solidFill>
          <a:ln>
            <a:solidFill>
              <a:schemeClr val="tx1"/>
            </a:solidFill>
          </a:ln>
        </p:spPr>
        <p:txBody>
          <a:bodyPr wrap="square" rtlCol="0">
            <a:spAutoFit/>
          </a:bodyPr>
          <a:lstStyle/>
          <a:p>
            <a:pPr algn="ctr"/>
            <a:r>
              <a:rPr lang="en-US" b="1" dirty="0">
                <a:solidFill>
                  <a:prstClr val="black"/>
                </a:solidFill>
              </a:rPr>
              <a:t>Which inventory components show the right seasonal variation?</a:t>
            </a:r>
            <a:endParaRPr lang="en-US" b="1" dirty="0">
              <a:solidFill>
                <a:prstClr val="black"/>
              </a:solidFill>
            </a:endParaRPr>
          </a:p>
        </p:txBody>
      </p:sp>
    </p:spTree>
    <p:extLst>
      <p:ext uri="{BB962C8B-B14F-4D97-AF65-F5344CB8AC3E}">
        <p14:creationId xmlns:p14="http://schemas.microsoft.com/office/powerpoint/2010/main" val="3858722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8732" y="796371"/>
            <a:ext cx="5349391"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1246108"/>
            <a:ext cx="2736304" cy="3046988"/>
          </a:xfrm>
          <a:prstGeom prst="rect">
            <a:avLst/>
          </a:prstGeom>
          <a:noFill/>
        </p:spPr>
        <p:txBody>
          <a:bodyPr wrap="square" rtlCol="0">
            <a:spAutoFit/>
          </a:bodyPr>
          <a:lstStyle/>
          <a:p>
            <a:r>
              <a:rPr lang="en-US" sz="2400" b="1">
                <a:solidFill>
                  <a:prstClr val="white"/>
                </a:solidFill>
              </a:rPr>
              <a:t>modeled vs. measured Hg(0) concentrations during 2005, for measurement sites in the Great Lakes region and sites outside the region </a:t>
            </a:r>
            <a:endParaRPr lang="en-US" sz="2400" b="1">
              <a:solidFill>
                <a:prstClr val="white"/>
              </a:solidFill>
            </a:endParaRPr>
          </a:p>
        </p:txBody>
      </p:sp>
    </p:spTree>
    <p:extLst>
      <p:ext uri="{BB962C8B-B14F-4D97-AF65-F5344CB8AC3E}">
        <p14:creationId xmlns:p14="http://schemas.microsoft.com/office/powerpoint/2010/main" val="1696227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73" y="0"/>
            <a:ext cx="9028253" cy="6858000"/>
          </a:xfrm>
          <a:prstGeom prst="rect">
            <a:avLst/>
          </a:prstGeom>
        </p:spPr>
      </p:pic>
      <p:sp>
        <p:nvSpPr>
          <p:cNvPr id="6" name="TextBox 5"/>
          <p:cNvSpPr txBox="1"/>
          <p:nvPr/>
        </p:nvSpPr>
        <p:spPr>
          <a:xfrm>
            <a:off x="1756488" y="2347491"/>
            <a:ext cx="856325" cy="246221"/>
          </a:xfrm>
          <a:prstGeom prst="rect">
            <a:avLst/>
          </a:prstGeom>
          <a:solidFill>
            <a:schemeClr val="bg1"/>
          </a:solidFill>
          <a:ln>
            <a:solidFill>
              <a:schemeClr val="tx1"/>
            </a:solidFill>
          </a:ln>
        </p:spPr>
        <p:txBody>
          <a:bodyPr wrap="none" rtlCol="0">
            <a:spAutoFit/>
          </a:bodyPr>
          <a:lstStyle/>
          <a:p>
            <a:r>
              <a:rPr lang="en-US" sz="1000" dirty="0">
                <a:solidFill>
                  <a:prstClr val="black"/>
                </a:solidFill>
              </a:rPr>
              <a:t>Mt. Bachelor</a:t>
            </a:r>
            <a:endParaRPr lang="en-US" sz="1000" dirty="0">
              <a:solidFill>
                <a:prstClr val="black"/>
              </a:solidFill>
            </a:endParaRPr>
          </a:p>
        </p:txBody>
      </p:sp>
      <p:sp>
        <p:nvSpPr>
          <p:cNvPr id="7" name="TextBox 6"/>
          <p:cNvSpPr txBox="1"/>
          <p:nvPr/>
        </p:nvSpPr>
        <p:spPr>
          <a:xfrm>
            <a:off x="2607464" y="4046875"/>
            <a:ext cx="452368" cy="246221"/>
          </a:xfrm>
          <a:prstGeom prst="rect">
            <a:avLst/>
          </a:prstGeom>
          <a:solidFill>
            <a:schemeClr val="bg1"/>
          </a:solidFill>
          <a:ln>
            <a:solidFill>
              <a:schemeClr val="tx1"/>
            </a:solidFill>
          </a:ln>
        </p:spPr>
        <p:txBody>
          <a:bodyPr wrap="none" rtlCol="0">
            <a:spAutoFit/>
          </a:bodyPr>
          <a:lstStyle/>
          <a:p>
            <a:r>
              <a:rPr lang="en-US" sz="1000" dirty="0">
                <a:solidFill>
                  <a:prstClr val="black"/>
                </a:solidFill>
              </a:rPr>
              <a:t>Reno</a:t>
            </a:r>
            <a:endParaRPr lang="en-US" sz="1000" dirty="0">
              <a:solidFill>
                <a:prstClr val="black"/>
              </a:solidFill>
            </a:endParaRPr>
          </a:p>
        </p:txBody>
      </p:sp>
      <p:sp>
        <p:nvSpPr>
          <p:cNvPr id="8" name="TextBox 7"/>
          <p:cNvSpPr txBox="1"/>
          <p:nvPr/>
        </p:nvSpPr>
        <p:spPr>
          <a:xfrm>
            <a:off x="3440849" y="3284984"/>
            <a:ext cx="627095" cy="246221"/>
          </a:xfrm>
          <a:prstGeom prst="rect">
            <a:avLst/>
          </a:prstGeom>
          <a:solidFill>
            <a:schemeClr val="bg1"/>
          </a:solidFill>
          <a:ln>
            <a:solidFill>
              <a:schemeClr val="tx1"/>
            </a:solidFill>
          </a:ln>
        </p:spPr>
        <p:txBody>
          <a:bodyPr wrap="none" rtlCol="0">
            <a:spAutoFit/>
          </a:bodyPr>
          <a:lstStyle/>
          <a:p>
            <a:r>
              <a:rPr lang="en-US" sz="1000" dirty="0">
                <a:solidFill>
                  <a:prstClr val="black"/>
                </a:solidFill>
              </a:rPr>
              <a:t>Paradise</a:t>
            </a:r>
            <a:endParaRPr lang="en-US" sz="1000" dirty="0">
              <a:solidFill>
                <a:prstClr val="black"/>
              </a:solidFill>
            </a:endParaRPr>
          </a:p>
        </p:txBody>
      </p:sp>
      <p:sp>
        <p:nvSpPr>
          <p:cNvPr id="9" name="TextBox 8"/>
          <p:cNvSpPr txBox="1"/>
          <p:nvPr/>
        </p:nvSpPr>
        <p:spPr>
          <a:xfrm>
            <a:off x="4407664" y="3261987"/>
            <a:ext cx="478016" cy="246221"/>
          </a:xfrm>
          <a:prstGeom prst="rect">
            <a:avLst/>
          </a:prstGeom>
          <a:solidFill>
            <a:schemeClr val="bg1"/>
          </a:solidFill>
          <a:ln>
            <a:solidFill>
              <a:schemeClr val="tx1"/>
            </a:solidFill>
          </a:ln>
        </p:spPr>
        <p:txBody>
          <a:bodyPr wrap="none" rtlCol="0">
            <a:spAutoFit/>
          </a:bodyPr>
          <a:lstStyle/>
          <a:p>
            <a:r>
              <a:rPr lang="en-US" sz="1000" dirty="0">
                <a:solidFill>
                  <a:prstClr val="black"/>
                </a:solidFill>
              </a:rPr>
              <a:t>Gibbs</a:t>
            </a:r>
            <a:endParaRPr lang="en-US" sz="1000" dirty="0">
              <a:solidFill>
                <a:prstClr val="black"/>
              </a:solidFill>
            </a:endParaRPr>
          </a:p>
        </p:txBody>
      </p:sp>
      <p:sp>
        <p:nvSpPr>
          <p:cNvPr id="10" name="TextBox 9"/>
          <p:cNvSpPr txBox="1"/>
          <p:nvPr/>
        </p:nvSpPr>
        <p:spPr>
          <a:xfrm>
            <a:off x="453144" y="5661352"/>
            <a:ext cx="936000" cy="936000"/>
          </a:xfrm>
          <a:prstGeom prst="rect">
            <a:avLst/>
          </a:prstGeom>
          <a:solidFill>
            <a:schemeClr val="bg1"/>
          </a:solidFill>
          <a:ln>
            <a:solidFill>
              <a:schemeClr val="tx1"/>
            </a:solidFill>
          </a:ln>
        </p:spPr>
        <p:txBody>
          <a:bodyPr wrap="square" rtlCol="0" anchor="ctr">
            <a:noAutofit/>
          </a:bodyPr>
          <a:lstStyle/>
          <a:p>
            <a:pPr algn="ctr"/>
            <a:r>
              <a:rPr lang="en-US" sz="1600" dirty="0">
                <a:solidFill>
                  <a:prstClr val="black"/>
                </a:solidFill>
              </a:rPr>
              <a:t>2.5</a:t>
            </a:r>
            <a:r>
              <a:rPr lang="en-US" sz="1600" baseline="30000" dirty="0">
                <a:solidFill>
                  <a:prstClr val="black"/>
                </a:solidFill>
              </a:rPr>
              <a:t>o</a:t>
            </a:r>
            <a:r>
              <a:rPr lang="en-US" sz="1600" dirty="0">
                <a:solidFill>
                  <a:prstClr val="black"/>
                </a:solidFill>
              </a:rPr>
              <a:t> x 2.5</a:t>
            </a:r>
            <a:r>
              <a:rPr lang="en-US" sz="1600" baseline="30000" dirty="0">
                <a:solidFill>
                  <a:prstClr val="black"/>
                </a:solidFill>
              </a:rPr>
              <a:t>o</a:t>
            </a:r>
            <a:r>
              <a:rPr lang="en-US" sz="1600" dirty="0">
                <a:solidFill>
                  <a:prstClr val="black"/>
                </a:solidFill>
              </a:rPr>
              <a:t> </a:t>
            </a:r>
          </a:p>
          <a:p>
            <a:pPr algn="ctr"/>
            <a:r>
              <a:rPr lang="en-US" sz="1600" dirty="0">
                <a:solidFill>
                  <a:prstClr val="black"/>
                </a:solidFill>
              </a:rPr>
              <a:t>grid</a:t>
            </a:r>
            <a:endParaRPr lang="en-US" sz="1600" dirty="0">
              <a:solidFill>
                <a:prstClr val="black"/>
              </a:solidFill>
            </a:endParaRPr>
          </a:p>
        </p:txBody>
      </p:sp>
      <p:sp>
        <p:nvSpPr>
          <p:cNvPr id="13" name="Slide Number Placeholder 3"/>
          <p:cNvSpPr>
            <a:spLocks noGrp="1"/>
          </p:cNvSpPr>
          <p:nvPr>
            <p:ph type="sldNum" sz="quarter" idx="4294967295"/>
          </p:nvPr>
        </p:nvSpPr>
        <p:spPr>
          <a:xfrm>
            <a:off x="8382000" y="6448425"/>
            <a:ext cx="762000" cy="365125"/>
          </a:xfrm>
          <a:prstGeom prst="rect">
            <a:avLst/>
          </a:prstGeom>
        </p:spPr>
        <p:txBody>
          <a:bodyPr/>
          <a:lstStyle/>
          <a:p>
            <a:fld id="{3E7EE49B-C32B-495C-9640-ABBF50F57D80}" type="slidenum">
              <a:rPr lang="en-US" smtClean="0">
                <a:solidFill>
                  <a:srgbClr val="04617B">
                    <a:shade val="90000"/>
                  </a:srgbClr>
                </a:solidFill>
              </a:rPr>
              <a:pPr/>
              <a:t>14</a:t>
            </a:fld>
            <a:endParaRPr lang="en-US" dirty="0">
              <a:solidFill>
                <a:srgbClr val="04617B">
                  <a:shade val="90000"/>
                </a:srgbClr>
              </a:solidFill>
            </a:endParaRPr>
          </a:p>
        </p:txBody>
      </p:sp>
      <p:sp>
        <p:nvSpPr>
          <p:cNvPr id="2" name="Right Arrow 1"/>
          <p:cNvSpPr/>
          <p:nvPr/>
        </p:nvSpPr>
        <p:spPr>
          <a:xfrm>
            <a:off x="1129680" y="4060045"/>
            <a:ext cx="1371600" cy="24938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66499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9832" y="116632"/>
            <a:ext cx="5871672" cy="461665"/>
          </a:xfrm>
          <a:prstGeom prst="rect">
            <a:avLst/>
          </a:prstGeom>
          <a:solidFill>
            <a:srgbClr val="FFFFCC"/>
          </a:solidFill>
          <a:ln>
            <a:solidFill>
              <a:schemeClr val="tx1"/>
            </a:solidFill>
          </a:ln>
        </p:spPr>
        <p:txBody>
          <a:bodyPr wrap="none" rtlCol="0">
            <a:spAutoFit/>
          </a:bodyPr>
          <a:lstStyle/>
          <a:p>
            <a:r>
              <a:rPr lang="en-US" sz="2400" b="1">
                <a:solidFill>
                  <a:prstClr val="black"/>
                </a:solidFill>
              </a:rPr>
              <a:t>Hg(II) + Hg(p) at Reno (Desert Research Inst.)</a:t>
            </a:r>
            <a:endParaRPr lang="en-US" sz="2400" b="1">
              <a:solidFill>
                <a:prstClr val="black"/>
              </a:solidFill>
            </a:endParaRPr>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242" y="1002936"/>
            <a:ext cx="840702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13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5202" y="809818"/>
            <a:ext cx="5351294"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528" y="1246108"/>
            <a:ext cx="2736304" cy="1938992"/>
          </a:xfrm>
          <a:prstGeom prst="rect">
            <a:avLst/>
          </a:prstGeom>
          <a:noFill/>
        </p:spPr>
        <p:txBody>
          <a:bodyPr wrap="square" rtlCol="0">
            <a:spAutoFit/>
          </a:bodyPr>
          <a:lstStyle/>
          <a:p>
            <a:r>
              <a:rPr lang="en-US" sz="2400" b="1">
                <a:solidFill>
                  <a:prstClr val="white"/>
                </a:solidFill>
              </a:rPr>
              <a:t>modeled vs. measured Hg(II) and Hg(p) concentrations during 2005</a:t>
            </a:r>
            <a:endParaRPr lang="en-US" sz="2400" b="1">
              <a:solidFill>
                <a:prstClr val="white"/>
              </a:solidFill>
            </a:endParaRPr>
          </a:p>
        </p:txBody>
      </p:sp>
      <p:sp>
        <p:nvSpPr>
          <p:cNvPr id="4" name="Oval 3"/>
          <p:cNvSpPr/>
          <p:nvPr/>
        </p:nvSpPr>
        <p:spPr>
          <a:xfrm rot="20569677">
            <a:off x="5357463" y="3107062"/>
            <a:ext cx="2160240" cy="82296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 name="Straight Arrow Connector 6"/>
          <p:cNvCxnSpPr>
            <a:endCxn id="4" idx="2"/>
          </p:cNvCxnSpPr>
          <p:nvPr/>
        </p:nvCxnSpPr>
        <p:spPr>
          <a:xfrm flipV="1">
            <a:off x="4045242" y="3837439"/>
            <a:ext cx="1360370" cy="74368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9740" y="3356992"/>
            <a:ext cx="3960440" cy="2308324"/>
          </a:xfrm>
          <a:prstGeom prst="rect">
            <a:avLst/>
          </a:prstGeom>
          <a:solidFill>
            <a:srgbClr val="FFFF00"/>
          </a:solidFill>
          <a:ln w="28575">
            <a:solidFill>
              <a:schemeClr val="tx1"/>
            </a:solidFill>
            <a:prstDash val="sysDash"/>
          </a:ln>
        </p:spPr>
        <p:txBody>
          <a:bodyPr wrap="square" rtlCol="0">
            <a:spAutoFit/>
          </a:bodyPr>
          <a:lstStyle/>
          <a:p>
            <a:r>
              <a:rPr lang="en-US" sz="2400" b="1" dirty="0">
                <a:solidFill>
                  <a:prstClr val="black"/>
                </a:solidFill>
              </a:rPr>
              <a:t>Model estimated total for all non-elemental mercury is higher than measurements:</a:t>
            </a:r>
          </a:p>
          <a:p>
            <a:endParaRPr lang="en-US" sz="2400" b="1" dirty="0">
              <a:solidFill>
                <a:prstClr val="black"/>
              </a:solidFill>
            </a:endParaRPr>
          </a:p>
          <a:p>
            <a:r>
              <a:rPr lang="en-US" sz="2400" b="1" dirty="0">
                <a:solidFill>
                  <a:prstClr val="black"/>
                </a:solidFill>
              </a:rPr>
              <a:t>Are the measurements too low or is the model too high?</a:t>
            </a:r>
            <a:endParaRPr lang="en-US" sz="2400" b="1" dirty="0">
              <a:solidFill>
                <a:prstClr val="black"/>
              </a:solidFill>
            </a:endParaRPr>
          </a:p>
        </p:txBody>
      </p:sp>
    </p:spTree>
    <p:extLst>
      <p:ext uri="{BB962C8B-B14F-4D97-AF65-F5344CB8AC3E}">
        <p14:creationId xmlns:p14="http://schemas.microsoft.com/office/powerpoint/2010/main" val="3087605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3281" y="796371"/>
            <a:ext cx="5471508"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528" y="1246108"/>
            <a:ext cx="2736304" cy="2677656"/>
          </a:xfrm>
          <a:prstGeom prst="rect">
            <a:avLst/>
          </a:prstGeom>
          <a:noFill/>
        </p:spPr>
        <p:txBody>
          <a:bodyPr wrap="square" rtlCol="0">
            <a:spAutoFit/>
          </a:bodyPr>
          <a:lstStyle/>
          <a:p>
            <a:r>
              <a:rPr lang="en-US" sz="2400" b="1" dirty="0">
                <a:solidFill>
                  <a:prstClr val="white"/>
                </a:solidFill>
              </a:rPr>
              <a:t>modeled vs. measured 2005 Hg wet deposition for Mercury Deposition Network (MDN) sites in different regions </a:t>
            </a:r>
            <a:endParaRPr lang="en-US" sz="2400" b="1" dirty="0">
              <a:solidFill>
                <a:prstClr val="white"/>
              </a:solidFill>
            </a:endParaRPr>
          </a:p>
        </p:txBody>
      </p:sp>
    </p:spTree>
    <p:extLst>
      <p:ext uri="{BB962C8B-B14F-4D97-AF65-F5344CB8AC3E}">
        <p14:creationId xmlns:p14="http://schemas.microsoft.com/office/powerpoint/2010/main" val="2093191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5" y="398463"/>
            <a:ext cx="9290050" cy="606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75656" y="404664"/>
            <a:ext cx="6768752" cy="523220"/>
          </a:xfrm>
          <a:prstGeom prst="rect">
            <a:avLst/>
          </a:prstGeom>
          <a:solidFill>
            <a:schemeClr val="bg1"/>
          </a:solidFill>
        </p:spPr>
        <p:txBody>
          <a:bodyPr wrap="square">
            <a:spAutoFit/>
          </a:bodyPr>
          <a:lstStyle/>
          <a:p>
            <a:pPr algn="ctr"/>
            <a:r>
              <a:rPr lang="en-US" sz="2800" dirty="0">
                <a:solidFill>
                  <a:prstClr val="black"/>
                </a:solidFill>
              </a:rPr>
              <a:t>Base Case Source Attribution Results</a:t>
            </a:r>
            <a:endParaRPr lang="en-US" sz="2800" dirty="0">
              <a:solidFill>
                <a:prstClr val="black"/>
              </a:solidFill>
            </a:endParaRPr>
          </a:p>
        </p:txBody>
      </p:sp>
    </p:spTree>
    <p:extLst>
      <p:ext uri="{BB962C8B-B14F-4D97-AF65-F5344CB8AC3E}">
        <p14:creationId xmlns:p14="http://schemas.microsoft.com/office/powerpoint/2010/main" val="43994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5" y="398463"/>
            <a:ext cx="9290050" cy="606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75656" y="404664"/>
            <a:ext cx="6768752" cy="523220"/>
          </a:xfrm>
          <a:prstGeom prst="rect">
            <a:avLst/>
          </a:prstGeom>
          <a:solidFill>
            <a:schemeClr val="bg1"/>
          </a:solidFill>
        </p:spPr>
        <p:txBody>
          <a:bodyPr wrap="square">
            <a:spAutoFit/>
          </a:bodyPr>
          <a:lstStyle/>
          <a:p>
            <a:pPr algn="ctr"/>
            <a:r>
              <a:rPr lang="en-US" sz="2800" dirty="0">
                <a:solidFill>
                  <a:prstClr val="black"/>
                </a:solidFill>
              </a:rPr>
              <a:t>Base Case Source Attribution Results</a:t>
            </a:r>
            <a:endParaRPr lang="en-US" sz="2800" dirty="0">
              <a:solidFill>
                <a:prstClr val="black"/>
              </a:solidFill>
            </a:endParaRPr>
          </a:p>
        </p:txBody>
      </p:sp>
      <p:sp>
        <p:nvSpPr>
          <p:cNvPr id="2" name="Rectangle 1"/>
          <p:cNvSpPr/>
          <p:nvPr/>
        </p:nvSpPr>
        <p:spPr>
          <a:xfrm>
            <a:off x="2915816" y="44624"/>
            <a:ext cx="5796136" cy="1477328"/>
          </a:xfrm>
          <a:prstGeom prst="rect">
            <a:avLst/>
          </a:prstGeom>
          <a:solidFill>
            <a:srgbClr val="FFFFCC"/>
          </a:solidFill>
          <a:ln>
            <a:solidFill>
              <a:schemeClr val="tx1"/>
            </a:solidFill>
          </a:ln>
        </p:spPr>
        <p:txBody>
          <a:bodyPr wrap="square">
            <a:spAutoFit/>
          </a:bodyPr>
          <a:lstStyle/>
          <a:p>
            <a:r>
              <a:rPr lang="en-US" b="1">
                <a:solidFill>
                  <a:prstClr val="black"/>
                </a:solidFill>
              </a:rPr>
              <a:t>Base-case results compared with recent CMAQ modeling</a:t>
            </a:r>
            <a:r>
              <a:rPr lang="en-US">
                <a:solidFill>
                  <a:prstClr val="black"/>
                </a:solidFill>
              </a:rPr>
              <a:t>:</a:t>
            </a:r>
          </a:p>
          <a:p>
            <a:r>
              <a:rPr lang="en-US">
                <a:solidFill>
                  <a:prstClr val="black"/>
                </a:solidFill>
              </a:rPr>
              <a:t>Grant</a:t>
            </a:r>
            <a:r>
              <a:rPr lang="en-US">
                <a:solidFill>
                  <a:prstClr val="black"/>
                </a:solidFill>
              </a:rPr>
              <a:t>, S. L., M. Kim, P. Lin, K. C. Crist, S. Ghosh and V. R. Kotamarthi (2014). </a:t>
            </a:r>
            <a:r>
              <a:rPr lang="en-US" i="1">
                <a:solidFill>
                  <a:prstClr val="black"/>
                </a:solidFill>
              </a:rPr>
              <a:t>A simulation study of atmospheric mercury and its deposition in the Great Lakes</a:t>
            </a:r>
            <a:r>
              <a:rPr lang="en-US">
                <a:solidFill>
                  <a:prstClr val="black"/>
                </a:solidFill>
              </a:rPr>
              <a:t>. Atmospheric Environment 94: 164-172.</a:t>
            </a:r>
          </a:p>
        </p:txBody>
      </p:sp>
    </p:spTree>
    <p:extLst>
      <p:ext uri="{BB962C8B-B14F-4D97-AF65-F5344CB8AC3E}">
        <p14:creationId xmlns:p14="http://schemas.microsoft.com/office/powerpoint/2010/main" val="385514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26504" y="260648"/>
            <a:ext cx="8382000" cy="584775"/>
          </a:xfrm>
          <a:prstGeom prst="rect">
            <a:avLst/>
          </a:prstGeom>
          <a:noFill/>
        </p:spPr>
        <p:txBody>
          <a:bodyPr wrap="square" rtlCol="0">
            <a:spAutoFit/>
          </a:bodyPr>
          <a:lstStyle/>
          <a:p>
            <a:pPr algn="ctr"/>
            <a:r>
              <a:rPr lang="en-US" sz="3200" b="1" dirty="0">
                <a:solidFill>
                  <a:prstClr val="black"/>
                </a:solidFill>
              </a:rPr>
              <a:t>Acknowledgements and Thanks:</a:t>
            </a:r>
            <a:endParaRPr lang="en-US" sz="2400" b="1" dirty="0">
              <a:solidFill>
                <a:prstClr val="black"/>
              </a:solidFill>
            </a:endParaRPr>
          </a:p>
        </p:txBody>
      </p:sp>
      <p:sp>
        <p:nvSpPr>
          <p:cNvPr id="2" name="TextBox 1"/>
          <p:cNvSpPr txBox="1"/>
          <p:nvPr/>
        </p:nvSpPr>
        <p:spPr>
          <a:xfrm>
            <a:off x="2065678" y="836712"/>
            <a:ext cx="6967228" cy="5632311"/>
          </a:xfrm>
          <a:prstGeom prst="rect">
            <a:avLst/>
          </a:prstGeom>
          <a:noFill/>
        </p:spPr>
        <p:txBody>
          <a:bodyPr wrap="none" rtlCol="0">
            <a:spAutoFit/>
          </a:bodyPr>
          <a:lstStyle/>
          <a:p>
            <a:pPr marL="342900" indent="-342900">
              <a:buFont typeface="Wingdings" panose="05000000000000000000" pitchFamily="2" charset="2"/>
              <a:buChar char="§"/>
            </a:pPr>
            <a:r>
              <a:rPr lang="en-US" sz="2400" dirty="0">
                <a:solidFill>
                  <a:prstClr val="black"/>
                </a:solidFill>
              </a:rPr>
              <a:t>USEPA, Environment Canada</a:t>
            </a:r>
          </a:p>
          <a:p>
            <a:pPr marL="342900" indent="-342900">
              <a:buFont typeface="Wingdings" panose="05000000000000000000" pitchFamily="2" charset="2"/>
              <a:buChar char="§"/>
            </a:pPr>
            <a:r>
              <a:rPr lang="en-US" sz="2400" dirty="0">
                <a:solidFill>
                  <a:prstClr val="black"/>
                </a:solidFill>
              </a:rPr>
              <a:t>Arctic Monitoring and Assessment Program (AMAP)</a:t>
            </a:r>
          </a:p>
          <a:p>
            <a:pPr marL="342900" indent="-342900">
              <a:buFont typeface="Wingdings" panose="05000000000000000000" pitchFamily="2" charset="2"/>
              <a:buChar char="§"/>
            </a:pPr>
            <a:r>
              <a:rPr lang="en-US" sz="2400" dirty="0">
                <a:solidFill>
                  <a:prstClr val="black"/>
                </a:solidFill>
              </a:rPr>
              <a:t>National </a:t>
            </a:r>
            <a:r>
              <a:rPr lang="en-US" sz="2400" dirty="0">
                <a:solidFill>
                  <a:prstClr val="black"/>
                </a:solidFill>
              </a:rPr>
              <a:t>Atmospheric Deposition Program (NADP</a:t>
            </a:r>
            <a:r>
              <a:rPr lang="en-US" sz="2400" dirty="0">
                <a:solidFill>
                  <a:prstClr val="black"/>
                </a:solidFill>
              </a:rPr>
              <a:t>)</a:t>
            </a:r>
          </a:p>
          <a:p>
            <a:pPr marL="342900" indent="-342900">
              <a:buFont typeface="Wingdings" panose="05000000000000000000" pitchFamily="2" charset="2"/>
              <a:buChar char="§"/>
            </a:pPr>
            <a:r>
              <a:rPr lang="en-US" sz="2400" dirty="0">
                <a:solidFill>
                  <a:prstClr val="black"/>
                </a:solidFill>
              </a:rPr>
              <a:t>Winston Luke, </a:t>
            </a:r>
            <a:r>
              <a:rPr lang="en-US" sz="2400" dirty="0" err="1">
                <a:solidFill>
                  <a:prstClr val="black"/>
                </a:solidFill>
              </a:rPr>
              <a:t>Xinrong</a:t>
            </a:r>
            <a:r>
              <a:rPr lang="en-US" sz="2400" dirty="0">
                <a:solidFill>
                  <a:prstClr val="black"/>
                </a:solidFill>
              </a:rPr>
              <a:t> Ren, Paul Kelley, NOAA ARL</a:t>
            </a:r>
            <a:endParaRPr lang="en-US" sz="2400" dirty="0">
              <a:solidFill>
                <a:prstClr val="black"/>
              </a:solidFill>
            </a:endParaRPr>
          </a:p>
          <a:p>
            <a:pPr marL="342900" indent="-342900">
              <a:buFont typeface="Wingdings" panose="05000000000000000000" pitchFamily="2" charset="2"/>
              <a:buChar char="§"/>
            </a:pPr>
            <a:r>
              <a:rPr lang="en-US" sz="2400" dirty="0">
                <a:solidFill>
                  <a:prstClr val="black"/>
                </a:solidFill>
              </a:rPr>
              <a:t>Eric Miller (Underhill Vermont)</a:t>
            </a:r>
            <a:endParaRPr lang="en-US" sz="2400" dirty="0">
              <a:solidFill>
                <a:prstClr val="black"/>
              </a:solidFill>
            </a:endParaRPr>
          </a:p>
          <a:p>
            <a:pPr marL="342900" indent="-342900">
              <a:buFont typeface="Wingdings" panose="05000000000000000000" pitchFamily="2" charset="2"/>
              <a:buChar char="§"/>
            </a:pPr>
            <a:r>
              <a:rPr lang="en-US" sz="2400" dirty="0">
                <a:solidFill>
                  <a:prstClr val="black"/>
                </a:solidFill>
              </a:rPr>
              <a:t>Tom </a:t>
            </a:r>
            <a:r>
              <a:rPr lang="en-US" sz="2400" dirty="0" err="1">
                <a:solidFill>
                  <a:prstClr val="black"/>
                </a:solidFill>
              </a:rPr>
              <a:t>Holsen</a:t>
            </a:r>
            <a:r>
              <a:rPr lang="en-US" sz="2400" dirty="0">
                <a:solidFill>
                  <a:prstClr val="black"/>
                </a:solidFill>
              </a:rPr>
              <a:t>, Young-</a:t>
            </a:r>
            <a:r>
              <a:rPr lang="en-US" sz="2400" dirty="0" err="1">
                <a:solidFill>
                  <a:prstClr val="black"/>
                </a:solidFill>
              </a:rPr>
              <a:t>Ji</a:t>
            </a:r>
            <a:r>
              <a:rPr lang="en-US" sz="2400" dirty="0">
                <a:solidFill>
                  <a:prstClr val="black"/>
                </a:solidFill>
              </a:rPr>
              <a:t> </a:t>
            </a:r>
            <a:r>
              <a:rPr lang="en-US" sz="2400" dirty="0">
                <a:solidFill>
                  <a:prstClr val="black"/>
                </a:solidFill>
              </a:rPr>
              <a:t>Han (New York State sites)</a:t>
            </a:r>
            <a:endParaRPr lang="en-US" sz="2400" dirty="0">
              <a:solidFill>
                <a:prstClr val="black"/>
              </a:solidFill>
            </a:endParaRPr>
          </a:p>
          <a:p>
            <a:pPr marL="342900" indent="-342900">
              <a:buFont typeface="Wingdings" panose="05000000000000000000" pitchFamily="2" charset="2"/>
              <a:buChar char="§"/>
            </a:pPr>
            <a:r>
              <a:rPr lang="en-US" sz="2400" dirty="0">
                <a:solidFill>
                  <a:prstClr val="black"/>
                </a:solidFill>
              </a:rPr>
              <a:t>Mae </a:t>
            </a:r>
            <a:r>
              <a:rPr lang="en-US" sz="2400" dirty="0" err="1">
                <a:solidFill>
                  <a:prstClr val="black"/>
                </a:solidFill>
              </a:rPr>
              <a:t>Gustin</a:t>
            </a:r>
            <a:r>
              <a:rPr lang="en-US" sz="2400" dirty="0">
                <a:solidFill>
                  <a:prstClr val="black"/>
                </a:solidFill>
              </a:rPr>
              <a:t>, Seth </a:t>
            </a:r>
            <a:r>
              <a:rPr lang="en-US" sz="2400" dirty="0">
                <a:solidFill>
                  <a:prstClr val="black"/>
                </a:solidFill>
              </a:rPr>
              <a:t>Lyman, </a:t>
            </a:r>
            <a:r>
              <a:rPr lang="en-US" sz="2400" dirty="0">
                <a:solidFill>
                  <a:prstClr val="black"/>
                </a:solidFill>
              </a:rPr>
              <a:t>et al. (Nevada sites)</a:t>
            </a:r>
            <a:endParaRPr lang="en-US" sz="2400" dirty="0">
              <a:solidFill>
                <a:prstClr val="black"/>
              </a:solidFill>
            </a:endParaRPr>
          </a:p>
          <a:p>
            <a:pPr marL="342900" indent="-342900">
              <a:buFont typeface="Wingdings" panose="05000000000000000000" pitchFamily="2" charset="2"/>
              <a:buChar char="§"/>
            </a:pPr>
            <a:r>
              <a:rPr lang="en-US" sz="2400" dirty="0">
                <a:solidFill>
                  <a:prstClr val="black"/>
                </a:solidFill>
              </a:rPr>
              <a:t>Dan Jaffe, Seth Lyman, et al. (Mt Bachelor site)</a:t>
            </a:r>
            <a:endParaRPr lang="en-US" sz="2400" dirty="0">
              <a:solidFill>
                <a:prstClr val="black"/>
              </a:solidFill>
            </a:endParaRPr>
          </a:p>
          <a:p>
            <a:pPr marL="342900" indent="-342900">
              <a:buFont typeface="Wingdings" panose="05000000000000000000" pitchFamily="2" charset="2"/>
              <a:buChar char="§"/>
            </a:pPr>
            <a:r>
              <a:rPr lang="en-US" sz="2400" dirty="0">
                <a:solidFill>
                  <a:prstClr val="black"/>
                </a:solidFill>
              </a:rPr>
              <a:t>Laurier </a:t>
            </a:r>
            <a:r>
              <a:rPr lang="en-US" sz="2400" dirty="0" err="1">
                <a:solidFill>
                  <a:prstClr val="black"/>
                </a:solidFill>
              </a:rPr>
              <a:t>Poissant</a:t>
            </a:r>
            <a:r>
              <a:rPr lang="en-US" sz="2400" dirty="0">
                <a:solidFill>
                  <a:prstClr val="black"/>
                </a:solidFill>
              </a:rPr>
              <a:t> and Martin </a:t>
            </a:r>
            <a:r>
              <a:rPr lang="en-US" sz="2400" dirty="0" err="1">
                <a:solidFill>
                  <a:prstClr val="black"/>
                </a:solidFill>
              </a:rPr>
              <a:t>Pilote</a:t>
            </a:r>
            <a:r>
              <a:rPr lang="en-US" sz="2400" dirty="0">
                <a:solidFill>
                  <a:prstClr val="black"/>
                </a:solidFill>
              </a:rPr>
              <a:t> (St. </a:t>
            </a:r>
            <a:r>
              <a:rPr lang="en-US" sz="2400" dirty="0" err="1">
                <a:solidFill>
                  <a:prstClr val="black"/>
                </a:solidFill>
              </a:rPr>
              <a:t>Anicet</a:t>
            </a:r>
            <a:r>
              <a:rPr lang="en-US" sz="2400" dirty="0">
                <a:solidFill>
                  <a:prstClr val="black"/>
                </a:solidFill>
              </a:rPr>
              <a:t>) </a:t>
            </a:r>
            <a:endParaRPr lang="en-US" sz="2400" dirty="0">
              <a:solidFill>
                <a:prstClr val="black"/>
              </a:solidFill>
            </a:endParaRPr>
          </a:p>
          <a:p>
            <a:pPr marL="342900" indent="-342900">
              <a:buFont typeface="Wingdings" panose="05000000000000000000" pitchFamily="2" charset="2"/>
              <a:buChar char="§"/>
            </a:pPr>
            <a:r>
              <a:rPr lang="en-US" sz="2400" dirty="0">
                <a:solidFill>
                  <a:prstClr val="black"/>
                </a:solidFill>
              </a:rPr>
              <a:t>Frank </a:t>
            </a:r>
            <a:r>
              <a:rPr lang="en-US" sz="2400" dirty="0">
                <a:solidFill>
                  <a:prstClr val="black"/>
                </a:solidFill>
              </a:rPr>
              <a:t>Froude (Burnt Island, Egbert, and Point </a:t>
            </a:r>
            <a:r>
              <a:rPr lang="en-US" sz="2400" dirty="0" err="1">
                <a:solidFill>
                  <a:prstClr val="black"/>
                </a:solidFill>
              </a:rPr>
              <a:t>Petre</a:t>
            </a:r>
            <a:r>
              <a:rPr lang="en-US" sz="2400" dirty="0">
                <a:solidFill>
                  <a:prstClr val="black"/>
                </a:solidFill>
              </a:rPr>
              <a:t>)</a:t>
            </a:r>
          </a:p>
          <a:p>
            <a:pPr marL="342900" indent="-342900">
              <a:buFont typeface="Wingdings" panose="05000000000000000000" pitchFamily="2" charset="2"/>
              <a:buChar char="§"/>
            </a:pPr>
            <a:r>
              <a:rPr lang="en-US" sz="2400" dirty="0">
                <a:solidFill>
                  <a:prstClr val="black"/>
                </a:solidFill>
              </a:rPr>
              <a:t>Rob </a:t>
            </a:r>
            <a:r>
              <a:rPr lang="en-US" sz="2400" dirty="0" err="1">
                <a:solidFill>
                  <a:prstClr val="black"/>
                </a:solidFill>
              </a:rPr>
              <a:t>Tordon</a:t>
            </a:r>
            <a:r>
              <a:rPr lang="en-US" sz="2400" dirty="0">
                <a:solidFill>
                  <a:prstClr val="black"/>
                </a:solidFill>
              </a:rPr>
              <a:t> (</a:t>
            </a:r>
            <a:r>
              <a:rPr lang="en-US" sz="2400" dirty="0" err="1">
                <a:solidFill>
                  <a:prstClr val="black"/>
                </a:solidFill>
              </a:rPr>
              <a:t>Kejimkujik</a:t>
            </a:r>
            <a:r>
              <a:rPr lang="en-US" sz="2400" dirty="0">
                <a:solidFill>
                  <a:prstClr val="black"/>
                </a:solidFill>
              </a:rPr>
              <a:t>)</a:t>
            </a:r>
          </a:p>
          <a:p>
            <a:pPr marL="342900" indent="-342900">
              <a:buFont typeface="Wingdings" panose="05000000000000000000" pitchFamily="2" charset="2"/>
              <a:buChar char="§"/>
            </a:pPr>
            <a:r>
              <a:rPr lang="en-US" sz="2400" dirty="0">
                <a:solidFill>
                  <a:prstClr val="black"/>
                </a:solidFill>
              </a:rPr>
              <a:t>Alexandra </a:t>
            </a:r>
            <a:r>
              <a:rPr lang="en-US" sz="2400" dirty="0">
                <a:solidFill>
                  <a:prstClr val="black"/>
                </a:solidFill>
              </a:rPr>
              <a:t>Steffen and Cathy </a:t>
            </a:r>
            <a:r>
              <a:rPr lang="en-US" sz="2400" dirty="0" err="1">
                <a:solidFill>
                  <a:prstClr val="black"/>
                </a:solidFill>
              </a:rPr>
              <a:t>Banic</a:t>
            </a:r>
            <a:r>
              <a:rPr lang="en-US" sz="2400" dirty="0">
                <a:solidFill>
                  <a:prstClr val="black"/>
                </a:solidFill>
              </a:rPr>
              <a:t> (</a:t>
            </a:r>
            <a:r>
              <a:rPr lang="en-US" sz="2400" dirty="0">
                <a:solidFill>
                  <a:prstClr val="black"/>
                </a:solidFill>
              </a:rPr>
              <a:t>Alert)</a:t>
            </a:r>
          </a:p>
          <a:p>
            <a:pPr marL="342900" indent="-342900">
              <a:buFont typeface="Wingdings" panose="05000000000000000000" pitchFamily="2" charset="2"/>
              <a:buChar char="§"/>
            </a:pPr>
            <a:r>
              <a:rPr lang="en-US" sz="2400" dirty="0">
                <a:solidFill>
                  <a:prstClr val="black"/>
                </a:solidFill>
              </a:rPr>
              <a:t>Brian </a:t>
            </a:r>
            <a:r>
              <a:rPr lang="en-US" sz="2400" dirty="0" err="1">
                <a:solidFill>
                  <a:prstClr val="black"/>
                </a:solidFill>
              </a:rPr>
              <a:t>Wiens</a:t>
            </a:r>
            <a:r>
              <a:rPr lang="en-US" sz="2400" dirty="0">
                <a:solidFill>
                  <a:prstClr val="black"/>
                </a:solidFill>
              </a:rPr>
              <a:t> (</a:t>
            </a:r>
            <a:r>
              <a:rPr lang="en-US" sz="2400" dirty="0" err="1">
                <a:solidFill>
                  <a:prstClr val="black"/>
                </a:solidFill>
              </a:rPr>
              <a:t>Bratt’s</a:t>
            </a:r>
            <a:r>
              <a:rPr lang="en-US" sz="2400" dirty="0">
                <a:solidFill>
                  <a:prstClr val="black"/>
                </a:solidFill>
              </a:rPr>
              <a:t> Lake</a:t>
            </a:r>
            <a:r>
              <a:rPr lang="en-US" sz="2400" dirty="0">
                <a:solidFill>
                  <a:prstClr val="black"/>
                </a:solidFill>
              </a:rPr>
              <a:t>)</a:t>
            </a:r>
          </a:p>
          <a:p>
            <a:pPr marL="342900" indent="-342900">
              <a:buFont typeface="Wingdings" panose="05000000000000000000" pitchFamily="2" charset="2"/>
              <a:buChar char="§"/>
            </a:pPr>
            <a:r>
              <a:rPr lang="en-US" sz="2400" dirty="0">
                <a:solidFill>
                  <a:prstClr val="black"/>
                </a:solidFill>
              </a:rPr>
              <a:t>HYSPLIT Modeling Team at NOAA ARL, </a:t>
            </a:r>
            <a:r>
              <a:rPr lang="en-US" sz="2400" dirty="0">
                <a:solidFill>
                  <a:prstClr val="black"/>
                </a:solidFill>
              </a:rPr>
              <a:t>Rick </a:t>
            </a:r>
            <a:r>
              <a:rPr lang="en-US" sz="2400" dirty="0">
                <a:solidFill>
                  <a:prstClr val="black"/>
                </a:solidFill>
              </a:rPr>
              <a:t>Jiang </a:t>
            </a:r>
          </a:p>
          <a:p>
            <a:pPr marL="342900" indent="-342900">
              <a:buFont typeface="Wingdings" panose="05000000000000000000" pitchFamily="2" charset="2"/>
              <a:buChar char="§"/>
            </a:pPr>
            <a:r>
              <a:rPr lang="en-US" sz="2400" dirty="0">
                <a:solidFill>
                  <a:prstClr val="black"/>
                </a:solidFill>
              </a:rPr>
              <a:t>Great Lakes Restoration Initiative</a:t>
            </a:r>
            <a:endParaRPr lang="en-US" sz="2400" dirty="0">
              <a:solidFill>
                <a:prstClr val="black"/>
              </a:solidFill>
            </a:endParaRPr>
          </a:p>
        </p:txBody>
      </p:sp>
      <p:sp>
        <p:nvSpPr>
          <p:cNvPr id="3" name="Left Brace 2"/>
          <p:cNvSpPr/>
          <p:nvPr/>
        </p:nvSpPr>
        <p:spPr>
          <a:xfrm>
            <a:off x="1777646" y="1676752"/>
            <a:ext cx="360040" cy="393192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 name="Left Brace 4"/>
          <p:cNvSpPr/>
          <p:nvPr/>
        </p:nvSpPr>
        <p:spPr>
          <a:xfrm>
            <a:off x="1777646" y="908720"/>
            <a:ext cx="360040" cy="64008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 name="TextBox 3"/>
          <p:cNvSpPr txBox="1"/>
          <p:nvPr/>
        </p:nvSpPr>
        <p:spPr>
          <a:xfrm>
            <a:off x="646074" y="1052736"/>
            <a:ext cx="1117614" cy="369332"/>
          </a:xfrm>
          <a:prstGeom prst="rect">
            <a:avLst/>
          </a:prstGeom>
          <a:noFill/>
        </p:spPr>
        <p:txBody>
          <a:bodyPr wrap="square" rtlCol="0">
            <a:spAutoFit/>
          </a:bodyPr>
          <a:lstStyle>
            <a:defPPr>
              <a:defRPr lang="en-US"/>
            </a:defPPr>
            <a:lvl1pPr>
              <a:defRPr b="1">
                <a:solidFill>
                  <a:srgbClr val="FF0000"/>
                </a:solidFill>
              </a:defRPr>
            </a:lvl1pPr>
          </a:lstStyle>
          <a:p>
            <a:pPr algn="r"/>
            <a:r>
              <a:rPr lang="en-US" dirty="0"/>
              <a:t>Emissions</a:t>
            </a:r>
          </a:p>
        </p:txBody>
      </p:sp>
      <p:sp>
        <p:nvSpPr>
          <p:cNvPr id="7" name="TextBox 6"/>
          <p:cNvSpPr txBox="1"/>
          <p:nvPr/>
        </p:nvSpPr>
        <p:spPr>
          <a:xfrm>
            <a:off x="110197" y="3140968"/>
            <a:ext cx="1653491" cy="923330"/>
          </a:xfrm>
          <a:prstGeom prst="rect">
            <a:avLst/>
          </a:prstGeom>
          <a:noFill/>
        </p:spPr>
        <p:txBody>
          <a:bodyPr wrap="square" rtlCol="0">
            <a:spAutoFit/>
          </a:bodyPr>
          <a:lstStyle/>
          <a:p>
            <a:pPr algn="r"/>
            <a:r>
              <a:rPr lang="en-US" b="1" dirty="0">
                <a:solidFill>
                  <a:srgbClr val="FF0000"/>
                </a:solidFill>
              </a:rPr>
              <a:t>Measurement Data for Model Evaluation</a:t>
            </a:r>
            <a:endParaRPr lang="en-US" b="1" dirty="0">
              <a:solidFill>
                <a:srgbClr val="FF0000"/>
              </a:solidFill>
            </a:endParaRPr>
          </a:p>
        </p:txBody>
      </p:sp>
      <p:sp>
        <p:nvSpPr>
          <p:cNvPr id="8" name="TextBox 7"/>
          <p:cNvSpPr txBox="1"/>
          <p:nvPr/>
        </p:nvSpPr>
        <p:spPr>
          <a:xfrm>
            <a:off x="646074" y="5949280"/>
            <a:ext cx="1117614" cy="369332"/>
          </a:xfrm>
          <a:prstGeom prst="rect">
            <a:avLst/>
          </a:prstGeom>
          <a:noFill/>
        </p:spPr>
        <p:txBody>
          <a:bodyPr wrap="square" rtlCol="0">
            <a:spAutoFit/>
          </a:bodyPr>
          <a:lstStyle>
            <a:defPPr>
              <a:defRPr lang="en-US"/>
            </a:defPPr>
            <a:lvl1pPr>
              <a:defRPr b="1">
                <a:solidFill>
                  <a:srgbClr val="FF0000"/>
                </a:solidFill>
              </a:defRPr>
            </a:lvl1pPr>
          </a:lstStyle>
          <a:p>
            <a:pPr algn="r"/>
            <a:r>
              <a:rPr lang="en-US" dirty="0" smtClean="0"/>
              <a:t>Funding</a:t>
            </a:r>
            <a:endParaRPr lang="en-US" dirty="0"/>
          </a:p>
        </p:txBody>
      </p:sp>
      <p:sp>
        <p:nvSpPr>
          <p:cNvPr id="10" name="TextBox 9"/>
          <p:cNvSpPr txBox="1"/>
          <p:nvPr/>
        </p:nvSpPr>
        <p:spPr>
          <a:xfrm>
            <a:off x="68646" y="5603308"/>
            <a:ext cx="1695042" cy="369332"/>
          </a:xfrm>
          <a:prstGeom prst="rect">
            <a:avLst/>
          </a:prstGeom>
          <a:noFill/>
        </p:spPr>
        <p:txBody>
          <a:bodyPr wrap="square" rtlCol="0">
            <a:spAutoFit/>
          </a:bodyPr>
          <a:lstStyle>
            <a:defPPr>
              <a:defRPr lang="en-US"/>
            </a:defPPr>
            <a:lvl1pPr>
              <a:defRPr b="1">
                <a:solidFill>
                  <a:srgbClr val="FF0000"/>
                </a:solidFill>
              </a:defRPr>
            </a:lvl1pPr>
          </a:lstStyle>
          <a:p>
            <a:pPr algn="r"/>
            <a:r>
              <a:rPr lang="en-US" dirty="0" smtClean="0"/>
              <a:t>Met Data, IT</a:t>
            </a:r>
            <a:endParaRPr lang="en-US" dirty="0"/>
          </a:p>
        </p:txBody>
      </p:sp>
      <p:cxnSp>
        <p:nvCxnSpPr>
          <p:cNvPr id="11" name="Straight Arrow Connector 10"/>
          <p:cNvCxnSpPr/>
          <p:nvPr/>
        </p:nvCxnSpPr>
        <p:spPr>
          <a:xfrm>
            <a:off x="1749620" y="5787974"/>
            <a:ext cx="30199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49620" y="6151236"/>
            <a:ext cx="30199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874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83760046"/>
              </p:ext>
            </p:extLst>
          </p:nvPr>
        </p:nvGraphicFramePr>
        <p:xfrm>
          <a:off x="251520" y="620688"/>
          <a:ext cx="8640961" cy="6064648"/>
        </p:xfrm>
        <a:graphic>
          <a:graphicData uri="http://schemas.openxmlformats.org/drawingml/2006/table">
            <a:tbl>
              <a:tblPr firstRow="1" bandRow="1">
                <a:tableStyleId>{5C22544A-7EE6-4342-B048-85BDC9FD1C3A}</a:tableStyleId>
              </a:tblPr>
              <a:tblGrid>
                <a:gridCol w="3116413"/>
                <a:gridCol w="1381137"/>
                <a:gridCol w="1381137"/>
                <a:gridCol w="1381137"/>
                <a:gridCol w="1381137"/>
              </a:tblGrid>
              <a:tr h="364724">
                <a:tc>
                  <a:txBody>
                    <a:bodyPr/>
                    <a:lstStyle/>
                    <a:p>
                      <a:endParaRPr lang="en-US" dirty="0"/>
                    </a:p>
                  </a:txBody>
                  <a:tcPr anchor="ctr"/>
                </a:tc>
                <a:tc>
                  <a:txBody>
                    <a:bodyPr/>
                    <a:lstStyle/>
                    <a:p>
                      <a:pPr algn="ctr"/>
                      <a:r>
                        <a:rPr lang="en-US" smtClean="0"/>
                        <a:t>Base </a:t>
                      </a:r>
                      <a:r>
                        <a:rPr lang="en-US" smtClean="0"/>
                        <a:t>Case</a:t>
                      </a:r>
                    </a:p>
                  </a:txBody>
                  <a:tcPr anchor="ctr"/>
                </a:tc>
                <a:tc>
                  <a:txBody>
                    <a:bodyPr/>
                    <a:lstStyle/>
                    <a:p>
                      <a:pPr algn="ctr"/>
                      <a:r>
                        <a:rPr lang="en-US" smtClean="0"/>
                        <a:t>Variation </a:t>
                      </a:r>
                      <a:r>
                        <a:rPr lang="en-US" smtClean="0"/>
                        <a:t>1</a:t>
                      </a:r>
                    </a:p>
                    <a:p>
                      <a:pPr algn="ctr"/>
                      <a:r>
                        <a:rPr lang="en-US" smtClean="0"/>
                        <a:t>4-D-iii</a:t>
                      </a:r>
                      <a:endParaRPr lang="en-US" dirty="0"/>
                    </a:p>
                  </a:txBody>
                  <a:tcPr anchor="ctr"/>
                </a:tc>
                <a:tc>
                  <a:txBody>
                    <a:bodyPr/>
                    <a:lstStyle/>
                    <a:p>
                      <a:pPr algn="ctr"/>
                      <a:r>
                        <a:rPr lang="en-US" smtClean="0"/>
                        <a:t>Variation </a:t>
                      </a:r>
                      <a:r>
                        <a:rPr lang="en-US" smtClean="0"/>
                        <a:t>2</a:t>
                      </a:r>
                    </a:p>
                    <a:p>
                      <a:pPr algn="ctr"/>
                      <a:r>
                        <a:rPr lang="en-US" smtClean="0"/>
                        <a:t>5-O-i</a:t>
                      </a:r>
                      <a:endParaRPr lang="en-US" dirty="0"/>
                    </a:p>
                  </a:txBody>
                  <a:tcPr anchor="ctr"/>
                </a:tc>
                <a:tc>
                  <a:txBody>
                    <a:bodyPr/>
                    <a:lstStyle/>
                    <a:p>
                      <a:pPr algn="ctr"/>
                      <a:r>
                        <a:rPr lang="en-US" dirty="0" smtClean="0"/>
                        <a:t>Variation</a:t>
                      </a:r>
                      <a:r>
                        <a:rPr lang="en-US" baseline="0" dirty="0" smtClean="0"/>
                        <a:t> </a:t>
                      </a:r>
                      <a:r>
                        <a:rPr lang="en-US" baseline="0" smtClean="0"/>
                        <a:t>3 </a:t>
                      </a:r>
                    </a:p>
                    <a:p>
                      <a:pPr algn="ctr"/>
                      <a:r>
                        <a:rPr lang="en-US" baseline="0" smtClean="0"/>
                        <a:t>6-V-i</a:t>
                      </a:r>
                      <a:endParaRPr lang="en-US" dirty="0"/>
                    </a:p>
                  </a:txBody>
                  <a:tcPr anchor="ctr"/>
                </a:tc>
              </a:tr>
              <a:tr h="678071">
                <a:tc>
                  <a:txBody>
                    <a:bodyPr/>
                    <a:lstStyle/>
                    <a:p>
                      <a:pPr algn="r"/>
                      <a:r>
                        <a:rPr lang="en-US" b="1" dirty="0" smtClean="0"/>
                        <a:t>Oxidation Reaction rates</a:t>
                      </a:r>
                      <a:endParaRPr lang="en-US" b="1" dirty="0"/>
                    </a:p>
                  </a:txBody>
                  <a:tcPr anchor="ctr"/>
                </a:tc>
                <a:tc>
                  <a:txBody>
                    <a:bodyPr/>
                    <a:lstStyle/>
                    <a:p>
                      <a:pPr algn="ctr"/>
                      <a:r>
                        <a:rPr lang="en-US" sz="2400" b="1" dirty="0" smtClean="0"/>
                        <a:t>default</a:t>
                      </a:r>
                      <a:endParaRPr lang="en-US" sz="2400" b="1" dirty="0"/>
                    </a:p>
                  </a:txBody>
                  <a:tcPr anchor="ctr"/>
                </a:tc>
                <a:tc>
                  <a:txBody>
                    <a:bodyPr/>
                    <a:lstStyle/>
                    <a:p>
                      <a:pPr algn="ctr"/>
                      <a:r>
                        <a:rPr lang="en-US" sz="2400" b="1" dirty="0" smtClean="0">
                          <a:solidFill>
                            <a:srgbClr val="FF0000"/>
                          </a:solidFill>
                        </a:rPr>
                        <a:t>60% less</a:t>
                      </a:r>
                      <a:endParaRPr lang="en-US" sz="2400" b="1" dirty="0">
                        <a:solidFill>
                          <a:srgbClr val="FF0000"/>
                        </a:solidFill>
                      </a:endParaRPr>
                    </a:p>
                  </a:txBody>
                  <a:tcPr anchor="ctr"/>
                </a:tc>
                <a:tc>
                  <a:txBody>
                    <a:bodyPr/>
                    <a:lstStyle/>
                    <a:p>
                      <a:pPr algn="ctr"/>
                      <a:r>
                        <a:rPr lang="en-US" sz="2400" b="1" dirty="0" smtClean="0"/>
                        <a:t>default</a:t>
                      </a:r>
                      <a:endParaRPr lang="en-US" sz="2400" b="1" dirty="0"/>
                    </a:p>
                  </a:txBody>
                  <a:tcPr anchor="ctr"/>
                </a:tc>
                <a:tc>
                  <a:txBody>
                    <a:bodyPr/>
                    <a:lstStyle/>
                    <a:p>
                      <a:pPr algn="ctr"/>
                      <a:r>
                        <a:rPr lang="en-US" sz="2400" b="1" dirty="0" smtClean="0"/>
                        <a:t>default</a:t>
                      </a:r>
                      <a:endParaRPr lang="en-US" sz="2400" b="1" dirty="0"/>
                    </a:p>
                  </a:txBody>
                  <a:tcPr anchor="ctr"/>
                </a:tc>
              </a:tr>
              <a:tr h="678071">
                <a:tc>
                  <a:txBody>
                    <a:bodyPr/>
                    <a:lstStyle/>
                    <a:p>
                      <a:pPr algn="r"/>
                      <a:r>
                        <a:rPr lang="en-US" b="1" dirty="0" smtClean="0"/>
                        <a:t>Prompt</a:t>
                      </a:r>
                      <a:r>
                        <a:rPr lang="en-US" b="1" baseline="0" dirty="0" smtClean="0"/>
                        <a:t> </a:t>
                      </a:r>
                      <a:r>
                        <a:rPr lang="en-US" b="1" dirty="0" smtClean="0"/>
                        <a:t>Hg(II)</a:t>
                      </a:r>
                      <a:r>
                        <a:rPr lang="en-US" b="1" baseline="0" dirty="0" smtClean="0"/>
                        <a:t> Conversion</a:t>
                      </a:r>
                      <a:endParaRPr lang="en-US" b="1" dirty="0"/>
                    </a:p>
                  </a:txBody>
                  <a:tcPr anchor="ctr"/>
                </a:tc>
                <a:tc>
                  <a:txBody>
                    <a:bodyPr/>
                    <a:lstStyle/>
                    <a:p>
                      <a:pPr algn="ctr"/>
                      <a:r>
                        <a:rPr lang="en-US" sz="2400" b="1" dirty="0" smtClean="0"/>
                        <a:t>0%</a:t>
                      </a:r>
                      <a:endParaRPr lang="en-US" sz="2400" b="1" dirty="0"/>
                    </a:p>
                  </a:txBody>
                  <a:tcPr anchor="ctr"/>
                </a:tc>
                <a:tc>
                  <a:txBody>
                    <a:bodyPr/>
                    <a:lstStyle/>
                    <a:p>
                      <a:pPr algn="ctr"/>
                      <a:r>
                        <a:rPr lang="en-US" sz="2400" b="1" dirty="0" smtClean="0"/>
                        <a:t>0%</a:t>
                      </a:r>
                      <a:endParaRPr lang="en-US" sz="2400" b="1" dirty="0"/>
                    </a:p>
                  </a:txBody>
                  <a:tcPr anchor="ctr"/>
                </a:tc>
                <a:tc>
                  <a:txBody>
                    <a:bodyPr/>
                    <a:lstStyle/>
                    <a:p>
                      <a:pPr algn="ctr"/>
                      <a:r>
                        <a:rPr lang="en-US" sz="2400" b="1" dirty="0" smtClean="0">
                          <a:solidFill>
                            <a:srgbClr val="FF0000"/>
                          </a:solidFill>
                        </a:rPr>
                        <a:t>50%</a:t>
                      </a:r>
                      <a:endParaRPr lang="en-US" sz="2400" b="1" dirty="0">
                        <a:solidFill>
                          <a:srgbClr val="FF0000"/>
                        </a:solidFill>
                      </a:endParaRPr>
                    </a:p>
                  </a:txBody>
                  <a:tcPr anchor="ctr"/>
                </a:tc>
                <a:tc>
                  <a:txBody>
                    <a:bodyPr/>
                    <a:lstStyle/>
                    <a:p>
                      <a:pPr algn="ctr"/>
                      <a:r>
                        <a:rPr lang="en-US" sz="2400" b="1" smtClean="0">
                          <a:solidFill>
                            <a:srgbClr val="FF0000"/>
                          </a:solidFill>
                        </a:rPr>
                        <a:t>67%</a:t>
                      </a:r>
                      <a:endParaRPr lang="en-US" sz="2400" b="1" dirty="0">
                        <a:solidFill>
                          <a:srgbClr val="FF0000"/>
                        </a:solidFill>
                      </a:endParaRPr>
                    </a:p>
                  </a:txBody>
                  <a:tcPr anchor="ctr"/>
                </a:tc>
              </a:tr>
              <a:tr h="678071">
                <a:tc>
                  <a:txBody>
                    <a:bodyPr/>
                    <a:lstStyle/>
                    <a:p>
                      <a:pPr algn="r"/>
                      <a:r>
                        <a:rPr lang="en-US" b="1" dirty="0" smtClean="0"/>
                        <a:t>Anthropogenic</a:t>
                      </a:r>
                      <a:r>
                        <a:rPr lang="en-US" b="1" baseline="0" dirty="0" smtClean="0"/>
                        <a:t> Emit (Mg/yr)</a:t>
                      </a:r>
                      <a:endParaRPr lang="en-US" b="1" dirty="0"/>
                    </a:p>
                  </a:txBody>
                  <a:tcPr anchor="ctr"/>
                </a:tc>
                <a:tc>
                  <a:txBody>
                    <a:bodyPr/>
                    <a:lstStyle/>
                    <a:p>
                      <a:pPr algn="ctr"/>
                      <a:r>
                        <a:rPr lang="en-US" sz="2400" b="1" dirty="0" smtClean="0"/>
                        <a:t>1930</a:t>
                      </a:r>
                      <a:endParaRPr lang="en-US" sz="2400" b="1" dirty="0"/>
                    </a:p>
                  </a:txBody>
                  <a:tcPr anchor="ctr"/>
                </a:tc>
                <a:tc>
                  <a:txBody>
                    <a:bodyPr/>
                    <a:lstStyle/>
                    <a:p>
                      <a:pPr algn="ctr"/>
                      <a:r>
                        <a:rPr lang="en-US" sz="2400" b="1" dirty="0" smtClean="0"/>
                        <a:t>1930</a:t>
                      </a:r>
                      <a:endParaRPr lang="en-US" sz="2400" b="1" dirty="0"/>
                    </a:p>
                  </a:txBody>
                  <a:tcPr anchor="ctr"/>
                </a:tc>
                <a:tc>
                  <a:txBody>
                    <a:bodyPr/>
                    <a:lstStyle/>
                    <a:p>
                      <a:pPr algn="ctr"/>
                      <a:r>
                        <a:rPr lang="en-US" sz="2400" b="1" dirty="0" smtClean="0"/>
                        <a:t>1930</a:t>
                      </a:r>
                      <a:endParaRPr lang="en-US" sz="2400" b="1" dirty="0"/>
                    </a:p>
                  </a:txBody>
                  <a:tcPr anchor="ctr"/>
                </a:tc>
                <a:tc>
                  <a:txBody>
                    <a:bodyPr/>
                    <a:lstStyle/>
                    <a:p>
                      <a:pPr algn="ctr"/>
                      <a:r>
                        <a:rPr lang="en-US" sz="2400" b="1" dirty="0" smtClean="0"/>
                        <a:t>1930</a:t>
                      </a:r>
                      <a:endParaRPr lang="en-US" sz="2400" b="1" dirty="0"/>
                    </a:p>
                  </a:txBody>
                  <a:tcPr anchor="ctr"/>
                </a:tc>
              </a:tr>
              <a:tr h="678071">
                <a:tc>
                  <a:txBody>
                    <a:bodyPr/>
                    <a:lstStyle/>
                    <a:p>
                      <a:pPr algn="r"/>
                      <a:r>
                        <a:rPr lang="en-US" b="1" dirty="0" smtClean="0"/>
                        <a:t>Land</a:t>
                      </a:r>
                      <a:r>
                        <a:rPr lang="en-US" b="1" baseline="0" dirty="0" smtClean="0"/>
                        <a:t> + Reemissions + Ocean </a:t>
                      </a:r>
                    </a:p>
                    <a:p>
                      <a:pPr algn="r"/>
                      <a:r>
                        <a:rPr lang="en-US" b="1" baseline="0" dirty="0" smtClean="0"/>
                        <a:t>{Net Hg(0) emissions}  (Mg/yr)</a:t>
                      </a:r>
                      <a:endParaRPr lang="en-US" b="1" dirty="0"/>
                    </a:p>
                  </a:txBody>
                  <a:tcPr anchor="ctr"/>
                </a:tc>
                <a:tc>
                  <a:txBody>
                    <a:bodyPr/>
                    <a:lstStyle/>
                    <a:p>
                      <a:pPr algn="ctr"/>
                      <a:r>
                        <a:rPr lang="en-US" sz="2400" b="1" smtClean="0"/>
                        <a:t>4350</a:t>
                      </a:r>
                      <a:endParaRPr lang="en-US" sz="2400" b="1" dirty="0"/>
                    </a:p>
                  </a:txBody>
                  <a:tcPr anchor="ctr"/>
                </a:tc>
                <a:tc>
                  <a:txBody>
                    <a:bodyPr/>
                    <a:lstStyle/>
                    <a:p>
                      <a:pPr algn="ctr"/>
                      <a:r>
                        <a:rPr lang="en-US" sz="2400" b="1" smtClean="0">
                          <a:solidFill>
                            <a:srgbClr val="FF0000"/>
                          </a:solidFill>
                        </a:rPr>
                        <a:t>2300</a:t>
                      </a:r>
                      <a:endParaRPr lang="en-US" sz="2400" b="1" dirty="0">
                        <a:solidFill>
                          <a:srgbClr val="FF0000"/>
                        </a:solidFill>
                      </a:endParaRPr>
                    </a:p>
                  </a:txBody>
                  <a:tcPr anchor="ctr"/>
                </a:tc>
                <a:tc>
                  <a:txBody>
                    <a:bodyPr/>
                    <a:lstStyle/>
                    <a:p>
                      <a:pPr algn="ctr"/>
                      <a:r>
                        <a:rPr lang="en-US" sz="2400" b="1" dirty="0" smtClean="0"/>
                        <a:t>4350</a:t>
                      </a:r>
                      <a:endParaRPr lang="en-US" sz="2400" b="1" dirty="0"/>
                    </a:p>
                  </a:txBody>
                  <a:tcPr anchor="ctr"/>
                </a:tc>
                <a:tc>
                  <a:txBody>
                    <a:bodyPr/>
                    <a:lstStyle/>
                    <a:p>
                      <a:pPr algn="ctr"/>
                      <a:r>
                        <a:rPr lang="en-US" sz="2400" b="1" dirty="0" smtClean="0"/>
                        <a:t>4350</a:t>
                      </a:r>
                      <a:endParaRPr lang="en-US" sz="2400" b="1" dirty="0"/>
                    </a:p>
                  </a:txBody>
                  <a:tcPr anchor="ctr"/>
                </a:tc>
              </a:tr>
              <a:tr h="678071">
                <a:tc>
                  <a:txBody>
                    <a:bodyPr/>
                    <a:lstStyle/>
                    <a:p>
                      <a:pPr algn="r"/>
                      <a:r>
                        <a:rPr lang="en-US" b="1" dirty="0" smtClean="0"/>
                        <a:t>Particle</a:t>
                      </a:r>
                      <a:r>
                        <a:rPr lang="en-US" b="1" baseline="0" dirty="0" smtClean="0"/>
                        <a:t> Fraction of Hg(0) oxidation</a:t>
                      </a:r>
                      <a:endParaRPr lang="en-US" b="1" dirty="0"/>
                    </a:p>
                  </a:txBody>
                  <a:tcPr anchor="ctr"/>
                </a:tc>
                <a:tc>
                  <a:txBody>
                    <a:bodyPr/>
                    <a:lstStyle/>
                    <a:p>
                      <a:pPr algn="ctr"/>
                      <a:r>
                        <a:rPr lang="en-US" sz="2400" b="1" dirty="0" smtClean="0"/>
                        <a:t>10%</a:t>
                      </a:r>
                      <a:endParaRPr lang="en-US" sz="2400" b="1" dirty="0"/>
                    </a:p>
                  </a:txBody>
                  <a:tcPr anchor="ctr"/>
                </a:tc>
                <a:tc>
                  <a:txBody>
                    <a:bodyPr/>
                    <a:lstStyle/>
                    <a:p>
                      <a:pPr algn="ctr"/>
                      <a:r>
                        <a:rPr lang="en-US" sz="2400" b="1" dirty="0" smtClean="0">
                          <a:solidFill>
                            <a:srgbClr val="FF0000"/>
                          </a:solidFill>
                        </a:rPr>
                        <a:t>25%</a:t>
                      </a:r>
                      <a:endParaRPr lang="en-US" sz="2400" b="1" dirty="0">
                        <a:solidFill>
                          <a:srgbClr val="FF0000"/>
                        </a:solidFill>
                      </a:endParaRPr>
                    </a:p>
                  </a:txBody>
                  <a:tcPr anchor="ctr"/>
                </a:tc>
                <a:tc>
                  <a:txBody>
                    <a:bodyPr/>
                    <a:lstStyle/>
                    <a:p>
                      <a:pPr algn="ctr"/>
                      <a:r>
                        <a:rPr lang="en-US" sz="2400" b="1" dirty="0" smtClean="0"/>
                        <a:t>10%</a:t>
                      </a:r>
                      <a:endParaRPr lang="en-US" sz="2400" b="1" dirty="0"/>
                    </a:p>
                  </a:txBody>
                  <a:tcPr anchor="ctr"/>
                </a:tc>
                <a:tc>
                  <a:txBody>
                    <a:bodyPr/>
                    <a:lstStyle/>
                    <a:p>
                      <a:pPr algn="ctr"/>
                      <a:r>
                        <a:rPr lang="en-US" sz="2400" b="1" smtClean="0"/>
                        <a:t>10%</a:t>
                      </a:r>
                      <a:endParaRPr lang="en-US" sz="2400" b="1" dirty="0"/>
                    </a:p>
                  </a:txBody>
                  <a:tcPr anchor="ctr"/>
                </a:tc>
              </a:tr>
              <a:tr h="678071">
                <a:tc>
                  <a:txBody>
                    <a:bodyPr/>
                    <a:lstStyle/>
                    <a:p>
                      <a:pPr algn="r"/>
                      <a:r>
                        <a:rPr lang="en-US" b="1" dirty="0" smtClean="0"/>
                        <a:t>WETR</a:t>
                      </a:r>
                      <a:r>
                        <a:rPr lang="en-US" b="1" baseline="0" dirty="0" smtClean="0"/>
                        <a:t> (wet deposition parameter)</a:t>
                      </a:r>
                      <a:endParaRPr lang="en-US" b="1" dirty="0"/>
                    </a:p>
                  </a:txBody>
                  <a:tcPr anchor="ctr"/>
                </a:tc>
                <a:tc>
                  <a:txBody>
                    <a:bodyPr/>
                    <a:lstStyle/>
                    <a:p>
                      <a:pPr algn="ctr"/>
                      <a:r>
                        <a:rPr lang="en-US" sz="2400" b="1" dirty="0" smtClean="0"/>
                        <a:t>40,000</a:t>
                      </a:r>
                      <a:endParaRPr lang="en-US" sz="2400" b="1" dirty="0"/>
                    </a:p>
                  </a:txBody>
                  <a:tcPr anchor="ctr"/>
                </a:tc>
                <a:tc>
                  <a:txBody>
                    <a:bodyPr/>
                    <a:lstStyle/>
                    <a:p>
                      <a:pPr algn="ctr"/>
                      <a:r>
                        <a:rPr lang="en-US" sz="2400" b="1" dirty="0" smtClean="0">
                          <a:solidFill>
                            <a:srgbClr val="FF0000"/>
                          </a:solidFill>
                        </a:rPr>
                        <a:t>80,000</a:t>
                      </a:r>
                      <a:endParaRPr lang="en-US" sz="2400" b="1" dirty="0">
                        <a:solidFill>
                          <a:srgbClr val="FF0000"/>
                        </a:solidFill>
                      </a:endParaRPr>
                    </a:p>
                  </a:txBody>
                  <a:tcPr anchor="ctr"/>
                </a:tc>
                <a:tc>
                  <a:txBody>
                    <a:bodyPr/>
                    <a:lstStyle/>
                    <a:p>
                      <a:pPr algn="ctr"/>
                      <a:r>
                        <a:rPr lang="en-US" sz="2400" b="1" smtClean="0"/>
                        <a:t>40,000</a:t>
                      </a:r>
                      <a:endParaRPr lang="en-US" sz="2400" b="1" dirty="0"/>
                    </a:p>
                  </a:txBody>
                  <a:tcPr anchor="ctr"/>
                </a:tc>
                <a:tc>
                  <a:txBody>
                    <a:bodyPr/>
                    <a:lstStyle/>
                    <a:p>
                      <a:pPr algn="ctr"/>
                      <a:r>
                        <a:rPr lang="en-US" sz="2400" b="1" smtClean="0"/>
                        <a:t>40,000</a:t>
                      </a:r>
                      <a:endParaRPr lang="en-US" sz="2400" b="1" dirty="0"/>
                    </a:p>
                  </a:txBody>
                  <a:tcPr anchor="ctr"/>
                </a:tc>
              </a:tr>
              <a:tr h="678071">
                <a:tc>
                  <a:txBody>
                    <a:bodyPr/>
                    <a:lstStyle/>
                    <a:p>
                      <a:pPr algn="r"/>
                      <a:r>
                        <a:rPr lang="en-US" b="1" dirty="0" smtClean="0"/>
                        <a:t>Great</a:t>
                      </a:r>
                      <a:r>
                        <a:rPr lang="en-US" b="1" baseline="0" dirty="0" smtClean="0"/>
                        <a:t> Lakes Hg(0) bias</a:t>
                      </a:r>
                      <a:endParaRPr lang="en-US" b="1" dirty="0"/>
                    </a:p>
                  </a:txBody>
                  <a:tcPr anchor="ctr"/>
                </a:tc>
                <a:tc>
                  <a:txBody>
                    <a:bodyPr/>
                    <a:lstStyle/>
                    <a:p>
                      <a:pPr algn="ctr"/>
                      <a:r>
                        <a:rPr lang="en-US" sz="2400" b="1" dirty="0" smtClean="0"/>
                        <a:t>0%</a:t>
                      </a:r>
                      <a:endParaRPr lang="en-US" sz="2400" b="1" dirty="0"/>
                    </a:p>
                  </a:txBody>
                  <a:tcPr anchor="ctr"/>
                </a:tc>
                <a:tc>
                  <a:txBody>
                    <a:bodyPr/>
                    <a:lstStyle/>
                    <a:p>
                      <a:pPr algn="ctr"/>
                      <a:r>
                        <a:rPr lang="en-US" sz="2400" b="1" dirty="0" smtClean="0"/>
                        <a:t>0%</a:t>
                      </a:r>
                      <a:endParaRPr lang="en-US" sz="2400" b="1" dirty="0"/>
                    </a:p>
                  </a:txBody>
                  <a:tcPr anchor="ctr"/>
                </a:tc>
                <a:tc>
                  <a:txBody>
                    <a:bodyPr/>
                    <a:lstStyle/>
                    <a:p>
                      <a:pPr algn="ctr"/>
                      <a:r>
                        <a:rPr lang="en-US" sz="2400" b="1" dirty="0" smtClean="0"/>
                        <a:t>0%</a:t>
                      </a:r>
                      <a:endParaRPr lang="en-US" sz="2400" b="1" dirty="0"/>
                    </a:p>
                  </a:txBody>
                  <a:tcPr anchor="ctr"/>
                </a:tc>
                <a:tc>
                  <a:txBody>
                    <a:bodyPr/>
                    <a:lstStyle/>
                    <a:p>
                      <a:pPr algn="ctr"/>
                      <a:r>
                        <a:rPr lang="en-US" sz="2400" b="1" dirty="0" smtClean="0"/>
                        <a:t>0%</a:t>
                      </a:r>
                      <a:endParaRPr lang="en-US" sz="2400" b="1" dirty="0"/>
                    </a:p>
                  </a:txBody>
                  <a:tcPr anchor="ctr"/>
                </a:tc>
              </a:tr>
              <a:tr h="678071">
                <a:tc>
                  <a:txBody>
                    <a:bodyPr/>
                    <a:lstStyle/>
                    <a:p>
                      <a:pPr algn="r"/>
                      <a:r>
                        <a:rPr lang="en-US" b="1" dirty="0" smtClean="0"/>
                        <a:t>Great Lakes Hg wet </a:t>
                      </a:r>
                      <a:r>
                        <a:rPr lang="en-US" b="1" dirty="0" err="1" smtClean="0"/>
                        <a:t>dep</a:t>
                      </a:r>
                      <a:r>
                        <a:rPr lang="en-US" b="1" smtClean="0"/>
                        <a:t> b</a:t>
                      </a:r>
                      <a:r>
                        <a:rPr lang="en-US" b="1" baseline="0" smtClean="0"/>
                        <a:t>ias</a:t>
                      </a:r>
                      <a:endParaRPr lang="en-US" b="1"/>
                    </a:p>
                  </a:txBody>
                  <a:tcPr anchor="ctr"/>
                </a:tc>
                <a:tc>
                  <a:txBody>
                    <a:bodyPr/>
                    <a:lstStyle/>
                    <a:p>
                      <a:pPr algn="ctr"/>
                      <a:r>
                        <a:rPr lang="en-US" sz="2400" b="1" smtClean="0"/>
                        <a:t>+2%</a:t>
                      </a:r>
                      <a:endParaRPr lang="en-US" sz="2400" b="1"/>
                    </a:p>
                  </a:txBody>
                  <a:tcPr anchor="ctr"/>
                </a:tc>
                <a:tc>
                  <a:txBody>
                    <a:bodyPr/>
                    <a:lstStyle/>
                    <a:p>
                      <a:pPr algn="ctr"/>
                      <a:r>
                        <a:rPr lang="en-US" sz="2400" b="1" smtClean="0"/>
                        <a:t>-8%</a:t>
                      </a:r>
                      <a:endParaRPr lang="en-US" sz="2400" b="1"/>
                    </a:p>
                  </a:txBody>
                  <a:tcPr anchor="ctr"/>
                </a:tc>
                <a:tc>
                  <a:txBody>
                    <a:bodyPr/>
                    <a:lstStyle/>
                    <a:p>
                      <a:pPr algn="ctr"/>
                      <a:r>
                        <a:rPr lang="en-US" sz="2400" b="1" smtClean="0"/>
                        <a:t>-10%</a:t>
                      </a:r>
                      <a:endParaRPr lang="en-US" sz="2400" b="1"/>
                    </a:p>
                  </a:txBody>
                  <a:tcPr anchor="ctr"/>
                </a:tc>
                <a:tc>
                  <a:txBody>
                    <a:bodyPr/>
                    <a:lstStyle/>
                    <a:p>
                      <a:pPr algn="ctr"/>
                      <a:r>
                        <a:rPr lang="en-US" sz="2400" b="1" smtClean="0"/>
                        <a:t>-14%</a:t>
                      </a:r>
                      <a:endParaRPr lang="en-US" sz="2400" b="1"/>
                    </a:p>
                  </a:txBody>
                  <a:tcPr anchor="ctr"/>
                </a:tc>
              </a:tr>
            </a:tbl>
          </a:graphicData>
        </a:graphic>
      </p:graphicFrame>
    </p:spTree>
    <p:extLst>
      <p:ext uri="{BB962C8B-B14F-4D97-AF65-F5344CB8AC3E}">
        <p14:creationId xmlns:p14="http://schemas.microsoft.com/office/powerpoint/2010/main" val="121969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16" y="620688"/>
            <a:ext cx="8869680" cy="578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791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84" y="692696"/>
            <a:ext cx="4389120" cy="2865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84" y="3688663"/>
            <a:ext cx="4389120" cy="286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1980" y="3688664"/>
            <a:ext cx="4389120" cy="286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1980" y="692697"/>
            <a:ext cx="4389120" cy="286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01198" y="641044"/>
            <a:ext cx="3474720" cy="274320"/>
          </a:xfrm>
          <a:prstGeom prst="rect">
            <a:avLst/>
          </a:prstGeom>
          <a:solidFill>
            <a:schemeClr val="bg1"/>
          </a:solidFill>
        </p:spPr>
        <p:txBody>
          <a:bodyPr wrap="none" lIns="0" tIns="0" rIns="0" bIns="0" anchor="ctr" anchorCtr="1">
            <a:noAutofit/>
          </a:bodyPr>
          <a:lstStyle/>
          <a:p>
            <a:pPr algn="ctr"/>
            <a:r>
              <a:rPr lang="en-US" dirty="0">
                <a:solidFill>
                  <a:prstClr val="black"/>
                </a:solidFill>
              </a:rPr>
              <a:t>Base Case</a:t>
            </a:r>
            <a:endParaRPr lang="en-US" dirty="0">
              <a:solidFill>
                <a:prstClr val="black"/>
              </a:solidFill>
            </a:endParaRPr>
          </a:p>
        </p:txBody>
      </p:sp>
      <p:sp>
        <p:nvSpPr>
          <p:cNvPr id="14" name="Rectangle 13"/>
          <p:cNvSpPr/>
          <p:nvPr/>
        </p:nvSpPr>
        <p:spPr>
          <a:xfrm>
            <a:off x="4773594" y="641044"/>
            <a:ext cx="3657600" cy="274320"/>
          </a:xfrm>
          <a:prstGeom prst="rect">
            <a:avLst/>
          </a:prstGeom>
          <a:solidFill>
            <a:schemeClr val="bg1"/>
          </a:solidFill>
        </p:spPr>
        <p:txBody>
          <a:bodyPr wrap="none" lIns="0" tIns="0" rIns="0" bIns="0" anchor="ctr" anchorCtr="1">
            <a:noAutofit/>
          </a:bodyPr>
          <a:lstStyle/>
          <a:p>
            <a:r>
              <a:rPr lang="pt-BR">
                <a:solidFill>
                  <a:prstClr val="black"/>
                </a:solidFill>
              </a:rPr>
              <a:t>1: 60% oxid; ~50% L+R+O net Hg0</a:t>
            </a:r>
            <a:endParaRPr lang="en-US" dirty="0">
              <a:solidFill>
                <a:prstClr val="black"/>
              </a:solidFill>
            </a:endParaRPr>
          </a:p>
        </p:txBody>
      </p:sp>
      <p:sp>
        <p:nvSpPr>
          <p:cNvPr id="15" name="Rectangle 14"/>
          <p:cNvSpPr/>
          <p:nvPr/>
        </p:nvSpPr>
        <p:spPr>
          <a:xfrm>
            <a:off x="592638" y="3645024"/>
            <a:ext cx="3291840" cy="274320"/>
          </a:xfrm>
          <a:prstGeom prst="rect">
            <a:avLst/>
          </a:prstGeom>
          <a:solidFill>
            <a:schemeClr val="bg1"/>
          </a:solidFill>
        </p:spPr>
        <p:txBody>
          <a:bodyPr wrap="none" lIns="0" tIns="0" rIns="0" bIns="0" anchor="ctr" anchorCtr="1">
            <a:noAutofit/>
          </a:bodyPr>
          <a:lstStyle/>
          <a:p>
            <a:r>
              <a:rPr lang="fr-FR">
                <a:solidFill>
                  <a:prstClr val="black"/>
                </a:solidFill>
              </a:rPr>
              <a:t>2: Plume HgII convert 50%</a:t>
            </a:r>
            <a:endParaRPr lang="en-US" dirty="0">
              <a:solidFill>
                <a:prstClr val="black"/>
              </a:solidFill>
            </a:endParaRPr>
          </a:p>
        </p:txBody>
      </p:sp>
      <p:sp>
        <p:nvSpPr>
          <p:cNvPr id="16" name="Rectangle 15"/>
          <p:cNvSpPr/>
          <p:nvPr/>
        </p:nvSpPr>
        <p:spPr>
          <a:xfrm>
            <a:off x="4956474" y="3645024"/>
            <a:ext cx="3291840" cy="274320"/>
          </a:xfrm>
          <a:prstGeom prst="rect">
            <a:avLst/>
          </a:prstGeom>
          <a:solidFill>
            <a:schemeClr val="bg1"/>
          </a:solidFill>
        </p:spPr>
        <p:txBody>
          <a:bodyPr wrap="none" lIns="0" tIns="0" rIns="0" bIns="0" anchor="ctr" anchorCtr="1">
            <a:noAutofit/>
          </a:bodyPr>
          <a:lstStyle/>
          <a:p>
            <a:r>
              <a:rPr lang="fr-FR">
                <a:solidFill>
                  <a:prstClr val="black"/>
                </a:solidFill>
              </a:rPr>
              <a:t>3: Plume HgII convert 67%</a:t>
            </a:r>
            <a:endParaRPr lang="en-US" dirty="0">
              <a:solidFill>
                <a:prstClr val="black"/>
              </a:solidFill>
            </a:endParaRPr>
          </a:p>
        </p:txBody>
      </p:sp>
    </p:spTree>
    <p:extLst>
      <p:ext uri="{BB962C8B-B14F-4D97-AF65-F5344CB8AC3E}">
        <p14:creationId xmlns:p14="http://schemas.microsoft.com/office/powerpoint/2010/main" val="2328002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08720"/>
            <a:ext cx="8532440" cy="5663089"/>
          </a:xfrm>
          <a:prstGeom prst="rect">
            <a:avLst/>
          </a:prstGeom>
          <a:noFill/>
        </p:spPr>
        <p:txBody>
          <a:bodyPr wrap="square" rtlCol="0">
            <a:spAutoFit/>
          </a:bodyPr>
          <a:lstStyle/>
          <a:p>
            <a:pPr marL="342900" indent="-342900">
              <a:spcAft>
                <a:spcPts val="1800"/>
              </a:spcAft>
              <a:buFont typeface="Wingdings" panose="05000000000000000000" pitchFamily="2" charset="2"/>
              <a:buChar char="v"/>
            </a:pPr>
            <a:r>
              <a:rPr lang="en-US" sz="2400" b="1" dirty="0">
                <a:solidFill>
                  <a:srgbClr val="002060"/>
                </a:solidFill>
              </a:rPr>
              <a:t>HYSPLIT-Hg Base Case gives reasonable results for 2005</a:t>
            </a:r>
          </a:p>
          <a:p>
            <a:pPr marL="800100" lvl="1" indent="-342900">
              <a:spcAft>
                <a:spcPts val="1800"/>
              </a:spcAft>
              <a:buFont typeface="Wingdings" panose="05000000000000000000" pitchFamily="2" charset="2"/>
              <a:buChar char="Ø"/>
            </a:pPr>
            <a:r>
              <a:rPr lang="en-US" sz="2400" b="1" i="1" dirty="0">
                <a:solidFill>
                  <a:srgbClr val="002060"/>
                </a:solidFill>
              </a:rPr>
              <a:t>Several variations also considered, which can also give reasonable results for 2005</a:t>
            </a:r>
          </a:p>
          <a:p>
            <a:pPr marL="342900" indent="-342900">
              <a:spcAft>
                <a:spcPts val="1800"/>
              </a:spcAft>
              <a:buFont typeface="Wingdings" panose="05000000000000000000" pitchFamily="2" charset="2"/>
              <a:buChar char="v"/>
            </a:pPr>
            <a:r>
              <a:rPr lang="en-US" sz="2400" b="1" dirty="0">
                <a:solidFill>
                  <a:srgbClr val="008000"/>
                </a:solidFill>
              </a:rPr>
              <a:t>Source Attribution results for the different cases are understandably somewhat different</a:t>
            </a:r>
          </a:p>
          <a:p>
            <a:pPr marL="800100" lvl="1" indent="-342900">
              <a:spcAft>
                <a:spcPts val="1800"/>
              </a:spcAft>
              <a:buFont typeface="Wingdings" panose="05000000000000000000" pitchFamily="2" charset="2"/>
              <a:buChar char="Ø"/>
            </a:pPr>
            <a:r>
              <a:rPr lang="en-US" sz="2400" b="1" i="1" dirty="0">
                <a:solidFill>
                  <a:srgbClr val="008000"/>
                </a:solidFill>
              </a:rPr>
              <a:t>However, policy implications of the different modeling results may not be that different</a:t>
            </a:r>
          </a:p>
          <a:p>
            <a:pPr marL="342900" indent="-342900">
              <a:spcAft>
                <a:spcPts val="600"/>
              </a:spcAft>
              <a:buFont typeface="Wingdings" panose="05000000000000000000" pitchFamily="2" charset="2"/>
              <a:buChar char="v"/>
            </a:pPr>
            <a:r>
              <a:rPr lang="en-US" sz="2400" b="1" dirty="0">
                <a:solidFill>
                  <a:srgbClr val="FF0000"/>
                </a:solidFill>
              </a:rPr>
              <a:t>Next steps: </a:t>
            </a:r>
          </a:p>
          <a:p>
            <a:pPr marL="800100" lvl="1" indent="-342900">
              <a:buFont typeface="Wingdings" panose="05000000000000000000" pitchFamily="2" charset="2"/>
              <a:buChar char="Ø"/>
            </a:pPr>
            <a:r>
              <a:rPr lang="en-US" sz="2000" b="1" dirty="0">
                <a:solidFill>
                  <a:srgbClr val="FF0000"/>
                </a:solidFill>
              </a:rPr>
              <a:t>Modeling for more recent years, including </a:t>
            </a:r>
            <a:r>
              <a:rPr lang="en-US" sz="2000" b="1" i="1" dirty="0">
                <a:solidFill>
                  <a:srgbClr val="FF0000"/>
                </a:solidFill>
              </a:rPr>
              <a:t>detailed</a:t>
            </a:r>
            <a:r>
              <a:rPr lang="en-US" sz="2000" b="1" dirty="0">
                <a:solidFill>
                  <a:srgbClr val="FF0000"/>
                </a:solidFill>
              </a:rPr>
              <a:t> model evaluation at three NOAA/EPA monitoring sites (within </a:t>
            </a:r>
            <a:r>
              <a:rPr lang="en-US" sz="2000" b="1" dirty="0" err="1">
                <a:solidFill>
                  <a:srgbClr val="FF0000"/>
                </a:solidFill>
              </a:rPr>
              <a:t>AMNet</a:t>
            </a:r>
            <a:r>
              <a:rPr lang="en-US" sz="2000" b="1" dirty="0">
                <a:solidFill>
                  <a:srgbClr val="FF0000"/>
                </a:solidFill>
              </a:rPr>
              <a:t>):  </a:t>
            </a:r>
          </a:p>
          <a:p>
            <a:pPr lvl="2">
              <a:spcAft>
                <a:spcPts val="1800"/>
              </a:spcAft>
            </a:pPr>
            <a:r>
              <a:rPr lang="en-US" sz="2000" b="1" dirty="0">
                <a:solidFill>
                  <a:srgbClr val="FF0000"/>
                </a:solidFill>
              </a:rPr>
              <a:t>	</a:t>
            </a:r>
            <a:r>
              <a:rPr lang="en-US" sz="2000" b="1" dirty="0">
                <a:solidFill>
                  <a:prstClr val="black"/>
                </a:solidFill>
              </a:rPr>
              <a:t>Beltsville MD; Grand Bay MS; and Mauna Loa HI</a:t>
            </a:r>
          </a:p>
          <a:p>
            <a:pPr marL="800100" lvl="1" indent="-342900">
              <a:spcAft>
                <a:spcPts val="1800"/>
              </a:spcAft>
              <a:buFont typeface="Wingdings" panose="05000000000000000000" pitchFamily="2" charset="2"/>
              <a:buChar char="Ø"/>
            </a:pPr>
            <a:r>
              <a:rPr lang="en-US" sz="2000" b="1" dirty="0">
                <a:solidFill>
                  <a:srgbClr val="FF0000"/>
                </a:solidFill>
              </a:rPr>
              <a:t>+ Nested grid + explicit sub-surface terrestrial &amp; ocean layers</a:t>
            </a:r>
            <a:endParaRPr lang="en-US" sz="2000" b="1" dirty="0">
              <a:solidFill>
                <a:srgbClr val="FF0000"/>
              </a:solidFill>
            </a:endParaRPr>
          </a:p>
        </p:txBody>
      </p:sp>
    </p:spTree>
    <p:extLst>
      <p:ext uri="{BB962C8B-B14F-4D97-AF65-F5344CB8AC3E}">
        <p14:creationId xmlns:p14="http://schemas.microsoft.com/office/powerpoint/2010/main" val="4072900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lsp017.jpg"/>
          <p:cNvPicPr>
            <a:picLocks noChangeAspect="1"/>
          </p:cNvPicPr>
          <p:nvPr/>
        </p:nvPicPr>
        <p:blipFill rotWithShape="1">
          <a:blip r:embed="rId3" cstate="print"/>
          <a:srcRect l="5361" r="5452"/>
          <a:stretch/>
        </p:blipFill>
        <p:spPr>
          <a:xfrm>
            <a:off x="-1" y="0"/>
            <a:ext cx="9144001" cy="6858000"/>
          </a:xfrm>
          <a:prstGeom prst="rect">
            <a:avLst/>
          </a:prstGeom>
          <a:ln>
            <a:solidFill>
              <a:srgbClr val="11467F"/>
            </a:solidFill>
          </a:ln>
        </p:spPr>
      </p:pic>
      <p:sp>
        <p:nvSpPr>
          <p:cNvPr id="11" name="TextBox 10"/>
          <p:cNvSpPr txBox="1"/>
          <p:nvPr/>
        </p:nvSpPr>
        <p:spPr>
          <a:xfrm>
            <a:off x="457200" y="344831"/>
            <a:ext cx="1905000" cy="685800"/>
          </a:xfrm>
          <a:prstGeom prst="rect">
            <a:avLst/>
          </a:prstGeom>
          <a:noFill/>
        </p:spPr>
        <p:txBody>
          <a:bodyPr wrap="square" rtlCol="0">
            <a:noAutofit/>
          </a:bodyPr>
          <a:lstStyle/>
          <a:p>
            <a:pPr marL="514350" indent="-514350" algn="ctr" fontAlgn="ctr"/>
            <a:r>
              <a:rPr lang="en-US" sz="4000" b="1" dirty="0">
                <a:solidFill>
                  <a:srgbClr val="11467F"/>
                </a:solidFill>
                <a:cs typeface="Arial Narrow"/>
              </a:rPr>
              <a:t>Thanks! </a:t>
            </a:r>
          </a:p>
          <a:p>
            <a:pPr marL="514350" indent="-514350" algn="ctr" fontAlgn="ctr"/>
            <a:r>
              <a:rPr lang="en-US" sz="4000" b="1" dirty="0">
                <a:solidFill>
                  <a:srgbClr val="11467F"/>
                </a:solidFill>
                <a:cs typeface="Arial Narrow"/>
              </a:rPr>
              <a:t>			</a:t>
            </a:r>
            <a:endParaRPr lang="en-US" sz="4000" dirty="0">
              <a:solidFill>
                <a:srgbClr val="11467F"/>
              </a:solidFill>
              <a:cs typeface="Arial Narrow"/>
            </a:endParaRPr>
          </a:p>
        </p:txBody>
      </p:sp>
      <p:grpSp>
        <p:nvGrpSpPr>
          <p:cNvPr id="4" name="Group 3"/>
          <p:cNvGrpSpPr/>
          <p:nvPr/>
        </p:nvGrpSpPr>
        <p:grpSpPr>
          <a:xfrm>
            <a:off x="3695700" y="4267200"/>
            <a:ext cx="5257800" cy="2057400"/>
            <a:chOff x="3850340" y="448235"/>
            <a:chExt cx="5257800" cy="2057400"/>
          </a:xfrm>
        </p:grpSpPr>
        <p:sp>
          <p:nvSpPr>
            <p:cNvPr id="3" name="Rectangle 2"/>
            <p:cNvSpPr/>
            <p:nvPr/>
          </p:nvSpPr>
          <p:spPr>
            <a:xfrm>
              <a:off x="3888440" y="448235"/>
              <a:ext cx="5219700" cy="2057400"/>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3850340" y="455438"/>
              <a:ext cx="5219700" cy="830997"/>
            </a:xfrm>
            <a:prstGeom prst="rect">
              <a:avLst/>
            </a:prstGeom>
            <a:noFill/>
          </p:spPr>
          <p:txBody>
            <a:bodyPr wrap="square" rtlCol="0">
              <a:spAutoFit/>
            </a:bodyPr>
            <a:lstStyle/>
            <a:p>
              <a:pPr algn="ctr"/>
              <a:r>
                <a:rPr lang="en-US" sz="2400" b="1" i="1" dirty="0">
                  <a:solidFill>
                    <a:prstClr val="black"/>
                  </a:solidFill>
                </a:rPr>
                <a:t>This work was partially funded through the Great Lakes Restoration Initiative</a:t>
              </a:r>
              <a:endParaRPr lang="en-US" sz="2400" b="1" i="1" dirty="0">
                <a:solidFill>
                  <a:prstClr val="black"/>
                </a:solidFill>
              </a:endParaRPr>
            </a:p>
          </p:txBody>
        </p:sp>
        <p:pic>
          <p:nvPicPr>
            <p:cNvPr id="6" name="Picture 5" descr="GLRI_logo_a.psd"/>
            <p:cNvPicPr>
              <a:picLocks noChangeAspect="1"/>
            </p:cNvPicPr>
            <p:nvPr/>
          </p:nvPicPr>
          <p:blipFill>
            <a:blip r:embed="rId4" cstate="print"/>
            <a:stretch>
              <a:fillRect/>
            </a:stretch>
          </p:blipFill>
          <p:spPr>
            <a:xfrm>
              <a:off x="4498040" y="1282572"/>
              <a:ext cx="4114800" cy="1070663"/>
            </a:xfrm>
            <a:prstGeom prst="rect">
              <a:avLst/>
            </a:prstGeom>
          </p:spPr>
        </p:pic>
      </p:grpSp>
    </p:spTree>
    <p:extLst>
      <p:ext uri="{BB962C8B-B14F-4D97-AF65-F5344CB8AC3E}">
        <p14:creationId xmlns:p14="http://schemas.microsoft.com/office/powerpoint/2010/main" val="2259271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riloon.org/uploads/images/HgCenter/connections/HiRes/Fig7-LA-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6162" r="6024"/>
          <a:stretch/>
        </p:blipFill>
        <p:spPr bwMode="auto">
          <a:xfrm>
            <a:off x="121024" y="1467490"/>
            <a:ext cx="8879541" cy="40879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83840" y="5805264"/>
            <a:ext cx="7848600" cy="523220"/>
          </a:xfrm>
          <a:prstGeom prst="rect">
            <a:avLst/>
          </a:prstGeom>
          <a:solidFill>
            <a:schemeClr val="bg1">
              <a:lumMod val="95000"/>
            </a:schemeClr>
          </a:solidFill>
          <a:ln>
            <a:solidFill>
              <a:schemeClr val="tx1"/>
            </a:solidFill>
          </a:ln>
        </p:spPr>
        <p:txBody>
          <a:bodyPr wrap="square">
            <a:spAutoFit/>
          </a:bodyPr>
          <a:lstStyle/>
          <a:p>
            <a:r>
              <a:rPr lang="en-US" sz="1400" dirty="0">
                <a:solidFill>
                  <a:prstClr val="black"/>
                </a:solidFill>
              </a:rPr>
              <a:t>Evers, D.C., et al. (2011). </a:t>
            </a:r>
            <a:r>
              <a:rPr lang="en-US" sz="1400" i="1" dirty="0">
                <a:solidFill>
                  <a:prstClr val="black"/>
                </a:solidFill>
              </a:rPr>
              <a:t>Great Lakes Mercury Connections: The Extent and Effects of Mercury Pollution in the Great Lakes Region</a:t>
            </a:r>
            <a:r>
              <a:rPr lang="en-US" sz="1400" dirty="0">
                <a:solidFill>
                  <a:prstClr val="black"/>
                </a:solidFill>
              </a:rPr>
              <a:t>. Biodiversity Research Institute. Gorham, Maine. </a:t>
            </a:r>
            <a:r>
              <a:rPr lang="fr-FR" sz="1400" dirty="0">
                <a:solidFill>
                  <a:prstClr val="black"/>
                </a:solidFill>
              </a:rPr>
              <a:t>Report BRI 2011-18. 44 pages.</a:t>
            </a:r>
            <a:endParaRPr lang="en-US" sz="1400" dirty="0">
              <a:solidFill>
                <a:prstClr val="black"/>
              </a:solidFill>
            </a:endParaRPr>
          </a:p>
        </p:txBody>
      </p:sp>
      <p:sp>
        <p:nvSpPr>
          <p:cNvPr id="12" name="TextBox 11"/>
          <p:cNvSpPr txBox="1"/>
          <p:nvPr/>
        </p:nvSpPr>
        <p:spPr>
          <a:xfrm>
            <a:off x="4157550" y="376535"/>
            <a:ext cx="3767250" cy="461665"/>
          </a:xfrm>
          <a:prstGeom prst="rect">
            <a:avLst/>
          </a:prstGeom>
          <a:solidFill>
            <a:schemeClr val="accent1">
              <a:lumMod val="50000"/>
            </a:schemeClr>
          </a:solidFill>
          <a:ln>
            <a:solidFill>
              <a:schemeClr val="bg1"/>
            </a:solidFill>
          </a:ln>
        </p:spPr>
        <p:txBody>
          <a:bodyPr wrap="none" rtlCol="0">
            <a:spAutoFit/>
          </a:bodyPr>
          <a:lstStyle>
            <a:defPPr>
              <a:defRPr lang="en-US"/>
            </a:defPPr>
            <a:lvl1pPr>
              <a:defRPr b="1">
                <a:solidFill>
                  <a:schemeClr val="bg1"/>
                </a:solidFill>
              </a:defRPr>
            </a:lvl1pPr>
          </a:lstStyle>
          <a:p>
            <a:r>
              <a:rPr lang="en-US" sz="2400" i="1" dirty="0">
                <a:solidFill>
                  <a:prstClr val="white"/>
                </a:solidFill>
              </a:rPr>
              <a:t>Mercury in </a:t>
            </a:r>
            <a:r>
              <a:rPr lang="en-US" sz="2400" i="1" dirty="0" smtClean="0">
                <a:solidFill>
                  <a:prstClr val="white"/>
                </a:solidFill>
              </a:rPr>
              <a:t>Great Lakes Fish</a:t>
            </a:r>
            <a:endParaRPr lang="en-US" sz="2400" i="1" dirty="0">
              <a:solidFill>
                <a:prstClr val="white"/>
              </a:solidFill>
            </a:endParaRPr>
          </a:p>
        </p:txBody>
      </p:sp>
      <p:grpSp>
        <p:nvGrpSpPr>
          <p:cNvPr id="13" name="Group 12"/>
          <p:cNvGrpSpPr/>
          <p:nvPr/>
        </p:nvGrpSpPr>
        <p:grpSpPr>
          <a:xfrm>
            <a:off x="1219200" y="95071"/>
            <a:ext cx="2590800" cy="5162729"/>
            <a:chOff x="1219200" y="95071"/>
            <a:chExt cx="2590800" cy="5162729"/>
          </a:xfrm>
        </p:grpSpPr>
        <p:cxnSp>
          <p:nvCxnSpPr>
            <p:cNvPr id="8" name="Straight Connector 7"/>
            <p:cNvCxnSpPr/>
            <p:nvPr/>
          </p:nvCxnSpPr>
          <p:spPr>
            <a:xfrm>
              <a:off x="2963696" y="1295400"/>
              <a:ext cx="0" cy="3962400"/>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19200" y="95071"/>
              <a:ext cx="2590800" cy="1200329"/>
            </a:xfrm>
            <a:prstGeom prst="rect">
              <a:avLst/>
            </a:prstGeom>
            <a:solidFill>
              <a:schemeClr val="bg1"/>
            </a:solidFill>
            <a:ln>
              <a:solidFill>
                <a:srgbClr val="FF0000"/>
              </a:solidFill>
            </a:ln>
          </p:spPr>
          <p:txBody>
            <a:bodyPr wrap="square" rtlCol="0">
              <a:spAutoFit/>
            </a:bodyPr>
            <a:lstStyle/>
            <a:p>
              <a:pPr algn="ctr"/>
              <a:r>
                <a:rPr lang="en-US" b="1" dirty="0">
                  <a:solidFill>
                    <a:srgbClr val="FF0000"/>
                  </a:solidFill>
                </a:rPr>
                <a:t>0.05 </a:t>
              </a:r>
              <a:r>
                <a:rPr lang="en-US" b="1" dirty="0" err="1">
                  <a:solidFill>
                    <a:srgbClr val="FF0000"/>
                  </a:solidFill>
                </a:rPr>
                <a:t>ppm</a:t>
              </a:r>
              <a:r>
                <a:rPr lang="en-US" b="1" dirty="0">
                  <a:solidFill>
                    <a:srgbClr val="FF0000"/>
                  </a:solidFill>
                </a:rPr>
                <a:t> level recommended by the Great Lakes Fish Advisory Workgroup (2007)</a:t>
              </a:r>
            </a:p>
          </p:txBody>
        </p:sp>
      </p:grpSp>
    </p:spTree>
    <p:extLst>
      <p:ext uri="{BB962C8B-B14F-4D97-AF65-F5344CB8AC3E}">
        <p14:creationId xmlns:p14="http://schemas.microsoft.com/office/powerpoint/2010/main" val="139883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003" t="1427" r="743" b="1602"/>
          <a:stretch>
            <a:fillRect/>
          </a:stretch>
        </p:blipFill>
        <p:spPr bwMode="auto">
          <a:xfrm>
            <a:off x="92075" y="889843"/>
            <a:ext cx="8959850" cy="585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2309" y="53801"/>
            <a:ext cx="7020768" cy="1200329"/>
          </a:xfrm>
          <a:prstGeom prst="rect">
            <a:avLst/>
          </a:prstGeom>
          <a:solidFill>
            <a:srgbClr val="FFFFCC"/>
          </a:solidFill>
          <a:ln>
            <a:solidFill>
              <a:schemeClr val="tx1"/>
            </a:solidFill>
          </a:ln>
        </p:spPr>
        <p:txBody>
          <a:bodyPr wrap="none" rtlCol="0">
            <a:spAutoFit/>
          </a:bodyPr>
          <a:lstStyle/>
          <a:p>
            <a:pPr algn="ctr"/>
            <a:r>
              <a:rPr lang="en-US" b="1">
                <a:solidFill>
                  <a:prstClr val="black"/>
                </a:solidFill>
              </a:rPr>
              <a:t>NOAA’s HYSPLIT atmospheric transport and dispersion modeling system</a:t>
            </a:r>
          </a:p>
          <a:p>
            <a:pPr algn="ctr"/>
            <a:r>
              <a:rPr lang="en-US" sz="1600" b="1">
                <a:solidFill>
                  <a:prstClr val="black"/>
                </a:solidFill>
              </a:rPr>
              <a:t>Stein,</a:t>
            </a:r>
            <a:r>
              <a:rPr lang="en-US" sz="1600" b="1">
                <a:solidFill>
                  <a:prstClr val="black"/>
                </a:solidFill>
              </a:rPr>
              <a:t> </a:t>
            </a:r>
            <a:r>
              <a:rPr lang="en-US" sz="1600" b="1">
                <a:solidFill>
                  <a:prstClr val="black"/>
                </a:solidFill>
              </a:rPr>
              <a:t>A.F., Draxler, R.R., Rolph, G.D, Stunder,</a:t>
            </a:r>
            <a:r>
              <a:rPr lang="en-US" sz="1600" b="1">
                <a:solidFill>
                  <a:prstClr val="black"/>
                </a:solidFill>
              </a:rPr>
              <a:t> </a:t>
            </a:r>
            <a:r>
              <a:rPr lang="en-US" sz="1600" b="1">
                <a:solidFill>
                  <a:prstClr val="black"/>
                </a:solidFill>
              </a:rPr>
              <a:t>B.J.B., Cohen, M.D., and Ngan, F.</a:t>
            </a:r>
            <a:r>
              <a:rPr lang="en-US" b="1">
                <a:solidFill>
                  <a:prstClr val="black"/>
                </a:solidFill>
              </a:rPr>
              <a:t> </a:t>
            </a:r>
          </a:p>
          <a:p>
            <a:pPr algn="ctr"/>
            <a:r>
              <a:rPr lang="en-US" b="1">
                <a:solidFill>
                  <a:prstClr val="black"/>
                </a:solidFill>
              </a:rPr>
              <a:t>Bulletin of the American Meteorological Society, 2015, in press.</a:t>
            </a:r>
            <a:endParaRPr lang="en-US">
              <a:solidFill>
                <a:prstClr val="black"/>
              </a:solidFill>
            </a:endParaRPr>
          </a:p>
          <a:p>
            <a:pPr algn="ctr"/>
            <a:r>
              <a:rPr lang="en-US">
                <a:solidFill>
                  <a:prstClr val="black"/>
                </a:solidFill>
              </a:rPr>
              <a:t>http</a:t>
            </a:r>
            <a:r>
              <a:rPr lang="en-US">
                <a:solidFill>
                  <a:prstClr val="black"/>
                </a:solidFill>
              </a:rPr>
              <a:t>://</a:t>
            </a:r>
            <a:r>
              <a:rPr lang="en-US">
                <a:solidFill>
                  <a:prstClr val="black"/>
                </a:solidFill>
              </a:rPr>
              <a:t>journals.ametsoc.org/doi/abs/10.1175/BAMS-D-14-00110.1</a:t>
            </a:r>
            <a:endParaRPr lang="en-US">
              <a:solidFill>
                <a:prstClr val="black"/>
              </a:solidFill>
            </a:endParaRPr>
          </a:p>
        </p:txBody>
      </p:sp>
      <p:sp>
        <p:nvSpPr>
          <p:cNvPr id="2" name="TextBox 1"/>
          <p:cNvSpPr txBox="1"/>
          <p:nvPr/>
        </p:nvSpPr>
        <p:spPr>
          <a:xfrm>
            <a:off x="-108520" y="3248980"/>
            <a:ext cx="652743" cy="369332"/>
          </a:xfrm>
          <a:prstGeom prst="rect">
            <a:avLst/>
          </a:prstGeom>
          <a:noFill/>
        </p:spPr>
        <p:txBody>
          <a:bodyPr wrap="none" rtlCol="0">
            <a:spAutoFit/>
          </a:bodyPr>
          <a:lstStyle/>
          <a:p>
            <a:r>
              <a:rPr lang="en-US" b="1" dirty="0">
                <a:solidFill>
                  <a:prstClr val="black"/>
                </a:solidFill>
              </a:rPr>
              <a:t>1940</a:t>
            </a:r>
            <a:endParaRPr lang="en-US" b="1" dirty="0">
              <a:solidFill>
                <a:prstClr val="black"/>
              </a:solidFill>
            </a:endParaRPr>
          </a:p>
        </p:txBody>
      </p:sp>
      <p:sp>
        <p:nvSpPr>
          <p:cNvPr id="5" name="TextBox 4"/>
          <p:cNvSpPr txBox="1"/>
          <p:nvPr/>
        </p:nvSpPr>
        <p:spPr>
          <a:xfrm>
            <a:off x="955427" y="3248980"/>
            <a:ext cx="652743" cy="369332"/>
          </a:xfrm>
          <a:prstGeom prst="rect">
            <a:avLst/>
          </a:prstGeom>
          <a:noFill/>
        </p:spPr>
        <p:txBody>
          <a:bodyPr wrap="none" rtlCol="0">
            <a:spAutoFit/>
          </a:bodyPr>
          <a:lstStyle/>
          <a:p>
            <a:r>
              <a:rPr lang="en-US" b="1" dirty="0">
                <a:solidFill>
                  <a:prstClr val="black"/>
                </a:solidFill>
              </a:rPr>
              <a:t>1950</a:t>
            </a:r>
            <a:endParaRPr lang="en-US" b="1" dirty="0">
              <a:solidFill>
                <a:prstClr val="black"/>
              </a:solidFill>
            </a:endParaRPr>
          </a:p>
        </p:txBody>
      </p:sp>
      <p:sp>
        <p:nvSpPr>
          <p:cNvPr id="6" name="TextBox 5"/>
          <p:cNvSpPr txBox="1"/>
          <p:nvPr/>
        </p:nvSpPr>
        <p:spPr>
          <a:xfrm>
            <a:off x="2052800" y="3248980"/>
            <a:ext cx="652743" cy="369332"/>
          </a:xfrm>
          <a:prstGeom prst="rect">
            <a:avLst/>
          </a:prstGeom>
          <a:noFill/>
        </p:spPr>
        <p:txBody>
          <a:bodyPr wrap="none" rtlCol="0">
            <a:spAutoFit/>
          </a:bodyPr>
          <a:lstStyle/>
          <a:p>
            <a:r>
              <a:rPr lang="en-US" b="1" dirty="0">
                <a:solidFill>
                  <a:prstClr val="black"/>
                </a:solidFill>
              </a:rPr>
              <a:t>1960</a:t>
            </a:r>
            <a:endParaRPr lang="en-US" b="1" dirty="0">
              <a:solidFill>
                <a:prstClr val="black"/>
              </a:solidFill>
            </a:endParaRPr>
          </a:p>
        </p:txBody>
      </p:sp>
      <p:sp>
        <p:nvSpPr>
          <p:cNvPr id="7" name="TextBox 6"/>
          <p:cNvSpPr txBox="1"/>
          <p:nvPr/>
        </p:nvSpPr>
        <p:spPr>
          <a:xfrm>
            <a:off x="3150173" y="3248980"/>
            <a:ext cx="652743" cy="369332"/>
          </a:xfrm>
          <a:prstGeom prst="rect">
            <a:avLst/>
          </a:prstGeom>
          <a:noFill/>
        </p:spPr>
        <p:txBody>
          <a:bodyPr wrap="none" rtlCol="0">
            <a:spAutoFit/>
          </a:bodyPr>
          <a:lstStyle/>
          <a:p>
            <a:r>
              <a:rPr lang="en-US" b="1" dirty="0">
                <a:solidFill>
                  <a:prstClr val="black"/>
                </a:solidFill>
              </a:rPr>
              <a:t>1970</a:t>
            </a:r>
            <a:endParaRPr lang="en-US" b="1" dirty="0">
              <a:solidFill>
                <a:prstClr val="black"/>
              </a:solidFill>
            </a:endParaRPr>
          </a:p>
        </p:txBody>
      </p:sp>
      <p:sp>
        <p:nvSpPr>
          <p:cNvPr id="8" name="TextBox 7"/>
          <p:cNvSpPr txBox="1"/>
          <p:nvPr/>
        </p:nvSpPr>
        <p:spPr>
          <a:xfrm>
            <a:off x="4247546" y="3248980"/>
            <a:ext cx="652743" cy="369332"/>
          </a:xfrm>
          <a:prstGeom prst="rect">
            <a:avLst/>
          </a:prstGeom>
          <a:noFill/>
        </p:spPr>
        <p:txBody>
          <a:bodyPr wrap="none" rtlCol="0">
            <a:spAutoFit/>
          </a:bodyPr>
          <a:lstStyle/>
          <a:p>
            <a:r>
              <a:rPr lang="en-US" b="1" dirty="0">
                <a:solidFill>
                  <a:prstClr val="black"/>
                </a:solidFill>
              </a:rPr>
              <a:t>1980</a:t>
            </a:r>
            <a:endParaRPr lang="en-US" b="1" dirty="0">
              <a:solidFill>
                <a:prstClr val="black"/>
              </a:solidFill>
            </a:endParaRPr>
          </a:p>
        </p:txBody>
      </p:sp>
      <p:sp>
        <p:nvSpPr>
          <p:cNvPr id="9" name="TextBox 8"/>
          <p:cNvSpPr txBox="1"/>
          <p:nvPr/>
        </p:nvSpPr>
        <p:spPr>
          <a:xfrm>
            <a:off x="5336413" y="3248980"/>
            <a:ext cx="652743" cy="369332"/>
          </a:xfrm>
          <a:prstGeom prst="rect">
            <a:avLst/>
          </a:prstGeom>
          <a:noFill/>
        </p:spPr>
        <p:txBody>
          <a:bodyPr wrap="none" rtlCol="0">
            <a:spAutoFit/>
          </a:bodyPr>
          <a:lstStyle/>
          <a:p>
            <a:r>
              <a:rPr lang="en-US" b="1" dirty="0">
                <a:solidFill>
                  <a:prstClr val="black"/>
                </a:solidFill>
              </a:rPr>
              <a:t>1990</a:t>
            </a:r>
            <a:endParaRPr lang="en-US" b="1" dirty="0">
              <a:solidFill>
                <a:prstClr val="black"/>
              </a:solidFill>
            </a:endParaRPr>
          </a:p>
        </p:txBody>
      </p:sp>
      <p:sp>
        <p:nvSpPr>
          <p:cNvPr id="10" name="TextBox 9"/>
          <p:cNvSpPr txBox="1"/>
          <p:nvPr/>
        </p:nvSpPr>
        <p:spPr>
          <a:xfrm>
            <a:off x="6419288" y="3248980"/>
            <a:ext cx="652743" cy="369332"/>
          </a:xfrm>
          <a:prstGeom prst="rect">
            <a:avLst/>
          </a:prstGeom>
          <a:noFill/>
        </p:spPr>
        <p:txBody>
          <a:bodyPr wrap="none" rtlCol="0">
            <a:spAutoFit/>
          </a:bodyPr>
          <a:lstStyle/>
          <a:p>
            <a:r>
              <a:rPr lang="en-US" b="1" dirty="0">
                <a:solidFill>
                  <a:prstClr val="black"/>
                </a:solidFill>
              </a:rPr>
              <a:t>2000</a:t>
            </a:r>
            <a:endParaRPr lang="en-US" b="1" dirty="0">
              <a:solidFill>
                <a:prstClr val="black"/>
              </a:solidFill>
            </a:endParaRPr>
          </a:p>
        </p:txBody>
      </p:sp>
      <p:sp>
        <p:nvSpPr>
          <p:cNvPr id="11" name="TextBox 10"/>
          <p:cNvSpPr txBox="1"/>
          <p:nvPr/>
        </p:nvSpPr>
        <p:spPr>
          <a:xfrm>
            <a:off x="7535830" y="3248980"/>
            <a:ext cx="652743" cy="369332"/>
          </a:xfrm>
          <a:prstGeom prst="rect">
            <a:avLst/>
          </a:prstGeom>
          <a:noFill/>
        </p:spPr>
        <p:txBody>
          <a:bodyPr wrap="none" rtlCol="0">
            <a:spAutoFit/>
          </a:bodyPr>
          <a:lstStyle/>
          <a:p>
            <a:r>
              <a:rPr lang="en-US" b="1" dirty="0">
                <a:solidFill>
                  <a:prstClr val="black"/>
                </a:solidFill>
              </a:rPr>
              <a:t>2010</a:t>
            </a:r>
            <a:endParaRPr lang="en-US" b="1" dirty="0">
              <a:solidFill>
                <a:prstClr val="black"/>
              </a:solidFill>
            </a:endParaRPr>
          </a:p>
        </p:txBody>
      </p:sp>
      <p:sp>
        <p:nvSpPr>
          <p:cNvPr id="12" name="TextBox 11"/>
          <p:cNvSpPr txBox="1"/>
          <p:nvPr/>
        </p:nvSpPr>
        <p:spPr>
          <a:xfrm>
            <a:off x="8599777" y="3248980"/>
            <a:ext cx="652743" cy="369332"/>
          </a:xfrm>
          <a:prstGeom prst="rect">
            <a:avLst/>
          </a:prstGeom>
          <a:noFill/>
        </p:spPr>
        <p:txBody>
          <a:bodyPr wrap="none" rtlCol="0">
            <a:spAutoFit/>
          </a:bodyPr>
          <a:lstStyle/>
          <a:p>
            <a:r>
              <a:rPr lang="en-US" b="1" dirty="0">
                <a:solidFill>
                  <a:prstClr val="black"/>
                </a:solidFill>
              </a:rPr>
              <a:t>2020</a:t>
            </a:r>
            <a:endParaRPr lang="en-US" b="1" dirty="0">
              <a:solidFill>
                <a:prstClr val="black"/>
              </a:solidFill>
            </a:endParaRPr>
          </a:p>
        </p:txBody>
      </p:sp>
      <p:sp>
        <p:nvSpPr>
          <p:cNvPr id="4" name="Rectangle 3"/>
          <p:cNvSpPr/>
          <p:nvPr/>
        </p:nvSpPr>
        <p:spPr>
          <a:xfrm>
            <a:off x="-324544" y="3300004"/>
            <a:ext cx="9865096"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p:nvPr/>
        </p:nvCxnSpPr>
        <p:spPr>
          <a:xfrm>
            <a:off x="-828600" y="3317260"/>
            <a:ext cx="109452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79512" y="3152702"/>
            <a:ext cx="0" cy="182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274146" y="3152702"/>
            <a:ext cx="0" cy="182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383996" y="3152702"/>
            <a:ext cx="0" cy="182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493612" y="3152702"/>
            <a:ext cx="0" cy="182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586748" y="3152702"/>
            <a:ext cx="0" cy="182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666868" y="3152702"/>
            <a:ext cx="0" cy="182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746988" y="3152702"/>
            <a:ext cx="0" cy="182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869620" y="3152702"/>
            <a:ext cx="0" cy="182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907228" y="3152702"/>
            <a:ext cx="0" cy="182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00872" y="5445224"/>
            <a:ext cx="6335624" cy="461665"/>
          </a:xfrm>
          <a:prstGeom prst="rect">
            <a:avLst/>
          </a:prstGeom>
          <a:solidFill>
            <a:srgbClr val="FFFF00"/>
          </a:solidFill>
          <a:ln>
            <a:solidFill>
              <a:schemeClr val="tx1"/>
            </a:solidFill>
          </a:ln>
        </p:spPr>
        <p:txBody>
          <a:bodyPr wrap="square" rtlCol="0">
            <a:spAutoFit/>
          </a:bodyPr>
          <a:lstStyle/>
          <a:p>
            <a:r>
              <a:rPr lang="en-US" sz="2400" b="1" dirty="0">
                <a:solidFill>
                  <a:prstClr val="black"/>
                </a:solidFill>
              </a:rPr>
              <a:t>HYSPLIT can do more than just back-trajectories</a:t>
            </a:r>
            <a:endParaRPr lang="en-US" sz="2400" b="1" dirty="0">
              <a:solidFill>
                <a:prstClr val="black"/>
              </a:solidFill>
            </a:endParaRPr>
          </a:p>
        </p:txBody>
      </p:sp>
    </p:spTree>
    <p:extLst>
      <p:ext uri="{BB962C8B-B14F-4D97-AF65-F5344CB8AC3E}">
        <p14:creationId xmlns:p14="http://schemas.microsoft.com/office/powerpoint/2010/main" val="52029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descr="MCBD09185_0000[1]"/>
          <p:cNvPicPr>
            <a:picLocks noChangeAspect="1" noChangeArrowheads="1"/>
          </p:cNvPicPr>
          <p:nvPr/>
        </p:nvPicPr>
        <p:blipFill>
          <a:blip r:embed="rId3" cstate="print">
            <a:extLst>
              <a:ext uri="{28A0092B-C50C-407E-A947-70E740481C1C}">
                <a14:useLocalDpi xmlns:a14="http://schemas.microsoft.com/office/drawing/2010/main" val="0"/>
              </a:ext>
            </a:extLst>
          </a:blip>
          <a:srcRect l="16197" r="70865" b="84972"/>
          <a:stretch>
            <a:fillRect/>
          </a:stretch>
        </p:blipFill>
        <p:spPr bwMode="auto">
          <a:xfrm>
            <a:off x="0" y="1500188"/>
            <a:ext cx="914400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2" name="Picture 3" descr="MCBD09185_0000[1]"/>
          <p:cNvPicPr>
            <a:picLocks noChangeAspect="1" noChangeArrowheads="1"/>
          </p:cNvPicPr>
          <p:nvPr/>
        </p:nvPicPr>
        <p:blipFill>
          <a:blip r:embed="rId4" cstate="print">
            <a:extLst>
              <a:ext uri="{28A0092B-C50C-407E-A947-70E740481C1C}">
                <a14:useLocalDpi xmlns:a14="http://schemas.microsoft.com/office/drawing/2010/main" val="0"/>
              </a:ext>
            </a:extLst>
          </a:blip>
          <a:srcRect b="61797"/>
          <a:stretch>
            <a:fillRect/>
          </a:stretch>
        </p:blipFill>
        <p:spPr bwMode="auto">
          <a:xfrm>
            <a:off x="-160335" y="5507038"/>
            <a:ext cx="9601201"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3" descr="MCBD09185_0000[1]"/>
          <p:cNvPicPr>
            <a:picLocks noChangeAspect="1" noChangeArrowheads="1"/>
          </p:cNvPicPr>
          <p:nvPr/>
        </p:nvPicPr>
        <p:blipFill>
          <a:blip r:embed="rId5" cstate="print">
            <a:extLst>
              <a:ext uri="{28A0092B-C50C-407E-A947-70E740481C1C}">
                <a14:useLocalDpi xmlns:a14="http://schemas.microsoft.com/office/drawing/2010/main" val="0"/>
              </a:ext>
            </a:extLst>
          </a:blip>
          <a:srcRect l="16197" r="70865" b="84972"/>
          <a:stretch>
            <a:fillRect/>
          </a:stretch>
        </p:blipFill>
        <p:spPr bwMode="auto">
          <a:xfrm>
            <a:off x="0" y="-1071561"/>
            <a:ext cx="9144000"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4"/>
          <p:cNvGrpSpPr>
            <a:grpSpLocks noChangeAspect="1"/>
          </p:cNvGrpSpPr>
          <p:nvPr/>
        </p:nvGrpSpPr>
        <p:grpSpPr bwMode="auto">
          <a:xfrm>
            <a:off x="876300" y="5278438"/>
            <a:ext cx="109538" cy="168275"/>
            <a:chOff x="2864" y="2181"/>
            <a:chExt cx="331" cy="505"/>
          </a:xfrm>
        </p:grpSpPr>
        <p:sp>
          <p:nvSpPr>
            <p:cNvPr id="77215" name="Line 8"/>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3" name="Group 12"/>
            <p:cNvGrpSpPr>
              <a:grpSpLocks noChangeAspect="1"/>
            </p:cNvGrpSpPr>
            <p:nvPr/>
          </p:nvGrpSpPr>
          <p:grpSpPr bwMode="auto">
            <a:xfrm>
              <a:off x="2864" y="2613"/>
              <a:ext cx="329" cy="72"/>
              <a:chOff x="2774" y="2611"/>
              <a:chExt cx="329" cy="72"/>
            </a:xfrm>
          </p:grpSpPr>
          <p:sp>
            <p:nvSpPr>
              <p:cNvPr id="77220" name="Oval 9"/>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221" name="Rectangle 10"/>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217" name="Line 7"/>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218" name="Freeform 11"/>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219" name="Oval 6"/>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4" name="Group 31"/>
          <p:cNvGrpSpPr>
            <a:grpSpLocks/>
          </p:cNvGrpSpPr>
          <p:nvPr/>
        </p:nvGrpSpPr>
        <p:grpSpPr bwMode="auto">
          <a:xfrm>
            <a:off x="1270003" y="4872038"/>
            <a:ext cx="182563" cy="252412"/>
            <a:chOff x="2864" y="2181"/>
            <a:chExt cx="331" cy="505"/>
          </a:xfrm>
        </p:grpSpPr>
        <p:sp>
          <p:nvSpPr>
            <p:cNvPr id="77208" name="Line 32"/>
            <p:cNvSpPr>
              <a:spLocks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5" name="Group 33"/>
            <p:cNvGrpSpPr>
              <a:grpSpLocks/>
            </p:cNvGrpSpPr>
            <p:nvPr/>
          </p:nvGrpSpPr>
          <p:grpSpPr bwMode="auto">
            <a:xfrm>
              <a:off x="2864" y="2613"/>
              <a:ext cx="329" cy="72"/>
              <a:chOff x="2774" y="2611"/>
              <a:chExt cx="329" cy="72"/>
            </a:xfrm>
          </p:grpSpPr>
          <p:sp>
            <p:nvSpPr>
              <p:cNvPr id="77213" name="Oval 34"/>
              <p:cNvSpPr>
                <a:spLocks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214" name="Rectangle 35"/>
              <p:cNvSpPr>
                <a:spLocks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210" name="Line 36"/>
            <p:cNvSpPr>
              <a:spLocks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211" name="Freeform 37"/>
            <p:cNvSpPr>
              <a:spLocks/>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212" name="Oval 38"/>
            <p:cNvSpPr>
              <a:spLocks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6" name="Group 39"/>
          <p:cNvGrpSpPr>
            <a:grpSpLocks/>
          </p:cNvGrpSpPr>
          <p:nvPr/>
        </p:nvGrpSpPr>
        <p:grpSpPr bwMode="auto">
          <a:xfrm>
            <a:off x="1816100" y="4459288"/>
            <a:ext cx="376238" cy="328612"/>
            <a:chOff x="2864" y="2181"/>
            <a:chExt cx="331" cy="505"/>
          </a:xfrm>
        </p:grpSpPr>
        <p:sp>
          <p:nvSpPr>
            <p:cNvPr id="77201" name="Line 40"/>
            <p:cNvSpPr>
              <a:spLocks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7" name="Group 41"/>
            <p:cNvGrpSpPr>
              <a:grpSpLocks/>
            </p:cNvGrpSpPr>
            <p:nvPr/>
          </p:nvGrpSpPr>
          <p:grpSpPr bwMode="auto">
            <a:xfrm>
              <a:off x="2864" y="2613"/>
              <a:ext cx="329" cy="72"/>
              <a:chOff x="2774" y="2611"/>
              <a:chExt cx="329" cy="72"/>
            </a:xfrm>
          </p:grpSpPr>
          <p:sp>
            <p:nvSpPr>
              <p:cNvPr id="77206" name="Oval 42"/>
              <p:cNvSpPr>
                <a:spLocks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207" name="Rectangle 43"/>
              <p:cNvSpPr>
                <a:spLocks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203" name="Line 44"/>
            <p:cNvSpPr>
              <a:spLocks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204" name="Freeform 45"/>
            <p:cNvSpPr>
              <a:spLocks/>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205" name="Oval 46"/>
            <p:cNvSpPr>
              <a:spLocks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8" name="Group 434"/>
          <p:cNvGrpSpPr>
            <a:grpSpLocks/>
          </p:cNvGrpSpPr>
          <p:nvPr/>
        </p:nvGrpSpPr>
        <p:grpSpPr bwMode="auto">
          <a:xfrm>
            <a:off x="3670303" y="3254377"/>
            <a:ext cx="1084263" cy="1374775"/>
            <a:chOff x="2312" y="2058"/>
            <a:chExt cx="683" cy="866"/>
          </a:xfrm>
        </p:grpSpPr>
        <p:grpSp>
          <p:nvGrpSpPr>
            <p:cNvPr id="9" name="Group 159"/>
            <p:cNvGrpSpPr>
              <a:grpSpLocks noChangeAspect="1"/>
            </p:cNvGrpSpPr>
            <p:nvPr/>
          </p:nvGrpSpPr>
          <p:grpSpPr bwMode="auto">
            <a:xfrm>
              <a:off x="2586" y="2686"/>
              <a:ext cx="155" cy="238"/>
              <a:chOff x="2864" y="2181"/>
              <a:chExt cx="331" cy="505"/>
            </a:xfrm>
          </p:grpSpPr>
          <p:sp>
            <p:nvSpPr>
              <p:cNvPr id="77194" name="Line 160"/>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10" name="Group 161"/>
              <p:cNvGrpSpPr>
                <a:grpSpLocks noChangeAspect="1"/>
              </p:cNvGrpSpPr>
              <p:nvPr/>
            </p:nvGrpSpPr>
            <p:grpSpPr bwMode="auto">
              <a:xfrm>
                <a:off x="2864" y="2613"/>
                <a:ext cx="329" cy="72"/>
                <a:chOff x="2774" y="2611"/>
                <a:chExt cx="329" cy="72"/>
              </a:xfrm>
            </p:grpSpPr>
            <p:sp>
              <p:nvSpPr>
                <p:cNvPr id="77199" name="Oval 162"/>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200" name="Rectangle 163"/>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196" name="Line 164"/>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197" name="Freeform 165"/>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198" name="Oval 166"/>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11" name="Group 167"/>
            <p:cNvGrpSpPr>
              <a:grpSpLocks noChangeAspect="1"/>
            </p:cNvGrpSpPr>
            <p:nvPr/>
          </p:nvGrpSpPr>
          <p:grpSpPr bwMode="auto">
            <a:xfrm>
              <a:off x="2583" y="2058"/>
              <a:ext cx="155" cy="238"/>
              <a:chOff x="2864" y="2181"/>
              <a:chExt cx="331" cy="505"/>
            </a:xfrm>
          </p:grpSpPr>
          <p:sp>
            <p:nvSpPr>
              <p:cNvPr id="77187" name="Line 168"/>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12" name="Group 169"/>
              <p:cNvGrpSpPr>
                <a:grpSpLocks noChangeAspect="1"/>
              </p:cNvGrpSpPr>
              <p:nvPr/>
            </p:nvGrpSpPr>
            <p:grpSpPr bwMode="auto">
              <a:xfrm>
                <a:off x="2864" y="2613"/>
                <a:ext cx="329" cy="72"/>
                <a:chOff x="2774" y="2611"/>
                <a:chExt cx="329" cy="72"/>
              </a:xfrm>
            </p:grpSpPr>
            <p:sp>
              <p:nvSpPr>
                <p:cNvPr id="77192" name="Oval 170"/>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193" name="Rectangle 171"/>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189" name="Line 172"/>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190" name="Freeform 173"/>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191" name="Oval 174"/>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13" name="Group 175"/>
            <p:cNvGrpSpPr>
              <a:grpSpLocks noChangeAspect="1"/>
            </p:cNvGrpSpPr>
            <p:nvPr/>
          </p:nvGrpSpPr>
          <p:grpSpPr bwMode="auto">
            <a:xfrm>
              <a:off x="2312" y="2389"/>
              <a:ext cx="155" cy="238"/>
              <a:chOff x="2864" y="2181"/>
              <a:chExt cx="331" cy="505"/>
            </a:xfrm>
          </p:grpSpPr>
          <p:sp>
            <p:nvSpPr>
              <p:cNvPr id="77180" name="Line 176"/>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14" name="Group 177"/>
              <p:cNvGrpSpPr>
                <a:grpSpLocks noChangeAspect="1"/>
              </p:cNvGrpSpPr>
              <p:nvPr/>
            </p:nvGrpSpPr>
            <p:grpSpPr bwMode="auto">
              <a:xfrm>
                <a:off x="2864" y="2613"/>
                <a:ext cx="329" cy="72"/>
                <a:chOff x="2774" y="2611"/>
                <a:chExt cx="329" cy="72"/>
              </a:xfrm>
            </p:grpSpPr>
            <p:sp>
              <p:nvSpPr>
                <p:cNvPr id="77185" name="Oval 178"/>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186" name="Rectangle 179"/>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182" name="Line 180"/>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183" name="Freeform 181"/>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184" name="Oval 182"/>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15" name="Group 183"/>
            <p:cNvGrpSpPr>
              <a:grpSpLocks noChangeAspect="1"/>
            </p:cNvGrpSpPr>
            <p:nvPr/>
          </p:nvGrpSpPr>
          <p:grpSpPr bwMode="auto">
            <a:xfrm>
              <a:off x="2840" y="2443"/>
              <a:ext cx="155" cy="238"/>
              <a:chOff x="2864" y="2181"/>
              <a:chExt cx="331" cy="505"/>
            </a:xfrm>
          </p:grpSpPr>
          <p:sp>
            <p:nvSpPr>
              <p:cNvPr id="77173" name="Line 184"/>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16" name="Group 185"/>
              <p:cNvGrpSpPr>
                <a:grpSpLocks noChangeAspect="1"/>
              </p:cNvGrpSpPr>
              <p:nvPr/>
            </p:nvGrpSpPr>
            <p:grpSpPr bwMode="auto">
              <a:xfrm>
                <a:off x="2864" y="2613"/>
                <a:ext cx="329" cy="72"/>
                <a:chOff x="2774" y="2611"/>
                <a:chExt cx="329" cy="72"/>
              </a:xfrm>
            </p:grpSpPr>
            <p:sp>
              <p:nvSpPr>
                <p:cNvPr id="77178" name="Oval 186"/>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179" name="Rectangle 187"/>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175" name="Line 188"/>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176" name="Freeform 189"/>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177" name="Oval 190"/>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grpSp>
        <p:nvGrpSpPr>
          <p:cNvPr id="17" name="Group 476"/>
          <p:cNvGrpSpPr>
            <a:grpSpLocks/>
          </p:cNvGrpSpPr>
          <p:nvPr/>
        </p:nvGrpSpPr>
        <p:grpSpPr bwMode="auto">
          <a:xfrm>
            <a:off x="4841875" y="2749552"/>
            <a:ext cx="1395413" cy="1089025"/>
            <a:chOff x="3050" y="1740"/>
            <a:chExt cx="879" cy="686"/>
          </a:xfrm>
        </p:grpSpPr>
        <p:sp>
          <p:nvSpPr>
            <p:cNvPr id="77160" name="Line 389"/>
            <p:cNvSpPr>
              <a:spLocks noChangeShapeType="1"/>
            </p:cNvSpPr>
            <p:nvPr/>
          </p:nvSpPr>
          <p:spPr bwMode="auto">
            <a:xfrm flipV="1">
              <a:off x="3050" y="1899"/>
              <a:ext cx="469" cy="5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18" name="Group 435"/>
            <p:cNvGrpSpPr>
              <a:grpSpLocks/>
            </p:cNvGrpSpPr>
            <p:nvPr/>
          </p:nvGrpSpPr>
          <p:grpSpPr bwMode="auto">
            <a:xfrm>
              <a:off x="3592" y="1740"/>
              <a:ext cx="337" cy="280"/>
              <a:chOff x="2864" y="2181"/>
              <a:chExt cx="331" cy="505"/>
            </a:xfrm>
          </p:grpSpPr>
          <p:sp>
            <p:nvSpPr>
              <p:cNvPr id="77162" name="Line 436"/>
              <p:cNvSpPr>
                <a:spLocks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19" name="Group 437"/>
              <p:cNvGrpSpPr>
                <a:grpSpLocks/>
              </p:cNvGrpSpPr>
              <p:nvPr/>
            </p:nvGrpSpPr>
            <p:grpSpPr bwMode="auto">
              <a:xfrm>
                <a:off x="2864" y="2613"/>
                <a:ext cx="329" cy="72"/>
                <a:chOff x="2774" y="2611"/>
                <a:chExt cx="329" cy="72"/>
              </a:xfrm>
            </p:grpSpPr>
            <p:sp>
              <p:nvSpPr>
                <p:cNvPr id="77167" name="Oval 438"/>
                <p:cNvSpPr>
                  <a:spLocks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168" name="Rectangle 439"/>
                <p:cNvSpPr>
                  <a:spLocks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164" name="Line 440"/>
              <p:cNvSpPr>
                <a:spLocks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165" name="Freeform 441"/>
              <p:cNvSpPr>
                <a:spLocks/>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166" name="Oval 442"/>
              <p:cNvSpPr>
                <a:spLocks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grpSp>
        <p:nvGrpSpPr>
          <p:cNvPr id="20" name="Group 479"/>
          <p:cNvGrpSpPr>
            <a:grpSpLocks/>
          </p:cNvGrpSpPr>
          <p:nvPr/>
        </p:nvGrpSpPr>
        <p:grpSpPr bwMode="auto">
          <a:xfrm>
            <a:off x="4860925" y="2674938"/>
            <a:ext cx="1443038" cy="1179512"/>
            <a:chOff x="3102" y="1717"/>
            <a:chExt cx="909" cy="743"/>
          </a:xfrm>
        </p:grpSpPr>
        <p:grpSp>
          <p:nvGrpSpPr>
            <p:cNvPr id="21" name="Group 443"/>
            <p:cNvGrpSpPr>
              <a:grpSpLocks/>
            </p:cNvGrpSpPr>
            <p:nvPr/>
          </p:nvGrpSpPr>
          <p:grpSpPr bwMode="auto">
            <a:xfrm>
              <a:off x="3648" y="1717"/>
              <a:ext cx="363" cy="318"/>
              <a:chOff x="1680" y="2557"/>
              <a:chExt cx="363" cy="318"/>
            </a:xfrm>
          </p:grpSpPr>
          <p:grpSp>
            <p:nvGrpSpPr>
              <p:cNvPr id="22" name="Group 444"/>
              <p:cNvGrpSpPr>
                <a:grpSpLocks noChangeAspect="1"/>
              </p:cNvGrpSpPr>
              <p:nvPr/>
            </p:nvGrpSpPr>
            <p:grpSpPr bwMode="auto">
              <a:xfrm>
                <a:off x="1720" y="2557"/>
                <a:ext cx="155" cy="238"/>
                <a:chOff x="2864" y="2181"/>
                <a:chExt cx="331" cy="505"/>
              </a:xfrm>
            </p:grpSpPr>
            <p:sp>
              <p:nvSpPr>
                <p:cNvPr id="77153" name="Line 445"/>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23" name="Group 446"/>
                <p:cNvGrpSpPr>
                  <a:grpSpLocks noChangeAspect="1"/>
                </p:cNvGrpSpPr>
                <p:nvPr/>
              </p:nvGrpSpPr>
              <p:grpSpPr bwMode="auto">
                <a:xfrm>
                  <a:off x="2864" y="2613"/>
                  <a:ext cx="329" cy="72"/>
                  <a:chOff x="2774" y="2611"/>
                  <a:chExt cx="329" cy="72"/>
                </a:xfrm>
              </p:grpSpPr>
              <p:sp>
                <p:nvSpPr>
                  <p:cNvPr id="77158" name="Oval 447"/>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159" name="Rectangle 448"/>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155" name="Line 449"/>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156" name="Freeform 450"/>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157" name="Oval 451"/>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24" name="Group 452"/>
              <p:cNvGrpSpPr>
                <a:grpSpLocks noChangeAspect="1"/>
              </p:cNvGrpSpPr>
              <p:nvPr/>
            </p:nvGrpSpPr>
            <p:grpSpPr bwMode="auto">
              <a:xfrm>
                <a:off x="1888" y="2557"/>
                <a:ext cx="155" cy="238"/>
                <a:chOff x="2864" y="2181"/>
                <a:chExt cx="331" cy="505"/>
              </a:xfrm>
            </p:grpSpPr>
            <p:sp>
              <p:nvSpPr>
                <p:cNvPr id="77146" name="Line 453"/>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25" name="Group 454"/>
                <p:cNvGrpSpPr>
                  <a:grpSpLocks noChangeAspect="1"/>
                </p:cNvGrpSpPr>
                <p:nvPr/>
              </p:nvGrpSpPr>
              <p:grpSpPr bwMode="auto">
                <a:xfrm>
                  <a:off x="2864" y="2613"/>
                  <a:ext cx="329" cy="72"/>
                  <a:chOff x="2774" y="2611"/>
                  <a:chExt cx="329" cy="72"/>
                </a:xfrm>
              </p:grpSpPr>
              <p:sp>
                <p:nvSpPr>
                  <p:cNvPr id="77151" name="Oval 455"/>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152" name="Rectangle 456"/>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148" name="Line 457"/>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149" name="Freeform 458"/>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150" name="Oval 459"/>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26" name="Group 460"/>
              <p:cNvGrpSpPr>
                <a:grpSpLocks noChangeAspect="1"/>
              </p:cNvGrpSpPr>
              <p:nvPr/>
            </p:nvGrpSpPr>
            <p:grpSpPr bwMode="auto">
              <a:xfrm>
                <a:off x="1680" y="2629"/>
                <a:ext cx="155" cy="238"/>
                <a:chOff x="2864" y="2181"/>
                <a:chExt cx="331" cy="505"/>
              </a:xfrm>
            </p:grpSpPr>
            <p:sp>
              <p:nvSpPr>
                <p:cNvPr id="77139" name="Line 461"/>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27" name="Group 462"/>
                <p:cNvGrpSpPr>
                  <a:grpSpLocks noChangeAspect="1"/>
                </p:cNvGrpSpPr>
                <p:nvPr/>
              </p:nvGrpSpPr>
              <p:grpSpPr bwMode="auto">
                <a:xfrm>
                  <a:off x="2864" y="2613"/>
                  <a:ext cx="329" cy="72"/>
                  <a:chOff x="2774" y="2611"/>
                  <a:chExt cx="329" cy="72"/>
                </a:xfrm>
              </p:grpSpPr>
              <p:sp>
                <p:nvSpPr>
                  <p:cNvPr id="77144" name="Oval 463"/>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145" name="Rectangle 464"/>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141" name="Line 465"/>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142" name="Freeform 466"/>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143" name="Oval 467"/>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28" name="Group 468"/>
              <p:cNvGrpSpPr>
                <a:grpSpLocks noChangeAspect="1"/>
              </p:cNvGrpSpPr>
              <p:nvPr/>
            </p:nvGrpSpPr>
            <p:grpSpPr bwMode="auto">
              <a:xfrm>
                <a:off x="1864" y="2637"/>
                <a:ext cx="155" cy="238"/>
                <a:chOff x="2864" y="2181"/>
                <a:chExt cx="331" cy="505"/>
              </a:xfrm>
            </p:grpSpPr>
            <p:sp>
              <p:nvSpPr>
                <p:cNvPr id="77132" name="Line 469"/>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29" name="Group 470"/>
                <p:cNvGrpSpPr>
                  <a:grpSpLocks noChangeAspect="1"/>
                </p:cNvGrpSpPr>
                <p:nvPr/>
              </p:nvGrpSpPr>
              <p:grpSpPr bwMode="auto">
                <a:xfrm>
                  <a:off x="2864" y="2613"/>
                  <a:ext cx="329" cy="72"/>
                  <a:chOff x="2774" y="2611"/>
                  <a:chExt cx="329" cy="72"/>
                </a:xfrm>
              </p:grpSpPr>
              <p:sp>
                <p:nvSpPr>
                  <p:cNvPr id="77137" name="Oval 471"/>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138" name="Rectangle 472"/>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134" name="Line 473"/>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135" name="Freeform 474"/>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136" name="Oval 475"/>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sp>
          <p:nvSpPr>
            <p:cNvPr id="77127" name="Line 478"/>
            <p:cNvSpPr>
              <a:spLocks noChangeShapeType="1"/>
            </p:cNvSpPr>
            <p:nvPr/>
          </p:nvSpPr>
          <p:spPr bwMode="auto">
            <a:xfrm flipV="1">
              <a:off x="3102" y="1934"/>
              <a:ext cx="453" cy="5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grpSp>
        <p:nvGrpSpPr>
          <p:cNvPr id="30" name="Group 530"/>
          <p:cNvGrpSpPr>
            <a:grpSpLocks/>
          </p:cNvGrpSpPr>
          <p:nvPr/>
        </p:nvGrpSpPr>
        <p:grpSpPr bwMode="auto">
          <a:xfrm>
            <a:off x="4556128" y="4667250"/>
            <a:ext cx="1393825" cy="635000"/>
            <a:chOff x="3381" y="3187"/>
            <a:chExt cx="878" cy="400"/>
          </a:xfrm>
        </p:grpSpPr>
        <p:sp>
          <p:nvSpPr>
            <p:cNvPr id="77092" name="Line 391"/>
            <p:cNvSpPr>
              <a:spLocks noChangeShapeType="1"/>
            </p:cNvSpPr>
            <p:nvPr/>
          </p:nvSpPr>
          <p:spPr bwMode="auto">
            <a:xfrm>
              <a:off x="3381" y="3187"/>
              <a:ext cx="436" cy="2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31" name="Group 488"/>
            <p:cNvGrpSpPr>
              <a:grpSpLocks/>
            </p:cNvGrpSpPr>
            <p:nvPr/>
          </p:nvGrpSpPr>
          <p:grpSpPr bwMode="auto">
            <a:xfrm>
              <a:off x="3896" y="3269"/>
              <a:ext cx="363" cy="318"/>
              <a:chOff x="1680" y="2557"/>
              <a:chExt cx="363" cy="318"/>
            </a:xfrm>
          </p:grpSpPr>
          <p:grpSp>
            <p:nvGrpSpPr>
              <p:cNvPr id="384" name="Group 489"/>
              <p:cNvGrpSpPr>
                <a:grpSpLocks noChangeAspect="1"/>
              </p:cNvGrpSpPr>
              <p:nvPr/>
            </p:nvGrpSpPr>
            <p:grpSpPr bwMode="auto">
              <a:xfrm>
                <a:off x="1720" y="2557"/>
                <a:ext cx="155" cy="238"/>
                <a:chOff x="2864" y="2181"/>
                <a:chExt cx="331" cy="505"/>
              </a:xfrm>
            </p:grpSpPr>
            <p:sp>
              <p:nvSpPr>
                <p:cNvPr id="77119" name="Line 490"/>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385" name="Group 491"/>
                <p:cNvGrpSpPr>
                  <a:grpSpLocks noChangeAspect="1"/>
                </p:cNvGrpSpPr>
                <p:nvPr/>
              </p:nvGrpSpPr>
              <p:grpSpPr bwMode="auto">
                <a:xfrm>
                  <a:off x="2864" y="2613"/>
                  <a:ext cx="329" cy="72"/>
                  <a:chOff x="2774" y="2611"/>
                  <a:chExt cx="329" cy="72"/>
                </a:xfrm>
              </p:grpSpPr>
              <p:sp>
                <p:nvSpPr>
                  <p:cNvPr id="77124" name="Oval 492"/>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125" name="Rectangle 493"/>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121" name="Line 494"/>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122" name="Freeform 495"/>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123" name="Oval 496"/>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386" name="Group 497"/>
              <p:cNvGrpSpPr>
                <a:grpSpLocks noChangeAspect="1"/>
              </p:cNvGrpSpPr>
              <p:nvPr/>
            </p:nvGrpSpPr>
            <p:grpSpPr bwMode="auto">
              <a:xfrm>
                <a:off x="1888" y="2557"/>
                <a:ext cx="155" cy="238"/>
                <a:chOff x="2864" y="2181"/>
                <a:chExt cx="331" cy="505"/>
              </a:xfrm>
            </p:grpSpPr>
            <p:sp>
              <p:nvSpPr>
                <p:cNvPr id="77112" name="Line 498"/>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387" name="Group 499"/>
                <p:cNvGrpSpPr>
                  <a:grpSpLocks noChangeAspect="1"/>
                </p:cNvGrpSpPr>
                <p:nvPr/>
              </p:nvGrpSpPr>
              <p:grpSpPr bwMode="auto">
                <a:xfrm>
                  <a:off x="2864" y="2613"/>
                  <a:ext cx="329" cy="72"/>
                  <a:chOff x="2774" y="2611"/>
                  <a:chExt cx="329" cy="72"/>
                </a:xfrm>
              </p:grpSpPr>
              <p:sp>
                <p:nvSpPr>
                  <p:cNvPr id="77117" name="Oval 500"/>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118" name="Rectangle 501"/>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114" name="Line 502"/>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115" name="Freeform 503"/>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116" name="Oval 504"/>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388" name="Group 505"/>
              <p:cNvGrpSpPr>
                <a:grpSpLocks noChangeAspect="1"/>
              </p:cNvGrpSpPr>
              <p:nvPr/>
            </p:nvGrpSpPr>
            <p:grpSpPr bwMode="auto">
              <a:xfrm>
                <a:off x="1680" y="2629"/>
                <a:ext cx="155" cy="238"/>
                <a:chOff x="2864" y="2181"/>
                <a:chExt cx="331" cy="505"/>
              </a:xfrm>
            </p:grpSpPr>
            <p:sp>
              <p:nvSpPr>
                <p:cNvPr id="77105" name="Line 506"/>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389" name="Group 507"/>
                <p:cNvGrpSpPr>
                  <a:grpSpLocks noChangeAspect="1"/>
                </p:cNvGrpSpPr>
                <p:nvPr/>
              </p:nvGrpSpPr>
              <p:grpSpPr bwMode="auto">
                <a:xfrm>
                  <a:off x="2864" y="2613"/>
                  <a:ext cx="329" cy="72"/>
                  <a:chOff x="2774" y="2611"/>
                  <a:chExt cx="329" cy="72"/>
                </a:xfrm>
              </p:grpSpPr>
              <p:sp>
                <p:nvSpPr>
                  <p:cNvPr id="77110" name="Oval 508"/>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111" name="Rectangle 509"/>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107" name="Line 510"/>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108" name="Freeform 511"/>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109" name="Oval 512"/>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390" name="Group 513"/>
              <p:cNvGrpSpPr>
                <a:grpSpLocks noChangeAspect="1"/>
              </p:cNvGrpSpPr>
              <p:nvPr/>
            </p:nvGrpSpPr>
            <p:grpSpPr bwMode="auto">
              <a:xfrm>
                <a:off x="1864" y="2637"/>
                <a:ext cx="155" cy="238"/>
                <a:chOff x="2864" y="2181"/>
                <a:chExt cx="331" cy="505"/>
              </a:xfrm>
            </p:grpSpPr>
            <p:sp>
              <p:nvSpPr>
                <p:cNvPr id="77098" name="Line 514"/>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391" name="Group 515"/>
                <p:cNvGrpSpPr>
                  <a:grpSpLocks noChangeAspect="1"/>
                </p:cNvGrpSpPr>
                <p:nvPr/>
              </p:nvGrpSpPr>
              <p:grpSpPr bwMode="auto">
                <a:xfrm>
                  <a:off x="2864" y="2613"/>
                  <a:ext cx="329" cy="72"/>
                  <a:chOff x="2774" y="2611"/>
                  <a:chExt cx="329" cy="72"/>
                </a:xfrm>
              </p:grpSpPr>
              <p:sp>
                <p:nvSpPr>
                  <p:cNvPr id="77103" name="Oval 516"/>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104" name="Rectangle 517"/>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100" name="Line 518"/>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101" name="Freeform 519"/>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102" name="Oval 520"/>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grpSp>
      <p:grpSp>
        <p:nvGrpSpPr>
          <p:cNvPr id="392" name="Group 531"/>
          <p:cNvGrpSpPr>
            <a:grpSpLocks/>
          </p:cNvGrpSpPr>
          <p:nvPr/>
        </p:nvGrpSpPr>
        <p:grpSpPr bwMode="auto">
          <a:xfrm>
            <a:off x="4516440" y="4640266"/>
            <a:ext cx="1416050" cy="636587"/>
            <a:chOff x="3349" y="3563"/>
            <a:chExt cx="892" cy="401"/>
          </a:xfrm>
        </p:grpSpPr>
        <p:grpSp>
          <p:nvGrpSpPr>
            <p:cNvPr id="393" name="Group 521"/>
            <p:cNvGrpSpPr>
              <a:grpSpLocks/>
            </p:cNvGrpSpPr>
            <p:nvPr/>
          </p:nvGrpSpPr>
          <p:grpSpPr bwMode="auto">
            <a:xfrm>
              <a:off x="3904" y="3684"/>
              <a:ext cx="337" cy="280"/>
              <a:chOff x="2864" y="2181"/>
              <a:chExt cx="331" cy="505"/>
            </a:xfrm>
          </p:grpSpPr>
          <p:sp>
            <p:nvSpPr>
              <p:cNvPr id="77085" name="Line 522"/>
              <p:cNvSpPr>
                <a:spLocks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394" name="Group 523"/>
              <p:cNvGrpSpPr>
                <a:grpSpLocks/>
              </p:cNvGrpSpPr>
              <p:nvPr/>
            </p:nvGrpSpPr>
            <p:grpSpPr bwMode="auto">
              <a:xfrm>
                <a:off x="2864" y="2613"/>
                <a:ext cx="329" cy="72"/>
                <a:chOff x="2774" y="2611"/>
                <a:chExt cx="329" cy="72"/>
              </a:xfrm>
            </p:grpSpPr>
            <p:sp>
              <p:nvSpPr>
                <p:cNvPr id="77090" name="Oval 524"/>
                <p:cNvSpPr>
                  <a:spLocks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091" name="Rectangle 525"/>
                <p:cNvSpPr>
                  <a:spLocks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087" name="Line 526"/>
              <p:cNvSpPr>
                <a:spLocks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088" name="Freeform 527"/>
              <p:cNvSpPr>
                <a:spLocks/>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089" name="Oval 528"/>
              <p:cNvSpPr>
                <a:spLocks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sp>
          <p:nvSpPr>
            <p:cNvPr id="77084" name="Line 529"/>
            <p:cNvSpPr>
              <a:spLocks noChangeShapeType="1"/>
            </p:cNvSpPr>
            <p:nvPr/>
          </p:nvSpPr>
          <p:spPr bwMode="auto">
            <a:xfrm>
              <a:off x="3349" y="3563"/>
              <a:ext cx="436" cy="2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grpSp>
        <p:nvGrpSpPr>
          <p:cNvPr id="395" name="Group 535"/>
          <p:cNvGrpSpPr>
            <a:grpSpLocks/>
          </p:cNvGrpSpPr>
          <p:nvPr/>
        </p:nvGrpSpPr>
        <p:grpSpPr bwMode="auto">
          <a:xfrm>
            <a:off x="4440238" y="2187578"/>
            <a:ext cx="749300" cy="962025"/>
            <a:chOff x="2789" y="770"/>
            <a:chExt cx="472" cy="606"/>
          </a:xfrm>
        </p:grpSpPr>
        <p:grpSp>
          <p:nvGrpSpPr>
            <p:cNvPr id="396" name="Group 433"/>
            <p:cNvGrpSpPr>
              <a:grpSpLocks/>
            </p:cNvGrpSpPr>
            <p:nvPr/>
          </p:nvGrpSpPr>
          <p:grpSpPr bwMode="auto">
            <a:xfrm>
              <a:off x="3103" y="770"/>
              <a:ext cx="158" cy="498"/>
              <a:chOff x="3343" y="1306"/>
              <a:chExt cx="158" cy="498"/>
            </a:xfrm>
          </p:grpSpPr>
          <p:grpSp>
            <p:nvGrpSpPr>
              <p:cNvPr id="397" name="Group 417"/>
              <p:cNvGrpSpPr>
                <a:grpSpLocks noChangeAspect="1"/>
              </p:cNvGrpSpPr>
              <p:nvPr/>
            </p:nvGrpSpPr>
            <p:grpSpPr bwMode="auto">
              <a:xfrm>
                <a:off x="3346" y="1566"/>
                <a:ext cx="155" cy="238"/>
                <a:chOff x="2864" y="2181"/>
                <a:chExt cx="331" cy="505"/>
              </a:xfrm>
            </p:grpSpPr>
            <p:sp>
              <p:nvSpPr>
                <p:cNvPr id="77076" name="Line 418"/>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398" name="Group 419"/>
                <p:cNvGrpSpPr>
                  <a:grpSpLocks noChangeAspect="1"/>
                </p:cNvGrpSpPr>
                <p:nvPr/>
              </p:nvGrpSpPr>
              <p:grpSpPr bwMode="auto">
                <a:xfrm>
                  <a:off x="2864" y="2613"/>
                  <a:ext cx="329" cy="72"/>
                  <a:chOff x="2774" y="2611"/>
                  <a:chExt cx="329" cy="72"/>
                </a:xfrm>
              </p:grpSpPr>
              <p:sp>
                <p:nvSpPr>
                  <p:cNvPr id="77081" name="Oval 420"/>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082" name="Rectangle 421"/>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078" name="Line 422"/>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079" name="Freeform 423"/>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080" name="Oval 424"/>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399" name="Group 425"/>
              <p:cNvGrpSpPr>
                <a:grpSpLocks noChangeAspect="1"/>
              </p:cNvGrpSpPr>
              <p:nvPr/>
            </p:nvGrpSpPr>
            <p:grpSpPr bwMode="auto">
              <a:xfrm>
                <a:off x="3343" y="1306"/>
                <a:ext cx="155" cy="238"/>
                <a:chOff x="2864" y="2181"/>
                <a:chExt cx="331" cy="505"/>
              </a:xfrm>
            </p:grpSpPr>
            <p:sp>
              <p:nvSpPr>
                <p:cNvPr id="77069" name="Line 426"/>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400" name="Group 427"/>
                <p:cNvGrpSpPr>
                  <a:grpSpLocks noChangeAspect="1"/>
                </p:cNvGrpSpPr>
                <p:nvPr/>
              </p:nvGrpSpPr>
              <p:grpSpPr bwMode="auto">
                <a:xfrm>
                  <a:off x="2864" y="2613"/>
                  <a:ext cx="329" cy="72"/>
                  <a:chOff x="2774" y="2611"/>
                  <a:chExt cx="329" cy="72"/>
                </a:xfrm>
              </p:grpSpPr>
              <p:sp>
                <p:nvSpPr>
                  <p:cNvPr id="77074" name="Oval 428"/>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075" name="Rectangle 429"/>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071" name="Line 430"/>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072" name="Freeform 431"/>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073" name="Oval 432"/>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sp>
          <p:nvSpPr>
            <p:cNvPr id="77066" name="Line 532"/>
            <p:cNvSpPr>
              <a:spLocks noChangeShapeType="1"/>
            </p:cNvSpPr>
            <p:nvPr/>
          </p:nvSpPr>
          <p:spPr bwMode="auto">
            <a:xfrm flipV="1">
              <a:off x="2789" y="1014"/>
              <a:ext cx="239" cy="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grpSp>
        <p:nvGrpSpPr>
          <p:cNvPr id="402" name="Group 534"/>
          <p:cNvGrpSpPr>
            <a:grpSpLocks/>
          </p:cNvGrpSpPr>
          <p:nvPr/>
        </p:nvGrpSpPr>
        <p:grpSpPr bwMode="auto">
          <a:xfrm>
            <a:off x="4440239" y="2238378"/>
            <a:ext cx="747712" cy="962025"/>
            <a:chOff x="2789" y="1386"/>
            <a:chExt cx="471" cy="606"/>
          </a:xfrm>
        </p:grpSpPr>
        <p:grpSp>
          <p:nvGrpSpPr>
            <p:cNvPr id="403" name="Group 409"/>
            <p:cNvGrpSpPr>
              <a:grpSpLocks/>
            </p:cNvGrpSpPr>
            <p:nvPr/>
          </p:nvGrpSpPr>
          <p:grpSpPr bwMode="auto">
            <a:xfrm>
              <a:off x="3087" y="1386"/>
              <a:ext cx="173" cy="415"/>
              <a:chOff x="2864" y="2181"/>
              <a:chExt cx="331" cy="505"/>
            </a:xfrm>
          </p:grpSpPr>
          <p:sp>
            <p:nvSpPr>
              <p:cNvPr id="77058" name="Line 410"/>
              <p:cNvSpPr>
                <a:spLocks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404" name="Group 411"/>
              <p:cNvGrpSpPr>
                <a:grpSpLocks/>
              </p:cNvGrpSpPr>
              <p:nvPr/>
            </p:nvGrpSpPr>
            <p:grpSpPr bwMode="auto">
              <a:xfrm>
                <a:off x="2864" y="2613"/>
                <a:ext cx="329" cy="72"/>
                <a:chOff x="2774" y="2611"/>
                <a:chExt cx="329" cy="72"/>
              </a:xfrm>
            </p:grpSpPr>
            <p:sp>
              <p:nvSpPr>
                <p:cNvPr id="77063" name="Oval 412"/>
                <p:cNvSpPr>
                  <a:spLocks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064" name="Rectangle 413"/>
                <p:cNvSpPr>
                  <a:spLocks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060" name="Line 414"/>
              <p:cNvSpPr>
                <a:spLocks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061" name="Freeform 415"/>
              <p:cNvSpPr>
                <a:spLocks/>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062" name="Oval 416"/>
              <p:cNvSpPr>
                <a:spLocks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sp>
          <p:nvSpPr>
            <p:cNvPr id="77057" name="Line 533"/>
            <p:cNvSpPr>
              <a:spLocks noChangeShapeType="1"/>
            </p:cNvSpPr>
            <p:nvPr/>
          </p:nvSpPr>
          <p:spPr bwMode="auto">
            <a:xfrm flipV="1">
              <a:off x="2789" y="1630"/>
              <a:ext cx="239" cy="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grpSp>
        <p:nvGrpSpPr>
          <p:cNvPr id="405" name="Group 400"/>
          <p:cNvGrpSpPr>
            <a:grpSpLocks/>
          </p:cNvGrpSpPr>
          <p:nvPr/>
        </p:nvGrpSpPr>
        <p:grpSpPr bwMode="auto">
          <a:xfrm>
            <a:off x="2693988" y="4113215"/>
            <a:ext cx="534987" cy="444500"/>
            <a:chOff x="2864" y="2181"/>
            <a:chExt cx="331" cy="505"/>
          </a:xfrm>
        </p:grpSpPr>
        <p:sp>
          <p:nvSpPr>
            <p:cNvPr id="77049" name="Line 401"/>
            <p:cNvSpPr>
              <a:spLocks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406" name="Group 402"/>
            <p:cNvGrpSpPr>
              <a:grpSpLocks/>
            </p:cNvGrpSpPr>
            <p:nvPr/>
          </p:nvGrpSpPr>
          <p:grpSpPr bwMode="auto">
            <a:xfrm>
              <a:off x="2864" y="2613"/>
              <a:ext cx="329" cy="72"/>
              <a:chOff x="2774" y="2611"/>
              <a:chExt cx="329" cy="72"/>
            </a:xfrm>
          </p:grpSpPr>
          <p:sp>
            <p:nvSpPr>
              <p:cNvPr id="77054" name="Oval 403"/>
              <p:cNvSpPr>
                <a:spLocks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055" name="Rectangle 404"/>
              <p:cNvSpPr>
                <a:spLocks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051" name="Line 405"/>
            <p:cNvSpPr>
              <a:spLocks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052" name="Freeform 406"/>
            <p:cNvSpPr>
              <a:spLocks/>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053" name="Oval 407"/>
            <p:cNvSpPr>
              <a:spLocks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pic>
        <p:nvPicPr>
          <p:cNvPr id="76816" name="Picture 5" descr="MCj0150783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375" y="5724527"/>
            <a:ext cx="9985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7" name="Group 1536"/>
          <p:cNvGrpSpPr>
            <a:grpSpLocks/>
          </p:cNvGrpSpPr>
          <p:nvPr/>
        </p:nvGrpSpPr>
        <p:grpSpPr bwMode="auto">
          <a:xfrm>
            <a:off x="5818188" y="1066800"/>
            <a:ext cx="2100262" cy="4457700"/>
            <a:chOff x="3665" y="434"/>
            <a:chExt cx="1323" cy="3038"/>
          </a:xfrm>
        </p:grpSpPr>
        <p:grpSp>
          <p:nvGrpSpPr>
            <p:cNvPr id="408" name="Group 1332"/>
            <p:cNvGrpSpPr>
              <a:grpSpLocks/>
            </p:cNvGrpSpPr>
            <p:nvPr/>
          </p:nvGrpSpPr>
          <p:grpSpPr bwMode="auto">
            <a:xfrm>
              <a:off x="3808" y="434"/>
              <a:ext cx="363" cy="318"/>
              <a:chOff x="1680" y="2557"/>
              <a:chExt cx="363" cy="318"/>
            </a:xfrm>
          </p:grpSpPr>
          <p:grpSp>
            <p:nvGrpSpPr>
              <p:cNvPr id="409" name="Group 1333"/>
              <p:cNvGrpSpPr>
                <a:grpSpLocks noChangeAspect="1"/>
              </p:cNvGrpSpPr>
              <p:nvPr/>
            </p:nvGrpSpPr>
            <p:grpSpPr bwMode="auto">
              <a:xfrm>
                <a:off x="1720" y="2557"/>
                <a:ext cx="155" cy="238"/>
                <a:chOff x="2864" y="2181"/>
                <a:chExt cx="331" cy="505"/>
              </a:xfrm>
            </p:grpSpPr>
            <p:sp>
              <p:nvSpPr>
                <p:cNvPr id="77042" name="Line 1334"/>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410" name="Group 1335"/>
                <p:cNvGrpSpPr>
                  <a:grpSpLocks noChangeAspect="1"/>
                </p:cNvGrpSpPr>
                <p:nvPr/>
              </p:nvGrpSpPr>
              <p:grpSpPr bwMode="auto">
                <a:xfrm>
                  <a:off x="2864" y="2613"/>
                  <a:ext cx="329" cy="72"/>
                  <a:chOff x="2774" y="2611"/>
                  <a:chExt cx="329" cy="72"/>
                </a:xfrm>
              </p:grpSpPr>
              <p:sp>
                <p:nvSpPr>
                  <p:cNvPr id="77047" name="Oval 1336"/>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048" name="Rectangle 1337"/>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044" name="Line 1338"/>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045" name="Freeform 1339"/>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046" name="Oval 1340"/>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411" name="Group 1341"/>
              <p:cNvGrpSpPr>
                <a:grpSpLocks noChangeAspect="1"/>
              </p:cNvGrpSpPr>
              <p:nvPr/>
            </p:nvGrpSpPr>
            <p:grpSpPr bwMode="auto">
              <a:xfrm>
                <a:off x="1888" y="2557"/>
                <a:ext cx="155" cy="238"/>
                <a:chOff x="2864" y="2181"/>
                <a:chExt cx="331" cy="505"/>
              </a:xfrm>
            </p:grpSpPr>
            <p:sp>
              <p:nvSpPr>
                <p:cNvPr id="77035" name="Line 1342"/>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412" name="Group 1343"/>
                <p:cNvGrpSpPr>
                  <a:grpSpLocks noChangeAspect="1"/>
                </p:cNvGrpSpPr>
                <p:nvPr/>
              </p:nvGrpSpPr>
              <p:grpSpPr bwMode="auto">
                <a:xfrm>
                  <a:off x="2864" y="2613"/>
                  <a:ext cx="329" cy="72"/>
                  <a:chOff x="2774" y="2611"/>
                  <a:chExt cx="329" cy="72"/>
                </a:xfrm>
              </p:grpSpPr>
              <p:sp>
                <p:nvSpPr>
                  <p:cNvPr id="77040" name="Oval 1344"/>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041" name="Rectangle 1345"/>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037" name="Line 1346"/>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038" name="Freeform 1347"/>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039" name="Oval 1348"/>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413" name="Group 1349"/>
              <p:cNvGrpSpPr>
                <a:grpSpLocks noChangeAspect="1"/>
              </p:cNvGrpSpPr>
              <p:nvPr/>
            </p:nvGrpSpPr>
            <p:grpSpPr bwMode="auto">
              <a:xfrm>
                <a:off x="1680" y="2629"/>
                <a:ext cx="155" cy="238"/>
                <a:chOff x="2864" y="2181"/>
                <a:chExt cx="331" cy="505"/>
              </a:xfrm>
            </p:grpSpPr>
            <p:sp>
              <p:nvSpPr>
                <p:cNvPr id="77028" name="Line 1350"/>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414" name="Group 1351"/>
                <p:cNvGrpSpPr>
                  <a:grpSpLocks noChangeAspect="1"/>
                </p:cNvGrpSpPr>
                <p:nvPr/>
              </p:nvGrpSpPr>
              <p:grpSpPr bwMode="auto">
                <a:xfrm>
                  <a:off x="2864" y="2613"/>
                  <a:ext cx="329" cy="72"/>
                  <a:chOff x="2774" y="2611"/>
                  <a:chExt cx="329" cy="72"/>
                </a:xfrm>
              </p:grpSpPr>
              <p:sp>
                <p:nvSpPr>
                  <p:cNvPr id="77033" name="Oval 1352"/>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034" name="Rectangle 1353"/>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030" name="Line 1354"/>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031" name="Freeform 1355"/>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032" name="Oval 1356"/>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415" name="Group 1357"/>
              <p:cNvGrpSpPr>
                <a:grpSpLocks noChangeAspect="1"/>
              </p:cNvGrpSpPr>
              <p:nvPr/>
            </p:nvGrpSpPr>
            <p:grpSpPr bwMode="auto">
              <a:xfrm>
                <a:off x="1864" y="2637"/>
                <a:ext cx="155" cy="238"/>
                <a:chOff x="2864" y="2181"/>
                <a:chExt cx="331" cy="505"/>
              </a:xfrm>
            </p:grpSpPr>
            <p:sp>
              <p:nvSpPr>
                <p:cNvPr id="77021" name="Line 1358"/>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416" name="Group 1359"/>
                <p:cNvGrpSpPr>
                  <a:grpSpLocks noChangeAspect="1"/>
                </p:cNvGrpSpPr>
                <p:nvPr/>
              </p:nvGrpSpPr>
              <p:grpSpPr bwMode="auto">
                <a:xfrm>
                  <a:off x="2864" y="2613"/>
                  <a:ext cx="329" cy="72"/>
                  <a:chOff x="2774" y="2611"/>
                  <a:chExt cx="329" cy="72"/>
                </a:xfrm>
              </p:grpSpPr>
              <p:sp>
                <p:nvSpPr>
                  <p:cNvPr id="77026" name="Oval 1360"/>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027" name="Rectangle 1361"/>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023" name="Line 1362"/>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024" name="Freeform 1363"/>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025" name="Oval 1364"/>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sp>
          <p:nvSpPr>
            <p:cNvPr id="76846" name="Line 1365"/>
            <p:cNvSpPr>
              <a:spLocks noChangeShapeType="1"/>
            </p:cNvSpPr>
            <p:nvPr/>
          </p:nvSpPr>
          <p:spPr bwMode="auto">
            <a:xfrm flipV="1">
              <a:off x="3822" y="840"/>
              <a:ext cx="100" cy="7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417" name="Group 1366"/>
            <p:cNvGrpSpPr>
              <a:grpSpLocks/>
            </p:cNvGrpSpPr>
            <p:nvPr/>
          </p:nvGrpSpPr>
          <p:grpSpPr bwMode="auto">
            <a:xfrm>
              <a:off x="4432" y="690"/>
              <a:ext cx="363" cy="318"/>
              <a:chOff x="1680" y="2557"/>
              <a:chExt cx="363" cy="318"/>
            </a:xfrm>
          </p:grpSpPr>
          <p:grpSp>
            <p:nvGrpSpPr>
              <p:cNvPr id="418" name="Group 1367"/>
              <p:cNvGrpSpPr>
                <a:grpSpLocks noChangeAspect="1"/>
              </p:cNvGrpSpPr>
              <p:nvPr/>
            </p:nvGrpSpPr>
            <p:grpSpPr bwMode="auto">
              <a:xfrm>
                <a:off x="1720" y="2557"/>
                <a:ext cx="155" cy="238"/>
                <a:chOff x="2864" y="2181"/>
                <a:chExt cx="331" cy="505"/>
              </a:xfrm>
            </p:grpSpPr>
            <p:sp>
              <p:nvSpPr>
                <p:cNvPr id="77010" name="Line 1368"/>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419" name="Group 1369"/>
                <p:cNvGrpSpPr>
                  <a:grpSpLocks noChangeAspect="1"/>
                </p:cNvGrpSpPr>
                <p:nvPr/>
              </p:nvGrpSpPr>
              <p:grpSpPr bwMode="auto">
                <a:xfrm>
                  <a:off x="2864" y="2613"/>
                  <a:ext cx="329" cy="72"/>
                  <a:chOff x="2774" y="2611"/>
                  <a:chExt cx="329" cy="72"/>
                </a:xfrm>
              </p:grpSpPr>
              <p:sp>
                <p:nvSpPr>
                  <p:cNvPr id="77015" name="Oval 1370"/>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016" name="Rectangle 1371"/>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012" name="Line 1372"/>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013" name="Freeform 1373"/>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014" name="Oval 1374"/>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504" name="Group 1375"/>
              <p:cNvGrpSpPr>
                <a:grpSpLocks noChangeAspect="1"/>
              </p:cNvGrpSpPr>
              <p:nvPr/>
            </p:nvGrpSpPr>
            <p:grpSpPr bwMode="auto">
              <a:xfrm>
                <a:off x="1888" y="2557"/>
                <a:ext cx="155" cy="238"/>
                <a:chOff x="2864" y="2181"/>
                <a:chExt cx="331" cy="505"/>
              </a:xfrm>
            </p:grpSpPr>
            <p:sp>
              <p:nvSpPr>
                <p:cNvPr id="77003" name="Line 1376"/>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505" name="Group 1377"/>
                <p:cNvGrpSpPr>
                  <a:grpSpLocks noChangeAspect="1"/>
                </p:cNvGrpSpPr>
                <p:nvPr/>
              </p:nvGrpSpPr>
              <p:grpSpPr bwMode="auto">
                <a:xfrm>
                  <a:off x="2864" y="2613"/>
                  <a:ext cx="329" cy="72"/>
                  <a:chOff x="2774" y="2611"/>
                  <a:chExt cx="329" cy="72"/>
                </a:xfrm>
              </p:grpSpPr>
              <p:sp>
                <p:nvSpPr>
                  <p:cNvPr id="77008" name="Oval 1378"/>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009" name="Rectangle 1379"/>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7005" name="Line 1380"/>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7006" name="Freeform 1381"/>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007" name="Oval 1382"/>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506" name="Group 1383"/>
              <p:cNvGrpSpPr>
                <a:grpSpLocks noChangeAspect="1"/>
              </p:cNvGrpSpPr>
              <p:nvPr/>
            </p:nvGrpSpPr>
            <p:grpSpPr bwMode="auto">
              <a:xfrm>
                <a:off x="1680" y="2629"/>
                <a:ext cx="155" cy="238"/>
                <a:chOff x="2864" y="2181"/>
                <a:chExt cx="331" cy="505"/>
              </a:xfrm>
            </p:grpSpPr>
            <p:sp>
              <p:nvSpPr>
                <p:cNvPr id="76996" name="Line 1384"/>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507" name="Group 1385"/>
                <p:cNvGrpSpPr>
                  <a:grpSpLocks noChangeAspect="1"/>
                </p:cNvGrpSpPr>
                <p:nvPr/>
              </p:nvGrpSpPr>
              <p:grpSpPr bwMode="auto">
                <a:xfrm>
                  <a:off x="2864" y="2613"/>
                  <a:ext cx="329" cy="72"/>
                  <a:chOff x="2774" y="2611"/>
                  <a:chExt cx="329" cy="72"/>
                </a:xfrm>
              </p:grpSpPr>
              <p:sp>
                <p:nvSpPr>
                  <p:cNvPr id="77001" name="Oval 1386"/>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7002" name="Rectangle 1387"/>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6998" name="Line 1388"/>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6999" name="Freeform 1389"/>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7000" name="Oval 1390"/>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508" name="Group 1391"/>
              <p:cNvGrpSpPr>
                <a:grpSpLocks noChangeAspect="1"/>
              </p:cNvGrpSpPr>
              <p:nvPr/>
            </p:nvGrpSpPr>
            <p:grpSpPr bwMode="auto">
              <a:xfrm>
                <a:off x="1864" y="2637"/>
                <a:ext cx="155" cy="238"/>
                <a:chOff x="2864" y="2181"/>
                <a:chExt cx="331" cy="505"/>
              </a:xfrm>
            </p:grpSpPr>
            <p:sp>
              <p:nvSpPr>
                <p:cNvPr id="76989" name="Line 1392"/>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509" name="Group 1393"/>
                <p:cNvGrpSpPr>
                  <a:grpSpLocks noChangeAspect="1"/>
                </p:cNvGrpSpPr>
                <p:nvPr/>
              </p:nvGrpSpPr>
              <p:grpSpPr bwMode="auto">
                <a:xfrm>
                  <a:off x="2864" y="2613"/>
                  <a:ext cx="329" cy="72"/>
                  <a:chOff x="2774" y="2611"/>
                  <a:chExt cx="329" cy="72"/>
                </a:xfrm>
              </p:grpSpPr>
              <p:sp>
                <p:nvSpPr>
                  <p:cNvPr id="76994" name="Oval 1394"/>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6995" name="Rectangle 1395"/>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6991" name="Line 1396"/>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6992" name="Freeform 1397"/>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6993" name="Oval 1398"/>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sp>
          <p:nvSpPr>
            <p:cNvPr id="76848" name="Line 1399"/>
            <p:cNvSpPr>
              <a:spLocks noChangeShapeType="1"/>
            </p:cNvSpPr>
            <p:nvPr/>
          </p:nvSpPr>
          <p:spPr bwMode="auto">
            <a:xfrm flipV="1">
              <a:off x="4051" y="1063"/>
              <a:ext cx="298" cy="5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510" name="Group 1400"/>
            <p:cNvGrpSpPr>
              <a:grpSpLocks/>
            </p:cNvGrpSpPr>
            <p:nvPr/>
          </p:nvGrpSpPr>
          <p:grpSpPr bwMode="auto">
            <a:xfrm>
              <a:off x="4528" y="1386"/>
              <a:ext cx="363" cy="318"/>
              <a:chOff x="1680" y="2557"/>
              <a:chExt cx="363" cy="318"/>
            </a:xfrm>
          </p:grpSpPr>
          <p:grpSp>
            <p:nvGrpSpPr>
              <p:cNvPr id="511" name="Group 1401"/>
              <p:cNvGrpSpPr>
                <a:grpSpLocks noChangeAspect="1"/>
              </p:cNvGrpSpPr>
              <p:nvPr/>
            </p:nvGrpSpPr>
            <p:grpSpPr bwMode="auto">
              <a:xfrm>
                <a:off x="1720" y="2557"/>
                <a:ext cx="155" cy="238"/>
                <a:chOff x="2864" y="2181"/>
                <a:chExt cx="331" cy="505"/>
              </a:xfrm>
            </p:grpSpPr>
            <p:sp>
              <p:nvSpPr>
                <p:cNvPr id="76978" name="Line 1402"/>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512" name="Group 1403"/>
                <p:cNvGrpSpPr>
                  <a:grpSpLocks noChangeAspect="1"/>
                </p:cNvGrpSpPr>
                <p:nvPr/>
              </p:nvGrpSpPr>
              <p:grpSpPr bwMode="auto">
                <a:xfrm>
                  <a:off x="2864" y="2613"/>
                  <a:ext cx="329" cy="72"/>
                  <a:chOff x="2774" y="2611"/>
                  <a:chExt cx="329" cy="72"/>
                </a:xfrm>
              </p:grpSpPr>
              <p:sp>
                <p:nvSpPr>
                  <p:cNvPr id="76983" name="Oval 1404"/>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6984" name="Rectangle 1405"/>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6980" name="Line 1406"/>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6981" name="Freeform 1407"/>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6982" name="Oval 1408"/>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513" name="Group 1409"/>
              <p:cNvGrpSpPr>
                <a:grpSpLocks noChangeAspect="1"/>
              </p:cNvGrpSpPr>
              <p:nvPr/>
            </p:nvGrpSpPr>
            <p:grpSpPr bwMode="auto">
              <a:xfrm>
                <a:off x="1888" y="2557"/>
                <a:ext cx="155" cy="238"/>
                <a:chOff x="2864" y="2181"/>
                <a:chExt cx="331" cy="505"/>
              </a:xfrm>
            </p:grpSpPr>
            <p:sp>
              <p:nvSpPr>
                <p:cNvPr id="76971" name="Line 1410"/>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514" name="Group 1411"/>
                <p:cNvGrpSpPr>
                  <a:grpSpLocks noChangeAspect="1"/>
                </p:cNvGrpSpPr>
                <p:nvPr/>
              </p:nvGrpSpPr>
              <p:grpSpPr bwMode="auto">
                <a:xfrm>
                  <a:off x="2864" y="2613"/>
                  <a:ext cx="329" cy="72"/>
                  <a:chOff x="2774" y="2611"/>
                  <a:chExt cx="329" cy="72"/>
                </a:xfrm>
              </p:grpSpPr>
              <p:sp>
                <p:nvSpPr>
                  <p:cNvPr id="76976" name="Oval 1412"/>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6977" name="Rectangle 1413"/>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6973" name="Line 1414"/>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6974" name="Freeform 1415"/>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6975" name="Oval 1416"/>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515" name="Group 1417"/>
              <p:cNvGrpSpPr>
                <a:grpSpLocks noChangeAspect="1"/>
              </p:cNvGrpSpPr>
              <p:nvPr/>
            </p:nvGrpSpPr>
            <p:grpSpPr bwMode="auto">
              <a:xfrm>
                <a:off x="1680" y="2629"/>
                <a:ext cx="155" cy="238"/>
                <a:chOff x="2864" y="2181"/>
                <a:chExt cx="331" cy="505"/>
              </a:xfrm>
            </p:grpSpPr>
            <p:sp>
              <p:nvSpPr>
                <p:cNvPr id="76964" name="Line 1418"/>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600" name="Group 1419"/>
                <p:cNvGrpSpPr>
                  <a:grpSpLocks noChangeAspect="1"/>
                </p:cNvGrpSpPr>
                <p:nvPr/>
              </p:nvGrpSpPr>
              <p:grpSpPr bwMode="auto">
                <a:xfrm>
                  <a:off x="2864" y="2613"/>
                  <a:ext cx="329" cy="72"/>
                  <a:chOff x="2774" y="2611"/>
                  <a:chExt cx="329" cy="72"/>
                </a:xfrm>
              </p:grpSpPr>
              <p:sp>
                <p:nvSpPr>
                  <p:cNvPr id="76969" name="Oval 1420"/>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6970" name="Rectangle 1421"/>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6966" name="Line 1422"/>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6967" name="Freeform 1423"/>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6968" name="Oval 1424"/>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601" name="Group 1425"/>
              <p:cNvGrpSpPr>
                <a:grpSpLocks noChangeAspect="1"/>
              </p:cNvGrpSpPr>
              <p:nvPr/>
            </p:nvGrpSpPr>
            <p:grpSpPr bwMode="auto">
              <a:xfrm>
                <a:off x="1864" y="2637"/>
                <a:ext cx="155" cy="238"/>
                <a:chOff x="2864" y="2181"/>
                <a:chExt cx="331" cy="505"/>
              </a:xfrm>
            </p:grpSpPr>
            <p:sp>
              <p:nvSpPr>
                <p:cNvPr id="76957" name="Line 1426"/>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602" name="Group 1427"/>
                <p:cNvGrpSpPr>
                  <a:grpSpLocks noChangeAspect="1"/>
                </p:cNvGrpSpPr>
                <p:nvPr/>
              </p:nvGrpSpPr>
              <p:grpSpPr bwMode="auto">
                <a:xfrm>
                  <a:off x="2864" y="2613"/>
                  <a:ext cx="329" cy="72"/>
                  <a:chOff x="2774" y="2611"/>
                  <a:chExt cx="329" cy="72"/>
                </a:xfrm>
              </p:grpSpPr>
              <p:sp>
                <p:nvSpPr>
                  <p:cNvPr id="76962" name="Oval 1428"/>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6963" name="Rectangle 1429"/>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6959" name="Line 1430"/>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6960" name="Freeform 1431"/>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6961" name="Oval 1432"/>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sp>
          <p:nvSpPr>
            <p:cNvPr id="76850" name="Line 1433"/>
            <p:cNvSpPr>
              <a:spLocks noChangeShapeType="1"/>
            </p:cNvSpPr>
            <p:nvPr/>
          </p:nvSpPr>
          <p:spPr bwMode="auto">
            <a:xfrm flipV="1">
              <a:off x="4059" y="1634"/>
              <a:ext cx="323" cy="1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603" name="Group 1434"/>
            <p:cNvGrpSpPr>
              <a:grpSpLocks/>
            </p:cNvGrpSpPr>
            <p:nvPr/>
          </p:nvGrpSpPr>
          <p:grpSpPr bwMode="auto">
            <a:xfrm>
              <a:off x="4153" y="2842"/>
              <a:ext cx="363" cy="318"/>
              <a:chOff x="1680" y="2557"/>
              <a:chExt cx="363" cy="318"/>
            </a:xfrm>
          </p:grpSpPr>
          <p:grpSp>
            <p:nvGrpSpPr>
              <p:cNvPr id="604" name="Group 1435"/>
              <p:cNvGrpSpPr>
                <a:grpSpLocks noChangeAspect="1"/>
              </p:cNvGrpSpPr>
              <p:nvPr/>
            </p:nvGrpSpPr>
            <p:grpSpPr bwMode="auto">
              <a:xfrm>
                <a:off x="1720" y="2557"/>
                <a:ext cx="155" cy="238"/>
                <a:chOff x="2864" y="2181"/>
                <a:chExt cx="331" cy="505"/>
              </a:xfrm>
            </p:grpSpPr>
            <p:sp>
              <p:nvSpPr>
                <p:cNvPr id="76946" name="Line 1436"/>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605" name="Group 1437"/>
                <p:cNvGrpSpPr>
                  <a:grpSpLocks noChangeAspect="1"/>
                </p:cNvGrpSpPr>
                <p:nvPr/>
              </p:nvGrpSpPr>
              <p:grpSpPr bwMode="auto">
                <a:xfrm>
                  <a:off x="2864" y="2613"/>
                  <a:ext cx="329" cy="72"/>
                  <a:chOff x="2774" y="2611"/>
                  <a:chExt cx="329" cy="72"/>
                </a:xfrm>
              </p:grpSpPr>
              <p:sp>
                <p:nvSpPr>
                  <p:cNvPr id="76951" name="Oval 1438"/>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6952" name="Rectangle 1439"/>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6948" name="Line 1440"/>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6949" name="Freeform 1441"/>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6950" name="Oval 1442"/>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606" name="Group 1443"/>
              <p:cNvGrpSpPr>
                <a:grpSpLocks noChangeAspect="1"/>
              </p:cNvGrpSpPr>
              <p:nvPr/>
            </p:nvGrpSpPr>
            <p:grpSpPr bwMode="auto">
              <a:xfrm>
                <a:off x="1888" y="2557"/>
                <a:ext cx="155" cy="238"/>
                <a:chOff x="2864" y="2181"/>
                <a:chExt cx="331" cy="505"/>
              </a:xfrm>
            </p:grpSpPr>
            <p:sp>
              <p:nvSpPr>
                <p:cNvPr id="76939" name="Line 1444"/>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607" name="Group 1445"/>
                <p:cNvGrpSpPr>
                  <a:grpSpLocks noChangeAspect="1"/>
                </p:cNvGrpSpPr>
                <p:nvPr/>
              </p:nvGrpSpPr>
              <p:grpSpPr bwMode="auto">
                <a:xfrm>
                  <a:off x="2864" y="2613"/>
                  <a:ext cx="329" cy="72"/>
                  <a:chOff x="2774" y="2611"/>
                  <a:chExt cx="329" cy="72"/>
                </a:xfrm>
              </p:grpSpPr>
              <p:sp>
                <p:nvSpPr>
                  <p:cNvPr id="76944" name="Oval 1446"/>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6945" name="Rectangle 1447"/>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6941" name="Line 1448"/>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6942" name="Freeform 1449"/>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6943" name="Oval 1450"/>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608" name="Group 1451"/>
              <p:cNvGrpSpPr>
                <a:grpSpLocks noChangeAspect="1"/>
              </p:cNvGrpSpPr>
              <p:nvPr/>
            </p:nvGrpSpPr>
            <p:grpSpPr bwMode="auto">
              <a:xfrm>
                <a:off x="1680" y="2629"/>
                <a:ext cx="155" cy="238"/>
                <a:chOff x="2864" y="2181"/>
                <a:chExt cx="331" cy="505"/>
              </a:xfrm>
            </p:grpSpPr>
            <p:sp>
              <p:nvSpPr>
                <p:cNvPr id="76932" name="Line 1452"/>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609" name="Group 1453"/>
                <p:cNvGrpSpPr>
                  <a:grpSpLocks noChangeAspect="1"/>
                </p:cNvGrpSpPr>
                <p:nvPr/>
              </p:nvGrpSpPr>
              <p:grpSpPr bwMode="auto">
                <a:xfrm>
                  <a:off x="2864" y="2613"/>
                  <a:ext cx="329" cy="72"/>
                  <a:chOff x="2774" y="2611"/>
                  <a:chExt cx="329" cy="72"/>
                </a:xfrm>
              </p:grpSpPr>
              <p:sp>
                <p:nvSpPr>
                  <p:cNvPr id="76937" name="Oval 1454"/>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6938" name="Rectangle 1455"/>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6934" name="Line 1456"/>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6935" name="Freeform 1457"/>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6936" name="Oval 1458"/>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610" name="Group 1459"/>
              <p:cNvGrpSpPr>
                <a:grpSpLocks noChangeAspect="1"/>
              </p:cNvGrpSpPr>
              <p:nvPr/>
            </p:nvGrpSpPr>
            <p:grpSpPr bwMode="auto">
              <a:xfrm>
                <a:off x="1864" y="2637"/>
                <a:ext cx="155" cy="238"/>
                <a:chOff x="2864" y="2181"/>
                <a:chExt cx="331" cy="505"/>
              </a:xfrm>
            </p:grpSpPr>
            <p:sp>
              <p:nvSpPr>
                <p:cNvPr id="76925" name="Line 1460"/>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611" name="Group 1461"/>
                <p:cNvGrpSpPr>
                  <a:grpSpLocks noChangeAspect="1"/>
                </p:cNvGrpSpPr>
                <p:nvPr/>
              </p:nvGrpSpPr>
              <p:grpSpPr bwMode="auto">
                <a:xfrm>
                  <a:off x="2864" y="2613"/>
                  <a:ext cx="329" cy="72"/>
                  <a:chOff x="2774" y="2611"/>
                  <a:chExt cx="329" cy="72"/>
                </a:xfrm>
              </p:grpSpPr>
              <p:sp>
                <p:nvSpPr>
                  <p:cNvPr id="76930" name="Oval 1462"/>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6931" name="Rectangle 1463"/>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6927" name="Line 1464"/>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6928" name="Freeform 1465"/>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6929" name="Oval 1466"/>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sp>
          <p:nvSpPr>
            <p:cNvPr id="76852" name="Line 1467"/>
            <p:cNvSpPr>
              <a:spLocks noChangeShapeType="1"/>
            </p:cNvSpPr>
            <p:nvPr/>
          </p:nvSpPr>
          <p:spPr bwMode="auto">
            <a:xfrm flipV="1">
              <a:off x="3865" y="3097"/>
              <a:ext cx="20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612" name="Group 1468"/>
            <p:cNvGrpSpPr>
              <a:grpSpLocks/>
            </p:cNvGrpSpPr>
            <p:nvPr/>
          </p:nvGrpSpPr>
          <p:grpSpPr bwMode="auto">
            <a:xfrm>
              <a:off x="3816" y="2406"/>
              <a:ext cx="363" cy="318"/>
              <a:chOff x="1680" y="2557"/>
              <a:chExt cx="363" cy="318"/>
            </a:xfrm>
          </p:grpSpPr>
          <p:grpSp>
            <p:nvGrpSpPr>
              <p:cNvPr id="613" name="Group 1469"/>
              <p:cNvGrpSpPr>
                <a:grpSpLocks noChangeAspect="1"/>
              </p:cNvGrpSpPr>
              <p:nvPr/>
            </p:nvGrpSpPr>
            <p:grpSpPr bwMode="auto">
              <a:xfrm>
                <a:off x="1720" y="2557"/>
                <a:ext cx="155" cy="238"/>
                <a:chOff x="2864" y="2181"/>
                <a:chExt cx="331" cy="505"/>
              </a:xfrm>
            </p:grpSpPr>
            <p:sp>
              <p:nvSpPr>
                <p:cNvPr id="76914" name="Line 1470"/>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698" name="Group 1471"/>
                <p:cNvGrpSpPr>
                  <a:grpSpLocks noChangeAspect="1"/>
                </p:cNvGrpSpPr>
                <p:nvPr/>
              </p:nvGrpSpPr>
              <p:grpSpPr bwMode="auto">
                <a:xfrm>
                  <a:off x="2864" y="2613"/>
                  <a:ext cx="329" cy="72"/>
                  <a:chOff x="2774" y="2611"/>
                  <a:chExt cx="329" cy="72"/>
                </a:xfrm>
              </p:grpSpPr>
              <p:sp>
                <p:nvSpPr>
                  <p:cNvPr id="76919" name="Oval 1472"/>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6920" name="Rectangle 1473"/>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6916" name="Line 1474"/>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6917" name="Freeform 1475"/>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6918" name="Oval 1476"/>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699" name="Group 1477"/>
              <p:cNvGrpSpPr>
                <a:grpSpLocks noChangeAspect="1"/>
              </p:cNvGrpSpPr>
              <p:nvPr/>
            </p:nvGrpSpPr>
            <p:grpSpPr bwMode="auto">
              <a:xfrm>
                <a:off x="1888" y="2557"/>
                <a:ext cx="155" cy="238"/>
                <a:chOff x="2864" y="2181"/>
                <a:chExt cx="331" cy="505"/>
              </a:xfrm>
            </p:grpSpPr>
            <p:sp>
              <p:nvSpPr>
                <p:cNvPr id="76907" name="Line 1478"/>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700" name="Group 1479"/>
                <p:cNvGrpSpPr>
                  <a:grpSpLocks noChangeAspect="1"/>
                </p:cNvGrpSpPr>
                <p:nvPr/>
              </p:nvGrpSpPr>
              <p:grpSpPr bwMode="auto">
                <a:xfrm>
                  <a:off x="2864" y="2613"/>
                  <a:ext cx="329" cy="72"/>
                  <a:chOff x="2774" y="2611"/>
                  <a:chExt cx="329" cy="72"/>
                </a:xfrm>
              </p:grpSpPr>
              <p:sp>
                <p:nvSpPr>
                  <p:cNvPr id="76912" name="Oval 1480"/>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6913" name="Rectangle 1481"/>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6909" name="Line 1482"/>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6910" name="Freeform 1483"/>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6911" name="Oval 1484"/>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701" name="Group 1485"/>
              <p:cNvGrpSpPr>
                <a:grpSpLocks noChangeAspect="1"/>
              </p:cNvGrpSpPr>
              <p:nvPr/>
            </p:nvGrpSpPr>
            <p:grpSpPr bwMode="auto">
              <a:xfrm>
                <a:off x="1680" y="2629"/>
                <a:ext cx="155" cy="238"/>
                <a:chOff x="2864" y="2181"/>
                <a:chExt cx="331" cy="505"/>
              </a:xfrm>
            </p:grpSpPr>
            <p:sp>
              <p:nvSpPr>
                <p:cNvPr id="76900" name="Line 1486"/>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702" name="Group 1487"/>
                <p:cNvGrpSpPr>
                  <a:grpSpLocks noChangeAspect="1"/>
                </p:cNvGrpSpPr>
                <p:nvPr/>
              </p:nvGrpSpPr>
              <p:grpSpPr bwMode="auto">
                <a:xfrm>
                  <a:off x="2864" y="2613"/>
                  <a:ext cx="329" cy="72"/>
                  <a:chOff x="2774" y="2611"/>
                  <a:chExt cx="329" cy="72"/>
                </a:xfrm>
              </p:grpSpPr>
              <p:sp>
                <p:nvSpPr>
                  <p:cNvPr id="76905" name="Oval 1488"/>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6906" name="Rectangle 1489"/>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6902" name="Line 1490"/>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6903" name="Freeform 1491"/>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6904" name="Oval 1492"/>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703" name="Group 1493"/>
              <p:cNvGrpSpPr>
                <a:grpSpLocks noChangeAspect="1"/>
              </p:cNvGrpSpPr>
              <p:nvPr/>
            </p:nvGrpSpPr>
            <p:grpSpPr bwMode="auto">
              <a:xfrm>
                <a:off x="1864" y="2637"/>
                <a:ext cx="155" cy="238"/>
                <a:chOff x="2864" y="2181"/>
                <a:chExt cx="331" cy="505"/>
              </a:xfrm>
            </p:grpSpPr>
            <p:sp>
              <p:nvSpPr>
                <p:cNvPr id="76893" name="Line 1494"/>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76800" name="Group 1495"/>
                <p:cNvGrpSpPr>
                  <a:grpSpLocks noChangeAspect="1"/>
                </p:cNvGrpSpPr>
                <p:nvPr/>
              </p:nvGrpSpPr>
              <p:grpSpPr bwMode="auto">
                <a:xfrm>
                  <a:off x="2864" y="2613"/>
                  <a:ext cx="329" cy="72"/>
                  <a:chOff x="2774" y="2611"/>
                  <a:chExt cx="329" cy="72"/>
                </a:xfrm>
              </p:grpSpPr>
              <p:sp>
                <p:nvSpPr>
                  <p:cNvPr id="76898" name="Oval 1496"/>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6899" name="Rectangle 1497"/>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6895" name="Line 1498"/>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6896" name="Freeform 1499"/>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6897" name="Oval 1500"/>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sp>
          <p:nvSpPr>
            <p:cNvPr id="76854" name="Line 1501"/>
            <p:cNvSpPr>
              <a:spLocks noChangeShapeType="1"/>
            </p:cNvSpPr>
            <p:nvPr/>
          </p:nvSpPr>
          <p:spPr bwMode="auto">
            <a:xfrm flipV="1">
              <a:off x="3665" y="2807"/>
              <a:ext cx="101" cy="1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76801" name="Group 1502"/>
            <p:cNvGrpSpPr>
              <a:grpSpLocks/>
            </p:cNvGrpSpPr>
            <p:nvPr/>
          </p:nvGrpSpPr>
          <p:grpSpPr bwMode="auto">
            <a:xfrm>
              <a:off x="4625" y="3154"/>
              <a:ext cx="363" cy="318"/>
              <a:chOff x="1680" y="2557"/>
              <a:chExt cx="363" cy="318"/>
            </a:xfrm>
          </p:grpSpPr>
          <p:grpSp>
            <p:nvGrpSpPr>
              <p:cNvPr id="76805" name="Group 1503"/>
              <p:cNvGrpSpPr>
                <a:grpSpLocks noChangeAspect="1"/>
              </p:cNvGrpSpPr>
              <p:nvPr/>
            </p:nvGrpSpPr>
            <p:grpSpPr bwMode="auto">
              <a:xfrm>
                <a:off x="1720" y="2557"/>
                <a:ext cx="155" cy="238"/>
                <a:chOff x="2864" y="2181"/>
                <a:chExt cx="331" cy="505"/>
              </a:xfrm>
            </p:grpSpPr>
            <p:sp>
              <p:nvSpPr>
                <p:cNvPr id="76882" name="Line 1504"/>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76806" name="Group 1505"/>
                <p:cNvGrpSpPr>
                  <a:grpSpLocks noChangeAspect="1"/>
                </p:cNvGrpSpPr>
                <p:nvPr/>
              </p:nvGrpSpPr>
              <p:grpSpPr bwMode="auto">
                <a:xfrm>
                  <a:off x="2864" y="2613"/>
                  <a:ext cx="329" cy="72"/>
                  <a:chOff x="2774" y="2611"/>
                  <a:chExt cx="329" cy="72"/>
                </a:xfrm>
              </p:grpSpPr>
              <p:sp>
                <p:nvSpPr>
                  <p:cNvPr id="76887" name="Oval 1506"/>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6888" name="Rectangle 1507"/>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6884" name="Line 1508"/>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6885" name="Freeform 1509"/>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6886" name="Oval 1510"/>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76807" name="Group 1511"/>
              <p:cNvGrpSpPr>
                <a:grpSpLocks noChangeAspect="1"/>
              </p:cNvGrpSpPr>
              <p:nvPr/>
            </p:nvGrpSpPr>
            <p:grpSpPr bwMode="auto">
              <a:xfrm>
                <a:off x="1888" y="2557"/>
                <a:ext cx="155" cy="238"/>
                <a:chOff x="2864" y="2181"/>
                <a:chExt cx="331" cy="505"/>
              </a:xfrm>
            </p:grpSpPr>
            <p:sp>
              <p:nvSpPr>
                <p:cNvPr id="76875" name="Line 1512"/>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76808" name="Group 1513"/>
                <p:cNvGrpSpPr>
                  <a:grpSpLocks noChangeAspect="1"/>
                </p:cNvGrpSpPr>
                <p:nvPr/>
              </p:nvGrpSpPr>
              <p:grpSpPr bwMode="auto">
                <a:xfrm>
                  <a:off x="2864" y="2613"/>
                  <a:ext cx="329" cy="72"/>
                  <a:chOff x="2774" y="2611"/>
                  <a:chExt cx="329" cy="72"/>
                </a:xfrm>
              </p:grpSpPr>
              <p:sp>
                <p:nvSpPr>
                  <p:cNvPr id="76880" name="Oval 1514"/>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6881" name="Rectangle 1515"/>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6877" name="Line 1516"/>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6878" name="Freeform 1517"/>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6879" name="Oval 1518"/>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76809" name="Group 1519"/>
              <p:cNvGrpSpPr>
                <a:grpSpLocks noChangeAspect="1"/>
              </p:cNvGrpSpPr>
              <p:nvPr/>
            </p:nvGrpSpPr>
            <p:grpSpPr bwMode="auto">
              <a:xfrm>
                <a:off x="1680" y="2629"/>
                <a:ext cx="155" cy="238"/>
                <a:chOff x="2864" y="2181"/>
                <a:chExt cx="331" cy="505"/>
              </a:xfrm>
            </p:grpSpPr>
            <p:sp>
              <p:nvSpPr>
                <p:cNvPr id="76868" name="Line 1520"/>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76810" name="Group 1521"/>
                <p:cNvGrpSpPr>
                  <a:grpSpLocks noChangeAspect="1"/>
                </p:cNvGrpSpPr>
                <p:nvPr/>
              </p:nvGrpSpPr>
              <p:grpSpPr bwMode="auto">
                <a:xfrm>
                  <a:off x="2864" y="2613"/>
                  <a:ext cx="329" cy="72"/>
                  <a:chOff x="2774" y="2611"/>
                  <a:chExt cx="329" cy="72"/>
                </a:xfrm>
              </p:grpSpPr>
              <p:sp>
                <p:nvSpPr>
                  <p:cNvPr id="76873" name="Oval 1522"/>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6874" name="Rectangle 1523"/>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6870" name="Line 1524"/>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6871" name="Freeform 1525"/>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6872" name="Oval 1526"/>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nvGrpSpPr>
              <p:cNvPr id="76811" name="Group 1527"/>
              <p:cNvGrpSpPr>
                <a:grpSpLocks noChangeAspect="1"/>
              </p:cNvGrpSpPr>
              <p:nvPr/>
            </p:nvGrpSpPr>
            <p:grpSpPr bwMode="auto">
              <a:xfrm>
                <a:off x="1864" y="2637"/>
                <a:ext cx="155" cy="238"/>
                <a:chOff x="2864" y="2181"/>
                <a:chExt cx="331" cy="505"/>
              </a:xfrm>
            </p:grpSpPr>
            <p:sp>
              <p:nvSpPr>
                <p:cNvPr id="76861" name="Line 1528"/>
                <p:cNvSpPr>
                  <a:spLocks noChangeAspect="1" noChangeShapeType="1"/>
                </p:cNvSpPr>
                <p:nvPr/>
              </p:nvSpPr>
              <p:spPr bwMode="auto">
                <a:xfrm>
                  <a:off x="3194" y="2207"/>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nvGrpSpPr>
                <p:cNvPr id="76812" name="Group 1529"/>
                <p:cNvGrpSpPr>
                  <a:grpSpLocks noChangeAspect="1"/>
                </p:cNvGrpSpPr>
                <p:nvPr/>
              </p:nvGrpSpPr>
              <p:grpSpPr bwMode="auto">
                <a:xfrm>
                  <a:off x="2864" y="2613"/>
                  <a:ext cx="329" cy="72"/>
                  <a:chOff x="2774" y="2611"/>
                  <a:chExt cx="329" cy="72"/>
                </a:xfrm>
              </p:grpSpPr>
              <p:sp>
                <p:nvSpPr>
                  <p:cNvPr id="76866" name="Oval 1530"/>
                  <p:cNvSpPr>
                    <a:spLocks noChangeAspect="1" noChangeArrowheads="1"/>
                  </p:cNvSpPr>
                  <p:nvPr/>
                </p:nvSpPr>
                <p:spPr bwMode="auto">
                  <a:xfrm>
                    <a:off x="2774" y="2627"/>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sp>
                <p:nvSpPr>
                  <p:cNvPr id="76867" name="Rectangle 1531"/>
                  <p:cNvSpPr>
                    <a:spLocks noChangeAspect="1" noChangeArrowheads="1"/>
                  </p:cNvSpPr>
                  <p:nvPr/>
                </p:nvSpPr>
                <p:spPr bwMode="auto">
                  <a:xfrm>
                    <a:off x="2777" y="2611"/>
                    <a:ext cx="322" cy="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079" fontAlgn="base">
                      <a:spcBef>
                        <a:spcPct val="0"/>
                      </a:spcBef>
                      <a:spcAft>
                        <a:spcPct val="0"/>
                      </a:spcAft>
                    </a:pPr>
                    <a:endParaRPr lang="en-US" dirty="0">
                      <a:solidFill>
                        <a:srgbClr val="000000"/>
                      </a:solidFill>
                    </a:endParaRPr>
                  </a:p>
                </p:txBody>
              </p:sp>
            </p:grpSp>
            <p:sp>
              <p:nvSpPr>
                <p:cNvPr id="76863" name="Line 1532"/>
                <p:cNvSpPr>
                  <a:spLocks noChangeAspect="1" noChangeShapeType="1"/>
                </p:cNvSpPr>
                <p:nvPr/>
              </p:nvSpPr>
              <p:spPr bwMode="auto">
                <a:xfrm>
                  <a:off x="2866" y="2205"/>
                  <a:ext cx="0" cy="4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sp>
              <p:nvSpPr>
                <p:cNvPr id="76864" name="Freeform 1533"/>
                <p:cNvSpPr>
                  <a:spLocks noChangeAspect="1"/>
                </p:cNvSpPr>
                <p:nvPr/>
              </p:nvSpPr>
              <p:spPr bwMode="auto">
                <a:xfrm>
                  <a:off x="2867" y="2206"/>
                  <a:ext cx="328" cy="480"/>
                </a:xfrm>
                <a:custGeom>
                  <a:avLst/>
                  <a:gdLst>
                    <a:gd name="T0" fmla="*/ 0 w 328"/>
                    <a:gd name="T1" fmla="*/ 0 h 480"/>
                    <a:gd name="T2" fmla="*/ 1 w 328"/>
                    <a:gd name="T3" fmla="*/ 452 h 480"/>
                    <a:gd name="T4" fmla="*/ 34 w 328"/>
                    <a:gd name="T5" fmla="*/ 464 h 480"/>
                    <a:gd name="T6" fmla="*/ 79 w 328"/>
                    <a:gd name="T7" fmla="*/ 473 h 480"/>
                    <a:gd name="T8" fmla="*/ 163 w 328"/>
                    <a:gd name="T9" fmla="*/ 480 h 480"/>
                    <a:gd name="T10" fmla="*/ 225 w 328"/>
                    <a:gd name="T11" fmla="*/ 475 h 480"/>
                    <a:gd name="T12" fmla="*/ 283 w 328"/>
                    <a:gd name="T13" fmla="*/ 469 h 480"/>
                    <a:gd name="T14" fmla="*/ 328 w 328"/>
                    <a:gd name="T15" fmla="*/ 454 h 480"/>
                    <a:gd name="T16" fmla="*/ 324 w 328"/>
                    <a:gd name="T17" fmla="*/ 1 h 480"/>
                    <a:gd name="T18" fmla="*/ 289 w 328"/>
                    <a:gd name="T19" fmla="*/ 18 h 480"/>
                    <a:gd name="T20" fmla="*/ 244 w 328"/>
                    <a:gd name="T21" fmla="*/ 31 h 480"/>
                    <a:gd name="T22" fmla="*/ 180 w 328"/>
                    <a:gd name="T23" fmla="*/ 34 h 480"/>
                    <a:gd name="T24" fmla="*/ 126 w 328"/>
                    <a:gd name="T25" fmla="*/ 34 h 480"/>
                    <a:gd name="T26" fmla="*/ 55 w 328"/>
                    <a:gd name="T27" fmla="*/ 27 h 480"/>
                    <a:gd name="T28" fmla="*/ 16 w 328"/>
                    <a:gd name="T29" fmla="*/ 15 h 480"/>
                    <a:gd name="T30" fmla="*/ 0 w 328"/>
                    <a:gd name="T31" fmla="*/ 0 h 4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480"/>
                    <a:gd name="T50" fmla="*/ 328 w 328"/>
                    <a:gd name="T51" fmla="*/ 480 h 4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480">
                      <a:moveTo>
                        <a:pt x="0" y="0"/>
                      </a:moveTo>
                      <a:lnTo>
                        <a:pt x="1" y="452"/>
                      </a:lnTo>
                      <a:lnTo>
                        <a:pt x="34" y="464"/>
                      </a:lnTo>
                      <a:lnTo>
                        <a:pt x="79" y="473"/>
                      </a:lnTo>
                      <a:lnTo>
                        <a:pt x="163" y="480"/>
                      </a:lnTo>
                      <a:lnTo>
                        <a:pt x="225" y="475"/>
                      </a:lnTo>
                      <a:lnTo>
                        <a:pt x="283" y="469"/>
                      </a:lnTo>
                      <a:lnTo>
                        <a:pt x="328" y="454"/>
                      </a:lnTo>
                      <a:lnTo>
                        <a:pt x="324" y="1"/>
                      </a:lnTo>
                      <a:lnTo>
                        <a:pt x="289" y="18"/>
                      </a:lnTo>
                      <a:lnTo>
                        <a:pt x="244" y="31"/>
                      </a:lnTo>
                      <a:lnTo>
                        <a:pt x="180" y="34"/>
                      </a:lnTo>
                      <a:lnTo>
                        <a:pt x="126" y="34"/>
                      </a:lnTo>
                      <a:lnTo>
                        <a:pt x="55" y="27"/>
                      </a:lnTo>
                      <a:lnTo>
                        <a:pt x="16" y="15"/>
                      </a:lnTo>
                      <a:lnTo>
                        <a:pt x="0" y="0"/>
                      </a:lnTo>
                      <a:close/>
                    </a:path>
                  </a:pathLst>
                </a:custGeom>
                <a:gradFill rotWithShape="1">
                  <a:gsLst>
                    <a:gs pos="0">
                      <a:srgbClr val="B2B2B2"/>
                    </a:gs>
                    <a:gs pos="100000">
                      <a:schemeClr val="tx1"/>
                    </a:gs>
                  </a:gsLst>
                  <a:lin ang="0" scaled="1"/>
                </a:gradFill>
                <a:ln w="12700">
                  <a:solidFill>
                    <a:schemeClr val="tx1"/>
                  </a:solidFill>
                  <a:round/>
                  <a:headEnd/>
                  <a:tailEnd/>
                </a:ln>
              </p:spPr>
              <p:txBody>
                <a:bodyPr/>
                <a:lstStyle/>
                <a:p>
                  <a:pPr defTabSz="914079" fontAlgn="base">
                    <a:spcBef>
                      <a:spcPct val="0"/>
                    </a:spcBef>
                    <a:spcAft>
                      <a:spcPct val="0"/>
                    </a:spcAft>
                  </a:pPr>
                  <a:endParaRPr lang="en-US" dirty="0">
                    <a:solidFill>
                      <a:srgbClr val="000000"/>
                    </a:solidFill>
                  </a:endParaRPr>
                </a:p>
              </p:txBody>
            </p:sp>
            <p:sp>
              <p:nvSpPr>
                <p:cNvPr id="76865" name="Oval 1534"/>
                <p:cNvSpPr>
                  <a:spLocks noChangeAspect="1" noChangeArrowheads="1"/>
                </p:cNvSpPr>
                <p:nvPr/>
              </p:nvSpPr>
              <p:spPr bwMode="auto">
                <a:xfrm>
                  <a:off x="2866" y="2181"/>
                  <a:ext cx="329" cy="56"/>
                </a:xfrm>
                <a:prstGeom prst="ellipse">
                  <a:avLst/>
                </a:prstGeom>
                <a:solidFill>
                  <a:schemeClr val="accent1"/>
                </a:solidFill>
                <a:ln w="9525">
                  <a:solidFill>
                    <a:schemeClr val="tx1"/>
                  </a:solidFill>
                  <a:round/>
                  <a:headEnd/>
                  <a:tailEnd/>
                </a:ln>
              </p:spPr>
              <p:txBody>
                <a:bodyPr wrap="none" anchor="ctr"/>
                <a:lstStyle/>
                <a:p>
                  <a:pPr defTabSz="914079" fontAlgn="base">
                    <a:spcBef>
                      <a:spcPct val="0"/>
                    </a:spcBef>
                    <a:spcAft>
                      <a:spcPct val="0"/>
                    </a:spcAft>
                  </a:pPr>
                  <a:endParaRPr lang="en-US" dirty="0">
                    <a:solidFill>
                      <a:srgbClr val="000000"/>
                    </a:solidFill>
                  </a:endParaRPr>
                </a:p>
              </p:txBody>
            </p:sp>
          </p:grpSp>
        </p:grpSp>
        <p:sp>
          <p:nvSpPr>
            <p:cNvPr id="76856" name="Line 1535"/>
            <p:cNvSpPr>
              <a:spLocks noChangeShapeType="1"/>
            </p:cNvSpPr>
            <p:nvPr/>
          </p:nvSpPr>
          <p:spPr bwMode="auto">
            <a:xfrm>
              <a:off x="3809" y="3259"/>
              <a:ext cx="660" cy="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79" fontAlgn="base">
                <a:spcBef>
                  <a:spcPct val="0"/>
                </a:spcBef>
                <a:spcAft>
                  <a:spcPct val="0"/>
                </a:spcAft>
              </a:pPr>
              <a:endParaRPr lang="en-US" dirty="0">
                <a:solidFill>
                  <a:srgbClr val="000000"/>
                </a:solidFill>
              </a:endParaRPr>
            </a:p>
          </p:txBody>
        </p:sp>
      </p:grpSp>
      <p:grpSp>
        <p:nvGrpSpPr>
          <p:cNvPr id="76813" name="Group 1215"/>
          <p:cNvGrpSpPr>
            <a:grpSpLocks/>
          </p:cNvGrpSpPr>
          <p:nvPr/>
        </p:nvGrpSpPr>
        <p:grpSpPr bwMode="auto">
          <a:xfrm>
            <a:off x="3417455" y="735389"/>
            <a:ext cx="5588000" cy="5051051"/>
            <a:chOff x="1854" y="686"/>
            <a:chExt cx="3872" cy="3606"/>
          </a:xfrm>
        </p:grpSpPr>
        <p:grpSp>
          <p:nvGrpSpPr>
            <p:cNvPr id="76814" name="Group 5"/>
            <p:cNvGrpSpPr>
              <a:grpSpLocks/>
            </p:cNvGrpSpPr>
            <p:nvPr/>
          </p:nvGrpSpPr>
          <p:grpSpPr bwMode="auto">
            <a:xfrm>
              <a:off x="1854" y="686"/>
              <a:ext cx="3872" cy="3606"/>
              <a:chOff x="480" y="1056"/>
              <a:chExt cx="4224" cy="2880"/>
            </a:xfrm>
          </p:grpSpPr>
          <p:grpSp>
            <p:nvGrpSpPr>
              <p:cNvPr id="76815" name="Group 6"/>
              <p:cNvGrpSpPr>
                <a:grpSpLocks/>
              </p:cNvGrpSpPr>
              <p:nvPr/>
            </p:nvGrpSpPr>
            <p:grpSpPr bwMode="auto">
              <a:xfrm>
                <a:off x="864" y="1056"/>
                <a:ext cx="3840" cy="2592"/>
                <a:chOff x="480" y="1344"/>
                <a:chExt cx="3840" cy="2592"/>
              </a:xfrm>
            </p:grpSpPr>
            <p:grpSp>
              <p:nvGrpSpPr>
                <p:cNvPr id="76817" name="Group 7"/>
                <p:cNvGrpSpPr>
                  <a:grpSpLocks/>
                </p:cNvGrpSpPr>
                <p:nvPr/>
              </p:nvGrpSpPr>
              <p:grpSpPr bwMode="auto">
                <a:xfrm>
                  <a:off x="480" y="2496"/>
                  <a:ext cx="3840" cy="1440"/>
                  <a:chOff x="480" y="2496"/>
                  <a:chExt cx="3840" cy="1440"/>
                </a:xfrm>
              </p:grpSpPr>
              <p:grpSp>
                <p:nvGrpSpPr>
                  <p:cNvPr id="76818" name="Group 8"/>
                  <p:cNvGrpSpPr>
                    <a:grpSpLocks/>
                  </p:cNvGrpSpPr>
                  <p:nvPr/>
                </p:nvGrpSpPr>
                <p:grpSpPr bwMode="auto">
                  <a:xfrm>
                    <a:off x="672" y="2496"/>
                    <a:ext cx="3648" cy="1296"/>
                    <a:chOff x="480" y="2640"/>
                    <a:chExt cx="3648" cy="1296"/>
                  </a:xfrm>
                </p:grpSpPr>
                <p:grpSp>
                  <p:nvGrpSpPr>
                    <p:cNvPr id="76819" name="Group 9"/>
                    <p:cNvGrpSpPr>
                      <a:grpSpLocks/>
                    </p:cNvGrpSpPr>
                    <p:nvPr/>
                  </p:nvGrpSpPr>
                  <p:grpSpPr bwMode="auto">
                    <a:xfrm>
                      <a:off x="480" y="3216"/>
                      <a:ext cx="768" cy="720"/>
                      <a:chOff x="480" y="3216"/>
                      <a:chExt cx="768" cy="720"/>
                    </a:xfrm>
                  </p:grpSpPr>
                  <p:sp>
                    <p:nvSpPr>
                      <p:cNvPr id="1177" name="Rectangle 10"/>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178" name="Line 1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79" name="Line 12"/>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80" name="Line 1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81" name="Line 14"/>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82" name="Line 15"/>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83" name="Line 16"/>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20" name="Group 17"/>
                    <p:cNvGrpSpPr>
                      <a:grpSpLocks/>
                    </p:cNvGrpSpPr>
                    <p:nvPr/>
                  </p:nvGrpSpPr>
                  <p:grpSpPr bwMode="auto">
                    <a:xfrm>
                      <a:off x="1056" y="3216"/>
                      <a:ext cx="768" cy="720"/>
                      <a:chOff x="480" y="3216"/>
                      <a:chExt cx="768" cy="720"/>
                    </a:xfrm>
                  </p:grpSpPr>
                  <p:sp>
                    <p:nvSpPr>
                      <p:cNvPr id="1170" name="Rectangle 18"/>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171" name="Line 1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72" name="Line 20"/>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73" name="Line 2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74" name="Line 22"/>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75" name="Line 23"/>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76" name="Line 24"/>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21" name="Group 25"/>
                    <p:cNvGrpSpPr>
                      <a:grpSpLocks/>
                    </p:cNvGrpSpPr>
                    <p:nvPr/>
                  </p:nvGrpSpPr>
                  <p:grpSpPr bwMode="auto">
                    <a:xfrm>
                      <a:off x="1632" y="3216"/>
                      <a:ext cx="768" cy="720"/>
                      <a:chOff x="480" y="3216"/>
                      <a:chExt cx="768" cy="720"/>
                    </a:xfrm>
                  </p:grpSpPr>
                  <p:sp>
                    <p:nvSpPr>
                      <p:cNvPr id="1163" name="Rectangle 26"/>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164" name="Line 2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65" name="Line 28"/>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66" name="Line 2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67" name="Line 30"/>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68" name="Line 31"/>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69" name="Line 32"/>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22" name="Group 33"/>
                    <p:cNvGrpSpPr>
                      <a:grpSpLocks/>
                    </p:cNvGrpSpPr>
                    <p:nvPr/>
                  </p:nvGrpSpPr>
                  <p:grpSpPr bwMode="auto">
                    <a:xfrm>
                      <a:off x="2208" y="3216"/>
                      <a:ext cx="768" cy="720"/>
                      <a:chOff x="480" y="3216"/>
                      <a:chExt cx="768" cy="720"/>
                    </a:xfrm>
                  </p:grpSpPr>
                  <p:sp>
                    <p:nvSpPr>
                      <p:cNvPr id="1156" name="Rectangle 34"/>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157" name="Line 35"/>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58" name="Line 36"/>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59" name="Line 3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60" name="Line 38"/>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61" name="Line 39"/>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62" name="Line 40"/>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23" name="Group 41"/>
                    <p:cNvGrpSpPr>
                      <a:grpSpLocks/>
                    </p:cNvGrpSpPr>
                    <p:nvPr/>
                  </p:nvGrpSpPr>
                  <p:grpSpPr bwMode="auto">
                    <a:xfrm>
                      <a:off x="2784" y="3216"/>
                      <a:ext cx="768" cy="720"/>
                      <a:chOff x="480" y="3216"/>
                      <a:chExt cx="768" cy="720"/>
                    </a:xfrm>
                  </p:grpSpPr>
                  <p:sp>
                    <p:nvSpPr>
                      <p:cNvPr id="1149" name="Rectangle 42"/>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150" name="Line 4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51" name="Line 44"/>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52" name="Line 45"/>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53" name="Line 46"/>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54" name="Line 47"/>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55" name="Line 48"/>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24" name="Group 49"/>
                    <p:cNvGrpSpPr>
                      <a:grpSpLocks/>
                    </p:cNvGrpSpPr>
                    <p:nvPr/>
                  </p:nvGrpSpPr>
                  <p:grpSpPr bwMode="auto">
                    <a:xfrm>
                      <a:off x="3360" y="3216"/>
                      <a:ext cx="768" cy="720"/>
                      <a:chOff x="480" y="3216"/>
                      <a:chExt cx="768" cy="720"/>
                    </a:xfrm>
                  </p:grpSpPr>
                  <p:sp>
                    <p:nvSpPr>
                      <p:cNvPr id="1142" name="Rectangle 50"/>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143" name="Line 5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44" name="Line 52"/>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45" name="Line 5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46" name="Line 54"/>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47" name="Line 55"/>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48" name="Line 56"/>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25" name="Group 57"/>
                    <p:cNvGrpSpPr>
                      <a:grpSpLocks/>
                    </p:cNvGrpSpPr>
                    <p:nvPr/>
                  </p:nvGrpSpPr>
                  <p:grpSpPr bwMode="auto">
                    <a:xfrm>
                      <a:off x="480" y="2640"/>
                      <a:ext cx="768" cy="720"/>
                      <a:chOff x="480" y="3216"/>
                      <a:chExt cx="768" cy="720"/>
                    </a:xfrm>
                  </p:grpSpPr>
                  <p:sp>
                    <p:nvSpPr>
                      <p:cNvPr id="1135" name="Rectangle 58"/>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136" name="Line 5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37" name="Line 60"/>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38" name="Line 6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39" name="Line 62"/>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40" name="Line 63"/>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41" name="Line 64"/>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26" name="Group 65"/>
                    <p:cNvGrpSpPr>
                      <a:grpSpLocks/>
                    </p:cNvGrpSpPr>
                    <p:nvPr/>
                  </p:nvGrpSpPr>
                  <p:grpSpPr bwMode="auto">
                    <a:xfrm>
                      <a:off x="1056" y="2640"/>
                      <a:ext cx="768" cy="720"/>
                      <a:chOff x="480" y="3216"/>
                      <a:chExt cx="768" cy="720"/>
                    </a:xfrm>
                  </p:grpSpPr>
                  <p:sp>
                    <p:nvSpPr>
                      <p:cNvPr id="1128" name="Rectangle 66"/>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129" name="Line 6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30" name="Line 68"/>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31" name="Line 6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32" name="Line 70"/>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33" name="Line 71"/>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34" name="Line 72"/>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27" name="Group 73"/>
                    <p:cNvGrpSpPr>
                      <a:grpSpLocks/>
                    </p:cNvGrpSpPr>
                    <p:nvPr/>
                  </p:nvGrpSpPr>
                  <p:grpSpPr bwMode="auto">
                    <a:xfrm>
                      <a:off x="1632" y="2640"/>
                      <a:ext cx="768" cy="720"/>
                      <a:chOff x="480" y="3216"/>
                      <a:chExt cx="768" cy="720"/>
                    </a:xfrm>
                  </p:grpSpPr>
                  <p:sp>
                    <p:nvSpPr>
                      <p:cNvPr id="1121" name="Rectangle 74"/>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122" name="Line 75"/>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3" name="Line 76"/>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4" name="Line 7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5" name="Line 78"/>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6" name="Line 79"/>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7" name="Line 80"/>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28" name="Group 81"/>
                    <p:cNvGrpSpPr>
                      <a:grpSpLocks/>
                    </p:cNvGrpSpPr>
                    <p:nvPr/>
                  </p:nvGrpSpPr>
                  <p:grpSpPr bwMode="auto">
                    <a:xfrm>
                      <a:off x="2208" y="2640"/>
                      <a:ext cx="768" cy="720"/>
                      <a:chOff x="480" y="3216"/>
                      <a:chExt cx="768" cy="720"/>
                    </a:xfrm>
                  </p:grpSpPr>
                  <p:sp>
                    <p:nvSpPr>
                      <p:cNvPr id="1114" name="Rectangle 82"/>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115" name="Line 8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16" name="Line 84"/>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17" name="Line 85"/>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18" name="Line 86"/>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19" name="Line 87"/>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20" name="Line 88"/>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29" name="Group 89"/>
                    <p:cNvGrpSpPr>
                      <a:grpSpLocks/>
                    </p:cNvGrpSpPr>
                    <p:nvPr/>
                  </p:nvGrpSpPr>
                  <p:grpSpPr bwMode="auto">
                    <a:xfrm>
                      <a:off x="2784" y="2640"/>
                      <a:ext cx="768" cy="720"/>
                      <a:chOff x="480" y="3216"/>
                      <a:chExt cx="768" cy="720"/>
                    </a:xfrm>
                  </p:grpSpPr>
                  <p:sp>
                    <p:nvSpPr>
                      <p:cNvPr id="1107" name="Rectangle 90"/>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108" name="Line 9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09" name="Line 92"/>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10" name="Line 9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11" name="Line 94"/>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12" name="Line 95"/>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13" name="Line 96"/>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30" name="Group 97"/>
                    <p:cNvGrpSpPr>
                      <a:grpSpLocks/>
                    </p:cNvGrpSpPr>
                    <p:nvPr/>
                  </p:nvGrpSpPr>
                  <p:grpSpPr bwMode="auto">
                    <a:xfrm>
                      <a:off x="3360" y="2640"/>
                      <a:ext cx="768" cy="720"/>
                      <a:chOff x="480" y="3216"/>
                      <a:chExt cx="768" cy="720"/>
                    </a:xfrm>
                  </p:grpSpPr>
                  <p:sp>
                    <p:nvSpPr>
                      <p:cNvPr id="1100" name="Rectangle 98"/>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101" name="Line 9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02" name="Line 100"/>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03" name="Line 10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04" name="Line 102"/>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05" name="Line 103"/>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106" name="Line 104"/>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grpSp>
                <p:nvGrpSpPr>
                  <p:cNvPr id="76831" name="Group 105"/>
                  <p:cNvGrpSpPr>
                    <a:grpSpLocks/>
                  </p:cNvGrpSpPr>
                  <p:nvPr/>
                </p:nvGrpSpPr>
                <p:grpSpPr bwMode="auto">
                  <a:xfrm>
                    <a:off x="480" y="2640"/>
                    <a:ext cx="3648" cy="1296"/>
                    <a:chOff x="480" y="2640"/>
                    <a:chExt cx="3648" cy="1296"/>
                  </a:xfrm>
                </p:grpSpPr>
                <p:grpSp>
                  <p:nvGrpSpPr>
                    <p:cNvPr id="704" name="Group 106"/>
                    <p:cNvGrpSpPr>
                      <a:grpSpLocks/>
                    </p:cNvGrpSpPr>
                    <p:nvPr/>
                  </p:nvGrpSpPr>
                  <p:grpSpPr bwMode="auto">
                    <a:xfrm>
                      <a:off x="480" y="3216"/>
                      <a:ext cx="768" cy="720"/>
                      <a:chOff x="480" y="3216"/>
                      <a:chExt cx="768" cy="720"/>
                    </a:xfrm>
                  </p:grpSpPr>
                  <p:sp>
                    <p:nvSpPr>
                      <p:cNvPr id="1081" name="Rectangle 107"/>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082" name="Line 10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83" name="Line 109"/>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84" name="Line 110"/>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85" name="Line 111"/>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86" name="Line 112"/>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87" name="Line 113"/>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05" name="Group 114"/>
                    <p:cNvGrpSpPr>
                      <a:grpSpLocks/>
                    </p:cNvGrpSpPr>
                    <p:nvPr/>
                  </p:nvGrpSpPr>
                  <p:grpSpPr bwMode="auto">
                    <a:xfrm>
                      <a:off x="1056" y="3216"/>
                      <a:ext cx="768" cy="720"/>
                      <a:chOff x="480" y="3216"/>
                      <a:chExt cx="768" cy="720"/>
                    </a:xfrm>
                  </p:grpSpPr>
                  <p:sp>
                    <p:nvSpPr>
                      <p:cNvPr id="1074" name="Rectangle 115"/>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075" name="Line 11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76" name="Line 117"/>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77" name="Line 11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78" name="Line 119"/>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79" name="Line 120"/>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80" name="Line 121"/>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06" name="Group 122"/>
                    <p:cNvGrpSpPr>
                      <a:grpSpLocks/>
                    </p:cNvGrpSpPr>
                    <p:nvPr/>
                  </p:nvGrpSpPr>
                  <p:grpSpPr bwMode="auto">
                    <a:xfrm>
                      <a:off x="1632" y="3216"/>
                      <a:ext cx="768" cy="720"/>
                      <a:chOff x="480" y="3216"/>
                      <a:chExt cx="768" cy="720"/>
                    </a:xfrm>
                  </p:grpSpPr>
                  <p:sp>
                    <p:nvSpPr>
                      <p:cNvPr id="1067" name="Rectangle 123"/>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068" name="Line 12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69" name="Line 125"/>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70" name="Line 12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71" name="Line 127"/>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72" name="Line 128"/>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73" name="Line 129"/>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07" name="Group 130"/>
                    <p:cNvGrpSpPr>
                      <a:grpSpLocks/>
                    </p:cNvGrpSpPr>
                    <p:nvPr/>
                  </p:nvGrpSpPr>
                  <p:grpSpPr bwMode="auto">
                    <a:xfrm>
                      <a:off x="2208" y="3216"/>
                      <a:ext cx="768" cy="720"/>
                      <a:chOff x="480" y="3216"/>
                      <a:chExt cx="768" cy="720"/>
                    </a:xfrm>
                  </p:grpSpPr>
                  <p:sp>
                    <p:nvSpPr>
                      <p:cNvPr id="1060" name="Rectangle 131"/>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061" name="Line 13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62" name="Line 133"/>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63" name="Line 13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64" name="Line 135"/>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65" name="Line 136"/>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66" name="Line 137"/>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08" name="Group 138"/>
                    <p:cNvGrpSpPr>
                      <a:grpSpLocks/>
                    </p:cNvGrpSpPr>
                    <p:nvPr/>
                  </p:nvGrpSpPr>
                  <p:grpSpPr bwMode="auto">
                    <a:xfrm>
                      <a:off x="2784" y="3216"/>
                      <a:ext cx="768" cy="720"/>
                      <a:chOff x="480" y="3216"/>
                      <a:chExt cx="768" cy="720"/>
                    </a:xfrm>
                  </p:grpSpPr>
                  <p:sp>
                    <p:nvSpPr>
                      <p:cNvPr id="1053" name="Rectangle 139"/>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054" name="Line 140"/>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55" name="Line 141"/>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56" name="Line 14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57" name="Line 143"/>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58" name="Line 144"/>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59" name="Line 145"/>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09" name="Group 146"/>
                    <p:cNvGrpSpPr>
                      <a:grpSpLocks/>
                    </p:cNvGrpSpPr>
                    <p:nvPr/>
                  </p:nvGrpSpPr>
                  <p:grpSpPr bwMode="auto">
                    <a:xfrm>
                      <a:off x="3360" y="3216"/>
                      <a:ext cx="768" cy="720"/>
                      <a:chOff x="480" y="3216"/>
                      <a:chExt cx="768" cy="720"/>
                    </a:xfrm>
                  </p:grpSpPr>
                  <p:sp>
                    <p:nvSpPr>
                      <p:cNvPr id="1046" name="Rectangle 147"/>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047" name="Line 14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48" name="Line 149"/>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49" name="Line 150"/>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50" name="Line 151"/>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51" name="Line 152"/>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52" name="Line 153"/>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32" name="Group 154"/>
                    <p:cNvGrpSpPr>
                      <a:grpSpLocks/>
                    </p:cNvGrpSpPr>
                    <p:nvPr/>
                  </p:nvGrpSpPr>
                  <p:grpSpPr bwMode="auto">
                    <a:xfrm>
                      <a:off x="480" y="2640"/>
                      <a:ext cx="768" cy="720"/>
                      <a:chOff x="480" y="3216"/>
                      <a:chExt cx="768" cy="720"/>
                    </a:xfrm>
                  </p:grpSpPr>
                  <p:sp>
                    <p:nvSpPr>
                      <p:cNvPr id="1039" name="Rectangle 155"/>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040" name="Line 15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41" name="Line 157"/>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42" name="Line 15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43" name="Line 159"/>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44" name="Line 160"/>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45" name="Line 161"/>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33" name="Group 162"/>
                    <p:cNvGrpSpPr>
                      <a:grpSpLocks/>
                    </p:cNvGrpSpPr>
                    <p:nvPr/>
                  </p:nvGrpSpPr>
                  <p:grpSpPr bwMode="auto">
                    <a:xfrm>
                      <a:off x="1056" y="2640"/>
                      <a:ext cx="768" cy="720"/>
                      <a:chOff x="480" y="3216"/>
                      <a:chExt cx="768" cy="720"/>
                    </a:xfrm>
                  </p:grpSpPr>
                  <p:sp>
                    <p:nvSpPr>
                      <p:cNvPr id="1032" name="Rectangle 163"/>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033" name="Line 16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34" name="Line 165"/>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35" name="Line 16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36" name="Line 167"/>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37" name="Line 168"/>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38" name="Line 169"/>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34" name="Group 170"/>
                    <p:cNvGrpSpPr>
                      <a:grpSpLocks/>
                    </p:cNvGrpSpPr>
                    <p:nvPr/>
                  </p:nvGrpSpPr>
                  <p:grpSpPr bwMode="auto">
                    <a:xfrm>
                      <a:off x="1632" y="2640"/>
                      <a:ext cx="768" cy="720"/>
                      <a:chOff x="480" y="3216"/>
                      <a:chExt cx="768" cy="720"/>
                    </a:xfrm>
                  </p:grpSpPr>
                  <p:sp>
                    <p:nvSpPr>
                      <p:cNvPr id="1025" name="Rectangle 171"/>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026" name="Line 17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7" name="Line 173"/>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8" name="Line 17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9" name="Line 175"/>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30" name="Line 176"/>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31" name="Line 177"/>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35" name="Group 178"/>
                    <p:cNvGrpSpPr>
                      <a:grpSpLocks/>
                    </p:cNvGrpSpPr>
                    <p:nvPr/>
                  </p:nvGrpSpPr>
                  <p:grpSpPr bwMode="auto">
                    <a:xfrm>
                      <a:off x="2208" y="2640"/>
                      <a:ext cx="768" cy="720"/>
                      <a:chOff x="480" y="3216"/>
                      <a:chExt cx="768" cy="720"/>
                    </a:xfrm>
                  </p:grpSpPr>
                  <p:sp>
                    <p:nvSpPr>
                      <p:cNvPr id="1018" name="Rectangle 179"/>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019" name="Line 180"/>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0" name="Line 181"/>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1" name="Line 18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2" name="Line 183"/>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3" name="Line 184"/>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24" name="Line 185"/>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36" name="Group 186"/>
                    <p:cNvGrpSpPr>
                      <a:grpSpLocks/>
                    </p:cNvGrpSpPr>
                    <p:nvPr/>
                  </p:nvGrpSpPr>
                  <p:grpSpPr bwMode="auto">
                    <a:xfrm>
                      <a:off x="2784" y="2640"/>
                      <a:ext cx="768" cy="720"/>
                      <a:chOff x="480" y="3216"/>
                      <a:chExt cx="768" cy="720"/>
                    </a:xfrm>
                  </p:grpSpPr>
                  <p:sp>
                    <p:nvSpPr>
                      <p:cNvPr id="1011" name="Rectangle 187"/>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012" name="Line 18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13" name="Line 189"/>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14" name="Line 190"/>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15" name="Line 191"/>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16" name="Line 192"/>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17" name="Line 193"/>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37" name="Group 194"/>
                    <p:cNvGrpSpPr>
                      <a:grpSpLocks/>
                    </p:cNvGrpSpPr>
                    <p:nvPr/>
                  </p:nvGrpSpPr>
                  <p:grpSpPr bwMode="auto">
                    <a:xfrm>
                      <a:off x="3360" y="2640"/>
                      <a:ext cx="768" cy="720"/>
                      <a:chOff x="480" y="3216"/>
                      <a:chExt cx="768" cy="720"/>
                    </a:xfrm>
                  </p:grpSpPr>
                  <p:sp>
                    <p:nvSpPr>
                      <p:cNvPr id="1004" name="Rectangle 195"/>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1005" name="Line 19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06" name="Line 197"/>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07" name="Line 19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08" name="Line 199"/>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09" name="Line 200"/>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010" name="Line 201"/>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grpSp>
            <p:grpSp>
              <p:nvGrpSpPr>
                <p:cNvPr id="76838" name="Group 202"/>
                <p:cNvGrpSpPr>
                  <a:grpSpLocks/>
                </p:cNvGrpSpPr>
                <p:nvPr/>
              </p:nvGrpSpPr>
              <p:grpSpPr bwMode="auto">
                <a:xfrm>
                  <a:off x="480" y="1344"/>
                  <a:ext cx="3840" cy="1440"/>
                  <a:chOff x="480" y="2496"/>
                  <a:chExt cx="3840" cy="1440"/>
                </a:xfrm>
              </p:grpSpPr>
              <p:grpSp>
                <p:nvGrpSpPr>
                  <p:cNvPr id="76839" name="Group 203"/>
                  <p:cNvGrpSpPr>
                    <a:grpSpLocks/>
                  </p:cNvGrpSpPr>
                  <p:nvPr/>
                </p:nvGrpSpPr>
                <p:grpSpPr bwMode="auto">
                  <a:xfrm>
                    <a:off x="672" y="2496"/>
                    <a:ext cx="3648" cy="1296"/>
                    <a:chOff x="480" y="2640"/>
                    <a:chExt cx="3648" cy="1296"/>
                  </a:xfrm>
                </p:grpSpPr>
                <p:grpSp>
                  <p:nvGrpSpPr>
                    <p:cNvPr id="76840" name="Group 204"/>
                    <p:cNvGrpSpPr>
                      <a:grpSpLocks/>
                    </p:cNvGrpSpPr>
                    <p:nvPr/>
                  </p:nvGrpSpPr>
                  <p:grpSpPr bwMode="auto">
                    <a:xfrm>
                      <a:off x="480" y="3216"/>
                      <a:ext cx="768" cy="720"/>
                      <a:chOff x="480" y="3216"/>
                      <a:chExt cx="768" cy="720"/>
                    </a:xfrm>
                  </p:grpSpPr>
                  <p:sp>
                    <p:nvSpPr>
                      <p:cNvPr id="983" name="Rectangle 205"/>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984" name="Line 20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85" name="Line 207"/>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86" name="Line 20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87" name="Line 209"/>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88" name="Line 210"/>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89" name="Line 211"/>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41" name="Group 212"/>
                    <p:cNvGrpSpPr>
                      <a:grpSpLocks/>
                    </p:cNvGrpSpPr>
                    <p:nvPr/>
                  </p:nvGrpSpPr>
                  <p:grpSpPr bwMode="auto">
                    <a:xfrm>
                      <a:off x="1056" y="3216"/>
                      <a:ext cx="768" cy="720"/>
                      <a:chOff x="480" y="3216"/>
                      <a:chExt cx="768" cy="720"/>
                    </a:xfrm>
                  </p:grpSpPr>
                  <p:sp>
                    <p:nvSpPr>
                      <p:cNvPr id="976" name="Rectangle 213"/>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977" name="Line 21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78" name="Line 215"/>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79" name="Line 21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80" name="Line 217"/>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81" name="Line 218"/>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82" name="Line 219"/>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42" name="Group 220"/>
                    <p:cNvGrpSpPr>
                      <a:grpSpLocks/>
                    </p:cNvGrpSpPr>
                    <p:nvPr/>
                  </p:nvGrpSpPr>
                  <p:grpSpPr bwMode="auto">
                    <a:xfrm>
                      <a:off x="1632" y="3216"/>
                      <a:ext cx="768" cy="720"/>
                      <a:chOff x="480" y="3216"/>
                      <a:chExt cx="768" cy="720"/>
                    </a:xfrm>
                  </p:grpSpPr>
                  <p:sp>
                    <p:nvSpPr>
                      <p:cNvPr id="969" name="Rectangle 221"/>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970" name="Line 22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71" name="Line 223"/>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72" name="Line 22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73" name="Line 225"/>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74" name="Line 226"/>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75" name="Line 227"/>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43" name="Group 228"/>
                    <p:cNvGrpSpPr>
                      <a:grpSpLocks/>
                    </p:cNvGrpSpPr>
                    <p:nvPr/>
                  </p:nvGrpSpPr>
                  <p:grpSpPr bwMode="auto">
                    <a:xfrm>
                      <a:off x="2208" y="3216"/>
                      <a:ext cx="768" cy="720"/>
                      <a:chOff x="480" y="3216"/>
                      <a:chExt cx="768" cy="720"/>
                    </a:xfrm>
                  </p:grpSpPr>
                  <p:sp>
                    <p:nvSpPr>
                      <p:cNvPr id="962" name="Rectangle 229"/>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963" name="Line 230"/>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64" name="Line 231"/>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65" name="Line 23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66" name="Line 233"/>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67" name="Line 234"/>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68" name="Line 235"/>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44" name="Group 236"/>
                    <p:cNvGrpSpPr>
                      <a:grpSpLocks/>
                    </p:cNvGrpSpPr>
                    <p:nvPr/>
                  </p:nvGrpSpPr>
                  <p:grpSpPr bwMode="auto">
                    <a:xfrm>
                      <a:off x="2784" y="3216"/>
                      <a:ext cx="768" cy="720"/>
                      <a:chOff x="480" y="3216"/>
                      <a:chExt cx="768" cy="720"/>
                    </a:xfrm>
                  </p:grpSpPr>
                  <p:sp>
                    <p:nvSpPr>
                      <p:cNvPr id="955" name="Rectangle 237"/>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956" name="Line 23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57" name="Line 239"/>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58" name="Line 240"/>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59" name="Line 241"/>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60" name="Line 242"/>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61" name="Line 243"/>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45" name="Group 244"/>
                    <p:cNvGrpSpPr>
                      <a:grpSpLocks/>
                    </p:cNvGrpSpPr>
                    <p:nvPr/>
                  </p:nvGrpSpPr>
                  <p:grpSpPr bwMode="auto">
                    <a:xfrm>
                      <a:off x="3360" y="3216"/>
                      <a:ext cx="768" cy="720"/>
                      <a:chOff x="480" y="3216"/>
                      <a:chExt cx="768" cy="720"/>
                    </a:xfrm>
                  </p:grpSpPr>
                  <p:sp>
                    <p:nvSpPr>
                      <p:cNvPr id="948" name="Rectangle 245"/>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949" name="Line 24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50" name="Line 247"/>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51" name="Line 24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52" name="Line 249"/>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53" name="Line 250"/>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54" name="Line 251"/>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47" name="Group 252"/>
                    <p:cNvGrpSpPr>
                      <a:grpSpLocks/>
                    </p:cNvGrpSpPr>
                    <p:nvPr/>
                  </p:nvGrpSpPr>
                  <p:grpSpPr bwMode="auto">
                    <a:xfrm>
                      <a:off x="480" y="2640"/>
                      <a:ext cx="768" cy="720"/>
                      <a:chOff x="480" y="3216"/>
                      <a:chExt cx="768" cy="720"/>
                    </a:xfrm>
                  </p:grpSpPr>
                  <p:sp>
                    <p:nvSpPr>
                      <p:cNvPr id="941" name="Rectangle 253"/>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942" name="Line 25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43" name="Line 255"/>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44" name="Line 25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45" name="Line 257"/>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46" name="Line 258"/>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47" name="Line 259"/>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49" name="Group 260"/>
                    <p:cNvGrpSpPr>
                      <a:grpSpLocks/>
                    </p:cNvGrpSpPr>
                    <p:nvPr/>
                  </p:nvGrpSpPr>
                  <p:grpSpPr bwMode="auto">
                    <a:xfrm>
                      <a:off x="1056" y="2640"/>
                      <a:ext cx="768" cy="720"/>
                      <a:chOff x="480" y="3216"/>
                      <a:chExt cx="768" cy="720"/>
                    </a:xfrm>
                  </p:grpSpPr>
                  <p:sp>
                    <p:nvSpPr>
                      <p:cNvPr id="934" name="Rectangle 261"/>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935" name="Line 26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6" name="Line 263"/>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7" name="Line 26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8" name="Line 265"/>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9" name="Line 266"/>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40" name="Line 267"/>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51" name="Group 268"/>
                    <p:cNvGrpSpPr>
                      <a:grpSpLocks/>
                    </p:cNvGrpSpPr>
                    <p:nvPr/>
                  </p:nvGrpSpPr>
                  <p:grpSpPr bwMode="auto">
                    <a:xfrm>
                      <a:off x="1632" y="2640"/>
                      <a:ext cx="768" cy="720"/>
                      <a:chOff x="480" y="3216"/>
                      <a:chExt cx="768" cy="720"/>
                    </a:xfrm>
                  </p:grpSpPr>
                  <p:sp>
                    <p:nvSpPr>
                      <p:cNvPr id="927" name="Rectangle 269"/>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928" name="Line 270"/>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9" name="Line 271"/>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0" name="Line 27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1" name="Line 273"/>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2" name="Line 274"/>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3" name="Line 275"/>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53" name="Group 276"/>
                    <p:cNvGrpSpPr>
                      <a:grpSpLocks/>
                    </p:cNvGrpSpPr>
                    <p:nvPr/>
                  </p:nvGrpSpPr>
                  <p:grpSpPr bwMode="auto">
                    <a:xfrm>
                      <a:off x="2208" y="2640"/>
                      <a:ext cx="768" cy="720"/>
                      <a:chOff x="480" y="3216"/>
                      <a:chExt cx="768" cy="720"/>
                    </a:xfrm>
                  </p:grpSpPr>
                  <p:sp>
                    <p:nvSpPr>
                      <p:cNvPr id="920" name="Rectangle 277"/>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921" name="Line 27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2" name="Line 279"/>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3" name="Line 280"/>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4" name="Line 281"/>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5" name="Line 282"/>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6" name="Line 283"/>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55" name="Group 284"/>
                    <p:cNvGrpSpPr>
                      <a:grpSpLocks/>
                    </p:cNvGrpSpPr>
                    <p:nvPr/>
                  </p:nvGrpSpPr>
                  <p:grpSpPr bwMode="auto">
                    <a:xfrm>
                      <a:off x="2784" y="2640"/>
                      <a:ext cx="768" cy="720"/>
                      <a:chOff x="480" y="3216"/>
                      <a:chExt cx="768" cy="720"/>
                    </a:xfrm>
                  </p:grpSpPr>
                  <p:sp>
                    <p:nvSpPr>
                      <p:cNvPr id="913" name="Rectangle 285"/>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914" name="Line 28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15" name="Line 287"/>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16" name="Line 28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17" name="Line 289"/>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18" name="Line 290"/>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19" name="Line 291"/>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57" name="Group 292"/>
                    <p:cNvGrpSpPr>
                      <a:grpSpLocks/>
                    </p:cNvGrpSpPr>
                    <p:nvPr/>
                  </p:nvGrpSpPr>
                  <p:grpSpPr bwMode="auto">
                    <a:xfrm>
                      <a:off x="3360" y="2640"/>
                      <a:ext cx="768" cy="720"/>
                      <a:chOff x="480" y="3216"/>
                      <a:chExt cx="768" cy="720"/>
                    </a:xfrm>
                  </p:grpSpPr>
                  <p:sp>
                    <p:nvSpPr>
                      <p:cNvPr id="906" name="Rectangle 293"/>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907" name="Line 29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08" name="Line 295"/>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09" name="Line 29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10" name="Line 297"/>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11" name="Line 298"/>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12" name="Line 299"/>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grpSp>
                <p:nvGrpSpPr>
                  <p:cNvPr id="76858" name="Group 300"/>
                  <p:cNvGrpSpPr>
                    <a:grpSpLocks/>
                  </p:cNvGrpSpPr>
                  <p:nvPr/>
                </p:nvGrpSpPr>
                <p:grpSpPr bwMode="auto">
                  <a:xfrm>
                    <a:off x="480" y="2640"/>
                    <a:ext cx="3648" cy="1296"/>
                    <a:chOff x="480" y="2640"/>
                    <a:chExt cx="3648" cy="1296"/>
                  </a:xfrm>
                </p:grpSpPr>
                <p:grpSp>
                  <p:nvGrpSpPr>
                    <p:cNvPr id="76859" name="Group 301"/>
                    <p:cNvGrpSpPr>
                      <a:grpSpLocks/>
                    </p:cNvGrpSpPr>
                    <p:nvPr/>
                  </p:nvGrpSpPr>
                  <p:grpSpPr bwMode="auto">
                    <a:xfrm>
                      <a:off x="480" y="3216"/>
                      <a:ext cx="768" cy="720"/>
                      <a:chOff x="480" y="3216"/>
                      <a:chExt cx="768" cy="720"/>
                    </a:xfrm>
                  </p:grpSpPr>
                  <p:sp>
                    <p:nvSpPr>
                      <p:cNvPr id="887" name="Rectangle 302"/>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888" name="Line 30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89" name="Line 304"/>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90" name="Line 305"/>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91" name="Line 306"/>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92" name="Line 307"/>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93" name="Line 308"/>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60" name="Group 309"/>
                    <p:cNvGrpSpPr>
                      <a:grpSpLocks/>
                    </p:cNvGrpSpPr>
                    <p:nvPr/>
                  </p:nvGrpSpPr>
                  <p:grpSpPr bwMode="auto">
                    <a:xfrm>
                      <a:off x="1056" y="3216"/>
                      <a:ext cx="768" cy="720"/>
                      <a:chOff x="480" y="3216"/>
                      <a:chExt cx="768" cy="720"/>
                    </a:xfrm>
                  </p:grpSpPr>
                  <p:sp>
                    <p:nvSpPr>
                      <p:cNvPr id="880" name="Rectangle 310"/>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881" name="Line 31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82" name="Line 312"/>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83" name="Line 31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84" name="Line 314"/>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85" name="Line 315"/>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86" name="Line 316"/>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62" name="Group 317"/>
                    <p:cNvGrpSpPr>
                      <a:grpSpLocks/>
                    </p:cNvGrpSpPr>
                    <p:nvPr/>
                  </p:nvGrpSpPr>
                  <p:grpSpPr bwMode="auto">
                    <a:xfrm>
                      <a:off x="1632" y="3216"/>
                      <a:ext cx="768" cy="720"/>
                      <a:chOff x="480" y="3216"/>
                      <a:chExt cx="768" cy="720"/>
                    </a:xfrm>
                  </p:grpSpPr>
                  <p:sp>
                    <p:nvSpPr>
                      <p:cNvPr id="873" name="Rectangle 318"/>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874" name="Line 31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75" name="Line 320"/>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76" name="Line 32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77" name="Line 322"/>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78" name="Line 323"/>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79" name="Line 324"/>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94" name="Group 325"/>
                    <p:cNvGrpSpPr>
                      <a:grpSpLocks/>
                    </p:cNvGrpSpPr>
                    <p:nvPr/>
                  </p:nvGrpSpPr>
                  <p:grpSpPr bwMode="auto">
                    <a:xfrm>
                      <a:off x="2208" y="3216"/>
                      <a:ext cx="768" cy="720"/>
                      <a:chOff x="480" y="3216"/>
                      <a:chExt cx="768" cy="720"/>
                    </a:xfrm>
                  </p:grpSpPr>
                  <p:sp>
                    <p:nvSpPr>
                      <p:cNvPr id="866" name="Rectangle 326"/>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867" name="Line 32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68" name="Line 328"/>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69" name="Line 32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70" name="Line 330"/>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71" name="Line 331"/>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72" name="Line 332"/>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95" name="Group 333"/>
                    <p:cNvGrpSpPr>
                      <a:grpSpLocks/>
                    </p:cNvGrpSpPr>
                    <p:nvPr/>
                  </p:nvGrpSpPr>
                  <p:grpSpPr bwMode="auto">
                    <a:xfrm>
                      <a:off x="2784" y="3216"/>
                      <a:ext cx="768" cy="720"/>
                      <a:chOff x="480" y="3216"/>
                      <a:chExt cx="768" cy="720"/>
                    </a:xfrm>
                  </p:grpSpPr>
                  <p:sp>
                    <p:nvSpPr>
                      <p:cNvPr id="859" name="Rectangle 334"/>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860" name="Line 335"/>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61" name="Line 336"/>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62" name="Line 33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63" name="Line 338"/>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64" name="Line 339"/>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65" name="Line 340"/>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96" name="Group 341"/>
                    <p:cNvGrpSpPr>
                      <a:grpSpLocks/>
                    </p:cNvGrpSpPr>
                    <p:nvPr/>
                  </p:nvGrpSpPr>
                  <p:grpSpPr bwMode="auto">
                    <a:xfrm>
                      <a:off x="3360" y="3216"/>
                      <a:ext cx="768" cy="720"/>
                      <a:chOff x="480" y="3216"/>
                      <a:chExt cx="768" cy="720"/>
                    </a:xfrm>
                  </p:grpSpPr>
                  <p:sp>
                    <p:nvSpPr>
                      <p:cNvPr id="852" name="Rectangle 342"/>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853" name="Line 34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54" name="Line 344"/>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55" name="Line 345"/>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56" name="Line 346"/>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57" name="Line 347"/>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58" name="Line 348"/>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97" name="Group 349"/>
                    <p:cNvGrpSpPr>
                      <a:grpSpLocks/>
                    </p:cNvGrpSpPr>
                    <p:nvPr/>
                  </p:nvGrpSpPr>
                  <p:grpSpPr bwMode="auto">
                    <a:xfrm>
                      <a:off x="480" y="2640"/>
                      <a:ext cx="768" cy="720"/>
                      <a:chOff x="480" y="3216"/>
                      <a:chExt cx="768" cy="720"/>
                    </a:xfrm>
                  </p:grpSpPr>
                  <p:sp>
                    <p:nvSpPr>
                      <p:cNvPr id="845" name="Rectangle 350"/>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846" name="Line 35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47" name="Line 352"/>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48" name="Line 35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49" name="Line 354"/>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50" name="Line 355"/>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51" name="Line 356"/>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98" name="Group 357"/>
                    <p:cNvGrpSpPr>
                      <a:grpSpLocks/>
                    </p:cNvGrpSpPr>
                    <p:nvPr/>
                  </p:nvGrpSpPr>
                  <p:grpSpPr bwMode="auto">
                    <a:xfrm>
                      <a:off x="1056" y="2640"/>
                      <a:ext cx="768" cy="720"/>
                      <a:chOff x="480" y="3216"/>
                      <a:chExt cx="768" cy="720"/>
                    </a:xfrm>
                  </p:grpSpPr>
                  <p:sp>
                    <p:nvSpPr>
                      <p:cNvPr id="838" name="Rectangle 358"/>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839" name="Line 35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40" name="Line 360"/>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41" name="Line 36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42" name="Line 362"/>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43" name="Line 363"/>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44" name="Line 364"/>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99" name="Group 365"/>
                    <p:cNvGrpSpPr>
                      <a:grpSpLocks/>
                    </p:cNvGrpSpPr>
                    <p:nvPr/>
                  </p:nvGrpSpPr>
                  <p:grpSpPr bwMode="auto">
                    <a:xfrm>
                      <a:off x="1632" y="2640"/>
                      <a:ext cx="768" cy="720"/>
                      <a:chOff x="480" y="3216"/>
                      <a:chExt cx="768" cy="720"/>
                    </a:xfrm>
                  </p:grpSpPr>
                  <p:sp>
                    <p:nvSpPr>
                      <p:cNvPr id="831" name="Rectangle 366"/>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832" name="Line 36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33" name="Line 368"/>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34" name="Line 36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35" name="Line 370"/>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36" name="Line 371"/>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37" name="Line 372"/>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69" name="Group 373"/>
                    <p:cNvGrpSpPr>
                      <a:grpSpLocks/>
                    </p:cNvGrpSpPr>
                    <p:nvPr/>
                  </p:nvGrpSpPr>
                  <p:grpSpPr bwMode="auto">
                    <a:xfrm>
                      <a:off x="2208" y="2640"/>
                      <a:ext cx="768" cy="720"/>
                      <a:chOff x="480" y="3216"/>
                      <a:chExt cx="768" cy="720"/>
                    </a:xfrm>
                  </p:grpSpPr>
                  <p:sp>
                    <p:nvSpPr>
                      <p:cNvPr id="824" name="Rectangle 374"/>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825" name="Line 375"/>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26" name="Line 376"/>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27" name="Line 37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28" name="Line 378"/>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29" name="Line 379"/>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30" name="Line 380"/>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76" name="Group 381"/>
                    <p:cNvGrpSpPr>
                      <a:grpSpLocks/>
                    </p:cNvGrpSpPr>
                    <p:nvPr/>
                  </p:nvGrpSpPr>
                  <p:grpSpPr bwMode="auto">
                    <a:xfrm>
                      <a:off x="2784" y="2640"/>
                      <a:ext cx="768" cy="720"/>
                      <a:chOff x="480" y="3216"/>
                      <a:chExt cx="768" cy="720"/>
                    </a:xfrm>
                  </p:grpSpPr>
                  <p:sp>
                    <p:nvSpPr>
                      <p:cNvPr id="817" name="Rectangle 382"/>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818" name="Line 38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19" name="Line 384"/>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20" name="Line 385"/>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21" name="Line 386"/>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22" name="Line 387"/>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23" name="Line 388"/>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83" name="Group 389"/>
                    <p:cNvGrpSpPr>
                      <a:grpSpLocks/>
                    </p:cNvGrpSpPr>
                    <p:nvPr/>
                  </p:nvGrpSpPr>
                  <p:grpSpPr bwMode="auto">
                    <a:xfrm>
                      <a:off x="3360" y="2640"/>
                      <a:ext cx="768" cy="720"/>
                      <a:chOff x="480" y="3216"/>
                      <a:chExt cx="768" cy="720"/>
                    </a:xfrm>
                  </p:grpSpPr>
                  <p:sp>
                    <p:nvSpPr>
                      <p:cNvPr id="810" name="Rectangle 390"/>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811" name="Line 39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12" name="Line 392"/>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13" name="Line 39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14" name="Line 394"/>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15" name="Line 395"/>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816" name="Line 396"/>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grpSp>
          </p:grpSp>
          <p:grpSp>
            <p:nvGrpSpPr>
              <p:cNvPr id="76889" name="Group 397"/>
              <p:cNvGrpSpPr>
                <a:grpSpLocks/>
              </p:cNvGrpSpPr>
              <p:nvPr/>
            </p:nvGrpSpPr>
            <p:grpSpPr bwMode="auto">
              <a:xfrm>
                <a:off x="480" y="1344"/>
                <a:ext cx="3840" cy="2592"/>
                <a:chOff x="480" y="1344"/>
                <a:chExt cx="3840" cy="2592"/>
              </a:xfrm>
            </p:grpSpPr>
            <p:grpSp>
              <p:nvGrpSpPr>
                <p:cNvPr id="76890" name="Group 398"/>
                <p:cNvGrpSpPr>
                  <a:grpSpLocks/>
                </p:cNvGrpSpPr>
                <p:nvPr/>
              </p:nvGrpSpPr>
              <p:grpSpPr bwMode="auto">
                <a:xfrm>
                  <a:off x="480" y="2496"/>
                  <a:ext cx="3840" cy="1440"/>
                  <a:chOff x="480" y="2496"/>
                  <a:chExt cx="3840" cy="1440"/>
                </a:xfrm>
              </p:grpSpPr>
              <p:grpSp>
                <p:nvGrpSpPr>
                  <p:cNvPr id="76891" name="Group 399"/>
                  <p:cNvGrpSpPr>
                    <a:grpSpLocks/>
                  </p:cNvGrpSpPr>
                  <p:nvPr/>
                </p:nvGrpSpPr>
                <p:grpSpPr bwMode="auto">
                  <a:xfrm>
                    <a:off x="672" y="2496"/>
                    <a:ext cx="3648" cy="1296"/>
                    <a:chOff x="480" y="2640"/>
                    <a:chExt cx="3648" cy="1296"/>
                  </a:xfrm>
                </p:grpSpPr>
                <p:grpSp>
                  <p:nvGrpSpPr>
                    <p:cNvPr id="76892" name="Group 400"/>
                    <p:cNvGrpSpPr>
                      <a:grpSpLocks/>
                    </p:cNvGrpSpPr>
                    <p:nvPr/>
                  </p:nvGrpSpPr>
                  <p:grpSpPr bwMode="auto">
                    <a:xfrm>
                      <a:off x="480" y="3216"/>
                      <a:ext cx="768" cy="720"/>
                      <a:chOff x="480" y="3216"/>
                      <a:chExt cx="768" cy="720"/>
                    </a:xfrm>
                  </p:grpSpPr>
                  <p:sp>
                    <p:nvSpPr>
                      <p:cNvPr id="787" name="Rectangle 401"/>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788" name="Line 40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89" name="Line 403"/>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90" name="Line 40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91" name="Line 405"/>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92" name="Line 406"/>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93" name="Line 407"/>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894" name="Group 408"/>
                    <p:cNvGrpSpPr>
                      <a:grpSpLocks/>
                    </p:cNvGrpSpPr>
                    <p:nvPr/>
                  </p:nvGrpSpPr>
                  <p:grpSpPr bwMode="auto">
                    <a:xfrm>
                      <a:off x="1056" y="3216"/>
                      <a:ext cx="768" cy="720"/>
                      <a:chOff x="480" y="3216"/>
                      <a:chExt cx="768" cy="720"/>
                    </a:xfrm>
                  </p:grpSpPr>
                  <p:sp>
                    <p:nvSpPr>
                      <p:cNvPr id="780" name="Rectangle 409"/>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781" name="Line 410"/>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82" name="Line 411"/>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83" name="Line 41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84" name="Line 413"/>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85" name="Line 414"/>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86" name="Line 415"/>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800" name="Group 416"/>
                    <p:cNvGrpSpPr>
                      <a:grpSpLocks/>
                    </p:cNvGrpSpPr>
                    <p:nvPr/>
                  </p:nvGrpSpPr>
                  <p:grpSpPr bwMode="auto">
                    <a:xfrm>
                      <a:off x="1632" y="3216"/>
                      <a:ext cx="768" cy="720"/>
                      <a:chOff x="480" y="3216"/>
                      <a:chExt cx="768" cy="720"/>
                    </a:xfrm>
                  </p:grpSpPr>
                  <p:sp>
                    <p:nvSpPr>
                      <p:cNvPr id="773" name="Rectangle 417"/>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774" name="Line 41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75" name="Line 419"/>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76" name="Line 420"/>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77" name="Line 421"/>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78" name="Line 422"/>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79" name="Line 423"/>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801" name="Group 424"/>
                    <p:cNvGrpSpPr>
                      <a:grpSpLocks/>
                    </p:cNvGrpSpPr>
                    <p:nvPr/>
                  </p:nvGrpSpPr>
                  <p:grpSpPr bwMode="auto">
                    <a:xfrm>
                      <a:off x="2208" y="3216"/>
                      <a:ext cx="768" cy="720"/>
                      <a:chOff x="480" y="3216"/>
                      <a:chExt cx="768" cy="720"/>
                    </a:xfrm>
                  </p:grpSpPr>
                  <p:sp>
                    <p:nvSpPr>
                      <p:cNvPr id="766" name="Rectangle 425"/>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767" name="Line 42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68" name="Line 427"/>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69" name="Line 42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70" name="Line 429"/>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71" name="Line 430"/>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72" name="Line 431"/>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802" name="Group 432"/>
                    <p:cNvGrpSpPr>
                      <a:grpSpLocks/>
                    </p:cNvGrpSpPr>
                    <p:nvPr/>
                  </p:nvGrpSpPr>
                  <p:grpSpPr bwMode="auto">
                    <a:xfrm>
                      <a:off x="2784" y="3216"/>
                      <a:ext cx="768" cy="720"/>
                      <a:chOff x="480" y="3216"/>
                      <a:chExt cx="768" cy="720"/>
                    </a:xfrm>
                  </p:grpSpPr>
                  <p:sp>
                    <p:nvSpPr>
                      <p:cNvPr id="759" name="Rectangle 433"/>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760" name="Line 43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61" name="Line 435"/>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62" name="Line 43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63" name="Line 437"/>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64" name="Line 438"/>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65" name="Line 439"/>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803" name="Group 440"/>
                    <p:cNvGrpSpPr>
                      <a:grpSpLocks/>
                    </p:cNvGrpSpPr>
                    <p:nvPr/>
                  </p:nvGrpSpPr>
                  <p:grpSpPr bwMode="auto">
                    <a:xfrm>
                      <a:off x="3360" y="3216"/>
                      <a:ext cx="768" cy="720"/>
                      <a:chOff x="480" y="3216"/>
                      <a:chExt cx="768" cy="720"/>
                    </a:xfrm>
                  </p:grpSpPr>
                  <p:sp>
                    <p:nvSpPr>
                      <p:cNvPr id="752" name="Rectangle 441"/>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753" name="Line 44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54" name="Line 443"/>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55" name="Line 44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56" name="Line 445"/>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57" name="Line 446"/>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58" name="Line 447"/>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804" name="Group 448"/>
                    <p:cNvGrpSpPr>
                      <a:grpSpLocks/>
                    </p:cNvGrpSpPr>
                    <p:nvPr/>
                  </p:nvGrpSpPr>
                  <p:grpSpPr bwMode="auto">
                    <a:xfrm>
                      <a:off x="480" y="2640"/>
                      <a:ext cx="768" cy="720"/>
                      <a:chOff x="480" y="3216"/>
                      <a:chExt cx="768" cy="720"/>
                    </a:xfrm>
                  </p:grpSpPr>
                  <p:sp>
                    <p:nvSpPr>
                      <p:cNvPr id="745" name="Rectangle 449"/>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746" name="Line 450"/>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47" name="Line 451"/>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48" name="Line 45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49" name="Line 453"/>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50" name="Line 454"/>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51" name="Line 455"/>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805" name="Group 456"/>
                    <p:cNvGrpSpPr>
                      <a:grpSpLocks/>
                    </p:cNvGrpSpPr>
                    <p:nvPr/>
                  </p:nvGrpSpPr>
                  <p:grpSpPr bwMode="auto">
                    <a:xfrm>
                      <a:off x="1056" y="2640"/>
                      <a:ext cx="768" cy="720"/>
                      <a:chOff x="480" y="3216"/>
                      <a:chExt cx="768" cy="720"/>
                    </a:xfrm>
                  </p:grpSpPr>
                  <p:sp>
                    <p:nvSpPr>
                      <p:cNvPr id="738" name="Rectangle 457"/>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739" name="Line 45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40" name="Line 459"/>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41" name="Line 460"/>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42" name="Line 461"/>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43" name="Line 462"/>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44" name="Line 463"/>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806" name="Group 464"/>
                    <p:cNvGrpSpPr>
                      <a:grpSpLocks/>
                    </p:cNvGrpSpPr>
                    <p:nvPr/>
                  </p:nvGrpSpPr>
                  <p:grpSpPr bwMode="auto">
                    <a:xfrm>
                      <a:off x="1632" y="2640"/>
                      <a:ext cx="768" cy="720"/>
                      <a:chOff x="480" y="3216"/>
                      <a:chExt cx="768" cy="720"/>
                    </a:xfrm>
                  </p:grpSpPr>
                  <p:sp>
                    <p:nvSpPr>
                      <p:cNvPr id="731" name="Rectangle 465"/>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732" name="Line 46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33" name="Line 467"/>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34" name="Line 46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35" name="Line 469"/>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36" name="Line 470"/>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37" name="Line 471"/>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807" name="Group 472"/>
                    <p:cNvGrpSpPr>
                      <a:grpSpLocks/>
                    </p:cNvGrpSpPr>
                    <p:nvPr/>
                  </p:nvGrpSpPr>
                  <p:grpSpPr bwMode="auto">
                    <a:xfrm>
                      <a:off x="2208" y="2640"/>
                      <a:ext cx="768" cy="720"/>
                      <a:chOff x="480" y="3216"/>
                      <a:chExt cx="768" cy="720"/>
                    </a:xfrm>
                  </p:grpSpPr>
                  <p:sp>
                    <p:nvSpPr>
                      <p:cNvPr id="724" name="Rectangle 473"/>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725" name="Line 47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26" name="Line 475"/>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27" name="Line 47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28" name="Line 477"/>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29" name="Line 478"/>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30" name="Line 479"/>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808" name="Group 480"/>
                    <p:cNvGrpSpPr>
                      <a:grpSpLocks/>
                    </p:cNvGrpSpPr>
                    <p:nvPr/>
                  </p:nvGrpSpPr>
                  <p:grpSpPr bwMode="auto">
                    <a:xfrm>
                      <a:off x="2784" y="2640"/>
                      <a:ext cx="768" cy="720"/>
                      <a:chOff x="480" y="3216"/>
                      <a:chExt cx="768" cy="720"/>
                    </a:xfrm>
                  </p:grpSpPr>
                  <p:sp>
                    <p:nvSpPr>
                      <p:cNvPr id="717" name="Rectangle 481"/>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718" name="Line 48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19" name="Line 483"/>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20" name="Line 48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21" name="Line 485"/>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22" name="Line 486"/>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23" name="Line 487"/>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809" name="Group 488"/>
                    <p:cNvGrpSpPr>
                      <a:grpSpLocks/>
                    </p:cNvGrpSpPr>
                    <p:nvPr/>
                  </p:nvGrpSpPr>
                  <p:grpSpPr bwMode="auto">
                    <a:xfrm>
                      <a:off x="3360" y="2640"/>
                      <a:ext cx="768" cy="720"/>
                      <a:chOff x="480" y="3216"/>
                      <a:chExt cx="768" cy="720"/>
                    </a:xfrm>
                  </p:grpSpPr>
                  <p:sp>
                    <p:nvSpPr>
                      <p:cNvPr id="710" name="Rectangle 489"/>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711" name="Line 490"/>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12" name="Line 491"/>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13" name="Line 49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14" name="Line 493"/>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15" name="Line 494"/>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716" name="Line 495"/>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grpSp>
                <p:nvGrpSpPr>
                  <p:cNvPr id="76901" name="Group 496"/>
                  <p:cNvGrpSpPr>
                    <a:grpSpLocks/>
                  </p:cNvGrpSpPr>
                  <p:nvPr/>
                </p:nvGrpSpPr>
                <p:grpSpPr bwMode="auto">
                  <a:xfrm>
                    <a:off x="480" y="2640"/>
                    <a:ext cx="3648" cy="1296"/>
                    <a:chOff x="480" y="2640"/>
                    <a:chExt cx="3648" cy="1296"/>
                  </a:xfrm>
                </p:grpSpPr>
                <p:grpSp>
                  <p:nvGrpSpPr>
                    <p:cNvPr id="76908" name="Group 497"/>
                    <p:cNvGrpSpPr>
                      <a:grpSpLocks/>
                    </p:cNvGrpSpPr>
                    <p:nvPr/>
                  </p:nvGrpSpPr>
                  <p:grpSpPr bwMode="auto">
                    <a:xfrm>
                      <a:off x="480" y="3216"/>
                      <a:ext cx="768" cy="720"/>
                      <a:chOff x="480" y="3216"/>
                      <a:chExt cx="768" cy="720"/>
                    </a:xfrm>
                  </p:grpSpPr>
                  <p:sp>
                    <p:nvSpPr>
                      <p:cNvPr id="691" name="Rectangle 498"/>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692" name="Line 49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93" name="Line 500"/>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94" name="Line 50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95" name="Line 502"/>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96" name="Line 503"/>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97" name="Line 504"/>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15" name="Group 505"/>
                    <p:cNvGrpSpPr>
                      <a:grpSpLocks/>
                    </p:cNvGrpSpPr>
                    <p:nvPr/>
                  </p:nvGrpSpPr>
                  <p:grpSpPr bwMode="auto">
                    <a:xfrm>
                      <a:off x="1056" y="3216"/>
                      <a:ext cx="768" cy="720"/>
                      <a:chOff x="480" y="3216"/>
                      <a:chExt cx="768" cy="720"/>
                    </a:xfrm>
                  </p:grpSpPr>
                  <p:sp>
                    <p:nvSpPr>
                      <p:cNvPr id="684" name="Rectangle 506"/>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685" name="Line 50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86" name="Line 508"/>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87" name="Line 50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88" name="Line 510"/>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89" name="Line 511"/>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90" name="Line 512"/>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21" name="Group 513"/>
                    <p:cNvGrpSpPr>
                      <a:grpSpLocks/>
                    </p:cNvGrpSpPr>
                    <p:nvPr/>
                  </p:nvGrpSpPr>
                  <p:grpSpPr bwMode="auto">
                    <a:xfrm>
                      <a:off x="1632" y="3216"/>
                      <a:ext cx="768" cy="720"/>
                      <a:chOff x="480" y="3216"/>
                      <a:chExt cx="768" cy="720"/>
                    </a:xfrm>
                  </p:grpSpPr>
                  <p:sp>
                    <p:nvSpPr>
                      <p:cNvPr id="677" name="Rectangle 514"/>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678" name="Line 515"/>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79" name="Line 516"/>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80" name="Line 51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81" name="Line 518"/>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82" name="Line 519"/>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83" name="Line 520"/>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22" name="Group 521"/>
                    <p:cNvGrpSpPr>
                      <a:grpSpLocks/>
                    </p:cNvGrpSpPr>
                    <p:nvPr/>
                  </p:nvGrpSpPr>
                  <p:grpSpPr bwMode="auto">
                    <a:xfrm>
                      <a:off x="2208" y="3216"/>
                      <a:ext cx="768" cy="720"/>
                      <a:chOff x="480" y="3216"/>
                      <a:chExt cx="768" cy="720"/>
                    </a:xfrm>
                  </p:grpSpPr>
                  <p:sp>
                    <p:nvSpPr>
                      <p:cNvPr id="670" name="Rectangle 522"/>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671" name="Line 52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72" name="Line 524"/>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73" name="Line 525"/>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74" name="Line 526"/>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75" name="Line 527"/>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76" name="Line 528"/>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23" name="Group 529"/>
                    <p:cNvGrpSpPr>
                      <a:grpSpLocks/>
                    </p:cNvGrpSpPr>
                    <p:nvPr/>
                  </p:nvGrpSpPr>
                  <p:grpSpPr bwMode="auto">
                    <a:xfrm>
                      <a:off x="2784" y="3216"/>
                      <a:ext cx="768" cy="720"/>
                      <a:chOff x="480" y="3216"/>
                      <a:chExt cx="768" cy="720"/>
                    </a:xfrm>
                  </p:grpSpPr>
                  <p:sp>
                    <p:nvSpPr>
                      <p:cNvPr id="663" name="Rectangle 530"/>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664" name="Line 53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65" name="Line 532"/>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66" name="Line 53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67" name="Line 534"/>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68" name="Line 535"/>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69" name="Line 536"/>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24" name="Group 537"/>
                    <p:cNvGrpSpPr>
                      <a:grpSpLocks/>
                    </p:cNvGrpSpPr>
                    <p:nvPr/>
                  </p:nvGrpSpPr>
                  <p:grpSpPr bwMode="auto">
                    <a:xfrm>
                      <a:off x="3360" y="3216"/>
                      <a:ext cx="768" cy="720"/>
                      <a:chOff x="480" y="3216"/>
                      <a:chExt cx="768" cy="720"/>
                    </a:xfrm>
                  </p:grpSpPr>
                  <p:sp>
                    <p:nvSpPr>
                      <p:cNvPr id="656" name="Rectangle 538"/>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657" name="Line 53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58" name="Line 540"/>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59" name="Line 54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60" name="Line 542"/>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61" name="Line 543"/>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62" name="Line 544"/>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26" name="Group 545"/>
                    <p:cNvGrpSpPr>
                      <a:grpSpLocks/>
                    </p:cNvGrpSpPr>
                    <p:nvPr/>
                  </p:nvGrpSpPr>
                  <p:grpSpPr bwMode="auto">
                    <a:xfrm>
                      <a:off x="480" y="2640"/>
                      <a:ext cx="768" cy="720"/>
                      <a:chOff x="480" y="3216"/>
                      <a:chExt cx="768" cy="720"/>
                    </a:xfrm>
                  </p:grpSpPr>
                  <p:sp>
                    <p:nvSpPr>
                      <p:cNvPr id="649" name="Rectangle 546"/>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650" name="Line 54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51" name="Line 548"/>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52" name="Line 54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53" name="Line 550"/>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54" name="Line 551"/>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55" name="Line 552"/>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33" name="Group 553"/>
                    <p:cNvGrpSpPr>
                      <a:grpSpLocks/>
                    </p:cNvGrpSpPr>
                    <p:nvPr/>
                  </p:nvGrpSpPr>
                  <p:grpSpPr bwMode="auto">
                    <a:xfrm>
                      <a:off x="1056" y="2640"/>
                      <a:ext cx="768" cy="720"/>
                      <a:chOff x="480" y="3216"/>
                      <a:chExt cx="768" cy="720"/>
                    </a:xfrm>
                  </p:grpSpPr>
                  <p:sp>
                    <p:nvSpPr>
                      <p:cNvPr id="642" name="Rectangle 554"/>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643" name="Line 555"/>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4" name="Line 556"/>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5" name="Line 55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6" name="Line 558"/>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7" name="Line 559"/>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8" name="Line 560"/>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40" name="Group 561"/>
                    <p:cNvGrpSpPr>
                      <a:grpSpLocks/>
                    </p:cNvGrpSpPr>
                    <p:nvPr/>
                  </p:nvGrpSpPr>
                  <p:grpSpPr bwMode="auto">
                    <a:xfrm>
                      <a:off x="1632" y="2640"/>
                      <a:ext cx="768" cy="720"/>
                      <a:chOff x="480" y="3216"/>
                      <a:chExt cx="768" cy="720"/>
                    </a:xfrm>
                  </p:grpSpPr>
                  <p:sp>
                    <p:nvSpPr>
                      <p:cNvPr id="635" name="Rectangle 562"/>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636" name="Line 56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37" name="Line 564"/>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38" name="Line 565"/>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39" name="Line 566"/>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0" name="Line 567"/>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1" name="Line 568"/>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47" name="Group 569"/>
                    <p:cNvGrpSpPr>
                      <a:grpSpLocks/>
                    </p:cNvGrpSpPr>
                    <p:nvPr/>
                  </p:nvGrpSpPr>
                  <p:grpSpPr bwMode="auto">
                    <a:xfrm>
                      <a:off x="2208" y="2640"/>
                      <a:ext cx="768" cy="720"/>
                      <a:chOff x="480" y="3216"/>
                      <a:chExt cx="768" cy="720"/>
                    </a:xfrm>
                  </p:grpSpPr>
                  <p:sp>
                    <p:nvSpPr>
                      <p:cNvPr id="628" name="Rectangle 570"/>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629" name="Line 57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30" name="Line 572"/>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31" name="Line 57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32" name="Line 574"/>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33" name="Line 575"/>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34" name="Line 576"/>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53" name="Group 577"/>
                    <p:cNvGrpSpPr>
                      <a:grpSpLocks/>
                    </p:cNvGrpSpPr>
                    <p:nvPr/>
                  </p:nvGrpSpPr>
                  <p:grpSpPr bwMode="auto">
                    <a:xfrm>
                      <a:off x="2784" y="2640"/>
                      <a:ext cx="768" cy="720"/>
                      <a:chOff x="480" y="3216"/>
                      <a:chExt cx="768" cy="720"/>
                    </a:xfrm>
                  </p:grpSpPr>
                  <p:sp>
                    <p:nvSpPr>
                      <p:cNvPr id="621" name="Rectangle 578"/>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622" name="Line 57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23" name="Line 580"/>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24" name="Line 58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25" name="Line 582"/>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26" name="Line 583"/>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27" name="Line 584"/>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54" name="Group 585"/>
                    <p:cNvGrpSpPr>
                      <a:grpSpLocks/>
                    </p:cNvGrpSpPr>
                    <p:nvPr/>
                  </p:nvGrpSpPr>
                  <p:grpSpPr bwMode="auto">
                    <a:xfrm>
                      <a:off x="3360" y="2640"/>
                      <a:ext cx="768" cy="720"/>
                      <a:chOff x="480" y="3216"/>
                      <a:chExt cx="768" cy="720"/>
                    </a:xfrm>
                  </p:grpSpPr>
                  <p:sp>
                    <p:nvSpPr>
                      <p:cNvPr id="614" name="Rectangle 586"/>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615" name="Line 58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16" name="Line 588"/>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17" name="Line 58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18" name="Line 590"/>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19" name="Line 591"/>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20" name="Line 592"/>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grpSp>
            <p:grpSp>
              <p:nvGrpSpPr>
                <p:cNvPr id="76955" name="Group 593"/>
                <p:cNvGrpSpPr>
                  <a:grpSpLocks/>
                </p:cNvGrpSpPr>
                <p:nvPr/>
              </p:nvGrpSpPr>
              <p:grpSpPr bwMode="auto">
                <a:xfrm>
                  <a:off x="480" y="1344"/>
                  <a:ext cx="3840" cy="1440"/>
                  <a:chOff x="480" y="2496"/>
                  <a:chExt cx="3840" cy="1440"/>
                </a:xfrm>
              </p:grpSpPr>
              <p:grpSp>
                <p:nvGrpSpPr>
                  <p:cNvPr id="76956" name="Group 594"/>
                  <p:cNvGrpSpPr>
                    <a:grpSpLocks/>
                  </p:cNvGrpSpPr>
                  <p:nvPr/>
                </p:nvGrpSpPr>
                <p:grpSpPr bwMode="auto">
                  <a:xfrm>
                    <a:off x="672" y="2496"/>
                    <a:ext cx="3648" cy="1296"/>
                    <a:chOff x="480" y="2640"/>
                    <a:chExt cx="3648" cy="1296"/>
                  </a:xfrm>
                </p:grpSpPr>
                <p:grpSp>
                  <p:nvGrpSpPr>
                    <p:cNvPr id="76958" name="Group 595"/>
                    <p:cNvGrpSpPr>
                      <a:grpSpLocks/>
                    </p:cNvGrpSpPr>
                    <p:nvPr/>
                  </p:nvGrpSpPr>
                  <p:grpSpPr bwMode="auto">
                    <a:xfrm>
                      <a:off x="480" y="3216"/>
                      <a:ext cx="768" cy="720"/>
                      <a:chOff x="480" y="3216"/>
                      <a:chExt cx="768" cy="720"/>
                    </a:xfrm>
                  </p:grpSpPr>
                  <p:sp>
                    <p:nvSpPr>
                      <p:cNvPr id="593" name="Rectangle 596"/>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594" name="Line 59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95" name="Line 598"/>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96" name="Line 59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97" name="Line 600"/>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98" name="Line 601"/>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99" name="Line 602"/>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894" name="Group 603"/>
                    <p:cNvGrpSpPr>
                      <a:grpSpLocks/>
                    </p:cNvGrpSpPr>
                    <p:nvPr/>
                  </p:nvGrpSpPr>
                  <p:grpSpPr bwMode="auto">
                    <a:xfrm>
                      <a:off x="1056" y="3216"/>
                      <a:ext cx="768" cy="720"/>
                      <a:chOff x="480" y="3216"/>
                      <a:chExt cx="768" cy="720"/>
                    </a:xfrm>
                  </p:grpSpPr>
                  <p:sp>
                    <p:nvSpPr>
                      <p:cNvPr id="586" name="Rectangle 604"/>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587" name="Line 605"/>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88" name="Line 606"/>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89" name="Line 60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90" name="Line 608"/>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91" name="Line 609"/>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92" name="Line 610"/>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895" name="Group 611"/>
                    <p:cNvGrpSpPr>
                      <a:grpSpLocks/>
                    </p:cNvGrpSpPr>
                    <p:nvPr/>
                  </p:nvGrpSpPr>
                  <p:grpSpPr bwMode="auto">
                    <a:xfrm>
                      <a:off x="1632" y="3216"/>
                      <a:ext cx="768" cy="720"/>
                      <a:chOff x="480" y="3216"/>
                      <a:chExt cx="768" cy="720"/>
                    </a:xfrm>
                  </p:grpSpPr>
                  <p:sp>
                    <p:nvSpPr>
                      <p:cNvPr id="579" name="Rectangle 612"/>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580" name="Line 61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81" name="Line 614"/>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82" name="Line 615"/>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83" name="Line 616"/>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84" name="Line 617"/>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85" name="Line 618"/>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65" name="Group 619"/>
                    <p:cNvGrpSpPr>
                      <a:grpSpLocks/>
                    </p:cNvGrpSpPr>
                    <p:nvPr/>
                  </p:nvGrpSpPr>
                  <p:grpSpPr bwMode="auto">
                    <a:xfrm>
                      <a:off x="2208" y="3216"/>
                      <a:ext cx="768" cy="720"/>
                      <a:chOff x="480" y="3216"/>
                      <a:chExt cx="768" cy="720"/>
                    </a:xfrm>
                  </p:grpSpPr>
                  <p:sp>
                    <p:nvSpPr>
                      <p:cNvPr id="572" name="Rectangle 620"/>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573" name="Line 62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74" name="Line 622"/>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75" name="Line 62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76" name="Line 624"/>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77" name="Line 625"/>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78" name="Line 626"/>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72" name="Group 627"/>
                    <p:cNvGrpSpPr>
                      <a:grpSpLocks/>
                    </p:cNvGrpSpPr>
                    <p:nvPr/>
                  </p:nvGrpSpPr>
                  <p:grpSpPr bwMode="auto">
                    <a:xfrm>
                      <a:off x="2784" y="3216"/>
                      <a:ext cx="768" cy="720"/>
                      <a:chOff x="480" y="3216"/>
                      <a:chExt cx="768" cy="720"/>
                    </a:xfrm>
                  </p:grpSpPr>
                  <p:sp>
                    <p:nvSpPr>
                      <p:cNvPr id="565" name="Rectangle 628"/>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566" name="Line 62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67" name="Line 630"/>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68" name="Line 63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69" name="Line 632"/>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70" name="Line 633"/>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71" name="Line 634"/>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79" name="Group 635"/>
                    <p:cNvGrpSpPr>
                      <a:grpSpLocks/>
                    </p:cNvGrpSpPr>
                    <p:nvPr/>
                  </p:nvGrpSpPr>
                  <p:grpSpPr bwMode="auto">
                    <a:xfrm>
                      <a:off x="3360" y="3216"/>
                      <a:ext cx="768" cy="720"/>
                      <a:chOff x="480" y="3216"/>
                      <a:chExt cx="768" cy="720"/>
                    </a:xfrm>
                  </p:grpSpPr>
                  <p:sp>
                    <p:nvSpPr>
                      <p:cNvPr id="558" name="Rectangle 636"/>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559" name="Line 63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60" name="Line 638"/>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61" name="Line 63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62" name="Line 640"/>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63" name="Line 641"/>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64" name="Line 642"/>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85" name="Group 643"/>
                    <p:cNvGrpSpPr>
                      <a:grpSpLocks/>
                    </p:cNvGrpSpPr>
                    <p:nvPr/>
                  </p:nvGrpSpPr>
                  <p:grpSpPr bwMode="auto">
                    <a:xfrm>
                      <a:off x="480" y="2640"/>
                      <a:ext cx="768" cy="720"/>
                      <a:chOff x="480" y="3216"/>
                      <a:chExt cx="768" cy="720"/>
                    </a:xfrm>
                  </p:grpSpPr>
                  <p:sp>
                    <p:nvSpPr>
                      <p:cNvPr id="551" name="Rectangle 644"/>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552" name="Line 645"/>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53" name="Line 646"/>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54" name="Line 64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55" name="Line 648"/>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56" name="Line 649"/>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57" name="Line 650"/>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86" name="Group 651"/>
                    <p:cNvGrpSpPr>
                      <a:grpSpLocks/>
                    </p:cNvGrpSpPr>
                    <p:nvPr/>
                  </p:nvGrpSpPr>
                  <p:grpSpPr bwMode="auto">
                    <a:xfrm>
                      <a:off x="1056" y="2640"/>
                      <a:ext cx="768" cy="720"/>
                      <a:chOff x="480" y="3216"/>
                      <a:chExt cx="768" cy="720"/>
                    </a:xfrm>
                  </p:grpSpPr>
                  <p:sp>
                    <p:nvSpPr>
                      <p:cNvPr id="544" name="Rectangle 652"/>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545" name="Line 65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46" name="Line 654"/>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47" name="Line 655"/>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48" name="Line 656"/>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49" name="Line 657"/>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50" name="Line 658"/>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87" name="Group 659"/>
                    <p:cNvGrpSpPr>
                      <a:grpSpLocks/>
                    </p:cNvGrpSpPr>
                    <p:nvPr/>
                  </p:nvGrpSpPr>
                  <p:grpSpPr bwMode="auto">
                    <a:xfrm>
                      <a:off x="1632" y="2640"/>
                      <a:ext cx="768" cy="720"/>
                      <a:chOff x="480" y="3216"/>
                      <a:chExt cx="768" cy="720"/>
                    </a:xfrm>
                  </p:grpSpPr>
                  <p:sp>
                    <p:nvSpPr>
                      <p:cNvPr id="537" name="Rectangle 660"/>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538" name="Line 66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39" name="Line 662"/>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40" name="Line 663"/>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41" name="Line 664"/>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42" name="Line 665"/>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43" name="Line 666"/>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88" name="Group 667"/>
                    <p:cNvGrpSpPr>
                      <a:grpSpLocks/>
                    </p:cNvGrpSpPr>
                    <p:nvPr/>
                  </p:nvGrpSpPr>
                  <p:grpSpPr bwMode="auto">
                    <a:xfrm>
                      <a:off x="2208" y="2640"/>
                      <a:ext cx="768" cy="720"/>
                      <a:chOff x="480" y="3216"/>
                      <a:chExt cx="768" cy="720"/>
                    </a:xfrm>
                  </p:grpSpPr>
                  <p:sp>
                    <p:nvSpPr>
                      <p:cNvPr id="530" name="Rectangle 668"/>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531" name="Line 66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32" name="Line 670"/>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33" name="Line 671"/>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34" name="Line 672"/>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35" name="Line 673"/>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36" name="Line 674"/>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90" name="Group 675"/>
                    <p:cNvGrpSpPr>
                      <a:grpSpLocks/>
                    </p:cNvGrpSpPr>
                    <p:nvPr/>
                  </p:nvGrpSpPr>
                  <p:grpSpPr bwMode="auto">
                    <a:xfrm>
                      <a:off x="2784" y="2640"/>
                      <a:ext cx="768" cy="720"/>
                      <a:chOff x="480" y="3216"/>
                      <a:chExt cx="768" cy="720"/>
                    </a:xfrm>
                  </p:grpSpPr>
                  <p:sp>
                    <p:nvSpPr>
                      <p:cNvPr id="523" name="Rectangle 676"/>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524" name="Line 67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25" name="Line 678"/>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26" name="Line 679"/>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27" name="Line 680"/>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28" name="Line 681"/>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29" name="Line 682"/>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896" name="Group 683"/>
                    <p:cNvGrpSpPr>
                      <a:grpSpLocks/>
                    </p:cNvGrpSpPr>
                    <p:nvPr/>
                  </p:nvGrpSpPr>
                  <p:grpSpPr bwMode="auto">
                    <a:xfrm>
                      <a:off x="3360" y="2640"/>
                      <a:ext cx="768" cy="720"/>
                      <a:chOff x="480" y="3216"/>
                      <a:chExt cx="768" cy="720"/>
                    </a:xfrm>
                  </p:grpSpPr>
                  <p:sp>
                    <p:nvSpPr>
                      <p:cNvPr id="516" name="Rectangle 684"/>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517" name="Line 685"/>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18" name="Line 686"/>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19" name="Line 687"/>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20" name="Line 688"/>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21" name="Line 689"/>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22" name="Line 690"/>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grpSp>
                <p:nvGrpSpPr>
                  <p:cNvPr id="897" name="Group 691"/>
                  <p:cNvGrpSpPr>
                    <a:grpSpLocks/>
                  </p:cNvGrpSpPr>
                  <p:nvPr/>
                </p:nvGrpSpPr>
                <p:grpSpPr bwMode="auto">
                  <a:xfrm>
                    <a:off x="480" y="2640"/>
                    <a:ext cx="3648" cy="1296"/>
                    <a:chOff x="480" y="2640"/>
                    <a:chExt cx="3648" cy="1296"/>
                  </a:xfrm>
                </p:grpSpPr>
                <p:grpSp>
                  <p:nvGrpSpPr>
                    <p:cNvPr id="898" name="Group 692"/>
                    <p:cNvGrpSpPr>
                      <a:grpSpLocks/>
                    </p:cNvGrpSpPr>
                    <p:nvPr/>
                  </p:nvGrpSpPr>
                  <p:grpSpPr bwMode="auto">
                    <a:xfrm>
                      <a:off x="480" y="3216"/>
                      <a:ext cx="768" cy="720"/>
                      <a:chOff x="480" y="3216"/>
                      <a:chExt cx="768" cy="720"/>
                    </a:xfrm>
                  </p:grpSpPr>
                  <p:sp>
                    <p:nvSpPr>
                      <p:cNvPr id="497" name="Rectangle 693"/>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498" name="Line 69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99" name="Line 695"/>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00" name="Line 69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01" name="Line 697"/>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02" name="Line 698"/>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03" name="Line 699"/>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899" name="Group 700"/>
                    <p:cNvGrpSpPr>
                      <a:grpSpLocks/>
                    </p:cNvGrpSpPr>
                    <p:nvPr/>
                  </p:nvGrpSpPr>
                  <p:grpSpPr bwMode="auto">
                    <a:xfrm>
                      <a:off x="1056" y="3216"/>
                      <a:ext cx="768" cy="720"/>
                      <a:chOff x="480" y="3216"/>
                      <a:chExt cx="768" cy="720"/>
                    </a:xfrm>
                  </p:grpSpPr>
                  <p:sp>
                    <p:nvSpPr>
                      <p:cNvPr id="490" name="Rectangle 701"/>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491" name="Line 70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92" name="Line 703"/>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93" name="Line 70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94" name="Line 705"/>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95" name="Line 706"/>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96" name="Line 707"/>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900" name="Group 708"/>
                    <p:cNvGrpSpPr>
                      <a:grpSpLocks/>
                    </p:cNvGrpSpPr>
                    <p:nvPr/>
                  </p:nvGrpSpPr>
                  <p:grpSpPr bwMode="auto">
                    <a:xfrm>
                      <a:off x="1632" y="3216"/>
                      <a:ext cx="768" cy="720"/>
                      <a:chOff x="480" y="3216"/>
                      <a:chExt cx="768" cy="720"/>
                    </a:xfrm>
                  </p:grpSpPr>
                  <p:sp>
                    <p:nvSpPr>
                      <p:cNvPr id="483" name="Rectangle 709"/>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484" name="Line 710"/>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5" name="Line 711"/>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6" name="Line 71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7" name="Line 713"/>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8" name="Line 714"/>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9" name="Line 715"/>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901" name="Group 716"/>
                    <p:cNvGrpSpPr>
                      <a:grpSpLocks/>
                    </p:cNvGrpSpPr>
                    <p:nvPr/>
                  </p:nvGrpSpPr>
                  <p:grpSpPr bwMode="auto">
                    <a:xfrm>
                      <a:off x="2208" y="3216"/>
                      <a:ext cx="768" cy="720"/>
                      <a:chOff x="480" y="3216"/>
                      <a:chExt cx="768" cy="720"/>
                    </a:xfrm>
                  </p:grpSpPr>
                  <p:sp>
                    <p:nvSpPr>
                      <p:cNvPr id="476" name="Rectangle 717"/>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477" name="Line 71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78" name="Line 719"/>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79" name="Line 720"/>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0" name="Line 721"/>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1" name="Line 722"/>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82" name="Line 723"/>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902" name="Group 724"/>
                    <p:cNvGrpSpPr>
                      <a:grpSpLocks/>
                    </p:cNvGrpSpPr>
                    <p:nvPr/>
                  </p:nvGrpSpPr>
                  <p:grpSpPr bwMode="auto">
                    <a:xfrm>
                      <a:off x="2784" y="3216"/>
                      <a:ext cx="768" cy="720"/>
                      <a:chOff x="480" y="3216"/>
                      <a:chExt cx="768" cy="720"/>
                    </a:xfrm>
                  </p:grpSpPr>
                  <p:sp>
                    <p:nvSpPr>
                      <p:cNvPr id="469" name="Rectangle 725"/>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470" name="Line 72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71" name="Line 727"/>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72" name="Line 72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73" name="Line 729"/>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74" name="Line 730"/>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75" name="Line 731"/>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903" name="Group 732"/>
                    <p:cNvGrpSpPr>
                      <a:grpSpLocks/>
                    </p:cNvGrpSpPr>
                    <p:nvPr/>
                  </p:nvGrpSpPr>
                  <p:grpSpPr bwMode="auto">
                    <a:xfrm>
                      <a:off x="3360" y="3216"/>
                      <a:ext cx="768" cy="720"/>
                      <a:chOff x="480" y="3216"/>
                      <a:chExt cx="768" cy="720"/>
                    </a:xfrm>
                  </p:grpSpPr>
                  <p:sp>
                    <p:nvSpPr>
                      <p:cNvPr id="462" name="Rectangle 733"/>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463" name="Line 73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64" name="Line 735"/>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65" name="Line 73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66" name="Line 737"/>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67" name="Line 738"/>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68" name="Line 739"/>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904" name="Group 740"/>
                    <p:cNvGrpSpPr>
                      <a:grpSpLocks/>
                    </p:cNvGrpSpPr>
                    <p:nvPr/>
                  </p:nvGrpSpPr>
                  <p:grpSpPr bwMode="auto">
                    <a:xfrm>
                      <a:off x="480" y="2640"/>
                      <a:ext cx="768" cy="720"/>
                      <a:chOff x="480" y="3216"/>
                      <a:chExt cx="768" cy="720"/>
                    </a:xfrm>
                  </p:grpSpPr>
                  <p:sp>
                    <p:nvSpPr>
                      <p:cNvPr id="455" name="Rectangle 741"/>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456" name="Line 74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57" name="Line 743"/>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58" name="Line 74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59" name="Line 745"/>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60" name="Line 746"/>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61" name="Line 747"/>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905" name="Group 748"/>
                    <p:cNvGrpSpPr>
                      <a:grpSpLocks/>
                    </p:cNvGrpSpPr>
                    <p:nvPr/>
                  </p:nvGrpSpPr>
                  <p:grpSpPr bwMode="auto">
                    <a:xfrm>
                      <a:off x="1056" y="2640"/>
                      <a:ext cx="768" cy="720"/>
                      <a:chOff x="480" y="3216"/>
                      <a:chExt cx="768" cy="720"/>
                    </a:xfrm>
                  </p:grpSpPr>
                  <p:sp>
                    <p:nvSpPr>
                      <p:cNvPr id="448" name="Rectangle 749"/>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449" name="Line 750"/>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50" name="Line 751"/>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51" name="Line 75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52" name="Line 753"/>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53" name="Line 754"/>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54" name="Line 755"/>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6997" name="Group 756"/>
                    <p:cNvGrpSpPr>
                      <a:grpSpLocks/>
                    </p:cNvGrpSpPr>
                    <p:nvPr/>
                  </p:nvGrpSpPr>
                  <p:grpSpPr bwMode="auto">
                    <a:xfrm>
                      <a:off x="1632" y="2640"/>
                      <a:ext cx="768" cy="720"/>
                      <a:chOff x="480" y="3216"/>
                      <a:chExt cx="768" cy="720"/>
                    </a:xfrm>
                  </p:grpSpPr>
                  <p:sp>
                    <p:nvSpPr>
                      <p:cNvPr id="441" name="Rectangle 757"/>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442" name="Line 75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43" name="Line 759"/>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44" name="Line 760"/>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45" name="Line 761"/>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46" name="Line 762"/>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47" name="Line 763"/>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7004" name="Group 764"/>
                    <p:cNvGrpSpPr>
                      <a:grpSpLocks/>
                    </p:cNvGrpSpPr>
                    <p:nvPr/>
                  </p:nvGrpSpPr>
                  <p:grpSpPr bwMode="auto">
                    <a:xfrm>
                      <a:off x="2208" y="2640"/>
                      <a:ext cx="768" cy="720"/>
                      <a:chOff x="480" y="3216"/>
                      <a:chExt cx="768" cy="720"/>
                    </a:xfrm>
                  </p:grpSpPr>
                  <p:sp>
                    <p:nvSpPr>
                      <p:cNvPr id="434" name="Rectangle 765"/>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435" name="Line 76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36" name="Line 767"/>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37" name="Line 768"/>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38" name="Line 769"/>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39" name="Line 770"/>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40" name="Line 771"/>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7011" name="Group 772"/>
                    <p:cNvGrpSpPr>
                      <a:grpSpLocks/>
                    </p:cNvGrpSpPr>
                    <p:nvPr/>
                  </p:nvGrpSpPr>
                  <p:grpSpPr bwMode="auto">
                    <a:xfrm>
                      <a:off x="2784" y="2640"/>
                      <a:ext cx="768" cy="720"/>
                      <a:chOff x="480" y="3216"/>
                      <a:chExt cx="768" cy="720"/>
                    </a:xfrm>
                  </p:grpSpPr>
                  <p:sp>
                    <p:nvSpPr>
                      <p:cNvPr id="427" name="Rectangle 773"/>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428" name="Line 77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9" name="Line 775"/>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30" name="Line 776"/>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31" name="Line 777"/>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32" name="Line 778"/>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33" name="Line 779"/>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77017" name="Group 780"/>
                    <p:cNvGrpSpPr>
                      <a:grpSpLocks/>
                    </p:cNvGrpSpPr>
                    <p:nvPr/>
                  </p:nvGrpSpPr>
                  <p:grpSpPr bwMode="auto">
                    <a:xfrm>
                      <a:off x="3360" y="2640"/>
                      <a:ext cx="768" cy="720"/>
                      <a:chOff x="480" y="3216"/>
                      <a:chExt cx="768" cy="720"/>
                    </a:xfrm>
                  </p:grpSpPr>
                  <p:sp>
                    <p:nvSpPr>
                      <p:cNvPr id="420" name="Rectangle 781"/>
                      <p:cNvSpPr>
                        <a:spLocks noChangeArrowheads="1"/>
                      </p:cNvSpPr>
                      <p:nvPr/>
                    </p:nvSpPr>
                    <p:spPr bwMode="auto">
                      <a:xfrm>
                        <a:off x="480" y="3360"/>
                        <a:ext cx="576" cy="576"/>
                      </a:xfrm>
                      <a:prstGeom prst="rect">
                        <a:avLst/>
                      </a:prstGeom>
                      <a:solidFill>
                        <a:schemeClr val="bg1">
                          <a:alpha val="81960"/>
                        </a:schemeClr>
                      </a:solidFill>
                      <a:ln w="9525">
                        <a:solidFill>
                          <a:schemeClr val="tx1"/>
                        </a:solidFill>
                        <a:miter lim="800000"/>
                        <a:headEnd/>
                        <a:tailEnd/>
                      </a:ln>
                    </p:spPr>
                    <p:txBody>
                      <a:bodyPr wrap="none" anchor="ctr"/>
                      <a:lstStyle/>
                      <a:p>
                        <a:endParaRPr lang="en-US" sz="1300" dirty="0">
                          <a:solidFill>
                            <a:srgbClr val="000000"/>
                          </a:solidFill>
                        </a:endParaRPr>
                      </a:p>
                    </p:txBody>
                  </p:sp>
                  <p:sp>
                    <p:nvSpPr>
                      <p:cNvPr id="421" name="Line 782"/>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2" name="Line 783"/>
                      <p:cNvSpPr>
                        <a:spLocks noChangeShapeType="1"/>
                      </p:cNvSpPr>
                      <p:nvPr/>
                    </p:nvSpPr>
                    <p:spPr bwMode="auto">
                      <a:xfrm flipV="1">
                        <a:off x="1056" y="37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3" name="Line 784"/>
                      <p:cNvSpPr>
                        <a:spLocks noChangeShapeType="1"/>
                      </p:cNvSpPr>
                      <p:nvPr/>
                    </p:nvSpPr>
                    <p:spPr bwMode="auto">
                      <a:xfrm flipV="1">
                        <a:off x="480"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4" name="Line 785"/>
                      <p:cNvSpPr>
                        <a:spLocks noChangeShapeType="1"/>
                      </p:cNvSpPr>
                      <p:nvPr/>
                    </p:nvSpPr>
                    <p:spPr bwMode="auto">
                      <a:xfrm flipV="1">
                        <a:off x="1056" y="3216"/>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5" name="Line 786"/>
                      <p:cNvSpPr>
                        <a:spLocks noChangeShapeType="1"/>
                      </p:cNvSpPr>
                      <p:nvPr/>
                    </p:nvSpPr>
                    <p:spPr bwMode="auto">
                      <a:xfrm>
                        <a:off x="672" y="321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6" name="Line 787"/>
                      <p:cNvSpPr>
                        <a:spLocks noChangeShapeType="1"/>
                      </p:cNvSpPr>
                      <p:nvPr/>
                    </p:nvSpPr>
                    <p:spPr bwMode="auto">
                      <a:xfrm>
                        <a:off x="1248" y="3216"/>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grpSp>
          </p:grpSp>
        </p:grpSp>
        <p:sp>
          <p:nvSpPr>
            <p:cNvPr id="401" name="Text Box 789"/>
            <p:cNvSpPr txBox="1">
              <a:spLocks noChangeArrowheads="1"/>
            </p:cNvSpPr>
            <p:nvPr/>
          </p:nvSpPr>
          <p:spPr bwMode="auto">
            <a:xfrm>
              <a:off x="2654" y="1856"/>
              <a:ext cx="1901" cy="1472"/>
            </a:xfrm>
            <a:prstGeom prst="rect">
              <a:avLst/>
            </a:prstGeom>
            <a:solidFill>
              <a:srgbClr val="FF0000"/>
            </a:solidFill>
            <a:ln w="9525">
              <a:solidFill>
                <a:schemeClr val="tx1"/>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i="1" dirty="0" smtClean="0">
                  <a:solidFill>
                    <a:prstClr val="white"/>
                  </a:solidFill>
                </a:rPr>
                <a:t>To simulate the </a:t>
              </a:r>
              <a:r>
                <a:rPr lang="en-US" sz="1600" b="1" i="1" u="sng" dirty="0" smtClean="0">
                  <a:solidFill>
                    <a:prstClr val="white"/>
                  </a:solidFill>
                </a:rPr>
                <a:t>global </a:t>
              </a:r>
              <a:r>
                <a:rPr lang="en-US" sz="1600" b="1" i="1" dirty="0" smtClean="0">
                  <a:solidFill>
                    <a:prstClr val="white"/>
                  </a:solidFill>
                </a:rPr>
                <a:t>transport of mercury, puffs </a:t>
              </a:r>
              <a:r>
                <a:rPr lang="en-US" sz="1600" b="1" i="1" dirty="0">
                  <a:solidFill>
                    <a:prstClr val="white"/>
                  </a:solidFill>
                </a:rPr>
                <a:t>are </a:t>
              </a:r>
              <a:r>
                <a:rPr lang="en-US" sz="1600" b="1" i="1" dirty="0" smtClean="0">
                  <a:solidFill>
                    <a:prstClr val="white"/>
                  </a:solidFill>
                </a:rPr>
                <a:t>transferred to Eulerian </a:t>
              </a:r>
              <a:r>
                <a:rPr lang="en-US" sz="1600" b="1" i="1" dirty="0">
                  <a:solidFill>
                    <a:prstClr val="white"/>
                  </a:solidFill>
                </a:rPr>
                <a:t>grid after a specified </a:t>
              </a:r>
              <a:r>
                <a:rPr lang="en-US" sz="1600" b="1" i="1" dirty="0" smtClean="0">
                  <a:solidFill>
                    <a:prstClr val="white"/>
                  </a:solidFill>
                </a:rPr>
                <a:t>time downwind (~3 weeks), </a:t>
              </a:r>
              <a:r>
                <a:rPr lang="en-US" sz="1600" b="1" i="1" dirty="0">
                  <a:solidFill>
                    <a:prstClr val="white"/>
                  </a:solidFill>
                </a:rPr>
                <a:t>and the mercury is simulated on that grid from then on…</a:t>
              </a:r>
            </a:p>
          </p:txBody>
        </p:sp>
      </p:grpSp>
      <p:grpSp>
        <p:nvGrpSpPr>
          <p:cNvPr id="77018" name="Group 1538"/>
          <p:cNvGrpSpPr>
            <a:grpSpLocks/>
          </p:cNvGrpSpPr>
          <p:nvPr/>
        </p:nvGrpSpPr>
        <p:grpSpPr bwMode="auto">
          <a:xfrm>
            <a:off x="1366232" y="1876984"/>
            <a:ext cx="2901783" cy="3377174"/>
            <a:chOff x="753" y="420"/>
            <a:chExt cx="1543" cy="2411"/>
          </a:xfrm>
        </p:grpSpPr>
        <p:grpSp>
          <p:nvGrpSpPr>
            <p:cNvPr id="77019" name="Group 408"/>
            <p:cNvGrpSpPr>
              <a:grpSpLocks/>
            </p:cNvGrpSpPr>
            <p:nvPr/>
          </p:nvGrpSpPr>
          <p:grpSpPr bwMode="auto">
            <a:xfrm>
              <a:off x="1692" y="2740"/>
              <a:ext cx="360" cy="91"/>
              <a:chOff x="1692" y="2740"/>
              <a:chExt cx="360" cy="91"/>
            </a:xfrm>
          </p:grpSpPr>
          <p:sp>
            <p:nvSpPr>
              <p:cNvPr id="1218" name="Rectangle 75"/>
              <p:cNvSpPr>
                <a:spLocks noChangeAspect="1" noChangeArrowheads="1"/>
              </p:cNvSpPr>
              <p:nvPr/>
            </p:nvSpPr>
            <p:spPr bwMode="auto">
              <a:xfrm>
                <a:off x="1732" y="2740"/>
                <a:ext cx="152" cy="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600" dirty="0">
                  <a:solidFill>
                    <a:prstClr val="black"/>
                  </a:solidFill>
                </a:endParaRPr>
              </a:p>
            </p:txBody>
          </p:sp>
          <p:sp>
            <p:nvSpPr>
              <p:cNvPr id="1211" name="Rectangle 83"/>
              <p:cNvSpPr>
                <a:spLocks noChangeAspect="1" noChangeArrowheads="1"/>
              </p:cNvSpPr>
              <p:nvPr/>
            </p:nvSpPr>
            <p:spPr bwMode="auto">
              <a:xfrm>
                <a:off x="1900" y="2740"/>
                <a:ext cx="152" cy="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600" dirty="0">
                  <a:solidFill>
                    <a:prstClr val="black"/>
                  </a:solidFill>
                </a:endParaRPr>
              </a:p>
            </p:txBody>
          </p:sp>
          <p:sp>
            <p:nvSpPr>
              <p:cNvPr id="1204" name="Rectangle 59"/>
              <p:cNvSpPr>
                <a:spLocks noChangeAspect="1" noChangeArrowheads="1"/>
              </p:cNvSpPr>
              <p:nvPr/>
            </p:nvSpPr>
            <p:spPr bwMode="auto">
              <a:xfrm>
                <a:off x="1692" y="2812"/>
                <a:ext cx="152" cy="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600" dirty="0">
                  <a:solidFill>
                    <a:prstClr val="black"/>
                  </a:solidFill>
                </a:endParaRPr>
              </a:p>
            </p:txBody>
          </p:sp>
        </p:grpSp>
        <p:sp>
          <p:nvSpPr>
            <p:cNvPr id="1186" name="Text Box 1320"/>
            <p:cNvSpPr txBox="1">
              <a:spLocks noChangeArrowheads="1"/>
            </p:cNvSpPr>
            <p:nvPr/>
          </p:nvSpPr>
          <p:spPr bwMode="auto">
            <a:xfrm>
              <a:off x="753" y="420"/>
              <a:ext cx="1543" cy="945"/>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dirty="0">
                  <a:solidFill>
                    <a:prstClr val="black"/>
                  </a:solidFill>
                </a:rPr>
                <a:t>When puffs grow to sizes large relative to the meteorological data grid, they split, horizontally and/or vertically</a:t>
              </a:r>
            </a:p>
          </p:txBody>
        </p:sp>
      </p:grpSp>
      <p:sp>
        <p:nvSpPr>
          <p:cNvPr id="1194" name="Freeform 1193"/>
          <p:cNvSpPr>
            <a:spLocks/>
          </p:cNvSpPr>
          <p:nvPr/>
        </p:nvSpPr>
        <p:spPr bwMode="auto">
          <a:xfrm>
            <a:off x="-9525" y="3810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pic>
        <p:nvPicPr>
          <p:cNvPr id="1195" name="Picture 7" descr="NOAA"/>
          <p:cNvPicPr>
            <a:picLocks noChangeAspect="1" noChangeArrowheads="1"/>
          </p:cNvPicPr>
          <p:nvPr/>
        </p:nvPicPr>
        <p:blipFill>
          <a:blip r:embed="rId7"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
        <p:nvSpPr>
          <p:cNvPr id="1219" name="Text Box 1319"/>
          <p:cNvSpPr txBox="1">
            <a:spLocks noChangeArrowheads="1"/>
          </p:cNvSpPr>
          <p:nvPr/>
        </p:nvSpPr>
        <p:spPr bwMode="auto">
          <a:xfrm>
            <a:off x="6705600" y="2967879"/>
            <a:ext cx="2362201" cy="1375521"/>
          </a:xfrm>
          <a:prstGeom prst="rect">
            <a:avLst/>
          </a:prstGeom>
          <a:solidFill>
            <a:srgbClr val="0000FF"/>
          </a:solidFill>
          <a:ln w="9525">
            <a:solidFill>
              <a:schemeClr val="tx1"/>
            </a:solidFill>
            <a:miter lim="800000"/>
            <a:headEnd/>
            <a:tailEnd/>
          </a:ln>
        </p:spPr>
        <p:txBody>
          <a:bodyPr wrap="square" lIns="82058" tIns="41029" rIns="82058" bIns="4102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dirty="0" smtClean="0">
                <a:solidFill>
                  <a:prstClr val="white"/>
                </a:solidFill>
              </a:rPr>
              <a:t>This is how we model the local &amp; </a:t>
            </a:r>
            <a:r>
              <a:rPr lang="en-US" sz="1400" b="1" i="1" dirty="0" smtClean="0">
                <a:solidFill>
                  <a:srgbClr val="FFFF00"/>
                </a:solidFill>
              </a:rPr>
              <a:t>regional</a:t>
            </a:r>
            <a:r>
              <a:rPr lang="en-US" sz="1400" b="1" dirty="0" smtClean="0">
                <a:solidFill>
                  <a:prstClr val="white"/>
                </a:solidFill>
              </a:rPr>
              <a:t> impacts. </a:t>
            </a:r>
          </a:p>
          <a:p>
            <a:pPr eaLnBrk="1" hangingPunct="1"/>
            <a:endParaRPr lang="en-US" sz="1400" b="1" dirty="0" smtClean="0">
              <a:solidFill>
                <a:prstClr val="white"/>
              </a:solidFill>
            </a:endParaRPr>
          </a:p>
          <a:p>
            <a:pPr eaLnBrk="1" hangingPunct="1"/>
            <a:r>
              <a:rPr lang="en-US" sz="1400" b="1" dirty="0" smtClean="0">
                <a:solidFill>
                  <a:prstClr val="white"/>
                </a:solidFill>
              </a:rPr>
              <a:t>But for </a:t>
            </a:r>
            <a:r>
              <a:rPr lang="en-US" sz="1400" b="1" i="1" dirty="0" smtClean="0">
                <a:solidFill>
                  <a:srgbClr val="FFFF00"/>
                </a:solidFill>
              </a:rPr>
              <a:t>global</a:t>
            </a:r>
            <a:r>
              <a:rPr lang="en-US" sz="1400" b="1" dirty="0" smtClean="0">
                <a:solidFill>
                  <a:prstClr val="white"/>
                </a:solidFill>
              </a:rPr>
              <a:t> </a:t>
            </a:r>
            <a:r>
              <a:rPr lang="en-US" sz="1400" b="1" dirty="0">
                <a:solidFill>
                  <a:prstClr val="white"/>
                </a:solidFill>
              </a:rPr>
              <a:t>modeling, </a:t>
            </a:r>
          </a:p>
          <a:p>
            <a:pPr eaLnBrk="1" hangingPunct="1"/>
            <a:r>
              <a:rPr lang="en-US" sz="1400" b="1" dirty="0">
                <a:solidFill>
                  <a:prstClr val="white"/>
                </a:solidFill>
              </a:rPr>
              <a:t>puff splitting </a:t>
            </a:r>
            <a:r>
              <a:rPr lang="en-US" sz="1400" b="1" dirty="0" smtClean="0">
                <a:solidFill>
                  <a:prstClr val="white"/>
                </a:solidFill>
              </a:rPr>
              <a:t>overwhelms </a:t>
            </a:r>
            <a:endParaRPr lang="en-US" sz="1400" b="1" dirty="0">
              <a:solidFill>
                <a:prstClr val="white"/>
              </a:solidFill>
            </a:endParaRPr>
          </a:p>
          <a:p>
            <a:pPr eaLnBrk="1" hangingPunct="1"/>
            <a:r>
              <a:rPr lang="en-US" sz="1400" b="1" dirty="0" smtClean="0">
                <a:solidFill>
                  <a:prstClr val="white"/>
                </a:solidFill>
              </a:rPr>
              <a:t>computational resources</a:t>
            </a:r>
            <a:endParaRPr lang="en-US" sz="1400" b="1" dirty="0">
              <a:solidFill>
                <a:prstClr val="white"/>
              </a:solidFill>
            </a:endParaRPr>
          </a:p>
        </p:txBody>
      </p:sp>
      <p:sp>
        <p:nvSpPr>
          <p:cNvPr id="77056" name="TextBox 77055"/>
          <p:cNvSpPr txBox="1"/>
          <p:nvPr/>
        </p:nvSpPr>
        <p:spPr>
          <a:xfrm>
            <a:off x="1752600" y="4876800"/>
            <a:ext cx="1509716" cy="1477328"/>
          </a:xfrm>
          <a:prstGeom prst="rect">
            <a:avLst/>
          </a:prstGeom>
          <a:solidFill>
            <a:srgbClr val="800000"/>
          </a:solidFill>
          <a:ln>
            <a:solidFill>
              <a:schemeClr val="tx1"/>
            </a:solidFill>
          </a:ln>
        </p:spPr>
        <p:txBody>
          <a:bodyPr wrap="square" rtlCol="0">
            <a:spAutoFit/>
          </a:bodyPr>
          <a:lstStyle/>
          <a:p>
            <a:r>
              <a:rPr lang="en-US" dirty="0">
                <a:solidFill>
                  <a:prstClr val="white"/>
                </a:solidFill>
              </a:rPr>
              <a:t>Atmospheric chemistry and deposition simulated for each puff</a:t>
            </a:r>
            <a:endParaRPr lang="en-US" dirty="0">
              <a:solidFill>
                <a:prstClr val="white"/>
              </a:solidFill>
            </a:endParaRPr>
          </a:p>
        </p:txBody>
      </p:sp>
      <p:sp>
        <p:nvSpPr>
          <p:cNvPr id="77059" name="TextBox 77058"/>
          <p:cNvSpPr txBox="1"/>
          <p:nvPr/>
        </p:nvSpPr>
        <p:spPr>
          <a:xfrm>
            <a:off x="152400" y="3323272"/>
            <a:ext cx="1581107" cy="1477328"/>
          </a:xfrm>
          <a:prstGeom prst="rect">
            <a:avLst/>
          </a:prstGeom>
          <a:noFill/>
        </p:spPr>
        <p:txBody>
          <a:bodyPr wrap="square" rtlCol="0">
            <a:spAutoFit/>
          </a:bodyPr>
          <a:lstStyle/>
          <a:p>
            <a:r>
              <a:rPr lang="en-US" b="1" dirty="0">
                <a:solidFill>
                  <a:prstClr val="black"/>
                </a:solidFill>
              </a:rPr>
              <a:t>Puffs of pollutant are emitted and dispersed downwind</a:t>
            </a:r>
            <a:endParaRPr lang="en-US" b="1" dirty="0">
              <a:solidFill>
                <a:prstClr val="black"/>
              </a:solidFill>
            </a:endParaRPr>
          </a:p>
        </p:txBody>
      </p:sp>
      <p:sp>
        <p:nvSpPr>
          <p:cNvPr id="1201" name="Slide Number Placeholder 5"/>
          <p:cNvSpPr txBox="1">
            <a:spLocks/>
          </p:cNvSpPr>
          <p:nvPr/>
        </p:nvSpPr>
        <p:spPr>
          <a:xfrm>
            <a:off x="8316416" y="6453336"/>
            <a:ext cx="762000" cy="365125"/>
          </a:xfrm>
          <a:prstGeom prst="rect">
            <a:avLst/>
          </a:prstGeom>
        </p:spPr>
        <p:txBody>
          <a:bodyPr vert="horz" lIns="0" tIns="0" rIns="0" bIns="0" anchor="b"/>
          <a:lstStyle>
            <a:defPPr>
              <a:defRPr lang="en-US"/>
            </a:defPPr>
            <a:lvl1pPr marL="0" algn="r" defTabSz="914400" rtl="0" eaLnBrk="1" latinLnBrk="0" hangingPunct="1">
              <a:defRPr kumimoji="0" sz="1400" b="1"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7EE49B-C32B-495C-9640-ABBF50F57D80}" type="slidenum">
              <a:rPr lang="en-US" smtClean="0">
                <a:solidFill>
                  <a:srgbClr val="04617B">
                    <a:shade val="90000"/>
                  </a:srgbClr>
                </a:solidFill>
              </a:rPr>
              <a:pPr>
                <a:defRPr/>
              </a:pPr>
              <a:t>5</a:t>
            </a:fld>
            <a:endParaRPr lang="en-US" dirty="0">
              <a:solidFill>
                <a:srgbClr val="04617B">
                  <a:shade val="90000"/>
                </a:srgbClr>
              </a:solidFill>
            </a:endParaRPr>
          </a:p>
        </p:txBody>
      </p:sp>
    </p:spTree>
    <p:extLst>
      <p:ext uri="{BB962C8B-B14F-4D97-AF65-F5344CB8AC3E}">
        <p14:creationId xmlns:p14="http://schemas.microsoft.com/office/powerpoint/2010/main" val="377333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7059"/>
                                        </p:tgtEl>
                                        <p:attrNameLst>
                                          <p:attrName>style.visibility</p:attrName>
                                        </p:attrNameLst>
                                      </p:cBhvr>
                                      <p:to>
                                        <p:strVal val="visible"/>
                                      </p:to>
                                    </p:set>
                                    <p:animEffect transition="in" filter="fade">
                                      <p:cBhvr>
                                        <p:cTn id="11" dur="500"/>
                                        <p:tgtEl>
                                          <p:spTgt spid="7705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7056"/>
                                        </p:tgtEl>
                                        <p:attrNameLst>
                                          <p:attrName>style.visibility</p:attrName>
                                        </p:attrNameLst>
                                      </p:cBhvr>
                                      <p:to>
                                        <p:strVal val="visible"/>
                                      </p:to>
                                    </p:set>
                                    <p:animEffect transition="in" filter="fade">
                                      <p:cBhvr>
                                        <p:cTn id="26" dur="500"/>
                                        <p:tgtEl>
                                          <p:spTgt spid="770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5"/>
                                        </p:tgtEl>
                                        <p:attrNameLst>
                                          <p:attrName>style.visibility</p:attrName>
                                        </p:attrNameLst>
                                      </p:cBhvr>
                                      <p:to>
                                        <p:strVal val="visible"/>
                                      </p:to>
                                    </p:set>
                                    <p:animEffect transition="in" filter="fade">
                                      <p:cBhvr>
                                        <p:cTn id="31" dur="2000"/>
                                        <p:tgtEl>
                                          <p:spTgt spid="40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77018"/>
                                        </p:tgtEl>
                                        <p:attrNameLst>
                                          <p:attrName>style.visibility</p:attrName>
                                        </p:attrNameLst>
                                      </p:cBhvr>
                                      <p:to>
                                        <p:strVal val="visible"/>
                                      </p:to>
                                    </p:set>
                                    <p:anim calcmode="lin" valueType="num">
                                      <p:cBhvr>
                                        <p:cTn id="41" dur="500" fill="hold"/>
                                        <p:tgtEl>
                                          <p:spTgt spid="77018"/>
                                        </p:tgtEl>
                                        <p:attrNameLst>
                                          <p:attrName>ppt_w</p:attrName>
                                        </p:attrNameLst>
                                      </p:cBhvr>
                                      <p:tavLst>
                                        <p:tav tm="0">
                                          <p:val>
                                            <p:fltVal val="0"/>
                                          </p:val>
                                        </p:tav>
                                        <p:tav tm="100000">
                                          <p:val>
                                            <p:strVal val="#ppt_w"/>
                                          </p:val>
                                        </p:tav>
                                      </p:tavLst>
                                    </p:anim>
                                    <p:anim calcmode="lin" valueType="num">
                                      <p:cBhvr>
                                        <p:cTn id="42" dur="500" fill="hold"/>
                                        <p:tgtEl>
                                          <p:spTgt spid="77018"/>
                                        </p:tgtEl>
                                        <p:attrNameLst>
                                          <p:attrName>ppt_h</p:attrName>
                                        </p:attrNameLst>
                                      </p:cBhvr>
                                      <p:tavLst>
                                        <p:tav tm="0">
                                          <p:val>
                                            <p:fltVal val="0"/>
                                          </p:val>
                                        </p:tav>
                                        <p:tav tm="100000">
                                          <p:val>
                                            <p:strVal val="#ppt_h"/>
                                          </p:val>
                                        </p:tav>
                                      </p:tavLst>
                                    </p:anim>
                                    <p:animEffect transition="in" filter="fade">
                                      <p:cBhvr>
                                        <p:cTn id="43" dur="500"/>
                                        <p:tgtEl>
                                          <p:spTgt spid="770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02"/>
                                        </p:tgtEl>
                                        <p:attrNameLst>
                                          <p:attrName>style.visibility</p:attrName>
                                        </p:attrNameLst>
                                      </p:cBhvr>
                                      <p:to>
                                        <p:strVal val="visible"/>
                                      </p:to>
                                    </p:set>
                                    <p:animEffect transition="in" filter="fade">
                                      <p:cBhvr>
                                        <p:cTn id="48" dur="2000"/>
                                        <p:tgtEl>
                                          <p:spTgt spid="402"/>
                                        </p:tgtEl>
                                      </p:cBhvr>
                                    </p:animEffect>
                                  </p:childTnLst>
                                  <p:subTnLst>
                                    <p:set>
                                      <p:cBhvr override="childStyle">
                                        <p:cTn dur="1" fill="hold" display="0" masterRel="nextClick" afterEffect="1"/>
                                        <p:tgtEl>
                                          <p:spTgt spid="402"/>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95"/>
                                        </p:tgtEl>
                                        <p:attrNameLst>
                                          <p:attrName>style.visibility</p:attrName>
                                        </p:attrNameLst>
                                      </p:cBhvr>
                                      <p:to>
                                        <p:strVal val="visible"/>
                                      </p:to>
                                    </p:set>
                                    <p:animEffect transition="in" filter="fade">
                                      <p:cBhvr>
                                        <p:cTn id="53" dur="2000"/>
                                        <p:tgtEl>
                                          <p:spTgt spid="39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20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92"/>
                                        </p:tgtEl>
                                        <p:attrNameLst>
                                          <p:attrName>style.visibility</p:attrName>
                                        </p:attrNameLst>
                                      </p:cBhvr>
                                      <p:to>
                                        <p:strVal val="visible"/>
                                      </p:to>
                                    </p:set>
                                    <p:animEffect transition="in" filter="fade">
                                      <p:cBhvr>
                                        <p:cTn id="68" dur="2000"/>
                                        <p:tgtEl>
                                          <p:spTgt spid="392"/>
                                        </p:tgtEl>
                                      </p:cBhvr>
                                    </p:animEffect>
                                  </p:childTnLst>
                                  <p:subTnLst>
                                    <p:set>
                                      <p:cBhvr override="childStyle">
                                        <p:cTn dur="1" fill="hold" display="0" masterRel="nextClick" afterEffect="1"/>
                                        <p:tgtEl>
                                          <p:spTgt spid="392"/>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20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07"/>
                                        </p:tgtEl>
                                        <p:attrNameLst>
                                          <p:attrName>style.visibility</p:attrName>
                                        </p:attrNameLst>
                                      </p:cBhvr>
                                      <p:to>
                                        <p:strVal val="visible"/>
                                      </p:to>
                                    </p:set>
                                    <p:animEffect transition="in" filter="fade">
                                      <p:cBhvr>
                                        <p:cTn id="78" dur="2000"/>
                                        <p:tgtEl>
                                          <p:spTgt spid="407"/>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1219"/>
                                        </p:tgtEl>
                                        <p:attrNameLst>
                                          <p:attrName>style.visibility</p:attrName>
                                        </p:attrNameLst>
                                      </p:cBhvr>
                                      <p:to>
                                        <p:strVal val="visible"/>
                                      </p:to>
                                    </p:set>
                                    <p:anim calcmode="lin" valueType="num">
                                      <p:cBhvr>
                                        <p:cTn id="83" dur="500" fill="hold"/>
                                        <p:tgtEl>
                                          <p:spTgt spid="1219"/>
                                        </p:tgtEl>
                                        <p:attrNameLst>
                                          <p:attrName>ppt_w</p:attrName>
                                        </p:attrNameLst>
                                      </p:cBhvr>
                                      <p:tavLst>
                                        <p:tav tm="0">
                                          <p:val>
                                            <p:fltVal val="0"/>
                                          </p:val>
                                        </p:tav>
                                        <p:tav tm="100000">
                                          <p:val>
                                            <p:strVal val="#ppt_w"/>
                                          </p:val>
                                        </p:tav>
                                      </p:tavLst>
                                    </p:anim>
                                    <p:anim calcmode="lin" valueType="num">
                                      <p:cBhvr>
                                        <p:cTn id="84" dur="500" fill="hold"/>
                                        <p:tgtEl>
                                          <p:spTgt spid="1219"/>
                                        </p:tgtEl>
                                        <p:attrNameLst>
                                          <p:attrName>ppt_h</p:attrName>
                                        </p:attrNameLst>
                                      </p:cBhvr>
                                      <p:tavLst>
                                        <p:tav tm="0">
                                          <p:val>
                                            <p:fltVal val="0"/>
                                          </p:val>
                                        </p:tav>
                                        <p:tav tm="100000">
                                          <p:val>
                                            <p:strVal val="#ppt_h"/>
                                          </p:val>
                                        </p:tav>
                                      </p:tavLst>
                                    </p:anim>
                                    <p:animEffect transition="in" filter="fade">
                                      <p:cBhvr>
                                        <p:cTn id="85" dur="500"/>
                                        <p:tgtEl>
                                          <p:spTgt spid="1219"/>
                                        </p:tgtEl>
                                      </p:cBhvr>
                                    </p:animEffect>
                                  </p:childTnLst>
                                  <p:subTnLst>
                                    <p:set>
                                      <p:cBhvr override="childStyle">
                                        <p:cTn dur="1" fill="hold" display="0" masterRel="nextClick" afterEffect="1"/>
                                        <p:tgtEl>
                                          <p:spTgt spid="1219"/>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76813"/>
                                        </p:tgtEl>
                                        <p:attrNameLst>
                                          <p:attrName>style.visibility</p:attrName>
                                        </p:attrNameLst>
                                      </p:cBhvr>
                                      <p:to>
                                        <p:strVal val="visible"/>
                                      </p:to>
                                    </p:set>
                                    <p:anim calcmode="lin" valueType="num">
                                      <p:cBhvr>
                                        <p:cTn id="90" dur="500" fill="hold"/>
                                        <p:tgtEl>
                                          <p:spTgt spid="76813"/>
                                        </p:tgtEl>
                                        <p:attrNameLst>
                                          <p:attrName>ppt_w</p:attrName>
                                        </p:attrNameLst>
                                      </p:cBhvr>
                                      <p:tavLst>
                                        <p:tav tm="0">
                                          <p:val>
                                            <p:fltVal val="0"/>
                                          </p:val>
                                        </p:tav>
                                        <p:tav tm="100000">
                                          <p:val>
                                            <p:strVal val="#ppt_w"/>
                                          </p:val>
                                        </p:tav>
                                      </p:tavLst>
                                    </p:anim>
                                    <p:anim calcmode="lin" valueType="num">
                                      <p:cBhvr>
                                        <p:cTn id="91" dur="500" fill="hold"/>
                                        <p:tgtEl>
                                          <p:spTgt spid="76813"/>
                                        </p:tgtEl>
                                        <p:attrNameLst>
                                          <p:attrName>ppt_h</p:attrName>
                                        </p:attrNameLst>
                                      </p:cBhvr>
                                      <p:tavLst>
                                        <p:tav tm="0">
                                          <p:val>
                                            <p:fltVal val="0"/>
                                          </p:val>
                                        </p:tav>
                                        <p:tav tm="100000">
                                          <p:val>
                                            <p:strVal val="#ppt_h"/>
                                          </p:val>
                                        </p:tav>
                                      </p:tavLst>
                                    </p:anim>
                                    <p:animEffect transition="in" filter="fade">
                                      <p:cBhvr>
                                        <p:cTn id="92" dur="500"/>
                                        <p:tgtEl>
                                          <p:spTgt spid="76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 grpId="0" animBg="1"/>
      <p:bldP spid="77056" grpId="0" animBg="1"/>
      <p:bldP spid="770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5536" y="900003"/>
            <a:ext cx="4392488" cy="4401205"/>
          </a:xfrm>
          <a:prstGeom prst="rect">
            <a:avLst/>
          </a:prstGeom>
          <a:noFill/>
        </p:spPr>
        <p:txBody>
          <a:bodyPr wrap="square" rtlCol="0">
            <a:spAutoFit/>
          </a:bodyPr>
          <a:lstStyle/>
          <a:p>
            <a:r>
              <a:rPr lang="en-US" sz="2800" b="1" dirty="0">
                <a:solidFill>
                  <a:prstClr val="black"/>
                </a:solidFill>
              </a:rPr>
              <a:t>Today’s talk will just present Eulerian-only results, for 2005</a:t>
            </a:r>
          </a:p>
          <a:p>
            <a:endParaRPr lang="en-US" sz="2800" b="1" dirty="0">
              <a:solidFill>
                <a:prstClr val="black"/>
              </a:solidFill>
            </a:endParaRPr>
          </a:p>
          <a:p>
            <a:r>
              <a:rPr lang="en-US" sz="2800" b="1" dirty="0">
                <a:solidFill>
                  <a:srgbClr val="0070C0"/>
                </a:solidFill>
              </a:rPr>
              <a:t>These Eulerian-only simulations were </a:t>
            </a:r>
            <a:r>
              <a:rPr lang="en-US" sz="2800" b="1" i="1" dirty="0">
                <a:solidFill>
                  <a:srgbClr val="0070C0"/>
                </a:solidFill>
              </a:rPr>
              <a:t>much faster (a few weeks) </a:t>
            </a:r>
            <a:r>
              <a:rPr lang="en-US" sz="2800" b="1" dirty="0">
                <a:solidFill>
                  <a:srgbClr val="0070C0"/>
                </a:solidFill>
              </a:rPr>
              <a:t>than </a:t>
            </a:r>
            <a:r>
              <a:rPr lang="en-US" sz="2800" b="1" dirty="0" err="1">
                <a:solidFill>
                  <a:srgbClr val="0070C0"/>
                </a:solidFill>
              </a:rPr>
              <a:t>Lagrangian</a:t>
            </a:r>
            <a:r>
              <a:rPr lang="en-US" sz="2800" b="1" dirty="0">
                <a:solidFill>
                  <a:srgbClr val="0070C0"/>
                </a:solidFill>
              </a:rPr>
              <a:t>-only and hybrid </a:t>
            </a:r>
            <a:r>
              <a:rPr lang="en-US" sz="2800" b="1" dirty="0" err="1">
                <a:solidFill>
                  <a:srgbClr val="0070C0"/>
                </a:solidFill>
              </a:rPr>
              <a:t>Lagrangian</a:t>
            </a:r>
            <a:r>
              <a:rPr lang="en-US" sz="2800" b="1" dirty="0">
                <a:solidFill>
                  <a:srgbClr val="0070C0"/>
                </a:solidFill>
              </a:rPr>
              <a:t>-Eulerian simulations </a:t>
            </a:r>
            <a:r>
              <a:rPr lang="en-US" sz="2800" b="1" i="1" dirty="0">
                <a:solidFill>
                  <a:srgbClr val="0070C0"/>
                </a:solidFill>
              </a:rPr>
              <a:t>(3-6 months)</a:t>
            </a:r>
            <a:endParaRPr lang="en-US" sz="2800" b="1" dirty="0">
              <a:solidFill>
                <a:srgbClr val="FF0000"/>
              </a:solidFill>
            </a:endParaRPr>
          </a:p>
        </p:txBody>
      </p:sp>
      <p:grpSp>
        <p:nvGrpSpPr>
          <p:cNvPr id="10" name="Group 9"/>
          <p:cNvGrpSpPr/>
          <p:nvPr/>
        </p:nvGrpSpPr>
        <p:grpSpPr>
          <a:xfrm>
            <a:off x="4791532" y="1112341"/>
            <a:ext cx="3629025" cy="5242372"/>
            <a:chOff x="4791532" y="1112341"/>
            <a:chExt cx="3629025" cy="5242372"/>
          </a:xfrm>
        </p:grpSpPr>
        <p:pic>
          <p:nvPicPr>
            <p:cNvPr id="1026" name="Picture 2" descr="C:\Users\Mark.Cohen\AppData\Local\Microsoft\Windows\Temporary Internet Files\Content.IE5\DVLS0DFU\frustra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532" y="2420888"/>
              <a:ext cx="3629025" cy="3933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46802" y="1112341"/>
              <a:ext cx="2718484" cy="1077218"/>
            </a:xfrm>
            <a:prstGeom prst="rect">
              <a:avLst/>
            </a:prstGeom>
          </p:spPr>
          <p:txBody>
            <a:bodyPr wrap="square">
              <a:spAutoFit/>
            </a:bodyPr>
            <a:lstStyle/>
            <a:p>
              <a:pPr algn="ctr"/>
              <a:r>
                <a:rPr lang="en-US" sz="3200" b="1" dirty="0">
                  <a:solidFill>
                    <a:srgbClr val="FF0000"/>
                  </a:solidFill>
                </a:rPr>
                <a:t>It’s important to fail fast!</a:t>
              </a:r>
            </a:p>
          </p:txBody>
        </p:sp>
      </p:grpSp>
    </p:spTree>
    <p:extLst>
      <p:ext uri="{BB962C8B-B14F-4D97-AF65-F5344CB8AC3E}">
        <p14:creationId xmlns:p14="http://schemas.microsoft.com/office/powerpoint/2010/main" val="377030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765" y="1038944"/>
            <a:ext cx="840490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09339" y="44624"/>
            <a:ext cx="7794314" cy="861774"/>
          </a:xfrm>
          <a:prstGeom prst="rect">
            <a:avLst/>
          </a:prstGeom>
          <a:noFill/>
        </p:spPr>
        <p:txBody>
          <a:bodyPr wrap="none" rtlCol="0">
            <a:spAutoFit/>
          </a:bodyPr>
          <a:lstStyle/>
          <a:p>
            <a:pPr algn="ctr"/>
            <a:r>
              <a:rPr lang="en-US" sz="2800" b="1" dirty="0">
                <a:solidFill>
                  <a:prstClr val="black"/>
                </a:solidFill>
              </a:rPr>
              <a:t>1/e Half-Lives for Fate Processes within HYSPLIT-Hg</a:t>
            </a:r>
          </a:p>
          <a:p>
            <a:pPr algn="ctr"/>
            <a:r>
              <a:rPr lang="en-US" sz="2200" b="1" i="1" dirty="0">
                <a:solidFill>
                  <a:prstClr val="black"/>
                </a:solidFill>
              </a:rPr>
              <a:t>Starting with Uniform Mixing Ratio Throughout the Atmosphere</a:t>
            </a:r>
            <a:endParaRPr lang="en-US" sz="2200" b="1" i="1" dirty="0">
              <a:solidFill>
                <a:prstClr val="black"/>
              </a:solidFill>
            </a:endParaRPr>
          </a:p>
        </p:txBody>
      </p:sp>
      <p:sp>
        <p:nvSpPr>
          <p:cNvPr id="2" name="TextBox 1"/>
          <p:cNvSpPr txBox="1"/>
          <p:nvPr/>
        </p:nvSpPr>
        <p:spPr>
          <a:xfrm>
            <a:off x="6450005" y="1402448"/>
            <a:ext cx="997389" cy="523220"/>
          </a:xfrm>
          <a:prstGeom prst="rect">
            <a:avLst/>
          </a:prstGeom>
          <a:noFill/>
        </p:spPr>
        <p:txBody>
          <a:bodyPr wrap="none" rtlCol="0">
            <a:spAutoFit/>
          </a:bodyPr>
          <a:lstStyle/>
          <a:p>
            <a:r>
              <a:rPr lang="en-US" sz="2800" b="1" dirty="0">
                <a:solidFill>
                  <a:srgbClr val="008000"/>
                </a:solidFill>
              </a:rPr>
              <a:t>Hg(p)</a:t>
            </a:r>
            <a:endParaRPr lang="en-US" sz="2800" b="1" dirty="0">
              <a:solidFill>
                <a:srgbClr val="008000"/>
              </a:solidFill>
            </a:endParaRPr>
          </a:p>
        </p:txBody>
      </p:sp>
      <p:sp>
        <p:nvSpPr>
          <p:cNvPr id="5" name="TextBox 4"/>
          <p:cNvSpPr txBox="1"/>
          <p:nvPr/>
        </p:nvSpPr>
        <p:spPr>
          <a:xfrm>
            <a:off x="6437402" y="2668975"/>
            <a:ext cx="997389" cy="523220"/>
          </a:xfrm>
          <a:prstGeom prst="rect">
            <a:avLst/>
          </a:prstGeom>
          <a:noFill/>
        </p:spPr>
        <p:txBody>
          <a:bodyPr wrap="none" rtlCol="0">
            <a:spAutoFit/>
          </a:bodyPr>
          <a:lstStyle/>
          <a:p>
            <a:r>
              <a:rPr lang="en-US" sz="2800" b="1" dirty="0">
                <a:solidFill>
                  <a:srgbClr val="FF0000"/>
                </a:solidFill>
              </a:rPr>
              <a:t>Hg(II)</a:t>
            </a:r>
            <a:endParaRPr lang="en-US" sz="2800" b="1" dirty="0">
              <a:solidFill>
                <a:srgbClr val="FF0000"/>
              </a:solidFill>
            </a:endParaRPr>
          </a:p>
        </p:txBody>
      </p:sp>
      <p:sp>
        <p:nvSpPr>
          <p:cNvPr id="6" name="TextBox 5"/>
          <p:cNvSpPr txBox="1"/>
          <p:nvPr/>
        </p:nvSpPr>
        <p:spPr>
          <a:xfrm>
            <a:off x="6451609" y="4426784"/>
            <a:ext cx="987771" cy="523220"/>
          </a:xfrm>
          <a:prstGeom prst="rect">
            <a:avLst/>
          </a:prstGeom>
          <a:noFill/>
        </p:spPr>
        <p:txBody>
          <a:bodyPr wrap="none" rtlCol="0">
            <a:spAutoFit/>
          </a:bodyPr>
          <a:lstStyle/>
          <a:p>
            <a:r>
              <a:rPr lang="en-US" sz="2800" b="1" dirty="0">
                <a:solidFill>
                  <a:srgbClr val="002060"/>
                </a:solidFill>
              </a:rPr>
              <a:t>Hg(0)</a:t>
            </a:r>
            <a:endParaRPr lang="en-US" sz="2800" b="1" dirty="0">
              <a:solidFill>
                <a:srgbClr val="002060"/>
              </a:solidFill>
            </a:endParaRPr>
          </a:p>
        </p:txBody>
      </p:sp>
      <p:cxnSp>
        <p:nvCxnSpPr>
          <p:cNvPr id="7" name="Straight Connector 6"/>
          <p:cNvCxnSpPr/>
          <p:nvPr/>
        </p:nvCxnSpPr>
        <p:spPr>
          <a:xfrm>
            <a:off x="662880" y="2153008"/>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62880" y="3505428"/>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2706" y="5405420"/>
            <a:ext cx="3384773" cy="246221"/>
          </a:xfrm>
          <a:prstGeom prst="rect">
            <a:avLst/>
          </a:prstGeom>
          <a:solidFill>
            <a:schemeClr val="bg1"/>
          </a:solidFill>
        </p:spPr>
        <p:txBody>
          <a:bodyPr wrap="none" lIns="0" tIns="0" rIns="0" bIns="0" rtlCol="0">
            <a:spAutoFit/>
          </a:bodyPr>
          <a:lstStyle/>
          <a:p>
            <a:r>
              <a:rPr lang="en-US" sz="1600" dirty="0">
                <a:solidFill>
                  <a:prstClr val="black"/>
                </a:solidFill>
              </a:rPr>
              <a:t>Hg(0) oxidation base case – no reduction</a:t>
            </a:r>
            <a:endParaRPr lang="en-US" sz="1600" dirty="0">
              <a:solidFill>
                <a:prstClr val="black"/>
              </a:solidFill>
            </a:endParaRPr>
          </a:p>
        </p:txBody>
      </p:sp>
      <p:sp>
        <p:nvSpPr>
          <p:cNvPr id="12" name="TextBox 11"/>
          <p:cNvSpPr txBox="1"/>
          <p:nvPr/>
        </p:nvSpPr>
        <p:spPr>
          <a:xfrm>
            <a:off x="174438" y="5193511"/>
            <a:ext cx="3366947" cy="246221"/>
          </a:xfrm>
          <a:prstGeom prst="rect">
            <a:avLst/>
          </a:prstGeom>
          <a:solidFill>
            <a:schemeClr val="bg1"/>
          </a:solidFill>
        </p:spPr>
        <p:txBody>
          <a:bodyPr wrap="none" lIns="0" tIns="0" rIns="0" bIns="0" rtlCol="0">
            <a:spAutoFit/>
          </a:bodyPr>
          <a:lstStyle/>
          <a:p>
            <a:r>
              <a:rPr lang="en-US" sz="1600" dirty="0">
                <a:solidFill>
                  <a:prstClr val="black"/>
                </a:solidFill>
              </a:rPr>
              <a:t>Hg(0) oxidation  rate 67% – no reduction</a:t>
            </a:r>
            <a:endParaRPr lang="en-US" sz="1600" dirty="0">
              <a:solidFill>
                <a:prstClr val="black"/>
              </a:solidFill>
            </a:endParaRPr>
          </a:p>
        </p:txBody>
      </p:sp>
      <p:sp>
        <p:nvSpPr>
          <p:cNvPr id="11" name="TextBox 10"/>
          <p:cNvSpPr txBox="1"/>
          <p:nvPr/>
        </p:nvSpPr>
        <p:spPr>
          <a:xfrm>
            <a:off x="5455578" y="5437747"/>
            <a:ext cx="1626407" cy="215444"/>
          </a:xfrm>
          <a:prstGeom prst="rect">
            <a:avLst/>
          </a:prstGeom>
          <a:solidFill>
            <a:schemeClr val="bg1"/>
          </a:solidFill>
        </p:spPr>
        <p:txBody>
          <a:bodyPr wrap="none" lIns="0" tIns="0" rIns="0" bIns="0" rtlCol="0">
            <a:spAutoFit/>
          </a:bodyPr>
          <a:lstStyle/>
          <a:p>
            <a:r>
              <a:rPr lang="en-US" sz="1400" dirty="0">
                <a:solidFill>
                  <a:prstClr val="black"/>
                </a:solidFill>
              </a:rPr>
              <a:t>0.84 year = 10 months</a:t>
            </a:r>
            <a:endParaRPr lang="en-US" sz="1400" dirty="0">
              <a:solidFill>
                <a:prstClr val="black"/>
              </a:solidFill>
            </a:endParaRPr>
          </a:p>
        </p:txBody>
      </p:sp>
      <p:sp>
        <p:nvSpPr>
          <p:cNvPr id="14" name="TextBox 13"/>
          <p:cNvSpPr txBox="1"/>
          <p:nvPr/>
        </p:nvSpPr>
        <p:spPr>
          <a:xfrm>
            <a:off x="4292402" y="3187988"/>
            <a:ext cx="1663276" cy="215444"/>
          </a:xfrm>
          <a:prstGeom prst="rect">
            <a:avLst/>
          </a:prstGeom>
          <a:solidFill>
            <a:schemeClr val="bg1"/>
          </a:solidFill>
        </p:spPr>
        <p:txBody>
          <a:bodyPr wrap="none" lIns="0" tIns="0" rIns="0" bIns="0" rtlCol="0">
            <a:spAutoFit/>
          </a:bodyPr>
          <a:lstStyle/>
          <a:p>
            <a:r>
              <a:rPr lang="en-US" sz="1400" dirty="0">
                <a:solidFill>
                  <a:prstClr val="black"/>
                </a:solidFill>
              </a:rPr>
              <a:t>0.048 year = 2.5 weeks</a:t>
            </a:r>
            <a:endParaRPr lang="en-US" sz="1400" dirty="0">
              <a:solidFill>
                <a:prstClr val="black"/>
              </a:solidFill>
            </a:endParaRPr>
          </a:p>
        </p:txBody>
      </p:sp>
      <p:sp>
        <p:nvSpPr>
          <p:cNvPr id="15" name="TextBox 14"/>
          <p:cNvSpPr txBox="1"/>
          <p:nvPr/>
        </p:nvSpPr>
        <p:spPr>
          <a:xfrm>
            <a:off x="4872422" y="2971384"/>
            <a:ext cx="1579920" cy="215444"/>
          </a:xfrm>
          <a:prstGeom prst="rect">
            <a:avLst/>
          </a:prstGeom>
          <a:solidFill>
            <a:schemeClr val="bg1"/>
          </a:solidFill>
        </p:spPr>
        <p:txBody>
          <a:bodyPr wrap="none" lIns="0" tIns="0" rIns="0" bIns="0" rtlCol="0">
            <a:spAutoFit/>
          </a:bodyPr>
          <a:lstStyle/>
          <a:p>
            <a:r>
              <a:rPr lang="en-US" sz="1400" dirty="0">
                <a:solidFill>
                  <a:prstClr val="black"/>
                </a:solidFill>
              </a:rPr>
              <a:t>0.2 year = 2.4 months</a:t>
            </a:r>
            <a:endParaRPr lang="en-US" sz="1400" dirty="0">
              <a:solidFill>
                <a:prstClr val="black"/>
              </a:solidFill>
            </a:endParaRPr>
          </a:p>
        </p:txBody>
      </p:sp>
    </p:spTree>
    <p:extLst>
      <p:ext uri="{BB962C8B-B14F-4D97-AF65-F5344CB8AC3E}">
        <p14:creationId xmlns:p14="http://schemas.microsoft.com/office/powerpoint/2010/main" val="4148652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79" r="3503" b="4535"/>
          <a:stretch/>
        </p:blipFill>
        <p:spPr bwMode="auto">
          <a:xfrm>
            <a:off x="509183" y="398864"/>
            <a:ext cx="8095265" cy="612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44008" y="4201924"/>
            <a:ext cx="3603487" cy="584775"/>
          </a:xfrm>
          <a:prstGeom prst="rect">
            <a:avLst/>
          </a:prstGeom>
          <a:solidFill>
            <a:schemeClr val="bg1"/>
          </a:solidFill>
          <a:ln>
            <a:solidFill>
              <a:schemeClr val="tx1"/>
            </a:solidFill>
          </a:ln>
        </p:spPr>
        <p:txBody>
          <a:bodyPr wrap="none" rtlCol="0">
            <a:spAutoFit/>
          </a:bodyPr>
          <a:lstStyle/>
          <a:p>
            <a:r>
              <a:rPr lang="en-US" sz="3200" dirty="0">
                <a:solidFill>
                  <a:prstClr val="black"/>
                </a:solidFill>
              </a:rPr>
              <a:t>Study Year was 2005</a:t>
            </a:r>
            <a:endParaRPr lang="en-US" sz="3200" dirty="0">
              <a:solidFill>
                <a:prstClr val="black"/>
              </a:solidFill>
            </a:endParaRPr>
          </a:p>
        </p:txBody>
      </p:sp>
    </p:spTree>
    <p:extLst>
      <p:ext uri="{BB962C8B-B14F-4D97-AF65-F5344CB8AC3E}">
        <p14:creationId xmlns:p14="http://schemas.microsoft.com/office/powerpoint/2010/main" val="3917059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25" y="476672"/>
            <a:ext cx="8666163" cy="629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188640"/>
            <a:ext cx="7834196" cy="430887"/>
          </a:xfrm>
          <a:prstGeom prst="rect">
            <a:avLst/>
          </a:prstGeom>
          <a:noFill/>
        </p:spPr>
        <p:txBody>
          <a:bodyPr wrap="none" rtlCol="0">
            <a:spAutoFit/>
          </a:bodyPr>
          <a:lstStyle/>
          <a:p>
            <a:r>
              <a:rPr lang="en-US" sz="2200" b="1" dirty="0">
                <a:solidFill>
                  <a:prstClr val="black"/>
                </a:solidFill>
              </a:rPr>
              <a:t>Emissions Inventories with </a:t>
            </a:r>
            <a:r>
              <a:rPr lang="en-US" sz="2200" b="1" i="1" dirty="0">
                <a:solidFill>
                  <a:prstClr val="black"/>
                </a:solidFill>
              </a:rPr>
              <a:t>Net</a:t>
            </a:r>
            <a:r>
              <a:rPr lang="en-US" sz="2200" b="1" dirty="0">
                <a:solidFill>
                  <a:prstClr val="black"/>
                </a:solidFill>
              </a:rPr>
              <a:t> Ocean and Terrestrial Hg(0) Fluxes</a:t>
            </a:r>
            <a:endParaRPr lang="en-US" sz="2200" b="1" dirty="0">
              <a:solidFill>
                <a:prstClr val="black"/>
              </a:solidFill>
            </a:endParaRPr>
          </a:p>
        </p:txBody>
      </p:sp>
      <p:grpSp>
        <p:nvGrpSpPr>
          <p:cNvPr id="17" name="Group 16"/>
          <p:cNvGrpSpPr/>
          <p:nvPr/>
        </p:nvGrpSpPr>
        <p:grpSpPr>
          <a:xfrm>
            <a:off x="2771800" y="1196752"/>
            <a:ext cx="4320480" cy="4824536"/>
            <a:chOff x="2771800" y="1196752"/>
            <a:chExt cx="4320480" cy="4824536"/>
          </a:xfrm>
        </p:grpSpPr>
        <p:sp>
          <p:nvSpPr>
            <p:cNvPr id="3" name="5-Point Star 2"/>
            <p:cNvSpPr/>
            <p:nvPr/>
          </p:nvSpPr>
          <p:spPr>
            <a:xfrm>
              <a:off x="2771800" y="1340768"/>
              <a:ext cx="91440" cy="9144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5-Point Star 4"/>
            <p:cNvSpPr/>
            <p:nvPr/>
          </p:nvSpPr>
          <p:spPr>
            <a:xfrm>
              <a:off x="3068164" y="1196752"/>
              <a:ext cx="91440" cy="9144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Point Star 5"/>
            <p:cNvSpPr/>
            <p:nvPr/>
          </p:nvSpPr>
          <p:spPr>
            <a:xfrm>
              <a:off x="3362612" y="2075596"/>
              <a:ext cx="91440" cy="9144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5-Point Star 6"/>
            <p:cNvSpPr/>
            <p:nvPr/>
          </p:nvSpPr>
          <p:spPr>
            <a:xfrm>
              <a:off x="3953424" y="1831808"/>
              <a:ext cx="91440" cy="9144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5-Point Star 7"/>
            <p:cNvSpPr/>
            <p:nvPr/>
          </p:nvSpPr>
          <p:spPr>
            <a:xfrm>
              <a:off x="4239724" y="1844824"/>
              <a:ext cx="91440" cy="9144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4524804" y="1239264"/>
              <a:ext cx="91440" cy="9144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5-Point Star 9"/>
            <p:cNvSpPr/>
            <p:nvPr/>
          </p:nvSpPr>
          <p:spPr>
            <a:xfrm>
              <a:off x="4832268" y="1391664"/>
              <a:ext cx="91440" cy="9144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5-Point Star 10"/>
            <p:cNvSpPr/>
            <p:nvPr/>
          </p:nvSpPr>
          <p:spPr>
            <a:xfrm>
              <a:off x="5112152" y="1398028"/>
              <a:ext cx="91440" cy="9144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5-Point Star 11"/>
            <p:cNvSpPr/>
            <p:nvPr/>
          </p:nvSpPr>
          <p:spPr>
            <a:xfrm>
              <a:off x="5709380" y="1939912"/>
              <a:ext cx="91440" cy="9144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5-Point Star 12"/>
            <p:cNvSpPr/>
            <p:nvPr/>
          </p:nvSpPr>
          <p:spPr>
            <a:xfrm>
              <a:off x="5992728" y="1817060"/>
              <a:ext cx="91440" cy="9144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5-Point Star 13"/>
            <p:cNvSpPr/>
            <p:nvPr/>
          </p:nvSpPr>
          <p:spPr>
            <a:xfrm>
              <a:off x="6295508" y="1715556"/>
              <a:ext cx="91440" cy="9144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5-Point Star 15"/>
            <p:cNvSpPr/>
            <p:nvPr/>
          </p:nvSpPr>
          <p:spPr>
            <a:xfrm>
              <a:off x="5508104" y="5785832"/>
              <a:ext cx="91440" cy="9144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5652120" y="5651956"/>
              <a:ext cx="1440160" cy="369332"/>
            </a:xfrm>
            <a:prstGeom prst="rect">
              <a:avLst/>
            </a:prstGeom>
            <a:noFill/>
          </p:spPr>
          <p:txBody>
            <a:bodyPr wrap="square" rtlCol="0">
              <a:spAutoFit/>
            </a:bodyPr>
            <a:lstStyle/>
            <a:p>
              <a:r>
                <a:rPr lang="en-US" b="1" dirty="0">
                  <a:solidFill>
                    <a:prstClr val="black"/>
                  </a:solidFill>
                </a:rPr>
                <a:t>GEOS-</a:t>
              </a:r>
              <a:r>
                <a:rPr lang="en-US" b="1" dirty="0" err="1">
                  <a:solidFill>
                    <a:prstClr val="black"/>
                  </a:solidFill>
                </a:rPr>
                <a:t>Chem</a:t>
              </a:r>
              <a:endParaRPr lang="en-US" b="1" dirty="0">
                <a:solidFill>
                  <a:prstClr val="black"/>
                </a:solidFill>
              </a:endParaRPr>
            </a:p>
          </p:txBody>
        </p:sp>
      </p:grpSp>
      <p:sp>
        <p:nvSpPr>
          <p:cNvPr id="18" name="TextBox 17"/>
          <p:cNvSpPr txBox="1"/>
          <p:nvPr/>
        </p:nvSpPr>
        <p:spPr>
          <a:xfrm>
            <a:off x="6503200" y="951232"/>
            <a:ext cx="864096" cy="646331"/>
          </a:xfrm>
          <a:prstGeom prst="rect">
            <a:avLst/>
          </a:prstGeom>
          <a:noFill/>
        </p:spPr>
        <p:txBody>
          <a:bodyPr wrap="square" rtlCol="0">
            <a:spAutoFit/>
          </a:bodyPr>
          <a:lstStyle/>
          <a:p>
            <a:pPr algn="ctr"/>
            <a:r>
              <a:rPr lang="en-US" b="1" dirty="0">
                <a:solidFill>
                  <a:prstClr val="black"/>
                </a:solidFill>
              </a:rPr>
              <a:t>This Work</a:t>
            </a:r>
            <a:endParaRPr lang="en-US" b="1" dirty="0">
              <a:solidFill>
                <a:prstClr val="black"/>
              </a:solidFill>
            </a:endParaRPr>
          </a:p>
        </p:txBody>
      </p:sp>
      <p:grpSp>
        <p:nvGrpSpPr>
          <p:cNvPr id="28" name="Group 27"/>
          <p:cNvGrpSpPr/>
          <p:nvPr/>
        </p:nvGrpSpPr>
        <p:grpSpPr>
          <a:xfrm>
            <a:off x="2703256" y="1242472"/>
            <a:ext cx="1133916" cy="4243532"/>
            <a:chOff x="2703256" y="1242472"/>
            <a:chExt cx="1133916" cy="4243532"/>
          </a:xfrm>
        </p:grpSpPr>
        <p:sp>
          <p:nvSpPr>
            <p:cNvPr id="20" name="Rectangle 19"/>
            <p:cNvSpPr/>
            <p:nvPr/>
          </p:nvSpPr>
          <p:spPr>
            <a:xfrm>
              <a:off x="3549140" y="1242472"/>
              <a:ext cx="288032" cy="2978616"/>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p:cNvCxnSpPr/>
            <p:nvPr/>
          </p:nvCxnSpPr>
          <p:spPr>
            <a:xfrm flipV="1">
              <a:off x="2703256" y="4388724"/>
              <a:ext cx="1097280" cy="10972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84596" y="4221088"/>
              <a:ext cx="0" cy="182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4180732" y="188640"/>
            <a:ext cx="476292"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1548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1434</Words>
  <Application>Microsoft Office PowerPoint</Application>
  <PresentationFormat>On-screen Show (4:3)</PresentationFormat>
  <Paragraphs>240</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2_Flow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Cohen</dc:creator>
  <cp:lastModifiedBy>Mark Cohen</cp:lastModifiedBy>
  <cp:revision>1</cp:revision>
  <dcterms:created xsi:type="dcterms:W3CDTF">2015-07-14T17:57:02Z</dcterms:created>
  <dcterms:modified xsi:type="dcterms:W3CDTF">2015-07-14T17:58:32Z</dcterms:modified>
</cp:coreProperties>
</file>