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61" r:id="rId3"/>
    <p:sldId id="256" r:id="rId4"/>
    <p:sldId id="262" r:id="rId5"/>
    <p:sldId id="277" r:id="rId6"/>
    <p:sldId id="260" r:id="rId7"/>
    <p:sldId id="264" r:id="rId8"/>
    <p:sldId id="295" r:id="rId9"/>
    <p:sldId id="296" r:id="rId10"/>
    <p:sldId id="292" r:id="rId11"/>
    <p:sldId id="293" r:id="rId12"/>
    <p:sldId id="299" r:id="rId13"/>
    <p:sldId id="301" r:id="rId14"/>
    <p:sldId id="302" r:id="rId15"/>
    <p:sldId id="270" r:id="rId16"/>
    <p:sldId id="303" r:id="rId17"/>
    <p:sldId id="304" r:id="rId18"/>
    <p:sldId id="305" r:id="rId19"/>
    <p:sldId id="307" r:id="rId20"/>
    <p:sldId id="300" r:id="rId21"/>
    <p:sldId id="297" r:id="rId22"/>
    <p:sldId id="290" r:id="rId23"/>
    <p:sldId id="291" r:id="rId24"/>
    <p:sldId id="298" r:id="rId25"/>
    <p:sldId id="267" r:id="rId26"/>
    <p:sldId id="268" r:id="rId27"/>
    <p:sldId id="269" r:id="rId28"/>
    <p:sldId id="272" r:id="rId29"/>
    <p:sldId id="274" r:id="rId30"/>
    <p:sldId id="275"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A9E"/>
    <a:srgbClr val="DEA900"/>
    <a:srgbClr val="F7F7F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70" d="100"/>
          <a:sy n="70" d="100"/>
        </p:scale>
        <p:origin x="-108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A8D654-A639-40D8-8395-C37CEF34ACA0}" type="datetimeFigureOut">
              <a:rPr lang="en-US" smtClean="0"/>
              <a:pPr/>
              <a:t>7/29/2011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2EB8C8-CB5D-4097-90F4-07ACF48428A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5A2E9F44-C1D5-46E9-BD8A-5836F56B853B}" type="slidenum">
              <a:rPr lang="en-US" smtClean="0"/>
              <a:pPr/>
              <a:t>1</a:t>
            </a:fld>
            <a:endParaRPr lang="en-US" smtClean="0"/>
          </a:p>
        </p:txBody>
      </p:sp>
      <p:sp>
        <p:nvSpPr>
          <p:cNvPr id="9011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89717" tIns="44858" rIns="89717" bIns="44858" anchor="b"/>
          <a:lstStyle/>
          <a:p>
            <a:pPr algn="r" defTabSz="895350"/>
            <a:fld id="{EAFC4C90-0EC4-42A6-8A41-A71CE13ED6BB}" type="slidenum">
              <a:rPr lang="en-US" sz="1200"/>
              <a:pPr algn="r" defTabSz="895350"/>
              <a:t>1</a:t>
            </a:fld>
            <a:endParaRPr lang="en-US" sz="1200"/>
          </a:p>
        </p:txBody>
      </p:sp>
      <p:sp>
        <p:nvSpPr>
          <p:cNvPr id="90116" name="Rectangle 2"/>
          <p:cNvSpPr>
            <a:spLocks noGrp="1" noRot="1" noChangeAspect="1" noChangeArrowheads="1" noTextEdit="1"/>
          </p:cNvSpPr>
          <p:nvPr>
            <p:ph type="sldImg"/>
          </p:nvPr>
        </p:nvSpPr>
        <p:spPr>
          <a:xfrm>
            <a:off x="1150938" y="528638"/>
            <a:ext cx="4938712" cy="3703637"/>
          </a:xfrm>
          <a:ln/>
        </p:spPr>
      </p:sp>
      <p:sp>
        <p:nvSpPr>
          <p:cNvPr id="90117" name="Rectangle 3"/>
          <p:cNvSpPr>
            <a:spLocks noGrp="1" noChangeArrowheads="1"/>
          </p:cNvSpPr>
          <p:nvPr>
            <p:ph type="body" idx="1"/>
          </p:nvPr>
        </p:nvSpPr>
        <p:spPr>
          <a:xfrm>
            <a:off x="227013" y="4306888"/>
            <a:ext cx="6188075" cy="4338637"/>
          </a:xfrm>
          <a:noFill/>
          <a:ln/>
        </p:spPr>
        <p:txBody>
          <a:bodyPr lIns="91338" tIns="45669" rIns="91338" bIns="45669"/>
          <a:lstStyle/>
          <a:p>
            <a:pPr eaLnBrk="1" hangingPunct="1">
              <a:spcBef>
                <a:spcPct val="0"/>
              </a:spcBef>
            </a:pPr>
            <a:endParaRPr lang="en-US" smtClean="0"/>
          </a:p>
          <a:p>
            <a:pPr eaLnBrk="1" hangingPunct="1">
              <a:spcBef>
                <a:spcPct val="0"/>
              </a:spcBef>
            </a:pPr>
            <a:r>
              <a:rPr lang="en-US" smtClean="0"/>
              <a:t>[...background picture is the view from the Atmospheric Mercury Monitoring site at the Grand Bay NERR...]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defTabSz="891266">
              <a:defRPr/>
            </a:pPr>
            <a:r>
              <a:rPr lang="en-US" dirty="0" smtClean="0"/>
              <a:t>We have five total long-term</a:t>
            </a:r>
            <a:r>
              <a:rPr lang="en-US" baseline="0" dirty="0" smtClean="0"/>
              <a:t> measurement sites. Four of these are in the continental U.S., and one is at Mauna Loa in Hawaii.</a:t>
            </a:r>
          </a:p>
          <a:p>
            <a:pPr defTabSz="891266">
              <a:defRPr/>
            </a:pPr>
            <a:endParaRPr lang="en-US" baseline="0" dirty="0" smtClean="0"/>
          </a:p>
          <a:p>
            <a:pPr defTabSz="891266">
              <a:defRPr/>
            </a:pPr>
            <a:r>
              <a:rPr lang="en-US" dirty="0" smtClean="0"/>
              <a:t>Measurements</a:t>
            </a:r>
            <a:r>
              <a:rPr lang="en-US" baseline="0" dirty="0" smtClean="0"/>
              <a:t> have taken place at Grand Bay since 2006. Impetus for this site is the threat of mercury contamination in Gulf of Mexico seafood, and the role that NOAA has in protecting this fisheries resource. Located at the Grand Bay National Estuarine Research Reserve (NERR). Ongoing collaboration with Grand Bay NERR, Mississippi Department of Environmental Quality, EPA, US Fish and Wildlife Service. ARL’s site at Grand Bay was a founding station of the NADP Atmospheric Mercury Initiative, contributing data to the national network (now called the Atmospheric Mercury Monitoring Network – </a:t>
            </a:r>
            <a:r>
              <a:rPr lang="en-US" baseline="0" dirty="0" err="1" smtClean="0"/>
              <a:t>AMNet</a:t>
            </a:r>
            <a:r>
              <a:rPr lang="en-US" baseline="0" dirty="0" smtClean="0"/>
              <a:t> – see slide #16).</a:t>
            </a:r>
          </a:p>
          <a:p>
            <a:pPr defTabSz="891266">
              <a:defRPr/>
            </a:pPr>
            <a:endParaRPr lang="en-US" baseline="0" dirty="0" smtClean="0"/>
          </a:p>
          <a:p>
            <a:pPr defTabSz="891266">
              <a:defRPr/>
            </a:pPr>
            <a:r>
              <a:rPr lang="en-US" baseline="0" dirty="0" smtClean="0"/>
              <a:t>Measurements have taken place at the Canaan Valley Institute since 2005. The Canaan Valley Institute is in the heart of the Mid-Atlantic Highlands which generates and receives some of the highest atmospheric inputs of mercury in the nation, and is the primary source of freshwater to the Chesapeake Bay.</a:t>
            </a:r>
          </a:p>
          <a:p>
            <a:r>
              <a:rPr lang="en-US" baseline="0" dirty="0" smtClean="0"/>
              <a:t>Twenty-two rivers and lakes within West Virginia are on the EPA 303b list of mercury impaired waters. CVI was also a founding station of </a:t>
            </a:r>
            <a:r>
              <a:rPr lang="en-US" baseline="0" dirty="0" err="1" smtClean="0"/>
              <a:t>AMNet</a:t>
            </a:r>
            <a:r>
              <a:rPr lang="en-US" baseline="0" dirty="0" smtClean="0"/>
              <a:t>. Other network site at </a:t>
            </a:r>
            <a:r>
              <a:rPr lang="en-US" dirty="0" smtClean="0"/>
              <a:t>CVI include: Climate Reference Network, </a:t>
            </a:r>
            <a:r>
              <a:rPr lang="en-US" dirty="0" err="1" smtClean="0"/>
              <a:t>Ameriflux</a:t>
            </a:r>
            <a:r>
              <a:rPr lang="en-US" dirty="0" smtClean="0"/>
              <a:t>, Global Energy and Water Cycle Experiment (GEWEX), and </a:t>
            </a:r>
            <a:r>
              <a:rPr lang="en-US" dirty="0" err="1" smtClean="0"/>
              <a:t>AIRMoN</a:t>
            </a:r>
            <a:r>
              <a:rPr lang="en-US" dirty="0" smtClean="0"/>
              <a:t>. </a:t>
            </a:r>
          </a:p>
          <a:p>
            <a:endParaRPr lang="en-US" dirty="0" smtClean="0"/>
          </a:p>
          <a:p>
            <a:pPr defTabSz="891266">
              <a:defRPr/>
            </a:pPr>
            <a:r>
              <a:rPr lang="en-US" baseline="0" dirty="0" smtClean="0"/>
              <a:t>Measurements have taken place at Beltsville MD, in close collaboration with the USEPA, since 2006. </a:t>
            </a:r>
            <a:r>
              <a:rPr lang="en-US" dirty="0" smtClean="0"/>
              <a:t> The EPA operates a </a:t>
            </a:r>
            <a:r>
              <a:rPr lang="en-US" dirty="0" err="1" smtClean="0"/>
              <a:t>CASTNet</a:t>
            </a:r>
            <a:r>
              <a:rPr lang="en-US" dirty="0" smtClean="0"/>
              <a:t> site there, and the State of MD and the </a:t>
            </a:r>
            <a:r>
              <a:rPr lang="en-US" dirty="0" err="1" smtClean="0"/>
              <a:t>Univ</a:t>
            </a:r>
            <a:r>
              <a:rPr lang="en-US" dirty="0" smtClean="0"/>
              <a:t> of MD operates an NADP-NTN (acid rain) and MDN (mercury in rain) co-located network site.</a:t>
            </a:r>
          </a:p>
          <a:p>
            <a:pPr defTabSz="891266">
              <a:defRPr/>
            </a:pPr>
            <a:endParaRPr lang="en-US" dirty="0" smtClean="0"/>
          </a:p>
          <a:p>
            <a:pPr defTabSz="891266">
              <a:defRPr/>
            </a:pPr>
            <a:r>
              <a:rPr lang="en-US" dirty="0" smtClean="0"/>
              <a:t>Measurements have taken place at the Allegheny Portage site in PA since ~March 2009, in collaboration with the State of Pennsylvania, CVI, and the National Park Service. The site is in a region with very large coal-fired plants with very large emissions of mercury.</a:t>
            </a:r>
            <a:endParaRPr lang="en-US" baseline="0" dirty="0" smtClean="0"/>
          </a:p>
          <a:p>
            <a:pPr defTabSz="891266">
              <a:defRPr/>
            </a:pPr>
            <a:endParaRPr lang="en-US" baseline="0" dirty="0" smtClean="0"/>
          </a:p>
          <a:p>
            <a:pPr defTabSz="891266">
              <a:defRPr/>
            </a:pPr>
            <a:r>
              <a:rPr lang="en-US" baseline="0" dirty="0" smtClean="0"/>
              <a:t>We have also made measurements at numerous other locations during short-term field-intensive, e.g., Houston, Arctic, Antarctic, Michigan, …</a:t>
            </a:r>
          </a:p>
        </p:txBody>
      </p:sp>
      <p:sp>
        <p:nvSpPr>
          <p:cNvPr id="4" name="Slide Number Placeholder 3"/>
          <p:cNvSpPr>
            <a:spLocks noGrp="1"/>
          </p:cNvSpPr>
          <p:nvPr>
            <p:ph type="sldNum" sz="quarter" idx="10"/>
          </p:nvPr>
        </p:nvSpPr>
        <p:spPr/>
        <p:txBody>
          <a:bodyPr/>
          <a:lstStyle/>
          <a:p>
            <a:fld id="{44968C90-F160-400A-9168-041FF088281A}"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DEA1A11-B5F4-426B-AF2C-7515CF4B2F60}" type="slidenum">
              <a:rPr lang="en-US" sz="1200"/>
              <a:pPr algn="r"/>
              <a:t>4</a:t>
            </a:fld>
            <a:endParaRPr lang="en-US" sz="120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Mark – make legend better  and figure</a:t>
            </a:r>
            <a:r>
              <a:rPr lang="en-US" baseline="0" dirty="0" smtClean="0"/>
              <a:t> out if mapping total Hg or RGM… a</a:t>
            </a:r>
            <a:r>
              <a:rPr lang="en-US" dirty="0" smtClean="0"/>
              <a:t>n</a:t>
            </a:r>
            <a:r>
              <a:rPr lang="en-US" baseline="0" dirty="0" smtClean="0"/>
              <a:t>d can animate notations if I want…</a:t>
            </a:r>
            <a:endParaRPr lang="en-US" dirty="0"/>
          </a:p>
        </p:txBody>
      </p:sp>
      <p:sp>
        <p:nvSpPr>
          <p:cNvPr id="4" name="Slide Number Placeholder 3"/>
          <p:cNvSpPr>
            <a:spLocks noGrp="1"/>
          </p:cNvSpPr>
          <p:nvPr>
            <p:ph type="sldNum" sz="quarter" idx="10"/>
          </p:nvPr>
        </p:nvSpPr>
        <p:spPr/>
        <p:txBody>
          <a:bodyPr/>
          <a:lstStyle/>
          <a:p>
            <a:fld id="{8C2EB8C8-CB5D-4097-90F4-07ACF48428A4}"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Barry 101, AMS63,</a:t>
            </a:r>
            <a:r>
              <a:rPr lang="en-US" baseline="0" dirty="0" smtClean="0"/>
              <a:t> 4km, with plume rise, and deposition</a:t>
            </a:r>
            <a:endParaRPr lang="en-US" dirty="0"/>
          </a:p>
        </p:txBody>
      </p:sp>
      <p:sp>
        <p:nvSpPr>
          <p:cNvPr id="4" name="Slide Number Placeholder 3"/>
          <p:cNvSpPr>
            <a:spLocks noGrp="1"/>
          </p:cNvSpPr>
          <p:nvPr>
            <p:ph type="sldNum" sz="quarter" idx="10"/>
          </p:nvPr>
        </p:nvSpPr>
        <p:spPr/>
        <p:txBody>
          <a:bodyPr/>
          <a:lstStyle/>
          <a:p>
            <a:fld id="{8C2EB8C8-CB5D-4097-90F4-07ACF48428A4}" type="slidenum">
              <a:rPr lang="en-US" smtClean="0"/>
              <a:pPr/>
              <a:t>12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use</a:t>
            </a:r>
            <a:r>
              <a:rPr lang="en-US" baseline="0" dirty="0" smtClean="0"/>
              <a:t> e</a:t>
            </a:r>
            <a:r>
              <a:rPr lang="en-US" dirty="0" smtClean="0"/>
              <a:t>missions inventories</a:t>
            </a:r>
            <a:r>
              <a:rPr lang="en-US" baseline="0" dirty="0" smtClean="0"/>
              <a:t> from the U.S. EPA, Environment Canada, the Commission for Environmental Cooperation, the Mexican government, the United Nations Environmental Program (UNEP), and many other sources. We also do “spot checks” on inventory records that seem suspect, by attempting to verify the location and emissions information listed in the inventory by independent means.</a:t>
            </a:r>
          </a:p>
          <a:p>
            <a:endParaRPr lang="en-US" baseline="0" dirty="0" smtClean="0"/>
          </a:p>
          <a:p>
            <a:r>
              <a:rPr lang="en-US" baseline="0" dirty="0" smtClean="0"/>
              <a:t>HYSPLIT is run using gridded meteorological data, from the output of meteorological models. The primary source of gridded met data for ARL is NOAA NCEP. The data is converted to HYSPLIT format and archived at ARL for modeling use. In some cases, we generate our “own” meteorological modeling output, for special cases, with higher resolution than would otherwise be available. We also use data from other sources (e.g., ECMWF, NCAR…).</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28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7B8C65-2AAA-40B0-9EF5-89EE5E13DA30}" type="slidenum">
              <a:rPr lang="en-US" smtClean="0"/>
              <a:pPr/>
              <a:t>29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7B8C65-2AAA-40B0-9EF5-89EE5E13DA30}" type="slidenum">
              <a:rPr lang="en-US" smtClean="0"/>
              <a:pPr/>
              <a:t>30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0B32A4B-F6A9-4097-ADFC-ECF08106FC10}" type="datetimeFigureOut">
              <a:rPr lang="en-US" smtClean="0"/>
              <a:pPr/>
              <a:t>7/29/2011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E4AA44-F40C-4AD8-9C3D-F5D28382152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B32A4B-F6A9-4097-ADFC-ECF08106FC10}" type="datetimeFigureOut">
              <a:rPr lang="en-US" smtClean="0"/>
              <a:pPr/>
              <a:t>7/29/2011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E4AA44-F40C-4AD8-9C3D-F5D28382152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B32A4B-F6A9-4097-ADFC-ECF08106FC10}" type="datetimeFigureOut">
              <a:rPr lang="en-US" smtClean="0"/>
              <a:pPr/>
              <a:t>7/29/2011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E4AA44-F40C-4AD8-9C3D-F5D28382152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B32A4B-F6A9-4097-ADFC-ECF08106FC10}" type="datetimeFigureOut">
              <a:rPr lang="en-US" smtClean="0"/>
              <a:pPr/>
              <a:t>7/29/2011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E4AA44-F40C-4AD8-9C3D-F5D28382152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B32A4B-F6A9-4097-ADFC-ECF08106FC10}" type="datetimeFigureOut">
              <a:rPr lang="en-US" smtClean="0"/>
              <a:pPr/>
              <a:t>7/29/2011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E4AA44-F40C-4AD8-9C3D-F5D28382152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B32A4B-F6A9-4097-ADFC-ECF08106FC10}" type="datetimeFigureOut">
              <a:rPr lang="en-US" smtClean="0"/>
              <a:pPr/>
              <a:t>7/29/2011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E4AA44-F40C-4AD8-9C3D-F5D28382152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0B32A4B-F6A9-4097-ADFC-ECF08106FC10}" type="datetimeFigureOut">
              <a:rPr lang="en-US" smtClean="0"/>
              <a:pPr/>
              <a:t>7/29/2011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E4AA44-F40C-4AD8-9C3D-F5D28382152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0B32A4B-F6A9-4097-ADFC-ECF08106FC10}" type="datetimeFigureOut">
              <a:rPr lang="en-US" smtClean="0"/>
              <a:pPr/>
              <a:t>7/29/2011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E4AA44-F40C-4AD8-9C3D-F5D28382152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B32A4B-F6A9-4097-ADFC-ECF08106FC10}" type="datetimeFigureOut">
              <a:rPr lang="en-US" smtClean="0"/>
              <a:pPr/>
              <a:t>7/29/2011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E4AA44-F40C-4AD8-9C3D-F5D28382152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B32A4B-F6A9-4097-ADFC-ECF08106FC10}" type="datetimeFigureOut">
              <a:rPr lang="en-US" smtClean="0"/>
              <a:pPr/>
              <a:t>7/29/2011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E4AA44-F40C-4AD8-9C3D-F5D28382152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B32A4B-F6A9-4097-ADFC-ECF08106FC10}" type="datetimeFigureOut">
              <a:rPr lang="en-US" smtClean="0"/>
              <a:pPr/>
              <a:t>7/29/2011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E4AA44-F40C-4AD8-9C3D-F5D28382152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B32A4B-F6A9-4097-ADFC-ECF08106FC10}" type="datetimeFigureOut">
              <a:rPr lang="en-US" smtClean="0"/>
              <a:pPr/>
              <a:t>7/29/2011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E4AA44-F40C-4AD8-9C3D-F5D28382152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wmf"/><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wmf"/></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160-6037_IMG"/>
          <p:cNvPicPr>
            <a:picLocks noChangeAspect="1" noChangeArrowheads="1"/>
          </p:cNvPicPr>
          <p:nvPr/>
        </p:nvPicPr>
        <p:blipFill>
          <a:blip r:embed="rId3">
            <a:lum bright="10000"/>
          </a:blip>
          <a:srcRect l="6750"/>
          <a:stretch>
            <a:fillRect/>
          </a:stretch>
        </p:blipFill>
        <p:spPr bwMode="auto">
          <a:xfrm>
            <a:off x="-44450" y="0"/>
            <a:ext cx="9188450" cy="6854825"/>
          </a:xfrm>
          <a:prstGeom prst="rect">
            <a:avLst/>
          </a:prstGeom>
          <a:noFill/>
          <a:ln w="25400">
            <a:noFill/>
            <a:miter lim="800000"/>
            <a:headEnd/>
            <a:tailEnd/>
          </a:ln>
        </p:spPr>
      </p:pic>
      <p:sp>
        <p:nvSpPr>
          <p:cNvPr id="21507" name="Rectangle 4"/>
          <p:cNvSpPr>
            <a:spLocks noChangeArrowheads="1"/>
          </p:cNvSpPr>
          <p:nvPr/>
        </p:nvSpPr>
        <p:spPr bwMode="auto">
          <a:xfrm>
            <a:off x="0" y="193675"/>
            <a:ext cx="9144000" cy="954107"/>
          </a:xfrm>
          <a:prstGeom prst="rect">
            <a:avLst/>
          </a:prstGeom>
          <a:noFill/>
          <a:ln w="9525">
            <a:noFill/>
            <a:miter lim="800000"/>
            <a:headEnd/>
            <a:tailEnd/>
          </a:ln>
        </p:spPr>
        <p:txBody>
          <a:bodyPr anchor="ctr">
            <a:spAutoFit/>
          </a:bodyPr>
          <a:lstStyle/>
          <a:p>
            <a:pPr algn="ctr"/>
            <a:r>
              <a:rPr lang="en-US" sz="2800" b="1" dirty="0" smtClean="0">
                <a:solidFill>
                  <a:schemeClr val="accent2"/>
                </a:solidFill>
              </a:rPr>
              <a:t>Evaluating the HYSPLIT-Hg Atmospheric </a:t>
            </a:r>
          </a:p>
          <a:p>
            <a:pPr algn="ctr"/>
            <a:r>
              <a:rPr lang="en-US" sz="2800" b="1" dirty="0" smtClean="0">
                <a:solidFill>
                  <a:schemeClr val="accent2"/>
                </a:solidFill>
              </a:rPr>
              <a:t>Mercury Model Using Ambient Monitoring Data</a:t>
            </a:r>
            <a:endParaRPr lang="en-US" sz="2800" b="1" dirty="0">
              <a:solidFill>
                <a:schemeClr val="accent2"/>
              </a:solidFill>
            </a:endParaRPr>
          </a:p>
        </p:txBody>
      </p:sp>
      <p:sp>
        <p:nvSpPr>
          <p:cNvPr id="21508" name="Text Box 6"/>
          <p:cNvSpPr txBox="1">
            <a:spLocks noChangeArrowheads="1"/>
          </p:cNvSpPr>
          <p:nvPr/>
        </p:nvSpPr>
        <p:spPr bwMode="auto">
          <a:xfrm>
            <a:off x="130175" y="1219200"/>
            <a:ext cx="9144000" cy="1015663"/>
          </a:xfrm>
          <a:prstGeom prst="rect">
            <a:avLst/>
          </a:prstGeom>
          <a:noFill/>
          <a:ln w="9525">
            <a:noFill/>
            <a:miter lim="800000"/>
            <a:headEnd/>
            <a:tailEnd/>
          </a:ln>
        </p:spPr>
        <p:txBody>
          <a:bodyPr>
            <a:spAutoFit/>
          </a:bodyPr>
          <a:lstStyle/>
          <a:p>
            <a:pPr algn="ctr"/>
            <a:r>
              <a:rPr lang="en-US" sz="2000" b="1" dirty="0">
                <a:solidFill>
                  <a:srgbClr val="008000"/>
                </a:solidFill>
              </a:rPr>
              <a:t>Mark </a:t>
            </a:r>
            <a:r>
              <a:rPr lang="en-US" sz="2000" b="1" dirty="0" smtClean="0">
                <a:solidFill>
                  <a:srgbClr val="008000"/>
                </a:solidFill>
              </a:rPr>
              <a:t>Cohen</a:t>
            </a:r>
            <a:r>
              <a:rPr lang="en-US" sz="2000" b="1" baseline="30000" dirty="0" smtClean="0">
                <a:solidFill>
                  <a:srgbClr val="008000"/>
                </a:solidFill>
              </a:rPr>
              <a:t>1</a:t>
            </a:r>
            <a:r>
              <a:rPr lang="en-US" sz="2000" b="1" dirty="0" smtClean="0">
                <a:solidFill>
                  <a:srgbClr val="008000"/>
                </a:solidFill>
              </a:rPr>
              <a:t>, </a:t>
            </a:r>
            <a:r>
              <a:rPr lang="en-US" sz="2000" b="1" dirty="0">
                <a:solidFill>
                  <a:srgbClr val="008000"/>
                </a:solidFill>
              </a:rPr>
              <a:t>Winston </a:t>
            </a:r>
            <a:r>
              <a:rPr lang="en-US" sz="2000" b="1" dirty="0" smtClean="0">
                <a:solidFill>
                  <a:srgbClr val="008000"/>
                </a:solidFill>
              </a:rPr>
              <a:t>Luke</a:t>
            </a:r>
            <a:r>
              <a:rPr lang="en-US" sz="2000" b="1" baseline="30000" dirty="0" smtClean="0">
                <a:solidFill>
                  <a:srgbClr val="008000"/>
                </a:solidFill>
              </a:rPr>
              <a:t>1</a:t>
            </a:r>
            <a:r>
              <a:rPr lang="en-US" sz="2000" b="1" dirty="0" smtClean="0">
                <a:solidFill>
                  <a:srgbClr val="008000"/>
                </a:solidFill>
              </a:rPr>
              <a:t>, </a:t>
            </a:r>
            <a:r>
              <a:rPr lang="en-US" sz="2000" b="1" dirty="0">
                <a:solidFill>
                  <a:srgbClr val="008000"/>
                </a:solidFill>
              </a:rPr>
              <a:t>Paul </a:t>
            </a:r>
            <a:r>
              <a:rPr lang="en-US" sz="2000" b="1" dirty="0" smtClean="0">
                <a:solidFill>
                  <a:srgbClr val="008000"/>
                </a:solidFill>
              </a:rPr>
              <a:t>Kelley</a:t>
            </a:r>
            <a:r>
              <a:rPr lang="en-US" sz="2000" b="1" baseline="30000" dirty="0" smtClean="0">
                <a:solidFill>
                  <a:srgbClr val="008000"/>
                </a:solidFill>
              </a:rPr>
              <a:t>1</a:t>
            </a:r>
            <a:r>
              <a:rPr lang="en-US" sz="2000" b="1" dirty="0" smtClean="0">
                <a:solidFill>
                  <a:srgbClr val="008000"/>
                </a:solidFill>
              </a:rPr>
              <a:t>, </a:t>
            </a:r>
            <a:r>
              <a:rPr lang="en-US" sz="2000" b="1" dirty="0" err="1" smtClean="0">
                <a:solidFill>
                  <a:srgbClr val="008000"/>
                </a:solidFill>
              </a:rPr>
              <a:t>Fantine</a:t>
            </a:r>
            <a:r>
              <a:rPr lang="en-US" sz="2000" b="1" dirty="0" smtClean="0">
                <a:solidFill>
                  <a:srgbClr val="008000"/>
                </a:solidFill>
              </a:rPr>
              <a:t> Ngan</a:t>
            </a:r>
            <a:r>
              <a:rPr lang="en-US" sz="2000" b="1" baseline="30000" dirty="0" smtClean="0">
                <a:solidFill>
                  <a:srgbClr val="008000"/>
                </a:solidFill>
              </a:rPr>
              <a:t>1</a:t>
            </a:r>
            <a:r>
              <a:rPr lang="en-US" sz="2000" b="1" dirty="0" smtClean="0">
                <a:solidFill>
                  <a:srgbClr val="008000"/>
                </a:solidFill>
              </a:rPr>
              <a:t>, </a:t>
            </a:r>
          </a:p>
          <a:p>
            <a:pPr algn="ctr"/>
            <a:r>
              <a:rPr lang="en-US" sz="2000" b="1" dirty="0" smtClean="0">
                <a:solidFill>
                  <a:srgbClr val="008000"/>
                </a:solidFill>
              </a:rPr>
              <a:t>Richard Artz</a:t>
            </a:r>
            <a:r>
              <a:rPr lang="en-US" sz="2000" b="1" baseline="30000" dirty="0" smtClean="0">
                <a:solidFill>
                  <a:srgbClr val="008000"/>
                </a:solidFill>
              </a:rPr>
              <a:t>1</a:t>
            </a:r>
            <a:r>
              <a:rPr lang="en-US" sz="2000" b="1" dirty="0" smtClean="0">
                <a:solidFill>
                  <a:srgbClr val="008000"/>
                </a:solidFill>
              </a:rPr>
              <a:t>, Steve Brooks</a:t>
            </a:r>
            <a:r>
              <a:rPr lang="en-US" sz="2000" b="1" baseline="30000" dirty="0" smtClean="0">
                <a:solidFill>
                  <a:srgbClr val="008000"/>
                </a:solidFill>
              </a:rPr>
              <a:t>2</a:t>
            </a:r>
            <a:r>
              <a:rPr lang="en-US" sz="2000" b="1" dirty="0" smtClean="0">
                <a:solidFill>
                  <a:srgbClr val="008000"/>
                </a:solidFill>
              </a:rPr>
              <a:t>, </a:t>
            </a:r>
            <a:r>
              <a:rPr lang="en-US" sz="2000" b="1" dirty="0" err="1" smtClean="0">
                <a:solidFill>
                  <a:srgbClr val="008000"/>
                </a:solidFill>
              </a:rPr>
              <a:t>Venkata</a:t>
            </a:r>
            <a:r>
              <a:rPr lang="en-US" sz="2000" b="1" dirty="0" smtClean="0">
                <a:solidFill>
                  <a:srgbClr val="008000"/>
                </a:solidFill>
              </a:rPr>
              <a:t> </a:t>
            </a:r>
            <a:r>
              <a:rPr lang="en-US" sz="2000" b="1" dirty="0" err="1" smtClean="0">
                <a:solidFill>
                  <a:srgbClr val="008000"/>
                </a:solidFill>
              </a:rPr>
              <a:t>Bhaskar</a:t>
            </a:r>
            <a:r>
              <a:rPr lang="en-US" sz="2000" b="1" dirty="0" smtClean="0">
                <a:solidFill>
                  <a:srgbClr val="008000"/>
                </a:solidFill>
              </a:rPr>
              <a:t> </a:t>
            </a:r>
            <a:r>
              <a:rPr lang="en-US" sz="2000" b="1" dirty="0" err="1" smtClean="0">
                <a:solidFill>
                  <a:srgbClr val="008000"/>
                </a:solidFill>
              </a:rPr>
              <a:t>Rao</a:t>
            </a:r>
            <a:r>
              <a:rPr lang="en-US" sz="2000" b="1" dirty="0" smtClean="0">
                <a:solidFill>
                  <a:srgbClr val="008000"/>
                </a:solidFill>
              </a:rPr>
              <a:t> Dodla</a:t>
            </a:r>
            <a:r>
              <a:rPr lang="en-US" sz="2000" b="1" baseline="30000" dirty="0" smtClean="0">
                <a:solidFill>
                  <a:srgbClr val="008000"/>
                </a:solidFill>
              </a:rPr>
              <a:t>3</a:t>
            </a:r>
            <a:r>
              <a:rPr lang="en-US" sz="2000" b="1" dirty="0" smtClean="0">
                <a:solidFill>
                  <a:srgbClr val="008000"/>
                </a:solidFill>
              </a:rPr>
              <a:t>, Roland Draxler</a:t>
            </a:r>
            <a:r>
              <a:rPr lang="en-US" sz="2000" b="1" baseline="30000" dirty="0" smtClean="0">
                <a:solidFill>
                  <a:srgbClr val="008000"/>
                </a:solidFill>
              </a:rPr>
              <a:t>1</a:t>
            </a:r>
            <a:r>
              <a:rPr lang="en-US" sz="2000" b="1" dirty="0" smtClean="0">
                <a:solidFill>
                  <a:srgbClr val="008000"/>
                </a:solidFill>
              </a:rPr>
              <a:t>, </a:t>
            </a:r>
          </a:p>
          <a:p>
            <a:pPr algn="ctr"/>
            <a:r>
              <a:rPr lang="en-US" sz="2000" b="1" dirty="0" err="1" smtClean="0">
                <a:solidFill>
                  <a:srgbClr val="008000"/>
                </a:solidFill>
              </a:rPr>
              <a:t>Xinrong</a:t>
            </a:r>
            <a:r>
              <a:rPr lang="en-US" sz="2000" b="1" dirty="0" smtClean="0">
                <a:solidFill>
                  <a:srgbClr val="008000"/>
                </a:solidFill>
              </a:rPr>
              <a:t> Ren</a:t>
            </a:r>
            <a:r>
              <a:rPr lang="en-US" sz="2000" b="1" baseline="30000" dirty="0" smtClean="0">
                <a:solidFill>
                  <a:srgbClr val="008000"/>
                </a:solidFill>
              </a:rPr>
              <a:t>1</a:t>
            </a:r>
            <a:r>
              <a:rPr lang="en-US" sz="2000" b="1" dirty="0" smtClean="0">
                <a:solidFill>
                  <a:srgbClr val="008000"/>
                </a:solidFill>
              </a:rPr>
              <a:t>, David Schmeltz</a:t>
            </a:r>
            <a:r>
              <a:rPr lang="en-US" sz="2000" b="1" baseline="30000" dirty="0" smtClean="0">
                <a:solidFill>
                  <a:srgbClr val="008000"/>
                </a:solidFill>
              </a:rPr>
              <a:t>4</a:t>
            </a:r>
            <a:r>
              <a:rPr lang="en-US" sz="2000" b="1" dirty="0" smtClean="0">
                <a:solidFill>
                  <a:srgbClr val="008000"/>
                </a:solidFill>
              </a:rPr>
              <a:t>, Timothy Sharac</a:t>
            </a:r>
            <a:r>
              <a:rPr lang="en-US" sz="2000" b="1" baseline="30000" dirty="0" smtClean="0">
                <a:solidFill>
                  <a:srgbClr val="008000"/>
                </a:solidFill>
              </a:rPr>
              <a:t>4</a:t>
            </a:r>
            <a:r>
              <a:rPr lang="en-US" sz="2000" b="1" dirty="0" smtClean="0">
                <a:solidFill>
                  <a:srgbClr val="008000"/>
                </a:solidFill>
              </a:rPr>
              <a:t>, Jake Walker</a:t>
            </a:r>
            <a:r>
              <a:rPr lang="en-US" sz="2000" b="1" baseline="30000" dirty="0" smtClean="0">
                <a:solidFill>
                  <a:srgbClr val="008000"/>
                </a:solidFill>
              </a:rPr>
              <a:t>5</a:t>
            </a:r>
            <a:endParaRPr lang="en-US" sz="2000" b="1" dirty="0">
              <a:solidFill>
                <a:srgbClr val="008000"/>
              </a:solidFill>
            </a:endParaRPr>
          </a:p>
        </p:txBody>
      </p:sp>
      <p:sp>
        <p:nvSpPr>
          <p:cNvPr id="21509" name="Text Box 5"/>
          <p:cNvSpPr txBox="1">
            <a:spLocks noChangeArrowheads="1"/>
          </p:cNvSpPr>
          <p:nvPr/>
        </p:nvSpPr>
        <p:spPr bwMode="auto">
          <a:xfrm>
            <a:off x="469900" y="5334000"/>
            <a:ext cx="8229600" cy="707886"/>
          </a:xfrm>
          <a:prstGeom prst="rect">
            <a:avLst/>
          </a:prstGeom>
          <a:noFill/>
          <a:ln w="9525">
            <a:noFill/>
            <a:miter lim="800000"/>
            <a:headEnd/>
            <a:tailEnd/>
          </a:ln>
        </p:spPr>
        <p:txBody>
          <a:bodyPr>
            <a:spAutoFit/>
          </a:bodyPr>
          <a:lstStyle/>
          <a:p>
            <a:pPr algn="ctr"/>
            <a:r>
              <a:rPr lang="en-US" sz="2000" b="1" dirty="0" smtClean="0"/>
              <a:t>10th International Conference on Mercury as a Global Pollutant</a:t>
            </a:r>
            <a:endParaRPr lang="en-US" sz="2000" b="1" dirty="0"/>
          </a:p>
          <a:p>
            <a:pPr algn="ctr"/>
            <a:r>
              <a:rPr lang="en-US" sz="2000" b="1" dirty="0" smtClean="0"/>
              <a:t>July 23-29, 2011, Halifax, Nova Scotia</a:t>
            </a:r>
            <a:endParaRPr lang="en-US" sz="2000" b="1" dirty="0">
              <a:latin typeface="Times New Roman" pitchFamily="18" charset="0"/>
            </a:endParaRPr>
          </a:p>
        </p:txBody>
      </p:sp>
      <p:sp>
        <p:nvSpPr>
          <p:cNvPr id="9" name="Rectangle 8"/>
          <p:cNvSpPr/>
          <p:nvPr/>
        </p:nvSpPr>
        <p:spPr>
          <a:xfrm>
            <a:off x="76200" y="2286000"/>
            <a:ext cx="6096000" cy="1384995"/>
          </a:xfrm>
          <a:prstGeom prst="rect">
            <a:avLst/>
          </a:prstGeom>
        </p:spPr>
        <p:txBody>
          <a:bodyPr wrap="square">
            <a:spAutoFit/>
          </a:bodyPr>
          <a:lstStyle/>
          <a:p>
            <a:pPr marL="231775" indent="-231775">
              <a:buAutoNum type="arabicPeriod"/>
            </a:pPr>
            <a:r>
              <a:rPr lang="en-US" sz="1400" b="1" dirty="0" smtClean="0">
                <a:solidFill>
                  <a:srgbClr val="0070C0"/>
                </a:solidFill>
              </a:rPr>
              <a:t>NOAA Air Resources Laboratory, Silver Spring MD, USA</a:t>
            </a:r>
          </a:p>
          <a:p>
            <a:pPr marL="231775" indent="-231775">
              <a:buAutoNum type="arabicPeriod"/>
            </a:pPr>
            <a:r>
              <a:rPr lang="en-US" sz="1400" b="1" dirty="0" smtClean="0">
                <a:solidFill>
                  <a:srgbClr val="0070C0"/>
                </a:solidFill>
              </a:rPr>
              <a:t>Canaan Valley Institute, Davis WV, USA</a:t>
            </a:r>
          </a:p>
          <a:p>
            <a:pPr marL="231775" indent="-231775">
              <a:buAutoNum type="arabicPeriod"/>
            </a:pPr>
            <a:r>
              <a:rPr lang="en-US" sz="1400" b="1" dirty="0" smtClean="0">
                <a:solidFill>
                  <a:srgbClr val="0070C0"/>
                </a:solidFill>
              </a:rPr>
              <a:t>Jackson State University, Jackson MS, USA</a:t>
            </a:r>
          </a:p>
          <a:p>
            <a:pPr marL="231775" indent="-231775">
              <a:buAutoNum type="arabicPeriod"/>
            </a:pPr>
            <a:r>
              <a:rPr lang="en-US" sz="1400" b="1" dirty="0" smtClean="0">
                <a:solidFill>
                  <a:srgbClr val="0070C0"/>
                </a:solidFill>
              </a:rPr>
              <a:t>USEPA Clean Air Markets Division, Washington DC, USA</a:t>
            </a:r>
          </a:p>
          <a:p>
            <a:pPr marL="231775" indent="-231775">
              <a:buAutoNum type="arabicPeriod"/>
            </a:pPr>
            <a:r>
              <a:rPr lang="en-US" sz="1400" b="1" dirty="0" smtClean="0">
                <a:solidFill>
                  <a:srgbClr val="0070C0"/>
                </a:solidFill>
              </a:rPr>
              <a:t>Grand Bay National Estuarine Research Reserve, Moss Point MS, USA</a:t>
            </a:r>
          </a:p>
          <a:p>
            <a:pPr marL="342900" indent="-342900">
              <a:buAutoNum type="arabicPeriod"/>
            </a:pPr>
            <a:endParaRPr lang="en-US" sz="1400" b="1" dirty="0">
              <a:solidFill>
                <a:srgbClr val="0070C0"/>
              </a:solidFill>
              <a:latin typeface="Courier New" pitchFamily="49" charset="0"/>
              <a:cs typeface="Courier New" pitchFamily="49"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Documents and Settings\FantineN\Desktop\WRF_HYSPLIT\idl\analysis-GrandBay\GB_ts\WSPD10_GB_AMS63_AMS73_d03_2008050200_2008050723.gif"/>
          <p:cNvPicPr>
            <a:picLocks noChangeAspect="1" noChangeArrowheads="1"/>
          </p:cNvPicPr>
          <p:nvPr/>
        </p:nvPicPr>
        <p:blipFill>
          <a:blip r:embed="rId2" cstate="print"/>
          <a:srcRect t="6667" b="8333"/>
          <a:stretch>
            <a:fillRect/>
          </a:stretch>
        </p:blipFill>
        <p:spPr bwMode="auto">
          <a:xfrm>
            <a:off x="0" y="304800"/>
            <a:ext cx="9144000" cy="3886200"/>
          </a:xfrm>
          <a:prstGeom prst="rect">
            <a:avLst/>
          </a:prstGeom>
          <a:noFill/>
        </p:spPr>
      </p:pic>
      <p:sp>
        <p:nvSpPr>
          <p:cNvPr id="4" name="TextBox 3"/>
          <p:cNvSpPr txBox="1"/>
          <p:nvPr/>
        </p:nvSpPr>
        <p:spPr>
          <a:xfrm>
            <a:off x="4495800" y="1286470"/>
            <a:ext cx="1351679" cy="923330"/>
          </a:xfrm>
          <a:prstGeom prst="rect">
            <a:avLst/>
          </a:prstGeom>
          <a:solidFill>
            <a:srgbClr val="F7F7F7"/>
          </a:solidFill>
        </p:spPr>
        <p:txBody>
          <a:bodyPr wrap="square" rtlCol="0">
            <a:spAutoFit/>
          </a:bodyPr>
          <a:lstStyle/>
          <a:p>
            <a:r>
              <a:rPr lang="en-US" dirty="0" smtClean="0"/>
              <a:t>Model over-predicted </a:t>
            </a:r>
          </a:p>
          <a:p>
            <a:r>
              <a:rPr lang="en-US" dirty="0" smtClean="0"/>
              <a:t>wind speed</a:t>
            </a:r>
          </a:p>
        </p:txBody>
      </p:sp>
      <p:sp>
        <p:nvSpPr>
          <p:cNvPr id="5" name="TextBox 4"/>
          <p:cNvSpPr txBox="1"/>
          <p:nvPr/>
        </p:nvSpPr>
        <p:spPr>
          <a:xfrm>
            <a:off x="5256907" y="895290"/>
            <a:ext cx="1753493" cy="400110"/>
          </a:xfrm>
          <a:prstGeom prst="rect">
            <a:avLst/>
          </a:prstGeom>
          <a:solidFill>
            <a:srgbClr val="F7F7F7"/>
          </a:solidFill>
        </p:spPr>
        <p:txBody>
          <a:bodyPr wrap="none" rtlCol="0">
            <a:spAutoFit/>
          </a:bodyPr>
          <a:lstStyle/>
          <a:p>
            <a:r>
              <a:rPr lang="en-US" sz="2000" b="1" i="1" dirty="0" smtClean="0">
                <a:solidFill>
                  <a:srgbClr val="00B050"/>
                </a:solidFill>
              </a:rPr>
              <a:t>Mercury peaks</a:t>
            </a:r>
            <a:endParaRPr lang="en-US" sz="2000" b="1" i="1" dirty="0">
              <a:solidFill>
                <a:srgbClr val="00B050"/>
              </a:solidFill>
            </a:endParaRPr>
          </a:p>
        </p:txBody>
      </p:sp>
      <p:grpSp>
        <p:nvGrpSpPr>
          <p:cNvPr id="23" name="Group 22"/>
          <p:cNvGrpSpPr/>
          <p:nvPr/>
        </p:nvGrpSpPr>
        <p:grpSpPr>
          <a:xfrm>
            <a:off x="984458" y="4736068"/>
            <a:ext cx="7543037" cy="1223665"/>
            <a:chOff x="984458" y="4736068"/>
            <a:chExt cx="7543037" cy="1223665"/>
          </a:xfrm>
        </p:grpSpPr>
        <p:cxnSp>
          <p:nvCxnSpPr>
            <p:cNvPr id="12" name="Straight Connector 11"/>
            <p:cNvCxnSpPr/>
            <p:nvPr/>
          </p:nvCxnSpPr>
          <p:spPr>
            <a:xfrm>
              <a:off x="984458" y="5257800"/>
              <a:ext cx="457200" cy="15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594058" y="5117068"/>
              <a:ext cx="6933437" cy="461665"/>
            </a:xfrm>
            <a:prstGeom prst="rect">
              <a:avLst/>
            </a:prstGeom>
            <a:noFill/>
          </p:spPr>
          <p:txBody>
            <a:bodyPr wrap="none" rtlCol="0">
              <a:spAutoFit/>
            </a:bodyPr>
            <a:lstStyle/>
            <a:p>
              <a:r>
                <a:rPr lang="en-US" sz="2400" dirty="0" smtClean="0"/>
                <a:t>Model: WRF(a) (NOAH Land Surface Model + nudging)</a:t>
              </a:r>
              <a:endParaRPr lang="en-US" sz="2400" dirty="0"/>
            </a:p>
          </p:txBody>
        </p:sp>
        <p:cxnSp>
          <p:nvCxnSpPr>
            <p:cNvPr id="14" name="Straight Connector 13"/>
            <p:cNvCxnSpPr/>
            <p:nvPr/>
          </p:nvCxnSpPr>
          <p:spPr>
            <a:xfrm>
              <a:off x="984458" y="5638800"/>
              <a:ext cx="457200" cy="158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594058" y="5498068"/>
              <a:ext cx="6492418" cy="461665"/>
            </a:xfrm>
            <a:prstGeom prst="rect">
              <a:avLst/>
            </a:prstGeom>
            <a:noFill/>
          </p:spPr>
          <p:txBody>
            <a:bodyPr wrap="none" rtlCol="0">
              <a:spAutoFit/>
            </a:bodyPr>
            <a:lstStyle/>
            <a:p>
              <a:r>
                <a:rPr lang="en-US" sz="2400" dirty="0" smtClean="0"/>
                <a:t>Model: WRF(b) (PX Land Surface Model + nudging)</a:t>
              </a:r>
              <a:endParaRPr lang="en-US" sz="2400" dirty="0"/>
            </a:p>
          </p:txBody>
        </p:sp>
        <p:sp>
          <p:nvSpPr>
            <p:cNvPr id="16" name="TextBox 15"/>
            <p:cNvSpPr txBox="1"/>
            <p:nvPr/>
          </p:nvSpPr>
          <p:spPr>
            <a:xfrm>
              <a:off x="1594058" y="4736068"/>
              <a:ext cx="5489516" cy="461665"/>
            </a:xfrm>
            <a:prstGeom prst="rect">
              <a:avLst/>
            </a:prstGeom>
            <a:noFill/>
          </p:spPr>
          <p:txBody>
            <a:bodyPr wrap="none" rtlCol="0">
              <a:spAutoFit/>
            </a:bodyPr>
            <a:lstStyle/>
            <a:p>
              <a:r>
                <a:rPr lang="en-US" sz="2400" dirty="0" smtClean="0"/>
                <a:t>Measurements at the Grand Bay NERR site</a:t>
              </a:r>
              <a:endParaRPr lang="en-US" sz="2400" dirty="0"/>
            </a:p>
          </p:txBody>
        </p:sp>
        <p:sp>
          <p:nvSpPr>
            <p:cNvPr id="17" name="TextBox 16"/>
            <p:cNvSpPr txBox="1"/>
            <p:nvPr/>
          </p:nvSpPr>
          <p:spPr>
            <a:xfrm>
              <a:off x="1066800" y="4749225"/>
              <a:ext cx="389850" cy="584775"/>
            </a:xfrm>
            <a:prstGeom prst="rect">
              <a:avLst/>
            </a:prstGeom>
            <a:noFill/>
          </p:spPr>
          <p:txBody>
            <a:bodyPr wrap="none" rtlCol="0">
              <a:spAutoFit/>
            </a:bodyPr>
            <a:lstStyle/>
            <a:p>
              <a:r>
                <a:rPr lang="en-US" sz="3200" dirty="0" smtClean="0"/>
                <a:t>*</a:t>
              </a:r>
              <a:endParaRPr lang="en-US" sz="3200" dirty="0"/>
            </a:p>
          </p:txBody>
        </p:sp>
      </p:grpSp>
      <p:sp>
        <p:nvSpPr>
          <p:cNvPr id="18" name="TextBox 17"/>
          <p:cNvSpPr txBox="1"/>
          <p:nvPr/>
        </p:nvSpPr>
        <p:spPr>
          <a:xfrm>
            <a:off x="2514600" y="381000"/>
            <a:ext cx="762260" cy="369332"/>
          </a:xfrm>
          <a:prstGeom prst="rect">
            <a:avLst/>
          </a:prstGeom>
          <a:solidFill>
            <a:srgbClr val="F7F7F7"/>
          </a:solidFill>
        </p:spPr>
        <p:txBody>
          <a:bodyPr wrap="none" rtlCol="0">
            <a:spAutoFit/>
          </a:bodyPr>
          <a:lstStyle/>
          <a:p>
            <a:r>
              <a:rPr lang="en-US" dirty="0" smtClean="0"/>
              <a:t>May 3</a:t>
            </a:r>
            <a:endParaRPr lang="en-US" dirty="0"/>
          </a:p>
        </p:txBody>
      </p:sp>
      <p:sp>
        <p:nvSpPr>
          <p:cNvPr id="19" name="TextBox 18"/>
          <p:cNvSpPr txBox="1"/>
          <p:nvPr/>
        </p:nvSpPr>
        <p:spPr>
          <a:xfrm>
            <a:off x="3810000" y="381000"/>
            <a:ext cx="762260" cy="369332"/>
          </a:xfrm>
          <a:prstGeom prst="rect">
            <a:avLst/>
          </a:prstGeom>
          <a:solidFill>
            <a:srgbClr val="F7F7F7"/>
          </a:solidFill>
        </p:spPr>
        <p:txBody>
          <a:bodyPr wrap="none" rtlCol="0">
            <a:spAutoFit/>
          </a:bodyPr>
          <a:lstStyle/>
          <a:p>
            <a:r>
              <a:rPr lang="en-US" dirty="0" smtClean="0"/>
              <a:t>May 4</a:t>
            </a:r>
            <a:endParaRPr lang="en-US" dirty="0"/>
          </a:p>
        </p:txBody>
      </p:sp>
      <p:sp>
        <p:nvSpPr>
          <p:cNvPr id="20" name="TextBox 19"/>
          <p:cNvSpPr txBox="1"/>
          <p:nvPr/>
        </p:nvSpPr>
        <p:spPr>
          <a:xfrm>
            <a:off x="5118788" y="365372"/>
            <a:ext cx="762260" cy="369332"/>
          </a:xfrm>
          <a:prstGeom prst="rect">
            <a:avLst/>
          </a:prstGeom>
          <a:solidFill>
            <a:srgbClr val="F7F7F7"/>
          </a:solidFill>
        </p:spPr>
        <p:txBody>
          <a:bodyPr wrap="none" rtlCol="0">
            <a:spAutoFit/>
          </a:bodyPr>
          <a:lstStyle/>
          <a:p>
            <a:r>
              <a:rPr lang="en-US" dirty="0" smtClean="0"/>
              <a:t>May 5</a:t>
            </a:r>
            <a:endParaRPr lang="en-US" dirty="0"/>
          </a:p>
        </p:txBody>
      </p:sp>
      <p:sp>
        <p:nvSpPr>
          <p:cNvPr id="21" name="TextBox 20"/>
          <p:cNvSpPr txBox="1"/>
          <p:nvPr/>
        </p:nvSpPr>
        <p:spPr>
          <a:xfrm>
            <a:off x="6381204" y="365372"/>
            <a:ext cx="762260" cy="369332"/>
          </a:xfrm>
          <a:prstGeom prst="rect">
            <a:avLst/>
          </a:prstGeom>
          <a:solidFill>
            <a:srgbClr val="F7F7F7"/>
          </a:solidFill>
        </p:spPr>
        <p:txBody>
          <a:bodyPr wrap="none" rtlCol="0">
            <a:spAutoFit/>
          </a:bodyPr>
          <a:lstStyle/>
          <a:p>
            <a:r>
              <a:rPr lang="en-US" dirty="0" smtClean="0"/>
              <a:t>May 6</a:t>
            </a:r>
            <a:endParaRPr lang="en-US" dirty="0"/>
          </a:p>
        </p:txBody>
      </p:sp>
      <p:sp>
        <p:nvSpPr>
          <p:cNvPr id="22" name="TextBox 21"/>
          <p:cNvSpPr txBox="1"/>
          <p:nvPr/>
        </p:nvSpPr>
        <p:spPr>
          <a:xfrm>
            <a:off x="7655256" y="365372"/>
            <a:ext cx="762260" cy="369332"/>
          </a:xfrm>
          <a:prstGeom prst="rect">
            <a:avLst/>
          </a:prstGeom>
          <a:solidFill>
            <a:srgbClr val="F7F7F7"/>
          </a:solidFill>
        </p:spPr>
        <p:txBody>
          <a:bodyPr wrap="none" rtlCol="0">
            <a:spAutoFit/>
          </a:bodyPr>
          <a:lstStyle/>
          <a:p>
            <a:r>
              <a:rPr lang="en-US" dirty="0" smtClean="0"/>
              <a:t>May 7</a:t>
            </a:r>
            <a:endParaRPr lang="en-US" dirty="0"/>
          </a:p>
        </p:txBody>
      </p:sp>
      <p:sp>
        <p:nvSpPr>
          <p:cNvPr id="24" name="Oval 23"/>
          <p:cNvSpPr/>
          <p:nvPr/>
        </p:nvSpPr>
        <p:spPr>
          <a:xfrm>
            <a:off x="4343400" y="2209800"/>
            <a:ext cx="2362200" cy="1371600"/>
          </a:xfrm>
          <a:prstGeom prst="ellipse">
            <a:avLst/>
          </a:prstGeom>
          <a:no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C:\Documents and Settings\FantineN\Desktop\WRF_HYSPLIT\idl\analysis-GrandBay\GB_ts\WDIR10_GB_AMS63_AMS73_d03_2008050200_2008050723.gif"/>
          <p:cNvPicPr>
            <a:picLocks noChangeAspect="1" noChangeArrowheads="1"/>
          </p:cNvPicPr>
          <p:nvPr/>
        </p:nvPicPr>
        <p:blipFill>
          <a:blip r:embed="rId2" cstate="print"/>
          <a:srcRect l="2222" t="6667" r="2859" b="8889"/>
          <a:stretch>
            <a:fillRect/>
          </a:stretch>
        </p:blipFill>
        <p:spPr bwMode="auto">
          <a:xfrm>
            <a:off x="152394" y="381000"/>
            <a:ext cx="8839206" cy="3931920"/>
          </a:xfrm>
          <a:prstGeom prst="rect">
            <a:avLst/>
          </a:prstGeom>
          <a:noFill/>
        </p:spPr>
      </p:pic>
      <p:sp>
        <p:nvSpPr>
          <p:cNvPr id="6" name="TextBox 5"/>
          <p:cNvSpPr txBox="1"/>
          <p:nvPr/>
        </p:nvSpPr>
        <p:spPr>
          <a:xfrm>
            <a:off x="7924800" y="381000"/>
            <a:ext cx="1143000" cy="1200329"/>
          </a:xfrm>
          <a:prstGeom prst="rect">
            <a:avLst/>
          </a:prstGeom>
          <a:solidFill>
            <a:schemeClr val="bg1"/>
          </a:solidFill>
          <a:ln>
            <a:solidFill>
              <a:schemeClr val="tx1"/>
            </a:solidFill>
          </a:ln>
        </p:spPr>
        <p:txBody>
          <a:bodyPr wrap="square" rtlCol="0">
            <a:spAutoFit/>
          </a:bodyPr>
          <a:lstStyle/>
          <a:p>
            <a:r>
              <a:rPr lang="en-US" b="1" dirty="0" smtClean="0"/>
              <a:t>Modeled wind did not turn to north</a:t>
            </a:r>
          </a:p>
        </p:txBody>
      </p:sp>
      <p:pic>
        <p:nvPicPr>
          <p:cNvPr id="11" name="Picture 10" descr="2010_08_14_forecast_Page_39.jpg"/>
          <p:cNvPicPr>
            <a:picLocks noChangeAspect="1"/>
          </p:cNvPicPr>
          <p:nvPr/>
        </p:nvPicPr>
        <p:blipFill>
          <a:blip r:embed="rId3" cstate="print"/>
          <a:srcRect/>
          <a:stretch>
            <a:fillRect/>
          </a:stretch>
        </p:blipFill>
        <p:spPr>
          <a:xfrm>
            <a:off x="6400800" y="4191000"/>
            <a:ext cx="2667000" cy="2560320"/>
          </a:xfrm>
          <a:prstGeom prst="rect">
            <a:avLst/>
          </a:prstGeom>
        </p:spPr>
      </p:pic>
      <p:sp>
        <p:nvSpPr>
          <p:cNvPr id="12" name="Oval 11"/>
          <p:cNvSpPr/>
          <p:nvPr/>
        </p:nvSpPr>
        <p:spPr>
          <a:xfrm>
            <a:off x="6934200" y="304800"/>
            <a:ext cx="838200" cy="1524000"/>
          </a:xfrm>
          <a:prstGeom prst="ellipse">
            <a:avLst/>
          </a:prstGeom>
          <a:no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181600" y="228600"/>
            <a:ext cx="1143000" cy="1981200"/>
          </a:xfrm>
          <a:prstGeom prst="ellipse">
            <a:avLst/>
          </a:prstGeom>
          <a:no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514600" y="990600"/>
            <a:ext cx="1143000" cy="1676400"/>
          </a:xfrm>
          <a:prstGeom prst="ellipse">
            <a:avLst/>
          </a:prstGeom>
          <a:no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228600" y="4419600"/>
            <a:ext cx="6016774" cy="2255460"/>
            <a:chOff x="387142" y="4495800"/>
            <a:chExt cx="6016774" cy="2255460"/>
          </a:xfrm>
        </p:grpSpPr>
        <p:sp>
          <p:nvSpPr>
            <p:cNvPr id="17" name="TextBox 16"/>
            <p:cNvSpPr txBox="1"/>
            <p:nvPr/>
          </p:nvSpPr>
          <p:spPr>
            <a:xfrm>
              <a:off x="914400" y="5029200"/>
              <a:ext cx="4987391" cy="830997"/>
            </a:xfrm>
            <a:prstGeom prst="rect">
              <a:avLst/>
            </a:prstGeom>
            <a:noFill/>
          </p:spPr>
          <p:txBody>
            <a:bodyPr wrap="none" rtlCol="0">
              <a:spAutoFit/>
            </a:bodyPr>
            <a:lstStyle/>
            <a:p>
              <a:r>
                <a:rPr lang="en-US" sz="2400" dirty="0" smtClean="0"/>
                <a:t>Model: WRF(a) </a:t>
              </a:r>
            </a:p>
            <a:p>
              <a:r>
                <a:rPr lang="en-US" sz="2400" dirty="0" smtClean="0"/>
                <a:t>(NOAH Land Surface Model + nudging)</a:t>
              </a:r>
              <a:endParaRPr lang="en-US" sz="2400" dirty="0"/>
            </a:p>
          </p:txBody>
        </p:sp>
        <p:sp>
          <p:nvSpPr>
            <p:cNvPr id="19" name="TextBox 18"/>
            <p:cNvSpPr txBox="1"/>
            <p:nvPr/>
          </p:nvSpPr>
          <p:spPr>
            <a:xfrm>
              <a:off x="914400" y="5181600"/>
              <a:ext cx="4531946" cy="1569660"/>
            </a:xfrm>
            <a:prstGeom prst="rect">
              <a:avLst/>
            </a:prstGeom>
            <a:noFill/>
          </p:spPr>
          <p:txBody>
            <a:bodyPr wrap="none" rtlCol="0">
              <a:spAutoFit/>
            </a:bodyPr>
            <a:lstStyle/>
            <a:p>
              <a:endParaRPr lang="en-US" sz="2400" dirty="0" smtClean="0"/>
            </a:p>
            <a:p>
              <a:endParaRPr lang="en-US" sz="2400" dirty="0" smtClean="0"/>
            </a:p>
            <a:p>
              <a:r>
                <a:rPr lang="en-US" sz="2400" dirty="0" smtClean="0"/>
                <a:t>Model: WRF(b) </a:t>
              </a:r>
            </a:p>
            <a:p>
              <a:r>
                <a:rPr lang="en-US" sz="2400" dirty="0" smtClean="0"/>
                <a:t>(PX Land Surface Model + nudging)</a:t>
              </a:r>
              <a:endParaRPr lang="en-US" sz="2400" dirty="0"/>
            </a:p>
          </p:txBody>
        </p:sp>
        <p:sp>
          <p:nvSpPr>
            <p:cNvPr id="20" name="TextBox 19"/>
            <p:cNvSpPr txBox="1"/>
            <p:nvPr/>
          </p:nvSpPr>
          <p:spPr>
            <a:xfrm>
              <a:off x="914400" y="4495800"/>
              <a:ext cx="5489516" cy="461665"/>
            </a:xfrm>
            <a:prstGeom prst="rect">
              <a:avLst/>
            </a:prstGeom>
            <a:noFill/>
          </p:spPr>
          <p:txBody>
            <a:bodyPr wrap="none" rtlCol="0">
              <a:spAutoFit/>
            </a:bodyPr>
            <a:lstStyle/>
            <a:p>
              <a:r>
                <a:rPr lang="en-US" sz="2400" dirty="0" smtClean="0"/>
                <a:t>Measurements at the Grand Bay NERR site</a:t>
              </a:r>
              <a:endParaRPr lang="en-US" sz="2400" dirty="0"/>
            </a:p>
          </p:txBody>
        </p:sp>
        <p:sp>
          <p:nvSpPr>
            <p:cNvPr id="21" name="TextBox 20"/>
            <p:cNvSpPr txBox="1"/>
            <p:nvPr/>
          </p:nvSpPr>
          <p:spPr>
            <a:xfrm>
              <a:off x="387142" y="4508957"/>
              <a:ext cx="389850" cy="584775"/>
            </a:xfrm>
            <a:prstGeom prst="rect">
              <a:avLst/>
            </a:prstGeom>
            <a:noFill/>
          </p:spPr>
          <p:txBody>
            <a:bodyPr wrap="none" rtlCol="0">
              <a:spAutoFit/>
            </a:bodyPr>
            <a:lstStyle/>
            <a:p>
              <a:r>
                <a:rPr lang="en-US" sz="3200" dirty="0" smtClean="0"/>
                <a:t>*</a:t>
              </a:r>
              <a:endParaRPr lang="en-US" sz="3200" dirty="0"/>
            </a:p>
          </p:txBody>
        </p:sp>
        <p:grpSp>
          <p:nvGrpSpPr>
            <p:cNvPr id="24" name="Group 23"/>
            <p:cNvGrpSpPr/>
            <p:nvPr/>
          </p:nvGrpSpPr>
          <p:grpSpPr>
            <a:xfrm>
              <a:off x="490627" y="5155585"/>
              <a:ext cx="182880" cy="182880"/>
              <a:chOff x="502920" y="6157922"/>
              <a:chExt cx="182880" cy="182880"/>
            </a:xfrm>
          </p:grpSpPr>
          <p:cxnSp>
            <p:nvCxnSpPr>
              <p:cNvPr id="16" name="Straight Connector 15"/>
              <p:cNvCxnSpPr/>
              <p:nvPr/>
            </p:nvCxnSpPr>
            <p:spPr>
              <a:xfrm>
                <a:off x="502920" y="6246812"/>
                <a:ext cx="182880" cy="15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flipH="1" flipV="1">
                <a:off x="501493" y="6249362"/>
                <a:ext cx="1828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8" name="Rectangle 27"/>
            <p:cNvSpPr/>
            <p:nvPr/>
          </p:nvSpPr>
          <p:spPr>
            <a:xfrm>
              <a:off x="505867" y="6096000"/>
              <a:ext cx="152400" cy="152400"/>
            </a:xfrm>
            <a:prstGeom prst="rect">
              <a:avLst/>
            </a:prstGeom>
            <a:noFill/>
            <a:ln w="38100">
              <a:solidFill>
                <a:srgbClr val="005A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5409307" y="2362200"/>
            <a:ext cx="1753493" cy="400110"/>
          </a:xfrm>
          <a:prstGeom prst="rect">
            <a:avLst/>
          </a:prstGeom>
          <a:solidFill>
            <a:srgbClr val="F7F7F7"/>
          </a:solidFill>
        </p:spPr>
        <p:txBody>
          <a:bodyPr wrap="none" rtlCol="0">
            <a:spAutoFit/>
          </a:bodyPr>
          <a:lstStyle/>
          <a:p>
            <a:r>
              <a:rPr lang="en-US" sz="2000" b="1" i="1" dirty="0" smtClean="0">
                <a:solidFill>
                  <a:srgbClr val="00B050"/>
                </a:solidFill>
              </a:rPr>
              <a:t>Mercury peaks</a:t>
            </a:r>
            <a:endParaRPr lang="en-US" sz="2000" b="1" i="1" dirty="0">
              <a:solidFill>
                <a:srgbClr val="00B050"/>
              </a:solidFill>
            </a:endParaRPr>
          </a:p>
        </p:txBody>
      </p:sp>
      <p:sp>
        <p:nvSpPr>
          <p:cNvPr id="31" name="TextBox 30"/>
          <p:cNvSpPr txBox="1"/>
          <p:nvPr/>
        </p:nvSpPr>
        <p:spPr>
          <a:xfrm>
            <a:off x="2514600" y="15628"/>
            <a:ext cx="762260" cy="369332"/>
          </a:xfrm>
          <a:prstGeom prst="rect">
            <a:avLst/>
          </a:prstGeom>
          <a:solidFill>
            <a:srgbClr val="F7F7F7"/>
          </a:solidFill>
        </p:spPr>
        <p:txBody>
          <a:bodyPr wrap="none" rtlCol="0">
            <a:spAutoFit/>
          </a:bodyPr>
          <a:lstStyle/>
          <a:p>
            <a:r>
              <a:rPr lang="en-US" dirty="0" smtClean="0"/>
              <a:t>May 3</a:t>
            </a:r>
            <a:endParaRPr lang="en-US" dirty="0"/>
          </a:p>
        </p:txBody>
      </p:sp>
      <p:sp>
        <p:nvSpPr>
          <p:cNvPr id="32" name="TextBox 31"/>
          <p:cNvSpPr txBox="1"/>
          <p:nvPr/>
        </p:nvSpPr>
        <p:spPr>
          <a:xfrm>
            <a:off x="3810000" y="15628"/>
            <a:ext cx="762260" cy="369332"/>
          </a:xfrm>
          <a:prstGeom prst="rect">
            <a:avLst/>
          </a:prstGeom>
          <a:solidFill>
            <a:srgbClr val="F7F7F7"/>
          </a:solidFill>
        </p:spPr>
        <p:txBody>
          <a:bodyPr wrap="none" rtlCol="0">
            <a:spAutoFit/>
          </a:bodyPr>
          <a:lstStyle/>
          <a:p>
            <a:r>
              <a:rPr lang="en-US" dirty="0" smtClean="0"/>
              <a:t>May 4</a:t>
            </a:r>
            <a:endParaRPr lang="en-US" dirty="0"/>
          </a:p>
        </p:txBody>
      </p:sp>
      <p:sp>
        <p:nvSpPr>
          <p:cNvPr id="33" name="TextBox 32"/>
          <p:cNvSpPr txBox="1"/>
          <p:nvPr/>
        </p:nvSpPr>
        <p:spPr>
          <a:xfrm>
            <a:off x="5118788" y="0"/>
            <a:ext cx="762260" cy="369332"/>
          </a:xfrm>
          <a:prstGeom prst="rect">
            <a:avLst/>
          </a:prstGeom>
          <a:solidFill>
            <a:srgbClr val="F7F7F7"/>
          </a:solidFill>
        </p:spPr>
        <p:txBody>
          <a:bodyPr wrap="none" rtlCol="0">
            <a:spAutoFit/>
          </a:bodyPr>
          <a:lstStyle/>
          <a:p>
            <a:r>
              <a:rPr lang="en-US" dirty="0" smtClean="0"/>
              <a:t>May 5</a:t>
            </a:r>
            <a:endParaRPr lang="en-US" dirty="0"/>
          </a:p>
        </p:txBody>
      </p:sp>
      <p:sp>
        <p:nvSpPr>
          <p:cNvPr id="34" name="TextBox 33"/>
          <p:cNvSpPr txBox="1"/>
          <p:nvPr/>
        </p:nvSpPr>
        <p:spPr>
          <a:xfrm>
            <a:off x="6381204" y="0"/>
            <a:ext cx="762260" cy="369332"/>
          </a:xfrm>
          <a:prstGeom prst="rect">
            <a:avLst/>
          </a:prstGeom>
          <a:solidFill>
            <a:srgbClr val="F7F7F7"/>
          </a:solidFill>
        </p:spPr>
        <p:txBody>
          <a:bodyPr wrap="none" rtlCol="0">
            <a:spAutoFit/>
          </a:bodyPr>
          <a:lstStyle/>
          <a:p>
            <a:r>
              <a:rPr lang="en-US" dirty="0" smtClean="0"/>
              <a:t>May 6</a:t>
            </a:r>
            <a:endParaRPr lang="en-US" dirty="0"/>
          </a:p>
        </p:txBody>
      </p:sp>
      <p:sp>
        <p:nvSpPr>
          <p:cNvPr id="35" name="TextBox 34"/>
          <p:cNvSpPr txBox="1"/>
          <p:nvPr/>
        </p:nvSpPr>
        <p:spPr>
          <a:xfrm>
            <a:off x="7655256" y="0"/>
            <a:ext cx="762260" cy="369332"/>
          </a:xfrm>
          <a:prstGeom prst="rect">
            <a:avLst/>
          </a:prstGeom>
          <a:solidFill>
            <a:srgbClr val="F7F7F7"/>
          </a:solidFill>
        </p:spPr>
        <p:txBody>
          <a:bodyPr wrap="none" rtlCol="0">
            <a:spAutoFit/>
          </a:bodyPr>
          <a:lstStyle/>
          <a:p>
            <a:r>
              <a:rPr lang="en-US" dirty="0" smtClean="0"/>
              <a:t>May 7</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cplot.gif"/>
          <p:cNvPicPr>
            <a:picLocks noChangeAspect="1"/>
          </p:cNvPicPr>
          <p:nvPr/>
        </p:nvPicPr>
        <p:blipFill>
          <a:blip r:embed="rId3"/>
          <a:stretch>
            <a:fillRect/>
          </a:stretch>
        </p:blipFill>
        <p:spPr>
          <a:xfrm>
            <a:off x="304800" y="76199"/>
            <a:ext cx="8494053" cy="667512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3.jpg"/>
          <p:cNvPicPr>
            <a:picLocks noChangeAspect="1"/>
          </p:cNvPicPr>
          <p:nvPr/>
        </p:nvPicPr>
        <p:blipFill>
          <a:blip r:embed="rId2"/>
          <a:stretch>
            <a:fillRect/>
          </a:stretch>
        </p:blipFill>
        <p:spPr>
          <a:xfrm>
            <a:off x="381000" y="76200"/>
            <a:ext cx="8439480" cy="667512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4.jpg"/>
          <p:cNvPicPr>
            <a:picLocks noChangeAspect="1"/>
          </p:cNvPicPr>
          <p:nvPr/>
        </p:nvPicPr>
        <p:blipFill>
          <a:blip r:embed="rId2"/>
          <a:stretch>
            <a:fillRect/>
          </a:stretch>
        </p:blipFill>
        <p:spPr>
          <a:xfrm>
            <a:off x="381000" y="76200"/>
            <a:ext cx="8439480" cy="667512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5.jpg"/>
          <p:cNvPicPr>
            <a:picLocks noChangeAspect="1"/>
          </p:cNvPicPr>
          <p:nvPr/>
        </p:nvPicPr>
        <p:blipFill>
          <a:blip r:embed="rId2"/>
          <a:stretch>
            <a:fillRect/>
          </a:stretch>
        </p:blipFill>
        <p:spPr>
          <a:xfrm>
            <a:off x="381000" y="76200"/>
            <a:ext cx="8439480" cy="667512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6.jpg"/>
          <p:cNvPicPr>
            <a:picLocks noChangeAspect="1"/>
          </p:cNvPicPr>
          <p:nvPr/>
        </p:nvPicPr>
        <p:blipFill>
          <a:blip r:embed="rId2"/>
          <a:stretch>
            <a:fillRect/>
          </a:stretch>
        </p:blipFill>
        <p:spPr>
          <a:xfrm>
            <a:off x="381000" y="76200"/>
            <a:ext cx="8439480" cy="667512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7.jpg"/>
          <p:cNvPicPr>
            <a:picLocks noChangeAspect="1"/>
          </p:cNvPicPr>
          <p:nvPr/>
        </p:nvPicPr>
        <p:blipFill>
          <a:blip r:embed="rId2"/>
          <a:stretch>
            <a:fillRect/>
          </a:stretch>
        </p:blipFill>
        <p:spPr>
          <a:xfrm>
            <a:off x="381000" y="76200"/>
            <a:ext cx="8439480" cy="667512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8.jpg"/>
          <p:cNvPicPr>
            <a:picLocks noChangeAspect="1"/>
          </p:cNvPicPr>
          <p:nvPr/>
        </p:nvPicPr>
        <p:blipFill>
          <a:blip r:embed="rId2"/>
          <a:stretch>
            <a:fillRect/>
          </a:stretch>
        </p:blipFill>
        <p:spPr>
          <a:xfrm>
            <a:off x="381000" y="76200"/>
            <a:ext cx="8439480" cy="667512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9.jpg"/>
          <p:cNvPicPr>
            <a:picLocks noChangeAspect="1"/>
          </p:cNvPicPr>
          <p:nvPr/>
        </p:nvPicPr>
        <p:blipFill>
          <a:blip r:embed="rId2"/>
          <a:stretch>
            <a:fillRect/>
          </a:stretch>
        </p:blipFill>
        <p:spPr>
          <a:xfrm>
            <a:off x="381000" y="76200"/>
            <a:ext cx="8439480" cy="667512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a:xfrm>
            <a:off x="228600" y="0"/>
            <a:ext cx="8686800" cy="1219200"/>
          </a:xfrm>
        </p:spPr>
        <p:txBody>
          <a:bodyPr>
            <a:normAutofit/>
          </a:bodyPr>
          <a:lstStyle/>
          <a:p>
            <a:pPr algn="l"/>
            <a:r>
              <a:rPr lang="en-US" sz="2800" b="1" dirty="0" smtClean="0">
                <a:solidFill>
                  <a:srgbClr val="04617B"/>
                </a:solidFill>
              </a:rPr>
              <a:t>NOAA Air Resources Laboratory:  Five Collaborative </a:t>
            </a:r>
            <a:r>
              <a:rPr lang="en-US" sz="2800" b="1" dirty="0" err="1" smtClean="0">
                <a:solidFill>
                  <a:srgbClr val="04617B"/>
                </a:solidFill>
              </a:rPr>
              <a:t>Speciated</a:t>
            </a:r>
            <a:r>
              <a:rPr lang="en-US" sz="2800" b="1" dirty="0" smtClean="0">
                <a:solidFill>
                  <a:srgbClr val="04617B"/>
                </a:solidFill>
              </a:rPr>
              <a:t> Atmospheric Mercury Measurement Sites</a:t>
            </a:r>
            <a:endParaRPr lang="en-US" sz="2800" b="1" dirty="0">
              <a:solidFill>
                <a:srgbClr val="04617B"/>
              </a:solidFill>
            </a:endParaRPr>
          </a:p>
        </p:txBody>
      </p:sp>
      <p:sp>
        <p:nvSpPr>
          <p:cNvPr id="91" name="TextBox 90"/>
          <p:cNvSpPr txBox="1"/>
          <p:nvPr/>
        </p:nvSpPr>
        <p:spPr>
          <a:xfrm>
            <a:off x="3352800" y="5791200"/>
            <a:ext cx="5715000" cy="707886"/>
          </a:xfrm>
          <a:prstGeom prst="rect">
            <a:avLst/>
          </a:prstGeom>
          <a:noFill/>
        </p:spPr>
        <p:txBody>
          <a:bodyPr wrap="square" rtlCol="0">
            <a:spAutoFit/>
          </a:bodyPr>
          <a:lstStyle/>
          <a:p>
            <a:pPr algn="ctr"/>
            <a:r>
              <a:rPr lang="en-US" sz="2000" b="1" dirty="0" smtClean="0">
                <a:solidFill>
                  <a:srgbClr val="0F6FC6"/>
                </a:solidFill>
              </a:rPr>
              <a:t>2002 mercury emissions sources based on </a:t>
            </a:r>
          </a:p>
          <a:p>
            <a:pPr algn="ctr"/>
            <a:r>
              <a:rPr lang="en-US" sz="2000" b="1" dirty="0" smtClean="0">
                <a:solidFill>
                  <a:srgbClr val="0F6FC6"/>
                </a:solidFill>
              </a:rPr>
              <a:t>data from USEPA, </a:t>
            </a:r>
            <a:r>
              <a:rPr lang="en-US" sz="2000" b="1" dirty="0" err="1" smtClean="0">
                <a:solidFill>
                  <a:srgbClr val="0F6FC6"/>
                </a:solidFill>
              </a:rPr>
              <a:t>Envr</a:t>
            </a:r>
            <a:r>
              <a:rPr lang="en-US" sz="2000" b="1" dirty="0" smtClean="0">
                <a:solidFill>
                  <a:srgbClr val="0F6FC6"/>
                </a:solidFill>
              </a:rPr>
              <a:t>. Canada and the CEC</a:t>
            </a:r>
            <a:endParaRPr lang="en-US" sz="2000" b="1" dirty="0">
              <a:solidFill>
                <a:srgbClr val="0F6FC6"/>
              </a:solidFill>
            </a:endParaRPr>
          </a:p>
        </p:txBody>
      </p:sp>
      <p:grpSp>
        <p:nvGrpSpPr>
          <p:cNvPr id="5" name="Group 115"/>
          <p:cNvGrpSpPr/>
          <p:nvPr/>
        </p:nvGrpSpPr>
        <p:grpSpPr>
          <a:xfrm>
            <a:off x="-48582" y="1943196"/>
            <a:ext cx="5001582" cy="3467004"/>
            <a:chOff x="152399" y="1371600"/>
            <a:chExt cx="5001582" cy="3467004"/>
          </a:xfrm>
        </p:grpSpPr>
        <p:cxnSp>
          <p:nvCxnSpPr>
            <p:cNvPr id="53" name="Straight Arrow Connector 52"/>
            <p:cNvCxnSpPr/>
            <p:nvPr/>
          </p:nvCxnSpPr>
          <p:spPr>
            <a:xfrm rot="5400000" flipH="1" flipV="1">
              <a:off x="4950623" y="4678077"/>
              <a:ext cx="319207" cy="1848"/>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2" name="Oval 101"/>
            <p:cNvSpPr/>
            <p:nvPr/>
          </p:nvSpPr>
          <p:spPr>
            <a:xfrm>
              <a:off x="5062541" y="4410074"/>
              <a:ext cx="91440" cy="9144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93"/>
            <p:cNvGrpSpPr>
              <a:grpSpLocks noChangeAspect="1"/>
            </p:cNvGrpSpPr>
            <p:nvPr/>
          </p:nvGrpSpPr>
          <p:grpSpPr>
            <a:xfrm>
              <a:off x="152399" y="1371600"/>
              <a:ext cx="4141696" cy="3200400"/>
              <a:chOff x="2656050" y="1469682"/>
              <a:chExt cx="5715541" cy="4416552"/>
            </a:xfrm>
          </p:grpSpPr>
          <p:sp>
            <p:nvSpPr>
              <p:cNvPr id="108" name="Oval 107"/>
              <p:cNvSpPr/>
              <p:nvPr/>
            </p:nvSpPr>
            <p:spPr>
              <a:xfrm>
                <a:off x="3200400" y="1600200"/>
                <a:ext cx="4114800" cy="411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9" name="Picture 108" descr="globe_with_white_text.wmf"/>
              <p:cNvPicPr>
                <a:picLocks noChangeAspect="1"/>
              </p:cNvPicPr>
              <p:nvPr/>
            </p:nvPicPr>
            <p:blipFill>
              <a:blip r:embed="rId3" cstate="print"/>
              <a:stretch>
                <a:fillRect/>
              </a:stretch>
            </p:blipFill>
            <p:spPr>
              <a:xfrm>
                <a:off x="2656050" y="1469682"/>
                <a:ext cx="5715541" cy="4416552"/>
              </a:xfrm>
              <a:prstGeom prst="rect">
                <a:avLst/>
              </a:prstGeom>
            </p:spPr>
          </p:pic>
        </p:grpSp>
        <p:sp>
          <p:nvSpPr>
            <p:cNvPr id="110" name="Oval 109"/>
            <p:cNvSpPr/>
            <p:nvPr/>
          </p:nvSpPr>
          <p:spPr>
            <a:xfrm>
              <a:off x="2438400" y="2590800"/>
              <a:ext cx="91440" cy="9144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p:cNvSpPr txBox="1"/>
            <p:nvPr/>
          </p:nvSpPr>
          <p:spPr>
            <a:xfrm>
              <a:off x="1143000" y="2438400"/>
              <a:ext cx="905056" cy="252377"/>
            </a:xfrm>
            <a:prstGeom prst="rect">
              <a:avLst/>
            </a:prstGeom>
            <a:solidFill>
              <a:schemeClr val="bg1"/>
            </a:solidFill>
            <a:ln>
              <a:solidFill>
                <a:schemeClr val="tx1"/>
              </a:solidFill>
            </a:ln>
          </p:spPr>
          <p:txBody>
            <a:bodyPr wrap="none" lIns="45720" tIns="18288" rIns="45720" bIns="18288" rtlCol="0" anchor="ctr">
              <a:spAutoFit/>
            </a:bodyPr>
            <a:lstStyle/>
            <a:p>
              <a:r>
                <a:rPr lang="en-US" sz="1400" dirty="0" smtClean="0"/>
                <a:t>Mauna Loa</a:t>
              </a:r>
              <a:endParaRPr lang="en-US" sz="1400" dirty="0"/>
            </a:p>
          </p:txBody>
        </p:sp>
        <p:cxnSp>
          <p:nvCxnSpPr>
            <p:cNvPr id="112" name="Straight Arrow Connector 111"/>
            <p:cNvCxnSpPr/>
            <p:nvPr/>
          </p:nvCxnSpPr>
          <p:spPr>
            <a:xfrm>
              <a:off x="2085975" y="2552700"/>
              <a:ext cx="323850" cy="85725"/>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7" name="Group 117"/>
          <p:cNvGrpSpPr/>
          <p:nvPr/>
        </p:nvGrpSpPr>
        <p:grpSpPr>
          <a:xfrm>
            <a:off x="3429000" y="1295400"/>
            <a:ext cx="5514388" cy="4495800"/>
            <a:chOff x="3553412" y="1219200"/>
            <a:chExt cx="5514388" cy="4495800"/>
          </a:xfrm>
        </p:grpSpPr>
        <p:pic>
          <p:nvPicPr>
            <p:cNvPr id="52" name="Picture 51" descr="eastern_na_for_site_map.jpg"/>
            <p:cNvPicPr>
              <a:picLocks noChangeAspect="1"/>
            </p:cNvPicPr>
            <p:nvPr/>
          </p:nvPicPr>
          <p:blipFill>
            <a:blip r:embed="rId4" cstate="print"/>
            <a:srcRect r="7656" b="1667"/>
            <a:stretch>
              <a:fillRect/>
            </a:stretch>
          </p:blipFill>
          <p:spPr>
            <a:xfrm>
              <a:off x="3553412" y="1219200"/>
              <a:ext cx="5514388" cy="4495800"/>
            </a:xfrm>
            <a:prstGeom prst="rect">
              <a:avLst/>
            </a:prstGeom>
          </p:spPr>
        </p:pic>
        <p:cxnSp>
          <p:nvCxnSpPr>
            <p:cNvPr id="55" name="Straight Arrow Connector 54"/>
            <p:cNvCxnSpPr/>
            <p:nvPr/>
          </p:nvCxnSpPr>
          <p:spPr>
            <a:xfrm rot="16200000" flipV="1">
              <a:off x="6035012" y="2992198"/>
              <a:ext cx="540324" cy="364714"/>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6341712" y="3322178"/>
              <a:ext cx="1202088" cy="252377"/>
            </a:xfrm>
            <a:prstGeom prst="rect">
              <a:avLst/>
            </a:prstGeom>
            <a:solidFill>
              <a:schemeClr val="bg1"/>
            </a:solidFill>
            <a:ln>
              <a:solidFill>
                <a:schemeClr val="tx1"/>
              </a:solidFill>
            </a:ln>
          </p:spPr>
          <p:txBody>
            <a:bodyPr wrap="square" lIns="45720" tIns="18288" rIns="45720" bIns="18288" rtlCol="0" anchor="ctr">
              <a:spAutoFit/>
            </a:bodyPr>
            <a:lstStyle/>
            <a:p>
              <a:r>
                <a:rPr lang="en-US" sz="1400" b="1" dirty="0" smtClean="0"/>
                <a:t>Canaan  Valley</a:t>
              </a:r>
              <a:endParaRPr lang="en-US" sz="1400" b="1" dirty="0"/>
            </a:p>
          </p:txBody>
        </p:sp>
        <p:cxnSp>
          <p:nvCxnSpPr>
            <p:cNvPr id="57" name="Straight Arrow Connector 56"/>
            <p:cNvCxnSpPr/>
            <p:nvPr/>
          </p:nvCxnSpPr>
          <p:spPr>
            <a:xfrm rot="5400000">
              <a:off x="5914731" y="2219618"/>
              <a:ext cx="667149" cy="139694"/>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5917661" y="1525451"/>
              <a:ext cx="829651" cy="467820"/>
            </a:xfrm>
            <a:prstGeom prst="rect">
              <a:avLst/>
            </a:prstGeom>
            <a:solidFill>
              <a:schemeClr val="bg1"/>
            </a:solidFill>
            <a:ln>
              <a:solidFill>
                <a:schemeClr val="tx1"/>
              </a:solidFill>
            </a:ln>
          </p:spPr>
          <p:txBody>
            <a:bodyPr wrap="none" lIns="45720" tIns="18288" rIns="45720" bIns="18288" rtlCol="0" anchor="ctr">
              <a:spAutoFit/>
            </a:bodyPr>
            <a:lstStyle/>
            <a:p>
              <a:pPr algn="ctr"/>
              <a:r>
                <a:rPr lang="en-US" sz="1400" b="1" dirty="0" smtClean="0"/>
                <a:t>Allegheny</a:t>
              </a:r>
            </a:p>
            <a:p>
              <a:pPr algn="ctr"/>
              <a:r>
                <a:rPr lang="en-US" sz="1400" b="1" dirty="0" smtClean="0"/>
                <a:t>Portage</a:t>
              </a:r>
              <a:endParaRPr lang="en-US" sz="1400" b="1" dirty="0"/>
            </a:p>
          </p:txBody>
        </p:sp>
        <p:cxnSp>
          <p:nvCxnSpPr>
            <p:cNvPr id="59" name="Straight Arrow Connector 58"/>
            <p:cNvCxnSpPr/>
            <p:nvPr/>
          </p:nvCxnSpPr>
          <p:spPr>
            <a:xfrm rot="10800000">
              <a:off x="6477000" y="2860482"/>
              <a:ext cx="465503" cy="144083"/>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6791130" y="2882822"/>
              <a:ext cx="769570" cy="252377"/>
            </a:xfrm>
            <a:prstGeom prst="rect">
              <a:avLst/>
            </a:prstGeom>
            <a:solidFill>
              <a:schemeClr val="bg1"/>
            </a:solidFill>
            <a:ln>
              <a:solidFill>
                <a:schemeClr val="tx1"/>
              </a:solidFill>
            </a:ln>
          </p:spPr>
          <p:txBody>
            <a:bodyPr wrap="none" lIns="45720" tIns="18288" rIns="45720" bIns="18288" rtlCol="0" anchor="ctr">
              <a:spAutoFit/>
            </a:bodyPr>
            <a:lstStyle/>
            <a:p>
              <a:r>
                <a:rPr lang="en-US" sz="1400" b="1" dirty="0" smtClean="0"/>
                <a:t>Beltsville</a:t>
              </a:r>
              <a:endParaRPr lang="en-US" sz="1400" b="1" dirty="0"/>
            </a:p>
          </p:txBody>
        </p:sp>
        <p:grpSp>
          <p:nvGrpSpPr>
            <p:cNvPr id="8" name="Group 97"/>
            <p:cNvGrpSpPr/>
            <p:nvPr/>
          </p:nvGrpSpPr>
          <p:grpSpPr>
            <a:xfrm>
              <a:off x="6853237" y="3647969"/>
              <a:ext cx="2133600" cy="1457431"/>
              <a:chOff x="5176837" y="3733800"/>
              <a:chExt cx="2133600" cy="1457431"/>
            </a:xfrm>
          </p:grpSpPr>
          <p:sp>
            <p:nvSpPr>
              <p:cNvPr id="62" name="Rectangle 61"/>
              <p:cNvSpPr/>
              <p:nvPr/>
            </p:nvSpPr>
            <p:spPr>
              <a:xfrm>
                <a:off x="5181600" y="3733800"/>
                <a:ext cx="1980061" cy="1457431"/>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Box 8"/>
              <p:cNvSpPr txBox="1">
                <a:spLocks noChangeArrowheads="1"/>
              </p:cNvSpPr>
              <p:nvPr/>
            </p:nvSpPr>
            <p:spPr bwMode="auto">
              <a:xfrm>
                <a:off x="5176837" y="3782289"/>
                <a:ext cx="2133600" cy="307777"/>
              </a:xfrm>
              <a:prstGeom prst="rect">
                <a:avLst/>
              </a:prstGeom>
              <a:noFill/>
              <a:ln w="9525">
                <a:noFill/>
                <a:miter lim="800000"/>
                <a:headEnd/>
                <a:tailEnd/>
              </a:ln>
            </p:spPr>
            <p:txBody>
              <a:bodyPr wrap="square">
                <a:spAutoFit/>
              </a:bodyPr>
              <a:lstStyle/>
              <a:p>
                <a:r>
                  <a:rPr lang="en-US" sz="1400" b="1" dirty="0" smtClean="0"/>
                  <a:t>Type of Emissions Source</a:t>
                </a:r>
                <a:endParaRPr lang="en-US" sz="1400" b="1" dirty="0"/>
              </a:p>
            </p:txBody>
          </p:sp>
          <p:grpSp>
            <p:nvGrpSpPr>
              <p:cNvPr id="9" name="Group 91"/>
              <p:cNvGrpSpPr/>
              <p:nvPr/>
            </p:nvGrpSpPr>
            <p:grpSpPr>
              <a:xfrm>
                <a:off x="5257800" y="4045891"/>
                <a:ext cx="1956825" cy="307777"/>
                <a:chOff x="5257800" y="4045891"/>
                <a:chExt cx="1956825" cy="307777"/>
              </a:xfrm>
            </p:grpSpPr>
            <p:sp>
              <p:nvSpPr>
                <p:cNvPr id="64" name="Text Box 9"/>
                <p:cNvSpPr txBox="1">
                  <a:spLocks noChangeArrowheads="1"/>
                </p:cNvSpPr>
                <p:nvPr/>
              </p:nvSpPr>
              <p:spPr bwMode="auto">
                <a:xfrm>
                  <a:off x="5343407" y="4045891"/>
                  <a:ext cx="1871218" cy="307777"/>
                </a:xfrm>
                <a:prstGeom prst="rect">
                  <a:avLst/>
                </a:prstGeom>
                <a:noFill/>
                <a:ln w="9525">
                  <a:noFill/>
                  <a:miter lim="800000"/>
                  <a:headEnd/>
                  <a:tailEnd/>
                </a:ln>
              </p:spPr>
              <p:txBody>
                <a:bodyPr wrap="none">
                  <a:spAutoFit/>
                </a:bodyPr>
                <a:lstStyle/>
                <a:p>
                  <a:r>
                    <a:rPr lang="en-US" sz="1400" dirty="0"/>
                    <a:t>coal-fired power plants</a:t>
                  </a:r>
                </a:p>
              </p:txBody>
            </p:sp>
            <p:sp>
              <p:nvSpPr>
                <p:cNvPr id="69" name="Rectangle 14"/>
                <p:cNvSpPr>
                  <a:spLocks noChangeAspect="1" noChangeArrowheads="1"/>
                </p:cNvSpPr>
                <p:nvPr/>
              </p:nvSpPr>
              <p:spPr bwMode="auto">
                <a:xfrm>
                  <a:off x="5257800" y="4146578"/>
                  <a:ext cx="106402" cy="106402"/>
                </a:xfrm>
                <a:prstGeom prst="rect">
                  <a:avLst/>
                </a:prstGeom>
                <a:solidFill>
                  <a:srgbClr val="FF3300"/>
                </a:solidFill>
                <a:ln w="12700">
                  <a:solidFill>
                    <a:schemeClr val="tx1"/>
                  </a:solidFill>
                  <a:miter lim="800000"/>
                  <a:headEnd/>
                  <a:tailEnd/>
                </a:ln>
              </p:spPr>
              <p:txBody>
                <a:bodyPr wrap="none" anchor="ctr"/>
                <a:lstStyle/>
                <a:p>
                  <a:endParaRPr lang="en-US"/>
                </a:p>
              </p:txBody>
            </p:sp>
          </p:grpSp>
          <p:grpSp>
            <p:nvGrpSpPr>
              <p:cNvPr id="10" name="Group 92"/>
              <p:cNvGrpSpPr/>
              <p:nvPr/>
            </p:nvGrpSpPr>
            <p:grpSpPr>
              <a:xfrm>
                <a:off x="5257800" y="4252874"/>
                <a:ext cx="1893859" cy="307777"/>
                <a:chOff x="5257800" y="4252876"/>
                <a:chExt cx="1893859" cy="307777"/>
              </a:xfrm>
            </p:grpSpPr>
            <p:sp>
              <p:nvSpPr>
                <p:cNvPr id="65" name="Text Box 10"/>
                <p:cNvSpPr txBox="1">
                  <a:spLocks noChangeArrowheads="1"/>
                </p:cNvSpPr>
                <p:nvPr/>
              </p:nvSpPr>
              <p:spPr bwMode="auto">
                <a:xfrm>
                  <a:off x="5343407" y="4252876"/>
                  <a:ext cx="1808252" cy="307777"/>
                </a:xfrm>
                <a:prstGeom prst="rect">
                  <a:avLst/>
                </a:prstGeom>
                <a:noFill/>
                <a:ln w="9525">
                  <a:noFill/>
                  <a:miter lim="800000"/>
                  <a:headEnd/>
                  <a:tailEnd/>
                </a:ln>
              </p:spPr>
              <p:txBody>
                <a:bodyPr wrap="none">
                  <a:spAutoFit/>
                </a:bodyPr>
                <a:lstStyle/>
                <a:p>
                  <a:r>
                    <a:rPr lang="en-US" sz="1400" dirty="0"/>
                    <a:t>other fuel combustion</a:t>
                  </a:r>
                </a:p>
              </p:txBody>
            </p:sp>
            <p:sp>
              <p:nvSpPr>
                <p:cNvPr id="70" name="Rectangle 15"/>
                <p:cNvSpPr>
                  <a:spLocks noChangeAspect="1" noChangeArrowheads="1"/>
                </p:cNvSpPr>
                <p:nvPr/>
              </p:nvSpPr>
              <p:spPr bwMode="auto">
                <a:xfrm>
                  <a:off x="5257800" y="4353563"/>
                  <a:ext cx="106402" cy="106402"/>
                </a:xfrm>
                <a:prstGeom prst="rect">
                  <a:avLst/>
                </a:prstGeom>
                <a:solidFill>
                  <a:srgbClr val="00FF00"/>
                </a:solidFill>
                <a:ln w="12700">
                  <a:solidFill>
                    <a:schemeClr val="tx1"/>
                  </a:solidFill>
                  <a:miter lim="800000"/>
                  <a:headEnd/>
                  <a:tailEnd/>
                </a:ln>
              </p:spPr>
              <p:txBody>
                <a:bodyPr wrap="none" anchor="ctr"/>
                <a:lstStyle/>
                <a:p>
                  <a:endParaRPr lang="en-US"/>
                </a:p>
              </p:txBody>
            </p:sp>
          </p:grpSp>
          <p:grpSp>
            <p:nvGrpSpPr>
              <p:cNvPr id="11" name="Group 93"/>
              <p:cNvGrpSpPr/>
              <p:nvPr/>
            </p:nvGrpSpPr>
            <p:grpSpPr>
              <a:xfrm>
                <a:off x="5257800" y="4459857"/>
                <a:ext cx="1613589" cy="307777"/>
                <a:chOff x="5257800" y="4455098"/>
                <a:chExt cx="1613589" cy="307777"/>
              </a:xfrm>
            </p:grpSpPr>
            <p:sp>
              <p:nvSpPr>
                <p:cNvPr id="66" name="Text Box 11"/>
                <p:cNvSpPr txBox="1">
                  <a:spLocks noChangeArrowheads="1"/>
                </p:cNvSpPr>
                <p:nvPr/>
              </p:nvSpPr>
              <p:spPr bwMode="auto">
                <a:xfrm>
                  <a:off x="5343407" y="4455098"/>
                  <a:ext cx="1527982" cy="307777"/>
                </a:xfrm>
                <a:prstGeom prst="rect">
                  <a:avLst/>
                </a:prstGeom>
                <a:noFill/>
                <a:ln w="9525">
                  <a:noFill/>
                  <a:miter lim="800000"/>
                  <a:headEnd/>
                  <a:tailEnd/>
                </a:ln>
              </p:spPr>
              <p:txBody>
                <a:bodyPr wrap="none">
                  <a:spAutoFit/>
                </a:bodyPr>
                <a:lstStyle/>
                <a:p>
                  <a:r>
                    <a:rPr lang="en-US" sz="1400"/>
                    <a:t>waste incineration</a:t>
                  </a:r>
                </a:p>
              </p:txBody>
            </p:sp>
            <p:sp>
              <p:nvSpPr>
                <p:cNvPr id="71" name="Rectangle 16"/>
                <p:cNvSpPr>
                  <a:spLocks noChangeAspect="1" noChangeArrowheads="1"/>
                </p:cNvSpPr>
                <p:nvPr/>
              </p:nvSpPr>
              <p:spPr bwMode="auto">
                <a:xfrm>
                  <a:off x="5257800" y="4555785"/>
                  <a:ext cx="106402" cy="106402"/>
                </a:xfrm>
                <a:prstGeom prst="rect">
                  <a:avLst/>
                </a:prstGeom>
                <a:solidFill>
                  <a:srgbClr val="0000FF"/>
                </a:solidFill>
                <a:ln w="12700">
                  <a:solidFill>
                    <a:schemeClr val="tx1"/>
                  </a:solidFill>
                  <a:miter lim="800000"/>
                  <a:headEnd/>
                  <a:tailEnd/>
                </a:ln>
              </p:spPr>
              <p:txBody>
                <a:bodyPr wrap="none" anchor="ctr"/>
                <a:lstStyle/>
                <a:p>
                  <a:endParaRPr lang="en-US"/>
                </a:p>
              </p:txBody>
            </p:sp>
          </p:grpSp>
          <p:grpSp>
            <p:nvGrpSpPr>
              <p:cNvPr id="12" name="Group 94"/>
              <p:cNvGrpSpPr/>
              <p:nvPr/>
            </p:nvGrpSpPr>
            <p:grpSpPr>
              <a:xfrm>
                <a:off x="5257800" y="4666840"/>
                <a:ext cx="1213801" cy="307777"/>
                <a:chOff x="5257800" y="4645223"/>
                <a:chExt cx="1213801" cy="307777"/>
              </a:xfrm>
            </p:grpSpPr>
            <p:sp>
              <p:nvSpPr>
                <p:cNvPr id="67" name="Text Box 12"/>
                <p:cNvSpPr txBox="1">
                  <a:spLocks noChangeArrowheads="1"/>
                </p:cNvSpPr>
                <p:nvPr/>
              </p:nvSpPr>
              <p:spPr bwMode="auto">
                <a:xfrm>
                  <a:off x="5343407" y="4645223"/>
                  <a:ext cx="1128194" cy="307777"/>
                </a:xfrm>
                <a:prstGeom prst="rect">
                  <a:avLst/>
                </a:prstGeom>
                <a:noFill/>
                <a:ln w="9525">
                  <a:noFill/>
                  <a:miter lim="800000"/>
                  <a:headEnd/>
                  <a:tailEnd/>
                </a:ln>
              </p:spPr>
              <p:txBody>
                <a:bodyPr wrap="none">
                  <a:spAutoFit/>
                </a:bodyPr>
                <a:lstStyle/>
                <a:p>
                  <a:r>
                    <a:rPr lang="en-US" sz="1400"/>
                    <a:t>metallurgical</a:t>
                  </a:r>
                </a:p>
              </p:txBody>
            </p:sp>
            <p:sp>
              <p:nvSpPr>
                <p:cNvPr id="72" name="Rectangle 17"/>
                <p:cNvSpPr>
                  <a:spLocks noChangeAspect="1" noChangeArrowheads="1"/>
                </p:cNvSpPr>
                <p:nvPr/>
              </p:nvSpPr>
              <p:spPr bwMode="auto">
                <a:xfrm>
                  <a:off x="5257800" y="4745910"/>
                  <a:ext cx="106402" cy="106402"/>
                </a:xfrm>
                <a:prstGeom prst="rect">
                  <a:avLst/>
                </a:prstGeom>
                <a:solidFill>
                  <a:srgbClr val="ADADAD"/>
                </a:solidFill>
                <a:ln w="12700">
                  <a:solidFill>
                    <a:schemeClr val="tx1"/>
                  </a:solidFill>
                  <a:miter lim="800000"/>
                  <a:headEnd/>
                  <a:tailEnd/>
                </a:ln>
              </p:spPr>
              <p:txBody>
                <a:bodyPr wrap="none" anchor="ctr"/>
                <a:lstStyle/>
                <a:p>
                  <a:endParaRPr lang="en-US"/>
                </a:p>
              </p:txBody>
            </p:sp>
          </p:grpSp>
          <p:grpSp>
            <p:nvGrpSpPr>
              <p:cNvPr id="13" name="Group 95"/>
              <p:cNvGrpSpPr/>
              <p:nvPr/>
            </p:nvGrpSpPr>
            <p:grpSpPr>
              <a:xfrm>
                <a:off x="5257800" y="4873823"/>
                <a:ext cx="1945090" cy="307777"/>
                <a:chOff x="5257800" y="4873823"/>
                <a:chExt cx="1945090" cy="307777"/>
              </a:xfrm>
            </p:grpSpPr>
            <p:sp>
              <p:nvSpPr>
                <p:cNvPr id="68" name="Text Box 13"/>
                <p:cNvSpPr txBox="1">
                  <a:spLocks noChangeArrowheads="1"/>
                </p:cNvSpPr>
                <p:nvPr/>
              </p:nvSpPr>
              <p:spPr bwMode="auto">
                <a:xfrm>
                  <a:off x="5343407" y="4873823"/>
                  <a:ext cx="1859483" cy="307777"/>
                </a:xfrm>
                <a:prstGeom prst="rect">
                  <a:avLst/>
                </a:prstGeom>
                <a:noFill/>
                <a:ln w="9525">
                  <a:noFill/>
                  <a:miter lim="800000"/>
                  <a:headEnd/>
                  <a:tailEnd/>
                </a:ln>
              </p:spPr>
              <p:txBody>
                <a:bodyPr wrap="none">
                  <a:spAutoFit/>
                </a:bodyPr>
                <a:lstStyle/>
                <a:p>
                  <a:r>
                    <a:rPr lang="en-US" sz="1400" dirty="0"/>
                    <a:t>manufacturing &amp; other</a:t>
                  </a:r>
                </a:p>
              </p:txBody>
            </p:sp>
            <p:sp>
              <p:nvSpPr>
                <p:cNvPr id="73" name="Rectangle 18"/>
                <p:cNvSpPr>
                  <a:spLocks noChangeAspect="1" noChangeArrowheads="1"/>
                </p:cNvSpPr>
                <p:nvPr/>
              </p:nvSpPr>
              <p:spPr bwMode="auto">
                <a:xfrm>
                  <a:off x="5257800" y="4974510"/>
                  <a:ext cx="106402" cy="106402"/>
                </a:xfrm>
                <a:prstGeom prst="rect">
                  <a:avLst/>
                </a:prstGeom>
                <a:solidFill>
                  <a:srgbClr val="FFFF00"/>
                </a:solidFill>
                <a:ln w="12700">
                  <a:solidFill>
                    <a:schemeClr val="tx1"/>
                  </a:solidFill>
                  <a:miter lim="800000"/>
                  <a:headEnd/>
                  <a:tailEnd/>
                </a:ln>
              </p:spPr>
              <p:txBody>
                <a:bodyPr wrap="none" anchor="ctr"/>
                <a:lstStyle/>
                <a:p>
                  <a:endParaRPr lang="en-US"/>
                </a:p>
              </p:txBody>
            </p:sp>
          </p:grpSp>
        </p:grpSp>
        <p:sp>
          <p:nvSpPr>
            <p:cNvPr id="74" name="Rectangle 73"/>
            <p:cNvSpPr/>
            <p:nvPr/>
          </p:nvSpPr>
          <p:spPr>
            <a:xfrm>
              <a:off x="7924800" y="1307475"/>
              <a:ext cx="957622" cy="170243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 Box 21"/>
            <p:cNvSpPr txBox="1">
              <a:spLocks noChangeArrowheads="1"/>
            </p:cNvSpPr>
            <p:nvPr/>
          </p:nvSpPr>
          <p:spPr bwMode="auto">
            <a:xfrm>
              <a:off x="7969800" y="1247778"/>
              <a:ext cx="886687" cy="461665"/>
            </a:xfrm>
            <a:prstGeom prst="rect">
              <a:avLst/>
            </a:prstGeom>
            <a:noFill/>
            <a:ln w="9525">
              <a:noFill/>
              <a:miter lim="800000"/>
              <a:headEnd/>
              <a:tailEnd/>
            </a:ln>
          </p:spPr>
          <p:txBody>
            <a:bodyPr wrap="square">
              <a:spAutoFit/>
            </a:bodyPr>
            <a:lstStyle/>
            <a:p>
              <a:r>
                <a:rPr lang="en-US" sz="1200" b="1" dirty="0" smtClean="0"/>
                <a:t>Emissions</a:t>
              </a:r>
            </a:p>
            <a:p>
              <a:r>
                <a:rPr lang="en-US" sz="1200" b="1" dirty="0" smtClean="0"/>
                <a:t> (kg/yr)</a:t>
              </a:r>
              <a:endParaRPr lang="en-US" sz="1200" b="1" dirty="0"/>
            </a:p>
          </p:txBody>
        </p:sp>
        <p:sp>
          <p:nvSpPr>
            <p:cNvPr id="76" name="Text Box 26"/>
            <p:cNvSpPr txBox="1">
              <a:spLocks noChangeArrowheads="1"/>
            </p:cNvSpPr>
            <p:nvPr/>
          </p:nvSpPr>
          <p:spPr bwMode="auto">
            <a:xfrm>
              <a:off x="8075045" y="1797367"/>
              <a:ext cx="569290"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10-50</a:t>
              </a:r>
              <a:endParaRPr lang="en-US" sz="800" b="1" dirty="0">
                <a:latin typeface="Courier New" pitchFamily="49" charset="0"/>
              </a:endParaRPr>
            </a:p>
          </p:txBody>
        </p:sp>
        <p:sp>
          <p:nvSpPr>
            <p:cNvPr id="77" name="Text Box 27"/>
            <p:cNvSpPr txBox="1">
              <a:spLocks noChangeArrowheads="1"/>
            </p:cNvSpPr>
            <p:nvPr/>
          </p:nvSpPr>
          <p:spPr bwMode="auto">
            <a:xfrm>
              <a:off x="8068142" y="1984377"/>
              <a:ext cx="640173"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50-100</a:t>
              </a:r>
              <a:endParaRPr lang="en-US" sz="800" b="1" dirty="0">
                <a:latin typeface="Courier New" pitchFamily="49" charset="0"/>
              </a:endParaRPr>
            </a:p>
          </p:txBody>
        </p:sp>
        <p:sp>
          <p:nvSpPr>
            <p:cNvPr id="78" name="Text Box 28"/>
            <p:cNvSpPr txBox="1">
              <a:spLocks noChangeArrowheads="1"/>
            </p:cNvSpPr>
            <p:nvPr/>
          </p:nvSpPr>
          <p:spPr bwMode="auto">
            <a:xfrm>
              <a:off x="8068142" y="2161715"/>
              <a:ext cx="711054"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100–300</a:t>
              </a:r>
              <a:endParaRPr lang="en-US" sz="800" b="1" dirty="0">
                <a:latin typeface="Courier New" pitchFamily="49" charset="0"/>
              </a:endParaRPr>
            </a:p>
          </p:txBody>
        </p:sp>
        <p:sp>
          <p:nvSpPr>
            <p:cNvPr id="79" name="Text Box 30"/>
            <p:cNvSpPr txBox="1">
              <a:spLocks noChangeArrowheads="1"/>
            </p:cNvSpPr>
            <p:nvPr/>
          </p:nvSpPr>
          <p:spPr bwMode="auto">
            <a:xfrm>
              <a:off x="8077815" y="1656284"/>
              <a:ext cx="498409"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5-10</a:t>
              </a:r>
              <a:endParaRPr lang="en-US" sz="800" b="1" dirty="0">
                <a:latin typeface="Courier New" pitchFamily="49" charset="0"/>
              </a:endParaRPr>
            </a:p>
          </p:txBody>
        </p:sp>
        <p:sp>
          <p:nvSpPr>
            <p:cNvPr id="80" name="Text Box 28"/>
            <p:cNvSpPr txBox="1">
              <a:spLocks noChangeArrowheads="1"/>
            </p:cNvSpPr>
            <p:nvPr/>
          </p:nvSpPr>
          <p:spPr bwMode="auto">
            <a:xfrm>
              <a:off x="8068142" y="2338470"/>
              <a:ext cx="711054"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300–500</a:t>
              </a:r>
              <a:endParaRPr lang="en-US" sz="800" b="1" dirty="0">
                <a:latin typeface="Courier New" pitchFamily="49" charset="0"/>
              </a:endParaRPr>
            </a:p>
          </p:txBody>
        </p:sp>
        <p:sp>
          <p:nvSpPr>
            <p:cNvPr id="81" name="Text Box 28"/>
            <p:cNvSpPr txBox="1">
              <a:spLocks noChangeArrowheads="1"/>
            </p:cNvSpPr>
            <p:nvPr/>
          </p:nvSpPr>
          <p:spPr bwMode="auto">
            <a:xfrm>
              <a:off x="8077815" y="2527672"/>
              <a:ext cx="781935"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500–1000</a:t>
              </a:r>
              <a:endParaRPr lang="en-US" sz="800" b="1" dirty="0">
                <a:latin typeface="Courier New" pitchFamily="49" charset="0"/>
              </a:endParaRPr>
            </a:p>
          </p:txBody>
        </p:sp>
        <p:sp>
          <p:nvSpPr>
            <p:cNvPr id="82" name="Text Box 28"/>
            <p:cNvSpPr txBox="1">
              <a:spLocks noChangeArrowheads="1"/>
            </p:cNvSpPr>
            <p:nvPr/>
          </p:nvSpPr>
          <p:spPr bwMode="auto">
            <a:xfrm>
              <a:off x="8077815" y="2743702"/>
              <a:ext cx="852817"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1000–3500</a:t>
              </a:r>
              <a:endParaRPr lang="en-US" sz="800" b="1" dirty="0">
                <a:latin typeface="Courier New" pitchFamily="49" charset="0"/>
              </a:endParaRPr>
            </a:p>
          </p:txBody>
        </p:sp>
        <p:sp>
          <p:nvSpPr>
            <p:cNvPr id="83" name="Oval 82"/>
            <p:cNvSpPr/>
            <p:nvPr/>
          </p:nvSpPr>
          <p:spPr>
            <a:xfrm>
              <a:off x="8041433" y="1875138"/>
              <a:ext cx="42561" cy="42561"/>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030793" y="2238095"/>
              <a:ext cx="63841" cy="6384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Isosceles Triangle 84"/>
            <p:cNvSpPr/>
            <p:nvPr/>
          </p:nvSpPr>
          <p:spPr>
            <a:xfrm>
              <a:off x="8036113" y="2055401"/>
              <a:ext cx="53201" cy="53201"/>
            </a:xfrm>
            <a:prstGeom prst="triangl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Isosceles Triangle 86"/>
            <p:cNvSpPr/>
            <p:nvPr/>
          </p:nvSpPr>
          <p:spPr>
            <a:xfrm>
              <a:off x="8046753" y="1743074"/>
              <a:ext cx="31921" cy="31921"/>
            </a:xfrm>
            <a:prstGeom prst="triangl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a:spLocks noChangeAspect="1"/>
            </p:cNvSpPr>
            <p:nvPr/>
          </p:nvSpPr>
          <p:spPr>
            <a:xfrm>
              <a:off x="8020153" y="2402992"/>
              <a:ext cx="85122" cy="8512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gular Pentagon 88"/>
            <p:cNvSpPr>
              <a:spLocks noChangeAspect="1"/>
            </p:cNvSpPr>
            <p:nvPr/>
          </p:nvSpPr>
          <p:spPr>
            <a:xfrm>
              <a:off x="8006852" y="2576812"/>
              <a:ext cx="111723" cy="106402"/>
            </a:xfrm>
            <a:prstGeom prst="pentag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Hexagon 89"/>
            <p:cNvSpPr>
              <a:spLocks noChangeAspect="1"/>
            </p:cNvSpPr>
            <p:nvPr/>
          </p:nvSpPr>
          <p:spPr>
            <a:xfrm>
              <a:off x="8001000" y="2797293"/>
              <a:ext cx="123426" cy="106402"/>
            </a:xfrm>
            <a:prstGeom prst="hexag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6119815" y="2605081"/>
              <a:ext cx="91440" cy="9144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6391274" y="2786059"/>
              <a:ext cx="91440" cy="9144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6066471" y="2837501"/>
              <a:ext cx="91440" cy="9144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4686887" y="4743450"/>
              <a:ext cx="857735" cy="467820"/>
            </a:xfrm>
            <a:prstGeom prst="rect">
              <a:avLst/>
            </a:prstGeom>
            <a:solidFill>
              <a:schemeClr val="bg1"/>
            </a:solidFill>
            <a:ln>
              <a:solidFill>
                <a:schemeClr val="tx1"/>
              </a:solidFill>
            </a:ln>
          </p:spPr>
          <p:txBody>
            <a:bodyPr wrap="none" lIns="45720" tIns="18288" rIns="45720" bIns="18288" rtlCol="0" anchor="ctr">
              <a:spAutoFit/>
            </a:bodyPr>
            <a:lstStyle/>
            <a:p>
              <a:r>
                <a:rPr lang="en-US" sz="1400" b="1" dirty="0" smtClean="0"/>
                <a:t>Grand Bay</a:t>
              </a:r>
            </a:p>
            <a:p>
              <a:r>
                <a:rPr lang="en-US" sz="1400" b="1" dirty="0" smtClean="0"/>
                <a:t>NERR</a:t>
              </a:r>
              <a:endParaRPr lang="en-US" sz="1400" b="1" dirty="0"/>
            </a:p>
          </p:txBody>
        </p:sp>
      </p:grpSp>
      <p:cxnSp>
        <p:nvCxnSpPr>
          <p:cNvPr id="86" name="Straight Arrow Connector 85"/>
          <p:cNvCxnSpPr/>
          <p:nvPr/>
        </p:nvCxnSpPr>
        <p:spPr>
          <a:xfrm rot="5400000" flipH="1" flipV="1">
            <a:off x="4849019" y="4695031"/>
            <a:ext cx="247650" cy="1588"/>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7" name="Oval 96"/>
          <p:cNvSpPr/>
          <p:nvPr/>
        </p:nvSpPr>
        <p:spPr>
          <a:xfrm>
            <a:off x="4923469" y="4467321"/>
            <a:ext cx="91440" cy="9144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1687653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90.jpg"/>
          <p:cNvPicPr>
            <a:picLocks noChangeAspect="1"/>
          </p:cNvPicPr>
          <p:nvPr/>
        </p:nvPicPr>
        <p:blipFill>
          <a:blip r:embed="rId2"/>
          <a:stretch>
            <a:fillRect/>
          </a:stretch>
        </p:blipFill>
        <p:spPr>
          <a:xfrm>
            <a:off x="381000" y="76200"/>
            <a:ext cx="8439480" cy="667512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28575" y="1057275"/>
            <a:ext cx="8629650" cy="5724525"/>
          </a:xfrm>
          <a:prstGeom prst="rect">
            <a:avLst/>
          </a:prstGeom>
          <a:noFill/>
          <a:ln w="9525">
            <a:noFill/>
            <a:miter lim="800000"/>
            <a:headEnd/>
            <a:tailEnd/>
          </a:ln>
          <a:effectLst/>
        </p:spPr>
      </p:pic>
      <p:cxnSp>
        <p:nvCxnSpPr>
          <p:cNvPr id="6" name="Straight Connector 5"/>
          <p:cNvCxnSpPr/>
          <p:nvPr/>
        </p:nvCxnSpPr>
        <p:spPr>
          <a:xfrm rot="5400000" flipH="1" flipV="1">
            <a:off x="2729552" y="2087562"/>
            <a:ext cx="2743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flipH="1" flipV="1">
            <a:off x="3915886" y="1218088"/>
            <a:ext cx="100584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303896" y="1096962"/>
            <a:ext cx="762000" cy="1588"/>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441208" y="1096962"/>
            <a:ext cx="762000" cy="1588"/>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6200" y="83403"/>
            <a:ext cx="6781800" cy="830997"/>
          </a:xfrm>
          <a:prstGeom prst="rect">
            <a:avLst/>
          </a:prstGeom>
          <a:solidFill>
            <a:schemeClr val="bg1"/>
          </a:solidFill>
        </p:spPr>
        <p:txBody>
          <a:bodyPr wrap="square" rtlCol="0">
            <a:spAutoFit/>
          </a:bodyPr>
          <a:lstStyle/>
          <a:p>
            <a:r>
              <a:rPr lang="en-US" sz="2400" dirty="0" smtClean="0"/>
              <a:t>This is the period that you just saw – a measured peak, but not a modeled peak (BARRY - blue line) </a:t>
            </a:r>
            <a:endParaRPr lang="en-US" sz="2400" dirty="0"/>
          </a:p>
        </p:txBody>
      </p:sp>
      <p:grpSp>
        <p:nvGrpSpPr>
          <p:cNvPr id="43" name="Group 42"/>
          <p:cNvGrpSpPr/>
          <p:nvPr/>
        </p:nvGrpSpPr>
        <p:grpSpPr>
          <a:xfrm>
            <a:off x="6988792" y="381000"/>
            <a:ext cx="2155208" cy="6346208"/>
            <a:chOff x="6934200" y="304800"/>
            <a:chExt cx="2155208" cy="6346208"/>
          </a:xfrm>
        </p:grpSpPr>
        <p:sp>
          <p:nvSpPr>
            <p:cNvPr id="13" name="Rectangle 12"/>
            <p:cNvSpPr/>
            <p:nvPr/>
          </p:nvSpPr>
          <p:spPr>
            <a:xfrm>
              <a:off x="6934200" y="304800"/>
              <a:ext cx="2103120" cy="634620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33"/>
            <p:cNvGrpSpPr/>
            <p:nvPr/>
          </p:nvGrpSpPr>
          <p:grpSpPr>
            <a:xfrm>
              <a:off x="7024048" y="392549"/>
              <a:ext cx="2065360" cy="6008251"/>
              <a:chOff x="6926240" y="544949"/>
              <a:chExt cx="2065360" cy="6008251"/>
            </a:xfrm>
          </p:grpSpPr>
          <p:grpSp>
            <p:nvGrpSpPr>
              <p:cNvPr id="15" name="Group 16"/>
              <p:cNvGrpSpPr/>
              <p:nvPr/>
            </p:nvGrpSpPr>
            <p:grpSpPr>
              <a:xfrm>
                <a:off x="7086600" y="2819400"/>
                <a:ext cx="1387335" cy="369332"/>
                <a:chOff x="7010400" y="1295400"/>
                <a:chExt cx="1387335" cy="369332"/>
              </a:xfrm>
            </p:grpSpPr>
            <p:sp>
              <p:nvSpPr>
                <p:cNvPr id="41" name="TextBox 1"/>
                <p:cNvSpPr txBox="1"/>
                <p:nvPr/>
              </p:nvSpPr>
              <p:spPr>
                <a:xfrm>
                  <a:off x="7570393" y="1295400"/>
                  <a:ext cx="827342" cy="369332"/>
                </a:xfrm>
                <a:prstGeom prst="rect">
                  <a:avLst/>
                </a:prstGeom>
                <a:noFill/>
              </p:spPr>
              <p:txBody>
                <a:bodyPr wrap="none" rtlCol="0">
                  <a:spAutoFit/>
                </a:bodyPr>
                <a:lstStyle/>
                <a:p>
                  <a:r>
                    <a:rPr lang="en-US" b="1" dirty="0" smtClean="0"/>
                    <a:t>BARRY</a:t>
                  </a:r>
                  <a:endParaRPr lang="en-US" b="1" dirty="0"/>
                </a:p>
              </p:txBody>
            </p:sp>
            <p:cxnSp>
              <p:nvCxnSpPr>
                <p:cNvPr id="42" name="Straight Connector 9"/>
                <p:cNvCxnSpPr/>
                <p:nvPr/>
              </p:nvCxnSpPr>
              <p:spPr>
                <a:xfrm>
                  <a:off x="7010400" y="1479272"/>
                  <a:ext cx="533400" cy="1588"/>
                </a:xfrm>
                <a:prstGeom prst="line">
                  <a:avLst/>
                </a:prstGeom>
                <a:ln w="76200">
                  <a:solidFill>
                    <a:srgbClr val="005A9E"/>
                  </a:solidFill>
                </a:ln>
              </p:spPr>
              <p:style>
                <a:lnRef idx="1">
                  <a:schemeClr val="accent1"/>
                </a:lnRef>
                <a:fillRef idx="0">
                  <a:schemeClr val="accent1"/>
                </a:fillRef>
                <a:effectRef idx="0">
                  <a:schemeClr val="accent1"/>
                </a:effectRef>
                <a:fontRef idx="minor">
                  <a:schemeClr val="tx1"/>
                </a:fontRef>
              </p:style>
            </p:cxnSp>
          </p:grpSp>
          <p:grpSp>
            <p:nvGrpSpPr>
              <p:cNvPr id="16" name="Group 17"/>
              <p:cNvGrpSpPr/>
              <p:nvPr/>
            </p:nvGrpSpPr>
            <p:grpSpPr>
              <a:xfrm>
                <a:off x="7086600" y="3380145"/>
                <a:ext cx="1447800" cy="369332"/>
                <a:chOff x="7010400" y="1792645"/>
                <a:chExt cx="1447800" cy="369332"/>
              </a:xfrm>
            </p:grpSpPr>
            <p:sp>
              <p:nvSpPr>
                <p:cNvPr id="39" name="TextBox 2"/>
                <p:cNvSpPr txBox="1"/>
                <p:nvPr/>
              </p:nvSpPr>
              <p:spPr>
                <a:xfrm>
                  <a:off x="7570393" y="1792645"/>
                  <a:ext cx="887807" cy="369332"/>
                </a:xfrm>
                <a:prstGeom prst="rect">
                  <a:avLst/>
                </a:prstGeom>
                <a:noFill/>
              </p:spPr>
              <p:txBody>
                <a:bodyPr wrap="none" rtlCol="0">
                  <a:spAutoFit/>
                </a:bodyPr>
                <a:lstStyle/>
                <a:p>
                  <a:r>
                    <a:rPr lang="en-US" b="1" dirty="0" smtClean="0"/>
                    <a:t>DANIEL</a:t>
                  </a:r>
                  <a:endParaRPr lang="en-US" b="1" dirty="0"/>
                </a:p>
              </p:txBody>
            </p:sp>
            <p:cxnSp>
              <p:nvCxnSpPr>
                <p:cNvPr id="40" name="Straight Connector 10"/>
                <p:cNvCxnSpPr/>
                <p:nvPr/>
              </p:nvCxnSpPr>
              <p:spPr>
                <a:xfrm>
                  <a:off x="7010400" y="1976517"/>
                  <a:ext cx="5334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 name="Group 18"/>
              <p:cNvGrpSpPr/>
              <p:nvPr/>
            </p:nvGrpSpPr>
            <p:grpSpPr>
              <a:xfrm>
                <a:off x="7086600" y="3940890"/>
                <a:ext cx="1277818" cy="369332"/>
                <a:chOff x="7010400" y="2289890"/>
                <a:chExt cx="1277818" cy="369332"/>
              </a:xfrm>
            </p:grpSpPr>
            <p:sp>
              <p:nvSpPr>
                <p:cNvPr id="37" name="TextBox 3"/>
                <p:cNvSpPr txBox="1"/>
                <p:nvPr/>
              </p:nvSpPr>
              <p:spPr>
                <a:xfrm>
                  <a:off x="7570393" y="2289890"/>
                  <a:ext cx="717825" cy="369332"/>
                </a:xfrm>
                <a:prstGeom prst="rect">
                  <a:avLst/>
                </a:prstGeom>
                <a:noFill/>
              </p:spPr>
              <p:txBody>
                <a:bodyPr wrap="none" rtlCol="0">
                  <a:spAutoFit/>
                </a:bodyPr>
                <a:lstStyle/>
                <a:p>
                  <a:r>
                    <a:rPr lang="en-US" b="1" dirty="0" smtClean="0"/>
                    <a:t>CRIST</a:t>
                  </a:r>
                  <a:endParaRPr lang="en-US" b="1" dirty="0"/>
                </a:p>
              </p:txBody>
            </p:sp>
            <p:cxnSp>
              <p:nvCxnSpPr>
                <p:cNvPr id="38" name="Straight Connector 11"/>
                <p:cNvCxnSpPr/>
                <p:nvPr/>
              </p:nvCxnSpPr>
              <p:spPr>
                <a:xfrm>
                  <a:off x="7010400" y="2473762"/>
                  <a:ext cx="533400" cy="1588"/>
                </a:xfrm>
                <a:prstGeom prst="line">
                  <a:avLst/>
                </a:prstGeom>
                <a:ln w="76200">
                  <a:solidFill>
                    <a:srgbClr val="DEA900"/>
                  </a:solidFill>
                </a:ln>
              </p:spPr>
              <p:style>
                <a:lnRef idx="1">
                  <a:schemeClr val="accent1"/>
                </a:lnRef>
                <a:fillRef idx="0">
                  <a:schemeClr val="accent1"/>
                </a:fillRef>
                <a:effectRef idx="0">
                  <a:schemeClr val="accent1"/>
                </a:effectRef>
                <a:fontRef idx="minor">
                  <a:schemeClr val="tx1"/>
                </a:fontRef>
              </p:style>
            </p:cxnSp>
          </p:grpSp>
          <p:grpSp>
            <p:nvGrpSpPr>
              <p:cNvPr id="18" name="Group 21"/>
              <p:cNvGrpSpPr/>
              <p:nvPr/>
            </p:nvGrpSpPr>
            <p:grpSpPr>
              <a:xfrm>
                <a:off x="7086600" y="5623125"/>
                <a:ext cx="1594700" cy="369332"/>
                <a:chOff x="7010400" y="4038600"/>
                <a:chExt cx="1594700" cy="369332"/>
              </a:xfrm>
            </p:grpSpPr>
            <p:sp>
              <p:nvSpPr>
                <p:cNvPr id="35" name="TextBox 4"/>
                <p:cNvSpPr txBox="1"/>
                <p:nvPr/>
              </p:nvSpPr>
              <p:spPr>
                <a:xfrm>
                  <a:off x="7570393" y="4038600"/>
                  <a:ext cx="1034707" cy="369332"/>
                </a:xfrm>
                <a:prstGeom prst="rect">
                  <a:avLst/>
                </a:prstGeom>
                <a:noFill/>
              </p:spPr>
              <p:txBody>
                <a:bodyPr wrap="none" rtlCol="0">
                  <a:spAutoFit/>
                </a:bodyPr>
                <a:lstStyle/>
                <a:p>
                  <a:r>
                    <a:rPr lang="en-US" b="1" dirty="0" smtClean="0"/>
                    <a:t>WATSON</a:t>
                  </a:r>
                  <a:endParaRPr lang="en-US" b="1" dirty="0"/>
                </a:p>
              </p:txBody>
            </p:sp>
            <p:cxnSp>
              <p:nvCxnSpPr>
                <p:cNvPr id="36" name="Straight Connector 12"/>
                <p:cNvCxnSpPr/>
                <p:nvPr/>
              </p:nvCxnSpPr>
              <p:spPr>
                <a:xfrm>
                  <a:off x="7010400" y="4222472"/>
                  <a:ext cx="533400" cy="1588"/>
                </a:xfrm>
                <a:prstGeom prst="line">
                  <a:avLst/>
                </a:prstGeom>
                <a:ln w="76200">
                  <a:solidFill>
                    <a:srgbClr val="00B050"/>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22"/>
              <p:cNvGrpSpPr/>
              <p:nvPr/>
            </p:nvGrpSpPr>
            <p:grpSpPr>
              <a:xfrm>
                <a:off x="7086600" y="6183868"/>
                <a:ext cx="1502880" cy="369332"/>
                <a:chOff x="7010400" y="4659868"/>
                <a:chExt cx="1502880" cy="369332"/>
              </a:xfrm>
            </p:grpSpPr>
            <p:sp>
              <p:nvSpPr>
                <p:cNvPr id="33" name="TextBox 5"/>
                <p:cNvSpPr txBox="1"/>
                <p:nvPr/>
              </p:nvSpPr>
              <p:spPr>
                <a:xfrm>
                  <a:off x="7570393" y="4659868"/>
                  <a:ext cx="942887" cy="369332"/>
                </a:xfrm>
                <a:prstGeom prst="rect">
                  <a:avLst/>
                </a:prstGeom>
                <a:noFill/>
              </p:spPr>
              <p:txBody>
                <a:bodyPr wrap="none" rtlCol="0">
                  <a:spAutoFit/>
                </a:bodyPr>
                <a:lstStyle/>
                <a:p>
                  <a:r>
                    <a:rPr lang="en-US" b="1" dirty="0" smtClean="0"/>
                    <a:t>MOBILE</a:t>
                  </a:r>
                  <a:endParaRPr lang="en-US" b="1" dirty="0"/>
                </a:p>
              </p:txBody>
            </p:sp>
            <p:cxnSp>
              <p:nvCxnSpPr>
                <p:cNvPr id="34" name="Straight Connector 33"/>
                <p:cNvCxnSpPr/>
                <p:nvPr/>
              </p:nvCxnSpPr>
              <p:spPr>
                <a:xfrm>
                  <a:off x="7010400" y="4843740"/>
                  <a:ext cx="533400" cy="1588"/>
                </a:xfrm>
                <a:prstGeom prst="line">
                  <a:avLst/>
                </a:prstGeom>
                <a:ln w="7620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7086600" y="4501635"/>
                <a:ext cx="1510894" cy="369332"/>
                <a:chOff x="7010400" y="2907268"/>
                <a:chExt cx="1510894" cy="369332"/>
              </a:xfrm>
            </p:grpSpPr>
            <p:sp>
              <p:nvSpPr>
                <p:cNvPr id="31" name="TextBox 6"/>
                <p:cNvSpPr txBox="1"/>
                <p:nvPr/>
              </p:nvSpPr>
              <p:spPr>
                <a:xfrm>
                  <a:off x="7570393" y="2907268"/>
                  <a:ext cx="950901" cy="369332"/>
                </a:xfrm>
                <a:prstGeom prst="rect">
                  <a:avLst/>
                </a:prstGeom>
                <a:noFill/>
              </p:spPr>
              <p:txBody>
                <a:bodyPr wrap="none" rtlCol="0">
                  <a:spAutoFit/>
                </a:bodyPr>
                <a:lstStyle/>
                <a:p>
                  <a:r>
                    <a:rPr lang="en-US" b="1" dirty="0" smtClean="0"/>
                    <a:t>GREENE</a:t>
                  </a:r>
                  <a:endParaRPr lang="en-US" b="1" dirty="0"/>
                </a:p>
              </p:txBody>
            </p:sp>
            <p:cxnSp>
              <p:nvCxnSpPr>
                <p:cNvPr id="32" name="Straight Connector 31"/>
                <p:cNvCxnSpPr/>
                <p:nvPr/>
              </p:nvCxnSpPr>
              <p:spPr>
                <a:xfrm>
                  <a:off x="7010400" y="3091140"/>
                  <a:ext cx="5334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7086600" y="5062380"/>
                <a:ext cx="1694791" cy="369332"/>
                <a:chOff x="7010400" y="3516868"/>
                <a:chExt cx="1694791" cy="369332"/>
              </a:xfrm>
            </p:grpSpPr>
            <p:sp>
              <p:nvSpPr>
                <p:cNvPr id="29" name="TextBox 7"/>
                <p:cNvSpPr txBox="1"/>
                <p:nvPr/>
              </p:nvSpPr>
              <p:spPr>
                <a:xfrm>
                  <a:off x="7570393" y="3516868"/>
                  <a:ext cx="1134798" cy="369332"/>
                </a:xfrm>
                <a:prstGeom prst="rect">
                  <a:avLst/>
                </a:prstGeom>
                <a:noFill/>
              </p:spPr>
              <p:txBody>
                <a:bodyPr wrap="none" rtlCol="0">
                  <a:spAutoFit/>
                </a:bodyPr>
                <a:lstStyle/>
                <a:p>
                  <a:r>
                    <a:rPr lang="en-US" b="1" dirty="0" smtClean="0"/>
                    <a:t>LOWMAN</a:t>
                  </a:r>
                  <a:endParaRPr lang="en-US" b="1" dirty="0"/>
                </a:p>
              </p:txBody>
            </p:sp>
            <p:cxnSp>
              <p:nvCxnSpPr>
                <p:cNvPr id="30" name="Straight Connector 29"/>
                <p:cNvCxnSpPr/>
                <p:nvPr/>
              </p:nvCxnSpPr>
              <p:spPr>
                <a:xfrm>
                  <a:off x="7010400" y="3700740"/>
                  <a:ext cx="533400" cy="1588"/>
                </a:xfrm>
                <a:prstGeom prst="line">
                  <a:avLst/>
                </a:prstGeom>
                <a:ln w="76200">
                  <a:solidFill>
                    <a:srgbClr val="005A9E"/>
                  </a:solidFill>
                  <a:prstDash val="sysDot"/>
                </a:ln>
              </p:spPr>
              <p:style>
                <a:lnRef idx="1">
                  <a:schemeClr val="accent1"/>
                </a:lnRef>
                <a:fillRef idx="0">
                  <a:schemeClr val="accent1"/>
                </a:fillRef>
                <a:effectRef idx="0">
                  <a:schemeClr val="accent1"/>
                </a:effectRef>
                <a:fontRef idx="minor">
                  <a:schemeClr val="tx1"/>
                </a:fontRef>
              </p:style>
            </p:cxnSp>
          </p:grpSp>
          <p:sp>
            <p:nvSpPr>
              <p:cNvPr id="22" name="Rectangle 21"/>
              <p:cNvSpPr/>
              <p:nvPr/>
            </p:nvSpPr>
            <p:spPr>
              <a:xfrm>
                <a:off x="7117080" y="1308407"/>
                <a:ext cx="274320" cy="27432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8001000" y="1285547"/>
                <a:ext cx="320040" cy="3200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6926240" y="544949"/>
                <a:ext cx="1905000" cy="707886"/>
              </a:xfrm>
              <a:prstGeom prst="rect">
                <a:avLst/>
              </a:prstGeom>
              <a:noFill/>
            </p:spPr>
            <p:txBody>
              <a:bodyPr wrap="square" rtlCol="0">
                <a:spAutoFit/>
              </a:bodyPr>
              <a:lstStyle/>
              <a:p>
                <a:pPr algn="ctr"/>
                <a:r>
                  <a:rPr lang="en-US" sz="2000" b="1" dirty="0" smtClean="0"/>
                  <a:t>RGM </a:t>
                </a:r>
              </a:p>
              <a:p>
                <a:pPr algn="ctr"/>
                <a:r>
                  <a:rPr lang="en-US" sz="2000" b="1" dirty="0" smtClean="0"/>
                  <a:t>Measurements</a:t>
                </a:r>
                <a:endParaRPr lang="en-US" sz="2000" b="1" dirty="0"/>
              </a:p>
            </p:txBody>
          </p:sp>
          <p:sp>
            <p:nvSpPr>
              <p:cNvPr id="25" name="TextBox 24"/>
              <p:cNvSpPr txBox="1"/>
              <p:nvPr/>
            </p:nvSpPr>
            <p:spPr>
              <a:xfrm>
                <a:off x="7467600" y="1214735"/>
                <a:ext cx="494046" cy="461665"/>
              </a:xfrm>
              <a:prstGeom prst="rect">
                <a:avLst/>
              </a:prstGeom>
              <a:noFill/>
            </p:spPr>
            <p:txBody>
              <a:bodyPr wrap="none" rtlCol="0">
                <a:spAutoFit/>
              </a:bodyPr>
              <a:lstStyle/>
              <a:p>
                <a:r>
                  <a:rPr lang="en-US" sz="2400" dirty="0" smtClean="0"/>
                  <a:t>#1</a:t>
                </a:r>
                <a:endParaRPr lang="en-US" sz="2400" dirty="0"/>
              </a:p>
            </p:txBody>
          </p:sp>
          <p:sp>
            <p:nvSpPr>
              <p:cNvPr id="26" name="TextBox 25"/>
              <p:cNvSpPr txBox="1"/>
              <p:nvPr/>
            </p:nvSpPr>
            <p:spPr>
              <a:xfrm>
                <a:off x="8421354" y="1214735"/>
                <a:ext cx="494046" cy="461665"/>
              </a:xfrm>
              <a:prstGeom prst="rect">
                <a:avLst/>
              </a:prstGeom>
              <a:noFill/>
            </p:spPr>
            <p:txBody>
              <a:bodyPr wrap="none" rtlCol="0">
                <a:spAutoFit/>
              </a:bodyPr>
              <a:lstStyle/>
              <a:p>
                <a:r>
                  <a:rPr lang="en-US" sz="2400" dirty="0" smtClean="0"/>
                  <a:t>#2</a:t>
                </a:r>
                <a:endParaRPr lang="en-US" sz="2400" dirty="0"/>
              </a:p>
            </p:txBody>
          </p:sp>
          <p:cxnSp>
            <p:nvCxnSpPr>
              <p:cNvPr id="27" name="Straight Connector 26"/>
              <p:cNvCxnSpPr/>
              <p:nvPr/>
            </p:nvCxnSpPr>
            <p:spPr>
              <a:xfrm>
                <a:off x="6934200" y="1752600"/>
                <a:ext cx="20574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010400" y="2035314"/>
                <a:ext cx="1905000" cy="707886"/>
              </a:xfrm>
              <a:prstGeom prst="rect">
                <a:avLst/>
              </a:prstGeom>
              <a:noFill/>
            </p:spPr>
            <p:txBody>
              <a:bodyPr wrap="square" rtlCol="0">
                <a:spAutoFit/>
              </a:bodyPr>
              <a:lstStyle/>
              <a:p>
                <a:r>
                  <a:rPr lang="en-US" sz="2000" b="1" dirty="0" smtClean="0"/>
                  <a:t>One set of model results</a:t>
                </a:r>
                <a:endParaRPr lang="en-US" sz="2000" b="1" dirty="0"/>
              </a:p>
            </p:txBody>
          </p:sp>
        </p:gr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srcRect/>
          <a:stretch>
            <a:fillRect/>
          </a:stretch>
        </p:blipFill>
        <p:spPr bwMode="auto">
          <a:xfrm>
            <a:off x="533400" y="1704975"/>
            <a:ext cx="7267575" cy="4467225"/>
          </a:xfrm>
          <a:prstGeom prst="rect">
            <a:avLst/>
          </a:prstGeom>
          <a:noFill/>
          <a:ln w="9525">
            <a:noFill/>
            <a:miter lim="800000"/>
            <a:headEnd/>
            <a:tailEnd/>
          </a:ln>
          <a:effectLst/>
        </p:spPr>
      </p:pic>
      <p:sp>
        <p:nvSpPr>
          <p:cNvPr id="5" name="TextBox 4"/>
          <p:cNvSpPr txBox="1"/>
          <p:nvPr/>
        </p:nvSpPr>
        <p:spPr>
          <a:xfrm>
            <a:off x="5928399" y="1723707"/>
            <a:ext cx="1210588" cy="369332"/>
          </a:xfrm>
          <a:prstGeom prst="rect">
            <a:avLst/>
          </a:prstGeom>
          <a:solidFill>
            <a:srgbClr val="00B050"/>
          </a:solidFill>
        </p:spPr>
        <p:txBody>
          <a:bodyPr wrap="none" rtlCol="0">
            <a:spAutoFit/>
          </a:bodyPr>
          <a:lstStyle/>
          <a:p>
            <a:r>
              <a:rPr lang="en-US" b="1" dirty="0" smtClean="0">
                <a:solidFill>
                  <a:schemeClr val="bg1"/>
                </a:solidFill>
              </a:rPr>
              <a:t>May 2008</a:t>
            </a:r>
            <a:endParaRPr lang="en-US" b="1" dirty="0">
              <a:solidFill>
                <a:schemeClr val="bg1"/>
              </a:solidFill>
            </a:endParaRPr>
          </a:p>
        </p:txBody>
      </p:sp>
      <p:cxnSp>
        <p:nvCxnSpPr>
          <p:cNvPr id="6" name="Straight Arrow Connector 5"/>
          <p:cNvCxnSpPr>
            <a:stCxn id="5" idx="2"/>
          </p:cNvCxnSpPr>
          <p:nvPr/>
        </p:nvCxnSpPr>
        <p:spPr>
          <a:xfrm rot="16200000" flipH="1">
            <a:off x="6200565" y="2426166"/>
            <a:ext cx="940054" cy="273799"/>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798658" y="3047397"/>
            <a:ext cx="118872" cy="11887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52400" y="76200"/>
            <a:ext cx="8991600" cy="1200329"/>
          </a:xfrm>
          <a:prstGeom prst="rect">
            <a:avLst/>
          </a:prstGeom>
          <a:noFill/>
        </p:spPr>
        <p:txBody>
          <a:bodyPr wrap="square" rtlCol="0">
            <a:spAutoFit/>
          </a:bodyPr>
          <a:lstStyle/>
          <a:p>
            <a:pPr marL="341313" indent="-341313">
              <a:buFont typeface="Wingdings" pitchFamily="2" charset="2"/>
              <a:buChar char="q"/>
            </a:pPr>
            <a:r>
              <a:rPr lang="en-US" sz="2400" b="1" dirty="0" smtClean="0"/>
              <a:t>We typically assume emissions are constant throughout the year</a:t>
            </a:r>
          </a:p>
          <a:p>
            <a:pPr marL="341313" indent="-341313"/>
            <a:endParaRPr lang="en-US" sz="2400" b="1" dirty="0" smtClean="0"/>
          </a:p>
          <a:p>
            <a:pPr marL="341313" indent="-341313">
              <a:buFont typeface="Wingdings" pitchFamily="2" charset="2"/>
              <a:buChar char="q"/>
            </a:pPr>
            <a:r>
              <a:rPr lang="en-US" sz="2400" b="1" dirty="0" smtClean="0"/>
              <a:t>May 2008: “</a:t>
            </a:r>
            <a:r>
              <a:rPr lang="en-US" sz="2400" b="1" dirty="0" smtClean="0"/>
              <a:t>typical” month for SO2 emissions at the Daniel </a:t>
            </a:r>
            <a:r>
              <a:rPr lang="en-US" sz="2400" b="1" dirty="0" smtClean="0"/>
              <a:t>plant</a:t>
            </a:r>
            <a:endParaRPr lang="en-US" sz="2400" b="1" dirty="0"/>
          </a:p>
        </p:txBody>
      </p:sp>
      <p:sp>
        <p:nvSpPr>
          <p:cNvPr id="10" name="TextBox 9"/>
          <p:cNvSpPr txBox="1"/>
          <p:nvPr/>
        </p:nvSpPr>
        <p:spPr>
          <a:xfrm>
            <a:off x="4140079" y="6443246"/>
            <a:ext cx="4851521" cy="338554"/>
          </a:xfrm>
          <a:prstGeom prst="rect">
            <a:avLst/>
          </a:prstGeom>
          <a:noFill/>
          <a:ln>
            <a:solidFill>
              <a:schemeClr val="tx1"/>
            </a:solidFill>
          </a:ln>
        </p:spPr>
        <p:txBody>
          <a:bodyPr wrap="none" rtlCol="0">
            <a:spAutoFit/>
          </a:bodyPr>
          <a:lstStyle/>
          <a:p>
            <a:r>
              <a:rPr lang="en-US" sz="1600" b="1" dirty="0" smtClean="0"/>
              <a:t>Source of data:</a:t>
            </a:r>
            <a:r>
              <a:rPr lang="en-US" sz="1600" dirty="0" smtClean="0"/>
              <a:t> </a:t>
            </a:r>
            <a:r>
              <a:rPr lang="en-US" sz="1600" i="1" dirty="0" smtClean="0"/>
              <a:t>USEPA Clean Air Markets Division</a:t>
            </a:r>
            <a:endParaRPr lang="en-US" sz="1600" i="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srcRect/>
          <a:stretch>
            <a:fillRect/>
          </a:stretch>
        </p:blipFill>
        <p:spPr bwMode="auto">
          <a:xfrm>
            <a:off x="604905" y="1699988"/>
            <a:ext cx="7267575" cy="4467225"/>
          </a:xfrm>
          <a:prstGeom prst="rect">
            <a:avLst/>
          </a:prstGeom>
          <a:noFill/>
          <a:ln w="9525">
            <a:noFill/>
            <a:miter lim="800000"/>
            <a:headEnd/>
            <a:tailEnd/>
          </a:ln>
          <a:effectLst/>
        </p:spPr>
      </p:pic>
      <p:cxnSp>
        <p:nvCxnSpPr>
          <p:cNvPr id="5" name="Straight Connector 4"/>
          <p:cNvCxnSpPr/>
          <p:nvPr/>
        </p:nvCxnSpPr>
        <p:spPr>
          <a:xfrm rot="5400000" flipH="1" flipV="1">
            <a:off x="1303582" y="3109688"/>
            <a:ext cx="3429000" cy="1588"/>
          </a:xfrm>
          <a:prstGeom prst="line">
            <a:avLst/>
          </a:prstGeom>
          <a:ln w="2857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flipH="1" flipV="1">
            <a:off x="1759193" y="3109688"/>
            <a:ext cx="3429000" cy="1588"/>
          </a:xfrm>
          <a:prstGeom prst="line">
            <a:avLst/>
          </a:prstGeom>
          <a:ln w="28575">
            <a:solidFill>
              <a:srgbClr val="00B050"/>
            </a:solidFill>
            <a:prstDash val="soli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466427" y="1307068"/>
            <a:ext cx="1672253" cy="369332"/>
          </a:xfrm>
          <a:prstGeom prst="rect">
            <a:avLst/>
          </a:prstGeom>
          <a:solidFill>
            <a:srgbClr val="00B050"/>
          </a:solidFill>
        </p:spPr>
        <p:txBody>
          <a:bodyPr wrap="none" rtlCol="0">
            <a:spAutoFit/>
          </a:bodyPr>
          <a:lstStyle/>
          <a:p>
            <a:r>
              <a:rPr lang="en-US" b="1" dirty="0" smtClean="0">
                <a:solidFill>
                  <a:schemeClr val="bg1"/>
                </a:solidFill>
              </a:rPr>
              <a:t>May 4-7, 2008</a:t>
            </a:r>
            <a:endParaRPr lang="en-US" b="1" dirty="0">
              <a:solidFill>
                <a:schemeClr val="bg1"/>
              </a:solidFill>
            </a:endParaRPr>
          </a:p>
        </p:txBody>
      </p:sp>
      <p:sp>
        <p:nvSpPr>
          <p:cNvPr id="11" name="TextBox 10"/>
          <p:cNvSpPr txBox="1"/>
          <p:nvPr/>
        </p:nvSpPr>
        <p:spPr>
          <a:xfrm>
            <a:off x="386017" y="304800"/>
            <a:ext cx="8376983" cy="830997"/>
          </a:xfrm>
          <a:prstGeom prst="rect">
            <a:avLst/>
          </a:prstGeom>
          <a:noFill/>
        </p:spPr>
        <p:txBody>
          <a:bodyPr wrap="square" rtlCol="0">
            <a:spAutoFit/>
          </a:bodyPr>
          <a:lstStyle/>
          <a:p>
            <a:r>
              <a:rPr lang="en-US" sz="2400" b="1" dirty="0" smtClean="0"/>
              <a:t>But, hourly SO2 emissions at the Daniel plant were not constant</a:t>
            </a:r>
            <a:r>
              <a:rPr lang="en-US" sz="2400" b="1" dirty="0" smtClean="0"/>
              <a:t>… </a:t>
            </a:r>
            <a:r>
              <a:rPr lang="en-US" sz="2400" b="1" i="1" dirty="0" smtClean="0">
                <a:solidFill>
                  <a:srgbClr val="FF0000"/>
                </a:solidFill>
              </a:rPr>
              <a:t>and so Hg emissions were also likely variable</a:t>
            </a:r>
            <a:endParaRPr lang="en-US" sz="2400" b="1" i="1" dirty="0">
              <a:solidFill>
                <a:srgbClr val="FF0000"/>
              </a:solidFill>
            </a:endParaRPr>
          </a:p>
        </p:txBody>
      </p:sp>
      <p:sp>
        <p:nvSpPr>
          <p:cNvPr id="12" name="TextBox 11"/>
          <p:cNvSpPr txBox="1"/>
          <p:nvPr/>
        </p:nvSpPr>
        <p:spPr>
          <a:xfrm>
            <a:off x="4140079" y="6443246"/>
            <a:ext cx="4851521" cy="338554"/>
          </a:xfrm>
          <a:prstGeom prst="rect">
            <a:avLst/>
          </a:prstGeom>
          <a:noFill/>
          <a:ln>
            <a:solidFill>
              <a:schemeClr val="tx1"/>
            </a:solidFill>
          </a:ln>
        </p:spPr>
        <p:txBody>
          <a:bodyPr wrap="none" rtlCol="0">
            <a:spAutoFit/>
          </a:bodyPr>
          <a:lstStyle/>
          <a:p>
            <a:r>
              <a:rPr lang="en-US" sz="1600" b="1" dirty="0" smtClean="0"/>
              <a:t>Source of data:</a:t>
            </a:r>
            <a:r>
              <a:rPr lang="en-US" sz="1600" dirty="0" smtClean="0"/>
              <a:t> </a:t>
            </a:r>
            <a:r>
              <a:rPr lang="en-US" sz="1600" i="1" dirty="0" smtClean="0"/>
              <a:t>USEPA Clean Air Markets Division</a:t>
            </a:r>
            <a:endParaRPr lang="en-US" sz="1600" i="1"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49959"/>
            <a:ext cx="7772400" cy="5832366"/>
          </a:xfrm>
          <a:prstGeom prst="rect">
            <a:avLst/>
          </a:prstGeom>
          <a:noFill/>
        </p:spPr>
        <p:txBody>
          <a:bodyPr wrap="square" rtlCol="0">
            <a:spAutoFit/>
          </a:bodyPr>
          <a:lstStyle/>
          <a:p>
            <a:pPr>
              <a:spcBef>
                <a:spcPts val="1800"/>
              </a:spcBef>
            </a:pPr>
            <a:r>
              <a:rPr lang="en-US" sz="2800" b="1" dirty="0" smtClean="0"/>
              <a:t>SOME CONCLUDING </a:t>
            </a:r>
            <a:r>
              <a:rPr lang="en-US" sz="2800" b="1" dirty="0" smtClean="0"/>
              <a:t>THOUGHTS (and questions):</a:t>
            </a:r>
            <a:endParaRPr lang="en-US" sz="2800" b="1" dirty="0" smtClean="0"/>
          </a:p>
          <a:p>
            <a:pPr>
              <a:spcBef>
                <a:spcPts val="1800"/>
              </a:spcBef>
            </a:pPr>
            <a:r>
              <a:rPr lang="en-US" sz="2800" b="1" dirty="0" smtClean="0">
                <a:solidFill>
                  <a:srgbClr val="FF0000"/>
                </a:solidFill>
              </a:rPr>
              <a:t>In order to “use” the </a:t>
            </a:r>
            <a:r>
              <a:rPr lang="en-US" sz="2800" b="1" dirty="0" err="1" smtClean="0">
                <a:solidFill>
                  <a:srgbClr val="FF0000"/>
                </a:solidFill>
              </a:rPr>
              <a:t>AMNet</a:t>
            </a:r>
            <a:r>
              <a:rPr lang="en-US" sz="2800" b="1" dirty="0" smtClean="0">
                <a:solidFill>
                  <a:srgbClr val="FF0000"/>
                </a:solidFill>
              </a:rPr>
              <a:t> data, we need </a:t>
            </a:r>
            <a:endParaRPr lang="en-US" sz="2800" b="1" dirty="0" smtClean="0"/>
          </a:p>
          <a:p>
            <a:pPr marL="627063" indent="-287338">
              <a:spcBef>
                <a:spcPts val="1800"/>
              </a:spcBef>
              <a:buFont typeface="Arial" pitchFamily="34" charset="0"/>
              <a:buChar char="•"/>
            </a:pPr>
            <a:r>
              <a:rPr lang="en-US" sz="2400" b="1" dirty="0" smtClean="0"/>
              <a:t>Emissions information with higher temporal resolution (better than annual once every 3 years) </a:t>
            </a:r>
            <a:endParaRPr lang="en-US" sz="2400" b="1" dirty="0" smtClean="0"/>
          </a:p>
          <a:p>
            <a:pPr marL="627063" indent="-287338">
              <a:spcBef>
                <a:spcPts val="1800"/>
              </a:spcBef>
              <a:buFont typeface="Arial" pitchFamily="34" charset="0"/>
              <a:buChar char="•"/>
            </a:pPr>
            <a:r>
              <a:rPr lang="en-US" sz="2400" b="1" dirty="0" smtClean="0"/>
              <a:t>Meteorological data with higher resolution</a:t>
            </a:r>
            <a:endParaRPr lang="en-US" sz="2800" b="1" dirty="0" smtClean="0"/>
          </a:p>
          <a:p>
            <a:pPr>
              <a:spcBef>
                <a:spcPts val="1800"/>
              </a:spcBef>
            </a:pPr>
            <a:r>
              <a:rPr lang="en-US" sz="2800" b="1" dirty="0" smtClean="0">
                <a:solidFill>
                  <a:srgbClr val="FF0000"/>
                </a:solidFill>
              </a:rPr>
              <a:t>…no matter what kind of analyses we are doing </a:t>
            </a:r>
            <a:endParaRPr lang="en-US" sz="2800" b="1" dirty="0" smtClean="0"/>
          </a:p>
          <a:p>
            <a:pPr marL="627063" indent="-341313">
              <a:spcBef>
                <a:spcPts val="1800"/>
              </a:spcBef>
              <a:buFont typeface="Arial" pitchFamily="34" charset="0"/>
              <a:buChar char="•"/>
            </a:pPr>
            <a:r>
              <a:rPr lang="en-US" sz="2800" b="1" dirty="0" smtClean="0"/>
              <a:t>Comparing Trends; Trajectories; Dispersion</a:t>
            </a:r>
            <a:endParaRPr lang="en-US" sz="2800" b="1" dirty="0" smtClean="0"/>
          </a:p>
          <a:p>
            <a:pPr>
              <a:spcBef>
                <a:spcPts val="1800"/>
              </a:spcBef>
            </a:pPr>
            <a:r>
              <a:rPr lang="en-US" sz="2800" b="1" i="1" dirty="0" smtClean="0">
                <a:solidFill>
                  <a:srgbClr val="0070C0"/>
                </a:solidFill>
              </a:rPr>
              <a:t>Justification </a:t>
            </a:r>
            <a:r>
              <a:rPr lang="en-US" sz="2800" b="1" i="1" dirty="0" smtClean="0">
                <a:solidFill>
                  <a:srgbClr val="0070C0"/>
                </a:solidFill>
              </a:rPr>
              <a:t>for the network depends on being able to use the data </a:t>
            </a:r>
            <a:r>
              <a:rPr lang="en-US" sz="2800" b="1" i="1" dirty="0" smtClean="0">
                <a:solidFill>
                  <a:srgbClr val="0070C0"/>
                </a:solidFill>
              </a:rPr>
              <a:t>meaningfully!</a:t>
            </a:r>
            <a:endParaRPr lang="en-US" sz="2800" b="1" dirty="0" smtClean="0"/>
          </a:p>
          <a:p>
            <a:pPr marL="341313" indent="-341313">
              <a:spcBef>
                <a:spcPts val="1800"/>
              </a:spcBef>
            </a:pPr>
            <a:r>
              <a:rPr lang="en-US" sz="2800" b="1" dirty="0" smtClean="0">
                <a:solidFill>
                  <a:srgbClr val="00B050"/>
                </a:solidFill>
              </a:rPr>
              <a:t>How can we improve this situation?</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8153400" cy="6124754"/>
          </a:xfrm>
          <a:prstGeom prst="rect">
            <a:avLst/>
          </a:prstGeom>
          <a:noFill/>
        </p:spPr>
        <p:txBody>
          <a:bodyPr wrap="square" rtlCol="0">
            <a:spAutoFit/>
          </a:bodyPr>
          <a:lstStyle/>
          <a:p>
            <a:pPr marL="519113" indent="-519113">
              <a:buFont typeface="Wingdings" pitchFamily="2" charset="2"/>
              <a:buChar char="q"/>
            </a:pPr>
            <a:r>
              <a:rPr lang="en-US" sz="2800" b="1" dirty="0" smtClean="0">
                <a:solidFill>
                  <a:srgbClr val="00B050"/>
                </a:solidFill>
              </a:rPr>
              <a:t>This model evaluation exercise will be more fully characterized </a:t>
            </a:r>
            <a:r>
              <a:rPr lang="en-US" sz="2800" b="1" i="1" dirty="0" smtClean="0">
                <a:solidFill>
                  <a:srgbClr val="00B050"/>
                </a:solidFill>
              </a:rPr>
              <a:t>for this one episode at this one site</a:t>
            </a:r>
          </a:p>
          <a:p>
            <a:pPr marL="519113" indent="-519113">
              <a:buFont typeface="Wingdings" pitchFamily="2" charset="2"/>
              <a:buChar char="q"/>
            </a:pPr>
            <a:endParaRPr lang="en-US" sz="2800" b="1" dirty="0" smtClean="0"/>
          </a:p>
          <a:p>
            <a:pPr marL="519113" indent="-519113">
              <a:buFont typeface="Wingdings" pitchFamily="2" charset="2"/>
              <a:buChar char="q"/>
            </a:pPr>
            <a:r>
              <a:rPr lang="en-US" sz="2800" b="1" dirty="0" smtClean="0">
                <a:solidFill>
                  <a:srgbClr val="7030A0"/>
                </a:solidFill>
              </a:rPr>
              <a:t>Of course, must look at other episodes, other sites</a:t>
            </a:r>
            <a:endParaRPr lang="en-US" sz="2800" b="1" dirty="0" smtClean="0">
              <a:solidFill>
                <a:srgbClr val="7030A0"/>
              </a:solidFill>
            </a:endParaRPr>
          </a:p>
          <a:p>
            <a:pPr marL="519113" indent="-519113">
              <a:buFont typeface="Wingdings" pitchFamily="2" charset="2"/>
              <a:buChar char="q"/>
            </a:pPr>
            <a:endParaRPr lang="en-US" sz="2800" b="1" dirty="0" smtClean="0"/>
          </a:p>
          <a:p>
            <a:pPr marL="519113" indent="-519113">
              <a:buFont typeface="Wingdings" pitchFamily="2" charset="2"/>
              <a:buChar char="q"/>
            </a:pPr>
            <a:r>
              <a:rPr lang="en-US" sz="2800" b="1" dirty="0" smtClean="0"/>
              <a:t>Variations </a:t>
            </a:r>
            <a:r>
              <a:rPr lang="en-US" sz="2800" b="1" dirty="0" smtClean="0"/>
              <a:t>and uncertainties in meteorology and emissions make local plumes “stochastic”… </a:t>
            </a:r>
          </a:p>
          <a:p>
            <a:pPr marL="519113" indent="-519113">
              <a:buFont typeface="Wingdings" pitchFamily="2" charset="2"/>
              <a:buChar char="q"/>
            </a:pPr>
            <a:endParaRPr lang="en-US" sz="2800" b="1" dirty="0" smtClean="0"/>
          </a:p>
          <a:p>
            <a:pPr marL="519113" indent="-519113">
              <a:buFont typeface="Wingdings" pitchFamily="2" charset="2"/>
              <a:buChar char="q"/>
            </a:pPr>
            <a:r>
              <a:rPr lang="en-US" sz="2800" b="1" dirty="0" smtClean="0">
                <a:solidFill>
                  <a:srgbClr val="0070C0"/>
                </a:solidFill>
              </a:rPr>
              <a:t>Even if a model was “perfect” it would not be generally possible to reproduce a local plume hit at a monitoring site. </a:t>
            </a:r>
          </a:p>
          <a:p>
            <a:pPr marL="519113" indent="-519113">
              <a:buFont typeface="Wingdings" pitchFamily="2" charset="2"/>
              <a:buChar char="q"/>
            </a:pPr>
            <a:endParaRPr lang="en-US" sz="2800" b="1" dirty="0" smtClean="0"/>
          </a:p>
          <a:p>
            <a:pPr marL="519113" indent="-519113">
              <a:buFont typeface="Wingdings" pitchFamily="2" charset="2"/>
              <a:buChar char="q"/>
            </a:pPr>
            <a:r>
              <a:rPr lang="en-US" sz="2800" b="1" dirty="0" smtClean="0">
                <a:solidFill>
                  <a:srgbClr val="FF0000"/>
                </a:solidFill>
              </a:rPr>
              <a:t>What is the best way to evaluate (and improve) models?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60-6037_IMG"/>
          <p:cNvPicPr>
            <a:picLocks noChangeAspect="1" noChangeArrowheads="1"/>
          </p:cNvPicPr>
          <p:nvPr/>
        </p:nvPicPr>
        <p:blipFill>
          <a:blip r:embed="rId2">
            <a:lum bright="10000"/>
          </a:blip>
          <a:srcRect l="6750"/>
          <a:stretch>
            <a:fillRect/>
          </a:stretch>
        </p:blipFill>
        <p:spPr bwMode="auto">
          <a:xfrm>
            <a:off x="-44450" y="0"/>
            <a:ext cx="9188450" cy="6854825"/>
          </a:xfrm>
          <a:prstGeom prst="rect">
            <a:avLst/>
          </a:prstGeom>
          <a:noFill/>
          <a:ln w="25400">
            <a:noFill/>
            <a:miter lim="800000"/>
            <a:headEnd/>
            <a:tailEnd/>
          </a:ln>
        </p:spPr>
      </p:pic>
      <p:sp>
        <p:nvSpPr>
          <p:cNvPr id="3" name="TextBox 2"/>
          <p:cNvSpPr txBox="1"/>
          <p:nvPr/>
        </p:nvSpPr>
        <p:spPr>
          <a:xfrm>
            <a:off x="1752600" y="1066800"/>
            <a:ext cx="2691763" cy="1015663"/>
          </a:xfrm>
          <a:prstGeom prst="rect">
            <a:avLst/>
          </a:prstGeom>
          <a:noFill/>
        </p:spPr>
        <p:txBody>
          <a:bodyPr wrap="none" rtlCol="0">
            <a:spAutoFit/>
          </a:bodyPr>
          <a:lstStyle/>
          <a:p>
            <a:r>
              <a:rPr lang="en-US" sz="6000" b="1" dirty="0" smtClean="0"/>
              <a:t>Thanks!</a:t>
            </a:r>
            <a:endParaRPr lang="en-US" sz="6000" b="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16778" y="1905000"/>
            <a:ext cx="3684022" cy="3046988"/>
          </a:xfrm>
          <a:prstGeom prst="rect">
            <a:avLst/>
          </a:prstGeom>
          <a:noFill/>
        </p:spPr>
        <p:txBody>
          <a:bodyPr wrap="none" rtlCol="0">
            <a:spAutoFit/>
          </a:bodyPr>
          <a:lstStyle/>
          <a:p>
            <a:r>
              <a:rPr lang="en-US" sz="9600" dirty="0" smtClean="0"/>
              <a:t>EXTRA </a:t>
            </a:r>
          </a:p>
          <a:p>
            <a:r>
              <a:rPr lang="en-US" sz="9600" dirty="0" smtClean="0"/>
              <a:t>SLIDES</a:t>
            </a:r>
            <a:endParaRPr lang="en-US" sz="96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1"/>
          <p:cNvSpPr txBox="1">
            <a:spLocks/>
          </p:cNvSpPr>
          <p:nvPr/>
        </p:nvSpPr>
        <p:spPr>
          <a:xfrm>
            <a:off x="228600" y="609600"/>
            <a:ext cx="8686800" cy="457200"/>
          </a:xfrm>
          <a:prstGeom prst="rect">
            <a:avLst/>
          </a:prstGeom>
        </p:spPr>
        <p:txBody>
          <a:bodyPr vert="horz" lIns="0" rIns="0" bIns="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rgbClr val="04617B"/>
                </a:solidFill>
                <a:effectLst/>
                <a:uLnTx/>
                <a:uFillTx/>
                <a:latin typeface="+mj-lt"/>
                <a:ea typeface="+mj-ea"/>
                <a:cs typeface="+mj-cs"/>
              </a:rPr>
              <a:t>Modeling – Comprehensive</a:t>
            </a:r>
            <a:r>
              <a:rPr kumimoji="0" lang="en-US" sz="2400" b="0" i="0" u="none" strike="noStrike" kern="1200" cap="none" spc="0" normalizeH="0" noProof="0" dirty="0" smtClean="0">
                <a:ln>
                  <a:noFill/>
                </a:ln>
                <a:solidFill>
                  <a:srgbClr val="04617B"/>
                </a:solidFill>
                <a:effectLst/>
                <a:uLnTx/>
                <a:uFillTx/>
                <a:latin typeface="+mj-lt"/>
                <a:ea typeface="+mj-ea"/>
                <a:cs typeface="+mj-cs"/>
              </a:rPr>
              <a:t> Fate and Transport Simulations</a:t>
            </a:r>
            <a:endParaRPr kumimoji="0" lang="en-US" sz="2400" b="0" i="0" u="none" strike="noStrike" kern="1200" cap="none" spc="0" normalizeH="0" baseline="0" noProof="0" dirty="0">
              <a:ln>
                <a:noFill/>
              </a:ln>
              <a:solidFill>
                <a:srgbClr val="04617B"/>
              </a:solidFill>
              <a:effectLst/>
              <a:uLnTx/>
              <a:uFillTx/>
              <a:latin typeface="+mj-lt"/>
              <a:ea typeface="+mj-ea"/>
              <a:cs typeface="+mj-cs"/>
            </a:endParaRPr>
          </a:p>
        </p:txBody>
      </p:sp>
      <p:sp>
        <p:nvSpPr>
          <p:cNvPr id="17" name="Content Placeholder 7"/>
          <p:cNvSpPr>
            <a:spLocks noGrp="1"/>
          </p:cNvSpPr>
          <p:nvPr>
            <p:ph idx="1"/>
          </p:nvPr>
        </p:nvSpPr>
        <p:spPr>
          <a:xfrm>
            <a:off x="457200" y="1600200"/>
            <a:ext cx="5334000" cy="4401205"/>
          </a:xfrm>
        </p:spPr>
        <p:txBody>
          <a:bodyPr>
            <a:spAutoFit/>
          </a:bodyPr>
          <a:lstStyle/>
          <a:p>
            <a:pPr>
              <a:spcBef>
                <a:spcPts val="1200"/>
              </a:spcBef>
            </a:pPr>
            <a:r>
              <a:rPr lang="en-US" sz="2000" dirty="0" smtClean="0"/>
              <a:t>Start with an emissions inventory </a:t>
            </a:r>
          </a:p>
          <a:p>
            <a:pPr>
              <a:spcBef>
                <a:spcPts val="1200"/>
              </a:spcBef>
            </a:pPr>
            <a:r>
              <a:rPr lang="en-US" sz="2000" dirty="0" smtClean="0"/>
              <a:t>Use gridded meteorological data </a:t>
            </a:r>
          </a:p>
          <a:p>
            <a:pPr>
              <a:spcBef>
                <a:spcPts val="1200"/>
              </a:spcBef>
            </a:pPr>
            <a:r>
              <a:rPr lang="en-US" sz="2000" dirty="0"/>
              <a:t>Simulate the dispersion, chemical transformation, </a:t>
            </a:r>
            <a:r>
              <a:rPr lang="en-US" sz="2000" dirty="0" smtClean="0"/>
              <a:t>and wet and dry deposition </a:t>
            </a:r>
            <a:r>
              <a:rPr lang="en-US" sz="2000" dirty="0"/>
              <a:t>of mercury emitted to the air</a:t>
            </a:r>
            <a:endParaRPr lang="en-US" sz="2000" dirty="0" smtClean="0"/>
          </a:p>
          <a:p>
            <a:pPr>
              <a:spcBef>
                <a:spcPts val="1200"/>
              </a:spcBef>
            </a:pPr>
            <a:r>
              <a:rPr lang="en-US" sz="2000" dirty="0" smtClean="0"/>
              <a:t>Source-attribution information needed at the end, so optimize modeling system and approach to allow source-receptor information to be captured</a:t>
            </a:r>
          </a:p>
          <a:p>
            <a:pPr>
              <a:spcBef>
                <a:spcPts val="1200"/>
              </a:spcBef>
            </a:pPr>
            <a:r>
              <a:rPr lang="en-US" sz="2000" dirty="0" smtClean="0"/>
              <a:t>HYSPLIT-Hg developed over the last ~10 years with specialized algorithms for simulation of atmospheric mercury </a:t>
            </a:r>
            <a:endParaRPr lang="en-US" sz="2000" dirty="0"/>
          </a:p>
        </p:txBody>
      </p:sp>
      <p:pic>
        <p:nvPicPr>
          <p:cNvPr id="1027" name="Picture 3" descr="C:\Documents and Settings\markc\Local Settings\Temporary Internet Files\Content.IE5\6YN0Q3KB\MP900411753[1].jpg"/>
          <p:cNvPicPr>
            <a:picLocks noChangeAspect="1" noChangeArrowheads="1"/>
          </p:cNvPicPr>
          <p:nvPr/>
        </p:nvPicPr>
        <p:blipFill>
          <a:blip r:embed="rId3" cstate="print"/>
          <a:srcRect/>
          <a:stretch>
            <a:fillRect/>
          </a:stretch>
        </p:blipFill>
        <p:spPr bwMode="auto">
          <a:xfrm>
            <a:off x="6096000" y="2362200"/>
            <a:ext cx="2286000" cy="2286000"/>
          </a:xfrm>
          <a:prstGeom prst="rect">
            <a:avLst/>
          </a:prstGeom>
          <a:noFill/>
          <a:ln w="19050">
            <a:solidFill>
              <a:srgbClr val="0F6FC6"/>
            </a:solid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457200" y="887342"/>
            <a:ext cx="8229600" cy="5056258"/>
          </a:xfrm>
          <a:prstGeom prst="rect">
            <a:avLst/>
          </a:prstGeom>
          <a:noFill/>
          <a:ln w="9525">
            <a:noFill/>
            <a:miter lim="800000"/>
            <a:headEnd/>
            <a:tailEnd/>
          </a:ln>
          <a:effectLst/>
        </p:spPr>
      </p:pic>
      <p:sp>
        <p:nvSpPr>
          <p:cNvPr id="3" name="TextBox 2"/>
          <p:cNvSpPr txBox="1"/>
          <p:nvPr/>
        </p:nvSpPr>
        <p:spPr>
          <a:xfrm>
            <a:off x="914401" y="6096000"/>
            <a:ext cx="7391399" cy="646331"/>
          </a:xfrm>
          <a:prstGeom prst="rect">
            <a:avLst/>
          </a:prstGeom>
          <a:noFill/>
        </p:spPr>
        <p:txBody>
          <a:bodyPr wrap="square" rtlCol="0">
            <a:spAutoFit/>
          </a:bodyPr>
          <a:lstStyle/>
          <a:p>
            <a:r>
              <a:rPr lang="en-US" sz="1200" dirty="0" smtClean="0"/>
              <a:t>(Proposed Alternative) Figure 3. Time series of Reactive Gaseous Mercury (RGM), Fine Particulate Mercury (FPM) and Gaseous Elemental Mercury (GEM) from two co-located instruments (D1 and D2) (top graph) and of SO2, O3, NO, </a:t>
            </a:r>
            <a:r>
              <a:rPr lang="en-US" sz="1200" dirty="0" err="1" smtClean="0"/>
              <a:t>NOy</a:t>
            </a:r>
            <a:r>
              <a:rPr lang="en-US" sz="1200" dirty="0" smtClean="0"/>
              <a:t>, and CO (bottom graph) measured at the Grand Bay NERR from May 3-8, 2008</a:t>
            </a:r>
            <a:endParaRPr lang="en-US" sz="1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83" descr="160-6037_IMG"/>
          <p:cNvPicPr>
            <a:picLocks noChangeAspect="1" noChangeArrowheads="1"/>
          </p:cNvPicPr>
          <p:nvPr/>
        </p:nvPicPr>
        <p:blipFill>
          <a:blip r:embed="rId2">
            <a:lum bright="10000"/>
          </a:blip>
          <a:srcRect l="6750"/>
          <a:stretch>
            <a:fillRect/>
          </a:stretch>
        </p:blipFill>
        <p:spPr bwMode="auto">
          <a:xfrm>
            <a:off x="0" y="-1"/>
            <a:ext cx="9194406" cy="6858000"/>
          </a:xfrm>
          <a:prstGeom prst="rect">
            <a:avLst/>
          </a:prstGeom>
          <a:noFill/>
          <a:ln w="38100">
            <a:solidFill>
              <a:schemeClr val="bg1"/>
            </a:solidFill>
            <a:miter lim="800000"/>
            <a:headEnd/>
            <a:tailEnd/>
          </a:ln>
        </p:spPr>
      </p:pic>
      <p:sp>
        <p:nvSpPr>
          <p:cNvPr id="2" name="Title 1"/>
          <p:cNvSpPr txBox="1">
            <a:spLocks/>
          </p:cNvSpPr>
          <p:nvPr/>
        </p:nvSpPr>
        <p:spPr>
          <a:xfrm>
            <a:off x="2667000" y="76200"/>
            <a:ext cx="6248400" cy="1066800"/>
          </a:xfrm>
          <a:prstGeom prst="rect">
            <a:avLst/>
          </a:prstGeom>
        </p:spPr>
        <p:txBody>
          <a:bodyPr vert="horz" lIns="91440" tIns="45720" rIns="91440" bIns="45720" rtlCol="0" anchor="ctr">
            <a:normAutofit fontScale="7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effectLst/>
                <a:uLnTx/>
                <a:uFillTx/>
                <a:latin typeface="+mj-lt"/>
                <a:ea typeface="+mj-ea"/>
                <a:cs typeface="+mj-cs"/>
              </a:rPr>
              <a:t>Atmospheric Mercury Monitoring Station at the Grand Bay NERR</a:t>
            </a:r>
          </a:p>
        </p:txBody>
      </p:sp>
      <p:pic>
        <p:nvPicPr>
          <p:cNvPr id="5" name="Picture 21" descr="FL + HG 024"/>
          <p:cNvPicPr>
            <a:picLocks noChangeAspect="1" noChangeArrowheads="1"/>
          </p:cNvPicPr>
          <p:nvPr/>
        </p:nvPicPr>
        <p:blipFill>
          <a:blip r:embed="rId3">
            <a:lum bright="10000"/>
          </a:blip>
          <a:srcRect r="31250"/>
          <a:stretch>
            <a:fillRect/>
          </a:stretch>
        </p:blipFill>
        <p:spPr bwMode="auto">
          <a:xfrm>
            <a:off x="762000" y="2057400"/>
            <a:ext cx="3525837" cy="3170238"/>
          </a:xfrm>
          <a:prstGeom prst="rect">
            <a:avLst/>
          </a:prstGeom>
          <a:noFill/>
          <a:ln w="38100">
            <a:solidFill>
              <a:schemeClr val="bg1"/>
            </a:solidFill>
            <a:miter lim="800000"/>
            <a:headEnd/>
            <a:tailEnd/>
          </a:ln>
        </p:spPr>
      </p:pic>
      <p:sp>
        <p:nvSpPr>
          <p:cNvPr id="6" name="Rectangle 6"/>
          <p:cNvSpPr>
            <a:spLocks noChangeArrowheads="1"/>
          </p:cNvSpPr>
          <p:nvPr/>
        </p:nvSpPr>
        <p:spPr bwMode="auto">
          <a:xfrm>
            <a:off x="2971800" y="2131874"/>
            <a:ext cx="1295400" cy="1754326"/>
          </a:xfrm>
          <a:prstGeom prst="rect">
            <a:avLst/>
          </a:prstGeom>
          <a:noFill/>
          <a:ln w="9525">
            <a:noFill/>
            <a:miter lim="800000"/>
            <a:headEnd/>
            <a:tailEnd/>
          </a:ln>
        </p:spPr>
        <p:txBody>
          <a:bodyPr wrap="square">
            <a:spAutoFit/>
          </a:bodyPr>
          <a:lstStyle/>
          <a:p>
            <a:r>
              <a:rPr lang="en-US" b="1" dirty="0">
                <a:latin typeface="Calibri" pitchFamily="34" charset="0"/>
              </a:rPr>
              <a:t>mercury and trace gas</a:t>
            </a:r>
          </a:p>
          <a:p>
            <a:r>
              <a:rPr lang="en-US" b="1" dirty="0">
                <a:latin typeface="Calibri" pitchFamily="34" charset="0"/>
              </a:rPr>
              <a:t>monitoring tower </a:t>
            </a:r>
          </a:p>
          <a:p>
            <a:r>
              <a:rPr lang="en-US" b="1" dirty="0">
                <a:latin typeface="Calibri" pitchFamily="34" charset="0"/>
              </a:rPr>
              <a:t>(10 meters)</a:t>
            </a:r>
            <a:endParaRPr lang="en-US" dirty="0">
              <a:latin typeface="Calibri" pitchFamily="34" charset="0"/>
            </a:endParaRPr>
          </a:p>
        </p:txBody>
      </p:sp>
      <p:pic>
        <p:nvPicPr>
          <p:cNvPr id="7" name="Picture 10" descr="DSC05532"/>
          <p:cNvPicPr>
            <a:picLocks noChangeAspect="1" noChangeArrowheads="1"/>
          </p:cNvPicPr>
          <p:nvPr/>
        </p:nvPicPr>
        <p:blipFill>
          <a:blip r:embed="rId4"/>
          <a:srcRect/>
          <a:stretch>
            <a:fillRect/>
          </a:stretch>
        </p:blipFill>
        <p:spPr bwMode="auto">
          <a:xfrm>
            <a:off x="109538" y="76200"/>
            <a:ext cx="1719262" cy="2292350"/>
          </a:xfrm>
          <a:prstGeom prst="rect">
            <a:avLst/>
          </a:prstGeom>
          <a:noFill/>
          <a:ln w="38100">
            <a:solidFill>
              <a:schemeClr val="bg1"/>
            </a:solidFill>
            <a:miter lim="800000"/>
            <a:headEnd/>
            <a:tailEnd/>
          </a:ln>
        </p:spPr>
      </p:pic>
      <p:grpSp>
        <p:nvGrpSpPr>
          <p:cNvPr id="18" name="Group 17"/>
          <p:cNvGrpSpPr/>
          <p:nvPr/>
        </p:nvGrpSpPr>
        <p:grpSpPr>
          <a:xfrm>
            <a:off x="4816824" y="1905000"/>
            <a:ext cx="4376080" cy="3352800"/>
            <a:chOff x="4816824" y="1905000"/>
            <a:chExt cx="4376080" cy="3352800"/>
          </a:xfrm>
        </p:grpSpPr>
        <p:pic>
          <p:nvPicPr>
            <p:cNvPr id="9" name="Picture 5" descr="mdn_site.jpg"/>
            <p:cNvPicPr>
              <a:picLocks noChangeAspect="1"/>
            </p:cNvPicPr>
            <p:nvPr/>
          </p:nvPicPr>
          <p:blipFill>
            <a:blip r:embed="rId5" cstate="print"/>
            <a:srcRect l="8778" r="16190" b="18210"/>
            <a:stretch>
              <a:fillRect/>
            </a:stretch>
          </p:blipFill>
          <p:spPr bwMode="auto">
            <a:xfrm>
              <a:off x="5113664" y="1921822"/>
              <a:ext cx="4079240" cy="3335978"/>
            </a:xfrm>
            <a:prstGeom prst="rect">
              <a:avLst/>
            </a:prstGeom>
            <a:noFill/>
            <a:ln w="9525">
              <a:solidFill>
                <a:srgbClr val="0F6FC6"/>
              </a:solidFill>
              <a:miter lim="800000"/>
              <a:headEnd/>
              <a:tailEnd/>
            </a:ln>
          </p:spPr>
        </p:pic>
        <p:sp>
          <p:nvSpPr>
            <p:cNvPr id="11" name="Text Box 16"/>
            <p:cNvSpPr txBox="1">
              <a:spLocks noChangeArrowheads="1"/>
            </p:cNvSpPr>
            <p:nvPr/>
          </p:nvSpPr>
          <p:spPr bwMode="auto">
            <a:xfrm>
              <a:off x="4816824" y="2514600"/>
              <a:ext cx="1295400" cy="584775"/>
            </a:xfrm>
            <a:prstGeom prst="rect">
              <a:avLst/>
            </a:prstGeom>
            <a:solidFill>
              <a:schemeClr val="bg1"/>
            </a:solidFill>
            <a:ln w="9525">
              <a:solidFill>
                <a:srgbClr val="0F6FC6"/>
              </a:solidFill>
              <a:miter lim="800000"/>
              <a:headEnd/>
              <a:tailEnd/>
            </a:ln>
          </p:spPr>
          <p:txBody>
            <a:bodyPr wrap="square">
              <a:spAutoFit/>
            </a:bodyPr>
            <a:lstStyle/>
            <a:p>
              <a:pPr algn="ctr" fontAlgn="base">
                <a:spcBef>
                  <a:spcPct val="0"/>
                </a:spcBef>
                <a:spcAft>
                  <a:spcPct val="0"/>
                </a:spcAft>
              </a:pPr>
              <a:r>
                <a:rPr lang="en-US" sz="1600" b="1" dirty="0" smtClean="0">
                  <a:solidFill>
                    <a:srgbClr val="0F6FC6"/>
                  </a:solidFill>
                </a:rPr>
                <a:t>precipitation amount</a:t>
              </a:r>
              <a:endParaRPr lang="en-US" sz="1600" b="1" dirty="0">
                <a:solidFill>
                  <a:srgbClr val="0F6FC6"/>
                </a:solidFill>
              </a:endParaRPr>
            </a:p>
          </p:txBody>
        </p:sp>
        <p:sp>
          <p:nvSpPr>
            <p:cNvPr id="12" name="Text Box 16"/>
            <p:cNvSpPr txBox="1">
              <a:spLocks noChangeArrowheads="1"/>
            </p:cNvSpPr>
            <p:nvPr/>
          </p:nvSpPr>
          <p:spPr bwMode="auto">
            <a:xfrm>
              <a:off x="7743411" y="2251702"/>
              <a:ext cx="1408853" cy="1077218"/>
            </a:xfrm>
            <a:prstGeom prst="rect">
              <a:avLst/>
            </a:prstGeom>
            <a:solidFill>
              <a:schemeClr val="bg1"/>
            </a:solidFill>
            <a:ln w="9525">
              <a:solidFill>
                <a:srgbClr val="0F6FC6"/>
              </a:solidFill>
              <a:miter lim="800000"/>
              <a:headEnd/>
              <a:tailEnd/>
            </a:ln>
          </p:spPr>
          <p:txBody>
            <a:bodyPr wrap="square">
              <a:spAutoFit/>
            </a:bodyPr>
            <a:lstStyle/>
            <a:p>
              <a:pPr algn="ctr" fontAlgn="base">
                <a:spcBef>
                  <a:spcPct val="0"/>
                </a:spcBef>
                <a:spcAft>
                  <a:spcPct val="0"/>
                </a:spcAft>
              </a:pPr>
              <a:r>
                <a:rPr lang="en-US" sz="1600" b="1" dirty="0" smtClean="0">
                  <a:solidFill>
                    <a:srgbClr val="0F6FC6"/>
                  </a:solidFill>
                </a:rPr>
                <a:t>Mercury </a:t>
              </a:r>
              <a:r>
                <a:rPr lang="en-US" sz="1600" b="1" dirty="0">
                  <a:solidFill>
                    <a:srgbClr val="0F6FC6"/>
                  </a:solidFill>
                </a:rPr>
                <a:t>Deposition </a:t>
              </a:r>
              <a:r>
                <a:rPr lang="en-US" sz="1600" b="1" dirty="0" smtClean="0">
                  <a:solidFill>
                    <a:srgbClr val="0F6FC6"/>
                  </a:solidFill>
                </a:rPr>
                <a:t>Network and heavy metals</a:t>
              </a:r>
              <a:endParaRPr lang="en-US" sz="1600" b="1" dirty="0">
                <a:solidFill>
                  <a:srgbClr val="0F6FC6"/>
                </a:solidFill>
              </a:endParaRPr>
            </a:p>
          </p:txBody>
        </p:sp>
        <p:sp>
          <p:nvSpPr>
            <p:cNvPr id="13" name="Text Box 16"/>
            <p:cNvSpPr txBox="1">
              <a:spLocks noChangeArrowheads="1"/>
            </p:cNvSpPr>
            <p:nvPr/>
          </p:nvSpPr>
          <p:spPr bwMode="auto">
            <a:xfrm>
              <a:off x="6224187" y="2514600"/>
              <a:ext cx="1439333" cy="584775"/>
            </a:xfrm>
            <a:prstGeom prst="rect">
              <a:avLst/>
            </a:prstGeom>
            <a:solidFill>
              <a:schemeClr val="bg1"/>
            </a:solidFill>
            <a:ln w="9525">
              <a:solidFill>
                <a:srgbClr val="0F6FC6"/>
              </a:solidFill>
              <a:miter lim="800000"/>
              <a:headEnd/>
              <a:tailEnd/>
            </a:ln>
          </p:spPr>
          <p:txBody>
            <a:bodyPr wrap="square">
              <a:spAutoFit/>
            </a:bodyPr>
            <a:lstStyle/>
            <a:p>
              <a:pPr algn="ctr" fontAlgn="base">
                <a:spcBef>
                  <a:spcPct val="0"/>
                </a:spcBef>
                <a:spcAft>
                  <a:spcPct val="0"/>
                </a:spcAft>
              </a:pPr>
              <a:r>
                <a:rPr lang="en-US" sz="1600" b="1" dirty="0" smtClean="0">
                  <a:solidFill>
                    <a:srgbClr val="0F6FC6"/>
                  </a:solidFill>
                </a:rPr>
                <a:t>major ions </a:t>
              </a:r>
            </a:p>
            <a:p>
              <a:pPr algn="ctr" fontAlgn="base">
                <a:spcBef>
                  <a:spcPct val="0"/>
                </a:spcBef>
                <a:spcAft>
                  <a:spcPct val="0"/>
                </a:spcAft>
              </a:pPr>
              <a:r>
                <a:rPr lang="en-US" sz="1600" b="1" dirty="0" smtClean="0">
                  <a:solidFill>
                    <a:srgbClr val="0F6FC6"/>
                  </a:solidFill>
                </a:rPr>
                <a:t>(“acid rain”)</a:t>
              </a:r>
              <a:endParaRPr lang="en-US" sz="1600" b="1" dirty="0">
                <a:solidFill>
                  <a:srgbClr val="0F6FC6"/>
                </a:solidFill>
              </a:endParaRPr>
            </a:p>
          </p:txBody>
        </p:sp>
        <p:sp>
          <p:nvSpPr>
            <p:cNvPr id="14" name="Line 9"/>
            <p:cNvSpPr>
              <a:spLocks noChangeShapeType="1"/>
            </p:cNvSpPr>
            <p:nvPr/>
          </p:nvSpPr>
          <p:spPr bwMode="auto">
            <a:xfrm>
              <a:off x="5840104" y="3048000"/>
              <a:ext cx="264160" cy="640080"/>
            </a:xfrm>
            <a:prstGeom prst="line">
              <a:avLst/>
            </a:prstGeom>
            <a:noFill/>
            <a:ln w="38100">
              <a:solidFill>
                <a:schemeClr val="bg1"/>
              </a:solidFill>
              <a:round/>
              <a:headEnd/>
              <a:tailEnd type="triangle" w="med" len="med"/>
            </a:ln>
          </p:spPr>
          <p:txBody>
            <a:bodyPr/>
            <a:lstStyle/>
            <a:p>
              <a:endParaRPr lang="en-US"/>
            </a:p>
          </p:txBody>
        </p:sp>
        <p:sp>
          <p:nvSpPr>
            <p:cNvPr id="15" name="Line 9"/>
            <p:cNvSpPr>
              <a:spLocks noChangeShapeType="1"/>
            </p:cNvSpPr>
            <p:nvPr/>
          </p:nvSpPr>
          <p:spPr bwMode="auto">
            <a:xfrm flipH="1">
              <a:off x="7368635" y="3102286"/>
              <a:ext cx="0" cy="731520"/>
            </a:xfrm>
            <a:prstGeom prst="line">
              <a:avLst/>
            </a:prstGeom>
            <a:noFill/>
            <a:ln w="38100">
              <a:solidFill>
                <a:schemeClr val="bg1"/>
              </a:solidFill>
              <a:round/>
              <a:headEnd/>
              <a:tailEnd type="triangle" w="med" len="med"/>
            </a:ln>
          </p:spPr>
          <p:txBody>
            <a:bodyPr/>
            <a:lstStyle/>
            <a:p>
              <a:endParaRPr lang="en-US"/>
            </a:p>
          </p:txBody>
        </p:sp>
        <p:sp>
          <p:nvSpPr>
            <p:cNvPr id="16" name="Line 9"/>
            <p:cNvSpPr>
              <a:spLocks noChangeShapeType="1"/>
            </p:cNvSpPr>
            <p:nvPr/>
          </p:nvSpPr>
          <p:spPr bwMode="auto">
            <a:xfrm flipH="1">
              <a:off x="8232174" y="3276600"/>
              <a:ext cx="0" cy="685800"/>
            </a:xfrm>
            <a:prstGeom prst="line">
              <a:avLst/>
            </a:prstGeom>
            <a:noFill/>
            <a:ln w="38100">
              <a:solidFill>
                <a:schemeClr val="bg1"/>
              </a:solidFill>
              <a:round/>
              <a:headEnd/>
              <a:tailEnd type="triangle" w="med" len="med"/>
            </a:ln>
          </p:spPr>
          <p:txBody>
            <a:bodyPr/>
            <a:lstStyle/>
            <a:p>
              <a:endParaRPr lang="en-US"/>
            </a:p>
          </p:txBody>
        </p:sp>
        <p:sp>
          <p:nvSpPr>
            <p:cNvPr id="17" name="TextBox 16"/>
            <p:cNvSpPr txBox="1"/>
            <p:nvPr/>
          </p:nvSpPr>
          <p:spPr>
            <a:xfrm>
              <a:off x="5113664" y="1905000"/>
              <a:ext cx="2438424" cy="369332"/>
            </a:xfrm>
            <a:prstGeom prst="rect">
              <a:avLst/>
            </a:prstGeom>
            <a:noFill/>
          </p:spPr>
          <p:txBody>
            <a:bodyPr wrap="none" rtlCol="0">
              <a:spAutoFit/>
            </a:bodyPr>
            <a:lstStyle/>
            <a:p>
              <a:r>
                <a:rPr lang="en-US" b="1" dirty="0" smtClean="0">
                  <a:solidFill>
                    <a:schemeClr val="bg1"/>
                  </a:solidFill>
                </a:rPr>
                <a:t>precipitation collection </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457200" y="887343"/>
            <a:ext cx="8229600" cy="5056257"/>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4"/>
          <p:cNvGrpSpPr>
            <a:grpSpLocks/>
          </p:cNvGrpSpPr>
          <p:nvPr/>
        </p:nvGrpSpPr>
        <p:grpSpPr bwMode="auto">
          <a:xfrm>
            <a:off x="160338" y="465138"/>
            <a:ext cx="8759825" cy="5897562"/>
            <a:chOff x="101" y="293"/>
            <a:chExt cx="5518" cy="3715"/>
          </a:xfrm>
        </p:grpSpPr>
        <p:grpSp>
          <p:nvGrpSpPr>
            <p:cNvPr id="3" name="Group 53"/>
            <p:cNvGrpSpPr>
              <a:grpSpLocks/>
            </p:cNvGrpSpPr>
            <p:nvPr/>
          </p:nvGrpSpPr>
          <p:grpSpPr bwMode="auto">
            <a:xfrm>
              <a:off x="101" y="293"/>
              <a:ext cx="5518" cy="3697"/>
              <a:chOff x="101" y="293"/>
              <a:chExt cx="5518" cy="3697"/>
            </a:xfrm>
          </p:grpSpPr>
          <p:pic>
            <p:nvPicPr>
              <p:cNvPr id="23588" name="Picture 23"/>
              <p:cNvPicPr>
                <a:picLocks noChangeAspect="1" noChangeArrowheads="1"/>
              </p:cNvPicPr>
              <p:nvPr/>
            </p:nvPicPr>
            <p:blipFill>
              <a:blip r:embed="rId3"/>
              <a:srcRect/>
              <a:stretch>
                <a:fillRect/>
              </a:stretch>
            </p:blipFill>
            <p:spPr bwMode="auto">
              <a:xfrm>
                <a:off x="101" y="293"/>
                <a:ext cx="5406" cy="3697"/>
              </a:xfrm>
              <a:prstGeom prst="rect">
                <a:avLst/>
              </a:prstGeom>
              <a:noFill/>
              <a:ln w="9525">
                <a:noFill/>
                <a:miter lim="800000"/>
                <a:headEnd/>
                <a:tailEnd/>
              </a:ln>
            </p:spPr>
          </p:pic>
          <p:sp>
            <p:nvSpPr>
              <p:cNvPr id="23589" name="Rectangle 52"/>
              <p:cNvSpPr>
                <a:spLocks noChangeArrowheads="1"/>
              </p:cNvSpPr>
              <p:nvPr/>
            </p:nvSpPr>
            <p:spPr bwMode="auto">
              <a:xfrm>
                <a:off x="702" y="3722"/>
                <a:ext cx="4917" cy="158"/>
              </a:xfrm>
              <a:prstGeom prst="rect">
                <a:avLst/>
              </a:prstGeom>
              <a:solidFill>
                <a:schemeClr val="bg1"/>
              </a:solidFill>
              <a:ln w="9525">
                <a:noFill/>
                <a:miter lim="800000"/>
                <a:headEnd/>
                <a:tailEnd/>
              </a:ln>
            </p:spPr>
            <p:txBody>
              <a:bodyPr wrap="none" anchor="ctr"/>
              <a:lstStyle/>
              <a:p>
                <a:endParaRPr lang="en-US"/>
              </a:p>
            </p:txBody>
          </p:sp>
        </p:grpSp>
        <p:sp>
          <p:nvSpPr>
            <p:cNvPr id="23564" name="Line 27"/>
            <p:cNvSpPr>
              <a:spLocks noChangeShapeType="1"/>
            </p:cNvSpPr>
            <p:nvPr/>
          </p:nvSpPr>
          <p:spPr bwMode="auto">
            <a:xfrm>
              <a:off x="1042" y="3709"/>
              <a:ext cx="0" cy="86"/>
            </a:xfrm>
            <a:prstGeom prst="line">
              <a:avLst/>
            </a:prstGeom>
            <a:noFill/>
            <a:ln w="19050">
              <a:solidFill>
                <a:schemeClr val="tx1"/>
              </a:solidFill>
              <a:round/>
              <a:headEnd/>
              <a:tailEnd/>
            </a:ln>
          </p:spPr>
          <p:txBody>
            <a:bodyPr/>
            <a:lstStyle/>
            <a:p>
              <a:endParaRPr lang="en-US"/>
            </a:p>
          </p:txBody>
        </p:sp>
        <p:sp>
          <p:nvSpPr>
            <p:cNvPr id="23565" name="Text Box 29"/>
            <p:cNvSpPr txBox="1">
              <a:spLocks noChangeArrowheads="1"/>
            </p:cNvSpPr>
            <p:nvPr/>
          </p:nvSpPr>
          <p:spPr bwMode="auto">
            <a:xfrm>
              <a:off x="885" y="3795"/>
              <a:ext cx="303" cy="213"/>
            </a:xfrm>
            <a:prstGeom prst="rect">
              <a:avLst/>
            </a:prstGeom>
            <a:noFill/>
            <a:ln w="9525">
              <a:noFill/>
              <a:miter lim="800000"/>
              <a:headEnd/>
              <a:tailEnd/>
            </a:ln>
          </p:spPr>
          <p:txBody>
            <a:bodyPr wrap="none">
              <a:spAutoFit/>
            </a:bodyPr>
            <a:lstStyle/>
            <a:p>
              <a:pPr algn="ctr"/>
              <a:r>
                <a:rPr lang="en-US" sz="1600" b="1" dirty="0"/>
                <a:t>Oct</a:t>
              </a:r>
            </a:p>
          </p:txBody>
        </p:sp>
        <p:sp>
          <p:nvSpPr>
            <p:cNvPr id="23566" name="Line 30"/>
            <p:cNvSpPr>
              <a:spLocks noChangeShapeType="1"/>
            </p:cNvSpPr>
            <p:nvPr/>
          </p:nvSpPr>
          <p:spPr bwMode="auto">
            <a:xfrm>
              <a:off x="1422" y="3709"/>
              <a:ext cx="0" cy="86"/>
            </a:xfrm>
            <a:prstGeom prst="line">
              <a:avLst/>
            </a:prstGeom>
            <a:noFill/>
            <a:ln w="19050">
              <a:solidFill>
                <a:schemeClr val="tx1"/>
              </a:solidFill>
              <a:round/>
              <a:headEnd/>
              <a:tailEnd/>
            </a:ln>
          </p:spPr>
          <p:txBody>
            <a:bodyPr/>
            <a:lstStyle/>
            <a:p>
              <a:endParaRPr lang="en-US"/>
            </a:p>
          </p:txBody>
        </p:sp>
        <p:sp>
          <p:nvSpPr>
            <p:cNvPr id="23567" name="Text Box 31"/>
            <p:cNvSpPr txBox="1">
              <a:spLocks noChangeArrowheads="1"/>
            </p:cNvSpPr>
            <p:nvPr/>
          </p:nvSpPr>
          <p:spPr bwMode="auto">
            <a:xfrm>
              <a:off x="1253" y="3795"/>
              <a:ext cx="332" cy="213"/>
            </a:xfrm>
            <a:prstGeom prst="rect">
              <a:avLst/>
            </a:prstGeom>
            <a:noFill/>
            <a:ln w="9525">
              <a:noFill/>
              <a:miter lim="800000"/>
              <a:headEnd/>
              <a:tailEnd/>
            </a:ln>
          </p:spPr>
          <p:txBody>
            <a:bodyPr wrap="none">
              <a:spAutoFit/>
            </a:bodyPr>
            <a:lstStyle/>
            <a:p>
              <a:pPr algn="ctr"/>
              <a:r>
                <a:rPr lang="en-US" sz="1600" b="1"/>
                <a:t>Nov</a:t>
              </a:r>
            </a:p>
          </p:txBody>
        </p:sp>
        <p:sp>
          <p:nvSpPr>
            <p:cNvPr id="23568" name="Line 32"/>
            <p:cNvSpPr>
              <a:spLocks noChangeShapeType="1"/>
            </p:cNvSpPr>
            <p:nvPr/>
          </p:nvSpPr>
          <p:spPr bwMode="auto">
            <a:xfrm>
              <a:off x="1790" y="3709"/>
              <a:ext cx="0" cy="86"/>
            </a:xfrm>
            <a:prstGeom prst="line">
              <a:avLst/>
            </a:prstGeom>
            <a:noFill/>
            <a:ln w="19050">
              <a:solidFill>
                <a:schemeClr val="tx1"/>
              </a:solidFill>
              <a:round/>
              <a:headEnd/>
              <a:tailEnd/>
            </a:ln>
          </p:spPr>
          <p:txBody>
            <a:bodyPr/>
            <a:lstStyle/>
            <a:p>
              <a:endParaRPr lang="en-US"/>
            </a:p>
          </p:txBody>
        </p:sp>
        <p:sp>
          <p:nvSpPr>
            <p:cNvPr id="23569" name="Text Box 33"/>
            <p:cNvSpPr txBox="1">
              <a:spLocks noChangeArrowheads="1"/>
            </p:cNvSpPr>
            <p:nvPr/>
          </p:nvSpPr>
          <p:spPr bwMode="auto">
            <a:xfrm>
              <a:off x="1632" y="3795"/>
              <a:ext cx="317" cy="213"/>
            </a:xfrm>
            <a:prstGeom prst="rect">
              <a:avLst/>
            </a:prstGeom>
            <a:noFill/>
            <a:ln w="9525">
              <a:noFill/>
              <a:miter lim="800000"/>
              <a:headEnd/>
              <a:tailEnd/>
            </a:ln>
          </p:spPr>
          <p:txBody>
            <a:bodyPr wrap="none">
              <a:spAutoFit/>
            </a:bodyPr>
            <a:lstStyle/>
            <a:p>
              <a:pPr algn="ctr"/>
              <a:r>
                <a:rPr lang="en-US" sz="1600" b="1"/>
                <a:t>Dec</a:t>
              </a:r>
            </a:p>
          </p:txBody>
        </p:sp>
        <p:sp>
          <p:nvSpPr>
            <p:cNvPr id="23570" name="Line 34"/>
            <p:cNvSpPr>
              <a:spLocks noChangeShapeType="1"/>
            </p:cNvSpPr>
            <p:nvPr/>
          </p:nvSpPr>
          <p:spPr bwMode="auto">
            <a:xfrm>
              <a:off x="2166" y="3709"/>
              <a:ext cx="0" cy="86"/>
            </a:xfrm>
            <a:prstGeom prst="line">
              <a:avLst/>
            </a:prstGeom>
            <a:noFill/>
            <a:ln w="19050">
              <a:solidFill>
                <a:schemeClr val="tx1"/>
              </a:solidFill>
              <a:round/>
              <a:headEnd/>
              <a:tailEnd/>
            </a:ln>
          </p:spPr>
          <p:txBody>
            <a:bodyPr/>
            <a:lstStyle/>
            <a:p>
              <a:endParaRPr lang="en-US"/>
            </a:p>
          </p:txBody>
        </p:sp>
        <p:sp>
          <p:nvSpPr>
            <p:cNvPr id="23571" name="Text Box 35"/>
            <p:cNvSpPr txBox="1">
              <a:spLocks noChangeArrowheads="1"/>
            </p:cNvSpPr>
            <p:nvPr/>
          </p:nvSpPr>
          <p:spPr bwMode="auto">
            <a:xfrm>
              <a:off x="1999" y="3795"/>
              <a:ext cx="292" cy="213"/>
            </a:xfrm>
            <a:prstGeom prst="rect">
              <a:avLst/>
            </a:prstGeom>
            <a:noFill/>
            <a:ln w="9525">
              <a:noFill/>
              <a:miter lim="800000"/>
              <a:headEnd/>
              <a:tailEnd/>
            </a:ln>
          </p:spPr>
          <p:txBody>
            <a:bodyPr wrap="none">
              <a:spAutoFit/>
            </a:bodyPr>
            <a:lstStyle/>
            <a:p>
              <a:pPr algn="ctr"/>
              <a:r>
                <a:rPr lang="en-US" sz="1600" b="1" dirty="0"/>
                <a:t>Jan</a:t>
              </a:r>
            </a:p>
          </p:txBody>
        </p:sp>
        <p:sp>
          <p:nvSpPr>
            <p:cNvPr id="23572" name="Line 36"/>
            <p:cNvSpPr>
              <a:spLocks noChangeShapeType="1"/>
            </p:cNvSpPr>
            <p:nvPr/>
          </p:nvSpPr>
          <p:spPr bwMode="auto">
            <a:xfrm>
              <a:off x="2545" y="3709"/>
              <a:ext cx="0" cy="86"/>
            </a:xfrm>
            <a:prstGeom prst="line">
              <a:avLst/>
            </a:prstGeom>
            <a:noFill/>
            <a:ln w="19050">
              <a:solidFill>
                <a:schemeClr val="tx1"/>
              </a:solidFill>
              <a:round/>
              <a:headEnd/>
              <a:tailEnd/>
            </a:ln>
          </p:spPr>
          <p:txBody>
            <a:bodyPr/>
            <a:lstStyle/>
            <a:p>
              <a:endParaRPr lang="en-US"/>
            </a:p>
          </p:txBody>
        </p:sp>
        <p:sp>
          <p:nvSpPr>
            <p:cNvPr id="23573" name="Text Box 37"/>
            <p:cNvSpPr txBox="1">
              <a:spLocks noChangeArrowheads="1"/>
            </p:cNvSpPr>
            <p:nvPr/>
          </p:nvSpPr>
          <p:spPr bwMode="auto">
            <a:xfrm>
              <a:off x="2387" y="3795"/>
              <a:ext cx="308" cy="213"/>
            </a:xfrm>
            <a:prstGeom prst="rect">
              <a:avLst/>
            </a:prstGeom>
            <a:noFill/>
            <a:ln w="9525">
              <a:noFill/>
              <a:miter lim="800000"/>
              <a:headEnd/>
              <a:tailEnd/>
            </a:ln>
          </p:spPr>
          <p:txBody>
            <a:bodyPr wrap="none">
              <a:spAutoFit/>
            </a:bodyPr>
            <a:lstStyle/>
            <a:p>
              <a:pPr algn="ctr"/>
              <a:r>
                <a:rPr lang="en-US" sz="1600" b="1"/>
                <a:t>Feb</a:t>
              </a:r>
            </a:p>
          </p:txBody>
        </p:sp>
        <p:sp>
          <p:nvSpPr>
            <p:cNvPr id="23574" name="Line 38"/>
            <p:cNvSpPr>
              <a:spLocks noChangeShapeType="1"/>
            </p:cNvSpPr>
            <p:nvPr/>
          </p:nvSpPr>
          <p:spPr bwMode="auto">
            <a:xfrm>
              <a:off x="2902" y="3709"/>
              <a:ext cx="0" cy="86"/>
            </a:xfrm>
            <a:prstGeom prst="line">
              <a:avLst/>
            </a:prstGeom>
            <a:noFill/>
            <a:ln w="19050">
              <a:solidFill>
                <a:schemeClr val="tx1"/>
              </a:solidFill>
              <a:round/>
              <a:headEnd/>
              <a:tailEnd/>
            </a:ln>
          </p:spPr>
          <p:txBody>
            <a:bodyPr/>
            <a:lstStyle/>
            <a:p>
              <a:endParaRPr lang="en-US"/>
            </a:p>
          </p:txBody>
        </p:sp>
        <p:sp>
          <p:nvSpPr>
            <p:cNvPr id="23575" name="Text Box 39"/>
            <p:cNvSpPr txBox="1">
              <a:spLocks noChangeArrowheads="1"/>
            </p:cNvSpPr>
            <p:nvPr/>
          </p:nvSpPr>
          <p:spPr bwMode="auto">
            <a:xfrm>
              <a:off x="2738" y="3795"/>
              <a:ext cx="339" cy="213"/>
            </a:xfrm>
            <a:prstGeom prst="rect">
              <a:avLst/>
            </a:prstGeom>
            <a:noFill/>
            <a:ln w="9525">
              <a:noFill/>
              <a:miter lim="800000"/>
              <a:headEnd/>
              <a:tailEnd/>
            </a:ln>
          </p:spPr>
          <p:txBody>
            <a:bodyPr wrap="none">
              <a:spAutoFit/>
            </a:bodyPr>
            <a:lstStyle/>
            <a:p>
              <a:pPr algn="ctr"/>
              <a:r>
                <a:rPr lang="en-US" sz="1600" b="1"/>
                <a:t>Mar</a:t>
              </a:r>
            </a:p>
          </p:txBody>
        </p:sp>
        <p:sp>
          <p:nvSpPr>
            <p:cNvPr id="23576" name="Line 40"/>
            <p:cNvSpPr>
              <a:spLocks noChangeShapeType="1"/>
            </p:cNvSpPr>
            <p:nvPr/>
          </p:nvSpPr>
          <p:spPr bwMode="auto">
            <a:xfrm>
              <a:off x="3282" y="3709"/>
              <a:ext cx="0" cy="86"/>
            </a:xfrm>
            <a:prstGeom prst="line">
              <a:avLst/>
            </a:prstGeom>
            <a:noFill/>
            <a:ln w="19050">
              <a:solidFill>
                <a:schemeClr val="tx1"/>
              </a:solidFill>
              <a:round/>
              <a:headEnd/>
              <a:tailEnd/>
            </a:ln>
          </p:spPr>
          <p:txBody>
            <a:bodyPr/>
            <a:lstStyle/>
            <a:p>
              <a:endParaRPr lang="en-US"/>
            </a:p>
          </p:txBody>
        </p:sp>
        <p:sp>
          <p:nvSpPr>
            <p:cNvPr id="23577" name="Text Box 41"/>
            <p:cNvSpPr txBox="1">
              <a:spLocks noChangeArrowheads="1"/>
            </p:cNvSpPr>
            <p:nvPr/>
          </p:nvSpPr>
          <p:spPr bwMode="auto">
            <a:xfrm>
              <a:off x="3132" y="3795"/>
              <a:ext cx="311" cy="213"/>
            </a:xfrm>
            <a:prstGeom prst="rect">
              <a:avLst/>
            </a:prstGeom>
            <a:noFill/>
            <a:ln w="9525">
              <a:noFill/>
              <a:miter lim="800000"/>
              <a:headEnd/>
              <a:tailEnd/>
            </a:ln>
          </p:spPr>
          <p:txBody>
            <a:bodyPr wrap="none">
              <a:spAutoFit/>
            </a:bodyPr>
            <a:lstStyle/>
            <a:p>
              <a:pPr algn="ctr"/>
              <a:r>
                <a:rPr lang="en-US" sz="1600" b="1" dirty="0"/>
                <a:t>Apr</a:t>
              </a:r>
            </a:p>
          </p:txBody>
        </p:sp>
        <p:sp>
          <p:nvSpPr>
            <p:cNvPr id="23578" name="Line 42"/>
            <p:cNvSpPr>
              <a:spLocks noChangeShapeType="1"/>
            </p:cNvSpPr>
            <p:nvPr/>
          </p:nvSpPr>
          <p:spPr bwMode="auto">
            <a:xfrm>
              <a:off x="3644" y="3709"/>
              <a:ext cx="0" cy="86"/>
            </a:xfrm>
            <a:prstGeom prst="line">
              <a:avLst/>
            </a:prstGeom>
            <a:noFill/>
            <a:ln w="19050">
              <a:solidFill>
                <a:schemeClr val="tx1"/>
              </a:solidFill>
              <a:round/>
              <a:headEnd/>
              <a:tailEnd/>
            </a:ln>
          </p:spPr>
          <p:txBody>
            <a:bodyPr/>
            <a:lstStyle/>
            <a:p>
              <a:endParaRPr lang="en-US"/>
            </a:p>
          </p:txBody>
        </p:sp>
        <p:sp>
          <p:nvSpPr>
            <p:cNvPr id="23579" name="Text Box 43"/>
            <p:cNvSpPr txBox="1">
              <a:spLocks noChangeArrowheads="1"/>
            </p:cNvSpPr>
            <p:nvPr/>
          </p:nvSpPr>
          <p:spPr bwMode="auto">
            <a:xfrm>
              <a:off x="3490" y="3795"/>
              <a:ext cx="352" cy="213"/>
            </a:xfrm>
            <a:prstGeom prst="rect">
              <a:avLst/>
            </a:prstGeom>
            <a:noFill/>
            <a:ln w="9525">
              <a:noFill/>
              <a:miter lim="800000"/>
              <a:headEnd/>
              <a:tailEnd/>
            </a:ln>
          </p:spPr>
          <p:txBody>
            <a:bodyPr wrap="none">
              <a:spAutoFit/>
            </a:bodyPr>
            <a:lstStyle/>
            <a:p>
              <a:pPr algn="ctr"/>
              <a:r>
                <a:rPr lang="en-US" sz="1600" b="1"/>
                <a:t>May</a:t>
              </a:r>
            </a:p>
          </p:txBody>
        </p:sp>
        <p:sp>
          <p:nvSpPr>
            <p:cNvPr id="23580" name="Line 44"/>
            <p:cNvSpPr>
              <a:spLocks noChangeShapeType="1"/>
            </p:cNvSpPr>
            <p:nvPr/>
          </p:nvSpPr>
          <p:spPr bwMode="auto">
            <a:xfrm>
              <a:off x="4024" y="3709"/>
              <a:ext cx="0" cy="86"/>
            </a:xfrm>
            <a:prstGeom prst="line">
              <a:avLst/>
            </a:prstGeom>
            <a:noFill/>
            <a:ln w="19050">
              <a:solidFill>
                <a:schemeClr val="tx1"/>
              </a:solidFill>
              <a:round/>
              <a:headEnd/>
              <a:tailEnd/>
            </a:ln>
          </p:spPr>
          <p:txBody>
            <a:bodyPr/>
            <a:lstStyle/>
            <a:p>
              <a:endParaRPr lang="en-US"/>
            </a:p>
          </p:txBody>
        </p:sp>
        <p:sp>
          <p:nvSpPr>
            <p:cNvPr id="23581" name="Text Box 45"/>
            <p:cNvSpPr txBox="1">
              <a:spLocks noChangeArrowheads="1"/>
            </p:cNvSpPr>
            <p:nvPr/>
          </p:nvSpPr>
          <p:spPr bwMode="auto">
            <a:xfrm>
              <a:off x="3875" y="3795"/>
              <a:ext cx="298" cy="213"/>
            </a:xfrm>
            <a:prstGeom prst="rect">
              <a:avLst/>
            </a:prstGeom>
            <a:noFill/>
            <a:ln w="9525">
              <a:noFill/>
              <a:miter lim="800000"/>
              <a:headEnd/>
              <a:tailEnd/>
            </a:ln>
          </p:spPr>
          <p:txBody>
            <a:bodyPr wrap="none">
              <a:spAutoFit/>
            </a:bodyPr>
            <a:lstStyle/>
            <a:p>
              <a:pPr algn="ctr"/>
              <a:r>
                <a:rPr lang="en-US" sz="1600" b="1"/>
                <a:t>Jun</a:t>
              </a:r>
            </a:p>
          </p:txBody>
        </p:sp>
        <p:sp>
          <p:nvSpPr>
            <p:cNvPr id="23582" name="Line 46"/>
            <p:cNvSpPr>
              <a:spLocks noChangeShapeType="1"/>
            </p:cNvSpPr>
            <p:nvPr/>
          </p:nvSpPr>
          <p:spPr bwMode="auto">
            <a:xfrm>
              <a:off x="4393" y="3709"/>
              <a:ext cx="0" cy="86"/>
            </a:xfrm>
            <a:prstGeom prst="line">
              <a:avLst/>
            </a:prstGeom>
            <a:noFill/>
            <a:ln w="19050">
              <a:solidFill>
                <a:schemeClr val="tx1"/>
              </a:solidFill>
              <a:round/>
              <a:headEnd/>
              <a:tailEnd/>
            </a:ln>
          </p:spPr>
          <p:txBody>
            <a:bodyPr/>
            <a:lstStyle/>
            <a:p>
              <a:endParaRPr lang="en-US"/>
            </a:p>
          </p:txBody>
        </p:sp>
        <p:sp>
          <p:nvSpPr>
            <p:cNvPr id="23583" name="Text Box 47"/>
            <p:cNvSpPr txBox="1">
              <a:spLocks noChangeArrowheads="1"/>
            </p:cNvSpPr>
            <p:nvPr/>
          </p:nvSpPr>
          <p:spPr bwMode="auto">
            <a:xfrm>
              <a:off x="4260" y="3795"/>
              <a:ext cx="260" cy="213"/>
            </a:xfrm>
            <a:prstGeom prst="rect">
              <a:avLst/>
            </a:prstGeom>
            <a:noFill/>
            <a:ln w="9525">
              <a:noFill/>
              <a:miter lim="800000"/>
              <a:headEnd/>
              <a:tailEnd/>
            </a:ln>
          </p:spPr>
          <p:txBody>
            <a:bodyPr wrap="none">
              <a:spAutoFit/>
            </a:bodyPr>
            <a:lstStyle/>
            <a:p>
              <a:pPr algn="ctr"/>
              <a:r>
                <a:rPr lang="en-US" sz="1600" b="1"/>
                <a:t>Jul</a:t>
              </a:r>
            </a:p>
          </p:txBody>
        </p:sp>
        <p:sp>
          <p:nvSpPr>
            <p:cNvPr id="23584" name="Line 48"/>
            <p:cNvSpPr>
              <a:spLocks noChangeShapeType="1"/>
            </p:cNvSpPr>
            <p:nvPr/>
          </p:nvSpPr>
          <p:spPr bwMode="auto">
            <a:xfrm>
              <a:off x="4767" y="3709"/>
              <a:ext cx="0" cy="86"/>
            </a:xfrm>
            <a:prstGeom prst="line">
              <a:avLst/>
            </a:prstGeom>
            <a:noFill/>
            <a:ln w="19050">
              <a:solidFill>
                <a:schemeClr val="tx1"/>
              </a:solidFill>
              <a:round/>
              <a:headEnd/>
              <a:tailEnd/>
            </a:ln>
          </p:spPr>
          <p:txBody>
            <a:bodyPr/>
            <a:lstStyle/>
            <a:p>
              <a:endParaRPr lang="en-US"/>
            </a:p>
          </p:txBody>
        </p:sp>
        <p:sp>
          <p:nvSpPr>
            <p:cNvPr id="23585" name="Text Box 49"/>
            <p:cNvSpPr txBox="1">
              <a:spLocks noChangeArrowheads="1"/>
            </p:cNvSpPr>
            <p:nvPr/>
          </p:nvSpPr>
          <p:spPr bwMode="auto">
            <a:xfrm>
              <a:off x="4603" y="3795"/>
              <a:ext cx="326" cy="213"/>
            </a:xfrm>
            <a:prstGeom prst="rect">
              <a:avLst/>
            </a:prstGeom>
            <a:noFill/>
            <a:ln w="9525">
              <a:noFill/>
              <a:miter lim="800000"/>
              <a:headEnd/>
              <a:tailEnd/>
            </a:ln>
          </p:spPr>
          <p:txBody>
            <a:bodyPr wrap="none">
              <a:spAutoFit/>
            </a:bodyPr>
            <a:lstStyle/>
            <a:p>
              <a:pPr algn="ctr"/>
              <a:r>
                <a:rPr lang="en-US" sz="1600" b="1"/>
                <a:t>Aug</a:t>
              </a:r>
            </a:p>
          </p:txBody>
        </p:sp>
        <p:sp>
          <p:nvSpPr>
            <p:cNvPr id="23586" name="Line 50"/>
            <p:cNvSpPr>
              <a:spLocks noChangeShapeType="1"/>
            </p:cNvSpPr>
            <p:nvPr/>
          </p:nvSpPr>
          <p:spPr bwMode="auto">
            <a:xfrm>
              <a:off x="5147" y="3709"/>
              <a:ext cx="0" cy="86"/>
            </a:xfrm>
            <a:prstGeom prst="line">
              <a:avLst/>
            </a:prstGeom>
            <a:noFill/>
            <a:ln w="19050">
              <a:solidFill>
                <a:schemeClr val="tx1"/>
              </a:solidFill>
              <a:round/>
              <a:headEnd/>
              <a:tailEnd/>
            </a:ln>
          </p:spPr>
          <p:txBody>
            <a:bodyPr/>
            <a:lstStyle/>
            <a:p>
              <a:endParaRPr lang="en-US"/>
            </a:p>
          </p:txBody>
        </p:sp>
        <p:sp>
          <p:nvSpPr>
            <p:cNvPr id="23587" name="Text Box 51"/>
            <p:cNvSpPr txBox="1">
              <a:spLocks noChangeArrowheads="1"/>
            </p:cNvSpPr>
            <p:nvPr/>
          </p:nvSpPr>
          <p:spPr bwMode="auto">
            <a:xfrm>
              <a:off x="4940" y="3795"/>
              <a:ext cx="312" cy="213"/>
            </a:xfrm>
            <a:prstGeom prst="rect">
              <a:avLst/>
            </a:prstGeom>
            <a:noFill/>
            <a:ln w="9525">
              <a:noFill/>
              <a:miter lim="800000"/>
              <a:headEnd/>
              <a:tailEnd/>
            </a:ln>
          </p:spPr>
          <p:txBody>
            <a:bodyPr wrap="none">
              <a:spAutoFit/>
            </a:bodyPr>
            <a:lstStyle/>
            <a:p>
              <a:pPr algn="ctr"/>
              <a:r>
                <a:rPr lang="en-US" sz="1600" b="1"/>
                <a:t>Sep</a:t>
              </a:r>
            </a:p>
          </p:txBody>
        </p:sp>
      </p:grpSp>
      <p:sp>
        <p:nvSpPr>
          <p:cNvPr id="23555" name="Line 57"/>
          <p:cNvSpPr>
            <a:spLocks noChangeShapeType="1"/>
          </p:cNvSpPr>
          <p:nvPr/>
        </p:nvSpPr>
        <p:spPr bwMode="auto">
          <a:xfrm>
            <a:off x="1354138" y="6478588"/>
            <a:ext cx="2079625" cy="0"/>
          </a:xfrm>
          <a:prstGeom prst="line">
            <a:avLst/>
          </a:prstGeom>
          <a:noFill/>
          <a:ln w="19050">
            <a:solidFill>
              <a:schemeClr val="tx1"/>
            </a:solidFill>
            <a:round/>
            <a:headEnd/>
            <a:tailEnd type="triangle" w="lg" len="lg"/>
          </a:ln>
        </p:spPr>
        <p:txBody>
          <a:bodyPr/>
          <a:lstStyle/>
          <a:p>
            <a:endParaRPr lang="en-US"/>
          </a:p>
        </p:txBody>
      </p:sp>
      <p:sp>
        <p:nvSpPr>
          <p:cNvPr id="23556" name="Text Box 55"/>
          <p:cNvSpPr txBox="1">
            <a:spLocks noChangeArrowheads="1"/>
          </p:cNvSpPr>
          <p:nvPr/>
        </p:nvSpPr>
        <p:spPr bwMode="auto">
          <a:xfrm>
            <a:off x="1849438" y="6289675"/>
            <a:ext cx="692150" cy="366713"/>
          </a:xfrm>
          <a:prstGeom prst="rect">
            <a:avLst/>
          </a:prstGeom>
          <a:solidFill>
            <a:schemeClr val="bg1"/>
          </a:solidFill>
          <a:ln w="9525">
            <a:noFill/>
            <a:miter lim="800000"/>
            <a:headEnd/>
            <a:tailEnd/>
          </a:ln>
        </p:spPr>
        <p:txBody>
          <a:bodyPr wrap="none">
            <a:spAutoFit/>
          </a:bodyPr>
          <a:lstStyle/>
          <a:p>
            <a:r>
              <a:rPr lang="en-US" b="1"/>
              <a:t>2007</a:t>
            </a:r>
          </a:p>
        </p:txBody>
      </p:sp>
      <p:sp>
        <p:nvSpPr>
          <p:cNvPr id="23557" name="Line 58"/>
          <p:cNvSpPr>
            <a:spLocks noChangeShapeType="1"/>
          </p:cNvSpPr>
          <p:nvPr/>
        </p:nvSpPr>
        <p:spPr bwMode="auto">
          <a:xfrm>
            <a:off x="3492500" y="6478588"/>
            <a:ext cx="4754563" cy="0"/>
          </a:xfrm>
          <a:prstGeom prst="line">
            <a:avLst/>
          </a:prstGeom>
          <a:noFill/>
          <a:ln w="19050">
            <a:solidFill>
              <a:schemeClr val="tx1"/>
            </a:solidFill>
            <a:round/>
            <a:headEnd type="triangle" w="lg" len="lg"/>
            <a:tailEnd type="none" w="lg" len="lg"/>
          </a:ln>
        </p:spPr>
        <p:txBody>
          <a:bodyPr/>
          <a:lstStyle/>
          <a:p>
            <a:endParaRPr lang="en-US"/>
          </a:p>
        </p:txBody>
      </p:sp>
      <p:sp>
        <p:nvSpPr>
          <p:cNvPr id="23558" name="Text Box 56"/>
          <p:cNvSpPr txBox="1">
            <a:spLocks noChangeArrowheads="1"/>
          </p:cNvSpPr>
          <p:nvPr/>
        </p:nvSpPr>
        <p:spPr bwMode="auto">
          <a:xfrm>
            <a:off x="5424488" y="6289675"/>
            <a:ext cx="692150" cy="366713"/>
          </a:xfrm>
          <a:prstGeom prst="rect">
            <a:avLst/>
          </a:prstGeom>
          <a:solidFill>
            <a:schemeClr val="bg1"/>
          </a:solidFill>
          <a:ln w="9525">
            <a:noFill/>
            <a:miter lim="800000"/>
            <a:headEnd/>
            <a:tailEnd/>
          </a:ln>
        </p:spPr>
        <p:txBody>
          <a:bodyPr wrap="none">
            <a:spAutoFit/>
          </a:bodyPr>
          <a:lstStyle/>
          <a:p>
            <a:r>
              <a:rPr lang="en-US" b="1"/>
              <a:t>2008</a:t>
            </a:r>
          </a:p>
        </p:txBody>
      </p:sp>
      <p:sp>
        <p:nvSpPr>
          <p:cNvPr id="23559" name="Text Box 59"/>
          <p:cNvSpPr txBox="1">
            <a:spLocks noChangeArrowheads="1"/>
          </p:cNvSpPr>
          <p:nvPr/>
        </p:nvSpPr>
        <p:spPr bwMode="auto">
          <a:xfrm>
            <a:off x="847725" y="6148388"/>
            <a:ext cx="573088" cy="457200"/>
          </a:xfrm>
          <a:prstGeom prst="rect">
            <a:avLst/>
          </a:prstGeom>
          <a:noFill/>
          <a:ln w="9525">
            <a:noFill/>
            <a:miter lim="800000"/>
            <a:headEnd/>
            <a:tailEnd/>
          </a:ln>
        </p:spPr>
        <p:txBody>
          <a:bodyPr wrap="none">
            <a:spAutoFit/>
          </a:bodyPr>
          <a:lstStyle/>
          <a:p>
            <a:r>
              <a:rPr lang="en-US" sz="2400"/>
              <a:t>….</a:t>
            </a:r>
          </a:p>
        </p:txBody>
      </p:sp>
      <p:sp>
        <p:nvSpPr>
          <p:cNvPr id="23560" name="Text Box 60"/>
          <p:cNvSpPr txBox="1">
            <a:spLocks noChangeArrowheads="1"/>
          </p:cNvSpPr>
          <p:nvPr/>
        </p:nvSpPr>
        <p:spPr bwMode="auto">
          <a:xfrm>
            <a:off x="8181975" y="6146800"/>
            <a:ext cx="573088" cy="457200"/>
          </a:xfrm>
          <a:prstGeom prst="rect">
            <a:avLst/>
          </a:prstGeom>
          <a:noFill/>
          <a:ln w="9525">
            <a:noFill/>
            <a:miter lim="800000"/>
            <a:headEnd/>
            <a:tailEnd/>
          </a:ln>
        </p:spPr>
        <p:txBody>
          <a:bodyPr wrap="none">
            <a:spAutoFit/>
          </a:bodyPr>
          <a:lstStyle/>
          <a:p>
            <a:r>
              <a:rPr lang="en-US" sz="2400"/>
              <a:t>….</a:t>
            </a:r>
          </a:p>
        </p:txBody>
      </p:sp>
      <p:sp>
        <p:nvSpPr>
          <p:cNvPr id="23561" name="Text Box 61"/>
          <p:cNvSpPr txBox="1">
            <a:spLocks noChangeArrowheads="1"/>
          </p:cNvSpPr>
          <p:nvPr/>
        </p:nvSpPr>
        <p:spPr bwMode="auto">
          <a:xfrm>
            <a:off x="152400" y="147935"/>
            <a:ext cx="7642285" cy="461665"/>
          </a:xfrm>
          <a:prstGeom prst="rect">
            <a:avLst/>
          </a:prstGeom>
          <a:noFill/>
          <a:ln w="9525">
            <a:noFill/>
            <a:miter lim="800000"/>
            <a:headEnd/>
            <a:tailEnd/>
          </a:ln>
        </p:spPr>
        <p:txBody>
          <a:bodyPr wrap="none">
            <a:spAutoFit/>
          </a:bodyPr>
          <a:lstStyle/>
          <a:p>
            <a:r>
              <a:rPr lang="en-US" sz="2400" b="1" dirty="0" smtClean="0"/>
              <a:t>time series of RGM </a:t>
            </a:r>
            <a:r>
              <a:rPr lang="en-US" sz="2400" b="1" dirty="0"/>
              <a:t>concentrations measured at </a:t>
            </a:r>
            <a:r>
              <a:rPr lang="en-US" sz="2400" b="1" dirty="0" smtClean="0"/>
              <a:t>Grand </a:t>
            </a:r>
            <a:r>
              <a:rPr lang="en-US" sz="2400" b="1" dirty="0"/>
              <a:t>Bay </a:t>
            </a:r>
          </a:p>
        </p:txBody>
      </p:sp>
      <p:sp>
        <p:nvSpPr>
          <p:cNvPr id="38" name="Text Box 62"/>
          <p:cNvSpPr txBox="1">
            <a:spLocks noChangeArrowheads="1"/>
          </p:cNvSpPr>
          <p:nvPr/>
        </p:nvSpPr>
        <p:spPr bwMode="auto">
          <a:xfrm>
            <a:off x="7851775" y="3810000"/>
            <a:ext cx="1216025" cy="1477328"/>
          </a:xfrm>
          <a:prstGeom prst="rect">
            <a:avLst/>
          </a:prstGeom>
          <a:solidFill>
            <a:srgbClr val="EAFFAF"/>
          </a:solidFill>
          <a:ln w="9525">
            <a:solidFill>
              <a:schemeClr val="tx1"/>
            </a:solidFill>
            <a:miter lim="800000"/>
            <a:headEnd/>
            <a:tailEnd/>
          </a:ln>
        </p:spPr>
        <p:txBody>
          <a:bodyPr wrap="square">
            <a:spAutoFit/>
          </a:bodyPr>
          <a:lstStyle/>
          <a:p>
            <a:pPr algn="ctr"/>
            <a:r>
              <a:rPr lang="en-US" b="1"/>
              <a:t>Then down for ~2 months due to hurricanes</a:t>
            </a:r>
          </a:p>
        </p:txBody>
      </p:sp>
      <p:grpSp>
        <p:nvGrpSpPr>
          <p:cNvPr id="41" name="Group 40"/>
          <p:cNvGrpSpPr/>
          <p:nvPr/>
        </p:nvGrpSpPr>
        <p:grpSpPr>
          <a:xfrm>
            <a:off x="5326040" y="914400"/>
            <a:ext cx="1066800" cy="2022144"/>
            <a:chOff x="5326040" y="914400"/>
            <a:chExt cx="1066800" cy="2022144"/>
          </a:xfrm>
        </p:grpSpPr>
        <p:sp>
          <p:nvSpPr>
            <p:cNvPr id="39" name="Down Arrow 38"/>
            <p:cNvSpPr/>
            <p:nvPr/>
          </p:nvSpPr>
          <p:spPr>
            <a:xfrm>
              <a:off x="5658136" y="1945944"/>
              <a:ext cx="457200" cy="990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5326040" y="914400"/>
              <a:ext cx="1066800" cy="923330"/>
            </a:xfrm>
            <a:prstGeom prst="rect">
              <a:avLst/>
            </a:prstGeom>
            <a:solidFill>
              <a:schemeClr val="bg1"/>
            </a:solidFill>
          </p:spPr>
          <p:txBody>
            <a:bodyPr wrap="square" rtlCol="0">
              <a:spAutoFit/>
            </a:bodyPr>
            <a:lstStyle/>
            <a:p>
              <a:pPr algn="ctr"/>
              <a:r>
                <a:rPr lang="en-US" dirty="0" smtClean="0"/>
                <a:t>May 5-6</a:t>
              </a:r>
            </a:p>
            <a:p>
              <a:pPr algn="ctr"/>
              <a:r>
                <a:rPr lang="en-US" dirty="0" smtClean="0"/>
                <a:t> 2008 </a:t>
              </a:r>
            </a:p>
            <a:p>
              <a:pPr algn="ctr"/>
              <a:r>
                <a:rPr lang="en-US" dirty="0" smtClean="0"/>
                <a:t>episode</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srcRect l="9375" t="18056" r="19792" b="6944"/>
          <a:stretch>
            <a:fillRect/>
          </a:stretch>
        </p:blipFill>
        <p:spPr bwMode="auto">
          <a:xfrm>
            <a:off x="762000" y="381000"/>
            <a:ext cx="7484540" cy="5943600"/>
          </a:xfrm>
          <a:prstGeom prst="rect">
            <a:avLst/>
          </a:prstGeom>
          <a:noFill/>
          <a:ln w="3175">
            <a:solidFill>
              <a:schemeClr val="tx1"/>
            </a:solidFill>
            <a:miter lim="800000"/>
            <a:headEnd/>
            <a:tailEnd/>
          </a:ln>
        </p:spPr>
      </p:pic>
      <p:grpSp>
        <p:nvGrpSpPr>
          <p:cNvPr id="3" name="Group 2"/>
          <p:cNvGrpSpPr/>
          <p:nvPr/>
        </p:nvGrpSpPr>
        <p:grpSpPr>
          <a:xfrm>
            <a:off x="1577340" y="76200"/>
            <a:ext cx="5890260" cy="5100458"/>
            <a:chOff x="1577340" y="76200"/>
            <a:chExt cx="5890260" cy="5100458"/>
          </a:xfrm>
        </p:grpSpPr>
        <p:grpSp>
          <p:nvGrpSpPr>
            <p:cNvPr id="4" name="Group 8"/>
            <p:cNvGrpSpPr/>
            <p:nvPr/>
          </p:nvGrpSpPr>
          <p:grpSpPr>
            <a:xfrm>
              <a:off x="1577340" y="809945"/>
              <a:ext cx="5890260" cy="4366713"/>
              <a:chOff x="1577340" y="809945"/>
              <a:chExt cx="5890260" cy="4366713"/>
            </a:xfrm>
          </p:grpSpPr>
          <p:sp>
            <p:nvSpPr>
              <p:cNvPr id="6" name="Freeform 5"/>
              <p:cNvSpPr/>
              <p:nvPr/>
            </p:nvSpPr>
            <p:spPr>
              <a:xfrm>
                <a:off x="2929467" y="3132691"/>
                <a:ext cx="829733" cy="2027068"/>
              </a:xfrm>
              <a:custGeom>
                <a:avLst/>
                <a:gdLst>
                  <a:gd name="connsiteX0" fmla="*/ 0 w 829733"/>
                  <a:gd name="connsiteY0" fmla="*/ 1974841 h 2080826"/>
                  <a:gd name="connsiteX1" fmla="*/ 177800 w 829733"/>
                  <a:gd name="connsiteY1" fmla="*/ 1348308 h 2080826"/>
                  <a:gd name="connsiteX2" fmla="*/ 270933 w 829733"/>
                  <a:gd name="connsiteY2" fmla="*/ 1966375 h 2080826"/>
                  <a:gd name="connsiteX3" fmla="*/ 440266 w 829733"/>
                  <a:gd name="connsiteY3" fmla="*/ 1974841 h 2080826"/>
                  <a:gd name="connsiteX4" fmla="*/ 499533 w 829733"/>
                  <a:gd name="connsiteY4" fmla="*/ 874175 h 2080826"/>
                  <a:gd name="connsiteX5" fmla="*/ 558800 w 829733"/>
                  <a:gd name="connsiteY5" fmla="*/ 10575 h 2080826"/>
                  <a:gd name="connsiteX6" fmla="*/ 618066 w 829733"/>
                  <a:gd name="connsiteY6" fmla="*/ 1475308 h 2080826"/>
                  <a:gd name="connsiteX7" fmla="*/ 626533 w 829733"/>
                  <a:gd name="connsiteY7" fmla="*/ 1678508 h 2080826"/>
                  <a:gd name="connsiteX8" fmla="*/ 702733 w 829733"/>
                  <a:gd name="connsiteY8" fmla="*/ 1949441 h 2080826"/>
                  <a:gd name="connsiteX9" fmla="*/ 829733 w 829733"/>
                  <a:gd name="connsiteY9" fmla="*/ 2008708 h 2080826"/>
                  <a:gd name="connsiteX10" fmla="*/ 829733 w 829733"/>
                  <a:gd name="connsiteY10" fmla="*/ 2008708 h 2080826"/>
                  <a:gd name="connsiteX0" fmla="*/ 0 w 829733"/>
                  <a:gd name="connsiteY0" fmla="*/ 1974841 h 2096838"/>
                  <a:gd name="connsiteX1" fmla="*/ 177800 w 829733"/>
                  <a:gd name="connsiteY1" fmla="*/ 1348308 h 2096838"/>
                  <a:gd name="connsiteX2" fmla="*/ 270933 w 829733"/>
                  <a:gd name="connsiteY2" fmla="*/ 1966375 h 2096838"/>
                  <a:gd name="connsiteX3" fmla="*/ 362373 w 829733"/>
                  <a:gd name="connsiteY3" fmla="*/ 2068398 h 2096838"/>
                  <a:gd name="connsiteX4" fmla="*/ 440266 w 829733"/>
                  <a:gd name="connsiteY4" fmla="*/ 1974841 h 2096838"/>
                  <a:gd name="connsiteX5" fmla="*/ 499533 w 829733"/>
                  <a:gd name="connsiteY5" fmla="*/ 874175 h 2096838"/>
                  <a:gd name="connsiteX6" fmla="*/ 558800 w 829733"/>
                  <a:gd name="connsiteY6" fmla="*/ 10575 h 2096838"/>
                  <a:gd name="connsiteX7" fmla="*/ 618066 w 829733"/>
                  <a:gd name="connsiteY7" fmla="*/ 1475308 h 2096838"/>
                  <a:gd name="connsiteX8" fmla="*/ 626533 w 829733"/>
                  <a:gd name="connsiteY8" fmla="*/ 1678508 h 2096838"/>
                  <a:gd name="connsiteX9" fmla="*/ 702733 w 829733"/>
                  <a:gd name="connsiteY9" fmla="*/ 1949441 h 2096838"/>
                  <a:gd name="connsiteX10" fmla="*/ 829733 w 829733"/>
                  <a:gd name="connsiteY10" fmla="*/ 2008708 h 2096838"/>
                  <a:gd name="connsiteX11" fmla="*/ 829733 w 829733"/>
                  <a:gd name="connsiteY11" fmla="*/ 2008708 h 2096838"/>
                  <a:gd name="connsiteX0" fmla="*/ 0 w 829733"/>
                  <a:gd name="connsiteY0" fmla="*/ 1974841 h 2053634"/>
                  <a:gd name="connsiteX1" fmla="*/ 177800 w 829733"/>
                  <a:gd name="connsiteY1" fmla="*/ 1348308 h 2053634"/>
                  <a:gd name="connsiteX2" fmla="*/ 270933 w 829733"/>
                  <a:gd name="connsiteY2" fmla="*/ 1966375 h 2053634"/>
                  <a:gd name="connsiteX3" fmla="*/ 362373 w 829733"/>
                  <a:gd name="connsiteY3" fmla="*/ 1965528 h 2053634"/>
                  <a:gd name="connsiteX4" fmla="*/ 440266 w 829733"/>
                  <a:gd name="connsiteY4" fmla="*/ 1974841 h 2053634"/>
                  <a:gd name="connsiteX5" fmla="*/ 499533 w 829733"/>
                  <a:gd name="connsiteY5" fmla="*/ 874175 h 2053634"/>
                  <a:gd name="connsiteX6" fmla="*/ 558800 w 829733"/>
                  <a:gd name="connsiteY6" fmla="*/ 10575 h 2053634"/>
                  <a:gd name="connsiteX7" fmla="*/ 618066 w 829733"/>
                  <a:gd name="connsiteY7" fmla="*/ 1475308 h 2053634"/>
                  <a:gd name="connsiteX8" fmla="*/ 626533 w 829733"/>
                  <a:gd name="connsiteY8" fmla="*/ 1678508 h 2053634"/>
                  <a:gd name="connsiteX9" fmla="*/ 702733 w 829733"/>
                  <a:gd name="connsiteY9" fmla="*/ 1949441 h 2053634"/>
                  <a:gd name="connsiteX10" fmla="*/ 829733 w 829733"/>
                  <a:gd name="connsiteY10" fmla="*/ 2008708 h 2053634"/>
                  <a:gd name="connsiteX11" fmla="*/ 829733 w 829733"/>
                  <a:gd name="connsiteY11" fmla="*/ 2008708 h 2053634"/>
                  <a:gd name="connsiteX0" fmla="*/ 0 w 829733"/>
                  <a:gd name="connsiteY0" fmla="*/ 1974841 h 2053634"/>
                  <a:gd name="connsiteX1" fmla="*/ 177800 w 829733"/>
                  <a:gd name="connsiteY1" fmla="*/ 1348308 h 2053634"/>
                  <a:gd name="connsiteX2" fmla="*/ 270933 w 829733"/>
                  <a:gd name="connsiteY2" fmla="*/ 1966375 h 2053634"/>
                  <a:gd name="connsiteX3" fmla="*/ 362373 w 829733"/>
                  <a:gd name="connsiteY3" fmla="*/ 1965528 h 2053634"/>
                  <a:gd name="connsiteX4" fmla="*/ 440266 w 829733"/>
                  <a:gd name="connsiteY4" fmla="*/ 1974841 h 2053634"/>
                  <a:gd name="connsiteX5" fmla="*/ 499533 w 829733"/>
                  <a:gd name="connsiteY5" fmla="*/ 874175 h 2053634"/>
                  <a:gd name="connsiteX6" fmla="*/ 558800 w 829733"/>
                  <a:gd name="connsiteY6" fmla="*/ 10575 h 2053634"/>
                  <a:gd name="connsiteX7" fmla="*/ 618066 w 829733"/>
                  <a:gd name="connsiteY7" fmla="*/ 1475308 h 2053634"/>
                  <a:gd name="connsiteX8" fmla="*/ 626533 w 829733"/>
                  <a:gd name="connsiteY8" fmla="*/ 1678508 h 2053634"/>
                  <a:gd name="connsiteX9" fmla="*/ 702733 w 829733"/>
                  <a:gd name="connsiteY9" fmla="*/ 1949441 h 2053634"/>
                  <a:gd name="connsiteX10" fmla="*/ 829733 w 829733"/>
                  <a:gd name="connsiteY10" fmla="*/ 2008708 h 2053634"/>
                  <a:gd name="connsiteX11" fmla="*/ 829733 w 829733"/>
                  <a:gd name="connsiteY11" fmla="*/ 2008708 h 2053634"/>
                  <a:gd name="connsiteX0" fmla="*/ 0 w 829733"/>
                  <a:gd name="connsiteY0" fmla="*/ 1974841 h 2011567"/>
                  <a:gd name="connsiteX1" fmla="*/ 177800 w 829733"/>
                  <a:gd name="connsiteY1" fmla="*/ 1348308 h 2011567"/>
                  <a:gd name="connsiteX2" fmla="*/ 270933 w 829733"/>
                  <a:gd name="connsiteY2" fmla="*/ 1966375 h 2011567"/>
                  <a:gd name="connsiteX3" fmla="*/ 362373 w 829733"/>
                  <a:gd name="connsiteY3" fmla="*/ 1965528 h 2011567"/>
                  <a:gd name="connsiteX4" fmla="*/ 440266 w 829733"/>
                  <a:gd name="connsiteY4" fmla="*/ 1974841 h 2011567"/>
                  <a:gd name="connsiteX5" fmla="*/ 499533 w 829733"/>
                  <a:gd name="connsiteY5" fmla="*/ 874175 h 2011567"/>
                  <a:gd name="connsiteX6" fmla="*/ 558800 w 829733"/>
                  <a:gd name="connsiteY6" fmla="*/ 10575 h 2011567"/>
                  <a:gd name="connsiteX7" fmla="*/ 618066 w 829733"/>
                  <a:gd name="connsiteY7" fmla="*/ 1475308 h 2011567"/>
                  <a:gd name="connsiteX8" fmla="*/ 626533 w 829733"/>
                  <a:gd name="connsiteY8" fmla="*/ 1678508 h 2011567"/>
                  <a:gd name="connsiteX9" fmla="*/ 702733 w 829733"/>
                  <a:gd name="connsiteY9" fmla="*/ 1949441 h 2011567"/>
                  <a:gd name="connsiteX10" fmla="*/ 829733 w 829733"/>
                  <a:gd name="connsiteY10" fmla="*/ 2008708 h 2011567"/>
                  <a:gd name="connsiteX11" fmla="*/ 829733 w 829733"/>
                  <a:gd name="connsiteY11" fmla="*/ 2008708 h 2011567"/>
                  <a:gd name="connsiteX0" fmla="*/ 0 w 829733"/>
                  <a:gd name="connsiteY0" fmla="*/ 1974797 h 2012223"/>
                  <a:gd name="connsiteX1" fmla="*/ 177800 w 829733"/>
                  <a:gd name="connsiteY1" fmla="*/ 1348264 h 2012223"/>
                  <a:gd name="connsiteX2" fmla="*/ 270933 w 829733"/>
                  <a:gd name="connsiteY2" fmla="*/ 1966331 h 2012223"/>
                  <a:gd name="connsiteX3" fmla="*/ 362373 w 829733"/>
                  <a:gd name="connsiteY3" fmla="*/ 1965484 h 2012223"/>
                  <a:gd name="connsiteX4" fmla="*/ 451696 w 829733"/>
                  <a:gd name="connsiteY4" fmla="*/ 1955747 h 2012223"/>
                  <a:gd name="connsiteX5" fmla="*/ 499533 w 829733"/>
                  <a:gd name="connsiteY5" fmla="*/ 874131 h 2012223"/>
                  <a:gd name="connsiteX6" fmla="*/ 558800 w 829733"/>
                  <a:gd name="connsiteY6" fmla="*/ 10531 h 2012223"/>
                  <a:gd name="connsiteX7" fmla="*/ 618066 w 829733"/>
                  <a:gd name="connsiteY7" fmla="*/ 1475264 h 2012223"/>
                  <a:gd name="connsiteX8" fmla="*/ 626533 w 829733"/>
                  <a:gd name="connsiteY8" fmla="*/ 1678464 h 2012223"/>
                  <a:gd name="connsiteX9" fmla="*/ 702733 w 829733"/>
                  <a:gd name="connsiteY9" fmla="*/ 1949397 h 2012223"/>
                  <a:gd name="connsiteX10" fmla="*/ 829733 w 829733"/>
                  <a:gd name="connsiteY10" fmla="*/ 2008664 h 2012223"/>
                  <a:gd name="connsiteX11" fmla="*/ 829733 w 829733"/>
                  <a:gd name="connsiteY11" fmla="*/ 2008664 h 2012223"/>
                  <a:gd name="connsiteX0" fmla="*/ 0 w 829733"/>
                  <a:gd name="connsiteY0" fmla="*/ 1974797 h 2012223"/>
                  <a:gd name="connsiteX1" fmla="*/ 76623 w 829733"/>
                  <a:gd name="connsiteY1" fmla="*/ 1637825 h 2012223"/>
                  <a:gd name="connsiteX2" fmla="*/ 177800 w 829733"/>
                  <a:gd name="connsiteY2" fmla="*/ 1348264 h 2012223"/>
                  <a:gd name="connsiteX3" fmla="*/ 270933 w 829733"/>
                  <a:gd name="connsiteY3" fmla="*/ 1966331 h 2012223"/>
                  <a:gd name="connsiteX4" fmla="*/ 362373 w 829733"/>
                  <a:gd name="connsiteY4" fmla="*/ 1965484 h 2012223"/>
                  <a:gd name="connsiteX5" fmla="*/ 451696 w 829733"/>
                  <a:gd name="connsiteY5" fmla="*/ 1955747 h 2012223"/>
                  <a:gd name="connsiteX6" fmla="*/ 499533 w 829733"/>
                  <a:gd name="connsiteY6" fmla="*/ 874131 h 2012223"/>
                  <a:gd name="connsiteX7" fmla="*/ 558800 w 829733"/>
                  <a:gd name="connsiteY7" fmla="*/ 10531 h 2012223"/>
                  <a:gd name="connsiteX8" fmla="*/ 618066 w 829733"/>
                  <a:gd name="connsiteY8" fmla="*/ 1475264 h 2012223"/>
                  <a:gd name="connsiteX9" fmla="*/ 626533 w 829733"/>
                  <a:gd name="connsiteY9" fmla="*/ 1678464 h 2012223"/>
                  <a:gd name="connsiteX10" fmla="*/ 702733 w 829733"/>
                  <a:gd name="connsiteY10" fmla="*/ 1949397 h 2012223"/>
                  <a:gd name="connsiteX11" fmla="*/ 829733 w 829733"/>
                  <a:gd name="connsiteY11" fmla="*/ 2008664 h 2012223"/>
                  <a:gd name="connsiteX12" fmla="*/ 829733 w 829733"/>
                  <a:gd name="connsiteY12" fmla="*/ 2008664 h 2012223"/>
                  <a:gd name="connsiteX0" fmla="*/ 0 w 829733"/>
                  <a:gd name="connsiteY0" fmla="*/ 1974797 h 2012223"/>
                  <a:gd name="connsiteX1" fmla="*/ 107103 w 829733"/>
                  <a:gd name="connsiteY1" fmla="*/ 1656875 h 2012223"/>
                  <a:gd name="connsiteX2" fmla="*/ 177800 w 829733"/>
                  <a:gd name="connsiteY2" fmla="*/ 1348264 h 2012223"/>
                  <a:gd name="connsiteX3" fmla="*/ 270933 w 829733"/>
                  <a:gd name="connsiteY3" fmla="*/ 1966331 h 2012223"/>
                  <a:gd name="connsiteX4" fmla="*/ 362373 w 829733"/>
                  <a:gd name="connsiteY4" fmla="*/ 1965484 h 2012223"/>
                  <a:gd name="connsiteX5" fmla="*/ 451696 w 829733"/>
                  <a:gd name="connsiteY5" fmla="*/ 1955747 h 2012223"/>
                  <a:gd name="connsiteX6" fmla="*/ 499533 w 829733"/>
                  <a:gd name="connsiteY6" fmla="*/ 874131 h 2012223"/>
                  <a:gd name="connsiteX7" fmla="*/ 558800 w 829733"/>
                  <a:gd name="connsiteY7" fmla="*/ 10531 h 2012223"/>
                  <a:gd name="connsiteX8" fmla="*/ 618066 w 829733"/>
                  <a:gd name="connsiteY8" fmla="*/ 1475264 h 2012223"/>
                  <a:gd name="connsiteX9" fmla="*/ 626533 w 829733"/>
                  <a:gd name="connsiteY9" fmla="*/ 1678464 h 2012223"/>
                  <a:gd name="connsiteX10" fmla="*/ 702733 w 829733"/>
                  <a:gd name="connsiteY10" fmla="*/ 1949397 h 2012223"/>
                  <a:gd name="connsiteX11" fmla="*/ 829733 w 829733"/>
                  <a:gd name="connsiteY11" fmla="*/ 2008664 h 2012223"/>
                  <a:gd name="connsiteX12" fmla="*/ 829733 w 829733"/>
                  <a:gd name="connsiteY12" fmla="*/ 2008664 h 2012223"/>
                  <a:gd name="connsiteX0" fmla="*/ 0 w 829733"/>
                  <a:gd name="connsiteY0" fmla="*/ 1982324 h 2019750"/>
                  <a:gd name="connsiteX1" fmla="*/ 107103 w 829733"/>
                  <a:gd name="connsiteY1" fmla="*/ 1664402 h 2019750"/>
                  <a:gd name="connsiteX2" fmla="*/ 177800 w 829733"/>
                  <a:gd name="connsiteY2" fmla="*/ 1355791 h 2019750"/>
                  <a:gd name="connsiteX3" fmla="*/ 270933 w 829733"/>
                  <a:gd name="connsiteY3" fmla="*/ 1973858 h 2019750"/>
                  <a:gd name="connsiteX4" fmla="*/ 362373 w 829733"/>
                  <a:gd name="connsiteY4" fmla="*/ 1973011 h 2019750"/>
                  <a:gd name="connsiteX5" fmla="*/ 451696 w 829733"/>
                  <a:gd name="connsiteY5" fmla="*/ 1963274 h 2019750"/>
                  <a:gd name="connsiteX6" fmla="*/ 499533 w 829733"/>
                  <a:gd name="connsiteY6" fmla="*/ 881658 h 2019750"/>
                  <a:gd name="connsiteX7" fmla="*/ 532130 w 829733"/>
                  <a:gd name="connsiteY7" fmla="*/ 10438 h 2019750"/>
                  <a:gd name="connsiteX8" fmla="*/ 618066 w 829733"/>
                  <a:gd name="connsiteY8" fmla="*/ 1482791 h 2019750"/>
                  <a:gd name="connsiteX9" fmla="*/ 626533 w 829733"/>
                  <a:gd name="connsiteY9" fmla="*/ 1685991 h 2019750"/>
                  <a:gd name="connsiteX10" fmla="*/ 702733 w 829733"/>
                  <a:gd name="connsiteY10" fmla="*/ 1956924 h 2019750"/>
                  <a:gd name="connsiteX11" fmla="*/ 829733 w 829733"/>
                  <a:gd name="connsiteY11" fmla="*/ 2016191 h 2019750"/>
                  <a:gd name="connsiteX12" fmla="*/ 829733 w 829733"/>
                  <a:gd name="connsiteY12" fmla="*/ 2016191 h 2019750"/>
                  <a:gd name="connsiteX0" fmla="*/ 0 w 829733"/>
                  <a:gd name="connsiteY0" fmla="*/ 1981825 h 2019251"/>
                  <a:gd name="connsiteX1" fmla="*/ 107103 w 829733"/>
                  <a:gd name="connsiteY1" fmla="*/ 1663903 h 2019251"/>
                  <a:gd name="connsiteX2" fmla="*/ 177800 w 829733"/>
                  <a:gd name="connsiteY2" fmla="*/ 1355292 h 2019251"/>
                  <a:gd name="connsiteX3" fmla="*/ 270933 w 829733"/>
                  <a:gd name="connsiteY3" fmla="*/ 1973359 h 2019251"/>
                  <a:gd name="connsiteX4" fmla="*/ 362373 w 829733"/>
                  <a:gd name="connsiteY4" fmla="*/ 1972512 h 2019251"/>
                  <a:gd name="connsiteX5" fmla="*/ 451696 w 829733"/>
                  <a:gd name="connsiteY5" fmla="*/ 1962775 h 2019251"/>
                  <a:gd name="connsiteX6" fmla="*/ 499533 w 829733"/>
                  <a:gd name="connsiteY6" fmla="*/ 881159 h 2019251"/>
                  <a:gd name="connsiteX7" fmla="*/ 532130 w 829733"/>
                  <a:gd name="connsiteY7" fmla="*/ 9939 h 2019251"/>
                  <a:gd name="connsiteX8" fmla="*/ 590973 w 829733"/>
                  <a:gd name="connsiteY8" fmla="*/ 1465783 h 2019251"/>
                  <a:gd name="connsiteX9" fmla="*/ 618066 w 829733"/>
                  <a:gd name="connsiteY9" fmla="*/ 1482292 h 2019251"/>
                  <a:gd name="connsiteX10" fmla="*/ 626533 w 829733"/>
                  <a:gd name="connsiteY10" fmla="*/ 1685492 h 2019251"/>
                  <a:gd name="connsiteX11" fmla="*/ 702733 w 829733"/>
                  <a:gd name="connsiteY11" fmla="*/ 1956425 h 2019251"/>
                  <a:gd name="connsiteX12" fmla="*/ 829733 w 829733"/>
                  <a:gd name="connsiteY12" fmla="*/ 2015692 h 2019251"/>
                  <a:gd name="connsiteX13" fmla="*/ 829733 w 829733"/>
                  <a:gd name="connsiteY13" fmla="*/ 2015692 h 2019251"/>
                  <a:gd name="connsiteX0" fmla="*/ 0 w 829733"/>
                  <a:gd name="connsiteY0" fmla="*/ 1998399 h 2035825"/>
                  <a:gd name="connsiteX1" fmla="*/ 107103 w 829733"/>
                  <a:gd name="connsiteY1" fmla="*/ 1680477 h 2035825"/>
                  <a:gd name="connsiteX2" fmla="*/ 177800 w 829733"/>
                  <a:gd name="connsiteY2" fmla="*/ 1371866 h 2035825"/>
                  <a:gd name="connsiteX3" fmla="*/ 270933 w 829733"/>
                  <a:gd name="connsiteY3" fmla="*/ 1989933 h 2035825"/>
                  <a:gd name="connsiteX4" fmla="*/ 362373 w 829733"/>
                  <a:gd name="connsiteY4" fmla="*/ 1989086 h 2035825"/>
                  <a:gd name="connsiteX5" fmla="*/ 451696 w 829733"/>
                  <a:gd name="connsiteY5" fmla="*/ 1979349 h 2035825"/>
                  <a:gd name="connsiteX6" fmla="*/ 499533 w 829733"/>
                  <a:gd name="connsiteY6" fmla="*/ 897733 h 2035825"/>
                  <a:gd name="connsiteX7" fmla="*/ 532130 w 829733"/>
                  <a:gd name="connsiteY7" fmla="*/ 26513 h 2035825"/>
                  <a:gd name="connsiteX8" fmla="*/ 545253 w 829733"/>
                  <a:gd name="connsiteY8" fmla="*/ 339357 h 2035825"/>
                  <a:gd name="connsiteX9" fmla="*/ 590973 w 829733"/>
                  <a:gd name="connsiteY9" fmla="*/ 1482357 h 2035825"/>
                  <a:gd name="connsiteX10" fmla="*/ 618066 w 829733"/>
                  <a:gd name="connsiteY10" fmla="*/ 1498866 h 2035825"/>
                  <a:gd name="connsiteX11" fmla="*/ 626533 w 829733"/>
                  <a:gd name="connsiteY11" fmla="*/ 1702066 h 2035825"/>
                  <a:gd name="connsiteX12" fmla="*/ 702733 w 829733"/>
                  <a:gd name="connsiteY12" fmla="*/ 1972999 h 2035825"/>
                  <a:gd name="connsiteX13" fmla="*/ 829733 w 829733"/>
                  <a:gd name="connsiteY13" fmla="*/ 2032266 h 2035825"/>
                  <a:gd name="connsiteX14" fmla="*/ 829733 w 829733"/>
                  <a:gd name="connsiteY14" fmla="*/ 2032266 h 2035825"/>
                  <a:gd name="connsiteX0" fmla="*/ 0 w 829733"/>
                  <a:gd name="connsiteY0" fmla="*/ 1998399 h 2035825"/>
                  <a:gd name="connsiteX1" fmla="*/ 107103 w 829733"/>
                  <a:gd name="connsiteY1" fmla="*/ 1680477 h 2035825"/>
                  <a:gd name="connsiteX2" fmla="*/ 177800 w 829733"/>
                  <a:gd name="connsiteY2" fmla="*/ 1371866 h 2035825"/>
                  <a:gd name="connsiteX3" fmla="*/ 270933 w 829733"/>
                  <a:gd name="connsiteY3" fmla="*/ 1989933 h 2035825"/>
                  <a:gd name="connsiteX4" fmla="*/ 362373 w 829733"/>
                  <a:gd name="connsiteY4" fmla="*/ 1989086 h 2035825"/>
                  <a:gd name="connsiteX5" fmla="*/ 451696 w 829733"/>
                  <a:gd name="connsiteY5" fmla="*/ 1979349 h 2035825"/>
                  <a:gd name="connsiteX6" fmla="*/ 499533 w 829733"/>
                  <a:gd name="connsiteY6" fmla="*/ 897733 h 2035825"/>
                  <a:gd name="connsiteX7" fmla="*/ 532130 w 829733"/>
                  <a:gd name="connsiteY7" fmla="*/ 26513 h 2035825"/>
                  <a:gd name="connsiteX8" fmla="*/ 545253 w 829733"/>
                  <a:gd name="connsiteY8" fmla="*/ 339357 h 2035825"/>
                  <a:gd name="connsiteX9" fmla="*/ 590973 w 829733"/>
                  <a:gd name="connsiteY9" fmla="*/ 1482357 h 2035825"/>
                  <a:gd name="connsiteX10" fmla="*/ 618066 w 829733"/>
                  <a:gd name="connsiteY10" fmla="*/ 1498866 h 2035825"/>
                  <a:gd name="connsiteX11" fmla="*/ 626533 w 829733"/>
                  <a:gd name="connsiteY11" fmla="*/ 1702066 h 2035825"/>
                  <a:gd name="connsiteX12" fmla="*/ 702733 w 829733"/>
                  <a:gd name="connsiteY12" fmla="*/ 1972999 h 2035825"/>
                  <a:gd name="connsiteX13" fmla="*/ 829733 w 829733"/>
                  <a:gd name="connsiteY13" fmla="*/ 2032266 h 2035825"/>
                  <a:gd name="connsiteX14" fmla="*/ 829733 w 829733"/>
                  <a:gd name="connsiteY14" fmla="*/ 2032266 h 2035825"/>
                  <a:gd name="connsiteX0" fmla="*/ 0 w 829733"/>
                  <a:gd name="connsiteY0" fmla="*/ 1998399 h 2035825"/>
                  <a:gd name="connsiteX1" fmla="*/ 107103 w 829733"/>
                  <a:gd name="connsiteY1" fmla="*/ 1680477 h 2035825"/>
                  <a:gd name="connsiteX2" fmla="*/ 177800 w 829733"/>
                  <a:gd name="connsiteY2" fmla="*/ 1371866 h 2035825"/>
                  <a:gd name="connsiteX3" fmla="*/ 270933 w 829733"/>
                  <a:gd name="connsiteY3" fmla="*/ 1989933 h 2035825"/>
                  <a:gd name="connsiteX4" fmla="*/ 362373 w 829733"/>
                  <a:gd name="connsiteY4" fmla="*/ 1989086 h 2035825"/>
                  <a:gd name="connsiteX5" fmla="*/ 451696 w 829733"/>
                  <a:gd name="connsiteY5" fmla="*/ 1979349 h 2035825"/>
                  <a:gd name="connsiteX6" fmla="*/ 499533 w 829733"/>
                  <a:gd name="connsiteY6" fmla="*/ 897733 h 2035825"/>
                  <a:gd name="connsiteX7" fmla="*/ 532130 w 829733"/>
                  <a:gd name="connsiteY7" fmla="*/ 26513 h 2035825"/>
                  <a:gd name="connsiteX8" fmla="*/ 579543 w 829733"/>
                  <a:gd name="connsiteY8" fmla="*/ 339357 h 2035825"/>
                  <a:gd name="connsiteX9" fmla="*/ 590973 w 829733"/>
                  <a:gd name="connsiteY9" fmla="*/ 1482357 h 2035825"/>
                  <a:gd name="connsiteX10" fmla="*/ 618066 w 829733"/>
                  <a:gd name="connsiteY10" fmla="*/ 1498866 h 2035825"/>
                  <a:gd name="connsiteX11" fmla="*/ 626533 w 829733"/>
                  <a:gd name="connsiteY11" fmla="*/ 1702066 h 2035825"/>
                  <a:gd name="connsiteX12" fmla="*/ 702733 w 829733"/>
                  <a:gd name="connsiteY12" fmla="*/ 1972999 h 2035825"/>
                  <a:gd name="connsiteX13" fmla="*/ 829733 w 829733"/>
                  <a:gd name="connsiteY13" fmla="*/ 2032266 h 2035825"/>
                  <a:gd name="connsiteX14" fmla="*/ 829733 w 829733"/>
                  <a:gd name="connsiteY14" fmla="*/ 2032266 h 2035825"/>
                  <a:gd name="connsiteX0" fmla="*/ 0 w 829733"/>
                  <a:gd name="connsiteY0" fmla="*/ 1998399 h 2035825"/>
                  <a:gd name="connsiteX1" fmla="*/ 107103 w 829733"/>
                  <a:gd name="connsiteY1" fmla="*/ 1680477 h 2035825"/>
                  <a:gd name="connsiteX2" fmla="*/ 177800 w 829733"/>
                  <a:gd name="connsiteY2" fmla="*/ 1371866 h 2035825"/>
                  <a:gd name="connsiteX3" fmla="*/ 270933 w 829733"/>
                  <a:gd name="connsiteY3" fmla="*/ 1989933 h 2035825"/>
                  <a:gd name="connsiteX4" fmla="*/ 362373 w 829733"/>
                  <a:gd name="connsiteY4" fmla="*/ 1989086 h 2035825"/>
                  <a:gd name="connsiteX5" fmla="*/ 451696 w 829733"/>
                  <a:gd name="connsiteY5" fmla="*/ 1979349 h 2035825"/>
                  <a:gd name="connsiteX6" fmla="*/ 499533 w 829733"/>
                  <a:gd name="connsiteY6" fmla="*/ 897733 h 2035825"/>
                  <a:gd name="connsiteX7" fmla="*/ 532130 w 829733"/>
                  <a:gd name="connsiteY7" fmla="*/ 26513 h 2035825"/>
                  <a:gd name="connsiteX8" fmla="*/ 552873 w 829733"/>
                  <a:gd name="connsiteY8" fmla="*/ 339357 h 2035825"/>
                  <a:gd name="connsiteX9" fmla="*/ 590973 w 829733"/>
                  <a:gd name="connsiteY9" fmla="*/ 1482357 h 2035825"/>
                  <a:gd name="connsiteX10" fmla="*/ 618066 w 829733"/>
                  <a:gd name="connsiteY10" fmla="*/ 1498866 h 2035825"/>
                  <a:gd name="connsiteX11" fmla="*/ 626533 w 829733"/>
                  <a:gd name="connsiteY11" fmla="*/ 1702066 h 2035825"/>
                  <a:gd name="connsiteX12" fmla="*/ 702733 w 829733"/>
                  <a:gd name="connsiteY12" fmla="*/ 1972999 h 2035825"/>
                  <a:gd name="connsiteX13" fmla="*/ 829733 w 829733"/>
                  <a:gd name="connsiteY13" fmla="*/ 2032266 h 2035825"/>
                  <a:gd name="connsiteX14" fmla="*/ 829733 w 829733"/>
                  <a:gd name="connsiteY14" fmla="*/ 2032266 h 2035825"/>
                  <a:gd name="connsiteX0" fmla="*/ 0 w 829733"/>
                  <a:gd name="connsiteY0" fmla="*/ 1998751 h 2036177"/>
                  <a:gd name="connsiteX1" fmla="*/ 107103 w 829733"/>
                  <a:gd name="connsiteY1" fmla="*/ 1680829 h 2036177"/>
                  <a:gd name="connsiteX2" fmla="*/ 177800 w 829733"/>
                  <a:gd name="connsiteY2" fmla="*/ 1372218 h 2036177"/>
                  <a:gd name="connsiteX3" fmla="*/ 270933 w 829733"/>
                  <a:gd name="connsiteY3" fmla="*/ 1990285 h 2036177"/>
                  <a:gd name="connsiteX4" fmla="*/ 362373 w 829733"/>
                  <a:gd name="connsiteY4" fmla="*/ 1989438 h 2036177"/>
                  <a:gd name="connsiteX5" fmla="*/ 451696 w 829733"/>
                  <a:gd name="connsiteY5" fmla="*/ 1979701 h 2036177"/>
                  <a:gd name="connsiteX6" fmla="*/ 499533 w 829733"/>
                  <a:gd name="connsiteY6" fmla="*/ 898085 h 2036177"/>
                  <a:gd name="connsiteX7" fmla="*/ 532130 w 829733"/>
                  <a:gd name="connsiteY7" fmla="*/ 26865 h 2036177"/>
                  <a:gd name="connsiteX8" fmla="*/ 552873 w 829733"/>
                  <a:gd name="connsiteY8" fmla="*/ 339709 h 2036177"/>
                  <a:gd name="connsiteX9" fmla="*/ 590973 w 829733"/>
                  <a:gd name="connsiteY9" fmla="*/ 1482709 h 2036177"/>
                  <a:gd name="connsiteX10" fmla="*/ 618066 w 829733"/>
                  <a:gd name="connsiteY10" fmla="*/ 1499218 h 2036177"/>
                  <a:gd name="connsiteX11" fmla="*/ 626533 w 829733"/>
                  <a:gd name="connsiteY11" fmla="*/ 1702418 h 2036177"/>
                  <a:gd name="connsiteX12" fmla="*/ 702733 w 829733"/>
                  <a:gd name="connsiteY12" fmla="*/ 1973351 h 2036177"/>
                  <a:gd name="connsiteX13" fmla="*/ 829733 w 829733"/>
                  <a:gd name="connsiteY13" fmla="*/ 2032618 h 2036177"/>
                  <a:gd name="connsiteX14" fmla="*/ 829733 w 829733"/>
                  <a:gd name="connsiteY14" fmla="*/ 2032618 h 2036177"/>
                  <a:gd name="connsiteX0" fmla="*/ 0 w 829733"/>
                  <a:gd name="connsiteY0" fmla="*/ 1998132 h 2035558"/>
                  <a:gd name="connsiteX1" fmla="*/ 107103 w 829733"/>
                  <a:gd name="connsiteY1" fmla="*/ 1680210 h 2035558"/>
                  <a:gd name="connsiteX2" fmla="*/ 177800 w 829733"/>
                  <a:gd name="connsiteY2" fmla="*/ 1371599 h 2035558"/>
                  <a:gd name="connsiteX3" fmla="*/ 270933 w 829733"/>
                  <a:gd name="connsiteY3" fmla="*/ 1989666 h 2035558"/>
                  <a:gd name="connsiteX4" fmla="*/ 362373 w 829733"/>
                  <a:gd name="connsiteY4" fmla="*/ 1988819 h 2035558"/>
                  <a:gd name="connsiteX5" fmla="*/ 451696 w 829733"/>
                  <a:gd name="connsiteY5" fmla="*/ 1979082 h 2035558"/>
                  <a:gd name="connsiteX6" fmla="*/ 499533 w 829733"/>
                  <a:gd name="connsiteY6" fmla="*/ 897466 h 2035558"/>
                  <a:gd name="connsiteX7" fmla="*/ 532130 w 829733"/>
                  <a:gd name="connsiteY7" fmla="*/ 26246 h 2035558"/>
                  <a:gd name="connsiteX8" fmla="*/ 590973 w 829733"/>
                  <a:gd name="connsiteY8" fmla="*/ 342900 h 2035558"/>
                  <a:gd name="connsiteX9" fmla="*/ 590973 w 829733"/>
                  <a:gd name="connsiteY9" fmla="*/ 1482090 h 2035558"/>
                  <a:gd name="connsiteX10" fmla="*/ 618066 w 829733"/>
                  <a:gd name="connsiteY10" fmla="*/ 1498599 h 2035558"/>
                  <a:gd name="connsiteX11" fmla="*/ 626533 w 829733"/>
                  <a:gd name="connsiteY11" fmla="*/ 1701799 h 2035558"/>
                  <a:gd name="connsiteX12" fmla="*/ 702733 w 829733"/>
                  <a:gd name="connsiteY12" fmla="*/ 1972732 h 2035558"/>
                  <a:gd name="connsiteX13" fmla="*/ 829733 w 829733"/>
                  <a:gd name="connsiteY13" fmla="*/ 2031999 h 2035558"/>
                  <a:gd name="connsiteX14" fmla="*/ 829733 w 829733"/>
                  <a:gd name="connsiteY14" fmla="*/ 2031999 h 2035558"/>
                  <a:gd name="connsiteX0" fmla="*/ 0 w 829733"/>
                  <a:gd name="connsiteY0" fmla="*/ 2007349 h 2044775"/>
                  <a:gd name="connsiteX1" fmla="*/ 107103 w 829733"/>
                  <a:gd name="connsiteY1" fmla="*/ 1689427 h 2044775"/>
                  <a:gd name="connsiteX2" fmla="*/ 177800 w 829733"/>
                  <a:gd name="connsiteY2" fmla="*/ 1380816 h 2044775"/>
                  <a:gd name="connsiteX3" fmla="*/ 270933 w 829733"/>
                  <a:gd name="connsiteY3" fmla="*/ 1998883 h 2044775"/>
                  <a:gd name="connsiteX4" fmla="*/ 362373 w 829733"/>
                  <a:gd name="connsiteY4" fmla="*/ 1998036 h 2044775"/>
                  <a:gd name="connsiteX5" fmla="*/ 451696 w 829733"/>
                  <a:gd name="connsiteY5" fmla="*/ 1988299 h 2044775"/>
                  <a:gd name="connsiteX6" fmla="*/ 499533 w 829733"/>
                  <a:gd name="connsiteY6" fmla="*/ 906683 h 2044775"/>
                  <a:gd name="connsiteX7" fmla="*/ 532130 w 829733"/>
                  <a:gd name="connsiteY7" fmla="*/ 35463 h 2044775"/>
                  <a:gd name="connsiteX8" fmla="*/ 575733 w 829733"/>
                  <a:gd name="connsiteY8" fmla="*/ 302587 h 2044775"/>
                  <a:gd name="connsiteX9" fmla="*/ 590973 w 829733"/>
                  <a:gd name="connsiteY9" fmla="*/ 1491307 h 2044775"/>
                  <a:gd name="connsiteX10" fmla="*/ 618066 w 829733"/>
                  <a:gd name="connsiteY10" fmla="*/ 1507816 h 2044775"/>
                  <a:gd name="connsiteX11" fmla="*/ 626533 w 829733"/>
                  <a:gd name="connsiteY11" fmla="*/ 1711016 h 2044775"/>
                  <a:gd name="connsiteX12" fmla="*/ 702733 w 829733"/>
                  <a:gd name="connsiteY12" fmla="*/ 1981949 h 2044775"/>
                  <a:gd name="connsiteX13" fmla="*/ 829733 w 829733"/>
                  <a:gd name="connsiteY13" fmla="*/ 2041216 h 2044775"/>
                  <a:gd name="connsiteX14" fmla="*/ 829733 w 829733"/>
                  <a:gd name="connsiteY14" fmla="*/ 2041216 h 2044775"/>
                  <a:gd name="connsiteX0" fmla="*/ 0 w 829733"/>
                  <a:gd name="connsiteY0" fmla="*/ 1993903 h 2031329"/>
                  <a:gd name="connsiteX1" fmla="*/ 107103 w 829733"/>
                  <a:gd name="connsiteY1" fmla="*/ 1675981 h 2031329"/>
                  <a:gd name="connsiteX2" fmla="*/ 177800 w 829733"/>
                  <a:gd name="connsiteY2" fmla="*/ 1367370 h 2031329"/>
                  <a:gd name="connsiteX3" fmla="*/ 270933 w 829733"/>
                  <a:gd name="connsiteY3" fmla="*/ 1985437 h 2031329"/>
                  <a:gd name="connsiteX4" fmla="*/ 362373 w 829733"/>
                  <a:gd name="connsiteY4" fmla="*/ 1984590 h 2031329"/>
                  <a:gd name="connsiteX5" fmla="*/ 451696 w 829733"/>
                  <a:gd name="connsiteY5" fmla="*/ 1974853 h 2031329"/>
                  <a:gd name="connsiteX6" fmla="*/ 499533 w 829733"/>
                  <a:gd name="connsiteY6" fmla="*/ 893237 h 2031329"/>
                  <a:gd name="connsiteX7" fmla="*/ 532130 w 829733"/>
                  <a:gd name="connsiteY7" fmla="*/ 22017 h 2031329"/>
                  <a:gd name="connsiteX8" fmla="*/ 575733 w 829733"/>
                  <a:gd name="connsiteY8" fmla="*/ 289141 h 2031329"/>
                  <a:gd name="connsiteX9" fmla="*/ 590973 w 829733"/>
                  <a:gd name="connsiteY9" fmla="*/ 597751 h 2031329"/>
                  <a:gd name="connsiteX10" fmla="*/ 590973 w 829733"/>
                  <a:gd name="connsiteY10" fmla="*/ 1477861 h 2031329"/>
                  <a:gd name="connsiteX11" fmla="*/ 618066 w 829733"/>
                  <a:gd name="connsiteY11" fmla="*/ 1494370 h 2031329"/>
                  <a:gd name="connsiteX12" fmla="*/ 626533 w 829733"/>
                  <a:gd name="connsiteY12" fmla="*/ 1697570 h 2031329"/>
                  <a:gd name="connsiteX13" fmla="*/ 702733 w 829733"/>
                  <a:gd name="connsiteY13" fmla="*/ 1968503 h 2031329"/>
                  <a:gd name="connsiteX14" fmla="*/ 829733 w 829733"/>
                  <a:gd name="connsiteY14" fmla="*/ 2027770 h 2031329"/>
                  <a:gd name="connsiteX15" fmla="*/ 829733 w 829733"/>
                  <a:gd name="connsiteY15" fmla="*/ 2027770 h 2031329"/>
                  <a:gd name="connsiteX0" fmla="*/ 0 w 829733"/>
                  <a:gd name="connsiteY0" fmla="*/ 1993903 h 2031329"/>
                  <a:gd name="connsiteX1" fmla="*/ 107103 w 829733"/>
                  <a:gd name="connsiteY1" fmla="*/ 1675981 h 2031329"/>
                  <a:gd name="connsiteX2" fmla="*/ 177800 w 829733"/>
                  <a:gd name="connsiteY2" fmla="*/ 1367370 h 2031329"/>
                  <a:gd name="connsiteX3" fmla="*/ 270933 w 829733"/>
                  <a:gd name="connsiteY3" fmla="*/ 1985437 h 2031329"/>
                  <a:gd name="connsiteX4" fmla="*/ 362373 w 829733"/>
                  <a:gd name="connsiteY4" fmla="*/ 1984590 h 2031329"/>
                  <a:gd name="connsiteX5" fmla="*/ 451696 w 829733"/>
                  <a:gd name="connsiteY5" fmla="*/ 1974853 h 2031329"/>
                  <a:gd name="connsiteX6" fmla="*/ 499533 w 829733"/>
                  <a:gd name="connsiteY6" fmla="*/ 893237 h 2031329"/>
                  <a:gd name="connsiteX7" fmla="*/ 532130 w 829733"/>
                  <a:gd name="connsiteY7" fmla="*/ 22017 h 2031329"/>
                  <a:gd name="connsiteX8" fmla="*/ 575733 w 829733"/>
                  <a:gd name="connsiteY8" fmla="*/ 289141 h 2031329"/>
                  <a:gd name="connsiteX9" fmla="*/ 571923 w 829733"/>
                  <a:gd name="connsiteY9" fmla="*/ 597751 h 2031329"/>
                  <a:gd name="connsiteX10" fmla="*/ 590973 w 829733"/>
                  <a:gd name="connsiteY10" fmla="*/ 1477861 h 2031329"/>
                  <a:gd name="connsiteX11" fmla="*/ 618066 w 829733"/>
                  <a:gd name="connsiteY11" fmla="*/ 1494370 h 2031329"/>
                  <a:gd name="connsiteX12" fmla="*/ 626533 w 829733"/>
                  <a:gd name="connsiteY12" fmla="*/ 1697570 h 2031329"/>
                  <a:gd name="connsiteX13" fmla="*/ 702733 w 829733"/>
                  <a:gd name="connsiteY13" fmla="*/ 1968503 h 2031329"/>
                  <a:gd name="connsiteX14" fmla="*/ 829733 w 829733"/>
                  <a:gd name="connsiteY14" fmla="*/ 2027770 h 2031329"/>
                  <a:gd name="connsiteX15" fmla="*/ 829733 w 829733"/>
                  <a:gd name="connsiteY15" fmla="*/ 2027770 h 2031329"/>
                  <a:gd name="connsiteX0" fmla="*/ 0 w 829733"/>
                  <a:gd name="connsiteY0" fmla="*/ 1993903 h 2031329"/>
                  <a:gd name="connsiteX1" fmla="*/ 107103 w 829733"/>
                  <a:gd name="connsiteY1" fmla="*/ 1675981 h 2031329"/>
                  <a:gd name="connsiteX2" fmla="*/ 177800 w 829733"/>
                  <a:gd name="connsiteY2" fmla="*/ 1367370 h 2031329"/>
                  <a:gd name="connsiteX3" fmla="*/ 270933 w 829733"/>
                  <a:gd name="connsiteY3" fmla="*/ 1985437 h 2031329"/>
                  <a:gd name="connsiteX4" fmla="*/ 362373 w 829733"/>
                  <a:gd name="connsiteY4" fmla="*/ 1984590 h 2031329"/>
                  <a:gd name="connsiteX5" fmla="*/ 451696 w 829733"/>
                  <a:gd name="connsiteY5" fmla="*/ 1974853 h 2031329"/>
                  <a:gd name="connsiteX6" fmla="*/ 499533 w 829733"/>
                  <a:gd name="connsiteY6" fmla="*/ 893237 h 2031329"/>
                  <a:gd name="connsiteX7" fmla="*/ 532130 w 829733"/>
                  <a:gd name="connsiteY7" fmla="*/ 22017 h 2031329"/>
                  <a:gd name="connsiteX8" fmla="*/ 575733 w 829733"/>
                  <a:gd name="connsiteY8" fmla="*/ 289141 h 2031329"/>
                  <a:gd name="connsiteX9" fmla="*/ 571923 w 829733"/>
                  <a:gd name="connsiteY9" fmla="*/ 597751 h 2031329"/>
                  <a:gd name="connsiteX10" fmla="*/ 590973 w 829733"/>
                  <a:gd name="connsiteY10" fmla="*/ 1477861 h 2031329"/>
                  <a:gd name="connsiteX11" fmla="*/ 602826 w 829733"/>
                  <a:gd name="connsiteY11" fmla="*/ 1532470 h 2031329"/>
                  <a:gd name="connsiteX12" fmla="*/ 626533 w 829733"/>
                  <a:gd name="connsiteY12" fmla="*/ 1697570 h 2031329"/>
                  <a:gd name="connsiteX13" fmla="*/ 702733 w 829733"/>
                  <a:gd name="connsiteY13" fmla="*/ 1968503 h 2031329"/>
                  <a:gd name="connsiteX14" fmla="*/ 829733 w 829733"/>
                  <a:gd name="connsiteY14" fmla="*/ 2027770 h 2031329"/>
                  <a:gd name="connsiteX15" fmla="*/ 829733 w 829733"/>
                  <a:gd name="connsiteY15" fmla="*/ 2027770 h 2031329"/>
                  <a:gd name="connsiteX0" fmla="*/ 0 w 829733"/>
                  <a:gd name="connsiteY0" fmla="*/ 1974548 h 2011974"/>
                  <a:gd name="connsiteX1" fmla="*/ 107103 w 829733"/>
                  <a:gd name="connsiteY1" fmla="*/ 1656626 h 2011974"/>
                  <a:gd name="connsiteX2" fmla="*/ 177800 w 829733"/>
                  <a:gd name="connsiteY2" fmla="*/ 1348015 h 2011974"/>
                  <a:gd name="connsiteX3" fmla="*/ 270933 w 829733"/>
                  <a:gd name="connsiteY3" fmla="*/ 1966082 h 2011974"/>
                  <a:gd name="connsiteX4" fmla="*/ 362373 w 829733"/>
                  <a:gd name="connsiteY4" fmla="*/ 1965235 h 2011974"/>
                  <a:gd name="connsiteX5" fmla="*/ 451696 w 829733"/>
                  <a:gd name="connsiteY5" fmla="*/ 1955498 h 2011974"/>
                  <a:gd name="connsiteX6" fmla="*/ 499533 w 829733"/>
                  <a:gd name="connsiteY6" fmla="*/ 873882 h 2011974"/>
                  <a:gd name="connsiteX7" fmla="*/ 510963 w 829733"/>
                  <a:gd name="connsiteY7" fmla="*/ 437426 h 2011974"/>
                  <a:gd name="connsiteX8" fmla="*/ 532130 w 829733"/>
                  <a:gd name="connsiteY8" fmla="*/ 2662 h 2011974"/>
                  <a:gd name="connsiteX9" fmla="*/ 575733 w 829733"/>
                  <a:gd name="connsiteY9" fmla="*/ 269786 h 2011974"/>
                  <a:gd name="connsiteX10" fmla="*/ 571923 w 829733"/>
                  <a:gd name="connsiteY10" fmla="*/ 578396 h 2011974"/>
                  <a:gd name="connsiteX11" fmla="*/ 590973 w 829733"/>
                  <a:gd name="connsiteY11" fmla="*/ 1458506 h 2011974"/>
                  <a:gd name="connsiteX12" fmla="*/ 602826 w 829733"/>
                  <a:gd name="connsiteY12" fmla="*/ 1513115 h 2011974"/>
                  <a:gd name="connsiteX13" fmla="*/ 626533 w 829733"/>
                  <a:gd name="connsiteY13" fmla="*/ 1678215 h 2011974"/>
                  <a:gd name="connsiteX14" fmla="*/ 702733 w 829733"/>
                  <a:gd name="connsiteY14" fmla="*/ 1949148 h 2011974"/>
                  <a:gd name="connsiteX15" fmla="*/ 829733 w 829733"/>
                  <a:gd name="connsiteY15" fmla="*/ 2008415 h 2011974"/>
                  <a:gd name="connsiteX16" fmla="*/ 829733 w 829733"/>
                  <a:gd name="connsiteY16" fmla="*/ 2008415 h 2011974"/>
                  <a:gd name="connsiteX0" fmla="*/ 0 w 829733"/>
                  <a:gd name="connsiteY0" fmla="*/ 1974548 h 2011974"/>
                  <a:gd name="connsiteX1" fmla="*/ 107103 w 829733"/>
                  <a:gd name="connsiteY1" fmla="*/ 1656626 h 2011974"/>
                  <a:gd name="connsiteX2" fmla="*/ 177800 w 829733"/>
                  <a:gd name="connsiteY2" fmla="*/ 1348015 h 2011974"/>
                  <a:gd name="connsiteX3" fmla="*/ 270933 w 829733"/>
                  <a:gd name="connsiteY3" fmla="*/ 1966082 h 2011974"/>
                  <a:gd name="connsiteX4" fmla="*/ 362373 w 829733"/>
                  <a:gd name="connsiteY4" fmla="*/ 1965235 h 2011974"/>
                  <a:gd name="connsiteX5" fmla="*/ 451696 w 829733"/>
                  <a:gd name="connsiteY5" fmla="*/ 1955498 h 2011974"/>
                  <a:gd name="connsiteX6" fmla="*/ 499533 w 829733"/>
                  <a:gd name="connsiteY6" fmla="*/ 873882 h 2011974"/>
                  <a:gd name="connsiteX7" fmla="*/ 488103 w 829733"/>
                  <a:gd name="connsiteY7" fmla="*/ 437426 h 2011974"/>
                  <a:gd name="connsiteX8" fmla="*/ 532130 w 829733"/>
                  <a:gd name="connsiteY8" fmla="*/ 2662 h 2011974"/>
                  <a:gd name="connsiteX9" fmla="*/ 575733 w 829733"/>
                  <a:gd name="connsiteY9" fmla="*/ 269786 h 2011974"/>
                  <a:gd name="connsiteX10" fmla="*/ 571923 w 829733"/>
                  <a:gd name="connsiteY10" fmla="*/ 578396 h 2011974"/>
                  <a:gd name="connsiteX11" fmla="*/ 590973 w 829733"/>
                  <a:gd name="connsiteY11" fmla="*/ 1458506 h 2011974"/>
                  <a:gd name="connsiteX12" fmla="*/ 602826 w 829733"/>
                  <a:gd name="connsiteY12" fmla="*/ 1513115 h 2011974"/>
                  <a:gd name="connsiteX13" fmla="*/ 626533 w 829733"/>
                  <a:gd name="connsiteY13" fmla="*/ 1678215 h 2011974"/>
                  <a:gd name="connsiteX14" fmla="*/ 702733 w 829733"/>
                  <a:gd name="connsiteY14" fmla="*/ 1949148 h 2011974"/>
                  <a:gd name="connsiteX15" fmla="*/ 829733 w 829733"/>
                  <a:gd name="connsiteY15" fmla="*/ 2008415 h 2011974"/>
                  <a:gd name="connsiteX16" fmla="*/ 829733 w 829733"/>
                  <a:gd name="connsiteY16" fmla="*/ 2008415 h 2011974"/>
                  <a:gd name="connsiteX0" fmla="*/ 0 w 829733"/>
                  <a:gd name="connsiteY0" fmla="*/ 1974548 h 2011974"/>
                  <a:gd name="connsiteX1" fmla="*/ 107103 w 829733"/>
                  <a:gd name="connsiteY1" fmla="*/ 1656626 h 2011974"/>
                  <a:gd name="connsiteX2" fmla="*/ 177800 w 829733"/>
                  <a:gd name="connsiteY2" fmla="*/ 1348015 h 2011974"/>
                  <a:gd name="connsiteX3" fmla="*/ 270933 w 829733"/>
                  <a:gd name="connsiteY3" fmla="*/ 1966082 h 2011974"/>
                  <a:gd name="connsiteX4" fmla="*/ 362373 w 829733"/>
                  <a:gd name="connsiteY4" fmla="*/ 1965235 h 2011974"/>
                  <a:gd name="connsiteX5" fmla="*/ 451696 w 829733"/>
                  <a:gd name="connsiteY5" fmla="*/ 1955498 h 2011974"/>
                  <a:gd name="connsiteX6" fmla="*/ 499533 w 829733"/>
                  <a:gd name="connsiteY6" fmla="*/ 873882 h 2011974"/>
                  <a:gd name="connsiteX7" fmla="*/ 488103 w 829733"/>
                  <a:gd name="connsiteY7" fmla="*/ 437426 h 2011974"/>
                  <a:gd name="connsiteX8" fmla="*/ 505460 w 829733"/>
                  <a:gd name="connsiteY8" fmla="*/ 2662 h 2011974"/>
                  <a:gd name="connsiteX9" fmla="*/ 575733 w 829733"/>
                  <a:gd name="connsiteY9" fmla="*/ 269786 h 2011974"/>
                  <a:gd name="connsiteX10" fmla="*/ 571923 w 829733"/>
                  <a:gd name="connsiteY10" fmla="*/ 578396 h 2011974"/>
                  <a:gd name="connsiteX11" fmla="*/ 590973 w 829733"/>
                  <a:gd name="connsiteY11" fmla="*/ 1458506 h 2011974"/>
                  <a:gd name="connsiteX12" fmla="*/ 602826 w 829733"/>
                  <a:gd name="connsiteY12" fmla="*/ 1513115 h 2011974"/>
                  <a:gd name="connsiteX13" fmla="*/ 626533 w 829733"/>
                  <a:gd name="connsiteY13" fmla="*/ 1678215 h 2011974"/>
                  <a:gd name="connsiteX14" fmla="*/ 702733 w 829733"/>
                  <a:gd name="connsiteY14" fmla="*/ 1949148 h 2011974"/>
                  <a:gd name="connsiteX15" fmla="*/ 829733 w 829733"/>
                  <a:gd name="connsiteY15" fmla="*/ 2008415 h 2011974"/>
                  <a:gd name="connsiteX16" fmla="*/ 829733 w 829733"/>
                  <a:gd name="connsiteY16" fmla="*/ 2008415 h 2011974"/>
                  <a:gd name="connsiteX0" fmla="*/ 0 w 829733"/>
                  <a:gd name="connsiteY0" fmla="*/ 1974548 h 2011974"/>
                  <a:gd name="connsiteX1" fmla="*/ 107103 w 829733"/>
                  <a:gd name="connsiteY1" fmla="*/ 1656626 h 2011974"/>
                  <a:gd name="connsiteX2" fmla="*/ 177800 w 829733"/>
                  <a:gd name="connsiteY2" fmla="*/ 1348015 h 2011974"/>
                  <a:gd name="connsiteX3" fmla="*/ 270933 w 829733"/>
                  <a:gd name="connsiteY3" fmla="*/ 1966082 h 2011974"/>
                  <a:gd name="connsiteX4" fmla="*/ 362373 w 829733"/>
                  <a:gd name="connsiteY4" fmla="*/ 1965235 h 2011974"/>
                  <a:gd name="connsiteX5" fmla="*/ 451696 w 829733"/>
                  <a:gd name="connsiteY5" fmla="*/ 1955498 h 2011974"/>
                  <a:gd name="connsiteX6" fmla="*/ 499533 w 829733"/>
                  <a:gd name="connsiteY6" fmla="*/ 873882 h 2011974"/>
                  <a:gd name="connsiteX7" fmla="*/ 476673 w 829733"/>
                  <a:gd name="connsiteY7" fmla="*/ 860335 h 2011974"/>
                  <a:gd name="connsiteX8" fmla="*/ 488103 w 829733"/>
                  <a:gd name="connsiteY8" fmla="*/ 437426 h 2011974"/>
                  <a:gd name="connsiteX9" fmla="*/ 505460 w 829733"/>
                  <a:gd name="connsiteY9" fmla="*/ 2662 h 2011974"/>
                  <a:gd name="connsiteX10" fmla="*/ 575733 w 829733"/>
                  <a:gd name="connsiteY10" fmla="*/ 269786 h 2011974"/>
                  <a:gd name="connsiteX11" fmla="*/ 571923 w 829733"/>
                  <a:gd name="connsiteY11" fmla="*/ 578396 h 2011974"/>
                  <a:gd name="connsiteX12" fmla="*/ 590973 w 829733"/>
                  <a:gd name="connsiteY12" fmla="*/ 1458506 h 2011974"/>
                  <a:gd name="connsiteX13" fmla="*/ 602826 w 829733"/>
                  <a:gd name="connsiteY13" fmla="*/ 1513115 h 2011974"/>
                  <a:gd name="connsiteX14" fmla="*/ 626533 w 829733"/>
                  <a:gd name="connsiteY14" fmla="*/ 1678215 h 2011974"/>
                  <a:gd name="connsiteX15" fmla="*/ 702733 w 829733"/>
                  <a:gd name="connsiteY15" fmla="*/ 1949148 h 2011974"/>
                  <a:gd name="connsiteX16" fmla="*/ 829733 w 829733"/>
                  <a:gd name="connsiteY16" fmla="*/ 2008415 h 2011974"/>
                  <a:gd name="connsiteX17" fmla="*/ 829733 w 829733"/>
                  <a:gd name="connsiteY17" fmla="*/ 2008415 h 2011974"/>
                  <a:gd name="connsiteX0" fmla="*/ 0 w 829733"/>
                  <a:gd name="connsiteY0" fmla="*/ 1974548 h 2011974"/>
                  <a:gd name="connsiteX1" fmla="*/ 107103 w 829733"/>
                  <a:gd name="connsiteY1" fmla="*/ 1656626 h 2011974"/>
                  <a:gd name="connsiteX2" fmla="*/ 177800 w 829733"/>
                  <a:gd name="connsiteY2" fmla="*/ 1348015 h 2011974"/>
                  <a:gd name="connsiteX3" fmla="*/ 270933 w 829733"/>
                  <a:gd name="connsiteY3" fmla="*/ 1966082 h 2011974"/>
                  <a:gd name="connsiteX4" fmla="*/ 362373 w 829733"/>
                  <a:gd name="connsiteY4" fmla="*/ 1965235 h 2011974"/>
                  <a:gd name="connsiteX5" fmla="*/ 451696 w 829733"/>
                  <a:gd name="connsiteY5" fmla="*/ 1955498 h 2011974"/>
                  <a:gd name="connsiteX6" fmla="*/ 488103 w 829733"/>
                  <a:gd name="connsiteY6" fmla="*/ 1336585 h 2011974"/>
                  <a:gd name="connsiteX7" fmla="*/ 499533 w 829733"/>
                  <a:gd name="connsiteY7" fmla="*/ 873882 h 2011974"/>
                  <a:gd name="connsiteX8" fmla="*/ 476673 w 829733"/>
                  <a:gd name="connsiteY8" fmla="*/ 860335 h 2011974"/>
                  <a:gd name="connsiteX9" fmla="*/ 488103 w 829733"/>
                  <a:gd name="connsiteY9" fmla="*/ 437426 h 2011974"/>
                  <a:gd name="connsiteX10" fmla="*/ 505460 w 829733"/>
                  <a:gd name="connsiteY10" fmla="*/ 2662 h 2011974"/>
                  <a:gd name="connsiteX11" fmla="*/ 575733 w 829733"/>
                  <a:gd name="connsiteY11" fmla="*/ 269786 h 2011974"/>
                  <a:gd name="connsiteX12" fmla="*/ 571923 w 829733"/>
                  <a:gd name="connsiteY12" fmla="*/ 578396 h 2011974"/>
                  <a:gd name="connsiteX13" fmla="*/ 590973 w 829733"/>
                  <a:gd name="connsiteY13" fmla="*/ 1458506 h 2011974"/>
                  <a:gd name="connsiteX14" fmla="*/ 602826 w 829733"/>
                  <a:gd name="connsiteY14" fmla="*/ 1513115 h 2011974"/>
                  <a:gd name="connsiteX15" fmla="*/ 626533 w 829733"/>
                  <a:gd name="connsiteY15" fmla="*/ 1678215 h 2011974"/>
                  <a:gd name="connsiteX16" fmla="*/ 702733 w 829733"/>
                  <a:gd name="connsiteY16" fmla="*/ 1949148 h 2011974"/>
                  <a:gd name="connsiteX17" fmla="*/ 829733 w 829733"/>
                  <a:gd name="connsiteY17" fmla="*/ 2008415 h 2011974"/>
                  <a:gd name="connsiteX18" fmla="*/ 829733 w 829733"/>
                  <a:gd name="connsiteY18" fmla="*/ 2008415 h 2011974"/>
                  <a:gd name="connsiteX0" fmla="*/ 0 w 829733"/>
                  <a:gd name="connsiteY0" fmla="*/ 1974548 h 2011974"/>
                  <a:gd name="connsiteX1" fmla="*/ 107103 w 829733"/>
                  <a:gd name="connsiteY1" fmla="*/ 1656626 h 2011974"/>
                  <a:gd name="connsiteX2" fmla="*/ 177800 w 829733"/>
                  <a:gd name="connsiteY2" fmla="*/ 1348015 h 2011974"/>
                  <a:gd name="connsiteX3" fmla="*/ 270933 w 829733"/>
                  <a:gd name="connsiteY3" fmla="*/ 1966082 h 2011974"/>
                  <a:gd name="connsiteX4" fmla="*/ 362373 w 829733"/>
                  <a:gd name="connsiteY4" fmla="*/ 1965235 h 2011974"/>
                  <a:gd name="connsiteX5" fmla="*/ 451696 w 829733"/>
                  <a:gd name="connsiteY5" fmla="*/ 1955498 h 2011974"/>
                  <a:gd name="connsiteX6" fmla="*/ 461433 w 829733"/>
                  <a:gd name="connsiteY6" fmla="*/ 1336585 h 2011974"/>
                  <a:gd name="connsiteX7" fmla="*/ 499533 w 829733"/>
                  <a:gd name="connsiteY7" fmla="*/ 873882 h 2011974"/>
                  <a:gd name="connsiteX8" fmla="*/ 476673 w 829733"/>
                  <a:gd name="connsiteY8" fmla="*/ 860335 h 2011974"/>
                  <a:gd name="connsiteX9" fmla="*/ 488103 w 829733"/>
                  <a:gd name="connsiteY9" fmla="*/ 437426 h 2011974"/>
                  <a:gd name="connsiteX10" fmla="*/ 505460 w 829733"/>
                  <a:gd name="connsiteY10" fmla="*/ 2662 h 2011974"/>
                  <a:gd name="connsiteX11" fmla="*/ 575733 w 829733"/>
                  <a:gd name="connsiteY11" fmla="*/ 269786 h 2011974"/>
                  <a:gd name="connsiteX12" fmla="*/ 571923 w 829733"/>
                  <a:gd name="connsiteY12" fmla="*/ 578396 h 2011974"/>
                  <a:gd name="connsiteX13" fmla="*/ 590973 w 829733"/>
                  <a:gd name="connsiteY13" fmla="*/ 1458506 h 2011974"/>
                  <a:gd name="connsiteX14" fmla="*/ 602826 w 829733"/>
                  <a:gd name="connsiteY14" fmla="*/ 1513115 h 2011974"/>
                  <a:gd name="connsiteX15" fmla="*/ 626533 w 829733"/>
                  <a:gd name="connsiteY15" fmla="*/ 1678215 h 2011974"/>
                  <a:gd name="connsiteX16" fmla="*/ 702733 w 829733"/>
                  <a:gd name="connsiteY16" fmla="*/ 1949148 h 2011974"/>
                  <a:gd name="connsiteX17" fmla="*/ 829733 w 829733"/>
                  <a:gd name="connsiteY17" fmla="*/ 2008415 h 2011974"/>
                  <a:gd name="connsiteX18" fmla="*/ 829733 w 829733"/>
                  <a:gd name="connsiteY18" fmla="*/ 2008415 h 2011974"/>
                  <a:gd name="connsiteX0" fmla="*/ 0 w 829733"/>
                  <a:gd name="connsiteY0" fmla="*/ 1974548 h 2011974"/>
                  <a:gd name="connsiteX1" fmla="*/ 107103 w 829733"/>
                  <a:gd name="connsiteY1" fmla="*/ 1656626 h 2011974"/>
                  <a:gd name="connsiteX2" fmla="*/ 177800 w 829733"/>
                  <a:gd name="connsiteY2" fmla="*/ 1348015 h 2011974"/>
                  <a:gd name="connsiteX3" fmla="*/ 270933 w 829733"/>
                  <a:gd name="connsiteY3" fmla="*/ 1966082 h 2011974"/>
                  <a:gd name="connsiteX4" fmla="*/ 362373 w 829733"/>
                  <a:gd name="connsiteY4" fmla="*/ 1965235 h 2011974"/>
                  <a:gd name="connsiteX5" fmla="*/ 451696 w 829733"/>
                  <a:gd name="connsiteY5" fmla="*/ 1955498 h 2011974"/>
                  <a:gd name="connsiteX6" fmla="*/ 461433 w 829733"/>
                  <a:gd name="connsiteY6" fmla="*/ 1336585 h 2011974"/>
                  <a:gd name="connsiteX7" fmla="*/ 476673 w 829733"/>
                  <a:gd name="connsiteY7" fmla="*/ 860335 h 2011974"/>
                  <a:gd name="connsiteX8" fmla="*/ 488103 w 829733"/>
                  <a:gd name="connsiteY8" fmla="*/ 437426 h 2011974"/>
                  <a:gd name="connsiteX9" fmla="*/ 505460 w 829733"/>
                  <a:gd name="connsiteY9" fmla="*/ 2662 h 2011974"/>
                  <a:gd name="connsiteX10" fmla="*/ 575733 w 829733"/>
                  <a:gd name="connsiteY10" fmla="*/ 269786 h 2011974"/>
                  <a:gd name="connsiteX11" fmla="*/ 571923 w 829733"/>
                  <a:gd name="connsiteY11" fmla="*/ 578396 h 2011974"/>
                  <a:gd name="connsiteX12" fmla="*/ 590973 w 829733"/>
                  <a:gd name="connsiteY12" fmla="*/ 1458506 h 2011974"/>
                  <a:gd name="connsiteX13" fmla="*/ 602826 w 829733"/>
                  <a:gd name="connsiteY13" fmla="*/ 1513115 h 2011974"/>
                  <a:gd name="connsiteX14" fmla="*/ 626533 w 829733"/>
                  <a:gd name="connsiteY14" fmla="*/ 1678215 h 2011974"/>
                  <a:gd name="connsiteX15" fmla="*/ 702733 w 829733"/>
                  <a:gd name="connsiteY15" fmla="*/ 1949148 h 2011974"/>
                  <a:gd name="connsiteX16" fmla="*/ 829733 w 829733"/>
                  <a:gd name="connsiteY16" fmla="*/ 2008415 h 2011974"/>
                  <a:gd name="connsiteX17" fmla="*/ 829733 w 829733"/>
                  <a:gd name="connsiteY17" fmla="*/ 2008415 h 2011974"/>
                  <a:gd name="connsiteX0" fmla="*/ 0 w 829733"/>
                  <a:gd name="connsiteY0" fmla="*/ 1974548 h 2011974"/>
                  <a:gd name="connsiteX1" fmla="*/ 107103 w 829733"/>
                  <a:gd name="connsiteY1" fmla="*/ 1656626 h 2011974"/>
                  <a:gd name="connsiteX2" fmla="*/ 177800 w 829733"/>
                  <a:gd name="connsiteY2" fmla="*/ 1348015 h 2011974"/>
                  <a:gd name="connsiteX3" fmla="*/ 270933 w 829733"/>
                  <a:gd name="connsiteY3" fmla="*/ 1966082 h 2011974"/>
                  <a:gd name="connsiteX4" fmla="*/ 362373 w 829733"/>
                  <a:gd name="connsiteY4" fmla="*/ 1965235 h 2011974"/>
                  <a:gd name="connsiteX5" fmla="*/ 451696 w 829733"/>
                  <a:gd name="connsiteY5" fmla="*/ 1955498 h 2011974"/>
                  <a:gd name="connsiteX6" fmla="*/ 461433 w 829733"/>
                  <a:gd name="connsiteY6" fmla="*/ 1336585 h 2011974"/>
                  <a:gd name="connsiteX7" fmla="*/ 476673 w 829733"/>
                  <a:gd name="connsiteY7" fmla="*/ 860335 h 2011974"/>
                  <a:gd name="connsiteX8" fmla="*/ 488103 w 829733"/>
                  <a:gd name="connsiteY8" fmla="*/ 437426 h 2011974"/>
                  <a:gd name="connsiteX9" fmla="*/ 505460 w 829733"/>
                  <a:gd name="connsiteY9" fmla="*/ 2662 h 2011974"/>
                  <a:gd name="connsiteX10" fmla="*/ 560493 w 829733"/>
                  <a:gd name="connsiteY10" fmla="*/ 269786 h 2011974"/>
                  <a:gd name="connsiteX11" fmla="*/ 571923 w 829733"/>
                  <a:gd name="connsiteY11" fmla="*/ 578396 h 2011974"/>
                  <a:gd name="connsiteX12" fmla="*/ 590973 w 829733"/>
                  <a:gd name="connsiteY12" fmla="*/ 1458506 h 2011974"/>
                  <a:gd name="connsiteX13" fmla="*/ 602826 w 829733"/>
                  <a:gd name="connsiteY13" fmla="*/ 1513115 h 2011974"/>
                  <a:gd name="connsiteX14" fmla="*/ 626533 w 829733"/>
                  <a:gd name="connsiteY14" fmla="*/ 1678215 h 2011974"/>
                  <a:gd name="connsiteX15" fmla="*/ 702733 w 829733"/>
                  <a:gd name="connsiteY15" fmla="*/ 1949148 h 2011974"/>
                  <a:gd name="connsiteX16" fmla="*/ 829733 w 829733"/>
                  <a:gd name="connsiteY16" fmla="*/ 2008415 h 2011974"/>
                  <a:gd name="connsiteX17" fmla="*/ 829733 w 829733"/>
                  <a:gd name="connsiteY17" fmla="*/ 2008415 h 2011974"/>
                  <a:gd name="connsiteX0" fmla="*/ 0 w 829733"/>
                  <a:gd name="connsiteY0" fmla="*/ 1989642 h 2027068"/>
                  <a:gd name="connsiteX1" fmla="*/ 107103 w 829733"/>
                  <a:gd name="connsiteY1" fmla="*/ 1671720 h 2027068"/>
                  <a:gd name="connsiteX2" fmla="*/ 177800 w 829733"/>
                  <a:gd name="connsiteY2" fmla="*/ 1363109 h 2027068"/>
                  <a:gd name="connsiteX3" fmla="*/ 270933 w 829733"/>
                  <a:gd name="connsiteY3" fmla="*/ 1981176 h 2027068"/>
                  <a:gd name="connsiteX4" fmla="*/ 362373 w 829733"/>
                  <a:gd name="connsiteY4" fmla="*/ 1980329 h 2027068"/>
                  <a:gd name="connsiteX5" fmla="*/ 451696 w 829733"/>
                  <a:gd name="connsiteY5" fmla="*/ 1970592 h 2027068"/>
                  <a:gd name="connsiteX6" fmla="*/ 461433 w 829733"/>
                  <a:gd name="connsiteY6" fmla="*/ 1351679 h 2027068"/>
                  <a:gd name="connsiteX7" fmla="*/ 476673 w 829733"/>
                  <a:gd name="connsiteY7" fmla="*/ 875429 h 2027068"/>
                  <a:gd name="connsiteX8" fmla="*/ 488103 w 829733"/>
                  <a:gd name="connsiteY8" fmla="*/ 452520 h 2027068"/>
                  <a:gd name="connsiteX9" fmla="*/ 532130 w 829733"/>
                  <a:gd name="connsiteY9" fmla="*/ 2516 h 2027068"/>
                  <a:gd name="connsiteX10" fmla="*/ 560493 w 829733"/>
                  <a:gd name="connsiteY10" fmla="*/ 284880 h 2027068"/>
                  <a:gd name="connsiteX11" fmla="*/ 571923 w 829733"/>
                  <a:gd name="connsiteY11" fmla="*/ 593490 h 2027068"/>
                  <a:gd name="connsiteX12" fmla="*/ 590973 w 829733"/>
                  <a:gd name="connsiteY12" fmla="*/ 1473600 h 2027068"/>
                  <a:gd name="connsiteX13" fmla="*/ 602826 w 829733"/>
                  <a:gd name="connsiteY13" fmla="*/ 1528209 h 2027068"/>
                  <a:gd name="connsiteX14" fmla="*/ 626533 w 829733"/>
                  <a:gd name="connsiteY14" fmla="*/ 1693309 h 2027068"/>
                  <a:gd name="connsiteX15" fmla="*/ 702733 w 829733"/>
                  <a:gd name="connsiteY15" fmla="*/ 1964242 h 2027068"/>
                  <a:gd name="connsiteX16" fmla="*/ 829733 w 829733"/>
                  <a:gd name="connsiteY16" fmla="*/ 2023509 h 2027068"/>
                  <a:gd name="connsiteX17" fmla="*/ 829733 w 829733"/>
                  <a:gd name="connsiteY17" fmla="*/ 2023509 h 202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9733" h="2027068">
                    <a:moveTo>
                      <a:pt x="0" y="1989642"/>
                    </a:moveTo>
                    <a:cubicBezTo>
                      <a:pt x="12770" y="1933480"/>
                      <a:pt x="77470" y="1776142"/>
                      <a:pt x="107103" y="1671720"/>
                    </a:cubicBezTo>
                    <a:cubicBezTo>
                      <a:pt x="136736" y="1567298"/>
                      <a:pt x="150495" y="1311533"/>
                      <a:pt x="177800" y="1363109"/>
                    </a:cubicBezTo>
                    <a:cubicBezTo>
                      <a:pt x="205105" y="1414685"/>
                      <a:pt x="240171" y="1878306"/>
                      <a:pt x="270933" y="1981176"/>
                    </a:cubicBezTo>
                    <a:cubicBezTo>
                      <a:pt x="301695" y="2084046"/>
                      <a:pt x="332246" y="1982093"/>
                      <a:pt x="362373" y="1980329"/>
                    </a:cubicBezTo>
                    <a:cubicBezTo>
                      <a:pt x="392500" y="1978565"/>
                      <a:pt x="435186" y="2075367"/>
                      <a:pt x="451696" y="1970592"/>
                    </a:cubicBezTo>
                    <a:cubicBezTo>
                      <a:pt x="468206" y="1865817"/>
                      <a:pt x="457270" y="1534206"/>
                      <a:pt x="461433" y="1351679"/>
                    </a:cubicBezTo>
                    <a:cubicBezTo>
                      <a:pt x="465596" y="1169152"/>
                      <a:pt x="472228" y="1025289"/>
                      <a:pt x="476673" y="875429"/>
                    </a:cubicBezTo>
                    <a:cubicBezTo>
                      <a:pt x="481118" y="725569"/>
                      <a:pt x="486480" y="594830"/>
                      <a:pt x="488103" y="452520"/>
                    </a:cubicBezTo>
                    <a:cubicBezTo>
                      <a:pt x="489726" y="310210"/>
                      <a:pt x="520065" y="30456"/>
                      <a:pt x="532130" y="2516"/>
                    </a:cubicBezTo>
                    <a:cubicBezTo>
                      <a:pt x="544195" y="-25424"/>
                      <a:pt x="553861" y="186384"/>
                      <a:pt x="560493" y="284880"/>
                    </a:cubicBezTo>
                    <a:cubicBezTo>
                      <a:pt x="567125" y="383376"/>
                      <a:pt x="569383" y="395370"/>
                      <a:pt x="571923" y="593490"/>
                    </a:cubicBezTo>
                    <a:cubicBezTo>
                      <a:pt x="574463" y="791610"/>
                      <a:pt x="586458" y="1324164"/>
                      <a:pt x="590973" y="1473600"/>
                    </a:cubicBezTo>
                    <a:cubicBezTo>
                      <a:pt x="595488" y="1623036"/>
                      <a:pt x="596899" y="1491591"/>
                      <a:pt x="602826" y="1528209"/>
                    </a:cubicBezTo>
                    <a:cubicBezTo>
                      <a:pt x="608753" y="1564827"/>
                      <a:pt x="609882" y="1620637"/>
                      <a:pt x="626533" y="1693309"/>
                    </a:cubicBezTo>
                    <a:cubicBezTo>
                      <a:pt x="643184" y="1765981"/>
                      <a:pt x="668866" y="1909209"/>
                      <a:pt x="702733" y="1964242"/>
                    </a:cubicBezTo>
                    <a:cubicBezTo>
                      <a:pt x="736600" y="2019275"/>
                      <a:pt x="829733" y="2023509"/>
                      <a:pt x="829733" y="2023509"/>
                    </a:cubicBezTo>
                    <a:lnTo>
                      <a:pt x="829733" y="2023509"/>
                    </a:ln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3764280" y="809945"/>
                <a:ext cx="2986839" cy="4366713"/>
              </a:xfrm>
              <a:custGeom>
                <a:avLst/>
                <a:gdLst>
                  <a:gd name="connsiteX0" fmla="*/ 0 w 2986839"/>
                  <a:gd name="connsiteY0" fmla="*/ 2619006 h 2652166"/>
                  <a:gd name="connsiteX1" fmla="*/ 57150 w 2986839"/>
                  <a:gd name="connsiteY1" fmla="*/ 1022616 h 2652166"/>
                  <a:gd name="connsiteX2" fmla="*/ 99060 w 2986839"/>
                  <a:gd name="connsiteY2" fmla="*/ 752106 h 2652166"/>
                  <a:gd name="connsiteX3" fmla="*/ 110490 w 2986839"/>
                  <a:gd name="connsiteY3" fmla="*/ 447306 h 2652166"/>
                  <a:gd name="connsiteX4" fmla="*/ 125730 w 2986839"/>
                  <a:gd name="connsiteY4" fmla="*/ 207276 h 2652166"/>
                  <a:gd name="connsiteX5" fmla="*/ 163830 w 2986839"/>
                  <a:gd name="connsiteY5" fmla="*/ 363486 h 2652166"/>
                  <a:gd name="connsiteX6" fmla="*/ 220980 w 2986839"/>
                  <a:gd name="connsiteY6" fmla="*/ 1441716 h 2652166"/>
                  <a:gd name="connsiteX7" fmla="*/ 270510 w 2986839"/>
                  <a:gd name="connsiteY7" fmla="*/ 2257056 h 2652166"/>
                  <a:gd name="connsiteX8" fmla="*/ 339090 w 2986839"/>
                  <a:gd name="connsiteY8" fmla="*/ 2375166 h 2652166"/>
                  <a:gd name="connsiteX9" fmla="*/ 396240 w 2986839"/>
                  <a:gd name="connsiteY9" fmla="*/ 2470416 h 2652166"/>
                  <a:gd name="connsiteX10" fmla="*/ 438150 w 2986839"/>
                  <a:gd name="connsiteY10" fmla="*/ 2592336 h 2652166"/>
                  <a:gd name="connsiteX11" fmla="*/ 472440 w 2986839"/>
                  <a:gd name="connsiteY11" fmla="*/ 2234196 h 2652166"/>
                  <a:gd name="connsiteX12" fmla="*/ 487680 w 2986839"/>
                  <a:gd name="connsiteY12" fmla="*/ 1929396 h 2652166"/>
                  <a:gd name="connsiteX13" fmla="*/ 537210 w 2986839"/>
                  <a:gd name="connsiteY13" fmla="*/ 2161806 h 2652166"/>
                  <a:gd name="connsiteX14" fmla="*/ 624840 w 2986839"/>
                  <a:gd name="connsiteY14" fmla="*/ 1929396 h 2652166"/>
                  <a:gd name="connsiteX15" fmla="*/ 651510 w 2986839"/>
                  <a:gd name="connsiteY15" fmla="*/ 2462796 h 2652166"/>
                  <a:gd name="connsiteX16" fmla="*/ 643890 w 2986839"/>
                  <a:gd name="connsiteY16" fmla="*/ 2546616 h 2652166"/>
                  <a:gd name="connsiteX17" fmla="*/ 781050 w 2986839"/>
                  <a:gd name="connsiteY17" fmla="*/ 2641866 h 2652166"/>
                  <a:gd name="connsiteX18" fmla="*/ 883920 w 2986839"/>
                  <a:gd name="connsiteY18" fmla="*/ 2569476 h 2652166"/>
                  <a:gd name="connsiteX19" fmla="*/ 956310 w 2986839"/>
                  <a:gd name="connsiteY19" fmla="*/ 2432316 h 2652166"/>
                  <a:gd name="connsiteX20" fmla="*/ 1104900 w 2986839"/>
                  <a:gd name="connsiteY20" fmla="*/ 2622816 h 2652166"/>
                  <a:gd name="connsiteX21" fmla="*/ 1242060 w 2986839"/>
                  <a:gd name="connsiteY21" fmla="*/ 2603766 h 2652166"/>
                  <a:gd name="connsiteX22" fmla="*/ 1299210 w 2986839"/>
                  <a:gd name="connsiteY22" fmla="*/ 2173236 h 2652166"/>
                  <a:gd name="connsiteX23" fmla="*/ 1329690 w 2986839"/>
                  <a:gd name="connsiteY23" fmla="*/ 2249436 h 2652166"/>
                  <a:gd name="connsiteX24" fmla="*/ 1474470 w 2986839"/>
                  <a:gd name="connsiteY24" fmla="*/ 2588526 h 2652166"/>
                  <a:gd name="connsiteX25" fmla="*/ 1695450 w 2986839"/>
                  <a:gd name="connsiteY25" fmla="*/ 2596146 h 2652166"/>
                  <a:gd name="connsiteX26" fmla="*/ 1783080 w 2986839"/>
                  <a:gd name="connsiteY26" fmla="*/ 2378976 h 2652166"/>
                  <a:gd name="connsiteX27" fmla="*/ 1946910 w 2986839"/>
                  <a:gd name="connsiteY27" fmla="*/ 2622816 h 2652166"/>
                  <a:gd name="connsiteX28" fmla="*/ 2145030 w 2986839"/>
                  <a:gd name="connsiteY28" fmla="*/ 2592336 h 2652166"/>
                  <a:gd name="connsiteX29" fmla="*/ 2152650 w 2986839"/>
                  <a:gd name="connsiteY29" fmla="*/ 2409456 h 2652166"/>
                  <a:gd name="connsiteX30" fmla="*/ 2164080 w 2986839"/>
                  <a:gd name="connsiteY30" fmla="*/ 2215146 h 2652166"/>
                  <a:gd name="connsiteX31" fmla="*/ 2213610 w 2986839"/>
                  <a:gd name="connsiteY31" fmla="*/ 2192286 h 2652166"/>
                  <a:gd name="connsiteX32" fmla="*/ 2228850 w 2986839"/>
                  <a:gd name="connsiteY32" fmla="*/ 2310396 h 2652166"/>
                  <a:gd name="connsiteX33" fmla="*/ 2255520 w 2986839"/>
                  <a:gd name="connsiteY33" fmla="*/ 2062746 h 2652166"/>
                  <a:gd name="connsiteX34" fmla="*/ 2266950 w 2986839"/>
                  <a:gd name="connsiteY34" fmla="*/ 1677936 h 2652166"/>
                  <a:gd name="connsiteX35" fmla="*/ 2316480 w 2986839"/>
                  <a:gd name="connsiteY35" fmla="*/ 1845576 h 2652166"/>
                  <a:gd name="connsiteX36" fmla="*/ 2320290 w 2986839"/>
                  <a:gd name="connsiteY36" fmla="*/ 2367546 h 2652166"/>
                  <a:gd name="connsiteX37" fmla="*/ 2388870 w 2986839"/>
                  <a:gd name="connsiteY37" fmla="*/ 2458986 h 2652166"/>
                  <a:gd name="connsiteX38" fmla="*/ 2430780 w 2986839"/>
                  <a:gd name="connsiteY38" fmla="*/ 2569476 h 2652166"/>
                  <a:gd name="connsiteX39" fmla="*/ 2484120 w 2986839"/>
                  <a:gd name="connsiteY39" fmla="*/ 2599956 h 2652166"/>
                  <a:gd name="connsiteX40" fmla="*/ 2556510 w 2986839"/>
                  <a:gd name="connsiteY40" fmla="*/ 2489466 h 2652166"/>
                  <a:gd name="connsiteX41" fmla="*/ 2586990 w 2986839"/>
                  <a:gd name="connsiteY41" fmla="*/ 2123706 h 2652166"/>
                  <a:gd name="connsiteX42" fmla="*/ 2602230 w 2986839"/>
                  <a:gd name="connsiteY42" fmla="*/ 1815096 h 2652166"/>
                  <a:gd name="connsiteX43" fmla="*/ 2602230 w 2986839"/>
                  <a:gd name="connsiteY43" fmla="*/ 1628406 h 2652166"/>
                  <a:gd name="connsiteX44" fmla="*/ 2659380 w 2986839"/>
                  <a:gd name="connsiteY44" fmla="*/ 794016 h 2652166"/>
                  <a:gd name="connsiteX45" fmla="*/ 2670810 w 2986839"/>
                  <a:gd name="connsiteY45" fmla="*/ 538746 h 2652166"/>
                  <a:gd name="connsiteX46" fmla="*/ 2689860 w 2986839"/>
                  <a:gd name="connsiteY46" fmla="*/ 1536 h 2652166"/>
                  <a:gd name="connsiteX47" fmla="*/ 2731770 w 2986839"/>
                  <a:gd name="connsiteY47" fmla="*/ 413016 h 2652166"/>
                  <a:gd name="connsiteX48" fmla="*/ 2743200 w 2986839"/>
                  <a:gd name="connsiteY48" fmla="*/ 1418856 h 2652166"/>
                  <a:gd name="connsiteX49" fmla="*/ 2766060 w 2986839"/>
                  <a:gd name="connsiteY49" fmla="*/ 1857006 h 2652166"/>
                  <a:gd name="connsiteX50" fmla="*/ 2792730 w 2986839"/>
                  <a:gd name="connsiteY50" fmla="*/ 2264676 h 2652166"/>
                  <a:gd name="connsiteX51" fmla="*/ 2819400 w 2986839"/>
                  <a:gd name="connsiteY51" fmla="*/ 2458986 h 2652166"/>
                  <a:gd name="connsiteX52" fmla="*/ 2872740 w 2986839"/>
                  <a:gd name="connsiteY52" fmla="*/ 2264676 h 2652166"/>
                  <a:gd name="connsiteX53" fmla="*/ 2975610 w 2986839"/>
                  <a:gd name="connsiteY53" fmla="*/ 2420886 h 2652166"/>
                  <a:gd name="connsiteX54" fmla="*/ 2979420 w 2986839"/>
                  <a:gd name="connsiteY54" fmla="*/ 2398026 h 2652166"/>
                  <a:gd name="connsiteX0" fmla="*/ 0 w 2986839"/>
                  <a:gd name="connsiteY0" fmla="*/ 2619006 h 2652166"/>
                  <a:gd name="connsiteX1" fmla="*/ 57150 w 2986839"/>
                  <a:gd name="connsiteY1" fmla="*/ 1022616 h 2652166"/>
                  <a:gd name="connsiteX2" fmla="*/ 99060 w 2986839"/>
                  <a:gd name="connsiteY2" fmla="*/ 752106 h 2652166"/>
                  <a:gd name="connsiteX3" fmla="*/ 110490 w 2986839"/>
                  <a:gd name="connsiteY3" fmla="*/ 447306 h 2652166"/>
                  <a:gd name="connsiteX4" fmla="*/ 125730 w 2986839"/>
                  <a:gd name="connsiteY4" fmla="*/ 207276 h 2652166"/>
                  <a:gd name="connsiteX5" fmla="*/ 163830 w 2986839"/>
                  <a:gd name="connsiteY5" fmla="*/ 363486 h 2652166"/>
                  <a:gd name="connsiteX6" fmla="*/ 220980 w 2986839"/>
                  <a:gd name="connsiteY6" fmla="*/ 1441716 h 2652166"/>
                  <a:gd name="connsiteX7" fmla="*/ 270510 w 2986839"/>
                  <a:gd name="connsiteY7" fmla="*/ 2257056 h 2652166"/>
                  <a:gd name="connsiteX8" fmla="*/ 339090 w 2986839"/>
                  <a:gd name="connsiteY8" fmla="*/ 2375166 h 2652166"/>
                  <a:gd name="connsiteX9" fmla="*/ 396240 w 2986839"/>
                  <a:gd name="connsiteY9" fmla="*/ 2470416 h 2652166"/>
                  <a:gd name="connsiteX10" fmla="*/ 438150 w 2986839"/>
                  <a:gd name="connsiteY10" fmla="*/ 2592336 h 2652166"/>
                  <a:gd name="connsiteX11" fmla="*/ 472440 w 2986839"/>
                  <a:gd name="connsiteY11" fmla="*/ 2234196 h 2652166"/>
                  <a:gd name="connsiteX12" fmla="*/ 487680 w 2986839"/>
                  <a:gd name="connsiteY12" fmla="*/ 1929396 h 2652166"/>
                  <a:gd name="connsiteX13" fmla="*/ 537210 w 2986839"/>
                  <a:gd name="connsiteY13" fmla="*/ 2161806 h 2652166"/>
                  <a:gd name="connsiteX14" fmla="*/ 624840 w 2986839"/>
                  <a:gd name="connsiteY14" fmla="*/ 1929396 h 2652166"/>
                  <a:gd name="connsiteX15" fmla="*/ 651510 w 2986839"/>
                  <a:gd name="connsiteY15" fmla="*/ 2462796 h 2652166"/>
                  <a:gd name="connsiteX16" fmla="*/ 643890 w 2986839"/>
                  <a:gd name="connsiteY16" fmla="*/ 2546616 h 2652166"/>
                  <a:gd name="connsiteX17" fmla="*/ 781050 w 2986839"/>
                  <a:gd name="connsiteY17" fmla="*/ 2641866 h 2652166"/>
                  <a:gd name="connsiteX18" fmla="*/ 883920 w 2986839"/>
                  <a:gd name="connsiteY18" fmla="*/ 2569476 h 2652166"/>
                  <a:gd name="connsiteX19" fmla="*/ 956310 w 2986839"/>
                  <a:gd name="connsiteY19" fmla="*/ 2432316 h 2652166"/>
                  <a:gd name="connsiteX20" fmla="*/ 1104900 w 2986839"/>
                  <a:gd name="connsiteY20" fmla="*/ 2622816 h 2652166"/>
                  <a:gd name="connsiteX21" fmla="*/ 1242060 w 2986839"/>
                  <a:gd name="connsiteY21" fmla="*/ 2603766 h 2652166"/>
                  <a:gd name="connsiteX22" fmla="*/ 1299210 w 2986839"/>
                  <a:gd name="connsiteY22" fmla="*/ 2173236 h 2652166"/>
                  <a:gd name="connsiteX23" fmla="*/ 1329690 w 2986839"/>
                  <a:gd name="connsiteY23" fmla="*/ 2249436 h 2652166"/>
                  <a:gd name="connsiteX24" fmla="*/ 1474470 w 2986839"/>
                  <a:gd name="connsiteY24" fmla="*/ 2588526 h 2652166"/>
                  <a:gd name="connsiteX25" fmla="*/ 1695450 w 2986839"/>
                  <a:gd name="connsiteY25" fmla="*/ 2596146 h 2652166"/>
                  <a:gd name="connsiteX26" fmla="*/ 1783080 w 2986839"/>
                  <a:gd name="connsiteY26" fmla="*/ 2378976 h 2652166"/>
                  <a:gd name="connsiteX27" fmla="*/ 1946910 w 2986839"/>
                  <a:gd name="connsiteY27" fmla="*/ 2622816 h 2652166"/>
                  <a:gd name="connsiteX28" fmla="*/ 2145030 w 2986839"/>
                  <a:gd name="connsiteY28" fmla="*/ 2592336 h 2652166"/>
                  <a:gd name="connsiteX29" fmla="*/ 2152650 w 2986839"/>
                  <a:gd name="connsiteY29" fmla="*/ 2409456 h 2652166"/>
                  <a:gd name="connsiteX30" fmla="*/ 2164080 w 2986839"/>
                  <a:gd name="connsiteY30" fmla="*/ 2215146 h 2652166"/>
                  <a:gd name="connsiteX31" fmla="*/ 2213610 w 2986839"/>
                  <a:gd name="connsiteY31" fmla="*/ 2192286 h 2652166"/>
                  <a:gd name="connsiteX32" fmla="*/ 2228850 w 2986839"/>
                  <a:gd name="connsiteY32" fmla="*/ 2310396 h 2652166"/>
                  <a:gd name="connsiteX33" fmla="*/ 2255520 w 2986839"/>
                  <a:gd name="connsiteY33" fmla="*/ 2062746 h 2652166"/>
                  <a:gd name="connsiteX34" fmla="*/ 2266950 w 2986839"/>
                  <a:gd name="connsiteY34" fmla="*/ 1677936 h 2652166"/>
                  <a:gd name="connsiteX35" fmla="*/ 2316480 w 2986839"/>
                  <a:gd name="connsiteY35" fmla="*/ 1845576 h 2652166"/>
                  <a:gd name="connsiteX36" fmla="*/ 2320290 w 2986839"/>
                  <a:gd name="connsiteY36" fmla="*/ 2367546 h 2652166"/>
                  <a:gd name="connsiteX37" fmla="*/ 2388870 w 2986839"/>
                  <a:gd name="connsiteY37" fmla="*/ 2458986 h 2652166"/>
                  <a:gd name="connsiteX38" fmla="*/ 2430780 w 2986839"/>
                  <a:gd name="connsiteY38" fmla="*/ 2569476 h 2652166"/>
                  <a:gd name="connsiteX39" fmla="*/ 2484120 w 2986839"/>
                  <a:gd name="connsiteY39" fmla="*/ 2599956 h 2652166"/>
                  <a:gd name="connsiteX40" fmla="*/ 2556510 w 2986839"/>
                  <a:gd name="connsiteY40" fmla="*/ 2489466 h 2652166"/>
                  <a:gd name="connsiteX41" fmla="*/ 2586990 w 2986839"/>
                  <a:gd name="connsiteY41" fmla="*/ 2123706 h 2652166"/>
                  <a:gd name="connsiteX42" fmla="*/ 2602230 w 2986839"/>
                  <a:gd name="connsiteY42" fmla="*/ 1815096 h 2652166"/>
                  <a:gd name="connsiteX43" fmla="*/ 2602230 w 2986839"/>
                  <a:gd name="connsiteY43" fmla="*/ 1628406 h 2652166"/>
                  <a:gd name="connsiteX44" fmla="*/ 2640330 w 2986839"/>
                  <a:gd name="connsiteY44" fmla="*/ 790206 h 2652166"/>
                  <a:gd name="connsiteX45" fmla="*/ 2670810 w 2986839"/>
                  <a:gd name="connsiteY45" fmla="*/ 538746 h 2652166"/>
                  <a:gd name="connsiteX46" fmla="*/ 2689860 w 2986839"/>
                  <a:gd name="connsiteY46" fmla="*/ 1536 h 2652166"/>
                  <a:gd name="connsiteX47" fmla="*/ 2731770 w 2986839"/>
                  <a:gd name="connsiteY47" fmla="*/ 413016 h 2652166"/>
                  <a:gd name="connsiteX48" fmla="*/ 2743200 w 2986839"/>
                  <a:gd name="connsiteY48" fmla="*/ 1418856 h 2652166"/>
                  <a:gd name="connsiteX49" fmla="*/ 2766060 w 2986839"/>
                  <a:gd name="connsiteY49" fmla="*/ 1857006 h 2652166"/>
                  <a:gd name="connsiteX50" fmla="*/ 2792730 w 2986839"/>
                  <a:gd name="connsiteY50" fmla="*/ 2264676 h 2652166"/>
                  <a:gd name="connsiteX51" fmla="*/ 2819400 w 2986839"/>
                  <a:gd name="connsiteY51" fmla="*/ 2458986 h 2652166"/>
                  <a:gd name="connsiteX52" fmla="*/ 2872740 w 2986839"/>
                  <a:gd name="connsiteY52" fmla="*/ 2264676 h 2652166"/>
                  <a:gd name="connsiteX53" fmla="*/ 2975610 w 2986839"/>
                  <a:gd name="connsiteY53" fmla="*/ 2420886 h 2652166"/>
                  <a:gd name="connsiteX54" fmla="*/ 2979420 w 2986839"/>
                  <a:gd name="connsiteY54" fmla="*/ 2398026 h 2652166"/>
                  <a:gd name="connsiteX0" fmla="*/ 0 w 2986839"/>
                  <a:gd name="connsiteY0" fmla="*/ 2618842 h 2652002"/>
                  <a:gd name="connsiteX1" fmla="*/ 57150 w 2986839"/>
                  <a:gd name="connsiteY1" fmla="*/ 1022452 h 2652002"/>
                  <a:gd name="connsiteX2" fmla="*/ 99060 w 2986839"/>
                  <a:gd name="connsiteY2" fmla="*/ 751942 h 2652002"/>
                  <a:gd name="connsiteX3" fmla="*/ 110490 w 2986839"/>
                  <a:gd name="connsiteY3" fmla="*/ 447142 h 2652002"/>
                  <a:gd name="connsiteX4" fmla="*/ 125730 w 2986839"/>
                  <a:gd name="connsiteY4" fmla="*/ 207112 h 2652002"/>
                  <a:gd name="connsiteX5" fmla="*/ 163830 w 2986839"/>
                  <a:gd name="connsiteY5" fmla="*/ 363322 h 2652002"/>
                  <a:gd name="connsiteX6" fmla="*/ 220980 w 2986839"/>
                  <a:gd name="connsiteY6" fmla="*/ 1441552 h 2652002"/>
                  <a:gd name="connsiteX7" fmla="*/ 270510 w 2986839"/>
                  <a:gd name="connsiteY7" fmla="*/ 2256892 h 2652002"/>
                  <a:gd name="connsiteX8" fmla="*/ 339090 w 2986839"/>
                  <a:gd name="connsiteY8" fmla="*/ 2375002 h 2652002"/>
                  <a:gd name="connsiteX9" fmla="*/ 396240 w 2986839"/>
                  <a:gd name="connsiteY9" fmla="*/ 2470252 h 2652002"/>
                  <a:gd name="connsiteX10" fmla="*/ 438150 w 2986839"/>
                  <a:gd name="connsiteY10" fmla="*/ 2592172 h 2652002"/>
                  <a:gd name="connsiteX11" fmla="*/ 472440 w 2986839"/>
                  <a:gd name="connsiteY11" fmla="*/ 2234032 h 2652002"/>
                  <a:gd name="connsiteX12" fmla="*/ 487680 w 2986839"/>
                  <a:gd name="connsiteY12" fmla="*/ 1929232 h 2652002"/>
                  <a:gd name="connsiteX13" fmla="*/ 537210 w 2986839"/>
                  <a:gd name="connsiteY13" fmla="*/ 2161642 h 2652002"/>
                  <a:gd name="connsiteX14" fmla="*/ 624840 w 2986839"/>
                  <a:gd name="connsiteY14" fmla="*/ 1929232 h 2652002"/>
                  <a:gd name="connsiteX15" fmla="*/ 651510 w 2986839"/>
                  <a:gd name="connsiteY15" fmla="*/ 2462632 h 2652002"/>
                  <a:gd name="connsiteX16" fmla="*/ 643890 w 2986839"/>
                  <a:gd name="connsiteY16" fmla="*/ 2546452 h 2652002"/>
                  <a:gd name="connsiteX17" fmla="*/ 781050 w 2986839"/>
                  <a:gd name="connsiteY17" fmla="*/ 2641702 h 2652002"/>
                  <a:gd name="connsiteX18" fmla="*/ 883920 w 2986839"/>
                  <a:gd name="connsiteY18" fmla="*/ 2569312 h 2652002"/>
                  <a:gd name="connsiteX19" fmla="*/ 956310 w 2986839"/>
                  <a:gd name="connsiteY19" fmla="*/ 2432152 h 2652002"/>
                  <a:gd name="connsiteX20" fmla="*/ 1104900 w 2986839"/>
                  <a:gd name="connsiteY20" fmla="*/ 2622652 h 2652002"/>
                  <a:gd name="connsiteX21" fmla="*/ 1242060 w 2986839"/>
                  <a:gd name="connsiteY21" fmla="*/ 2603602 h 2652002"/>
                  <a:gd name="connsiteX22" fmla="*/ 1299210 w 2986839"/>
                  <a:gd name="connsiteY22" fmla="*/ 2173072 h 2652002"/>
                  <a:gd name="connsiteX23" fmla="*/ 1329690 w 2986839"/>
                  <a:gd name="connsiteY23" fmla="*/ 2249272 h 2652002"/>
                  <a:gd name="connsiteX24" fmla="*/ 1474470 w 2986839"/>
                  <a:gd name="connsiteY24" fmla="*/ 2588362 h 2652002"/>
                  <a:gd name="connsiteX25" fmla="*/ 1695450 w 2986839"/>
                  <a:gd name="connsiteY25" fmla="*/ 2595982 h 2652002"/>
                  <a:gd name="connsiteX26" fmla="*/ 1783080 w 2986839"/>
                  <a:gd name="connsiteY26" fmla="*/ 2378812 h 2652002"/>
                  <a:gd name="connsiteX27" fmla="*/ 1946910 w 2986839"/>
                  <a:gd name="connsiteY27" fmla="*/ 2622652 h 2652002"/>
                  <a:gd name="connsiteX28" fmla="*/ 2145030 w 2986839"/>
                  <a:gd name="connsiteY28" fmla="*/ 2592172 h 2652002"/>
                  <a:gd name="connsiteX29" fmla="*/ 2152650 w 2986839"/>
                  <a:gd name="connsiteY29" fmla="*/ 2409292 h 2652002"/>
                  <a:gd name="connsiteX30" fmla="*/ 2164080 w 2986839"/>
                  <a:gd name="connsiteY30" fmla="*/ 2214982 h 2652002"/>
                  <a:gd name="connsiteX31" fmla="*/ 2213610 w 2986839"/>
                  <a:gd name="connsiteY31" fmla="*/ 2192122 h 2652002"/>
                  <a:gd name="connsiteX32" fmla="*/ 2228850 w 2986839"/>
                  <a:gd name="connsiteY32" fmla="*/ 2310232 h 2652002"/>
                  <a:gd name="connsiteX33" fmla="*/ 2255520 w 2986839"/>
                  <a:gd name="connsiteY33" fmla="*/ 2062582 h 2652002"/>
                  <a:gd name="connsiteX34" fmla="*/ 2266950 w 2986839"/>
                  <a:gd name="connsiteY34" fmla="*/ 1677772 h 2652002"/>
                  <a:gd name="connsiteX35" fmla="*/ 2316480 w 2986839"/>
                  <a:gd name="connsiteY35" fmla="*/ 1845412 h 2652002"/>
                  <a:gd name="connsiteX36" fmla="*/ 2320290 w 2986839"/>
                  <a:gd name="connsiteY36" fmla="*/ 2367382 h 2652002"/>
                  <a:gd name="connsiteX37" fmla="*/ 2388870 w 2986839"/>
                  <a:gd name="connsiteY37" fmla="*/ 2458822 h 2652002"/>
                  <a:gd name="connsiteX38" fmla="*/ 2430780 w 2986839"/>
                  <a:gd name="connsiteY38" fmla="*/ 2569312 h 2652002"/>
                  <a:gd name="connsiteX39" fmla="*/ 2484120 w 2986839"/>
                  <a:gd name="connsiteY39" fmla="*/ 2599792 h 2652002"/>
                  <a:gd name="connsiteX40" fmla="*/ 2556510 w 2986839"/>
                  <a:gd name="connsiteY40" fmla="*/ 2489302 h 2652002"/>
                  <a:gd name="connsiteX41" fmla="*/ 2586990 w 2986839"/>
                  <a:gd name="connsiteY41" fmla="*/ 2123542 h 2652002"/>
                  <a:gd name="connsiteX42" fmla="*/ 2602230 w 2986839"/>
                  <a:gd name="connsiteY42" fmla="*/ 1814932 h 2652002"/>
                  <a:gd name="connsiteX43" fmla="*/ 2602230 w 2986839"/>
                  <a:gd name="connsiteY43" fmla="*/ 1628242 h 2652002"/>
                  <a:gd name="connsiteX44" fmla="*/ 2640330 w 2986839"/>
                  <a:gd name="connsiteY44" fmla="*/ 790042 h 2652002"/>
                  <a:gd name="connsiteX45" fmla="*/ 2659380 w 2986839"/>
                  <a:gd name="connsiteY45" fmla="*/ 530962 h 2652002"/>
                  <a:gd name="connsiteX46" fmla="*/ 2689860 w 2986839"/>
                  <a:gd name="connsiteY46" fmla="*/ 1372 h 2652002"/>
                  <a:gd name="connsiteX47" fmla="*/ 2731770 w 2986839"/>
                  <a:gd name="connsiteY47" fmla="*/ 412852 h 2652002"/>
                  <a:gd name="connsiteX48" fmla="*/ 2743200 w 2986839"/>
                  <a:gd name="connsiteY48" fmla="*/ 1418692 h 2652002"/>
                  <a:gd name="connsiteX49" fmla="*/ 2766060 w 2986839"/>
                  <a:gd name="connsiteY49" fmla="*/ 1856842 h 2652002"/>
                  <a:gd name="connsiteX50" fmla="*/ 2792730 w 2986839"/>
                  <a:gd name="connsiteY50" fmla="*/ 2264512 h 2652002"/>
                  <a:gd name="connsiteX51" fmla="*/ 2819400 w 2986839"/>
                  <a:gd name="connsiteY51" fmla="*/ 2458822 h 2652002"/>
                  <a:gd name="connsiteX52" fmla="*/ 2872740 w 2986839"/>
                  <a:gd name="connsiteY52" fmla="*/ 2264512 h 2652002"/>
                  <a:gd name="connsiteX53" fmla="*/ 2975610 w 2986839"/>
                  <a:gd name="connsiteY53" fmla="*/ 2420722 h 2652002"/>
                  <a:gd name="connsiteX54" fmla="*/ 2979420 w 2986839"/>
                  <a:gd name="connsiteY54" fmla="*/ 2397862 h 2652002"/>
                  <a:gd name="connsiteX0" fmla="*/ 0 w 2986839"/>
                  <a:gd name="connsiteY0" fmla="*/ 2618842 h 2652002"/>
                  <a:gd name="connsiteX1" fmla="*/ 57150 w 2986839"/>
                  <a:gd name="connsiteY1" fmla="*/ 1022452 h 2652002"/>
                  <a:gd name="connsiteX2" fmla="*/ 99060 w 2986839"/>
                  <a:gd name="connsiteY2" fmla="*/ 751942 h 2652002"/>
                  <a:gd name="connsiteX3" fmla="*/ 110490 w 2986839"/>
                  <a:gd name="connsiteY3" fmla="*/ 447142 h 2652002"/>
                  <a:gd name="connsiteX4" fmla="*/ 125730 w 2986839"/>
                  <a:gd name="connsiteY4" fmla="*/ 207112 h 2652002"/>
                  <a:gd name="connsiteX5" fmla="*/ 163830 w 2986839"/>
                  <a:gd name="connsiteY5" fmla="*/ 363322 h 2652002"/>
                  <a:gd name="connsiteX6" fmla="*/ 220980 w 2986839"/>
                  <a:gd name="connsiteY6" fmla="*/ 1441552 h 2652002"/>
                  <a:gd name="connsiteX7" fmla="*/ 270510 w 2986839"/>
                  <a:gd name="connsiteY7" fmla="*/ 2256892 h 2652002"/>
                  <a:gd name="connsiteX8" fmla="*/ 339090 w 2986839"/>
                  <a:gd name="connsiteY8" fmla="*/ 2375002 h 2652002"/>
                  <a:gd name="connsiteX9" fmla="*/ 396240 w 2986839"/>
                  <a:gd name="connsiteY9" fmla="*/ 2470252 h 2652002"/>
                  <a:gd name="connsiteX10" fmla="*/ 438150 w 2986839"/>
                  <a:gd name="connsiteY10" fmla="*/ 2592172 h 2652002"/>
                  <a:gd name="connsiteX11" fmla="*/ 472440 w 2986839"/>
                  <a:gd name="connsiteY11" fmla="*/ 2234032 h 2652002"/>
                  <a:gd name="connsiteX12" fmla="*/ 487680 w 2986839"/>
                  <a:gd name="connsiteY12" fmla="*/ 1929232 h 2652002"/>
                  <a:gd name="connsiteX13" fmla="*/ 537210 w 2986839"/>
                  <a:gd name="connsiteY13" fmla="*/ 2161642 h 2652002"/>
                  <a:gd name="connsiteX14" fmla="*/ 624840 w 2986839"/>
                  <a:gd name="connsiteY14" fmla="*/ 1929232 h 2652002"/>
                  <a:gd name="connsiteX15" fmla="*/ 651510 w 2986839"/>
                  <a:gd name="connsiteY15" fmla="*/ 2462632 h 2652002"/>
                  <a:gd name="connsiteX16" fmla="*/ 643890 w 2986839"/>
                  <a:gd name="connsiteY16" fmla="*/ 2546452 h 2652002"/>
                  <a:gd name="connsiteX17" fmla="*/ 781050 w 2986839"/>
                  <a:gd name="connsiteY17" fmla="*/ 2641702 h 2652002"/>
                  <a:gd name="connsiteX18" fmla="*/ 883920 w 2986839"/>
                  <a:gd name="connsiteY18" fmla="*/ 2569312 h 2652002"/>
                  <a:gd name="connsiteX19" fmla="*/ 956310 w 2986839"/>
                  <a:gd name="connsiteY19" fmla="*/ 2432152 h 2652002"/>
                  <a:gd name="connsiteX20" fmla="*/ 1104900 w 2986839"/>
                  <a:gd name="connsiteY20" fmla="*/ 2622652 h 2652002"/>
                  <a:gd name="connsiteX21" fmla="*/ 1242060 w 2986839"/>
                  <a:gd name="connsiteY21" fmla="*/ 2603602 h 2652002"/>
                  <a:gd name="connsiteX22" fmla="*/ 1299210 w 2986839"/>
                  <a:gd name="connsiteY22" fmla="*/ 2173072 h 2652002"/>
                  <a:gd name="connsiteX23" fmla="*/ 1329690 w 2986839"/>
                  <a:gd name="connsiteY23" fmla="*/ 2249272 h 2652002"/>
                  <a:gd name="connsiteX24" fmla="*/ 1474470 w 2986839"/>
                  <a:gd name="connsiteY24" fmla="*/ 2588362 h 2652002"/>
                  <a:gd name="connsiteX25" fmla="*/ 1695450 w 2986839"/>
                  <a:gd name="connsiteY25" fmla="*/ 2595982 h 2652002"/>
                  <a:gd name="connsiteX26" fmla="*/ 1783080 w 2986839"/>
                  <a:gd name="connsiteY26" fmla="*/ 2378812 h 2652002"/>
                  <a:gd name="connsiteX27" fmla="*/ 1946910 w 2986839"/>
                  <a:gd name="connsiteY27" fmla="*/ 2622652 h 2652002"/>
                  <a:gd name="connsiteX28" fmla="*/ 2145030 w 2986839"/>
                  <a:gd name="connsiteY28" fmla="*/ 2592172 h 2652002"/>
                  <a:gd name="connsiteX29" fmla="*/ 2152650 w 2986839"/>
                  <a:gd name="connsiteY29" fmla="*/ 2409292 h 2652002"/>
                  <a:gd name="connsiteX30" fmla="*/ 2164080 w 2986839"/>
                  <a:gd name="connsiteY30" fmla="*/ 2214982 h 2652002"/>
                  <a:gd name="connsiteX31" fmla="*/ 2213610 w 2986839"/>
                  <a:gd name="connsiteY31" fmla="*/ 2192122 h 2652002"/>
                  <a:gd name="connsiteX32" fmla="*/ 2228850 w 2986839"/>
                  <a:gd name="connsiteY32" fmla="*/ 2310232 h 2652002"/>
                  <a:gd name="connsiteX33" fmla="*/ 2255520 w 2986839"/>
                  <a:gd name="connsiteY33" fmla="*/ 2062582 h 2652002"/>
                  <a:gd name="connsiteX34" fmla="*/ 2266950 w 2986839"/>
                  <a:gd name="connsiteY34" fmla="*/ 1677772 h 2652002"/>
                  <a:gd name="connsiteX35" fmla="*/ 2316480 w 2986839"/>
                  <a:gd name="connsiteY35" fmla="*/ 1845412 h 2652002"/>
                  <a:gd name="connsiteX36" fmla="*/ 2320290 w 2986839"/>
                  <a:gd name="connsiteY36" fmla="*/ 2367382 h 2652002"/>
                  <a:gd name="connsiteX37" fmla="*/ 2388870 w 2986839"/>
                  <a:gd name="connsiteY37" fmla="*/ 2458822 h 2652002"/>
                  <a:gd name="connsiteX38" fmla="*/ 2430780 w 2986839"/>
                  <a:gd name="connsiteY38" fmla="*/ 2569312 h 2652002"/>
                  <a:gd name="connsiteX39" fmla="*/ 2484120 w 2986839"/>
                  <a:gd name="connsiteY39" fmla="*/ 2599792 h 2652002"/>
                  <a:gd name="connsiteX40" fmla="*/ 2556510 w 2986839"/>
                  <a:gd name="connsiteY40" fmla="*/ 2489302 h 2652002"/>
                  <a:gd name="connsiteX41" fmla="*/ 2586990 w 2986839"/>
                  <a:gd name="connsiteY41" fmla="*/ 2123542 h 2652002"/>
                  <a:gd name="connsiteX42" fmla="*/ 2602230 w 2986839"/>
                  <a:gd name="connsiteY42" fmla="*/ 1814932 h 2652002"/>
                  <a:gd name="connsiteX43" fmla="*/ 2602230 w 2986839"/>
                  <a:gd name="connsiteY43" fmla="*/ 1628242 h 2652002"/>
                  <a:gd name="connsiteX44" fmla="*/ 2655570 w 2986839"/>
                  <a:gd name="connsiteY44" fmla="*/ 835762 h 2652002"/>
                  <a:gd name="connsiteX45" fmla="*/ 2659380 w 2986839"/>
                  <a:gd name="connsiteY45" fmla="*/ 530962 h 2652002"/>
                  <a:gd name="connsiteX46" fmla="*/ 2689860 w 2986839"/>
                  <a:gd name="connsiteY46" fmla="*/ 1372 h 2652002"/>
                  <a:gd name="connsiteX47" fmla="*/ 2731770 w 2986839"/>
                  <a:gd name="connsiteY47" fmla="*/ 412852 h 2652002"/>
                  <a:gd name="connsiteX48" fmla="*/ 2743200 w 2986839"/>
                  <a:gd name="connsiteY48" fmla="*/ 1418692 h 2652002"/>
                  <a:gd name="connsiteX49" fmla="*/ 2766060 w 2986839"/>
                  <a:gd name="connsiteY49" fmla="*/ 1856842 h 2652002"/>
                  <a:gd name="connsiteX50" fmla="*/ 2792730 w 2986839"/>
                  <a:gd name="connsiteY50" fmla="*/ 2264512 h 2652002"/>
                  <a:gd name="connsiteX51" fmla="*/ 2819400 w 2986839"/>
                  <a:gd name="connsiteY51" fmla="*/ 2458822 h 2652002"/>
                  <a:gd name="connsiteX52" fmla="*/ 2872740 w 2986839"/>
                  <a:gd name="connsiteY52" fmla="*/ 2264512 h 2652002"/>
                  <a:gd name="connsiteX53" fmla="*/ 2975610 w 2986839"/>
                  <a:gd name="connsiteY53" fmla="*/ 2420722 h 2652002"/>
                  <a:gd name="connsiteX54" fmla="*/ 2979420 w 2986839"/>
                  <a:gd name="connsiteY54" fmla="*/ 2397862 h 2652002"/>
                  <a:gd name="connsiteX0" fmla="*/ 0 w 2986839"/>
                  <a:gd name="connsiteY0" fmla="*/ 2618842 h 2652002"/>
                  <a:gd name="connsiteX1" fmla="*/ 57150 w 2986839"/>
                  <a:gd name="connsiteY1" fmla="*/ 1022452 h 2652002"/>
                  <a:gd name="connsiteX2" fmla="*/ 99060 w 2986839"/>
                  <a:gd name="connsiteY2" fmla="*/ 751942 h 2652002"/>
                  <a:gd name="connsiteX3" fmla="*/ 110490 w 2986839"/>
                  <a:gd name="connsiteY3" fmla="*/ 447142 h 2652002"/>
                  <a:gd name="connsiteX4" fmla="*/ 125730 w 2986839"/>
                  <a:gd name="connsiteY4" fmla="*/ 207112 h 2652002"/>
                  <a:gd name="connsiteX5" fmla="*/ 163830 w 2986839"/>
                  <a:gd name="connsiteY5" fmla="*/ 363322 h 2652002"/>
                  <a:gd name="connsiteX6" fmla="*/ 220980 w 2986839"/>
                  <a:gd name="connsiteY6" fmla="*/ 1441552 h 2652002"/>
                  <a:gd name="connsiteX7" fmla="*/ 270510 w 2986839"/>
                  <a:gd name="connsiteY7" fmla="*/ 2256892 h 2652002"/>
                  <a:gd name="connsiteX8" fmla="*/ 339090 w 2986839"/>
                  <a:gd name="connsiteY8" fmla="*/ 2375002 h 2652002"/>
                  <a:gd name="connsiteX9" fmla="*/ 396240 w 2986839"/>
                  <a:gd name="connsiteY9" fmla="*/ 2470252 h 2652002"/>
                  <a:gd name="connsiteX10" fmla="*/ 438150 w 2986839"/>
                  <a:gd name="connsiteY10" fmla="*/ 2592172 h 2652002"/>
                  <a:gd name="connsiteX11" fmla="*/ 472440 w 2986839"/>
                  <a:gd name="connsiteY11" fmla="*/ 2234032 h 2652002"/>
                  <a:gd name="connsiteX12" fmla="*/ 487680 w 2986839"/>
                  <a:gd name="connsiteY12" fmla="*/ 1929232 h 2652002"/>
                  <a:gd name="connsiteX13" fmla="*/ 537210 w 2986839"/>
                  <a:gd name="connsiteY13" fmla="*/ 2161642 h 2652002"/>
                  <a:gd name="connsiteX14" fmla="*/ 624840 w 2986839"/>
                  <a:gd name="connsiteY14" fmla="*/ 1929232 h 2652002"/>
                  <a:gd name="connsiteX15" fmla="*/ 651510 w 2986839"/>
                  <a:gd name="connsiteY15" fmla="*/ 2462632 h 2652002"/>
                  <a:gd name="connsiteX16" fmla="*/ 643890 w 2986839"/>
                  <a:gd name="connsiteY16" fmla="*/ 2546452 h 2652002"/>
                  <a:gd name="connsiteX17" fmla="*/ 781050 w 2986839"/>
                  <a:gd name="connsiteY17" fmla="*/ 2641702 h 2652002"/>
                  <a:gd name="connsiteX18" fmla="*/ 883920 w 2986839"/>
                  <a:gd name="connsiteY18" fmla="*/ 2569312 h 2652002"/>
                  <a:gd name="connsiteX19" fmla="*/ 956310 w 2986839"/>
                  <a:gd name="connsiteY19" fmla="*/ 2432152 h 2652002"/>
                  <a:gd name="connsiteX20" fmla="*/ 1104900 w 2986839"/>
                  <a:gd name="connsiteY20" fmla="*/ 2622652 h 2652002"/>
                  <a:gd name="connsiteX21" fmla="*/ 1242060 w 2986839"/>
                  <a:gd name="connsiteY21" fmla="*/ 2603602 h 2652002"/>
                  <a:gd name="connsiteX22" fmla="*/ 1299210 w 2986839"/>
                  <a:gd name="connsiteY22" fmla="*/ 2173072 h 2652002"/>
                  <a:gd name="connsiteX23" fmla="*/ 1329690 w 2986839"/>
                  <a:gd name="connsiteY23" fmla="*/ 2249272 h 2652002"/>
                  <a:gd name="connsiteX24" fmla="*/ 1474470 w 2986839"/>
                  <a:gd name="connsiteY24" fmla="*/ 2588362 h 2652002"/>
                  <a:gd name="connsiteX25" fmla="*/ 1695450 w 2986839"/>
                  <a:gd name="connsiteY25" fmla="*/ 2595982 h 2652002"/>
                  <a:gd name="connsiteX26" fmla="*/ 1783080 w 2986839"/>
                  <a:gd name="connsiteY26" fmla="*/ 2378812 h 2652002"/>
                  <a:gd name="connsiteX27" fmla="*/ 1946910 w 2986839"/>
                  <a:gd name="connsiteY27" fmla="*/ 2622652 h 2652002"/>
                  <a:gd name="connsiteX28" fmla="*/ 2145030 w 2986839"/>
                  <a:gd name="connsiteY28" fmla="*/ 2592172 h 2652002"/>
                  <a:gd name="connsiteX29" fmla="*/ 2152650 w 2986839"/>
                  <a:gd name="connsiteY29" fmla="*/ 2409292 h 2652002"/>
                  <a:gd name="connsiteX30" fmla="*/ 2164080 w 2986839"/>
                  <a:gd name="connsiteY30" fmla="*/ 2214982 h 2652002"/>
                  <a:gd name="connsiteX31" fmla="*/ 2213610 w 2986839"/>
                  <a:gd name="connsiteY31" fmla="*/ 2192122 h 2652002"/>
                  <a:gd name="connsiteX32" fmla="*/ 2228850 w 2986839"/>
                  <a:gd name="connsiteY32" fmla="*/ 2310232 h 2652002"/>
                  <a:gd name="connsiteX33" fmla="*/ 2255520 w 2986839"/>
                  <a:gd name="connsiteY33" fmla="*/ 2062582 h 2652002"/>
                  <a:gd name="connsiteX34" fmla="*/ 2266950 w 2986839"/>
                  <a:gd name="connsiteY34" fmla="*/ 1677772 h 2652002"/>
                  <a:gd name="connsiteX35" fmla="*/ 2316480 w 2986839"/>
                  <a:gd name="connsiteY35" fmla="*/ 1845412 h 2652002"/>
                  <a:gd name="connsiteX36" fmla="*/ 2320290 w 2986839"/>
                  <a:gd name="connsiteY36" fmla="*/ 2367382 h 2652002"/>
                  <a:gd name="connsiteX37" fmla="*/ 2388870 w 2986839"/>
                  <a:gd name="connsiteY37" fmla="*/ 2458822 h 2652002"/>
                  <a:gd name="connsiteX38" fmla="*/ 2430780 w 2986839"/>
                  <a:gd name="connsiteY38" fmla="*/ 2569312 h 2652002"/>
                  <a:gd name="connsiteX39" fmla="*/ 2484120 w 2986839"/>
                  <a:gd name="connsiteY39" fmla="*/ 2599792 h 2652002"/>
                  <a:gd name="connsiteX40" fmla="*/ 2556510 w 2986839"/>
                  <a:gd name="connsiteY40" fmla="*/ 2489302 h 2652002"/>
                  <a:gd name="connsiteX41" fmla="*/ 2586990 w 2986839"/>
                  <a:gd name="connsiteY41" fmla="*/ 2123542 h 2652002"/>
                  <a:gd name="connsiteX42" fmla="*/ 2602230 w 2986839"/>
                  <a:gd name="connsiteY42" fmla="*/ 1814932 h 2652002"/>
                  <a:gd name="connsiteX43" fmla="*/ 2602230 w 2986839"/>
                  <a:gd name="connsiteY43" fmla="*/ 1628242 h 2652002"/>
                  <a:gd name="connsiteX44" fmla="*/ 2655570 w 2986839"/>
                  <a:gd name="connsiteY44" fmla="*/ 835762 h 2652002"/>
                  <a:gd name="connsiteX45" fmla="*/ 2659380 w 2986839"/>
                  <a:gd name="connsiteY45" fmla="*/ 530962 h 2652002"/>
                  <a:gd name="connsiteX46" fmla="*/ 2708910 w 2986839"/>
                  <a:gd name="connsiteY46" fmla="*/ 1372 h 2652002"/>
                  <a:gd name="connsiteX47" fmla="*/ 2731770 w 2986839"/>
                  <a:gd name="connsiteY47" fmla="*/ 412852 h 2652002"/>
                  <a:gd name="connsiteX48" fmla="*/ 2743200 w 2986839"/>
                  <a:gd name="connsiteY48" fmla="*/ 1418692 h 2652002"/>
                  <a:gd name="connsiteX49" fmla="*/ 2766060 w 2986839"/>
                  <a:gd name="connsiteY49" fmla="*/ 1856842 h 2652002"/>
                  <a:gd name="connsiteX50" fmla="*/ 2792730 w 2986839"/>
                  <a:gd name="connsiteY50" fmla="*/ 2264512 h 2652002"/>
                  <a:gd name="connsiteX51" fmla="*/ 2819400 w 2986839"/>
                  <a:gd name="connsiteY51" fmla="*/ 2458822 h 2652002"/>
                  <a:gd name="connsiteX52" fmla="*/ 2872740 w 2986839"/>
                  <a:gd name="connsiteY52" fmla="*/ 2264512 h 2652002"/>
                  <a:gd name="connsiteX53" fmla="*/ 2975610 w 2986839"/>
                  <a:gd name="connsiteY53" fmla="*/ 2420722 h 2652002"/>
                  <a:gd name="connsiteX54" fmla="*/ 2979420 w 2986839"/>
                  <a:gd name="connsiteY54" fmla="*/ 2397862 h 2652002"/>
                  <a:gd name="connsiteX0" fmla="*/ 0 w 2986839"/>
                  <a:gd name="connsiteY0" fmla="*/ 4308357 h 4341517"/>
                  <a:gd name="connsiteX1" fmla="*/ 57150 w 2986839"/>
                  <a:gd name="connsiteY1" fmla="*/ 2711967 h 4341517"/>
                  <a:gd name="connsiteX2" fmla="*/ 99060 w 2986839"/>
                  <a:gd name="connsiteY2" fmla="*/ 2441457 h 4341517"/>
                  <a:gd name="connsiteX3" fmla="*/ 110490 w 2986839"/>
                  <a:gd name="connsiteY3" fmla="*/ 2136657 h 4341517"/>
                  <a:gd name="connsiteX4" fmla="*/ 168063 w 2986839"/>
                  <a:gd name="connsiteY4" fmla="*/ 94 h 4341517"/>
                  <a:gd name="connsiteX5" fmla="*/ 163830 w 2986839"/>
                  <a:gd name="connsiteY5" fmla="*/ 2052837 h 4341517"/>
                  <a:gd name="connsiteX6" fmla="*/ 220980 w 2986839"/>
                  <a:gd name="connsiteY6" fmla="*/ 3131067 h 4341517"/>
                  <a:gd name="connsiteX7" fmla="*/ 270510 w 2986839"/>
                  <a:gd name="connsiteY7" fmla="*/ 3946407 h 4341517"/>
                  <a:gd name="connsiteX8" fmla="*/ 339090 w 2986839"/>
                  <a:gd name="connsiteY8" fmla="*/ 4064517 h 4341517"/>
                  <a:gd name="connsiteX9" fmla="*/ 396240 w 2986839"/>
                  <a:gd name="connsiteY9" fmla="*/ 4159767 h 4341517"/>
                  <a:gd name="connsiteX10" fmla="*/ 438150 w 2986839"/>
                  <a:gd name="connsiteY10" fmla="*/ 4281687 h 4341517"/>
                  <a:gd name="connsiteX11" fmla="*/ 472440 w 2986839"/>
                  <a:gd name="connsiteY11" fmla="*/ 3923547 h 4341517"/>
                  <a:gd name="connsiteX12" fmla="*/ 487680 w 2986839"/>
                  <a:gd name="connsiteY12" fmla="*/ 3618747 h 4341517"/>
                  <a:gd name="connsiteX13" fmla="*/ 537210 w 2986839"/>
                  <a:gd name="connsiteY13" fmla="*/ 3851157 h 4341517"/>
                  <a:gd name="connsiteX14" fmla="*/ 624840 w 2986839"/>
                  <a:gd name="connsiteY14" fmla="*/ 3618747 h 4341517"/>
                  <a:gd name="connsiteX15" fmla="*/ 651510 w 2986839"/>
                  <a:gd name="connsiteY15" fmla="*/ 4152147 h 4341517"/>
                  <a:gd name="connsiteX16" fmla="*/ 643890 w 2986839"/>
                  <a:gd name="connsiteY16" fmla="*/ 4235967 h 4341517"/>
                  <a:gd name="connsiteX17" fmla="*/ 781050 w 2986839"/>
                  <a:gd name="connsiteY17" fmla="*/ 4331217 h 4341517"/>
                  <a:gd name="connsiteX18" fmla="*/ 883920 w 2986839"/>
                  <a:gd name="connsiteY18" fmla="*/ 4258827 h 4341517"/>
                  <a:gd name="connsiteX19" fmla="*/ 956310 w 2986839"/>
                  <a:gd name="connsiteY19" fmla="*/ 4121667 h 4341517"/>
                  <a:gd name="connsiteX20" fmla="*/ 1104900 w 2986839"/>
                  <a:gd name="connsiteY20" fmla="*/ 4312167 h 4341517"/>
                  <a:gd name="connsiteX21" fmla="*/ 1242060 w 2986839"/>
                  <a:gd name="connsiteY21" fmla="*/ 4293117 h 4341517"/>
                  <a:gd name="connsiteX22" fmla="*/ 1299210 w 2986839"/>
                  <a:gd name="connsiteY22" fmla="*/ 3862587 h 4341517"/>
                  <a:gd name="connsiteX23" fmla="*/ 1329690 w 2986839"/>
                  <a:gd name="connsiteY23" fmla="*/ 3938787 h 4341517"/>
                  <a:gd name="connsiteX24" fmla="*/ 1474470 w 2986839"/>
                  <a:gd name="connsiteY24" fmla="*/ 4277877 h 4341517"/>
                  <a:gd name="connsiteX25" fmla="*/ 1695450 w 2986839"/>
                  <a:gd name="connsiteY25" fmla="*/ 4285497 h 4341517"/>
                  <a:gd name="connsiteX26" fmla="*/ 1783080 w 2986839"/>
                  <a:gd name="connsiteY26" fmla="*/ 4068327 h 4341517"/>
                  <a:gd name="connsiteX27" fmla="*/ 1946910 w 2986839"/>
                  <a:gd name="connsiteY27" fmla="*/ 4312167 h 4341517"/>
                  <a:gd name="connsiteX28" fmla="*/ 2145030 w 2986839"/>
                  <a:gd name="connsiteY28" fmla="*/ 4281687 h 4341517"/>
                  <a:gd name="connsiteX29" fmla="*/ 2152650 w 2986839"/>
                  <a:gd name="connsiteY29" fmla="*/ 4098807 h 4341517"/>
                  <a:gd name="connsiteX30" fmla="*/ 2164080 w 2986839"/>
                  <a:gd name="connsiteY30" fmla="*/ 3904497 h 4341517"/>
                  <a:gd name="connsiteX31" fmla="*/ 2213610 w 2986839"/>
                  <a:gd name="connsiteY31" fmla="*/ 3881637 h 4341517"/>
                  <a:gd name="connsiteX32" fmla="*/ 2228850 w 2986839"/>
                  <a:gd name="connsiteY32" fmla="*/ 3999747 h 4341517"/>
                  <a:gd name="connsiteX33" fmla="*/ 2255520 w 2986839"/>
                  <a:gd name="connsiteY33" fmla="*/ 3752097 h 4341517"/>
                  <a:gd name="connsiteX34" fmla="*/ 2266950 w 2986839"/>
                  <a:gd name="connsiteY34" fmla="*/ 3367287 h 4341517"/>
                  <a:gd name="connsiteX35" fmla="*/ 2316480 w 2986839"/>
                  <a:gd name="connsiteY35" fmla="*/ 3534927 h 4341517"/>
                  <a:gd name="connsiteX36" fmla="*/ 2320290 w 2986839"/>
                  <a:gd name="connsiteY36" fmla="*/ 4056897 h 4341517"/>
                  <a:gd name="connsiteX37" fmla="*/ 2388870 w 2986839"/>
                  <a:gd name="connsiteY37" fmla="*/ 4148337 h 4341517"/>
                  <a:gd name="connsiteX38" fmla="*/ 2430780 w 2986839"/>
                  <a:gd name="connsiteY38" fmla="*/ 4258827 h 4341517"/>
                  <a:gd name="connsiteX39" fmla="*/ 2484120 w 2986839"/>
                  <a:gd name="connsiteY39" fmla="*/ 4289307 h 4341517"/>
                  <a:gd name="connsiteX40" fmla="*/ 2556510 w 2986839"/>
                  <a:gd name="connsiteY40" fmla="*/ 4178817 h 4341517"/>
                  <a:gd name="connsiteX41" fmla="*/ 2586990 w 2986839"/>
                  <a:gd name="connsiteY41" fmla="*/ 3813057 h 4341517"/>
                  <a:gd name="connsiteX42" fmla="*/ 2602230 w 2986839"/>
                  <a:gd name="connsiteY42" fmla="*/ 3504447 h 4341517"/>
                  <a:gd name="connsiteX43" fmla="*/ 2602230 w 2986839"/>
                  <a:gd name="connsiteY43" fmla="*/ 3317757 h 4341517"/>
                  <a:gd name="connsiteX44" fmla="*/ 2655570 w 2986839"/>
                  <a:gd name="connsiteY44" fmla="*/ 2525277 h 4341517"/>
                  <a:gd name="connsiteX45" fmla="*/ 2659380 w 2986839"/>
                  <a:gd name="connsiteY45" fmla="*/ 2220477 h 4341517"/>
                  <a:gd name="connsiteX46" fmla="*/ 2708910 w 2986839"/>
                  <a:gd name="connsiteY46" fmla="*/ 1690887 h 4341517"/>
                  <a:gd name="connsiteX47" fmla="*/ 2731770 w 2986839"/>
                  <a:gd name="connsiteY47" fmla="*/ 2102367 h 4341517"/>
                  <a:gd name="connsiteX48" fmla="*/ 2743200 w 2986839"/>
                  <a:gd name="connsiteY48" fmla="*/ 3108207 h 4341517"/>
                  <a:gd name="connsiteX49" fmla="*/ 2766060 w 2986839"/>
                  <a:gd name="connsiteY49" fmla="*/ 3546357 h 4341517"/>
                  <a:gd name="connsiteX50" fmla="*/ 2792730 w 2986839"/>
                  <a:gd name="connsiteY50" fmla="*/ 3954027 h 4341517"/>
                  <a:gd name="connsiteX51" fmla="*/ 2819400 w 2986839"/>
                  <a:gd name="connsiteY51" fmla="*/ 4148337 h 4341517"/>
                  <a:gd name="connsiteX52" fmla="*/ 2872740 w 2986839"/>
                  <a:gd name="connsiteY52" fmla="*/ 3954027 h 4341517"/>
                  <a:gd name="connsiteX53" fmla="*/ 2975610 w 2986839"/>
                  <a:gd name="connsiteY53" fmla="*/ 4110237 h 4341517"/>
                  <a:gd name="connsiteX54" fmla="*/ 2979420 w 2986839"/>
                  <a:gd name="connsiteY54" fmla="*/ 4087377 h 4341517"/>
                  <a:gd name="connsiteX0" fmla="*/ 0 w 2986839"/>
                  <a:gd name="connsiteY0" fmla="*/ 4308357 h 4341517"/>
                  <a:gd name="connsiteX1" fmla="*/ 57150 w 2986839"/>
                  <a:gd name="connsiteY1" fmla="*/ 2711967 h 4341517"/>
                  <a:gd name="connsiteX2" fmla="*/ 99060 w 2986839"/>
                  <a:gd name="connsiteY2" fmla="*/ 2441457 h 4341517"/>
                  <a:gd name="connsiteX3" fmla="*/ 110490 w 2986839"/>
                  <a:gd name="connsiteY3" fmla="*/ 2136657 h 4341517"/>
                  <a:gd name="connsiteX4" fmla="*/ 168063 w 2986839"/>
                  <a:gd name="connsiteY4" fmla="*/ 94 h 4341517"/>
                  <a:gd name="connsiteX5" fmla="*/ 256963 w 2986839"/>
                  <a:gd name="connsiteY5" fmla="*/ 2052837 h 4341517"/>
                  <a:gd name="connsiteX6" fmla="*/ 220980 w 2986839"/>
                  <a:gd name="connsiteY6" fmla="*/ 3131067 h 4341517"/>
                  <a:gd name="connsiteX7" fmla="*/ 270510 w 2986839"/>
                  <a:gd name="connsiteY7" fmla="*/ 3946407 h 4341517"/>
                  <a:gd name="connsiteX8" fmla="*/ 339090 w 2986839"/>
                  <a:gd name="connsiteY8" fmla="*/ 4064517 h 4341517"/>
                  <a:gd name="connsiteX9" fmla="*/ 396240 w 2986839"/>
                  <a:gd name="connsiteY9" fmla="*/ 4159767 h 4341517"/>
                  <a:gd name="connsiteX10" fmla="*/ 438150 w 2986839"/>
                  <a:gd name="connsiteY10" fmla="*/ 4281687 h 4341517"/>
                  <a:gd name="connsiteX11" fmla="*/ 472440 w 2986839"/>
                  <a:gd name="connsiteY11" fmla="*/ 3923547 h 4341517"/>
                  <a:gd name="connsiteX12" fmla="*/ 487680 w 2986839"/>
                  <a:gd name="connsiteY12" fmla="*/ 3618747 h 4341517"/>
                  <a:gd name="connsiteX13" fmla="*/ 537210 w 2986839"/>
                  <a:gd name="connsiteY13" fmla="*/ 3851157 h 4341517"/>
                  <a:gd name="connsiteX14" fmla="*/ 624840 w 2986839"/>
                  <a:gd name="connsiteY14" fmla="*/ 3618747 h 4341517"/>
                  <a:gd name="connsiteX15" fmla="*/ 651510 w 2986839"/>
                  <a:gd name="connsiteY15" fmla="*/ 4152147 h 4341517"/>
                  <a:gd name="connsiteX16" fmla="*/ 643890 w 2986839"/>
                  <a:gd name="connsiteY16" fmla="*/ 4235967 h 4341517"/>
                  <a:gd name="connsiteX17" fmla="*/ 781050 w 2986839"/>
                  <a:gd name="connsiteY17" fmla="*/ 4331217 h 4341517"/>
                  <a:gd name="connsiteX18" fmla="*/ 883920 w 2986839"/>
                  <a:gd name="connsiteY18" fmla="*/ 4258827 h 4341517"/>
                  <a:gd name="connsiteX19" fmla="*/ 956310 w 2986839"/>
                  <a:gd name="connsiteY19" fmla="*/ 4121667 h 4341517"/>
                  <a:gd name="connsiteX20" fmla="*/ 1104900 w 2986839"/>
                  <a:gd name="connsiteY20" fmla="*/ 4312167 h 4341517"/>
                  <a:gd name="connsiteX21" fmla="*/ 1242060 w 2986839"/>
                  <a:gd name="connsiteY21" fmla="*/ 4293117 h 4341517"/>
                  <a:gd name="connsiteX22" fmla="*/ 1299210 w 2986839"/>
                  <a:gd name="connsiteY22" fmla="*/ 3862587 h 4341517"/>
                  <a:gd name="connsiteX23" fmla="*/ 1329690 w 2986839"/>
                  <a:gd name="connsiteY23" fmla="*/ 3938787 h 4341517"/>
                  <a:gd name="connsiteX24" fmla="*/ 1474470 w 2986839"/>
                  <a:gd name="connsiteY24" fmla="*/ 4277877 h 4341517"/>
                  <a:gd name="connsiteX25" fmla="*/ 1695450 w 2986839"/>
                  <a:gd name="connsiteY25" fmla="*/ 4285497 h 4341517"/>
                  <a:gd name="connsiteX26" fmla="*/ 1783080 w 2986839"/>
                  <a:gd name="connsiteY26" fmla="*/ 4068327 h 4341517"/>
                  <a:gd name="connsiteX27" fmla="*/ 1946910 w 2986839"/>
                  <a:gd name="connsiteY27" fmla="*/ 4312167 h 4341517"/>
                  <a:gd name="connsiteX28" fmla="*/ 2145030 w 2986839"/>
                  <a:gd name="connsiteY28" fmla="*/ 4281687 h 4341517"/>
                  <a:gd name="connsiteX29" fmla="*/ 2152650 w 2986839"/>
                  <a:gd name="connsiteY29" fmla="*/ 4098807 h 4341517"/>
                  <a:gd name="connsiteX30" fmla="*/ 2164080 w 2986839"/>
                  <a:gd name="connsiteY30" fmla="*/ 3904497 h 4341517"/>
                  <a:gd name="connsiteX31" fmla="*/ 2213610 w 2986839"/>
                  <a:gd name="connsiteY31" fmla="*/ 3881637 h 4341517"/>
                  <a:gd name="connsiteX32" fmla="*/ 2228850 w 2986839"/>
                  <a:gd name="connsiteY32" fmla="*/ 3999747 h 4341517"/>
                  <a:gd name="connsiteX33" fmla="*/ 2255520 w 2986839"/>
                  <a:gd name="connsiteY33" fmla="*/ 3752097 h 4341517"/>
                  <a:gd name="connsiteX34" fmla="*/ 2266950 w 2986839"/>
                  <a:gd name="connsiteY34" fmla="*/ 3367287 h 4341517"/>
                  <a:gd name="connsiteX35" fmla="*/ 2316480 w 2986839"/>
                  <a:gd name="connsiteY35" fmla="*/ 3534927 h 4341517"/>
                  <a:gd name="connsiteX36" fmla="*/ 2320290 w 2986839"/>
                  <a:gd name="connsiteY36" fmla="*/ 4056897 h 4341517"/>
                  <a:gd name="connsiteX37" fmla="*/ 2388870 w 2986839"/>
                  <a:gd name="connsiteY37" fmla="*/ 4148337 h 4341517"/>
                  <a:gd name="connsiteX38" fmla="*/ 2430780 w 2986839"/>
                  <a:gd name="connsiteY38" fmla="*/ 4258827 h 4341517"/>
                  <a:gd name="connsiteX39" fmla="*/ 2484120 w 2986839"/>
                  <a:gd name="connsiteY39" fmla="*/ 4289307 h 4341517"/>
                  <a:gd name="connsiteX40" fmla="*/ 2556510 w 2986839"/>
                  <a:gd name="connsiteY40" fmla="*/ 4178817 h 4341517"/>
                  <a:gd name="connsiteX41" fmla="*/ 2586990 w 2986839"/>
                  <a:gd name="connsiteY41" fmla="*/ 3813057 h 4341517"/>
                  <a:gd name="connsiteX42" fmla="*/ 2602230 w 2986839"/>
                  <a:gd name="connsiteY42" fmla="*/ 3504447 h 4341517"/>
                  <a:gd name="connsiteX43" fmla="*/ 2602230 w 2986839"/>
                  <a:gd name="connsiteY43" fmla="*/ 3317757 h 4341517"/>
                  <a:gd name="connsiteX44" fmla="*/ 2655570 w 2986839"/>
                  <a:gd name="connsiteY44" fmla="*/ 2525277 h 4341517"/>
                  <a:gd name="connsiteX45" fmla="*/ 2659380 w 2986839"/>
                  <a:gd name="connsiteY45" fmla="*/ 2220477 h 4341517"/>
                  <a:gd name="connsiteX46" fmla="*/ 2708910 w 2986839"/>
                  <a:gd name="connsiteY46" fmla="*/ 1690887 h 4341517"/>
                  <a:gd name="connsiteX47" fmla="*/ 2731770 w 2986839"/>
                  <a:gd name="connsiteY47" fmla="*/ 2102367 h 4341517"/>
                  <a:gd name="connsiteX48" fmla="*/ 2743200 w 2986839"/>
                  <a:gd name="connsiteY48" fmla="*/ 3108207 h 4341517"/>
                  <a:gd name="connsiteX49" fmla="*/ 2766060 w 2986839"/>
                  <a:gd name="connsiteY49" fmla="*/ 3546357 h 4341517"/>
                  <a:gd name="connsiteX50" fmla="*/ 2792730 w 2986839"/>
                  <a:gd name="connsiteY50" fmla="*/ 3954027 h 4341517"/>
                  <a:gd name="connsiteX51" fmla="*/ 2819400 w 2986839"/>
                  <a:gd name="connsiteY51" fmla="*/ 4148337 h 4341517"/>
                  <a:gd name="connsiteX52" fmla="*/ 2872740 w 2986839"/>
                  <a:gd name="connsiteY52" fmla="*/ 3954027 h 4341517"/>
                  <a:gd name="connsiteX53" fmla="*/ 2975610 w 2986839"/>
                  <a:gd name="connsiteY53" fmla="*/ 4110237 h 4341517"/>
                  <a:gd name="connsiteX54" fmla="*/ 2979420 w 2986839"/>
                  <a:gd name="connsiteY54" fmla="*/ 4087377 h 4341517"/>
                  <a:gd name="connsiteX0" fmla="*/ 0 w 2986839"/>
                  <a:gd name="connsiteY0" fmla="*/ 4331392 h 4364552"/>
                  <a:gd name="connsiteX1" fmla="*/ 57150 w 2986839"/>
                  <a:gd name="connsiteY1" fmla="*/ 2735002 h 4364552"/>
                  <a:gd name="connsiteX2" fmla="*/ 99060 w 2986839"/>
                  <a:gd name="connsiteY2" fmla="*/ 2464492 h 4364552"/>
                  <a:gd name="connsiteX3" fmla="*/ 110490 w 2986839"/>
                  <a:gd name="connsiteY3" fmla="*/ 2159692 h 4364552"/>
                  <a:gd name="connsiteX4" fmla="*/ 138853 w 2986839"/>
                  <a:gd name="connsiteY4" fmla="*/ 1042093 h 4364552"/>
                  <a:gd name="connsiteX5" fmla="*/ 168063 w 2986839"/>
                  <a:gd name="connsiteY5" fmla="*/ 23129 h 4364552"/>
                  <a:gd name="connsiteX6" fmla="*/ 256963 w 2986839"/>
                  <a:gd name="connsiteY6" fmla="*/ 2075872 h 4364552"/>
                  <a:gd name="connsiteX7" fmla="*/ 220980 w 2986839"/>
                  <a:gd name="connsiteY7" fmla="*/ 3154102 h 4364552"/>
                  <a:gd name="connsiteX8" fmla="*/ 270510 w 2986839"/>
                  <a:gd name="connsiteY8" fmla="*/ 3969442 h 4364552"/>
                  <a:gd name="connsiteX9" fmla="*/ 339090 w 2986839"/>
                  <a:gd name="connsiteY9" fmla="*/ 4087552 h 4364552"/>
                  <a:gd name="connsiteX10" fmla="*/ 396240 w 2986839"/>
                  <a:gd name="connsiteY10" fmla="*/ 4182802 h 4364552"/>
                  <a:gd name="connsiteX11" fmla="*/ 438150 w 2986839"/>
                  <a:gd name="connsiteY11" fmla="*/ 4304722 h 4364552"/>
                  <a:gd name="connsiteX12" fmla="*/ 472440 w 2986839"/>
                  <a:gd name="connsiteY12" fmla="*/ 3946582 h 4364552"/>
                  <a:gd name="connsiteX13" fmla="*/ 487680 w 2986839"/>
                  <a:gd name="connsiteY13" fmla="*/ 3641782 h 4364552"/>
                  <a:gd name="connsiteX14" fmla="*/ 537210 w 2986839"/>
                  <a:gd name="connsiteY14" fmla="*/ 3874192 h 4364552"/>
                  <a:gd name="connsiteX15" fmla="*/ 624840 w 2986839"/>
                  <a:gd name="connsiteY15" fmla="*/ 3641782 h 4364552"/>
                  <a:gd name="connsiteX16" fmla="*/ 651510 w 2986839"/>
                  <a:gd name="connsiteY16" fmla="*/ 4175182 h 4364552"/>
                  <a:gd name="connsiteX17" fmla="*/ 643890 w 2986839"/>
                  <a:gd name="connsiteY17" fmla="*/ 4259002 h 4364552"/>
                  <a:gd name="connsiteX18" fmla="*/ 781050 w 2986839"/>
                  <a:gd name="connsiteY18" fmla="*/ 4354252 h 4364552"/>
                  <a:gd name="connsiteX19" fmla="*/ 883920 w 2986839"/>
                  <a:gd name="connsiteY19" fmla="*/ 4281862 h 4364552"/>
                  <a:gd name="connsiteX20" fmla="*/ 956310 w 2986839"/>
                  <a:gd name="connsiteY20" fmla="*/ 4144702 h 4364552"/>
                  <a:gd name="connsiteX21" fmla="*/ 1104900 w 2986839"/>
                  <a:gd name="connsiteY21" fmla="*/ 4335202 h 4364552"/>
                  <a:gd name="connsiteX22" fmla="*/ 1242060 w 2986839"/>
                  <a:gd name="connsiteY22" fmla="*/ 4316152 h 4364552"/>
                  <a:gd name="connsiteX23" fmla="*/ 1299210 w 2986839"/>
                  <a:gd name="connsiteY23" fmla="*/ 3885622 h 4364552"/>
                  <a:gd name="connsiteX24" fmla="*/ 1329690 w 2986839"/>
                  <a:gd name="connsiteY24" fmla="*/ 3961822 h 4364552"/>
                  <a:gd name="connsiteX25" fmla="*/ 1474470 w 2986839"/>
                  <a:gd name="connsiteY25" fmla="*/ 4300912 h 4364552"/>
                  <a:gd name="connsiteX26" fmla="*/ 1695450 w 2986839"/>
                  <a:gd name="connsiteY26" fmla="*/ 4308532 h 4364552"/>
                  <a:gd name="connsiteX27" fmla="*/ 1783080 w 2986839"/>
                  <a:gd name="connsiteY27" fmla="*/ 4091362 h 4364552"/>
                  <a:gd name="connsiteX28" fmla="*/ 1946910 w 2986839"/>
                  <a:gd name="connsiteY28" fmla="*/ 4335202 h 4364552"/>
                  <a:gd name="connsiteX29" fmla="*/ 2145030 w 2986839"/>
                  <a:gd name="connsiteY29" fmla="*/ 4304722 h 4364552"/>
                  <a:gd name="connsiteX30" fmla="*/ 2152650 w 2986839"/>
                  <a:gd name="connsiteY30" fmla="*/ 4121842 h 4364552"/>
                  <a:gd name="connsiteX31" fmla="*/ 2164080 w 2986839"/>
                  <a:gd name="connsiteY31" fmla="*/ 3927532 h 4364552"/>
                  <a:gd name="connsiteX32" fmla="*/ 2213610 w 2986839"/>
                  <a:gd name="connsiteY32" fmla="*/ 3904672 h 4364552"/>
                  <a:gd name="connsiteX33" fmla="*/ 2228850 w 2986839"/>
                  <a:gd name="connsiteY33" fmla="*/ 4022782 h 4364552"/>
                  <a:gd name="connsiteX34" fmla="*/ 2255520 w 2986839"/>
                  <a:gd name="connsiteY34" fmla="*/ 3775132 h 4364552"/>
                  <a:gd name="connsiteX35" fmla="*/ 2266950 w 2986839"/>
                  <a:gd name="connsiteY35" fmla="*/ 3390322 h 4364552"/>
                  <a:gd name="connsiteX36" fmla="*/ 2316480 w 2986839"/>
                  <a:gd name="connsiteY36" fmla="*/ 3557962 h 4364552"/>
                  <a:gd name="connsiteX37" fmla="*/ 2320290 w 2986839"/>
                  <a:gd name="connsiteY37" fmla="*/ 4079932 h 4364552"/>
                  <a:gd name="connsiteX38" fmla="*/ 2388870 w 2986839"/>
                  <a:gd name="connsiteY38" fmla="*/ 4171372 h 4364552"/>
                  <a:gd name="connsiteX39" fmla="*/ 2430780 w 2986839"/>
                  <a:gd name="connsiteY39" fmla="*/ 4281862 h 4364552"/>
                  <a:gd name="connsiteX40" fmla="*/ 2484120 w 2986839"/>
                  <a:gd name="connsiteY40" fmla="*/ 4312342 h 4364552"/>
                  <a:gd name="connsiteX41" fmla="*/ 2556510 w 2986839"/>
                  <a:gd name="connsiteY41" fmla="*/ 4201852 h 4364552"/>
                  <a:gd name="connsiteX42" fmla="*/ 2586990 w 2986839"/>
                  <a:gd name="connsiteY42" fmla="*/ 3836092 h 4364552"/>
                  <a:gd name="connsiteX43" fmla="*/ 2602230 w 2986839"/>
                  <a:gd name="connsiteY43" fmla="*/ 3527482 h 4364552"/>
                  <a:gd name="connsiteX44" fmla="*/ 2602230 w 2986839"/>
                  <a:gd name="connsiteY44" fmla="*/ 3340792 h 4364552"/>
                  <a:gd name="connsiteX45" fmla="*/ 2655570 w 2986839"/>
                  <a:gd name="connsiteY45" fmla="*/ 2548312 h 4364552"/>
                  <a:gd name="connsiteX46" fmla="*/ 2659380 w 2986839"/>
                  <a:gd name="connsiteY46" fmla="*/ 2243512 h 4364552"/>
                  <a:gd name="connsiteX47" fmla="*/ 2708910 w 2986839"/>
                  <a:gd name="connsiteY47" fmla="*/ 1713922 h 4364552"/>
                  <a:gd name="connsiteX48" fmla="*/ 2731770 w 2986839"/>
                  <a:gd name="connsiteY48" fmla="*/ 2125402 h 4364552"/>
                  <a:gd name="connsiteX49" fmla="*/ 2743200 w 2986839"/>
                  <a:gd name="connsiteY49" fmla="*/ 3131242 h 4364552"/>
                  <a:gd name="connsiteX50" fmla="*/ 2766060 w 2986839"/>
                  <a:gd name="connsiteY50" fmla="*/ 3569392 h 4364552"/>
                  <a:gd name="connsiteX51" fmla="*/ 2792730 w 2986839"/>
                  <a:gd name="connsiteY51" fmla="*/ 3977062 h 4364552"/>
                  <a:gd name="connsiteX52" fmla="*/ 2819400 w 2986839"/>
                  <a:gd name="connsiteY52" fmla="*/ 4171372 h 4364552"/>
                  <a:gd name="connsiteX53" fmla="*/ 2872740 w 2986839"/>
                  <a:gd name="connsiteY53" fmla="*/ 3977062 h 4364552"/>
                  <a:gd name="connsiteX54" fmla="*/ 2975610 w 2986839"/>
                  <a:gd name="connsiteY54" fmla="*/ 4133272 h 4364552"/>
                  <a:gd name="connsiteX55" fmla="*/ 2979420 w 2986839"/>
                  <a:gd name="connsiteY55" fmla="*/ 4110412 h 4364552"/>
                  <a:gd name="connsiteX0" fmla="*/ 0 w 2986839"/>
                  <a:gd name="connsiteY0" fmla="*/ 4332999 h 4366159"/>
                  <a:gd name="connsiteX1" fmla="*/ 57150 w 2986839"/>
                  <a:gd name="connsiteY1" fmla="*/ 2736609 h 4366159"/>
                  <a:gd name="connsiteX2" fmla="*/ 99060 w 2986839"/>
                  <a:gd name="connsiteY2" fmla="*/ 2466099 h 4366159"/>
                  <a:gd name="connsiteX3" fmla="*/ 110490 w 2986839"/>
                  <a:gd name="connsiteY3" fmla="*/ 2161299 h 4366159"/>
                  <a:gd name="connsiteX4" fmla="*/ 164253 w 2986839"/>
                  <a:gd name="connsiteY4" fmla="*/ 1018300 h 4366159"/>
                  <a:gd name="connsiteX5" fmla="*/ 168063 w 2986839"/>
                  <a:gd name="connsiteY5" fmla="*/ 24736 h 4366159"/>
                  <a:gd name="connsiteX6" fmla="*/ 256963 w 2986839"/>
                  <a:gd name="connsiteY6" fmla="*/ 2077479 h 4366159"/>
                  <a:gd name="connsiteX7" fmla="*/ 220980 w 2986839"/>
                  <a:gd name="connsiteY7" fmla="*/ 3155709 h 4366159"/>
                  <a:gd name="connsiteX8" fmla="*/ 270510 w 2986839"/>
                  <a:gd name="connsiteY8" fmla="*/ 3971049 h 4366159"/>
                  <a:gd name="connsiteX9" fmla="*/ 339090 w 2986839"/>
                  <a:gd name="connsiteY9" fmla="*/ 4089159 h 4366159"/>
                  <a:gd name="connsiteX10" fmla="*/ 396240 w 2986839"/>
                  <a:gd name="connsiteY10" fmla="*/ 4184409 h 4366159"/>
                  <a:gd name="connsiteX11" fmla="*/ 438150 w 2986839"/>
                  <a:gd name="connsiteY11" fmla="*/ 4306329 h 4366159"/>
                  <a:gd name="connsiteX12" fmla="*/ 472440 w 2986839"/>
                  <a:gd name="connsiteY12" fmla="*/ 3948189 h 4366159"/>
                  <a:gd name="connsiteX13" fmla="*/ 487680 w 2986839"/>
                  <a:gd name="connsiteY13" fmla="*/ 3643389 h 4366159"/>
                  <a:gd name="connsiteX14" fmla="*/ 537210 w 2986839"/>
                  <a:gd name="connsiteY14" fmla="*/ 3875799 h 4366159"/>
                  <a:gd name="connsiteX15" fmla="*/ 624840 w 2986839"/>
                  <a:gd name="connsiteY15" fmla="*/ 3643389 h 4366159"/>
                  <a:gd name="connsiteX16" fmla="*/ 651510 w 2986839"/>
                  <a:gd name="connsiteY16" fmla="*/ 4176789 h 4366159"/>
                  <a:gd name="connsiteX17" fmla="*/ 643890 w 2986839"/>
                  <a:gd name="connsiteY17" fmla="*/ 4260609 h 4366159"/>
                  <a:gd name="connsiteX18" fmla="*/ 781050 w 2986839"/>
                  <a:gd name="connsiteY18" fmla="*/ 4355859 h 4366159"/>
                  <a:gd name="connsiteX19" fmla="*/ 883920 w 2986839"/>
                  <a:gd name="connsiteY19" fmla="*/ 4283469 h 4366159"/>
                  <a:gd name="connsiteX20" fmla="*/ 956310 w 2986839"/>
                  <a:gd name="connsiteY20" fmla="*/ 4146309 h 4366159"/>
                  <a:gd name="connsiteX21" fmla="*/ 1104900 w 2986839"/>
                  <a:gd name="connsiteY21" fmla="*/ 4336809 h 4366159"/>
                  <a:gd name="connsiteX22" fmla="*/ 1242060 w 2986839"/>
                  <a:gd name="connsiteY22" fmla="*/ 4317759 h 4366159"/>
                  <a:gd name="connsiteX23" fmla="*/ 1299210 w 2986839"/>
                  <a:gd name="connsiteY23" fmla="*/ 3887229 h 4366159"/>
                  <a:gd name="connsiteX24" fmla="*/ 1329690 w 2986839"/>
                  <a:gd name="connsiteY24" fmla="*/ 3963429 h 4366159"/>
                  <a:gd name="connsiteX25" fmla="*/ 1474470 w 2986839"/>
                  <a:gd name="connsiteY25" fmla="*/ 4302519 h 4366159"/>
                  <a:gd name="connsiteX26" fmla="*/ 1695450 w 2986839"/>
                  <a:gd name="connsiteY26" fmla="*/ 4310139 h 4366159"/>
                  <a:gd name="connsiteX27" fmla="*/ 1783080 w 2986839"/>
                  <a:gd name="connsiteY27" fmla="*/ 4092969 h 4366159"/>
                  <a:gd name="connsiteX28" fmla="*/ 1946910 w 2986839"/>
                  <a:gd name="connsiteY28" fmla="*/ 4336809 h 4366159"/>
                  <a:gd name="connsiteX29" fmla="*/ 2145030 w 2986839"/>
                  <a:gd name="connsiteY29" fmla="*/ 4306329 h 4366159"/>
                  <a:gd name="connsiteX30" fmla="*/ 2152650 w 2986839"/>
                  <a:gd name="connsiteY30" fmla="*/ 4123449 h 4366159"/>
                  <a:gd name="connsiteX31" fmla="*/ 2164080 w 2986839"/>
                  <a:gd name="connsiteY31" fmla="*/ 3929139 h 4366159"/>
                  <a:gd name="connsiteX32" fmla="*/ 2213610 w 2986839"/>
                  <a:gd name="connsiteY32" fmla="*/ 3906279 h 4366159"/>
                  <a:gd name="connsiteX33" fmla="*/ 2228850 w 2986839"/>
                  <a:gd name="connsiteY33" fmla="*/ 4024389 h 4366159"/>
                  <a:gd name="connsiteX34" fmla="*/ 2255520 w 2986839"/>
                  <a:gd name="connsiteY34" fmla="*/ 3776739 h 4366159"/>
                  <a:gd name="connsiteX35" fmla="*/ 2266950 w 2986839"/>
                  <a:gd name="connsiteY35" fmla="*/ 3391929 h 4366159"/>
                  <a:gd name="connsiteX36" fmla="*/ 2316480 w 2986839"/>
                  <a:gd name="connsiteY36" fmla="*/ 3559569 h 4366159"/>
                  <a:gd name="connsiteX37" fmla="*/ 2320290 w 2986839"/>
                  <a:gd name="connsiteY37" fmla="*/ 4081539 h 4366159"/>
                  <a:gd name="connsiteX38" fmla="*/ 2388870 w 2986839"/>
                  <a:gd name="connsiteY38" fmla="*/ 4172979 h 4366159"/>
                  <a:gd name="connsiteX39" fmla="*/ 2430780 w 2986839"/>
                  <a:gd name="connsiteY39" fmla="*/ 4283469 h 4366159"/>
                  <a:gd name="connsiteX40" fmla="*/ 2484120 w 2986839"/>
                  <a:gd name="connsiteY40" fmla="*/ 4313949 h 4366159"/>
                  <a:gd name="connsiteX41" fmla="*/ 2556510 w 2986839"/>
                  <a:gd name="connsiteY41" fmla="*/ 4203459 h 4366159"/>
                  <a:gd name="connsiteX42" fmla="*/ 2586990 w 2986839"/>
                  <a:gd name="connsiteY42" fmla="*/ 3837699 h 4366159"/>
                  <a:gd name="connsiteX43" fmla="*/ 2602230 w 2986839"/>
                  <a:gd name="connsiteY43" fmla="*/ 3529089 h 4366159"/>
                  <a:gd name="connsiteX44" fmla="*/ 2602230 w 2986839"/>
                  <a:gd name="connsiteY44" fmla="*/ 3342399 h 4366159"/>
                  <a:gd name="connsiteX45" fmla="*/ 2655570 w 2986839"/>
                  <a:gd name="connsiteY45" fmla="*/ 2549919 h 4366159"/>
                  <a:gd name="connsiteX46" fmla="*/ 2659380 w 2986839"/>
                  <a:gd name="connsiteY46" fmla="*/ 2245119 h 4366159"/>
                  <a:gd name="connsiteX47" fmla="*/ 2708910 w 2986839"/>
                  <a:gd name="connsiteY47" fmla="*/ 1715529 h 4366159"/>
                  <a:gd name="connsiteX48" fmla="*/ 2731770 w 2986839"/>
                  <a:gd name="connsiteY48" fmla="*/ 2127009 h 4366159"/>
                  <a:gd name="connsiteX49" fmla="*/ 2743200 w 2986839"/>
                  <a:gd name="connsiteY49" fmla="*/ 3132849 h 4366159"/>
                  <a:gd name="connsiteX50" fmla="*/ 2766060 w 2986839"/>
                  <a:gd name="connsiteY50" fmla="*/ 3570999 h 4366159"/>
                  <a:gd name="connsiteX51" fmla="*/ 2792730 w 2986839"/>
                  <a:gd name="connsiteY51" fmla="*/ 3978669 h 4366159"/>
                  <a:gd name="connsiteX52" fmla="*/ 2819400 w 2986839"/>
                  <a:gd name="connsiteY52" fmla="*/ 4172979 h 4366159"/>
                  <a:gd name="connsiteX53" fmla="*/ 2872740 w 2986839"/>
                  <a:gd name="connsiteY53" fmla="*/ 3978669 h 4366159"/>
                  <a:gd name="connsiteX54" fmla="*/ 2975610 w 2986839"/>
                  <a:gd name="connsiteY54" fmla="*/ 4134879 h 4366159"/>
                  <a:gd name="connsiteX55" fmla="*/ 2979420 w 2986839"/>
                  <a:gd name="connsiteY55" fmla="*/ 4112019 h 4366159"/>
                  <a:gd name="connsiteX0" fmla="*/ 0 w 2986839"/>
                  <a:gd name="connsiteY0" fmla="*/ 4333553 h 4366713"/>
                  <a:gd name="connsiteX1" fmla="*/ 57150 w 2986839"/>
                  <a:gd name="connsiteY1" fmla="*/ 2737163 h 4366713"/>
                  <a:gd name="connsiteX2" fmla="*/ 99060 w 2986839"/>
                  <a:gd name="connsiteY2" fmla="*/ 2466653 h 4366713"/>
                  <a:gd name="connsiteX3" fmla="*/ 110490 w 2986839"/>
                  <a:gd name="connsiteY3" fmla="*/ 2161853 h 4366713"/>
                  <a:gd name="connsiteX4" fmla="*/ 138853 w 2986839"/>
                  <a:gd name="connsiteY4" fmla="*/ 1010387 h 4366713"/>
                  <a:gd name="connsiteX5" fmla="*/ 168063 w 2986839"/>
                  <a:gd name="connsiteY5" fmla="*/ 25290 h 4366713"/>
                  <a:gd name="connsiteX6" fmla="*/ 256963 w 2986839"/>
                  <a:gd name="connsiteY6" fmla="*/ 2078033 h 4366713"/>
                  <a:gd name="connsiteX7" fmla="*/ 220980 w 2986839"/>
                  <a:gd name="connsiteY7" fmla="*/ 3156263 h 4366713"/>
                  <a:gd name="connsiteX8" fmla="*/ 270510 w 2986839"/>
                  <a:gd name="connsiteY8" fmla="*/ 3971603 h 4366713"/>
                  <a:gd name="connsiteX9" fmla="*/ 339090 w 2986839"/>
                  <a:gd name="connsiteY9" fmla="*/ 4089713 h 4366713"/>
                  <a:gd name="connsiteX10" fmla="*/ 396240 w 2986839"/>
                  <a:gd name="connsiteY10" fmla="*/ 4184963 h 4366713"/>
                  <a:gd name="connsiteX11" fmla="*/ 438150 w 2986839"/>
                  <a:gd name="connsiteY11" fmla="*/ 4306883 h 4366713"/>
                  <a:gd name="connsiteX12" fmla="*/ 472440 w 2986839"/>
                  <a:gd name="connsiteY12" fmla="*/ 3948743 h 4366713"/>
                  <a:gd name="connsiteX13" fmla="*/ 487680 w 2986839"/>
                  <a:gd name="connsiteY13" fmla="*/ 3643943 h 4366713"/>
                  <a:gd name="connsiteX14" fmla="*/ 537210 w 2986839"/>
                  <a:gd name="connsiteY14" fmla="*/ 3876353 h 4366713"/>
                  <a:gd name="connsiteX15" fmla="*/ 624840 w 2986839"/>
                  <a:gd name="connsiteY15" fmla="*/ 3643943 h 4366713"/>
                  <a:gd name="connsiteX16" fmla="*/ 651510 w 2986839"/>
                  <a:gd name="connsiteY16" fmla="*/ 4177343 h 4366713"/>
                  <a:gd name="connsiteX17" fmla="*/ 643890 w 2986839"/>
                  <a:gd name="connsiteY17" fmla="*/ 4261163 h 4366713"/>
                  <a:gd name="connsiteX18" fmla="*/ 781050 w 2986839"/>
                  <a:gd name="connsiteY18" fmla="*/ 4356413 h 4366713"/>
                  <a:gd name="connsiteX19" fmla="*/ 883920 w 2986839"/>
                  <a:gd name="connsiteY19" fmla="*/ 4284023 h 4366713"/>
                  <a:gd name="connsiteX20" fmla="*/ 956310 w 2986839"/>
                  <a:gd name="connsiteY20" fmla="*/ 4146863 h 4366713"/>
                  <a:gd name="connsiteX21" fmla="*/ 1104900 w 2986839"/>
                  <a:gd name="connsiteY21" fmla="*/ 4337363 h 4366713"/>
                  <a:gd name="connsiteX22" fmla="*/ 1242060 w 2986839"/>
                  <a:gd name="connsiteY22" fmla="*/ 4318313 h 4366713"/>
                  <a:gd name="connsiteX23" fmla="*/ 1299210 w 2986839"/>
                  <a:gd name="connsiteY23" fmla="*/ 3887783 h 4366713"/>
                  <a:gd name="connsiteX24" fmla="*/ 1329690 w 2986839"/>
                  <a:gd name="connsiteY24" fmla="*/ 3963983 h 4366713"/>
                  <a:gd name="connsiteX25" fmla="*/ 1474470 w 2986839"/>
                  <a:gd name="connsiteY25" fmla="*/ 4303073 h 4366713"/>
                  <a:gd name="connsiteX26" fmla="*/ 1695450 w 2986839"/>
                  <a:gd name="connsiteY26" fmla="*/ 4310693 h 4366713"/>
                  <a:gd name="connsiteX27" fmla="*/ 1783080 w 2986839"/>
                  <a:gd name="connsiteY27" fmla="*/ 4093523 h 4366713"/>
                  <a:gd name="connsiteX28" fmla="*/ 1946910 w 2986839"/>
                  <a:gd name="connsiteY28" fmla="*/ 4337363 h 4366713"/>
                  <a:gd name="connsiteX29" fmla="*/ 2145030 w 2986839"/>
                  <a:gd name="connsiteY29" fmla="*/ 4306883 h 4366713"/>
                  <a:gd name="connsiteX30" fmla="*/ 2152650 w 2986839"/>
                  <a:gd name="connsiteY30" fmla="*/ 4124003 h 4366713"/>
                  <a:gd name="connsiteX31" fmla="*/ 2164080 w 2986839"/>
                  <a:gd name="connsiteY31" fmla="*/ 3929693 h 4366713"/>
                  <a:gd name="connsiteX32" fmla="*/ 2213610 w 2986839"/>
                  <a:gd name="connsiteY32" fmla="*/ 3906833 h 4366713"/>
                  <a:gd name="connsiteX33" fmla="*/ 2228850 w 2986839"/>
                  <a:gd name="connsiteY33" fmla="*/ 4024943 h 4366713"/>
                  <a:gd name="connsiteX34" fmla="*/ 2255520 w 2986839"/>
                  <a:gd name="connsiteY34" fmla="*/ 3777293 h 4366713"/>
                  <a:gd name="connsiteX35" fmla="*/ 2266950 w 2986839"/>
                  <a:gd name="connsiteY35" fmla="*/ 3392483 h 4366713"/>
                  <a:gd name="connsiteX36" fmla="*/ 2316480 w 2986839"/>
                  <a:gd name="connsiteY36" fmla="*/ 3560123 h 4366713"/>
                  <a:gd name="connsiteX37" fmla="*/ 2320290 w 2986839"/>
                  <a:gd name="connsiteY37" fmla="*/ 4082093 h 4366713"/>
                  <a:gd name="connsiteX38" fmla="*/ 2388870 w 2986839"/>
                  <a:gd name="connsiteY38" fmla="*/ 4173533 h 4366713"/>
                  <a:gd name="connsiteX39" fmla="*/ 2430780 w 2986839"/>
                  <a:gd name="connsiteY39" fmla="*/ 4284023 h 4366713"/>
                  <a:gd name="connsiteX40" fmla="*/ 2484120 w 2986839"/>
                  <a:gd name="connsiteY40" fmla="*/ 4314503 h 4366713"/>
                  <a:gd name="connsiteX41" fmla="*/ 2556510 w 2986839"/>
                  <a:gd name="connsiteY41" fmla="*/ 4204013 h 4366713"/>
                  <a:gd name="connsiteX42" fmla="*/ 2586990 w 2986839"/>
                  <a:gd name="connsiteY42" fmla="*/ 3838253 h 4366713"/>
                  <a:gd name="connsiteX43" fmla="*/ 2602230 w 2986839"/>
                  <a:gd name="connsiteY43" fmla="*/ 3529643 h 4366713"/>
                  <a:gd name="connsiteX44" fmla="*/ 2602230 w 2986839"/>
                  <a:gd name="connsiteY44" fmla="*/ 3342953 h 4366713"/>
                  <a:gd name="connsiteX45" fmla="*/ 2655570 w 2986839"/>
                  <a:gd name="connsiteY45" fmla="*/ 2550473 h 4366713"/>
                  <a:gd name="connsiteX46" fmla="*/ 2659380 w 2986839"/>
                  <a:gd name="connsiteY46" fmla="*/ 2245673 h 4366713"/>
                  <a:gd name="connsiteX47" fmla="*/ 2708910 w 2986839"/>
                  <a:gd name="connsiteY47" fmla="*/ 1716083 h 4366713"/>
                  <a:gd name="connsiteX48" fmla="*/ 2731770 w 2986839"/>
                  <a:gd name="connsiteY48" fmla="*/ 2127563 h 4366713"/>
                  <a:gd name="connsiteX49" fmla="*/ 2743200 w 2986839"/>
                  <a:gd name="connsiteY49" fmla="*/ 3133403 h 4366713"/>
                  <a:gd name="connsiteX50" fmla="*/ 2766060 w 2986839"/>
                  <a:gd name="connsiteY50" fmla="*/ 3571553 h 4366713"/>
                  <a:gd name="connsiteX51" fmla="*/ 2792730 w 2986839"/>
                  <a:gd name="connsiteY51" fmla="*/ 3979223 h 4366713"/>
                  <a:gd name="connsiteX52" fmla="*/ 2819400 w 2986839"/>
                  <a:gd name="connsiteY52" fmla="*/ 4173533 h 4366713"/>
                  <a:gd name="connsiteX53" fmla="*/ 2872740 w 2986839"/>
                  <a:gd name="connsiteY53" fmla="*/ 3979223 h 4366713"/>
                  <a:gd name="connsiteX54" fmla="*/ 2975610 w 2986839"/>
                  <a:gd name="connsiteY54" fmla="*/ 4135433 h 4366713"/>
                  <a:gd name="connsiteX55" fmla="*/ 2979420 w 2986839"/>
                  <a:gd name="connsiteY55" fmla="*/ 4112573 h 4366713"/>
                  <a:gd name="connsiteX0" fmla="*/ 0 w 2986839"/>
                  <a:gd name="connsiteY0" fmla="*/ 4333553 h 4366713"/>
                  <a:gd name="connsiteX1" fmla="*/ 57150 w 2986839"/>
                  <a:gd name="connsiteY1" fmla="*/ 2737163 h 4366713"/>
                  <a:gd name="connsiteX2" fmla="*/ 99060 w 2986839"/>
                  <a:gd name="connsiteY2" fmla="*/ 2466653 h 4366713"/>
                  <a:gd name="connsiteX3" fmla="*/ 110490 w 2986839"/>
                  <a:gd name="connsiteY3" fmla="*/ 2161853 h 4366713"/>
                  <a:gd name="connsiteX4" fmla="*/ 138853 w 2986839"/>
                  <a:gd name="connsiteY4" fmla="*/ 1010387 h 4366713"/>
                  <a:gd name="connsiteX5" fmla="*/ 168063 w 2986839"/>
                  <a:gd name="connsiteY5" fmla="*/ 25290 h 4366713"/>
                  <a:gd name="connsiteX6" fmla="*/ 223096 w 2986839"/>
                  <a:gd name="connsiteY6" fmla="*/ 2078033 h 4366713"/>
                  <a:gd name="connsiteX7" fmla="*/ 220980 w 2986839"/>
                  <a:gd name="connsiteY7" fmla="*/ 3156263 h 4366713"/>
                  <a:gd name="connsiteX8" fmla="*/ 270510 w 2986839"/>
                  <a:gd name="connsiteY8" fmla="*/ 3971603 h 4366713"/>
                  <a:gd name="connsiteX9" fmla="*/ 339090 w 2986839"/>
                  <a:gd name="connsiteY9" fmla="*/ 4089713 h 4366713"/>
                  <a:gd name="connsiteX10" fmla="*/ 396240 w 2986839"/>
                  <a:gd name="connsiteY10" fmla="*/ 4184963 h 4366713"/>
                  <a:gd name="connsiteX11" fmla="*/ 438150 w 2986839"/>
                  <a:gd name="connsiteY11" fmla="*/ 4306883 h 4366713"/>
                  <a:gd name="connsiteX12" fmla="*/ 472440 w 2986839"/>
                  <a:gd name="connsiteY12" fmla="*/ 3948743 h 4366713"/>
                  <a:gd name="connsiteX13" fmla="*/ 487680 w 2986839"/>
                  <a:gd name="connsiteY13" fmla="*/ 3643943 h 4366713"/>
                  <a:gd name="connsiteX14" fmla="*/ 537210 w 2986839"/>
                  <a:gd name="connsiteY14" fmla="*/ 3876353 h 4366713"/>
                  <a:gd name="connsiteX15" fmla="*/ 624840 w 2986839"/>
                  <a:gd name="connsiteY15" fmla="*/ 3643943 h 4366713"/>
                  <a:gd name="connsiteX16" fmla="*/ 651510 w 2986839"/>
                  <a:gd name="connsiteY16" fmla="*/ 4177343 h 4366713"/>
                  <a:gd name="connsiteX17" fmla="*/ 643890 w 2986839"/>
                  <a:gd name="connsiteY17" fmla="*/ 4261163 h 4366713"/>
                  <a:gd name="connsiteX18" fmla="*/ 781050 w 2986839"/>
                  <a:gd name="connsiteY18" fmla="*/ 4356413 h 4366713"/>
                  <a:gd name="connsiteX19" fmla="*/ 883920 w 2986839"/>
                  <a:gd name="connsiteY19" fmla="*/ 4284023 h 4366713"/>
                  <a:gd name="connsiteX20" fmla="*/ 956310 w 2986839"/>
                  <a:gd name="connsiteY20" fmla="*/ 4146863 h 4366713"/>
                  <a:gd name="connsiteX21" fmla="*/ 1104900 w 2986839"/>
                  <a:gd name="connsiteY21" fmla="*/ 4337363 h 4366713"/>
                  <a:gd name="connsiteX22" fmla="*/ 1242060 w 2986839"/>
                  <a:gd name="connsiteY22" fmla="*/ 4318313 h 4366713"/>
                  <a:gd name="connsiteX23" fmla="*/ 1299210 w 2986839"/>
                  <a:gd name="connsiteY23" fmla="*/ 3887783 h 4366713"/>
                  <a:gd name="connsiteX24" fmla="*/ 1329690 w 2986839"/>
                  <a:gd name="connsiteY24" fmla="*/ 3963983 h 4366713"/>
                  <a:gd name="connsiteX25" fmla="*/ 1474470 w 2986839"/>
                  <a:gd name="connsiteY25" fmla="*/ 4303073 h 4366713"/>
                  <a:gd name="connsiteX26" fmla="*/ 1695450 w 2986839"/>
                  <a:gd name="connsiteY26" fmla="*/ 4310693 h 4366713"/>
                  <a:gd name="connsiteX27" fmla="*/ 1783080 w 2986839"/>
                  <a:gd name="connsiteY27" fmla="*/ 4093523 h 4366713"/>
                  <a:gd name="connsiteX28" fmla="*/ 1946910 w 2986839"/>
                  <a:gd name="connsiteY28" fmla="*/ 4337363 h 4366713"/>
                  <a:gd name="connsiteX29" fmla="*/ 2145030 w 2986839"/>
                  <a:gd name="connsiteY29" fmla="*/ 4306883 h 4366713"/>
                  <a:gd name="connsiteX30" fmla="*/ 2152650 w 2986839"/>
                  <a:gd name="connsiteY30" fmla="*/ 4124003 h 4366713"/>
                  <a:gd name="connsiteX31" fmla="*/ 2164080 w 2986839"/>
                  <a:gd name="connsiteY31" fmla="*/ 3929693 h 4366713"/>
                  <a:gd name="connsiteX32" fmla="*/ 2213610 w 2986839"/>
                  <a:gd name="connsiteY32" fmla="*/ 3906833 h 4366713"/>
                  <a:gd name="connsiteX33" fmla="*/ 2228850 w 2986839"/>
                  <a:gd name="connsiteY33" fmla="*/ 4024943 h 4366713"/>
                  <a:gd name="connsiteX34" fmla="*/ 2255520 w 2986839"/>
                  <a:gd name="connsiteY34" fmla="*/ 3777293 h 4366713"/>
                  <a:gd name="connsiteX35" fmla="*/ 2266950 w 2986839"/>
                  <a:gd name="connsiteY35" fmla="*/ 3392483 h 4366713"/>
                  <a:gd name="connsiteX36" fmla="*/ 2316480 w 2986839"/>
                  <a:gd name="connsiteY36" fmla="*/ 3560123 h 4366713"/>
                  <a:gd name="connsiteX37" fmla="*/ 2320290 w 2986839"/>
                  <a:gd name="connsiteY37" fmla="*/ 4082093 h 4366713"/>
                  <a:gd name="connsiteX38" fmla="*/ 2388870 w 2986839"/>
                  <a:gd name="connsiteY38" fmla="*/ 4173533 h 4366713"/>
                  <a:gd name="connsiteX39" fmla="*/ 2430780 w 2986839"/>
                  <a:gd name="connsiteY39" fmla="*/ 4284023 h 4366713"/>
                  <a:gd name="connsiteX40" fmla="*/ 2484120 w 2986839"/>
                  <a:gd name="connsiteY40" fmla="*/ 4314503 h 4366713"/>
                  <a:gd name="connsiteX41" fmla="*/ 2556510 w 2986839"/>
                  <a:gd name="connsiteY41" fmla="*/ 4204013 h 4366713"/>
                  <a:gd name="connsiteX42" fmla="*/ 2586990 w 2986839"/>
                  <a:gd name="connsiteY42" fmla="*/ 3838253 h 4366713"/>
                  <a:gd name="connsiteX43" fmla="*/ 2602230 w 2986839"/>
                  <a:gd name="connsiteY43" fmla="*/ 3529643 h 4366713"/>
                  <a:gd name="connsiteX44" fmla="*/ 2602230 w 2986839"/>
                  <a:gd name="connsiteY44" fmla="*/ 3342953 h 4366713"/>
                  <a:gd name="connsiteX45" fmla="*/ 2655570 w 2986839"/>
                  <a:gd name="connsiteY45" fmla="*/ 2550473 h 4366713"/>
                  <a:gd name="connsiteX46" fmla="*/ 2659380 w 2986839"/>
                  <a:gd name="connsiteY46" fmla="*/ 2245673 h 4366713"/>
                  <a:gd name="connsiteX47" fmla="*/ 2708910 w 2986839"/>
                  <a:gd name="connsiteY47" fmla="*/ 1716083 h 4366713"/>
                  <a:gd name="connsiteX48" fmla="*/ 2731770 w 2986839"/>
                  <a:gd name="connsiteY48" fmla="*/ 2127563 h 4366713"/>
                  <a:gd name="connsiteX49" fmla="*/ 2743200 w 2986839"/>
                  <a:gd name="connsiteY49" fmla="*/ 3133403 h 4366713"/>
                  <a:gd name="connsiteX50" fmla="*/ 2766060 w 2986839"/>
                  <a:gd name="connsiteY50" fmla="*/ 3571553 h 4366713"/>
                  <a:gd name="connsiteX51" fmla="*/ 2792730 w 2986839"/>
                  <a:gd name="connsiteY51" fmla="*/ 3979223 h 4366713"/>
                  <a:gd name="connsiteX52" fmla="*/ 2819400 w 2986839"/>
                  <a:gd name="connsiteY52" fmla="*/ 4173533 h 4366713"/>
                  <a:gd name="connsiteX53" fmla="*/ 2872740 w 2986839"/>
                  <a:gd name="connsiteY53" fmla="*/ 3979223 h 4366713"/>
                  <a:gd name="connsiteX54" fmla="*/ 2975610 w 2986839"/>
                  <a:gd name="connsiteY54" fmla="*/ 4135433 h 4366713"/>
                  <a:gd name="connsiteX55" fmla="*/ 2979420 w 2986839"/>
                  <a:gd name="connsiteY55" fmla="*/ 4112573 h 4366713"/>
                  <a:gd name="connsiteX0" fmla="*/ 0 w 2986839"/>
                  <a:gd name="connsiteY0" fmla="*/ 4333553 h 4366713"/>
                  <a:gd name="connsiteX1" fmla="*/ 87630 w 2986839"/>
                  <a:gd name="connsiteY1" fmla="*/ 2740973 h 4366713"/>
                  <a:gd name="connsiteX2" fmla="*/ 99060 w 2986839"/>
                  <a:gd name="connsiteY2" fmla="*/ 2466653 h 4366713"/>
                  <a:gd name="connsiteX3" fmla="*/ 110490 w 2986839"/>
                  <a:gd name="connsiteY3" fmla="*/ 2161853 h 4366713"/>
                  <a:gd name="connsiteX4" fmla="*/ 138853 w 2986839"/>
                  <a:gd name="connsiteY4" fmla="*/ 1010387 h 4366713"/>
                  <a:gd name="connsiteX5" fmla="*/ 168063 w 2986839"/>
                  <a:gd name="connsiteY5" fmla="*/ 25290 h 4366713"/>
                  <a:gd name="connsiteX6" fmla="*/ 223096 w 2986839"/>
                  <a:gd name="connsiteY6" fmla="*/ 2078033 h 4366713"/>
                  <a:gd name="connsiteX7" fmla="*/ 220980 w 2986839"/>
                  <a:gd name="connsiteY7" fmla="*/ 3156263 h 4366713"/>
                  <a:gd name="connsiteX8" fmla="*/ 270510 w 2986839"/>
                  <a:gd name="connsiteY8" fmla="*/ 3971603 h 4366713"/>
                  <a:gd name="connsiteX9" fmla="*/ 339090 w 2986839"/>
                  <a:gd name="connsiteY9" fmla="*/ 4089713 h 4366713"/>
                  <a:gd name="connsiteX10" fmla="*/ 396240 w 2986839"/>
                  <a:gd name="connsiteY10" fmla="*/ 4184963 h 4366713"/>
                  <a:gd name="connsiteX11" fmla="*/ 438150 w 2986839"/>
                  <a:gd name="connsiteY11" fmla="*/ 4306883 h 4366713"/>
                  <a:gd name="connsiteX12" fmla="*/ 472440 w 2986839"/>
                  <a:gd name="connsiteY12" fmla="*/ 3948743 h 4366713"/>
                  <a:gd name="connsiteX13" fmla="*/ 487680 w 2986839"/>
                  <a:gd name="connsiteY13" fmla="*/ 3643943 h 4366713"/>
                  <a:gd name="connsiteX14" fmla="*/ 537210 w 2986839"/>
                  <a:gd name="connsiteY14" fmla="*/ 3876353 h 4366713"/>
                  <a:gd name="connsiteX15" fmla="*/ 624840 w 2986839"/>
                  <a:gd name="connsiteY15" fmla="*/ 3643943 h 4366713"/>
                  <a:gd name="connsiteX16" fmla="*/ 651510 w 2986839"/>
                  <a:gd name="connsiteY16" fmla="*/ 4177343 h 4366713"/>
                  <a:gd name="connsiteX17" fmla="*/ 643890 w 2986839"/>
                  <a:gd name="connsiteY17" fmla="*/ 4261163 h 4366713"/>
                  <a:gd name="connsiteX18" fmla="*/ 781050 w 2986839"/>
                  <a:gd name="connsiteY18" fmla="*/ 4356413 h 4366713"/>
                  <a:gd name="connsiteX19" fmla="*/ 883920 w 2986839"/>
                  <a:gd name="connsiteY19" fmla="*/ 4284023 h 4366713"/>
                  <a:gd name="connsiteX20" fmla="*/ 956310 w 2986839"/>
                  <a:gd name="connsiteY20" fmla="*/ 4146863 h 4366713"/>
                  <a:gd name="connsiteX21" fmla="*/ 1104900 w 2986839"/>
                  <a:gd name="connsiteY21" fmla="*/ 4337363 h 4366713"/>
                  <a:gd name="connsiteX22" fmla="*/ 1242060 w 2986839"/>
                  <a:gd name="connsiteY22" fmla="*/ 4318313 h 4366713"/>
                  <a:gd name="connsiteX23" fmla="*/ 1299210 w 2986839"/>
                  <a:gd name="connsiteY23" fmla="*/ 3887783 h 4366713"/>
                  <a:gd name="connsiteX24" fmla="*/ 1329690 w 2986839"/>
                  <a:gd name="connsiteY24" fmla="*/ 3963983 h 4366713"/>
                  <a:gd name="connsiteX25" fmla="*/ 1474470 w 2986839"/>
                  <a:gd name="connsiteY25" fmla="*/ 4303073 h 4366713"/>
                  <a:gd name="connsiteX26" fmla="*/ 1695450 w 2986839"/>
                  <a:gd name="connsiteY26" fmla="*/ 4310693 h 4366713"/>
                  <a:gd name="connsiteX27" fmla="*/ 1783080 w 2986839"/>
                  <a:gd name="connsiteY27" fmla="*/ 4093523 h 4366713"/>
                  <a:gd name="connsiteX28" fmla="*/ 1946910 w 2986839"/>
                  <a:gd name="connsiteY28" fmla="*/ 4337363 h 4366713"/>
                  <a:gd name="connsiteX29" fmla="*/ 2145030 w 2986839"/>
                  <a:gd name="connsiteY29" fmla="*/ 4306883 h 4366713"/>
                  <a:gd name="connsiteX30" fmla="*/ 2152650 w 2986839"/>
                  <a:gd name="connsiteY30" fmla="*/ 4124003 h 4366713"/>
                  <a:gd name="connsiteX31" fmla="*/ 2164080 w 2986839"/>
                  <a:gd name="connsiteY31" fmla="*/ 3929693 h 4366713"/>
                  <a:gd name="connsiteX32" fmla="*/ 2213610 w 2986839"/>
                  <a:gd name="connsiteY32" fmla="*/ 3906833 h 4366713"/>
                  <a:gd name="connsiteX33" fmla="*/ 2228850 w 2986839"/>
                  <a:gd name="connsiteY33" fmla="*/ 4024943 h 4366713"/>
                  <a:gd name="connsiteX34" fmla="*/ 2255520 w 2986839"/>
                  <a:gd name="connsiteY34" fmla="*/ 3777293 h 4366713"/>
                  <a:gd name="connsiteX35" fmla="*/ 2266950 w 2986839"/>
                  <a:gd name="connsiteY35" fmla="*/ 3392483 h 4366713"/>
                  <a:gd name="connsiteX36" fmla="*/ 2316480 w 2986839"/>
                  <a:gd name="connsiteY36" fmla="*/ 3560123 h 4366713"/>
                  <a:gd name="connsiteX37" fmla="*/ 2320290 w 2986839"/>
                  <a:gd name="connsiteY37" fmla="*/ 4082093 h 4366713"/>
                  <a:gd name="connsiteX38" fmla="*/ 2388870 w 2986839"/>
                  <a:gd name="connsiteY38" fmla="*/ 4173533 h 4366713"/>
                  <a:gd name="connsiteX39" fmla="*/ 2430780 w 2986839"/>
                  <a:gd name="connsiteY39" fmla="*/ 4284023 h 4366713"/>
                  <a:gd name="connsiteX40" fmla="*/ 2484120 w 2986839"/>
                  <a:gd name="connsiteY40" fmla="*/ 4314503 h 4366713"/>
                  <a:gd name="connsiteX41" fmla="*/ 2556510 w 2986839"/>
                  <a:gd name="connsiteY41" fmla="*/ 4204013 h 4366713"/>
                  <a:gd name="connsiteX42" fmla="*/ 2586990 w 2986839"/>
                  <a:gd name="connsiteY42" fmla="*/ 3838253 h 4366713"/>
                  <a:gd name="connsiteX43" fmla="*/ 2602230 w 2986839"/>
                  <a:gd name="connsiteY43" fmla="*/ 3529643 h 4366713"/>
                  <a:gd name="connsiteX44" fmla="*/ 2602230 w 2986839"/>
                  <a:gd name="connsiteY44" fmla="*/ 3342953 h 4366713"/>
                  <a:gd name="connsiteX45" fmla="*/ 2655570 w 2986839"/>
                  <a:gd name="connsiteY45" fmla="*/ 2550473 h 4366713"/>
                  <a:gd name="connsiteX46" fmla="*/ 2659380 w 2986839"/>
                  <a:gd name="connsiteY46" fmla="*/ 2245673 h 4366713"/>
                  <a:gd name="connsiteX47" fmla="*/ 2708910 w 2986839"/>
                  <a:gd name="connsiteY47" fmla="*/ 1716083 h 4366713"/>
                  <a:gd name="connsiteX48" fmla="*/ 2731770 w 2986839"/>
                  <a:gd name="connsiteY48" fmla="*/ 2127563 h 4366713"/>
                  <a:gd name="connsiteX49" fmla="*/ 2743200 w 2986839"/>
                  <a:gd name="connsiteY49" fmla="*/ 3133403 h 4366713"/>
                  <a:gd name="connsiteX50" fmla="*/ 2766060 w 2986839"/>
                  <a:gd name="connsiteY50" fmla="*/ 3571553 h 4366713"/>
                  <a:gd name="connsiteX51" fmla="*/ 2792730 w 2986839"/>
                  <a:gd name="connsiteY51" fmla="*/ 3979223 h 4366713"/>
                  <a:gd name="connsiteX52" fmla="*/ 2819400 w 2986839"/>
                  <a:gd name="connsiteY52" fmla="*/ 4173533 h 4366713"/>
                  <a:gd name="connsiteX53" fmla="*/ 2872740 w 2986839"/>
                  <a:gd name="connsiteY53" fmla="*/ 3979223 h 4366713"/>
                  <a:gd name="connsiteX54" fmla="*/ 2975610 w 2986839"/>
                  <a:gd name="connsiteY54" fmla="*/ 4135433 h 4366713"/>
                  <a:gd name="connsiteX55" fmla="*/ 2979420 w 2986839"/>
                  <a:gd name="connsiteY55" fmla="*/ 4112573 h 4366713"/>
                  <a:gd name="connsiteX0" fmla="*/ 0 w 2986839"/>
                  <a:gd name="connsiteY0" fmla="*/ 4333553 h 4366713"/>
                  <a:gd name="connsiteX1" fmla="*/ 72390 w 2986839"/>
                  <a:gd name="connsiteY1" fmla="*/ 2744783 h 4366713"/>
                  <a:gd name="connsiteX2" fmla="*/ 99060 w 2986839"/>
                  <a:gd name="connsiteY2" fmla="*/ 2466653 h 4366713"/>
                  <a:gd name="connsiteX3" fmla="*/ 110490 w 2986839"/>
                  <a:gd name="connsiteY3" fmla="*/ 2161853 h 4366713"/>
                  <a:gd name="connsiteX4" fmla="*/ 138853 w 2986839"/>
                  <a:gd name="connsiteY4" fmla="*/ 1010387 h 4366713"/>
                  <a:gd name="connsiteX5" fmla="*/ 168063 w 2986839"/>
                  <a:gd name="connsiteY5" fmla="*/ 25290 h 4366713"/>
                  <a:gd name="connsiteX6" fmla="*/ 223096 w 2986839"/>
                  <a:gd name="connsiteY6" fmla="*/ 2078033 h 4366713"/>
                  <a:gd name="connsiteX7" fmla="*/ 220980 w 2986839"/>
                  <a:gd name="connsiteY7" fmla="*/ 3156263 h 4366713"/>
                  <a:gd name="connsiteX8" fmla="*/ 270510 w 2986839"/>
                  <a:gd name="connsiteY8" fmla="*/ 3971603 h 4366713"/>
                  <a:gd name="connsiteX9" fmla="*/ 339090 w 2986839"/>
                  <a:gd name="connsiteY9" fmla="*/ 4089713 h 4366713"/>
                  <a:gd name="connsiteX10" fmla="*/ 396240 w 2986839"/>
                  <a:gd name="connsiteY10" fmla="*/ 4184963 h 4366713"/>
                  <a:gd name="connsiteX11" fmla="*/ 438150 w 2986839"/>
                  <a:gd name="connsiteY11" fmla="*/ 4306883 h 4366713"/>
                  <a:gd name="connsiteX12" fmla="*/ 472440 w 2986839"/>
                  <a:gd name="connsiteY12" fmla="*/ 3948743 h 4366713"/>
                  <a:gd name="connsiteX13" fmla="*/ 487680 w 2986839"/>
                  <a:gd name="connsiteY13" fmla="*/ 3643943 h 4366713"/>
                  <a:gd name="connsiteX14" fmla="*/ 537210 w 2986839"/>
                  <a:gd name="connsiteY14" fmla="*/ 3876353 h 4366713"/>
                  <a:gd name="connsiteX15" fmla="*/ 624840 w 2986839"/>
                  <a:gd name="connsiteY15" fmla="*/ 3643943 h 4366713"/>
                  <a:gd name="connsiteX16" fmla="*/ 651510 w 2986839"/>
                  <a:gd name="connsiteY16" fmla="*/ 4177343 h 4366713"/>
                  <a:gd name="connsiteX17" fmla="*/ 643890 w 2986839"/>
                  <a:gd name="connsiteY17" fmla="*/ 4261163 h 4366713"/>
                  <a:gd name="connsiteX18" fmla="*/ 781050 w 2986839"/>
                  <a:gd name="connsiteY18" fmla="*/ 4356413 h 4366713"/>
                  <a:gd name="connsiteX19" fmla="*/ 883920 w 2986839"/>
                  <a:gd name="connsiteY19" fmla="*/ 4284023 h 4366713"/>
                  <a:gd name="connsiteX20" fmla="*/ 956310 w 2986839"/>
                  <a:gd name="connsiteY20" fmla="*/ 4146863 h 4366713"/>
                  <a:gd name="connsiteX21" fmla="*/ 1104900 w 2986839"/>
                  <a:gd name="connsiteY21" fmla="*/ 4337363 h 4366713"/>
                  <a:gd name="connsiteX22" fmla="*/ 1242060 w 2986839"/>
                  <a:gd name="connsiteY22" fmla="*/ 4318313 h 4366713"/>
                  <a:gd name="connsiteX23" fmla="*/ 1299210 w 2986839"/>
                  <a:gd name="connsiteY23" fmla="*/ 3887783 h 4366713"/>
                  <a:gd name="connsiteX24" fmla="*/ 1329690 w 2986839"/>
                  <a:gd name="connsiteY24" fmla="*/ 3963983 h 4366713"/>
                  <a:gd name="connsiteX25" fmla="*/ 1474470 w 2986839"/>
                  <a:gd name="connsiteY25" fmla="*/ 4303073 h 4366713"/>
                  <a:gd name="connsiteX26" fmla="*/ 1695450 w 2986839"/>
                  <a:gd name="connsiteY26" fmla="*/ 4310693 h 4366713"/>
                  <a:gd name="connsiteX27" fmla="*/ 1783080 w 2986839"/>
                  <a:gd name="connsiteY27" fmla="*/ 4093523 h 4366713"/>
                  <a:gd name="connsiteX28" fmla="*/ 1946910 w 2986839"/>
                  <a:gd name="connsiteY28" fmla="*/ 4337363 h 4366713"/>
                  <a:gd name="connsiteX29" fmla="*/ 2145030 w 2986839"/>
                  <a:gd name="connsiteY29" fmla="*/ 4306883 h 4366713"/>
                  <a:gd name="connsiteX30" fmla="*/ 2152650 w 2986839"/>
                  <a:gd name="connsiteY30" fmla="*/ 4124003 h 4366713"/>
                  <a:gd name="connsiteX31" fmla="*/ 2164080 w 2986839"/>
                  <a:gd name="connsiteY31" fmla="*/ 3929693 h 4366713"/>
                  <a:gd name="connsiteX32" fmla="*/ 2213610 w 2986839"/>
                  <a:gd name="connsiteY32" fmla="*/ 3906833 h 4366713"/>
                  <a:gd name="connsiteX33" fmla="*/ 2228850 w 2986839"/>
                  <a:gd name="connsiteY33" fmla="*/ 4024943 h 4366713"/>
                  <a:gd name="connsiteX34" fmla="*/ 2255520 w 2986839"/>
                  <a:gd name="connsiteY34" fmla="*/ 3777293 h 4366713"/>
                  <a:gd name="connsiteX35" fmla="*/ 2266950 w 2986839"/>
                  <a:gd name="connsiteY35" fmla="*/ 3392483 h 4366713"/>
                  <a:gd name="connsiteX36" fmla="*/ 2316480 w 2986839"/>
                  <a:gd name="connsiteY36" fmla="*/ 3560123 h 4366713"/>
                  <a:gd name="connsiteX37" fmla="*/ 2320290 w 2986839"/>
                  <a:gd name="connsiteY37" fmla="*/ 4082093 h 4366713"/>
                  <a:gd name="connsiteX38" fmla="*/ 2388870 w 2986839"/>
                  <a:gd name="connsiteY38" fmla="*/ 4173533 h 4366713"/>
                  <a:gd name="connsiteX39" fmla="*/ 2430780 w 2986839"/>
                  <a:gd name="connsiteY39" fmla="*/ 4284023 h 4366713"/>
                  <a:gd name="connsiteX40" fmla="*/ 2484120 w 2986839"/>
                  <a:gd name="connsiteY40" fmla="*/ 4314503 h 4366713"/>
                  <a:gd name="connsiteX41" fmla="*/ 2556510 w 2986839"/>
                  <a:gd name="connsiteY41" fmla="*/ 4204013 h 4366713"/>
                  <a:gd name="connsiteX42" fmla="*/ 2586990 w 2986839"/>
                  <a:gd name="connsiteY42" fmla="*/ 3838253 h 4366713"/>
                  <a:gd name="connsiteX43" fmla="*/ 2602230 w 2986839"/>
                  <a:gd name="connsiteY43" fmla="*/ 3529643 h 4366713"/>
                  <a:gd name="connsiteX44" fmla="*/ 2602230 w 2986839"/>
                  <a:gd name="connsiteY44" fmla="*/ 3342953 h 4366713"/>
                  <a:gd name="connsiteX45" fmla="*/ 2655570 w 2986839"/>
                  <a:gd name="connsiteY45" fmla="*/ 2550473 h 4366713"/>
                  <a:gd name="connsiteX46" fmla="*/ 2659380 w 2986839"/>
                  <a:gd name="connsiteY46" fmla="*/ 2245673 h 4366713"/>
                  <a:gd name="connsiteX47" fmla="*/ 2708910 w 2986839"/>
                  <a:gd name="connsiteY47" fmla="*/ 1716083 h 4366713"/>
                  <a:gd name="connsiteX48" fmla="*/ 2731770 w 2986839"/>
                  <a:gd name="connsiteY48" fmla="*/ 2127563 h 4366713"/>
                  <a:gd name="connsiteX49" fmla="*/ 2743200 w 2986839"/>
                  <a:gd name="connsiteY49" fmla="*/ 3133403 h 4366713"/>
                  <a:gd name="connsiteX50" fmla="*/ 2766060 w 2986839"/>
                  <a:gd name="connsiteY50" fmla="*/ 3571553 h 4366713"/>
                  <a:gd name="connsiteX51" fmla="*/ 2792730 w 2986839"/>
                  <a:gd name="connsiteY51" fmla="*/ 3979223 h 4366713"/>
                  <a:gd name="connsiteX52" fmla="*/ 2819400 w 2986839"/>
                  <a:gd name="connsiteY52" fmla="*/ 4173533 h 4366713"/>
                  <a:gd name="connsiteX53" fmla="*/ 2872740 w 2986839"/>
                  <a:gd name="connsiteY53" fmla="*/ 3979223 h 4366713"/>
                  <a:gd name="connsiteX54" fmla="*/ 2975610 w 2986839"/>
                  <a:gd name="connsiteY54" fmla="*/ 4135433 h 4366713"/>
                  <a:gd name="connsiteX55" fmla="*/ 2979420 w 2986839"/>
                  <a:gd name="connsiteY55" fmla="*/ 4112573 h 4366713"/>
                  <a:gd name="connsiteX0" fmla="*/ 0 w 2986839"/>
                  <a:gd name="connsiteY0" fmla="*/ 4333553 h 4366713"/>
                  <a:gd name="connsiteX1" fmla="*/ 72390 w 2986839"/>
                  <a:gd name="connsiteY1" fmla="*/ 2744783 h 4366713"/>
                  <a:gd name="connsiteX2" fmla="*/ 80010 w 2986839"/>
                  <a:gd name="connsiteY2" fmla="*/ 2466653 h 4366713"/>
                  <a:gd name="connsiteX3" fmla="*/ 110490 w 2986839"/>
                  <a:gd name="connsiteY3" fmla="*/ 2161853 h 4366713"/>
                  <a:gd name="connsiteX4" fmla="*/ 138853 w 2986839"/>
                  <a:gd name="connsiteY4" fmla="*/ 1010387 h 4366713"/>
                  <a:gd name="connsiteX5" fmla="*/ 168063 w 2986839"/>
                  <a:gd name="connsiteY5" fmla="*/ 25290 h 4366713"/>
                  <a:gd name="connsiteX6" fmla="*/ 223096 w 2986839"/>
                  <a:gd name="connsiteY6" fmla="*/ 2078033 h 4366713"/>
                  <a:gd name="connsiteX7" fmla="*/ 220980 w 2986839"/>
                  <a:gd name="connsiteY7" fmla="*/ 3156263 h 4366713"/>
                  <a:gd name="connsiteX8" fmla="*/ 270510 w 2986839"/>
                  <a:gd name="connsiteY8" fmla="*/ 3971603 h 4366713"/>
                  <a:gd name="connsiteX9" fmla="*/ 339090 w 2986839"/>
                  <a:gd name="connsiteY9" fmla="*/ 4089713 h 4366713"/>
                  <a:gd name="connsiteX10" fmla="*/ 396240 w 2986839"/>
                  <a:gd name="connsiteY10" fmla="*/ 4184963 h 4366713"/>
                  <a:gd name="connsiteX11" fmla="*/ 438150 w 2986839"/>
                  <a:gd name="connsiteY11" fmla="*/ 4306883 h 4366713"/>
                  <a:gd name="connsiteX12" fmla="*/ 472440 w 2986839"/>
                  <a:gd name="connsiteY12" fmla="*/ 3948743 h 4366713"/>
                  <a:gd name="connsiteX13" fmla="*/ 487680 w 2986839"/>
                  <a:gd name="connsiteY13" fmla="*/ 3643943 h 4366713"/>
                  <a:gd name="connsiteX14" fmla="*/ 537210 w 2986839"/>
                  <a:gd name="connsiteY14" fmla="*/ 3876353 h 4366713"/>
                  <a:gd name="connsiteX15" fmla="*/ 624840 w 2986839"/>
                  <a:gd name="connsiteY15" fmla="*/ 3643943 h 4366713"/>
                  <a:gd name="connsiteX16" fmla="*/ 651510 w 2986839"/>
                  <a:gd name="connsiteY16" fmla="*/ 4177343 h 4366713"/>
                  <a:gd name="connsiteX17" fmla="*/ 643890 w 2986839"/>
                  <a:gd name="connsiteY17" fmla="*/ 4261163 h 4366713"/>
                  <a:gd name="connsiteX18" fmla="*/ 781050 w 2986839"/>
                  <a:gd name="connsiteY18" fmla="*/ 4356413 h 4366713"/>
                  <a:gd name="connsiteX19" fmla="*/ 883920 w 2986839"/>
                  <a:gd name="connsiteY19" fmla="*/ 4284023 h 4366713"/>
                  <a:gd name="connsiteX20" fmla="*/ 956310 w 2986839"/>
                  <a:gd name="connsiteY20" fmla="*/ 4146863 h 4366713"/>
                  <a:gd name="connsiteX21" fmla="*/ 1104900 w 2986839"/>
                  <a:gd name="connsiteY21" fmla="*/ 4337363 h 4366713"/>
                  <a:gd name="connsiteX22" fmla="*/ 1242060 w 2986839"/>
                  <a:gd name="connsiteY22" fmla="*/ 4318313 h 4366713"/>
                  <a:gd name="connsiteX23" fmla="*/ 1299210 w 2986839"/>
                  <a:gd name="connsiteY23" fmla="*/ 3887783 h 4366713"/>
                  <a:gd name="connsiteX24" fmla="*/ 1329690 w 2986839"/>
                  <a:gd name="connsiteY24" fmla="*/ 3963983 h 4366713"/>
                  <a:gd name="connsiteX25" fmla="*/ 1474470 w 2986839"/>
                  <a:gd name="connsiteY25" fmla="*/ 4303073 h 4366713"/>
                  <a:gd name="connsiteX26" fmla="*/ 1695450 w 2986839"/>
                  <a:gd name="connsiteY26" fmla="*/ 4310693 h 4366713"/>
                  <a:gd name="connsiteX27" fmla="*/ 1783080 w 2986839"/>
                  <a:gd name="connsiteY27" fmla="*/ 4093523 h 4366713"/>
                  <a:gd name="connsiteX28" fmla="*/ 1946910 w 2986839"/>
                  <a:gd name="connsiteY28" fmla="*/ 4337363 h 4366713"/>
                  <a:gd name="connsiteX29" fmla="*/ 2145030 w 2986839"/>
                  <a:gd name="connsiteY29" fmla="*/ 4306883 h 4366713"/>
                  <a:gd name="connsiteX30" fmla="*/ 2152650 w 2986839"/>
                  <a:gd name="connsiteY30" fmla="*/ 4124003 h 4366713"/>
                  <a:gd name="connsiteX31" fmla="*/ 2164080 w 2986839"/>
                  <a:gd name="connsiteY31" fmla="*/ 3929693 h 4366713"/>
                  <a:gd name="connsiteX32" fmla="*/ 2213610 w 2986839"/>
                  <a:gd name="connsiteY32" fmla="*/ 3906833 h 4366713"/>
                  <a:gd name="connsiteX33" fmla="*/ 2228850 w 2986839"/>
                  <a:gd name="connsiteY33" fmla="*/ 4024943 h 4366713"/>
                  <a:gd name="connsiteX34" fmla="*/ 2255520 w 2986839"/>
                  <a:gd name="connsiteY34" fmla="*/ 3777293 h 4366713"/>
                  <a:gd name="connsiteX35" fmla="*/ 2266950 w 2986839"/>
                  <a:gd name="connsiteY35" fmla="*/ 3392483 h 4366713"/>
                  <a:gd name="connsiteX36" fmla="*/ 2316480 w 2986839"/>
                  <a:gd name="connsiteY36" fmla="*/ 3560123 h 4366713"/>
                  <a:gd name="connsiteX37" fmla="*/ 2320290 w 2986839"/>
                  <a:gd name="connsiteY37" fmla="*/ 4082093 h 4366713"/>
                  <a:gd name="connsiteX38" fmla="*/ 2388870 w 2986839"/>
                  <a:gd name="connsiteY38" fmla="*/ 4173533 h 4366713"/>
                  <a:gd name="connsiteX39" fmla="*/ 2430780 w 2986839"/>
                  <a:gd name="connsiteY39" fmla="*/ 4284023 h 4366713"/>
                  <a:gd name="connsiteX40" fmla="*/ 2484120 w 2986839"/>
                  <a:gd name="connsiteY40" fmla="*/ 4314503 h 4366713"/>
                  <a:gd name="connsiteX41" fmla="*/ 2556510 w 2986839"/>
                  <a:gd name="connsiteY41" fmla="*/ 4204013 h 4366713"/>
                  <a:gd name="connsiteX42" fmla="*/ 2586990 w 2986839"/>
                  <a:gd name="connsiteY42" fmla="*/ 3838253 h 4366713"/>
                  <a:gd name="connsiteX43" fmla="*/ 2602230 w 2986839"/>
                  <a:gd name="connsiteY43" fmla="*/ 3529643 h 4366713"/>
                  <a:gd name="connsiteX44" fmla="*/ 2602230 w 2986839"/>
                  <a:gd name="connsiteY44" fmla="*/ 3342953 h 4366713"/>
                  <a:gd name="connsiteX45" fmla="*/ 2655570 w 2986839"/>
                  <a:gd name="connsiteY45" fmla="*/ 2550473 h 4366713"/>
                  <a:gd name="connsiteX46" fmla="*/ 2659380 w 2986839"/>
                  <a:gd name="connsiteY46" fmla="*/ 2245673 h 4366713"/>
                  <a:gd name="connsiteX47" fmla="*/ 2708910 w 2986839"/>
                  <a:gd name="connsiteY47" fmla="*/ 1716083 h 4366713"/>
                  <a:gd name="connsiteX48" fmla="*/ 2731770 w 2986839"/>
                  <a:gd name="connsiteY48" fmla="*/ 2127563 h 4366713"/>
                  <a:gd name="connsiteX49" fmla="*/ 2743200 w 2986839"/>
                  <a:gd name="connsiteY49" fmla="*/ 3133403 h 4366713"/>
                  <a:gd name="connsiteX50" fmla="*/ 2766060 w 2986839"/>
                  <a:gd name="connsiteY50" fmla="*/ 3571553 h 4366713"/>
                  <a:gd name="connsiteX51" fmla="*/ 2792730 w 2986839"/>
                  <a:gd name="connsiteY51" fmla="*/ 3979223 h 4366713"/>
                  <a:gd name="connsiteX52" fmla="*/ 2819400 w 2986839"/>
                  <a:gd name="connsiteY52" fmla="*/ 4173533 h 4366713"/>
                  <a:gd name="connsiteX53" fmla="*/ 2872740 w 2986839"/>
                  <a:gd name="connsiteY53" fmla="*/ 3979223 h 4366713"/>
                  <a:gd name="connsiteX54" fmla="*/ 2975610 w 2986839"/>
                  <a:gd name="connsiteY54" fmla="*/ 4135433 h 4366713"/>
                  <a:gd name="connsiteX55" fmla="*/ 2979420 w 2986839"/>
                  <a:gd name="connsiteY55" fmla="*/ 4112573 h 4366713"/>
                  <a:gd name="connsiteX0" fmla="*/ 0 w 2986839"/>
                  <a:gd name="connsiteY0" fmla="*/ 4333553 h 4366713"/>
                  <a:gd name="connsiteX1" fmla="*/ 72390 w 2986839"/>
                  <a:gd name="connsiteY1" fmla="*/ 2744783 h 4366713"/>
                  <a:gd name="connsiteX2" fmla="*/ 95250 w 2986839"/>
                  <a:gd name="connsiteY2" fmla="*/ 2474273 h 4366713"/>
                  <a:gd name="connsiteX3" fmla="*/ 110490 w 2986839"/>
                  <a:gd name="connsiteY3" fmla="*/ 2161853 h 4366713"/>
                  <a:gd name="connsiteX4" fmla="*/ 138853 w 2986839"/>
                  <a:gd name="connsiteY4" fmla="*/ 1010387 h 4366713"/>
                  <a:gd name="connsiteX5" fmla="*/ 168063 w 2986839"/>
                  <a:gd name="connsiteY5" fmla="*/ 25290 h 4366713"/>
                  <a:gd name="connsiteX6" fmla="*/ 223096 w 2986839"/>
                  <a:gd name="connsiteY6" fmla="*/ 2078033 h 4366713"/>
                  <a:gd name="connsiteX7" fmla="*/ 220980 w 2986839"/>
                  <a:gd name="connsiteY7" fmla="*/ 3156263 h 4366713"/>
                  <a:gd name="connsiteX8" fmla="*/ 270510 w 2986839"/>
                  <a:gd name="connsiteY8" fmla="*/ 3971603 h 4366713"/>
                  <a:gd name="connsiteX9" fmla="*/ 339090 w 2986839"/>
                  <a:gd name="connsiteY9" fmla="*/ 4089713 h 4366713"/>
                  <a:gd name="connsiteX10" fmla="*/ 396240 w 2986839"/>
                  <a:gd name="connsiteY10" fmla="*/ 4184963 h 4366713"/>
                  <a:gd name="connsiteX11" fmla="*/ 438150 w 2986839"/>
                  <a:gd name="connsiteY11" fmla="*/ 4306883 h 4366713"/>
                  <a:gd name="connsiteX12" fmla="*/ 472440 w 2986839"/>
                  <a:gd name="connsiteY12" fmla="*/ 3948743 h 4366713"/>
                  <a:gd name="connsiteX13" fmla="*/ 487680 w 2986839"/>
                  <a:gd name="connsiteY13" fmla="*/ 3643943 h 4366713"/>
                  <a:gd name="connsiteX14" fmla="*/ 537210 w 2986839"/>
                  <a:gd name="connsiteY14" fmla="*/ 3876353 h 4366713"/>
                  <a:gd name="connsiteX15" fmla="*/ 624840 w 2986839"/>
                  <a:gd name="connsiteY15" fmla="*/ 3643943 h 4366713"/>
                  <a:gd name="connsiteX16" fmla="*/ 651510 w 2986839"/>
                  <a:gd name="connsiteY16" fmla="*/ 4177343 h 4366713"/>
                  <a:gd name="connsiteX17" fmla="*/ 643890 w 2986839"/>
                  <a:gd name="connsiteY17" fmla="*/ 4261163 h 4366713"/>
                  <a:gd name="connsiteX18" fmla="*/ 781050 w 2986839"/>
                  <a:gd name="connsiteY18" fmla="*/ 4356413 h 4366713"/>
                  <a:gd name="connsiteX19" fmla="*/ 883920 w 2986839"/>
                  <a:gd name="connsiteY19" fmla="*/ 4284023 h 4366713"/>
                  <a:gd name="connsiteX20" fmla="*/ 956310 w 2986839"/>
                  <a:gd name="connsiteY20" fmla="*/ 4146863 h 4366713"/>
                  <a:gd name="connsiteX21" fmla="*/ 1104900 w 2986839"/>
                  <a:gd name="connsiteY21" fmla="*/ 4337363 h 4366713"/>
                  <a:gd name="connsiteX22" fmla="*/ 1242060 w 2986839"/>
                  <a:gd name="connsiteY22" fmla="*/ 4318313 h 4366713"/>
                  <a:gd name="connsiteX23" fmla="*/ 1299210 w 2986839"/>
                  <a:gd name="connsiteY23" fmla="*/ 3887783 h 4366713"/>
                  <a:gd name="connsiteX24" fmla="*/ 1329690 w 2986839"/>
                  <a:gd name="connsiteY24" fmla="*/ 3963983 h 4366713"/>
                  <a:gd name="connsiteX25" fmla="*/ 1474470 w 2986839"/>
                  <a:gd name="connsiteY25" fmla="*/ 4303073 h 4366713"/>
                  <a:gd name="connsiteX26" fmla="*/ 1695450 w 2986839"/>
                  <a:gd name="connsiteY26" fmla="*/ 4310693 h 4366713"/>
                  <a:gd name="connsiteX27" fmla="*/ 1783080 w 2986839"/>
                  <a:gd name="connsiteY27" fmla="*/ 4093523 h 4366713"/>
                  <a:gd name="connsiteX28" fmla="*/ 1946910 w 2986839"/>
                  <a:gd name="connsiteY28" fmla="*/ 4337363 h 4366713"/>
                  <a:gd name="connsiteX29" fmla="*/ 2145030 w 2986839"/>
                  <a:gd name="connsiteY29" fmla="*/ 4306883 h 4366713"/>
                  <a:gd name="connsiteX30" fmla="*/ 2152650 w 2986839"/>
                  <a:gd name="connsiteY30" fmla="*/ 4124003 h 4366713"/>
                  <a:gd name="connsiteX31" fmla="*/ 2164080 w 2986839"/>
                  <a:gd name="connsiteY31" fmla="*/ 3929693 h 4366713"/>
                  <a:gd name="connsiteX32" fmla="*/ 2213610 w 2986839"/>
                  <a:gd name="connsiteY32" fmla="*/ 3906833 h 4366713"/>
                  <a:gd name="connsiteX33" fmla="*/ 2228850 w 2986839"/>
                  <a:gd name="connsiteY33" fmla="*/ 4024943 h 4366713"/>
                  <a:gd name="connsiteX34" fmla="*/ 2255520 w 2986839"/>
                  <a:gd name="connsiteY34" fmla="*/ 3777293 h 4366713"/>
                  <a:gd name="connsiteX35" fmla="*/ 2266950 w 2986839"/>
                  <a:gd name="connsiteY35" fmla="*/ 3392483 h 4366713"/>
                  <a:gd name="connsiteX36" fmla="*/ 2316480 w 2986839"/>
                  <a:gd name="connsiteY36" fmla="*/ 3560123 h 4366713"/>
                  <a:gd name="connsiteX37" fmla="*/ 2320290 w 2986839"/>
                  <a:gd name="connsiteY37" fmla="*/ 4082093 h 4366713"/>
                  <a:gd name="connsiteX38" fmla="*/ 2388870 w 2986839"/>
                  <a:gd name="connsiteY38" fmla="*/ 4173533 h 4366713"/>
                  <a:gd name="connsiteX39" fmla="*/ 2430780 w 2986839"/>
                  <a:gd name="connsiteY39" fmla="*/ 4284023 h 4366713"/>
                  <a:gd name="connsiteX40" fmla="*/ 2484120 w 2986839"/>
                  <a:gd name="connsiteY40" fmla="*/ 4314503 h 4366713"/>
                  <a:gd name="connsiteX41" fmla="*/ 2556510 w 2986839"/>
                  <a:gd name="connsiteY41" fmla="*/ 4204013 h 4366713"/>
                  <a:gd name="connsiteX42" fmla="*/ 2586990 w 2986839"/>
                  <a:gd name="connsiteY42" fmla="*/ 3838253 h 4366713"/>
                  <a:gd name="connsiteX43" fmla="*/ 2602230 w 2986839"/>
                  <a:gd name="connsiteY43" fmla="*/ 3529643 h 4366713"/>
                  <a:gd name="connsiteX44" fmla="*/ 2602230 w 2986839"/>
                  <a:gd name="connsiteY44" fmla="*/ 3342953 h 4366713"/>
                  <a:gd name="connsiteX45" fmla="*/ 2655570 w 2986839"/>
                  <a:gd name="connsiteY45" fmla="*/ 2550473 h 4366713"/>
                  <a:gd name="connsiteX46" fmla="*/ 2659380 w 2986839"/>
                  <a:gd name="connsiteY46" fmla="*/ 2245673 h 4366713"/>
                  <a:gd name="connsiteX47" fmla="*/ 2708910 w 2986839"/>
                  <a:gd name="connsiteY47" fmla="*/ 1716083 h 4366713"/>
                  <a:gd name="connsiteX48" fmla="*/ 2731770 w 2986839"/>
                  <a:gd name="connsiteY48" fmla="*/ 2127563 h 4366713"/>
                  <a:gd name="connsiteX49" fmla="*/ 2743200 w 2986839"/>
                  <a:gd name="connsiteY49" fmla="*/ 3133403 h 4366713"/>
                  <a:gd name="connsiteX50" fmla="*/ 2766060 w 2986839"/>
                  <a:gd name="connsiteY50" fmla="*/ 3571553 h 4366713"/>
                  <a:gd name="connsiteX51" fmla="*/ 2792730 w 2986839"/>
                  <a:gd name="connsiteY51" fmla="*/ 3979223 h 4366713"/>
                  <a:gd name="connsiteX52" fmla="*/ 2819400 w 2986839"/>
                  <a:gd name="connsiteY52" fmla="*/ 4173533 h 4366713"/>
                  <a:gd name="connsiteX53" fmla="*/ 2872740 w 2986839"/>
                  <a:gd name="connsiteY53" fmla="*/ 3979223 h 4366713"/>
                  <a:gd name="connsiteX54" fmla="*/ 2975610 w 2986839"/>
                  <a:gd name="connsiteY54" fmla="*/ 4135433 h 4366713"/>
                  <a:gd name="connsiteX55" fmla="*/ 2979420 w 2986839"/>
                  <a:gd name="connsiteY55" fmla="*/ 4112573 h 4366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986839" h="4366713">
                    <a:moveTo>
                      <a:pt x="0" y="4333553"/>
                    </a:moveTo>
                    <a:cubicBezTo>
                      <a:pt x="20320" y="3690933"/>
                      <a:pt x="56515" y="3054663"/>
                      <a:pt x="72390" y="2744783"/>
                    </a:cubicBezTo>
                    <a:cubicBezTo>
                      <a:pt x="88265" y="2434903"/>
                      <a:pt x="88900" y="2571428"/>
                      <a:pt x="95250" y="2474273"/>
                    </a:cubicBezTo>
                    <a:cubicBezTo>
                      <a:pt x="101600" y="2377118"/>
                      <a:pt x="103223" y="2405834"/>
                      <a:pt x="110490" y="2161853"/>
                    </a:cubicBezTo>
                    <a:cubicBezTo>
                      <a:pt x="117757" y="1917872"/>
                      <a:pt x="129258" y="1366481"/>
                      <a:pt x="138853" y="1010387"/>
                    </a:cubicBezTo>
                    <a:cubicBezTo>
                      <a:pt x="148448" y="654293"/>
                      <a:pt x="154023" y="-152651"/>
                      <a:pt x="168063" y="25290"/>
                    </a:cubicBezTo>
                    <a:cubicBezTo>
                      <a:pt x="182103" y="203231"/>
                      <a:pt x="214277" y="1556204"/>
                      <a:pt x="223096" y="2078033"/>
                    </a:cubicBezTo>
                    <a:cubicBezTo>
                      <a:pt x="231915" y="2599862"/>
                      <a:pt x="213078" y="2840668"/>
                      <a:pt x="220980" y="3156263"/>
                    </a:cubicBezTo>
                    <a:cubicBezTo>
                      <a:pt x="228882" y="3471858"/>
                      <a:pt x="250825" y="3816028"/>
                      <a:pt x="270510" y="3971603"/>
                    </a:cubicBezTo>
                    <a:cubicBezTo>
                      <a:pt x="290195" y="4127178"/>
                      <a:pt x="318135" y="4054153"/>
                      <a:pt x="339090" y="4089713"/>
                    </a:cubicBezTo>
                    <a:cubicBezTo>
                      <a:pt x="360045" y="4125273"/>
                      <a:pt x="379730" y="4148768"/>
                      <a:pt x="396240" y="4184963"/>
                    </a:cubicBezTo>
                    <a:cubicBezTo>
                      <a:pt x="412750" y="4221158"/>
                      <a:pt x="425450" y="4346253"/>
                      <a:pt x="438150" y="4306883"/>
                    </a:cubicBezTo>
                    <a:cubicBezTo>
                      <a:pt x="450850" y="4267513"/>
                      <a:pt x="464185" y="4059233"/>
                      <a:pt x="472440" y="3948743"/>
                    </a:cubicBezTo>
                    <a:cubicBezTo>
                      <a:pt x="480695" y="3838253"/>
                      <a:pt x="476885" y="3656008"/>
                      <a:pt x="487680" y="3643943"/>
                    </a:cubicBezTo>
                    <a:cubicBezTo>
                      <a:pt x="498475" y="3631878"/>
                      <a:pt x="514350" y="3876353"/>
                      <a:pt x="537210" y="3876353"/>
                    </a:cubicBezTo>
                    <a:cubicBezTo>
                      <a:pt x="560070" y="3876353"/>
                      <a:pt x="605790" y="3593778"/>
                      <a:pt x="624840" y="3643943"/>
                    </a:cubicBezTo>
                    <a:cubicBezTo>
                      <a:pt x="643890" y="3694108"/>
                      <a:pt x="648335" y="4074473"/>
                      <a:pt x="651510" y="4177343"/>
                    </a:cubicBezTo>
                    <a:cubicBezTo>
                      <a:pt x="654685" y="4280213"/>
                      <a:pt x="622300" y="4231318"/>
                      <a:pt x="643890" y="4261163"/>
                    </a:cubicBezTo>
                    <a:cubicBezTo>
                      <a:pt x="665480" y="4291008"/>
                      <a:pt x="741045" y="4352603"/>
                      <a:pt x="781050" y="4356413"/>
                    </a:cubicBezTo>
                    <a:cubicBezTo>
                      <a:pt x="821055" y="4360223"/>
                      <a:pt x="854710" y="4318948"/>
                      <a:pt x="883920" y="4284023"/>
                    </a:cubicBezTo>
                    <a:cubicBezTo>
                      <a:pt x="913130" y="4249098"/>
                      <a:pt x="919480" y="4137973"/>
                      <a:pt x="956310" y="4146863"/>
                    </a:cubicBezTo>
                    <a:cubicBezTo>
                      <a:pt x="993140" y="4155753"/>
                      <a:pt x="1057275" y="4308788"/>
                      <a:pt x="1104900" y="4337363"/>
                    </a:cubicBezTo>
                    <a:cubicBezTo>
                      <a:pt x="1152525" y="4365938"/>
                      <a:pt x="1209675" y="4393243"/>
                      <a:pt x="1242060" y="4318313"/>
                    </a:cubicBezTo>
                    <a:cubicBezTo>
                      <a:pt x="1274445" y="4243383"/>
                      <a:pt x="1284605" y="3946838"/>
                      <a:pt x="1299210" y="3887783"/>
                    </a:cubicBezTo>
                    <a:cubicBezTo>
                      <a:pt x="1313815" y="3828728"/>
                      <a:pt x="1300480" y="3894768"/>
                      <a:pt x="1329690" y="3963983"/>
                    </a:cubicBezTo>
                    <a:cubicBezTo>
                      <a:pt x="1358900" y="4033198"/>
                      <a:pt x="1413510" y="4245288"/>
                      <a:pt x="1474470" y="4303073"/>
                    </a:cubicBezTo>
                    <a:cubicBezTo>
                      <a:pt x="1535430" y="4360858"/>
                      <a:pt x="1644015" y="4345618"/>
                      <a:pt x="1695450" y="4310693"/>
                    </a:cubicBezTo>
                    <a:cubicBezTo>
                      <a:pt x="1746885" y="4275768"/>
                      <a:pt x="1741170" y="4089078"/>
                      <a:pt x="1783080" y="4093523"/>
                    </a:cubicBezTo>
                    <a:cubicBezTo>
                      <a:pt x="1824990" y="4097968"/>
                      <a:pt x="1886585" y="4301803"/>
                      <a:pt x="1946910" y="4337363"/>
                    </a:cubicBezTo>
                    <a:cubicBezTo>
                      <a:pt x="2007235" y="4372923"/>
                      <a:pt x="2110740" y="4342443"/>
                      <a:pt x="2145030" y="4306883"/>
                    </a:cubicBezTo>
                    <a:cubicBezTo>
                      <a:pt x="2179320" y="4271323"/>
                      <a:pt x="2149475" y="4186868"/>
                      <a:pt x="2152650" y="4124003"/>
                    </a:cubicBezTo>
                    <a:cubicBezTo>
                      <a:pt x="2155825" y="4061138"/>
                      <a:pt x="2153920" y="3965888"/>
                      <a:pt x="2164080" y="3929693"/>
                    </a:cubicBezTo>
                    <a:cubicBezTo>
                      <a:pt x="2174240" y="3893498"/>
                      <a:pt x="2202815" y="3890958"/>
                      <a:pt x="2213610" y="3906833"/>
                    </a:cubicBezTo>
                    <a:cubicBezTo>
                      <a:pt x="2224405" y="3922708"/>
                      <a:pt x="2221865" y="4046533"/>
                      <a:pt x="2228850" y="4024943"/>
                    </a:cubicBezTo>
                    <a:cubicBezTo>
                      <a:pt x="2235835" y="4003353"/>
                      <a:pt x="2249170" y="3882703"/>
                      <a:pt x="2255520" y="3777293"/>
                    </a:cubicBezTo>
                    <a:cubicBezTo>
                      <a:pt x="2261870" y="3671883"/>
                      <a:pt x="2256790" y="3428678"/>
                      <a:pt x="2266950" y="3392483"/>
                    </a:cubicBezTo>
                    <a:cubicBezTo>
                      <a:pt x="2277110" y="3356288"/>
                      <a:pt x="2307590" y="3445188"/>
                      <a:pt x="2316480" y="3560123"/>
                    </a:cubicBezTo>
                    <a:cubicBezTo>
                      <a:pt x="2325370" y="3675058"/>
                      <a:pt x="2308225" y="3979858"/>
                      <a:pt x="2320290" y="4082093"/>
                    </a:cubicBezTo>
                    <a:cubicBezTo>
                      <a:pt x="2332355" y="4184328"/>
                      <a:pt x="2370455" y="4139878"/>
                      <a:pt x="2388870" y="4173533"/>
                    </a:cubicBezTo>
                    <a:cubicBezTo>
                      <a:pt x="2407285" y="4207188"/>
                      <a:pt x="2414905" y="4260528"/>
                      <a:pt x="2430780" y="4284023"/>
                    </a:cubicBezTo>
                    <a:cubicBezTo>
                      <a:pt x="2446655" y="4307518"/>
                      <a:pt x="2463165" y="4327838"/>
                      <a:pt x="2484120" y="4314503"/>
                    </a:cubicBezTo>
                    <a:cubicBezTo>
                      <a:pt x="2505075" y="4301168"/>
                      <a:pt x="2539365" y="4283388"/>
                      <a:pt x="2556510" y="4204013"/>
                    </a:cubicBezTo>
                    <a:cubicBezTo>
                      <a:pt x="2573655" y="4124638"/>
                      <a:pt x="2579370" y="3950648"/>
                      <a:pt x="2586990" y="3838253"/>
                    </a:cubicBezTo>
                    <a:cubicBezTo>
                      <a:pt x="2594610" y="3725858"/>
                      <a:pt x="2599690" y="3612193"/>
                      <a:pt x="2602230" y="3529643"/>
                    </a:cubicBezTo>
                    <a:cubicBezTo>
                      <a:pt x="2604770" y="3447093"/>
                      <a:pt x="2593340" y="3506148"/>
                      <a:pt x="2602230" y="3342953"/>
                    </a:cubicBezTo>
                    <a:cubicBezTo>
                      <a:pt x="2611120" y="3179758"/>
                      <a:pt x="2646045" y="2733353"/>
                      <a:pt x="2655570" y="2550473"/>
                    </a:cubicBezTo>
                    <a:cubicBezTo>
                      <a:pt x="2665095" y="2367593"/>
                      <a:pt x="2650490" y="2384738"/>
                      <a:pt x="2659380" y="2245673"/>
                    </a:cubicBezTo>
                    <a:cubicBezTo>
                      <a:pt x="2668270" y="2106608"/>
                      <a:pt x="2696845" y="1735768"/>
                      <a:pt x="2708910" y="1716083"/>
                    </a:cubicBezTo>
                    <a:cubicBezTo>
                      <a:pt x="2720975" y="1696398"/>
                      <a:pt x="2726055" y="1891343"/>
                      <a:pt x="2731770" y="2127563"/>
                    </a:cubicBezTo>
                    <a:cubicBezTo>
                      <a:pt x="2737485" y="2363783"/>
                      <a:pt x="2737485" y="2892738"/>
                      <a:pt x="2743200" y="3133403"/>
                    </a:cubicBezTo>
                    <a:cubicBezTo>
                      <a:pt x="2748915" y="3374068"/>
                      <a:pt x="2757805" y="3430583"/>
                      <a:pt x="2766060" y="3571553"/>
                    </a:cubicBezTo>
                    <a:cubicBezTo>
                      <a:pt x="2774315" y="3712523"/>
                      <a:pt x="2783840" y="3878893"/>
                      <a:pt x="2792730" y="3979223"/>
                    </a:cubicBezTo>
                    <a:cubicBezTo>
                      <a:pt x="2801620" y="4079553"/>
                      <a:pt x="2806065" y="4173533"/>
                      <a:pt x="2819400" y="4173533"/>
                    </a:cubicBezTo>
                    <a:cubicBezTo>
                      <a:pt x="2832735" y="4173533"/>
                      <a:pt x="2846705" y="3985573"/>
                      <a:pt x="2872740" y="3979223"/>
                    </a:cubicBezTo>
                    <a:cubicBezTo>
                      <a:pt x="2898775" y="3972873"/>
                      <a:pt x="2957830" y="4113208"/>
                      <a:pt x="2975610" y="4135433"/>
                    </a:cubicBezTo>
                    <a:cubicBezTo>
                      <a:pt x="2993390" y="4157658"/>
                      <a:pt x="2986405" y="4135115"/>
                      <a:pt x="2979420" y="4112573"/>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6743700" y="4405205"/>
                <a:ext cx="723900" cy="745916"/>
              </a:xfrm>
              <a:custGeom>
                <a:avLst/>
                <a:gdLst>
                  <a:gd name="connsiteX0" fmla="*/ 0 w 647700"/>
                  <a:gd name="connsiteY0" fmla="*/ 734765 h 753815"/>
                  <a:gd name="connsiteX1" fmla="*/ 49530 w 647700"/>
                  <a:gd name="connsiteY1" fmla="*/ 10865 h 753815"/>
                  <a:gd name="connsiteX2" fmla="*/ 110490 w 647700"/>
                  <a:gd name="connsiteY2" fmla="*/ 315665 h 753815"/>
                  <a:gd name="connsiteX3" fmla="*/ 118110 w 647700"/>
                  <a:gd name="connsiteY3" fmla="*/ 540455 h 753815"/>
                  <a:gd name="connsiteX4" fmla="*/ 156210 w 647700"/>
                  <a:gd name="connsiteY4" fmla="*/ 658565 h 753815"/>
                  <a:gd name="connsiteX5" fmla="*/ 278130 w 647700"/>
                  <a:gd name="connsiteY5" fmla="*/ 738575 h 753815"/>
                  <a:gd name="connsiteX6" fmla="*/ 373380 w 647700"/>
                  <a:gd name="connsiteY6" fmla="*/ 685235 h 753815"/>
                  <a:gd name="connsiteX7" fmla="*/ 384810 w 647700"/>
                  <a:gd name="connsiteY7" fmla="*/ 570935 h 753815"/>
                  <a:gd name="connsiteX8" fmla="*/ 407670 w 647700"/>
                  <a:gd name="connsiteY8" fmla="*/ 262325 h 753815"/>
                  <a:gd name="connsiteX9" fmla="*/ 441960 w 647700"/>
                  <a:gd name="connsiteY9" fmla="*/ 14675 h 753815"/>
                  <a:gd name="connsiteX10" fmla="*/ 491490 w 647700"/>
                  <a:gd name="connsiteY10" fmla="*/ 121355 h 753815"/>
                  <a:gd name="connsiteX11" fmla="*/ 502920 w 647700"/>
                  <a:gd name="connsiteY11" fmla="*/ 567125 h 753815"/>
                  <a:gd name="connsiteX12" fmla="*/ 533400 w 647700"/>
                  <a:gd name="connsiteY12" fmla="*/ 715715 h 753815"/>
                  <a:gd name="connsiteX13" fmla="*/ 647700 w 647700"/>
                  <a:gd name="connsiteY13" fmla="*/ 753815 h 753815"/>
                  <a:gd name="connsiteX14" fmla="*/ 647700 w 647700"/>
                  <a:gd name="connsiteY14" fmla="*/ 753815 h 753815"/>
                  <a:gd name="connsiteX0" fmla="*/ 0 w 723900"/>
                  <a:gd name="connsiteY0" fmla="*/ 525492 h 746472"/>
                  <a:gd name="connsiteX1" fmla="*/ 125730 w 723900"/>
                  <a:gd name="connsiteY1" fmla="*/ 3522 h 746472"/>
                  <a:gd name="connsiteX2" fmla="*/ 186690 w 723900"/>
                  <a:gd name="connsiteY2" fmla="*/ 308322 h 746472"/>
                  <a:gd name="connsiteX3" fmla="*/ 194310 w 723900"/>
                  <a:gd name="connsiteY3" fmla="*/ 533112 h 746472"/>
                  <a:gd name="connsiteX4" fmla="*/ 232410 w 723900"/>
                  <a:gd name="connsiteY4" fmla="*/ 651222 h 746472"/>
                  <a:gd name="connsiteX5" fmla="*/ 354330 w 723900"/>
                  <a:gd name="connsiteY5" fmla="*/ 731232 h 746472"/>
                  <a:gd name="connsiteX6" fmla="*/ 449580 w 723900"/>
                  <a:gd name="connsiteY6" fmla="*/ 677892 h 746472"/>
                  <a:gd name="connsiteX7" fmla="*/ 461010 w 723900"/>
                  <a:gd name="connsiteY7" fmla="*/ 563592 h 746472"/>
                  <a:gd name="connsiteX8" fmla="*/ 483870 w 723900"/>
                  <a:gd name="connsiteY8" fmla="*/ 254982 h 746472"/>
                  <a:gd name="connsiteX9" fmla="*/ 518160 w 723900"/>
                  <a:gd name="connsiteY9" fmla="*/ 7332 h 746472"/>
                  <a:gd name="connsiteX10" fmla="*/ 567690 w 723900"/>
                  <a:gd name="connsiteY10" fmla="*/ 114012 h 746472"/>
                  <a:gd name="connsiteX11" fmla="*/ 579120 w 723900"/>
                  <a:gd name="connsiteY11" fmla="*/ 559782 h 746472"/>
                  <a:gd name="connsiteX12" fmla="*/ 609600 w 723900"/>
                  <a:gd name="connsiteY12" fmla="*/ 708372 h 746472"/>
                  <a:gd name="connsiteX13" fmla="*/ 723900 w 723900"/>
                  <a:gd name="connsiteY13" fmla="*/ 746472 h 746472"/>
                  <a:gd name="connsiteX14" fmla="*/ 723900 w 723900"/>
                  <a:gd name="connsiteY14" fmla="*/ 746472 h 746472"/>
                  <a:gd name="connsiteX0" fmla="*/ 0 w 723900"/>
                  <a:gd name="connsiteY0" fmla="*/ 524936 h 745916"/>
                  <a:gd name="connsiteX1" fmla="*/ 41910 w 723900"/>
                  <a:gd name="connsiteY1" fmla="*/ 216325 h 745916"/>
                  <a:gd name="connsiteX2" fmla="*/ 125730 w 723900"/>
                  <a:gd name="connsiteY2" fmla="*/ 2966 h 745916"/>
                  <a:gd name="connsiteX3" fmla="*/ 186690 w 723900"/>
                  <a:gd name="connsiteY3" fmla="*/ 307766 h 745916"/>
                  <a:gd name="connsiteX4" fmla="*/ 194310 w 723900"/>
                  <a:gd name="connsiteY4" fmla="*/ 532556 h 745916"/>
                  <a:gd name="connsiteX5" fmla="*/ 232410 w 723900"/>
                  <a:gd name="connsiteY5" fmla="*/ 650666 h 745916"/>
                  <a:gd name="connsiteX6" fmla="*/ 354330 w 723900"/>
                  <a:gd name="connsiteY6" fmla="*/ 730676 h 745916"/>
                  <a:gd name="connsiteX7" fmla="*/ 449580 w 723900"/>
                  <a:gd name="connsiteY7" fmla="*/ 677336 h 745916"/>
                  <a:gd name="connsiteX8" fmla="*/ 461010 w 723900"/>
                  <a:gd name="connsiteY8" fmla="*/ 563036 h 745916"/>
                  <a:gd name="connsiteX9" fmla="*/ 483870 w 723900"/>
                  <a:gd name="connsiteY9" fmla="*/ 254426 h 745916"/>
                  <a:gd name="connsiteX10" fmla="*/ 518160 w 723900"/>
                  <a:gd name="connsiteY10" fmla="*/ 6776 h 745916"/>
                  <a:gd name="connsiteX11" fmla="*/ 567690 w 723900"/>
                  <a:gd name="connsiteY11" fmla="*/ 113456 h 745916"/>
                  <a:gd name="connsiteX12" fmla="*/ 579120 w 723900"/>
                  <a:gd name="connsiteY12" fmla="*/ 559226 h 745916"/>
                  <a:gd name="connsiteX13" fmla="*/ 609600 w 723900"/>
                  <a:gd name="connsiteY13" fmla="*/ 707816 h 745916"/>
                  <a:gd name="connsiteX14" fmla="*/ 723900 w 723900"/>
                  <a:gd name="connsiteY14" fmla="*/ 745916 h 745916"/>
                  <a:gd name="connsiteX15" fmla="*/ 723900 w 723900"/>
                  <a:gd name="connsiteY15" fmla="*/ 745916 h 745916"/>
                  <a:gd name="connsiteX0" fmla="*/ 0 w 723900"/>
                  <a:gd name="connsiteY0" fmla="*/ 524936 h 745916"/>
                  <a:gd name="connsiteX1" fmla="*/ 68580 w 723900"/>
                  <a:gd name="connsiteY1" fmla="*/ 250615 h 745916"/>
                  <a:gd name="connsiteX2" fmla="*/ 125730 w 723900"/>
                  <a:gd name="connsiteY2" fmla="*/ 2966 h 745916"/>
                  <a:gd name="connsiteX3" fmla="*/ 186690 w 723900"/>
                  <a:gd name="connsiteY3" fmla="*/ 307766 h 745916"/>
                  <a:gd name="connsiteX4" fmla="*/ 194310 w 723900"/>
                  <a:gd name="connsiteY4" fmla="*/ 532556 h 745916"/>
                  <a:gd name="connsiteX5" fmla="*/ 232410 w 723900"/>
                  <a:gd name="connsiteY5" fmla="*/ 650666 h 745916"/>
                  <a:gd name="connsiteX6" fmla="*/ 354330 w 723900"/>
                  <a:gd name="connsiteY6" fmla="*/ 730676 h 745916"/>
                  <a:gd name="connsiteX7" fmla="*/ 449580 w 723900"/>
                  <a:gd name="connsiteY7" fmla="*/ 677336 h 745916"/>
                  <a:gd name="connsiteX8" fmla="*/ 461010 w 723900"/>
                  <a:gd name="connsiteY8" fmla="*/ 563036 h 745916"/>
                  <a:gd name="connsiteX9" fmla="*/ 483870 w 723900"/>
                  <a:gd name="connsiteY9" fmla="*/ 254426 h 745916"/>
                  <a:gd name="connsiteX10" fmla="*/ 518160 w 723900"/>
                  <a:gd name="connsiteY10" fmla="*/ 6776 h 745916"/>
                  <a:gd name="connsiteX11" fmla="*/ 567690 w 723900"/>
                  <a:gd name="connsiteY11" fmla="*/ 113456 h 745916"/>
                  <a:gd name="connsiteX12" fmla="*/ 579120 w 723900"/>
                  <a:gd name="connsiteY12" fmla="*/ 559226 h 745916"/>
                  <a:gd name="connsiteX13" fmla="*/ 609600 w 723900"/>
                  <a:gd name="connsiteY13" fmla="*/ 707816 h 745916"/>
                  <a:gd name="connsiteX14" fmla="*/ 723900 w 723900"/>
                  <a:gd name="connsiteY14" fmla="*/ 745916 h 745916"/>
                  <a:gd name="connsiteX15" fmla="*/ 723900 w 723900"/>
                  <a:gd name="connsiteY15" fmla="*/ 745916 h 74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3900" h="745916">
                    <a:moveTo>
                      <a:pt x="0" y="524936"/>
                    </a:moveTo>
                    <a:cubicBezTo>
                      <a:pt x="6985" y="473501"/>
                      <a:pt x="47625" y="337610"/>
                      <a:pt x="68580" y="250615"/>
                    </a:cubicBezTo>
                    <a:cubicBezTo>
                      <a:pt x="89535" y="163620"/>
                      <a:pt x="106045" y="-6559"/>
                      <a:pt x="125730" y="2966"/>
                    </a:cubicBezTo>
                    <a:cubicBezTo>
                      <a:pt x="145415" y="12491"/>
                      <a:pt x="175260" y="219501"/>
                      <a:pt x="186690" y="307766"/>
                    </a:cubicBezTo>
                    <a:cubicBezTo>
                      <a:pt x="198120" y="396031"/>
                      <a:pt x="186690" y="475406"/>
                      <a:pt x="194310" y="532556"/>
                    </a:cubicBezTo>
                    <a:cubicBezTo>
                      <a:pt x="201930" y="589706"/>
                      <a:pt x="205740" y="617646"/>
                      <a:pt x="232410" y="650666"/>
                    </a:cubicBezTo>
                    <a:cubicBezTo>
                      <a:pt x="259080" y="683686"/>
                      <a:pt x="318135" y="726231"/>
                      <a:pt x="354330" y="730676"/>
                    </a:cubicBezTo>
                    <a:cubicBezTo>
                      <a:pt x="390525" y="735121"/>
                      <a:pt x="431800" y="705276"/>
                      <a:pt x="449580" y="677336"/>
                    </a:cubicBezTo>
                    <a:cubicBezTo>
                      <a:pt x="467360" y="649396"/>
                      <a:pt x="455295" y="633521"/>
                      <a:pt x="461010" y="563036"/>
                    </a:cubicBezTo>
                    <a:cubicBezTo>
                      <a:pt x="466725" y="492551"/>
                      <a:pt x="474345" y="347136"/>
                      <a:pt x="483870" y="254426"/>
                    </a:cubicBezTo>
                    <a:cubicBezTo>
                      <a:pt x="493395" y="161716"/>
                      <a:pt x="504190" y="30271"/>
                      <a:pt x="518160" y="6776"/>
                    </a:cubicBezTo>
                    <a:cubicBezTo>
                      <a:pt x="532130" y="-16719"/>
                      <a:pt x="557530" y="21381"/>
                      <a:pt x="567690" y="113456"/>
                    </a:cubicBezTo>
                    <a:cubicBezTo>
                      <a:pt x="577850" y="205531"/>
                      <a:pt x="572135" y="460166"/>
                      <a:pt x="579120" y="559226"/>
                    </a:cubicBezTo>
                    <a:cubicBezTo>
                      <a:pt x="586105" y="658286"/>
                      <a:pt x="585470" y="676701"/>
                      <a:pt x="609600" y="707816"/>
                    </a:cubicBezTo>
                    <a:cubicBezTo>
                      <a:pt x="633730" y="738931"/>
                      <a:pt x="723900" y="745916"/>
                      <a:pt x="723900" y="745916"/>
                    </a:cubicBezTo>
                    <a:lnTo>
                      <a:pt x="723900" y="745916"/>
                    </a:ln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1577340" y="4795785"/>
                <a:ext cx="1366985" cy="371063"/>
              </a:xfrm>
              <a:custGeom>
                <a:avLst/>
                <a:gdLst>
                  <a:gd name="connsiteX0" fmla="*/ 0 w 1366985"/>
                  <a:gd name="connsiteY0" fmla="*/ 317235 h 371063"/>
                  <a:gd name="connsiteX1" fmla="*/ 160020 w 1366985"/>
                  <a:gd name="connsiteY1" fmla="*/ 294375 h 371063"/>
                  <a:gd name="connsiteX2" fmla="*/ 175260 w 1366985"/>
                  <a:gd name="connsiteY2" fmla="*/ 199125 h 371063"/>
                  <a:gd name="connsiteX3" fmla="*/ 224790 w 1366985"/>
                  <a:gd name="connsiteY3" fmla="*/ 8625 h 371063"/>
                  <a:gd name="connsiteX4" fmla="*/ 270510 w 1366985"/>
                  <a:gd name="connsiteY4" fmla="*/ 191505 h 371063"/>
                  <a:gd name="connsiteX5" fmla="*/ 304800 w 1366985"/>
                  <a:gd name="connsiteY5" fmla="*/ 317235 h 371063"/>
                  <a:gd name="connsiteX6" fmla="*/ 373380 w 1366985"/>
                  <a:gd name="connsiteY6" fmla="*/ 359145 h 371063"/>
                  <a:gd name="connsiteX7" fmla="*/ 548640 w 1366985"/>
                  <a:gd name="connsiteY7" fmla="*/ 343905 h 371063"/>
                  <a:gd name="connsiteX8" fmla="*/ 624840 w 1366985"/>
                  <a:gd name="connsiteY8" fmla="*/ 225795 h 371063"/>
                  <a:gd name="connsiteX9" fmla="*/ 678180 w 1366985"/>
                  <a:gd name="connsiteY9" fmla="*/ 286755 h 371063"/>
                  <a:gd name="connsiteX10" fmla="*/ 742950 w 1366985"/>
                  <a:gd name="connsiteY10" fmla="*/ 351525 h 371063"/>
                  <a:gd name="connsiteX11" fmla="*/ 948690 w 1366985"/>
                  <a:gd name="connsiteY11" fmla="*/ 351525 h 371063"/>
                  <a:gd name="connsiteX12" fmla="*/ 1055370 w 1366985"/>
                  <a:gd name="connsiteY12" fmla="*/ 347715 h 371063"/>
                  <a:gd name="connsiteX13" fmla="*/ 1112520 w 1366985"/>
                  <a:gd name="connsiteY13" fmla="*/ 248655 h 371063"/>
                  <a:gd name="connsiteX14" fmla="*/ 1154430 w 1366985"/>
                  <a:gd name="connsiteY14" fmla="*/ 1005 h 371063"/>
                  <a:gd name="connsiteX15" fmla="*/ 1177290 w 1366985"/>
                  <a:gd name="connsiteY15" fmla="*/ 351525 h 371063"/>
                  <a:gd name="connsiteX16" fmla="*/ 1344930 w 1366985"/>
                  <a:gd name="connsiteY16" fmla="*/ 324855 h 371063"/>
                  <a:gd name="connsiteX17" fmla="*/ 1360170 w 1366985"/>
                  <a:gd name="connsiteY17" fmla="*/ 313425 h 37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6985" h="371063">
                    <a:moveTo>
                      <a:pt x="0" y="317235"/>
                    </a:moveTo>
                    <a:cubicBezTo>
                      <a:pt x="65405" y="315647"/>
                      <a:pt x="130810" y="314060"/>
                      <a:pt x="160020" y="294375"/>
                    </a:cubicBezTo>
                    <a:cubicBezTo>
                      <a:pt x="189230" y="274690"/>
                      <a:pt x="164465" y="246750"/>
                      <a:pt x="175260" y="199125"/>
                    </a:cubicBezTo>
                    <a:cubicBezTo>
                      <a:pt x="186055" y="151500"/>
                      <a:pt x="208915" y="9895"/>
                      <a:pt x="224790" y="8625"/>
                    </a:cubicBezTo>
                    <a:cubicBezTo>
                      <a:pt x="240665" y="7355"/>
                      <a:pt x="257175" y="140070"/>
                      <a:pt x="270510" y="191505"/>
                    </a:cubicBezTo>
                    <a:cubicBezTo>
                      <a:pt x="283845" y="242940"/>
                      <a:pt x="287655" y="289295"/>
                      <a:pt x="304800" y="317235"/>
                    </a:cubicBezTo>
                    <a:cubicBezTo>
                      <a:pt x="321945" y="345175"/>
                      <a:pt x="332740" y="354700"/>
                      <a:pt x="373380" y="359145"/>
                    </a:cubicBezTo>
                    <a:cubicBezTo>
                      <a:pt x="414020" y="363590"/>
                      <a:pt x="506730" y="366130"/>
                      <a:pt x="548640" y="343905"/>
                    </a:cubicBezTo>
                    <a:cubicBezTo>
                      <a:pt x="590550" y="321680"/>
                      <a:pt x="603250" y="235320"/>
                      <a:pt x="624840" y="225795"/>
                    </a:cubicBezTo>
                    <a:cubicBezTo>
                      <a:pt x="646430" y="216270"/>
                      <a:pt x="658495" y="265800"/>
                      <a:pt x="678180" y="286755"/>
                    </a:cubicBezTo>
                    <a:cubicBezTo>
                      <a:pt x="697865" y="307710"/>
                      <a:pt x="697865" y="340730"/>
                      <a:pt x="742950" y="351525"/>
                    </a:cubicBezTo>
                    <a:cubicBezTo>
                      <a:pt x="788035" y="362320"/>
                      <a:pt x="896620" y="352160"/>
                      <a:pt x="948690" y="351525"/>
                    </a:cubicBezTo>
                    <a:cubicBezTo>
                      <a:pt x="1000760" y="350890"/>
                      <a:pt x="1028065" y="364860"/>
                      <a:pt x="1055370" y="347715"/>
                    </a:cubicBezTo>
                    <a:cubicBezTo>
                      <a:pt x="1082675" y="330570"/>
                      <a:pt x="1096010" y="306440"/>
                      <a:pt x="1112520" y="248655"/>
                    </a:cubicBezTo>
                    <a:cubicBezTo>
                      <a:pt x="1129030" y="190870"/>
                      <a:pt x="1143635" y="-16140"/>
                      <a:pt x="1154430" y="1005"/>
                    </a:cubicBezTo>
                    <a:cubicBezTo>
                      <a:pt x="1165225" y="18150"/>
                      <a:pt x="1145540" y="297550"/>
                      <a:pt x="1177290" y="351525"/>
                    </a:cubicBezTo>
                    <a:cubicBezTo>
                      <a:pt x="1209040" y="405500"/>
                      <a:pt x="1314450" y="331205"/>
                      <a:pt x="1344930" y="324855"/>
                    </a:cubicBezTo>
                    <a:cubicBezTo>
                      <a:pt x="1375410" y="318505"/>
                      <a:pt x="1367790" y="315965"/>
                      <a:pt x="1360170" y="313425"/>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 name="TextBox 4"/>
            <p:cNvSpPr txBox="1"/>
            <p:nvPr/>
          </p:nvSpPr>
          <p:spPr>
            <a:xfrm>
              <a:off x="4267200" y="76200"/>
              <a:ext cx="2971800" cy="1631216"/>
            </a:xfrm>
            <a:prstGeom prst="rect">
              <a:avLst/>
            </a:prstGeom>
            <a:solidFill>
              <a:srgbClr val="FFFFCC"/>
            </a:solidFill>
            <a:ln>
              <a:solidFill>
                <a:srgbClr val="0F6FC6"/>
              </a:solidFill>
            </a:ln>
          </p:spPr>
          <p:txBody>
            <a:bodyPr wrap="square" rtlCol="0">
              <a:spAutoFit/>
            </a:bodyPr>
            <a:lstStyle/>
            <a:p>
              <a:pPr algn="r"/>
              <a:r>
                <a:rPr lang="en-US" sz="2000" dirty="0" smtClean="0"/>
                <a:t>two co-located speciated mercury measurement suites provide continuous “coverage” and allow peaks to be verified  </a:t>
              </a:r>
              <a:endParaRPr lang="en-US" sz="2000" dirty="0"/>
            </a:p>
          </p:txBody>
        </p:sp>
      </p:grpSp>
      <p:sp>
        <p:nvSpPr>
          <p:cNvPr id="10" name="TextBox 9"/>
          <p:cNvSpPr txBox="1"/>
          <p:nvPr/>
        </p:nvSpPr>
        <p:spPr>
          <a:xfrm>
            <a:off x="3413760" y="5943600"/>
            <a:ext cx="2286000" cy="369332"/>
          </a:xfrm>
          <a:prstGeom prst="rect">
            <a:avLst/>
          </a:prstGeom>
          <a:solidFill>
            <a:schemeClr val="bg1"/>
          </a:solidFill>
        </p:spPr>
        <p:txBody>
          <a:bodyPr wrap="square" rtlCol="0">
            <a:spAutoFit/>
          </a:bodyPr>
          <a:lstStyle/>
          <a:p>
            <a:pPr algn="ctr"/>
            <a:r>
              <a:rPr lang="en-US" dirty="0" smtClean="0"/>
              <a:t>Date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451100" y="1355725"/>
            <a:ext cx="6443663" cy="1611313"/>
          </a:xfrm>
          <a:prstGeom prst="rect">
            <a:avLst/>
          </a:prstGeom>
          <a:solidFill>
            <a:srgbClr val="DBD9FF"/>
          </a:solidFill>
          <a:ln w="9525">
            <a:solidFill>
              <a:schemeClr val="tx1"/>
            </a:solidFill>
            <a:miter lim="800000"/>
            <a:headEnd/>
            <a:tailEnd/>
          </a:ln>
        </p:spPr>
        <p:txBody>
          <a:bodyPr wrap="none" anchor="ctr"/>
          <a:lstStyle/>
          <a:p>
            <a:pPr algn="ctr"/>
            <a:endParaRPr lang="en-US">
              <a:latin typeface="Calibri" pitchFamily="34" charset="0"/>
            </a:endParaRPr>
          </a:p>
        </p:txBody>
      </p:sp>
      <p:pic>
        <p:nvPicPr>
          <p:cNvPr id="3" name="Picture 4" descr="MCBD09185_0000[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9175" y="2755900"/>
            <a:ext cx="6765925" cy="3433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5" descr="MCBD09185_0000[1]"/>
          <p:cNvPicPr>
            <a:picLocks noChangeAspect="1" noChangeArrowheads="1"/>
          </p:cNvPicPr>
          <p:nvPr/>
        </p:nvPicPr>
        <p:blipFill>
          <a:blip r:embed="rId2" cstate="print">
            <a:extLst>
              <a:ext uri="{28A0092B-C50C-407E-A947-70E740481C1C}">
                <a14:useLocalDpi xmlns:a14="http://schemas.microsoft.com/office/drawing/2010/main" xmlns="" val="0"/>
              </a:ext>
            </a:extLst>
          </a:blip>
          <a:srcRect l="48390" t="69522" r="47581" b="15450"/>
          <a:stretch>
            <a:fillRect/>
          </a:stretch>
        </p:blipFill>
        <p:spPr bwMode="auto">
          <a:xfrm>
            <a:off x="5296253" y="5169268"/>
            <a:ext cx="324424" cy="515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Freeform 7"/>
          <p:cNvSpPr>
            <a:spLocks/>
          </p:cNvSpPr>
          <p:nvPr/>
        </p:nvSpPr>
        <p:spPr bwMode="auto">
          <a:xfrm rot="660000">
            <a:off x="4895850" y="1666875"/>
            <a:ext cx="30163" cy="20638"/>
          </a:xfrm>
          <a:custGeom>
            <a:avLst/>
            <a:gdLst>
              <a:gd name="T0" fmla="*/ 0 w 32"/>
              <a:gd name="T1" fmla="*/ 0 h 31"/>
              <a:gd name="T2" fmla="*/ 2147483647 w 32"/>
              <a:gd name="T3" fmla="*/ 2147483647 h 31"/>
              <a:gd name="T4" fmla="*/ 2147483647 w 32"/>
              <a:gd name="T5" fmla="*/ 2147483647 h 31"/>
              <a:gd name="T6" fmla="*/ 2147483647 w 32"/>
              <a:gd name="T7" fmla="*/ 2147483647 h 31"/>
              <a:gd name="T8" fmla="*/ 0 w 32"/>
              <a:gd name="T9" fmla="*/ 0 h 31"/>
              <a:gd name="T10" fmla="*/ 0 60000 65536"/>
              <a:gd name="T11" fmla="*/ 0 60000 65536"/>
              <a:gd name="T12" fmla="*/ 0 60000 65536"/>
              <a:gd name="T13" fmla="*/ 0 60000 65536"/>
              <a:gd name="T14" fmla="*/ 0 60000 65536"/>
              <a:gd name="T15" fmla="*/ 0 w 32"/>
              <a:gd name="T16" fmla="*/ 0 h 31"/>
              <a:gd name="T17" fmla="*/ 32 w 32"/>
              <a:gd name="T18" fmla="*/ 31 h 31"/>
            </a:gdLst>
            <a:ahLst/>
            <a:cxnLst>
              <a:cxn ang="T10">
                <a:pos x="T0" y="T1"/>
              </a:cxn>
              <a:cxn ang="T11">
                <a:pos x="T2" y="T3"/>
              </a:cxn>
              <a:cxn ang="T12">
                <a:pos x="T4" y="T5"/>
              </a:cxn>
              <a:cxn ang="T13">
                <a:pos x="T6" y="T7"/>
              </a:cxn>
              <a:cxn ang="T14">
                <a:pos x="T8" y="T9"/>
              </a:cxn>
            </a:cxnLst>
            <a:rect l="T15" t="T16" r="T17" b="T18"/>
            <a:pathLst>
              <a:path w="32" h="31">
                <a:moveTo>
                  <a:pt x="0" y="0"/>
                </a:moveTo>
                <a:cubicBezTo>
                  <a:pt x="5" y="9"/>
                  <a:pt x="2" y="29"/>
                  <a:pt x="14" y="31"/>
                </a:cubicBezTo>
                <a:cubicBezTo>
                  <a:pt x="28" y="30"/>
                  <a:pt x="27" y="29"/>
                  <a:pt x="32" y="18"/>
                </a:cubicBezTo>
                <a:cubicBezTo>
                  <a:pt x="30" y="8"/>
                  <a:pt x="28" y="8"/>
                  <a:pt x="18" y="6"/>
                </a:cubicBezTo>
                <a:cubicBezTo>
                  <a:pt x="10" y="2"/>
                  <a:pt x="15" y="4"/>
                  <a:pt x="0" y="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 name="Freeform 70"/>
          <p:cNvSpPr>
            <a:spLocks/>
          </p:cNvSpPr>
          <p:nvPr/>
        </p:nvSpPr>
        <p:spPr bwMode="auto">
          <a:xfrm>
            <a:off x="6335713" y="2805113"/>
            <a:ext cx="2816225" cy="3671887"/>
          </a:xfrm>
          <a:custGeom>
            <a:avLst/>
            <a:gdLst>
              <a:gd name="T0" fmla="*/ 2147483647 w 2517"/>
              <a:gd name="T1" fmla="*/ 2147483647 h 3282"/>
              <a:gd name="T2" fmla="*/ 2147483647 w 2517"/>
              <a:gd name="T3" fmla="*/ 2147483647 h 3282"/>
              <a:gd name="T4" fmla="*/ 2147483647 w 2517"/>
              <a:gd name="T5" fmla="*/ 2147483647 h 3282"/>
              <a:gd name="T6" fmla="*/ 2147483647 w 2517"/>
              <a:gd name="T7" fmla="*/ 2147483647 h 3282"/>
              <a:gd name="T8" fmla="*/ 2147483647 w 2517"/>
              <a:gd name="T9" fmla="*/ 2147483647 h 3282"/>
              <a:gd name="T10" fmla="*/ 2147483647 w 2517"/>
              <a:gd name="T11" fmla="*/ 2147483647 h 3282"/>
              <a:gd name="T12" fmla="*/ 2147483647 w 2517"/>
              <a:gd name="T13" fmla="*/ 2147483647 h 3282"/>
              <a:gd name="T14" fmla="*/ 2147483647 w 2517"/>
              <a:gd name="T15" fmla="*/ 2147483647 h 3282"/>
              <a:gd name="T16" fmla="*/ 2147483647 w 2517"/>
              <a:gd name="T17" fmla="*/ 2147483647 h 3282"/>
              <a:gd name="T18" fmla="*/ 2147483647 w 2517"/>
              <a:gd name="T19" fmla="*/ 2147483647 h 3282"/>
              <a:gd name="T20" fmla="*/ 2147483647 w 2517"/>
              <a:gd name="T21" fmla="*/ 2147483647 h 3282"/>
              <a:gd name="T22" fmla="*/ 2147483647 w 2517"/>
              <a:gd name="T23" fmla="*/ 2147483647 h 3282"/>
              <a:gd name="T24" fmla="*/ 2147483647 w 2517"/>
              <a:gd name="T25" fmla="*/ 2147483647 h 3282"/>
              <a:gd name="T26" fmla="*/ 2147483647 w 2517"/>
              <a:gd name="T27" fmla="*/ 2147483647 h 3282"/>
              <a:gd name="T28" fmla="*/ 2147483647 w 2517"/>
              <a:gd name="T29" fmla="*/ 2147483647 h 3282"/>
              <a:gd name="T30" fmla="*/ 2147483647 w 2517"/>
              <a:gd name="T31" fmla="*/ 2147483647 h 3282"/>
              <a:gd name="T32" fmla="*/ 2147483647 w 2517"/>
              <a:gd name="T33" fmla="*/ 2147483647 h 32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17"/>
              <a:gd name="T52" fmla="*/ 0 h 3282"/>
              <a:gd name="T53" fmla="*/ 2517 w 2517"/>
              <a:gd name="T54" fmla="*/ 3282 h 32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17" h="3282">
                <a:moveTo>
                  <a:pt x="394" y="1030"/>
                </a:moveTo>
                <a:cubicBezTo>
                  <a:pt x="361" y="1167"/>
                  <a:pt x="254" y="1676"/>
                  <a:pt x="196" y="1852"/>
                </a:cubicBezTo>
                <a:cubicBezTo>
                  <a:pt x="138" y="2028"/>
                  <a:pt x="74" y="1999"/>
                  <a:pt x="45" y="2086"/>
                </a:cubicBezTo>
                <a:cubicBezTo>
                  <a:pt x="16" y="2173"/>
                  <a:pt x="0" y="2215"/>
                  <a:pt x="24" y="2374"/>
                </a:cubicBezTo>
                <a:cubicBezTo>
                  <a:pt x="68" y="2553"/>
                  <a:pt x="80" y="2923"/>
                  <a:pt x="189" y="3039"/>
                </a:cubicBezTo>
                <a:cubicBezTo>
                  <a:pt x="298" y="3155"/>
                  <a:pt x="453" y="3064"/>
                  <a:pt x="676" y="3073"/>
                </a:cubicBezTo>
                <a:cubicBezTo>
                  <a:pt x="853" y="3282"/>
                  <a:pt x="1368" y="3095"/>
                  <a:pt x="1526" y="3094"/>
                </a:cubicBezTo>
                <a:lnTo>
                  <a:pt x="1780" y="3107"/>
                </a:lnTo>
                <a:lnTo>
                  <a:pt x="2026" y="3100"/>
                </a:lnTo>
                <a:lnTo>
                  <a:pt x="2143" y="3100"/>
                </a:lnTo>
                <a:lnTo>
                  <a:pt x="2356" y="3073"/>
                </a:lnTo>
                <a:lnTo>
                  <a:pt x="2479" y="3018"/>
                </a:lnTo>
                <a:cubicBezTo>
                  <a:pt x="2488" y="2679"/>
                  <a:pt x="2490" y="930"/>
                  <a:pt x="2356" y="474"/>
                </a:cubicBezTo>
                <a:cubicBezTo>
                  <a:pt x="2344" y="0"/>
                  <a:pt x="2517" y="204"/>
                  <a:pt x="2404" y="172"/>
                </a:cubicBezTo>
                <a:cubicBezTo>
                  <a:pt x="2291" y="140"/>
                  <a:pt x="1910" y="234"/>
                  <a:pt x="1677" y="282"/>
                </a:cubicBezTo>
                <a:cubicBezTo>
                  <a:pt x="1458" y="352"/>
                  <a:pt x="1175" y="351"/>
                  <a:pt x="1005" y="460"/>
                </a:cubicBezTo>
                <a:cubicBezTo>
                  <a:pt x="815" y="537"/>
                  <a:pt x="635" y="683"/>
                  <a:pt x="538" y="742"/>
                </a:cubicBezTo>
              </a:path>
            </a:pathLst>
          </a:custGeom>
          <a:gradFill rotWithShape="1">
            <a:gsLst>
              <a:gs pos="0">
                <a:srgbClr val="D7EDEF"/>
              </a:gs>
              <a:gs pos="100000">
                <a:srgbClr val="9DD3D7"/>
              </a:gs>
            </a:gsLst>
            <a:lin ang="0" scaled="1"/>
          </a:gradFill>
          <a:ln w="9525">
            <a:solidFill>
              <a:schemeClr val="tx1"/>
            </a:solidFill>
            <a:round/>
            <a:headEnd/>
            <a:tailEnd/>
          </a:ln>
        </p:spPr>
        <p:txBody>
          <a:bodyPr/>
          <a:lstStyle/>
          <a:p>
            <a:endParaRPr lang="en-US"/>
          </a:p>
        </p:txBody>
      </p:sp>
      <p:grpSp>
        <p:nvGrpSpPr>
          <p:cNvPr id="7" name="Group 6"/>
          <p:cNvGrpSpPr/>
          <p:nvPr/>
        </p:nvGrpSpPr>
        <p:grpSpPr>
          <a:xfrm>
            <a:off x="6037263" y="1571625"/>
            <a:ext cx="1735137" cy="574416"/>
            <a:chOff x="6113463" y="1800225"/>
            <a:chExt cx="1735137" cy="574416"/>
          </a:xfrm>
        </p:grpSpPr>
        <p:sp>
          <p:nvSpPr>
            <p:cNvPr id="8" name="Cloud"/>
            <p:cNvSpPr>
              <a:spLocks noChangeAspect="1" noEditPoints="1" noChangeArrowheads="1"/>
            </p:cNvSpPr>
            <p:nvPr/>
          </p:nvSpPr>
          <p:spPr bwMode="auto">
            <a:xfrm flipV="1">
              <a:off x="6322413" y="1827110"/>
              <a:ext cx="1526187" cy="547531"/>
            </a:xfrm>
            <a:custGeom>
              <a:avLst/>
              <a:gdLst>
                <a:gd name="T0" fmla="*/ 4 w 21600"/>
                <a:gd name="T1" fmla="*/ 418 h 21600"/>
                <a:gd name="T2" fmla="*/ 624 w 21600"/>
                <a:gd name="T3" fmla="*/ 835 h 21600"/>
                <a:gd name="T4" fmla="*/ 1247 w 21600"/>
                <a:gd name="T5" fmla="*/ 418 h 21600"/>
                <a:gd name="T6" fmla="*/ 624 w 21600"/>
                <a:gd name="T7" fmla="*/ 48 h 21600"/>
                <a:gd name="T8" fmla="*/ 0 60000 65536"/>
                <a:gd name="T9" fmla="*/ 0 60000 65536"/>
                <a:gd name="T10" fmla="*/ 0 60000 65536"/>
                <a:gd name="T11" fmla="*/ 0 60000 65536"/>
                <a:gd name="T12" fmla="*/ 2977 w 21600"/>
                <a:gd name="T13" fmla="*/ 3256 h 21600"/>
                <a:gd name="T14" fmla="*/ 17083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DDDDDD"/>
            </a:solidFill>
            <a:ln w="9525">
              <a:solidFill>
                <a:srgbClr val="000000"/>
              </a:solidFill>
              <a:miter lim="800000"/>
              <a:headEnd/>
              <a:tailEnd/>
            </a:ln>
            <a:effectLst>
              <a:outerShdw dist="107763" dir="2700000" algn="ctr" rotWithShape="0">
                <a:srgbClr val="808080"/>
              </a:outerShdw>
            </a:effectLst>
          </p:spPr>
          <p:txBody>
            <a:bodyPr rot="10800000"/>
            <a:lstStyle/>
            <a:p>
              <a:pPr fontAlgn="auto">
                <a:spcBef>
                  <a:spcPts val="0"/>
                </a:spcBef>
                <a:spcAft>
                  <a:spcPts val="0"/>
                </a:spcAft>
                <a:defRPr/>
              </a:pPr>
              <a:endParaRPr lang="en-US">
                <a:latin typeface="+mn-lt"/>
              </a:endParaRPr>
            </a:p>
          </p:txBody>
        </p:sp>
        <p:sp>
          <p:nvSpPr>
            <p:cNvPr id="9" name="Oval 29"/>
            <p:cNvSpPr>
              <a:spLocks noChangeArrowheads="1"/>
            </p:cNvSpPr>
            <p:nvPr/>
          </p:nvSpPr>
          <p:spPr bwMode="auto">
            <a:xfrm>
              <a:off x="6968812" y="2078909"/>
              <a:ext cx="117305" cy="62950"/>
            </a:xfrm>
            <a:prstGeom prst="ellipse">
              <a:avLst/>
            </a:prstGeom>
            <a:solidFill>
              <a:schemeClr val="bg1"/>
            </a:solidFill>
            <a:ln w="9525">
              <a:solidFill>
                <a:schemeClr val="tx1"/>
              </a:solidFill>
              <a:round/>
              <a:headEnd/>
              <a:tailEnd/>
            </a:ln>
          </p:spPr>
          <p:txBody>
            <a:bodyPr wrap="none" anchor="ctr"/>
            <a:lstStyle/>
            <a:p>
              <a:endParaRPr lang="en-US">
                <a:latin typeface="Calibri" pitchFamily="34" charset="0"/>
              </a:endParaRPr>
            </a:p>
          </p:txBody>
        </p:sp>
        <p:sp>
          <p:nvSpPr>
            <p:cNvPr id="10" name="Oval 30"/>
            <p:cNvSpPr>
              <a:spLocks noChangeArrowheads="1"/>
            </p:cNvSpPr>
            <p:nvPr/>
          </p:nvSpPr>
          <p:spPr bwMode="auto">
            <a:xfrm>
              <a:off x="7144770" y="2110384"/>
              <a:ext cx="117305" cy="62950"/>
            </a:xfrm>
            <a:prstGeom prst="ellipse">
              <a:avLst/>
            </a:prstGeom>
            <a:solidFill>
              <a:schemeClr val="bg1"/>
            </a:solidFill>
            <a:ln w="9525">
              <a:solidFill>
                <a:schemeClr val="tx1"/>
              </a:solidFill>
              <a:round/>
              <a:headEnd/>
              <a:tailEnd/>
            </a:ln>
          </p:spPr>
          <p:txBody>
            <a:bodyPr wrap="none" anchor="ctr"/>
            <a:lstStyle/>
            <a:p>
              <a:endParaRPr lang="en-US">
                <a:latin typeface="Calibri" pitchFamily="34" charset="0"/>
              </a:endParaRPr>
            </a:p>
          </p:txBody>
        </p:sp>
        <p:sp>
          <p:nvSpPr>
            <p:cNvPr id="11" name="Oval 31"/>
            <p:cNvSpPr>
              <a:spLocks noChangeArrowheads="1"/>
            </p:cNvSpPr>
            <p:nvPr/>
          </p:nvSpPr>
          <p:spPr bwMode="auto">
            <a:xfrm>
              <a:off x="7027465" y="2204808"/>
              <a:ext cx="117305" cy="62950"/>
            </a:xfrm>
            <a:prstGeom prst="ellipse">
              <a:avLst/>
            </a:prstGeom>
            <a:solidFill>
              <a:schemeClr val="bg1"/>
            </a:solidFill>
            <a:ln w="9525">
              <a:solidFill>
                <a:schemeClr val="tx1"/>
              </a:solidFill>
              <a:round/>
              <a:headEnd/>
              <a:tailEnd/>
            </a:ln>
          </p:spPr>
          <p:txBody>
            <a:bodyPr wrap="none" anchor="ctr"/>
            <a:lstStyle/>
            <a:p>
              <a:endParaRPr lang="en-US">
                <a:latin typeface="Calibri" pitchFamily="34" charset="0"/>
              </a:endParaRPr>
            </a:p>
          </p:txBody>
        </p:sp>
        <p:sp>
          <p:nvSpPr>
            <p:cNvPr id="12" name="Oval 32"/>
            <p:cNvSpPr>
              <a:spLocks noChangeArrowheads="1"/>
            </p:cNvSpPr>
            <p:nvPr/>
          </p:nvSpPr>
          <p:spPr bwMode="auto">
            <a:xfrm>
              <a:off x="6968812" y="1953009"/>
              <a:ext cx="117305" cy="62950"/>
            </a:xfrm>
            <a:prstGeom prst="ellipse">
              <a:avLst/>
            </a:prstGeom>
            <a:solidFill>
              <a:schemeClr val="bg1"/>
            </a:solidFill>
            <a:ln w="9525">
              <a:solidFill>
                <a:schemeClr val="tx1"/>
              </a:solidFill>
              <a:round/>
              <a:headEnd/>
              <a:tailEnd/>
            </a:ln>
          </p:spPr>
          <p:txBody>
            <a:bodyPr wrap="none" anchor="ctr"/>
            <a:lstStyle/>
            <a:p>
              <a:endParaRPr lang="en-US">
                <a:latin typeface="Calibri" pitchFamily="34" charset="0"/>
              </a:endParaRPr>
            </a:p>
          </p:txBody>
        </p:sp>
        <p:sp>
          <p:nvSpPr>
            <p:cNvPr id="13" name="Oval 33"/>
            <p:cNvSpPr>
              <a:spLocks noChangeArrowheads="1"/>
            </p:cNvSpPr>
            <p:nvPr/>
          </p:nvSpPr>
          <p:spPr bwMode="auto">
            <a:xfrm>
              <a:off x="7144770" y="1984484"/>
              <a:ext cx="117305" cy="62950"/>
            </a:xfrm>
            <a:prstGeom prst="ellipse">
              <a:avLst/>
            </a:prstGeom>
            <a:solidFill>
              <a:schemeClr val="bg1"/>
            </a:solidFill>
            <a:ln w="9525">
              <a:solidFill>
                <a:schemeClr val="tx1"/>
              </a:solidFill>
              <a:round/>
              <a:headEnd/>
              <a:tailEnd/>
            </a:ln>
          </p:spPr>
          <p:txBody>
            <a:bodyPr wrap="none" anchor="ctr"/>
            <a:lstStyle/>
            <a:p>
              <a:endParaRPr lang="en-US">
                <a:latin typeface="Calibri" pitchFamily="34" charset="0"/>
              </a:endParaRPr>
            </a:p>
          </p:txBody>
        </p:sp>
        <p:sp>
          <p:nvSpPr>
            <p:cNvPr id="14" name="Oval 34"/>
            <p:cNvSpPr>
              <a:spLocks noChangeArrowheads="1"/>
            </p:cNvSpPr>
            <p:nvPr/>
          </p:nvSpPr>
          <p:spPr bwMode="auto">
            <a:xfrm>
              <a:off x="7379380" y="2110384"/>
              <a:ext cx="117305" cy="62950"/>
            </a:xfrm>
            <a:prstGeom prst="ellipse">
              <a:avLst/>
            </a:prstGeom>
            <a:solidFill>
              <a:schemeClr val="bg1"/>
            </a:solidFill>
            <a:ln w="9525">
              <a:solidFill>
                <a:schemeClr val="tx1"/>
              </a:solidFill>
              <a:round/>
              <a:headEnd/>
              <a:tailEnd/>
            </a:ln>
          </p:spPr>
          <p:txBody>
            <a:bodyPr wrap="none" anchor="ctr"/>
            <a:lstStyle/>
            <a:p>
              <a:endParaRPr lang="en-US">
                <a:latin typeface="Calibri" pitchFamily="34" charset="0"/>
              </a:endParaRPr>
            </a:p>
          </p:txBody>
        </p:sp>
        <p:sp>
          <p:nvSpPr>
            <p:cNvPr id="15" name="Oval 35"/>
            <p:cNvSpPr>
              <a:spLocks noChangeArrowheads="1"/>
            </p:cNvSpPr>
            <p:nvPr/>
          </p:nvSpPr>
          <p:spPr bwMode="auto">
            <a:xfrm>
              <a:off x="7496685" y="2204808"/>
              <a:ext cx="117305" cy="62950"/>
            </a:xfrm>
            <a:prstGeom prst="ellipse">
              <a:avLst/>
            </a:prstGeom>
            <a:solidFill>
              <a:schemeClr val="bg1"/>
            </a:solidFill>
            <a:ln w="9525">
              <a:solidFill>
                <a:schemeClr val="tx1"/>
              </a:solidFill>
              <a:round/>
              <a:headEnd/>
              <a:tailEnd/>
            </a:ln>
          </p:spPr>
          <p:txBody>
            <a:bodyPr wrap="none" anchor="ctr"/>
            <a:lstStyle/>
            <a:p>
              <a:endParaRPr lang="en-US">
                <a:latin typeface="Calibri" pitchFamily="34" charset="0"/>
              </a:endParaRPr>
            </a:p>
          </p:txBody>
        </p:sp>
        <p:sp>
          <p:nvSpPr>
            <p:cNvPr id="16" name="Oval 36"/>
            <p:cNvSpPr>
              <a:spLocks noChangeArrowheads="1"/>
            </p:cNvSpPr>
            <p:nvPr/>
          </p:nvSpPr>
          <p:spPr bwMode="auto">
            <a:xfrm>
              <a:off x="6616897" y="1890060"/>
              <a:ext cx="117305" cy="62950"/>
            </a:xfrm>
            <a:prstGeom prst="ellipse">
              <a:avLst/>
            </a:prstGeom>
            <a:solidFill>
              <a:schemeClr val="bg1"/>
            </a:solidFill>
            <a:ln w="9525">
              <a:solidFill>
                <a:schemeClr val="tx1"/>
              </a:solidFill>
              <a:round/>
              <a:headEnd/>
              <a:tailEnd/>
            </a:ln>
          </p:spPr>
          <p:txBody>
            <a:bodyPr wrap="none" anchor="ctr"/>
            <a:lstStyle/>
            <a:p>
              <a:endParaRPr lang="en-US">
                <a:latin typeface="Calibri" pitchFamily="34" charset="0"/>
              </a:endParaRPr>
            </a:p>
          </p:txBody>
        </p:sp>
        <p:sp>
          <p:nvSpPr>
            <p:cNvPr id="17" name="Oval 37"/>
            <p:cNvSpPr>
              <a:spLocks noChangeArrowheads="1"/>
            </p:cNvSpPr>
            <p:nvPr/>
          </p:nvSpPr>
          <p:spPr bwMode="auto">
            <a:xfrm>
              <a:off x="6851507" y="2141858"/>
              <a:ext cx="117305" cy="62950"/>
            </a:xfrm>
            <a:prstGeom prst="ellipse">
              <a:avLst/>
            </a:prstGeom>
            <a:solidFill>
              <a:schemeClr val="bg1"/>
            </a:solidFill>
            <a:ln w="9525">
              <a:solidFill>
                <a:schemeClr val="tx1"/>
              </a:solidFill>
              <a:round/>
              <a:headEnd/>
              <a:tailEnd/>
            </a:ln>
          </p:spPr>
          <p:txBody>
            <a:bodyPr wrap="none" anchor="ctr"/>
            <a:lstStyle/>
            <a:p>
              <a:endParaRPr lang="en-US">
                <a:latin typeface="Calibri" pitchFamily="34" charset="0"/>
              </a:endParaRPr>
            </a:p>
          </p:txBody>
        </p:sp>
        <p:sp>
          <p:nvSpPr>
            <p:cNvPr id="18" name="Oval 38"/>
            <p:cNvSpPr>
              <a:spLocks noChangeArrowheads="1"/>
            </p:cNvSpPr>
            <p:nvPr/>
          </p:nvSpPr>
          <p:spPr bwMode="auto">
            <a:xfrm>
              <a:off x="6910160" y="2267758"/>
              <a:ext cx="117305" cy="62950"/>
            </a:xfrm>
            <a:prstGeom prst="ellipse">
              <a:avLst/>
            </a:prstGeom>
            <a:solidFill>
              <a:schemeClr val="bg1"/>
            </a:solidFill>
            <a:ln w="9525">
              <a:solidFill>
                <a:schemeClr val="tx1"/>
              </a:solidFill>
              <a:round/>
              <a:headEnd/>
              <a:tailEnd/>
            </a:ln>
          </p:spPr>
          <p:txBody>
            <a:bodyPr wrap="none" anchor="ctr"/>
            <a:lstStyle/>
            <a:p>
              <a:endParaRPr lang="en-US">
                <a:latin typeface="Calibri" pitchFamily="34" charset="0"/>
              </a:endParaRPr>
            </a:p>
          </p:txBody>
        </p:sp>
        <p:sp>
          <p:nvSpPr>
            <p:cNvPr id="19" name="Oval 39"/>
            <p:cNvSpPr>
              <a:spLocks noChangeArrowheads="1"/>
            </p:cNvSpPr>
            <p:nvPr/>
          </p:nvSpPr>
          <p:spPr bwMode="auto">
            <a:xfrm>
              <a:off x="6792855" y="1953009"/>
              <a:ext cx="117305" cy="62950"/>
            </a:xfrm>
            <a:prstGeom prst="ellipse">
              <a:avLst/>
            </a:prstGeom>
            <a:solidFill>
              <a:schemeClr val="bg1"/>
            </a:solidFill>
            <a:ln w="9525">
              <a:solidFill>
                <a:schemeClr val="tx1"/>
              </a:solidFill>
              <a:round/>
              <a:headEnd/>
              <a:tailEnd/>
            </a:ln>
          </p:spPr>
          <p:txBody>
            <a:bodyPr wrap="none" anchor="ctr"/>
            <a:lstStyle/>
            <a:p>
              <a:endParaRPr lang="en-US">
                <a:latin typeface="Calibri" pitchFamily="34" charset="0"/>
              </a:endParaRPr>
            </a:p>
          </p:txBody>
        </p:sp>
        <p:sp>
          <p:nvSpPr>
            <p:cNvPr id="20" name="Oval 40"/>
            <p:cNvSpPr>
              <a:spLocks noChangeArrowheads="1"/>
            </p:cNvSpPr>
            <p:nvPr/>
          </p:nvSpPr>
          <p:spPr bwMode="auto">
            <a:xfrm>
              <a:off x="6382287" y="2078909"/>
              <a:ext cx="117305" cy="62950"/>
            </a:xfrm>
            <a:prstGeom prst="ellipse">
              <a:avLst/>
            </a:prstGeom>
            <a:solidFill>
              <a:schemeClr val="bg1"/>
            </a:solidFill>
            <a:ln w="9525">
              <a:solidFill>
                <a:schemeClr val="tx1"/>
              </a:solidFill>
              <a:round/>
              <a:headEnd/>
              <a:tailEnd/>
            </a:ln>
          </p:spPr>
          <p:txBody>
            <a:bodyPr wrap="none" anchor="ctr"/>
            <a:lstStyle/>
            <a:p>
              <a:endParaRPr lang="en-US">
                <a:latin typeface="Calibri" pitchFamily="34" charset="0"/>
              </a:endParaRPr>
            </a:p>
          </p:txBody>
        </p:sp>
        <p:sp>
          <p:nvSpPr>
            <p:cNvPr id="21" name="Oval 41"/>
            <p:cNvSpPr>
              <a:spLocks noChangeArrowheads="1"/>
            </p:cNvSpPr>
            <p:nvPr/>
          </p:nvSpPr>
          <p:spPr bwMode="auto">
            <a:xfrm>
              <a:off x="6499592" y="2173333"/>
              <a:ext cx="117305" cy="62950"/>
            </a:xfrm>
            <a:prstGeom prst="ellipse">
              <a:avLst/>
            </a:prstGeom>
            <a:solidFill>
              <a:schemeClr val="bg1"/>
            </a:solidFill>
            <a:ln w="9525">
              <a:solidFill>
                <a:schemeClr val="tx1"/>
              </a:solidFill>
              <a:round/>
              <a:headEnd/>
              <a:tailEnd/>
            </a:ln>
          </p:spPr>
          <p:txBody>
            <a:bodyPr wrap="none" anchor="ctr"/>
            <a:lstStyle/>
            <a:p>
              <a:endParaRPr lang="en-US">
                <a:latin typeface="Calibri" pitchFamily="34" charset="0"/>
              </a:endParaRPr>
            </a:p>
          </p:txBody>
        </p:sp>
        <p:sp>
          <p:nvSpPr>
            <p:cNvPr id="22" name="Oval 42"/>
            <p:cNvSpPr>
              <a:spLocks noChangeArrowheads="1"/>
            </p:cNvSpPr>
            <p:nvPr/>
          </p:nvSpPr>
          <p:spPr bwMode="auto">
            <a:xfrm>
              <a:off x="6616897" y="2236283"/>
              <a:ext cx="117305" cy="62950"/>
            </a:xfrm>
            <a:prstGeom prst="ellipse">
              <a:avLst/>
            </a:prstGeom>
            <a:solidFill>
              <a:schemeClr val="bg1"/>
            </a:solidFill>
            <a:ln w="9525">
              <a:solidFill>
                <a:schemeClr val="tx1"/>
              </a:solidFill>
              <a:round/>
              <a:headEnd/>
              <a:tailEnd/>
            </a:ln>
          </p:spPr>
          <p:txBody>
            <a:bodyPr wrap="none" anchor="ctr"/>
            <a:lstStyle/>
            <a:p>
              <a:endParaRPr lang="en-US">
                <a:latin typeface="Calibri" pitchFamily="34" charset="0"/>
              </a:endParaRPr>
            </a:p>
          </p:txBody>
        </p:sp>
        <p:sp>
          <p:nvSpPr>
            <p:cNvPr id="23" name="Oval 43"/>
            <p:cNvSpPr>
              <a:spLocks noChangeArrowheads="1"/>
            </p:cNvSpPr>
            <p:nvPr/>
          </p:nvSpPr>
          <p:spPr bwMode="auto">
            <a:xfrm>
              <a:off x="6440940" y="1953009"/>
              <a:ext cx="117305" cy="62950"/>
            </a:xfrm>
            <a:prstGeom prst="ellipse">
              <a:avLst/>
            </a:prstGeom>
            <a:solidFill>
              <a:schemeClr val="bg1"/>
            </a:solidFill>
            <a:ln w="9525">
              <a:solidFill>
                <a:schemeClr val="tx1"/>
              </a:solidFill>
              <a:round/>
              <a:headEnd/>
              <a:tailEnd/>
            </a:ln>
          </p:spPr>
          <p:txBody>
            <a:bodyPr wrap="none" anchor="ctr"/>
            <a:lstStyle/>
            <a:p>
              <a:endParaRPr lang="en-US">
                <a:latin typeface="Calibri" pitchFamily="34" charset="0"/>
              </a:endParaRPr>
            </a:p>
          </p:txBody>
        </p:sp>
        <p:sp>
          <p:nvSpPr>
            <p:cNvPr id="24" name="Oval 44"/>
            <p:cNvSpPr>
              <a:spLocks noChangeArrowheads="1"/>
            </p:cNvSpPr>
            <p:nvPr/>
          </p:nvSpPr>
          <p:spPr bwMode="auto">
            <a:xfrm>
              <a:off x="6558245" y="2078909"/>
              <a:ext cx="117305" cy="62950"/>
            </a:xfrm>
            <a:prstGeom prst="ellipse">
              <a:avLst/>
            </a:prstGeom>
            <a:solidFill>
              <a:schemeClr val="bg1"/>
            </a:solidFill>
            <a:ln w="9525">
              <a:solidFill>
                <a:schemeClr val="tx1"/>
              </a:solidFill>
              <a:round/>
              <a:headEnd/>
              <a:tailEnd/>
            </a:ln>
          </p:spPr>
          <p:txBody>
            <a:bodyPr wrap="none" anchor="ctr"/>
            <a:lstStyle/>
            <a:p>
              <a:endParaRPr lang="en-US">
                <a:latin typeface="Calibri" pitchFamily="34" charset="0"/>
              </a:endParaRPr>
            </a:p>
          </p:txBody>
        </p:sp>
        <p:sp>
          <p:nvSpPr>
            <p:cNvPr id="25" name="Oval 45"/>
            <p:cNvSpPr>
              <a:spLocks noChangeArrowheads="1"/>
            </p:cNvSpPr>
            <p:nvPr/>
          </p:nvSpPr>
          <p:spPr bwMode="auto">
            <a:xfrm>
              <a:off x="6792855" y="2047434"/>
              <a:ext cx="117305" cy="62950"/>
            </a:xfrm>
            <a:prstGeom prst="ellipse">
              <a:avLst/>
            </a:prstGeom>
            <a:solidFill>
              <a:schemeClr val="bg1"/>
            </a:solidFill>
            <a:ln w="9525">
              <a:solidFill>
                <a:schemeClr val="tx1"/>
              </a:solidFill>
              <a:round/>
              <a:headEnd/>
              <a:tailEnd/>
            </a:ln>
          </p:spPr>
          <p:txBody>
            <a:bodyPr wrap="none" anchor="ctr"/>
            <a:lstStyle/>
            <a:p>
              <a:endParaRPr lang="en-US">
                <a:latin typeface="Calibri" pitchFamily="34" charset="0"/>
              </a:endParaRPr>
            </a:p>
          </p:txBody>
        </p:sp>
        <p:sp>
          <p:nvSpPr>
            <p:cNvPr id="26" name="Oval 46"/>
            <p:cNvSpPr>
              <a:spLocks noChangeArrowheads="1"/>
            </p:cNvSpPr>
            <p:nvPr/>
          </p:nvSpPr>
          <p:spPr bwMode="auto">
            <a:xfrm>
              <a:off x="6968812" y="1858585"/>
              <a:ext cx="117305" cy="62950"/>
            </a:xfrm>
            <a:prstGeom prst="ellipse">
              <a:avLst/>
            </a:prstGeom>
            <a:solidFill>
              <a:schemeClr val="bg1"/>
            </a:solidFill>
            <a:ln w="9525">
              <a:solidFill>
                <a:schemeClr val="tx1"/>
              </a:solidFill>
              <a:round/>
              <a:headEnd/>
              <a:tailEnd/>
            </a:ln>
          </p:spPr>
          <p:txBody>
            <a:bodyPr wrap="none" anchor="ctr"/>
            <a:lstStyle/>
            <a:p>
              <a:endParaRPr lang="en-US">
                <a:latin typeface="Calibri" pitchFamily="34" charset="0"/>
              </a:endParaRPr>
            </a:p>
          </p:txBody>
        </p:sp>
        <p:sp>
          <p:nvSpPr>
            <p:cNvPr id="27" name="Oval 47"/>
            <p:cNvSpPr>
              <a:spLocks noChangeArrowheads="1"/>
            </p:cNvSpPr>
            <p:nvPr/>
          </p:nvSpPr>
          <p:spPr bwMode="auto">
            <a:xfrm>
              <a:off x="7144770" y="1890060"/>
              <a:ext cx="117305" cy="62950"/>
            </a:xfrm>
            <a:prstGeom prst="ellipse">
              <a:avLst/>
            </a:prstGeom>
            <a:solidFill>
              <a:schemeClr val="bg1"/>
            </a:solidFill>
            <a:ln w="9525">
              <a:solidFill>
                <a:schemeClr val="tx1"/>
              </a:solidFill>
              <a:round/>
              <a:headEnd/>
              <a:tailEnd/>
            </a:ln>
          </p:spPr>
          <p:txBody>
            <a:bodyPr wrap="none" anchor="ctr"/>
            <a:lstStyle/>
            <a:p>
              <a:endParaRPr lang="en-US">
                <a:latin typeface="Calibri" pitchFamily="34" charset="0"/>
              </a:endParaRPr>
            </a:p>
          </p:txBody>
        </p:sp>
        <p:sp>
          <p:nvSpPr>
            <p:cNvPr id="28" name="Oval 48"/>
            <p:cNvSpPr>
              <a:spLocks noChangeArrowheads="1"/>
            </p:cNvSpPr>
            <p:nvPr/>
          </p:nvSpPr>
          <p:spPr bwMode="auto">
            <a:xfrm>
              <a:off x="7320727" y="1953009"/>
              <a:ext cx="117305" cy="62950"/>
            </a:xfrm>
            <a:prstGeom prst="ellipse">
              <a:avLst/>
            </a:prstGeom>
            <a:solidFill>
              <a:schemeClr val="bg1"/>
            </a:solidFill>
            <a:ln w="9525">
              <a:solidFill>
                <a:schemeClr val="tx1"/>
              </a:solidFill>
              <a:round/>
              <a:headEnd/>
              <a:tailEnd/>
            </a:ln>
          </p:spPr>
          <p:txBody>
            <a:bodyPr wrap="none" anchor="ctr"/>
            <a:lstStyle/>
            <a:p>
              <a:endParaRPr lang="en-US">
                <a:latin typeface="Calibri" pitchFamily="34" charset="0"/>
              </a:endParaRPr>
            </a:p>
          </p:txBody>
        </p:sp>
        <p:sp>
          <p:nvSpPr>
            <p:cNvPr id="29" name="Oval 49"/>
            <p:cNvSpPr>
              <a:spLocks noChangeArrowheads="1"/>
            </p:cNvSpPr>
            <p:nvPr/>
          </p:nvSpPr>
          <p:spPr bwMode="auto">
            <a:xfrm>
              <a:off x="7438032" y="2015959"/>
              <a:ext cx="117305" cy="62950"/>
            </a:xfrm>
            <a:prstGeom prst="ellipse">
              <a:avLst/>
            </a:prstGeom>
            <a:solidFill>
              <a:schemeClr val="bg1"/>
            </a:solidFill>
            <a:ln w="9525">
              <a:solidFill>
                <a:schemeClr val="tx1"/>
              </a:solidFill>
              <a:round/>
              <a:headEnd/>
              <a:tailEnd/>
            </a:ln>
          </p:spPr>
          <p:txBody>
            <a:bodyPr wrap="none" anchor="ctr"/>
            <a:lstStyle/>
            <a:p>
              <a:endParaRPr lang="en-US">
                <a:latin typeface="Calibri" pitchFamily="34" charset="0"/>
              </a:endParaRPr>
            </a:p>
          </p:txBody>
        </p:sp>
        <p:sp>
          <p:nvSpPr>
            <p:cNvPr id="30" name="Oval 50"/>
            <p:cNvSpPr>
              <a:spLocks noChangeArrowheads="1"/>
            </p:cNvSpPr>
            <p:nvPr/>
          </p:nvSpPr>
          <p:spPr bwMode="auto">
            <a:xfrm>
              <a:off x="7613990" y="2047434"/>
              <a:ext cx="117305" cy="62950"/>
            </a:xfrm>
            <a:prstGeom prst="ellipse">
              <a:avLst/>
            </a:prstGeom>
            <a:solidFill>
              <a:schemeClr val="bg1"/>
            </a:solidFill>
            <a:ln w="9525">
              <a:solidFill>
                <a:schemeClr val="tx1"/>
              </a:solidFill>
              <a:round/>
              <a:headEnd/>
              <a:tailEnd/>
            </a:ln>
          </p:spPr>
          <p:txBody>
            <a:bodyPr wrap="none" anchor="ctr"/>
            <a:lstStyle/>
            <a:p>
              <a:endParaRPr lang="en-US">
                <a:latin typeface="Calibri" pitchFamily="34" charset="0"/>
              </a:endParaRPr>
            </a:p>
          </p:txBody>
        </p:sp>
        <p:sp>
          <p:nvSpPr>
            <p:cNvPr id="31" name="Oval 51"/>
            <p:cNvSpPr>
              <a:spLocks noChangeArrowheads="1"/>
            </p:cNvSpPr>
            <p:nvPr/>
          </p:nvSpPr>
          <p:spPr bwMode="auto">
            <a:xfrm>
              <a:off x="7613990" y="2141858"/>
              <a:ext cx="117305" cy="62950"/>
            </a:xfrm>
            <a:prstGeom prst="ellipse">
              <a:avLst/>
            </a:prstGeom>
            <a:solidFill>
              <a:schemeClr val="bg1"/>
            </a:solidFill>
            <a:ln w="9525">
              <a:solidFill>
                <a:schemeClr val="tx1"/>
              </a:solidFill>
              <a:round/>
              <a:headEnd/>
              <a:tailEnd/>
            </a:ln>
          </p:spPr>
          <p:txBody>
            <a:bodyPr wrap="none" anchor="ctr"/>
            <a:lstStyle/>
            <a:p>
              <a:endParaRPr lang="en-US">
                <a:latin typeface="Calibri" pitchFamily="34" charset="0"/>
              </a:endParaRPr>
            </a:p>
          </p:txBody>
        </p:sp>
        <p:sp>
          <p:nvSpPr>
            <p:cNvPr id="32" name="Oval 52"/>
            <p:cNvSpPr>
              <a:spLocks noChangeArrowheads="1"/>
            </p:cNvSpPr>
            <p:nvPr/>
          </p:nvSpPr>
          <p:spPr bwMode="auto">
            <a:xfrm>
              <a:off x="7438032" y="2299233"/>
              <a:ext cx="117305" cy="62950"/>
            </a:xfrm>
            <a:prstGeom prst="ellipse">
              <a:avLst/>
            </a:prstGeom>
            <a:solidFill>
              <a:schemeClr val="bg1"/>
            </a:solidFill>
            <a:ln w="9525">
              <a:solidFill>
                <a:schemeClr val="tx1"/>
              </a:solidFill>
              <a:round/>
              <a:headEnd/>
              <a:tailEnd/>
            </a:ln>
          </p:spPr>
          <p:txBody>
            <a:bodyPr wrap="none" anchor="ctr"/>
            <a:lstStyle/>
            <a:p>
              <a:endParaRPr lang="en-US">
                <a:latin typeface="Calibri" pitchFamily="34" charset="0"/>
              </a:endParaRPr>
            </a:p>
          </p:txBody>
        </p:sp>
        <p:sp>
          <p:nvSpPr>
            <p:cNvPr id="33" name="Oval 53"/>
            <p:cNvSpPr>
              <a:spLocks noChangeArrowheads="1"/>
            </p:cNvSpPr>
            <p:nvPr/>
          </p:nvSpPr>
          <p:spPr bwMode="auto">
            <a:xfrm>
              <a:off x="7144770" y="2267758"/>
              <a:ext cx="117305" cy="62950"/>
            </a:xfrm>
            <a:prstGeom prst="ellipse">
              <a:avLst/>
            </a:prstGeom>
            <a:solidFill>
              <a:schemeClr val="bg1"/>
            </a:solidFill>
            <a:ln w="9525">
              <a:solidFill>
                <a:schemeClr val="tx1"/>
              </a:solidFill>
              <a:round/>
              <a:headEnd/>
              <a:tailEnd/>
            </a:ln>
          </p:spPr>
          <p:txBody>
            <a:bodyPr wrap="none" anchor="ctr"/>
            <a:lstStyle/>
            <a:p>
              <a:endParaRPr lang="en-US">
                <a:latin typeface="Calibri" pitchFamily="34" charset="0"/>
              </a:endParaRPr>
            </a:p>
          </p:txBody>
        </p:sp>
        <p:sp>
          <p:nvSpPr>
            <p:cNvPr id="34" name="Oval 54"/>
            <p:cNvSpPr>
              <a:spLocks noChangeArrowheads="1"/>
            </p:cNvSpPr>
            <p:nvPr/>
          </p:nvSpPr>
          <p:spPr bwMode="auto">
            <a:xfrm>
              <a:off x="7262075" y="2204808"/>
              <a:ext cx="117305" cy="62950"/>
            </a:xfrm>
            <a:prstGeom prst="ellipse">
              <a:avLst/>
            </a:prstGeom>
            <a:solidFill>
              <a:schemeClr val="bg1"/>
            </a:solidFill>
            <a:ln w="9525">
              <a:solidFill>
                <a:schemeClr val="tx1"/>
              </a:solidFill>
              <a:round/>
              <a:headEnd/>
              <a:tailEnd/>
            </a:ln>
          </p:spPr>
          <p:txBody>
            <a:bodyPr wrap="none" anchor="ctr"/>
            <a:lstStyle/>
            <a:p>
              <a:endParaRPr lang="en-US">
                <a:latin typeface="Calibri" pitchFamily="34" charset="0"/>
              </a:endParaRPr>
            </a:p>
          </p:txBody>
        </p:sp>
        <p:sp>
          <p:nvSpPr>
            <p:cNvPr id="35" name="Oval 55"/>
            <p:cNvSpPr>
              <a:spLocks noChangeArrowheads="1"/>
            </p:cNvSpPr>
            <p:nvPr/>
          </p:nvSpPr>
          <p:spPr bwMode="auto">
            <a:xfrm>
              <a:off x="6616897" y="1984484"/>
              <a:ext cx="117305" cy="62950"/>
            </a:xfrm>
            <a:prstGeom prst="ellipse">
              <a:avLst/>
            </a:prstGeom>
            <a:solidFill>
              <a:schemeClr val="bg1"/>
            </a:solidFill>
            <a:ln w="9525">
              <a:solidFill>
                <a:schemeClr val="tx1"/>
              </a:solidFill>
              <a:round/>
              <a:headEnd/>
              <a:tailEnd/>
            </a:ln>
          </p:spPr>
          <p:txBody>
            <a:bodyPr wrap="none" anchor="ctr"/>
            <a:lstStyle/>
            <a:p>
              <a:endParaRPr lang="en-US">
                <a:latin typeface="Calibri" pitchFamily="34" charset="0"/>
              </a:endParaRPr>
            </a:p>
          </p:txBody>
        </p:sp>
        <p:sp>
          <p:nvSpPr>
            <p:cNvPr id="36" name="Text Box 56"/>
            <p:cNvSpPr txBox="1">
              <a:spLocks noChangeArrowheads="1"/>
            </p:cNvSpPr>
            <p:nvPr/>
          </p:nvSpPr>
          <p:spPr bwMode="auto">
            <a:xfrm>
              <a:off x="6113463" y="1800225"/>
              <a:ext cx="184511" cy="304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1400">
                <a:latin typeface="Times New Roman" pitchFamily="18" charset="0"/>
              </a:endParaRPr>
            </a:p>
          </p:txBody>
        </p:sp>
      </p:grpSp>
      <p:sp>
        <p:nvSpPr>
          <p:cNvPr id="37" name="Oval 57"/>
          <p:cNvSpPr>
            <a:spLocks noChangeArrowheads="1"/>
          </p:cNvSpPr>
          <p:nvPr/>
        </p:nvSpPr>
        <p:spPr bwMode="auto">
          <a:xfrm>
            <a:off x="6650671" y="1917849"/>
            <a:ext cx="117305" cy="62950"/>
          </a:xfrm>
          <a:prstGeom prst="ellipse">
            <a:avLst/>
          </a:prstGeom>
          <a:solidFill>
            <a:schemeClr val="bg1"/>
          </a:solidFill>
          <a:ln w="9525">
            <a:solidFill>
              <a:schemeClr val="tx1"/>
            </a:solidFill>
            <a:round/>
            <a:headEnd/>
            <a:tailEnd/>
          </a:ln>
        </p:spPr>
        <p:txBody>
          <a:bodyPr wrap="none" anchor="ctr"/>
          <a:lstStyle/>
          <a:p>
            <a:endParaRPr lang="en-US">
              <a:latin typeface="Calibri" pitchFamily="34" charset="0"/>
            </a:endParaRPr>
          </a:p>
        </p:txBody>
      </p:sp>
      <p:sp>
        <p:nvSpPr>
          <p:cNvPr id="38" name="Line 66"/>
          <p:cNvSpPr>
            <a:spLocks noChangeShapeType="1"/>
          </p:cNvSpPr>
          <p:nvPr/>
        </p:nvSpPr>
        <p:spPr bwMode="auto">
          <a:xfrm flipH="1">
            <a:off x="6621977" y="2163479"/>
            <a:ext cx="160992" cy="1825909"/>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39" name="Line 67"/>
          <p:cNvSpPr>
            <a:spLocks noChangeShapeType="1"/>
          </p:cNvSpPr>
          <p:nvPr/>
        </p:nvSpPr>
        <p:spPr bwMode="auto">
          <a:xfrm flipH="1">
            <a:off x="6675641" y="2163479"/>
            <a:ext cx="160992" cy="1825909"/>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40" name="Line 68"/>
          <p:cNvSpPr>
            <a:spLocks noChangeShapeType="1"/>
          </p:cNvSpPr>
          <p:nvPr/>
        </p:nvSpPr>
        <p:spPr bwMode="auto">
          <a:xfrm flipH="1">
            <a:off x="6729305" y="2163479"/>
            <a:ext cx="160992" cy="1825909"/>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41" name="Line 69"/>
          <p:cNvSpPr>
            <a:spLocks noChangeShapeType="1"/>
          </p:cNvSpPr>
          <p:nvPr/>
        </p:nvSpPr>
        <p:spPr bwMode="auto">
          <a:xfrm flipH="1">
            <a:off x="6782969" y="2163479"/>
            <a:ext cx="160992" cy="1825909"/>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42" name="Line 70"/>
          <p:cNvSpPr>
            <a:spLocks noChangeShapeType="1"/>
          </p:cNvSpPr>
          <p:nvPr/>
        </p:nvSpPr>
        <p:spPr bwMode="auto">
          <a:xfrm flipH="1">
            <a:off x="6836633" y="2163479"/>
            <a:ext cx="160992" cy="1825909"/>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43" name="Line 71"/>
          <p:cNvSpPr>
            <a:spLocks noChangeShapeType="1"/>
          </p:cNvSpPr>
          <p:nvPr/>
        </p:nvSpPr>
        <p:spPr bwMode="auto">
          <a:xfrm flipH="1">
            <a:off x="6890297" y="2163479"/>
            <a:ext cx="160992" cy="1825909"/>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a:spAutoFit/>
          </a:bodyPr>
          <a:lstStyle/>
          <a:p>
            <a:endParaRPr lang="en-US"/>
          </a:p>
        </p:txBody>
      </p:sp>
      <p:pic>
        <p:nvPicPr>
          <p:cNvPr id="44" name="Picture 74" descr="hg_cycle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07443" y="1652180"/>
            <a:ext cx="779246" cy="42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14" descr="MCj01507830000[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98988" y="3182009"/>
            <a:ext cx="375911" cy="2930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 name="Freeform 15"/>
          <p:cNvSpPr>
            <a:spLocks/>
          </p:cNvSpPr>
          <p:nvPr/>
        </p:nvSpPr>
        <p:spPr bwMode="auto">
          <a:xfrm>
            <a:off x="4734361" y="2312988"/>
            <a:ext cx="4203264" cy="909285"/>
          </a:xfrm>
          <a:custGeom>
            <a:avLst/>
            <a:gdLst>
              <a:gd name="T0" fmla="*/ 0 w 3757"/>
              <a:gd name="T1" fmla="*/ 777 h 813"/>
              <a:gd name="T2" fmla="*/ 26 w 3757"/>
              <a:gd name="T3" fmla="*/ 756 h 813"/>
              <a:gd name="T4" fmla="*/ 80 w 3757"/>
              <a:gd name="T5" fmla="*/ 627 h 813"/>
              <a:gd name="T6" fmla="*/ 254 w 3757"/>
              <a:gd name="T7" fmla="*/ 513 h 813"/>
              <a:gd name="T8" fmla="*/ 419 w 3757"/>
              <a:gd name="T9" fmla="*/ 444 h 813"/>
              <a:gd name="T10" fmla="*/ 617 w 3757"/>
              <a:gd name="T11" fmla="*/ 411 h 813"/>
              <a:gd name="T12" fmla="*/ 1022 w 3757"/>
              <a:gd name="T13" fmla="*/ 378 h 813"/>
              <a:gd name="T14" fmla="*/ 1658 w 3757"/>
              <a:gd name="T15" fmla="*/ 324 h 813"/>
              <a:gd name="T16" fmla="*/ 2060 w 3757"/>
              <a:gd name="T17" fmla="*/ 282 h 813"/>
              <a:gd name="T18" fmla="*/ 2303 w 3757"/>
              <a:gd name="T19" fmla="*/ 228 h 813"/>
              <a:gd name="T20" fmla="*/ 2744 w 3757"/>
              <a:gd name="T21" fmla="*/ 147 h 813"/>
              <a:gd name="T22" fmla="*/ 3164 w 3757"/>
              <a:gd name="T23" fmla="*/ 69 h 813"/>
              <a:gd name="T24" fmla="*/ 3638 w 3757"/>
              <a:gd name="T25" fmla="*/ 96 h 813"/>
              <a:gd name="T26" fmla="*/ 3635 w 3757"/>
              <a:gd name="T27" fmla="*/ 645 h 813"/>
              <a:gd name="T28" fmla="*/ 3125 w 3757"/>
              <a:gd name="T29" fmla="*/ 579 h 813"/>
              <a:gd name="T30" fmla="*/ 2528 w 3757"/>
              <a:gd name="T31" fmla="*/ 387 h 813"/>
              <a:gd name="T32" fmla="*/ 2126 w 3757"/>
              <a:gd name="T33" fmla="*/ 390 h 813"/>
              <a:gd name="T34" fmla="*/ 1826 w 3757"/>
              <a:gd name="T35" fmla="*/ 417 h 813"/>
              <a:gd name="T36" fmla="*/ 1508 w 3757"/>
              <a:gd name="T37" fmla="*/ 444 h 813"/>
              <a:gd name="T38" fmla="*/ 1307 w 3757"/>
              <a:gd name="T39" fmla="*/ 459 h 813"/>
              <a:gd name="T40" fmla="*/ 1127 w 3757"/>
              <a:gd name="T41" fmla="*/ 477 h 813"/>
              <a:gd name="T42" fmla="*/ 659 w 3757"/>
              <a:gd name="T43" fmla="*/ 531 h 813"/>
              <a:gd name="T44" fmla="*/ 182 w 3757"/>
              <a:gd name="T45" fmla="*/ 684 h 813"/>
              <a:gd name="T46" fmla="*/ 122 w 3757"/>
              <a:gd name="T47" fmla="*/ 804 h 813"/>
              <a:gd name="T48" fmla="*/ 62 w 3757"/>
              <a:gd name="T49" fmla="*/ 789 h 813"/>
              <a:gd name="T50" fmla="*/ 0 w 3757"/>
              <a:gd name="T51" fmla="*/ 777 h 8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57"/>
              <a:gd name="T79" fmla="*/ 0 h 813"/>
              <a:gd name="T80" fmla="*/ 3757 w 3757"/>
              <a:gd name="T81" fmla="*/ 813 h 81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57" h="813">
                <a:moveTo>
                  <a:pt x="0" y="777"/>
                </a:moveTo>
                <a:cubicBezTo>
                  <a:pt x="6" y="770"/>
                  <a:pt x="19" y="763"/>
                  <a:pt x="26" y="756"/>
                </a:cubicBezTo>
                <a:cubicBezTo>
                  <a:pt x="38" y="731"/>
                  <a:pt x="60" y="652"/>
                  <a:pt x="80" y="627"/>
                </a:cubicBezTo>
                <a:cubicBezTo>
                  <a:pt x="86" y="619"/>
                  <a:pt x="254" y="513"/>
                  <a:pt x="254" y="513"/>
                </a:cubicBezTo>
                <a:cubicBezTo>
                  <a:pt x="274" y="496"/>
                  <a:pt x="380" y="461"/>
                  <a:pt x="419" y="444"/>
                </a:cubicBezTo>
                <a:cubicBezTo>
                  <a:pt x="425" y="440"/>
                  <a:pt x="597" y="413"/>
                  <a:pt x="617" y="411"/>
                </a:cubicBezTo>
                <a:cubicBezTo>
                  <a:pt x="777" y="389"/>
                  <a:pt x="818" y="392"/>
                  <a:pt x="1022" y="378"/>
                </a:cubicBezTo>
                <a:cubicBezTo>
                  <a:pt x="1214" y="365"/>
                  <a:pt x="1441" y="334"/>
                  <a:pt x="1658" y="324"/>
                </a:cubicBezTo>
                <a:cubicBezTo>
                  <a:pt x="1865" y="300"/>
                  <a:pt x="1953" y="298"/>
                  <a:pt x="2060" y="282"/>
                </a:cubicBezTo>
                <a:cubicBezTo>
                  <a:pt x="2167" y="266"/>
                  <a:pt x="2189" y="250"/>
                  <a:pt x="2303" y="228"/>
                </a:cubicBezTo>
                <a:cubicBezTo>
                  <a:pt x="2417" y="206"/>
                  <a:pt x="2601" y="173"/>
                  <a:pt x="2744" y="147"/>
                </a:cubicBezTo>
                <a:cubicBezTo>
                  <a:pt x="2887" y="121"/>
                  <a:pt x="3015" y="77"/>
                  <a:pt x="3164" y="69"/>
                </a:cubicBezTo>
                <a:cubicBezTo>
                  <a:pt x="3313" y="61"/>
                  <a:pt x="3559" y="0"/>
                  <a:pt x="3638" y="96"/>
                </a:cubicBezTo>
                <a:cubicBezTo>
                  <a:pt x="3734" y="116"/>
                  <a:pt x="3757" y="625"/>
                  <a:pt x="3635" y="645"/>
                </a:cubicBezTo>
                <a:cubicBezTo>
                  <a:pt x="3542" y="731"/>
                  <a:pt x="3309" y="622"/>
                  <a:pt x="3125" y="579"/>
                </a:cubicBezTo>
                <a:cubicBezTo>
                  <a:pt x="2941" y="536"/>
                  <a:pt x="2694" y="418"/>
                  <a:pt x="2528" y="387"/>
                </a:cubicBezTo>
                <a:cubicBezTo>
                  <a:pt x="2362" y="356"/>
                  <a:pt x="2243" y="385"/>
                  <a:pt x="2126" y="390"/>
                </a:cubicBezTo>
                <a:cubicBezTo>
                  <a:pt x="2009" y="395"/>
                  <a:pt x="1929" y="408"/>
                  <a:pt x="1826" y="417"/>
                </a:cubicBezTo>
                <a:cubicBezTo>
                  <a:pt x="1711" y="427"/>
                  <a:pt x="1617" y="434"/>
                  <a:pt x="1508" y="444"/>
                </a:cubicBezTo>
                <a:cubicBezTo>
                  <a:pt x="1413" y="455"/>
                  <a:pt x="1351" y="452"/>
                  <a:pt x="1307" y="459"/>
                </a:cubicBezTo>
                <a:cubicBezTo>
                  <a:pt x="1244" y="464"/>
                  <a:pt x="1235" y="465"/>
                  <a:pt x="1127" y="477"/>
                </a:cubicBezTo>
                <a:cubicBezTo>
                  <a:pt x="1019" y="489"/>
                  <a:pt x="817" y="497"/>
                  <a:pt x="659" y="531"/>
                </a:cubicBezTo>
                <a:cubicBezTo>
                  <a:pt x="483" y="545"/>
                  <a:pt x="271" y="639"/>
                  <a:pt x="182" y="684"/>
                </a:cubicBezTo>
                <a:cubicBezTo>
                  <a:pt x="93" y="729"/>
                  <a:pt x="142" y="787"/>
                  <a:pt x="122" y="804"/>
                </a:cubicBezTo>
                <a:cubicBezTo>
                  <a:pt x="78" y="813"/>
                  <a:pt x="120" y="782"/>
                  <a:pt x="62" y="789"/>
                </a:cubicBezTo>
                <a:cubicBezTo>
                  <a:pt x="44" y="792"/>
                  <a:pt x="0" y="777"/>
                  <a:pt x="0" y="777"/>
                </a:cubicBezTo>
                <a:close/>
              </a:path>
            </a:pathLst>
          </a:custGeom>
          <a:gradFill rotWithShape="1">
            <a:gsLst>
              <a:gs pos="0">
                <a:schemeClr val="tx1"/>
              </a:gs>
              <a:gs pos="100000">
                <a:srgbClr val="B2B2B2">
                  <a:alpha val="21999"/>
                </a:srgbClr>
              </a:gs>
            </a:gsLst>
            <a:lin ang="0" scaled="1"/>
          </a:gradFill>
          <a:ln w="9525">
            <a:solidFill>
              <a:schemeClr val="bg2"/>
            </a:solidFill>
            <a:round/>
            <a:headEnd/>
            <a:tailEnd/>
          </a:ln>
        </p:spPr>
        <p:txBody>
          <a:bodyPr/>
          <a:lstStyle/>
          <a:p>
            <a:endParaRPr lang="en-US"/>
          </a:p>
        </p:txBody>
      </p:sp>
      <p:pic>
        <p:nvPicPr>
          <p:cNvPr id="47" name="Picture 75" descr="hg_cycle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488420" y="2593714"/>
            <a:ext cx="727208" cy="392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 name="Freeform 72"/>
          <p:cNvSpPr>
            <a:spLocks/>
          </p:cNvSpPr>
          <p:nvPr/>
        </p:nvSpPr>
        <p:spPr bwMode="auto">
          <a:xfrm>
            <a:off x="3084513" y="3811588"/>
            <a:ext cx="3669331" cy="812241"/>
          </a:xfrm>
          <a:custGeom>
            <a:avLst/>
            <a:gdLst>
              <a:gd name="T0" fmla="*/ 1293 w 3280"/>
              <a:gd name="T1" fmla="*/ 256 h 726"/>
              <a:gd name="T2" fmla="*/ 1724 w 3280"/>
              <a:gd name="T3" fmla="*/ 243 h 726"/>
              <a:gd name="T4" fmla="*/ 2032 w 3280"/>
              <a:gd name="T5" fmla="*/ 267 h 726"/>
              <a:gd name="T6" fmla="*/ 2800 w 3280"/>
              <a:gd name="T7" fmla="*/ 287 h 726"/>
              <a:gd name="T8" fmla="*/ 2958 w 3280"/>
              <a:gd name="T9" fmla="*/ 328 h 726"/>
              <a:gd name="T10" fmla="*/ 3156 w 3280"/>
              <a:gd name="T11" fmla="*/ 335 h 726"/>
              <a:gd name="T12" fmla="*/ 3273 w 3280"/>
              <a:gd name="T13" fmla="*/ 356 h 726"/>
              <a:gd name="T14" fmla="*/ 3225 w 3280"/>
              <a:gd name="T15" fmla="*/ 616 h 726"/>
              <a:gd name="T16" fmla="*/ 3198 w 3280"/>
              <a:gd name="T17" fmla="*/ 664 h 726"/>
              <a:gd name="T18" fmla="*/ 3184 w 3280"/>
              <a:gd name="T19" fmla="*/ 706 h 726"/>
              <a:gd name="T20" fmla="*/ 3177 w 3280"/>
              <a:gd name="T21" fmla="*/ 726 h 726"/>
              <a:gd name="T22" fmla="*/ 3122 w 3280"/>
              <a:gd name="T23" fmla="*/ 678 h 726"/>
              <a:gd name="T24" fmla="*/ 3088 w 3280"/>
              <a:gd name="T25" fmla="*/ 644 h 726"/>
              <a:gd name="T26" fmla="*/ 3040 w 3280"/>
              <a:gd name="T27" fmla="*/ 582 h 726"/>
              <a:gd name="T28" fmla="*/ 2827 w 3280"/>
              <a:gd name="T29" fmla="*/ 466 h 726"/>
              <a:gd name="T30" fmla="*/ 2498 w 3280"/>
              <a:gd name="T31" fmla="*/ 411 h 726"/>
              <a:gd name="T32" fmla="*/ 2375 w 3280"/>
              <a:gd name="T33" fmla="*/ 363 h 726"/>
              <a:gd name="T34" fmla="*/ 1746 w 3280"/>
              <a:gd name="T35" fmla="*/ 310 h 726"/>
              <a:gd name="T36" fmla="*/ 1535 w 3280"/>
              <a:gd name="T37" fmla="*/ 325 h 726"/>
              <a:gd name="T38" fmla="*/ 1275 w 3280"/>
              <a:gd name="T39" fmla="*/ 309 h 726"/>
              <a:gd name="T40" fmla="*/ 1195 w 3280"/>
              <a:gd name="T41" fmla="*/ 322 h 726"/>
              <a:gd name="T42" fmla="*/ 998 w 3280"/>
              <a:gd name="T43" fmla="*/ 309 h 726"/>
              <a:gd name="T44" fmla="*/ 927 w 3280"/>
              <a:gd name="T45" fmla="*/ 307 h 726"/>
              <a:gd name="T46" fmla="*/ 225 w 3280"/>
              <a:gd name="T47" fmla="*/ 241 h 726"/>
              <a:gd name="T48" fmla="*/ 33 w 3280"/>
              <a:gd name="T49" fmla="*/ 202 h 726"/>
              <a:gd name="T50" fmla="*/ 351 w 3280"/>
              <a:gd name="T51" fmla="*/ 37 h 726"/>
              <a:gd name="T52" fmla="*/ 426 w 3280"/>
              <a:gd name="T53" fmla="*/ 25 h 726"/>
              <a:gd name="T54" fmla="*/ 123 w 3280"/>
              <a:gd name="T55" fmla="*/ 190 h 726"/>
              <a:gd name="T56" fmla="*/ 504 w 3280"/>
              <a:gd name="T57" fmla="*/ 229 h 726"/>
              <a:gd name="T58" fmla="*/ 1010 w 3280"/>
              <a:gd name="T59" fmla="*/ 280 h 726"/>
              <a:gd name="T60" fmla="*/ 1293 w 3280"/>
              <a:gd name="T61" fmla="*/ 256 h 72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280"/>
              <a:gd name="T94" fmla="*/ 0 h 726"/>
              <a:gd name="T95" fmla="*/ 3280 w 3280"/>
              <a:gd name="T96" fmla="*/ 726 h 72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280" h="726">
                <a:moveTo>
                  <a:pt x="1293" y="256"/>
                </a:moveTo>
                <a:cubicBezTo>
                  <a:pt x="1410" y="257"/>
                  <a:pt x="1601" y="241"/>
                  <a:pt x="1724" y="243"/>
                </a:cubicBezTo>
                <a:cubicBezTo>
                  <a:pt x="1847" y="245"/>
                  <a:pt x="1853" y="260"/>
                  <a:pt x="2032" y="267"/>
                </a:cubicBezTo>
                <a:cubicBezTo>
                  <a:pt x="2290" y="273"/>
                  <a:pt x="2542" y="283"/>
                  <a:pt x="2800" y="287"/>
                </a:cubicBezTo>
                <a:cubicBezTo>
                  <a:pt x="2843" y="296"/>
                  <a:pt x="2917" y="326"/>
                  <a:pt x="2958" y="328"/>
                </a:cubicBezTo>
                <a:cubicBezTo>
                  <a:pt x="3024" y="332"/>
                  <a:pt x="3090" y="333"/>
                  <a:pt x="3156" y="335"/>
                </a:cubicBezTo>
                <a:cubicBezTo>
                  <a:pt x="3231" y="354"/>
                  <a:pt x="3192" y="347"/>
                  <a:pt x="3273" y="356"/>
                </a:cubicBezTo>
                <a:cubicBezTo>
                  <a:pt x="3242" y="444"/>
                  <a:pt x="3280" y="537"/>
                  <a:pt x="3225" y="616"/>
                </a:cubicBezTo>
                <a:cubicBezTo>
                  <a:pt x="3205" y="695"/>
                  <a:pt x="3235" y="597"/>
                  <a:pt x="3198" y="664"/>
                </a:cubicBezTo>
                <a:cubicBezTo>
                  <a:pt x="3191" y="677"/>
                  <a:pt x="3189" y="692"/>
                  <a:pt x="3184" y="706"/>
                </a:cubicBezTo>
                <a:cubicBezTo>
                  <a:pt x="3182" y="713"/>
                  <a:pt x="3177" y="726"/>
                  <a:pt x="3177" y="726"/>
                </a:cubicBezTo>
                <a:cubicBezTo>
                  <a:pt x="3154" y="711"/>
                  <a:pt x="3145" y="693"/>
                  <a:pt x="3122" y="678"/>
                </a:cubicBezTo>
                <a:cubicBezTo>
                  <a:pt x="3061" y="591"/>
                  <a:pt x="3157" y="723"/>
                  <a:pt x="3088" y="644"/>
                </a:cubicBezTo>
                <a:cubicBezTo>
                  <a:pt x="3064" y="617"/>
                  <a:pt x="3066" y="602"/>
                  <a:pt x="3040" y="582"/>
                </a:cubicBezTo>
                <a:cubicBezTo>
                  <a:pt x="2978" y="533"/>
                  <a:pt x="2908" y="476"/>
                  <a:pt x="2827" y="466"/>
                </a:cubicBezTo>
                <a:cubicBezTo>
                  <a:pt x="2719" y="452"/>
                  <a:pt x="2602" y="446"/>
                  <a:pt x="2498" y="411"/>
                </a:cubicBezTo>
                <a:cubicBezTo>
                  <a:pt x="2473" y="394"/>
                  <a:pt x="2410" y="364"/>
                  <a:pt x="2375" y="363"/>
                </a:cubicBezTo>
                <a:cubicBezTo>
                  <a:pt x="2247" y="356"/>
                  <a:pt x="1887" y="311"/>
                  <a:pt x="1746" y="310"/>
                </a:cubicBezTo>
                <a:cubicBezTo>
                  <a:pt x="1606" y="304"/>
                  <a:pt x="1613" y="325"/>
                  <a:pt x="1535" y="325"/>
                </a:cubicBezTo>
                <a:cubicBezTo>
                  <a:pt x="1436" y="290"/>
                  <a:pt x="1325" y="313"/>
                  <a:pt x="1275" y="309"/>
                </a:cubicBezTo>
                <a:cubicBezTo>
                  <a:pt x="1225" y="305"/>
                  <a:pt x="1253" y="330"/>
                  <a:pt x="1195" y="322"/>
                </a:cubicBezTo>
                <a:cubicBezTo>
                  <a:pt x="1137" y="314"/>
                  <a:pt x="1043" y="311"/>
                  <a:pt x="998" y="309"/>
                </a:cubicBezTo>
                <a:cubicBezTo>
                  <a:pt x="953" y="307"/>
                  <a:pt x="1056" y="318"/>
                  <a:pt x="927" y="307"/>
                </a:cubicBezTo>
                <a:cubicBezTo>
                  <a:pt x="798" y="296"/>
                  <a:pt x="374" y="259"/>
                  <a:pt x="225" y="241"/>
                </a:cubicBezTo>
                <a:cubicBezTo>
                  <a:pt x="83" y="222"/>
                  <a:pt x="0" y="235"/>
                  <a:pt x="33" y="202"/>
                </a:cubicBezTo>
                <a:cubicBezTo>
                  <a:pt x="46" y="173"/>
                  <a:pt x="285" y="67"/>
                  <a:pt x="351" y="37"/>
                </a:cubicBezTo>
                <a:cubicBezTo>
                  <a:pt x="417" y="7"/>
                  <a:pt x="464" y="0"/>
                  <a:pt x="426" y="25"/>
                </a:cubicBezTo>
                <a:cubicBezTo>
                  <a:pt x="388" y="50"/>
                  <a:pt x="110" y="156"/>
                  <a:pt x="123" y="190"/>
                </a:cubicBezTo>
                <a:cubicBezTo>
                  <a:pt x="136" y="224"/>
                  <a:pt x="356" y="214"/>
                  <a:pt x="504" y="229"/>
                </a:cubicBezTo>
                <a:cubicBezTo>
                  <a:pt x="652" y="244"/>
                  <a:pt x="879" y="276"/>
                  <a:pt x="1010" y="280"/>
                </a:cubicBezTo>
                <a:cubicBezTo>
                  <a:pt x="1060" y="283"/>
                  <a:pt x="1123" y="258"/>
                  <a:pt x="1293" y="256"/>
                </a:cubicBezTo>
                <a:close/>
              </a:path>
            </a:pathLst>
          </a:custGeom>
          <a:solidFill>
            <a:srgbClr val="D3EBED"/>
          </a:solidFill>
          <a:ln w="9525">
            <a:solidFill>
              <a:schemeClr val="tx1"/>
            </a:solidFill>
            <a:round/>
            <a:headEnd/>
            <a:tailEnd/>
          </a:ln>
        </p:spPr>
        <p:txBody>
          <a:bodyPr/>
          <a:lstStyle/>
          <a:p>
            <a:endParaRPr lang="en-US"/>
          </a:p>
        </p:txBody>
      </p:sp>
      <p:sp>
        <p:nvSpPr>
          <p:cNvPr id="49" name="Rectangle 79"/>
          <p:cNvSpPr>
            <a:spLocks noChangeArrowheads="1"/>
          </p:cNvSpPr>
          <p:nvPr/>
        </p:nvSpPr>
        <p:spPr bwMode="auto">
          <a:xfrm rot="660000">
            <a:off x="6648687" y="4216590"/>
            <a:ext cx="173398" cy="407239"/>
          </a:xfrm>
          <a:prstGeom prst="rect">
            <a:avLst/>
          </a:prstGeom>
          <a:solidFill>
            <a:srgbClr val="D3EBE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Calibri" pitchFamily="34" charset="0"/>
            </a:endParaRPr>
          </a:p>
        </p:txBody>
      </p:sp>
      <p:sp>
        <p:nvSpPr>
          <p:cNvPr id="50" name="Rectangle 82"/>
          <p:cNvSpPr>
            <a:spLocks noChangeArrowheads="1"/>
          </p:cNvSpPr>
          <p:nvPr/>
        </p:nvSpPr>
        <p:spPr bwMode="auto">
          <a:xfrm rot="660000">
            <a:off x="6629669" y="4590265"/>
            <a:ext cx="173398" cy="92860"/>
          </a:xfrm>
          <a:prstGeom prst="rect">
            <a:avLst/>
          </a:prstGeom>
          <a:solidFill>
            <a:srgbClr val="D3EBE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Calibri" pitchFamily="34" charset="0"/>
            </a:endParaRPr>
          </a:p>
        </p:txBody>
      </p:sp>
      <p:sp>
        <p:nvSpPr>
          <p:cNvPr id="51" name="Rectangle 83"/>
          <p:cNvSpPr>
            <a:spLocks noChangeArrowheads="1"/>
          </p:cNvSpPr>
          <p:nvPr/>
        </p:nvSpPr>
        <p:spPr bwMode="auto">
          <a:xfrm rot="660000">
            <a:off x="6725877" y="4176313"/>
            <a:ext cx="173398" cy="92860"/>
          </a:xfrm>
          <a:prstGeom prst="rect">
            <a:avLst/>
          </a:prstGeom>
          <a:solidFill>
            <a:srgbClr val="D3EBE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Calibri" pitchFamily="34" charset="0"/>
            </a:endParaRPr>
          </a:p>
        </p:txBody>
      </p:sp>
      <p:pic>
        <p:nvPicPr>
          <p:cNvPr id="52" name="Picture 18" descr="MCj01507830000[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720975" y="4202113"/>
            <a:ext cx="1716088" cy="1665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 name="Freeform 20"/>
          <p:cNvSpPr>
            <a:spLocks/>
          </p:cNvSpPr>
          <p:nvPr/>
        </p:nvSpPr>
        <p:spPr bwMode="auto">
          <a:xfrm>
            <a:off x="3815616" y="3529332"/>
            <a:ext cx="1259719" cy="891856"/>
          </a:xfrm>
          <a:custGeom>
            <a:avLst/>
            <a:gdLst>
              <a:gd name="T0" fmla="*/ 45 w 1126"/>
              <a:gd name="T1" fmla="*/ 797 h 797"/>
              <a:gd name="T2" fmla="*/ 4 w 1126"/>
              <a:gd name="T3" fmla="*/ 770 h 797"/>
              <a:gd name="T4" fmla="*/ 95 w 1126"/>
              <a:gd name="T5" fmla="*/ 574 h 797"/>
              <a:gd name="T6" fmla="*/ 164 w 1126"/>
              <a:gd name="T7" fmla="*/ 438 h 797"/>
              <a:gd name="T8" fmla="*/ 252 w 1126"/>
              <a:gd name="T9" fmla="*/ 327 h 797"/>
              <a:gd name="T10" fmla="*/ 364 w 1126"/>
              <a:gd name="T11" fmla="*/ 253 h 797"/>
              <a:gd name="T12" fmla="*/ 534 w 1126"/>
              <a:gd name="T13" fmla="*/ 165 h 797"/>
              <a:gd name="T14" fmla="*/ 776 w 1126"/>
              <a:gd name="T15" fmla="*/ 62 h 797"/>
              <a:gd name="T16" fmla="*/ 972 w 1126"/>
              <a:gd name="T17" fmla="*/ 30 h 797"/>
              <a:gd name="T18" fmla="*/ 1126 w 1126"/>
              <a:gd name="T19" fmla="*/ 20 h 797"/>
              <a:gd name="T20" fmla="*/ 992 w 1126"/>
              <a:gd name="T21" fmla="*/ 150 h 797"/>
              <a:gd name="T22" fmla="*/ 740 w 1126"/>
              <a:gd name="T23" fmla="*/ 206 h 797"/>
              <a:gd name="T24" fmla="*/ 396 w 1126"/>
              <a:gd name="T25" fmla="*/ 421 h 797"/>
              <a:gd name="T26" fmla="*/ 225 w 1126"/>
              <a:gd name="T27" fmla="*/ 610 h 797"/>
              <a:gd name="T28" fmla="*/ 110 w 1126"/>
              <a:gd name="T29" fmla="*/ 789 h 797"/>
              <a:gd name="T30" fmla="*/ 45 w 1126"/>
              <a:gd name="T31" fmla="*/ 797 h 7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26"/>
              <a:gd name="T49" fmla="*/ 0 h 797"/>
              <a:gd name="T50" fmla="*/ 1126 w 1126"/>
              <a:gd name="T51" fmla="*/ 797 h 79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26" h="797">
                <a:moveTo>
                  <a:pt x="45" y="797"/>
                </a:moveTo>
                <a:cubicBezTo>
                  <a:pt x="49" y="779"/>
                  <a:pt x="0" y="788"/>
                  <a:pt x="4" y="770"/>
                </a:cubicBezTo>
                <a:cubicBezTo>
                  <a:pt x="11" y="704"/>
                  <a:pt x="84" y="640"/>
                  <a:pt x="95" y="574"/>
                </a:cubicBezTo>
                <a:cubicBezTo>
                  <a:pt x="98" y="556"/>
                  <a:pt x="164" y="438"/>
                  <a:pt x="164" y="438"/>
                </a:cubicBezTo>
                <a:cubicBezTo>
                  <a:pt x="175" y="393"/>
                  <a:pt x="230" y="370"/>
                  <a:pt x="252" y="327"/>
                </a:cubicBezTo>
                <a:cubicBezTo>
                  <a:pt x="256" y="316"/>
                  <a:pt x="352" y="260"/>
                  <a:pt x="364" y="253"/>
                </a:cubicBezTo>
                <a:cubicBezTo>
                  <a:pt x="455" y="197"/>
                  <a:pt x="416" y="201"/>
                  <a:pt x="534" y="165"/>
                </a:cubicBezTo>
                <a:cubicBezTo>
                  <a:pt x="710" y="93"/>
                  <a:pt x="660" y="91"/>
                  <a:pt x="776" y="62"/>
                </a:cubicBezTo>
                <a:cubicBezTo>
                  <a:pt x="849" y="39"/>
                  <a:pt x="914" y="37"/>
                  <a:pt x="972" y="30"/>
                </a:cubicBezTo>
                <a:cubicBezTo>
                  <a:pt x="1030" y="23"/>
                  <a:pt x="1123" y="0"/>
                  <a:pt x="1126" y="20"/>
                </a:cubicBezTo>
                <a:cubicBezTo>
                  <a:pt x="1087" y="38"/>
                  <a:pt x="1093" y="128"/>
                  <a:pt x="992" y="150"/>
                </a:cubicBezTo>
                <a:cubicBezTo>
                  <a:pt x="906" y="154"/>
                  <a:pt x="841" y="149"/>
                  <a:pt x="740" y="206"/>
                </a:cubicBezTo>
                <a:cubicBezTo>
                  <a:pt x="661" y="249"/>
                  <a:pt x="482" y="354"/>
                  <a:pt x="396" y="421"/>
                </a:cubicBezTo>
                <a:cubicBezTo>
                  <a:pt x="310" y="488"/>
                  <a:pt x="273" y="549"/>
                  <a:pt x="225" y="610"/>
                </a:cubicBezTo>
                <a:cubicBezTo>
                  <a:pt x="199" y="632"/>
                  <a:pt x="143" y="771"/>
                  <a:pt x="110" y="789"/>
                </a:cubicBezTo>
                <a:cubicBezTo>
                  <a:pt x="99" y="795"/>
                  <a:pt x="45" y="797"/>
                  <a:pt x="45" y="797"/>
                </a:cubicBezTo>
                <a:close/>
              </a:path>
            </a:pathLst>
          </a:custGeom>
          <a:gradFill rotWithShape="1">
            <a:gsLst>
              <a:gs pos="0">
                <a:schemeClr val="tx1">
                  <a:alpha val="87999"/>
                </a:schemeClr>
              </a:gs>
              <a:gs pos="100000">
                <a:srgbClr val="5C5C5C">
                  <a:alpha val="21999"/>
                </a:srgb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4" name="Freeform 21"/>
          <p:cNvSpPr>
            <a:spLocks/>
          </p:cNvSpPr>
          <p:nvPr/>
        </p:nvSpPr>
        <p:spPr bwMode="auto">
          <a:xfrm>
            <a:off x="3556064" y="3572974"/>
            <a:ext cx="1385020" cy="741908"/>
          </a:xfrm>
          <a:custGeom>
            <a:avLst/>
            <a:gdLst>
              <a:gd name="T0" fmla="*/ 45 w 1238"/>
              <a:gd name="T1" fmla="*/ 659 h 663"/>
              <a:gd name="T2" fmla="*/ 4 w 1238"/>
              <a:gd name="T3" fmla="*/ 649 h 663"/>
              <a:gd name="T4" fmla="*/ 95 w 1238"/>
              <a:gd name="T5" fmla="*/ 486 h 663"/>
              <a:gd name="T6" fmla="*/ 164 w 1238"/>
              <a:gd name="T7" fmla="*/ 381 h 663"/>
              <a:gd name="T8" fmla="*/ 252 w 1238"/>
              <a:gd name="T9" fmla="*/ 295 h 663"/>
              <a:gd name="T10" fmla="*/ 364 w 1238"/>
              <a:gd name="T11" fmla="*/ 237 h 663"/>
              <a:gd name="T12" fmla="*/ 534 w 1238"/>
              <a:gd name="T13" fmla="*/ 169 h 663"/>
              <a:gd name="T14" fmla="*/ 1062 w 1238"/>
              <a:gd name="T15" fmla="*/ 23 h 663"/>
              <a:gd name="T16" fmla="*/ 1228 w 1238"/>
              <a:gd name="T17" fmla="*/ 33 h 663"/>
              <a:gd name="T18" fmla="*/ 1004 w 1238"/>
              <a:gd name="T19" fmla="*/ 101 h 663"/>
              <a:gd name="T20" fmla="*/ 858 w 1238"/>
              <a:gd name="T21" fmla="*/ 127 h 663"/>
              <a:gd name="T22" fmla="*/ 708 w 1238"/>
              <a:gd name="T23" fmla="*/ 167 h 663"/>
              <a:gd name="T24" fmla="*/ 388 w 1238"/>
              <a:gd name="T25" fmla="*/ 393 h 663"/>
              <a:gd name="T26" fmla="*/ 225 w 1238"/>
              <a:gd name="T27" fmla="*/ 514 h 663"/>
              <a:gd name="T28" fmla="*/ 124 w 1238"/>
              <a:gd name="T29" fmla="*/ 649 h 663"/>
              <a:gd name="T30" fmla="*/ 45 w 1238"/>
              <a:gd name="T31" fmla="*/ 659 h 6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38"/>
              <a:gd name="T49" fmla="*/ 0 h 663"/>
              <a:gd name="T50" fmla="*/ 1238 w 1238"/>
              <a:gd name="T51" fmla="*/ 663 h 6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38" h="663">
                <a:moveTo>
                  <a:pt x="45" y="659"/>
                </a:moveTo>
                <a:cubicBezTo>
                  <a:pt x="49" y="645"/>
                  <a:pt x="0" y="663"/>
                  <a:pt x="4" y="649"/>
                </a:cubicBezTo>
                <a:cubicBezTo>
                  <a:pt x="11" y="598"/>
                  <a:pt x="84" y="537"/>
                  <a:pt x="95" y="486"/>
                </a:cubicBezTo>
                <a:cubicBezTo>
                  <a:pt x="98" y="472"/>
                  <a:pt x="164" y="381"/>
                  <a:pt x="164" y="381"/>
                </a:cubicBezTo>
                <a:cubicBezTo>
                  <a:pt x="175" y="346"/>
                  <a:pt x="230" y="328"/>
                  <a:pt x="252" y="295"/>
                </a:cubicBezTo>
                <a:cubicBezTo>
                  <a:pt x="256" y="286"/>
                  <a:pt x="352" y="243"/>
                  <a:pt x="364" y="237"/>
                </a:cubicBezTo>
                <a:cubicBezTo>
                  <a:pt x="455" y="194"/>
                  <a:pt x="416" y="197"/>
                  <a:pt x="534" y="169"/>
                </a:cubicBezTo>
                <a:cubicBezTo>
                  <a:pt x="710" y="113"/>
                  <a:pt x="907" y="47"/>
                  <a:pt x="1062" y="23"/>
                </a:cubicBezTo>
                <a:cubicBezTo>
                  <a:pt x="1178" y="0"/>
                  <a:pt x="1238" y="20"/>
                  <a:pt x="1228" y="33"/>
                </a:cubicBezTo>
                <a:cubicBezTo>
                  <a:pt x="1189" y="47"/>
                  <a:pt x="1105" y="84"/>
                  <a:pt x="1004" y="101"/>
                </a:cubicBezTo>
                <a:cubicBezTo>
                  <a:pt x="937" y="122"/>
                  <a:pt x="921" y="108"/>
                  <a:pt x="858" y="127"/>
                </a:cubicBezTo>
                <a:cubicBezTo>
                  <a:pt x="781" y="182"/>
                  <a:pt x="811" y="164"/>
                  <a:pt x="708" y="167"/>
                </a:cubicBezTo>
                <a:cubicBezTo>
                  <a:pt x="629" y="200"/>
                  <a:pt x="468" y="335"/>
                  <a:pt x="388" y="393"/>
                </a:cubicBezTo>
                <a:cubicBezTo>
                  <a:pt x="308" y="451"/>
                  <a:pt x="269" y="471"/>
                  <a:pt x="225" y="514"/>
                </a:cubicBezTo>
                <a:cubicBezTo>
                  <a:pt x="199" y="531"/>
                  <a:pt x="157" y="635"/>
                  <a:pt x="124" y="649"/>
                </a:cubicBezTo>
                <a:cubicBezTo>
                  <a:pt x="113" y="654"/>
                  <a:pt x="45" y="659"/>
                  <a:pt x="45" y="659"/>
                </a:cubicBezTo>
                <a:close/>
              </a:path>
            </a:pathLst>
          </a:custGeom>
          <a:gradFill rotWithShape="1">
            <a:gsLst>
              <a:gs pos="0">
                <a:schemeClr val="tx1">
                  <a:alpha val="87999"/>
                </a:schemeClr>
              </a:gs>
              <a:gs pos="100000">
                <a:srgbClr val="B2B2B2">
                  <a:alpha val="21999"/>
                </a:srgb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5" name="Freeform 22"/>
          <p:cNvSpPr>
            <a:spLocks/>
          </p:cNvSpPr>
          <p:nvPr/>
        </p:nvSpPr>
        <p:spPr bwMode="auto">
          <a:xfrm>
            <a:off x="3309938" y="2293938"/>
            <a:ext cx="5986462" cy="1962755"/>
          </a:xfrm>
          <a:custGeom>
            <a:avLst/>
            <a:gdLst>
              <a:gd name="T0" fmla="*/ 0 w 5351"/>
              <a:gd name="T1" fmla="*/ 1754 h 1754"/>
              <a:gd name="T2" fmla="*/ 37 w 5351"/>
              <a:gd name="T3" fmla="*/ 1690 h 1754"/>
              <a:gd name="T4" fmla="*/ 125 w 5351"/>
              <a:gd name="T5" fmla="*/ 1491 h 1754"/>
              <a:gd name="T6" fmla="*/ 275 w 5351"/>
              <a:gd name="T7" fmla="*/ 1408 h 1754"/>
              <a:gd name="T8" fmla="*/ 476 w 5351"/>
              <a:gd name="T9" fmla="*/ 1316 h 1754"/>
              <a:gd name="T10" fmla="*/ 643 w 5351"/>
              <a:gd name="T11" fmla="*/ 1266 h 1754"/>
              <a:gd name="T12" fmla="*/ 1177 w 5351"/>
              <a:gd name="T13" fmla="*/ 1124 h 1754"/>
              <a:gd name="T14" fmla="*/ 2337 w 5351"/>
              <a:gd name="T15" fmla="*/ 923 h 1754"/>
              <a:gd name="T16" fmla="*/ 3080 w 5351"/>
              <a:gd name="T17" fmla="*/ 698 h 1754"/>
              <a:gd name="T18" fmla="*/ 3798 w 5351"/>
              <a:gd name="T19" fmla="*/ 456 h 1754"/>
              <a:gd name="T20" fmla="*/ 4516 w 5351"/>
              <a:gd name="T21" fmla="*/ 214 h 1754"/>
              <a:gd name="T22" fmla="*/ 5209 w 5351"/>
              <a:gd name="T23" fmla="*/ 97 h 1754"/>
              <a:gd name="T24" fmla="*/ 5176 w 5351"/>
              <a:gd name="T25" fmla="*/ 797 h 1754"/>
              <a:gd name="T26" fmla="*/ 4491 w 5351"/>
              <a:gd name="T27" fmla="*/ 873 h 1754"/>
              <a:gd name="T28" fmla="*/ 3590 w 5351"/>
              <a:gd name="T29" fmla="*/ 915 h 1754"/>
              <a:gd name="T30" fmla="*/ 2797 w 5351"/>
              <a:gd name="T31" fmla="*/ 1024 h 1754"/>
              <a:gd name="T32" fmla="*/ 2488 w 5351"/>
              <a:gd name="T33" fmla="*/ 1074 h 1754"/>
              <a:gd name="T34" fmla="*/ 1903 w 5351"/>
              <a:gd name="T35" fmla="*/ 1165 h 1754"/>
              <a:gd name="T36" fmla="*/ 1469 w 5351"/>
              <a:gd name="T37" fmla="*/ 1232 h 1754"/>
              <a:gd name="T38" fmla="*/ 860 w 5351"/>
              <a:gd name="T39" fmla="*/ 1349 h 1754"/>
              <a:gd name="T40" fmla="*/ 451 w 5351"/>
              <a:gd name="T41" fmla="*/ 1533 h 1754"/>
              <a:gd name="T42" fmla="*/ 110 w 5351"/>
              <a:gd name="T43" fmla="*/ 1743 h 1754"/>
              <a:gd name="T44" fmla="*/ 0 w 5351"/>
              <a:gd name="T45" fmla="*/ 1754 h 175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351"/>
              <a:gd name="T70" fmla="*/ 0 h 1754"/>
              <a:gd name="T71" fmla="*/ 5351 w 5351"/>
              <a:gd name="T72" fmla="*/ 1754 h 175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351" h="1754">
                <a:moveTo>
                  <a:pt x="0" y="1754"/>
                </a:moveTo>
                <a:cubicBezTo>
                  <a:pt x="9" y="1733"/>
                  <a:pt x="28" y="1712"/>
                  <a:pt x="37" y="1690"/>
                </a:cubicBezTo>
                <a:cubicBezTo>
                  <a:pt x="55" y="1613"/>
                  <a:pt x="97" y="1568"/>
                  <a:pt x="125" y="1491"/>
                </a:cubicBezTo>
                <a:cubicBezTo>
                  <a:pt x="134" y="1469"/>
                  <a:pt x="275" y="1408"/>
                  <a:pt x="275" y="1408"/>
                </a:cubicBezTo>
                <a:cubicBezTo>
                  <a:pt x="303" y="1355"/>
                  <a:pt x="420" y="1366"/>
                  <a:pt x="476" y="1316"/>
                </a:cubicBezTo>
                <a:cubicBezTo>
                  <a:pt x="485" y="1302"/>
                  <a:pt x="615" y="1274"/>
                  <a:pt x="643" y="1266"/>
                </a:cubicBezTo>
                <a:cubicBezTo>
                  <a:pt x="873" y="1200"/>
                  <a:pt x="883" y="1167"/>
                  <a:pt x="1177" y="1124"/>
                </a:cubicBezTo>
                <a:cubicBezTo>
                  <a:pt x="1453" y="1084"/>
                  <a:pt x="2025" y="952"/>
                  <a:pt x="2337" y="923"/>
                </a:cubicBezTo>
                <a:cubicBezTo>
                  <a:pt x="2635" y="851"/>
                  <a:pt x="2887" y="776"/>
                  <a:pt x="3080" y="698"/>
                </a:cubicBezTo>
                <a:cubicBezTo>
                  <a:pt x="3323" y="620"/>
                  <a:pt x="3559" y="537"/>
                  <a:pt x="3798" y="456"/>
                </a:cubicBezTo>
                <a:cubicBezTo>
                  <a:pt x="4037" y="375"/>
                  <a:pt x="4281" y="274"/>
                  <a:pt x="4516" y="214"/>
                </a:cubicBezTo>
                <a:cubicBezTo>
                  <a:pt x="4751" y="154"/>
                  <a:pt x="5099" y="0"/>
                  <a:pt x="5209" y="97"/>
                </a:cubicBezTo>
                <a:cubicBezTo>
                  <a:pt x="5346" y="158"/>
                  <a:pt x="5351" y="736"/>
                  <a:pt x="5176" y="797"/>
                </a:cubicBezTo>
                <a:cubicBezTo>
                  <a:pt x="5041" y="1059"/>
                  <a:pt x="4751" y="831"/>
                  <a:pt x="4491" y="873"/>
                </a:cubicBezTo>
                <a:cubicBezTo>
                  <a:pt x="4227" y="893"/>
                  <a:pt x="3872" y="890"/>
                  <a:pt x="3590" y="915"/>
                </a:cubicBezTo>
                <a:cubicBezTo>
                  <a:pt x="3308" y="940"/>
                  <a:pt x="2981" y="998"/>
                  <a:pt x="2797" y="1024"/>
                </a:cubicBezTo>
                <a:cubicBezTo>
                  <a:pt x="2613" y="1050"/>
                  <a:pt x="2637" y="1051"/>
                  <a:pt x="2488" y="1074"/>
                </a:cubicBezTo>
                <a:cubicBezTo>
                  <a:pt x="2322" y="1106"/>
                  <a:pt x="2060" y="1136"/>
                  <a:pt x="1903" y="1165"/>
                </a:cubicBezTo>
                <a:cubicBezTo>
                  <a:pt x="1710" y="1248"/>
                  <a:pt x="1726" y="1227"/>
                  <a:pt x="1469" y="1232"/>
                </a:cubicBezTo>
                <a:cubicBezTo>
                  <a:pt x="1270" y="1282"/>
                  <a:pt x="1030" y="1299"/>
                  <a:pt x="860" y="1349"/>
                </a:cubicBezTo>
                <a:cubicBezTo>
                  <a:pt x="690" y="1399"/>
                  <a:pt x="576" y="1467"/>
                  <a:pt x="451" y="1533"/>
                </a:cubicBezTo>
                <a:cubicBezTo>
                  <a:pt x="387" y="1559"/>
                  <a:pt x="193" y="1722"/>
                  <a:pt x="110" y="1743"/>
                </a:cubicBezTo>
                <a:cubicBezTo>
                  <a:pt x="83" y="1751"/>
                  <a:pt x="0" y="1754"/>
                  <a:pt x="0" y="1754"/>
                </a:cubicBezTo>
                <a:close/>
              </a:path>
            </a:pathLst>
          </a:custGeom>
          <a:gradFill rotWithShape="1">
            <a:gsLst>
              <a:gs pos="0">
                <a:schemeClr val="tx1"/>
              </a:gs>
              <a:gs pos="100000">
                <a:srgbClr val="B2B2B2">
                  <a:alpha val="21999"/>
                </a:srgbClr>
              </a:gs>
            </a:gsLst>
            <a:lin ang="0" scaled="1"/>
          </a:gradFill>
          <a:ln w="9525">
            <a:solidFill>
              <a:schemeClr val="bg2"/>
            </a:solidFill>
            <a:round/>
            <a:headEnd/>
            <a:tailEnd/>
          </a:ln>
        </p:spPr>
        <p:txBody>
          <a:bodyPr/>
          <a:lstStyle/>
          <a:p>
            <a:endParaRPr lang="en-US"/>
          </a:p>
        </p:txBody>
      </p:sp>
      <p:sp>
        <p:nvSpPr>
          <p:cNvPr id="56" name="Text Box 23"/>
          <p:cNvSpPr txBox="1">
            <a:spLocks noChangeArrowheads="1"/>
          </p:cNvSpPr>
          <p:nvPr/>
        </p:nvSpPr>
        <p:spPr bwMode="auto">
          <a:xfrm>
            <a:off x="2524125" y="3267075"/>
            <a:ext cx="1590675" cy="46672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latin typeface="Calibri" pitchFamily="34" charset="0"/>
              </a:rPr>
              <a:t>emissions  of </a:t>
            </a:r>
          </a:p>
          <a:p>
            <a:pPr eaLnBrk="1" hangingPunct="1"/>
            <a:r>
              <a:rPr lang="en-US" sz="1200" b="1">
                <a:latin typeface="Calibri" pitchFamily="34" charset="0"/>
              </a:rPr>
              <a:t>Hg(0), Hg(II), Hg(p)</a:t>
            </a:r>
          </a:p>
        </p:txBody>
      </p:sp>
      <p:pic>
        <p:nvPicPr>
          <p:cNvPr id="57" name="Picture 76" descr="hg_cycle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990975" y="3576638"/>
            <a:ext cx="727075" cy="39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 name="AutoShape 78"/>
          <p:cNvSpPr>
            <a:spLocks noChangeArrowheads="1"/>
          </p:cNvSpPr>
          <p:nvPr/>
        </p:nvSpPr>
        <p:spPr bwMode="auto">
          <a:xfrm>
            <a:off x="3570288" y="1882775"/>
            <a:ext cx="1527175" cy="252413"/>
          </a:xfrm>
          <a:prstGeom prst="rightArrow">
            <a:avLst>
              <a:gd name="adj1" fmla="val 50000"/>
              <a:gd name="adj2" fmla="val 151258"/>
            </a:avLst>
          </a:prstGeom>
          <a:gradFill rotWithShape="1">
            <a:gsLst>
              <a:gs pos="0">
                <a:srgbClr val="CC3300"/>
              </a:gs>
              <a:gs pos="100000">
                <a:srgbClr val="5E1800"/>
              </a:gs>
            </a:gsLst>
            <a:lin ang="0" scaled="1"/>
          </a:gradFill>
          <a:ln w="9525">
            <a:solidFill>
              <a:schemeClr val="tx1"/>
            </a:solidFill>
            <a:miter lim="800000"/>
            <a:headEnd/>
            <a:tailEnd/>
          </a:ln>
        </p:spPr>
        <p:txBody>
          <a:bodyPr wrap="none" anchor="ctr"/>
          <a:lstStyle/>
          <a:p>
            <a:endParaRPr lang="en-US">
              <a:latin typeface="Calibri" pitchFamily="34" charset="0"/>
            </a:endParaRPr>
          </a:p>
        </p:txBody>
      </p:sp>
      <p:pic>
        <p:nvPicPr>
          <p:cNvPr id="59" name="Picture 77" descr="hg_cycle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810000" y="1812925"/>
            <a:ext cx="727075" cy="392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 name="Text Box 10"/>
          <p:cNvSpPr txBox="1">
            <a:spLocks noChangeArrowheads="1"/>
          </p:cNvSpPr>
          <p:nvPr/>
        </p:nvSpPr>
        <p:spPr bwMode="auto">
          <a:xfrm>
            <a:off x="2514600" y="1524000"/>
            <a:ext cx="1143000" cy="11969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b="1">
                <a:latin typeface="Calibri" pitchFamily="34" charset="0"/>
              </a:rPr>
              <a:t>Hg from </a:t>
            </a:r>
          </a:p>
          <a:p>
            <a:pPr algn="ctr" eaLnBrk="1" hangingPunct="1"/>
            <a:r>
              <a:rPr lang="en-US" sz="1200" b="1">
                <a:latin typeface="Calibri" pitchFamily="34" charset="0"/>
              </a:rPr>
              <a:t>other sources: local, regional &amp; more distant</a:t>
            </a:r>
            <a:endParaRPr lang="en-US" sz="1200" b="1" baseline="30000">
              <a:latin typeface="Calibri" pitchFamily="34" charset="0"/>
            </a:endParaRPr>
          </a:p>
        </p:txBody>
      </p:sp>
      <p:sp>
        <p:nvSpPr>
          <p:cNvPr id="63" name="Freeform 94"/>
          <p:cNvSpPr>
            <a:spLocks/>
          </p:cNvSpPr>
          <p:nvPr/>
        </p:nvSpPr>
        <p:spPr bwMode="auto">
          <a:xfrm>
            <a:off x="6142038" y="4792663"/>
            <a:ext cx="238125" cy="261937"/>
          </a:xfrm>
          <a:custGeom>
            <a:avLst/>
            <a:gdLst>
              <a:gd name="T0" fmla="*/ 2147483647 w 213"/>
              <a:gd name="T1" fmla="*/ 2147483647 h 235"/>
              <a:gd name="T2" fmla="*/ 2147483647 w 213"/>
              <a:gd name="T3" fmla="*/ 2147483647 h 235"/>
              <a:gd name="T4" fmla="*/ 2147483647 w 213"/>
              <a:gd name="T5" fmla="*/ 2147483647 h 235"/>
              <a:gd name="T6" fmla="*/ 2147483647 w 213"/>
              <a:gd name="T7" fmla="*/ 2147483647 h 235"/>
              <a:gd name="T8" fmla="*/ 0 w 213"/>
              <a:gd name="T9" fmla="*/ 2147483647 h 235"/>
              <a:gd name="T10" fmla="*/ 2147483647 w 213"/>
              <a:gd name="T11" fmla="*/ 2147483647 h 235"/>
              <a:gd name="T12" fmla="*/ 2147483647 w 213"/>
              <a:gd name="T13" fmla="*/ 2147483647 h 235"/>
              <a:gd name="T14" fmla="*/ 2147483647 w 213"/>
              <a:gd name="T15" fmla="*/ 2147483647 h 235"/>
              <a:gd name="T16" fmla="*/ 2147483647 w 213"/>
              <a:gd name="T17" fmla="*/ 2147483647 h 235"/>
              <a:gd name="T18" fmla="*/ 2147483647 w 213"/>
              <a:gd name="T19" fmla="*/ 0 h 235"/>
              <a:gd name="T20" fmla="*/ 2147483647 w 213"/>
              <a:gd name="T21" fmla="*/ 2147483647 h 235"/>
              <a:gd name="T22" fmla="*/ 2147483647 w 213"/>
              <a:gd name="T23" fmla="*/ 2147483647 h 235"/>
              <a:gd name="T24" fmla="*/ 2147483647 w 213"/>
              <a:gd name="T25" fmla="*/ 2147483647 h 235"/>
              <a:gd name="T26" fmla="*/ 2147483647 w 213"/>
              <a:gd name="T27" fmla="*/ 2147483647 h 235"/>
              <a:gd name="T28" fmla="*/ 2147483647 w 213"/>
              <a:gd name="T29" fmla="*/ 2147483647 h 235"/>
              <a:gd name="T30" fmla="*/ 2147483647 w 213"/>
              <a:gd name="T31" fmla="*/ 2147483647 h 235"/>
              <a:gd name="T32" fmla="*/ 2147483647 w 213"/>
              <a:gd name="T33" fmla="*/ 2147483647 h 235"/>
              <a:gd name="T34" fmla="*/ 2147483647 w 213"/>
              <a:gd name="T35" fmla="*/ 2147483647 h 235"/>
              <a:gd name="T36" fmla="*/ 2147483647 w 213"/>
              <a:gd name="T37" fmla="*/ 2147483647 h 2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3"/>
              <a:gd name="T58" fmla="*/ 0 h 235"/>
              <a:gd name="T59" fmla="*/ 213 w 213"/>
              <a:gd name="T60" fmla="*/ 235 h 2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3" h="235">
                <a:moveTo>
                  <a:pt x="211" y="235"/>
                </a:moveTo>
                <a:lnTo>
                  <a:pt x="141" y="232"/>
                </a:lnTo>
                <a:lnTo>
                  <a:pt x="82" y="216"/>
                </a:lnTo>
                <a:lnTo>
                  <a:pt x="33" y="174"/>
                </a:lnTo>
                <a:lnTo>
                  <a:pt x="0" y="129"/>
                </a:lnTo>
                <a:lnTo>
                  <a:pt x="31" y="96"/>
                </a:lnTo>
                <a:lnTo>
                  <a:pt x="45" y="46"/>
                </a:lnTo>
                <a:lnTo>
                  <a:pt x="115" y="22"/>
                </a:lnTo>
                <a:lnTo>
                  <a:pt x="190" y="6"/>
                </a:lnTo>
                <a:lnTo>
                  <a:pt x="211" y="0"/>
                </a:lnTo>
                <a:lnTo>
                  <a:pt x="213" y="85"/>
                </a:lnTo>
                <a:lnTo>
                  <a:pt x="184" y="94"/>
                </a:lnTo>
                <a:lnTo>
                  <a:pt x="163" y="111"/>
                </a:lnTo>
                <a:lnTo>
                  <a:pt x="153" y="123"/>
                </a:lnTo>
                <a:lnTo>
                  <a:pt x="163" y="139"/>
                </a:lnTo>
                <a:lnTo>
                  <a:pt x="171" y="153"/>
                </a:lnTo>
                <a:lnTo>
                  <a:pt x="193" y="160"/>
                </a:lnTo>
                <a:lnTo>
                  <a:pt x="210" y="171"/>
                </a:lnTo>
                <a:lnTo>
                  <a:pt x="211" y="235"/>
                </a:lnTo>
                <a:close/>
              </a:path>
            </a:pathLst>
          </a:custGeom>
          <a:solidFill>
            <a:srgbClr val="A7C97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 name="Freeform 95"/>
          <p:cNvSpPr>
            <a:spLocks/>
          </p:cNvSpPr>
          <p:nvPr/>
        </p:nvSpPr>
        <p:spPr bwMode="auto">
          <a:xfrm>
            <a:off x="6497638" y="4668838"/>
            <a:ext cx="111125" cy="249237"/>
          </a:xfrm>
          <a:custGeom>
            <a:avLst/>
            <a:gdLst>
              <a:gd name="T0" fmla="*/ 2147483647 w 98"/>
              <a:gd name="T1" fmla="*/ 2147483647 h 222"/>
              <a:gd name="T2" fmla="*/ 2147483647 w 98"/>
              <a:gd name="T3" fmla="*/ 2147483647 h 222"/>
              <a:gd name="T4" fmla="*/ 2147483647 w 98"/>
              <a:gd name="T5" fmla="*/ 2147483647 h 222"/>
              <a:gd name="T6" fmla="*/ 0 w 98"/>
              <a:gd name="T7" fmla="*/ 2147483647 h 222"/>
              <a:gd name="T8" fmla="*/ 2147483647 w 98"/>
              <a:gd name="T9" fmla="*/ 2147483647 h 222"/>
              <a:gd name="T10" fmla="*/ 2147483647 w 98"/>
              <a:gd name="T11" fmla="*/ 0 h 222"/>
              <a:gd name="T12" fmla="*/ 2147483647 w 98"/>
              <a:gd name="T13" fmla="*/ 2147483647 h 222"/>
              <a:gd name="T14" fmla="*/ 2147483647 w 98"/>
              <a:gd name="T15" fmla="*/ 2147483647 h 222"/>
              <a:gd name="T16" fmla="*/ 2147483647 w 98"/>
              <a:gd name="T17" fmla="*/ 2147483647 h 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222"/>
              <a:gd name="T29" fmla="*/ 98 w 98"/>
              <a:gd name="T30" fmla="*/ 222 h 2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222">
                <a:moveTo>
                  <a:pt x="56" y="162"/>
                </a:moveTo>
                <a:lnTo>
                  <a:pt x="36" y="222"/>
                </a:lnTo>
                <a:lnTo>
                  <a:pt x="11" y="216"/>
                </a:lnTo>
                <a:lnTo>
                  <a:pt x="0" y="213"/>
                </a:lnTo>
                <a:lnTo>
                  <a:pt x="2" y="90"/>
                </a:lnTo>
                <a:lnTo>
                  <a:pt x="98" y="0"/>
                </a:lnTo>
                <a:lnTo>
                  <a:pt x="87" y="54"/>
                </a:lnTo>
                <a:lnTo>
                  <a:pt x="66" y="110"/>
                </a:lnTo>
                <a:lnTo>
                  <a:pt x="56" y="162"/>
                </a:lnTo>
                <a:close/>
              </a:path>
            </a:pathLst>
          </a:custGeom>
          <a:solidFill>
            <a:srgbClr val="A7C97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5" name="Freeform 96"/>
          <p:cNvSpPr>
            <a:spLocks/>
          </p:cNvSpPr>
          <p:nvPr/>
        </p:nvSpPr>
        <p:spPr bwMode="auto">
          <a:xfrm>
            <a:off x="6042025" y="5402263"/>
            <a:ext cx="327025" cy="117475"/>
          </a:xfrm>
          <a:custGeom>
            <a:avLst/>
            <a:gdLst>
              <a:gd name="T0" fmla="*/ 2147483647 w 292"/>
              <a:gd name="T1" fmla="*/ 0 h 106"/>
              <a:gd name="T2" fmla="*/ 0 w 292"/>
              <a:gd name="T3" fmla="*/ 2147483647 h 106"/>
              <a:gd name="T4" fmla="*/ 2147483647 w 292"/>
              <a:gd name="T5" fmla="*/ 2147483647 h 106"/>
              <a:gd name="T6" fmla="*/ 2147483647 w 292"/>
              <a:gd name="T7" fmla="*/ 2147483647 h 106"/>
              <a:gd name="T8" fmla="*/ 2147483647 w 292"/>
              <a:gd name="T9" fmla="*/ 0 h 106"/>
              <a:gd name="T10" fmla="*/ 0 60000 65536"/>
              <a:gd name="T11" fmla="*/ 0 60000 65536"/>
              <a:gd name="T12" fmla="*/ 0 60000 65536"/>
              <a:gd name="T13" fmla="*/ 0 60000 65536"/>
              <a:gd name="T14" fmla="*/ 0 60000 65536"/>
              <a:gd name="T15" fmla="*/ 0 w 292"/>
              <a:gd name="T16" fmla="*/ 0 h 106"/>
              <a:gd name="T17" fmla="*/ 292 w 292"/>
              <a:gd name="T18" fmla="*/ 106 h 106"/>
            </a:gdLst>
            <a:ahLst/>
            <a:cxnLst>
              <a:cxn ang="T10">
                <a:pos x="T0" y="T1"/>
              </a:cxn>
              <a:cxn ang="T11">
                <a:pos x="T2" y="T3"/>
              </a:cxn>
              <a:cxn ang="T12">
                <a:pos x="T4" y="T5"/>
              </a:cxn>
              <a:cxn ang="T13">
                <a:pos x="T6" y="T7"/>
              </a:cxn>
              <a:cxn ang="T14">
                <a:pos x="T8" y="T9"/>
              </a:cxn>
            </a:cxnLst>
            <a:rect l="T15" t="T16" r="T17" b="T18"/>
            <a:pathLst>
              <a:path w="292" h="106">
                <a:moveTo>
                  <a:pt x="270" y="0"/>
                </a:moveTo>
                <a:lnTo>
                  <a:pt x="0" y="22"/>
                </a:lnTo>
                <a:lnTo>
                  <a:pt x="6" y="106"/>
                </a:lnTo>
                <a:lnTo>
                  <a:pt x="292" y="82"/>
                </a:lnTo>
                <a:lnTo>
                  <a:pt x="270" y="0"/>
                </a:lnTo>
                <a:close/>
              </a:path>
            </a:pathLst>
          </a:custGeom>
          <a:solidFill>
            <a:srgbClr val="A7C97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 name="Freeform 97"/>
          <p:cNvSpPr>
            <a:spLocks/>
          </p:cNvSpPr>
          <p:nvPr/>
        </p:nvSpPr>
        <p:spPr bwMode="auto">
          <a:xfrm>
            <a:off x="5297488" y="5426075"/>
            <a:ext cx="590550" cy="161925"/>
          </a:xfrm>
          <a:custGeom>
            <a:avLst/>
            <a:gdLst>
              <a:gd name="T0" fmla="*/ 2147483647 w 528"/>
              <a:gd name="T1" fmla="*/ 0 h 144"/>
              <a:gd name="T2" fmla="*/ 0 w 528"/>
              <a:gd name="T3" fmla="*/ 2147483647 h 144"/>
              <a:gd name="T4" fmla="*/ 2147483647 w 528"/>
              <a:gd name="T5" fmla="*/ 2147483647 h 144"/>
              <a:gd name="T6" fmla="*/ 2147483647 w 528"/>
              <a:gd name="T7" fmla="*/ 2147483647 h 144"/>
              <a:gd name="T8" fmla="*/ 2147483647 w 528"/>
              <a:gd name="T9" fmla="*/ 0 h 144"/>
              <a:gd name="T10" fmla="*/ 0 60000 65536"/>
              <a:gd name="T11" fmla="*/ 0 60000 65536"/>
              <a:gd name="T12" fmla="*/ 0 60000 65536"/>
              <a:gd name="T13" fmla="*/ 0 60000 65536"/>
              <a:gd name="T14" fmla="*/ 0 60000 65536"/>
              <a:gd name="T15" fmla="*/ 0 w 528"/>
              <a:gd name="T16" fmla="*/ 0 h 144"/>
              <a:gd name="T17" fmla="*/ 528 w 528"/>
              <a:gd name="T18" fmla="*/ 144 h 144"/>
            </a:gdLst>
            <a:ahLst/>
            <a:cxnLst>
              <a:cxn ang="T10">
                <a:pos x="T0" y="T1"/>
              </a:cxn>
              <a:cxn ang="T11">
                <a:pos x="T2" y="T3"/>
              </a:cxn>
              <a:cxn ang="T12">
                <a:pos x="T4" y="T5"/>
              </a:cxn>
              <a:cxn ang="T13">
                <a:pos x="T6" y="T7"/>
              </a:cxn>
              <a:cxn ang="T14">
                <a:pos x="T8" y="T9"/>
              </a:cxn>
            </a:cxnLst>
            <a:rect l="T15" t="T16" r="T17" b="T18"/>
            <a:pathLst>
              <a:path w="528" h="144">
                <a:moveTo>
                  <a:pt x="506" y="0"/>
                </a:moveTo>
                <a:lnTo>
                  <a:pt x="0" y="44"/>
                </a:lnTo>
                <a:lnTo>
                  <a:pt x="2" y="144"/>
                </a:lnTo>
                <a:lnTo>
                  <a:pt x="528" y="102"/>
                </a:lnTo>
                <a:lnTo>
                  <a:pt x="506" y="0"/>
                </a:lnTo>
                <a:close/>
              </a:path>
            </a:pathLst>
          </a:custGeom>
          <a:solidFill>
            <a:srgbClr val="A7C97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7" name="Freeform 98"/>
          <p:cNvSpPr>
            <a:spLocks/>
          </p:cNvSpPr>
          <p:nvPr/>
        </p:nvSpPr>
        <p:spPr bwMode="auto">
          <a:xfrm>
            <a:off x="4846638" y="5462588"/>
            <a:ext cx="320675" cy="512762"/>
          </a:xfrm>
          <a:custGeom>
            <a:avLst/>
            <a:gdLst>
              <a:gd name="T0" fmla="*/ 2147483647 w 286"/>
              <a:gd name="T1" fmla="*/ 0 h 458"/>
              <a:gd name="T2" fmla="*/ 2147483647 w 286"/>
              <a:gd name="T3" fmla="*/ 2147483647 h 458"/>
              <a:gd name="T4" fmla="*/ 2147483647 w 286"/>
              <a:gd name="T5" fmla="*/ 2147483647 h 458"/>
              <a:gd name="T6" fmla="*/ 0 w 286"/>
              <a:gd name="T7" fmla="*/ 2147483647 h 458"/>
              <a:gd name="T8" fmla="*/ 2147483647 w 286"/>
              <a:gd name="T9" fmla="*/ 2147483647 h 458"/>
              <a:gd name="T10" fmla="*/ 2147483647 w 286"/>
              <a:gd name="T11" fmla="*/ 2147483647 h 458"/>
              <a:gd name="T12" fmla="*/ 2147483647 w 286"/>
              <a:gd name="T13" fmla="*/ 2147483647 h 458"/>
              <a:gd name="T14" fmla="*/ 2147483647 w 286"/>
              <a:gd name="T15" fmla="*/ 0 h 458"/>
              <a:gd name="T16" fmla="*/ 0 60000 65536"/>
              <a:gd name="T17" fmla="*/ 0 60000 65536"/>
              <a:gd name="T18" fmla="*/ 0 60000 65536"/>
              <a:gd name="T19" fmla="*/ 0 60000 65536"/>
              <a:gd name="T20" fmla="*/ 0 60000 65536"/>
              <a:gd name="T21" fmla="*/ 0 60000 65536"/>
              <a:gd name="T22" fmla="*/ 0 60000 65536"/>
              <a:gd name="T23" fmla="*/ 0 60000 65536"/>
              <a:gd name="T24" fmla="*/ 0 w 286"/>
              <a:gd name="T25" fmla="*/ 0 h 458"/>
              <a:gd name="T26" fmla="*/ 286 w 286"/>
              <a:gd name="T27" fmla="*/ 458 h 4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6" h="458">
                <a:moveTo>
                  <a:pt x="202" y="0"/>
                </a:moveTo>
                <a:lnTo>
                  <a:pt x="44" y="4"/>
                </a:lnTo>
                <a:lnTo>
                  <a:pt x="30" y="302"/>
                </a:lnTo>
                <a:lnTo>
                  <a:pt x="0" y="350"/>
                </a:lnTo>
                <a:lnTo>
                  <a:pt x="122" y="400"/>
                </a:lnTo>
                <a:lnTo>
                  <a:pt x="286" y="458"/>
                </a:lnTo>
                <a:lnTo>
                  <a:pt x="232" y="292"/>
                </a:lnTo>
                <a:lnTo>
                  <a:pt x="202" y="0"/>
                </a:lnTo>
                <a:close/>
              </a:path>
            </a:pathLst>
          </a:custGeom>
          <a:solidFill>
            <a:srgbClr val="A7C97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8" name="Freeform 100"/>
          <p:cNvSpPr>
            <a:spLocks/>
          </p:cNvSpPr>
          <p:nvPr/>
        </p:nvSpPr>
        <p:spPr bwMode="auto">
          <a:xfrm>
            <a:off x="4633913" y="5595938"/>
            <a:ext cx="196850" cy="255587"/>
          </a:xfrm>
          <a:custGeom>
            <a:avLst/>
            <a:gdLst>
              <a:gd name="T0" fmla="*/ 2147483647 w 176"/>
              <a:gd name="T1" fmla="*/ 2147483647 h 228"/>
              <a:gd name="T2" fmla="*/ 2147483647 w 176"/>
              <a:gd name="T3" fmla="*/ 2147483647 h 228"/>
              <a:gd name="T4" fmla="*/ 2147483647 w 176"/>
              <a:gd name="T5" fmla="*/ 2147483647 h 228"/>
              <a:gd name="T6" fmla="*/ 0 w 176"/>
              <a:gd name="T7" fmla="*/ 2147483647 h 228"/>
              <a:gd name="T8" fmla="*/ 2147483647 w 176"/>
              <a:gd name="T9" fmla="*/ 2147483647 h 228"/>
              <a:gd name="T10" fmla="*/ 2147483647 w 176"/>
              <a:gd name="T11" fmla="*/ 2147483647 h 228"/>
              <a:gd name="T12" fmla="*/ 2147483647 w 176"/>
              <a:gd name="T13" fmla="*/ 2147483647 h 228"/>
              <a:gd name="T14" fmla="*/ 2147483647 w 176"/>
              <a:gd name="T15" fmla="*/ 2147483647 h 228"/>
              <a:gd name="T16" fmla="*/ 2147483647 w 176"/>
              <a:gd name="T17" fmla="*/ 2147483647 h 228"/>
              <a:gd name="T18" fmla="*/ 2147483647 w 176"/>
              <a:gd name="T19" fmla="*/ 2147483647 h 228"/>
              <a:gd name="T20" fmla="*/ 2147483647 w 176"/>
              <a:gd name="T21" fmla="*/ 2147483647 h 228"/>
              <a:gd name="T22" fmla="*/ 2147483647 w 176"/>
              <a:gd name="T23" fmla="*/ 2147483647 h 228"/>
              <a:gd name="T24" fmla="*/ 2147483647 w 176"/>
              <a:gd name="T25" fmla="*/ 2147483647 h 228"/>
              <a:gd name="T26" fmla="*/ 2147483647 w 176"/>
              <a:gd name="T27" fmla="*/ 0 h 2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6"/>
              <a:gd name="T43" fmla="*/ 0 h 228"/>
              <a:gd name="T44" fmla="*/ 176 w 176"/>
              <a:gd name="T45" fmla="*/ 228 h 2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6" h="228">
                <a:moveTo>
                  <a:pt x="88" y="8"/>
                </a:moveTo>
                <a:lnTo>
                  <a:pt x="42" y="36"/>
                </a:lnTo>
                <a:lnTo>
                  <a:pt x="10" y="64"/>
                </a:lnTo>
                <a:lnTo>
                  <a:pt x="0" y="104"/>
                </a:lnTo>
                <a:lnTo>
                  <a:pt x="22" y="140"/>
                </a:lnTo>
                <a:lnTo>
                  <a:pt x="68" y="168"/>
                </a:lnTo>
                <a:lnTo>
                  <a:pt x="114" y="196"/>
                </a:lnTo>
                <a:lnTo>
                  <a:pt x="152" y="218"/>
                </a:lnTo>
                <a:lnTo>
                  <a:pt x="176" y="228"/>
                </a:lnTo>
                <a:lnTo>
                  <a:pt x="152" y="186"/>
                </a:lnTo>
                <a:lnTo>
                  <a:pt x="130" y="150"/>
                </a:lnTo>
                <a:lnTo>
                  <a:pt x="108" y="108"/>
                </a:lnTo>
                <a:lnTo>
                  <a:pt x="98" y="52"/>
                </a:lnTo>
                <a:lnTo>
                  <a:pt x="98" y="0"/>
                </a:lnTo>
              </a:path>
            </a:pathLst>
          </a:custGeom>
          <a:solidFill>
            <a:srgbClr val="A7C97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9" name="Freeform 101"/>
          <p:cNvSpPr>
            <a:spLocks/>
          </p:cNvSpPr>
          <p:nvPr/>
        </p:nvSpPr>
        <p:spPr bwMode="auto">
          <a:xfrm>
            <a:off x="5175250" y="5721350"/>
            <a:ext cx="784225" cy="436563"/>
          </a:xfrm>
          <a:custGeom>
            <a:avLst/>
            <a:gdLst>
              <a:gd name="T0" fmla="*/ 2147483647 w 700"/>
              <a:gd name="T1" fmla="*/ 2147483647 h 390"/>
              <a:gd name="T2" fmla="*/ 2147483647 w 700"/>
              <a:gd name="T3" fmla="*/ 2147483647 h 390"/>
              <a:gd name="T4" fmla="*/ 2147483647 w 700"/>
              <a:gd name="T5" fmla="*/ 2147483647 h 390"/>
              <a:gd name="T6" fmla="*/ 2147483647 w 700"/>
              <a:gd name="T7" fmla="*/ 2147483647 h 390"/>
              <a:gd name="T8" fmla="*/ 2147483647 w 700"/>
              <a:gd name="T9" fmla="*/ 2147483647 h 390"/>
              <a:gd name="T10" fmla="*/ 2147483647 w 700"/>
              <a:gd name="T11" fmla="*/ 2147483647 h 390"/>
              <a:gd name="T12" fmla="*/ 2147483647 w 700"/>
              <a:gd name="T13" fmla="*/ 2147483647 h 390"/>
              <a:gd name="T14" fmla="*/ 2147483647 w 700"/>
              <a:gd name="T15" fmla="*/ 2147483647 h 390"/>
              <a:gd name="T16" fmla="*/ 2147483647 w 700"/>
              <a:gd name="T17" fmla="*/ 2147483647 h 390"/>
              <a:gd name="T18" fmla="*/ 2147483647 w 700"/>
              <a:gd name="T19" fmla="*/ 2147483647 h 390"/>
              <a:gd name="T20" fmla="*/ 2147483647 w 700"/>
              <a:gd name="T21" fmla="*/ 2147483647 h 390"/>
              <a:gd name="T22" fmla="*/ 2147483647 w 700"/>
              <a:gd name="T23" fmla="*/ 2147483647 h 390"/>
              <a:gd name="T24" fmla="*/ 2147483647 w 700"/>
              <a:gd name="T25" fmla="*/ 2147483647 h 390"/>
              <a:gd name="T26" fmla="*/ 0 w 700"/>
              <a:gd name="T27" fmla="*/ 2147483647 h 390"/>
              <a:gd name="T28" fmla="*/ 2147483647 w 700"/>
              <a:gd name="T29" fmla="*/ 2147483647 h 390"/>
              <a:gd name="T30" fmla="*/ 2147483647 w 700"/>
              <a:gd name="T31" fmla="*/ 2147483647 h 390"/>
              <a:gd name="T32" fmla="*/ 2147483647 w 700"/>
              <a:gd name="T33" fmla="*/ 0 h 3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0"/>
              <a:gd name="T52" fmla="*/ 0 h 390"/>
              <a:gd name="T53" fmla="*/ 700 w 700"/>
              <a:gd name="T54" fmla="*/ 390 h 39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0" h="390">
                <a:moveTo>
                  <a:pt x="98" y="6"/>
                </a:moveTo>
                <a:lnTo>
                  <a:pt x="218" y="36"/>
                </a:lnTo>
                <a:lnTo>
                  <a:pt x="266" y="26"/>
                </a:lnTo>
                <a:lnTo>
                  <a:pt x="374" y="58"/>
                </a:lnTo>
                <a:lnTo>
                  <a:pt x="478" y="88"/>
                </a:lnTo>
                <a:lnTo>
                  <a:pt x="632" y="118"/>
                </a:lnTo>
                <a:lnTo>
                  <a:pt x="630" y="224"/>
                </a:lnTo>
                <a:lnTo>
                  <a:pt x="666" y="286"/>
                </a:lnTo>
                <a:lnTo>
                  <a:pt x="686" y="350"/>
                </a:lnTo>
                <a:lnTo>
                  <a:pt x="700" y="386"/>
                </a:lnTo>
                <a:lnTo>
                  <a:pt x="524" y="390"/>
                </a:lnTo>
                <a:lnTo>
                  <a:pt x="328" y="330"/>
                </a:lnTo>
                <a:lnTo>
                  <a:pt x="166" y="282"/>
                </a:lnTo>
                <a:lnTo>
                  <a:pt x="0" y="230"/>
                </a:lnTo>
                <a:lnTo>
                  <a:pt x="56" y="182"/>
                </a:lnTo>
                <a:lnTo>
                  <a:pt x="84" y="162"/>
                </a:lnTo>
                <a:lnTo>
                  <a:pt x="88" y="0"/>
                </a:lnTo>
              </a:path>
            </a:pathLst>
          </a:custGeom>
          <a:solidFill>
            <a:srgbClr val="A7C97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0" name="Freeform 102"/>
          <p:cNvSpPr>
            <a:spLocks/>
          </p:cNvSpPr>
          <p:nvPr/>
        </p:nvSpPr>
        <p:spPr bwMode="auto">
          <a:xfrm>
            <a:off x="5961063" y="5888038"/>
            <a:ext cx="541337" cy="269875"/>
          </a:xfrm>
          <a:custGeom>
            <a:avLst/>
            <a:gdLst>
              <a:gd name="T0" fmla="*/ 2147483647 w 484"/>
              <a:gd name="T1" fmla="*/ 0 h 242"/>
              <a:gd name="T2" fmla="*/ 2147483647 w 484"/>
              <a:gd name="T3" fmla="*/ 0 h 242"/>
              <a:gd name="T4" fmla="*/ 2147483647 w 484"/>
              <a:gd name="T5" fmla="*/ 2147483647 h 242"/>
              <a:gd name="T6" fmla="*/ 2147483647 w 484"/>
              <a:gd name="T7" fmla="*/ 2147483647 h 242"/>
              <a:gd name="T8" fmla="*/ 2147483647 w 484"/>
              <a:gd name="T9" fmla="*/ 2147483647 h 242"/>
              <a:gd name="T10" fmla="*/ 2147483647 w 484"/>
              <a:gd name="T11" fmla="*/ 2147483647 h 242"/>
              <a:gd name="T12" fmla="*/ 2147483647 w 484"/>
              <a:gd name="T13" fmla="*/ 2147483647 h 242"/>
              <a:gd name="T14" fmla="*/ 2147483647 w 484"/>
              <a:gd name="T15" fmla="*/ 2147483647 h 242"/>
              <a:gd name="T16" fmla="*/ 2147483647 w 484"/>
              <a:gd name="T17" fmla="*/ 2147483647 h 242"/>
              <a:gd name="T18" fmla="*/ 0 w 484"/>
              <a:gd name="T19" fmla="*/ 2147483647 h 242"/>
              <a:gd name="T20" fmla="*/ 2147483647 w 484"/>
              <a:gd name="T21" fmla="*/ 2147483647 h 242"/>
              <a:gd name="T22" fmla="*/ 2147483647 w 484"/>
              <a:gd name="T23" fmla="*/ 0 h 2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4"/>
              <a:gd name="T37" fmla="*/ 0 h 242"/>
              <a:gd name="T38" fmla="*/ 484 w 484"/>
              <a:gd name="T39" fmla="*/ 242 h 2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4" h="242">
                <a:moveTo>
                  <a:pt x="90" y="0"/>
                </a:moveTo>
                <a:lnTo>
                  <a:pt x="120" y="0"/>
                </a:lnTo>
                <a:lnTo>
                  <a:pt x="198" y="18"/>
                </a:lnTo>
                <a:lnTo>
                  <a:pt x="296" y="38"/>
                </a:lnTo>
                <a:lnTo>
                  <a:pt x="388" y="64"/>
                </a:lnTo>
                <a:lnTo>
                  <a:pt x="430" y="70"/>
                </a:lnTo>
                <a:lnTo>
                  <a:pt x="448" y="140"/>
                </a:lnTo>
                <a:lnTo>
                  <a:pt x="484" y="242"/>
                </a:lnTo>
                <a:lnTo>
                  <a:pt x="346" y="240"/>
                </a:lnTo>
                <a:lnTo>
                  <a:pt x="0" y="240"/>
                </a:lnTo>
                <a:lnTo>
                  <a:pt x="66" y="138"/>
                </a:lnTo>
                <a:lnTo>
                  <a:pt x="90" y="0"/>
                </a:lnTo>
                <a:close/>
              </a:path>
            </a:pathLst>
          </a:custGeom>
          <a:solidFill>
            <a:srgbClr val="A7C97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3" name="Freeform 107"/>
          <p:cNvSpPr>
            <a:spLocks/>
          </p:cNvSpPr>
          <p:nvPr/>
        </p:nvSpPr>
        <p:spPr bwMode="auto">
          <a:xfrm>
            <a:off x="6777038" y="3635375"/>
            <a:ext cx="163512" cy="319088"/>
          </a:xfrm>
          <a:custGeom>
            <a:avLst/>
            <a:gdLst>
              <a:gd name="T0" fmla="*/ 0 w 146"/>
              <a:gd name="T1" fmla="*/ 2147483647 h 285"/>
              <a:gd name="T2" fmla="*/ 2147483647 w 146"/>
              <a:gd name="T3" fmla="*/ 2147483647 h 285"/>
              <a:gd name="T4" fmla="*/ 2147483647 w 146"/>
              <a:gd name="T5" fmla="*/ 2147483647 h 285"/>
              <a:gd name="T6" fmla="*/ 2147483647 w 146"/>
              <a:gd name="T7" fmla="*/ 2147483647 h 285"/>
              <a:gd name="T8" fmla="*/ 2147483647 w 146"/>
              <a:gd name="T9" fmla="*/ 0 h 285"/>
              <a:gd name="T10" fmla="*/ 0 60000 65536"/>
              <a:gd name="T11" fmla="*/ 0 60000 65536"/>
              <a:gd name="T12" fmla="*/ 0 60000 65536"/>
              <a:gd name="T13" fmla="*/ 0 60000 65536"/>
              <a:gd name="T14" fmla="*/ 0 60000 65536"/>
              <a:gd name="T15" fmla="*/ 0 w 146"/>
              <a:gd name="T16" fmla="*/ 0 h 285"/>
              <a:gd name="T17" fmla="*/ 146 w 146"/>
              <a:gd name="T18" fmla="*/ 285 h 285"/>
            </a:gdLst>
            <a:ahLst/>
            <a:cxnLst>
              <a:cxn ang="T10">
                <a:pos x="T0" y="T1"/>
              </a:cxn>
              <a:cxn ang="T11">
                <a:pos x="T2" y="T3"/>
              </a:cxn>
              <a:cxn ang="T12">
                <a:pos x="T4" y="T5"/>
              </a:cxn>
              <a:cxn ang="T13">
                <a:pos x="T6" y="T7"/>
              </a:cxn>
              <a:cxn ang="T14">
                <a:pos x="T8" y="T9"/>
              </a:cxn>
            </a:cxnLst>
            <a:rect l="T15" t="T16" r="T17" b="T18"/>
            <a:pathLst>
              <a:path w="146" h="285">
                <a:moveTo>
                  <a:pt x="0" y="285"/>
                </a:moveTo>
                <a:cubicBezTo>
                  <a:pt x="18" y="251"/>
                  <a:pt x="36" y="217"/>
                  <a:pt x="51" y="185"/>
                </a:cubicBezTo>
                <a:cubicBezTo>
                  <a:pt x="66" y="153"/>
                  <a:pt x="81" y="119"/>
                  <a:pt x="92" y="96"/>
                </a:cubicBezTo>
                <a:cubicBezTo>
                  <a:pt x="103" y="73"/>
                  <a:pt x="110" y="60"/>
                  <a:pt x="119" y="44"/>
                </a:cubicBezTo>
                <a:cubicBezTo>
                  <a:pt x="128" y="28"/>
                  <a:pt x="142" y="7"/>
                  <a:pt x="146" y="0"/>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4" name="Rectangle 73"/>
          <p:cNvSpPr/>
          <p:nvPr/>
        </p:nvSpPr>
        <p:spPr>
          <a:xfrm>
            <a:off x="8856663" y="122238"/>
            <a:ext cx="273050" cy="6278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5" name="Picture 70" descr="mdn_collecto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553200" y="3762375"/>
            <a:ext cx="274638" cy="3524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76" name="Text Box 69"/>
          <p:cNvSpPr txBox="1">
            <a:spLocks noChangeArrowheads="1"/>
          </p:cNvSpPr>
          <p:nvPr/>
        </p:nvSpPr>
        <p:spPr bwMode="auto">
          <a:xfrm>
            <a:off x="6146800" y="4106863"/>
            <a:ext cx="914400" cy="520700"/>
          </a:xfrm>
          <a:prstGeom prst="rect">
            <a:avLst/>
          </a:prstGeom>
          <a:solidFill>
            <a:schemeClr val="tx1"/>
          </a:solidFill>
          <a:ln w="9525">
            <a:solidFill>
              <a:schemeClr val="tx1"/>
            </a:solidFill>
            <a:miter lim="800000"/>
            <a:headEnd/>
            <a:tailEnd/>
          </a:ln>
        </p:spPr>
        <p:txBody>
          <a:bodyPr lIns="27432" tIns="27432" rIns="27432" bIns="2743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b="1">
                <a:solidFill>
                  <a:schemeClr val="bg1"/>
                </a:solidFill>
                <a:latin typeface="Calibri" pitchFamily="34" charset="0"/>
              </a:rPr>
              <a:t>Measurement of wet deposition</a:t>
            </a:r>
          </a:p>
        </p:txBody>
      </p:sp>
      <p:sp>
        <p:nvSpPr>
          <p:cNvPr id="77" name="Rectangle 63"/>
          <p:cNvSpPr>
            <a:spLocks noChangeAspect="1" noChangeArrowheads="1"/>
          </p:cNvSpPr>
          <p:nvPr/>
        </p:nvSpPr>
        <p:spPr bwMode="auto">
          <a:xfrm>
            <a:off x="5807075" y="3581400"/>
            <a:ext cx="212725" cy="333375"/>
          </a:xfrm>
          <a:prstGeom prst="rect">
            <a:avLst/>
          </a:prstGeom>
          <a:solidFill>
            <a:schemeClr val="bg1"/>
          </a:solidFill>
          <a:ln w="9525">
            <a:solidFill>
              <a:schemeClr val="tx1"/>
            </a:solidFill>
            <a:miter lim="800000"/>
            <a:headEnd/>
            <a:tailEnd/>
          </a:ln>
        </p:spPr>
        <p:txBody>
          <a:bodyPr wrap="none" anchor="ctr"/>
          <a:lstStyle/>
          <a:p>
            <a:endParaRPr lang="en-US">
              <a:latin typeface="Calibri" pitchFamily="34" charset="0"/>
            </a:endParaRPr>
          </a:p>
        </p:txBody>
      </p:sp>
      <p:pic>
        <p:nvPicPr>
          <p:cNvPr id="78" name="Picture 64" descr="DC400004"/>
          <p:cNvPicPr preferRelativeResize="0">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5837543" y="3621405"/>
            <a:ext cx="157605" cy="2667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79" name="Line 65"/>
          <p:cNvSpPr>
            <a:spLocks noChangeShapeType="1"/>
          </p:cNvSpPr>
          <p:nvPr/>
        </p:nvSpPr>
        <p:spPr bwMode="auto">
          <a:xfrm>
            <a:off x="5867778" y="3911600"/>
            <a:ext cx="0" cy="12700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0" name="Line 66"/>
          <p:cNvSpPr>
            <a:spLocks noChangeShapeType="1"/>
          </p:cNvSpPr>
          <p:nvPr/>
        </p:nvSpPr>
        <p:spPr bwMode="auto">
          <a:xfrm>
            <a:off x="5943789" y="3911600"/>
            <a:ext cx="0" cy="12700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1" name="Line 67"/>
          <p:cNvSpPr>
            <a:spLocks noChangeShapeType="1"/>
          </p:cNvSpPr>
          <p:nvPr/>
        </p:nvSpPr>
        <p:spPr bwMode="auto">
          <a:xfrm>
            <a:off x="5817104" y="4038600"/>
            <a:ext cx="177359"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 name="Text Box 60"/>
          <p:cNvSpPr txBox="1">
            <a:spLocks noChangeArrowheads="1"/>
          </p:cNvSpPr>
          <p:nvPr/>
        </p:nvSpPr>
        <p:spPr bwMode="auto">
          <a:xfrm>
            <a:off x="5029200" y="3962400"/>
            <a:ext cx="1046163" cy="520700"/>
          </a:xfrm>
          <a:prstGeom prst="rect">
            <a:avLst/>
          </a:prstGeom>
          <a:solidFill>
            <a:schemeClr val="tx1"/>
          </a:solidFill>
          <a:ln w="9525">
            <a:solidFill>
              <a:schemeClr val="tx1"/>
            </a:solidFill>
            <a:miter lim="800000"/>
            <a:headEnd/>
            <a:tailEnd/>
          </a:ln>
        </p:spPr>
        <p:txBody>
          <a:bodyPr lIns="27432" tIns="27432" rIns="27432" bIns="2743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b="1" dirty="0">
                <a:solidFill>
                  <a:schemeClr val="bg1"/>
                </a:solidFill>
                <a:latin typeface="Calibri" pitchFamily="34" charset="0"/>
              </a:rPr>
              <a:t>Measurement of ambient air concentrations</a:t>
            </a:r>
          </a:p>
        </p:txBody>
      </p:sp>
      <p:sp>
        <p:nvSpPr>
          <p:cNvPr id="85" name="Rectangle 84"/>
          <p:cNvSpPr/>
          <p:nvPr/>
        </p:nvSpPr>
        <p:spPr>
          <a:xfrm>
            <a:off x="2438400" y="1371600"/>
            <a:ext cx="6400800" cy="48006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6" name="Rectangle 85"/>
          <p:cNvSpPr/>
          <p:nvPr/>
        </p:nvSpPr>
        <p:spPr>
          <a:xfrm>
            <a:off x="1752600" y="0"/>
            <a:ext cx="704850" cy="6278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7" name="Rectangle 86"/>
          <p:cNvSpPr/>
          <p:nvPr/>
        </p:nvSpPr>
        <p:spPr>
          <a:xfrm>
            <a:off x="838200" y="6096000"/>
            <a:ext cx="800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2438400" y="1371600"/>
            <a:ext cx="6400800" cy="47244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p:cNvSpPr txBox="1"/>
          <p:nvPr/>
        </p:nvSpPr>
        <p:spPr>
          <a:xfrm>
            <a:off x="3167260" y="152400"/>
            <a:ext cx="5595740" cy="954107"/>
          </a:xfrm>
          <a:prstGeom prst="rect">
            <a:avLst/>
          </a:prstGeom>
          <a:noFill/>
        </p:spPr>
        <p:txBody>
          <a:bodyPr wrap="square" rtlCol="0">
            <a:spAutoFit/>
          </a:bodyPr>
          <a:lstStyle/>
          <a:p>
            <a:pPr algn="r"/>
            <a:r>
              <a:rPr lang="en-US" sz="2800" b="1" dirty="0" smtClean="0"/>
              <a:t>Can we reproduce this episode with an atmospheric mercury model? </a:t>
            </a:r>
            <a:endParaRPr lang="en-US" sz="2800" b="1" dirty="0"/>
          </a:p>
        </p:txBody>
      </p:sp>
      <p:sp>
        <p:nvSpPr>
          <p:cNvPr id="90" name="Rectangle 89"/>
          <p:cNvSpPr/>
          <p:nvPr/>
        </p:nvSpPr>
        <p:spPr>
          <a:xfrm>
            <a:off x="152400" y="1636216"/>
            <a:ext cx="2133600" cy="4154984"/>
          </a:xfrm>
          <a:prstGeom prst="rect">
            <a:avLst/>
          </a:prstGeom>
        </p:spPr>
        <p:txBody>
          <a:bodyPr wrap="square">
            <a:spAutoFit/>
          </a:bodyPr>
          <a:lstStyle/>
          <a:p>
            <a:pPr marL="231775" indent="-231775">
              <a:buSzPct val="150000"/>
              <a:buFont typeface="Calibri" pitchFamily="34" charset="0"/>
              <a:buChar char="•"/>
            </a:pPr>
            <a:r>
              <a:rPr lang="en-US" sz="2400" b="1" dirty="0" smtClean="0"/>
              <a:t>Peaks </a:t>
            </a:r>
            <a:r>
              <a:rPr lang="en-US" sz="2400" b="1" dirty="0" smtClean="0"/>
              <a:t>are important to understand</a:t>
            </a:r>
          </a:p>
          <a:p>
            <a:pPr marL="231775" indent="-231775">
              <a:buSzPct val="150000"/>
              <a:buFont typeface="Calibri" pitchFamily="34" charset="0"/>
              <a:buChar char="•"/>
            </a:pPr>
            <a:endParaRPr lang="en-US" sz="2400" b="1" dirty="0" smtClean="0"/>
          </a:p>
          <a:p>
            <a:pPr marL="231775" indent="-231775">
              <a:buSzPct val="150000"/>
              <a:buFont typeface="Calibri" pitchFamily="34" charset="0"/>
              <a:buChar char="•"/>
            </a:pPr>
            <a:r>
              <a:rPr lang="en-US" sz="2400" b="1" dirty="0" smtClean="0"/>
              <a:t>Opportunity for model evaluation </a:t>
            </a:r>
          </a:p>
          <a:p>
            <a:pPr marL="231775" indent="-231775">
              <a:buSzPct val="150000"/>
              <a:buFont typeface="Calibri" pitchFamily="34" charset="0"/>
              <a:buChar char="•"/>
            </a:pPr>
            <a:endParaRPr lang="en-US" sz="2400" b="1" dirty="0" smtClean="0"/>
          </a:p>
          <a:p>
            <a:pPr marL="231775" indent="-231775">
              <a:buSzPct val="150000"/>
              <a:buFont typeface="Calibri" pitchFamily="34" charset="0"/>
              <a:buChar char="•"/>
            </a:pPr>
            <a:r>
              <a:rPr lang="en-US" sz="2400" b="1" dirty="0" smtClean="0"/>
              <a:t>Just one episode of many</a:t>
            </a:r>
            <a:endParaRPr lang="en-US" sz="2400" b="1" dirty="0"/>
          </a:p>
        </p:txBody>
      </p:sp>
      <p:sp>
        <p:nvSpPr>
          <p:cNvPr id="91" name="Rectangle 90"/>
          <p:cNvSpPr/>
          <p:nvPr/>
        </p:nvSpPr>
        <p:spPr>
          <a:xfrm>
            <a:off x="8880144" y="1066800"/>
            <a:ext cx="237744"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062063" y="228600"/>
            <a:ext cx="6886698" cy="6400800"/>
            <a:chOff x="1122262" y="228600"/>
            <a:chExt cx="6886698" cy="6400800"/>
          </a:xfrm>
        </p:grpSpPr>
        <p:pic>
          <p:nvPicPr>
            <p:cNvPr id="2" name="Picture 1" descr="GB_local_region_without_source_labels.jpg"/>
            <p:cNvPicPr>
              <a:picLocks noChangeAspect="1"/>
            </p:cNvPicPr>
            <p:nvPr/>
          </p:nvPicPr>
          <p:blipFill>
            <a:blip r:embed="rId3" cstate="print"/>
            <a:stretch>
              <a:fillRect/>
            </a:stretch>
          </p:blipFill>
          <p:spPr>
            <a:xfrm>
              <a:off x="1122262" y="228600"/>
              <a:ext cx="6886698" cy="6400800"/>
            </a:xfrm>
            <a:prstGeom prst="rect">
              <a:avLst/>
            </a:prstGeom>
          </p:spPr>
        </p:pic>
        <p:sp>
          <p:nvSpPr>
            <p:cNvPr id="5" name="5-Point Star 4"/>
            <p:cNvSpPr/>
            <p:nvPr/>
          </p:nvSpPr>
          <p:spPr>
            <a:xfrm>
              <a:off x="4502943" y="4998247"/>
              <a:ext cx="228600" cy="2286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3176897" y="3206088"/>
            <a:ext cx="965264" cy="369332"/>
          </a:xfrm>
          <a:prstGeom prst="rect">
            <a:avLst/>
          </a:prstGeom>
          <a:noFill/>
        </p:spPr>
        <p:txBody>
          <a:bodyPr wrap="none" rtlCol="0">
            <a:spAutoFit/>
          </a:bodyPr>
          <a:lstStyle/>
          <a:p>
            <a:r>
              <a:rPr lang="en-US" b="1" dirty="0" smtClean="0"/>
              <a:t>Morrow</a:t>
            </a:r>
            <a:endParaRPr lang="en-US" b="1" dirty="0"/>
          </a:p>
        </p:txBody>
      </p:sp>
      <p:sp>
        <p:nvSpPr>
          <p:cNvPr id="4" name="TextBox 3"/>
          <p:cNvSpPr txBox="1"/>
          <p:nvPr/>
        </p:nvSpPr>
        <p:spPr>
          <a:xfrm>
            <a:off x="3901636" y="4702792"/>
            <a:ext cx="916405" cy="369332"/>
          </a:xfrm>
          <a:prstGeom prst="rect">
            <a:avLst/>
          </a:prstGeom>
          <a:noFill/>
        </p:spPr>
        <p:txBody>
          <a:bodyPr wrap="none" rtlCol="0">
            <a:spAutoFit/>
          </a:bodyPr>
          <a:lstStyle/>
          <a:p>
            <a:r>
              <a:rPr lang="en-US" b="1" dirty="0" smtClean="0"/>
              <a:t>Watson</a:t>
            </a:r>
            <a:endParaRPr lang="en-US" b="1" dirty="0"/>
          </a:p>
        </p:txBody>
      </p:sp>
      <p:sp>
        <p:nvSpPr>
          <p:cNvPr id="7" name="TextBox 6"/>
          <p:cNvSpPr txBox="1"/>
          <p:nvPr/>
        </p:nvSpPr>
        <p:spPr>
          <a:xfrm>
            <a:off x="6008651" y="2694296"/>
            <a:ext cx="1001749" cy="369332"/>
          </a:xfrm>
          <a:prstGeom prst="rect">
            <a:avLst/>
          </a:prstGeom>
          <a:noFill/>
        </p:spPr>
        <p:txBody>
          <a:bodyPr wrap="none" rtlCol="0">
            <a:spAutoFit/>
          </a:bodyPr>
          <a:lstStyle/>
          <a:p>
            <a:r>
              <a:rPr lang="en-US" b="1" dirty="0" smtClean="0"/>
              <a:t>Lowman</a:t>
            </a:r>
            <a:endParaRPr lang="en-US" b="1" dirty="0"/>
          </a:p>
        </p:txBody>
      </p:sp>
      <p:sp>
        <p:nvSpPr>
          <p:cNvPr id="8" name="TextBox 7"/>
          <p:cNvSpPr txBox="1"/>
          <p:nvPr/>
        </p:nvSpPr>
        <p:spPr>
          <a:xfrm>
            <a:off x="6307191" y="541360"/>
            <a:ext cx="881010" cy="369332"/>
          </a:xfrm>
          <a:prstGeom prst="rect">
            <a:avLst/>
          </a:prstGeom>
          <a:noFill/>
        </p:spPr>
        <p:txBody>
          <a:bodyPr wrap="none" rtlCol="0">
            <a:spAutoFit/>
          </a:bodyPr>
          <a:lstStyle/>
          <a:p>
            <a:r>
              <a:rPr lang="en-US" b="1" dirty="0" smtClean="0"/>
              <a:t>Greene</a:t>
            </a:r>
            <a:endParaRPr lang="en-US" b="1" dirty="0"/>
          </a:p>
        </p:txBody>
      </p:sp>
      <p:sp>
        <p:nvSpPr>
          <p:cNvPr id="9" name="TextBox 8"/>
          <p:cNvSpPr txBox="1"/>
          <p:nvPr/>
        </p:nvSpPr>
        <p:spPr>
          <a:xfrm>
            <a:off x="5980238" y="3608988"/>
            <a:ext cx="701859" cy="369332"/>
          </a:xfrm>
          <a:prstGeom prst="rect">
            <a:avLst/>
          </a:prstGeom>
          <a:noFill/>
        </p:spPr>
        <p:txBody>
          <a:bodyPr wrap="none" rtlCol="0">
            <a:spAutoFit/>
          </a:bodyPr>
          <a:lstStyle/>
          <a:p>
            <a:r>
              <a:rPr lang="en-US" b="1" dirty="0" smtClean="0"/>
              <a:t>Barry</a:t>
            </a:r>
            <a:endParaRPr lang="en-US" b="1" dirty="0"/>
          </a:p>
        </p:txBody>
      </p:sp>
      <p:sp>
        <p:nvSpPr>
          <p:cNvPr id="10" name="TextBox 9"/>
          <p:cNvSpPr txBox="1"/>
          <p:nvPr/>
        </p:nvSpPr>
        <p:spPr>
          <a:xfrm>
            <a:off x="4886142" y="4521116"/>
            <a:ext cx="795411" cy="369332"/>
          </a:xfrm>
          <a:prstGeom prst="rect">
            <a:avLst/>
          </a:prstGeom>
          <a:noFill/>
        </p:spPr>
        <p:txBody>
          <a:bodyPr wrap="none" rtlCol="0">
            <a:spAutoFit/>
          </a:bodyPr>
          <a:lstStyle/>
          <a:p>
            <a:r>
              <a:rPr lang="en-US" b="1" dirty="0" smtClean="0"/>
              <a:t>Daniel</a:t>
            </a:r>
            <a:endParaRPr lang="en-US" b="1" dirty="0"/>
          </a:p>
        </p:txBody>
      </p:sp>
      <p:sp>
        <p:nvSpPr>
          <p:cNvPr id="11" name="TextBox 10"/>
          <p:cNvSpPr txBox="1"/>
          <p:nvPr/>
        </p:nvSpPr>
        <p:spPr>
          <a:xfrm>
            <a:off x="7522276" y="4458564"/>
            <a:ext cx="613309" cy="369332"/>
          </a:xfrm>
          <a:prstGeom prst="rect">
            <a:avLst/>
          </a:prstGeom>
          <a:noFill/>
        </p:spPr>
        <p:txBody>
          <a:bodyPr wrap="none" rtlCol="0">
            <a:spAutoFit/>
          </a:bodyPr>
          <a:lstStyle/>
          <a:p>
            <a:r>
              <a:rPr lang="en-US" b="1" dirty="0" err="1" smtClean="0"/>
              <a:t>Crist</a:t>
            </a:r>
            <a:endParaRPr lang="en-US" b="1" dirty="0"/>
          </a:p>
        </p:txBody>
      </p:sp>
      <p:sp>
        <p:nvSpPr>
          <p:cNvPr id="12" name="TextBox 11"/>
          <p:cNvSpPr txBox="1"/>
          <p:nvPr/>
        </p:nvSpPr>
        <p:spPr>
          <a:xfrm>
            <a:off x="5822289" y="4148076"/>
            <a:ext cx="976549" cy="369332"/>
          </a:xfrm>
          <a:prstGeom prst="rect">
            <a:avLst/>
          </a:prstGeom>
          <a:noFill/>
        </p:spPr>
        <p:txBody>
          <a:bodyPr wrap="none" rtlCol="0">
            <a:spAutoFit/>
          </a:bodyPr>
          <a:lstStyle/>
          <a:p>
            <a:r>
              <a:rPr lang="en-US" b="1" dirty="0" smtClean="0"/>
              <a:t>Mobile*</a:t>
            </a:r>
            <a:endParaRPr lang="en-US" b="1" dirty="0"/>
          </a:p>
        </p:txBody>
      </p:sp>
      <p:sp>
        <p:nvSpPr>
          <p:cNvPr id="13" name="TextBox 12"/>
          <p:cNvSpPr txBox="1"/>
          <p:nvPr/>
        </p:nvSpPr>
        <p:spPr>
          <a:xfrm>
            <a:off x="4288389" y="304800"/>
            <a:ext cx="1223412" cy="369332"/>
          </a:xfrm>
          <a:prstGeom prst="rect">
            <a:avLst/>
          </a:prstGeom>
          <a:noFill/>
        </p:spPr>
        <p:txBody>
          <a:bodyPr wrap="none" rtlCol="0">
            <a:spAutoFit/>
          </a:bodyPr>
          <a:lstStyle/>
          <a:p>
            <a:r>
              <a:rPr lang="en-US" b="1" i="1" dirty="0" smtClean="0">
                <a:solidFill>
                  <a:schemeClr val="accent2">
                    <a:lumMod val="75000"/>
                  </a:schemeClr>
                </a:solidFill>
              </a:rPr>
              <a:t>Mississippi</a:t>
            </a:r>
            <a:endParaRPr lang="en-US" b="1" i="1" dirty="0">
              <a:solidFill>
                <a:schemeClr val="accent2">
                  <a:lumMod val="75000"/>
                </a:schemeClr>
              </a:solidFill>
            </a:endParaRPr>
          </a:p>
        </p:txBody>
      </p:sp>
      <p:sp>
        <p:nvSpPr>
          <p:cNvPr id="14" name="TextBox 13"/>
          <p:cNvSpPr txBox="1"/>
          <p:nvPr/>
        </p:nvSpPr>
        <p:spPr>
          <a:xfrm>
            <a:off x="7811107" y="304800"/>
            <a:ext cx="1053494" cy="369332"/>
          </a:xfrm>
          <a:prstGeom prst="rect">
            <a:avLst/>
          </a:prstGeom>
          <a:noFill/>
        </p:spPr>
        <p:txBody>
          <a:bodyPr wrap="none" rtlCol="0">
            <a:spAutoFit/>
          </a:bodyPr>
          <a:lstStyle/>
          <a:p>
            <a:r>
              <a:rPr lang="en-US" b="1" i="1" dirty="0" smtClean="0">
                <a:solidFill>
                  <a:srgbClr val="00B050"/>
                </a:solidFill>
              </a:rPr>
              <a:t>Alabama</a:t>
            </a:r>
            <a:endParaRPr lang="en-US" b="1" i="1" dirty="0">
              <a:solidFill>
                <a:srgbClr val="00B050"/>
              </a:solidFill>
            </a:endParaRPr>
          </a:p>
        </p:txBody>
      </p:sp>
      <p:sp>
        <p:nvSpPr>
          <p:cNvPr id="15" name="TextBox 14"/>
          <p:cNvSpPr txBox="1"/>
          <p:nvPr/>
        </p:nvSpPr>
        <p:spPr>
          <a:xfrm rot="17175067">
            <a:off x="1872282" y="4618098"/>
            <a:ext cx="1095172" cy="369332"/>
          </a:xfrm>
          <a:prstGeom prst="rect">
            <a:avLst/>
          </a:prstGeom>
          <a:noFill/>
        </p:spPr>
        <p:txBody>
          <a:bodyPr wrap="none" rtlCol="0">
            <a:spAutoFit/>
          </a:bodyPr>
          <a:lstStyle/>
          <a:p>
            <a:r>
              <a:rPr lang="en-US" b="1" i="1" dirty="0" smtClean="0">
                <a:solidFill>
                  <a:srgbClr val="DEA900"/>
                </a:solidFill>
              </a:rPr>
              <a:t>Louisiana</a:t>
            </a:r>
            <a:endParaRPr lang="en-US" b="1" i="1" dirty="0">
              <a:solidFill>
                <a:srgbClr val="DEA900"/>
              </a:solidFill>
            </a:endParaRPr>
          </a:p>
        </p:txBody>
      </p:sp>
      <p:sp>
        <p:nvSpPr>
          <p:cNvPr id="16" name="TextBox 15"/>
          <p:cNvSpPr txBox="1"/>
          <p:nvPr/>
        </p:nvSpPr>
        <p:spPr>
          <a:xfrm>
            <a:off x="8015827" y="4052248"/>
            <a:ext cx="849913" cy="369332"/>
          </a:xfrm>
          <a:prstGeom prst="rect">
            <a:avLst/>
          </a:prstGeom>
          <a:noFill/>
        </p:spPr>
        <p:txBody>
          <a:bodyPr wrap="none" rtlCol="0">
            <a:spAutoFit/>
          </a:bodyPr>
          <a:lstStyle/>
          <a:p>
            <a:r>
              <a:rPr lang="en-US" b="1" i="1" dirty="0" smtClean="0">
                <a:solidFill>
                  <a:srgbClr val="0070C0"/>
                </a:solidFill>
              </a:rPr>
              <a:t>Florida</a:t>
            </a:r>
            <a:endParaRPr lang="en-US" b="1" i="1" dirty="0">
              <a:solidFill>
                <a:srgbClr val="0070C0"/>
              </a:solidFill>
            </a:endParaRPr>
          </a:p>
        </p:txBody>
      </p:sp>
      <p:grpSp>
        <p:nvGrpSpPr>
          <p:cNvPr id="47" name="Group 46"/>
          <p:cNvGrpSpPr/>
          <p:nvPr/>
        </p:nvGrpSpPr>
        <p:grpSpPr>
          <a:xfrm>
            <a:off x="152400" y="152400"/>
            <a:ext cx="1803400" cy="4427538"/>
            <a:chOff x="7239000" y="990600"/>
            <a:chExt cx="1803400" cy="4427538"/>
          </a:xfrm>
        </p:grpSpPr>
        <p:sp>
          <p:nvSpPr>
            <p:cNvPr id="21" name="Rectangle 20"/>
            <p:cNvSpPr>
              <a:spLocks noChangeArrowheads="1"/>
            </p:cNvSpPr>
            <p:nvPr/>
          </p:nvSpPr>
          <p:spPr bwMode="auto">
            <a:xfrm>
              <a:off x="7239000" y="990600"/>
              <a:ext cx="1803400" cy="4427538"/>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2" name="Rectangle 7"/>
            <p:cNvSpPr>
              <a:spLocks noChangeArrowheads="1"/>
            </p:cNvSpPr>
            <p:nvPr/>
          </p:nvSpPr>
          <p:spPr bwMode="auto">
            <a:xfrm>
              <a:off x="7291388" y="3031066"/>
              <a:ext cx="1701800" cy="1743075"/>
            </a:xfrm>
            <a:prstGeom prst="rect">
              <a:avLst/>
            </a:prstGeom>
            <a:solidFill>
              <a:srgbClr val="FFFFC5"/>
            </a:solidFill>
            <a:ln w="9525">
              <a:solidFill>
                <a:schemeClr val="tx1"/>
              </a:solidFill>
              <a:miter lim="800000"/>
              <a:headEnd/>
              <a:tailEnd/>
            </a:ln>
          </p:spPr>
          <p:txBody>
            <a:bodyPr wrap="none" anchor="ctr"/>
            <a:lstStyle/>
            <a:p>
              <a:endParaRPr lang="en-US"/>
            </a:p>
          </p:txBody>
        </p:sp>
        <p:sp>
          <p:nvSpPr>
            <p:cNvPr id="23" name="Text Box 8"/>
            <p:cNvSpPr txBox="1">
              <a:spLocks noChangeArrowheads="1"/>
            </p:cNvSpPr>
            <p:nvPr/>
          </p:nvSpPr>
          <p:spPr bwMode="auto">
            <a:xfrm>
              <a:off x="7272338" y="3031066"/>
              <a:ext cx="1768475" cy="396875"/>
            </a:xfrm>
            <a:prstGeom prst="rect">
              <a:avLst/>
            </a:prstGeom>
            <a:noFill/>
            <a:ln w="9525">
              <a:noFill/>
              <a:miter lim="800000"/>
              <a:headEnd/>
              <a:tailEnd/>
            </a:ln>
          </p:spPr>
          <p:txBody>
            <a:bodyPr>
              <a:spAutoFit/>
            </a:bodyPr>
            <a:lstStyle/>
            <a:p>
              <a:r>
                <a:rPr lang="en-US" sz="1000" b="1" dirty="0"/>
                <a:t>color of symbol denotes type of mercury source</a:t>
              </a:r>
            </a:p>
          </p:txBody>
        </p:sp>
        <p:sp>
          <p:nvSpPr>
            <p:cNvPr id="24" name="Text Box 9"/>
            <p:cNvSpPr txBox="1">
              <a:spLocks noChangeArrowheads="1"/>
            </p:cNvSpPr>
            <p:nvPr/>
          </p:nvSpPr>
          <p:spPr bwMode="auto">
            <a:xfrm>
              <a:off x="7531101" y="3442229"/>
              <a:ext cx="1455738" cy="244475"/>
            </a:xfrm>
            <a:prstGeom prst="rect">
              <a:avLst/>
            </a:prstGeom>
            <a:noFill/>
            <a:ln w="9525">
              <a:noFill/>
              <a:miter lim="800000"/>
              <a:headEnd/>
              <a:tailEnd/>
            </a:ln>
          </p:spPr>
          <p:txBody>
            <a:bodyPr wrap="none">
              <a:spAutoFit/>
            </a:bodyPr>
            <a:lstStyle/>
            <a:p>
              <a:r>
                <a:rPr lang="en-US" sz="1000"/>
                <a:t>coal-fired power plants</a:t>
              </a:r>
            </a:p>
          </p:txBody>
        </p:sp>
        <p:sp>
          <p:nvSpPr>
            <p:cNvPr id="25" name="Text Box 10"/>
            <p:cNvSpPr txBox="1">
              <a:spLocks noChangeArrowheads="1"/>
            </p:cNvSpPr>
            <p:nvPr/>
          </p:nvSpPr>
          <p:spPr bwMode="auto">
            <a:xfrm>
              <a:off x="7531101" y="3697816"/>
              <a:ext cx="1390650" cy="244475"/>
            </a:xfrm>
            <a:prstGeom prst="rect">
              <a:avLst/>
            </a:prstGeom>
            <a:noFill/>
            <a:ln w="9525">
              <a:noFill/>
              <a:miter lim="800000"/>
              <a:headEnd/>
              <a:tailEnd/>
            </a:ln>
          </p:spPr>
          <p:txBody>
            <a:bodyPr wrap="none">
              <a:spAutoFit/>
            </a:bodyPr>
            <a:lstStyle/>
            <a:p>
              <a:r>
                <a:rPr lang="en-US" sz="1000"/>
                <a:t>other fuel combustion</a:t>
              </a:r>
            </a:p>
          </p:txBody>
        </p:sp>
        <p:sp>
          <p:nvSpPr>
            <p:cNvPr id="26" name="Text Box 11"/>
            <p:cNvSpPr txBox="1">
              <a:spLocks noChangeArrowheads="1"/>
            </p:cNvSpPr>
            <p:nvPr/>
          </p:nvSpPr>
          <p:spPr bwMode="auto">
            <a:xfrm>
              <a:off x="7531101" y="3953404"/>
              <a:ext cx="1195388" cy="244475"/>
            </a:xfrm>
            <a:prstGeom prst="rect">
              <a:avLst/>
            </a:prstGeom>
            <a:noFill/>
            <a:ln w="9525">
              <a:noFill/>
              <a:miter lim="800000"/>
              <a:headEnd/>
              <a:tailEnd/>
            </a:ln>
          </p:spPr>
          <p:txBody>
            <a:bodyPr wrap="none">
              <a:spAutoFit/>
            </a:bodyPr>
            <a:lstStyle/>
            <a:p>
              <a:r>
                <a:rPr lang="en-US" sz="1000"/>
                <a:t>waste incineration</a:t>
              </a:r>
            </a:p>
          </p:txBody>
        </p:sp>
        <p:sp>
          <p:nvSpPr>
            <p:cNvPr id="27" name="Text Box 12"/>
            <p:cNvSpPr txBox="1">
              <a:spLocks noChangeArrowheads="1"/>
            </p:cNvSpPr>
            <p:nvPr/>
          </p:nvSpPr>
          <p:spPr bwMode="auto">
            <a:xfrm>
              <a:off x="7531101" y="4208991"/>
              <a:ext cx="895350" cy="244475"/>
            </a:xfrm>
            <a:prstGeom prst="rect">
              <a:avLst/>
            </a:prstGeom>
            <a:noFill/>
            <a:ln w="9525">
              <a:noFill/>
              <a:miter lim="800000"/>
              <a:headEnd/>
              <a:tailEnd/>
            </a:ln>
          </p:spPr>
          <p:txBody>
            <a:bodyPr wrap="none">
              <a:spAutoFit/>
            </a:bodyPr>
            <a:lstStyle/>
            <a:p>
              <a:r>
                <a:rPr lang="en-US" sz="1000"/>
                <a:t>metallurgical</a:t>
              </a:r>
            </a:p>
          </p:txBody>
        </p:sp>
        <p:sp>
          <p:nvSpPr>
            <p:cNvPr id="28" name="Text Box 13"/>
            <p:cNvSpPr txBox="1">
              <a:spLocks noChangeArrowheads="1"/>
            </p:cNvSpPr>
            <p:nvPr/>
          </p:nvSpPr>
          <p:spPr bwMode="auto">
            <a:xfrm>
              <a:off x="7531101" y="4464579"/>
              <a:ext cx="1425575" cy="244475"/>
            </a:xfrm>
            <a:prstGeom prst="rect">
              <a:avLst/>
            </a:prstGeom>
            <a:noFill/>
            <a:ln w="9525">
              <a:noFill/>
              <a:miter lim="800000"/>
              <a:headEnd/>
              <a:tailEnd/>
            </a:ln>
          </p:spPr>
          <p:txBody>
            <a:bodyPr wrap="none">
              <a:spAutoFit/>
            </a:bodyPr>
            <a:lstStyle/>
            <a:p>
              <a:r>
                <a:rPr lang="en-US" sz="1000" dirty="0"/>
                <a:t>manufacturing &amp; other</a:t>
              </a:r>
            </a:p>
          </p:txBody>
        </p:sp>
        <p:sp>
          <p:nvSpPr>
            <p:cNvPr id="29" name="Rectangle 14"/>
            <p:cNvSpPr>
              <a:spLocks noChangeAspect="1" noChangeArrowheads="1"/>
            </p:cNvSpPr>
            <p:nvPr/>
          </p:nvSpPr>
          <p:spPr bwMode="auto">
            <a:xfrm>
              <a:off x="7380288" y="3473979"/>
              <a:ext cx="182563" cy="182563"/>
            </a:xfrm>
            <a:prstGeom prst="rect">
              <a:avLst/>
            </a:prstGeom>
            <a:solidFill>
              <a:srgbClr val="FF3300"/>
            </a:solidFill>
            <a:ln w="12700">
              <a:solidFill>
                <a:schemeClr val="tx1"/>
              </a:solidFill>
              <a:miter lim="800000"/>
              <a:headEnd/>
              <a:tailEnd/>
            </a:ln>
          </p:spPr>
          <p:txBody>
            <a:bodyPr wrap="none" anchor="ctr"/>
            <a:lstStyle/>
            <a:p>
              <a:endParaRPr lang="en-US"/>
            </a:p>
          </p:txBody>
        </p:sp>
        <p:sp>
          <p:nvSpPr>
            <p:cNvPr id="30" name="Rectangle 15"/>
            <p:cNvSpPr>
              <a:spLocks noChangeAspect="1" noChangeArrowheads="1"/>
            </p:cNvSpPr>
            <p:nvPr/>
          </p:nvSpPr>
          <p:spPr bwMode="auto">
            <a:xfrm>
              <a:off x="7380288" y="3729566"/>
              <a:ext cx="182563" cy="182563"/>
            </a:xfrm>
            <a:prstGeom prst="rect">
              <a:avLst/>
            </a:prstGeom>
            <a:solidFill>
              <a:srgbClr val="00FF00"/>
            </a:solidFill>
            <a:ln w="12700">
              <a:solidFill>
                <a:schemeClr val="tx1"/>
              </a:solidFill>
              <a:miter lim="800000"/>
              <a:headEnd/>
              <a:tailEnd/>
            </a:ln>
          </p:spPr>
          <p:txBody>
            <a:bodyPr wrap="none" anchor="ctr"/>
            <a:lstStyle/>
            <a:p>
              <a:endParaRPr lang="en-US"/>
            </a:p>
          </p:txBody>
        </p:sp>
        <p:sp>
          <p:nvSpPr>
            <p:cNvPr id="31" name="Rectangle 16"/>
            <p:cNvSpPr>
              <a:spLocks noChangeAspect="1" noChangeArrowheads="1"/>
            </p:cNvSpPr>
            <p:nvPr/>
          </p:nvSpPr>
          <p:spPr bwMode="auto">
            <a:xfrm>
              <a:off x="7380288" y="3985154"/>
              <a:ext cx="182563" cy="182563"/>
            </a:xfrm>
            <a:prstGeom prst="rect">
              <a:avLst/>
            </a:prstGeom>
            <a:solidFill>
              <a:srgbClr val="0000FF"/>
            </a:solidFill>
            <a:ln w="12700">
              <a:solidFill>
                <a:schemeClr val="tx1"/>
              </a:solidFill>
              <a:miter lim="800000"/>
              <a:headEnd/>
              <a:tailEnd/>
            </a:ln>
          </p:spPr>
          <p:txBody>
            <a:bodyPr wrap="none" anchor="ctr"/>
            <a:lstStyle/>
            <a:p>
              <a:endParaRPr lang="en-US"/>
            </a:p>
          </p:txBody>
        </p:sp>
        <p:sp>
          <p:nvSpPr>
            <p:cNvPr id="32" name="Rectangle 17"/>
            <p:cNvSpPr>
              <a:spLocks noChangeAspect="1" noChangeArrowheads="1"/>
            </p:cNvSpPr>
            <p:nvPr/>
          </p:nvSpPr>
          <p:spPr bwMode="auto">
            <a:xfrm>
              <a:off x="7380288" y="4240741"/>
              <a:ext cx="182563" cy="182563"/>
            </a:xfrm>
            <a:prstGeom prst="rect">
              <a:avLst/>
            </a:prstGeom>
            <a:solidFill>
              <a:srgbClr val="ADADAD"/>
            </a:solidFill>
            <a:ln w="12700">
              <a:solidFill>
                <a:schemeClr val="tx1"/>
              </a:solidFill>
              <a:miter lim="800000"/>
              <a:headEnd/>
              <a:tailEnd/>
            </a:ln>
          </p:spPr>
          <p:txBody>
            <a:bodyPr wrap="none" anchor="ctr"/>
            <a:lstStyle/>
            <a:p>
              <a:endParaRPr lang="en-US"/>
            </a:p>
          </p:txBody>
        </p:sp>
        <p:sp>
          <p:nvSpPr>
            <p:cNvPr id="33" name="Rectangle 18"/>
            <p:cNvSpPr>
              <a:spLocks noChangeAspect="1" noChangeArrowheads="1"/>
            </p:cNvSpPr>
            <p:nvPr/>
          </p:nvSpPr>
          <p:spPr bwMode="auto">
            <a:xfrm>
              <a:off x="7380288" y="4496329"/>
              <a:ext cx="182563" cy="182563"/>
            </a:xfrm>
            <a:prstGeom prst="rect">
              <a:avLst/>
            </a:prstGeom>
            <a:solidFill>
              <a:srgbClr val="FFFF00"/>
            </a:solidFill>
            <a:ln w="12700">
              <a:solidFill>
                <a:schemeClr val="tx1"/>
              </a:solidFill>
              <a:miter lim="800000"/>
              <a:headEnd/>
              <a:tailEnd/>
            </a:ln>
          </p:spPr>
          <p:txBody>
            <a:bodyPr wrap="none" anchor="ctr"/>
            <a:lstStyle/>
            <a:p>
              <a:endParaRPr lang="en-US"/>
            </a:p>
          </p:txBody>
        </p:sp>
        <p:sp>
          <p:nvSpPr>
            <p:cNvPr id="34" name="Rectangle 20"/>
            <p:cNvSpPr>
              <a:spLocks noChangeArrowheads="1"/>
            </p:cNvSpPr>
            <p:nvPr/>
          </p:nvSpPr>
          <p:spPr bwMode="auto">
            <a:xfrm>
              <a:off x="7289799" y="1066800"/>
              <a:ext cx="1700213" cy="1905000"/>
            </a:xfrm>
            <a:prstGeom prst="rect">
              <a:avLst/>
            </a:prstGeom>
            <a:solidFill>
              <a:srgbClr val="FFFFC5"/>
            </a:solidFill>
            <a:ln w="9525">
              <a:solidFill>
                <a:schemeClr val="tx1"/>
              </a:solidFill>
              <a:miter lim="800000"/>
              <a:headEnd/>
              <a:tailEnd/>
            </a:ln>
          </p:spPr>
          <p:txBody>
            <a:bodyPr wrap="none" anchor="ctr"/>
            <a:lstStyle/>
            <a:p>
              <a:endParaRPr lang="en-US"/>
            </a:p>
          </p:txBody>
        </p:sp>
        <p:sp>
          <p:nvSpPr>
            <p:cNvPr id="35" name="Text Box 21"/>
            <p:cNvSpPr txBox="1">
              <a:spLocks noChangeArrowheads="1"/>
            </p:cNvSpPr>
            <p:nvPr/>
          </p:nvSpPr>
          <p:spPr bwMode="auto">
            <a:xfrm>
              <a:off x="7272338" y="1068388"/>
              <a:ext cx="1768475" cy="707886"/>
            </a:xfrm>
            <a:prstGeom prst="rect">
              <a:avLst/>
            </a:prstGeom>
            <a:noFill/>
            <a:ln w="9525">
              <a:noFill/>
              <a:miter lim="800000"/>
              <a:headEnd/>
              <a:tailEnd/>
            </a:ln>
          </p:spPr>
          <p:txBody>
            <a:bodyPr>
              <a:spAutoFit/>
            </a:bodyPr>
            <a:lstStyle/>
            <a:p>
              <a:r>
                <a:rPr lang="en-US" sz="1000" b="1" dirty="0"/>
                <a:t>size/shape of symbol denotes amount of </a:t>
              </a:r>
              <a:r>
                <a:rPr lang="en-US" sz="1000" b="1" dirty="0" smtClean="0"/>
                <a:t>Reactive Gaseous Mercury (RGM) emitted during 2002 (kg/yr) </a:t>
              </a:r>
              <a:endParaRPr lang="en-US" sz="1000" b="1" dirty="0"/>
            </a:p>
          </p:txBody>
        </p:sp>
        <p:sp>
          <p:nvSpPr>
            <p:cNvPr id="36" name="Text Box 26"/>
            <p:cNvSpPr txBox="1">
              <a:spLocks noChangeArrowheads="1"/>
            </p:cNvSpPr>
            <p:nvPr/>
          </p:nvSpPr>
          <p:spPr bwMode="auto">
            <a:xfrm>
              <a:off x="7656513" y="2045997"/>
              <a:ext cx="1196975" cy="274638"/>
            </a:xfrm>
            <a:prstGeom prst="rect">
              <a:avLst/>
            </a:prstGeom>
            <a:noFill/>
            <a:ln w="9525">
              <a:noFill/>
              <a:miter lim="800000"/>
              <a:headEnd/>
              <a:tailEnd/>
            </a:ln>
          </p:spPr>
          <p:txBody>
            <a:bodyPr wrap="none">
              <a:spAutoFit/>
            </a:bodyPr>
            <a:lstStyle/>
            <a:p>
              <a:r>
                <a:rPr lang="en-US" sz="1200" b="1" dirty="0">
                  <a:latin typeface="Courier New" pitchFamily="49" charset="0"/>
                </a:rPr>
                <a:t>  10 -   50</a:t>
              </a:r>
            </a:p>
          </p:txBody>
        </p:sp>
        <p:sp>
          <p:nvSpPr>
            <p:cNvPr id="37" name="Text Box 27"/>
            <p:cNvSpPr txBox="1">
              <a:spLocks noChangeArrowheads="1"/>
            </p:cNvSpPr>
            <p:nvPr/>
          </p:nvSpPr>
          <p:spPr bwMode="auto">
            <a:xfrm>
              <a:off x="7656513" y="2341101"/>
              <a:ext cx="1196975" cy="274638"/>
            </a:xfrm>
            <a:prstGeom prst="rect">
              <a:avLst/>
            </a:prstGeom>
            <a:noFill/>
            <a:ln w="9525">
              <a:noFill/>
              <a:miter lim="800000"/>
              <a:headEnd/>
              <a:tailEnd/>
            </a:ln>
          </p:spPr>
          <p:txBody>
            <a:bodyPr wrap="none">
              <a:spAutoFit/>
            </a:bodyPr>
            <a:lstStyle/>
            <a:p>
              <a:r>
                <a:rPr lang="en-US" sz="1200" b="1">
                  <a:latin typeface="Courier New" pitchFamily="49" charset="0"/>
                </a:rPr>
                <a:t>  50 -  100</a:t>
              </a:r>
            </a:p>
          </p:txBody>
        </p:sp>
        <p:sp>
          <p:nvSpPr>
            <p:cNvPr id="38" name="Text Box 28"/>
            <p:cNvSpPr txBox="1">
              <a:spLocks noChangeArrowheads="1"/>
            </p:cNvSpPr>
            <p:nvPr/>
          </p:nvSpPr>
          <p:spPr bwMode="auto">
            <a:xfrm>
              <a:off x="7748588" y="2616201"/>
              <a:ext cx="1104900" cy="274638"/>
            </a:xfrm>
            <a:prstGeom prst="rect">
              <a:avLst/>
            </a:prstGeom>
            <a:noFill/>
            <a:ln w="9525">
              <a:noFill/>
              <a:miter lim="800000"/>
              <a:headEnd/>
              <a:tailEnd/>
            </a:ln>
          </p:spPr>
          <p:txBody>
            <a:bodyPr wrap="none">
              <a:spAutoFit/>
            </a:bodyPr>
            <a:lstStyle/>
            <a:p>
              <a:r>
                <a:rPr lang="en-US" sz="1200" b="1">
                  <a:latin typeface="Courier New" pitchFamily="49" charset="0"/>
                </a:rPr>
                <a:t>100 –  300</a:t>
              </a:r>
            </a:p>
          </p:txBody>
        </p:sp>
        <p:sp>
          <p:nvSpPr>
            <p:cNvPr id="39" name="Text Box 30"/>
            <p:cNvSpPr txBox="1">
              <a:spLocks noChangeArrowheads="1"/>
            </p:cNvSpPr>
            <p:nvPr/>
          </p:nvSpPr>
          <p:spPr bwMode="auto">
            <a:xfrm>
              <a:off x="7656513" y="1782762"/>
              <a:ext cx="1196975" cy="274638"/>
            </a:xfrm>
            <a:prstGeom prst="rect">
              <a:avLst/>
            </a:prstGeom>
            <a:noFill/>
            <a:ln w="9525">
              <a:noFill/>
              <a:miter lim="800000"/>
              <a:headEnd/>
              <a:tailEnd/>
            </a:ln>
          </p:spPr>
          <p:txBody>
            <a:bodyPr wrap="none">
              <a:spAutoFit/>
            </a:bodyPr>
            <a:lstStyle/>
            <a:p>
              <a:r>
                <a:rPr lang="en-US" sz="1200" b="1" dirty="0">
                  <a:latin typeface="Courier New" pitchFamily="49" charset="0"/>
                </a:rPr>
                <a:t>   5 -   10</a:t>
              </a:r>
            </a:p>
          </p:txBody>
        </p:sp>
        <p:sp>
          <p:nvSpPr>
            <p:cNvPr id="40" name="Rectangle 39"/>
            <p:cNvSpPr/>
            <p:nvPr/>
          </p:nvSpPr>
          <p:spPr>
            <a:xfrm>
              <a:off x="7499604" y="1878006"/>
              <a:ext cx="76200" cy="762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478268" y="2126946"/>
              <a:ext cx="118872" cy="11887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7455408" y="2680209"/>
              <a:ext cx="164592" cy="16459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Isosceles Triangle 42"/>
            <p:cNvSpPr/>
            <p:nvPr/>
          </p:nvSpPr>
          <p:spPr>
            <a:xfrm>
              <a:off x="7449312" y="2387139"/>
              <a:ext cx="176784" cy="152400"/>
            </a:xfrm>
            <a:prstGeom prst="triangl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7"/>
            <p:cNvSpPr>
              <a:spLocks noChangeArrowheads="1"/>
            </p:cNvSpPr>
            <p:nvPr/>
          </p:nvSpPr>
          <p:spPr bwMode="auto">
            <a:xfrm>
              <a:off x="7291382" y="4835523"/>
              <a:ext cx="1701800" cy="498477"/>
            </a:xfrm>
            <a:prstGeom prst="rect">
              <a:avLst/>
            </a:prstGeom>
            <a:solidFill>
              <a:srgbClr val="FFFFC5"/>
            </a:solidFill>
            <a:ln w="9525">
              <a:solidFill>
                <a:schemeClr val="tx1"/>
              </a:solidFill>
              <a:miter lim="800000"/>
              <a:headEnd/>
              <a:tailEnd/>
            </a:ln>
          </p:spPr>
          <p:txBody>
            <a:bodyPr wrap="none" anchor="ctr"/>
            <a:lstStyle/>
            <a:p>
              <a:endParaRPr lang="en-US"/>
            </a:p>
          </p:txBody>
        </p:sp>
        <p:sp>
          <p:nvSpPr>
            <p:cNvPr id="45" name="Freeform 44"/>
            <p:cNvSpPr/>
            <p:nvPr/>
          </p:nvSpPr>
          <p:spPr>
            <a:xfrm>
              <a:off x="7357532" y="4946871"/>
              <a:ext cx="338667" cy="310929"/>
            </a:xfrm>
            <a:custGeom>
              <a:avLst/>
              <a:gdLst>
                <a:gd name="connsiteX0" fmla="*/ 143934 w 254000"/>
                <a:gd name="connsiteY0" fmla="*/ 0 h 203200"/>
                <a:gd name="connsiteX1" fmla="*/ 59267 w 254000"/>
                <a:gd name="connsiteY1" fmla="*/ 0 h 203200"/>
                <a:gd name="connsiteX2" fmla="*/ 0 w 254000"/>
                <a:gd name="connsiteY2" fmla="*/ 59267 h 203200"/>
                <a:gd name="connsiteX3" fmla="*/ 16934 w 254000"/>
                <a:gd name="connsiteY3" fmla="*/ 135467 h 203200"/>
                <a:gd name="connsiteX4" fmla="*/ 16934 w 254000"/>
                <a:gd name="connsiteY4" fmla="*/ 135467 h 203200"/>
                <a:gd name="connsiteX5" fmla="*/ 101600 w 254000"/>
                <a:gd name="connsiteY5" fmla="*/ 203200 h 203200"/>
                <a:gd name="connsiteX6" fmla="*/ 194734 w 254000"/>
                <a:gd name="connsiteY6" fmla="*/ 203200 h 203200"/>
                <a:gd name="connsiteX7" fmla="*/ 237067 w 254000"/>
                <a:gd name="connsiteY7" fmla="*/ 177800 h 203200"/>
                <a:gd name="connsiteX8" fmla="*/ 237067 w 254000"/>
                <a:gd name="connsiteY8" fmla="*/ 177800 h 203200"/>
                <a:gd name="connsiteX9" fmla="*/ 194734 w 254000"/>
                <a:gd name="connsiteY9" fmla="*/ 101600 h 203200"/>
                <a:gd name="connsiteX10" fmla="*/ 194734 w 254000"/>
                <a:gd name="connsiteY10" fmla="*/ 101600 h 203200"/>
                <a:gd name="connsiteX11" fmla="*/ 254000 w 254000"/>
                <a:gd name="connsiteY11" fmla="*/ 42333 h 203200"/>
                <a:gd name="connsiteX0" fmla="*/ 143934 w 237067"/>
                <a:gd name="connsiteY0" fmla="*/ 25400 h 228600"/>
                <a:gd name="connsiteX1" fmla="*/ 59267 w 237067"/>
                <a:gd name="connsiteY1" fmla="*/ 25400 h 228600"/>
                <a:gd name="connsiteX2" fmla="*/ 0 w 237067"/>
                <a:gd name="connsiteY2" fmla="*/ 84667 h 228600"/>
                <a:gd name="connsiteX3" fmla="*/ 16934 w 237067"/>
                <a:gd name="connsiteY3" fmla="*/ 160867 h 228600"/>
                <a:gd name="connsiteX4" fmla="*/ 16934 w 237067"/>
                <a:gd name="connsiteY4" fmla="*/ 160867 h 228600"/>
                <a:gd name="connsiteX5" fmla="*/ 101600 w 237067"/>
                <a:gd name="connsiteY5" fmla="*/ 228600 h 228600"/>
                <a:gd name="connsiteX6" fmla="*/ 194734 w 237067"/>
                <a:gd name="connsiteY6" fmla="*/ 228600 h 228600"/>
                <a:gd name="connsiteX7" fmla="*/ 237067 w 237067"/>
                <a:gd name="connsiteY7" fmla="*/ 203200 h 228600"/>
                <a:gd name="connsiteX8" fmla="*/ 237067 w 237067"/>
                <a:gd name="connsiteY8" fmla="*/ 203200 h 228600"/>
                <a:gd name="connsiteX9" fmla="*/ 194734 w 237067"/>
                <a:gd name="connsiteY9" fmla="*/ 127000 h 228600"/>
                <a:gd name="connsiteX10" fmla="*/ 194734 w 237067"/>
                <a:gd name="connsiteY10" fmla="*/ 127000 h 228600"/>
                <a:gd name="connsiteX11" fmla="*/ 186267 w 237067"/>
                <a:gd name="connsiteY11" fmla="*/ 0 h 228600"/>
                <a:gd name="connsiteX0" fmla="*/ 143934 w 237067"/>
                <a:gd name="connsiteY0" fmla="*/ 25400 h 228600"/>
                <a:gd name="connsiteX1" fmla="*/ 59267 w 237067"/>
                <a:gd name="connsiteY1" fmla="*/ 25400 h 228600"/>
                <a:gd name="connsiteX2" fmla="*/ 0 w 237067"/>
                <a:gd name="connsiteY2" fmla="*/ 84667 h 228600"/>
                <a:gd name="connsiteX3" fmla="*/ 16934 w 237067"/>
                <a:gd name="connsiteY3" fmla="*/ 160867 h 228600"/>
                <a:gd name="connsiteX4" fmla="*/ 16934 w 237067"/>
                <a:gd name="connsiteY4" fmla="*/ 160867 h 228600"/>
                <a:gd name="connsiteX5" fmla="*/ 33868 w 237067"/>
                <a:gd name="connsiteY5" fmla="*/ 228600 h 228600"/>
                <a:gd name="connsiteX6" fmla="*/ 194734 w 237067"/>
                <a:gd name="connsiteY6" fmla="*/ 228600 h 228600"/>
                <a:gd name="connsiteX7" fmla="*/ 237067 w 237067"/>
                <a:gd name="connsiteY7" fmla="*/ 203200 h 228600"/>
                <a:gd name="connsiteX8" fmla="*/ 237067 w 237067"/>
                <a:gd name="connsiteY8" fmla="*/ 203200 h 228600"/>
                <a:gd name="connsiteX9" fmla="*/ 194734 w 237067"/>
                <a:gd name="connsiteY9" fmla="*/ 127000 h 228600"/>
                <a:gd name="connsiteX10" fmla="*/ 194734 w 237067"/>
                <a:gd name="connsiteY10" fmla="*/ 127000 h 228600"/>
                <a:gd name="connsiteX11" fmla="*/ 186267 w 237067"/>
                <a:gd name="connsiteY11" fmla="*/ 0 h 228600"/>
                <a:gd name="connsiteX0" fmla="*/ 143934 w 237067"/>
                <a:gd name="connsiteY0" fmla="*/ 25400 h 228600"/>
                <a:gd name="connsiteX1" fmla="*/ 59267 w 237067"/>
                <a:gd name="connsiteY1" fmla="*/ 25400 h 228600"/>
                <a:gd name="connsiteX2" fmla="*/ 0 w 237067"/>
                <a:gd name="connsiteY2" fmla="*/ 84667 h 228600"/>
                <a:gd name="connsiteX3" fmla="*/ 16934 w 237067"/>
                <a:gd name="connsiteY3" fmla="*/ 160867 h 228600"/>
                <a:gd name="connsiteX4" fmla="*/ 16934 w 237067"/>
                <a:gd name="connsiteY4" fmla="*/ 160867 h 228600"/>
                <a:gd name="connsiteX5" fmla="*/ 33868 w 237067"/>
                <a:gd name="connsiteY5" fmla="*/ 228600 h 228600"/>
                <a:gd name="connsiteX6" fmla="*/ 194734 w 237067"/>
                <a:gd name="connsiteY6" fmla="*/ 228600 h 228600"/>
                <a:gd name="connsiteX7" fmla="*/ 237067 w 237067"/>
                <a:gd name="connsiteY7" fmla="*/ 203200 h 228600"/>
                <a:gd name="connsiteX8" fmla="*/ 237067 w 237067"/>
                <a:gd name="connsiteY8" fmla="*/ 203200 h 228600"/>
                <a:gd name="connsiteX9" fmla="*/ 194734 w 237067"/>
                <a:gd name="connsiteY9" fmla="*/ 127000 h 228600"/>
                <a:gd name="connsiteX10" fmla="*/ 194734 w 237067"/>
                <a:gd name="connsiteY10" fmla="*/ 127000 h 228600"/>
                <a:gd name="connsiteX11" fmla="*/ 186267 w 237067"/>
                <a:gd name="connsiteY11" fmla="*/ 0 h 228600"/>
                <a:gd name="connsiteX0" fmla="*/ 143934 w 237067"/>
                <a:gd name="connsiteY0" fmla="*/ 25400 h 228600"/>
                <a:gd name="connsiteX1" fmla="*/ 59267 w 237067"/>
                <a:gd name="connsiteY1" fmla="*/ 25400 h 228600"/>
                <a:gd name="connsiteX2" fmla="*/ 0 w 237067"/>
                <a:gd name="connsiteY2" fmla="*/ 84667 h 228600"/>
                <a:gd name="connsiteX3" fmla="*/ 16934 w 237067"/>
                <a:gd name="connsiteY3" fmla="*/ 160867 h 228600"/>
                <a:gd name="connsiteX4" fmla="*/ 16934 w 237067"/>
                <a:gd name="connsiteY4" fmla="*/ 160867 h 228600"/>
                <a:gd name="connsiteX5" fmla="*/ 33868 w 237067"/>
                <a:gd name="connsiteY5" fmla="*/ 228600 h 228600"/>
                <a:gd name="connsiteX6" fmla="*/ 194734 w 237067"/>
                <a:gd name="connsiteY6" fmla="*/ 228600 h 228600"/>
                <a:gd name="connsiteX7" fmla="*/ 237067 w 237067"/>
                <a:gd name="connsiteY7" fmla="*/ 203200 h 228600"/>
                <a:gd name="connsiteX8" fmla="*/ 237067 w 237067"/>
                <a:gd name="connsiteY8" fmla="*/ 203200 h 228600"/>
                <a:gd name="connsiteX9" fmla="*/ 194734 w 237067"/>
                <a:gd name="connsiteY9" fmla="*/ 127000 h 228600"/>
                <a:gd name="connsiteX10" fmla="*/ 194734 w 237067"/>
                <a:gd name="connsiteY10" fmla="*/ 127000 h 228600"/>
                <a:gd name="connsiteX11" fmla="*/ 186267 w 237067"/>
                <a:gd name="connsiteY11" fmla="*/ 0 h 228600"/>
                <a:gd name="connsiteX0" fmla="*/ 143934 w 237067"/>
                <a:gd name="connsiteY0" fmla="*/ 25400 h 228600"/>
                <a:gd name="connsiteX1" fmla="*/ 59267 w 237067"/>
                <a:gd name="connsiteY1" fmla="*/ 25400 h 228600"/>
                <a:gd name="connsiteX2" fmla="*/ 0 w 237067"/>
                <a:gd name="connsiteY2" fmla="*/ 84667 h 228600"/>
                <a:gd name="connsiteX3" fmla="*/ 16934 w 237067"/>
                <a:gd name="connsiteY3" fmla="*/ 160867 h 228600"/>
                <a:gd name="connsiteX4" fmla="*/ 16934 w 237067"/>
                <a:gd name="connsiteY4" fmla="*/ 160867 h 228600"/>
                <a:gd name="connsiteX5" fmla="*/ 33868 w 237067"/>
                <a:gd name="connsiteY5" fmla="*/ 228600 h 228600"/>
                <a:gd name="connsiteX6" fmla="*/ 194734 w 237067"/>
                <a:gd name="connsiteY6" fmla="*/ 228600 h 228600"/>
                <a:gd name="connsiteX7" fmla="*/ 237067 w 237067"/>
                <a:gd name="connsiteY7" fmla="*/ 203200 h 228600"/>
                <a:gd name="connsiteX8" fmla="*/ 237067 w 237067"/>
                <a:gd name="connsiteY8" fmla="*/ 203200 h 228600"/>
                <a:gd name="connsiteX9" fmla="*/ 194734 w 237067"/>
                <a:gd name="connsiteY9" fmla="*/ 127000 h 228600"/>
                <a:gd name="connsiteX10" fmla="*/ 186268 w 237067"/>
                <a:gd name="connsiteY10" fmla="*/ 76200 h 228600"/>
                <a:gd name="connsiteX11" fmla="*/ 186267 w 237067"/>
                <a:gd name="connsiteY11" fmla="*/ 0 h 228600"/>
                <a:gd name="connsiteX0" fmla="*/ 186268 w 237067"/>
                <a:gd name="connsiteY0" fmla="*/ 0 h 228600"/>
                <a:gd name="connsiteX1" fmla="*/ 59267 w 237067"/>
                <a:gd name="connsiteY1" fmla="*/ 25400 h 228600"/>
                <a:gd name="connsiteX2" fmla="*/ 0 w 237067"/>
                <a:gd name="connsiteY2" fmla="*/ 84667 h 228600"/>
                <a:gd name="connsiteX3" fmla="*/ 16934 w 237067"/>
                <a:gd name="connsiteY3" fmla="*/ 160867 h 228600"/>
                <a:gd name="connsiteX4" fmla="*/ 16934 w 237067"/>
                <a:gd name="connsiteY4" fmla="*/ 160867 h 228600"/>
                <a:gd name="connsiteX5" fmla="*/ 33868 w 237067"/>
                <a:gd name="connsiteY5" fmla="*/ 228600 h 228600"/>
                <a:gd name="connsiteX6" fmla="*/ 194734 w 237067"/>
                <a:gd name="connsiteY6" fmla="*/ 228600 h 228600"/>
                <a:gd name="connsiteX7" fmla="*/ 237067 w 237067"/>
                <a:gd name="connsiteY7" fmla="*/ 203200 h 228600"/>
                <a:gd name="connsiteX8" fmla="*/ 237067 w 237067"/>
                <a:gd name="connsiteY8" fmla="*/ 203200 h 228600"/>
                <a:gd name="connsiteX9" fmla="*/ 194734 w 237067"/>
                <a:gd name="connsiteY9" fmla="*/ 127000 h 228600"/>
                <a:gd name="connsiteX10" fmla="*/ 186268 w 237067"/>
                <a:gd name="connsiteY10" fmla="*/ 76200 h 228600"/>
                <a:gd name="connsiteX11" fmla="*/ 186267 w 237067"/>
                <a:gd name="connsiteY11" fmla="*/ 0 h 228600"/>
                <a:gd name="connsiteX0" fmla="*/ 186268 w 237067"/>
                <a:gd name="connsiteY0" fmla="*/ 0 h 228600"/>
                <a:gd name="connsiteX1" fmla="*/ 59267 w 237067"/>
                <a:gd name="connsiteY1" fmla="*/ 25400 h 228600"/>
                <a:gd name="connsiteX2" fmla="*/ 0 w 237067"/>
                <a:gd name="connsiteY2" fmla="*/ 84667 h 228600"/>
                <a:gd name="connsiteX3" fmla="*/ 16934 w 237067"/>
                <a:gd name="connsiteY3" fmla="*/ 160867 h 228600"/>
                <a:gd name="connsiteX4" fmla="*/ 16934 w 237067"/>
                <a:gd name="connsiteY4" fmla="*/ 160867 h 228600"/>
                <a:gd name="connsiteX5" fmla="*/ 33868 w 237067"/>
                <a:gd name="connsiteY5" fmla="*/ 228600 h 228600"/>
                <a:gd name="connsiteX6" fmla="*/ 194734 w 237067"/>
                <a:gd name="connsiteY6" fmla="*/ 228600 h 228600"/>
                <a:gd name="connsiteX7" fmla="*/ 237067 w 237067"/>
                <a:gd name="connsiteY7" fmla="*/ 203200 h 228600"/>
                <a:gd name="connsiteX8" fmla="*/ 237067 w 237067"/>
                <a:gd name="connsiteY8" fmla="*/ 203200 h 228600"/>
                <a:gd name="connsiteX9" fmla="*/ 194734 w 237067"/>
                <a:gd name="connsiteY9" fmla="*/ 127000 h 228600"/>
                <a:gd name="connsiteX10" fmla="*/ 186268 w 237067"/>
                <a:gd name="connsiteY10" fmla="*/ 76200 h 228600"/>
                <a:gd name="connsiteX11" fmla="*/ 181506 w 237067"/>
                <a:gd name="connsiteY11" fmla="*/ 38100 h 228600"/>
                <a:gd name="connsiteX12" fmla="*/ 186267 w 237067"/>
                <a:gd name="connsiteY12" fmla="*/ 0 h 228600"/>
                <a:gd name="connsiteX0" fmla="*/ 186268 w 237067"/>
                <a:gd name="connsiteY0" fmla="*/ 0 h 228600"/>
                <a:gd name="connsiteX1" fmla="*/ 117212 w 237067"/>
                <a:gd name="connsiteY1" fmla="*/ 14288 h 228600"/>
                <a:gd name="connsiteX2" fmla="*/ 59267 w 237067"/>
                <a:gd name="connsiteY2" fmla="*/ 25400 h 228600"/>
                <a:gd name="connsiteX3" fmla="*/ 0 w 237067"/>
                <a:gd name="connsiteY3" fmla="*/ 84667 h 228600"/>
                <a:gd name="connsiteX4" fmla="*/ 16934 w 237067"/>
                <a:gd name="connsiteY4" fmla="*/ 160867 h 228600"/>
                <a:gd name="connsiteX5" fmla="*/ 16934 w 237067"/>
                <a:gd name="connsiteY5" fmla="*/ 160867 h 228600"/>
                <a:gd name="connsiteX6" fmla="*/ 33868 w 237067"/>
                <a:gd name="connsiteY6" fmla="*/ 228600 h 228600"/>
                <a:gd name="connsiteX7" fmla="*/ 194734 w 237067"/>
                <a:gd name="connsiteY7" fmla="*/ 228600 h 228600"/>
                <a:gd name="connsiteX8" fmla="*/ 237067 w 237067"/>
                <a:gd name="connsiteY8" fmla="*/ 203200 h 228600"/>
                <a:gd name="connsiteX9" fmla="*/ 237067 w 237067"/>
                <a:gd name="connsiteY9" fmla="*/ 203200 h 228600"/>
                <a:gd name="connsiteX10" fmla="*/ 194734 w 237067"/>
                <a:gd name="connsiteY10" fmla="*/ 127000 h 228600"/>
                <a:gd name="connsiteX11" fmla="*/ 186268 w 237067"/>
                <a:gd name="connsiteY11" fmla="*/ 76200 h 228600"/>
                <a:gd name="connsiteX12" fmla="*/ 181506 w 237067"/>
                <a:gd name="connsiteY12" fmla="*/ 38100 h 228600"/>
                <a:gd name="connsiteX13" fmla="*/ 186267 w 237067"/>
                <a:gd name="connsiteY13" fmla="*/ 0 h 228600"/>
                <a:gd name="connsiteX0" fmla="*/ 186268 w 237067"/>
                <a:gd name="connsiteY0" fmla="*/ 0 h 234729"/>
                <a:gd name="connsiteX1" fmla="*/ 117212 w 237067"/>
                <a:gd name="connsiteY1" fmla="*/ 14288 h 234729"/>
                <a:gd name="connsiteX2" fmla="*/ 59267 w 237067"/>
                <a:gd name="connsiteY2" fmla="*/ 25400 h 234729"/>
                <a:gd name="connsiteX3" fmla="*/ 0 w 237067"/>
                <a:gd name="connsiteY3" fmla="*/ 84667 h 234729"/>
                <a:gd name="connsiteX4" fmla="*/ 16934 w 237067"/>
                <a:gd name="connsiteY4" fmla="*/ 160867 h 234729"/>
                <a:gd name="connsiteX5" fmla="*/ 16934 w 237067"/>
                <a:gd name="connsiteY5" fmla="*/ 160867 h 234729"/>
                <a:gd name="connsiteX6" fmla="*/ 33868 w 237067"/>
                <a:gd name="connsiteY6" fmla="*/ 228600 h 234729"/>
                <a:gd name="connsiteX7" fmla="*/ 107687 w 237067"/>
                <a:gd name="connsiteY7" fmla="*/ 197644 h 234729"/>
                <a:gd name="connsiteX8" fmla="*/ 194734 w 237067"/>
                <a:gd name="connsiteY8" fmla="*/ 228600 h 234729"/>
                <a:gd name="connsiteX9" fmla="*/ 237067 w 237067"/>
                <a:gd name="connsiteY9" fmla="*/ 203200 h 234729"/>
                <a:gd name="connsiteX10" fmla="*/ 237067 w 237067"/>
                <a:gd name="connsiteY10" fmla="*/ 203200 h 234729"/>
                <a:gd name="connsiteX11" fmla="*/ 194734 w 237067"/>
                <a:gd name="connsiteY11" fmla="*/ 127000 h 234729"/>
                <a:gd name="connsiteX12" fmla="*/ 186268 w 237067"/>
                <a:gd name="connsiteY12" fmla="*/ 76200 h 234729"/>
                <a:gd name="connsiteX13" fmla="*/ 181506 w 237067"/>
                <a:gd name="connsiteY13" fmla="*/ 38100 h 234729"/>
                <a:gd name="connsiteX14" fmla="*/ 186267 w 237067"/>
                <a:gd name="connsiteY14" fmla="*/ 0 h 234729"/>
                <a:gd name="connsiteX0" fmla="*/ 186268 w 262468"/>
                <a:gd name="connsiteY0" fmla="*/ 0 h 234729"/>
                <a:gd name="connsiteX1" fmla="*/ 117212 w 262468"/>
                <a:gd name="connsiteY1" fmla="*/ 14288 h 234729"/>
                <a:gd name="connsiteX2" fmla="*/ 59267 w 262468"/>
                <a:gd name="connsiteY2" fmla="*/ 25400 h 234729"/>
                <a:gd name="connsiteX3" fmla="*/ 0 w 262468"/>
                <a:gd name="connsiteY3" fmla="*/ 84667 h 234729"/>
                <a:gd name="connsiteX4" fmla="*/ 16934 w 262468"/>
                <a:gd name="connsiteY4" fmla="*/ 160867 h 234729"/>
                <a:gd name="connsiteX5" fmla="*/ 16934 w 262468"/>
                <a:gd name="connsiteY5" fmla="*/ 160867 h 234729"/>
                <a:gd name="connsiteX6" fmla="*/ 33868 w 262468"/>
                <a:gd name="connsiteY6" fmla="*/ 228600 h 234729"/>
                <a:gd name="connsiteX7" fmla="*/ 107687 w 262468"/>
                <a:gd name="connsiteY7" fmla="*/ 197644 h 234729"/>
                <a:gd name="connsiteX8" fmla="*/ 194734 w 262468"/>
                <a:gd name="connsiteY8" fmla="*/ 228600 h 234729"/>
                <a:gd name="connsiteX9" fmla="*/ 237067 w 262468"/>
                <a:gd name="connsiteY9" fmla="*/ 203200 h 234729"/>
                <a:gd name="connsiteX10" fmla="*/ 237067 w 262468"/>
                <a:gd name="connsiteY10" fmla="*/ 203200 h 234729"/>
                <a:gd name="connsiteX11" fmla="*/ 262468 w 262468"/>
                <a:gd name="connsiteY11" fmla="*/ 76200 h 234729"/>
                <a:gd name="connsiteX12" fmla="*/ 186268 w 262468"/>
                <a:gd name="connsiteY12" fmla="*/ 76200 h 234729"/>
                <a:gd name="connsiteX13" fmla="*/ 181506 w 262468"/>
                <a:gd name="connsiteY13" fmla="*/ 38100 h 234729"/>
                <a:gd name="connsiteX14" fmla="*/ 186267 w 262468"/>
                <a:gd name="connsiteY14" fmla="*/ 0 h 234729"/>
                <a:gd name="connsiteX0" fmla="*/ 186268 w 262468"/>
                <a:gd name="connsiteY0" fmla="*/ 0 h 234729"/>
                <a:gd name="connsiteX1" fmla="*/ 117212 w 262468"/>
                <a:gd name="connsiteY1" fmla="*/ 14288 h 234729"/>
                <a:gd name="connsiteX2" fmla="*/ 110067 w 262468"/>
                <a:gd name="connsiteY2" fmla="*/ 0 h 234729"/>
                <a:gd name="connsiteX3" fmla="*/ 0 w 262468"/>
                <a:gd name="connsiteY3" fmla="*/ 84667 h 234729"/>
                <a:gd name="connsiteX4" fmla="*/ 16934 w 262468"/>
                <a:gd name="connsiteY4" fmla="*/ 160867 h 234729"/>
                <a:gd name="connsiteX5" fmla="*/ 16934 w 262468"/>
                <a:gd name="connsiteY5" fmla="*/ 160867 h 234729"/>
                <a:gd name="connsiteX6" fmla="*/ 33868 w 262468"/>
                <a:gd name="connsiteY6" fmla="*/ 228600 h 234729"/>
                <a:gd name="connsiteX7" fmla="*/ 107687 w 262468"/>
                <a:gd name="connsiteY7" fmla="*/ 197644 h 234729"/>
                <a:gd name="connsiteX8" fmla="*/ 194734 w 262468"/>
                <a:gd name="connsiteY8" fmla="*/ 228600 h 234729"/>
                <a:gd name="connsiteX9" fmla="*/ 237067 w 262468"/>
                <a:gd name="connsiteY9" fmla="*/ 203200 h 234729"/>
                <a:gd name="connsiteX10" fmla="*/ 237067 w 262468"/>
                <a:gd name="connsiteY10" fmla="*/ 203200 h 234729"/>
                <a:gd name="connsiteX11" fmla="*/ 262468 w 262468"/>
                <a:gd name="connsiteY11" fmla="*/ 76200 h 234729"/>
                <a:gd name="connsiteX12" fmla="*/ 186268 w 262468"/>
                <a:gd name="connsiteY12" fmla="*/ 76200 h 234729"/>
                <a:gd name="connsiteX13" fmla="*/ 181506 w 262468"/>
                <a:gd name="connsiteY13" fmla="*/ 38100 h 234729"/>
                <a:gd name="connsiteX14" fmla="*/ 186267 w 262468"/>
                <a:gd name="connsiteY14" fmla="*/ 0 h 234729"/>
                <a:gd name="connsiteX0" fmla="*/ 186268 w 262468"/>
                <a:gd name="connsiteY0" fmla="*/ 2734 h 237463"/>
                <a:gd name="connsiteX1" fmla="*/ 117212 w 262468"/>
                <a:gd name="connsiteY1" fmla="*/ 17022 h 237463"/>
                <a:gd name="connsiteX2" fmla="*/ 110067 w 262468"/>
                <a:gd name="connsiteY2" fmla="*/ 2734 h 237463"/>
                <a:gd name="connsiteX3" fmla="*/ 0 w 262468"/>
                <a:gd name="connsiteY3" fmla="*/ 87401 h 237463"/>
                <a:gd name="connsiteX4" fmla="*/ 16934 w 262468"/>
                <a:gd name="connsiteY4" fmla="*/ 163601 h 237463"/>
                <a:gd name="connsiteX5" fmla="*/ 16934 w 262468"/>
                <a:gd name="connsiteY5" fmla="*/ 163601 h 237463"/>
                <a:gd name="connsiteX6" fmla="*/ 33868 w 262468"/>
                <a:gd name="connsiteY6" fmla="*/ 231334 h 237463"/>
                <a:gd name="connsiteX7" fmla="*/ 107687 w 262468"/>
                <a:gd name="connsiteY7" fmla="*/ 200378 h 237463"/>
                <a:gd name="connsiteX8" fmla="*/ 194734 w 262468"/>
                <a:gd name="connsiteY8" fmla="*/ 231334 h 237463"/>
                <a:gd name="connsiteX9" fmla="*/ 237067 w 262468"/>
                <a:gd name="connsiteY9" fmla="*/ 205934 h 237463"/>
                <a:gd name="connsiteX10" fmla="*/ 237067 w 262468"/>
                <a:gd name="connsiteY10" fmla="*/ 205934 h 237463"/>
                <a:gd name="connsiteX11" fmla="*/ 262468 w 262468"/>
                <a:gd name="connsiteY11" fmla="*/ 78934 h 237463"/>
                <a:gd name="connsiteX12" fmla="*/ 186268 w 262468"/>
                <a:gd name="connsiteY12" fmla="*/ 78934 h 237463"/>
                <a:gd name="connsiteX13" fmla="*/ 181506 w 262468"/>
                <a:gd name="connsiteY13" fmla="*/ 40834 h 237463"/>
                <a:gd name="connsiteX14" fmla="*/ 186267 w 262468"/>
                <a:gd name="connsiteY14" fmla="*/ 2734 h 237463"/>
                <a:gd name="connsiteX0" fmla="*/ 186268 w 262468"/>
                <a:gd name="connsiteY0" fmla="*/ 0 h 234729"/>
                <a:gd name="connsiteX1" fmla="*/ 117212 w 262468"/>
                <a:gd name="connsiteY1" fmla="*/ 14288 h 234729"/>
                <a:gd name="connsiteX2" fmla="*/ 110067 w 262468"/>
                <a:gd name="connsiteY2" fmla="*/ 0 h 234729"/>
                <a:gd name="connsiteX3" fmla="*/ 45773 w 262468"/>
                <a:gd name="connsiteY3" fmla="*/ 28575 h 234729"/>
                <a:gd name="connsiteX4" fmla="*/ 0 w 262468"/>
                <a:gd name="connsiteY4" fmla="*/ 84667 h 234729"/>
                <a:gd name="connsiteX5" fmla="*/ 16934 w 262468"/>
                <a:gd name="connsiteY5" fmla="*/ 160867 h 234729"/>
                <a:gd name="connsiteX6" fmla="*/ 16934 w 262468"/>
                <a:gd name="connsiteY6" fmla="*/ 160867 h 234729"/>
                <a:gd name="connsiteX7" fmla="*/ 33868 w 262468"/>
                <a:gd name="connsiteY7" fmla="*/ 228600 h 234729"/>
                <a:gd name="connsiteX8" fmla="*/ 107687 w 262468"/>
                <a:gd name="connsiteY8" fmla="*/ 197644 h 234729"/>
                <a:gd name="connsiteX9" fmla="*/ 194734 w 262468"/>
                <a:gd name="connsiteY9" fmla="*/ 228600 h 234729"/>
                <a:gd name="connsiteX10" fmla="*/ 237067 w 262468"/>
                <a:gd name="connsiteY10" fmla="*/ 203200 h 234729"/>
                <a:gd name="connsiteX11" fmla="*/ 237067 w 262468"/>
                <a:gd name="connsiteY11" fmla="*/ 203200 h 234729"/>
                <a:gd name="connsiteX12" fmla="*/ 262468 w 262468"/>
                <a:gd name="connsiteY12" fmla="*/ 76200 h 234729"/>
                <a:gd name="connsiteX13" fmla="*/ 186268 w 262468"/>
                <a:gd name="connsiteY13" fmla="*/ 76200 h 234729"/>
                <a:gd name="connsiteX14" fmla="*/ 181506 w 262468"/>
                <a:gd name="connsiteY14" fmla="*/ 38100 h 234729"/>
                <a:gd name="connsiteX15" fmla="*/ 186267 w 262468"/>
                <a:gd name="connsiteY15" fmla="*/ 0 h 234729"/>
                <a:gd name="connsiteX0" fmla="*/ 186268 w 262468"/>
                <a:gd name="connsiteY0" fmla="*/ 0 h 234729"/>
                <a:gd name="connsiteX1" fmla="*/ 117212 w 262468"/>
                <a:gd name="connsiteY1" fmla="*/ 14288 h 234729"/>
                <a:gd name="connsiteX2" fmla="*/ 110067 w 262468"/>
                <a:gd name="connsiteY2" fmla="*/ 0 h 234729"/>
                <a:gd name="connsiteX3" fmla="*/ 110067 w 262468"/>
                <a:gd name="connsiteY3" fmla="*/ 76200 h 234729"/>
                <a:gd name="connsiteX4" fmla="*/ 0 w 262468"/>
                <a:gd name="connsiteY4" fmla="*/ 84667 h 234729"/>
                <a:gd name="connsiteX5" fmla="*/ 16934 w 262468"/>
                <a:gd name="connsiteY5" fmla="*/ 160867 h 234729"/>
                <a:gd name="connsiteX6" fmla="*/ 16934 w 262468"/>
                <a:gd name="connsiteY6" fmla="*/ 160867 h 234729"/>
                <a:gd name="connsiteX7" fmla="*/ 33868 w 262468"/>
                <a:gd name="connsiteY7" fmla="*/ 228600 h 234729"/>
                <a:gd name="connsiteX8" fmla="*/ 107687 w 262468"/>
                <a:gd name="connsiteY8" fmla="*/ 197644 h 234729"/>
                <a:gd name="connsiteX9" fmla="*/ 194734 w 262468"/>
                <a:gd name="connsiteY9" fmla="*/ 228600 h 234729"/>
                <a:gd name="connsiteX10" fmla="*/ 237067 w 262468"/>
                <a:gd name="connsiteY10" fmla="*/ 203200 h 234729"/>
                <a:gd name="connsiteX11" fmla="*/ 237067 w 262468"/>
                <a:gd name="connsiteY11" fmla="*/ 203200 h 234729"/>
                <a:gd name="connsiteX12" fmla="*/ 262468 w 262468"/>
                <a:gd name="connsiteY12" fmla="*/ 76200 h 234729"/>
                <a:gd name="connsiteX13" fmla="*/ 186268 w 262468"/>
                <a:gd name="connsiteY13" fmla="*/ 76200 h 234729"/>
                <a:gd name="connsiteX14" fmla="*/ 181506 w 262468"/>
                <a:gd name="connsiteY14" fmla="*/ 38100 h 234729"/>
                <a:gd name="connsiteX15" fmla="*/ 186267 w 262468"/>
                <a:gd name="connsiteY15" fmla="*/ 0 h 234729"/>
                <a:gd name="connsiteX0" fmla="*/ 186268 w 262468"/>
                <a:gd name="connsiteY0" fmla="*/ 14111 h 248840"/>
                <a:gd name="connsiteX1" fmla="*/ 117212 w 262468"/>
                <a:gd name="connsiteY1" fmla="*/ 28399 h 248840"/>
                <a:gd name="connsiteX2" fmla="*/ 110067 w 262468"/>
                <a:gd name="connsiteY2" fmla="*/ 14111 h 248840"/>
                <a:gd name="connsiteX3" fmla="*/ 33867 w 262468"/>
                <a:gd name="connsiteY3" fmla="*/ 14111 h 248840"/>
                <a:gd name="connsiteX4" fmla="*/ 0 w 262468"/>
                <a:gd name="connsiteY4" fmla="*/ 98778 h 248840"/>
                <a:gd name="connsiteX5" fmla="*/ 16934 w 262468"/>
                <a:gd name="connsiteY5" fmla="*/ 174978 h 248840"/>
                <a:gd name="connsiteX6" fmla="*/ 16934 w 262468"/>
                <a:gd name="connsiteY6" fmla="*/ 174978 h 248840"/>
                <a:gd name="connsiteX7" fmla="*/ 33868 w 262468"/>
                <a:gd name="connsiteY7" fmla="*/ 242711 h 248840"/>
                <a:gd name="connsiteX8" fmla="*/ 107687 w 262468"/>
                <a:gd name="connsiteY8" fmla="*/ 211755 h 248840"/>
                <a:gd name="connsiteX9" fmla="*/ 194734 w 262468"/>
                <a:gd name="connsiteY9" fmla="*/ 242711 h 248840"/>
                <a:gd name="connsiteX10" fmla="*/ 237067 w 262468"/>
                <a:gd name="connsiteY10" fmla="*/ 217311 h 248840"/>
                <a:gd name="connsiteX11" fmla="*/ 237067 w 262468"/>
                <a:gd name="connsiteY11" fmla="*/ 217311 h 248840"/>
                <a:gd name="connsiteX12" fmla="*/ 262468 w 262468"/>
                <a:gd name="connsiteY12" fmla="*/ 90311 h 248840"/>
                <a:gd name="connsiteX13" fmla="*/ 186268 w 262468"/>
                <a:gd name="connsiteY13" fmla="*/ 90311 h 248840"/>
                <a:gd name="connsiteX14" fmla="*/ 181506 w 262468"/>
                <a:gd name="connsiteY14" fmla="*/ 52211 h 248840"/>
                <a:gd name="connsiteX15" fmla="*/ 186267 w 262468"/>
                <a:gd name="connsiteY15" fmla="*/ 14111 h 248840"/>
                <a:gd name="connsiteX0" fmla="*/ 186268 w 262468"/>
                <a:gd name="connsiteY0" fmla="*/ 14111 h 248840"/>
                <a:gd name="connsiteX1" fmla="*/ 117212 w 262468"/>
                <a:gd name="connsiteY1" fmla="*/ 28399 h 248840"/>
                <a:gd name="connsiteX2" fmla="*/ 110067 w 262468"/>
                <a:gd name="connsiteY2" fmla="*/ 14111 h 248840"/>
                <a:gd name="connsiteX3" fmla="*/ 33867 w 262468"/>
                <a:gd name="connsiteY3" fmla="*/ 14111 h 248840"/>
                <a:gd name="connsiteX4" fmla="*/ 0 w 262468"/>
                <a:gd name="connsiteY4" fmla="*/ 98778 h 248840"/>
                <a:gd name="connsiteX5" fmla="*/ 16934 w 262468"/>
                <a:gd name="connsiteY5" fmla="*/ 174978 h 248840"/>
                <a:gd name="connsiteX6" fmla="*/ 33867 w 262468"/>
                <a:gd name="connsiteY6" fmla="*/ 166511 h 248840"/>
                <a:gd name="connsiteX7" fmla="*/ 33868 w 262468"/>
                <a:gd name="connsiteY7" fmla="*/ 242711 h 248840"/>
                <a:gd name="connsiteX8" fmla="*/ 107687 w 262468"/>
                <a:gd name="connsiteY8" fmla="*/ 211755 h 248840"/>
                <a:gd name="connsiteX9" fmla="*/ 194734 w 262468"/>
                <a:gd name="connsiteY9" fmla="*/ 242711 h 248840"/>
                <a:gd name="connsiteX10" fmla="*/ 237067 w 262468"/>
                <a:gd name="connsiteY10" fmla="*/ 217311 h 248840"/>
                <a:gd name="connsiteX11" fmla="*/ 237067 w 262468"/>
                <a:gd name="connsiteY11" fmla="*/ 217311 h 248840"/>
                <a:gd name="connsiteX12" fmla="*/ 262468 w 262468"/>
                <a:gd name="connsiteY12" fmla="*/ 90311 h 248840"/>
                <a:gd name="connsiteX13" fmla="*/ 186268 w 262468"/>
                <a:gd name="connsiteY13" fmla="*/ 90311 h 248840"/>
                <a:gd name="connsiteX14" fmla="*/ 181506 w 262468"/>
                <a:gd name="connsiteY14" fmla="*/ 52211 h 248840"/>
                <a:gd name="connsiteX15" fmla="*/ 186267 w 262468"/>
                <a:gd name="connsiteY15" fmla="*/ 14111 h 2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2468" h="248840">
                  <a:moveTo>
                    <a:pt x="186268" y="14111"/>
                  </a:moveTo>
                  <a:lnTo>
                    <a:pt x="117212" y="28399"/>
                  </a:lnTo>
                  <a:lnTo>
                    <a:pt x="110067" y="14111"/>
                  </a:lnTo>
                  <a:cubicBezTo>
                    <a:pt x="98161" y="16492"/>
                    <a:pt x="52211" y="0"/>
                    <a:pt x="33867" y="14111"/>
                  </a:cubicBezTo>
                  <a:cubicBezTo>
                    <a:pt x="15523" y="28222"/>
                    <a:pt x="4806" y="76729"/>
                    <a:pt x="0" y="98778"/>
                  </a:cubicBezTo>
                  <a:lnTo>
                    <a:pt x="16934" y="174978"/>
                  </a:lnTo>
                  <a:lnTo>
                    <a:pt x="33867" y="166511"/>
                  </a:lnTo>
                  <a:cubicBezTo>
                    <a:pt x="33867" y="191911"/>
                    <a:pt x="33868" y="217311"/>
                    <a:pt x="33868" y="242711"/>
                  </a:cubicBezTo>
                  <a:cubicBezTo>
                    <a:pt x="48993" y="248840"/>
                    <a:pt x="80876" y="211755"/>
                    <a:pt x="107687" y="211755"/>
                  </a:cubicBezTo>
                  <a:cubicBezTo>
                    <a:pt x="134498" y="211755"/>
                    <a:pt x="173171" y="241785"/>
                    <a:pt x="194734" y="242711"/>
                  </a:cubicBezTo>
                  <a:lnTo>
                    <a:pt x="237067" y="217311"/>
                  </a:lnTo>
                  <a:lnTo>
                    <a:pt x="237067" y="217311"/>
                  </a:lnTo>
                  <a:lnTo>
                    <a:pt x="262468" y="90311"/>
                  </a:lnTo>
                  <a:lnTo>
                    <a:pt x="186268" y="90311"/>
                  </a:lnTo>
                  <a:cubicBezTo>
                    <a:pt x="184063" y="75494"/>
                    <a:pt x="181506" y="64911"/>
                    <a:pt x="181506" y="52211"/>
                  </a:cubicBezTo>
                  <a:cubicBezTo>
                    <a:pt x="181506" y="39511"/>
                    <a:pt x="185474" y="20461"/>
                    <a:pt x="186267" y="14111"/>
                  </a:cubicBezTo>
                </a:path>
              </a:pathLst>
            </a:custGeom>
            <a:solidFill>
              <a:srgbClr val="FFDDFF"/>
            </a:solidFill>
            <a:ln>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Text Box 13"/>
            <p:cNvSpPr txBox="1">
              <a:spLocks noChangeArrowheads="1"/>
            </p:cNvSpPr>
            <p:nvPr/>
          </p:nvSpPr>
          <p:spPr bwMode="auto">
            <a:xfrm>
              <a:off x="7808777" y="4953000"/>
              <a:ext cx="801823" cy="246221"/>
            </a:xfrm>
            <a:prstGeom prst="rect">
              <a:avLst/>
            </a:prstGeom>
            <a:noFill/>
            <a:ln w="9525">
              <a:noFill/>
              <a:miter lim="800000"/>
              <a:headEnd/>
              <a:tailEnd/>
            </a:ln>
          </p:spPr>
          <p:txBody>
            <a:bodyPr wrap="none">
              <a:spAutoFit/>
            </a:bodyPr>
            <a:lstStyle/>
            <a:p>
              <a:r>
                <a:rPr lang="en-US" sz="1000" dirty="0" smtClean="0"/>
                <a:t>urban areas</a:t>
              </a:r>
              <a:endParaRPr lang="en-US" sz="1000" dirty="0"/>
            </a:p>
          </p:txBody>
        </p:sp>
      </p:grpSp>
      <p:grpSp>
        <p:nvGrpSpPr>
          <p:cNvPr id="51" name="Group 50"/>
          <p:cNvGrpSpPr/>
          <p:nvPr/>
        </p:nvGrpSpPr>
        <p:grpSpPr>
          <a:xfrm>
            <a:off x="2702256" y="381000"/>
            <a:ext cx="3497240" cy="3706504"/>
            <a:chOff x="4343400" y="1371600"/>
            <a:chExt cx="3497240" cy="3706504"/>
          </a:xfrm>
        </p:grpSpPr>
        <p:cxnSp>
          <p:nvCxnSpPr>
            <p:cNvPr id="49" name="Straight Arrow Connector 48"/>
            <p:cNvCxnSpPr/>
            <p:nvPr/>
          </p:nvCxnSpPr>
          <p:spPr>
            <a:xfrm>
              <a:off x="5554640" y="3401704"/>
              <a:ext cx="2286000" cy="1676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4343400" y="1371600"/>
              <a:ext cx="1365912" cy="2308324"/>
            </a:xfrm>
            <a:prstGeom prst="rect">
              <a:avLst/>
            </a:prstGeom>
            <a:solidFill>
              <a:schemeClr val="bg1"/>
            </a:solidFill>
            <a:ln>
              <a:solidFill>
                <a:schemeClr val="tx1"/>
              </a:solidFill>
            </a:ln>
          </p:spPr>
          <p:txBody>
            <a:bodyPr wrap="square" rtlCol="0">
              <a:spAutoFit/>
            </a:bodyPr>
            <a:lstStyle/>
            <a:p>
              <a:pPr algn="r"/>
              <a:r>
                <a:rPr lang="en-US" sz="1600" dirty="0" err="1" smtClean="0"/>
                <a:t>Ipsco</a:t>
              </a:r>
              <a:r>
                <a:rPr lang="en-US" sz="1600" dirty="0" smtClean="0"/>
                <a:t> Steel: significant mercury emissions in 2002 NEI, </a:t>
              </a:r>
            </a:p>
            <a:p>
              <a:pPr algn="r"/>
              <a:r>
                <a:rPr lang="en-US" sz="1600" dirty="0" smtClean="0"/>
                <a:t>but negligible emissions reported in 2008 TRI</a:t>
              </a:r>
              <a:endParaRPr lang="en-US" sz="1600" dirty="0"/>
            </a:p>
          </p:txBody>
        </p:sp>
      </p:grpSp>
      <p:grpSp>
        <p:nvGrpSpPr>
          <p:cNvPr id="53" name="Group 52"/>
          <p:cNvGrpSpPr/>
          <p:nvPr/>
        </p:nvGrpSpPr>
        <p:grpSpPr>
          <a:xfrm>
            <a:off x="7701888" y="1613118"/>
            <a:ext cx="1365912" cy="2120682"/>
            <a:chOff x="7701888" y="1613118"/>
            <a:chExt cx="1365912" cy="2120682"/>
          </a:xfrm>
        </p:grpSpPr>
        <p:cxnSp>
          <p:nvCxnSpPr>
            <p:cNvPr id="52" name="Straight Arrow Connector 51"/>
            <p:cNvCxnSpPr/>
            <p:nvPr/>
          </p:nvCxnSpPr>
          <p:spPr>
            <a:xfrm rot="5400000">
              <a:off x="7804812" y="3390900"/>
              <a:ext cx="609601" cy="76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701888" y="1613118"/>
              <a:ext cx="1365912" cy="1815882"/>
            </a:xfrm>
            <a:prstGeom prst="rect">
              <a:avLst/>
            </a:prstGeom>
            <a:solidFill>
              <a:schemeClr val="bg1"/>
            </a:solidFill>
            <a:ln>
              <a:solidFill>
                <a:schemeClr val="tx1"/>
              </a:solidFill>
            </a:ln>
          </p:spPr>
          <p:txBody>
            <a:bodyPr wrap="square" rtlCol="0">
              <a:spAutoFit/>
            </a:bodyPr>
            <a:lstStyle/>
            <a:p>
              <a:pPr algn="r"/>
              <a:r>
                <a:rPr lang="en-US" sz="1600" dirty="0" smtClean="0"/>
                <a:t>Brewton Paper Mill: </a:t>
              </a:r>
            </a:p>
            <a:p>
              <a:pPr algn="r"/>
              <a:r>
                <a:rPr lang="en-US" sz="1600" dirty="0" smtClean="0"/>
                <a:t>no emissions  according to 2002-2008 Toxic Release Inventory</a:t>
              </a:r>
              <a:endParaRPr lang="en-US" sz="1600" dirty="0"/>
            </a:p>
          </p:txBody>
        </p:sp>
      </p:grpSp>
      <p:sp>
        <p:nvSpPr>
          <p:cNvPr id="54" name="TextBox 53"/>
          <p:cNvSpPr txBox="1"/>
          <p:nvPr/>
        </p:nvSpPr>
        <p:spPr>
          <a:xfrm>
            <a:off x="5715000" y="6443246"/>
            <a:ext cx="3352800" cy="338554"/>
          </a:xfrm>
          <a:prstGeom prst="rect">
            <a:avLst/>
          </a:prstGeom>
          <a:solidFill>
            <a:schemeClr val="bg1"/>
          </a:solidFill>
          <a:ln>
            <a:solidFill>
              <a:schemeClr val="tx1"/>
            </a:solidFill>
          </a:ln>
        </p:spPr>
        <p:txBody>
          <a:bodyPr wrap="square" rtlCol="0">
            <a:spAutoFit/>
          </a:bodyPr>
          <a:lstStyle/>
          <a:p>
            <a:pPr algn="r"/>
            <a:r>
              <a:rPr lang="en-US" sz="1600" dirty="0" smtClean="0"/>
              <a:t>* Also called “Kimberly Clark Paper”</a:t>
            </a:r>
            <a:endParaRPr lang="en-US" sz="1600" dirty="0"/>
          </a:p>
        </p:txBody>
      </p:sp>
      <p:grpSp>
        <p:nvGrpSpPr>
          <p:cNvPr id="56" name="Group 55"/>
          <p:cNvGrpSpPr/>
          <p:nvPr/>
        </p:nvGrpSpPr>
        <p:grpSpPr>
          <a:xfrm>
            <a:off x="1219200" y="5140656"/>
            <a:ext cx="4071961" cy="1034015"/>
            <a:chOff x="1219200" y="5140656"/>
            <a:chExt cx="4071961" cy="1034015"/>
          </a:xfrm>
        </p:grpSpPr>
        <p:cxnSp>
          <p:nvCxnSpPr>
            <p:cNvPr id="19" name="Straight Arrow Connector 18"/>
            <p:cNvCxnSpPr/>
            <p:nvPr/>
          </p:nvCxnSpPr>
          <p:spPr>
            <a:xfrm flipV="1">
              <a:off x="4087504" y="5140656"/>
              <a:ext cx="1203657" cy="51975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219200" y="5589896"/>
              <a:ext cx="3071503" cy="584775"/>
            </a:xfrm>
            <a:prstGeom prst="rect">
              <a:avLst/>
            </a:prstGeom>
            <a:solidFill>
              <a:schemeClr val="bg1"/>
            </a:solidFill>
            <a:ln>
              <a:solidFill>
                <a:schemeClr val="tx1"/>
              </a:solidFill>
            </a:ln>
          </p:spPr>
          <p:txBody>
            <a:bodyPr wrap="square" rtlCol="0">
              <a:spAutoFit/>
            </a:bodyPr>
            <a:lstStyle/>
            <a:p>
              <a:r>
                <a:rPr lang="en-US" sz="1600" dirty="0" smtClean="0"/>
                <a:t>Pascagoula Waste Incinerator: </a:t>
              </a:r>
            </a:p>
            <a:p>
              <a:r>
                <a:rPr lang="en-US" sz="1600" dirty="0" smtClean="0"/>
                <a:t>in 2002 NEI but shut down in 2001</a:t>
              </a:r>
              <a:endParaRPr lang="en-US" sz="1600" dirty="0"/>
            </a:p>
          </p:txBody>
        </p:sp>
      </p:grpSp>
      <p:sp>
        <p:nvSpPr>
          <p:cNvPr id="57" name="TextBox 56"/>
          <p:cNvSpPr txBox="1"/>
          <p:nvPr/>
        </p:nvSpPr>
        <p:spPr>
          <a:xfrm>
            <a:off x="4783882" y="5638800"/>
            <a:ext cx="1616918" cy="369332"/>
          </a:xfrm>
          <a:prstGeom prst="rect">
            <a:avLst/>
          </a:prstGeom>
          <a:noFill/>
        </p:spPr>
        <p:txBody>
          <a:bodyPr wrap="none" rtlCol="0">
            <a:spAutoFit/>
          </a:bodyPr>
          <a:lstStyle/>
          <a:p>
            <a:r>
              <a:rPr lang="en-US" b="1" dirty="0" smtClean="0"/>
              <a:t>Grand Bay site</a:t>
            </a:r>
            <a:endParaRPr lang="en-US" b="1" dirty="0"/>
          </a:p>
        </p:txBody>
      </p:sp>
      <p:cxnSp>
        <p:nvCxnSpPr>
          <p:cNvPr id="58" name="Straight Arrow Connector 57"/>
          <p:cNvCxnSpPr/>
          <p:nvPr/>
        </p:nvCxnSpPr>
        <p:spPr>
          <a:xfrm rot="5400000" flipH="1" flipV="1">
            <a:off x="5387680" y="5516880"/>
            <a:ext cx="36576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63" name="Group 62"/>
          <p:cNvGrpSpPr/>
          <p:nvPr/>
        </p:nvGrpSpPr>
        <p:grpSpPr>
          <a:xfrm>
            <a:off x="4730088" y="1288969"/>
            <a:ext cx="1550838" cy="1491467"/>
            <a:chOff x="4425288" y="1697265"/>
            <a:chExt cx="1550838" cy="1491467"/>
          </a:xfrm>
        </p:grpSpPr>
        <p:cxnSp>
          <p:nvCxnSpPr>
            <p:cNvPr id="64" name="Straight Arrow Connector 63"/>
            <p:cNvCxnSpPr/>
            <p:nvPr/>
          </p:nvCxnSpPr>
          <p:spPr>
            <a:xfrm rot="16200000" flipH="1">
              <a:off x="5075749" y="2288355"/>
              <a:ext cx="930028" cy="87072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4425288" y="1697265"/>
              <a:ext cx="1365912" cy="1323439"/>
            </a:xfrm>
            <a:prstGeom prst="rect">
              <a:avLst/>
            </a:prstGeom>
            <a:solidFill>
              <a:schemeClr val="bg1"/>
            </a:solidFill>
            <a:ln>
              <a:solidFill>
                <a:schemeClr val="tx1"/>
              </a:solidFill>
            </a:ln>
          </p:spPr>
          <p:txBody>
            <a:bodyPr wrap="square" rtlCol="0">
              <a:spAutoFit/>
            </a:bodyPr>
            <a:lstStyle/>
            <a:p>
              <a:pPr algn="r"/>
              <a:r>
                <a:rPr lang="en-US" sz="1600" dirty="0" smtClean="0"/>
                <a:t>Lowman: big reduction in Hg emissions reported in 2008</a:t>
              </a:r>
              <a:endParaRPr lang="en-US" sz="16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51"/>
                                        </p:tgtEl>
                                        <p:attrNameLst>
                                          <p:attrName>style.visibility</p:attrName>
                                        </p:attrNameLst>
                                      </p:cBhvr>
                                      <p:to>
                                        <p:strVal val="visible"/>
                                      </p:to>
                                    </p:set>
                                    <p:anim calcmode="lin" valueType="num">
                                      <p:cBhvr>
                                        <p:cTn id="14" dur="500" fill="hold"/>
                                        <p:tgtEl>
                                          <p:spTgt spid="51"/>
                                        </p:tgtEl>
                                        <p:attrNameLst>
                                          <p:attrName>ppt_w</p:attrName>
                                        </p:attrNameLst>
                                      </p:cBhvr>
                                      <p:tavLst>
                                        <p:tav tm="0">
                                          <p:val>
                                            <p:fltVal val="0"/>
                                          </p:val>
                                        </p:tav>
                                        <p:tav tm="100000">
                                          <p:val>
                                            <p:strVal val="#ppt_w"/>
                                          </p:val>
                                        </p:tav>
                                      </p:tavLst>
                                    </p:anim>
                                    <p:anim calcmode="lin" valueType="num">
                                      <p:cBhvr>
                                        <p:cTn id="15" dur="500" fill="hold"/>
                                        <p:tgtEl>
                                          <p:spTgt spid="51"/>
                                        </p:tgtEl>
                                        <p:attrNameLst>
                                          <p:attrName>ppt_h</p:attrName>
                                        </p:attrNameLst>
                                      </p:cBhvr>
                                      <p:tavLst>
                                        <p:tav tm="0">
                                          <p:val>
                                            <p:fltVal val="0"/>
                                          </p:val>
                                        </p:tav>
                                        <p:tav tm="100000">
                                          <p:val>
                                            <p:strVal val="#ppt_h"/>
                                          </p:val>
                                        </p:tav>
                                      </p:tavLst>
                                    </p:anim>
                                    <p:animEffect transition="in" filter="fade">
                                      <p:cBhvr>
                                        <p:cTn id="16" dur="500"/>
                                        <p:tgtEl>
                                          <p:spTgt spid="5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anim calcmode="lin" valueType="num">
                                      <p:cBhvr>
                                        <p:cTn id="21" dur="500" fill="hold"/>
                                        <p:tgtEl>
                                          <p:spTgt spid="56"/>
                                        </p:tgtEl>
                                        <p:attrNameLst>
                                          <p:attrName>ppt_w</p:attrName>
                                        </p:attrNameLst>
                                      </p:cBhvr>
                                      <p:tavLst>
                                        <p:tav tm="0">
                                          <p:val>
                                            <p:fltVal val="0"/>
                                          </p:val>
                                        </p:tav>
                                        <p:tav tm="100000">
                                          <p:val>
                                            <p:strVal val="#ppt_w"/>
                                          </p:val>
                                        </p:tav>
                                      </p:tavLst>
                                    </p:anim>
                                    <p:anim calcmode="lin" valueType="num">
                                      <p:cBhvr>
                                        <p:cTn id="22" dur="500" fill="hold"/>
                                        <p:tgtEl>
                                          <p:spTgt spid="56"/>
                                        </p:tgtEl>
                                        <p:attrNameLst>
                                          <p:attrName>ppt_h</p:attrName>
                                        </p:attrNameLst>
                                      </p:cBhvr>
                                      <p:tavLst>
                                        <p:tav tm="0">
                                          <p:val>
                                            <p:fltVal val="0"/>
                                          </p:val>
                                        </p:tav>
                                        <p:tav tm="100000">
                                          <p:val>
                                            <p:strVal val="#ppt_h"/>
                                          </p:val>
                                        </p:tav>
                                      </p:tavLst>
                                    </p:anim>
                                    <p:animEffect transition="in" filter="fade">
                                      <p:cBhvr>
                                        <p:cTn id="23" dur="500"/>
                                        <p:tgtEl>
                                          <p:spTgt spid="5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63"/>
                                        </p:tgtEl>
                                        <p:attrNameLst>
                                          <p:attrName>style.visibility</p:attrName>
                                        </p:attrNameLst>
                                      </p:cBhvr>
                                      <p:to>
                                        <p:strVal val="visible"/>
                                      </p:to>
                                    </p:set>
                                    <p:anim calcmode="lin" valueType="num">
                                      <p:cBhvr>
                                        <p:cTn id="28" dur="500" fill="hold"/>
                                        <p:tgtEl>
                                          <p:spTgt spid="63"/>
                                        </p:tgtEl>
                                        <p:attrNameLst>
                                          <p:attrName>ppt_w</p:attrName>
                                        </p:attrNameLst>
                                      </p:cBhvr>
                                      <p:tavLst>
                                        <p:tav tm="0">
                                          <p:val>
                                            <p:fltVal val="0"/>
                                          </p:val>
                                        </p:tav>
                                        <p:tav tm="100000">
                                          <p:val>
                                            <p:strVal val="#ppt_w"/>
                                          </p:val>
                                        </p:tav>
                                      </p:tavLst>
                                    </p:anim>
                                    <p:anim calcmode="lin" valueType="num">
                                      <p:cBhvr>
                                        <p:cTn id="29" dur="500" fill="hold"/>
                                        <p:tgtEl>
                                          <p:spTgt spid="63"/>
                                        </p:tgtEl>
                                        <p:attrNameLst>
                                          <p:attrName>ppt_h</p:attrName>
                                        </p:attrNameLst>
                                      </p:cBhvr>
                                      <p:tavLst>
                                        <p:tav tm="0">
                                          <p:val>
                                            <p:fltVal val="0"/>
                                          </p:val>
                                        </p:tav>
                                        <p:tav tm="100000">
                                          <p:val>
                                            <p:strVal val="#ppt_h"/>
                                          </p:val>
                                        </p:tav>
                                      </p:tavLst>
                                    </p:anim>
                                    <p:animEffect transition="in" filter="fade">
                                      <p:cBhvr>
                                        <p:cTn id="3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B_local_region_with_EDAS_40km_grid.jpg"/>
          <p:cNvPicPr>
            <a:picLocks noChangeAspect="1"/>
          </p:cNvPicPr>
          <p:nvPr/>
        </p:nvPicPr>
        <p:blipFill>
          <a:blip r:embed="rId2" cstate="print"/>
          <a:stretch>
            <a:fillRect/>
          </a:stretch>
        </p:blipFill>
        <p:spPr>
          <a:xfrm>
            <a:off x="2066544" y="228600"/>
            <a:ext cx="6886698" cy="6400800"/>
          </a:xfrm>
          <a:prstGeom prst="rect">
            <a:avLst/>
          </a:prstGeom>
        </p:spPr>
      </p:pic>
      <p:sp>
        <p:nvSpPr>
          <p:cNvPr id="5" name="5-Point Star 4"/>
          <p:cNvSpPr/>
          <p:nvPr/>
        </p:nvSpPr>
        <p:spPr>
          <a:xfrm>
            <a:off x="5442744" y="4998247"/>
            <a:ext cx="228600" cy="2286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783882" y="5638800"/>
            <a:ext cx="1616918" cy="369332"/>
          </a:xfrm>
          <a:prstGeom prst="rect">
            <a:avLst/>
          </a:prstGeom>
          <a:noFill/>
        </p:spPr>
        <p:txBody>
          <a:bodyPr wrap="none" rtlCol="0">
            <a:spAutoFit/>
          </a:bodyPr>
          <a:lstStyle/>
          <a:p>
            <a:r>
              <a:rPr lang="en-US" b="1" dirty="0" smtClean="0"/>
              <a:t>Grand Bay site</a:t>
            </a:r>
            <a:endParaRPr lang="en-US" b="1" dirty="0"/>
          </a:p>
        </p:txBody>
      </p:sp>
      <p:cxnSp>
        <p:nvCxnSpPr>
          <p:cNvPr id="7" name="Straight Arrow Connector 6"/>
          <p:cNvCxnSpPr/>
          <p:nvPr/>
        </p:nvCxnSpPr>
        <p:spPr>
          <a:xfrm rot="5400000" flipH="1" flipV="1">
            <a:off x="5387680" y="5516880"/>
            <a:ext cx="36576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28600" y="152400"/>
            <a:ext cx="5867400" cy="2985433"/>
          </a:xfrm>
          <a:prstGeom prst="rect">
            <a:avLst/>
          </a:prstGeom>
          <a:solidFill>
            <a:schemeClr val="bg1"/>
          </a:solidFill>
          <a:ln>
            <a:solidFill>
              <a:schemeClr val="tx1"/>
            </a:solidFill>
          </a:ln>
        </p:spPr>
        <p:txBody>
          <a:bodyPr wrap="square" rtlCol="0">
            <a:spAutoFit/>
          </a:bodyPr>
          <a:lstStyle/>
          <a:p>
            <a:pPr marL="177800" indent="-177800">
              <a:spcBef>
                <a:spcPts val="1200"/>
              </a:spcBef>
              <a:buFont typeface="Wingdings" pitchFamily="2" charset="2"/>
              <a:buChar char="§"/>
            </a:pPr>
            <a:r>
              <a:rPr lang="en-US" sz="2400" dirty="0" smtClean="0"/>
              <a:t>NOAA “EDAS 40km” met data (grid points shown here)</a:t>
            </a:r>
          </a:p>
          <a:p>
            <a:pPr marL="177800" indent="-177800">
              <a:spcBef>
                <a:spcPts val="1200"/>
              </a:spcBef>
              <a:buFont typeface="Wingdings" pitchFamily="2" charset="2"/>
              <a:buChar char="§"/>
            </a:pPr>
            <a:r>
              <a:rPr lang="en-US" sz="2400" dirty="0" smtClean="0"/>
              <a:t>Ok for regional analysis, but too coarse for local analysis</a:t>
            </a:r>
          </a:p>
          <a:p>
            <a:pPr marL="177800" indent="-177800">
              <a:spcBef>
                <a:spcPts val="1200"/>
              </a:spcBef>
              <a:buFont typeface="Wingdings" pitchFamily="2" charset="2"/>
              <a:buChar char="§"/>
            </a:pPr>
            <a:r>
              <a:rPr lang="en-US" sz="2400" dirty="0" smtClean="0"/>
              <a:t>Unlikely to simulate sea-breeze well, and in general, wind speed and wind direction are unlikely to be very accurate on local scales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B_local_region_with_4km_grid.jpg"/>
          <p:cNvPicPr>
            <a:picLocks noChangeAspect="1"/>
          </p:cNvPicPr>
          <p:nvPr/>
        </p:nvPicPr>
        <p:blipFill>
          <a:blip r:embed="rId2" cstate="print"/>
          <a:stretch>
            <a:fillRect/>
          </a:stretch>
        </p:blipFill>
        <p:spPr>
          <a:xfrm>
            <a:off x="2066544" y="228600"/>
            <a:ext cx="6886698" cy="6400800"/>
          </a:xfrm>
          <a:prstGeom prst="rect">
            <a:avLst/>
          </a:prstGeom>
        </p:spPr>
      </p:pic>
      <p:sp>
        <p:nvSpPr>
          <p:cNvPr id="7" name="TextBox 6"/>
          <p:cNvSpPr txBox="1"/>
          <p:nvPr/>
        </p:nvSpPr>
        <p:spPr>
          <a:xfrm>
            <a:off x="228600" y="152400"/>
            <a:ext cx="6096000" cy="1569660"/>
          </a:xfrm>
          <a:prstGeom prst="rect">
            <a:avLst/>
          </a:prstGeom>
          <a:solidFill>
            <a:schemeClr val="bg1"/>
          </a:solidFill>
          <a:ln>
            <a:solidFill>
              <a:schemeClr val="tx1"/>
            </a:solidFill>
          </a:ln>
        </p:spPr>
        <p:txBody>
          <a:bodyPr wrap="square" rtlCol="0">
            <a:spAutoFit/>
          </a:bodyPr>
          <a:lstStyle/>
          <a:p>
            <a:pPr marL="177800" indent="-177800">
              <a:spcBef>
                <a:spcPts val="1200"/>
              </a:spcBef>
            </a:pPr>
            <a:r>
              <a:rPr lang="en-US" sz="2400" b="1" dirty="0" smtClean="0"/>
              <a:t>We created a 4km resolution met data set – also with enhanced vertical resolution – using the Weather Research and Forecasting (WRF) model (grid points shown here)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1434</TotalTime>
  <Words>1626</Words>
  <Application>Microsoft Office PowerPoint</Application>
  <PresentationFormat>On-screen Show (4:3)</PresentationFormat>
  <Paragraphs>222</Paragraphs>
  <Slides>30</Slides>
  <Notes>8</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Slide 1</vt:lpstr>
      <vt:lpstr>NOAA Air Resources Laboratory:  Five Collaborative Speciated Atmospheric Mercury Measurement Sites</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Mark Cohen</dc:creator>
  <cp:lastModifiedBy>Mark Cohen</cp:lastModifiedBy>
  <cp:revision>42</cp:revision>
  <dcterms:created xsi:type="dcterms:W3CDTF">2011-07-26T11:54:53Z</dcterms:created>
  <dcterms:modified xsi:type="dcterms:W3CDTF">2011-07-29T11:00:26Z</dcterms:modified>
</cp:coreProperties>
</file>