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746" r:id="rId5"/>
  </p:sldMasterIdLst>
  <p:notesMasterIdLst>
    <p:notesMasterId r:id="rId80"/>
  </p:notesMasterIdLst>
  <p:handoutMasterIdLst>
    <p:handoutMasterId r:id="rId81"/>
  </p:handoutMasterIdLst>
  <p:sldIdLst>
    <p:sldId id="256" r:id="rId6"/>
    <p:sldId id="442" r:id="rId7"/>
    <p:sldId id="484" r:id="rId8"/>
    <p:sldId id="460" r:id="rId9"/>
    <p:sldId id="464" r:id="rId10"/>
    <p:sldId id="461" r:id="rId11"/>
    <p:sldId id="459" r:id="rId12"/>
    <p:sldId id="432" r:id="rId13"/>
    <p:sldId id="443" r:id="rId14"/>
    <p:sldId id="449" r:id="rId15"/>
    <p:sldId id="454" r:id="rId16"/>
    <p:sldId id="457" r:id="rId17"/>
    <p:sldId id="458" r:id="rId18"/>
    <p:sldId id="467" r:id="rId19"/>
    <p:sldId id="472" r:id="rId20"/>
    <p:sldId id="474" r:id="rId21"/>
    <p:sldId id="465" r:id="rId22"/>
    <p:sldId id="434" r:id="rId23"/>
    <p:sldId id="431" r:id="rId24"/>
    <p:sldId id="433" r:id="rId25"/>
    <p:sldId id="479" r:id="rId26"/>
    <p:sldId id="480" r:id="rId27"/>
    <p:sldId id="496" r:id="rId28"/>
    <p:sldId id="536" r:id="rId29"/>
    <p:sldId id="497" r:id="rId30"/>
    <p:sldId id="498" r:id="rId31"/>
    <p:sldId id="502" r:id="rId32"/>
    <p:sldId id="482" r:id="rId33"/>
    <p:sldId id="487" r:id="rId34"/>
    <p:sldId id="489" r:id="rId35"/>
    <p:sldId id="492" r:id="rId36"/>
    <p:sldId id="483" r:id="rId37"/>
    <p:sldId id="493" r:id="rId38"/>
    <p:sldId id="499" r:id="rId39"/>
    <p:sldId id="501" r:id="rId40"/>
    <p:sldId id="510" r:id="rId41"/>
    <p:sldId id="503" r:id="rId42"/>
    <p:sldId id="504" r:id="rId43"/>
    <p:sldId id="511" r:id="rId44"/>
    <p:sldId id="505" r:id="rId45"/>
    <p:sldId id="506" r:id="rId46"/>
    <p:sldId id="507" r:id="rId47"/>
    <p:sldId id="508" r:id="rId48"/>
    <p:sldId id="509" r:id="rId49"/>
    <p:sldId id="512" r:id="rId50"/>
    <p:sldId id="513" r:id="rId51"/>
    <p:sldId id="514" r:id="rId52"/>
    <p:sldId id="515" r:id="rId53"/>
    <p:sldId id="516" r:id="rId54"/>
    <p:sldId id="517" r:id="rId55"/>
    <p:sldId id="518" r:id="rId56"/>
    <p:sldId id="524" r:id="rId57"/>
    <p:sldId id="519" r:id="rId58"/>
    <p:sldId id="520" r:id="rId59"/>
    <p:sldId id="521" r:id="rId60"/>
    <p:sldId id="522" r:id="rId61"/>
    <p:sldId id="523" r:id="rId62"/>
    <p:sldId id="525" r:id="rId63"/>
    <p:sldId id="526" r:id="rId64"/>
    <p:sldId id="527" r:id="rId65"/>
    <p:sldId id="528" r:id="rId66"/>
    <p:sldId id="466" r:id="rId67"/>
    <p:sldId id="441" r:id="rId68"/>
    <p:sldId id="437" r:id="rId69"/>
    <p:sldId id="438" r:id="rId70"/>
    <p:sldId id="436" r:id="rId71"/>
    <p:sldId id="439" r:id="rId72"/>
    <p:sldId id="440" r:id="rId73"/>
    <p:sldId id="534" r:id="rId74"/>
    <p:sldId id="529" r:id="rId75"/>
    <p:sldId id="530" r:id="rId76"/>
    <p:sldId id="531" r:id="rId77"/>
    <p:sldId id="532" r:id="rId78"/>
    <p:sldId id="533" r:id="rId79"/>
  </p:sldIdLst>
  <p:sldSz cx="9144000" cy="6858000" type="screen4x3"/>
  <p:notesSz cx="7053263"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5C75"/>
    <a:srgbClr val="04566C"/>
    <a:srgbClr val="FFFF85"/>
    <a:srgbClr val="40F721"/>
    <a:srgbClr val="4EDE3A"/>
    <a:srgbClr val="48DA14"/>
    <a:srgbClr val="034051"/>
    <a:srgbClr val="0F6FC6"/>
    <a:srgbClr val="40802C"/>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97" autoAdjust="0"/>
    <p:restoredTop sz="75000" autoAdjust="0"/>
  </p:normalViewPr>
  <p:slideViewPr>
    <p:cSldViewPr>
      <p:cViewPr varScale="1">
        <p:scale>
          <a:sx n="72" d="100"/>
          <a:sy n="72" d="100"/>
        </p:scale>
        <p:origin x="-1205"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2" d="100"/>
          <a:sy n="52" d="100"/>
        </p:scale>
        <p:origin x="-1782" y="-96"/>
      </p:cViewPr>
      <p:guideLst>
        <p:guide orient="horz" pos="2949"/>
        <p:guide pos="2221"/>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presProps" Target="presProps.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95738" y="0"/>
            <a:ext cx="3055937" cy="468313"/>
          </a:xfrm>
          <a:prstGeom prst="rect">
            <a:avLst/>
          </a:prstGeom>
        </p:spPr>
        <p:txBody>
          <a:bodyPr vert="horz" lIns="91440" tIns="45720" rIns="91440" bIns="45720" rtlCol="0"/>
          <a:lstStyle>
            <a:lvl1pPr algn="r">
              <a:defRPr sz="1200"/>
            </a:lvl1pPr>
          </a:lstStyle>
          <a:p>
            <a:fld id="{F3EDA9E6-34CD-4320-96A1-059AF2675DAE}" type="datetimeFigureOut">
              <a:rPr lang="en-US" smtClean="0"/>
              <a:pPr/>
              <a:t>5/9/2012</a:t>
            </a:fld>
            <a:endParaRPr lang="en-US"/>
          </a:p>
        </p:txBody>
      </p:sp>
      <p:sp>
        <p:nvSpPr>
          <p:cNvPr id="4" name="Footer Placeholder 3"/>
          <p:cNvSpPr>
            <a:spLocks noGrp="1"/>
          </p:cNvSpPr>
          <p:nvPr>
            <p:ph type="ftr" sz="quarter" idx="2"/>
          </p:nvPr>
        </p:nvSpPr>
        <p:spPr>
          <a:xfrm>
            <a:off x="0" y="8893175"/>
            <a:ext cx="3055938" cy="4683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95738" y="8893175"/>
            <a:ext cx="3055937" cy="468313"/>
          </a:xfrm>
          <a:prstGeom prst="rect">
            <a:avLst/>
          </a:prstGeom>
        </p:spPr>
        <p:txBody>
          <a:bodyPr vert="horz" lIns="91440" tIns="45720" rIns="91440" bIns="45720" rtlCol="0" anchor="b"/>
          <a:lstStyle>
            <a:lvl1pPr algn="r">
              <a:defRPr sz="1200"/>
            </a:lvl1pPr>
          </a:lstStyle>
          <a:p>
            <a:fld id="{AA6CBB8F-F962-42E4-B654-A6BAB1CF4279}" type="slidenum">
              <a:rPr lang="en-US" smtClean="0"/>
              <a:pPr/>
              <a:t>‹#›</a:t>
            </a:fld>
            <a:endParaRPr lang="en-US"/>
          </a:p>
        </p:txBody>
      </p:sp>
    </p:spTree>
    <p:extLst>
      <p:ext uri="{BB962C8B-B14F-4D97-AF65-F5344CB8AC3E}">
        <p14:creationId xmlns:p14="http://schemas.microsoft.com/office/powerpoint/2010/main" xmlns="" val="2256304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8154"/>
          </a:xfrm>
          <a:prstGeom prst="rect">
            <a:avLst/>
          </a:prstGeom>
        </p:spPr>
        <p:txBody>
          <a:bodyPr vert="horz" lIns="93799" tIns="46900" rIns="93799" bIns="46900" rtlCol="0"/>
          <a:lstStyle>
            <a:lvl1pPr algn="l">
              <a:defRPr sz="1200"/>
            </a:lvl1pPr>
          </a:lstStyle>
          <a:p>
            <a:endParaRPr lang="en-US"/>
          </a:p>
        </p:txBody>
      </p:sp>
      <p:sp>
        <p:nvSpPr>
          <p:cNvPr id="3" name="Date Placeholder 2"/>
          <p:cNvSpPr>
            <a:spLocks noGrp="1"/>
          </p:cNvSpPr>
          <p:nvPr>
            <p:ph type="dt" idx="1"/>
          </p:nvPr>
        </p:nvSpPr>
        <p:spPr>
          <a:xfrm>
            <a:off x="3995217" y="0"/>
            <a:ext cx="3056414" cy="468154"/>
          </a:xfrm>
          <a:prstGeom prst="rect">
            <a:avLst/>
          </a:prstGeom>
        </p:spPr>
        <p:txBody>
          <a:bodyPr vert="horz" lIns="93799" tIns="46900" rIns="93799" bIns="46900" rtlCol="0"/>
          <a:lstStyle>
            <a:lvl1pPr algn="r">
              <a:defRPr sz="1200"/>
            </a:lvl1pPr>
          </a:lstStyle>
          <a:p>
            <a:fld id="{0085DC63-5220-4D44-BB95-1971E560EE91}" type="datetimeFigureOut">
              <a:rPr lang="en-US" smtClean="0"/>
              <a:pPr/>
              <a:t>5/9/2012</a:t>
            </a:fld>
            <a:endParaRPr lang="en-US"/>
          </a:p>
        </p:txBody>
      </p:sp>
      <p:sp>
        <p:nvSpPr>
          <p:cNvPr id="4" name="Slide Image Placeholder 3"/>
          <p:cNvSpPr>
            <a:spLocks noGrp="1" noRot="1" noChangeAspect="1"/>
          </p:cNvSpPr>
          <p:nvPr>
            <p:ph type="sldImg" idx="2"/>
          </p:nvPr>
        </p:nvSpPr>
        <p:spPr>
          <a:xfrm>
            <a:off x="1185863" y="701675"/>
            <a:ext cx="4683125" cy="3511550"/>
          </a:xfrm>
          <a:prstGeom prst="rect">
            <a:avLst/>
          </a:prstGeom>
          <a:noFill/>
          <a:ln w="12700">
            <a:solidFill>
              <a:prstClr val="black"/>
            </a:solidFill>
          </a:ln>
        </p:spPr>
        <p:txBody>
          <a:bodyPr vert="horz" lIns="93799" tIns="46900" rIns="93799" bIns="46900" rtlCol="0" anchor="ctr"/>
          <a:lstStyle/>
          <a:p>
            <a:endParaRPr lang="en-US"/>
          </a:p>
        </p:txBody>
      </p:sp>
      <p:sp>
        <p:nvSpPr>
          <p:cNvPr id="5" name="Notes Placeholder 4"/>
          <p:cNvSpPr>
            <a:spLocks noGrp="1"/>
          </p:cNvSpPr>
          <p:nvPr>
            <p:ph type="body" sz="quarter" idx="3"/>
          </p:nvPr>
        </p:nvSpPr>
        <p:spPr>
          <a:xfrm>
            <a:off x="705327" y="4447461"/>
            <a:ext cx="5642610" cy="4213384"/>
          </a:xfrm>
          <a:prstGeom prst="rect">
            <a:avLst/>
          </a:prstGeom>
        </p:spPr>
        <p:txBody>
          <a:bodyPr vert="horz" lIns="93799" tIns="46900" rIns="93799" bIns="469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56414" cy="468154"/>
          </a:xfrm>
          <a:prstGeom prst="rect">
            <a:avLst/>
          </a:prstGeom>
        </p:spPr>
        <p:txBody>
          <a:bodyPr vert="horz" lIns="93799" tIns="46900" rIns="93799" bIns="46900"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93296"/>
            <a:ext cx="3056414" cy="468154"/>
          </a:xfrm>
          <a:prstGeom prst="rect">
            <a:avLst/>
          </a:prstGeom>
        </p:spPr>
        <p:txBody>
          <a:bodyPr vert="horz" lIns="93799" tIns="46900" rIns="93799" bIns="46900" rtlCol="0" anchor="b"/>
          <a:lstStyle>
            <a:lvl1pPr algn="r">
              <a:defRPr sz="1200"/>
            </a:lvl1pPr>
          </a:lstStyle>
          <a:p>
            <a:fld id="{44968C90-F160-400A-9168-041FF088281A}" type="slidenum">
              <a:rPr lang="en-US" smtClean="0"/>
              <a:pPr/>
              <a:t>‹#›</a:t>
            </a:fld>
            <a:endParaRPr lang="en-US"/>
          </a:p>
        </p:txBody>
      </p:sp>
    </p:spTree>
    <p:extLst>
      <p:ext uri="{BB962C8B-B14F-4D97-AF65-F5344CB8AC3E}">
        <p14:creationId xmlns:p14="http://schemas.microsoft.com/office/powerpoint/2010/main" xmlns="" val="329952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shows the “polygons” that represent</a:t>
            </a:r>
            <a:r>
              <a:rPr lang="en-US" baseline="0" dirty="0" smtClean="0"/>
              <a:t> each Great Lake and each of their watersheds.</a:t>
            </a:r>
          </a:p>
          <a:p>
            <a:endParaRPr lang="en-US" baseline="0" dirty="0" smtClean="0"/>
          </a:p>
          <a:p>
            <a:r>
              <a:rPr lang="en-US" baseline="0" dirty="0" smtClean="0"/>
              <a:t>At each time step, the overlap of each pollutant “puff” (and </a:t>
            </a:r>
            <a:r>
              <a:rPr lang="en-US" baseline="0" dirty="0" err="1" smtClean="0"/>
              <a:t>Eulerian</a:t>
            </a:r>
            <a:r>
              <a:rPr lang="en-US" baseline="0" dirty="0" smtClean="0"/>
              <a:t> grid square) is estimated for each polygon, and the deposition from the puff or grid square is attributed to the polygon based on the degree of overlap… (this is a little more simple than it actually is, as differences in land-type are factored in as well…)</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year</a:t>
            </a:r>
            <a:r>
              <a:rPr lang="en-US" baseline="0" dirty="0" smtClean="0"/>
              <a:t> just compared against MDN (wet </a:t>
            </a:r>
            <a:r>
              <a:rPr lang="en-US" baseline="0" dirty="0" err="1" smtClean="0"/>
              <a:t>dep</a:t>
            </a:r>
            <a:r>
              <a:rPr lang="en-US" baseline="0" dirty="0" smtClean="0"/>
              <a:t> sites) in GL region</a:t>
            </a:r>
          </a:p>
          <a:p>
            <a:endParaRPr lang="en-US" baseline="0" dirty="0" smtClean="0"/>
          </a:p>
          <a:p>
            <a:r>
              <a:rPr lang="en-US" baseline="0" dirty="0" smtClean="0"/>
              <a:t>Having trouble getting data from Canada…</a:t>
            </a:r>
          </a:p>
          <a:p>
            <a:endParaRPr lang="en-US" baseline="0" dirty="0" smtClean="0"/>
          </a:p>
          <a:p>
            <a:r>
              <a:rPr lang="en-US" dirty="0" smtClean="0"/>
              <a:t>Can’t reach</a:t>
            </a:r>
            <a:r>
              <a:rPr lang="en-US" baseline="0" dirty="0" smtClean="0"/>
              <a:t> Laurier Poissant</a:t>
            </a:r>
          </a:p>
          <a:p>
            <a:endParaRPr lang="en-US" baseline="0" dirty="0" smtClean="0"/>
          </a:p>
          <a:p>
            <a:r>
              <a:rPr lang="en-US" baseline="0" dirty="0" err="1" smtClean="0"/>
              <a:t>Pierrette</a:t>
            </a:r>
            <a:r>
              <a:rPr lang="en-US" baseline="0" dirty="0" smtClean="0"/>
              <a:t> Blanchard has not yet responded to emails…</a:t>
            </a:r>
          </a:p>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29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Conage</a:t>
            </a:r>
            <a:r>
              <a:rPr lang="en-US" dirty="0" smtClean="0"/>
              <a:t> is the age in hours of the puffs at which the</a:t>
            </a:r>
            <a:r>
              <a:rPr lang="en-US" baseline="0" dirty="0" smtClean="0"/>
              <a:t> puff’s pollutant is dumped into the Eulerian grid and simulated on that grid from then on.</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30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31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36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total of 136 Std Source Locations used in this analysis</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43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Typically, modeling analyses are evaluated by comparing their predictions with measurements at monitoring sites. We will present such an evaluation analysis in Section 5, below. However, the primary goal of this project is to create accurate estimates of the amount and source attribution for mercury deposition to the Great Lakes – </a:t>
            </a:r>
            <a:r>
              <a:rPr lang="en-US" i="1" dirty="0" smtClean="0"/>
              <a:t>not</a:t>
            </a:r>
            <a:r>
              <a:rPr lang="en-US" dirty="0" smtClean="0"/>
              <a:t> to produce deposition estimates at monitoring sites in the region.</a:t>
            </a:r>
          </a:p>
          <a:p>
            <a:r>
              <a:rPr lang="en-US" dirty="0" smtClean="0"/>
              <a:t>As will be seen shortly, it is generally much more difficult – and computationally intensive – to accurately predict deposition at a single monitoring site (or a set of such sites) than it is to predict deposition for large area receptors such as the Great Lakes.  </a:t>
            </a:r>
          </a:p>
          <a:p>
            <a:endParaRPr lang="en-US" dirty="0" smtClean="0"/>
          </a:p>
          <a:p>
            <a:r>
              <a:rPr lang="en-US" dirty="0" smtClean="0"/>
              <a:t>Consider Figure 24, a conceptual diagram in which we show a </a:t>
            </a:r>
            <a:r>
              <a:rPr lang="en-US" i="1" dirty="0" smtClean="0"/>
              <a:t>hypothetical</a:t>
            </a:r>
            <a:r>
              <a:rPr lang="en-US" dirty="0" smtClean="0"/>
              <a:t> situation with a receptor of interest, a monitoring site, and several (8) mercury emissions sources in the vicinity of the monitoring site. For reference, a prevailing wind direction, distance scale, and map orientation are also shown. Since the winds do not always blow in the “prevailing” direction, all of the sources will have some impacts on the monitoring site. However, even if each of the sources were identical, they would likely have dramatically different impacts on the monitoring site, given their different spatial orientation to the site. For example, given the prevailing wind direction, source #4 would be expected to have a relatively large impact on the site, but source #5 would be expected to have a relatively small impact on the monitoring site. The consequence is that to estimate the wet deposition of mercury at the monitoring site – arising simply from the sources in the vicinity of the site alone -- standard sources would most likely have to be located </a:t>
            </a:r>
            <a:r>
              <a:rPr lang="en-US" i="1" dirty="0" smtClean="0"/>
              <a:t>at each of the eight sources shown</a:t>
            </a:r>
            <a:r>
              <a:rPr lang="en-US" dirty="0" smtClean="0"/>
              <a:t>. </a:t>
            </a:r>
          </a:p>
          <a:p>
            <a:endParaRPr lang="en-US" dirty="0" smtClean="0"/>
          </a:p>
          <a:p>
            <a:pPr defTabSz="937992">
              <a:defRPr/>
            </a:pPr>
            <a:r>
              <a:rPr lang="en-US" dirty="0" smtClean="0"/>
              <a:t>However, to accurately estimate the impacts of the 8 sources on the receptor of interest, about 100 km away in this hypothetical example, a single standard source location located near the “center” of the source group would likely suffice. In other words, to estimate the concentration or deposition at the monitoring site in this simple, hypothetical example, 8 standard source locations would be needed – corresponding to 24 different computer simulations, one for each of the three forms of mercury emitted – whereas only 1 location (3 simulations) would be needed to estimate the deposition impact of the sources on the receptor of interest.  Because of computational resource constraints, and given the overarching goals of this project, we have prioritized the estimation of deposition to the Great Lakes -- large area receptors – rather than focus on “point” monitoring sites in the region.  Substantially more standard source locations than the 136 utilized would have had to have been used to generate the same accuracy for monitoring site estimates as were generated for the Great Lakes in this analysis. Notwithstanding all of the above, as will be shown in Section 5 below, this modeling analysis produced results at monitoring sites in the Great Lakes region that were encouragingly – and perhaps even surprisingly – close to the measurements made at these sites.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44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EDAS met data (over a central North</a:t>
            </a:r>
            <a:r>
              <a:rPr lang="en-US" baseline="0" dirty="0" smtClean="0"/>
              <a:t> American domain) </a:t>
            </a:r>
            <a:r>
              <a:rPr lang="en-US" dirty="0" smtClean="0"/>
              <a:t>used as input</a:t>
            </a:r>
            <a:r>
              <a:rPr lang="en-US" baseline="0" dirty="0" smtClean="0"/>
              <a:t> to the model underestimated the actual precipitation at the MDN sites…</a:t>
            </a:r>
          </a:p>
          <a:p>
            <a:endParaRPr lang="en-US" baseline="0" dirty="0" smtClean="0"/>
          </a:p>
          <a:p>
            <a:r>
              <a:rPr lang="en-US" baseline="0" dirty="0" smtClean="0"/>
              <a:t>NCEP/NCAR global met data used as input to the model overestimated the actual precipitation at the MDN sites…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54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2005</a:t>
            </a:r>
            <a:r>
              <a:rPr lang="en-US" baseline="0" dirty="0" smtClean="0"/>
              <a:t> </a:t>
            </a:r>
            <a:r>
              <a:rPr lang="en-US" dirty="0" smtClean="0"/>
              <a:t>MDN</a:t>
            </a:r>
            <a:r>
              <a:rPr lang="en-US" baseline="0" dirty="0" smtClean="0"/>
              <a:t> measured </a:t>
            </a:r>
            <a:r>
              <a:rPr lang="en-US" baseline="0" dirty="0" err="1" smtClean="0"/>
              <a:t>precip</a:t>
            </a:r>
            <a:r>
              <a:rPr lang="en-US" baseline="0" dirty="0" smtClean="0"/>
              <a:t> was probably pretty good – </a:t>
            </a:r>
          </a:p>
          <a:p>
            <a:r>
              <a:rPr lang="en-US" baseline="0" dirty="0" smtClean="0"/>
              <a:t>seems to match the general regional picture of </a:t>
            </a:r>
            <a:r>
              <a:rPr lang="en-US" baseline="0" dirty="0" err="1" smtClean="0"/>
              <a:t>precip</a:t>
            </a:r>
            <a:r>
              <a:rPr lang="en-US" baseline="0" dirty="0" smtClean="0"/>
              <a:t> measurements during 2005</a:t>
            </a:r>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55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the data </a:t>
            </a:r>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56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200" dirty="0" smtClean="0">
                <a:solidFill>
                  <a:srgbClr val="000000"/>
                </a:solidFill>
              </a:rPr>
              <a:t>FROM: </a:t>
            </a:r>
            <a:r>
              <a:rPr lang="en-GB" sz="1200" dirty="0" err="1" smtClean="0">
                <a:solidFill>
                  <a:srgbClr val="000000"/>
                </a:solidFill>
              </a:rPr>
              <a:t>Satyendra</a:t>
            </a:r>
            <a:r>
              <a:rPr lang="en-GB" sz="1200" dirty="0" smtClean="0">
                <a:solidFill>
                  <a:srgbClr val="000000"/>
                </a:solidFill>
              </a:rPr>
              <a:t> P. </a:t>
            </a:r>
            <a:r>
              <a:rPr lang="en-GB" sz="1200" dirty="0" err="1" smtClean="0">
                <a:solidFill>
                  <a:srgbClr val="000000"/>
                </a:solidFill>
              </a:rPr>
              <a:t>Bhavsar</a:t>
            </a:r>
            <a:r>
              <a:rPr lang="en-GB" sz="1200" dirty="0" smtClean="0">
                <a:solidFill>
                  <a:srgbClr val="000000"/>
                </a:solidFill>
              </a:rPr>
              <a:t>; Sarah B. </a:t>
            </a:r>
            <a:r>
              <a:rPr lang="en-GB" sz="1200" dirty="0" err="1" smtClean="0">
                <a:solidFill>
                  <a:srgbClr val="000000"/>
                </a:solidFill>
              </a:rPr>
              <a:t>Gewurtz</a:t>
            </a:r>
            <a:r>
              <a:rPr lang="en-GB" sz="1200" dirty="0" smtClean="0">
                <a:solidFill>
                  <a:srgbClr val="000000"/>
                </a:solidFill>
              </a:rPr>
              <a:t>; Daryl J. </a:t>
            </a:r>
            <a:r>
              <a:rPr lang="en-GB" sz="1200" dirty="0" err="1" smtClean="0">
                <a:solidFill>
                  <a:srgbClr val="000000"/>
                </a:solidFill>
              </a:rPr>
              <a:t>McGoldrick</a:t>
            </a:r>
            <a:r>
              <a:rPr lang="en-GB" sz="1200" dirty="0" smtClean="0">
                <a:solidFill>
                  <a:srgbClr val="000000"/>
                </a:solidFill>
              </a:rPr>
              <a:t>; Michael J. </a:t>
            </a:r>
            <a:r>
              <a:rPr lang="en-GB" sz="1200" dirty="0" err="1" smtClean="0">
                <a:solidFill>
                  <a:srgbClr val="000000"/>
                </a:solidFill>
              </a:rPr>
              <a:t>Keir</a:t>
            </a:r>
            <a:r>
              <a:rPr lang="en-GB" sz="1200" dirty="0" smtClean="0">
                <a:solidFill>
                  <a:srgbClr val="000000"/>
                </a:solidFill>
              </a:rPr>
              <a:t>; Sean M. Backus; </a:t>
            </a:r>
            <a:r>
              <a:rPr lang="en-GB" sz="1200" i="1" dirty="0" smtClean="0">
                <a:solidFill>
                  <a:srgbClr val="000000"/>
                </a:solidFill>
              </a:rPr>
              <a:t>Environ. Sci. Technol.</a:t>
            </a:r>
            <a:r>
              <a:rPr lang="en-GB" sz="1200" dirty="0" smtClean="0">
                <a:solidFill>
                  <a:srgbClr val="000000"/>
                </a:solidFill>
              </a:rPr>
              <a:t> </a:t>
            </a:r>
            <a:r>
              <a:rPr lang="en-GB" sz="1200" b="1" dirty="0" smtClean="0">
                <a:solidFill>
                  <a:srgbClr val="000000"/>
                </a:solidFill>
              </a:rPr>
              <a:t> 2010, </a:t>
            </a:r>
            <a:r>
              <a:rPr lang="en-GB" sz="1200" dirty="0" smtClean="0">
                <a:solidFill>
                  <a:srgbClr val="000000"/>
                </a:solidFill>
              </a:rPr>
              <a:t>44, 3273-3279.</a:t>
            </a:r>
          </a:p>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200" dirty="0" smtClean="0">
                <a:solidFill>
                  <a:srgbClr val="000000"/>
                </a:solidFill>
              </a:rPr>
              <a:t>DOI: 10.1021/es903874x</a:t>
            </a:r>
          </a:p>
          <a:p>
            <a:pPr>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1200" dirty="0" smtClean="0">
              <a:solidFill>
                <a:srgbClr val="000000"/>
              </a:solidFill>
            </a:endParaRPr>
          </a:p>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200" dirty="0" smtClean="0">
                <a:solidFill>
                  <a:srgbClr val="000000"/>
                </a:solidFill>
              </a:rPr>
              <a:t>Temporal trends of mercury in OMOE skinless fillets of 45−55 cm walleye collected between 1990−2007. </a:t>
            </a:r>
          </a:p>
          <a:p>
            <a:pPr>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1200" dirty="0" smtClean="0">
              <a:solidFill>
                <a:srgbClr val="000000"/>
              </a:solidFill>
            </a:endParaRPr>
          </a:p>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200" dirty="0" smtClean="0">
                <a:solidFill>
                  <a:srgbClr val="000000"/>
                </a:solidFill>
              </a:rPr>
              <a:t>Linear regression on regular concentrations. </a:t>
            </a:r>
          </a:p>
          <a:p>
            <a:pPr>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1200" i="1" dirty="0" smtClean="0">
              <a:solidFill>
                <a:srgbClr val="000000"/>
              </a:solidFill>
            </a:endParaRPr>
          </a:p>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200" i="1" dirty="0" smtClean="0">
                <a:solidFill>
                  <a:srgbClr val="000000"/>
                </a:solidFill>
              </a:rPr>
              <a:t>P</a:t>
            </a:r>
            <a:r>
              <a:rPr lang="en-GB" sz="1200" dirty="0" smtClean="0">
                <a:solidFill>
                  <a:srgbClr val="000000"/>
                </a:solidFill>
              </a:rPr>
              <a:t>-value is for statistical significance. </a:t>
            </a:r>
          </a:p>
          <a:p>
            <a:pPr>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1200" dirty="0" smtClean="0">
              <a:solidFill>
                <a:srgbClr val="000000"/>
              </a:solidFill>
            </a:endParaRPr>
          </a:p>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200" dirty="0" err="1" smtClean="0">
                <a:solidFill>
                  <a:srgbClr val="000000"/>
                </a:solidFill>
              </a:rPr>
              <a:t>Sen’s</a:t>
            </a:r>
            <a:r>
              <a:rPr lang="en-GB" sz="1200" dirty="0" smtClean="0">
                <a:solidFill>
                  <a:srgbClr val="000000"/>
                </a:solidFill>
              </a:rPr>
              <a:t> estimate line is shown only for statistically significant (</a:t>
            </a:r>
            <a:r>
              <a:rPr lang="en-GB" sz="1200" i="1" dirty="0" smtClean="0">
                <a:solidFill>
                  <a:srgbClr val="000000"/>
                </a:solidFill>
              </a:rPr>
              <a:t>P</a:t>
            </a:r>
            <a:r>
              <a:rPr lang="en-GB" sz="1200" dirty="0" smtClean="0">
                <a:solidFill>
                  <a:srgbClr val="000000"/>
                </a:solidFill>
              </a:rPr>
              <a:t> &lt; 0.05) upward/downward trend.</a:t>
            </a:r>
            <a:endParaRPr lang="en-GB" sz="1200" dirty="0">
              <a:solidFill>
                <a:srgbClr val="000000"/>
              </a:solidFill>
            </a:endParaRPr>
          </a:p>
        </p:txBody>
      </p:sp>
      <p:sp>
        <p:nvSpPr>
          <p:cNvPr id="4" name="Slide Number Placeholder 3"/>
          <p:cNvSpPr>
            <a:spLocks noGrp="1"/>
          </p:cNvSpPr>
          <p:nvPr>
            <p:ph type="sldNum" sz="quarter" idx="10"/>
          </p:nvPr>
        </p:nvSpPr>
        <p:spPr/>
        <p:txBody>
          <a:bodyPr/>
          <a:lstStyle/>
          <a:p>
            <a:fld id="{44968C90-F160-400A-9168-041FF088281A}" type="slidenum">
              <a:rPr lang="en-US" smtClean="0"/>
              <a:pPr/>
              <a:t>63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7502AD3-7282-4F3F-B7E7-6510942B65BB}" type="slidenum">
              <a:rPr lang="en-GB"/>
              <a:pPr/>
              <a:t>64</a:t>
            </a:fld>
            <a:endParaRPr lang="en-GB"/>
          </a:p>
        </p:txBody>
      </p:sp>
      <p:sp>
        <p:nvSpPr>
          <p:cNvPr id="4097" name="Rectangle 1"/>
          <p:cNvSpPr txBox="1">
            <a:spLocks noGrp="1" noRot="1" noChangeAspect="1" noChangeArrowheads="1"/>
          </p:cNvSpPr>
          <p:nvPr>
            <p:ph type="sldImg"/>
          </p:nvPr>
        </p:nvSpPr>
        <p:spPr bwMode="auto">
          <a:xfrm>
            <a:off x="1187450" y="711200"/>
            <a:ext cx="4678363" cy="3509963"/>
          </a:xfrm>
          <a:prstGeom prst="rect">
            <a:avLst/>
          </a:prstGeom>
          <a:solidFill>
            <a:srgbClr val="FFFFFF"/>
          </a:solidFill>
          <a:ln>
            <a:solidFill>
              <a:srgbClr val="000000"/>
            </a:solidFill>
            <a:miter lim="800000"/>
            <a:headEnd/>
            <a:tailEnd/>
          </a:ln>
        </p:spPr>
      </p:sp>
      <p:sp>
        <p:nvSpPr>
          <p:cNvPr id="4098" name="Rectangle 2"/>
          <p:cNvSpPr txBox="1">
            <a:spLocks noGrp="1" noChangeArrowheads="1"/>
          </p:cNvSpPr>
          <p:nvPr>
            <p:ph type="body" idx="1"/>
          </p:nvPr>
        </p:nvSpPr>
        <p:spPr bwMode="auto">
          <a:xfrm>
            <a:off x="705903" y="4446575"/>
            <a:ext cx="5642899" cy="4128856"/>
          </a:xfrm>
          <a:prstGeom prst="rect">
            <a:avLst/>
          </a:prstGeom>
          <a:noFill/>
          <a:ln>
            <a:round/>
            <a:headEnd/>
            <a:tailEnd/>
          </a:ln>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DC91270-3E9D-4CC6-A188-CA09E56C75BF}" type="slidenum">
              <a:rPr lang="en-GB"/>
              <a:pPr/>
              <a:t>65</a:t>
            </a:fld>
            <a:endParaRPr lang="en-GB"/>
          </a:p>
        </p:txBody>
      </p:sp>
      <p:sp>
        <p:nvSpPr>
          <p:cNvPr id="4097" name="Rectangle 1"/>
          <p:cNvSpPr txBox="1">
            <a:spLocks noGrp="1" noRot="1" noChangeAspect="1" noChangeArrowheads="1"/>
          </p:cNvSpPr>
          <p:nvPr>
            <p:ph type="sldImg"/>
          </p:nvPr>
        </p:nvSpPr>
        <p:spPr bwMode="auto">
          <a:xfrm>
            <a:off x="1187450" y="711200"/>
            <a:ext cx="4678363" cy="3509963"/>
          </a:xfrm>
          <a:prstGeom prst="rect">
            <a:avLst/>
          </a:prstGeom>
          <a:solidFill>
            <a:srgbClr val="FFFFFF"/>
          </a:solidFill>
          <a:ln>
            <a:solidFill>
              <a:srgbClr val="000000"/>
            </a:solidFill>
            <a:miter lim="800000"/>
            <a:headEnd/>
            <a:tailEnd/>
          </a:ln>
        </p:spPr>
      </p:sp>
      <p:sp>
        <p:nvSpPr>
          <p:cNvPr id="4098" name="Rectangle 2"/>
          <p:cNvSpPr txBox="1">
            <a:spLocks noGrp="1" noChangeArrowheads="1"/>
          </p:cNvSpPr>
          <p:nvPr>
            <p:ph type="body" idx="1"/>
          </p:nvPr>
        </p:nvSpPr>
        <p:spPr bwMode="auto">
          <a:xfrm>
            <a:off x="705903" y="4446575"/>
            <a:ext cx="5642899" cy="4128856"/>
          </a:xfrm>
          <a:prstGeom prst="rect">
            <a:avLst/>
          </a:prstGeom>
          <a:noFill/>
          <a:ln>
            <a:round/>
            <a:headEnd/>
            <a:tailEnd/>
          </a:ln>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990D4DB-8999-4076-8BBA-1BAE3C4985AE}" type="slidenum">
              <a:rPr lang="en-GB"/>
              <a:pPr/>
              <a:t>66</a:t>
            </a:fld>
            <a:endParaRPr lang="en-GB"/>
          </a:p>
        </p:txBody>
      </p:sp>
      <p:sp>
        <p:nvSpPr>
          <p:cNvPr id="4097" name="Rectangle 1"/>
          <p:cNvSpPr txBox="1">
            <a:spLocks noGrp="1" noRot="1" noChangeAspect="1" noChangeArrowheads="1"/>
          </p:cNvSpPr>
          <p:nvPr>
            <p:ph type="sldImg"/>
          </p:nvPr>
        </p:nvSpPr>
        <p:spPr bwMode="auto">
          <a:xfrm>
            <a:off x="1187450" y="711200"/>
            <a:ext cx="4678363" cy="3509963"/>
          </a:xfrm>
          <a:prstGeom prst="rect">
            <a:avLst/>
          </a:prstGeom>
          <a:solidFill>
            <a:srgbClr val="FFFFFF"/>
          </a:solidFill>
          <a:ln>
            <a:solidFill>
              <a:srgbClr val="000000"/>
            </a:solidFill>
            <a:miter lim="800000"/>
            <a:headEnd/>
            <a:tailEnd/>
          </a:ln>
        </p:spPr>
      </p:sp>
      <p:sp>
        <p:nvSpPr>
          <p:cNvPr id="4098" name="Rectangle 2"/>
          <p:cNvSpPr txBox="1">
            <a:spLocks noGrp="1" noChangeArrowheads="1"/>
          </p:cNvSpPr>
          <p:nvPr>
            <p:ph type="body" idx="1"/>
          </p:nvPr>
        </p:nvSpPr>
        <p:spPr bwMode="auto">
          <a:xfrm>
            <a:off x="705903" y="4446575"/>
            <a:ext cx="5642899" cy="4128856"/>
          </a:xfrm>
          <a:prstGeom prst="rect">
            <a:avLst/>
          </a:prstGeom>
          <a:noFill/>
          <a:ln>
            <a:round/>
            <a:headEnd/>
            <a:tailEnd/>
          </a:ln>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urban</a:t>
            </a:r>
            <a:r>
              <a:rPr lang="en-US" baseline="0" dirty="0" smtClean="0"/>
              <a:t> areas</a:t>
            </a:r>
            <a:endParaRPr lang="en-US" dirty="0"/>
          </a:p>
        </p:txBody>
      </p:sp>
      <p:sp>
        <p:nvSpPr>
          <p:cNvPr id="4" name="Slide Number Placeholder 3"/>
          <p:cNvSpPr>
            <a:spLocks noGrp="1"/>
          </p:cNvSpPr>
          <p:nvPr>
            <p:ph type="sldNum" sz="quarter" idx="10"/>
          </p:nvPr>
        </p:nvSpPr>
        <p:spPr/>
        <p:txBody>
          <a:bodyPr/>
          <a:lstStyle/>
          <a:p>
            <a:fld id="{C43CA807-FB32-4936-9493-629A6A969E17}" type="slidenum">
              <a:rPr lang="en-US" smtClean="0"/>
              <a:pPr/>
              <a:t>72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chemeClr val="tx1"/>
                </a:solidFill>
                <a:effectLst/>
                <a:uLnTx/>
                <a:uFillTx/>
                <a:latin typeface="+mn-lt"/>
                <a:ea typeface="+mn-ea"/>
                <a:cs typeface="+mn-cs"/>
              </a:rPr>
              <a:t>Here’s where the mercury</a:t>
            </a:r>
            <a:r>
              <a:rPr kumimoji="0" lang="en-US" sz="1200" i="0" u="none" strike="noStrike" kern="1200" cap="none" spc="0" normalizeH="0" noProof="0" dirty="0" smtClean="0">
                <a:ln>
                  <a:noFill/>
                </a:ln>
                <a:solidFill>
                  <a:schemeClr val="tx1"/>
                </a:solidFill>
                <a:effectLst/>
                <a:uLnTx/>
                <a:uFillTx/>
                <a:latin typeface="+mn-lt"/>
                <a:ea typeface="+mn-ea"/>
                <a:cs typeface="+mn-cs"/>
              </a:rPr>
              <a:t> is emitted from... But what is the relative importance of different source regions to atmospheric deposition of mercury to sensitive </a:t>
            </a:r>
            <a:r>
              <a:rPr lang="en-US" sz="1200" kern="1200" noProof="0" dirty="0" smtClean="0">
                <a:solidFill>
                  <a:schemeClr val="tx1"/>
                </a:solidFill>
                <a:latin typeface="+mn-lt"/>
                <a:ea typeface="+mn-ea"/>
                <a:cs typeface="+mn-cs"/>
              </a:rPr>
              <a:t>U.S. ecosystems, e.g., the </a:t>
            </a:r>
            <a:r>
              <a:rPr kumimoji="0" lang="en-US" sz="1200" i="0" u="none" strike="noStrike" kern="1200" cap="none" spc="0" normalizeH="0" noProof="0" dirty="0" smtClean="0">
                <a:ln>
                  <a:noFill/>
                </a:ln>
                <a:solidFill>
                  <a:schemeClr val="tx1"/>
                </a:solidFill>
                <a:effectLst/>
                <a:uLnTx/>
                <a:uFillTx/>
                <a:latin typeface="+mn-lt"/>
                <a:ea typeface="+mn-ea"/>
                <a:cs typeface="+mn-cs"/>
              </a:rPr>
              <a:t>Great Lakes? Does most of it come from China?</a:t>
            </a:r>
            <a:endParaRPr kumimoji="0" lang="en-US" sz="1200" i="0" u="none" strike="noStrike" kern="1200" cap="none" spc="0" normalizeH="0" baseline="0" noProof="0" dirty="0" smtClean="0">
              <a:ln>
                <a:noFill/>
              </a:ln>
              <a:solidFill>
                <a:schemeClr val="tx1"/>
              </a:solidFill>
              <a:effectLst/>
              <a:uLnTx/>
              <a:uFillTx/>
              <a:latin typeface="+mn-lt"/>
              <a:ea typeface="+mn-ea"/>
              <a:cs typeface="+mn-cs"/>
            </a:endParaRPr>
          </a:p>
          <a:p>
            <a:endParaRPr lang="en-US" dirty="0" smtClean="0"/>
          </a:p>
          <a:p>
            <a:r>
              <a:rPr lang="en-US" dirty="0" smtClean="0"/>
              <a:t>Data for</a:t>
            </a:r>
            <a:r>
              <a:rPr lang="en-US" baseline="0" dirty="0" smtClean="0"/>
              <a:t> 2005, from USEPA, Environment Canada, NILU (Norway), and others. Assembled for the GLRI FY2010 modeling project.</a:t>
            </a:r>
          </a:p>
          <a:p>
            <a:endParaRPr lang="en-US" baseline="0" dirty="0" smtClean="0"/>
          </a:p>
          <a:p>
            <a:r>
              <a:rPr lang="en-US" baseline="0" dirty="0" smtClean="0"/>
              <a:t>Looking at this emissions map, its easy to think that the dominant contributor to Great Lakes mercury might be emissions from China. </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2002 emit</a:t>
            </a:r>
            <a:endParaRPr lang="en-US" dirty="0"/>
          </a:p>
        </p:txBody>
      </p:sp>
      <p:sp>
        <p:nvSpPr>
          <p:cNvPr id="4" name="Slide Number Placeholder 3"/>
          <p:cNvSpPr>
            <a:spLocks noGrp="1"/>
          </p:cNvSpPr>
          <p:nvPr>
            <p:ph type="sldNum" sz="quarter" idx="10"/>
          </p:nvPr>
        </p:nvSpPr>
        <p:spPr/>
        <p:txBody>
          <a:bodyPr/>
          <a:lstStyle/>
          <a:p>
            <a:fld id="{C43CA807-FB32-4936-9493-629A6A969E17}" type="slidenum">
              <a:rPr lang="en-US" smtClean="0"/>
              <a:pPr/>
              <a:t>73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2005</a:t>
            </a:r>
            <a:r>
              <a:rPr lang="en-US" baseline="0" dirty="0" smtClean="0"/>
              <a:t> emit</a:t>
            </a:r>
            <a:endParaRPr lang="en-US" dirty="0"/>
          </a:p>
        </p:txBody>
      </p:sp>
      <p:sp>
        <p:nvSpPr>
          <p:cNvPr id="4" name="Slide Number Placeholder 3"/>
          <p:cNvSpPr>
            <a:spLocks noGrp="1"/>
          </p:cNvSpPr>
          <p:nvPr>
            <p:ph type="sldNum" sz="quarter" idx="10"/>
          </p:nvPr>
        </p:nvSpPr>
        <p:spPr/>
        <p:txBody>
          <a:bodyPr/>
          <a:lstStyle/>
          <a:p>
            <a:fld id="{C43CA807-FB32-4936-9493-629A6A969E17}" type="slidenum">
              <a:rPr lang="en-US" smtClean="0"/>
              <a:pPr/>
              <a:t>74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1185863" y="701675"/>
            <a:ext cx="4681537" cy="3511550"/>
          </a:xfrm>
          <a:ln/>
        </p:spPr>
      </p:sp>
      <p:sp>
        <p:nvSpPr>
          <p:cNvPr id="1617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Incorporation</a:t>
            </a:r>
            <a:r>
              <a:rPr lang="en-US" baseline="0" dirty="0" smtClean="0">
                <a:latin typeface="Arial" pitchFamily="34" charset="0"/>
              </a:rPr>
              <a:t> of the mercury modeling algorithms into the new GEM-HYSPLIT code was a large scientific programming task.</a:t>
            </a:r>
            <a:endParaRPr lang="en-US" dirty="0" smtClean="0">
              <a:latin typeface="Arial" pitchFamily="34" charset="0"/>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2082" indent="-293109" eaLnBrk="0" hangingPunct="0">
              <a:defRPr>
                <a:solidFill>
                  <a:schemeClr val="tx1"/>
                </a:solidFill>
                <a:latin typeface="Arial" pitchFamily="34" charset="0"/>
              </a:defRPr>
            </a:lvl2pPr>
            <a:lvl3pPr marL="1172434" indent="-234487" eaLnBrk="0" hangingPunct="0">
              <a:defRPr>
                <a:solidFill>
                  <a:schemeClr val="tx1"/>
                </a:solidFill>
                <a:latin typeface="Arial" pitchFamily="34" charset="0"/>
              </a:defRPr>
            </a:lvl3pPr>
            <a:lvl4pPr marL="1641408" indent="-234487" eaLnBrk="0" hangingPunct="0">
              <a:defRPr>
                <a:solidFill>
                  <a:schemeClr val="tx1"/>
                </a:solidFill>
                <a:latin typeface="Arial" pitchFamily="34" charset="0"/>
              </a:defRPr>
            </a:lvl4pPr>
            <a:lvl5pPr marL="2110381" indent="-234487" eaLnBrk="0" hangingPunct="0">
              <a:defRPr>
                <a:solidFill>
                  <a:schemeClr val="tx1"/>
                </a:solidFill>
                <a:latin typeface="Arial" pitchFamily="34" charset="0"/>
              </a:defRPr>
            </a:lvl5pPr>
            <a:lvl6pPr marL="2579355" indent="-234487" eaLnBrk="0" fontAlgn="base" hangingPunct="0">
              <a:spcBef>
                <a:spcPct val="0"/>
              </a:spcBef>
              <a:spcAft>
                <a:spcPct val="0"/>
              </a:spcAft>
              <a:defRPr>
                <a:solidFill>
                  <a:schemeClr val="tx1"/>
                </a:solidFill>
                <a:latin typeface="Arial" pitchFamily="34" charset="0"/>
              </a:defRPr>
            </a:lvl6pPr>
            <a:lvl7pPr marL="3048328" indent="-234487" eaLnBrk="0" fontAlgn="base" hangingPunct="0">
              <a:spcBef>
                <a:spcPct val="0"/>
              </a:spcBef>
              <a:spcAft>
                <a:spcPct val="0"/>
              </a:spcAft>
              <a:defRPr>
                <a:solidFill>
                  <a:schemeClr val="tx1"/>
                </a:solidFill>
                <a:latin typeface="Arial" pitchFamily="34" charset="0"/>
              </a:defRPr>
            </a:lvl7pPr>
            <a:lvl8pPr marL="3517302" indent="-234487" eaLnBrk="0" fontAlgn="base" hangingPunct="0">
              <a:spcBef>
                <a:spcPct val="0"/>
              </a:spcBef>
              <a:spcAft>
                <a:spcPct val="0"/>
              </a:spcAft>
              <a:defRPr>
                <a:solidFill>
                  <a:schemeClr val="tx1"/>
                </a:solidFill>
                <a:latin typeface="Arial" pitchFamily="34" charset="0"/>
              </a:defRPr>
            </a:lvl8pPr>
            <a:lvl9pPr marL="3986276" indent="-234487" eaLnBrk="0" fontAlgn="base" hangingPunct="0">
              <a:spcBef>
                <a:spcPct val="0"/>
              </a:spcBef>
              <a:spcAft>
                <a:spcPct val="0"/>
              </a:spcAft>
              <a:defRPr>
                <a:solidFill>
                  <a:schemeClr val="tx1"/>
                </a:solidFill>
                <a:latin typeface="Arial" pitchFamily="34" charset="0"/>
              </a:defRPr>
            </a:lvl9pPr>
          </a:lstStyle>
          <a:p>
            <a:pPr eaLnBrk="1" hangingPunct="1"/>
            <a:fld id="{C85D9814-DC4C-443D-9722-B9917C1F985B}" type="slidenum">
              <a:rPr lang="en-US">
                <a:solidFill>
                  <a:prstClr val="black"/>
                </a:solidFill>
              </a:rPr>
              <a:pPr eaLnBrk="1" hangingPunct="1"/>
              <a:t>8</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the</a:t>
            </a:r>
            <a:r>
              <a:rPr lang="en-US" baseline="0" dirty="0" smtClean="0"/>
              <a:t> data, but MDN sites “downwind” of the Great Lakes (“eastern GL region”) are open squares…</a:t>
            </a:r>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seen in Figure 61 that the density of standard source locations is generally lower in the region of the eastern-most MDN sites. The reason why more standard source locations were not utilized at the outset was computational resource constraints. As discussed above in Section 2.4, the consequence of this sparseness is a higher likelihood that interpolation errors will affect the results. In particular, the general situation regarding the difference in estimating deposition at point monitoring sites vs. large area receptors – discussed above in Section 2.4.3, page 43 – seems to be particularly relevant here. That is, the density of standard source locations required to estimate deposition to the Great Lakes is much less than that required for estimating deposition at a set of monitoring sites throughout the Great Lakes region. Or put another way, for the same set of standard source locations – or the same expenditure of computational resources -- the expected accuracy of deposition estimates for large area receptors – e.g., in this case, the Great Lakes and their watersheds – is much higher than the expected accuracy for deposition estimates at a set of monitoring sites throughout the region. </a:t>
            </a:r>
          </a:p>
          <a:p>
            <a:endParaRPr lang="en-US" dirty="0" smtClean="0"/>
          </a:p>
          <a:p>
            <a:r>
              <a:rPr lang="en-US" dirty="0" smtClean="0"/>
              <a:t>With additional standard source locations in the regions surrounding each of these eastern-most Great Lakes region MDN sites, the agreement between modeled and measured wet deposition will likely improve. At the same time, the addition of these new standard source locations will likely not change the results for the Great Lakes very much. We will test these hypotheses in the next phase of the work.</a:t>
            </a:r>
          </a:p>
          <a:p>
            <a:endParaRPr lang="en-US" dirty="0"/>
          </a:p>
        </p:txBody>
      </p:sp>
      <p:sp>
        <p:nvSpPr>
          <p:cNvPr id="4" name="Slide Number Placeholder 3"/>
          <p:cNvSpPr>
            <a:spLocks noGrp="1"/>
          </p:cNvSpPr>
          <p:nvPr>
            <p:ph type="sldNum" sz="quarter" idx="10"/>
          </p:nvPr>
        </p:nvSpPr>
        <p:spPr/>
        <p:txBody>
          <a:bodyPr/>
          <a:lstStyle/>
          <a:p>
            <a:fld id="{46087377-A083-41A6-8A09-D0912C667CC6}" type="slidenum">
              <a:rPr lang="en-US" smtClean="0"/>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dirty="0" smtClean="0"/>
              <a:t>Data for</a:t>
            </a:r>
            <a:r>
              <a:rPr lang="en-US" baseline="0" dirty="0" smtClean="0"/>
              <a:t> 2005, from USEPA, Environment Canada, NILU (Norway), and others. Assembled for the GLRI FY2010 modeling project.</a:t>
            </a:r>
          </a:p>
          <a:p>
            <a:endParaRPr lang="en-US" baseline="0" dirty="0" smtClean="0"/>
          </a:p>
          <a:p>
            <a:r>
              <a:rPr lang="en-US" baseline="0" dirty="0" smtClean="0"/>
              <a:t>Looking at this emissions map, its easy to think that the dominant contributor to Great Lakes mercury might be emissions from China. </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Results</a:t>
            </a:r>
            <a:r>
              <a:rPr lang="en-US" baseline="0" dirty="0" smtClean="0"/>
              <a:t> obtained by modeling the atmospheric fate and transport of mercury emitted to the air with the HYSPLIT-Hg model, in the FY2010 GLRI mercury-modeling project.  These results are for 2005, the latest year for which mercury emissions inventory information was available, at the time the project was carried out.  Atmospheric deposition of mercury to the Great Lakes is an important – and probably the largest – current loading pathway.</a:t>
            </a:r>
          </a:p>
          <a:p>
            <a:endParaRPr lang="en-US" baseline="0" dirty="0" smtClean="0"/>
          </a:p>
          <a:p>
            <a:r>
              <a:rPr lang="en-US" baseline="0" dirty="0" smtClean="0"/>
              <a:t>In the upper left graph, the total mercury emissions as a function of distance away from the center of Lake Erie are plotted. You can see that a very small fraction of the total global mercury emissions are emitted within 500 km of the Lake center, or even with 1000km of the Lake center. The bulk of the global emissions are much further away from the Lake.</a:t>
            </a:r>
          </a:p>
          <a:p>
            <a:endParaRPr lang="en-US" baseline="0" dirty="0" smtClean="0"/>
          </a:p>
          <a:p>
            <a:r>
              <a:rPr lang="en-US" baseline="0" dirty="0" smtClean="0"/>
              <a:t>In the bottom right graph, the total modeled atmospheric mercury deposition to Lake Erie arising from emissions at the same distance ranges are shown. So, this graph shows that about 200 kg were modeled to have been deposited into Lake Erie from sources within 500 km of the Lake center, about 40% of the total modeled deposition. </a:t>
            </a:r>
            <a:endParaRPr lang="en-US" dirty="0"/>
          </a:p>
        </p:txBody>
      </p:sp>
      <p:sp>
        <p:nvSpPr>
          <p:cNvPr id="4" name="Slide Number Placeholder 3"/>
          <p:cNvSpPr>
            <a:spLocks noGrp="1"/>
          </p:cNvSpPr>
          <p:nvPr>
            <p:ph type="sldNum" sz="quarter" idx="10"/>
          </p:nvPr>
        </p:nvSpPr>
        <p:spPr/>
        <p:txBody>
          <a:bodyPr/>
          <a:lstStyle/>
          <a:p>
            <a:fld id="{E556987C-FC20-4885-AD3D-62578181A80D}"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April 25, 2012</a:t>
            </a:r>
            <a:endParaRPr lang="en-US" dirty="0"/>
          </a:p>
        </p:txBody>
      </p:sp>
      <p:sp>
        <p:nvSpPr>
          <p:cNvPr id="4" name="Footer Placeholder 3"/>
          <p:cNvSpPr>
            <a:spLocks noGrp="1"/>
          </p:cNvSpPr>
          <p:nvPr>
            <p:ph type="ftr" sz="quarter" idx="11"/>
          </p:nvPr>
        </p:nvSpPr>
        <p:spPr/>
        <p:txBody>
          <a:bodyPr/>
          <a:lstStyle/>
          <a:p>
            <a:r>
              <a:rPr lang="en-US" smtClean="0"/>
              <a:t>Air Resources Laboratory</a:t>
            </a:r>
            <a:endParaRPr lang="en-US"/>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April 25, 2012</a:t>
            </a:r>
            <a:endParaRPr lang="en-US" dirty="0"/>
          </a:p>
        </p:txBody>
      </p:sp>
      <p:sp>
        <p:nvSpPr>
          <p:cNvPr id="4" name="Footer Placeholder 3"/>
          <p:cNvSpPr>
            <a:spLocks noGrp="1"/>
          </p:cNvSpPr>
          <p:nvPr>
            <p:ph type="ftr" sz="quarter" idx="11"/>
          </p:nvPr>
        </p:nvSpPr>
        <p:spPr/>
        <p:txBody>
          <a:bodyPr/>
          <a:lstStyle/>
          <a:p>
            <a:r>
              <a:rPr lang="en-US" smtClean="0"/>
              <a:t>Air Resources Laboratory</a:t>
            </a:r>
            <a:endParaRPr lang="en-US"/>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April 25, 2012</a:t>
            </a:r>
            <a:endParaRPr lang="en-US" dirty="0"/>
          </a:p>
        </p:txBody>
      </p:sp>
      <p:sp>
        <p:nvSpPr>
          <p:cNvPr id="4" name="Footer Placeholder 3"/>
          <p:cNvSpPr>
            <a:spLocks noGrp="1"/>
          </p:cNvSpPr>
          <p:nvPr>
            <p:ph type="ftr" sz="quarter" idx="11"/>
          </p:nvPr>
        </p:nvSpPr>
        <p:spPr/>
        <p:txBody>
          <a:bodyPr/>
          <a:lstStyle/>
          <a:p>
            <a:r>
              <a:rPr lang="en-US" smtClean="0"/>
              <a:t>Air Resources Laboratory</a:t>
            </a:r>
            <a:endParaRPr lang="en-US"/>
          </a:p>
        </p:txBody>
      </p:sp>
      <p:sp>
        <p:nvSpPr>
          <p:cNvPr id="5" name="Slide Number Placeholder 4"/>
          <p:cNvSpPr>
            <a:spLocks noGrp="1"/>
          </p:cNvSpPr>
          <p:nvPr>
            <p:ph type="sldNum" sz="quarter" idx="12"/>
          </p:nvPr>
        </p:nvSpPr>
        <p:spPr/>
        <p:txBody>
          <a:bodyPr/>
          <a:lstStyle/>
          <a:p>
            <a:fld id="{3E7EE49B-C32B-495C-9640-ABBF50F57D80}" type="slidenum">
              <a:rPr lang="en-US" smtClean="0"/>
              <a:pPr/>
              <a:t>‹#›</a:t>
            </a:fld>
            <a:endParaRPr lang="en-US"/>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t>April 25, 2012</a:t>
            </a:r>
            <a:endParaRPr lang="en-US" dirty="0"/>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April 25, 2012</a:t>
            </a:r>
            <a:endParaRPr lang="en-US" dirty="0"/>
          </a:p>
        </p:txBody>
      </p:sp>
      <p:sp>
        <p:nvSpPr>
          <p:cNvPr id="6" name="Footer Placeholder 5"/>
          <p:cNvSpPr>
            <a:spLocks noGrp="1"/>
          </p:cNvSpPr>
          <p:nvPr>
            <p:ph type="ftr" sz="quarter" idx="11"/>
          </p:nvPr>
        </p:nvSpPr>
        <p:spPr/>
        <p:txBody>
          <a:bodyPr/>
          <a:lstStyle/>
          <a:p>
            <a:r>
              <a:rPr lang="en-US" smtClean="0"/>
              <a:t>Air Resources Laboratory</a:t>
            </a:r>
            <a:endParaRPr lang="en-US"/>
          </a:p>
        </p:txBody>
      </p:sp>
      <p:sp>
        <p:nvSpPr>
          <p:cNvPr id="7" name="Slide Number Placeholder 6"/>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April 25, 2012</a:t>
            </a:r>
            <a:endParaRPr lang="en-US" dirty="0"/>
          </a:p>
        </p:txBody>
      </p:sp>
      <p:sp>
        <p:nvSpPr>
          <p:cNvPr id="8" name="Footer Placeholder 7"/>
          <p:cNvSpPr>
            <a:spLocks noGrp="1"/>
          </p:cNvSpPr>
          <p:nvPr>
            <p:ph type="ftr" sz="quarter" idx="11"/>
          </p:nvPr>
        </p:nvSpPr>
        <p:spPr/>
        <p:txBody>
          <a:bodyPr/>
          <a:lstStyle/>
          <a:p>
            <a:r>
              <a:rPr lang="en-US" smtClean="0"/>
              <a:t>Air Resources Laboratory</a:t>
            </a:r>
            <a:endParaRPr lang="en-US"/>
          </a:p>
        </p:txBody>
      </p:sp>
      <p:sp>
        <p:nvSpPr>
          <p:cNvPr id="9" name="Slide Number Placeholder 8"/>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2600" y="6434820"/>
            <a:ext cx="6934200" cy="3447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lIns="45720" tIns="18288" rIns="45720" bIns="18288">
            <a:spAutoFit/>
          </a:bodyPr>
          <a:lstStyle>
            <a:lvl1pPr algn="r">
              <a:defRPr sz="1000">
                <a:solidFill>
                  <a:schemeClr val="tx1"/>
                </a:solidFill>
              </a:defRPr>
            </a:lvl1pPr>
          </a:lstStyle>
          <a:p>
            <a:r>
              <a:rPr lang="en-US" dirty="0" smtClean="0"/>
              <a:t>From: </a:t>
            </a:r>
            <a:r>
              <a:rPr lang="en-US" i="1" dirty="0" smtClean="0"/>
              <a:t>Modeling Atmospheric Mercury Deposition to the Great Lakes</a:t>
            </a:r>
            <a:r>
              <a:rPr lang="en-US" dirty="0" smtClean="0"/>
              <a:t>, Draft Final Report, December 13, 2011, by Mark Cohen, </a:t>
            </a:r>
          </a:p>
          <a:p>
            <a:r>
              <a:rPr lang="en-US" dirty="0" smtClean="0"/>
              <a:t>Roland Draxler, and Richard </a:t>
            </a:r>
            <a:r>
              <a:rPr lang="en-US" dirty="0" err="1" smtClean="0"/>
              <a:t>Artz</a:t>
            </a:r>
            <a:r>
              <a:rPr lang="en-US" dirty="0" smtClean="0"/>
              <a:t> (NOAA Air Resources Laboratory), for work funded through the Great Lakes Restoration Initiative</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April 25, 2012</a:t>
            </a:r>
            <a:endParaRPr lang="en-US" dirty="0"/>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8" name="Content Placeholder 2"/>
          <p:cNvSpPr>
            <a:spLocks noGrp="1"/>
          </p:cNvSpPr>
          <p:nvPr>
            <p:ph idx="13"/>
          </p:nvPr>
        </p:nvSpPr>
        <p:spPr>
          <a:xfrm>
            <a:off x="609600" y="15240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1935480"/>
            <a:ext cx="8229600" cy="438912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r>
              <a:rPr lang="en-US" smtClean="0"/>
              <a:t>April 25, 2012</a:t>
            </a:r>
            <a:endParaRPr lang="en-US" dirty="0"/>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t>April 25, 2012</a:t>
            </a:r>
            <a:endParaRPr lang="en-US" dirty="0"/>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April 25, 2012</a:t>
            </a:r>
            <a:endParaRPr lang="en-US" dirty="0"/>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April 25, 2012</a:t>
            </a:r>
            <a:endParaRPr lang="en-US" dirty="0"/>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April 25, 2012</a:t>
            </a:r>
            <a:endParaRPr lang="en-US" dirty="0"/>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04617B">
                    <a:shade val="90000"/>
                  </a:srgbClr>
                </a:solidFill>
              </a:rPr>
              <a:t>April 25, 2012</a:t>
            </a: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April 25, 2012</a:t>
            </a:r>
            <a:endParaRPr lang="en-US" dirty="0"/>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April 25, 2012</a:t>
            </a:r>
            <a:endParaRPr lang="en-US" dirty="0"/>
          </a:p>
        </p:txBody>
      </p:sp>
      <p:sp>
        <p:nvSpPr>
          <p:cNvPr id="3" name="Footer Placeholder 2"/>
          <p:cNvSpPr>
            <a:spLocks noGrp="1"/>
          </p:cNvSpPr>
          <p:nvPr>
            <p:ph type="ftr" sz="quarter" idx="11"/>
          </p:nvPr>
        </p:nvSpPr>
        <p:spPr/>
        <p:txBody>
          <a:bodyPr/>
          <a:lstStyle/>
          <a:p>
            <a:r>
              <a:rPr lang="en-US" smtClean="0"/>
              <a:t>Air Resources Laboratory</a:t>
            </a:r>
            <a:endParaRPr lang="en-US"/>
          </a:p>
        </p:txBody>
      </p:sp>
      <p:sp>
        <p:nvSpPr>
          <p:cNvPr id="4" name="Slide Number Placeholder 3"/>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t>April 25, 2012</a:t>
            </a:r>
            <a:endParaRPr lang="en-US" dirty="0"/>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April 25, 2012</a:t>
            </a:r>
            <a:endParaRPr lang="en-US" dirty="0"/>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April 25, 2012</a:t>
            </a:r>
            <a:endParaRPr lang="en-US" dirty="0"/>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Air Resources Laboratory</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3E7EE49B-C32B-495C-9640-ABBF50F57D80}" type="slidenum">
              <a:rPr lang="en-US" smtClean="0">
                <a:solidFill>
                  <a:srgbClr val="04617B">
                    <a:shade val="90000"/>
                  </a:srgbClr>
                </a:solidFill>
              </a:rPr>
              <a:pPr/>
              <a:t>‹#›</a:t>
            </a:fld>
            <a:endParaRPr lang="en-US">
              <a:solidFill>
                <a:srgbClr val="04617B">
                  <a:shade val="90000"/>
                </a:srgbClr>
              </a:solidFill>
            </a:endParaRPr>
          </a:p>
        </p:txBody>
      </p:sp>
      <p:sp>
        <p:nvSpPr>
          <p:cNvPr id="6" name="Content Placeholder 2"/>
          <p:cNvSpPr>
            <a:spLocks noGrp="1"/>
          </p:cNvSpPr>
          <p:nvPr>
            <p:ph idx="1"/>
          </p:nvPr>
        </p:nvSpPr>
        <p:spPr>
          <a:xfrm>
            <a:off x="685800" y="1447800"/>
            <a:ext cx="8229600" cy="4389120"/>
          </a:xfrm>
          <a:prstGeom prst="rect">
            <a:avLst/>
          </a:prstGeom>
        </p:spPr>
        <p:txBody>
          <a:bodyPr/>
          <a:lstStyle>
            <a:lvl1pPr>
              <a:defRPr sz="3600"/>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April 25, 2012</a:t>
            </a:r>
            <a:endParaRPr lang="en-US" dirty="0"/>
          </a:p>
        </p:txBody>
      </p:sp>
      <p:sp>
        <p:nvSpPr>
          <p:cNvPr id="6" name="Footer Placeholder 5"/>
          <p:cNvSpPr>
            <a:spLocks noGrp="1"/>
          </p:cNvSpPr>
          <p:nvPr>
            <p:ph type="ftr" sz="quarter" idx="11"/>
          </p:nvPr>
        </p:nvSpPr>
        <p:spPr/>
        <p:txBody>
          <a:bodyPr/>
          <a:lstStyle/>
          <a:p>
            <a:r>
              <a:rPr lang="en-US" smtClean="0"/>
              <a:t>Air Resources Laboratory</a:t>
            </a:r>
            <a:endParaRPr lang="en-US"/>
          </a:p>
        </p:txBody>
      </p:sp>
      <p:sp>
        <p:nvSpPr>
          <p:cNvPr id="7" name="Slide Number Placeholder 6"/>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April 25, 2012</a:t>
            </a:r>
            <a:endParaRPr lang="en-US"/>
          </a:p>
        </p:txBody>
      </p:sp>
      <p:sp>
        <p:nvSpPr>
          <p:cNvPr id="6" name="Footer Placeholder 5"/>
          <p:cNvSpPr>
            <a:spLocks noGrp="1"/>
          </p:cNvSpPr>
          <p:nvPr>
            <p:ph type="ftr" sz="quarter" idx="11"/>
          </p:nvPr>
        </p:nvSpPr>
        <p:spPr/>
        <p:txBody>
          <a:bodyPr/>
          <a:lstStyle/>
          <a:p>
            <a:r>
              <a:rPr lang="en-US" smtClean="0"/>
              <a:t>Air Resources Laboratory</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E7EE49B-C32B-495C-9640-ABBF50F57D8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April 25, 2012</a:t>
            </a:r>
            <a:endParaRPr lang="en-US" dirty="0"/>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April 25, 2012</a:t>
            </a:r>
            <a:endParaRPr lang="en-US" dirty="0"/>
          </a:p>
        </p:txBody>
      </p:sp>
      <p:sp>
        <p:nvSpPr>
          <p:cNvPr id="5" name="Footer Placeholder 4"/>
          <p:cNvSpPr>
            <a:spLocks noGrp="1"/>
          </p:cNvSpPr>
          <p:nvPr>
            <p:ph type="ftr" sz="quarter" idx="11"/>
          </p:nvPr>
        </p:nvSpPr>
        <p:spPr/>
        <p:txBody>
          <a:bodyPr/>
          <a:lstStyle/>
          <a:p>
            <a:r>
              <a:rPr lang="en-US" smtClean="0"/>
              <a:t>Air Resources Laboratory</a:t>
            </a:r>
            <a:endParaRPr lang="en-US"/>
          </a:p>
        </p:txBody>
      </p:sp>
      <p:sp>
        <p:nvSpPr>
          <p:cNvPr id="6" name="Slide Number Placeholder 5"/>
          <p:cNvSpPr>
            <a:spLocks noGrp="1"/>
          </p:cNvSpPr>
          <p:nvPr>
            <p:ph type="sldNum" sz="quarter" idx="12"/>
          </p:nvPr>
        </p:nvSpPr>
        <p:spPr/>
        <p:txBody>
          <a:bodyPr/>
          <a:lstStyle/>
          <a:p>
            <a:fld id="{3E7EE49B-C32B-495C-9640-ABBF50F57D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400" b="1">
                <a:solidFill>
                  <a:schemeClr val="tx2">
                    <a:shade val="90000"/>
                  </a:schemeClr>
                </a:solidFill>
              </a:defRPr>
            </a:lvl1pPr>
          </a:lstStyle>
          <a:p>
            <a:r>
              <a:rPr lang="en-US" smtClean="0"/>
              <a:t>April 25, 2012</a:t>
            </a:r>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400" b="1">
                <a:solidFill>
                  <a:schemeClr val="tx2">
                    <a:shade val="90000"/>
                  </a:schemeClr>
                </a:solidFill>
              </a:defRPr>
            </a:lvl1pPr>
          </a:lstStyle>
          <a:p>
            <a:r>
              <a:rPr lang="en-US" smtClean="0"/>
              <a:t>Air Resources Laboratory</a:t>
            </a: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400" b="1">
                <a:solidFill>
                  <a:schemeClr val="tx2">
                    <a:shade val="90000"/>
                  </a:schemeClr>
                </a:solidFill>
              </a:defRPr>
            </a:lvl1pPr>
          </a:lstStyle>
          <a:p>
            <a:fld id="{3E7EE49B-C32B-495C-9640-ABBF50F57D80}"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14" name="Picture 7" descr="NOAA"/>
          <p:cNvPicPr>
            <a:picLocks noChangeAspect="1" noChangeArrowheads="1"/>
          </p:cNvPicPr>
          <p:nvPr/>
        </p:nvPicPr>
        <p:blipFill>
          <a:blip r:embed="rId43"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cSld>
  <p:clrMap bg1="lt1" tx1="dk1" bg2="lt2" tx2="dk2" accent1="accent1" accent2="accent2" accent3="accent3" accent4="accent4" accent5="accent5" accent6="accent6" hlink="hlink" folHlink="folHlink"/>
  <p:sldLayoutIdLst>
    <p:sldLayoutId id="2147483676" r:id="rId1"/>
    <p:sldLayoutId id="2147483673" r:id="rId2"/>
    <p:sldLayoutId id="2147483674" r:id="rId3"/>
    <p:sldLayoutId id="2147483675" r:id="rId4"/>
    <p:sldLayoutId id="2147483677" r:id="rId5"/>
    <p:sldLayoutId id="2147483678" r:id="rId6"/>
    <p:sldLayoutId id="2147483679" r:id="rId7"/>
    <p:sldLayoutId id="2147483680" r:id="rId8"/>
    <p:sldLayoutId id="2147483681" r:id="rId9"/>
    <p:sldLayoutId id="2147483684" r:id="rId10"/>
    <p:sldLayoutId id="2147483683" r:id="rId11"/>
    <p:sldLayoutId id="2147483758" r:id="rId12"/>
    <p:sldLayoutId id="2147483763" r:id="rId13"/>
    <p:sldLayoutId id="2147483768" r:id="rId14"/>
    <p:sldLayoutId id="2147483771" r:id="rId15"/>
    <p:sldLayoutId id="2147483772" r:id="rId16"/>
    <p:sldLayoutId id="2147483775" r:id="rId17"/>
    <p:sldLayoutId id="2147483780" r:id="rId18"/>
    <p:sldLayoutId id="2147483782"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Lst>
  <p:timing>
    <p:tnLst>
      <p:par>
        <p:cTn id="1" dur="indefinite" restart="never" nodeType="tmRoot"/>
      </p:par>
    </p:tnLst>
  </p:timing>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16"/>
          <p:cNvSpPr txBox="1"/>
          <p:nvPr/>
        </p:nvSpPr>
        <p:spPr>
          <a:xfrm>
            <a:off x="0" y="6488668"/>
            <a:ext cx="9144000" cy="369332"/>
          </a:xfrm>
          <a:prstGeom prst="rect">
            <a:avLst/>
          </a:prstGeom>
          <a:gradFill flip="none" rotWithShape="1">
            <a:gsLst>
              <a:gs pos="25000">
                <a:srgbClr val="33CCCC">
                  <a:tint val="66000"/>
                  <a:satMod val="160000"/>
                </a:srgbClr>
              </a:gs>
              <a:gs pos="50000">
                <a:srgbClr val="33CCCC">
                  <a:tint val="44500"/>
                  <a:satMod val="160000"/>
                </a:srgbClr>
              </a:gs>
              <a:gs pos="100000">
                <a:srgbClr val="33CCCC">
                  <a:tint val="23500"/>
                  <a:satMod val="160000"/>
                </a:srgbClr>
              </a:gs>
            </a:gsLst>
            <a:lin ang="16200000" scaled="1"/>
            <a:tileRect/>
          </a:gradFill>
        </p:spPr>
        <p:txBody>
          <a:bodyPr wrap="square" rtlCol="0">
            <a:spAutoFit/>
          </a:bodyPr>
          <a:lstStyle/>
          <a:p>
            <a:endParaRPr lang="en-US" dirty="0">
              <a:solidFill>
                <a:prstClr val="black"/>
              </a:solidFill>
            </a:endParaRPr>
          </a:p>
        </p:txBody>
      </p:sp>
      <p:sp>
        <p:nvSpPr>
          <p:cNvPr id="7" name="Freeform 6"/>
          <p:cNvSpPr>
            <a:spLocks/>
          </p:cNvSpPr>
          <p:nvPr/>
        </p:nvSpPr>
        <p:spPr bwMode="auto">
          <a:xfrm>
            <a:off x="-9525" y="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b="1">
                <a:solidFill>
                  <a:schemeClr val="tx2">
                    <a:shade val="90000"/>
                  </a:schemeClr>
                </a:solidFill>
              </a:defRPr>
            </a:lvl1pPr>
          </a:lstStyle>
          <a:p>
            <a:r>
              <a:rPr lang="en-US" smtClean="0"/>
              <a:t>April 25, 2012</a:t>
            </a:r>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200" b="1">
                <a:solidFill>
                  <a:schemeClr val="tx2">
                    <a:shade val="90000"/>
                  </a:schemeClr>
                </a:solidFill>
              </a:defRPr>
            </a:lvl1pPr>
          </a:lstStyle>
          <a:p>
            <a:r>
              <a:rPr lang="en-US" dirty="0" smtClean="0">
                <a:solidFill>
                  <a:srgbClr val="04617B">
                    <a:shade val="90000"/>
                  </a:srgbClr>
                </a:solidFill>
              </a:rPr>
              <a:t>Air Resources Laboratory</a:t>
            </a: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b="1">
                <a:solidFill>
                  <a:schemeClr val="tx2">
                    <a:shade val="90000"/>
                  </a:schemeClr>
                </a:solidFill>
              </a:defRPr>
            </a:lvl1pPr>
          </a:lstStyle>
          <a:p>
            <a:fld id="{3E7EE49B-C32B-495C-9640-ABBF50F57D80}"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pic>
        <p:nvPicPr>
          <p:cNvPr id="14" name="Picture 7" descr="NOAA"/>
          <p:cNvPicPr>
            <a:picLocks noChangeAspect="1" noChangeArrowheads="1"/>
          </p:cNvPicPr>
          <p:nvPr/>
        </p:nvPicPr>
        <p:blipFill>
          <a:blip r:embed="rId13"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6" name="Title Placeholder 8"/>
          <p:cNvSpPr>
            <a:spLocks noGrp="1"/>
          </p:cNvSpPr>
          <p:nvPr>
            <p:ph type="title"/>
          </p:nvPr>
        </p:nvSpPr>
        <p:spPr>
          <a:xfrm>
            <a:off x="1447800" y="2514600"/>
            <a:ext cx="6019800" cy="838200"/>
          </a:xfrm>
          <a:prstGeom prst="rect">
            <a:avLst/>
          </a:prstGeom>
        </p:spPr>
        <p:txBody>
          <a:bodyPr vert="horz" lIns="0" rIns="0" bIns="0" anchor="b">
            <a:noAutofit/>
          </a:bodyPr>
          <a:lstStyle/>
          <a:p>
            <a:r>
              <a:rPr kumimoji="0" lang="en-US" dirty="0" smtClean="0"/>
              <a:t>Click to edit Master title style</a:t>
            </a:r>
            <a:endParaRPr kumimoji="0" lang="en-US" dirty="0"/>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p:txStyles>
    <p:titleStyle>
      <a:lvl1pPr algn="l" rtl="0" eaLnBrk="1" latinLnBrk="0" hangingPunct="1">
        <a:spcBef>
          <a:spcPct val="0"/>
        </a:spcBef>
        <a:buNone/>
        <a:defRPr kumimoji="0" sz="36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emf"/><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4800" y="1143000"/>
            <a:ext cx="8382000" cy="5570756"/>
          </a:xfrm>
          <a:prstGeom prst="rect">
            <a:avLst/>
          </a:prstGeom>
          <a:noFill/>
        </p:spPr>
        <p:txBody>
          <a:bodyPr wrap="square" rtlCol="0">
            <a:spAutoFit/>
          </a:bodyPr>
          <a:lstStyle/>
          <a:p>
            <a:pPr algn="ctr"/>
            <a:r>
              <a:rPr lang="en-US" sz="3600" b="1" dirty="0" smtClean="0">
                <a:solidFill>
                  <a:srgbClr val="045C75"/>
                </a:solidFill>
              </a:rPr>
              <a:t>Modeling the Atmospheric Deposition </a:t>
            </a:r>
          </a:p>
          <a:p>
            <a:pPr algn="ctr"/>
            <a:r>
              <a:rPr lang="en-US" sz="3600" b="1" dirty="0" smtClean="0">
                <a:solidFill>
                  <a:srgbClr val="045C75"/>
                </a:solidFill>
              </a:rPr>
              <a:t>of Mercury to the Great Lakes</a:t>
            </a:r>
          </a:p>
          <a:p>
            <a:pPr algn="ctr"/>
            <a:r>
              <a:rPr lang="en-US" sz="2000" b="1" dirty="0" smtClean="0">
                <a:solidFill>
                  <a:srgbClr val="045C75"/>
                </a:solidFill>
              </a:rPr>
              <a:t>(work funded through the Great Lakes Restoration Initiative)</a:t>
            </a:r>
          </a:p>
          <a:p>
            <a:pPr algn="ctr"/>
            <a:endParaRPr lang="en-US" sz="2400" b="1" dirty="0" smtClean="0">
              <a:solidFill>
                <a:srgbClr val="045C75"/>
              </a:solidFill>
            </a:endParaRPr>
          </a:p>
          <a:p>
            <a:pPr algn="ctr"/>
            <a:endParaRPr lang="en-US" sz="2400" b="1" dirty="0" smtClean="0">
              <a:solidFill>
                <a:srgbClr val="045C75"/>
              </a:solidFill>
            </a:endParaRPr>
          </a:p>
          <a:p>
            <a:pPr algn="ctr"/>
            <a:r>
              <a:rPr lang="en-US" sz="2400" b="1" dirty="0" smtClean="0">
                <a:solidFill>
                  <a:srgbClr val="045C75"/>
                </a:solidFill>
              </a:rPr>
              <a:t>Mark Cohen, Roland Draxler, Richard </a:t>
            </a:r>
            <a:r>
              <a:rPr lang="en-US" sz="2400" b="1" dirty="0" err="1" smtClean="0">
                <a:solidFill>
                  <a:srgbClr val="045C75"/>
                </a:solidFill>
              </a:rPr>
              <a:t>Artz</a:t>
            </a:r>
            <a:endParaRPr lang="en-US" sz="2400" b="1" dirty="0" smtClean="0">
              <a:solidFill>
                <a:srgbClr val="045C75"/>
              </a:solidFill>
            </a:endParaRPr>
          </a:p>
          <a:p>
            <a:pPr algn="ctr"/>
            <a:r>
              <a:rPr lang="en-US" sz="2400" b="1" dirty="0" smtClean="0">
                <a:solidFill>
                  <a:srgbClr val="045C75"/>
                </a:solidFill>
              </a:rPr>
              <a:t>NOAA Air Resources Laboratory</a:t>
            </a:r>
          </a:p>
          <a:p>
            <a:pPr algn="ctr"/>
            <a:r>
              <a:rPr lang="en-US" sz="2400" b="1" dirty="0" smtClean="0">
                <a:solidFill>
                  <a:srgbClr val="045C75"/>
                </a:solidFill>
              </a:rPr>
              <a:t>Silver Spring, MD, USA</a:t>
            </a:r>
          </a:p>
          <a:p>
            <a:pPr algn="ctr"/>
            <a:endParaRPr lang="en-US" sz="3400" b="1" dirty="0" smtClean="0">
              <a:solidFill>
                <a:srgbClr val="045C75"/>
              </a:solidFill>
            </a:endParaRPr>
          </a:p>
          <a:p>
            <a:pPr algn="ctr">
              <a:spcBef>
                <a:spcPts val="0"/>
              </a:spcBef>
              <a:buNone/>
            </a:pPr>
            <a:endParaRPr lang="en-US" sz="3400" b="1" dirty="0" smtClean="0">
              <a:solidFill>
                <a:srgbClr val="045C75"/>
              </a:solidFill>
            </a:endParaRPr>
          </a:p>
          <a:p>
            <a:pPr algn="ctr"/>
            <a:r>
              <a:rPr lang="en-US" sz="2400" b="1" dirty="0" smtClean="0">
                <a:solidFill>
                  <a:srgbClr val="045C75"/>
                </a:solidFill>
              </a:rPr>
              <a:t>Presentation to the </a:t>
            </a:r>
          </a:p>
          <a:p>
            <a:pPr algn="ctr"/>
            <a:r>
              <a:rPr lang="en-US" sz="2400" b="1" dirty="0" smtClean="0">
                <a:solidFill>
                  <a:srgbClr val="045C75"/>
                </a:solidFill>
              </a:rPr>
              <a:t>IJC’s International Air Quality Advisory Board </a:t>
            </a:r>
          </a:p>
          <a:p>
            <a:pPr algn="ctr"/>
            <a:r>
              <a:rPr lang="en-US" sz="2400" b="1" dirty="0" smtClean="0">
                <a:solidFill>
                  <a:srgbClr val="045C75"/>
                </a:solidFill>
              </a:rPr>
              <a:t>April 25, 2012, Washington D.C. </a:t>
            </a:r>
            <a:endParaRPr lang="en-US" sz="2400" b="1" dirty="0">
              <a:solidFill>
                <a:srgbClr val="045C75"/>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689080"/>
            <a:ext cx="6096000" cy="3416320"/>
          </a:xfrm>
          <a:prstGeom prst="rect">
            <a:avLst/>
          </a:prstGeom>
        </p:spPr>
        <p:txBody>
          <a:bodyPr wrap="square">
            <a:spAutoFit/>
          </a:bodyPr>
          <a:lstStyle/>
          <a:p>
            <a:pPr lvl="0" algn="ctr"/>
            <a:r>
              <a:rPr lang="en-US" sz="7200" b="1" dirty="0" smtClean="0">
                <a:solidFill>
                  <a:srgbClr val="045C75"/>
                </a:solidFill>
              </a:rPr>
              <a:t>Illustrative Results </a:t>
            </a:r>
            <a:r>
              <a:rPr lang="en-US" sz="7200" b="1" dirty="0">
                <a:solidFill>
                  <a:srgbClr val="045C75"/>
                </a:solidFill>
              </a:rPr>
              <a:t>for </a:t>
            </a:r>
            <a:r>
              <a:rPr lang="en-US" sz="7200" b="1" dirty="0" smtClean="0">
                <a:solidFill>
                  <a:srgbClr val="045C75"/>
                </a:solidFill>
              </a:rPr>
              <a:t>Single Sources</a:t>
            </a:r>
            <a:endParaRPr lang="en-US" sz="7200" b="1" dirty="0">
              <a:solidFill>
                <a:srgbClr val="045C75"/>
              </a:solidFill>
            </a:endParaRPr>
          </a:p>
        </p:txBody>
      </p:sp>
      <p:sp>
        <p:nvSpPr>
          <p:cNvPr id="3" name="TextBox 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 name="TextBox 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5"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76200"/>
            <a:ext cx="7924800" cy="461665"/>
          </a:xfrm>
          <a:prstGeom prst="rect">
            <a:avLst/>
          </a:prstGeom>
        </p:spPr>
        <p:txBody>
          <a:bodyPr wrap="square">
            <a:spAutoFit/>
          </a:bodyPr>
          <a:lstStyle/>
          <a:p>
            <a:pPr algn="ctr"/>
            <a:r>
              <a:rPr lang="en-US" sz="2400" b="1" dirty="0" smtClean="0">
                <a:solidFill>
                  <a:srgbClr val="04566C"/>
                </a:solidFill>
              </a:rPr>
              <a:t>Standard </a:t>
            </a:r>
            <a:r>
              <a:rPr lang="en-US" sz="2400" b="1" dirty="0">
                <a:solidFill>
                  <a:srgbClr val="04566C"/>
                </a:solidFill>
              </a:rPr>
              <a:t>Source Locations for </a:t>
            </a:r>
            <a:r>
              <a:rPr lang="en-US" sz="2400" b="1" dirty="0" smtClean="0">
                <a:solidFill>
                  <a:srgbClr val="04566C"/>
                </a:solidFill>
              </a:rPr>
              <a:t>Illustrative </a:t>
            </a:r>
            <a:r>
              <a:rPr lang="en-US" sz="2400" b="1" dirty="0">
                <a:solidFill>
                  <a:srgbClr val="04566C"/>
                </a:solidFill>
              </a:rPr>
              <a:t>Modeling </a:t>
            </a:r>
            <a:r>
              <a:rPr lang="en-US" sz="2400" b="1" dirty="0" smtClean="0">
                <a:solidFill>
                  <a:srgbClr val="04566C"/>
                </a:solidFill>
              </a:rPr>
              <a:t>Results</a:t>
            </a:r>
            <a:endParaRPr lang="en-US" sz="2400" b="1" dirty="0">
              <a:solidFill>
                <a:srgbClr val="04566C"/>
              </a:solidFill>
            </a:endParaRPr>
          </a:p>
        </p:txBody>
      </p:sp>
      <p:pic>
        <p:nvPicPr>
          <p:cNvPr id="4" name="Picture 3" descr="seleced_standard_points.jpg"/>
          <p:cNvPicPr>
            <a:picLocks noChangeAspect="1"/>
          </p:cNvPicPr>
          <p:nvPr/>
        </p:nvPicPr>
        <p:blipFill>
          <a:blip r:embed="rId2" cstate="print"/>
          <a:stretch>
            <a:fillRect/>
          </a:stretch>
        </p:blipFill>
        <p:spPr>
          <a:xfrm>
            <a:off x="457200" y="640080"/>
            <a:ext cx="8229600" cy="5710190"/>
          </a:xfrm>
          <a:prstGeom prst="rect">
            <a:avLst/>
          </a:prstGeom>
        </p:spPr>
      </p:pic>
      <p:sp>
        <p:nvSpPr>
          <p:cNvPr id="5" name="TextBox 4"/>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6" name="TextBox 5"/>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7"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8305" name="Picture 6"/>
          <p:cNvPicPr>
            <a:picLocks noChangeAspect="1" noChangeArrowheads="1"/>
          </p:cNvPicPr>
          <p:nvPr/>
        </p:nvPicPr>
        <p:blipFill>
          <a:blip r:embed="rId2" cstate="print"/>
          <a:srcRect/>
          <a:stretch>
            <a:fillRect/>
          </a:stretch>
        </p:blipFill>
        <p:spPr bwMode="auto">
          <a:xfrm>
            <a:off x="128016" y="1225296"/>
            <a:ext cx="8869680" cy="4395803"/>
          </a:xfrm>
          <a:prstGeom prst="rect">
            <a:avLst/>
          </a:prstGeom>
          <a:noFill/>
        </p:spPr>
      </p:pic>
      <p:sp>
        <p:nvSpPr>
          <p:cNvPr id="98307" name="Rectangle 3"/>
          <p:cNvSpPr>
            <a:spLocks noChangeArrowheads="1"/>
          </p:cNvSpPr>
          <p:nvPr/>
        </p:nvSpPr>
        <p:spPr bwMode="auto">
          <a:xfrm>
            <a:off x="1068733" y="251936"/>
            <a:ext cx="7006533"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7">
                <a:ln>
                  <a:noFill/>
                </a:ln>
                <a:solidFill>
                  <a:srgbClr val="04566C"/>
                </a:solidFill>
                <a:effectLst/>
                <a:latin typeface="Calibri" pitchFamily="34" charset="0"/>
                <a:ea typeface="Calibri" pitchFamily="34" charset="0"/>
                <a:cs typeface="Times New Roman" pitchFamily="18" charset="0"/>
              </a:rPr>
              <a:t>Lake Erie Transfer Flux Coefficients for two kinds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7">
                <a:ln>
                  <a:noFill/>
                </a:ln>
                <a:solidFill>
                  <a:srgbClr val="04566C"/>
                </a:solidFill>
                <a:effectLst/>
                <a:latin typeface="Calibri" pitchFamily="34" charset="0"/>
                <a:ea typeface="Calibri" pitchFamily="34" charset="0"/>
                <a:cs typeface="Times New Roman" pitchFamily="18" charset="0"/>
              </a:rPr>
              <a:t>of Generic Coal-Fired Power Plants (logarithmic scale)</a:t>
            </a:r>
            <a:endParaRPr kumimoji="0" lang="en-US" sz="2400" b="0" i="0" u="none" strike="noStrike" cap="none" normalizeH="0" baseline="0" dirty="0" smtClean="0">
              <a:ln>
                <a:noFill/>
              </a:ln>
              <a:solidFill>
                <a:srgbClr val="04566C"/>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7281" name="Picture 7"/>
          <p:cNvPicPr>
            <a:picLocks noChangeAspect="1" noChangeArrowheads="1"/>
          </p:cNvPicPr>
          <p:nvPr/>
        </p:nvPicPr>
        <p:blipFill>
          <a:blip r:embed="rId2" cstate="print"/>
          <a:srcRect/>
          <a:stretch>
            <a:fillRect/>
          </a:stretch>
        </p:blipFill>
        <p:spPr bwMode="auto">
          <a:xfrm>
            <a:off x="128016" y="1225296"/>
            <a:ext cx="8869680" cy="4395803"/>
          </a:xfrm>
          <a:prstGeom prst="rect">
            <a:avLst/>
          </a:prstGeom>
          <a:noFill/>
        </p:spPr>
      </p:pic>
      <p:sp>
        <p:nvSpPr>
          <p:cNvPr id="97283" name="Rectangle 3"/>
          <p:cNvSpPr>
            <a:spLocks noChangeArrowheads="1"/>
          </p:cNvSpPr>
          <p:nvPr/>
        </p:nvSpPr>
        <p:spPr bwMode="auto">
          <a:xfrm>
            <a:off x="1357021" y="251936"/>
            <a:ext cx="6407588"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8">
                <a:ln>
                  <a:noFill/>
                </a:ln>
                <a:solidFill>
                  <a:srgbClr val="04566C"/>
                </a:solidFill>
                <a:effectLst/>
                <a:latin typeface="Calibri" pitchFamily="34" charset="0"/>
                <a:ea typeface="Calibri" pitchFamily="34" charset="0"/>
                <a:cs typeface="Times New Roman" pitchFamily="18" charset="0"/>
              </a:rPr>
              <a:t>Lake Erie Transfer Flux Coefficients for two kinds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8">
                <a:ln>
                  <a:noFill/>
                </a:ln>
                <a:solidFill>
                  <a:srgbClr val="04566C"/>
                </a:solidFill>
                <a:effectLst/>
                <a:latin typeface="Calibri" pitchFamily="34" charset="0"/>
                <a:ea typeface="Calibri" pitchFamily="34" charset="0"/>
                <a:cs typeface="Times New Roman" pitchFamily="18" charset="0"/>
              </a:rPr>
              <a:t>of Generic Coal-</a:t>
            </a:r>
            <a:r>
              <a:rPr kumimoji="0" lang="en-US" sz="2400" b="1" i="0" u="none" strike="noStrike" cap="none" normalizeH="0" baseline="0" dirty="0" err="1" smtClean="0" bmk="_Toc311547118">
                <a:ln>
                  <a:noFill/>
                </a:ln>
                <a:solidFill>
                  <a:srgbClr val="04566C"/>
                </a:solidFill>
                <a:effectLst/>
                <a:latin typeface="Calibri" pitchFamily="34" charset="0"/>
                <a:ea typeface="Calibri" pitchFamily="34" charset="0"/>
                <a:cs typeface="Times New Roman" pitchFamily="18" charset="0"/>
              </a:rPr>
              <a:t>FIred</a:t>
            </a:r>
            <a:r>
              <a:rPr kumimoji="0" lang="en-US" sz="2400" b="1" i="0" u="none" strike="noStrike" cap="none" normalizeH="0" baseline="0" dirty="0" smtClean="0" bmk="_Toc311547118">
                <a:ln>
                  <a:noFill/>
                </a:ln>
                <a:solidFill>
                  <a:srgbClr val="04566C"/>
                </a:solidFill>
                <a:effectLst/>
                <a:latin typeface="Calibri" pitchFamily="34" charset="0"/>
                <a:ea typeface="Calibri" pitchFamily="34" charset="0"/>
                <a:cs typeface="Times New Roman" pitchFamily="18" charset="0"/>
              </a:rPr>
              <a:t> Power Plants (linear scale)</a:t>
            </a:r>
            <a:endParaRPr kumimoji="0" lang="en-US" sz="2400" b="0" i="0" u="none" strike="noStrike" cap="none" normalizeH="0" baseline="0" dirty="0" smtClean="0">
              <a:ln>
                <a:noFill/>
              </a:ln>
              <a:solidFill>
                <a:srgbClr val="04566C"/>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187476"/>
            <a:ext cx="6096000" cy="2308324"/>
          </a:xfrm>
          <a:prstGeom prst="rect">
            <a:avLst/>
          </a:prstGeom>
        </p:spPr>
        <p:txBody>
          <a:bodyPr wrap="square">
            <a:spAutoFit/>
          </a:bodyPr>
          <a:lstStyle/>
          <a:p>
            <a:pPr lvl="0" algn="ctr"/>
            <a:r>
              <a:rPr lang="en-US" sz="7200" b="1" dirty="0" smtClean="0">
                <a:solidFill>
                  <a:srgbClr val="045C75"/>
                </a:solidFill>
              </a:rPr>
              <a:t>Model Evaluation</a:t>
            </a:r>
            <a:endParaRPr lang="en-US" sz="7200" b="1" dirty="0">
              <a:solidFill>
                <a:srgbClr val="045C75"/>
              </a:solidFill>
            </a:endParaRPr>
          </a:p>
        </p:txBody>
      </p:sp>
      <p:sp>
        <p:nvSpPr>
          <p:cNvPr id="3" name="TextBox 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 name="TextBox 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5"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0657" name="Picture 2"/>
          <p:cNvPicPr>
            <a:picLocks noChangeAspect="1" noChangeArrowheads="1"/>
          </p:cNvPicPr>
          <p:nvPr/>
        </p:nvPicPr>
        <p:blipFill>
          <a:blip r:embed="rId3" cstate="print"/>
          <a:srcRect/>
          <a:stretch>
            <a:fillRect/>
          </a:stretch>
        </p:blipFill>
        <p:spPr bwMode="auto">
          <a:xfrm>
            <a:off x="155448" y="1143000"/>
            <a:ext cx="8869680" cy="4793270"/>
          </a:xfrm>
          <a:prstGeom prst="rect">
            <a:avLst/>
          </a:prstGeom>
          <a:noFill/>
        </p:spPr>
      </p:pic>
      <p:sp>
        <p:nvSpPr>
          <p:cNvPr id="70659" name="Rectangle 3"/>
          <p:cNvSpPr>
            <a:spLocks noChangeArrowheads="1"/>
          </p:cNvSpPr>
          <p:nvPr/>
        </p:nvSpPr>
        <p:spPr bwMode="auto">
          <a:xfrm>
            <a:off x="228600" y="384048"/>
            <a:ext cx="86868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bmk="_Toc311547146">
                <a:ln>
                  <a:noFill/>
                </a:ln>
                <a:solidFill>
                  <a:srgbClr val="04566C"/>
                </a:solidFill>
                <a:effectLst/>
                <a:latin typeface="Calibri" pitchFamily="34" charset="0"/>
                <a:ea typeface="Calibri" pitchFamily="34" charset="0"/>
                <a:cs typeface="Times New Roman" pitchFamily="18" charset="0"/>
              </a:rPr>
              <a:t>Modeled vs. Measured Wet Deposition of Mercury at Sites in the Great Lakes Region</a:t>
            </a:r>
            <a:endParaRPr kumimoji="0" lang="en-US" sz="1600" b="0" i="0" u="none" strike="noStrike" cap="none" normalizeH="0" baseline="0" dirty="0" smtClean="0">
              <a:ln>
                <a:noFill/>
              </a:ln>
              <a:solidFill>
                <a:srgbClr val="04566C"/>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8609" name="Picture 48" descr="mdn_sites_with_emissions.jpg"/>
          <p:cNvPicPr>
            <a:picLocks noChangeAspect="1" noChangeArrowheads="1"/>
          </p:cNvPicPr>
          <p:nvPr/>
        </p:nvPicPr>
        <p:blipFill>
          <a:blip r:embed="rId3" cstate="print"/>
          <a:srcRect/>
          <a:stretch>
            <a:fillRect/>
          </a:stretch>
        </p:blipFill>
        <p:spPr bwMode="auto">
          <a:xfrm>
            <a:off x="838200" y="670560"/>
            <a:ext cx="7437120" cy="5577840"/>
          </a:xfrm>
          <a:prstGeom prst="rect">
            <a:avLst/>
          </a:prstGeom>
          <a:noFill/>
        </p:spPr>
      </p:pic>
      <p:sp>
        <p:nvSpPr>
          <p:cNvPr id="68611" name="Rectangle 3"/>
          <p:cNvSpPr>
            <a:spLocks noChangeArrowheads="1"/>
          </p:cNvSpPr>
          <p:nvPr/>
        </p:nvSpPr>
        <p:spPr bwMode="auto">
          <a:xfrm>
            <a:off x="228600" y="152400"/>
            <a:ext cx="86868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bmk="_Toc311547148">
                <a:ln>
                  <a:noFill/>
                </a:ln>
                <a:solidFill>
                  <a:srgbClr val="04566C"/>
                </a:solidFill>
                <a:effectLst/>
                <a:latin typeface="Calibri" pitchFamily="34" charset="0"/>
                <a:ea typeface="Calibri" pitchFamily="34" charset="0"/>
                <a:cs typeface="Times New Roman" pitchFamily="18" charset="0"/>
              </a:rPr>
              <a:t>Standard source locations, MDN sites, and mercury emissions in the Great Lakes region</a:t>
            </a:r>
            <a:endParaRPr kumimoji="0" lang="en-US" sz="1600" b="0" i="0" u="none" strike="noStrike" cap="none" normalizeH="0" baseline="0" dirty="0" smtClean="0">
              <a:ln>
                <a:noFill/>
              </a:ln>
              <a:solidFill>
                <a:srgbClr val="04566C"/>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689080"/>
            <a:ext cx="6096000" cy="3416320"/>
          </a:xfrm>
          <a:prstGeom prst="rect">
            <a:avLst/>
          </a:prstGeom>
        </p:spPr>
        <p:txBody>
          <a:bodyPr wrap="square">
            <a:spAutoFit/>
          </a:bodyPr>
          <a:lstStyle/>
          <a:p>
            <a:pPr lvl="0" algn="ctr"/>
            <a:r>
              <a:rPr lang="en-US" sz="7200" b="1" dirty="0" smtClean="0">
                <a:solidFill>
                  <a:srgbClr val="045C75"/>
                </a:solidFill>
              </a:rPr>
              <a:t>Overall Results for the </a:t>
            </a:r>
          </a:p>
          <a:p>
            <a:pPr lvl="0" algn="ctr"/>
            <a:r>
              <a:rPr lang="en-US" sz="7200" b="1" dirty="0" smtClean="0">
                <a:solidFill>
                  <a:srgbClr val="045C75"/>
                </a:solidFill>
              </a:rPr>
              <a:t>Great Lakes</a:t>
            </a:r>
            <a:endParaRPr lang="en-US" sz="7200" b="1" dirty="0">
              <a:solidFill>
                <a:srgbClr val="045C75"/>
              </a:solidFill>
            </a:endParaRPr>
          </a:p>
        </p:txBody>
      </p:sp>
      <p:sp>
        <p:nvSpPr>
          <p:cNvPr id="3" name="TextBox 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 name="TextBox 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5"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6031528"/>
            <a:ext cx="9144000" cy="261610"/>
          </a:xfrm>
          <a:prstGeom prst="rect">
            <a:avLst/>
          </a:prstGeom>
          <a:solidFill>
            <a:schemeClr val="bg1"/>
          </a:solidFill>
        </p:spPr>
        <p:txBody>
          <a:bodyPr vert="horz" wrap="square" lIns="0" rIns="0" bIns="0" anchor="b">
            <a:spAutoFit/>
          </a:bodyPr>
          <a:lstStyle/>
          <a:p>
            <a:pPr algn="ctr">
              <a:spcBef>
                <a:spcPct val="0"/>
              </a:spcBef>
              <a:defRPr/>
            </a:pPr>
            <a:r>
              <a:rPr lang="en-US" sz="1400" b="1" dirty="0" smtClean="0">
                <a:solidFill>
                  <a:schemeClr val="tx2"/>
                </a:solidFill>
                <a:latin typeface="+mj-lt"/>
                <a:ea typeface="+mj-ea"/>
                <a:cs typeface="+mj-cs"/>
              </a:rPr>
              <a:t>Geographical Distribution of 2005 Atmospheric Mercury Emissions (Natural + Re-emit + Direct Anthropogenic)</a:t>
            </a:r>
            <a:endParaRPr kumimoji="0" lang="en-US" sz="1400" b="1" i="0" u="none" strike="noStrike" kern="1200" cap="none"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7116046" y="4656843"/>
            <a:ext cx="1657949" cy="731520"/>
          </a:xfrm>
          <a:prstGeom prst="rect">
            <a:avLst/>
          </a:prstGeom>
          <a:solidFill>
            <a:srgbClr val="0F6FC6"/>
          </a:solidFill>
          <a:ln>
            <a:solidFill>
              <a:schemeClr val="tx1"/>
            </a:solidFill>
          </a:ln>
        </p:spPr>
        <p:txBody>
          <a:bodyPr wrap="square" rtlCol="0" anchor="ctr">
            <a:spAutoFit/>
          </a:bodyPr>
          <a:lstStyle/>
          <a:p>
            <a:r>
              <a:rPr lang="en-US" sz="1600" b="1" dirty="0" smtClean="0">
                <a:solidFill>
                  <a:schemeClr val="bg1"/>
                </a:solidFill>
              </a:rPr>
              <a:t>Policy-Relevant </a:t>
            </a:r>
          </a:p>
          <a:p>
            <a:r>
              <a:rPr lang="en-US" sz="1600" b="1" dirty="0" smtClean="0">
                <a:solidFill>
                  <a:schemeClr val="bg1"/>
                </a:solidFill>
              </a:rPr>
              <a:t>Scenario Analysis</a:t>
            </a:r>
            <a:endParaRPr lang="en-US" sz="1600" b="1" dirty="0">
              <a:solidFill>
                <a:schemeClr val="bg1"/>
              </a:solidFill>
            </a:endParaRPr>
          </a:p>
        </p:txBody>
      </p:sp>
      <p:cxnSp>
        <p:nvCxnSpPr>
          <p:cNvPr id="10" name="Straight Connector 9"/>
          <p:cNvCxnSpPr/>
          <p:nvPr/>
        </p:nvCxnSpPr>
        <p:spPr>
          <a:xfrm>
            <a:off x="228600" y="4572000"/>
            <a:ext cx="8763000" cy="0"/>
          </a:xfrm>
          <a:prstGeom prst="line">
            <a:avLst/>
          </a:prstGeom>
          <a:ln w="19050">
            <a:solidFill>
              <a:srgbClr val="0F6FC6"/>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8600" y="4533508"/>
            <a:ext cx="8763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LOBAL_ALL_erie_161_L750_W1250_1_deg.jpg"/>
          <p:cNvPicPr>
            <a:picLocks noChangeAspect="1"/>
          </p:cNvPicPr>
          <p:nvPr/>
        </p:nvPicPr>
        <p:blipFill>
          <a:blip r:embed="rId3" cstate="print"/>
          <a:srcRect l="3605" t="4539" r="3605"/>
          <a:stretch>
            <a:fillRect/>
          </a:stretch>
        </p:blipFill>
        <p:spPr>
          <a:xfrm>
            <a:off x="864870" y="491490"/>
            <a:ext cx="7602717" cy="5394960"/>
          </a:xfrm>
          <a:prstGeom prst="rect">
            <a:avLst/>
          </a:prstGeom>
        </p:spPr>
      </p:pic>
      <p:sp>
        <p:nvSpPr>
          <p:cNvPr id="13" name="Title 21"/>
          <p:cNvSpPr txBox="1">
            <a:spLocks/>
          </p:cNvSpPr>
          <p:nvPr/>
        </p:nvSpPr>
        <p:spPr>
          <a:xfrm>
            <a:off x="838200" y="0"/>
            <a:ext cx="7848600" cy="523220"/>
          </a:xfrm>
          <a:prstGeom prst="rect">
            <a:avLst/>
          </a:prstGeom>
          <a:noFill/>
          <a:ln>
            <a:noFill/>
          </a:ln>
        </p:spPr>
        <p:txBody>
          <a:bodyPr vert="horz" wrap="square" lIns="91440" rIns="91440" bIns="45720" anchor="b">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smtClean="0">
                <a:ln>
                  <a:noFill/>
                </a:ln>
                <a:solidFill>
                  <a:srgbClr val="04566C"/>
                </a:solidFill>
                <a:effectLst/>
                <a:uLnTx/>
                <a:uFillTx/>
                <a:latin typeface="+mj-lt"/>
                <a:ea typeface="+mj-ea"/>
                <a:cs typeface="+mj-cs"/>
              </a:rPr>
              <a:t>Here’s where the mercury</a:t>
            </a:r>
            <a:r>
              <a:rPr kumimoji="0" lang="en-US" sz="1400" b="1" i="0" u="none" strike="noStrike" kern="1200" cap="none" spc="0" normalizeH="0" noProof="0" dirty="0" smtClean="0">
                <a:ln>
                  <a:noFill/>
                </a:ln>
                <a:solidFill>
                  <a:srgbClr val="04566C"/>
                </a:solidFill>
                <a:effectLst/>
                <a:uLnTx/>
                <a:uFillTx/>
                <a:latin typeface="+mj-lt"/>
                <a:ea typeface="+mj-ea"/>
                <a:cs typeface="+mj-cs"/>
              </a:rPr>
              <a:t> is emitted from... But what is the relative importance of different source regions to atmospheric deposition of mercury to </a:t>
            </a:r>
            <a:r>
              <a:rPr lang="en-US" sz="1400" b="1" noProof="0" dirty="0" smtClean="0">
                <a:solidFill>
                  <a:srgbClr val="04566C"/>
                </a:solidFill>
                <a:latin typeface="+mj-lt"/>
                <a:ea typeface="+mj-ea"/>
                <a:cs typeface="+mj-cs"/>
              </a:rPr>
              <a:t>the </a:t>
            </a:r>
            <a:r>
              <a:rPr kumimoji="0" lang="en-US" sz="1400" b="1" i="0" u="none" strike="noStrike" kern="1200" cap="none" spc="0" normalizeH="0" noProof="0" dirty="0" smtClean="0">
                <a:ln>
                  <a:noFill/>
                </a:ln>
                <a:solidFill>
                  <a:srgbClr val="04566C"/>
                </a:solidFill>
                <a:effectLst/>
                <a:uLnTx/>
                <a:uFillTx/>
                <a:latin typeface="+mj-lt"/>
                <a:ea typeface="+mj-ea"/>
                <a:cs typeface="+mj-cs"/>
              </a:rPr>
              <a:t>Great Lakes? Does most of it come from China?</a:t>
            </a:r>
            <a:endParaRPr kumimoji="0" lang="en-US" sz="1400" b="1" i="0" u="none" strike="noStrike" kern="1200" cap="none" spc="0" normalizeH="0" baseline="0" noProof="0" dirty="0">
              <a:ln>
                <a:noFill/>
              </a:ln>
              <a:solidFill>
                <a:srgbClr val="04566C"/>
              </a:solidFill>
              <a:effectLst/>
              <a:uLnTx/>
              <a:uFillTx/>
              <a:latin typeface="+mj-lt"/>
              <a:ea typeface="+mj-ea"/>
              <a:cs typeface="+mj-cs"/>
            </a:endParaRPr>
          </a:p>
        </p:txBody>
      </p:sp>
      <p:sp>
        <p:nvSpPr>
          <p:cNvPr id="15" name="TextBox 14"/>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16" name="TextBox 15"/>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17"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533400" y="6019800"/>
            <a:ext cx="8220456" cy="292388"/>
          </a:xfrm>
          <a:prstGeom prst="rect">
            <a:avLst/>
          </a:prstGeom>
          <a:solidFill>
            <a:schemeClr val="bg1"/>
          </a:solidFill>
        </p:spPr>
        <p:txBody>
          <a:bodyPr vert="horz" wrap="square" lIns="0" rIns="0" bIns="0" anchor="b">
            <a:spAutoFit/>
          </a:bodyPr>
          <a:lstStyle/>
          <a:p>
            <a:pPr algn="ctr">
              <a:spcBef>
                <a:spcPct val="0"/>
              </a:spcBef>
              <a:defRPr/>
            </a:pPr>
            <a:r>
              <a:rPr lang="en-US" sz="1600" b="1" dirty="0" smtClean="0">
                <a:solidFill>
                  <a:schemeClr val="tx2"/>
                </a:solidFill>
                <a:latin typeface="+mj-lt"/>
                <a:ea typeface="+mj-ea"/>
                <a:cs typeface="+mj-cs"/>
              </a:rPr>
              <a:t>Geographical Distribution of 2005 Atmospheric Mercury Deposition Contributions to Lake Erie</a:t>
            </a:r>
            <a:endParaRPr kumimoji="0" lang="en-US" sz="1600" b="1" i="0" u="none" strike="noStrike" kern="1200" cap="none"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7116046" y="4656843"/>
            <a:ext cx="1657949" cy="731520"/>
          </a:xfrm>
          <a:prstGeom prst="rect">
            <a:avLst/>
          </a:prstGeom>
          <a:solidFill>
            <a:srgbClr val="0F6FC6"/>
          </a:solidFill>
          <a:ln>
            <a:solidFill>
              <a:schemeClr val="tx1"/>
            </a:solidFill>
          </a:ln>
        </p:spPr>
        <p:txBody>
          <a:bodyPr wrap="square" rtlCol="0" anchor="ctr">
            <a:spAutoFit/>
          </a:bodyPr>
          <a:lstStyle/>
          <a:p>
            <a:r>
              <a:rPr lang="en-US" sz="1600" b="1" dirty="0" smtClean="0">
                <a:solidFill>
                  <a:schemeClr val="bg1"/>
                </a:solidFill>
              </a:rPr>
              <a:t>Policy-Relevant </a:t>
            </a:r>
          </a:p>
          <a:p>
            <a:r>
              <a:rPr lang="en-US" sz="1600" b="1" dirty="0" smtClean="0">
                <a:solidFill>
                  <a:schemeClr val="bg1"/>
                </a:solidFill>
              </a:rPr>
              <a:t>Scenario Analysis</a:t>
            </a:r>
            <a:endParaRPr lang="en-US" sz="1600" b="1" dirty="0">
              <a:solidFill>
                <a:schemeClr val="bg1"/>
              </a:solidFill>
            </a:endParaRPr>
          </a:p>
        </p:txBody>
      </p:sp>
      <p:cxnSp>
        <p:nvCxnSpPr>
          <p:cNvPr id="10" name="Straight Connector 9"/>
          <p:cNvCxnSpPr/>
          <p:nvPr/>
        </p:nvCxnSpPr>
        <p:spPr>
          <a:xfrm>
            <a:off x="228600" y="4572000"/>
            <a:ext cx="8763000" cy="0"/>
          </a:xfrm>
          <a:prstGeom prst="line">
            <a:avLst/>
          </a:prstGeom>
          <a:ln w="19050">
            <a:solidFill>
              <a:srgbClr val="0F6FC6"/>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8600" y="4533508"/>
            <a:ext cx="8763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LOBAL_ALL_erie_161_L750_W1250_1_deg.jpg"/>
          <p:cNvPicPr>
            <a:picLocks noChangeAspect="1"/>
          </p:cNvPicPr>
          <p:nvPr/>
        </p:nvPicPr>
        <p:blipFill>
          <a:blip r:embed="rId3" cstate="print"/>
          <a:srcRect l="4167" t="5298" r="4167"/>
          <a:stretch>
            <a:fillRect/>
          </a:stretch>
        </p:blipFill>
        <p:spPr>
          <a:xfrm>
            <a:off x="914400" y="533400"/>
            <a:ext cx="7507224" cy="5349592"/>
          </a:xfrm>
          <a:prstGeom prst="rect">
            <a:avLst/>
          </a:prstGeom>
        </p:spPr>
      </p:pic>
      <p:sp>
        <p:nvSpPr>
          <p:cNvPr id="13" name="TextBox 12"/>
          <p:cNvSpPr txBox="1"/>
          <p:nvPr/>
        </p:nvSpPr>
        <p:spPr>
          <a:xfrm>
            <a:off x="533400" y="66128"/>
            <a:ext cx="8610600" cy="369332"/>
          </a:xfrm>
          <a:prstGeom prst="rect">
            <a:avLst/>
          </a:prstGeom>
          <a:noFill/>
          <a:ln>
            <a:noFill/>
          </a:ln>
        </p:spPr>
        <p:txBody>
          <a:bodyPr wrap="square" rtlCol="0">
            <a:spAutoFit/>
          </a:bodyPr>
          <a:lstStyle/>
          <a:p>
            <a:pPr algn="ctr"/>
            <a:r>
              <a:rPr lang="en-US" b="1" dirty="0" smtClean="0">
                <a:solidFill>
                  <a:srgbClr val="04566C"/>
                </a:solidFill>
              </a:rPr>
              <a:t>Here’s where the mercury came from that was deposited to Lake Erie (~2005)</a:t>
            </a:r>
            <a:endParaRPr lang="en-US" b="1" dirty="0">
              <a:solidFill>
                <a:srgbClr val="04566C"/>
              </a:solidFill>
            </a:endParaRPr>
          </a:p>
        </p:txBody>
      </p:sp>
      <p:sp>
        <p:nvSpPr>
          <p:cNvPr id="18" name="TextBox 17"/>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19" name="TextBox 18"/>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20"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rot="5400000">
            <a:off x="-1173481" y="3688080"/>
            <a:ext cx="539496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95300" y="1828800"/>
            <a:ext cx="1011815" cy="307777"/>
          </a:xfrm>
          <a:prstGeom prst="rect">
            <a:avLst/>
          </a:prstGeom>
          <a:solidFill>
            <a:schemeClr val="tx1"/>
          </a:solidFill>
        </p:spPr>
        <p:txBody>
          <a:bodyPr wrap="none" rtlCol="0">
            <a:spAutoFit/>
          </a:bodyPr>
          <a:lstStyle/>
          <a:p>
            <a:r>
              <a:rPr lang="en-US" sz="1400" b="1" dirty="0" smtClean="0">
                <a:solidFill>
                  <a:schemeClr val="bg1"/>
                </a:solidFill>
              </a:rPr>
              <a:t>Jan 1, 2010</a:t>
            </a:r>
            <a:endParaRPr lang="en-US" sz="1400" b="1" dirty="0">
              <a:solidFill>
                <a:schemeClr val="bg1"/>
              </a:solidFill>
            </a:endParaRPr>
          </a:p>
        </p:txBody>
      </p:sp>
      <p:sp>
        <p:nvSpPr>
          <p:cNvPr id="23" name="TextBox 22"/>
          <p:cNvSpPr txBox="1"/>
          <p:nvPr/>
        </p:nvSpPr>
        <p:spPr>
          <a:xfrm>
            <a:off x="495300" y="2514600"/>
            <a:ext cx="1011815" cy="307777"/>
          </a:xfrm>
          <a:prstGeom prst="rect">
            <a:avLst/>
          </a:prstGeom>
          <a:solidFill>
            <a:schemeClr val="tx1"/>
          </a:solidFill>
        </p:spPr>
        <p:txBody>
          <a:bodyPr wrap="none" rtlCol="0">
            <a:spAutoFit/>
          </a:bodyPr>
          <a:lstStyle/>
          <a:p>
            <a:r>
              <a:rPr lang="en-US" sz="1400" b="1" dirty="0" smtClean="0">
                <a:solidFill>
                  <a:schemeClr val="bg1"/>
                </a:solidFill>
              </a:rPr>
              <a:t>Jan 1, 2011</a:t>
            </a:r>
            <a:endParaRPr lang="en-US" sz="1400" b="1" dirty="0">
              <a:solidFill>
                <a:schemeClr val="bg1"/>
              </a:solidFill>
            </a:endParaRPr>
          </a:p>
        </p:txBody>
      </p:sp>
      <p:sp>
        <p:nvSpPr>
          <p:cNvPr id="24" name="TextBox 23"/>
          <p:cNvSpPr txBox="1"/>
          <p:nvPr/>
        </p:nvSpPr>
        <p:spPr>
          <a:xfrm>
            <a:off x="495300" y="3200400"/>
            <a:ext cx="1011815" cy="307777"/>
          </a:xfrm>
          <a:prstGeom prst="rect">
            <a:avLst/>
          </a:prstGeom>
          <a:solidFill>
            <a:schemeClr val="tx1"/>
          </a:solidFill>
        </p:spPr>
        <p:txBody>
          <a:bodyPr wrap="none" rtlCol="0">
            <a:spAutoFit/>
          </a:bodyPr>
          <a:lstStyle/>
          <a:p>
            <a:r>
              <a:rPr lang="en-US" sz="1400" b="1" dirty="0" smtClean="0">
                <a:solidFill>
                  <a:schemeClr val="bg1"/>
                </a:solidFill>
              </a:rPr>
              <a:t>Jan 1, 2012</a:t>
            </a:r>
            <a:endParaRPr lang="en-US" sz="1400" b="1" dirty="0">
              <a:solidFill>
                <a:schemeClr val="bg1"/>
              </a:solidFill>
            </a:endParaRPr>
          </a:p>
        </p:txBody>
      </p:sp>
      <p:sp>
        <p:nvSpPr>
          <p:cNvPr id="25" name="TextBox 24"/>
          <p:cNvSpPr txBox="1"/>
          <p:nvPr/>
        </p:nvSpPr>
        <p:spPr>
          <a:xfrm>
            <a:off x="495300" y="3886200"/>
            <a:ext cx="1011815" cy="307777"/>
          </a:xfrm>
          <a:prstGeom prst="rect">
            <a:avLst/>
          </a:prstGeom>
          <a:solidFill>
            <a:schemeClr val="tx1"/>
          </a:solidFill>
        </p:spPr>
        <p:txBody>
          <a:bodyPr wrap="none" rtlCol="0">
            <a:spAutoFit/>
          </a:bodyPr>
          <a:lstStyle/>
          <a:p>
            <a:r>
              <a:rPr lang="en-US" sz="1400" b="1" dirty="0" smtClean="0">
                <a:solidFill>
                  <a:schemeClr val="bg1"/>
                </a:solidFill>
              </a:rPr>
              <a:t>Jan 1, 2013</a:t>
            </a:r>
            <a:endParaRPr lang="en-US" sz="1400" b="1" dirty="0">
              <a:solidFill>
                <a:schemeClr val="bg1"/>
              </a:solidFill>
            </a:endParaRPr>
          </a:p>
        </p:txBody>
      </p:sp>
      <p:sp>
        <p:nvSpPr>
          <p:cNvPr id="26" name="TextBox 25"/>
          <p:cNvSpPr txBox="1"/>
          <p:nvPr/>
        </p:nvSpPr>
        <p:spPr>
          <a:xfrm>
            <a:off x="495300" y="4572000"/>
            <a:ext cx="1011815" cy="307777"/>
          </a:xfrm>
          <a:prstGeom prst="rect">
            <a:avLst/>
          </a:prstGeom>
          <a:solidFill>
            <a:schemeClr val="tx1"/>
          </a:solidFill>
        </p:spPr>
        <p:txBody>
          <a:bodyPr wrap="none" rtlCol="0">
            <a:spAutoFit/>
          </a:bodyPr>
          <a:lstStyle/>
          <a:p>
            <a:r>
              <a:rPr lang="en-US" sz="1400" b="1" dirty="0" smtClean="0">
                <a:solidFill>
                  <a:schemeClr val="bg1"/>
                </a:solidFill>
              </a:rPr>
              <a:t>Jan 1, 2014</a:t>
            </a:r>
            <a:endParaRPr lang="en-US" sz="1400" b="1" dirty="0">
              <a:solidFill>
                <a:schemeClr val="bg1"/>
              </a:solidFill>
            </a:endParaRPr>
          </a:p>
        </p:txBody>
      </p:sp>
      <p:sp>
        <p:nvSpPr>
          <p:cNvPr id="34" name="TextBox 33"/>
          <p:cNvSpPr txBox="1"/>
          <p:nvPr/>
        </p:nvSpPr>
        <p:spPr>
          <a:xfrm>
            <a:off x="495300" y="1143000"/>
            <a:ext cx="1011815" cy="307777"/>
          </a:xfrm>
          <a:prstGeom prst="rect">
            <a:avLst/>
          </a:prstGeom>
          <a:solidFill>
            <a:schemeClr val="tx1"/>
          </a:solidFill>
        </p:spPr>
        <p:txBody>
          <a:bodyPr wrap="none" rtlCol="0">
            <a:spAutoFit/>
          </a:bodyPr>
          <a:lstStyle/>
          <a:p>
            <a:r>
              <a:rPr lang="en-US" sz="1400" b="1" dirty="0" smtClean="0">
                <a:solidFill>
                  <a:schemeClr val="bg1"/>
                </a:solidFill>
              </a:rPr>
              <a:t>Jan 1, 2009</a:t>
            </a:r>
            <a:endParaRPr lang="en-US" sz="1400" b="1" dirty="0">
              <a:solidFill>
                <a:schemeClr val="bg1"/>
              </a:solidFill>
            </a:endParaRPr>
          </a:p>
        </p:txBody>
      </p:sp>
      <p:sp>
        <p:nvSpPr>
          <p:cNvPr id="35" name="TextBox 34"/>
          <p:cNvSpPr txBox="1"/>
          <p:nvPr/>
        </p:nvSpPr>
        <p:spPr>
          <a:xfrm>
            <a:off x="495300" y="5257800"/>
            <a:ext cx="1011815" cy="307777"/>
          </a:xfrm>
          <a:prstGeom prst="rect">
            <a:avLst/>
          </a:prstGeom>
          <a:solidFill>
            <a:schemeClr val="tx1"/>
          </a:solidFill>
        </p:spPr>
        <p:txBody>
          <a:bodyPr wrap="none" rtlCol="0">
            <a:spAutoFit/>
          </a:bodyPr>
          <a:lstStyle/>
          <a:p>
            <a:r>
              <a:rPr lang="en-US" sz="1400" b="1" dirty="0" smtClean="0">
                <a:solidFill>
                  <a:schemeClr val="bg1"/>
                </a:solidFill>
              </a:rPr>
              <a:t>Jan 1, 2015</a:t>
            </a:r>
            <a:endParaRPr lang="en-US" sz="1400" b="1" dirty="0">
              <a:solidFill>
                <a:schemeClr val="bg1"/>
              </a:solidFill>
            </a:endParaRPr>
          </a:p>
        </p:txBody>
      </p:sp>
      <p:sp>
        <p:nvSpPr>
          <p:cNvPr id="36" name="TextBox 35"/>
          <p:cNvSpPr txBox="1"/>
          <p:nvPr/>
        </p:nvSpPr>
        <p:spPr>
          <a:xfrm>
            <a:off x="495300" y="5943600"/>
            <a:ext cx="1011815" cy="307777"/>
          </a:xfrm>
          <a:prstGeom prst="rect">
            <a:avLst/>
          </a:prstGeom>
          <a:solidFill>
            <a:schemeClr val="tx1"/>
          </a:solidFill>
        </p:spPr>
        <p:txBody>
          <a:bodyPr wrap="none" rtlCol="0">
            <a:spAutoFit/>
          </a:bodyPr>
          <a:lstStyle/>
          <a:p>
            <a:r>
              <a:rPr lang="en-US" sz="1400" b="1" dirty="0" smtClean="0">
                <a:solidFill>
                  <a:schemeClr val="bg1"/>
                </a:solidFill>
              </a:rPr>
              <a:t>Jan 1, 2016</a:t>
            </a:r>
            <a:endParaRPr lang="en-US" sz="1400" b="1" dirty="0">
              <a:solidFill>
                <a:schemeClr val="bg1"/>
              </a:solidFill>
            </a:endParaRPr>
          </a:p>
        </p:txBody>
      </p:sp>
      <p:cxnSp>
        <p:nvCxnSpPr>
          <p:cNvPr id="38" name="Straight Connector 37"/>
          <p:cNvCxnSpPr/>
          <p:nvPr/>
        </p:nvCxnSpPr>
        <p:spPr>
          <a:xfrm rot="5400000" flipV="1">
            <a:off x="4513316" y="2530554"/>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3840480" y="1400228"/>
            <a:ext cx="0" cy="448056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flipH="1">
            <a:off x="1414330" y="0"/>
            <a:ext cx="6324600" cy="461665"/>
          </a:xfrm>
          <a:prstGeom prst="rect">
            <a:avLst/>
          </a:prstGeom>
          <a:noFill/>
          <a:ln>
            <a:noFill/>
          </a:ln>
        </p:spPr>
        <p:txBody>
          <a:bodyPr wrap="square" lIns="91440" rIns="91440" rtlCol="0">
            <a:spAutoFit/>
          </a:bodyPr>
          <a:lstStyle/>
          <a:p>
            <a:pPr algn="ctr"/>
            <a:r>
              <a:rPr lang="en-US" sz="2400" b="1" dirty="0" smtClean="0">
                <a:solidFill>
                  <a:srgbClr val="045C75"/>
                </a:solidFill>
              </a:rPr>
              <a:t>ARL’s GLRI Mercury Modeling Project Timeline</a:t>
            </a:r>
            <a:endParaRPr lang="en-US" sz="2400" b="1" dirty="0">
              <a:solidFill>
                <a:srgbClr val="045C75"/>
              </a:solidFill>
            </a:endParaRPr>
          </a:p>
        </p:txBody>
      </p:sp>
      <p:cxnSp>
        <p:nvCxnSpPr>
          <p:cNvPr id="30" name="Straight Connector 29"/>
          <p:cNvCxnSpPr/>
          <p:nvPr/>
        </p:nvCxnSpPr>
        <p:spPr>
          <a:xfrm>
            <a:off x="1534260" y="129540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534260" y="198120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534260" y="266700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534260" y="335280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534260" y="403860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534260" y="472440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534260" y="541020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534260" y="6096000"/>
            <a:ext cx="914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flipV="1">
            <a:off x="4513316" y="3207807"/>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V="1">
            <a:off x="4513316" y="1844040"/>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flipV="1">
            <a:off x="4513316" y="1158240"/>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flipV="1">
            <a:off x="4513316" y="472440"/>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flipV="1">
            <a:off x="4513316" y="-213360"/>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flipV="1">
            <a:off x="4513316" y="-916252"/>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flipV="1">
            <a:off x="4513316" y="-1584960"/>
            <a:ext cx="0" cy="5760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flipH="1">
            <a:off x="3454186" y="4072784"/>
            <a:ext cx="2743200" cy="651616"/>
          </a:xfrm>
          <a:prstGeom prst="rect">
            <a:avLst/>
          </a:prstGeom>
          <a:solidFill>
            <a:srgbClr val="CCFF99"/>
          </a:solidFill>
          <a:ln>
            <a:solidFill>
              <a:schemeClr val="tx1"/>
            </a:solidFill>
          </a:ln>
        </p:spPr>
        <p:txBody>
          <a:bodyPr wrap="square" rtlCol="0" anchor="ctr" anchorCtr="1">
            <a:noAutofit/>
          </a:bodyPr>
          <a:lstStyle/>
          <a:p>
            <a:pPr algn="ctr"/>
            <a:r>
              <a:rPr lang="en-US" sz="1600" b="1" i="1" dirty="0" smtClean="0">
                <a:solidFill>
                  <a:srgbClr val="FF0000"/>
                </a:solidFill>
              </a:rPr>
              <a:t>FY12 $ (?)   </a:t>
            </a:r>
            <a:r>
              <a:rPr lang="en-US" sz="1600" b="1" dirty="0" smtClean="0"/>
              <a:t>Scenario Analysis</a:t>
            </a:r>
            <a:endParaRPr lang="en-US" sz="1600" b="1" dirty="0"/>
          </a:p>
        </p:txBody>
      </p:sp>
      <p:sp>
        <p:nvSpPr>
          <p:cNvPr id="33" name="TextBox 32"/>
          <p:cNvSpPr txBox="1"/>
          <p:nvPr/>
        </p:nvSpPr>
        <p:spPr>
          <a:xfrm flipH="1">
            <a:off x="4027696" y="4757870"/>
            <a:ext cx="2743200" cy="652330"/>
          </a:xfrm>
          <a:prstGeom prst="rect">
            <a:avLst/>
          </a:prstGeom>
          <a:solidFill>
            <a:srgbClr val="FFDAD1"/>
          </a:solidFill>
          <a:ln>
            <a:solidFill>
              <a:schemeClr val="tx1"/>
            </a:solidFill>
          </a:ln>
        </p:spPr>
        <p:txBody>
          <a:bodyPr wrap="square" rtlCol="0" anchor="ctr" anchorCtr="1">
            <a:noAutofit/>
          </a:bodyPr>
          <a:lstStyle/>
          <a:p>
            <a:pPr algn="ctr"/>
            <a:r>
              <a:rPr lang="en-US" sz="1600" b="1" i="1" dirty="0" smtClean="0">
                <a:solidFill>
                  <a:srgbClr val="FF0000"/>
                </a:solidFill>
              </a:rPr>
              <a:t>FY13 $ (??)  </a:t>
            </a:r>
            <a:r>
              <a:rPr lang="en-US" sz="1600" b="1" dirty="0" smtClean="0"/>
              <a:t>Update Analysis</a:t>
            </a:r>
            <a:endParaRPr lang="en-US" sz="1600" b="1" dirty="0"/>
          </a:p>
        </p:txBody>
      </p:sp>
      <p:sp>
        <p:nvSpPr>
          <p:cNvPr id="31" name="TextBox 30"/>
          <p:cNvSpPr txBox="1"/>
          <p:nvPr/>
        </p:nvSpPr>
        <p:spPr>
          <a:xfrm flipH="1">
            <a:off x="2880676" y="3359823"/>
            <a:ext cx="2743200" cy="678777"/>
          </a:xfrm>
          <a:prstGeom prst="rect">
            <a:avLst/>
          </a:prstGeom>
          <a:solidFill>
            <a:srgbClr val="D7FBFD"/>
          </a:solidFill>
          <a:ln>
            <a:solidFill>
              <a:schemeClr val="tx1"/>
            </a:solidFill>
          </a:ln>
        </p:spPr>
        <p:txBody>
          <a:bodyPr wrap="square" rtlCol="0" anchor="ctr" anchorCtr="1">
            <a:noAutofit/>
          </a:bodyPr>
          <a:lstStyle/>
          <a:p>
            <a:pPr algn="ctr"/>
            <a:r>
              <a:rPr lang="en-US" sz="1600" b="1" i="1" dirty="0" smtClean="0">
                <a:solidFill>
                  <a:srgbClr val="FF0000"/>
                </a:solidFill>
              </a:rPr>
              <a:t>FY11 $</a:t>
            </a:r>
            <a:r>
              <a:rPr lang="en-US" sz="1600" dirty="0" smtClean="0"/>
              <a:t>  </a:t>
            </a:r>
            <a:r>
              <a:rPr lang="en-US" sz="1600" b="1" dirty="0" smtClean="0"/>
              <a:t>Sensitivity  Analysis + Extended Model Evaluation</a:t>
            </a:r>
            <a:endParaRPr lang="en-US" sz="1600" b="1" dirty="0"/>
          </a:p>
        </p:txBody>
      </p:sp>
      <p:sp>
        <p:nvSpPr>
          <p:cNvPr id="49" name="TextBox 48"/>
          <p:cNvSpPr txBox="1"/>
          <p:nvPr/>
        </p:nvSpPr>
        <p:spPr>
          <a:xfrm flipH="1">
            <a:off x="2307166" y="2209800"/>
            <a:ext cx="2743200" cy="1091724"/>
          </a:xfrm>
          <a:prstGeom prst="rect">
            <a:avLst/>
          </a:prstGeom>
          <a:solidFill>
            <a:srgbClr val="FFFF85"/>
          </a:solidFill>
          <a:ln>
            <a:solidFill>
              <a:schemeClr val="tx1"/>
            </a:solidFill>
          </a:ln>
        </p:spPr>
        <p:txBody>
          <a:bodyPr wrap="square" rtlCol="0" anchor="ctr" anchorCtr="1">
            <a:noAutofit/>
          </a:bodyPr>
          <a:lstStyle/>
          <a:p>
            <a:pPr algn="ctr"/>
            <a:r>
              <a:rPr lang="en-US" sz="1600" b="1" i="1" dirty="0" smtClean="0">
                <a:solidFill>
                  <a:srgbClr val="FF0000"/>
                </a:solidFill>
              </a:rPr>
              <a:t>FY10 $</a:t>
            </a:r>
            <a:r>
              <a:rPr lang="en-US" sz="1600" dirty="0" smtClean="0"/>
              <a:t>  </a:t>
            </a:r>
            <a:r>
              <a:rPr lang="en-US" sz="1600" b="1" dirty="0" smtClean="0"/>
              <a:t>Baseline Analysis</a:t>
            </a:r>
            <a:endParaRPr lang="en-US" sz="1600" b="1" dirty="0"/>
          </a:p>
        </p:txBody>
      </p:sp>
      <p:sp>
        <p:nvSpPr>
          <p:cNvPr id="50" name="TextBox 49"/>
          <p:cNvSpPr txBox="1"/>
          <p:nvPr/>
        </p:nvSpPr>
        <p:spPr>
          <a:xfrm flipH="1">
            <a:off x="1733656" y="1356360"/>
            <a:ext cx="2743200" cy="822960"/>
          </a:xfrm>
          <a:prstGeom prst="rect">
            <a:avLst/>
          </a:prstGeom>
          <a:solidFill>
            <a:schemeClr val="bg1">
              <a:lumMod val="85000"/>
            </a:schemeClr>
          </a:solidFill>
          <a:ln>
            <a:solidFill>
              <a:schemeClr val="tx1"/>
            </a:solidFill>
          </a:ln>
        </p:spPr>
        <p:txBody>
          <a:bodyPr wrap="square" rtlCol="0" anchor="ctr" anchorCtr="1">
            <a:noAutofit/>
          </a:bodyPr>
          <a:lstStyle/>
          <a:p>
            <a:pPr algn="ctr"/>
            <a:r>
              <a:rPr lang="en-US" sz="1600" dirty="0" smtClean="0"/>
              <a:t>Initial Inter- and Intra-Agency Planning  for FY10 GLRI Funds </a:t>
            </a:r>
            <a:endParaRPr lang="en-US" sz="1600" dirty="0"/>
          </a:p>
        </p:txBody>
      </p:sp>
      <p:sp>
        <p:nvSpPr>
          <p:cNvPr id="63" name="TextBox 62"/>
          <p:cNvSpPr txBox="1"/>
          <p:nvPr/>
        </p:nvSpPr>
        <p:spPr>
          <a:xfrm flipH="1">
            <a:off x="4601207" y="5443670"/>
            <a:ext cx="2743200" cy="652330"/>
          </a:xfrm>
          <a:prstGeom prst="rect">
            <a:avLst/>
          </a:prstGeom>
          <a:solidFill>
            <a:schemeClr val="bg1"/>
          </a:solidFill>
          <a:ln>
            <a:solidFill>
              <a:schemeClr val="tx1"/>
            </a:solidFill>
          </a:ln>
        </p:spPr>
        <p:txBody>
          <a:bodyPr wrap="square" rtlCol="0" anchor="ctr" anchorCtr="1">
            <a:noAutofit/>
          </a:bodyPr>
          <a:lstStyle/>
          <a:p>
            <a:pPr algn="ctr"/>
            <a:r>
              <a:rPr lang="en-US" sz="1600" b="1" i="1" dirty="0" smtClean="0">
                <a:solidFill>
                  <a:srgbClr val="FF0000"/>
                </a:solidFill>
              </a:rPr>
              <a:t>FY14 $ (???)</a:t>
            </a:r>
            <a:r>
              <a:rPr lang="en-US" sz="1600" dirty="0" smtClean="0"/>
              <a:t> </a:t>
            </a:r>
            <a:endParaRPr lang="en-US" sz="1600" b="1" dirty="0"/>
          </a:p>
        </p:txBody>
      </p:sp>
      <p:sp>
        <p:nvSpPr>
          <p:cNvPr id="39" name="TextBox 38"/>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0" name="TextBox 39"/>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41" name="Slide Number Placeholder 40"/>
          <p:cNvSpPr>
            <a:spLocks noGrp="1"/>
          </p:cNvSpPr>
          <p:nvPr>
            <p:ph type="sldNum" sz="quarter" idx="12"/>
          </p:nvPr>
        </p:nvSpPr>
        <p:spPr>
          <a:xfrm>
            <a:off x="4433981" y="6542391"/>
            <a:ext cx="276037" cy="307777"/>
          </a:xfrm>
        </p:spPr>
        <p:txBody>
          <a:bodyPr wrap="none" lIns="91440" tIns="45720" rIns="91440" bIns="45720">
            <a:spAutoFit/>
          </a:bodyPr>
          <a:lstStyle/>
          <a:p>
            <a:pPr algn="ctr"/>
            <a:fld id="{3E7EE49B-C32B-495C-9640-ABBF50F57D80}" type="slidenum">
              <a:rPr lang="en-US" smtClean="0">
                <a:solidFill>
                  <a:srgbClr val="045C75"/>
                </a:solidFill>
              </a:rPr>
              <a:pPr algn="ctr"/>
              <a:t>2</a:t>
            </a:fld>
            <a:endParaRPr lang="en-US" dirty="0">
              <a:solidFill>
                <a:srgbClr val="045C75"/>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noChangeArrowheads="1"/>
          </p:cNvPicPr>
          <p:nvPr/>
        </p:nvPicPr>
        <p:blipFill>
          <a:blip r:embed="rId3" cstate="print"/>
          <a:srcRect/>
          <a:stretch>
            <a:fillRect/>
          </a:stretch>
        </p:blipFill>
        <p:spPr bwMode="auto">
          <a:xfrm>
            <a:off x="76200" y="838200"/>
            <a:ext cx="5199707" cy="3566160"/>
          </a:xfrm>
          <a:prstGeom prst="rect">
            <a:avLst/>
          </a:prstGeom>
          <a:noFill/>
          <a:ln w="9525">
            <a:solidFill>
              <a:schemeClr val="tx1"/>
            </a:solidFill>
            <a:miter lim="800000"/>
            <a:headEnd/>
            <a:tailEnd/>
          </a:ln>
          <a:effectLst/>
        </p:spPr>
      </p:pic>
      <p:grpSp>
        <p:nvGrpSpPr>
          <p:cNvPr id="2" name="Group 17"/>
          <p:cNvGrpSpPr/>
          <p:nvPr/>
        </p:nvGrpSpPr>
        <p:grpSpPr>
          <a:xfrm>
            <a:off x="1066800" y="304800"/>
            <a:ext cx="2438400" cy="2133600"/>
            <a:chOff x="6553200" y="1828800"/>
            <a:chExt cx="2438400" cy="2133600"/>
          </a:xfrm>
        </p:grpSpPr>
        <p:sp>
          <p:nvSpPr>
            <p:cNvPr id="19" name="Line 1029"/>
            <p:cNvSpPr>
              <a:spLocks noChangeShapeType="1"/>
            </p:cNvSpPr>
            <p:nvPr/>
          </p:nvSpPr>
          <p:spPr bwMode="auto">
            <a:xfrm flipH="1">
              <a:off x="6705600" y="2590800"/>
              <a:ext cx="0" cy="1371600"/>
            </a:xfrm>
            <a:prstGeom prst="line">
              <a:avLst/>
            </a:prstGeom>
            <a:noFill/>
            <a:ln w="57150">
              <a:solidFill>
                <a:schemeClr val="tx1"/>
              </a:solidFill>
              <a:prstDash val="sysDot"/>
              <a:round/>
              <a:headEnd/>
              <a:tailEnd type="triangle" w="med" len="med"/>
            </a:ln>
            <a:effectLst/>
          </p:spPr>
          <p:txBody>
            <a:bodyPr/>
            <a:lstStyle/>
            <a:p>
              <a:endParaRPr lang="en-US"/>
            </a:p>
          </p:txBody>
        </p:sp>
        <p:sp>
          <p:nvSpPr>
            <p:cNvPr id="21" name="Content Placeholder 7"/>
            <p:cNvSpPr txBox="1">
              <a:spLocks/>
            </p:cNvSpPr>
            <p:nvPr/>
          </p:nvSpPr>
          <p:spPr>
            <a:xfrm>
              <a:off x="6553200" y="1828800"/>
              <a:ext cx="2438400" cy="830997"/>
            </a:xfrm>
            <a:prstGeom prst="rect">
              <a:avLst/>
            </a:prstGeom>
            <a:solidFill>
              <a:schemeClr val="bg2">
                <a:lumMod val="90000"/>
              </a:schemeClr>
            </a:solidFill>
            <a:ln>
              <a:solidFill>
                <a:schemeClr val="tx1"/>
              </a:solidFill>
            </a:ln>
          </p:spPr>
          <p:txBody>
            <a:bodyPr wrap="square">
              <a:spAutoFit/>
            </a:bodyPr>
            <a:lstStyle/>
            <a:p>
              <a:pPr lvl="0" indent="9525">
                <a:spcBef>
                  <a:spcPct val="20000"/>
                </a:spcBef>
                <a:buClr>
                  <a:schemeClr val="accent3"/>
                </a:buClr>
                <a:buSzPct val="95000"/>
              </a:pPr>
              <a:r>
                <a:rPr lang="en-US" sz="1600" b="1" dirty="0" smtClean="0"/>
                <a:t>A tiny fraction of 2005 global mercury emissions within 500 km of Lake Erie</a:t>
              </a:r>
              <a:endParaRPr kumimoji="0" lang="en-US" sz="1600" b="1" i="0" u="none" strike="noStrike" kern="1200" cap="none" spc="0" normalizeH="0" baseline="0" noProof="0" dirty="0" smtClean="0">
                <a:ln>
                  <a:noFill/>
                </a:ln>
                <a:effectLst/>
                <a:uLnTx/>
                <a:uFillTx/>
              </a:endParaRPr>
            </a:p>
          </p:txBody>
        </p:sp>
      </p:grpSp>
      <p:grpSp>
        <p:nvGrpSpPr>
          <p:cNvPr id="3" name="Group 25"/>
          <p:cNvGrpSpPr/>
          <p:nvPr/>
        </p:nvGrpSpPr>
        <p:grpSpPr>
          <a:xfrm>
            <a:off x="3886200" y="1066800"/>
            <a:ext cx="5029200" cy="5334000"/>
            <a:chOff x="3886200" y="1066800"/>
            <a:chExt cx="5029200" cy="5334000"/>
          </a:xfrm>
        </p:grpSpPr>
        <p:pic>
          <p:nvPicPr>
            <p:cNvPr id="17" name="Picture 16"/>
            <p:cNvPicPr>
              <a:picLocks noChangeAspect="1"/>
            </p:cNvPicPr>
            <p:nvPr/>
          </p:nvPicPr>
          <p:blipFill>
            <a:blip r:embed="rId4" cstate="print"/>
            <a:srcRect l="2613" r="5565"/>
            <a:stretch>
              <a:fillRect/>
            </a:stretch>
          </p:blipFill>
          <p:spPr bwMode="auto">
            <a:xfrm>
              <a:off x="3886200" y="2743200"/>
              <a:ext cx="5029200" cy="3657600"/>
            </a:xfrm>
            <a:prstGeom prst="rect">
              <a:avLst/>
            </a:prstGeom>
            <a:noFill/>
            <a:ln w="9525">
              <a:solidFill>
                <a:schemeClr val="tx1"/>
              </a:solidFill>
              <a:miter lim="800000"/>
              <a:headEnd/>
              <a:tailEnd/>
            </a:ln>
          </p:spPr>
        </p:pic>
        <p:grpSp>
          <p:nvGrpSpPr>
            <p:cNvPr id="4" name="Group 22"/>
            <p:cNvGrpSpPr/>
            <p:nvPr/>
          </p:nvGrpSpPr>
          <p:grpSpPr>
            <a:xfrm>
              <a:off x="5105400" y="1066800"/>
              <a:ext cx="3505200" cy="2057400"/>
              <a:chOff x="7543800" y="-2209800"/>
              <a:chExt cx="3505200" cy="2057400"/>
            </a:xfrm>
          </p:grpSpPr>
          <p:sp>
            <p:nvSpPr>
              <p:cNvPr id="24" name="Line 1029"/>
              <p:cNvSpPr>
                <a:spLocks noChangeShapeType="1"/>
              </p:cNvSpPr>
              <p:nvPr/>
            </p:nvSpPr>
            <p:spPr bwMode="auto">
              <a:xfrm flipH="1">
                <a:off x="7543800" y="-1524000"/>
                <a:ext cx="1143000" cy="1371600"/>
              </a:xfrm>
              <a:prstGeom prst="line">
                <a:avLst/>
              </a:prstGeom>
              <a:noFill/>
              <a:ln w="57150">
                <a:solidFill>
                  <a:schemeClr val="tx1"/>
                </a:solidFill>
                <a:prstDash val="sysDot"/>
                <a:round/>
                <a:headEnd/>
                <a:tailEnd type="triangle" w="med" len="med"/>
              </a:ln>
              <a:effectLst/>
            </p:spPr>
            <p:txBody>
              <a:bodyPr/>
              <a:lstStyle/>
              <a:p>
                <a:endParaRPr lang="en-US"/>
              </a:p>
            </p:txBody>
          </p:sp>
          <p:sp>
            <p:nvSpPr>
              <p:cNvPr id="25" name="Content Placeholder 7"/>
              <p:cNvSpPr txBox="1">
                <a:spLocks/>
              </p:cNvSpPr>
              <p:nvPr/>
            </p:nvSpPr>
            <p:spPr>
              <a:xfrm>
                <a:off x="8077200" y="-2209800"/>
                <a:ext cx="2971800" cy="1477328"/>
              </a:xfrm>
              <a:prstGeom prst="rect">
                <a:avLst/>
              </a:prstGeom>
              <a:solidFill>
                <a:srgbClr val="FF0000"/>
              </a:solidFill>
              <a:ln>
                <a:solidFill>
                  <a:schemeClr val="tx1"/>
                </a:solidFill>
              </a:ln>
            </p:spPr>
            <p:txBody>
              <a:bodyPr wrap="square">
                <a:spAutoFit/>
              </a:bodyPr>
              <a:lstStyle/>
              <a:p>
                <a:pPr marR="0" lvl="0" indent="9525" defTabSz="914400" rtl="0" eaLnBrk="1" fontAlgn="auto" latinLnBrk="0" hangingPunct="1">
                  <a:lnSpc>
                    <a:spcPct val="100000"/>
                  </a:lnSpc>
                  <a:spcBef>
                    <a:spcPct val="20000"/>
                  </a:spcBef>
                  <a:spcAft>
                    <a:spcPts val="0"/>
                  </a:spcAft>
                  <a:buClr>
                    <a:schemeClr val="accent3"/>
                  </a:buClr>
                  <a:buSzPct val="95000"/>
                  <a:tabLst/>
                  <a:defRPr/>
                </a:pPr>
                <a:r>
                  <a:rPr kumimoji="0" lang="en-US" b="1" i="0" u="none" strike="noStrike" kern="1200" cap="none" spc="0" normalizeH="0" baseline="0" noProof="0" dirty="0" smtClean="0">
                    <a:ln>
                      <a:noFill/>
                    </a:ln>
                    <a:solidFill>
                      <a:schemeClr val="bg1"/>
                    </a:solidFill>
                    <a:effectLst/>
                    <a:uLnTx/>
                    <a:uFillTx/>
                    <a:latin typeface="+mn-lt"/>
                    <a:ea typeface="+mn-ea"/>
                    <a:cs typeface="+mn-cs"/>
                  </a:rPr>
                  <a:t>Modeling results</a:t>
                </a:r>
                <a:r>
                  <a:rPr kumimoji="0" lang="en-US" b="1" i="0" u="none" strike="noStrike" kern="1200" cap="none" spc="0" normalizeH="0" noProof="0" dirty="0" smtClean="0">
                    <a:ln>
                      <a:noFill/>
                    </a:ln>
                    <a:solidFill>
                      <a:schemeClr val="bg1"/>
                    </a:solidFill>
                    <a:effectLst/>
                    <a:uLnTx/>
                    <a:uFillTx/>
                    <a:latin typeface="+mn-lt"/>
                    <a:ea typeface="+mn-ea"/>
                    <a:cs typeface="+mn-cs"/>
                  </a:rPr>
                  <a:t> show that these </a:t>
                </a:r>
                <a:r>
                  <a:rPr kumimoji="0" lang="en-US" b="1" i="0" u="none" strike="noStrike" kern="1200" cap="none" spc="0" normalizeH="0" baseline="0" noProof="0" dirty="0" smtClean="0">
                    <a:ln>
                      <a:noFill/>
                    </a:ln>
                    <a:solidFill>
                      <a:schemeClr val="bg1"/>
                    </a:solidFill>
                    <a:effectLst/>
                    <a:uLnTx/>
                    <a:uFillTx/>
                    <a:latin typeface="+mn-lt"/>
                    <a:ea typeface="+mn-ea"/>
                    <a:cs typeface="+mn-cs"/>
                  </a:rPr>
                  <a:t>“regional” emissions are responsible for a large fraction of the modeled 2005 atmospheric deposition </a:t>
                </a:r>
              </a:p>
            </p:txBody>
          </p:sp>
        </p:grpSp>
      </p:grpSp>
      <p:sp>
        <p:nvSpPr>
          <p:cNvPr id="15" name="TextBox 14"/>
          <p:cNvSpPr txBox="1"/>
          <p:nvPr/>
        </p:nvSpPr>
        <p:spPr>
          <a:xfrm>
            <a:off x="304800" y="4800600"/>
            <a:ext cx="3276600" cy="830997"/>
          </a:xfrm>
          <a:prstGeom prst="rect">
            <a:avLst/>
          </a:prstGeom>
          <a:noFill/>
        </p:spPr>
        <p:txBody>
          <a:bodyPr wrap="square" rtlCol="0">
            <a:spAutoFit/>
          </a:bodyPr>
          <a:lstStyle/>
          <a:p>
            <a:pPr algn="r"/>
            <a:r>
              <a:rPr lang="en-US" sz="2400" b="1" i="1" dirty="0" smtClean="0">
                <a:solidFill>
                  <a:srgbClr val="0F6FC6"/>
                </a:solidFill>
              </a:rPr>
              <a:t>Important policy implications!</a:t>
            </a:r>
            <a:endParaRPr lang="en-US" sz="2400" b="1" i="1" dirty="0">
              <a:solidFill>
                <a:srgbClr val="0F6FC6"/>
              </a:solidFill>
            </a:endParaRPr>
          </a:p>
        </p:txBody>
      </p:sp>
      <p:sp>
        <p:nvSpPr>
          <p:cNvPr id="26" name="TextBox 2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27" name="TextBox 2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2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extLst>
      <p:ext uri="{BB962C8B-B14F-4D97-AF65-F5344CB8AC3E}">
        <p14:creationId xmlns:p14="http://schemas.microsoft.com/office/powerpoint/2010/main" xmlns="" val="69645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3185" name="Picture 3"/>
          <p:cNvPicPr>
            <a:picLocks noChangeAspect="1" noChangeArrowheads="1"/>
          </p:cNvPicPr>
          <p:nvPr/>
        </p:nvPicPr>
        <p:blipFill>
          <a:blip r:embed="rId2" cstate="print"/>
          <a:srcRect/>
          <a:stretch>
            <a:fillRect/>
          </a:stretch>
        </p:blipFill>
        <p:spPr bwMode="auto">
          <a:xfrm>
            <a:off x="131545" y="816980"/>
            <a:ext cx="8869680" cy="5507620"/>
          </a:xfrm>
          <a:prstGeom prst="rect">
            <a:avLst/>
          </a:prstGeom>
          <a:noFill/>
        </p:spPr>
      </p:pic>
      <p:sp>
        <p:nvSpPr>
          <p:cNvPr id="93187" name="Rectangle 3"/>
          <p:cNvSpPr>
            <a:spLocks noChangeArrowheads="1"/>
          </p:cNvSpPr>
          <p:nvPr/>
        </p:nvSpPr>
        <p:spPr bwMode="auto">
          <a:xfrm>
            <a:off x="762000" y="57835"/>
            <a:ext cx="8382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22">
                <a:ln>
                  <a:noFill/>
                </a:ln>
                <a:solidFill>
                  <a:srgbClr val="04566C"/>
                </a:solidFill>
                <a:effectLst/>
                <a:latin typeface="Calibri" pitchFamily="34" charset="0"/>
                <a:ea typeface="Calibri" pitchFamily="34" charset="0"/>
                <a:cs typeface="Times New Roman" pitchFamily="18" charset="0"/>
              </a:rPr>
              <a:t>Model-estimated 2005 deposition to the Great Lakes Basin from countries with the highest modeled contribution from direct and re-emitted anthropogenic sources</a:t>
            </a:r>
            <a:endParaRPr kumimoji="0" lang="en-US" b="0" i="0" u="none" strike="noStrike" cap="none" normalizeH="0" baseline="0" dirty="0" smtClean="0">
              <a:ln>
                <a:noFill/>
              </a:ln>
              <a:solidFill>
                <a:srgbClr val="04566C"/>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2161" name="Picture 2"/>
          <p:cNvPicPr>
            <a:picLocks noChangeAspect="1" noChangeArrowheads="1"/>
          </p:cNvPicPr>
          <p:nvPr/>
        </p:nvPicPr>
        <p:blipFill>
          <a:blip r:embed="rId3" cstate="print"/>
          <a:srcRect/>
          <a:stretch>
            <a:fillRect/>
          </a:stretch>
        </p:blipFill>
        <p:spPr bwMode="auto">
          <a:xfrm>
            <a:off x="131545" y="813816"/>
            <a:ext cx="8869680" cy="5469124"/>
          </a:xfrm>
          <a:prstGeom prst="rect">
            <a:avLst/>
          </a:prstGeom>
          <a:noFill/>
        </p:spPr>
      </p:pic>
      <p:sp>
        <p:nvSpPr>
          <p:cNvPr id="92163" name="Rectangle 3"/>
          <p:cNvSpPr>
            <a:spLocks noChangeArrowheads="1"/>
          </p:cNvSpPr>
          <p:nvPr/>
        </p:nvSpPr>
        <p:spPr bwMode="auto">
          <a:xfrm>
            <a:off x="990600" y="76200"/>
            <a:ext cx="79248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bmk="_Toc311547123">
                <a:ln>
                  <a:noFill/>
                </a:ln>
                <a:solidFill>
                  <a:srgbClr val="04566C"/>
                </a:solidFill>
                <a:effectLst/>
                <a:latin typeface="Calibri" pitchFamily="34" charset="0"/>
                <a:ea typeface="Calibri" pitchFamily="34" charset="0"/>
                <a:cs typeface="Times New Roman" pitchFamily="18" charset="0"/>
              </a:rPr>
              <a:t>Model-estimated </a:t>
            </a:r>
            <a:r>
              <a:rPr kumimoji="0" lang="en-US" sz="1600" b="1" i="1" u="none" strike="noStrike" cap="none" normalizeH="0" baseline="0" dirty="0" smtClean="0" bmk="_Toc311547123">
                <a:ln>
                  <a:noFill/>
                </a:ln>
                <a:solidFill>
                  <a:srgbClr val="04566C"/>
                </a:solidFill>
                <a:effectLst/>
                <a:latin typeface="Calibri" pitchFamily="34" charset="0"/>
                <a:ea typeface="Calibri" pitchFamily="34" charset="0"/>
                <a:cs typeface="Times New Roman" pitchFamily="18" charset="0"/>
              </a:rPr>
              <a:t>per capita</a:t>
            </a:r>
            <a:r>
              <a:rPr kumimoji="0" lang="en-US" sz="1600" b="1" i="0" u="none" strike="noStrike" cap="none" normalizeH="0" baseline="0" dirty="0" smtClean="0" bmk="_Toc311547123">
                <a:ln>
                  <a:noFill/>
                </a:ln>
                <a:solidFill>
                  <a:srgbClr val="04566C"/>
                </a:solidFill>
                <a:effectLst/>
                <a:latin typeface="Calibri" pitchFamily="34" charset="0"/>
                <a:ea typeface="Calibri" pitchFamily="34" charset="0"/>
                <a:cs typeface="Times New Roman" pitchFamily="18" charset="0"/>
              </a:rPr>
              <a:t> 2005 deposition to the Great Lakes Basin from countries with the highest modeled contribution from direct &amp; re-emitted anthropogenic sources</a:t>
            </a:r>
            <a:endParaRPr kumimoji="0" lang="en-US" sz="1600" b="0" i="0" u="none" strike="noStrike" cap="none" normalizeH="0" baseline="0" dirty="0" smtClean="0">
              <a:ln>
                <a:noFill/>
              </a:ln>
              <a:solidFill>
                <a:srgbClr val="04566C"/>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1828800" y="152400"/>
            <a:ext cx="5562600" cy="523220"/>
          </a:xfrm>
          <a:prstGeom prst="rect">
            <a:avLst/>
          </a:prstGeom>
          <a:noFill/>
          <a:ln>
            <a:noFill/>
          </a:ln>
        </p:spPr>
        <p:txBody>
          <a:bodyPr wrap="square" lIns="91440" rIns="91440" rtlCol="0">
            <a:spAutoFit/>
          </a:bodyPr>
          <a:lstStyle/>
          <a:p>
            <a:pPr algn="ctr"/>
            <a:r>
              <a:rPr lang="en-US" sz="2800" b="1" dirty="0" smtClean="0">
                <a:solidFill>
                  <a:srgbClr val="045C75"/>
                </a:solidFill>
              </a:rPr>
              <a:t>Some Key Features of this Analysis</a:t>
            </a:r>
            <a:endParaRPr lang="en-US" sz="2800" b="1" dirty="0">
              <a:solidFill>
                <a:srgbClr val="045C75"/>
              </a:solidFill>
            </a:endParaRPr>
          </a:p>
        </p:txBody>
      </p:sp>
      <p:sp>
        <p:nvSpPr>
          <p:cNvPr id="9" name="TextBox 8"/>
          <p:cNvSpPr txBox="1"/>
          <p:nvPr/>
        </p:nvSpPr>
        <p:spPr>
          <a:xfrm>
            <a:off x="609599" y="996890"/>
            <a:ext cx="8229601" cy="461665"/>
          </a:xfrm>
          <a:prstGeom prst="rect">
            <a:avLst/>
          </a:prstGeom>
          <a:noFill/>
        </p:spPr>
        <p:txBody>
          <a:bodyPr wrap="square" rtlCol="0">
            <a:spAutoFit/>
          </a:bodyPr>
          <a:lstStyle/>
          <a:p>
            <a:r>
              <a:rPr lang="en-US" sz="2400" b="1" dirty="0" smtClean="0"/>
              <a:t>Deposition explicitly modeled to actual lake/watershed areas</a:t>
            </a:r>
            <a:endParaRPr lang="en-US" sz="2400" b="1" dirty="0"/>
          </a:p>
        </p:txBody>
      </p:sp>
      <p:sp>
        <p:nvSpPr>
          <p:cNvPr id="13" name="Oval 12"/>
          <p:cNvSpPr/>
          <p:nvPr/>
        </p:nvSpPr>
        <p:spPr>
          <a:xfrm>
            <a:off x="423016" y="115622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8200" y="1524000"/>
            <a:ext cx="6630797" cy="584775"/>
          </a:xfrm>
          <a:prstGeom prst="rect">
            <a:avLst/>
          </a:prstGeom>
          <a:noFill/>
        </p:spPr>
        <p:txBody>
          <a:bodyPr wrap="square" rtlCol="0">
            <a:spAutoFit/>
          </a:bodyPr>
          <a:lstStyle/>
          <a:p>
            <a:pPr marL="230188" indent="-230188">
              <a:spcBef>
                <a:spcPts val="1200"/>
              </a:spcBef>
              <a:buFont typeface="Wingdings" pitchFamily="2" charset="2"/>
              <a:buChar char="§"/>
            </a:pPr>
            <a:r>
              <a:rPr lang="en-US" sz="1600" dirty="0" smtClean="0"/>
              <a:t>As opposed to the usual practice of ascribing portions of gridded deposition to these areas in a post-processing step</a:t>
            </a:r>
          </a:p>
        </p:txBody>
      </p:sp>
      <p:sp>
        <p:nvSpPr>
          <p:cNvPr id="33" name="TextBox 3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34" name="TextBox 3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35" name="Slide Number Placeholder 40"/>
          <p:cNvSpPr>
            <a:spLocks noGrp="1"/>
          </p:cNvSpPr>
          <p:nvPr>
            <p:ph type="sldNum" sz="quarter" idx="12"/>
          </p:nvPr>
        </p:nvSpPr>
        <p:spPr>
          <a:xfrm>
            <a:off x="4343400" y="6550937"/>
            <a:ext cx="457200" cy="307777"/>
          </a:xfrm>
        </p:spPr>
        <p:txBody>
          <a:bodyPr wrap="square" lIns="91440" tIns="45720" rIns="91440" bIns="45720">
            <a:spAutoFit/>
          </a:bodyPr>
          <a:lstStyle/>
          <a:p>
            <a:pPr algn="ctr"/>
            <a:fld id="{3E7EE49B-C32B-495C-9640-ABBF50F57D80}" type="slidenum">
              <a:rPr lang="en-US" smtClean="0">
                <a:solidFill>
                  <a:srgbClr val="045C75"/>
                </a:solidFill>
              </a:rPr>
              <a:pPr algn="ctr"/>
              <a:t>23</a:t>
            </a:fld>
            <a:endParaRPr lang="en-US" dirty="0">
              <a:solidFill>
                <a:srgbClr val="045C75"/>
              </a:solidFill>
            </a:endParaRPr>
          </a:p>
        </p:txBody>
      </p:sp>
      <p:pic>
        <p:nvPicPr>
          <p:cNvPr id="16" name="Picture 15" descr="GL_WS_polygons.jpg"/>
          <p:cNvPicPr>
            <a:picLocks noChangeAspect="1"/>
          </p:cNvPicPr>
          <p:nvPr/>
        </p:nvPicPr>
        <p:blipFill rotWithShape="1">
          <a:blip r:embed="rId3" cstate="print"/>
          <a:srcRect b="22785"/>
          <a:stretch/>
        </p:blipFill>
        <p:spPr>
          <a:xfrm>
            <a:off x="1676400" y="2384685"/>
            <a:ext cx="5760720" cy="3787515"/>
          </a:xfrm>
          <a:prstGeom prst="rect">
            <a:avLst/>
          </a:prstGeom>
          <a:ln w="28575">
            <a:solidFill>
              <a:schemeClr val="tx1"/>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1828800" y="152400"/>
            <a:ext cx="5562600" cy="523220"/>
          </a:xfrm>
          <a:prstGeom prst="rect">
            <a:avLst/>
          </a:prstGeom>
          <a:noFill/>
          <a:ln>
            <a:noFill/>
          </a:ln>
        </p:spPr>
        <p:txBody>
          <a:bodyPr wrap="square" lIns="91440" rIns="91440" rtlCol="0">
            <a:spAutoFit/>
          </a:bodyPr>
          <a:lstStyle/>
          <a:p>
            <a:pPr algn="ctr"/>
            <a:r>
              <a:rPr lang="en-US" sz="2800" b="1" dirty="0" smtClean="0">
                <a:solidFill>
                  <a:srgbClr val="045C75"/>
                </a:solidFill>
              </a:rPr>
              <a:t>Some Key Features of this Analysis</a:t>
            </a:r>
            <a:endParaRPr lang="en-US" sz="2800" b="1" dirty="0">
              <a:solidFill>
                <a:srgbClr val="045C75"/>
              </a:solidFill>
            </a:endParaRPr>
          </a:p>
        </p:txBody>
      </p:sp>
      <p:sp>
        <p:nvSpPr>
          <p:cNvPr id="9" name="TextBox 8"/>
          <p:cNvSpPr txBox="1"/>
          <p:nvPr/>
        </p:nvSpPr>
        <p:spPr>
          <a:xfrm>
            <a:off x="609599" y="996890"/>
            <a:ext cx="8229601" cy="461665"/>
          </a:xfrm>
          <a:prstGeom prst="rect">
            <a:avLst/>
          </a:prstGeom>
          <a:noFill/>
        </p:spPr>
        <p:txBody>
          <a:bodyPr wrap="square" rtlCol="0">
            <a:spAutoFit/>
          </a:bodyPr>
          <a:lstStyle/>
          <a:p>
            <a:r>
              <a:rPr lang="en-US" sz="2400" b="1" dirty="0" smtClean="0">
                <a:solidFill>
                  <a:schemeClr val="bg1">
                    <a:lumMod val="65000"/>
                  </a:schemeClr>
                </a:solidFill>
              </a:rPr>
              <a:t>Deposition explicitly modeled to actual lake/watershed areas</a:t>
            </a:r>
            <a:endParaRPr lang="en-US" sz="2400" b="1" dirty="0">
              <a:solidFill>
                <a:schemeClr val="bg1">
                  <a:lumMod val="65000"/>
                </a:schemeClr>
              </a:solidFill>
            </a:endParaRPr>
          </a:p>
        </p:txBody>
      </p:sp>
      <p:sp>
        <p:nvSpPr>
          <p:cNvPr id="10" name="TextBox 9"/>
          <p:cNvSpPr txBox="1"/>
          <p:nvPr/>
        </p:nvSpPr>
        <p:spPr>
          <a:xfrm>
            <a:off x="609599" y="3938587"/>
            <a:ext cx="7467601" cy="461665"/>
          </a:xfrm>
          <a:prstGeom prst="rect">
            <a:avLst/>
          </a:prstGeom>
          <a:noFill/>
        </p:spPr>
        <p:txBody>
          <a:bodyPr wrap="square" rtlCol="0">
            <a:spAutoFit/>
          </a:bodyPr>
          <a:lstStyle/>
          <a:p>
            <a:pPr lvl="0" fontAlgn="base">
              <a:spcBef>
                <a:spcPct val="0"/>
              </a:spcBef>
              <a:spcAft>
                <a:spcPct val="0"/>
              </a:spcAft>
            </a:pPr>
            <a:r>
              <a:rPr lang="en-US" sz="2400" b="1" dirty="0" smtClean="0">
                <a:latin typeface="Calibri" pitchFamily="34" charset="0"/>
                <a:ea typeface="Calibri" pitchFamily="34" charset="0"/>
                <a:cs typeface="Times New Roman" pitchFamily="18" charset="0"/>
              </a:rPr>
              <a:t>Detailed source-attribution information is created</a:t>
            </a:r>
          </a:p>
        </p:txBody>
      </p:sp>
      <p:sp>
        <p:nvSpPr>
          <p:cNvPr id="13" name="Oval 12"/>
          <p:cNvSpPr/>
          <p:nvPr/>
        </p:nvSpPr>
        <p:spPr>
          <a:xfrm>
            <a:off x="423016" y="115622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4318" y="4114800"/>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8200" y="1524000"/>
            <a:ext cx="6630797" cy="584775"/>
          </a:xfrm>
          <a:prstGeom prst="rect">
            <a:avLst/>
          </a:prstGeom>
          <a:noFill/>
        </p:spPr>
        <p:txBody>
          <a:bodyPr wrap="square" rtlCol="0">
            <a:spAutoFit/>
          </a:bodyPr>
          <a:lstStyle/>
          <a:p>
            <a:pPr marL="230188" indent="-230188">
              <a:spcBef>
                <a:spcPts val="1200"/>
              </a:spcBef>
              <a:buFont typeface="Wingdings" pitchFamily="2" charset="2"/>
              <a:buChar char="§"/>
            </a:pPr>
            <a:r>
              <a:rPr lang="en-US" sz="1600" dirty="0" smtClean="0">
                <a:solidFill>
                  <a:schemeClr val="bg1">
                    <a:lumMod val="65000"/>
                  </a:schemeClr>
                </a:solidFill>
              </a:rPr>
              <a:t>As opposed to the usual practice of ascribing portions of gridded deposition to these areas in a post-processing step</a:t>
            </a:r>
          </a:p>
        </p:txBody>
      </p:sp>
      <p:sp>
        <p:nvSpPr>
          <p:cNvPr id="28" name="TextBox 27"/>
          <p:cNvSpPr txBox="1"/>
          <p:nvPr/>
        </p:nvSpPr>
        <p:spPr>
          <a:xfrm>
            <a:off x="838200" y="4464784"/>
            <a:ext cx="8002397" cy="1631216"/>
          </a:xfrm>
          <a:prstGeom prst="rect">
            <a:avLst/>
          </a:prstGeom>
          <a:noFill/>
        </p:spPr>
        <p:txBody>
          <a:bodyPr wrap="square" rtlCol="0">
            <a:spAutoFit/>
          </a:bodyPr>
          <a:lstStyle/>
          <a:p>
            <a:pPr marL="230188" indent="-230188">
              <a:spcBef>
                <a:spcPts val="1200"/>
              </a:spcBef>
              <a:buFont typeface="Wingdings" pitchFamily="2" charset="2"/>
              <a:buChar char="§"/>
            </a:pPr>
            <a:r>
              <a:rPr lang="en-US" sz="1600" dirty="0" smtClean="0">
                <a:latin typeface="Calibri" pitchFamily="34" charset="0"/>
                <a:ea typeface="Calibri" pitchFamily="34" charset="0"/>
                <a:cs typeface="Times New Roman" pitchFamily="18" charset="0"/>
              </a:rPr>
              <a:t>deposition contribution to each Great Lakes and watersheds from each source in the emissions inventories used is estimated individually </a:t>
            </a:r>
          </a:p>
          <a:p>
            <a:pPr marL="230188" indent="-230188">
              <a:spcBef>
                <a:spcPts val="1200"/>
              </a:spcBef>
              <a:buFont typeface="Wingdings" pitchFamily="2" charset="2"/>
              <a:buChar char="§"/>
            </a:pPr>
            <a:r>
              <a:rPr lang="en-US" sz="1600" dirty="0" smtClean="0">
                <a:latin typeface="Calibri" pitchFamily="34" charset="0"/>
                <a:ea typeface="Calibri" pitchFamily="34" charset="0"/>
                <a:cs typeface="Times New Roman" pitchFamily="18" charset="0"/>
              </a:rPr>
              <a:t>The level of source discrimination is only limited by the detail in the emissions inventories</a:t>
            </a:r>
          </a:p>
          <a:p>
            <a:pPr marL="230188" lvl="0" indent="-230188">
              <a:spcBef>
                <a:spcPts val="1200"/>
              </a:spcBef>
              <a:buFont typeface="Wingdings" pitchFamily="2" charset="2"/>
              <a:buChar char="§"/>
            </a:pPr>
            <a:r>
              <a:rPr lang="en-US" sz="1600" dirty="0" smtClean="0">
                <a:latin typeface="Calibri" pitchFamily="34" charset="0"/>
                <a:ea typeface="Calibri" pitchFamily="34" charset="0"/>
                <a:cs typeface="Times New Roman" pitchFamily="18" charset="0"/>
              </a:rPr>
              <a:t>Source-type breakdowns not possible in this 1</a:t>
            </a:r>
            <a:r>
              <a:rPr lang="en-US" sz="1600" baseline="30000" dirty="0" smtClean="0">
                <a:latin typeface="Calibri" pitchFamily="34" charset="0"/>
                <a:ea typeface="Calibri" pitchFamily="34" charset="0"/>
                <a:cs typeface="Times New Roman" pitchFamily="18" charset="0"/>
              </a:rPr>
              <a:t>st</a:t>
            </a:r>
            <a:r>
              <a:rPr lang="en-US" sz="1600" dirty="0" smtClean="0">
                <a:latin typeface="Calibri" pitchFamily="34" charset="0"/>
                <a:ea typeface="Calibri" pitchFamily="34" charset="0"/>
                <a:cs typeface="Times New Roman" pitchFamily="18" charset="0"/>
              </a:rPr>
              <a:t> phase for global sources, because the global emissions inventory available did not have source-type breakdowns for each grid square</a:t>
            </a:r>
            <a:endParaRPr lang="en-US" sz="1600" dirty="0"/>
          </a:p>
        </p:txBody>
      </p:sp>
      <p:sp>
        <p:nvSpPr>
          <p:cNvPr id="33" name="TextBox 3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34" name="TextBox 3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35" name="Slide Number Placeholder 40"/>
          <p:cNvSpPr>
            <a:spLocks noGrp="1"/>
          </p:cNvSpPr>
          <p:nvPr>
            <p:ph type="sldNum" sz="quarter" idx="12"/>
          </p:nvPr>
        </p:nvSpPr>
        <p:spPr>
          <a:xfrm>
            <a:off x="4343400" y="6550937"/>
            <a:ext cx="457200" cy="307777"/>
          </a:xfrm>
        </p:spPr>
        <p:txBody>
          <a:bodyPr wrap="square" lIns="91440" tIns="45720" rIns="91440" bIns="45720">
            <a:spAutoFit/>
          </a:bodyPr>
          <a:lstStyle/>
          <a:p>
            <a:pPr algn="ctr"/>
            <a:fld id="{3E7EE49B-C32B-495C-9640-ABBF50F57D80}" type="slidenum">
              <a:rPr lang="en-US" smtClean="0">
                <a:solidFill>
                  <a:srgbClr val="045C75"/>
                </a:solidFill>
              </a:rPr>
              <a:pPr algn="ctr"/>
              <a:t>24</a:t>
            </a:fld>
            <a:endParaRPr lang="en-US" dirty="0">
              <a:solidFill>
                <a:srgbClr val="045C75"/>
              </a:solidFill>
            </a:endParaRPr>
          </a:p>
        </p:txBody>
      </p:sp>
      <p:sp>
        <p:nvSpPr>
          <p:cNvPr id="31" name="TextBox 30"/>
          <p:cNvSpPr txBox="1"/>
          <p:nvPr/>
        </p:nvSpPr>
        <p:spPr>
          <a:xfrm>
            <a:off x="613304" y="2438400"/>
            <a:ext cx="7844896" cy="461665"/>
          </a:xfrm>
          <a:prstGeom prst="rect">
            <a:avLst/>
          </a:prstGeom>
          <a:noFill/>
        </p:spPr>
        <p:txBody>
          <a:bodyPr wrap="square" rtlCol="0">
            <a:spAutoFit/>
          </a:bodyPr>
          <a:lstStyle/>
          <a:p>
            <a:r>
              <a:rPr lang="en-US" sz="2400" b="1" dirty="0" smtClean="0"/>
              <a:t>Combination of Lagrangian &amp; Eulerian modeling </a:t>
            </a:r>
            <a:endParaRPr lang="en-US" sz="2400" b="1" dirty="0"/>
          </a:p>
        </p:txBody>
      </p:sp>
      <p:sp>
        <p:nvSpPr>
          <p:cNvPr id="36" name="Oval 35"/>
          <p:cNvSpPr/>
          <p:nvPr/>
        </p:nvSpPr>
        <p:spPr>
          <a:xfrm>
            <a:off x="426720" y="259773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38200" y="2965510"/>
            <a:ext cx="8227293" cy="584775"/>
          </a:xfrm>
          <a:prstGeom prst="rect">
            <a:avLst/>
          </a:prstGeom>
          <a:noFill/>
        </p:spPr>
        <p:txBody>
          <a:bodyPr wrap="square" rtlCol="0">
            <a:spAutoFit/>
          </a:bodyPr>
          <a:lstStyle/>
          <a:p>
            <a:pPr marL="230188" indent="-230188">
              <a:spcBef>
                <a:spcPts val="1200"/>
              </a:spcBef>
              <a:buFont typeface="Wingdings" pitchFamily="2" charset="2"/>
              <a:buChar char="§"/>
            </a:pPr>
            <a:r>
              <a:rPr lang="en-US" sz="1600" dirty="0" smtClean="0"/>
              <a:t>allows accurate and computationally efficient estimates of the fate and transport of atmospheric mercury over all relevant length scales – from “local” to global. </a:t>
            </a:r>
          </a:p>
        </p:txBody>
      </p:sp>
    </p:spTree>
    <p:extLst>
      <p:ext uri="{BB962C8B-B14F-4D97-AF65-F5344CB8AC3E}">
        <p14:creationId xmlns:p14="http://schemas.microsoft.com/office/powerpoint/2010/main" xmlns="" val="42856097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1828800" y="152400"/>
            <a:ext cx="5562600" cy="523220"/>
          </a:xfrm>
          <a:prstGeom prst="rect">
            <a:avLst/>
          </a:prstGeom>
          <a:noFill/>
          <a:ln>
            <a:noFill/>
          </a:ln>
        </p:spPr>
        <p:txBody>
          <a:bodyPr wrap="square" lIns="91440" rIns="91440" rtlCol="0">
            <a:spAutoFit/>
          </a:bodyPr>
          <a:lstStyle/>
          <a:p>
            <a:pPr algn="ctr"/>
            <a:r>
              <a:rPr lang="en-US" sz="2800" b="1" dirty="0" smtClean="0">
                <a:solidFill>
                  <a:srgbClr val="045C75"/>
                </a:solidFill>
              </a:rPr>
              <a:t>Some Key Findings of this Analysis</a:t>
            </a:r>
            <a:endParaRPr lang="en-US" sz="2800" b="1" dirty="0">
              <a:solidFill>
                <a:srgbClr val="045C75"/>
              </a:solidFill>
            </a:endParaRPr>
          </a:p>
        </p:txBody>
      </p:sp>
      <p:sp>
        <p:nvSpPr>
          <p:cNvPr id="13" name="Oval 12"/>
          <p:cNvSpPr/>
          <p:nvPr/>
        </p:nvSpPr>
        <p:spPr>
          <a:xfrm>
            <a:off x="423016" y="137853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34" name="TextBox 3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35" name="Slide Number Placeholder 40"/>
          <p:cNvSpPr>
            <a:spLocks noGrp="1"/>
          </p:cNvSpPr>
          <p:nvPr>
            <p:ph type="sldNum" sz="quarter" idx="12"/>
          </p:nvPr>
        </p:nvSpPr>
        <p:spPr>
          <a:xfrm>
            <a:off x="4343400" y="6550937"/>
            <a:ext cx="457200" cy="307777"/>
          </a:xfrm>
        </p:spPr>
        <p:txBody>
          <a:bodyPr wrap="square" lIns="91440" tIns="45720" rIns="91440" bIns="45720">
            <a:spAutoFit/>
          </a:bodyPr>
          <a:lstStyle/>
          <a:p>
            <a:pPr algn="ctr"/>
            <a:fld id="{3E7EE49B-C32B-495C-9640-ABBF50F57D80}" type="slidenum">
              <a:rPr lang="en-US" smtClean="0">
                <a:solidFill>
                  <a:srgbClr val="045C75"/>
                </a:solidFill>
              </a:rPr>
              <a:pPr algn="ctr"/>
              <a:t>25</a:t>
            </a:fld>
            <a:endParaRPr lang="en-US" dirty="0">
              <a:solidFill>
                <a:srgbClr val="045C75"/>
              </a:solidFill>
            </a:endParaRPr>
          </a:p>
        </p:txBody>
      </p:sp>
      <p:sp>
        <p:nvSpPr>
          <p:cNvPr id="31" name="TextBox 30"/>
          <p:cNvSpPr txBox="1"/>
          <p:nvPr/>
        </p:nvSpPr>
        <p:spPr>
          <a:xfrm>
            <a:off x="643784" y="2971800"/>
            <a:ext cx="8302096" cy="830997"/>
          </a:xfrm>
          <a:prstGeom prst="rect">
            <a:avLst/>
          </a:prstGeom>
          <a:noFill/>
        </p:spPr>
        <p:txBody>
          <a:bodyPr wrap="square" rtlCol="0">
            <a:spAutoFit/>
          </a:bodyPr>
          <a:lstStyle/>
          <a:p>
            <a:r>
              <a:rPr lang="en-US" sz="2400" b="1" dirty="0" smtClean="0"/>
              <a:t>Regional, national, &amp; global mercury emissions are all important contributors to mercury deposition in the Great Lakes Basin</a:t>
            </a:r>
            <a:endParaRPr lang="en-US" sz="2400" b="1" dirty="0"/>
          </a:p>
        </p:txBody>
      </p:sp>
      <p:sp>
        <p:nvSpPr>
          <p:cNvPr id="36" name="Oval 35"/>
          <p:cNvSpPr/>
          <p:nvPr/>
        </p:nvSpPr>
        <p:spPr>
          <a:xfrm>
            <a:off x="457200" y="313113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68680" y="3928408"/>
            <a:ext cx="8122919" cy="1938992"/>
          </a:xfrm>
          <a:prstGeom prst="rect">
            <a:avLst/>
          </a:prstGeom>
          <a:solidFill>
            <a:schemeClr val="bg1"/>
          </a:solidFill>
        </p:spPr>
        <p:txBody>
          <a:bodyPr wrap="square" rtlCol="0">
            <a:spAutoFit/>
          </a:bodyPr>
          <a:lstStyle/>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For Lakes Erie and Ontario, the U.S. contribution is at its most significant</a:t>
            </a:r>
          </a:p>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For Lakes Huron and Superior, the U.S. contribution is less significant.  </a:t>
            </a:r>
          </a:p>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Local &amp; regional sources have a much greater atmospheric deposition contributions than their emissions, as a fraction of total global mercury emissions, would suggest. </a:t>
            </a:r>
            <a:endParaRPr lang="en-US" sz="2000" dirty="0" smtClean="0"/>
          </a:p>
        </p:txBody>
      </p:sp>
      <p:sp>
        <p:nvSpPr>
          <p:cNvPr id="9" name="TextBox 8"/>
          <p:cNvSpPr txBox="1"/>
          <p:nvPr/>
        </p:nvSpPr>
        <p:spPr>
          <a:xfrm>
            <a:off x="609599" y="1219200"/>
            <a:ext cx="8229601" cy="461665"/>
          </a:xfrm>
          <a:prstGeom prst="rect">
            <a:avLst/>
          </a:prstGeom>
          <a:noFill/>
        </p:spPr>
        <p:txBody>
          <a:bodyPr wrap="square" rtlCol="0">
            <a:spAutoFit/>
          </a:bodyPr>
          <a:lstStyle/>
          <a:p>
            <a:pPr lvl="0" eaLnBrk="0" fontAlgn="base" hangingPunct="0">
              <a:spcBef>
                <a:spcPct val="0"/>
              </a:spcBef>
              <a:spcAft>
                <a:spcPct val="0"/>
              </a:spcAft>
            </a:pPr>
            <a:r>
              <a:rPr lang="en-US" sz="2400" b="1" dirty="0" smtClean="0">
                <a:latin typeface="Calibri" pitchFamily="34" charset="0"/>
                <a:ea typeface="Calibri" pitchFamily="34" charset="0"/>
                <a:cs typeface="Times New Roman" pitchFamily="18" charset="0"/>
              </a:rPr>
              <a:t>“Single Source” results illustrate source-receptor relationships </a:t>
            </a:r>
            <a:endParaRPr lang="en-US" sz="2400" b="1" dirty="0"/>
          </a:p>
        </p:txBody>
      </p:sp>
      <p:sp>
        <p:nvSpPr>
          <p:cNvPr id="8" name="TextBox 7"/>
          <p:cNvSpPr txBox="1"/>
          <p:nvPr/>
        </p:nvSpPr>
        <p:spPr>
          <a:xfrm>
            <a:off x="838200" y="1694935"/>
            <a:ext cx="7772400" cy="1015663"/>
          </a:xfrm>
          <a:prstGeom prst="rect">
            <a:avLst/>
          </a:prstGeom>
          <a:solidFill>
            <a:schemeClr val="bg1"/>
          </a:solidFill>
        </p:spPr>
        <p:txBody>
          <a:bodyPr wrap="square" rtlCol="0">
            <a:spAutoFit/>
          </a:bodyPr>
          <a:lstStyle/>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For example, a “typical” coal-fired power plant near Lake Erie may contribute on the order of 100x the mercury – for the same emissions – as a comparable facility in China.</a:t>
            </a:r>
            <a:endParaRPr lang="en-US" sz="20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1219200" y="152400"/>
            <a:ext cx="7620000" cy="523220"/>
          </a:xfrm>
          <a:prstGeom prst="rect">
            <a:avLst/>
          </a:prstGeom>
          <a:noFill/>
          <a:ln>
            <a:noFill/>
          </a:ln>
        </p:spPr>
        <p:txBody>
          <a:bodyPr wrap="square" lIns="91440" rIns="91440" rtlCol="0">
            <a:spAutoFit/>
          </a:bodyPr>
          <a:lstStyle/>
          <a:p>
            <a:pPr algn="ctr"/>
            <a:r>
              <a:rPr lang="en-US" sz="2800" b="1" dirty="0" smtClean="0">
                <a:solidFill>
                  <a:srgbClr val="045C75"/>
                </a:solidFill>
              </a:rPr>
              <a:t>Some Key Findings of this Analysis (…continued)</a:t>
            </a:r>
          </a:p>
        </p:txBody>
      </p:sp>
      <p:sp>
        <p:nvSpPr>
          <p:cNvPr id="10" name="TextBox 9"/>
          <p:cNvSpPr txBox="1"/>
          <p:nvPr/>
        </p:nvSpPr>
        <p:spPr>
          <a:xfrm>
            <a:off x="609599" y="1066800"/>
            <a:ext cx="7467601" cy="461665"/>
          </a:xfrm>
          <a:prstGeom prst="rect">
            <a:avLst/>
          </a:prstGeom>
          <a:noFill/>
        </p:spPr>
        <p:txBody>
          <a:bodyPr wrap="square" rtlCol="0">
            <a:spAutoFit/>
          </a:bodyPr>
          <a:lstStyle/>
          <a:p>
            <a:pPr lvl="0" fontAlgn="base">
              <a:spcBef>
                <a:spcPct val="0"/>
              </a:spcBef>
              <a:spcAft>
                <a:spcPct val="0"/>
              </a:spcAft>
            </a:pPr>
            <a:r>
              <a:rPr lang="en-US" sz="2400" b="1" dirty="0" smtClean="0">
                <a:latin typeface="Calibri" pitchFamily="34" charset="0"/>
                <a:ea typeface="Calibri" pitchFamily="34" charset="0"/>
                <a:cs typeface="Times New Roman" pitchFamily="18" charset="0"/>
              </a:rPr>
              <a:t>Reasonable agreement with measurements</a:t>
            </a:r>
          </a:p>
        </p:txBody>
      </p:sp>
      <p:sp>
        <p:nvSpPr>
          <p:cNvPr id="15" name="Oval 14"/>
          <p:cNvSpPr/>
          <p:nvPr/>
        </p:nvSpPr>
        <p:spPr>
          <a:xfrm>
            <a:off x="464318" y="1243013"/>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38201" y="1697772"/>
            <a:ext cx="7543800" cy="4093428"/>
          </a:xfrm>
          <a:prstGeom prst="rect">
            <a:avLst/>
          </a:prstGeom>
          <a:noFill/>
        </p:spPr>
        <p:txBody>
          <a:bodyPr wrap="square" rtlCol="0">
            <a:spAutoFit/>
          </a:bodyPr>
          <a:lstStyle/>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Despite numerous uncertainties in model input data and other modeling aspects</a:t>
            </a:r>
          </a:p>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Comparison at sites where significant computational resources were expended – corresponding to regions that were the most important for estimating deposition to the Great Lakes and their watersheds – showed good consistency between model predictions and measured quantities.</a:t>
            </a:r>
          </a:p>
          <a:p>
            <a:pPr marL="230188" indent="-230188">
              <a:spcBef>
                <a:spcPts val="1200"/>
              </a:spcBef>
              <a:buFont typeface="Wingdings" pitchFamily="2" charset="2"/>
              <a:buChar char="§"/>
            </a:pPr>
            <a:r>
              <a:rPr lang="en-US" sz="2000" dirty="0" smtClean="0">
                <a:latin typeface="Calibri" pitchFamily="34" charset="0"/>
                <a:ea typeface="Calibri" pitchFamily="34" charset="0"/>
                <a:cs typeface="Times New Roman" pitchFamily="18" charset="0"/>
              </a:rPr>
              <a:t>For a smaller subset of sites generally downwind of the Great Lakes (in regions not expected to contribute most significantly to Great Lakes atmospheric deposition), less computational resources were expended, and the comparison showed moderate, but understandable, discrepancies. </a:t>
            </a:r>
            <a:endParaRPr lang="en-US" sz="2000" dirty="0"/>
          </a:p>
        </p:txBody>
      </p:sp>
      <p:sp>
        <p:nvSpPr>
          <p:cNvPr id="33" name="TextBox 3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34" name="TextBox 3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35" name="Slide Number Placeholder 40"/>
          <p:cNvSpPr>
            <a:spLocks noGrp="1"/>
          </p:cNvSpPr>
          <p:nvPr>
            <p:ph type="sldNum" sz="quarter" idx="12"/>
          </p:nvPr>
        </p:nvSpPr>
        <p:spPr>
          <a:xfrm>
            <a:off x="4343400" y="6550937"/>
            <a:ext cx="457200" cy="307777"/>
          </a:xfrm>
        </p:spPr>
        <p:txBody>
          <a:bodyPr wrap="square" lIns="91440" tIns="45720" rIns="91440" bIns="45720">
            <a:spAutoFit/>
          </a:bodyPr>
          <a:lstStyle/>
          <a:p>
            <a:pPr algn="ctr"/>
            <a:fld id="{3E7EE49B-C32B-495C-9640-ABBF50F57D80}" type="slidenum">
              <a:rPr lang="en-US" smtClean="0">
                <a:solidFill>
                  <a:srgbClr val="045C75"/>
                </a:solidFill>
              </a:rPr>
              <a:pPr algn="ctr"/>
              <a:t>26</a:t>
            </a:fld>
            <a:endParaRPr lang="en-US" dirty="0">
              <a:solidFill>
                <a:srgbClr val="045C75"/>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8" name="TextBox 7"/>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9"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
        <p:nvSpPr>
          <p:cNvPr id="139265" name="Rectangle 1"/>
          <p:cNvSpPr>
            <a:spLocks noChangeArrowheads="1"/>
          </p:cNvSpPr>
          <p:nvPr/>
        </p:nvSpPr>
        <p:spPr bwMode="auto">
          <a:xfrm>
            <a:off x="914400" y="1371600"/>
            <a:ext cx="6936101"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Modeling Atmospheric Mercury Deposition to the Great Lakes.</a:t>
            </a: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Final Report</a:t>
            </a:r>
            <a:r>
              <a:rPr kumimoji="0" lang="en-US"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for work conducted with FY2010 funding from the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Great Lakes Restoration Initiative.</a:t>
            </a:r>
            <a:r>
              <a:rPr kumimoji="0" lang="en-US" sz="20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000" i="0" strike="noStrike" cap="none" normalizeH="0" baseline="0" dirty="0" smtClean="0">
                <a:ln>
                  <a:noFill/>
                </a:ln>
                <a:solidFill>
                  <a:schemeClr val="tx1"/>
                </a:solidFill>
                <a:effectLst/>
                <a:latin typeface="Calibri" pitchFamily="34" charset="0"/>
                <a:ea typeface="Calibri" pitchFamily="34" charset="0"/>
                <a:cs typeface="Times New Roman" pitchFamily="18" charset="0"/>
              </a:rPr>
              <a:t>December 16, 2011.</a:t>
            </a:r>
            <a:endParaRPr kumimoji="0" lang="en-US" sz="2000" i="0"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Mark Cohen, Roland Draxler, Richard </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Artz</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NOAA Air Resources Laboratory,</a:t>
            </a:r>
            <a:r>
              <a:rPr kumimoji="0" lang="en-US"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Silver Spring, MD, USA. 160 pages.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0"/>
          <p:cNvSpPr/>
          <p:nvPr/>
        </p:nvSpPr>
        <p:spPr>
          <a:xfrm>
            <a:off x="1447800" y="3272135"/>
            <a:ext cx="6705600" cy="707886"/>
          </a:xfrm>
          <a:prstGeom prst="rect">
            <a:avLst/>
          </a:prstGeom>
        </p:spPr>
        <p:txBody>
          <a:bodyPr wrap="square">
            <a:spAutoFit/>
          </a:bodyPr>
          <a:lstStyle/>
          <a:p>
            <a:r>
              <a:rPr lang="en-US" sz="2000" b="1" i="1" dirty="0" smtClean="0">
                <a:solidFill>
                  <a:srgbClr val="045C75"/>
                </a:solidFill>
              </a:rPr>
              <a:t>http://www.arl.noaa.gov/documents/reports/GLRI_FY2010_Atmospheric_Mercury_Final_Report_2011_Dec_16.pdf</a:t>
            </a:r>
            <a:endParaRPr lang="en-US" sz="2000" b="1" i="1" dirty="0">
              <a:solidFill>
                <a:srgbClr val="045C75"/>
              </a:solidFill>
            </a:endParaRPr>
          </a:p>
        </p:txBody>
      </p:sp>
      <p:sp>
        <p:nvSpPr>
          <p:cNvPr id="12" name="Rectangle 11"/>
          <p:cNvSpPr/>
          <p:nvPr/>
        </p:nvSpPr>
        <p:spPr>
          <a:xfrm>
            <a:off x="1447800" y="4267200"/>
            <a:ext cx="6781800" cy="707886"/>
          </a:xfrm>
          <a:prstGeom prst="rect">
            <a:avLst/>
          </a:prstGeom>
        </p:spPr>
        <p:txBody>
          <a:bodyPr wrap="square">
            <a:spAutoFit/>
          </a:bodyPr>
          <a:lstStyle/>
          <a:p>
            <a:r>
              <a:rPr lang="en-US" sz="2000" b="1" i="1" dirty="0" smtClean="0">
                <a:solidFill>
                  <a:srgbClr val="045C75"/>
                </a:solidFill>
              </a:rPr>
              <a:t>http://www.arl.noaa.gov/documents/reports/Figures_Tables_GLRI_NOAA_Atmos_Mercury_Report_Dec_16_2011.pptx</a:t>
            </a:r>
            <a:endParaRPr lang="en-US" sz="2000" b="1" i="1" dirty="0">
              <a:solidFill>
                <a:srgbClr val="045C75"/>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548348"/>
            <a:ext cx="8153400" cy="3785652"/>
          </a:xfrm>
          <a:prstGeom prst="rect">
            <a:avLst/>
          </a:prstGeom>
        </p:spPr>
        <p:txBody>
          <a:bodyPr wrap="square">
            <a:spAutoFit/>
          </a:bodyPr>
          <a:lstStyle/>
          <a:p>
            <a:pPr lvl="0" algn="ctr"/>
            <a:r>
              <a:rPr lang="en-US" sz="6000" b="1" dirty="0" smtClean="0">
                <a:solidFill>
                  <a:srgbClr val="045C75"/>
                </a:solidFill>
              </a:rPr>
              <a:t>Phase 2: </a:t>
            </a:r>
          </a:p>
          <a:p>
            <a:pPr lvl="0" algn="ctr"/>
            <a:r>
              <a:rPr lang="en-US" sz="6000" b="1" dirty="0" smtClean="0">
                <a:solidFill>
                  <a:srgbClr val="045C75"/>
                </a:solidFill>
              </a:rPr>
              <a:t>Sensitivity Analysis </a:t>
            </a:r>
          </a:p>
          <a:p>
            <a:pPr lvl="0" algn="ctr"/>
            <a:r>
              <a:rPr lang="en-US" sz="6000" b="1" dirty="0" smtClean="0">
                <a:solidFill>
                  <a:srgbClr val="045C75"/>
                </a:solidFill>
              </a:rPr>
              <a:t>And Extended Model Evaluation</a:t>
            </a:r>
            <a:endParaRPr lang="en-US" sz="6000" b="1" dirty="0">
              <a:solidFill>
                <a:srgbClr val="045C75"/>
              </a:solidFill>
            </a:endParaRPr>
          </a:p>
        </p:txBody>
      </p:sp>
      <p:sp>
        <p:nvSpPr>
          <p:cNvPr id="3" name="TextBox 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 name="TextBox 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5"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 name="TextBox 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5"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pic>
        <p:nvPicPr>
          <p:cNvPr id="9" name="Picture 8" descr="ambient_data_status_001.jpg"/>
          <p:cNvPicPr>
            <a:picLocks noChangeAspect="1"/>
          </p:cNvPicPr>
          <p:nvPr/>
        </p:nvPicPr>
        <p:blipFill>
          <a:blip r:embed="rId3" cstate="print"/>
          <a:srcRect b="8889"/>
          <a:stretch>
            <a:fillRect/>
          </a:stretch>
        </p:blipFill>
        <p:spPr>
          <a:xfrm>
            <a:off x="1097280" y="838200"/>
            <a:ext cx="7132320" cy="5533236"/>
          </a:xfrm>
          <a:prstGeom prst="rect">
            <a:avLst/>
          </a:prstGeom>
        </p:spPr>
      </p:pic>
      <p:sp>
        <p:nvSpPr>
          <p:cNvPr id="14" name="Rectangle 13"/>
          <p:cNvSpPr/>
          <p:nvPr/>
        </p:nvSpPr>
        <p:spPr>
          <a:xfrm>
            <a:off x="6019800" y="3352800"/>
            <a:ext cx="3048000" cy="1447800"/>
          </a:xfrm>
          <a:prstGeom prst="rect">
            <a:avLst/>
          </a:prstGeom>
          <a:solidFill>
            <a:srgbClr val="FFFF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248400" y="3581400"/>
            <a:ext cx="182880" cy="182880"/>
          </a:xfrm>
          <a:prstGeom prst="rect">
            <a:avLst/>
          </a:prstGeom>
          <a:solidFill>
            <a:srgbClr val="40F7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476286" y="3491722"/>
            <a:ext cx="2551532" cy="369332"/>
          </a:xfrm>
          <a:prstGeom prst="rect">
            <a:avLst/>
          </a:prstGeom>
          <a:noFill/>
        </p:spPr>
        <p:txBody>
          <a:bodyPr wrap="none" rtlCol="0">
            <a:spAutoFit/>
          </a:bodyPr>
          <a:lstStyle/>
          <a:p>
            <a:r>
              <a:rPr lang="en-US" dirty="0" smtClean="0"/>
              <a:t>Positive response from PI</a:t>
            </a:r>
            <a:endParaRPr lang="en-US" dirty="0"/>
          </a:p>
        </p:txBody>
      </p:sp>
      <p:sp>
        <p:nvSpPr>
          <p:cNvPr id="12" name="Rectangle 11"/>
          <p:cNvSpPr/>
          <p:nvPr/>
        </p:nvSpPr>
        <p:spPr>
          <a:xfrm>
            <a:off x="6248400" y="3993462"/>
            <a:ext cx="182880" cy="182880"/>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476286" y="3912576"/>
            <a:ext cx="2608727" cy="369332"/>
          </a:xfrm>
          <a:prstGeom prst="rect">
            <a:avLst/>
          </a:prstGeom>
          <a:noFill/>
        </p:spPr>
        <p:txBody>
          <a:bodyPr wrap="none" rtlCol="0">
            <a:spAutoFit/>
          </a:bodyPr>
          <a:lstStyle/>
          <a:p>
            <a:r>
              <a:rPr lang="en-US" dirty="0" smtClean="0"/>
              <a:t>No positive response yet*</a:t>
            </a:r>
            <a:endParaRPr lang="en-US" dirty="0"/>
          </a:p>
        </p:txBody>
      </p:sp>
      <p:sp>
        <p:nvSpPr>
          <p:cNvPr id="15" name="TextBox 14"/>
          <p:cNvSpPr txBox="1"/>
          <p:nvPr/>
        </p:nvSpPr>
        <p:spPr>
          <a:xfrm>
            <a:off x="6629400" y="4340423"/>
            <a:ext cx="2514600" cy="307777"/>
          </a:xfrm>
          <a:prstGeom prst="rect">
            <a:avLst/>
          </a:prstGeom>
          <a:noFill/>
        </p:spPr>
        <p:txBody>
          <a:bodyPr wrap="square" rtlCol="0">
            <a:spAutoFit/>
          </a:bodyPr>
          <a:lstStyle/>
          <a:p>
            <a:pPr marL="114300" indent="-114300"/>
            <a:r>
              <a:rPr lang="en-US" sz="1400" dirty="0" smtClean="0"/>
              <a:t>* In a few cases, no request yet </a:t>
            </a:r>
            <a:endParaRPr lang="en-US" sz="1400" dirty="0"/>
          </a:p>
        </p:txBody>
      </p:sp>
      <p:sp>
        <p:nvSpPr>
          <p:cNvPr id="16" name="TextBox 15"/>
          <p:cNvSpPr txBox="1"/>
          <p:nvPr/>
        </p:nvSpPr>
        <p:spPr>
          <a:xfrm>
            <a:off x="1914178" y="76200"/>
            <a:ext cx="5898410" cy="707886"/>
          </a:xfrm>
          <a:prstGeom prst="rect">
            <a:avLst/>
          </a:prstGeom>
          <a:noFill/>
        </p:spPr>
        <p:txBody>
          <a:bodyPr wrap="none" rtlCol="0">
            <a:spAutoFit/>
          </a:bodyPr>
          <a:lstStyle/>
          <a:p>
            <a:pPr algn="ctr"/>
            <a:r>
              <a:rPr lang="en-US" sz="2000" b="1" dirty="0" smtClean="0">
                <a:solidFill>
                  <a:srgbClr val="04566C"/>
                </a:solidFill>
              </a:rPr>
              <a:t>Sites That May Have Ambient Mercury Concentration </a:t>
            </a:r>
          </a:p>
          <a:p>
            <a:pPr algn="ctr"/>
            <a:r>
              <a:rPr lang="en-US" sz="2000" b="1" dirty="0" smtClean="0">
                <a:solidFill>
                  <a:srgbClr val="04566C"/>
                </a:solidFill>
              </a:rPr>
              <a:t>Measurement Data for 2005 for Model Evaluation</a:t>
            </a:r>
            <a:endParaRPr lang="en-US" sz="2000" b="1" dirty="0">
              <a:solidFill>
                <a:srgbClr val="04566C"/>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981200"/>
            <a:ext cx="8153400" cy="2308324"/>
          </a:xfrm>
          <a:prstGeom prst="rect">
            <a:avLst/>
          </a:prstGeom>
        </p:spPr>
        <p:txBody>
          <a:bodyPr wrap="square">
            <a:spAutoFit/>
          </a:bodyPr>
          <a:lstStyle/>
          <a:p>
            <a:pPr lvl="0" algn="ctr"/>
            <a:r>
              <a:rPr lang="en-US" sz="7200" b="1" dirty="0" smtClean="0">
                <a:solidFill>
                  <a:srgbClr val="045C75"/>
                </a:solidFill>
              </a:rPr>
              <a:t>Phase 1: </a:t>
            </a:r>
          </a:p>
          <a:p>
            <a:pPr lvl="0" algn="ctr"/>
            <a:r>
              <a:rPr lang="en-US" sz="7200" b="1" dirty="0" smtClean="0">
                <a:solidFill>
                  <a:srgbClr val="045C75"/>
                </a:solidFill>
              </a:rPr>
              <a:t>Baseline Analysis</a:t>
            </a:r>
            <a:endParaRPr lang="en-US" sz="7200" b="1" dirty="0">
              <a:solidFill>
                <a:srgbClr val="045C75"/>
              </a:solidFill>
            </a:endParaRPr>
          </a:p>
        </p:txBody>
      </p:sp>
      <p:sp>
        <p:nvSpPr>
          <p:cNvPr id="3" name="TextBox 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 name="TextBox 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5"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2675546" y="0"/>
            <a:ext cx="4334854" cy="461665"/>
          </a:xfrm>
          <a:prstGeom prst="rect">
            <a:avLst/>
          </a:prstGeom>
          <a:noFill/>
          <a:ln>
            <a:noFill/>
          </a:ln>
        </p:spPr>
        <p:txBody>
          <a:bodyPr wrap="square" lIns="91440" rIns="91440" rtlCol="0">
            <a:spAutoFit/>
          </a:bodyPr>
          <a:lstStyle/>
          <a:p>
            <a:pPr algn="ctr"/>
            <a:r>
              <a:rPr lang="en-US" sz="2400" b="1" dirty="0" smtClean="0">
                <a:solidFill>
                  <a:srgbClr val="045C75"/>
                </a:solidFill>
              </a:rPr>
              <a:t>Sensitivity Analysis (in progress)</a:t>
            </a:r>
            <a:endParaRPr lang="en-US" sz="2400" b="1" dirty="0">
              <a:solidFill>
                <a:srgbClr val="045C75"/>
              </a:solidFill>
            </a:endParaRPr>
          </a:p>
        </p:txBody>
      </p:sp>
      <p:sp>
        <p:nvSpPr>
          <p:cNvPr id="9" name="TextBox 8"/>
          <p:cNvSpPr txBox="1"/>
          <p:nvPr/>
        </p:nvSpPr>
        <p:spPr>
          <a:xfrm>
            <a:off x="609599" y="996890"/>
            <a:ext cx="4622269" cy="461665"/>
          </a:xfrm>
          <a:prstGeom prst="rect">
            <a:avLst/>
          </a:prstGeom>
          <a:noFill/>
        </p:spPr>
        <p:txBody>
          <a:bodyPr wrap="square" rtlCol="0">
            <a:spAutoFit/>
          </a:bodyPr>
          <a:lstStyle/>
          <a:p>
            <a:r>
              <a:rPr lang="en-US" sz="2400" b="1" dirty="0" smtClean="0"/>
              <a:t>Meteorological Data</a:t>
            </a:r>
            <a:endParaRPr lang="en-US" sz="2400" b="1" dirty="0"/>
          </a:p>
        </p:txBody>
      </p:sp>
      <p:sp>
        <p:nvSpPr>
          <p:cNvPr id="10" name="TextBox 9"/>
          <p:cNvSpPr txBox="1"/>
          <p:nvPr/>
        </p:nvSpPr>
        <p:spPr>
          <a:xfrm>
            <a:off x="609599" y="3962400"/>
            <a:ext cx="4622269" cy="461665"/>
          </a:xfrm>
          <a:prstGeom prst="rect">
            <a:avLst/>
          </a:prstGeom>
          <a:noFill/>
        </p:spPr>
        <p:txBody>
          <a:bodyPr wrap="square" rtlCol="0">
            <a:spAutoFit/>
          </a:bodyPr>
          <a:lstStyle/>
          <a:p>
            <a:r>
              <a:rPr lang="en-US" sz="2400" b="1" dirty="0" smtClean="0"/>
              <a:t>Model Parameters</a:t>
            </a:r>
            <a:endParaRPr lang="en-US" sz="2400" b="1" dirty="0"/>
          </a:p>
        </p:txBody>
      </p:sp>
      <p:sp>
        <p:nvSpPr>
          <p:cNvPr id="13" name="Oval 12"/>
          <p:cNvSpPr/>
          <p:nvPr/>
        </p:nvSpPr>
        <p:spPr>
          <a:xfrm>
            <a:off x="423016" y="115622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4318" y="4125653"/>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3003" y="1504890"/>
            <a:ext cx="5230343" cy="400110"/>
          </a:xfrm>
          <a:prstGeom prst="rect">
            <a:avLst/>
          </a:prstGeom>
          <a:noFill/>
        </p:spPr>
        <p:txBody>
          <a:bodyPr wrap="none" rtlCol="0">
            <a:spAutoFit/>
          </a:bodyPr>
          <a:lstStyle/>
          <a:p>
            <a:pPr marL="230188" indent="-230188">
              <a:buFont typeface="Wingdings" pitchFamily="2" charset="2"/>
              <a:buChar char="§"/>
            </a:pPr>
            <a:r>
              <a:rPr lang="en-US" sz="2000" dirty="0" smtClean="0"/>
              <a:t>NARR instead of EDAS40km for North America</a:t>
            </a:r>
          </a:p>
        </p:txBody>
      </p:sp>
      <p:sp>
        <p:nvSpPr>
          <p:cNvPr id="28" name="TextBox 27"/>
          <p:cNvSpPr txBox="1"/>
          <p:nvPr/>
        </p:nvSpPr>
        <p:spPr>
          <a:xfrm>
            <a:off x="913003" y="4429224"/>
            <a:ext cx="6589689" cy="1631216"/>
          </a:xfrm>
          <a:prstGeom prst="rect">
            <a:avLst/>
          </a:prstGeom>
          <a:noFill/>
        </p:spPr>
        <p:txBody>
          <a:bodyPr wrap="none" rtlCol="0">
            <a:spAutoFit/>
          </a:bodyPr>
          <a:lstStyle/>
          <a:p>
            <a:pPr marL="230188" indent="-230188">
              <a:buFont typeface="Wingdings" pitchFamily="2" charset="2"/>
              <a:buChar char="§"/>
            </a:pPr>
            <a:r>
              <a:rPr lang="en-US" sz="2000" dirty="0" smtClean="0"/>
              <a:t>Simulation (time step, release elevation …) </a:t>
            </a:r>
          </a:p>
          <a:p>
            <a:pPr marL="230188" indent="-230188">
              <a:buFont typeface="Wingdings" pitchFamily="2" charset="2"/>
              <a:buChar char="§"/>
            </a:pPr>
            <a:r>
              <a:rPr lang="en-US" sz="2000" dirty="0" smtClean="0"/>
              <a:t>Dispersion (number of puffs, freq. of splitting, “</a:t>
            </a:r>
            <a:r>
              <a:rPr lang="en-US" sz="2000" dirty="0" err="1" smtClean="0"/>
              <a:t>conage</a:t>
            </a:r>
            <a:r>
              <a:rPr lang="en-US" sz="2000" dirty="0" smtClean="0"/>
              <a:t>”, …)</a:t>
            </a:r>
          </a:p>
          <a:p>
            <a:pPr marL="230188" indent="-230188">
              <a:buFont typeface="Wingdings" pitchFamily="2" charset="2"/>
              <a:buChar char="§"/>
            </a:pPr>
            <a:r>
              <a:rPr lang="en-US" sz="2000" dirty="0" smtClean="0"/>
              <a:t>Deposition (wet and dry deposition algorithms, …)</a:t>
            </a:r>
          </a:p>
          <a:p>
            <a:pPr marL="230188" indent="-230188">
              <a:buFont typeface="Wingdings" pitchFamily="2" charset="2"/>
              <a:buChar char="§"/>
            </a:pPr>
            <a:r>
              <a:rPr lang="en-US" sz="2000" dirty="0" smtClean="0"/>
              <a:t>Phase partitioning (gas-droplet, gas-particle, …)</a:t>
            </a:r>
          </a:p>
          <a:p>
            <a:pPr marL="230188" indent="-230188">
              <a:buFont typeface="Wingdings" pitchFamily="2" charset="2"/>
              <a:buChar char="§"/>
            </a:pPr>
            <a:r>
              <a:rPr lang="en-US" sz="2000" dirty="0" smtClean="0"/>
              <a:t>Chemistry (reaction rates, reactant concentrations, …)</a:t>
            </a:r>
            <a:endParaRPr lang="en-US" sz="2000" dirty="0"/>
          </a:p>
        </p:txBody>
      </p:sp>
      <p:sp>
        <p:nvSpPr>
          <p:cNvPr id="33" name="TextBox 3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34" name="TextBox 3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35" name="Slide Number Placeholder 40"/>
          <p:cNvSpPr>
            <a:spLocks noGrp="1"/>
          </p:cNvSpPr>
          <p:nvPr>
            <p:ph type="sldNum" sz="quarter" idx="12"/>
          </p:nvPr>
        </p:nvSpPr>
        <p:spPr>
          <a:xfrm>
            <a:off x="4343400" y="6550937"/>
            <a:ext cx="457200" cy="307777"/>
          </a:xfrm>
        </p:spPr>
        <p:txBody>
          <a:bodyPr wrap="square" lIns="91440" tIns="45720" rIns="91440" bIns="45720">
            <a:spAutoFit/>
          </a:bodyPr>
          <a:lstStyle/>
          <a:p>
            <a:pPr algn="ctr"/>
            <a:fld id="{3E7EE49B-C32B-495C-9640-ABBF50F57D80}" type="slidenum">
              <a:rPr lang="en-US" smtClean="0">
                <a:solidFill>
                  <a:srgbClr val="045C75"/>
                </a:solidFill>
              </a:rPr>
              <a:pPr algn="ctr"/>
              <a:t>30</a:t>
            </a:fld>
            <a:endParaRPr lang="en-US" dirty="0">
              <a:solidFill>
                <a:srgbClr val="045C75"/>
              </a:solidFill>
            </a:endParaRPr>
          </a:p>
        </p:txBody>
      </p:sp>
      <p:sp>
        <p:nvSpPr>
          <p:cNvPr id="31" name="TextBox 30"/>
          <p:cNvSpPr txBox="1"/>
          <p:nvPr/>
        </p:nvSpPr>
        <p:spPr>
          <a:xfrm>
            <a:off x="613304" y="2159000"/>
            <a:ext cx="7844896" cy="461665"/>
          </a:xfrm>
          <a:prstGeom prst="rect">
            <a:avLst/>
          </a:prstGeom>
          <a:noFill/>
        </p:spPr>
        <p:txBody>
          <a:bodyPr wrap="square" rtlCol="0">
            <a:spAutoFit/>
          </a:bodyPr>
          <a:lstStyle/>
          <a:p>
            <a:r>
              <a:rPr lang="en-US" sz="2400" b="1" dirty="0" smtClean="0"/>
              <a:t>Standard Source Locations and Interpolation Methodologies</a:t>
            </a:r>
            <a:endParaRPr lang="en-US" sz="2400" b="1" dirty="0"/>
          </a:p>
        </p:txBody>
      </p:sp>
      <p:sp>
        <p:nvSpPr>
          <p:cNvPr id="36" name="Oval 35"/>
          <p:cNvSpPr/>
          <p:nvPr/>
        </p:nvSpPr>
        <p:spPr>
          <a:xfrm>
            <a:off x="426720" y="231833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916707" y="2667000"/>
            <a:ext cx="8227293" cy="1015663"/>
          </a:xfrm>
          <a:prstGeom prst="rect">
            <a:avLst/>
          </a:prstGeom>
          <a:noFill/>
        </p:spPr>
        <p:txBody>
          <a:bodyPr wrap="square" rtlCol="0">
            <a:spAutoFit/>
          </a:bodyPr>
          <a:lstStyle/>
          <a:p>
            <a:pPr marL="230188" indent="-230188">
              <a:buFont typeface="Wingdings" pitchFamily="2" charset="2"/>
              <a:buChar char="§"/>
            </a:pPr>
            <a:r>
              <a:rPr lang="en-US" sz="2000" dirty="0" smtClean="0"/>
              <a:t>Adding pts in Eastern Great Lakes region to see if results improve</a:t>
            </a:r>
          </a:p>
          <a:p>
            <a:pPr marL="230188" indent="-230188">
              <a:buFont typeface="Wingdings" pitchFamily="2" charset="2"/>
              <a:buChar char="§"/>
            </a:pPr>
            <a:r>
              <a:rPr lang="en-US" sz="2000" dirty="0" smtClean="0"/>
              <a:t>Numerical experiments with different interpolation methods</a:t>
            </a:r>
          </a:p>
          <a:p>
            <a:pPr marL="230188" indent="-230188">
              <a:buFont typeface="Wingdings" pitchFamily="2" charset="2"/>
              <a:buChar char="§"/>
            </a:pPr>
            <a:r>
              <a:rPr lang="en-US" sz="2000" dirty="0" smtClean="0"/>
              <a:t>Numerical experiments with subsets of std pts – do we need them all?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2675546" y="0"/>
            <a:ext cx="4334854" cy="461665"/>
          </a:xfrm>
          <a:prstGeom prst="rect">
            <a:avLst/>
          </a:prstGeom>
          <a:noFill/>
          <a:ln>
            <a:noFill/>
          </a:ln>
        </p:spPr>
        <p:txBody>
          <a:bodyPr wrap="square" lIns="91440" rIns="91440" rtlCol="0">
            <a:spAutoFit/>
          </a:bodyPr>
          <a:lstStyle/>
          <a:p>
            <a:pPr algn="ctr"/>
            <a:r>
              <a:rPr lang="en-US" sz="2400" b="1" dirty="0" smtClean="0">
                <a:solidFill>
                  <a:srgbClr val="045C75"/>
                </a:solidFill>
              </a:rPr>
              <a:t>Sensitivity Analysis (in progress)</a:t>
            </a:r>
            <a:endParaRPr lang="en-US" sz="2400" b="1" dirty="0">
              <a:solidFill>
                <a:srgbClr val="045C75"/>
              </a:solidFill>
            </a:endParaRPr>
          </a:p>
        </p:txBody>
      </p:sp>
      <p:sp>
        <p:nvSpPr>
          <p:cNvPr id="9" name="TextBox 8"/>
          <p:cNvSpPr txBox="1"/>
          <p:nvPr/>
        </p:nvSpPr>
        <p:spPr>
          <a:xfrm>
            <a:off x="609599" y="996890"/>
            <a:ext cx="7848601" cy="461665"/>
          </a:xfrm>
          <a:prstGeom prst="rect">
            <a:avLst/>
          </a:prstGeom>
          <a:noFill/>
        </p:spPr>
        <p:txBody>
          <a:bodyPr wrap="square" rtlCol="0">
            <a:spAutoFit/>
          </a:bodyPr>
          <a:lstStyle/>
          <a:p>
            <a:r>
              <a:rPr lang="en-US" sz="2400" b="1" dirty="0" smtClean="0"/>
              <a:t>Investigating Impact of Variations on: </a:t>
            </a:r>
            <a:endParaRPr lang="en-US" sz="2400" b="1" dirty="0"/>
          </a:p>
        </p:txBody>
      </p:sp>
      <p:sp>
        <p:nvSpPr>
          <p:cNvPr id="10" name="TextBox 9"/>
          <p:cNvSpPr txBox="1"/>
          <p:nvPr/>
        </p:nvSpPr>
        <p:spPr>
          <a:xfrm>
            <a:off x="609599" y="3525728"/>
            <a:ext cx="4622269" cy="589072"/>
          </a:xfrm>
          <a:prstGeom prst="rect">
            <a:avLst/>
          </a:prstGeom>
          <a:noFill/>
        </p:spPr>
        <p:txBody>
          <a:bodyPr wrap="square" rtlCol="0">
            <a:spAutoFit/>
          </a:bodyPr>
          <a:lstStyle/>
          <a:p>
            <a:pPr>
              <a:lnSpc>
                <a:spcPct val="150000"/>
              </a:lnSpc>
            </a:pPr>
            <a:r>
              <a:rPr lang="en-US" sz="2400" b="1" dirty="0" smtClean="0"/>
              <a:t>Tactical Considerations</a:t>
            </a:r>
            <a:endParaRPr lang="en-US" sz="2400" b="1" dirty="0"/>
          </a:p>
        </p:txBody>
      </p:sp>
      <p:sp>
        <p:nvSpPr>
          <p:cNvPr id="13" name="Oval 12"/>
          <p:cNvSpPr/>
          <p:nvPr/>
        </p:nvSpPr>
        <p:spPr>
          <a:xfrm>
            <a:off x="423016" y="115622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4318" y="3832125"/>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3003" y="1504890"/>
            <a:ext cx="5303503" cy="1697068"/>
          </a:xfrm>
          <a:prstGeom prst="rect">
            <a:avLst/>
          </a:prstGeom>
          <a:noFill/>
        </p:spPr>
        <p:txBody>
          <a:bodyPr wrap="none" rtlCol="0">
            <a:spAutoFit/>
          </a:bodyPr>
          <a:lstStyle/>
          <a:p>
            <a:pPr marL="230188" indent="-230188">
              <a:lnSpc>
                <a:spcPct val="150000"/>
              </a:lnSpc>
              <a:buFont typeface="Wingdings" pitchFamily="2" charset="2"/>
              <a:buChar char="§"/>
            </a:pPr>
            <a:r>
              <a:rPr lang="en-US" sz="2400" dirty="0" smtClean="0"/>
              <a:t>model evaluation results?</a:t>
            </a:r>
          </a:p>
          <a:p>
            <a:pPr marL="230188" indent="-230188">
              <a:lnSpc>
                <a:spcPct val="150000"/>
              </a:lnSpc>
              <a:buFont typeface="Wingdings" pitchFamily="2" charset="2"/>
              <a:buChar char="§"/>
            </a:pPr>
            <a:r>
              <a:rPr lang="en-US" sz="2400" dirty="0" smtClean="0"/>
              <a:t>model-estimated deposition to the GL?</a:t>
            </a:r>
          </a:p>
          <a:p>
            <a:pPr marL="230188" indent="-230188">
              <a:lnSpc>
                <a:spcPct val="150000"/>
              </a:lnSpc>
              <a:buFont typeface="Wingdings" pitchFamily="2" charset="2"/>
              <a:buChar char="§"/>
            </a:pPr>
            <a:r>
              <a:rPr lang="en-US" sz="2400" dirty="0" smtClean="0"/>
              <a:t>Model-estimated source attribution</a:t>
            </a:r>
          </a:p>
        </p:txBody>
      </p:sp>
      <p:sp>
        <p:nvSpPr>
          <p:cNvPr id="28" name="TextBox 27"/>
          <p:cNvSpPr txBox="1"/>
          <p:nvPr/>
        </p:nvSpPr>
        <p:spPr>
          <a:xfrm>
            <a:off x="913003" y="4170332"/>
            <a:ext cx="7868693" cy="1697068"/>
          </a:xfrm>
          <a:prstGeom prst="rect">
            <a:avLst/>
          </a:prstGeom>
          <a:noFill/>
        </p:spPr>
        <p:txBody>
          <a:bodyPr wrap="none" rtlCol="0">
            <a:spAutoFit/>
          </a:bodyPr>
          <a:lstStyle/>
          <a:p>
            <a:pPr marL="230188" indent="-230188">
              <a:lnSpc>
                <a:spcPct val="150000"/>
              </a:lnSpc>
              <a:buFont typeface="Wingdings" pitchFamily="2" charset="2"/>
              <a:buChar char="§"/>
            </a:pPr>
            <a:r>
              <a:rPr lang="en-US" sz="2400" dirty="0" smtClean="0"/>
              <a:t>Cannot do “Full” Phase-1 analysis for more than a few cases</a:t>
            </a:r>
          </a:p>
          <a:p>
            <a:pPr marL="230188" indent="-230188">
              <a:lnSpc>
                <a:spcPct val="150000"/>
              </a:lnSpc>
              <a:buFont typeface="Wingdings" pitchFamily="2" charset="2"/>
              <a:buChar char="§"/>
            </a:pPr>
            <a:r>
              <a:rPr lang="en-US" sz="2400" dirty="0" smtClean="0"/>
              <a:t>Screening on a small subset of source locations</a:t>
            </a:r>
          </a:p>
          <a:p>
            <a:pPr marL="230188" indent="-230188">
              <a:lnSpc>
                <a:spcPct val="150000"/>
              </a:lnSpc>
              <a:buFont typeface="Wingdings" pitchFamily="2" charset="2"/>
              <a:buChar char="§"/>
            </a:pPr>
            <a:r>
              <a:rPr lang="en-US" sz="2400" dirty="0" smtClean="0"/>
              <a:t>“Full Analysis” may be possible on reduced subset of std pts</a:t>
            </a:r>
          </a:p>
        </p:txBody>
      </p:sp>
      <p:sp>
        <p:nvSpPr>
          <p:cNvPr id="33" name="TextBox 3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34" name="TextBox 3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35" name="Slide Number Placeholder 40"/>
          <p:cNvSpPr>
            <a:spLocks noGrp="1"/>
          </p:cNvSpPr>
          <p:nvPr>
            <p:ph type="sldNum" sz="quarter" idx="12"/>
          </p:nvPr>
        </p:nvSpPr>
        <p:spPr>
          <a:xfrm>
            <a:off x="4343400" y="6550937"/>
            <a:ext cx="457200" cy="307777"/>
          </a:xfrm>
        </p:spPr>
        <p:txBody>
          <a:bodyPr wrap="square" lIns="91440" tIns="45720" rIns="91440" bIns="45720">
            <a:spAutoFit/>
          </a:bodyPr>
          <a:lstStyle/>
          <a:p>
            <a:pPr algn="ctr"/>
            <a:fld id="{3E7EE49B-C32B-495C-9640-ABBF50F57D80}" type="slidenum">
              <a:rPr lang="en-US" smtClean="0">
                <a:solidFill>
                  <a:srgbClr val="045C75"/>
                </a:solidFill>
              </a:rPr>
              <a:pPr algn="ctr"/>
              <a:t>31</a:t>
            </a:fld>
            <a:endParaRPr lang="en-US" dirty="0">
              <a:solidFill>
                <a:srgbClr val="045C75"/>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209800"/>
            <a:ext cx="6096000" cy="2308324"/>
          </a:xfrm>
          <a:prstGeom prst="rect">
            <a:avLst/>
          </a:prstGeom>
        </p:spPr>
        <p:txBody>
          <a:bodyPr wrap="square">
            <a:spAutoFit/>
          </a:bodyPr>
          <a:lstStyle/>
          <a:p>
            <a:pPr lvl="0" algn="ctr"/>
            <a:r>
              <a:rPr lang="en-US" sz="7200" b="1" dirty="0" smtClean="0">
                <a:solidFill>
                  <a:srgbClr val="045C75"/>
                </a:solidFill>
              </a:rPr>
              <a:t>Phase 3: Scenarios</a:t>
            </a:r>
            <a:endParaRPr lang="en-US" sz="7200" b="1" dirty="0">
              <a:solidFill>
                <a:srgbClr val="045C75"/>
              </a:solidFill>
            </a:endParaRPr>
          </a:p>
        </p:txBody>
      </p:sp>
      <p:sp>
        <p:nvSpPr>
          <p:cNvPr id="3" name="TextBox 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 name="TextBox 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5"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381000" y="1295400"/>
            <a:ext cx="6705600" cy="646331"/>
          </a:xfrm>
          <a:prstGeom prst="rect">
            <a:avLst/>
          </a:prstGeom>
          <a:noFill/>
          <a:ln>
            <a:noFill/>
          </a:ln>
        </p:spPr>
        <p:txBody>
          <a:bodyPr wrap="square" lIns="91440" rIns="91440" rtlCol="0">
            <a:spAutoFit/>
          </a:bodyPr>
          <a:lstStyle/>
          <a:p>
            <a:pPr algn="ctr"/>
            <a:r>
              <a:rPr lang="en-US" sz="3600" b="1" dirty="0" smtClean="0">
                <a:solidFill>
                  <a:srgbClr val="04566C"/>
                </a:solidFill>
              </a:rPr>
              <a:t>What Scenarios Should be Used?</a:t>
            </a:r>
            <a:endParaRPr lang="en-US" sz="3600" b="1" dirty="0">
              <a:solidFill>
                <a:srgbClr val="04566C"/>
              </a:solidFill>
            </a:endParaRPr>
          </a:p>
        </p:txBody>
      </p:sp>
      <p:sp>
        <p:nvSpPr>
          <p:cNvPr id="10" name="TextBox 9"/>
          <p:cNvSpPr txBox="1"/>
          <p:nvPr/>
        </p:nvSpPr>
        <p:spPr>
          <a:xfrm>
            <a:off x="1787498" y="2209800"/>
            <a:ext cx="6248401" cy="738664"/>
          </a:xfrm>
          <a:prstGeom prst="rect">
            <a:avLst/>
          </a:prstGeom>
          <a:noFill/>
        </p:spPr>
        <p:txBody>
          <a:bodyPr wrap="square" rtlCol="0">
            <a:spAutoFit/>
          </a:bodyPr>
          <a:lstStyle/>
          <a:p>
            <a:pPr>
              <a:lnSpc>
                <a:spcPct val="150000"/>
              </a:lnSpc>
            </a:pPr>
            <a:r>
              <a:rPr lang="en-US" sz="2800" b="1" dirty="0" smtClean="0"/>
              <a:t>How to generate / solicit scenarios?</a:t>
            </a:r>
            <a:endParaRPr lang="en-US" sz="2800" b="1" dirty="0"/>
          </a:p>
        </p:txBody>
      </p:sp>
      <p:sp>
        <p:nvSpPr>
          <p:cNvPr id="15" name="Oval 14"/>
          <p:cNvSpPr/>
          <p:nvPr/>
        </p:nvSpPr>
        <p:spPr>
          <a:xfrm>
            <a:off x="1371600" y="2525268"/>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34" name="TextBox 3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35" name="Slide Number Placeholder 40"/>
          <p:cNvSpPr>
            <a:spLocks noGrp="1"/>
          </p:cNvSpPr>
          <p:nvPr>
            <p:ph type="sldNum" sz="quarter" idx="12"/>
          </p:nvPr>
        </p:nvSpPr>
        <p:spPr>
          <a:xfrm>
            <a:off x="4343400" y="6550937"/>
            <a:ext cx="457200" cy="307777"/>
          </a:xfrm>
        </p:spPr>
        <p:txBody>
          <a:bodyPr wrap="square" lIns="91440" tIns="45720" rIns="91440" bIns="45720">
            <a:spAutoFit/>
          </a:bodyPr>
          <a:lstStyle/>
          <a:p>
            <a:pPr algn="ctr"/>
            <a:fld id="{3E7EE49B-C32B-495C-9640-ABBF50F57D80}" type="slidenum">
              <a:rPr lang="en-US" smtClean="0">
                <a:solidFill>
                  <a:srgbClr val="045C75"/>
                </a:solidFill>
              </a:rPr>
              <a:pPr algn="ctr"/>
              <a:t>33</a:t>
            </a:fld>
            <a:endParaRPr lang="en-US" dirty="0">
              <a:solidFill>
                <a:srgbClr val="045C75"/>
              </a:solidFill>
            </a:endParaRPr>
          </a:p>
        </p:txBody>
      </p:sp>
      <p:sp>
        <p:nvSpPr>
          <p:cNvPr id="12" name="TextBox 11"/>
          <p:cNvSpPr txBox="1"/>
          <p:nvPr/>
        </p:nvSpPr>
        <p:spPr>
          <a:xfrm>
            <a:off x="1787498" y="3276600"/>
            <a:ext cx="6248401" cy="738664"/>
          </a:xfrm>
          <a:prstGeom prst="rect">
            <a:avLst/>
          </a:prstGeom>
          <a:noFill/>
        </p:spPr>
        <p:txBody>
          <a:bodyPr wrap="square" rtlCol="0">
            <a:spAutoFit/>
          </a:bodyPr>
          <a:lstStyle/>
          <a:p>
            <a:pPr>
              <a:lnSpc>
                <a:spcPct val="150000"/>
              </a:lnSpc>
            </a:pPr>
            <a:r>
              <a:rPr lang="en-US" sz="2800" b="1" dirty="0" smtClean="0"/>
              <a:t>Significant role for IAQAB?</a:t>
            </a:r>
            <a:endParaRPr lang="en-US" sz="2800" b="1" dirty="0"/>
          </a:p>
        </p:txBody>
      </p:sp>
      <p:sp>
        <p:nvSpPr>
          <p:cNvPr id="14" name="Oval 13"/>
          <p:cNvSpPr/>
          <p:nvPr/>
        </p:nvSpPr>
        <p:spPr>
          <a:xfrm>
            <a:off x="1372102" y="3564556"/>
            <a:ext cx="274320" cy="27432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glsp017.jpg"/>
          <p:cNvPicPr>
            <a:picLocks noChangeAspect="1"/>
          </p:cNvPicPr>
          <p:nvPr/>
        </p:nvPicPr>
        <p:blipFill>
          <a:blip r:embed="rId2" cstate="print"/>
          <a:stretch>
            <a:fillRect/>
          </a:stretch>
        </p:blipFill>
        <p:spPr>
          <a:xfrm>
            <a:off x="-549640" y="0"/>
            <a:ext cx="10252601" cy="6858000"/>
          </a:xfrm>
          <a:prstGeom prst="rect">
            <a:avLst/>
          </a:prstGeom>
          <a:ln>
            <a:solidFill>
              <a:srgbClr val="11467F"/>
            </a:solidFill>
          </a:ln>
        </p:spPr>
      </p:pic>
      <p:sp>
        <p:nvSpPr>
          <p:cNvPr id="11" name="TextBox 10"/>
          <p:cNvSpPr txBox="1"/>
          <p:nvPr/>
        </p:nvSpPr>
        <p:spPr>
          <a:xfrm>
            <a:off x="152400" y="304800"/>
            <a:ext cx="1905000" cy="685800"/>
          </a:xfrm>
          <a:prstGeom prst="rect">
            <a:avLst/>
          </a:prstGeom>
          <a:noFill/>
        </p:spPr>
        <p:txBody>
          <a:bodyPr wrap="square" rtlCol="0">
            <a:noAutofit/>
          </a:bodyPr>
          <a:lstStyle/>
          <a:p>
            <a:pPr marL="514350" indent="-514350" algn="ctr" fontAlgn="ctr"/>
            <a:r>
              <a:rPr lang="en-US" sz="4000" b="1" dirty="0" smtClean="0">
                <a:solidFill>
                  <a:srgbClr val="11467F"/>
                </a:solidFill>
                <a:latin typeface="+mj-lt"/>
                <a:cs typeface="Arial Narrow"/>
              </a:rPr>
              <a:t>Thanks! </a:t>
            </a:r>
          </a:p>
          <a:p>
            <a:pPr marL="514350" indent="-514350" algn="ctr" fontAlgn="ctr"/>
            <a:r>
              <a:rPr lang="en-US" sz="4000" b="1" dirty="0" smtClean="0">
                <a:solidFill>
                  <a:srgbClr val="11467F"/>
                </a:solidFill>
                <a:latin typeface="+mj-lt"/>
                <a:cs typeface="Arial Narrow"/>
              </a:rPr>
              <a:t>			</a:t>
            </a:r>
            <a:endParaRPr lang="en-US" sz="4000" dirty="0" smtClean="0">
              <a:solidFill>
                <a:srgbClr val="11467F"/>
              </a:solidFill>
              <a:latin typeface="+mj-lt"/>
              <a:cs typeface="Arial Narrow"/>
            </a:endParaRPr>
          </a:p>
        </p:txBody>
      </p:sp>
      <p:sp>
        <p:nvSpPr>
          <p:cNvPr id="12" name="TextBox 11"/>
          <p:cNvSpPr txBox="1"/>
          <p:nvPr/>
        </p:nvSpPr>
        <p:spPr>
          <a:xfrm>
            <a:off x="2819400" y="838200"/>
            <a:ext cx="6400800" cy="658318"/>
          </a:xfrm>
          <a:prstGeom prst="rect">
            <a:avLst/>
          </a:prstGeom>
          <a:noFill/>
        </p:spPr>
        <p:txBody>
          <a:bodyPr wrap="square" rtlCol="0">
            <a:noAutofit/>
          </a:bodyPr>
          <a:lstStyle/>
          <a:p>
            <a:pPr marL="514350" indent="-514350" algn="ctr" fontAlgn="ctr"/>
            <a:r>
              <a:rPr lang="en-US" sz="4000" b="1" i="1" dirty="0" smtClean="0">
                <a:solidFill>
                  <a:srgbClr val="11467F"/>
                </a:solidFill>
                <a:latin typeface="+mj-lt"/>
                <a:cs typeface="Arial Narrow"/>
              </a:rPr>
              <a:t>Questions?  Suggestions?             </a:t>
            </a:r>
          </a:p>
          <a:p>
            <a:pPr marL="514350" indent="-514350" algn="ctr" fontAlgn="ctr"/>
            <a:r>
              <a:rPr lang="en-US" sz="4000" b="1" i="1" dirty="0" smtClean="0">
                <a:solidFill>
                  <a:srgbClr val="11467F"/>
                </a:solidFill>
                <a:latin typeface="+mj-lt"/>
                <a:cs typeface="Arial Narrow"/>
              </a:rPr>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533471"/>
            <a:ext cx="6096000" cy="1200329"/>
          </a:xfrm>
          <a:prstGeom prst="rect">
            <a:avLst/>
          </a:prstGeom>
        </p:spPr>
        <p:txBody>
          <a:bodyPr wrap="square">
            <a:spAutoFit/>
          </a:bodyPr>
          <a:lstStyle/>
          <a:p>
            <a:pPr lvl="0" algn="ctr"/>
            <a:r>
              <a:rPr lang="en-US" sz="7200" b="1" dirty="0" smtClean="0">
                <a:solidFill>
                  <a:srgbClr val="045C75"/>
                </a:solidFill>
              </a:rPr>
              <a:t>Extra Slides</a:t>
            </a:r>
            <a:endParaRPr lang="en-US" sz="7200" b="1" dirty="0">
              <a:solidFill>
                <a:srgbClr val="045C75"/>
              </a:solidFill>
            </a:endParaRPr>
          </a:p>
        </p:txBody>
      </p:sp>
      <p:sp>
        <p:nvSpPr>
          <p:cNvPr id="3" name="TextBox 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 name="TextBox 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5"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762071"/>
            <a:ext cx="6096000" cy="1200329"/>
          </a:xfrm>
          <a:prstGeom prst="rect">
            <a:avLst/>
          </a:prstGeom>
        </p:spPr>
        <p:txBody>
          <a:bodyPr wrap="square">
            <a:spAutoFit/>
          </a:bodyPr>
          <a:lstStyle/>
          <a:p>
            <a:pPr lvl="0" algn="ctr"/>
            <a:r>
              <a:rPr lang="en-US" sz="7200" b="1" dirty="0" smtClean="0">
                <a:solidFill>
                  <a:srgbClr val="045C75"/>
                </a:solidFill>
              </a:rPr>
              <a:t>Emissions</a:t>
            </a:r>
            <a:endParaRPr lang="en-US" sz="7200" b="1" dirty="0">
              <a:solidFill>
                <a:srgbClr val="045C75"/>
              </a:solidFill>
            </a:endParaRPr>
          </a:p>
        </p:txBody>
      </p:sp>
      <p:sp>
        <p:nvSpPr>
          <p:cNvPr id="3" name="TextBox 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 name="TextBox 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7"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215589"/>
            <a:ext cx="7315200" cy="461665"/>
          </a:xfrm>
          <a:prstGeom prst="rect">
            <a:avLst/>
          </a:prstGeom>
        </p:spPr>
        <p:txBody>
          <a:bodyPr wrap="square">
            <a:spAutoFit/>
          </a:bodyPr>
          <a:lstStyle/>
          <a:p>
            <a:pPr algn="ctr"/>
            <a:r>
              <a:rPr lang="en-US" sz="2400" b="1" dirty="0" smtClean="0">
                <a:solidFill>
                  <a:srgbClr val="045C75"/>
                </a:solidFill>
              </a:rPr>
              <a:t>Natural </a:t>
            </a:r>
            <a:r>
              <a:rPr lang="en-US" sz="2400" b="1" dirty="0">
                <a:solidFill>
                  <a:srgbClr val="045C75"/>
                </a:solidFill>
              </a:rPr>
              <a:t>mercury </a:t>
            </a:r>
            <a:r>
              <a:rPr lang="en-US" sz="2400" b="1" dirty="0" smtClean="0">
                <a:solidFill>
                  <a:srgbClr val="045C75"/>
                </a:solidFill>
              </a:rPr>
              <a:t>emissions</a:t>
            </a:r>
            <a:endParaRPr lang="en-US" sz="2400" b="1" dirty="0">
              <a:solidFill>
                <a:srgbClr val="045C75"/>
              </a:solidFill>
            </a:endParaRPr>
          </a:p>
        </p:txBody>
      </p:sp>
      <p:pic>
        <p:nvPicPr>
          <p:cNvPr id="5" name="Picture 4" descr="GLOBAL_NATURAL_EMIT_161_L750_W1250.jpg"/>
          <p:cNvPicPr>
            <a:picLocks noChangeAspect="1"/>
          </p:cNvPicPr>
          <p:nvPr/>
        </p:nvPicPr>
        <p:blipFill>
          <a:blip r:embed="rId2" cstate="print"/>
          <a:srcRect t="4402"/>
          <a:stretch>
            <a:fillRect/>
          </a:stretch>
        </p:blipFill>
        <p:spPr>
          <a:xfrm>
            <a:off x="457200" y="838200"/>
            <a:ext cx="8229600" cy="5426528"/>
          </a:xfrm>
          <a:prstGeom prst="rect">
            <a:avLst/>
          </a:prstGeom>
        </p:spPr>
      </p:pic>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_RE_EMIT_161_L750_W1250.jpg"/>
          <p:cNvPicPr>
            <a:picLocks noChangeAspect="1"/>
          </p:cNvPicPr>
          <p:nvPr/>
        </p:nvPicPr>
        <p:blipFill>
          <a:blip r:embed="rId2" cstate="print"/>
          <a:srcRect t="4689"/>
          <a:stretch>
            <a:fillRect/>
          </a:stretch>
        </p:blipFill>
        <p:spPr>
          <a:xfrm>
            <a:off x="457200" y="838200"/>
            <a:ext cx="8229600" cy="5410200"/>
          </a:xfrm>
          <a:prstGeom prst="rect">
            <a:avLst/>
          </a:prstGeom>
        </p:spPr>
      </p:pic>
      <p:sp>
        <p:nvSpPr>
          <p:cNvPr id="3" name="Rectangle 2"/>
          <p:cNvSpPr/>
          <p:nvPr/>
        </p:nvSpPr>
        <p:spPr>
          <a:xfrm>
            <a:off x="388832" y="0"/>
            <a:ext cx="8382000" cy="830997"/>
          </a:xfrm>
          <a:prstGeom prst="rect">
            <a:avLst/>
          </a:prstGeom>
        </p:spPr>
        <p:txBody>
          <a:bodyPr wrap="square">
            <a:spAutoFit/>
          </a:bodyPr>
          <a:lstStyle/>
          <a:p>
            <a:pPr algn="ctr"/>
            <a:r>
              <a:rPr lang="en-US" sz="2400" b="1" dirty="0" smtClean="0">
                <a:solidFill>
                  <a:srgbClr val="045C75"/>
                </a:solidFill>
              </a:rPr>
              <a:t>Atmospheric </a:t>
            </a:r>
            <a:r>
              <a:rPr lang="en-US" sz="2400" b="1" dirty="0">
                <a:solidFill>
                  <a:srgbClr val="045C75"/>
                </a:solidFill>
              </a:rPr>
              <a:t>re-emissions of previously deposited </a:t>
            </a:r>
            <a:endParaRPr lang="en-US" sz="2400" b="1" dirty="0" smtClean="0">
              <a:solidFill>
                <a:srgbClr val="045C75"/>
              </a:solidFill>
            </a:endParaRPr>
          </a:p>
          <a:p>
            <a:pPr algn="ctr"/>
            <a:r>
              <a:rPr lang="en-US" sz="2400" b="1" dirty="0" smtClean="0">
                <a:solidFill>
                  <a:srgbClr val="045C75"/>
                </a:solidFill>
              </a:rPr>
              <a:t>mercury from anthropogenic sources</a:t>
            </a:r>
            <a:endParaRPr lang="en-US" sz="2400" b="1" dirty="0">
              <a:solidFill>
                <a:srgbClr val="045C75"/>
              </a:solidFill>
            </a:endParaRPr>
          </a:p>
        </p:txBody>
      </p:sp>
      <p:sp>
        <p:nvSpPr>
          <p:cNvPr id="5" name="TextBox 4"/>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6" name="TextBox 5"/>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7"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762071"/>
            <a:ext cx="6096000" cy="1200329"/>
          </a:xfrm>
          <a:prstGeom prst="rect">
            <a:avLst/>
          </a:prstGeom>
        </p:spPr>
        <p:txBody>
          <a:bodyPr wrap="square">
            <a:spAutoFit/>
          </a:bodyPr>
          <a:lstStyle/>
          <a:p>
            <a:pPr lvl="0" algn="ctr"/>
            <a:r>
              <a:rPr lang="en-US" sz="7200" b="1" dirty="0" smtClean="0">
                <a:solidFill>
                  <a:srgbClr val="045C75"/>
                </a:solidFill>
              </a:rPr>
              <a:t>Methodology</a:t>
            </a:r>
            <a:endParaRPr lang="en-US" sz="7200" b="1" dirty="0">
              <a:solidFill>
                <a:srgbClr val="045C75"/>
              </a:solidFill>
            </a:endParaRPr>
          </a:p>
        </p:txBody>
      </p:sp>
      <p:sp>
        <p:nvSpPr>
          <p:cNvPr id="3" name="TextBox 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 name="TextBox 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5"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762071"/>
            <a:ext cx="6096000" cy="1200329"/>
          </a:xfrm>
          <a:prstGeom prst="rect">
            <a:avLst/>
          </a:prstGeom>
        </p:spPr>
        <p:txBody>
          <a:bodyPr wrap="square">
            <a:spAutoFit/>
          </a:bodyPr>
          <a:lstStyle/>
          <a:p>
            <a:pPr lvl="0" algn="ctr"/>
            <a:r>
              <a:rPr lang="en-US" sz="7200" b="1" dirty="0" smtClean="0">
                <a:solidFill>
                  <a:srgbClr val="045C75"/>
                </a:solidFill>
              </a:rPr>
              <a:t>Emissions</a:t>
            </a:r>
            <a:endParaRPr lang="en-US" sz="7200" b="1" dirty="0">
              <a:solidFill>
                <a:srgbClr val="045C75"/>
              </a:solidFill>
            </a:endParaRPr>
          </a:p>
        </p:txBody>
      </p:sp>
      <p:sp>
        <p:nvSpPr>
          <p:cNvPr id="3" name="TextBox 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 name="TextBox 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7"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0593" name="Picture 11" descr="spatial_interpolation"/>
          <p:cNvPicPr>
            <a:picLocks noChangeAspect="1" noChangeArrowheads="1"/>
          </p:cNvPicPr>
          <p:nvPr/>
        </p:nvPicPr>
        <p:blipFill>
          <a:blip r:embed="rId2" cstate="print"/>
          <a:srcRect t="17334"/>
          <a:stretch>
            <a:fillRect/>
          </a:stretch>
        </p:blipFill>
        <p:spPr bwMode="auto">
          <a:xfrm>
            <a:off x="808433" y="1066800"/>
            <a:ext cx="7497367" cy="4663440"/>
          </a:xfrm>
          <a:prstGeom prst="rect">
            <a:avLst/>
          </a:prstGeom>
          <a:noFill/>
        </p:spPr>
      </p:pic>
      <p:sp>
        <p:nvSpPr>
          <p:cNvPr id="110595" name="Rectangle 3"/>
          <p:cNvSpPr>
            <a:spLocks noChangeArrowheads="1"/>
          </p:cNvSpPr>
          <p:nvPr/>
        </p:nvSpPr>
        <p:spPr bwMode="auto">
          <a:xfrm>
            <a:off x="2286000" y="2254"/>
            <a:ext cx="4648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07">
                <a:ln>
                  <a:noFill/>
                </a:ln>
                <a:solidFill>
                  <a:srgbClr val="045C75"/>
                </a:solidFill>
                <a:effectLst/>
                <a:latin typeface="Calibri" pitchFamily="34" charset="0"/>
                <a:ea typeface="Calibri" pitchFamily="34" charset="0"/>
                <a:cs typeface="Times New Roman" pitchFamily="18" charset="0"/>
              </a:rPr>
              <a:t>Spatial Interpolation</a:t>
            </a:r>
            <a:endParaRPr kumimoji="0" lang="en-US" sz="2400" b="0" i="0" u="none" strike="noStrike" cap="none" normalizeH="0" baseline="0" dirty="0" smtClean="0">
              <a:ln>
                <a:noFill/>
              </a:ln>
              <a:solidFill>
                <a:srgbClr val="045C75"/>
              </a:solidFill>
              <a:effectLst/>
              <a:latin typeface="Arial" pitchFamily="34" charset="0"/>
              <a:cs typeface="Arial" pitchFamily="34" charset="0"/>
            </a:endParaRPr>
          </a:p>
        </p:txBody>
      </p:sp>
      <p:sp>
        <p:nvSpPr>
          <p:cNvPr id="14" name="TextBox 13"/>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15" name="TextBox 14"/>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18" name="Slide Number Placeholder 40"/>
          <p:cNvSpPr>
            <a:spLocks noGrp="1"/>
          </p:cNvSpPr>
          <p:nvPr>
            <p:ph type="sldNum" sz="quarter" idx="12"/>
          </p:nvPr>
        </p:nvSpPr>
        <p:spPr>
          <a:xfrm>
            <a:off x="4343400" y="6550937"/>
            <a:ext cx="457200" cy="307777"/>
          </a:xfrm>
        </p:spPr>
        <p:txBody>
          <a:bodyPr wrap="square" lIns="91440" tIns="45720" rIns="91440" bIns="45720">
            <a:spAutoFit/>
          </a:bodyPr>
          <a:lstStyle/>
          <a:p>
            <a:pPr algn="ctr"/>
            <a:fld id="{3E7EE49B-C32B-495C-9640-ABBF50F57D80}" type="slidenum">
              <a:rPr lang="en-US" smtClean="0">
                <a:solidFill>
                  <a:srgbClr val="045C75"/>
                </a:solidFill>
              </a:rPr>
              <a:pPr algn="ctr"/>
              <a:t>40</a:t>
            </a:fld>
            <a:endParaRPr lang="en-US" dirty="0">
              <a:solidFill>
                <a:srgbClr val="045C75"/>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9569" name="Picture 12" descr="chemical_interpolation"/>
          <p:cNvPicPr>
            <a:picLocks noChangeAspect="1" noChangeArrowheads="1"/>
          </p:cNvPicPr>
          <p:nvPr/>
        </p:nvPicPr>
        <p:blipFill>
          <a:blip r:embed="rId2" cstate="print"/>
          <a:srcRect t="13333"/>
          <a:stretch>
            <a:fillRect/>
          </a:stretch>
        </p:blipFill>
        <p:spPr bwMode="auto">
          <a:xfrm>
            <a:off x="838200" y="990600"/>
            <a:ext cx="7498080" cy="4869893"/>
          </a:xfrm>
          <a:prstGeom prst="rect">
            <a:avLst/>
          </a:prstGeom>
          <a:noFill/>
        </p:spPr>
      </p:pic>
      <p:sp>
        <p:nvSpPr>
          <p:cNvPr id="109571" name="Rectangle 3"/>
          <p:cNvSpPr>
            <a:spLocks noChangeArrowheads="1"/>
          </p:cNvSpPr>
          <p:nvPr/>
        </p:nvSpPr>
        <p:spPr bwMode="auto">
          <a:xfrm>
            <a:off x="2743200" y="0"/>
            <a:ext cx="3657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08">
                <a:ln>
                  <a:noFill/>
                </a:ln>
                <a:solidFill>
                  <a:srgbClr val="045C75"/>
                </a:solidFill>
                <a:effectLst/>
                <a:latin typeface="Calibri" pitchFamily="34" charset="0"/>
                <a:ea typeface="Calibri" pitchFamily="34" charset="0"/>
                <a:cs typeface="Times New Roman" pitchFamily="18" charset="0"/>
              </a:rPr>
              <a:t>Chemical Interpolation</a:t>
            </a:r>
            <a:endParaRPr kumimoji="0" lang="en-US" sz="2400" b="0" i="0" u="none" strike="noStrike" cap="none" normalizeH="0" baseline="0" dirty="0" smtClean="0">
              <a:ln>
                <a:noFill/>
              </a:ln>
              <a:solidFill>
                <a:srgbClr val="045C75"/>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9" name="Slide Number Placeholder 40"/>
          <p:cNvSpPr txBox="1">
            <a:spLocks/>
          </p:cNvSpPr>
          <p:nvPr/>
        </p:nvSpPr>
        <p:spPr>
          <a:xfrm>
            <a:off x="4343400" y="6550937"/>
            <a:ext cx="457200" cy="307777"/>
          </a:xfrm>
          <a:prstGeom prst="rect">
            <a:avLst/>
          </a:prstGeom>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M_STD_with_GLOBAL_ALL_EMIT_161_L750_W1250.jpg"/>
          <p:cNvPicPr>
            <a:picLocks noChangeAspect="1"/>
          </p:cNvPicPr>
          <p:nvPr/>
        </p:nvPicPr>
        <p:blipFill>
          <a:blip r:embed="rId2" cstate="print"/>
          <a:srcRect t="4546"/>
          <a:stretch>
            <a:fillRect/>
          </a:stretch>
        </p:blipFill>
        <p:spPr>
          <a:xfrm>
            <a:off x="457200" y="838200"/>
            <a:ext cx="8229600" cy="5418364"/>
          </a:xfrm>
          <a:prstGeom prst="rect">
            <a:avLst/>
          </a:prstGeom>
        </p:spPr>
      </p:pic>
      <p:sp>
        <p:nvSpPr>
          <p:cNvPr id="3" name="Rectangle 2"/>
          <p:cNvSpPr/>
          <p:nvPr/>
        </p:nvSpPr>
        <p:spPr>
          <a:xfrm>
            <a:off x="1676400" y="0"/>
            <a:ext cx="5791200" cy="461665"/>
          </a:xfrm>
          <a:prstGeom prst="rect">
            <a:avLst/>
          </a:prstGeom>
        </p:spPr>
        <p:txBody>
          <a:bodyPr wrap="square">
            <a:spAutoFit/>
          </a:bodyPr>
          <a:lstStyle/>
          <a:p>
            <a:pPr algn="ctr"/>
            <a:r>
              <a:rPr lang="en-US" sz="2400" b="1" dirty="0" smtClean="0">
                <a:solidFill>
                  <a:srgbClr val="045C75"/>
                </a:solidFill>
              </a:rPr>
              <a:t>Standard </a:t>
            </a:r>
            <a:r>
              <a:rPr lang="en-US" sz="2400" b="1" dirty="0">
                <a:solidFill>
                  <a:srgbClr val="045C75"/>
                </a:solidFill>
              </a:rPr>
              <a:t>Points Outside of North America</a:t>
            </a: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21612" y="0"/>
            <a:ext cx="4451475" cy="461665"/>
          </a:xfrm>
          <a:prstGeom prst="rect">
            <a:avLst/>
          </a:prstGeom>
        </p:spPr>
        <p:txBody>
          <a:bodyPr wrap="none">
            <a:spAutoFit/>
          </a:bodyPr>
          <a:lstStyle/>
          <a:p>
            <a:r>
              <a:rPr lang="en-US" sz="2400" b="1" dirty="0" smtClean="0">
                <a:solidFill>
                  <a:srgbClr val="045C75"/>
                </a:solidFill>
              </a:rPr>
              <a:t>Standard </a:t>
            </a:r>
            <a:r>
              <a:rPr lang="en-US" sz="2400" b="1" dirty="0">
                <a:solidFill>
                  <a:srgbClr val="045C75"/>
                </a:solidFill>
              </a:rPr>
              <a:t>Points in North America</a:t>
            </a:r>
          </a:p>
        </p:txBody>
      </p:sp>
      <p:pic>
        <p:nvPicPr>
          <p:cNvPr id="6" name="Picture 5" descr="ALL_STD_PTS_with_CONUS_ALL_EMIT.jpg"/>
          <p:cNvPicPr>
            <a:picLocks noChangeAspect="1"/>
          </p:cNvPicPr>
          <p:nvPr/>
        </p:nvPicPr>
        <p:blipFill>
          <a:blip r:embed="rId3" cstate="print"/>
          <a:stretch>
            <a:fillRect/>
          </a:stretch>
        </p:blipFill>
        <p:spPr>
          <a:xfrm>
            <a:off x="914400" y="624761"/>
            <a:ext cx="7315200" cy="5580095"/>
          </a:xfrm>
          <a:prstGeom prst="rect">
            <a:avLst/>
          </a:prstGeom>
        </p:spPr>
      </p:pic>
      <p:sp>
        <p:nvSpPr>
          <p:cNvPr id="7" name="TextBox 6"/>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8" name="TextBox 7"/>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9"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6497" name="Picture 17" descr="evaluation_cartoon.jpg"/>
          <p:cNvPicPr>
            <a:picLocks noChangeAspect="1" noChangeArrowheads="1"/>
          </p:cNvPicPr>
          <p:nvPr/>
        </p:nvPicPr>
        <p:blipFill>
          <a:blip r:embed="rId3" cstate="print"/>
          <a:srcRect/>
          <a:stretch>
            <a:fillRect/>
          </a:stretch>
        </p:blipFill>
        <p:spPr bwMode="auto">
          <a:xfrm>
            <a:off x="228600" y="976691"/>
            <a:ext cx="7315200" cy="5347909"/>
          </a:xfrm>
          <a:prstGeom prst="rect">
            <a:avLst/>
          </a:prstGeom>
          <a:noFill/>
        </p:spPr>
      </p:pic>
      <p:sp>
        <p:nvSpPr>
          <p:cNvPr id="106499" name="Rectangle 3"/>
          <p:cNvSpPr>
            <a:spLocks noChangeArrowheads="1"/>
          </p:cNvSpPr>
          <p:nvPr/>
        </p:nvSpPr>
        <p:spPr bwMode="auto">
          <a:xfrm>
            <a:off x="-304800" y="8047"/>
            <a:ext cx="82296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4566C"/>
                </a:solidFill>
                <a:effectLst/>
                <a:latin typeface="Arial" pitchFamily="34" charset="0"/>
                <a:cs typeface="Arial" pitchFamily="34" charset="0"/>
              </a:rPr>
              <a:t>Getting good</a:t>
            </a:r>
            <a:r>
              <a:rPr kumimoji="0" lang="en-US" sz="2000" b="1" i="0" u="none" strike="noStrike" cap="none" normalizeH="0" dirty="0" smtClean="0">
                <a:ln>
                  <a:noFill/>
                </a:ln>
                <a:solidFill>
                  <a:srgbClr val="04566C"/>
                </a:solidFill>
                <a:effectLst/>
                <a:latin typeface="Arial" pitchFamily="34" charset="0"/>
                <a:cs typeface="Arial" pitchFamily="34" charset="0"/>
              </a:rPr>
              <a:t> </a:t>
            </a:r>
            <a:r>
              <a:rPr kumimoji="0" lang="en-US" sz="2000" b="1" i="0" u="none" strike="noStrike" cap="none" normalizeH="0" baseline="0" dirty="0" smtClean="0">
                <a:ln>
                  <a:noFill/>
                </a:ln>
                <a:solidFill>
                  <a:srgbClr val="04566C"/>
                </a:solidFill>
                <a:effectLst/>
                <a:latin typeface="Arial" pitchFamily="34" charset="0"/>
                <a:cs typeface="Arial" pitchFamily="34" charset="0"/>
              </a:rPr>
              <a:t>ground-truthing results harder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4566C"/>
                </a:solidFill>
                <a:effectLst/>
                <a:latin typeface="Arial" pitchFamily="34" charset="0"/>
                <a:cs typeface="Arial" pitchFamily="34" charset="0"/>
              </a:rPr>
              <a:t>than estimating deposition to</a:t>
            </a:r>
            <a:r>
              <a:rPr kumimoji="0" lang="en-US" sz="2000" b="1" i="0" u="none" strike="noStrike" cap="none" normalizeH="0" dirty="0" smtClean="0">
                <a:ln>
                  <a:noFill/>
                </a:ln>
                <a:solidFill>
                  <a:srgbClr val="04566C"/>
                </a:solidFill>
                <a:effectLst/>
                <a:latin typeface="Arial" pitchFamily="34" charset="0"/>
                <a:cs typeface="Arial" pitchFamily="34" charset="0"/>
              </a:rPr>
              <a:t> the Great Lakes</a:t>
            </a:r>
            <a:endParaRPr kumimoji="0" lang="en-US" sz="2000" b="1" i="0" u="none" strike="noStrike" cap="none" normalizeH="0" baseline="0" dirty="0" smtClean="0">
              <a:ln>
                <a:noFill/>
              </a:ln>
              <a:solidFill>
                <a:srgbClr val="04566C"/>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51946"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
        <p:nvSpPr>
          <p:cNvPr id="9" name="TextBox 8"/>
          <p:cNvSpPr txBox="1"/>
          <p:nvPr/>
        </p:nvSpPr>
        <p:spPr>
          <a:xfrm>
            <a:off x="7391400" y="228600"/>
            <a:ext cx="1687286" cy="6247864"/>
          </a:xfrm>
          <a:prstGeom prst="rect">
            <a:avLst/>
          </a:prstGeom>
          <a:solidFill>
            <a:srgbClr val="FFFF85"/>
          </a:solidFill>
          <a:ln>
            <a:solidFill>
              <a:schemeClr val="tx1"/>
            </a:solidFill>
          </a:ln>
        </p:spPr>
        <p:txBody>
          <a:bodyPr wrap="square" rtlCol="0">
            <a:spAutoFit/>
          </a:bodyPr>
          <a:lstStyle/>
          <a:p>
            <a:r>
              <a:rPr lang="en-US" sz="1600" b="1" dirty="0" smtClean="0"/>
              <a:t>One Standard Source Location (green dot) would do a decent job of estimating deposition to the receptor, for all of the hypothetical, “actual” source locations shown (numbered boxes)</a:t>
            </a:r>
          </a:p>
          <a:p>
            <a:endParaRPr lang="en-US" sz="1600" b="1" dirty="0" smtClean="0"/>
          </a:p>
          <a:p>
            <a:r>
              <a:rPr lang="en-US" sz="1600" b="1" dirty="0" smtClean="0"/>
              <a:t>But the same Standard Source Location would be completely inadequate to estimate deposition and concentrations at the monitoring site (red star)</a:t>
            </a:r>
            <a:endParaRPr lang="en-US" sz="1600"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689080"/>
            <a:ext cx="6096000" cy="3416320"/>
          </a:xfrm>
          <a:prstGeom prst="rect">
            <a:avLst/>
          </a:prstGeom>
        </p:spPr>
        <p:txBody>
          <a:bodyPr wrap="square">
            <a:spAutoFit/>
          </a:bodyPr>
          <a:lstStyle/>
          <a:p>
            <a:pPr lvl="0" algn="ctr"/>
            <a:r>
              <a:rPr lang="en-US" sz="7200" b="1" dirty="0" smtClean="0">
                <a:solidFill>
                  <a:srgbClr val="045C75"/>
                </a:solidFill>
              </a:rPr>
              <a:t>Illustrative Results </a:t>
            </a:r>
            <a:r>
              <a:rPr lang="en-US" sz="7200" b="1" dirty="0">
                <a:solidFill>
                  <a:srgbClr val="045C75"/>
                </a:solidFill>
              </a:rPr>
              <a:t>for </a:t>
            </a:r>
            <a:r>
              <a:rPr lang="en-US" sz="7200" b="1" dirty="0" smtClean="0">
                <a:solidFill>
                  <a:srgbClr val="045C75"/>
                </a:solidFill>
              </a:rPr>
              <a:t>Single Sources</a:t>
            </a:r>
            <a:endParaRPr lang="en-US" sz="7200" b="1" dirty="0">
              <a:solidFill>
                <a:srgbClr val="045C75"/>
              </a:solidFill>
            </a:endParaRPr>
          </a:p>
        </p:txBody>
      </p:sp>
      <p:sp>
        <p:nvSpPr>
          <p:cNvPr id="3" name="TextBox 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 name="TextBox 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5"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990600" y="228600"/>
            <a:ext cx="71628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 order to conveniently compare different model results,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 “transfer flux coefficient” X will be used,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defined as the following:</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5473"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85800" y="1905000"/>
            <a:ext cx="8046720" cy="796026"/>
          </a:xfrm>
          <a:prstGeom prst="rect">
            <a:avLst/>
          </a:prstGeom>
          <a:noFill/>
        </p:spPr>
      </p:pic>
      <p:sp>
        <p:nvSpPr>
          <p:cNvPr id="105475" name="Rectangle 3"/>
          <p:cNvSpPr>
            <a:spLocks noChangeArrowheads="1"/>
          </p:cNvSpPr>
          <p:nvPr/>
        </p:nvSpPr>
        <p:spPr bwMode="auto">
          <a:xfrm>
            <a:off x="0" y="9826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14400" y="4114800"/>
            <a:ext cx="7315200" cy="690099"/>
          </a:xfrm>
          <a:prstGeom prst="rect">
            <a:avLst/>
          </a:prstGeom>
          <a:noFill/>
        </p:spPr>
      </p:pic>
      <p:pic>
        <p:nvPicPr>
          <p:cNvPr id="7"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16280" y="5410200"/>
            <a:ext cx="8046720" cy="664767"/>
          </a:xfrm>
          <a:prstGeom prst="rect">
            <a:avLst/>
          </a:prstGeom>
          <a:noFill/>
        </p:spPr>
      </p:pic>
      <p:cxnSp>
        <p:nvCxnSpPr>
          <p:cNvPr id="9" name="Straight Connector 8"/>
          <p:cNvCxnSpPr/>
          <p:nvPr/>
        </p:nvCxnSpPr>
        <p:spPr>
          <a:xfrm>
            <a:off x="533400" y="3429000"/>
            <a:ext cx="830580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11" name="TextBox 10"/>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12"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85800" y="1600200"/>
            <a:ext cx="7315200" cy="690099"/>
          </a:xfrm>
          <a:prstGeom prst="rect">
            <a:avLst/>
          </a:prstGeom>
          <a:noFill/>
        </p:spPr>
      </p:pic>
      <p:pic>
        <p:nvPicPr>
          <p:cNvPr id="10444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7680" y="2895600"/>
            <a:ext cx="8046720" cy="664767"/>
          </a:xfrm>
          <a:prstGeom prst="rect">
            <a:avLst/>
          </a:prstGeom>
          <a:noFill/>
        </p:spPr>
      </p:pic>
      <p:sp>
        <p:nvSpPr>
          <p:cNvPr id="10445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4452" name="Rectangle 4"/>
          <p:cNvSpPr>
            <a:spLocks noChangeArrowheads="1"/>
          </p:cNvSpPr>
          <p:nvPr/>
        </p:nvSpPr>
        <p:spPr bwMode="auto">
          <a:xfrm>
            <a:off x="0" y="8302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453" name="Rectangle 5"/>
          <p:cNvSpPr>
            <a:spLocks noChangeArrowheads="1"/>
          </p:cNvSpPr>
          <p:nvPr/>
        </p:nvSpPr>
        <p:spPr bwMode="auto">
          <a:xfrm>
            <a:off x="0" y="119538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TextBox 7"/>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9" name="TextBox 8"/>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10"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5700" y="24825"/>
            <a:ext cx="8153400" cy="584775"/>
          </a:xfrm>
          <a:prstGeom prst="rect">
            <a:avLst/>
          </a:prstGeom>
        </p:spPr>
        <p:txBody>
          <a:bodyPr wrap="square">
            <a:spAutoFit/>
          </a:bodyPr>
          <a:lstStyle/>
          <a:p>
            <a:pPr algn="ctr"/>
            <a:r>
              <a:rPr lang="en-US" sz="1600" b="1" dirty="0" smtClean="0">
                <a:solidFill>
                  <a:srgbClr val="04566C"/>
                </a:solidFill>
              </a:rPr>
              <a:t>Transfer </a:t>
            </a:r>
            <a:r>
              <a:rPr lang="en-US" sz="1600" b="1" dirty="0">
                <a:solidFill>
                  <a:srgbClr val="04566C"/>
                </a:solidFill>
              </a:rPr>
              <a:t>Flux Coefficients For Pure Elemental Mercury Emissions at an Illustrative Subset of Standard Source Locations, for Deposition Flux Contributions to Lake Erie</a:t>
            </a:r>
          </a:p>
        </p:txBody>
      </p:sp>
      <p:pic>
        <p:nvPicPr>
          <p:cNvPr id="4" name="Picture 3" descr="elem_to_erie2.jpg"/>
          <p:cNvPicPr>
            <a:picLocks noChangeAspect="1"/>
          </p:cNvPicPr>
          <p:nvPr/>
        </p:nvPicPr>
        <p:blipFill>
          <a:blip r:embed="rId2" cstate="print"/>
          <a:stretch>
            <a:fillRect/>
          </a:stretch>
        </p:blipFill>
        <p:spPr>
          <a:xfrm>
            <a:off x="457200" y="643285"/>
            <a:ext cx="8229600" cy="5710190"/>
          </a:xfrm>
          <a:prstGeom prst="rect">
            <a:avLst/>
          </a:prstGeom>
        </p:spPr>
      </p:pic>
      <p:sp>
        <p:nvSpPr>
          <p:cNvPr id="5" name="TextBox 4"/>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6" name="TextBox 5"/>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7"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6075" y="0"/>
            <a:ext cx="8153400" cy="584775"/>
          </a:xfrm>
          <a:prstGeom prst="rect">
            <a:avLst/>
          </a:prstGeom>
        </p:spPr>
        <p:txBody>
          <a:bodyPr wrap="square">
            <a:spAutoFit/>
          </a:bodyPr>
          <a:lstStyle/>
          <a:p>
            <a:pPr algn="ctr"/>
            <a:r>
              <a:rPr lang="en-US" sz="1600" b="1" dirty="0" smtClean="0">
                <a:solidFill>
                  <a:srgbClr val="04566C"/>
                </a:solidFill>
              </a:rPr>
              <a:t>Transfer </a:t>
            </a:r>
            <a:r>
              <a:rPr lang="en-US" sz="1600" b="1" dirty="0">
                <a:solidFill>
                  <a:srgbClr val="04566C"/>
                </a:solidFill>
              </a:rPr>
              <a:t>Flux Coefficients For Pure Reactive Gaseous Mercury Emissions at an Illustrative Subset of Standard Source Locations, for Deposition Flux Contributions to Lake Erie</a:t>
            </a:r>
          </a:p>
        </p:txBody>
      </p:sp>
      <p:pic>
        <p:nvPicPr>
          <p:cNvPr id="4" name="Picture 3" descr="RGM_to_erie2.jpg"/>
          <p:cNvPicPr>
            <a:picLocks noChangeAspect="1"/>
          </p:cNvPicPr>
          <p:nvPr/>
        </p:nvPicPr>
        <p:blipFill>
          <a:blip r:embed="rId2" cstate="print"/>
          <a:stretch>
            <a:fillRect/>
          </a:stretch>
        </p:blipFill>
        <p:spPr>
          <a:xfrm>
            <a:off x="457200" y="640080"/>
            <a:ext cx="8229600" cy="5710190"/>
          </a:xfrm>
          <a:prstGeom prst="rect">
            <a:avLst/>
          </a:prstGeom>
        </p:spPr>
      </p:pic>
      <p:sp>
        <p:nvSpPr>
          <p:cNvPr id="5" name="TextBox 4"/>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6" name="TextBox 5"/>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7"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6027" y="229314"/>
            <a:ext cx="5854103" cy="461665"/>
          </a:xfrm>
          <a:prstGeom prst="rect">
            <a:avLst/>
          </a:prstGeom>
        </p:spPr>
        <p:txBody>
          <a:bodyPr wrap="none">
            <a:spAutoFit/>
          </a:bodyPr>
          <a:lstStyle/>
          <a:p>
            <a:pPr algn="ctr"/>
            <a:r>
              <a:rPr lang="en-US" sz="2400" b="1" dirty="0" smtClean="0">
                <a:solidFill>
                  <a:srgbClr val="045C75"/>
                </a:solidFill>
              </a:rPr>
              <a:t>Anthropogenic </a:t>
            </a:r>
            <a:r>
              <a:rPr lang="en-US" sz="2400" b="1" dirty="0">
                <a:solidFill>
                  <a:srgbClr val="045C75"/>
                </a:solidFill>
              </a:rPr>
              <a:t>Mercury </a:t>
            </a:r>
            <a:r>
              <a:rPr lang="en-US" sz="2400" b="1" dirty="0" smtClean="0">
                <a:solidFill>
                  <a:srgbClr val="045C75"/>
                </a:solidFill>
              </a:rPr>
              <a:t>Emissions (ca. 2005)</a:t>
            </a:r>
            <a:endParaRPr lang="en-US" sz="2400" b="1" dirty="0">
              <a:solidFill>
                <a:srgbClr val="045C75"/>
              </a:solidFill>
            </a:endParaRPr>
          </a:p>
        </p:txBody>
      </p:sp>
      <p:pic>
        <p:nvPicPr>
          <p:cNvPr id="4" name="Picture 3" descr="GLOBAL_ANTHROP_EMIT_161_L750_W1250.jpg"/>
          <p:cNvPicPr>
            <a:picLocks noChangeAspect="1"/>
          </p:cNvPicPr>
          <p:nvPr/>
        </p:nvPicPr>
        <p:blipFill>
          <a:blip r:embed="rId2" cstate="print"/>
          <a:srcRect t="4459"/>
          <a:stretch>
            <a:fillRect/>
          </a:stretch>
        </p:blipFill>
        <p:spPr>
          <a:xfrm>
            <a:off x="457200" y="838200"/>
            <a:ext cx="8229600" cy="5423302"/>
          </a:xfrm>
          <a:prstGeom prst="rect">
            <a:avLst/>
          </a:prstGeom>
        </p:spPr>
      </p:pic>
      <p:sp>
        <p:nvSpPr>
          <p:cNvPr id="5" name="TextBox 4"/>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6" name="TextBox 5"/>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7"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0353" name="Picture 4"/>
          <p:cNvPicPr>
            <a:picLocks noChangeAspect="1" noChangeArrowheads="1"/>
          </p:cNvPicPr>
          <p:nvPr/>
        </p:nvPicPr>
        <p:blipFill>
          <a:blip r:embed="rId2" cstate="print"/>
          <a:srcRect/>
          <a:stretch>
            <a:fillRect/>
          </a:stretch>
        </p:blipFill>
        <p:spPr bwMode="auto">
          <a:xfrm>
            <a:off x="131545" y="1227345"/>
            <a:ext cx="8869680" cy="4395806"/>
          </a:xfrm>
          <a:prstGeom prst="rect">
            <a:avLst/>
          </a:prstGeom>
          <a:noFill/>
        </p:spPr>
      </p:pic>
      <p:sp>
        <p:nvSpPr>
          <p:cNvPr id="100355" name="Rectangle 3"/>
          <p:cNvSpPr>
            <a:spLocks noChangeArrowheads="1"/>
          </p:cNvSpPr>
          <p:nvPr/>
        </p:nvSpPr>
        <p:spPr bwMode="auto">
          <a:xfrm>
            <a:off x="1764628" y="261561"/>
            <a:ext cx="5614743"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5">
                <a:ln>
                  <a:noFill/>
                </a:ln>
                <a:solidFill>
                  <a:srgbClr val="04566C"/>
                </a:solidFill>
                <a:effectLst/>
                <a:latin typeface="Calibri" pitchFamily="34" charset="0"/>
                <a:ea typeface="Calibri" pitchFamily="34" charset="0"/>
                <a:cs typeface="Times New Roman" pitchFamily="18" charset="0"/>
              </a:rPr>
              <a:t>Transfer Flux Coefficients For Hg(0), Hg(II),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5">
                <a:ln>
                  <a:noFill/>
                </a:ln>
                <a:solidFill>
                  <a:srgbClr val="04566C"/>
                </a:solidFill>
                <a:effectLst/>
                <a:latin typeface="Calibri" pitchFamily="34" charset="0"/>
                <a:ea typeface="Calibri" pitchFamily="34" charset="0"/>
                <a:cs typeface="Times New Roman" pitchFamily="18" charset="0"/>
              </a:rPr>
              <a:t>and Hg(p) to Lake Erie (logarithmic scale)</a:t>
            </a:r>
            <a:endParaRPr kumimoji="0" lang="en-US" sz="2400" b="0" i="0" u="none" strike="noStrike" cap="none" normalizeH="0" baseline="0" dirty="0" smtClean="0">
              <a:ln>
                <a:noFill/>
              </a:ln>
              <a:solidFill>
                <a:srgbClr val="04566C"/>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9329" name="Picture 5"/>
          <p:cNvPicPr>
            <a:picLocks noChangeAspect="1" noChangeArrowheads="1"/>
          </p:cNvPicPr>
          <p:nvPr/>
        </p:nvPicPr>
        <p:blipFill>
          <a:blip r:embed="rId2" cstate="print"/>
          <a:srcRect/>
          <a:stretch>
            <a:fillRect/>
          </a:stretch>
        </p:blipFill>
        <p:spPr bwMode="auto">
          <a:xfrm>
            <a:off x="128016" y="1225296"/>
            <a:ext cx="8869680" cy="4395816"/>
          </a:xfrm>
          <a:prstGeom prst="rect">
            <a:avLst/>
          </a:prstGeom>
          <a:noFill/>
        </p:spPr>
      </p:pic>
      <p:sp>
        <p:nvSpPr>
          <p:cNvPr id="99331" name="Rectangle 3"/>
          <p:cNvSpPr>
            <a:spLocks noChangeArrowheads="1"/>
          </p:cNvSpPr>
          <p:nvPr/>
        </p:nvSpPr>
        <p:spPr bwMode="auto">
          <a:xfrm>
            <a:off x="1764628" y="251936"/>
            <a:ext cx="5614743"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6">
                <a:ln>
                  <a:noFill/>
                </a:ln>
                <a:solidFill>
                  <a:srgbClr val="04566C"/>
                </a:solidFill>
                <a:effectLst/>
                <a:latin typeface="Calibri" pitchFamily="34" charset="0"/>
                <a:ea typeface="Calibri" pitchFamily="34" charset="0"/>
                <a:cs typeface="Times New Roman" pitchFamily="18" charset="0"/>
              </a:rPr>
              <a:t>Transfer Flux Coefficients For Hg(0), Hg(II),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6">
                <a:ln>
                  <a:noFill/>
                </a:ln>
                <a:solidFill>
                  <a:srgbClr val="04566C"/>
                </a:solidFill>
                <a:effectLst/>
                <a:latin typeface="Calibri" pitchFamily="34" charset="0"/>
                <a:ea typeface="Calibri" pitchFamily="34" charset="0"/>
                <a:cs typeface="Times New Roman" pitchFamily="18" charset="0"/>
              </a:rPr>
              <a:t>and Hg(p) to Lake Erie (linear scale)</a:t>
            </a:r>
            <a:endParaRPr kumimoji="0" lang="en-US" sz="2400" b="0" i="0" u="none" strike="noStrike" cap="none" normalizeH="0" baseline="0" dirty="0" smtClean="0">
              <a:ln>
                <a:noFill/>
              </a:ln>
              <a:solidFill>
                <a:srgbClr val="04566C"/>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187476"/>
            <a:ext cx="6096000" cy="2308324"/>
          </a:xfrm>
          <a:prstGeom prst="rect">
            <a:avLst/>
          </a:prstGeom>
        </p:spPr>
        <p:txBody>
          <a:bodyPr wrap="square">
            <a:spAutoFit/>
          </a:bodyPr>
          <a:lstStyle/>
          <a:p>
            <a:pPr lvl="0" algn="ctr"/>
            <a:r>
              <a:rPr lang="en-US" sz="7200" b="1" dirty="0" smtClean="0">
                <a:solidFill>
                  <a:srgbClr val="045C75"/>
                </a:solidFill>
              </a:rPr>
              <a:t>Model Evaluation</a:t>
            </a:r>
            <a:endParaRPr lang="en-US" sz="7200" b="1" dirty="0">
              <a:solidFill>
                <a:srgbClr val="045C75"/>
              </a:solidFill>
            </a:endParaRPr>
          </a:p>
        </p:txBody>
      </p:sp>
      <p:sp>
        <p:nvSpPr>
          <p:cNvPr id="3" name="TextBox 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 name="TextBox 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5"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4753" name="Picture 56" descr="mdn_sites.jpg"/>
          <p:cNvPicPr>
            <a:picLocks noChangeAspect="1" noChangeArrowheads="1"/>
          </p:cNvPicPr>
          <p:nvPr/>
        </p:nvPicPr>
        <p:blipFill>
          <a:blip r:embed="rId2" cstate="print"/>
          <a:srcRect/>
          <a:stretch>
            <a:fillRect/>
          </a:stretch>
        </p:blipFill>
        <p:spPr bwMode="auto">
          <a:xfrm>
            <a:off x="304800" y="1082040"/>
            <a:ext cx="8539018" cy="4937760"/>
          </a:xfrm>
          <a:prstGeom prst="rect">
            <a:avLst/>
          </a:prstGeom>
          <a:noFill/>
        </p:spPr>
      </p:pic>
      <p:sp>
        <p:nvSpPr>
          <p:cNvPr id="74755" name="Rectangle 3"/>
          <p:cNvSpPr>
            <a:spLocks noChangeArrowheads="1"/>
          </p:cNvSpPr>
          <p:nvPr/>
        </p:nvSpPr>
        <p:spPr bwMode="auto">
          <a:xfrm>
            <a:off x="1447800" y="304800"/>
            <a:ext cx="6279604"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42">
                <a:ln>
                  <a:noFill/>
                </a:ln>
                <a:solidFill>
                  <a:srgbClr val="0070C0"/>
                </a:solidFill>
                <a:effectLst/>
                <a:latin typeface="Calibri" pitchFamily="34" charset="0"/>
                <a:ea typeface="Calibri" pitchFamily="34" charset="0"/>
                <a:cs typeface="Times New Roman" pitchFamily="18" charset="0"/>
              </a:rPr>
              <a:t>Figure 55. Mercury Deposition Network Sites in the Great Lakes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42">
                <a:ln>
                  <a:noFill/>
                </a:ln>
                <a:solidFill>
                  <a:srgbClr val="0070C0"/>
                </a:solidFill>
                <a:effectLst/>
                <a:latin typeface="Calibri" pitchFamily="34" charset="0"/>
                <a:ea typeface="Calibri" pitchFamily="34" charset="0"/>
                <a:cs typeface="Times New Roman" pitchFamily="18" charset="0"/>
              </a:rPr>
              <a:t>Region Considered in an Initial Model Evaluation Analysis</a:t>
            </a:r>
            <a:endParaRPr kumimoji="0" lang="en-US" b="0" i="0" u="none" strike="noStrike" cap="none" normalizeH="0" baseline="0" dirty="0" smtClean="0">
              <a:ln>
                <a:noFill/>
              </a:ln>
              <a:solidFill>
                <a:srgbClr val="0070C0"/>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3729" name="Picture 1"/>
          <p:cNvPicPr>
            <a:picLocks noChangeAspect="1" noChangeArrowheads="1"/>
          </p:cNvPicPr>
          <p:nvPr/>
        </p:nvPicPr>
        <p:blipFill>
          <a:blip r:embed="rId3" cstate="print"/>
          <a:srcRect/>
          <a:stretch>
            <a:fillRect/>
          </a:stretch>
        </p:blipFill>
        <p:spPr bwMode="auto">
          <a:xfrm>
            <a:off x="276725" y="1228011"/>
            <a:ext cx="8595360" cy="5018742"/>
          </a:xfrm>
          <a:prstGeom prst="rect">
            <a:avLst/>
          </a:prstGeom>
          <a:noFill/>
        </p:spPr>
      </p:pic>
      <p:sp>
        <p:nvSpPr>
          <p:cNvPr id="73731" name="Rectangle 3"/>
          <p:cNvSpPr>
            <a:spLocks noChangeArrowheads="1"/>
          </p:cNvSpPr>
          <p:nvPr/>
        </p:nvSpPr>
        <p:spPr bwMode="auto">
          <a:xfrm>
            <a:off x="1447801" y="228600"/>
            <a:ext cx="6324599"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bmk="_Toc311547143">
                <a:ln>
                  <a:noFill/>
                </a:ln>
                <a:solidFill>
                  <a:srgbClr val="0070C0"/>
                </a:solidFill>
                <a:effectLst/>
                <a:latin typeface="Calibri" pitchFamily="34" charset="0"/>
                <a:ea typeface="Calibri" pitchFamily="34" charset="0"/>
                <a:cs typeface="Times New Roman" pitchFamily="18" charset="0"/>
              </a:rPr>
              <a:t>Figure 56. Comparison of Total 2005 Precipitation Measured at each of the Great-Lakes Region MDN Sites with the Precipitation in the Meteorological Datasets Used as Inputs to this Modeling Study</a:t>
            </a:r>
            <a:endParaRPr kumimoji="0" lang="en-US" sz="1600" b="0" i="0" u="none" strike="noStrike" cap="none" normalizeH="0" baseline="0" dirty="0" smtClean="0">
              <a:ln>
                <a:noFill/>
              </a:ln>
              <a:solidFill>
                <a:srgbClr val="0070C0"/>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2705" name="Picture 58" descr="GL_regional_precip.jpg"/>
          <p:cNvPicPr>
            <a:picLocks noChangeAspect="1" noChangeArrowheads="1"/>
          </p:cNvPicPr>
          <p:nvPr/>
        </p:nvPicPr>
        <p:blipFill>
          <a:blip r:embed="rId3" cstate="print"/>
          <a:srcRect/>
          <a:stretch>
            <a:fillRect/>
          </a:stretch>
        </p:blipFill>
        <p:spPr bwMode="auto">
          <a:xfrm>
            <a:off x="914400" y="916355"/>
            <a:ext cx="7315200" cy="5560645"/>
          </a:xfrm>
          <a:prstGeom prst="rect">
            <a:avLst/>
          </a:prstGeom>
          <a:noFill/>
        </p:spPr>
      </p:pic>
      <p:sp>
        <p:nvSpPr>
          <p:cNvPr id="72707" name="Rectangle 3"/>
          <p:cNvSpPr>
            <a:spLocks noChangeArrowheads="1"/>
          </p:cNvSpPr>
          <p:nvPr/>
        </p:nvSpPr>
        <p:spPr bwMode="auto">
          <a:xfrm>
            <a:off x="0" y="12313"/>
            <a:ext cx="9144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44">
                <a:ln>
                  <a:noFill/>
                </a:ln>
                <a:solidFill>
                  <a:srgbClr val="0070C0"/>
                </a:solidFill>
                <a:effectLst/>
                <a:latin typeface="Calibri" pitchFamily="34" charset="0"/>
                <a:ea typeface="Calibri" pitchFamily="34" charset="0"/>
                <a:cs typeface="Times New Roman" pitchFamily="18" charset="0"/>
              </a:rPr>
              <a:t>Comparison of 2005 precipitation total as measured at MDN sites in the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44">
                <a:ln>
                  <a:noFill/>
                </a:ln>
                <a:solidFill>
                  <a:srgbClr val="0070C0"/>
                </a:solidFill>
                <a:effectLst/>
                <a:latin typeface="Calibri" pitchFamily="34" charset="0"/>
                <a:ea typeface="Calibri" pitchFamily="34" charset="0"/>
                <a:cs typeface="Times New Roman" pitchFamily="18" charset="0"/>
              </a:rPr>
              <a:t>Great Lakes region (circles) with precipitation totals assembled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bmk="_Toc311547144">
                <a:ln>
                  <a:noFill/>
                </a:ln>
                <a:solidFill>
                  <a:srgbClr val="0070C0"/>
                </a:solidFill>
                <a:effectLst/>
                <a:latin typeface="Calibri" pitchFamily="34" charset="0"/>
                <a:ea typeface="Calibri" pitchFamily="34" charset="0"/>
                <a:cs typeface="Times New Roman" pitchFamily="18" charset="0"/>
              </a:rPr>
              <a:t>by the PRISM Climate Group, Oregon State University</a:t>
            </a:r>
            <a:r>
              <a:rPr kumimoji="0" lang="en-US" b="1" i="0" u="none" strike="noStrike" cap="none" normalizeH="0" baseline="0" dirty="0" smtClean="0">
                <a:ln>
                  <a:noFill/>
                </a:ln>
                <a:solidFill>
                  <a:srgbClr val="0070C0"/>
                </a:solidFill>
                <a:effectLst/>
                <a:latin typeface="Calibri" pitchFamily="34" charset="0"/>
                <a:ea typeface="Calibri" pitchFamily="34" charset="0"/>
                <a:cs typeface="Times New Roman" pitchFamily="18" charset="0"/>
              </a:rPr>
              <a:t> </a:t>
            </a:r>
            <a:endParaRPr kumimoji="0" lang="en-US" b="0" i="0" u="none" strike="noStrike" cap="none" normalizeH="0" baseline="0" dirty="0" smtClean="0">
              <a:ln>
                <a:noFill/>
              </a:ln>
              <a:solidFill>
                <a:srgbClr val="0070C0"/>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1681" name="Picture 2"/>
          <p:cNvPicPr>
            <a:picLocks noChangeAspect="1" noChangeArrowheads="1"/>
          </p:cNvPicPr>
          <p:nvPr/>
        </p:nvPicPr>
        <p:blipFill>
          <a:blip r:embed="rId3" cstate="print"/>
          <a:srcRect/>
          <a:stretch>
            <a:fillRect/>
          </a:stretch>
        </p:blipFill>
        <p:spPr bwMode="auto">
          <a:xfrm>
            <a:off x="152400" y="1140858"/>
            <a:ext cx="8869680" cy="4802742"/>
          </a:xfrm>
          <a:prstGeom prst="rect">
            <a:avLst/>
          </a:prstGeom>
          <a:noFill/>
        </p:spPr>
      </p:pic>
      <p:sp>
        <p:nvSpPr>
          <p:cNvPr id="71683" name="Rectangle 3"/>
          <p:cNvSpPr>
            <a:spLocks noChangeArrowheads="1"/>
          </p:cNvSpPr>
          <p:nvPr/>
        </p:nvSpPr>
        <p:spPr bwMode="auto">
          <a:xfrm>
            <a:off x="228600" y="381000"/>
            <a:ext cx="86868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bmk="_Toc311547145">
                <a:ln>
                  <a:noFill/>
                </a:ln>
                <a:solidFill>
                  <a:srgbClr val="04566C"/>
                </a:solidFill>
                <a:effectLst/>
                <a:latin typeface="Calibri" pitchFamily="34" charset="0"/>
                <a:ea typeface="Calibri" pitchFamily="34" charset="0"/>
                <a:cs typeface="Times New Roman" pitchFamily="18" charset="0"/>
              </a:rPr>
              <a:t>Modeled vs. Measured Wet Deposition of Mercury at Sites in the Great Lakes Region</a:t>
            </a:r>
            <a:endParaRPr kumimoji="0" lang="en-US" sz="1600" b="0" i="0" u="none" strike="noStrike" cap="none" normalizeH="0" baseline="0" dirty="0" smtClean="0">
              <a:ln>
                <a:noFill/>
              </a:ln>
              <a:solidFill>
                <a:srgbClr val="04566C"/>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9633" name="Picture 1"/>
          <p:cNvPicPr>
            <a:picLocks noChangeAspect="1" noChangeArrowheads="1"/>
          </p:cNvPicPr>
          <p:nvPr/>
        </p:nvPicPr>
        <p:blipFill>
          <a:blip r:embed="rId2" cstate="print"/>
          <a:srcRect/>
          <a:stretch>
            <a:fillRect/>
          </a:stretch>
        </p:blipFill>
        <p:spPr bwMode="auto">
          <a:xfrm>
            <a:off x="121920" y="914400"/>
            <a:ext cx="8869680" cy="5207149"/>
          </a:xfrm>
          <a:prstGeom prst="rect">
            <a:avLst/>
          </a:prstGeom>
          <a:noFill/>
        </p:spPr>
      </p:pic>
      <p:sp>
        <p:nvSpPr>
          <p:cNvPr id="6" name="Rectangle 3"/>
          <p:cNvSpPr>
            <a:spLocks noChangeArrowheads="1"/>
          </p:cNvSpPr>
          <p:nvPr/>
        </p:nvSpPr>
        <p:spPr bwMode="auto">
          <a:xfrm>
            <a:off x="228600" y="384048"/>
            <a:ext cx="86868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bmk="_Toc311547146">
                <a:ln>
                  <a:noFill/>
                </a:ln>
                <a:solidFill>
                  <a:srgbClr val="04566C"/>
                </a:solidFill>
                <a:effectLst/>
                <a:latin typeface="Calibri" pitchFamily="34" charset="0"/>
                <a:ea typeface="Calibri" pitchFamily="34" charset="0"/>
                <a:cs typeface="Times New Roman" pitchFamily="18" charset="0"/>
              </a:rPr>
              <a:t>Modeled vs. Measured Wet Deposition of Mercury at Sites in the Great Lakes Region</a:t>
            </a:r>
            <a:endParaRPr kumimoji="0" lang="en-US" sz="1600" b="0" i="0" u="none" strike="noStrike" cap="none" normalizeH="0" baseline="0" dirty="0" smtClean="0">
              <a:ln>
                <a:noFill/>
              </a:ln>
              <a:solidFill>
                <a:srgbClr val="04566C"/>
              </a:solidFill>
              <a:effectLst/>
              <a:latin typeface="Arial" pitchFamily="34" charset="0"/>
              <a:cs typeface="Arial" pitchFamily="34" charset="0"/>
            </a:endParaRPr>
          </a:p>
        </p:txBody>
      </p:sp>
      <p:sp>
        <p:nvSpPr>
          <p:cNvPr id="7" name="TextBox 6"/>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8" name="TextBox 7"/>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9"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689080"/>
            <a:ext cx="6096000" cy="3416320"/>
          </a:xfrm>
          <a:prstGeom prst="rect">
            <a:avLst/>
          </a:prstGeom>
        </p:spPr>
        <p:txBody>
          <a:bodyPr wrap="square">
            <a:spAutoFit/>
          </a:bodyPr>
          <a:lstStyle/>
          <a:p>
            <a:pPr lvl="0" algn="ctr"/>
            <a:r>
              <a:rPr lang="en-US" sz="7200" b="1" dirty="0" smtClean="0">
                <a:solidFill>
                  <a:srgbClr val="045C75"/>
                </a:solidFill>
              </a:rPr>
              <a:t>Overall Results for the </a:t>
            </a:r>
          </a:p>
          <a:p>
            <a:pPr lvl="0" algn="ctr"/>
            <a:r>
              <a:rPr lang="en-US" sz="7200" b="1" dirty="0" smtClean="0">
                <a:solidFill>
                  <a:srgbClr val="045C75"/>
                </a:solidFill>
              </a:rPr>
              <a:t>Great Lakes</a:t>
            </a:r>
            <a:endParaRPr lang="en-US" sz="7200" b="1" dirty="0">
              <a:solidFill>
                <a:srgbClr val="045C75"/>
              </a:solidFill>
            </a:endParaRPr>
          </a:p>
        </p:txBody>
      </p:sp>
      <p:sp>
        <p:nvSpPr>
          <p:cNvPr id="3" name="TextBox 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 name="TextBox 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5"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6257" name="Picture 4"/>
          <p:cNvPicPr>
            <a:picLocks noChangeAspect="1" noChangeArrowheads="1"/>
          </p:cNvPicPr>
          <p:nvPr/>
        </p:nvPicPr>
        <p:blipFill>
          <a:blip r:embed="rId2" cstate="print"/>
          <a:srcRect/>
          <a:stretch>
            <a:fillRect/>
          </a:stretch>
        </p:blipFill>
        <p:spPr bwMode="auto">
          <a:xfrm>
            <a:off x="1524000" y="838200"/>
            <a:ext cx="6045305" cy="5486400"/>
          </a:xfrm>
          <a:prstGeom prst="rect">
            <a:avLst/>
          </a:prstGeom>
          <a:noFill/>
        </p:spPr>
      </p:pic>
      <p:sp>
        <p:nvSpPr>
          <p:cNvPr id="96259" name="Rectangle 3"/>
          <p:cNvSpPr>
            <a:spLocks noChangeArrowheads="1"/>
          </p:cNvSpPr>
          <p:nvPr/>
        </p:nvSpPr>
        <p:spPr bwMode="auto">
          <a:xfrm>
            <a:off x="2164290" y="-2232"/>
            <a:ext cx="4815421"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9">
                <a:ln>
                  <a:noFill/>
                </a:ln>
                <a:solidFill>
                  <a:srgbClr val="04566C"/>
                </a:solidFill>
                <a:effectLst/>
                <a:latin typeface="Calibri" pitchFamily="34" charset="0"/>
                <a:ea typeface="Calibri" pitchFamily="34" charset="0"/>
                <a:cs typeface="Times New Roman" pitchFamily="18" charset="0"/>
              </a:rPr>
              <a:t>Overall model estimates of mercury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19">
                <a:ln>
                  <a:noFill/>
                </a:ln>
                <a:solidFill>
                  <a:srgbClr val="04566C"/>
                </a:solidFill>
                <a:effectLst/>
                <a:latin typeface="Calibri" pitchFamily="34" charset="0"/>
                <a:ea typeface="Calibri" pitchFamily="34" charset="0"/>
                <a:cs typeface="Times New Roman" pitchFamily="18" charset="0"/>
              </a:rPr>
              <a:t>deposition to the Great Lakes Basin</a:t>
            </a:r>
            <a:endParaRPr kumimoji="0" lang="en-US" sz="2400" b="0" i="0" u="none" strike="noStrike" cap="none" normalizeH="0" baseline="0" dirty="0" smtClean="0">
              <a:ln>
                <a:noFill/>
              </a:ln>
              <a:solidFill>
                <a:srgbClr val="04566C"/>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04800" y="0"/>
            <a:ext cx="8610600" cy="784830"/>
          </a:xfrm>
          <a:prstGeom prst="rect">
            <a:avLst/>
          </a:prstGeom>
          <a:noFill/>
          <a:ln>
            <a:noFill/>
          </a:ln>
        </p:spPr>
        <p:txBody>
          <a:bodyPr vert="horz" wrap="square" lIns="0" rIns="0" bIns="0" anchor="b">
            <a:spAutoFit/>
          </a:bodyPr>
          <a:lstStyle/>
          <a:p>
            <a:pPr algn="ctr">
              <a:spcBef>
                <a:spcPct val="0"/>
              </a:spcBef>
              <a:defRPr/>
            </a:pPr>
            <a:r>
              <a:rPr lang="en-US" sz="2400" b="1" dirty="0" smtClean="0">
                <a:solidFill>
                  <a:schemeClr val="tx2"/>
                </a:solidFill>
                <a:latin typeface="+mj-lt"/>
                <a:ea typeface="+mj-ea"/>
                <a:cs typeface="+mj-cs"/>
              </a:rPr>
              <a:t>Atmospheric Mercury Emissions </a:t>
            </a:r>
          </a:p>
          <a:p>
            <a:pPr algn="ctr">
              <a:spcBef>
                <a:spcPct val="0"/>
              </a:spcBef>
              <a:defRPr/>
            </a:pPr>
            <a:r>
              <a:rPr lang="en-US" sz="2400" b="1" dirty="0" smtClean="0">
                <a:solidFill>
                  <a:schemeClr val="tx2"/>
                </a:solidFill>
                <a:latin typeface="+mj-lt"/>
                <a:ea typeface="+mj-ea"/>
                <a:cs typeface="+mj-cs"/>
              </a:rPr>
              <a:t>(Direct Anthropogenic + Re-emit + Natural)</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7116046" y="4656843"/>
            <a:ext cx="1657949" cy="731520"/>
          </a:xfrm>
          <a:prstGeom prst="rect">
            <a:avLst/>
          </a:prstGeom>
          <a:solidFill>
            <a:srgbClr val="0F6FC6"/>
          </a:solidFill>
          <a:ln>
            <a:solidFill>
              <a:schemeClr val="tx1"/>
            </a:solidFill>
          </a:ln>
        </p:spPr>
        <p:txBody>
          <a:bodyPr wrap="square" rtlCol="0" anchor="ctr">
            <a:spAutoFit/>
          </a:bodyPr>
          <a:lstStyle/>
          <a:p>
            <a:r>
              <a:rPr lang="en-US" sz="1600" b="1" dirty="0" smtClean="0">
                <a:solidFill>
                  <a:schemeClr val="bg1"/>
                </a:solidFill>
              </a:rPr>
              <a:t>Policy-Relevant </a:t>
            </a:r>
          </a:p>
          <a:p>
            <a:r>
              <a:rPr lang="en-US" sz="1600" b="1" dirty="0" smtClean="0">
                <a:solidFill>
                  <a:schemeClr val="bg1"/>
                </a:solidFill>
              </a:rPr>
              <a:t>Scenario Analysis</a:t>
            </a:r>
            <a:endParaRPr lang="en-US" sz="1600" b="1" dirty="0">
              <a:solidFill>
                <a:schemeClr val="bg1"/>
              </a:solidFill>
            </a:endParaRPr>
          </a:p>
        </p:txBody>
      </p:sp>
      <p:cxnSp>
        <p:nvCxnSpPr>
          <p:cNvPr id="10" name="Straight Connector 9"/>
          <p:cNvCxnSpPr/>
          <p:nvPr/>
        </p:nvCxnSpPr>
        <p:spPr>
          <a:xfrm>
            <a:off x="228600" y="4572000"/>
            <a:ext cx="8763000" cy="0"/>
          </a:xfrm>
          <a:prstGeom prst="line">
            <a:avLst/>
          </a:prstGeom>
          <a:ln w="19050">
            <a:solidFill>
              <a:srgbClr val="0F6FC6"/>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8600" y="4533508"/>
            <a:ext cx="8763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LOBAL_ALL_erie_161_L750_W1250_1_deg.jpg"/>
          <p:cNvPicPr>
            <a:picLocks noChangeAspect="1"/>
          </p:cNvPicPr>
          <p:nvPr/>
        </p:nvPicPr>
        <p:blipFill>
          <a:blip r:embed="rId3" cstate="print"/>
          <a:srcRect l="3605" t="4539" r="3605"/>
          <a:stretch>
            <a:fillRect/>
          </a:stretch>
        </p:blipFill>
        <p:spPr>
          <a:xfrm>
            <a:off x="760094" y="840106"/>
            <a:ext cx="7635240" cy="5418039"/>
          </a:xfrm>
          <a:prstGeom prst="rect">
            <a:avLst/>
          </a:prstGeom>
        </p:spPr>
      </p:pic>
      <p:sp>
        <p:nvSpPr>
          <p:cNvPr id="21" name="TextBox 20"/>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22" name="TextBox 21"/>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23"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5233" name="Picture 5"/>
          <p:cNvPicPr>
            <a:picLocks noChangeAspect="1" noChangeArrowheads="1"/>
          </p:cNvPicPr>
          <p:nvPr/>
        </p:nvPicPr>
        <p:blipFill>
          <a:blip r:embed="rId2" cstate="print"/>
          <a:srcRect/>
          <a:stretch>
            <a:fillRect/>
          </a:stretch>
        </p:blipFill>
        <p:spPr bwMode="auto">
          <a:xfrm>
            <a:off x="152400" y="1098109"/>
            <a:ext cx="8869680" cy="5150291"/>
          </a:xfrm>
          <a:prstGeom prst="rect">
            <a:avLst/>
          </a:prstGeom>
          <a:noFill/>
        </p:spPr>
      </p:pic>
      <p:sp>
        <p:nvSpPr>
          <p:cNvPr id="95235" name="Rectangle 3"/>
          <p:cNvSpPr>
            <a:spLocks noChangeArrowheads="1"/>
          </p:cNvSpPr>
          <p:nvPr/>
        </p:nvSpPr>
        <p:spPr bwMode="auto">
          <a:xfrm>
            <a:off x="1340448" y="76200"/>
            <a:ext cx="688915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20">
                <a:ln>
                  <a:noFill/>
                </a:ln>
                <a:solidFill>
                  <a:srgbClr val="04566C"/>
                </a:solidFill>
                <a:effectLst/>
                <a:latin typeface="Calibri" pitchFamily="34" charset="0"/>
                <a:ea typeface="Calibri" pitchFamily="34" charset="0"/>
                <a:cs typeface="Times New Roman" pitchFamily="18" charset="0"/>
              </a:rPr>
              <a:t>Model-estimated 2005 deposition fluxes (</a:t>
            </a:r>
            <a:r>
              <a:rPr kumimoji="0" lang="en-US" sz="2400" b="1" i="0" u="none" strike="noStrike" cap="none" normalizeH="0" baseline="0" dirty="0" err="1" smtClean="0" bmk="_Toc311547120">
                <a:ln>
                  <a:noFill/>
                </a:ln>
                <a:solidFill>
                  <a:srgbClr val="04566C"/>
                </a:solidFill>
                <a:effectLst/>
                <a:latin typeface="Calibri" pitchFamily="34" charset="0"/>
                <a:ea typeface="Calibri" pitchFamily="34" charset="0"/>
                <a:cs typeface="Times New Roman" pitchFamily="18" charset="0"/>
              </a:rPr>
              <a:t>ug</a:t>
            </a:r>
            <a:r>
              <a:rPr kumimoji="0" lang="en-US" sz="2400" b="1" i="0" u="none" strike="noStrike" cap="none" normalizeH="0" baseline="0" dirty="0" smtClean="0" bmk="_Toc311547120">
                <a:ln>
                  <a:noFill/>
                </a:ln>
                <a:solidFill>
                  <a:srgbClr val="04566C"/>
                </a:solidFill>
                <a:effectLst/>
                <a:latin typeface="Calibri" pitchFamily="34" charset="0"/>
                <a:ea typeface="Calibri" pitchFamily="34" charset="0"/>
                <a:cs typeface="Times New Roman" pitchFamily="18" charset="0"/>
              </a:rPr>
              <a:t>/m2-year) to the Great Lakes and Great Lakes Watersheds</a:t>
            </a:r>
            <a:endParaRPr kumimoji="0" lang="en-US" sz="2400" b="0" i="0" u="none" strike="noStrike" cap="none" normalizeH="0" baseline="0" dirty="0" smtClean="0">
              <a:ln>
                <a:noFill/>
              </a:ln>
              <a:solidFill>
                <a:srgbClr val="04566C"/>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4209" name="Picture 6"/>
          <p:cNvPicPr>
            <a:picLocks noChangeAspect="1" noChangeArrowheads="1"/>
          </p:cNvPicPr>
          <p:nvPr/>
        </p:nvPicPr>
        <p:blipFill>
          <a:blip r:embed="rId2" cstate="print"/>
          <a:srcRect/>
          <a:stretch>
            <a:fillRect/>
          </a:stretch>
        </p:blipFill>
        <p:spPr bwMode="auto">
          <a:xfrm>
            <a:off x="155448" y="1097280"/>
            <a:ext cx="8869680" cy="5150290"/>
          </a:xfrm>
          <a:prstGeom prst="rect">
            <a:avLst/>
          </a:prstGeom>
          <a:noFill/>
        </p:spPr>
      </p:pic>
      <p:sp>
        <p:nvSpPr>
          <p:cNvPr id="94211" name="Rectangle 3"/>
          <p:cNvSpPr>
            <a:spLocks noChangeArrowheads="1"/>
          </p:cNvSpPr>
          <p:nvPr/>
        </p:nvSpPr>
        <p:spPr bwMode="auto">
          <a:xfrm>
            <a:off x="1070798" y="30561"/>
            <a:ext cx="7033272"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21">
                <a:ln>
                  <a:noFill/>
                </a:ln>
                <a:solidFill>
                  <a:srgbClr val="04566C"/>
                </a:solidFill>
                <a:effectLst/>
                <a:latin typeface="Calibri" pitchFamily="34" charset="0"/>
                <a:ea typeface="Calibri" pitchFamily="34" charset="0"/>
                <a:cs typeface="Times New Roman" pitchFamily="18" charset="0"/>
              </a:rPr>
              <a:t>Model-estimated 2005 deposition amounts (kg/year)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bmk="_Toc311547121">
                <a:ln>
                  <a:noFill/>
                </a:ln>
                <a:solidFill>
                  <a:srgbClr val="04566C"/>
                </a:solidFill>
                <a:effectLst/>
                <a:latin typeface="Calibri" pitchFamily="34" charset="0"/>
                <a:ea typeface="Calibri" pitchFamily="34" charset="0"/>
                <a:cs typeface="Times New Roman" pitchFamily="18" charset="0"/>
              </a:rPr>
              <a:t>to the Great Lakes and Great Lakes Watersheds</a:t>
            </a:r>
            <a:endParaRPr kumimoji="0" lang="en-US" sz="2400" b="0" i="0" u="none" strike="noStrike" cap="none" normalizeH="0" baseline="0" dirty="0" smtClean="0">
              <a:ln>
                <a:noFill/>
              </a:ln>
              <a:solidFill>
                <a:srgbClr val="04566C"/>
              </a:solidFill>
              <a:effectLst/>
              <a:latin typeface="Arial" pitchFamily="34" charset="0"/>
              <a:cs typeface="Arial" pitchFamily="34" charset="0"/>
            </a:endParaRPr>
          </a:p>
        </p:txBody>
      </p:sp>
      <p:sp>
        <p:nvSpPr>
          <p:cNvPr id="6" name="TextBox 5"/>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7" name="TextBox 6"/>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8"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143000"/>
            <a:ext cx="6096000" cy="1538883"/>
          </a:xfrm>
          <a:prstGeom prst="rect">
            <a:avLst/>
          </a:prstGeom>
        </p:spPr>
        <p:txBody>
          <a:bodyPr wrap="square">
            <a:spAutoFit/>
          </a:bodyPr>
          <a:lstStyle/>
          <a:p>
            <a:pPr lvl="0" algn="ctr"/>
            <a:r>
              <a:rPr lang="en-US" sz="4000" b="1" dirty="0" smtClean="0">
                <a:solidFill>
                  <a:srgbClr val="045C75"/>
                </a:solidFill>
              </a:rPr>
              <a:t>Time Trends of Mercury Concentrations in GL Fish</a:t>
            </a:r>
            <a:endParaRPr lang="en-GB" sz="1400" dirty="0" smtClean="0">
              <a:solidFill>
                <a:srgbClr val="000000"/>
              </a:solidFill>
            </a:endParaRPr>
          </a:p>
          <a:p>
            <a:pPr lvl="0" algn="ctr"/>
            <a:endParaRPr lang="en-US" sz="1400" b="1" dirty="0">
              <a:solidFill>
                <a:srgbClr val="045C75"/>
              </a:solidFill>
            </a:endParaRPr>
          </a:p>
        </p:txBody>
      </p:sp>
      <p:sp>
        <p:nvSpPr>
          <p:cNvPr id="3" name="TextBox 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 name="TextBox 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5"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
        <p:nvSpPr>
          <p:cNvPr id="6" name="Rectangle 5"/>
          <p:cNvSpPr/>
          <p:nvPr/>
        </p:nvSpPr>
        <p:spPr>
          <a:xfrm>
            <a:off x="1295400" y="2895600"/>
            <a:ext cx="7162800" cy="1815882"/>
          </a:xfrm>
          <a:prstGeom prst="rect">
            <a:avLst/>
          </a:prstGeom>
        </p:spPr>
        <p:txBody>
          <a:bodyPr wrap="square">
            <a:spAutoFit/>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800" dirty="0" err="1" smtClean="0">
                <a:solidFill>
                  <a:srgbClr val="000000"/>
                </a:solidFill>
              </a:rPr>
              <a:t>Satyendra</a:t>
            </a:r>
            <a:r>
              <a:rPr lang="en-GB" sz="2800" dirty="0" smtClean="0">
                <a:solidFill>
                  <a:srgbClr val="000000"/>
                </a:solidFill>
              </a:rPr>
              <a:t> P. </a:t>
            </a:r>
            <a:r>
              <a:rPr lang="en-GB" sz="2800" dirty="0" err="1" smtClean="0">
                <a:solidFill>
                  <a:srgbClr val="000000"/>
                </a:solidFill>
              </a:rPr>
              <a:t>Bhavsar</a:t>
            </a:r>
            <a:r>
              <a:rPr lang="en-GB" sz="2800" dirty="0" smtClean="0">
                <a:solidFill>
                  <a:srgbClr val="000000"/>
                </a:solidFill>
              </a:rPr>
              <a:t>; Sarah B. </a:t>
            </a:r>
            <a:r>
              <a:rPr lang="en-GB" sz="2800" dirty="0" err="1" smtClean="0">
                <a:solidFill>
                  <a:srgbClr val="000000"/>
                </a:solidFill>
              </a:rPr>
              <a:t>Gewurtz</a:t>
            </a:r>
            <a:r>
              <a:rPr lang="en-GB" sz="2800" dirty="0" smtClean="0">
                <a:solidFill>
                  <a:srgbClr val="000000"/>
                </a:solidFill>
              </a:rPr>
              <a:t>; Daryl J. </a:t>
            </a:r>
            <a:r>
              <a:rPr lang="en-GB" sz="2800" dirty="0" err="1" smtClean="0">
                <a:solidFill>
                  <a:srgbClr val="000000"/>
                </a:solidFill>
              </a:rPr>
              <a:t>McGoldrick</a:t>
            </a:r>
            <a:r>
              <a:rPr lang="en-GB" sz="2800" dirty="0" smtClean="0">
                <a:solidFill>
                  <a:srgbClr val="000000"/>
                </a:solidFill>
              </a:rPr>
              <a:t>; Michael J. </a:t>
            </a:r>
            <a:r>
              <a:rPr lang="en-GB" sz="2800" dirty="0" err="1" smtClean="0">
                <a:solidFill>
                  <a:srgbClr val="000000"/>
                </a:solidFill>
              </a:rPr>
              <a:t>Keir</a:t>
            </a:r>
            <a:r>
              <a:rPr lang="en-GB" sz="2800" dirty="0" smtClean="0">
                <a:solidFill>
                  <a:srgbClr val="000000"/>
                </a:solidFill>
              </a:rPr>
              <a:t>; Sean M. Backus; </a:t>
            </a:r>
            <a:r>
              <a:rPr lang="en-GB" sz="2800" i="1" dirty="0" smtClean="0">
                <a:solidFill>
                  <a:srgbClr val="000000"/>
                </a:solidFill>
              </a:rPr>
              <a:t>Environ. Sci. Technol.</a:t>
            </a:r>
            <a:r>
              <a:rPr lang="en-GB" sz="2800" dirty="0" smtClean="0">
                <a:solidFill>
                  <a:srgbClr val="000000"/>
                </a:solidFill>
              </a:rPr>
              <a:t> </a:t>
            </a:r>
            <a:r>
              <a:rPr lang="en-GB" sz="2800" b="1" dirty="0" smtClean="0">
                <a:solidFill>
                  <a:srgbClr val="000000"/>
                </a:solidFill>
              </a:rPr>
              <a:t> 2010, </a:t>
            </a:r>
            <a:r>
              <a:rPr lang="en-GB" sz="2800" dirty="0" smtClean="0">
                <a:solidFill>
                  <a:srgbClr val="000000"/>
                </a:solidFill>
              </a:rPr>
              <a:t>44, 3273-3279.</a:t>
            </a:r>
          </a:p>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800" dirty="0" smtClean="0">
                <a:solidFill>
                  <a:srgbClr val="000000"/>
                </a:solidFill>
              </a:rPr>
              <a:t>DOI: 10.1021/es903874x</a:t>
            </a:r>
            <a:endParaRPr lang="en-US" sz="28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37854" t="59494" r="33147" b="22816"/>
          <a:stretch>
            <a:fillRect/>
          </a:stretch>
        </p:blipFill>
        <p:spPr bwMode="auto">
          <a:xfrm>
            <a:off x="457200" y="914400"/>
            <a:ext cx="8077200" cy="4876800"/>
          </a:xfrm>
          <a:prstGeom prst="rect">
            <a:avLst/>
          </a:prstGeom>
          <a:noFill/>
          <a:ln w="9525">
            <a:noFill/>
            <a:miter lim="800000"/>
            <a:headEnd/>
            <a:tailEnd/>
          </a:ln>
        </p:spPr>
      </p:pic>
      <p:sp>
        <p:nvSpPr>
          <p:cNvPr id="7" name="TextBox 6"/>
          <p:cNvSpPr txBox="1"/>
          <p:nvPr/>
        </p:nvSpPr>
        <p:spPr>
          <a:xfrm rot="16200000">
            <a:off x="1225184" y="5831425"/>
            <a:ext cx="652743" cy="369332"/>
          </a:xfrm>
          <a:prstGeom prst="rect">
            <a:avLst/>
          </a:prstGeom>
          <a:noFill/>
        </p:spPr>
        <p:txBody>
          <a:bodyPr wrap="none" rtlCol="0">
            <a:spAutoFit/>
          </a:bodyPr>
          <a:lstStyle/>
          <a:p>
            <a:r>
              <a:rPr lang="en-US" b="1" dirty="0" smtClean="0"/>
              <a:t>1990</a:t>
            </a:r>
            <a:endParaRPr lang="en-US" b="1" dirty="0"/>
          </a:p>
        </p:txBody>
      </p:sp>
      <p:sp>
        <p:nvSpPr>
          <p:cNvPr id="8" name="TextBox 7"/>
          <p:cNvSpPr txBox="1"/>
          <p:nvPr/>
        </p:nvSpPr>
        <p:spPr>
          <a:xfrm rot="16200000">
            <a:off x="1944454" y="5831425"/>
            <a:ext cx="652743" cy="369332"/>
          </a:xfrm>
          <a:prstGeom prst="rect">
            <a:avLst/>
          </a:prstGeom>
          <a:noFill/>
        </p:spPr>
        <p:txBody>
          <a:bodyPr wrap="none" rtlCol="0">
            <a:spAutoFit/>
          </a:bodyPr>
          <a:lstStyle/>
          <a:p>
            <a:r>
              <a:rPr lang="en-US" b="1" dirty="0" smtClean="0"/>
              <a:t>1992</a:t>
            </a:r>
            <a:endParaRPr lang="en-US" b="1" dirty="0"/>
          </a:p>
        </p:txBody>
      </p:sp>
      <p:sp>
        <p:nvSpPr>
          <p:cNvPr id="9" name="TextBox 8"/>
          <p:cNvSpPr txBox="1"/>
          <p:nvPr/>
        </p:nvSpPr>
        <p:spPr>
          <a:xfrm rot="16200000">
            <a:off x="2664438" y="5831425"/>
            <a:ext cx="652743" cy="369332"/>
          </a:xfrm>
          <a:prstGeom prst="rect">
            <a:avLst/>
          </a:prstGeom>
          <a:noFill/>
        </p:spPr>
        <p:txBody>
          <a:bodyPr wrap="none" rtlCol="0">
            <a:spAutoFit/>
          </a:bodyPr>
          <a:lstStyle/>
          <a:p>
            <a:r>
              <a:rPr lang="en-US" b="1" dirty="0" smtClean="0"/>
              <a:t>1994</a:t>
            </a:r>
            <a:endParaRPr lang="en-US" b="1" dirty="0"/>
          </a:p>
        </p:txBody>
      </p:sp>
      <p:sp>
        <p:nvSpPr>
          <p:cNvPr id="10" name="TextBox 9"/>
          <p:cNvSpPr txBox="1"/>
          <p:nvPr/>
        </p:nvSpPr>
        <p:spPr>
          <a:xfrm rot="16200000">
            <a:off x="3383708" y="5831425"/>
            <a:ext cx="652743" cy="369332"/>
          </a:xfrm>
          <a:prstGeom prst="rect">
            <a:avLst/>
          </a:prstGeom>
          <a:noFill/>
        </p:spPr>
        <p:txBody>
          <a:bodyPr wrap="none" rtlCol="0">
            <a:spAutoFit/>
          </a:bodyPr>
          <a:lstStyle/>
          <a:p>
            <a:r>
              <a:rPr lang="en-US" b="1" dirty="0" smtClean="0"/>
              <a:t>1996</a:t>
            </a:r>
            <a:endParaRPr lang="en-US" b="1" dirty="0"/>
          </a:p>
        </p:txBody>
      </p:sp>
      <p:sp>
        <p:nvSpPr>
          <p:cNvPr id="11" name="TextBox 10"/>
          <p:cNvSpPr txBox="1"/>
          <p:nvPr/>
        </p:nvSpPr>
        <p:spPr>
          <a:xfrm rot="16200000">
            <a:off x="4102978" y="5831425"/>
            <a:ext cx="652743" cy="369332"/>
          </a:xfrm>
          <a:prstGeom prst="rect">
            <a:avLst/>
          </a:prstGeom>
          <a:noFill/>
        </p:spPr>
        <p:txBody>
          <a:bodyPr wrap="none" rtlCol="0">
            <a:spAutoFit/>
          </a:bodyPr>
          <a:lstStyle/>
          <a:p>
            <a:r>
              <a:rPr lang="en-US" b="1" dirty="0" smtClean="0"/>
              <a:t>1998</a:t>
            </a:r>
            <a:endParaRPr lang="en-US" b="1" dirty="0"/>
          </a:p>
        </p:txBody>
      </p:sp>
      <p:sp>
        <p:nvSpPr>
          <p:cNvPr id="12" name="TextBox 11"/>
          <p:cNvSpPr txBox="1"/>
          <p:nvPr/>
        </p:nvSpPr>
        <p:spPr>
          <a:xfrm rot="16200000">
            <a:off x="4822962" y="5831425"/>
            <a:ext cx="652743" cy="369332"/>
          </a:xfrm>
          <a:prstGeom prst="rect">
            <a:avLst/>
          </a:prstGeom>
          <a:noFill/>
        </p:spPr>
        <p:txBody>
          <a:bodyPr wrap="none" rtlCol="0">
            <a:spAutoFit/>
          </a:bodyPr>
          <a:lstStyle/>
          <a:p>
            <a:r>
              <a:rPr lang="en-US" b="1" dirty="0" smtClean="0"/>
              <a:t>2000</a:t>
            </a:r>
            <a:endParaRPr lang="en-US" b="1" dirty="0"/>
          </a:p>
        </p:txBody>
      </p:sp>
      <p:sp>
        <p:nvSpPr>
          <p:cNvPr id="13" name="TextBox 12"/>
          <p:cNvSpPr txBox="1"/>
          <p:nvPr/>
        </p:nvSpPr>
        <p:spPr>
          <a:xfrm rot="16200000">
            <a:off x="5551492" y="5831425"/>
            <a:ext cx="652743" cy="369332"/>
          </a:xfrm>
          <a:prstGeom prst="rect">
            <a:avLst/>
          </a:prstGeom>
          <a:noFill/>
        </p:spPr>
        <p:txBody>
          <a:bodyPr wrap="none" rtlCol="0">
            <a:spAutoFit/>
          </a:bodyPr>
          <a:lstStyle/>
          <a:p>
            <a:r>
              <a:rPr lang="en-US" b="1" dirty="0" smtClean="0"/>
              <a:t>2002</a:t>
            </a:r>
            <a:endParaRPr lang="en-US" b="1" dirty="0"/>
          </a:p>
        </p:txBody>
      </p:sp>
      <p:sp>
        <p:nvSpPr>
          <p:cNvPr id="14" name="TextBox 13"/>
          <p:cNvSpPr txBox="1"/>
          <p:nvPr/>
        </p:nvSpPr>
        <p:spPr>
          <a:xfrm rot="16200000">
            <a:off x="6270762" y="5831425"/>
            <a:ext cx="652743" cy="369332"/>
          </a:xfrm>
          <a:prstGeom prst="rect">
            <a:avLst/>
          </a:prstGeom>
          <a:noFill/>
        </p:spPr>
        <p:txBody>
          <a:bodyPr wrap="none" rtlCol="0">
            <a:spAutoFit/>
          </a:bodyPr>
          <a:lstStyle/>
          <a:p>
            <a:r>
              <a:rPr lang="en-US" b="1" dirty="0" smtClean="0"/>
              <a:t>2004</a:t>
            </a:r>
            <a:endParaRPr lang="en-US" b="1" dirty="0"/>
          </a:p>
        </p:txBody>
      </p:sp>
      <p:sp>
        <p:nvSpPr>
          <p:cNvPr id="15" name="TextBox 14"/>
          <p:cNvSpPr txBox="1"/>
          <p:nvPr/>
        </p:nvSpPr>
        <p:spPr>
          <a:xfrm rot="16200000">
            <a:off x="6990746" y="5831425"/>
            <a:ext cx="652743" cy="369332"/>
          </a:xfrm>
          <a:prstGeom prst="rect">
            <a:avLst/>
          </a:prstGeom>
          <a:noFill/>
        </p:spPr>
        <p:txBody>
          <a:bodyPr wrap="none" rtlCol="0">
            <a:spAutoFit/>
          </a:bodyPr>
          <a:lstStyle/>
          <a:p>
            <a:r>
              <a:rPr lang="en-US" b="1" dirty="0" smtClean="0"/>
              <a:t>2006</a:t>
            </a:r>
            <a:endParaRPr lang="en-US" b="1" dirty="0"/>
          </a:p>
        </p:txBody>
      </p:sp>
      <p:sp>
        <p:nvSpPr>
          <p:cNvPr id="16" name="TextBox 15"/>
          <p:cNvSpPr txBox="1"/>
          <p:nvPr/>
        </p:nvSpPr>
        <p:spPr>
          <a:xfrm rot="16200000">
            <a:off x="7702184" y="5831425"/>
            <a:ext cx="652743" cy="369332"/>
          </a:xfrm>
          <a:prstGeom prst="rect">
            <a:avLst/>
          </a:prstGeom>
          <a:noFill/>
        </p:spPr>
        <p:txBody>
          <a:bodyPr wrap="none" rtlCol="0">
            <a:spAutoFit/>
          </a:bodyPr>
          <a:lstStyle/>
          <a:p>
            <a:r>
              <a:rPr lang="en-US" b="1" dirty="0" smtClean="0"/>
              <a:t>2008</a:t>
            </a:r>
            <a:endParaRPr lang="en-US" b="1" dirty="0"/>
          </a:p>
        </p:txBody>
      </p:sp>
      <p:sp>
        <p:nvSpPr>
          <p:cNvPr id="20" name="TextBox 19"/>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21" name="TextBox 20"/>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22"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
        <p:nvSpPr>
          <p:cNvPr id="23" name="Rectangle 22"/>
          <p:cNvSpPr/>
          <p:nvPr/>
        </p:nvSpPr>
        <p:spPr>
          <a:xfrm>
            <a:off x="1447800" y="152400"/>
            <a:ext cx="6934200" cy="646331"/>
          </a:xfrm>
          <a:prstGeom prst="rect">
            <a:avLst/>
          </a:prstGeom>
        </p:spPr>
        <p:txBody>
          <a:bodyPr wrap="square">
            <a:spAutoFit/>
          </a:bodyPr>
          <a:lstStyle/>
          <a:p>
            <a:r>
              <a:rPr lang="en-GB" b="1" dirty="0" smtClean="0">
                <a:solidFill>
                  <a:srgbClr val="045C75"/>
                </a:solidFill>
              </a:rPr>
              <a:t>Temporal trends of mercury in OMOE skinless fillets of Lake Erie 45−55 cm walleye collected between 1990−2007 (from </a:t>
            </a:r>
            <a:r>
              <a:rPr lang="en-GB" b="1" dirty="0" err="1" smtClean="0">
                <a:solidFill>
                  <a:srgbClr val="045C75"/>
                </a:solidFill>
              </a:rPr>
              <a:t>Bhavsar</a:t>
            </a:r>
            <a:r>
              <a:rPr lang="en-GB" b="1" dirty="0" smtClean="0">
                <a:solidFill>
                  <a:srgbClr val="045C75"/>
                </a:solidFill>
              </a:rPr>
              <a:t> </a:t>
            </a:r>
            <a:r>
              <a:rPr lang="en-GB" b="1" dirty="0" smtClean="0">
                <a:solidFill>
                  <a:srgbClr val="045C75"/>
                </a:solidFill>
              </a:rPr>
              <a:t>et al., 2010) </a:t>
            </a:r>
            <a:endParaRPr lang="en-US" b="1" dirty="0">
              <a:solidFill>
                <a:srgbClr val="045C75"/>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cstate="print"/>
          <a:srcRect/>
          <a:stretch>
            <a:fillRect/>
          </a:stretch>
        </p:blipFill>
        <p:spPr bwMode="auto">
          <a:xfrm>
            <a:off x="7086600" y="152400"/>
            <a:ext cx="1870075" cy="355600"/>
          </a:xfrm>
          <a:prstGeom prst="rect">
            <a:avLst/>
          </a:prstGeom>
          <a:noFill/>
          <a:ln w="9525">
            <a:noFill/>
            <a:round/>
            <a:headEnd/>
            <a:tailEnd/>
          </a:ln>
          <a:effectLst/>
        </p:spPr>
      </p:pic>
      <p:sp>
        <p:nvSpPr>
          <p:cNvPr id="3074" name="AutoShape 2"/>
          <p:cNvSpPr>
            <a:spLocks noChangeArrowheads="1"/>
          </p:cNvSpPr>
          <p:nvPr/>
        </p:nvSpPr>
        <p:spPr bwMode="auto">
          <a:xfrm>
            <a:off x="4800600" y="1548638"/>
            <a:ext cx="4038600" cy="1956562"/>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wrap="square" lIns="90000" tIns="46800" rIns="90000" bIns="46800">
            <a:spAutoFit/>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100" dirty="0">
                <a:solidFill>
                  <a:srgbClr val="000000"/>
                </a:solidFill>
              </a:rPr>
              <a:t>Measured Hg concentrations (</a:t>
            </a:r>
            <a:r>
              <a:rPr lang="en-GB" sz="1100" dirty="0" err="1">
                <a:solidFill>
                  <a:srgbClr val="000000"/>
                </a:solidFill>
              </a:rPr>
              <a:t>μg</a:t>
            </a:r>
            <a:r>
              <a:rPr lang="en-GB" sz="1100" dirty="0">
                <a:solidFill>
                  <a:srgbClr val="000000"/>
                </a:solidFill>
              </a:rPr>
              <a:t>/g wet weight) in OMOE skinless fillets. (a, c) 55−65 cm lake trout and (b, d) 45−55 cm walleye collected from Lakes Superior, Georgian Bay, Huron, Erie and Ontario during (a, b) 1980−1990 and (c, d) 2000−2007. Box plots: the line within the box indicates median, the box indicates 25th and 75th quartile values, the whiskers indicate the upper and lower values not classified as statistical outliers or extremes. The outliers (open circles) and extremes (not shown) were values more than 1.5 and 3 times 25th−75th </a:t>
            </a:r>
            <a:r>
              <a:rPr lang="en-GB" sz="1100" dirty="0" err="1">
                <a:solidFill>
                  <a:srgbClr val="000000"/>
                </a:solidFill>
              </a:rPr>
              <a:t>interquartile</a:t>
            </a:r>
            <a:r>
              <a:rPr lang="en-GB" sz="1100" dirty="0">
                <a:solidFill>
                  <a:srgbClr val="000000"/>
                </a:solidFill>
              </a:rPr>
              <a:t> range away from the closest end of the box, respectively. The numbers below lake names are for sample sizes (</a:t>
            </a:r>
            <a:r>
              <a:rPr lang="en-GB" sz="1100" i="1" dirty="0">
                <a:solidFill>
                  <a:srgbClr val="000000"/>
                </a:solidFill>
              </a:rPr>
              <a:t>N</a:t>
            </a:r>
            <a:r>
              <a:rPr lang="en-GB" sz="1100" dirty="0">
                <a:solidFill>
                  <a:srgbClr val="000000"/>
                </a:solidFill>
              </a:rPr>
              <a:t>). NA indicates not available.</a:t>
            </a:r>
          </a:p>
        </p:txBody>
      </p:sp>
      <p:sp>
        <p:nvSpPr>
          <p:cNvPr id="3075" name="AutoShape 3"/>
          <p:cNvSpPr>
            <a:spLocks noChangeArrowheads="1"/>
          </p:cNvSpPr>
          <p:nvPr/>
        </p:nvSpPr>
        <p:spPr bwMode="auto">
          <a:xfrm>
            <a:off x="4800600" y="3733800"/>
            <a:ext cx="4191000" cy="76200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90000" tIns="46800" rIns="90000" bIns="46800" anchor="b"/>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dirty="0">
                <a:solidFill>
                  <a:srgbClr val="000000"/>
                </a:solidFill>
              </a:rPr>
              <a:t>Published in: </a:t>
            </a:r>
            <a:r>
              <a:rPr lang="en-GB" sz="1000" dirty="0" err="1">
                <a:solidFill>
                  <a:srgbClr val="000000"/>
                </a:solidFill>
              </a:rPr>
              <a:t>Satyendra</a:t>
            </a:r>
            <a:r>
              <a:rPr lang="en-GB" sz="1000" dirty="0">
                <a:solidFill>
                  <a:srgbClr val="000000"/>
                </a:solidFill>
              </a:rPr>
              <a:t> P. </a:t>
            </a:r>
            <a:r>
              <a:rPr lang="en-GB" sz="1000" dirty="0" err="1">
                <a:solidFill>
                  <a:srgbClr val="000000"/>
                </a:solidFill>
              </a:rPr>
              <a:t>Bhavsar</a:t>
            </a:r>
            <a:r>
              <a:rPr lang="en-GB" sz="1000" dirty="0">
                <a:solidFill>
                  <a:srgbClr val="000000"/>
                </a:solidFill>
              </a:rPr>
              <a:t>; Sarah B. </a:t>
            </a:r>
            <a:r>
              <a:rPr lang="en-GB" sz="1000" dirty="0" err="1">
                <a:solidFill>
                  <a:srgbClr val="000000"/>
                </a:solidFill>
              </a:rPr>
              <a:t>Gewurtz</a:t>
            </a:r>
            <a:r>
              <a:rPr lang="en-GB" sz="1000" dirty="0">
                <a:solidFill>
                  <a:srgbClr val="000000"/>
                </a:solidFill>
              </a:rPr>
              <a:t>; Daryl J. </a:t>
            </a:r>
            <a:r>
              <a:rPr lang="en-GB" sz="1000" dirty="0" err="1">
                <a:solidFill>
                  <a:srgbClr val="000000"/>
                </a:solidFill>
              </a:rPr>
              <a:t>McGoldrick</a:t>
            </a:r>
            <a:r>
              <a:rPr lang="en-GB" sz="1000" dirty="0">
                <a:solidFill>
                  <a:srgbClr val="000000"/>
                </a:solidFill>
              </a:rPr>
              <a:t>; Michael J. </a:t>
            </a:r>
            <a:r>
              <a:rPr lang="en-GB" sz="1000" dirty="0" err="1">
                <a:solidFill>
                  <a:srgbClr val="000000"/>
                </a:solidFill>
              </a:rPr>
              <a:t>Keir</a:t>
            </a:r>
            <a:r>
              <a:rPr lang="en-GB" sz="1000" dirty="0">
                <a:solidFill>
                  <a:srgbClr val="000000"/>
                </a:solidFill>
              </a:rPr>
              <a:t>; Sean M. Backus; </a:t>
            </a:r>
            <a:r>
              <a:rPr lang="en-GB" sz="1000" i="1" dirty="0">
                <a:solidFill>
                  <a:srgbClr val="000000"/>
                </a:solidFill>
              </a:rPr>
              <a:t>Environ. Sci. Technol.</a:t>
            </a:r>
            <a:r>
              <a:rPr lang="en-GB" sz="1000" dirty="0">
                <a:solidFill>
                  <a:srgbClr val="000000"/>
                </a:solidFill>
              </a:rPr>
              <a:t> </a:t>
            </a:r>
            <a:r>
              <a:rPr lang="en-GB" sz="1000" b="1" dirty="0">
                <a:solidFill>
                  <a:srgbClr val="000000"/>
                </a:solidFill>
              </a:rPr>
              <a:t> 2010, </a:t>
            </a:r>
            <a:r>
              <a:rPr lang="en-GB" sz="1000" dirty="0">
                <a:solidFill>
                  <a:srgbClr val="000000"/>
                </a:solidFill>
              </a:rPr>
              <a:t>44, 3273-3279.</a:t>
            </a:r>
          </a:p>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dirty="0">
                <a:solidFill>
                  <a:srgbClr val="000000"/>
                </a:solidFill>
              </a:rPr>
              <a:t>DOI: 10.1021/es903874x</a:t>
            </a:r>
          </a:p>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dirty="0">
                <a:solidFill>
                  <a:srgbClr val="000000"/>
                </a:solidFill>
              </a:rPr>
              <a:t>Copyright © 2010 American Chemical Society</a:t>
            </a:r>
          </a:p>
        </p:txBody>
      </p:sp>
      <p:sp>
        <p:nvSpPr>
          <p:cNvPr id="3076" name="Line 4"/>
          <p:cNvSpPr>
            <a:spLocks noChangeShapeType="1"/>
          </p:cNvSpPr>
          <p:nvPr/>
        </p:nvSpPr>
        <p:spPr bwMode="auto">
          <a:xfrm>
            <a:off x="4953000" y="3579813"/>
            <a:ext cx="3581400" cy="1587"/>
          </a:xfrm>
          <a:prstGeom prst="line">
            <a:avLst/>
          </a:prstGeom>
          <a:noFill/>
          <a:ln w="3240">
            <a:solidFill>
              <a:srgbClr val="000000"/>
            </a:solidFill>
            <a:miter lim="800000"/>
            <a:headEnd/>
            <a:tailEnd/>
          </a:ln>
          <a:effectLst/>
        </p:spPr>
        <p:txBody>
          <a:bodyPr/>
          <a:lstStyle/>
          <a:p>
            <a:endParaRPr lang="en-US"/>
          </a:p>
        </p:txBody>
      </p:sp>
      <p:pic>
        <p:nvPicPr>
          <p:cNvPr id="3077" name="Picture 5"/>
          <p:cNvPicPr>
            <a:picLocks noChangeAspect="1" noChangeArrowheads="1"/>
          </p:cNvPicPr>
          <p:nvPr/>
        </p:nvPicPr>
        <p:blipFill>
          <a:blip r:embed="rId4" cstate="print"/>
          <a:srcRect/>
          <a:stretch>
            <a:fillRect/>
          </a:stretch>
        </p:blipFill>
        <p:spPr bwMode="auto">
          <a:xfrm>
            <a:off x="609600" y="1295400"/>
            <a:ext cx="3832225" cy="3810000"/>
          </a:xfrm>
          <a:prstGeom prst="rect">
            <a:avLst/>
          </a:prstGeom>
          <a:noFill/>
          <a:ln w="9525">
            <a:noFill/>
            <a:round/>
            <a:headEnd/>
            <a:tailEnd/>
          </a:ln>
          <a:effectLst/>
        </p:spPr>
      </p:pic>
      <p:sp>
        <p:nvSpPr>
          <p:cNvPr id="10" name="TextBox 9"/>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11" name="TextBox 10"/>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12"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cstate="print"/>
          <a:srcRect/>
          <a:stretch>
            <a:fillRect/>
          </a:stretch>
        </p:blipFill>
        <p:spPr bwMode="auto">
          <a:xfrm>
            <a:off x="7086600" y="152400"/>
            <a:ext cx="1870075" cy="355600"/>
          </a:xfrm>
          <a:prstGeom prst="rect">
            <a:avLst/>
          </a:prstGeom>
          <a:noFill/>
          <a:ln w="9525">
            <a:noFill/>
            <a:round/>
            <a:headEnd/>
            <a:tailEnd/>
          </a:ln>
          <a:effectLst/>
        </p:spPr>
      </p:pic>
      <p:sp>
        <p:nvSpPr>
          <p:cNvPr id="3074" name="AutoShape 2"/>
          <p:cNvSpPr>
            <a:spLocks noChangeArrowheads="1"/>
          </p:cNvSpPr>
          <p:nvPr/>
        </p:nvSpPr>
        <p:spPr bwMode="auto">
          <a:xfrm>
            <a:off x="609600" y="4648200"/>
            <a:ext cx="8077200" cy="59690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90000" tIns="46800" rIns="90000" bIns="46800">
            <a:spAutoFit/>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100">
                <a:solidFill>
                  <a:srgbClr val="000000"/>
                </a:solidFill>
              </a:rPr>
              <a:t>Temporal trends of mercury (natural log-transformed, μg/g ww) in OMOE skinless fillets. (a, c, e, g, i) 55−65 cm lake trout, and (b, d, f, h, j) 45−55 cm walleye collected from Lakes Superior (a-b), Georgian Bay (c,d), Huron (e,f), Erie (g,h), and Ontario (i,j) between 1973 and 2007. </a:t>
            </a:r>
            <a:r>
              <a:rPr lang="en-GB" sz="1100" i="1">
                <a:solidFill>
                  <a:srgbClr val="000000"/>
                </a:solidFill>
              </a:rPr>
              <a:t>P</a:t>
            </a:r>
            <a:r>
              <a:rPr lang="en-GB" sz="1100">
                <a:solidFill>
                  <a:srgbClr val="000000"/>
                </a:solidFill>
              </a:rPr>
              <a:t>-value is for statistical significance.</a:t>
            </a:r>
          </a:p>
        </p:txBody>
      </p:sp>
      <p:sp>
        <p:nvSpPr>
          <p:cNvPr id="3075" name="AutoShape 3"/>
          <p:cNvSpPr>
            <a:spLocks noChangeArrowheads="1"/>
          </p:cNvSpPr>
          <p:nvPr/>
        </p:nvSpPr>
        <p:spPr bwMode="auto">
          <a:xfrm>
            <a:off x="533400" y="4953000"/>
            <a:ext cx="8382000" cy="99060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90000" tIns="46800" rIns="90000" bIns="46800" anchor="b"/>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dirty="0">
                <a:solidFill>
                  <a:srgbClr val="000000"/>
                </a:solidFill>
              </a:rPr>
              <a:t>Published in: </a:t>
            </a:r>
            <a:r>
              <a:rPr lang="en-GB" sz="1000" dirty="0" err="1">
                <a:solidFill>
                  <a:srgbClr val="000000"/>
                </a:solidFill>
              </a:rPr>
              <a:t>Satyendra</a:t>
            </a:r>
            <a:r>
              <a:rPr lang="en-GB" sz="1000" dirty="0">
                <a:solidFill>
                  <a:srgbClr val="000000"/>
                </a:solidFill>
              </a:rPr>
              <a:t> P. </a:t>
            </a:r>
            <a:r>
              <a:rPr lang="en-GB" sz="1000" dirty="0" err="1">
                <a:solidFill>
                  <a:srgbClr val="000000"/>
                </a:solidFill>
              </a:rPr>
              <a:t>Bhavsar</a:t>
            </a:r>
            <a:r>
              <a:rPr lang="en-GB" sz="1000" dirty="0">
                <a:solidFill>
                  <a:srgbClr val="000000"/>
                </a:solidFill>
              </a:rPr>
              <a:t>; Sarah B. </a:t>
            </a:r>
            <a:r>
              <a:rPr lang="en-GB" sz="1000" dirty="0" err="1">
                <a:solidFill>
                  <a:srgbClr val="000000"/>
                </a:solidFill>
              </a:rPr>
              <a:t>Gewurtz</a:t>
            </a:r>
            <a:r>
              <a:rPr lang="en-GB" sz="1000" dirty="0">
                <a:solidFill>
                  <a:srgbClr val="000000"/>
                </a:solidFill>
              </a:rPr>
              <a:t>; Daryl J. </a:t>
            </a:r>
            <a:r>
              <a:rPr lang="en-GB" sz="1000" dirty="0" err="1">
                <a:solidFill>
                  <a:srgbClr val="000000"/>
                </a:solidFill>
              </a:rPr>
              <a:t>McGoldrick</a:t>
            </a:r>
            <a:r>
              <a:rPr lang="en-GB" sz="1000" dirty="0">
                <a:solidFill>
                  <a:srgbClr val="000000"/>
                </a:solidFill>
              </a:rPr>
              <a:t>; Michael J. </a:t>
            </a:r>
            <a:r>
              <a:rPr lang="en-GB" sz="1000" dirty="0" err="1">
                <a:solidFill>
                  <a:srgbClr val="000000"/>
                </a:solidFill>
              </a:rPr>
              <a:t>Keir</a:t>
            </a:r>
            <a:r>
              <a:rPr lang="en-GB" sz="1000" dirty="0">
                <a:solidFill>
                  <a:srgbClr val="000000"/>
                </a:solidFill>
              </a:rPr>
              <a:t>; Sean M. Backus; </a:t>
            </a:r>
            <a:r>
              <a:rPr lang="en-GB" sz="1000" i="1" dirty="0">
                <a:solidFill>
                  <a:srgbClr val="000000"/>
                </a:solidFill>
              </a:rPr>
              <a:t>Environ. Sci. Technol.</a:t>
            </a:r>
            <a:r>
              <a:rPr lang="en-GB" sz="1000" dirty="0">
                <a:solidFill>
                  <a:srgbClr val="000000"/>
                </a:solidFill>
              </a:rPr>
              <a:t> </a:t>
            </a:r>
            <a:r>
              <a:rPr lang="en-GB" sz="1000" b="1" dirty="0">
                <a:solidFill>
                  <a:srgbClr val="000000"/>
                </a:solidFill>
              </a:rPr>
              <a:t> 2010, </a:t>
            </a:r>
            <a:r>
              <a:rPr lang="en-GB" sz="1000" dirty="0">
                <a:solidFill>
                  <a:srgbClr val="000000"/>
                </a:solidFill>
              </a:rPr>
              <a:t>44, 3273-3279.</a:t>
            </a:r>
          </a:p>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dirty="0">
                <a:solidFill>
                  <a:srgbClr val="000000"/>
                </a:solidFill>
              </a:rPr>
              <a:t>DOI: 10.1021/es903874x</a:t>
            </a:r>
          </a:p>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dirty="0">
                <a:solidFill>
                  <a:srgbClr val="000000"/>
                </a:solidFill>
              </a:rPr>
              <a:t>Copyright © 2010 American Chemical Society</a:t>
            </a:r>
          </a:p>
        </p:txBody>
      </p:sp>
      <p:sp>
        <p:nvSpPr>
          <p:cNvPr id="3076" name="Line 4"/>
          <p:cNvSpPr>
            <a:spLocks noChangeShapeType="1"/>
          </p:cNvSpPr>
          <p:nvPr/>
        </p:nvSpPr>
        <p:spPr bwMode="auto">
          <a:xfrm>
            <a:off x="457200" y="5334000"/>
            <a:ext cx="8382000" cy="1587"/>
          </a:xfrm>
          <a:prstGeom prst="line">
            <a:avLst/>
          </a:prstGeom>
          <a:noFill/>
          <a:ln w="3240">
            <a:solidFill>
              <a:srgbClr val="000000"/>
            </a:solidFill>
            <a:miter lim="800000"/>
            <a:headEnd/>
            <a:tailEnd/>
          </a:ln>
          <a:effectLst/>
        </p:spPr>
        <p:txBody>
          <a:bodyPr/>
          <a:lstStyle/>
          <a:p>
            <a:endParaRPr lang="en-US"/>
          </a:p>
        </p:txBody>
      </p:sp>
      <p:pic>
        <p:nvPicPr>
          <p:cNvPr id="3077" name="Picture 5"/>
          <p:cNvPicPr>
            <a:picLocks noChangeAspect="1" noChangeArrowheads="1"/>
          </p:cNvPicPr>
          <p:nvPr/>
        </p:nvPicPr>
        <p:blipFill>
          <a:blip r:embed="rId4" cstate="print"/>
          <a:srcRect/>
          <a:stretch>
            <a:fillRect/>
          </a:stretch>
        </p:blipFill>
        <p:spPr bwMode="auto">
          <a:xfrm>
            <a:off x="1633538" y="762000"/>
            <a:ext cx="5926137" cy="3810000"/>
          </a:xfrm>
          <a:prstGeom prst="rect">
            <a:avLst/>
          </a:prstGeom>
          <a:noFill/>
          <a:ln w="9525">
            <a:noFill/>
            <a:round/>
            <a:headEnd/>
            <a:tailEnd/>
          </a:ln>
          <a:effectLst/>
        </p:spPr>
      </p:pic>
      <p:sp>
        <p:nvSpPr>
          <p:cNvPr id="10" name="TextBox 9"/>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11" name="TextBox 10"/>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12"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cstate="print"/>
          <a:srcRect/>
          <a:stretch>
            <a:fillRect/>
          </a:stretch>
        </p:blipFill>
        <p:spPr bwMode="auto">
          <a:xfrm>
            <a:off x="7086600" y="152400"/>
            <a:ext cx="1870075" cy="355600"/>
          </a:xfrm>
          <a:prstGeom prst="rect">
            <a:avLst/>
          </a:prstGeom>
          <a:noFill/>
          <a:ln w="9525">
            <a:noFill/>
            <a:round/>
            <a:headEnd/>
            <a:tailEnd/>
          </a:ln>
          <a:effectLst/>
        </p:spPr>
      </p:pic>
      <p:sp>
        <p:nvSpPr>
          <p:cNvPr id="3074" name="AutoShape 2"/>
          <p:cNvSpPr>
            <a:spLocks noChangeArrowheads="1"/>
          </p:cNvSpPr>
          <p:nvPr/>
        </p:nvSpPr>
        <p:spPr bwMode="auto">
          <a:xfrm>
            <a:off x="609600" y="4648200"/>
            <a:ext cx="8077200" cy="7635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90000" tIns="46800" rIns="90000" bIns="46800">
            <a:spAutoFit/>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100" dirty="0">
                <a:solidFill>
                  <a:srgbClr val="000000"/>
                </a:solidFill>
              </a:rPr>
              <a:t>Temporal trends of mercury in OMOE skinless fillets of 45−55 cm walleye collected between 1990−2007. (a−e) Man-Kendall test, (f−j) linear regression on regular concentrations, and (k−o) linear regression on natural log-transformed concentrations. </a:t>
            </a:r>
            <a:r>
              <a:rPr lang="en-GB" sz="1100" i="1" dirty="0">
                <a:solidFill>
                  <a:srgbClr val="000000"/>
                </a:solidFill>
              </a:rPr>
              <a:t>P</a:t>
            </a:r>
            <a:r>
              <a:rPr lang="en-GB" sz="1100" dirty="0">
                <a:solidFill>
                  <a:srgbClr val="000000"/>
                </a:solidFill>
              </a:rPr>
              <a:t>-value is for statistical significance. </a:t>
            </a:r>
            <a:r>
              <a:rPr lang="en-GB" sz="1100" dirty="0" err="1">
                <a:solidFill>
                  <a:srgbClr val="000000"/>
                </a:solidFill>
              </a:rPr>
              <a:t>Sen’s</a:t>
            </a:r>
            <a:r>
              <a:rPr lang="en-GB" sz="1100" dirty="0">
                <a:solidFill>
                  <a:srgbClr val="000000"/>
                </a:solidFill>
              </a:rPr>
              <a:t> estimate line is shown only for statistically significant (</a:t>
            </a:r>
            <a:r>
              <a:rPr lang="en-GB" sz="1100" i="1" dirty="0">
                <a:solidFill>
                  <a:srgbClr val="000000"/>
                </a:solidFill>
              </a:rPr>
              <a:t>P</a:t>
            </a:r>
            <a:r>
              <a:rPr lang="en-GB" sz="1100" dirty="0">
                <a:solidFill>
                  <a:srgbClr val="000000"/>
                </a:solidFill>
              </a:rPr>
              <a:t> &lt; 0.05) upward/downward trend.</a:t>
            </a:r>
          </a:p>
        </p:txBody>
      </p:sp>
      <p:sp>
        <p:nvSpPr>
          <p:cNvPr id="3075" name="AutoShape 3"/>
          <p:cNvSpPr>
            <a:spLocks noChangeArrowheads="1"/>
          </p:cNvSpPr>
          <p:nvPr/>
        </p:nvSpPr>
        <p:spPr bwMode="auto">
          <a:xfrm>
            <a:off x="533400" y="5029200"/>
            <a:ext cx="8382000" cy="99060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a:noFill/>
            <a:round/>
            <a:headEnd/>
            <a:tailEnd/>
          </a:ln>
          <a:effectLst/>
        </p:spPr>
        <p:txBody>
          <a:bodyPr lIns="90000" tIns="46800" rIns="90000" bIns="46800" anchor="b"/>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a:solidFill>
                  <a:srgbClr val="000000"/>
                </a:solidFill>
              </a:rPr>
              <a:t>Published in: Satyendra P. Bhavsar; Sarah B. Gewurtz; Daryl J. McGoldrick; Michael J. Keir; Sean M. Backus; </a:t>
            </a:r>
            <a:r>
              <a:rPr lang="en-GB" sz="1000" i="1">
                <a:solidFill>
                  <a:srgbClr val="000000"/>
                </a:solidFill>
              </a:rPr>
              <a:t>Environ. Sci. Technol.</a:t>
            </a:r>
            <a:r>
              <a:rPr lang="en-GB" sz="1000">
                <a:solidFill>
                  <a:srgbClr val="000000"/>
                </a:solidFill>
              </a:rPr>
              <a:t> </a:t>
            </a:r>
            <a:r>
              <a:rPr lang="en-GB" sz="1000" b="1">
                <a:solidFill>
                  <a:srgbClr val="000000"/>
                </a:solidFill>
              </a:rPr>
              <a:t> 2010, </a:t>
            </a:r>
            <a:r>
              <a:rPr lang="en-GB" sz="1000">
                <a:solidFill>
                  <a:srgbClr val="000000"/>
                </a:solidFill>
              </a:rPr>
              <a:t>44, 3273-3279.</a:t>
            </a:r>
          </a:p>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a:solidFill>
                  <a:srgbClr val="000000"/>
                </a:solidFill>
              </a:rPr>
              <a:t>DOI: 10.1021/es903874x</a:t>
            </a:r>
          </a:p>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a:solidFill>
                  <a:srgbClr val="000000"/>
                </a:solidFill>
              </a:rPr>
              <a:t>Copyright © 2010 American Chemical Society</a:t>
            </a:r>
          </a:p>
        </p:txBody>
      </p:sp>
      <p:sp>
        <p:nvSpPr>
          <p:cNvPr id="3076" name="Line 4"/>
          <p:cNvSpPr>
            <a:spLocks noChangeShapeType="1"/>
          </p:cNvSpPr>
          <p:nvPr/>
        </p:nvSpPr>
        <p:spPr bwMode="auto">
          <a:xfrm>
            <a:off x="457200" y="5332413"/>
            <a:ext cx="8382000" cy="1587"/>
          </a:xfrm>
          <a:prstGeom prst="line">
            <a:avLst/>
          </a:prstGeom>
          <a:noFill/>
          <a:ln w="3240">
            <a:solidFill>
              <a:srgbClr val="000000"/>
            </a:solidFill>
            <a:miter lim="800000"/>
            <a:headEnd/>
            <a:tailEnd/>
          </a:ln>
          <a:effectLst/>
        </p:spPr>
        <p:txBody>
          <a:bodyPr/>
          <a:lstStyle/>
          <a:p>
            <a:endParaRPr lang="en-US"/>
          </a:p>
        </p:txBody>
      </p:sp>
      <p:pic>
        <p:nvPicPr>
          <p:cNvPr id="3077" name="Picture 5"/>
          <p:cNvPicPr>
            <a:picLocks noChangeAspect="1" noChangeArrowheads="1"/>
          </p:cNvPicPr>
          <p:nvPr/>
        </p:nvPicPr>
        <p:blipFill>
          <a:blip r:embed="rId4" cstate="print"/>
          <a:srcRect/>
          <a:stretch>
            <a:fillRect/>
          </a:stretch>
        </p:blipFill>
        <p:spPr bwMode="auto">
          <a:xfrm>
            <a:off x="2673350" y="762000"/>
            <a:ext cx="3849688" cy="3810000"/>
          </a:xfrm>
          <a:prstGeom prst="rect">
            <a:avLst/>
          </a:prstGeom>
          <a:noFill/>
          <a:ln w="9525">
            <a:noFill/>
            <a:round/>
            <a:headEnd/>
            <a:tailEnd/>
          </a:ln>
          <a:effectLst/>
        </p:spPr>
      </p:pic>
      <p:sp>
        <p:nvSpPr>
          <p:cNvPr id="10" name="TextBox 9"/>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11" name="TextBox 10"/>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12"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52600" y="762000"/>
            <a:ext cx="5486400" cy="5429870"/>
          </a:xfrm>
          <a:prstGeom prst="rect">
            <a:avLst/>
          </a:prstGeom>
          <a:noFill/>
          <a:ln w="9525">
            <a:noFill/>
            <a:miter lim="800000"/>
            <a:headEnd/>
            <a:tailEnd/>
          </a:ln>
        </p:spPr>
      </p:pic>
      <p:sp>
        <p:nvSpPr>
          <p:cNvPr id="10" name="TextBox 9"/>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11" name="TextBox 10"/>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12"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6944" t="58941" b="22816"/>
          <a:stretch>
            <a:fillRect/>
          </a:stretch>
        </p:blipFill>
        <p:spPr bwMode="auto">
          <a:xfrm>
            <a:off x="356379" y="1478280"/>
            <a:ext cx="8482821" cy="1645920"/>
          </a:xfrm>
          <a:prstGeom prst="rect">
            <a:avLst/>
          </a:prstGeom>
          <a:noFill/>
          <a:ln w="9525">
            <a:noFill/>
            <a:miter lim="800000"/>
            <a:headEnd/>
            <a:tailEnd/>
          </a:ln>
        </p:spPr>
      </p:pic>
      <p:sp>
        <p:nvSpPr>
          <p:cNvPr id="10" name="TextBox 9"/>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11" name="TextBox 10"/>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12" name="Slide Number Placeholder 40"/>
          <p:cNvSpPr txBox="1">
            <a:spLocks/>
          </p:cNvSpPr>
          <p:nvPr/>
        </p:nvSpPr>
        <p:spPr>
          <a:xfrm>
            <a:off x="4343400" y="6540718"/>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
        <p:nvSpPr>
          <p:cNvPr id="13" name="TextBox 12"/>
          <p:cNvSpPr txBox="1"/>
          <p:nvPr/>
        </p:nvSpPr>
        <p:spPr>
          <a:xfrm>
            <a:off x="3592037" y="619780"/>
            <a:ext cx="1513363" cy="523220"/>
          </a:xfrm>
          <a:prstGeom prst="rect">
            <a:avLst/>
          </a:prstGeom>
          <a:noFill/>
        </p:spPr>
        <p:txBody>
          <a:bodyPr wrap="none" rtlCol="0">
            <a:spAutoFit/>
          </a:bodyPr>
          <a:lstStyle/>
          <a:p>
            <a:r>
              <a:rPr lang="en-US" sz="2800" b="1" dirty="0" smtClean="0">
                <a:solidFill>
                  <a:srgbClr val="045C75"/>
                </a:solidFill>
              </a:rPr>
              <a:t>Lake Erie</a:t>
            </a:r>
            <a:endParaRPr lang="en-US" sz="2800" b="1" dirty="0">
              <a:solidFill>
                <a:srgbClr val="045C75"/>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644914"/>
            <a:ext cx="6096000" cy="707886"/>
          </a:xfrm>
          <a:prstGeom prst="rect">
            <a:avLst/>
          </a:prstGeom>
        </p:spPr>
        <p:txBody>
          <a:bodyPr wrap="square">
            <a:spAutoFit/>
          </a:bodyPr>
          <a:lstStyle/>
          <a:p>
            <a:pPr lvl="0" algn="ctr"/>
            <a:r>
              <a:rPr lang="en-US" sz="4000" b="1" dirty="0" smtClean="0">
                <a:solidFill>
                  <a:srgbClr val="045C75"/>
                </a:solidFill>
              </a:rPr>
              <a:t>Areas of Concern</a:t>
            </a:r>
            <a:endParaRPr lang="en-US" sz="1400" b="1" dirty="0">
              <a:solidFill>
                <a:srgbClr val="045C75"/>
              </a:solidFill>
            </a:endParaRPr>
          </a:p>
        </p:txBody>
      </p:sp>
      <p:sp>
        <p:nvSpPr>
          <p:cNvPr id="3" name="TextBox 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 name="TextBox 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5"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762071"/>
            <a:ext cx="6096000" cy="1200329"/>
          </a:xfrm>
          <a:prstGeom prst="rect">
            <a:avLst/>
          </a:prstGeom>
        </p:spPr>
        <p:txBody>
          <a:bodyPr wrap="square">
            <a:spAutoFit/>
          </a:bodyPr>
          <a:lstStyle/>
          <a:p>
            <a:pPr lvl="0" algn="ctr"/>
            <a:r>
              <a:rPr lang="en-US" sz="7200" b="1" dirty="0" smtClean="0">
                <a:solidFill>
                  <a:srgbClr val="045C75"/>
                </a:solidFill>
              </a:rPr>
              <a:t>Methodology</a:t>
            </a:r>
            <a:endParaRPr lang="en-US" sz="7200" b="1" dirty="0">
              <a:solidFill>
                <a:srgbClr val="045C75"/>
              </a:solidFill>
            </a:endParaRPr>
          </a:p>
        </p:txBody>
      </p:sp>
      <p:sp>
        <p:nvSpPr>
          <p:cNvPr id="3" name="TextBox 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4" name="TextBox 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5" name="Slide Number Placeholder 40"/>
          <p:cNvSpPr txBox="1">
            <a:spLocks/>
          </p:cNvSpPr>
          <p:nvPr/>
        </p:nvSpPr>
        <p:spPr>
          <a:xfrm>
            <a:off x="4343400" y="6549264"/>
            <a:ext cx="4572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E7EE49B-C32B-495C-9640-ABBF50F57D80}" type="slidenum">
              <a:rPr kumimoji="0" lang="en-US" sz="1400" b="1" i="0" u="none" strike="noStrike" kern="1200" cap="none" spc="0" normalizeH="0" baseline="0" noProof="0" smtClean="0">
                <a:ln>
                  <a:noFill/>
                </a:ln>
                <a:solidFill>
                  <a:srgbClr val="045C75"/>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dirty="0">
              <a:ln>
                <a:noFill/>
              </a:ln>
              <a:solidFill>
                <a:srgbClr val="045C75"/>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 y="15240"/>
            <a:ext cx="9118059" cy="6766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reas_of_concern_003.jpg"/>
          <p:cNvPicPr>
            <a:picLocks noChangeAspect="1"/>
          </p:cNvPicPr>
          <p:nvPr/>
        </p:nvPicPr>
        <p:blipFill>
          <a:blip r:embed="rId2" cstate="print"/>
          <a:stretch>
            <a:fillRect/>
          </a:stretch>
        </p:blipFill>
        <p:spPr>
          <a:xfrm>
            <a:off x="394465" y="0"/>
            <a:ext cx="8355069" cy="6858000"/>
          </a:xfrm>
          <a:prstGeom prst="rect">
            <a:avLst/>
          </a:prstGeom>
        </p:spPr>
      </p:pic>
      <p:sp>
        <p:nvSpPr>
          <p:cNvPr id="5" name="TextBox 4"/>
          <p:cNvSpPr txBox="1"/>
          <p:nvPr/>
        </p:nvSpPr>
        <p:spPr>
          <a:xfrm>
            <a:off x="381001" y="143470"/>
            <a:ext cx="2895599" cy="338554"/>
          </a:xfrm>
          <a:prstGeom prst="rect">
            <a:avLst/>
          </a:prstGeom>
          <a:solidFill>
            <a:schemeClr val="bg1"/>
          </a:solidFill>
          <a:ln>
            <a:solidFill>
              <a:schemeClr val="tx1"/>
            </a:solidFill>
          </a:ln>
        </p:spPr>
        <p:txBody>
          <a:bodyPr wrap="square" rtlCol="0">
            <a:spAutoFit/>
          </a:bodyPr>
          <a:lstStyle/>
          <a:p>
            <a:pPr marL="228600" indent="-228600">
              <a:buFont typeface="Wingdings" pitchFamily="2" charset="2"/>
              <a:buChar char="Ø"/>
            </a:pPr>
            <a:r>
              <a:rPr lang="en-US" sz="1600" dirty="0" smtClean="0"/>
              <a:t>Great Lakes Areas of Concern</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reas_of_concern_003_with_urban.jpg"/>
          <p:cNvPicPr>
            <a:picLocks noChangeAspect="1"/>
          </p:cNvPicPr>
          <p:nvPr/>
        </p:nvPicPr>
        <p:blipFill>
          <a:blip r:embed="rId3" cstate="print"/>
          <a:stretch>
            <a:fillRect/>
          </a:stretch>
        </p:blipFill>
        <p:spPr>
          <a:xfrm>
            <a:off x="394465" y="0"/>
            <a:ext cx="8355069" cy="6858000"/>
          </a:xfrm>
          <a:prstGeom prst="rect">
            <a:avLst/>
          </a:prstGeom>
        </p:spPr>
      </p:pic>
      <p:sp>
        <p:nvSpPr>
          <p:cNvPr id="4" name="TextBox 3"/>
          <p:cNvSpPr txBox="1"/>
          <p:nvPr/>
        </p:nvSpPr>
        <p:spPr>
          <a:xfrm>
            <a:off x="381001" y="143470"/>
            <a:ext cx="3047999" cy="584775"/>
          </a:xfrm>
          <a:prstGeom prst="rect">
            <a:avLst/>
          </a:prstGeom>
          <a:solidFill>
            <a:schemeClr val="bg1"/>
          </a:solidFill>
          <a:ln>
            <a:solidFill>
              <a:schemeClr val="tx1"/>
            </a:solidFill>
          </a:ln>
        </p:spPr>
        <p:txBody>
          <a:bodyPr wrap="square" rtlCol="0">
            <a:spAutoFit/>
          </a:bodyPr>
          <a:lstStyle/>
          <a:p>
            <a:pPr marL="228600" indent="-228600">
              <a:buFont typeface="Wingdings" pitchFamily="2" charset="2"/>
              <a:buChar char="Ø"/>
            </a:pPr>
            <a:r>
              <a:rPr lang="en-US" sz="1600" dirty="0" smtClean="0"/>
              <a:t>Great Lakes Areas of Concern</a:t>
            </a:r>
          </a:p>
          <a:p>
            <a:pPr marL="228600" indent="-228600">
              <a:buFont typeface="Wingdings" pitchFamily="2" charset="2"/>
              <a:buChar char="Ø"/>
            </a:pPr>
            <a:r>
              <a:rPr lang="en-US" sz="1600" dirty="0" smtClean="0"/>
              <a:t> U.S. urban areas (pink shading)</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reas_of_concern_003_with_2002_emit.jpg"/>
          <p:cNvPicPr>
            <a:picLocks noChangeAspect="1"/>
          </p:cNvPicPr>
          <p:nvPr/>
        </p:nvPicPr>
        <p:blipFill>
          <a:blip r:embed="rId3" cstate="print"/>
          <a:stretch>
            <a:fillRect/>
          </a:stretch>
        </p:blipFill>
        <p:spPr>
          <a:xfrm>
            <a:off x="394465" y="0"/>
            <a:ext cx="8355069" cy="6858000"/>
          </a:xfrm>
          <a:prstGeom prst="rect">
            <a:avLst/>
          </a:prstGeom>
        </p:spPr>
      </p:pic>
      <p:sp>
        <p:nvSpPr>
          <p:cNvPr id="4" name="TextBox 3"/>
          <p:cNvSpPr txBox="1"/>
          <p:nvPr/>
        </p:nvSpPr>
        <p:spPr>
          <a:xfrm>
            <a:off x="381001" y="143470"/>
            <a:ext cx="4724400" cy="830997"/>
          </a:xfrm>
          <a:prstGeom prst="rect">
            <a:avLst/>
          </a:prstGeom>
          <a:solidFill>
            <a:schemeClr val="bg1"/>
          </a:solidFill>
          <a:ln>
            <a:solidFill>
              <a:schemeClr val="tx1"/>
            </a:solidFill>
          </a:ln>
        </p:spPr>
        <p:txBody>
          <a:bodyPr wrap="square" rtlCol="0">
            <a:spAutoFit/>
          </a:bodyPr>
          <a:lstStyle/>
          <a:p>
            <a:pPr marL="228600" indent="-228600">
              <a:buFont typeface="Wingdings" pitchFamily="2" charset="2"/>
              <a:buChar char="Ø"/>
            </a:pPr>
            <a:r>
              <a:rPr lang="en-US" sz="1600" dirty="0" smtClean="0"/>
              <a:t>Great Lakes Areas of Concern</a:t>
            </a:r>
          </a:p>
          <a:p>
            <a:pPr marL="228600" indent="-228600">
              <a:buFont typeface="Wingdings" pitchFamily="2" charset="2"/>
              <a:buChar char="Ø"/>
            </a:pPr>
            <a:r>
              <a:rPr lang="en-US" sz="1600" dirty="0" smtClean="0"/>
              <a:t> U.S. urban areas (pink shading)</a:t>
            </a:r>
          </a:p>
          <a:p>
            <a:pPr marL="228600" indent="-228600">
              <a:buFont typeface="Wingdings" pitchFamily="2" charset="2"/>
              <a:buChar char="Ø"/>
            </a:pPr>
            <a:r>
              <a:rPr lang="en-US" sz="1600" dirty="0" smtClean="0"/>
              <a:t> Large U.S./Canadian 2002 point sources of mercury</a:t>
            </a:r>
            <a:endParaRPr lang="en-US" sz="1600" dirty="0"/>
          </a:p>
        </p:txBody>
      </p:sp>
      <p:grpSp>
        <p:nvGrpSpPr>
          <p:cNvPr id="2" name="Group 4"/>
          <p:cNvGrpSpPr/>
          <p:nvPr/>
        </p:nvGrpSpPr>
        <p:grpSpPr>
          <a:xfrm>
            <a:off x="5638800" y="144568"/>
            <a:ext cx="2133600" cy="1457431"/>
            <a:chOff x="6728825" y="3724169"/>
            <a:chExt cx="2133600" cy="1457431"/>
          </a:xfrm>
        </p:grpSpPr>
        <p:sp>
          <p:nvSpPr>
            <p:cNvPr id="6" name="Rectangle 5"/>
            <p:cNvSpPr/>
            <p:nvPr/>
          </p:nvSpPr>
          <p:spPr>
            <a:xfrm>
              <a:off x="6733588" y="3724169"/>
              <a:ext cx="1980061" cy="145743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8"/>
            <p:cNvSpPr txBox="1">
              <a:spLocks noChangeArrowheads="1"/>
            </p:cNvSpPr>
            <p:nvPr/>
          </p:nvSpPr>
          <p:spPr bwMode="auto">
            <a:xfrm>
              <a:off x="6728825" y="3772658"/>
              <a:ext cx="2133600" cy="307777"/>
            </a:xfrm>
            <a:prstGeom prst="rect">
              <a:avLst/>
            </a:prstGeom>
            <a:noFill/>
            <a:ln w="9525">
              <a:noFill/>
              <a:miter lim="800000"/>
              <a:headEnd/>
              <a:tailEnd/>
            </a:ln>
          </p:spPr>
          <p:txBody>
            <a:bodyPr wrap="square">
              <a:spAutoFit/>
            </a:bodyPr>
            <a:lstStyle/>
            <a:p>
              <a:r>
                <a:rPr lang="en-US" sz="1400" b="1" dirty="0" smtClean="0"/>
                <a:t>Type of Emissions Source</a:t>
              </a:r>
              <a:endParaRPr lang="en-US" sz="1400" b="1" dirty="0"/>
            </a:p>
          </p:txBody>
        </p:sp>
        <p:sp>
          <p:nvSpPr>
            <p:cNvPr id="8" name="Text Box 9"/>
            <p:cNvSpPr txBox="1">
              <a:spLocks noChangeArrowheads="1"/>
            </p:cNvSpPr>
            <p:nvPr/>
          </p:nvSpPr>
          <p:spPr bwMode="auto">
            <a:xfrm>
              <a:off x="6895395" y="4036260"/>
              <a:ext cx="1871218" cy="307777"/>
            </a:xfrm>
            <a:prstGeom prst="rect">
              <a:avLst/>
            </a:prstGeom>
            <a:noFill/>
            <a:ln w="9525">
              <a:noFill/>
              <a:miter lim="800000"/>
              <a:headEnd/>
              <a:tailEnd/>
            </a:ln>
          </p:spPr>
          <p:txBody>
            <a:bodyPr wrap="none">
              <a:spAutoFit/>
            </a:bodyPr>
            <a:lstStyle/>
            <a:p>
              <a:r>
                <a:rPr lang="en-US" sz="1400" dirty="0"/>
                <a:t>coal-fired power plants</a:t>
              </a:r>
            </a:p>
          </p:txBody>
        </p:sp>
        <p:sp>
          <p:nvSpPr>
            <p:cNvPr id="9" name="Rectangle 14"/>
            <p:cNvSpPr>
              <a:spLocks noChangeAspect="1" noChangeArrowheads="1"/>
            </p:cNvSpPr>
            <p:nvPr/>
          </p:nvSpPr>
          <p:spPr bwMode="auto">
            <a:xfrm>
              <a:off x="6809788" y="4136947"/>
              <a:ext cx="106402" cy="106402"/>
            </a:xfrm>
            <a:prstGeom prst="rect">
              <a:avLst/>
            </a:prstGeom>
            <a:solidFill>
              <a:srgbClr val="FF3300"/>
            </a:solidFill>
            <a:ln w="12700">
              <a:solidFill>
                <a:schemeClr val="tx1"/>
              </a:solidFill>
              <a:miter lim="800000"/>
              <a:headEnd/>
              <a:tailEnd/>
            </a:ln>
          </p:spPr>
          <p:txBody>
            <a:bodyPr wrap="none" anchor="ctr"/>
            <a:lstStyle/>
            <a:p>
              <a:endParaRPr lang="en-US"/>
            </a:p>
          </p:txBody>
        </p:sp>
        <p:sp>
          <p:nvSpPr>
            <p:cNvPr id="10" name="Text Box 10"/>
            <p:cNvSpPr txBox="1">
              <a:spLocks noChangeArrowheads="1"/>
            </p:cNvSpPr>
            <p:nvPr/>
          </p:nvSpPr>
          <p:spPr bwMode="auto">
            <a:xfrm>
              <a:off x="6895395" y="4243243"/>
              <a:ext cx="1808252" cy="307777"/>
            </a:xfrm>
            <a:prstGeom prst="rect">
              <a:avLst/>
            </a:prstGeom>
            <a:noFill/>
            <a:ln w="9525">
              <a:noFill/>
              <a:miter lim="800000"/>
              <a:headEnd/>
              <a:tailEnd/>
            </a:ln>
          </p:spPr>
          <p:txBody>
            <a:bodyPr wrap="none">
              <a:spAutoFit/>
            </a:bodyPr>
            <a:lstStyle/>
            <a:p>
              <a:r>
                <a:rPr lang="en-US" sz="1400" dirty="0"/>
                <a:t>other fuel combustion</a:t>
              </a:r>
            </a:p>
          </p:txBody>
        </p:sp>
        <p:sp>
          <p:nvSpPr>
            <p:cNvPr id="11" name="Rectangle 15"/>
            <p:cNvSpPr>
              <a:spLocks noChangeAspect="1" noChangeArrowheads="1"/>
            </p:cNvSpPr>
            <p:nvPr/>
          </p:nvSpPr>
          <p:spPr bwMode="auto">
            <a:xfrm>
              <a:off x="6809788" y="4343930"/>
              <a:ext cx="106402" cy="106402"/>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2" name="Text Box 11"/>
            <p:cNvSpPr txBox="1">
              <a:spLocks noChangeArrowheads="1"/>
            </p:cNvSpPr>
            <p:nvPr/>
          </p:nvSpPr>
          <p:spPr bwMode="auto">
            <a:xfrm>
              <a:off x="6895395" y="4450226"/>
              <a:ext cx="1527982" cy="307777"/>
            </a:xfrm>
            <a:prstGeom prst="rect">
              <a:avLst/>
            </a:prstGeom>
            <a:noFill/>
            <a:ln w="9525">
              <a:noFill/>
              <a:miter lim="800000"/>
              <a:headEnd/>
              <a:tailEnd/>
            </a:ln>
          </p:spPr>
          <p:txBody>
            <a:bodyPr wrap="none">
              <a:spAutoFit/>
            </a:bodyPr>
            <a:lstStyle/>
            <a:p>
              <a:r>
                <a:rPr lang="en-US" sz="1400"/>
                <a:t>waste incineration</a:t>
              </a:r>
            </a:p>
          </p:txBody>
        </p:sp>
        <p:sp>
          <p:nvSpPr>
            <p:cNvPr id="13" name="Rectangle 16"/>
            <p:cNvSpPr>
              <a:spLocks noChangeAspect="1" noChangeArrowheads="1"/>
            </p:cNvSpPr>
            <p:nvPr/>
          </p:nvSpPr>
          <p:spPr bwMode="auto">
            <a:xfrm>
              <a:off x="6809788" y="4550913"/>
              <a:ext cx="106402" cy="106402"/>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14" name="Text Box 12"/>
            <p:cNvSpPr txBox="1">
              <a:spLocks noChangeArrowheads="1"/>
            </p:cNvSpPr>
            <p:nvPr/>
          </p:nvSpPr>
          <p:spPr bwMode="auto">
            <a:xfrm>
              <a:off x="6895395" y="4657209"/>
              <a:ext cx="1128194" cy="307777"/>
            </a:xfrm>
            <a:prstGeom prst="rect">
              <a:avLst/>
            </a:prstGeom>
            <a:noFill/>
            <a:ln w="9525">
              <a:noFill/>
              <a:miter lim="800000"/>
              <a:headEnd/>
              <a:tailEnd/>
            </a:ln>
          </p:spPr>
          <p:txBody>
            <a:bodyPr wrap="none">
              <a:spAutoFit/>
            </a:bodyPr>
            <a:lstStyle/>
            <a:p>
              <a:r>
                <a:rPr lang="en-US" sz="1400"/>
                <a:t>metallurgical</a:t>
              </a:r>
            </a:p>
          </p:txBody>
        </p:sp>
        <p:sp>
          <p:nvSpPr>
            <p:cNvPr id="15" name="Rectangle 17"/>
            <p:cNvSpPr>
              <a:spLocks noChangeAspect="1" noChangeArrowheads="1"/>
            </p:cNvSpPr>
            <p:nvPr/>
          </p:nvSpPr>
          <p:spPr bwMode="auto">
            <a:xfrm>
              <a:off x="6809788" y="4757896"/>
              <a:ext cx="106402" cy="106402"/>
            </a:xfrm>
            <a:prstGeom prst="rect">
              <a:avLst/>
            </a:prstGeom>
            <a:solidFill>
              <a:srgbClr val="ADADAD"/>
            </a:solidFill>
            <a:ln w="12700">
              <a:solidFill>
                <a:schemeClr val="tx1"/>
              </a:solidFill>
              <a:miter lim="800000"/>
              <a:headEnd/>
              <a:tailEnd/>
            </a:ln>
          </p:spPr>
          <p:txBody>
            <a:bodyPr wrap="none" anchor="ctr"/>
            <a:lstStyle/>
            <a:p>
              <a:endParaRPr lang="en-US"/>
            </a:p>
          </p:txBody>
        </p:sp>
        <p:sp>
          <p:nvSpPr>
            <p:cNvPr id="16" name="Text Box 13"/>
            <p:cNvSpPr txBox="1">
              <a:spLocks noChangeArrowheads="1"/>
            </p:cNvSpPr>
            <p:nvPr/>
          </p:nvSpPr>
          <p:spPr bwMode="auto">
            <a:xfrm>
              <a:off x="6895395" y="4864192"/>
              <a:ext cx="1859483" cy="307777"/>
            </a:xfrm>
            <a:prstGeom prst="rect">
              <a:avLst/>
            </a:prstGeom>
            <a:noFill/>
            <a:ln w="9525">
              <a:noFill/>
              <a:miter lim="800000"/>
              <a:headEnd/>
              <a:tailEnd/>
            </a:ln>
          </p:spPr>
          <p:txBody>
            <a:bodyPr wrap="none">
              <a:spAutoFit/>
            </a:bodyPr>
            <a:lstStyle/>
            <a:p>
              <a:r>
                <a:rPr lang="en-US" sz="1400" dirty="0"/>
                <a:t>manufacturing &amp; other</a:t>
              </a:r>
            </a:p>
          </p:txBody>
        </p:sp>
        <p:sp>
          <p:nvSpPr>
            <p:cNvPr id="17" name="Rectangle 18"/>
            <p:cNvSpPr>
              <a:spLocks noChangeAspect="1" noChangeArrowheads="1"/>
            </p:cNvSpPr>
            <p:nvPr/>
          </p:nvSpPr>
          <p:spPr bwMode="auto">
            <a:xfrm>
              <a:off x="6809788" y="4964879"/>
              <a:ext cx="106402" cy="106402"/>
            </a:xfrm>
            <a:prstGeom prst="rect">
              <a:avLst/>
            </a:prstGeom>
            <a:solidFill>
              <a:srgbClr val="FFFF00"/>
            </a:solidFill>
            <a:ln w="12700">
              <a:solidFill>
                <a:schemeClr val="tx1"/>
              </a:solidFill>
              <a:miter lim="800000"/>
              <a:headEnd/>
              <a:tailEnd/>
            </a:ln>
          </p:spPr>
          <p:txBody>
            <a:bodyPr wrap="none" anchor="ctr"/>
            <a:lstStyle/>
            <a:p>
              <a:endParaRPr lang="en-US"/>
            </a:p>
          </p:txBody>
        </p:sp>
      </p:grpSp>
      <p:grpSp>
        <p:nvGrpSpPr>
          <p:cNvPr id="5" name="Group 36"/>
          <p:cNvGrpSpPr/>
          <p:nvPr/>
        </p:nvGrpSpPr>
        <p:grpSpPr>
          <a:xfrm>
            <a:off x="7757168" y="110384"/>
            <a:ext cx="1005832" cy="1979844"/>
            <a:chOff x="2971800" y="1106269"/>
            <a:chExt cx="1005832" cy="1979844"/>
          </a:xfrm>
        </p:grpSpPr>
        <p:sp>
          <p:nvSpPr>
            <p:cNvPr id="38" name="Rectangle 37"/>
            <p:cNvSpPr/>
            <p:nvPr/>
          </p:nvSpPr>
          <p:spPr>
            <a:xfrm>
              <a:off x="2971800" y="1143000"/>
              <a:ext cx="957622" cy="194311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Box 21"/>
            <p:cNvSpPr txBox="1">
              <a:spLocks noChangeArrowheads="1"/>
            </p:cNvSpPr>
            <p:nvPr/>
          </p:nvSpPr>
          <p:spPr bwMode="auto">
            <a:xfrm>
              <a:off x="3016800" y="1106269"/>
              <a:ext cx="886687" cy="646331"/>
            </a:xfrm>
            <a:prstGeom prst="rect">
              <a:avLst/>
            </a:prstGeom>
            <a:noFill/>
            <a:ln w="9525">
              <a:noFill/>
              <a:miter lim="800000"/>
              <a:headEnd/>
              <a:tailEnd/>
            </a:ln>
          </p:spPr>
          <p:txBody>
            <a:bodyPr wrap="square">
              <a:spAutoFit/>
            </a:bodyPr>
            <a:lstStyle/>
            <a:p>
              <a:r>
                <a:rPr lang="en-US" sz="1200" b="1" dirty="0" smtClean="0"/>
                <a:t>Emissions of Mercury</a:t>
              </a:r>
            </a:p>
            <a:p>
              <a:r>
                <a:rPr lang="en-US" sz="1200" b="1" dirty="0" smtClean="0"/>
                <a:t> (kg/yr)</a:t>
              </a:r>
              <a:endParaRPr lang="en-US" sz="1200" b="1" dirty="0"/>
            </a:p>
          </p:txBody>
        </p:sp>
        <p:sp>
          <p:nvSpPr>
            <p:cNvPr id="40" name="Text Box 26"/>
            <p:cNvSpPr txBox="1">
              <a:spLocks noChangeArrowheads="1"/>
            </p:cNvSpPr>
            <p:nvPr/>
          </p:nvSpPr>
          <p:spPr bwMode="auto">
            <a:xfrm>
              <a:off x="3122045" y="1873567"/>
              <a:ext cx="569290"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10-50</a:t>
              </a:r>
              <a:endParaRPr lang="en-US" sz="800" b="1" dirty="0">
                <a:latin typeface="Courier New" pitchFamily="49" charset="0"/>
              </a:endParaRPr>
            </a:p>
          </p:txBody>
        </p:sp>
        <p:sp>
          <p:nvSpPr>
            <p:cNvPr id="41" name="Text Box 27"/>
            <p:cNvSpPr txBox="1">
              <a:spLocks noChangeArrowheads="1"/>
            </p:cNvSpPr>
            <p:nvPr/>
          </p:nvSpPr>
          <p:spPr bwMode="auto">
            <a:xfrm>
              <a:off x="3115142" y="2060577"/>
              <a:ext cx="640173"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50-100</a:t>
              </a:r>
              <a:endParaRPr lang="en-US" sz="800" b="1" dirty="0">
                <a:latin typeface="Courier New" pitchFamily="49" charset="0"/>
              </a:endParaRPr>
            </a:p>
          </p:txBody>
        </p:sp>
        <p:sp>
          <p:nvSpPr>
            <p:cNvPr id="42" name="Text Box 28"/>
            <p:cNvSpPr txBox="1">
              <a:spLocks noChangeArrowheads="1"/>
            </p:cNvSpPr>
            <p:nvPr/>
          </p:nvSpPr>
          <p:spPr bwMode="auto">
            <a:xfrm>
              <a:off x="3115142" y="2237915"/>
              <a:ext cx="711054"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100–300</a:t>
              </a:r>
              <a:endParaRPr lang="en-US" sz="800" b="1" dirty="0">
                <a:latin typeface="Courier New" pitchFamily="49" charset="0"/>
              </a:endParaRPr>
            </a:p>
          </p:txBody>
        </p:sp>
        <p:sp>
          <p:nvSpPr>
            <p:cNvPr id="43" name="Text Box 30"/>
            <p:cNvSpPr txBox="1">
              <a:spLocks noChangeArrowheads="1"/>
            </p:cNvSpPr>
            <p:nvPr/>
          </p:nvSpPr>
          <p:spPr bwMode="auto">
            <a:xfrm>
              <a:off x="3124815" y="1732484"/>
              <a:ext cx="498409"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5-10</a:t>
              </a:r>
              <a:endParaRPr lang="en-US" sz="800" b="1" dirty="0">
                <a:latin typeface="Courier New" pitchFamily="49" charset="0"/>
              </a:endParaRPr>
            </a:p>
          </p:txBody>
        </p:sp>
        <p:sp>
          <p:nvSpPr>
            <p:cNvPr id="44" name="Text Box 28"/>
            <p:cNvSpPr txBox="1">
              <a:spLocks noChangeArrowheads="1"/>
            </p:cNvSpPr>
            <p:nvPr/>
          </p:nvSpPr>
          <p:spPr bwMode="auto">
            <a:xfrm>
              <a:off x="3115142" y="2414670"/>
              <a:ext cx="711054"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300–500</a:t>
              </a:r>
              <a:endParaRPr lang="en-US" sz="800" b="1" dirty="0">
                <a:latin typeface="Courier New" pitchFamily="49" charset="0"/>
              </a:endParaRPr>
            </a:p>
          </p:txBody>
        </p:sp>
        <p:sp>
          <p:nvSpPr>
            <p:cNvPr id="45" name="Text Box 28"/>
            <p:cNvSpPr txBox="1">
              <a:spLocks noChangeArrowheads="1"/>
            </p:cNvSpPr>
            <p:nvPr/>
          </p:nvSpPr>
          <p:spPr bwMode="auto">
            <a:xfrm>
              <a:off x="3124815" y="2603872"/>
              <a:ext cx="781935"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500–1000</a:t>
              </a:r>
              <a:endParaRPr lang="en-US" sz="800" b="1" dirty="0">
                <a:latin typeface="Courier New" pitchFamily="49" charset="0"/>
              </a:endParaRPr>
            </a:p>
          </p:txBody>
        </p:sp>
        <p:sp>
          <p:nvSpPr>
            <p:cNvPr id="46" name="Text Box 28"/>
            <p:cNvSpPr txBox="1">
              <a:spLocks noChangeArrowheads="1"/>
            </p:cNvSpPr>
            <p:nvPr/>
          </p:nvSpPr>
          <p:spPr bwMode="auto">
            <a:xfrm>
              <a:off x="3124815" y="2819902"/>
              <a:ext cx="852817"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1000–3500</a:t>
              </a:r>
              <a:endParaRPr lang="en-US" sz="800" b="1" dirty="0">
                <a:latin typeface="Courier New" pitchFamily="49" charset="0"/>
              </a:endParaRPr>
            </a:p>
          </p:txBody>
        </p:sp>
        <p:sp>
          <p:nvSpPr>
            <p:cNvPr id="47" name="Oval 46"/>
            <p:cNvSpPr/>
            <p:nvPr/>
          </p:nvSpPr>
          <p:spPr>
            <a:xfrm>
              <a:off x="3088433" y="1951338"/>
              <a:ext cx="42561" cy="4256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077793" y="2314295"/>
              <a:ext cx="63841" cy="638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p:cNvSpPr/>
            <p:nvPr/>
          </p:nvSpPr>
          <p:spPr>
            <a:xfrm>
              <a:off x="3083113" y="2131601"/>
              <a:ext cx="53201" cy="532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p:cNvSpPr/>
            <p:nvPr/>
          </p:nvSpPr>
          <p:spPr>
            <a:xfrm>
              <a:off x="3093753" y="1819274"/>
              <a:ext cx="31921" cy="31921"/>
            </a:xfrm>
            <a:prstGeom prs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a:spLocks noChangeAspect="1"/>
            </p:cNvSpPr>
            <p:nvPr/>
          </p:nvSpPr>
          <p:spPr>
            <a:xfrm>
              <a:off x="3067153" y="2479192"/>
              <a:ext cx="85122" cy="8512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gular Pentagon 51"/>
            <p:cNvSpPr>
              <a:spLocks noChangeAspect="1"/>
            </p:cNvSpPr>
            <p:nvPr/>
          </p:nvSpPr>
          <p:spPr>
            <a:xfrm>
              <a:off x="3053852" y="2653012"/>
              <a:ext cx="111723" cy="106402"/>
            </a:xfrm>
            <a:prstGeom prst="pent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a:spLocks noChangeAspect="1"/>
            </p:cNvSpPr>
            <p:nvPr/>
          </p:nvSpPr>
          <p:spPr>
            <a:xfrm>
              <a:off x="3048000" y="2873493"/>
              <a:ext cx="123426" cy="106402"/>
            </a:xfrm>
            <a:prstGeom prst="hex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reas_of_concern_003_with_2005_emit.jpg"/>
          <p:cNvPicPr>
            <a:picLocks noChangeAspect="1"/>
          </p:cNvPicPr>
          <p:nvPr/>
        </p:nvPicPr>
        <p:blipFill>
          <a:blip r:embed="rId3" cstate="print"/>
          <a:stretch>
            <a:fillRect/>
          </a:stretch>
        </p:blipFill>
        <p:spPr>
          <a:xfrm>
            <a:off x="394465" y="0"/>
            <a:ext cx="8355069" cy="6858000"/>
          </a:xfrm>
          <a:prstGeom prst="rect">
            <a:avLst/>
          </a:prstGeom>
        </p:spPr>
      </p:pic>
      <p:sp>
        <p:nvSpPr>
          <p:cNvPr id="4" name="TextBox 3"/>
          <p:cNvSpPr txBox="1"/>
          <p:nvPr/>
        </p:nvSpPr>
        <p:spPr>
          <a:xfrm>
            <a:off x="381001" y="143470"/>
            <a:ext cx="4724400" cy="830997"/>
          </a:xfrm>
          <a:prstGeom prst="rect">
            <a:avLst/>
          </a:prstGeom>
          <a:solidFill>
            <a:schemeClr val="bg1"/>
          </a:solidFill>
          <a:ln>
            <a:solidFill>
              <a:schemeClr val="tx1"/>
            </a:solidFill>
          </a:ln>
        </p:spPr>
        <p:txBody>
          <a:bodyPr wrap="square" rtlCol="0">
            <a:spAutoFit/>
          </a:bodyPr>
          <a:lstStyle/>
          <a:p>
            <a:pPr marL="228600" indent="-228600">
              <a:buFont typeface="Wingdings" pitchFamily="2" charset="2"/>
              <a:buChar char="Ø"/>
            </a:pPr>
            <a:r>
              <a:rPr lang="en-US" sz="1600" dirty="0" smtClean="0"/>
              <a:t>Great Lakes Areas of Concern</a:t>
            </a:r>
          </a:p>
          <a:p>
            <a:pPr marL="228600" indent="-228600">
              <a:buFont typeface="Wingdings" pitchFamily="2" charset="2"/>
              <a:buChar char="Ø"/>
            </a:pPr>
            <a:r>
              <a:rPr lang="en-US" sz="1600" dirty="0" smtClean="0"/>
              <a:t> U.S. urban areas (pink shading)</a:t>
            </a:r>
          </a:p>
          <a:p>
            <a:pPr marL="228600" indent="-228600">
              <a:buFont typeface="Wingdings" pitchFamily="2" charset="2"/>
              <a:buChar char="Ø"/>
            </a:pPr>
            <a:r>
              <a:rPr lang="en-US" sz="1600" dirty="0" smtClean="0"/>
              <a:t> Large U.S./Canadian 2005 point sources of mercury</a:t>
            </a:r>
            <a:endParaRPr lang="en-US" sz="1600" dirty="0"/>
          </a:p>
        </p:txBody>
      </p:sp>
      <p:grpSp>
        <p:nvGrpSpPr>
          <p:cNvPr id="2" name="Group 4"/>
          <p:cNvGrpSpPr/>
          <p:nvPr/>
        </p:nvGrpSpPr>
        <p:grpSpPr>
          <a:xfrm>
            <a:off x="5638800" y="144568"/>
            <a:ext cx="2133600" cy="1457431"/>
            <a:chOff x="6728825" y="3724169"/>
            <a:chExt cx="2133600" cy="1457431"/>
          </a:xfrm>
        </p:grpSpPr>
        <p:sp>
          <p:nvSpPr>
            <p:cNvPr id="6" name="Rectangle 5"/>
            <p:cNvSpPr/>
            <p:nvPr/>
          </p:nvSpPr>
          <p:spPr>
            <a:xfrm>
              <a:off x="6733588" y="3724169"/>
              <a:ext cx="1980061" cy="145743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8"/>
            <p:cNvSpPr txBox="1">
              <a:spLocks noChangeArrowheads="1"/>
            </p:cNvSpPr>
            <p:nvPr/>
          </p:nvSpPr>
          <p:spPr bwMode="auto">
            <a:xfrm>
              <a:off x="6728825" y="3772658"/>
              <a:ext cx="2133600" cy="307777"/>
            </a:xfrm>
            <a:prstGeom prst="rect">
              <a:avLst/>
            </a:prstGeom>
            <a:noFill/>
            <a:ln w="9525">
              <a:noFill/>
              <a:miter lim="800000"/>
              <a:headEnd/>
              <a:tailEnd/>
            </a:ln>
          </p:spPr>
          <p:txBody>
            <a:bodyPr wrap="square">
              <a:spAutoFit/>
            </a:bodyPr>
            <a:lstStyle/>
            <a:p>
              <a:r>
                <a:rPr lang="en-US" sz="1400" b="1" dirty="0" smtClean="0"/>
                <a:t>Type of Emissions Source</a:t>
              </a:r>
              <a:endParaRPr lang="en-US" sz="1400" b="1" dirty="0"/>
            </a:p>
          </p:txBody>
        </p:sp>
        <p:sp>
          <p:nvSpPr>
            <p:cNvPr id="8" name="Text Box 9"/>
            <p:cNvSpPr txBox="1">
              <a:spLocks noChangeArrowheads="1"/>
            </p:cNvSpPr>
            <p:nvPr/>
          </p:nvSpPr>
          <p:spPr bwMode="auto">
            <a:xfrm>
              <a:off x="6895395" y="4036260"/>
              <a:ext cx="1871218" cy="307777"/>
            </a:xfrm>
            <a:prstGeom prst="rect">
              <a:avLst/>
            </a:prstGeom>
            <a:noFill/>
            <a:ln w="9525">
              <a:noFill/>
              <a:miter lim="800000"/>
              <a:headEnd/>
              <a:tailEnd/>
            </a:ln>
          </p:spPr>
          <p:txBody>
            <a:bodyPr wrap="none">
              <a:spAutoFit/>
            </a:bodyPr>
            <a:lstStyle/>
            <a:p>
              <a:r>
                <a:rPr lang="en-US" sz="1400" dirty="0"/>
                <a:t>coal-fired power plants</a:t>
              </a:r>
            </a:p>
          </p:txBody>
        </p:sp>
        <p:sp>
          <p:nvSpPr>
            <p:cNvPr id="9" name="Rectangle 14"/>
            <p:cNvSpPr>
              <a:spLocks noChangeAspect="1" noChangeArrowheads="1"/>
            </p:cNvSpPr>
            <p:nvPr/>
          </p:nvSpPr>
          <p:spPr bwMode="auto">
            <a:xfrm>
              <a:off x="6809788" y="4136947"/>
              <a:ext cx="106402" cy="106402"/>
            </a:xfrm>
            <a:prstGeom prst="rect">
              <a:avLst/>
            </a:prstGeom>
            <a:solidFill>
              <a:srgbClr val="FF3300"/>
            </a:solidFill>
            <a:ln w="12700">
              <a:solidFill>
                <a:schemeClr val="tx1"/>
              </a:solidFill>
              <a:miter lim="800000"/>
              <a:headEnd/>
              <a:tailEnd/>
            </a:ln>
          </p:spPr>
          <p:txBody>
            <a:bodyPr wrap="none" anchor="ctr"/>
            <a:lstStyle/>
            <a:p>
              <a:endParaRPr lang="en-US"/>
            </a:p>
          </p:txBody>
        </p:sp>
        <p:sp>
          <p:nvSpPr>
            <p:cNvPr id="10" name="Text Box 10"/>
            <p:cNvSpPr txBox="1">
              <a:spLocks noChangeArrowheads="1"/>
            </p:cNvSpPr>
            <p:nvPr/>
          </p:nvSpPr>
          <p:spPr bwMode="auto">
            <a:xfrm>
              <a:off x="6895395" y="4243243"/>
              <a:ext cx="1808252" cy="307777"/>
            </a:xfrm>
            <a:prstGeom prst="rect">
              <a:avLst/>
            </a:prstGeom>
            <a:noFill/>
            <a:ln w="9525">
              <a:noFill/>
              <a:miter lim="800000"/>
              <a:headEnd/>
              <a:tailEnd/>
            </a:ln>
          </p:spPr>
          <p:txBody>
            <a:bodyPr wrap="none">
              <a:spAutoFit/>
            </a:bodyPr>
            <a:lstStyle/>
            <a:p>
              <a:r>
                <a:rPr lang="en-US" sz="1400" dirty="0"/>
                <a:t>other fuel combustion</a:t>
              </a:r>
            </a:p>
          </p:txBody>
        </p:sp>
        <p:sp>
          <p:nvSpPr>
            <p:cNvPr id="11" name="Rectangle 15"/>
            <p:cNvSpPr>
              <a:spLocks noChangeAspect="1" noChangeArrowheads="1"/>
            </p:cNvSpPr>
            <p:nvPr/>
          </p:nvSpPr>
          <p:spPr bwMode="auto">
            <a:xfrm>
              <a:off x="6809788" y="4343930"/>
              <a:ext cx="106402" cy="106402"/>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2" name="Text Box 11"/>
            <p:cNvSpPr txBox="1">
              <a:spLocks noChangeArrowheads="1"/>
            </p:cNvSpPr>
            <p:nvPr/>
          </p:nvSpPr>
          <p:spPr bwMode="auto">
            <a:xfrm>
              <a:off x="6895395" y="4450226"/>
              <a:ext cx="1527982" cy="307777"/>
            </a:xfrm>
            <a:prstGeom prst="rect">
              <a:avLst/>
            </a:prstGeom>
            <a:noFill/>
            <a:ln w="9525">
              <a:noFill/>
              <a:miter lim="800000"/>
              <a:headEnd/>
              <a:tailEnd/>
            </a:ln>
          </p:spPr>
          <p:txBody>
            <a:bodyPr wrap="none">
              <a:spAutoFit/>
            </a:bodyPr>
            <a:lstStyle/>
            <a:p>
              <a:r>
                <a:rPr lang="en-US" sz="1400"/>
                <a:t>waste incineration</a:t>
              </a:r>
            </a:p>
          </p:txBody>
        </p:sp>
        <p:sp>
          <p:nvSpPr>
            <p:cNvPr id="13" name="Rectangle 16"/>
            <p:cNvSpPr>
              <a:spLocks noChangeAspect="1" noChangeArrowheads="1"/>
            </p:cNvSpPr>
            <p:nvPr/>
          </p:nvSpPr>
          <p:spPr bwMode="auto">
            <a:xfrm>
              <a:off x="6809788" y="4550913"/>
              <a:ext cx="106402" cy="106402"/>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14" name="Text Box 12"/>
            <p:cNvSpPr txBox="1">
              <a:spLocks noChangeArrowheads="1"/>
            </p:cNvSpPr>
            <p:nvPr/>
          </p:nvSpPr>
          <p:spPr bwMode="auto">
            <a:xfrm>
              <a:off x="6895395" y="4657209"/>
              <a:ext cx="1128194" cy="307777"/>
            </a:xfrm>
            <a:prstGeom prst="rect">
              <a:avLst/>
            </a:prstGeom>
            <a:noFill/>
            <a:ln w="9525">
              <a:noFill/>
              <a:miter lim="800000"/>
              <a:headEnd/>
              <a:tailEnd/>
            </a:ln>
          </p:spPr>
          <p:txBody>
            <a:bodyPr wrap="none">
              <a:spAutoFit/>
            </a:bodyPr>
            <a:lstStyle/>
            <a:p>
              <a:r>
                <a:rPr lang="en-US" sz="1400"/>
                <a:t>metallurgical</a:t>
              </a:r>
            </a:p>
          </p:txBody>
        </p:sp>
        <p:sp>
          <p:nvSpPr>
            <p:cNvPr id="15" name="Rectangle 17"/>
            <p:cNvSpPr>
              <a:spLocks noChangeAspect="1" noChangeArrowheads="1"/>
            </p:cNvSpPr>
            <p:nvPr/>
          </p:nvSpPr>
          <p:spPr bwMode="auto">
            <a:xfrm>
              <a:off x="6809788" y="4757896"/>
              <a:ext cx="106402" cy="106402"/>
            </a:xfrm>
            <a:prstGeom prst="rect">
              <a:avLst/>
            </a:prstGeom>
            <a:solidFill>
              <a:srgbClr val="ADADAD"/>
            </a:solidFill>
            <a:ln w="12700">
              <a:solidFill>
                <a:schemeClr val="tx1"/>
              </a:solidFill>
              <a:miter lim="800000"/>
              <a:headEnd/>
              <a:tailEnd/>
            </a:ln>
          </p:spPr>
          <p:txBody>
            <a:bodyPr wrap="none" anchor="ctr"/>
            <a:lstStyle/>
            <a:p>
              <a:endParaRPr lang="en-US"/>
            </a:p>
          </p:txBody>
        </p:sp>
        <p:sp>
          <p:nvSpPr>
            <p:cNvPr id="16" name="Text Box 13"/>
            <p:cNvSpPr txBox="1">
              <a:spLocks noChangeArrowheads="1"/>
            </p:cNvSpPr>
            <p:nvPr/>
          </p:nvSpPr>
          <p:spPr bwMode="auto">
            <a:xfrm>
              <a:off x="6895395" y="4864192"/>
              <a:ext cx="1859483" cy="307777"/>
            </a:xfrm>
            <a:prstGeom prst="rect">
              <a:avLst/>
            </a:prstGeom>
            <a:noFill/>
            <a:ln w="9525">
              <a:noFill/>
              <a:miter lim="800000"/>
              <a:headEnd/>
              <a:tailEnd/>
            </a:ln>
          </p:spPr>
          <p:txBody>
            <a:bodyPr wrap="none">
              <a:spAutoFit/>
            </a:bodyPr>
            <a:lstStyle/>
            <a:p>
              <a:r>
                <a:rPr lang="en-US" sz="1400" dirty="0"/>
                <a:t>manufacturing &amp; other</a:t>
              </a:r>
            </a:p>
          </p:txBody>
        </p:sp>
        <p:sp>
          <p:nvSpPr>
            <p:cNvPr id="17" name="Rectangle 18"/>
            <p:cNvSpPr>
              <a:spLocks noChangeAspect="1" noChangeArrowheads="1"/>
            </p:cNvSpPr>
            <p:nvPr/>
          </p:nvSpPr>
          <p:spPr bwMode="auto">
            <a:xfrm>
              <a:off x="6809788" y="4964879"/>
              <a:ext cx="106402" cy="106402"/>
            </a:xfrm>
            <a:prstGeom prst="rect">
              <a:avLst/>
            </a:prstGeom>
            <a:solidFill>
              <a:srgbClr val="FFFF00"/>
            </a:solidFill>
            <a:ln w="12700">
              <a:solidFill>
                <a:schemeClr val="tx1"/>
              </a:solidFill>
              <a:miter lim="800000"/>
              <a:headEnd/>
              <a:tailEnd/>
            </a:ln>
          </p:spPr>
          <p:txBody>
            <a:bodyPr wrap="none" anchor="ctr"/>
            <a:lstStyle/>
            <a:p>
              <a:endParaRPr lang="en-US"/>
            </a:p>
          </p:txBody>
        </p:sp>
      </p:grpSp>
      <p:grpSp>
        <p:nvGrpSpPr>
          <p:cNvPr id="5" name="Group 17"/>
          <p:cNvGrpSpPr/>
          <p:nvPr/>
        </p:nvGrpSpPr>
        <p:grpSpPr>
          <a:xfrm>
            <a:off x="7757168" y="110384"/>
            <a:ext cx="1005832" cy="1979844"/>
            <a:chOff x="2971800" y="1106269"/>
            <a:chExt cx="1005832" cy="1979844"/>
          </a:xfrm>
        </p:grpSpPr>
        <p:sp>
          <p:nvSpPr>
            <p:cNvPr id="19" name="Rectangle 18"/>
            <p:cNvSpPr/>
            <p:nvPr/>
          </p:nvSpPr>
          <p:spPr>
            <a:xfrm>
              <a:off x="2971800" y="1143000"/>
              <a:ext cx="957622" cy="194311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1"/>
            <p:cNvSpPr txBox="1">
              <a:spLocks noChangeArrowheads="1"/>
            </p:cNvSpPr>
            <p:nvPr/>
          </p:nvSpPr>
          <p:spPr bwMode="auto">
            <a:xfrm>
              <a:off x="3016800" y="1106269"/>
              <a:ext cx="886687" cy="646331"/>
            </a:xfrm>
            <a:prstGeom prst="rect">
              <a:avLst/>
            </a:prstGeom>
            <a:noFill/>
            <a:ln w="9525">
              <a:noFill/>
              <a:miter lim="800000"/>
              <a:headEnd/>
              <a:tailEnd/>
            </a:ln>
          </p:spPr>
          <p:txBody>
            <a:bodyPr wrap="square">
              <a:spAutoFit/>
            </a:bodyPr>
            <a:lstStyle/>
            <a:p>
              <a:r>
                <a:rPr lang="en-US" sz="1200" b="1" dirty="0" smtClean="0"/>
                <a:t>Emissions of Mercury</a:t>
              </a:r>
            </a:p>
            <a:p>
              <a:r>
                <a:rPr lang="en-US" sz="1200" b="1" dirty="0" smtClean="0"/>
                <a:t> (kg/yr)</a:t>
              </a:r>
              <a:endParaRPr lang="en-US" sz="1200" b="1" dirty="0"/>
            </a:p>
          </p:txBody>
        </p:sp>
        <p:sp>
          <p:nvSpPr>
            <p:cNvPr id="21" name="Text Box 26"/>
            <p:cNvSpPr txBox="1">
              <a:spLocks noChangeArrowheads="1"/>
            </p:cNvSpPr>
            <p:nvPr/>
          </p:nvSpPr>
          <p:spPr bwMode="auto">
            <a:xfrm>
              <a:off x="3122045" y="1873567"/>
              <a:ext cx="569290"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10-50</a:t>
              </a:r>
              <a:endParaRPr lang="en-US" sz="800" b="1" dirty="0">
                <a:latin typeface="Courier New" pitchFamily="49" charset="0"/>
              </a:endParaRPr>
            </a:p>
          </p:txBody>
        </p:sp>
        <p:sp>
          <p:nvSpPr>
            <p:cNvPr id="22" name="Text Box 27"/>
            <p:cNvSpPr txBox="1">
              <a:spLocks noChangeArrowheads="1"/>
            </p:cNvSpPr>
            <p:nvPr/>
          </p:nvSpPr>
          <p:spPr bwMode="auto">
            <a:xfrm>
              <a:off x="3115142" y="2060577"/>
              <a:ext cx="640173"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50-100</a:t>
              </a:r>
              <a:endParaRPr lang="en-US" sz="800" b="1" dirty="0">
                <a:latin typeface="Courier New" pitchFamily="49" charset="0"/>
              </a:endParaRPr>
            </a:p>
          </p:txBody>
        </p:sp>
        <p:sp>
          <p:nvSpPr>
            <p:cNvPr id="23" name="Text Box 28"/>
            <p:cNvSpPr txBox="1">
              <a:spLocks noChangeArrowheads="1"/>
            </p:cNvSpPr>
            <p:nvPr/>
          </p:nvSpPr>
          <p:spPr bwMode="auto">
            <a:xfrm>
              <a:off x="3115142" y="2237915"/>
              <a:ext cx="711054"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100–300</a:t>
              </a:r>
              <a:endParaRPr lang="en-US" sz="800" b="1" dirty="0">
                <a:latin typeface="Courier New" pitchFamily="49" charset="0"/>
              </a:endParaRPr>
            </a:p>
          </p:txBody>
        </p:sp>
        <p:sp>
          <p:nvSpPr>
            <p:cNvPr id="24" name="Text Box 30"/>
            <p:cNvSpPr txBox="1">
              <a:spLocks noChangeArrowheads="1"/>
            </p:cNvSpPr>
            <p:nvPr/>
          </p:nvSpPr>
          <p:spPr bwMode="auto">
            <a:xfrm>
              <a:off x="3124815" y="1732484"/>
              <a:ext cx="498409"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5-10</a:t>
              </a:r>
              <a:endParaRPr lang="en-US" sz="800" b="1" dirty="0">
                <a:latin typeface="Courier New" pitchFamily="49" charset="0"/>
              </a:endParaRPr>
            </a:p>
          </p:txBody>
        </p:sp>
        <p:sp>
          <p:nvSpPr>
            <p:cNvPr id="25" name="Text Box 28"/>
            <p:cNvSpPr txBox="1">
              <a:spLocks noChangeArrowheads="1"/>
            </p:cNvSpPr>
            <p:nvPr/>
          </p:nvSpPr>
          <p:spPr bwMode="auto">
            <a:xfrm>
              <a:off x="3115142" y="2414670"/>
              <a:ext cx="711054"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300–500</a:t>
              </a:r>
              <a:endParaRPr lang="en-US" sz="800" b="1" dirty="0">
                <a:latin typeface="Courier New" pitchFamily="49" charset="0"/>
              </a:endParaRPr>
            </a:p>
          </p:txBody>
        </p:sp>
        <p:sp>
          <p:nvSpPr>
            <p:cNvPr id="26" name="Text Box 28"/>
            <p:cNvSpPr txBox="1">
              <a:spLocks noChangeArrowheads="1"/>
            </p:cNvSpPr>
            <p:nvPr/>
          </p:nvSpPr>
          <p:spPr bwMode="auto">
            <a:xfrm>
              <a:off x="3124815" y="2603872"/>
              <a:ext cx="781935"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500–1000</a:t>
              </a:r>
              <a:endParaRPr lang="en-US" sz="800" b="1" dirty="0">
                <a:latin typeface="Courier New" pitchFamily="49" charset="0"/>
              </a:endParaRPr>
            </a:p>
          </p:txBody>
        </p:sp>
        <p:sp>
          <p:nvSpPr>
            <p:cNvPr id="27" name="Text Box 28"/>
            <p:cNvSpPr txBox="1">
              <a:spLocks noChangeArrowheads="1"/>
            </p:cNvSpPr>
            <p:nvPr/>
          </p:nvSpPr>
          <p:spPr bwMode="auto">
            <a:xfrm>
              <a:off x="3124815" y="2819902"/>
              <a:ext cx="852817" cy="250697"/>
            </a:xfrm>
            <a:prstGeom prst="rect">
              <a:avLst/>
            </a:prstGeom>
            <a:noFill/>
            <a:ln w="9525">
              <a:noFill/>
              <a:miter lim="800000"/>
              <a:headEnd/>
              <a:tailEnd/>
            </a:ln>
          </p:spPr>
          <p:txBody>
            <a:bodyPr wrap="none">
              <a:spAutoFit/>
            </a:bodyPr>
            <a:lstStyle/>
            <a:p>
              <a:r>
                <a:rPr lang="en-US" sz="800" b="1" dirty="0" smtClean="0">
                  <a:latin typeface="Courier New" pitchFamily="49" charset="0"/>
                </a:rPr>
                <a:t>1000–3500</a:t>
              </a:r>
              <a:endParaRPr lang="en-US" sz="800" b="1" dirty="0">
                <a:latin typeface="Courier New" pitchFamily="49" charset="0"/>
              </a:endParaRPr>
            </a:p>
          </p:txBody>
        </p:sp>
        <p:sp>
          <p:nvSpPr>
            <p:cNvPr id="28" name="Oval 27"/>
            <p:cNvSpPr/>
            <p:nvPr/>
          </p:nvSpPr>
          <p:spPr>
            <a:xfrm>
              <a:off x="3088433" y="1951338"/>
              <a:ext cx="42561" cy="4256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077793" y="2314295"/>
              <a:ext cx="63841" cy="638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a:off x="3083113" y="2131601"/>
              <a:ext cx="53201" cy="532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a:off x="3093753" y="1819274"/>
              <a:ext cx="31921" cy="31921"/>
            </a:xfrm>
            <a:prstGeom prs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a:off x="3067153" y="2479192"/>
              <a:ext cx="85122" cy="8512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gular Pentagon 32"/>
            <p:cNvSpPr>
              <a:spLocks noChangeAspect="1"/>
            </p:cNvSpPr>
            <p:nvPr/>
          </p:nvSpPr>
          <p:spPr>
            <a:xfrm>
              <a:off x="3053852" y="2653012"/>
              <a:ext cx="111723" cy="106402"/>
            </a:xfrm>
            <a:prstGeom prst="pent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a:spLocks noChangeAspect="1"/>
            </p:cNvSpPr>
            <p:nvPr/>
          </p:nvSpPr>
          <p:spPr>
            <a:xfrm>
              <a:off x="3048000" y="2873493"/>
              <a:ext cx="123426" cy="106402"/>
            </a:xfrm>
            <a:prstGeom prst="hex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MCBD09185_0000[1]"/>
          <p:cNvPicPr>
            <a:picLocks noChangeAspect="1" noChangeArrowheads="1"/>
          </p:cNvPicPr>
          <p:nvPr/>
        </p:nvPicPr>
        <p:blipFill>
          <a:blip r:embed="rId3" cstate="print">
            <a:extLst>
              <a:ext uri="{28A0092B-C50C-407E-A947-70E740481C1C}">
                <a14:useLocalDpi xmlns:a14="http://schemas.microsoft.com/office/drawing/2010/main" xmlns="" val="0"/>
              </a:ext>
            </a:extLst>
          </a:blip>
          <a:srcRect l="16197" r="70865" b="84972"/>
          <a:stretch>
            <a:fillRect/>
          </a:stretch>
        </p:blipFill>
        <p:spPr bwMode="auto">
          <a:xfrm>
            <a:off x="0" y="1500188"/>
            <a:ext cx="914400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2" name="Picture 3" descr="MCBD09185_0000[1]"/>
          <p:cNvPicPr>
            <a:picLocks noChangeAspect="1" noChangeArrowheads="1"/>
          </p:cNvPicPr>
          <p:nvPr/>
        </p:nvPicPr>
        <p:blipFill>
          <a:blip r:embed="rId4" cstate="print">
            <a:extLst>
              <a:ext uri="{28A0092B-C50C-407E-A947-70E740481C1C}">
                <a14:useLocalDpi xmlns:a14="http://schemas.microsoft.com/office/drawing/2010/main" xmlns="" val="0"/>
              </a:ext>
            </a:extLst>
          </a:blip>
          <a:srcRect b="61797"/>
          <a:stretch>
            <a:fillRect/>
          </a:stretch>
        </p:blipFill>
        <p:spPr bwMode="auto">
          <a:xfrm>
            <a:off x="-160335" y="5507038"/>
            <a:ext cx="9601201" cy="135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4" name="Picture 3" descr="MCBD09185_0000[1]"/>
          <p:cNvPicPr>
            <a:picLocks noChangeAspect="1" noChangeArrowheads="1"/>
          </p:cNvPicPr>
          <p:nvPr/>
        </p:nvPicPr>
        <p:blipFill>
          <a:blip r:embed="rId5" cstate="print">
            <a:extLst>
              <a:ext uri="{28A0092B-C50C-407E-A947-70E740481C1C}">
                <a14:useLocalDpi xmlns:a14="http://schemas.microsoft.com/office/drawing/2010/main" xmlns="" val="0"/>
              </a:ext>
            </a:extLst>
          </a:blip>
          <a:srcRect l="16197" r="70865" b="84972"/>
          <a:stretch>
            <a:fillRect/>
          </a:stretch>
        </p:blipFill>
        <p:spPr bwMode="auto">
          <a:xfrm>
            <a:off x="0" y="-1071561"/>
            <a:ext cx="9144000" cy="422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4"/>
          <p:cNvGrpSpPr>
            <a:grpSpLocks noChangeAspect="1"/>
          </p:cNvGrpSpPr>
          <p:nvPr/>
        </p:nvGrpSpPr>
        <p:grpSpPr bwMode="auto">
          <a:xfrm>
            <a:off x="876300" y="5278438"/>
            <a:ext cx="109538" cy="168275"/>
            <a:chOff x="2864" y="2181"/>
            <a:chExt cx="331" cy="505"/>
          </a:xfrm>
        </p:grpSpPr>
        <p:sp>
          <p:nvSpPr>
            <p:cNvPr id="77215" name="Line 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 name="Group 12"/>
            <p:cNvGrpSpPr>
              <a:grpSpLocks noChangeAspect="1"/>
            </p:cNvGrpSpPr>
            <p:nvPr/>
          </p:nvGrpSpPr>
          <p:grpSpPr bwMode="auto">
            <a:xfrm>
              <a:off x="2864" y="2613"/>
              <a:ext cx="329" cy="72"/>
              <a:chOff x="2774" y="2611"/>
              <a:chExt cx="329" cy="72"/>
            </a:xfrm>
          </p:grpSpPr>
          <p:sp>
            <p:nvSpPr>
              <p:cNvPr id="77220" name="Oval 9"/>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21" name="Rectangle 10"/>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17" name="Line 7"/>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18" name="Freeform 1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19" name="Oval 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 name="Group 31"/>
          <p:cNvGrpSpPr>
            <a:grpSpLocks/>
          </p:cNvGrpSpPr>
          <p:nvPr/>
        </p:nvGrpSpPr>
        <p:grpSpPr bwMode="auto">
          <a:xfrm>
            <a:off x="1270003" y="4872038"/>
            <a:ext cx="182563" cy="252412"/>
            <a:chOff x="2864" y="2181"/>
            <a:chExt cx="331" cy="505"/>
          </a:xfrm>
        </p:grpSpPr>
        <p:sp>
          <p:nvSpPr>
            <p:cNvPr id="77208" name="Line 32"/>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 name="Group 33"/>
            <p:cNvGrpSpPr>
              <a:grpSpLocks/>
            </p:cNvGrpSpPr>
            <p:nvPr/>
          </p:nvGrpSpPr>
          <p:grpSpPr bwMode="auto">
            <a:xfrm>
              <a:off x="2864" y="2613"/>
              <a:ext cx="329" cy="72"/>
              <a:chOff x="2774" y="2611"/>
              <a:chExt cx="329" cy="72"/>
            </a:xfrm>
          </p:grpSpPr>
          <p:sp>
            <p:nvSpPr>
              <p:cNvPr id="77213" name="Oval 34"/>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14" name="Rectangle 35"/>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10" name="Line 36"/>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11" name="Freeform 37"/>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12" name="Oval 38"/>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 name="Group 39"/>
          <p:cNvGrpSpPr>
            <a:grpSpLocks/>
          </p:cNvGrpSpPr>
          <p:nvPr/>
        </p:nvGrpSpPr>
        <p:grpSpPr bwMode="auto">
          <a:xfrm>
            <a:off x="1816100" y="4459288"/>
            <a:ext cx="376238" cy="328612"/>
            <a:chOff x="2864" y="2181"/>
            <a:chExt cx="331" cy="505"/>
          </a:xfrm>
        </p:grpSpPr>
        <p:sp>
          <p:nvSpPr>
            <p:cNvPr id="77201" name="Line 40"/>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 name="Group 41"/>
            <p:cNvGrpSpPr>
              <a:grpSpLocks/>
            </p:cNvGrpSpPr>
            <p:nvPr/>
          </p:nvGrpSpPr>
          <p:grpSpPr bwMode="auto">
            <a:xfrm>
              <a:off x="2864" y="2613"/>
              <a:ext cx="329" cy="72"/>
              <a:chOff x="2774" y="2611"/>
              <a:chExt cx="329" cy="72"/>
            </a:xfrm>
          </p:grpSpPr>
          <p:sp>
            <p:nvSpPr>
              <p:cNvPr id="77206" name="Oval 42"/>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07" name="Rectangle 43"/>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203" name="Line 44"/>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204" name="Freeform 45"/>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205" name="Oval 46"/>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8" name="Group 434"/>
          <p:cNvGrpSpPr>
            <a:grpSpLocks/>
          </p:cNvGrpSpPr>
          <p:nvPr/>
        </p:nvGrpSpPr>
        <p:grpSpPr bwMode="auto">
          <a:xfrm>
            <a:off x="3670303" y="3254377"/>
            <a:ext cx="1084263" cy="1374775"/>
            <a:chOff x="2312" y="2058"/>
            <a:chExt cx="683" cy="866"/>
          </a:xfrm>
        </p:grpSpPr>
        <p:grpSp>
          <p:nvGrpSpPr>
            <p:cNvPr id="9" name="Group 159"/>
            <p:cNvGrpSpPr>
              <a:grpSpLocks noChangeAspect="1"/>
            </p:cNvGrpSpPr>
            <p:nvPr/>
          </p:nvGrpSpPr>
          <p:grpSpPr bwMode="auto">
            <a:xfrm>
              <a:off x="2586" y="2686"/>
              <a:ext cx="155" cy="238"/>
              <a:chOff x="2864" y="2181"/>
              <a:chExt cx="331" cy="505"/>
            </a:xfrm>
          </p:grpSpPr>
          <p:sp>
            <p:nvSpPr>
              <p:cNvPr id="77194" name="Line 16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0" name="Group 161"/>
              <p:cNvGrpSpPr>
                <a:grpSpLocks noChangeAspect="1"/>
              </p:cNvGrpSpPr>
              <p:nvPr/>
            </p:nvGrpSpPr>
            <p:grpSpPr bwMode="auto">
              <a:xfrm>
                <a:off x="2864" y="2613"/>
                <a:ext cx="329" cy="72"/>
                <a:chOff x="2774" y="2611"/>
                <a:chExt cx="329" cy="72"/>
              </a:xfrm>
            </p:grpSpPr>
            <p:sp>
              <p:nvSpPr>
                <p:cNvPr id="77199" name="Oval 16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200" name="Rectangle 16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96" name="Line 16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97" name="Freeform 16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98" name="Oval 16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1" name="Group 167"/>
            <p:cNvGrpSpPr>
              <a:grpSpLocks noChangeAspect="1"/>
            </p:cNvGrpSpPr>
            <p:nvPr/>
          </p:nvGrpSpPr>
          <p:grpSpPr bwMode="auto">
            <a:xfrm>
              <a:off x="2583" y="2058"/>
              <a:ext cx="155" cy="238"/>
              <a:chOff x="2864" y="2181"/>
              <a:chExt cx="331" cy="505"/>
            </a:xfrm>
          </p:grpSpPr>
          <p:sp>
            <p:nvSpPr>
              <p:cNvPr id="77187" name="Line 16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2" name="Group 169"/>
              <p:cNvGrpSpPr>
                <a:grpSpLocks noChangeAspect="1"/>
              </p:cNvGrpSpPr>
              <p:nvPr/>
            </p:nvGrpSpPr>
            <p:grpSpPr bwMode="auto">
              <a:xfrm>
                <a:off x="2864" y="2613"/>
                <a:ext cx="329" cy="72"/>
                <a:chOff x="2774" y="2611"/>
                <a:chExt cx="329" cy="72"/>
              </a:xfrm>
            </p:grpSpPr>
            <p:sp>
              <p:nvSpPr>
                <p:cNvPr id="77192" name="Oval 17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93" name="Rectangle 17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89" name="Line 17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90" name="Freeform 17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91" name="Oval 17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3" name="Group 175"/>
            <p:cNvGrpSpPr>
              <a:grpSpLocks noChangeAspect="1"/>
            </p:cNvGrpSpPr>
            <p:nvPr/>
          </p:nvGrpSpPr>
          <p:grpSpPr bwMode="auto">
            <a:xfrm>
              <a:off x="2312" y="2389"/>
              <a:ext cx="155" cy="238"/>
              <a:chOff x="2864" y="2181"/>
              <a:chExt cx="331" cy="505"/>
            </a:xfrm>
          </p:grpSpPr>
          <p:sp>
            <p:nvSpPr>
              <p:cNvPr id="77180" name="Line 17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4" name="Group 177"/>
              <p:cNvGrpSpPr>
                <a:grpSpLocks noChangeAspect="1"/>
              </p:cNvGrpSpPr>
              <p:nvPr/>
            </p:nvGrpSpPr>
            <p:grpSpPr bwMode="auto">
              <a:xfrm>
                <a:off x="2864" y="2613"/>
                <a:ext cx="329" cy="72"/>
                <a:chOff x="2774" y="2611"/>
                <a:chExt cx="329" cy="72"/>
              </a:xfrm>
            </p:grpSpPr>
            <p:sp>
              <p:nvSpPr>
                <p:cNvPr id="77185" name="Oval 17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86" name="Rectangle 17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82" name="Line 18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83" name="Freeform 18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84" name="Oval 18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5" name="Group 183"/>
            <p:cNvGrpSpPr>
              <a:grpSpLocks noChangeAspect="1"/>
            </p:cNvGrpSpPr>
            <p:nvPr/>
          </p:nvGrpSpPr>
          <p:grpSpPr bwMode="auto">
            <a:xfrm>
              <a:off x="2840" y="2443"/>
              <a:ext cx="155" cy="238"/>
              <a:chOff x="2864" y="2181"/>
              <a:chExt cx="331" cy="505"/>
            </a:xfrm>
          </p:grpSpPr>
          <p:sp>
            <p:nvSpPr>
              <p:cNvPr id="77173" name="Line 18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6" name="Group 185"/>
              <p:cNvGrpSpPr>
                <a:grpSpLocks noChangeAspect="1"/>
              </p:cNvGrpSpPr>
              <p:nvPr/>
            </p:nvGrpSpPr>
            <p:grpSpPr bwMode="auto">
              <a:xfrm>
                <a:off x="2864" y="2613"/>
                <a:ext cx="329" cy="72"/>
                <a:chOff x="2774" y="2611"/>
                <a:chExt cx="329" cy="72"/>
              </a:xfrm>
            </p:grpSpPr>
            <p:sp>
              <p:nvSpPr>
                <p:cNvPr id="77178" name="Oval 18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79" name="Rectangle 18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75" name="Line 18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76" name="Freeform 18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77" name="Oval 19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nvGrpSpPr>
          <p:cNvPr id="17" name="Group 476"/>
          <p:cNvGrpSpPr>
            <a:grpSpLocks/>
          </p:cNvGrpSpPr>
          <p:nvPr/>
        </p:nvGrpSpPr>
        <p:grpSpPr bwMode="auto">
          <a:xfrm>
            <a:off x="4841875" y="2749552"/>
            <a:ext cx="1395413" cy="1089025"/>
            <a:chOff x="3050" y="1740"/>
            <a:chExt cx="879" cy="686"/>
          </a:xfrm>
        </p:grpSpPr>
        <p:sp>
          <p:nvSpPr>
            <p:cNvPr id="77160" name="Line 389"/>
            <p:cNvSpPr>
              <a:spLocks noChangeShapeType="1"/>
            </p:cNvSpPr>
            <p:nvPr/>
          </p:nvSpPr>
          <p:spPr bwMode="auto">
            <a:xfrm flipV="1">
              <a:off x="3050" y="1899"/>
              <a:ext cx="469" cy="52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8" name="Group 435"/>
            <p:cNvGrpSpPr>
              <a:grpSpLocks/>
            </p:cNvGrpSpPr>
            <p:nvPr/>
          </p:nvGrpSpPr>
          <p:grpSpPr bwMode="auto">
            <a:xfrm>
              <a:off x="3592" y="1740"/>
              <a:ext cx="337" cy="280"/>
              <a:chOff x="2864" y="2181"/>
              <a:chExt cx="331" cy="505"/>
            </a:xfrm>
          </p:grpSpPr>
          <p:sp>
            <p:nvSpPr>
              <p:cNvPr id="77162" name="Line 436"/>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9" name="Group 437"/>
              <p:cNvGrpSpPr>
                <a:grpSpLocks/>
              </p:cNvGrpSpPr>
              <p:nvPr/>
            </p:nvGrpSpPr>
            <p:grpSpPr bwMode="auto">
              <a:xfrm>
                <a:off x="2864" y="2613"/>
                <a:ext cx="329" cy="72"/>
                <a:chOff x="2774" y="2611"/>
                <a:chExt cx="329" cy="72"/>
              </a:xfrm>
            </p:grpSpPr>
            <p:sp>
              <p:nvSpPr>
                <p:cNvPr id="77167" name="Oval 438"/>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68" name="Rectangle 439"/>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64" name="Line 440"/>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65" name="Freeform 441"/>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66" name="Oval 442"/>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nvGrpSpPr>
          <p:cNvPr id="20" name="Group 479"/>
          <p:cNvGrpSpPr>
            <a:grpSpLocks/>
          </p:cNvGrpSpPr>
          <p:nvPr/>
        </p:nvGrpSpPr>
        <p:grpSpPr bwMode="auto">
          <a:xfrm>
            <a:off x="4860925" y="2674938"/>
            <a:ext cx="1443038" cy="1179512"/>
            <a:chOff x="3102" y="1717"/>
            <a:chExt cx="909" cy="743"/>
          </a:xfrm>
        </p:grpSpPr>
        <p:grpSp>
          <p:nvGrpSpPr>
            <p:cNvPr id="21" name="Group 443"/>
            <p:cNvGrpSpPr>
              <a:grpSpLocks/>
            </p:cNvGrpSpPr>
            <p:nvPr/>
          </p:nvGrpSpPr>
          <p:grpSpPr bwMode="auto">
            <a:xfrm>
              <a:off x="3648" y="1717"/>
              <a:ext cx="363" cy="318"/>
              <a:chOff x="1680" y="2557"/>
              <a:chExt cx="363" cy="318"/>
            </a:xfrm>
          </p:grpSpPr>
          <p:grpSp>
            <p:nvGrpSpPr>
              <p:cNvPr id="22" name="Group 444"/>
              <p:cNvGrpSpPr>
                <a:grpSpLocks noChangeAspect="1"/>
              </p:cNvGrpSpPr>
              <p:nvPr/>
            </p:nvGrpSpPr>
            <p:grpSpPr bwMode="auto">
              <a:xfrm>
                <a:off x="1720" y="2557"/>
                <a:ext cx="155" cy="238"/>
                <a:chOff x="2864" y="2181"/>
                <a:chExt cx="331" cy="505"/>
              </a:xfrm>
            </p:grpSpPr>
            <p:sp>
              <p:nvSpPr>
                <p:cNvPr id="77153" name="Line 445"/>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3" name="Group 446"/>
                <p:cNvGrpSpPr>
                  <a:grpSpLocks noChangeAspect="1"/>
                </p:cNvGrpSpPr>
                <p:nvPr/>
              </p:nvGrpSpPr>
              <p:grpSpPr bwMode="auto">
                <a:xfrm>
                  <a:off x="2864" y="2613"/>
                  <a:ext cx="329" cy="72"/>
                  <a:chOff x="2774" y="2611"/>
                  <a:chExt cx="329" cy="72"/>
                </a:xfrm>
              </p:grpSpPr>
              <p:sp>
                <p:nvSpPr>
                  <p:cNvPr id="77158" name="Oval 447"/>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59" name="Rectangle 448"/>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55" name="Line 449"/>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56" name="Freeform 450"/>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57" name="Oval 451"/>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4" name="Group 452"/>
              <p:cNvGrpSpPr>
                <a:grpSpLocks noChangeAspect="1"/>
              </p:cNvGrpSpPr>
              <p:nvPr/>
            </p:nvGrpSpPr>
            <p:grpSpPr bwMode="auto">
              <a:xfrm>
                <a:off x="1888" y="2557"/>
                <a:ext cx="155" cy="238"/>
                <a:chOff x="2864" y="2181"/>
                <a:chExt cx="331" cy="505"/>
              </a:xfrm>
            </p:grpSpPr>
            <p:sp>
              <p:nvSpPr>
                <p:cNvPr id="77146" name="Line 453"/>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5" name="Group 454"/>
                <p:cNvGrpSpPr>
                  <a:grpSpLocks noChangeAspect="1"/>
                </p:cNvGrpSpPr>
                <p:nvPr/>
              </p:nvGrpSpPr>
              <p:grpSpPr bwMode="auto">
                <a:xfrm>
                  <a:off x="2864" y="2613"/>
                  <a:ext cx="329" cy="72"/>
                  <a:chOff x="2774" y="2611"/>
                  <a:chExt cx="329" cy="72"/>
                </a:xfrm>
              </p:grpSpPr>
              <p:sp>
                <p:nvSpPr>
                  <p:cNvPr id="77151" name="Oval 455"/>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52" name="Rectangle 456"/>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48" name="Line 457"/>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49" name="Freeform 458"/>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50" name="Oval 459"/>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6" name="Group 460"/>
              <p:cNvGrpSpPr>
                <a:grpSpLocks noChangeAspect="1"/>
              </p:cNvGrpSpPr>
              <p:nvPr/>
            </p:nvGrpSpPr>
            <p:grpSpPr bwMode="auto">
              <a:xfrm>
                <a:off x="1680" y="2629"/>
                <a:ext cx="155" cy="238"/>
                <a:chOff x="2864" y="2181"/>
                <a:chExt cx="331" cy="505"/>
              </a:xfrm>
            </p:grpSpPr>
            <p:sp>
              <p:nvSpPr>
                <p:cNvPr id="77139" name="Line 461"/>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7" name="Group 462"/>
                <p:cNvGrpSpPr>
                  <a:grpSpLocks noChangeAspect="1"/>
                </p:cNvGrpSpPr>
                <p:nvPr/>
              </p:nvGrpSpPr>
              <p:grpSpPr bwMode="auto">
                <a:xfrm>
                  <a:off x="2864" y="2613"/>
                  <a:ext cx="329" cy="72"/>
                  <a:chOff x="2774" y="2611"/>
                  <a:chExt cx="329" cy="72"/>
                </a:xfrm>
              </p:grpSpPr>
              <p:sp>
                <p:nvSpPr>
                  <p:cNvPr id="77144" name="Oval 463"/>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45" name="Rectangle 464"/>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41" name="Line 465"/>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42" name="Freeform 466"/>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43" name="Oval 467"/>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8" name="Group 468"/>
              <p:cNvGrpSpPr>
                <a:grpSpLocks noChangeAspect="1"/>
              </p:cNvGrpSpPr>
              <p:nvPr/>
            </p:nvGrpSpPr>
            <p:grpSpPr bwMode="auto">
              <a:xfrm>
                <a:off x="1864" y="2637"/>
                <a:ext cx="155" cy="238"/>
                <a:chOff x="2864" y="2181"/>
                <a:chExt cx="331" cy="505"/>
              </a:xfrm>
            </p:grpSpPr>
            <p:sp>
              <p:nvSpPr>
                <p:cNvPr id="77132" name="Line 469"/>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9" name="Group 470"/>
                <p:cNvGrpSpPr>
                  <a:grpSpLocks noChangeAspect="1"/>
                </p:cNvGrpSpPr>
                <p:nvPr/>
              </p:nvGrpSpPr>
              <p:grpSpPr bwMode="auto">
                <a:xfrm>
                  <a:off x="2864" y="2613"/>
                  <a:ext cx="329" cy="72"/>
                  <a:chOff x="2774" y="2611"/>
                  <a:chExt cx="329" cy="72"/>
                </a:xfrm>
              </p:grpSpPr>
              <p:sp>
                <p:nvSpPr>
                  <p:cNvPr id="77137" name="Oval 471"/>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38" name="Rectangle 472"/>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34" name="Line 473"/>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35" name="Freeform 474"/>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36" name="Oval 475"/>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7127" name="Line 478"/>
            <p:cNvSpPr>
              <a:spLocks noChangeShapeType="1"/>
            </p:cNvSpPr>
            <p:nvPr/>
          </p:nvSpPr>
          <p:spPr bwMode="auto">
            <a:xfrm flipV="1">
              <a:off x="3102" y="1934"/>
              <a:ext cx="453" cy="52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30" name="Group 530"/>
          <p:cNvGrpSpPr>
            <a:grpSpLocks/>
          </p:cNvGrpSpPr>
          <p:nvPr/>
        </p:nvGrpSpPr>
        <p:grpSpPr bwMode="auto">
          <a:xfrm>
            <a:off x="4556128" y="4667250"/>
            <a:ext cx="1393825" cy="635000"/>
            <a:chOff x="3381" y="3187"/>
            <a:chExt cx="878" cy="400"/>
          </a:xfrm>
        </p:grpSpPr>
        <p:sp>
          <p:nvSpPr>
            <p:cNvPr id="77092" name="Line 391"/>
            <p:cNvSpPr>
              <a:spLocks noChangeShapeType="1"/>
            </p:cNvSpPr>
            <p:nvPr/>
          </p:nvSpPr>
          <p:spPr bwMode="auto">
            <a:xfrm>
              <a:off x="3381" y="3187"/>
              <a:ext cx="436" cy="20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1" name="Group 488"/>
            <p:cNvGrpSpPr>
              <a:grpSpLocks/>
            </p:cNvGrpSpPr>
            <p:nvPr/>
          </p:nvGrpSpPr>
          <p:grpSpPr bwMode="auto">
            <a:xfrm>
              <a:off x="3896" y="3269"/>
              <a:ext cx="363" cy="318"/>
              <a:chOff x="1680" y="2557"/>
              <a:chExt cx="363" cy="318"/>
            </a:xfrm>
          </p:grpSpPr>
          <p:grpSp>
            <p:nvGrpSpPr>
              <p:cNvPr id="384" name="Group 489"/>
              <p:cNvGrpSpPr>
                <a:grpSpLocks noChangeAspect="1"/>
              </p:cNvGrpSpPr>
              <p:nvPr/>
            </p:nvGrpSpPr>
            <p:grpSpPr bwMode="auto">
              <a:xfrm>
                <a:off x="1720" y="2557"/>
                <a:ext cx="155" cy="238"/>
                <a:chOff x="2864" y="2181"/>
                <a:chExt cx="331" cy="505"/>
              </a:xfrm>
            </p:grpSpPr>
            <p:sp>
              <p:nvSpPr>
                <p:cNvPr id="77119" name="Line 49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5" name="Group 491"/>
                <p:cNvGrpSpPr>
                  <a:grpSpLocks noChangeAspect="1"/>
                </p:cNvGrpSpPr>
                <p:nvPr/>
              </p:nvGrpSpPr>
              <p:grpSpPr bwMode="auto">
                <a:xfrm>
                  <a:off x="2864" y="2613"/>
                  <a:ext cx="329" cy="72"/>
                  <a:chOff x="2774" y="2611"/>
                  <a:chExt cx="329" cy="72"/>
                </a:xfrm>
              </p:grpSpPr>
              <p:sp>
                <p:nvSpPr>
                  <p:cNvPr id="77124" name="Oval 49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25" name="Rectangle 49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21" name="Line 49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22" name="Freeform 49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23" name="Oval 49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86" name="Group 497"/>
              <p:cNvGrpSpPr>
                <a:grpSpLocks noChangeAspect="1"/>
              </p:cNvGrpSpPr>
              <p:nvPr/>
            </p:nvGrpSpPr>
            <p:grpSpPr bwMode="auto">
              <a:xfrm>
                <a:off x="1888" y="2557"/>
                <a:ext cx="155" cy="238"/>
                <a:chOff x="2864" y="2181"/>
                <a:chExt cx="331" cy="505"/>
              </a:xfrm>
            </p:grpSpPr>
            <p:sp>
              <p:nvSpPr>
                <p:cNvPr id="77112" name="Line 49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7" name="Group 499"/>
                <p:cNvGrpSpPr>
                  <a:grpSpLocks noChangeAspect="1"/>
                </p:cNvGrpSpPr>
                <p:nvPr/>
              </p:nvGrpSpPr>
              <p:grpSpPr bwMode="auto">
                <a:xfrm>
                  <a:off x="2864" y="2613"/>
                  <a:ext cx="329" cy="72"/>
                  <a:chOff x="2774" y="2611"/>
                  <a:chExt cx="329" cy="72"/>
                </a:xfrm>
              </p:grpSpPr>
              <p:sp>
                <p:nvSpPr>
                  <p:cNvPr id="77117" name="Oval 50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18" name="Rectangle 50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14" name="Line 50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15" name="Freeform 50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16" name="Oval 50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88" name="Group 505"/>
              <p:cNvGrpSpPr>
                <a:grpSpLocks noChangeAspect="1"/>
              </p:cNvGrpSpPr>
              <p:nvPr/>
            </p:nvGrpSpPr>
            <p:grpSpPr bwMode="auto">
              <a:xfrm>
                <a:off x="1680" y="2629"/>
                <a:ext cx="155" cy="238"/>
                <a:chOff x="2864" y="2181"/>
                <a:chExt cx="331" cy="505"/>
              </a:xfrm>
            </p:grpSpPr>
            <p:sp>
              <p:nvSpPr>
                <p:cNvPr id="77105" name="Line 50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9" name="Group 507"/>
                <p:cNvGrpSpPr>
                  <a:grpSpLocks noChangeAspect="1"/>
                </p:cNvGrpSpPr>
                <p:nvPr/>
              </p:nvGrpSpPr>
              <p:grpSpPr bwMode="auto">
                <a:xfrm>
                  <a:off x="2864" y="2613"/>
                  <a:ext cx="329" cy="72"/>
                  <a:chOff x="2774" y="2611"/>
                  <a:chExt cx="329" cy="72"/>
                </a:xfrm>
              </p:grpSpPr>
              <p:sp>
                <p:nvSpPr>
                  <p:cNvPr id="77110" name="Oval 50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11" name="Rectangle 50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07" name="Line 51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08" name="Freeform 51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09" name="Oval 51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90" name="Group 513"/>
              <p:cNvGrpSpPr>
                <a:grpSpLocks noChangeAspect="1"/>
              </p:cNvGrpSpPr>
              <p:nvPr/>
            </p:nvGrpSpPr>
            <p:grpSpPr bwMode="auto">
              <a:xfrm>
                <a:off x="1864" y="2637"/>
                <a:ext cx="155" cy="238"/>
                <a:chOff x="2864" y="2181"/>
                <a:chExt cx="331" cy="505"/>
              </a:xfrm>
            </p:grpSpPr>
            <p:sp>
              <p:nvSpPr>
                <p:cNvPr id="77098" name="Line 51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1" name="Group 515"/>
                <p:cNvGrpSpPr>
                  <a:grpSpLocks noChangeAspect="1"/>
                </p:cNvGrpSpPr>
                <p:nvPr/>
              </p:nvGrpSpPr>
              <p:grpSpPr bwMode="auto">
                <a:xfrm>
                  <a:off x="2864" y="2613"/>
                  <a:ext cx="329" cy="72"/>
                  <a:chOff x="2774" y="2611"/>
                  <a:chExt cx="329" cy="72"/>
                </a:xfrm>
              </p:grpSpPr>
              <p:sp>
                <p:nvSpPr>
                  <p:cNvPr id="77103" name="Oval 51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104" name="Rectangle 51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100" name="Line 51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101" name="Freeform 51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102" name="Oval 52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grpSp>
        <p:nvGrpSpPr>
          <p:cNvPr id="392" name="Group 531"/>
          <p:cNvGrpSpPr>
            <a:grpSpLocks/>
          </p:cNvGrpSpPr>
          <p:nvPr/>
        </p:nvGrpSpPr>
        <p:grpSpPr bwMode="auto">
          <a:xfrm>
            <a:off x="4516440" y="4640266"/>
            <a:ext cx="1416050" cy="636587"/>
            <a:chOff x="3349" y="3563"/>
            <a:chExt cx="892" cy="401"/>
          </a:xfrm>
        </p:grpSpPr>
        <p:grpSp>
          <p:nvGrpSpPr>
            <p:cNvPr id="393" name="Group 521"/>
            <p:cNvGrpSpPr>
              <a:grpSpLocks/>
            </p:cNvGrpSpPr>
            <p:nvPr/>
          </p:nvGrpSpPr>
          <p:grpSpPr bwMode="auto">
            <a:xfrm>
              <a:off x="3904" y="3684"/>
              <a:ext cx="337" cy="280"/>
              <a:chOff x="2864" y="2181"/>
              <a:chExt cx="331" cy="505"/>
            </a:xfrm>
          </p:grpSpPr>
          <p:sp>
            <p:nvSpPr>
              <p:cNvPr id="77085" name="Line 522"/>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4" name="Group 523"/>
              <p:cNvGrpSpPr>
                <a:grpSpLocks/>
              </p:cNvGrpSpPr>
              <p:nvPr/>
            </p:nvGrpSpPr>
            <p:grpSpPr bwMode="auto">
              <a:xfrm>
                <a:off x="2864" y="2613"/>
                <a:ext cx="329" cy="72"/>
                <a:chOff x="2774" y="2611"/>
                <a:chExt cx="329" cy="72"/>
              </a:xfrm>
            </p:grpSpPr>
            <p:sp>
              <p:nvSpPr>
                <p:cNvPr id="77090" name="Oval 524"/>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91" name="Rectangle 525"/>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87" name="Line 526"/>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88" name="Freeform 527"/>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89" name="Oval 528"/>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sp>
          <p:nvSpPr>
            <p:cNvPr id="77084" name="Line 529"/>
            <p:cNvSpPr>
              <a:spLocks noChangeShapeType="1"/>
            </p:cNvSpPr>
            <p:nvPr/>
          </p:nvSpPr>
          <p:spPr bwMode="auto">
            <a:xfrm>
              <a:off x="3349" y="3563"/>
              <a:ext cx="436" cy="20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395" name="Group 535"/>
          <p:cNvGrpSpPr>
            <a:grpSpLocks/>
          </p:cNvGrpSpPr>
          <p:nvPr/>
        </p:nvGrpSpPr>
        <p:grpSpPr bwMode="auto">
          <a:xfrm>
            <a:off x="4440238" y="2187578"/>
            <a:ext cx="749300" cy="962025"/>
            <a:chOff x="2789" y="770"/>
            <a:chExt cx="472" cy="606"/>
          </a:xfrm>
        </p:grpSpPr>
        <p:grpSp>
          <p:nvGrpSpPr>
            <p:cNvPr id="396" name="Group 433"/>
            <p:cNvGrpSpPr>
              <a:grpSpLocks/>
            </p:cNvGrpSpPr>
            <p:nvPr/>
          </p:nvGrpSpPr>
          <p:grpSpPr bwMode="auto">
            <a:xfrm>
              <a:off x="3103" y="770"/>
              <a:ext cx="158" cy="498"/>
              <a:chOff x="3343" y="1306"/>
              <a:chExt cx="158" cy="498"/>
            </a:xfrm>
          </p:grpSpPr>
          <p:grpSp>
            <p:nvGrpSpPr>
              <p:cNvPr id="397" name="Group 417"/>
              <p:cNvGrpSpPr>
                <a:grpSpLocks noChangeAspect="1"/>
              </p:cNvGrpSpPr>
              <p:nvPr/>
            </p:nvGrpSpPr>
            <p:grpSpPr bwMode="auto">
              <a:xfrm>
                <a:off x="3346" y="1566"/>
                <a:ext cx="155" cy="238"/>
                <a:chOff x="2864" y="2181"/>
                <a:chExt cx="331" cy="505"/>
              </a:xfrm>
            </p:grpSpPr>
            <p:sp>
              <p:nvSpPr>
                <p:cNvPr id="77076" name="Line 41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8" name="Group 419"/>
                <p:cNvGrpSpPr>
                  <a:grpSpLocks noChangeAspect="1"/>
                </p:cNvGrpSpPr>
                <p:nvPr/>
              </p:nvGrpSpPr>
              <p:grpSpPr bwMode="auto">
                <a:xfrm>
                  <a:off x="2864" y="2613"/>
                  <a:ext cx="329" cy="72"/>
                  <a:chOff x="2774" y="2611"/>
                  <a:chExt cx="329" cy="72"/>
                </a:xfrm>
              </p:grpSpPr>
              <p:sp>
                <p:nvSpPr>
                  <p:cNvPr id="77081" name="Oval 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82" name="Rectangle 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78" name="Line 42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79" name="Freeform 42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80" name="Oval 42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99" name="Group 425"/>
              <p:cNvGrpSpPr>
                <a:grpSpLocks noChangeAspect="1"/>
              </p:cNvGrpSpPr>
              <p:nvPr/>
            </p:nvGrpSpPr>
            <p:grpSpPr bwMode="auto">
              <a:xfrm>
                <a:off x="3343" y="1306"/>
                <a:ext cx="155" cy="238"/>
                <a:chOff x="2864" y="2181"/>
                <a:chExt cx="331" cy="505"/>
              </a:xfrm>
            </p:grpSpPr>
            <p:sp>
              <p:nvSpPr>
                <p:cNvPr id="77069" name="Line 42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0" name="Group 427"/>
                <p:cNvGrpSpPr>
                  <a:grpSpLocks noChangeAspect="1"/>
                </p:cNvGrpSpPr>
                <p:nvPr/>
              </p:nvGrpSpPr>
              <p:grpSpPr bwMode="auto">
                <a:xfrm>
                  <a:off x="2864" y="2613"/>
                  <a:ext cx="329" cy="72"/>
                  <a:chOff x="2774" y="2611"/>
                  <a:chExt cx="329" cy="72"/>
                </a:xfrm>
              </p:grpSpPr>
              <p:sp>
                <p:nvSpPr>
                  <p:cNvPr id="77074" name="Oval 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75" name="Rectangle 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71" name="Line 43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72" name="Freeform 43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73" name="Oval 43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7066" name="Line 532"/>
            <p:cNvSpPr>
              <a:spLocks noChangeShapeType="1"/>
            </p:cNvSpPr>
            <p:nvPr/>
          </p:nvSpPr>
          <p:spPr bwMode="auto">
            <a:xfrm flipV="1">
              <a:off x="2789" y="1014"/>
              <a:ext cx="239" cy="3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402" name="Group 534"/>
          <p:cNvGrpSpPr>
            <a:grpSpLocks/>
          </p:cNvGrpSpPr>
          <p:nvPr/>
        </p:nvGrpSpPr>
        <p:grpSpPr bwMode="auto">
          <a:xfrm>
            <a:off x="4440239" y="2238378"/>
            <a:ext cx="747712" cy="962025"/>
            <a:chOff x="2789" y="1386"/>
            <a:chExt cx="471" cy="606"/>
          </a:xfrm>
        </p:grpSpPr>
        <p:grpSp>
          <p:nvGrpSpPr>
            <p:cNvPr id="403" name="Group 409"/>
            <p:cNvGrpSpPr>
              <a:grpSpLocks/>
            </p:cNvGrpSpPr>
            <p:nvPr/>
          </p:nvGrpSpPr>
          <p:grpSpPr bwMode="auto">
            <a:xfrm>
              <a:off x="3087" y="1386"/>
              <a:ext cx="173" cy="415"/>
              <a:chOff x="2864" y="2181"/>
              <a:chExt cx="331" cy="505"/>
            </a:xfrm>
          </p:grpSpPr>
          <p:sp>
            <p:nvSpPr>
              <p:cNvPr id="77058" name="Line 410"/>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4" name="Group 411"/>
              <p:cNvGrpSpPr>
                <a:grpSpLocks/>
              </p:cNvGrpSpPr>
              <p:nvPr/>
            </p:nvGrpSpPr>
            <p:grpSpPr bwMode="auto">
              <a:xfrm>
                <a:off x="2864" y="2613"/>
                <a:ext cx="329" cy="72"/>
                <a:chOff x="2774" y="2611"/>
                <a:chExt cx="329" cy="72"/>
              </a:xfrm>
            </p:grpSpPr>
            <p:sp>
              <p:nvSpPr>
                <p:cNvPr id="77063" name="Oval 412"/>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64" name="Rectangle 413"/>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60" name="Line 414"/>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61" name="Freeform 415"/>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62" name="Oval 416"/>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sp>
          <p:nvSpPr>
            <p:cNvPr id="77057" name="Line 533"/>
            <p:cNvSpPr>
              <a:spLocks noChangeShapeType="1"/>
            </p:cNvSpPr>
            <p:nvPr/>
          </p:nvSpPr>
          <p:spPr bwMode="auto">
            <a:xfrm flipV="1">
              <a:off x="2789" y="1630"/>
              <a:ext cx="239" cy="3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405" name="Group 400"/>
          <p:cNvGrpSpPr>
            <a:grpSpLocks/>
          </p:cNvGrpSpPr>
          <p:nvPr/>
        </p:nvGrpSpPr>
        <p:grpSpPr bwMode="auto">
          <a:xfrm>
            <a:off x="2693988" y="4113215"/>
            <a:ext cx="534987" cy="444500"/>
            <a:chOff x="2864" y="2181"/>
            <a:chExt cx="331" cy="505"/>
          </a:xfrm>
        </p:grpSpPr>
        <p:sp>
          <p:nvSpPr>
            <p:cNvPr id="77049" name="Line 401"/>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06" name="Group 402"/>
            <p:cNvGrpSpPr>
              <a:grpSpLocks/>
            </p:cNvGrpSpPr>
            <p:nvPr/>
          </p:nvGrpSpPr>
          <p:grpSpPr bwMode="auto">
            <a:xfrm>
              <a:off x="2864" y="2613"/>
              <a:ext cx="329" cy="72"/>
              <a:chOff x="2774" y="2611"/>
              <a:chExt cx="329" cy="72"/>
            </a:xfrm>
          </p:grpSpPr>
          <p:sp>
            <p:nvSpPr>
              <p:cNvPr id="77054" name="Oval 403"/>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55" name="Rectangle 404"/>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51" name="Line 405"/>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52" name="Freeform 406"/>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53" name="Oval 407"/>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pic>
        <p:nvPicPr>
          <p:cNvPr id="76816" name="Picture 5" descr="MCj01507830000[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33375" y="5724527"/>
            <a:ext cx="998538" cy="96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07" name="Group 1536"/>
          <p:cNvGrpSpPr>
            <a:grpSpLocks/>
          </p:cNvGrpSpPr>
          <p:nvPr/>
        </p:nvGrpSpPr>
        <p:grpSpPr bwMode="auto">
          <a:xfrm>
            <a:off x="5818188" y="1066800"/>
            <a:ext cx="2100262" cy="4457700"/>
            <a:chOff x="3665" y="434"/>
            <a:chExt cx="1323" cy="3038"/>
          </a:xfrm>
        </p:grpSpPr>
        <p:grpSp>
          <p:nvGrpSpPr>
            <p:cNvPr id="408" name="Group 1332"/>
            <p:cNvGrpSpPr>
              <a:grpSpLocks/>
            </p:cNvGrpSpPr>
            <p:nvPr/>
          </p:nvGrpSpPr>
          <p:grpSpPr bwMode="auto">
            <a:xfrm>
              <a:off x="3808" y="434"/>
              <a:ext cx="363" cy="318"/>
              <a:chOff x="1680" y="2557"/>
              <a:chExt cx="363" cy="318"/>
            </a:xfrm>
          </p:grpSpPr>
          <p:grpSp>
            <p:nvGrpSpPr>
              <p:cNvPr id="409" name="Group 1333"/>
              <p:cNvGrpSpPr>
                <a:grpSpLocks noChangeAspect="1"/>
              </p:cNvGrpSpPr>
              <p:nvPr/>
            </p:nvGrpSpPr>
            <p:grpSpPr bwMode="auto">
              <a:xfrm>
                <a:off x="1720" y="2557"/>
                <a:ext cx="155" cy="238"/>
                <a:chOff x="2864" y="2181"/>
                <a:chExt cx="331" cy="505"/>
              </a:xfrm>
            </p:grpSpPr>
            <p:sp>
              <p:nvSpPr>
                <p:cNvPr id="77042" name="Line 133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0" name="Group 1335"/>
                <p:cNvGrpSpPr>
                  <a:grpSpLocks noChangeAspect="1"/>
                </p:cNvGrpSpPr>
                <p:nvPr/>
              </p:nvGrpSpPr>
              <p:grpSpPr bwMode="auto">
                <a:xfrm>
                  <a:off x="2864" y="2613"/>
                  <a:ext cx="329" cy="72"/>
                  <a:chOff x="2774" y="2611"/>
                  <a:chExt cx="329" cy="72"/>
                </a:xfrm>
              </p:grpSpPr>
              <p:sp>
                <p:nvSpPr>
                  <p:cNvPr id="77047" name="Oval 133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48" name="Rectangle 133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44" name="Line 133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45" name="Freeform 133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46" name="Oval 134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1" name="Group 1341"/>
              <p:cNvGrpSpPr>
                <a:grpSpLocks noChangeAspect="1"/>
              </p:cNvGrpSpPr>
              <p:nvPr/>
            </p:nvGrpSpPr>
            <p:grpSpPr bwMode="auto">
              <a:xfrm>
                <a:off x="1888" y="2557"/>
                <a:ext cx="155" cy="238"/>
                <a:chOff x="2864" y="2181"/>
                <a:chExt cx="331" cy="505"/>
              </a:xfrm>
            </p:grpSpPr>
            <p:sp>
              <p:nvSpPr>
                <p:cNvPr id="77035" name="Line 134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2" name="Group 1343"/>
                <p:cNvGrpSpPr>
                  <a:grpSpLocks noChangeAspect="1"/>
                </p:cNvGrpSpPr>
                <p:nvPr/>
              </p:nvGrpSpPr>
              <p:grpSpPr bwMode="auto">
                <a:xfrm>
                  <a:off x="2864" y="2613"/>
                  <a:ext cx="329" cy="72"/>
                  <a:chOff x="2774" y="2611"/>
                  <a:chExt cx="329" cy="72"/>
                </a:xfrm>
              </p:grpSpPr>
              <p:sp>
                <p:nvSpPr>
                  <p:cNvPr id="77040" name="Oval 134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41" name="Rectangle 134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37" name="Line 134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38" name="Freeform 134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39" name="Oval 134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3" name="Group 1349"/>
              <p:cNvGrpSpPr>
                <a:grpSpLocks noChangeAspect="1"/>
              </p:cNvGrpSpPr>
              <p:nvPr/>
            </p:nvGrpSpPr>
            <p:grpSpPr bwMode="auto">
              <a:xfrm>
                <a:off x="1680" y="2629"/>
                <a:ext cx="155" cy="238"/>
                <a:chOff x="2864" y="2181"/>
                <a:chExt cx="331" cy="505"/>
              </a:xfrm>
            </p:grpSpPr>
            <p:sp>
              <p:nvSpPr>
                <p:cNvPr id="77028" name="Line 135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4" name="Group 1351"/>
                <p:cNvGrpSpPr>
                  <a:grpSpLocks noChangeAspect="1"/>
                </p:cNvGrpSpPr>
                <p:nvPr/>
              </p:nvGrpSpPr>
              <p:grpSpPr bwMode="auto">
                <a:xfrm>
                  <a:off x="2864" y="2613"/>
                  <a:ext cx="329" cy="72"/>
                  <a:chOff x="2774" y="2611"/>
                  <a:chExt cx="329" cy="72"/>
                </a:xfrm>
              </p:grpSpPr>
              <p:sp>
                <p:nvSpPr>
                  <p:cNvPr id="77033" name="Oval 135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34" name="Rectangle 135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30" name="Line 135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31" name="Freeform 135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32" name="Oval 135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415" name="Group 1357"/>
              <p:cNvGrpSpPr>
                <a:grpSpLocks noChangeAspect="1"/>
              </p:cNvGrpSpPr>
              <p:nvPr/>
            </p:nvGrpSpPr>
            <p:grpSpPr bwMode="auto">
              <a:xfrm>
                <a:off x="1864" y="2637"/>
                <a:ext cx="155" cy="238"/>
                <a:chOff x="2864" y="2181"/>
                <a:chExt cx="331" cy="505"/>
              </a:xfrm>
            </p:grpSpPr>
            <p:sp>
              <p:nvSpPr>
                <p:cNvPr id="77021" name="Line 135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6" name="Group 1359"/>
                <p:cNvGrpSpPr>
                  <a:grpSpLocks noChangeAspect="1"/>
                </p:cNvGrpSpPr>
                <p:nvPr/>
              </p:nvGrpSpPr>
              <p:grpSpPr bwMode="auto">
                <a:xfrm>
                  <a:off x="2864" y="2613"/>
                  <a:ext cx="329" cy="72"/>
                  <a:chOff x="2774" y="2611"/>
                  <a:chExt cx="329" cy="72"/>
                </a:xfrm>
              </p:grpSpPr>
              <p:sp>
                <p:nvSpPr>
                  <p:cNvPr id="77026" name="Oval 136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27" name="Rectangle 136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23" name="Line 136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24" name="Freeform 136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25" name="Oval 136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46" name="Line 1365"/>
            <p:cNvSpPr>
              <a:spLocks noChangeShapeType="1"/>
            </p:cNvSpPr>
            <p:nvPr/>
          </p:nvSpPr>
          <p:spPr bwMode="auto">
            <a:xfrm flipV="1">
              <a:off x="3822" y="840"/>
              <a:ext cx="100" cy="74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7" name="Group 1366"/>
            <p:cNvGrpSpPr>
              <a:grpSpLocks/>
            </p:cNvGrpSpPr>
            <p:nvPr/>
          </p:nvGrpSpPr>
          <p:grpSpPr bwMode="auto">
            <a:xfrm>
              <a:off x="4432" y="690"/>
              <a:ext cx="363" cy="318"/>
              <a:chOff x="1680" y="2557"/>
              <a:chExt cx="363" cy="318"/>
            </a:xfrm>
          </p:grpSpPr>
          <p:grpSp>
            <p:nvGrpSpPr>
              <p:cNvPr id="418" name="Group 1367"/>
              <p:cNvGrpSpPr>
                <a:grpSpLocks noChangeAspect="1"/>
              </p:cNvGrpSpPr>
              <p:nvPr/>
            </p:nvGrpSpPr>
            <p:grpSpPr bwMode="auto">
              <a:xfrm>
                <a:off x="1720" y="2557"/>
                <a:ext cx="155" cy="238"/>
                <a:chOff x="2864" y="2181"/>
                <a:chExt cx="331" cy="505"/>
              </a:xfrm>
            </p:grpSpPr>
            <p:sp>
              <p:nvSpPr>
                <p:cNvPr id="77010" name="Line 136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9" name="Group 1369"/>
                <p:cNvGrpSpPr>
                  <a:grpSpLocks noChangeAspect="1"/>
                </p:cNvGrpSpPr>
                <p:nvPr/>
              </p:nvGrpSpPr>
              <p:grpSpPr bwMode="auto">
                <a:xfrm>
                  <a:off x="2864" y="2613"/>
                  <a:ext cx="329" cy="72"/>
                  <a:chOff x="2774" y="2611"/>
                  <a:chExt cx="329" cy="72"/>
                </a:xfrm>
              </p:grpSpPr>
              <p:sp>
                <p:nvSpPr>
                  <p:cNvPr id="77015" name="Oval 137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16" name="Rectangle 137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12" name="Line 137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13" name="Freeform 137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14" name="Oval 137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04" name="Group 1375"/>
              <p:cNvGrpSpPr>
                <a:grpSpLocks noChangeAspect="1"/>
              </p:cNvGrpSpPr>
              <p:nvPr/>
            </p:nvGrpSpPr>
            <p:grpSpPr bwMode="auto">
              <a:xfrm>
                <a:off x="1888" y="2557"/>
                <a:ext cx="155" cy="238"/>
                <a:chOff x="2864" y="2181"/>
                <a:chExt cx="331" cy="505"/>
              </a:xfrm>
            </p:grpSpPr>
            <p:sp>
              <p:nvSpPr>
                <p:cNvPr id="77003" name="Line 137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5" name="Group 1377"/>
                <p:cNvGrpSpPr>
                  <a:grpSpLocks noChangeAspect="1"/>
                </p:cNvGrpSpPr>
                <p:nvPr/>
              </p:nvGrpSpPr>
              <p:grpSpPr bwMode="auto">
                <a:xfrm>
                  <a:off x="2864" y="2613"/>
                  <a:ext cx="329" cy="72"/>
                  <a:chOff x="2774" y="2611"/>
                  <a:chExt cx="329" cy="72"/>
                </a:xfrm>
              </p:grpSpPr>
              <p:sp>
                <p:nvSpPr>
                  <p:cNvPr id="77008" name="Oval 137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09" name="Rectangle 137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7005" name="Line 138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7006" name="Freeform 138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07" name="Oval 138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06" name="Group 1383"/>
              <p:cNvGrpSpPr>
                <a:grpSpLocks noChangeAspect="1"/>
              </p:cNvGrpSpPr>
              <p:nvPr/>
            </p:nvGrpSpPr>
            <p:grpSpPr bwMode="auto">
              <a:xfrm>
                <a:off x="1680" y="2629"/>
                <a:ext cx="155" cy="238"/>
                <a:chOff x="2864" y="2181"/>
                <a:chExt cx="331" cy="505"/>
              </a:xfrm>
            </p:grpSpPr>
            <p:sp>
              <p:nvSpPr>
                <p:cNvPr id="76996" name="Line 138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7" name="Group 1385"/>
                <p:cNvGrpSpPr>
                  <a:grpSpLocks noChangeAspect="1"/>
                </p:cNvGrpSpPr>
                <p:nvPr/>
              </p:nvGrpSpPr>
              <p:grpSpPr bwMode="auto">
                <a:xfrm>
                  <a:off x="2864" y="2613"/>
                  <a:ext cx="329" cy="72"/>
                  <a:chOff x="2774" y="2611"/>
                  <a:chExt cx="329" cy="72"/>
                </a:xfrm>
              </p:grpSpPr>
              <p:sp>
                <p:nvSpPr>
                  <p:cNvPr id="77001" name="Oval 138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002" name="Rectangle 138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98" name="Line 138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99" name="Freeform 138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7000" name="Oval 139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08" name="Group 1391"/>
              <p:cNvGrpSpPr>
                <a:grpSpLocks noChangeAspect="1"/>
              </p:cNvGrpSpPr>
              <p:nvPr/>
            </p:nvGrpSpPr>
            <p:grpSpPr bwMode="auto">
              <a:xfrm>
                <a:off x="1864" y="2637"/>
                <a:ext cx="155" cy="238"/>
                <a:chOff x="2864" y="2181"/>
                <a:chExt cx="331" cy="505"/>
              </a:xfrm>
            </p:grpSpPr>
            <p:sp>
              <p:nvSpPr>
                <p:cNvPr id="76989" name="Line 139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09" name="Group 1393"/>
                <p:cNvGrpSpPr>
                  <a:grpSpLocks noChangeAspect="1"/>
                </p:cNvGrpSpPr>
                <p:nvPr/>
              </p:nvGrpSpPr>
              <p:grpSpPr bwMode="auto">
                <a:xfrm>
                  <a:off x="2864" y="2613"/>
                  <a:ext cx="329" cy="72"/>
                  <a:chOff x="2774" y="2611"/>
                  <a:chExt cx="329" cy="72"/>
                </a:xfrm>
              </p:grpSpPr>
              <p:sp>
                <p:nvSpPr>
                  <p:cNvPr id="76994" name="Oval 139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95" name="Rectangle 139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91" name="Line 139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92" name="Freeform 139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93" name="Oval 139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48" name="Line 1399"/>
            <p:cNvSpPr>
              <a:spLocks noChangeShapeType="1"/>
            </p:cNvSpPr>
            <p:nvPr/>
          </p:nvSpPr>
          <p:spPr bwMode="auto">
            <a:xfrm flipV="1">
              <a:off x="4051" y="1063"/>
              <a:ext cx="298" cy="53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0" name="Group 1400"/>
            <p:cNvGrpSpPr>
              <a:grpSpLocks/>
            </p:cNvGrpSpPr>
            <p:nvPr/>
          </p:nvGrpSpPr>
          <p:grpSpPr bwMode="auto">
            <a:xfrm>
              <a:off x="4528" y="1386"/>
              <a:ext cx="363" cy="318"/>
              <a:chOff x="1680" y="2557"/>
              <a:chExt cx="363" cy="318"/>
            </a:xfrm>
          </p:grpSpPr>
          <p:grpSp>
            <p:nvGrpSpPr>
              <p:cNvPr id="511" name="Group 1401"/>
              <p:cNvGrpSpPr>
                <a:grpSpLocks noChangeAspect="1"/>
              </p:cNvGrpSpPr>
              <p:nvPr/>
            </p:nvGrpSpPr>
            <p:grpSpPr bwMode="auto">
              <a:xfrm>
                <a:off x="1720" y="2557"/>
                <a:ext cx="155" cy="238"/>
                <a:chOff x="2864" y="2181"/>
                <a:chExt cx="331" cy="505"/>
              </a:xfrm>
            </p:grpSpPr>
            <p:sp>
              <p:nvSpPr>
                <p:cNvPr id="76978" name="Line 140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2" name="Group 1403"/>
                <p:cNvGrpSpPr>
                  <a:grpSpLocks noChangeAspect="1"/>
                </p:cNvGrpSpPr>
                <p:nvPr/>
              </p:nvGrpSpPr>
              <p:grpSpPr bwMode="auto">
                <a:xfrm>
                  <a:off x="2864" y="2613"/>
                  <a:ext cx="329" cy="72"/>
                  <a:chOff x="2774" y="2611"/>
                  <a:chExt cx="329" cy="72"/>
                </a:xfrm>
              </p:grpSpPr>
              <p:sp>
                <p:nvSpPr>
                  <p:cNvPr id="76983" name="Oval 140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84" name="Rectangle 140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80" name="Line 140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81" name="Freeform 140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82" name="Oval 140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13" name="Group 1409"/>
              <p:cNvGrpSpPr>
                <a:grpSpLocks noChangeAspect="1"/>
              </p:cNvGrpSpPr>
              <p:nvPr/>
            </p:nvGrpSpPr>
            <p:grpSpPr bwMode="auto">
              <a:xfrm>
                <a:off x="1888" y="2557"/>
                <a:ext cx="155" cy="238"/>
                <a:chOff x="2864" y="2181"/>
                <a:chExt cx="331" cy="505"/>
              </a:xfrm>
            </p:grpSpPr>
            <p:sp>
              <p:nvSpPr>
                <p:cNvPr id="76971" name="Line 141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14" name="Group 1411"/>
                <p:cNvGrpSpPr>
                  <a:grpSpLocks noChangeAspect="1"/>
                </p:cNvGrpSpPr>
                <p:nvPr/>
              </p:nvGrpSpPr>
              <p:grpSpPr bwMode="auto">
                <a:xfrm>
                  <a:off x="2864" y="2613"/>
                  <a:ext cx="329" cy="72"/>
                  <a:chOff x="2774" y="2611"/>
                  <a:chExt cx="329" cy="72"/>
                </a:xfrm>
              </p:grpSpPr>
              <p:sp>
                <p:nvSpPr>
                  <p:cNvPr id="76976" name="Oval 141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77" name="Rectangle 141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73" name="Line 141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74" name="Freeform 141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75" name="Oval 141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515" name="Group 1417"/>
              <p:cNvGrpSpPr>
                <a:grpSpLocks noChangeAspect="1"/>
              </p:cNvGrpSpPr>
              <p:nvPr/>
            </p:nvGrpSpPr>
            <p:grpSpPr bwMode="auto">
              <a:xfrm>
                <a:off x="1680" y="2629"/>
                <a:ext cx="155" cy="238"/>
                <a:chOff x="2864" y="2181"/>
                <a:chExt cx="331" cy="505"/>
              </a:xfrm>
            </p:grpSpPr>
            <p:sp>
              <p:nvSpPr>
                <p:cNvPr id="76964" name="Line 141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0" name="Group 1419"/>
                <p:cNvGrpSpPr>
                  <a:grpSpLocks noChangeAspect="1"/>
                </p:cNvGrpSpPr>
                <p:nvPr/>
              </p:nvGrpSpPr>
              <p:grpSpPr bwMode="auto">
                <a:xfrm>
                  <a:off x="2864" y="2613"/>
                  <a:ext cx="329" cy="72"/>
                  <a:chOff x="2774" y="2611"/>
                  <a:chExt cx="329" cy="72"/>
                </a:xfrm>
              </p:grpSpPr>
              <p:sp>
                <p:nvSpPr>
                  <p:cNvPr id="76969" name="Oval 1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70" name="Rectangle 1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66" name="Line 142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67" name="Freeform 142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68" name="Oval 142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1" name="Group 1425"/>
              <p:cNvGrpSpPr>
                <a:grpSpLocks noChangeAspect="1"/>
              </p:cNvGrpSpPr>
              <p:nvPr/>
            </p:nvGrpSpPr>
            <p:grpSpPr bwMode="auto">
              <a:xfrm>
                <a:off x="1864" y="2637"/>
                <a:ext cx="155" cy="238"/>
                <a:chOff x="2864" y="2181"/>
                <a:chExt cx="331" cy="505"/>
              </a:xfrm>
            </p:grpSpPr>
            <p:sp>
              <p:nvSpPr>
                <p:cNvPr id="76957" name="Line 142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2" name="Group 1427"/>
                <p:cNvGrpSpPr>
                  <a:grpSpLocks noChangeAspect="1"/>
                </p:cNvGrpSpPr>
                <p:nvPr/>
              </p:nvGrpSpPr>
              <p:grpSpPr bwMode="auto">
                <a:xfrm>
                  <a:off x="2864" y="2613"/>
                  <a:ext cx="329" cy="72"/>
                  <a:chOff x="2774" y="2611"/>
                  <a:chExt cx="329" cy="72"/>
                </a:xfrm>
              </p:grpSpPr>
              <p:sp>
                <p:nvSpPr>
                  <p:cNvPr id="76962" name="Oval 1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63" name="Rectangle 1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59" name="Line 143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60" name="Freeform 143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61" name="Oval 143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0" name="Line 1433"/>
            <p:cNvSpPr>
              <a:spLocks noChangeShapeType="1"/>
            </p:cNvSpPr>
            <p:nvPr/>
          </p:nvSpPr>
          <p:spPr bwMode="auto">
            <a:xfrm flipV="1">
              <a:off x="4059" y="1634"/>
              <a:ext cx="323" cy="14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3" name="Group 1434"/>
            <p:cNvGrpSpPr>
              <a:grpSpLocks/>
            </p:cNvGrpSpPr>
            <p:nvPr/>
          </p:nvGrpSpPr>
          <p:grpSpPr bwMode="auto">
            <a:xfrm>
              <a:off x="4153" y="2842"/>
              <a:ext cx="363" cy="318"/>
              <a:chOff x="1680" y="2557"/>
              <a:chExt cx="363" cy="318"/>
            </a:xfrm>
          </p:grpSpPr>
          <p:grpSp>
            <p:nvGrpSpPr>
              <p:cNvPr id="604" name="Group 1435"/>
              <p:cNvGrpSpPr>
                <a:grpSpLocks noChangeAspect="1"/>
              </p:cNvGrpSpPr>
              <p:nvPr/>
            </p:nvGrpSpPr>
            <p:grpSpPr bwMode="auto">
              <a:xfrm>
                <a:off x="1720" y="2557"/>
                <a:ext cx="155" cy="238"/>
                <a:chOff x="2864" y="2181"/>
                <a:chExt cx="331" cy="505"/>
              </a:xfrm>
            </p:grpSpPr>
            <p:sp>
              <p:nvSpPr>
                <p:cNvPr id="76946" name="Line 143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5" name="Group 1437"/>
                <p:cNvGrpSpPr>
                  <a:grpSpLocks noChangeAspect="1"/>
                </p:cNvGrpSpPr>
                <p:nvPr/>
              </p:nvGrpSpPr>
              <p:grpSpPr bwMode="auto">
                <a:xfrm>
                  <a:off x="2864" y="2613"/>
                  <a:ext cx="329" cy="72"/>
                  <a:chOff x="2774" y="2611"/>
                  <a:chExt cx="329" cy="72"/>
                </a:xfrm>
              </p:grpSpPr>
              <p:sp>
                <p:nvSpPr>
                  <p:cNvPr id="76951" name="Oval 143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52" name="Rectangle 143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48" name="Line 144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49" name="Freeform 144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50" name="Oval 144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6" name="Group 1443"/>
              <p:cNvGrpSpPr>
                <a:grpSpLocks noChangeAspect="1"/>
              </p:cNvGrpSpPr>
              <p:nvPr/>
            </p:nvGrpSpPr>
            <p:grpSpPr bwMode="auto">
              <a:xfrm>
                <a:off x="1888" y="2557"/>
                <a:ext cx="155" cy="238"/>
                <a:chOff x="2864" y="2181"/>
                <a:chExt cx="331" cy="505"/>
              </a:xfrm>
            </p:grpSpPr>
            <p:sp>
              <p:nvSpPr>
                <p:cNvPr id="76939" name="Line 144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7" name="Group 1445"/>
                <p:cNvGrpSpPr>
                  <a:grpSpLocks noChangeAspect="1"/>
                </p:cNvGrpSpPr>
                <p:nvPr/>
              </p:nvGrpSpPr>
              <p:grpSpPr bwMode="auto">
                <a:xfrm>
                  <a:off x="2864" y="2613"/>
                  <a:ext cx="329" cy="72"/>
                  <a:chOff x="2774" y="2611"/>
                  <a:chExt cx="329" cy="72"/>
                </a:xfrm>
              </p:grpSpPr>
              <p:sp>
                <p:nvSpPr>
                  <p:cNvPr id="76944" name="Oval 144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45" name="Rectangle 144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41" name="Line 144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42" name="Freeform 144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43" name="Oval 145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08" name="Group 1451"/>
              <p:cNvGrpSpPr>
                <a:grpSpLocks noChangeAspect="1"/>
              </p:cNvGrpSpPr>
              <p:nvPr/>
            </p:nvGrpSpPr>
            <p:grpSpPr bwMode="auto">
              <a:xfrm>
                <a:off x="1680" y="2629"/>
                <a:ext cx="155" cy="238"/>
                <a:chOff x="2864" y="2181"/>
                <a:chExt cx="331" cy="505"/>
              </a:xfrm>
            </p:grpSpPr>
            <p:sp>
              <p:nvSpPr>
                <p:cNvPr id="76932" name="Line 145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09" name="Group 1453"/>
                <p:cNvGrpSpPr>
                  <a:grpSpLocks noChangeAspect="1"/>
                </p:cNvGrpSpPr>
                <p:nvPr/>
              </p:nvGrpSpPr>
              <p:grpSpPr bwMode="auto">
                <a:xfrm>
                  <a:off x="2864" y="2613"/>
                  <a:ext cx="329" cy="72"/>
                  <a:chOff x="2774" y="2611"/>
                  <a:chExt cx="329" cy="72"/>
                </a:xfrm>
              </p:grpSpPr>
              <p:sp>
                <p:nvSpPr>
                  <p:cNvPr id="76937" name="Oval 145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38" name="Rectangle 145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34" name="Line 145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35" name="Freeform 145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36" name="Oval 145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10" name="Group 1459"/>
              <p:cNvGrpSpPr>
                <a:grpSpLocks noChangeAspect="1"/>
              </p:cNvGrpSpPr>
              <p:nvPr/>
            </p:nvGrpSpPr>
            <p:grpSpPr bwMode="auto">
              <a:xfrm>
                <a:off x="1864" y="2637"/>
                <a:ext cx="155" cy="238"/>
                <a:chOff x="2864" y="2181"/>
                <a:chExt cx="331" cy="505"/>
              </a:xfrm>
            </p:grpSpPr>
            <p:sp>
              <p:nvSpPr>
                <p:cNvPr id="76925" name="Line 146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11" name="Group 1461"/>
                <p:cNvGrpSpPr>
                  <a:grpSpLocks noChangeAspect="1"/>
                </p:cNvGrpSpPr>
                <p:nvPr/>
              </p:nvGrpSpPr>
              <p:grpSpPr bwMode="auto">
                <a:xfrm>
                  <a:off x="2864" y="2613"/>
                  <a:ext cx="329" cy="72"/>
                  <a:chOff x="2774" y="2611"/>
                  <a:chExt cx="329" cy="72"/>
                </a:xfrm>
              </p:grpSpPr>
              <p:sp>
                <p:nvSpPr>
                  <p:cNvPr id="76930" name="Oval 146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31" name="Rectangle 146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27" name="Line 146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28" name="Freeform 146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29" name="Oval 146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2" name="Line 1467"/>
            <p:cNvSpPr>
              <a:spLocks noChangeShapeType="1"/>
            </p:cNvSpPr>
            <p:nvPr/>
          </p:nvSpPr>
          <p:spPr bwMode="auto">
            <a:xfrm flipV="1">
              <a:off x="3865" y="3097"/>
              <a:ext cx="200" cy="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12" name="Group 1468"/>
            <p:cNvGrpSpPr>
              <a:grpSpLocks/>
            </p:cNvGrpSpPr>
            <p:nvPr/>
          </p:nvGrpSpPr>
          <p:grpSpPr bwMode="auto">
            <a:xfrm>
              <a:off x="3816" y="2406"/>
              <a:ext cx="363" cy="318"/>
              <a:chOff x="1680" y="2557"/>
              <a:chExt cx="363" cy="318"/>
            </a:xfrm>
          </p:grpSpPr>
          <p:grpSp>
            <p:nvGrpSpPr>
              <p:cNvPr id="613" name="Group 1469"/>
              <p:cNvGrpSpPr>
                <a:grpSpLocks noChangeAspect="1"/>
              </p:cNvGrpSpPr>
              <p:nvPr/>
            </p:nvGrpSpPr>
            <p:grpSpPr bwMode="auto">
              <a:xfrm>
                <a:off x="1720" y="2557"/>
                <a:ext cx="155" cy="238"/>
                <a:chOff x="2864" y="2181"/>
                <a:chExt cx="331" cy="505"/>
              </a:xfrm>
            </p:grpSpPr>
            <p:sp>
              <p:nvSpPr>
                <p:cNvPr id="76914" name="Line 147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98" name="Group 1471"/>
                <p:cNvGrpSpPr>
                  <a:grpSpLocks noChangeAspect="1"/>
                </p:cNvGrpSpPr>
                <p:nvPr/>
              </p:nvGrpSpPr>
              <p:grpSpPr bwMode="auto">
                <a:xfrm>
                  <a:off x="2864" y="2613"/>
                  <a:ext cx="329" cy="72"/>
                  <a:chOff x="2774" y="2611"/>
                  <a:chExt cx="329" cy="72"/>
                </a:xfrm>
              </p:grpSpPr>
              <p:sp>
                <p:nvSpPr>
                  <p:cNvPr id="76919" name="Oval 147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20" name="Rectangle 147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16" name="Line 147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17" name="Freeform 147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18" name="Oval 147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699" name="Group 1477"/>
              <p:cNvGrpSpPr>
                <a:grpSpLocks noChangeAspect="1"/>
              </p:cNvGrpSpPr>
              <p:nvPr/>
            </p:nvGrpSpPr>
            <p:grpSpPr bwMode="auto">
              <a:xfrm>
                <a:off x="1888" y="2557"/>
                <a:ext cx="155" cy="238"/>
                <a:chOff x="2864" y="2181"/>
                <a:chExt cx="331" cy="505"/>
              </a:xfrm>
            </p:grpSpPr>
            <p:sp>
              <p:nvSpPr>
                <p:cNvPr id="76907" name="Line 147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00" name="Group 1479"/>
                <p:cNvGrpSpPr>
                  <a:grpSpLocks noChangeAspect="1"/>
                </p:cNvGrpSpPr>
                <p:nvPr/>
              </p:nvGrpSpPr>
              <p:grpSpPr bwMode="auto">
                <a:xfrm>
                  <a:off x="2864" y="2613"/>
                  <a:ext cx="329" cy="72"/>
                  <a:chOff x="2774" y="2611"/>
                  <a:chExt cx="329" cy="72"/>
                </a:xfrm>
              </p:grpSpPr>
              <p:sp>
                <p:nvSpPr>
                  <p:cNvPr id="76912" name="Oval 148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13" name="Rectangle 148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09" name="Line 148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10" name="Freeform 148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11" name="Oval 148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01" name="Group 1485"/>
              <p:cNvGrpSpPr>
                <a:grpSpLocks noChangeAspect="1"/>
              </p:cNvGrpSpPr>
              <p:nvPr/>
            </p:nvGrpSpPr>
            <p:grpSpPr bwMode="auto">
              <a:xfrm>
                <a:off x="1680" y="2629"/>
                <a:ext cx="155" cy="238"/>
                <a:chOff x="2864" y="2181"/>
                <a:chExt cx="331" cy="505"/>
              </a:xfrm>
            </p:grpSpPr>
            <p:sp>
              <p:nvSpPr>
                <p:cNvPr id="76900" name="Line 148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02" name="Group 1487"/>
                <p:cNvGrpSpPr>
                  <a:grpSpLocks noChangeAspect="1"/>
                </p:cNvGrpSpPr>
                <p:nvPr/>
              </p:nvGrpSpPr>
              <p:grpSpPr bwMode="auto">
                <a:xfrm>
                  <a:off x="2864" y="2613"/>
                  <a:ext cx="329" cy="72"/>
                  <a:chOff x="2774" y="2611"/>
                  <a:chExt cx="329" cy="72"/>
                </a:xfrm>
              </p:grpSpPr>
              <p:sp>
                <p:nvSpPr>
                  <p:cNvPr id="76905" name="Oval 148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906" name="Rectangle 148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902" name="Line 149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903" name="Freeform 149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904" name="Oval 149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03" name="Group 1493"/>
              <p:cNvGrpSpPr>
                <a:grpSpLocks noChangeAspect="1"/>
              </p:cNvGrpSpPr>
              <p:nvPr/>
            </p:nvGrpSpPr>
            <p:grpSpPr bwMode="auto">
              <a:xfrm>
                <a:off x="1864" y="2637"/>
                <a:ext cx="155" cy="238"/>
                <a:chOff x="2864" y="2181"/>
                <a:chExt cx="331" cy="505"/>
              </a:xfrm>
            </p:grpSpPr>
            <p:sp>
              <p:nvSpPr>
                <p:cNvPr id="76893" name="Line 149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0" name="Group 1495"/>
                <p:cNvGrpSpPr>
                  <a:grpSpLocks noChangeAspect="1"/>
                </p:cNvGrpSpPr>
                <p:nvPr/>
              </p:nvGrpSpPr>
              <p:grpSpPr bwMode="auto">
                <a:xfrm>
                  <a:off x="2864" y="2613"/>
                  <a:ext cx="329" cy="72"/>
                  <a:chOff x="2774" y="2611"/>
                  <a:chExt cx="329" cy="72"/>
                </a:xfrm>
              </p:grpSpPr>
              <p:sp>
                <p:nvSpPr>
                  <p:cNvPr id="76898" name="Oval 149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99" name="Rectangle 149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95" name="Line 149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96" name="Freeform 149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97" name="Oval 150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4" name="Line 1501"/>
            <p:cNvSpPr>
              <a:spLocks noChangeShapeType="1"/>
            </p:cNvSpPr>
            <p:nvPr/>
          </p:nvSpPr>
          <p:spPr bwMode="auto">
            <a:xfrm flipV="1">
              <a:off x="3665" y="2807"/>
              <a:ext cx="101" cy="11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1" name="Group 1502"/>
            <p:cNvGrpSpPr>
              <a:grpSpLocks/>
            </p:cNvGrpSpPr>
            <p:nvPr/>
          </p:nvGrpSpPr>
          <p:grpSpPr bwMode="auto">
            <a:xfrm>
              <a:off x="4625" y="3154"/>
              <a:ext cx="363" cy="318"/>
              <a:chOff x="1680" y="2557"/>
              <a:chExt cx="363" cy="318"/>
            </a:xfrm>
          </p:grpSpPr>
          <p:grpSp>
            <p:nvGrpSpPr>
              <p:cNvPr id="76805" name="Group 1503"/>
              <p:cNvGrpSpPr>
                <a:grpSpLocks noChangeAspect="1"/>
              </p:cNvGrpSpPr>
              <p:nvPr/>
            </p:nvGrpSpPr>
            <p:grpSpPr bwMode="auto">
              <a:xfrm>
                <a:off x="1720" y="2557"/>
                <a:ext cx="155" cy="238"/>
                <a:chOff x="2864" y="2181"/>
                <a:chExt cx="331" cy="505"/>
              </a:xfrm>
            </p:grpSpPr>
            <p:sp>
              <p:nvSpPr>
                <p:cNvPr id="76882" name="Line 150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6" name="Group 1505"/>
                <p:cNvGrpSpPr>
                  <a:grpSpLocks noChangeAspect="1"/>
                </p:cNvGrpSpPr>
                <p:nvPr/>
              </p:nvGrpSpPr>
              <p:grpSpPr bwMode="auto">
                <a:xfrm>
                  <a:off x="2864" y="2613"/>
                  <a:ext cx="329" cy="72"/>
                  <a:chOff x="2774" y="2611"/>
                  <a:chExt cx="329" cy="72"/>
                </a:xfrm>
              </p:grpSpPr>
              <p:sp>
                <p:nvSpPr>
                  <p:cNvPr id="76887" name="Oval 150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88" name="Rectangle 150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84" name="Line 150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85" name="Freeform 150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86" name="Oval 151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07" name="Group 1511"/>
              <p:cNvGrpSpPr>
                <a:grpSpLocks noChangeAspect="1"/>
              </p:cNvGrpSpPr>
              <p:nvPr/>
            </p:nvGrpSpPr>
            <p:grpSpPr bwMode="auto">
              <a:xfrm>
                <a:off x="1888" y="2557"/>
                <a:ext cx="155" cy="238"/>
                <a:chOff x="2864" y="2181"/>
                <a:chExt cx="331" cy="505"/>
              </a:xfrm>
            </p:grpSpPr>
            <p:sp>
              <p:nvSpPr>
                <p:cNvPr id="76875" name="Line 151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08" name="Group 1513"/>
                <p:cNvGrpSpPr>
                  <a:grpSpLocks noChangeAspect="1"/>
                </p:cNvGrpSpPr>
                <p:nvPr/>
              </p:nvGrpSpPr>
              <p:grpSpPr bwMode="auto">
                <a:xfrm>
                  <a:off x="2864" y="2613"/>
                  <a:ext cx="329" cy="72"/>
                  <a:chOff x="2774" y="2611"/>
                  <a:chExt cx="329" cy="72"/>
                </a:xfrm>
              </p:grpSpPr>
              <p:sp>
                <p:nvSpPr>
                  <p:cNvPr id="76880" name="Oval 151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81" name="Rectangle 151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77" name="Line 151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78" name="Freeform 151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79" name="Oval 151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09" name="Group 1519"/>
              <p:cNvGrpSpPr>
                <a:grpSpLocks noChangeAspect="1"/>
              </p:cNvGrpSpPr>
              <p:nvPr/>
            </p:nvGrpSpPr>
            <p:grpSpPr bwMode="auto">
              <a:xfrm>
                <a:off x="1680" y="2629"/>
                <a:ext cx="155" cy="238"/>
                <a:chOff x="2864" y="2181"/>
                <a:chExt cx="331" cy="505"/>
              </a:xfrm>
            </p:grpSpPr>
            <p:sp>
              <p:nvSpPr>
                <p:cNvPr id="76868" name="Line 152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10" name="Group 1521"/>
                <p:cNvGrpSpPr>
                  <a:grpSpLocks noChangeAspect="1"/>
                </p:cNvGrpSpPr>
                <p:nvPr/>
              </p:nvGrpSpPr>
              <p:grpSpPr bwMode="auto">
                <a:xfrm>
                  <a:off x="2864" y="2613"/>
                  <a:ext cx="329" cy="72"/>
                  <a:chOff x="2774" y="2611"/>
                  <a:chExt cx="329" cy="72"/>
                </a:xfrm>
              </p:grpSpPr>
              <p:sp>
                <p:nvSpPr>
                  <p:cNvPr id="76873" name="Oval 152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74" name="Rectangle 152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70" name="Line 152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71" name="Freeform 152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72" name="Oval 152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76811" name="Group 1527"/>
              <p:cNvGrpSpPr>
                <a:grpSpLocks noChangeAspect="1"/>
              </p:cNvGrpSpPr>
              <p:nvPr/>
            </p:nvGrpSpPr>
            <p:grpSpPr bwMode="auto">
              <a:xfrm>
                <a:off x="1864" y="2637"/>
                <a:ext cx="155" cy="238"/>
                <a:chOff x="2864" y="2181"/>
                <a:chExt cx="331" cy="505"/>
              </a:xfrm>
            </p:grpSpPr>
            <p:sp>
              <p:nvSpPr>
                <p:cNvPr id="76861" name="Line 152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6812" name="Group 1529"/>
                <p:cNvGrpSpPr>
                  <a:grpSpLocks noChangeAspect="1"/>
                </p:cNvGrpSpPr>
                <p:nvPr/>
              </p:nvGrpSpPr>
              <p:grpSpPr bwMode="auto">
                <a:xfrm>
                  <a:off x="2864" y="2613"/>
                  <a:ext cx="329" cy="72"/>
                  <a:chOff x="2774" y="2611"/>
                  <a:chExt cx="329" cy="72"/>
                </a:xfrm>
              </p:grpSpPr>
              <p:sp>
                <p:nvSpPr>
                  <p:cNvPr id="76866" name="Oval 153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6867" name="Rectangle 153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6863" name="Line 153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6864" name="Freeform 153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6865" name="Oval 153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76856" name="Line 1535"/>
            <p:cNvSpPr>
              <a:spLocks noChangeShapeType="1"/>
            </p:cNvSpPr>
            <p:nvPr/>
          </p:nvSpPr>
          <p:spPr bwMode="auto">
            <a:xfrm>
              <a:off x="3809" y="3259"/>
              <a:ext cx="660" cy="6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defTabSz="914079" fontAlgn="base">
                <a:spcBef>
                  <a:spcPct val="0"/>
                </a:spcBef>
                <a:spcAft>
                  <a:spcPct val="0"/>
                </a:spcAft>
              </a:pPr>
              <a:endParaRPr lang="en-US" dirty="0">
                <a:solidFill>
                  <a:srgbClr val="000000"/>
                </a:solidFill>
              </a:endParaRPr>
            </a:p>
          </p:txBody>
        </p:sp>
      </p:grpSp>
      <p:sp>
        <p:nvSpPr>
          <p:cNvPr id="1192" name="Content Placeholder 1191"/>
          <p:cNvSpPr>
            <a:spLocks noGrp="1"/>
          </p:cNvSpPr>
          <p:nvPr>
            <p:ph idx="1"/>
          </p:nvPr>
        </p:nvSpPr>
        <p:spPr>
          <a:xfrm>
            <a:off x="457200" y="2410331"/>
            <a:ext cx="8229600" cy="4389120"/>
          </a:xfrm>
        </p:spPr>
        <p:txBody>
          <a:bodyPr/>
          <a:lstStyle/>
          <a:p>
            <a:endParaRPr lang="en-US"/>
          </a:p>
        </p:txBody>
      </p:sp>
      <p:grpSp>
        <p:nvGrpSpPr>
          <p:cNvPr id="76813" name="Group 1215"/>
          <p:cNvGrpSpPr>
            <a:grpSpLocks/>
          </p:cNvGrpSpPr>
          <p:nvPr/>
        </p:nvGrpSpPr>
        <p:grpSpPr bwMode="auto">
          <a:xfrm>
            <a:off x="3417455" y="735389"/>
            <a:ext cx="5588000" cy="5051051"/>
            <a:chOff x="1854" y="686"/>
            <a:chExt cx="3872" cy="3606"/>
          </a:xfrm>
        </p:grpSpPr>
        <p:grpSp>
          <p:nvGrpSpPr>
            <p:cNvPr id="76814" name="Group 5"/>
            <p:cNvGrpSpPr>
              <a:grpSpLocks/>
            </p:cNvGrpSpPr>
            <p:nvPr/>
          </p:nvGrpSpPr>
          <p:grpSpPr bwMode="auto">
            <a:xfrm>
              <a:off x="1854" y="686"/>
              <a:ext cx="3872" cy="3606"/>
              <a:chOff x="480" y="1056"/>
              <a:chExt cx="4224" cy="2880"/>
            </a:xfrm>
          </p:grpSpPr>
          <p:grpSp>
            <p:nvGrpSpPr>
              <p:cNvPr id="76815" name="Group 6"/>
              <p:cNvGrpSpPr>
                <a:grpSpLocks/>
              </p:cNvGrpSpPr>
              <p:nvPr/>
            </p:nvGrpSpPr>
            <p:grpSpPr bwMode="auto">
              <a:xfrm>
                <a:off x="864" y="1056"/>
                <a:ext cx="3840" cy="2592"/>
                <a:chOff x="480" y="1344"/>
                <a:chExt cx="3840" cy="2592"/>
              </a:xfrm>
            </p:grpSpPr>
            <p:grpSp>
              <p:nvGrpSpPr>
                <p:cNvPr id="76817" name="Group 7"/>
                <p:cNvGrpSpPr>
                  <a:grpSpLocks/>
                </p:cNvGrpSpPr>
                <p:nvPr/>
              </p:nvGrpSpPr>
              <p:grpSpPr bwMode="auto">
                <a:xfrm>
                  <a:off x="480" y="2496"/>
                  <a:ext cx="3840" cy="1440"/>
                  <a:chOff x="480" y="2496"/>
                  <a:chExt cx="3840" cy="1440"/>
                </a:xfrm>
              </p:grpSpPr>
              <p:grpSp>
                <p:nvGrpSpPr>
                  <p:cNvPr id="76818" name="Group 8"/>
                  <p:cNvGrpSpPr>
                    <a:grpSpLocks/>
                  </p:cNvGrpSpPr>
                  <p:nvPr/>
                </p:nvGrpSpPr>
                <p:grpSpPr bwMode="auto">
                  <a:xfrm>
                    <a:off x="672" y="2496"/>
                    <a:ext cx="3648" cy="1296"/>
                    <a:chOff x="480" y="2640"/>
                    <a:chExt cx="3648" cy="1296"/>
                  </a:xfrm>
                </p:grpSpPr>
                <p:grpSp>
                  <p:nvGrpSpPr>
                    <p:cNvPr id="76819" name="Group 9"/>
                    <p:cNvGrpSpPr>
                      <a:grpSpLocks/>
                    </p:cNvGrpSpPr>
                    <p:nvPr/>
                  </p:nvGrpSpPr>
                  <p:grpSpPr bwMode="auto">
                    <a:xfrm>
                      <a:off x="480" y="3216"/>
                      <a:ext cx="768" cy="720"/>
                      <a:chOff x="480" y="3216"/>
                      <a:chExt cx="768" cy="720"/>
                    </a:xfrm>
                  </p:grpSpPr>
                  <p:sp>
                    <p:nvSpPr>
                      <p:cNvPr id="1177" name="Rectangle 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78" name="Line 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9" name="Line 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80" name="Line 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81" name="Line 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82" name="Line 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83" name="Line 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0" name="Group 17"/>
                    <p:cNvGrpSpPr>
                      <a:grpSpLocks/>
                    </p:cNvGrpSpPr>
                    <p:nvPr/>
                  </p:nvGrpSpPr>
                  <p:grpSpPr bwMode="auto">
                    <a:xfrm>
                      <a:off x="1056" y="3216"/>
                      <a:ext cx="768" cy="720"/>
                      <a:chOff x="480" y="3216"/>
                      <a:chExt cx="768" cy="720"/>
                    </a:xfrm>
                  </p:grpSpPr>
                  <p:sp>
                    <p:nvSpPr>
                      <p:cNvPr id="1170" name="Rectangle 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71" name="Line 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2" name="Line 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3" name="Line 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4" name="Line 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5" name="Line 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6" name="Line 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1" name="Group 25"/>
                    <p:cNvGrpSpPr>
                      <a:grpSpLocks/>
                    </p:cNvGrpSpPr>
                    <p:nvPr/>
                  </p:nvGrpSpPr>
                  <p:grpSpPr bwMode="auto">
                    <a:xfrm>
                      <a:off x="1632" y="3216"/>
                      <a:ext cx="768" cy="720"/>
                      <a:chOff x="480" y="3216"/>
                      <a:chExt cx="768" cy="720"/>
                    </a:xfrm>
                  </p:grpSpPr>
                  <p:sp>
                    <p:nvSpPr>
                      <p:cNvPr id="1163" name="Rectangle 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64" name="Line 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5" name="Line 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6" name="Line 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7" name="Line 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8" name="Line 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9" name="Line 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2" name="Group 33"/>
                    <p:cNvGrpSpPr>
                      <a:grpSpLocks/>
                    </p:cNvGrpSpPr>
                    <p:nvPr/>
                  </p:nvGrpSpPr>
                  <p:grpSpPr bwMode="auto">
                    <a:xfrm>
                      <a:off x="2208" y="3216"/>
                      <a:ext cx="768" cy="720"/>
                      <a:chOff x="480" y="3216"/>
                      <a:chExt cx="768" cy="720"/>
                    </a:xfrm>
                  </p:grpSpPr>
                  <p:sp>
                    <p:nvSpPr>
                      <p:cNvPr id="1156" name="Rectangle 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57" name="Line 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58" name="Line 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59" name="Line 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0" name="Line 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1" name="Line 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2" name="Line 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3" name="Group 41"/>
                    <p:cNvGrpSpPr>
                      <a:grpSpLocks/>
                    </p:cNvGrpSpPr>
                    <p:nvPr/>
                  </p:nvGrpSpPr>
                  <p:grpSpPr bwMode="auto">
                    <a:xfrm>
                      <a:off x="2784" y="3216"/>
                      <a:ext cx="768" cy="720"/>
                      <a:chOff x="480" y="3216"/>
                      <a:chExt cx="768" cy="720"/>
                    </a:xfrm>
                  </p:grpSpPr>
                  <p:sp>
                    <p:nvSpPr>
                      <p:cNvPr id="1149" name="Rectangle 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50" name="Line 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51" name="Line 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52" name="Line 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53" name="Line 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54" name="Line 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55" name="Line 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4" name="Group 49"/>
                    <p:cNvGrpSpPr>
                      <a:grpSpLocks/>
                    </p:cNvGrpSpPr>
                    <p:nvPr/>
                  </p:nvGrpSpPr>
                  <p:grpSpPr bwMode="auto">
                    <a:xfrm>
                      <a:off x="3360" y="3216"/>
                      <a:ext cx="768" cy="720"/>
                      <a:chOff x="480" y="3216"/>
                      <a:chExt cx="768" cy="720"/>
                    </a:xfrm>
                  </p:grpSpPr>
                  <p:sp>
                    <p:nvSpPr>
                      <p:cNvPr id="1142" name="Rectangle 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43" name="Line 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4" name="Line 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5" name="Line 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6" name="Line 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7" name="Line 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8" name="Line 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5" name="Group 57"/>
                    <p:cNvGrpSpPr>
                      <a:grpSpLocks/>
                    </p:cNvGrpSpPr>
                    <p:nvPr/>
                  </p:nvGrpSpPr>
                  <p:grpSpPr bwMode="auto">
                    <a:xfrm>
                      <a:off x="480" y="2640"/>
                      <a:ext cx="768" cy="720"/>
                      <a:chOff x="480" y="3216"/>
                      <a:chExt cx="768" cy="720"/>
                    </a:xfrm>
                  </p:grpSpPr>
                  <p:sp>
                    <p:nvSpPr>
                      <p:cNvPr id="1135" name="Rectangle 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36" name="Line 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7" name="Line 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8" name="Line 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9" name="Line 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0" name="Line 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1" name="Line 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6" name="Group 65"/>
                    <p:cNvGrpSpPr>
                      <a:grpSpLocks/>
                    </p:cNvGrpSpPr>
                    <p:nvPr/>
                  </p:nvGrpSpPr>
                  <p:grpSpPr bwMode="auto">
                    <a:xfrm>
                      <a:off x="1056" y="2640"/>
                      <a:ext cx="768" cy="720"/>
                      <a:chOff x="480" y="3216"/>
                      <a:chExt cx="768" cy="720"/>
                    </a:xfrm>
                  </p:grpSpPr>
                  <p:sp>
                    <p:nvSpPr>
                      <p:cNvPr id="1128" name="Rectangle 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29" name="Line 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0" name="Line 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1" name="Line 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2" name="Line 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3" name="Line 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4" name="Line 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7" name="Group 73"/>
                    <p:cNvGrpSpPr>
                      <a:grpSpLocks/>
                    </p:cNvGrpSpPr>
                    <p:nvPr/>
                  </p:nvGrpSpPr>
                  <p:grpSpPr bwMode="auto">
                    <a:xfrm>
                      <a:off x="1632" y="2640"/>
                      <a:ext cx="768" cy="720"/>
                      <a:chOff x="480" y="3216"/>
                      <a:chExt cx="768" cy="720"/>
                    </a:xfrm>
                  </p:grpSpPr>
                  <p:sp>
                    <p:nvSpPr>
                      <p:cNvPr id="1121" name="Rectangle 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22" name="Line 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3" name="Line 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4" name="Line 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5" name="Line 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6" name="Line 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7" name="Line 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8" name="Group 81"/>
                    <p:cNvGrpSpPr>
                      <a:grpSpLocks/>
                    </p:cNvGrpSpPr>
                    <p:nvPr/>
                  </p:nvGrpSpPr>
                  <p:grpSpPr bwMode="auto">
                    <a:xfrm>
                      <a:off x="2208" y="2640"/>
                      <a:ext cx="768" cy="720"/>
                      <a:chOff x="480" y="3216"/>
                      <a:chExt cx="768" cy="720"/>
                    </a:xfrm>
                  </p:grpSpPr>
                  <p:sp>
                    <p:nvSpPr>
                      <p:cNvPr id="1114" name="Rectangle 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15" name="Line 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16" name="Line 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17" name="Line 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18" name="Line 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19" name="Line 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0" name="Line 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29" name="Group 89"/>
                    <p:cNvGrpSpPr>
                      <a:grpSpLocks/>
                    </p:cNvGrpSpPr>
                    <p:nvPr/>
                  </p:nvGrpSpPr>
                  <p:grpSpPr bwMode="auto">
                    <a:xfrm>
                      <a:off x="2784" y="2640"/>
                      <a:ext cx="768" cy="720"/>
                      <a:chOff x="480" y="3216"/>
                      <a:chExt cx="768" cy="720"/>
                    </a:xfrm>
                  </p:grpSpPr>
                  <p:sp>
                    <p:nvSpPr>
                      <p:cNvPr id="1107" name="Rectangle 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08" name="Line 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09" name="Line 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10" name="Line 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11" name="Line 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12" name="Line 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13" name="Line 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30" name="Group 97"/>
                    <p:cNvGrpSpPr>
                      <a:grpSpLocks/>
                    </p:cNvGrpSpPr>
                    <p:nvPr/>
                  </p:nvGrpSpPr>
                  <p:grpSpPr bwMode="auto">
                    <a:xfrm>
                      <a:off x="3360" y="2640"/>
                      <a:ext cx="768" cy="720"/>
                      <a:chOff x="480" y="3216"/>
                      <a:chExt cx="768" cy="720"/>
                    </a:xfrm>
                  </p:grpSpPr>
                  <p:sp>
                    <p:nvSpPr>
                      <p:cNvPr id="1100" name="Rectangle 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01" name="Line 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02" name="Line 1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03" name="Line 1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04" name="Line 1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05" name="Line 1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06" name="Line 1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nvGrpSpPr>
                  <p:cNvPr id="76831" name="Group 105"/>
                  <p:cNvGrpSpPr>
                    <a:grpSpLocks/>
                  </p:cNvGrpSpPr>
                  <p:nvPr/>
                </p:nvGrpSpPr>
                <p:grpSpPr bwMode="auto">
                  <a:xfrm>
                    <a:off x="480" y="2640"/>
                    <a:ext cx="3648" cy="1296"/>
                    <a:chOff x="480" y="2640"/>
                    <a:chExt cx="3648" cy="1296"/>
                  </a:xfrm>
                </p:grpSpPr>
                <p:grpSp>
                  <p:nvGrpSpPr>
                    <p:cNvPr id="704" name="Group 106"/>
                    <p:cNvGrpSpPr>
                      <a:grpSpLocks/>
                    </p:cNvGrpSpPr>
                    <p:nvPr/>
                  </p:nvGrpSpPr>
                  <p:grpSpPr bwMode="auto">
                    <a:xfrm>
                      <a:off x="480" y="3216"/>
                      <a:ext cx="768" cy="720"/>
                      <a:chOff x="480" y="3216"/>
                      <a:chExt cx="768" cy="720"/>
                    </a:xfrm>
                  </p:grpSpPr>
                  <p:sp>
                    <p:nvSpPr>
                      <p:cNvPr id="1081" name="Rectangle 10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82" name="Line 1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83" name="Line 10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84" name="Line 1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85" name="Line 11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86" name="Line 11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87" name="Line 11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05" name="Group 114"/>
                    <p:cNvGrpSpPr>
                      <a:grpSpLocks/>
                    </p:cNvGrpSpPr>
                    <p:nvPr/>
                  </p:nvGrpSpPr>
                  <p:grpSpPr bwMode="auto">
                    <a:xfrm>
                      <a:off x="1056" y="3216"/>
                      <a:ext cx="768" cy="720"/>
                      <a:chOff x="480" y="3216"/>
                      <a:chExt cx="768" cy="720"/>
                    </a:xfrm>
                  </p:grpSpPr>
                  <p:sp>
                    <p:nvSpPr>
                      <p:cNvPr id="1074" name="Rectangle 11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75" name="Line 1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6" name="Line 11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7" name="Line 1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8" name="Line 11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9" name="Line 12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80" name="Line 12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06" name="Group 122"/>
                    <p:cNvGrpSpPr>
                      <a:grpSpLocks/>
                    </p:cNvGrpSpPr>
                    <p:nvPr/>
                  </p:nvGrpSpPr>
                  <p:grpSpPr bwMode="auto">
                    <a:xfrm>
                      <a:off x="1632" y="3216"/>
                      <a:ext cx="768" cy="720"/>
                      <a:chOff x="480" y="3216"/>
                      <a:chExt cx="768" cy="720"/>
                    </a:xfrm>
                  </p:grpSpPr>
                  <p:sp>
                    <p:nvSpPr>
                      <p:cNvPr id="1067" name="Rectangle 12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68" name="Line 1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9" name="Line 12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0" name="Line 1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1" name="Line 12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2" name="Line 12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73" name="Line 12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07" name="Group 130"/>
                    <p:cNvGrpSpPr>
                      <a:grpSpLocks/>
                    </p:cNvGrpSpPr>
                    <p:nvPr/>
                  </p:nvGrpSpPr>
                  <p:grpSpPr bwMode="auto">
                    <a:xfrm>
                      <a:off x="2208" y="3216"/>
                      <a:ext cx="768" cy="720"/>
                      <a:chOff x="480" y="3216"/>
                      <a:chExt cx="768" cy="720"/>
                    </a:xfrm>
                  </p:grpSpPr>
                  <p:sp>
                    <p:nvSpPr>
                      <p:cNvPr id="1060" name="Rectangle 13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61" name="Line 1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2" name="Line 13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3" name="Line 1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 name="Line 13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 name="Line 13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6" name="Line 13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08" name="Group 138"/>
                    <p:cNvGrpSpPr>
                      <a:grpSpLocks/>
                    </p:cNvGrpSpPr>
                    <p:nvPr/>
                  </p:nvGrpSpPr>
                  <p:grpSpPr bwMode="auto">
                    <a:xfrm>
                      <a:off x="2784" y="3216"/>
                      <a:ext cx="768" cy="720"/>
                      <a:chOff x="480" y="3216"/>
                      <a:chExt cx="768" cy="720"/>
                    </a:xfrm>
                  </p:grpSpPr>
                  <p:sp>
                    <p:nvSpPr>
                      <p:cNvPr id="1053" name="Rectangle 13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54" name="Line 1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5" name="Line 14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6" name="Line 1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7" name="Line 14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8" name="Line 14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9" name="Line 14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09" name="Group 146"/>
                    <p:cNvGrpSpPr>
                      <a:grpSpLocks/>
                    </p:cNvGrpSpPr>
                    <p:nvPr/>
                  </p:nvGrpSpPr>
                  <p:grpSpPr bwMode="auto">
                    <a:xfrm>
                      <a:off x="3360" y="3216"/>
                      <a:ext cx="768" cy="720"/>
                      <a:chOff x="480" y="3216"/>
                      <a:chExt cx="768" cy="720"/>
                    </a:xfrm>
                  </p:grpSpPr>
                  <p:sp>
                    <p:nvSpPr>
                      <p:cNvPr id="1046" name="Rectangle 14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47" name="Line 1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8" name="Line 14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9" name="Line 1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0" name="Line 15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1" name="Line 15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2" name="Line 15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32" name="Group 154"/>
                    <p:cNvGrpSpPr>
                      <a:grpSpLocks/>
                    </p:cNvGrpSpPr>
                    <p:nvPr/>
                  </p:nvGrpSpPr>
                  <p:grpSpPr bwMode="auto">
                    <a:xfrm>
                      <a:off x="480" y="2640"/>
                      <a:ext cx="768" cy="720"/>
                      <a:chOff x="480" y="3216"/>
                      <a:chExt cx="768" cy="720"/>
                    </a:xfrm>
                  </p:grpSpPr>
                  <p:sp>
                    <p:nvSpPr>
                      <p:cNvPr id="1039" name="Rectangle 15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40" name="Line 1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1" name="Line 15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2" name="Line 1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3" name="Line 15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4" name="Line 16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5" name="Line 16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33" name="Group 162"/>
                    <p:cNvGrpSpPr>
                      <a:grpSpLocks/>
                    </p:cNvGrpSpPr>
                    <p:nvPr/>
                  </p:nvGrpSpPr>
                  <p:grpSpPr bwMode="auto">
                    <a:xfrm>
                      <a:off x="1056" y="2640"/>
                      <a:ext cx="768" cy="720"/>
                      <a:chOff x="480" y="3216"/>
                      <a:chExt cx="768" cy="720"/>
                    </a:xfrm>
                  </p:grpSpPr>
                  <p:sp>
                    <p:nvSpPr>
                      <p:cNvPr id="1032" name="Rectangle 16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33" name="Line 1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4" name="Line 16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5" name="Line 1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6" name="Line 16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7" name="Line 16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8" name="Line 16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34" name="Group 170"/>
                    <p:cNvGrpSpPr>
                      <a:grpSpLocks/>
                    </p:cNvGrpSpPr>
                    <p:nvPr/>
                  </p:nvGrpSpPr>
                  <p:grpSpPr bwMode="auto">
                    <a:xfrm>
                      <a:off x="1632" y="2640"/>
                      <a:ext cx="768" cy="720"/>
                      <a:chOff x="480" y="3216"/>
                      <a:chExt cx="768" cy="720"/>
                    </a:xfrm>
                  </p:grpSpPr>
                  <p:sp>
                    <p:nvSpPr>
                      <p:cNvPr id="1025" name="Rectangle 17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26" name="Line 1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7" name="Line 17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8" name="Line 1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9" name="Line 17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0" name="Line 17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1" name="Line 17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35" name="Group 178"/>
                    <p:cNvGrpSpPr>
                      <a:grpSpLocks/>
                    </p:cNvGrpSpPr>
                    <p:nvPr/>
                  </p:nvGrpSpPr>
                  <p:grpSpPr bwMode="auto">
                    <a:xfrm>
                      <a:off x="2208" y="2640"/>
                      <a:ext cx="768" cy="720"/>
                      <a:chOff x="480" y="3216"/>
                      <a:chExt cx="768" cy="720"/>
                    </a:xfrm>
                  </p:grpSpPr>
                  <p:sp>
                    <p:nvSpPr>
                      <p:cNvPr id="1018" name="Rectangle 17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19" name="Line 1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0" name="Line 18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1" name="Line 1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2" name="Line 18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3" name="Line 18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4" name="Line 18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36" name="Group 186"/>
                    <p:cNvGrpSpPr>
                      <a:grpSpLocks/>
                    </p:cNvGrpSpPr>
                    <p:nvPr/>
                  </p:nvGrpSpPr>
                  <p:grpSpPr bwMode="auto">
                    <a:xfrm>
                      <a:off x="2784" y="2640"/>
                      <a:ext cx="768" cy="720"/>
                      <a:chOff x="480" y="3216"/>
                      <a:chExt cx="768" cy="720"/>
                    </a:xfrm>
                  </p:grpSpPr>
                  <p:sp>
                    <p:nvSpPr>
                      <p:cNvPr id="1011" name="Rectangle 18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12" name="Line 1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13" name="Line 18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14" name="Line 1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15" name="Line 19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16" name="Line 19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17" name="Line 19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37" name="Group 194"/>
                    <p:cNvGrpSpPr>
                      <a:grpSpLocks/>
                    </p:cNvGrpSpPr>
                    <p:nvPr/>
                  </p:nvGrpSpPr>
                  <p:grpSpPr bwMode="auto">
                    <a:xfrm>
                      <a:off x="3360" y="2640"/>
                      <a:ext cx="768" cy="720"/>
                      <a:chOff x="480" y="3216"/>
                      <a:chExt cx="768" cy="720"/>
                    </a:xfrm>
                  </p:grpSpPr>
                  <p:sp>
                    <p:nvSpPr>
                      <p:cNvPr id="1004" name="Rectangle 19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05" name="Line 1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06" name="Line 19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07" name="Line 19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08" name="Line 19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09" name="Line 20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10" name="Line 20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grpSp>
              <p:nvGrpSpPr>
                <p:cNvPr id="76838" name="Group 202"/>
                <p:cNvGrpSpPr>
                  <a:grpSpLocks/>
                </p:cNvGrpSpPr>
                <p:nvPr/>
              </p:nvGrpSpPr>
              <p:grpSpPr bwMode="auto">
                <a:xfrm>
                  <a:off x="480" y="1344"/>
                  <a:ext cx="3840" cy="1440"/>
                  <a:chOff x="480" y="2496"/>
                  <a:chExt cx="3840" cy="1440"/>
                </a:xfrm>
              </p:grpSpPr>
              <p:grpSp>
                <p:nvGrpSpPr>
                  <p:cNvPr id="76839" name="Group 203"/>
                  <p:cNvGrpSpPr>
                    <a:grpSpLocks/>
                  </p:cNvGrpSpPr>
                  <p:nvPr/>
                </p:nvGrpSpPr>
                <p:grpSpPr bwMode="auto">
                  <a:xfrm>
                    <a:off x="672" y="2496"/>
                    <a:ext cx="3648" cy="1296"/>
                    <a:chOff x="480" y="2640"/>
                    <a:chExt cx="3648" cy="1296"/>
                  </a:xfrm>
                </p:grpSpPr>
                <p:grpSp>
                  <p:nvGrpSpPr>
                    <p:cNvPr id="76840" name="Group 204"/>
                    <p:cNvGrpSpPr>
                      <a:grpSpLocks/>
                    </p:cNvGrpSpPr>
                    <p:nvPr/>
                  </p:nvGrpSpPr>
                  <p:grpSpPr bwMode="auto">
                    <a:xfrm>
                      <a:off x="480" y="3216"/>
                      <a:ext cx="768" cy="720"/>
                      <a:chOff x="480" y="3216"/>
                      <a:chExt cx="768" cy="720"/>
                    </a:xfrm>
                  </p:grpSpPr>
                  <p:sp>
                    <p:nvSpPr>
                      <p:cNvPr id="983" name="Rectangle 20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84" name="Line 20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85" name="Line 20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86" name="Line 2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87" name="Line 20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88" name="Line 21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89" name="Line 21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41" name="Group 212"/>
                    <p:cNvGrpSpPr>
                      <a:grpSpLocks/>
                    </p:cNvGrpSpPr>
                    <p:nvPr/>
                  </p:nvGrpSpPr>
                  <p:grpSpPr bwMode="auto">
                    <a:xfrm>
                      <a:off x="1056" y="3216"/>
                      <a:ext cx="768" cy="720"/>
                      <a:chOff x="480" y="3216"/>
                      <a:chExt cx="768" cy="720"/>
                    </a:xfrm>
                  </p:grpSpPr>
                  <p:sp>
                    <p:nvSpPr>
                      <p:cNvPr id="976" name="Rectangle 21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77" name="Line 21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8" name="Line 21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9" name="Line 2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80" name="Line 21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81" name="Line 21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82" name="Line 21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42" name="Group 220"/>
                    <p:cNvGrpSpPr>
                      <a:grpSpLocks/>
                    </p:cNvGrpSpPr>
                    <p:nvPr/>
                  </p:nvGrpSpPr>
                  <p:grpSpPr bwMode="auto">
                    <a:xfrm>
                      <a:off x="1632" y="3216"/>
                      <a:ext cx="768" cy="720"/>
                      <a:chOff x="480" y="3216"/>
                      <a:chExt cx="768" cy="720"/>
                    </a:xfrm>
                  </p:grpSpPr>
                  <p:sp>
                    <p:nvSpPr>
                      <p:cNvPr id="969" name="Rectangle 22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70" name="Line 22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1" name="Line 22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2" name="Line 2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3" name="Line 22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4" name="Line 22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5" name="Line 22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43" name="Group 228"/>
                    <p:cNvGrpSpPr>
                      <a:grpSpLocks/>
                    </p:cNvGrpSpPr>
                    <p:nvPr/>
                  </p:nvGrpSpPr>
                  <p:grpSpPr bwMode="auto">
                    <a:xfrm>
                      <a:off x="2208" y="3216"/>
                      <a:ext cx="768" cy="720"/>
                      <a:chOff x="480" y="3216"/>
                      <a:chExt cx="768" cy="720"/>
                    </a:xfrm>
                  </p:grpSpPr>
                  <p:sp>
                    <p:nvSpPr>
                      <p:cNvPr id="962" name="Rectangle 22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63" name="Line 23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4" name="Line 23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5" name="Line 2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6" name="Line 23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7" name="Line 23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8" name="Line 23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44" name="Group 236"/>
                    <p:cNvGrpSpPr>
                      <a:grpSpLocks/>
                    </p:cNvGrpSpPr>
                    <p:nvPr/>
                  </p:nvGrpSpPr>
                  <p:grpSpPr bwMode="auto">
                    <a:xfrm>
                      <a:off x="2784" y="3216"/>
                      <a:ext cx="768" cy="720"/>
                      <a:chOff x="480" y="3216"/>
                      <a:chExt cx="768" cy="720"/>
                    </a:xfrm>
                  </p:grpSpPr>
                  <p:sp>
                    <p:nvSpPr>
                      <p:cNvPr id="955" name="Rectangle 23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56" name="Line 23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7" name="Line 23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8" name="Line 2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9" name="Line 24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0" name="Line 24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1" name="Line 24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45" name="Group 244"/>
                    <p:cNvGrpSpPr>
                      <a:grpSpLocks/>
                    </p:cNvGrpSpPr>
                    <p:nvPr/>
                  </p:nvGrpSpPr>
                  <p:grpSpPr bwMode="auto">
                    <a:xfrm>
                      <a:off x="3360" y="3216"/>
                      <a:ext cx="768" cy="720"/>
                      <a:chOff x="480" y="3216"/>
                      <a:chExt cx="768" cy="720"/>
                    </a:xfrm>
                  </p:grpSpPr>
                  <p:sp>
                    <p:nvSpPr>
                      <p:cNvPr id="948" name="Rectangle 24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49" name="Line 24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0" name="Line 24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1" name="Line 2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2" name="Line 24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3" name="Line 25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4" name="Line 25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47" name="Group 252"/>
                    <p:cNvGrpSpPr>
                      <a:grpSpLocks/>
                    </p:cNvGrpSpPr>
                    <p:nvPr/>
                  </p:nvGrpSpPr>
                  <p:grpSpPr bwMode="auto">
                    <a:xfrm>
                      <a:off x="480" y="2640"/>
                      <a:ext cx="768" cy="720"/>
                      <a:chOff x="480" y="3216"/>
                      <a:chExt cx="768" cy="720"/>
                    </a:xfrm>
                  </p:grpSpPr>
                  <p:sp>
                    <p:nvSpPr>
                      <p:cNvPr id="941" name="Rectangle 25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42" name="Line 25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43" name="Line 25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44" name="Line 2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45" name="Line 25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46" name="Line 25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47" name="Line 25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49" name="Group 260"/>
                    <p:cNvGrpSpPr>
                      <a:grpSpLocks/>
                    </p:cNvGrpSpPr>
                    <p:nvPr/>
                  </p:nvGrpSpPr>
                  <p:grpSpPr bwMode="auto">
                    <a:xfrm>
                      <a:off x="1056" y="2640"/>
                      <a:ext cx="768" cy="720"/>
                      <a:chOff x="480" y="3216"/>
                      <a:chExt cx="768" cy="720"/>
                    </a:xfrm>
                  </p:grpSpPr>
                  <p:sp>
                    <p:nvSpPr>
                      <p:cNvPr id="934" name="Rectangle 26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35" name="Line 26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36" name="Line 26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37" name="Line 2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38" name="Line 26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39" name="Line 26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40" name="Line 26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51" name="Group 268"/>
                    <p:cNvGrpSpPr>
                      <a:grpSpLocks/>
                    </p:cNvGrpSpPr>
                    <p:nvPr/>
                  </p:nvGrpSpPr>
                  <p:grpSpPr bwMode="auto">
                    <a:xfrm>
                      <a:off x="1632" y="2640"/>
                      <a:ext cx="768" cy="720"/>
                      <a:chOff x="480" y="3216"/>
                      <a:chExt cx="768" cy="720"/>
                    </a:xfrm>
                  </p:grpSpPr>
                  <p:sp>
                    <p:nvSpPr>
                      <p:cNvPr id="927" name="Rectangle 26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28" name="Line 27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9" name="Line 27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30" name="Line 2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31" name="Line 27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32" name="Line 27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33" name="Line 27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53" name="Group 276"/>
                    <p:cNvGrpSpPr>
                      <a:grpSpLocks/>
                    </p:cNvGrpSpPr>
                    <p:nvPr/>
                  </p:nvGrpSpPr>
                  <p:grpSpPr bwMode="auto">
                    <a:xfrm>
                      <a:off x="2208" y="2640"/>
                      <a:ext cx="768" cy="720"/>
                      <a:chOff x="480" y="3216"/>
                      <a:chExt cx="768" cy="720"/>
                    </a:xfrm>
                  </p:grpSpPr>
                  <p:sp>
                    <p:nvSpPr>
                      <p:cNvPr id="920" name="Rectangle 27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21" name="Line 27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2" name="Line 27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3" name="Line 2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4" name="Line 28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5" name="Line 28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6" name="Line 28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55" name="Group 284"/>
                    <p:cNvGrpSpPr>
                      <a:grpSpLocks/>
                    </p:cNvGrpSpPr>
                    <p:nvPr/>
                  </p:nvGrpSpPr>
                  <p:grpSpPr bwMode="auto">
                    <a:xfrm>
                      <a:off x="2784" y="2640"/>
                      <a:ext cx="768" cy="720"/>
                      <a:chOff x="480" y="3216"/>
                      <a:chExt cx="768" cy="720"/>
                    </a:xfrm>
                  </p:grpSpPr>
                  <p:sp>
                    <p:nvSpPr>
                      <p:cNvPr id="913" name="Rectangle 28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14" name="Line 28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5" name="Line 28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6" name="Line 2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7" name="Line 28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8" name="Line 29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9" name="Line 29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57" name="Group 292"/>
                    <p:cNvGrpSpPr>
                      <a:grpSpLocks/>
                    </p:cNvGrpSpPr>
                    <p:nvPr/>
                  </p:nvGrpSpPr>
                  <p:grpSpPr bwMode="auto">
                    <a:xfrm>
                      <a:off x="3360" y="2640"/>
                      <a:ext cx="768" cy="720"/>
                      <a:chOff x="480" y="3216"/>
                      <a:chExt cx="768" cy="720"/>
                    </a:xfrm>
                  </p:grpSpPr>
                  <p:sp>
                    <p:nvSpPr>
                      <p:cNvPr id="906" name="Rectangle 2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07" name="Line 2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08" name="Line 2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09" name="Line 2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0" name="Line 2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1" name="Line 2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12" name="Line 2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nvGrpSpPr>
                  <p:cNvPr id="76858" name="Group 300"/>
                  <p:cNvGrpSpPr>
                    <a:grpSpLocks/>
                  </p:cNvGrpSpPr>
                  <p:nvPr/>
                </p:nvGrpSpPr>
                <p:grpSpPr bwMode="auto">
                  <a:xfrm>
                    <a:off x="480" y="2640"/>
                    <a:ext cx="3648" cy="1296"/>
                    <a:chOff x="480" y="2640"/>
                    <a:chExt cx="3648" cy="1296"/>
                  </a:xfrm>
                </p:grpSpPr>
                <p:grpSp>
                  <p:nvGrpSpPr>
                    <p:cNvPr id="76859" name="Group 301"/>
                    <p:cNvGrpSpPr>
                      <a:grpSpLocks/>
                    </p:cNvGrpSpPr>
                    <p:nvPr/>
                  </p:nvGrpSpPr>
                  <p:grpSpPr bwMode="auto">
                    <a:xfrm>
                      <a:off x="480" y="3216"/>
                      <a:ext cx="768" cy="720"/>
                      <a:chOff x="480" y="3216"/>
                      <a:chExt cx="768" cy="720"/>
                    </a:xfrm>
                  </p:grpSpPr>
                  <p:sp>
                    <p:nvSpPr>
                      <p:cNvPr id="887" name="Rectangle 30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88" name="Line 30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89" name="Line 30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0" name="Line 3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 name="Line 30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2" name="Line 30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3" name="Line 30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60" name="Group 309"/>
                    <p:cNvGrpSpPr>
                      <a:grpSpLocks/>
                    </p:cNvGrpSpPr>
                    <p:nvPr/>
                  </p:nvGrpSpPr>
                  <p:grpSpPr bwMode="auto">
                    <a:xfrm>
                      <a:off x="1056" y="3216"/>
                      <a:ext cx="768" cy="720"/>
                      <a:chOff x="480" y="3216"/>
                      <a:chExt cx="768" cy="720"/>
                    </a:xfrm>
                  </p:grpSpPr>
                  <p:sp>
                    <p:nvSpPr>
                      <p:cNvPr id="880" name="Rectangle 3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81" name="Line 3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82" name="Line 3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83" name="Line 3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84" name="Line 3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85" name="Line 3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86" name="Line 3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62" name="Group 317"/>
                    <p:cNvGrpSpPr>
                      <a:grpSpLocks/>
                    </p:cNvGrpSpPr>
                    <p:nvPr/>
                  </p:nvGrpSpPr>
                  <p:grpSpPr bwMode="auto">
                    <a:xfrm>
                      <a:off x="1632" y="3216"/>
                      <a:ext cx="768" cy="720"/>
                      <a:chOff x="480" y="3216"/>
                      <a:chExt cx="768" cy="720"/>
                    </a:xfrm>
                  </p:grpSpPr>
                  <p:sp>
                    <p:nvSpPr>
                      <p:cNvPr id="873" name="Rectangle 3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74" name="Line 3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5" name="Line 3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6" name="Line 3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7" name="Line 3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8" name="Line 3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9" name="Line 3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94" name="Group 325"/>
                    <p:cNvGrpSpPr>
                      <a:grpSpLocks/>
                    </p:cNvGrpSpPr>
                    <p:nvPr/>
                  </p:nvGrpSpPr>
                  <p:grpSpPr bwMode="auto">
                    <a:xfrm>
                      <a:off x="2208" y="3216"/>
                      <a:ext cx="768" cy="720"/>
                      <a:chOff x="480" y="3216"/>
                      <a:chExt cx="768" cy="720"/>
                    </a:xfrm>
                  </p:grpSpPr>
                  <p:sp>
                    <p:nvSpPr>
                      <p:cNvPr id="866" name="Rectangle 3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67" name="Line 3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8" name="Line 3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9" name="Line 3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0" name="Line 3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1" name="Line 3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2" name="Line 3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95" name="Group 333"/>
                    <p:cNvGrpSpPr>
                      <a:grpSpLocks/>
                    </p:cNvGrpSpPr>
                    <p:nvPr/>
                  </p:nvGrpSpPr>
                  <p:grpSpPr bwMode="auto">
                    <a:xfrm>
                      <a:off x="2784" y="3216"/>
                      <a:ext cx="768" cy="720"/>
                      <a:chOff x="480" y="3216"/>
                      <a:chExt cx="768" cy="720"/>
                    </a:xfrm>
                  </p:grpSpPr>
                  <p:sp>
                    <p:nvSpPr>
                      <p:cNvPr id="859" name="Rectangle 3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60" name="Line 3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1" name="Line 3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2" name="Line 3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3" name="Line 3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4" name="Line 3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5" name="Line 3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96" name="Group 341"/>
                    <p:cNvGrpSpPr>
                      <a:grpSpLocks/>
                    </p:cNvGrpSpPr>
                    <p:nvPr/>
                  </p:nvGrpSpPr>
                  <p:grpSpPr bwMode="auto">
                    <a:xfrm>
                      <a:off x="3360" y="3216"/>
                      <a:ext cx="768" cy="720"/>
                      <a:chOff x="480" y="3216"/>
                      <a:chExt cx="768" cy="720"/>
                    </a:xfrm>
                  </p:grpSpPr>
                  <p:sp>
                    <p:nvSpPr>
                      <p:cNvPr id="852" name="Rectangle 3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53" name="Line 3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4" name="Line 3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5" name="Line 3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6" name="Line 3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7" name="Line 3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8" name="Line 3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97" name="Group 349"/>
                    <p:cNvGrpSpPr>
                      <a:grpSpLocks/>
                    </p:cNvGrpSpPr>
                    <p:nvPr/>
                  </p:nvGrpSpPr>
                  <p:grpSpPr bwMode="auto">
                    <a:xfrm>
                      <a:off x="480" y="2640"/>
                      <a:ext cx="768" cy="720"/>
                      <a:chOff x="480" y="3216"/>
                      <a:chExt cx="768" cy="720"/>
                    </a:xfrm>
                  </p:grpSpPr>
                  <p:sp>
                    <p:nvSpPr>
                      <p:cNvPr id="845" name="Rectangle 3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46" name="Line 3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7" name="Line 3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8" name="Line 3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9" name="Line 3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 name="Line 3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1" name="Line 3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98" name="Group 357"/>
                    <p:cNvGrpSpPr>
                      <a:grpSpLocks/>
                    </p:cNvGrpSpPr>
                    <p:nvPr/>
                  </p:nvGrpSpPr>
                  <p:grpSpPr bwMode="auto">
                    <a:xfrm>
                      <a:off x="1056" y="2640"/>
                      <a:ext cx="768" cy="720"/>
                      <a:chOff x="480" y="3216"/>
                      <a:chExt cx="768" cy="720"/>
                    </a:xfrm>
                  </p:grpSpPr>
                  <p:sp>
                    <p:nvSpPr>
                      <p:cNvPr id="838" name="Rectangle 3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39" name="Line 3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0" name="Line 3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1" name="Line 3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2" name="Line 3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3" name="Line 3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4" name="Line 3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99" name="Group 365"/>
                    <p:cNvGrpSpPr>
                      <a:grpSpLocks/>
                    </p:cNvGrpSpPr>
                    <p:nvPr/>
                  </p:nvGrpSpPr>
                  <p:grpSpPr bwMode="auto">
                    <a:xfrm>
                      <a:off x="1632" y="2640"/>
                      <a:ext cx="768" cy="720"/>
                      <a:chOff x="480" y="3216"/>
                      <a:chExt cx="768" cy="720"/>
                    </a:xfrm>
                  </p:grpSpPr>
                  <p:sp>
                    <p:nvSpPr>
                      <p:cNvPr id="831" name="Rectangle 3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32" name="Line 3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3" name="Line 3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4" name="Line 3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5" name="Line 3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6" name="Line 3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7" name="Line 3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69" name="Group 373"/>
                    <p:cNvGrpSpPr>
                      <a:grpSpLocks/>
                    </p:cNvGrpSpPr>
                    <p:nvPr/>
                  </p:nvGrpSpPr>
                  <p:grpSpPr bwMode="auto">
                    <a:xfrm>
                      <a:off x="2208" y="2640"/>
                      <a:ext cx="768" cy="720"/>
                      <a:chOff x="480" y="3216"/>
                      <a:chExt cx="768" cy="720"/>
                    </a:xfrm>
                  </p:grpSpPr>
                  <p:sp>
                    <p:nvSpPr>
                      <p:cNvPr id="824" name="Rectangle 3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25" name="Line 3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6" name="Line 3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7" name="Line 3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8" name="Line 3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9" name="Line 3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0" name="Line 3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76" name="Group 381"/>
                    <p:cNvGrpSpPr>
                      <a:grpSpLocks/>
                    </p:cNvGrpSpPr>
                    <p:nvPr/>
                  </p:nvGrpSpPr>
                  <p:grpSpPr bwMode="auto">
                    <a:xfrm>
                      <a:off x="2784" y="2640"/>
                      <a:ext cx="768" cy="720"/>
                      <a:chOff x="480" y="3216"/>
                      <a:chExt cx="768" cy="720"/>
                    </a:xfrm>
                  </p:grpSpPr>
                  <p:sp>
                    <p:nvSpPr>
                      <p:cNvPr id="817" name="Rectangle 3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18" name="Line 3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9" name="Line 3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0" name="Line 3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1" name="Line 3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2" name="Line 3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3" name="Line 3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83" name="Group 389"/>
                    <p:cNvGrpSpPr>
                      <a:grpSpLocks/>
                    </p:cNvGrpSpPr>
                    <p:nvPr/>
                  </p:nvGrpSpPr>
                  <p:grpSpPr bwMode="auto">
                    <a:xfrm>
                      <a:off x="3360" y="2640"/>
                      <a:ext cx="768" cy="720"/>
                      <a:chOff x="480" y="3216"/>
                      <a:chExt cx="768" cy="720"/>
                    </a:xfrm>
                  </p:grpSpPr>
                  <p:sp>
                    <p:nvSpPr>
                      <p:cNvPr id="810" name="Rectangle 3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11" name="Line 3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2" name="Line 3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3" name="Line 3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4" name="Line 3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5" name="Line 3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6" name="Line 3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grpSp>
          <p:grpSp>
            <p:nvGrpSpPr>
              <p:cNvPr id="76889" name="Group 397"/>
              <p:cNvGrpSpPr>
                <a:grpSpLocks/>
              </p:cNvGrpSpPr>
              <p:nvPr/>
            </p:nvGrpSpPr>
            <p:grpSpPr bwMode="auto">
              <a:xfrm>
                <a:off x="480" y="1344"/>
                <a:ext cx="3840" cy="2592"/>
                <a:chOff x="480" y="1344"/>
                <a:chExt cx="3840" cy="2592"/>
              </a:xfrm>
            </p:grpSpPr>
            <p:grpSp>
              <p:nvGrpSpPr>
                <p:cNvPr id="76890" name="Group 398"/>
                <p:cNvGrpSpPr>
                  <a:grpSpLocks/>
                </p:cNvGrpSpPr>
                <p:nvPr/>
              </p:nvGrpSpPr>
              <p:grpSpPr bwMode="auto">
                <a:xfrm>
                  <a:off x="480" y="2496"/>
                  <a:ext cx="3840" cy="1440"/>
                  <a:chOff x="480" y="2496"/>
                  <a:chExt cx="3840" cy="1440"/>
                </a:xfrm>
              </p:grpSpPr>
              <p:grpSp>
                <p:nvGrpSpPr>
                  <p:cNvPr id="76891" name="Group 399"/>
                  <p:cNvGrpSpPr>
                    <a:grpSpLocks/>
                  </p:cNvGrpSpPr>
                  <p:nvPr/>
                </p:nvGrpSpPr>
                <p:grpSpPr bwMode="auto">
                  <a:xfrm>
                    <a:off x="672" y="2496"/>
                    <a:ext cx="3648" cy="1296"/>
                    <a:chOff x="480" y="2640"/>
                    <a:chExt cx="3648" cy="1296"/>
                  </a:xfrm>
                </p:grpSpPr>
                <p:grpSp>
                  <p:nvGrpSpPr>
                    <p:cNvPr id="76892" name="Group 400"/>
                    <p:cNvGrpSpPr>
                      <a:grpSpLocks/>
                    </p:cNvGrpSpPr>
                    <p:nvPr/>
                  </p:nvGrpSpPr>
                  <p:grpSpPr bwMode="auto">
                    <a:xfrm>
                      <a:off x="480" y="3216"/>
                      <a:ext cx="768" cy="720"/>
                      <a:chOff x="480" y="3216"/>
                      <a:chExt cx="768" cy="720"/>
                    </a:xfrm>
                  </p:grpSpPr>
                  <p:sp>
                    <p:nvSpPr>
                      <p:cNvPr id="787" name="Rectangle 4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88" name="Line 4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89" name="Line 4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90" name="Line 4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91" name="Line 4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92" name="Line 4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93" name="Line 4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94" name="Group 408"/>
                    <p:cNvGrpSpPr>
                      <a:grpSpLocks/>
                    </p:cNvGrpSpPr>
                    <p:nvPr/>
                  </p:nvGrpSpPr>
                  <p:grpSpPr bwMode="auto">
                    <a:xfrm>
                      <a:off x="1056" y="3216"/>
                      <a:ext cx="768" cy="720"/>
                      <a:chOff x="480" y="3216"/>
                      <a:chExt cx="768" cy="720"/>
                    </a:xfrm>
                  </p:grpSpPr>
                  <p:sp>
                    <p:nvSpPr>
                      <p:cNvPr id="780" name="Rectangle 4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81" name="Line 4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82" name="Line 4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83" name="Line 4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84" name="Line 4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85" name="Line 4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86" name="Line 4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0" name="Group 416"/>
                    <p:cNvGrpSpPr>
                      <a:grpSpLocks/>
                    </p:cNvGrpSpPr>
                    <p:nvPr/>
                  </p:nvGrpSpPr>
                  <p:grpSpPr bwMode="auto">
                    <a:xfrm>
                      <a:off x="1632" y="3216"/>
                      <a:ext cx="768" cy="720"/>
                      <a:chOff x="480" y="3216"/>
                      <a:chExt cx="768" cy="720"/>
                    </a:xfrm>
                  </p:grpSpPr>
                  <p:sp>
                    <p:nvSpPr>
                      <p:cNvPr id="773" name="Rectangle 4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74" name="Line 4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5" name="Line 4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6" name="Line 4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7" name="Line 4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8" name="Line 4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9" name="Line 4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1" name="Group 424"/>
                    <p:cNvGrpSpPr>
                      <a:grpSpLocks/>
                    </p:cNvGrpSpPr>
                    <p:nvPr/>
                  </p:nvGrpSpPr>
                  <p:grpSpPr bwMode="auto">
                    <a:xfrm>
                      <a:off x="2208" y="3216"/>
                      <a:ext cx="768" cy="720"/>
                      <a:chOff x="480" y="3216"/>
                      <a:chExt cx="768" cy="720"/>
                    </a:xfrm>
                  </p:grpSpPr>
                  <p:sp>
                    <p:nvSpPr>
                      <p:cNvPr id="766" name="Rectangle 4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67" name="Line 4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8" name="Line 4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9" name="Line 4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0" name="Line 4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1" name="Line 4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72" name="Line 4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2" name="Group 432"/>
                    <p:cNvGrpSpPr>
                      <a:grpSpLocks/>
                    </p:cNvGrpSpPr>
                    <p:nvPr/>
                  </p:nvGrpSpPr>
                  <p:grpSpPr bwMode="auto">
                    <a:xfrm>
                      <a:off x="2784" y="3216"/>
                      <a:ext cx="768" cy="720"/>
                      <a:chOff x="480" y="3216"/>
                      <a:chExt cx="768" cy="720"/>
                    </a:xfrm>
                  </p:grpSpPr>
                  <p:sp>
                    <p:nvSpPr>
                      <p:cNvPr id="759" name="Rectangle 4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60" name="Line 4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1" name="Line 4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2" name="Line 4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3" name="Line 4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4" name="Line 4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65" name="Line 4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3" name="Group 440"/>
                    <p:cNvGrpSpPr>
                      <a:grpSpLocks/>
                    </p:cNvGrpSpPr>
                    <p:nvPr/>
                  </p:nvGrpSpPr>
                  <p:grpSpPr bwMode="auto">
                    <a:xfrm>
                      <a:off x="3360" y="3216"/>
                      <a:ext cx="768" cy="720"/>
                      <a:chOff x="480" y="3216"/>
                      <a:chExt cx="768" cy="720"/>
                    </a:xfrm>
                  </p:grpSpPr>
                  <p:sp>
                    <p:nvSpPr>
                      <p:cNvPr id="752" name="Rectangle 4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53" name="Line 4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4" name="Line 4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5" name="Line 4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6" name="Line 4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7" name="Line 4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8" name="Line 4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4" name="Group 448"/>
                    <p:cNvGrpSpPr>
                      <a:grpSpLocks/>
                    </p:cNvGrpSpPr>
                    <p:nvPr/>
                  </p:nvGrpSpPr>
                  <p:grpSpPr bwMode="auto">
                    <a:xfrm>
                      <a:off x="480" y="2640"/>
                      <a:ext cx="768" cy="720"/>
                      <a:chOff x="480" y="3216"/>
                      <a:chExt cx="768" cy="720"/>
                    </a:xfrm>
                  </p:grpSpPr>
                  <p:sp>
                    <p:nvSpPr>
                      <p:cNvPr id="745" name="Rectangle 4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46" name="Line 4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7" name="Line 4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8" name="Line 4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9" name="Line 4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0" name="Line 4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1" name="Line 4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5" name="Group 456"/>
                    <p:cNvGrpSpPr>
                      <a:grpSpLocks/>
                    </p:cNvGrpSpPr>
                    <p:nvPr/>
                  </p:nvGrpSpPr>
                  <p:grpSpPr bwMode="auto">
                    <a:xfrm>
                      <a:off x="1056" y="2640"/>
                      <a:ext cx="768" cy="720"/>
                      <a:chOff x="480" y="3216"/>
                      <a:chExt cx="768" cy="720"/>
                    </a:xfrm>
                  </p:grpSpPr>
                  <p:sp>
                    <p:nvSpPr>
                      <p:cNvPr id="738" name="Rectangle 4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39" name="Line 4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0" name="Line 4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1" name="Line 4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2" name="Line 4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3" name="Line 4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4" name="Line 4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6" name="Group 464"/>
                    <p:cNvGrpSpPr>
                      <a:grpSpLocks/>
                    </p:cNvGrpSpPr>
                    <p:nvPr/>
                  </p:nvGrpSpPr>
                  <p:grpSpPr bwMode="auto">
                    <a:xfrm>
                      <a:off x="1632" y="2640"/>
                      <a:ext cx="768" cy="720"/>
                      <a:chOff x="480" y="3216"/>
                      <a:chExt cx="768" cy="720"/>
                    </a:xfrm>
                  </p:grpSpPr>
                  <p:sp>
                    <p:nvSpPr>
                      <p:cNvPr id="731" name="Rectangle 4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32" name="Line 4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3" name="Line 4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4" name="Line 4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5" name="Line 4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6" name="Line 4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7" name="Line 4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7" name="Group 472"/>
                    <p:cNvGrpSpPr>
                      <a:grpSpLocks/>
                    </p:cNvGrpSpPr>
                    <p:nvPr/>
                  </p:nvGrpSpPr>
                  <p:grpSpPr bwMode="auto">
                    <a:xfrm>
                      <a:off x="2208" y="2640"/>
                      <a:ext cx="768" cy="720"/>
                      <a:chOff x="480" y="3216"/>
                      <a:chExt cx="768" cy="720"/>
                    </a:xfrm>
                  </p:grpSpPr>
                  <p:sp>
                    <p:nvSpPr>
                      <p:cNvPr id="724" name="Rectangle 4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25" name="Line 4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6" name="Line 4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7" name="Line 4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8" name="Line 4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9" name="Line 4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0" name="Line 4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8" name="Group 480"/>
                    <p:cNvGrpSpPr>
                      <a:grpSpLocks/>
                    </p:cNvGrpSpPr>
                    <p:nvPr/>
                  </p:nvGrpSpPr>
                  <p:grpSpPr bwMode="auto">
                    <a:xfrm>
                      <a:off x="2784" y="2640"/>
                      <a:ext cx="768" cy="720"/>
                      <a:chOff x="480" y="3216"/>
                      <a:chExt cx="768" cy="720"/>
                    </a:xfrm>
                  </p:grpSpPr>
                  <p:sp>
                    <p:nvSpPr>
                      <p:cNvPr id="717" name="Rectangle 4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18" name="Line 4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9" name="Line 4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0" name="Line 4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1" name="Line 4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2" name="Line 4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3" name="Line 4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09" name="Group 488"/>
                    <p:cNvGrpSpPr>
                      <a:grpSpLocks/>
                    </p:cNvGrpSpPr>
                    <p:nvPr/>
                  </p:nvGrpSpPr>
                  <p:grpSpPr bwMode="auto">
                    <a:xfrm>
                      <a:off x="3360" y="2640"/>
                      <a:ext cx="768" cy="720"/>
                      <a:chOff x="480" y="3216"/>
                      <a:chExt cx="768" cy="720"/>
                    </a:xfrm>
                  </p:grpSpPr>
                  <p:sp>
                    <p:nvSpPr>
                      <p:cNvPr id="710" name="Rectangle 48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11" name="Line 4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2" name="Line 49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3" name="Line 49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4" name="Line 49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5" name="Line 49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6" name="Line 49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nvGrpSpPr>
                  <p:cNvPr id="76901" name="Group 496"/>
                  <p:cNvGrpSpPr>
                    <a:grpSpLocks/>
                  </p:cNvGrpSpPr>
                  <p:nvPr/>
                </p:nvGrpSpPr>
                <p:grpSpPr bwMode="auto">
                  <a:xfrm>
                    <a:off x="480" y="2640"/>
                    <a:ext cx="3648" cy="1296"/>
                    <a:chOff x="480" y="2640"/>
                    <a:chExt cx="3648" cy="1296"/>
                  </a:xfrm>
                </p:grpSpPr>
                <p:grpSp>
                  <p:nvGrpSpPr>
                    <p:cNvPr id="76908" name="Group 497"/>
                    <p:cNvGrpSpPr>
                      <a:grpSpLocks/>
                    </p:cNvGrpSpPr>
                    <p:nvPr/>
                  </p:nvGrpSpPr>
                  <p:grpSpPr bwMode="auto">
                    <a:xfrm>
                      <a:off x="480" y="3216"/>
                      <a:ext cx="768" cy="720"/>
                      <a:chOff x="480" y="3216"/>
                      <a:chExt cx="768" cy="720"/>
                    </a:xfrm>
                  </p:grpSpPr>
                  <p:sp>
                    <p:nvSpPr>
                      <p:cNvPr id="691" name="Rectangle 4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92" name="Line 4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3" name="Line 5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4" name="Line 5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5" name="Line 5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6" name="Line 5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7" name="Line 5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15" name="Group 505"/>
                    <p:cNvGrpSpPr>
                      <a:grpSpLocks/>
                    </p:cNvGrpSpPr>
                    <p:nvPr/>
                  </p:nvGrpSpPr>
                  <p:grpSpPr bwMode="auto">
                    <a:xfrm>
                      <a:off x="1056" y="3216"/>
                      <a:ext cx="768" cy="720"/>
                      <a:chOff x="480" y="3216"/>
                      <a:chExt cx="768" cy="720"/>
                    </a:xfrm>
                  </p:grpSpPr>
                  <p:sp>
                    <p:nvSpPr>
                      <p:cNvPr id="684" name="Rectangle 50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85" name="Line 5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6" name="Line 50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7" name="Line 50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8" name="Line 51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9" name="Line 51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0" name="Line 51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21" name="Group 513"/>
                    <p:cNvGrpSpPr>
                      <a:grpSpLocks/>
                    </p:cNvGrpSpPr>
                    <p:nvPr/>
                  </p:nvGrpSpPr>
                  <p:grpSpPr bwMode="auto">
                    <a:xfrm>
                      <a:off x="1632" y="3216"/>
                      <a:ext cx="768" cy="720"/>
                      <a:chOff x="480" y="3216"/>
                      <a:chExt cx="768" cy="720"/>
                    </a:xfrm>
                  </p:grpSpPr>
                  <p:sp>
                    <p:nvSpPr>
                      <p:cNvPr id="677" name="Rectangle 51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78" name="Line 5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9" name="Line 51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0" name="Line 51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1" name="Line 51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2" name="Line 51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3" name="Line 52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22" name="Group 521"/>
                    <p:cNvGrpSpPr>
                      <a:grpSpLocks/>
                    </p:cNvGrpSpPr>
                    <p:nvPr/>
                  </p:nvGrpSpPr>
                  <p:grpSpPr bwMode="auto">
                    <a:xfrm>
                      <a:off x="2208" y="3216"/>
                      <a:ext cx="768" cy="720"/>
                      <a:chOff x="480" y="3216"/>
                      <a:chExt cx="768" cy="720"/>
                    </a:xfrm>
                  </p:grpSpPr>
                  <p:sp>
                    <p:nvSpPr>
                      <p:cNvPr id="670" name="Rectangle 52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71" name="Line 5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2" name="Line 52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3" name="Line 52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4" name="Line 52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5" name="Line 52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6" name="Line 52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23" name="Group 529"/>
                    <p:cNvGrpSpPr>
                      <a:grpSpLocks/>
                    </p:cNvGrpSpPr>
                    <p:nvPr/>
                  </p:nvGrpSpPr>
                  <p:grpSpPr bwMode="auto">
                    <a:xfrm>
                      <a:off x="2784" y="3216"/>
                      <a:ext cx="768" cy="720"/>
                      <a:chOff x="480" y="3216"/>
                      <a:chExt cx="768" cy="720"/>
                    </a:xfrm>
                  </p:grpSpPr>
                  <p:sp>
                    <p:nvSpPr>
                      <p:cNvPr id="663" name="Rectangle 53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64" name="Line 5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5" name="Line 53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6" name="Line 53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7" name="Line 53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8" name="Line 53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9" name="Line 53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24" name="Group 537"/>
                    <p:cNvGrpSpPr>
                      <a:grpSpLocks/>
                    </p:cNvGrpSpPr>
                    <p:nvPr/>
                  </p:nvGrpSpPr>
                  <p:grpSpPr bwMode="auto">
                    <a:xfrm>
                      <a:off x="3360" y="3216"/>
                      <a:ext cx="768" cy="720"/>
                      <a:chOff x="480" y="3216"/>
                      <a:chExt cx="768" cy="720"/>
                    </a:xfrm>
                  </p:grpSpPr>
                  <p:sp>
                    <p:nvSpPr>
                      <p:cNvPr id="656" name="Rectangle 53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57" name="Line 5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8" name="Line 54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9" name="Line 54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0" name="Line 54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1" name="Line 54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2" name="Line 54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26" name="Group 545"/>
                    <p:cNvGrpSpPr>
                      <a:grpSpLocks/>
                    </p:cNvGrpSpPr>
                    <p:nvPr/>
                  </p:nvGrpSpPr>
                  <p:grpSpPr bwMode="auto">
                    <a:xfrm>
                      <a:off x="480" y="2640"/>
                      <a:ext cx="768" cy="720"/>
                      <a:chOff x="480" y="3216"/>
                      <a:chExt cx="768" cy="720"/>
                    </a:xfrm>
                  </p:grpSpPr>
                  <p:sp>
                    <p:nvSpPr>
                      <p:cNvPr id="649" name="Rectangle 54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50" name="Line 5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1" name="Line 54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2" name="Line 54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3" name="Line 55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4" name="Line 55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5" name="Line 55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33" name="Group 553"/>
                    <p:cNvGrpSpPr>
                      <a:grpSpLocks/>
                    </p:cNvGrpSpPr>
                    <p:nvPr/>
                  </p:nvGrpSpPr>
                  <p:grpSpPr bwMode="auto">
                    <a:xfrm>
                      <a:off x="1056" y="2640"/>
                      <a:ext cx="768" cy="720"/>
                      <a:chOff x="480" y="3216"/>
                      <a:chExt cx="768" cy="720"/>
                    </a:xfrm>
                  </p:grpSpPr>
                  <p:sp>
                    <p:nvSpPr>
                      <p:cNvPr id="642" name="Rectangle 55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43" name="Line 5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4" name="Line 55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5" name="Line 55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6" name="Line 55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7" name="Line 55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8" name="Line 56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40" name="Group 561"/>
                    <p:cNvGrpSpPr>
                      <a:grpSpLocks/>
                    </p:cNvGrpSpPr>
                    <p:nvPr/>
                  </p:nvGrpSpPr>
                  <p:grpSpPr bwMode="auto">
                    <a:xfrm>
                      <a:off x="1632" y="2640"/>
                      <a:ext cx="768" cy="720"/>
                      <a:chOff x="480" y="3216"/>
                      <a:chExt cx="768" cy="720"/>
                    </a:xfrm>
                  </p:grpSpPr>
                  <p:sp>
                    <p:nvSpPr>
                      <p:cNvPr id="635" name="Rectangle 56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36" name="Line 5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7" name="Line 56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8" name="Line 56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9" name="Line 56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0" name="Line 56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1" name="Line 56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47" name="Group 569"/>
                    <p:cNvGrpSpPr>
                      <a:grpSpLocks/>
                    </p:cNvGrpSpPr>
                    <p:nvPr/>
                  </p:nvGrpSpPr>
                  <p:grpSpPr bwMode="auto">
                    <a:xfrm>
                      <a:off x="2208" y="2640"/>
                      <a:ext cx="768" cy="720"/>
                      <a:chOff x="480" y="3216"/>
                      <a:chExt cx="768" cy="720"/>
                    </a:xfrm>
                  </p:grpSpPr>
                  <p:sp>
                    <p:nvSpPr>
                      <p:cNvPr id="628" name="Rectangle 57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29" name="Line 5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0" name="Line 57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1" name="Line 57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2" name="Line 57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3" name="Line 57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4" name="Line 57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53" name="Group 577"/>
                    <p:cNvGrpSpPr>
                      <a:grpSpLocks/>
                    </p:cNvGrpSpPr>
                    <p:nvPr/>
                  </p:nvGrpSpPr>
                  <p:grpSpPr bwMode="auto">
                    <a:xfrm>
                      <a:off x="2784" y="2640"/>
                      <a:ext cx="768" cy="720"/>
                      <a:chOff x="480" y="3216"/>
                      <a:chExt cx="768" cy="720"/>
                    </a:xfrm>
                  </p:grpSpPr>
                  <p:sp>
                    <p:nvSpPr>
                      <p:cNvPr id="621" name="Rectangle 57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22" name="Line 5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3" name="Line 58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4" name="Line 58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5" name="Line 58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6" name="Line 58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7" name="Line 58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54" name="Group 585"/>
                    <p:cNvGrpSpPr>
                      <a:grpSpLocks/>
                    </p:cNvGrpSpPr>
                    <p:nvPr/>
                  </p:nvGrpSpPr>
                  <p:grpSpPr bwMode="auto">
                    <a:xfrm>
                      <a:off x="3360" y="2640"/>
                      <a:ext cx="768" cy="720"/>
                      <a:chOff x="480" y="3216"/>
                      <a:chExt cx="768" cy="720"/>
                    </a:xfrm>
                  </p:grpSpPr>
                  <p:sp>
                    <p:nvSpPr>
                      <p:cNvPr id="614" name="Rectangle 58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15" name="Line 5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16" name="Line 58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17" name="Line 58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18" name="Line 59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19" name="Line 59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0" name="Line 59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grpSp>
              <p:nvGrpSpPr>
                <p:cNvPr id="76955" name="Group 593"/>
                <p:cNvGrpSpPr>
                  <a:grpSpLocks/>
                </p:cNvGrpSpPr>
                <p:nvPr/>
              </p:nvGrpSpPr>
              <p:grpSpPr bwMode="auto">
                <a:xfrm>
                  <a:off x="480" y="1344"/>
                  <a:ext cx="3840" cy="1440"/>
                  <a:chOff x="480" y="2496"/>
                  <a:chExt cx="3840" cy="1440"/>
                </a:xfrm>
              </p:grpSpPr>
              <p:grpSp>
                <p:nvGrpSpPr>
                  <p:cNvPr id="76956" name="Group 594"/>
                  <p:cNvGrpSpPr>
                    <a:grpSpLocks/>
                  </p:cNvGrpSpPr>
                  <p:nvPr/>
                </p:nvGrpSpPr>
                <p:grpSpPr bwMode="auto">
                  <a:xfrm>
                    <a:off x="672" y="2496"/>
                    <a:ext cx="3648" cy="1296"/>
                    <a:chOff x="480" y="2640"/>
                    <a:chExt cx="3648" cy="1296"/>
                  </a:xfrm>
                </p:grpSpPr>
                <p:grpSp>
                  <p:nvGrpSpPr>
                    <p:cNvPr id="76958" name="Group 595"/>
                    <p:cNvGrpSpPr>
                      <a:grpSpLocks/>
                    </p:cNvGrpSpPr>
                    <p:nvPr/>
                  </p:nvGrpSpPr>
                  <p:grpSpPr bwMode="auto">
                    <a:xfrm>
                      <a:off x="480" y="3216"/>
                      <a:ext cx="768" cy="720"/>
                      <a:chOff x="480" y="3216"/>
                      <a:chExt cx="768" cy="720"/>
                    </a:xfrm>
                  </p:grpSpPr>
                  <p:sp>
                    <p:nvSpPr>
                      <p:cNvPr id="593" name="Rectangle 59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94" name="Line 59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5" name="Line 59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6" name="Line 5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7" name="Line 60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8" name="Line 60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9" name="Line 60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94" name="Group 603"/>
                    <p:cNvGrpSpPr>
                      <a:grpSpLocks/>
                    </p:cNvGrpSpPr>
                    <p:nvPr/>
                  </p:nvGrpSpPr>
                  <p:grpSpPr bwMode="auto">
                    <a:xfrm>
                      <a:off x="1056" y="3216"/>
                      <a:ext cx="768" cy="720"/>
                      <a:chOff x="480" y="3216"/>
                      <a:chExt cx="768" cy="720"/>
                    </a:xfrm>
                  </p:grpSpPr>
                  <p:sp>
                    <p:nvSpPr>
                      <p:cNvPr id="586" name="Rectangle 60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87" name="Line 6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8" name="Line 60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9" name="Line 6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0" name="Line 60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1" name="Line 60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2" name="Line 61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95" name="Group 611"/>
                    <p:cNvGrpSpPr>
                      <a:grpSpLocks/>
                    </p:cNvGrpSpPr>
                    <p:nvPr/>
                  </p:nvGrpSpPr>
                  <p:grpSpPr bwMode="auto">
                    <a:xfrm>
                      <a:off x="1632" y="3216"/>
                      <a:ext cx="768" cy="720"/>
                      <a:chOff x="480" y="3216"/>
                      <a:chExt cx="768" cy="720"/>
                    </a:xfrm>
                  </p:grpSpPr>
                  <p:sp>
                    <p:nvSpPr>
                      <p:cNvPr id="579" name="Rectangle 61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80" name="Line 6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1" name="Line 61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2" name="Line 6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3" name="Line 61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4" name="Line 61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85" name="Line 61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65" name="Group 619"/>
                    <p:cNvGrpSpPr>
                      <a:grpSpLocks/>
                    </p:cNvGrpSpPr>
                    <p:nvPr/>
                  </p:nvGrpSpPr>
                  <p:grpSpPr bwMode="auto">
                    <a:xfrm>
                      <a:off x="2208" y="3216"/>
                      <a:ext cx="768" cy="720"/>
                      <a:chOff x="480" y="3216"/>
                      <a:chExt cx="768" cy="720"/>
                    </a:xfrm>
                  </p:grpSpPr>
                  <p:sp>
                    <p:nvSpPr>
                      <p:cNvPr id="572" name="Rectangle 62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73" name="Line 6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74" name="Line 62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75" name="Line 6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76" name="Line 62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77" name="Line 62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78" name="Line 62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72" name="Group 627"/>
                    <p:cNvGrpSpPr>
                      <a:grpSpLocks/>
                    </p:cNvGrpSpPr>
                    <p:nvPr/>
                  </p:nvGrpSpPr>
                  <p:grpSpPr bwMode="auto">
                    <a:xfrm>
                      <a:off x="2784" y="3216"/>
                      <a:ext cx="768" cy="720"/>
                      <a:chOff x="480" y="3216"/>
                      <a:chExt cx="768" cy="720"/>
                    </a:xfrm>
                  </p:grpSpPr>
                  <p:sp>
                    <p:nvSpPr>
                      <p:cNvPr id="565" name="Rectangle 62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66" name="Line 6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7" name="Line 63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8" name="Line 6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9" name="Line 63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70" name="Line 63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71" name="Line 63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79" name="Group 635"/>
                    <p:cNvGrpSpPr>
                      <a:grpSpLocks/>
                    </p:cNvGrpSpPr>
                    <p:nvPr/>
                  </p:nvGrpSpPr>
                  <p:grpSpPr bwMode="auto">
                    <a:xfrm>
                      <a:off x="3360" y="3216"/>
                      <a:ext cx="768" cy="720"/>
                      <a:chOff x="480" y="3216"/>
                      <a:chExt cx="768" cy="720"/>
                    </a:xfrm>
                  </p:grpSpPr>
                  <p:sp>
                    <p:nvSpPr>
                      <p:cNvPr id="558" name="Rectangle 63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59" name="Line 6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0" name="Line 63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1" name="Line 6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2" name="Line 64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 name="Line 64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4" name="Line 64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85" name="Group 643"/>
                    <p:cNvGrpSpPr>
                      <a:grpSpLocks/>
                    </p:cNvGrpSpPr>
                    <p:nvPr/>
                  </p:nvGrpSpPr>
                  <p:grpSpPr bwMode="auto">
                    <a:xfrm>
                      <a:off x="480" y="2640"/>
                      <a:ext cx="768" cy="720"/>
                      <a:chOff x="480" y="3216"/>
                      <a:chExt cx="768" cy="720"/>
                    </a:xfrm>
                  </p:grpSpPr>
                  <p:sp>
                    <p:nvSpPr>
                      <p:cNvPr id="551" name="Rectangle 64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52" name="Line 6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53" name="Line 64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54" name="Line 6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55" name="Line 64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56" name="Line 64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57" name="Line 65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86" name="Group 651"/>
                    <p:cNvGrpSpPr>
                      <a:grpSpLocks/>
                    </p:cNvGrpSpPr>
                    <p:nvPr/>
                  </p:nvGrpSpPr>
                  <p:grpSpPr bwMode="auto">
                    <a:xfrm>
                      <a:off x="1056" y="2640"/>
                      <a:ext cx="768" cy="720"/>
                      <a:chOff x="480" y="3216"/>
                      <a:chExt cx="768" cy="720"/>
                    </a:xfrm>
                  </p:grpSpPr>
                  <p:sp>
                    <p:nvSpPr>
                      <p:cNvPr id="544" name="Rectangle 65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45" name="Line 6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6" name="Line 65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7" name="Line 6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8" name="Line 65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9" name="Line 65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50" name="Line 65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87" name="Group 659"/>
                    <p:cNvGrpSpPr>
                      <a:grpSpLocks/>
                    </p:cNvGrpSpPr>
                    <p:nvPr/>
                  </p:nvGrpSpPr>
                  <p:grpSpPr bwMode="auto">
                    <a:xfrm>
                      <a:off x="1632" y="2640"/>
                      <a:ext cx="768" cy="720"/>
                      <a:chOff x="480" y="3216"/>
                      <a:chExt cx="768" cy="720"/>
                    </a:xfrm>
                  </p:grpSpPr>
                  <p:sp>
                    <p:nvSpPr>
                      <p:cNvPr id="537" name="Rectangle 66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38" name="Line 6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9" name="Line 66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0" name="Line 6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1" name="Line 66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2" name="Line 66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43" name="Line 66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88" name="Group 667"/>
                    <p:cNvGrpSpPr>
                      <a:grpSpLocks/>
                    </p:cNvGrpSpPr>
                    <p:nvPr/>
                  </p:nvGrpSpPr>
                  <p:grpSpPr bwMode="auto">
                    <a:xfrm>
                      <a:off x="2208" y="2640"/>
                      <a:ext cx="768" cy="720"/>
                      <a:chOff x="480" y="3216"/>
                      <a:chExt cx="768" cy="720"/>
                    </a:xfrm>
                  </p:grpSpPr>
                  <p:sp>
                    <p:nvSpPr>
                      <p:cNvPr id="530" name="Rectangle 66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31" name="Line 6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2" name="Line 67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3" name="Line 6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4" name="Line 67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5" name="Line 67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6" name="Line 67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90" name="Group 675"/>
                    <p:cNvGrpSpPr>
                      <a:grpSpLocks/>
                    </p:cNvGrpSpPr>
                    <p:nvPr/>
                  </p:nvGrpSpPr>
                  <p:grpSpPr bwMode="auto">
                    <a:xfrm>
                      <a:off x="2784" y="2640"/>
                      <a:ext cx="768" cy="720"/>
                      <a:chOff x="480" y="3216"/>
                      <a:chExt cx="768" cy="720"/>
                    </a:xfrm>
                  </p:grpSpPr>
                  <p:sp>
                    <p:nvSpPr>
                      <p:cNvPr id="523" name="Rectangle 67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24" name="Line 6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5" name="Line 67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6" name="Line 6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7" name="Line 68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8" name="Line 68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9" name="Line 68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96" name="Group 683"/>
                    <p:cNvGrpSpPr>
                      <a:grpSpLocks/>
                    </p:cNvGrpSpPr>
                    <p:nvPr/>
                  </p:nvGrpSpPr>
                  <p:grpSpPr bwMode="auto">
                    <a:xfrm>
                      <a:off x="3360" y="2640"/>
                      <a:ext cx="768" cy="720"/>
                      <a:chOff x="480" y="3216"/>
                      <a:chExt cx="768" cy="720"/>
                    </a:xfrm>
                  </p:grpSpPr>
                  <p:sp>
                    <p:nvSpPr>
                      <p:cNvPr id="516" name="Rectangle 68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17" name="Line 6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8" name="Line 68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9" name="Line 6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0" name="Line 68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1" name="Line 68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2" name="Line 69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nvGrpSpPr>
                  <p:cNvPr id="897" name="Group 691"/>
                  <p:cNvGrpSpPr>
                    <a:grpSpLocks/>
                  </p:cNvGrpSpPr>
                  <p:nvPr/>
                </p:nvGrpSpPr>
                <p:grpSpPr bwMode="auto">
                  <a:xfrm>
                    <a:off x="480" y="2640"/>
                    <a:ext cx="3648" cy="1296"/>
                    <a:chOff x="480" y="2640"/>
                    <a:chExt cx="3648" cy="1296"/>
                  </a:xfrm>
                </p:grpSpPr>
                <p:grpSp>
                  <p:nvGrpSpPr>
                    <p:cNvPr id="898" name="Group 692"/>
                    <p:cNvGrpSpPr>
                      <a:grpSpLocks/>
                    </p:cNvGrpSpPr>
                    <p:nvPr/>
                  </p:nvGrpSpPr>
                  <p:grpSpPr bwMode="auto">
                    <a:xfrm>
                      <a:off x="480" y="3216"/>
                      <a:ext cx="768" cy="720"/>
                      <a:chOff x="480" y="3216"/>
                      <a:chExt cx="768" cy="720"/>
                    </a:xfrm>
                  </p:grpSpPr>
                  <p:sp>
                    <p:nvSpPr>
                      <p:cNvPr id="497" name="Rectangle 6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98" name="Line 6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9" name="Line 6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0" name="Line 6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1" name="Line 6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 name="Line 6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3" name="Line 6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99" name="Group 700"/>
                    <p:cNvGrpSpPr>
                      <a:grpSpLocks/>
                    </p:cNvGrpSpPr>
                    <p:nvPr/>
                  </p:nvGrpSpPr>
                  <p:grpSpPr bwMode="auto">
                    <a:xfrm>
                      <a:off x="1056" y="3216"/>
                      <a:ext cx="768" cy="720"/>
                      <a:chOff x="480" y="3216"/>
                      <a:chExt cx="768" cy="720"/>
                    </a:xfrm>
                  </p:grpSpPr>
                  <p:sp>
                    <p:nvSpPr>
                      <p:cNvPr id="490" name="Rectangle 7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91" name="Line 7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2" name="Line 7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3" name="Line 7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4" name="Line 7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5" name="Line 7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96" name="Line 7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00" name="Group 708"/>
                    <p:cNvGrpSpPr>
                      <a:grpSpLocks/>
                    </p:cNvGrpSpPr>
                    <p:nvPr/>
                  </p:nvGrpSpPr>
                  <p:grpSpPr bwMode="auto">
                    <a:xfrm>
                      <a:off x="1632" y="3216"/>
                      <a:ext cx="768" cy="720"/>
                      <a:chOff x="480" y="3216"/>
                      <a:chExt cx="768" cy="720"/>
                    </a:xfrm>
                  </p:grpSpPr>
                  <p:sp>
                    <p:nvSpPr>
                      <p:cNvPr id="483" name="Rectangle 7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84" name="Line 7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5" name="Line 7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6" name="Line 7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7" name="Line 7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8" name="Line 7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9" name="Line 7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01" name="Group 716"/>
                    <p:cNvGrpSpPr>
                      <a:grpSpLocks/>
                    </p:cNvGrpSpPr>
                    <p:nvPr/>
                  </p:nvGrpSpPr>
                  <p:grpSpPr bwMode="auto">
                    <a:xfrm>
                      <a:off x="2208" y="3216"/>
                      <a:ext cx="768" cy="720"/>
                      <a:chOff x="480" y="3216"/>
                      <a:chExt cx="768" cy="720"/>
                    </a:xfrm>
                  </p:grpSpPr>
                  <p:sp>
                    <p:nvSpPr>
                      <p:cNvPr id="476" name="Rectangle 7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77" name="Line 7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8" name="Line 7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9" name="Line 7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0" name="Line 7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 name="Line 7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2" name="Line 7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02" name="Group 724"/>
                    <p:cNvGrpSpPr>
                      <a:grpSpLocks/>
                    </p:cNvGrpSpPr>
                    <p:nvPr/>
                  </p:nvGrpSpPr>
                  <p:grpSpPr bwMode="auto">
                    <a:xfrm>
                      <a:off x="2784" y="3216"/>
                      <a:ext cx="768" cy="720"/>
                      <a:chOff x="480" y="3216"/>
                      <a:chExt cx="768" cy="720"/>
                    </a:xfrm>
                  </p:grpSpPr>
                  <p:sp>
                    <p:nvSpPr>
                      <p:cNvPr id="469" name="Rectangle 7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70" name="Line 7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1" name="Line 7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2" name="Line 7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3" name="Line 7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4" name="Line 7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5" name="Line 7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03" name="Group 732"/>
                    <p:cNvGrpSpPr>
                      <a:grpSpLocks/>
                    </p:cNvGrpSpPr>
                    <p:nvPr/>
                  </p:nvGrpSpPr>
                  <p:grpSpPr bwMode="auto">
                    <a:xfrm>
                      <a:off x="3360" y="3216"/>
                      <a:ext cx="768" cy="720"/>
                      <a:chOff x="480" y="3216"/>
                      <a:chExt cx="768" cy="720"/>
                    </a:xfrm>
                  </p:grpSpPr>
                  <p:sp>
                    <p:nvSpPr>
                      <p:cNvPr id="462" name="Rectangle 7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63" name="Line 7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4" name="Line 7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5" name="Line 7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6" name="Line 7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7" name="Line 7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8" name="Line 7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04" name="Group 740"/>
                    <p:cNvGrpSpPr>
                      <a:grpSpLocks/>
                    </p:cNvGrpSpPr>
                    <p:nvPr/>
                  </p:nvGrpSpPr>
                  <p:grpSpPr bwMode="auto">
                    <a:xfrm>
                      <a:off x="480" y="2640"/>
                      <a:ext cx="768" cy="720"/>
                      <a:chOff x="480" y="3216"/>
                      <a:chExt cx="768" cy="720"/>
                    </a:xfrm>
                  </p:grpSpPr>
                  <p:sp>
                    <p:nvSpPr>
                      <p:cNvPr id="455" name="Rectangle 7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56" name="Line 7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7" name="Line 7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8" name="Line 7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9" name="Line 7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0" name="Line 7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1" name="Line 7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05" name="Group 748"/>
                    <p:cNvGrpSpPr>
                      <a:grpSpLocks/>
                    </p:cNvGrpSpPr>
                    <p:nvPr/>
                  </p:nvGrpSpPr>
                  <p:grpSpPr bwMode="auto">
                    <a:xfrm>
                      <a:off x="1056" y="2640"/>
                      <a:ext cx="768" cy="720"/>
                      <a:chOff x="480" y="3216"/>
                      <a:chExt cx="768" cy="720"/>
                    </a:xfrm>
                  </p:grpSpPr>
                  <p:sp>
                    <p:nvSpPr>
                      <p:cNvPr id="448" name="Rectangle 7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49" name="Line 7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0" name="Line 7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1" name="Line 7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2" name="Line 7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3" name="Line 7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4" name="Line 7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997" name="Group 756"/>
                    <p:cNvGrpSpPr>
                      <a:grpSpLocks/>
                    </p:cNvGrpSpPr>
                    <p:nvPr/>
                  </p:nvGrpSpPr>
                  <p:grpSpPr bwMode="auto">
                    <a:xfrm>
                      <a:off x="1632" y="2640"/>
                      <a:ext cx="768" cy="720"/>
                      <a:chOff x="480" y="3216"/>
                      <a:chExt cx="768" cy="720"/>
                    </a:xfrm>
                  </p:grpSpPr>
                  <p:sp>
                    <p:nvSpPr>
                      <p:cNvPr id="441" name="Rectangle 7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42" name="Line 7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3" name="Line 7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4" name="Line 7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5" name="Line 7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6" name="Line 7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7" name="Line 7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7004" name="Group 764"/>
                    <p:cNvGrpSpPr>
                      <a:grpSpLocks/>
                    </p:cNvGrpSpPr>
                    <p:nvPr/>
                  </p:nvGrpSpPr>
                  <p:grpSpPr bwMode="auto">
                    <a:xfrm>
                      <a:off x="2208" y="2640"/>
                      <a:ext cx="768" cy="720"/>
                      <a:chOff x="480" y="3216"/>
                      <a:chExt cx="768" cy="720"/>
                    </a:xfrm>
                  </p:grpSpPr>
                  <p:sp>
                    <p:nvSpPr>
                      <p:cNvPr id="434" name="Rectangle 7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35" name="Line 7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6" name="Line 7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7" name="Line 7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8" name="Line 7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9" name="Line 7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0" name="Line 7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7011" name="Group 772"/>
                    <p:cNvGrpSpPr>
                      <a:grpSpLocks/>
                    </p:cNvGrpSpPr>
                    <p:nvPr/>
                  </p:nvGrpSpPr>
                  <p:grpSpPr bwMode="auto">
                    <a:xfrm>
                      <a:off x="2784" y="2640"/>
                      <a:ext cx="768" cy="720"/>
                      <a:chOff x="480" y="3216"/>
                      <a:chExt cx="768" cy="720"/>
                    </a:xfrm>
                  </p:grpSpPr>
                  <p:sp>
                    <p:nvSpPr>
                      <p:cNvPr id="427" name="Rectangle 7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28" name="Line 7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9" name="Line 7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 name="Line 7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1" name="Line 7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2" name="Line 7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3" name="Line 7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7017" name="Group 780"/>
                    <p:cNvGrpSpPr>
                      <a:grpSpLocks/>
                    </p:cNvGrpSpPr>
                    <p:nvPr/>
                  </p:nvGrpSpPr>
                  <p:grpSpPr bwMode="auto">
                    <a:xfrm>
                      <a:off x="3360" y="2640"/>
                      <a:ext cx="768" cy="720"/>
                      <a:chOff x="480" y="3216"/>
                      <a:chExt cx="768" cy="720"/>
                    </a:xfrm>
                  </p:grpSpPr>
                  <p:sp>
                    <p:nvSpPr>
                      <p:cNvPr id="420" name="Rectangle 7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21" name="Line 7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2" name="Line 7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3" name="Line 7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4" name="Line 7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5" name="Line 7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6" name="Line 7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grpSp>
        </p:grpSp>
        <p:sp>
          <p:nvSpPr>
            <p:cNvPr id="401" name="Text Box 789"/>
            <p:cNvSpPr txBox="1">
              <a:spLocks noChangeArrowheads="1"/>
            </p:cNvSpPr>
            <p:nvPr/>
          </p:nvSpPr>
          <p:spPr bwMode="auto">
            <a:xfrm>
              <a:off x="2725" y="1856"/>
              <a:ext cx="1581" cy="1648"/>
            </a:xfrm>
            <a:prstGeom prst="rect">
              <a:avLst/>
            </a:prstGeom>
            <a:solidFill>
              <a:srgbClr val="FF0000"/>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i="1" dirty="0">
                  <a:solidFill>
                    <a:schemeClr val="bg1"/>
                  </a:solidFill>
                </a:rPr>
                <a:t>In the new version of HYSPLIT (4.9), puffs are “dumped” into an </a:t>
              </a:r>
              <a:r>
                <a:rPr lang="en-US" sz="1600" b="1" i="1" dirty="0" err="1">
                  <a:solidFill>
                    <a:schemeClr val="bg1"/>
                  </a:solidFill>
                </a:rPr>
                <a:t>Eulerian</a:t>
              </a:r>
              <a:r>
                <a:rPr lang="en-US" sz="1600" b="1" i="1" dirty="0">
                  <a:solidFill>
                    <a:schemeClr val="bg1"/>
                  </a:solidFill>
                </a:rPr>
                <a:t> grid after a specified time (e.g., 96 </a:t>
              </a:r>
              <a:r>
                <a:rPr lang="en-US" sz="1600" b="1" i="1" dirty="0" err="1">
                  <a:solidFill>
                    <a:schemeClr val="bg1"/>
                  </a:solidFill>
                </a:rPr>
                <a:t>hrs</a:t>
              </a:r>
              <a:r>
                <a:rPr lang="en-US" sz="1600" b="1" i="1" dirty="0">
                  <a:solidFill>
                    <a:schemeClr val="bg1"/>
                  </a:solidFill>
                </a:rPr>
                <a:t>), and the mercury is simulated on that grid from then on…</a:t>
              </a:r>
            </a:p>
          </p:txBody>
        </p:sp>
      </p:grpSp>
      <p:grpSp>
        <p:nvGrpSpPr>
          <p:cNvPr id="77018" name="Group 1538"/>
          <p:cNvGrpSpPr>
            <a:grpSpLocks/>
          </p:cNvGrpSpPr>
          <p:nvPr/>
        </p:nvGrpSpPr>
        <p:grpSpPr bwMode="auto">
          <a:xfrm>
            <a:off x="164523" y="2476502"/>
            <a:ext cx="3644622" cy="2777659"/>
            <a:chOff x="114" y="848"/>
            <a:chExt cx="1938" cy="1983"/>
          </a:xfrm>
        </p:grpSpPr>
        <p:grpSp>
          <p:nvGrpSpPr>
            <p:cNvPr id="77019" name="Group 408"/>
            <p:cNvGrpSpPr>
              <a:grpSpLocks/>
            </p:cNvGrpSpPr>
            <p:nvPr/>
          </p:nvGrpSpPr>
          <p:grpSpPr bwMode="auto">
            <a:xfrm>
              <a:off x="1692" y="2740"/>
              <a:ext cx="360" cy="91"/>
              <a:chOff x="1692" y="2740"/>
              <a:chExt cx="360" cy="91"/>
            </a:xfrm>
          </p:grpSpPr>
          <p:sp>
            <p:nvSpPr>
              <p:cNvPr id="1218" name="Rectangle 75"/>
              <p:cNvSpPr>
                <a:spLocks noChangeAspect="1" noChangeArrowheads="1"/>
              </p:cNvSpPr>
              <p:nvPr/>
            </p:nvSpPr>
            <p:spPr bwMode="auto">
              <a:xfrm>
                <a:off x="1732" y="2740"/>
                <a:ext cx="152" cy="1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600" dirty="0"/>
              </a:p>
            </p:txBody>
          </p:sp>
          <p:sp>
            <p:nvSpPr>
              <p:cNvPr id="1211" name="Rectangle 83"/>
              <p:cNvSpPr>
                <a:spLocks noChangeAspect="1" noChangeArrowheads="1"/>
              </p:cNvSpPr>
              <p:nvPr/>
            </p:nvSpPr>
            <p:spPr bwMode="auto">
              <a:xfrm>
                <a:off x="1900" y="2740"/>
                <a:ext cx="152" cy="1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600" dirty="0"/>
              </a:p>
            </p:txBody>
          </p:sp>
          <p:sp>
            <p:nvSpPr>
              <p:cNvPr id="1204" name="Rectangle 59"/>
              <p:cNvSpPr>
                <a:spLocks noChangeAspect="1" noChangeArrowheads="1"/>
              </p:cNvSpPr>
              <p:nvPr/>
            </p:nvSpPr>
            <p:spPr bwMode="auto">
              <a:xfrm>
                <a:off x="1692" y="2812"/>
                <a:ext cx="152" cy="1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600" dirty="0"/>
              </a:p>
            </p:txBody>
          </p:sp>
        </p:grpSp>
        <p:sp>
          <p:nvSpPr>
            <p:cNvPr id="1186" name="Text Box 1320"/>
            <p:cNvSpPr txBox="1">
              <a:spLocks noChangeArrowheads="1"/>
            </p:cNvSpPr>
            <p:nvPr/>
          </p:nvSpPr>
          <p:spPr bwMode="auto">
            <a:xfrm>
              <a:off x="114" y="848"/>
              <a:ext cx="1543" cy="945"/>
            </a:xfrm>
            <a:prstGeom prst="rect">
              <a:avLst/>
            </a:prstGeom>
            <a:solidFill>
              <a:srgbClr val="FFFF99"/>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a:t>When puffs grow to sizes large relative to the meteorological data grid, they split, horizontally and/or vertically</a:t>
              </a:r>
            </a:p>
          </p:txBody>
        </p:sp>
      </p:grpSp>
      <p:sp>
        <p:nvSpPr>
          <p:cNvPr id="1219" name="Text Box 1319"/>
          <p:cNvSpPr txBox="1">
            <a:spLocks noChangeArrowheads="1"/>
          </p:cNvSpPr>
          <p:nvPr/>
        </p:nvSpPr>
        <p:spPr bwMode="auto">
          <a:xfrm>
            <a:off x="7490147" y="2823937"/>
            <a:ext cx="1500876" cy="1837186"/>
          </a:xfrm>
          <a:prstGeom prst="rect">
            <a:avLst/>
          </a:prstGeom>
          <a:solidFill>
            <a:srgbClr val="0000FF"/>
          </a:solidFill>
          <a:ln w="9525">
            <a:solidFill>
              <a:schemeClr val="tx1"/>
            </a:solidFill>
            <a:miter lim="800000"/>
            <a:headEnd/>
            <a:tailEnd/>
          </a:ln>
        </p:spPr>
        <p:txBody>
          <a:bodyPr wrap="square" lIns="82058" tIns="41029" rIns="82058" bIns="4102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dirty="0">
                <a:solidFill>
                  <a:schemeClr val="bg1"/>
                </a:solidFill>
              </a:rPr>
              <a:t>Ok for </a:t>
            </a:r>
            <a:r>
              <a:rPr lang="en-US" sz="1400" b="1" i="1" dirty="0">
                <a:solidFill>
                  <a:srgbClr val="FFFF00"/>
                </a:solidFill>
              </a:rPr>
              <a:t>regional</a:t>
            </a:r>
            <a:r>
              <a:rPr lang="en-US" sz="1400" b="1" dirty="0">
                <a:solidFill>
                  <a:schemeClr val="bg1"/>
                </a:solidFill>
              </a:rPr>
              <a:t> simulations, </a:t>
            </a:r>
          </a:p>
          <a:p>
            <a:pPr eaLnBrk="1" hangingPunct="1"/>
            <a:r>
              <a:rPr lang="en-US" sz="1400" b="1" dirty="0">
                <a:solidFill>
                  <a:schemeClr val="bg1"/>
                </a:solidFill>
              </a:rPr>
              <a:t>but for </a:t>
            </a:r>
            <a:r>
              <a:rPr lang="en-US" sz="1400" b="1" i="1" dirty="0">
                <a:solidFill>
                  <a:srgbClr val="FFFF00"/>
                </a:solidFill>
              </a:rPr>
              <a:t>global</a:t>
            </a:r>
            <a:r>
              <a:rPr lang="en-US" sz="1400" b="1" dirty="0">
                <a:solidFill>
                  <a:schemeClr val="bg1"/>
                </a:solidFill>
              </a:rPr>
              <a:t> modeling, </a:t>
            </a:r>
          </a:p>
          <a:p>
            <a:pPr eaLnBrk="1" hangingPunct="1"/>
            <a:r>
              <a:rPr lang="en-US" sz="1400" b="1" dirty="0">
                <a:solidFill>
                  <a:schemeClr val="bg1"/>
                </a:solidFill>
              </a:rPr>
              <a:t>puff splitting </a:t>
            </a:r>
          </a:p>
          <a:p>
            <a:pPr eaLnBrk="1" hangingPunct="1"/>
            <a:r>
              <a:rPr lang="en-US" sz="1400" b="1" dirty="0">
                <a:solidFill>
                  <a:schemeClr val="bg1"/>
                </a:solidFill>
              </a:rPr>
              <a:t>overwhelms </a:t>
            </a:r>
          </a:p>
          <a:p>
            <a:pPr eaLnBrk="1" hangingPunct="1"/>
            <a:r>
              <a:rPr lang="en-US" sz="1400" b="1" dirty="0">
                <a:solidFill>
                  <a:schemeClr val="bg1"/>
                </a:solidFill>
              </a:rPr>
              <a:t>computational </a:t>
            </a:r>
          </a:p>
          <a:p>
            <a:pPr eaLnBrk="1" hangingPunct="1"/>
            <a:r>
              <a:rPr lang="en-US" sz="1400" b="1" dirty="0">
                <a:solidFill>
                  <a:schemeClr val="bg1"/>
                </a:solidFill>
              </a:rPr>
              <a:t>resources</a:t>
            </a:r>
          </a:p>
        </p:txBody>
      </p:sp>
      <p:sp>
        <p:nvSpPr>
          <p:cNvPr id="1194" name="Freeform 1193"/>
          <p:cNvSpPr>
            <a:spLocks/>
          </p:cNvSpPr>
          <p:nvPr/>
        </p:nvSpPr>
        <p:spPr bwMode="auto">
          <a:xfrm>
            <a:off x="-9525" y="3810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pic>
        <p:nvPicPr>
          <p:cNvPr id="1195" name="Picture 7" descr="NOAA"/>
          <p:cNvPicPr>
            <a:picLocks noChangeAspect="1" noChangeArrowheads="1"/>
          </p:cNvPicPr>
          <p:nvPr/>
        </p:nvPicPr>
        <p:blipFill>
          <a:blip r:embed="rId7" cstate="print"/>
          <a:srcRect/>
          <a:stretch>
            <a:fillRect/>
          </a:stretch>
        </p:blipFill>
        <p:spPr bwMode="auto">
          <a:xfrm>
            <a:off x="76200" y="76200"/>
            <a:ext cx="762000" cy="762000"/>
          </a:xfrm>
          <a:prstGeom prst="rect">
            <a:avLst/>
          </a:prstGeom>
          <a:noFill/>
          <a:effectLst>
            <a:outerShdw dist="45791" dir="2021404" algn="ctr" rotWithShape="0">
              <a:srgbClr val="000066">
                <a:alpha val="50000"/>
              </a:srgbClr>
            </a:outerShdw>
          </a:effectLst>
        </p:spPr>
      </p:pic>
      <p:sp>
        <p:nvSpPr>
          <p:cNvPr id="1193" name="TextBox 1192"/>
          <p:cNvSpPr txBox="1"/>
          <p:nvPr/>
        </p:nvSpPr>
        <p:spPr>
          <a:xfrm flipH="1">
            <a:off x="2209800" y="0"/>
            <a:ext cx="4724400" cy="461665"/>
          </a:xfrm>
          <a:prstGeom prst="rect">
            <a:avLst/>
          </a:prstGeom>
          <a:noFill/>
          <a:ln>
            <a:noFill/>
          </a:ln>
        </p:spPr>
        <p:txBody>
          <a:bodyPr wrap="square" lIns="91440" rIns="91440" rtlCol="0">
            <a:spAutoFit/>
          </a:bodyPr>
          <a:lstStyle/>
          <a:p>
            <a:pPr algn="ctr"/>
            <a:r>
              <a:rPr lang="en-US" sz="2400" b="1" dirty="0" smtClean="0">
                <a:solidFill>
                  <a:srgbClr val="045C75"/>
                </a:solidFill>
              </a:rPr>
              <a:t>Can we run HYSPLIT globally?</a:t>
            </a:r>
            <a:endParaRPr lang="en-US" sz="2400" b="1" dirty="0">
              <a:solidFill>
                <a:srgbClr val="045C75"/>
              </a:solidFill>
            </a:endParaRPr>
          </a:p>
        </p:txBody>
      </p:sp>
    </p:spTree>
    <p:extLst>
      <p:ext uri="{BB962C8B-B14F-4D97-AF65-F5344CB8AC3E}">
        <p14:creationId xmlns:p14="http://schemas.microsoft.com/office/powerpoint/2010/main" xmlns="" val="1234458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7018"/>
                                        </p:tgtEl>
                                        <p:attrNameLst>
                                          <p:attrName>style.visibility</p:attrName>
                                        </p:attrNameLst>
                                      </p:cBhvr>
                                      <p:to>
                                        <p:strVal val="visible"/>
                                      </p:to>
                                    </p:set>
                                    <p:anim calcmode="lin" valueType="num">
                                      <p:cBhvr>
                                        <p:cTn id="7" dur="500" fill="hold"/>
                                        <p:tgtEl>
                                          <p:spTgt spid="77018"/>
                                        </p:tgtEl>
                                        <p:attrNameLst>
                                          <p:attrName>ppt_w</p:attrName>
                                        </p:attrNameLst>
                                      </p:cBhvr>
                                      <p:tavLst>
                                        <p:tav tm="0">
                                          <p:val>
                                            <p:fltVal val="0"/>
                                          </p:val>
                                        </p:tav>
                                        <p:tav tm="100000">
                                          <p:val>
                                            <p:strVal val="#ppt_w"/>
                                          </p:val>
                                        </p:tav>
                                      </p:tavLst>
                                    </p:anim>
                                    <p:anim calcmode="lin" valueType="num">
                                      <p:cBhvr>
                                        <p:cTn id="8" dur="500" fill="hold"/>
                                        <p:tgtEl>
                                          <p:spTgt spid="77018"/>
                                        </p:tgtEl>
                                        <p:attrNameLst>
                                          <p:attrName>ppt_h</p:attrName>
                                        </p:attrNameLst>
                                      </p:cBhvr>
                                      <p:tavLst>
                                        <p:tav tm="0">
                                          <p:val>
                                            <p:fltVal val="0"/>
                                          </p:val>
                                        </p:tav>
                                        <p:tav tm="100000">
                                          <p:val>
                                            <p:strVal val="#ppt_h"/>
                                          </p:val>
                                        </p:tav>
                                      </p:tavLst>
                                    </p:anim>
                                    <p:animEffect transition="in" filter="fade">
                                      <p:cBhvr>
                                        <p:cTn id="9" dur="500"/>
                                        <p:tgtEl>
                                          <p:spTgt spid="770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5"/>
                                        </p:tgtEl>
                                        <p:attrNameLst>
                                          <p:attrName>style.visibility</p:attrName>
                                        </p:attrNameLst>
                                      </p:cBhvr>
                                      <p:to>
                                        <p:strVal val="visible"/>
                                      </p:to>
                                    </p:set>
                                    <p:animEffect transition="in" filter="fade">
                                      <p:cBhvr>
                                        <p:cTn id="28" dur="2000"/>
                                        <p:tgtEl>
                                          <p:spTgt spid="40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02"/>
                                        </p:tgtEl>
                                        <p:attrNameLst>
                                          <p:attrName>style.visibility</p:attrName>
                                        </p:attrNameLst>
                                      </p:cBhvr>
                                      <p:to>
                                        <p:strVal val="visible"/>
                                      </p:to>
                                    </p:set>
                                    <p:animEffect transition="in" filter="fade">
                                      <p:cBhvr>
                                        <p:cTn id="38" dur="2000"/>
                                        <p:tgtEl>
                                          <p:spTgt spid="402"/>
                                        </p:tgtEl>
                                      </p:cBhvr>
                                    </p:animEffect>
                                  </p:childTnLst>
                                  <p:subTnLst>
                                    <p:set>
                                      <p:cBhvr override="childStyle">
                                        <p:cTn dur="1" fill="hold" display="0" masterRel="nextClick" afterEffect="1"/>
                                        <p:tgtEl>
                                          <p:spTgt spid="402"/>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95"/>
                                        </p:tgtEl>
                                        <p:attrNameLst>
                                          <p:attrName>style.visibility</p:attrName>
                                        </p:attrNameLst>
                                      </p:cBhvr>
                                      <p:to>
                                        <p:strVal val="visible"/>
                                      </p:to>
                                    </p:set>
                                    <p:animEffect transition="in" filter="fade">
                                      <p:cBhvr>
                                        <p:cTn id="43" dur="2000"/>
                                        <p:tgtEl>
                                          <p:spTgt spid="39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20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92"/>
                                        </p:tgtEl>
                                        <p:attrNameLst>
                                          <p:attrName>style.visibility</p:attrName>
                                        </p:attrNameLst>
                                      </p:cBhvr>
                                      <p:to>
                                        <p:strVal val="visible"/>
                                      </p:to>
                                    </p:set>
                                    <p:animEffect transition="in" filter="fade">
                                      <p:cBhvr>
                                        <p:cTn id="58" dur="2000"/>
                                        <p:tgtEl>
                                          <p:spTgt spid="392"/>
                                        </p:tgtEl>
                                      </p:cBhvr>
                                    </p:animEffect>
                                  </p:childTnLst>
                                  <p:subTnLst>
                                    <p:set>
                                      <p:cBhvr override="childStyle">
                                        <p:cTn dur="1" fill="hold" display="0" masterRel="nextClick" afterEffect="1"/>
                                        <p:tgtEl>
                                          <p:spTgt spid="392"/>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20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07"/>
                                        </p:tgtEl>
                                        <p:attrNameLst>
                                          <p:attrName>style.visibility</p:attrName>
                                        </p:attrNameLst>
                                      </p:cBhvr>
                                      <p:to>
                                        <p:strVal val="visible"/>
                                      </p:to>
                                    </p:set>
                                    <p:animEffect transition="in" filter="fade">
                                      <p:cBhvr>
                                        <p:cTn id="68" dur="2000"/>
                                        <p:tgtEl>
                                          <p:spTgt spid="407"/>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0" fill="hold" grpId="0" nodeType="clickEffect">
                                  <p:stCondLst>
                                    <p:cond delay="0"/>
                                  </p:stCondLst>
                                  <p:childTnLst>
                                    <p:set>
                                      <p:cBhvr>
                                        <p:cTn id="72" dur="1" fill="hold">
                                          <p:stCondLst>
                                            <p:cond delay="0"/>
                                          </p:stCondLst>
                                        </p:cTn>
                                        <p:tgtEl>
                                          <p:spTgt spid="1219"/>
                                        </p:tgtEl>
                                        <p:attrNameLst>
                                          <p:attrName>style.visibility</p:attrName>
                                        </p:attrNameLst>
                                      </p:cBhvr>
                                      <p:to>
                                        <p:strVal val="visible"/>
                                      </p:to>
                                    </p:set>
                                    <p:anim calcmode="lin" valueType="num">
                                      <p:cBhvr>
                                        <p:cTn id="73" dur="500" fill="hold"/>
                                        <p:tgtEl>
                                          <p:spTgt spid="1219"/>
                                        </p:tgtEl>
                                        <p:attrNameLst>
                                          <p:attrName>ppt_w</p:attrName>
                                        </p:attrNameLst>
                                      </p:cBhvr>
                                      <p:tavLst>
                                        <p:tav tm="0">
                                          <p:val>
                                            <p:fltVal val="0"/>
                                          </p:val>
                                        </p:tav>
                                        <p:tav tm="100000">
                                          <p:val>
                                            <p:strVal val="#ppt_w"/>
                                          </p:val>
                                        </p:tav>
                                      </p:tavLst>
                                    </p:anim>
                                    <p:anim calcmode="lin" valueType="num">
                                      <p:cBhvr>
                                        <p:cTn id="74" dur="500" fill="hold"/>
                                        <p:tgtEl>
                                          <p:spTgt spid="1219"/>
                                        </p:tgtEl>
                                        <p:attrNameLst>
                                          <p:attrName>ppt_h</p:attrName>
                                        </p:attrNameLst>
                                      </p:cBhvr>
                                      <p:tavLst>
                                        <p:tav tm="0">
                                          <p:val>
                                            <p:fltVal val="0"/>
                                          </p:val>
                                        </p:tav>
                                        <p:tav tm="100000">
                                          <p:val>
                                            <p:strVal val="#ppt_h"/>
                                          </p:val>
                                        </p:tav>
                                      </p:tavLst>
                                    </p:anim>
                                    <p:animEffect transition="in" filter="fade">
                                      <p:cBhvr>
                                        <p:cTn id="75" dur="500"/>
                                        <p:tgtEl>
                                          <p:spTgt spid="1219"/>
                                        </p:tgtEl>
                                      </p:cBhvr>
                                    </p:animEffect>
                                  </p:childTnLst>
                                  <p:subTnLst>
                                    <p:set>
                                      <p:cBhvr override="childStyle">
                                        <p:cTn dur="1" fill="hold" display="0" masterRel="nextClick" afterEffect="1"/>
                                        <p:tgtEl>
                                          <p:spTgt spid="1219"/>
                                        </p:tgtEl>
                                        <p:attrNameLst>
                                          <p:attrName>style.visibility</p:attrName>
                                        </p:attrNameLst>
                                      </p:cBhvr>
                                      <p:to>
                                        <p:strVal val="hidden"/>
                                      </p:to>
                                    </p:set>
                                  </p:sub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76813"/>
                                        </p:tgtEl>
                                        <p:attrNameLst>
                                          <p:attrName>style.visibility</p:attrName>
                                        </p:attrNameLst>
                                      </p:cBhvr>
                                      <p:to>
                                        <p:strVal val="visible"/>
                                      </p:to>
                                    </p:set>
                                    <p:anim calcmode="lin" valueType="num">
                                      <p:cBhvr>
                                        <p:cTn id="80" dur="500" fill="hold"/>
                                        <p:tgtEl>
                                          <p:spTgt spid="76813"/>
                                        </p:tgtEl>
                                        <p:attrNameLst>
                                          <p:attrName>ppt_w</p:attrName>
                                        </p:attrNameLst>
                                      </p:cBhvr>
                                      <p:tavLst>
                                        <p:tav tm="0">
                                          <p:val>
                                            <p:fltVal val="0"/>
                                          </p:val>
                                        </p:tav>
                                        <p:tav tm="100000">
                                          <p:val>
                                            <p:strVal val="#ppt_w"/>
                                          </p:val>
                                        </p:tav>
                                      </p:tavLst>
                                    </p:anim>
                                    <p:anim calcmode="lin" valueType="num">
                                      <p:cBhvr>
                                        <p:cTn id="81" dur="500" fill="hold"/>
                                        <p:tgtEl>
                                          <p:spTgt spid="76813"/>
                                        </p:tgtEl>
                                        <p:attrNameLst>
                                          <p:attrName>ppt_h</p:attrName>
                                        </p:attrNameLst>
                                      </p:cBhvr>
                                      <p:tavLst>
                                        <p:tav tm="0">
                                          <p:val>
                                            <p:fltVal val="0"/>
                                          </p:val>
                                        </p:tav>
                                        <p:tav tm="100000">
                                          <p:val>
                                            <p:strVal val="#ppt_h"/>
                                          </p:val>
                                        </p:tav>
                                      </p:tavLst>
                                    </p:anim>
                                    <p:animEffect transition="in" filter="fade">
                                      <p:cBhvr>
                                        <p:cTn id="82" dur="500"/>
                                        <p:tgtEl>
                                          <p:spTgt spid="76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2675546" y="0"/>
            <a:ext cx="3795050" cy="461665"/>
          </a:xfrm>
          <a:prstGeom prst="rect">
            <a:avLst/>
          </a:prstGeom>
          <a:noFill/>
          <a:ln>
            <a:noFill/>
          </a:ln>
        </p:spPr>
        <p:txBody>
          <a:bodyPr wrap="square" lIns="91440" rIns="91440" rtlCol="0">
            <a:spAutoFit/>
          </a:bodyPr>
          <a:lstStyle/>
          <a:p>
            <a:pPr algn="ctr"/>
            <a:r>
              <a:rPr lang="en-US" sz="2400" b="1" dirty="0" smtClean="0">
                <a:solidFill>
                  <a:srgbClr val="045C75"/>
                </a:solidFill>
              </a:rPr>
              <a:t>What year to model?</a:t>
            </a:r>
            <a:endParaRPr lang="en-US" sz="2400" b="1" dirty="0">
              <a:solidFill>
                <a:srgbClr val="045C75"/>
              </a:solidFill>
            </a:endParaRPr>
          </a:p>
        </p:txBody>
      </p:sp>
      <p:sp>
        <p:nvSpPr>
          <p:cNvPr id="9" name="TextBox 8"/>
          <p:cNvSpPr txBox="1"/>
          <p:nvPr/>
        </p:nvSpPr>
        <p:spPr>
          <a:xfrm>
            <a:off x="609600" y="990600"/>
            <a:ext cx="4038600" cy="400110"/>
          </a:xfrm>
          <a:prstGeom prst="rect">
            <a:avLst/>
          </a:prstGeom>
          <a:noFill/>
        </p:spPr>
        <p:txBody>
          <a:bodyPr wrap="square" rtlCol="0">
            <a:spAutoFit/>
          </a:bodyPr>
          <a:lstStyle/>
          <a:p>
            <a:r>
              <a:rPr lang="en-US" sz="2000" b="1" dirty="0" smtClean="0"/>
              <a:t>Mercury Emissions Inventory</a:t>
            </a:r>
            <a:endParaRPr lang="en-US" sz="2000" b="1" dirty="0"/>
          </a:p>
        </p:txBody>
      </p:sp>
      <p:sp>
        <p:nvSpPr>
          <p:cNvPr id="10" name="TextBox 9"/>
          <p:cNvSpPr txBox="1"/>
          <p:nvPr/>
        </p:nvSpPr>
        <p:spPr>
          <a:xfrm>
            <a:off x="609600" y="4933890"/>
            <a:ext cx="4038600" cy="400110"/>
          </a:xfrm>
          <a:prstGeom prst="rect">
            <a:avLst/>
          </a:prstGeom>
          <a:noFill/>
        </p:spPr>
        <p:txBody>
          <a:bodyPr wrap="square" rtlCol="0">
            <a:spAutoFit/>
          </a:bodyPr>
          <a:lstStyle/>
          <a:p>
            <a:r>
              <a:rPr lang="en-US" sz="2000" b="1" dirty="0" smtClean="0"/>
              <a:t>Meteorological Data to drive model</a:t>
            </a:r>
            <a:endParaRPr lang="en-US" sz="2000" b="1" dirty="0"/>
          </a:p>
        </p:txBody>
      </p:sp>
      <p:sp>
        <p:nvSpPr>
          <p:cNvPr id="11" name="TextBox 10"/>
          <p:cNvSpPr txBox="1"/>
          <p:nvPr/>
        </p:nvSpPr>
        <p:spPr>
          <a:xfrm>
            <a:off x="609600" y="3486090"/>
            <a:ext cx="6096000" cy="400110"/>
          </a:xfrm>
          <a:prstGeom prst="rect">
            <a:avLst/>
          </a:prstGeom>
          <a:noFill/>
        </p:spPr>
        <p:txBody>
          <a:bodyPr wrap="square" rtlCol="0">
            <a:spAutoFit/>
          </a:bodyPr>
          <a:lstStyle/>
          <a:p>
            <a:r>
              <a:rPr lang="en-US" sz="2000" b="1" dirty="0" smtClean="0"/>
              <a:t>Ambient Data for Model Evaluation</a:t>
            </a:r>
            <a:endParaRPr lang="en-US" sz="2000" b="1" dirty="0"/>
          </a:p>
        </p:txBody>
      </p:sp>
      <p:sp>
        <p:nvSpPr>
          <p:cNvPr id="13" name="Oval 12"/>
          <p:cNvSpPr/>
          <p:nvPr/>
        </p:nvSpPr>
        <p:spPr>
          <a:xfrm>
            <a:off x="423016" y="109913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64318" y="3638490"/>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4318" y="5042422"/>
            <a:ext cx="137160" cy="13716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Brace 15"/>
          <p:cNvSpPr/>
          <p:nvPr/>
        </p:nvSpPr>
        <p:spPr>
          <a:xfrm>
            <a:off x="6172200" y="914400"/>
            <a:ext cx="609600" cy="4572000"/>
          </a:xfrm>
          <a:prstGeom prst="rightBrace">
            <a:avLst/>
          </a:prstGeom>
          <a:ln w="38100">
            <a:solidFill>
              <a:schemeClr val="accent1">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lumMod val="75000"/>
                </a:schemeClr>
              </a:solidFill>
            </a:endParaRPr>
          </a:p>
        </p:txBody>
      </p:sp>
      <p:sp>
        <p:nvSpPr>
          <p:cNvPr id="17" name="TextBox 16"/>
          <p:cNvSpPr txBox="1"/>
          <p:nvPr/>
        </p:nvSpPr>
        <p:spPr>
          <a:xfrm>
            <a:off x="7001608" y="2552704"/>
            <a:ext cx="1524000" cy="1938992"/>
          </a:xfrm>
          <a:prstGeom prst="rect">
            <a:avLst/>
          </a:prstGeom>
          <a:noFill/>
          <a:ln>
            <a:solidFill>
              <a:schemeClr val="accent1">
                <a:lumMod val="75000"/>
              </a:schemeClr>
            </a:solidFill>
          </a:ln>
        </p:spPr>
        <p:txBody>
          <a:bodyPr wrap="square" rtlCol="0">
            <a:spAutoFit/>
          </a:bodyPr>
          <a:lstStyle/>
          <a:p>
            <a:pPr algn="ctr"/>
            <a:r>
              <a:rPr lang="en-US" sz="2400" b="1" dirty="0" smtClean="0">
                <a:solidFill>
                  <a:schemeClr val="accent1">
                    <a:lumMod val="75000"/>
                  </a:schemeClr>
                </a:solidFill>
              </a:rPr>
              <a:t>Need all of these datasets for the same year</a:t>
            </a:r>
            <a:endParaRPr lang="en-US" sz="2400" b="1" dirty="0">
              <a:solidFill>
                <a:schemeClr val="accent1">
                  <a:lumMod val="75000"/>
                </a:schemeClr>
              </a:solidFill>
            </a:endParaRPr>
          </a:p>
        </p:txBody>
      </p:sp>
      <p:grpSp>
        <p:nvGrpSpPr>
          <p:cNvPr id="31" name="Group 30"/>
          <p:cNvGrpSpPr/>
          <p:nvPr/>
        </p:nvGrpSpPr>
        <p:grpSpPr>
          <a:xfrm>
            <a:off x="1244124" y="1066800"/>
            <a:ext cx="7290276" cy="5181600"/>
            <a:chOff x="1244124" y="1066800"/>
            <a:chExt cx="7290276" cy="5181600"/>
          </a:xfrm>
        </p:grpSpPr>
        <p:sp>
          <p:nvSpPr>
            <p:cNvPr id="30" name="Rectangle 29"/>
            <p:cNvSpPr/>
            <p:nvPr/>
          </p:nvSpPr>
          <p:spPr>
            <a:xfrm>
              <a:off x="1244124" y="5943600"/>
              <a:ext cx="475488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244124" y="5638800"/>
              <a:ext cx="448056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244124" y="5351092"/>
              <a:ext cx="420624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244124" y="3962400"/>
              <a:ext cx="493776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244124" y="4275746"/>
              <a:ext cx="338328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244124" y="2421308"/>
              <a:ext cx="448056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244124" y="1811708"/>
              <a:ext cx="475488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244124" y="1498362"/>
              <a:ext cx="42672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010400" y="1066800"/>
              <a:ext cx="1524000" cy="1200329"/>
            </a:xfrm>
            <a:prstGeom prst="rect">
              <a:avLst/>
            </a:prstGeom>
            <a:solidFill>
              <a:srgbClr val="FFFF00"/>
            </a:solidFill>
            <a:ln>
              <a:solidFill>
                <a:schemeClr val="tx1"/>
              </a:solidFill>
              <a:prstDash val="dash"/>
            </a:ln>
          </p:spPr>
          <p:txBody>
            <a:bodyPr wrap="square" rtlCol="0">
              <a:spAutoFit/>
            </a:bodyPr>
            <a:lstStyle/>
            <a:p>
              <a:pPr algn="ctr"/>
              <a:r>
                <a:rPr lang="en-US" sz="2400" b="1" dirty="0" smtClean="0"/>
                <a:t>Dataset Available</a:t>
              </a:r>
            </a:p>
            <a:p>
              <a:pPr algn="ctr"/>
              <a:r>
                <a:rPr lang="en-US" sz="2400" b="1" dirty="0" smtClean="0"/>
                <a:t> for 2005</a:t>
              </a:r>
              <a:endParaRPr lang="en-US" sz="2400" b="1" dirty="0"/>
            </a:p>
          </p:txBody>
        </p:sp>
      </p:grpSp>
      <p:sp>
        <p:nvSpPr>
          <p:cNvPr id="8" name="TextBox 7"/>
          <p:cNvSpPr txBox="1"/>
          <p:nvPr/>
        </p:nvSpPr>
        <p:spPr>
          <a:xfrm>
            <a:off x="1015579" y="1447800"/>
            <a:ext cx="5088894" cy="1938992"/>
          </a:xfrm>
          <a:prstGeom prst="rect">
            <a:avLst/>
          </a:prstGeom>
          <a:noFill/>
        </p:spPr>
        <p:txBody>
          <a:bodyPr wrap="none" rtlCol="0">
            <a:spAutoFit/>
          </a:bodyPr>
          <a:lstStyle/>
          <a:p>
            <a:pPr marL="230188" indent="-230188">
              <a:buFont typeface="Wingdings" pitchFamily="2" charset="2"/>
              <a:buChar char="§"/>
            </a:pPr>
            <a:r>
              <a:rPr lang="en-US" sz="2000" dirty="0" smtClean="0"/>
              <a:t>U.S. anthropogenic emissions inventory</a:t>
            </a:r>
          </a:p>
          <a:p>
            <a:pPr marL="230188" indent="-230188">
              <a:buFont typeface="Wingdings" pitchFamily="2" charset="2"/>
              <a:buChar char="§"/>
            </a:pPr>
            <a:r>
              <a:rPr lang="en-US" sz="2000" dirty="0" smtClean="0"/>
              <a:t>Canadian anthropogenic emissions inventory</a:t>
            </a:r>
          </a:p>
          <a:p>
            <a:pPr marL="230188" indent="-230188">
              <a:buFont typeface="Wingdings" pitchFamily="2" charset="2"/>
              <a:buChar char="§"/>
            </a:pPr>
            <a:r>
              <a:rPr lang="en-US" sz="2000" dirty="0" smtClean="0"/>
              <a:t>Mexican anthropogenic emissions inventory</a:t>
            </a:r>
          </a:p>
          <a:p>
            <a:pPr marL="230188" indent="-230188">
              <a:buFont typeface="Wingdings" pitchFamily="2" charset="2"/>
              <a:buChar char="§"/>
            </a:pPr>
            <a:r>
              <a:rPr lang="en-US" sz="2000" dirty="0" smtClean="0"/>
              <a:t>Global anthropogenic emissions inventory</a:t>
            </a:r>
          </a:p>
          <a:p>
            <a:pPr marL="230188" indent="-230188">
              <a:buFont typeface="Wingdings" pitchFamily="2" charset="2"/>
              <a:buChar char="§"/>
            </a:pPr>
            <a:r>
              <a:rPr lang="en-US" sz="2000" dirty="0" smtClean="0"/>
              <a:t>Natural emissions inventory</a:t>
            </a:r>
          </a:p>
          <a:p>
            <a:pPr marL="230188" indent="-230188">
              <a:buFont typeface="Wingdings" pitchFamily="2" charset="2"/>
              <a:buChar char="§"/>
            </a:pPr>
            <a:r>
              <a:rPr lang="en-US" sz="2000" dirty="0" smtClean="0"/>
              <a:t>Re-emissions inventory</a:t>
            </a:r>
            <a:endParaRPr lang="en-US" sz="2000" dirty="0"/>
          </a:p>
        </p:txBody>
      </p:sp>
      <p:sp>
        <p:nvSpPr>
          <p:cNvPr id="12" name="TextBox 11"/>
          <p:cNvSpPr txBox="1"/>
          <p:nvPr/>
        </p:nvSpPr>
        <p:spPr>
          <a:xfrm>
            <a:off x="1015579" y="3911838"/>
            <a:ext cx="5259197" cy="707886"/>
          </a:xfrm>
          <a:prstGeom prst="rect">
            <a:avLst/>
          </a:prstGeom>
          <a:noFill/>
        </p:spPr>
        <p:txBody>
          <a:bodyPr wrap="none" rtlCol="0">
            <a:spAutoFit/>
          </a:bodyPr>
          <a:lstStyle/>
          <a:p>
            <a:pPr marL="230188" indent="-230188">
              <a:buFont typeface="Wingdings" pitchFamily="2" charset="2"/>
              <a:buChar char="§"/>
            </a:pPr>
            <a:r>
              <a:rPr lang="en-US" sz="2000" dirty="0" smtClean="0"/>
              <a:t>Wet deposition (Mercury Deposition Network)</a:t>
            </a:r>
          </a:p>
          <a:p>
            <a:pPr marL="230188" indent="-230188">
              <a:buFont typeface="Wingdings" pitchFamily="2" charset="2"/>
              <a:buChar char="§"/>
            </a:pPr>
            <a:r>
              <a:rPr lang="en-US" sz="2000" dirty="0" smtClean="0"/>
              <a:t>“Speciated” Air Concentrations</a:t>
            </a:r>
            <a:endParaRPr lang="en-US" sz="2000" dirty="0"/>
          </a:p>
        </p:txBody>
      </p:sp>
      <p:sp>
        <p:nvSpPr>
          <p:cNvPr id="28" name="TextBox 27"/>
          <p:cNvSpPr txBox="1"/>
          <p:nvPr/>
        </p:nvSpPr>
        <p:spPr>
          <a:xfrm>
            <a:off x="1015579" y="5308937"/>
            <a:ext cx="4978927" cy="1015663"/>
          </a:xfrm>
          <a:prstGeom prst="rect">
            <a:avLst/>
          </a:prstGeom>
          <a:noFill/>
        </p:spPr>
        <p:txBody>
          <a:bodyPr wrap="none" rtlCol="0">
            <a:spAutoFit/>
          </a:bodyPr>
          <a:lstStyle/>
          <a:p>
            <a:pPr marL="230188" indent="-230188">
              <a:buFont typeface="Wingdings" pitchFamily="2" charset="2"/>
              <a:buChar char="§"/>
            </a:pPr>
            <a:r>
              <a:rPr lang="en-US" sz="2000" dirty="0" smtClean="0"/>
              <a:t>NCEP/NCAR Global Reanalysis (2.5 deg)</a:t>
            </a:r>
          </a:p>
          <a:p>
            <a:pPr marL="230188" indent="-230188">
              <a:buFont typeface="Wingdings" pitchFamily="2" charset="2"/>
              <a:buChar char="§"/>
            </a:pPr>
            <a:r>
              <a:rPr lang="en-US" sz="2000" dirty="0" smtClean="0"/>
              <a:t>NCEP EDAS 40km North American Domain</a:t>
            </a:r>
          </a:p>
          <a:p>
            <a:pPr marL="230188" indent="-230188">
              <a:buFont typeface="Wingdings" pitchFamily="2" charset="2"/>
              <a:buChar char="§"/>
            </a:pPr>
            <a:r>
              <a:rPr lang="en-US" sz="2000" dirty="0" smtClean="0"/>
              <a:t>North American Regional Reanalysis (NARR)</a:t>
            </a:r>
            <a:endParaRPr lang="en-US" sz="2000" dirty="0"/>
          </a:p>
        </p:txBody>
      </p:sp>
      <p:sp>
        <p:nvSpPr>
          <p:cNvPr id="32" name="TextBox 31"/>
          <p:cNvSpPr txBox="1"/>
          <p:nvPr/>
        </p:nvSpPr>
        <p:spPr>
          <a:xfrm>
            <a:off x="6781800" y="4971871"/>
            <a:ext cx="2209800" cy="1384995"/>
          </a:xfrm>
          <a:prstGeom prst="rect">
            <a:avLst/>
          </a:prstGeom>
          <a:noFill/>
          <a:ln>
            <a:noFill/>
          </a:ln>
        </p:spPr>
        <p:txBody>
          <a:bodyPr wrap="square" rtlCol="0">
            <a:spAutoFit/>
          </a:bodyPr>
          <a:lstStyle/>
          <a:p>
            <a:pPr algn="r"/>
            <a:r>
              <a:rPr lang="en-US" sz="2800" b="1" i="1" dirty="0" smtClean="0">
                <a:solidFill>
                  <a:srgbClr val="FF0000"/>
                </a:solidFill>
              </a:rPr>
              <a:t>2005 chosen for baseline analysis</a:t>
            </a:r>
            <a:endParaRPr lang="en-US" sz="2800" b="1" i="1" dirty="0">
              <a:solidFill>
                <a:srgbClr val="FF0000"/>
              </a:solidFill>
            </a:endParaRPr>
          </a:p>
        </p:txBody>
      </p:sp>
      <p:sp>
        <p:nvSpPr>
          <p:cNvPr id="33" name="TextBox 32"/>
          <p:cNvSpPr txBox="1"/>
          <p:nvPr/>
        </p:nvSpPr>
        <p:spPr>
          <a:xfrm>
            <a:off x="6478719" y="6572455"/>
            <a:ext cx="2722605" cy="276999"/>
          </a:xfrm>
          <a:prstGeom prst="rect">
            <a:avLst/>
          </a:prstGeom>
          <a:noFill/>
        </p:spPr>
        <p:txBody>
          <a:bodyPr wrap="none" rtlCol="0">
            <a:spAutoFit/>
          </a:bodyPr>
          <a:lstStyle/>
          <a:p>
            <a:r>
              <a:rPr lang="en-US" sz="1200" b="1" i="1" dirty="0" smtClean="0">
                <a:solidFill>
                  <a:srgbClr val="045C75"/>
                </a:solidFill>
              </a:rPr>
              <a:t>Presentation to IJC-IAQAB, Apr 25, 2012</a:t>
            </a:r>
            <a:endParaRPr lang="en-US" sz="1200" b="1" i="1" dirty="0">
              <a:solidFill>
                <a:srgbClr val="045C75"/>
              </a:solidFill>
            </a:endParaRPr>
          </a:p>
        </p:txBody>
      </p:sp>
      <p:sp>
        <p:nvSpPr>
          <p:cNvPr id="34" name="TextBox 33"/>
          <p:cNvSpPr txBox="1"/>
          <p:nvPr/>
        </p:nvSpPr>
        <p:spPr>
          <a:xfrm>
            <a:off x="76200" y="6572455"/>
            <a:ext cx="2226892" cy="276999"/>
          </a:xfrm>
          <a:prstGeom prst="rect">
            <a:avLst/>
          </a:prstGeom>
          <a:noFill/>
        </p:spPr>
        <p:txBody>
          <a:bodyPr wrap="none" rtlCol="0">
            <a:spAutoFit/>
          </a:bodyPr>
          <a:lstStyle/>
          <a:p>
            <a:r>
              <a:rPr lang="en-US" sz="1200" b="1" i="1" dirty="0" smtClean="0">
                <a:solidFill>
                  <a:srgbClr val="045C75"/>
                </a:solidFill>
              </a:rPr>
              <a:t>NOAA Air Resources Laboratory</a:t>
            </a:r>
            <a:endParaRPr lang="en-US" sz="1200" b="1" i="1" dirty="0">
              <a:solidFill>
                <a:srgbClr val="045C75"/>
              </a:solidFill>
            </a:endParaRPr>
          </a:p>
        </p:txBody>
      </p:sp>
      <p:sp>
        <p:nvSpPr>
          <p:cNvPr id="35" name="Slide Number Placeholder 40"/>
          <p:cNvSpPr>
            <a:spLocks noGrp="1"/>
          </p:cNvSpPr>
          <p:nvPr>
            <p:ph type="sldNum" sz="quarter" idx="12"/>
          </p:nvPr>
        </p:nvSpPr>
        <p:spPr>
          <a:xfrm>
            <a:off x="4343400" y="6550937"/>
            <a:ext cx="457200" cy="307777"/>
          </a:xfrm>
        </p:spPr>
        <p:txBody>
          <a:bodyPr wrap="square" lIns="91440" tIns="45720" rIns="91440" bIns="45720">
            <a:spAutoFit/>
          </a:bodyPr>
          <a:lstStyle/>
          <a:p>
            <a:pPr algn="ctr"/>
            <a:fld id="{3E7EE49B-C32B-495C-9640-ABBF50F57D80}" type="slidenum">
              <a:rPr lang="en-US" smtClean="0">
                <a:solidFill>
                  <a:srgbClr val="045C75"/>
                </a:solidFill>
              </a:rPr>
              <a:pPr algn="ctr"/>
              <a:t>9</a:t>
            </a:fld>
            <a:endParaRPr lang="en-US" dirty="0">
              <a:solidFill>
                <a:srgbClr val="045C7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3C998A9F63674F9B1D7269A70FDE6B" ma:contentTypeVersion="0" ma:contentTypeDescription="Create a new document." ma:contentTypeScope="" ma:versionID="b6ea8a089e6556b1340cb476b7cdaa74">
  <xsd:schema xmlns:xsd="http://www.w3.org/2001/XMLSchema" xmlns:p="http://schemas.microsoft.com/office/2006/metadata/properties" targetNamespace="http://schemas.microsoft.com/office/2006/metadata/properties" ma:root="true" ma:fieldsID="46ce51841bcaebe75ae25adb2fb3cbe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0A09C185-C1F4-4A08-BA3B-D5308C1C2AF2}">
  <ds:schemaRefs>
    <ds:schemaRef ds:uri="http://schemas.microsoft.com/sharepoint/v3/contenttype/forms"/>
  </ds:schemaRefs>
</ds:datastoreItem>
</file>

<file path=customXml/itemProps2.xml><?xml version="1.0" encoding="utf-8"?>
<ds:datastoreItem xmlns:ds="http://schemas.openxmlformats.org/officeDocument/2006/customXml" ds:itemID="{68183D2D-6136-416D-9FC9-3FEF122988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78731EF-C199-425B-B727-80E039ADA0F8}">
  <ds:schemaRefs>
    <ds:schemaRef ds:uri="http://purl.org/dc/terms/"/>
    <ds:schemaRef ds:uri="http://www.w3.org/XML/1998/namespace"/>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14327</TotalTime>
  <Words>4667</Words>
  <Application>Microsoft Office PowerPoint</Application>
  <PresentationFormat>On-screen Show (4:3)</PresentationFormat>
  <Paragraphs>550</Paragraphs>
  <Slides>74</Slides>
  <Notes>31</Notes>
  <HiddenSlides>0</HiddenSlides>
  <MMClips>0</MMClips>
  <ScaleCrop>false</ScaleCrop>
  <HeadingPairs>
    <vt:vector size="4" baseType="variant">
      <vt:variant>
        <vt:lpstr>Theme</vt:lpstr>
      </vt:variant>
      <vt:variant>
        <vt:i4>2</vt:i4>
      </vt:variant>
      <vt:variant>
        <vt:lpstr>Slide Titles</vt:lpstr>
      </vt:variant>
      <vt:variant>
        <vt:i4>74</vt:i4>
      </vt:variant>
    </vt:vector>
  </HeadingPairs>
  <TitlesOfParts>
    <vt:vector size="76" baseType="lpstr">
      <vt:lpstr>1_Flow</vt:lpstr>
      <vt:lpstr>2_Flow</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mkerchne</dc:creator>
  <cp:lastModifiedBy>mark cohen</cp:lastModifiedBy>
  <cp:revision>898</cp:revision>
  <dcterms:created xsi:type="dcterms:W3CDTF">2010-03-05T18:03:08Z</dcterms:created>
  <dcterms:modified xsi:type="dcterms:W3CDTF">2012-05-09T20:54:46Z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0x0101005D3C998A9F63674F9B1D7269A70FDE6B</vt:lpwstr>
  </property>
</Properties>
</file>