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1" r:id="rId1"/>
    <p:sldMasterId id="2147483704" r:id="rId2"/>
    <p:sldMasterId id="2147483748" r:id="rId3"/>
    <p:sldMasterId id="2147483791" r:id="rId4"/>
  </p:sldMasterIdLst>
  <p:notesMasterIdLst>
    <p:notesMasterId r:id="rId37"/>
  </p:notesMasterIdLst>
  <p:sldIdLst>
    <p:sldId id="275" r:id="rId5"/>
    <p:sldId id="384" r:id="rId6"/>
    <p:sldId id="280" r:id="rId7"/>
    <p:sldId id="377" r:id="rId8"/>
    <p:sldId id="376" r:id="rId9"/>
    <p:sldId id="289" r:id="rId10"/>
    <p:sldId id="288" r:id="rId11"/>
    <p:sldId id="474" r:id="rId12"/>
    <p:sldId id="290" r:id="rId13"/>
    <p:sldId id="283" r:id="rId14"/>
    <p:sldId id="276" r:id="rId15"/>
    <p:sldId id="277" r:id="rId16"/>
    <p:sldId id="281" r:id="rId17"/>
    <p:sldId id="287" r:id="rId18"/>
    <p:sldId id="385" r:id="rId19"/>
    <p:sldId id="293" r:id="rId20"/>
    <p:sldId id="485" r:id="rId21"/>
    <p:sldId id="295" r:id="rId22"/>
    <p:sldId id="318" r:id="rId23"/>
    <p:sldId id="475" r:id="rId24"/>
    <p:sldId id="476" r:id="rId25"/>
    <p:sldId id="467" r:id="rId26"/>
    <p:sldId id="477" r:id="rId27"/>
    <p:sldId id="478" r:id="rId28"/>
    <p:sldId id="468" r:id="rId29"/>
    <p:sldId id="483" r:id="rId30"/>
    <p:sldId id="482" r:id="rId31"/>
    <p:sldId id="479" r:id="rId32"/>
    <p:sldId id="480" r:id="rId33"/>
    <p:sldId id="481" r:id="rId34"/>
    <p:sldId id="484" r:id="rId35"/>
    <p:sldId id="369"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3367" autoAdjust="0"/>
  </p:normalViewPr>
  <p:slideViewPr>
    <p:cSldViewPr>
      <p:cViewPr varScale="1">
        <p:scale>
          <a:sx n="116" d="100"/>
          <a:sy n="116" d="100"/>
        </p:scale>
        <p:origin x="-1786" y="-91"/>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27A80-5F18-4A29-BD7B-A771B5B1CA75}" type="datetimeFigureOut">
              <a:rPr lang="en-US" smtClean="0"/>
              <a:t>10/15/2014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CCD8E4-E388-42BB-93C1-3B31F30E3456}" type="slidenum">
              <a:rPr lang="en-US" smtClean="0"/>
              <a:t>‹#›</a:t>
            </a:fld>
            <a:endParaRPr lang="en-US"/>
          </a:p>
        </p:txBody>
      </p:sp>
    </p:spTree>
    <p:extLst>
      <p:ext uri="{BB962C8B-B14F-4D97-AF65-F5344CB8AC3E}">
        <p14:creationId xmlns:p14="http://schemas.microsoft.com/office/powerpoint/2010/main" val="358814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1266">
              <a:defRPr/>
            </a:pP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1143000" y="685800"/>
            <a:ext cx="4572000" cy="3429000"/>
          </a:xfrm>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Incorporation</a:t>
            </a:r>
            <a:r>
              <a:rPr lang="en-US" baseline="0" dirty="0" smtClean="0">
                <a:latin typeface="Arial" pitchFamily="34" charset="0"/>
              </a:rPr>
              <a:t> of the mercury modeling algorithms into the new GEM-HYSPLIT code was a large scientific programming task.</a:t>
            </a:r>
            <a:endParaRPr lang="en-US" dirty="0" smtClean="0">
              <a:latin typeface="Arial" pitchFamily="34" charset="0"/>
            </a:endParaRPr>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01" indent="-285693" eaLnBrk="0" hangingPunct="0">
              <a:defRPr>
                <a:solidFill>
                  <a:schemeClr val="tx1"/>
                </a:solidFill>
                <a:latin typeface="Arial" pitchFamily="34" charset="0"/>
              </a:defRPr>
            </a:lvl2pPr>
            <a:lvl3pPr marL="1142771" indent="-228554" eaLnBrk="0" hangingPunct="0">
              <a:defRPr>
                <a:solidFill>
                  <a:schemeClr val="tx1"/>
                </a:solidFill>
                <a:latin typeface="Arial" pitchFamily="34" charset="0"/>
              </a:defRPr>
            </a:lvl3pPr>
            <a:lvl4pPr marL="1599880" indent="-228554" eaLnBrk="0" hangingPunct="0">
              <a:defRPr>
                <a:solidFill>
                  <a:schemeClr val="tx1"/>
                </a:solidFill>
                <a:latin typeface="Arial" pitchFamily="34" charset="0"/>
              </a:defRPr>
            </a:lvl4pPr>
            <a:lvl5pPr marL="2056988" indent="-228554" eaLnBrk="0" hangingPunct="0">
              <a:defRPr>
                <a:solidFill>
                  <a:schemeClr val="tx1"/>
                </a:solidFill>
                <a:latin typeface="Arial" pitchFamily="34" charset="0"/>
              </a:defRPr>
            </a:lvl5pPr>
            <a:lvl6pPr marL="2514097" indent="-228554" eaLnBrk="0" fontAlgn="base" hangingPunct="0">
              <a:spcBef>
                <a:spcPct val="0"/>
              </a:spcBef>
              <a:spcAft>
                <a:spcPct val="0"/>
              </a:spcAft>
              <a:defRPr>
                <a:solidFill>
                  <a:schemeClr val="tx1"/>
                </a:solidFill>
                <a:latin typeface="Arial" pitchFamily="34" charset="0"/>
              </a:defRPr>
            </a:lvl6pPr>
            <a:lvl7pPr marL="2971205" indent="-228554" eaLnBrk="0" fontAlgn="base" hangingPunct="0">
              <a:spcBef>
                <a:spcPct val="0"/>
              </a:spcBef>
              <a:spcAft>
                <a:spcPct val="0"/>
              </a:spcAft>
              <a:defRPr>
                <a:solidFill>
                  <a:schemeClr val="tx1"/>
                </a:solidFill>
                <a:latin typeface="Arial" pitchFamily="34" charset="0"/>
              </a:defRPr>
            </a:lvl7pPr>
            <a:lvl8pPr marL="3428314" indent="-228554" eaLnBrk="0" fontAlgn="base" hangingPunct="0">
              <a:spcBef>
                <a:spcPct val="0"/>
              </a:spcBef>
              <a:spcAft>
                <a:spcPct val="0"/>
              </a:spcAft>
              <a:defRPr>
                <a:solidFill>
                  <a:schemeClr val="tx1"/>
                </a:solidFill>
                <a:latin typeface="Arial" pitchFamily="34" charset="0"/>
              </a:defRPr>
            </a:lvl8pPr>
            <a:lvl9pPr marL="3885423" indent="-228554" eaLnBrk="0" fontAlgn="base" hangingPunct="0">
              <a:spcBef>
                <a:spcPct val="0"/>
              </a:spcBef>
              <a:spcAft>
                <a:spcPct val="0"/>
              </a:spcAft>
              <a:defRPr>
                <a:solidFill>
                  <a:schemeClr val="tx1"/>
                </a:solidFill>
                <a:latin typeface="Arial" pitchFamily="34" charset="0"/>
              </a:defRPr>
            </a:lvl9pPr>
          </a:lstStyle>
          <a:p>
            <a:pPr eaLnBrk="1" hangingPunct="1"/>
            <a:fld id="{C85D9814-DC4C-443D-9722-B9917C1F985B}" type="slidenum">
              <a:rPr lang="en-US">
                <a:solidFill>
                  <a:prstClr val="black"/>
                </a:solidFill>
              </a:rPr>
              <a:pPr eaLnBrk="1" hangingPunct="1"/>
              <a:t>16</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CCD8E4-E388-42BB-93C1-3B31F30E3456}" type="slidenum">
              <a:rPr lang="en-US" smtClean="0"/>
              <a:t>22</a:t>
            </a:fld>
            <a:endParaRPr lang="en-US"/>
          </a:p>
        </p:txBody>
      </p:sp>
    </p:spTree>
    <p:extLst>
      <p:ext uri="{BB962C8B-B14F-4D97-AF65-F5344CB8AC3E}">
        <p14:creationId xmlns:p14="http://schemas.microsoft.com/office/powerpoint/2010/main" val="2674972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Grant, S. L., M. Kim, P. Lin, K. C. Crist, S. Ghosh and V. R. </a:t>
            </a:r>
            <a:r>
              <a:rPr lang="en-US" sz="1200" kern="1200" dirty="0" err="1" smtClean="0">
                <a:solidFill>
                  <a:schemeClr val="tx1"/>
                </a:solidFill>
                <a:effectLst/>
                <a:latin typeface="+mn-lt"/>
                <a:ea typeface="+mn-ea"/>
                <a:cs typeface="+mn-cs"/>
              </a:rPr>
              <a:t>Kotamarthi</a:t>
            </a:r>
            <a:r>
              <a:rPr lang="en-US" sz="1200" kern="1200" dirty="0" smtClean="0">
                <a:solidFill>
                  <a:schemeClr val="tx1"/>
                </a:solidFill>
                <a:effectLst/>
                <a:latin typeface="+mn-lt"/>
                <a:ea typeface="+mn-ea"/>
                <a:cs typeface="+mn-cs"/>
              </a:rPr>
              <a:t> (2014). A simulation study of atmospheric mercury and its deposition in the Great Lakes. Atmospheric Environment 94: 164-172.</a:t>
            </a:r>
          </a:p>
          <a:p>
            <a:endParaRPr lang="en-US" dirty="0"/>
          </a:p>
        </p:txBody>
      </p:sp>
      <p:sp>
        <p:nvSpPr>
          <p:cNvPr id="4" name="Slide Number Placeholder 3"/>
          <p:cNvSpPr>
            <a:spLocks noGrp="1"/>
          </p:cNvSpPr>
          <p:nvPr>
            <p:ph type="sldNum" sz="quarter" idx="10"/>
          </p:nvPr>
        </p:nvSpPr>
        <p:spPr/>
        <p:txBody>
          <a:bodyPr/>
          <a:lstStyle/>
          <a:p>
            <a:fld id="{1CCCD8E4-E388-42BB-93C1-3B31F30E3456}" type="slidenum">
              <a:rPr lang="en-US" smtClean="0"/>
              <a:t>26</a:t>
            </a:fld>
            <a:endParaRPr lang="en-US"/>
          </a:p>
        </p:txBody>
      </p:sp>
    </p:spTree>
    <p:extLst>
      <p:ext uri="{BB962C8B-B14F-4D97-AF65-F5344CB8AC3E}">
        <p14:creationId xmlns:p14="http://schemas.microsoft.com/office/powerpoint/2010/main" val="3131809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84A522-84F3-4FD6-BCBA-BB460C8BDAA6}" type="slidenum">
              <a:rPr lang="en-US" smtClean="0"/>
              <a:pPr/>
              <a:t>31</a:t>
            </a:fld>
            <a:endParaRPr lang="en-US"/>
          </a:p>
        </p:txBody>
      </p:sp>
    </p:spTree>
    <p:extLst>
      <p:ext uri="{BB962C8B-B14F-4D97-AF65-F5344CB8AC3E}">
        <p14:creationId xmlns:p14="http://schemas.microsoft.com/office/powerpoint/2010/main" val="1074821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32</a:t>
            </a:fld>
            <a:endParaRPr lang="en-US"/>
          </a:p>
        </p:txBody>
      </p:sp>
    </p:spTree>
    <p:extLst>
      <p:ext uri="{BB962C8B-B14F-4D97-AF65-F5344CB8AC3E}">
        <p14:creationId xmlns:p14="http://schemas.microsoft.com/office/powerpoint/2010/main" val="1115004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0" i="0" u="none" strike="noStrike" kern="1200" baseline="0" dirty="0" smtClean="0">
                <a:solidFill>
                  <a:schemeClr val="tx1"/>
                </a:solidFill>
                <a:latin typeface="+mn-lt"/>
                <a:ea typeface="+mn-ea"/>
                <a:cs typeface="+mn-cs"/>
              </a:rPr>
              <a:t>Biodiversity Research Institute, The Extent and Effects of </a:t>
            </a:r>
            <a:r>
              <a:rPr lang="en-US" sz="1200" b="1" i="0" u="none" strike="noStrike" kern="1200" baseline="0" dirty="0" smtClean="0">
                <a:solidFill>
                  <a:schemeClr val="tx1"/>
                </a:solidFill>
                <a:latin typeface="+mn-lt"/>
                <a:ea typeface="+mn-ea"/>
                <a:cs typeface="+mn-cs"/>
              </a:rPr>
              <a:t>Mercury Pollution </a:t>
            </a:r>
            <a:r>
              <a:rPr lang="en-US" sz="1200" b="0" i="0" u="none" strike="noStrike" kern="1200" baseline="0" dirty="0" smtClean="0">
                <a:solidFill>
                  <a:schemeClr val="tx1"/>
                </a:solidFill>
                <a:latin typeface="+mn-lt"/>
                <a:ea typeface="+mn-ea"/>
                <a:cs typeface="+mn-cs"/>
              </a:rPr>
              <a:t>in the Great Lakes Region, A publication of the Biodiversity Research Institute in partnership with the Great Lakes Commission and the University of Wisconsin-La Crosse,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Great Lakes Commission sponsored a </a:t>
            </a:r>
            <a:r>
              <a:rPr lang="en-US" sz="1200" b="0" i="0" u="none" strike="noStrike" kern="1200" baseline="0" dirty="0" err="1" smtClean="0">
                <a:solidFill>
                  <a:schemeClr val="tx1"/>
                </a:solidFill>
                <a:latin typeface="+mn-lt"/>
                <a:ea typeface="+mn-ea"/>
                <a:cs typeface="+mn-cs"/>
              </a:rPr>
              <a:t>binational</a:t>
            </a:r>
            <a:r>
              <a:rPr lang="en-US" sz="1200" b="0" i="0" u="none" strike="noStrike" kern="1200" baseline="0" dirty="0" smtClean="0">
                <a:solidFill>
                  <a:schemeClr val="tx1"/>
                </a:solidFill>
                <a:latin typeface="+mn-lt"/>
                <a:ea typeface="+mn-ea"/>
                <a:cs typeface="+mn-cs"/>
              </a:rPr>
              <a:t> scientific synthesis effort through its U.S. Environmental</a:t>
            </a:r>
          </a:p>
          <a:p>
            <a:r>
              <a:rPr lang="en-US" sz="1200" b="0" i="0" u="none" strike="noStrike" kern="1200" baseline="0" dirty="0" smtClean="0">
                <a:solidFill>
                  <a:schemeClr val="tx1"/>
                </a:solidFill>
                <a:latin typeface="+mn-lt"/>
                <a:ea typeface="+mn-ea"/>
                <a:cs typeface="+mn-cs"/>
              </a:rPr>
              <a:t>Protection Agency-funded Great Lakes Air Deposition program. The purpose of the synthesis project was to foster</a:t>
            </a:r>
          </a:p>
          <a:p>
            <a:r>
              <a:rPr lang="en-US" sz="1200" b="0" i="0" u="none" strike="noStrike" kern="1200" baseline="0" dirty="0" err="1" smtClean="0">
                <a:solidFill>
                  <a:schemeClr val="tx1"/>
                </a:solidFill>
                <a:latin typeface="+mn-lt"/>
                <a:ea typeface="+mn-ea"/>
                <a:cs typeface="+mn-cs"/>
              </a:rPr>
              <a:t>binational</a:t>
            </a:r>
            <a:r>
              <a:rPr lang="en-US" sz="1200" b="0" i="0" u="none" strike="noStrike" kern="1200" baseline="0" dirty="0" smtClean="0">
                <a:solidFill>
                  <a:schemeClr val="tx1"/>
                </a:solidFill>
                <a:latin typeface="+mn-lt"/>
                <a:ea typeface="+mn-ea"/>
                <a:cs typeface="+mn-cs"/>
              </a:rPr>
              <a:t> collaboration among mercury researchers and resource managers from government, academic, and nonprofit institutions to compile a wide variety of mercury data for the Great Lakes region, and to address key questions concerning mercury contamination, the bioaccumulation of </a:t>
            </a:r>
            <a:r>
              <a:rPr lang="en-US" sz="1200" b="0" i="0" u="none" strike="noStrike" kern="1200" baseline="0" dirty="0" err="1" smtClean="0">
                <a:solidFill>
                  <a:schemeClr val="tx1"/>
                </a:solidFill>
                <a:latin typeface="+mn-lt"/>
                <a:ea typeface="+mn-ea"/>
                <a:cs typeface="+mn-cs"/>
              </a:rPr>
              <a:t>methylmercury</a:t>
            </a:r>
            <a:r>
              <a:rPr lang="en-US" sz="1200" b="0" i="0" u="none" strike="noStrike" kern="1200" baseline="0" dirty="0" smtClean="0">
                <a:solidFill>
                  <a:schemeClr val="tx1"/>
                </a:solidFill>
                <a:latin typeface="+mn-lt"/>
                <a:ea typeface="+mn-ea"/>
                <a:cs typeface="+mn-cs"/>
              </a:rPr>
              <a:t> in food webs, and the resulting</a:t>
            </a:r>
          </a:p>
          <a:p>
            <a:r>
              <a:rPr lang="en-US" sz="1200" b="0" i="0" u="none" strike="noStrike" kern="1200" baseline="0" dirty="0" smtClean="0">
                <a:solidFill>
                  <a:schemeClr val="tx1"/>
                </a:solidFill>
                <a:latin typeface="+mn-lt"/>
                <a:ea typeface="+mn-ea"/>
                <a:cs typeface="+mn-cs"/>
              </a:rPr>
              <a:t>exposures and risks.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synthesis effort began in November of 2008 and has involved more than 170 scientists and managers working</a:t>
            </a:r>
          </a:p>
          <a:p>
            <a:r>
              <a:rPr lang="en-US" sz="1200" b="0" i="0" u="none" strike="noStrike" kern="1200" baseline="0" dirty="0" smtClean="0">
                <a:solidFill>
                  <a:schemeClr val="tx1"/>
                </a:solidFill>
                <a:latin typeface="+mn-lt"/>
                <a:ea typeface="+mn-ea"/>
                <a:cs typeface="+mn-cs"/>
              </a:rPr>
              <a:t>to compile and evaluate more than 300,000 mercury measurements and to conduct new modeling and analyses.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synthesis provides a comprehensive overview of the sources, cycling, and impacts of mercury in the Great Lakes</a:t>
            </a:r>
          </a:p>
          <a:p>
            <a:r>
              <a:rPr lang="en-US" sz="1200" b="0" i="0" u="none" strike="noStrike" kern="1200" baseline="0" dirty="0" smtClean="0">
                <a:solidFill>
                  <a:schemeClr val="tx1"/>
                </a:solidFill>
                <a:latin typeface="+mn-lt"/>
                <a:ea typeface="+mn-ea"/>
                <a:cs typeface="+mn-cs"/>
              </a:rPr>
              <a:t>region. The primary results of this initiative have been published in a series of more than 35 scientific papers in the</a:t>
            </a:r>
          </a:p>
          <a:p>
            <a:r>
              <a:rPr lang="en-US" sz="1200" b="0" i="0" u="none" strike="noStrike" kern="1200" baseline="0" dirty="0" smtClean="0">
                <a:solidFill>
                  <a:schemeClr val="tx1"/>
                </a:solidFill>
                <a:latin typeface="+mn-lt"/>
                <a:ea typeface="+mn-ea"/>
                <a:cs typeface="+mn-cs"/>
              </a:rPr>
              <a:t>journals </a:t>
            </a:r>
            <a:r>
              <a:rPr lang="en-US" sz="1200" b="0" i="1" u="none" strike="noStrike" kern="1200" baseline="0" dirty="0" smtClean="0">
                <a:solidFill>
                  <a:schemeClr val="tx1"/>
                </a:solidFill>
                <a:latin typeface="+mn-lt"/>
                <a:ea typeface="+mn-ea"/>
                <a:cs typeface="+mn-cs"/>
              </a:rPr>
              <a:t>Ecotoxicology </a:t>
            </a:r>
            <a:r>
              <a:rPr lang="en-US" sz="1200" b="0" i="0" u="none" strike="noStrike" kern="1200" baseline="0" dirty="0" smtClean="0">
                <a:solidFill>
                  <a:schemeClr val="tx1"/>
                </a:solidFill>
                <a:latin typeface="+mn-lt"/>
                <a:ea typeface="+mn-ea"/>
                <a:cs typeface="+mn-cs"/>
              </a:rPr>
              <a:t>and </a:t>
            </a:r>
            <a:r>
              <a:rPr lang="en-US" sz="1200" b="0" i="1" u="none" strike="noStrike" kern="1200" baseline="0" dirty="0" smtClean="0">
                <a:solidFill>
                  <a:schemeClr val="tx1"/>
                </a:solidFill>
                <a:latin typeface="+mn-lt"/>
                <a:ea typeface="+mn-ea"/>
                <a:cs typeface="+mn-cs"/>
              </a:rPr>
              <a:t>Environmental Pollution </a:t>
            </a:r>
            <a:r>
              <a:rPr lang="en-US" sz="1200" b="0" i="0" u="none" strike="noStrike" kern="1200" baseline="0" dirty="0" smtClean="0">
                <a:solidFill>
                  <a:schemeClr val="tx1"/>
                </a:solidFill>
                <a:latin typeface="+mn-lt"/>
                <a:ea typeface="+mn-ea"/>
                <a:cs typeface="+mn-cs"/>
              </a:rPr>
              <a:t>and are distilled here for use by decision makers and the public.</a:t>
            </a:r>
          </a:p>
          <a:p>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Suggested citation for this report: </a:t>
            </a:r>
            <a:r>
              <a:rPr lang="en-US" sz="1200" b="0" i="0" u="none" strike="noStrike" kern="1200" baseline="0" dirty="0" smtClean="0">
                <a:solidFill>
                  <a:schemeClr val="tx1"/>
                </a:solidFill>
                <a:latin typeface="+mn-lt"/>
                <a:ea typeface="+mn-ea"/>
                <a:cs typeface="+mn-cs"/>
              </a:rPr>
              <a:t>Evers, D.C., Wiener, J.G., Driscoll, C.T., Gay, D.A., </a:t>
            </a:r>
            <a:r>
              <a:rPr lang="en-US" sz="1200" b="0" i="0" u="none" strike="noStrike" kern="1200" baseline="0" dirty="0" err="1" smtClean="0">
                <a:solidFill>
                  <a:schemeClr val="tx1"/>
                </a:solidFill>
                <a:latin typeface="+mn-lt"/>
                <a:ea typeface="+mn-ea"/>
                <a:cs typeface="+mn-cs"/>
              </a:rPr>
              <a:t>Basu</a:t>
            </a:r>
            <a:r>
              <a:rPr lang="en-US" sz="1200" b="0" i="0" u="none" strike="noStrike" kern="1200" baseline="0" dirty="0" smtClean="0">
                <a:solidFill>
                  <a:schemeClr val="tx1"/>
                </a:solidFill>
                <a:latin typeface="+mn-lt"/>
                <a:ea typeface="+mn-ea"/>
                <a:cs typeface="+mn-cs"/>
              </a:rPr>
              <a:t>, N., Monson, B.A., Lambert,</a:t>
            </a:r>
          </a:p>
          <a:p>
            <a:r>
              <a:rPr lang="en-US" sz="1200" b="0" i="0" u="none" strike="noStrike" kern="1200" baseline="0" dirty="0" smtClean="0">
                <a:solidFill>
                  <a:schemeClr val="tx1"/>
                </a:solidFill>
                <a:latin typeface="+mn-lt"/>
                <a:ea typeface="+mn-ea"/>
                <a:cs typeface="+mn-cs"/>
              </a:rPr>
              <a:t>K.F., Morrison, H.A., Morgan, J.T., Williams, K.A., </a:t>
            </a:r>
            <a:r>
              <a:rPr lang="en-US" sz="1200" b="0" i="0" u="none" strike="noStrike" kern="1200" baseline="0" dirty="0" err="1" smtClean="0">
                <a:solidFill>
                  <a:schemeClr val="tx1"/>
                </a:solidFill>
                <a:latin typeface="+mn-lt"/>
                <a:ea typeface="+mn-ea"/>
                <a:cs typeface="+mn-cs"/>
              </a:rPr>
              <a:t>Soehl</a:t>
            </a:r>
            <a:r>
              <a:rPr lang="en-US" sz="1200" b="0" i="0" u="none" strike="noStrike" kern="1200" baseline="0" dirty="0" smtClean="0">
                <a:solidFill>
                  <a:schemeClr val="tx1"/>
                </a:solidFill>
                <a:latin typeface="+mn-lt"/>
                <a:ea typeface="+mn-ea"/>
                <a:cs typeface="+mn-cs"/>
              </a:rPr>
              <a:t>, A.G. 2011. Great Lakes Mercury Connections: The Extent</a:t>
            </a:r>
          </a:p>
          <a:p>
            <a:r>
              <a:rPr lang="en-US" sz="1200" b="0" i="0" u="none" strike="noStrike" kern="1200" baseline="0" dirty="0" smtClean="0">
                <a:solidFill>
                  <a:schemeClr val="tx1"/>
                </a:solidFill>
                <a:latin typeface="+mn-lt"/>
                <a:ea typeface="+mn-ea"/>
                <a:cs typeface="+mn-cs"/>
              </a:rPr>
              <a:t>and Effects of Mercury Pollution in the Great Lakes Region. Biodiversity Research Institute. Gorham, Maine.</a:t>
            </a:r>
          </a:p>
          <a:p>
            <a:r>
              <a:rPr lang="fr-FR" sz="1200" b="0" i="0" u="none" strike="noStrike" kern="1200" baseline="0" dirty="0" smtClean="0">
                <a:solidFill>
                  <a:schemeClr val="tx1"/>
                </a:solidFill>
                <a:latin typeface="+mn-lt"/>
                <a:ea typeface="+mn-ea"/>
                <a:cs typeface="+mn-cs"/>
              </a:rPr>
              <a:t>Report BRI 2011-18. 44 pages.</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978330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Atmospheric mercury deposition corresponds to volcanic and anthropogenic events over the past 270 years. Preindustrial deposition rates can be conservatively extrapolated to present time (4 ng/L; in green) to illustrate the increase during the past 100 years (in red) and significant decreases in the past 15-20 years.</a:t>
            </a:r>
            <a:endParaRPr lang="en-US" dirty="0"/>
          </a:p>
        </p:txBody>
      </p:sp>
      <p:sp>
        <p:nvSpPr>
          <p:cNvPr id="4" name="Slide Number Placeholder 3"/>
          <p:cNvSpPr>
            <a:spLocks noGrp="1"/>
          </p:cNvSpPr>
          <p:nvPr>
            <p:ph type="sldNum" sz="quarter" idx="10"/>
          </p:nvPr>
        </p:nvSpPr>
        <p:spPr/>
        <p:txBody>
          <a:bodyPr/>
          <a:lstStyle/>
          <a:p>
            <a:fld id="{1CCCD8E4-E388-42BB-93C1-3B31F30E3456}" type="slidenum">
              <a:rPr lang="en-US" smtClean="0"/>
              <a:t>5</a:t>
            </a:fld>
            <a:endParaRPr lang="en-US"/>
          </a:p>
        </p:txBody>
      </p:sp>
    </p:spTree>
    <p:extLst>
      <p:ext uri="{BB962C8B-B14F-4D97-AF65-F5344CB8AC3E}">
        <p14:creationId xmlns:p14="http://schemas.microsoft.com/office/powerpoint/2010/main" val="3660099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CCD8E4-E388-42BB-93C1-3B31F30E3456}" type="slidenum">
              <a:rPr lang="en-US" smtClean="0"/>
              <a:t>8</a:t>
            </a:fld>
            <a:endParaRPr lang="en-US"/>
          </a:p>
        </p:txBody>
      </p:sp>
    </p:spTree>
    <p:extLst>
      <p:ext uri="{BB962C8B-B14F-4D97-AF65-F5344CB8AC3E}">
        <p14:creationId xmlns:p14="http://schemas.microsoft.com/office/powerpoint/2010/main" val="3396223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1266">
              <a:defRPr/>
            </a:pPr>
            <a:r>
              <a:rPr lang="en-US" dirty="0" smtClean="0"/>
              <a:t>Here’s where the mercury is emitted from... But what is the relative importance of different source regions to atmospheric deposition of mercury to sensitive U.S. ecosystems, e.g., the Great Lakes? Does most of it come from China?</a:t>
            </a:r>
          </a:p>
          <a:p>
            <a:endParaRPr lang="en-US" dirty="0" smtClean="0"/>
          </a:p>
          <a:p>
            <a:r>
              <a:rPr lang="en-US" dirty="0" smtClean="0"/>
              <a:t>Data for</a:t>
            </a:r>
            <a:r>
              <a:rPr lang="en-US" baseline="0" dirty="0" smtClean="0"/>
              <a:t> 2005, from USEPA, Environment Canada, NILU (Norway), and others. Assembled for the GLRI FY2010 modeling project.</a:t>
            </a:r>
          </a:p>
          <a:p>
            <a:endParaRPr lang="en-US" baseline="0" dirty="0" smtClean="0"/>
          </a:p>
          <a:p>
            <a:r>
              <a:rPr lang="en-US" baseline="0" dirty="0" smtClean="0"/>
              <a:t>Looking at this emissions map, its easy to think that the dominant contributor to Great Lakes mercury might be emissions from China. </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solidFill>
                  <a:prstClr val="black"/>
                </a:solidFill>
              </a:rPr>
              <a:pPr/>
              <a:t>9</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1266" fontAlgn="base">
              <a:spcBef>
                <a:spcPct val="0"/>
              </a:spcBef>
              <a:spcAft>
                <a:spcPct val="0"/>
              </a:spcAft>
              <a:defRPr/>
            </a:pPr>
            <a:r>
              <a:rPr lang="en-US" dirty="0">
                <a:solidFill>
                  <a:srgbClr val="000000"/>
                </a:solidFill>
                <a:latin typeface="Calibri" pitchFamily="34" charset="0"/>
              </a:rPr>
              <a:t>Key point: atmospheric mercury impacts occur at local, regional, national, continental, and global scales…</a:t>
            </a:r>
            <a:endParaRPr lang="en-US" dirty="0">
              <a:solidFill>
                <a:srgbClr val="FFFFFF"/>
              </a:solidFill>
              <a:latin typeface="Calibri" pitchFamily="34" charset="0"/>
            </a:endParaRPr>
          </a:p>
          <a:p>
            <a:pPr algn="l" fontAlgn="base">
              <a:spcBef>
                <a:spcPct val="0"/>
              </a:spcBef>
              <a:spcAft>
                <a:spcPct val="0"/>
              </a:spcAft>
            </a:pPr>
            <a:endParaRPr lang="en-US" dirty="0">
              <a:solidFill>
                <a:srgbClr val="FFFFFF"/>
              </a:solidFill>
              <a:latin typeface="Calibri" pitchFamily="34" charset="0"/>
            </a:endParaRPr>
          </a:p>
          <a:p>
            <a:pPr algn="l" fontAlgn="base">
              <a:spcBef>
                <a:spcPct val="0"/>
              </a:spcBef>
              <a:spcAft>
                <a:spcPct val="0"/>
              </a:spcAft>
            </a:pPr>
            <a:r>
              <a:rPr lang="en-US" dirty="0">
                <a:solidFill>
                  <a:srgbClr val="FFFFFF"/>
                </a:solidFill>
                <a:latin typeface="Calibri" pitchFamily="34" charset="0"/>
              </a:rPr>
              <a:t>The relative importance of the deposition contributions of local/regional sources vs. global sources to deposition is highly variable across North America and depends, e.g., on the proximity of local/regional sources </a:t>
            </a:r>
            <a:endParaRPr lang="en-US" b="0" dirty="0"/>
          </a:p>
        </p:txBody>
      </p:sp>
      <p:sp>
        <p:nvSpPr>
          <p:cNvPr id="4" name="Slide Number Placeholder 3"/>
          <p:cNvSpPr>
            <a:spLocks noGrp="1"/>
          </p:cNvSpPr>
          <p:nvPr>
            <p:ph type="sldNum" sz="quarter" idx="10"/>
          </p:nvPr>
        </p:nvSpPr>
        <p:spPr/>
        <p:txBody>
          <a:bodyPr/>
          <a:lstStyle/>
          <a:p>
            <a:fld id="{E556987C-FC20-4885-AD3D-62578181A80D}" type="slidenum">
              <a:rPr lang="en-US" smtClean="0">
                <a:solidFill>
                  <a:prstClr val="black"/>
                </a:solidFill>
              </a:rPr>
              <a:pPr/>
              <a:t>10</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Biodiversity Research Institute (2011): http://www.briloon.org/uploads/hgconnections/glmc/GLMC_FinalReport.pdf</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kern="1200" baseline="0" dirty="0" smtClean="0">
                <a:solidFill>
                  <a:schemeClr val="tx1"/>
                </a:solidFill>
                <a:latin typeface="+mn-lt"/>
                <a:ea typeface="+mn-ea"/>
                <a:cs typeface="+mn-cs"/>
              </a:rPr>
              <a:t>The Great Lakes Fish Advisory Workgroup currently recommends a methylmercury reference dose of 0.05 parts per million, six times lower than the 2001 level.</a:t>
            </a:r>
            <a:endParaRPr lang="en-US" dirty="0" smtClean="0"/>
          </a:p>
          <a:p>
            <a:endParaRPr lang="en-US" dirty="0" smtClean="0"/>
          </a:p>
          <a:p>
            <a:r>
              <a:rPr lang="en-US" sz="1200" kern="1200" baseline="0" dirty="0" smtClean="0">
                <a:solidFill>
                  <a:schemeClr val="tx1"/>
                </a:solidFill>
                <a:latin typeface="+mn-lt"/>
                <a:ea typeface="+mn-ea"/>
                <a:cs typeface="+mn-cs"/>
              </a:rPr>
              <a:t>Great Lakes Fish Advisory Workgroup. 2007. A protocol for </a:t>
            </a:r>
            <a:r>
              <a:rPr lang="en-US" sz="1200" kern="1200" baseline="0" dirty="0" err="1" smtClean="0">
                <a:solidFill>
                  <a:schemeClr val="tx1"/>
                </a:solidFill>
                <a:latin typeface="+mn-lt"/>
                <a:ea typeface="+mn-ea"/>
                <a:cs typeface="+mn-cs"/>
              </a:rPr>
              <a:t>mercurybased</a:t>
            </a:r>
            <a:r>
              <a:rPr lang="en-US" sz="1200" kern="1200" baseline="0" dirty="0" smtClean="0">
                <a:solidFill>
                  <a:schemeClr val="tx1"/>
                </a:solidFill>
                <a:latin typeface="+mn-lt"/>
                <a:ea typeface="+mn-ea"/>
                <a:cs typeface="+mn-cs"/>
              </a:rPr>
              <a:t> fish consumption advice: an addendum to the 1993 protocol</a:t>
            </a:r>
          </a:p>
          <a:p>
            <a:r>
              <a:rPr lang="en-US" sz="1200" kern="1200" baseline="0" dirty="0" smtClean="0">
                <a:solidFill>
                  <a:schemeClr val="tx1"/>
                </a:solidFill>
                <a:latin typeface="+mn-lt"/>
                <a:ea typeface="+mn-ea"/>
                <a:cs typeface="+mn-cs"/>
              </a:rPr>
              <a:t>for a uniform Great Lakes sport fish consumption advisory. Wisconsin Department of Health Services, Madison, WI, 30 pp.</a:t>
            </a:r>
          </a:p>
          <a:p>
            <a:r>
              <a:rPr lang="en-US" sz="1200" kern="1200" baseline="0" dirty="0" smtClean="0">
                <a:solidFill>
                  <a:schemeClr val="tx1"/>
                </a:solidFill>
                <a:latin typeface="+mn-lt"/>
                <a:ea typeface="+mn-ea"/>
                <a:cs typeface="+mn-cs"/>
              </a:rPr>
              <a:t>Available at http://www.dhs.wisconsin.gov/eh/fish/FishFS/2007Hg_Add_Final_05_07.pdf.</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392731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4E70A1A-BEE6-4A40-9007-171BD126C7F9}" type="slidenum">
              <a:rPr lang="en-US">
                <a:solidFill>
                  <a:prstClr val="black"/>
                </a:solidFill>
              </a:rPr>
              <a:pPr/>
              <a:t>13</a:t>
            </a:fld>
            <a:endParaRPr lang="en-US">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en-US" dirty="0" smtClean="0">
                <a:latin typeface="Arial" pitchFamily="34" charset="0"/>
              </a:rPr>
              <a:t>There are three</a:t>
            </a:r>
            <a:r>
              <a:rPr lang="en-US" baseline="0" dirty="0" smtClean="0">
                <a:latin typeface="Arial" pitchFamily="34" charset="0"/>
              </a:rPr>
              <a:t> </a:t>
            </a:r>
            <a:r>
              <a:rPr lang="en-US" dirty="0" smtClean="0">
                <a:latin typeface="Arial" pitchFamily="34" charset="0"/>
              </a:rPr>
              <a:t>kinds of mercury in the atmosphere.</a:t>
            </a:r>
            <a:r>
              <a:rPr lang="en-US" baseline="0" dirty="0" smtClean="0">
                <a:latin typeface="Arial" pitchFamily="34" charset="0"/>
              </a:rPr>
              <a:t> They behave very differently and have different ecological and public health impacts. The forms can inter-covert… Measuring and modeling each of these forms is challenging, but is critical to understand the atmospheric behavior and impacts of mercury. There are many uncertainties in the scientific knowledge regarding atmospheric mercury, e.g., what is RGM? Have we identified all of the significant chemical reactions? Are the currently used reaction rates accurate?   The importance of atmospheric </a:t>
            </a:r>
            <a:r>
              <a:rPr lang="en-US" baseline="0" dirty="0" err="1" smtClean="0">
                <a:latin typeface="Arial" pitchFamily="34" charset="0"/>
              </a:rPr>
              <a:t>methly</a:t>
            </a:r>
            <a:r>
              <a:rPr lang="en-US" baseline="0" dirty="0" smtClean="0">
                <a:latin typeface="Arial" pitchFamily="34" charset="0"/>
              </a:rPr>
              <a:t>-mercury as well as its fate and transport is uncertain. </a:t>
            </a:r>
            <a:endParaRPr lang="en-US" dirty="0" smtClean="0">
              <a:latin typeface="Arial" pitchFamily="34" charset="0"/>
            </a:endParaRPr>
          </a:p>
          <a:p>
            <a:pPr eaLnBrk="1" hangingPunct="1"/>
            <a:endParaRPr lang="en-US" baseline="0" dirty="0" smtClean="0">
              <a:latin typeface="Arial" pitchFamily="34" charset="0"/>
            </a:endParaRPr>
          </a:p>
          <a:p>
            <a:pPr fontAlgn="base">
              <a:spcBef>
                <a:spcPct val="0"/>
              </a:spcBef>
              <a:spcAft>
                <a:spcPct val="0"/>
              </a:spcAft>
            </a:pPr>
            <a:r>
              <a:rPr lang="en-US" u="sng" dirty="0">
                <a:solidFill>
                  <a:srgbClr val="333399"/>
                </a:solidFill>
                <a:latin typeface="Times New Roman" pitchFamily="18" charset="0"/>
              </a:rPr>
              <a:t>Elemental Mercury -- Hg(0)</a:t>
            </a:r>
          </a:p>
          <a:p>
            <a:pPr marL="116051" lvl="1" fontAlgn="base">
              <a:spcBef>
                <a:spcPct val="0"/>
              </a:spcBef>
              <a:spcAft>
                <a:spcPct val="0"/>
              </a:spcAft>
              <a:buFontTx/>
              <a:buChar char="•"/>
            </a:pPr>
            <a:r>
              <a:rPr lang="en-US" dirty="0">
                <a:solidFill>
                  <a:srgbClr val="333399"/>
                </a:solidFill>
                <a:latin typeface="Times New Roman" pitchFamily="18" charset="0"/>
              </a:rPr>
              <a:t> most of total Hg in atmosphere</a:t>
            </a:r>
          </a:p>
          <a:p>
            <a:pPr marL="116051" lvl="1" fontAlgn="base">
              <a:spcBef>
                <a:spcPct val="0"/>
              </a:spcBef>
              <a:spcAft>
                <a:spcPct val="0"/>
              </a:spcAft>
              <a:buFontTx/>
              <a:buChar char="•"/>
            </a:pPr>
            <a:r>
              <a:rPr lang="en-US" dirty="0">
                <a:solidFill>
                  <a:srgbClr val="333399"/>
                </a:solidFill>
                <a:latin typeface="Times New Roman" pitchFamily="18" charset="0"/>
              </a:rPr>
              <a:t> </a:t>
            </a:r>
            <a:r>
              <a:rPr lang="en-US" i="1" dirty="0">
                <a:solidFill>
                  <a:srgbClr val="333399"/>
                </a:solidFill>
                <a:latin typeface="Times New Roman" pitchFamily="18" charset="0"/>
              </a:rPr>
              <a:t>not</a:t>
            </a:r>
            <a:r>
              <a:rPr lang="en-US" dirty="0">
                <a:solidFill>
                  <a:srgbClr val="333399"/>
                </a:solidFill>
                <a:latin typeface="Times New Roman" pitchFamily="18" charset="0"/>
              </a:rPr>
              <a:t> very water soluble</a:t>
            </a:r>
          </a:p>
          <a:p>
            <a:pPr marL="116051" lvl="1" fontAlgn="base">
              <a:spcBef>
                <a:spcPct val="0"/>
              </a:spcBef>
              <a:spcAft>
                <a:spcPct val="0"/>
              </a:spcAft>
              <a:buFontTx/>
              <a:buChar char="•"/>
            </a:pPr>
            <a:r>
              <a:rPr lang="en-US" dirty="0">
                <a:solidFill>
                  <a:srgbClr val="333399"/>
                </a:solidFill>
                <a:latin typeface="Times New Roman" pitchFamily="18" charset="0"/>
              </a:rPr>
              <a:t> doesn’t easily dry or wet deposit</a:t>
            </a:r>
          </a:p>
          <a:p>
            <a:pPr marL="116051" lvl="1" fontAlgn="base">
              <a:spcBef>
                <a:spcPct val="0"/>
              </a:spcBef>
              <a:spcAft>
                <a:spcPct val="0"/>
              </a:spcAft>
              <a:buFontTx/>
              <a:buChar char="•"/>
            </a:pPr>
            <a:r>
              <a:rPr lang="en-US" dirty="0">
                <a:solidFill>
                  <a:srgbClr val="333399"/>
                </a:solidFill>
                <a:latin typeface="Times New Roman" pitchFamily="18" charset="0"/>
              </a:rPr>
              <a:t> upward evasion vs. deposition </a:t>
            </a:r>
          </a:p>
          <a:p>
            <a:pPr marL="116051" lvl="1" fontAlgn="base">
              <a:spcBef>
                <a:spcPct val="0"/>
              </a:spcBef>
              <a:spcAft>
                <a:spcPct val="0"/>
              </a:spcAft>
              <a:buFontTx/>
              <a:buChar char="•"/>
            </a:pPr>
            <a:r>
              <a:rPr lang="en-US" dirty="0">
                <a:solidFill>
                  <a:srgbClr val="333399"/>
                </a:solidFill>
                <a:latin typeface="Times New Roman" pitchFamily="18" charset="0"/>
              </a:rPr>
              <a:t> atmos. lifetime approx ~ 0.5-1 yr</a:t>
            </a:r>
          </a:p>
          <a:p>
            <a:pPr marL="116051" lvl="1" fontAlgn="base">
              <a:spcBef>
                <a:spcPct val="0"/>
              </a:spcBef>
              <a:spcAft>
                <a:spcPct val="0"/>
              </a:spcAft>
              <a:buFontTx/>
              <a:buChar char="•"/>
            </a:pPr>
            <a:r>
              <a:rPr lang="en-US" dirty="0">
                <a:solidFill>
                  <a:srgbClr val="333399"/>
                </a:solidFill>
                <a:latin typeface="Times New Roman" pitchFamily="18" charset="0"/>
              </a:rPr>
              <a:t> globally distributed</a:t>
            </a:r>
          </a:p>
          <a:p>
            <a:pPr eaLnBrk="1" hangingPunct="1"/>
            <a:endParaRPr lang="en-US" dirty="0">
              <a:latin typeface="Arial" pitchFamily="34" charset="0"/>
            </a:endParaRPr>
          </a:p>
          <a:p>
            <a:pPr fontAlgn="base">
              <a:spcBef>
                <a:spcPct val="0"/>
              </a:spcBef>
              <a:spcAft>
                <a:spcPct val="0"/>
              </a:spcAft>
            </a:pPr>
            <a:r>
              <a:rPr lang="en-US" u="sng" dirty="0">
                <a:solidFill>
                  <a:srgbClr val="D22800"/>
                </a:solidFill>
                <a:latin typeface="Times New Roman" pitchFamily="18" charset="0"/>
              </a:rPr>
              <a:t>Reactive Gaseous Mercury -- RGM</a:t>
            </a:r>
          </a:p>
          <a:p>
            <a:pPr marL="170207" lvl="1" fontAlgn="base">
              <a:spcBef>
                <a:spcPct val="0"/>
              </a:spcBef>
              <a:spcAft>
                <a:spcPct val="0"/>
              </a:spcAft>
              <a:buFontTx/>
              <a:buChar char="•"/>
            </a:pPr>
            <a:r>
              <a:rPr lang="en-US" dirty="0">
                <a:solidFill>
                  <a:srgbClr val="D22800"/>
                </a:solidFill>
                <a:latin typeface="Times New Roman" pitchFamily="18" charset="0"/>
              </a:rPr>
              <a:t> a few percent of total </a:t>
            </a:r>
            <a:r>
              <a:rPr lang="en-US" dirty="0" err="1">
                <a:solidFill>
                  <a:srgbClr val="D22800"/>
                </a:solidFill>
                <a:latin typeface="Times New Roman" pitchFamily="18" charset="0"/>
              </a:rPr>
              <a:t>atmos</a:t>
            </a:r>
            <a:r>
              <a:rPr lang="en-US" dirty="0">
                <a:solidFill>
                  <a:srgbClr val="D22800"/>
                </a:solidFill>
                <a:latin typeface="Times New Roman" pitchFamily="18" charset="0"/>
              </a:rPr>
              <a:t> Hg</a:t>
            </a:r>
          </a:p>
          <a:p>
            <a:pPr marL="170207" lvl="1" fontAlgn="base">
              <a:spcBef>
                <a:spcPct val="0"/>
              </a:spcBef>
              <a:spcAft>
                <a:spcPct val="0"/>
              </a:spcAft>
              <a:buFontTx/>
              <a:buChar char="•"/>
            </a:pPr>
            <a:r>
              <a:rPr lang="en-US" dirty="0">
                <a:solidFill>
                  <a:srgbClr val="D22800"/>
                </a:solidFill>
                <a:latin typeface="Times New Roman" pitchFamily="18" charset="0"/>
              </a:rPr>
              <a:t> oxidized Hg (HgCl2, others)</a:t>
            </a:r>
          </a:p>
          <a:p>
            <a:pPr marL="170207" lvl="1" fontAlgn="base">
              <a:spcBef>
                <a:spcPct val="0"/>
              </a:spcBef>
              <a:spcAft>
                <a:spcPct val="0"/>
              </a:spcAft>
              <a:buFontTx/>
              <a:buChar char="•"/>
            </a:pPr>
            <a:r>
              <a:rPr lang="en-US" dirty="0">
                <a:solidFill>
                  <a:srgbClr val="D22800"/>
                </a:solidFill>
                <a:latin typeface="Times New Roman" pitchFamily="18" charset="0"/>
              </a:rPr>
              <a:t> operationally defined</a:t>
            </a:r>
          </a:p>
          <a:p>
            <a:pPr marL="170207" lvl="1" fontAlgn="base">
              <a:spcBef>
                <a:spcPct val="0"/>
              </a:spcBef>
              <a:spcAft>
                <a:spcPct val="0"/>
              </a:spcAft>
              <a:buFontTx/>
              <a:buChar char="•"/>
            </a:pPr>
            <a:r>
              <a:rPr lang="en-US" dirty="0">
                <a:solidFill>
                  <a:srgbClr val="D22800"/>
                </a:solidFill>
                <a:latin typeface="Times New Roman" pitchFamily="18" charset="0"/>
              </a:rPr>
              <a:t> </a:t>
            </a:r>
            <a:r>
              <a:rPr lang="en-US" i="1" dirty="0">
                <a:solidFill>
                  <a:srgbClr val="D22800"/>
                </a:solidFill>
                <a:latin typeface="Times New Roman" pitchFamily="18" charset="0"/>
              </a:rPr>
              <a:t>very</a:t>
            </a:r>
            <a:r>
              <a:rPr lang="en-US" dirty="0">
                <a:solidFill>
                  <a:srgbClr val="D22800"/>
                </a:solidFill>
                <a:latin typeface="Times New Roman" pitchFamily="18" charset="0"/>
              </a:rPr>
              <a:t> water soluble and “sticky”</a:t>
            </a:r>
          </a:p>
          <a:p>
            <a:pPr marL="170207" lvl="1" fontAlgn="base">
              <a:spcBef>
                <a:spcPct val="0"/>
              </a:spcBef>
              <a:spcAft>
                <a:spcPct val="0"/>
              </a:spcAft>
              <a:buFontTx/>
              <a:buChar char="•"/>
            </a:pPr>
            <a:r>
              <a:rPr lang="en-US" dirty="0">
                <a:solidFill>
                  <a:srgbClr val="D22800"/>
                </a:solidFill>
                <a:latin typeface="Times New Roman" pitchFamily="18" charset="0"/>
              </a:rPr>
              <a:t> atmos. lifetime &lt;= 1 week</a:t>
            </a:r>
          </a:p>
          <a:p>
            <a:pPr marL="170207" lvl="1" fontAlgn="base">
              <a:spcBef>
                <a:spcPct val="0"/>
              </a:spcBef>
              <a:spcAft>
                <a:spcPct val="0"/>
              </a:spcAft>
              <a:buFontTx/>
              <a:buChar char="•"/>
            </a:pPr>
            <a:r>
              <a:rPr lang="en-US" dirty="0">
                <a:solidFill>
                  <a:srgbClr val="D22800"/>
                </a:solidFill>
                <a:latin typeface="Times New Roman" pitchFamily="18" charset="0"/>
              </a:rPr>
              <a:t> local and regional effects</a:t>
            </a:r>
          </a:p>
          <a:p>
            <a:pPr marL="170207" lvl="1" fontAlgn="base">
              <a:spcBef>
                <a:spcPct val="0"/>
              </a:spcBef>
              <a:spcAft>
                <a:spcPct val="0"/>
              </a:spcAft>
              <a:buFontTx/>
              <a:buChar char="•"/>
            </a:pPr>
            <a:r>
              <a:rPr lang="en-US" dirty="0">
                <a:solidFill>
                  <a:srgbClr val="D22800"/>
                </a:solidFill>
                <a:latin typeface="Times New Roman" pitchFamily="18" charset="0"/>
              </a:rPr>
              <a:t> bioavailable</a:t>
            </a:r>
          </a:p>
          <a:p>
            <a:pPr eaLnBrk="1" hangingPunct="1"/>
            <a:endParaRPr lang="en-US" dirty="0">
              <a:latin typeface="Arial" pitchFamily="34" charset="0"/>
            </a:endParaRPr>
          </a:p>
          <a:p>
            <a:pPr fontAlgn="base">
              <a:spcBef>
                <a:spcPct val="0"/>
              </a:spcBef>
              <a:spcAft>
                <a:spcPct val="0"/>
              </a:spcAft>
            </a:pPr>
            <a:r>
              <a:rPr lang="en-US" u="sng" dirty="0">
                <a:solidFill>
                  <a:srgbClr val="663300"/>
                </a:solidFill>
                <a:latin typeface="Times New Roman" pitchFamily="18" charset="0"/>
              </a:rPr>
              <a:t>Particulate Mercury -- Hg(p)</a:t>
            </a:r>
          </a:p>
          <a:p>
            <a:pPr marL="116051" lvl="1" fontAlgn="base">
              <a:spcBef>
                <a:spcPct val="0"/>
              </a:spcBef>
              <a:spcAft>
                <a:spcPct val="0"/>
              </a:spcAft>
              <a:buFontTx/>
              <a:buChar char="•"/>
            </a:pPr>
            <a:r>
              <a:rPr lang="en-US" dirty="0">
                <a:solidFill>
                  <a:srgbClr val="663300"/>
                </a:solidFill>
                <a:latin typeface="Times New Roman" pitchFamily="18" charset="0"/>
              </a:rPr>
              <a:t> a few percent of total </a:t>
            </a:r>
            <a:r>
              <a:rPr lang="en-US" dirty="0" err="1">
                <a:solidFill>
                  <a:srgbClr val="663300"/>
                </a:solidFill>
                <a:latin typeface="Times New Roman" pitchFamily="18" charset="0"/>
              </a:rPr>
              <a:t>atmos</a:t>
            </a:r>
            <a:r>
              <a:rPr lang="en-US" dirty="0">
                <a:solidFill>
                  <a:srgbClr val="663300"/>
                </a:solidFill>
                <a:latin typeface="Times New Roman" pitchFamily="18" charset="0"/>
              </a:rPr>
              <a:t> Hg</a:t>
            </a:r>
          </a:p>
          <a:p>
            <a:pPr marL="116051" lvl="1" fontAlgn="base">
              <a:spcBef>
                <a:spcPct val="0"/>
              </a:spcBef>
              <a:spcAft>
                <a:spcPct val="0"/>
              </a:spcAft>
              <a:buFontTx/>
              <a:buChar char="•"/>
            </a:pPr>
            <a:r>
              <a:rPr lang="en-US" dirty="0">
                <a:solidFill>
                  <a:srgbClr val="663300"/>
                </a:solidFill>
                <a:latin typeface="Times New Roman" pitchFamily="18" charset="0"/>
              </a:rPr>
              <a:t> not pure particles of mercury</a:t>
            </a:r>
          </a:p>
          <a:p>
            <a:pPr marL="116051" lvl="1" fontAlgn="base">
              <a:spcBef>
                <a:spcPct val="0"/>
              </a:spcBef>
              <a:spcAft>
                <a:spcPct val="0"/>
              </a:spcAft>
              <a:buFontTx/>
              <a:buChar char="•"/>
            </a:pPr>
            <a:r>
              <a:rPr lang="en-US" dirty="0">
                <a:solidFill>
                  <a:srgbClr val="663300"/>
                </a:solidFill>
                <a:latin typeface="Times New Roman" pitchFamily="18" charset="0"/>
              </a:rPr>
              <a:t> Hg compounds in/on </a:t>
            </a:r>
            <a:r>
              <a:rPr lang="en-US" dirty="0" err="1">
                <a:solidFill>
                  <a:srgbClr val="663300"/>
                </a:solidFill>
                <a:latin typeface="Times New Roman" pitchFamily="18" charset="0"/>
              </a:rPr>
              <a:t>atmos</a:t>
            </a:r>
            <a:r>
              <a:rPr lang="en-US" dirty="0">
                <a:solidFill>
                  <a:srgbClr val="663300"/>
                </a:solidFill>
                <a:latin typeface="Times New Roman" pitchFamily="18" charset="0"/>
              </a:rPr>
              <a:t> particles</a:t>
            </a:r>
          </a:p>
          <a:p>
            <a:pPr marL="116051" lvl="1" fontAlgn="base">
              <a:spcBef>
                <a:spcPct val="0"/>
              </a:spcBef>
              <a:spcAft>
                <a:spcPct val="0"/>
              </a:spcAft>
              <a:buFontTx/>
              <a:buChar char="•"/>
            </a:pPr>
            <a:r>
              <a:rPr lang="en-US" dirty="0">
                <a:solidFill>
                  <a:srgbClr val="663300"/>
                </a:solidFill>
                <a:latin typeface="Times New Roman" pitchFamily="18" charset="0"/>
              </a:rPr>
              <a:t> species largely unknown (</a:t>
            </a:r>
            <a:r>
              <a:rPr lang="en-US" dirty="0" err="1">
                <a:solidFill>
                  <a:srgbClr val="663300"/>
                </a:solidFill>
                <a:latin typeface="Times New Roman" pitchFamily="18" charset="0"/>
              </a:rPr>
              <a:t>HgO</a:t>
            </a:r>
            <a:r>
              <a:rPr lang="en-US" dirty="0">
                <a:solidFill>
                  <a:srgbClr val="663300"/>
                </a:solidFill>
                <a:latin typeface="Times New Roman" pitchFamily="18" charset="0"/>
              </a:rPr>
              <a:t>?)</a:t>
            </a:r>
          </a:p>
          <a:p>
            <a:pPr marL="116051" lvl="1" fontAlgn="base">
              <a:spcBef>
                <a:spcPct val="0"/>
              </a:spcBef>
              <a:spcAft>
                <a:spcPct val="0"/>
              </a:spcAft>
              <a:buFontTx/>
              <a:buChar char="•"/>
            </a:pPr>
            <a:r>
              <a:rPr lang="en-US" dirty="0">
                <a:solidFill>
                  <a:srgbClr val="663300"/>
                </a:solidFill>
                <a:latin typeface="Times New Roman" pitchFamily="18" charset="0"/>
              </a:rPr>
              <a:t> atmos. lifetime approx 1~ 2 weeks</a:t>
            </a:r>
          </a:p>
          <a:p>
            <a:pPr marL="116051" lvl="1" fontAlgn="base">
              <a:spcBef>
                <a:spcPct val="0"/>
              </a:spcBef>
              <a:spcAft>
                <a:spcPct val="0"/>
              </a:spcAft>
              <a:buFontTx/>
              <a:buChar char="•"/>
            </a:pPr>
            <a:r>
              <a:rPr lang="en-US" dirty="0">
                <a:solidFill>
                  <a:srgbClr val="663300"/>
                </a:solidFill>
                <a:latin typeface="Times New Roman" pitchFamily="18" charset="0"/>
              </a:rPr>
              <a:t> local and regional effects</a:t>
            </a:r>
          </a:p>
          <a:p>
            <a:pPr marL="116051" lvl="1" fontAlgn="base">
              <a:spcBef>
                <a:spcPct val="0"/>
              </a:spcBef>
              <a:spcAft>
                <a:spcPct val="0"/>
              </a:spcAft>
              <a:buFontTx/>
              <a:buChar char="•"/>
            </a:pPr>
            <a:r>
              <a:rPr lang="en-US" dirty="0">
                <a:solidFill>
                  <a:srgbClr val="663300"/>
                </a:solidFill>
                <a:latin typeface="Times New Roman" pitchFamily="18" charset="0"/>
              </a:rPr>
              <a:t> bioavailability?</a:t>
            </a:r>
          </a:p>
          <a:p>
            <a:pPr eaLnBrk="1" hangingPunct="1"/>
            <a:endParaRPr lang="en-US" baseline="0" dirty="0" smtClean="0">
              <a:latin typeface="Arial" pitchFamily="34" charset="0"/>
            </a:endParaRPr>
          </a:p>
          <a:p>
            <a:pPr eaLnBrk="1" hangingPunct="1"/>
            <a:endParaRPr lang="en-US" baseline="0" dirty="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fld id="{1E5DC441-882F-48A6-B012-94475796AD9D}" type="slidenum">
              <a:rPr lang="en-US">
                <a:solidFill>
                  <a:prstClr val="black"/>
                </a:solidFill>
              </a:rPr>
              <a:pPr/>
              <a:t>14</a:t>
            </a:fld>
            <a:endParaRPr lang="en-US">
              <a:solidFill>
                <a:prstClr val="black"/>
              </a:solidFill>
            </a:endParaRPr>
          </a:p>
        </p:txBody>
      </p:sp>
      <p:sp>
        <p:nvSpPr>
          <p:cNvPr id="88067" name="Rectangle 2"/>
          <p:cNvSpPr>
            <a:spLocks noGrp="1" noRot="1" noChangeAspect="1" noChangeArrowheads="1" noTextEdit="1"/>
          </p:cNvSpPr>
          <p:nvPr>
            <p:ph type="sldImg"/>
          </p:nvPr>
        </p:nvSpPr>
        <p:spPr>
          <a:xfrm>
            <a:off x="1150938" y="528638"/>
            <a:ext cx="4937125" cy="3703637"/>
          </a:xfrm>
          <a:ln/>
        </p:spPr>
      </p:sp>
      <p:sp>
        <p:nvSpPr>
          <p:cNvPr id="88068" name="Rectangle 3"/>
          <p:cNvSpPr>
            <a:spLocks noGrp="1" noChangeArrowheads="1"/>
          </p:cNvSpPr>
          <p:nvPr>
            <p:ph type="body" idx="1"/>
          </p:nvPr>
        </p:nvSpPr>
        <p:spPr>
          <a:xfrm>
            <a:off x="225185" y="4306550"/>
            <a:ext cx="6185555" cy="4339341"/>
          </a:xfrm>
          <a:noFill/>
        </p:spPr>
        <p:txBody>
          <a:bodyPr lIns="91323" tIns="45664" rIns="91323" bIns="45664"/>
          <a:lstStyle/>
          <a:p>
            <a:pPr eaLnBrk="1" hangingPunct="1"/>
            <a:r>
              <a:rPr lang="en-US" sz="800" dirty="0"/>
              <a:t>Could mention Marine Boundary Layer issues as well... rapid oxidation, deposition, but then some reduction and re-emission, so, potential “churning”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08709384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2577002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1754692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0915042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2644871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0208147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6438834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6336584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8158267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1846499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0410145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635025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6" name="Content Placeholder 2"/>
          <p:cNvSpPr>
            <a:spLocks noGrp="1"/>
          </p:cNvSpPr>
          <p:nvPr>
            <p:ph idx="1"/>
          </p:nvPr>
        </p:nvSpPr>
        <p:spPr>
          <a:xfrm>
            <a:off x="685800" y="14478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7392881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0777524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1480859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7841389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0893200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4789241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5323285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5215324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820941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7093829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273737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7060594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7453576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January 9, 2013</a:t>
            </a: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80D4A5E5-3FD4-4367-B6D3-76412EFEE2B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917654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440262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5555386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1375016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83BE59-60C2-45D6-A668-9BB916411095}" type="datetimeFigureOut">
              <a:rPr lang="en-US" smtClean="0">
                <a:solidFill>
                  <a:prstClr val="black">
                    <a:tint val="75000"/>
                  </a:prstClr>
                </a:solidFill>
              </a:rPr>
              <a:pPr/>
              <a:t>10/15/2014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F407DB-C482-4938-B72E-4791BD1A8E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08559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BE59-60C2-45D6-A668-9BB916411095}" type="datetimeFigureOut">
              <a:rPr lang="en-US" smtClean="0">
                <a:solidFill>
                  <a:prstClr val="black">
                    <a:tint val="75000"/>
                  </a:prstClr>
                </a:solidFill>
              </a:rPr>
              <a:pPr/>
              <a:t>10/15/2014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F407DB-C482-4938-B72E-4791BD1A8E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7532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83BE59-60C2-45D6-A668-9BB916411095}" type="datetimeFigureOut">
              <a:rPr lang="en-US" smtClean="0">
                <a:solidFill>
                  <a:prstClr val="black">
                    <a:tint val="75000"/>
                  </a:prstClr>
                </a:solidFill>
              </a:rPr>
              <a:pPr/>
              <a:t>10/15/2014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F407DB-C482-4938-B72E-4791BD1A8E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4770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83BE59-60C2-45D6-A668-9BB916411095}" type="datetimeFigureOut">
              <a:rPr lang="en-US" smtClean="0">
                <a:solidFill>
                  <a:prstClr val="black">
                    <a:tint val="75000"/>
                  </a:prstClr>
                </a:solidFill>
              </a:rPr>
              <a:pPr/>
              <a:t>10/15/2014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F407DB-C482-4938-B72E-4791BD1A8E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4099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83BE59-60C2-45D6-A668-9BB916411095}" type="datetimeFigureOut">
              <a:rPr lang="en-US" smtClean="0">
                <a:solidFill>
                  <a:prstClr val="black">
                    <a:tint val="75000"/>
                  </a:prstClr>
                </a:solidFill>
              </a:rPr>
              <a:pPr/>
              <a:t>10/15/2014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4F407DB-C482-4938-B72E-4791BD1A8E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9549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5004181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83BE59-60C2-45D6-A668-9BB916411095}" type="datetimeFigureOut">
              <a:rPr lang="en-US" smtClean="0">
                <a:solidFill>
                  <a:prstClr val="black">
                    <a:tint val="75000"/>
                  </a:prstClr>
                </a:solidFill>
              </a:rPr>
              <a:pPr/>
              <a:t>10/15/2014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F407DB-C482-4938-B72E-4791BD1A8E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4524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83BE59-60C2-45D6-A668-9BB916411095}" type="datetimeFigureOut">
              <a:rPr lang="en-US" smtClean="0">
                <a:solidFill>
                  <a:prstClr val="black">
                    <a:tint val="75000"/>
                  </a:prstClr>
                </a:solidFill>
              </a:rPr>
              <a:pPr/>
              <a:t>10/15/2014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F407DB-C482-4938-B72E-4791BD1A8E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8554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83BE59-60C2-45D6-A668-9BB916411095}" type="datetimeFigureOut">
              <a:rPr lang="en-US" smtClean="0">
                <a:solidFill>
                  <a:prstClr val="black">
                    <a:tint val="75000"/>
                  </a:prstClr>
                </a:solidFill>
              </a:rPr>
              <a:pPr/>
              <a:t>10/15/2014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F407DB-C482-4938-B72E-4791BD1A8E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8377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83BE59-60C2-45D6-A668-9BB916411095}" type="datetimeFigureOut">
              <a:rPr lang="en-US" smtClean="0">
                <a:solidFill>
                  <a:prstClr val="black">
                    <a:tint val="75000"/>
                  </a:prstClr>
                </a:solidFill>
              </a:rPr>
              <a:pPr/>
              <a:t>10/15/2014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F407DB-C482-4938-B72E-4791BD1A8E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6005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BE59-60C2-45D6-A668-9BB916411095}" type="datetimeFigureOut">
              <a:rPr lang="en-US" smtClean="0">
                <a:solidFill>
                  <a:prstClr val="black">
                    <a:tint val="75000"/>
                  </a:prstClr>
                </a:solidFill>
              </a:rPr>
              <a:pPr/>
              <a:t>10/15/2014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F407DB-C482-4938-B72E-4791BD1A8E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8444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BE59-60C2-45D6-A668-9BB916411095}" type="datetimeFigureOut">
              <a:rPr lang="en-US" smtClean="0">
                <a:solidFill>
                  <a:prstClr val="black">
                    <a:tint val="75000"/>
                  </a:prstClr>
                </a:solidFill>
              </a:rPr>
              <a:pPr/>
              <a:t>10/15/2014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F407DB-C482-4938-B72E-4791BD1A8E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3820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698967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803651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166807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618864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98411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4025771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442285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solidFill>
                  <a:srgbClr val="04617B">
                    <a:shade val="90000"/>
                  </a:srgbClr>
                </a:solidFill>
              </a:rPr>
              <a:t>January 9, 2013</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2056162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33300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535120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810787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508818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407108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152450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194377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893622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28038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571099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6270075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522886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6051015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200927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197568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8267922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655102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0576474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135978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571240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776155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78501252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16190928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solidFill>
                  <a:srgbClr val="04617B">
                    <a:shade val="90000"/>
                  </a:srgbClr>
                </a:solidFill>
              </a:rPr>
              <a:t>April 25, 2012</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0670210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7412959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3849989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7664008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8140612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solidFill>
                  <a:srgbClr val="04617B">
                    <a:shade val="90000"/>
                  </a:srgbClr>
                </a:solidFill>
              </a:rPr>
              <a:t>April 25, 2012</a:t>
            </a: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8688440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7407617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70385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338306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0514540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April 25, 2012</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6" name="Content Placeholder 2"/>
          <p:cNvSpPr>
            <a:spLocks noGrp="1"/>
          </p:cNvSpPr>
          <p:nvPr>
            <p:ph idx="1"/>
          </p:nvPr>
        </p:nvSpPr>
        <p:spPr>
          <a:xfrm>
            <a:off x="685800" y="14478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9655322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25067509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5617436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20499085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5786974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4559299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24083984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4260000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17232872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178219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455158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20591209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2929583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15273796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13363306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12034417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615141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6603563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7773304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5136717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137306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solidFill>
                  <a:srgbClr val="04617B">
                    <a:shade val="90000"/>
                  </a:srgbClr>
                </a:solidFill>
              </a:rPr>
              <a:t>January 9, 2013</a:t>
            </a: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5773450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6745138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1113504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17143084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1775924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12368952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8647985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24432583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25056961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28033361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479952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100308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33955793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88D6CF-B73D-4BBC-A179-236AB1500B90}" type="datetimeFigureOut">
              <a:rPr lang="en-US" smtClean="0">
                <a:solidFill>
                  <a:srgbClr val="04617B">
                    <a:shade val="90000"/>
                  </a:srgbClr>
                </a:solidFill>
              </a:rPr>
              <a:pPr/>
              <a:t>10/15/2014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80D4A5E5-3FD4-4367-B6D3-76412EFEE2BC}"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310775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solidFill>
                  <a:prstClr val="black"/>
                </a:solidFill>
              </a:rPr>
              <a:t>From: </a:t>
            </a:r>
            <a:r>
              <a:rPr lang="en-US" i="1" dirty="0" smtClean="0">
                <a:solidFill>
                  <a:prstClr val="black"/>
                </a:solidFill>
              </a:rPr>
              <a:t>Modeling Atmospheric Mercury Deposition to the Great Lakes</a:t>
            </a:r>
            <a:r>
              <a:rPr lang="en-US" dirty="0" smtClean="0">
                <a:solidFill>
                  <a:prstClr val="black"/>
                </a:solidFill>
              </a:rPr>
              <a:t>, Draft Final Report, December 13, 2011, by Mark Cohen, </a:t>
            </a:r>
          </a:p>
          <a:p>
            <a:r>
              <a:rPr lang="en-US" dirty="0" smtClean="0">
                <a:solidFill>
                  <a:prstClr val="black"/>
                </a:solidFill>
              </a:rPr>
              <a:t>Roland Draxler, and Richard </a:t>
            </a:r>
            <a:r>
              <a:rPr lang="en-US" dirty="0" err="1" smtClean="0">
                <a:solidFill>
                  <a:prstClr val="black"/>
                </a:solidFill>
              </a:rPr>
              <a:t>Artz</a:t>
            </a:r>
            <a:r>
              <a:rPr lang="en-US" dirty="0" smtClean="0">
                <a:solidFill>
                  <a:prstClr val="black"/>
                </a:solidFill>
              </a:rPr>
              <a:t> (NOAA Air Resources Laboratory), for work funded through the Great Lakes Restoration Initiative</a:t>
            </a:r>
            <a:endParaRPr lang="en-US" dirty="0">
              <a:solidFill>
                <a:prstClr val="black"/>
              </a:solidFill>
            </a:endParaRPr>
          </a:p>
        </p:txBody>
      </p:sp>
    </p:spTree>
    <p:extLst>
      <p:ext uri="{BB962C8B-B14F-4D97-AF65-F5344CB8AC3E}">
        <p14:creationId xmlns:p14="http://schemas.microsoft.com/office/powerpoint/2010/main" val="15294202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826641728"/>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a:xfrm>
            <a:off x="107504" y="6453336"/>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5" name="Footer Placeholder 4"/>
          <p:cNvSpPr>
            <a:spLocks noGrp="1"/>
          </p:cNvSpPr>
          <p:nvPr>
            <p:ph type="ftr" sz="quarter" idx="11"/>
          </p:nvPr>
        </p:nvSpPr>
        <p:spPr>
          <a:xfrm>
            <a:off x="2903704" y="6453336"/>
            <a:ext cx="3352800" cy="365125"/>
          </a:xfrm>
        </p:spPr>
        <p:txBody>
          <a:bodyPr/>
          <a:lstStyle/>
          <a:p>
            <a:r>
              <a:rPr lang="en-US" dirty="0" smtClean="0">
                <a:solidFill>
                  <a:srgbClr val="04617B">
                    <a:shade val="90000"/>
                  </a:srgbClr>
                </a:solidFill>
              </a:rPr>
              <a:t>NOAA Air Resources Laboratory</a:t>
            </a:r>
            <a:endParaRPr lang="en-US" dirty="0">
              <a:solidFill>
                <a:srgbClr val="04617B">
                  <a:shade val="90000"/>
                </a:srgbClr>
              </a:solidFill>
            </a:endParaRPr>
          </a:p>
        </p:txBody>
      </p:sp>
      <p:sp>
        <p:nvSpPr>
          <p:cNvPr id="6"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69448908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9"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10"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4037213100"/>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10"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11"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12"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620541213"/>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solidFill>
                  <a:srgbClr val="04617B">
                    <a:shade val="90000"/>
                  </a:srgbClr>
                </a:solidFill>
              </a:rPr>
              <a:t>January 9, 2013</a:t>
            </a:r>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5"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6"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7"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727768838"/>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8"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9"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10"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8172581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solidFill>
                  <a:srgbClr val="04617B">
                    <a:shade val="90000"/>
                  </a:srgbClr>
                </a:solidFill>
              </a:rPr>
              <a:t>January 9, 2013</a:t>
            </a: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14"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15"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515807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897320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7"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8"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9"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358415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7"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8"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9"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2389772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6"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7"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8"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1572417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04617B">
                    <a:shade val="90000"/>
                  </a:srgbClr>
                </a:solidFill>
              </a:rPr>
              <a:t>January 9, 2013</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NOAA 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6" name="Content Placeholder 2"/>
          <p:cNvSpPr>
            <a:spLocks noGrp="1"/>
          </p:cNvSpPr>
          <p:nvPr>
            <p:ph idx="1"/>
          </p:nvPr>
        </p:nvSpPr>
        <p:spPr>
          <a:xfrm>
            <a:off x="685800" y="14478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Date Placeholder 3"/>
          <p:cNvSpPr txBox="1">
            <a:spLocks/>
          </p:cNvSpPr>
          <p:nvPr userDrawn="1"/>
        </p:nvSpPr>
        <p:spPr>
          <a:xfrm>
            <a:off x="107504" y="6453336"/>
            <a:ext cx="2133600" cy="365125"/>
          </a:xfrm>
          <a:prstGeom prst="rect">
            <a:avLst/>
          </a:prstGeom>
        </p:spPr>
        <p:txBody>
          <a:bodyPr vert="horz" lIns="0" tIns="0" rIns="0" bIns="0" anchor="b"/>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Oct 16, 2014</a:t>
            </a:r>
            <a:endParaRPr lang="en-US" dirty="0">
              <a:solidFill>
                <a:srgbClr val="04617B">
                  <a:shade val="90000"/>
                </a:srgbClr>
              </a:solidFill>
            </a:endParaRPr>
          </a:p>
        </p:txBody>
      </p:sp>
      <p:sp>
        <p:nvSpPr>
          <p:cNvPr id="8"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9" name="Slide Number Placeholder 5"/>
          <p:cNvSpPr txBox="1">
            <a:spLocks/>
          </p:cNvSpPr>
          <p:nvPr userDrawn="1"/>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9011475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
        <p:nvSpPr>
          <p:cNvPr id="3" name="Date Placeholder 3"/>
          <p:cNvSpPr>
            <a:spLocks noGrp="1"/>
          </p:cNvSpPr>
          <p:nvPr>
            <p:ph type="dt" sz="half" idx="10"/>
          </p:nvPr>
        </p:nvSpPr>
        <p:spPr>
          <a:xfrm>
            <a:off x="107504" y="6453336"/>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4" name="Footer Placeholder 4"/>
          <p:cNvSpPr txBox="1">
            <a:spLocks/>
          </p:cNvSpPr>
          <p:nvPr userDrawn="1"/>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6"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6426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3210853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324946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36561429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8123223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smtClean="0">
                <a:solidFill>
                  <a:prstClr val="black"/>
                </a:solidFill>
              </a:rPr>
              <a:t>NOAA Air Resources Laboratory</a:t>
            </a:r>
            <a:endParaRPr lang="en-US" dirty="0">
              <a:solidFill>
                <a:prstClr val="black"/>
              </a:solidFill>
            </a:endParaRPr>
          </a:p>
        </p:txBody>
      </p:sp>
    </p:spTree>
    <p:extLst>
      <p:ext uri="{BB962C8B-B14F-4D97-AF65-F5344CB8AC3E}">
        <p14:creationId xmlns:p14="http://schemas.microsoft.com/office/powerpoint/2010/main" val="2763113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slideLayout" Target="../slideLayouts/slideLayout81.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slideLayout" Target="../slideLayouts/slideLayout79.xml"/><Relationship Id="rId45" Type="http://schemas.openxmlformats.org/officeDocument/2006/relationships/image" Target="../media/image2.png"/><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4" Type="http://schemas.openxmlformats.org/officeDocument/2006/relationships/theme" Target="../theme/theme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slideLayout" Target="../slideLayouts/slideLayout82.xml"/><Relationship Id="rId8" Type="http://schemas.openxmlformats.org/officeDocument/2006/relationships/slideLayout" Target="../slideLayouts/slideLayout47.xml"/><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20" Type="http://schemas.openxmlformats.org/officeDocument/2006/relationships/slideLayout" Target="../slideLayouts/slideLayout59.xml"/><Relationship Id="rId41" Type="http://schemas.openxmlformats.org/officeDocument/2006/relationships/slideLayout" Target="../slideLayouts/slideLayout8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9" Type="http://schemas.openxmlformats.org/officeDocument/2006/relationships/slideLayout" Target="../slideLayouts/slideLayout121.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42" Type="http://schemas.openxmlformats.org/officeDocument/2006/relationships/slideLayout" Target="../slideLayouts/slideLayout124.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41" Type="http://schemas.openxmlformats.org/officeDocument/2006/relationships/slideLayout" Target="../slideLayouts/slideLayout123.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40" Type="http://schemas.openxmlformats.org/officeDocument/2006/relationships/slideLayout" Target="../slideLayouts/slideLayout122.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4" Type="http://schemas.openxmlformats.org/officeDocument/2006/relationships/image" Target="../media/image2.png"/><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43" Type="http://schemas.openxmlformats.org/officeDocument/2006/relationships/theme" Target="../theme/theme3.xml"/><Relationship Id="rId8" Type="http://schemas.openxmlformats.org/officeDocument/2006/relationships/slideLayout" Target="../slideLayouts/slideLayout90.xml"/><Relationship Id="rId3" Type="http://schemas.openxmlformats.org/officeDocument/2006/relationships/slideLayout" Target="../slideLayouts/slideLayout85.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4.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p:nvSpPr>
        <p:spPr>
          <a:xfrm>
            <a:off x="0" y="6488668"/>
            <a:ext cx="9144000" cy="369332"/>
          </a:xfrm>
          <a:prstGeom prst="rect">
            <a:avLst/>
          </a:prstGeom>
          <a:gradFill flip="none" rotWithShape="1">
            <a:gsLst>
              <a:gs pos="25000">
                <a:srgbClr val="33CCCC">
                  <a:tint val="66000"/>
                  <a:satMod val="160000"/>
                </a:srgbClr>
              </a:gs>
              <a:gs pos="50000">
                <a:srgbClr val="33CCCC">
                  <a:tint val="44500"/>
                  <a:satMod val="160000"/>
                </a:srgbClr>
              </a:gs>
              <a:gs pos="100000">
                <a:srgbClr val="33CCCC">
                  <a:tint val="23500"/>
                  <a:satMod val="160000"/>
                </a:srgbClr>
              </a:gs>
            </a:gsLst>
            <a:lin ang="16200000" scaled="1"/>
            <a:tileRect/>
          </a:gradFill>
        </p:spPr>
        <p:txBody>
          <a:bodyPr wrap="square" rtlCol="0">
            <a:spAutoFit/>
          </a:bodyPr>
          <a:lstStyle/>
          <a:p>
            <a:endParaRPr lang="en-US" dirty="0">
              <a:solidFill>
                <a:prstClr val="black"/>
              </a:solidFill>
            </a:endParaRPr>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400" b="1">
                <a:solidFill>
                  <a:schemeClr val="tx2">
                    <a:shade val="90000"/>
                  </a:schemeClr>
                </a:solidFill>
              </a:defRPr>
            </a:lvl1pPr>
          </a:lstStyle>
          <a:p>
            <a:r>
              <a:rPr lang="en-US" smtClean="0">
                <a:solidFill>
                  <a:srgbClr val="04617B">
                    <a:shade val="90000"/>
                  </a:srgbClr>
                </a:solidFill>
              </a:rPr>
              <a:t>January 9, 2013</a:t>
            </a:r>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400" b="1">
                <a:solidFill>
                  <a:schemeClr val="tx2">
                    <a:shade val="90000"/>
                  </a:schemeClr>
                </a:solidFill>
              </a:defRPr>
            </a:lvl1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400" b="1">
                <a:solidFill>
                  <a:schemeClr val="tx2">
                    <a:shade val="90000"/>
                  </a:schemeClr>
                </a:solidFill>
              </a:defRPr>
            </a:lvl1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pic>
        <p:nvPicPr>
          <p:cNvPr id="14" name="Picture 7" descr="NOAA"/>
          <p:cNvPicPr>
            <a:picLocks noChangeAspect="1" noChangeArrowheads="1"/>
          </p:cNvPicPr>
          <p:nvPr/>
        </p:nvPicPr>
        <p:blipFill>
          <a:blip r:embed="rId41"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6" name="Title Placeholder 8"/>
          <p:cNvSpPr>
            <a:spLocks noGrp="1"/>
          </p:cNvSpPr>
          <p:nvPr>
            <p:ph type="title"/>
          </p:nvPr>
        </p:nvSpPr>
        <p:spPr>
          <a:xfrm>
            <a:off x="1447800" y="2514600"/>
            <a:ext cx="6019800" cy="838200"/>
          </a:xfrm>
          <a:prstGeom prst="rect">
            <a:avLst/>
          </a:prstGeom>
        </p:spPr>
        <p:txBody>
          <a:bodyPr vert="horz" lIns="0" rIns="0" bIns="0" anchor="b">
            <a:noAutofit/>
          </a:bodyPr>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378738320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1" r:id="rId39"/>
  </p:sldLayoutIdLst>
  <p:timing>
    <p:tnLst>
      <p:par>
        <p:cTn id="1" dur="indefinite" restart="never" nodeType="tmRoot"/>
      </p:par>
    </p:tnLst>
  </p:timing>
  <p:hf hdr="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p:nvSpPr>
        <p:spPr>
          <a:xfrm>
            <a:off x="0" y="6488668"/>
            <a:ext cx="9144000" cy="369332"/>
          </a:xfrm>
          <a:prstGeom prst="rect">
            <a:avLst/>
          </a:prstGeom>
          <a:gradFill flip="none" rotWithShape="1">
            <a:gsLst>
              <a:gs pos="25000">
                <a:srgbClr val="33CCCC">
                  <a:tint val="66000"/>
                  <a:satMod val="160000"/>
                </a:srgbClr>
              </a:gs>
              <a:gs pos="50000">
                <a:srgbClr val="33CCCC">
                  <a:tint val="44500"/>
                  <a:satMod val="160000"/>
                </a:srgbClr>
              </a:gs>
              <a:gs pos="100000">
                <a:srgbClr val="33CCCC">
                  <a:tint val="23500"/>
                  <a:satMod val="160000"/>
                </a:srgbClr>
              </a:gs>
            </a:gsLst>
            <a:lin ang="16200000" scaled="1"/>
            <a:tileRect/>
          </a:gradFill>
        </p:spPr>
        <p:txBody>
          <a:bodyPr wrap="square" rtlCol="0">
            <a:spAutoFit/>
          </a:bodyPr>
          <a:lstStyle/>
          <a:p>
            <a:endParaRPr lang="en-US" dirty="0">
              <a:solidFill>
                <a:prstClr val="black"/>
              </a:solidFill>
            </a:endParaRPr>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400" b="1">
                <a:solidFill>
                  <a:schemeClr val="tx2">
                    <a:shade val="90000"/>
                  </a:schemeClr>
                </a:solidFill>
              </a:defRPr>
            </a:lvl1pPr>
          </a:lstStyle>
          <a:p>
            <a:r>
              <a:rPr lang="en-US" smtClean="0">
                <a:solidFill>
                  <a:srgbClr val="04617B">
                    <a:shade val="90000"/>
                  </a:srgbClr>
                </a:solidFill>
              </a:rPr>
              <a:t>April 25, 2012</a:t>
            </a:r>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400" b="1">
                <a:solidFill>
                  <a:schemeClr val="tx2">
                    <a:shade val="90000"/>
                  </a:schemeClr>
                </a:solidFill>
              </a:defRPr>
            </a:lvl1pPr>
          </a:lstStyle>
          <a:p>
            <a:r>
              <a:rPr lang="en-US" smtClean="0">
                <a:solidFill>
                  <a:srgbClr val="04617B">
                    <a:shade val="90000"/>
                  </a:srgbClr>
                </a:solidFill>
              </a:rPr>
              <a:t>Air Resources Laboratory</a:t>
            </a: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400" b="1">
                <a:solidFill>
                  <a:schemeClr val="tx2">
                    <a:shade val="90000"/>
                  </a:schemeClr>
                </a:solidFill>
              </a:defRPr>
            </a:lvl1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pic>
        <p:nvPicPr>
          <p:cNvPr id="14" name="Picture 7" descr="NOAA"/>
          <p:cNvPicPr>
            <a:picLocks noChangeAspect="1" noChangeArrowheads="1"/>
          </p:cNvPicPr>
          <p:nvPr/>
        </p:nvPicPr>
        <p:blipFill>
          <a:blip r:embed="rId45"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6" name="Title Placeholder 8"/>
          <p:cNvSpPr>
            <a:spLocks noGrp="1"/>
          </p:cNvSpPr>
          <p:nvPr>
            <p:ph type="title"/>
          </p:nvPr>
        </p:nvSpPr>
        <p:spPr>
          <a:xfrm>
            <a:off x="1447800" y="2514600"/>
            <a:ext cx="6019800" cy="838200"/>
          </a:xfrm>
          <a:prstGeom prst="rect">
            <a:avLst/>
          </a:prstGeom>
        </p:spPr>
        <p:txBody>
          <a:bodyPr vert="horz" lIns="0" rIns="0" bIns="0" anchor="b">
            <a:noAutofit/>
          </a:bodyPr>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424634062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 id="2147483742" r:id="rId38"/>
    <p:sldLayoutId id="2147483743" r:id="rId39"/>
    <p:sldLayoutId id="2147483744" r:id="rId40"/>
    <p:sldLayoutId id="2147483745" r:id="rId41"/>
    <p:sldLayoutId id="2147483746" r:id="rId42"/>
    <p:sldLayoutId id="2147483747" r:id="rId43"/>
  </p:sldLayoutIdLst>
  <p:timing>
    <p:tnLst>
      <p:par>
        <p:cTn id="1" dur="indefinite" restart="never" nodeType="tmRoot"/>
      </p:par>
    </p:tnLst>
  </p:timing>
  <p:hf hdr="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p:nvSpPr>
        <p:spPr>
          <a:xfrm>
            <a:off x="0" y="6488668"/>
            <a:ext cx="9144000" cy="369332"/>
          </a:xfrm>
          <a:prstGeom prst="rect">
            <a:avLst/>
          </a:prstGeom>
          <a:gradFill flip="none" rotWithShape="1">
            <a:gsLst>
              <a:gs pos="25000">
                <a:srgbClr val="33CCCC">
                  <a:tint val="66000"/>
                  <a:satMod val="160000"/>
                </a:srgbClr>
              </a:gs>
              <a:gs pos="50000">
                <a:srgbClr val="33CCCC">
                  <a:tint val="44500"/>
                  <a:satMod val="160000"/>
                </a:srgbClr>
              </a:gs>
              <a:gs pos="100000">
                <a:srgbClr val="33CCCC">
                  <a:tint val="23500"/>
                  <a:satMod val="160000"/>
                </a:srgbClr>
              </a:gs>
            </a:gsLst>
            <a:lin ang="16200000" scaled="1"/>
            <a:tileRect/>
          </a:gradFill>
        </p:spPr>
        <p:txBody>
          <a:bodyPr wrap="square" rtlCol="0">
            <a:spAutoFit/>
          </a:bodyPr>
          <a:lstStyle/>
          <a:p>
            <a:endParaRPr lang="en-US" dirty="0">
              <a:solidFill>
                <a:prstClr val="black"/>
              </a:solidFill>
            </a:endParaRPr>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400" b="1">
                <a:solidFill>
                  <a:schemeClr val="tx2">
                    <a:shade val="90000"/>
                  </a:schemeClr>
                </a:solidFill>
              </a:defRPr>
            </a:lvl1pPr>
          </a:lstStyle>
          <a:p>
            <a:r>
              <a:rPr lang="en-US" smtClean="0">
                <a:solidFill>
                  <a:srgbClr val="04617B">
                    <a:shade val="90000"/>
                  </a:srgbClr>
                </a:solidFill>
              </a:rPr>
              <a:t>January 9, 2013</a:t>
            </a:r>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400" b="1">
                <a:solidFill>
                  <a:schemeClr val="tx2">
                    <a:shade val="90000"/>
                  </a:schemeClr>
                </a:solidFill>
              </a:defRPr>
            </a:lvl1p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400" b="1">
                <a:solidFill>
                  <a:schemeClr val="tx2">
                    <a:shade val="90000"/>
                  </a:schemeClr>
                </a:solidFill>
              </a:defRPr>
            </a:lvl1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pic>
        <p:nvPicPr>
          <p:cNvPr id="14" name="Picture 7" descr="NOAA"/>
          <p:cNvPicPr>
            <a:picLocks noChangeAspect="1" noChangeArrowheads="1"/>
          </p:cNvPicPr>
          <p:nvPr/>
        </p:nvPicPr>
        <p:blipFill>
          <a:blip r:embed="rId44"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6" name="Title Placeholder 8"/>
          <p:cNvSpPr>
            <a:spLocks noGrp="1"/>
          </p:cNvSpPr>
          <p:nvPr>
            <p:ph type="title"/>
          </p:nvPr>
        </p:nvSpPr>
        <p:spPr>
          <a:xfrm>
            <a:off x="1447800" y="2514600"/>
            <a:ext cx="6019800" cy="838200"/>
          </a:xfrm>
          <a:prstGeom prst="rect">
            <a:avLst/>
          </a:prstGeom>
        </p:spPr>
        <p:txBody>
          <a:bodyPr vert="horz" lIns="0" rIns="0" bIns="0" anchor="b">
            <a:noAutofit/>
          </a:bodyPr>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380567982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780" r:id="rId32"/>
    <p:sldLayoutId id="2147483781" r:id="rId33"/>
    <p:sldLayoutId id="2147483782" r:id="rId34"/>
    <p:sldLayoutId id="2147483783" r:id="rId35"/>
    <p:sldLayoutId id="2147483784" r:id="rId36"/>
    <p:sldLayoutId id="2147483785" r:id="rId37"/>
    <p:sldLayoutId id="2147483786" r:id="rId38"/>
    <p:sldLayoutId id="2147483787" r:id="rId39"/>
    <p:sldLayoutId id="2147483788" r:id="rId40"/>
    <p:sldLayoutId id="2147483789" r:id="rId41"/>
    <p:sldLayoutId id="2147483790" r:id="rId42"/>
  </p:sldLayoutIdLst>
  <p:timing>
    <p:tnLst>
      <p:par>
        <p:cTn id="1" dur="indefinite" restart="never" nodeType="tmRoot"/>
      </p:par>
    </p:tnLst>
  </p:timing>
  <p:hf hdr="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83BE59-60C2-45D6-A668-9BB916411095}" type="datetimeFigureOut">
              <a:rPr lang="en-US" smtClean="0">
                <a:solidFill>
                  <a:prstClr val="black">
                    <a:tint val="75000"/>
                  </a:prstClr>
                </a:solidFill>
              </a:rPr>
              <a:pPr/>
              <a:t>10/15/2014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407DB-C482-4938-B72E-4791BD1A8E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714115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8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wmf"/></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9.xml"/><Relationship Id="rId1" Type="http://schemas.openxmlformats.org/officeDocument/2006/relationships/slideLayout" Target="../slideLayouts/slideLayout131.xml"/></Relationships>
</file>

<file path=ppt/slides/_rels/slide15.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26.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6.xml"/><Relationship Id="rId6" Type="http://schemas.openxmlformats.org/officeDocument/2006/relationships/image" Target="../media/image22.wmf"/><Relationship Id="rId5" Type="http://schemas.openxmlformats.org/officeDocument/2006/relationships/image" Target="../media/image21.emf"/><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3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52506" y="836712"/>
            <a:ext cx="8382000" cy="5632311"/>
          </a:xfrm>
          <a:prstGeom prst="rect">
            <a:avLst/>
          </a:prstGeom>
          <a:noFill/>
        </p:spPr>
        <p:txBody>
          <a:bodyPr wrap="square" rtlCol="0">
            <a:spAutoFit/>
          </a:bodyPr>
          <a:lstStyle/>
          <a:p>
            <a:pPr algn="ctr"/>
            <a:r>
              <a:rPr lang="en-US" sz="3200" b="1" dirty="0" smtClean="0">
                <a:solidFill>
                  <a:prstClr val="black"/>
                </a:solidFill>
              </a:rPr>
              <a:t>Mercury Overview + </a:t>
            </a:r>
          </a:p>
          <a:p>
            <a:pPr algn="ctr"/>
            <a:r>
              <a:rPr lang="en-US" sz="3200" b="1" dirty="0" smtClean="0">
                <a:solidFill>
                  <a:prstClr val="black"/>
                </a:solidFill>
              </a:rPr>
              <a:t>Modeling </a:t>
            </a:r>
            <a:r>
              <a:rPr lang="en-US" sz="3200" b="1" dirty="0">
                <a:solidFill>
                  <a:prstClr val="black"/>
                </a:solidFill>
              </a:rPr>
              <a:t>the Atmospheric Transport and Deposition of Mercury to the Great Lakes</a:t>
            </a:r>
          </a:p>
          <a:p>
            <a:pPr algn="ctr"/>
            <a:endParaRPr lang="en-US" sz="3200" b="1" dirty="0">
              <a:solidFill>
                <a:prstClr val="black"/>
              </a:solidFill>
            </a:endParaRPr>
          </a:p>
          <a:p>
            <a:pPr algn="ctr"/>
            <a:endParaRPr lang="en-US" sz="2000" b="1" dirty="0">
              <a:solidFill>
                <a:prstClr val="black"/>
              </a:solidFill>
            </a:endParaRPr>
          </a:p>
          <a:p>
            <a:pPr algn="ctr"/>
            <a:endParaRPr lang="en-US" sz="2400" b="1" dirty="0">
              <a:solidFill>
                <a:prstClr val="black"/>
              </a:solidFill>
            </a:endParaRPr>
          </a:p>
          <a:p>
            <a:pPr algn="ctr"/>
            <a:r>
              <a:rPr lang="en-US" sz="2400" b="1" dirty="0">
                <a:solidFill>
                  <a:prstClr val="black"/>
                </a:solidFill>
              </a:rPr>
              <a:t>Dr. Mark Cohen, Roland Draxler, Richard Artz</a:t>
            </a:r>
          </a:p>
          <a:p>
            <a:pPr algn="ctr"/>
            <a:r>
              <a:rPr lang="en-US" sz="2400" b="1" dirty="0">
                <a:solidFill>
                  <a:prstClr val="black"/>
                </a:solidFill>
              </a:rPr>
              <a:t>NOAA Air Resources Laboratory (ARL)</a:t>
            </a:r>
          </a:p>
          <a:p>
            <a:pPr algn="ctr"/>
            <a:r>
              <a:rPr lang="en-US" sz="2400" b="1" dirty="0">
                <a:solidFill>
                  <a:prstClr val="black"/>
                </a:solidFill>
              </a:rPr>
              <a:t>College Park, MD, USA</a:t>
            </a:r>
          </a:p>
          <a:p>
            <a:pPr algn="ctr"/>
            <a:endParaRPr lang="en-US" sz="3400" b="1" dirty="0">
              <a:solidFill>
                <a:prstClr val="black"/>
              </a:solidFill>
            </a:endParaRPr>
          </a:p>
          <a:p>
            <a:pPr algn="ctr"/>
            <a:endParaRPr lang="en-US" sz="3400" b="1" dirty="0">
              <a:solidFill>
                <a:prstClr val="black"/>
              </a:solidFill>
            </a:endParaRPr>
          </a:p>
          <a:p>
            <a:pPr algn="ctr"/>
            <a:r>
              <a:rPr lang="en-US" sz="2400" b="1" dirty="0" smtClean="0">
                <a:solidFill>
                  <a:prstClr val="black"/>
                </a:solidFill>
              </a:rPr>
              <a:t>CENRS Air Quality Research Subcommittee</a:t>
            </a:r>
            <a:endParaRPr lang="en-US" sz="2400" b="1" dirty="0">
              <a:solidFill>
                <a:prstClr val="black"/>
              </a:solidFill>
            </a:endParaRPr>
          </a:p>
          <a:p>
            <a:pPr algn="ctr"/>
            <a:r>
              <a:rPr lang="en-US" sz="2400" b="1" dirty="0" smtClean="0">
                <a:solidFill>
                  <a:prstClr val="black"/>
                </a:solidFill>
              </a:rPr>
              <a:t>Oct 16, 2014, Washington, DC</a:t>
            </a:r>
            <a:endParaRPr lang="en-US" sz="2400" b="1" dirty="0">
              <a:solidFill>
                <a:prstClr val="black"/>
              </a:solidFill>
            </a:endParaRPr>
          </a:p>
        </p:txBody>
      </p:sp>
    </p:spTree>
    <p:extLst>
      <p:ext uri="{BB962C8B-B14F-4D97-AF65-F5344CB8AC3E}">
        <p14:creationId xmlns:p14="http://schemas.microsoft.com/office/powerpoint/2010/main" val="796515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381000" y="554159"/>
            <a:ext cx="8077200" cy="6075241"/>
            <a:chOff x="381000" y="407621"/>
            <a:chExt cx="8077200" cy="6075241"/>
          </a:xfrm>
        </p:grpSpPr>
        <p:pic>
          <p:nvPicPr>
            <p:cNvPr id="46" name="Picture 45" descr="north_america_high.jpg"/>
            <p:cNvPicPr>
              <a:picLocks noChangeAspect="1"/>
            </p:cNvPicPr>
            <p:nvPr/>
          </p:nvPicPr>
          <p:blipFill>
            <a:blip r:embed="rId3" cstate="print"/>
            <a:srcRect l="18500" t="11778" r="19580" b="11778"/>
            <a:stretch>
              <a:fillRect/>
            </a:stretch>
          </p:blipFill>
          <p:spPr>
            <a:xfrm>
              <a:off x="1371600" y="533400"/>
              <a:ext cx="5943600" cy="5943600"/>
            </a:xfrm>
            <a:prstGeom prst="rect">
              <a:avLst/>
            </a:prstGeom>
          </p:spPr>
        </p:pic>
        <p:sp>
          <p:nvSpPr>
            <p:cNvPr id="54" name="Freeform 53"/>
            <p:cNvSpPr/>
            <p:nvPr/>
          </p:nvSpPr>
          <p:spPr>
            <a:xfrm flipH="1">
              <a:off x="1336432" y="3804136"/>
              <a:ext cx="3006969" cy="2672862"/>
            </a:xfrm>
            <a:custGeom>
              <a:avLst/>
              <a:gdLst>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66092 w 3006969"/>
                <a:gd name="connsiteY4" fmla="*/ 2268416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47875 w 3006969"/>
                <a:gd name="connsiteY9" fmla="*/ 1693619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324100 w 3006969"/>
                <a:gd name="connsiteY8" fmla="*/ 1374531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06969" h="2672862">
                  <a:moveTo>
                    <a:pt x="0" y="2602523"/>
                  </a:moveTo>
                  <a:lnTo>
                    <a:pt x="290146" y="2593731"/>
                  </a:lnTo>
                  <a:lnTo>
                    <a:pt x="641838" y="2532185"/>
                  </a:lnTo>
                  <a:lnTo>
                    <a:pt x="975946" y="2426677"/>
                  </a:lnTo>
                  <a:lnTo>
                    <a:pt x="1257300" y="2288931"/>
                  </a:lnTo>
                  <a:lnTo>
                    <a:pt x="1409700" y="2212731"/>
                  </a:lnTo>
                  <a:lnTo>
                    <a:pt x="1679331" y="2031023"/>
                  </a:lnTo>
                  <a:lnTo>
                    <a:pt x="1905000" y="1828800"/>
                  </a:lnTo>
                  <a:cubicBezTo>
                    <a:pt x="1974361" y="1757485"/>
                    <a:pt x="2121877" y="1572846"/>
                    <a:pt x="2209800" y="1447800"/>
                  </a:cubicBezTo>
                  <a:cubicBezTo>
                    <a:pt x="2349134" y="1240571"/>
                    <a:pt x="2380029" y="1221643"/>
                    <a:pt x="2514600" y="990600"/>
                  </a:cubicBezTo>
                  <a:lnTo>
                    <a:pt x="2655277" y="712177"/>
                  </a:lnTo>
                  <a:lnTo>
                    <a:pt x="2778369" y="307731"/>
                  </a:lnTo>
                  <a:lnTo>
                    <a:pt x="2822331" y="8793"/>
                  </a:lnTo>
                  <a:lnTo>
                    <a:pt x="3006969" y="0"/>
                  </a:lnTo>
                  <a:lnTo>
                    <a:pt x="2971800" y="2672862"/>
                  </a:lnTo>
                  <a:lnTo>
                    <a:pt x="105508" y="2655277"/>
                  </a:lnTo>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6" name="Freeform 55"/>
            <p:cNvSpPr/>
            <p:nvPr/>
          </p:nvSpPr>
          <p:spPr>
            <a:xfrm>
              <a:off x="4495800" y="3810000"/>
              <a:ext cx="3006969" cy="2672862"/>
            </a:xfrm>
            <a:custGeom>
              <a:avLst/>
              <a:gdLst>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66092 w 3006969"/>
                <a:gd name="connsiteY4" fmla="*/ 2268416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47875 w 3006969"/>
                <a:gd name="connsiteY9" fmla="*/ 1693619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324100 w 3006969"/>
                <a:gd name="connsiteY8" fmla="*/ 1374531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06969" h="2672862">
                  <a:moveTo>
                    <a:pt x="0" y="2602523"/>
                  </a:moveTo>
                  <a:lnTo>
                    <a:pt x="290146" y="2593731"/>
                  </a:lnTo>
                  <a:lnTo>
                    <a:pt x="641838" y="2532185"/>
                  </a:lnTo>
                  <a:lnTo>
                    <a:pt x="975946" y="2426677"/>
                  </a:lnTo>
                  <a:lnTo>
                    <a:pt x="1257300" y="2288931"/>
                  </a:lnTo>
                  <a:lnTo>
                    <a:pt x="1409700" y="2212731"/>
                  </a:lnTo>
                  <a:lnTo>
                    <a:pt x="1679331" y="2031023"/>
                  </a:lnTo>
                  <a:lnTo>
                    <a:pt x="1905000" y="1828800"/>
                  </a:lnTo>
                  <a:cubicBezTo>
                    <a:pt x="1974361" y="1757485"/>
                    <a:pt x="2121877" y="1572846"/>
                    <a:pt x="2209800" y="1447800"/>
                  </a:cubicBezTo>
                  <a:cubicBezTo>
                    <a:pt x="2349134" y="1240571"/>
                    <a:pt x="2380029" y="1221643"/>
                    <a:pt x="2514600" y="990600"/>
                  </a:cubicBezTo>
                  <a:lnTo>
                    <a:pt x="2655277" y="712177"/>
                  </a:lnTo>
                  <a:lnTo>
                    <a:pt x="2778369" y="307731"/>
                  </a:lnTo>
                  <a:lnTo>
                    <a:pt x="2822331" y="8793"/>
                  </a:lnTo>
                  <a:lnTo>
                    <a:pt x="3006969" y="0"/>
                  </a:lnTo>
                  <a:lnTo>
                    <a:pt x="2971800" y="2672862"/>
                  </a:lnTo>
                  <a:lnTo>
                    <a:pt x="105508" y="2655277"/>
                  </a:lnTo>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8" name="Freeform 57"/>
            <p:cNvSpPr/>
            <p:nvPr/>
          </p:nvSpPr>
          <p:spPr>
            <a:xfrm flipV="1">
              <a:off x="4267200" y="457200"/>
              <a:ext cx="3229705" cy="2757854"/>
            </a:xfrm>
            <a:custGeom>
              <a:avLst/>
              <a:gdLst>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66092 w 3006969"/>
                <a:gd name="connsiteY4" fmla="*/ 2268416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47875 w 3006969"/>
                <a:gd name="connsiteY9" fmla="*/ 1693619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324100 w 3006969"/>
                <a:gd name="connsiteY8" fmla="*/ 1374531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70336 w 3077305"/>
                <a:gd name="connsiteY0" fmla="*/ 2602523 h 2681654"/>
                <a:gd name="connsiteX1" fmla="*/ 360482 w 3077305"/>
                <a:gd name="connsiteY1" fmla="*/ 2593731 h 2681654"/>
                <a:gd name="connsiteX2" fmla="*/ 712174 w 3077305"/>
                <a:gd name="connsiteY2" fmla="*/ 2532185 h 2681654"/>
                <a:gd name="connsiteX3" fmla="*/ 1046282 w 3077305"/>
                <a:gd name="connsiteY3" fmla="*/ 2426677 h 2681654"/>
                <a:gd name="connsiteX4" fmla="*/ 1327636 w 3077305"/>
                <a:gd name="connsiteY4" fmla="*/ 2288931 h 2681654"/>
                <a:gd name="connsiteX5" fmla="*/ 1480036 w 3077305"/>
                <a:gd name="connsiteY5" fmla="*/ 2212731 h 2681654"/>
                <a:gd name="connsiteX6" fmla="*/ 1749667 w 3077305"/>
                <a:gd name="connsiteY6" fmla="*/ 2031023 h 2681654"/>
                <a:gd name="connsiteX7" fmla="*/ 1975336 w 3077305"/>
                <a:gd name="connsiteY7" fmla="*/ 1828800 h 2681654"/>
                <a:gd name="connsiteX8" fmla="*/ 2280136 w 3077305"/>
                <a:gd name="connsiteY8" fmla="*/ 1447800 h 2681654"/>
                <a:gd name="connsiteX9" fmla="*/ 2584936 w 3077305"/>
                <a:gd name="connsiteY9" fmla="*/ 990600 h 2681654"/>
                <a:gd name="connsiteX10" fmla="*/ 2725613 w 3077305"/>
                <a:gd name="connsiteY10" fmla="*/ 712177 h 2681654"/>
                <a:gd name="connsiteX11" fmla="*/ 2848705 w 3077305"/>
                <a:gd name="connsiteY11" fmla="*/ 307731 h 2681654"/>
                <a:gd name="connsiteX12" fmla="*/ 2892667 w 3077305"/>
                <a:gd name="connsiteY12" fmla="*/ 8793 h 2681654"/>
                <a:gd name="connsiteX13" fmla="*/ 3077305 w 3077305"/>
                <a:gd name="connsiteY13" fmla="*/ 0 h 2681654"/>
                <a:gd name="connsiteX14" fmla="*/ 3042136 w 3077305"/>
                <a:gd name="connsiteY14" fmla="*/ 2672862 h 2681654"/>
                <a:gd name="connsiteX15" fmla="*/ 0 w 3077305"/>
                <a:gd name="connsiteY15" fmla="*/ 2681654 h 2681654"/>
                <a:gd name="connsiteX0" fmla="*/ 222736 w 3229705"/>
                <a:gd name="connsiteY0" fmla="*/ 2602523 h 2681654"/>
                <a:gd name="connsiteX1" fmla="*/ 512882 w 3229705"/>
                <a:gd name="connsiteY1" fmla="*/ 2593731 h 2681654"/>
                <a:gd name="connsiteX2" fmla="*/ 864574 w 3229705"/>
                <a:gd name="connsiteY2" fmla="*/ 2532185 h 2681654"/>
                <a:gd name="connsiteX3" fmla="*/ 1198682 w 3229705"/>
                <a:gd name="connsiteY3" fmla="*/ 2426677 h 2681654"/>
                <a:gd name="connsiteX4" fmla="*/ 1480036 w 3229705"/>
                <a:gd name="connsiteY4" fmla="*/ 2288931 h 2681654"/>
                <a:gd name="connsiteX5" fmla="*/ 1632436 w 3229705"/>
                <a:gd name="connsiteY5" fmla="*/ 2212731 h 2681654"/>
                <a:gd name="connsiteX6" fmla="*/ 1902067 w 3229705"/>
                <a:gd name="connsiteY6" fmla="*/ 2031023 h 2681654"/>
                <a:gd name="connsiteX7" fmla="*/ 2127736 w 3229705"/>
                <a:gd name="connsiteY7" fmla="*/ 1828800 h 2681654"/>
                <a:gd name="connsiteX8" fmla="*/ 2432536 w 3229705"/>
                <a:gd name="connsiteY8" fmla="*/ 1447800 h 2681654"/>
                <a:gd name="connsiteX9" fmla="*/ 2737336 w 3229705"/>
                <a:gd name="connsiteY9" fmla="*/ 990600 h 2681654"/>
                <a:gd name="connsiteX10" fmla="*/ 2878013 w 3229705"/>
                <a:gd name="connsiteY10" fmla="*/ 712177 h 2681654"/>
                <a:gd name="connsiteX11" fmla="*/ 3001105 w 3229705"/>
                <a:gd name="connsiteY11" fmla="*/ 307731 h 2681654"/>
                <a:gd name="connsiteX12" fmla="*/ 3045067 w 3229705"/>
                <a:gd name="connsiteY12" fmla="*/ 8793 h 2681654"/>
                <a:gd name="connsiteX13" fmla="*/ 3229705 w 3229705"/>
                <a:gd name="connsiteY13" fmla="*/ 0 h 2681654"/>
                <a:gd name="connsiteX14" fmla="*/ 3194536 w 3229705"/>
                <a:gd name="connsiteY14" fmla="*/ 2672862 h 2681654"/>
                <a:gd name="connsiteX15" fmla="*/ 0 w 3229705"/>
                <a:gd name="connsiteY15" fmla="*/ 2681654 h 2681654"/>
                <a:gd name="connsiteX0" fmla="*/ 222736 w 3229705"/>
                <a:gd name="connsiteY0" fmla="*/ 2602523 h 2681654"/>
                <a:gd name="connsiteX1" fmla="*/ 512882 w 3229705"/>
                <a:gd name="connsiteY1" fmla="*/ 2593731 h 2681654"/>
                <a:gd name="connsiteX2" fmla="*/ 864574 w 3229705"/>
                <a:gd name="connsiteY2" fmla="*/ 2532185 h 2681654"/>
                <a:gd name="connsiteX3" fmla="*/ 1198682 w 3229705"/>
                <a:gd name="connsiteY3" fmla="*/ 2426677 h 2681654"/>
                <a:gd name="connsiteX4" fmla="*/ 1480036 w 3229705"/>
                <a:gd name="connsiteY4" fmla="*/ 2288931 h 2681654"/>
                <a:gd name="connsiteX5" fmla="*/ 1632436 w 3229705"/>
                <a:gd name="connsiteY5" fmla="*/ 2212731 h 2681654"/>
                <a:gd name="connsiteX6" fmla="*/ 1902067 w 3229705"/>
                <a:gd name="connsiteY6" fmla="*/ 2031023 h 2681654"/>
                <a:gd name="connsiteX7" fmla="*/ 2127736 w 3229705"/>
                <a:gd name="connsiteY7" fmla="*/ 1828800 h 2681654"/>
                <a:gd name="connsiteX8" fmla="*/ 2432536 w 3229705"/>
                <a:gd name="connsiteY8" fmla="*/ 1447800 h 2681654"/>
                <a:gd name="connsiteX9" fmla="*/ 2737336 w 3229705"/>
                <a:gd name="connsiteY9" fmla="*/ 990600 h 2681654"/>
                <a:gd name="connsiteX10" fmla="*/ 2878013 w 3229705"/>
                <a:gd name="connsiteY10" fmla="*/ 712177 h 2681654"/>
                <a:gd name="connsiteX11" fmla="*/ 3001105 w 3229705"/>
                <a:gd name="connsiteY11" fmla="*/ 307731 h 2681654"/>
                <a:gd name="connsiteX12" fmla="*/ 3045067 w 3229705"/>
                <a:gd name="connsiteY12" fmla="*/ 8793 h 2681654"/>
                <a:gd name="connsiteX13" fmla="*/ 3229705 w 3229705"/>
                <a:gd name="connsiteY13" fmla="*/ 0 h 2681654"/>
                <a:gd name="connsiteX14" fmla="*/ 3194536 w 3229705"/>
                <a:gd name="connsiteY14" fmla="*/ 2672862 h 2681654"/>
                <a:gd name="connsiteX15" fmla="*/ 0 w 3229705"/>
                <a:gd name="connsiteY15" fmla="*/ 2681654 h 2681654"/>
                <a:gd name="connsiteX0" fmla="*/ 222736 w 3229705"/>
                <a:gd name="connsiteY0" fmla="*/ 2602523 h 2757854"/>
                <a:gd name="connsiteX1" fmla="*/ 512882 w 3229705"/>
                <a:gd name="connsiteY1" fmla="*/ 2593731 h 2757854"/>
                <a:gd name="connsiteX2" fmla="*/ 864574 w 3229705"/>
                <a:gd name="connsiteY2" fmla="*/ 2532185 h 2757854"/>
                <a:gd name="connsiteX3" fmla="*/ 1198682 w 3229705"/>
                <a:gd name="connsiteY3" fmla="*/ 2426677 h 2757854"/>
                <a:gd name="connsiteX4" fmla="*/ 1480036 w 3229705"/>
                <a:gd name="connsiteY4" fmla="*/ 2288931 h 2757854"/>
                <a:gd name="connsiteX5" fmla="*/ 1632436 w 3229705"/>
                <a:gd name="connsiteY5" fmla="*/ 2212731 h 2757854"/>
                <a:gd name="connsiteX6" fmla="*/ 1902067 w 3229705"/>
                <a:gd name="connsiteY6" fmla="*/ 2031023 h 2757854"/>
                <a:gd name="connsiteX7" fmla="*/ 2127736 w 3229705"/>
                <a:gd name="connsiteY7" fmla="*/ 1828800 h 2757854"/>
                <a:gd name="connsiteX8" fmla="*/ 2432536 w 3229705"/>
                <a:gd name="connsiteY8" fmla="*/ 1447800 h 2757854"/>
                <a:gd name="connsiteX9" fmla="*/ 2737336 w 3229705"/>
                <a:gd name="connsiteY9" fmla="*/ 990600 h 2757854"/>
                <a:gd name="connsiteX10" fmla="*/ 2878013 w 3229705"/>
                <a:gd name="connsiteY10" fmla="*/ 712177 h 2757854"/>
                <a:gd name="connsiteX11" fmla="*/ 3001105 w 3229705"/>
                <a:gd name="connsiteY11" fmla="*/ 307731 h 2757854"/>
                <a:gd name="connsiteX12" fmla="*/ 3045067 w 3229705"/>
                <a:gd name="connsiteY12" fmla="*/ 8793 h 2757854"/>
                <a:gd name="connsiteX13" fmla="*/ 3229705 w 3229705"/>
                <a:gd name="connsiteY13" fmla="*/ 0 h 2757854"/>
                <a:gd name="connsiteX14" fmla="*/ 3194536 w 3229705"/>
                <a:gd name="connsiteY14" fmla="*/ 2672862 h 2757854"/>
                <a:gd name="connsiteX15" fmla="*/ 0 w 3229705"/>
                <a:gd name="connsiteY15" fmla="*/ 2757854 h 2757854"/>
                <a:gd name="connsiteX0" fmla="*/ 0 w 3229705"/>
                <a:gd name="connsiteY0" fmla="*/ 2605454 h 2757854"/>
                <a:gd name="connsiteX1" fmla="*/ 512882 w 3229705"/>
                <a:gd name="connsiteY1" fmla="*/ 2593731 h 2757854"/>
                <a:gd name="connsiteX2" fmla="*/ 864574 w 3229705"/>
                <a:gd name="connsiteY2" fmla="*/ 2532185 h 2757854"/>
                <a:gd name="connsiteX3" fmla="*/ 1198682 w 3229705"/>
                <a:gd name="connsiteY3" fmla="*/ 2426677 h 2757854"/>
                <a:gd name="connsiteX4" fmla="*/ 1480036 w 3229705"/>
                <a:gd name="connsiteY4" fmla="*/ 2288931 h 2757854"/>
                <a:gd name="connsiteX5" fmla="*/ 1632436 w 3229705"/>
                <a:gd name="connsiteY5" fmla="*/ 2212731 h 2757854"/>
                <a:gd name="connsiteX6" fmla="*/ 1902067 w 3229705"/>
                <a:gd name="connsiteY6" fmla="*/ 2031023 h 2757854"/>
                <a:gd name="connsiteX7" fmla="*/ 2127736 w 3229705"/>
                <a:gd name="connsiteY7" fmla="*/ 1828800 h 2757854"/>
                <a:gd name="connsiteX8" fmla="*/ 2432536 w 3229705"/>
                <a:gd name="connsiteY8" fmla="*/ 1447800 h 2757854"/>
                <a:gd name="connsiteX9" fmla="*/ 2737336 w 3229705"/>
                <a:gd name="connsiteY9" fmla="*/ 990600 h 2757854"/>
                <a:gd name="connsiteX10" fmla="*/ 2878013 w 3229705"/>
                <a:gd name="connsiteY10" fmla="*/ 712177 h 2757854"/>
                <a:gd name="connsiteX11" fmla="*/ 3001105 w 3229705"/>
                <a:gd name="connsiteY11" fmla="*/ 307731 h 2757854"/>
                <a:gd name="connsiteX12" fmla="*/ 3045067 w 3229705"/>
                <a:gd name="connsiteY12" fmla="*/ 8793 h 2757854"/>
                <a:gd name="connsiteX13" fmla="*/ 3229705 w 3229705"/>
                <a:gd name="connsiteY13" fmla="*/ 0 h 2757854"/>
                <a:gd name="connsiteX14" fmla="*/ 3194536 w 3229705"/>
                <a:gd name="connsiteY14" fmla="*/ 2672862 h 2757854"/>
                <a:gd name="connsiteX15" fmla="*/ 0 w 3229705"/>
                <a:gd name="connsiteY15" fmla="*/ 2757854 h 2757854"/>
                <a:gd name="connsiteX0" fmla="*/ 0 w 3229705"/>
                <a:gd name="connsiteY0" fmla="*/ 2605454 h 2757854"/>
                <a:gd name="connsiteX1" fmla="*/ 512882 w 3229705"/>
                <a:gd name="connsiteY1" fmla="*/ 2593731 h 2757854"/>
                <a:gd name="connsiteX2" fmla="*/ 864574 w 3229705"/>
                <a:gd name="connsiteY2" fmla="*/ 2532185 h 2757854"/>
                <a:gd name="connsiteX3" fmla="*/ 1198682 w 3229705"/>
                <a:gd name="connsiteY3" fmla="*/ 2426677 h 2757854"/>
                <a:gd name="connsiteX4" fmla="*/ 1480036 w 3229705"/>
                <a:gd name="connsiteY4" fmla="*/ 2288931 h 2757854"/>
                <a:gd name="connsiteX5" fmla="*/ 1632436 w 3229705"/>
                <a:gd name="connsiteY5" fmla="*/ 2212731 h 2757854"/>
                <a:gd name="connsiteX6" fmla="*/ 1902067 w 3229705"/>
                <a:gd name="connsiteY6" fmla="*/ 2031023 h 2757854"/>
                <a:gd name="connsiteX7" fmla="*/ 2127736 w 3229705"/>
                <a:gd name="connsiteY7" fmla="*/ 1828800 h 2757854"/>
                <a:gd name="connsiteX8" fmla="*/ 2432536 w 3229705"/>
                <a:gd name="connsiteY8" fmla="*/ 1447800 h 2757854"/>
                <a:gd name="connsiteX9" fmla="*/ 2737336 w 3229705"/>
                <a:gd name="connsiteY9" fmla="*/ 990600 h 2757854"/>
                <a:gd name="connsiteX10" fmla="*/ 2878013 w 3229705"/>
                <a:gd name="connsiteY10" fmla="*/ 712177 h 2757854"/>
                <a:gd name="connsiteX11" fmla="*/ 3001105 w 3229705"/>
                <a:gd name="connsiteY11" fmla="*/ 307731 h 2757854"/>
                <a:gd name="connsiteX12" fmla="*/ 3045067 w 3229705"/>
                <a:gd name="connsiteY12" fmla="*/ 8793 h 2757854"/>
                <a:gd name="connsiteX13" fmla="*/ 3229705 w 3229705"/>
                <a:gd name="connsiteY13" fmla="*/ 0 h 2757854"/>
                <a:gd name="connsiteX14" fmla="*/ 3194536 w 3229705"/>
                <a:gd name="connsiteY14" fmla="*/ 2672862 h 2757854"/>
                <a:gd name="connsiteX15" fmla="*/ 581025 w 3229705"/>
                <a:gd name="connsiteY15" fmla="*/ 2743566 h 2757854"/>
                <a:gd name="connsiteX16" fmla="*/ 0 w 3229705"/>
                <a:gd name="connsiteY16" fmla="*/ 2757854 h 2757854"/>
                <a:gd name="connsiteX0" fmla="*/ 0 w 3229705"/>
                <a:gd name="connsiteY0" fmla="*/ 2605454 h 2757854"/>
                <a:gd name="connsiteX1" fmla="*/ 512882 w 3229705"/>
                <a:gd name="connsiteY1" fmla="*/ 2593731 h 2757854"/>
                <a:gd name="connsiteX2" fmla="*/ 864574 w 3229705"/>
                <a:gd name="connsiteY2" fmla="*/ 2532185 h 2757854"/>
                <a:gd name="connsiteX3" fmla="*/ 1198682 w 3229705"/>
                <a:gd name="connsiteY3" fmla="*/ 2426677 h 2757854"/>
                <a:gd name="connsiteX4" fmla="*/ 1480036 w 3229705"/>
                <a:gd name="connsiteY4" fmla="*/ 2288931 h 2757854"/>
                <a:gd name="connsiteX5" fmla="*/ 1632436 w 3229705"/>
                <a:gd name="connsiteY5" fmla="*/ 2212731 h 2757854"/>
                <a:gd name="connsiteX6" fmla="*/ 1902067 w 3229705"/>
                <a:gd name="connsiteY6" fmla="*/ 2031023 h 2757854"/>
                <a:gd name="connsiteX7" fmla="*/ 2127736 w 3229705"/>
                <a:gd name="connsiteY7" fmla="*/ 1828800 h 2757854"/>
                <a:gd name="connsiteX8" fmla="*/ 2432536 w 3229705"/>
                <a:gd name="connsiteY8" fmla="*/ 1447800 h 2757854"/>
                <a:gd name="connsiteX9" fmla="*/ 2737336 w 3229705"/>
                <a:gd name="connsiteY9" fmla="*/ 990600 h 2757854"/>
                <a:gd name="connsiteX10" fmla="*/ 2878013 w 3229705"/>
                <a:gd name="connsiteY10" fmla="*/ 712177 h 2757854"/>
                <a:gd name="connsiteX11" fmla="*/ 3001105 w 3229705"/>
                <a:gd name="connsiteY11" fmla="*/ 307731 h 2757854"/>
                <a:gd name="connsiteX12" fmla="*/ 3045067 w 3229705"/>
                <a:gd name="connsiteY12" fmla="*/ 8793 h 2757854"/>
                <a:gd name="connsiteX13" fmla="*/ 3229705 w 3229705"/>
                <a:gd name="connsiteY13" fmla="*/ 0 h 2757854"/>
                <a:gd name="connsiteX14" fmla="*/ 3194536 w 3229705"/>
                <a:gd name="connsiteY14" fmla="*/ 2672862 h 2757854"/>
                <a:gd name="connsiteX15" fmla="*/ 1895475 w 3229705"/>
                <a:gd name="connsiteY15" fmla="*/ 2705466 h 2757854"/>
                <a:gd name="connsiteX16" fmla="*/ 581025 w 3229705"/>
                <a:gd name="connsiteY16" fmla="*/ 2743566 h 2757854"/>
                <a:gd name="connsiteX17" fmla="*/ 0 w 3229705"/>
                <a:gd name="connsiteY17"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27736 w 3229705"/>
                <a:gd name="connsiteY8" fmla="*/ 1828800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194536 w 3229705"/>
                <a:gd name="connsiteY15" fmla="*/ 2672862 h 2757854"/>
                <a:gd name="connsiteX16" fmla="*/ 1895475 w 3229705"/>
                <a:gd name="connsiteY16" fmla="*/ 2705466 h 2757854"/>
                <a:gd name="connsiteX17" fmla="*/ 581025 w 3229705"/>
                <a:gd name="connsiteY17" fmla="*/ 2743566 h 2757854"/>
                <a:gd name="connsiteX18" fmla="*/ 0 w 3229705"/>
                <a:gd name="connsiteY18"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27736 w 3229705"/>
                <a:gd name="connsiteY8" fmla="*/ 1828800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194536 w 3229705"/>
                <a:gd name="connsiteY15" fmla="*/ 2672862 h 2757854"/>
                <a:gd name="connsiteX16" fmla="*/ 2847975 w 3229705"/>
                <a:gd name="connsiteY16" fmla="*/ 2681654 h 2757854"/>
                <a:gd name="connsiteX17" fmla="*/ 1895475 w 3229705"/>
                <a:gd name="connsiteY17" fmla="*/ 2705466 h 2757854"/>
                <a:gd name="connsiteX18" fmla="*/ 581025 w 3229705"/>
                <a:gd name="connsiteY18" fmla="*/ 2743566 h 2757854"/>
                <a:gd name="connsiteX19" fmla="*/ 0 w 3229705"/>
                <a:gd name="connsiteY19"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27736 w 3229705"/>
                <a:gd name="connsiteY8" fmla="*/ 1828800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0400 w 3229705"/>
                <a:gd name="connsiteY15" fmla="*/ 2376854 h 2757854"/>
                <a:gd name="connsiteX16" fmla="*/ 3194536 w 3229705"/>
                <a:gd name="connsiteY16" fmla="*/ 2672862 h 2757854"/>
                <a:gd name="connsiteX17" fmla="*/ 2847975 w 3229705"/>
                <a:gd name="connsiteY17" fmla="*/ 2681654 h 2757854"/>
                <a:gd name="connsiteX18" fmla="*/ 1895475 w 3229705"/>
                <a:gd name="connsiteY18" fmla="*/ 2705466 h 2757854"/>
                <a:gd name="connsiteX19" fmla="*/ 581025 w 3229705"/>
                <a:gd name="connsiteY19" fmla="*/ 2743566 h 2757854"/>
                <a:gd name="connsiteX20" fmla="*/ 0 w 3229705"/>
                <a:gd name="connsiteY20"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27736 w 3229705"/>
                <a:gd name="connsiteY8" fmla="*/ 1828800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5163 w 3229705"/>
                <a:gd name="connsiteY15" fmla="*/ 2057766 h 2757854"/>
                <a:gd name="connsiteX16" fmla="*/ 3200400 w 3229705"/>
                <a:gd name="connsiteY16" fmla="*/ 2376854 h 2757854"/>
                <a:gd name="connsiteX17" fmla="*/ 3194536 w 3229705"/>
                <a:gd name="connsiteY17" fmla="*/ 2672862 h 2757854"/>
                <a:gd name="connsiteX18" fmla="*/ 2847975 w 3229705"/>
                <a:gd name="connsiteY18" fmla="*/ 2681654 h 2757854"/>
                <a:gd name="connsiteX19" fmla="*/ 1895475 w 3229705"/>
                <a:gd name="connsiteY19" fmla="*/ 2705466 h 2757854"/>
                <a:gd name="connsiteX20" fmla="*/ 581025 w 3229705"/>
                <a:gd name="connsiteY20" fmla="*/ 2743566 h 2757854"/>
                <a:gd name="connsiteX21" fmla="*/ 0 w 3229705"/>
                <a:gd name="connsiteY21"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27736 w 3229705"/>
                <a:gd name="connsiteY8" fmla="*/ 1828800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767254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767254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767254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767254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767254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2536 w 3229705"/>
                <a:gd name="connsiteY9" fmla="*/ 1447800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78013 w 3229705"/>
                <a:gd name="connsiteY11" fmla="*/ 712177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133600 w 3229705"/>
                <a:gd name="connsiteY8" fmla="*/ 18434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286000 w 3229705"/>
                <a:gd name="connsiteY8" fmla="*/ 16910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 name="connsiteX0" fmla="*/ 0 w 3229705"/>
                <a:gd name="connsiteY0" fmla="*/ 2605454 h 2757854"/>
                <a:gd name="connsiteX1" fmla="*/ 252413 w 3229705"/>
                <a:gd name="connsiteY1" fmla="*/ 2600691 h 2757854"/>
                <a:gd name="connsiteX2" fmla="*/ 512882 w 3229705"/>
                <a:gd name="connsiteY2" fmla="*/ 2593731 h 2757854"/>
                <a:gd name="connsiteX3" fmla="*/ 864574 w 3229705"/>
                <a:gd name="connsiteY3" fmla="*/ 2532185 h 2757854"/>
                <a:gd name="connsiteX4" fmla="*/ 1198682 w 3229705"/>
                <a:gd name="connsiteY4" fmla="*/ 2426677 h 2757854"/>
                <a:gd name="connsiteX5" fmla="*/ 1480036 w 3229705"/>
                <a:gd name="connsiteY5" fmla="*/ 2288931 h 2757854"/>
                <a:gd name="connsiteX6" fmla="*/ 1632436 w 3229705"/>
                <a:gd name="connsiteY6" fmla="*/ 2212731 h 2757854"/>
                <a:gd name="connsiteX7" fmla="*/ 1902067 w 3229705"/>
                <a:gd name="connsiteY7" fmla="*/ 2031023 h 2757854"/>
                <a:gd name="connsiteX8" fmla="*/ 2286000 w 3229705"/>
                <a:gd name="connsiteY8" fmla="*/ 1691054 h 2757854"/>
                <a:gd name="connsiteX9" fmla="*/ 2438400 w 3229705"/>
                <a:gd name="connsiteY9" fmla="*/ 1462454 h 2757854"/>
                <a:gd name="connsiteX10" fmla="*/ 2737336 w 3229705"/>
                <a:gd name="connsiteY10" fmla="*/ 990600 h 2757854"/>
                <a:gd name="connsiteX11" fmla="*/ 2895600 w 3229705"/>
                <a:gd name="connsiteY11" fmla="*/ 700454 h 2757854"/>
                <a:gd name="connsiteX12" fmla="*/ 3001105 w 3229705"/>
                <a:gd name="connsiteY12" fmla="*/ 307731 h 2757854"/>
                <a:gd name="connsiteX13" fmla="*/ 3045067 w 3229705"/>
                <a:gd name="connsiteY13" fmla="*/ 8793 h 2757854"/>
                <a:gd name="connsiteX14" fmla="*/ 3229705 w 3229705"/>
                <a:gd name="connsiteY14" fmla="*/ 0 h 2757854"/>
                <a:gd name="connsiteX15" fmla="*/ 3209925 w 3229705"/>
                <a:gd name="connsiteY15" fmla="*/ 1300529 h 2757854"/>
                <a:gd name="connsiteX16" fmla="*/ 3205163 w 3229705"/>
                <a:gd name="connsiteY16" fmla="*/ 2057766 h 2757854"/>
                <a:gd name="connsiteX17" fmla="*/ 3200400 w 3229705"/>
                <a:gd name="connsiteY17" fmla="*/ 2376854 h 2757854"/>
                <a:gd name="connsiteX18" fmla="*/ 3194536 w 3229705"/>
                <a:gd name="connsiteY18" fmla="*/ 2672862 h 2757854"/>
                <a:gd name="connsiteX19" fmla="*/ 2847975 w 3229705"/>
                <a:gd name="connsiteY19" fmla="*/ 2681654 h 2757854"/>
                <a:gd name="connsiteX20" fmla="*/ 1895475 w 3229705"/>
                <a:gd name="connsiteY20" fmla="*/ 2705466 h 2757854"/>
                <a:gd name="connsiteX21" fmla="*/ 581025 w 3229705"/>
                <a:gd name="connsiteY21" fmla="*/ 2743566 h 2757854"/>
                <a:gd name="connsiteX22" fmla="*/ 0 w 3229705"/>
                <a:gd name="connsiteY22" fmla="*/ 2757854 h 275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29705" h="2757854">
                  <a:moveTo>
                    <a:pt x="0" y="2605454"/>
                  </a:moveTo>
                  <a:lnTo>
                    <a:pt x="252413" y="2600691"/>
                  </a:lnTo>
                  <a:lnTo>
                    <a:pt x="512882" y="2593731"/>
                  </a:lnTo>
                  <a:lnTo>
                    <a:pt x="864574" y="2532185"/>
                  </a:lnTo>
                  <a:lnTo>
                    <a:pt x="1198682" y="2426677"/>
                  </a:lnTo>
                  <a:lnTo>
                    <a:pt x="1480036" y="2288931"/>
                  </a:lnTo>
                  <a:lnTo>
                    <a:pt x="1632436" y="2212731"/>
                  </a:lnTo>
                  <a:lnTo>
                    <a:pt x="1902067" y="2031023"/>
                  </a:lnTo>
                  <a:cubicBezTo>
                    <a:pt x="1985594" y="1956777"/>
                    <a:pt x="2196611" y="1785815"/>
                    <a:pt x="2286000" y="1691054"/>
                  </a:cubicBezTo>
                  <a:cubicBezTo>
                    <a:pt x="2375389" y="1596293"/>
                    <a:pt x="2156192" y="1850657"/>
                    <a:pt x="2438400" y="1462454"/>
                  </a:cubicBezTo>
                  <a:cubicBezTo>
                    <a:pt x="2634885" y="1202837"/>
                    <a:pt x="2602765" y="1221643"/>
                    <a:pt x="2737336" y="990600"/>
                  </a:cubicBezTo>
                  <a:cubicBezTo>
                    <a:pt x="2813536" y="863600"/>
                    <a:pt x="2851639" y="814266"/>
                    <a:pt x="2895600" y="700454"/>
                  </a:cubicBezTo>
                  <a:cubicBezTo>
                    <a:pt x="2939562" y="586643"/>
                    <a:pt x="2976194" y="423008"/>
                    <a:pt x="3001105" y="307731"/>
                  </a:cubicBezTo>
                  <a:lnTo>
                    <a:pt x="3045067" y="8793"/>
                  </a:lnTo>
                  <a:lnTo>
                    <a:pt x="3229705" y="0"/>
                  </a:lnTo>
                  <a:lnTo>
                    <a:pt x="3209925" y="1300529"/>
                  </a:lnTo>
                  <a:cubicBezTo>
                    <a:pt x="3208338" y="1552941"/>
                    <a:pt x="3206750" y="1805354"/>
                    <a:pt x="3205163" y="2057766"/>
                  </a:cubicBezTo>
                  <a:cubicBezTo>
                    <a:pt x="3203575" y="2164129"/>
                    <a:pt x="3201988" y="2270491"/>
                    <a:pt x="3200400" y="2376854"/>
                  </a:cubicBezTo>
                  <a:lnTo>
                    <a:pt x="3194536" y="2672862"/>
                  </a:lnTo>
                  <a:lnTo>
                    <a:pt x="2847975" y="2681654"/>
                  </a:lnTo>
                  <a:lnTo>
                    <a:pt x="1895475" y="2705466"/>
                  </a:lnTo>
                  <a:lnTo>
                    <a:pt x="581025" y="2743566"/>
                  </a:lnTo>
                  <a:lnTo>
                    <a:pt x="0" y="2757854"/>
                  </a:lnTo>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9" name="Freeform 58"/>
            <p:cNvSpPr/>
            <p:nvPr/>
          </p:nvSpPr>
          <p:spPr>
            <a:xfrm flipH="1" flipV="1">
              <a:off x="1330569" y="407621"/>
              <a:ext cx="3012832" cy="2792778"/>
            </a:xfrm>
            <a:custGeom>
              <a:avLst/>
              <a:gdLst>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66092 w 3006969"/>
                <a:gd name="connsiteY4" fmla="*/ 2268416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380392 w 3006969"/>
                <a:gd name="connsiteY5" fmla="*/ 2233246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51892 w 3006969"/>
                <a:gd name="connsiteY7" fmla="*/ 1828800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47875 w 3006969"/>
                <a:gd name="connsiteY9" fmla="*/ 1693619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77208 w 3006969"/>
                <a:gd name="connsiteY8" fmla="*/ 1397977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324100 w 3006969"/>
                <a:gd name="connsiteY8" fmla="*/ 1374531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286000 w 3006969"/>
                <a:gd name="connsiteY8" fmla="*/ 1295400 h 2672862"/>
                <a:gd name="connsiteX9" fmla="*/ 2095500 w 3006969"/>
                <a:gd name="connsiteY9" fmla="*/ 1603131 h 2672862"/>
                <a:gd name="connsiteX10" fmla="*/ 2470638 w 3006969"/>
                <a:gd name="connsiteY10" fmla="*/ 1081454 h 2672862"/>
                <a:gd name="connsiteX11" fmla="*/ 2655277 w 3006969"/>
                <a:gd name="connsiteY11" fmla="*/ 712177 h 2672862"/>
                <a:gd name="connsiteX12" fmla="*/ 2778369 w 3006969"/>
                <a:gd name="connsiteY12" fmla="*/ 307731 h 2672862"/>
                <a:gd name="connsiteX13" fmla="*/ 2822331 w 3006969"/>
                <a:gd name="connsiteY13" fmla="*/ 8793 h 2672862"/>
                <a:gd name="connsiteX14" fmla="*/ 3006969 w 3006969"/>
                <a:gd name="connsiteY14" fmla="*/ 0 h 2672862"/>
                <a:gd name="connsiteX15" fmla="*/ 2971800 w 3006969"/>
                <a:gd name="connsiteY15" fmla="*/ 2672862 h 2672862"/>
                <a:gd name="connsiteX16" fmla="*/ 105508 w 3006969"/>
                <a:gd name="connsiteY16"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43100 w 3006969"/>
                <a:gd name="connsiteY7" fmla="*/ 1831731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095500 w 3006969"/>
                <a:gd name="connsiteY8" fmla="*/ 1603131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470638 w 3006969"/>
                <a:gd name="connsiteY9" fmla="*/ 1081454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0146 w 3006969"/>
                <a:gd name="connsiteY1" fmla="*/ 2593731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8937 w 3006969"/>
                <a:gd name="connsiteY1" fmla="*/ 2590800 h 2672862"/>
                <a:gd name="connsiteX2" fmla="*/ 641838 w 3006969"/>
                <a:gd name="connsiteY2" fmla="*/ 2532185 h 2672862"/>
                <a:gd name="connsiteX3" fmla="*/ 975946 w 3006969"/>
                <a:gd name="connsiteY3" fmla="*/ 2426677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8937 w 3006969"/>
                <a:gd name="connsiteY1" fmla="*/ 2590800 h 2672862"/>
                <a:gd name="connsiteX2" fmla="*/ 641838 w 3006969"/>
                <a:gd name="connsiteY2" fmla="*/ 2532185 h 2672862"/>
                <a:gd name="connsiteX3" fmla="*/ 984737 w 3006969"/>
                <a:gd name="connsiteY3" fmla="*/ 2438400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105508 w 3006969"/>
                <a:gd name="connsiteY15" fmla="*/ 2655277 h 2672862"/>
                <a:gd name="connsiteX0" fmla="*/ 0 w 3006969"/>
                <a:gd name="connsiteY0" fmla="*/ 2602523 h 2672862"/>
                <a:gd name="connsiteX1" fmla="*/ 298937 w 3006969"/>
                <a:gd name="connsiteY1" fmla="*/ 2590800 h 2672862"/>
                <a:gd name="connsiteX2" fmla="*/ 641838 w 3006969"/>
                <a:gd name="connsiteY2" fmla="*/ 2532185 h 2672862"/>
                <a:gd name="connsiteX3" fmla="*/ 984737 w 3006969"/>
                <a:gd name="connsiteY3" fmla="*/ 2438400 h 2672862"/>
                <a:gd name="connsiteX4" fmla="*/ 1257300 w 3006969"/>
                <a:gd name="connsiteY4" fmla="*/ 2288931 h 2672862"/>
                <a:gd name="connsiteX5" fmla="*/ 1409700 w 3006969"/>
                <a:gd name="connsiteY5" fmla="*/ 2212731 h 2672862"/>
                <a:gd name="connsiteX6" fmla="*/ 1679331 w 3006969"/>
                <a:gd name="connsiteY6" fmla="*/ 2031023 h 2672862"/>
                <a:gd name="connsiteX7" fmla="*/ 1905000 w 3006969"/>
                <a:gd name="connsiteY7" fmla="*/ 1828800 h 2672862"/>
                <a:gd name="connsiteX8" fmla="*/ 2209800 w 3006969"/>
                <a:gd name="connsiteY8" fmla="*/ 1447800 h 2672862"/>
                <a:gd name="connsiteX9" fmla="*/ 2514600 w 3006969"/>
                <a:gd name="connsiteY9" fmla="*/ 990600 h 2672862"/>
                <a:gd name="connsiteX10" fmla="*/ 2655277 w 3006969"/>
                <a:gd name="connsiteY10" fmla="*/ 712177 h 2672862"/>
                <a:gd name="connsiteX11" fmla="*/ 2778369 w 3006969"/>
                <a:gd name="connsiteY11" fmla="*/ 307731 h 2672862"/>
                <a:gd name="connsiteX12" fmla="*/ 2822331 w 3006969"/>
                <a:gd name="connsiteY12" fmla="*/ 8793 h 2672862"/>
                <a:gd name="connsiteX13" fmla="*/ 3006969 w 3006969"/>
                <a:gd name="connsiteY13" fmla="*/ 0 h 2672862"/>
                <a:gd name="connsiteX14" fmla="*/ 2971800 w 3006969"/>
                <a:gd name="connsiteY14" fmla="*/ 2672862 h 2672862"/>
                <a:gd name="connsiteX15" fmla="*/ 70337 w 3006969"/>
                <a:gd name="connsiteY15" fmla="*/ 2667000 h 2672862"/>
                <a:gd name="connsiteX0" fmla="*/ 0 w 3006969"/>
                <a:gd name="connsiteY0" fmla="*/ 2602523 h 2716579"/>
                <a:gd name="connsiteX1" fmla="*/ 298937 w 3006969"/>
                <a:gd name="connsiteY1" fmla="*/ 2590800 h 2716579"/>
                <a:gd name="connsiteX2" fmla="*/ 641838 w 3006969"/>
                <a:gd name="connsiteY2" fmla="*/ 2532185 h 2716579"/>
                <a:gd name="connsiteX3" fmla="*/ 984737 w 3006969"/>
                <a:gd name="connsiteY3" fmla="*/ 2438400 h 2716579"/>
                <a:gd name="connsiteX4" fmla="*/ 1257300 w 3006969"/>
                <a:gd name="connsiteY4" fmla="*/ 2288931 h 2716579"/>
                <a:gd name="connsiteX5" fmla="*/ 1409700 w 3006969"/>
                <a:gd name="connsiteY5" fmla="*/ 2212731 h 2716579"/>
                <a:gd name="connsiteX6" fmla="*/ 1679331 w 3006969"/>
                <a:gd name="connsiteY6" fmla="*/ 2031023 h 2716579"/>
                <a:gd name="connsiteX7" fmla="*/ 1905000 w 3006969"/>
                <a:gd name="connsiteY7" fmla="*/ 1828800 h 2716579"/>
                <a:gd name="connsiteX8" fmla="*/ 2209800 w 3006969"/>
                <a:gd name="connsiteY8" fmla="*/ 1447800 h 2716579"/>
                <a:gd name="connsiteX9" fmla="*/ 2514600 w 3006969"/>
                <a:gd name="connsiteY9" fmla="*/ 990600 h 2716579"/>
                <a:gd name="connsiteX10" fmla="*/ 2655277 w 3006969"/>
                <a:gd name="connsiteY10" fmla="*/ 712177 h 2716579"/>
                <a:gd name="connsiteX11" fmla="*/ 2778369 w 3006969"/>
                <a:gd name="connsiteY11" fmla="*/ 307731 h 2716579"/>
                <a:gd name="connsiteX12" fmla="*/ 2822331 w 3006969"/>
                <a:gd name="connsiteY12" fmla="*/ 8793 h 2716579"/>
                <a:gd name="connsiteX13" fmla="*/ 3006969 w 3006969"/>
                <a:gd name="connsiteY13" fmla="*/ 0 h 2716579"/>
                <a:gd name="connsiteX14" fmla="*/ 2971800 w 3006969"/>
                <a:gd name="connsiteY14" fmla="*/ 2672862 h 2716579"/>
                <a:gd name="connsiteX15" fmla="*/ 70337 w 3006969"/>
                <a:gd name="connsiteY15" fmla="*/ 2667000 h 2716579"/>
                <a:gd name="connsiteX0" fmla="*/ 5863 w 3012832"/>
                <a:gd name="connsiteY0" fmla="*/ 2602523 h 2792778"/>
                <a:gd name="connsiteX1" fmla="*/ 304800 w 3012832"/>
                <a:gd name="connsiteY1" fmla="*/ 2590800 h 2792778"/>
                <a:gd name="connsiteX2" fmla="*/ 647701 w 3012832"/>
                <a:gd name="connsiteY2" fmla="*/ 2532185 h 2792778"/>
                <a:gd name="connsiteX3" fmla="*/ 990600 w 3012832"/>
                <a:gd name="connsiteY3" fmla="*/ 2438400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7663 w 3012832"/>
                <a:gd name="connsiteY14" fmla="*/ 2672862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90600 w 3012832"/>
                <a:gd name="connsiteY3" fmla="*/ 2438400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895601 w 3012832"/>
                <a:gd name="connsiteY14" fmla="*/ 25145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90600 w 3012832"/>
                <a:gd name="connsiteY3" fmla="*/ 2438400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1 w 3012832"/>
                <a:gd name="connsiteY14" fmla="*/ 2666999 h 2792778"/>
                <a:gd name="connsiteX15" fmla="*/ 0 w 3012832"/>
                <a:gd name="connsiteY15" fmla="*/ 2743199 h 2792778"/>
                <a:gd name="connsiteX0" fmla="*/ 5863 w 3048001"/>
                <a:gd name="connsiteY0" fmla="*/ 2602523 h 2792778"/>
                <a:gd name="connsiteX1" fmla="*/ 304800 w 3048001"/>
                <a:gd name="connsiteY1" fmla="*/ 2590800 h 2792778"/>
                <a:gd name="connsiteX2" fmla="*/ 647701 w 3048001"/>
                <a:gd name="connsiteY2" fmla="*/ 2532185 h 2792778"/>
                <a:gd name="connsiteX3" fmla="*/ 990600 w 3048001"/>
                <a:gd name="connsiteY3" fmla="*/ 2438400 h 2792778"/>
                <a:gd name="connsiteX4" fmla="*/ 1263163 w 3048001"/>
                <a:gd name="connsiteY4" fmla="*/ 2288931 h 2792778"/>
                <a:gd name="connsiteX5" fmla="*/ 1415563 w 3048001"/>
                <a:gd name="connsiteY5" fmla="*/ 2212731 h 2792778"/>
                <a:gd name="connsiteX6" fmla="*/ 1685194 w 3048001"/>
                <a:gd name="connsiteY6" fmla="*/ 2031023 h 2792778"/>
                <a:gd name="connsiteX7" fmla="*/ 1910863 w 3048001"/>
                <a:gd name="connsiteY7" fmla="*/ 1828800 h 2792778"/>
                <a:gd name="connsiteX8" fmla="*/ 2215663 w 3048001"/>
                <a:gd name="connsiteY8" fmla="*/ 1447800 h 2792778"/>
                <a:gd name="connsiteX9" fmla="*/ 2520463 w 3048001"/>
                <a:gd name="connsiteY9" fmla="*/ 990600 h 2792778"/>
                <a:gd name="connsiteX10" fmla="*/ 2661140 w 3048001"/>
                <a:gd name="connsiteY10" fmla="*/ 712177 h 2792778"/>
                <a:gd name="connsiteX11" fmla="*/ 2784232 w 3048001"/>
                <a:gd name="connsiteY11" fmla="*/ 307731 h 2792778"/>
                <a:gd name="connsiteX12" fmla="*/ 2828194 w 3048001"/>
                <a:gd name="connsiteY12" fmla="*/ 8793 h 2792778"/>
                <a:gd name="connsiteX13" fmla="*/ 3012832 w 3048001"/>
                <a:gd name="connsiteY13" fmla="*/ 0 h 2792778"/>
                <a:gd name="connsiteX14" fmla="*/ 3048001 w 3048001"/>
                <a:gd name="connsiteY14" fmla="*/ 2666999 h 2792778"/>
                <a:gd name="connsiteX15" fmla="*/ 0 w 3048001"/>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90600 w 3012832"/>
                <a:gd name="connsiteY3" fmla="*/ 2438400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906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906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906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47701 w 3012832"/>
                <a:gd name="connsiteY2" fmla="*/ 2532185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04800 w 3012832"/>
                <a:gd name="connsiteY1" fmla="*/ 2590800 h 2792778"/>
                <a:gd name="connsiteX2" fmla="*/ 685801 w 3012832"/>
                <a:gd name="connsiteY2" fmla="*/ 2514599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81001 w 3012832"/>
                <a:gd name="connsiteY1" fmla="*/ 2590799 h 2792778"/>
                <a:gd name="connsiteX2" fmla="*/ 685801 w 3012832"/>
                <a:gd name="connsiteY2" fmla="*/ 2514599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81001 w 3012832"/>
                <a:gd name="connsiteY1" fmla="*/ 2590799 h 2792778"/>
                <a:gd name="connsiteX2" fmla="*/ 685801 w 3012832"/>
                <a:gd name="connsiteY2" fmla="*/ 2514599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457201 w 3012832"/>
                <a:gd name="connsiteY1" fmla="*/ 2590799 h 2792778"/>
                <a:gd name="connsiteX2" fmla="*/ 685801 w 3012832"/>
                <a:gd name="connsiteY2" fmla="*/ 2514599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381001 w 3012832"/>
                <a:gd name="connsiteY1" fmla="*/ 2590799 h 2792778"/>
                <a:gd name="connsiteX2" fmla="*/ 685801 w 3012832"/>
                <a:gd name="connsiteY2" fmla="*/ 2514599 h 2792778"/>
                <a:gd name="connsiteX3" fmla="*/ 914401 w 3012832"/>
                <a:gd name="connsiteY3" fmla="*/ 2438399 h 2792778"/>
                <a:gd name="connsiteX4" fmla="*/ 1263163 w 3012832"/>
                <a:gd name="connsiteY4" fmla="*/ 2288931 h 2792778"/>
                <a:gd name="connsiteX5" fmla="*/ 1415563 w 3012832"/>
                <a:gd name="connsiteY5" fmla="*/ 2212731 h 2792778"/>
                <a:gd name="connsiteX6" fmla="*/ 1685194 w 3012832"/>
                <a:gd name="connsiteY6" fmla="*/ 2031023 h 2792778"/>
                <a:gd name="connsiteX7" fmla="*/ 1910863 w 3012832"/>
                <a:gd name="connsiteY7" fmla="*/ 1828800 h 2792778"/>
                <a:gd name="connsiteX8" fmla="*/ 2215663 w 3012832"/>
                <a:gd name="connsiteY8" fmla="*/ 1447800 h 2792778"/>
                <a:gd name="connsiteX9" fmla="*/ 2520463 w 3012832"/>
                <a:gd name="connsiteY9" fmla="*/ 990600 h 2792778"/>
                <a:gd name="connsiteX10" fmla="*/ 2661140 w 3012832"/>
                <a:gd name="connsiteY10" fmla="*/ 712177 h 2792778"/>
                <a:gd name="connsiteX11" fmla="*/ 2784232 w 3012832"/>
                <a:gd name="connsiteY11" fmla="*/ 307731 h 2792778"/>
                <a:gd name="connsiteX12" fmla="*/ 2828194 w 3012832"/>
                <a:gd name="connsiteY12" fmla="*/ 8793 h 2792778"/>
                <a:gd name="connsiteX13" fmla="*/ 3012832 w 3012832"/>
                <a:gd name="connsiteY13" fmla="*/ 0 h 2792778"/>
                <a:gd name="connsiteX14" fmla="*/ 2971800 w 3012832"/>
                <a:gd name="connsiteY14" fmla="*/ 2743199 h 2792778"/>
                <a:gd name="connsiteX15" fmla="*/ 0 w 3012832"/>
                <a:gd name="connsiteY15" fmla="*/ 2743199 h 2792778"/>
                <a:gd name="connsiteX0" fmla="*/ 5863 w 3012832"/>
                <a:gd name="connsiteY0" fmla="*/ 2602523 h 2792778"/>
                <a:gd name="connsiteX1" fmla="*/ 180976 w 3012832"/>
                <a:gd name="connsiteY1" fmla="*/ 2605086 h 2792778"/>
                <a:gd name="connsiteX2" fmla="*/ 3810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3810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3810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145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145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145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 name="connsiteX0" fmla="*/ 5863 w 3012832"/>
                <a:gd name="connsiteY0" fmla="*/ 2602523 h 2792778"/>
                <a:gd name="connsiteX1" fmla="*/ 228601 w 3012832"/>
                <a:gd name="connsiteY1" fmla="*/ 2590799 h 2792778"/>
                <a:gd name="connsiteX2" fmla="*/ 457201 w 3012832"/>
                <a:gd name="connsiteY2" fmla="*/ 2590799 h 2792778"/>
                <a:gd name="connsiteX3" fmla="*/ 685801 w 3012832"/>
                <a:gd name="connsiteY3" fmla="*/ 2514599 h 2792778"/>
                <a:gd name="connsiteX4" fmla="*/ 914401 w 3012832"/>
                <a:gd name="connsiteY4" fmla="*/ 2438399 h 2792778"/>
                <a:gd name="connsiteX5" fmla="*/ 1263163 w 3012832"/>
                <a:gd name="connsiteY5" fmla="*/ 2288931 h 2792778"/>
                <a:gd name="connsiteX6" fmla="*/ 1415563 w 3012832"/>
                <a:gd name="connsiteY6" fmla="*/ 2212731 h 2792778"/>
                <a:gd name="connsiteX7" fmla="*/ 1685194 w 3012832"/>
                <a:gd name="connsiteY7" fmla="*/ 2031023 h 2792778"/>
                <a:gd name="connsiteX8" fmla="*/ 1910863 w 3012832"/>
                <a:gd name="connsiteY8" fmla="*/ 1828800 h 2792778"/>
                <a:gd name="connsiteX9" fmla="*/ 2215663 w 3012832"/>
                <a:gd name="connsiteY9" fmla="*/ 1447800 h 2792778"/>
                <a:gd name="connsiteX10" fmla="*/ 2520463 w 3012832"/>
                <a:gd name="connsiteY10" fmla="*/ 990600 h 2792778"/>
                <a:gd name="connsiteX11" fmla="*/ 2661140 w 3012832"/>
                <a:gd name="connsiteY11" fmla="*/ 712177 h 2792778"/>
                <a:gd name="connsiteX12" fmla="*/ 2784232 w 3012832"/>
                <a:gd name="connsiteY12" fmla="*/ 307731 h 2792778"/>
                <a:gd name="connsiteX13" fmla="*/ 2828194 w 3012832"/>
                <a:gd name="connsiteY13" fmla="*/ 8793 h 2792778"/>
                <a:gd name="connsiteX14" fmla="*/ 3012832 w 3012832"/>
                <a:gd name="connsiteY14" fmla="*/ 0 h 2792778"/>
                <a:gd name="connsiteX15" fmla="*/ 2971800 w 3012832"/>
                <a:gd name="connsiteY15" fmla="*/ 2743199 h 2792778"/>
                <a:gd name="connsiteX16" fmla="*/ 0 w 3012832"/>
                <a:gd name="connsiteY16" fmla="*/ 2743199 h 279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12832" h="2792778">
                  <a:moveTo>
                    <a:pt x="5863" y="2602523"/>
                  </a:moveTo>
                  <a:lnTo>
                    <a:pt x="228601" y="2590799"/>
                  </a:lnTo>
                  <a:cubicBezTo>
                    <a:pt x="304801" y="2565399"/>
                    <a:pt x="224356" y="2611399"/>
                    <a:pt x="457201" y="2590799"/>
                  </a:cubicBezTo>
                  <a:cubicBezTo>
                    <a:pt x="695325" y="2514598"/>
                    <a:pt x="609601" y="2514599"/>
                    <a:pt x="685801" y="2514599"/>
                  </a:cubicBezTo>
                  <a:cubicBezTo>
                    <a:pt x="800101" y="2489199"/>
                    <a:pt x="818174" y="2476010"/>
                    <a:pt x="914401" y="2438399"/>
                  </a:cubicBezTo>
                  <a:cubicBezTo>
                    <a:pt x="1010628" y="2400788"/>
                    <a:pt x="1192336" y="2326542"/>
                    <a:pt x="1263163" y="2288931"/>
                  </a:cubicBezTo>
                  <a:lnTo>
                    <a:pt x="1415563" y="2212731"/>
                  </a:lnTo>
                  <a:lnTo>
                    <a:pt x="1685194" y="2031023"/>
                  </a:lnTo>
                  <a:lnTo>
                    <a:pt x="1910863" y="1828800"/>
                  </a:lnTo>
                  <a:cubicBezTo>
                    <a:pt x="1980224" y="1757485"/>
                    <a:pt x="2127740" y="1572846"/>
                    <a:pt x="2215663" y="1447800"/>
                  </a:cubicBezTo>
                  <a:cubicBezTo>
                    <a:pt x="2354997" y="1240571"/>
                    <a:pt x="2385892" y="1221643"/>
                    <a:pt x="2520463" y="990600"/>
                  </a:cubicBezTo>
                  <a:lnTo>
                    <a:pt x="2661140" y="712177"/>
                  </a:lnTo>
                  <a:lnTo>
                    <a:pt x="2784232" y="307731"/>
                  </a:lnTo>
                  <a:lnTo>
                    <a:pt x="2828194" y="8793"/>
                  </a:lnTo>
                  <a:lnTo>
                    <a:pt x="3012832" y="0"/>
                  </a:lnTo>
                  <a:lnTo>
                    <a:pt x="2971800" y="2743199"/>
                  </a:lnTo>
                  <a:cubicBezTo>
                    <a:pt x="2004646" y="2741245"/>
                    <a:pt x="952866" y="2792778"/>
                    <a:pt x="0" y="2743199"/>
                  </a:cubicBezTo>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62" name="Freeform 61"/>
            <p:cNvSpPr/>
            <p:nvPr/>
          </p:nvSpPr>
          <p:spPr>
            <a:xfrm>
              <a:off x="1257300" y="3165231"/>
              <a:ext cx="272562" cy="764931"/>
            </a:xfrm>
            <a:custGeom>
              <a:avLst/>
              <a:gdLst>
                <a:gd name="connsiteX0" fmla="*/ 263769 w 272562"/>
                <a:gd name="connsiteY0" fmla="*/ 764931 h 764931"/>
                <a:gd name="connsiteX1" fmla="*/ 228600 w 272562"/>
                <a:gd name="connsiteY1" fmla="*/ 501161 h 764931"/>
                <a:gd name="connsiteX2" fmla="*/ 228600 w 272562"/>
                <a:gd name="connsiteY2" fmla="*/ 298938 h 764931"/>
                <a:gd name="connsiteX3" fmla="*/ 272562 w 272562"/>
                <a:gd name="connsiteY3" fmla="*/ 8792 h 764931"/>
                <a:gd name="connsiteX4" fmla="*/ 0 w 272562"/>
                <a:gd name="connsiteY4" fmla="*/ 0 h 764931"/>
                <a:gd name="connsiteX5" fmla="*/ 0 w 272562"/>
                <a:gd name="connsiteY5" fmla="*/ 720969 h 764931"/>
                <a:gd name="connsiteX6" fmla="*/ 263769 w 272562"/>
                <a:gd name="connsiteY6" fmla="*/ 764931 h 76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562" h="764931">
                  <a:moveTo>
                    <a:pt x="263769" y="764931"/>
                  </a:moveTo>
                  <a:lnTo>
                    <a:pt x="228600" y="501161"/>
                  </a:lnTo>
                  <a:lnTo>
                    <a:pt x="228600" y="298938"/>
                  </a:lnTo>
                  <a:lnTo>
                    <a:pt x="272562" y="8792"/>
                  </a:lnTo>
                  <a:lnTo>
                    <a:pt x="0" y="0"/>
                  </a:lnTo>
                  <a:lnTo>
                    <a:pt x="0" y="720969"/>
                  </a:lnTo>
                  <a:lnTo>
                    <a:pt x="263769" y="7649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p:cNvCxnSpPr/>
            <p:nvPr/>
          </p:nvCxnSpPr>
          <p:spPr>
            <a:xfrm>
              <a:off x="381000" y="6441832"/>
              <a:ext cx="8077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648200" y="533400"/>
              <a:ext cx="219456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Oval 64"/>
            <p:cNvSpPr>
              <a:spLocks noChangeAspect="1"/>
            </p:cNvSpPr>
            <p:nvPr/>
          </p:nvSpPr>
          <p:spPr>
            <a:xfrm>
              <a:off x="1482968" y="568568"/>
              <a:ext cx="5852160" cy="585216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 name="Group 23"/>
          <p:cNvGrpSpPr/>
          <p:nvPr/>
        </p:nvGrpSpPr>
        <p:grpSpPr>
          <a:xfrm>
            <a:off x="2971800" y="3204759"/>
            <a:ext cx="1752600" cy="1513779"/>
            <a:chOff x="2971800" y="3058221"/>
            <a:chExt cx="1752600" cy="1513779"/>
          </a:xfrm>
        </p:grpSpPr>
        <p:sp>
          <p:nvSpPr>
            <p:cNvPr id="11" name="TextBox 10"/>
            <p:cNvSpPr txBox="1"/>
            <p:nvPr/>
          </p:nvSpPr>
          <p:spPr>
            <a:xfrm>
              <a:off x="2971800" y="3494782"/>
              <a:ext cx="1447800" cy="1077218"/>
            </a:xfrm>
            <a:prstGeom prst="rect">
              <a:avLst/>
            </a:prstGeom>
            <a:noFill/>
          </p:spPr>
          <p:txBody>
            <a:bodyPr wrap="square" rtlCol="0">
              <a:spAutoFit/>
            </a:bodyPr>
            <a:lstStyle/>
            <a:p>
              <a:pPr algn="ctr" fontAlgn="base">
                <a:spcBef>
                  <a:spcPct val="0"/>
                </a:spcBef>
                <a:spcAft>
                  <a:spcPct val="0"/>
                </a:spcAft>
              </a:pPr>
              <a:r>
                <a:rPr lang="en-US" sz="1600" b="1" dirty="0" smtClean="0">
                  <a:solidFill>
                    <a:srgbClr val="FFFFFF"/>
                  </a:solidFill>
                </a:rPr>
                <a:t>North </a:t>
              </a:r>
            </a:p>
            <a:p>
              <a:pPr algn="ctr" fontAlgn="base">
                <a:spcBef>
                  <a:spcPct val="0"/>
                </a:spcBef>
                <a:spcAft>
                  <a:spcPct val="0"/>
                </a:spcAft>
              </a:pPr>
              <a:r>
                <a:rPr lang="en-US" sz="1600" b="1" dirty="0" smtClean="0">
                  <a:solidFill>
                    <a:srgbClr val="FFFFFF"/>
                  </a:solidFill>
                </a:rPr>
                <a:t>American  </a:t>
              </a:r>
            </a:p>
            <a:p>
              <a:pPr algn="ctr" fontAlgn="base">
                <a:spcBef>
                  <a:spcPct val="0"/>
                </a:spcBef>
                <a:spcAft>
                  <a:spcPct val="0"/>
                </a:spcAft>
              </a:pPr>
              <a:r>
                <a:rPr lang="en-US" sz="1600" b="1" dirty="0" smtClean="0">
                  <a:solidFill>
                    <a:srgbClr val="FFFFFF"/>
                  </a:solidFill>
                </a:rPr>
                <a:t>mercury </a:t>
              </a:r>
            </a:p>
            <a:p>
              <a:pPr algn="ctr" fontAlgn="base">
                <a:spcBef>
                  <a:spcPct val="0"/>
                </a:spcBef>
                <a:spcAft>
                  <a:spcPct val="0"/>
                </a:spcAft>
              </a:pPr>
              <a:r>
                <a:rPr lang="en-US" sz="1600" b="1" dirty="0" smtClean="0">
                  <a:solidFill>
                    <a:srgbClr val="FFFFFF"/>
                  </a:solidFill>
                </a:rPr>
                <a:t>sources</a:t>
              </a:r>
              <a:endParaRPr lang="en-US" sz="1600" b="1" dirty="0">
                <a:solidFill>
                  <a:srgbClr val="FFFFFF"/>
                </a:solidFill>
              </a:endParaRPr>
            </a:p>
          </p:txBody>
        </p:sp>
        <p:pic>
          <p:nvPicPr>
            <p:cNvPr id="823318" name="Picture 22" descr="C:\Documents and Settings\markc\Local Settings\Temporary Internet Files\Content.IE5\CEIARODP\MC900237379[1].wmf"/>
            <p:cNvPicPr>
              <a:picLocks noChangeAspect="1" noChangeArrowheads="1"/>
            </p:cNvPicPr>
            <p:nvPr/>
          </p:nvPicPr>
          <p:blipFill>
            <a:blip r:embed="rId4" cstate="print"/>
            <a:srcRect/>
            <a:stretch>
              <a:fillRect/>
            </a:stretch>
          </p:blipFill>
          <p:spPr bwMode="auto">
            <a:xfrm flipH="1">
              <a:off x="3886200" y="3058221"/>
              <a:ext cx="457200" cy="523179"/>
            </a:xfrm>
            <a:prstGeom prst="rect">
              <a:avLst/>
            </a:prstGeom>
            <a:noFill/>
          </p:spPr>
        </p:pic>
        <p:pic>
          <p:nvPicPr>
            <p:cNvPr id="36" name="Picture 22" descr="C:\Documents and Settings\markc\Local Settings\Temporary Internet Files\Content.IE5\CEIARODP\MC900237379[1].wmf"/>
            <p:cNvPicPr>
              <a:picLocks noChangeAspect="1" noChangeArrowheads="1"/>
            </p:cNvPicPr>
            <p:nvPr/>
          </p:nvPicPr>
          <p:blipFill>
            <a:blip r:embed="rId4" cstate="print"/>
            <a:srcRect/>
            <a:stretch>
              <a:fillRect/>
            </a:stretch>
          </p:blipFill>
          <p:spPr bwMode="auto">
            <a:xfrm flipH="1">
              <a:off x="4267200" y="3962400"/>
              <a:ext cx="457200" cy="523179"/>
            </a:xfrm>
            <a:prstGeom prst="rect">
              <a:avLst/>
            </a:prstGeom>
            <a:noFill/>
          </p:spPr>
        </p:pic>
      </p:grpSp>
      <p:grpSp>
        <p:nvGrpSpPr>
          <p:cNvPr id="5" name="Group 29"/>
          <p:cNvGrpSpPr/>
          <p:nvPr/>
        </p:nvGrpSpPr>
        <p:grpSpPr>
          <a:xfrm>
            <a:off x="6504488" y="2661138"/>
            <a:ext cx="2487112" cy="1569660"/>
            <a:chOff x="6275888" y="2514600"/>
            <a:chExt cx="2487112" cy="1569660"/>
          </a:xfrm>
        </p:grpSpPr>
        <p:sp>
          <p:nvSpPr>
            <p:cNvPr id="41" name="TextBox 40"/>
            <p:cNvSpPr txBox="1"/>
            <p:nvPr/>
          </p:nvSpPr>
          <p:spPr>
            <a:xfrm>
              <a:off x="7315200" y="2514600"/>
              <a:ext cx="1447800" cy="1569660"/>
            </a:xfrm>
            <a:prstGeom prst="rect">
              <a:avLst/>
            </a:prstGeom>
            <a:noFill/>
          </p:spPr>
          <p:txBody>
            <a:bodyPr wrap="square" rtlCol="0">
              <a:spAutoFit/>
            </a:bodyPr>
            <a:lstStyle/>
            <a:p>
              <a:pPr algn="r" fontAlgn="base">
                <a:spcBef>
                  <a:spcPct val="0"/>
                </a:spcBef>
                <a:spcAft>
                  <a:spcPct val="0"/>
                </a:spcAft>
              </a:pPr>
              <a:r>
                <a:rPr lang="en-US" sz="1600" b="1" dirty="0" smtClean="0">
                  <a:solidFill>
                    <a:prstClr val="black"/>
                  </a:solidFill>
                </a:rPr>
                <a:t>mercury </a:t>
              </a:r>
            </a:p>
            <a:p>
              <a:pPr algn="r" fontAlgn="base">
                <a:spcBef>
                  <a:spcPct val="0"/>
                </a:spcBef>
                <a:spcAft>
                  <a:spcPct val="0"/>
                </a:spcAft>
              </a:pPr>
              <a:r>
                <a:rPr lang="en-US" sz="1600" b="1" dirty="0" smtClean="0">
                  <a:solidFill>
                    <a:prstClr val="black"/>
                  </a:solidFill>
                </a:rPr>
                <a:t>that doesn’t deposit continues </a:t>
              </a:r>
            </a:p>
            <a:p>
              <a:pPr algn="r" fontAlgn="base">
                <a:spcBef>
                  <a:spcPct val="0"/>
                </a:spcBef>
                <a:spcAft>
                  <a:spcPct val="0"/>
                </a:spcAft>
              </a:pPr>
              <a:r>
                <a:rPr lang="en-US" sz="1600" b="1" dirty="0" smtClean="0">
                  <a:solidFill>
                    <a:prstClr val="black"/>
                  </a:solidFill>
                </a:rPr>
                <a:t>its global circulation</a:t>
              </a:r>
              <a:endParaRPr lang="en-US" sz="1600" b="1" dirty="0">
                <a:solidFill>
                  <a:prstClr val="black"/>
                </a:solidFill>
              </a:endParaRPr>
            </a:p>
          </p:txBody>
        </p:sp>
        <p:pic>
          <p:nvPicPr>
            <p:cNvPr id="9" name="Picture 8" descr="arrow.png"/>
            <p:cNvPicPr>
              <a:picLocks/>
            </p:cNvPicPr>
            <p:nvPr/>
          </p:nvPicPr>
          <p:blipFill>
            <a:blip r:embed="rId5" cstate="print"/>
            <a:srcRect l="13205" t="43945"/>
            <a:stretch>
              <a:fillRect/>
            </a:stretch>
          </p:blipFill>
          <p:spPr>
            <a:xfrm rot="20400000">
              <a:off x="6275888" y="3139981"/>
              <a:ext cx="1587315" cy="640080"/>
            </a:xfrm>
            <a:prstGeom prst="rect">
              <a:avLst/>
            </a:prstGeom>
          </p:spPr>
        </p:pic>
      </p:grpSp>
      <p:sp>
        <p:nvSpPr>
          <p:cNvPr id="27" name="Freeform 26"/>
          <p:cNvSpPr/>
          <p:nvPr/>
        </p:nvSpPr>
        <p:spPr>
          <a:xfrm>
            <a:off x="4381500" y="3118338"/>
            <a:ext cx="463550" cy="923925"/>
          </a:xfrm>
          <a:custGeom>
            <a:avLst/>
            <a:gdLst>
              <a:gd name="connsiteX0" fmla="*/ 0 w 463550"/>
              <a:gd name="connsiteY0" fmla="*/ 0 h 923925"/>
              <a:gd name="connsiteX1" fmla="*/ 3175 w 463550"/>
              <a:gd name="connsiteY1" fmla="*/ 76200 h 923925"/>
              <a:gd name="connsiteX2" fmla="*/ 73025 w 463550"/>
              <a:gd name="connsiteY2" fmla="*/ 127000 h 923925"/>
              <a:gd name="connsiteX3" fmla="*/ 152400 w 463550"/>
              <a:gd name="connsiteY3" fmla="*/ 260350 h 923925"/>
              <a:gd name="connsiteX4" fmla="*/ 209550 w 463550"/>
              <a:gd name="connsiteY4" fmla="*/ 384175 h 923925"/>
              <a:gd name="connsiteX5" fmla="*/ 254000 w 463550"/>
              <a:gd name="connsiteY5" fmla="*/ 552450 h 923925"/>
              <a:gd name="connsiteX6" fmla="*/ 282575 w 463550"/>
              <a:gd name="connsiteY6" fmla="*/ 695325 h 923925"/>
              <a:gd name="connsiteX7" fmla="*/ 101600 w 463550"/>
              <a:gd name="connsiteY7" fmla="*/ 695325 h 923925"/>
              <a:gd name="connsiteX8" fmla="*/ 282575 w 463550"/>
              <a:gd name="connsiteY8" fmla="*/ 809625 h 923925"/>
              <a:gd name="connsiteX9" fmla="*/ 428625 w 463550"/>
              <a:gd name="connsiteY9" fmla="*/ 895350 h 923925"/>
              <a:gd name="connsiteX10" fmla="*/ 463550 w 463550"/>
              <a:gd name="connsiteY10" fmla="*/ 923925 h 923925"/>
              <a:gd name="connsiteX11" fmla="*/ 463550 w 463550"/>
              <a:gd name="connsiteY11" fmla="*/ 742950 h 923925"/>
              <a:gd name="connsiteX12" fmla="*/ 450850 w 463550"/>
              <a:gd name="connsiteY12" fmla="*/ 644525 h 923925"/>
              <a:gd name="connsiteX13" fmla="*/ 422275 w 463550"/>
              <a:gd name="connsiteY13" fmla="*/ 533400 h 923925"/>
              <a:gd name="connsiteX14" fmla="*/ 393700 w 463550"/>
              <a:gd name="connsiteY14" fmla="*/ 403225 h 923925"/>
              <a:gd name="connsiteX15" fmla="*/ 333375 w 463550"/>
              <a:gd name="connsiteY15" fmla="*/ 276225 h 923925"/>
              <a:gd name="connsiteX16" fmla="*/ 257175 w 463550"/>
              <a:gd name="connsiteY16" fmla="*/ 152400 h 923925"/>
              <a:gd name="connsiteX17" fmla="*/ 184150 w 463550"/>
              <a:gd name="connsiteY17" fmla="*/ 66675 h 923925"/>
              <a:gd name="connsiteX18" fmla="*/ 136525 w 463550"/>
              <a:gd name="connsiteY18" fmla="*/ 6350 h 923925"/>
              <a:gd name="connsiteX19" fmla="*/ 0 w 463550"/>
              <a:gd name="connsiteY19"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50" h="923925">
                <a:moveTo>
                  <a:pt x="0" y="0"/>
                </a:moveTo>
                <a:lnTo>
                  <a:pt x="3175" y="76200"/>
                </a:lnTo>
                <a:lnTo>
                  <a:pt x="73025" y="127000"/>
                </a:lnTo>
                <a:lnTo>
                  <a:pt x="152400" y="260350"/>
                </a:lnTo>
                <a:lnTo>
                  <a:pt x="209550" y="384175"/>
                </a:lnTo>
                <a:lnTo>
                  <a:pt x="254000" y="552450"/>
                </a:lnTo>
                <a:lnTo>
                  <a:pt x="282575" y="695325"/>
                </a:lnTo>
                <a:lnTo>
                  <a:pt x="101600" y="695325"/>
                </a:lnTo>
                <a:lnTo>
                  <a:pt x="282575" y="809625"/>
                </a:lnTo>
                <a:lnTo>
                  <a:pt x="428625" y="895350"/>
                </a:lnTo>
                <a:lnTo>
                  <a:pt x="463550" y="923925"/>
                </a:lnTo>
                <a:lnTo>
                  <a:pt x="463550" y="742950"/>
                </a:lnTo>
                <a:lnTo>
                  <a:pt x="450850" y="644525"/>
                </a:lnTo>
                <a:lnTo>
                  <a:pt x="422275" y="533400"/>
                </a:lnTo>
                <a:lnTo>
                  <a:pt x="393700" y="403225"/>
                </a:lnTo>
                <a:lnTo>
                  <a:pt x="333375" y="276225"/>
                </a:lnTo>
                <a:lnTo>
                  <a:pt x="257175" y="152400"/>
                </a:lnTo>
                <a:lnTo>
                  <a:pt x="184150" y="66675"/>
                </a:lnTo>
                <a:lnTo>
                  <a:pt x="136525" y="6350"/>
                </a:lnTo>
                <a:lnTo>
                  <a:pt x="0" y="0"/>
                </a:lnTo>
                <a:close/>
              </a:path>
            </a:pathLst>
          </a:custGeom>
          <a:solidFill>
            <a:srgbClr val="FBE1F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Freeform 27"/>
          <p:cNvSpPr/>
          <p:nvPr/>
        </p:nvSpPr>
        <p:spPr>
          <a:xfrm>
            <a:off x="4546600" y="3127863"/>
            <a:ext cx="647700" cy="927100"/>
          </a:xfrm>
          <a:custGeom>
            <a:avLst/>
            <a:gdLst>
              <a:gd name="connsiteX0" fmla="*/ 0 w 647700"/>
              <a:gd name="connsiteY0" fmla="*/ 3175 h 927100"/>
              <a:gd name="connsiteX1" fmla="*/ 92075 w 647700"/>
              <a:gd name="connsiteY1" fmla="*/ 0 h 927100"/>
              <a:gd name="connsiteX2" fmla="*/ 177800 w 647700"/>
              <a:gd name="connsiteY2" fmla="*/ 34925 h 927100"/>
              <a:gd name="connsiteX3" fmla="*/ 257175 w 647700"/>
              <a:gd name="connsiteY3" fmla="*/ 111125 h 927100"/>
              <a:gd name="connsiteX4" fmla="*/ 352425 w 647700"/>
              <a:gd name="connsiteY4" fmla="*/ 263525 h 927100"/>
              <a:gd name="connsiteX5" fmla="*/ 419100 w 647700"/>
              <a:gd name="connsiteY5" fmla="*/ 476250 h 927100"/>
              <a:gd name="connsiteX6" fmla="*/ 441325 w 647700"/>
              <a:gd name="connsiteY6" fmla="*/ 561975 h 927100"/>
              <a:gd name="connsiteX7" fmla="*/ 463550 w 647700"/>
              <a:gd name="connsiteY7" fmla="*/ 692150 h 927100"/>
              <a:gd name="connsiteX8" fmla="*/ 647700 w 647700"/>
              <a:gd name="connsiteY8" fmla="*/ 695325 h 927100"/>
              <a:gd name="connsiteX9" fmla="*/ 314325 w 647700"/>
              <a:gd name="connsiteY9" fmla="*/ 927100 h 927100"/>
              <a:gd name="connsiteX10" fmla="*/ 314325 w 647700"/>
              <a:gd name="connsiteY10" fmla="*/ 736600 h 927100"/>
              <a:gd name="connsiteX11" fmla="*/ 292100 w 647700"/>
              <a:gd name="connsiteY11" fmla="*/ 596900 h 927100"/>
              <a:gd name="connsiteX12" fmla="*/ 247650 w 647700"/>
              <a:gd name="connsiteY12" fmla="*/ 431800 h 927100"/>
              <a:gd name="connsiteX13" fmla="*/ 180975 w 647700"/>
              <a:gd name="connsiteY13" fmla="*/ 250825 h 927100"/>
              <a:gd name="connsiteX14" fmla="*/ 95250 w 647700"/>
              <a:gd name="connsiteY14" fmla="*/ 139700 h 927100"/>
              <a:gd name="connsiteX15" fmla="*/ 0 w 647700"/>
              <a:gd name="connsiteY15" fmla="*/ 3175 h 9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700" h="927100">
                <a:moveTo>
                  <a:pt x="0" y="3175"/>
                </a:moveTo>
                <a:lnTo>
                  <a:pt x="92075" y="0"/>
                </a:lnTo>
                <a:lnTo>
                  <a:pt x="177800" y="34925"/>
                </a:lnTo>
                <a:lnTo>
                  <a:pt x="257175" y="111125"/>
                </a:lnTo>
                <a:lnTo>
                  <a:pt x="352425" y="263525"/>
                </a:lnTo>
                <a:lnTo>
                  <a:pt x="419100" y="476250"/>
                </a:lnTo>
                <a:lnTo>
                  <a:pt x="441325" y="561975"/>
                </a:lnTo>
                <a:lnTo>
                  <a:pt x="463550" y="692150"/>
                </a:lnTo>
                <a:lnTo>
                  <a:pt x="647700" y="695325"/>
                </a:lnTo>
                <a:lnTo>
                  <a:pt x="314325" y="927100"/>
                </a:lnTo>
                <a:lnTo>
                  <a:pt x="314325" y="736600"/>
                </a:lnTo>
                <a:lnTo>
                  <a:pt x="292100" y="596900"/>
                </a:lnTo>
                <a:lnTo>
                  <a:pt x="247650" y="431800"/>
                </a:lnTo>
                <a:lnTo>
                  <a:pt x="180975" y="250825"/>
                </a:lnTo>
                <a:lnTo>
                  <a:pt x="95250" y="139700"/>
                </a:lnTo>
                <a:lnTo>
                  <a:pt x="0" y="3175"/>
                </a:lnTo>
                <a:close/>
              </a:path>
            </a:pathLst>
          </a:custGeom>
          <a:solidFill>
            <a:srgbClr val="FFF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28"/>
          <p:cNvGrpSpPr/>
          <p:nvPr/>
        </p:nvGrpSpPr>
        <p:grpSpPr>
          <a:xfrm>
            <a:off x="4375036" y="3065486"/>
            <a:ext cx="2076566" cy="1815882"/>
            <a:chOff x="4375036" y="2918948"/>
            <a:chExt cx="2076566" cy="1815882"/>
          </a:xfrm>
        </p:grpSpPr>
        <p:pic>
          <p:nvPicPr>
            <p:cNvPr id="38" name="Picture 37" descr="arrow2.png"/>
            <p:cNvPicPr>
              <a:picLocks noChangeAspect="1"/>
            </p:cNvPicPr>
            <p:nvPr/>
          </p:nvPicPr>
          <p:blipFill>
            <a:blip r:embed="rId6" cstate="print"/>
            <a:srcRect l="42392"/>
            <a:stretch>
              <a:fillRect/>
            </a:stretch>
          </p:blipFill>
          <p:spPr>
            <a:xfrm>
              <a:off x="4375036" y="2949538"/>
              <a:ext cx="838200" cy="953914"/>
            </a:xfrm>
            <a:prstGeom prst="rect">
              <a:avLst/>
            </a:prstGeom>
          </p:spPr>
        </p:pic>
        <p:grpSp>
          <p:nvGrpSpPr>
            <p:cNvPr id="8" name="Group 43"/>
            <p:cNvGrpSpPr/>
            <p:nvPr/>
          </p:nvGrpSpPr>
          <p:grpSpPr>
            <a:xfrm>
              <a:off x="4927602" y="2918948"/>
              <a:ext cx="1524000" cy="1815882"/>
              <a:chOff x="4927602" y="2918948"/>
              <a:chExt cx="1524000" cy="1815882"/>
            </a:xfrm>
          </p:grpSpPr>
          <p:sp>
            <p:nvSpPr>
              <p:cNvPr id="43" name="TextBox 42"/>
              <p:cNvSpPr txBox="1"/>
              <p:nvPr/>
            </p:nvSpPr>
            <p:spPr>
              <a:xfrm>
                <a:off x="5706374" y="4147870"/>
                <a:ext cx="304800" cy="338554"/>
              </a:xfrm>
              <a:prstGeom prst="rect">
                <a:avLst/>
              </a:prstGeom>
              <a:noFill/>
            </p:spPr>
            <p:txBody>
              <a:bodyPr wrap="square" rtlCol="0">
                <a:spAutoFit/>
              </a:bodyPr>
              <a:lstStyle/>
              <a:p>
                <a:pPr algn="r" fontAlgn="base">
                  <a:spcBef>
                    <a:spcPct val="0"/>
                  </a:spcBef>
                  <a:spcAft>
                    <a:spcPct val="0"/>
                  </a:spcAft>
                </a:pPr>
                <a:r>
                  <a:rPr lang="en-US" sz="1600" b="1" dirty="0" smtClean="0">
                    <a:solidFill>
                      <a:srgbClr val="FFFFFF"/>
                    </a:solidFill>
                  </a:rPr>
                  <a:t>*</a:t>
                </a:r>
                <a:r>
                  <a:rPr lang="en-US" sz="1200" b="1" dirty="0" smtClean="0">
                    <a:solidFill>
                      <a:srgbClr val="FFFFFF"/>
                    </a:solidFill>
                  </a:rPr>
                  <a:t> </a:t>
                </a:r>
                <a:endParaRPr lang="en-US" sz="1200" b="1" dirty="0">
                  <a:solidFill>
                    <a:srgbClr val="FFFFFF"/>
                  </a:solidFill>
                </a:endParaRPr>
              </a:p>
            </p:txBody>
          </p:sp>
          <p:sp>
            <p:nvSpPr>
              <p:cNvPr id="35" name="TextBox 34"/>
              <p:cNvSpPr txBox="1"/>
              <p:nvPr/>
            </p:nvSpPr>
            <p:spPr>
              <a:xfrm>
                <a:off x="4927602" y="2918948"/>
                <a:ext cx="1524000" cy="1815882"/>
              </a:xfrm>
              <a:prstGeom prst="rect">
                <a:avLst/>
              </a:prstGeom>
              <a:noFill/>
            </p:spPr>
            <p:txBody>
              <a:bodyPr wrap="square" rtlCol="0">
                <a:spAutoFit/>
              </a:bodyPr>
              <a:lstStyle/>
              <a:p>
                <a:pPr algn="ctr" fontAlgn="base">
                  <a:spcBef>
                    <a:spcPct val="0"/>
                  </a:spcBef>
                  <a:spcAft>
                    <a:spcPct val="0"/>
                  </a:spcAft>
                </a:pPr>
                <a:r>
                  <a:rPr lang="en-US" sz="1600" b="1" dirty="0" smtClean="0">
                    <a:solidFill>
                      <a:srgbClr val="FFFFFF"/>
                    </a:solidFill>
                  </a:rPr>
                  <a:t>regional and  </a:t>
                </a:r>
              </a:p>
              <a:p>
                <a:pPr algn="ctr" fontAlgn="base">
                  <a:spcBef>
                    <a:spcPct val="0"/>
                  </a:spcBef>
                  <a:spcAft>
                    <a:spcPct val="0"/>
                  </a:spcAft>
                </a:pPr>
                <a:r>
                  <a:rPr lang="en-US" sz="1600" b="1" dirty="0" smtClean="0">
                    <a:solidFill>
                      <a:srgbClr val="FFFFFF"/>
                    </a:solidFill>
                  </a:rPr>
                  <a:t>and global sources contribute to atmospheric mercury deposition</a:t>
                </a:r>
                <a:endParaRPr lang="en-US" sz="1600" b="1" dirty="0">
                  <a:solidFill>
                    <a:srgbClr val="FFFFFF"/>
                  </a:solidFill>
                </a:endParaRPr>
              </a:p>
            </p:txBody>
          </p:sp>
        </p:grpSp>
      </p:grpSp>
      <p:grpSp>
        <p:nvGrpSpPr>
          <p:cNvPr id="12" name="Group 25"/>
          <p:cNvGrpSpPr/>
          <p:nvPr/>
        </p:nvGrpSpPr>
        <p:grpSpPr>
          <a:xfrm>
            <a:off x="228600" y="1718699"/>
            <a:ext cx="2932992" cy="2026423"/>
            <a:chOff x="228600" y="1572161"/>
            <a:chExt cx="2932992" cy="2026423"/>
          </a:xfrm>
        </p:grpSpPr>
        <p:pic>
          <p:nvPicPr>
            <p:cNvPr id="4" name="Picture 3" descr="arrow.png"/>
            <p:cNvPicPr>
              <a:picLocks/>
            </p:cNvPicPr>
            <p:nvPr/>
          </p:nvPicPr>
          <p:blipFill>
            <a:blip r:embed="rId5" cstate="print"/>
            <a:srcRect t="43945"/>
            <a:stretch>
              <a:fillRect/>
            </a:stretch>
          </p:blipFill>
          <p:spPr>
            <a:xfrm rot="540000">
              <a:off x="1332792" y="2958504"/>
              <a:ext cx="1828800" cy="640080"/>
            </a:xfrm>
            <a:prstGeom prst="rect">
              <a:avLst/>
            </a:prstGeom>
          </p:spPr>
        </p:pic>
        <p:sp>
          <p:nvSpPr>
            <p:cNvPr id="10" name="TextBox 9"/>
            <p:cNvSpPr txBox="1"/>
            <p:nvPr/>
          </p:nvSpPr>
          <p:spPr>
            <a:xfrm>
              <a:off x="228600" y="1572161"/>
              <a:ext cx="1600200" cy="1323439"/>
            </a:xfrm>
            <a:prstGeom prst="rect">
              <a:avLst/>
            </a:prstGeom>
            <a:solidFill>
              <a:schemeClr val="bg1"/>
            </a:solidFill>
            <a:ln>
              <a:solidFill>
                <a:srgbClr val="0F6FC6"/>
              </a:solidFill>
            </a:ln>
          </p:spPr>
          <p:txBody>
            <a:bodyPr wrap="square" rtlCol="0">
              <a:spAutoFit/>
            </a:bodyPr>
            <a:lstStyle/>
            <a:p>
              <a:pPr algn="r" fontAlgn="base">
                <a:spcBef>
                  <a:spcPct val="0"/>
                </a:spcBef>
                <a:spcAft>
                  <a:spcPct val="0"/>
                </a:spcAft>
              </a:pPr>
              <a:r>
                <a:rPr lang="en-US" sz="1600" b="1" dirty="0" smtClean="0">
                  <a:solidFill>
                    <a:prstClr val="black"/>
                  </a:solidFill>
                </a:rPr>
                <a:t>mercury </a:t>
              </a:r>
            </a:p>
            <a:p>
              <a:pPr algn="r" fontAlgn="base">
                <a:spcBef>
                  <a:spcPct val="0"/>
                </a:spcBef>
                <a:spcAft>
                  <a:spcPct val="0"/>
                </a:spcAft>
              </a:pPr>
              <a:r>
                <a:rPr lang="en-US" sz="1600" b="1" dirty="0" smtClean="0">
                  <a:solidFill>
                    <a:prstClr val="black"/>
                  </a:solidFill>
                </a:rPr>
                <a:t>from global atmospheric pool entering </a:t>
              </a:r>
            </a:p>
            <a:p>
              <a:pPr algn="r" fontAlgn="base">
                <a:spcBef>
                  <a:spcPct val="0"/>
                </a:spcBef>
                <a:spcAft>
                  <a:spcPct val="0"/>
                </a:spcAft>
              </a:pPr>
              <a:r>
                <a:rPr lang="en-US" sz="1600" b="1" dirty="0" smtClean="0">
                  <a:solidFill>
                    <a:prstClr val="black"/>
                  </a:solidFill>
                </a:rPr>
                <a:t>North America</a:t>
              </a:r>
              <a:endParaRPr lang="en-US" sz="1600" b="1" dirty="0">
                <a:solidFill>
                  <a:prstClr val="black"/>
                </a:solidFill>
              </a:endParaRPr>
            </a:p>
          </p:txBody>
        </p:sp>
      </p:grpSp>
      <p:grpSp>
        <p:nvGrpSpPr>
          <p:cNvPr id="13" name="Group 53"/>
          <p:cNvGrpSpPr/>
          <p:nvPr/>
        </p:nvGrpSpPr>
        <p:grpSpPr>
          <a:xfrm>
            <a:off x="685800" y="1746738"/>
            <a:ext cx="5638800" cy="3821668"/>
            <a:chOff x="685800" y="1600200"/>
            <a:chExt cx="5638800" cy="3821668"/>
          </a:xfrm>
        </p:grpSpPr>
        <p:sp>
          <p:nvSpPr>
            <p:cNvPr id="40" name="Oval 39"/>
            <p:cNvSpPr/>
            <p:nvPr/>
          </p:nvSpPr>
          <p:spPr>
            <a:xfrm>
              <a:off x="2590800" y="1600200"/>
              <a:ext cx="3733800" cy="3429000"/>
            </a:xfrm>
            <a:prstGeom prst="ellipse">
              <a:avLst/>
            </a:prstGeom>
            <a:noFill/>
            <a:ln w="38100">
              <a:solidFill>
                <a:srgbClr val="FFFFFF">
                  <a:alpha val="50196"/>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black"/>
                </a:solidFill>
              </a:endParaRPr>
            </a:p>
          </p:txBody>
        </p:sp>
        <p:sp>
          <p:nvSpPr>
            <p:cNvPr id="53" name="TextBox 52"/>
            <p:cNvSpPr txBox="1"/>
            <p:nvPr/>
          </p:nvSpPr>
          <p:spPr>
            <a:xfrm>
              <a:off x="685800" y="4590871"/>
              <a:ext cx="2819400" cy="830997"/>
            </a:xfrm>
            <a:prstGeom prst="rect">
              <a:avLst/>
            </a:prstGeom>
            <a:solidFill>
              <a:schemeClr val="bg1"/>
            </a:solidFill>
            <a:ln>
              <a:solidFill>
                <a:srgbClr val="0F6FC6"/>
              </a:solidFill>
            </a:ln>
          </p:spPr>
          <p:txBody>
            <a:bodyPr wrap="square" rtlCol="0">
              <a:spAutoFit/>
            </a:bodyPr>
            <a:lstStyle/>
            <a:p>
              <a:pPr algn="ctr" fontAlgn="base">
                <a:spcBef>
                  <a:spcPct val="0"/>
                </a:spcBef>
                <a:spcAft>
                  <a:spcPct val="0"/>
                </a:spcAft>
              </a:pPr>
              <a:r>
                <a:rPr lang="en-US" sz="1600" b="1" dirty="0" smtClean="0">
                  <a:solidFill>
                    <a:prstClr val="black"/>
                  </a:solidFill>
                </a:rPr>
                <a:t>Thousands of fish-advisories throughout North America due to mercury contamination</a:t>
              </a:r>
              <a:endParaRPr lang="en-US" sz="1600" b="1" dirty="0">
                <a:solidFill>
                  <a:prstClr val="black"/>
                </a:solidFill>
              </a:endParaRPr>
            </a:p>
          </p:txBody>
        </p:sp>
      </p:grpSp>
      <p:grpSp>
        <p:nvGrpSpPr>
          <p:cNvPr id="14" name="Group 55"/>
          <p:cNvGrpSpPr/>
          <p:nvPr/>
        </p:nvGrpSpPr>
        <p:grpSpPr>
          <a:xfrm>
            <a:off x="2407296" y="603738"/>
            <a:ext cx="5212704" cy="1752600"/>
            <a:chOff x="2082124" y="-228600"/>
            <a:chExt cx="5212704" cy="1752600"/>
          </a:xfrm>
        </p:grpSpPr>
        <p:pic>
          <p:nvPicPr>
            <p:cNvPr id="6" name="Picture 5" descr="arrow.png"/>
            <p:cNvPicPr>
              <a:picLocks/>
            </p:cNvPicPr>
            <p:nvPr/>
          </p:nvPicPr>
          <p:blipFill>
            <a:blip r:embed="rId5" cstate="print"/>
            <a:srcRect l="11704" t="43945"/>
            <a:stretch>
              <a:fillRect/>
            </a:stretch>
          </p:blipFill>
          <p:spPr>
            <a:xfrm rot="540000">
              <a:off x="2082124" y="367509"/>
              <a:ext cx="807382" cy="640080"/>
            </a:xfrm>
            <a:prstGeom prst="rect">
              <a:avLst/>
            </a:prstGeom>
          </p:spPr>
        </p:pic>
        <p:sp>
          <p:nvSpPr>
            <p:cNvPr id="45" name="Oval 44"/>
            <p:cNvSpPr/>
            <p:nvPr/>
          </p:nvSpPr>
          <p:spPr>
            <a:xfrm>
              <a:off x="2286000" y="76200"/>
              <a:ext cx="3505200" cy="1447800"/>
            </a:xfrm>
            <a:prstGeom prst="ellipse">
              <a:avLst/>
            </a:prstGeom>
            <a:noFill/>
            <a:ln w="38100">
              <a:solidFill>
                <a:schemeClr val="accent1">
                  <a:lumMod val="20000"/>
                  <a:lumOff val="8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black"/>
                </a:solidFill>
              </a:endParaRPr>
            </a:p>
          </p:txBody>
        </p:sp>
        <p:pic>
          <p:nvPicPr>
            <p:cNvPr id="47" name="Picture 46" descr="arrow2.png"/>
            <p:cNvPicPr>
              <a:picLocks noChangeAspect="1"/>
            </p:cNvPicPr>
            <p:nvPr/>
          </p:nvPicPr>
          <p:blipFill>
            <a:blip r:embed="rId6" cstate="print"/>
            <a:srcRect l="42392"/>
            <a:stretch>
              <a:fillRect/>
            </a:stretch>
          </p:blipFill>
          <p:spPr>
            <a:xfrm>
              <a:off x="3789628" y="441960"/>
              <a:ext cx="482087" cy="548640"/>
            </a:xfrm>
            <a:prstGeom prst="rect">
              <a:avLst/>
            </a:prstGeom>
          </p:spPr>
        </p:pic>
        <p:sp>
          <p:nvSpPr>
            <p:cNvPr id="55" name="TextBox 54"/>
            <p:cNvSpPr txBox="1"/>
            <p:nvPr/>
          </p:nvSpPr>
          <p:spPr>
            <a:xfrm>
              <a:off x="4780228" y="-228600"/>
              <a:ext cx="2514600" cy="1077218"/>
            </a:xfrm>
            <a:prstGeom prst="rect">
              <a:avLst/>
            </a:prstGeom>
            <a:solidFill>
              <a:schemeClr val="bg1"/>
            </a:solidFill>
            <a:ln>
              <a:solidFill>
                <a:srgbClr val="0F6FC6"/>
              </a:solidFill>
            </a:ln>
          </p:spPr>
          <p:txBody>
            <a:bodyPr wrap="square" rtlCol="0">
              <a:spAutoFit/>
            </a:bodyPr>
            <a:lstStyle/>
            <a:p>
              <a:pPr algn="r" fontAlgn="base">
                <a:spcBef>
                  <a:spcPct val="0"/>
                </a:spcBef>
                <a:spcAft>
                  <a:spcPct val="0"/>
                </a:spcAft>
              </a:pPr>
              <a:r>
                <a:rPr lang="en-US" sz="1600" b="1" dirty="0" smtClean="0">
                  <a:solidFill>
                    <a:prstClr val="black"/>
                  </a:solidFill>
                </a:rPr>
                <a:t>Polar-specific air-chemistry can lead to enhanced mercury deposition under some conditions</a:t>
              </a:r>
              <a:endParaRPr lang="en-US" sz="1600" b="1" dirty="0">
                <a:solidFill>
                  <a:prstClr val="black"/>
                </a:solidFill>
              </a:endParaRPr>
            </a:p>
          </p:txBody>
        </p:sp>
      </p:grpSp>
      <p:cxnSp>
        <p:nvCxnSpPr>
          <p:cNvPr id="60" name="Straight Connector 59"/>
          <p:cNvCxnSpPr/>
          <p:nvPr/>
        </p:nvCxnSpPr>
        <p:spPr>
          <a:xfrm>
            <a:off x="381000" y="6588370"/>
            <a:ext cx="8077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Box 4"/>
          <p:cNvSpPr txBox="1">
            <a:spLocks noChangeArrowheads="1"/>
          </p:cNvSpPr>
          <p:nvPr/>
        </p:nvSpPr>
        <p:spPr bwMode="auto">
          <a:xfrm>
            <a:off x="6553200" y="4413738"/>
            <a:ext cx="2286000" cy="2062103"/>
          </a:xfrm>
          <a:prstGeom prst="rect">
            <a:avLst/>
          </a:prstGeom>
          <a:solidFill>
            <a:srgbClr val="FFFF00"/>
          </a:solidFill>
          <a:ln w="9525">
            <a:solidFill>
              <a:schemeClr val="tx1"/>
            </a:solidFill>
            <a:miter lim="800000"/>
            <a:headEnd/>
            <a:tailEnd/>
          </a:ln>
        </p:spPr>
        <p:txBody>
          <a:bodyPr wrap="square">
            <a:spAutoFit/>
          </a:bodyPr>
          <a:lstStyle/>
          <a:p>
            <a:pPr fontAlgn="base">
              <a:spcBef>
                <a:spcPct val="0"/>
              </a:spcBef>
              <a:spcAft>
                <a:spcPct val="0"/>
              </a:spcAft>
            </a:pPr>
            <a:r>
              <a:rPr lang="en-US" sz="1600" b="1" i="1" dirty="0" smtClean="0">
                <a:solidFill>
                  <a:srgbClr val="000000"/>
                </a:solidFill>
              </a:rPr>
              <a:t>Atmospheric mercury deposition varies spatially and temporally, and is always a complex combination of impacts from local, regional, national, and global emissions sources.</a:t>
            </a:r>
            <a:endParaRPr lang="en-US" sz="1600" b="1" i="1" dirty="0">
              <a:solidFill>
                <a:srgbClr val="000000"/>
              </a:solidFill>
            </a:endParaRPr>
          </a:p>
        </p:txBody>
      </p:sp>
    </p:spTree>
    <p:extLst>
      <p:ext uri="{BB962C8B-B14F-4D97-AF65-F5344CB8AC3E}">
        <p14:creationId xmlns:p14="http://schemas.microsoft.com/office/powerpoint/2010/main" val="113319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riloon.org/uploads/images/HgCenter/connections/HiRes/Fig7-LA-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6162" r="6024"/>
          <a:stretch/>
        </p:blipFill>
        <p:spPr bwMode="auto">
          <a:xfrm>
            <a:off x="121024" y="1467490"/>
            <a:ext cx="8879541" cy="40879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683840" y="5805264"/>
            <a:ext cx="7848600" cy="523220"/>
          </a:xfrm>
          <a:prstGeom prst="rect">
            <a:avLst/>
          </a:prstGeom>
          <a:solidFill>
            <a:schemeClr val="bg1">
              <a:lumMod val="95000"/>
            </a:schemeClr>
          </a:solidFill>
          <a:ln>
            <a:solidFill>
              <a:schemeClr val="tx1"/>
            </a:solidFill>
          </a:ln>
        </p:spPr>
        <p:txBody>
          <a:bodyPr wrap="square">
            <a:spAutoFit/>
          </a:bodyPr>
          <a:lstStyle/>
          <a:p>
            <a:r>
              <a:rPr lang="en-US" sz="1400" dirty="0">
                <a:solidFill>
                  <a:prstClr val="black"/>
                </a:solidFill>
              </a:rPr>
              <a:t>Evers, D.C., et al. (2011). </a:t>
            </a:r>
            <a:r>
              <a:rPr lang="en-US" sz="1400" i="1" dirty="0">
                <a:solidFill>
                  <a:prstClr val="black"/>
                </a:solidFill>
              </a:rPr>
              <a:t>Great Lakes Mercury Connections: The Extent and Effects of Mercury Pollution in the Great Lakes Region</a:t>
            </a:r>
            <a:r>
              <a:rPr lang="en-US" sz="1400" dirty="0">
                <a:solidFill>
                  <a:prstClr val="black"/>
                </a:solidFill>
              </a:rPr>
              <a:t>. Biodiversity Research Institute. Gorham, Maine. </a:t>
            </a:r>
            <a:r>
              <a:rPr lang="fr-FR" sz="1400" dirty="0">
                <a:solidFill>
                  <a:prstClr val="black"/>
                </a:solidFill>
              </a:rPr>
              <a:t>Report BRI 2011-18. 44 pages.</a:t>
            </a:r>
            <a:endParaRPr lang="en-US" sz="1400" dirty="0">
              <a:solidFill>
                <a:prstClr val="black"/>
              </a:solidFill>
            </a:endParaRPr>
          </a:p>
        </p:txBody>
      </p:sp>
      <p:sp>
        <p:nvSpPr>
          <p:cNvPr id="12" name="TextBox 11"/>
          <p:cNvSpPr txBox="1"/>
          <p:nvPr/>
        </p:nvSpPr>
        <p:spPr>
          <a:xfrm>
            <a:off x="4157550" y="376535"/>
            <a:ext cx="3767250" cy="461665"/>
          </a:xfrm>
          <a:prstGeom prst="rect">
            <a:avLst/>
          </a:prstGeom>
          <a:solidFill>
            <a:schemeClr val="accent1">
              <a:lumMod val="50000"/>
            </a:schemeClr>
          </a:solidFill>
          <a:ln>
            <a:solidFill>
              <a:schemeClr val="bg1"/>
            </a:solidFill>
          </a:ln>
        </p:spPr>
        <p:txBody>
          <a:bodyPr wrap="none" rtlCol="0">
            <a:spAutoFit/>
          </a:bodyPr>
          <a:lstStyle>
            <a:defPPr>
              <a:defRPr lang="en-US"/>
            </a:defPPr>
            <a:lvl1pPr>
              <a:defRPr b="1">
                <a:solidFill>
                  <a:schemeClr val="bg1"/>
                </a:solidFill>
              </a:defRPr>
            </a:lvl1pPr>
          </a:lstStyle>
          <a:p>
            <a:r>
              <a:rPr lang="en-US" sz="2400" i="1" dirty="0">
                <a:solidFill>
                  <a:prstClr val="white"/>
                </a:solidFill>
              </a:rPr>
              <a:t>Mercury in </a:t>
            </a:r>
            <a:r>
              <a:rPr lang="en-US" sz="2400" i="1" dirty="0" smtClean="0">
                <a:solidFill>
                  <a:prstClr val="white"/>
                </a:solidFill>
              </a:rPr>
              <a:t>Great Lakes Fish</a:t>
            </a:r>
            <a:endParaRPr lang="en-US" sz="2400" i="1" dirty="0">
              <a:solidFill>
                <a:prstClr val="white"/>
              </a:solidFill>
            </a:endParaRPr>
          </a:p>
        </p:txBody>
      </p:sp>
      <p:grpSp>
        <p:nvGrpSpPr>
          <p:cNvPr id="13" name="Group 12"/>
          <p:cNvGrpSpPr/>
          <p:nvPr/>
        </p:nvGrpSpPr>
        <p:grpSpPr>
          <a:xfrm>
            <a:off x="1219200" y="95071"/>
            <a:ext cx="2590800" cy="5162729"/>
            <a:chOff x="1219200" y="95071"/>
            <a:chExt cx="2590800" cy="5162729"/>
          </a:xfrm>
        </p:grpSpPr>
        <p:cxnSp>
          <p:nvCxnSpPr>
            <p:cNvPr id="8" name="Straight Connector 7"/>
            <p:cNvCxnSpPr/>
            <p:nvPr/>
          </p:nvCxnSpPr>
          <p:spPr>
            <a:xfrm>
              <a:off x="2963696" y="1295400"/>
              <a:ext cx="0" cy="3962400"/>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19200" y="95071"/>
              <a:ext cx="2590800" cy="1200329"/>
            </a:xfrm>
            <a:prstGeom prst="rect">
              <a:avLst/>
            </a:prstGeom>
            <a:solidFill>
              <a:schemeClr val="bg1"/>
            </a:solidFill>
            <a:ln>
              <a:solidFill>
                <a:srgbClr val="FF0000"/>
              </a:solidFill>
            </a:ln>
          </p:spPr>
          <p:txBody>
            <a:bodyPr wrap="square" rtlCol="0">
              <a:spAutoFit/>
            </a:bodyPr>
            <a:lstStyle/>
            <a:p>
              <a:pPr algn="ctr"/>
              <a:r>
                <a:rPr lang="en-US" b="1" dirty="0">
                  <a:solidFill>
                    <a:srgbClr val="FF0000"/>
                  </a:solidFill>
                </a:rPr>
                <a:t>0.05 </a:t>
              </a:r>
              <a:r>
                <a:rPr lang="en-US" b="1" dirty="0" err="1">
                  <a:solidFill>
                    <a:srgbClr val="FF0000"/>
                  </a:solidFill>
                </a:rPr>
                <a:t>ppm</a:t>
              </a:r>
              <a:r>
                <a:rPr lang="en-US" b="1" dirty="0">
                  <a:solidFill>
                    <a:srgbClr val="FF0000"/>
                  </a:solidFill>
                </a:rPr>
                <a:t> level recommended by the Great Lakes Fish Advisory Workgroup (2007)</a:t>
              </a:r>
            </a:p>
          </p:txBody>
        </p:sp>
      </p:grpSp>
      <p:sp>
        <p:nvSpPr>
          <p:cNvPr id="16" name="Date Placeholder 3"/>
          <p:cNvSpPr>
            <a:spLocks noGrp="1"/>
          </p:cNvSpPr>
          <p:nvPr>
            <p:ph type="dt" sz="half" idx="10"/>
          </p:nvPr>
        </p:nvSpPr>
        <p:spPr>
          <a:xfrm>
            <a:off x="107504" y="6453336"/>
            <a:ext cx="2133600" cy="365125"/>
          </a:xfrm>
        </p:spPr>
        <p:txBody>
          <a:body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17" name="Footer Placeholder 4"/>
          <p:cNvSpPr>
            <a:spLocks noGrp="1"/>
          </p:cNvSpPr>
          <p:nvPr>
            <p:ph type="ftr" sz="quarter" idx="11"/>
          </p:nvPr>
        </p:nvSpPr>
        <p:spPr>
          <a:xfrm>
            <a:off x="2903704" y="6453336"/>
            <a:ext cx="3352800" cy="365125"/>
          </a:xfrm>
        </p:spPr>
        <p:txBody>
          <a:body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18"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11</a:t>
            </a:fld>
            <a:endParaRPr lang="en-US" dirty="0">
              <a:solidFill>
                <a:srgbClr val="04617B">
                  <a:shade val="90000"/>
                </a:srgbClr>
              </a:solidFill>
            </a:endParaRPr>
          </a:p>
        </p:txBody>
      </p:sp>
    </p:spTree>
    <p:extLst>
      <p:ext uri="{BB962C8B-B14F-4D97-AF65-F5344CB8AC3E}">
        <p14:creationId xmlns:p14="http://schemas.microsoft.com/office/powerpoint/2010/main" val="51893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Picture 7" descr="great_lakes_picture.jpg"/>
          <p:cNvPicPr>
            <a:picLocks noChangeAspect="1"/>
          </p:cNvPicPr>
          <p:nvPr/>
        </p:nvPicPr>
        <p:blipFill>
          <a:blip r:embed="rId2" cstate="print"/>
          <a:srcRect b="23205"/>
          <a:stretch>
            <a:fillRect/>
          </a:stretch>
        </p:blipFill>
        <p:spPr>
          <a:xfrm>
            <a:off x="0" y="846813"/>
            <a:ext cx="9144000" cy="6011187"/>
          </a:xfrm>
          <a:prstGeom prst="rect">
            <a:avLst/>
          </a:prstGeom>
        </p:spPr>
      </p:pic>
      <p:sp>
        <p:nvSpPr>
          <p:cNvPr id="7" name="TextBox 6"/>
          <p:cNvSpPr txBox="1"/>
          <p:nvPr/>
        </p:nvSpPr>
        <p:spPr>
          <a:xfrm>
            <a:off x="152400" y="0"/>
            <a:ext cx="8839200" cy="1646605"/>
          </a:xfrm>
          <a:prstGeom prst="rect">
            <a:avLst/>
          </a:prstGeom>
          <a:noFill/>
          <a:ln>
            <a:noFill/>
          </a:ln>
        </p:spPr>
        <p:txBody>
          <a:bodyPr wrap="square" rtlCol="0">
            <a:spAutoFit/>
          </a:bodyPr>
          <a:lstStyle/>
          <a:p>
            <a:r>
              <a:rPr lang="en-US" sz="2400" b="1" dirty="0">
                <a:solidFill>
                  <a:prstClr val="white"/>
                </a:solidFill>
              </a:rPr>
              <a:t>Atmospheric deposition is believed to be the largest </a:t>
            </a:r>
          </a:p>
          <a:p>
            <a:r>
              <a:rPr lang="en-US" sz="2400" b="1" dirty="0">
                <a:solidFill>
                  <a:prstClr val="white"/>
                </a:solidFill>
              </a:rPr>
              <a:t>current mercury loading pathway to the Great Lakes…</a:t>
            </a:r>
            <a:endParaRPr lang="en-US" sz="2400" b="1" dirty="0">
              <a:solidFill>
                <a:srgbClr val="FFFF00"/>
              </a:solidFill>
            </a:endParaRPr>
          </a:p>
          <a:p>
            <a:pPr marL="914400" indent="-292100">
              <a:spcBef>
                <a:spcPts val="300"/>
              </a:spcBef>
              <a:buFont typeface="Wingdings" pitchFamily="2" charset="2"/>
              <a:buChar char="Ø"/>
            </a:pPr>
            <a:r>
              <a:rPr lang="en-US" sz="2400" b="1" dirty="0">
                <a:solidFill>
                  <a:srgbClr val="FFFF00"/>
                </a:solidFill>
              </a:rPr>
              <a:t>How much is deposited and where does it come from?</a:t>
            </a:r>
          </a:p>
          <a:p>
            <a:pPr marL="914400" indent="-292100">
              <a:spcBef>
                <a:spcPts val="300"/>
              </a:spcBef>
            </a:pPr>
            <a:r>
              <a:rPr lang="en-US" sz="2000" b="1" dirty="0">
                <a:solidFill>
                  <a:prstClr val="white"/>
                </a:solidFill>
              </a:rPr>
              <a:t>		</a:t>
            </a:r>
            <a:r>
              <a:rPr lang="en-US" sz="2000" b="1" dirty="0">
                <a:solidFill>
                  <a:srgbClr val="FF99CC"/>
                </a:solidFill>
              </a:rPr>
              <a:t>(…this information can </a:t>
            </a:r>
            <a:r>
              <a:rPr lang="en-US" sz="2000" b="1" i="1" dirty="0">
                <a:solidFill>
                  <a:srgbClr val="FF99CC"/>
                </a:solidFill>
              </a:rPr>
              <a:t>only</a:t>
            </a:r>
            <a:r>
              <a:rPr lang="en-US" sz="2000" b="1" dirty="0">
                <a:solidFill>
                  <a:srgbClr val="FF99CC"/>
                </a:solidFill>
              </a:rPr>
              <a:t> be obtained via modeling</a:t>
            </a:r>
            <a:r>
              <a:rPr lang="en-US" sz="2000" b="1" dirty="0" smtClean="0">
                <a:solidFill>
                  <a:srgbClr val="FF99CC"/>
                </a:solidFill>
              </a:rPr>
              <a:t>...?)</a:t>
            </a:r>
            <a:endParaRPr lang="en-US" sz="2000" b="1" dirty="0">
              <a:solidFill>
                <a:srgbClr val="FF99CC"/>
              </a:solidFill>
            </a:endParaRPr>
          </a:p>
        </p:txBody>
      </p:sp>
      <p:sp>
        <p:nvSpPr>
          <p:cNvPr id="11" name="Date Placeholder 3"/>
          <p:cNvSpPr>
            <a:spLocks noGrp="1"/>
          </p:cNvSpPr>
          <p:nvPr>
            <p:ph type="dt" sz="half" idx="10"/>
          </p:nvPr>
        </p:nvSpPr>
        <p:spPr>
          <a:xfrm>
            <a:off x="107504" y="6453336"/>
            <a:ext cx="2133600" cy="365125"/>
          </a:xfrm>
        </p:spPr>
        <p:txBody>
          <a:bodyPr/>
          <a:lstStyle/>
          <a:p>
            <a:r>
              <a:rPr lang="en-US" dirty="0" smtClean="0">
                <a:solidFill>
                  <a:schemeClr val="bg1"/>
                </a:solidFill>
              </a:rPr>
              <a:t>Oct 16, 2014</a:t>
            </a:r>
            <a:endParaRPr lang="en-US" dirty="0">
              <a:solidFill>
                <a:schemeClr val="bg1"/>
              </a:solidFill>
            </a:endParaRPr>
          </a:p>
        </p:txBody>
      </p:sp>
      <p:sp>
        <p:nvSpPr>
          <p:cNvPr id="12" name="Footer Placeholder 4"/>
          <p:cNvSpPr>
            <a:spLocks noGrp="1"/>
          </p:cNvSpPr>
          <p:nvPr>
            <p:ph type="ftr" sz="quarter" idx="11"/>
          </p:nvPr>
        </p:nvSpPr>
        <p:spPr>
          <a:xfrm>
            <a:off x="2903704" y="6453336"/>
            <a:ext cx="3352800" cy="365125"/>
          </a:xfrm>
        </p:spPr>
        <p:txBody>
          <a:bodyPr/>
          <a:lstStyle/>
          <a:p>
            <a:r>
              <a:rPr lang="en-US" smtClean="0">
                <a:solidFill>
                  <a:schemeClr val="bg1"/>
                </a:solidFill>
              </a:rPr>
              <a:t>NOAA Air Resources Laboratory</a:t>
            </a:r>
            <a:endParaRPr lang="en-US" dirty="0">
              <a:solidFill>
                <a:schemeClr val="bg1"/>
              </a:solidFill>
            </a:endParaRPr>
          </a:p>
        </p:txBody>
      </p:sp>
      <p:sp>
        <p:nvSpPr>
          <p:cNvPr id="13"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chemeClr val="bg1"/>
                </a:solidFill>
              </a:rPr>
              <a:pPr/>
              <a:t>12</a:t>
            </a:fld>
            <a:endParaRPr lang="en-US" dirty="0">
              <a:solidFill>
                <a:schemeClr val="bg1"/>
              </a:solidFill>
            </a:endParaRPr>
          </a:p>
        </p:txBody>
      </p:sp>
    </p:spTree>
    <p:extLst>
      <p:ext uri="{BB962C8B-B14F-4D97-AF65-F5344CB8AC3E}">
        <p14:creationId xmlns:p14="http://schemas.microsoft.com/office/powerpoint/2010/main" val="31984401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2" descr="MPj04277530000[1]"/>
          <p:cNvPicPr>
            <a:picLocks noChangeAspect="1" noChangeArrowheads="1"/>
          </p:cNvPicPr>
          <p:nvPr/>
        </p:nvPicPr>
        <p:blipFill>
          <a:blip r:embed="rId3" cstate="print"/>
          <a:srcRect b="30234"/>
          <a:stretch>
            <a:fillRect/>
          </a:stretch>
        </p:blipFill>
        <p:spPr bwMode="auto">
          <a:xfrm>
            <a:off x="685800" y="1143000"/>
            <a:ext cx="7772400" cy="5334000"/>
          </a:xfrm>
          <a:prstGeom prst="rect">
            <a:avLst/>
          </a:prstGeom>
          <a:noFill/>
          <a:ln w="9525">
            <a:solidFill>
              <a:srgbClr val="04617B"/>
            </a:solidFill>
            <a:miter lim="800000"/>
            <a:headEnd/>
            <a:tailEnd/>
          </a:ln>
        </p:spPr>
      </p:pic>
      <p:sp>
        <p:nvSpPr>
          <p:cNvPr id="18" name="Date Placeholder 1"/>
          <p:cNvSpPr>
            <a:spLocks noGrp="1"/>
          </p:cNvSpPr>
          <p:nvPr>
            <p:ph type="dt" sz="half" idx="10"/>
          </p:nvPr>
        </p:nvSpPr>
        <p:spPr>
          <a:xfrm>
            <a:off x="81748" y="6425427"/>
            <a:ext cx="2133600" cy="365125"/>
          </a:xfrm>
        </p:spPr>
        <p:txBody>
          <a:bodyPr/>
          <a:lstStyle/>
          <a:p>
            <a:fld id="{5966485B-8A43-4B08-93E1-DB7D3FDA24D2}" type="datetime1">
              <a:rPr lang="en-US" smtClean="0">
                <a:solidFill>
                  <a:srgbClr val="04617B">
                    <a:shade val="90000"/>
                  </a:srgbClr>
                </a:solidFill>
              </a:rPr>
              <a:pPr/>
              <a:t>10/15/2014</a:t>
            </a:fld>
            <a:endParaRPr lang="en-US" dirty="0">
              <a:solidFill>
                <a:srgbClr val="04617B">
                  <a:shade val="90000"/>
                </a:srgbClr>
              </a:solidFill>
            </a:endParaRPr>
          </a:p>
        </p:txBody>
      </p:sp>
      <p:sp>
        <p:nvSpPr>
          <p:cNvPr id="19" name="Footer Placeholder 2"/>
          <p:cNvSpPr>
            <a:spLocks noGrp="1"/>
          </p:cNvSpPr>
          <p:nvPr>
            <p:ph type="ftr" sz="quarter" idx="11"/>
          </p:nvPr>
        </p:nvSpPr>
        <p:spPr>
          <a:xfrm>
            <a:off x="2860170" y="6425427"/>
            <a:ext cx="3352800" cy="365125"/>
          </a:xfrm>
        </p:spPr>
        <p:txBody>
          <a:bodyPr/>
          <a:lstStyle/>
          <a:p>
            <a:r>
              <a:rPr lang="en-US" dirty="0" smtClean="0">
                <a:solidFill>
                  <a:srgbClr val="04617B">
                    <a:shade val="90000"/>
                  </a:srgbClr>
                </a:solidFill>
              </a:rPr>
              <a:t>Air Resources Laboratory</a:t>
            </a:r>
            <a:endParaRPr lang="en-US" dirty="0">
              <a:solidFill>
                <a:srgbClr val="04617B">
                  <a:shade val="90000"/>
                </a:srgbClr>
              </a:solidFill>
            </a:endParaRPr>
          </a:p>
        </p:txBody>
      </p:sp>
      <p:sp>
        <p:nvSpPr>
          <p:cNvPr id="20" name="Slide Number Placeholder 3"/>
          <p:cNvSpPr>
            <a:spLocks noGrp="1"/>
          </p:cNvSpPr>
          <p:nvPr>
            <p:ph type="sldNum" sz="quarter" idx="12"/>
          </p:nvPr>
        </p:nvSpPr>
        <p:spPr>
          <a:xfrm>
            <a:off x="8307870" y="6425427"/>
            <a:ext cx="762000" cy="365125"/>
          </a:xfrm>
        </p:spPr>
        <p:txBody>
          <a:bodyPr/>
          <a:lstStyle/>
          <a:p>
            <a:fld id="{3E7EE49B-C32B-495C-9640-ABBF50F57D80}" type="slidenum">
              <a:rPr lang="en-US" smtClean="0">
                <a:solidFill>
                  <a:srgbClr val="04617B">
                    <a:shade val="90000"/>
                  </a:srgbClr>
                </a:solidFill>
              </a:rPr>
              <a:pPr/>
              <a:t>13</a:t>
            </a:fld>
            <a:endParaRPr lang="en-US" dirty="0">
              <a:solidFill>
                <a:srgbClr val="04617B">
                  <a:shade val="90000"/>
                </a:srgbClr>
              </a:solidFill>
            </a:endParaRPr>
          </a:p>
        </p:txBody>
      </p:sp>
      <p:sp>
        <p:nvSpPr>
          <p:cNvPr id="22" name="Title 21"/>
          <p:cNvSpPr txBox="1">
            <a:spLocks/>
          </p:cNvSpPr>
          <p:nvPr/>
        </p:nvSpPr>
        <p:spPr>
          <a:xfrm>
            <a:off x="1143000" y="609600"/>
            <a:ext cx="7019192" cy="533400"/>
          </a:xfrm>
          <a:prstGeom prst="rect">
            <a:avLst/>
          </a:prstGeom>
        </p:spPr>
        <p:txBody>
          <a:bodyPr vert="horz" lIns="0" rIns="0" bIns="0" anchor="b">
            <a:noAutofit/>
          </a:bodyPr>
          <a:lstStyle/>
          <a:p>
            <a:pPr algn="ctr">
              <a:spcBef>
                <a:spcPct val="0"/>
              </a:spcBef>
              <a:defRPr/>
            </a:pPr>
            <a:r>
              <a:rPr lang="en-US" sz="2800" dirty="0" smtClean="0">
                <a:solidFill>
                  <a:srgbClr val="04617B"/>
                </a:solidFill>
              </a:rPr>
              <a:t>Different “forms” of mercury in the atmosphere</a:t>
            </a:r>
            <a:endParaRPr lang="en-US" sz="2800" dirty="0">
              <a:solidFill>
                <a:srgbClr val="04617B"/>
              </a:solidFill>
            </a:endParaRPr>
          </a:p>
        </p:txBody>
      </p:sp>
      <p:sp>
        <p:nvSpPr>
          <p:cNvPr id="403463" name="Text Box 7"/>
          <p:cNvSpPr txBox="1">
            <a:spLocks noChangeArrowheads="1"/>
          </p:cNvSpPr>
          <p:nvPr/>
        </p:nvSpPr>
        <p:spPr bwMode="auto">
          <a:xfrm>
            <a:off x="3056934" y="1236521"/>
            <a:ext cx="3267666" cy="1652786"/>
          </a:xfrm>
          <a:prstGeom prst="rect">
            <a:avLst/>
          </a:prstGeom>
          <a:solidFill>
            <a:srgbClr val="E1F2F3"/>
          </a:solidFill>
          <a:ln w="28575">
            <a:solidFill>
              <a:schemeClr val="accent2"/>
            </a:solidFill>
            <a:miter lim="800000"/>
            <a:headEnd/>
            <a:tailEnd/>
          </a:ln>
        </p:spPr>
        <p:txBody>
          <a:bodyPr anchor="ctr" anchorCtr="1"/>
          <a:lstStyle/>
          <a:p>
            <a:pPr fontAlgn="base">
              <a:spcBef>
                <a:spcPts val="600"/>
              </a:spcBef>
              <a:spcAft>
                <a:spcPct val="0"/>
              </a:spcAft>
            </a:pPr>
            <a:r>
              <a:rPr lang="en-US" sz="1600" b="1" u="sng" dirty="0" smtClean="0">
                <a:solidFill>
                  <a:srgbClr val="333399"/>
                </a:solidFill>
              </a:rPr>
              <a:t>Elemental Mercury -- Hg(0)</a:t>
            </a:r>
          </a:p>
          <a:p>
            <a:pPr marL="119063" lvl="1" fontAlgn="base">
              <a:spcBef>
                <a:spcPts val="600"/>
              </a:spcBef>
              <a:spcAft>
                <a:spcPct val="0"/>
              </a:spcAft>
              <a:buFontTx/>
              <a:buChar char="•"/>
            </a:pPr>
            <a:r>
              <a:rPr lang="en-US" sz="1600" b="1" dirty="0" smtClean="0">
                <a:solidFill>
                  <a:srgbClr val="333399"/>
                </a:solidFill>
              </a:rPr>
              <a:t> most of total Hg in atmosphere</a:t>
            </a:r>
          </a:p>
          <a:p>
            <a:pPr marL="119063" lvl="1" fontAlgn="base">
              <a:spcBef>
                <a:spcPts val="600"/>
              </a:spcBef>
              <a:spcAft>
                <a:spcPct val="0"/>
              </a:spcAft>
              <a:buFontTx/>
              <a:buChar char="•"/>
            </a:pPr>
            <a:r>
              <a:rPr lang="en-US" sz="1600" b="1" dirty="0" smtClean="0">
                <a:solidFill>
                  <a:srgbClr val="333399"/>
                </a:solidFill>
              </a:rPr>
              <a:t> doesn’t easily dry or wet deposit</a:t>
            </a:r>
          </a:p>
          <a:p>
            <a:pPr marL="119063" lvl="1" fontAlgn="base">
              <a:spcBef>
                <a:spcPts val="600"/>
              </a:spcBef>
              <a:spcAft>
                <a:spcPct val="0"/>
              </a:spcAft>
              <a:buFontTx/>
              <a:buChar char="•"/>
            </a:pPr>
            <a:r>
              <a:rPr lang="en-US" sz="1600" b="1" dirty="0" smtClean="0">
                <a:solidFill>
                  <a:srgbClr val="333399"/>
                </a:solidFill>
              </a:rPr>
              <a:t> globally distributed</a:t>
            </a:r>
          </a:p>
        </p:txBody>
      </p:sp>
      <p:sp>
        <p:nvSpPr>
          <p:cNvPr id="403467" name="Text Box 12" descr="50%"/>
          <p:cNvSpPr txBox="1">
            <a:spLocks noChangeArrowheads="1"/>
          </p:cNvSpPr>
          <p:nvPr/>
        </p:nvSpPr>
        <p:spPr bwMode="auto">
          <a:xfrm>
            <a:off x="838200" y="3810000"/>
            <a:ext cx="3251058" cy="1828800"/>
          </a:xfrm>
          <a:prstGeom prst="rect">
            <a:avLst/>
          </a:prstGeom>
          <a:pattFill prst="pct50">
            <a:fgClr>
              <a:srgbClr val="FFDDD5"/>
            </a:fgClr>
            <a:bgClr>
              <a:srgbClr val="FFFFFF"/>
            </a:bgClr>
          </a:pattFill>
          <a:ln w="28575">
            <a:solidFill>
              <a:srgbClr val="D22800"/>
            </a:solidFill>
            <a:miter lim="800000"/>
            <a:headEnd/>
            <a:tailEnd/>
          </a:ln>
        </p:spPr>
        <p:txBody>
          <a:bodyPr anchor="ctr" anchorCtr="1"/>
          <a:lstStyle/>
          <a:p>
            <a:pPr fontAlgn="base">
              <a:spcBef>
                <a:spcPts val="600"/>
              </a:spcBef>
              <a:spcAft>
                <a:spcPct val="0"/>
              </a:spcAft>
            </a:pPr>
            <a:r>
              <a:rPr lang="en-US" sz="1600" b="1" u="sng" dirty="0" smtClean="0">
                <a:solidFill>
                  <a:srgbClr val="D22800"/>
                </a:solidFill>
              </a:rPr>
              <a:t>Reactive Gaseous Mercury -- RGM</a:t>
            </a:r>
          </a:p>
          <a:p>
            <a:pPr marL="174625" lvl="1" fontAlgn="base">
              <a:spcBef>
                <a:spcPts val="600"/>
              </a:spcBef>
              <a:spcAft>
                <a:spcPct val="0"/>
              </a:spcAft>
              <a:buFontTx/>
              <a:buChar char="•"/>
            </a:pPr>
            <a:r>
              <a:rPr lang="en-US" sz="1600" b="1" dirty="0" smtClean="0">
                <a:solidFill>
                  <a:srgbClr val="D22800"/>
                </a:solidFill>
              </a:rPr>
              <a:t> a few % of total atmos. Hg</a:t>
            </a:r>
          </a:p>
          <a:p>
            <a:pPr marL="174625" lvl="1" fontAlgn="base">
              <a:spcBef>
                <a:spcPts val="600"/>
              </a:spcBef>
              <a:spcAft>
                <a:spcPct val="0"/>
              </a:spcAft>
              <a:buFontTx/>
              <a:buChar char="•"/>
            </a:pPr>
            <a:r>
              <a:rPr lang="en-US" sz="1600" b="1" dirty="0" smtClean="0">
                <a:solidFill>
                  <a:srgbClr val="D22800"/>
                </a:solidFill>
              </a:rPr>
              <a:t> oxidized Hg (HgCl</a:t>
            </a:r>
            <a:r>
              <a:rPr lang="en-US" sz="1600" b="1" baseline="-25000" dirty="0" smtClean="0">
                <a:solidFill>
                  <a:srgbClr val="D22800"/>
                </a:solidFill>
              </a:rPr>
              <a:t>2</a:t>
            </a:r>
            <a:r>
              <a:rPr lang="en-US" sz="1600" b="1" dirty="0" smtClean="0">
                <a:solidFill>
                  <a:srgbClr val="D22800"/>
                </a:solidFill>
              </a:rPr>
              <a:t>, others)</a:t>
            </a:r>
          </a:p>
          <a:p>
            <a:pPr marL="174625" lvl="1" fontAlgn="base">
              <a:spcBef>
                <a:spcPts val="600"/>
              </a:spcBef>
              <a:spcAft>
                <a:spcPct val="0"/>
              </a:spcAft>
              <a:buFontTx/>
              <a:buChar char="•"/>
            </a:pPr>
            <a:r>
              <a:rPr lang="en-US" sz="1600" b="1" dirty="0" smtClean="0">
                <a:solidFill>
                  <a:srgbClr val="D22800"/>
                </a:solidFill>
              </a:rPr>
              <a:t> </a:t>
            </a:r>
            <a:r>
              <a:rPr lang="en-US" sz="1600" b="1" i="1" dirty="0" smtClean="0">
                <a:solidFill>
                  <a:srgbClr val="D22800"/>
                </a:solidFill>
              </a:rPr>
              <a:t>very</a:t>
            </a:r>
            <a:r>
              <a:rPr lang="en-US" sz="1600" b="1" dirty="0" smtClean="0">
                <a:solidFill>
                  <a:srgbClr val="D22800"/>
                </a:solidFill>
              </a:rPr>
              <a:t> water soluble and “sticky”</a:t>
            </a:r>
          </a:p>
          <a:p>
            <a:pPr marL="174625" lvl="1" fontAlgn="base">
              <a:spcBef>
                <a:spcPts val="600"/>
              </a:spcBef>
              <a:spcAft>
                <a:spcPct val="0"/>
              </a:spcAft>
              <a:buFontTx/>
              <a:buChar char="•"/>
            </a:pPr>
            <a:r>
              <a:rPr lang="en-US" sz="1600" b="1" dirty="0" smtClean="0">
                <a:solidFill>
                  <a:srgbClr val="D22800"/>
                </a:solidFill>
              </a:rPr>
              <a:t> bioavailable</a:t>
            </a:r>
          </a:p>
        </p:txBody>
      </p:sp>
      <p:sp>
        <p:nvSpPr>
          <p:cNvPr id="403466" name="Text Box 17"/>
          <p:cNvSpPr txBox="1">
            <a:spLocks noChangeArrowheads="1"/>
          </p:cNvSpPr>
          <p:nvPr/>
        </p:nvSpPr>
        <p:spPr bwMode="auto">
          <a:xfrm>
            <a:off x="5104464" y="3810000"/>
            <a:ext cx="3201336" cy="1828800"/>
          </a:xfrm>
          <a:prstGeom prst="rect">
            <a:avLst/>
          </a:prstGeom>
          <a:solidFill>
            <a:srgbClr val="FFFFB3"/>
          </a:solidFill>
          <a:ln w="28575">
            <a:solidFill>
              <a:srgbClr val="663300"/>
            </a:solidFill>
            <a:miter lim="800000"/>
            <a:headEnd/>
            <a:tailEnd/>
          </a:ln>
        </p:spPr>
        <p:txBody>
          <a:bodyPr anchor="ctr" anchorCtr="1"/>
          <a:lstStyle/>
          <a:p>
            <a:pPr fontAlgn="base">
              <a:spcBef>
                <a:spcPts val="600"/>
              </a:spcBef>
              <a:spcAft>
                <a:spcPct val="0"/>
              </a:spcAft>
            </a:pPr>
            <a:r>
              <a:rPr lang="en-US" sz="1600" b="1" u="sng" dirty="0" smtClean="0">
                <a:solidFill>
                  <a:srgbClr val="663300"/>
                </a:solidFill>
              </a:rPr>
              <a:t>Particulate Mercury -- Hg(p)</a:t>
            </a:r>
          </a:p>
          <a:p>
            <a:pPr marL="119063" lvl="1" fontAlgn="base">
              <a:spcBef>
                <a:spcPts val="600"/>
              </a:spcBef>
              <a:spcAft>
                <a:spcPct val="0"/>
              </a:spcAft>
              <a:buFontTx/>
              <a:buChar char="•"/>
            </a:pPr>
            <a:r>
              <a:rPr lang="en-US" sz="1600" b="1" dirty="0" smtClean="0">
                <a:solidFill>
                  <a:srgbClr val="663300"/>
                </a:solidFill>
              </a:rPr>
              <a:t> a few % of total atmos. Hg</a:t>
            </a:r>
          </a:p>
          <a:p>
            <a:pPr marL="119063" lvl="1" fontAlgn="base">
              <a:spcBef>
                <a:spcPts val="600"/>
              </a:spcBef>
              <a:spcAft>
                <a:spcPct val="0"/>
              </a:spcAft>
              <a:buFontTx/>
              <a:buChar char="•"/>
            </a:pPr>
            <a:r>
              <a:rPr lang="en-US" sz="1600" b="1" dirty="0" smtClean="0">
                <a:solidFill>
                  <a:srgbClr val="663300"/>
                </a:solidFill>
              </a:rPr>
              <a:t> Hg in/on atmos. particles</a:t>
            </a:r>
          </a:p>
          <a:p>
            <a:pPr marL="119063" lvl="1" fontAlgn="base">
              <a:spcBef>
                <a:spcPts val="600"/>
              </a:spcBef>
              <a:spcAft>
                <a:spcPct val="0"/>
              </a:spcAft>
              <a:buFontTx/>
              <a:buChar char="•"/>
            </a:pPr>
            <a:r>
              <a:rPr lang="en-US" sz="1600" b="1" dirty="0" smtClean="0">
                <a:solidFill>
                  <a:srgbClr val="663300"/>
                </a:solidFill>
              </a:rPr>
              <a:t> atmos. lifetime 1~ 2 weeks</a:t>
            </a:r>
          </a:p>
          <a:p>
            <a:pPr marL="119063" lvl="1" fontAlgn="base">
              <a:spcBef>
                <a:spcPts val="600"/>
              </a:spcBef>
              <a:spcAft>
                <a:spcPct val="0"/>
              </a:spcAft>
              <a:buFontTx/>
              <a:buChar char="•"/>
            </a:pPr>
            <a:r>
              <a:rPr lang="en-US" sz="1600" b="1" dirty="0" smtClean="0">
                <a:solidFill>
                  <a:srgbClr val="663300"/>
                </a:solidFill>
              </a:rPr>
              <a:t> bioavailability?</a:t>
            </a:r>
          </a:p>
        </p:txBody>
      </p:sp>
      <p:sp>
        <p:nvSpPr>
          <p:cNvPr id="44" name="TextBox 43"/>
          <p:cNvSpPr txBox="1"/>
          <p:nvPr/>
        </p:nvSpPr>
        <p:spPr>
          <a:xfrm>
            <a:off x="5334000" y="2703576"/>
            <a:ext cx="228600" cy="461665"/>
          </a:xfrm>
          <a:prstGeom prst="rect">
            <a:avLst/>
          </a:prstGeom>
          <a:noFill/>
        </p:spPr>
        <p:txBody>
          <a:bodyPr wrap="square" rtlCol="0">
            <a:spAutoFit/>
          </a:bodyPr>
          <a:lstStyle/>
          <a:p>
            <a:endParaRPr lang="en-US" sz="2400" b="1" dirty="0">
              <a:solidFill>
                <a:prstClr val="black"/>
              </a:solidFill>
            </a:endParaRPr>
          </a:p>
        </p:txBody>
      </p:sp>
      <p:sp>
        <p:nvSpPr>
          <p:cNvPr id="24" name="Oval 23"/>
          <p:cNvSpPr/>
          <p:nvPr/>
        </p:nvSpPr>
        <p:spPr>
          <a:xfrm>
            <a:off x="3429000" y="2438400"/>
            <a:ext cx="2286000" cy="2286000"/>
          </a:xfrm>
          <a:prstGeom prst="ellipse">
            <a:avLst/>
          </a:prstGeom>
          <a:noFill/>
          <a:ln w="139700">
            <a:solidFill>
              <a:srgbClr val="11A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5" name="Group 24"/>
          <p:cNvGrpSpPr/>
          <p:nvPr/>
        </p:nvGrpSpPr>
        <p:grpSpPr>
          <a:xfrm>
            <a:off x="838200" y="1236521"/>
            <a:ext cx="7467600" cy="4402279"/>
            <a:chOff x="838200" y="1236521"/>
            <a:chExt cx="7467600" cy="4402279"/>
          </a:xfrm>
        </p:grpSpPr>
        <p:sp>
          <p:nvSpPr>
            <p:cNvPr id="26" name="Oval 25"/>
            <p:cNvSpPr/>
            <p:nvPr/>
          </p:nvSpPr>
          <p:spPr>
            <a:xfrm>
              <a:off x="3429000" y="2438400"/>
              <a:ext cx="2286000" cy="2286000"/>
            </a:xfrm>
            <a:prstGeom prst="ellipse">
              <a:avLst/>
            </a:prstGeom>
            <a:noFill/>
            <a:ln w="3175">
              <a:solidFill>
                <a:srgbClr val="11AF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Box 26"/>
            <p:cNvSpPr txBox="1"/>
            <p:nvPr/>
          </p:nvSpPr>
          <p:spPr>
            <a:xfrm>
              <a:off x="4419600" y="4507992"/>
              <a:ext cx="228600" cy="461665"/>
            </a:xfrm>
            <a:prstGeom prst="rect">
              <a:avLst/>
            </a:prstGeom>
            <a:noFill/>
          </p:spPr>
          <p:txBody>
            <a:bodyPr wrap="square" rtlCol="0">
              <a:spAutoFit/>
            </a:bodyPr>
            <a:lstStyle/>
            <a:p>
              <a:r>
                <a:rPr lang="en-US" sz="2400" b="1" dirty="0" smtClean="0">
                  <a:solidFill>
                    <a:prstClr val="black"/>
                  </a:solidFill>
                </a:rPr>
                <a:t>?</a:t>
              </a:r>
              <a:endParaRPr lang="en-US" sz="2400" b="1" dirty="0">
                <a:solidFill>
                  <a:prstClr val="black"/>
                </a:solidFill>
              </a:endParaRPr>
            </a:p>
          </p:txBody>
        </p:sp>
        <p:sp>
          <p:nvSpPr>
            <p:cNvPr id="28" name="Text Box 7"/>
            <p:cNvSpPr txBox="1">
              <a:spLocks noChangeArrowheads="1"/>
            </p:cNvSpPr>
            <p:nvPr/>
          </p:nvSpPr>
          <p:spPr bwMode="auto">
            <a:xfrm>
              <a:off x="3056934" y="1236521"/>
              <a:ext cx="3267666" cy="1652786"/>
            </a:xfrm>
            <a:prstGeom prst="rect">
              <a:avLst/>
            </a:prstGeom>
            <a:solidFill>
              <a:srgbClr val="E1F2F3"/>
            </a:solidFill>
            <a:ln w="28575">
              <a:solidFill>
                <a:schemeClr val="accent2"/>
              </a:solidFill>
              <a:miter lim="800000"/>
              <a:headEnd/>
              <a:tailEnd/>
            </a:ln>
          </p:spPr>
          <p:txBody>
            <a:bodyPr anchor="ctr" anchorCtr="1"/>
            <a:lstStyle/>
            <a:p>
              <a:pPr fontAlgn="base">
                <a:spcBef>
                  <a:spcPts val="600"/>
                </a:spcBef>
                <a:spcAft>
                  <a:spcPct val="0"/>
                </a:spcAft>
              </a:pPr>
              <a:r>
                <a:rPr lang="en-US" sz="1600" b="1" u="sng" dirty="0" smtClean="0">
                  <a:solidFill>
                    <a:srgbClr val="333399"/>
                  </a:solidFill>
                </a:rPr>
                <a:t>Elemental Mercury -- Hg(0)</a:t>
              </a:r>
            </a:p>
            <a:p>
              <a:pPr marL="119063" lvl="1" fontAlgn="base">
                <a:spcBef>
                  <a:spcPts val="600"/>
                </a:spcBef>
                <a:spcAft>
                  <a:spcPct val="0"/>
                </a:spcAft>
                <a:buFontTx/>
                <a:buChar char="•"/>
              </a:pPr>
              <a:r>
                <a:rPr lang="en-US" sz="1600" b="1" dirty="0" smtClean="0">
                  <a:solidFill>
                    <a:srgbClr val="333399"/>
                  </a:solidFill>
                </a:rPr>
                <a:t> most of total Hg in atmosphere</a:t>
              </a:r>
            </a:p>
            <a:p>
              <a:pPr marL="119063" lvl="1" fontAlgn="base">
                <a:spcBef>
                  <a:spcPts val="600"/>
                </a:spcBef>
                <a:spcAft>
                  <a:spcPct val="0"/>
                </a:spcAft>
                <a:buFontTx/>
                <a:buChar char="•"/>
              </a:pPr>
              <a:r>
                <a:rPr lang="en-US" sz="1600" b="1" dirty="0" smtClean="0">
                  <a:solidFill>
                    <a:srgbClr val="333399"/>
                  </a:solidFill>
                </a:rPr>
                <a:t> doesn’t easily dry or wet deposit</a:t>
              </a:r>
            </a:p>
            <a:p>
              <a:pPr marL="119063" lvl="1" fontAlgn="base">
                <a:spcBef>
                  <a:spcPts val="600"/>
                </a:spcBef>
                <a:spcAft>
                  <a:spcPct val="0"/>
                </a:spcAft>
                <a:buFontTx/>
                <a:buChar char="•"/>
              </a:pPr>
              <a:r>
                <a:rPr lang="en-US" sz="1600" b="1" dirty="0" smtClean="0">
                  <a:solidFill>
                    <a:srgbClr val="333399"/>
                  </a:solidFill>
                </a:rPr>
                <a:t> globally distributed</a:t>
              </a:r>
            </a:p>
          </p:txBody>
        </p:sp>
        <p:sp>
          <p:nvSpPr>
            <p:cNvPr id="29" name="Text Box 12" descr="50%"/>
            <p:cNvSpPr txBox="1">
              <a:spLocks noChangeArrowheads="1"/>
            </p:cNvSpPr>
            <p:nvPr/>
          </p:nvSpPr>
          <p:spPr bwMode="auto">
            <a:xfrm>
              <a:off x="838200" y="3810000"/>
              <a:ext cx="3251058" cy="1828800"/>
            </a:xfrm>
            <a:prstGeom prst="rect">
              <a:avLst/>
            </a:prstGeom>
            <a:pattFill prst="pct50">
              <a:fgClr>
                <a:srgbClr val="FFDDD5"/>
              </a:fgClr>
              <a:bgClr>
                <a:srgbClr val="FFFFFF"/>
              </a:bgClr>
            </a:pattFill>
            <a:ln w="28575">
              <a:solidFill>
                <a:srgbClr val="D22800"/>
              </a:solidFill>
              <a:miter lim="800000"/>
              <a:headEnd/>
              <a:tailEnd/>
            </a:ln>
          </p:spPr>
          <p:txBody>
            <a:bodyPr anchor="ctr" anchorCtr="1"/>
            <a:lstStyle/>
            <a:p>
              <a:pPr fontAlgn="base">
                <a:spcBef>
                  <a:spcPts val="600"/>
                </a:spcBef>
                <a:spcAft>
                  <a:spcPct val="0"/>
                </a:spcAft>
              </a:pPr>
              <a:r>
                <a:rPr lang="en-US" sz="1600" b="1" u="sng" dirty="0" smtClean="0">
                  <a:solidFill>
                    <a:srgbClr val="D22800"/>
                  </a:solidFill>
                </a:rPr>
                <a:t>Reactive Gaseous Mercury -- RGM</a:t>
              </a:r>
            </a:p>
            <a:p>
              <a:pPr marL="174625" lvl="1" fontAlgn="base">
                <a:spcBef>
                  <a:spcPts val="600"/>
                </a:spcBef>
                <a:spcAft>
                  <a:spcPct val="0"/>
                </a:spcAft>
                <a:buFontTx/>
                <a:buChar char="•"/>
              </a:pPr>
              <a:r>
                <a:rPr lang="en-US" sz="1600" b="1" dirty="0" smtClean="0">
                  <a:solidFill>
                    <a:srgbClr val="D22800"/>
                  </a:solidFill>
                </a:rPr>
                <a:t> a few % of total atmos. Hg</a:t>
              </a:r>
            </a:p>
            <a:p>
              <a:pPr marL="174625" lvl="1" fontAlgn="base">
                <a:spcBef>
                  <a:spcPts val="600"/>
                </a:spcBef>
                <a:spcAft>
                  <a:spcPct val="0"/>
                </a:spcAft>
                <a:buFontTx/>
                <a:buChar char="•"/>
              </a:pPr>
              <a:r>
                <a:rPr lang="en-US" sz="1600" b="1" dirty="0" smtClean="0">
                  <a:solidFill>
                    <a:srgbClr val="D22800"/>
                  </a:solidFill>
                </a:rPr>
                <a:t> oxidized Hg (HgCl</a:t>
              </a:r>
              <a:r>
                <a:rPr lang="en-US" sz="1600" b="1" baseline="-25000" dirty="0" smtClean="0">
                  <a:solidFill>
                    <a:srgbClr val="D22800"/>
                  </a:solidFill>
                </a:rPr>
                <a:t>2</a:t>
              </a:r>
              <a:r>
                <a:rPr lang="en-US" sz="1600" b="1" dirty="0" smtClean="0">
                  <a:solidFill>
                    <a:srgbClr val="D22800"/>
                  </a:solidFill>
                </a:rPr>
                <a:t>, others)</a:t>
              </a:r>
            </a:p>
            <a:p>
              <a:pPr marL="174625" lvl="1" fontAlgn="base">
                <a:spcBef>
                  <a:spcPts val="600"/>
                </a:spcBef>
                <a:spcAft>
                  <a:spcPct val="0"/>
                </a:spcAft>
                <a:buFontTx/>
                <a:buChar char="•"/>
              </a:pPr>
              <a:r>
                <a:rPr lang="en-US" sz="1600" b="1" dirty="0" smtClean="0">
                  <a:solidFill>
                    <a:srgbClr val="D22800"/>
                  </a:solidFill>
                </a:rPr>
                <a:t> </a:t>
              </a:r>
              <a:r>
                <a:rPr lang="en-US" sz="1600" b="1" i="1" dirty="0" smtClean="0">
                  <a:solidFill>
                    <a:srgbClr val="D22800"/>
                  </a:solidFill>
                </a:rPr>
                <a:t>very</a:t>
              </a:r>
              <a:r>
                <a:rPr lang="en-US" sz="1600" b="1" dirty="0" smtClean="0">
                  <a:solidFill>
                    <a:srgbClr val="D22800"/>
                  </a:solidFill>
                </a:rPr>
                <a:t> water soluble and “sticky”</a:t>
              </a:r>
            </a:p>
            <a:p>
              <a:pPr marL="174625" lvl="1" fontAlgn="base">
                <a:spcBef>
                  <a:spcPts val="600"/>
                </a:spcBef>
                <a:spcAft>
                  <a:spcPct val="0"/>
                </a:spcAft>
                <a:buFontTx/>
                <a:buChar char="•"/>
              </a:pPr>
              <a:r>
                <a:rPr lang="en-US" sz="1600" b="1" dirty="0" smtClean="0">
                  <a:solidFill>
                    <a:srgbClr val="D22800"/>
                  </a:solidFill>
                </a:rPr>
                <a:t> bioavailable</a:t>
              </a:r>
            </a:p>
          </p:txBody>
        </p:sp>
        <p:sp>
          <p:nvSpPr>
            <p:cNvPr id="30" name="Text Box 17"/>
            <p:cNvSpPr txBox="1">
              <a:spLocks noChangeArrowheads="1"/>
            </p:cNvSpPr>
            <p:nvPr/>
          </p:nvSpPr>
          <p:spPr bwMode="auto">
            <a:xfrm>
              <a:off x="5104464" y="3810000"/>
              <a:ext cx="3201336" cy="1828800"/>
            </a:xfrm>
            <a:prstGeom prst="rect">
              <a:avLst/>
            </a:prstGeom>
            <a:solidFill>
              <a:srgbClr val="FFFFB3"/>
            </a:solidFill>
            <a:ln w="28575">
              <a:solidFill>
                <a:srgbClr val="663300"/>
              </a:solidFill>
              <a:miter lim="800000"/>
              <a:headEnd/>
              <a:tailEnd/>
            </a:ln>
          </p:spPr>
          <p:txBody>
            <a:bodyPr anchor="ctr" anchorCtr="1"/>
            <a:lstStyle/>
            <a:p>
              <a:pPr fontAlgn="base">
                <a:spcBef>
                  <a:spcPts val="600"/>
                </a:spcBef>
                <a:spcAft>
                  <a:spcPct val="0"/>
                </a:spcAft>
              </a:pPr>
              <a:r>
                <a:rPr lang="en-US" sz="1600" b="1" u="sng" dirty="0" smtClean="0">
                  <a:solidFill>
                    <a:srgbClr val="663300"/>
                  </a:solidFill>
                </a:rPr>
                <a:t>Particulate Mercury -- Hg(p)</a:t>
              </a:r>
            </a:p>
            <a:p>
              <a:pPr marL="119063" lvl="1" fontAlgn="base">
                <a:spcBef>
                  <a:spcPts val="600"/>
                </a:spcBef>
                <a:spcAft>
                  <a:spcPct val="0"/>
                </a:spcAft>
                <a:buFontTx/>
                <a:buChar char="•"/>
              </a:pPr>
              <a:r>
                <a:rPr lang="en-US" sz="1600" b="1" dirty="0" smtClean="0">
                  <a:solidFill>
                    <a:srgbClr val="663300"/>
                  </a:solidFill>
                </a:rPr>
                <a:t> a few % of total atmos. Hg</a:t>
              </a:r>
            </a:p>
            <a:p>
              <a:pPr marL="119063" lvl="1" fontAlgn="base">
                <a:spcBef>
                  <a:spcPts val="600"/>
                </a:spcBef>
                <a:spcAft>
                  <a:spcPct val="0"/>
                </a:spcAft>
                <a:buFontTx/>
                <a:buChar char="•"/>
              </a:pPr>
              <a:r>
                <a:rPr lang="en-US" sz="1600" b="1" dirty="0" smtClean="0">
                  <a:solidFill>
                    <a:srgbClr val="663300"/>
                  </a:solidFill>
                </a:rPr>
                <a:t> Hg in/on atmos. particles</a:t>
              </a:r>
            </a:p>
            <a:p>
              <a:pPr marL="119063" lvl="1" fontAlgn="base">
                <a:spcBef>
                  <a:spcPts val="600"/>
                </a:spcBef>
                <a:spcAft>
                  <a:spcPct val="0"/>
                </a:spcAft>
                <a:buFontTx/>
                <a:buChar char="•"/>
              </a:pPr>
              <a:r>
                <a:rPr lang="en-US" sz="1600" b="1" dirty="0" smtClean="0">
                  <a:solidFill>
                    <a:srgbClr val="663300"/>
                  </a:solidFill>
                </a:rPr>
                <a:t> atmos. lifetime 1~ 2 weeks</a:t>
              </a:r>
            </a:p>
            <a:p>
              <a:pPr marL="119063" lvl="1" fontAlgn="base">
                <a:spcBef>
                  <a:spcPts val="600"/>
                </a:spcBef>
                <a:spcAft>
                  <a:spcPct val="0"/>
                </a:spcAft>
                <a:buFontTx/>
                <a:buChar char="•"/>
              </a:pPr>
              <a:r>
                <a:rPr lang="en-US" sz="1600" b="1" dirty="0" smtClean="0">
                  <a:solidFill>
                    <a:srgbClr val="663300"/>
                  </a:solidFill>
                </a:rPr>
                <a:t> bioavailability?</a:t>
              </a:r>
            </a:p>
          </p:txBody>
        </p:sp>
        <p:sp>
          <p:nvSpPr>
            <p:cNvPr id="31" name="Isosceles Triangle 30"/>
            <p:cNvSpPr/>
            <p:nvPr/>
          </p:nvSpPr>
          <p:spPr>
            <a:xfrm rot="17410527">
              <a:off x="3850899" y="4468234"/>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Isosceles Triangle 31"/>
            <p:cNvSpPr/>
            <p:nvPr/>
          </p:nvSpPr>
          <p:spPr>
            <a:xfrm rot="4189473" flipH="1">
              <a:off x="4879595" y="4458594"/>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Isosceles Triangle 32"/>
            <p:cNvSpPr/>
            <p:nvPr/>
          </p:nvSpPr>
          <p:spPr>
            <a:xfrm rot="10295071">
              <a:off x="3230081" y="3641055"/>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Isosceles Triangle 39"/>
            <p:cNvSpPr/>
            <p:nvPr/>
          </p:nvSpPr>
          <p:spPr>
            <a:xfrm rot="1416057">
              <a:off x="3436065" y="2731749"/>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Isosceles Triangle 44"/>
            <p:cNvSpPr/>
            <p:nvPr/>
          </p:nvSpPr>
          <p:spPr>
            <a:xfrm rot="11304929" flipH="1">
              <a:off x="5468787" y="3627787"/>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Isosceles Triangle 45"/>
            <p:cNvSpPr/>
            <p:nvPr/>
          </p:nvSpPr>
          <p:spPr>
            <a:xfrm rot="20183943" flipH="1">
              <a:off x="5252797" y="2718481"/>
              <a:ext cx="457200" cy="274320"/>
            </a:xfrm>
            <a:prstGeom prst="triangle">
              <a:avLst/>
            </a:prstGeom>
            <a:solidFill>
              <a:srgbClr val="11A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Box 46"/>
            <p:cNvSpPr txBox="1"/>
            <p:nvPr/>
          </p:nvSpPr>
          <p:spPr>
            <a:xfrm>
              <a:off x="5522566" y="3031848"/>
              <a:ext cx="228600" cy="461665"/>
            </a:xfrm>
            <a:prstGeom prst="rect">
              <a:avLst/>
            </a:prstGeom>
            <a:noFill/>
          </p:spPr>
          <p:txBody>
            <a:bodyPr wrap="square" rtlCol="0">
              <a:spAutoFit/>
            </a:bodyPr>
            <a:lstStyle/>
            <a:p>
              <a:r>
                <a:rPr lang="en-US" sz="2400" b="1" dirty="0" smtClean="0">
                  <a:solidFill>
                    <a:prstClr val="black"/>
                  </a:solidFill>
                </a:rPr>
                <a:t>?</a:t>
              </a:r>
              <a:endParaRPr lang="en-US" sz="2400" b="1" dirty="0">
                <a:solidFill>
                  <a:prstClr val="black"/>
                </a:solidFill>
              </a:endParaRPr>
            </a:p>
          </p:txBody>
        </p:sp>
      </p:grpSp>
    </p:spTree>
    <p:extLst>
      <p:ext uri="{BB962C8B-B14F-4D97-AF65-F5344CB8AC3E}">
        <p14:creationId xmlns:p14="http://schemas.microsoft.com/office/powerpoint/2010/main" val="939189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34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34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34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63" grpId="0" animBg="1"/>
      <p:bldP spid="403467" grpId="0" animBg="1"/>
      <p:bldP spid="403466"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0" y="-76200"/>
            <a:ext cx="9144000" cy="6877050"/>
          </a:xfrm>
          <a:prstGeom prst="rect">
            <a:avLst/>
          </a:prstGeom>
          <a:solidFill>
            <a:srgbClr val="DBE8FF">
              <a:alpha val="50195"/>
            </a:srgbClr>
          </a:solidFill>
          <a:ln w="9525">
            <a:solidFill>
              <a:schemeClr val="tx1"/>
            </a:solidFill>
            <a:miter lim="800000"/>
            <a:headEnd/>
            <a:tailEnd/>
          </a:ln>
        </p:spPr>
        <p:txBody>
          <a:bodyPr wrap="none" anchor="ctr"/>
          <a:lstStyle/>
          <a:p>
            <a:pPr algn="ctr" fontAlgn="base">
              <a:spcBef>
                <a:spcPct val="0"/>
              </a:spcBef>
              <a:spcAft>
                <a:spcPct val="0"/>
              </a:spcAft>
            </a:pPr>
            <a:endParaRPr lang="en-US" sz="2400" dirty="0" smtClean="0">
              <a:solidFill>
                <a:srgbClr val="000000"/>
              </a:solidFill>
              <a:latin typeface="Times New Roman" pitchFamily="18" charset="0"/>
            </a:endParaRPr>
          </a:p>
        </p:txBody>
      </p:sp>
      <p:grpSp>
        <p:nvGrpSpPr>
          <p:cNvPr id="2" name="Group 3"/>
          <p:cNvGrpSpPr>
            <a:grpSpLocks/>
          </p:cNvGrpSpPr>
          <p:nvPr/>
        </p:nvGrpSpPr>
        <p:grpSpPr bwMode="auto">
          <a:xfrm>
            <a:off x="3733800" y="1571602"/>
            <a:ext cx="4191000" cy="3290890"/>
            <a:chOff x="2352" y="1008"/>
            <a:chExt cx="2640" cy="2073"/>
          </a:xfrm>
        </p:grpSpPr>
        <p:grpSp>
          <p:nvGrpSpPr>
            <p:cNvPr id="3" name="Group 4"/>
            <p:cNvGrpSpPr>
              <a:grpSpLocks/>
            </p:cNvGrpSpPr>
            <p:nvPr/>
          </p:nvGrpSpPr>
          <p:grpSpPr bwMode="auto">
            <a:xfrm>
              <a:off x="2352" y="1008"/>
              <a:ext cx="2640" cy="2073"/>
              <a:chOff x="2352" y="1008"/>
              <a:chExt cx="2640" cy="2073"/>
            </a:xfrm>
          </p:grpSpPr>
          <p:grpSp>
            <p:nvGrpSpPr>
              <p:cNvPr id="4" name="Group 5"/>
              <p:cNvGrpSpPr>
                <a:grpSpLocks/>
              </p:cNvGrpSpPr>
              <p:nvPr/>
            </p:nvGrpSpPr>
            <p:grpSpPr bwMode="auto">
              <a:xfrm>
                <a:off x="2352" y="1089"/>
                <a:ext cx="2640" cy="1992"/>
                <a:chOff x="2352" y="1089"/>
                <a:chExt cx="2640" cy="1992"/>
              </a:xfrm>
            </p:grpSpPr>
            <p:sp>
              <p:nvSpPr>
                <p:cNvPr id="47225" name="Oval 6"/>
                <p:cNvSpPr>
                  <a:spLocks noChangeArrowheads="1"/>
                </p:cNvSpPr>
                <p:nvPr/>
              </p:nvSpPr>
              <p:spPr bwMode="auto">
                <a:xfrm>
                  <a:off x="3072" y="1271"/>
                  <a:ext cx="1920" cy="1810"/>
                </a:xfrm>
                <a:prstGeom prst="ellipse">
                  <a:avLst/>
                </a:prstGeom>
                <a:solidFill>
                  <a:schemeClr val="bg1"/>
                </a:solidFill>
                <a:ln w="9525">
                  <a:solidFill>
                    <a:schemeClr val="tx1"/>
                  </a:solidFill>
                  <a:round/>
                  <a:headEnd/>
                  <a:tailEnd/>
                </a:ln>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sp>
              <p:nvSpPr>
                <p:cNvPr id="47226" name="Text Box 7"/>
                <p:cNvSpPr txBox="1">
                  <a:spLocks noChangeArrowheads="1"/>
                </p:cNvSpPr>
                <p:nvPr/>
              </p:nvSpPr>
              <p:spPr bwMode="auto">
                <a:xfrm>
                  <a:off x="2352" y="1089"/>
                  <a:ext cx="1033" cy="192"/>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smtClean="0">
                      <a:solidFill>
                        <a:srgbClr val="000000"/>
                      </a:solidFill>
                      <a:latin typeface="Times New Roman" pitchFamily="18" charset="0"/>
                    </a:rPr>
                    <a:t>CLOUD DROPLET</a:t>
                  </a:r>
                </a:p>
              </p:txBody>
            </p:sp>
          </p:grpSp>
          <p:sp>
            <p:nvSpPr>
              <p:cNvPr id="47224" name="Line 8"/>
              <p:cNvSpPr>
                <a:spLocks noChangeShapeType="1"/>
              </p:cNvSpPr>
              <p:nvPr/>
            </p:nvSpPr>
            <p:spPr bwMode="auto">
              <a:xfrm flipH="1">
                <a:off x="4241" y="1008"/>
                <a:ext cx="144" cy="308"/>
              </a:xfrm>
              <a:prstGeom prst="line">
                <a:avLst/>
              </a:prstGeom>
              <a:noFill/>
              <a:ln w="38100" cap="rnd">
                <a:solidFill>
                  <a:schemeClr val="tx1"/>
                </a:solidFill>
                <a:prstDash val="sysDot"/>
                <a:round/>
                <a:headEnd/>
                <a:tailEnd/>
              </a:ln>
            </p:spPr>
            <p:txBody>
              <a:bodyPr/>
              <a:lstStyle/>
              <a:p>
                <a:pPr fontAlgn="base">
                  <a:spcBef>
                    <a:spcPct val="0"/>
                  </a:spcBef>
                  <a:spcAft>
                    <a:spcPct val="0"/>
                  </a:spcAft>
                </a:pPr>
                <a:endParaRPr lang="en-US" smtClean="0">
                  <a:solidFill>
                    <a:srgbClr val="000000"/>
                  </a:solidFill>
                </a:endParaRPr>
              </a:p>
            </p:txBody>
          </p:sp>
        </p:grpSp>
        <p:sp>
          <p:nvSpPr>
            <p:cNvPr id="47222" name="Line 9"/>
            <p:cNvSpPr>
              <a:spLocks noChangeShapeType="1"/>
            </p:cNvSpPr>
            <p:nvPr/>
          </p:nvSpPr>
          <p:spPr bwMode="auto">
            <a:xfrm>
              <a:off x="3312" y="1271"/>
              <a:ext cx="144" cy="181"/>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grpSp>
      <p:grpSp>
        <p:nvGrpSpPr>
          <p:cNvPr id="5" name="Group 10"/>
          <p:cNvGrpSpPr>
            <a:grpSpLocks/>
          </p:cNvGrpSpPr>
          <p:nvPr/>
        </p:nvGrpSpPr>
        <p:grpSpPr bwMode="auto">
          <a:xfrm>
            <a:off x="5486400" y="476672"/>
            <a:ext cx="2959100" cy="1044575"/>
            <a:chOff x="1728" y="816"/>
            <a:chExt cx="1398" cy="877"/>
          </a:xfrm>
        </p:grpSpPr>
        <p:grpSp>
          <p:nvGrpSpPr>
            <p:cNvPr id="6" name="Group 11"/>
            <p:cNvGrpSpPr>
              <a:grpSpLocks/>
            </p:cNvGrpSpPr>
            <p:nvPr/>
          </p:nvGrpSpPr>
          <p:grpSpPr bwMode="auto">
            <a:xfrm>
              <a:off x="1728" y="816"/>
              <a:ext cx="1398" cy="877"/>
              <a:chOff x="2688" y="720"/>
              <a:chExt cx="1398" cy="877"/>
            </a:xfrm>
          </p:grpSpPr>
          <p:grpSp>
            <p:nvGrpSpPr>
              <p:cNvPr id="7" name="Group 12"/>
              <p:cNvGrpSpPr>
                <a:grpSpLocks/>
              </p:cNvGrpSpPr>
              <p:nvPr/>
            </p:nvGrpSpPr>
            <p:grpSpPr bwMode="auto">
              <a:xfrm>
                <a:off x="2688" y="720"/>
                <a:ext cx="1398" cy="877"/>
                <a:chOff x="2682" y="1063"/>
                <a:chExt cx="1398" cy="877"/>
              </a:xfrm>
            </p:grpSpPr>
            <p:sp>
              <p:nvSpPr>
                <p:cNvPr id="158733" name="Cloud"/>
                <p:cNvSpPr>
                  <a:spLocks noChangeAspect="1" noEditPoints="1" noChangeArrowheads="1"/>
                </p:cNvSpPr>
                <p:nvPr/>
              </p:nvSpPr>
              <p:spPr bwMode="auto">
                <a:xfrm flipV="1">
                  <a:off x="2832" y="1104"/>
                  <a:ext cx="1248" cy="83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DDDDDD"/>
                </a:solidFill>
                <a:ln w="9525">
                  <a:solidFill>
                    <a:srgbClr val="000000"/>
                  </a:solidFill>
                  <a:miter lim="800000"/>
                  <a:headEnd/>
                  <a:tailEnd/>
                </a:ln>
                <a:effectLst>
                  <a:outerShdw dist="107763" dir="2700000" algn="ctr" rotWithShape="0">
                    <a:srgbClr val="808080"/>
                  </a:outerShdw>
                </a:effectLst>
              </p:spPr>
              <p:txBody>
                <a:bodyPr/>
                <a:lstStyle/>
                <a:p>
                  <a:pPr fontAlgn="base">
                    <a:spcBef>
                      <a:spcPct val="0"/>
                    </a:spcBef>
                    <a:spcAft>
                      <a:spcPct val="0"/>
                    </a:spcAft>
                    <a:defRPr/>
                  </a:pPr>
                  <a:endParaRPr lang="en-US">
                    <a:solidFill>
                      <a:srgbClr val="000000"/>
                    </a:solidFill>
                  </a:endParaRPr>
                </a:p>
              </p:txBody>
            </p:sp>
            <p:sp>
              <p:nvSpPr>
                <p:cNvPr id="47193" name="Oval 14"/>
                <p:cNvSpPr>
                  <a:spLocks noChangeArrowheads="1"/>
                </p:cNvSpPr>
                <p:nvPr/>
              </p:nvSpPr>
              <p:spPr bwMode="auto">
                <a:xfrm>
                  <a:off x="3360" y="1488"/>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4" name="Oval 15"/>
                <p:cNvSpPr>
                  <a:spLocks noChangeArrowheads="1"/>
                </p:cNvSpPr>
                <p:nvPr/>
              </p:nvSpPr>
              <p:spPr bwMode="auto">
                <a:xfrm>
                  <a:off x="3504" y="153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5" name="Oval 16"/>
                <p:cNvSpPr>
                  <a:spLocks noChangeArrowheads="1"/>
                </p:cNvSpPr>
                <p:nvPr/>
              </p:nvSpPr>
              <p:spPr bwMode="auto">
                <a:xfrm>
                  <a:off x="3408" y="168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6" name="Oval 17"/>
                <p:cNvSpPr>
                  <a:spLocks noChangeArrowheads="1"/>
                </p:cNvSpPr>
                <p:nvPr/>
              </p:nvSpPr>
              <p:spPr bwMode="auto">
                <a:xfrm>
                  <a:off x="3360" y="129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7" name="Oval 18"/>
                <p:cNvSpPr>
                  <a:spLocks noChangeArrowheads="1"/>
                </p:cNvSpPr>
                <p:nvPr/>
              </p:nvSpPr>
              <p:spPr bwMode="auto">
                <a:xfrm>
                  <a:off x="3504" y="1344"/>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8" name="Oval 19"/>
                <p:cNvSpPr>
                  <a:spLocks noChangeArrowheads="1"/>
                </p:cNvSpPr>
                <p:nvPr/>
              </p:nvSpPr>
              <p:spPr bwMode="auto">
                <a:xfrm>
                  <a:off x="3696" y="153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99" name="Oval 20"/>
                <p:cNvSpPr>
                  <a:spLocks noChangeArrowheads="1"/>
                </p:cNvSpPr>
                <p:nvPr/>
              </p:nvSpPr>
              <p:spPr bwMode="auto">
                <a:xfrm>
                  <a:off x="3792" y="168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0" name="Oval 21"/>
                <p:cNvSpPr>
                  <a:spLocks noChangeArrowheads="1"/>
                </p:cNvSpPr>
                <p:nvPr/>
              </p:nvSpPr>
              <p:spPr bwMode="auto">
                <a:xfrm>
                  <a:off x="3072" y="120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1" name="Oval 22"/>
                <p:cNvSpPr>
                  <a:spLocks noChangeArrowheads="1"/>
                </p:cNvSpPr>
                <p:nvPr/>
              </p:nvSpPr>
              <p:spPr bwMode="auto">
                <a:xfrm>
                  <a:off x="3264" y="1584"/>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2" name="Oval 23"/>
                <p:cNvSpPr>
                  <a:spLocks noChangeArrowheads="1"/>
                </p:cNvSpPr>
                <p:nvPr/>
              </p:nvSpPr>
              <p:spPr bwMode="auto">
                <a:xfrm>
                  <a:off x="3312" y="177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3" name="Oval 24"/>
                <p:cNvSpPr>
                  <a:spLocks noChangeArrowheads="1"/>
                </p:cNvSpPr>
                <p:nvPr/>
              </p:nvSpPr>
              <p:spPr bwMode="auto">
                <a:xfrm>
                  <a:off x="3216" y="129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4" name="Oval 25"/>
                <p:cNvSpPr>
                  <a:spLocks noChangeArrowheads="1"/>
                </p:cNvSpPr>
                <p:nvPr/>
              </p:nvSpPr>
              <p:spPr bwMode="auto">
                <a:xfrm>
                  <a:off x="2880" y="1488"/>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5" name="Oval 26"/>
                <p:cNvSpPr>
                  <a:spLocks noChangeArrowheads="1"/>
                </p:cNvSpPr>
                <p:nvPr/>
              </p:nvSpPr>
              <p:spPr bwMode="auto">
                <a:xfrm>
                  <a:off x="2976" y="1632"/>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6" name="Oval 27"/>
                <p:cNvSpPr>
                  <a:spLocks noChangeArrowheads="1"/>
                </p:cNvSpPr>
                <p:nvPr/>
              </p:nvSpPr>
              <p:spPr bwMode="auto">
                <a:xfrm>
                  <a:off x="3072" y="1728"/>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7" name="Oval 28"/>
                <p:cNvSpPr>
                  <a:spLocks noChangeArrowheads="1"/>
                </p:cNvSpPr>
                <p:nvPr/>
              </p:nvSpPr>
              <p:spPr bwMode="auto">
                <a:xfrm>
                  <a:off x="2928" y="129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8" name="Oval 29"/>
                <p:cNvSpPr>
                  <a:spLocks noChangeArrowheads="1"/>
                </p:cNvSpPr>
                <p:nvPr/>
              </p:nvSpPr>
              <p:spPr bwMode="auto">
                <a:xfrm>
                  <a:off x="3024" y="1488"/>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09" name="Oval 30"/>
                <p:cNvSpPr>
                  <a:spLocks noChangeArrowheads="1"/>
                </p:cNvSpPr>
                <p:nvPr/>
              </p:nvSpPr>
              <p:spPr bwMode="auto">
                <a:xfrm>
                  <a:off x="3216" y="144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0" name="Oval 31"/>
                <p:cNvSpPr>
                  <a:spLocks noChangeArrowheads="1"/>
                </p:cNvSpPr>
                <p:nvPr/>
              </p:nvSpPr>
              <p:spPr bwMode="auto">
                <a:xfrm>
                  <a:off x="3360" y="1152"/>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1" name="Oval 32"/>
                <p:cNvSpPr>
                  <a:spLocks noChangeArrowheads="1"/>
                </p:cNvSpPr>
                <p:nvPr/>
              </p:nvSpPr>
              <p:spPr bwMode="auto">
                <a:xfrm>
                  <a:off x="3504" y="120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2" name="Oval 33"/>
                <p:cNvSpPr>
                  <a:spLocks noChangeArrowheads="1"/>
                </p:cNvSpPr>
                <p:nvPr/>
              </p:nvSpPr>
              <p:spPr bwMode="auto">
                <a:xfrm>
                  <a:off x="3648" y="129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3" name="Oval 34"/>
                <p:cNvSpPr>
                  <a:spLocks noChangeArrowheads="1"/>
                </p:cNvSpPr>
                <p:nvPr/>
              </p:nvSpPr>
              <p:spPr bwMode="auto">
                <a:xfrm>
                  <a:off x="3744" y="1392"/>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4" name="Oval 35"/>
                <p:cNvSpPr>
                  <a:spLocks noChangeArrowheads="1"/>
                </p:cNvSpPr>
                <p:nvPr/>
              </p:nvSpPr>
              <p:spPr bwMode="auto">
                <a:xfrm>
                  <a:off x="3888" y="144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5" name="Oval 36"/>
                <p:cNvSpPr>
                  <a:spLocks noChangeArrowheads="1"/>
                </p:cNvSpPr>
                <p:nvPr/>
              </p:nvSpPr>
              <p:spPr bwMode="auto">
                <a:xfrm>
                  <a:off x="3888" y="1584"/>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6" name="Oval 37"/>
                <p:cNvSpPr>
                  <a:spLocks noChangeArrowheads="1"/>
                </p:cNvSpPr>
                <p:nvPr/>
              </p:nvSpPr>
              <p:spPr bwMode="auto">
                <a:xfrm>
                  <a:off x="3744" y="1824"/>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7" name="Oval 38"/>
                <p:cNvSpPr>
                  <a:spLocks noChangeArrowheads="1"/>
                </p:cNvSpPr>
                <p:nvPr/>
              </p:nvSpPr>
              <p:spPr bwMode="auto">
                <a:xfrm>
                  <a:off x="3504" y="1776"/>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8" name="Oval 39"/>
                <p:cNvSpPr>
                  <a:spLocks noChangeArrowheads="1"/>
                </p:cNvSpPr>
                <p:nvPr/>
              </p:nvSpPr>
              <p:spPr bwMode="auto">
                <a:xfrm>
                  <a:off x="3600" y="168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19" name="Oval 40"/>
                <p:cNvSpPr>
                  <a:spLocks noChangeArrowheads="1"/>
                </p:cNvSpPr>
                <p:nvPr/>
              </p:nvSpPr>
              <p:spPr bwMode="auto">
                <a:xfrm>
                  <a:off x="3072" y="1344"/>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220" name="Text Box 41"/>
                <p:cNvSpPr txBox="1">
                  <a:spLocks noChangeArrowheads="1"/>
                </p:cNvSpPr>
                <p:nvPr/>
              </p:nvSpPr>
              <p:spPr bwMode="auto">
                <a:xfrm>
                  <a:off x="2682" y="1063"/>
                  <a:ext cx="274" cy="256"/>
                </a:xfrm>
                <a:prstGeom prst="rect">
                  <a:avLst/>
                </a:prstGeom>
                <a:noFill/>
                <a:ln w="9525">
                  <a:noFill/>
                  <a:miter lim="800000"/>
                  <a:headEnd/>
                  <a:tailEnd/>
                </a:ln>
              </p:spPr>
              <p:txBody>
                <a:bodyPr wrap="none">
                  <a:spAutoFit/>
                </a:bodyPr>
                <a:lstStyle/>
                <a:p>
                  <a:pPr fontAlgn="base">
                    <a:spcBef>
                      <a:spcPct val="0"/>
                    </a:spcBef>
                    <a:spcAft>
                      <a:spcPct val="0"/>
                    </a:spcAft>
                  </a:pPr>
                  <a:r>
                    <a:rPr lang="en-US" sz="1400" smtClean="0">
                      <a:solidFill>
                        <a:srgbClr val="000000"/>
                      </a:solidFill>
                      <a:latin typeface="Times New Roman" pitchFamily="18" charset="0"/>
                    </a:rPr>
                    <a:t>cloud</a:t>
                  </a:r>
                </a:p>
              </p:txBody>
            </p:sp>
          </p:grpSp>
          <p:sp>
            <p:nvSpPr>
              <p:cNvPr id="47191" name="Oval 42"/>
              <p:cNvSpPr>
                <a:spLocks noChangeArrowheads="1"/>
              </p:cNvSpPr>
              <p:nvPr/>
            </p:nvSpPr>
            <p:spPr bwMode="auto">
              <a:xfrm>
                <a:off x="3168" y="1248"/>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grpSp>
        <p:sp>
          <p:nvSpPr>
            <p:cNvPr id="47189" name="Oval 43"/>
            <p:cNvSpPr>
              <a:spLocks noChangeArrowheads="1"/>
            </p:cNvSpPr>
            <p:nvPr/>
          </p:nvSpPr>
          <p:spPr bwMode="auto">
            <a:xfrm>
              <a:off x="2640" y="1200"/>
              <a:ext cx="96" cy="96"/>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grpSp>
      <p:grpSp>
        <p:nvGrpSpPr>
          <p:cNvPr id="8" name="Group 44"/>
          <p:cNvGrpSpPr>
            <a:grpSpLocks/>
          </p:cNvGrpSpPr>
          <p:nvPr/>
        </p:nvGrpSpPr>
        <p:grpSpPr bwMode="auto">
          <a:xfrm>
            <a:off x="-80964" y="4941889"/>
            <a:ext cx="2160588" cy="1801813"/>
            <a:chOff x="-51" y="3113"/>
            <a:chExt cx="1361" cy="1135"/>
          </a:xfrm>
        </p:grpSpPr>
        <p:sp>
          <p:nvSpPr>
            <p:cNvPr id="47183" name="Rectangle 45" descr="Large checker board"/>
            <p:cNvSpPr>
              <a:spLocks noChangeArrowheads="1"/>
            </p:cNvSpPr>
            <p:nvPr/>
          </p:nvSpPr>
          <p:spPr bwMode="auto">
            <a:xfrm>
              <a:off x="512" y="3672"/>
              <a:ext cx="256" cy="576"/>
            </a:xfrm>
            <a:prstGeom prst="rect">
              <a:avLst/>
            </a:prstGeom>
            <a:pattFill prst="lgCheck">
              <a:fgClr>
                <a:schemeClr val="tx1"/>
              </a:fgClr>
              <a:bgClr>
                <a:srgbClr val="DDDDDD"/>
              </a:bgClr>
            </a:patt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84" name="Text Box 46"/>
            <p:cNvSpPr txBox="1">
              <a:spLocks noChangeArrowheads="1"/>
            </p:cNvSpPr>
            <p:nvPr/>
          </p:nvSpPr>
          <p:spPr bwMode="auto">
            <a:xfrm>
              <a:off x="-51" y="3348"/>
              <a:ext cx="1361" cy="330"/>
            </a:xfrm>
            <a:prstGeom prst="rect">
              <a:avLst/>
            </a:prstGeom>
            <a:noFill/>
            <a:ln w="9525">
              <a:noFill/>
              <a:miter lim="800000"/>
              <a:headEnd/>
              <a:tailEnd/>
            </a:ln>
          </p:spPr>
          <p:txBody>
            <a:bodyPr wrap="square">
              <a:spAutoFit/>
            </a:bodyPr>
            <a:lstStyle/>
            <a:p>
              <a:pPr algn="ctr" fontAlgn="base">
                <a:spcBef>
                  <a:spcPct val="0"/>
                </a:spcBef>
                <a:spcAft>
                  <a:spcPct val="0"/>
                </a:spcAft>
              </a:pPr>
              <a:endParaRPr lang="en-US" sz="1400" dirty="0" smtClean="0">
                <a:solidFill>
                  <a:srgbClr val="000000"/>
                </a:solidFill>
              </a:endParaRPr>
            </a:p>
            <a:p>
              <a:pPr algn="ctr" fontAlgn="base">
                <a:spcBef>
                  <a:spcPct val="0"/>
                </a:spcBef>
                <a:spcAft>
                  <a:spcPct val="0"/>
                </a:spcAft>
              </a:pPr>
              <a:r>
                <a:rPr lang="en-US" sz="1400" dirty="0" smtClean="0">
                  <a:solidFill>
                    <a:srgbClr val="000000"/>
                  </a:solidFill>
                </a:rPr>
                <a:t>Anthropogenic Emissions</a:t>
              </a:r>
            </a:p>
          </p:txBody>
        </p:sp>
        <p:sp>
          <p:nvSpPr>
            <p:cNvPr id="47185" name="AutoShape 47"/>
            <p:cNvSpPr>
              <a:spLocks noChangeArrowheads="1"/>
            </p:cNvSpPr>
            <p:nvPr/>
          </p:nvSpPr>
          <p:spPr bwMode="auto">
            <a:xfrm>
              <a:off x="197" y="3113"/>
              <a:ext cx="256" cy="396"/>
            </a:xfrm>
            <a:prstGeom prst="upArrow">
              <a:avLst>
                <a:gd name="adj1" fmla="val 50000"/>
                <a:gd name="adj2" fmla="val 38672"/>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86" name="AutoShape 48"/>
            <p:cNvSpPr>
              <a:spLocks noChangeArrowheads="1"/>
            </p:cNvSpPr>
            <p:nvPr/>
          </p:nvSpPr>
          <p:spPr bwMode="auto">
            <a:xfrm>
              <a:off x="517" y="3113"/>
              <a:ext cx="256" cy="396"/>
            </a:xfrm>
            <a:prstGeom prst="upArrow">
              <a:avLst>
                <a:gd name="adj1" fmla="val 50000"/>
                <a:gd name="adj2" fmla="val 38672"/>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87" name="AutoShape 49" descr="90%"/>
            <p:cNvSpPr>
              <a:spLocks noChangeArrowheads="1"/>
            </p:cNvSpPr>
            <p:nvPr/>
          </p:nvSpPr>
          <p:spPr bwMode="auto">
            <a:xfrm>
              <a:off x="837" y="3113"/>
              <a:ext cx="256" cy="396"/>
            </a:xfrm>
            <a:prstGeom prst="upArrow">
              <a:avLst>
                <a:gd name="adj1" fmla="val 50000"/>
                <a:gd name="adj2" fmla="val 38672"/>
              </a:avLst>
            </a:prstGeom>
            <a:pattFill prst="pct90">
              <a:fgClr>
                <a:srgbClr val="CC6600"/>
              </a:fgClr>
              <a:bgClr>
                <a:srgbClr val="FFFFFF"/>
              </a:bgClr>
            </a:patt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sp>
        <p:nvSpPr>
          <p:cNvPr id="47110" name="Freeform 50"/>
          <p:cNvSpPr>
            <a:spLocks/>
          </p:cNvSpPr>
          <p:nvPr/>
        </p:nvSpPr>
        <p:spPr bwMode="auto">
          <a:xfrm>
            <a:off x="0" y="6572250"/>
            <a:ext cx="9245600" cy="400050"/>
          </a:xfrm>
          <a:custGeom>
            <a:avLst/>
            <a:gdLst>
              <a:gd name="T0" fmla="*/ 27482114 w 4320"/>
              <a:gd name="T1" fmla="*/ 0 h 249"/>
              <a:gd name="T2" fmla="*/ 82446350 w 4320"/>
              <a:gd name="T3" fmla="*/ 505925157 h 249"/>
              <a:gd name="T4" fmla="*/ 293145446 w 4320"/>
              <a:gd name="T5" fmla="*/ 534319060 h 249"/>
              <a:gd name="T6" fmla="*/ 2147483647 w 4320"/>
              <a:gd name="T7" fmla="*/ 565293205 h 249"/>
              <a:gd name="T8" fmla="*/ 2147483647 w 4320"/>
              <a:gd name="T9" fmla="*/ 474949405 h 249"/>
              <a:gd name="T10" fmla="*/ 2147483647 w 4320"/>
              <a:gd name="T11" fmla="*/ 147131656 h 249"/>
              <a:gd name="T12" fmla="*/ 2147483647 w 4320"/>
              <a:gd name="T13" fmla="*/ 178105801 h 249"/>
              <a:gd name="T14" fmla="*/ 2147483647 w 4320"/>
              <a:gd name="T15" fmla="*/ 28393916 h 249"/>
              <a:gd name="T16" fmla="*/ 2147483647 w 4320"/>
              <a:gd name="T17" fmla="*/ 178105801 h 249"/>
              <a:gd name="T18" fmla="*/ 2147483647 w 4320"/>
              <a:gd name="T19" fmla="*/ 206499704 h 249"/>
              <a:gd name="T20" fmla="*/ 2147483647 w 4320"/>
              <a:gd name="T21" fmla="*/ 296843554 h 249"/>
              <a:gd name="T22" fmla="*/ 2147483647 w 4320"/>
              <a:gd name="T23" fmla="*/ 178105801 h 249"/>
              <a:gd name="T24" fmla="*/ 27482114 w 4320"/>
              <a:gd name="T25" fmla="*/ 237475506 h 2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20"/>
              <a:gd name="T40" fmla="*/ 0 h 249"/>
              <a:gd name="T41" fmla="*/ 4320 w 4320"/>
              <a:gd name="T42" fmla="*/ 249 h 2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20" h="249">
                <a:moveTo>
                  <a:pt x="6" y="0"/>
                </a:moveTo>
                <a:cubicBezTo>
                  <a:pt x="10" y="65"/>
                  <a:pt x="0" y="133"/>
                  <a:pt x="18" y="196"/>
                </a:cubicBezTo>
                <a:cubicBezTo>
                  <a:pt x="22" y="211"/>
                  <a:pt x="48" y="207"/>
                  <a:pt x="64" y="207"/>
                </a:cubicBezTo>
                <a:cubicBezTo>
                  <a:pt x="621" y="214"/>
                  <a:pt x="1177" y="215"/>
                  <a:pt x="1734" y="219"/>
                </a:cubicBezTo>
                <a:cubicBezTo>
                  <a:pt x="2573" y="249"/>
                  <a:pt x="3418" y="201"/>
                  <a:pt x="4257" y="184"/>
                </a:cubicBezTo>
                <a:cubicBezTo>
                  <a:pt x="4320" y="142"/>
                  <a:pt x="4304" y="133"/>
                  <a:pt x="4291" y="57"/>
                </a:cubicBezTo>
                <a:cubicBezTo>
                  <a:pt x="3817" y="75"/>
                  <a:pt x="3402" y="75"/>
                  <a:pt x="2909" y="69"/>
                </a:cubicBezTo>
                <a:cubicBezTo>
                  <a:pt x="2827" y="44"/>
                  <a:pt x="2749" y="32"/>
                  <a:pt x="2667" y="11"/>
                </a:cubicBezTo>
                <a:cubicBezTo>
                  <a:pt x="2578" y="24"/>
                  <a:pt x="2518" y="65"/>
                  <a:pt x="2425" y="69"/>
                </a:cubicBezTo>
                <a:cubicBezTo>
                  <a:pt x="2256" y="75"/>
                  <a:pt x="2087" y="76"/>
                  <a:pt x="1918" y="80"/>
                </a:cubicBezTo>
                <a:cubicBezTo>
                  <a:pt x="1774" y="118"/>
                  <a:pt x="1858" y="102"/>
                  <a:pt x="1665" y="115"/>
                </a:cubicBezTo>
                <a:cubicBezTo>
                  <a:pt x="1456" y="107"/>
                  <a:pt x="1251" y="91"/>
                  <a:pt x="1043" y="69"/>
                </a:cubicBezTo>
                <a:cubicBezTo>
                  <a:pt x="692" y="76"/>
                  <a:pt x="356" y="92"/>
                  <a:pt x="6" y="92"/>
                </a:cubicBezTo>
              </a:path>
            </a:pathLst>
          </a:custGeom>
          <a:solidFill>
            <a:srgbClr val="FF9966"/>
          </a:solid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grpSp>
        <p:nvGrpSpPr>
          <p:cNvPr id="26" name="Group 25"/>
          <p:cNvGrpSpPr/>
          <p:nvPr/>
        </p:nvGrpSpPr>
        <p:grpSpPr>
          <a:xfrm>
            <a:off x="2312988" y="116632"/>
            <a:ext cx="3342605" cy="955266"/>
            <a:chOff x="2312988" y="116632"/>
            <a:chExt cx="3342605" cy="955266"/>
          </a:xfrm>
        </p:grpSpPr>
        <p:sp>
          <p:nvSpPr>
            <p:cNvPr id="24" name="Rectangle 23"/>
            <p:cNvSpPr/>
            <p:nvPr/>
          </p:nvSpPr>
          <p:spPr>
            <a:xfrm>
              <a:off x="2312988" y="116632"/>
              <a:ext cx="2944812" cy="955266"/>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51"/>
            <p:cNvGrpSpPr>
              <a:grpSpLocks/>
            </p:cNvGrpSpPr>
            <p:nvPr/>
          </p:nvGrpSpPr>
          <p:grpSpPr bwMode="auto">
            <a:xfrm>
              <a:off x="2483768" y="236191"/>
              <a:ext cx="3171825" cy="744537"/>
              <a:chOff x="3776" y="135"/>
              <a:chExt cx="1998" cy="469"/>
            </a:xfrm>
          </p:grpSpPr>
          <p:sp>
            <p:nvSpPr>
              <p:cNvPr id="47177" name="Text Box 52"/>
              <p:cNvSpPr txBox="1">
                <a:spLocks noChangeArrowheads="1"/>
              </p:cNvSpPr>
              <p:nvPr/>
            </p:nvSpPr>
            <p:spPr bwMode="auto">
              <a:xfrm>
                <a:off x="4030" y="278"/>
                <a:ext cx="1744" cy="173"/>
              </a:xfrm>
              <a:prstGeom prst="rect">
                <a:avLst/>
              </a:prstGeom>
              <a:noFill/>
              <a:ln w="9525">
                <a:noFill/>
                <a:miter lim="800000"/>
                <a:headEnd/>
                <a:tailEnd/>
              </a:ln>
            </p:spPr>
            <p:txBody>
              <a:bodyPr>
                <a:spAutoFit/>
              </a:bodyPr>
              <a:lstStyle/>
              <a:p>
                <a:pPr fontAlgn="base">
                  <a:spcBef>
                    <a:spcPct val="0"/>
                  </a:spcBef>
                  <a:spcAft>
                    <a:spcPct val="0"/>
                  </a:spcAft>
                </a:pPr>
                <a:r>
                  <a:rPr lang="en-US" sz="1200" b="1" dirty="0" smtClean="0">
                    <a:solidFill>
                      <a:srgbClr val="000000"/>
                    </a:solidFill>
                  </a:rPr>
                  <a:t>Hg(II), ionic mercury, RGM, “</a:t>
                </a:r>
                <a:r>
                  <a:rPr lang="en-US" sz="1200" b="1" i="1" dirty="0" smtClean="0">
                    <a:solidFill>
                      <a:srgbClr val="000000"/>
                    </a:solidFill>
                  </a:rPr>
                  <a:t>GOM”</a:t>
                </a:r>
              </a:p>
            </p:txBody>
          </p:sp>
          <p:sp>
            <p:nvSpPr>
              <p:cNvPr id="47178" name="Text Box 53"/>
              <p:cNvSpPr txBox="1">
                <a:spLocks noChangeArrowheads="1"/>
              </p:cNvSpPr>
              <p:nvPr/>
            </p:nvSpPr>
            <p:spPr bwMode="auto">
              <a:xfrm>
                <a:off x="4030" y="135"/>
                <a:ext cx="1304" cy="173"/>
              </a:xfrm>
              <a:prstGeom prst="rect">
                <a:avLst/>
              </a:prstGeom>
              <a:noFill/>
              <a:ln w="9525">
                <a:noFill/>
                <a:miter lim="800000"/>
                <a:headEnd/>
                <a:tailEnd/>
              </a:ln>
            </p:spPr>
            <p:txBody>
              <a:bodyPr wrap="none">
                <a:spAutoFit/>
              </a:bodyPr>
              <a:lstStyle/>
              <a:p>
                <a:pPr fontAlgn="base">
                  <a:spcBef>
                    <a:spcPct val="0"/>
                  </a:spcBef>
                  <a:spcAft>
                    <a:spcPct val="0"/>
                  </a:spcAft>
                </a:pPr>
                <a:r>
                  <a:rPr lang="en-US" sz="1200" b="1" dirty="0" smtClean="0">
                    <a:solidFill>
                      <a:srgbClr val="000000"/>
                    </a:solidFill>
                  </a:rPr>
                  <a:t>Elemental Mercury [Hg(0)]</a:t>
                </a:r>
              </a:p>
            </p:txBody>
          </p:sp>
          <p:sp>
            <p:nvSpPr>
              <p:cNvPr id="47179" name="Text Box 54"/>
              <p:cNvSpPr txBox="1">
                <a:spLocks noChangeArrowheads="1"/>
              </p:cNvSpPr>
              <p:nvPr/>
            </p:nvSpPr>
            <p:spPr bwMode="auto">
              <a:xfrm>
                <a:off x="4030" y="431"/>
                <a:ext cx="1522" cy="173"/>
              </a:xfrm>
              <a:prstGeom prst="rect">
                <a:avLst/>
              </a:prstGeom>
              <a:noFill/>
              <a:ln w="9525">
                <a:noFill/>
                <a:miter lim="800000"/>
                <a:headEnd/>
                <a:tailEnd/>
              </a:ln>
            </p:spPr>
            <p:txBody>
              <a:bodyPr>
                <a:spAutoFit/>
              </a:bodyPr>
              <a:lstStyle/>
              <a:p>
                <a:pPr fontAlgn="base">
                  <a:spcBef>
                    <a:spcPct val="0"/>
                  </a:spcBef>
                  <a:spcAft>
                    <a:spcPct val="0"/>
                  </a:spcAft>
                </a:pPr>
                <a:r>
                  <a:rPr lang="en-US" sz="1200" b="1" dirty="0" smtClean="0">
                    <a:solidFill>
                      <a:srgbClr val="000000"/>
                    </a:solidFill>
                  </a:rPr>
                  <a:t>Particulate Mercury [Hg(p)]</a:t>
                </a:r>
              </a:p>
            </p:txBody>
          </p:sp>
          <p:sp>
            <p:nvSpPr>
              <p:cNvPr id="47180" name="Rectangle 55"/>
              <p:cNvSpPr>
                <a:spLocks noChangeArrowheads="1"/>
              </p:cNvSpPr>
              <p:nvPr/>
            </p:nvSpPr>
            <p:spPr bwMode="auto">
              <a:xfrm>
                <a:off x="3776" y="307"/>
                <a:ext cx="256" cy="120"/>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81" name="Rectangle 56" descr="90%"/>
              <p:cNvSpPr>
                <a:spLocks noChangeArrowheads="1"/>
              </p:cNvSpPr>
              <p:nvPr/>
            </p:nvSpPr>
            <p:spPr bwMode="auto">
              <a:xfrm>
                <a:off x="3776" y="451"/>
                <a:ext cx="256" cy="120"/>
              </a:xfrm>
              <a:prstGeom prst="rect">
                <a:avLst/>
              </a:prstGeom>
              <a:pattFill prst="pct90">
                <a:fgClr>
                  <a:srgbClr val="CC6600"/>
                </a:fgClr>
                <a:bgClr>
                  <a:srgbClr val="FFFFFF"/>
                </a:bgClr>
              </a:patt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82" name="Rectangle 57"/>
              <p:cNvSpPr>
                <a:spLocks noChangeArrowheads="1"/>
              </p:cNvSpPr>
              <p:nvPr/>
            </p:nvSpPr>
            <p:spPr bwMode="auto">
              <a:xfrm>
                <a:off x="3776" y="163"/>
                <a:ext cx="256" cy="120"/>
              </a:xfrm>
              <a:prstGeom prst="rect">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grpSp>
        <p:nvGrpSpPr>
          <p:cNvPr id="10" name="Group 58"/>
          <p:cNvGrpSpPr>
            <a:grpSpLocks/>
          </p:cNvGrpSpPr>
          <p:nvPr/>
        </p:nvGrpSpPr>
        <p:grpSpPr bwMode="auto">
          <a:xfrm>
            <a:off x="3276600" y="5365750"/>
            <a:ext cx="2393950" cy="1416050"/>
            <a:chOff x="2064" y="3380"/>
            <a:chExt cx="1508" cy="892"/>
          </a:xfrm>
        </p:grpSpPr>
        <p:sp>
          <p:nvSpPr>
            <p:cNvPr id="47174" name="Text Box 59"/>
            <p:cNvSpPr txBox="1">
              <a:spLocks noChangeArrowheads="1"/>
            </p:cNvSpPr>
            <p:nvPr/>
          </p:nvSpPr>
          <p:spPr bwMode="auto">
            <a:xfrm>
              <a:off x="2064" y="3380"/>
              <a:ext cx="1440" cy="460"/>
            </a:xfrm>
            <a:prstGeom prst="rect">
              <a:avLst/>
            </a:prstGeom>
            <a:noFill/>
            <a:ln w="9525">
              <a:noFill/>
              <a:miter lim="800000"/>
              <a:headEnd/>
              <a:tailEnd/>
            </a:ln>
          </p:spPr>
          <p:txBody>
            <a:bodyPr>
              <a:spAutoFit/>
            </a:bodyPr>
            <a:lstStyle/>
            <a:p>
              <a:pPr algn="ctr" fontAlgn="base">
                <a:spcBef>
                  <a:spcPct val="0"/>
                </a:spcBef>
                <a:spcAft>
                  <a:spcPct val="0"/>
                </a:spcAft>
              </a:pPr>
              <a:r>
                <a:rPr lang="en-US" sz="1400" smtClean="0">
                  <a:solidFill>
                    <a:srgbClr val="000000"/>
                  </a:solidFill>
                </a:rPr>
                <a:t>Re-emission of  previously deposited anthropogenic and natural mercury</a:t>
              </a:r>
            </a:p>
          </p:txBody>
        </p:sp>
        <p:sp>
          <p:nvSpPr>
            <p:cNvPr id="47175" name="AutoShape 60"/>
            <p:cNvSpPr>
              <a:spLocks noChangeArrowheads="1"/>
            </p:cNvSpPr>
            <p:nvPr/>
          </p:nvSpPr>
          <p:spPr bwMode="auto">
            <a:xfrm>
              <a:off x="2632" y="3840"/>
              <a:ext cx="192" cy="432"/>
            </a:xfrm>
            <a:prstGeom prst="upArrow">
              <a:avLst>
                <a:gd name="adj1" fmla="val 50000"/>
                <a:gd name="adj2" fmla="val 56250"/>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pic>
          <p:nvPicPr>
            <p:cNvPr id="47176" name="Picture 61" descr="NA01441_"/>
            <p:cNvPicPr>
              <a:picLocks noChangeAspect="1" noChangeArrowheads="1"/>
            </p:cNvPicPr>
            <p:nvPr/>
          </p:nvPicPr>
          <p:blipFill>
            <a:blip r:embed="rId3" cstate="print"/>
            <a:srcRect/>
            <a:stretch>
              <a:fillRect/>
            </a:stretch>
          </p:blipFill>
          <p:spPr bwMode="auto">
            <a:xfrm>
              <a:off x="2944" y="3840"/>
              <a:ext cx="628" cy="398"/>
            </a:xfrm>
            <a:prstGeom prst="rect">
              <a:avLst/>
            </a:prstGeom>
            <a:noFill/>
            <a:ln w="9525">
              <a:noFill/>
              <a:miter lim="800000"/>
              <a:headEnd/>
              <a:tailEnd/>
            </a:ln>
          </p:spPr>
        </p:pic>
      </p:grpSp>
      <p:grpSp>
        <p:nvGrpSpPr>
          <p:cNvPr id="11" name="Group 62"/>
          <p:cNvGrpSpPr>
            <a:grpSpLocks/>
          </p:cNvGrpSpPr>
          <p:nvPr/>
        </p:nvGrpSpPr>
        <p:grpSpPr bwMode="auto">
          <a:xfrm>
            <a:off x="3733800" y="3090640"/>
            <a:ext cx="3048000" cy="534987"/>
            <a:chOff x="2352" y="2201"/>
            <a:chExt cx="1920" cy="337"/>
          </a:xfrm>
        </p:grpSpPr>
        <p:sp>
          <p:nvSpPr>
            <p:cNvPr id="47172" name="Freeform 63" descr="90%"/>
            <p:cNvSpPr>
              <a:spLocks/>
            </p:cNvSpPr>
            <p:nvPr/>
          </p:nvSpPr>
          <p:spPr bwMode="auto">
            <a:xfrm>
              <a:off x="3832" y="2201"/>
              <a:ext cx="440" cy="337"/>
            </a:xfrm>
            <a:custGeom>
              <a:avLst/>
              <a:gdLst>
                <a:gd name="T0" fmla="*/ 127 w 440"/>
                <a:gd name="T1" fmla="*/ 289 h 369"/>
                <a:gd name="T2" fmla="*/ 81 w 440"/>
                <a:gd name="T3" fmla="*/ 240 h 369"/>
                <a:gd name="T4" fmla="*/ 0 w 440"/>
                <a:gd name="T5" fmla="*/ 134 h 369"/>
                <a:gd name="T6" fmla="*/ 12 w 440"/>
                <a:gd name="T7" fmla="*/ 87 h 369"/>
                <a:gd name="T8" fmla="*/ 93 w 440"/>
                <a:gd name="T9" fmla="*/ 68 h 369"/>
                <a:gd name="T10" fmla="*/ 162 w 440"/>
                <a:gd name="T11" fmla="*/ 29 h 369"/>
                <a:gd name="T12" fmla="*/ 196 w 440"/>
                <a:gd name="T13" fmla="*/ 10 h 369"/>
                <a:gd name="T14" fmla="*/ 346 w 440"/>
                <a:gd name="T15" fmla="*/ 0 h 369"/>
                <a:gd name="T16" fmla="*/ 392 w 440"/>
                <a:gd name="T17" fmla="*/ 106 h 369"/>
                <a:gd name="T18" fmla="*/ 427 w 440"/>
                <a:gd name="T19" fmla="*/ 163 h 369"/>
                <a:gd name="T20" fmla="*/ 415 w 440"/>
                <a:gd name="T21" fmla="*/ 212 h 369"/>
                <a:gd name="T22" fmla="*/ 381 w 440"/>
                <a:gd name="T23" fmla="*/ 221 h 369"/>
                <a:gd name="T24" fmla="*/ 358 w 440"/>
                <a:gd name="T25" fmla="*/ 279 h 369"/>
                <a:gd name="T26" fmla="*/ 231 w 440"/>
                <a:gd name="T27" fmla="*/ 308 h 369"/>
                <a:gd name="T28" fmla="*/ 127 w 440"/>
                <a:gd name="T29" fmla="*/ 289 h 3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0"/>
                <a:gd name="T46" fmla="*/ 0 h 369"/>
                <a:gd name="T47" fmla="*/ 440 w 440"/>
                <a:gd name="T48" fmla="*/ 369 h 3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0" h="369">
                  <a:moveTo>
                    <a:pt x="127" y="346"/>
                  </a:moveTo>
                  <a:cubicBezTo>
                    <a:pt x="103" y="268"/>
                    <a:pt x="137" y="351"/>
                    <a:pt x="81" y="288"/>
                  </a:cubicBezTo>
                  <a:cubicBezTo>
                    <a:pt x="43" y="245"/>
                    <a:pt x="37" y="199"/>
                    <a:pt x="0" y="161"/>
                  </a:cubicBezTo>
                  <a:cubicBezTo>
                    <a:pt x="4" y="142"/>
                    <a:pt x="0" y="119"/>
                    <a:pt x="12" y="104"/>
                  </a:cubicBezTo>
                  <a:cubicBezTo>
                    <a:pt x="30" y="83"/>
                    <a:pt x="66" y="89"/>
                    <a:pt x="93" y="81"/>
                  </a:cubicBezTo>
                  <a:cubicBezTo>
                    <a:pt x="116" y="66"/>
                    <a:pt x="139" y="50"/>
                    <a:pt x="162" y="35"/>
                  </a:cubicBezTo>
                  <a:cubicBezTo>
                    <a:pt x="173" y="27"/>
                    <a:pt x="196" y="12"/>
                    <a:pt x="196" y="12"/>
                  </a:cubicBezTo>
                  <a:cubicBezTo>
                    <a:pt x="251" y="25"/>
                    <a:pt x="293" y="18"/>
                    <a:pt x="346" y="0"/>
                  </a:cubicBezTo>
                  <a:cubicBezTo>
                    <a:pt x="373" y="42"/>
                    <a:pt x="371" y="84"/>
                    <a:pt x="392" y="127"/>
                  </a:cubicBezTo>
                  <a:cubicBezTo>
                    <a:pt x="440" y="225"/>
                    <a:pt x="394" y="99"/>
                    <a:pt x="427" y="196"/>
                  </a:cubicBezTo>
                  <a:cubicBezTo>
                    <a:pt x="423" y="215"/>
                    <a:pt x="426" y="238"/>
                    <a:pt x="415" y="254"/>
                  </a:cubicBezTo>
                  <a:cubicBezTo>
                    <a:pt x="408" y="264"/>
                    <a:pt x="388" y="255"/>
                    <a:pt x="381" y="265"/>
                  </a:cubicBezTo>
                  <a:cubicBezTo>
                    <a:pt x="367" y="285"/>
                    <a:pt x="382" y="329"/>
                    <a:pt x="358" y="334"/>
                  </a:cubicBezTo>
                  <a:cubicBezTo>
                    <a:pt x="313" y="343"/>
                    <a:pt x="274" y="354"/>
                    <a:pt x="231" y="369"/>
                  </a:cubicBezTo>
                  <a:cubicBezTo>
                    <a:pt x="142" y="356"/>
                    <a:pt x="175" y="369"/>
                    <a:pt x="127" y="346"/>
                  </a:cubicBezTo>
                  <a:close/>
                </a:path>
              </a:pathLst>
            </a:custGeom>
            <a:pattFill prst="pct90">
              <a:fgClr>
                <a:srgbClr val="CC6600"/>
              </a:fgClr>
              <a:bgClr>
                <a:schemeClr val="bg1"/>
              </a:bgClr>
            </a:patt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47173" name="Line 64"/>
            <p:cNvSpPr>
              <a:spLocks noChangeShapeType="1"/>
            </p:cNvSpPr>
            <p:nvPr/>
          </p:nvSpPr>
          <p:spPr bwMode="auto">
            <a:xfrm>
              <a:off x="2352" y="2352"/>
              <a:ext cx="1488" cy="0"/>
            </a:xfrm>
            <a:prstGeom prst="line">
              <a:avLst/>
            </a:prstGeom>
            <a:noFill/>
            <a:ln w="63500">
              <a:solidFill>
                <a:schemeClr val="tx1"/>
              </a:solidFill>
              <a:prstDash val="sysDot"/>
              <a:round/>
              <a:headEnd/>
              <a:tailEnd/>
            </a:ln>
          </p:spPr>
          <p:txBody>
            <a:bodyPr/>
            <a:lstStyle/>
            <a:p>
              <a:pPr fontAlgn="base">
                <a:spcBef>
                  <a:spcPct val="0"/>
                </a:spcBef>
                <a:spcAft>
                  <a:spcPct val="0"/>
                </a:spcAft>
              </a:pPr>
              <a:endParaRPr lang="en-US" smtClean="0">
                <a:solidFill>
                  <a:srgbClr val="000000"/>
                </a:solidFill>
              </a:endParaRPr>
            </a:p>
          </p:txBody>
        </p:sp>
      </p:grpSp>
      <p:grpSp>
        <p:nvGrpSpPr>
          <p:cNvPr id="12" name="Group 65"/>
          <p:cNvGrpSpPr>
            <a:grpSpLocks/>
          </p:cNvGrpSpPr>
          <p:nvPr/>
        </p:nvGrpSpPr>
        <p:grpSpPr bwMode="auto">
          <a:xfrm>
            <a:off x="3200400" y="2263527"/>
            <a:ext cx="4648200" cy="793750"/>
            <a:chOff x="2016" y="1698"/>
            <a:chExt cx="2928" cy="500"/>
          </a:xfrm>
        </p:grpSpPr>
        <p:sp>
          <p:nvSpPr>
            <p:cNvPr id="47167" name="Text Box 66"/>
            <p:cNvSpPr txBox="1">
              <a:spLocks noChangeArrowheads="1"/>
            </p:cNvSpPr>
            <p:nvPr/>
          </p:nvSpPr>
          <p:spPr bwMode="auto">
            <a:xfrm>
              <a:off x="3168" y="1776"/>
              <a:ext cx="1776" cy="422"/>
            </a:xfrm>
            <a:prstGeom prst="rect">
              <a:avLst/>
            </a:prstGeom>
            <a:noFill/>
            <a:ln w="9525">
              <a:noFill/>
              <a:miter lim="800000"/>
              <a:headEnd/>
              <a:tailEnd/>
            </a:ln>
          </p:spPr>
          <p:txBody>
            <a:bodyPr>
              <a:spAutoFit/>
            </a:bodyPr>
            <a:lstStyle/>
            <a:p>
              <a:pPr algn="ctr" fontAlgn="base">
                <a:spcBef>
                  <a:spcPct val="0"/>
                </a:spcBef>
                <a:spcAft>
                  <a:spcPct val="0"/>
                </a:spcAft>
              </a:pPr>
              <a:endParaRPr lang="en-US" sz="1000" b="1" smtClean="0">
                <a:solidFill>
                  <a:srgbClr val="000000"/>
                </a:solidFill>
              </a:endParaRPr>
            </a:p>
            <a:p>
              <a:pPr algn="ctr" fontAlgn="base">
                <a:spcBef>
                  <a:spcPct val="0"/>
                </a:spcBef>
                <a:spcAft>
                  <a:spcPct val="0"/>
                </a:spcAft>
              </a:pPr>
              <a:r>
                <a:rPr lang="en-US" sz="1400" b="1" smtClean="0">
                  <a:solidFill>
                    <a:srgbClr val="000000"/>
                  </a:solidFill>
                </a:rPr>
                <a:t>Hg(II) </a:t>
              </a:r>
              <a:r>
                <a:rPr lang="en-US" sz="1400" b="1" i="1" smtClean="0">
                  <a:solidFill>
                    <a:srgbClr val="0066FF"/>
                  </a:solidFill>
                </a:rPr>
                <a:t>reduced</a:t>
              </a:r>
              <a:r>
                <a:rPr lang="en-US" sz="1400" b="1" i="1" smtClean="0">
                  <a:solidFill>
                    <a:srgbClr val="000000"/>
                  </a:solidFill>
                </a:rPr>
                <a:t> </a:t>
              </a:r>
              <a:r>
                <a:rPr lang="en-US" sz="1400" b="1" smtClean="0">
                  <a:solidFill>
                    <a:srgbClr val="000000"/>
                  </a:solidFill>
                </a:rPr>
                <a:t>to Hg(0) </a:t>
              </a:r>
            </a:p>
            <a:p>
              <a:pPr algn="ctr" fontAlgn="base">
                <a:spcBef>
                  <a:spcPct val="0"/>
                </a:spcBef>
                <a:spcAft>
                  <a:spcPct val="0"/>
                </a:spcAft>
              </a:pPr>
              <a:r>
                <a:rPr lang="en-US" sz="1400" b="1" smtClean="0">
                  <a:solidFill>
                    <a:srgbClr val="000000"/>
                  </a:solidFill>
                </a:rPr>
                <a:t>by SO</a:t>
              </a:r>
              <a:r>
                <a:rPr lang="en-US" sz="1400" b="1" baseline="-25000" smtClean="0">
                  <a:solidFill>
                    <a:srgbClr val="000000"/>
                  </a:solidFill>
                </a:rPr>
                <a:t>2 </a:t>
              </a:r>
              <a:r>
                <a:rPr lang="en-US" sz="1400" b="1" smtClean="0">
                  <a:solidFill>
                    <a:srgbClr val="000000"/>
                  </a:solidFill>
                </a:rPr>
                <a:t>and sunlight</a:t>
              </a:r>
            </a:p>
          </p:txBody>
        </p:sp>
        <p:sp>
          <p:nvSpPr>
            <p:cNvPr id="47168" name="Rectangle 67"/>
            <p:cNvSpPr>
              <a:spLocks noChangeArrowheads="1"/>
            </p:cNvSpPr>
            <p:nvPr/>
          </p:nvSpPr>
          <p:spPr bwMode="auto">
            <a:xfrm>
              <a:off x="4336" y="1776"/>
              <a:ext cx="320" cy="108"/>
            </a:xfrm>
            <a:prstGeom prst="rect">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69" name="AutoShape 68"/>
            <p:cNvSpPr>
              <a:spLocks noChangeArrowheads="1"/>
            </p:cNvSpPr>
            <p:nvPr/>
          </p:nvSpPr>
          <p:spPr bwMode="auto">
            <a:xfrm>
              <a:off x="3904" y="1776"/>
              <a:ext cx="320" cy="72"/>
            </a:xfrm>
            <a:prstGeom prst="rightArrow">
              <a:avLst>
                <a:gd name="adj1" fmla="val 50000"/>
                <a:gd name="adj2" fmla="val 111111"/>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70" name="Rectangle 69"/>
            <p:cNvSpPr>
              <a:spLocks noChangeArrowheads="1"/>
            </p:cNvSpPr>
            <p:nvPr/>
          </p:nvSpPr>
          <p:spPr bwMode="auto">
            <a:xfrm>
              <a:off x="3472" y="1776"/>
              <a:ext cx="320" cy="108"/>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71" name="AutoShape 70"/>
            <p:cNvSpPr>
              <a:spLocks noChangeArrowheads="1"/>
            </p:cNvSpPr>
            <p:nvPr/>
          </p:nvSpPr>
          <p:spPr bwMode="auto">
            <a:xfrm>
              <a:off x="2016" y="1698"/>
              <a:ext cx="1344" cy="252"/>
            </a:xfrm>
            <a:prstGeom prst="rightArrow">
              <a:avLst>
                <a:gd name="adj1" fmla="val 50000"/>
                <a:gd name="adj2" fmla="val 133333"/>
              </a:avLst>
            </a:prstGeom>
            <a:solidFill>
              <a:srgbClr val="FFFF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nvGrpSpPr>
          <p:cNvPr id="13" name="Group 71"/>
          <p:cNvGrpSpPr>
            <a:grpSpLocks/>
          </p:cNvGrpSpPr>
          <p:nvPr/>
        </p:nvGrpSpPr>
        <p:grpSpPr bwMode="auto">
          <a:xfrm>
            <a:off x="3124200" y="3846290"/>
            <a:ext cx="4648200" cy="1068387"/>
            <a:chOff x="1968" y="2677"/>
            <a:chExt cx="2928" cy="673"/>
          </a:xfrm>
        </p:grpSpPr>
        <p:sp>
          <p:nvSpPr>
            <p:cNvPr id="47162" name="Text Box 72"/>
            <p:cNvSpPr txBox="1">
              <a:spLocks noChangeArrowheads="1"/>
            </p:cNvSpPr>
            <p:nvPr/>
          </p:nvSpPr>
          <p:spPr bwMode="auto">
            <a:xfrm>
              <a:off x="3168" y="2832"/>
              <a:ext cx="1728" cy="518"/>
            </a:xfrm>
            <a:prstGeom prst="rect">
              <a:avLst/>
            </a:prstGeom>
            <a:noFill/>
            <a:ln w="9525">
              <a:noFill/>
              <a:miter lim="800000"/>
              <a:headEnd/>
              <a:tailEnd/>
            </a:ln>
          </p:spPr>
          <p:txBody>
            <a:bodyPr>
              <a:spAutoFit/>
            </a:bodyPr>
            <a:lstStyle/>
            <a:p>
              <a:pPr algn="ctr" fontAlgn="base">
                <a:spcBef>
                  <a:spcPct val="0"/>
                </a:spcBef>
                <a:spcAft>
                  <a:spcPct val="0"/>
                </a:spcAft>
              </a:pPr>
              <a:r>
                <a:rPr lang="en-US" sz="1200" b="1" smtClean="0">
                  <a:solidFill>
                    <a:srgbClr val="000000"/>
                  </a:solidFill>
                </a:rPr>
                <a:t>Hg(0) </a:t>
              </a:r>
              <a:r>
                <a:rPr lang="en-US" sz="1200" b="1" i="1" smtClean="0">
                  <a:solidFill>
                    <a:srgbClr val="FF0000"/>
                  </a:solidFill>
                </a:rPr>
                <a:t>oxidized</a:t>
              </a:r>
              <a:r>
                <a:rPr lang="en-US" sz="1200" b="1" smtClean="0">
                  <a:solidFill>
                    <a:srgbClr val="000000"/>
                  </a:solidFill>
                </a:rPr>
                <a:t> to dissolved </a:t>
              </a:r>
            </a:p>
            <a:p>
              <a:pPr algn="ctr" fontAlgn="base">
                <a:spcBef>
                  <a:spcPct val="0"/>
                </a:spcBef>
                <a:spcAft>
                  <a:spcPct val="0"/>
                </a:spcAft>
              </a:pPr>
              <a:r>
                <a:rPr lang="en-US" sz="1200" b="1" smtClean="0">
                  <a:solidFill>
                    <a:srgbClr val="000000"/>
                  </a:solidFill>
                </a:rPr>
                <a:t>Hg(II) species by O</a:t>
              </a:r>
              <a:r>
                <a:rPr lang="en-US" sz="1200" b="1" baseline="-25000" smtClean="0">
                  <a:solidFill>
                    <a:srgbClr val="000000"/>
                  </a:solidFill>
                </a:rPr>
                <a:t>3</a:t>
              </a:r>
              <a:r>
                <a:rPr lang="en-US" sz="1200" b="1" smtClean="0">
                  <a:solidFill>
                    <a:srgbClr val="000000"/>
                  </a:solidFill>
                </a:rPr>
                <a:t>, OH,</a:t>
              </a:r>
            </a:p>
            <a:p>
              <a:pPr algn="ctr" fontAlgn="base">
                <a:spcBef>
                  <a:spcPct val="0"/>
                </a:spcBef>
                <a:spcAft>
                  <a:spcPct val="0"/>
                </a:spcAft>
              </a:pPr>
              <a:r>
                <a:rPr lang="en-US" sz="1200" b="1" smtClean="0">
                  <a:solidFill>
                    <a:srgbClr val="000000"/>
                  </a:solidFill>
                </a:rPr>
                <a:t> HOCl, OCl</a:t>
              </a:r>
              <a:r>
                <a:rPr lang="en-US" sz="1200" b="1" baseline="30000" smtClean="0">
                  <a:solidFill>
                    <a:srgbClr val="000000"/>
                  </a:solidFill>
                </a:rPr>
                <a:t>-</a:t>
              </a:r>
            </a:p>
            <a:p>
              <a:pPr fontAlgn="base">
                <a:spcBef>
                  <a:spcPct val="0"/>
                </a:spcBef>
                <a:spcAft>
                  <a:spcPct val="0"/>
                </a:spcAft>
              </a:pPr>
              <a:endParaRPr lang="en-US" sz="1200" b="1" smtClean="0">
                <a:solidFill>
                  <a:srgbClr val="000000"/>
                </a:solidFill>
              </a:endParaRPr>
            </a:p>
          </p:txBody>
        </p:sp>
        <p:sp>
          <p:nvSpPr>
            <p:cNvPr id="47163" name="Rectangle 73"/>
            <p:cNvSpPr>
              <a:spLocks noChangeArrowheads="1"/>
            </p:cNvSpPr>
            <p:nvPr/>
          </p:nvSpPr>
          <p:spPr bwMode="auto">
            <a:xfrm>
              <a:off x="4368" y="2724"/>
              <a:ext cx="320" cy="108"/>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64" name="AutoShape 74"/>
            <p:cNvSpPr>
              <a:spLocks noChangeArrowheads="1"/>
            </p:cNvSpPr>
            <p:nvPr/>
          </p:nvSpPr>
          <p:spPr bwMode="auto">
            <a:xfrm>
              <a:off x="3936" y="2736"/>
              <a:ext cx="320" cy="72"/>
            </a:xfrm>
            <a:prstGeom prst="rightArrow">
              <a:avLst>
                <a:gd name="adj1" fmla="val 50000"/>
                <a:gd name="adj2" fmla="val 111111"/>
              </a:avLst>
            </a:prstGeom>
            <a:solidFill>
              <a:schemeClr val="tx2"/>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65" name="Rectangle 75"/>
            <p:cNvSpPr>
              <a:spLocks noChangeArrowheads="1"/>
            </p:cNvSpPr>
            <p:nvPr/>
          </p:nvSpPr>
          <p:spPr bwMode="auto">
            <a:xfrm>
              <a:off x="3472" y="2724"/>
              <a:ext cx="320" cy="108"/>
            </a:xfrm>
            <a:prstGeom prst="rect">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66" name="AutoShape 76"/>
            <p:cNvSpPr>
              <a:spLocks noChangeArrowheads="1"/>
            </p:cNvSpPr>
            <p:nvPr/>
          </p:nvSpPr>
          <p:spPr bwMode="auto">
            <a:xfrm>
              <a:off x="1968" y="2677"/>
              <a:ext cx="1392" cy="228"/>
            </a:xfrm>
            <a:prstGeom prst="leftRightArrow">
              <a:avLst>
                <a:gd name="adj1" fmla="val 50000"/>
                <a:gd name="adj2" fmla="val 122105"/>
              </a:avLst>
            </a:prstGeom>
            <a:solidFill>
              <a:srgbClr val="00FF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nvGrpSpPr>
          <p:cNvPr id="14" name="Group 77"/>
          <p:cNvGrpSpPr>
            <a:grpSpLocks/>
          </p:cNvGrpSpPr>
          <p:nvPr/>
        </p:nvGrpSpPr>
        <p:grpSpPr bwMode="auto">
          <a:xfrm>
            <a:off x="6324600" y="3041427"/>
            <a:ext cx="1524000" cy="893763"/>
            <a:chOff x="3984" y="2170"/>
            <a:chExt cx="960" cy="563"/>
          </a:xfrm>
        </p:grpSpPr>
        <p:sp>
          <p:nvSpPr>
            <p:cNvPr id="47159" name="AutoShape 78"/>
            <p:cNvSpPr>
              <a:spLocks noChangeArrowheads="1"/>
            </p:cNvSpPr>
            <p:nvPr/>
          </p:nvSpPr>
          <p:spPr bwMode="auto">
            <a:xfrm rot="3600000">
              <a:off x="4202" y="2567"/>
              <a:ext cx="240" cy="92"/>
            </a:xfrm>
            <a:prstGeom prst="leftRightArrow">
              <a:avLst>
                <a:gd name="adj1" fmla="val 50000"/>
                <a:gd name="adj2" fmla="val 52174"/>
              </a:avLst>
            </a:prstGeom>
            <a:solidFill>
              <a:srgbClr val="00FF00">
                <a:alpha val="50195"/>
              </a:srgbClr>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60" name="Text Box 79"/>
            <p:cNvSpPr txBox="1">
              <a:spLocks noChangeArrowheads="1"/>
            </p:cNvSpPr>
            <p:nvPr/>
          </p:nvSpPr>
          <p:spPr bwMode="auto">
            <a:xfrm>
              <a:off x="4344" y="2170"/>
              <a:ext cx="600" cy="518"/>
            </a:xfrm>
            <a:prstGeom prst="rect">
              <a:avLst/>
            </a:prstGeom>
            <a:noFill/>
            <a:ln w="9525">
              <a:noFill/>
              <a:miter lim="800000"/>
              <a:headEnd/>
              <a:tailEnd/>
            </a:ln>
          </p:spPr>
          <p:txBody>
            <a:bodyPr wrap="none">
              <a:spAutoFit/>
            </a:bodyPr>
            <a:lstStyle/>
            <a:p>
              <a:pPr fontAlgn="base">
                <a:spcBef>
                  <a:spcPct val="0"/>
                </a:spcBef>
                <a:spcAft>
                  <a:spcPct val="0"/>
                </a:spcAft>
              </a:pPr>
              <a:r>
                <a:rPr lang="en-US" sz="1200" smtClean="0">
                  <a:solidFill>
                    <a:srgbClr val="000000"/>
                  </a:solidFill>
                </a:rPr>
                <a:t>Adsorption/</a:t>
              </a:r>
            </a:p>
            <a:p>
              <a:pPr fontAlgn="base">
                <a:spcBef>
                  <a:spcPct val="0"/>
                </a:spcBef>
                <a:spcAft>
                  <a:spcPct val="0"/>
                </a:spcAft>
              </a:pPr>
              <a:r>
                <a:rPr lang="en-US" sz="1200" smtClean="0">
                  <a:solidFill>
                    <a:srgbClr val="000000"/>
                  </a:solidFill>
                </a:rPr>
                <a:t>desorption</a:t>
              </a:r>
            </a:p>
            <a:p>
              <a:pPr fontAlgn="base">
                <a:spcBef>
                  <a:spcPct val="0"/>
                </a:spcBef>
                <a:spcAft>
                  <a:spcPct val="0"/>
                </a:spcAft>
              </a:pPr>
              <a:r>
                <a:rPr lang="en-US" sz="1200" smtClean="0">
                  <a:solidFill>
                    <a:srgbClr val="000000"/>
                  </a:solidFill>
                </a:rPr>
                <a:t>of Hg(II) to</a:t>
              </a:r>
            </a:p>
            <a:p>
              <a:pPr fontAlgn="base">
                <a:spcBef>
                  <a:spcPct val="0"/>
                </a:spcBef>
                <a:spcAft>
                  <a:spcPct val="0"/>
                </a:spcAft>
              </a:pPr>
              <a:r>
                <a:rPr lang="en-US" sz="1200" smtClean="0">
                  <a:solidFill>
                    <a:srgbClr val="000000"/>
                  </a:solidFill>
                </a:rPr>
                <a:t>/from soot</a:t>
              </a:r>
            </a:p>
          </p:txBody>
        </p:sp>
        <p:sp>
          <p:nvSpPr>
            <p:cNvPr id="47161" name="Freeform 80"/>
            <p:cNvSpPr>
              <a:spLocks/>
            </p:cNvSpPr>
            <p:nvPr/>
          </p:nvSpPr>
          <p:spPr bwMode="auto">
            <a:xfrm>
              <a:off x="3984" y="2419"/>
              <a:ext cx="332" cy="147"/>
            </a:xfrm>
            <a:custGeom>
              <a:avLst/>
              <a:gdLst>
                <a:gd name="T0" fmla="*/ 20 w 332"/>
                <a:gd name="T1" fmla="*/ 94 h 147"/>
                <a:gd name="T2" fmla="*/ 0 w 332"/>
                <a:gd name="T3" fmla="*/ 123 h 147"/>
                <a:gd name="T4" fmla="*/ 164 w 332"/>
                <a:gd name="T5" fmla="*/ 121 h 147"/>
                <a:gd name="T6" fmla="*/ 224 w 332"/>
                <a:gd name="T7" fmla="*/ 101 h 147"/>
                <a:gd name="T8" fmla="*/ 280 w 332"/>
                <a:gd name="T9" fmla="*/ 69 h 147"/>
                <a:gd name="T10" fmla="*/ 316 w 332"/>
                <a:gd name="T11" fmla="*/ 41 h 147"/>
                <a:gd name="T12" fmla="*/ 304 w 332"/>
                <a:gd name="T13" fmla="*/ 17 h 147"/>
                <a:gd name="T14" fmla="*/ 272 w 332"/>
                <a:gd name="T15" fmla="*/ 1 h 147"/>
                <a:gd name="T16" fmla="*/ 224 w 332"/>
                <a:gd name="T17" fmla="*/ 29 h 147"/>
                <a:gd name="T18" fmla="*/ 200 w 332"/>
                <a:gd name="T19" fmla="*/ 72 h 147"/>
                <a:gd name="T20" fmla="*/ 132 w 332"/>
                <a:gd name="T21" fmla="*/ 73 h 147"/>
                <a:gd name="T22" fmla="*/ 72 w 332"/>
                <a:gd name="T23" fmla="*/ 96 h 147"/>
                <a:gd name="T24" fmla="*/ 24 w 332"/>
                <a:gd name="T25" fmla="*/ 103 h 147"/>
                <a:gd name="T26" fmla="*/ 20 w 332"/>
                <a:gd name="T27" fmla="*/ 94 h 1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2"/>
                <a:gd name="T43" fmla="*/ 0 h 147"/>
                <a:gd name="T44" fmla="*/ 332 w 332"/>
                <a:gd name="T45" fmla="*/ 147 h 1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2" h="147">
                  <a:moveTo>
                    <a:pt x="20" y="94"/>
                  </a:moveTo>
                  <a:cubicBezTo>
                    <a:pt x="13" y="105"/>
                    <a:pt x="5" y="113"/>
                    <a:pt x="0" y="123"/>
                  </a:cubicBezTo>
                  <a:cubicBezTo>
                    <a:pt x="15" y="147"/>
                    <a:pt x="92" y="121"/>
                    <a:pt x="164" y="121"/>
                  </a:cubicBezTo>
                  <a:cubicBezTo>
                    <a:pt x="192" y="105"/>
                    <a:pt x="179" y="102"/>
                    <a:pt x="224" y="101"/>
                  </a:cubicBezTo>
                  <a:cubicBezTo>
                    <a:pt x="261" y="87"/>
                    <a:pt x="243" y="83"/>
                    <a:pt x="280" y="69"/>
                  </a:cubicBezTo>
                  <a:cubicBezTo>
                    <a:pt x="292" y="64"/>
                    <a:pt x="316" y="41"/>
                    <a:pt x="316" y="41"/>
                  </a:cubicBezTo>
                  <a:cubicBezTo>
                    <a:pt x="313" y="23"/>
                    <a:pt x="332" y="22"/>
                    <a:pt x="304" y="17"/>
                  </a:cubicBezTo>
                  <a:cubicBezTo>
                    <a:pt x="284" y="18"/>
                    <a:pt x="292" y="0"/>
                    <a:pt x="272" y="1"/>
                  </a:cubicBezTo>
                  <a:cubicBezTo>
                    <a:pt x="247" y="3"/>
                    <a:pt x="244" y="22"/>
                    <a:pt x="224" y="29"/>
                  </a:cubicBezTo>
                  <a:cubicBezTo>
                    <a:pt x="217" y="31"/>
                    <a:pt x="207" y="69"/>
                    <a:pt x="200" y="72"/>
                  </a:cubicBezTo>
                  <a:cubicBezTo>
                    <a:pt x="185" y="78"/>
                    <a:pt x="151" y="72"/>
                    <a:pt x="132" y="73"/>
                  </a:cubicBezTo>
                  <a:cubicBezTo>
                    <a:pt x="109" y="75"/>
                    <a:pt x="95" y="96"/>
                    <a:pt x="72" y="96"/>
                  </a:cubicBezTo>
                  <a:cubicBezTo>
                    <a:pt x="61" y="98"/>
                    <a:pt x="25" y="104"/>
                    <a:pt x="24" y="103"/>
                  </a:cubicBezTo>
                  <a:cubicBezTo>
                    <a:pt x="20" y="102"/>
                    <a:pt x="21" y="97"/>
                    <a:pt x="20" y="94"/>
                  </a:cubicBezTo>
                  <a:close/>
                </a:path>
              </a:pathLst>
            </a:custGeom>
            <a:solidFill>
              <a:srgbClr val="FF0000"/>
            </a:solid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grpSp>
      <p:grpSp>
        <p:nvGrpSpPr>
          <p:cNvPr id="15" name="Group 81"/>
          <p:cNvGrpSpPr>
            <a:grpSpLocks/>
          </p:cNvGrpSpPr>
          <p:nvPr/>
        </p:nvGrpSpPr>
        <p:grpSpPr bwMode="auto">
          <a:xfrm>
            <a:off x="2057400" y="5410200"/>
            <a:ext cx="2063750" cy="1371600"/>
            <a:chOff x="1296" y="3408"/>
            <a:chExt cx="1300" cy="864"/>
          </a:xfrm>
        </p:grpSpPr>
        <p:pic>
          <p:nvPicPr>
            <p:cNvPr id="47155" name="Picture 82" descr="NA01441_"/>
            <p:cNvPicPr>
              <a:picLocks noChangeAspect="1" noChangeArrowheads="1"/>
            </p:cNvPicPr>
            <p:nvPr/>
          </p:nvPicPr>
          <p:blipFill>
            <a:blip r:embed="rId3" cstate="print"/>
            <a:srcRect/>
            <a:stretch>
              <a:fillRect/>
            </a:stretch>
          </p:blipFill>
          <p:spPr bwMode="auto">
            <a:xfrm>
              <a:off x="1968" y="3840"/>
              <a:ext cx="628" cy="398"/>
            </a:xfrm>
            <a:prstGeom prst="rect">
              <a:avLst/>
            </a:prstGeom>
            <a:noFill/>
            <a:ln w="9525">
              <a:noFill/>
              <a:miter lim="800000"/>
              <a:headEnd/>
              <a:tailEnd/>
            </a:ln>
          </p:spPr>
        </p:pic>
        <p:grpSp>
          <p:nvGrpSpPr>
            <p:cNvPr id="16" name="Group 83"/>
            <p:cNvGrpSpPr>
              <a:grpSpLocks/>
            </p:cNvGrpSpPr>
            <p:nvPr/>
          </p:nvGrpSpPr>
          <p:grpSpPr bwMode="auto">
            <a:xfrm>
              <a:off x="1296" y="3408"/>
              <a:ext cx="672" cy="864"/>
              <a:chOff x="1296" y="3408"/>
              <a:chExt cx="672" cy="864"/>
            </a:xfrm>
          </p:grpSpPr>
          <p:sp>
            <p:nvSpPr>
              <p:cNvPr id="47157" name="AutoShape 84"/>
              <p:cNvSpPr>
                <a:spLocks noChangeArrowheads="1"/>
              </p:cNvSpPr>
              <p:nvPr/>
            </p:nvSpPr>
            <p:spPr bwMode="auto">
              <a:xfrm>
                <a:off x="1536" y="3840"/>
                <a:ext cx="192" cy="432"/>
              </a:xfrm>
              <a:prstGeom prst="upArrow">
                <a:avLst>
                  <a:gd name="adj1" fmla="val 50000"/>
                  <a:gd name="adj2" fmla="val 56250"/>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58" name="Text Box 85"/>
              <p:cNvSpPr txBox="1">
                <a:spLocks noChangeArrowheads="1"/>
              </p:cNvSpPr>
              <p:nvPr/>
            </p:nvSpPr>
            <p:spPr bwMode="auto">
              <a:xfrm>
                <a:off x="1296" y="3408"/>
                <a:ext cx="672" cy="326"/>
              </a:xfrm>
              <a:prstGeom prst="rect">
                <a:avLst/>
              </a:prstGeom>
              <a:noFill/>
              <a:ln w="9525">
                <a:noFill/>
                <a:miter lim="800000"/>
                <a:headEnd/>
                <a:tailEnd/>
              </a:ln>
            </p:spPr>
            <p:txBody>
              <a:bodyPr>
                <a:spAutoFit/>
              </a:bodyPr>
              <a:lstStyle/>
              <a:p>
                <a:pPr algn="ctr" fontAlgn="base">
                  <a:spcBef>
                    <a:spcPct val="0"/>
                  </a:spcBef>
                  <a:spcAft>
                    <a:spcPct val="0"/>
                  </a:spcAft>
                </a:pPr>
                <a:r>
                  <a:rPr lang="en-US" sz="1400" smtClean="0">
                    <a:solidFill>
                      <a:srgbClr val="000000"/>
                    </a:solidFill>
                  </a:rPr>
                  <a:t>Natural</a:t>
                </a:r>
              </a:p>
              <a:p>
                <a:pPr algn="ctr" fontAlgn="base">
                  <a:spcBef>
                    <a:spcPct val="0"/>
                  </a:spcBef>
                  <a:spcAft>
                    <a:spcPct val="0"/>
                  </a:spcAft>
                </a:pPr>
                <a:r>
                  <a:rPr lang="en-US" sz="1400" smtClean="0">
                    <a:solidFill>
                      <a:srgbClr val="000000"/>
                    </a:solidFill>
                  </a:rPr>
                  <a:t>emissions</a:t>
                </a:r>
              </a:p>
            </p:txBody>
          </p:sp>
        </p:grpSp>
      </p:grpSp>
      <p:grpSp>
        <p:nvGrpSpPr>
          <p:cNvPr id="28" name="Group 27"/>
          <p:cNvGrpSpPr/>
          <p:nvPr/>
        </p:nvGrpSpPr>
        <p:grpSpPr>
          <a:xfrm>
            <a:off x="7288222" y="5427664"/>
            <a:ext cx="1554165" cy="1258888"/>
            <a:chOff x="7288222" y="5427664"/>
            <a:chExt cx="1554165" cy="1258888"/>
          </a:xfrm>
        </p:grpSpPr>
        <p:sp>
          <p:nvSpPr>
            <p:cNvPr id="47135" name="AutoShape 103"/>
            <p:cNvSpPr>
              <a:spLocks noChangeArrowheads="1"/>
            </p:cNvSpPr>
            <p:nvPr/>
          </p:nvSpPr>
          <p:spPr bwMode="auto">
            <a:xfrm>
              <a:off x="7288222" y="5886452"/>
              <a:ext cx="812801" cy="800100"/>
            </a:xfrm>
            <a:prstGeom prst="downArrow">
              <a:avLst>
                <a:gd name="adj1" fmla="val 50000"/>
                <a:gd name="adj2" fmla="val 25000"/>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36" name="AutoShape 104" descr="90%"/>
            <p:cNvSpPr>
              <a:spLocks noChangeArrowheads="1"/>
            </p:cNvSpPr>
            <p:nvPr/>
          </p:nvSpPr>
          <p:spPr bwMode="auto">
            <a:xfrm>
              <a:off x="8012554" y="6115052"/>
              <a:ext cx="508001" cy="571500"/>
            </a:xfrm>
            <a:prstGeom prst="downArrow">
              <a:avLst>
                <a:gd name="adj1" fmla="val 50000"/>
                <a:gd name="adj2" fmla="val 28125"/>
              </a:avLst>
            </a:prstGeom>
            <a:pattFill prst="pct90">
              <a:fgClr>
                <a:srgbClr val="CC6600"/>
              </a:fgClr>
              <a:bgClr>
                <a:srgbClr val="FFFFFF"/>
              </a:bgClr>
            </a:patt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37" name="AutoShape 105"/>
            <p:cNvSpPr>
              <a:spLocks noChangeArrowheads="1"/>
            </p:cNvSpPr>
            <p:nvPr/>
          </p:nvSpPr>
          <p:spPr bwMode="auto">
            <a:xfrm>
              <a:off x="8493019" y="6229352"/>
              <a:ext cx="304800" cy="457200"/>
            </a:xfrm>
            <a:prstGeom prst="downArrow">
              <a:avLst>
                <a:gd name="adj1" fmla="val 50000"/>
                <a:gd name="adj2" fmla="val 37500"/>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38" name="Text Box 106"/>
            <p:cNvSpPr txBox="1">
              <a:spLocks noChangeArrowheads="1"/>
            </p:cNvSpPr>
            <p:nvPr/>
          </p:nvSpPr>
          <p:spPr bwMode="auto">
            <a:xfrm>
              <a:off x="7524760" y="5427664"/>
              <a:ext cx="1317627"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smtClean="0">
                  <a:solidFill>
                    <a:srgbClr val="000000"/>
                  </a:solidFill>
                </a:rPr>
                <a:t>Dry deposition</a:t>
              </a:r>
            </a:p>
          </p:txBody>
        </p:sp>
      </p:grpSp>
      <p:grpSp>
        <p:nvGrpSpPr>
          <p:cNvPr id="20" name="Group 109"/>
          <p:cNvGrpSpPr>
            <a:grpSpLocks/>
          </p:cNvGrpSpPr>
          <p:nvPr/>
        </p:nvGrpSpPr>
        <p:grpSpPr bwMode="auto">
          <a:xfrm>
            <a:off x="179388" y="2349252"/>
            <a:ext cx="3660776" cy="1714500"/>
            <a:chOff x="113" y="1752"/>
            <a:chExt cx="2306" cy="1080"/>
          </a:xfrm>
        </p:grpSpPr>
        <p:sp>
          <p:nvSpPr>
            <p:cNvPr id="47127" name="Text Box 110"/>
            <p:cNvSpPr txBox="1">
              <a:spLocks noChangeArrowheads="1"/>
            </p:cNvSpPr>
            <p:nvPr/>
          </p:nvSpPr>
          <p:spPr bwMode="auto">
            <a:xfrm>
              <a:off x="1968" y="2190"/>
              <a:ext cx="451" cy="194"/>
            </a:xfrm>
            <a:prstGeom prst="rect">
              <a:avLst/>
            </a:prstGeom>
            <a:noFill/>
            <a:ln w="9525">
              <a:noFill/>
              <a:miter lim="800000"/>
              <a:headEnd/>
              <a:tailEnd/>
            </a:ln>
          </p:spPr>
          <p:txBody>
            <a:bodyPr wrap="none">
              <a:spAutoFit/>
            </a:bodyPr>
            <a:lstStyle/>
            <a:p>
              <a:pPr fontAlgn="base">
                <a:spcBef>
                  <a:spcPct val="0"/>
                </a:spcBef>
                <a:spcAft>
                  <a:spcPct val="0"/>
                </a:spcAft>
              </a:pPr>
              <a:r>
                <a:rPr lang="en-US" sz="1400" b="1" dirty="0" smtClean="0">
                  <a:solidFill>
                    <a:srgbClr val="000000"/>
                  </a:solidFill>
                </a:rPr>
                <a:t>? Hg(p)</a:t>
              </a:r>
            </a:p>
          </p:txBody>
        </p:sp>
        <p:grpSp>
          <p:nvGrpSpPr>
            <p:cNvPr id="21" name="Group 111"/>
            <p:cNvGrpSpPr>
              <a:grpSpLocks/>
            </p:cNvGrpSpPr>
            <p:nvPr/>
          </p:nvGrpSpPr>
          <p:grpSpPr bwMode="auto">
            <a:xfrm>
              <a:off x="113" y="1752"/>
              <a:ext cx="2143" cy="1080"/>
              <a:chOff x="113" y="1773"/>
              <a:chExt cx="2143" cy="1080"/>
            </a:xfrm>
          </p:grpSpPr>
          <p:sp>
            <p:nvSpPr>
              <p:cNvPr id="47129" name="Text Box 112"/>
              <p:cNvSpPr txBox="1">
                <a:spLocks noChangeArrowheads="1"/>
              </p:cNvSpPr>
              <p:nvPr/>
            </p:nvSpPr>
            <p:spPr bwMode="auto">
              <a:xfrm>
                <a:off x="113" y="1808"/>
                <a:ext cx="1344" cy="872"/>
              </a:xfrm>
              <a:prstGeom prst="rect">
                <a:avLst/>
              </a:prstGeom>
              <a:noFill/>
              <a:ln w="9525">
                <a:noFill/>
                <a:miter lim="800000"/>
                <a:headEnd/>
                <a:tailEnd/>
              </a:ln>
            </p:spPr>
            <p:txBody>
              <a:bodyPr>
                <a:spAutoFit/>
              </a:bodyPr>
              <a:lstStyle/>
              <a:p>
                <a:pPr fontAlgn="base">
                  <a:spcBef>
                    <a:spcPct val="0"/>
                  </a:spcBef>
                  <a:spcAft>
                    <a:spcPct val="0"/>
                  </a:spcAft>
                </a:pPr>
                <a:r>
                  <a:rPr lang="en-US" sz="1400" b="1" dirty="0" smtClean="0">
                    <a:solidFill>
                      <a:srgbClr val="000000"/>
                    </a:solidFill>
                  </a:rPr>
                  <a:t>Vapor phase:</a:t>
                </a:r>
              </a:p>
              <a:p>
                <a:pPr fontAlgn="base">
                  <a:spcBef>
                    <a:spcPct val="0"/>
                  </a:spcBef>
                  <a:spcAft>
                    <a:spcPct val="0"/>
                  </a:spcAft>
                </a:pPr>
                <a:endParaRPr lang="en-US" sz="1400" b="1" dirty="0" smtClean="0">
                  <a:solidFill>
                    <a:srgbClr val="000000"/>
                  </a:solidFill>
                </a:endParaRPr>
              </a:p>
              <a:p>
                <a:pPr fontAlgn="base">
                  <a:spcBef>
                    <a:spcPct val="0"/>
                  </a:spcBef>
                  <a:spcAft>
                    <a:spcPct val="0"/>
                  </a:spcAft>
                </a:pPr>
                <a:r>
                  <a:rPr lang="en-US" sz="1400" b="1" dirty="0" smtClean="0">
                    <a:solidFill>
                      <a:srgbClr val="000000"/>
                    </a:solidFill>
                  </a:rPr>
                  <a:t>Hg(0) oxidized to RGM [and maybe Hg(p)?] by </a:t>
                </a:r>
              </a:p>
              <a:p>
                <a:pPr fontAlgn="base">
                  <a:spcBef>
                    <a:spcPct val="0"/>
                  </a:spcBef>
                  <a:spcAft>
                    <a:spcPct val="0"/>
                  </a:spcAft>
                </a:pPr>
                <a:r>
                  <a:rPr lang="en-US" sz="1400" b="1" dirty="0" smtClean="0">
                    <a:solidFill>
                      <a:srgbClr val="000000"/>
                    </a:solidFill>
                  </a:rPr>
                  <a:t>O</a:t>
                </a:r>
                <a:r>
                  <a:rPr lang="en-US" sz="1400" b="1" baseline="-25000" dirty="0" smtClean="0">
                    <a:solidFill>
                      <a:srgbClr val="000000"/>
                    </a:solidFill>
                  </a:rPr>
                  <a:t>3</a:t>
                </a:r>
                <a:r>
                  <a:rPr lang="en-US" sz="1400" b="1" dirty="0" smtClean="0">
                    <a:solidFill>
                      <a:srgbClr val="000000"/>
                    </a:solidFill>
                  </a:rPr>
                  <a:t>, H</a:t>
                </a:r>
                <a:r>
                  <a:rPr lang="en-US" sz="1400" b="1" baseline="-25000" dirty="0" smtClean="0">
                    <a:solidFill>
                      <a:srgbClr val="000000"/>
                    </a:solidFill>
                  </a:rPr>
                  <a:t>2</a:t>
                </a:r>
                <a:r>
                  <a:rPr lang="en-US" sz="1400" b="1" dirty="0" smtClean="0">
                    <a:solidFill>
                      <a:srgbClr val="000000"/>
                    </a:solidFill>
                  </a:rPr>
                  <a:t>0</a:t>
                </a:r>
                <a:r>
                  <a:rPr lang="en-US" sz="1400" b="1" baseline="-25000" dirty="0" smtClean="0">
                    <a:solidFill>
                      <a:srgbClr val="000000"/>
                    </a:solidFill>
                  </a:rPr>
                  <a:t>2</a:t>
                </a:r>
                <a:r>
                  <a:rPr lang="en-US" sz="1400" b="1" dirty="0" smtClean="0">
                    <a:solidFill>
                      <a:srgbClr val="000000"/>
                    </a:solidFill>
                  </a:rPr>
                  <a:t>, Cl</a:t>
                </a:r>
                <a:r>
                  <a:rPr lang="en-US" sz="1400" b="1" baseline="-25000" dirty="0" smtClean="0">
                    <a:solidFill>
                      <a:srgbClr val="000000"/>
                    </a:solidFill>
                  </a:rPr>
                  <a:t>2</a:t>
                </a:r>
                <a:r>
                  <a:rPr lang="en-US" sz="1400" b="1" dirty="0" smtClean="0">
                    <a:solidFill>
                      <a:srgbClr val="000000"/>
                    </a:solidFill>
                  </a:rPr>
                  <a:t>, OH, HCl, Br</a:t>
                </a:r>
              </a:p>
              <a:p>
                <a:pPr fontAlgn="base">
                  <a:spcBef>
                    <a:spcPct val="0"/>
                  </a:spcBef>
                  <a:spcAft>
                    <a:spcPct val="0"/>
                  </a:spcAft>
                </a:pPr>
                <a:endParaRPr lang="en-US" sz="1400" b="1" dirty="0" smtClean="0">
                  <a:solidFill>
                    <a:srgbClr val="000000"/>
                  </a:solidFill>
                </a:endParaRPr>
              </a:p>
            </p:txBody>
          </p:sp>
          <p:sp>
            <p:nvSpPr>
              <p:cNvPr id="47130" name="Freeform 113" descr="90%"/>
              <p:cNvSpPr>
                <a:spLocks/>
              </p:cNvSpPr>
              <p:nvPr/>
            </p:nvSpPr>
            <p:spPr bwMode="auto">
              <a:xfrm>
                <a:off x="2000" y="2376"/>
                <a:ext cx="256" cy="108"/>
              </a:xfrm>
              <a:custGeom>
                <a:avLst/>
                <a:gdLst>
                  <a:gd name="T0" fmla="*/ 43 w 440"/>
                  <a:gd name="T1" fmla="*/ 30 h 369"/>
                  <a:gd name="T2" fmla="*/ 27 w 440"/>
                  <a:gd name="T3" fmla="*/ 25 h 369"/>
                  <a:gd name="T4" fmla="*/ 0 w 440"/>
                  <a:gd name="T5" fmla="*/ 14 h 369"/>
                  <a:gd name="T6" fmla="*/ 4 w 440"/>
                  <a:gd name="T7" fmla="*/ 9 h 369"/>
                  <a:gd name="T8" fmla="*/ 31 w 440"/>
                  <a:gd name="T9" fmla="*/ 7 h 369"/>
                  <a:gd name="T10" fmla="*/ 55 w 440"/>
                  <a:gd name="T11" fmla="*/ 3 h 369"/>
                  <a:gd name="T12" fmla="*/ 66 w 440"/>
                  <a:gd name="T13" fmla="*/ 1 h 369"/>
                  <a:gd name="T14" fmla="*/ 117 w 440"/>
                  <a:gd name="T15" fmla="*/ 0 h 369"/>
                  <a:gd name="T16" fmla="*/ 133 w 440"/>
                  <a:gd name="T17" fmla="*/ 11 h 369"/>
                  <a:gd name="T18" fmla="*/ 144 w 440"/>
                  <a:gd name="T19" fmla="*/ 17 h 369"/>
                  <a:gd name="T20" fmla="*/ 140 w 440"/>
                  <a:gd name="T21" fmla="*/ 22 h 369"/>
                  <a:gd name="T22" fmla="*/ 129 w 440"/>
                  <a:gd name="T23" fmla="*/ 23 h 369"/>
                  <a:gd name="T24" fmla="*/ 121 w 440"/>
                  <a:gd name="T25" fmla="*/ 29 h 369"/>
                  <a:gd name="T26" fmla="*/ 78 w 440"/>
                  <a:gd name="T27" fmla="*/ 32 h 369"/>
                  <a:gd name="T28" fmla="*/ 43 w 440"/>
                  <a:gd name="T29" fmla="*/ 30 h 3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0"/>
                  <a:gd name="T46" fmla="*/ 0 h 369"/>
                  <a:gd name="T47" fmla="*/ 440 w 440"/>
                  <a:gd name="T48" fmla="*/ 369 h 3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0" h="369">
                    <a:moveTo>
                      <a:pt x="127" y="346"/>
                    </a:moveTo>
                    <a:cubicBezTo>
                      <a:pt x="103" y="268"/>
                      <a:pt x="137" y="351"/>
                      <a:pt x="81" y="288"/>
                    </a:cubicBezTo>
                    <a:cubicBezTo>
                      <a:pt x="43" y="245"/>
                      <a:pt x="37" y="199"/>
                      <a:pt x="0" y="161"/>
                    </a:cubicBezTo>
                    <a:cubicBezTo>
                      <a:pt x="4" y="142"/>
                      <a:pt x="0" y="119"/>
                      <a:pt x="12" y="104"/>
                    </a:cubicBezTo>
                    <a:cubicBezTo>
                      <a:pt x="30" y="83"/>
                      <a:pt x="66" y="89"/>
                      <a:pt x="93" y="81"/>
                    </a:cubicBezTo>
                    <a:cubicBezTo>
                      <a:pt x="116" y="66"/>
                      <a:pt x="139" y="50"/>
                      <a:pt x="162" y="35"/>
                    </a:cubicBezTo>
                    <a:cubicBezTo>
                      <a:pt x="173" y="27"/>
                      <a:pt x="196" y="12"/>
                      <a:pt x="196" y="12"/>
                    </a:cubicBezTo>
                    <a:cubicBezTo>
                      <a:pt x="251" y="25"/>
                      <a:pt x="293" y="18"/>
                      <a:pt x="346" y="0"/>
                    </a:cubicBezTo>
                    <a:cubicBezTo>
                      <a:pt x="373" y="42"/>
                      <a:pt x="371" y="84"/>
                      <a:pt x="392" y="127"/>
                    </a:cubicBezTo>
                    <a:cubicBezTo>
                      <a:pt x="440" y="225"/>
                      <a:pt x="394" y="99"/>
                      <a:pt x="427" y="196"/>
                    </a:cubicBezTo>
                    <a:cubicBezTo>
                      <a:pt x="423" y="215"/>
                      <a:pt x="426" y="238"/>
                      <a:pt x="415" y="254"/>
                    </a:cubicBezTo>
                    <a:cubicBezTo>
                      <a:pt x="408" y="264"/>
                      <a:pt x="388" y="255"/>
                      <a:pt x="381" y="265"/>
                    </a:cubicBezTo>
                    <a:cubicBezTo>
                      <a:pt x="367" y="285"/>
                      <a:pt x="382" y="329"/>
                      <a:pt x="358" y="334"/>
                    </a:cubicBezTo>
                    <a:cubicBezTo>
                      <a:pt x="313" y="343"/>
                      <a:pt x="274" y="354"/>
                      <a:pt x="231" y="369"/>
                    </a:cubicBezTo>
                    <a:cubicBezTo>
                      <a:pt x="142" y="356"/>
                      <a:pt x="175" y="369"/>
                      <a:pt x="127" y="346"/>
                    </a:cubicBezTo>
                    <a:close/>
                  </a:path>
                </a:pathLst>
              </a:custGeom>
              <a:pattFill prst="pct90">
                <a:fgClr>
                  <a:srgbClr val="CC6600"/>
                </a:fgClr>
                <a:bgClr>
                  <a:schemeClr val="bg1"/>
                </a:bgClr>
              </a:patt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47131" name="Line 114"/>
              <p:cNvSpPr>
                <a:spLocks noChangeShapeType="1"/>
              </p:cNvSpPr>
              <p:nvPr/>
            </p:nvSpPr>
            <p:spPr bwMode="auto">
              <a:xfrm flipV="1">
                <a:off x="1680" y="2448"/>
                <a:ext cx="336" cy="144"/>
              </a:xfrm>
              <a:prstGeom prst="line">
                <a:avLst/>
              </a:prstGeom>
              <a:noFill/>
              <a:ln w="76200">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sp>
            <p:nvSpPr>
              <p:cNvPr id="47132" name="Rectangle 115"/>
              <p:cNvSpPr>
                <a:spLocks noChangeArrowheads="1"/>
              </p:cNvSpPr>
              <p:nvPr/>
            </p:nvSpPr>
            <p:spPr bwMode="auto">
              <a:xfrm>
                <a:off x="1536" y="1773"/>
                <a:ext cx="320" cy="108"/>
              </a:xfrm>
              <a:prstGeom prst="rect">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33" name="AutoShape 116"/>
              <p:cNvSpPr>
                <a:spLocks noChangeArrowheads="1"/>
              </p:cNvSpPr>
              <p:nvPr/>
            </p:nvSpPr>
            <p:spPr bwMode="auto">
              <a:xfrm>
                <a:off x="1584" y="2064"/>
                <a:ext cx="192" cy="547"/>
              </a:xfrm>
              <a:prstGeom prst="upArrow">
                <a:avLst>
                  <a:gd name="adj1" fmla="val 50000"/>
                  <a:gd name="adj2" fmla="val 71224"/>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47134" name="Rectangle 117"/>
              <p:cNvSpPr>
                <a:spLocks noChangeArrowheads="1"/>
              </p:cNvSpPr>
              <p:nvPr/>
            </p:nvSpPr>
            <p:spPr bwMode="auto">
              <a:xfrm>
                <a:off x="1525" y="2745"/>
                <a:ext cx="320" cy="108"/>
              </a:xfrm>
              <a:prstGeom prst="rect">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sp>
        <p:nvSpPr>
          <p:cNvPr id="47123" name="Text Box 121"/>
          <p:cNvSpPr txBox="1">
            <a:spLocks noChangeArrowheads="1"/>
          </p:cNvSpPr>
          <p:nvPr/>
        </p:nvSpPr>
        <p:spPr bwMode="auto">
          <a:xfrm>
            <a:off x="169317" y="44624"/>
            <a:ext cx="2530475" cy="1200329"/>
          </a:xfrm>
          <a:prstGeom prst="rect">
            <a:avLst/>
          </a:prstGeom>
          <a:noFill/>
          <a:ln w="9525" algn="ctr">
            <a:noFill/>
            <a:miter lim="800000"/>
            <a:headEnd/>
            <a:tailEnd/>
          </a:ln>
        </p:spPr>
        <p:txBody>
          <a:bodyPr wrap="square">
            <a:spAutoFit/>
          </a:bodyPr>
          <a:lstStyle/>
          <a:p>
            <a:pPr fontAlgn="base">
              <a:spcBef>
                <a:spcPct val="0"/>
              </a:spcBef>
              <a:spcAft>
                <a:spcPct val="0"/>
              </a:spcAft>
            </a:pPr>
            <a:r>
              <a:rPr lang="en-US" sz="2400" b="1" dirty="0" smtClean="0">
                <a:solidFill>
                  <a:srgbClr val="000000"/>
                </a:solidFill>
              </a:rPr>
              <a:t>Atmospheric Mercury Fate Processes</a:t>
            </a:r>
          </a:p>
        </p:txBody>
      </p:sp>
      <p:sp>
        <p:nvSpPr>
          <p:cNvPr id="23" name="TextBox 22"/>
          <p:cNvSpPr txBox="1"/>
          <p:nvPr/>
        </p:nvSpPr>
        <p:spPr>
          <a:xfrm>
            <a:off x="207493" y="4221088"/>
            <a:ext cx="1628203" cy="523220"/>
          </a:xfrm>
          <a:prstGeom prst="rect">
            <a:avLst/>
          </a:prstGeom>
          <a:noFill/>
        </p:spPr>
        <p:txBody>
          <a:bodyPr wrap="none" rtlCol="0">
            <a:spAutoFit/>
          </a:bodyPr>
          <a:lstStyle/>
          <a:p>
            <a:pPr algn="ctr"/>
            <a:r>
              <a:rPr lang="en-US" sz="1400" i="1" dirty="0" smtClean="0"/>
              <a:t>In-plume reduction </a:t>
            </a:r>
          </a:p>
          <a:p>
            <a:pPr algn="ctr"/>
            <a:r>
              <a:rPr lang="en-US" sz="1400" i="1" dirty="0" smtClean="0"/>
              <a:t>of Hg(II) to Hg(0)? </a:t>
            </a:r>
            <a:endParaRPr lang="en-US" sz="1400" i="1" dirty="0"/>
          </a:p>
        </p:txBody>
      </p:sp>
      <p:grpSp>
        <p:nvGrpSpPr>
          <p:cNvPr id="27" name="Group 26"/>
          <p:cNvGrpSpPr/>
          <p:nvPr/>
        </p:nvGrpSpPr>
        <p:grpSpPr>
          <a:xfrm>
            <a:off x="5652120" y="5075239"/>
            <a:ext cx="1475764" cy="1242093"/>
            <a:chOff x="5652120" y="5075239"/>
            <a:chExt cx="1475764" cy="1242093"/>
          </a:xfrm>
        </p:grpSpPr>
        <p:sp>
          <p:nvSpPr>
            <p:cNvPr id="47140" name="Text Box 108"/>
            <p:cNvSpPr txBox="1">
              <a:spLocks noChangeArrowheads="1"/>
            </p:cNvSpPr>
            <p:nvPr/>
          </p:nvSpPr>
          <p:spPr bwMode="auto">
            <a:xfrm>
              <a:off x="5770570" y="5075239"/>
              <a:ext cx="1357314"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smtClean="0">
                  <a:solidFill>
                    <a:srgbClr val="000000"/>
                  </a:solidFill>
                </a:rPr>
                <a:t>Wet deposition</a:t>
              </a:r>
            </a:p>
          </p:txBody>
        </p:sp>
        <p:sp>
          <p:nvSpPr>
            <p:cNvPr id="127" name="AutoShape 103"/>
            <p:cNvSpPr>
              <a:spLocks noChangeArrowheads="1"/>
            </p:cNvSpPr>
            <p:nvPr/>
          </p:nvSpPr>
          <p:spPr bwMode="auto">
            <a:xfrm>
              <a:off x="5652120" y="5517232"/>
              <a:ext cx="812801" cy="800100"/>
            </a:xfrm>
            <a:prstGeom prst="downArrow">
              <a:avLst>
                <a:gd name="adj1" fmla="val 50000"/>
                <a:gd name="adj2" fmla="val 25000"/>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128" name="AutoShape 104" descr="90%"/>
            <p:cNvSpPr>
              <a:spLocks noChangeArrowheads="1"/>
            </p:cNvSpPr>
            <p:nvPr/>
          </p:nvSpPr>
          <p:spPr bwMode="auto">
            <a:xfrm>
              <a:off x="6351704" y="5745832"/>
              <a:ext cx="508001" cy="571500"/>
            </a:xfrm>
            <a:prstGeom prst="downArrow">
              <a:avLst>
                <a:gd name="adj1" fmla="val 50000"/>
                <a:gd name="adj2" fmla="val 28125"/>
              </a:avLst>
            </a:prstGeom>
            <a:pattFill prst="pct90">
              <a:fgClr>
                <a:srgbClr val="CC6600"/>
              </a:fgClr>
              <a:bgClr>
                <a:srgbClr val="FFFFFF"/>
              </a:bgClr>
            </a:patt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129" name="AutoShape 105"/>
            <p:cNvSpPr>
              <a:spLocks noChangeArrowheads="1"/>
            </p:cNvSpPr>
            <p:nvPr/>
          </p:nvSpPr>
          <p:spPr bwMode="auto">
            <a:xfrm>
              <a:off x="6822577" y="5860132"/>
              <a:ext cx="304800" cy="457200"/>
            </a:xfrm>
            <a:prstGeom prst="downArrow">
              <a:avLst>
                <a:gd name="adj1" fmla="val 50000"/>
                <a:gd name="adj2" fmla="val 37500"/>
              </a:avLst>
            </a:prstGeom>
            <a:solidFill>
              <a:srgbClr val="3366FF"/>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spTree>
    <p:extLst>
      <p:ext uri="{BB962C8B-B14F-4D97-AF65-F5344CB8AC3E}">
        <p14:creationId xmlns:p14="http://schemas.microsoft.com/office/powerpoint/2010/main" val="312191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7848600" cy="453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4"/>
          <p:cNvSpPr txBox="1">
            <a:spLocks noChangeArrowheads="1"/>
          </p:cNvSpPr>
          <p:nvPr/>
        </p:nvSpPr>
        <p:spPr bwMode="auto">
          <a:xfrm>
            <a:off x="457200" y="381000"/>
            <a:ext cx="7315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latin typeface="Times New Roman" pitchFamily="18" charset="0"/>
              </a:rPr>
              <a:t>Why are emissions speciation data - and potential plume transformations -- critical?</a:t>
            </a:r>
          </a:p>
        </p:txBody>
      </p:sp>
      <p:sp>
        <p:nvSpPr>
          <p:cNvPr id="66566" name="Text Box 6"/>
          <p:cNvSpPr txBox="1">
            <a:spLocks noChangeArrowheads="1"/>
          </p:cNvSpPr>
          <p:nvPr/>
        </p:nvSpPr>
        <p:spPr bwMode="auto">
          <a:xfrm>
            <a:off x="1476430" y="5800303"/>
            <a:ext cx="70198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en-US" sz="1600" b="1" i="1" dirty="0">
                <a:solidFill>
                  <a:srgbClr val="FF0000"/>
                </a:solidFill>
              </a:rPr>
              <a:t>NOTE: </a:t>
            </a:r>
            <a:r>
              <a:rPr lang="en-US" altLang="en-US" sz="1600" b="1" i="1" dirty="0" smtClean="0">
                <a:solidFill>
                  <a:srgbClr val="FF0000"/>
                </a:solidFill>
              </a:rPr>
              <a:t>plume modeling distance </a:t>
            </a:r>
            <a:r>
              <a:rPr lang="en-US" altLang="en-US" sz="1600" b="1" i="1" dirty="0">
                <a:solidFill>
                  <a:srgbClr val="FF0000"/>
                </a:solidFill>
              </a:rPr>
              <a:t>results averaged over all directions – </a:t>
            </a:r>
          </a:p>
          <a:p>
            <a:pPr algn="r" eaLnBrk="1" hangingPunct="1"/>
            <a:r>
              <a:rPr lang="en-US" altLang="en-US" sz="1600" b="1" i="1" dirty="0">
                <a:solidFill>
                  <a:srgbClr val="FF0000"/>
                </a:solidFill>
              </a:rPr>
              <a:t>Some directions will have higher fluxes, some will have lower</a:t>
            </a:r>
          </a:p>
        </p:txBody>
      </p:sp>
      <p:sp>
        <p:nvSpPr>
          <p:cNvPr id="12" name="Date Placeholder 3"/>
          <p:cNvSpPr txBox="1">
            <a:spLocks/>
          </p:cNvSpPr>
          <p:nvPr/>
        </p:nvSpPr>
        <p:spPr>
          <a:xfrm>
            <a:off x="107504" y="6453336"/>
            <a:ext cx="2133600" cy="365125"/>
          </a:xfrm>
          <a:prstGeom prst="rect">
            <a:avLst/>
          </a:prstGeom>
        </p:spPr>
        <p:txBody>
          <a:bodyPr vert="horz" lIns="0" tIns="0" rIns="0" bIns="0" anchor="b"/>
          <a:lstStyle>
            <a:defPPr>
              <a:defRPr lang="en-US"/>
            </a:defPPr>
            <a:lvl1pPr marL="0" algn="l"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srgbClr val="04617B">
                    <a:shade val="90000"/>
                  </a:srgbClr>
                </a:solidFill>
                <a:effectLst/>
                <a:uLnTx/>
                <a:uFillTx/>
                <a:latin typeface="Calibri"/>
                <a:ea typeface="+mn-ea"/>
                <a:cs typeface="+mn-cs"/>
              </a:rPr>
              <a:t>Oct 16, 2014</a:t>
            </a:r>
            <a:endParaRPr kumimoji="0" lang="en-US" sz="1400" b="1" i="0" u="none" strike="noStrike" kern="1200" cap="none" spc="0" normalizeH="0" baseline="0" noProof="0" dirty="0">
              <a:ln>
                <a:noFill/>
              </a:ln>
              <a:solidFill>
                <a:srgbClr val="04617B">
                  <a:shade val="90000"/>
                </a:srgbClr>
              </a:solidFill>
              <a:effectLst/>
              <a:uLnTx/>
              <a:uFillTx/>
              <a:latin typeface="Calibri"/>
              <a:ea typeface="+mn-ea"/>
              <a:cs typeface="+mn-cs"/>
            </a:endParaRPr>
          </a:p>
        </p:txBody>
      </p:sp>
      <p:sp>
        <p:nvSpPr>
          <p:cNvPr id="13" name="Footer Placeholder 4"/>
          <p:cNvSpPr txBox="1">
            <a:spLocks/>
          </p:cNvSpPr>
          <p:nvPr/>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srgbClr val="04617B">
                    <a:shade val="90000"/>
                  </a:srgbClr>
                </a:solidFill>
                <a:effectLst/>
                <a:uLnTx/>
                <a:uFillTx/>
                <a:latin typeface="Calibri"/>
                <a:ea typeface="+mn-ea"/>
                <a:cs typeface="+mn-cs"/>
              </a:rPr>
              <a:t>NOAA Air Resources Laboratory</a:t>
            </a:r>
            <a:endParaRPr kumimoji="0" lang="en-US" sz="1400" b="1" i="0" u="none" strike="noStrike" kern="1200" cap="none" spc="0" normalizeH="0" baseline="0" noProof="0" dirty="0">
              <a:ln>
                <a:noFill/>
              </a:ln>
              <a:solidFill>
                <a:srgbClr val="04617B">
                  <a:shade val="90000"/>
                </a:srgbClr>
              </a:solidFill>
              <a:effectLst/>
              <a:uLnTx/>
              <a:uFillTx/>
              <a:latin typeface="Calibri"/>
              <a:ea typeface="+mn-ea"/>
              <a:cs typeface="+mn-cs"/>
            </a:endParaRPr>
          </a:p>
        </p:txBody>
      </p:sp>
      <p:sp>
        <p:nvSpPr>
          <p:cNvPr id="14" name="Slide Number Placeholder 5"/>
          <p:cNvSpPr txBox="1">
            <a:spLocks/>
          </p:cNvSpPr>
          <p:nvPr/>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617B">
                    <a:shade val="9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dirty="0">
              <a:ln>
                <a:noFill/>
              </a:ln>
              <a:solidFill>
                <a:srgbClr val="04617B">
                  <a:shade val="90000"/>
                </a:srgbClr>
              </a:solidFill>
              <a:effectLst/>
              <a:uLnTx/>
              <a:uFillTx/>
              <a:latin typeface="Calibri"/>
              <a:ea typeface="+mn-ea"/>
              <a:cs typeface="+mn-cs"/>
            </a:endParaRPr>
          </a:p>
        </p:txBody>
      </p:sp>
    </p:spTree>
    <p:extLst>
      <p:ext uri="{BB962C8B-B14F-4D97-AF65-F5344CB8AC3E}">
        <p14:creationId xmlns:p14="http://schemas.microsoft.com/office/powerpoint/2010/main" val="30298688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descr="MCBD09185_0000[1]"/>
          <p:cNvPicPr>
            <a:picLocks noChangeAspect="1" noChangeArrowheads="1"/>
          </p:cNvPicPr>
          <p:nvPr/>
        </p:nvPicPr>
        <p:blipFill>
          <a:blip r:embed="rId3" cstate="print">
            <a:extLst>
              <a:ext uri="{28A0092B-C50C-407E-A947-70E740481C1C}">
                <a14:useLocalDpi xmlns:a14="http://schemas.microsoft.com/office/drawing/2010/main" val="0"/>
              </a:ext>
            </a:extLst>
          </a:blip>
          <a:srcRect l="16197" r="70865" b="84972"/>
          <a:stretch>
            <a:fillRect/>
          </a:stretch>
        </p:blipFill>
        <p:spPr bwMode="auto">
          <a:xfrm>
            <a:off x="0" y="1500188"/>
            <a:ext cx="914400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Picture 3" descr="MCBD09185_0000[1]"/>
          <p:cNvPicPr>
            <a:picLocks noChangeAspect="1" noChangeArrowheads="1"/>
          </p:cNvPicPr>
          <p:nvPr/>
        </p:nvPicPr>
        <p:blipFill>
          <a:blip r:embed="rId4" cstate="print">
            <a:extLst>
              <a:ext uri="{28A0092B-C50C-407E-A947-70E740481C1C}">
                <a14:useLocalDpi xmlns:a14="http://schemas.microsoft.com/office/drawing/2010/main" val="0"/>
              </a:ext>
            </a:extLst>
          </a:blip>
          <a:srcRect b="61797"/>
          <a:stretch>
            <a:fillRect/>
          </a:stretch>
        </p:blipFill>
        <p:spPr bwMode="auto">
          <a:xfrm>
            <a:off x="-160335" y="5507038"/>
            <a:ext cx="9601201"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3" descr="MCBD09185_0000[1]"/>
          <p:cNvPicPr>
            <a:picLocks noChangeAspect="1" noChangeArrowheads="1"/>
          </p:cNvPicPr>
          <p:nvPr/>
        </p:nvPicPr>
        <p:blipFill>
          <a:blip r:embed="rId5" cstate="print">
            <a:extLst>
              <a:ext uri="{28A0092B-C50C-407E-A947-70E740481C1C}">
                <a14:useLocalDpi xmlns:a14="http://schemas.microsoft.com/office/drawing/2010/main" val="0"/>
              </a:ext>
            </a:extLst>
          </a:blip>
          <a:srcRect l="16197" r="70865" b="84972"/>
          <a:stretch>
            <a:fillRect/>
          </a:stretch>
        </p:blipFill>
        <p:spPr bwMode="auto">
          <a:xfrm>
            <a:off x="0" y="-1071561"/>
            <a:ext cx="9144000"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noChangeAspect="1"/>
          </p:cNvGrpSpPr>
          <p:nvPr/>
        </p:nvGrpSpPr>
        <p:grpSpPr bwMode="auto">
          <a:xfrm>
            <a:off x="876300" y="5278438"/>
            <a:ext cx="109538" cy="168275"/>
            <a:chOff x="2864" y="2181"/>
            <a:chExt cx="331" cy="505"/>
          </a:xfrm>
        </p:grpSpPr>
        <p:sp>
          <p:nvSpPr>
            <p:cNvPr id="77215" name="Line 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 name="Group 12"/>
            <p:cNvGrpSpPr>
              <a:grpSpLocks noChangeAspect="1"/>
            </p:cNvGrpSpPr>
            <p:nvPr/>
          </p:nvGrpSpPr>
          <p:grpSpPr bwMode="auto">
            <a:xfrm>
              <a:off x="2864" y="2613"/>
              <a:ext cx="329" cy="72"/>
              <a:chOff x="2774" y="2611"/>
              <a:chExt cx="329" cy="72"/>
            </a:xfrm>
          </p:grpSpPr>
          <p:sp>
            <p:nvSpPr>
              <p:cNvPr id="77220" name="Oval 9"/>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21" name="Rectangle 10"/>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217" name="Line 7"/>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18" name="Freeform 1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219" name="Oval 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 name="Group 31"/>
          <p:cNvGrpSpPr>
            <a:grpSpLocks/>
          </p:cNvGrpSpPr>
          <p:nvPr/>
        </p:nvGrpSpPr>
        <p:grpSpPr bwMode="auto">
          <a:xfrm>
            <a:off x="1270003" y="4872038"/>
            <a:ext cx="182563" cy="252412"/>
            <a:chOff x="2864" y="2181"/>
            <a:chExt cx="331" cy="505"/>
          </a:xfrm>
        </p:grpSpPr>
        <p:sp>
          <p:nvSpPr>
            <p:cNvPr id="77208" name="Line 32"/>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 name="Group 33"/>
            <p:cNvGrpSpPr>
              <a:grpSpLocks/>
            </p:cNvGrpSpPr>
            <p:nvPr/>
          </p:nvGrpSpPr>
          <p:grpSpPr bwMode="auto">
            <a:xfrm>
              <a:off x="2864" y="2613"/>
              <a:ext cx="329" cy="72"/>
              <a:chOff x="2774" y="2611"/>
              <a:chExt cx="329" cy="72"/>
            </a:xfrm>
          </p:grpSpPr>
          <p:sp>
            <p:nvSpPr>
              <p:cNvPr id="77213" name="Oval 34"/>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14" name="Rectangle 35"/>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210" name="Line 36"/>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11" name="Freeform 37"/>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212" name="Oval 38"/>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 name="Group 39"/>
          <p:cNvGrpSpPr>
            <a:grpSpLocks/>
          </p:cNvGrpSpPr>
          <p:nvPr/>
        </p:nvGrpSpPr>
        <p:grpSpPr bwMode="auto">
          <a:xfrm>
            <a:off x="1816100" y="4459288"/>
            <a:ext cx="376238" cy="328612"/>
            <a:chOff x="2864" y="2181"/>
            <a:chExt cx="331" cy="505"/>
          </a:xfrm>
        </p:grpSpPr>
        <p:sp>
          <p:nvSpPr>
            <p:cNvPr id="77201" name="Line 40"/>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 name="Group 41"/>
            <p:cNvGrpSpPr>
              <a:grpSpLocks/>
            </p:cNvGrpSpPr>
            <p:nvPr/>
          </p:nvGrpSpPr>
          <p:grpSpPr bwMode="auto">
            <a:xfrm>
              <a:off x="2864" y="2613"/>
              <a:ext cx="329" cy="72"/>
              <a:chOff x="2774" y="2611"/>
              <a:chExt cx="329" cy="72"/>
            </a:xfrm>
          </p:grpSpPr>
          <p:sp>
            <p:nvSpPr>
              <p:cNvPr id="77206" name="Oval 42"/>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07" name="Rectangle 43"/>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203" name="Line 44"/>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04" name="Freeform 45"/>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205" name="Oval 46"/>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8" name="Group 434"/>
          <p:cNvGrpSpPr>
            <a:grpSpLocks/>
          </p:cNvGrpSpPr>
          <p:nvPr/>
        </p:nvGrpSpPr>
        <p:grpSpPr bwMode="auto">
          <a:xfrm>
            <a:off x="3670303" y="3254377"/>
            <a:ext cx="1084263" cy="1374775"/>
            <a:chOff x="2312" y="2058"/>
            <a:chExt cx="683" cy="866"/>
          </a:xfrm>
        </p:grpSpPr>
        <p:grpSp>
          <p:nvGrpSpPr>
            <p:cNvPr id="9" name="Group 159"/>
            <p:cNvGrpSpPr>
              <a:grpSpLocks noChangeAspect="1"/>
            </p:cNvGrpSpPr>
            <p:nvPr/>
          </p:nvGrpSpPr>
          <p:grpSpPr bwMode="auto">
            <a:xfrm>
              <a:off x="2586" y="2686"/>
              <a:ext cx="155" cy="238"/>
              <a:chOff x="2864" y="2181"/>
              <a:chExt cx="331" cy="505"/>
            </a:xfrm>
          </p:grpSpPr>
          <p:sp>
            <p:nvSpPr>
              <p:cNvPr id="77194" name="Line 16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0" name="Group 161"/>
              <p:cNvGrpSpPr>
                <a:grpSpLocks noChangeAspect="1"/>
              </p:cNvGrpSpPr>
              <p:nvPr/>
            </p:nvGrpSpPr>
            <p:grpSpPr bwMode="auto">
              <a:xfrm>
                <a:off x="2864" y="2613"/>
                <a:ext cx="329" cy="72"/>
                <a:chOff x="2774" y="2611"/>
                <a:chExt cx="329" cy="72"/>
              </a:xfrm>
            </p:grpSpPr>
            <p:sp>
              <p:nvSpPr>
                <p:cNvPr id="77199" name="Oval 16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00" name="Rectangle 16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96" name="Line 16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97" name="Freeform 16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98" name="Oval 16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1" name="Group 167"/>
            <p:cNvGrpSpPr>
              <a:grpSpLocks noChangeAspect="1"/>
            </p:cNvGrpSpPr>
            <p:nvPr/>
          </p:nvGrpSpPr>
          <p:grpSpPr bwMode="auto">
            <a:xfrm>
              <a:off x="2583" y="2058"/>
              <a:ext cx="155" cy="238"/>
              <a:chOff x="2864" y="2181"/>
              <a:chExt cx="331" cy="505"/>
            </a:xfrm>
          </p:grpSpPr>
          <p:sp>
            <p:nvSpPr>
              <p:cNvPr id="77187" name="Line 16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2" name="Group 169"/>
              <p:cNvGrpSpPr>
                <a:grpSpLocks noChangeAspect="1"/>
              </p:cNvGrpSpPr>
              <p:nvPr/>
            </p:nvGrpSpPr>
            <p:grpSpPr bwMode="auto">
              <a:xfrm>
                <a:off x="2864" y="2613"/>
                <a:ext cx="329" cy="72"/>
                <a:chOff x="2774" y="2611"/>
                <a:chExt cx="329" cy="72"/>
              </a:xfrm>
            </p:grpSpPr>
            <p:sp>
              <p:nvSpPr>
                <p:cNvPr id="77192" name="Oval 17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93" name="Rectangle 17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89" name="Line 17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90" name="Freeform 17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91" name="Oval 17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3" name="Group 175"/>
            <p:cNvGrpSpPr>
              <a:grpSpLocks noChangeAspect="1"/>
            </p:cNvGrpSpPr>
            <p:nvPr/>
          </p:nvGrpSpPr>
          <p:grpSpPr bwMode="auto">
            <a:xfrm>
              <a:off x="2312" y="2389"/>
              <a:ext cx="155" cy="238"/>
              <a:chOff x="2864" y="2181"/>
              <a:chExt cx="331" cy="505"/>
            </a:xfrm>
          </p:grpSpPr>
          <p:sp>
            <p:nvSpPr>
              <p:cNvPr id="77180" name="Line 17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4" name="Group 177"/>
              <p:cNvGrpSpPr>
                <a:grpSpLocks noChangeAspect="1"/>
              </p:cNvGrpSpPr>
              <p:nvPr/>
            </p:nvGrpSpPr>
            <p:grpSpPr bwMode="auto">
              <a:xfrm>
                <a:off x="2864" y="2613"/>
                <a:ext cx="329" cy="72"/>
                <a:chOff x="2774" y="2611"/>
                <a:chExt cx="329" cy="72"/>
              </a:xfrm>
            </p:grpSpPr>
            <p:sp>
              <p:nvSpPr>
                <p:cNvPr id="77185" name="Oval 17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86" name="Rectangle 17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82" name="Line 18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83" name="Freeform 18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84" name="Oval 18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5" name="Group 183"/>
            <p:cNvGrpSpPr>
              <a:grpSpLocks noChangeAspect="1"/>
            </p:cNvGrpSpPr>
            <p:nvPr/>
          </p:nvGrpSpPr>
          <p:grpSpPr bwMode="auto">
            <a:xfrm>
              <a:off x="2840" y="2443"/>
              <a:ext cx="155" cy="238"/>
              <a:chOff x="2864" y="2181"/>
              <a:chExt cx="331" cy="505"/>
            </a:xfrm>
          </p:grpSpPr>
          <p:sp>
            <p:nvSpPr>
              <p:cNvPr id="77173" name="Line 18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6" name="Group 185"/>
              <p:cNvGrpSpPr>
                <a:grpSpLocks noChangeAspect="1"/>
              </p:cNvGrpSpPr>
              <p:nvPr/>
            </p:nvGrpSpPr>
            <p:grpSpPr bwMode="auto">
              <a:xfrm>
                <a:off x="2864" y="2613"/>
                <a:ext cx="329" cy="72"/>
                <a:chOff x="2774" y="2611"/>
                <a:chExt cx="329" cy="72"/>
              </a:xfrm>
            </p:grpSpPr>
            <p:sp>
              <p:nvSpPr>
                <p:cNvPr id="77178" name="Oval 18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79" name="Rectangle 18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75" name="Line 18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76" name="Freeform 18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77" name="Oval 19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grpSp>
        <p:nvGrpSpPr>
          <p:cNvPr id="17" name="Group 476"/>
          <p:cNvGrpSpPr>
            <a:grpSpLocks/>
          </p:cNvGrpSpPr>
          <p:nvPr/>
        </p:nvGrpSpPr>
        <p:grpSpPr bwMode="auto">
          <a:xfrm>
            <a:off x="4841875" y="2749552"/>
            <a:ext cx="1395413" cy="1089025"/>
            <a:chOff x="3050" y="1740"/>
            <a:chExt cx="879" cy="686"/>
          </a:xfrm>
        </p:grpSpPr>
        <p:sp>
          <p:nvSpPr>
            <p:cNvPr id="77160" name="Line 389"/>
            <p:cNvSpPr>
              <a:spLocks noChangeShapeType="1"/>
            </p:cNvSpPr>
            <p:nvPr/>
          </p:nvSpPr>
          <p:spPr bwMode="auto">
            <a:xfrm flipV="1">
              <a:off x="3050" y="1899"/>
              <a:ext cx="469" cy="5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8" name="Group 435"/>
            <p:cNvGrpSpPr>
              <a:grpSpLocks/>
            </p:cNvGrpSpPr>
            <p:nvPr/>
          </p:nvGrpSpPr>
          <p:grpSpPr bwMode="auto">
            <a:xfrm>
              <a:off x="3592" y="1740"/>
              <a:ext cx="337" cy="280"/>
              <a:chOff x="2864" y="2181"/>
              <a:chExt cx="331" cy="505"/>
            </a:xfrm>
          </p:grpSpPr>
          <p:sp>
            <p:nvSpPr>
              <p:cNvPr id="77162" name="Line 436"/>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9" name="Group 437"/>
              <p:cNvGrpSpPr>
                <a:grpSpLocks/>
              </p:cNvGrpSpPr>
              <p:nvPr/>
            </p:nvGrpSpPr>
            <p:grpSpPr bwMode="auto">
              <a:xfrm>
                <a:off x="2864" y="2613"/>
                <a:ext cx="329" cy="72"/>
                <a:chOff x="2774" y="2611"/>
                <a:chExt cx="329" cy="72"/>
              </a:xfrm>
            </p:grpSpPr>
            <p:sp>
              <p:nvSpPr>
                <p:cNvPr id="77167" name="Oval 438"/>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68" name="Rectangle 439"/>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64" name="Line 440"/>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65" name="Freeform 441"/>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66" name="Oval 442"/>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grpSp>
        <p:nvGrpSpPr>
          <p:cNvPr id="20" name="Group 479"/>
          <p:cNvGrpSpPr>
            <a:grpSpLocks/>
          </p:cNvGrpSpPr>
          <p:nvPr/>
        </p:nvGrpSpPr>
        <p:grpSpPr bwMode="auto">
          <a:xfrm>
            <a:off x="4860925" y="2674938"/>
            <a:ext cx="1443038" cy="1179512"/>
            <a:chOff x="3102" y="1717"/>
            <a:chExt cx="909" cy="743"/>
          </a:xfrm>
        </p:grpSpPr>
        <p:grpSp>
          <p:nvGrpSpPr>
            <p:cNvPr id="21" name="Group 443"/>
            <p:cNvGrpSpPr>
              <a:grpSpLocks/>
            </p:cNvGrpSpPr>
            <p:nvPr/>
          </p:nvGrpSpPr>
          <p:grpSpPr bwMode="auto">
            <a:xfrm>
              <a:off x="3648" y="1717"/>
              <a:ext cx="363" cy="318"/>
              <a:chOff x="1680" y="2557"/>
              <a:chExt cx="363" cy="318"/>
            </a:xfrm>
          </p:grpSpPr>
          <p:grpSp>
            <p:nvGrpSpPr>
              <p:cNvPr id="22" name="Group 444"/>
              <p:cNvGrpSpPr>
                <a:grpSpLocks noChangeAspect="1"/>
              </p:cNvGrpSpPr>
              <p:nvPr/>
            </p:nvGrpSpPr>
            <p:grpSpPr bwMode="auto">
              <a:xfrm>
                <a:off x="1720" y="2557"/>
                <a:ext cx="155" cy="238"/>
                <a:chOff x="2864" y="2181"/>
                <a:chExt cx="331" cy="505"/>
              </a:xfrm>
            </p:grpSpPr>
            <p:sp>
              <p:nvSpPr>
                <p:cNvPr id="77153" name="Line 445"/>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3" name="Group 446"/>
                <p:cNvGrpSpPr>
                  <a:grpSpLocks noChangeAspect="1"/>
                </p:cNvGrpSpPr>
                <p:nvPr/>
              </p:nvGrpSpPr>
              <p:grpSpPr bwMode="auto">
                <a:xfrm>
                  <a:off x="2864" y="2613"/>
                  <a:ext cx="329" cy="72"/>
                  <a:chOff x="2774" y="2611"/>
                  <a:chExt cx="329" cy="72"/>
                </a:xfrm>
              </p:grpSpPr>
              <p:sp>
                <p:nvSpPr>
                  <p:cNvPr id="77158" name="Oval 447"/>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59" name="Rectangle 448"/>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55" name="Line 449"/>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56" name="Freeform 450"/>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57" name="Oval 451"/>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4" name="Group 452"/>
              <p:cNvGrpSpPr>
                <a:grpSpLocks noChangeAspect="1"/>
              </p:cNvGrpSpPr>
              <p:nvPr/>
            </p:nvGrpSpPr>
            <p:grpSpPr bwMode="auto">
              <a:xfrm>
                <a:off x="1888" y="2557"/>
                <a:ext cx="155" cy="238"/>
                <a:chOff x="2864" y="2181"/>
                <a:chExt cx="331" cy="505"/>
              </a:xfrm>
            </p:grpSpPr>
            <p:sp>
              <p:nvSpPr>
                <p:cNvPr id="77146" name="Line 453"/>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5" name="Group 454"/>
                <p:cNvGrpSpPr>
                  <a:grpSpLocks noChangeAspect="1"/>
                </p:cNvGrpSpPr>
                <p:nvPr/>
              </p:nvGrpSpPr>
              <p:grpSpPr bwMode="auto">
                <a:xfrm>
                  <a:off x="2864" y="2613"/>
                  <a:ext cx="329" cy="72"/>
                  <a:chOff x="2774" y="2611"/>
                  <a:chExt cx="329" cy="72"/>
                </a:xfrm>
              </p:grpSpPr>
              <p:sp>
                <p:nvSpPr>
                  <p:cNvPr id="77151" name="Oval 455"/>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52" name="Rectangle 456"/>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48" name="Line 457"/>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49" name="Freeform 458"/>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50" name="Oval 459"/>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6" name="Group 460"/>
              <p:cNvGrpSpPr>
                <a:grpSpLocks noChangeAspect="1"/>
              </p:cNvGrpSpPr>
              <p:nvPr/>
            </p:nvGrpSpPr>
            <p:grpSpPr bwMode="auto">
              <a:xfrm>
                <a:off x="1680" y="2629"/>
                <a:ext cx="155" cy="238"/>
                <a:chOff x="2864" y="2181"/>
                <a:chExt cx="331" cy="505"/>
              </a:xfrm>
            </p:grpSpPr>
            <p:sp>
              <p:nvSpPr>
                <p:cNvPr id="77139" name="Line 461"/>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7" name="Group 462"/>
                <p:cNvGrpSpPr>
                  <a:grpSpLocks noChangeAspect="1"/>
                </p:cNvGrpSpPr>
                <p:nvPr/>
              </p:nvGrpSpPr>
              <p:grpSpPr bwMode="auto">
                <a:xfrm>
                  <a:off x="2864" y="2613"/>
                  <a:ext cx="329" cy="72"/>
                  <a:chOff x="2774" y="2611"/>
                  <a:chExt cx="329" cy="72"/>
                </a:xfrm>
              </p:grpSpPr>
              <p:sp>
                <p:nvSpPr>
                  <p:cNvPr id="77144" name="Oval 463"/>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45" name="Rectangle 464"/>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41" name="Line 465"/>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42" name="Freeform 466"/>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43" name="Oval 467"/>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8" name="Group 468"/>
              <p:cNvGrpSpPr>
                <a:grpSpLocks noChangeAspect="1"/>
              </p:cNvGrpSpPr>
              <p:nvPr/>
            </p:nvGrpSpPr>
            <p:grpSpPr bwMode="auto">
              <a:xfrm>
                <a:off x="1864" y="2637"/>
                <a:ext cx="155" cy="238"/>
                <a:chOff x="2864" y="2181"/>
                <a:chExt cx="331" cy="505"/>
              </a:xfrm>
            </p:grpSpPr>
            <p:sp>
              <p:nvSpPr>
                <p:cNvPr id="77132" name="Line 469"/>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9" name="Group 470"/>
                <p:cNvGrpSpPr>
                  <a:grpSpLocks noChangeAspect="1"/>
                </p:cNvGrpSpPr>
                <p:nvPr/>
              </p:nvGrpSpPr>
              <p:grpSpPr bwMode="auto">
                <a:xfrm>
                  <a:off x="2864" y="2613"/>
                  <a:ext cx="329" cy="72"/>
                  <a:chOff x="2774" y="2611"/>
                  <a:chExt cx="329" cy="72"/>
                </a:xfrm>
              </p:grpSpPr>
              <p:sp>
                <p:nvSpPr>
                  <p:cNvPr id="77137" name="Oval 471"/>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38" name="Rectangle 472"/>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34" name="Line 473"/>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35" name="Freeform 474"/>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36" name="Oval 475"/>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7127" name="Line 478"/>
            <p:cNvSpPr>
              <a:spLocks noChangeShapeType="1"/>
            </p:cNvSpPr>
            <p:nvPr/>
          </p:nvSpPr>
          <p:spPr bwMode="auto">
            <a:xfrm flipV="1">
              <a:off x="3102" y="1934"/>
              <a:ext cx="453" cy="5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30" name="Group 530"/>
          <p:cNvGrpSpPr>
            <a:grpSpLocks/>
          </p:cNvGrpSpPr>
          <p:nvPr/>
        </p:nvGrpSpPr>
        <p:grpSpPr bwMode="auto">
          <a:xfrm>
            <a:off x="4556128" y="4667250"/>
            <a:ext cx="1393825" cy="635000"/>
            <a:chOff x="3381" y="3187"/>
            <a:chExt cx="878" cy="400"/>
          </a:xfrm>
        </p:grpSpPr>
        <p:sp>
          <p:nvSpPr>
            <p:cNvPr id="77092" name="Line 391"/>
            <p:cNvSpPr>
              <a:spLocks noChangeShapeType="1"/>
            </p:cNvSpPr>
            <p:nvPr/>
          </p:nvSpPr>
          <p:spPr bwMode="auto">
            <a:xfrm>
              <a:off x="3381" y="3187"/>
              <a:ext cx="436" cy="2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1" name="Group 488"/>
            <p:cNvGrpSpPr>
              <a:grpSpLocks/>
            </p:cNvGrpSpPr>
            <p:nvPr/>
          </p:nvGrpSpPr>
          <p:grpSpPr bwMode="auto">
            <a:xfrm>
              <a:off x="3896" y="3269"/>
              <a:ext cx="363" cy="318"/>
              <a:chOff x="1680" y="2557"/>
              <a:chExt cx="363" cy="318"/>
            </a:xfrm>
          </p:grpSpPr>
          <p:grpSp>
            <p:nvGrpSpPr>
              <p:cNvPr id="384" name="Group 489"/>
              <p:cNvGrpSpPr>
                <a:grpSpLocks noChangeAspect="1"/>
              </p:cNvGrpSpPr>
              <p:nvPr/>
            </p:nvGrpSpPr>
            <p:grpSpPr bwMode="auto">
              <a:xfrm>
                <a:off x="1720" y="2557"/>
                <a:ext cx="155" cy="238"/>
                <a:chOff x="2864" y="2181"/>
                <a:chExt cx="331" cy="505"/>
              </a:xfrm>
            </p:grpSpPr>
            <p:sp>
              <p:nvSpPr>
                <p:cNvPr id="77119" name="Line 49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5" name="Group 491"/>
                <p:cNvGrpSpPr>
                  <a:grpSpLocks noChangeAspect="1"/>
                </p:cNvGrpSpPr>
                <p:nvPr/>
              </p:nvGrpSpPr>
              <p:grpSpPr bwMode="auto">
                <a:xfrm>
                  <a:off x="2864" y="2613"/>
                  <a:ext cx="329" cy="72"/>
                  <a:chOff x="2774" y="2611"/>
                  <a:chExt cx="329" cy="72"/>
                </a:xfrm>
              </p:grpSpPr>
              <p:sp>
                <p:nvSpPr>
                  <p:cNvPr id="77124" name="Oval 49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25" name="Rectangle 49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21" name="Line 49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22" name="Freeform 49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23" name="Oval 49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86" name="Group 497"/>
              <p:cNvGrpSpPr>
                <a:grpSpLocks noChangeAspect="1"/>
              </p:cNvGrpSpPr>
              <p:nvPr/>
            </p:nvGrpSpPr>
            <p:grpSpPr bwMode="auto">
              <a:xfrm>
                <a:off x="1888" y="2557"/>
                <a:ext cx="155" cy="238"/>
                <a:chOff x="2864" y="2181"/>
                <a:chExt cx="331" cy="505"/>
              </a:xfrm>
            </p:grpSpPr>
            <p:sp>
              <p:nvSpPr>
                <p:cNvPr id="77112" name="Line 49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7" name="Group 499"/>
                <p:cNvGrpSpPr>
                  <a:grpSpLocks noChangeAspect="1"/>
                </p:cNvGrpSpPr>
                <p:nvPr/>
              </p:nvGrpSpPr>
              <p:grpSpPr bwMode="auto">
                <a:xfrm>
                  <a:off x="2864" y="2613"/>
                  <a:ext cx="329" cy="72"/>
                  <a:chOff x="2774" y="2611"/>
                  <a:chExt cx="329" cy="72"/>
                </a:xfrm>
              </p:grpSpPr>
              <p:sp>
                <p:nvSpPr>
                  <p:cNvPr id="77117" name="Oval 50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18" name="Rectangle 50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14" name="Line 50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15" name="Freeform 50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16" name="Oval 50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88" name="Group 505"/>
              <p:cNvGrpSpPr>
                <a:grpSpLocks noChangeAspect="1"/>
              </p:cNvGrpSpPr>
              <p:nvPr/>
            </p:nvGrpSpPr>
            <p:grpSpPr bwMode="auto">
              <a:xfrm>
                <a:off x="1680" y="2629"/>
                <a:ext cx="155" cy="238"/>
                <a:chOff x="2864" y="2181"/>
                <a:chExt cx="331" cy="505"/>
              </a:xfrm>
            </p:grpSpPr>
            <p:sp>
              <p:nvSpPr>
                <p:cNvPr id="77105" name="Line 50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9" name="Group 507"/>
                <p:cNvGrpSpPr>
                  <a:grpSpLocks noChangeAspect="1"/>
                </p:cNvGrpSpPr>
                <p:nvPr/>
              </p:nvGrpSpPr>
              <p:grpSpPr bwMode="auto">
                <a:xfrm>
                  <a:off x="2864" y="2613"/>
                  <a:ext cx="329" cy="72"/>
                  <a:chOff x="2774" y="2611"/>
                  <a:chExt cx="329" cy="72"/>
                </a:xfrm>
              </p:grpSpPr>
              <p:sp>
                <p:nvSpPr>
                  <p:cNvPr id="77110" name="Oval 50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11" name="Rectangle 50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07" name="Line 51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08" name="Freeform 51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09" name="Oval 51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90" name="Group 513"/>
              <p:cNvGrpSpPr>
                <a:grpSpLocks noChangeAspect="1"/>
              </p:cNvGrpSpPr>
              <p:nvPr/>
            </p:nvGrpSpPr>
            <p:grpSpPr bwMode="auto">
              <a:xfrm>
                <a:off x="1864" y="2637"/>
                <a:ext cx="155" cy="238"/>
                <a:chOff x="2864" y="2181"/>
                <a:chExt cx="331" cy="505"/>
              </a:xfrm>
            </p:grpSpPr>
            <p:sp>
              <p:nvSpPr>
                <p:cNvPr id="77098" name="Line 51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91" name="Group 515"/>
                <p:cNvGrpSpPr>
                  <a:grpSpLocks noChangeAspect="1"/>
                </p:cNvGrpSpPr>
                <p:nvPr/>
              </p:nvGrpSpPr>
              <p:grpSpPr bwMode="auto">
                <a:xfrm>
                  <a:off x="2864" y="2613"/>
                  <a:ext cx="329" cy="72"/>
                  <a:chOff x="2774" y="2611"/>
                  <a:chExt cx="329" cy="72"/>
                </a:xfrm>
              </p:grpSpPr>
              <p:sp>
                <p:nvSpPr>
                  <p:cNvPr id="77103" name="Oval 51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04" name="Rectangle 51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00" name="Line 51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01" name="Freeform 51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02" name="Oval 52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grpSp>
      <p:grpSp>
        <p:nvGrpSpPr>
          <p:cNvPr id="392" name="Group 531"/>
          <p:cNvGrpSpPr>
            <a:grpSpLocks/>
          </p:cNvGrpSpPr>
          <p:nvPr/>
        </p:nvGrpSpPr>
        <p:grpSpPr bwMode="auto">
          <a:xfrm>
            <a:off x="4516440" y="4640266"/>
            <a:ext cx="1416050" cy="636587"/>
            <a:chOff x="3349" y="3563"/>
            <a:chExt cx="892" cy="401"/>
          </a:xfrm>
        </p:grpSpPr>
        <p:grpSp>
          <p:nvGrpSpPr>
            <p:cNvPr id="393" name="Group 521"/>
            <p:cNvGrpSpPr>
              <a:grpSpLocks/>
            </p:cNvGrpSpPr>
            <p:nvPr/>
          </p:nvGrpSpPr>
          <p:grpSpPr bwMode="auto">
            <a:xfrm>
              <a:off x="3904" y="3684"/>
              <a:ext cx="337" cy="280"/>
              <a:chOff x="2864" y="2181"/>
              <a:chExt cx="331" cy="505"/>
            </a:xfrm>
          </p:grpSpPr>
          <p:sp>
            <p:nvSpPr>
              <p:cNvPr id="77085" name="Line 522"/>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94" name="Group 523"/>
              <p:cNvGrpSpPr>
                <a:grpSpLocks/>
              </p:cNvGrpSpPr>
              <p:nvPr/>
            </p:nvGrpSpPr>
            <p:grpSpPr bwMode="auto">
              <a:xfrm>
                <a:off x="2864" y="2613"/>
                <a:ext cx="329" cy="72"/>
                <a:chOff x="2774" y="2611"/>
                <a:chExt cx="329" cy="72"/>
              </a:xfrm>
            </p:grpSpPr>
            <p:sp>
              <p:nvSpPr>
                <p:cNvPr id="77090" name="Oval 524"/>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91" name="Rectangle 525"/>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87" name="Line 526"/>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88" name="Freeform 527"/>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89" name="Oval 528"/>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sp>
          <p:nvSpPr>
            <p:cNvPr id="77084" name="Line 529"/>
            <p:cNvSpPr>
              <a:spLocks noChangeShapeType="1"/>
            </p:cNvSpPr>
            <p:nvPr/>
          </p:nvSpPr>
          <p:spPr bwMode="auto">
            <a:xfrm>
              <a:off x="3349" y="3563"/>
              <a:ext cx="436" cy="2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395" name="Group 535"/>
          <p:cNvGrpSpPr>
            <a:grpSpLocks/>
          </p:cNvGrpSpPr>
          <p:nvPr/>
        </p:nvGrpSpPr>
        <p:grpSpPr bwMode="auto">
          <a:xfrm>
            <a:off x="4440238" y="2187578"/>
            <a:ext cx="749300" cy="962025"/>
            <a:chOff x="2789" y="770"/>
            <a:chExt cx="472" cy="606"/>
          </a:xfrm>
        </p:grpSpPr>
        <p:grpSp>
          <p:nvGrpSpPr>
            <p:cNvPr id="396" name="Group 433"/>
            <p:cNvGrpSpPr>
              <a:grpSpLocks/>
            </p:cNvGrpSpPr>
            <p:nvPr/>
          </p:nvGrpSpPr>
          <p:grpSpPr bwMode="auto">
            <a:xfrm>
              <a:off x="3103" y="770"/>
              <a:ext cx="158" cy="498"/>
              <a:chOff x="3343" y="1306"/>
              <a:chExt cx="158" cy="498"/>
            </a:xfrm>
          </p:grpSpPr>
          <p:grpSp>
            <p:nvGrpSpPr>
              <p:cNvPr id="397" name="Group 417"/>
              <p:cNvGrpSpPr>
                <a:grpSpLocks noChangeAspect="1"/>
              </p:cNvGrpSpPr>
              <p:nvPr/>
            </p:nvGrpSpPr>
            <p:grpSpPr bwMode="auto">
              <a:xfrm>
                <a:off x="3346" y="1566"/>
                <a:ext cx="155" cy="238"/>
                <a:chOff x="2864" y="2181"/>
                <a:chExt cx="331" cy="505"/>
              </a:xfrm>
            </p:grpSpPr>
            <p:sp>
              <p:nvSpPr>
                <p:cNvPr id="77076" name="Line 41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98" name="Group 419"/>
                <p:cNvGrpSpPr>
                  <a:grpSpLocks noChangeAspect="1"/>
                </p:cNvGrpSpPr>
                <p:nvPr/>
              </p:nvGrpSpPr>
              <p:grpSpPr bwMode="auto">
                <a:xfrm>
                  <a:off x="2864" y="2613"/>
                  <a:ext cx="329" cy="72"/>
                  <a:chOff x="2774" y="2611"/>
                  <a:chExt cx="329" cy="72"/>
                </a:xfrm>
              </p:grpSpPr>
              <p:sp>
                <p:nvSpPr>
                  <p:cNvPr id="77081" name="Oval 42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82" name="Rectangle 42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78" name="Line 42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79" name="Freeform 42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80" name="Oval 42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99" name="Group 425"/>
              <p:cNvGrpSpPr>
                <a:grpSpLocks noChangeAspect="1"/>
              </p:cNvGrpSpPr>
              <p:nvPr/>
            </p:nvGrpSpPr>
            <p:grpSpPr bwMode="auto">
              <a:xfrm>
                <a:off x="3343" y="1306"/>
                <a:ext cx="155" cy="238"/>
                <a:chOff x="2864" y="2181"/>
                <a:chExt cx="331" cy="505"/>
              </a:xfrm>
            </p:grpSpPr>
            <p:sp>
              <p:nvSpPr>
                <p:cNvPr id="77069" name="Line 42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00" name="Group 427"/>
                <p:cNvGrpSpPr>
                  <a:grpSpLocks noChangeAspect="1"/>
                </p:cNvGrpSpPr>
                <p:nvPr/>
              </p:nvGrpSpPr>
              <p:grpSpPr bwMode="auto">
                <a:xfrm>
                  <a:off x="2864" y="2613"/>
                  <a:ext cx="329" cy="72"/>
                  <a:chOff x="2774" y="2611"/>
                  <a:chExt cx="329" cy="72"/>
                </a:xfrm>
              </p:grpSpPr>
              <p:sp>
                <p:nvSpPr>
                  <p:cNvPr id="77074" name="Oval 42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75" name="Rectangle 42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71" name="Line 43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72" name="Freeform 43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73" name="Oval 43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7066" name="Line 532"/>
            <p:cNvSpPr>
              <a:spLocks noChangeShapeType="1"/>
            </p:cNvSpPr>
            <p:nvPr/>
          </p:nvSpPr>
          <p:spPr bwMode="auto">
            <a:xfrm flipV="1">
              <a:off x="2789" y="1014"/>
              <a:ext cx="239" cy="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402" name="Group 534"/>
          <p:cNvGrpSpPr>
            <a:grpSpLocks/>
          </p:cNvGrpSpPr>
          <p:nvPr/>
        </p:nvGrpSpPr>
        <p:grpSpPr bwMode="auto">
          <a:xfrm>
            <a:off x="4440239" y="2238378"/>
            <a:ext cx="747712" cy="962025"/>
            <a:chOff x="2789" y="1386"/>
            <a:chExt cx="471" cy="606"/>
          </a:xfrm>
        </p:grpSpPr>
        <p:grpSp>
          <p:nvGrpSpPr>
            <p:cNvPr id="403" name="Group 409"/>
            <p:cNvGrpSpPr>
              <a:grpSpLocks/>
            </p:cNvGrpSpPr>
            <p:nvPr/>
          </p:nvGrpSpPr>
          <p:grpSpPr bwMode="auto">
            <a:xfrm>
              <a:off x="3087" y="1386"/>
              <a:ext cx="173" cy="415"/>
              <a:chOff x="2864" y="2181"/>
              <a:chExt cx="331" cy="505"/>
            </a:xfrm>
          </p:grpSpPr>
          <p:sp>
            <p:nvSpPr>
              <p:cNvPr id="77058" name="Line 410"/>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04" name="Group 411"/>
              <p:cNvGrpSpPr>
                <a:grpSpLocks/>
              </p:cNvGrpSpPr>
              <p:nvPr/>
            </p:nvGrpSpPr>
            <p:grpSpPr bwMode="auto">
              <a:xfrm>
                <a:off x="2864" y="2613"/>
                <a:ext cx="329" cy="72"/>
                <a:chOff x="2774" y="2611"/>
                <a:chExt cx="329" cy="72"/>
              </a:xfrm>
            </p:grpSpPr>
            <p:sp>
              <p:nvSpPr>
                <p:cNvPr id="77063" name="Oval 412"/>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64" name="Rectangle 413"/>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60" name="Line 414"/>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61" name="Freeform 415"/>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62" name="Oval 416"/>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sp>
          <p:nvSpPr>
            <p:cNvPr id="77057" name="Line 533"/>
            <p:cNvSpPr>
              <a:spLocks noChangeShapeType="1"/>
            </p:cNvSpPr>
            <p:nvPr/>
          </p:nvSpPr>
          <p:spPr bwMode="auto">
            <a:xfrm flipV="1">
              <a:off x="2789" y="1630"/>
              <a:ext cx="239" cy="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405" name="Group 400"/>
          <p:cNvGrpSpPr>
            <a:grpSpLocks/>
          </p:cNvGrpSpPr>
          <p:nvPr/>
        </p:nvGrpSpPr>
        <p:grpSpPr bwMode="auto">
          <a:xfrm>
            <a:off x="2693988" y="4113215"/>
            <a:ext cx="534987" cy="444500"/>
            <a:chOff x="2864" y="2181"/>
            <a:chExt cx="331" cy="505"/>
          </a:xfrm>
        </p:grpSpPr>
        <p:sp>
          <p:nvSpPr>
            <p:cNvPr id="77049" name="Line 401"/>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06" name="Group 402"/>
            <p:cNvGrpSpPr>
              <a:grpSpLocks/>
            </p:cNvGrpSpPr>
            <p:nvPr/>
          </p:nvGrpSpPr>
          <p:grpSpPr bwMode="auto">
            <a:xfrm>
              <a:off x="2864" y="2613"/>
              <a:ext cx="329" cy="72"/>
              <a:chOff x="2774" y="2611"/>
              <a:chExt cx="329" cy="72"/>
            </a:xfrm>
          </p:grpSpPr>
          <p:sp>
            <p:nvSpPr>
              <p:cNvPr id="77054" name="Oval 403"/>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55" name="Rectangle 404"/>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51" name="Line 405"/>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52" name="Freeform 406"/>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53" name="Oval 407"/>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pic>
        <p:nvPicPr>
          <p:cNvPr id="76816" name="Picture 5" descr="MCj0150783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375" y="5724527"/>
            <a:ext cx="9985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7" name="Group 1536"/>
          <p:cNvGrpSpPr>
            <a:grpSpLocks/>
          </p:cNvGrpSpPr>
          <p:nvPr/>
        </p:nvGrpSpPr>
        <p:grpSpPr bwMode="auto">
          <a:xfrm>
            <a:off x="5818188" y="1066800"/>
            <a:ext cx="2100262" cy="4457700"/>
            <a:chOff x="3665" y="434"/>
            <a:chExt cx="1323" cy="3038"/>
          </a:xfrm>
        </p:grpSpPr>
        <p:grpSp>
          <p:nvGrpSpPr>
            <p:cNvPr id="408" name="Group 1332"/>
            <p:cNvGrpSpPr>
              <a:grpSpLocks/>
            </p:cNvGrpSpPr>
            <p:nvPr/>
          </p:nvGrpSpPr>
          <p:grpSpPr bwMode="auto">
            <a:xfrm>
              <a:off x="3808" y="434"/>
              <a:ext cx="363" cy="318"/>
              <a:chOff x="1680" y="2557"/>
              <a:chExt cx="363" cy="318"/>
            </a:xfrm>
          </p:grpSpPr>
          <p:grpSp>
            <p:nvGrpSpPr>
              <p:cNvPr id="409" name="Group 1333"/>
              <p:cNvGrpSpPr>
                <a:grpSpLocks noChangeAspect="1"/>
              </p:cNvGrpSpPr>
              <p:nvPr/>
            </p:nvGrpSpPr>
            <p:grpSpPr bwMode="auto">
              <a:xfrm>
                <a:off x="1720" y="2557"/>
                <a:ext cx="155" cy="238"/>
                <a:chOff x="2864" y="2181"/>
                <a:chExt cx="331" cy="505"/>
              </a:xfrm>
            </p:grpSpPr>
            <p:sp>
              <p:nvSpPr>
                <p:cNvPr id="77042" name="Line 133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0" name="Group 1335"/>
                <p:cNvGrpSpPr>
                  <a:grpSpLocks noChangeAspect="1"/>
                </p:cNvGrpSpPr>
                <p:nvPr/>
              </p:nvGrpSpPr>
              <p:grpSpPr bwMode="auto">
                <a:xfrm>
                  <a:off x="2864" y="2613"/>
                  <a:ext cx="329" cy="72"/>
                  <a:chOff x="2774" y="2611"/>
                  <a:chExt cx="329" cy="72"/>
                </a:xfrm>
              </p:grpSpPr>
              <p:sp>
                <p:nvSpPr>
                  <p:cNvPr id="77047" name="Oval 133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48" name="Rectangle 133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44" name="Line 133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45" name="Freeform 133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46" name="Oval 134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11" name="Group 1341"/>
              <p:cNvGrpSpPr>
                <a:grpSpLocks noChangeAspect="1"/>
              </p:cNvGrpSpPr>
              <p:nvPr/>
            </p:nvGrpSpPr>
            <p:grpSpPr bwMode="auto">
              <a:xfrm>
                <a:off x="1888" y="2557"/>
                <a:ext cx="155" cy="238"/>
                <a:chOff x="2864" y="2181"/>
                <a:chExt cx="331" cy="505"/>
              </a:xfrm>
            </p:grpSpPr>
            <p:sp>
              <p:nvSpPr>
                <p:cNvPr id="77035" name="Line 134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2" name="Group 1343"/>
                <p:cNvGrpSpPr>
                  <a:grpSpLocks noChangeAspect="1"/>
                </p:cNvGrpSpPr>
                <p:nvPr/>
              </p:nvGrpSpPr>
              <p:grpSpPr bwMode="auto">
                <a:xfrm>
                  <a:off x="2864" y="2613"/>
                  <a:ext cx="329" cy="72"/>
                  <a:chOff x="2774" y="2611"/>
                  <a:chExt cx="329" cy="72"/>
                </a:xfrm>
              </p:grpSpPr>
              <p:sp>
                <p:nvSpPr>
                  <p:cNvPr id="77040" name="Oval 134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41" name="Rectangle 134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37" name="Line 134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38" name="Freeform 134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39" name="Oval 134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13" name="Group 1349"/>
              <p:cNvGrpSpPr>
                <a:grpSpLocks noChangeAspect="1"/>
              </p:cNvGrpSpPr>
              <p:nvPr/>
            </p:nvGrpSpPr>
            <p:grpSpPr bwMode="auto">
              <a:xfrm>
                <a:off x="1680" y="2629"/>
                <a:ext cx="155" cy="238"/>
                <a:chOff x="2864" y="2181"/>
                <a:chExt cx="331" cy="505"/>
              </a:xfrm>
            </p:grpSpPr>
            <p:sp>
              <p:nvSpPr>
                <p:cNvPr id="77028" name="Line 135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4" name="Group 1351"/>
                <p:cNvGrpSpPr>
                  <a:grpSpLocks noChangeAspect="1"/>
                </p:cNvGrpSpPr>
                <p:nvPr/>
              </p:nvGrpSpPr>
              <p:grpSpPr bwMode="auto">
                <a:xfrm>
                  <a:off x="2864" y="2613"/>
                  <a:ext cx="329" cy="72"/>
                  <a:chOff x="2774" y="2611"/>
                  <a:chExt cx="329" cy="72"/>
                </a:xfrm>
              </p:grpSpPr>
              <p:sp>
                <p:nvSpPr>
                  <p:cNvPr id="77033" name="Oval 135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34" name="Rectangle 135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30" name="Line 135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31" name="Freeform 135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32" name="Oval 135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15" name="Group 1357"/>
              <p:cNvGrpSpPr>
                <a:grpSpLocks noChangeAspect="1"/>
              </p:cNvGrpSpPr>
              <p:nvPr/>
            </p:nvGrpSpPr>
            <p:grpSpPr bwMode="auto">
              <a:xfrm>
                <a:off x="1864" y="2637"/>
                <a:ext cx="155" cy="238"/>
                <a:chOff x="2864" y="2181"/>
                <a:chExt cx="331" cy="505"/>
              </a:xfrm>
            </p:grpSpPr>
            <p:sp>
              <p:nvSpPr>
                <p:cNvPr id="77021" name="Line 135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6" name="Group 1359"/>
                <p:cNvGrpSpPr>
                  <a:grpSpLocks noChangeAspect="1"/>
                </p:cNvGrpSpPr>
                <p:nvPr/>
              </p:nvGrpSpPr>
              <p:grpSpPr bwMode="auto">
                <a:xfrm>
                  <a:off x="2864" y="2613"/>
                  <a:ext cx="329" cy="72"/>
                  <a:chOff x="2774" y="2611"/>
                  <a:chExt cx="329" cy="72"/>
                </a:xfrm>
              </p:grpSpPr>
              <p:sp>
                <p:nvSpPr>
                  <p:cNvPr id="77026" name="Oval 136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27" name="Rectangle 136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23" name="Line 136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24" name="Freeform 136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25" name="Oval 136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46" name="Line 1365"/>
            <p:cNvSpPr>
              <a:spLocks noChangeShapeType="1"/>
            </p:cNvSpPr>
            <p:nvPr/>
          </p:nvSpPr>
          <p:spPr bwMode="auto">
            <a:xfrm flipV="1">
              <a:off x="3822" y="840"/>
              <a:ext cx="100" cy="7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7" name="Group 1366"/>
            <p:cNvGrpSpPr>
              <a:grpSpLocks/>
            </p:cNvGrpSpPr>
            <p:nvPr/>
          </p:nvGrpSpPr>
          <p:grpSpPr bwMode="auto">
            <a:xfrm>
              <a:off x="4432" y="690"/>
              <a:ext cx="363" cy="318"/>
              <a:chOff x="1680" y="2557"/>
              <a:chExt cx="363" cy="318"/>
            </a:xfrm>
          </p:grpSpPr>
          <p:grpSp>
            <p:nvGrpSpPr>
              <p:cNvPr id="418" name="Group 1367"/>
              <p:cNvGrpSpPr>
                <a:grpSpLocks noChangeAspect="1"/>
              </p:cNvGrpSpPr>
              <p:nvPr/>
            </p:nvGrpSpPr>
            <p:grpSpPr bwMode="auto">
              <a:xfrm>
                <a:off x="1720" y="2557"/>
                <a:ext cx="155" cy="238"/>
                <a:chOff x="2864" y="2181"/>
                <a:chExt cx="331" cy="505"/>
              </a:xfrm>
            </p:grpSpPr>
            <p:sp>
              <p:nvSpPr>
                <p:cNvPr id="77010" name="Line 136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9" name="Group 1369"/>
                <p:cNvGrpSpPr>
                  <a:grpSpLocks noChangeAspect="1"/>
                </p:cNvGrpSpPr>
                <p:nvPr/>
              </p:nvGrpSpPr>
              <p:grpSpPr bwMode="auto">
                <a:xfrm>
                  <a:off x="2864" y="2613"/>
                  <a:ext cx="329" cy="72"/>
                  <a:chOff x="2774" y="2611"/>
                  <a:chExt cx="329" cy="72"/>
                </a:xfrm>
              </p:grpSpPr>
              <p:sp>
                <p:nvSpPr>
                  <p:cNvPr id="77015" name="Oval 137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16" name="Rectangle 137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12" name="Line 137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13" name="Freeform 137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14" name="Oval 137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04" name="Group 1375"/>
              <p:cNvGrpSpPr>
                <a:grpSpLocks noChangeAspect="1"/>
              </p:cNvGrpSpPr>
              <p:nvPr/>
            </p:nvGrpSpPr>
            <p:grpSpPr bwMode="auto">
              <a:xfrm>
                <a:off x="1888" y="2557"/>
                <a:ext cx="155" cy="238"/>
                <a:chOff x="2864" y="2181"/>
                <a:chExt cx="331" cy="505"/>
              </a:xfrm>
            </p:grpSpPr>
            <p:sp>
              <p:nvSpPr>
                <p:cNvPr id="77003" name="Line 137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05" name="Group 1377"/>
                <p:cNvGrpSpPr>
                  <a:grpSpLocks noChangeAspect="1"/>
                </p:cNvGrpSpPr>
                <p:nvPr/>
              </p:nvGrpSpPr>
              <p:grpSpPr bwMode="auto">
                <a:xfrm>
                  <a:off x="2864" y="2613"/>
                  <a:ext cx="329" cy="72"/>
                  <a:chOff x="2774" y="2611"/>
                  <a:chExt cx="329" cy="72"/>
                </a:xfrm>
              </p:grpSpPr>
              <p:sp>
                <p:nvSpPr>
                  <p:cNvPr id="77008" name="Oval 137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09" name="Rectangle 137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05" name="Line 138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06" name="Freeform 138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07" name="Oval 138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06" name="Group 1383"/>
              <p:cNvGrpSpPr>
                <a:grpSpLocks noChangeAspect="1"/>
              </p:cNvGrpSpPr>
              <p:nvPr/>
            </p:nvGrpSpPr>
            <p:grpSpPr bwMode="auto">
              <a:xfrm>
                <a:off x="1680" y="2629"/>
                <a:ext cx="155" cy="238"/>
                <a:chOff x="2864" y="2181"/>
                <a:chExt cx="331" cy="505"/>
              </a:xfrm>
            </p:grpSpPr>
            <p:sp>
              <p:nvSpPr>
                <p:cNvPr id="76996" name="Line 138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07" name="Group 1385"/>
                <p:cNvGrpSpPr>
                  <a:grpSpLocks noChangeAspect="1"/>
                </p:cNvGrpSpPr>
                <p:nvPr/>
              </p:nvGrpSpPr>
              <p:grpSpPr bwMode="auto">
                <a:xfrm>
                  <a:off x="2864" y="2613"/>
                  <a:ext cx="329" cy="72"/>
                  <a:chOff x="2774" y="2611"/>
                  <a:chExt cx="329" cy="72"/>
                </a:xfrm>
              </p:grpSpPr>
              <p:sp>
                <p:nvSpPr>
                  <p:cNvPr id="77001" name="Oval 138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02" name="Rectangle 138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98" name="Line 138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99" name="Freeform 138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00" name="Oval 139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08" name="Group 1391"/>
              <p:cNvGrpSpPr>
                <a:grpSpLocks noChangeAspect="1"/>
              </p:cNvGrpSpPr>
              <p:nvPr/>
            </p:nvGrpSpPr>
            <p:grpSpPr bwMode="auto">
              <a:xfrm>
                <a:off x="1864" y="2637"/>
                <a:ext cx="155" cy="238"/>
                <a:chOff x="2864" y="2181"/>
                <a:chExt cx="331" cy="505"/>
              </a:xfrm>
            </p:grpSpPr>
            <p:sp>
              <p:nvSpPr>
                <p:cNvPr id="76989" name="Line 139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09" name="Group 1393"/>
                <p:cNvGrpSpPr>
                  <a:grpSpLocks noChangeAspect="1"/>
                </p:cNvGrpSpPr>
                <p:nvPr/>
              </p:nvGrpSpPr>
              <p:grpSpPr bwMode="auto">
                <a:xfrm>
                  <a:off x="2864" y="2613"/>
                  <a:ext cx="329" cy="72"/>
                  <a:chOff x="2774" y="2611"/>
                  <a:chExt cx="329" cy="72"/>
                </a:xfrm>
              </p:grpSpPr>
              <p:sp>
                <p:nvSpPr>
                  <p:cNvPr id="76994" name="Oval 139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95" name="Rectangle 139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91" name="Line 139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92" name="Freeform 139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93" name="Oval 139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48" name="Line 1399"/>
            <p:cNvSpPr>
              <a:spLocks noChangeShapeType="1"/>
            </p:cNvSpPr>
            <p:nvPr/>
          </p:nvSpPr>
          <p:spPr bwMode="auto">
            <a:xfrm flipV="1">
              <a:off x="4051" y="1063"/>
              <a:ext cx="298" cy="5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10" name="Group 1400"/>
            <p:cNvGrpSpPr>
              <a:grpSpLocks/>
            </p:cNvGrpSpPr>
            <p:nvPr/>
          </p:nvGrpSpPr>
          <p:grpSpPr bwMode="auto">
            <a:xfrm>
              <a:off x="4528" y="1386"/>
              <a:ext cx="363" cy="318"/>
              <a:chOff x="1680" y="2557"/>
              <a:chExt cx="363" cy="318"/>
            </a:xfrm>
          </p:grpSpPr>
          <p:grpSp>
            <p:nvGrpSpPr>
              <p:cNvPr id="511" name="Group 1401"/>
              <p:cNvGrpSpPr>
                <a:grpSpLocks noChangeAspect="1"/>
              </p:cNvGrpSpPr>
              <p:nvPr/>
            </p:nvGrpSpPr>
            <p:grpSpPr bwMode="auto">
              <a:xfrm>
                <a:off x="1720" y="2557"/>
                <a:ext cx="155" cy="238"/>
                <a:chOff x="2864" y="2181"/>
                <a:chExt cx="331" cy="505"/>
              </a:xfrm>
            </p:grpSpPr>
            <p:sp>
              <p:nvSpPr>
                <p:cNvPr id="76978" name="Line 140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12" name="Group 1403"/>
                <p:cNvGrpSpPr>
                  <a:grpSpLocks noChangeAspect="1"/>
                </p:cNvGrpSpPr>
                <p:nvPr/>
              </p:nvGrpSpPr>
              <p:grpSpPr bwMode="auto">
                <a:xfrm>
                  <a:off x="2864" y="2613"/>
                  <a:ext cx="329" cy="72"/>
                  <a:chOff x="2774" y="2611"/>
                  <a:chExt cx="329" cy="72"/>
                </a:xfrm>
              </p:grpSpPr>
              <p:sp>
                <p:nvSpPr>
                  <p:cNvPr id="76983" name="Oval 140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84" name="Rectangle 140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80" name="Line 140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81" name="Freeform 140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82" name="Oval 140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13" name="Group 1409"/>
              <p:cNvGrpSpPr>
                <a:grpSpLocks noChangeAspect="1"/>
              </p:cNvGrpSpPr>
              <p:nvPr/>
            </p:nvGrpSpPr>
            <p:grpSpPr bwMode="auto">
              <a:xfrm>
                <a:off x="1888" y="2557"/>
                <a:ext cx="155" cy="238"/>
                <a:chOff x="2864" y="2181"/>
                <a:chExt cx="331" cy="505"/>
              </a:xfrm>
            </p:grpSpPr>
            <p:sp>
              <p:nvSpPr>
                <p:cNvPr id="76971" name="Line 141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14" name="Group 1411"/>
                <p:cNvGrpSpPr>
                  <a:grpSpLocks noChangeAspect="1"/>
                </p:cNvGrpSpPr>
                <p:nvPr/>
              </p:nvGrpSpPr>
              <p:grpSpPr bwMode="auto">
                <a:xfrm>
                  <a:off x="2864" y="2613"/>
                  <a:ext cx="329" cy="72"/>
                  <a:chOff x="2774" y="2611"/>
                  <a:chExt cx="329" cy="72"/>
                </a:xfrm>
              </p:grpSpPr>
              <p:sp>
                <p:nvSpPr>
                  <p:cNvPr id="76976" name="Oval 141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77" name="Rectangle 141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73" name="Line 141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74" name="Freeform 141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75" name="Oval 141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15" name="Group 1417"/>
              <p:cNvGrpSpPr>
                <a:grpSpLocks noChangeAspect="1"/>
              </p:cNvGrpSpPr>
              <p:nvPr/>
            </p:nvGrpSpPr>
            <p:grpSpPr bwMode="auto">
              <a:xfrm>
                <a:off x="1680" y="2629"/>
                <a:ext cx="155" cy="238"/>
                <a:chOff x="2864" y="2181"/>
                <a:chExt cx="331" cy="505"/>
              </a:xfrm>
            </p:grpSpPr>
            <p:sp>
              <p:nvSpPr>
                <p:cNvPr id="76964" name="Line 141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0" name="Group 1419"/>
                <p:cNvGrpSpPr>
                  <a:grpSpLocks noChangeAspect="1"/>
                </p:cNvGrpSpPr>
                <p:nvPr/>
              </p:nvGrpSpPr>
              <p:grpSpPr bwMode="auto">
                <a:xfrm>
                  <a:off x="2864" y="2613"/>
                  <a:ext cx="329" cy="72"/>
                  <a:chOff x="2774" y="2611"/>
                  <a:chExt cx="329" cy="72"/>
                </a:xfrm>
              </p:grpSpPr>
              <p:sp>
                <p:nvSpPr>
                  <p:cNvPr id="76969" name="Oval 142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70" name="Rectangle 142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66" name="Line 142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67" name="Freeform 142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68" name="Oval 142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01" name="Group 1425"/>
              <p:cNvGrpSpPr>
                <a:grpSpLocks noChangeAspect="1"/>
              </p:cNvGrpSpPr>
              <p:nvPr/>
            </p:nvGrpSpPr>
            <p:grpSpPr bwMode="auto">
              <a:xfrm>
                <a:off x="1864" y="2637"/>
                <a:ext cx="155" cy="238"/>
                <a:chOff x="2864" y="2181"/>
                <a:chExt cx="331" cy="505"/>
              </a:xfrm>
            </p:grpSpPr>
            <p:sp>
              <p:nvSpPr>
                <p:cNvPr id="76957" name="Line 142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2" name="Group 1427"/>
                <p:cNvGrpSpPr>
                  <a:grpSpLocks noChangeAspect="1"/>
                </p:cNvGrpSpPr>
                <p:nvPr/>
              </p:nvGrpSpPr>
              <p:grpSpPr bwMode="auto">
                <a:xfrm>
                  <a:off x="2864" y="2613"/>
                  <a:ext cx="329" cy="72"/>
                  <a:chOff x="2774" y="2611"/>
                  <a:chExt cx="329" cy="72"/>
                </a:xfrm>
              </p:grpSpPr>
              <p:sp>
                <p:nvSpPr>
                  <p:cNvPr id="76962" name="Oval 142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63" name="Rectangle 142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59" name="Line 143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60" name="Freeform 143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61" name="Oval 143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0" name="Line 1433"/>
            <p:cNvSpPr>
              <a:spLocks noChangeShapeType="1"/>
            </p:cNvSpPr>
            <p:nvPr/>
          </p:nvSpPr>
          <p:spPr bwMode="auto">
            <a:xfrm flipV="1">
              <a:off x="4059" y="1634"/>
              <a:ext cx="323" cy="1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3" name="Group 1434"/>
            <p:cNvGrpSpPr>
              <a:grpSpLocks/>
            </p:cNvGrpSpPr>
            <p:nvPr/>
          </p:nvGrpSpPr>
          <p:grpSpPr bwMode="auto">
            <a:xfrm>
              <a:off x="4153" y="2842"/>
              <a:ext cx="363" cy="318"/>
              <a:chOff x="1680" y="2557"/>
              <a:chExt cx="363" cy="318"/>
            </a:xfrm>
          </p:grpSpPr>
          <p:grpSp>
            <p:nvGrpSpPr>
              <p:cNvPr id="604" name="Group 1435"/>
              <p:cNvGrpSpPr>
                <a:grpSpLocks noChangeAspect="1"/>
              </p:cNvGrpSpPr>
              <p:nvPr/>
            </p:nvGrpSpPr>
            <p:grpSpPr bwMode="auto">
              <a:xfrm>
                <a:off x="1720" y="2557"/>
                <a:ext cx="155" cy="238"/>
                <a:chOff x="2864" y="2181"/>
                <a:chExt cx="331" cy="505"/>
              </a:xfrm>
            </p:grpSpPr>
            <p:sp>
              <p:nvSpPr>
                <p:cNvPr id="76946" name="Line 143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5" name="Group 1437"/>
                <p:cNvGrpSpPr>
                  <a:grpSpLocks noChangeAspect="1"/>
                </p:cNvGrpSpPr>
                <p:nvPr/>
              </p:nvGrpSpPr>
              <p:grpSpPr bwMode="auto">
                <a:xfrm>
                  <a:off x="2864" y="2613"/>
                  <a:ext cx="329" cy="72"/>
                  <a:chOff x="2774" y="2611"/>
                  <a:chExt cx="329" cy="72"/>
                </a:xfrm>
              </p:grpSpPr>
              <p:sp>
                <p:nvSpPr>
                  <p:cNvPr id="76951" name="Oval 143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52" name="Rectangle 143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48" name="Line 144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49" name="Freeform 144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50" name="Oval 144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06" name="Group 1443"/>
              <p:cNvGrpSpPr>
                <a:grpSpLocks noChangeAspect="1"/>
              </p:cNvGrpSpPr>
              <p:nvPr/>
            </p:nvGrpSpPr>
            <p:grpSpPr bwMode="auto">
              <a:xfrm>
                <a:off x="1888" y="2557"/>
                <a:ext cx="155" cy="238"/>
                <a:chOff x="2864" y="2181"/>
                <a:chExt cx="331" cy="505"/>
              </a:xfrm>
            </p:grpSpPr>
            <p:sp>
              <p:nvSpPr>
                <p:cNvPr id="76939" name="Line 144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7" name="Group 1445"/>
                <p:cNvGrpSpPr>
                  <a:grpSpLocks noChangeAspect="1"/>
                </p:cNvGrpSpPr>
                <p:nvPr/>
              </p:nvGrpSpPr>
              <p:grpSpPr bwMode="auto">
                <a:xfrm>
                  <a:off x="2864" y="2613"/>
                  <a:ext cx="329" cy="72"/>
                  <a:chOff x="2774" y="2611"/>
                  <a:chExt cx="329" cy="72"/>
                </a:xfrm>
              </p:grpSpPr>
              <p:sp>
                <p:nvSpPr>
                  <p:cNvPr id="76944" name="Oval 144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45" name="Rectangle 144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41" name="Line 144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42" name="Freeform 144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43" name="Oval 145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08" name="Group 1451"/>
              <p:cNvGrpSpPr>
                <a:grpSpLocks noChangeAspect="1"/>
              </p:cNvGrpSpPr>
              <p:nvPr/>
            </p:nvGrpSpPr>
            <p:grpSpPr bwMode="auto">
              <a:xfrm>
                <a:off x="1680" y="2629"/>
                <a:ext cx="155" cy="238"/>
                <a:chOff x="2864" y="2181"/>
                <a:chExt cx="331" cy="505"/>
              </a:xfrm>
            </p:grpSpPr>
            <p:sp>
              <p:nvSpPr>
                <p:cNvPr id="76932" name="Line 145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9" name="Group 1453"/>
                <p:cNvGrpSpPr>
                  <a:grpSpLocks noChangeAspect="1"/>
                </p:cNvGrpSpPr>
                <p:nvPr/>
              </p:nvGrpSpPr>
              <p:grpSpPr bwMode="auto">
                <a:xfrm>
                  <a:off x="2864" y="2613"/>
                  <a:ext cx="329" cy="72"/>
                  <a:chOff x="2774" y="2611"/>
                  <a:chExt cx="329" cy="72"/>
                </a:xfrm>
              </p:grpSpPr>
              <p:sp>
                <p:nvSpPr>
                  <p:cNvPr id="76937" name="Oval 145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38" name="Rectangle 145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34" name="Line 145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35" name="Freeform 145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36" name="Oval 145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10" name="Group 1459"/>
              <p:cNvGrpSpPr>
                <a:grpSpLocks noChangeAspect="1"/>
              </p:cNvGrpSpPr>
              <p:nvPr/>
            </p:nvGrpSpPr>
            <p:grpSpPr bwMode="auto">
              <a:xfrm>
                <a:off x="1864" y="2637"/>
                <a:ext cx="155" cy="238"/>
                <a:chOff x="2864" y="2181"/>
                <a:chExt cx="331" cy="505"/>
              </a:xfrm>
            </p:grpSpPr>
            <p:sp>
              <p:nvSpPr>
                <p:cNvPr id="76925" name="Line 146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11" name="Group 1461"/>
                <p:cNvGrpSpPr>
                  <a:grpSpLocks noChangeAspect="1"/>
                </p:cNvGrpSpPr>
                <p:nvPr/>
              </p:nvGrpSpPr>
              <p:grpSpPr bwMode="auto">
                <a:xfrm>
                  <a:off x="2864" y="2613"/>
                  <a:ext cx="329" cy="72"/>
                  <a:chOff x="2774" y="2611"/>
                  <a:chExt cx="329" cy="72"/>
                </a:xfrm>
              </p:grpSpPr>
              <p:sp>
                <p:nvSpPr>
                  <p:cNvPr id="76930" name="Oval 146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31" name="Rectangle 146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27" name="Line 146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28" name="Freeform 146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29" name="Oval 146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2" name="Line 1467"/>
            <p:cNvSpPr>
              <a:spLocks noChangeShapeType="1"/>
            </p:cNvSpPr>
            <p:nvPr/>
          </p:nvSpPr>
          <p:spPr bwMode="auto">
            <a:xfrm flipV="1">
              <a:off x="3865" y="3097"/>
              <a:ext cx="20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12" name="Group 1468"/>
            <p:cNvGrpSpPr>
              <a:grpSpLocks/>
            </p:cNvGrpSpPr>
            <p:nvPr/>
          </p:nvGrpSpPr>
          <p:grpSpPr bwMode="auto">
            <a:xfrm>
              <a:off x="3816" y="2406"/>
              <a:ext cx="363" cy="318"/>
              <a:chOff x="1680" y="2557"/>
              <a:chExt cx="363" cy="318"/>
            </a:xfrm>
          </p:grpSpPr>
          <p:grpSp>
            <p:nvGrpSpPr>
              <p:cNvPr id="613" name="Group 1469"/>
              <p:cNvGrpSpPr>
                <a:grpSpLocks noChangeAspect="1"/>
              </p:cNvGrpSpPr>
              <p:nvPr/>
            </p:nvGrpSpPr>
            <p:grpSpPr bwMode="auto">
              <a:xfrm>
                <a:off x="1720" y="2557"/>
                <a:ext cx="155" cy="238"/>
                <a:chOff x="2864" y="2181"/>
                <a:chExt cx="331" cy="505"/>
              </a:xfrm>
            </p:grpSpPr>
            <p:sp>
              <p:nvSpPr>
                <p:cNvPr id="76914" name="Line 147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98" name="Group 1471"/>
                <p:cNvGrpSpPr>
                  <a:grpSpLocks noChangeAspect="1"/>
                </p:cNvGrpSpPr>
                <p:nvPr/>
              </p:nvGrpSpPr>
              <p:grpSpPr bwMode="auto">
                <a:xfrm>
                  <a:off x="2864" y="2613"/>
                  <a:ext cx="329" cy="72"/>
                  <a:chOff x="2774" y="2611"/>
                  <a:chExt cx="329" cy="72"/>
                </a:xfrm>
              </p:grpSpPr>
              <p:sp>
                <p:nvSpPr>
                  <p:cNvPr id="76919" name="Oval 147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20" name="Rectangle 147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16" name="Line 147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17" name="Freeform 147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18" name="Oval 147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99" name="Group 1477"/>
              <p:cNvGrpSpPr>
                <a:grpSpLocks noChangeAspect="1"/>
              </p:cNvGrpSpPr>
              <p:nvPr/>
            </p:nvGrpSpPr>
            <p:grpSpPr bwMode="auto">
              <a:xfrm>
                <a:off x="1888" y="2557"/>
                <a:ext cx="155" cy="238"/>
                <a:chOff x="2864" y="2181"/>
                <a:chExt cx="331" cy="505"/>
              </a:xfrm>
            </p:grpSpPr>
            <p:sp>
              <p:nvSpPr>
                <p:cNvPr id="76907" name="Line 147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00" name="Group 1479"/>
                <p:cNvGrpSpPr>
                  <a:grpSpLocks noChangeAspect="1"/>
                </p:cNvGrpSpPr>
                <p:nvPr/>
              </p:nvGrpSpPr>
              <p:grpSpPr bwMode="auto">
                <a:xfrm>
                  <a:off x="2864" y="2613"/>
                  <a:ext cx="329" cy="72"/>
                  <a:chOff x="2774" y="2611"/>
                  <a:chExt cx="329" cy="72"/>
                </a:xfrm>
              </p:grpSpPr>
              <p:sp>
                <p:nvSpPr>
                  <p:cNvPr id="76912" name="Oval 148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13" name="Rectangle 148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09" name="Line 148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10" name="Freeform 148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11" name="Oval 148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01" name="Group 1485"/>
              <p:cNvGrpSpPr>
                <a:grpSpLocks noChangeAspect="1"/>
              </p:cNvGrpSpPr>
              <p:nvPr/>
            </p:nvGrpSpPr>
            <p:grpSpPr bwMode="auto">
              <a:xfrm>
                <a:off x="1680" y="2629"/>
                <a:ext cx="155" cy="238"/>
                <a:chOff x="2864" y="2181"/>
                <a:chExt cx="331" cy="505"/>
              </a:xfrm>
            </p:grpSpPr>
            <p:sp>
              <p:nvSpPr>
                <p:cNvPr id="76900" name="Line 148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02" name="Group 1487"/>
                <p:cNvGrpSpPr>
                  <a:grpSpLocks noChangeAspect="1"/>
                </p:cNvGrpSpPr>
                <p:nvPr/>
              </p:nvGrpSpPr>
              <p:grpSpPr bwMode="auto">
                <a:xfrm>
                  <a:off x="2864" y="2613"/>
                  <a:ext cx="329" cy="72"/>
                  <a:chOff x="2774" y="2611"/>
                  <a:chExt cx="329" cy="72"/>
                </a:xfrm>
              </p:grpSpPr>
              <p:sp>
                <p:nvSpPr>
                  <p:cNvPr id="76905" name="Oval 148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06" name="Rectangle 148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02" name="Line 149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03" name="Freeform 149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04" name="Oval 149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03" name="Group 1493"/>
              <p:cNvGrpSpPr>
                <a:grpSpLocks noChangeAspect="1"/>
              </p:cNvGrpSpPr>
              <p:nvPr/>
            </p:nvGrpSpPr>
            <p:grpSpPr bwMode="auto">
              <a:xfrm>
                <a:off x="1864" y="2637"/>
                <a:ext cx="155" cy="238"/>
                <a:chOff x="2864" y="2181"/>
                <a:chExt cx="331" cy="505"/>
              </a:xfrm>
            </p:grpSpPr>
            <p:sp>
              <p:nvSpPr>
                <p:cNvPr id="76893" name="Line 149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0" name="Group 1495"/>
                <p:cNvGrpSpPr>
                  <a:grpSpLocks noChangeAspect="1"/>
                </p:cNvGrpSpPr>
                <p:nvPr/>
              </p:nvGrpSpPr>
              <p:grpSpPr bwMode="auto">
                <a:xfrm>
                  <a:off x="2864" y="2613"/>
                  <a:ext cx="329" cy="72"/>
                  <a:chOff x="2774" y="2611"/>
                  <a:chExt cx="329" cy="72"/>
                </a:xfrm>
              </p:grpSpPr>
              <p:sp>
                <p:nvSpPr>
                  <p:cNvPr id="76898" name="Oval 149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99" name="Rectangle 149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95" name="Line 149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96" name="Freeform 149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97" name="Oval 150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4" name="Line 1501"/>
            <p:cNvSpPr>
              <a:spLocks noChangeShapeType="1"/>
            </p:cNvSpPr>
            <p:nvPr/>
          </p:nvSpPr>
          <p:spPr bwMode="auto">
            <a:xfrm flipV="1">
              <a:off x="3665" y="2807"/>
              <a:ext cx="101" cy="1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1" name="Group 1502"/>
            <p:cNvGrpSpPr>
              <a:grpSpLocks/>
            </p:cNvGrpSpPr>
            <p:nvPr/>
          </p:nvGrpSpPr>
          <p:grpSpPr bwMode="auto">
            <a:xfrm>
              <a:off x="4625" y="3154"/>
              <a:ext cx="363" cy="318"/>
              <a:chOff x="1680" y="2557"/>
              <a:chExt cx="363" cy="318"/>
            </a:xfrm>
          </p:grpSpPr>
          <p:grpSp>
            <p:nvGrpSpPr>
              <p:cNvPr id="76805" name="Group 1503"/>
              <p:cNvGrpSpPr>
                <a:grpSpLocks noChangeAspect="1"/>
              </p:cNvGrpSpPr>
              <p:nvPr/>
            </p:nvGrpSpPr>
            <p:grpSpPr bwMode="auto">
              <a:xfrm>
                <a:off x="1720" y="2557"/>
                <a:ext cx="155" cy="238"/>
                <a:chOff x="2864" y="2181"/>
                <a:chExt cx="331" cy="505"/>
              </a:xfrm>
            </p:grpSpPr>
            <p:sp>
              <p:nvSpPr>
                <p:cNvPr id="76882" name="Line 150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6" name="Group 1505"/>
                <p:cNvGrpSpPr>
                  <a:grpSpLocks noChangeAspect="1"/>
                </p:cNvGrpSpPr>
                <p:nvPr/>
              </p:nvGrpSpPr>
              <p:grpSpPr bwMode="auto">
                <a:xfrm>
                  <a:off x="2864" y="2613"/>
                  <a:ext cx="329" cy="72"/>
                  <a:chOff x="2774" y="2611"/>
                  <a:chExt cx="329" cy="72"/>
                </a:xfrm>
              </p:grpSpPr>
              <p:sp>
                <p:nvSpPr>
                  <p:cNvPr id="76887" name="Oval 150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88" name="Rectangle 150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84" name="Line 150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85" name="Freeform 150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86" name="Oval 151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6807" name="Group 1511"/>
              <p:cNvGrpSpPr>
                <a:grpSpLocks noChangeAspect="1"/>
              </p:cNvGrpSpPr>
              <p:nvPr/>
            </p:nvGrpSpPr>
            <p:grpSpPr bwMode="auto">
              <a:xfrm>
                <a:off x="1888" y="2557"/>
                <a:ext cx="155" cy="238"/>
                <a:chOff x="2864" y="2181"/>
                <a:chExt cx="331" cy="505"/>
              </a:xfrm>
            </p:grpSpPr>
            <p:sp>
              <p:nvSpPr>
                <p:cNvPr id="76875" name="Line 151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8" name="Group 1513"/>
                <p:cNvGrpSpPr>
                  <a:grpSpLocks noChangeAspect="1"/>
                </p:cNvGrpSpPr>
                <p:nvPr/>
              </p:nvGrpSpPr>
              <p:grpSpPr bwMode="auto">
                <a:xfrm>
                  <a:off x="2864" y="2613"/>
                  <a:ext cx="329" cy="72"/>
                  <a:chOff x="2774" y="2611"/>
                  <a:chExt cx="329" cy="72"/>
                </a:xfrm>
              </p:grpSpPr>
              <p:sp>
                <p:nvSpPr>
                  <p:cNvPr id="76880" name="Oval 151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81" name="Rectangle 151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77" name="Line 151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78" name="Freeform 151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79" name="Oval 151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6809" name="Group 1519"/>
              <p:cNvGrpSpPr>
                <a:grpSpLocks noChangeAspect="1"/>
              </p:cNvGrpSpPr>
              <p:nvPr/>
            </p:nvGrpSpPr>
            <p:grpSpPr bwMode="auto">
              <a:xfrm>
                <a:off x="1680" y="2629"/>
                <a:ext cx="155" cy="238"/>
                <a:chOff x="2864" y="2181"/>
                <a:chExt cx="331" cy="505"/>
              </a:xfrm>
            </p:grpSpPr>
            <p:sp>
              <p:nvSpPr>
                <p:cNvPr id="76868" name="Line 152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10" name="Group 1521"/>
                <p:cNvGrpSpPr>
                  <a:grpSpLocks noChangeAspect="1"/>
                </p:cNvGrpSpPr>
                <p:nvPr/>
              </p:nvGrpSpPr>
              <p:grpSpPr bwMode="auto">
                <a:xfrm>
                  <a:off x="2864" y="2613"/>
                  <a:ext cx="329" cy="72"/>
                  <a:chOff x="2774" y="2611"/>
                  <a:chExt cx="329" cy="72"/>
                </a:xfrm>
              </p:grpSpPr>
              <p:sp>
                <p:nvSpPr>
                  <p:cNvPr id="76873" name="Oval 152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74" name="Rectangle 152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70" name="Line 152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71" name="Freeform 152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72" name="Oval 152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6811" name="Group 1527"/>
              <p:cNvGrpSpPr>
                <a:grpSpLocks noChangeAspect="1"/>
              </p:cNvGrpSpPr>
              <p:nvPr/>
            </p:nvGrpSpPr>
            <p:grpSpPr bwMode="auto">
              <a:xfrm>
                <a:off x="1864" y="2637"/>
                <a:ext cx="155" cy="238"/>
                <a:chOff x="2864" y="2181"/>
                <a:chExt cx="331" cy="505"/>
              </a:xfrm>
            </p:grpSpPr>
            <p:sp>
              <p:nvSpPr>
                <p:cNvPr id="76861" name="Line 152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12" name="Group 1529"/>
                <p:cNvGrpSpPr>
                  <a:grpSpLocks noChangeAspect="1"/>
                </p:cNvGrpSpPr>
                <p:nvPr/>
              </p:nvGrpSpPr>
              <p:grpSpPr bwMode="auto">
                <a:xfrm>
                  <a:off x="2864" y="2613"/>
                  <a:ext cx="329" cy="72"/>
                  <a:chOff x="2774" y="2611"/>
                  <a:chExt cx="329" cy="72"/>
                </a:xfrm>
              </p:grpSpPr>
              <p:sp>
                <p:nvSpPr>
                  <p:cNvPr id="76866" name="Oval 153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67" name="Rectangle 153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63" name="Line 153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64" name="Freeform 153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65" name="Oval 153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6" name="Line 1535"/>
            <p:cNvSpPr>
              <a:spLocks noChangeShapeType="1"/>
            </p:cNvSpPr>
            <p:nvPr/>
          </p:nvSpPr>
          <p:spPr bwMode="auto">
            <a:xfrm>
              <a:off x="3809" y="3259"/>
              <a:ext cx="660" cy="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76813" name="Group 1215"/>
          <p:cNvGrpSpPr>
            <a:grpSpLocks/>
          </p:cNvGrpSpPr>
          <p:nvPr/>
        </p:nvGrpSpPr>
        <p:grpSpPr bwMode="auto">
          <a:xfrm>
            <a:off x="3417455" y="735389"/>
            <a:ext cx="5588000" cy="5051051"/>
            <a:chOff x="1854" y="686"/>
            <a:chExt cx="3872" cy="3606"/>
          </a:xfrm>
        </p:grpSpPr>
        <p:grpSp>
          <p:nvGrpSpPr>
            <p:cNvPr id="76814" name="Group 5"/>
            <p:cNvGrpSpPr>
              <a:grpSpLocks/>
            </p:cNvGrpSpPr>
            <p:nvPr/>
          </p:nvGrpSpPr>
          <p:grpSpPr bwMode="auto">
            <a:xfrm>
              <a:off x="1854" y="686"/>
              <a:ext cx="3872" cy="3606"/>
              <a:chOff x="480" y="1056"/>
              <a:chExt cx="4224" cy="2880"/>
            </a:xfrm>
          </p:grpSpPr>
          <p:grpSp>
            <p:nvGrpSpPr>
              <p:cNvPr id="76815" name="Group 6"/>
              <p:cNvGrpSpPr>
                <a:grpSpLocks/>
              </p:cNvGrpSpPr>
              <p:nvPr/>
            </p:nvGrpSpPr>
            <p:grpSpPr bwMode="auto">
              <a:xfrm>
                <a:off x="864" y="1056"/>
                <a:ext cx="3840" cy="2592"/>
                <a:chOff x="480" y="1344"/>
                <a:chExt cx="3840" cy="2592"/>
              </a:xfrm>
            </p:grpSpPr>
            <p:grpSp>
              <p:nvGrpSpPr>
                <p:cNvPr id="76817" name="Group 7"/>
                <p:cNvGrpSpPr>
                  <a:grpSpLocks/>
                </p:cNvGrpSpPr>
                <p:nvPr/>
              </p:nvGrpSpPr>
              <p:grpSpPr bwMode="auto">
                <a:xfrm>
                  <a:off x="480" y="2496"/>
                  <a:ext cx="3840" cy="1440"/>
                  <a:chOff x="480" y="2496"/>
                  <a:chExt cx="3840" cy="1440"/>
                </a:xfrm>
              </p:grpSpPr>
              <p:grpSp>
                <p:nvGrpSpPr>
                  <p:cNvPr id="76818" name="Group 8"/>
                  <p:cNvGrpSpPr>
                    <a:grpSpLocks/>
                  </p:cNvGrpSpPr>
                  <p:nvPr/>
                </p:nvGrpSpPr>
                <p:grpSpPr bwMode="auto">
                  <a:xfrm>
                    <a:off x="672" y="2496"/>
                    <a:ext cx="3648" cy="1296"/>
                    <a:chOff x="480" y="2640"/>
                    <a:chExt cx="3648" cy="1296"/>
                  </a:xfrm>
                </p:grpSpPr>
                <p:grpSp>
                  <p:nvGrpSpPr>
                    <p:cNvPr id="76819" name="Group 9"/>
                    <p:cNvGrpSpPr>
                      <a:grpSpLocks/>
                    </p:cNvGrpSpPr>
                    <p:nvPr/>
                  </p:nvGrpSpPr>
                  <p:grpSpPr bwMode="auto">
                    <a:xfrm>
                      <a:off x="480" y="3216"/>
                      <a:ext cx="768" cy="720"/>
                      <a:chOff x="480" y="3216"/>
                      <a:chExt cx="768" cy="720"/>
                    </a:xfrm>
                  </p:grpSpPr>
                  <p:sp>
                    <p:nvSpPr>
                      <p:cNvPr id="1177" name="Rectangle 1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78" name="Line 1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 name="Line 1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0" name="Line 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1" name="Line 1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2" name="Line 1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3" name="Line 1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0" name="Group 17"/>
                    <p:cNvGrpSpPr>
                      <a:grpSpLocks/>
                    </p:cNvGrpSpPr>
                    <p:nvPr/>
                  </p:nvGrpSpPr>
                  <p:grpSpPr bwMode="auto">
                    <a:xfrm>
                      <a:off x="1056" y="3216"/>
                      <a:ext cx="768" cy="720"/>
                      <a:chOff x="480" y="3216"/>
                      <a:chExt cx="768" cy="720"/>
                    </a:xfrm>
                  </p:grpSpPr>
                  <p:sp>
                    <p:nvSpPr>
                      <p:cNvPr id="1170" name="Rectangle 1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71" name="Line 1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2" name="Line 2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3" name="Line 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4" name="Line 2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5" name="Line 2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6" name="Line 2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1" name="Group 25"/>
                    <p:cNvGrpSpPr>
                      <a:grpSpLocks/>
                    </p:cNvGrpSpPr>
                    <p:nvPr/>
                  </p:nvGrpSpPr>
                  <p:grpSpPr bwMode="auto">
                    <a:xfrm>
                      <a:off x="1632" y="3216"/>
                      <a:ext cx="768" cy="720"/>
                      <a:chOff x="480" y="3216"/>
                      <a:chExt cx="768" cy="720"/>
                    </a:xfrm>
                  </p:grpSpPr>
                  <p:sp>
                    <p:nvSpPr>
                      <p:cNvPr id="1163" name="Rectangle 2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64" name="Line 2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5" name="Line 2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6" name="Line 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 name="Line 3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8" name="Line 3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9" name="Line 3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2" name="Group 33"/>
                    <p:cNvGrpSpPr>
                      <a:grpSpLocks/>
                    </p:cNvGrpSpPr>
                    <p:nvPr/>
                  </p:nvGrpSpPr>
                  <p:grpSpPr bwMode="auto">
                    <a:xfrm>
                      <a:off x="2208" y="3216"/>
                      <a:ext cx="768" cy="720"/>
                      <a:chOff x="480" y="3216"/>
                      <a:chExt cx="768" cy="720"/>
                    </a:xfrm>
                  </p:grpSpPr>
                  <p:sp>
                    <p:nvSpPr>
                      <p:cNvPr id="1156" name="Rectangle 3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57" name="Line 3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8" name="Line 3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9" name="Line 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0" name="Line 3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1" name="Line 3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2" name="Line 4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3" name="Group 41"/>
                    <p:cNvGrpSpPr>
                      <a:grpSpLocks/>
                    </p:cNvGrpSpPr>
                    <p:nvPr/>
                  </p:nvGrpSpPr>
                  <p:grpSpPr bwMode="auto">
                    <a:xfrm>
                      <a:off x="2784" y="3216"/>
                      <a:ext cx="768" cy="720"/>
                      <a:chOff x="480" y="3216"/>
                      <a:chExt cx="768" cy="720"/>
                    </a:xfrm>
                  </p:grpSpPr>
                  <p:sp>
                    <p:nvSpPr>
                      <p:cNvPr id="1149" name="Rectangle 4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50" name="Line 4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1" name="Line 4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2" name="Line 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3" name="Line 4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4" name="Line 4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5" name="Line 4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4" name="Group 49"/>
                    <p:cNvGrpSpPr>
                      <a:grpSpLocks/>
                    </p:cNvGrpSpPr>
                    <p:nvPr/>
                  </p:nvGrpSpPr>
                  <p:grpSpPr bwMode="auto">
                    <a:xfrm>
                      <a:off x="3360" y="3216"/>
                      <a:ext cx="768" cy="720"/>
                      <a:chOff x="480" y="3216"/>
                      <a:chExt cx="768" cy="720"/>
                    </a:xfrm>
                  </p:grpSpPr>
                  <p:sp>
                    <p:nvSpPr>
                      <p:cNvPr id="1142" name="Rectangle 5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43" name="Line 5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4" name="Line 5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5" name="Line 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6" name="Line 5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 name="Line 5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8" name="Line 5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5" name="Group 57"/>
                    <p:cNvGrpSpPr>
                      <a:grpSpLocks/>
                    </p:cNvGrpSpPr>
                    <p:nvPr/>
                  </p:nvGrpSpPr>
                  <p:grpSpPr bwMode="auto">
                    <a:xfrm>
                      <a:off x="480" y="2640"/>
                      <a:ext cx="768" cy="720"/>
                      <a:chOff x="480" y="3216"/>
                      <a:chExt cx="768" cy="720"/>
                    </a:xfrm>
                  </p:grpSpPr>
                  <p:sp>
                    <p:nvSpPr>
                      <p:cNvPr id="1135" name="Rectangle 5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36" name="Line 5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7" name="Line 6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8" name="Line 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9" name="Line 6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0" name="Line 6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1" name="Line 6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6" name="Group 65"/>
                    <p:cNvGrpSpPr>
                      <a:grpSpLocks/>
                    </p:cNvGrpSpPr>
                    <p:nvPr/>
                  </p:nvGrpSpPr>
                  <p:grpSpPr bwMode="auto">
                    <a:xfrm>
                      <a:off x="1056" y="2640"/>
                      <a:ext cx="768" cy="720"/>
                      <a:chOff x="480" y="3216"/>
                      <a:chExt cx="768" cy="720"/>
                    </a:xfrm>
                  </p:grpSpPr>
                  <p:sp>
                    <p:nvSpPr>
                      <p:cNvPr id="1128" name="Rectangle 6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29" name="Line 6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 name="Line 6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1" name="Line 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2" name="Line 7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3" name="Line 7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 name="Line 7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7" name="Group 73"/>
                    <p:cNvGrpSpPr>
                      <a:grpSpLocks/>
                    </p:cNvGrpSpPr>
                    <p:nvPr/>
                  </p:nvGrpSpPr>
                  <p:grpSpPr bwMode="auto">
                    <a:xfrm>
                      <a:off x="1632" y="2640"/>
                      <a:ext cx="768" cy="720"/>
                      <a:chOff x="480" y="3216"/>
                      <a:chExt cx="768" cy="720"/>
                    </a:xfrm>
                  </p:grpSpPr>
                  <p:sp>
                    <p:nvSpPr>
                      <p:cNvPr id="1121" name="Rectangle 7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22" name="Line 7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 name="Line 7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 name="Line 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5" name="Line 7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 name="Line 7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 name="Line 8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8" name="Group 81"/>
                    <p:cNvGrpSpPr>
                      <a:grpSpLocks/>
                    </p:cNvGrpSpPr>
                    <p:nvPr/>
                  </p:nvGrpSpPr>
                  <p:grpSpPr bwMode="auto">
                    <a:xfrm>
                      <a:off x="2208" y="2640"/>
                      <a:ext cx="768" cy="720"/>
                      <a:chOff x="480" y="3216"/>
                      <a:chExt cx="768" cy="720"/>
                    </a:xfrm>
                  </p:grpSpPr>
                  <p:sp>
                    <p:nvSpPr>
                      <p:cNvPr id="1114" name="Rectangle 8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15" name="Line 8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 name="Line 8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 name="Line 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 name="Line 8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 name="Line 8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 name="Line 8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29" name="Group 89"/>
                    <p:cNvGrpSpPr>
                      <a:grpSpLocks/>
                    </p:cNvGrpSpPr>
                    <p:nvPr/>
                  </p:nvGrpSpPr>
                  <p:grpSpPr bwMode="auto">
                    <a:xfrm>
                      <a:off x="2784" y="2640"/>
                      <a:ext cx="768" cy="720"/>
                      <a:chOff x="480" y="3216"/>
                      <a:chExt cx="768" cy="720"/>
                    </a:xfrm>
                  </p:grpSpPr>
                  <p:sp>
                    <p:nvSpPr>
                      <p:cNvPr id="1107" name="Rectangle 9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08" name="Line 9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9" name="Line 9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0" name="Line 9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 name="Line 9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 name="Line 9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 name="Line 9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0" name="Group 97"/>
                    <p:cNvGrpSpPr>
                      <a:grpSpLocks/>
                    </p:cNvGrpSpPr>
                    <p:nvPr/>
                  </p:nvGrpSpPr>
                  <p:grpSpPr bwMode="auto">
                    <a:xfrm>
                      <a:off x="3360" y="2640"/>
                      <a:ext cx="768" cy="720"/>
                      <a:chOff x="480" y="3216"/>
                      <a:chExt cx="768" cy="720"/>
                    </a:xfrm>
                  </p:grpSpPr>
                  <p:sp>
                    <p:nvSpPr>
                      <p:cNvPr id="1100" name="Rectangle 9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01" name="Line 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2" name="Line 10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3" name="Line 10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4" name="Line 10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5" name="Line 10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 name="Line 10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76831" name="Group 105"/>
                  <p:cNvGrpSpPr>
                    <a:grpSpLocks/>
                  </p:cNvGrpSpPr>
                  <p:nvPr/>
                </p:nvGrpSpPr>
                <p:grpSpPr bwMode="auto">
                  <a:xfrm>
                    <a:off x="480" y="2640"/>
                    <a:ext cx="3648" cy="1296"/>
                    <a:chOff x="480" y="2640"/>
                    <a:chExt cx="3648" cy="1296"/>
                  </a:xfrm>
                </p:grpSpPr>
                <p:grpSp>
                  <p:nvGrpSpPr>
                    <p:cNvPr id="704" name="Group 106"/>
                    <p:cNvGrpSpPr>
                      <a:grpSpLocks/>
                    </p:cNvGrpSpPr>
                    <p:nvPr/>
                  </p:nvGrpSpPr>
                  <p:grpSpPr bwMode="auto">
                    <a:xfrm>
                      <a:off x="480" y="3216"/>
                      <a:ext cx="768" cy="720"/>
                      <a:chOff x="480" y="3216"/>
                      <a:chExt cx="768" cy="720"/>
                    </a:xfrm>
                  </p:grpSpPr>
                  <p:sp>
                    <p:nvSpPr>
                      <p:cNvPr id="1081" name="Rectangle 10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82" name="Line 10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 name="Line 10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 name="Line 1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 name="Line 11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 name="Line 11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 name="Line 11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5" name="Group 114"/>
                    <p:cNvGrpSpPr>
                      <a:grpSpLocks/>
                    </p:cNvGrpSpPr>
                    <p:nvPr/>
                  </p:nvGrpSpPr>
                  <p:grpSpPr bwMode="auto">
                    <a:xfrm>
                      <a:off x="1056" y="3216"/>
                      <a:ext cx="768" cy="720"/>
                      <a:chOff x="480" y="3216"/>
                      <a:chExt cx="768" cy="720"/>
                    </a:xfrm>
                  </p:grpSpPr>
                  <p:sp>
                    <p:nvSpPr>
                      <p:cNvPr id="1074" name="Rectangle 11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75" name="Line 11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6" name="Line 11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 name="Line 1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 name="Line 11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 name="Line 12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 name="Line 12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6" name="Group 122"/>
                    <p:cNvGrpSpPr>
                      <a:grpSpLocks/>
                    </p:cNvGrpSpPr>
                    <p:nvPr/>
                  </p:nvGrpSpPr>
                  <p:grpSpPr bwMode="auto">
                    <a:xfrm>
                      <a:off x="1632" y="3216"/>
                      <a:ext cx="768" cy="720"/>
                      <a:chOff x="480" y="3216"/>
                      <a:chExt cx="768" cy="720"/>
                    </a:xfrm>
                  </p:grpSpPr>
                  <p:sp>
                    <p:nvSpPr>
                      <p:cNvPr id="1067" name="Rectangle 12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68" name="Line 12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 name="Line 12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0" name="Line 1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 name="Line 12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2" name="Line 12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 name="Line 12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7" name="Group 130"/>
                    <p:cNvGrpSpPr>
                      <a:grpSpLocks/>
                    </p:cNvGrpSpPr>
                    <p:nvPr/>
                  </p:nvGrpSpPr>
                  <p:grpSpPr bwMode="auto">
                    <a:xfrm>
                      <a:off x="2208" y="3216"/>
                      <a:ext cx="768" cy="720"/>
                      <a:chOff x="480" y="3216"/>
                      <a:chExt cx="768" cy="720"/>
                    </a:xfrm>
                  </p:grpSpPr>
                  <p:sp>
                    <p:nvSpPr>
                      <p:cNvPr id="1060" name="Rectangle 13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61" name="Line 13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 name="Line 13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 name="Line 1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 name="Line 13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 name="Line 13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 name="Line 13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8" name="Group 138"/>
                    <p:cNvGrpSpPr>
                      <a:grpSpLocks/>
                    </p:cNvGrpSpPr>
                    <p:nvPr/>
                  </p:nvGrpSpPr>
                  <p:grpSpPr bwMode="auto">
                    <a:xfrm>
                      <a:off x="2784" y="3216"/>
                      <a:ext cx="768" cy="720"/>
                      <a:chOff x="480" y="3216"/>
                      <a:chExt cx="768" cy="720"/>
                    </a:xfrm>
                  </p:grpSpPr>
                  <p:sp>
                    <p:nvSpPr>
                      <p:cNvPr id="1053" name="Rectangle 13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54" name="Line 14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 name="Line 14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 name="Line 1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7" name="Line 14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 name="Line 14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 name="Line 14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9" name="Group 146"/>
                    <p:cNvGrpSpPr>
                      <a:grpSpLocks/>
                    </p:cNvGrpSpPr>
                    <p:nvPr/>
                  </p:nvGrpSpPr>
                  <p:grpSpPr bwMode="auto">
                    <a:xfrm>
                      <a:off x="3360" y="3216"/>
                      <a:ext cx="768" cy="720"/>
                      <a:chOff x="480" y="3216"/>
                      <a:chExt cx="768" cy="720"/>
                    </a:xfrm>
                  </p:grpSpPr>
                  <p:sp>
                    <p:nvSpPr>
                      <p:cNvPr id="1046" name="Rectangle 14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47" name="Line 14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 name="Line 14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9" name="Line 1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0" name="Line 15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1" name="Line 15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2" name="Line 15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2" name="Group 154"/>
                    <p:cNvGrpSpPr>
                      <a:grpSpLocks/>
                    </p:cNvGrpSpPr>
                    <p:nvPr/>
                  </p:nvGrpSpPr>
                  <p:grpSpPr bwMode="auto">
                    <a:xfrm>
                      <a:off x="480" y="2640"/>
                      <a:ext cx="768" cy="720"/>
                      <a:chOff x="480" y="3216"/>
                      <a:chExt cx="768" cy="720"/>
                    </a:xfrm>
                  </p:grpSpPr>
                  <p:sp>
                    <p:nvSpPr>
                      <p:cNvPr id="1039" name="Rectangle 15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40" name="Line 15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 name="Line 15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 name="Line 1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 name="Line 15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 name="Line 16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 name="Line 16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3" name="Group 162"/>
                    <p:cNvGrpSpPr>
                      <a:grpSpLocks/>
                    </p:cNvGrpSpPr>
                    <p:nvPr/>
                  </p:nvGrpSpPr>
                  <p:grpSpPr bwMode="auto">
                    <a:xfrm>
                      <a:off x="1056" y="2640"/>
                      <a:ext cx="768" cy="720"/>
                      <a:chOff x="480" y="3216"/>
                      <a:chExt cx="768" cy="720"/>
                    </a:xfrm>
                  </p:grpSpPr>
                  <p:sp>
                    <p:nvSpPr>
                      <p:cNvPr id="1032" name="Rectangle 16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33" name="Line 16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 name="Line 16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5" name="Line 1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 name="Line 16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 name="Line 16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 name="Line 16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4" name="Group 170"/>
                    <p:cNvGrpSpPr>
                      <a:grpSpLocks/>
                    </p:cNvGrpSpPr>
                    <p:nvPr/>
                  </p:nvGrpSpPr>
                  <p:grpSpPr bwMode="auto">
                    <a:xfrm>
                      <a:off x="1632" y="2640"/>
                      <a:ext cx="768" cy="720"/>
                      <a:chOff x="480" y="3216"/>
                      <a:chExt cx="768" cy="720"/>
                    </a:xfrm>
                  </p:grpSpPr>
                  <p:sp>
                    <p:nvSpPr>
                      <p:cNvPr id="1025" name="Rectangle 17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26" name="Line 17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 name="Line 17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 name="Line 1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 name="Line 17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0" name="Line 17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7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5" name="Group 178"/>
                    <p:cNvGrpSpPr>
                      <a:grpSpLocks/>
                    </p:cNvGrpSpPr>
                    <p:nvPr/>
                  </p:nvGrpSpPr>
                  <p:grpSpPr bwMode="auto">
                    <a:xfrm>
                      <a:off x="2208" y="2640"/>
                      <a:ext cx="768" cy="720"/>
                      <a:chOff x="480" y="3216"/>
                      <a:chExt cx="768" cy="720"/>
                    </a:xfrm>
                  </p:grpSpPr>
                  <p:sp>
                    <p:nvSpPr>
                      <p:cNvPr id="1018" name="Rectangle 17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19" name="Line 18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0" name="Line 18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1" name="Line 1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2" name="Line 18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3" name="Line 18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 name="Line 18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6" name="Group 186"/>
                    <p:cNvGrpSpPr>
                      <a:grpSpLocks/>
                    </p:cNvGrpSpPr>
                    <p:nvPr/>
                  </p:nvGrpSpPr>
                  <p:grpSpPr bwMode="auto">
                    <a:xfrm>
                      <a:off x="2784" y="2640"/>
                      <a:ext cx="768" cy="720"/>
                      <a:chOff x="480" y="3216"/>
                      <a:chExt cx="768" cy="720"/>
                    </a:xfrm>
                  </p:grpSpPr>
                  <p:sp>
                    <p:nvSpPr>
                      <p:cNvPr id="1011" name="Rectangle 18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12" name="Line 18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 name="Line 18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 name="Line 19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5" name="Line 19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6" name="Line 19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 name="Line 19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37" name="Group 194"/>
                    <p:cNvGrpSpPr>
                      <a:grpSpLocks/>
                    </p:cNvGrpSpPr>
                    <p:nvPr/>
                  </p:nvGrpSpPr>
                  <p:grpSpPr bwMode="auto">
                    <a:xfrm>
                      <a:off x="3360" y="2640"/>
                      <a:ext cx="768" cy="720"/>
                      <a:chOff x="480" y="3216"/>
                      <a:chExt cx="768" cy="720"/>
                    </a:xfrm>
                  </p:grpSpPr>
                  <p:sp>
                    <p:nvSpPr>
                      <p:cNvPr id="1004" name="Rectangle 19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05" name="Line 1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6" name="Line 19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7" name="Line 19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8" name="Line 19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9" name="Line 20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0" name="Line 20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76838" name="Group 202"/>
                <p:cNvGrpSpPr>
                  <a:grpSpLocks/>
                </p:cNvGrpSpPr>
                <p:nvPr/>
              </p:nvGrpSpPr>
              <p:grpSpPr bwMode="auto">
                <a:xfrm>
                  <a:off x="480" y="1344"/>
                  <a:ext cx="3840" cy="1440"/>
                  <a:chOff x="480" y="2496"/>
                  <a:chExt cx="3840" cy="1440"/>
                </a:xfrm>
              </p:grpSpPr>
              <p:grpSp>
                <p:nvGrpSpPr>
                  <p:cNvPr id="76839" name="Group 203"/>
                  <p:cNvGrpSpPr>
                    <a:grpSpLocks/>
                  </p:cNvGrpSpPr>
                  <p:nvPr/>
                </p:nvGrpSpPr>
                <p:grpSpPr bwMode="auto">
                  <a:xfrm>
                    <a:off x="672" y="2496"/>
                    <a:ext cx="3648" cy="1296"/>
                    <a:chOff x="480" y="2640"/>
                    <a:chExt cx="3648" cy="1296"/>
                  </a:xfrm>
                </p:grpSpPr>
                <p:grpSp>
                  <p:nvGrpSpPr>
                    <p:cNvPr id="76840" name="Group 204"/>
                    <p:cNvGrpSpPr>
                      <a:grpSpLocks/>
                    </p:cNvGrpSpPr>
                    <p:nvPr/>
                  </p:nvGrpSpPr>
                  <p:grpSpPr bwMode="auto">
                    <a:xfrm>
                      <a:off x="480" y="3216"/>
                      <a:ext cx="768" cy="720"/>
                      <a:chOff x="480" y="3216"/>
                      <a:chExt cx="768" cy="720"/>
                    </a:xfrm>
                  </p:grpSpPr>
                  <p:sp>
                    <p:nvSpPr>
                      <p:cNvPr id="983" name="Rectangle 20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84" name="Line 20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5" name="Line 20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6" name="Line 20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7" name="Line 20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8" name="Line 21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9" name="Line 21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1" name="Group 212"/>
                    <p:cNvGrpSpPr>
                      <a:grpSpLocks/>
                    </p:cNvGrpSpPr>
                    <p:nvPr/>
                  </p:nvGrpSpPr>
                  <p:grpSpPr bwMode="auto">
                    <a:xfrm>
                      <a:off x="1056" y="3216"/>
                      <a:ext cx="768" cy="720"/>
                      <a:chOff x="480" y="3216"/>
                      <a:chExt cx="768" cy="720"/>
                    </a:xfrm>
                  </p:grpSpPr>
                  <p:sp>
                    <p:nvSpPr>
                      <p:cNvPr id="976" name="Rectangle 21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77" name="Line 21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8" name="Line 21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9" name="Line 21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0" name="Line 21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 name="Line 21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2" name="Line 21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2" name="Group 220"/>
                    <p:cNvGrpSpPr>
                      <a:grpSpLocks/>
                    </p:cNvGrpSpPr>
                    <p:nvPr/>
                  </p:nvGrpSpPr>
                  <p:grpSpPr bwMode="auto">
                    <a:xfrm>
                      <a:off x="1632" y="3216"/>
                      <a:ext cx="768" cy="720"/>
                      <a:chOff x="480" y="3216"/>
                      <a:chExt cx="768" cy="720"/>
                    </a:xfrm>
                  </p:grpSpPr>
                  <p:sp>
                    <p:nvSpPr>
                      <p:cNvPr id="969" name="Rectangle 22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70" name="Line 22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1" name="Line 22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 name="Line 22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 name="Line 22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 name="Line 22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5" name="Line 22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3" name="Group 228"/>
                    <p:cNvGrpSpPr>
                      <a:grpSpLocks/>
                    </p:cNvGrpSpPr>
                    <p:nvPr/>
                  </p:nvGrpSpPr>
                  <p:grpSpPr bwMode="auto">
                    <a:xfrm>
                      <a:off x="2208" y="3216"/>
                      <a:ext cx="768" cy="720"/>
                      <a:chOff x="480" y="3216"/>
                      <a:chExt cx="768" cy="720"/>
                    </a:xfrm>
                  </p:grpSpPr>
                  <p:sp>
                    <p:nvSpPr>
                      <p:cNvPr id="962" name="Rectangle 22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63" name="Line 23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4" name="Line 23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5" name="Line 23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6" name="Line 23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7" name="Line 23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8" name="Line 23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4" name="Group 236"/>
                    <p:cNvGrpSpPr>
                      <a:grpSpLocks/>
                    </p:cNvGrpSpPr>
                    <p:nvPr/>
                  </p:nvGrpSpPr>
                  <p:grpSpPr bwMode="auto">
                    <a:xfrm>
                      <a:off x="2784" y="3216"/>
                      <a:ext cx="768" cy="720"/>
                      <a:chOff x="480" y="3216"/>
                      <a:chExt cx="768" cy="720"/>
                    </a:xfrm>
                  </p:grpSpPr>
                  <p:sp>
                    <p:nvSpPr>
                      <p:cNvPr id="955" name="Rectangle 23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56" name="Line 23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7" name="Line 23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8" name="Line 24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9" name="Line 24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0" name="Line 24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1" name="Line 24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5" name="Group 244"/>
                    <p:cNvGrpSpPr>
                      <a:grpSpLocks/>
                    </p:cNvGrpSpPr>
                    <p:nvPr/>
                  </p:nvGrpSpPr>
                  <p:grpSpPr bwMode="auto">
                    <a:xfrm>
                      <a:off x="3360" y="3216"/>
                      <a:ext cx="768" cy="720"/>
                      <a:chOff x="480" y="3216"/>
                      <a:chExt cx="768" cy="720"/>
                    </a:xfrm>
                  </p:grpSpPr>
                  <p:sp>
                    <p:nvSpPr>
                      <p:cNvPr id="948" name="Rectangle 24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49" name="Line 24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0" name="Line 24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1" name="Line 24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 name="Line 24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3" name="Line 25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 name="Line 25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7" name="Group 252"/>
                    <p:cNvGrpSpPr>
                      <a:grpSpLocks/>
                    </p:cNvGrpSpPr>
                    <p:nvPr/>
                  </p:nvGrpSpPr>
                  <p:grpSpPr bwMode="auto">
                    <a:xfrm>
                      <a:off x="480" y="2640"/>
                      <a:ext cx="768" cy="720"/>
                      <a:chOff x="480" y="3216"/>
                      <a:chExt cx="768" cy="720"/>
                    </a:xfrm>
                  </p:grpSpPr>
                  <p:sp>
                    <p:nvSpPr>
                      <p:cNvPr id="941" name="Rectangle 25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42" name="Line 25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3" name="Line 25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4" name="Line 25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5" name="Line 25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 name="Line 25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7" name="Line 25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49" name="Group 260"/>
                    <p:cNvGrpSpPr>
                      <a:grpSpLocks/>
                    </p:cNvGrpSpPr>
                    <p:nvPr/>
                  </p:nvGrpSpPr>
                  <p:grpSpPr bwMode="auto">
                    <a:xfrm>
                      <a:off x="1056" y="2640"/>
                      <a:ext cx="768" cy="720"/>
                      <a:chOff x="480" y="3216"/>
                      <a:chExt cx="768" cy="720"/>
                    </a:xfrm>
                  </p:grpSpPr>
                  <p:sp>
                    <p:nvSpPr>
                      <p:cNvPr id="934" name="Rectangle 26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35" name="Line 26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6" name="Line 26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7" name="Line 26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 name="Line 26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9" name="Line 26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 name="Line 26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51" name="Group 268"/>
                    <p:cNvGrpSpPr>
                      <a:grpSpLocks/>
                    </p:cNvGrpSpPr>
                    <p:nvPr/>
                  </p:nvGrpSpPr>
                  <p:grpSpPr bwMode="auto">
                    <a:xfrm>
                      <a:off x="1632" y="2640"/>
                      <a:ext cx="768" cy="720"/>
                      <a:chOff x="480" y="3216"/>
                      <a:chExt cx="768" cy="720"/>
                    </a:xfrm>
                  </p:grpSpPr>
                  <p:sp>
                    <p:nvSpPr>
                      <p:cNvPr id="927" name="Rectangle 26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28" name="Line 27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9" name="Line 27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0" name="Line 27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1" name="Line 27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 name="Line 27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3" name="Line 27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53" name="Group 276"/>
                    <p:cNvGrpSpPr>
                      <a:grpSpLocks/>
                    </p:cNvGrpSpPr>
                    <p:nvPr/>
                  </p:nvGrpSpPr>
                  <p:grpSpPr bwMode="auto">
                    <a:xfrm>
                      <a:off x="2208" y="2640"/>
                      <a:ext cx="768" cy="720"/>
                      <a:chOff x="480" y="3216"/>
                      <a:chExt cx="768" cy="720"/>
                    </a:xfrm>
                  </p:grpSpPr>
                  <p:sp>
                    <p:nvSpPr>
                      <p:cNvPr id="920" name="Rectangle 27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21" name="Line 27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 name="Line 27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 name="Line 28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 name="Line 28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 name="Line 28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 name="Line 28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55" name="Group 284"/>
                    <p:cNvGrpSpPr>
                      <a:grpSpLocks/>
                    </p:cNvGrpSpPr>
                    <p:nvPr/>
                  </p:nvGrpSpPr>
                  <p:grpSpPr bwMode="auto">
                    <a:xfrm>
                      <a:off x="2784" y="2640"/>
                      <a:ext cx="768" cy="720"/>
                      <a:chOff x="480" y="3216"/>
                      <a:chExt cx="768" cy="720"/>
                    </a:xfrm>
                  </p:grpSpPr>
                  <p:sp>
                    <p:nvSpPr>
                      <p:cNvPr id="913" name="Rectangle 28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14" name="Line 28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5" name="Line 28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6" name="Line 28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7" name="Line 28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8" name="Line 29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9" name="Line 29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57" name="Group 292"/>
                    <p:cNvGrpSpPr>
                      <a:grpSpLocks/>
                    </p:cNvGrpSpPr>
                    <p:nvPr/>
                  </p:nvGrpSpPr>
                  <p:grpSpPr bwMode="auto">
                    <a:xfrm>
                      <a:off x="3360" y="2640"/>
                      <a:ext cx="768" cy="720"/>
                      <a:chOff x="480" y="3216"/>
                      <a:chExt cx="768" cy="720"/>
                    </a:xfrm>
                  </p:grpSpPr>
                  <p:sp>
                    <p:nvSpPr>
                      <p:cNvPr id="906" name="Rectangle 29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07" name="Line 29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8" name="Line 29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9" name="Line 2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0" name="Line 29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 name="Line 29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2" name="Line 29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76858" name="Group 300"/>
                  <p:cNvGrpSpPr>
                    <a:grpSpLocks/>
                  </p:cNvGrpSpPr>
                  <p:nvPr/>
                </p:nvGrpSpPr>
                <p:grpSpPr bwMode="auto">
                  <a:xfrm>
                    <a:off x="480" y="2640"/>
                    <a:ext cx="3648" cy="1296"/>
                    <a:chOff x="480" y="2640"/>
                    <a:chExt cx="3648" cy="1296"/>
                  </a:xfrm>
                </p:grpSpPr>
                <p:grpSp>
                  <p:nvGrpSpPr>
                    <p:cNvPr id="76859" name="Group 301"/>
                    <p:cNvGrpSpPr>
                      <a:grpSpLocks/>
                    </p:cNvGrpSpPr>
                    <p:nvPr/>
                  </p:nvGrpSpPr>
                  <p:grpSpPr bwMode="auto">
                    <a:xfrm>
                      <a:off x="480" y="3216"/>
                      <a:ext cx="768" cy="720"/>
                      <a:chOff x="480" y="3216"/>
                      <a:chExt cx="768" cy="720"/>
                    </a:xfrm>
                  </p:grpSpPr>
                  <p:sp>
                    <p:nvSpPr>
                      <p:cNvPr id="887" name="Rectangle 30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88" name="Line 30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9" name="Line 30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 name="Line 30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 name="Line 30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2" name="Line 30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3" name="Line 30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60" name="Group 309"/>
                    <p:cNvGrpSpPr>
                      <a:grpSpLocks/>
                    </p:cNvGrpSpPr>
                    <p:nvPr/>
                  </p:nvGrpSpPr>
                  <p:grpSpPr bwMode="auto">
                    <a:xfrm>
                      <a:off x="1056" y="3216"/>
                      <a:ext cx="768" cy="720"/>
                      <a:chOff x="480" y="3216"/>
                      <a:chExt cx="768" cy="720"/>
                    </a:xfrm>
                  </p:grpSpPr>
                  <p:sp>
                    <p:nvSpPr>
                      <p:cNvPr id="880" name="Rectangle 31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81" name="Line 31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 name="Line 31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3" name="Line 3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 name="Line 31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5" name="Line 31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 name="Line 31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62" name="Group 317"/>
                    <p:cNvGrpSpPr>
                      <a:grpSpLocks/>
                    </p:cNvGrpSpPr>
                    <p:nvPr/>
                  </p:nvGrpSpPr>
                  <p:grpSpPr bwMode="auto">
                    <a:xfrm>
                      <a:off x="1632" y="3216"/>
                      <a:ext cx="768" cy="720"/>
                      <a:chOff x="480" y="3216"/>
                      <a:chExt cx="768" cy="720"/>
                    </a:xfrm>
                  </p:grpSpPr>
                  <p:sp>
                    <p:nvSpPr>
                      <p:cNvPr id="873" name="Rectangle 31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74" name="Line 31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5" name="Line 32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6" name="Line 3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7" name="Line 32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 name="Line 32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9" name="Line 32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4" name="Group 325"/>
                    <p:cNvGrpSpPr>
                      <a:grpSpLocks/>
                    </p:cNvGrpSpPr>
                    <p:nvPr/>
                  </p:nvGrpSpPr>
                  <p:grpSpPr bwMode="auto">
                    <a:xfrm>
                      <a:off x="2208" y="3216"/>
                      <a:ext cx="768" cy="720"/>
                      <a:chOff x="480" y="3216"/>
                      <a:chExt cx="768" cy="720"/>
                    </a:xfrm>
                  </p:grpSpPr>
                  <p:sp>
                    <p:nvSpPr>
                      <p:cNvPr id="866" name="Rectangle 32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67" name="Line 32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8" name="Line 32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9" name="Line 3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 name="Line 33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 name="Line 33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2" name="Line 33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5" name="Group 333"/>
                    <p:cNvGrpSpPr>
                      <a:grpSpLocks/>
                    </p:cNvGrpSpPr>
                    <p:nvPr/>
                  </p:nvGrpSpPr>
                  <p:grpSpPr bwMode="auto">
                    <a:xfrm>
                      <a:off x="2784" y="3216"/>
                      <a:ext cx="768" cy="720"/>
                      <a:chOff x="480" y="3216"/>
                      <a:chExt cx="768" cy="720"/>
                    </a:xfrm>
                  </p:grpSpPr>
                  <p:sp>
                    <p:nvSpPr>
                      <p:cNvPr id="859" name="Rectangle 33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60" name="Line 33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1" name="Line 33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2" name="Line 3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3" name="Line 33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 name="Line 33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5" name="Line 34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6" name="Group 341"/>
                    <p:cNvGrpSpPr>
                      <a:grpSpLocks/>
                    </p:cNvGrpSpPr>
                    <p:nvPr/>
                  </p:nvGrpSpPr>
                  <p:grpSpPr bwMode="auto">
                    <a:xfrm>
                      <a:off x="3360" y="3216"/>
                      <a:ext cx="768" cy="720"/>
                      <a:chOff x="480" y="3216"/>
                      <a:chExt cx="768" cy="720"/>
                    </a:xfrm>
                  </p:grpSpPr>
                  <p:sp>
                    <p:nvSpPr>
                      <p:cNvPr id="852" name="Rectangle 34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53" name="Line 34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4" name="Line 34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5" name="Line 3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 name="Line 34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7" name="Line 34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 name="Line 34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7" name="Group 349"/>
                    <p:cNvGrpSpPr>
                      <a:grpSpLocks/>
                    </p:cNvGrpSpPr>
                    <p:nvPr/>
                  </p:nvGrpSpPr>
                  <p:grpSpPr bwMode="auto">
                    <a:xfrm>
                      <a:off x="480" y="2640"/>
                      <a:ext cx="768" cy="720"/>
                      <a:chOff x="480" y="3216"/>
                      <a:chExt cx="768" cy="720"/>
                    </a:xfrm>
                  </p:grpSpPr>
                  <p:sp>
                    <p:nvSpPr>
                      <p:cNvPr id="845" name="Rectangle 35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46" name="Line 35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7" name="Line 35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8" name="Line 3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9" name="Line 35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 name="Line 35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1" name="Line 35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8" name="Group 357"/>
                    <p:cNvGrpSpPr>
                      <a:grpSpLocks/>
                    </p:cNvGrpSpPr>
                    <p:nvPr/>
                  </p:nvGrpSpPr>
                  <p:grpSpPr bwMode="auto">
                    <a:xfrm>
                      <a:off x="1056" y="2640"/>
                      <a:ext cx="768" cy="720"/>
                      <a:chOff x="480" y="3216"/>
                      <a:chExt cx="768" cy="720"/>
                    </a:xfrm>
                  </p:grpSpPr>
                  <p:sp>
                    <p:nvSpPr>
                      <p:cNvPr id="838" name="Rectangle 35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39" name="Line 35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0" name="Line 36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1" name="Line 3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2" name="Line 36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3" name="Line 36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4" name="Line 36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99" name="Group 365"/>
                    <p:cNvGrpSpPr>
                      <a:grpSpLocks/>
                    </p:cNvGrpSpPr>
                    <p:nvPr/>
                  </p:nvGrpSpPr>
                  <p:grpSpPr bwMode="auto">
                    <a:xfrm>
                      <a:off x="1632" y="2640"/>
                      <a:ext cx="768" cy="720"/>
                      <a:chOff x="480" y="3216"/>
                      <a:chExt cx="768" cy="720"/>
                    </a:xfrm>
                  </p:grpSpPr>
                  <p:sp>
                    <p:nvSpPr>
                      <p:cNvPr id="831" name="Rectangle 36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32" name="Line 36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3" name="Line 36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4" name="Line 3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5" name="Line 37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6" name="Line 37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7" name="Line 37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69" name="Group 373"/>
                    <p:cNvGrpSpPr>
                      <a:grpSpLocks/>
                    </p:cNvGrpSpPr>
                    <p:nvPr/>
                  </p:nvGrpSpPr>
                  <p:grpSpPr bwMode="auto">
                    <a:xfrm>
                      <a:off x="2208" y="2640"/>
                      <a:ext cx="768" cy="720"/>
                      <a:chOff x="480" y="3216"/>
                      <a:chExt cx="768" cy="720"/>
                    </a:xfrm>
                  </p:grpSpPr>
                  <p:sp>
                    <p:nvSpPr>
                      <p:cNvPr id="824" name="Rectangle 37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25" name="Line 37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 name="Line 37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 name="Line 3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 name="Line 37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 name="Line 37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 name="Line 38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76" name="Group 381"/>
                    <p:cNvGrpSpPr>
                      <a:grpSpLocks/>
                    </p:cNvGrpSpPr>
                    <p:nvPr/>
                  </p:nvGrpSpPr>
                  <p:grpSpPr bwMode="auto">
                    <a:xfrm>
                      <a:off x="2784" y="2640"/>
                      <a:ext cx="768" cy="720"/>
                      <a:chOff x="480" y="3216"/>
                      <a:chExt cx="768" cy="720"/>
                    </a:xfrm>
                  </p:grpSpPr>
                  <p:sp>
                    <p:nvSpPr>
                      <p:cNvPr id="817" name="Rectangle 38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18" name="Line 38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 name="Line 38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 name="Line 3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 name="Line 38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 name="Line 38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 name="Line 38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83" name="Group 389"/>
                    <p:cNvGrpSpPr>
                      <a:grpSpLocks/>
                    </p:cNvGrpSpPr>
                    <p:nvPr/>
                  </p:nvGrpSpPr>
                  <p:grpSpPr bwMode="auto">
                    <a:xfrm>
                      <a:off x="3360" y="2640"/>
                      <a:ext cx="768" cy="720"/>
                      <a:chOff x="480" y="3216"/>
                      <a:chExt cx="768" cy="720"/>
                    </a:xfrm>
                  </p:grpSpPr>
                  <p:sp>
                    <p:nvSpPr>
                      <p:cNvPr id="810" name="Rectangle 39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11" name="Line 39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2" name="Line 39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3" name="Line 39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4" name="Line 39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5" name="Line 39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6" name="Line 39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grpSp>
            <p:nvGrpSpPr>
              <p:cNvPr id="76889" name="Group 397"/>
              <p:cNvGrpSpPr>
                <a:grpSpLocks/>
              </p:cNvGrpSpPr>
              <p:nvPr/>
            </p:nvGrpSpPr>
            <p:grpSpPr bwMode="auto">
              <a:xfrm>
                <a:off x="480" y="1344"/>
                <a:ext cx="3840" cy="2592"/>
                <a:chOff x="480" y="1344"/>
                <a:chExt cx="3840" cy="2592"/>
              </a:xfrm>
            </p:grpSpPr>
            <p:grpSp>
              <p:nvGrpSpPr>
                <p:cNvPr id="76890" name="Group 398"/>
                <p:cNvGrpSpPr>
                  <a:grpSpLocks/>
                </p:cNvGrpSpPr>
                <p:nvPr/>
              </p:nvGrpSpPr>
              <p:grpSpPr bwMode="auto">
                <a:xfrm>
                  <a:off x="480" y="2496"/>
                  <a:ext cx="3840" cy="1440"/>
                  <a:chOff x="480" y="2496"/>
                  <a:chExt cx="3840" cy="1440"/>
                </a:xfrm>
              </p:grpSpPr>
              <p:grpSp>
                <p:nvGrpSpPr>
                  <p:cNvPr id="76891" name="Group 399"/>
                  <p:cNvGrpSpPr>
                    <a:grpSpLocks/>
                  </p:cNvGrpSpPr>
                  <p:nvPr/>
                </p:nvGrpSpPr>
                <p:grpSpPr bwMode="auto">
                  <a:xfrm>
                    <a:off x="672" y="2496"/>
                    <a:ext cx="3648" cy="1296"/>
                    <a:chOff x="480" y="2640"/>
                    <a:chExt cx="3648" cy="1296"/>
                  </a:xfrm>
                </p:grpSpPr>
                <p:grpSp>
                  <p:nvGrpSpPr>
                    <p:cNvPr id="76892" name="Group 400"/>
                    <p:cNvGrpSpPr>
                      <a:grpSpLocks/>
                    </p:cNvGrpSpPr>
                    <p:nvPr/>
                  </p:nvGrpSpPr>
                  <p:grpSpPr bwMode="auto">
                    <a:xfrm>
                      <a:off x="480" y="3216"/>
                      <a:ext cx="768" cy="720"/>
                      <a:chOff x="480" y="3216"/>
                      <a:chExt cx="768" cy="720"/>
                    </a:xfrm>
                  </p:grpSpPr>
                  <p:sp>
                    <p:nvSpPr>
                      <p:cNvPr id="787" name="Rectangle 40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88" name="Line 40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9" name="Line 40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 name="Line 40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1" name="Line 40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2" name="Line 40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3" name="Line 40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894" name="Group 408"/>
                    <p:cNvGrpSpPr>
                      <a:grpSpLocks/>
                    </p:cNvGrpSpPr>
                    <p:nvPr/>
                  </p:nvGrpSpPr>
                  <p:grpSpPr bwMode="auto">
                    <a:xfrm>
                      <a:off x="1056" y="3216"/>
                      <a:ext cx="768" cy="720"/>
                      <a:chOff x="480" y="3216"/>
                      <a:chExt cx="768" cy="720"/>
                    </a:xfrm>
                  </p:grpSpPr>
                  <p:sp>
                    <p:nvSpPr>
                      <p:cNvPr id="780" name="Rectangle 40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81" name="Line 4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2" name="Line 41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3" name="Line 41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4" name="Line 41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5" name="Line 41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6" name="Line 41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0" name="Group 416"/>
                    <p:cNvGrpSpPr>
                      <a:grpSpLocks/>
                    </p:cNvGrpSpPr>
                    <p:nvPr/>
                  </p:nvGrpSpPr>
                  <p:grpSpPr bwMode="auto">
                    <a:xfrm>
                      <a:off x="1632" y="3216"/>
                      <a:ext cx="768" cy="720"/>
                      <a:chOff x="480" y="3216"/>
                      <a:chExt cx="768" cy="720"/>
                    </a:xfrm>
                  </p:grpSpPr>
                  <p:sp>
                    <p:nvSpPr>
                      <p:cNvPr id="773" name="Rectangle 41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74" name="Line 4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5" name="Line 41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6" name="Line 42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7" name="Line 42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 name="Line 42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9" name="Line 42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1" name="Group 424"/>
                    <p:cNvGrpSpPr>
                      <a:grpSpLocks/>
                    </p:cNvGrpSpPr>
                    <p:nvPr/>
                  </p:nvGrpSpPr>
                  <p:grpSpPr bwMode="auto">
                    <a:xfrm>
                      <a:off x="2208" y="3216"/>
                      <a:ext cx="768" cy="720"/>
                      <a:chOff x="480" y="3216"/>
                      <a:chExt cx="768" cy="720"/>
                    </a:xfrm>
                  </p:grpSpPr>
                  <p:sp>
                    <p:nvSpPr>
                      <p:cNvPr id="766" name="Rectangle 42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67" name="Line 4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 name="Line 42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9" name="Line 42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0" name="Line 42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1" name="Line 43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2" name="Line 43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2" name="Group 432"/>
                    <p:cNvGrpSpPr>
                      <a:grpSpLocks/>
                    </p:cNvGrpSpPr>
                    <p:nvPr/>
                  </p:nvGrpSpPr>
                  <p:grpSpPr bwMode="auto">
                    <a:xfrm>
                      <a:off x="2784" y="3216"/>
                      <a:ext cx="768" cy="720"/>
                      <a:chOff x="480" y="3216"/>
                      <a:chExt cx="768" cy="720"/>
                    </a:xfrm>
                  </p:grpSpPr>
                  <p:sp>
                    <p:nvSpPr>
                      <p:cNvPr id="759" name="Rectangle 43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60" name="Line 4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1" name="Line 43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2" name="Line 43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3" name="Line 43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 name="Line 43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5" name="Line 43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3" name="Group 440"/>
                    <p:cNvGrpSpPr>
                      <a:grpSpLocks/>
                    </p:cNvGrpSpPr>
                    <p:nvPr/>
                  </p:nvGrpSpPr>
                  <p:grpSpPr bwMode="auto">
                    <a:xfrm>
                      <a:off x="3360" y="3216"/>
                      <a:ext cx="768" cy="720"/>
                      <a:chOff x="480" y="3216"/>
                      <a:chExt cx="768" cy="720"/>
                    </a:xfrm>
                  </p:grpSpPr>
                  <p:sp>
                    <p:nvSpPr>
                      <p:cNvPr id="752" name="Rectangle 44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53" name="Line 4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4" name="Line 44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5" name="Line 44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6" name="Line 44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 name="Line 44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 name="Line 44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4" name="Group 448"/>
                    <p:cNvGrpSpPr>
                      <a:grpSpLocks/>
                    </p:cNvGrpSpPr>
                    <p:nvPr/>
                  </p:nvGrpSpPr>
                  <p:grpSpPr bwMode="auto">
                    <a:xfrm>
                      <a:off x="480" y="2640"/>
                      <a:ext cx="768" cy="720"/>
                      <a:chOff x="480" y="3216"/>
                      <a:chExt cx="768" cy="720"/>
                    </a:xfrm>
                  </p:grpSpPr>
                  <p:sp>
                    <p:nvSpPr>
                      <p:cNvPr id="745" name="Rectangle 44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46" name="Line 4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 name="Line 45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8" name="Line 45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 name="Line 45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0" name="Line 45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1" name="Line 45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5" name="Group 456"/>
                    <p:cNvGrpSpPr>
                      <a:grpSpLocks/>
                    </p:cNvGrpSpPr>
                    <p:nvPr/>
                  </p:nvGrpSpPr>
                  <p:grpSpPr bwMode="auto">
                    <a:xfrm>
                      <a:off x="1056" y="2640"/>
                      <a:ext cx="768" cy="720"/>
                      <a:chOff x="480" y="3216"/>
                      <a:chExt cx="768" cy="720"/>
                    </a:xfrm>
                  </p:grpSpPr>
                  <p:sp>
                    <p:nvSpPr>
                      <p:cNvPr id="738" name="Rectangle 45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39" name="Line 4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0" name="Line 45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1" name="Line 46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2" name="Line 46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3" name="Line 46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4" name="Line 46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6" name="Group 464"/>
                    <p:cNvGrpSpPr>
                      <a:grpSpLocks/>
                    </p:cNvGrpSpPr>
                    <p:nvPr/>
                  </p:nvGrpSpPr>
                  <p:grpSpPr bwMode="auto">
                    <a:xfrm>
                      <a:off x="1632" y="2640"/>
                      <a:ext cx="768" cy="720"/>
                      <a:chOff x="480" y="3216"/>
                      <a:chExt cx="768" cy="720"/>
                    </a:xfrm>
                  </p:grpSpPr>
                  <p:sp>
                    <p:nvSpPr>
                      <p:cNvPr id="731" name="Rectangle 46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32" name="Line 4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3" name="Line 46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4" name="Line 46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5" name="Line 46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6" name="Line 47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 name="Line 47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7" name="Group 472"/>
                    <p:cNvGrpSpPr>
                      <a:grpSpLocks/>
                    </p:cNvGrpSpPr>
                    <p:nvPr/>
                  </p:nvGrpSpPr>
                  <p:grpSpPr bwMode="auto">
                    <a:xfrm>
                      <a:off x="2208" y="2640"/>
                      <a:ext cx="768" cy="720"/>
                      <a:chOff x="480" y="3216"/>
                      <a:chExt cx="768" cy="720"/>
                    </a:xfrm>
                  </p:grpSpPr>
                  <p:sp>
                    <p:nvSpPr>
                      <p:cNvPr id="724" name="Rectangle 47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25" name="Line 4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6" name="Line 47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 name="Line 47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 name="Line 47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 name="Line 47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0" name="Line 47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8" name="Group 480"/>
                    <p:cNvGrpSpPr>
                      <a:grpSpLocks/>
                    </p:cNvGrpSpPr>
                    <p:nvPr/>
                  </p:nvGrpSpPr>
                  <p:grpSpPr bwMode="auto">
                    <a:xfrm>
                      <a:off x="2784" y="2640"/>
                      <a:ext cx="768" cy="720"/>
                      <a:chOff x="480" y="3216"/>
                      <a:chExt cx="768" cy="720"/>
                    </a:xfrm>
                  </p:grpSpPr>
                  <p:sp>
                    <p:nvSpPr>
                      <p:cNvPr id="717" name="Rectangle 48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18" name="Line 4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9" name="Line 48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 name="Line 48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 name="Line 48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 name="Line 48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 name="Line 48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 name="Group 488"/>
                    <p:cNvGrpSpPr>
                      <a:grpSpLocks/>
                    </p:cNvGrpSpPr>
                    <p:nvPr/>
                  </p:nvGrpSpPr>
                  <p:grpSpPr bwMode="auto">
                    <a:xfrm>
                      <a:off x="3360" y="2640"/>
                      <a:ext cx="768" cy="720"/>
                      <a:chOff x="480" y="3216"/>
                      <a:chExt cx="768" cy="720"/>
                    </a:xfrm>
                  </p:grpSpPr>
                  <p:sp>
                    <p:nvSpPr>
                      <p:cNvPr id="710" name="Rectangle 48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11" name="Line 49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 name="Line 49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 name="Line 49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4" name="Line 49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5" name="Line 49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 name="Line 49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76901" name="Group 496"/>
                  <p:cNvGrpSpPr>
                    <a:grpSpLocks/>
                  </p:cNvGrpSpPr>
                  <p:nvPr/>
                </p:nvGrpSpPr>
                <p:grpSpPr bwMode="auto">
                  <a:xfrm>
                    <a:off x="480" y="2640"/>
                    <a:ext cx="3648" cy="1296"/>
                    <a:chOff x="480" y="2640"/>
                    <a:chExt cx="3648" cy="1296"/>
                  </a:xfrm>
                </p:grpSpPr>
                <p:grpSp>
                  <p:nvGrpSpPr>
                    <p:cNvPr id="76908" name="Group 497"/>
                    <p:cNvGrpSpPr>
                      <a:grpSpLocks/>
                    </p:cNvGrpSpPr>
                    <p:nvPr/>
                  </p:nvGrpSpPr>
                  <p:grpSpPr bwMode="auto">
                    <a:xfrm>
                      <a:off x="480" y="3216"/>
                      <a:ext cx="768" cy="720"/>
                      <a:chOff x="480" y="3216"/>
                      <a:chExt cx="768" cy="720"/>
                    </a:xfrm>
                  </p:grpSpPr>
                  <p:sp>
                    <p:nvSpPr>
                      <p:cNvPr id="691" name="Rectangle 49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92" name="Line 4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3" name="Line 50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4" name="Line 50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5" name="Line 50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 name="Line 50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7" name="Line 50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15" name="Group 505"/>
                    <p:cNvGrpSpPr>
                      <a:grpSpLocks/>
                    </p:cNvGrpSpPr>
                    <p:nvPr/>
                  </p:nvGrpSpPr>
                  <p:grpSpPr bwMode="auto">
                    <a:xfrm>
                      <a:off x="1056" y="3216"/>
                      <a:ext cx="768" cy="720"/>
                      <a:chOff x="480" y="3216"/>
                      <a:chExt cx="768" cy="720"/>
                    </a:xfrm>
                  </p:grpSpPr>
                  <p:sp>
                    <p:nvSpPr>
                      <p:cNvPr id="684" name="Rectangle 50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85" name="Line 50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 name="Line 50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7" name="Line 50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8" name="Line 51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9" name="Line 51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0" name="Line 51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21" name="Group 513"/>
                    <p:cNvGrpSpPr>
                      <a:grpSpLocks/>
                    </p:cNvGrpSpPr>
                    <p:nvPr/>
                  </p:nvGrpSpPr>
                  <p:grpSpPr bwMode="auto">
                    <a:xfrm>
                      <a:off x="1632" y="3216"/>
                      <a:ext cx="768" cy="720"/>
                      <a:chOff x="480" y="3216"/>
                      <a:chExt cx="768" cy="720"/>
                    </a:xfrm>
                  </p:grpSpPr>
                  <p:sp>
                    <p:nvSpPr>
                      <p:cNvPr id="677" name="Rectangle 51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78" name="Line 51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9" name="Line 51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0" name="Line 51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1" name="Line 51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2" name="Line 51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3" name="Line 52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22" name="Group 521"/>
                    <p:cNvGrpSpPr>
                      <a:grpSpLocks/>
                    </p:cNvGrpSpPr>
                    <p:nvPr/>
                  </p:nvGrpSpPr>
                  <p:grpSpPr bwMode="auto">
                    <a:xfrm>
                      <a:off x="2208" y="3216"/>
                      <a:ext cx="768" cy="720"/>
                      <a:chOff x="480" y="3216"/>
                      <a:chExt cx="768" cy="720"/>
                    </a:xfrm>
                  </p:grpSpPr>
                  <p:sp>
                    <p:nvSpPr>
                      <p:cNvPr id="670" name="Rectangle 52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71" name="Line 52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2" name="Line 52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3" name="Line 52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4" name="Line 52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5" name="Line 52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 name="Line 52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23" name="Group 529"/>
                    <p:cNvGrpSpPr>
                      <a:grpSpLocks/>
                    </p:cNvGrpSpPr>
                    <p:nvPr/>
                  </p:nvGrpSpPr>
                  <p:grpSpPr bwMode="auto">
                    <a:xfrm>
                      <a:off x="2784" y="3216"/>
                      <a:ext cx="768" cy="720"/>
                      <a:chOff x="480" y="3216"/>
                      <a:chExt cx="768" cy="720"/>
                    </a:xfrm>
                  </p:grpSpPr>
                  <p:sp>
                    <p:nvSpPr>
                      <p:cNvPr id="663" name="Rectangle 53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64" name="Line 53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 name="Line 53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6" name="Line 53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7" name="Line 53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8" name="Line 53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9" name="Line 53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24" name="Group 537"/>
                    <p:cNvGrpSpPr>
                      <a:grpSpLocks/>
                    </p:cNvGrpSpPr>
                    <p:nvPr/>
                  </p:nvGrpSpPr>
                  <p:grpSpPr bwMode="auto">
                    <a:xfrm>
                      <a:off x="3360" y="3216"/>
                      <a:ext cx="768" cy="720"/>
                      <a:chOff x="480" y="3216"/>
                      <a:chExt cx="768" cy="720"/>
                    </a:xfrm>
                  </p:grpSpPr>
                  <p:sp>
                    <p:nvSpPr>
                      <p:cNvPr id="656" name="Rectangle 53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57" name="Line 53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8" name="Line 54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9" name="Line 54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0" name="Line 54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1" name="Line 54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2" name="Line 54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26" name="Group 545"/>
                    <p:cNvGrpSpPr>
                      <a:grpSpLocks/>
                    </p:cNvGrpSpPr>
                    <p:nvPr/>
                  </p:nvGrpSpPr>
                  <p:grpSpPr bwMode="auto">
                    <a:xfrm>
                      <a:off x="480" y="2640"/>
                      <a:ext cx="768" cy="720"/>
                      <a:chOff x="480" y="3216"/>
                      <a:chExt cx="768" cy="720"/>
                    </a:xfrm>
                  </p:grpSpPr>
                  <p:sp>
                    <p:nvSpPr>
                      <p:cNvPr id="649" name="Rectangle 54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50" name="Line 54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1" name="Line 54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2" name="Line 54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3" name="Line 55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4" name="Line 55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 name="Line 55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33" name="Group 553"/>
                    <p:cNvGrpSpPr>
                      <a:grpSpLocks/>
                    </p:cNvGrpSpPr>
                    <p:nvPr/>
                  </p:nvGrpSpPr>
                  <p:grpSpPr bwMode="auto">
                    <a:xfrm>
                      <a:off x="1056" y="2640"/>
                      <a:ext cx="768" cy="720"/>
                      <a:chOff x="480" y="3216"/>
                      <a:chExt cx="768" cy="720"/>
                    </a:xfrm>
                  </p:grpSpPr>
                  <p:sp>
                    <p:nvSpPr>
                      <p:cNvPr id="642" name="Rectangle 55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43" name="Line 55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4" name="Line 55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 name="Line 55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 name="Line 55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7" name="Line 55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8" name="Line 56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40" name="Group 561"/>
                    <p:cNvGrpSpPr>
                      <a:grpSpLocks/>
                    </p:cNvGrpSpPr>
                    <p:nvPr/>
                  </p:nvGrpSpPr>
                  <p:grpSpPr bwMode="auto">
                    <a:xfrm>
                      <a:off x="1632" y="2640"/>
                      <a:ext cx="768" cy="720"/>
                      <a:chOff x="480" y="3216"/>
                      <a:chExt cx="768" cy="720"/>
                    </a:xfrm>
                  </p:grpSpPr>
                  <p:sp>
                    <p:nvSpPr>
                      <p:cNvPr id="635" name="Rectangle 56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36" name="Line 56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7" name="Line 56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8" name="Line 56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9" name="Line 56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0" name="Line 56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1" name="Line 56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47" name="Group 569"/>
                    <p:cNvGrpSpPr>
                      <a:grpSpLocks/>
                    </p:cNvGrpSpPr>
                    <p:nvPr/>
                  </p:nvGrpSpPr>
                  <p:grpSpPr bwMode="auto">
                    <a:xfrm>
                      <a:off x="2208" y="2640"/>
                      <a:ext cx="768" cy="720"/>
                      <a:chOff x="480" y="3216"/>
                      <a:chExt cx="768" cy="720"/>
                    </a:xfrm>
                  </p:grpSpPr>
                  <p:sp>
                    <p:nvSpPr>
                      <p:cNvPr id="628" name="Rectangle 57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29" name="Line 57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0" name="Line 57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1" name="Line 57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2" name="Line 57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3" name="Line 57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4" name="Line 57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53" name="Group 577"/>
                    <p:cNvGrpSpPr>
                      <a:grpSpLocks/>
                    </p:cNvGrpSpPr>
                    <p:nvPr/>
                  </p:nvGrpSpPr>
                  <p:grpSpPr bwMode="auto">
                    <a:xfrm>
                      <a:off x="2784" y="2640"/>
                      <a:ext cx="768" cy="720"/>
                      <a:chOff x="480" y="3216"/>
                      <a:chExt cx="768" cy="720"/>
                    </a:xfrm>
                  </p:grpSpPr>
                  <p:sp>
                    <p:nvSpPr>
                      <p:cNvPr id="621" name="Rectangle 57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22" name="Line 57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3" name="Line 58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 name="Line 58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 name="Line 58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 name="Line 58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7" name="Line 58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54" name="Group 585"/>
                    <p:cNvGrpSpPr>
                      <a:grpSpLocks/>
                    </p:cNvGrpSpPr>
                    <p:nvPr/>
                  </p:nvGrpSpPr>
                  <p:grpSpPr bwMode="auto">
                    <a:xfrm>
                      <a:off x="3360" y="2640"/>
                      <a:ext cx="768" cy="720"/>
                      <a:chOff x="480" y="3216"/>
                      <a:chExt cx="768" cy="720"/>
                    </a:xfrm>
                  </p:grpSpPr>
                  <p:sp>
                    <p:nvSpPr>
                      <p:cNvPr id="614" name="Rectangle 58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15" name="Line 58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 name="Line 58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 name="Line 58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 name="Line 59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 name="Line 59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 name="Line 59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76955" name="Group 593"/>
                <p:cNvGrpSpPr>
                  <a:grpSpLocks/>
                </p:cNvGrpSpPr>
                <p:nvPr/>
              </p:nvGrpSpPr>
              <p:grpSpPr bwMode="auto">
                <a:xfrm>
                  <a:off x="480" y="1344"/>
                  <a:ext cx="3840" cy="1440"/>
                  <a:chOff x="480" y="2496"/>
                  <a:chExt cx="3840" cy="1440"/>
                </a:xfrm>
              </p:grpSpPr>
              <p:grpSp>
                <p:nvGrpSpPr>
                  <p:cNvPr id="76956" name="Group 594"/>
                  <p:cNvGrpSpPr>
                    <a:grpSpLocks/>
                  </p:cNvGrpSpPr>
                  <p:nvPr/>
                </p:nvGrpSpPr>
                <p:grpSpPr bwMode="auto">
                  <a:xfrm>
                    <a:off x="672" y="2496"/>
                    <a:ext cx="3648" cy="1296"/>
                    <a:chOff x="480" y="2640"/>
                    <a:chExt cx="3648" cy="1296"/>
                  </a:xfrm>
                </p:grpSpPr>
                <p:grpSp>
                  <p:nvGrpSpPr>
                    <p:cNvPr id="76958" name="Group 595"/>
                    <p:cNvGrpSpPr>
                      <a:grpSpLocks/>
                    </p:cNvGrpSpPr>
                    <p:nvPr/>
                  </p:nvGrpSpPr>
                  <p:grpSpPr bwMode="auto">
                    <a:xfrm>
                      <a:off x="480" y="3216"/>
                      <a:ext cx="768" cy="720"/>
                      <a:chOff x="480" y="3216"/>
                      <a:chExt cx="768" cy="720"/>
                    </a:xfrm>
                  </p:grpSpPr>
                  <p:sp>
                    <p:nvSpPr>
                      <p:cNvPr id="593" name="Rectangle 59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94" name="Line 59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5" name="Line 59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6" name="Line 5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7" name="Line 60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8" name="Line 60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9" name="Line 60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94" name="Group 603"/>
                    <p:cNvGrpSpPr>
                      <a:grpSpLocks/>
                    </p:cNvGrpSpPr>
                    <p:nvPr/>
                  </p:nvGrpSpPr>
                  <p:grpSpPr bwMode="auto">
                    <a:xfrm>
                      <a:off x="1056" y="3216"/>
                      <a:ext cx="768" cy="720"/>
                      <a:chOff x="480" y="3216"/>
                      <a:chExt cx="768" cy="720"/>
                    </a:xfrm>
                  </p:grpSpPr>
                  <p:sp>
                    <p:nvSpPr>
                      <p:cNvPr id="586" name="Rectangle 60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87" name="Line 60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8" name="Line 60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9" name="Line 60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0" name="Line 60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1" name="Line 60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2" name="Line 61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95" name="Group 611"/>
                    <p:cNvGrpSpPr>
                      <a:grpSpLocks/>
                    </p:cNvGrpSpPr>
                    <p:nvPr/>
                  </p:nvGrpSpPr>
                  <p:grpSpPr bwMode="auto">
                    <a:xfrm>
                      <a:off x="1632" y="3216"/>
                      <a:ext cx="768" cy="720"/>
                      <a:chOff x="480" y="3216"/>
                      <a:chExt cx="768" cy="720"/>
                    </a:xfrm>
                  </p:grpSpPr>
                  <p:sp>
                    <p:nvSpPr>
                      <p:cNvPr id="579" name="Rectangle 61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80" name="Line 6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1" name="Line 61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2" name="Line 61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 name="Line 61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 name="Line 61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5" name="Line 61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65" name="Group 619"/>
                    <p:cNvGrpSpPr>
                      <a:grpSpLocks/>
                    </p:cNvGrpSpPr>
                    <p:nvPr/>
                  </p:nvGrpSpPr>
                  <p:grpSpPr bwMode="auto">
                    <a:xfrm>
                      <a:off x="2208" y="3216"/>
                      <a:ext cx="768" cy="720"/>
                      <a:chOff x="480" y="3216"/>
                      <a:chExt cx="768" cy="720"/>
                    </a:xfrm>
                  </p:grpSpPr>
                  <p:sp>
                    <p:nvSpPr>
                      <p:cNvPr id="572" name="Rectangle 62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73" name="Line 6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 name="Line 62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5" name="Line 62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 name="Line 62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 name="Line 62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8" name="Line 62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72" name="Group 627"/>
                    <p:cNvGrpSpPr>
                      <a:grpSpLocks/>
                    </p:cNvGrpSpPr>
                    <p:nvPr/>
                  </p:nvGrpSpPr>
                  <p:grpSpPr bwMode="auto">
                    <a:xfrm>
                      <a:off x="2784" y="3216"/>
                      <a:ext cx="768" cy="720"/>
                      <a:chOff x="480" y="3216"/>
                      <a:chExt cx="768" cy="720"/>
                    </a:xfrm>
                  </p:grpSpPr>
                  <p:sp>
                    <p:nvSpPr>
                      <p:cNvPr id="565" name="Rectangle 62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66" name="Line 6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7" name="Line 63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8" name="Line 63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9" name="Line 63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0" name="Line 63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1" name="Line 63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79" name="Group 635"/>
                    <p:cNvGrpSpPr>
                      <a:grpSpLocks/>
                    </p:cNvGrpSpPr>
                    <p:nvPr/>
                  </p:nvGrpSpPr>
                  <p:grpSpPr bwMode="auto">
                    <a:xfrm>
                      <a:off x="3360" y="3216"/>
                      <a:ext cx="768" cy="720"/>
                      <a:chOff x="480" y="3216"/>
                      <a:chExt cx="768" cy="720"/>
                    </a:xfrm>
                  </p:grpSpPr>
                  <p:sp>
                    <p:nvSpPr>
                      <p:cNvPr id="558" name="Rectangle 63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59" name="Line 6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0" name="Line 63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1" name="Line 63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2" name="Line 64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 name="Line 64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 name="Line 64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85" name="Group 643"/>
                    <p:cNvGrpSpPr>
                      <a:grpSpLocks/>
                    </p:cNvGrpSpPr>
                    <p:nvPr/>
                  </p:nvGrpSpPr>
                  <p:grpSpPr bwMode="auto">
                    <a:xfrm>
                      <a:off x="480" y="2640"/>
                      <a:ext cx="768" cy="720"/>
                      <a:chOff x="480" y="3216"/>
                      <a:chExt cx="768" cy="720"/>
                    </a:xfrm>
                  </p:grpSpPr>
                  <p:sp>
                    <p:nvSpPr>
                      <p:cNvPr id="551" name="Rectangle 64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52" name="Line 6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 name="Line 64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4" name="Line 64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5" name="Line 64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6" name="Line 64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7" name="Line 65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86" name="Group 651"/>
                    <p:cNvGrpSpPr>
                      <a:grpSpLocks/>
                    </p:cNvGrpSpPr>
                    <p:nvPr/>
                  </p:nvGrpSpPr>
                  <p:grpSpPr bwMode="auto">
                    <a:xfrm>
                      <a:off x="1056" y="2640"/>
                      <a:ext cx="768" cy="720"/>
                      <a:chOff x="480" y="3216"/>
                      <a:chExt cx="768" cy="720"/>
                    </a:xfrm>
                  </p:grpSpPr>
                  <p:sp>
                    <p:nvSpPr>
                      <p:cNvPr id="544" name="Rectangle 65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45" name="Line 6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6" name="Line 65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7" name="Line 65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8" name="Line 65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9" name="Line 65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0" name="Line 65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87" name="Group 659"/>
                    <p:cNvGrpSpPr>
                      <a:grpSpLocks/>
                    </p:cNvGrpSpPr>
                    <p:nvPr/>
                  </p:nvGrpSpPr>
                  <p:grpSpPr bwMode="auto">
                    <a:xfrm>
                      <a:off x="1632" y="2640"/>
                      <a:ext cx="768" cy="720"/>
                      <a:chOff x="480" y="3216"/>
                      <a:chExt cx="768" cy="720"/>
                    </a:xfrm>
                  </p:grpSpPr>
                  <p:sp>
                    <p:nvSpPr>
                      <p:cNvPr id="537" name="Rectangle 66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38" name="Line 6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9" name="Line 66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0" name="Line 66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1" name="Line 66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2" name="Line 66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3" name="Line 66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88" name="Group 667"/>
                    <p:cNvGrpSpPr>
                      <a:grpSpLocks/>
                    </p:cNvGrpSpPr>
                    <p:nvPr/>
                  </p:nvGrpSpPr>
                  <p:grpSpPr bwMode="auto">
                    <a:xfrm>
                      <a:off x="2208" y="2640"/>
                      <a:ext cx="768" cy="720"/>
                      <a:chOff x="480" y="3216"/>
                      <a:chExt cx="768" cy="720"/>
                    </a:xfrm>
                  </p:grpSpPr>
                  <p:sp>
                    <p:nvSpPr>
                      <p:cNvPr id="530" name="Rectangle 66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31" name="Line 6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 name="Line 67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 name="Line 67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 name="Line 67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5" name="Line 67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 name="Line 67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90" name="Group 675"/>
                    <p:cNvGrpSpPr>
                      <a:grpSpLocks/>
                    </p:cNvGrpSpPr>
                    <p:nvPr/>
                  </p:nvGrpSpPr>
                  <p:grpSpPr bwMode="auto">
                    <a:xfrm>
                      <a:off x="2784" y="2640"/>
                      <a:ext cx="768" cy="720"/>
                      <a:chOff x="480" y="3216"/>
                      <a:chExt cx="768" cy="720"/>
                    </a:xfrm>
                  </p:grpSpPr>
                  <p:sp>
                    <p:nvSpPr>
                      <p:cNvPr id="523" name="Rectangle 67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24" name="Line 6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5" name="Line 67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 name="Line 67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7" name="Line 68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 name="Line 68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9" name="Line 68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96" name="Group 683"/>
                    <p:cNvGrpSpPr>
                      <a:grpSpLocks/>
                    </p:cNvGrpSpPr>
                    <p:nvPr/>
                  </p:nvGrpSpPr>
                  <p:grpSpPr bwMode="auto">
                    <a:xfrm>
                      <a:off x="3360" y="2640"/>
                      <a:ext cx="768" cy="720"/>
                      <a:chOff x="480" y="3216"/>
                      <a:chExt cx="768" cy="720"/>
                    </a:xfrm>
                  </p:grpSpPr>
                  <p:sp>
                    <p:nvSpPr>
                      <p:cNvPr id="516" name="Rectangle 68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17" name="Line 6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8" name="Line 68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9" name="Line 68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0" name="Line 68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1" name="Line 68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 name="Line 69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897" name="Group 691"/>
                  <p:cNvGrpSpPr>
                    <a:grpSpLocks/>
                  </p:cNvGrpSpPr>
                  <p:nvPr/>
                </p:nvGrpSpPr>
                <p:grpSpPr bwMode="auto">
                  <a:xfrm>
                    <a:off x="480" y="2640"/>
                    <a:ext cx="3648" cy="1296"/>
                    <a:chOff x="480" y="2640"/>
                    <a:chExt cx="3648" cy="1296"/>
                  </a:xfrm>
                </p:grpSpPr>
                <p:grpSp>
                  <p:nvGrpSpPr>
                    <p:cNvPr id="898" name="Group 692"/>
                    <p:cNvGrpSpPr>
                      <a:grpSpLocks/>
                    </p:cNvGrpSpPr>
                    <p:nvPr/>
                  </p:nvGrpSpPr>
                  <p:grpSpPr bwMode="auto">
                    <a:xfrm>
                      <a:off x="480" y="3216"/>
                      <a:ext cx="768" cy="720"/>
                      <a:chOff x="480" y="3216"/>
                      <a:chExt cx="768" cy="720"/>
                    </a:xfrm>
                  </p:grpSpPr>
                  <p:sp>
                    <p:nvSpPr>
                      <p:cNvPr id="497" name="Rectangle 69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98" name="Line 69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9" name="Line 69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0" name="Line 6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 name="Line 69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 name="Line 69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3" name="Line 69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99" name="Group 700"/>
                    <p:cNvGrpSpPr>
                      <a:grpSpLocks/>
                    </p:cNvGrpSpPr>
                    <p:nvPr/>
                  </p:nvGrpSpPr>
                  <p:grpSpPr bwMode="auto">
                    <a:xfrm>
                      <a:off x="1056" y="3216"/>
                      <a:ext cx="768" cy="720"/>
                      <a:chOff x="480" y="3216"/>
                      <a:chExt cx="768" cy="720"/>
                    </a:xfrm>
                  </p:grpSpPr>
                  <p:sp>
                    <p:nvSpPr>
                      <p:cNvPr id="490" name="Rectangle 70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91" name="Line 70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 name="Line 70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 name="Line 70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 name="Line 70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5" name="Line 70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6" name="Line 70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0" name="Group 708"/>
                    <p:cNvGrpSpPr>
                      <a:grpSpLocks/>
                    </p:cNvGrpSpPr>
                    <p:nvPr/>
                  </p:nvGrpSpPr>
                  <p:grpSpPr bwMode="auto">
                    <a:xfrm>
                      <a:off x="1632" y="3216"/>
                      <a:ext cx="768" cy="720"/>
                      <a:chOff x="480" y="3216"/>
                      <a:chExt cx="768" cy="720"/>
                    </a:xfrm>
                  </p:grpSpPr>
                  <p:sp>
                    <p:nvSpPr>
                      <p:cNvPr id="483" name="Rectangle 70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84" name="Line 7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5" name="Line 71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6" name="Line 71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7" name="Line 71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8" name="Line 71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9" name="Line 71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1" name="Group 716"/>
                    <p:cNvGrpSpPr>
                      <a:grpSpLocks/>
                    </p:cNvGrpSpPr>
                    <p:nvPr/>
                  </p:nvGrpSpPr>
                  <p:grpSpPr bwMode="auto">
                    <a:xfrm>
                      <a:off x="2208" y="3216"/>
                      <a:ext cx="768" cy="720"/>
                      <a:chOff x="480" y="3216"/>
                      <a:chExt cx="768" cy="720"/>
                    </a:xfrm>
                  </p:grpSpPr>
                  <p:sp>
                    <p:nvSpPr>
                      <p:cNvPr id="476" name="Rectangle 71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77" name="Line 7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 name="Line 71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 name="Line 72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0" name="Line 72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 name="Line 72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2" name="Line 72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2" name="Group 724"/>
                    <p:cNvGrpSpPr>
                      <a:grpSpLocks/>
                    </p:cNvGrpSpPr>
                    <p:nvPr/>
                  </p:nvGrpSpPr>
                  <p:grpSpPr bwMode="auto">
                    <a:xfrm>
                      <a:off x="2784" y="3216"/>
                      <a:ext cx="768" cy="720"/>
                      <a:chOff x="480" y="3216"/>
                      <a:chExt cx="768" cy="720"/>
                    </a:xfrm>
                  </p:grpSpPr>
                  <p:sp>
                    <p:nvSpPr>
                      <p:cNvPr id="469" name="Rectangle 72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70" name="Line 7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 name="Line 72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2" name="Line 72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 name="Line 72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4" name="Line 73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5" name="Line 73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3" name="Group 732"/>
                    <p:cNvGrpSpPr>
                      <a:grpSpLocks/>
                    </p:cNvGrpSpPr>
                    <p:nvPr/>
                  </p:nvGrpSpPr>
                  <p:grpSpPr bwMode="auto">
                    <a:xfrm>
                      <a:off x="3360" y="3216"/>
                      <a:ext cx="768" cy="720"/>
                      <a:chOff x="480" y="3216"/>
                      <a:chExt cx="768" cy="720"/>
                    </a:xfrm>
                  </p:grpSpPr>
                  <p:sp>
                    <p:nvSpPr>
                      <p:cNvPr id="462" name="Rectangle 73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63" name="Line 7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 name="Line 73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5" name="Line 73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 name="Line 73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 name="Line 73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 name="Line 73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4" name="Group 740"/>
                    <p:cNvGrpSpPr>
                      <a:grpSpLocks/>
                    </p:cNvGrpSpPr>
                    <p:nvPr/>
                  </p:nvGrpSpPr>
                  <p:grpSpPr bwMode="auto">
                    <a:xfrm>
                      <a:off x="480" y="2640"/>
                      <a:ext cx="768" cy="720"/>
                      <a:chOff x="480" y="3216"/>
                      <a:chExt cx="768" cy="720"/>
                    </a:xfrm>
                  </p:grpSpPr>
                  <p:sp>
                    <p:nvSpPr>
                      <p:cNvPr id="455" name="Rectangle 74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56" name="Line 7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7" name="Line 74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8" name="Line 74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9" name="Line 74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 name="Line 74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 name="Line 74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5" name="Group 748"/>
                    <p:cNvGrpSpPr>
                      <a:grpSpLocks/>
                    </p:cNvGrpSpPr>
                    <p:nvPr/>
                  </p:nvGrpSpPr>
                  <p:grpSpPr bwMode="auto">
                    <a:xfrm>
                      <a:off x="1056" y="2640"/>
                      <a:ext cx="768" cy="720"/>
                      <a:chOff x="480" y="3216"/>
                      <a:chExt cx="768" cy="720"/>
                    </a:xfrm>
                  </p:grpSpPr>
                  <p:sp>
                    <p:nvSpPr>
                      <p:cNvPr id="448" name="Rectangle 74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49" name="Line 7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 name="Line 75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 name="Line 75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2" name="Line 75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3" name="Line 75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4" name="Line 75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6997" name="Group 756"/>
                    <p:cNvGrpSpPr>
                      <a:grpSpLocks/>
                    </p:cNvGrpSpPr>
                    <p:nvPr/>
                  </p:nvGrpSpPr>
                  <p:grpSpPr bwMode="auto">
                    <a:xfrm>
                      <a:off x="1632" y="2640"/>
                      <a:ext cx="768" cy="720"/>
                      <a:chOff x="480" y="3216"/>
                      <a:chExt cx="768" cy="720"/>
                    </a:xfrm>
                  </p:grpSpPr>
                  <p:sp>
                    <p:nvSpPr>
                      <p:cNvPr id="441" name="Rectangle 75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42" name="Line 7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3" name="Line 75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 name="Line 76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5" name="Line 76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6" name="Line 76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7" name="Line 76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7004" name="Group 764"/>
                    <p:cNvGrpSpPr>
                      <a:grpSpLocks/>
                    </p:cNvGrpSpPr>
                    <p:nvPr/>
                  </p:nvGrpSpPr>
                  <p:grpSpPr bwMode="auto">
                    <a:xfrm>
                      <a:off x="2208" y="2640"/>
                      <a:ext cx="768" cy="720"/>
                      <a:chOff x="480" y="3216"/>
                      <a:chExt cx="768" cy="720"/>
                    </a:xfrm>
                  </p:grpSpPr>
                  <p:sp>
                    <p:nvSpPr>
                      <p:cNvPr id="434" name="Rectangle 76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35" name="Line 7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6" name="Line 76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 name="Line 76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8" name="Line 76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9" name="Line 77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 name="Line 77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7011" name="Group 772"/>
                    <p:cNvGrpSpPr>
                      <a:grpSpLocks/>
                    </p:cNvGrpSpPr>
                    <p:nvPr/>
                  </p:nvGrpSpPr>
                  <p:grpSpPr bwMode="auto">
                    <a:xfrm>
                      <a:off x="2784" y="2640"/>
                      <a:ext cx="768" cy="720"/>
                      <a:chOff x="480" y="3216"/>
                      <a:chExt cx="768" cy="720"/>
                    </a:xfrm>
                  </p:grpSpPr>
                  <p:sp>
                    <p:nvSpPr>
                      <p:cNvPr id="427" name="Rectangle 77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28" name="Line 7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9" name="Line 77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 name="Line 77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 name="Line 77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2" name="Line 77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3" name="Line 77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7017" name="Group 780"/>
                    <p:cNvGrpSpPr>
                      <a:grpSpLocks/>
                    </p:cNvGrpSpPr>
                    <p:nvPr/>
                  </p:nvGrpSpPr>
                  <p:grpSpPr bwMode="auto">
                    <a:xfrm>
                      <a:off x="3360" y="2640"/>
                      <a:ext cx="768" cy="720"/>
                      <a:chOff x="480" y="3216"/>
                      <a:chExt cx="768" cy="720"/>
                    </a:xfrm>
                  </p:grpSpPr>
                  <p:sp>
                    <p:nvSpPr>
                      <p:cNvPr id="420" name="Rectangle 78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21" name="Line 7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 name="Line 78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3" name="Line 78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4" name="Line 78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5" name="Line 78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6" name="Line 78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grpSp>
        <p:sp>
          <p:nvSpPr>
            <p:cNvPr id="401" name="Text Box 789"/>
            <p:cNvSpPr txBox="1">
              <a:spLocks noChangeArrowheads="1"/>
            </p:cNvSpPr>
            <p:nvPr/>
          </p:nvSpPr>
          <p:spPr bwMode="auto">
            <a:xfrm>
              <a:off x="2654" y="1856"/>
              <a:ext cx="1901" cy="1472"/>
            </a:xfrm>
            <a:prstGeom prst="rect">
              <a:avLst/>
            </a:prstGeom>
            <a:solidFill>
              <a:srgbClr val="FF0000"/>
            </a:solidFill>
            <a:ln w="9525">
              <a:solidFill>
                <a:schemeClr val="tx1"/>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i="1" dirty="0" smtClean="0">
                  <a:solidFill>
                    <a:schemeClr val="bg1"/>
                  </a:solidFill>
                </a:rPr>
                <a:t>To simulate the </a:t>
              </a:r>
              <a:r>
                <a:rPr lang="en-US" sz="1600" b="1" i="1" u="sng" dirty="0" smtClean="0">
                  <a:solidFill>
                    <a:schemeClr val="bg1"/>
                  </a:solidFill>
                </a:rPr>
                <a:t>global </a:t>
              </a:r>
              <a:r>
                <a:rPr lang="en-US" sz="1600" b="1" i="1" dirty="0" smtClean="0">
                  <a:solidFill>
                    <a:schemeClr val="bg1"/>
                  </a:solidFill>
                </a:rPr>
                <a:t>transport of mercury, puffs </a:t>
              </a:r>
              <a:r>
                <a:rPr lang="en-US" sz="1600" b="1" i="1" dirty="0">
                  <a:solidFill>
                    <a:schemeClr val="bg1"/>
                  </a:solidFill>
                </a:rPr>
                <a:t>are </a:t>
              </a:r>
              <a:r>
                <a:rPr lang="en-US" sz="1600" b="1" i="1" dirty="0" smtClean="0">
                  <a:solidFill>
                    <a:schemeClr val="bg1"/>
                  </a:solidFill>
                </a:rPr>
                <a:t>transferred to Eulerian </a:t>
              </a:r>
              <a:r>
                <a:rPr lang="en-US" sz="1600" b="1" i="1" dirty="0">
                  <a:solidFill>
                    <a:schemeClr val="bg1"/>
                  </a:solidFill>
                </a:rPr>
                <a:t>grid after a specified </a:t>
              </a:r>
              <a:r>
                <a:rPr lang="en-US" sz="1600" b="1" i="1" dirty="0" smtClean="0">
                  <a:solidFill>
                    <a:schemeClr val="bg1"/>
                  </a:solidFill>
                </a:rPr>
                <a:t>time downwind (~3 weeks), </a:t>
              </a:r>
              <a:r>
                <a:rPr lang="en-US" sz="1600" b="1" i="1" dirty="0">
                  <a:solidFill>
                    <a:schemeClr val="bg1"/>
                  </a:solidFill>
                </a:rPr>
                <a:t>and the mercury is simulated on that grid from then on…</a:t>
              </a:r>
            </a:p>
          </p:txBody>
        </p:sp>
      </p:grpSp>
      <p:grpSp>
        <p:nvGrpSpPr>
          <p:cNvPr id="77018" name="Group 1538"/>
          <p:cNvGrpSpPr>
            <a:grpSpLocks/>
          </p:cNvGrpSpPr>
          <p:nvPr/>
        </p:nvGrpSpPr>
        <p:grpSpPr bwMode="auto">
          <a:xfrm>
            <a:off x="1366232" y="1876984"/>
            <a:ext cx="2901783" cy="3377174"/>
            <a:chOff x="753" y="420"/>
            <a:chExt cx="1543" cy="2411"/>
          </a:xfrm>
        </p:grpSpPr>
        <p:grpSp>
          <p:nvGrpSpPr>
            <p:cNvPr id="77019" name="Group 408"/>
            <p:cNvGrpSpPr>
              <a:grpSpLocks/>
            </p:cNvGrpSpPr>
            <p:nvPr/>
          </p:nvGrpSpPr>
          <p:grpSpPr bwMode="auto">
            <a:xfrm>
              <a:off x="1692" y="2740"/>
              <a:ext cx="360" cy="91"/>
              <a:chOff x="1692" y="2740"/>
              <a:chExt cx="360" cy="91"/>
            </a:xfrm>
          </p:grpSpPr>
          <p:sp>
            <p:nvSpPr>
              <p:cNvPr id="1218" name="Rectangle 75"/>
              <p:cNvSpPr>
                <a:spLocks noChangeAspect="1" noChangeArrowheads="1"/>
              </p:cNvSpPr>
              <p:nvPr/>
            </p:nvSpPr>
            <p:spPr bwMode="auto">
              <a:xfrm>
                <a:off x="1732" y="2740"/>
                <a:ext cx="152" cy="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600" dirty="0"/>
              </a:p>
            </p:txBody>
          </p:sp>
          <p:sp>
            <p:nvSpPr>
              <p:cNvPr id="1211" name="Rectangle 83"/>
              <p:cNvSpPr>
                <a:spLocks noChangeAspect="1" noChangeArrowheads="1"/>
              </p:cNvSpPr>
              <p:nvPr/>
            </p:nvSpPr>
            <p:spPr bwMode="auto">
              <a:xfrm>
                <a:off x="1900" y="2740"/>
                <a:ext cx="152" cy="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600" dirty="0"/>
              </a:p>
            </p:txBody>
          </p:sp>
          <p:sp>
            <p:nvSpPr>
              <p:cNvPr id="1204" name="Rectangle 59"/>
              <p:cNvSpPr>
                <a:spLocks noChangeAspect="1" noChangeArrowheads="1"/>
              </p:cNvSpPr>
              <p:nvPr/>
            </p:nvSpPr>
            <p:spPr bwMode="auto">
              <a:xfrm>
                <a:off x="1692" y="2812"/>
                <a:ext cx="152" cy="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600" dirty="0"/>
              </a:p>
            </p:txBody>
          </p:sp>
        </p:grpSp>
        <p:sp>
          <p:nvSpPr>
            <p:cNvPr id="1186" name="Text Box 1320"/>
            <p:cNvSpPr txBox="1">
              <a:spLocks noChangeArrowheads="1"/>
            </p:cNvSpPr>
            <p:nvPr/>
          </p:nvSpPr>
          <p:spPr bwMode="auto">
            <a:xfrm>
              <a:off x="753" y="420"/>
              <a:ext cx="1543" cy="945"/>
            </a:xfrm>
            <a:prstGeom prst="rect">
              <a:avLst/>
            </a:prstGeom>
            <a:solidFill>
              <a:srgbClr val="FFFF99"/>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a:t>When puffs grow to sizes large relative to the meteorological data grid, they split, horizontally and/or vertically</a:t>
              </a:r>
            </a:p>
          </p:txBody>
        </p:sp>
      </p:grpSp>
      <p:sp>
        <p:nvSpPr>
          <p:cNvPr id="1194" name="Freeform 1193"/>
          <p:cNvSpPr>
            <a:spLocks/>
          </p:cNvSpPr>
          <p:nvPr/>
        </p:nvSpPr>
        <p:spPr bwMode="auto">
          <a:xfrm>
            <a:off x="-9525" y="3810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pic>
        <p:nvPicPr>
          <p:cNvPr id="1195" name="Picture 7" descr="NOAA"/>
          <p:cNvPicPr>
            <a:picLocks noChangeAspect="1" noChangeArrowheads="1"/>
          </p:cNvPicPr>
          <p:nvPr/>
        </p:nvPicPr>
        <p:blipFill>
          <a:blip r:embed="rId7"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219" name="Text Box 1319"/>
          <p:cNvSpPr txBox="1">
            <a:spLocks noChangeArrowheads="1"/>
          </p:cNvSpPr>
          <p:nvPr/>
        </p:nvSpPr>
        <p:spPr bwMode="auto">
          <a:xfrm>
            <a:off x="6705600" y="2967879"/>
            <a:ext cx="2362201" cy="1375521"/>
          </a:xfrm>
          <a:prstGeom prst="rect">
            <a:avLst/>
          </a:prstGeom>
          <a:solidFill>
            <a:srgbClr val="0000FF"/>
          </a:solidFill>
          <a:ln w="9525">
            <a:solidFill>
              <a:schemeClr val="tx1"/>
            </a:solidFill>
            <a:miter lim="800000"/>
            <a:headEnd/>
            <a:tailEnd/>
          </a:ln>
        </p:spPr>
        <p:txBody>
          <a:bodyPr wrap="square" lIns="82058" tIns="41029" rIns="82058" bIns="4102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1" dirty="0" smtClean="0">
                <a:solidFill>
                  <a:schemeClr val="bg1"/>
                </a:solidFill>
              </a:rPr>
              <a:t>This is how we model the local &amp; </a:t>
            </a:r>
            <a:r>
              <a:rPr lang="en-US" sz="1400" b="1" i="1" dirty="0" smtClean="0">
                <a:solidFill>
                  <a:srgbClr val="FFFF00"/>
                </a:solidFill>
              </a:rPr>
              <a:t>regional</a:t>
            </a:r>
            <a:r>
              <a:rPr lang="en-US" sz="1400" b="1" dirty="0" smtClean="0">
                <a:solidFill>
                  <a:schemeClr val="bg1"/>
                </a:solidFill>
              </a:rPr>
              <a:t> impacts. </a:t>
            </a:r>
          </a:p>
          <a:p>
            <a:pPr eaLnBrk="1" hangingPunct="1"/>
            <a:endParaRPr lang="en-US" sz="1400" b="1" dirty="0" smtClean="0">
              <a:solidFill>
                <a:schemeClr val="bg1"/>
              </a:solidFill>
            </a:endParaRPr>
          </a:p>
          <a:p>
            <a:pPr eaLnBrk="1" hangingPunct="1"/>
            <a:r>
              <a:rPr lang="en-US" sz="1400" b="1" dirty="0" smtClean="0">
                <a:solidFill>
                  <a:schemeClr val="bg1"/>
                </a:solidFill>
              </a:rPr>
              <a:t>But for </a:t>
            </a:r>
            <a:r>
              <a:rPr lang="en-US" sz="1400" b="1" i="1" dirty="0" smtClean="0">
                <a:solidFill>
                  <a:srgbClr val="FFFF00"/>
                </a:solidFill>
              </a:rPr>
              <a:t>global</a:t>
            </a:r>
            <a:r>
              <a:rPr lang="en-US" sz="1400" b="1" dirty="0" smtClean="0">
                <a:solidFill>
                  <a:schemeClr val="bg1"/>
                </a:solidFill>
              </a:rPr>
              <a:t> </a:t>
            </a:r>
            <a:r>
              <a:rPr lang="en-US" sz="1400" b="1" dirty="0">
                <a:solidFill>
                  <a:schemeClr val="bg1"/>
                </a:solidFill>
              </a:rPr>
              <a:t>modeling, </a:t>
            </a:r>
          </a:p>
          <a:p>
            <a:pPr eaLnBrk="1" hangingPunct="1"/>
            <a:r>
              <a:rPr lang="en-US" sz="1400" b="1" dirty="0">
                <a:solidFill>
                  <a:schemeClr val="bg1"/>
                </a:solidFill>
              </a:rPr>
              <a:t>puff splitting </a:t>
            </a:r>
            <a:r>
              <a:rPr lang="en-US" sz="1400" b="1" dirty="0" smtClean="0">
                <a:solidFill>
                  <a:schemeClr val="bg1"/>
                </a:solidFill>
              </a:rPr>
              <a:t>overwhelms </a:t>
            </a:r>
            <a:endParaRPr lang="en-US" sz="1400" b="1" dirty="0">
              <a:solidFill>
                <a:schemeClr val="bg1"/>
              </a:solidFill>
            </a:endParaRPr>
          </a:p>
          <a:p>
            <a:pPr eaLnBrk="1" hangingPunct="1"/>
            <a:r>
              <a:rPr lang="en-US" sz="1400" b="1" dirty="0" smtClean="0">
                <a:solidFill>
                  <a:schemeClr val="bg1"/>
                </a:solidFill>
              </a:rPr>
              <a:t>computational resources</a:t>
            </a:r>
            <a:endParaRPr lang="en-US" sz="1400" b="1" dirty="0">
              <a:solidFill>
                <a:schemeClr val="bg1"/>
              </a:solidFill>
            </a:endParaRPr>
          </a:p>
        </p:txBody>
      </p:sp>
      <p:sp>
        <p:nvSpPr>
          <p:cNvPr id="77056" name="TextBox 77055"/>
          <p:cNvSpPr txBox="1"/>
          <p:nvPr/>
        </p:nvSpPr>
        <p:spPr>
          <a:xfrm>
            <a:off x="1752600" y="4876800"/>
            <a:ext cx="1509716" cy="1477328"/>
          </a:xfrm>
          <a:prstGeom prst="rect">
            <a:avLst/>
          </a:prstGeom>
          <a:solidFill>
            <a:srgbClr val="800000"/>
          </a:solidFill>
          <a:ln>
            <a:solidFill>
              <a:schemeClr val="tx1"/>
            </a:solidFill>
          </a:ln>
        </p:spPr>
        <p:txBody>
          <a:bodyPr wrap="square" rtlCol="0">
            <a:spAutoFit/>
          </a:bodyPr>
          <a:lstStyle/>
          <a:p>
            <a:r>
              <a:rPr lang="en-US" dirty="0" smtClean="0">
                <a:solidFill>
                  <a:schemeClr val="bg1"/>
                </a:solidFill>
              </a:rPr>
              <a:t>Atmospheric chemistry and deposition simulated for each puff</a:t>
            </a:r>
            <a:endParaRPr lang="en-US" dirty="0">
              <a:solidFill>
                <a:schemeClr val="bg1"/>
              </a:solidFill>
            </a:endParaRPr>
          </a:p>
        </p:txBody>
      </p:sp>
      <p:sp>
        <p:nvSpPr>
          <p:cNvPr id="77059" name="TextBox 77058"/>
          <p:cNvSpPr txBox="1"/>
          <p:nvPr/>
        </p:nvSpPr>
        <p:spPr>
          <a:xfrm>
            <a:off x="152400" y="3323272"/>
            <a:ext cx="1581107" cy="1477328"/>
          </a:xfrm>
          <a:prstGeom prst="rect">
            <a:avLst/>
          </a:prstGeom>
          <a:noFill/>
        </p:spPr>
        <p:txBody>
          <a:bodyPr wrap="square" rtlCol="0">
            <a:spAutoFit/>
          </a:bodyPr>
          <a:lstStyle/>
          <a:p>
            <a:r>
              <a:rPr lang="en-US" b="1" dirty="0" smtClean="0"/>
              <a:t>Puffs of pollutant are emitted and dispersed downwind</a:t>
            </a:r>
            <a:endParaRPr lang="en-US" b="1" dirty="0"/>
          </a:p>
        </p:txBody>
      </p:sp>
      <p:sp>
        <p:nvSpPr>
          <p:cNvPr id="1201" name="Slide Number Placeholder 5"/>
          <p:cNvSpPr txBox="1">
            <a:spLocks/>
          </p:cNvSpPr>
          <p:nvPr/>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617B">
                    <a:shade val="9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dirty="0">
              <a:ln>
                <a:noFill/>
              </a:ln>
              <a:solidFill>
                <a:srgbClr val="04617B">
                  <a:shade val="90000"/>
                </a:srgbClr>
              </a:solidFill>
              <a:effectLst/>
              <a:uLnTx/>
              <a:uFillTx/>
              <a:latin typeface="Calibri"/>
              <a:ea typeface="+mn-ea"/>
              <a:cs typeface="+mn-cs"/>
            </a:endParaRPr>
          </a:p>
        </p:txBody>
      </p:sp>
    </p:spTree>
    <p:extLst>
      <p:ext uri="{BB962C8B-B14F-4D97-AF65-F5344CB8AC3E}">
        <p14:creationId xmlns:p14="http://schemas.microsoft.com/office/powerpoint/2010/main" val="65359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7059"/>
                                        </p:tgtEl>
                                        <p:attrNameLst>
                                          <p:attrName>style.visibility</p:attrName>
                                        </p:attrNameLst>
                                      </p:cBhvr>
                                      <p:to>
                                        <p:strVal val="visible"/>
                                      </p:to>
                                    </p:set>
                                    <p:animEffect transition="in" filter="fade">
                                      <p:cBhvr>
                                        <p:cTn id="11" dur="500"/>
                                        <p:tgtEl>
                                          <p:spTgt spid="7705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7056"/>
                                        </p:tgtEl>
                                        <p:attrNameLst>
                                          <p:attrName>style.visibility</p:attrName>
                                        </p:attrNameLst>
                                      </p:cBhvr>
                                      <p:to>
                                        <p:strVal val="visible"/>
                                      </p:to>
                                    </p:set>
                                    <p:animEffect transition="in" filter="fade">
                                      <p:cBhvr>
                                        <p:cTn id="26" dur="500"/>
                                        <p:tgtEl>
                                          <p:spTgt spid="7705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5"/>
                                        </p:tgtEl>
                                        <p:attrNameLst>
                                          <p:attrName>style.visibility</p:attrName>
                                        </p:attrNameLst>
                                      </p:cBhvr>
                                      <p:to>
                                        <p:strVal val="visible"/>
                                      </p:to>
                                    </p:set>
                                    <p:animEffect transition="in" filter="fade">
                                      <p:cBhvr>
                                        <p:cTn id="31" dur="2000"/>
                                        <p:tgtEl>
                                          <p:spTgt spid="40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77018"/>
                                        </p:tgtEl>
                                        <p:attrNameLst>
                                          <p:attrName>style.visibility</p:attrName>
                                        </p:attrNameLst>
                                      </p:cBhvr>
                                      <p:to>
                                        <p:strVal val="visible"/>
                                      </p:to>
                                    </p:set>
                                    <p:anim calcmode="lin" valueType="num">
                                      <p:cBhvr>
                                        <p:cTn id="41" dur="500" fill="hold"/>
                                        <p:tgtEl>
                                          <p:spTgt spid="77018"/>
                                        </p:tgtEl>
                                        <p:attrNameLst>
                                          <p:attrName>ppt_w</p:attrName>
                                        </p:attrNameLst>
                                      </p:cBhvr>
                                      <p:tavLst>
                                        <p:tav tm="0">
                                          <p:val>
                                            <p:fltVal val="0"/>
                                          </p:val>
                                        </p:tav>
                                        <p:tav tm="100000">
                                          <p:val>
                                            <p:strVal val="#ppt_w"/>
                                          </p:val>
                                        </p:tav>
                                      </p:tavLst>
                                    </p:anim>
                                    <p:anim calcmode="lin" valueType="num">
                                      <p:cBhvr>
                                        <p:cTn id="42" dur="500" fill="hold"/>
                                        <p:tgtEl>
                                          <p:spTgt spid="77018"/>
                                        </p:tgtEl>
                                        <p:attrNameLst>
                                          <p:attrName>ppt_h</p:attrName>
                                        </p:attrNameLst>
                                      </p:cBhvr>
                                      <p:tavLst>
                                        <p:tav tm="0">
                                          <p:val>
                                            <p:fltVal val="0"/>
                                          </p:val>
                                        </p:tav>
                                        <p:tav tm="100000">
                                          <p:val>
                                            <p:strVal val="#ppt_h"/>
                                          </p:val>
                                        </p:tav>
                                      </p:tavLst>
                                    </p:anim>
                                    <p:animEffect transition="in" filter="fade">
                                      <p:cBhvr>
                                        <p:cTn id="43" dur="500"/>
                                        <p:tgtEl>
                                          <p:spTgt spid="770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02"/>
                                        </p:tgtEl>
                                        <p:attrNameLst>
                                          <p:attrName>style.visibility</p:attrName>
                                        </p:attrNameLst>
                                      </p:cBhvr>
                                      <p:to>
                                        <p:strVal val="visible"/>
                                      </p:to>
                                    </p:set>
                                    <p:animEffect transition="in" filter="fade">
                                      <p:cBhvr>
                                        <p:cTn id="48" dur="2000"/>
                                        <p:tgtEl>
                                          <p:spTgt spid="402"/>
                                        </p:tgtEl>
                                      </p:cBhvr>
                                    </p:animEffect>
                                  </p:childTnLst>
                                  <p:subTnLst>
                                    <p:set>
                                      <p:cBhvr override="childStyle">
                                        <p:cTn dur="1" fill="hold" display="0" masterRel="nextClick" afterEffect="1"/>
                                        <p:tgtEl>
                                          <p:spTgt spid="402"/>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95"/>
                                        </p:tgtEl>
                                        <p:attrNameLst>
                                          <p:attrName>style.visibility</p:attrName>
                                        </p:attrNameLst>
                                      </p:cBhvr>
                                      <p:to>
                                        <p:strVal val="visible"/>
                                      </p:to>
                                    </p:set>
                                    <p:animEffect transition="in" filter="fade">
                                      <p:cBhvr>
                                        <p:cTn id="53" dur="2000"/>
                                        <p:tgtEl>
                                          <p:spTgt spid="39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2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20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92"/>
                                        </p:tgtEl>
                                        <p:attrNameLst>
                                          <p:attrName>style.visibility</p:attrName>
                                        </p:attrNameLst>
                                      </p:cBhvr>
                                      <p:to>
                                        <p:strVal val="visible"/>
                                      </p:to>
                                    </p:set>
                                    <p:animEffect transition="in" filter="fade">
                                      <p:cBhvr>
                                        <p:cTn id="68" dur="2000"/>
                                        <p:tgtEl>
                                          <p:spTgt spid="392"/>
                                        </p:tgtEl>
                                      </p:cBhvr>
                                    </p:animEffect>
                                  </p:childTnLst>
                                  <p:subTnLst>
                                    <p:set>
                                      <p:cBhvr override="childStyle">
                                        <p:cTn dur="1" fill="hold" display="0" masterRel="nextClick" afterEffect="1"/>
                                        <p:tgtEl>
                                          <p:spTgt spid="392"/>
                                        </p:tgtEl>
                                        <p:attrNameLst>
                                          <p:attrName>style.visibility</p:attrName>
                                        </p:attrNameLst>
                                      </p:cBhvr>
                                      <p:to>
                                        <p:strVal val="hidden"/>
                                      </p:to>
                                    </p:set>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2000"/>
                                        <p:tgtEl>
                                          <p:spTgt spid="3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07"/>
                                        </p:tgtEl>
                                        <p:attrNameLst>
                                          <p:attrName>style.visibility</p:attrName>
                                        </p:attrNameLst>
                                      </p:cBhvr>
                                      <p:to>
                                        <p:strVal val="visible"/>
                                      </p:to>
                                    </p:set>
                                    <p:animEffect transition="in" filter="fade">
                                      <p:cBhvr>
                                        <p:cTn id="78" dur="2000"/>
                                        <p:tgtEl>
                                          <p:spTgt spid="407"/>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0" fill="hold" grpId="0" nodeType="clickEffect">
                                  <p:stCondLst>
                                    <p:cond delay="0"/>
                                  </p:stCondLst>
                                  <p:childTnLst>
                                    <p:set>
                                      <p:cBhvr>
                                        <p:cTn id="82" dur="1" fill="hold">
                                          <p:stCondLst>
                                            <p:cond delay="0"/>
                                          </p:stCondLst>
                                        </p:cTn>
                                        <p:tgtEl>
                                          <p:spTgt spid="1219"/>
                                        </p:tgtEl>
                                        <p:attrNameLst>
                                          <p:attrName>style.visibility</p:attrName>
                                        </p:attrNameLst>
                                      </p:cBhvr>
                                      <p:to>
                                        <p:strVal val="visible"/>
                                      </p:to>
                                    </p:set>
                                    <p:anim calcmode="lin" valueType="num">
                                      <p:cBhvr>
                                        <p:cTn id="83" dur="500" fill="hold"/>
                                        <p:tgtEl>
                                          <p:spTgt spid="1219"/>
                                        </p:tgtEl>
                                        <p:attrNameLst>
                                          <p:attrName>ppt_w</p:attrName>
                                        </p:attrNameLst>
                                      </p:cBhvr>
                                      <p:tavLst>
                                        <p:tav tm="0">
                                          <p:val>
                                            <p:fltVal val="0"/>
                                          </p:val>
                                        </p:tav>
                                        <p:tav tm="100000">
                                          <p:val>
                                            <p:strVal val="#ppt_w"/>
                                          </p:val>
                                        </p:tav>
                                      </p:tavLst>
                                    </p:anim>
                                    <p:anim calcmode="lin" valueType="num">
                                      <p:cBhvr>
                                        <p:cTn id="84" dur="500" fill="hold"/>
                                        <p:tgtEl>
                                          <p:spTgt spid="1219"/>
                                        </p:tgtEl>
                                        <p:attrNameLst>
                                          <p:attrName>ppt_h</p:attrName>
                                        </p:attrNameLst>
                                      </p:cBhvr>
                                      <p:tavLst>
                                        <p:tav tm="0">
                                          <p:val>
                                            <p:fltVal val="0"/>
                                          </p:val>
                                        </p:tav>
                                        <p:tav tm="100000">
                                          <p:val>
                                            <p:strVal val="#ppt_h"/>
                                          </p:val>
                                        </p:tav>
                                      </p:tavLst>
                                    </p:anim>
                                    <p:animEffect transition="in" filter="fade">
                                      <p:cBhvr>
                                        <p:cTn id="85" dur="500"/>
                                        <p:tgtEl>
                                          <p:spTgt spid="1219"/>
                                        </p:tgtEl>
                                      </p:cBhvr>
                                    </p:animEffect>
                                  </p:childTnLst>
                                  <p:subTnLst>
                                    <p:set>
                                      <p:cBhvr override="childStyle">
                                        <p:cTn dur="1" fill="hold" display="0" masterRel="nextClick" afterEffect="1"/>
                                        <p:tgtEl>
                                          <p:spTgt spid="1219"/>
                                        </p:tgtEl>
                                        <p:attrNameLst>
                                          <p:attrName>style.visibility</p:attrName>
                                        </p:attrNameLst>
                                      </p:cBhvr>
                                      <p:to>
                                        <p:strVal val="hidden"/>
                                      </p:to>
                                    </p:set>
                                  </p:sub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76813"/>
                                        </p:tgtEl>
                                        <p:attrNameLst>
                                          <p:attrName>style.visibility</p:attrName>
                                        </p:attrNameLst>
                                      </p:cBhvr>
                                      <p:to>
                                        <p:strVal val="visible"/>
                                      </p:to>
                                    </p:set>
                                    <p:anim calcmode="lin" valueType="num">
                                      <p:cBhvr>
                                        <p:cTn id="90" dur="500" fill="hold"/>
                                        <p:tgtEl>
                                          <p:spTgt spid="76813"/>
                                        </p:tgtEl>
                                        <p:attrNameLst>
                                          <p:attrName>ppt_w</p:attrName>
                                        </p:attrNameLst>
                                      </p:cBhvr>
                                      <p:tavLst>
                                        <p:tav tm="0">
                                          <p:val>
                                            <p:fltVal val="0"/>
                                          </p:val>
                                        </p:tav>
                                        <p:tav tm="100000">
                                          <p:val>
                                            <p:strVal val="#ppt_w"/>
                                          </p:val>
                                        </p:tav>
                                      </p:tavLst>
                                    </p:anim>
                                    <p:anim calcmode="lin" valueType="num">
                                      <p:cBhvr>
                                        <p:cTn id="91" dur="500" fill="hold"/>
                                        <p:tgtEl>
                                          <p:spTgt spid="76813"/>
                                        </p:tgtEl>
                                        <p:attrNameLst>
                                          <p:attrName>ppt_h</p:attrName>
                                        </p:attrNameLst>
                                      </p:cBhvr>
                                      <p:tavLst>
                                        <p:tav tm="0">
                                          <p:val>
                                            <p:fltVal val="0"/>
                                          </p:val>
                                        </p:tav>
                                        <p:tav tm="100000">
                                          <p:val>
                                            <p:strVal val="#ppt_h"/>
                                          </p:val>
                                        </p:tav>
                                      </p:tavLst>
                                    </p:anim>
                                    <p:animEffect transition="in" filter="fade">
                                      <p:cBhvr>
                                        <p:cTn id="92" dur="500"/>
                                        <p:tgtEl>
                                          <p:spTgt spid="76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 grpId="0" animBg="1"/>
      <p:bldP spid="77056" grpId="0" animBg="1"/>
      <p:bldP spid="7705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spect="1"/>
          </p:cNvSpPr>
          <p:nvPr/>
        </p:nvSpPr>
        <p:spPr>
          <a:xfrm>
            <a:off x="873954" y="548680"/>
            <a:ext cx="4542843" cy="5724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ChangeAspect="1"/>
          </p:cNvSpPr>
          <p:nvPr/>
        </p:nvSpPr>
        <p:spPr>
          <a:xfrm>
            <a:off x="819038" y="595050"/>
            <a:ext cx="4542843" cy="5724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a:spLocks noChangeAspect="1"/>
          </p:cNvSpPr>
          <p:nvPr/>
        </p:nvSpPr>
        <p:spPr>
          <a:xfrm>
            <a:off x="755576" y="632874"/>
            <a:ext cx="4542843" cy="5724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68325" y="1178743"/>
            <a:ext cx="3888432" cy="4770537"/>
          </a:xfrm>
          <a:prstGeom prst="rect">
            <a:avLst/>
          </a:prstGeom>
        </p:spPr>
        <p:txBody>
          <a:bodyPr wrap="square">
            <a:spAutoFit/>
          </a:bodyPr>
          <a:lstStyle/>
          <a:p>
            <a:pPr algn="ctr"/>
            <a:r>
              <a:rPr lang="en-GB" sz="1600" b="1" dirty="0"/>
              <a:t>Modeling Atmospheric Mercury </a:t>
            </a:r>
            <a:endParaRPr lang="en-GB" sz="1600" b="1" dirty="0" smtClean="0"/>
          </a:p>
          <a:p>
            <a:pPr algn="ctr"/>
            <a:r>
              <a:rPr lang="en-GB" sz="1600" b="1" dirty="0" smtClean="0"/>
              <a:t>Deposition </a:t>
            </a:r>
            <a:r>
              <a:rPr lang="en-GB" sz="1600" b="1" dirty="0"/>
              <a:t>to the Great Lakes: </a:t>
            </a:r>
            <a:r>
              <a:rPr lang="en-GB" sz="1600" b="1" dirty="0" smtClean="0"/>
              <a:t> </a:t>
            </a:r>
          </a:p>
          <a:p>
            <a:pPr algn="ctr"/>
            <a:r>
              <a:rPr lang="en-GB" sz="1600" b="1" dirty="0" smtClean="0"/>
              <a:t>Projected </a:t>
            </a:r>
            <a:r>
              <a:rPr lang="en-GB" sz="1600" b="1" dirty="0"/>
              <a:t>Consequences of </a:t>
            </a:r>
            <a:endParaRPr lang="en-GB" sz="1600" b="1" dirty="0" smtClean="0"/>
          </a:p>
          <a:p>
            <a:pPr algn="ctr"/>
            <a:r>
              <a:rPr lang="en-GB" sz="1600" b="1" dirty="0" smtClean="0"/>
              <a:t>Alternative </a:t>
            </a:r>
            <a:r>
              <a:rPr lang="en-GB" sz="1600" b="1" dirty="0"/>
              <a:t>Future Emissions </a:t>
            </a:r>
            <a:r>
              <a:rPr lang="en-GB" sz="1600" b="1" dirty="0" smtClean="0"/>
              <a:t>Scenarios</a:t>
            </a:r>
          </a:p>
          <a:p>
            <a:pPr algn="ctr"/>
            <a:endParaRPr lang="en-GB" sz="1600" b="1" dirty="0" smtClean="0"/>
          </a:p>
          <a:p>
            <a:pPr algn="ctr"/>
            <a:endParaRPr lang="en-GB" sz="1600" b="1" dirty="0" smtClean="0"/>
          </a:p>
          <a:p>
            <a:pPr algn="ctr"/>
            <a:endParaRPr lang="en-GB" sz="1600" b="1" dirty="0"/>
          </a:p>
          <a:p>
            <a:pPr algn="ctr"/>
            <a:endParaRPr lang="en-GB" sz="1600" b="1" dirty="0"/>
          </a:p>
          <a:p>
            <a:pPr algn="ctr"/>
            <a:r>
              <a:rPr lang="en-GB" sz="1600" b="1" dirty="0"/>
              <a:t>Final </a:t>
            </a:r>
            <a:r>
              <a:rPr lang="en-GB" sz="1600" b="1" dirty="0" smtClean="0"/>
              <a:t>Report for </a:t>
            </a:r>
            <a:r>
              <a:rPr lang="en-GB" sz="1600" b="1" dirty="0"/>
              <a:t>work conducted </a:t>
            </a:r>
            <a:endParaRPr lang="en-GB" sz="1600" b="1" dirty="0" smtClean="0"/>
          </a:p>
          <a:p>
            <a:pPr algn="ctr"/>
            <a:r>
              <a:rPr lang="en-GB" sz="1600" b="1" dirty="0" smtClean="0"/>
              <a:t>with </a:t>
            </a:r>
            <a:r>
              <a:rPr lang="en-GB" sz="1600" b="1" dirty="0"/>
              <a:t>FY2012 funding from </a:t>
            </a:r>
            <a:r>
              <a:rPr lang="en-GB" sz="1600" b="1" dirty="0" smtClean="0"/>
              <a:t>the </a:t>
            </a:r>
          </a:p>
          <a:p>
            <a:pPr algn="ctr"/>
            <a:r>
              <a:rPr lang="en-GB" sz="1600" b="1" dirty="0" smtClean="0"/>
              <a:t>Great </a:t>
            </a:r>
            <a:r>
              <a:rPr lang="en-GB" sz="1600" b="1" dirty="0"/>
              <a:t>Lakes Restoration </a:t>
            </a:r>
            <a:r>
              <a:rPr lang="en-GB" sz="1600" b="1" dirty="0" smtClean="0"/>
              <a:t>Initiative, </a:t>
            </a:r>
          </a:p>
          <a:p>
            <a:pPr algn="ctr"/>
            <a:r>
              <a:rPr lang="en-GB" sz="1600" b="1" dirty="0" smtClean="0"/>
              <a:t>Oct </a:t>
            </a:r>
            <a:r>
              <a:rPr lang="en-GB" sz="1600" b="1" dirty="0"/>
              <a:t>9, </a:t>
            </a:r>
            <a:r>
              <a:rPr lang="en-GB" sz="1600" b="1" dirty="0" smtClean="0"/>
              <a:t>2014, 194 pages.</a:t>
            </a:r>
          </a:p>
          <a:p>
            <a:pPr algn="ctr"/>
            <a:endParaRPr lang="en-GB" sz="1600" b="1" dirty="0" smtClean="0"/>
          </a:p>
          <a:p>
            <a:pPr algn="ctr"/>
            <a:endParaRPr lang="en-GB" sz="1600" b="1" dirty="0" smtClean="0"/>
          </a:p>
          <a:p>
            <a:pPr algn="ctr"/>
            <a:endParaRPr lang="en-GB" sz="1600" b="1" dirty="0"/>
          </a:p>
          <a:p>
            <a:pPr algn="ctr"/>
            <a:endParaRPr lang="en-GB" sz="1600" b="1" dirty="0"/>
          </a:p>
          <a:p>
            <a:pPr algn="ctr"/>
            <a:r>
              <a:rPr lang="en-GB" sz="1600" b="1" dirty="0"/>
              <a:t>Mark Cohen, Roland Draxler, Richard Artz</a:t>
            </a:r>
          </a:p>
          <a:p>
            <a:pPr algn="ctr"/>
            <a:r>
              <a:rPr lang="en-GB" sz="1600" b="1" dirty="0"/>
              <a:t>NOAA Air Resources </a:t>
            </a:r>
            <a:r>
              <a:rPr lang="en-GB" sz="1600" b="1" dirty="0" smtClean="0"/>
              <a:t>Laboratory, </a:t>
            </a:r>
          </a:p>
          <a:p>
            <a:pPr algn="ctr"/>
            <a:r>
              <a:rPr lang="en-GB" sz="1600" b="1" dirty="0" smtClean="0"/>
              <a:t>College </a:t>
            </a:r>
            <a:r>
              <a:rPr lang="en-GB" sz="1600" b="1" dirty="0"/>
              <a:t>Park, MD, USA</a:t>
            </a:r>
            <a:endParaRPr lang="en-US" sz="1600" b="1" dirty="0"/>
          </a:p>
        </p:txBody>
      </p:sp>
      <p:sp>
        <p:nvSpPr>
          <p:cNvPr id="8" name="TextBox 7"/>
          <p:cNvSpPr txBox="1"/>
          <p:nvPr/>
        </p:nvSpPr>
        <p:spPr>
          <a:xfrm>
            <a:off x="6588224" y="980728"/>
            <a:ext cx="2160240" cy="1384995"/>
          </a:xfrm>
          <a:prstGeom prst="rect">
            <a:avLst/>
          </a:prstGeom>
          <a:noFill/>
        </p:spPr>
        <p:txBody>
          <a:bodyPr wrap="square" rtlCol="0">
            <a:spAutoFit/>
          </a:bodyPr>
          <a:lstStyle/>
          <a:p>
            <a:r>
              <a:rPr lang="en-US" sz="2800" b="1" dirty="0" smtClean="0">
                <a:solidFill>
                  <a:srgbClr val="FF0000"/>
                </a:solidFill>
              </a:rPr>
              <a:t>Report has just been completed…</a:t>
            </a:r>
            <a:endParaRPr lang="en-US" sz="2800" b="1" dirty="0">
              <a:solidFill>
                <a:srgbClr val="FF0000"/>
              </a:solidFill>
            </a:endParaRPr>
          </a:p>
        </p:txBody>
      </p:sp>
      <p:sp>
        <p:nvSpPr>
          <p:cNvPr id="9" name="TextBox 8"/>
          <p:cNvSpPr txBox="1"/>
          <p:nvPr/>
        </p:nvSpPr>
        <p:spPr>
          <a:xfrm>
            <a:off x="6444208" y="3918535"/>
            <a:ext cx="2304256" cy="2246769"/>
          </a:xfrm>
          <a:prstGeom prst="rect">
            <a:avLst/>
          </a:prstGeom>
          <a:noFill/>
        </p:spPr>
        <p:txBody>
          <a:bodyPr wrap="square" rtlCol="0">
            <a:spAutoFit/>
          </a:bodyPr>
          <a:lstStyle/>
          <a:p>
            <a:pPr algn="r"/>
            <a:r>
              <a:rPr lang="en-US" sz="2800" b="1" i="1" dirty="0" smtClean="0">
                <a:solidFill>
                  <a:srgbClr val="0070C0"/>
                </a:solidFill>
              </a:rPr>
              <a:t>…this work was carried out just with the Eulerian grid approach</a:t>
            </a:r>
            <a:endParaRPr lang="en-US" sz="2800" b="1" i="1" dirty="0">
              <a:solidFill>
                <a:srgbClr val="0070C0"/>
              </a:solidFill>
            </a:endParaRPr>
          </a:p>
        </p:txBody>
      </p:sp>
      <p:sp>
        <p:nvSpPr>
          <p:cNvPr id="13" name="Date Placeholder 3"/>
          <p:cNvSpPr txBox="1">
            <a:spLocks/>
          </p:cNvSpPr>
          <p:nvPr/>
        </p:nvSpPr>
        <p:spPr>
          <a:xfrm>
            <a:off x="107504" y="6453336"/>
            <a:ext cx="2133600" cy="365125"/>
          </a:xfrm>
          <a:prstGeom prst="rect">
            <a:avLst/>
          </a:prstGeom>
        </p:spPr>
        <p:txBody>
          <a:bodyPr vert="horz" lIns="0" tIns="0" rIns="0" bIns="0" anchor="b"/>
          <a:lstStyle>
            <a:defPPr>
              <a:defRPr lang="en-US"/>
            </a:defPPr>
            <a:lvl1pPr marL="0" algn="l"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srgbClr val="04617B">
                    <a:shade val="90000"/>
                  </a:srgbClr>
                </a:solidFill>
                <a:effectLst/>
                <a:uLnTx/>
                <a:uFillTx/>
                <a:latin typeface="Calibri"/>
                <a:ea typeface="+mn-ea"/>
                <a:cs typeface="+mn-cs"/>
              </a:rPr>
              <a:t>Oct 16, 2014</a:t>
            </a:r>
            <a:endParaRPr kumimoji="0" lang="en-US" sz="1400" b="1" i="0" u="none" strike="noStrike" kern="1200" cap="none" spc="0" normalizeH="0" baseline="0" noProof="0" dirty="0">
              <a:ln>
                <a:noFill/>
              </a:ln>
              <a:solidFill>
                <a:srgbClr val="04617B">
                  <a:shade val="90000"/>
                </a:srgbClr>
              </a:solidFill>
              <a:effectLst/>
              <a:uLnTx/>
              <a:uFillTx/>
              <a:latin typeface="Calibri"/>
              <a:ea typeface="+mn-ea"/>
              <a:cs typeface="+mn-cs"/>
            </a:endParaRPr>
          </a:p>
        </p:txBody>
      </p:sp>
      <p:sp>
        <p:nvSpPr>
          <p:cNvPr id="14" name="Footer Placeholder 4"/>
          <p:cNvSpPr txBox="1">
            <a:spLocks/>
          </p:cNvSpPr>
          <p:nvPr/>
        </p:nvSpPr>
        <p:spPr>
          <a:xfrm>
            <a:off x="2903704" y="6453336"/>
            <a:ext cx="3352800" cy="365125"/>
          </a:xfrm>
          <a:prstGeom prst="rect">
            <a:avLst/>
          </a:prstGeom>
        </p:spPr>
        <p:txBody>
          <a:bodyPr vert="horz" lIns="0" tIns="0" rIns="0" bIns="0" anchor="b"/>
          <a:lstStyle>
            <a:defPPr>
              <a:defRPr lang="en-US"/>
            </a:defPPr>
            <a:lvl1pPr marL="0" algn="ct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srgbClr val="04617B">
                    <a:shade val="90000"/>
                  </a:srgbClr>
                </a:solidFill>
                <a:effectLst/>
                <a:uLnTx/>
                <a:uFillTx/>
                <a:latin typeface="Calibri"/>
                <a:ea typeface="+mn-ea"/>
                <a:cs typeface="+mn-cs"/>
              </a:rPr>
              <a:t>NOAA Air Resources Laboratory</a:t>
            </a:r>
            <a:endParaRPr kumimoji="0" lang="en-US" sz="1400" b="1" i="0" u="none" strike="noStrike" kern="1200" cap="none" spc="0" normalizeH="0" baseline="0" noProof="0" dirty="0">
              <a:ln>
                <a:noFill/>
              </a:ln>
              <a:solidFill>
                <a:srgbClr val="04617B">
                  <a:shade val="90000"/>
                </a:srgbClr>
              </a:solidFill>
              <a:effectLst/>
              <a:uLnTx/>
              <a:uFillTx/>
              <a:latin typeface="Calibri"/>
              <a:ea typeface="+mn-ea"/>
              <a:cs typeface="+mn-cs"/>
            </a:endParaRPr>
          </a:p>
        </p:txBody>
      </p:sp>
      <p:sp>
        <p:nvSpPr>
          <p:cNvPr id="15" name="Slide Number Placeholder 5"/>
          <p:cNvSpPr txBox="1">
            <a:spLocks/>
          </p:cNvSpPr>
          <p:nvPr/>
        </p:nvSpPr>
        <p:spPr>
          <a:xfrm>
            <a:off x="8316416" y="6453336"/>
            <a:ext cx="762000" cy="365125"/>
          </a:xfrm>
          <a:prstGeom prst="rect">
            <a:avLst/>
          </a:prstGeom>
        </p:spPr>
        <p:txBody>
          <a:bodyPr vert="horz" lIns="0" tIns="0" rIns="0" bIns="0" anchor="b"/>
          <a:lstStyle>
            <a:defPPr>
              <a:defRPr lang="en-US"/>
            </a:defPPr>
            <a:lvl1pPr marL="0" algn="r" defTabSz="914400" rtl="0" eaLnBrk="1" latinLnBrk="0" hangingPunct="1">
              <a:defRPr kumimoji="0" sz="1400" b="1"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617B">
                    <a:shade val="9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1" i="0" u="none" strike="noStrike" kern="1200" cap="none" spc="0" normalizeH="0" baseline="0" noProof="0" dirty="0">
              <a:ln>
                <a:noFill/>
              </a:ln>
              <a:solidFill>
                <a:srgbClr val="04617B">
                  <a:shade val="90000"/>
                </a:srgbClr>
              </a:solidFill>
              <a:effectLst/>
              <a:uLnTx/>
              <a:uFillTx/>
              <a:latin typeface="Calibri"/>
              <a:ea typeface="+mn-ea"/>
              <a:cs typeface="+mn-cs"/>
            </a:endParaRPr>
          </a:p>
        </p:txBody>
      </p:sp>
    </p:spTree>
    <p:extLst>
      <p:ext uri="{BB962C8B-B14F-4D97-AF65-F5344CB8AC3E}">
        <p14:creationId xmlns:p14="http://schemas.microsoft.com/office/powerpoint/2010/main" val="27914406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4314"/>
          <a:stretch/>
        </p:blipFill>
        <p:spPr bwMode="auto">
          <a:xfrm>
            <a:off x="35496" y="692696"/>
            <a:ext cx="9074600" cy="5652000"/>
          </a:xfrm>
          <a:prstGeom prst="rect">
            <a:avLst/>
          </a:prstGeom>
          <a:noFill/>
          <a:ln>
            <a:noFill/>
          </a:ln>
          <a:extLst>
            <a:ext uri="{53640926-AAD7-44D8-BBD7-CCE9431645EC}">
              <a14:shadowObscured xmlns:a14="http://schemas.microsoft.com/office/drawing/2010/main"/>
            </a:ext>
          </a:extLst>
        </p:spPr>
      </p:pic>
      <p:sp>
        <p:nvSpPr>
          <p:cNvPr id="8" name="Date Placeholder 3"/>
          <p:cNvSpPr>
            <a:spLocks noGrp="1"/>
          </p:cNvSpPr>
          <p:nvPr>
            <p:ph type="dt" sz="half" idx="10"/>
          </p:nvPr>
        </p:nvSpPr>
        <p:spPr>
          <a:xfrm>
            <a:off x="107504" y="6453336"/>
            <a:ext cx="2133600" cy="365125"/>
          </a:xfrm>
        </p:spPr>
        <p:txBody>
          <a:body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9" name="Footer Placeholder 4"/>
          <p:cNvSpPr>
            <a:spLocks noGrp="1"/>
          </p:cNvSpPr>
          <p:nvPr>
            <p:ph type="ftr" sz="quarter" idx="11"/>
          </p:nvPr>
        </p:nvSpPr>
        <p:spPr>
          <a:xfrm>
            <a:off x="2903704" y="6453336"/>
            <a:ext cx="3352800" cy="365125"/>
          </a:xfrm>
        </p:spPr>
        <p:txBody>
          <a:body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10"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18</a:t>
            </a:fld>
            <a:endParaRPr lang="en-US" dirty="0">
              <a:solidFill>
                <a:srgbClr val="04617B">
                  <a:shade val="90000"/>
                </a:srgbClr>
              </a:solidFill>
            </a:endParaRPr>
          </a:p>
        </p:txBody>
      </p:sp>
    </p:spTree>
    <p:extLst>
      <p:ext uri="{BB962C8B-B14F-4D97-AF65-F5344CB8AC3E}">
        <p14:creationId xmlns:p14="http://schemas.microsoft.com/office/powerpoint/2010/main" val="18955654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540" y="604857"/>
            <a:ext cx="9285288" cy="606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3"/>
          <p:cNvSpPr>
            <a:spLocks noGrp="1"/>
          </p:cNvSpPr>
          <p:nvPr>
            <p:ph type="dt" sz="half" idx="10"/>
          </p:nvPr>
        </p:nvSpPr>
        <p:spPr>
          <a:xfrm>
            <a:off x="107504" y="6453336"/>
            <a:ext cx="2133600" cy="365125"/>
          </a:xfrm>
        </p:spPr>
        <p:txBody>
          <a:body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4" name="Footer Placeholder 4"/>
          <p:cNvSpPr>
            <a:spLocks noGrp="1"/>
          </p:cNvSpPr>
          <p:nvPr>
            <p:ph type="ftr" sz="quarter" idx="11"/>
          </p:nvPr>
        </p:nvSpPr>
        <p:spPr>
          <a:xfrm>
            <a:off x="2903704" y="6453336"/>
            <a:ext cx="3352800" cy="365125"/>
          </a:xfrm>
        </p:spPr>
        <p:txBody>
          <a:body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5"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19</a:t>
            </a:fld>
            <a:endParaRPr lang="en-US" dirty="0">
              <a:solidFill>
                <a:srgbClr val="04617B">
                  <a:shade val="90000"/>
                </a:srgbClr>
              </a:solidFill>
            </a:endParaRPr>
          </a:p>
        </p:txBody>
      </p:sp>
    </p:spTree>
    <p:extLst>
      <p:ext uri="{BB962C8B-B14F-4D97-AF65-F5344CB8AC3E}">
        <p14:creationId xmlns:p14="http://schemas.microsoft.com/office/powerpoint/2010/main" val="8563751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15" descr="fish2001"/>
          <p:cNvPicPr>
            <a:picLocks noChangeAspect="1" noChangeArrowheads="1"/>
          </p:cNvPicPr>
          <p:nvPr/>
        </p:nvPicPr>
        <p:blipFill>
          <a:blip r:embed="rId2">
            <a:extLst>
              <a:ext uri="{28A0092B-C50C-407E-A947-70E740481C1C}">
                <a14:useLocalDpi xmlns:a14="http://schemas.microsoft.com/office/drawing/2010/main" val="0"/>
              </a:ext>
            </a:extLst>
          </a:blip>
          <a:srcRect r="14063"/>
          <a:stretch>
            <a:fillRect/>
          </a:stretch>
        </p:blipFill>
        <p:spPr bwMode="auto">
          <a:xfrm>
            <a:off x="-1588" y="0"/>
            <a:ext cx="92106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6531" name="Text Box 4"/>
          <p:cNvSpPr txBox="1">
            <a:spLocks noChangeArrowheads="1"/>
          </p:cNvSpPr>
          <p:nvPr/>
        </p:nvSpPr>
        <p:spPr bwMode="auto">
          <a:xfrm>
            <a:off x="304800" y="381000"/>
            <a:ext cx="3341688"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Public Health Context</a:t>
            </a:r>
          </a:p>
        </p:txBody>
      </p:sp>
      <p:sp>
        <p:nvSpPr>
          <p:cNvPr id="406532" name="Text Box 5"/>
          <p:cNvSpPr txBox="1">
            <a:spLocks noChangeArrowheads="1"/>
          </p:cNvSpPr>
          <p:nvPr/>
        </p:nvSpPr>
        <p:spPr bwMode="auto">
          <a:xfrm>
            <a:off x="533400" y="990600"/>
            <a:ext cx="861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q"/>
            </a:pPr>
            <a:r>
              <a:rPr lang="en-US" altLang="en-US" b="1">
                <a:solidFill>
                  <a:schemeClr val="bg1"/>
                </a:solidFill>
              </a:rPr>
              <a:t>Methyl-mercury is a developmental neurotoxin -- risks to fetuses/infants</a:t>
            </a:r>
          </a:p>
        </p:txBody>
      </p:sp>
      <p:sp>
        <p:nvSpPr>
          <p:cNvPr id="406533" name="Text Box 6"/>
          <p:cNvSpPr txBox="1">
            <a:spLocks noChangeArrowheads="1"/>
          </p:cNvSpPr>
          <p:nvPr/>
        </p:nvSpPr>
        <p:spPr bwMode="auto">
          <a:xfrm>
            <a:off x="533400" y="2295525"/>
            <a:ext cx="8610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q"/>
            </a:pPr>
            <a:r>
              <a:rPr lang="en-US" altLang="en-US" b="1">
                <a:solidFill>
                  <a:schemeClr val="bg1"/>
                </a:solidFill>
              </a:rPr>
              <a:t>Uncertainties, but mercury toxicity </a:t>
            </a:r>
            <a:r>
              <a:rPr lang="en-US" altLang="en-US" b="1" i="1">
                <a:solidFill>
                  <a:schemeClr val="bg1"/>
                </a:solidFill>
              </a:rPr>
              <a:t>relatively</a:t>
            </a:r>
            <a:r>
              <a:rPr lang="en-US" altLang="en-US" b="1">
                <a:solidFill>
                  <a:schemeClr val="bg1"/>
                </a:solidFill>
              </a:rPr>
              <a:t> well understood</a:t>
            </a:r>
          </a:p>
          <a:p>
            <a:pPr lvl="1" eaLnBrk="1" hangingPunct="1">
              <a:buFontTx/>
              <a:buChar char="o"/>
            </a:pPr>
            <a:r>
              <a:rPr lang="en-US" altLang="en-US" b="1">
                <a:solidFill>
                  <a:schemeClr val="bg1"/>
                </a:solidFill>
              </a:rPr>
              <a:t> </a:t>
            </a:r>
            <a:r>
              <a:rPr lang="en-US" altLang="en-US" sz="1400" b="1">
                <a:solidFill>
                  <a:schemeClr val="bg1"/>
                </a:solidFill>
              </a:rPr>
              <a:t>well-documented tragedies:  (a) Minimata (Japan) ~1930  to ~1970; (b) Basra (Iraq), 1971</a:t>
            </a:r>
          </a:p>
          <a:p>
            <a:pPr lvl="1" eaLnBrk="1" hangingPunct="1">
              <a:buFontTx/>
              <a:buChar char="o"/>
            </a:pPr>
            <a:r>
              <a:rPr lang="en-US" altLang="en-US" b="1">
                <a:solidFill>
                  <a:schemeClr val="bg1"/>
                </a:solidFill>
              </a:rPr>
              <a:t> </a:t>
            </a:r>
            <a:r>
              <a:rPr lang="en-US" altLang="en-US" sz="1400" b="1">
                <a:solidFill>
                  <a:schemeClr val="bg1"/>
                </a:solidFill>
              </a:rPr>
              <a:t>epidemiological studies, e.g.,  (a) Seychelles;  (b) Faroe Islands; (c) New Zealand</a:t>
            </a:r>
          </a:p>
        </p:txBody>
      </p:sp>
      <p:sp>
        <p:nvSpPr>
          <p:cNvPr id="406534" name="Text Box 8"/>
          <p:cNvSpPr txBox="1">
            <a:spLocks noChangeArrowheads="1"/>
          </p:cNvSpPr>
          <p:nvPr/>
        </p:nvSpPr>
        <p:spPr bwMode="auto">
          <a:xfrm>
            <a:off x="533400" y="1643063"/>
            <a:ext cx="8001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q"/>
            </a:pPr>
            <a:r>
              <a:rPr lang="en-US" altLang="en-US" b="1">
                <a:solidFill>
                  <a:schemeClr val="bg1"/>
                </a:solidFill>
              </a:rPr>
              <a:t>Cardiovascular toxicity might be even more significant (CRS, 2005)</a:t>
            </a:r>
          </a:p>
        </p:txBody>
      </p:sp>
      <p:sp>
        <p:nvSpPr>
          <p:cNvPr id="406535" name="Text Box 11"/>
          <p:cNvSpPr txBox="1">
            <a:spLocks noChangeArrowheads="1"/>
          </p:cNvSpPr>
          <p:nvPr/>
        </p:nvSpPr>
        <p:spPr bwMode="auto">
          <a:xfrm>
            <a:off x="533400" y="3497263"/>
            <a:ext cx="838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q"/>
            </a:pPr>
            <a:r>
              <a:rPr lang="en-US" altLang="en-US" b="1">
                <a:solidFill>
                  <a:schemeClr val="bg1"/>
                </a:solidFill>
              </a:rPr>
              <a:t>Critical exposure pathway: </a:t>
            </a:r>
            <a:r>
              <a:rPr lang="en-US" altLang="en-US" b="1" i="1">
                <a:solidFill>
                  <a:schemeClr val="bg1"/>
                </a:solidFill>
              </a:rPr>
              <a:t>methylmercury</a:t>
            </a:r>
            <a:r>
              <a:rPr lang="en-US" altLang="en-US" b="1">
                <a:solidFill>
                  <a:schemeClr val="bg1"/>
                </a:solidFill>
              </a:rPr>
              <a:t> from </a:t>
            </a:r>
            <a:r>
              <a:rPr lang="en-US" altLang="en-US" b="1" i="1">
                <a:solidFill>
                  <a:schemeClr val="bg1"/>
                </a:solidFill>
              </a:rPr>
              <a:t>fish consumption</a:t>
            </a:r>
          </a:p>
        </p:txBody>
      </p:sp>
      <p:sp>
        <p:nvSpPr>
          <p:cNvPr id="406536" name="Text Box 12"/>
          <p:cNvSpPr txBox="1">
            <a:spLocks noChangeArrowheads="1"/>
          </p:cNvSpPr>
          <p:nvPr/>
        </p:nvSpPr>
        <p:spPr bwMode="auto">
          <a:xfrm>
            <a:off x="533400" y="4803775"/>
            <a:ext cx="7026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q"/>
            </a:pPr>
            <a:r>
              <a:rPr lang="en-US" altLang="en-US" b="1">
                <a:solidFill>
                  <a:schemeClr val="bg1"/>
                </a:solidFill>
              </a:rPr>
              <a:t>Widespread fish consumption advisories</a:t>
            </a:r>
          </a:p>
        </p:txBody>
      </p:sp>
      <p:sp>
        <p:nvSpPr>
          <p:cNvPr id="406537" name="Text Box 13"/>
          <p:cNvSpPr txBox="1">
            <a:spLocks noChangeArrowheads="1"/>
          </p:cNvSpPr>
          <p:nvPr/>
        </p:nvSpPr>
        <p:spPr bwMode="auto">
          <a:xfrm>
            <a:off x="533400" y="5456238"/>
            <a:ext cx="7026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q"/>
            </a:pPr>
            <a:r>
              <a:rPr lang="en-US" altLang="en-US" b="1">
                <a:solidFill>
                  <a:schemeClr val="bg1"/>
                </a:solidFill>
              </a:rPr>
              <a:t>Methylmercury vs. Omega-III Fatty Acids</a:t>
            </a:r>
          </a:p>
        </p:txBody>
      </p:sp>
      <p:sp>
        <p:nvSpPr>
          <p:cNvPr id="406538" name="Text Box 14"/>
          <p:cNvSpPr txBox="1">
            <a:spLocks noChangeArrowheads="1"/>
          </p:cNvSpPr>
          <p:nvPr/>
        </p:nvSpPr>
        <p:spPr bwMode="auto">
          <a:xfrm>
            <a:off x="533400" y="6110288"/>
            <a:ext cx="3810000" cy="366712"/>
          </a:xfrm>
          <a:prstGeom prst="rect">
            <a:avLst/>
          </a:prstGeom>
          <a:noFill/>
          <a:ln>
            <a:noFill/>
          </a:ln>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q"/>
            </a:pPr>
            <a:r>
              <a:rPr lang="en-US" altLang="en-US" b="1">
                <a:solidFill>
                  <a:schemeClr val="bg1"/>
                </a:solidFill>
              </a:rPr>
              <a:t>Selenium – protective role?</a:t>
            </a:r>
          </a:p>
        </p:txBody>
      </p:sp>
      <p:sp>
        <p:nvSpPr>
          <p:cNvPr id="406539" name="Text Box 16"/>
          <p:cNvSpPr txBox="1">
            <a:spLocks noChangeArrowheads="1"/>
          </p:cNvSpPr>
          <p:nvPr/>
        </p:nvSpPr>
        <p:spPr bwMode="auto">
          <a:xfrm>
            <a:off x="533400" y="4151313"/>
            <a:ext cx="838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q"/>
            </a:pPr>
            <a:r>
              <a:rPr lang="en-US" altLang="en-US" b="1">
                <a:solidFill>
                  <a:schemeClr val="bg1"/>
                </a:solidFill>
              </a:rPr>
              <a:t>Toxicity believed to be occurring at current exposures</a:t>
            </a:r>
          </a:p>
        </p:txBody>
      </p:sp>
      <p:sp>
        <p:nvSpPr>
          <p:cNvPr id="406540" name="Text Box 17"/>
          <p:cNvSpPr txBox="1">
            <a:spLocks noChangeArrowheads="1"/>
          </p:cNvSpPr>
          <p:nvPr/>
        </p:nvSpPr>
        <p:spPr bwMode="auto">
          <a:xfrm>
            <a:off x="6444208" y="4846717"/>
            <a:ext cx="2556915" cy="1107996"/>
          </a:xfrm>
          <a:prstGeom prst="rect">
            <a:avLst/>
          </a:prstGeom>
          <a:solidFill>
            <a:srgbClr val="FFCC66"/>
          </a:solidFill>
          <a:ln w="28575">
            <a:solidFill>
              <a:schemeClr val="bg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dirty="0"/>
              <a:t>+ Wildlife </a:t>
            </a:r>
            <a:endParaRPr lang="en-US" altLang="en-US" sz="2400" b="1" dirty="0" smtClean="0"/>
          </a:p>
          <a:p>
            <a:pPr algn="ctr" eaLnBrk="1" hangingPunct="1"/>
            <a:r>
              <a:rPr lang="en-US" altLang="en-US" sz="2400" b="1" dirty="0" smtClean="0"/>
              <a:t>Health </a:t>
            </a:r>
            <a:r>
              <a:rPr lang="en-US" altLang="en-US" sz="2400" b="1" dirty="0"/>
              <a:t>Issues</a:t>
            </a:r>
          </a:p>
          <a:p>
            <a:pPr algn="ctr" eaLnBrk="1" hangingPunct="1"/>
            <a:r>
              <a:rPr lang="en-US" altLang="en-US" b="1" dirty="0"/>
              <a:t>e.g., fish-eating birds</a:t>
            </a:r>
          </a:p>
        </p:txBody>
      </p:sp>
      <p:sp>
        <p:nvSpPr>
          <p:cNvPr id="14" name="Footer Placeholder 2"/>
          <p:cNvSpPr>
            <a:spLocks noGrp="1"/>
          </p:cNvSpPr>
          <p:nvPr>
            <p:ph type="ftr" sz="quarter" idx="11"/>
          </p:nvPr>
        </p:nvSpPr>
        <p:spPr>
          <a:xfrm>
            <a:off x="2860170" y="6425427"/>
            <a:ext cx="3352800" cy="365125"/>
          </a:xfrm>
        </p:spPr>
        <p:txBody>
          <a:bodyPr/>
          <a:lstStyle/>
          <a:p>
            <a:r>
              <a:rPr lang="en-US" dirty="0" smtClean="0">
                <a:solidFill>
                  <a:schemeClr val="bg2">
                    <a:lumMod val="90000"/>
                  </a:schemeClr>
                </a:solidFill>
              </a:rPr>
              <a:t>Air Resources Laboratory</a:t>
            </a:r>
            <a:endParaRPr lang="en-US" dirty="0">
              <a:solidFill>
                <a:schemeClr val="bg2">
                  <a:lumMod val="90000"/>
                </a:schemeClr>
              </a:solidFill>
            </a:endParaRPr>
          </a:p>
        </p:txBody>
      </p:sp>
      <p:sp>
        <p:nvSpPr>
          <p:cNvPr id="15" name="Slide Number Placeholder 3"/>
          <p:cNvSpPr>
            <a:spLocks noGrp="1"/>
          </p:cNvSpPr>
          <p:nvPr>
            <p:ph type="sldNum" sz="quarter" idx="12"/>
          </p:nvPr>
        </p:nvSpPr>
        <p:spPr>
          <a:xfrm>
            <a:off x="8307870" y="6425427"/>
            <a:ext cx="762000" cy="365125"/>
          </a:xfrm>
        </p:spPr>
        <p:txBody>
          <a:bodyPr/>
          <a:lstStyle/>
          <a:p>
            <a:fld id="{3E7EE49B-C32B-495C-9640-ABBF50F57D80}" type="slidenum">
              <a:rPr lang="en-US" smtClean="0">
                <a:solidFill>
                  <a:schemeClr val="bg2">
                    <a:lumMod val="90000"/>
                  </a:schemeClr>
                </a:solidFill>
              </a:rPr>
              <a:pPr/>
              <a:t>2</a:t>
            </a:fld>
            <a:endParaRPr lang="en-US" dirty="0">
              <a:solidFill>
                <a:schemeClr val="bg2">
                  <a:lumMod val="90000"/>
                </a:schemeClr>
              </a:solidFill>
            </a:endParaRPr>
          </a:p>
        </p:txBody>
      </p:sp>
      <p:sp>
        <p:nvSpPr>
          <p:cNvPr id="16" name="Date Placeholder 3"/>
          <p:cNvSpPr>
            <a:spLocks noGrp="1"/>
          </p:cNvSpPr>
          <p:nvPr>
            <p:ph type="dt" sz="half" idx="10"/>
          </p:nvPr>
        </p:nvSpPr>
        <p:spPr>
          <a:xfrm>
            <a:off x="107504" y="6453336"/>
            <a:ext cx="2133600" cy="365125"/>
          </a:xfrm>
        </p:spPr>
        <p:txBody>
          <a:bodyPr/>
          <a:lstStyle/>
          <a:p>
            <a:r>
              <a:rPr lang="en-US" dirty="0" smtClean="0">
                <a:solidFill>
                  <a:schemeClr val="bg2">
                    <a:lumMod val="90000"/>
                  </a:schemeClr>
                </a:solidFill>
              </a:rPr>
              <a:t>Oct 16, 2014</a:t>
            </a:r>
            <a:endParaRPr lang="en-US" dirty="0">
              <a:solidFill>
                <a:schemeClr val="bg2">
                  <a:lumMod val="90000"/>
                </a:schemeClr>
              </a:solidFill>
            </a:endParaRPr>
          </a:p>
        </p:txBody>
      </p:sp>
    </p:spTree>
    <p:extLst>
      <p:ext uri="{BB962C8B-B14F-4D97-AF65-F5344CB8AC3E}">
        <p14:creationId xmlns:p14="http://schemas.microsoft.com/office/powerpoint/2010/main" val="902483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06540"/>
                                        </p:tgtEl>
                                        <p:attrNameLst>
                                          <p:attrName>style.visibility</p:attrName>
                                        </p:attrNameLst>
                                      </p:cBhvr>
                                      <p:to>
                                        <p:strVal val="visible"/>
                                      </p:to>
                                    </p:set>
                                    <p:anim calcmode="lin" valueType="num">
                                      <p:cBhvr>
                                        <p:cTn id="7" dur="500" fill="hold"/>
                                        <p:tgtEl>
                                          <p:spTgt spid="406540"/>
                                        </p:tgtEl>
                                        <p:attrNameLst>
                                          <p:attrName>ppt_w</p:attrName>
                                        </p:attrNameLst>
                                      </p:cBhvr>
                                      <p:tavLst>
                                        <p:tav tm="0">
                                          <p:val>
                                            <p:fltVal val="0"/>
                                          </p:val>
                                        </p:tav>
                                        <p:tav tm="100000">
                                          <p:val>
                                            <p:strVal val="#ppt_w"/>
                                          </p:val>
                                        </p:tav>
                                      </p:tavLst>
                                    </p:anim>
                                    <p:anim calcmode="lin" valueType="num">
                                      <p:cBhvr>
                                        <p:cTn id="8" dur="500" fill="hold"/>
                                        <p:tgtEl>
                                          <p:spTgt spid="406540"/>
                                        </p:tgtEl>
                                        <p:attrNameLst>
                                          <p:attrName>ppt_h</p:attrName>
                                        </p:attrNameLst>
                                      </p:cBhvr>
                                      <p:tavLst>
                                        <p:tav tm="0">
                                          <p:val>
                                            <p:fltVal val="0"/>
                                          </p:val>
                                        </p:tav>
                                        <p:tav tm="100000">
                                          <p:val>
                                            <p:strVal val="#ppt_h"/>
                                          </p:val>
                                        </p:tav>
                                      </p:tavLst>
                                    </p:anim>
                                    <p:animEffect transition="in" filter="fade">
                                      <p:cBhvr>
                                        <p:cTn id="9" dur="500"/>
                                        <p:tgtEl>
                                          <p:spTgt spid="406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50" y="398463"/>
            <a:ext cx="9285288" cy="606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3"/>
          <p:cNvSpPr>
            <a:spLocks noGrp="1"/>
          </p:cNvSpPr>
          <p:nvPr>
            <p:ph type="dt" sz="half" idx="10"/>
          </p:nvPr>
        </p:nvSpPr>
        <p:spPr>
          <a:xfrm>
            <a:off x="107504" y="6453336"/>
            <a:ext cx="2133600" cy="365125"/>
          </a:xfrm>
        </p:spPr>
        <p:txBody>
          <a:body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8" name="Footer Placeholder 4"/>
          <p:cNvSpPr>
            <a:spLocks noGrp="1"/>
          </p:cNvSpPr>
          <p:nvPr>
            <p:ph type="ftr" sz="quarter" idx="11"/>
          </p:nvPr>
        </p:nvSpPr>
        <p:spPr>
          <a:xfrm>
            <a:off x="2903704" y="6453336"/>
            <a:ext cx="3352800" cy="365125"/>
          </a:xfrm>
        </p:spPr>
        <p:txBody>
          <a:body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9"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20</a:t>
            </a:fld>
            <a:endParaRPr lang="en-US" dirty="0">
              <a:solidFill>
                <a:srgbClr val="04617B">
                  <a:shade val="90000"/>
                </a:srgbClr>
              </a:solidFill>
            </a:endParaRPr>
          </a:p>
        </p:txBody>
      </p:sp>
    </p:spTree>
    <p:extLst>
      <p:ext uri="{BB962C8B-B14F-4D97-AF65-F5344CB8AC3E}">
        <p14:creationId xmlns:p14="http://schemas.microsoft.com/office/powerpoint/2010/main" val="574297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50" y="398463"/>
            <a:ext cx="9285288" cy="606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3"/>
          <p:cNvSpPr>
            <a:spLocks noGrp="1"/>
          </p:cNvSpPr>
          <p:nvPr>
            <p:ph type="dt" sz="half" idx="10"/>
          </p:nvPr>
        </p:nvSpPr>
        <p:spPr>
          <a:xfrm>
            <a:off x="107504" y="6453336"/>
            <a:ext cx="2133600" cy="365125"/>
          </a:xfrm>
        </p:spPr>
        <p:txBody>
          <a:body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8" name="Footer Placeholder 4"/>
          <p:cNvSpPr>
            <a:spLocks noGrp="1"/>
          </p:cNvSpPr>
          <p:nvPr>
            <p:ph type="ftr" sz="quarter" idx="11"/>
          </p:nvPr>
        </p:nvSpPr>
        <p:spPr>
          <a:xfrm>
            <a:off x="2903704" y="6453336"/>
            <a:ext cx="3352800" cy="365125"/>
          </a:xfrm>
        </p:spPr>
        <p:txBody>
          <a:body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9"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21</a:t>
            </a:fld>
            <a:endParaRPr lang="en-US" dirty="0">
              <a:solidFill>
                <a:srgbClr val="04617B">
                  <a:shade val="90000"/>
                </a:srgbClr>
              </a:solidFill>
            </a:endParaRPr>
          </a:p>
        </p:txBody>
      </p:sp>
    </p:spTree>
    <p:extLst>
      <p:ext uri="{BB962C8B-B14F-4D97-AF65-F5344CB8AC3E}">
        <p14:creationId xmlns:p14="http://schemas.microsoft.com/office/powerpoint/2010/main" val="27436588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73" y="0"/>
            <a:ext cx="9028253" cy="6858000"/>
          </a:xfrm>
          <a:prstGeom prst="rect">
            <a:avLst/>
          </a:prstGeom>
        </p:spPr>
      </p:pic>
      <p:sp>
        <p:nvSpPr>
          <p:cNvPr id="6" name="TextBox 5"/>
          <p:cNvSpPr txBox="1"/>
          <p:nvPr/>
        </p:nvSpPr>
        <p:spPr>
          <a:xfrm>
            <a:off x="3776102" y="1978968"/>
            <a:ext cx="664729" cy="153888"/>
          </a:xfrm>
          <a:prstGeom prst="rect">
            <a:avLst/>
          </a:prstGeom>
          <a:solidFill>
            <a:schemeClr val="bg1"/>
          </a:solidFill>
          <a:ln>
            <a:solidFill>
              <a:schemeClr val="tx1"/>
            </a:solidFill>
          </a:ln>
        </p:spPr>
        <p:txBody>
          <a:bodyPr wrap="none" lIns="18000" tIns="0" rIns="18000" bIns="0" rtlCol="0">
            <a:spAutoFit/>
          </a:bodyPr>
          <a:lstStyle/>
          <a:p>
            <a:r>
              <a:rPr lang="en-US" sz="1000" dirty="0" smtClean="0"/>
              <a:t>Burnt Island</a:t>
            </a:r>
            <a:endParaRPr lang="en-US" sz="1000" dirty="0"/>
          </a:p>
        </p:txBody>
      </p:sp>
      <p:sp>
        <p:nvSpPr>
          <p:cNvPr id="7" name="TextBox 6"/>
          <p:cNvSpPr txBox="1"/>
          <p:nvPr/>
        </p:nvSpPr>
        <p:spPr>
          <a:xfrm>
            <a:off x="5076056" y="2585130"/>
            <a:ext cx="379394" cy="153888"/>
          </a:xfrm>
          <a:prstGeom prst="rect">
            <a:avLst/>
          </a:prstGeom>
          <a:solidFill>
            <a:schemeClr val="bg1"/>
          </a:solidFill>
          <a:ln>
            <a:solidFill>
              <a:schemeClr val="tx1"/>
            </a:solidFill>
          </a:ln>
        </p:spPr>
        <p:txBody>
          <a:bodyPr wrap="none" lIns="18000" tIns="0" rIns="18000" bIns="0" rtlCol="0">
            <a:spAutoFit/>
          </a:bodyPr>
          <a:lstStyle/>
          <a:p>
            <a:r>
              <a:rPr lang="en-US" sz="1000" dirty="0" smtClean="0"/>
              <a:t>Egbert</a:t>
            </a:r>
            <a:endParaRPr lang="en-US" sz="1000" dirty="0"/>
          </a:p>
        </p:txBody>
      </p:sp>
      <p:sp>
        <p:nvSpPr>
          <p:cNvPr id="8" name="TextBox 7"/>
          <p:cNvSpPr txBox="1"/>
          <p:nvPr/>
        </p:nvSpPr>
        <p:spPr>
          <a:xfrm>
            <a:off x="5896371" y="2627040"/>
            <a:ext cx="619845" cy="153888"/>
          </a:xfrm>
          <a:prstGeom prst="rect">
            <a:avLst/>
          </a:prstGeom>
          <a:solidFill>
            <a:schemeClr val="bg1"/>
          </a:solidFill>
          <a:ln>
            <a:solidFill>
              <a:schemeClr val="tx1"/>
            </a:solidFill>
          </a:ln>
        </p:spPr>
        <p:txBody>
          <a:bodyPr wrap="none" lIns="18000" tIns="0" rIns="18000" bIns="0" rtlCol="0">
            <a:spAutoFit/>
          </a:bodyPr>
          <a:lstStyle/>
          <a:p>
            <a:r>
              <a:rPr lang="en-US" sz="1000" dirty="0" smtClean="0"/>
              <a:t>Point Petre</a:t>
            </a:r>
            <a:endParaRPr lang="en-US" sz="1000" dirty="0"/>
          </a:p>
        </p:txBody>
      </p:sp>
      <p:sp>
        <p:nvSpPr>
          <p:cNvPr id="9" name="TextBox 8"/>
          <p:cNvSpPr txBox="1"/>
          <p:nvPr/>
        </p:nvSpPr>
        <p:spPr>
          <a:xfrm>
            <a:off x="6527064" y="2411016"/>
            <a:ext cx="493208" cy="153888"/>
          </a:xfrm>
          <a:prstGeom prst="rect">
            <a:avLst/>
          </a:prstGeom>
          <a:solidFill>
            <a:schemeClr val="bg1"/>
          </a:solidFill>
          <a:ln>
            <a:solidFill>
              <a:schemeClr val="tx1"/>
            </a:solidFill>
          </a:ln>
        </p:spPr>
        <p:txBody>
          <a:bodyPr wrap="none" lIns="18000" tIns="0" rIns="18000" bIns="0" rtlCol="0">
            <a:spAutoFit/>
          </a:bodyPr>
          <a:lstStyle/>
          <a:p>
            <a:r>
              <a:rPr lang="en-US" sz="1000" dirty="0" smtClean="0"/>
              <a:t>Potsdam</a:t>
            </a:r>
            <a:endParaRPr lang="en-US" sz="1000" dirty="0"/>
          </a:p>
        </p:txBody>
      </p:sp>
      <p:sp>
        <p:nvSpPr>
          <p:cNvPr id="10" name="TextBox 9"/>
          <p:cNvSpPr txBox="1"/>
          <p:nvPr/>
        </p:nvSpPr>
        <p:spPr>
          <a:xfrm>
            <a:off x="7826760" y="2475404"/>
            <a:ext cx="515650" cy="153888"/>
          </a:xfrm>
          <a:prstGeom prst="rect">
            <a:avLst/>
          </a:prstGeom>
          <a:solidFill>
            <a:schemeClr val="bg1"/>
          </a:solidFill>
          <a:ln>
            <a:solidFill>
              <a:schemeClr val="tx1"/>
            </a:solidFill>
          </a:ln>
        </p:spPr>
        <p:txBody>
          <a:bodyPr wrap="none" lIns="18000" tIns="0" rIns="18000" bIns="0" rtlCol="0">
            <a:spAutoFit/>
          </a:bodyPr>
          <a:lstStyle/>
          <a:p>
            <a:r>
              <a:rPr lang="en-US" sz="1000" dirty="0" smtClean="0"/>
              <a:t>Underhill</a:t>
            </a:r>
            <a:endParaRPr lang="en-US" sz="1000" dirty="0"/>
          </a:p>
        </p:txBody>
      </p:sp>
      <p:sp>
        <p:nvSpPr>
          <p:cNvPr id="12" name="TextBox 11"/>
          <p:cNvSpPr txBox="1"/>
          <p:nvPr/>
        </p:nvSpPr>
        <p:spPr>
          <a:xfrm>
            <a:off x="6948264" y="2060848"/>
            <a:ext cx="531680" cy="153888"/>
          </a:xfrm>
          <a:prstGeom prst="rect">
            <a:avLst/>
          </a:prstGeom>
          <a:solidFill>
            <a:schemeClr val="bg1"/>
          </a:solidFill>
          <a:ln>
            <a:solidFill>
              <a:schemeClr val="tx1"/>
            </a:solidFill>
          </a:ln>
        </p:spPr>
        <p:txBody>
          <a:bodyPr wrap="none" lIns="18000" tIns="0" rIns="18000" bIns="0" rtlCol="0">
            <a:spAutoFit/>
          </a:bodyPr>
          <a:lstStyle/>
          <a:p>
            <a:r>
              <a:rPr lang="en-US" sz="1000" dirty="0" smtClean="0"/>
              <a:t>St. Anicet</a:t>
            </a:r>
            <a:endParaRPr lang="en-US" sz="1000" dirty="0"/>
          </a:p>
        </p:txBody>
      </p:sp>
      <p:grpSp>
        <p:nvGrpSpPr>
          <p:cNvPr id="13" name="Group 21"/>
          <p:cNvGrpSpPr/>
          <p:nvPr/>
        </p:nvGrpSpPr>
        <p:grpSpPr>
          <a:xfrm>
            <a:off x="6867357" y="116632"/>
            <a:ext cx="2133600" cy="1457431"/>
            <a:chOff x="5281025" y="3724169"/>
            <a:chExt cx="2133600" cy="1457431"/>
          </a:xfrm>
        </p:grpSpPr>
        <p:sp>
          <p:nvSpPr>
            <p:cNvPr id="14" name="Rectangle 13"/>
            <p:cNvSpPr/>
            <p:nvPr/>
          </p:nvSpPr>
          <p:spPr>
            <a:xfrm>
              <a:off x="5285788" y="3724169"/>
              <a:ext cx="1980061" cy="145743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 Box 8"/>
            <p:cNvSpPr txBox="1">
              <a:spLocks noChangeArrowheads="1"/>
            </p:cNvSpPr>
            <p:nvPr/>
          </p:nvSpPr>
          <p:spPr bwMode="auto">
            <a:xfrm>
              <a:off x="5281025" y="3772658"/>
              <a:ext cx="2133600" cy="307777"/>
            </a:xfrm>
            <a:prstGeom prst="rect">
              <a:avLst/>
            </a:prstGeom>
            <a:noFill/>
            <a:ln w="9525">
              <a:noFill/>
              <a:miter lim="800000"/>
              <a:headEnd/>
              <a:tailEnd/>
            </a:ln>
          </p:spPr>
          <p:txBody>
            <a:bodyPr wrap="square">
              <a:spAutoFit/>
            </a:bodyPr>
            <a:lstStyle/>
            <a:p>
              <a:r>
                <a:rPr lang="en-US" sz="1400" b="1" dirty="0">
                  <a:solidFill>
                    <a:prstClr val="black"/>
                  </a:solidFill>
                </a:rPr>
                <a:t>Type of Emissions Source</a:t>
              </a:r>
            </a:p>
          </p:txBody>
        </p:sp>
        <p:sp>
          <p:nvSpPr>
            <p:cNvPr id="16" name="Text Box 9"/>
            <p:cNvSpPr txBox="1">
              <a:spLocks noChangeArrowheads="1"/>
            </p:cNvSpPr>
            <p:nvPr/>
          </p:nvSpPr>
          <p:spPr bwMode="auto">
            <a:xfrm>
              <a:off x="5447595" y="4036260"/>
              <a:ext cx="1871218" cy="307777"/>
            </a:xfrm>
            <a:prstGeom prst="rect">
              <a:avLst/>
            </a:prstGeom>
            <a:noFill/>
            <a:ln w="9525">
              <a:noFill/>
              <a:miter lim="800000"/>
              <a:headEnd/>
              <a:tailEnd/>
            </a:ln>
          </p:spPr>
          <p:txBody>
            <a:bodyPr wrap="none">
              <a:spAutoFit/>
            </a:bodyPr>
            <a:lstStyle/>
            <a:p>
              <a:r>
                <a:rPr lang="en-US" sz="1400" dirty="0">
                  <a:solidFill>
                    <a:prstClr val="black"/>
                  </a:solidFill>
                </a:rPr>
                <a:t>coal-fired power plants</a:t>
              </a:r>
            </a:p>
          </p:txBody>
        </p:sp>
        <p:sp>
          <p:nvSpPr>
            <p:cNvPr id="17" name="Rectangle 14"/>
            <p:cNvSpPr>
              <a:spLocks noChangeAspect="1" noChangeArrowheads="1"/>
            </p:cNvSpPr>
            <p:nvPr/>
          </p:nvSpPr>
          <p:spPr bwMode="auto">
            <a:xfrm>
              <a:off x="5361988" y="4136947"/>
              <a:ext cx="106402" cy="106402"/>
            </a:xfrm>
            <a:prstGeom prst="rect">
              <a:avLst/>
            </a:prstGeom>
            <a:solidFill>
              <a:srgbClr val="FF3300"/>
            </a:solidFill>
            <a:ln w="12700">
              <a:solidFill>
                <a:schemeClr val="tx1"/>
              </a:solidFill>
              <a:miter lim="800000"/>
              <a:headEnd/>
              <a:tailEnd/>
            </a:ln>
          </p:spPr>
          <p:txBody>
            <a:bodyPr wrap="none" anchor="ctr"/>
            <a:lstStyle/>
            <a:p>
              <a:endParaRPr lang="en-US">
                <a:solidFill>
                  <a:prstClr val="black"/>
                </a:solidFill>
              </a:endParaRPr>
            </a:p>
          </p:txBody>
        </p:sp>
        <p:sp>
          <p:nvSpPr>
            <p:cNvPr id="18" name="Text Box 10"/>
            <p:cNvSpPr txBox="1">
              <a:spLocks noChangeArrowheads="1"/>
            </p:cNvSpPr>
            <p:nvPr/>
          </p:nvSpPr>
          <p:spPr bwMode="auto">
            <a:xfrm>
              <a:off x="5447595" y="4243243"/>
              <a:ext cx="1808252" cy="307777"/>
            </a:xfrm>
            <a:prstGeom prst="rect">
              <a:avLst/>
            </a:prstGeom>
            <a:noFill/>
            <a:ln w="9525">
              <a:noFill/>
              <a:miter lim="800000"/>
              <a:headEnd/>
              <a:tailEnd/>
            </a:ln>
          </p:spPr>
          <p:txBody>
            <a:bodyPr wrap="none">
              <a:spAutoFit/>
            </a:bodyPr>
            <a:lstStyle/>
            <a:p>
              <a:r>
                <a:rPr lang="en-US" sz="1400" dirty="0">
                  <a:solidFill>
                    <a:prstClr val="black"/>
                  </a:solidFill>
                </a:rPr>
                <a:t>other fuel combustion</a:t>
              </a:r>
            </a:p>
          </p:txBody>
        </p:sp>
        <p:sp>
          <p:nvSpPr>
            <p:cNvPr id="19" name="Rectangle 15"/>
            <p:cNvSpPr>
              <a:spLocks noChangeAspect="1" noChangeArrowheads="1"/>
            </p:cNvSpPr>
            <p:nvPr/>
          </p:nvSpPr>
          <p:spPr bwMode="auto">
            <a:xfrm>
              <a:off x="5361988" y="4343930"/>
              <a:ext cx="106402" cy="106402"/>
            </a:xfrm>
            <a:prstGeom prst="rect">
              <a:avLst/>
            </a:prstGeom>
            <a:solidFill>
              <a:srgbClr val="00FF00"/>
            </a:solidFill>
            <a:ln w="12700">
              <a:solidFill>
                <a:schemeClr val="tx1"/>
              </a:solidFill>
              <a:miter lim="800000"/>
              <a:headEnd/>
              <a:tailEnd/>
            </a:ln>
          </p:spPr>
          <p:txBody>
            <a:bodyPr wrap="none" anchor="ctr"/>
            <a:lstStyle/>
            <a:p>
              <a:endParaRPr lang="en-US">
                <a:solidFill>
                  <a:prstClr val="black"/>
                </a:solidFill>
              </a:endParaRPr>
            </a:p>
          </p:txBody>
        </p:sp>
        <p:sp>
          <p:nvSpPr>
            <p:cNvPr id="20" name="Text Box 11"/>
            <p:cNvSpPr txBox="1">
              <a:spLocks noChangeArrowheads="1"/>
            </p:cNvSpPr>
            <p:nvPr/>
          </p:nvSpPr>
          <p:spPr bwMode="auto">
            <a:xfrm>
              <a:off x="5447595" y="4450226"/>
              <a:ext cx="1527982" cy="307777"/>
            </a:xfrm>
            <a:prstGeom prst="rect">
              <a:avLst/>
            </a:prstGeom>
            <a:noFill/>
            <a:ln w="9525">
              <a:noFill/>
              <a:miter lim="800000"/>
              <a:headEnd/>
              <a:tailEnd/>
            </a:ln>
          </p:spPr>
          <p:txBody>
            <a:bodyPr wrap="none">
              <a:spAutoFit/>
            </a:bodyPr>
            <a:lstStyle/>
            <a:p>
              <a:r>
                <a:rPr lang="en-US" sz="1400">
                  <a:solidFill>
                    <a:prstClr val="black"/>
                  </a:solidFill>
                </a:rPr>
                <a:t>waste incineration</a:t>
              </a:r>
            </a:p>
          </p:txBody>
        </p:sp>
        <p:sp>
          <p:nvSpPr>
            <p:cNvPr id="21" name="Rectangle 20"/>
            <p:cNvSpPr>
              <a:spLocks noChangeAspect="1" noChangeArrowheads="1"/>
            </p:cNvSpPr>
            <p:nvPr/>
          </p:nvSpPr>
          <p:spPr bwMode="auto">
            <a:xfrm>
              <a:off x="5361988" y="4550913"/>
              <a:ext cx="106402" cy="106402"/>
            </a:xfrm>
            <a:prstGeom prst="rect">
              <a:avLst/>
            </a:prstGeom>
            <a:solidFill>
              <a:srgbClr val="0000FF"/>
            </a:solidFill>
            <a:ln w="12700">
              <a:solidFill>
                <a:schemeClr val="tx1"/>
              </a:solidFill>
              <a:miter lim="800000"/>
              <a:headEnd/>
              <a:tailEnd/>
            </a:ln>
          </p:spPr>
          <p:txBody>
            <a:bodyPr wrap="none" anchor="ctr"/>
            <a:lstStyle/>
            <a:p>
              <a:endParaRPr lang="en-US">
                <a:solidFill>
                  <a:prstClr val="black"/>
                </a:solidFill>
              </a:endParaRPr>
            </a:p>
          </p:txBody>
        </p:sp>
        <p:sp>
          <p:nvSpPr>
            <p:cNvPr id="22" name="Text Box 12"/>
            <p:cNvSpPr txBox="1">
              <a:spLocks noChangeArrowheads="1"/>
            </p:cNvSpPr>
            <p:nvPr/>
          </p:nvSpPr>
          <p:spPr bwMode="auto">
            <a:xfrm>
              <a:off x="5447595" y="4657209"/>
              <a:ext cx="1128194" cy="307777"/>
            </a:xfrm>
            <a:prstGeom prst="rect">
              <a:avLst/>
            </a:prstGeom>
            <a:noFill/>
            <a:ln w="9525">
              <a:noFill/>
              <a:miter lim="800000"/>
              <a:headEnd/>
              <a:tailEnd/>
            </a:ln>
          </p:spPr>
          <p:txBody>
            <a:bodyPr wrap="none">
              <a:spAutoFit/>
            </a:bodyPr>
            <a:lstStyle/>
            <a:p>
              <a:r>
                <a:rPr lang="en-US" sz="1400">
                  <a:solidFill>
                    <a:prstClr val="black"/>
                  </a:solidFill>
                </a:rPr>
                <a:t>metallurgical</a:t>
              </a:r>
            </a:p>
          </p:txBody>
        </p:sp>
        <p:sp>
          <p:nvSpPr>
            <p:cNvPr id="23" name="Rectangle 17"/>
            <p:cNvSpPr>
              <a:spLocks noChangeAspect="1" noChangeArrowheads="1"/>
            </p:cNvSpPr>
            <p:nvPr/>
          </p:nvSpPr>
          <p:spPr bwMode="auto">
            <a:xfrm>
              <a:off x="5361988" y="4757896"/>
              <a:ext cx="106402" cy="106402"/>
            </a:xfrm>
            <a:prstGeom prst="rect">
              <a:avLst/>
            </a:prstGeom>
            <a:solidFill>
              <a:srgbClr val="ADADAD"/>
            </a:solidFill>
            <a:ln w="12700">
              <a:solidFill>
                <a:schemeClr val="tx1"/>
              </a:solidFill>
              <a:miter lim="800000"/>
              <a:headEnd/>
              <a:tailEnd/>
            </a:ln>
          </p:spPr>
          <p:txBody>
            <a:bodyPr wrap="none" anchor="ctr"/>
            <a:lstStyle/>
            <a:p>
              <a:endParaRPr lang="en-US">
                <a:solidFill>
                  <a:prstClr val="black"/>
                </a:solidFill>
              </a:endParaRPr>
            </a:p>
          </p:txBody>
        </p:sp>
        <p:sp>
          <p:nvSpPr>
            <p:cNvPr id="24" name="Text Box 13"/>
            <p:cNvSpPr txBox="1">
              <a:spLocks noChangeArrowheads="1"/>
            </p:cNvSpPr>
            <p:nvPr/>
          </p:nvSpPr>
          <p:spPr bwMode="auto">
            <a:xfrm>
              <a:off x="5447595" y="4864192"/>
              <a:ext cx="1859483" cy="307777"/>
            </a:xfrm>
            <a:prstGeom prst="rect">
              <a:avLst/>
            </a:prstGeom>
            <a:noFill/>
            <a:ln w="9525">
              <a:noFill/>
              <a:miter lim="800000"/>
              <a:headEnd/>
              <a:tailEnd/>
            </a:ln>
          </p:spPr>
          <p:txBody>
            <a:bodyPr wrap="none">
              <a:spAutoFit/>
            </a:bodyPr>
            <a:lstStyle/>
            <a:p>
              <a:r>
                <a:rPr lang="en-US" sz="1400" dirty="0">
                  <a:solidFill>
                    <a:prstClr val="black"/>
                  </a:solidFill>
                </a:rPr>
                <a:t>manufacturing &amp; other</a:t>
              </a:r>
            </a:p>
          </p:txBody>
        </p:sp>
        <p:sp>
          <p:nvSpPr>
            <p:cNvPr id="25" name="Rectangle 18"/>
            <p:cNvSpPr>
              <a:spLocks noChangeAspect="1" noChangeArrowheads="1"/>
            </p:cNvSpPr>
            <p:nvPr/>
          </p:nvSpPr>
          <p:spPr bwMode="auto">
            <a:xfrm>
              <a:off x="5361988" y="4964879"/>
              <a:ext cx="106402" cy="106402"/>
            </a:xfrm>
            <a:prstGeom prst="rect">
              <a:avLst/>
            </a:prstGeom>
            <a:solidFill>
              <a:srgbClr val="FFFF00"/>
            </a:solidFill>
            <a:ln w="12700">
              <a:solidFill>
                <a:schemeClr val="tx1"/>
              </a:solidFill>
              <a:miter lim="800000"/>
              <a:headEnd/>
              <a:tailEnd/>
            </a:ln>
          </p:spPr>
          <p:txBody>
            <a:bodyPr wrap="none" anchor="ctr"/>
            <a:lstStyle/>
            <a:p>
              <a:endParaRPr lang="en-US">
                <a:solidFill>
                  <a:prstClr val="black"/>
                </a:solidFill>
              </a:endParaRPr>
            </a:p>
          </p:txBody>
        </p:sp>
      </p:grpSp>
      <p:grpSp>
        <p:nvGrpSpPr>
          <p:cNvPr id="26" name="Group 22"/>
          <p:cNvGrpSpPr/>
          <p:nvPr/>
        </p:nvGrpSpPr>
        <p:grpSpPr>
          <a:xfrm>
            <a:off x="7892111" y="4221088"/>
            <a:ext cx="957622" cy="1738282"/>
            <a:chOff x="7901617" y="1323978"/>
            <a:chExt cx="957622" cy="1738282"/>
          </a:xfrm>
        </p:grpSpPr>
        <p:sp>
          <p:nvSpPr>
            <p:cNvPr id="27" name="Rectangle 26"/>
            <p:cNvSpPr/>
            <p:nvPr/>
          </p:nvSpPr>
          <p:spPr>
            <a:xfrm>
              <a:off x="7901617" y="1359822"/>
              <a:ext cx="957622" cy="170243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xt Box 21"/>
            <p:cNvSpPr txBox="1">
              <a:spLocks noChangeArrowheads="1"/>
            </p:cNvSpPr>
            <p:nvPr/>
          </p:nvSpPr>
          <p:spPr bwMode="auto">
            <a:xfrm>
              <a:off x="7954568" y="1323978"/>
              <a:ext cx="886687" cy="461665"/>
            </a:xfrm>
            <a:prstGeom prst="rect">
              <a:avLst/>
            </a:prstGeom>
            <a:noFill/>
            <a:ln w="9525">
              <a:noFill/>
              <a:miter lim="800000"/>
              <a:headEnd/>
              <a:tailEnd/>
            </a:ln>
          </p:spPr>
          <p:txBody>
            <a:bodyPr wrap="square">
              <a:spAutoFit/>
            </a:bodyPr>
            <a:lstStyle/>
            <a:p>
              <a:r>
                <a:rPr lang="en-US" sz="1200" b="1" dirty="0">
                  <a:solidFill>
                    <a:prstClr val="black"/>
                  </a:solidFill>
                </a:rPr>
                <a:t>Emissions</a:t>
              </a:r>
            </a:p>
            <a:p>
              <a:r>
                <a:rPr lang="en-US" sz="1200" b="1" dirty="0">
                  <a:solidFill>
                    <a:prstClr val="black"/>
                  </a:solidFill>
                </a:rPr>
                <a:t> (kg/yr)</a:t>
              </a:r>
            </a:p>
          </p:txBody>
        </p:sp>
        <p:sp>
          <p:nvSpPr>
            <p:cNvPr id="29" name="Text Box 26"/>
            <p:cNvSpPr txBox="1">
              <a:spLocks noChangeArrowheads="1"/>
            </p:cNvSpPr>
            <p:nvPr/>
          </p:nvSpPr>
          <p:spPr bwMode="auto">
            <a:xfrm>
              <a:off x="8059813" y="1873567"/>
              <a:ext cx="569290" cy="250697"/>
            </a:xfrm>
            <a:prstGeom prst="rect">
              <a:avLst/>
            </a:prstGeom>
            <a:noFill/>
            <a:ln w="9525">
              <a:noFill/>
              <a:miter lim="800000"/>
              <a:headEnd/>
              <a:tailEnd/>
            </a:ln>
          </p:spPr>
          <p:txBody>
            <a:bodyPr wrap="none">
              <a:spAutoFit/>
            </a:bodyPr>
            <a:lstStyle/>
            <a:p>
              <a:r>
                <a:rPr lang="en-US" sz="800" b="1" dirty="0">
                  <a:solidFill>
                    <a:prstClr val="black"/>
                  </a:solidFill>
                  <a:latin typeface="Courier New" pitchFamily="49" charset="0"/>
                </a:rPr>
                <a:t>10-50</a:t>
              </a:r>
            </a:p>
          </p:txBody>
        </p:sp>
        <p:sp>
          <p:nvSpPr>
            <p:cNvPr id="30" name="Text Box 27"/>
            <p:cNvSpPr txBox="1">
              <a:spLocks noChangeArrowheads="1"/>
            </p:cNvSpPr>
            <p:nvPr/>
          </p:nvSpPr>
          <p:spPr bwMode="auto">
            <a:xfrm>
              <a:off x="8052910" y="2060577"/>
              <a:ext cx="640173" cy="250697"/>
            </a:xfrm>
            <a:prstGeom prst="rect">
              <a:avLst/>
            </a:prstGeom>
            <a:noFill/>
            <a:ln w="9525">
              <a:noFill/>
              <a:miter lim="800000"/>
              <a:headEnd/>
              <a:tailEnd/>
            </a:ln>
          </p:spPr>
          <p:txBody>
            <a:bodyPr wrap="none">
              <a:spAutoFit/>
            </a:bodyPr>
            <a:lstStyle/>
            <a:p>
              <a:r>
                <a:rPr lang="en-US" sz="800" b="1" dirty="0">
                  <a:solidFill>
                    <a:prstClr val="black"/>
                  </a:solidFill>
                  <a:latin typeface="Courier New" pitchFamily="49" charset="0"/>
                </a:rPr>
                <a:t>50-100</a:t>
              </a:r>
            </a:p>
          </p:txBody>
        </p:sp>
        <p:sp>
          <p:nvSpPr>
            <p:cNvPr id="31" name="Text Box 28"/>
            <p:cNvSpPr txBox="1">
              <a:spLocks noChangeArrowheads="1"/>
            </p:cNvSpPr>
            <p:nvPr/>
          </p:nvSpPr>
          <p:spPr bwMode="auto">
            <a:xfrm>
              <a:off x="8052910" y="2237915"/>
              <a:ext cx="711054" cy="250697"/>
            </a:xfrm>
            <a:prstGeom prst="rect">
              <a:avLst/>
            </a:prstGeom>
            <a:noFill/>
            <a:ln w="9525">
              <a:noFill/>
              <a:miter lim="800000"/>
              <a:headEnd/>
              <a:tailEnd/>
            </a:ln>
          </p:spPr>
          <p:txBody>
            <a:bodyPr wrap="none">
              <a:spAutoFit/>
            </a:bodyPr>
            <a:lstStyle/>
            <a:p>
              <a:r>
                <a:rPr lang="en-US" sz="800" b="1" dirty="0">
                  <a:solidFill>
                    <a:prstClr val="black"/>
                  </a:solidFill>
                  <a:latin typeface="Courier New" pitchFamily="49" charset="0"/>
                </a:rPr>
                <a:t>100–300</a:t>
              </a:r>
            </a:p>
          </p:txBody>
        </p:sp>
        <p:sp>
          <p:nvSpPr>
            <p:cNvPr id="32" name="Text Box 30"/>
            <p:cNvSpPr txBox="1">
              <a:spLocks noChangeArrowheads="1"/>
            </p:cNvSpPr>
            <p:nvPr/>
          </p:nvSpPr>
          <p:spPr bwMode="auto">
            <a:xfrm>
              <a:off x="8062583" y="1732484"/>
              <a:ext cx="498409" cy="250697"/>
            </a:xfrm>
            <a:prstGeom prst="rect">
              <a:avLst/>
            </a:prstGeom>
            <a:noFill/>
            <a:ln w="9525">
              <a:noFill/>
              <a:miter lim="800000"/>
              <a:headEnd/>
              <a:tailEnd/>
            </a:ln>
          </p:spPr>
          <p:txBody>
            <a:bodyPr wrap="none">
              <a:spAutoFit/>
            </a:bodyPr>
            <a:lstStyle/>
            <a:p>
              <a:r>
                <a:rPr lang="en-US" sz="800" b="1" dirty="0">
                  <a:solidFill>
                    <a:prstClr val="black"/>
                  </a:solidFill>
                  <a:latin typeface="Courier New" pitchFamily="49" charset="0"/>
                </a:rPr>
                <a:t>5-10</a:t>
              </a:r>
            </a:p>
          </p:txBody>
        </p:sp>
        <p:sp>
          <p:nvSpPr>
            <p:cNvPr id="33" name="Text Box 28"/>
            <p:cNvSpPr txBox="1">
              <a:spLocks noChangeArrowheads="1"/>
            </p:cNvSpPr>
            <p:nvPr/>
          </p:nvSpPr>
          <p:spPr bwMode="auto">
            <a:xfrm>
              <a:off x="8052910" y="2414670"/>
              <a:ext cx="711054" cy="250697"/>
            </a:xfrm>
            <a:prstGeom prst="rect">
              <a:avLst/>
            </a:prstGeom>
            <a:noFill/>
            <a:ln w="9525">
              <a:noFill/>
              <a:miter lim="800000"/>
              <a:headEnd/>
              <a:tailEnd/>
            </a:ln>
          </p:spPr>
          <p:txBody>
            <a:bodyPr wrap="none">
              <a:spAutoFit/>
            </a:bodyPr>
            <a:lstStyle/>
            <a:p>
              <a:r>
                <a:rPr lang="en-US" sz="800" b="1" dirty="0">
                  <a:solidFill>
                    <a:prstClr val="black"/>
                  </a:solidFill>
                  <a:latin typeface="Courier New" pitchFamily="49" charset="0"/>
                </a:rPr>
                <a:t>300–500</a:t>
              </a:r>
            </a:p>
          </p:txBody>
        </p:sp>
        <p:sp>
          <p:nvSpPr>
            <p:cNvPr id="34" name="Text Box 28"/>
            <p:cNvSpPr txBox="1">
              <a:spLocks noChangeArrowheads="1"/>
            </p:cNvSpPr>
            <p:nvPr/>
          </p:nvSpPr>
          <p:spPr bwMode="auto">
            <a:xfrm>
              <a:off x="8062583" y="2603872"/>
              <a:ext cx="781935" cy="250697"/>
            </a:xfrm>
            <a:prstGeom prst="rect">
              <a:avLst/>
            </a:prstGeom>
            <a:noFill/>
            <a:ln w="9525">
              <a:noFill/>
              <a:miter lim="800000"/>
              <a:headEnd/>
              <a:tailEnd/>
            </a:ln>
          </p:spPr>
          <p:txBody>
            <a:bodyPr wrap="none">
              <a:spAutoFit/>
            </a:bodyPr>
            <a:lstStyle/>
            <a:p>
              <a:r>
                <a:rPr lang="en-US" sz="800" b="1" dirty="0">
                  <a:solidFill>
                    <a:prstClr val="black"/>
                  </a:solidFill>
                  <a:latin typeface="Courier New" pitchFamily="49" charset="0"/>
                </a:rPr>
                <a:t>500–1000</a:t>
              </a:r>
            </a:p>
          </p:txBody>
        </p:sp>
        <p:sp>
          <p:nvSpPr>
            <p:cNvPr id="35" name="Text Box 28"/>
            <p:cNvSpPr txBox="1">
              <a:spLocks noChangeArrowheads="1"/>
            </p:cNvSpPr>
            <p:nvPr/>
          </p:nvSpPr>
          <p:spPr bwMode="auto">
            <a:xfrm>
              <a:off x="8062583" y="2819902"/>
              <a:ext cx="732893" cy="215444"/>
            </a:xfrm>
            <a:prstGeom prst="rect">
              <a:avLst/>
            </a:prstGeom>
            <a:noFill/>
            <a:ln w="9525">
              <a:noFill/>
              <a:miter lim="800000"/>
              <a:headEnd/>
              <a:tailEnd/>
            </a:ln>
          </p:spPr>
          <p:txBody>
            <a:bodyPr wrap="none">
              <a:spAutoFit/>
            </a:bodyPr>
            <a:lstStyle/>
            <a:p>
              <a:r>
                <a:rPr lang="en-US" sz="800" b="1" dirty="0">
                  <a:solidFill>
                    <a:prstClr val="black"/>
                  </a:solidFill>
                  <a:latin typeface="Courier New" pitchFamily="49" charset="0"/>
                </a:rPr>
                <a:t>1000–3000</a:t>
              </a:r>
            </a:p>
          </p:txBody>
        </p:sp>
        <p:sp>
          <p:nvSpPr>
            <p:cNvPr id="36" name="Oval 35"/>
            <p:cNvSpPr/>
            <p:nvPr/>
          </p:nvSpPr>
          <p:spPr>
            <a:xfrm>
              <a:off x="8026201" y="1951338"/>
              <a:ext cx="42561" cy="4256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p:nvSpPr>
          <p:spPr>
            <a:xfrm>
              <a:off x="8015561" y="2314295"/>
              <a:ext cx="63841" cy="6384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Isosceles Triangle 37"/>
            <p:cNvSpPr/>
            <p:nvPr/>
          </p:nvSpPr>
          <p:spPr>
            <a:xfrm>
              <a:off x="8020881" y="2131601"/>
              <a:ext cx="53201" cy="532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Isosceles Triangle 38"/>
            <p:cNvSpPr/>
            <p:nvPr/>
          </p:nvSpPr>
          <p:spPr>
            <a:xfrm>
              <a:off x="8031521" y="1819274"/>
              <a:ext cx="31921" cy="31921"/>
            </a:xfrm>
            <a:prstGeom prs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p:cNvSpPr>
              <a:spLocks noChangeAspect="1"/>
            </p:cNvSpPr>
            <p:nvPr/>
          </p:nvSpPr>
          <p:spPr>
            <a:xfrm>
              <a:off x="8004921" y="2479192"/>
              <a:ext cx="85122" cy="8512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gular Pentagon 40"/>
            <p:cNvSpPr>
              <a:spLocks noChangeAspect="1"/>
            </p:cNvSpPr>
            <p:nvPr/>
          </p:nvSpPr>
          <p:spPr>
            <a:xfrm>
              <a:off x="7991620" y="2653012"/>
              <a:ext cx="111723" cy="106402"/>
            </a:xfrm>
            <a:prstGeom prst="pent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Hexagon 41"/>
            <p:cNvSpPr>
              <a:spLocks noChangeAspect="1"/>
            </p:cNvSpPr>
            <p:nvPr/>
          </p:nvSpPr>
          <p:spPr>
            <a:xfrm>
              <a:off x="7985768" y="2873493"/>
              <a:ext cx="123426" cy="106402"/>
            </a:xfrm>
            <a:prstGeom prst="hex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3" name="TextBox 42"/>
          <p:cNvSpPr txBox="1"/>
          <p:nvPr/>
        </p:nvSpPr>
        <p:spPr>
          <a:xfrm>
            <a:off x="913992" y="171066"/>
            <a:ext cx="936000" cy="936000"/>
          </a:xfrm>
          <a:prstGeom prst="rect">
            <a:avLst/>
          </a:prstGeom>
          <a:solidFill>
            <a:schemeClr val="bg1"/>
          </a:solidFill>
          <a:ln>
            <a:solidFill>
              <a:schemeClr val="tx1"/>
            </a:solidFill>
          </a:ln>
        </p:spPr>
        <p:txBody>
          <a:bodyPr wrap="square" rtlCol="0" anchor="ctr">
            <a:noAutofit/>
          </a:bodyPr>
          <a:lstStyle/>
          <a:p>
            <a:pPr algn="ctr"/>
            <a:r>
              <a:rPr lang="en-US" sz="1600" dirty="0" smtClean="0"/>
              <a:t>2.5</a:t>
            </a:r>
            <a:r>
              <a:rPr lang="en-US" sz="1600" baseline="30000" dirty="0" smtClean="0"/>
              <a:t>o</a:t>
            </a:r>
            <a:r>
              <a:rPr lang="en-US" sz="1600" dirty="0" smtClean="0"/>
              <a:t> x 2.5</a:t>
            </a:r>
            <a:r>
              <a:rPr lang="en-US" sz="1600" baseline="30000" dirty="0" smtClean="0"/>
              <a:t>o</a:t>
            </a:r>
            <a:r>
              <a:rPr lang="en-US" sz="1600" dirty="0" smtClean="0"/>
              <a:t> </a:t>
            </a:r>
          </a:p>
          <a:p>
            <a:pPr algn="ctr"/>
            <a:r>
              <a:rPr lang="en-US" sz="1600" dirty="0" smtClean="0"/>
              <a:t>grid</a:t>
            </a:r>
            <a:endParaRPr lang="en-US" sz="1600" dirty="0"/>
          </a:p>
        </p:txBody>
      </p:sp>
      <p:sp>
        <p:nvSpPr>
          <p:cNvPr id="11" name="TextBox 10"/>
          <p:cNvSpPr txBox="1"/>
          <p:nvPr/>
        </p:nvSpPr>
        <p:spPr>
          <a:xfrm>
            <a:off x="5527176" y="3508628"/>
            <a:ext cx="496414" cy="153888"/>
          </a:xfrm>
          <a:prstGeom prst="rect">
            <a:avLst/>
          </a:prstGeom>
          <a:solidFill>
            <a:schemeClr val="bg1"/>
          </a:solidFill>
          <a:ln>
            <a:solidFill>
              <a:schemeClr val="tx1"/>
            </a:solidFill>
          </a:ln>
        </p:spPr>
        <p:txBody>
          <a:bodyPr wrap="none" lIns="18000" tIns="0" rIns="18000" bIns="0" rtlCol="0">
            <a:spAutoFit/>
          </a:bodyPr>
          <a:lstStyle/>
          <a:p>
            <a:r>
              <a:rPr lang="en-US" sz="1000" dirty="0" smtClean="0"/>
              <a:t>Stockton</a:t>
            </a:r>
            <a:endParaRPr lang="en-US" sz="1000" dirty="0"/>
          </a:p>
        </p:txBody>
      </p:sp>
      <p:sp>
        <p:nvSpPr>
          <p:cNvPr id="46" name="Slide Number Placeholder 3"/>
          <p:cNvSpPr>
            <a:spLocks noGrp="1"/>
          </p:cNvSpPr>
          <p:nvPr>
            <p:ph type="sldNum" sz="quarter" idx="12"/>
          </p:nvPr>
        </p:nvSpPr>
        <p:spPr>
          <a:xfrm>
            <a:off x="8244408" y="6376243"/>
            <a:ext cx="762000" cy="365125"/>
          </a:xfrm>
        </p:spPr>
        <p:txBody>
          <a:bodyPr/>
          <a:lstStyle/>
          <a:p>
            <a:fld id="{3E7EE49B-C32B-495C-9640-ABBF50F57D80}" type="slidenum">
              <a:rPr lang="en-US" smtClean="0">
                <a:solidFill>
                  <a:srgbClr val="04617B">
                    <a:shade val="90000"/>
                  </a:srgbClr>
                </a:solidFill>
              </a:rPr>
              <a:pPr/>
              <a:t>22</a:t>
            </a:fld>
            <a:endParaRPr lang="en-US" dirty="0">
              <a:solidFill>
                <a:srgbClr val="04617B">
                  <a:shade val="90000"/>
                </a:srgbClr>
              </a:solidFill>
            </a:endParaRPr>
          </a:p>
        </p:txBody>
      </p:sp>
    </p:spTree>
    <p:extLst>
      <p:ext uri="{BB962C8B-B14F-4D97-AF65-F5344CB8AC3E}">
        <p14:creationId xmlns:p14="http://schemas.microsoft.com/office/powerpoint/2010/main" val="41080402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50" y="398463"/>
            <a:ext cx="9285288" cy="606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3"/>
          <p:cNvSpPr>
            <a:spLocks noGrp="1"/>
          </p:cNvSpPr>
          <p:nvPr>
            <p:ph type="dt" sz="half" idx="10"/>
          </p:nvPr>
        </p:nvSpPr>
        <p:spPr>
          <a:xfrm>
            <a:off x="107504" y="6453336"/>
            <a:ext cx="2133600" cy="365125"/>
          </a:xfrm>
        </p:spPr>
        <p:txBody>
          <a:body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8" name="Footer Placeholder 4"/>
          <p:cNvSpPr>
            <a:spLocks noGrp="1"/>
          </p:cNvSpPr>
          <p:nvPr>
            <p:ph type="ftr" sz="quarter" idx="11"/>
          </p:nvPr>
        </p:nvSpPr>
        <p:spPr>
          <a:xfrm>
            <a:off x="2903704" y="6453336"/>
            <a:ext cx="3352800" cy="365125"/>
          </a:xfrm>
        </p:spPr>
        <p:txBody>
          <a:body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9"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23</a:t>
            </a:fld>
            <a:endParaRPr lang="en-US" dirty="0">
              <a:solidFill>
                <a:srgbClr val="04617B">
                  <a:shade val="90000"/>
                </a:srgbClr>
              </a:solidFill>
            </a:endParaRPr>
          </a:p>
        </p:txBody>
      </p:sp>
    </p:spTree>
    <p:extLst>
      <p:ext uri="{BB962C8B-B14F-4D97-AF65-F5344CB8AC3E}">
        <p14:creationId xmlns:p14="http://schemas.microsoft.com/office/powerpoint/2010/main" val="4123806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13" y="393700"/>
            <a:ext cx="9293226" cy="606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3"/>
          <p:cNvSpPr>
            <a:spLocks noGrp="1"/>
          </p:cNvSpPr>
          <p:nvPr>
            <p:ph type="dt" sz="half" idx="10"/>
          </p:nvPr>
        </p:nvSpPr>
        <p:spPr>
          <a:xfrm>
            <a:off x="107504" y="6453336"/>
            <a:ext cx="2133600" cy="365125"/>
          </a:xfrm>
        </p:spPr>
        <p:txBody>
          <a:body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8" name="Footer Placeholder 4"/>
          <p:cNvSpPr>
            <a:spLocks noGrp="1"/>
          </p:cNvSpPr>
          <p:nvPr>
            <p:ph type="ftr" sz="quarter" idx="11"/>
          </p:nvPr>
        </p:nvSpPr>
        <p:spPr>
          <a:xfrm>
            <a:off x="2903704" y="6453336"/>
            <a:ext cx="3352800" cy="365125"/>
          </a:xfrm>
        </p:spPr>
        <p:txBody>
          <a:body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9"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24</a:t>
            </a:fld>
            <a:endParaRPr lang="en-US" dirty="0">
              <a:solidFill>
                <a:srgbClr val="04617B">
                  <a:shade val="90000"/>
                </a:srgbClr>
              </a:solidFill>
            </a:endParaRPr>
          </a:p>
        </p:txBody>
      </p:sp>
    </p:spTree>
    <p:extLst>
      <p:ext uri="{BB962C8B-B14F-4D97-AF65-F5344CB8AC3E}">
        <p14:creationId xmlns:p14="http://schemas.microsoft.com/office/powerpoint/2010/main" val="37131240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73" y="0"/>
            <a:ext cx="9028253" cy="6858000"/>
          </a:xfrm>
          <a:prstGeom prst="rect">
            <a:avLst/>
          </a:prstGeom>
        </p:spPr>
      </p:pic>
      <p:sp>
        <p:nvSpPr>
          <p:cNvPr id="6" name="TextBox 5"/>
          <p:cNvSpPr txBox="1"/>
          <p:nvPr/>
        </p:nvSpPr>
        <p:spPr>
          <a:xfrm>
            <a:off x="1756488" y="2347491"/>
            <a:ext cx="856325" cy="246221"/>
          </a:xfrm>
          <a:prstGeom prst="rect">
            <a:avLst/>
          </a:prstGeom>
          <a:solidFill>
            <a:schemeClr val="bg1"/>
          </a:solidFill>
          <a:ln>
            <a:solidFill>
              <a:schemeClr val="tx1"/>
            </a:solidFill>
          </a:ln>
        </p:spPr>
        <p:txBody>
          <a:bodyPr wrap="none" rtlCol="0">
            <a:spAutoFit/>
          </a:bodyPr>
          <a:lstStyle/>
          <a:p>
            <a:r>
              <a:rPr lang="en-US" sz="1000" dirty="0" smtClean="0"/>
              <a:t>Mt. Bachelor</a:t>
            </a:r>
            <a:endParaRPr lang="en-US" sz="1000" dirty="0"/>
          </a:p>
        </p:txBody>
      </p:sp>
      <p:sp>
        <p:nvSpPr>
          <p:cNvPr id="7" name="TextBox 6"/>
          <p:cNvSpPr txBox="1"/>
          <p:nvPr/>
        </p:nvSpPr>
        <p:spPr>
          <a:xfrm>
            <a:off x="2607464" y="4046875"/>
            <a:ext cx="452368" cy="246221"/>
          </a:xfrm>
          <a:prstGeom prst="rect">
            <a:avLst/>
          </a:prstGeom>
          <a:solidFill>
            <a:schemeClr val="bg1"/>
          </a:solidFill>
          <a:ln>
            <a:solidFill>
              <a:schemeClr val="tx1"/>
            </a:solidFill>
          </a:ln>
        </p:spPr>
        <p:txBody>
          <a:bodyPr wrap="none" rtlCol="0">
            <a:spAutoFit/>
          </a:bodyPr>
          <a:lstStyle/>
          <a:p>
            <a:r>
              <a:rPr lang="en-US" sz="1000" dirty="0" smtClean="0"/>
              <a:t>Reno</a:t>
            </a:r>
            <a:endParaRPr lang="en-US" sz="1000" dirty="0"/>
          </a:p>
        </p:txBody>
      </p:sp>
      <p:sp>
        <p:nvSpPr>
          <p:cNvPr id="8" name="TextBox 7"/>
          <p:cNvSpPr txBox="1"/>
          <p:nvPr/>
        </p:nvSpPr>
        <p:spPr>
          <a:xfrm>
            <a:off x="3440849" y="3284984"/>
            <a:ext cx="627095" cy="246221"/>
          </a:xfrm>
          <a:prstGeom prst="rect">
            <a:avLst/>
          </a:prstGeom>
          <a:solidFill>
            <a:schemeClr val="bg1"/>
          </a:solidFill>
          <a:ln>
            <a:solidFill>
              <a:schemeClr val="tx1"/>
            </a:solidFill>
          </a:ln>
        </p:spPr>
        <p:txBody>
          <a:bodyPr wrap="none" rtlCol="0">
            <a:spAutoFit/>
          </a:bodyPr>
          <a:lstStyle/>
          <a:p>
            <a:r>
              <a:rPr lang="en-US" sz="1000" dirty="0" smtClean="0"/>
              <a:t>Paradise</a:t>
            </a:r>
            <a:endParaRPr lang="en-US" sz="1000" dirty="0"/>
          </a:p>
        </p:txBody>
      </p:sp>
      <p:sp>
        <p:nvSpPr>
          <p:cNvPr id="9" name="TextBox 8"/>
          <p:cNvSpPr txBox="1"/>
          <p:nvPr/>
        </p:nvSpPr>
        <p:spPr>
          <a:xfrm>
            <a:off x="4407664" y="3261987"/>
            <a:ext cx="478016" cy="246221"/>
          </a:xfrm>
          <a:prstGeom prst="rect">
            <a:avLst/>
          </a:prstGeom>
          <a:solidFill>
            <a:schemeClr val="bg1"/>
          </a:solidFill>
          <a:ln>
            <a:solidFill>
              <a:schemeClr val="tx1"/>
            </a:solidFill>
          </a:ln>
        </p:spPr>
        <p:txBody>
          <a:bodyPr wrap="none" rtlCol="0">
            <a:spAutoFit/>
          </a:bodyPr>
          <a:lstStyle/>
          <a:p>
            <a:r>
              <a:rPr lang="en-US" sz="1000" dirty="0" smtClean="0"/>
              <a:t>Gibbs</a:t>
            </a:r>
            <a:endParaRPr lang="en-US" sz="1000" dirty="0"/>
          </a:p>
        </p:txBody>
      </p:sp>
      <p:sp>
        <p:nvSpPr>
          <p:cNvPr id="10" name="TextBox 9"/>
          <p:cNvSpPr txBox="1"/>
          <p:nvPr/>
        </p:nvSpPr>
        <p:spPr>
          <a:xfrm>
            <a:off x="453144" y="5661352"/>
            <a:ext cx="936000" cy="936000"/>
          </a:xfrm>
          <a:prstGeom prst="rect">
            <a:avLst/>
          </a:prstGeom>
          <a:solidFill>
            <a:schemeClr val="bg1"/>
          </a:solidFill>
          <a:ln>
            <a:solidFill>
              <a:schemeClr val="tx1"/>
            </a:solidFill>
          </a:ln>
        </p:spPr>
        <p:txBody>
          <a:bodyPr wrap="square" rtlCol="0" anchor="ctr">
            <a:noAutofit/>
          </a:bodyPr>
          <a:lstStyle/>
          <a:p>
            <a:pPr algn="ctr"/>
            <a:r>
              <a:rPr lang="en-US" sz="1600" dirty="0" smtClean="0"/>
              <a:t>2.5</a:t>
            </a:r>
            <a:r>
              <a:rPr lang="en-US" sz="1600" baseline="30000" dirty="0" smtClean="0"/>
              <a:t>o</a:t>
            </a:r>
            <a:r>
              <a:rPr lang="en-US" sz="1600" dirty="0" smtClean="0"/>
              <a:t> x 2.5</a:t>
            </a:r>
            <a:r>
              <a:rPr lang="en-US" sz="1600" baseline="30000" dirty="0" smtClean="0"/>
              <a:t>o</a:t>
            </a:r>
            <a:r>
              <a:rPr lang="en-US" sz="1600" dirty="0" smtClean="0"/>
              <a:t> </a:t>
            </a:r>
          </a:p>
          <a:p>
            <a:pPr algn="ctr"/>
            <a:r>
              <a:rPr lang="en-US" sz="1600" dirty="0" smtClean="0"/>
              <a:t>grid</a:t>
            </a:r>
            <a:endParaRPr lang="en-US" sz="1600" dirty="0"/>
          </a:p>
        </p:txBody>
      </p:sp>
      <p:sp>
        <p:nvSpPr>
          <p:cNvPr id="13" name="Slide Number Placeholder 3"/>
          <p:cNvSpPr>
            <a:spLocks noGrp="1"/>
          </p:cNvSpPr>
          <p:nvPr>
            <p:ph type="sldNum" sz="quarter" idx="12"/>
          </p:nvPr>
        </p:nvSpPr>
        <p:spPr>
          <a:xfrm>
            <a:off x="8172400" y="6448251"/>
            <a:ext cx="762000" cy="365125"/>
          </a:xfrm>
        </p:spPr>
        <p:txBody>
          <a:bodyPr/>
          <a:lstStyle/>
          <a:p>
            <a:fld id="{3E7EE49B-C32B-495C-9640-ABBF50F57D80}" type="slidenum">
              <a:rPr lang="en-US" smtClean="0">
                <a:solidFill>
                  <a:srgbClr val="04617B">
                    <a:shade val="90000"/>
                  </a:srgbClr>
                </a:solidFill>
              </a:rPr>
              <a:pPr/>
              <a:t>25</a:t>
            </a:fld>
            <a:endParaRPr lang="en-US" dirty="0">
              <a:solidFill>
                <a:srgbClr val="04617B">
                  <a:shade val="90000"/>
                </a:srgbClr>
              </a:solidFill>
            </a:endParaRPr>
          </a:p>
        </p:txBody>
      </p:sp>
    </p:spTree>
    <p:extLst>
      <p:ext uri="{BB962C8B-B14F-4D97-AF65-F5344CB8AC3E}">
        <p14:creationId xmlns:p14="http://schemas.microsoft.com/office/powerpoint/2010/main" val="15884874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 y="396875"/>
            <a:ext cx="9290050" cy="606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061766" y="1333379"/>
            <a:ext cx="3546926" cy="276999"/>
          </a:xfrm>
          <a:prstGeom prst="rect">
            <a:avLst/>
          </a:prstGeom>
          <a:solidFill>
            <a:schemeClr val="bg1"/>
          </a:solidFill>
        </p:spPr>
        <p:txBody>
          <a:bodyPr wrap="square" lIns="0">
            <a:spAutoFit/>
          </a:bodyPr>
          <a:lstStyle/>
          <a:p>
            <a:r>
              <a:rPr lang="en-US" sz="1200" dirty="0" smtClean="0"/>
              <a:t>Grant et al., </a:t>
            </a:r>
            <a:r>
              <a:rPr lang="en-US" sz="1200" i="1" dirty="0" smtClean="0"/>
              <a:t>Atmospheric Environment</a:t>
            </a:r>
            <a:r>
              <a:rPr lang="en-US" sz="1200" dirty="0" smtClean="0"/>
              <a:t> </a:t>
            </a:r>
            <a:r>
              <a:rPr lang="en-US" sz="1200" b="1" dirty="0"/>
              <a:t>94</a:t>
            </a:r>
            <a:r>
              <a:rPr lang="en-US" sz="1200" dirty="0"/>
              <a:t>: </a:t>
            </a:r>
            <a:r>
              <a:rPr lang="en-US" sz="1200" dirty="0" smtClean="0"/>
              <a:t>164 (2014)</a:t>
            </a:r>
            <a:endParaRPr lang="en-US" sz="1200" dirty="0"/>
          </a:p>
        </p:txBody>
      </p:sp>
      <p:sp>
        <p:nvSpPr>
          <p:cNvPr id="7" name="Date Placeholder 3"/>
          <p:cNvSpPr>
            <a:spLocks noGrp="1"/>
          </p:cNvSpPr>
          <p:nvPr>
            <p:ph type="dt" sz="half" idx="10"/>
          </p:nvPr>
        </p:nvSpPr>
        <p:spPr>
          <a:xfrm>
            <a:off x="107504" y="6453336"/>
            <a:ext cx="2133600" cy="365125"/>
          </a:xfrm>
        </p:spPr>
        <p:txBody>
          <a:body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8" name="Footer Placeholder 4"/>
          <p:cNvSpPr>
            <a:spLocks noGrp="1"/>
          </p:cNvSpPr>
          <p:nvPr>
            <p:ph type="ftr" sz="quarter" idx="11"/>
          </p:nvPr>
        </p:nvSpPr>
        <p:spPr>
          <a:xfrm>
            <a:off x="2903704" y="6453336"/>
            <a:ext cx="3352800" cy="365125"/>
          </a:xfrm>
        </p:spPr>
        <p:txBody>
          <a:body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9"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26</a:t>
            </a:fld>
            <a:endParaRPr lang="en-US" dirty="0">
              <a:solidFill>
                <a:srgbClr val="04617B">
                  <a:shade val="90000"/>
                </a:srgbClr>
              </a:solidFill>
            </a:endParaRPr>
          </a:p>
        </p:txBody>
      </p:sp>
    </p:spTree>
    <p:extLst>
      <p:ext uri="{BB962C8B-B14F-4D97-AF65-F5344CB8AC3E}">
        <p14:creationId xmlns:p14="http://schemas.microsoft.com/office/powerpoint/2010/main" val="35720760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5" y="533102"/>
            <a:ext cx="9291638" cy="606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ate Placeholder 3"/>
          <p:cNvSpPr>
            <a:spLocks noGrp="1"/>
          </p:cNvSpPr>
          <p:nvPr>
            <p:ph type="dt" sz="half" idx="10"/>
          </p:nvPr>
        </p:nvSpPr>
        <p:spPr>
          <a:xfrm>
            <a:off x="107504" y="6453336"/>
            <a:ext cx="2133600" cy="365125"/>
          </a:xfrm>
        </p:spPr>
        <p:txBody>
          <a:body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9" name="Footer Placeholder 4"/>
          <p:cNvSpPr>
            <a:spLocks noGrp="1"/>
          </p:cNvSpPr>
          <p:nvPr>
            <p:ph type="ftr" sz="quarter" idx="11"/>
          </p:nvPr>
        </p:nvSpPr>
        <p:spPr>
          <a:xfrm>
            <a:off x="2903704" y="6453336"/>
            <a:ext cx="3352800" cy="365125"/>
          </a:xfrm>
        </p:spPr>
        <p:txBody>
          <a:body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10"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27</a:t>
            </a:fld>
            <a:endParaRPr lang="en-US" dirty="0">
              <a:solidFill>
                <a:srgbClr val="04617B">
                  <a:shade val="90000"/>
                </a:srgbClr>
              </a:solidFill>
            </a:endParaRPr>
          </a:p>
        </p:txBody>
      </p:sp>
    </p:spTree>
    <p:extLst>
      <p:ext uri="{BB962C8B-B14F-4D97-AF65-F5344CB8AC3E}">
        <p14:creationId xmlns:p14="http://schemas.microsoft.com/office/powerpoint/2010/main" val="38546843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5" y="533102"/>
            <a:ext cx="9291638" cy="606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ate Placeholder 3"/>
          <p:cNvSpPr>
            <a:spLocks noGrp="1"/>
          </p:cNvSpPr>
          <p:nvPr>
            <p:ph type="dt" sz="half" idx="10"/>
          </p:nvPr>
        </p:nvSpPr>
        <p:spPr>
          <a:xfrm>
            <a:off x="107504" y="6453336"/>
            <a:ext cx="2133600" cy="365125"/>
          </a:xfrm>
        </p:spPr>
        <p:txBody>
          <a:body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9" name="Footer Placeholder 4"/>
          <p:cNvSpPr>
            <a:spLocks noGrp="1"/>
          </p:cNvSpPr>
          <p:nvPr>
            <p:ph type="ftr" sz="quarter" idx="11"/>
          </p:nvPr>
        </p:nvSpPr>
        <p:spPr>
          <a:xfrm>
            <a:off x="2903704" y="6453336"/>
            <a:ext cx="3352800" cy="365125"/>
          </a:xfrm>
        </p:spPr>
        <p:txBody>
          <a:body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10"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28</a:t>
            </a:fld>
            <a:endParaRPr lang="en-US" dirty="0">
              <a:solidFill>
                <a:srgbClr val="04617B">
                  <a:shade val="90000"/>
                </a:srgbClr>
              </a:solidFill>
            </a:endParaRPr>
          </a:p>
        </p:txBody>
      </p:sp>
    </p:spTree>
    <p:extLst>
      <p:ext uri="{BB962C8B-B14F-4D97-AF65-F5344CB8AC3E}">
        <p14:creationId xmlns:p14="http://schemas.microsoft.com/office/powerpoint/2010/main" val="23980398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5" y="400050"/>
            <a:ext cx="9291638" cy="606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3"/>
          <p:cNvSpPr>
            <a:spLocks noGrp="1"/>
          </p:cNvSpPr>
          <p:nvPr>
            <p:ph type="dt" sz="half" idx="10"/>
          </p:nvPr>
        </p:nvSpPr>
        <p:spPr>
          <a:xfrm>
            <a:off x="107504" y="6453336"/>
            <a:ext cx="2133600" cy="365125"/>
          </a:xfrm>
        </p:spPr>
        <p:txBody>
          <a:body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8" name="Footer Placeholder 4"/>
          <p:cNvSpPr>
            <a:spLocks noGrp="1"/>
          </p:cNvSpPr>
          <p:nvPr>
            <p:ph type="ftr" sz="quarter" idx="11"/>
          </p:nvPr>
        </p:nvSpPr>
        <p:spPr>
          <a:xfrm>
            <a:off x="2903704" y="6453336"/>
            <a:ext cx="3352800" cy="365125"/>
          </a:xfrm>
        </p:spPr>
        <p:txBody>
          <a:body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9"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29</a:t>
            </a:fld>
            <a:endParaRPr lang="en-US" dirty="0">
              <a:solidFill>
                <a:srgbClr val="04617B">
                  <a:shade val="90000"/>
                </a:srgbClr>
              </a:solidFill>
            </a:endParaRPr>
          </a:p>
        </p:txBody>
      </p:sp>
    </p:spTree>
    <p:extLst>
      <p:ext uri="{BB962C8B-B14F-4D97-AF65-F5344CB8AC3E}">
        <p14:creationId xmlns:p14="http://schemas.microsoft.com/office/powerpoint/2010/main" val="9672522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274496" y="6376243"/>
            <a:ext cx="762000" cy="365125"/>
          </a:xfrm>
        </p:spPr>
        <p:txBody>
          <a:bodyPr/>
          <a:lstStyle/>
          <a:p>
            <a:fld id="{3E7EE49B-C32B-495C-9640-ABBF50F57D80}" type="slidenum">
              <a:rPr lang="en-US" smtClean="0">
                <a:solidFill>
                  <a:prstClr val="white"/>
                </a:solidFill>
              </a:rPr>
              <a:pPr/>
              <a:t>3</a:t>
            </a:fld>
            <a:endParaRPr lang="en-US" dirty="0">
              <a:solidFill>
                <a:prstClr val="white"/>
              </a:solidFill>
            </a:endParaRPr>
          </a:p>
        </p:txBody>
      </p:sp>
      <p:pic>
        <p:nvPicPr>
          <p:cNvPr id="2050" name="Picture 2" descr="https://docs.google.com/viewer?url=http%3A%2F%2Fwww.briloon.org%2Fuploads%2Fhgconnections%2Fglmc%2FMediaPresentation-FINAL-10-09-11.pdf&amp;docid=4eb403bbb95bad2cbe21d48d8151f8cd&amp;a=bi&amp;pagenumber=3&amp;w=80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82" t="8722" r="4412"/>
          <a:stretch/>
        </p:blipFill>
        <p:spPr bwMode="auto">
          <a:xfrm>
            <a:off x="374437" y="45336"/>
            <a:ext cx="8471791" cy="640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92080" y="44624"/>
            <a:ext cx="3782189" cy="461665"/>
          </a:xfrm>
          <a:prstGeom prst="rect">
            <a:avLst/>
          </a:prstGeom>
          <a:solidFill>
            <a:schemeClr val="tx1"/>
          </a:solidFill>
          <a:ln>
            <a:solidFill>
              <a:schemeClr val="bg1"/>
            </a:solidFill>
          </a:ln>
        </p:spPr>
        <p:txBody>
          <a:bodyPr wrap="none" rtlCol="0">
            <a:spAutoFit/>
          </a:bodyPr>
          <a:lstStyle>
            <a:defPPr>
              <a:defRPr lang="en-US"/>
            </a:defPPr>
            <a:lvl1pPr>
              <a:defRPr b="1">
                <a:solidFill>
                  <a:schemeClr val="bg1"/>
                </a:solidFill>
              </a:defRPr>
            </a:lvl1pPr>
          </a:lstStyle>
          <a:p>
            <a:r>
              <a:rPr lang="en-US" sz="2400" i="1" dirty="0">
                <a:solidFill>
                  <a:prstClr val="white"/>
                </a:solidFill>
              </a:rPr>
              <a:t>Mercury in the Environment</a:t>
            </a:r>
          </a:p>
        </p:txBody>
      </p:sp>
      <p:sp>
        <p:nvSpPr>
          <p:cNvPr id="8" name="Rectangle 7"/>
          <p:cNvSpPr/>
          <p:nvPr/>
        </p:nvSpPr>
        <p:spPr>
          <a:xfrm>
            <a:off x="198829" y="6512466"/>
            <a:ext cx="8784976" cy="307777"/>
          </a:xfrm>
          <a:prstGeom prst="rect">
            <a:avLst/>
          </a:prstGeom>
        </p:spPr>
        <p:txBody>
          <a:bodyPr wrap="square">
            <a:spAutoFit/>
          </a:bodyPr>
          <a:lstStyle/>
          <a:p>
            <a:pPr algn="ctr"/>
            <a:r>
              <a:rPr lang="en-US" sz="1400" dirty="0" smtClean="0">
                <a:solidFill>
                  <a:prstClr val="white"/>
                </a:solidFill>
              </a:rPr>
              <a:t>Biodiversity Research Institute (2011): http</a:t>
            </a:r>
            <a:r>
              <a:rPr lang="en-US" sz="1400" dirty="0">
                <a:solidFill>
                  <a:prstClr val="white"/>
                </a:solidFill>
              </a:rPr>
              <a:t>://www.briloon.org/uploads/hgconnections/glmc/GLMC_FinalReport.pdf</a:t>
            </a:r>
          </a:p>
        </p:txBody>
      </p:sp>
    </p:spTree>
    <p:extLst>
      <p:ext uri="{BB962C8B-B14F-4D97-AF65-F5344CB8AC3E}">
        <p14:creationId xmlns:p14="http://schemas.microsoft.com/office/powerpoint/2010/main" val="13246239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5" y="396875"/>
            <a:ext cx="9290050" cy="606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3"/>
          <p:cNvSpPr>
            <a:spLocks noGrp="1"/>
          </p:cNvSpPr>
          <p:nvPr>
            <p:ph type="dt" sz="half" idx="10"/>
          </p:nvPr>
        </p:nvSpPr>
        <p:spPr>
          <a:xfrm>
            <a:off x="107504" y="6453336"/>
            <a:ext cx="2133600" cy="365125"/>
          </a:xfrm>
        </p:spPr>
        <p:txBody>
          <a:body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8" name="Footer Placeholder 4"/>
          <p:cNvSpPr>
            <a:spLocks noGrp="1"/>
          </p:cNvSpPr>
          <p:nvPr>
            <p:ph type="ftr" sz="quarter" idx="11"/>
          </p:nvPr>
        </p:nvSpPr>
        <p:spPr>
          <a:xfrm>
            <a:off x="2903704" y="6453336"/>
            <a:ext cx="3352800" cy="365125"/>
          </a:xfrm>
        </p:spPr>
        <p:txBody>
          <a:body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9"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30</a:t>
            </a:fld>
            <a:endParaRPr lang="en-US" dirty="0">
              <a:solidFill>
                <a:srgbClr val="04617B">
                  <a:shade val="90000"/>
                </a:srgbClr>
              </a:solidFill>
            </a:endParaRPr>
          </a:p>
        </p:txBody>
      </p:sp>
    </p:spTree>
    <p:extLst>
      <p:ext uri="{BB962C8B-B14F-4D97-AF65-F5344CB8AC3E}">
        <p14:creationId xmlns:p14="http://schemas.microsoft.com/office/powerpoint/2010/main" val="29342668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1624"/>
            <a:ext cx="9144000" cy="5675376"/>
          </a:xfrm>
          <a:prstGeom prst="rect">
            <a:avLst/>
          </a:prstGeom>
        </p:spPr>
      </p:pic>
      <p:sp>
        <p:nvSpPr>
          <p:cNvPr id="9" name="Date Placeholder 3"/>
          <p:cNvSpPr>
            <a:spLocks noGrp="1"/>
          </p:cNvSpPr>
          <p:nvPr>
            <p:ph type="dt" sz="half" idx="10"/>
          </p:nvPr>
        </p:nvSpPr>
        <p:spPr>
          <a:xfrm>
            <a:off x="107504" y="6453336"/>
            <a:ext cx="2133600" cy="365125"/>
          </a:xfrm>
        </p:spPr>
        <p:txBody>
          <a:body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10" name="Footer Placeholder 4"/>
          <p:cNvSpPr>
            <a:spLocks noGrp="1"/>
          </p:cNvSpPr>
          <p:nvPr>
            <p:ph type="ftr" sz="quarter" idx="11"/>
          </p:nvPr>
        </p:nvSpPr>
        <p:spPr>
          <a:xfrm>
            <a:off x="2903704" y="6453336"/>
            <a:ext cx="3352800" cy="365125"/>
          </a:xfrm>
        </p:spPr>
        <p:txBody>
          <a:body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11"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rgbClr val="04617B">
                    <a:shade val="90000"/>
                  </a:srgbClr>
                </a:solidFill>
              </a:rPr>
              <a:pPr/>
              <a:t>31</a:t>
            </a:fld>
            <a:endParaRPr lang="en-US" dirty="0">
              <a:solidFill>
                <a:srgbClr val="04617B">
                  <a:shade val="90000"/>
                </a:srgbClr>
              </a:solidFill>
            </a:endParaRPr>
          </a:p>
        </p:txBody>
      </p:sp>
      <p:sp>
        <p:nvSpPr>
          <p:cNvPr id="3" name="TextBox 2"/>
          <p:cNvSpPr txBox="1"/>
          <p:nvPr/>
        </p:nvSpPr>
        <p:spPr>
          <a:xfrm>
            <a:off x="1543872" y="354142"/>
            <a:ext cx="6844552" cy="338554"/>
          </a:xfrm>
          <a:prstGeom prst="rect">
            <a:avLst/>
          </a:prstGeom>
          <a:solidFill>
            <a:srgbClr val="FFFF00"/>
          </a:solidFill>
          <a:ln>
            <a:solidFill>
              <a:schemeClr val="tx1"/>
            </a:solidFill>
          </a:ln>
        </p:spPr>
        <p:txBody>
          <a:bodyPr wrap="square" rtlCol="0">
            <a:spAutoFit/>
          </a:bodyPr>
          <a:lstStyle/>
          <a:p>
            <a:r>
              <a:rPr lang="en-US" sz="1600" b="1" dirty="0" smtClean="0"/>
              <a:t>From earlier </a:t>
            </a:r>
            <a:r>
              <a:rPr lang="en-US" sz="1600" b="1" dirty="0" err="1" smtClean="0"/>
              <a:t>Lagrangian</a:t>
            </a:r>
            <a:r>
              <a:rPr lang="en-US" sz="1600" b="1" dirty="0" smtClean="0"/>
              <a:t> + Eulerian work… very detailed source-receptor results</a:t>
            </a:r>
            <a:endParaRPr lang="en-US" sz="1600" b="1" dirty="0"/>
          </a:p>
        </p:txBody>
      </p:sp>
    </p:spTree>
    <p:extLst>
      <p:ext uri="{BB962C8B-B14F-4D97-AF65-F5344CB8AC3E}">
        <p14:creationId xmlns:p14="http://schemas.microsoft.com/office/powerpoint/2010/main" val="16542215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lsp017.jpg"/>
          <p:cNvPicPr>
            <a:picLocks noChangeAspect="1"/>
          </p:cNvPicPr>
          <p:nvPr/>
        </p:nvPicPr>
        <p:blipFill rotWithShape="1">
          <a:blip r:embed="rId3" cstate="print"/>
          <a:srcRect l="5361" r="5452"/>
          <a:stretch/>
        </p:blipFill>
        <p:spPr>
          <a:xfrm>
            <a:off x="-1" y="0"/>
            <a:ext cx="9144001" cy="6858000"/>
          </a:xfrm>
          <a:prstGeom prst="rect">
            <a:avLst/>
          </a:prstGeom>
          <a:ln>
            <a:solidFill>
              <a:srgbClr val="11467F"/>
            </a:solidFill>
          </a:ln>
        </p:spPr>
      </p:pic>
      <p:sp>
        <p:nvSpPr>
          <p:cNvPr id="11" name="TextBox 10"/>
          <p:cNvSpPr txBox="1"/>
          <p:nvPr/>
        </p:nvSpPr>
        <p:spPr>
          <a:xfrm>
            <a:off x="457200" y="344831"/>
            <a:ext cx="1905000" cy="685800"/>
          </a:xfrm>
          <a:prstGeom prst="rect">
            <a:avLst/>
          </a:prstGeom>
          <a:noFill/>
        </p:spPr>
        <p:txBody>
          <a:bodyPr wrap="square" rtlCol="0">
            <a:noAutofit/>
          </a:bodyPr>
          <a:lstStyle/>
          <a:p>
            <a:pPr marL="514350" indent="-514350" algn="ctr" fontAlgn="ctr"/>
            <a:r>
              <a:rPr lang="en-US" sz="4000" b="1" dirty="0" smtClean="0">
                <a:solidFill>
                  <a:srgbClr val="11467F"/>
                </a:solidFill>
                <a:latin typeface="+mj-lt"/>
                <a:cs typeface="Arial Narrow"/>
              </a:rPr>
              <a:t>Thanks! </a:t>
            </a:r>
          </a:p>
          <a:p>
            <a:pPr marL="514350" indent="-514350" algn="ctr" fontAlgn="ctr"/>
            <a:r>
              <a:rPr lang="en-US" sz="4000" b="1" dirty="0" smtClean="0">
                <a:solidFill>
                  <a:srgbClr val="11467F"/>
                </a:solidFill>
                <a:latin typeface="+mj-lt"/>
                <a:cs typeface="Arial Narrow"/>
              </a:rPr>
              <a:t>			</a:t>
            </a:r>
            <a:endParaRPr lang="en-US" sz="4000" dirty="0" smtClean="0">
              <a:solidFill>
                <a:srgbClr val="11467F"/>
              </a:solidFill>
              <a:latin typeface="+mj-lt"/>
              <a:cs typeface="Arial Narrow"/>
            </a:endParaRPr>
          </a:p>
        </p:txBody>
      </p:sp>
      <p:grpSp>
        <p:nvGrpSpPr>
          <p:cNvPr id="4" name="Group 3"/>
          <p:cNvGrpSpPr/>
          <p:nvPr/>
        </p:nvGrpSpPr>
        <p:grpSpPr>
          <a:xfrm>
            <a:off x="3695700" y="4267200"/>
            <a:ext cx="5257800" cy="2057400"/>
            <a:chOff x="3850340" y="448235"/>
            <a:chExt cx="5257800" cy="2057400"/>
          </a:xfrm>
        </p:grpSpPr>
        <p:sp>
          <p:nvSpPr>
            <p:cNvPr id="3" name="Rectangle 2"/>
            <p:cNvSpPr/>
            <p:nvPr/>
          </p:nvSpPr>
          <p:spPr>
            <a:xfrm>
              <a:off x="3888440" y="448235"/>
              <a:ext cx="5219700" cy="2057400"/>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850340" y="455438"/>
              <a:ext cx="5219700" cy="830997"/>
            </a:xfrm>
            <a:prstGeom prst="rect">
              <a:avLst/>
            </a:prstGeom>
            <a:noFill/>
          </p:spPr>
          <p:txBody>
            <a:bodyPr wrap="square" rtlCol="0">
              <a:spAutoFit/>
            </a:bodyPr>
            <a:lstStyle/>
            <a:p>
              <a:pPr algn="ctr"/>
              <a:r>
                <a:rPr lang="en-US" sz="2400" b="1" i="1" dirty="0" smtClean="0"/>
                <a:t>This work was partially funded through the Great Lakes Restoration Initiative</a:t>
              </a:r>
              <a:endParaRPr lang="en-US" sz="2400" b="1" i="1" dirty="0"/>
            </a:p>
          </p:txBody>
        </p:sp>
        <p:pic>
          <p:nvPicPr>
            <p:cNvPr id="6" name="Picture 5" descr="GLRI_logo_a.psd"/>
            <p:cNvPicPr>
              <a:picLocks noChangeAspect="1"/>
            </p:cNvPicPr>
            <p:nvPr/>
          </p:nvPicPr>
          <p:blipFill>
            <a:blip r:embed="rId4" cstate="print"/>
            <a:stretch>
              <a:fillRect/>
            </a:stretch>
          </p:blipFill>
          <p:spPr>
            <a:xfrm>
              <a:off x="4498040" y="1282572"/>
              <a:ext cx="4114800" cy="1070663"/>
            </a:xfrm>
            <a:prstGeom prst="rect">
              <a:avLst/>
            </a:prstGeom>
          </p:spPr>
        </p:pic>
      </p:grpSp>
      <p:sp>
        <p:nvSpPr>
          <p:cNvPr id="14" name="Date Placeholder 3"/>
          <p:cNvSpPr>
            <a:spLocks noGrp="1"/>
          </p:cNvSpPr>
          <p:nvPr>
            <p:ph type="dt" sz="half" idx="10"/>
          </p:nvPr>
        </p:nvSpPr>
        <p:spPr>
          <a:xfrm>
            <a:off x="107504" y="6453336"/>
            <a:ext cx="2133600" cy="365125"/>
          </a:xfrm>
        </p:spPr>
        <p:txBody>
          <a:bodyPr/>
          <a:lstStyle/>
          <a:p>
            <a:r>
              <a:rPr lang="en-US" dirty="0" smtClean="0">
                <a:solidFill>
                  <a:schemeClr val="bg1"/>
                </a:solidFill>
              </a:rPr>
              <a:t>Oct 16, 2014</a:t>
            </a:r>
            <a:endParaRPr lang="en-US" dirty="0">
              <a:solidFill>
                <a:schemeClr val="bg1"/>
              </a:solidFill>
            </a:endParaRPr>
          </a:p>
        </p:txBody>
      </p:sp>
      <p:sp>
        <p:nvSpPr>
          <p:cNvPr id="15" name="Footer Placeholder 4"/>
          <p:cNvSpPr>
            <a:spLocks noGrp="1"/>
          </p:cNvSpPr>
          <p:nvPr>
            <p:ph type="ftr" sz="quarter" idx="11"/>
          </p:nvPr>
        </p:nvSpPr>
        <p:spPr>
          <a:xfrm>
            <a:off x="2903704" y="6453336"/>
            <a:ext cx="3352800" cy="365125"/>
          </a:xfrm>
        </p:spPr>
        <p:txBody>
          <a:bodyPr/>
          <a:lstStyle/>
          <a:p>
            <a:r>
              <a:rPr lang="en-US" smtClean="0">
                <a:solidFill>
                  <a:schemeClr val="bg1"/>
                </a:solidFill>
              </a:rPr>
              <a:t>NOAA Air Resources Laboratory</a:t>
            </a:r>
            <a:endParaRPr lang="en-US" dirty="0">
              <a:solidFill>
                <a:schemeClr val="bg1"/>
              </a:solidFill>
            </a:endParaRPr>
          </a:p>
        </p:txBody>
      </p:sp>
      <p:sp>
        <p:nvSpPr>
          <p:cNvPr id="16" name="Slide Number Placeholder 5"/>
          <p:cNvSpPr>
            <a:spLocks noGrp="1"/>
          </p:cNvSpPr>
          <p:nvPr>
            <p:ph type="sldNum" sz="quarter" idx="12"/>
          </p:nvPr>
        </p:nvSpPr>
        <p:spPr>
          <a:xfrm>
            <a:off x="8316416" y="6453336"/>
            <a:ext cx="762000" cy="365125"/>
          </a:xfrm>
        </p:spPr>
        <p:txBody>
          <a:bodyPr/>
          <a:lstStyle/>
          <a:p>
            <a:fld id="{3E7EE49B-C32B-495C-9640-ABBF50F57D80}" type="slidenum">
              <a:rPr lang="en-US" smtClean="0">
                <a:solidFill>
                  <a:schemeClr val="bg1"/>
                </a:solidFill>
              </a:rPr>
              <a:pPr/>
              <a:t>32</a:t>
            </a:fld>
            <a:endParaRPr lang="en-US" dirty="0">
              <a:solidFill>
                <a:schemeClr val="bg1"/>
              </a:solidFill>
            </a:endParaRPr>
          </a:p>
        </p:txBody>
      </p:sp>
    </p:spTree>
    <p:extLst>
      <p:ext uri="{BB962C8B-B14F-4D97-AF65-F5344CB8AC3E}">
        <p14:creationId xmlns:p14="http://schemas.microsoft.com/office/powerpoint/2010/main" val="2022369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ish2001"/>
          <p:cNvPicPr>
            <a:picLocks noChangeAspect="1" noChangeArrowheads="1"/>
          </p:cNvPicPr>
          <p:nvPr/>
        </p:nvPicPr>
        <p:blipFill>
          <a:blip r:embed="rId2">
            <a:extLst>
              <a:ext uri="{28A0092B-C50C-407E-A947-70E740481C1C}">
                <a14:useLocalDpi xmlns:a14="http://schemas.microsoft.com/office/drawing/2010/main" val="0"/>
              </a:ext>
            </a:extLst>
          </a:blip>
          <a:srcRect r="14063"/>
          <a:stretch>
            <a:fillRect/>
          </a:stretch>
        </p:blipFill>
        <p:spPr bwMode="auto">
          <a:xfrm>
            <a:off x="-1588" y="0"/>
            <a:ext cx="92106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152400" y="228600"/>
            <a:ext cx="8945563"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Environmental Mercury Cycling -- Natural vs. Anthropogenic</a:t>
            </a:r>
          </a:p>
        </p:txBody>
      </p:sp>
      <p:sp>
        <p:nvSpPr>
          <p:cNvPr id="14340" name="Text Box 4"/>
          <p:cNvSpPr txBox="1">
            <a:spLocks noChangeArrowheads="1"/>
          </p:cNvSpPr>
          <p:nvPr/>
        </p:nvSpPr>
        <p:spPr bwMode="auto">
          <a:xfrm>
            <a:off x="533400" y="3859213"/>
            <a:ext cx="8610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q"/>
            </a:pPr>
            <a:r>
              <a:rPr lang="en-US" altLang="en-US" b="1">
                <a:solidFill>
                  <a:schemeClr val="bg1"/>
                </a:solidFill>
              </a:rPr>
              <a:t>Most anthropogenic Hg is “released” as atmospheric emissions:</a:t>
            </a:r>
          </a:p>
        </p:txBody>
      </p:sp>
      <p:sp>
        <p:nvSpPr>
          <p:cNvPr id="14341" name="Text Box 5"/>
          <p:cNvSpPr txBox="1">
            <a:spLocks noChangeArrowheads="1"/>
          </p:cNvSpPr>
          <p:nvPr/>
        </p:nvSpPr>
        <p:spPr bwMode="auto">
          <a:xfrm>
            <a:off x="533400" y="4237038"/>
            <a:ext cx="7924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628650" indent="-1714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buFont typeface="Wingdings" pitchFamily="2" charset="2"/>
              <a:buChar char="§"/>
            </a:pPr>
            <a:r>
              <a:rPr lang="en-US" altLang="en-US" sz="1400" b="1">
                <a:solidFill>
                  <a:schemeClr val="bg1"/>
                </a:solidFill>
              </a:rPr>
              <a:t>Hg in </a:t>
            </a:r>
            <a:r>
              <a:rPr lang="en-US" altLang="en-US" sz="1400" b="1" i="1">
                <a:solidFill>
                  <a:schemeClr val="bg1"/>
                </a:solidFill>
              </a:rPr>
              <a:t>coal </a:t>
            </a:r>
            <a:r>
              <a:rPr lang="en-US" altLang="en-US" sz="1400" b="1">
                <a:solidFill>
                  <a:schemeClr val="bg1"/>
                </a:solidFill>
              </a:rPr>
              <a:t>is released to the air when coal is burned</a:t>
            </a:r>
          </a:p>
          <a:p>
            <a:pPr lvl="1" eaLnBrk="1" hangingPunct="1">
              <a:buFont typeface="Wingdings" pitchFamily="2" charset="2"/>
              <a:buChar char="§"/>
            </a:pPr>
            <a:r>
              <a:rPr lang="en-US" altLang="en-US" sz="1400" b="1">
                <a:solidFill>
                  <a:schemeClr val="bg1"/>
                </a:solidFill>
              </a:rPr>
              <a:t>Hg in </a:t>
            </a:r>
            <a:r>
              <a:rPr lang="en-US" altLang="en-US" sz="1400" b="1" i="1">
                <a:solidFill>
                  <a:schemeClr val="bg1"/>
                </a:solidFill>
              </a:rPr>
              <a:t>other fuels</a:t>
            </a:r>
            <a:r>
              <a:rPr lang="en-US" altLang="en-US" sz="1400" b="1">
                <a:solidFill>
                  <a:schemeClr val="bg1"/>
                </a:solidFill>
              </a:rPr>
              <a:t> is released to the air when they are processed and burned</a:t>
            </a:r>
          </a:p>
          <a:p>
            <a:pPr lvl="1" eaLnBrk="1" hangingPunct="1">
              <a:buFont typeface="Wingdings" pitchFamily="2" charset="2"/>
              <a:buChar char="§"/>
            </a:pPr>
            <a:r>
              <a:rPr lang="en-US" altLang="en-US" sz="1400" b="1">
                <a:solidFill>
                  <a:schemeClr val="bg1"/>
                </a:solidFill>
              </a:rPr>
              <a:t>Hg in </a:t>
            </a:r>
            <a:r>
              <a:rPr lang="en-US" altLang="en-US" sz="1400" b="1" i="1">
                <a:solidFill>
                  <a:schemeClr val="bg1"/>
                </a:solidFill>
              </a:rPr>
              <a:t>ores</a:t>
            </a:r>
            <a:r>
              <a:rPr lang="en-US" altLang="en-US" sz="1400" b="1">
                <a:solidFill>
                  <a:schemeClr val="bg1"/>
                </a:solidFill>
              </a:rPr>
              <a:t> is released to the air during metallurgical processes</a:t>
            </a:r>
          </a:p>
          <a:p>
            <a:pPr lvl="1" eaLnBrk="1" hangingPunct="1">
              <a:buFont typeface="Wingdings" pitchFamily="2" charset="2"/>
              <a:buChar char="§"/>
            </a:pPr>
            <a:r>
              <a:rPr lang="en-US" altLang="en-US" sz="1400" b="1">
                <a:solidFill>
                  <a:schemeClr val="bg1"/>
                </a:solidFill>
              </a:rPr>
              <a:t>Hg in </a:t>
            </a:r>
            <a:r>
              <a:rPr lang="en-US" altLang="en-US" sz="1400" b="1" i="1">
                <a:solidFill>
                  <a:schemeClr val="bg1"/>
                </a:solidFill>
              </a:rPr>
              <a:t>products</a:t>
            </a:r>
            <a:r>
              <a:rPr lang="en-US" altLang="en-US" sz="1400" b="1">
                <a:solidFill>
                  <a:schemeClr val="bg1"/>
                </a:solidFill>
              </a:rPr>
              <a:t> is released to the air when burned or landfilled after being discarded (e.g., batteries, switches)</a:t>
            </a:r>
            <a:r>
              <a:rPr lang="en-US" altLang="en-US" sz="1400">
                <a:solidFill>
                  <a:schemeClr val="bg1"/>
                </a:solidFill>
              </a:rPr>
              <a:t> </a:t>
            </a:r>
          </a:p>
        </p:txBody>
      </p:sp>
      <p:sp>
        <p:nvSpPr>
          <p:cNvPr id="14342" name="Text Box 8"/>
          <p:cNvSpPr txBox="1">
            <a:spLocks noChangeArrowheads="1"/>
          </p:cNvSpPr>
          <p:nvPr/>
        </p:nvSpPr>
        <p:spPr bwMode="auto">
          <a:xfrm>
            <a:off x="533400" y="2698750"/>
            <a:ext cx="807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q"/>
            </a:pPr>
            <a:r>
              <a:rPr lang="en-US" altLang="en-US" b="1">
                <a:solidFill>
                  <a:schemeClr val="bg1"/>
                </a:solidFill>
              </a:rPr>
              <a:t>This has always been going on, and there has always been Hg in fish </a:t>
            </a:r>
          </a:p>
        </p:txBody>
      </p:sp>
      <p:sp>
        <p:nvSpPr>
          <p:cNvPr id="14343" name="Text Box 11"/>
          <p:cNvSpPr txBox="1">
            <a:spLocks noChangeArrowheads="1"/>
          </p:cNvSpPr>
          <p:nvPr/>
        </p:nvSpPr>
        <p:spPr bwMode="auto">
          <a:xfrm>
            <a:off x="533400" y="990600"/>
            <a:ext cx="838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q"/>
            </a:pPr>
            <a:r>
              <a:rPr lang="en-US" altLang="en-US" b="1">
                <a:solidFill>
                  <a:schemeClr val="bg1"/>
                </a:solidFill>
              </a:rPr>
              <a:t>Mercury (Hg) is an element... there is the same amount of mercury on Earth today as there always has been </a:t>
            </a:r>
          </a:p>
        </p:txBody>
      </p:sp>
      <p:sp>
        <p:nvSpPr>
          <p:cNvPr id="14344" name="Text Box 12"/>
          <p:cNvSpPr txBox="1">
            <a:spLocks noChangeArrowheads="1"/>
          </p:cNvSpPr>
          <p:nvPr/>
        </p:nvSpPr>
        <p:spPr bwMode="auto">
          <a:xfrm>
            <a:off x="533400" y="1844675"/>
            <a:ext cx="830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q"/>
            </a:pPr>
            <a:r>
              <a:rPr lang="en-US" altLang="en-US" b="1">
                <a:solidFill>
                  <a:schemeClr val="bg1"/>
                </a:solidFill>
              </a:rPr>
              <a:t>“natural” Hg cycle – Hg is transported throughout the environment, and chemical transformations interconvert different mercury species</a:t>
            </a:r>
          </a:p>
        </p:txBody>
      </p:sp>
      <p:sp>
        <p:nvSpPr>
          <p:cNvPr id="14345" name="Text Box 13"/>
          <p:cNvSpPr txBox="1">
            <a:spLocks noChangeArrowheads="1"/>
          </p:cNvSpPr>
          <p:nvPr/>
        </p:nvSpPr>
        <p:spPr bwMode="auto">
          <a:xfrm>
            <a:off x="533400" y="3279775"/>
            <a:ext cx="792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q"/>
            </a:pPr>
            <a:r>
              <a:rPr lang="en-US" altLang="en-US" b="1">
                <a:solidFill>
                  <a:schemeClr val="bg1"/>
                </a:solidFill>
              </a:rPr>
              <a:t>But, we make some Hg unexpectedly “bioavailable”</a:t>
            </a:r>
          </a:p>
        </p:txBody>
      </p:sp>
      <p:sp>
        <p:nvSpPr>
          <p:cNvPr id="14347" name="Text Box 13"/>
          <p:cNvSpPr txBox="1">
            <a:spLocks noChangeArrowheads="1"/>
          </p:cNvSpPr>
          <p:nvPr/>
        </p:nvSpPr>
        <p:spPr bwMode="auto">
          <a:xfrm>
            <a:off x="533400" y="5605463"/>
            <a:ext cx="853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q"/>
            </a:pPr>
            <a:r>
              <a:rPr lang="en-US" altLang="en-US" b="1">
                <a:solidFill>
                  <a:schemeClr val="bg1"/>
                </a:solidFill>
              </a:rPr>
              <a:t>Average, current atmospheric Hg deposition is ~3x pre-industrial levels</a:t>
            </a:r>
          </a:p>
        </p:txBody>
      </p:sp>
      <p:sp>
        <p:nvSpPr>
          <p:cNvPr id="14348" name="Text Box 13"/>
          <p:cNvSpPr txBox="1">
            <a:spLocks noChangeArrowheads="1"/>
          </p:cNvSpPr>
          <p:nvPr/>
        </p:nvSpPr>
        <p:spPr bwMode="auto">
          <a:xfrm>
            <a:off x="533400" y="6186488"/>
            <a:ext cx="853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Char char="q"/>
            </a:pPr>
            <a:r>
              <a:rPr lang="en-US" altLang="en-US" b="1" dirty="0">
                <a:solidFill>
                  <a:schemeClr val="bg1"/>
                </a:solidFill>
              </a:rPr>
              <a:t>Evidence suggests that newly deposited Hg </a:t>
            </a:r>
            <a:r>
              <a:rPr lang="en-US" altLang="en-US" b="1" dirty="0" smtClean="0">
                <a:solidFill>
                  <a:schemeClr val="bg1"/>
                </a:solidFill>
              </a:rPr>
              <a:t>may be more </a:t>
            </a:r>
            <a:r>
              <a:rPr lang="en-US" altLang="en-US" b="1" dirty="0">
                <a:solidFill>
                  <a:schemeClr val="bg1"/>
                </a:solidFill>
              </a:rPr>
              <a:t>bioavailable</a:t>
            </a:r>
          </a:p>
        </p:txBody>
      </p:sp>
      <p:sp>
        <p:nvSpPr>
          <p:cNvPr id="13" name="Footer Placeholder 2"/>
          <p:cNvSpPr>
            <a:spLocks noGrp="1"/>
          </p:cNvSpPr>
          <p:nvPr>
            <p:ph type="ftr" sz="quarter" idx="11"/>
          </p:nvPr>
        </p:nvSpPr>
        <p:spPr>
          <a:xfrm>
            <a:off x="2860170" y="6425427"/>
            <a:ext cx="3352800" cy="365125"/>
          </a:xfrm>
        </p:spPr>
        <p:txBody>
          <a:bodyPr/>
          <a:lstStyle/>
          <a:p>
            <a:r>
              <a:rPr lang="en-US" dirty="0" smtClean="0">
                <a:solidFill>
                  <a:schemeClr val="tx2">
                    <a:lumMod val="20000"/>
                    <a:lumOff val="80000"/>
                  </a:schemeClr>
                </a:solidFill>
              </a:rPr>
              <a:t>Air Resources Laboratory</a:t>
            </a:r>
            <a:endParaRPr lang="en-US" dirty="0">
              <a:solidFill>
                <a:schemeClr val="tx2">
                  <a:lumMod val="20000"/>
                  <a:lumOff val="80000"/>
                </a:schemeClr>
              </a:solidFill>
            </a:endParaRPr>
          </a:p>
        </p:txBody>
      </p:sp>
      <p:sp>
        <p:nvSpPr>
          <p:cNvPr id="14" name="Slide Number Placeholder 3"/>
          <p:cNvSpPr>
            <a:spLocks noGrp="1"/>
          </p:cNvSpPr>
          <p:nvPr>
            <p:ph type="sldNum" sz="quarter" idx="12"/>
          </p:nvPr>
        </p:nvSpPr>
        <p:spPr>
          <a:xfrm>
            <a:off x="8307870" y="6425427"/>
            <a:ext cx="762000" cy="365125"/>
          </a:xfrm>
        </p:spPr>
        <p:txBody>
          <a:bodyPr/>
          <a:lstStyle/>
          <a:p>
            <a:fld id="{3E7EE49B-C32B-495C-9640-ABBF50F57D80}" type="slidenum">
              <a:rPr lang="en-US" smtClean="0">
                <a:solidFill>
                  <a:schemeClr val="tx2">
                    <a:lumMod val="20000"/>
                    <a:lumOff val="80000"/>
                  </a:schemeClr>
                </a:solidFill>
              </a:rPr>
              <a:pPr/>
              <a:t>4</a:t>
            </a:fld>
            <a:endParaRPr lang="en-US" dirty="0">
              <a:solidFill>
                <a:schemeClr val="tx2">
                  <a:lumMod val="20000"/>
                  <a:lumOff val="80000"/>
                </a:schemeClr>
              </a:solidFill>
            </a:endParaRPr>
          </a:p>
        </p:txBody>
      </p:sp>
      <p:sp>
        <p:nvSpPr>
          <p:cNvPr id="15" name="Date Placeholder 3"/>
          <p:cNvSpPr>
            <a:spLocks noGrp="1"/>
          </p:cNvSpPr>
          <p:nvPr>
            <p:ph type="dt" sz="half" idx="10"/>
          </p:nvPr>
        </p:nvSpPr>
        <p:spPr>
          <a:xfrm>
            <a:off x="107504" y="6453336"/>
            <a:ext cx="2133600" cy="365125"/>
          </a:xfrm>
        </p:spPr>
        <p:txBody>
          <a:bodyPr/>
          <a:lstStyle/>
          <a:p>
            <a:r>
              <a:rPr lang="en-US" dirty="0" smtClean="0">
                <a:solidFill>
                  <a:schemeClr val="bg2">
                    <a:lumMod val="90000"/>
                  </a:schemeClr>
                </a:solidFill>
              </a:rPr>
              <a:t>Oct 16, 2014</a:t>
            </a:r>
            <a:endParaRPr lang="en-US" dirty="0">
              <a:solidFill>
                <a:schemeClr val="bg2">
                  <a:lumMod val="90000"/>
                </a:schemeClr>
              </a:solidFill>
            </a:endParaRPr>
          </a:p>
        </p:txBody>
      </p:sp>
    </p:spTree>
    <p:extLst>
      <p:ext uri="{BB962C8B-B14F-4D97-AF65-F5344CB8AC3E}">
        <p14:creationId xmlns:p14="http://schemas.microsoft.com/office/powerpoint/2010/main" val="2559331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5</a:t>
            </a:fld>
            <a:endParaRPr lang="en-US" dirty="0">
              <a:solidFill>
                <a:srgbClr val="04617B">
                  <a:shade val="90000"/>
                </a:srgbClr>
              </a:solidFill>
            </a:endParaRPr>
          </a:p>
        </p:txBody>
      </p:sp>
      <p:pic>
        <p:nvPicPr>
          <p:cNvPr id="1026" name="Picture 2" descr="http://upload.wikimedia.org/wikipedia/commons/thumb/1/12/Mercury_in_Ice_Core_Upper_Fremont_Glacier.svg/744px-Mercury_in_Ice_Core_Upper_Fremont_Glacier.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476672"/>
            <a:ext cx="4226358" cy="597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67544" y="476672"/>
            <a:ext cx="2160240" cy="2677656"/>
          </a:xfrm>
          <a:prstGeom prst="rect">
            <a:avLst/>
          </a:prstGeom>
        </p:spPr>
        <p:txBody>
          <a:bodyPr wrap="square">
            <a:spAutoFit/>
          </a:bodyPr>
          <a:lstStyle/>
          <a:p>
            <a:pPr algn="r"/>
            <a:r>
              <a:rPr lang="en-GB" sz="2800" b="1" dirty="0"/>
              <a:t>Mercury in </a:t>
            </a:r>
            <a:endParaRPr lang="en-GB" sz="2800" b="1" dirty="0" smtClean="0"/>
          </a:p>
          <a:p>
            <a:pPr algn="r"/>
            <a:r>
              <a:rPr lang="en-GB" sz="2800" b="1" dirty="0" smtClean="0"/>
              <a:t>Ice Cores </a:t>
            </a:r>
          </a:p>
          <a:p>
            <a:pPr algn="r"/>
            <a:r>
              <a:rPr lang="en-GB" sz="2800" b="1" dirty="0" smtClean="0"/>
              <a:t>from the</a:t>
            </a:r>
          </a:p>
          <a:p>
            <a:pPr algn="r"/>
            <a:r>
              <a:rPr lang="en-GB" sz="2800" b="1" dirty="0" smtClean="0"/>
              <a:t>Upper </a:t>
            </a:r>
          </a:p>
          <a:p>
            <a:pPr algn="r"/>
            <a:r>
              <a:rPr lang="en-GB" sz="2800" b="1" dirty="0" smtClean="0"/>
              <a:t>Fremont </a:t>
            </a:r>
            <a:r>
              <a:rPr lang="en-GB" sz="2800" b="1" dirty="0"/>
              <a:t>Glacier</a:t>
            </a:r>
            <a:endParaRPr lang="en-US" sz="2800" b="1" dirty="0"/>
          </a:p>
        </p:txBody>
      </p:sp>
      <p:sp>
        <p:nvSpPr>
          <p:cNvPr id="8" name="Rectangle 7"/>
          <p:cNvSpPr/>
          <p:nvPr/>
        </p:nvSpPr>
        <p:spPr>
          <a:xfrm>
            <a:off x="179512" y="4293096"/>
            <a:ext cx="2232248" cy="1477328"/>
          </a:xfrm>
          <a:prstGeom prst="rect">
            <a:avLst/>
          </a:prstGeom>
          <a:solidFill>
            <a:schemeClr val="bg1">
              <a:lumMod val="95000"/>
            </a:schemeClr>
          </a:solidFill>
          <a:ln>
            <a:solidFill>
              <a:schemeClr val="tx1"/>
            </a:solidFill>
          </a:ln>
        </p:spPr>
        <p:txBody>
          <a:bodyPr wrap="square">
            <a:spAutoFit/>
          </a:bodyPr>
          <a:lstStyle/>
          <a:p>
            <a:r>
              <a:rPr lang="en-GB" dirty="0"/>
              <a:t>U.S. Geological </a:t>
            </a:r>
            <a:r>
              <a:rPr lang="en-GB" dirty="0" smtClean="0"/>
              <a:t>Survey: </a:t>
            </a:r>
            <a:r>
              <a:rPr lang="en-GB" dirty="0" smtClean="0">
                <a:solidFill>
                  <a:schemeClr val="accent1"/>
                </a:solidFill>
              </a:rPr>
              <a:t>http</a:t>
            </a:r>
            <a:r>
              <a:rPr lang="en-GB" dirty="0">
                <a:solidFill>
                  <a:schemeClr val="accent1"/>
                </a:solidFill>
              </a:rPr>
              <a:t>://toxics.usgs.gov/pubs/FS-051-02/pdf/fs-051-02.pdf</a:t>
            </a:r>
            <a:endParaRPr lang="en-US" dirty="0">
              <a:solidFill>
                <a:schemeClr val="accent1"/>
              </a:solidFill>
            </a:endParaRPr>
          </a:p>
        </p:txBody>
      </p:sp>
      <p:sp>
        <p:nvSpPr>
          <p:cNvPr id="10" name="Text Box 6"/>
          <p:cNvSpPr txBox="1">
            <a:spLocks noChangeArrowheads="1"/>
          </p:cNvSpPr>
          <p:nvPr/>
        </p:nvSpPr>
        <p:spPr bwMode="auto">
          <a:xfrm>
            <a:off x="7236296" y="628021"/>
            <a:ext cx="1802904"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dirty="0">
                <a:solidFill>
                  <a:srgbClr val="0070C0"/>
                </a:solidFill>
                <a:latin typeface="+mn-lt"/>
              </a:rPr>
              <a:t>Natural vs. </a:t>
            </a:r>
          </a:p>
          <a:p>
            <a:pPr eaLnBrk="1" hangingPunct="1"/>
            <a:r>
              <a:rPr lang="en-US" altLang="en-US" b="1" dirty="0">
                <a:solidFill>
                  <a:srgbClr val="0070C0"/>
                </a:solidFill>
                <a:latin typeface="+mn-lt"/>
              </a:rPr>
              <a:t>anthropogenic</a:t>
            </a:r>
          </a:p>
          <a:p>
            <a:pPr eaLnBrk="1" hangingPunct="1"/>
            <a:r>
              <a:rPr lang="en-US" altLang="en-US" b="1" dirty="0">
                <a:solidFill>
                  <a:srgbClr val="0070C0"/>
                </a:solidFill>
                <a:latin typeface="+mn-lt"/>
              </a:rPr>
              <a:t>mercury?</a:t>
            </a:r>
          </a:p>
          <a:p>
            <a:pPr eaLnBrk="1" hangingPunct="1"/>
            <a:endParaRPr lang="en-US" altLang="en-US" b="1" dirty="0">
              <a:latin typeface="+mn-lt"/>
            </a:endParaRPr>
          </a:p>
          <a:p>
            <a:pPr eaLnBrk="1" hangingPunct="1"/>
            <a:r>
              <a:rPr lang="en-US" altLang="en-US" b="1" dirty="0">
                <a:solidFill>
                  <a:srgbClr val="E00000"/>
                </a:solidFill>
                <a:latin typeface="+mn-lt"/>
              </a:rPr>
              <a:t>Studies show that anthropogenic activities have </a:t>
            </a:r>
          </a:p>
          <a:p>
            <a:pPr eaLnBrk="1" hangingPunct="1"/>
            <a:r>
              <a:rPr lang="en-US" altLang="en-US" b="1" dirty="0">
                <a:solidFill>
                  <a:srgbClr val="E00000"/>
                </a:solidFill>
                <a:latin typeface="+mn-lt"/>
              </a:rPr>
              <a:t>typically increased bioavailable Hg  concentrations in ecosystems by </a:t>
            </a:r>
            <a:r>
              <a:rPr lang="en-US" altLang="en-US" b="1" dirty="0" smtClean="0">
                <a:solidFill>
                  <a:srgbClr val="E00000"/>
                </a:solidFill>
                <a:latin typeface="+mn-lt"/>
              </a:rPr>
              <a:t>a factor </a:t>
            </a:r>
            <a:r>
              <a:rPr lang="en-US" altLang="en-US" b="1" dirty="0">
                <a:solidFill>
                  <a:srgbClr val="E00000"/>
                </a:solidFill>
                <a:latin typeface="+mn-lt"/>
              </a:rPr>
              <a:t>of </a:t>
            </a:r>
            <a:r>
              <a:rPr lang="en-US" altLang="en-US" b="1" dirty="0" smtClean="0">
                <a:solidFill>
                  <a:srgbClr val="E00000"/>
                </a:solidFill>
                <a:latin typeface="+mn-lt"/>
              </a:rPr>
              <a:t>2–10</a:t>
            </a:r>
            <a:r>
              <a:rPr lang="en-US" altLang="en-US" b="1" dirty="0" smtClean="0">
                <a:latin typeface="+mn-lt"/>
              </a:rPr>
              <a:t> </a:t>
            </a:r>
            <a:endParaRPr lang="en-US" altLang="en-US" b="1" dirty="0">
              <a:latin typeface="+mn-lt"/>
            </a:endParaRPr>
          </a:p>
          <a:p>
            <a:pPr eaLnBrk="1" hangingPunct="1"/>
            <a:endParaRPr lang="en-US" altLang="en-US" b="1" dirty="0">
              <a:latin typeface="+mn-lt"/>
            </a:endParaRPr>
          </a:p>
        </p:txBody>
      </p:sp>
    </p:spTree>
    <p:extLst>
      <p:ext uri="{BB962C8B-B14F-4D97-AF65-F5344CB8AC3E}">
        <p14:creationId xmlns:p14="http://schemas.microsoft.com/office/powerpoint/2010/main" val="42364248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2005_mercury_emissions_map_001_hi_res.jpg"/>
          <p:cNvPicPr>
            <a:picLocks noChangeAspect="1"/>
          </p:cNvPicPr>
          <p:nvPr/>
        </p:nvPicPr>
        <p:blipFill>
          <a:blip r:embed="rId2" cstate="print"/>
          <a:stretch>
            <a:fillRect/>
          </a:stretch>
        </p:blipFill>
        <p:spPr>
          <a:xfrm>
            <a:off x="1009399" y="838200"/>
            <a:ext cx="7083703" cy="5486400"/>
          </a:xfrm>
          <a:prstGeom prst="rect">
            <a:avLst/>
          </a:prstGeom>
          <a:ln>
            <a:solidFill>
              <a:schemeClr val="tx1"/>
            </a:solidFill>
          </a:ln>
        </p:spPr>
      </p:pic>
      <p:grpSp>
        <p:nvGrpSpPr>
          <p:cNvPr id="2" name="Group 21"/>
          <p:cNvGrpSpPr/>
          <p:nvPr/>
        </p:nvGrpSpPr>
        <p:grpSpPr>
          <a:xfrm>
            <a:off x="6858000" y="3886200"/>
            <a:ext cx="2133600" cy="1457431"/>
            <a:chOff x="5281025" y="3724169"/>
            <a:chExt cx="2133600" cy="1457431"/>
          </a:xfrm>
        </p:grpSpPr>
        <p:sp>
          <p:nvSpPr>
            <p:cNvPr id="10" name="Rectangle 9"/>
            <p:cNvSpPr/>
            <p:nvPr/>
          </p:nvSpPr>
          <p:spPr>
            <a:xfrm>
              <a:off x="5285788" y="3724169"/>
              <a:ext cx="1980061" cy="145743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 Box 8"/>
            <p:cNvSpPr txBox="1">
              <a:spLocks noChangeArrowheads="1"/>
            </p:cNvSpPr>
            <p:nvPr/>
          </p:nvSpPr>
          <p:spPr bwMode="auto">
            <a:xfrm>
              <a:off x="5281025" y="3772658"/>
              <a:ext cx="2133600" cy="307777"/>
            </a:xfrm>
            <a:prstGeom prst="rect">
              <a:avLst/>
            </a:prstGeom>
            <a:noFill/>
            <a:ln w="9525">
              <a:noFill/>
              <a:miter lim="800000"/>
              <a:headEnd/>
              <a:tailEnd/>
            </a:ln>
          </p:spPr>
          <p:txBody>
            <a:bodyPr wrap="square">
              <a:spAutoFit/>
            </a:bodyPr>
            <a:lstStyle/>
            <a:p>
              <a:r>
                <a:rPr lang="en-US" sz="1400" b="1" dirty="0">
                  <a:solidFill>
                    <a:prstClr val="black"/>
                  </a:solidFill>
                </a:rPr>
                <a:t>Type of Emissions Source</a:t>
              </a:r>
            </a:p>
          </p:txBody>
        </p:sp>
        <p:sp>
          <p:nvSpPr>
            <p:cNvPr id="12" name="Text Box 9"/>
            <p:cNvSpPr txBox="1">
              <a:spLocks noChangeArrowheads="1"/>
            </p:cNvSpPr>
            <p:nvPr/>
          </p:nvSpPr>
          <p:spPr bwMode="auto">
            <a:xfrm>
              <a:off x="5447595" y="4036260"/>
              <a:ext cx="1871218" cy="307777"/>
            </a:xfrm>
            <a:prstGeom prst="rect">
              <a:avLst/>
            </a:prstGeom>
            <a:noFill/>
            <a:ln w="9525">
              <a:noFill/>
              <a:miter lim="800000"/>
              <a:headEnd/>
              <a:tailEnd/>
            </a:ln>
          </p:spPr>
          <p:txBody>
            <a:bodyPr wrap="none">
              <a:spAutoFit/>
            </a:bodyPr>
            <a:lstStyle/>
            <a:p>
              <a:r>
                <a:rPr lang="en-US" sz="1400" dirty="0">
                  <a:solidFill>
                    <a:prstClr val="black"/>
                  </a:solidFill>
                </a:rPr>
                <a:t>coal-fired power plants</a:t>
              </a:r>
            </a:p>
          </p:txBody>
        </p:sp>
        <p:sp>
          <p:nvSpPr>
            <p:cNvPr id="13" name="Rectangle 14"/>
            <p:cNvSpPr>
              <a:spLocks noChangeAspect="1" noChangeArrowheads="1"/>
            </p:cNvSpPr>
            <p:nvPr/>
          </p:nvSpPr>
          <p:spPr bwMode="auto">
            <a:xfrm>
              <a:off x="5361988" y="4136947"/>
              <a:ext cx="106402" cy="106402"/>
            </a:xfrm>
            <a:prstGeom prst="rect">
              <a:avLst/>
            </a:prstGeom>
            <a:solidFill>
              <a:srgbClr val="FF3300"/>
            </a:solidFill>
            <a:ln w="12700">
              <a:solidFill>
                <a:schemeClr val="tx1"/>
              </a:solidFill>
              <a:miter lim="800000"/>
              <a:headEnd/>
              <a:tailEnd/>
            </a:ln>
          </p:spPr>
          <p:txBody>
            <a:bodyPr wrap="none" anchor="ctr"/>
            <a:lstStyle/>
            <a:p>
              <a:endParaRPr lang="en-US">
                <a:solidFill>
                  <a:prstClr val="black"/>
                </a:solidFill>
              </a:endParaRPr>
            </a:p>
          </p:txBody>
        </p:sp>
        <p:sp>
          <p:nvSpPr>
            <p:cNvPr id="14" name="Text Box 10"/>
            <p:cNvSpPr txBox="1">
              <a:spLocks noChangeArrowheads="1"/>
            </p:cNvSpPr>
            <p:nvPr/>
          </p:nvSpPr>
          <p:spPr bwMode="auto">
            <a:xfrm>
              <a:off x="5447595" y="4243243"/>
              <a:ext cx="1808252" cy="307777"/>
            </a:xfrm>
            <a:prstGeom prst="rect">
              <a:avLst/>
            </a:prstGeom>
            <a:noFill/>
            <a:ln w="9525">
              <a:noFill/>
              <a:miter lim="800000"/>
              <a:headEnd/>
              <a:tailEnd/>
            </a:ln>
          </p:spPr>
          <p:txBody>
            <a:bodyPr wrap="none">
              <a:spAutoFit/>
            </a:bodyPr>
            <a:lstStyle/>
            <a:p>
              <a:r>
                <a:rPr lang="en-US" sz="1400" dirty="0">
                  <a:solidFill>
                    <a:prstClr val="black"/>
                  </a:solidFill>
                </a:rPr>
                <a:t>other fuel combustion</a:t>
              </a:r>
            </a:p>
          </p:txBody>
        </p:sp>
        <p:sp>
          <p:nvSpPr>
            <p:cNvPr id="15" name="Rectangle 15"/>
            <p:cNvSpPr>
              <a:spLocks noChangeAspect="1" noChangeArrowheads="1"/>
            </p:cNvSpPr>
            <p:nvPr/>
          </p:nvSpPr>
          <p:spPr bwMode="auto">
            <a:xfrm>
              <a:off x="5361988" y="4343930"/>
              <a:ext cx="106402" cy="106402"/>
            </a:xfrm>
            <a:prstGeom prst="rect">
              <a:avLst/>
            </a:prstGeom>
            <a:solidFill>
              <a:srgbClr val="00FF00"/>
            </a:solidFill>
            <a:ln w="12700">
              <a:solidFill>
                <a:schemeClr val="tx1"/>
              </a:solidFill>
              <a:miter lim="800000"/>
              <a:headEnd/>
              <a:tailEnd/>
            </a:ln>
          </p:spPr>
          <p:txBody>
            <a:bodyPr wrap="none" anchor="ctr"/>
            <a:lstStyle/>
            <a:p>
              <a:endParaRPr lang="en-US">
                <a:solidFill>
                  <a:prstClr val="black"/>
                </a:solidFill>
              </a:endParaRPr>
            </a:p>
          </p:txBody>
        </p:sp>
        <p:sp>
          <p:nvSpPr>
            <p:cNvPr id="16" name="Text Box 11"/>
            <p:cNvSpPr txBox="1">
              <a:spLocks noChangeArrowheads="1"/>
            </p:cNvSpPr>
            <p:nvPr/>
          </p:nvSpPr>
          <p:spPr bwMode="auto">
            <a:xfrm>
              <a:off x="5447595" y="4450226"/>
              <a:ext cx="1527982" cy="307777"/>
            </a:xfrm>
            <a:prstGeom prst="rect">
              <a:avLst/>
            </a:prstGeom>
            <a:noFill/>
            <a:ln w="9525">
              <a:noFill/>
              <a:miter lim="800000"/>
              <a:headEnd/>
              <a:tailEnd/>
            </a:ln>
          </p:spPr>
          <p:txBody>
            <a:bodyPr wrap="none">
              <a:spAutoFit/>
            </a:bodyPr>
            <a:lstStyle/>
            <a:p>
              <a:r>
                <a:rPr lang="en-US" sz="1400">
                  <a:solidFill>
                    <a:prstClr val="black"/>
                  </a:solidFill>
                </a:rPr>
                <a:t>waste incineration</a:t>
              </a:r>
            </a:p>
          </p:txBody>
        </p:sp>
        <p:sp>
          <p:nvSpPr>
            <p:cNvPr id="17" name="Rectangle 16"/>
            <p:cNvSpPr>
              <a:spLocks noChangeAspect="1" noChangeArrowheads="1"/>
            </p:cNvSpPr>
            <p:nvPr/>
          </p:nvSpPr>
          <p:spPr bwMode="auto">
            <a:xfrm>
              <a:off x="5361988" y="4550913"/>
              <a:ext cx="106402" cy="106402"/>
            </a:xfrm>
            <a:prstGeom prst="rect">
              <a:avLst/>
            </a:prstGeom>
            <a:solidFill>
              <a:srgbClr val="0000FF"/>
            </a:solidFill>
            <a:ln w="12700">
              <a:solidFill>
                <a:schemeClr val="tx1"/>
              </a:solidFill>
              <a:miter lim="800000"/>
              <a:headEnd/>
              <a:tailEnd/>
            </a:ln>
          </p:spPr>
          <p:txBody>
            <a:bodyPr wrap="none" anchor="ctr"/>
            <a:lstStyle/>
            <a:p>
              <a:endParaRPr lang="en-US">
                <a:solidFill>
                  <a:prstClr val="black"/>
                </a:solidFill>
              </a:endParaRPr>
            </a:p>
          </p:txBody>
        </p:sp>
        <p:sp>
          <p:nvSpPr>
            <p:cNvPr id="18" name="Text Box 12"/>
            <p:cNvSpPr txBox="1">
              <a:spLocks noChangeArrowheads="1"/>
            </p:cNvSpPr>
            <p:nvPr/>
          </p:nvSpPr>
          <p:spPr bwMode="auto">
            <a:xfrm>
              <a:off x="5447595" y="4657209"/>
              <a:ext cx="1128194" cy="307777"/>
            </a:xfrm>
            <a:prstGeom prst="rect">
              <a:avLst/>
            </a:prstGeom>
            <a:noFill/>
            <a:ln w="9525">
              <a:noFill/>
              <a:miter lim="800000"/>
              <a:headEnd/>
              <a:tailEnd/>
            </a:ln>
          </p:spPr>
          <p:txBody>
            <a:bodyPr wrap="none">
              <a:spAutoFit/>
            </a:bodyPr>
            <a:lstStyle/>
            <a:p>
              <a:r>
                <a:rPr lang="en-US" sz="1400">
                  <a:solidFill>
                    <a:prstClr val="black"/>
                  </a:solidFill>
                </a:rPr>
                <a:t>metallurgical</a:t>
              </a:r>
            </a:p>
          </p:txBody>
        </p:sp>
        <p:sp>
          <p:nvSpPr>
            <p:cNvPr id="19" name="Rectangle 17"/>
            <p:cNvSpPr>
              <a:spLocks noChangeAspect="1" noChangeArrowheads="1"/>
            </p:cNvSpPr>
            <p:nvPr/>
          </p:nvSpPr>
          <p:spPr bwMode="auto">
            <a:xfrm>
              <a:off x="5361988" y="4757896"/>
              <a:ext cx="106402" cy="106402"/>
            </a:xfrm>
            <a:prstGeom prst="rect">
              <a:avLst/>
            </a:prstGeom>
            <a:solidFill>
              <a:srgbClr val="ADADAD"/>
            </a:solidFill>
            <a:ln w="12700">
              <a:solidFill>
                <a:schemeClr val="tx1"/>
              </a:solidFill>
              <a:miter lim="800000"/>
              <a:headEnd/>
              <a:tailEnd/>
            </a:ln>
          </p:spPr>
          <p:txBody>
            <a:bodyPr wrap="none" anchor="ctr"/>
            <a:lstStyle/>
            <a:p>
              <a:endParaRPr lang="en-US">
                <a:solidFill>
                  <a:prstClr val="black"/>
                </a:solidFill>
              </a:endParaRPr>
            </a:p>
          </p:txBody>
        </p:sp>
        <p:sp>
          <p:nvSpPr>
            <p:cNvPr id="20" name="Text Box 13"/>
            <p:cNvSpPr txBox="1">
              <a:spLocks noChangeArrowheads="1"/>
            </p:cNvSpPr>
            <p:nvPr/>
          </p:nvSpPr>
          <p:spPr bwMode="auto">
            <a:xfrm>
              <a:off x="5447595" y="4864192"/>
              <a:ext cx="1859483" cy="307777"/>
            </a:xfrm>
            <a:prstGeom prst="rect">
              <a:avLst/>
            </a:prstGeom>
            <a:noFill/>
            <a:ln w="9525">
              <a:noFill/>
              <a:miter lim="800000"/>
              <a:headEnd/>
              <a:tailEnd/>
            </a:ln>
          </p:spPr>
          <p:txBody>
            <a:bodyPr wrap="none">
              <a:spAutoFit/>
            </a:bodyPr>
            <a:lstStyle/>
            <a:p>
              <a:r>
                <a:rPr lang="en-US" sz="1400" dirty="0">
                  <a:solidFill>
                    <a:prstClr val="black"/>
                  </a:solidFill>
                </a:rPr>
                <a:t>manufacturing &amp; other</a:t>
              </a:r>
            </a:p>
          </p:txBody>
        </p:sp>
        <p:sp>
          <p:nvSpPr>
            <p:cNvPr id="21" name="Rectangle 18"/>
            <p:cNvSpPr>
              <a:spLocks noChangeAspect="1" noChangeArrowheads="1"/>
            </p:cNvSpPr>
            <p:nvPr/>
          </p:nvSpPr>
          <p:spPr bwMode="auto">
            <a:xfrm>
              <a:off x="5361988" y="4964879"/>
              <a:ext cx="106402" cy="106402"/>
            </a:xfrm>
            <a:prstGeom prst="rect">
              <a:avLst/>
            </a:prstGeom>
            <a:solidFill>
              <a:srgbClr val="FFFF00"/>
            </a:solidFill>
            <a:ln w="12700">
              <a:solidFill>
                <a:schemeClr val="tx1"/>
              </a:solidFill>
              <a:miter lim="800000"/>
              <a:headEnd/>
              <a:tailEnd/>
            </a:ln>
          </p:spPr>
          <p:txBody>
            <a:bodyPr wrap="none" anchor="ctr"/>
            <a:lstStyle/>
            <a:p>
              <a:endParaRPr lang="en-US">
                <a:solidFill>
                  <a:prstClr val="black"/>
                </a:solidFill>
              </a:endParaRPr>
            </a:p>
          </p:txBody>
        </p:sp>
      </p:grpSp>
      <p:grpSp>
        <p:nvGrpSpPr>
          <p:cNvPr id="3" name="Group 22"/>
          <p:cNvGrpSpPr/>
          <p:nvPr/>
        </p:nvGrpSpPr>
        <p:grpSpPr>
          <a:xfrm>
            <a:off x="7884888" y="1971665"/>
            <a:ext cx="957622" cy="1738282"/>
            <a:chOff x="7901617" y="1323978"/>
            <a:chExt cx="957622" cy="1738282"/>
          </a:xfrm>
        </p:grpSpPr>
        <p:sp>
          <p:nvSpPr>
            <p:cNvPr id="24" name="Rectangle 23"/>
            <p:cNvSpPr/>
            <p:nvPr/>
          </p:nvSpPr>
          <p:spPr>
            <a:xfrm>
              <a:off x="7901617" y="1359822"/>
              <a:ext cx="957622" cy="170243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Text Box 21"/>
            <p:cNvSpPr txBox="1">
              <a:spLocks noChangeArrowheads="1"/>
            </p:cNvSpPr>
            <p:nvPr/>
          </p:nvSpPr>
          <p:spPr bwMode="auto">
            <a:xfrm>
              <a:off x="7954568" y="1323978"/>
              <a:ext cx="886687" cy="461665"/>
            </a:xfrm>
            <a:prstGeom prst="rect">
              <a:avLst/>
            </a:prstGeom>
            <a:noFill/>
            <a:ln w="9525">
              <a:noFill/>
              <a:miter lim="800000"/>
              <a:headEnd/>
              <a:tailEnd/>
            </a:ln>
          </p:spPr>
          <p:txBody>
            <a:bodyPr wrap="square">
              <a:spAutoFit/>
            </a:bodyPr>
            <a:lstStyle/>
            <a:p>
              <a:r>
                <a:rPr lang="en-US" sz="1200" b="1" dirty="0">
                  <a:solidFill>
                    <a:prstClr val="black"/>
                  </a:solidFill>
                </a:rPr>
                <a:t>Emissions</a:t>
              </a:r>
            </a:p>
            <a:p>
              <a:r>
                <a:rPr lang="en-US" sz="1200" b="1" dirty="0">
                  <a:solidFill>
                    <a:prstClr val="black"/>
                  </a:solidFill>
                </a:rPr>
                <a:t> (kg/yr)</a:t>
              </a:r>
            </a:p>
          </p:txBody>
        </p:sp>
        <p:sp>
          <p:nvSpPr>
            <p:cNvPr id="26" name="Text Box 26"/>
            <p:cNvSpPr txBox="1">
              <a:spLocks noChangeArrowheads="1"/>
            </p:cNvSpPr>
            <p:nvPr/>
          </p:nvSpPr>
          <p:spPr bwMode="auto">
            <a:xfrm>
              <a:off x="8059813" y="1873567"/>
              <a:ext cx="569290" cy="250697"/>
            </a:xfrm>
            <a:prstGeom prst="rect">
              <a:avLst/>
            </a:prstGeom>
            <a:noFill/>
            <a:ln w="9525">
              <a:noFill/>
              <a:miter lim="800000"/>
              <a:headEnd/>
              <a:tailEnd/>
            </a:ln>
          </p:spPr>
          <p:txBody>
            <a:bodyPr wrap="none">
              <a:spAutoFit/>
            </a:bodyPr>
            <a:lstStyle/>
            <a:p>
              <a:r>
                <a:rPr lang="en-US" sz="800" b="1" dirty="0">
                  <a:solidFill>
                    <a:prstClr val="black"/>
                  </a:solidFill>
                  <a:latin typeface="Courier New" pitchFamily="49" charset="0"/>
                </a:rPr>
                <a:t>10-50</a:t>
              </a:r>
            </a:p>
          </p:txBody>
        </p:sp>
        <p:sp>
          <p:nvSpPr>
            <p:cNvPr id="27" name="Text Box 27"/>
            <p:cNvSpPr txBox="1">
              <a:spLocks noChangeArrowheads="1"/>
            </p:cNvSpPr>
            <p:nvPr/>
          </p:nvSpPr>
          <p:spPr bwMode="auto">
            <a:xfrm>
              <a:off x="8052910" y="2060577"/>
              <a:ext cx="640173" cy="250697"/>
            </a:xfrm>
            <a:prstGeom prst="rect">
              <a:avLst/>
            </a:prstGeom>
            <a:noFill/>
            <a:ln w="9525">
              <a:noFill/>
              <a:miter lim="800000"/>
              <a:headEnd/>
              <a:tailEnd/>
            </a:ln>
          </p:spPr>
          <p:txBody>
            <a:bodyPr wrap="none">
              <a:spAutoFit/>
            </a:bodyPr>
            <a:lstStyle/>
            <a:p>
              <a:r>
                <a:rPr lang="en-US" sz="800" b="1" dirty="0">
                  <a:solidFill>
                    <a:prstClr val="black"/>
                  </a:solidFill>
                  <a:latin typeface="Courier New" pitchFamily="49" charset="0"/>
                </a:rPr>
                <a:t>50-100</a:t>
              </a:r>
            </a:p>
          </p:txBody>
        </p:sp>
        <p:sp>
          <p:nvSpPr>
            <p:cNvPr id="28" name="Text Box 28"/>
            <p:cNvSpPr txBox="1">
              <a:spLocks noChangeArrowheads="1"/>
            </p:cNvSpPr>
            <p:nvPr/>
          </p:nvSpPr>
          <p:spPr bwMode="auto">
            <a:xfrm>
              <a:off x="8052910" y="2237915"/>
              <a:ext cx="711054" cy="250697"/>
            </a:xfrm>
            <a:prstGeom prst="rect">
              <a:avLst/>
            </a:prstGeom>
            <a:noFill/>
            <a:ln w="9525">
              <a:noFill/>
              <a:miter lim="800000"/>
              <a:headEnd/>
              <a:tailEnd/>
            </a:ln>
          </p:spPr>
          <p:txBody>
            <a:bodyPr wrap="none">
              <a:spAutoFit/>
            </a:bodyPr>
            <a:lstStyle/>
            <a:p>
              <a:r>
                <a:rPr lang="en-US" sz="800" b="1" dirty="0">
                  <a:solidFill>
                    <a:prstClr val="black"/>
                  </a:solidFill>
                  <a:latin typeface="Courier New" pitchFamily="49" charset="0"/>
                </a:rPr>
                <a:t>100–300</a:t>
              </a:r>
            </a:p>
          </p:txBody>
        </p:sp>
        <p:sp>
          <p:nvSpPr>
            <p:cNvPr id="29" name="Text Box 30"/>
            <p:cNvSpPr txBox="1">
              <a:spLocks noChangeArrowheads="1"/>
            </p:cNvSpPr>
            <p:nvPr/>
          </p:nvSpPr>
          <p:spPr bwMode="auto">
            <a:xfrm>
              <a:off x="8062583" y="1732484"/>
              <a:ext cx="498409" cy="250697"/>
            </a:xfrm>
            <a:prstGeom prst="rect">
              <a:avLst/>
            </a:prstGeom>
            <a:noFill/>
            <a:ln w="9525">
              <a:noFill/>
              <a:miter lim="800000"/>
              <a:headEnd/>
              <a:tailEnd/>
            </a:ln>
          </p:spPr>
          <p:txBody>
            <a:bodyPr wrap="none">
              <a:spAutoFit/>
            </a:bodyPr>
            <a:lstStyle/>
            <a:p>
              <a:r>
                <a:rPr lang="en-US" sz="800" b="1" dirty="0">
                  <a:solidFill>
                    <a:prstClr val="black"/>
                  </a:solidFill>
                  <a:latin typeface="Courier New" pitchFamily="49" charset="0"/>
                </a:rPr>
                <a:t>5-10</a:t>
              </a:r>
            </a:p>
          </p:txBody>
        </p:sp>
        <p:sp>
          <p:nvSpPr>
            <p:cNvPr id="30" name="Text Box 28"/>
            <p:cNvSpPr txBox="1">
              <a:spLocks noChangeArrowheads="1"/>
            </p:cNvSpPr>
            <p:nvPr/>
          </p:nvSpPr>
          <p:spPr bwMode="auto">
            <a:xfrm>
              <a:off x="8052910" y="2414670"/>
              <a:ext cx="711054" cy="250697"/>
            </a:xfrm>
            <a:prstGeom prst="rect">
              <a:avLst/>
            </a:prstGeom>
            <a:noFill/>
            <a:ln w="9525">
              <a:noFill/>
              <a:miter lim="800000"/>
              <a:headEnd/>
              <a:tailEnd/>
            </a:ln>
          </p:spPr>
          <p:txBody>
            <a:bodyPr wrap="none">
              <a:spAutoFit/>
            </a:bodyPr>
            <a:lstStyle/>
            <a:p>
              <a:r>
                <a:rPr lang="en-US" sz="800" b="1" dirty="0">
                  <a:solidFill>
                    <a:prstClr val="black"/>
                  </a:solidFill>
                  <a:latin typeface="Courier New" pitchFamily="49" charset="0"/>
                </a:rPr>
                <a:t>300–500</a:t>
              </a:r>
            </a:p>
          </p:txBody>
        </p:sp>
        <p:sp>
          <p:nvSpPr>
            <p:cNvPr id="31" name="Text Box 28"/>
            <p:cNvSpPr txBox="1">
              <a:spLocks noChangeArrowheads="1"/>
            </p:cNvSpPr>
            <p:nvPr/>
          </p:nvSpPr>
          <p:spPr bwMode="auto">
            <a:xfrm>
              <a:off x="8062583" y="2603872"/>
              <a:ext cx="781935" cy="250697"/>
            </a:xfrm>
            <a:prstGeom prst="rect">
              <a:avLst/>
            </a:prstGeom>
            <a:noFill/>
            <a:ln w="9525">
              <a:noFill/>
              <a:miter lim="800000"/>
              <a:headEnd/>
              <a:tailEnd/>
            </a:ln>
          </p:spPr>
          <p:txBody>
            <a:bodyPr wrap="none">
              <a:spAutoFit/>
            </a:bodyPr>
            <a:lstStyle/>
            <a:p>
              <a:r>
                <a:rPr lang="en-US" sz="800" b="1" dirty="0">
                  <a:solidFill>
                    <a:prstClr val="black"/>
                  </a:solidFill>
                  <a:latin typeface="Courier New" pitchFamily="49" charset="0"/>
                </a:rPr>
                <a:t>500–1000</a:t>
              </a:r>
            </a:p>
          </p:txBody>
        </p:sp>
        <p:sp>
          <p:nvSpPr>
            <p:cNvPr id="32" name="Text Box 28"/>
            <p:cNvSpPr txBox="1">
              <a:spLocks noChangeArrowheads="1"/>
            </p:cNvSpPr>
            <p:nvPr/>
          </p:nvSpPr>
          <p:spPr bwMode="auto">
            <a:xfrm>
              <a:off x="8062583" y="2819902"/>
              <a:ext cx="732893" cy="215444"/>
            </a:xfrm>
            <a:prstGeom prst="rect">
              <a:avLst/>
            </a:prstGeom>
            <a:noFill/>
            <a:ln w="9525">
              <a:noFill/>
              <a:miter lim="800000"/>
              <a:headEnd/>
              <a:tailEnd/>
            </a:ln>
          </p:spPr>
          <p:txBody>
            <a:bodyPr wrap="none">
              <a:spAutoFit/>
            </a:bodyPr>
            <a:lstStyle/>
            <a:p>
              <a:r>
                <a:rPr lang="en-US" sz="800" b="1" dirty="0">
                  <a:solidFill>
                    <a:prstClr val="black"/>
                  </a:solidFill>
                  <a:latin typeface="Courier New" pitchFamily="49" charset="0"/>
                </a:rPr>
                <a:t>1000–3000</a:t>
              </a:r>
            </a:p>
          </p:txBody>
        </p:sp>
        <p:sp>
          <p:nvSpPr>
            <p:cNvPr id="33" name="Oval 32"/>
            <p:cNvSpPr/>
            <p:nvPr/>
          </p:nvSpPr>
          <p:spPr>
            <a:xfrm>
              <a:off x="8026201" y="1951338"/>
              <a:ext cx="42561" cy="4256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p:nvSpPr>
          <p:spPr>
            <a:xfrm>
              <a:off x="8015561" y="2314295"/>
              <a:ext cx="63841" cy="6384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Isosceles Triangle 34"/>
            <p:cNvSpPr/>
            <p:nvPr/>
          </p:nvSpPr>
          <p:spPr>
            <a:xfrm>
              <a:off x="8020881" y="2131601"/>
              <a:ext cx="53201" cy="532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Isosceles Triangle 35"/>
            <p:cNvSpPr/>
            <p:nvPr/>
          </p:nvSpPr>
          <p:spPr>
            <a:xfrm>
              <a:off x="8031521" y="1819274"/>
              <a:ext cx="31921" cy="31921"/>
            </a:xfrm>
            <a:prstGeom prs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p:cNvSpPr>
              <a:spLocks noChangeAspect="1"/>
            </p:cNvSpPr>
            <p:nvPr/>
          </p:nvSpPr>
          <p:spPr>
            <a:xfrm>
              <a:off x="8004921" y="2479192"/>
              <a:ext cx="85122" cy="8512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gular Pentagon 37"/>
            <p:cNvSpPr>
              <a:spLocks noChangeAspect="1"/>
            </p:cNvSpPr>
            <p:nvPr/>
          </p:nvSpPr>
          <p:spPr>
            <a:xfrm>
              <a:off x="7991620" y="2653012"/>
              <a:ext cx="111723" cy="106402"/>
            </a:xfrm>
            <a:prstGeom prst="pent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Hexagon 38"/>
            <p:cNvSpPr>
              <a:spLocks noChangeAspect="1"/>
            </p:cNvSpPr>
            <p:nvPr/>
          </p:nvSpPr>
          <p:spPr>
            <a:xfrm>
              <a:off x="7985768" y="2873493"/>
              <a:ext cx="123426" cy="106402"/>
            </a:xfrm>
            <a:prstGeom prst="hex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2" name="TextBox 41"/>
          <p:cNvSpPr txBox="1"/>
          <p:nvPr/>
        </p:nvSpPr>
        <p:spPr>
          <a:xfrm>
            <a:off x="1137678" y="971490"/>
            <a:ext cx="6873420" cy="400110"/>
          </a:xfrm>
          <a:prstGeom prst="rect">
            <a:avLst/>
          </a:prstGeom>
          <a:solidFill>
            <a:schemeClr val="bg1"/>
          </a:solidFill>
          <a:ln>
            <a:solidFill>
              <a:schemeClr val="tx1"/>
            </a:solidFill>
          </a:ln>
        </p:spPr>
        <p:txBody>
          <a:bodyPr wrap="none" rtlCol="0">
            <a:spAutoFit/>
          </a:bodyPr>
          <a:lstStyle/>
          <a:p>
            <a:r>
              <a:rPr lang="en-US" sz="2000" b="1" dirty="0">
                <a:solidFill>
                  <a:srgbClr val="04617B"/>
                </a:solidFill>
              </a:rPr>
              <a:t>2005 Atmospheric Mercury Emissions from Large Point Sources</a:t>
            </a:r>
          </a:p>
        </p:txBody>
      </p:sp>
    </p:spTree>
    <p:extLst>
      <p:ext uri="{BB962C8B-B14F-4D97-AF65-F5344CB8AC3E}">
        <p14:creationId xmlns:p14="http://schemas.microsoft.com/office/powerpoint/2010/main" val="29744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36027" y="229314"/>
            <a:ext cx="5854103" cy="461665"/>
          </a:xfrm>
          <a:prstGeom prst="rect">
            <a:avLst/>
          </a:prstGeom>
        </p:spPr>
        <p:txBody>
          <a:bodyPr wrap="none">
            <a:spAutoFit/>
          </a:bodyPr>
          <a:lstStyle/>
          <a:p>
            <a:pPr algn="ctr"/>
            <a:r>
              <a:rPr lang="en-US" sz="2400" b="1" dirty="0" smtClean="0">
                <a:solidFill>
                  <a:srgbClr val="045C75"/>
                </a:solidFill>
              </a:rPr>
              <a:t>Anthropogenic </a:t>
            </a:r>
            <a:r>
              <a:rPr lang="en-US" sz="2400" b="1" dirty="0">
                <a:solidFill>
                  <a:srgbClr val="045C75"/>
                </a:solidFill>
              </a:rPr>
              <a:t>Mercury </a:t>
            </a:r>
            <a:r>
              <a:rPr lang="en-US" sz="2400" b="1" dirty="0" smtClean="0">
                <a:solidFill>
                  <a:srgbClr val="045C75"/>
                </a:solidFill>
              </a:rPr>
              <a:t>Emissions (ca. 2005)</a:t>
            </a:r>
            <a:endParaRPr lang="en-US" sz="2400" b="1" dirty="0">
              <a:solidFill>
                <a:srgbClr val="045C75"/>
              </a:solidFill>
            </a:endParaRPr>
          </a:p>
        </p:txBody>
      </p:sp>
      <p:pic>
        <p:nvPicPr>
          <p:cNvPr id="4" name="Picture 3" descr="GLOBAL_ANTHROP_EMIT_161_L750_W1250.jpg"/>
          <p:cNvPicPr>
            <a:picLocks noChangeAspect="1"/>
          </p:cNvPicPr>
          <p:nvPr/>
        </p:nvPicPr>
        <p:blipFill>
          <a:blip r:embed="rId2" cstate="print"/>
          <a:srcRect t="4459"/>
          <a:stretch>
            <a:fillRect/>
          </a:stretch>
        </p:blipFill>
        <p:spPr>
          <a:xfrm>
            <a:off x="457200" y="838200"/>
            <a:ext cx="8229600" cy="5423302"/>
          </a:xfrm>
          <a:prstGeom prst="rect">
            <a:avLst/>
          </a:prstGeom>
        </p:spPr>
      </p:pic>
    </p:spTree>
    <p:extLst>
      <p:ext uri="{BB962C8B-B14F-4D97-AF65-F5344CB8AC3E}">
        <p14:creationId xmlns:p14="http://schemas.microsoft.com/office/powerpoint/2010/main" val="4800021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655466" y="861680"/>
            <a:ext cx="2448272" cy="1631216"/>
          </a:xfrm>
          <a:prstGeom prst="rect">
            <a:avLst/>
          </a:prstGeom>
        </p:spPr>
        <p:txBody>
          <a:bodyPr wrap="square">
            <a:spAutoFit/>
          </a:bodyPr>
          <a:lstStyle/>
          <a:p>
            <a:pPr algn="r"/>
            <a:r>
              <a:rPr lang="en-GB" sz="2000" b="1" dirty="0"/>
              <a:t>Proportions of </a:t>
            </a:r>
            <a:endParaRPr lang="en-GB" sz="2000" b="1" dirty="0" smtClean="0"/>
          </a:p>
          <a:p>
            <a:pPr algn="r"/>
            <a:r>
              <a:rPr lang="en-GB" sz="2000" b="1" dirty="0" smtClean="0"/>
              <a:t>global </a:t>
            </a:r>
            <a:r>
              <a:rPr lang="en-GB" sz="2000" b="1" dirty="0"/>
              <a:t>anthropogenic mercury emissions </a:t>
            </a:r>
            <a:r>
              <a:rPr lang="en-GB" sz="2000" b="1" dirty="0" smtClean="0"/>
              <a:t>to air </a:t>
            </a:r>
            <a:r>
              <a:rPr lang="en-GB" sz="2000" b="1" dirty="0"/>
              <a:t>in 2010 from different </a:t>
            </a:r>
            <a:r>
              <a:rPr lang="en-GB" sz="2000" b="1" dirty="0" smtClean="0"/>
              <a:t>sectors</a:t>
            </a:r>
            <a:endParaRPr lang="en-US" sz="2000" b="1" dirty="0"/>
          </a:p>
        </p:txBody>
      </p:sp>
      <p:sp>
        <p:nvSpPr>
          <p:cNvPr id="7" name="Rectangle 6"/>
          <p:cNvSpPr/>
          <p:nvPr/>
        </p:nvSpPr>
        <p:spPr>
          <a:xfrm>
            <a:off x="467544" y="3127608"/>
            <a:ext cx="2636194" cy="2677656"/>
          </a:xfrm>
          <a:prstGeom prst="rect">
            <a:avLst/>
          </a:prstGeom>
          <a:solidFill>
            <a:schemeClr val="bg1">
              <a:lumMod val="95000"/>
            </a:schemeClr>
          </a:solidFill>
          <a:ln>
            <a:solidFill>
              <a:schemeClr val="tx1"/>
            </a:solidFill>
          </a:ln>
        </p:spPr>
        <p:txBody>
          <a:bodyPr wrap="square">
            <a:spAutoFit/>
          </a:bodyPr>
          <a:lstStyle/>
          <a:p>
            <a:r>
              <a:rPr lang="en-US" sz="1400" dirty="0"/>
              <a:t>AMAP/UNEP, 2013. Technical Background Report for the Global Mercury Assessment 2013. Arctic </a:t>
            </a:r>
            <a:r>
              <a:rPr lang="en-US" sz="1400" dirty="0" smtClean="0"/>
              <a:t>Monitoring and </a:t>
            </a:r>
            <a:r>
              <a:rPr lang="en-US" sz="1400" dirty="0"/>
              <a:t>Assessment </a:t>
            </a:r>
            <a:r>
              <a:rPr lang="en-US" sz="1400" dirty="0" err="1"/>
              <a:t>Programme</a:t>
            </a:r>
            <a:r>
              <a:rPr lang="en-US" sz="1400" dirty="0"/>
              <a:t>, Oslo, Norway/UNEP </a:t>
            </a:r>
            <a:r>
              <a:rPr lang="en-US" sz="1400" dirty="0" smtClean="0"/>
              <a:t>Chemicals Branch</a:t>
            </a:r>
            <a:r>
              <a:rPr lang="en-US" sz="1400" dirty="0"/>
              <a:t>, Geneva, Switzerland. vi + 263 </a:t>
            </a:r>
            <a:r>
              <a:rPr lang="en-US" sz="1400" dirty="0" smtClean="0"/>
              <a:t>pp. </a:t>
            </a:r>
          </a:p>
          <a:p>
            <a:r>
              <a:rPr lang="en-US" sz="1400" dirty="0" smtClean="0"/>
              <a:t>Available at: </a:t>
            </a:r>
            <a:r>
              <a:rPr lang="en-US" sz="1400" dirty="0"/>
              <a:t>http://</a:t>
            </a:r>
            <a:r>
              <a:rPr lang="en-US" sz="1400" dirty="0" smtClean="0"/>
              <a:t>www.amap.no/documents/doc/technical-background-report-for-the-global-mercury-assessment-2013/848</a:t>
            </a:r>
            <a:endParaRPr lang="en-US" sz="1400" dirty="0"/>
          </a:p>
        </p:txBody>
      </p:sp>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89352"/>
            <a:ext cx="5495109" cy="64080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2" name="Date Placeholder 3"/>
          <p:cNvSpPr>
            <a:spLocks noGrp="1"/>
          </p:cNvSpPr>
          <p:nvPr>
            <p:ph type="dt" sz="half" idx="10"/>
          </p:nvPr>
        </p:nvSpPr>
        <p:spPr>
          <a:xfrm>
            <a:off x="107504" y="6453336"/>
            <a:ext cx="2133600" cy="365125"/>
          </a:xfrm>
        </p:spPr>
        <p:txBody>
          <a:bodyPr/>
          <a:lstStyle/>
          <a:p>
            <a:r>
              <a:rPr lang="en-US" dirty="0" smtClean="0">
                <a:solidFill>
                  <a:srgbClr val="04617B">
                    <a:shade val="90000"/>
                  </a:srgbClr>
                </a:solidFill>
              </a:rPr>
              <a:t>Oct 16, 2014</a:t>
            </a:r>
            <a:endParaRPr lang="en-US" dirty="0">
              <a:solidFill>
                <a:srgbClr val="04617B">
                  <a:shade val="90000"/>
                </a:srgbClr>
              </a:solidFill>
            </a:endParaRPr>
          </a:p>
        </p:txBody>
      </p:sp>
      <p:sp>
        <p:nvSpPr>
          <p:cNvPr id="13" name="Footer Placeholder 4"/>
          <p:cNvSpPr>
            <a:spLocks noGrp="1"/>
          </p:cNvSpPr>
          <p:nvPr>
            <p:ph type="ftr" sz="quarter" idx="11"/>
          </p:nvPr>
        </p:nvSpPr>
        <p:spPr>
          <a:xfrm>
            <a:off x="2903704" y="6453336"/>
            <a:ext cx="3352800" cy="365125"/>
          </a:xfrm>
        </p:spPr>
        <p:txBody>
          <a:bodyPr/>
          <a:lstStyle/>
          <a:p>
            <a:r>
              <a:rPr lang="en-US" smtClean="0">
                <a:solidFill>
                  <a:srgbClr val="04617B">
                    <a:shade val="90000"/>
                  </a:srgbClr>
                </a:solidFill>
              </a:rPr>
              <a:t>NOAA Air Resources Laboratory</a:t>
            </a:r>
            <a:endParaRPr lang="en-US" dirty="0">
              <a:solidFill>
                <a:srgbClr val="04617B">
                  <a:shade val="90000"/>
                </a:srgbClr>
              </a:solidFill>
            </a:endParaRPr>
          </a:p>
        </p:txBody>
      </p:sp>
      <p:sp>
        <p:nvSpPr>
          <p:cNvPr id="14" name="Slide Number Placeholder 5"/>
          <p:cNvSpPr>
            <a:spLocks noGrp="1"/>
          </p:cNvSpPr>
          <p:nvPr>
            <p:ph type="sldNum" sz="quarter" idx="12"/>
          </p:nvPr>
        </p:nvSpPr>
        <p:spPr>
          <a:xfrm>
            <a:off x="8274496" y="6453336"/>
            <a:ext cx="762000" cy="365125"/>
          </a:xfrm>
        </p:spPr>
        <p:txBody>
          <a:bodyPr/>
          <a:lstStyle/>
          <a:p>
            <a:fld id="{3E7EE49B-C32B-495C-9640-ABBF50F57D80}" type="slidenum">
              <a:rPr lang="en-US" smtClean="0">
                <a:solidFill>
                  <a:srgbClr val="04617B">
                    <a:shade val="90000"/>
                  </a:srgbClr>
                </a:solidFill>
              </a:rPr>
              <a:pPr/>
              <a:t>8</a:t>
            </a:fld>
            <a:endParaRPr lang="en-US" dirty="0">
              <a:solidFill>
                <a:srgbClr val="04617B">
                  <a:shade val="90000"/>
                </a:srgbClr>
              </a:solidFill>
            </a:endParaRPr>
          </a:p>
        </p:txBody>
      </p:sp>
    </p:spTree>
    <p:extLst>
      <p:ext uri="{BB962C8B-B14F-4D97-AF65-F5344CB8AC3E}">
        <p14:creationId xmlns:p14="http://schemas.microsoft.com/office/powerpoint/2010/main" val="16913572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04800" y="0"/>
            <a:ext cx="8610600" cy="784830"/>
          </a:xfrm>
          <a:prstGeom prst="rect">
            <a:avLst/>
          </a:prstGeom>
          <a:noFill/>
          <a:ln>
            <a:noFill/>
          </a:ln>
        </p:spPr>
        <p:txBody>
          <a:bodyPr vert="horz" wrap="square" lIns="0" rIns="0" bIns="0" anchor="b">
            <a:spAutoFit/>
          </a:bodyPr>
          <a:lstStyle/>
          <a:p>
            <a:pPr algn="ctr">
              <a:spcBef>
                <a:spcPct val="0"/>
              </a:spcBef>
              <a:defRPr/>
            </a:pPr>
            <a:r>
              <a:rPr lang="en-US" sz="2400" b="1" dirty="0">
                <a:solidFill>
                  <a:srgbClr val="04617B"/>
                </a:solidFill>
              </a:rPr>
              <a:t>2005 Atmospheric Mercury Emissions </a:t>
            </a:r>
          </a:p>
          <a:p>
            <a:pPr algn="ctr">
              <a:spcBef>
                <a:spcPct val="0"/>
              </a:spcBef>
              <a:defRPr/>
            </a:pPr>
            <a:r>
              <a:rPr lang="en-US" sz="2400" b="1" dirty="0">
                <a:solidFill>
                  <a:srgbClr val="04617B"/>
                </a:solidFill>
              </a:rPr>
              <a:t>(Direct Anthropogenic + Re-emit + Natural)</a:t>
            </a:r>
          </a:p>
        </p:txBody>
      </p:sp>
      <p:sp>
        <p:nvSpPr>
          <p:cNvPr id="8" name="TextBox 7"/>
          <p:cNvSpPr txBox="1"/>
          <p:nvPr/>
        </p:nvSpPr>
        <p:spPr>
          <a:xfrm>
            <a:off x="7116046" y="4656843"/>
            <a:ext cx="1657949" cy="731520"/>
          </a:xfrm>
          <a:prstGeom prst="rect">
            <a:avLst/>
          </a:prstGeom>
          <a:solidFill>
            <a:srgbClr val="0F6FC6"/>
          </a:solidFill>
          <a:ln>
            <a:solidFill>
              <a:schemeClr val="tx1"/>
            </a:solidFill>
          </a:ln>
        </p:spPr>
        <p:txBody>
          <a:bodyPr wrap="square" rtlCol="0" anchor="ctr">
            <a:spAutoFit/>
          </a:bodyPr>
          <a:lstStyle/>
          <a:p>
            <a:r>
              <a:rPr lang="en-US" sz="1600" b="1" dirty="0">
                <a:solidFill>
                  <a:prstClr val="white"/>
                </a:solidFill>
              </a:rPr>
              <a:t>Policy-Relevant </a:t>
            </a:r>
          </a:p>
          <a:p>
            <a:r>
              <a:rPr lang="en-US" sz="1600" b="1" dirty="0">
                <a:solidFill>
                  <a:prstClr val="white"/>
                </a:solidFill>
              </a:rPr>
              <a:t>Scenario Analysis</a:t>
            </a:r>
          </a:p>
        </p:txBody>
      </p:sp>
      <p:cxnSp>
        <p:nvCxnSpPr>
          <p:cNvPr id="10" name="Straight Connector 9"/>
          <p:cNvCxnSpPr/>
          <p:nvPr/>
        </p:nvCxnSpPr>
        <p:spPr>
          <a:xfrm>
            <a:off x="228600" y="4572000"/>
            <a:ext cx="8763000" cy="0"/>
          </a:xfrm>
          <a:prstGeom prst="line">
            <a:avLst/>
          </a:prstGeom>
          <a:ln w="19050">
            <a:solidFill>
              <a:srgbClr val="0F6FC6"/>
            </a:solidFill>
            <a:prstDash val="das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28600" y="4533508"/>
            <a:ext cx="8763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descr="GLOBAL_ALL_erie_161_L750_W1250_1_deg.jpg"/>
          <p:cNvPicPr>
            <a:picLocks noChangeAspect="1"/>
          </p:cNvPicPr>
          <p:nvPr/>
        </p:nvPicPr>
        <p:blipFill>
          <a:blip r:embed="rId3" cstate="print"/>
          <a:srcRect l="3605" t="4539" r="3605"/>
          <a:stretch>
            <a:fillRect/>
          </a:stretch>
        </p:blipFill>
        <p:spPr>
          <a:xfrm>
            <a:off x="760094" y="840106"/>
            <a:ext cx="7635240" cy="5418039"/>
          </a:xfrm>
          <a:prstGeom prst="rect">
            <a:avLst/>
          </a:prstGeom>
        </p:spPr>
      </p:pic>
    </p:spTree>
    <p:extLst>
      <p:ext uri="{BB962C8B-B14F-4D97-AF65-F5344CB8AC3E}">
        <p14:creationId xmlns:p14="http://schemas.microsoft.com/office/powerpoint/2010/main" val="39779688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655</TotalTime>
  <Words>2396</Words>
  <Application>Microsoft Office PowerPoint</Application>
  <PresentationFormat>On-screen Show (4:3)</PresentationFormat>
  <Paragraphs>377</Paragraphs>
  <Slides>32</Slides>
  <Notes>14</Notes>
  <HiddenSlides>0</HiddenSlides>
  <MMClips>0</MMClips>
  <ScaleCrop>false</ScaleCrop>
  <HeadingPairs>
    <vt:vector size="4" baseType="variant">
      <vt:variant>
        <vt:lpstr>Theme</vt:lpstr>
      </vt:variant>
      <vt:variant>
        <vt:i4>4</vt:i4>
      </vt:variant>
      <vt:variant>
        <vt:lpstr>Slide Titles</vt:lpstr>
      </vt:variant>
      <vt:variant>
        <vt:i4>32</vt:i4>
      </vt:variant>
    </vt:vector>
  </HeadingPairs>
  <TitlesOfParts>
    <vt:vector size="36" baseType="lpstr">
      <vt:lpstr>1_Flow</vt:lpstr>
      <vt:lpstr>3_Flow</vt:lpstr>
      <vt:lpstr>2_Flow</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Cohen</dc:creator>
  <cp:lastModifiedBy>Mark Cohen</cp:lastModifiedBy>
  <cp:revision>47</cp:revision>
  <dcterms:created xsi:type="dcterms:W3CDTF">2014-10-14T19:13:55Z</dcterms:created>
  <dcterms:modified xsi:type="dcterms:W3CDTF">2014-10-15T22:22:39Z</dcterms:modified>
</cp:coreProperties>
</file>