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9"/>
  </p:notesMasterIdLst>
  <p:sldIdLst>
    <p:sldId id="267" r:id="rId5"/>
    <p:sldId id="261" r:id="rId6"/>
    <p:sldId id="271" r:id="rId7"/>
    <p:sldId id="270" r:id="rId8"/>
    <p:sldId id="269" r:id="rId9"/>
    <p:sldId id="263" r:id="rId10"/>
    <p:sldId id="264" r:id="rId11"/>
    <p:sldId id="272" r:id="rId12"/>
    <p:sldId id="277" r:id="rId13"/>
    <p:sldId id="276" r:id="rId14"/>
    <p:sldId id="274" r:id="rId15"/>
    <p:sldId id="273" r:id="rId16"/>
    <p:sldId id="265"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1658" autoAdjust="0"/>
  </p:normalViewPr>
  <p:slideViewPr>
    <p:cSldViewPr>
      <p:cViewPr varScale="1">
        <p:scale>
          <a:sx n="75" d="100"/>
          <a:sy n="75" d="100"/>
        </p:scale>
        <p:origin x="-17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B6B62-9952-474B-8E3E-8216579984C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AC81A81F-15C4-4721-B489-A23C85FF6145}">
      <dgm:prSet custT="1"/>
      <dgm:spPr/>
      <dgm:t>
        <a:bodyPr/>
        <a:lstStyle/>
        <a:p>
          <a:pPr algn="l" rtl="0"/>
          <a:r>
            <a:rPr lang="en-US" sz="1500" dirty="0" smtClean="0"/>
            <a:t>Integrate conceptual understanding of atmospheric processes using models and ambient measurements</a:t>
          </a:r>
          <a:endParaRPr lang="en-US" sz="1500" dirty="0"/>
        </a:p>
      </dgm:t>
    </dgm:pt>
    <dgm:pt modelId="{1DE6E450-8A2B-4C44-A8EE-C5964F54642A}" type="parTrans" cxnId="{812B7137-283F-46C2-8D57-632236BD9832}">
      <dgm:prSet/>
      <dgm:spPr/>
      <dgm:t>
        <a:bodyPr/>
        <a:lstStyle/>
        <a:p>
          <a:endParaRPr lang="en-US"/>
        </a:p>
      </dgm:t>
    </dgm:pt>
    <dgm:pt modelId="{D489CBDE-F51E-4FC5-8433-1458F674FCF6}" type="sibTrans" cxnId="{812B7137-283F-46C2-8D57-632236BD9832}">
      <dgm:prSet/>
      <dgm:spPr/>
      <dgm:t>
        <a:bodyPr/>
        <a:lstStyle/>
        <a:p>
          <a:endParaRPr lang="en-US"/>
        </a:p>
      </dgm:t>
    </dgm:pt>
    <dgm:pt modelId="{DC75035D-E5FF-4DBC-98C6-94C68E371616}">
      <dgm:prSet custT="1"/>
      <dgm:spPr/>
      <dgm:t>
        <a:bodyPr anchor="t"/>
        <a:lstStyle/>
        <a:p>
          <a:pPr algn="l" rtl="0"/>
          <a:r>
            <a:rPr lang="en-US" sz="1500" dirty="0" smtClean="0"/>
            <a:t>Gain insight on the emission, transport, dispersion and deposition processes involved in the simulation of smoke and dust</a:t>
          </a:r>
          <a:endParaRPr lang="en-US" sz="1500" dirty="0"/>
        </a:p>
      </dgm:t>
    </dgm:pt>
    <dgm:pt modelId="{A8B01AD9-1E33-4C30-BC1A-92AC5144FDC6}" type="parTrans" cxnId="{964282FA-E62D-48C2-AF55-0B615D5E3731}">
      <dgm:prSet/>
      <dgm:spPr/>
      <dgm:t>
        <a:bodyPr/>
        <a:lstStyle/>
        <a:p>
          <a:endParaRPr lang="en-US"/>
        </a:p>
      </dgm:t>
    </dgm:pt>
    <dgm:pt modelId="{7EC9C823-22CA-41D8-AD8A-DAE13762E0C6}" type="sibTrans" cxnId="{964282FA-E62D-48C2-AF55-0B615D5E3731}">
      <dgm:prSet/>
      <dgm:spPr/>
      <dgm:t>
        <a:bodyPr/>
        <a:lstStyle/>
        <a:p>
          <a:endParaRPr lang="en-US"/>
        </a:p>
      </dgm:t>
    </dgm:pt>
    <dgm:pt modelId="{02253F6C-0C46-408A-A2AF-E709F9C68278}">
      <dgm:prSet custT="1"/>
      <dgm:spPr/>
      <dgm:t>
        <a:bodyPr/>
        <a:lstStyle/>
        <a:p>
          <a:pPr rtl="0"/>
          <a:r>
            <a:rPr lang="en-US" sz="1800" dirty="0" smtClean="0"/>
            <a:t>Develop, implement and test algorithms</a:t>
          </a:r>
          <a:endParaRPr lang="en-US" sz="1800" dirty="0"/>
        </a:p>
      </dgm:t>
    </dgm:pt>
    <dgm:pt modelId="{DA8D8C56-3BDC-42C5-91BC-B705224F3081}" type="parTrans" cxnId="{79EE730C-3A69-4938-9196-F33ED9F849D3}">
      <dgm:prSet/>
      <dgm:spPr/>
      <dgm:t>
        <a:bodyPr/>
        <a:lstStyle/>
        <a:p>
          <a:endParaRPr lang="en-US"/>
        </a:p>
      </dgm:t>
    </dgm:pt>
    <dgm:pt modelId="{7419E422-095F-4886-822A-F8A599482D56}" type="sibTrans" cxnId="{79EE730C-3A69-4938-9196-F33ED9F849D3}">
      <dgm:prSet/>
      <dgm:spPr/>
      <dgm:t>
        <a:bodyPr/>
        <a:lstStyle/>
        <a:p>
          <a:endParaRPr lang="en-US"/>
        </a:p>
      </dgm:t>
    </dgm:pt>
    <dgm:pt modelId="{3AD67AD4-A89A-4BB0-B06F-DCD0E6CCFCA3}">
      <dgm:prSet custT="1"/>
      <dgm:spPr/>
      <dgm:t>
        <a:bodyPr/>
        <a:lstStyle/>
        <a:p>
          <a:pPr rtl="0"/>
          <a:r>
            <a:rPr lang="en-US" sz="1800" dirty="0" smtClean="0">
              <a:solidFill>
                <a:schemeClr val="bg1"/>
              </a:solidFill>
            </a:rPr>
            <a:t>Improve model performance</a:t>
          </a:r>
          <a:endParaRPr lang="en-US" sz="1800" dirty="0">
            <a:solidFill>
              <a:schemeClr val="bg1"/>
            </a:solidFill>
          </a:endParaRPr>
        </a:p>
      </dgm:t>
    </dgm:pt>
    <dgm:pt modelId="{83CF8255-8E7E-4C17-BB20-FE2C11E5E1C8}" type="parTrans" cxnId="{3443F761-4364-46B2-910C-9A83D2E9BC3C}">
      <dgm:prSet/>
      <dgm:spPr/>
      <dgm:t>
        <a:bodyPr/>
        <a:lstStyle/>
        <a:p>
          <a:endParaRPr lang="en-US"/>
        </a:p>
      </dgm:t>
    </dgm:pt>
    <dgm:pt modelId="{ECCE92F7-459F-4140-BC7F-811F8A91E418}" type="sibTrans" cxnId="{3443F761-4364-46B2-910C-9A83D2E9BC3C}">
      <dgm:prSet/>
      <dgm:spPr/>
      <dgm:t>
        <a:bodyPr/>
        <a:lstStyle/>
        <a:p>
          <a:endParaRPr lang="en-US"/>
        </a:p>
      </dgm:t>
    </dgm:pt>
    <dgm:pt modelId="{7CB58014-C238-4862-AD8F-791394E984E2}" type="pres">
      <dgm:prSet presAssocID="{F2FB6B62-9952-474B-8E3E-8216579984CC}" presName="compositeShape" presStyleCnt="0">
        <dgm:presLayoutVars>
          <dgm:chMax val="7"/>
          <dgm:dir/>
          <dgm:resizeHandles val="exact"/>
        </dgm:presLayoutVars>
      </dgm:prSet>
      <dgm:spPr/>
      <dgm:t>
        <a:bodyPr/>
        <a:lstStyle/>
        <a:p>
          <a:endParaRPr lang="en-US"/>
        </a:p>
      </dgm:t>
    </dgm:pt>
    <dgm:pt modelId="{D436D69B-0698-4C50-AAE4-11D748CFF19E}" type="pres">
      <dgm:prSet presAssocID="{F2FB6B62-9952-474B-8E3E-8216579984CC}" presName="wedge1" presStyleLbl="node1" presStyleIdx="0" presStyleCnt="4"/>
      <dgm:spPr/>
      <dgm:t>
        <a:bodyPr/>
        <a:lstStyle/>
        <a:p>
          <a:endParaRPr lang="en-US"/>
        </a:p>
      </dgm:t>
    </dgm:pt>
    <dgm:pt modelId="{05D3525A-2EDB-4876-91CD-E82C0A2580A9}" type="pres">
      <dgm:prSet presAssocID="{F2FB6B62-9952-474B-8E3E-8216579984CC}" presName="dummy1a" presStyleCnt="0"/>
      <dgm:spPr/>
    </dgm:pt>
    <dgm:pt modelId="{83A47E1E-FA2E-43C1-B972-8D3F2EA6E4A0}" type="pres">
      <dgm:prSet presAssocID="{F2FB6B62-9952-474B-8E3E-8216579984CC}" presName="dummy1b" presStyleCnt="0"/>
      <dgm:spPr/>
    </dgm:pt>
    <dgm:pt modelId="{24A9056E-0EC9-41D8-9846-6B9C16BD84C1}" type="pres">
      <dgm:prSet presAssocID="{F2FB6B62-9952-474B-8E3E-8216579984CC}" presName="wedge1Tx" presStyleLbl="node1" presStyleIdx="0" presStyleCnt="4">
        <dgm:presLayoutVars>
          <dgm:chMax val="0"/>
          <dgm:chPref val="0"/>
          <dgm:bulletEnabled val="1"/>
        </dgm:presLayoutVars>
      </dgm:prSet>
      <dgm:spPr/>
      <dgm:t>
        <a:bodyPr/>
        <a:lstStyle/>
        <a:p>
          <a:endParaRPr lang="en-US"/>
        </a:p>
      </dgm:t>
    </dgm:pt>
    <dgm:pt modelId="{670657F7-A494-41D7-8E1C-872C1840BF7C}" type="pres">
      <dgm:prSet presAssocID="{F2FB6B62-9952-474B-8E3E-8216579984CC}" presName="wedge2" presStyleLbl="node1" presStyleIdx="1" presStyleCnt="4"/>
      <dgm:spPr/>
      <dgm:t>
        <a:bodyPr/>
        <a:lstStyle/>
        <a:p>
          <a:endParaRPr lang="en-US"/>
        </a:p>
      </dgm:t>
    </dgm:pt>
    <dgm:pt modelId="{986AC334-096B-4879-9996-0F92C4E01FE0}" type="pres">
      <dgm:prSet presAssocID="{F2FB6B62-9952-474B-8E3E-8216579984CC}" presName="dummy2a" presStyleCnt="0"/>
      <dgm:spPr/>
    </dgm:pt>
    <dgm:pt modelId="{37D20FD3-AA88-47B5-B9D8-8D2B3EB6BF1F}" type="pres">
      <dgm:prSet presAssocID="{F2FB6B62-9952-474B-8E3E-8216579984CC}" presName="dummy2b" presStyleCnt="0"/>
      <dgm:spPr/>
    </dgm:pt>
    <dgm:pt modelId="{8774F5AD-1A12-4668-B7DB-3B67C10939A4}" type="pres">
      <dgm:prSet presAssocID="{F2FB6B62-9952-474B-8E3E-8216579984CC}" presName="wedge2Tx" presStyleLbl="node1" presStyleIdx="1" presStyleCnt="4">
        <dgm:presLayoutVars>
          <dgm:chMax val="0"/>
          <dgm:chPref val="0"/>
          <dgm:bulletEnabled val="1"/>
        </dgm:presLayoutVars>
      </dgm:prSet>
      <dgm:spPr/>
      <dgm:t>
        <a:bodyPr/>
        <a:lstStyle/>
        <a:p>
          <a:endParaRPr lang="en-US"/>
        </a:p>
      </dgm:t>
    </dgm:pt>
    <dgm:pt modelId="{7CAA4107-57AF-4381-937B-45BC3793B259}" type="pres">
      <dgm:prSet presAssocID="{F2FB6B62-9952-474B-8E3E-8216579984CC}" presName="wedge3" presStyleLbl="node1" presStyleIdx="2" presStyleCnt="4"/>
      <dgm:spPr/>
      <dgm:t>
        <a:bodyPr/>
        <a:lstStyle/>
        <a:p>
          <a:endParaRPr lang="en-US"/>
        </a:p>
      </dgm:t>
    </dgm:pt>
    <dgm:pt modelId="{F601CD47-2213-4DDD-A172-4A992A4D857F}" type="pres">
      <dgm:prSet presAssocID="{F2FB6B62-9952-474B-8E3E-8216579984CC}" presName="dummy3a" presStyleCnt="0"/>
      <dgm:spPr/>
    </dgm:pt>
    <dgm:pt modelId="{C291F068-7AD0-4C9F-A2A4-D051F4C337A2}" type="pres">
      <dgm:prSet presAssocID="{F2FB6B62-9952-474B-8E3E-8216579984CC}" presName="dummy3b" presStyleCnt="0"/>
      <dgm:spPr/>
    </dgm:pt>
    <dgm:pt modelId="{D1C35CE9-3AE0-47EB-A14A-97500E27D866}" type="pres">
      <dgm:prSet presAssocID="{F2FB6B62-9952-474B-8E3E-8216579984CC}" presName="wedge3Tx" presStyleLbl="node1" presStyleIdx="2" presStyleCnt="4">
        <dgm:presLayoutVars>
          <dgm:chMax val="0"/>
          <dgm:chPref val="0"/>
          <dgm:bulletEnabled val="1"/>
        </dgm:presLayoutVars>
      </dgm:prSet>
      <dgm:spPr/>
      <dgm:t>
        <a:bodyPr/>
        <a:lstStyle/>
        <a:p>
          <a:endParaRPr lang="en-US"/>
        </a:p>
      </dgm:t>
    </dgm:pt>
    <dgm:pt modelId="{1DFB395B-248B-45D8-8289-EBBC8EC2E543}" type="pres">
      <dgm:prSet presAssocID="{F2FB6B62-9952-474B-8E3E-8216579984CC}" presName="wedge4" presStyleLbl="node1" presStyleIdx="3" presStyleCnt="4"/>
      <dgm:spPr/>
      <dgm:t>
        <a:bodyPr/>
        <a:lstStyle/>
        <a:p>
          <a:endParaRPr lang="en-US"/>
        </a:p>
      </dgm:t>
    </dgm:pt>
    <dgm:pt modelId="{28F74F3C-57D8-4FE4-9AC3-9E4C74A47BFC}" type="pres">
      <dgm:prSet presAssocID="{F2FB6B62-9952-474B-8E3E-8216579984CC}" presName="dummy4a" presStyleCnt="0"/>
      <dgm:spPr/>
    </dgm:pt>
    <dgm:pt modelId="{F129D268-0100-4088-BC30-751894C1A62C}" type="pres">
      <dgm:prSet presAssocID="{F2FB6B62-9952-474B-8E3E-8216579984CC}" presName="dummy4b" presStyleCnt="0"/>
      <dgm:spPr/>
    </dgm:pt>
    <dgm:pt modelId="{01E611F5-B295-4D34-B689-680CA28B0192}" type="pres">
      <dgm:prSet presAssocID="{F2FB6B62-9952-474B-8E3E-8216579984CC}" presName="wedge4Tx" presStyleLbl="node1" presStyleIdx="3" presStyleCnt="4">
        <dgm:presLayoutVars>
          <dgm:chMax val="0"/>
          <dgm:chPref val="0"/>
          <dgm:bulletEnabled val="1"/>
        </dgm:presLayoutVars>
      </dgm:prSet>
      <dgm:spPr/>
      <dgm:t>
        <a:bodyPr/>
        <a:lstStyle/>
        <a:p>
          <a:endParaRPr lang="en-US"/>
        </a:p>
      </dgm:t>
    </dgm:pt>
    <dgm:pt modelId="{64CC8294-C1CF-4D4E-B164-A53F9DCD0B37}" type="pres">
      <dgm:prSet presAssocID="{D489CBDE-F51E-4FC5-8433-1458F674FCF6}" presName="arrowWedge1" presStyleLbl="fgSibTrans2D1" presStyleIdx="0" presStyleCnt="4"/>
      <dgm:spPr/>
    </dgm:pt>
    <dgm:pt modelId="{DFDDEC1D-5F6E-4FD5-9241-603FAD06DFAF}" type="pres">
      <dgm:prSet presAssocID="{7EC9C823-22CA-41D8-AD8A-DAE13762E0C6}" presName="arrowWedge2" presStyleLbl="fgSibTrans2D1" presStyleIdx="1" presStyleCnt="4"/>
      <dgm:spPr/>
    </dgm:pt>
    <dgm:pt modelId="{0DDB56DE-84B1-4292-9289-236F5C4A4352}" type="pres">
      <dgm:prSet presAssocID="{7419E422-095F-4886-822A-F8A599482D56}" presName="arrowWedge3" presStyleLbl="fgSibTrans2D1" presStyleIdx="2" presStyleCnt="4"/>
      <dgm:spPr/>
    </dgm:pt>
    <dgm:pt modelId="{A886FE65-7AB7-4FA4-94B2-46D576AA73A5}" type="pres">
      <dgm:prSet presAssocID="{ECCE92F7-459F-4140-BC7F-811F8A91E418}" presName="arrowWedge4" presStyleLbl="fgSibTrans2D1" presStyleIdx="3" presStyleCnt="4"/>
      <dgm:spPr/>
    </dgm:pt>
  </dgm:ptLst>
  <dgm:cxnLst>
    <dgm:cxn modelId="{79EE730C-3A69-4938-9196-F33ED9F849D3}" srcId="{F2FB6B62-9952-474B-8E3E-8216579984CC}" destId="{02253F6C-0C46-408A-A2AF-E709F9C68278}" srcOrd="2" destOrd="0" parTransId="{DA8D8C56-3BDC-42C5-91BC-B705224F3081}" sibTransId="{7419E422-095F-4886-822A-F8A599482D56}"/>
    <dgm:cxn modelId="{B955F87E-8F07-41AD-8F9B-CB23C69EECF7}" type="presOf" srcId="{02253F6C-0C46-408A-A2AF-E709F9C68278}" destId="{7CAA4107-57AF-4381-937B-45BC3793B259}" srcOrd="0" destOrd="0" presId="urn:microsoft.com/office/officeart/2005/8/layout/cycle8"/>
    <dgm:cxn modelId="{812B7137-283F-46C2-8D57-632236BD9832}" srcId="{F2FB6B62-9952-474B-8E3E-8216579984CC}" destId="{AC81A81F-15C4-4721-B489-A23C85FF6145}" srcOrd="0" destOrd="0" parTransId="{1DE6E450-8A2B-4C44-A8EE-C5964F54642A}" sibTransId="{D489CBDE-F51E-4FC5-8433-1458F674FCF6}"/>
    <dgm:cxn modelId="{77706B63-ACEA-4D5B-B5A0-AE49F29A6A43}" type="presOf" srcId="{02253F6C-0C46-408A-A2AF-E709F9C68278}" destId="{D1C35CE9-3AE0-47EB-A14A-97500E27D866}" srcOrd="1" destOrd="0" presId="urn:microsoft.com/office/officeart/2005/8/layout/cycle8"/>
    <dgm:cxn modelId="{AC168742-B404-4EFC-8B73-70ECA0B34FA8}" type="presOf" srcId="{DC75035D-E5FF-4DBC-98C6-94C68E371616}" destId="{670657F7-A494-41D7-8E1C-872C1840BF7C}" srcOrd="0" destOrd="0" presId="urn:microsoft.com/office/officeart/2005/8/layout/cycle8"/>
    <dgm:cxn modelId="{964282FA-E62D-48C2-AF55-0B615D5E3731}" srcId="{F2FB6B62-9952-474B-8E3E-8216579984CC}" destId="{DC75035D-E5FF-4DBC-98C6-94C68E371616}" srcOrd="1" destOrd="0" parTransId="{A8B01AD9-1E33-4C30-BC1A-92AC5144FDC6}" sibTransId="{7EC9C823-22CA-41D8-AD8A-DAE13762E0C6}"/>
    <dgm:cxn modelId="{C132D838-27A4-4690-9507-1BE045C454E7}" type="presOf" srcId="{DC75035D-E5FF-4DBC-98C6-94C68E371616}" destId="{8774F5AD-1A12-4668-B7DB-3B67C10939A4}" srcOrd="1" destOrd="0" presId="urn:microsoft.com/office/officeart/2005/8/layout/cycle8"/>
    <dgm:cxn modelId="{3443F761-4364-46B2-910C-9A83D2E9BC3C}" srcId="{F2FB6B62-9952-474B-8E3E-8216579984CC}" destId="{3AD67AD4-A89A-4BB0-B06F-DCD0E6CCFCA3}" srcOrd="3" destOrd="0" parTransId="{83CF8255-8E7E-4C17-BB20-FE2C11E5E1C8}" sibTransId="{ECCE92F7-459F-4140-BC7F-811F8A91E418}"/>
    <dgm:cxn modelId="{D3199053-FC2A-46F8-822A-B54F50ABC0A6}" type="presOf" srcId="{F2FB6B62-9952-474B-8E3E-8216579984CC}" destId="{7CB58014-C238-4862-AD8F-791394E984E2}" srcOrd="0" destOrd="0" presId="urn:microsoft.com/office/officeart/2005/8/layout/cycle8"/>
    <dgm:cxn modelId="{83FB2E7E-D1D3-4264-A0AB-3F278E370469}" type="presOf" srcId="{AC81A81F-15C4-4721-B489-A23C85FF6145}" destId="{24A9056E-0EC9-41D8-9846-6B9C16BD84C1}" srcOrd="1" destOrd="0" presId="urn:microsoft.com/office/officeart/2005/8/layout/cycle8"/>
    <dgm:cxn modelId="{FE43D628-B4CC-4336-8E94-4009E3800DA9}" type="presOf" srcId="{3AD67AD4-A89A-4BB0-B06F-DCD0E6CCFCA3}" destId="{01E611F5-B295-4D34-B689-680CA28B0192}" srcOrd="1" destOrd="0" presId="urn:microsoft.com/office/officeart/2005/8/layout/cycle8"/>
    <dgm:cxn modelId="{F34DD67F-BD82-44FD-A46B-3196F019417F}" type="presOf" srcId="{3AD67AD4-A89A-4BB0-B06F-DCD0E6CCFCA3}" destId="{1DFB395B-248B-45D8-8289-EBBC8EC2E543}" srcOrd="0" destOrd="0" presId="urn:microsoft.com/office/officeart/2005/8/layout/cycle8"/>
    <dgm:cxn modelId="{64925CB4-0D78-4163-8A29-582B95B9CC51}" type="presOf" srcId="{AC81A81F-15C4-4721-B489-A23C85FF6145}" destId="{D436D69B-0698-4C50-AAE4-11D748CFF19E}" srcOrd="0" destOrd="0" presId="urn:microsoft.com/office/officeart/2005/8/layout/cycle8"/>
    <dgm:cxn modelId="{026E64AA-59B1-4527-8637-303FAB16B34A}" type="presParOf" srcId="{7CB58014-C238-4862-AD8F-791394E984E2}" destId="{D436D69B-0698-4C50-AAE4-11D748CFF19E}" srcOrd="0" destOrd="0" presId="urn:microsoft.com/office/officeart/2005/8/layout/cycle8"/>
    <dgm:cxn modelId="{B30CBF93-B215-4938-A3E1-D445B692D9BA}" type="presParOf" srcId="{7CB58014-C238-4862-AD8F-791394E984E2}" destId="{05D3525A-2EDB-4876-91CD-E82C0A2580A9}" srcOrd="1" destOrd="0" presId="urn:microsoft.com/office/officeart/2005/8/layout/cycle8"/>
    <dgm:cxn modelId="{39D6C997-2F9B-4A57-A951-E6C4EB9AF866}" type="presParOf" srcId="{7CB58014-C238-4862-AD8F-791394E984E2}" destId="{83A47E1E-FA2E-43C1-B972-8D3F2EA6E4A0}" srcOrd="2" destOrd="0" presId="urn:microsoft.com/office/officeart/2005/8/layout/cycle8"/>
    <dgm:cxn modelId="{BA0FFF97-DF70-46E5-B27D-E3506C7F7449}" type="presParOf" srcId="{7CB58014-C238-4862-AD8F-791394E984E2}" destId="{24A9056E-0EC9-41D8-9846-6B9C16BD84C1}" srcOrd="3" destOrd="0" presId="urn:microsoft.com/office/officeart/2005/8/layout/cycle8"/>
    <dgm:cxn modelId="{35CF5C79-64DE-46FF-8C1F-DCAD2576F449}" type="presParOf" srcId="{7CB58014-C238-4862-AD8F-791394E984E2}" destId="{670657F7-A494-41D7-8E1C-872C1840BF7C}" srcOrd="4" destOrd="0" presId="urn:microsoft.com/office/officeart/2005/8/layout/cycle8"/>
    <dgm:cxn modelId="{295B033B-D4F8-4F8F-ACA3-91E4A6BAC228}" type="presParOf" srcId="{7CB58014-C238-4862-AD8F-791394E984E2}" destId="{986AC334-096B-4879-9996-0F92C4E01FE0}" srcOrd="5" destOrd="0" presId="urn:microsoft.com/office/officeart/2005/8/layout/cycle8"/>
    <dgm:cxn modelId="{B623BE86-CCA5-4C99-89BD-7E77C5B227D0}" type="presParOf" srcId="{7CB58014-C238-4862-AD8F-791394E984E2}" destId="{37D20FD3-AA88-47B5-B9D8-8D2B3EB6BF1F}" srcOrd="6" destOrd="0" presId="urn:microsoft.com/office/officeart/2005/8/layout/cycle8"/>
    <dgm:cxn modelId="{08BD7BD6-2C61-43F4-88F6-C638B0D401E8}" type="presParOf" srcId="{7CB58014-C238-4862-AD8F-791394E984E2}" destId="{8774F5AD-1A12-4668-B7DB-3B67C10939A4}" srcOrd="7" destOrd="0" presId="urn:microsoft.com/office/officeart/2005/8/layout/cycle8"/>
    <dgm:cxn modelId="{F7BDC563-2594-4C33-B877-11C1184E9B70}" type="presParOf" srcId="{7CB58014-C238-4862-AD8F-791394E984E2}" destId="{7CAA4107-57AF-4381-937B-45BC3793B259}" srcOrd="8" destOrd="0" presId="urn:microsoft.com/office/officeart/2005/8/layout/cycle8"/>
    <dgm:cxn modelId="{DD6C59DA-872D-4081-A3C8-1932CC80FE39}" type="presParOf" srcId="{7CB58014-C238-4862-AD8F-791394E984E2}" destId="{F601CD47-2213-4DDD-A172-4A992A4D857F}" srcOrd="9" destOrd="0" presId="urn:microsoft.com/office/officeart/2005/8/layout/cycle8"/>
    <dgm:cxn modelId="{9A94F0B8-CF04-43FE-AA27-549F1B162121}" type="presParOf" srcId="{7CB58014-C238-4862-AD8F-791394E984E2}" destId="{C291F068-7AD0-4C9F-A2A4-D051F4C337A2}" srcOrd="10" destOrd="0" presId="urn:microsoft.com/office/officeart/2005/8/layout/cycle8"/>
    <dgm:cxn modelId="{4ED96C10-7AE4-4999-88E2-2079C38C9789}" type="presParOf" srcId="{7CB58014-C238-4862-AD8F-791394E984E2}" destId="{D1C35CE9-3AE0-47EB-A14A-97500E27D866}" srcOrd="11" destOrd="0" presId="urn:microsoft.com/office/officeart/2005/8/layout/cycle8"/>
    <dgm:cxn modelId="{E845ACD9-5A44-41AE-883F-51218F887870}" type="presParOf" srcId="{7CB58014-C238-4862-AD8F-791394E984E2}" destId="{1DFB395B-248B-45D8-8289-EBBC8EC2E543}" srcOrd="12" destOrd="0" presId="urn:microsoft.com/office/officeart/2005/8/layout/cycle8"/>
    <dgm:cxn modelId="{42E933D4-9226-4555-A16A-63D976A4D136}" type="presParOf" srcId="{7CB58014-C238-4862-AD8F-791394E984E2}" destId="{28F74F3C-57D8-4FE4-9AC3-9E4C74A47BFC}" srcOrd="13" destOrd="0" presId="urn:microsoft.com/office/officeart/2005/8/layout/cycle8"/>
    <dgm:cxn modelId="{D46D97F9-9C23-404F-A153-2426BF373B2D}" type="presParOf" srcId="{7CB58014-C238-4862-AD8F-791394E984E2}" destId="{F129D268-0100-4088-BC30-751894C1A62C}" srcOrd="14" destOrd="0" presId="urn:microsoft.com/office/officeart/2005/8/layout/cycle8"/>
    <dgm:cxn modelId="{C562C44E-784E-4ACB-A364-B85583B74056}" type="presParOf" srcId="{7CB58014-C238-4862-AD8F-791394E984E2}" destId="{01E611F5-B295-4D34-B689-680CA28B0192}" srcOrd="15" destOrd="0" presId="urn:microsoft.com/office/officeart/2005/8/layout/cycle8"/>
    <dgm:cxn modelId="{D197ACA8-AB9A-4C86-93CA-BE50BB389EA9}" type="presParOf" srcId="{7CB58014-C238-4862-AD8F-791394E984E2}" destId="{64CC8294-C1CF-4D4E-B164-A53F9DCD0B37}" srcOrd="16" destOrd="0" presId="urn:microsoft.com/office/officeart/2005/8/layout/cycle8"/>
    <dgm:cxn modelId="{35CE6A92-A6AB-4E4C-B011-9543C8F423D7}" type="presParOf" srcId="{7CB58014-C238-4862-AD8F-791394E984E2}" destId="{DFDDEC1D-5F6E-4FD5-9241-603FAD06DFAF}" srcOrd="17" destOrd="0" presId="urn:microsoft.com/office/officeart/2005/8/layout/cycle8"/>
    <dgm:cxn modelId="{47D6E5F6-349E-4E38-9842-D51A5B03DFC4}" type="presParOf" srcId="{7CB58014-C238-4862-AD8F-791394E984E2}" destId="{0DDB56DE-84B1-4292-9289-236F5C4A4352}" srcOrd="18" destOrd="0" presId="urn:microsoft.com/office/officeart/2005/8/layout/cycle8"/>
    <dgm:cxn modelId="{B0CD583F-C963-409D-AE0C-4A0B388EA6F0}" type="presParOf" srcId="{7CB58014-C238-4862-AD8F-791394E984E2}" destId="{A886FE65-7AB7-4FA4-94B2-46D576AA73A5}"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36D69B-0698-4C50-AAE4-11D748CFF19E}">
      <dsp:nvSpPr>
        <dsp:cNvPr id="0" name=""/>
        <dsp:cNvSpPr/>
      </dsp:nvSpPr>
      <dsp:spPr>
        <a:xfrm>
          <a:off x="962640" y="348575"/>
          <a:ext cx="4672584" cy="4672584"/>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666750" rtl="0">
            <a:lnSpc>
              <a:spcPct val="90000"/>
            </a:lnSpc>
            <a:spcBef>
              <a:spcPct val="0"/>
            </a:spcBef>
            <a:spcAft>
              <a:spcPct val="35000"/>
            </a:spcAft>
          </a:pPr>
          <a:r>
            <a:rPr lang="en-US" sz="1500" kern="1200" dirty="0" smtClean="0"/>
            <a:t>Integrate conceptual understanding of atmospheric processes using models and ambient measurements</a:t>
          </a:r>
          <a:endParaRPr lang="en-US" sz="1500" kern="1200" dirty="0"/>
        </a:p>
      </dsp:txBody>
      <dsp:txXfrm>
        <a:off x="3443004" y="1317024"/>
        <a:ext cx="1724406" cy="1279398"/>
      </dsp:txXfrm>
    </dsp:sp>
    <dsp:sp modelId="{670657F7-A494-41D7-8E1C-872C1840BF7C}">
      <dsp:nvSpPr>
        <dsp:cNvPr id="0" name=""/>
        <dsp:cNvSpPr/>
      </dsp:nvSpPr>
      <dsp:spPr>
        <a:xfrm>
          <a:off x="962640" y="505440"/>
          <a:ext cx="4672584" cy="4672584"/>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lvl="0" algn="l" defTabSz="666750" rtl="0">
            <a:lnSpc>
              <a:spcPct val="90000"/>
            </a:lnSpc>
            <a:spcBef>
              <a:spcPct val="0"/>
            </a:spcBef>
            <a:spcAft>
              <a:spcPct val="35000"/>
            </a:spcAft>
          </a:pPr>
          <a:r>
            <a:rPr lang="en-US" sz="1500" kern="1200" dirty="0" smtClean="0"/>
            <a:t>Gain insight on the emission, transport, dispersion and deposition processes involved in the simulation of smoke and dust</a:t>
          </a:r>
          <a:endParaRPr lang="en-US" sz="1500" kern="1200" dirty="0"/>
        </a:p>
      </dsp:txBody>
      <dsp:txXfrm>
        <a:off x="3443004" y="2930178"/>
        <a:ext cx="1724406" cy="1279398"/>
      </dsp:txXfrm>
    </dsp:sp>
    <dsp:sp modelId="{7CAA4107-57AF-4381-937B-45BC3793B259}">
      <dsp:nvSpPr>
        <dsp:cNvPr id="0" name=""/>
        <dsp:cNvSpPr/>
      </dsp:nvSpPr>
      <dsp:spPr>
        <a:xfrm>
          <a:off x="805775" y="505440"/>
          <a:ext cx="4672584" cy="4672584"/>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Develop, implement and test algorithms</a:t>
          </a:r>
          <a:endParaRPr lang="en-US" sz="1800" kern="1200" dirty="0"/>
        </a:p>
      </dsp:txBody>
      <dsp:txXfrm>
        <a:off x="1273589" y="2930178"/>
        <a:ext cx="1724406" cy="1279398"/>
      </dsp:txXfrm>
    </dsp:sp>
    <dsp:sp modelId="{1DFB395B-248B-45D8-8289-EBBC8EC2E543}">
      <dsp:nvSpPr>
        <dsp:cNvPr id="0" name=""/>
        <dsp:cNvSpPr/>
      </dsp:nvSpPr>
      <dsp:spPr>
        <a:xfrm>
          <a:off x="805775" y="348575"/>
          <a:ext cx="4672584" cy="4672584"/>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Improve model performance</a:t>
          </a:r>
          <a:endParaRPr lang="en-US" sz="1800" kern="1200" dirty="0">
            <a:solidFill>
              <a:schemeClr val="bg1"/>
            </a:solidFill>
          </a:endParaRPr>
        </a:p>
      </dsp:txBody>
      <dsp:txXfrm>
        <a:off x="1273589" y="1317024"/>
        <a:ext cx="1724406" cy="1279398"/>
      </dsp:txXfrm>
    </dsp:sp>
    <dsp:sp modelId="{64CC8294-C1CF-4D4E-B164-A53F9DCD0B37}">
      <dsp:nvSpPr>
        <dsp:cNvPr id="0" name=""/>
        <dsp:cNvSpPr/>
      </dsp:nvSpPr>
      <dsp:spPr>
        <a:xfrm>
          <a:off x="673385" y="59320"/>
          <a:ext cx="5251094" cy="5251094"/>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DDEC1D-5F6E-4FD5-9241-603FAD06DFAF}">
      <dsp:nvSpPr>
        <dsp:cNvPr id="0" name=""/>
        <dsp:cNvSpPr/>
      </dsp:nvSpPr>
      <dsp:spPr>
        <a:xfrm>
          <a:off x="673385" y="216185"/>
          <a:ext cx="5251094" cy="5251094"/>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DB56DE-84B1-4292-9289-236F5C4A4352}">
      <dsp:nvSpPr>
        <dsp:cNvPr id="0" name=""/>
        <dsp:cNvSpPr/>
      </dsp:nvSpPr>
      <dsp:spPr>
        <a:xfrm>
          <a:off x="516520" y="216185"/>
          <a:ext cx="5251094" cy="5251094"/>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86FE65-7AB7-4FA4-94B2-46D576AA73A5}">
      <dsp:nvSpPr>
        <dsp:cNvPr id="0" name=""/>
        <dsp:cNvSpPr/>
      </dsp:nvSpPr>
      <dsp:spPr>
        <a:xfrm>
          <a:off x="516520" y="59320"/>
          <a:ext cx="5251094" cy="5251094"/>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5DC63-5220-4D44-BB95-1971E560EE91}" type="datetimeFigureOut">
              <a:rPr lang="en-US" smtClean="0"/>
              <a:pPr/>
              <a:t>4/13/2011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68C90-F160-400A-9168-041FF08828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While the HYSPIT dust is using a top-down approach, Daniel Tong in ARL has developed a physical-based bottom up model approach for the CMAQ model. </a:t>
            </a:r>
          </a:p>
          <a:p>
            <a:r>
              <a:rPr lang="en-US" sz="1200" kern="1200" dirty="0" smtClean="0">
                <a:solidFill>
                  <a:schemeClr val="tx1"/>
                </a:solidFill>
                <a:latin typeface="+mn-lt"/>
                <a:ea typeface="+mn-ea"/>
                <a:cs typeface="+mn-cs"/>
              </a:rPr>
              <a:t>The CMAQ dust module, called FENGSHA, which is “windblown dust” in Mandarin, uses a modified </a:t>
            </a:r>
            <a:r>
              <a:rPr lang="en-US" sz="1200" kern="1200" dirty="0" err="1" smtClean="0">
                <a:solidFill>
                  <a:schemeClr val="tx1"/>
                </a:solidFill>
                <a:latin typeface="+mn-lt"/>
                <a:ea typeface="+mn-ea"/>
                <a:cs typeface="+mn-cs"/>
              </a:rPr>
              <a:t>Owen’s</a:t>
            </a:r>
            <a:r>
              <a:rPr lang="en-US" sz="1200" kern="1200" dirty="0" smtClean="0">
                <a:solidFill>
                  <a:schemeClr val="tx1"/>
                </a:solidFill>
                <a:latin typeface="+mn-lt"/>
                <a:ea typeface="+mn-ea"/>
                <a:cs typeface="+mn-cs"/>
              </a:rPr>
              <a:t> equation to calculate dust emission. </a:t>
            </a:r>
          </a:p>
          <a:p>
            <a:r>
              <a:rPr lang="en-US" sz="1200" kern="1200" dirty="0" smtClean="0">
                <a:solidFill>
                  <a:schemeClr val="tx1"/>
                </a:solidFill>
                <a:latin typeface="+mn-lt"/>
                <a:ea typeface="+mn-ea"/>
                <a:cs typeface="+mn-cs"/>
              </a:rPr>
              <a:t>In this equation, M is the number of erodible land types, N is the number of soil types, K is the ratio of vertical to horizontal emission fluxes, A is a constant representing particle supply limitation, </a:t>
            </a:r>
            <a:r>
              <a:rPr lang="en-US" sz="1200" i="1"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is air density, g is gravitational constant (9.8 m/s</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S</a:t>
            </a:r>
            <a:r>
              <a:rPr lang="en-US" sz="1200" kern="1200" baseline="-25000" dirty="0" smtClean="0">
                <a:solidFill>
                  <a:schemeClr val="tx1"/>
                </a:solidFill>
                <a:latin typeface="+mn-lt"/>
                <a:ea typeface="+mn-ea"/>
                <a:cs typeface="+mn-cs"/>
              </a:rPr>
              <a:t>i</a:t>
            </a:r>
            <a:r>
              <a:rPr lang="en-US" sz="1200" kern="1200" dirty="0" smtClean="0">
                <a:solidFill>
                  <a:schemeClr val="tx1"/>
                </a:solidFill>
                <a:latin typeface="+mn-lt"/>
                <a:ea typeface="+mn-ea"/>
                <a:cs typeface="+mn-cs"/>
              </a:rPr>
              <a:t> is dust source area for land type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SEP is the soil </a:t>
            </a:r>
            <a:r>
              <a:rPr lang="en-US" sz="1200" kern="1200" dirty="0" err="1" smtClean="0">
                <a:solidFill>
                  <a:schemeClr val="tx1"/>
                </a:solidFill>
                <a:latin typeface="+mn-lt"/>
                <a:ea typeface="+mn-ea"/>
                <a:cs typeface="+mn-cs"/>
              </a:rPr>
              <a:t>erodibility</a:t>
            </a:r>
            <a:r>
              <a:rPr lang="en-US" sz="1200" kern="1200" dirty="0" smtClean="0">
                <a:solidFill>
                  <a:schemeClr val="tx1"/>
                </a:solidFill>
                <a:latin typeface="+mn-lt"/>
                <a:ea typeface="+mn-ea"/>
                <a:cs typeface="+mn-cs"/>
              </a:rPr>
              <a:t> factor derived from Eq. (1), u</a:t>
            </a:r>
            <a:r>
              <a:rPr lang="en-US" sz="1200" kern="1200" baseline="-25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is the friction velocity (from the meteorological model), and u</a:t>
            </a:r>
            <a:r>
              <a:rPr lang="en-US" sz="1200" kern="1200" baseline="-25000" dirty="0" smtClean="0">
                <a:solidFill>
                  <a:schemeClr val="tx1"/>
                </a:solidFill>
                <a:latin typeface="+mn-lt"/>
                <a:ea typeface="+mn-ea"/>
                <a:cs typeface="+mn-cs"/>
              </a:rPr>
              <a:t>*</a:t>
            </a:r>
            <a:r>
              <a:rPr lang="en-US" sz="1200" kern="1200" baseline="-25000" dirty="0" err="1" smtClean="0">
                <a:solidFill>
                  <a:schemeClr val="tx1"/>
                </a:solidFill>
                <a:latin typeface="+mn-lt"/>
                <a:ea typeface="+mn-ea"/>
                <a:cs typeface="+mn-cs"/>
              </a:rPr>
              <a:t>ti,j</a:t>
            </a:r>
            <a:r>
              <a:rPr lang="en-US" sz="1200" kern="1200" dirty="0" smtClean="0">
                <a:solidFill>
                  <a:schemeClr val="tx1"/>
                </a:solidFill>
                <a:latin typeface="+mn-lt"/>
                <a:ea typeface="+mn-ea"/>
                <a:cs typeface="+mn-cs"/>
              </a:rPr>
              <a:t> is the empirically-based threshold friction velocity for soil type j and land use type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There is generally one soil texture type for a grid cell. [Don’t need to explain them all since this is quiet long. Use it as you want]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effect of precipitation and snow cover on dust emissions is not explicitly expressed here, but instead reflected in the soil moisture effect on the threshold velocity which will be discussed later. The threshold velocity is also controlled by the presence of non-erodible elements. </a:t>
            </a:r>
          </a:p>
          <a:p>
            <a:r>
              <a:rPr lang="en-US" sz="1200" kern="1200" dirty="0" smtClean="0">
                <a:solidFill>
                  <a:schemeClr val="tx1"/>
                </a:solidFill>
                <a:latin typeface="+mn-lt"/>
                <a:ea typeface="+mn-ea"/>
                <a:cs typeface="+mn-cs"/>
              </a:rPr>
              <a:t>Here are some model results showing how the CMAQ dust module improve the model performance for PM2.5. During dust periods, the CMAQ </a:t>
            </a:r>
            <a:r>
              <a:rPr lang="en-US" sz="1200" kern="1200" dirty="0" err="1" smtClean="0">
                <a:solidFill>
                  <a:schemeClr val="tx1"/>
                </a:solidFill>
                <a:latin typeface="+mn-lt"/>
                <a:ea typeface="+mn-ea"/>
                <a:cs typeface="+mn-cs"/>
              </a:rPr>
              <a:t>underpredicts</a:t>
            </a:r>
            <a:r>
              <a:rPr lang="en-US" sz="1200" kern="1200" dirty="0" smtClean="0">
                <a:solidFill>
                  <a:schemeClr val="tx1"/>
                </a:solidFill>
                <a:latin typeface="+mn-lt"/>
                <a:ea typeface="+mn-ea"/>
                <a:cs typeface="+mn-cs"/>
              </a:rPr>
              <a:t> the observed PM2.5 by a factor of four.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 the right is the similar results for CMAQ aerosol light extinction…</a:t>
            </a:r>
          </a:p>
          <a:p>
            <a:r>
              <a:rPr lang="en-US" sz="1200" kern="1200" dirty="0" smtClean="0">
                <a:solidFill>
                  <a:schemeClr val="tx1"/>
                </a:solidFill>
                <a:latin typeface="+mn-lt"/>
                <a:ea typeface="+mn-ea"/>
                <a:cs typeface="+mn-cs"/>
              </a:rPr>
              <a:t>The CMAQ dust codes will be released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work was accomplished in collaboration with NASA scientists.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Although emission of dust from the Patagonia desert is shown by global aerosol models, there is conflicting observational evidence of dust activity in the region. Because dust from Patagonia into the Southern Ocean (SO) may play a role in regulating phytoplankton activity, it is necessary to confirm whether dust activity occurs and whether the dust reaches the SO. We used a combination of surface visibility, satellite measurements (MODIS and OMI) and transport model (HYSPLIT) to track and report for the first time a dust event originating in Patagonia. We show that the dust reached the free troposphere in the Sub-Antarctic Atlantic Ocean. Although the dust emission was significant, cloudiness and dilution of the plume resulted in difficult conditions to track dust in the SW Atlantic. We show that the use of any single tool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MODIS or OMI) is not enough to track the dust and only an integrated approach of satellite and modeling tools can achieve a consistent description. As a result, current platforms used for dust detection are probably underestimating aerosol loading in the area</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An Empirically Derived Emission Algorithm for Wind Blown Dust, </a:t>
            </a:r>
            <a:r>
              <a:rPr lang="en-US" sz="1400" b="1" dirty="0" smtClean="0"/>
              <a:t>Roland R. </a:t>
            </a:r>
            <a:r>
              <a:rPr lang="en-US" sz="1400" b="1" dirty="0" err="1" smtClean="0"/>
              <a:t>Draxler</a:t>
            </a:r>
            <a:r>
              <a:rPr lang="en-US" sz="1400" dirty="0" smtClean="0"/>
              <a:t>, Paul </a:t>
            </a:r>
            <a:r>
              <a:rPr lang="en-US" sz="1400" dirty="0" err="1" smtClean="0"/>
              <a:t>Ginoux</a:t>
            </a:r>
            <a:r>
              <a:rPr lang="en-US" sz="1400" dirty="0" smtClean="0"/>
              <a:t>, </a:t>
            </a:r>
            <a:r>
              <a:rPr lang="en-US" sz="1400" b="1" dirty="0" smtClean="0"/>
              <a:t>Ariel F. Stein</a:t>
            </a:r>
            <a:r>
              <a:rPr lang="en-US" sz="1400" dirty="0" smtClean="0"/>
              <a:t>. </a:t>
            </a:r>
            <a:r>
              <a:rPr lang="en-US" sz="1400" i="1" dirty="0" smtClean="0"/>
              <a:t>Journal of Geophysical Research,</a:t>
            </a:r>
            <a:r>
              <a:rPr lang="en-US" sz="1400" dirty="0" smtClean="0"/>
              <a:t> Atmospheres, 115, D16212, doi:10.1029/2009JD013167, 2010</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Modeling PM10 originated from dust intrusions in the southern Iberian Peninsula using HYSPLIT. </a:t>
            </a:r>
            <a:r>
              <a:rPr lang="en-US" sz="1400" b="1" dirty="0" smtClean="0"/>
              <a:t>Stein A.F</a:t>
            </a:r>
            <a:r>
              <a:rPr lang="en-US" sz="1400" dirty="0" smtClean="0"/>
              <a:t>., Wang Y., de la Rosa J.D., Sanchez de la </a:t>
            </a:r>
            <a:r>
              <a:rPr lang="en-US" sz="1400" dirty="0" err="1" smtClean="0"/>
              <a:t>Campa</a:t>
            </a:r>
            <a:r>
              <a:rPr lang="en-US" sz="1400" dirty="0" smtClean="0"/>
              <a:t> A.M., </a:t>
            </a:r>
            <a:r>
              <a:rPr lang="en-US" sz="1400" dirty="0" err="1" smtClean="0"/>
              <a:t>Nuria</a:t>
            </a:r>
            <a:r>
              <a:rPr lang="en-US" sz="1400" dirty="0" smtClean="0"/>
              <a:t> </a:t>
            </a:r>
            <a:r>
              <a:rPr lang="en-US" sz="1400" dirty="0" err="1" smtClean="0"/>
              <a:t>Castell</a:t>
            </a:r>
            <a:r>
              <a:rPr lang="en-US" sz="1400" dirty="0" smtClean="0"/>
              <a:t>, and </a:t>
            </a:r>
            <a:r>
              <a:rPr lang="en-US" sz="1400" b="1" dirty="0" err="1" smtClean="0"/>
              <a:t>Draxler</a:t>
            </a:r>
            <a:r>
              <a:rPr lang="en-US" sz="1400" b="1" dirty="0" smtClean="0"/>
              <a:t> R.R</a:t>
            </a:r>
            <a:r>
              <a:rPr lang="en-US" sz="1400" dirty="0" smtClean="0"/>
              <a:t>., </a:t>
            </a:r>
            <a:r>
              <a:rPr lang="en-US" sz="1400" i="1" dirty="0" smtClean="0"/>
              <a:t>Weather and Forecasting</a:t>
            </a:r>
            <a:r>
              <a:rPr lang="en-US" sz="1400" dirty="0" smtClean="0"/>
              <a:t>, in press 2011.</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Source apportionment for African dust outbreaks over the Western Mediterranean using the HYSPLIT model. </a:t>
            </a:r>
            <a:r>
              <a:rPr lang="en-US" sz="1400" dirty="0" err="1" smtClean="0"/>
              <a:t>Escudero</a:t>
            </a:r>
            <a:r>
              <a:rPr lang="en-US" sz="1400" dirty="0" smtClean="0"/>
              <a:t>, M., </a:t>
            </a:r>
            <a:r>
              <a:rPr lang="en-US" sz="1400" b="1" dirty="0" smtClean="0"/>
              <a:t>A. Stein</a:t>
            </a:r>
            <a:r>
              <a:rPr lang="en-US" sz="1400" dirty="0" smtClean="0"/>
              <a:t>, </a:t>
            </a:r>
            <a:r>
              <a:rPr lang="en-US" sz="1400" b="1" dirty="0" smtClean="0"/>
              <a:t>R. R. </a:t>
            </a:r>
            <a:r>
              <a:rPr lang="en-US" sz="1400" b="1" dirty="0" err="1" smtClean="0"/>
              <a:t>Draxler</a:t>
            </a:r>
            <a:r>
              <a:rPr lang="en-US" sz="1400" dirty="0" smtClean="0"/>
              <a:t>,</a:t>
            </a:r>
            <a:r>
              <a:rPr lang="es-ES" sz="1400" dirty="0" smtClean="0"/>
              <a:t> X. </a:t>
            </a:r>
            <a:r>
              <a:rPr lang="es-ES" sz="1400" dirty="0" err="1" smtClean="0"/>
              <a:t>Querol</a:t>
            </a:r>
            <a:r>
              <a:rPr lang="es-ES" sz="1400" dirty="0" smtClean="0"/>
              <a:t>, A. </a:t>
            </a:r>
            <a:r>
              <a:rPr lang="es-ES" sz="1400" dirty="0" err="1" smtClean="0"/>
              <a:t>Alastuey</a:t>
            </a:r>
            <a:r>
              <a:rPr lang="es-ES" sz="1400" dirty="0" smtClean="0"/>
              <a:t>, S. Castillo, and A. </a:t>
            </a:r>
            <a:r>
              <a:rPr lang="es-ES" sz="1400" dirty="0" err="1" smtClean="0"/>
              <a:t>Avila</a:t>
            </a:r>
            <a:r>
              <a:rPr lang="en-US" sz="1400" dirty="0" smtClean="0"/>
              <a:t>, </a:t>
            </a:r>
            <a:r>
              <a:rPr lang="en-US" sz="1400" i="1" dirty="0" smtClean="0"/>
              <a:t>Atmospheric Research</a:t>
            </a:r>
            <a:r>
              <a:rPr lang="en-US" sz="1400" dirty="0" smtClean="0"/>
              <a:t>, Volume 99, Issues 3-4, Pages 518-527, 2011.</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Determination of the contribution of northern Africa dust source areas to PM10 concentrations over the central Iberian Peninsula using the Hybrid Single-Particle </a:t>
            </a:r>
            <a:r>
              <a:rPr lang="en-US" sz="1400" dirty="0" err="1" smtClean="0"/>
              <a:t>Lagrangian</a:t>
            </a:r>
            <a:r>
              <a:rPr lang="en-US" sz="1400" dirty="0" smtClean="0"/>
              <a:t> Integrated Trajectory model (HYSPLIT) model. </a:t>
            </a:r>
            <a:r>
              <a:rPr lang="en-US" sz="1400" dirty="0" err="1" smtClean="0"/>
              <a:t>Escudero</a:t>
            </a:r>
            <a:r>
              <a:rPr lang="en-US" sz="1400" dirty="0" smtClean="0"/>
              <a:t>, M., </a:t>
            </a:r>
            <a:r>
              <a:rPr lang="en-US" sz="1400" b="1" dirty="0" smtClean="0"/>
              <a:t>A. Stein</a:t>
            </a:r>
            <a:r>
              <a:rPr lang="en-US" sz="1400" dirty="0" smtClean="0"/>
              <a:t>, </a:t>
            </a:r>
            <a:r>
              <a:rPr lang="en-US" sz="1400" b="1" dirty="0" smtClean="0"/>
              <a:t>R. R. </a:t>
            </a:r>
            <a:r>
              <a:rPr lang="en-US" sz="1400" b="1" dirty="0" err="1" smtClean="0"/>
              <a:t>Draxler</a:t>
            </a:r>
            <a:r>
              <a:rPr lang="en-US" sz="1400" dirty="0" smtClean="0"/>
              <a:t>, X. </a:t>
            </a:r>
            <a:r>
              <a:rPr lang="en-US" sz="1400" dirty="0" err="1" smtClean="0"/>
              <a:t>Querol</a:t>
            </a:r>
            <a:r>
              <a:rPr lang="en-US" sz="1400" dirty="0" smtClean="0"/>
              <a:t>, A. </a:t>
            </a:r>
            <a:r>
              <a:rPr lang="en-US" sz="1400" dirty="0" err="1" smtClean="0"/>
              <a:t>Alastuey</a:t>
            </a:r>
            <a:r>
              <a:rPr lang="en-US" sz="1400" dirty="0" smtClean="0"/>
              <a:t>, S. Castillo, and A. Avila, </a:t>
            </a:r>
            <a:r>
              <a:rPr lang="en-US" sz="1400" i="1" dirty="0" smtClean="0"/>
              <a:t>Journal of  Geophysical Research</a:t>
            </a:r>
            <a:r>
              <a:rPr lang="en-US" sz="1400" dirty="0" smtClean="0"/>
              <a:t>, 111, D06210, doi:10.1029/2005JD006395, 2006.</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A combined observational and modeling approach to study modern dust transport from the Patagonia desert to East Antarctica, Santiago </a:t>
            </a:r>
            <a:r>
              <a:rPr lang="en-US" sz="1400" dirty="0" err="1" smtClean="0"/>
              <a:t>Gassó</a:t>
            </a:r>
            <a:r>
              <a:rPr lang="en-US" sz="1400" dirty="0" smtClean="0"/>
              <a:t>, </a:t>
            </a:r>
            <a:r>
              <a:rPr lang="en-US" sz="1400" b="1" dirty="0" smtClean="0"/>
              <a:t>Ariel Stein</a:t>
            </a:r>
            <a:r>
              <a:rPr lang="en-US" sz="1400" dirty="0" smtClean="0"/>
              <a:t>, Federica Marino, </a:t>
            </a:r>
            <a:r>
              <a:rPr lang="en-US" sz="1400" dirty="0" err="1" smtClean="0"/>
              <a:t>Emiliano</a:t>
            </a:r>
            <a:r>
              <a:rPr lang="en-US" sz="1400" dirty="0" smtClean="0"/>
              <a:t> </a:t>
            </a:r>
            <a:r>
              <a:rPr lang="en-US" sz="1400" dirty="0" err="1" smtClean="0"/>
              <a:t>Castellano</a:t>
            </a:r>
            <a:r>
              <a:rPr lang="en-US" sz="1400" dirty="0" smtClean="0"/>
              <a:t>, Roberto </a:t>
            </a:r>
            <a:r>
              <a:rPr lang="en-US" sz="1400" dirty="0" err="1" smtClean="0"/>
              <a:t>Udisti</a:t>
            </a:r>
            <a:r>
              <a:rPr lang="en-US" sz="1400" dirty="0" smtClean="0"/>
              <a:t>, and Jeff </a:t>
            </a:r>
            <a:r>
              <a:rPr lang="en-US" sz="1400" dirty="0" err="1" smtClean="0"/>
              <a:t>Ceratto</a:t>
            </a:r>
            <a:r>
              <a:rPr lang="en-US" sz="1400" dirty="0" smtClean="0"/>
              <a:t>, </a:t>
            </a:r>
            <a:r>
              <a:rPr lang="en-US" sz="1400" i="1" dirty="0" smtClean="0"/>
              <a:t>Atmospheric Chemistry and Physics</a:t>
            </a:r>
            <a:r>
              <a:rPr lang="en-US" sz="1400" dirty="0" smtClean="0"/>
              <a:t>, Vol.10, pp. 8287-8303,http://</a:t>
            </a:r>
            <a:r>
              <a:rPr lang="en-US" sz="1400" dirty="0" err="1" smtClean="0"/>
              <a:t>www.atmos-chem-phys.net</a:t>
            </a:r>
            <a:r>
              <a:rPr lang="en-US" sz="1400" dirty="0" smtClean="0"/>
              <a:t>/10/8287/2010/acp-10-8287-2010.html, 2010.</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Does Dust from Patagonia reach the Sub-Antarctic Atlantic Ocean?. </a:t>
            </a:r>
            <a:r>
              <a:rPr lang="en-US" sz="1400" dirty="0" err="1" smtClean="0"/>
              <a:t>Gasso</a:t>
            </a:r>
            <a:r>
              <a:rPr lang="en-US" sz="1400" dirty="0" smtClean="0"/>
              <a:t>, S. and </a:t>
            </a:r>
            <a:r>
              <a:rPr lang="en-US" sz="1400" b="1" dirty="0" smtClean="0"/>
              <a:t>A.F. Stein</a:t>
            </a:r>
            <a:r>
              <a:rPr lang="en-US" sz="1400" dirty="0" smtClean="0"/>
              <a:t>. </a:t>
            </a:r>
            <a:r>
              <a:rPr lang="en-US" sz="1400" dirty="0" err="1" smtClean="0"/>
              <a:t>Geophys</a:t>
            </a:r>
            <a:r>
              <a:rPr lang="en-US" sz="1400" dirty="0" smtClean="0"/>
              <a:t>. Res. Letters. </a:t>
            </a:r>
            <a:r>
              <a:rPr lang="en-US" sz="1400" dirty="0" err="1" smtClean="0"/>
              <a:t>Vol</a:t>
            </a:r>
            <a:r>
              <a:rPr lang="en-US" sz="1400" dirty="0" smtClean="0"/>
              <a:t> 34, L01801, 2007.</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Description and Verification of the NOAA Smoke Forecasting System: The 2007 Fire Season. Glenn D. </a:t>
            </a:r>
            <a:r>
              <a:rPr lang="en-US" sz="1400" dirty="0" err="1" smtClean="0"/>
              <a:t>Rolph</a:t>
            </a:r>
            <a:r>
              <a:rPr lang="en-US" sz="1400" dirty="0" smtClean="0"/>
              <a:t>,  Roland R. </a:t>
            </a:r>
            <a:r>
              <a:rPr lang="en-US" sz="1400" dirty="0" err="1" smtClean="0"/>
              <a:t>Draxler</a:t>
            </a:r>
            <a:r>
              <a:rPr lang="en-US" sz="1400" dirty="0" smtClean="0"/>
              <a:t>,  Ariel F. Stein,  Albion Taylor,  Mark G. </a:t>
            </a:r>
            <a:r>
              <a:rPr lang="en-US" sz="1400" dirty="0" err="1" smtClean="0"/>
              <a:t>Ruminski</a:t>
            </a:r>
            <a:r>
              <a:rPr lang="en-US" sz="1400" dirty="0" smtClean="0"/>
              <a:t>,  </a:t>
            </a:r>
            <a:r>
              <a:rPr lang="en-US" sz="1400" dirty="0" err="1" smtClean="0"/>
              <a:t>Shobha</a:t>
            </a:r>
            <a:r>
              <a:rPr lang="en-US" sz="1400" dirty="0" smtClean="0"/>
              <a:t> </a:t>
            </a:r>
            <a:r>
              <a:rPr lang="en-US" sz="1400" dirty="0" err="1" smtClean="0"/>
              <a:t>Kondragunta</a:t>
            </a:r>
            <a:r>
              <a:rPr lang="en-US" sz="1400" dirty="0" smtClean="0"/>
              <a:t>,  </a:t>
            </a:r>
            <a:r>
              <a:rPr lang="en-US" sz="1400" dirty="0" err="1" smtClean="0"/>
              <a:t>Jian</a:t>
            </a:r>
            <a:r>
              <a:rPr lang="en-US" sz="1400" dirty="0" smtClean="0"/>
              <a:t> </a:t>
            </a:r>
            <a:r>
              <a:rPr lang="en-US" sz="1400" dirty="0" err="1" smtClean="0"/>
              <a:t>Zeng</a:t>
            </a:r>
            <a:r>
              <a:rPr lang="en-US" sz="1400" dirty="0" smtClean="0"/>
              <a:t>,  Ho-Chun Huang,  Geoffrey Manikin,  Jeffery T. McQueen, and Paula M. Davidson. Weather and Forecasting, Vol. 24, No. 2. 379–394, 2008</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Verification of the NOAA Smoke Forecasting System: Model Sensitivity to the Injection Height. Ariel F. Stein, Glenn D. </a:t>
            </a:r>
            <a:r>
              <a:rPr lang="en-US" sz="1400" dirty="0" err="1" smtClean="0"/>
              <a:t>Rolph</a:t>
            </a:r>
            <a:r>
              <a:rPr lang="en-US" sz="1400" dirty="0" smtClean="0"/>
              <a:t>,  Roland R. </a:t>
            </a:r>
            <a:r>
              <a:rPr lang="en-US" sz="1400" dirty="0" err="1" smtClean="0"/>
              <a:t>Draxler</a:t>
            </a:r>
            <a:r>
              <a:rPr lang="en-US" sz="1400" dirty="0" smtClean="0"/>
              <a:t>,  Barbara </a:t>
            </a:r>
            <a:r>
              <a:rPr lang="en-US" sz="1400" dirty="0" err="1" smtClean="0"/>
              <a:t>Stunder</a:t>
            </a:r>
            <a:r>
              <a:rPr lang="en-US" sz="1400" dirty="0" smtClean="0"/>
              <a:t>, and Mark </a:t>
            </a:r>
            <a:r>
              <a:rPr lang="en-US" sz="1400" dirty="0" err="1" smtClean="0"/>
              <a:t>Ruminski</a:t>
            </a:r>
            <a:r>
              <a:rPr lang="en-US" sz="1400" dirty="0" smtClean="0"/>
              <a:t>. Weather and Forecasting, Vol. 24, No. 2. 379–394, 2008.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968C90-F160-400A-9168-041FF088281A}"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85286-DF30-48A5-B40E-AADE5DA14BFE}" type="slidenum">
              <a:rPr lang="en-US"/>
              <a:pPr/>
              <a:t>3</a:t>
            </a:fld>
            <a:endParaRPr lang="en-US"/>
          </a:p>
        </p:txBody>
      </p:sp>
      <p:sp>
        <p:nvSpPr>
          <p:cNvPr id="43010" name="Rectangle 2"/>
          <p:cNvSpPr>
            <a:spLocks noGrp="1" noRot="1" noChangeAspect="1" noChangeArrowheads="1" noTextEdit="1"/>
          </p:cNvSpPr>
          <p:nvPr>
            <p:ph type="sldImg"/>
          </p:nvPr>
        </p:nvSpPr>
        <p:spPr>
          <a:xfrm>
            <a:off x="1162050" y="679450"/>
            <a:ext cx="4532313" cy="3398838"/>
          </a:xfrm>
          <a:ln/>
        </p:spPr>
      </p:sp>
      <p:sp>
        <p:nvSpPr>
          <p:cNvPr id="43011" name="Rectangle 3"/>
          <p:cNvSpPr>
            <a:spLocks noGrp="1" noChangeArrowheads="1"/>
          </p:cNvSpPr>
          <p:nvPr>
            <p:ph type="body" idx="1"/>
          </p:nvPr>
        </p:nvSpPr>
        <p:spPr>
          <a:xfrm>
            <a:off x="906463" y="4303713"/>
            <a:ext cx="5043487" cy="4159250"/>
          </a:xfrm>
        </p:spPr>
        <p:txBody>
          <a:bodyPr/>
          <a:lstStyle/>
          <a:p>
            <a:r>
              <a:rPr lang="en-US" sz="1200" kern="1200" dirty="0" smtClean="0">
                <a:solidFill>
                  <a:schemeClr val="tx1"/>
                </a:solidFill>
                <a:latin typeface="+mn-lt"/>
                <a:ea typeface="+mn-ea"/>
                <a:cs typeface="+mn-cs"/>
              </a:rPr>
              <a:t>National Oceanic and Atmospheric Administration’s (NOAA) current operational Smoke Forecasting System (SFS) is introduced. This system is intended as guidance to air quality forecasters and the public for fine particulate matter (≤ 2.5 </a:t>
            </a:r>
            <a:r>
              <a:rPr lang="en-US" sz="1200" kern="1200" dirty="0" err="1" smtClean="0">
                <a:solidFill>
                  <a:schemeClr val="tx1"/>
                </a:solidFill>
                <a:latin typeface="+mn-lt"/>
                <a:ea typeface="+mn-ea"/>
                <a:cs typeface="+mn-cs"/>
              </a:rPr>
              <a:t>μm</a:t>
            </a:r>
            <a:r>
              <a:rPr lang="en-US" sz="1200" kern="1200" dirty="0" smtClean="0">
                <a:solidFill>
                  <a:schemeClr val="tx1"/>
                </a:solidFill>
                <a:latin typeface="+mn-lt"/>
                <a:ea typeface="+mn-ea"/>
                <a:cs typeface="+mn-cs"/>
              </a:rPr>
              <a:t>) emitted from large wildfires and agricultural burning which can elevate particulate concentrations to unhealthful levels. The SFS uses National Environmental Satellite, Data, and Information Service’s (NESDIS) Hazard Mapping System (HMS), which is based on satellite imagery, to establish the location and extent of the fires. The particulate matter emission rate is computed using the emission processing portion of the U.S. Forest Service’s </a:t>
            </a:r>
            <a:r>
              <a:rPr lang="en-US" sz="1200" kern="1200" dirty="0" err="1" smtClean="0">
                <a:solidFill>
                  <a:schemeClr val="tx1"/>
                </a:solidFill>
                <a:latin typeface="+mn-lt"/>
                <a:ea typeface="+mn-ea"/>
                <a:cs typeface="+mn-cs"/>
              </a:rPr>
              <a:t>BlueSky</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Smoke estimations are produced by the HYSPLIT dispersion model. Advection and diffusion calculations are made in a </a:t>
            </a:r>
            <a:r>
              <a:rPr lang="en-US" sz="1200" kern="1200" baseline="0" dirty="0" err="1" smtClean="0">
                <a:solidFill>
                  <a:schemeClr val="tx1"/>
                </a:solidFill>
                <a:latin typeface="+mn-lt"/>
                <a:ea typeface="+mn-ea"/>
                <a:cs typeface="+mn-cs"/>
              </a:rPr>
              <a:t>Lagrangian</a:t>
            </a:r>
            <a:r>
              <a:rPr lang="en-US" sz="1200" kern="1200" baseline="0" dirty="0" smtClean="0">
                <a:solidFill>
                  <a:schemeClr val="tx1"/>
                </a:solidFill>
                <a:latin typeface="+mn-lt"/>
                <a:ea typeface="+mn-ea"/>
                <a:cs typeface="+mn-cs"/>
              </a:rPr>
              <a:t> framework following the transport, while concentrations are calculated on a fixed grid. Model outputs are compared against satellite measurements to test the simulation performance.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detailed evaluation of NOAA’s Smoke Forecasting System (SFS) is a fundamental part of its development and further refinement. In this work, particulate matter with a diameter less than or equal to 2.5 microns (PM</a:t>
            </a:r>
            <a:r>
              <a:rPr lang="en-US" sz="1200" kern="1200" baseline="-25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concentration levels, simulated by the SFS, have been evaluated against satellite measurements. Four multi-day forest fire case studies, one covering the continental US, two in California (one of them is shown in the figure) , and one near the Georgia/Florida border, have been analyzed. The column integrated PM</a:t>
            </a:r>
            <a:r>
              <a:rPr lang="en-US" sz="1200" kern="1200" baseline="-25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concentrations for these cases compared to the satellite measurements showed a similar or better statistical performance than the mean performance of the SFS for the period covering 1 September 2006 to 1 November 2007. However near the surface, the model shows a tendency to over-predict the measured PM</a:t>
            </a:r>
            <a:r>
              <a:rPr lang="en-US" sz="1200" kern="1200" baseline="-25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concentrations in the western US and under-predict concentrations for the Georgia/Florida case. Furthermore, a sensitivity analysis of the model response to changes in the smoke release height shows that the simulated surface and column integrated PM</a:t>
            </a:r>
            <a:r>
              <a:rPr lang="en-US" sz="1200" kern="1200" baseline="-25000" dirty="0" smtClean="0">
                <a:solidFill>
                  <a:schemeClr val="tx1"/>
                </a:solidFill>
                <a:latin typeface="+mn-lt"/>
                <a:ea typeface="+mn-ea"/>
                <a:cs typeface="+mn-cs"/>
              </a:rPr>
              <a:t>2.5</a:t>
            </a:r>
            <a:r>
              <a:rPr lang="en-US" sz="1200" kern="1200" dirty="0" smtClean="0">
                <a:solidFill>
                  <a:schemeClr val="tx1"/>
                </a:solidFill>
                <a:latin typeface="+mn-lt"/>
                <a:ea typeface="+mn-ea"/>
                <a:cs typeface="+mn-cs"/>
              </a:rPr>
              <a:t> concentrations are very sensitive to variations in this parameter. Indeed, the model capability to represent the measured values is highly dependent on the accuracy of the determination of the actual injection height and in particular to whether the smoke injection actually occurred below or above the planetary boundary layer.</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C162DD-75E9-46A0-858C-2F1A177448C3}" type="slidenum">
              <a:rPr lang="en-US">
                <a:cs typeface="Arial" pitchFamily="34" charset="0"/>
              </a:rPr>
              <a:pPr fontAlgn="base">
                <a:spcBef>
                  <a:spcPct val="0"/>
                </a:spcBef>
                <a:spcAft>
                  <a:spcPct val="0"/>
                </a:spcAft>
              </a:pPr>
              <a:t>5</a:t>
            </a:fld>
            <a:endParaRPr lang="en-US">
              <a:cs typeface="Arial" pitchFamily="34"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200" dirty="0" smtClean="0"/>
              <a:t>Additional</a:t>
            </a:r>
            <a:r>
              <a:rPr lang="en-US" sz="1200" baseline="0" dirty="0" smtClean="0"/>
              <a:t> studies of the accuracy of the algorithm used to calculate smoke plume height have been carried out by comparing the model calculated injection height with the </a:t>
            </a:r>
            <a:r>
              <a:rPr lang="en-US" sz="1200" dirty="0" smtClean="0"/>
              <a:t>Multi-angle</a:t>
            </a:r>
            <a:r>
              <a:rPr lang="en-US" sz="1200" baseline="0" dirty="0" smtClean="0"/>
              <a:t> Imaging </a:t>
            </a:r>
            <a:r>
              <a:rPr lang="en-US" sz="1200" baseline="0" dirty="0" err="1" smtClean="0"/>
              <a:t>Spectro</a:t>
            </a:r>
            <a:r>
              <a:rPr lang="en-US" sz="1200" baseline="0" dirty="0" smtClean="0"/>
              <a:t> Radiometer (MISR) satellite derived heights. The geographical extension used for this study covered the </a:t>
            </a:r>
            <a:r>
              <a:rPr lang="en-US" sz="1200" dirty="0" smtClean="0"/>
              <a:t>Alaska region</a:t>
            </a:r>
            <a:r>
              <a:rPr lang="en-US" sz="1200" baseline="0" dirty="0" smtClean="0"/>
              <a:t> during the months of</a:t>
            </a:r>
            <a:r>
              <a:rPr lang="en-US" sz="1200" dirty="0" smtClean="0"/>
              <a:t> June, July and August of 2009. Approximately 180 fires have been analyzed. The model</a:t>
            </a:r>
            <a:r>
              <a:rPr lang="en-US" sz="1200" baseline="0" dirty="0" smtClean="0"/>
              <a:t> injection heights have been estimated using the Briggs equation implemented</a:t>
            </a:r>
            <a:r>
              <a:rPr lang="en-US" sz="1200" dirty="0" smtClean="0"/>
              <a:t> with 12 km North American</a:t>
            </a:r>
            <a:r>
              <a:rPr lang="en-US" sz="1200" baseline="0" dirty="0" smtClean="0"/>
              <a:t> </a:t>
            </a:r>
            <a:r>
              <a:rPr lang="en-US" sz="1200" dirty="0" smtClean="0"/>
              <a:t>Model (NAM) meteorological data for AK. The base case corresponds to a limit release height to 0.75 </a:t>
            </a:r>
            <a:r>
              <a:rPr lang="en-US" sz="1200" dirty="0" err="1" smtClean="0"/>
              <a:t>xPBL</a:t>
            </a:r>
            <a:r>
              <a:rPr lang="en-US" sz="1200" dirty="0" smtClean="0"/>
              <a:t> height for Neutral/Unstable conditions. Several test release height limits have been used: 1x, 1.25x, 2 x PBL, and 3 km. </a:t>
            </a:r>
            <a:r>
              <a:rPr lang="en-US" sz="1200" baseline="0" dirty="0" smtClean="0"/>
              <a:t> Results from this comparison show that the best performing limit corresponds to 1.25*PBL height.  </a:t>
            </a:r>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 Quantitative tool for estimating the particulate matter levels originated from fires.</a:t>
            </a:r>
          </a:p>
          <a:p>
            <a:r>
              <a:rPr lang="en-US" sz="1200" dirty="0" smtClean="0"/>
              <a:t>-</a:t>
            </a:r>
            <a:r>
              <a:rPr lang="en-US" sz="1200" baseline="0" dirty="0" smtClean="0"/>
              <a:t> The g</a:t>
            </a:r>
            <a:r>
              <a:rPr lang="en-US" sz="1200" dirty="0" smtClean="0"/>
              <a:t>eographic location of the fire sources is determined using images from the MODIS detector on board of the Terra and Aqua satellites. </a:t>
            </a:r>
          </a:p>
          <a:p>
            <a:r>
              <a:rPr lang="en-US" sz="1200" dirty="0" smtClean="0"/>
              <a:t>- The particulate matter emissions are estimated using the Fire Emission Production Simulator (FEPS) model. </a:t>
            </a:r>
          </a:p>
          <a:p>
            <a:r>
              <a:rPr lang="en-US" sz="1200" dirty="0" smtClean="0"/>
              <a:t>- The HYSPLIT model is used to calculate the transport and dispersion of air masses containing smoke. </a:t>
            </a:r>
          </a:p>
          <a:p>
            <a:r>
              <a:rPr lang="en-US" sz="1200" dirty="0" smtClean="0"/>
              <a:t>- The model outputs are compared against the column integrated particulate matter estimated with MODIS. </a:t>
            </a:r>
          </a:p>
          <a:p>
            <a:r>
              <a:rPr lang="en-US" sz="1200" dirty="0" smtClean="0"/>
              <a:t>- This product is part of the emergency response system of the Argentinean National Weather Service (</a:t>
            </a:r>
            <a:r>
              <a:rPr lang="en-US" sz="1200" dirty="0" err="1" smtClean="0"/>
              <a:t>Servicio</a:t>
            </a:r>
            <a:r>
              <a:rPr lang="en-US" sz="1200" dirty="0" smtClean="0"/>
              <a:t> </a:t>
            </a:r>
            <a:r>
              <a:rPr lang="en-US" sz="1200" dirty="0" err="1" smtClean="0"/>
              <a:t>Meteorologico</a:t>
            </a:r>
            <a:r>
              <a:rPr lang="en-US" sz="1200" dirty="0" smtClean="0"/>
              <a:t> </a:t>
            </a:r>
            <a:r>
              <a:rPr lang="en-US" sz="1200" dirty="0" err="1" smtClean="0"/>
              <a:t>Nacional</a:t>
            </a:r>
            <a:r>
              <a:rPr lang="en-US" sz="1200" dirty="0" smtClean="0"/>
              <a:t> </a:t>
            </a:r>
            <a:r>
              <a:rPr lang="en-US" sz="1200" dirty="0" err="1" smtClean="0"/>
              <a:t>Argentino</a:t>
            </a:r>
            <a:r>
              <a:rPr lang="en-US" sz="1200" dirty="0" smtClean="0"/>
              <a:t>), set in collaboration by ARL scientists as part of a Memorandum of Agreement. </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part of a Memorandum</a:t>
            </a:r>
            <a:r>
              <a:rPr lang="en-US" sz="1200" kern="1200" baseline="0" dirty="0" smtClean="0">
                <a:solidFill>
                  <a:schemeClr val="tx1"/>
                </a:solidFill>
                <a:latin typeface="+mn-lt"/>
                <a:ea typeface="+mn-ea"/>
                <a:cs typeface="+mn-cs"/>
              </a:rPr>
              <a:t> of Agreement between ARL and the University of Huelva, Spain.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Hybrid Single-Particle </a:t>
            </a:r>
            <a:r>
              <a:rPr lang="en-US" sz="1200" kern="1200" dirty="0" err="1" smtClean="0">
                <a:solidFill>
                  <a:schemeClr val="tx1"/>
                </a:solidFill>
                <a:latin typeface="+mn-lt"/>
                <a:ea typeface="+mn-ea"/>
                <a:cs typeface="+mn-cs"/>
              </a:rPr>
              <a:t>Lagrangian</a:t>
            </a:r>
            <a:r>
              <a:rPr lang="en-US" sz="1200" kern="1200" dirty="0" smtClean="0">
                <a:solidFill>
                  <a:schemeClr val="tx1"/>
                </a:solidFill>
                <a:latin typeface="+mn-lt"/>
                <a:ea typeface="+mn-ea"/>
                <a:cs typeface="+mn-cs"/>
              </a:rPr>
              <a:t> Integrated Trajectories (HY-SPLIT) model has been applied to calculate the spatial and temporal distribution of dust originating from North Africa. The model has been configured to forecast hourly PM10 dust concentrations focusing on the impact over the Southern Iberian Peninsula. Two full years (2008 and 2009) have been simulated and compared against surface background measurement sites. We present a statistical analysis using discrete and categorical evaluations. The model is able to simulate the occurrence of Saharan dust episodes as observed at the measurement stations and captures the generally higher levels observed in Eastern Andalusia with respect to the Western Andalusia station. But the simulation tends to </a:t>
            </a:r>
            <a:r>
              <a:rPr lang="en-US" sz="1200" kern="1200" dirty="0" err="1" smtClean="0">
                <a:solidFill>
                  <a:schemeClr val="tx1"/>
                </a:solidFill>
                <a:latin typeface="+mn-lt"/>
                <a:ea typeface="+mn-ea"/>
                <a:cs typeface="+mn-cs"/>
              </a:rPr>
              <a:t>underpredict</a:t>
            </a:r>
            <a:r>
              <a:rPr lang="en-US" sz="1200" kern="1200" dirty="0" smtClean="0">
                <a:solidFill>
                  <a:schemeClr val="tx1"/>
                </a:solidFill>
                <a:latin typeface="+mn-lt"/>
                <a:ea typeface="+mn-ea"/>
                <a:cs typeface="+mn-cs"/>
              </a:rPr>
              <a:t> the magnitude of the dust concentration peaks. The model has also been qualitatively compared with satellite data showing generally good agreement in the spatial distribution of the dust column.</a:t>
            </a: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system has been developed by ARL as part of the research activities under</a:t>
            </a:r>
            <a:r>
              <a:rPr lang="en-US" sz="1200" baseline="0" dirty="0" smtClean="0"/>
              <a:t> the National Air Quality Forecast Capability</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wind blown dust emission algorithm was developed by matching the frequency of high AOD events derived from the MODIS Deep Blue algorithm with the frequency of friction velocities derived from NCEP’s NAM forecast model. The threshold friction velocity is the friction velocity that has the same frequency of occurrence as the 0.75 AOD. The AOD values are converted to an emission flux and their corresponding friction velocities are used to compute the linear regression slope of the flux to the friction velocity. The slope represents a quantity similar to a “dust density” of the soil and in combination with the friction velocity is used as a predictor for wind blown dust emissions. </a:t>
            </a: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The HYSPLIT model has been applied to simulate the global dust distribution for 2008 using two different dust emission schemes. The first one assumes that emissions could occur from any land-use grid cell defined in the model as desert. The second emission approach uses an empirically derived algorithm based on satellite observations. To investigate the dust storm features and verify the model performance, the global Integrated Surface Hourly (ISH) dataset has been analyzed to map the spatial distribution and seasonal variation of sand and dust storms. Furthermore, four stations in Northern China, two stations in Southern Spain with PM10 concentrations data, and a station in center of the Sahara Desert with AOD data have been used in this study for a quantitative comparison with the model results. The spatial distribution of observed dust storm frequency shows the known high frequency areas located in North Africa, the Middle East, Mongolia and Northwestern China. Some sand and dust storms have also been observed in Australia, Mexico, Argentina, and other sites in South America. Most of the dust events in East Asia occur in the spring, however this seasonal feature is not so evident in other dust source regions. In general, the model reproduces most of the high sand and dust storm frequency regions for the two emission approaches. Also, a good quantitative performance is achieved at the ground stations in Southern Spain and Western China when using the desert land-use based emissions, although HYSPLIT overestimates the dust concentration at downwind areas of East Asia and underestimates the column in the center of the Saharan Desert. On the other hand, the satellite-based emission approach improves the dust forecast performance in the Sahara, but underestimates the dust concentrations in East Asia</a:t>
            </a: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4/13/2011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C63FEFEA-0EB6-4086-8486-0D1A495E65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490F8607-18CE-4197-B9B0-01FF3C734610}"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1253C42-3C77-4462-8A43-D9465E47AE6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EE6985-E032-4AA1-BC98-95A8AFFE20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1FF8F-F7BF-4DEB-A7F9-0E6D4FE763E3}"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01384-5899-439B-8B4F-3AF06687C6BE}" type="datetime1">
              <a:rPr lang="en-US" smtClean="0"/>
              <a:pPr/>
              <a:t>4/13/2011</a:t>
            </a:fld>
            <a:endParaRPr lang="en-US"/>
          </a:p>
        </p:txBody>
      </p:sp>
      <p:sp>
        <p:nvSpPr>
          <p:cNvPr id="8" name="Footer Placeholder 7"/>
          <p:cNvSpPr>
            <a:spLocks noGrp="1"/>
          </p:cNvSpPr>
          <p:nvPr>
            <p:ph type="ftr" sz="quarter" idx="11"/>
          </p:nvPr>
        </p:nvSpPr>
        <p:spPr/>
        <p:txBody>
          <a:bodyPr/>
          <a:lstStyle/>
          <a:p>
            <a:r>
              <a:rPr lang="en-US" smtClean="0"/>
              <a:t>Air Resources Laboratory</a:t>
            </a:r>
            <a:endParaRPr lang="en-US"/>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800"/>
            </a:lvl1p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lvl1pPr>
              <a:defRPr sz="800"/>
            </a:lvl1pPr>
          </a:lstStyle>
          <a:p>
            <a:fld id="{3E7EE49B-C32B-495C-9640-ABBF50F57D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9B043-8606-4A35-B374-18178DA45BC7}"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1"/>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018DE-2FE2-4869-815D-EF4A5A710EB2}"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B9FF8-5A8F-40E7-93DF-7C6532BB8B94}"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82EAE-CAD7-49D0-9CF1-CAFD09982ED0}"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userDrawn="1"/>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800" b="1">
                <a:solidFill>
                  <a:schemeClr val="tx2">
                    <a:shade val="90000"/>
                  </a:schemeClr>
                </a:solidFill>
              </a:defRPr>
            </a:lvl1pPr>
          </a:lstStyle>
          <a:p>
            <a:fld id="{602C1D54-128B-427C-9A2A-6AE0DB2B782B}" type="datetime1">
              <a:rPr lang="en-US" smtClean="0"/>
              <a:pPr/>
              <a:t>4/13/2011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200" b="1">
                <a:solidFill>
                  <a:schemeClr val="tx2">
                    <a:shade val="90000"/>
                  </a:schemeClr>
                </a:solidFill>
              </a:defRPr>
            </a:lvl1pPr>
          </a:lstStyle>
          <a:p>
            <a:r>
              <a:rPr lang="en-US" dirty="0"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8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userDrawn="1"/>
        </p:nvPicPr>
        <p:blipFill>
          <a:blip r:embed="rId15"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l" rtl="0" eaLnBrk="1" latinLnBrk="0" hangingPunct="1">
        <a:spcBef>
          <a:spcPct val="0"/>
        </a:spcBef>
        <a:buNone/>
        <a:defRPr kumimoji="0" sz="3600" b="0"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8.gi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229600" cy="152400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pPr algn="ctr"/>
            <a:r>
              <a:rPr lang="en-US" sz="4000" dirty="0" smtClean="0">
                <a:solidFill>
                  <a:schemeClr val="tx2">
                    <a:lumMod val="75000"/>
                  </a:schemeClr>
                </a:solidFill>
              </a:rPr>
              <a:t>Smoke and Dust Research and Development</a:t>
            </a:r>
            <a:endParaRPr lang="en-US" sz="4000" dirty="0">
              <a:solidFill>
                <a:schemeClr val="tx2">
                  <a:lumMod val="75000"/>
                </a:schemeClr>
              </a:solidFill>
            </a:endParaRPr>
          </a:p>
        </p:txBody>
      </p:sp>
      <p:sp>
        <p:nvSpPr>
          <p:cNvPr id="6" name="Content Placeholder 5"/>
          <p:cNvSpPr>
            <a:spLocks noGrp="1"/>
          </p:cNvSpPr>
          <p:nvPr>
            <p:ph idx="1"/>
          </p:nvPr>
        </p:nvSpPr>
        <p:spPr>
          <a:xfrm>
            <a:off x="457200" y="3429000"/>
            <a:ext cx="8229600" cy="2743200"/>
          </a:xfrm>
        </p:spPr>
        <p:txBody>
          <a:bodyPr/>
          <a:lstStyle/>
          <a:p>
            <a:pPr algn="ctr">
              <a:spcBef>
                <a:spcPts val="0"/>
              </a:spcBef>
              <a:buNone/>
            </a:pPr>
            <a:r>
              <a:rPr lang="en-US" dirty="0" smtClean="0"/>
              <a:t>Ariel Stein</a:t>
            </a:r>
          </a:p>
          <a:p>
            <a:pPr algn="ctr">
              <a:spcBef>
                <a:spcPts val="0"/>
              </a:spcBef>
              <a:buNone/>
            </a:pPr>
            <a:r>
              <a:rPr lang="en-US" dirty="0" smtClean="0"/>
              <a:t>Earth Resources &amp; Technology (ERT), Inc. on assignment to Air Resources Laboratory</a:t>
            </a:r>
          </a:p>
          <a:p>
            <a:pPr algn="ctr">
              <a:buNone/>
            </a:pPr>
            <a:endParaRPr lang="en-US" dirty="0" smtClean="0"/>
          </a:p>
          <a:p>
            <a:pPr algn="ctr">
              <a:spcBef>
                <a:spcPts val="0"/>
              </a:spcBef>
              <a:buNone/>
            </a:pPr>
            <a:r>
              <a:rPr lang="en-US" dirty="0" smtClean="0"/>
              <a:t>ARL Laboratory Review</a:t>
            </a:r>
          </a:p>
          <a:p>
            <a:pPr algn="ctr">
              <a:spcBef>
                <a:spcPts val="0"/>
              </a:spcBef>
              <a:buNone/>
            </a:pPr>
            <a:r>
              <a:rPr lang="en-US" dirty="0" smtClean="0"/>
              <a:t>May 3-5, 2011 </a:t>
            </a:r>
            <a:endParaRPr lang="en-US" dirty="0"/>
          </a:p>
        </p:txBody>
      </p:sp>
      <p:sp>
        <p:nvSpPr>
          <p:cNvPr id="5" name="Footer Placeholder 2"/>
          <p:cNvSpPr>
            <a:spLocks noGrp="1"/>
          </p:cNvSpPr>
          <p:nvPr>
            <p:ph type="ftr" sz="quarter" idx="11"/>
          </p:nvPr>
        </p:nvSpPr>
        <p:spPr>
          <a:xfrm>
            <a:off x="2667000" y="6356350"/>
            <a:ext cx="3352800" cy="365125"/>
          </a:xfrm>
        </p:spPr>
        <p:txBody>
          <a:bodyPr/>
          <a:lstStyle/>
          <a:p>
            <a:r>
              <a:rPr lang="en-US" sz="1400" dirty="0" smtClean="0"/>
              <a:t>Air Resources Laboratory</a:t>
            </a:r>
            <a:endParaRPr lang="en-US" sz="1400" dirty="0"/>
          </a:p>
        </p:txBody>
      </p:sp>
      <p:sp>
        <p:nvSpPr>
          <p:cNvPr id="7" name="Slide Number Placeholder 6"/>
          <p:cNvSpPr>
            <a:spLocks noGrp="1"/>
          </p:cNvSpPr>
          <p:nvPr>
            <p:ph type="sldNum" sz="quarter" idx="12"/>
          </p:nvPr>
        </p:nvSpPr>
        <p:spPr>
          <a:xfrm>
            <a:off x="7924800" y="6356350"/>
            <a:ext cx="762000" cy="365125"/>
          </a:xfrm>
        </p:spPr>
        <p:txBody>
          <a:bodyPr/>
          <a:lstStyle/>
          <a:p>
            <a:fld id="{3E7EE49B-C32B-495C-9640-ABBF50F57D80}" type="slidenum">
              <a:rPr lang="en-US" sz="1400" smtClean="0"/>
              <a:pPr/>
              <a:t>1</a:t>
            </a:fld>
            <a:endParaRPr lang="en-US" sz="1400" dirty="0"/>
          </a:p>
        </p:txBody>
      </p:sp>
      <p:sp>
        <p:nvSpPr>
          <p:cNvPr id="8" name="Date Placeholder 1"/>
          <p:cNvSpPr>
            <a:spLocks noGrp="1"/>
          </p:cNvSpPr>
          <p:nvPr>
            <p:ph type="dt" sz="half" idx="10"/>
          </p:nvPr>
        </p:nvSpPr>
        <p:spPr>
          <a:xfrm>
            <a:off x="457200" y="6356350"/>
            <a:ext cx="2133600" cy="365125"/>
          </a:xfrm>
        </p:spPr>
        <p:txBody>
          <a:bodyPr/>
          <a:lstStyle/>
          <a:p>
            <a:fld id="{2D36A7DA-6342-4CDC-B8EE-6B81135DE92D}" type="datetime1">
              <a:rPr lang="en-US" sz="1400" smtClean="0"/>
              <a:pPr/>
              <a:t>4/13/2011</a:t>
            </a:fld>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457200"/>
            <a:ext cx="8458200" cy="762000"/>
          </a:xfrm>
        </p:spPr>
        <p:txBody>
          <a:bodyPr/>
          <a:lstStyle/>
          <a:p>
            <a:pPr algn="ctr"/>
            <a:r>
              <a:rPr lang="en-US" sz="3200" b="1" dirty="0" smtClean="0">
                <a:latin typeface="Calibri" pitchFamily="34" charset="0"/>
              </a:rPr>
              <a:t>Approach:</a:t>
            </a:r>
            <a:br>
              <a:rPr lang="en-US" sz="3200" b="1" dirty="0" smtClean="0">
                <a:latin typeface="Calibri" pitchFamily="34" charset="0"/>
              </a:rPr>
            </a:br>
            <a:r>
              <a:rPr lang="en-US" sz="3200" b="1" dirty="0" smtClean="0">
                <a:latin typeface="Calibri" pitchFamily="34" charset="0"/>
              </a:rPr>
              <a:t>Development </a:t>
            </a:r>
            <a:r>
              <a:rPr lang="en-US" sz="3200" b="1" dirty="0">
                <a:latin typeface="Calibri" pitchFamily="34" charset="0"/>
              </a:rPr>
              <a:t>of CMAQ Dust Module - FENGSHA</a:t>
            </a:r>
          </a:p>
        </p:txBody>
      </p:sp>
      <p:sp>
        <p:nvSpPr>
          <p:cNvPr id="2052" name="Rectangle 2"/>
          <p:cNvSpPr>
            <a:spLocks noChangeArrowheads="1"/>
          </p:cNvSpPr>
          <p:nvPr/>
        </p:nvSpPr>
        <p:spPr bwMode="auto">
          <a:xfrm>
            <a:off x="0" y="1295400"/>
            <a:ext cx="8077200" cy="396875"/>
          </a:xfrm>
          <a:prstGeom prst="rect">
            <a:avLst/>
          </a:prstGeom>
          <a:noFill/>
          <a:ln w="9525" algn="ctr">
            <a:noFill/>
            <a:miter lim="800000"/>
            <a:headEnd/>
            <a:tailEnd/>
          </a:ln>
        </p:spPr>
        <p:txBody>
          <a:bodyPr wrap="square" anchor="ctr">
            <a:spAutoFit/>
          </a:bodyPr>
          <a:lstStyle/>
          <a:p>
            <a:pPr indent="228600" eaLnBrk="0" hangingPunct="0"/>
            <a:r>
              <a:rPr lang="en-US" altLang="zh-CN" sz="2000" b="1" dirty="0">
                <a:solidFill>
                  <a:schemeClr val="tx2"/>
                </a:solidFill>
                <a:latin typeface="Times New Roman" pitchFamily="18" charset="0"/>
                <a:ea typeface="宋体" pitchFamily="2" charset="-122"/>
              </a:rPr>
              <a:t>A physical-based model built from long-term U.S. dust </a:t>
            </a:r>
            <a:r>
              <a:rPr lang="en-US" altLang="zh-CN" sz="2000" b="1" dirty="0" smtClean="0">
                <a:solidFill>
                  <a:schemeClr val="tx2"/>
                </a:solidFill>
                <a:latin typeface="Times New Roman" pitchFamily="18" charset="0"/>
                <a:ea typeface="宋体" pitchFamily="2" charset="-122"/>
              </a:rPr>
              <a:t>observations</a:t>
            </a:r>
            <a:endParaRPr lang="en-US" altLang="zh-CN" sz="2000" b="1" dirty="0">
              <a:solidFill>
                <a:schemeClr val="tx2"/>
              </a:solidFill>
              <a:latin typeface="Times New Roman" pitchFamily="18" charset="0"/>
              <a:ea typeface="宋体" pitchFamily="2" charset="-122"/>
            </a:endParaRPr>
          </a:p>
        </p:txBody>
      </p:sp>
      <p:graphicFrame>
        <p:nvGraphicFramePr>
          <p:cNvPr id="2053" name="Object 1"/>
          <p:cNvGraphicFramePr>
            <a:graphicFrameLocks noChangeAspect="1"/>
          </p:cNvGraphicFramePr>
          <p:nvPr/>
        </p:nvGraphicFramePr>
        <p:xfrm>
          <a:off x="1447800" y="1600200"/>
          <a:ext cx="5899150" cy="882650"/>
        </p:xfrm>
        <a:graphic>
          <a:graphicData uri="http://schemas.openxmlformats.org/presentationml/2006/ole">
            <p:oleObj spid="_x0000_s4098" name="Equation" r:id="rId4" imgW="2933700" imgH="444500" progId="Equation.3">
              <p:embed/>
            </p:oleObj>
          </a:graphicData>
        </a:graphic>
      </p:graphicFrame>
      <p:graphicFrame>
        <p:nvGraphicFramePr>
          <p:cNvPr id="2055" name="Object 7"/>
          <p:cNvGraphicFramePr>
            <a:graphicFrameLocks noChangeAspect="1"/>
          </p:cNvGraphicFramePr>
          <p:nvPr/>
        </p:nvGraphicFramePr>
        <p:xfrm>
          <a:off x="381000" y="2819400"/>
          <a:ext cx="3810000" cy="3079750"/>
        </p:xfrm>
        <a:graphic>
          <a:graphicData uri="http://schemas.openxmlformats.org/presentationml/2006/ole">
            <p:oleObj spid="_x0000_s4100" name="Bitmap Image" r:id="rId5" imgW="7497221" imgH="6058746" progId="PBrush">
              <p:embed/>
            </p:oleObj>
          </a:graphicData>
        </a:graphic>
      </p:graphicFrame>
      <p:sp>
        <p:nvSpPr>
          <p:cNvPr id="2059" name="Rectangle 2"/>
          <p:cNvSpPr>
            <a:spLocks noChangeArrowheads="1"/>
          </p:cNvSpPr>
          <p:nvPr/>
        </p:nvSpPr>
        <p:spPr bwMode="auto">
          <a:xfrm>
            <a:off x="0" y="2362200"/>
            <a:ext cx="9144000" cy="396875"/>
          </a:xfrm>
          <a:prstGeom prst="rect">
            <a:avLst/>
          </a:prstGeom>
          <a:noFill/>
          <a:ln w="9525" algn="ctr">
            <a:noFill/>
            <a:miter lim="800000"/>
            <a:headEnd/>
            <a:tailEnd/>
          </a:ln>
        </p:spPr>
        <p:txBody>
          <a:bodyPr wrap="square" anchor="ctr">
            <a:spAutoFit/>
          </a:bodyPr>
          <a:lstStyle/>
          <a:p>
            <a:pPr indent="228600" eaLnBrk="0" hangingPunct="0"/>
            <a:r>
              <a:rPr lang="en-US" altLang="zh-CN" sz="2000" b="1" dirty="0">
                <a:solidFill>
                  <a:schemeClr val="tx2"/>
                </a:solidFill>
                <a:latin typeface="Times New Roman" pitchFamily="18" charset="0"/>
                <a:ea typeface="宋体" pitchFamily="2" charset="-122"/>
              </a:rPr>
              <a:t>Initial tests show considerable improvement of air quality and climate </a:t>
            </a:r>
            <a:r>
              <a:rPr lang="en-US" altLang="zh-CN" sz="2000" b="1" dirty="0" smtClean="0">
                <a:solidFill>
                  <a:schemeClr val="tx2"/>
                </a:solidFill>
                <a:latin typeface="Times New Roman" pitchFamily="18" charset="0"/>
                <a:ea typeface="宋体" pitchFamily="2" charset="-122"/>
              </a:rPr>
              <a:t>modeling</a:t>
            </a:r>
            <a:endParaRPr lang="en-US" altLang="zh-CN" sz="2000" b="1" dirty="0">
              <a:solidFill>
                <a:schemeClr val="tx2"/>
              </a:solidFill>
              <a:latin typeface="Times New Roman" pitchFamily="18" charset="0"/>
              <a:ea typeface="宋体" pitchFamily="2" charset="-122"/>
            </a:endParaRPr>
          </a:p>
        </p:txBody>
      </p:sp>
      <p:sp>
        <p:nvSpPr>
          <p:cNvPr id="2060" name="Rectangle 2"/>
          <p:cNvSpPr>
            <a:spLocks noChangeArrowheads="1"/>
          </p:cNvSpPr>
          <p:nvPr/>
        </p:nvSpPr>
        <p:spPr bwMode="auto">
          <a:xfrm>
            <a:off x="0" y="5867400"/>
            <a:ext cx="8991600" cy="701675"/>
          </a:xfrm>
          <a:prstGeom prst="rect">
            <a:avLst/>
          </a:prstGeom>
          <a:noFill/>
          <a:ln w="9525" algn="ctr">
            <a:noFill/>
            <a:miter lim="800000"/>
            <a:headEnd/>
            <a:tailEnd/>
          </a:ln>
        </p:spPr>
        <p:txBody>
          <a:bodyPr anchor="ctr">
            <a:spAutoFit/>
          </a:bodyPr>
          <a:lstStyle/>
          <a:p>
            <a:pPr indent="228600" eaLnBrk="0" hangingPunct="0"/>
            <a:r>
              <a:rPr lang="en-US" altLang="zh-CN" sz="2000" b="1" dirty="0">
                <a:solidFill>
                  <a:schemeClr val="tx2"/>
                </a:solidFill>
                <a:latin typeface="Times New Roman" pitchFamily="18" charset="0"/>
                <a:ea typeface="宋体" pitchFamily="2" charset="-122"/>
              </a:rPr>
              <a:t>Dust model codes have been adopted by the latest CMAQ model (v5.0) and will be released to the public by US EPA;</a:t>
            </a:r>
          </a:p>
        </p:txBody>
      </p:sp>
      <p:sp>
        <p:nvSpPr>
          <p:cNvPr id="4102" name="AutoShape 6" descr="imap://Ariel%2EStein@mail.nems.noaa.gov:993/fetch%3EUID%3E/INBOX%3E34629?part=1.2&amp;type=image/gif&amp;filename=dust_movie_may20.PM25.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dust_movie_may20.PM25.gif"/>
          <p:cNvPicPr>
            <a:picLocks noChangeAspect="1"/>
          </p:cNvPicPr>
          <p:nvPr/>
        </p:nvPicPr>
        <p:blipFill>
          <a:blip r:embed="rId6" cstate="print"/>
          <a:stretch>
            <a:fillRect/>
          </a:stretch>
        </p:blipFill>
        <p:spPr>
          <a:xfrm>
            <a:off x="4800600" y="2776301"/>
            <a:ext cx="3657600" cy="30311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fld id="{2D36A7DA-6342-4CDC-B8EE-6B81135DE92D}" type="datetime1">
              <a:rPr lang="en-US" sz="1400" smtClean="0"/>
              <a:pPr/>
              <a:t>4/13/2011</a:t>
            </a:fld>
            <a:endParaRPr lang="en-US" sz="1400" dirty="0"/>
          </a:p>
        </p:txBody>
      </p:sp>
      <p:sp>
        <p:nvSpPr>
          <p:cNvPr id="5" name="Footer Placeholder 2"/>
          <p:cNvSpPr>
            <a:spLocks noGrp="1"/>
          </p:cNvSpPr>
          <p:nvPr>
            <p:ph type="ftr" sz="quarter" idx="11"/>
          </p:nvPr>
        </p:nvSpPr>
        <p:spPr/>
        <p:txBody>
          <a:bodyPr/>
          <a:lstStyle/>
          <a:p>
            <a:r>
              <a:rPr lang="en-US" sz="1400" dirty="0" smtClean="0"/>
              <a:t>Air Resources Laboratory</a:t>
            </a:r>
            <a:endParaRPr lang="en-US" sz="1400" dirty="0"/>
          </a:p>
        </p:txBody>
      </p:sp>
      <p:sp>
        <p:nvSpPr>
          <p:cNvPr id="7" name="Slide Number Placeholder 6"/>
          <p:cNvSpPr>
            <a:spLocks noGrp="1"/>
          </p:cNvSpPr>
          <p:nvPr>
            <p:ph type="sldNum" sz="quarter" idx="12"/>
          </p:nvPr>
        </p:nvSpPr>
        <p:spPr/>
        <p:txBody>
          <a:bodyPr/>
          <a:lstStyle/>
          <a:p>
            <a:fld id="{3E7EE49B-C32B-495C-9640-ABBF50F57D80}" type="slidenum">
              <a:rPr lang="en-US" sz="1400" smtClean="0"/>
              <a:pPr/>
              <a:t>11</a:t>
            </a:fld>
            <a:endParaRPr lang="en-US" sz="1400" dirty="0"/>
          </a:p>
        </p:txBody>
      </p:sp>
      <p:sp>
        <p:nvSpPr>
          <p:cNvPr id="3" name="Title 2"/>
          <p:cNvSpPr>
            <a:spLocks noGrp="1"/>
          </p:cNvSpPr>
          <p:nvPr>
            <p:ph type="title" idx="4294967295"/>
          </p:nvPr>
        </p:nvSpPr>
        <p:spPr>
          <a:xfrm>
            <a:off x="0" y="381000"/>
            <a:ext cx="9144000" cy="609600"/>
          </a:xfrm>
        </p:spPr>
        <p:txBody>
          <a:bodyPr/>
          <a:lstStyle/>
          <a:p>
            <a:pPr algn="ctr"/>
            <a:r>
              <a:rPr lang="en-US" b="1" dirty="0" smtClean="0"/>
              <a:t/>
            </a:r>
            <a:br>
              <a:rPr lang="en-US" b="1" dirty="0" smtClean="0"/>
            </a:br>
            <a:r>
              <a:rPr lang="en-US" b="1" dirty="0" smtClean="0"/>
              <a:t>Dust transport over Antarctica</a:t>
            </a:r>
            <a:endParaRPr lang="en-US" b="1" dirty="0"/>
          </a:p>
        </p:txBody>
      </p:sp>
      <p:sp>
        <p:nvSpPr>
          <p:cNvPr id="308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37890" name="Group 2"/>
          <p:cNvGrpSpPr>
            <a:grpSpLocks/>
          </p:cNvGrpSpPr>
          <p:nvPr/>
        </p:nvGrpSpPr>
        <p:grpSpPr bwMode="auto">
          <a:xfrm>
            <a:off x="1270000" y="990600"/>
            <a:ext cx="6731000" cy="2438400"/>
            <a:chOff x="981" y="1264"/>
            <a:chExt cx="10598" cy="3840"/>
          </a:xfrm>
        </p:grpSpPr>
        <p:grpSp>
          <p:nvGrpSpPr>
            <p:cNvPr id="37891" name="Group 3"/>
            <p:cNvGrpSpPr>
              <a:grpSpLocks noChangeAspect="1"/>
            </p:cNvGrpSpPr>
            <p:nvPr/>
          </p:nvGrpSpPr>
          <p:grpSpPr bwMode="auto">
            <a:xfrm>
              <a:off x="981" y="1264"/>
              <a:ext cx="10598" cy="2602"/>
              <a:chOff x="1340" y="1978"/>
              <a:chExt cx="8821" cy="2166"/>
            </a:xfrm>
          </p:grpSpPr>
          <p:pic>
            <p:nvPicPr>
              <p:cNvPr id="37892" name="Picture 4" descr="figure3a_run16feb26_hysplit"/>
              <p:cNvPicPr>
                <a:picLocks noChangeAspect="1" noChangeArrowheads="1"/>
              </p:cNvPicPr>
              <p:nvPr/>
            </p:nvPicPr>
            <p:blipFill>
              <a:blip r:embed="rId3" cstate="print"/>
              <a:srcRect l="19215" r="15356" b="38469"/>
              <a:stretch>
                <a:fillRect/>
              </a:stretch>
            </p:blipFill>
            <p:spPr bwMode="auto">
              <a:xfrm>
                <a:off x="1340" y="1978"/>
                <a:ext cx="3062" cy="2160"/>
              </a:xfrm>
              <a:prstGeom prst="rect">
                <a:avLst/>
              </a:prstGeom>
              <a:noFill/>
              <a:ln w="9525">
                <a:noFill/>
                <a:miter lim="800000"/>
                <a:headEnd/>
                <a:tailEnd/>
              </a:ln>
            </p:spPr>
          </p:pic>
          <p:pic>
            <p:nvPicPr>
              <p:cNvPr id="37893" name="Picture 5" descr="figure3b_run16feb26_hysplit"/>
              <p:cNvPicPr>
                <a:picLocks noChangeAspect="1" noChangeArrowheads="1"/>
              </p:cNvPicPr>
              <p:nvPr/>
            </p:nvPicPr>
            <p:blipFill>
              <a:blip r:embed="rId4" cstate="print"/>
              <a:srcRect l="19231" r="19231" b="38583"/>
              <a:stretch>
                <a:fillRect/>
              </a:stretch>
            </p:blipFill>
            <p:spPr bwMode="auto">
              <a:xfrm>
                <a:off x="4221" y="1984"/>
                <a:ext cx="2880" cy="2160"/>
              </a:xfrm>
              <a:prstGeom prst="rect">
                <a:avLst/>
              </a:prstGeom>
              <a:noFill/>
              <a:ln w="9525">
                <a:noFill/>
                <a:miter lim="800000"/>
                <a:headEnd/>
                <a:tailEnd/>
              </a:ln>
            </p:spPr>
          </p:pic>
          <p:pic>
            <p:nvPicPr>
              <p:cNvPr id="37894" name="Picture 6" descr="figure3c_run16feb26_hysplit"/>
              <p:cNvPicPr>
                <a:picLocks noChangeAspect="1" noChangeArrowheads="1"/>
              </p:cNvPicPr>
              <p:nvPr/>
            </p:nvPicPr>
            <p:blipFill>
              <a:blip r:embed="rId5" cstate="print"/>
              <a:srcRect l="19231" r="15384" b="38583"/>
              <a:stretch>
                <a:fillRect/>
              </a:stretch>
            </p:blipFill>
            <p:spPr bwMode="auto">
              <a:xfrm>
                <a:off x="7101" y="1984"/>
                <a:ext cx="3060" cy="2160"/>
              </a:xfrm>
              <a:prstGeom prst="rect">
                <a:avLst/>
              </a:prstGeom>
              <a:noFill/>
              <a:ln w="9525">
                <a:noFill/>
                <a:miter lim="800000"/>
                <a:headEnd/>
                <a:tailEnd/>
              </a:ln>
            </p:spPr>
          </p:pic>
        </p:grpSp>
        <p:sp>
          <p:nvSpPr>
            <p:cNvPr id="37895" name="Text Box 7"/>
            <p:cNvSpPr txBox="1">
              <a:spLocks noChangeArrowheads="1"/>
            </p:cNvSpPr>
            <p:nvPr/>
          </p:nvSpPr>
          <p:spPr bwMode="auto">
            <a:xfrm>
              <a:off x="1141" y="4024"/>
              <a:ext cx="10438"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Total columnar dust concentrations modeled by HYSPLIT initialized by the active dust sources detected by MODIS on February 26 2005 and emission duration constrained by surface visibility measurements. Outputs are shown for February 27 (left), March 03 (center) and March 09 (right). Lighter colors indicate higher concentrations.</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37897" name="Group 9"/>
          <p:cNvGrpSpPr>
            <a:grpSpLocks/>
          </p:cNvGrpSpPr>
          <p:nvPr/>
        </p:nvGrpSpPr>
        <p:grpSpPr bwMode="auto">
          <a:xfrm>
            <a:off x="1252537" y="3505201"/>
            <a:ext cx="6748463" cy="2819399"/>
            <a:chOff x="1161" y="2164"/>
            <a:chExt cx="10627" cy="4673"/>
          </a:xfrm>
        </p:grpSpPr>
        <p:pic>
          <p:nvPicPr>
            <p:cNvPr id="37898" name="Picture 10" descr="paper_Feb26_MISR_NonSph_Run16FebTdF"/>
            <p:cNvPicPr>
              <a:picLocks noChangeAspect="1" noChangeArrowheads="1"/>
            </p:cNvPicPr>
            <p:nvPr/>
          </p:nvPicPr>
          <p:blipFill>
            <a:blip r:embed="rId6" cstate="print"/>
            <a:srcRect l="17728" r="19560"/>
            <a:stretch>
              <a:fillRect/>
            </a:stretch>
          </p:blipFill>
          <p:spPr bwMode="auto">
            <a:xfrm>
              <a:off x="6381" y="2164"/>
              <a:ext cx="5407" cy="4673"/>
            </a:xfrm>
            <a:prstGeom prst="rect">
              <a:avLst/>
            </a:prstGeom>
            <a:noFill/>
            <a:ln w="9525">
              <a:noFill/>
              <a:miter lim="800000"/>
              <a:headEnd/>
              <a:tailEnd/>
            </a:ln>
          </p:spPr>
        </p:pic>
        <p:pic>
          <p:nvPicPr>
            <p:cNvPr id="37899" name="Picture 11" descr="paper_Feb26_TERRA_AOT_Run16FebTdF"/>
            <p:cNvPicPr>
              <a:picLocks noChangeAspect="1" noChangeArrowheads="1"/>
            </p:cNvPicPr>
            <p:nvPr/>
          </p:nvPicPr>
          <p:blipFill>
            <a:blip r:embed="rId7" cstate="print"/>
            <a:srcRect l="17664" r="19626"/>
            <a:stretch>
              <a:fillRect/>
            </a:stretch>
          </p:blipFill>
          <p:spPr bwMode="auto">
            <a:xfrm>
              <a:off x="1161" y="2164"/>
              <a:ext cx="5400" cy="467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9144000" cy="609600"/>
          </a:xfrm>
        </p:spPr>
        <p:txBody>
          <a:bodyPr/>
          <a:lstStyle/>
          <a:p>
            <a:pPr algn="ctr"/>
            <a:r>
              <a:rPr lang="en-US" b="1" dirty="0" smtClean="0"/>
              <a:t>Indicators of Success</a:t>
            </a:r>
            <a:endParaRPr lang="en-US" b="1" dirty="0"/>
          </a:p>
        </p:txBody>
      </p:sp>
      <p:sp>
        <p:nvSpPr>
          <p:cNvPr id="4" name="Content Placeholder 3"/>
          <p:cNvSpPr>
            <a:spLocks noGrp="1"/>
          </p:cNvSpPr>
          <p:nvPr>
            <p:ph idx="1"/>
          </p:nvPr>
        </p:nvSpPr>
        <p:spPr>
          <a:xfrm>
            <a:off x="152400" y="1752600"/>
            <a:ext cx="8839200" cy="4648200"/>
          </a:xfrm>
        </p:spPr>
        <p:txBody>
          <a:bodyPr/>
          <a:lstStyle/>
          <a:p>
            <a:pPr lvl="0"/>
            <a:r>
              <a:rPr lang="en-US" sz="2400" b="1" dirty="0" smtClean="0"/>
              <a:t>Peer reviewed papers:</a:t>
            </a:r>
          </a:p>
          <a:p>
            <a:pPr lvl="1"/>
            <a:r>
              <a:rPr lang="en-US" sz="1800" dirty="0" smtClean="0"/>
              <a:t>Journal of Geophysical Research, Weather and Forecasting, Atmospheric Research, Atmospheric Chemistry and Physics, Geophysical  Research Letters.</a:t>
            </a:r>
          </a:p>
          <a:p>
            <a:pPr lvl="1"/>
            <a:endParaRPr lang="en-US" sz="1800" dirty="0" smtClean="0"/>
          </a:p>
          <a:p>
            <a:r>
              <a:rPr lang="en-US" sz="2400" b="1" dirty="0" smtClean="0"/>
              <a:t>Operations:</a:t>
            </a:r>
          </a:p>
          <a:p>
            <a:pPr lvl="1"/>
            <a:r>
              <a:rPr lang="en-US" sz="1800" dirty="0" smtClean="0"/>
              <a:t>Smoke Forecast System; customer: NWS</a:t>
            </a:r>
          </a:p>
          <a:p>
            <a:pPr lvl="1"/>
            <a:r>
              <a:rPr lang="en-US" sz="1800" dirty="0" smtClean="0"/>
              <a:t>Dust Storm Prediction System; customer: NWS</a:t>
            </a:r>
          </a:p>
          <a:p>
            <a:pPr lvl="1"/>
            <a:r>
              <a:rPr lang="en-US" sz="1800" dirty="0" smtClean="0"/>
              <a:t>HYSPLIT emergency response system, including volcanic ash and wildfire smoke; customer: Argentinean NWS </a:t>
            </a:r>
          </a:p>
          <a:p>
            <a:pPr lvl="1"/>
            <a:endParaRPr lang="en-US" sz="1800" dirty="0" smtClean="0"/>
          </a:p>
          <a:p>
            <a:r>
              <a:rPr lang="en-US" sz="2400" b="1" dirty="0" smtClean="0"/>
              <a:t>Memorandum of Agreements: </a:t>
            </a:r>
          </a:p>
          <a:p>
            <a:pPr lvl="1"/>
            <a:r>
              <a:rPr lang="en-US" sz="1800" dirty="0" smtClean="0"/>
              <a:t>Argentinean National Weather Service</a:t>
            </a:r>
          </a:p>
          <a:p>
            <a:pPr lvl="1"/>
            <a:r>
              <a:rPr lang="en-US" sz="1800" dirty="0" smtClean="0"/>
              <a:t>University of Huelva, Spain.</a:t>
            </a:r>
          </a:p>
          <a:p>
            <a:endParaRPr lang="en-US" dirty="0" smtClean="0"/>
          </a:p>
        </p:txBody>
      </p:sp>
      <p:sp>
        <p:nvSpPr>
          <p:cNvPr id="8" name="Date Placeholder 1"/>
          <p:cNvSpPr>
            <a:spLocks noGrp="1"/>
          </p:cNvSpPr>
          <p:nvPr>
            <p:ph type="dt" sz="half" idx="10"/>
          </p:nvPr>
        </p:nvSpPr>
        <p:spPr/>
        <p:txBody>
          <a:bodyPr/>
          <a:lstStyle/>
          <a:p>
            <a:fld id="{2D36A7DA-6342-4CDC-B8EE-6B81135DE92D}" type="datetime1">
              <a:rPr lang="en-US" sz="1400" smtClean="0"/>
              <a:pPr/>
              <a:t>4/13/2011</a:t>
            </a:fld>
            <a:endParaRPr lang="en-US" sz="1400" i="1" dirty="0"/>
          </a:p>
        </p:txBody>
      </p:sp>
      <p:sp>
        <p:nvSpPr>
          <p:cNvPr id="5" name="Footer Placeholder 2"/>
          <p:cNvSpPr>
            <a:spLocks noGrp="1"/>
          </p:cNvSpPr>
          <p:nvPr>
            <p:ph type="ftr" sz="quarter" idx="11"/>
          </p:nvPr>
        </p:nvSpPr>
        <p:spPr/>
        <p:txBody>
          <a:bodyPr/>
          <a:lstStyle/>
          <a:p>
            <a:r>
              <a:rPr lang="en-US" sz="1400" dirty="0" smtClean="0"/>
              <a:t>Air Resources Laboratory</a:t>
            </a:r>
            <a:endParaRPr lang="en-US" sz="1400" dirty="0"/>
          </a:p>
        </p:txBody>
      </p:sp>
      <p:sp>
        <p:nvSpPr>
          <p:cNvPr id="7" name="Slide Number Placeholder 6"/>
          <p:cNvSpPr>
            <a:spLocks noGrp="1"/>
          </p:cNvSpPr>
          <p:nvPr>
            <p:ph type="sldNum" sz="quarter" idx="12"/>
          </p:nvPr>
        </p:nvSpPr>
        <p:spPr/>
        <p:txBody>
          <a:bodyPr/>
          <a:lstStyle/>
          <a:p>
            <a:fld id="{3E7EE49B-C32B-495C-9640-ABBF50F57D80}" type="slidenum">
              <a:rPr lang="en-US" sz="1400" smtClean="0"/>
              <a:pPr/>
              <a:t>12</a:t>
            </a:fld>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fld id="{2D36A7DA-6342-4CDC-B8EE-6B81135DE92D}" type="datetime1">
              <a:rPr lang="en-US" sz="1400" smtClean="0"/>
              <a:pPr/>
              <a:t>4/13/2011</a:t>
            </a:fld>
            <a:endParaRPr lang="en-US" sz="1400" dirty="0"/>
          </a:p>
        </p:txBody>
      </p:sp>
      <p:sp>
        <p:nvSpPr>
          <p:cNvPr id="5" name="Footer Placeholder 2"/>
          <p:cNvSpPr>
            <a:spLocks noGrp="1"/>
          </p:cNvSpPr>
          <p:nvPr>
            <p:ph type="ftr" sz="quarter" idx="11"/>
          </p:nvPr>
        </p:nvSpPr>
        <p:spPr/>
        <p:txBody>
          <a:bodyPr/>
          <a:lstStyle/>
          <a:p>
            <a:r>
              <a:rPr lang="en-US" sz="1400" dirty="0" smtClean="0"/>
              <a:t>Air Resources Laboratory</a:t>
            </a:r>
            <a:endParaRPr lang="en-US" sz="1400" dirty="0"/>
          </a:p>
        </p:txBody>
      </p:sp>
      <p:sp>
        <p:nvSpPr>
          <p:cNvPr id="7" name="Slide Number Placeholder 6"/>
          <p:cNvSpPr>
            <a:spLocks noGrp="1"/>
          </p:cNvSpPr>
          <p:nvPr>
            <p:ph type="sldNum" sz="quarter" idx="12"/>
          </p:nvPr>
        </p:nvSpPr>
        <p:spPr/>
        <p:txBody>
          <a:bodyPr/>
          <a:lstStyle/>
          <a:p>
            <a:fld id="{3E7EE49B-C32B-495C-9640-ABBF50F57D80}" type="slidenum">
              <a:rPr lang="en-US" sz="1400" smtClean="0"/>
              <a:pPr/>
              <a:t>13</a:t>
            </a:fld>
            <a:endParaRPr lang="en-US" sz="1400" dirty="0"/>
          </a:p>
        </p:txBody>
      </p:sp>
      <p:sp>
        <p:nvSpPr>
          <p:cNvPr id="3" name="Title 2"/>
          <p:cNvSpPr>
            <a:spLocks noGrp="1"/>
          </p:cNvSpPr>
          <p:nvPr>
            <p:ph type="title" idx="4294967295"/>
          </p:nvPr>
        </p:nvSpPr>
        <p:spPr>
          <a:xfrm>
            <a:off x="533400" y="685800"/>
            <a:ext cx="8229600" cy="1143000"/>
          </a:xfrm>
        </p:spPr>
        <p:txBody>
          <a:bodyPr/>
          <a:lstStyle/>
          <a:p>
            <a:r>
              <a:rPr lang="en-US" b="1" dirty="0" smtClean="0"/>
              <a:t>Collaborators</a:t>
            </a:r>
            <a:endParaRPr lang="en-US" b="1" dirty="0"/>
          </a:p>
        </p:txBody>
      </p:sp>
      <p:pic>
        <p:nvPicPr>
          <p:cNvPr id="16" name="Picture 15" descr="UHU.jpg"/>
          <p:cNvPicPr>
            <a:picLocks noChangeAspect="1"/>
          </p:cNvPicPr>
          <p:nvPr/>
        </p:nvPicPr>
        <p:blipFill>
          <a:blip r:embed="rId3" cstate="print"/>
          <a:stretch>
            <a:fillRect/>
          </a:stretch>
        </p:blipFill>
        <p:spPr>
          <a:xfrm>
            <a:off x="2819400" y="3886200"/>
            <a:ext cx="1324923" cy="1981200"/>
          </a:xfrm>
          <a:prstGeom prst="rect">
            <a:avLst/>
          </a:prstGeom>
        </p:spPr>
      </p:pic>
      <p:pic>
        <p:nvPicPr>
          <p:cNvPr id="17" name="Picture 16" descr="CIECEM.jpg"/>
          <p:cNvPicPr>
            <a:picLocks noChangeAspect="1"/>
          </p:cNvPicPr>
          <p:nvPr/>
        </p:nvPicPr>
        <p:blipFill>
          <a:blip r:embed="rId4" cstate="print"/>
          <a:stretch>
            <a:fillRect/>
          </a:stretch>
        </p:blipFill>
        <p:spPr>
          <a:xfrm>
            <a:off x="4419600" y="4038600"/>
            <a:ext cx="2209800" cy="2104656"/>
          </a:xfrm>
          <a:prstGeom prst="rect">
            <a:avLst/>
          </a:prstGeom>
        </p:spPr>
      </p:pic>
      <p:pic>
        <p:nvPicPr>
          <p:cNvPr id="18" name="Picture 17" descr="CSIC.jpg"/>
          <p:cNvPicPr>
            <a:picLocks noChangeAspect="1"/>
          </p:cNvPicPr>
          <p:nvPr/>
        </p:nvPicPr>
        <p:blipFill>
          <a:blip r:embed="rId5" cstate="print"/>
          <a:stretch>
            <a:fillRect/>
          </a:stretch>
        </p:blipFill>
        <p:spPr>
          <a:xfrm>
            <a:off x="2895600" y="1752600"/>
            <a:ext cx="1173997" cy="1679172"/>
          </a:xfrm>
          <a:prstGeom prst="rect">
            <a:avLst/>
          </a:prstGeom>
        </p:spPr>
      </p:pic>
      <p:pic>
        <p:nvPicPr>
          <p:cNvPr id="19" name="Picture 18" descr="FEDER.png"/>
          <p:cNvPicPr>
            <a:picLocks noChangeAspect="1"/>
          </p:cNvPicPr>
          <p:nvPr/>
        </p:nvPicPr>
        <p:blipFill>
          <a:blip r:embed="rId6" cstate="print"/>
          <a:stretch>
            <a:fillRect/>
          </a:stretch>
        </p:blipFill>
        <p:spPr>
          <a:xfrm>
            <a:off x="6934200" y="2057400"/>
            <a:ext cx="1524000" cy="1438656"/>
          </a:xfrm>
          <a:prstGeom prst="rect">
            <a:avLst/>
          </a:prstGeom>
        </p:spPr>
      </p:pic>
      <p:pic>
        <p:nvPicPr>
          <p:cNvPr id="20" name="Picture 19" descr="LOGO_JUNTA.jpg"/>
          <p:cNvPicPr>
            <a:picLocks noChangeAspect="1"/>
          </p:cNvPicPr>
          <p:nvPr/>
        </p:nvPicPr>
        <p:blipFill>
          <a:blip r:embed="rId7" cstate="print"/>
          <a:srcRect/>
          <a:stretch>
            <a:fillRect/>
          </a:stretch>
        </p:blipFill>
        <p:spPr>
          <a:xfrm>
            <a:off x="6705600" y="4191000"/>
            <a:ext cx="2209800" cy="1261298"/>
          </a:xfrm>
          <a:prstGeom prst="rect">
            <a:avLst/>
          </a:prstGeom>
        </p:spPr>
      </p:pic>
      <p:pic>
        <p:nvPicPr>
          <p:cNvPr id="1034" name="Picture 10"/>
          <p:cNvPicPr>
            <a:picLocks noChangeAspect="1" noChangeArrowheads="1"/>
          </p:cNvPicPr>
          <p:nvPr/>
        </p:nvPicPr>
        <p:blipFill>
          <a:blip r:embed="rId8" cstate="print"/>
          <a:srcRect/>
          <a:stretch>
            <a:fillRect/>
          </a:stretch>
        </p:blipFill>
        <p:spPr bwMode="auto">
          <a:xfrm>
            <a:off x="685800" y="4572000"/>
            <a:ext cx="1689575" cy="1404885"/>
          </a:xfrm>
          <a:prstGeom prst="rect">
            <a:avLst/>
          </a:prstGeom>
          <a:noFill/>
          <a:ln w="9525">
            <a:noFill/>
            <a:miter lim="800000"/>
            <a:headEnd/>
            <a:tailEnd/>
          </a:ln>
        </p:spPr>
      </p:pic>
      <p:pic>
        <p:nvPicPr>
          <p:cNvPr id="5122" name="Picture 2"/>
          <p:cNvPicPr>
            <a:picLocks noChangeAspect="1" noChangeArrowheads="1"/>
          </p:cNvPicPr>
          <p:nvPr/>
        </p:nvPicPr>
        <p:blipFill>
          <a:blip r:embed="rId9" cstate="print"/>
          <a:srcRect/>
          <a:stretch>
            <a:fillRect/>
          </a:stretch>
        </p:blipFill>
        <p:spPr bwMode="auto">
          <a:xfrm>
            <a:off x="4876800" y="2667000"/>
            <a:ext cx="1328737" cy="1446901"/>
          </a:xfrm>
          <a:prstGeom prst="rect">
            <a:avLst/>
          </a:prstGeom>
          <a:noFill/>
          <a:ln w="9525">
            <a:noFill/>
            <a:miter lim="800000"/>
            <a:headEnd/>
            <a:tailEnd/>
          </a:ln>
        </p:spPr>
      </p:pic>
      <p:pic>
        <p:nvPicPr>
          <p:cNvPr id="5126" name="Picture 6"/>
          <p:cNvPicPr>
            <a:picLocks noChangeAspect="1" noChangeArrowheads="1"/>
          </p:cNvPicPr>
          <p:nvPr/>
        </p:nvPicPr>
        <p:blipFill>
          <a:blip r:embed="rId10" cstate="print"/>
          <a:srcRect/>
          <a:stretch>
            <a:fillRect/>
          </a:stretch>
        </p:blipFill>
        <p:spPr bwMode="auto">
          <a:xfrm>
            <a:off x="4572000" y="1219200"/>
            <a:ext cx="1143000" cy="1123950"/>
          </a:xfrm>
          <a:prstGeom prst="rect">
            <a:avLst/>
          </a:prstGeom>
          <a:noFill/>
          <a:ln w="9525">
            <a:noFill/>
            <a:miter lim="800000"/>
            <a:headEnd/>
            <a:tailEnd/>
          </a:ln>
        </p:spPr>
      </p:pic>
      <p:pic>
        <p:nvPicPr>
          <p:cNvPr id="5127" name="Picture 7"/>
          <p:cNvPicPr>
            <a:picLocks noChangeAspect="1" noChangeArrowheads="1"/>
          </p:cNvPicPr>
          <p:nvPr/>
        </p:nvPicPr>
        <p:blipFill>
          <a:blip r:embed="rId11" cstate="print"/>
          <a:srcRect/>
          <a:stretch>
            <a:fillRect/>
          </a:stretch>
        </p:blipFill>
        <p:spPr bwMode="auto">
          <a:xfrm>
            <a:off x="533400" y="2209800"/>
            <a:ext cx="1504950" cy="1696489"/>
          </a:xfrm>
          <a:prstGeom prst="rect">
            <a:avLst/>
          </a:prstGeom>
          <a:noFill/>
          <a:ln w="9525">
            <a:noFill/>
            <a:miter lim="800000"/>
            <a:headEnd/>
            <a:tailEnd/>
          </a:ln>
        </p:spPr>
      </p:pic>
      <p:pic>
        <p:nvPicPr>
          <p:cNvPr id="39937" name="Picture 1"/>
          <p:cNvPicPr>
            <a:picLocks noChangeAspect="1" noChangeArrowheads="1"/>
          </p:cNvPicPr>
          <p:nvPr/>
        </p:nvPicPr>
        <p:blipFill>
          <a:blip r:embed="rId12" cstate="print"/>
          <a:srcRect/>
          <a:stretch>
            <a:fillRect/>
          </a:stretch>
        </p:blipFill>
        <p:spPr bwMode="auto">
          <a:xfrm>
            <a:off x="6553200" y="1049367"/>
            <a:ext cx="1447800" cy="641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Future directions</a:t>
            </a:r>
            <a:endParaRPr lang="en-US" b="1" dirty="0"/>
          </a:p>
        </p:txBody>
      </p:sp>
      <p:sp>
        <p:nvSpPr>
          <p:cNvPr id="4" name="Content Placeholder 3"/>
          <p:cNvSpPr>
            <a:spLocks noGrp="1"/>
          </p:cNvSpPr>
          <p:nvPr>
            <p:ph idx="1"/>
          </p:nvPr>
        </p:nvSpPr>
        <p:spPr>
          <a:xfrm>
            <a:off x="457200" y="2438400"/>
            <a:ext cx="8229600" cy="3886200"/>
          </a:xfrm>
        </p:spPr>
        <p:txBody>
          <a:bodyPr/>
          <a:lstStyle/>
          <a:p>
            <a:r>
              <a:rPr lang="en-US" dirty="0" smtClean="0"/>
              <a:t>Improve fire release height estimations using satellite derived emissions.</a:t>
            </a:r>
          </a:p>
          <a:p>
            <a:r>
              <a:rPr lang="en-US" dirty="0" smtClean="0"/>
              <a:t>Implement and test new smoke and dust algorithms developed under </a:t>
            </a:r>
            <a:r>
              <a:rPr lang="en-US" dirty="0" err="1" smtClean="0"/>
              <a:t>lagrangian</a:t>
            </a:r>
            <a:r>
              <a:rPr lang="en-US" dirty="0" smtClean="0"/>
              <a:t>-based (HYSPLIT) paradigm into </a:t>
            </a:r>
            <a:r>
              <a:rPr lang="en-US" dirty="0" err="1" smtClean="0"/>
              <a:t>eulerian</a:t>
            </a:r>
            <a:r>
              <a:rPr lang="en-US" dirty="0" smtClean="0"/>
              <a:t> based models (CMAQ) and vice versa for future application in to the National Air Quality Forecast Capability.</a:t>
            </a:r>
          </a:p>
          <a:p>
            <a:r>
              <a:rPr lang="en-US" dirty="0" smtClean="0"/>
              <a:t>Continue strengthening international collaboration.</a:t>
            </a:r>
          </a:p>
        </p:txBody>
      </p:sp>
      <p:sp>
        <p:nvSpPr>
          <p:cNvPr id="8" name="Date Placeholder 1"/>
          <p:cNvSpPr>
            <a:spLocks noGrp="1"/>
          </p:cNvSpPr>
          <p:nvPr>
            <p:ph type="dt" sz="half" idx="10"/>
          </p:nvPr>
        </p:nvSpPr>
        <p:spPr/>
        <p:txBody>
          <a:bodyPr/>
          <a:lstStyle/>
          <a:p>
            <a:fld id="{2D36A7DA-6342-4CDC-B8EE-6B81135DE92D}" type="datetime1">
              <a:rPr lang="en-US" sz="1400" smtClean="0"/>
              <a:pPr/>
              <a:t>4/13/2011</a:t>
            </a:fld>
            <a:endParaRPr lang="en-US" sz="1400" dirty="0"/>
          </a:p>
        </p:txBody>
      </p:sp>
      <p:sp>
        <p:nvSpPr>
          <p:cNvPr id="5" name="Footer Placeholder 2"/>
          <p:cNvSpPr>
            <a:spLocks noGrp="1"/>
          </p:cNvSpPr>
          <p:nvPr>
            <p:ph type="ftr" sz="quarter" idx="11"/>
          </p:nvPr>
        </p:nvSpPr>
        <p:spPr/>
        <p:txBody>
          <a:bodyPr/>
          <a:lstStyle/>
          <a:p>
            <a:r>
              <a:rPr lang="en-US" sz="1400" smtClean="0"/>
              <a:t>Air Resources Laboratory</a:t>
            </a:r>
            <a:endParaRPr lang="en-US" sz="1400"/>
          </a:p>
        </p:txBody>
      </p:sp>
      <p:sp>
        <p:nvSpPr>
          <p:cNvPr id="7" name="Slide Number Placeholder 6"/>
          <p:cNvSpPr>
            <a:spLocks noGrp="1"/>
          </p:cNvSpPr>
          <p:nvPr>
            <p:ph type="sldNum" sz="quarter" idx="12"/>
          </p:nvPr>
        </p:nvSpPr>
        <p:spPr/>
        <p:txBody>
          <a:bodyPr/>
          <a:lstStyle/>
          <a:p>
            <a:fld id="{3E7EE49B-C32B-495C-9640-ABBF50F57D80}" type="slidenum">
              <a:rPr lang="en-US" sz="1400" smtClean="0"/>
              <a:pPr/>
              <a:t>14</a:t>
            </a:fld>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a:r>
              <a:rPr lang="en-US" b="1" dirty="0" smtClean="0"/>
              <a:t>Scientific goal: </a:t>
            </a:r>
            <a:r>
              <a:rPr lang="en-US" dirty="0" smtClean="0"/>
              <a:t>Improve modeling capabilities to simulate smoke and dust</a:t>
            </a:r>
            <a:endParaRPr lang="en-US" b="1" dirty="0"/>
          </a:p>
        </p:txBody>
      </p:sp>
      <p:graphicFrame>
        <p:nvGraphicFramePr>
          <p:cNvPr id="9" name="Content Placeholder 8"/>
          <p:cNvGraphicFramePr>
            <a:graphicFrameLocks noGrp="1"/>
          </p:cNvGraphicFramePr>
          <p:nvPr>
            <p:ph idx="1"/>
          </p:nvPr>
        </p:nvGraphicFramePr>
        <p:xfrm>
          <a:off x="2514600" y="1066800"/>
          <a:ext cx="6477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a:spLocks noGrp="1"/>
          </p:cNvSpPr>
          <p:nvPr>
            <p:ph type="ftr" sz="quarter" idx="11"/>
          </p:nvPr>
        </p:nvSpPr>
        <p:spPr>
          <a:xfrm>
            <a:off x="2667000" y="6356350"/>
            <a:ext cx="3352800" cy="365125"/>
          </a:xfrm>
        </p:spPr>
        <p:txBody>
          <a:bodyPr/>
          <a:lstStyle/>
          <a:p>
            <a:r>
              <a:rPr lang="en-US" sz="1400" dirty="0" smtClean="0"/>
              <a:t>Air Resources Laboratory</a:t>
            </a:r>
            <a:endParaRPr lang="en-US" sz="1400" dirty="0"/>
          </a:p>
        </p:txBody>
      </p:sp>
      <p:sp>
        <p:nvSpPr>
          <p:cNvPr id="7" name="Slide Number Placeholder 6"/>
          <p:cNvSpPr>
            <a:spLocks noGrp="1"/>
          </p:cNvSpPr>
          <p:nvPr>
            <p:ph type="sldNum" sz="quarter" idx="12"/>
          </p:nvPr>
        </p:nvSpPr>
        <p:spPr>
          <a:xfrm>
            <a:off x="7924800" y="6356350"/>
            <a:ext cx="762000" cy="365125"/>
          </a:xfrm>
        </p:spPr>
        <p:txBody>
          <a:bodyPr/>
          <a:lstStyle/>
          <a:p>
            <a:fld id="{3E7EE49B-C32B-495C-9640-ABBF50F57D80}" type="slidenum">
              <a:rPr lang="en-US" sz="1400" smtClean="0"/>
              <a:pPr/>
              <a:t>2</a:t>
            </a:fld>
            <a:endParaRPr lang="en-US" sz="1400"/>
          </a:p>
        </p:txBody>
      </p:sp>
      <p:sp>
        <p:nvSpPr>
          <p:cNvPr id="8" name="Date Placeholder 1"/>
          <p:cNvSpPr>
            <a:spLocks noGrp="1"/>
          </p:cNvSpPr>
          <p:nvPr>
            <p:ph type="dt" sz="half" idx="10"/>
          </p:nvPr>
        </p:nvSpPr>
        <p:spPr>
          <a:xfrm>
            <a:off x="457200" y="6356350"/>
            <a:ext cx="2133600" cy="365125"/>
          </a:xfrm>
        </p:spPr>
        <p:txBody>
          <a:bodyPr/>
          <a:lstStyle/>
          <a:p>
            <a:fld id="{2D36A7DA-6342-4CDC-B8EE-6B81135DE92D}" type="datetime1">
              <a:rPr lang="en-US" sz="1400" smtClean="0"/>
              <a:pPr/>
              <a:t>4/13/2011</a:t>
            </a:fld>
            <a:endParaRPr lang="en-US" sz="1400" dirty="0"/>
          </a:p>
        </p:txBody>
      </p:sp>
      <p:sp>
        <p:nvSpPr>
          <p:cNvPr id="10" name="TextBox 9"/>
          <p:cNvSpPr txBox="1"/>
          <p:nvPr/>
        </p:nvSpPr>
        <p:spPr>
          <a:xfrm>
            <a:off x="609600" y="1219200"/>
            <a:ext cx="1981200" cy="2677656"/>
          </a:xfrm>
          <a:prstGeom prst="rect">
            <a:avLst/>
          </a:prstGeom>
          <a:noFill/>
          <a:ln w="19050">
            <a:solidFill>
              <a:schemeClr val="accent1"/>
            </a:solidFill>
          </a:ln>
        </p:spPr>
        <p:txBody>
          <a:bodyPr wrap="square" rtlCol="0">
            <a:spAutoFit/>
          </a:bodyPr>
          <a:lstStyle/>
          <a:p>
            <a:r>
              <a:rPr lang="en-US" sz="2800" b="1" dirty="0" smtClean="0"/>
              <a:t>Better National Air Quality Forecast Capability</a:t>
            </a:r>
          </a:p>
          <a:p>
            <a:r>
              <a:rPr lang="en-US" sz="2800" b="1" dirty="0" smtClean="0"/>
              <a:t>(NAQFC)</a:t>
            </a:r>
            <a:endParaRPr lang="en-US" sz="2800" b="1" dirty="0"/>
          </a:p>
        </p:txBody>
      </p:sp>
      <p:sp>
        <p:nvSpPr>
          <p:cNvPr id="15" name="Up Arrow 14"/>
          <p:cNvSpPr/>
          <p:nvPr/>
        </p:nvSpPr>
        <p:spPr>
          <a:xfrm rot="18200958">
            <a:off x="2864492" y="1631409"/>
            <a:ext cx="484632" cy="1098953"/>
          </a:xfrm>
          <a:prstGeom prst="upArrow">
            <a:avLst/>
          </a:prstGeom>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body" idx="1"/>
          </p:nvPr>
        </p:nvSpPr>
        <p:spPr>
          <a:xfrm>
            <a:off x="304800" y="1524000"/>
            <a:ext cx="8763000" cy="1447800"/>
          </a:xfrm>
        </p:spPr>
        <p:txBody>
          <a:bodyPr/>
          <a:lstStyle/>
          <a:p>
            <a:r>
              <a:rPr lang="en-US" sz="2400" b="1" dirty="0"/>
              <a:t>Experimental testing phase began March 28, 2006 </a:t>
            </a:r>
          </a:p>
          <a:p>
            <a:r>
              <a:rPr lang="en-US" sz="2400" b="1" dirty="0"/>
              <a:t>Run daily at NCEP </a:t>
            </a:r>
            <a:r>
              <a:rPr lang="en-US" sz="2400" b="1" dirty="0" smtClean="0"/>
              <a:t>as part of the Air Quality Forecast Guidance to </a:t>
            </a:r>
            <a:r>
              <a:rPr lang="en-US" sz="2400" b="1" dirty="0"/>
              <a:t>produce a 24-hr analysis and a 48-hr forecast</a:t>
            </a:r>
          </a:p>
        </p:txBody>
      </p:sp>
      <p:sp>
        <p:nvSpPr>
          <p:cNvPr id="41991" name="Rectangle 7"/>
          <p:cNvSpPr>
            <a:spLocks noChangeArrowheads="1"/>
          </p:cNvSpPr>
          <p:nvPr/>
        </p:nvSpPr>
        <p:spPr bwMode="auto">
          <a:xfrm>
            <a:off x="0" y="533400"/>
            <a:ext cx="9144000" cy="914400"/>
          </a:xfrm>
          <a:prstGeom prst="rect">
            <a:avLst/>
          </a:prstGeom>
          <a:noFill/>
          <a:ln w="9525">
            <a:noFill/>
            <a:miter lim="800000"/>
            <a:headEnd/>
            <a:tailEnd/>
          </a:ln>
          <a:effectLst/>
        </p:spPr>
        <p:txBody>
          <a:bodyPr anchor="ctr"/>
          <a:lstStyle/>
          <a:p>
            <a:pPr algn="ctr"/>
            <a:r>
              <a:rPr lang="en-US" sz="3600" b="1" dirty="0" smtClean="0">
                <a:latin typeface="+mj-lt"/>
              </a:rPr>
              <a:t>Smoke </a:t>
            </a:r>
            <a:r>
              <a:rPr lang="en-US" sz="3600" b="1" dirty="0">
                <a:latin typeface="+mj-lt"/>
              </a:rPr>
              <a:t>Forecast System</a:t>
            </a:r>
          </a:p>
        </p:txBody>
      </p:sp>
      <p:sp>
        <p:nvSpPr>
          <p:cNvPr id="41993" name="Rectangle 9"/>
          <p:cNvSpPr>
            <a:spLocks noChangeArrowheads="1"/>
          </p:cNvSpPr>
          <p:nvPr/>
        </p:nvSpPr>
        <p:spPr bwMode="auto">
          <a:xfrm>
            <a:off x="4953000" y="3352800"/>
            <a:ext cx="3981450" cy="2632046"/>
          </a:xfrm>
          <a:prstGeom prst="rect">
            <a:avLst/>
          </a:prstGeom>
          <a:noFill/>
          <a:ln w="9525">
            <a:solidFill>
              <a:schemeClr val="tx1"/>
            </a:solidFill>
            <a:miter lim="800000"/>
            <a:headEnd/>
            <a:tailEnd/>
          </a:ln>
          <a:effectLst/>
        </p:spPr>
        <p:txBody>
          <a:bodyPr/>
          <a:lstStyle/>
          <a:p>
            <a:pPr marL="342900" indent="-342900">
              <a:spcBef>
                <a:spcPct val="20000"/>
              </a:spcBef>
              <a:buFontTx/>
              <a:buChar char="•"/>
            </a:pPr>
            <a:r>
              <a:rPr lang="en-US" sz="2400" dirty="0"/>
              <a:t>Satellite detection of fire location and heat released</a:t>
            </a:r>
          </a:p>
          <a:p>
            <a:pPr marL="342900" indent="-342900">
              <a:spcBef>
                <a:spcPct val="20000"/>
              </a:spcBef>
              <a:buFontTx/>
              <a:buChar char="•"/>
            </a:pPr>
            <a:r>
              <a:rPr lang="en-US" sz="2400" dirty="0"/>
              <a:t>Calculation of emissions</a:t>
            </a:r>
          </a:p>
          <a:p>
            <a:pPr marL="342900" indent="-342900">
              <a:spcBef>
                <a:spcPct val="20000"/>
              </a:spcBef>
              <a:buFontTx/>
              <a:buChar char="•"/>
            </a:pPr>
            <a:r>
              <a:rPr lang="en-US" sz="2400" dirty="0"/>
              <a:t>HYSPLIT run </a:t>
            </a:r>
          </a:p>
          <a:p>
            <a:pPr marL="342900" indent="-342900">
              <a:spcBef>
                <a:spcPct val="20000"/>
              </a:spcBef>
              <a:buFontTx/>
              <a:buChar char="•"/>
            </a:pPr>
            <a:r>
              <a:rPr lang="en-US" sz="2400" dirty="0"/>
              <a:t>Statistics calculation</a:t>
            </a:r>
          </a:p>
          <a:p>
            <a:pPr marL="342900" indent="-342900">
              <a:spcBef>
                <a:spcPct val="20000"/>
              </a:spcBef>
              <a:buFontTx/>
              <a:buChar char="•"/>
            </a:pPr>
            <a:r>
              <a:rPr lang="en-US" sz="2400" dirty="0"/>
              <a:t>Web distribution</a:t>
            </a:r>
          </a:p>
        </p:txBody>
      </p:sp>
      <p:sp>
        <p:nvSpPr>
          <p:cNvPr id="41994" name="Rectangle 10"/>
          <p:cNvSpPr>
            <a:spLocks noChangeArrowheads="1"/>
          </p:cNvSpPr>
          <p:nvPr/>
        </p:nvSpPr>
        <p:spPr bwMode="auto">
          <a:xfrm>
            <a:off x="4724400" y="2895600"/>
            <a:ext cx="4114800" cy="533400"/>
          </a:xfrm>
          <a:prstGeom prst="rect">
            <a:avLst/>
          </a:prstGeom>
          <a:noFill/>
          <a:ln w="9525">
            <a:noFill/>
            <a:miter lim="800000"/>
            <a:headEnd/>
            <a:tailEnd/>
          </a:ln>
          <a:effectLst/>
        </p:spPr>
        <p:txBody>
          <a:bodyPr/>
          <a:lstStyle/>
          <a:p>
            <a:pPr marL="742950" lvl="1" indent="-285750">
              <a:spcBef>
                <a:spcPct val="20000"/>
              </a:spcBef>
            </a:pPr>
            <a:r>
              <a:rPr lang="en-US" sz="2400" i="1" dirty="0"/>
              <a:t>Daily Procedure</a:t>
            </a:r>
            <a:r>
              <a:rPr lang="en-US" sz="2800" b="1" dirty="0"/>
              <a:t> </a:t>
            </a:r>
          </a:p>
        </p:txBody>
      </p:sp>
      <p:sp>
        <p:nvSpPr>
          <p:cNvPr id="10" name="Footer Placeholder 2"/>
          <p:cNvSpPr>
            <a:spLocks noGrp="1"/>
          </p:cNvSpPr>
          <p:nvPr>
            <p:ph type="ftr" sz="quarter" idx="11"/>
          </p:nvPr>
        </p:nvSpPr>
        <p:spPr>
          <a:xfrm>
            <a:off x="2667000" y="6356350"/>
            <a:ext cx="3352800" cy="365125"/>
          </a:xfrm>
        </p:spPr>
        <p:txBody>
          <a:bodyPr/>
          <a:lstStyle/>
          <a:p>
            <a:r>
              <a:rPr lang="en-US" sz="1400" dirty="0" smtClean="0"/>
              <a:t>Air Resources Laboratory</a:t>
            </a:r>
            <a:endParaRPr lang="en-US" sz="1400" dirty="0"/>
          </a:p>
        </p:txBody>
      </p:sp>
      <p:sp>
        <p:nvSpPr>
          <p:cNvPr id="11" name="Slide Number Placeholder 6"/>
          <p:cNvSpPr>
            <a:spLocks noGrp="1"/>
          </p:cNvSpPr>
          <p:nvPr>
            <p:ph type="sldNum" sz="quarter" idx="12"/>
          </p:nvPr>
        </p:nvSpPr>
        <p:spPr>
          <a:xfrm>
            <a:off x="7924800" y="6356350"/>
            <a:ext cx="762000" cy="365125"/>
          </a:xfrm>
        </p:spPr>
        <p:txBody>
          <a:bodyPr/>
          <a:lstStyle/>
          <a:p>
            <a:fld id="{3E7EE49B-C32B-495C-9640-ABBF50F57D80}" type="slidenum">
              <a:rPr lang="en-US" sz="1400" smtClean="0"/>
              <a:pPr/>
              <a:t>3</a:t>
            </a:fld>
            <a:endParaRPr lang="en-US" sz="1400"/>
          </a:p>
        </p:txBody>
      </p:sp>
      <p:sp>
        <p:nvSpPr>
          <p:cNvPr id="12" name="Date Placeholder 1"/>
          <p:cNvSpPr>
            <a:spLocks noGrp="1"/>
          </p:cNvSpPr>
          <p:nvPr>
            <p:ph type="dt" sz="half" idx="10"/>
          </p:nvPr>
        </p:nvSpPr>
        <p:spPr>
          <a:xfrm>
            <a:off x="457200" y="6356350"/>
            <a:ext cx="2133600" cy="365125"/>
          </a:xfrm>
        </p:spPr>
        <p:txBody>
          <a:bodyPr/>
          <a:lstStyle/>
          <a:p>
            <a:fld id="{2D36A7DA-6342-4CDC-B8EE-6B81135DE92D}" type="datetime1">
              <a:rPr lang="en-US" sz="1400" smtClean="0"/>
              <a:pPr/>
              <a:t>4/13/2011</a:t>
            </a:fld>
            <a:endParaRPr lang="en-US" sz="1400" dirty="0"/>
          </a:p>
        </p:txBody>
      </p:sp>
      <p:pic>
        <p:nvPicPr>
          <p:cNvPr id="14" name="Picture 13" descr="fire.gif"/>
          <p:cNvPicPr>
            <a:picLocks noChangeAspect="1"/>
          </p:cNvPicPr>
          <p:nvPr/>
        </p:nvPicPr>
        <p:blipFill>
          <a:blip r:embed="rId3" cstate="print"/>
          <a:stretch>
            <a:fillRect/>
          </a:stretch>
        </p:blipFill>
        <p:spPr>
          <a:xfrm>
            <a:off x="228600" y="2819400"/>
            <a:ext cx="4600575" cy="3609891"/>
          </a:xfrm>
          <a:prstGeom prst="rect">
            <a:avLst/>
          </a:prstGeom>
        </p:spPr>
      </p:pic>
      <p:sp>
        <p:nvSpPr>
          <p:cNvPr id="15" name="TextBox 14"/>
          <p:cNvSpPr txBox="1"/>
          <p:nvPr/>
        </p:nvSpPr>
        <p:spPr>
          <a:xfrm>
            <a:off x="5867400" y="6096000"/>
            <a:ext cx="1820178" cy="369332"/>
          </a:xfrm>
          <a:prstGeom prst="rect">
            <a:avLst/>
          </a:prstGeom>
          <a:noFill/>
        </p:spPr>
        <p:txBody>
          <a:bodyPr wrap="none" rtlCol="0">
            <a:spAutoFit/>
          </a:bodyPr>
          <a:lstStyle/>
          <a:p>
            <a:r>
              <a:rPr lang="en-US" dirty="0" err="1" smtClean="0"/>
              <a:t>Rolph</a:t>
            </a:r>
            <a:r>
              <a:rPr lang="en-US" dirty="0" smtClean="0"/>
              <a:t> et al., 2007</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0" y="381000"/>
            <a:ext cx="9144000" cy="838200"/>
          </a:xfrm>
        </p:spPr>
        <p:txBody>
          <a:bodyPr/>
          <a:lstStyle/>
          <a:p>
            <a:pPr algn="ctr"/>
            <a:r>
              <a:rPr lang="en-US" b="1" dirty="0" smtClean="0"/>
              <a:t>Approach: </a:t>
            </a:r>
            <a:br>
              <a:rPr lang="en-US" b="1" dirty="0" smtClean="0"/>
            </a:br>
            <a:r>
              <a:rPr lang="en-US" b="1" dirty="0" smtClean="0"/>
              <a:t>Forest fires and release height</a:t>
            </a:r>
            <a:endParaRPr lang="en-US" b="1" dirty="0"/>
          </a:p>
        </p:txBody>
      </p:sp>
      <p:pic>
        <p:nvPicPr>
          <p:cNvPr id="58373" name="Picture 5"/>
          <p:cNvPicPr>
            <a:picLocks noChangeAspect="1" noChangeArrowheads="1"/>
          </p:cNvPicPr>
          <p:nvPr/>
        </p:nvPicPr>
        <p:blipFill>
          <a:blip r:embed="rId3" cstate="print"/>
          <a:srcRect/>
          <a:stretch>
            <a:fillRect/>
          </a:stretch>
        </p:blipFill>
        <p:spPr bwMode="auto">
          <a:xfrm>
            <a:off x="1143000" y="1524000"/>
            <a:ext cx="3171825" cy="2058988"/>
          </a:xfrm>
          <a:prstGeom prst="rect">
            <a:avLst/>
          </a:prstGeom>
          <a:noFill/>
          <a:ln w="9525">
            <a:solidFill>
              <a:schemeClr val="tx1"/>
            </a:solidFill>
            <a:miter lim="800000"/>
            <a:headEnd/>
            <a:tailEnd/>
          </a:ln>
          <a:effectLst/>
        </p:spPr>
      </p:pic>
      <p:pic>
        <p:nvPicPr>
          <p:cNvPr id="58374" name="Picture 6"/>
          <p:cNvPicPr>
            <a:picLocks noChangeAspect="1" noChangeArrowheads="1"/>
          </p:cNvPicPr>
          <p:nvPr/>
        </p:nvPicPr>
        <p:blipFill>
          <a:blip r:embed="rId4" cstate="print"/>
          <a:srcRect/>
          <a:stretch>
            <a:fillRect/>
          </a:stretch>
        </p:blipFill>
        <p:spPr bwMode="auto">
          <a:xfrm>
            <a:off x="4648200" y="1524000"/>
            <a:ext cx="3382963" cy="2060575"/>
          </a:xfrm>
          <a:prstGeom prst="rect">
            <a:avLst/>
          </a:prstGeom>
          <a:noFill/>
          <a:ln w="9525">
            <a:solidFill>
              <a:schemeClr val="tx1"/>
            </a:solidFill>
            <a:miter lim="800000"/>
            <a:headEnd/>
            <a:tailEnd/>
          </a:ln>
          <a:effectLst/>
        </p:spPr>
      </p:pic>
      <p:pic>
        <p:nvPicPr>
          <p:cNvPr id="58375" name="Picture 7"/>
          <p:cNvPicPr>
            <a:picLocks noChangeAspect="1" noChangeArrowheads="1"/>
          </p:cNvPicPr>
          <p:nvPr/>
        </p:nvPicPr>
        <p:blipFill>
          <a:blip r:embed="rId5" cstate="print"/>
          <a:srcRect/>
          <a:stretch>
            <a:fillRect/>
          </a:stretch>
        </p:blipFill>
        <p:spPr bwMode="auto">
          <a:xfrm>
            <a:off x="381000" y="3962400"/>
            <a:ext cx="3930650" cy="2063750"/>
          </a:xfrm>
          <a:prstGeom prst="rect">
            <a:avLst/>
          </a:prstGeom>
          <a:noFill/>
          <a:ln w="9525">
            <a:solidFill>
              <a:schemeClr val="tx1"/>
            </a:solidFill>
            <a:miter lim="800000"/>
            <a:headEnd/>
            <a:tailEnd/>
          </a:ln>
          <a:effectLst/>
        </p:spPr>
      </p:pic>
      <p:pic>
        <p:nvPicPr>
          <p:cNvPr id="58376" name="Picture 8"/>
          <p:cNvPicPr>
            <a:picLocks noChangeAspect="1" noChangeArrowheads="1"/>
          </p:cNvPicPr>
          <p:nvPr/>
        </p:nvPicPr>
        <p:blipFill>
          <a:blip r:embed="rId6" cstate="print"/>
          <a:srcRect/>
          <a:stretch>
            <a:fillRect/>
          </a:stretch>
        </p:blipFill>
        <p:spPr bwMode="auto">
          <a:xfrm>
            <a:off x="4648200" y="3962400"/>
            <a:ext cx="3903663" cy="2065338"/>
          </a:xfrm>
          <a:prstGeom prst="rect">
            <a:avLst/>
          </a:prstGeom>
          <a:noFill/>
          <a:ln w="9525">
            <a:solidFill>
              <a:schemeClr val="tx1"/>
            </a:solidFill>
            <a:miter lim="800000"/>
            <a:headEnd/>
            <a:tailEnd/>
          </a:ln>
          <a:effectLst/>
        </p:spPr>
      </p:pic>
      <p:sp>
        <p:nvSpPr>
          <p:cNvPr id="58377" name="Text Box 9"/>
          <p:cNvSpPr txBox="1">
            <a:spLocks noChangeArrowheads="1"/>
          </p:cNvSpPr>
          <p:nvPr/>
        </p:nvSpPr>
        <p:spPr bwMode="auto">
          <a:xfrm>
            <a:off x="2362200" y="1154668"/>
            <a:ext cx="4349973" cy="369332"/>
          </a:xfrm>
          <a:prstGeom prst="rect">
            <a:avLst/>
          </a:prstGeom>
          <a:noFill/>
          <a:ln w="9525">
            <a:noFill/>
            <a:miter lim="800000"/>
            <a:headEnd/>
            <a:tailEnd/>
          </a:ln>
          <a:effectLst/>
        </p:spPr>
        <p:txBody>
          <a:bodyPr wrap="none">
            <a:spAutoFit/>
          </a:bodyPr>
          <a:lstStyle/>
          <a:p>
            <a:r>
              <a:rPr lang="en-US" dirty="0"/>
              <a:t>2215 to 0000 UTC on 23-24 September </a:t>
            </a:r>
            <a:r>
              <a:rPr lang="en-US" dirty="0" smtClean="0"/>
              <a:t>2006</a:t>
            </a:r>
            <a:endParaRPr lang="en-US" dirty="0"/>
          </a:p>
        </p:txBody>
      </p:sp>
      <p:sp>
        <p:nvSpPr>
          <p:cNvPr id="58378" name="Text Box 10"/>
          <p:cNvSpPr txBox="1">
            <a:spLocks noChangeArrowheads="1"/>
          </p:cNvSpPr>
          <p:nvPr/>
        </p:nvSpPr>
        <p:spPr bwMode="auto">
          <a:xfrm>
            <a:off x="2362200" y="3581400"/>
            <a:ext cx="4184650" cy="366713"/>
          </a:xfrm>
          <a:prstGeom prst="rect">
            <a:avLst/>
          </a:prstGeom>
          <a:noFill/>
          <a:ln w="9525">
            <a:noFill/>
            <a:miter lim="800000"/>
            <a:headEnd/>
            <a:tailEnd/>
          </a:ln>
          <a:effectLst/>
        </p:spPr>
        <p:txBody>
          <a:bodyPr wrap="none">
            <a:spAutoFit/>
          </a:bodyPr>
          <a:lstStyle/>
          <a:p>
            <a:r>
              <a:rPr lang="en-US" dirty="0"/>
              <a:t>1100 to 1630 UTC 24 September 2006 </a:t>
            </a:r>
          </a:p>
        </p:txBody>
      </p:sp>
      <p:sp>
        <p:nvSpPr>
          <p:cNvPr id="9" name="Footer Placeholder 2"/>
          <p:cNvSpPr>
            <a:spLocks noGrp="1"/>
          </p:cNvSpPr>
          <p:nvPr>
            <p:ph type="ftr" sz="quarter" idx="11"/>
          </p:nvPr>
        </p:nvSpPr>
        <p:spPr>
          <a:xfrm>
            <a:off x="2667000" y="6356350"/>
            <a:ext cx="3352800" cy="365125"/>
          </a:xfrm>
        </p:spPr>
        <p:txBody>
          <a:bodyPr/>
          <a:lstStyle/>
          <a:p>
            <a:r>
              <a:rPr lang="en-US" sz="1400" dirty="0" smtClean="0"/>
              <a:t>Air Resources Laboratory</a:t>
            </a:r>
            <a:endParaRPr lang="en-US" sz="1400" dirty="0"/>
          </a:p>
        </p:txBody>
      </p:sp>
      <p:sp>
        <p:nvSpPr>
          <p:cNvPr id="10" name="Slide Number Placeholder 6"/>
          <p:cNvSpPr>
            <a:spLocks noGrp="1"/>
          </p:cNvSpPr>
          <p:nvPr>
            <p:ph type="sldNum" sz="quarter" idx="12"/>
          </p:nvPr>
        </p:nvSpPr>
        <p:spPr>
          <a:xfrm>
            <a:off x="7924800" y="6356350"/>
            <a:ext cx="762000" cy="365125"/>
          </a:xfrm>
        </p:spPr>
        <p:txBody>
          <a:bodyPr/>
          <a:lstStyle/>
          <a:p>
            <a:fld id="{3E7EE49B-C32B-495C-9640-ABBF50F57D80}" type="slidenum">
              <a:rPr lang="en-US" sz="1400" smtClean="0"/>
              <a:pPr/>
              <a:t>4</a:t>
            </a:fld>
            <a:endParaRPr lang="en-US" sz="1400" dirty="0"/>
          </a:p>
        </p:txBody>
      </p:sp>
      <p:sp>
        <p:nvSpPr>
          <p:cNvPr id="11" name="Date Placeholder 1"/>
          <p:cNvSpPr>
            <a:spLocks noGrp="1"/>
          </p:cNvSpPr>
          <p:nvPr>
            <p:ph type="dt" sz="half" idx="10"/>
          </p:nvPr>
        </p:nvSpPr>
        <p:spPr>
          <a:xfrm>
            <a:off x="457200" y="6356350"/>
            <a:ext cx="2133600" cy="365125"/>
          </a:xfrm>
        </p:spPr>
        <p:txBody>
          <a:bodyPr/>
          <a:lstStyle/>
          <a:p>
            <a:fld id="{2D36A7DA-6342-4CDC-B8EE-6B81135DE92D}" type="datetime1">
              <a:rPr lang="en-US" sz="1400" smtClean="0"/>
              <a:pPr/>
              <a:t>4/13/2011</a:t>
            </a:fld>
            <a:endParaRPr lang="en-US" sz="1400" dirty="0"/>
          </a:p>
        </p:txBody>
      </p:sp>
      <p:sp>
        <p:nvSpPr>
          <p:cNvPr id="12" name="TextBox 11"/>
          <p:cNvSpPr txBox="1">
            <a:spLocks noChangeArrowheads="1"/>
          </p:cNvSpPr>
          <p:nvPr/>
        </p:nvSpPr>
        <p:spPr bwMode="auto">
          <a:xfrm>
            <a:off x="304800" y="6096000"/>
            <a:ext cx="8686800" cy="338554"/>
          </a:xfrm>
          <a:prstGeom prst="rect">
            <a:avLst/>
          </a:prstGeom>
          <a:noFill/>
          <a:ln w="9525">
            <a:noFill/>
            <a:miter lim="800000"/>
            <a:headEnd/>
            <a:tailEnd/>
          </a:ln>
        </p:spPr>
        <p:txBody>
          <a:bodyPr wrap="square">
            <a:spAutoFit/>
          </a:bodyPr>
          <a:lstStyle/>
          <a:p>
            <a:pPr algn="ctr"/>
            <a:r>
              <a:rPr lang="en-US" sz="1600" dirty="0">
                <a:latin typeface="Calibri" pitchFamily="34" charset="0"/>
              </a:rPr>
              <a:t>Smoke column from the HYSPLIT model (blue) and satellite based Hazardous Mapping System (orange)</a:t>
            </a:r>
          </a:p>
        </p:txBody>
      </p:sp>
      <p:sp>
        <p:nvSpPr>
          <p:cNvPr id="13" name="TextBox 12"/>
          <p:cNvSpPr txBox="1"/>
          <p:nvPr/>
        </p:nvSpPr>
        <p:spPr>
          <a:xfrm>
            <a:off x="0" y="1981200"/>
            <a:ext cx="1066800" cy="923330"/>
          </a:xfrm>
          <a:prstGeom prst="rect">
            <a:avLst/>
          </a:prstGeom>
          <a:noFill/>
          <a:ln>
            <a:solidFill>
              <a:schemeClr val="tx1"/>
            </a:solidFill>
          </a:ln>
        </p:spPr>
        <p:txBody>
          <a:bodyPr wrap="square" rtlCol="0">
            <a:spAutoFit/>
          </a:bodyPr>
          <a:lstStyle/>
          <a:p>
            <a:r>
              <a:rPr lang="en-US" dirty="0" smtClean="0"/>
              <a:t>Injection:</a:t>
            </a:r>
          </a:p>
          <a:p>
            <a:r>
              <a:rPr lang="en-US" dirty="0" smtClean="0"/>
              <a:t>Below PBL</a:t>
            </a:r>
            <a:endParaRPr lang="en-US" dirty="0"/>
          </a:p>
        </p:txBody>
      </p:sp>
      <p:cxnSp>
        <p:nvCxnSpPr>
          <p:cNvPr id="15" name="Straight Arrow Connector 14"/>
          <p:cNvCxnSpPr/>
          <p:nvPr/>
        </p:nvCxnSpPr>
        <p:spPr>
          <a:xfrm rot="16200000" flipH="1">
            <a:off x="283029" y="3080655"/>
            <a:ext cx="957942"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33400" y="1774372"/>
            <a:ext cx="609600" cy="206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77200" y="2057400"/>
            <a:ext cx="1066800" cy="923330"/>
          </a:xfrm>
          <a:prstGeom prst="rect">
            <a:avLst/>
          </a:prstGeom>
          <a:noFill/>
          <a:ln>
            <a:solidFill>
              <a:schemeClr val="tx1"/>
            </a:solidFill>
          </a:ln>
        </p:spPr>
        <p:txBody>
          <a:bodyPr wrap="square" rtlCol="0">
            <a:spAutoFit/>
          </a:bodyPr>
          <a:lstStyle/>
          <a:p>
            <a:r>
              <a:rPr lang="en-US" dirty="0" smtClean="0"/>
              <a:t>Injection:</a:t>
            </a:r>
          </a:p>
          <a:p>
            <a:r>
              <a:rPr lang="en-US" dirty="0" smtClean="0"/>
              <a:t>Above PBL</a:t>
            </a:r>
            <a:endParaRPr lang="en-US" dirty="0"/>
          </a:p>
        </p:txBody>
      </p:sp>
      <p:cxnSp>
        <p:nvCxnSpPr>
          <p:cNvPr id="22" name="Straight Arrow Connector 21"/>
          <p:cNvCxnSpPr>
            <a:stCxn id="20" idx="0"/>
          </p:cNvCxnSpPr>
          <p:nvPr/>
        </p:nvCxnSpPr>
        <p:spPr>
          <a:xfrm rot="16200000" flipV="1">
            <a:off x="8191500" y="16383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2"/>
          </p:cNvCxnSpPr>
          <p:nvPr/>
        </p:nvCxnSpPr>
        <p:spPr>
          <a:xfrm rot="5400000">
            <a:off x="7891165" y="3166765"/>
            <a:ext cx="90547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533400" y="3733800"/>
            <a:ext cx="3790950" cy="27717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572000" y="3733800"/>
            <a:ext cx="3867150" cy="2771775"/>
          </a:xfrm>
          <a:prstGeom prst="rect">
            <a:avLst/>
          </a:prstGeom>
          <a:noFill/>
          <a:ln w="9525">
            <a:noFill/>
            <a:miter lim="800000"/>
            <a:headEnd/>
            <a:tailEnd/>
          </a:ln>
        </p:spPr>
      </p:pic>
      <p:sp>
        <p:nvSpPr>
          <p:cNvPr id="30721" name="Rectangle 2"/>
          <p:cNvSpPr>
            <a:spLocks noGrp="1" noChangeArrowheads="1"/>
          </p:cNvSpPr>
          <p:nvPr>
            <p:ph type="title"/>
          </p:nvPr>
        </p:nvSpPr>
        <p:spPr>
          <a:xfrm>
            <a:off x="0" y="381000"/>
            <a:ext cx="9144000" cy="685800"/>
          </a:xfrm>
        </p:spPr>
        <p:txBody>
          <a:bodyPr/>
          <a:lstStyle/>
          <a:p>
            <a:pPr algn="ctr"/>
            <a:r>
              <a:rPr lang="en-US" b="1" dirty="0" smtClean="0"/>
              <a:t>Approach:</a:t>
            </a:r>
            <a:br>
              <a:rPr lang="en-US" b="1" dirty="0" smtClean="0"/>
            </a:br>
            <a:r>
              <a:rPr lang="en-US" b="1" dirty="0" smtClean="0"/>
              <a:t>HYSPLIT vs. MISR observed plume rise</a:t>
            </a:r>
          </a:p>
        </p:txBody>
      </p:sp>
      <p:pic>
        <p:nvPicPr>
          <p:cNvPr id="30723" name="Picture 6"/>
          <p:cNvPicPr>
            <a:picLocks noGrp="1" noChangeAspect="1" noChangeArrowheads="1"/>
          </p:cNvPicPr>
          <p:nvPr>
            <p:ph sz="quarter" idx="1"/>
          </p:nvPr>
        </p:nvPicPr>
        <p:blipFill>
          <a:blip r:embed="rId5" cstate="print"/>
          <a:srcRect/>
          <a:stretch>
            <a:fillRect/>
          </a:stretch>
        </p:blipFill>
        <p:spPr>
          <a:xfrm>
            <a:off x="838200" y="1219200"/>
            <a:ext cx="2057400" cy="2057400"/>
          </a:xfrm>
        </p:spPr>
      </p:pic>
      <p:pic>
        <p:nvPicPr>
          <p:cNvPr id="30724" name="Picture 7"/>
          <p:cNvPicPr>
            <a:picLocks noGrp="1" noChangeAspect="1" noChangeArrowheads="1"/>
          </p:cNvPicPr>
          <p:nvPr>
            <p:ph sz="quarter" idx="2"/>
          </p:nvPr>
        </p:nvPicPr>
        <p:blipFill>
          <a:blip r:embed="rId6" cstate="print"/>
          <a:srcRect b="49539"/>
          <a:stretch>
            <a:fillRect/>
          </a:stretch>
        </p:blipFill>
        <p:spPr>
          <a:xfrm>
            <a:off x="3429000" y="990600"/>
            <a:ext cx="4572000" cy="2623280"/>
          </a:xfrm>
        </p:spPr>
      </p:pic>
      <p:sp>
        <p:nvSpPr>
          <p:cNvPr id="10" name="TextBox 9"/>
          <p:cNvSpPr txBox="1"/>
          <p:nvPr/>
        </p:nvSpPr>
        <p:spPr>
          <a:xfrm>
            <a:off x="1143000" y="3276600"/>
            <a:ext cx="1484061" cy="369332"/>
          </a:xfrm>
          <a:prstGeom prst="rect">
            <a:avLst/>
          </a:prstGeom>
          <a:noFill/>
        </p:spPr>
        <p:txBody>
          <a:bodyPr wrap="none" rtlCol="0">
            <a:spAutoFit/>
          </a:bodyPr>
          <a:lstStyle/>
          <a:p>
            <a:r>
              <a:rPr lang="en-US" dirty="0" smtClean="0"/>
              <a:t>Fire locations </a:t>
            </a:r>
            <a:endParaRPr lang="en-US" dirty="0"/>
          </a:p>
        </p:txBody>
      </p:sp>
      <p:sp>
        <p:nvSpPr>
          <p:cNvPr id="12" name="TextBox 11"/>
          <p:cNvSpPr txBox="1"/>
          <p:nvPr/>
        </p:nvSpPr>
        <p:spPr>
          <a:xfrm>
            <a:off x="1905000" y="3758045"/>
            <a:ext cx="1090042" cy="369332"/>
          </a:xfrm>
          <a:prstGeom prst="rect">
            <a:avLst/>
          </a:prstGeom>
          <a:noFill/>
        </p:spPr>
        <p:txBody>
          <a:bodyPr wrap="none" rtlCol="0">
            <a:spAutoFit/>
          </a:bodyPr>
          <a:lstStyle/>
          <a:p>
            <a:r>
              <a:rPr lang="en-US" dirty="0" smtClean="0"/>
              <a:t>Base case</a:t>
            </a:r>
            <a:endParaRPr lang="en-US" dirty="0"/>
          </a:p>
        </p:txBody>
      </p:sp>
      <p:sp>
        <p:nvSpPr>
          <p:cNvPr id="13" name="TextBox 12"/>
          <p:cNvSpPr txBox="1"/>
          <p:nvPr/>
        </p:nvSpPr>
        <p:spPr>
          <a:xfrm>
            <a:off x="5943600" y="3733800"/>
            <a:ext cx="1103187" cy="369332"/>
          </a:xfrm>
          <a:prstGeom prst="rect">
            <a:avLst/>
          </a:prstGeom>
          <a:noFill/>
        </p:spPr>
        <p:txBody>
          <a:bodyPr wrap="none" rtlCol="0">
            <a:spAutoFit/>
          </a:bodyPr>
          <a:lstStyle/>
          <a:p>
            <a:r>
              <a:rPr lang="en-US" dirty="0" smtClean="0"/>
              <a:t>1.25 *PBL</a:t>
            </a:r>
            <a:endParaRPr lang="en-US" dirty="0"/>
          </a:p>
        </p:txBody>
      </p:sp>
      <p:sp>
        <p:nvSpPr>
          <p:cNvPr id="16" name="TextBox 15"/>
          <p:cNvSpPr txBox="1"/>
          <p:nvPr/>
        </p:nvSpPr>
        <p:spPr>
          <a:xfrm>
            <a:off x="0" y="4114800"/>
            <a:ext cx="461665" cy="1866024"/>
          </a:xfrm>
          <a:prstGeom prst="rect">
            <a:avLst/>
          </a:prstGeom>
          <a:noFill/>
        </p:spPr>
        <p:txBody>
          <a:bodyPr vert="vert270" wrap="none" rtlCol="0">
            <a:spAutoFit/>
          </a:bodyPr>
          <a:lstStyle/>
          <a:p>
            <a:r>
              <a:rPr lang="en-US" dirty="0" smtClean="0"/>
              <a:t>HYSPLIT height [m]</a:t>
            </a:r>
            <a:endParaRPr lang="en-US" dirty="0"/>
          </a:p>
        </p:txBody>
      </p:sp>
      <p:sp>
        <p:nvSpPr>
          <p:cNvPr id="18" name="TextBox 17"/>
          <p:cNvSpPr txBox="1"/>
          <p:nvPr/>
        </p:nvSpPr>
        <p:spPr>
          <a:xfrm>
            <a:off x="1676400" y="6488668"/>
            <a:ext cx="1697388" cy="369332"/>
          </a:xfrm>
          <a:prstGeom prst="rect">
            <a:avLst/>
          </a:prstGeom>
          <a:noFill/>
        </p:spPr>
        <p:txBody>
          <a:bodyPr wrap="none" rtlCol="0">
            <a:spAutoFit/>
          </a:bodyPr>
          <a:lstStyle/>
          <a:p>
            <a:r>
              <a:rPr lang="en-US" dirty="0" smtClean="0"/>
              <a:t>MISR height [m]</a:t>
            </a:r>
            <a:endParaRPr lang="en-US" dirty="0"/>
          </a:p>
        </p:txBody>
      </p:sp>
      <p:sp>
        <p:nvSpPr>
          <p:cNvPr id="19" name="TextBox 18"/>
          <p:cNvSpPr txBox="1"/>
          <p:nvPr/>
        </p:nvSpPr>
        <p:spPr>
          <a:xfrm>
            <a:off x="5791200" y="6488668"/>
            <a:ext cx="1697388" cy="369332"/>
          </a:xfrm>
          <a:prstGeom prst="rect">
            <a:avLst/>
          </a:prstGeom>
          <a:noFill/>
        </p:spPr>
        <p:txBody>
          <a:bodyPr wrap="none" rtlCol="0">
            <a:spAutoFit/>
          </a:bodyPr>
          <a:lstStyle/>
          <a:p>
            <a:r>
              <a:rPr lang="en-US" dirty="0" smtClean="0"/>
              <a:t>MISR height [m]</a:t>
            </a:r>
            <a:endParaRPr lang="en-US" dirty="0"/>
          </a:p>
        </p:txBody>
      </p:sp>
      <p:cxnSp>
        <p:nvCxnSpPr>
          <p:cNvPr id="15" name="Straight Connector 14"/>
          <p:cNvCxnSpPr/>
          <p:nvPr/>
        </p:nvCxnSpPr>
        <p:spPr>
          <a:xfrm flipV="1">
            <a:off x="1066800" y="3931227"/>
            <a:ext cx="289560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3993573"/>
            <a:ext cx="2895600" cy="2057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2449" r="16327" b="15828"/>
          <a:stretch>
            <a:fillRect/>
          </a:stretch>
        </p:blipFill>
        <p:spPr bwMode="auto">
          <a:xfrm>
            <a:off x="6858000" y="3969527"/>
            <a:ext cx="2286000" cy="2431273"/>
          </a:xfrm>
          <a:prstGeom prst="rect">
            <a:avLst/>
          </a:prstGeom>
          <a:noFill/>
          <a:ln w="9525">
            <a:noFill/>
            <a:miter lim="800000"/>
            <a:headEnd/>
            <a:tailEnd/>
          </a:ln>
        </p:spPr>
      </p:pic>
      <p:sp>
        <p:nvSpPr>
          <p:cNvPr id="3" name="Title 2"/>
          <p:cNvSpPr>
            <a:spLocks noGrp="1"/>
          </p:cNvSpPr>
          <p:nvPr>
            <p:ph type="title"/>
          </p:nvPr>
        </p:nvSpPr>
        <p:spPr>
          <a:xfrm>
            <a:off x="0" y="609600"/>
            <a:ext cx="9144000" cy="685800"/>
          </a:xfrm>
        </p:spPr>
        <p:txBody>
          <a:bodyPr/>
          <a:lstStyle/>
          <a:p>
            <a:pPr algn="ctr"/>
            <a:r>
              <a:rPr lang="en-US" b="1" dirty="0" smtClean="0"/>
              <a:t/>
            </a:r>
            <a:br>
              <a:rPr lang="en-US" b="1" dirty="0" smtClean="0"/>
            </a:br>
            <a:r>
              <a:rPr lang="en-US" b="1" dirty="0" smtClean="0"/>
              <a:t/>
            </a:r>
            <a:br>
              <a:rPr lang="en-US" b="1" dirty="0" smtClean="0"/>
            </a:br>
            <a:r>
              <a:rPr lang="en-US" b="1" dirty="0" smtClean="0"/>
              <a:t>Argentina’s NWS uses HYSPLIT to predict smoke</a:t>
            </a:r>
            <a:endParaRPr lang="en-US" b="1" dirty="0"/>
          </a:p>
        </p:txBody>
      </p:sp>
      <p:sp>
        <p:nvSpPr>
          <p:cNvPr id="10" name="Content Placeholder 9"/>
          <p:cNvSpPr>
            <a:spLocks noGrp="1"/>
          </p:cNvSpPr>
          <p:nvPr>
            <p:ph idx="1"/>
          </p:nvPr>
        </p:nvSpPr>
        <p:spPr>
          <a:xfrm>
            <a:off x="381000" y="5791200"/>
            <a:ext cx="6324600" cy="685800"/>
          </a:xfrm>
        </p:spPr>
        <p:txBody>
          <a:bodyPr/>
          <a:lstStyle/>
          <a:p>
            <a:r>
              <a:rPr lang="en-US" sz="1800" dirty="0" smtClean="0"/>
              <a:t>As part of a Memorandum of Understanding between ARL and the Argentinean National Weather Service</a:t>
            </a:r>
          </a:p>
          <a:p>
            <a:endParaRPr lang="en-US" sz="1800" dirty="0" smtClean="0"/>
          </a:p>
        </p:txBody>
      </p:sp>
      <p:sp>
        <p:nvSpPr>
          <p:cNvPr id="8" name="Date Placeholder 1"/>
          <p:cNvSpPr>
            <a:spLocks noGrp="1"/>
          </p:cNvSpPr>
          <p:nvPr>
            <p:ph type="dt" sz="half" idx="10"/>
          </p:nvPr>
        </p:nvSpPr>
        <p:spPr/>
        <p:txBody>
          <a:bodyPr/>
          <a:lstStyle/>
          <a:p>
            <a:fld id="{2D36A7DA-6342-4CDC-B8EE-6B81135DE92D}" type="datetime1">
              <a:rPr lang="en-US" sz="1400" smtClean="0"/>
              <a:pPr/>
              <a:t>4/13/2011</a:t>
            </a:fld>
            <a:endParaRPr lang="en-US" sz="1400" dirty="0"/>
          </a:p>
        </p:txBody>
      </p:sp>
      <p:sp>
        <p:nvSpPr>
          <p:cNvPr id="5" name="Footer Placeholder 2"/>
          <p:cNvSpPr>
            <a:spLocks noGrp="1"/>
          </p:cNvSpPr>
          <p:nvPr>
            <p:ph type="ftr" sz="quarter" idx="11"/>
          </p:nvPr>
        </p:nvSpPr>
        <p:spPr/>
        <p:txBody>
          <a:bodyPr/>
          <a:lstStyle/>
          <a:p>
            <a:r>
              <a:rPr lang="en-US" sz="1400" dirty="0" smtClean="0"/>
              <a:t>Air Resources Laboratory</a:t>
            </a:r>
            <a:endParaRPr lang="en-US" sz="1400" dirty="0"/>
          </a:p>
        </p:txBody>
      </p:sp>
      <p:sp>
        <p:nvSpPr>
          <p:cNvPr id="7" name="Slide Number Placeholder 6"/>
          <p:cNvSpPr>
            <a:spLocks noGrp="1"/>
          </p:cNvSpPr>
          <p:nvPr>
            <p:ph type="sldNum" sz="quarter" idx="12"/>
          </p:nvPr>
        </p:nvSpPr>
        <p:spPr/>
        <p:txBody>
          <a:bodyPr/>
          <a:lstStyle/>
          <a:p>
            <a:fld id="{3E7EE49B-C32B-495C-9640-ABBF50F57D80}" type="slidenum">
              <a:rPr lang="en-US" sz="1400" smtClean="0"/>
              <a:pPr/>
              <a:t>6</a:t>
            </a:fld>
            <a:endParaRPr lang="en-US" sz="1400" dirty="0"/>
          </a:p>
        </p:txBody>
      </p:sp>
      <p:pic>
        <p:nvPicPr>
          <p:cNvPr id="2050" name="Picture 2" descr="aqua_june162008_example"/>
          <p:cNvPicPr>
            <a:picLocks noChangeAspect="1" noChangeArrowheads="1"/>
          </p:cNvPicPr>
          <p:nvPr/>
        </p:nvPicPr>
        <p:blipFill>
          <a:blip r:embed="rId4" cstate="print"/>
          <a:srcRect t="6592" b="14305"/>
          <a:stretch>
            <a:fillRect/>
          </a:stretch>
        </p:blipFill>
        <p:spPr bwMode="auto">
          <a:xfrm>
            <a:off x="4393406" y="1219200"/>
            <a:ext cx="4750594" cy="2817323"/>
          </a:xfrm>
          <a:prstGeom prst="rect">
            <a:avLst/>
          </a:prstGeom>
          <a:noFill/>
          <a:ln w="9525">
            <a:noFill/>
            <a:miter lim="800000"/>
            <a:headEnd/>
            <a:tailEnd/>
          </a:ln>
        </p:spPr>
      </p:pic>
      <p:pic>
        <p:nvPicPr>
          <p:cNvPr id="2051" name="Picture 3" descr="hsyplit_june16200818utc_2"/>
          <p:cNvPicPr>
            <a:picLocks noChangeAspect="1" noChangeArrowheads="1"/>
          </p:cNvPicPr>
          <p:nvPr/>
        </p:nvPicPr>
        <p:blipFill>
          <a:blip r:embed="rId5" cstate="print"/>
          <a:srcRect t="9760" b="15416"/>
          <a:stretch>
            <a:fillRect/>
          </a:stretch>
        </p:blipFill>
        <p:spPr bwMode="auto">
          <a:xfrm>
            <a:off x="0" y="1371600"/>
            <a:ext cx="4754217" cy="2667000"/>
          </a:xfrm>
          <a:prstGeom prst="rect">
            <a:avLst/>
          </a:prstGeom>
          <a:noFill/>
          <a:ln w="9525">
            <a:noFill/>
            <a:miter lim="800000"/>
            <a:headEnd/>
            <a:tailEnd/>
          </a:ln>
        </p:spPr>
      </p:pic>
      <p:sp>
        <p:nvSpPr>
          <p:cNvPr id="9" name="TextBox 8"/>
          <p:cNvSpPr txBox="1"/>
          <p:nvPr/>
        </p:nvSpPr>
        <p:spPr>
          <a:xfrm>
            <a:off x="381000" y="3810000"/>
            <a:ext cx="4264629" cy="369332"/>
          </a:xfrm>
          <a:prstGeom prst="rect">
            <a:avLst/>
          </a:prstGeom>
          <a:noFill/>
        </p:spPr>
        <p:txBody>
          <a:bodyPr wrap="none" rtlCol="0">
            <a:spAutoFit/>
          </a:bodyPr>
          <a:lstStyle/>
          <a:p>
            <a:r>
              <a:rPr lang="en-US" dirty="0" smtClean="0"/>
              <a:t>Model derived aerosol optical depth (AOD) </a:t>
            </a:r>
            <a:endParaRPr lang="en-US" dirty="0"/>
          </a:p>
        </p:txBody>
      </p:sp>
      <p:sp>
        <p:nvSpPr>
          <p:cNvPr id="11" name="TextBox 10"/>
          <p:cNvSpPr txBox="1"/>
          <p:nvPr/>
        </p:nvSpPr>
        <p:spPr>
          <a:xfrm>
            <a:off x="5943600" y="3733800"/>
            <a:ext cx="1371529" cy="369332"/>
          </a:xfrm>
          <a:prstGeom prst="rect">
            <a:avLst/>
          </a:prstGeom>
          <a:noFill/>
        </p:spPr>
        <p:txBody>
          <a:bodyPr wrap="none" rtlCol="0">
            <a:spAutoFit/>
          </a:bodyPr>
          <a:lstStyle/>
          <a:p>
            <a:r>
              <a:rPr lang="en-US" dirty="0" smtClean="0"/>
              <a:t>MODIS AOD </a:t>
            </a:r>
            <a:endParaRPr lang="en-US" dirty="0"/>
          </a:p>
        </p:txBody>
      </p:sp>
      <p:cxnSp>
        <p:nvCxnSpPr>
          <p:cNvPr id="13" name="Straight Connector 12"/>
          <p:cNvCxnSpPr/>
          <p:nvPr/>
        </p:nvCxnSpPr>
        <p:spPr>
          <a:xfrm rot="10800000">
            <a:off x="5115791" y="3764974"/>
            <a:ext cx="2493818" cy="2019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V="1">
            <a:off x="4577196" y="2138796"/>
            <a:ext cx="3494809"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7232073" y="4502727"/>
            <a:ext cx="2057400" cy="519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6553200" y="3200400"/>
            <a:ext cx="35052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620000" y="5181600"/>
            <a:ext cx="914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fld id="{2D36A7DA-6342-4CDC-B8EE-6B81135DE92D}" type="datetime1">
              <a:rPr lang="en-US" sz="1400" smtClean="0"/>
              <a:pPr/>
              <a:t>4/13/2011</a:t>
            </a:fld>
            <a:endParaRPr lang="en-US" sz="1400" dirty="0"/>
          </a:p>
        </p:txBody>
      </p:sp>
      <p:sp>
        <p:nvSpPr>
          <p:cNvPr id="5" name="Footer Placeholder 2"/>
          <p:cNvSpPr>
            <a:spLocks noGrp="1"/>
          </p:cNvSpPr>
          <p:nvPr>
            <p:ph type="ftr" sz="quarter" idx="11"/>
          </p:nvPr>
        </p:nvSpPr>
        <p:spPr/>
        <p:txBody>
          <a:bodyPr/>
          <a:lstStyle/>
          <a:p>
            <a:r>
              <a:rPr lang="en-US" sz="1400" smtClean="0"/>
              <a:t>Air Resources Laboratory</a:t>
            </a:r>
            <a:endParaRPr lang="en-US" sz="1400"/>
          </a:p>
        </p:txBody>
      </p:sp>
      <p:sp>
        <p:nvSpPr>
          <p:cNvPr id="7" name="Slide Number Placeholder 6"/>
          <p:cNvSpPr>
            <a:spLocks noGrp="1"/>
          </p:cNvSpPr>
          <p:nvPr>
            <p:ph type="sldNum" sz="quarter" idx="12"/>
          </p:nvPr>
        </p:nvSpPr>
        <p:spPr/>
        <p:txBody>
          <a:bodyPr/>
          <a:lstStyle/>
          <a:p>
            <a:fld id="{3E7EE49B-C32B-495C-9640-ABBF50F57D80}" type="slidenum">
              <a:rPr lang="en-US" sz="1400" smtClean="0"/>
              <a:pPr/>
              <a:t>7</a:t>
            </a:fld>
            <a:endParaRPr lang="en-US" sz="1400"/>
          </a:p>
        </p:txBody>
      </p:sp>
      <p:sp>
        <p:nvSpPr>
          <p:cNvPr id="3" name="Title 2"/>
          <p:cNvSpPr>
            <a:spLocks noGrp="1"/>
          </p:cNvSpPr>
          <p:nvPr>
            <p:ph type="title" idx="4294967295"/>
          </p:nvPr>
        </p:nvSpPr>
        <p:spPr>
          <a:xfrm>
            <a:off x="0" y="381000"/>
            <a:ext cx="9144000" cy="609600"/>
          </a:xfrm>
        </p:spPr>
        <p:txBody>
          <a:bodyPr/>
          <a:lstStyle/>
          <a:p>
            <a:pPr algn="ctr"/>
            <a:r>
              <a:rPr lang="en-US" b="1" dirty="0" smtClean="0"/>
              <a:t/>
            </a:r>
            <a:br>
              <a:rPr lang="en-US" b="1" dirty="0" smtClean="0"/>
            </a:br>
            <a:r>
              <a:rPr lang="en-US" b="1" dirty="0" smtClean="0"/>
              <a:t>Dust from North Africa</a:t>
            </a:r>
            <a:endParaRPr lang="en-US" b="1" dirty="0"/>
          </a:p>
        </p:txBody>
      </p:sp>
      <p:pic>
        <p:nvPicPr>
          <p:cNvPr id="3074" name="Picture 2" descr="dust_20090613_5000_10"/>
          <p:cNvPicPr>
            <a:picLocks noChangeAspect="1" noChangeArrowheads="1"/>
          </p:cNvPicPr>
          <p:nvPr/>
        </p:nvPicPr>
        <p:blipFill>
          <a:blip r:embed="rId3" cstate="print"/>
          <a:srcRect/>
          <a:stretch>
            <a:fillRect/>
          </a:stretch>
        </p:blipFill>
        <p:spPr bwMode="auto">
          <a:xfrm>
            <a:off x="381000" y="3276600"/>
            <a:ext cx="4320540" cy="2880360"/>
          </a:xfrm>
          <a:prstGeom prst="rect">
            <a:avLst/>
          </a:prstGeom>
          <a:noFill/>
          <a:ln w="9525">
            <a:noFill/>
            <a:miter lim="800000"/>
            <a:headEnd/>
            <a:tailEnd/>
          </a:ln>
        </p:spPr>
      </p:pic>
      <p:pic>
        <p:nvPicPr>
          <p:cNvPr id="3075" name="Picture 3" descr="dust_20090721_5000_10"/>
          <p:cNvPicPr>
            <a:picLocks noChangeAspect="1" noChangeArrowheads="1"/>
          </p:cNvPicPr>
          <p:nvPr/>
        </p:nvPicPr>
        <p:blipFill>
          <a:blip r:embed="rId4" cstate="print"/>
          <a:srcRect/>
          <a:stretch>
            <a:fillRect/>
          </a:stretch>
        </p:blipFill>
        <p:spPr bwMode="auto">
          <a:xfrm>
            <a:off x="4572000" y="3276600"/>
            <a:ext cx="4343400" cy="28956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04800" y="1295400"/>
            <a:ext cx="4335429" cy="1902858"/>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4648200" y="1295400"/>
            <a:ext cx="4340572" cy="1902858"/>
          </a:xfrm>
          <a:prstGeom prst="rect">
            <a:avLst/>
          </a:prstGeom>
          <a:noFill/>
          <a:ln w="9525">
            <a:noFill/>
            <a:miter lim="800000"/>
            <a:headEnd/>
            <a:tailEnd/>
          </a:ln>
        </p:spPr>
      </p:pic>
      <p:grpSp>
        <p:nvGrpSpPr>
          <p:cNvPr id="23" name="Group 22"/>
          <p:cNvGrpSpPr/>
          <p:nvPr/>
        </p:nvGrpSpPr>
        <p:grpSpPr>
          <a:xfrm>
            <a:off x="152400" y="3124200"/>
            <a:ext cx="2917825" cy="1071563"/>
            <a:chOff x="446088" y="568325"/>
            <a:chExt cx="2917825" cy="1071563"/>
          </a:xfrm>
        </p:grpSpPr>
        <p:sp>
          <p:nvSpPr>
            <p:cNvPr id="3083" name="AutoShape 11"/>
            <p:cNvSpPr>
              <a:spLocks noChangeShapeType="1"/>
            </p:cNvSpPr>
            <p:nvPr/>
          </p:nvSpPr>
          <p:spPr bwMode="auto">
            <a:xfrm>
              <a:off x="446088" y="568325"/>
              <a:ext cx="2690812" cy="973138"/>
            </a:xfrm>
            <a:prstGeom prst="straightConnector1">
              <a:avLst/>
            </a:prstGeom>
            <a:noFill/>
            <a:ln w="22225">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AutoShape 8"/>
            <p:cNvSpPr>
              <a:spLocks noChangeShapeType="1"/>
            </p:cNvSpPr>
            <p:nvPr/>
          </p:nvSpPr>
          <p:spPr bwMode="auto">
            <a:xfrm>
              <a:off x="2074863" y="1490663"/>
              <a:ext cx="1285875" cy="149225"/>
            </a:xfrm>
            <a:prstGeom prst="straightConnector1">
              <a:avLst/>
            </a:prstGeom>
            <a:noFill/>
            <a:ln w="22225">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AutoShape 12"/>
            <p:cNvSpPr>
              <a:spLocks noChangeShapeType="1"/>
            </p:cNvSpPr>
            <p:nvPr/>
          </p:nvSpPr>
          <p:spPr bwMode="auto">
            <a:xfrm>
              <a:off x="2070100" y="568325"/>
              <a:ext cx="1290638" cy="982663"/>
            </a:xfrm>
            <a:prstGeom prst="straightConnector1">
              <a:avLst/>
            </a:prstGeom>
            <a:noFill/>
            <a:ln w="22225">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Rectangle 7"/>
            <p:cNvSpPr>
              <a:spLocks noChangeArrowheads="1"/>
            </p:cNvSpPr>
            <p:nvPr/>
          </p:nvSpPr>
          <p:spPr bwMode="auto">
            <a:xfrm>
              <a:off x="3136900" y="1541463"/>
              <a:ext cx="227013" cy="98425"/>
            </a:xfrm>
            <a:prstGeom prst="rect">
              <a:avLst/>
            </a:prstGeom>
            <a:solidFill>
              <a:srgbClr val="FFFFFF">
                <a:alpha val="0"/>
              </a:srgbClr>
            </a:solidFill>
            <a:ln w="222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1" name="Picture 9"/>
            <p:cNvPicPr>
              <a:picLocks noChangeAspect="1" noChangeArrowheads="1"/>
            </p:cNvPicPr>
            <p:nvPr/>
          </p:nvPicPr>
          <p:blipFill>
            <a:blip r:embed="rId7" cstate="print"/>
            <a:srcRect t="20618" r="4918" b="9273"/>
            <a:stretch>
              <a:fillRect/>
            </a:stretch>
          </p:blipFill>
          <p:spPr bwMode="auto">
            <a:xfrm>
              <a:off x="446088" y="568325"/>
              <a:ext cx="1620837" cy="922338"/>
            </a:xfrm>
            <a:prstGeom prst="rect">
              <a:avLst/>
            </a:prstGeom>
            <a:noFill/>
            <a:ln w="9525">
              <a:solidFill>
                <a:srgbClr val="808080"/>
              </a:solidFill>
              <a:miter lim="800000"/>
              <a:headEnd/>
              <a:tailEnd/>
            </a:ln>
          </p:spPr>
        </p:pic>
        <p:sp>
          <p:nvSpPr>
            <p:cNvPr id="3082" name="AutoShape 10"/>
            <p:cNvSpPr>
              <a:spLocks noChangeShapeType="1"/>
            </p:cNvSpPr>
            <p:nvPr/>
          </p:nvSpPr>
          <p:spPr bwMode="auto">
            <a:xfrm>
              <a:off x="446088" y="1490663"/>
              <a:ext cx="2690812" cy="149225"/>
            </a:xfrm>
            <a:prstGeom prst="straightConnector1">
              <a:avLst/>
            </a:prstGeom>
            <a:noFill/>
            <a:ln w="22225">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8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86" name="Rectangle 1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1066800" y="6172200"/>
            <a:ext cx="7123681" cy="369332"/>
          </a:xfrm>
          <a:prstGeom prst="rect">
            <a:avLst/>
          </a:prstGeom>
          <a:noFill/>
        </p:spPr>
        <p:txBody>
          <a:bodyPr wrap="none" rtlCol="0">
            <a:spAutoFit/>
          </a:bodyPr>
          <a:lstStyle/>
          <a:p>
            <a:r>
              <a:rPr lang="en-US" dirty="0" smtClean="0"/>
              <a:t>Part of a Memorandum of Agreement with the University of Huelva, Spain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0" y="381000"/>
            <a:ext cx="9144000" cy="609600"/>
          </a:xfrm>
        </p:spPr>
        <p:txBody>
          <a:bodyPr/>
          <a:lstStyle/>
          <a:p>
            <a:pPr algn="ctr"/>
            <a:r>
              <a:rPr lang="en-US" b="1" dirty="0"/>
              <a:t/>
            </a:r>
            <a:br>
              <a:rPr lang="en-US" b="1" dirty="0"/>
            </a:br>
            <a:r>
              <a:rPr lang="en-US" b="1" dirty="0" smtClean="0"/>
              <a:t> </a:t>
            </a:r>
            <a:br>
              <a:rPr lang="en-US" b="1" dirty="0" smtClean="0"/>
            </a:br>
            <a:r>
              <a:rPr lang="en-US" b="1" dirty="0" smtClean="0"/>
              <a:t>HYSPLIT Dust Storm Prediction System</a:t>
            </a:r>
            <a:endParaRPr lang="en-US" b="1" dirty="0"/>
          </a:p>
        </p:txBody>
      </p:sp>
      <p:sp>
        <p:nvSpPr>
          <p:cNvPr id="2053" name="Rectangle 5"/>
          <p:cNvSpPr>
            <a:spLocks noGrp="1" noChangeArrowheads="1"/>
          </p:cNvSpPr>
          <p:nvPr>
            <p:ph type="body" sz="half" idx="1"/>
          </p:nvPr>
        </p:nvSpPr>
        <p:spPr>
          <a:xfrm>
            <a:off x="304800" y="990600"/>
            <a:ext cx="4343400" cy="5410200"/>
          </a:xfrm>
        </p:spPr>
        <p:txBody>
          <a:bodyPr/>
          <a:lstStyle/>
          <a:p>
            <a:pPr>
              <a:lnSpc>
                <a:spcPct val="80000"/>
              </a:lnSpc>
            </a:pPr>
            <a:r>
              <a:rPr lang="en-US" sz="1400" b="1" dirty="0" smtClean="0"/>
              <a:t>Developed at ARL  </a:t>
            </a:r>
          </a:p>
          <a:p>
            <a:pPr>
              <a:lnSpc>
                <a:spcPct val="80000"/>
              </a:lnSpc>
            </a:pPr>
            <a:r>
              <a:rPr lang="en-US" sz="1400" b="1" dirty="0" smtClean="0"/>
              <a:t>Inputs</a:t>
            </a:r>
            <a:endParaRPr lang="en-US" sz="1400" b="1" dirty="0"/>
          </a:p>
          <a:p>
            <a:pPr lvl="1">
              <a:lnSpc>
                <a:spcPct val="80000"/>
              </a:lnSpc>
            </a:pPr>
            <a:r>
              <a:rPr lang="en-US" sz="1400" dirty="0"/>
              <a:t>12 km sigma level NAM meteorology</a:t>
            </a:r>
          </a:p>
          <a:p>
            <a:pPr lvl="1">
              <a:lnSpc>
                <a:spcPct val="80000"/>
              </a:lnSpc>
            </a:pPr>
            <a:r>
              <a:rPr lang="en-US" sz="1400" dirty="0"/>
              <a:t>0.25 deg monthly threshold friction velocity (u*t) and soil dust density (K)</a:t>
            </a:r>
          </a:p>
          <a:p>
            <a:pPr lvl="1">
              <a:lnSpc>
                <a:spcPct val="80000"/>
              </a:lnSpc>
            </a:pPr>
            <a:r>
              <a:rPr lang="en-US" sz="1400" dirty="0"/>
              <a:t>Grid cell dust area (Ad)</a:t>
            </a:r>
          </a:p>
          <a:p>
            <a:pPr lvl="1">
              <a:lnSpc>
                <a:spcPct val="80000"/>
              </a:lnSpc>
              <a:buFontTx/>
              <a:buNone/>
            </a:pPr>
            <a:endParaRPr lang="en-US" sz="1400" dirty="0"/>
          </a:p>
          <a:p>
            <a:pPr>
              <a:lnSpc>
                <a:spcPct val="80000"/>
              </a:lnSpc>
            </a:pPr>
            <a:r>
              <a:rPr lang="en-US" sz="1400" b="1" dirty="0"/>
              <a:t>Emission Algorithm</a:t>
            </a:r>
          </a:p>
          <a:p>
            <a:pPr lvl="1">
              <a:lnSpc>
                <a:spcPct val="80000"/>
              </a:lnSpc>
            </a:pPr>
            <a:r>
              <a:rPr lang="en-US" sz="1400" dirty="0"/>
              <a:t>Q = q Ad</a:t>
            </a:r>
          </a:p>
          <a:p>
            <a:pPr lvl="1">
              <a:lnSpc>
                <a:spcPct val="80000"/>
              </a:lnSpc>
            </a:pPr>
            <a:r>
              <a:rPr lang="en-US" sz="1400" dirty="0"/>
              <a:t>q = K f(u*)</a:t>
            </a:r>
          </a:p>
          <a:p>
            <a:pPr lvl="1">
              <a:lnSpc>
                <a:spcPct val="80000"/>
              </a:lnSpc>
            </a:pPr>
            <a:r>
              <a:rPr lang="en-US" sz="1400" dirty="0"/>
              <a:t>f(u*) =  u* - u*t</a:t>
            </a:r>
          </a:p>
          <a:p>
            <a:pPr lvl="1">
              <a:lnSpc>
                <a:spcPct val="80000"/>
              </a:lnSpc>
            </a:pPr>
            <a:r>
              <a:rPr lang="en-US" sz="1400" dirty="0"/>
              <a:t>particles are emitted when u*  &gt; u*t</a:t>
            </a:r>
          </a:p>
          <a:p>
            <a:pPr lvl="1">
              <a:lnSpc>
                <a:spcPct val="80000"/>
              </a:lnSpc>
            </a:pPr>
            <a:r>
              <a:rPr lang="en-US" sz="1400" dirty="0"/>
              <a:t>Emissions only occur with no rain</a:t>
            </a:r>
          </a:p>
          <a:p>
            <a:pPr lvl="1">
              <a:lnSpc>
                <a:spcPct val="80000"/>
              </a:lnSpc>
              <a:buFontTx/>
              <a:buNone/>
            </a:pPr>
            <a:endParaRPr lang="en-US" sz="1400" dirty="0"/>
          </a:p>
          <a:p>
            <a:pPr>
              <a:lnSpc>
                <a:spcPct val="80000"/>
              </a:lnSpc>
            </a:pPr>
            <a:r>
              <a:rPr lang="en-US" sz="1400" b="1" dirty="0"/>
              <a:t>HYSPLIT configuration</a:t>
            </a:r>
          </a:p>
          <a:p>
            <a:pPr lvl="1">
              <a:lnSpc>
                <a:spcPct val="80000"/>
              </a:lnSpc>
            </a:pPr>
            <a:r>
              <a:rPr lang="en-US" sz="1400" dirty="0"/>
              <a:t>Time step fixed at 6 minutes</a:t>
            </a:r>
          </a:p>
          <a:p>
            <a:pPr lvl="1">
              <a:lnSpc>
                <a:spcPct val="80000"/>
              </a:lnSpc>
            </a:pPr>
            <a:r>
              <a:rPr lang="en-US" sz="1400" dirty="0"/>
              <a:t>Maximum particle duration 48 h</a:t>
            </a:r>
          </a:p>
          <a:p>
            <a:pPr lvl="1">
              <a:lnSpc>
                <a:spcPct val="80000"/>
              </a:lnSpc>
            </a:pPr>
            <a:r>
              <a:rPr lang="en-US" sz="1400" dirty="0"/>
              <a:t>Concentrations layers 0-100m and 0-5 km</a:t>
            </a:r>
          </a:p>
          <a:p>
            <a:pPr lvl="1">
              <a:lnSpc>
                <a:spcPct val="80000"/>
              </a:lnSpc>
            </a:pPr>
            <a:r>
              <a:rPr lang="en-US" sz="1400" dirty="0"/>
              <a:t>Horizontal resolution 0.10 degrees (10 km)</a:t>
            </a:r>
          </a:p>
          <a:p>
            <a:pPr lvl="1">
              <a:lnSpc>
                <a:spcPct val="80000"/>
              </a:lnSpc>
            </a:pPr>
            <a:r>
              <a:rPr lang="en-US" sz="1400" dirty="0"/>
              <a:t>Dry and wet deposition for mono-modal dust particle of 4 um diameter and 2.5 g/cc</a:t>
            </a:r>
          </a:p>
          <a:p>
            <a:pPr lvl="1">
              <a:lnSpc>
                <a:spcPct val="80000"/>
              </a:lnSpc>
            </a:pPr>
            <a:r>
              <a:rPr lang="en-US" sz="1400" dirty="0"/>
              <a:t>Domain 25N-50N and 125W-65W</a:t>
            </a:r>
          </a:p>
          <a:p>
            <a:pPr lvl="1">
              <a:lnSpc>
                <a:spcPct val="80000"/>
              </a:lnSpc>
            </a:pPr>
            <a:r>
              <a:rPr lang="en-US" sz="1400" dirty="0"/>
              <a:t>Full 3D particle mode 500,000 maximum</a:t>
            </a:r>
          </a:p>
          <a:p>
            <a:pPr lvl="1">
              <a:lnSpc>
                <a:spcPct val="80000"/>
              </a:lnSpc>
            </a:pPr>
            <a:r>
              <a:rPr lang="en-US" sz="1400" dirty="0"/>
              <a:t>About 1000 possible sources</a:t>
            </a:r>
          </a:p>
          <a:p>
            <a:pPr lvl="1">
              <a:lnSpc>
                <a:spcPct val="80000"/>
              </a:lnSpc>
            </a:pPr>
            <a:r>
              <a:rPr lang="en-US" sz="1400" dirty="0"/>
              <a:t>At least 1 particle per source per time step</a:t>
            </a:r>
          </a:p>
          <a:p>
            <a:pPr lvl="1">
              <a:lnSpc>
                <a:spcPct val="80000"/>
              </a:lnSpc>
              <a:buFontTx/>
              <a:buNone/>
            </a:pPr>
            <a:endParaRPr lang="en-US" sz="1400" dirty="0"/>
          </a:p>
          <a:p>
            <a:pPr>
              <a:lnSpc>
                <a:spcPct val="80000"/>
              </a:lnSpc>
              <a:buFontTx/>
              <a:buNone/>
            </a:pPr>
            <a:endParaRPr lang="en-US" sz="1200" dirty="0"/>
          </a:p>
        </p:txBody>
      </p:sp>
      <p:pic>
        <p:nvPicPr>
          <p:cNvPr id="2057" name="Picture 9" descr="Fig03"/>
          <p:cNvPicPr>
            <a:picLocks noGrp="1" noChangeAspect="1" noChangeArrowheads="1"/>
          </p:cNvPicPr>
          <p:nvPr>
            <p:ph sz="quarter" idx="2"/>
          </p:nvPr>
        </p:nvPicPr>
        <p:blipFill>
          <a:blip r:embed="rId3" cstate="print"/>
          <a:srcRect/>
          <a:stretch>
            <a:fillRect/>
          </a:stretch>
        </p:blipFill>
        <p:spPr>
          <a:xfrm>
            <a:off x="4267200" y="914400"/>
            <a:ext cx="4427126" cy="2590800"/>
          </a:xfrm>
          <a:noFill/>
          <a:ln/>
        </p:spPr>
      </p:pic>
      <p:sp>
        <p:nvSpPr>
          <p:cNvPr id="2058" name="Text Box 10"/>
          <p:cNvSpPr txBox="1">
            <a:spLocks noChangeArrowheads="1"/>
          </p:cNvSpPr>
          <p:nvPr/>
        </p:nvSpPr>
        <p:spPr bwMode="auto">
          <a:xfrm>
            <a:off x="4648200" y="3581400"/>
            <a:ext cx="3733800" cy="304800"/>
          </a:xfrm>
          <a:prstGeom prst="rect">
            <a:avLst/>
          </a:prstGeom>
          <a:noFill/>
          <a:ln w="9525">
            <a:noFill/>
            <a:miter lim="800000"/>
            <a:headEnd/>
            <a:tailEnd/>
          </a:ln>
          <a:effectLst/>
        </p:spPr>
        <p:txBody>
          <a:bodyPr>
            <a:spAutoFit/>
          </a:bodyPr>
          <a:lstStyle/>
          <a:p>
            <a:pPr>
              <a:spcBef>
                <a:spcPct val="50000"/>
              </a:spcBef>
            </a:pPr>
            <a:r>
              <a:rPr lang="en-US" sz="1400" dirty="0"/>
              <a:t>Annual Average Threshold Friction Velocities</a:t>
            </a:r>
          </a:p>
        </p:txBody>
      </p:sp>
      <p:sp>
        <p:nvSpPr>
          <p:cNvPr id="8" name="Footer Placeholder 2"/>
          <p:cNvSpPr>
            <a:spLocks noGrp="1"/>
          </p:cNvSpPr>
          <p:nvPr>
            <p:ph type="ftr" sz="quarter" idx="11"/>
          </p:nvPr>
        </p:nvSpPr>
        <p:spPr>
          <a:xfrm>
            <a:off x="2667000" y="6356350"/>
            <a:ext cx="3352800" cy="365125"/>
          </a:xfrm>
        </p:spPr>
        <p:txBody>
          <a:bodyPr/>
          <a:lstStyle/>
          <a:p>
            <a:r>
              <a:rPr lang="en-US" sz="1400" dirty="0" smtClean="0"/>
              <a:t>Air Resources Laboratory</a:t>
            </a:r>
            <a:endParaRPr lang="en-US" sz="1400" dirty="0"/>
          </a:p>
        </p:txBody>
      </p:sp>
      <p:sp>
        <p:nvSpPr>
          <p:cNvPr id="9" name="Slide Number Placeholder 6"/>
          <p:cNvSpPr>
            <a:spLocks noGrp="1"/>
          </p:cNvSpPr>
          <p:nvPr>
            <p:ph type="sldNum" sz="quarter" idx="12"/>
          </p:nvPr>
        </p:nvSpPr>
        <p:spPr>
          <a:xfrm>
            <a:off x="7924800" y="6356350"/>
            <a:ext cx="762000" cy="365125"/>
          </a:xfrm>
        </p:spPr>
        <p:txBody>
          <a:bodyPr/>
          <a:lstStyle/>
          <a:p>
            <a:fld id="{3E7EE49B-C32B-495C-9640-ABBF50F57D80}" type="slidenum">
              <a:rPr lang="en-US" sz="1400" smtClean="0"/>
              <a:pPr/>
              <a:t>8</a:t>
            </a:fld>
            <a:endParaRPr lang="en-US" sz="1400" dirty="0"/>
          </a:p>
        </p:txBody>
      </p:sp>
      <p:sp>
        <p:nvSpPr>
          <p:cNvPr id="10" name="Date Placeholder 1"/>
          <p:cNvSpPr>
            <a:spLocks noGrp="1"/>
          </p:cNvSpPr>
          <p:nvPr>
            <p:ph type="dt" sz="half" idx="10"/>
          </p:nvPr>
        </p:nvSpPr>
        <p:spPr>
          <a:xfrm>
            <a:off x="457200" y="6356350"/>
            <a:ext cx="2133600" cy="365125"/>
          </a:xfrm>
        </p:spPr>
        <p:txBody>
          <a:bodyPr/>
          <a:lstStyle/>
          <a:p>
            <a:fld id="{2D36A7DA-6342-4CDC-B8EE-6B81135DE92D}" type="datetime1">
              <a:rPr lang="en-US" sz="1400" smtClean="0"/>
              <a:pPr/>
              <a:t>4/13/2011</a:t>
            </a:fld>
            <a:endParaRPr lang="en-US" sz="1400" dirty="0"/>
          </a:p>
        </p:txBody>
      </p:sp>
      <p:pic>
        <p:nvPicPr>
          <p:cNvPr id="1027" name="Picture 3" descr="Fig07"/>
          <p:cNvPicPr>
            <a:picLocks noChangeAspect="1" noChangeArrowheads="1"/>
          </p:cNvPicPr>
          <p:nvPr/>
        </p:nvPicPr>
        <p:blipFill>
          <a:blip r:embed="rId4" cstate="print"/>
          <a:srcRect/>
          <a:stretch>
            <a:fillRect/>
          </a:stretch>
        </p:blipFill>
        <p:spPr bwMode="auto">
          <a:xfrm>
            <a:off x="4495800" y="3962400"/>
            <a:ext cx="2971800" cy="2133600"/>
          </a:xfrm>
          <a:prstGeom prst="rect">
            <a:avLst/>
          </a:prstGeom>
          <a:noFill/>
          <a:ln w="9525">
            <a:noFill/>
            <a:miter lim="800000"/>
            <a:headEnd/>
            <a:tailEnd/>
          </a:ln>
        </p:spPr>
      </p:pic>
      <p:sp>
        <p:nvSpPr>
          <p:cNvPr id="12" name="TextBox 11"/>
          <p:cNvSpPr txBox="1"/>
          <p:nvPr/>
        </p:nvSpPr>
        <p:spPr>
          <a:xfrm>
            <a:off x="4495800" y="6096000"/>
            <a:ext cx="3048000" cy="307777"/>
          </a:xfrm>
          <a:prstGeom prst="rect">
            <a:avLst/>
          </a:prstGeom>
          <a:noFill/>
        </p:spPr>
        <p:txBody>
          <a:bodyPr wrap="square" rtlCol="0">
            <a:spAutoFit/>
          </a:bodyPr>
          <a:lstStyle/>
          <a:p>
            <a:r>
              <a:rPr lang="en-US" sz="1400" dirty="0" smtClean="0"/>
              <a:t>Average (</a:t>
            </a:r>
            <a:r>
              <a:rPr lang="en-US" sz="1400" dirty="0" err="1" smtClean="0"/>
              <a:t>μg</a:t>
            </a:r>
            <a:r>
              <a:rPr lang="en-US" sz="1400" dirty="0" smtClean="0"/>
              <a:t> m</a:t>
            </a:r>
            <a:r>
              <a:rPr lang="en-US" sz="1400" baseline="30000" dirty="0" smtClean="0"/>
              <a:t>-3</a:t>
            </a:r>
            <a:r>
              <a:rPr lang="en-US" sz="1400" dirty="0" smtClean="0"/>
              <a:t>) for June - July 2007</a:t>
            </a:r>
            <a:endParaRPr lang="en-US" sz="1400" dirty="0"/>
          </a:p>
        </p:txBody>
      </p:sp>
      <p:sp>
        <p:nvSpPr>
          <p:cNvPr id="11" name="TextBox 10"/>
          <p:cNvSpPr txBox="1"/>
          <p:nvPr/>
        </p:nvSpPr>
        <p:spPr>
          <a:xfrm>
            <a:off x="7467600" y="6096000"/>
            <a:ext cx="1564980" cy="307777"/>
          </a:xfrm>
          <a:prstGeom prst="rect">
            <a:avLst/>
          </a:prstGeom>
          <a:noFill/>
        </p:spPr>
        <p:txBody>
          <a:bodyPr wrap="none" rtlCol="0">
            <a:spAutoFit/>
          </a:bodyPr>
          <a:lstStyle/>
          <a:p>
            <a:r>
              <a:rPr lang="en-US" sz="1400" dirty="0" err="1" smtClean="0"/>
              <a:t>Draxler</a:t>
            </a:r>
            <a:r>
              <a:rPr lang="en-US" sz="1400" dirty="0" smtClean="0"/>
              <a:t> et al., 2010</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609600"/>
          </a:xfrm>
        </p:spPr>
        <p:txBody>
          <a:bodyPr/>
          <a:lstStyle/>
          <a:p>
            <a:pPr algn="ctr"/>
            <a:r>
              <a:rPr lang="en-US" dirty="0" smtClean="0"/>
              <a:t>Global dust HYSPLIT</a:t>
            </a:r>
            <a:endParaRPr lang="en-US" dirty="0"/>
          </a:p>
        </p:txBody>
      </p:sp>
      <p:sp>
        <p:nvSpPr>
          <p:cNvPr id="4" name="Date Placeholder 3"/>
          <p:cNvSpPr>
            <a:spLocks noGrp="1"/>
          </p:cNvSpPr>
          <p:nvPr>
            <p:ph type="dt" sz="half" idx="10"/>
          </p:nvPr>
        </p:nvSpPr>
        <p:spPr/>
        <p:txBody>
          <a:bodyPr/>
          <a:lstStyle/>
          <a:p>
            <a:fld id="{3BF72E70-F309-487C-8387-A657D1DD6C67}" type="datetime1">
              <a:rPr lang="en-US" sz="1400" smtClean="0"/>
              <a:pPr/>
              <a:t>4/13/2011</a:t>
            </a:fld>
            <a:endParaRPr lang="en-US" sz="1400"/>
          </a:p>
        </p:txBody>
      </p:sp>
      <p:sp>
        <p:nvSpPr>
          <p:cNvPr id="5" name="Footer Placeholder 4"/>
          <p:cNvSpPr>
            <a:spLocks noGrp="1"/>
          </p:cNvSpPr>
          <p:nvPr>
            <p:ph type="ftr" sz="quarter" idx="11"/>
          </p:nvPr>
        </p:nvSpPr>
        <p:spPr/>
        <p:txBody>
          <a:bodyPr/>
          <a:lstStyle/>
          <a:p>
            <a:r>
              <a:rPr lang="en-US" sz="1400" dirty="0" smtClean="0"/>
              <a:t>Air Resources Laboratory</a:t>
            </a:r>
            <a:endParaRPr lang="en-US" sz="1400" dirty="0"/>
          </a:p>
        </p:txBody>
      </p:sp>
      <p:sp>
        <p:nvSpPr>
          <p:cNvPr id="6" name="Slide Number Placeholder 5"/>
          <p:cNvSpPr>
            <a:spLocks noGrp="1"/>
          </p:cNvSpPr>
          <p:nvPr>
            <p:ph type="sldNum" sz="quarter" idx="12"/>
          </p:nvPr>
        </p:nvSpPr>
        <p:spPr/>
        <p:txBody>
          <a:bodyPr/>
          <a:lstStyle/>
          <a:p>
            <a:fld id="{3E7EE49B-C32B-495C-9640-ABBF50F57D80}" type="slidenum">
              <a:rPr lang="en-US" sz="1400" smtClean="0"/>
              <a:pPr/>
              <a:t>9</a:t>
            </a:fld>
            <a:endParaRPr lang="en-US" sz="140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65" name="Picture 1" descr="DustDays2008ISH"/>
          <p:cNvPicPr>
            <a:picLocks noChangeAspect="1" noChangeArrowheads="1"/>
          </p:cNvPicPr>
          <p:nvPr/>
        </p:nvPicPr>
        <p:blipFill>
          <a:blip r:embed="rId3" cstate="print"/>
          <a:srcRect/>
          <a:stretch>
            <a:fillRect/>
          </a:stretch>
        </p:blipFill>
        <p:spPr bwMode="auto">
          <a:xfrm>
            <a:off x="381000" y="1295400"/>
            <a:ext cx="3886200" cy="2345257"/>
          </a:xfrm>
          <a:prstGeom prst="rect">
            <a:avLst/>
          </a:prstGeom>
          <a:noFill/>
        </p:spPr>
      </p:pic>
      <p:pic>
        <p:nvPicPr>
          <p:cNvPr id="36867" name="Picture 3"/>
          <p:cNvPicPr>
            <a:picLocks noChangeAspect="1" noChangeArrowheads="1"/>
          </p:cNvPicPr>
          <p:nvPr/>
        </p:nvPicPr>
        <p:blipFill>
          <a:blip r:embed="rId4" cstate="print"/>
          <a:srcRect/>
          <a:stretch>
            <a:fillRect/>
          </a:stretch>
        </p:blipFill>
        <p:spPr bwMode="auto">
          <a:xfrm>
            <a:off x="4495800" y="1066800"/>
            <a:ext cx="4038600" cy="2692400"/>
          </a:xfrm>
          <a:prstGeom prst="rect">
            <a:avLst/>
          </a:prstGeom>
          <a:noFill/>
          <a:ln w="9525">
            <a:noFill/>
            <a:miter lim="800000"/>
            <a:headEnd/>
            <a:tailEnd/>
          </a:ln>
          <a:effectLst/>
        </p:spPr>
      </p:pic>
      <p:pic>
        <p:nvPicPr>
          <p:cNvPr id="36868" name="Picture 4"/>
          <p:cNvPicPr>
            <a:picLocks noChangeAspect="1" noChangeArrowheads="1"/>
          </p:cNvPicPr>
          <p:nvPr/>
        </p:nvPicPr>
        <p:blipFill>
          <a:blip r:embed="rId5" cstate="print"/>
          <a:srcRect/>
          <a:stretch>
            <a:fillRect/>
          </a:stretch>
        </p:blipFill>
        <p:spPr bwMode="auto">
          <a:xfrm>
            <a:off x="4648200" y="3733800"/>
            <a:ext cx="3900487" cy="2600325"/>
          </a:xfrm>
          <a:prstGeom prst="rect">
            <a:avLst/>
          </a:prstGeom>
          <a:noFill/>
          <a:ln w="9525">
            <a:noFill/>
            <a:miter lim="800000"/>
            <a:headEnd/>
            <a:tailEnd/>
          </a:ln>
          <a:effectLst/>
        </p:spPr>
      </p:pic>
      <p:pic>
        <p:nvPicPr>
          <p:cNvPr id="36869" name="Picture 5"/>
          <p:cNvPicPr>
            <a:picLocks noChangeAspect="1" noChangeArrowheads="1"/>
          </p:cNvPicPr>
          <p:nvPr/>
        </p:nvPicPr>
        <p:blipFill>
          <a:blip r:embed="rId6" cstate="print"/>
          <a:srcRect/>
          <a:stretch>
            <a:fillRect/>
          </a:stretch>
        </p:blipFill>
        <p:spPr bwMode="auto">
          <a:xfrm>
            <a:off x="457200" y="3810000"/>
            <a:ext cx="3962400" cy="264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2D5202-8EE1-40B2-9163-0BEB588D1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72638E7-1DEF-4C5D-99C7-7FA788F38620}">
  <ds:schemaRefs>
    <ds:schemaRef ds:uri="http://schemas.microsoft.com/office/2006/metadata/properties"/>
  </ds:schemaRefs>
</ds:datastoreItem>
</file>

<file path=customXml/itemProps3.xml><?xml version="1.0" encoding="utf-8"?>
<ds:datastoreItem xmlns:ds="http://schemas.openxmlformats.org/officeDocument/2006/customXml" ds:itemID="{54C3DD95-1FBE-47DA-A162-C103849B71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54828</TotalTime>
  <Words>2834</Words>
  <Application>Microsoft Office PowerPoint</Application>
  <PresentationFormat>On-screen Show (4:3)</PresentationFormat>
  <Paragraphs>186</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1_Flow</vt:lpstr>
      <vt:lpstr>Equation</vt:lpstr>
      <vt:lpstr>Bitmap Image</vt:lpstr>
      <vt:lpstr>Smoke and Dust Research and Development</vt:lpstr>
      <vt:lpstr>Scientific goal: Improve modeling capabilities to simulate smoke and dust</vt:lpstr>
      <vt:lpstr>Slide 3</vt:lpstr>
      <vt:lpstr>Approach:  Forest fires and release height</vt:lpstr>
      <vt:lpstr>Approach: HYSPLIT vs. MISR observed plume rise</vt:lpstr>
      <vt:lpstr>  Argentina’s NWS uses HYSPLIT to predict smoke</vt:lpstr>
      <vt:lpstr> Dust from North Africa</vt:lpstr>
      <vt:lpstr>   HYSPLIT Dust Storm Prediction System</vt:lpstr>
      <vt:lpstr>Global dust HYSPLIT</vt:lpstr>
      <vt:lpstr>Approach: Development of CMAQ Dust Module - FENGSHA</vt:lpstr>
      <vt:lpstr> Dust transport over Antarctica</vt:lpstr>
      <vt:lpstr>Indicators of Success</vt:lpstr>
      <vt:lpstr>Collaborators</vt:lpstr>
      <vt:lpstr>Future directions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2651</cp:revision>
  <dcterms:created xsi:type="dcterms:W3CDTF">2010-03-05T18:03:08Z</dcterms:created>
  <dcterms:modified xsi:type="dcterms:W3CDTF">2011-04-13T17:00:10Z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