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colors1.xml" ContentType="application/vnd.openxmlformats-officedocument.drawingml.diagramColors+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diagrams/layout1.xml" ContentType="application/vnd.openxmlformats-officedocument.drawingml.diagram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1"/>
  </p:notesMasterIdLst>
  <p:handoutMasterIdLst>
    <p:handoutMasterId r:id="rId12"/>
  </p:handoutMasterIdLst>
  <p:sldIdLst>
    <p:sldId id="298" r:id="rId5"/>
    <p:sldId id="289" r:id="rId6"/>
    <p:sldId id="299" r:id="rId7"/>
    <p:sldId id="296" r:id="rId8"/>
    <p:sldId id="297" r:id="rId9"/>
    <p:sldId id="29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67133" autoAdjust="0"/>
  </p:normalViewPr>
  <p:slideViewPr>
    <p:cSldViewPr>
      <p:cViewPr>
        <p:scale>
          <a:sx n="60" d="100"/>
          <a:sy n="60" d="100"/>
        </p:scale>
        <p:origin x="-2154"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7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B58D40-B73A-4490-B237-085C714B9959}" type="doc">
      <dgm:prSet loTypeId="urn:microsoft.com/office/officeart/2005/8/layout/venn1" loCatId="relationship" qsTypeId="urn:microsoft.com/office/officeart/2005/8/quickstyle/simple4" qsCatId="simple" csTypeId="urn:microsoft.com/office/officeart/2005/8/colors/colorful1" csCatId="colorful" phldr="1"/>
      <dgm:spPr/>
    </dgm:pt>
    <dgm:pt modelId="{E1BDEF3B-3877-462E-B94B-CFAD0612D2D4}">
      <dgm:prSet phldrT="[Text]" custT="1"/>
      <dgm:spPr/>
      <dgm:t>
        <a:bodyPr/>
        <a:lstStyle/>
        <a:p>
          <a:r>
            <a:rPr lang="en-US" sz="1800" b="1" dirty="0" smtClean="0">
              <a:solidFill>
                <a:schemeClr val="bg1"/>
              </a:solidFill>
              <a:latin typeface="+mn-lt"/>
            </a:rPr>
            <a:t>Observations</a:t>
          </a:r>
          <a:endParaRPr lang="en-US" sz="1800" b="1" dirty="0">
            <a:solidFill>
              <a:schemeClr val="bg1"/>
            </a:solidFill>
            <a:latin typeface="+mn-lt"/>
          </a:endParaRPr>
        </a:p>
      </dgm:t>
    </dgm:pt>
    <dgm:pt modelId="{20227FE5-088B-4582-BE97-847E1B362778}" type="parTrans" cxnId="{971D7CC6-C760-4D57-BBB6-3846EFAA0200}">
      <dgm:prSet/>
      <dgm:spPr/>
      <dgm:t>
        <a:bodyPr/>
        <a:lstStyle/>
        <a:p>
          <a:endParaRPr lang="en-US"/>
        </a:p>
      </dgm:t>
    </dgm:pt>
    <dgm:pt modelId="{F2AF20CE-8455-4459-B513-1A4D625716A6}" type="sibTrans" cxnId="{971D7CC6-C760-4D57-BBB6-3846EFAA0200}">
      <dgm:prSet/>
      <dgm:spPr/>
      <dgm:t>
        <a:bodyPr/>
        <a:lstStyle/>
        <a:p>
          <a:endParaRPr lang="en-US"/>
        </a:p>
      </dgm:t>
    </dgm:pt>
    <dgm:pt modelId="{824DA217-068C-4C1F-A0EB-EA1B7A491FDA}">
      <dgm:prSet phldrT="[Text]" custT="1"/>
      <dgm:spPr/>
      <dgm:t>
        <a:bodyPr/>
        <a:lstStyle/>
        <a:p>
          <a:r>
            <a:rPr lang="en-US" sz="1800" b="1" dirty="0" smtClean="0">
              <a:solidFill>
                <a:schemeClr val="bg1"/>
              </a:solidFill>
              <a:latin typeface="+mn-lt"/>
            </a:rPr>
            <a:t>Modeling</a:t>
          </a:r>
          <a:endParaRPr lang="en-US" sz="1600" b="1" dirty="0">
            <a:solidFill>
              <a:schemeClr val="bg1"/>
            </a:solidFill>
            <a:latin typeface="+mn-lt"/>
          </a:endParaRPr>
        </a:p>
      </dgm:t>
    </dgm:pt>
    <dgm:pt modelId="{25F7545E-0956-425F-AA8B-3D4D29D6A80A}" type="parTrans" cxnId="{2C8EBF37-A7D1-48AA-8D20-722C12F43737}">
      <dgm:prSet/>
      <dgm:spPr/>
      <dgm:t>
        <a:bodyPr/>
        <a:lstStyle/>
        <a:p>
          <a:endParaRPr lang="en-US"/>
        </a:p>
      </dgm:t>
    </dgm:pt>
    <dgm:pt modelId="{6053C2E9-0488-4CCC-9AD7-9C324235B89A}" type="sibTrans" cxnId="{2C8EBF37-A7D1-48AA-8D20-722C12F43737}">
      <dgm:prSet/>
      <dgm:spPr/>
      <dgm:t>
        <a:bodyPr/>
        <a:lstStyle/>
        <a:p>
          <a:endParaRPr lang="en-US"/>
        </a:p>
      </dgm:t>
    </dgm:pt>
    <dgm:pt modelId="{4CADEF77-8012-4269-B3FA-163D8DF7E890}">
      <dgm:prSet phldrT="[Text]" custT="1"/>
      <dgm:spPr/>
      <dgm:t>
        <a:bodyPr/>
        <a:lstStyle/>
        <a:p>
          <a:r>
            <a:rPr lang="en-US" sz="1800" b="1" dirty="0" smtClean="0">
              <a:solidFill>
                <a:schemeClr val="bg1"/>
              </a:solidFill>
              <a:latin typeface="+mn-lt"/>
            </a:rPr>
            <a:t>Analysis</a:t>
          </a:r>
          <a:endParaRPr lang="en-US" sz="1600" b="1" dirty="0">
            <a:solidFill>
              <a:schemeClr val="bg1"/>
            </a:solidFill>
            <a:latin typeface="+mn-lt"/>
          </a:endParaRPr>
        </a:p>
      </dgm:t>
    </dgm:pt>
    <dgm:pt modelId="{25360288-9F6C-48D3-8496-005701145529}" type="parTrans" cxnId="{D1C7C2B6-8B73-46AB-B77B-114097F6E957}">
      <dgm:prSet/>
      <dgm:spPr/>
      <dgm:t>
        <a:bodyPr/>
        <a:lstStyle/>
        <a:p>
          <a:endParaRPr lang="en-US"/>
        </a:p>
      </dgm:t>
    </dgm:pt>
    <dgm:pt modelId="{03E1DC63-6857-492A-B946-1C357F0DA843}" type="sibTrans" cxnId="{D1C7C2B6-8B73-46AB-B77B-114097F6E957}">
      <dgm:prSet/>
      <dgm:spPr/>
      <dgm:t>
        <a:bodyPr/>
        <a:lstStyle/>
        <a:p>
          <a:endParaRPr lang="en-US"/>
        </a:p>
      </dgm:t>
    </dgm:pt>
    <dgm:pt modelId="{FBC1F583-09D2-4153-85BD-8887397B6E69}" type="pres">
      <dgm:prSet presAssocID="{9DB58D40-B73A-4490-B237-085C714B9959}" presName="compositeShape" presStyleCnt="0">
        <dgm:presLayoutVars>
          <dgm:chMax val="7"/>
          <dgm:dir/>
          <dgm:resizeHandles val="exact"/>
        </dgm:presLayoutVars>
      </dgm:prSet>
      <dgm:spPr/>
    </dgm:pt>
    <dgm:pt modelId="{7A51118B-8510-4A5E-BA19-EC905FC082DD}" type="pres">
      <dgm:prSet presAssocID="{E1BDEF3B-3877-462E-B94B-CFAD0612D2D4}" presName="circ1" presStyleLbl="vennNode1" presStyleIdx="0" presStyleCnt="3"/>
      <dgm:spPr/>
      <dgm:t>
        <a:bodyPr/>
        <a:lstStyle/>
        <a:p>
          <a:endParaRPr lang="en-US"/>
        </a:p>
      </dgm:t>
    </dgm:pt>
    <dgm:pt modelId="{5F9FB062-07DC-4679-BEE4-FB8A615EC25A}" type="pres">
      <dgm:prSet presAssocID="{E1BDEF3B-3877-462E-B94B-CFAD0612D2D4}" presName="circ1Tx" presStyleLbl="revTx" presStyleIdx="0" presStyleCnt="0">
        <dgm:presLayoutVars>
          <dgm:chMax val="0"/>
          <dgm:chPref val="0"/>
          <dgm:bulletEnabled val="1"/>
        </dgm:presLayoutVars>
      </dgm:prSet>
      <dgm:spPr/>
      <dgm:t>
        <a:bodyPr/>
        <a:lstStyle/>
        <a:p>
          <a:endParaRPr lang="en-US"/>
        </a:p>
      </dgm:t>
    </dgm:pt>
    <dgm:pt modelId="{3B3CA2EF-98A9-4EF6-8E05-1FD62AD2A74B}" type="pres">
      <dgm:prSet presAssocID="{824DA217-068C-4C1F-A0EB-EA1B7A491FDA}" presName="circ2" presStyleLbl="vennNode1" presStyleIdx="1" presStyleCnt="3"/>
      <dgm:spPr/>
      <dgm:t>
        <a:bodyPr/>
        <a:lstStyle/>
        <a:p>
          <a:endParaRPr lang="en-US"/>
        </a:p>
      </dgm:t>
    </dgm:pt>
    <dgm:pt modelId="{919292A6-20C8-44E9-91F6-D97F39609F3D}" type="pres">
      <dgm:prSet presAssocID="{824DA217-068C-4C1F-A0EB-EA1B7A491FDA}" presName="circ2Tx" presStyleLbl="revTx" presStyleIdx="0" presStyleCnt="0">
        <dgm:presLayoutVars>
          <dgm:chMax val="0"/>
          <dgm:chPref val="0"/>
          <dgm:bulletEnabled val="1"/>
        </dgm:presLayoutVars>
      </dgm:prSet>
      <dgm:spPr/>
      <dgm:t>
        <a:bodyPr/>
        <a:lstStyle/>
        <a:p>
          <a:endParaRPr lang="en-US"/>
        </a:p>
      </dgm:t>
    </dgm:pt>
    <dgm:pt modelId="{E43C80AF-220E-4A46-B269-3617B0B05EA7}" type="pres">
      <dgm:prSet presAssocID="{4CADEF77-8012-4269-B3FA-163D8DF7E890}" presName="circ3" presStyleLbl="vennNode1" presStyleIdx="2" presStyleCnt="3"/>
      <dgm:spPr/>
      <dgm:t>
        <a:bodyPr/>
        <a:lstStyle/>
        <a:p>
          <a:endParaRPr lang="en-US"/>
        </a:p>
      </dgm:t>
    </dgm:pt>
    <dgm:pt modelId="{5674215F-0888-4820-9E60-719B4088A01D}" type="pres">
      <dgm:prSet presAssocID="{4CADEF77-8012-4269-B3FA-163D8DF7E890}" presName="circ3Tx" presStyleLbl="revTx" presStyleIdx="0" presStyleCnt="0">
        <dgm:presLayoutVars>
          <dgm:chMax val="0"/>
          <dgm:chPref val="0"/>
          <dgm:bulletEnabled val="1"/>
        </dgm:presLayoutVars>
      </dgm:prSet>
      <dgm:spPr/>
      <dgm:t>
        <a:bodyPr/>
        <a:lstStyle/>
        <a:p>
          <a:endParaRPr lang="en-US"/>
        </a:p>
      </dgm:t>
    </dgm:pt>
  </dgm:ptLst>
  <dgm:cxnLst>
    <dgm:cxn modelId="{AE91244E-B272-4004-99B3-EDBA4316DE4E}" type="presOf" srcId="{9DB58D40-B73A-4490-B237-085C714B9959}" destId="{FBC1F583-09D2-4153-85BD-8887397B6E69}" srcOrd="0" destOrd="0" presId="urn:microsoft.com/office/officeart/2005/8/layout/venn1"/>
    <dgm:cxn modelId="{3B39B5E6-538F-4B80-926A-034E04B22A47}" type="presOf" srcId="{824DA217-068C-4C1F-A0EB-EA1B7A491FDA}" destId="{919292A6-20C8-44E9-91F6-D97F39609F3D}" srcOrd="1" destOrd="0" presId="urn:microsoft.com/office/officeart/2005/8/layout/venn1"/>
    <dgm:cxn modelId="{B54BEEA8-06B0-4379-B1BC-C8B0DD54A17C}" type="presOf" srcId="{E1BDEF3B-3877-462E-B94B-CFAD0612D2D4}" destId="{5F9FB062-07DC-4679-BEE4-FB8A615EC25A}" srcOrd="1" destOrd="0" presId="urn:microsoft.com/office/officeart/2005/8/layout/venn1"/>
    <dgm:cxn modelId="{971D7CC6-C760-4D57-BBB6-3846EFAA0200}" srcId="{9DB58D40-B73A-4490-B237-085C714B9959}" destId="{E1BDEF3B-3877-462E-B94B-CFAD0612D2D4}" srcOrd="0" destOrd="0" parTransId="{20227FE5-088B-4582-BE97-847E1B362778}" sibTransId="{F2AF20CE-8455-4459-B513-1A4D625716A6}"/>
    <dgm:cxn modelId="{D1C7C2B6-8B73-46AB-B77B-114097F6E957}" srcId="{9DB58D40-B73A-4490-B237-085C714B9959}" destId="{4CADEF77-8012-4269-B3FA-163D8DF7E890}" srcOrd="2" destOrd="0" parTransId="{25360288-9F6C-48D3-8496-005701145529}" sibTransId="{03E1DC63-6857-492A-B946-1C357F0DA843}"/>
    <dgm:cxn modelId="{2C8EBF37-A7D1-48AA-8D20-722C12F43737}" srcId="{9DB58D40-B73A-4490-B237-085C714B9959}" destId="{824DA217-068C-4C1F-A0EB-EA1B7A491FDA}" srcOrd="1" destOrd="0" parTransId="{25F7545E-0956-425F-AA8B-3D4D29D6A80A}" sibTransId="{6053C2E9-0488-4CCC-9AD7-9C324235B89A}"/>
    <dgm:cxn modelId="{556AEA29-9170-4497-8AD5-C8E152C306AE}" type="presOf" srcId="{4CADEF77-8012-4269-B3FA-163D8DF7E890}" destId="{5674215F-0888-4820-9E60-719B4088A01D}" srcOrd="1" destOrd="0" presId="urn:microsoft.com/office/officeart/2005/8/layout/venn1"/>
    <dgm:cxn modelId="{4581FC36-2BAE-4294-8B05-49518426BD0E}" type="presOf" srcId="{824DA217-068C-4C1F-A0EB-EA1B7A491FDA}" destId="{3B3CA2EF-98A9-4EF6-8E05-1FD62AD2A74B}" srcOrd="0" destOrd="0" presId="urn:microsoft.com/office/officeart/2005/8/layout/venn1"/>
    <dgm:cxn modelId="{8F6D0CF6-E027-4AD3-889A-F493FE9D557A}" type="presOf" srcId="{E1BDEF3B-3877-462E-B94B-CFAD0612D2D4}" destId="{7A51118B-8510-4A5E-BA19-EC905FC082DD}" srcOrd="0" destOrd="0" presId="urn:microsoft.com/office/officeart/2005/8/layout/venn1"/>
    <dgm:cxn modelId="{92B23A60-B1A5-44EE-9A52-BF9EA2B78F71}" type="presOf" srcId="{4CADEF77-8012-4269-B3FA-163D8DF7E890}" destId="{E43C80AF-220E-4A46-B269-3617B0B05EA7}" srcOrd="0" destOrd="0" presId="urn:microsoft.com/office/officeart/2005/8/layout/venn1"/>
    <dgm:cxn modelId="{AC46C3DC-ADDB-440D-900D-3F6116870370}" type="presParOf" srcId="{FBC1F583-09D2-4153-85BD-8887397B6E69}" destId="{7A51118B-8510-4A5E-BA19-EC905FC082DD}" srcOrd="0" destOrd="0" presId="urn:microsoft.com/office/officeart/2005/8/layout/venn1"/>
    <dgm:cxn modelId="{5C0BF86A-F30D-44FD-A7F2-5213C7D26787}" type="presParOf" srcId="{FBC1F583-09D2-4153-85BD-8887397B6E69}" destId="{5F9FB062-07DC-4679-BEE4-FB8A615EC25A}" srcOrd="1" destOrd="0" presId="urn:microsoft.com/office/officeart/2005/8/layout/venn1"/>
    <dgm:cxn modelId="{82273F24-6823-4184-B4D3-77D16AB0B9EA}" type="presParOf" srcId="{FBC1F583-09D2-4153-85BD-8887397B6E69}" destId="{3B3CA2EF-98A9-4EF6-8E05-1FD62AD2A74B}" srcOrd="2" destOrd="0" presId="urn:microsoft.com/office/officeart/2005/8/layout/venn1"/>
    <dgm:cxn modelId="{68A6AD53-950A-4E06-BB5D-0653A45C59A3}" type="presParOf" srcId="{FBC1F583-09D2-4153-85BD-8887397B6E69}" destId="{919292A6-20C8-44E9-91F6-D97F39609F3D}" srcOrd="3" destOrd="0" presId="urn:microsoft.com/office/officeart/2005/8/layout/venn1"/>
    <dgm:cxn modelId="{B12A9958-8548-4A52-B49B-63C2F7EA458D}" type="presParOf" srcId="{FBC1F583-09D2-4153-85BD-8887397B6E69}" destId="{E43C80AF-220E-4A46-B269-3617B0B05EA7}" srcOrd="4" destOrd="0" presId="urn:microsoft.com/office/officeart/2005/8/layout/venn1"/>
    <dgm:cxn modelId="{1CC57B6E-4B98-443E-815B-38979E65AC63}" type="presParOf" srcId="{FBC1F583-09D2-4153-85BD-8887397B6E69}" destId="{5674215F-0888-4820-9E60-719B4088A01D}"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51118B-8510-4A5E-BA19-EC905FC082DD}">
      <dsp:nvSpPr>
        <dsp:cNvPr id="0" name=""/>
        <dsp:cNvSpPr/>
      </dsp:nvSpPr>
      <dsp:spPr>
        <a:xfrm>
          <a:off x="1089659" y="41909"/>
          <a:ext cx="2011680" cy="2011680"/>
        </a:xfrm>
        <a:prstGeom prst="ellipse">
          <a:avLst/>
        </a:prstGeom>
        <a:gradFill rotWithShape="0">
          <a:gsLst>
            <a:gs pos="0">
              <a:schemeClr val="accent2">
                <a:alpha val="50000"/>
                <a:hueOff val="0"/>
                <a:satOff val="0"/>
                <a:lumOff val="0"/>
                <a:alphaOff val="0"/>
                <a:tint val="98000"/>
                <a:shade val="25000"/>
                <a:satMod val="250000"/>
              </a:schemeClr>
            </a:gs>
            <a:gs pos="68000">
              <a:schemeClr val="accent2">
                <a:alpha val="50000"/>
                <a:hueOff val="0"/>
                <a:satOff val="0"/>
                <a:lumOff val="0"/>
                <a:alphaOff val="0"/>
                <a:tint val="86000"/>
                <a:satMod val="115000"/>
              </a:schemeClr>
            </a:gs>
            <a:gs pos="100000">
              <a:schemeClr val="accent2">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latin typeface="+mn-lt"/>
            </a:rPr>
            <a:t>Observations</a:t>
          </a:r>
          <a:endParaRPr lang="en-US" sz="1800" b="1" kern="1200" dirty="0">
            <a:solidFill>
              <a:schemeClr val="bg1"/>
            </a:solidFill>
            <a:latin typeface="+mn-lt"/>
          </a:endParaRPr>
        </a:p>
      </dsp:txBody>
      <dsp:txXfrm>
        <a:off x="1357884" y="393953"/>
        <a:ext cx="1475232" cy="905256"/>
      </dsp:txXfrm>
    </dsp:sp>
    <dsp:sp modelId="{3B3CA2EF-98A9-4EF6-8E05-1FD62AD2A74B}">
      <dsp:nvSpPr>
        <dsp:cNvPr id="0" name=""/>
        <dsp:cNvSpPr/>
      </dsp:nvSpPr>
      <dsp:spPr>
        <a:xfrm>
          <a:off x="1815541" y="1299210"/>
          <a:ext cx="2011680" cy="2011680"/>
        </a:xfrm>
        <a:prstGeom prst="ellipse">
          <a:avLst/>
        </a:prstGeom>
        <a:gradFill rotWithShape="0">
          <a:gsLst>
            <a:gs pos="0">
              <a:schemeClr val="accent3">
                <a:alpha val="50000"/>
                <a:hueOff val="0"/>
                <a:satOff val="0"/>
                <a:lumOff val="0"/>
                <a:alphaOff val="0"/>
                <a:tint val="98000"/>
                <a:shade val="25000"/>
                <a:satMod val="250000"/>
              </a:schemeClr>
            </a:gs>
            <a:gs pos="68000">
              <a:schemeClr val="accent3">
                <a:alpha val="50000"/>
                <a:hueOff val="0"/>
                <a:satOff val="0"/>
                <a:lumOff val="0"/>
                <a:alphaOff val="0"/>
                <a:tint val="86000"/>
                <a:satMod val="115000"/>
              </a:schemeClr>
            </a:gs>
            <a:gs pos="100000">
              <a:schemeClr val="accent3">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latin typeface="+mn-lt"/>
            </a:rPr>
            <a:t>Modeling</a:t>
          </a:r>
          <a:endParaRPr lang="en-US" sz="1600" b="1" kern="1200" dirty="0">
            <a:solidFill>
              <a:schemeClr val="bg1"/>
            </a:solidFill>
            <a:latin typeface="+mn-lt"/>
          </a:endParaRPr>
        </a:p>
      </dsp:txBody>
      <dsp:txXfrm>
        <a:off x="2430780" y="1818894"/>
        <a:ext cx="1207008" cy="1106424"/>
      </dsp:txXfrm>
    </dsp:sp>
    <dsp:sp modelId="{E43C80AF-220E-4A46-B269-3617B0B05EA7}">
      <dsp:nvSpPr>
        <dsp:cNvPr id="0" name=""/>
        <dsp:cNvSpPr/>
      </dsp:nvSpPr>
      <dsp:spPr>
        <a:xfrm>
          <a:off x="363778" y="1299210"/>
          <a:ext cx="2011680" cy="2011680"/>
        </a:xfrm>
        <a:prstGeom prst="ellipse">
          <a:avLst/>
        </a:prstGeom>
        <a:gradFill rotWithShape="0">
          <a:gsLst>
            <a:gs pos="0">
              <a:schemeClr val="accent4">
                <a:alpha val="50000"/>
                <a:hueOff val="0"/>
                <a:satOff val="0"/>
                <a:lumOff val="0"/>
                <a:alphaOff val="0"/>
                <a:tint val="98000"/>
                <a:shade val="25000"/>
                <a:satMod val="250000"/>
              </a:schemeClr>
            </a:gs>
            <a:gs pos="68000">
              <a:schemeClr val="accent4">
                <a:alpha val="50000"/>
                <a:hueOff val="0"/>
                <a:satOff val="0"/>
                <a:lumOff val="0"/>
                <a:alphaOff val="0"/>
                <a:tint val="86000"/>
                <a:satMod val="115000"/>
              </a:schemeClr>
            </a:gs>
            <a:gs pos="100000">
              <a:schemeClr val="accent4">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latin typeface="+mn-lt"/>
            </a:rPr>
            <a:t>Analysis</a:t>
          </a:r>
          <a:endParaRPr lang="en-US" sz="1600" b="1" kern="1200" dirty="0">
            <a:solidFill>
              <a:schemeClr val="bg1"/>
            </a:solidFill>
            <a:latin typeface="+mn-lt"/>
          </a:endParaRPr>
        </a:p>
      </dsp:txBody>
      <dsp:txXfrm>
        <a:off x="553211" y="1818894"/>
        <a:ext cx="1207008" cy="110642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E94C65-A173-4F5A-8FEA-F84993FF0FD0}" type="datetimeFigureOut">
              <a:rPr lang="en-US" smtClean="0"/>
              <a:pPr/>
              <a:t>4/13/2011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1BB4C9-4BB0-4F75-B16C-D1499E9798D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85DC63-5220-4D44-BB95-1971E560EE91}" type="datetimeFigureOut">
              <a:rPr lang="en-US" smtClean="0"/>
              <a:pPr/>
              <a:t>4/13/2011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968C90-F160-400A-9168-041FF08828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lgn="just"/>
            <a:r>
              <a:rPr lang="en-US" sz="1400" dirty="0" smtClean="0"/>
              <a:t>To quickly summarize, the</a:t>
            </a:r>
            <a:r>
              <a:rPr lang="en-US" sz="1400" baseline="0" dirty="0" smtClean="0"/>
              <a:t> presentations you’ve heard, along with the poster presentations, present our climate theme, which encompasses three main areas. Each of these has different historical roots and is at different levels of maturity, but together they form a contribution to NOAA’s and the nation’s overall climate research portfolio. </a:t>
            </a:r>
          </a:p>
          <a:p>
            <a:pPr lvl="0" algn="just"/>
            <a:endParaRPr lang="en-US" sz="1400" baseline="0" dirty="0" smtClean="0"/>
          </a:p>
          <a:p>
            <a:pPr lvl="0" algn="just"/>
            <a:r>
              <a:rPr lang="en-US" sz="1400" baseline="0" dirty="0" smtClean="0"/>
              <a:t>We’ve tried to demonstrate the nature of our contributions.  In the area of climate observing networks, Bruce has described ARL’s role in establishing reference surface climate observations in the US, and Tilden described the emerging surface energy budget network.  In the poster session, we hope you had a chance to look at how ARL has provided motivation for, leadership in, and research to support a global network for reference observations of upper-air climate.</a:t>
            </a:r>
          </a:p>
          <a:p>
            <a:pPr lvl="0" algn="just"/>
            <a:endParaRPr lang="en-US" sz="1400" baseline="0" dirty="0" smtClean="0"/>
          </a:p>
          <a:p>
            <a:pPr lvl="0" algn="just"/>
            <a:r>
              <a:rPr lang="en-US" sz="1400" baseline="0" dirty="0" smtClean="0"/>
              <a:t>We’ve explained some of our analyses of climate variability and change. Melissa and I focused today on work with upper-air temperature and related issues, such as tropopause changes and their relation to tropical belt widening.   In posters, Ally Zhang described our efforts to bridge the gap between boundary layer meteorology and climate science, working toward an understanding of the global planetary boundary layer.  And Melissa showed work to understand change in US cloudiness, which is of interest both because of the role of clouds in climate feedback mechanisms and their modulation of solar radiation, as a possible source of renewable energy.</a:t>
            </a:r>
          </a:p>
          <a:p>
            <a:pPr lvl="0" algn="just"/>
            <a:endParaRPr lang="en-US" sz="1400" baseline="0" dirty="0" smtClean="0"/>
          </a:p>
          <a:p>
            <a:pPr lvl="0" algn="just"/>
            <a:r>
              <a:rPr lang="en-US" sz="1400" baseline="0" dirty="0" smtClean="0"/>
              <a:t>And Julian’s poster described our collaborative efforts to develop a premier regional climate modeling system to address needs for climate information with well-quantified uncertainty estimates.</a:t>
            </a:r>
          </a:p>
          <a:p>
            <a:pPr lvl="0"/>
            <a:endParaRPr lang="en-US" sz="1400" baseline="0" dirty="0" smtClean="0"/>
          </a:p>
          <a:p>
            <a:pPr lvl="0"/>
            <a:endParaRPr lang="en-US" sz="1400" baseline="0" dirty="0" smtClean="0"/>
          </a:p>
        </p:txBody>
      </p:sp>
      <p:sp>
        <p:nvSpPr>
          <p:cNvPr id="4" name="Slide Number Placeholder 3"/>
          <p:cNvSpPr>
            <a:spLocks noGrp="1"/>
          </p:cNvSpPr>
          <p:nvPr>
            <p:ph type="sldNum" sz="quarter" idx="10"/>
          </p:nvPr>
        </p:nvSpPr>
        <p:spPr/>
        <p:txBody>
          <a:bodyPr/>
          <a:lstStyle/>
          <a:p>
            <a:fld id="{44968C90-F160-400A-9168-041FF088281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These are some indicators of the</a:t>
            </a:r>
            <a:r>
              <a:rPr lang="en-US" sz="1400" baseline="0" dirty="0" smtClean="0"/>
              <a:t> recognition of ARL’s climate research by the scientific community.  The WMO awards were the </a:t>
            </a:r>
            <a:r>
              <a:rPr lang="en-US" sz="1400" baseline="0" dirty="0" err="1" smtClean="0"/>
              <a:t>Vaisala</a:t>
            </a:r>
            <a:r>
              <a:rPr lang="en-US" sz="1400" baseline="0" dirty="0" smtClean="0"/>
              <a:t> Award and the Norbert </a:t>
            </a:r>
            <a:r>
              <a:rPr lang="en-US" sz="1400" baseline="0" dirty="0" err="1" smtClean="0"/>
              <a:t>Gerbier</a:t>
            </a:r>
            <a:r>
              <a:rPr lang="en-US" sz="1400" baseline="0" dirty="0" smtClean="0"/>
              <a:t>-MUMM award (the latter twice, for two separate achievements by different ARL scientists).  </a:t>
            </a:r>
          </a:p>
          <a:p>
            <a:pPr algn="just"/>
            <a:endParaRPr lang="en-US" sz="1400" baseline="0" dirty="0" smtClean="0"/>
          </a:p>
          <a:p>
            <a:pPr algn="just"/>
            <a:r>
              <a:rPr lang="en-US" sz="1400" baseline="0" dirty="0" smtClean="0"/>
              <a:t>ARL scientists have shown leadership within the climate community, within the World Meteorological Organization, American Meteorological Society, etc., and scientific journals</a:t>
            </a:r>
          </a:p>
          <a:p>
            <a:pPr algn="just"/>
            <a:endParaRPr lang="en-US" sz="1400" baseline="0" dirty="0" smtClean="0"/>
          </a:p>
          <a:p>
            <a:pPr algn="just"/>
            <a:r>
              <a:rPr lang="en-US" sz="1400" baseline="0" dirty="0" smtClean="0"/>
              <a:t>Details can be found in the lab review materials on “preeminence”.</a:t>
            </a:r>
          </a:p>
          <a:p>
            <a:pPr algn="just"/>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baseline="0" dirty="0" smtClean="0"/>
              <a:t>Our publication record, along with that of the entire lab, is included in your packet, and you’ll also find citation statistics, showing the highest Hirsch indices in the lab are from the climate activity.  The graphs show publication statistics for all of ARL’s climate activity for the past decade.  </a:t>
            </a:r>
          </a:p>
          <a:p>
            <a:pPr algn="just"/>
            <a:endParaRPr lang="en-US" sz="1400" baseline="0" dirty="0" smtClean="0"/>
          </a:p>
          <a:p>
            <a:pPr algn="just"/>
            <a:r>
              <a:rPr lang="en-US" sz="1400" baseline="0" dirty="0" smtClean="0"/>
              <a:t>Much of this output is cited in climate and ozone assessments, particularly the work of the Climate Variability and Change Analysis group. We hope you had a chance to look at the poster summarizing our extensive involvement with US and international assessments of climate science and the ozone layer over the past 20 yrs.</a:t>
            </a:r>
          </a:p>
          <a:p>
            <a:pPr algn="just"/>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Here are some of our future plans, which</a:t>
            </a:r>
            <a:r>
              <a:rPr lang="en-US" sz="1400" baseline="0" dirty="0" smtClean="0"/>
              <a:t> mainly represent continuation of the projects you’ve heard about today and in the poster session</a:t>
            </a:r>
            <a:r>
              <a:rPr lang="en-US" sz="1400" dirty="0" smtClean="0"/>
              <a:t>. These</a:t>
            </a:r>
            <a:r>
              <a:rPr lang="en-US" sz="1400" baseline="0" dirty="0" smtClean="0"/>
              <a:t> are our highest priority areas of focus, but, to be honest, resources for this work are limited and these plans may be scaled back.  </a:t>
            </a:r>
          </a:p>
          <a:p>
            <a:pPr algn="just"/>
            <a:endParaRPr lang="en-US" sz="1400" baseline="0" dirty="0" smtClean="0"/>
          </a:p>
          <a:p>
            <a:pPr algn="just"/>
            <a:r>
              <a:rPr lang="en-US" sz="1400" baseline="0" dirty="0" smtClean="0"/>
              <a:t>Although this list may appear to represent a series of unrelated topics, there are connections among them.  For example, the surface energy balance network and the GCOS upper air reference network have in common the capabilities of the Baseline Surface Radiation Network, so some sites could be co-located and coordinated. And one of the motivations for studying the planetary boundary is to see whether boundary layer characteristics, or changes in the boundary layer over time, could aid in understanding differences the vertical structure of temperature trends. </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966485B-8A43-4B08-93E1-DB7D3FDA24D2}" type="datetime1">
              <a:rPr lang="en-US" smtClean="0"/>
              <a:pPr/>
              <a:t>4/13/2011</a:t>
            </a:fld>
            <a:endParaRPr lang="en-US" dirty="0"/>
          </a:p>
        </p:txBody>
      </p:sp>
      <p:sp>
        <p:nvSpPr>
          <p:cNvPr id="4" name="Footer Placeholder 3"/>
          <p:cNvSpPr>
            <a:spLocks noGrp="1"/>
          </p:cNvSpPr>
          <p:nvPr>
            <p:ph type="ftr" sz="quarter" idx="11"/>
          </p:nvPr>
        </p:nvSpPr>
        <p:spPr/>
        <p:txBody>
          <a:bodyPr/>
          <a:lstStyle/>
          <a:p>
            <a:r>
              <a:rPr lang="en-US" dirty="0" smtClean="0"/>
              <a:t>Air Resources Laboratory</a:t>
            </a:r>
            <a:endParaRPr lang="en-US" dirty="0"/>
          </a:p>
        </p:txBody>
      </p:sp>
      <p:sp>
        <p:nvSpPr>
          <p:cNvPr id="5" name="Slide Number Placeholder 4"/>
          <p:cNvSpPr>
            <a:spLocks noGrp="1"/>
          </p:cNvSpPr>
          <p:nvPr>
            <p:ph type="sldNum" sz="quarter" idx="12"/>
          </p:nvPr>
        </p:nvSpPr>
        <p:spPr/>
        <p:txBody>
          <a:bodyPr/>
          <a:lstStyle/>
          <a:p>
            <a:fld id="{3E7EE49B-C32B-495C-9640-ABBF50F57D80}" type="slidenum">
              <a:rPr lang="en-US" smtClean="0"/>
              <a:pPr/>
              <a:t>‹#›</a:t>
            </a:fld>
            <a:endParaRPr lang="en-US" dirty="0"/>
          </a:p>
        </p:txBody>
      </p:sp>
      <p:sp>
        <p:nvSpPr>
          <p:cNvPr id="8" name="Content Placeholder 2"/>
          <p:cNvSpPr>
            <a:spLocks noGrp="1"/>
          </p:cNvSpPr>
          <p:nvPr>
            <p:ph idx="13"/>
          </p:nvPr>
        </p:nvSpPr>
        <p:spPr>
          <a:xfrm>
            <a:off x="609600" y="1524000"/>
            <a:ext cx="8229600" cy="4389120"/>
          </a:xfrm>
          <a:prstGeom prst="rect">
            <a:avLst/>
          </a:prstGeom>
        </p:spPr>
        <p:txBody>
          <a:bodyPr/>
          <a:lstStyle>
            <a:lvl1pPr>
              <a:defRPr sz="3600"/>
            </a:lvl1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935480"/>
            <a:ext cx="8229600" cy="438912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51FF8F-F7BF-4DEB-A7F9-0E6D4FE763E3}" type="datetime1">
              <a:rPr lang="en-US" smtClean="0"/>
              <a:pPr/>
              <a:t>4/13/2011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5" name="Content Placeholder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2C01384-5899-439B-8B4F-3AF06687C6BE}" type="datetime1">
              <a:rPr lang="en-US" smtClean="0"/>
              <a:pPr/>
              <a:t>4/13/2011</a:t>
            </a:fld>
            <a:endParaRPr lang="en-US"/>
          </a:p>
        </p:txBody>
      </p:sp>
      <p:sp>
        <p:nvSpPr>
          <p:cNvPr id="8" name="Footer Placeholder 7"/>
          <p:cNvSpPr>
            <a:spLocks noGrp="1"/>
          </p:cNvSpPr>
          <p:nvPr>
            <p:ph type="ftr" sz="quarter" idx="11"/>
          </p:nvPr>
        </p:nvSpPr>
        <p:spPr/>
        <p:txBody>
          <a:bodyPr/>
          <a:lstStyle/>
          <a:p>
            <a:r>
              <a:rPr lang="en-US" smtClean="0"/>
              <a:t>Air Resources Laboratory</a:t>
            </a:r>
            <a:endParaRPr lang="en-US"/>
          </a:p>
        </p:txBody>
      </p:sp>
      <p:sp>
        <p:nvSpPr>
          <p:cNvPr id="9" name="Slide Number Placeholder 8"/>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800"/>
            </a:lvl1pPr>
          </a:lstStyle>
          <a:p>
            <a:fld id="{2D36A7DA-6342-4CDC-B8EE-6B81135DE92D}" type="datetime1">
              <a:rPr lang="en-US" smtClean="0"/>
              <a:pPr/>
              <a:t>4/13/2011</a:t>
            </a:fld>
            <a:endParaRPr lang="en-US"/>
          </a:p>
        </p:txBody>
      </p:sp>
      <p:sp>
        <p:nvSpPr>
          <p:cNvPr id="3" name="Footer Placeholder 2"/>
          <p:cNvSpPr>
            <a:spLocks noGrp="1"/>
          </p:cNvSpPr>
          <p:nvPr>
            <p:ph type="ftr" sz="quarter" idx="11"/>
          </p:nvPr>
        </p:nvSpPr>
        <p:spPr/>
        <p:txBody>
          <a:bodyPr/>
          <a:lstStyle/>
          <a:p>
            <a:r>
              <a:rPr lang="en-US" dirty="0" smtClean="0"/>
              <a:t>Air Resources Laboratory</a:t>
            </a:r>
            <a:endParaRPr lang="en-US" dirty="0"/>
          </a:p>
        </p:txBody>
      </p:sp>
      <p:sp>
        <p:nvSpPr>
          <p:cNvPr id="4" name="Slide Number Placeholder 3"/>
          <p:cNvSpPr>
            <a:spLocks noGrp="1"/>
          </p:cNvSpPr>
          <p:nvPr>
            <p:ph type="sldNum" sz="quarter" idx="12"/>
          </p:nvPr>
        </p:nvSpPr>
        <p:spPr/>
        <p:txBody>
          <a:bodyPr/>
          <a:lstStyle>
            <a:lvl1pPr>
              <a:defRPr sz="800"/>
            </a:lvl1pPr>
          </a:lstStyle>
          <a:p>
            <a:fld id="{3E7EE49B-C32B-495C-9640-ABBF50F57D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a:prstGeom prst="rect">
            <a:avLst/>
          </a:prstGeom>
        </p:spPr>
        <p:txBody>
          <a:bodyPr lIns="0" anchor="b">
            <a:noAutofit/>
          </a:bodyPr>
          <a:lstStyle>
            <a:lvl1pPr algn="l" rtl="0">
              <a:spcBef>
                <a:spcPct val="0"/>
              </a:spcBef>
              <a:buNone/>
              <a:defRPr sz="2600" b="0">
                <a:ln>
                  <a:noFill/>
                </a:ln>
                <a:solidFill>
                  <a:schemeClr val="tx1"/>
                </a:solidFill>
                <a:effectLst/>
                <a:latin typeface="+mj-lt"/>
                <a:ea typeface="+mj-ea"/>
                <a:cs typeface="+mj-cs"/>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19B043-8606-4A35-B374-18178DA45BC7}" type="datetime1">
              <a:rPr lang="en-US" smtClean="0"/>
              <a:pPr/>
              <a:t>4/13/2011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a:prstGeom prst="rect">
            <a:avLst/>
          </a:prstGeom>
        </p:spPr>
        <p:txBody>
          <a:bodyPr vert="horz" lIns="45720" tIns="45720" rIns="45720" bIns="45720" anchor="b"/>
          <a:lstStyle>
            <a:lvl1pPr algn="l">
              <a:buNone/>
              <a:defRPr sz="2000" b="1">
                <a:solidFill>
                  <a:schemeClr val="tx1"/>
                </a:solidFill>
              </a:defRPr>
            </a:lvl1pPr>
          </a:lstStyle>
          <a:p>
            <a:r>
              <a:rPr kumimoji="0" lang="en-US" dirty="0" smtClean="0"/>
              <a:t>Click to edit Master title style</a:t>
            </a:r>
            <a:endParaRPr kumimoji="0" lang="en-US" dirty="0"/>
          </a:p>
        </p:txBody>
      </p:sp>
      <p:sp>
        <p:nvSpPr>
          <p:cNvPr id="4" name="Text Placeholder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D018DE-2FE2-4869-815D-EF4A5A710EB2}" type="datetime1">
              <a:rPr lang="en-US" smtClean="0"/>
              <a:pPr/>
              <a:t>4/13/2011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E7EE49B-C32B-495C-9640-ABBF50F57D8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1935480"/>
            <a:ext cx="8229600" cy="438912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2B9FF8-5A8F-40E7-93DF-7C6532BB8B94}"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a:prstGeom prst="rect">
            <a:avLst/>
          </a:prstGeom>
        </p:spPr>
        <p:txBody>
          <a:bodyPr vert="eaVert"/>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914401"/>
            <a:ext cx="6019800" cy="5211763"/>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B82EAE-CAD7-49D0-9CF1-CAFD09982ED0}"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TextBox 16"/>
          <p:cNvSpPr txBox="1"/>
          <p:nvPr userDrawn="1"/>
        </p:nvSpPr>
        <p:spPr>
          <a:xfrm>
            <a:off x="0" y="6488668"/>
            <a:ext cx="9144000" cy="369332"/>
          </a:xfrm>
          <a:prstGeom prst="rect">
            <a:avLst/>
          </a:prstGeom>
          <a:gradFill flip="none" rotWithShape="1">
            <a:gsLst>
              <a:gs pos="25000">
                <a:srgbClr val="33CCCC">
                  <a:tint val="66000"/>
                  <a:satMod val="160000"/>
                </a:srgbClr>
              </a:gs>
              <a:gs pos="50000">
                <a:srgbClr val="33CCCC">
                  <a:tint val="44500"/>
                  <a:satMod val="160000"/>
                </a:srgbClr>
              </a:gs>
              <a:gs pos="100000">
                <a:srgbClr val="33CCCC">
                  <a:tint val="23500"/>
                  <a:satMod val="160000"/>
                </a:srgbClr>
              </a:gs>
            </a:gsLst>
            <a:lin ang="16200000" scaled="1"/>
            <a:tileRect/>
          </a:gradFill>
        </p:spPr>
        <p:txBody>
          <a:bodyPr wrap="square" rtlCol="0">
            <a:spAutoFit/>
          </a:bodyPr>
          <a:lstStyle/>
          <a:p>
            <a:endParaRPr lang="en-US" dirty="0"/>
          </a:p>
        </p:txBody>
      </p:sp>
      <p:sp>
        <p:nvSpPr>
          <p:cNvPr id="7" name="Freeform 6"/>
          <p:cNvSpPr>
            <a:spLocks/>
          </p:cNvSpPr>
          <p:nvPr/>
        </p:nvSpPr>
        <p:spPr bwMode="auto">
          <a:xfrm>
            <a:off x="-9525" y="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400" b="1">
                <a:solidFill>
                  <a:schemeClr val="tx2">
                    <a:shade val="90000"/>
                  </a:schemeClr>
                </a:solidFill>
              </a:defRPr>
            </a:lvl1pPr>
          </a:lstStyle>
          <a:p>
            <a:fld id="{602C1D54-128B-427C-9A2A-6AE0DB2B782B}" type="datetime1">
              <a:rPr lang="en-US" smtClean="0"/>
              <a:pPr/>
              <a:t>4/13/2011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ctr" eaLnBrk="1" latinLnBrk="0" hangingPunct="1">
              <a:defRPr kumimoji="0" sz="1400" b="1">
                <a:solidFill>
                  <a:schemeClr val="tx2">
                    <a:shade val="90000"/>
                  </a:schemeClr>
                </a:solidFill>
              </a:defRPr>
            </a:lvl1pPr>
          </a:lstStyle>
          <a:p>
            <a:r>
              <a:rPr lang="en-US" dirty="0" smtClean="0"/>
              <a:t>Air Resources Laboratory</a:t>
            </a:r>
            <a:endParaRPr lang="en-US" dirty="0"/>
          </a:p>
        </p:txBody>
      </p:sp>
      <p:sp>
        <p:nvSpPr>
          <p:cNvPr id="18" name="Slide Number Placeholder 17"/>
          <p:cNvSpPr>
            <a:spLocks noGrp="1"/>
          </p:cNvSpPr>
          <p:nvPr>
            <p:ph type="sldNum" sz="quarter" idx="4"/>
          </p:nvPr>
        </p:nvSpPr>
        <p:spPr>
          <a:xfrm>
            <a:off x="7924800" y="6356350"/>
            <a:ext cx="762000" cy="501650"/>
          </a:xfrm>
          <a:prstGeom prst="rect">
            <a:avLst/>
          </a:prstGeom>
        </p:spPr>
        <p:txBody>
          <a:bodyPr vert="horz" lIns="0" tIns="0" rIns="0" bIns="0" anchor="b"/>
          <a:lstStyle>
            <a:lvl1pPr algn="r" eaLnBrk="1" latinLnBrk="0" hangingPunct="1">
              <a:defRPr kumimoji="0" sz="2000" b="1">
                <a:solidFill>
                  <a:schemeClr val="tx2">
                    <a:shade val="90000"/>
                  </a:schemeClr>
                </a:solidFill>
              </a:defRPr>
            </a:lvl1pPr>
          </a:lstStyle>
          <a:p>
            <a:fld id="{3E7EE49B-C32B-495C-9640-ABBF50F57D8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7" descr="NOAA"/>
          <p:cNvPicPr>
            <a:picLocks noChangeAspect="1" noChangeArrowheads="1"/>
          </p:cNvPicPr>
          <p:nvPr userDrawn="1"/>
        </p:nvPicPr>
        <p:blipFill>
          <a:blip r:embed="rId11" cstate="print"/>
          <a:srcRect/>
          <a:stretch>
            <a:fillRect/>
          </a:stretch>
        </p:blipFill>
        <p:spPr bwMode="auto">
          <a:xfrm>
            <a:off x="76200" y="76200"/>
            <a:ext cx="762000" cy="762000"/>
          </a:xfrm>
          <a:prstGeom prst="rect">
            <a:avLst/>
          </a:prstGeom>
          <a:noFill/>
          <a:effectLst>
            <a:outerShdw dist="45791" dir="2021404" algn="ctr" rotWithShape="0">
              <a:srgbClr val="000066">
                <a:alpha val="50000"/>
              </a:srgbClr>
            </a:outerShdw>
          </a:effectLst>
        </p:spPr>
      </p:pic>
      <p:sp>
        <p:nvSpPr>
          <p:cNvPr id="16" name="Title Placeholder 8"/>
          <p:cNvSpPr>
            <a:spLocks noGrp="1"/>
          </p:cNvSpPr>
          <p:nvPr>
            <p:ph type="title"/>
          </p:nvPr>
        </p:nvSpPr>
        <p:spPr>
          <a:xfrm>
            <a:off x="1447800" y="2514600"/>
            <a:ext cx="6019800" cy="838200"/>
          </a:xfrm>
          <a:prstGeom prst="rect">
            <a:avLst/>
          </a:prstGeom>
        </p:spPr>
        <p:txBody>
          <a:bodyPr vert="horz" lIns="0" rIns="0" bIns="0" anchor="b">
            <a:noAutofit/>
          </a:bodyPr>
          <a:lstStyle/>
          <a:p>
            <a:r>
              <a:rPr kumimoji="0" lang="en-US" dirty="0" smtClean="0"/>
              <a:t>Click to edit Master title style</a:t>
            </a:r>
            <a:endParaRPr kumimoji="0" lang="en-US" dirty="0"/>
          </a:p>
        </p:txBody>
      </p:sp>
    </p:spTree>
  </p:cSld>
  <p:clrMap bg1="lt1" tx1="dk1" bg2="lt2" tx2="dk2" accent1="accent1" accent2="accent2" accent3="accent3" accent4="accent4" accent5="accent5" accent6="accent6" hlink="hlink" folHlink="folHlink"/>
  <p:sldLayoutIdLst>
    <p:sldLayoutId id="2147483676" r:id="rId1"/>
    <p:sldLayoutId id="2147483673" r:id="rId2"/>
    <p:sldLayoutId id="2147483674" r:id="rId3"/>
    <p:sldLayoutId id="2147483675" r:id="rId4"/>
    <p:sldLayoutId id="2147483677" r:id="rId5"/>
    <p:sldLayoutId id="2147483678" r:id="rId6"/>
    <p:sldLayoutId id="2147483679" r:id="rId7"/>
    <p:sldLayoutId id="2147483680" r:id="rId8"/>
    <p:sldLayoutId id="2147483681" r:id="rId9"/>
  </p:sldLayoutIdLst>
  <p:hf hdr="0"/>
  <p:txStyles>
    <p:titleStyle>
      <a:lvl1pPr algn="l" rtl="0" eaLnBrk="1" latinLnBrk="0" hangingPunct="1">
        <a:spcBef>
          <a:spcPct val="0"/>
        </a:spcBef>
        <a:buNone/>
        <a:defRPr kumimoji="0" sz="3600" b="0" kern="1200">
          <a:ln>
            <a:noFill/>
          </a:ln>
          <a:solidFill>
            <a:schemeClr val="tx1"/>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p:txBody>
          <a:bodyPr/>
          <a:lstStyle/>
          <a:p>
            <a:pPr algn="ctr">
              <a:buNone/>
            </a:pPr>
            <a:r>
              <a:rPr lang="en-US" sz="4000" dirty="0" smtClean="0"/>
              <a:t>Climate - Theme Summary </a:t>
            </a:r>
          </a:p>
          <a:p>
            <a:pPr algn="ctr">
              <a:buNone/>
            </a:pPr>
            <a:endParaRPr lang="en-US" sz="4000" dirty="0" smtClean="0"/>
          </a:p>
          <a:p>
            <a:pPr algn="ctr">
              <a:buNone/>
            </a:pPr>
            <a:r>
              <a:rPr lang="en-US" sz="3400" dirty="0" smtClean="0"/>
              <a:t>Dian Seidel</a:t>
            </a:r>
          </a:p>
          <a:p>
            <a:pPr algn="ctr">
              <a:buNone/>
            </a:pPr>
            <a:r>
              <a:rPr lang="en-US" sz="3400" dirty="0" smtClean="0"/>
              <a:t>Air Resources Laboratory</a:t>
            </a:r>
          </a:p>
          <a:p>
            <a:pPr algn="ctr">
              <a:buNone/>
            </a:pPr>
            <a:endParaRPr lang="en-US" sz="3400" dirty="0" smtClean="0"/>
          </a:p>
          <a:p>
            <a:pPr algn="ctr">
              <a:buNone/>
            </a:pPr>
            <a:r>
              <a:rPr lang="en-US" sz="3400" dirty="0" smtClean="0"/>
              <a:t>ARL Laboratory Review</a:t>
            </a:r>
          </a:p>
          <a:p>
            <a:pPr algn="ctr">
              <a:buNone/>
            </a:pPr>
            <a:r>
              <a:rPr lang="en-US" sz="3400" dirty="0" smtClean="0"/>
              <a:t>May 3-5, 2011</a:t>
            </a:r>
          </a:p>
          <a:p>
            <a:pPr algn="ctr">
              <a:buNone/>
            </a:pPr>
            <a:endParaRPr lang="en-US" sz="4000" dirty="0" smtClean="0"/>
          </a:p>
          <a:p>
            <a:pPr algn="ctr">
              <a:buNone/>
            </a:pPr>
            <a:endParaRPr lang="en-US" sz="4000" dirty="0" smtClean="0"/>
          </a:p>
          <a:p>
            <a:pPr algn="ctr">
              <a:buNone/>
            </a:pPr>
            <a:endParaRPr lang="en-US" sz="4000" dirty="0" smtClean="0"/>
          </a:p>
          <a:p>
            <a:pPr algn="ctr">
              <a:buNone/>
            </a:pPr>
            <a:endParaRPr lang="en-US" sz="4000" dirty="0" smtClean="0"/>
          </a:p>
          <a:p>
            <a:pPr algn="ctr">
              <a:buNone/>
            </a:pPr>
            <a:endParaRPr lang="en-US" sz="4000" dirty="0" smtClean="0"/>
          </a:p>
          <a:p>
            <a:pPr algn="ctr">
              <a:buNone/>
            </a:pPr>
            <a:endParaRPr lang="en-US" sz="4000" dirty="0" smtClean="0"/>
          </a:p>
          <a:p>
            <a:pPr algn="ctr">
              <a:buNone/>
            </a:pPr>
            <a:endParaRPr lang="en-US" sz="4000" dirty="0" smtClean="0"/>
          </a:p>
          <a:p>
            <a:pPr algn="ctr">
              <a:buNone/>
            </a:pPr>
            <a:r>
              <a:rPr lang="en-US" sz="4000" dirty="0" smtClean="0"/>
              <a:t>Dian Seidel</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solidFill>
                  <a:schemeClr val="accent1"/>
                </a:solidFill>
              </a:rPr>
              <a:t>Summary of ARL’s Climate Theme</a:t>
            </a:r>
            <a:endParaRPr lang="en-US" dirty="0">
              <a:solidFill>
                <a:schemeClr val="accent1"/>
              </a:solidFill>
            </a:endParaRPr>
          </a:p>
        </p:txBody>
      </p:sp>
      <p:sp>
        <p:nvSpPr>
          <p:cNvPr id="3" name="Content Placeholder 2"/>
          <p:cNvSpPr>
            <a:spLocks noGrp="1"/>
          </p:cNvSpPr>
          <p:nvPr>
            <p:ph idx="1"/>
          </p:nvPr>
        </p:nvSpPr>
        <p:spPr>
          <a:xfrm>
            <a:off x="457200" y="1676400"/>
            <a:ext cx="5638800" cy="5455920"/>
          </a:xfrm>
          <a:ln>
            <a:noFill/>
          </a:ln>
        </p:spPr>
        <p:txBody>
          <a:bodyPr/>
          <a:lstStyle/>
          <a:p>
            <a:r>
              <a:rPr lang="en-US" sz="2400" dirty="0" smtClean="0">
                <a:solidFill>
                  <a:schemeClr val="accent1"/>
                </a:solidFill>
              </a:rPr>
              <a:t>Climate Observing Networks</a:t>
            </a:r>
          </a:p>
          <a:p>
            <a:pPr>
              <a:buNone/>
            </a:pPr>
            <a:r>
              <a:rPr lang="en-US" sz="2400" dirty="0" smtClean="0"/>
              <a:t>Providing high-quality observations to support climate research and monitoring</a:t>
            </a:r>
          </a:p>
          <a:p>
            <a:r>
              <a:rPr lang="en-US" sz="2400" dirty="0" smtClean="0">
                <a:solidFill>
                  <a:schemeClr val="accent1"/>
                </a:solidFill>
              </a:rPr>
              <a:t>Climate Variability and Change Analysis</a:t>
            </a:r>
          </a:p>
          <a:p>
            <a:pPr>
              <a:buNone/>
            </a:pPr>
            <a:r>
              <a:rPr lang="en-US" sz="2400" dirty="0" smtClean="0"/>
              <a:t>Understanding past climate variations,  their interconnections and causes</a:t>
            </a:r>
          </a:p>
          <a:p>
            <a:r>
              <a:rPr lang="en-US" sz="2400" dirty="0" smtClean="0">
                <a:solidFill>
                  <a:schemeClr val="accent1"/>
                </a:solidFill>
              </a:rPr>
              <a:t>Regional Climate Modeling</a:t>
            </a:r>
            <a:r>
              <a:rPr lang="en-US" sz="2400" dirty="0" smtClean="0"/>
              <a:t> </a:t>
            </a:r>
          </a:p>
          <a:p>
            <a:pPr>
              <a:buNone/>
            </a:pPr>
            <a:r>
              <a:rPr lang="en-US" sz="2400" dirty="0" smtClean="0"/>
              <a:t>Developing a NOAA modeling           capability for addressing regional    climate change issues</a:t>
            </a:r>
          </a:p>
          <a:p>
            <a:pPr>
              <a:buNone/>
            </a:pPr>
            <a:endParaRPr lang="en-US" sz="2400" dirty="0" smtClean="0">
              <a:solidFill>
                <a:schemeClr val="accent2"/>
              </a:solidFill>
            </a:endParaRPr>
          </a:p>
          <a:p>
            <a:endParaRPr lang="en-US" sz="2400" dirty="0" smtClean="0">
              <a:solidFill>
                <a:schemeClr val="accent2"/>
              </a:solidFill>
            </a:endParaRPr>
          </a:p>
          <a:p>
            <a:endParaRPr lang="en-US" sz="2400" dirty="0" smtClean="0">
              <a:solidFill>
                <a:schemeClr val="accent2"/>
              </a:solidFill>
            </a:endParaRPr>
          </a:p>
          <a:p>
            <a:endParaRPr lang="en-US" sz="2400" dirty="0" smtClean="0">
              <a:solidFill>
                <a:schemeClr val="accent2"/>
              </a:solidFill>
            </a:endParaRPr>
          </a:p>
          <a:p>
            <a:endParaRPr lang="en-US" sz="1600" dirty="0" smtClean="0">
              <a:solidFill>
                <a:schemeClr val="accent2"/>
              </a:solidFill>
            </a:endParaRPr>
          </a:p>
          <a:p>
            <a:pPr algn="ctr">
              <a:buNone/>
            </a:pPr>
            <a:r>
              <a:rPr lang="en-US" sz="1600" dirty="0" smtClean="0">
                <a:solidFill>
                  <a:schemeClr val="accent2"/>
                </a:solidFill>
              </a:rPr>
              <a:t>See ARL’s Strategic Plan for Climate Research and Development</a:t>
            </a: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2</a:t>
            </a:fld>
            <a:endParaRPr lang="en-US" dirty="0"/>
          </a:p>
        </p:txBody>
      </p:sp>
      <p:graphicFrame>
        <p:nvGraphicFramePr>
          <p:cNvPr id="8" name="Diagram 7"/>
          <p:cNvGraphicFramePr/>
          <p:nvPr/>
        </p:nvGraphicFramePr>
        <p:xfrm>
          <a:off x="4953000" y="1828800"/>
          <a:ext cx="41910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solidFill>
                  <a:schemeClr val="accent1"/>
                </a:solidFill>
              </a:rPr>
              <a:t>Indicators of Preeminence</a:t>
            </a:r>
            <a:endParaRPr lang="en-US" dirty="0">
              <a:solidFill>
                <a:schemeClr val="accent1"/>
              </a:solidFill>
            </a:endParaRPr>
          </a:p>
        </p:txBody>
      </p:sp>
      <p:sp>
        <p:nvSpPr>
          <p:cNvPr id="3" name="Content Placeholder 2"/>
          <p:cNvSpPr>
            <a:spLocks noGrp="1"/>
          </p:cNvSpPr>
          <p:nvPr>
            <p:ph idx="1"/>
          </p:nvPr>
        </p:nvSpPr>
        <p:spPr>
          <a:xfrm>
            <a:off x="457200" y="1447800"/>
            <a:ext cx="8229600" cy="4389120"/>
          </a:xfrm>
        </p:spPr>
        <p:txBody>
          <a:bodyPr/>
          <a:lstStyle/>
          <a:p>
            <a:r>
              <a:rPr lang="en-US" sz="2800" dirty="0" smtClean="0"/>
              <a:t>Awards</a:t>
            </a:r>
          </a:p>
          <a:p>
            <a:pPr lvl="1"/>
            <a:r>
              <a:rPr lang="en-US" dirty="0" smtClean="0"/>
              <a:t>Commerce Dept. and NOAA Gold, Silver and Bronze Medals</a:t>
            </a:r>
          </a:p>
          <a:p>
            <a:pPr lvl="1"/>
            <a:r>
              <a:rPr lang="en-US" dirty="0" smtClean="0"/>
              <a:t>Three major World Meteorological Organization awards</a:t>
            </a:r>
          </a:p>
          <a:p>
            <a:pPr lvl="1"/>
            <a:r>
              <a:rPr lang="en-US" dirty="0" smtClean="0"/>
              <a:t>Several NOAA Research Outstanding Paper Awards</a:t>
            </a:r>
          </a:p>
          <a:p>
            <a:r>
              <a:rPr lang="en-US" sz="2800" dirty="0" smtClean="0"/>
              <a:t>Scientific leadership and service</a:t>
            </a:r>
          </a:p>
          <a:p>
            <a:pPr lvl="1"/>
            <a:r>
              <a:rPr lang="en-US" dirty="0" smtClean="0"/>
              <a:t>Journal editorial boards</a:t>
            </a:r>
          </a:p>
          <a:p>
            <a:pPr lvl="1"/>
            <a:r>
              <a:rPr lang="en-US" dirty="0" smtClean="0"/>
              <a:t>American Meteorological Society</a:t>
            </a:r>
          </a:p>
          <a:p>
            <a:pPr lvl="1"/>
            <a:r>
              <a:rPr lang="en-US" dirty="0" smtClean="0"/>
              <a:t>National Research Council committees</a:t>
            </a:r>
          </a:p>
          <a:p>
            <a:pPr lvl="1"/>
            <a:r>
              <a:rPr lang="en-US" dirty="0" smtClean="0"/>
              <a:t>World Meteorological Organization</a:t>
            </a:r>
          </a:p>
          <a:p>
            <a:pPr lvl="1"/>
            <a:r>
              <a:rPr lang="en-US" dirty="0" smtClean="0"/>
              <a:t>Global Climate Observing System</a:t>
            </a:r>
          </a:p>
          <a:p>
            <a:pPr lvl="1"/>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solidFill>
                  <a:schemeClr val="accent1"/>
                </a:solidFill>
              </a:rPr>
              <a:t>Publications</a:t>
            </a:r>
            <a:endParaRPr lang="en-US" dirty="0">
              <a:solidFill>
                <a:schemeClr val="accent1"/>
              </a:solidFill>
            </a:endParaRPr>
          </a:p>
        </p:txBody>
      </p:sp>
      <p:sp>
        <p:nvSpPr>
          <p:cNvPr id="3" name="Content Placeholder 2"/>
          <p:cNvSpPr>
            <a:spLocks noGrp="1"/>
          </p:cNvSpPr>
          <p:nvPr>
            <p:ph idx="1"/>
          </p:nvPr>
        </p:nvSpPr>
        <p:spPr>
          <a:xfrm>
            <a:off x="457200" y="1447800"/>
            <a:ext cx="8229600" cy="4389120"/>
          </a:xfrm>
        </p:spPr>
        <p:txBody>
          <a:bodyPr/>
          <a:lstStyle/>
          <a:p>
            <a:pPr lvl="1"/>
            <a:endParaRPr lang="en-US" dirty="0" smtClean="0"/>
          </a:p>
          <a:p>
            <a:endParaRPr lang="en-US"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4</a:t>
            </a:fld>
            <a:endParaRPr lang="en-US"/>
          </a:p>
        </p:txBody>
      </p:sp>
      <p:pic>
        <p:nvPicPr>
          <p:cNvPr id="7" name="Picture 6" descr="ARLClimatePubsLabRev.WMF"/>
          <p:cNvPicPr>
            <a:picLocks noChangeAspect="1"/>
          </p:cNvPicPr>
          <p:nvPr/>
        </p:nvPicPr>
        <p:blipFill>
          <a:blip r:embed="rId3" cstate="print"/>
          <a:srcRect l="12727" t="11765" r="3636" b="24706"/>
          <a:stretch>
            <a:fillRect/>
          </a:stretch>
        </p:blipFill>
        <p:spPr>
          <a:xfrm>
            <a:off x="609600" y="1591987"/>
            <a:ext cx="8001000" cy="4696073"/>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smtClean="0">
                <a:solidFill>
                  <a:schemeClr val="accent1"/>
                </a:solidFill>
              </a:rPr>
              <a:t>Future Plans</a:t>
            </a:r>
            <a:endParaRPr lang="en-US" dirty="0">
              <a:solidFill>
                <a:schemeClr val="accent1"/>
              </a:solidFill>
            </a:endParaRP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5</a:t>
            </a:fld>
            <a:endParaRPr lang="en-US"/>
          </a:p>
        </p:txBody>
      </p:sp>
      <p:sp>
        <p:nvSpPr>
          <p:cNvPr id="8" name="Content Placeholder 7"/>
          <p:cNvSpPr>
            <a:spLocks noGrp="1"/>
          </p:cNvSpPr>
          <p:nvPr>
            <p:ph idx="1"/>
          </p:nvPr>
        </p:nvSpPr>
        <p:spPr>
          <a:xfrm>
            <a:off x="381000" y="1600200"/>
            <a:ext cx="8229600" cy="4389120"/>
          </a:xfrm>
        </p:spPr>
        <p:txBody>
          <a:bodyPr/>
          <a:lstStyle/>
          <a:p>
            <a:r>
              <a:rPr lang="en-US" sz="2400" dirty="0" smtClean="0">
                <a:solidFill>
                  <a:schemeClr val="accent1"/>
                </a:solidFill>
              </a:rPr>
              <a:t>Climate Observing Networks</a:t>
            </a:r>
          </a:p>
          <a:p>
            <a:pPr lvl="1"/>
            <a:r>
              <a:rPr lang="en-US" sz="1800" dirty="0" smtClean="0"/>
              <a:t>Continued support for US surface climate reference networks</a:t>
            </a:r>
          </a:p>
          <a:p>
            <a:pPr lvl="1"/>
            <a:r>
              <a:rPr lang="en-US" sz="1800" dirty="0" smtClean="0"/>
              <a:t>Integration of Surface Energy Balance Network with surface radiation networks</a:t>
            </a:r>
          </a:p>
          <a:p>
            <a:pPr lvl="1"/>
            <a:r>
              <a:rPr lang="en-US" sz="1800" dirty="0" smtClean="0"/>
              <a:t>Continued research in support of GCOS  Reference Upper Air Network</a:t>
            </a:r>
          </a:p>
          <a:p>
            <a:r>
              <a:rPr lang="en-US" sz="2400" dirty="0" smtClean="0">
                <a:solidFill>
                  <a:schemeClr val="accent1"/>
                </a:solidFill>
              </a:rPr>
              <a:t>Climate Variability and Change Analysis</a:t>
            </a:r>
          </a:p>
          <a:p>
            <a:pPr lvl="1"/>
            <a:r>
              <a:rPr lang="en-US" sz="1800" dirty="0" smtClean="0"/>
              <a:t>Continued analysis of temperature trends and their uncertainties</a:t>
            </a:r>
          </a:p>
          <a:p>
            <a:pPr lvl="1"/>
            <a:r>
              <a:rPr lang="en-US" sz="1800" dirty="0" smtClean="0"/>
              <a:t>Expansion of planetary boundary layer and cloudiness research</a:t>
            </a:r>
          </a:p>
          <a:p>
            <a:pPr lvl="1"/>
            <a:r>
              <a:rPr lang="en-US" sz="1800" dirty="0" smtClean="0"/>
              <a:t>Focus on tropical </a:t>
            </a:r>
            <a:r>
              <a:rPr lang="en-US" sz="1800" dirty="0" err="1" smtClean="0"/>
              <a:t>tropopause</a:t>
            </a:r>
            <a:r>
              <a:rPr lang="en-US" sz="1800" dirty="0" smtClean="0"/>
              <a:t> and linkages to stratospheric water vapor</a:t>
            </a:r>
          </a:p>
          <a:p>
            <a:pPr lvl="1"/>
            <a:r>
              <a:rPr lang="en-US" sz="1800" dirty="0" smtClean="0"/>
              <a:t>Maintaining flexibility to address emerging scientific problems</a:t>
            </a:r>
          </a:p>
          <a:p>
            <a:r>
              <a:rPr lang="en-US" sz="2400" dirty="0" smtClean="0">
                <a:solidFill>
                  <a:schemeClr val="accent1"/>
                </a:solidFill>
              </a:rPr>
              <a:t>Regional Climate Modeling</a:t>
            </a:r>
            <a:r>
              <a:rPr lang="en-US" sz="2400" dirty="0" smtClean="0"/>
              <a:t> </a:t>
            </a:r>
          </a:p>
          <a:p>
            <a:pPr lvl="1"/>
            <a:r>
              <a:rPr lang="en-US" sz="1800" dirty="0" smtClean="0"/>
              <a:t>Work toward a regional Earth system modeling capability </a:t>
            </a:r>
          </a:p>
          <a:p>
            <a:pPr lvl="1"/>
            <a:r>
              <a:rPr lang="en-US" sz="1800" dirty="0" smtClean="0"/>
              <a:t>Incorporate a data assimilation capability </a:t>
            </a:r>
          </a:p>
          <a:p>
            <a:pPr lvl="1"/>
            <a:r>
              <a:rPr lang="en-US" sz="1800" dirty="0" smtClean="0"/>
              <a:t>Develop a model-based satellite data calibration and validation tool</a:t>
            </a:r>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sz="9600" dirty="0" smtClean="0">
                <a:solidFill>
                  <a:schemeClr val="accent1"/>
                </a:solidFill>
                <a:latin typeface="Monotype Corsiva" pitchFamily="66" charset="0"/>
              </a:rPr>
              <a:t>Questions ?</a:t>
            </a:r>
            <a:endParaRPr lang="en-US" sz="9600" dirty="0">
              <a:solidFill>
                <a:schemeClr val="accent1"/>
              </a:solidFill>
              <a:latin typeface="Monotype Corsiva" pitchFamily="66" charset="0"/>
            </a:endParaRP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6</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3C998A9F63674F9B1D7269A70FDE6B" ma:contentTypeVersion="0" ma:contentTypeDescription="Create a new document." ma:contentTypeScope="" ma:versionID="b6ea8a089e6556b1340cb476b7cdaa74">
  <xsd:schema xmlns:xsd="http://www.w3.org/2001/XMLSchema" xmlns:p="http://schemas.microsoft.com/office/2006/metadata/properties" targetNamespace="http://schemas.microsoft.com/office/2006/metadata/properties" ma:root="true" ma:fieldsID="46ce51841bcaebe75ae25adb2fb3cbe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486F6E9-E3F6-4088-B6F4-BC9CBF713C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DA49352-8809-43F1-9C63-8148830CB60F}">
  <ds:schemaRefs>
    <ds:schemaRef ds:uri="http://schemas.microsoft.com/sharepoint/v3/contenttype/forms"/>
  </ds:schemaRefs>
</ds:datastoreItem>
</file>

<file path=customXml/itemProps3.xml><?xml version="1.0" encoding="utf-8"?>
<ds:datastoreItem xmlns:ds="http://schemas.openxmlformats.org/officeDocument/2006/customXml" ds:itemID="{419CFFE2-D5AD-4ECC-96DB-96B651C1DC69}">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Flow</Template>
  <TotalTime>2166</TotalTime>
  <Words>867</Words>
  <Application>Microsoft Office PowerPoint</Application>
  <PresentationFormat>On-screen Show (4:3)</PresentationFormat>
  <Paragraphs>98</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1_Flow</vt:lpstr>
      <vt:lpstr>Slide 1</vt:lpstr>
      <vt:lpstr>Summary of ARL’s Climate Theme</vt:lpstr>
      <vt:lpstr>Indicators of Preeminence</vt:lpstr>
      <vt:lpstr>Publications</vt:lpstr>
      <vt:lpstr>Future Plans</vt:lpstr>
      <vt:lpstr>Slide 6</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mkerchne</dc:creator>
  <cp:lastModifiedBy>MKerchne</cp:lastModifiedBy>
  <cp:revision>129</cp:revision>
  <dcterms:created xsi:type="dcterms:W3CDTF">2010-03-05T18:03:08Z</dcterms:created>
  <dcterms:modified xsi:type="dcterms:W3CDTF">2011-04-13T16:52:59Z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0x0101005D3C998A9F63674F9B1D7269A70FDE6B</vt:lpwstr>
  </property>
</Properties>
</file>