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17"/>
  </p:notesMasterIdLst>
  <p:handoutMasterIdLst>
    <p:handoutMasterId r:id="rId18"/>
  </p:handoutMasterIdLst>
  <p:sldIdLst>
    <p:sldId id="260" r:id="rId5"/>
    <p:sldId id="289" r:id="rId6"/>
    <p:sldId id="281" r:id="rId7"/>
    <p:sldId id="286" r:id="rId8"/>
    <p:sldId id="285" r:id="rId9"/>
    <p:sldId id="291" r:id="rId10"/>
    <p:sldId id="290" r:id="rId11"/>
    <p:sldId id="296" r:id="rId12"/>
    <p:sldId id="293" r:id="rId13"/>
    <p:sldId id="292" r:id="rId14"/>
    <p:sldId id="294" r:id="rId15"/>
    <p:sldId id="295"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CC"/>
    <a:srgbClr val="99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04" autoAdjust="0"/>
    <p:restoredTop sz="30944" autoAdjust="0"/>
  </p:normalViewPr>
  <p:slideViewPr>
    <p:cSldViewPr>
      <p:cViewPr>
        <p:scale>
          <a:sx n="60" d="100"/>
          <a:sy n="60" d="100"/>
        </p:scale>
        <p:origin x="-2154" y="7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872"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DB58D40-B73A-4490-B237-085C714B9959}" type="doc">
      <dgm:prSet loTypeId="urn:microsoft.com/office/officeart/2005/8/layout/venn1" loCatId="relationship" qsTypeId="urn:microsoft.com/office/officeart/2005/8/quickstyle/simple4" qsCatId="simple" csTypeId="urn:microsoft.com/office/officeart/2005/8/colors/colorful1" csCatId="colorful" phldr="1"/>
      <dgm:spPr/>
    </dgm:pt>
    <dgm:pt modelId="{E1BDEF3B-3877-462E-B94B-CFAD0612D2D4}">
      <dgm:prSet phldrT="[Text]" custT="1"/>
      <dgm:spPr/>
      <dgm:t>
        <a:bodyPr/>
        <a:lstStyle/>
        <a:p>
          <a:r>
            <a:rPr lang="en-US" sz="1800" b="1" dirty="0" smtClean="0">
              <a:solidFill>
                <a:schemeClr val="bg1"/>
              </a:solidFill>
              <a:latin typeface="+mn-lt"/>
            </a:rPr>
            <a:t>Observations</a:t>
          </a:r>
          <a:endParaRPr lang="en-US" sz="1800" b="1" dirty="0">
            <a:solidFill>
              <a:schemeClr val="bg1"/>
            </a:solidFill>
            <a:latin typeface="+mn-lt"/>
          </a:endParaRPr>
        </a:p>
      </dgm:t>
    </dgm:pt>
    <dgm:pt modelId="{20227FE5-088B-4582-BE97-847E1B362778}" type="parTrans" cxnId="{971D7CC6-C760-4D57-BBB6-3846EFAA0200}">
      <dgm:prSet/>
      <dgm:spPr/>
      <dgm:t>
        <a:bodyPr/>
        <a:lstStyle/>
        <a:p>
          <a:endParaRPr lang="en-US"/>
        </a:p>
      </dgm:t>
    </dgm:pt>
    <dgm:pt modelId="{F2AF20CE-8455-4459-B513-1A4D625716A6}" type="sibTrans" cxnId="{971D7CC6-C760-4D57-BBB6-3846EFAA0200}">
      <dgm:prSet/>
      <dgm:spPr/>
      <dgm:t>
        <a:bodyPr/>
        <a:lstStyle/>
        <a:p>
          <a:endParaRPr lang="en-US"/>
        </a:p>
      </dgm:t>
    </dgm:pt>
    <dgm:pt modelId="{824DA217-068C-4C1F-A0EB-EA1B7A491FDA}">
      <dgm:prSet phldrT="[Text]" custT="1"/>
      <dgm:spPr/>
      <dgm:t>
        <a:bodyPr/>
        <a:lstStyle/>
        <a:p>
          <a:r>
            <a:rPr lang="en-US" sz="1800" b="1" dirty="0" smtClean="0">
              <a:solidFill>
                <a:schemeClr val="bg1"/>
              </a:solidFill>
              <a:latin typeface="+mn-lt"/>
            </a:rPr>
            <a:t>Modeling</a:t>
          </a:r>
          <a:endParaRPr lang="en-US" sz="1600" b="1" dirty="0">
            <a:solidFill>
              <a:schemeClr val="bg1"/>
            </a:solidFill>
            <a:latin typeface="+mn-lt"/>
          </a:endParaRPr>
        </a:p>
      </dgm:t>
    </dgm:pt>
    <dgm:pt modelId="{25F7545E-0956-425F-AA8B-3D4D29D6A80A}" type="parTrans" cxnId="{2C8EBF37-A7D1-48AA-8D20-722C12F43737}">
      <dgm:prSet/>
      <dgm:spPr/>
      <dgm:t>
        <a:bodyPr/>
        <a:lstStyle/>
        <a:p>
          <a:endParaRPr lang="en-US"/>
        </a:p>
      </dgm:t>
    </dgm:pt>
    <dgm:pt modelId="{6053C2E9-0488-4CCC-9AD7-9C324235B89A}" type="sibTrans" cxnId="{2C8EBF37-A7D1-48AA-8D20-722C12F43737}">
      <dgm:prSet/>
      <dgm:spPr/>
      <dgm:t>
        <a:bodyPr/>
        <a:lstStyle/>
        <a:p>
          <a:endParaRPr lang="en-US"/>
        </a:p>
      </dgm:t>
    </dgm:pt>
    <dgm:pt modelId="{4CADEF77-8012-4269-B3FA-163D8DF7E890}">
      <dgm:prSet phldrT="[Text]" custT="1"/>
      <dgm:spPr/>
      <dgm:t>
        <a:bodyPr/>
        <a:lstStyle/>
        <a:p>
          <a:r>
            <a:rPr lang="en-US" sz="1800" b="1" dirty="0" smtClean="0">
              <a:solidFill>
                <a:schemeClr val="bg1"/>
              </a:solidFill>
              <a:latin typeface="+mn-lt"/>
            </a:rPr>
            <a:t>Analysis</a:t>
          </a:r>
          <a:endParaRPr lang="en-US" sz="1600" b="1" dirty="0">
            <a:solidFill>
              <a:schemeClr val="bg1"/>
            </a:solidFill>
            <a:latin typeface="+mn-lt"/>
          </a:endParaRPr>
        </a:p>
      </dgm:t>
    </dgm:pt>
    <dgm:pt modelId="{25360288-9F6C-48D3-8496-005701145529}" type="parTrans" cxnId="{D1C7C2B6-8B73-46AB-B77B-114097F6E957}">
      <dgm:prSet/>
      <dgm:spPr/>
      <dgm:t>
        <a:bodyPr/>
        <a:lstStyle/>
        <a:p>
          <a:endParaRPr lang="en-US"/>
        </a:p>
      </dgm:t>
    </dgm:pt>
    <dgm:pt modelId="{03E1DC63-6857-492A-B946-1C357F0DA843}" type="sibTrans" cxnId="{D1C7C2B6-8B73-46AB-B77B-114097F6E957}">
      <dgm:prSet/>
      <dgm:spPr/>
      <dgm:t>
        <a:bodyPr/>
        <a:lstStyle/>
        <a:p>
          <a:endParaRPr lang="en-US"/>
        </a:p>
      </dgm:t>
    </dgm:pt>
    <dgm:pt modelId="{FBC1F583-09D2-4153-85BD-8887397B6E69}" type="pres">
      <dgm:prSet presAssocID="{9DB58D40-B73A-4490-B237-085C714B9959}" presName="compositeShape" presStyleCnt="0">
        <dgm:presLayoutVars>
          <dgm:chMax val="7"/>
          <dgm:dir/>
          <dgm:resizeHandles val="exact"/>
        </dgm:presLayoutVars>
      </dgm:prSet>
      <dgm:spPr/>
    </dgm:pt>
    <dgm:pt modelId="{7A51118B-8510-4A5E-BA19-EC905FC082DD}" type="pres">
      <dgm:prSet presAssocID="{E1BDEF3B-3877-462E-B94B-CFAD0612D2D4}" presName="circ1" presStyleLbl="vennNode1" presStyleIdx="0" presStyleCnt="3"/>
      <dgm:spPr/>
      <dgm:t>
        <a:bodyPr/>
        <a:lstStyle/>
        <a:p>
          <a:endParaRPr lang="en-US"/>
        </a:p>
      </dgm:t>
    </dgm:pt>
    <dgm:pt modelId="{5F9FB062-07DC-4679-BEE4-FB8A615EC25A}" type="pres">
      <dgm:prSet presAssocID="{E1BDEF3B-3877-462E-B94B-CFAD0612D2D4}" presName="circ1Tx" presStyleLbl="revTx" presStyleIdx="0" presStyleCnt="0">
        <dgm:presLayoutVars>
          <dgm:chMax val="0"/>
          <dgm:chPref val="0"/>
          <dgm:bulletEnabled val="1"/>
        </dgm:presLayoutVars>
      </dgm:prSet>
      <dgm:spPr/>
      <dgm:t>
        <a:bodyPr/>
        <a:lstStyle/>
        <a:p>
          <a:endParaRPr lang="en-US"/>
        </a:p>
      </dgm:t>
    </dgm:pt>
    <dgm:pt modelId="{3B3CA2EF-98A9-4EF6-8E05-1FD62AD2A74B}" type="pres">
      <dgm:prSet presAssocID="{824DA217-068C-4C1F-A0EB-EA1B7A491FDA}" presName="circ2" presStyleLbl="vennNode1" presStyleIdx="1" presStyleCnt="3"/>
      <dgm:spPr/>
      <dgm:t>
        <a:bodyPr/>
        <a:lstStyle/>
        <a:p>
          <a:endParaRPr lang="en-US"/>
        </a:p>
      </dgm:t>
    </dgm:pt>
    <dgm:pt modelId="{919292A6-20C8-44E9-91F6-D97F39609F3D}" type="pres">
      <dgm:prSet presAssocID="{824DA217-068C-4C1F-A0EB-EA1B7A491FDA}" presName="circ2Tx" presStyleLbl="revTx" presStyleIdx="0" presStyleCnt="0">
        <dgm:presLayoutVars>
          <dgm:chMax val="0"/>
          <dgm:chPref val="0"/>
          <dgm:bulletEnabled val="1"/>
        </dgm:presLayoutVars>
      </dgm:prSet>
      <dgm:spPr/>
      <dgm:t>
        <a:bodyPr/>
        <a:lstStyle/>
        <a:p>
          <a:endParaRPr lang="en-US"/>
        </a:p>
      </dgm:t>
    </dgm:pt>
    <dgm:pt modelId="{E43C80AF-220E-4A46-B269-3617B0B05EA7}" type="pres">
      <dgm:prSet presAssocID="{4CADEF77-8012-4269-B3FA-163D8DF7E890}" presName="circ3" presStyleLbl="vennNode1" presStyleIdx="2" presStyleCnt="3"/>
      <dgm:spPr/>
      <dgm:t>
        <a:bodyPr/>
        <a:lstStyle/>
        <a:p>
          <a:endParaRPr lang="en-US"/>
        </a:p>
      </dgm:t>
    </dgm:pt>
    <dgm:pt modelId="{5674215F-0888-4820-9E60-719B4088A01D}" type="pres">
      <dgm:prSet presAssocID="{4CADEF77-8012-4269-B3FA-163D8DF7E890}" presName="circ3Tx" presStyleLbl="revTx" presStyleIdx="0" presStyleCnt="0">
        <dgm:presLayoutVars>
          <dgm:chMax val="0"/>
          <dgm:chPref val="0"/>
          <dgm:bulletEnabled val="1"/>
        </dgm:presLayoutVars>
      </dgm:prSet>
      <dgm:spPr/>
      <dgm:t>
        <a:bodyPr/>
        <a:lstStyle/>
        <a:p>
          <a:endParaRPr lang="en-US"/>
        </a:p>
      </dgm:t>
    </dgm:pt>
  </dgm:ptLst>
  <dgm:cxnLst>
    <dgm:cxn modelId="{6D20EEAF-4CFF-4C3E-9F72-4DF2D75BEB37}" type="presOf" srcId="{E1BDEF3B-3877-462E-B94B-CFAD0612D2D4}" destId="{5F9FB062-07DC-4679-BEE4-FB8A615EC25A}" srcOrd="1" destOrd="0" presId="urn:microsoft.com/office/officeart/2005/8/layout/venn1"/>
    <dgm:cxn modelId="{72F15CE8-AD38-4AE5-8A94-90B1261585F2}" type="presOf" srcId="{9DB58D40-B73A-4490-B237-085C714B9959}" destId="{FBC1F583-09D2-4153-85BD-8887397B6E69}" srcOrd="0" destOrd="0" presId="urn:microsoft.com/office/officeart/2005/8/layout/venn1"/>
    <dgm:cxn modelId="{9381A583-5F6D-4DF0-A851-2BA7C7DA0574}" type="presOf" srcId="{E1BDEF3B-3877-462E-B94B-CFAD0612D2D4}" destId="{7A51118B-8510-4A5E-BA19-EC905FC082DD}" srcOrd="0" destOrd="0" presId="urn:microsoft.com/office/officeart/2005/8/layout/venn1"/>
    <dgm:cxn modelId="{971D7CC6-C760-4D57-BBB6-3846EFAA0200}" srcId="{9DB58D40-B73A-4490-B237-085C714B9959}" destId="{E1BDEF3B-3877-462E-B94B-CFAD0612D2D4}" srcOrd="0" destOrd="0" parTransId="{20227FE5-088B-4582-BE97-847E1B362778}" sibTransId="{F2AF20CE-8455-4459-B513-1A4D625716A6}"/>
    <dgm:cxn modelId="{87BD21B1-A65C-4697-AB70-45BDF7C42B4E}" type="presOf" srcId="{824DA217-068C-4C1F-A0EB-EA1B7A491FDA}" destId="{919292A6-20C8-44E9-91F6-D97F39609F3D}" srcOrd="1" destOrd="0" presId="urn:microsoft.com/office/officeart/2005/8/layout/venn1"/>
    <dgm:cxn modelId="{D1C7C2B6-8B73-46AB-B77B-114097F6E957}" srcId="{9DB58D40-B73A-4490-B237-085C714B9959}" destId="{4CADEF77-8012-4269-B3FA-163D8DF7E890}" srcOrd="2" destOrd="0" parTransId="{25360288-9F6C-48D3-8496-005701145529}" sibTransId="{03E1DC63-6857-492A-B946-1C357F0DA843}"/>
    <dgm:cxn modelId="{497D50C3-9415-4CFA-8145-E25C6EFAFE57}" type="presOf" srcId="{4CADEF77-8012-4269-B3FA-163D8DF7E890}" destId="{5674215F-0888-4820-9E60-719B4088A01D}" srcOrd="1" destOrd="0" presId="urn:microsoft.com/office/officeart/2005/8/layout/venn1"/>
    <dgm:cxn modelId="{2C8EBF37-A7D1-48AA-8D20-722C12F43737}" srcId="{9DB58D40-B73A-4490-B237-085C714B9959}" destId="{824DA217-068C-4C1F-A0EB-EA1B7A491FDA}" srcOrd="1" destOrd="0" parTransId="{25F7545E-0956-425F-AA8B-3D4D29D6A80A}" sibTransId="{6053C2E9-0488-4CCC-9AD7-9C324235B89A}"/>
    <dgm:cxn modelId="{7090D0F5-F115-4645-A093-B81D5699A4E1}" type="presOf" srcId="{824DA217-068C-4C1F-A0EB-EA1B7A491FDA}" destId="{3B3CA2EF-98A9-4EF6-8E05-1FD62AD2A74B}" srcOrd="0" destOrd="0" presId="urn:microsoft.com/office/officeart/2005/8/layout/venn1"/>
    <dgm:cxn modelId="{B52AEE16-BB8B-4A18-8655-6063DD8DF9A2}" type="presOf" srcId="{4CADEF77-8012-4269-B3FA-163D8DF7E890}" destId="{E43C80AF-220E-4A46-B269-3617B0B05EA7}" srcOrd="0" destOrd="0" presId="urn:microsoft.com/office/officeart/2005/8/layout/venn1"/>
    <dgm:cxn modelId="{BDCEE36E-8FD7-49FC-9B10-E3A8F35FAC1D}" type="presParOf" srcId="{FBC1F583-09D2-4153-85BD-8887397B6E69}" destId="{7A51118B-8510-4A5E-BA19-EC905FC082DD}" srcOrd="0" destOrd="0" presId="urn:microsoft.com/office/officeart/2005/8/layout/venn1"/>
    <dgm:cxn modelId="{6D2CD59A-BA82-4091-A974-6F1373CB29B8}" type="presParOf" srcId="{FBC1F583-09D2-4153-85BD-8887397B6E69}" destId="{5F9FB062-07DC-4679-BEE4-FB8A615EC25A}" srcOrd="1" destOrd="0" presId="urn:microsoft.com/office/officeart/2005/8/layout/venn1"/>
    <dgm:cxn modelId="{0DCB2463-A09B-46D6-9DA1-BAF848DA7991}" type="presParOf" srcId="{FBC1F583-09D2-4153-85BD-8887397B6E69}" destId="{3B3CA2EF-98A9-4EF6-8E05-1FD62AD2A74B}" srcOrd="2" destOrd="0" presId="urn:microsoft.com/office/officeart/2005/8/layout/venn1"/>
    <dgm:cxn modelId="{BDD18455-8E65-4F28-A2F4-456815F36015}" type="presParOf" srcId="{FBC1F583-09D2-4153-85BD-8887397B6E69}" destId="{919292A6-20C8-44E9-91F6-D97F39609F3D}" srcOrd="3" destOrd="0" presId="urn:microsoft.com/office/officeart/2005/8/layout/venn1"/>
    <dgm:cxn modelId="{5922B483-1A92-4455-8D7F-8DE8604EAE0B}" type="presParOf" srcId="{FBC1F583-09D2-4153-85BD-8887397B6E69}" destId="{E43C80AF-220E-4A46-B269-3617B0B05EA7}" srcOrd="4" destOrd="0" presId="urn:microsoft.com/office/officeart/2005/8/layout/venn1"/>
    <dgm:cxn modelId="{00BEBDEB-97CE-4F4D-BDD8-EB18E703FB6A}" type="presParOf" srcId="{FBC1F583-09D2-4153-85BD-8887397B6E69}" destId="{5674215F-0888-4820-9E60-719B4088A01D}" srcOrd="5" destOrd="0" presId="urn:microsoft.com/office/officeart/2005/8/layout/ven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51118B-8510-4A5E-BA19-EC905FC082DD}">
      <dsp:nvSpPr>
        <dsp:cNvPr id="0" name=""/>
        <dsp:cNvSpPr/>
      </dsp:nvSpPr>
      <dsp:spPr>
        <a:xfrm>
          <a:off x="1089659" y="41909"/>
          <a:ext cx="2011680" cy="2011680"/>
        </a:xfrm>
        <a:prstGeom prst="ellipse">
          <a:avLst/>
        </a:prstGeom>
        <a:gradFill rotWithShape="0">
          <a:gsLst>
            <a:gs pos="0">
              <a:schemeClr val="accent2">
                <a:alpha val="50000"/>
                <a:hueOff val="0"/>
                <a:satOff val="0"/>
                <a:lumOff val="0"/>
                <a:alphaOff val="0"/>
                <a:tint val="98000"/>
                <a:shade val="25000"/>
                <a:satMod val="250000"/>
              </a:schemeClr>
            </a:gs>
            <a:gs pos="68000">
              <a:schemeClr val="accent2">
                <a:alpha val="50000"/>
                <a:hueOff val="0"/>
                <a:satOff val="0"/>
                <a:lumOff val="0"/>
                <a:alphaOff val="0"/>
                <a:tint val="86000"/>
                <a:satMod val="115000"/>
              </a:schemeClr>
            </a:gs>
            <a:gs pos="100000">
              <a:schemeClr val="accent2">
                <a:alpha val="50000"/>
                <a:hueOff val="0"/>
                <a:satOff val="0"/>
                <a:lumOff val="0"/>
                <a:alphaOff val="0"/>
                <a:tint val="50000"/>
                <a:satMod val="150000"/>
              </a:schemeClr>
            </a:gs>
          </a:gsLst>
          <a:path path="circle">
            <a:fillToRect l="50000" t="130000" r="50000" b="-30000"/>
          </a:path>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bg1"/>
              </a:solidFill>
              <a:latin typeface="+mn-lt"/>
            </a:rPr>
            <a:t>Observations</a:t>
          </a:r>
          <a:endParaRPr lang="en-US" sz="1800" b="1" kern="1200" dirty="0">
            <a:solidFill>
              <a:schemeClr val="bg1"/>
            </a:solidFill>
            <a:latin typeface="+mn-lt"/>
          </a:endParaRPr>
        </a:p>
      </dsp:txBody>
      <dsp:txXfrm>
        <a:off x="1357884" y="393953"/>
        <a:ext cx="1475232" cy="905256"/>
      </dsp:txXfrm>
    </dsp:sp>
    <dsp:sp modelId="{3B3CA2EF-98A9-4EF6-8E05-1FD62AD2A74B}">
      <dsp:nvSpPr>
        <dsp:cNvPr id="0" name=""/>
        <dsp:cNvSpPr/>
      </dsp:nvSpPr>
      <dsp:spPr>
        <a:xfrm>
          <a:off x="1815541" y="1299210"/>
          <a:ext cx="2011680" cy="2011680"/>
        </a:xfrm>
        <a:prstGeom prst="ellipse">
          <a:avLst/>
        </a:prstGeom>
        <a:gradFill rotWithShape="0">
          <a:gsLst>
            <a:gs pos="0">
              <a:schemeClr val="accent3">
                <a:alpha val="50000"/>
                <a:hueOff val="0"/>
                <a:satOff val="0"/>
                <a:lumOff val="0"/>
                <a:alphaOff val="0"/>
                <a:tint val="98000"/>
                <a:shade val="25000"/>
                <a:satMod val="250000"/>
              </a:schemeClr>
            </a:gs>
            <a:gs pos="68000">
              <a:schemeClr val="accent3">
                <a:alpha val="50000"/>
                <a:hueOff val="0"/>
                <a:satOff val="0"/>
                <a:lumOff val="0"/>
                <a:alphaOff val="0"/>
                <a:tint val="86000"/>
                <a:satMod val="115000"/>
              </a:schemeClr>
            </a:gs>
            <a:gs pos="100000">
              <a:schemeClr val="accent3">
                <a:alpha val="50000"/>
                <a:hueOff val="0"/>
                <a:satOff val="0"/>
                <a:lumOff val="0"/>
                <a:alphaOff val="0"/>
                <a:tint val="50000"/>
                <a:satMod val="150000"/>
              </a:schemeClr>
            </a:gs>
          </a:gsLst>
          <a:path path="circle">
            <a:fillToRect l="50000" t="130000" r="50000" b="-30000"/>
          </a:path>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bg1"/>
              </a:solidFill>
              <a:latin typeface="+mn-lt"/>
            </a:rPr>
            <a:t>Modeling</a:t>
          </a:r>
          <a:endParaRPr lang="en-US" sz="1600" b="1" kern="1200" dirty="0">
            <a:solidFill>
              <a:schemeClr val="bg1"/>
            </a:solidFill>
            <a:latin typeface="+mn-lt"/>
          </a:endParaRPr>
        </a:p>
      </dsp:txBody>
      <dsp:txXfrm>
        <a:off x="2430780" y="1818894"/>
        <a:ext cx="1207008" cy="1106424"/>
      </dsp:txXfrm>
    </dsp:sp>
    <dsp:sp modelId="{E43C80AF-220E-4A46-B269-3617B0B05EA7}">
      <dsp:nvSpPr>
        <dsp:cNvPr id="0" name=""/>
        <dsp:cNvSpPr/>
      </dsp:nvSpPr>
      <dsp:spPr>
        <a:xfrm>
          <a:off x="363778" y="1299210"/>
          <a:ext cx="2011680" cy="2011680"/>
        </a:xfrm>
        <a:prstGeom prst="ellipse">
          <a:avLst/>
        </a:prstGeom>
        <a:gradFill rotWithShape="0">
          <a:gsLst>
            <a:gs pos="0">
              <a:schemeClr val="accent4">
                <a:alpha val="50000"/>
                <a:hueOff val="0"/>
                <a:satOff val="0"/>
                <a:lumOff val="0"/>
                <a:alphaOff val="0"/>
                <a:tint val="98000"/>
                <a:shade val="25000"/>
                <a:satMod val="250000"/>
              </a:schemeClr>
            </a:gs>
            <a:gs pos="68000">
              <a:schemeClr val="accent4">
                <a:alpha val="50000"/>
                <a:hueOff val="0"/>
                <a:satOff val="0"/>
                <a:lumOff val="0"/>
                <a:alphaOff val="0"/>
                <a:tint val="86000"/>
                <a:satMod val="115000"/>
              </a:schemeClr>
            </a:gs>
            <a:gs pos="100000">
              <a:schemeClr val="accent4">
                <a:alpha val="50000"/>
                <a:hueOff val="0"/>
                <a:satOff val="0"/>
                <a:lumOff val="0"/>
                <a:alphaOff val="0"/>
                <a:tint val="50000"/>
                <a:satMod val="150000"/>
              </a:schemeClr>
            </a:gs>
          </a:gsLst>
          <a:path path="circle">
            <a:fillToRect l="50000" t="130000" r="50000" b="-30000"/>
          </a:path>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bg1"/>
              </a:solidFill>
              <a:latin typeface="+mn-lt"/>
            </a:rPr>
            <a:t>Analysis</a:t>
          </a:r>
          <a:endParaRPr lang="en-US" sz="1600" b="1" kern="1200" dirty="0">
            <a:solidFill>
              <a:schemeClr val="bg1"/>
            </a:solidFill>
            <a:latin typeface="+mn-lt"/>
          </a:endParaRPr>
        </a:p>
      </dsp:txBody>
      <dsp:txXfrm>
        <a:off x="553211" y="1818894"/>
        <a:ext cx="1207008" cy="1106424"/>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3E94C65-A173-4F5A-8FEA-F84993FF0FD0}" type="datetimeFigureOut">
              <a:rPr lang="en-US" smtClean="0"/>
              <a:pPr/>
              <a:t>4/13/2011</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31BB4C9-4BB0-4F75-B16C-D1499E9798D0}"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085DC63-5220-4D44-BB95-1971E560EE91}" type="datetimeFigureOut">
              <a:rPr lang="en-US" smtClean="0"/>
              <a:pPr/>
              <a:t>4/13/2011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968C90-F160-400A-9168-041FF088281A}"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t>The third theme of ARL’s research program is climate.</a:t>
            </a:r>
            <a:endParaRPr lang="en-US" sz="1400" dirty="0"/>
          </a:p>
        </p:txBody>
      </p:sp>
      <p:sp>
        <p:nvSpPr>
          <p:cNvPr id="4" name="Slide Number Placeholder 3"/>
          <p:cNvSpPr>
            <a:spLocks noGrp="1"/>
          </p:cNvSpPr>
          <p:nvPr>
            <p:ph type="sldNum" sz="quarter" idx="10"/>
          </p:nvPr>
        </p:nvSpPr>
        <p:spPr/>
        <p:txBody>
          <a:bodyPr/>
          <a:lstStyle/>
          <a:p>
            <a:fld id="{44968C90-F160-400A-9168-041FF088281A}"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r>
              <a:rPr lang="en-US" sz="1400" dirty="0" smtClean="0"/>
              <a:t>Our Climate Variability</a:t>
            </a:r>
            <a:r>
              <a:rPr lang="en-US" sz="1400" baseline="0" dirty="0" smtClean="0"/>
              <a:t> and Change Analysis </a:t>
            </a:r>
            <a:r>
              <a:rPr lang="en-US" sz="1400" dirty="0" smtClean="0"/>
              <a:t>work will be described in two</a:t>
            </a:r>
            <a:r>
              <a:rPr lang="en-US" sz="1400" baseline="0" dirty="0" smtClean="0"/>
              <a:t> complementary talks by Melissa Free and myself, addressing upper-air climate change, and focusing on aspects of our research on global temperature variability and trends.  There are three posters, each addressing other topics of study, and one podcast.  The podcast is a fun, new outreach product, that describes in non-technical language why we study upper-air climate and highlights some of our findings and plans.  Each of the five segments is just a few minutes long.</a:t>
            </a:r>
            <a:endParaRPr lang="en-US" sz="1400" dirty="0"/>
          </a:p>
        </p:txBody>
      </p:sp>
      <p:sp>
        <p:nvSpPr>
          <p:cNvPr id="4" name="Slide Number Placeholder 3"/>
          <p:cNvSpPr>
            <a:spLocks noGrp="1"/>
          </p:cNvSpPr>
          <p:nvPr>
            <p:ph type="sldNum" sz="quarter" idx="10"/>
          </p:nvPr>
        </p:nvSpPr>
        <p:spPr/>
        <p:txBody>
          <a:bodyPr/>
          <a:lstStyle/>
          <a:p>
            <a:fld id="{44968C90-F160-400A-9168-041FF088281A}"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400" dirty="0" smtClean="0"/>
              <a:t>The main presentation</a:t>
            </a:r>
            <a:r>
              <a:rPr lang="en-US" sz="1400" baseline="0" dirty="0" smtClean="0"/>
              <a:t> on Regional Climate Modeling is a poster by Julian Wang, covering these topics.</a:t>
            </a:r>
            <a:endParaRPr lang="en-US" sz="1400" dirty="0"/>
          </a:p>
        </p:txBody>
      </p:sp>
      <p:sp>
        <p:nvSpPr>
          <p:cNvPr id="4" name="Slide Number Placeholder 3"/>
          <p:cNvSpPr>
            <a:spLocks noGrp="1"/>
          </p:cNvSpPr>
          <p:nvPr>
            <p:ph type="sldNum" sz="quarter" idx="10"/>
          </p:nvPr>
        </p:nvSpPr>
        <p:spPr/>
        <p:txBody>
          <a:bodyPr/>
          <a:lstStyle/>
          <a:p>
            <a:fld id="{44968C90-F160-400A-9168-041FF088281A}"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4968C90-F160-400A-9168-041FF088281A}" type="slidenum">
              <a:rPr lang="en-US" smtClean="0"/>
              <a:pPr/>
              <a:t>12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lvl="0" algn="just"/>
            <a:r>
              <a:rPr lang="en-US" sz="1200" dirty="0" smtClean="0"/>
              <a:t>The</a:t>
            </a:r>
            <a:r>
              <a:rPr lang="en-US" sz="1200" baseline="0" dirty="0" smtClean="0"/>
              <a:t> scope of ARL’s climate program involves the classic three areas of endeavor in Earth science – observations, modeling and analysis.  However, we should recognize that these activities are each directed at somewhat different problems in contemporary climate science.</a:t>
            </a:r>
          </a:p>
          <a:p>
            <a:pPr lvl="0" algn="just"/>
            <a:endParaRPr lang="en-US" sz="1200" baseline="0" dirty="0" smtClean="0"/>
          </a:p>
          <a:p>
            <a:pPr lvl="0" algn="just"/>
            <a:r>
              <a:rPr lang="en-US" sz="1200" baseline="0" dirty="0" smtClean="0"/>
              <a:t>Our </a:t>
            </a:r>
            <a:r>
              <a:rPr lang="en-US" sz="1200" b="1" baseline="0" dirty="0" smtClean="0"/>
              <a:t>observational</a:t>
            </a:r>
            <a:r>
              <a:rPr lang="en-US" sz="1200" baseline="0" dirty="0" smtClean="0"/>
              <a:t> work focuses on in situ observations specifically designed and undertaking to meet the needs of climate science and monitoring.  Until recently, there were hardly any observations of atmospheric state variables designed for climate purposes. Rather, climatologists relied on long-term archives of weather observations for climate studies. Research, including some studies conducted by ARL, has demonstrated the inadequacy of this approach, and ARL is leading efforts to rectify the situation, by establishing climate reference observations, both at the surface and in the free atmosphere.  </a:t>
            </a:r>
          </a:p>
          <a:p>
            <a:pPr lvl="0" algn="just"/>
            <a:endParaRPr lang="en-US" sz="1200" baseline="0" dirty="0" smtClean="0"/>
          </a:p>
          <a:p>
            <a:pPr lvl="0" algn="just"/>
            <a:r>
              <a:rPr lang="en-US" sz="1200" baseline="0" dirty="0" smtClean="0"/>
              <a:t>Our climate variability and change </a:t>
            </a:r>
            <a:r>
              <a:rPr lang="en-US" sz="1200" b="1" baseline="0" dirty="0" smtClean="0"/>
              <a:t>analysis</a:t>
            </a:r>
            <a:r>
              <a:rPr lang="en-US" sz="1200" baseline="0" dirty="0" smtClean="0"/>
              <a:t> work attempts to i</a:t>
            </a:r>
            <a:r>
              <a:rPr lang="en-US" sz="1200" dirty="0" smtClean="0"/>
              <a:t>dentify natural and anthropogenic climate signals in observations,</a:t>
            </a:r>
            <a:r>
              <a:rPr lang="en-US" sz="1200" baseline="0" dirty="0" smtClean="0"/>
              <a:t> and since we are mainly using those imperfect weather observations, we put a very strong focus on understanding data quality and continuity and how these affect our interpretation of the observational record.  This activity has deep roots within ARL, beginning in the 1960’s when Jim Angell pioneered the use of radiosonde data for climate studies.  As climate science has evolved over the past 50 years, ARL has been a leader in the use of in situ global meteorological observations, particularly upper-air observations, to address a whole host of topics.  We cover the globe, from the surface through the boundary layer and into the stratosphere.  And we address climate variations on time scales ranges from the diurnal cycle to multi-decadal variability and trends.</a:t>
            </a:r>
          </a:p>
          <a:p>
            <a:pPr lvl="0" algn="just"/>
            <a:endParaRPr lang="en-US" sz="1200" baseline="0" dirty="0" smtClean="0"/>
          </a:p>
          <a:p>
            <a:pPr marL="0" marR="0" lvl="0" indent="0" algn="just" defTabSz="914400" rtl="0" eaLnBrk="1" fontAlgn="auto" latinLnBrk="0" hangingPunct="1">
              <a:lnSpc>
                <a:spcPct val="100000"/>
              </a:lnSpc>
              <a:spcBef>
                <a:spcPts val="0"/>
              </a:spcBef>
              <a:spcAft>
                <a:spcPts val="0"/>
              </a:spcAft>
              <a:buClrTx/>
              <a:buSzTx/>
              <a:buFontTx/>
              <a:buNone/>
              <a:tabLst/>
              <a:defRPr/>
            </a:pPr>
            <a:r>
              <a:rPr lang="en-US" sz="1200" baseline="0" dirty="0" smtClean="0"/>
              <a:t>In the </a:t>
            </a:r>
            <a:r>
              <a:rPr lang="en-US" sz="1200" b="1" baseline="0" dirty="0" smtClean="0"/>
              <a:t>modeling</a:t>
            </a:r>
            <a:r>
              <a:rPr lang="en-US" sz="1200" baseline="0" dirty="0" smtClean="0"/>
              <a:t> arena, ARL is endeavoring to fill a gap in NOAA’s impressive climate modeling enterprise.  Specifically, decision-makers are demanding projections of climate change on regional scales. The two main approaches are downscaling results from global models and more explicit regional climate modeling.  We are working to build NOAA’s regional climate modeling capabilities, including a rigorous and comprehensive analysis of uncertainty in regional projections.  These efforts dovetail with  modeling activities in our air quality and dispersion themes, where understanding and simulating processes operating on the regional scale has always been of importance.  In addition, one of the key areas of interest in regional climate projections is understanding the interaction of climate change with air quality.   So we are well positioned within ARL to make a strong and impactful contribution.</a:t>
            </a:r>
          </a:p>
        </p:txBody>
      </p:sp>
      <p:sp>
        <p:nvSpPr>
          <p:cNvPr id="4" name="Slide Number Placeholder 3"/>
          <p:cNvSpPr>
            <a:spLocks noGrp="1"/>
          </p:cNvSpPr>
          <p:nvPr>
            <p:ph type="sldNum" sz="quarter" idx="10"/>
          </p:nvPr>
        </p:nvSpPr>
        <p:spPr/>
        <p:txBody>
          <a:bodyPr/>
          <a:lstStyle/>
          <a:p>
            <a:fld id="{44968C90-F160-400A-9168-041FF088281A}"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r>
              <a:rPr lang="en-US" sz="1400" dirty="0" smtClean="0"/>
              <a:t>Why is ARL involved in climate research? NOAA</a:t>
            </a:r>
            <a:r>
              <a:rPr lang="en-US" sz="1400" baseline="0" dirty="0" smtClean="0"/>
              <a:t> as an agency has a leading role in Federal climate efforts. NOAA’s new “Next Generation Strategic Plan” puts this front and center, identifying climate adaptation and mitigation as one (actually the first) of four overarching agency goals.  Among the objectives that underpin that goal are the two listed here, to which ARL contributes strongly.  Although, as Steve mentioned yesterday, ARL’s climate program is not transitioning into the new climate service, our work falls squarely within NOAA’s climate vision.</a:t>
            </a:r>
            <a:endParaRPr lang="en-US" sz="1400" dirty="0"/>
          </a:p>
        </p:txBody>
      </p:sp>
      <p:sp>
        <p:nvSpPr>
          <p:cNvPr id="4" name="Slide Number Placeholder 3"/>
          <p:cNvSpPr>
            <a:spLocks noGrp="1"/>
          </p:cNvSpPr>
          <p:nvPr>
            <p:ph type="sldNum" sz="quarter" idx="10"/>
          </p:nvPr>
        </p:nvSpPr>
        <p:spPr/>
        <p:txBody>
          <a:bodyPr/>
          <a:lstStyle/>
          <a:p>
            <a:fld id="{44968C90-F160-400A-9168-041FF088281A}"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r>
              <a:rPr lang="en-US" sz="1400" dirty="0" smtClean="0"/>
              <a:t>Here are a few other “drivers” that</a:t>
            </a:r>
            <a:r>
              <a:rPr lang="en-US" sz="1400" baseline="0" dirty="0" smtClean="0"/>
              <a:t> fully embrace the climate work at ARL.  The first is a set of three pieces of legislation and one plan that articulate the need for climate observations, monitoring, analysis and modeling.  These ideas were absorbed into, and elaborated upon, in the NOAA Research 5-yr plan that is currently in effect.  Some of the terms there speak directly to ARL’s philosophy in our climate program.  In a sense, you could describe us using “the 4 Rs” you see here -- reliable, rigorous, reference, research.</a:t>
            </a:r>
          </a:p>
        </p:txBody>
      </p:sp>
      <p:sp>
        <p:nvSpPr>
          <p:cNvPr id="4" name="Slide Number Placeholder 3"/>
          <p:cNvSpPr>
            <a:spLocks noGrp="1"/>
          </p:cNvSpPr>
          <p:nvPr>
            <p:ph type="sldNum" sz="quarter" idx="10"/>
          </p:nvPr>
        </p:nvSpPr>
        <p:spPr/>
        <p:txBody>
          <a:bodyPr/>
          <a:lstStyle/>
          <a:p>
            <a:fld id="{44968C90-F160-400A-9168-041FF088281A}"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algn="just"/>
            <a:r>
              <a:rPr lang="en-US" baseline="0" dirty="0" smtClean="0">
                <a:solidFill>
                  <a:schemeClr val="tx1"/>
                </a:solidFill>
              </a:rPr>
              <a:t>A pretty comprehensive but easy to read history of ARL’s climate program, in bullet form, is in the </a:t>
            </a:r>
            <a:r>
              <a:rPr lang="en-US" sz="1200" dirty="0" smtClean="0">
                <a:solidFill>
                  <a:schemeClr val="tx1"/>
                </a:solidFill>
              </a:rPr>
              <a:t>Strategic Plan for Climate Research and Development,</a:t>
            </a:r>
            <a:r>
              <a:rPr lang="en-US" sz="1200" baseline="0" dirty="0" smtClean="0">
                <a:solidFill>
                  <a:schemeClr val="tx1"/>
                </a:solidFill>
              </a:rPr>
              <a:t> which is part of the lab review materials. I’d like to highlight a few key points for each of the three climate program areas, to provide a bit of perspective on how we got to where we are today, starting with our work on climate observing networks.</a:t>
            </a:r>
          </a:p>
          <a:p>
            <a:endParaRPr lang="en-US" sz="1200" baseline="0" dirty="0" smtClean="0">
              <a:solidFill>
                <a:schemeClr val="tx1"/>
              </a:solidFill>
            </a:endParaRPr>
          </a:p>
          <a:p>
            <a:pPr algn="just"/>
            <a:r>
              <a:rPr lang="en-US" sz="1200" baseline="0" dirty="0" smtClean="0">
                <a:solidFill>
                  <a:schemeClr val="tx1"/>
                </a:solidFill>
              </a:rPr>
              <a:t>The activities in Oak Ridge and Silver Spring have different histories and are different in nature. Scientists in Oak Ridge have actual instrument expertise and decades of field experience.  Their climate observing work grows out of this half-century of high quality atmospheric observations, which have shifted in focus over time to address the key environmental problems of the day.</a:t>
            </a:r>
          </a:p>
          <a:p>
            <a:endParaRPr lang="en-US" sz="1200" baseline="0" dirty="0" smtClean="0">
              <a:solidFill>
                <a:schemeClr val="tx1"/>
              </a:solidFill>
            </a:endParaRPr>
          </a:p>
          <a:p>
            <a:pPr algn="just"/>
            <a:r>
              <a:rPr lang="en-US" sz="1200" baseline="0" dirty="0" smtClean="0">
                <a:solidFill>
                  <a:schemeClr val="tx1"/>
                </a:solidFill>
              </a:rPr>
              <a:t>In Silver Spring, we do not have this hands-on measurement expertise; rather, we focus on analysis of observations.  This work, and our careful attention to data quality and homogeneity issues, has led us to be strong advocates for better observations for climate, particularly upper-air observations. But in earlier decades, the Silver Spring focus on analysis of observations was strongly coupled with ARL climate observing programs based in Boulder.  You may not realize that the first somewhat sustained federal funding for Dave Keeling’s baseline CO2 measurements was from ARL, which went on to establish a series of world-class baseline observing stations for climate.  These were joined with other climate activities to form a new laboratory (Climate Monitoring and Diagnostics Lab), which is now part of the Earth Systems Research Lab in Boulder.</a:t>
            </a:r>
            <a:endParaRPr lang="en-US" dirty="0">
              <a:solidFill>
                <a:schemeClr val="tx1"/>
              </a:solidFill>
            </a:endParaRPr>
          </a:p>
        </p:txBody>
      </p:sp>
      <p:sp>
        <p:nvSpPr>
          <p:cNvPr id="4" name="Slide Number Placeholder 3"/>
          <p:cNvSpPr>
            <a:spLocks noGrp="1"/>
          </p:cNvSpPr>
          <p:nvPr>
            <p:ph type="sldNum" sz="quarter" idx="10"/>
          </p:nvPr>
        </p:nvSpPr>
        <p:spPr/>
        <p:txBody>
          <a:bodyPr/>
          <a:lstStyle/>
          <a:p>
            <a:fld id="{44968C90-F160-400A-9168-041FF088281A}"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dirty="0" smtClean="0"/>
              <a:t>The</a:t>
            </a:r>
            <a:r>
              <a:rPr lang="en-US" baseline="0" dirty="0" smtClean="0"/>
              <a:t> Climate Variability and Change Analysis activity, based here in Silver Spring, has the longest heritage among ARLs climate activities. </a:t>
            </a:r>
            <a:r>
              <a:rPr lang="en-US" dirty="0" smtClean="0"/>
              <a:t>This slide</a:t>
            </a:r>
            <a:r>
              <a:rPr lang="en-US" baseline="0" dirty="0" smtClean="0"/>
              <a:t> is meant to illustrate a bit of the background and history of </a:t>
            </a:r>
            <a:r>
              <a:rPr lang="en-US" dirty="0" smtClean="0"/>
              <a:t>ARL’s research in</a:t>
            </a:r>
            <a:r>
              <a:rPr lang="en-US" baseline="0" dirty="0" smtClean="0"/>
              <a:t> understanding global temperature changes.  These figures are examples from some of our earlier studies, before the period covered by this review.  P</a:t>
            </a:r>
            <a:r>
              <a:rPr lang="en-US" sz="1100" dirty="0" smtClean="0"/>
              <a:t>ioneering</a:t>
            </a:r>
            <a:r>
              <a:rPr lang="en-US" sz="1100" baseline="0" dirty="0" smtClean="0"/>
              <a:t> research, by </a:t>
            </a:r>
            <a:r>
              <a:rPr lang="en-US" sz="1100" dirty="0" smtClean="0"/>
              <a:t>Jim</a:t>
            </a:r>
            <a:r>
              <a:rPr lang="en-US" sz="1100" baseline="0" dirty="0" smtClean="0"/>
              <a:t> Angell, using</a:t>
            </a:r>
            <a:r>
              <a:rPr lang="en-US" sz="1100" dirty="0" smtClean="0"/>
              <a:t> radiosonde data for climate studies in 1960s and</a:t>
            </a:r>
            <a:r>
              <a:rPr lang="en-US" sz="1100" baseline="0" dirty="0" smtClean="0"/>
              <a:t> 70s sowed the seeds from which the group’s upper-air research efforts over the past four decades have grown.  </a:t>
            </a:r>
            <a:r>
              <a:rPr lang="en-US" dirty="0" smtClean="0"/>
              <a:t>We’ve made several major contributions to understanding vertical temperature trend profiles, which has</a:t>
            </a:r>
            <a:r>
              <a:rPr lang="en-US" baseline="0" dirty="0" smtClean="0"/>
              <a:t> been a high profile topic in climate science for almost 20 years.</a:t>
            </a:r>
            <a:r>
              <a:rPr lang="en-US" dirty="0" smtClean="0"/>
              <a:t> And, over time, as other</a:t>
            </a:r>
            <a:r>
              <a:rPr lang="en-US" baseline="0" dirty="0" smtClean="0"/>
              <a:t> groups have contributed observational analyses of upper-air temperature,</a:t>
            </a:r>
            <a:r>
              <a:rPr lang="en-US" dirty="0" smtClean="0"/>
              <a:t> we’ve been involved in all major temperature trend intercomparison studies, leading</a:t>
            </a:r>
            <a:r>
              <a:rPr lang="en-US" baseline="0" dirty="0" smtClean="0"/>
              <a:t> one of the first and contributing to others.</a:t>
            </a:r>
            <a:r>
              <a:rPr lang="en-US"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just" defTabSz="914400" rtl="0" eaLnBrk="1" fontAlgn="auto" latinLnBrk="0" hangingPunct="1">
              <a:lnSpc>
                <a:spcPct val="100000"/>
              </a:lnSpc>
              <a:spcBef>
                <a:spcPts val="0"/>
              </a:spcBef>
              <a:spcAft>
                <a:spcPts val="0"/>
              </a:spcAft>
              <a:buClrTx/>
              <a:buSzTx/>
              <a:buFontTx/>
              <a:buNone/>
              <a:tabLst/>
              <a:defRPr/>
            </a:pPr>
            <a:r>
              <a:rPr lang="en-US" sz="1050" dirty="0" smtClean="0"/>
              <a:t>The figures show (left to right</a:t>
            </a:r>
            <a:r>
              <a:rPr lang="en-US" sz="1050" baseline="0" dirty="0" smtClean="0"/>
              <a:t>)</a:t>
            </a:r>
            <a:r>
              <a:rPr lang="en-US" sz="1050" dirty="0" smtClean="0"/>
              <a:t>:</a:t>
            </a:r>
          </a:p>
          <a:p>
            <a:pPr marL="0" marR="0" indent="0" algn="just" defTabSz="914400" rtl="0" eaLnBrk="1" fontAlgn="auto" latinLnBrk="0" hangingPunct="1">
              <a:lnSpc>
                <a:spcPct val="100000"/>
              </a:lnSpc>
              <a:spcBef>
                <a:spcPts val="0"/>
              </a:spcBef>
              <a:spcAft>
                <a:spcPts val="0"/>
              </a:spcAft>
              <a:buClrTx/>
              <a:buSzTx/>
              <a:buFontTx/>
              <a:buNone/>
              <a:tabLst/>
              <a:defRPr/>
            </a:pPr>
            <a:r>
              <a:rPr lang="en-US" sz="1050" dirty="0" smtClean="0"/>
              <a:t>1.  One of the first time series of global upper-air</a:t>
            </a:r>
            <a:r>
              <a:rPr lang="en-US" sz="1050" baseline="0" dirty="0" smtClean="0"/>
              <a:t> temperature (this covering ~20 yr) based on the </a:t>
            </a:r>
            <a:r>
              <a:rPr lang="en-US" sz="1050" dirty="0" smtClean="0"/>
              <a:t>63-station</a:t>
            </a:r>
            <a:r>
              <a:rPr lang="en-US" sz="1050" baseline="0" dirty="0" smtClean="0"/>
              <a:t> radiosonde network used by Angell to study everything from the quasi-biennial oscillation, to El Nino, to climate trends (Angell and Korshover 1978).  Note the tropospheric (bottom) cooling and stratospheric (top) warming following the two big volcanic eruptions during this period (Agung and Fuego).</a:t>
            </a:r>
          </a:p>
          <a:p>
            <a:pPr marL="0" marR="0" indent="0" algn="just" defTabSz="914400" rtl="0" eaLnBrk="1" fontAlgn="auto" latinLnBrk="0" hangingPunct="1">
              <a:lnSpc>
                <a:spcPct val="100000"/>
              </a:lnSpc>
              <a:spcBef>
                <a:spcPts val="0"/>
              </a:spcBef>
              <a:spcAft>
                <a:spcPts val="0"/>
              </a:spcAft>
              <a:buClrTx/>
              <a:buSzTx/>
              <a:buFontTx/>
              <a:buNone/>
              <a:tabLst/>
              <a:defRPr/>
            </a:pPr>
            <a:r>
              <a:rPr lang="en-US" sz="1050" baseline="0" dirty="0" smtClean="0"/>
              <a:t>2.  An example of an inhomogeneous upper-air data record, showing 850 hPa humidity data from Hilo, Hawaii. The abrupt changes in the daytime relative humidity are associated with radiosonde humidity sensor changes (Elliott and Gaffen 1991)</a:t>
            </a:r>
          </a:p>
          <a:p>
            <a:pPr marL="0" marR="0" indent="0" algn="just" defTabSz="914400" rtl="0" eaLnBrk="1" fontAlgn="auto" latinLnBrk="0" hangingPunct="1">
              <a:lnSpc>
                <a:spcPct val="100000"/>
              </a:lnSpc>
              <a:spcBef>
                <a:spcPts val="0"/>
              </a:spcBef>
              <a:spcAft>
                <a:spcPts val="0"/>
              </a:spcAft>
              <a:buClrTx/>
              <a:buSzTx/>
              <a:buFontTx/>
              <a:buNone/>
              <a:tabLst/>
              <a:defRPr/>
            </a:pPr>
            <a:r>
              <a:rPr lang="en-US" sz="1050" baseline="0" dirty="0" smtClean="0"/>
              <a:t>3.  First intercomparison of radiosonde and MSU representations of tropospheric and stratospheric climate signals. Plot shows large differences in trends from different datasets (Seidel et al. 2004).</a:t>
            </a:r>
            <a:endParaRPr lang="en-US" sz="1050" dirty="0" smtClean="0"/>
          </a:p>
          <a:p>
            <a:pPr marL="0" marR="0" indent="0" algn="just" defTabSz="914400" rtl="0" eaLnBrk="1" fontAlgn="auto" latinLnBrk="0" hangingPunct="1">
              <a:lnSpc>
                <a:spcPct val="100000"/>
              </a:lnSpc>
              <a:spcBef>
                <a:spcPts val="0"/>
              </a:spcBef>
              <a:spcAft>
                <a:spcPts val="0"/>
              </a:spcAft>
              <a:buClrTx/>
              <a:buSzTx/>
              <a:buFontTx/>
              <a:buNone/>
              <a:tabLst/>
              <a:defRPr/>
            </a:pPr>
            <a:r>
              <a:rPr lang="en-US" sz="1050" baseline="0" dirty="0" smtClean="0"/>
              <a:t>4.  Vertical weighting functions for two channels of the Microwave Sounding Unit (MSU). This study demonstrated that the stratospheric cooling signal diminishes the tropospheric warming signal in those satellite data and was one of the key contributions toward resolving controversies regarding vertical temperature trend profiles (Fu et al. 2004).</a:t>
            </a:r>
          </a:p>
          <a:p>
            <a:endParaRPr lang="en-US" dirty="0"/>
          </a:p>
        </p:txBody>
      </p:sp>
      <p:sp>
        <p:nvSpPr>
          <p:cNvPr id="4" name="Slide Number Placeholder 3"/>
          <p:cNvSpPr>
            <a:spLocks noGrp="1"/>
          </p:cNvSpPr>
          <p:nvPr>
            <p:ph type="sldNum" sz="quarter" idx="10"/>
          </p:nvPr>
        </p:nvSpPr>
        <p:spPr/>
        <p:txBody>
          <a:bodyPr/>
          <a:lstStyle/>
          <a:p>
            <a:fld id="{44968C90-F160-400A-9168-041FF088281A}"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r>
              <a:rPr lang="en-US" sz="1400" dirty="0" smtClean="0"/>
              <a:t>Our</a:t>
            </a:r>
            <a:r>
              <a:rPr lang="en-US" sz="1400" baseline="0" dirty="0" smtClean="0"/>
              <a:t> efforts in regional climate modeling are more recent, about a decade old, and more strongly collaborative in nature, involving partnerships with modelers around the country.  Julian Wang describes details in the poster session. Essentially, the effort seeks to develop a regional climate modeling capability, based on the proven WRF (Weather Research and Forecasting) model, and including a very wide array of options that will greatly improve the characterization of uncertainty in regional simulations and projections.  The team from UIUC are recently transplanted to nearby UMD/College Park, making collaboration with ARL, and with our operational partners in the National Weather Service, much easier.</a:t>
            </a:r>
            <a:endParaRPr lang="en-US" sz="1400" dirty="0"/>
          </a:p>
        </p:txBody>
      </p:sp>
      <p:sp>
        <p:nvSpPr>
          <p:cNvPr id="4" name="Slide Number Placeholder 3"/>
          <p:cNvSpPr>
            <a:spLocks noGrp="1"/>
          </p:cNvSpPr>
          <p:nvPr>
            <p:ph type="sldNum" sz="quarter" idx="10"/>
          </p:nvPr>
        </p:nvSpPr>
        <p:spPr/>
        <p:txBody>
          <a:bodyPr/>
          <a:lstStyle/>
          <a:p>
            <a:fld id="{44968C90-F160-400A-9168-041FF088281A}"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4968C90-F160-400A-9168-041FF088281A}"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a:r>
              <a:rPr lang="en-US" sz="1400" dirty="0" smtClean="0"/>
              <a:t>In this session of the lab review, and in</a:t>
            </a:r>
            <a:r>
              <a:rPr lang="en-US" sz="1400" baseline="0" dirty="0" smtClean="0"/>
              <a:t> the poster sessions, we have tried to present the main components of ARL’s climate activities, in each of the three areas we’ve been discussing. Following this overview, Tilden Meyers will discuss work to develop a surface energy budget network, and Bruce Baker will outline ARL’s work to establish surface climate reference observing networks.  Posters show other aspects of our observational work, including ground-based and aircraft mounted systems.  The final poster listed here describes our advocacy for, leadership in, and research in support of a new global reference upper-air network. </a:t>
            </a:r>
          </a:p>
        </p:txBody>
      </p:sp>
      <p:sp>
        <p:nvSpPr>
          <p:cNvPr id="4" name="Slide Number Placeholder 3"/>
          <p:cNvSpPr>
            <a:spLocks noGrp="1"/>
          </p:cNvSpPr>
          <p:nvPr>
            <p:ph type="sldNum" sz="quarter" idx="10"/>
          </p:nvPr>
        </p:nvSpPr>
        <p:spPr/>
        <p:txBody>
          <a:bodyPr/>
          <a:lstStyle/>
          <a:p>
            <a:fld id="{44968C90-F160-400A-9168-041FF088281A}"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966485B-8A43-4B08-93E1-DB7D3FDA24D2}" type="datetime1">
              <a:rPr lang="en-US" smtClean="0"/>
              <a:pPr/>
              <a:t>4/13/2011</a:t>
            </a:fld>
            <a:endParaRPr lang="en-US" dirty="0"/>
          </a:p>
        </p:txBody>
      </p:sp>
      <p:sp>
        <p:nvSpPr>
          <p:cNvPr id="4" name="Footer Placeholder 3"/>
          <p:cNvSpPr>
            <a:spLocks noGrp="1"/>
          </p:cNvSpPr>
          <p:nvPr>
            <p:ph type="ftr" sz="quarter" idx="11"/>
          </p:nvPr>
        </p:nvSpPr>
        <p:spPr/>
        <p:txBody>
          <a:bodyPr/>
          <a:lstStyle/>
          <a:p>
            <a:r>
              <a:rPr lang="en-US" dirty="0" smtClean="0"/>
              <a:t>Air Resources Laboratory</a:t>
            </a:r>
            <a:endParaRPr lang="en-US" dirty="0"/>
          </a:p>
        </p:txBody>
      </p:sp>
      <p:sp>
        <p:nvSpPr>
          <p:cNvPr id="5" name="Slide Number Placeholder 4"/>
          <p:cNvSpPr>
            <a:spLocks noGrp="1"/>
          </p:cNvSpPr>
          <p:nvPr>
            <p:ph type="sldNum" sz="quarter" idx="12"/>
          </p:nvPr>
        </p:nvSpPr>
        <p:spPr/>
        <p:txBody>
          <a:bodyPr/>
          <a:lstStyle/>
          <a:p>
            <a:fld id="{3E7EE49B-C32B-495C-9640-ABBF50F57D80}" type="slidenum">
              <a:rPr lang="en-US" smtClean="0"/>
              <a:pPr/>
              <a:t>‹#›</a:t>
            </a:fld>
            <a:endParaRPr lang="en-US" dirty="0"/>
          </a:p>
        </p:txBody>
      </p:sp>
      <p:sp>
        <p:nvSpPr>
          <p:cNvPr id="8" name="Content Placeholder 2"/>
          <p:cNvSpPr>
            <a:spLocks noGrp="1"/>
          </p:cNvSpPr>
          <p:nvPr>
            <p:ph idx="13"/>
          </p:nvPr>
        </p:nvSpPr>
        <p:spPr>
          <a:xfrm>
            <a:off x="609600" y="1524000"/>
            <a:ext cx="8229600" cy="4389120"/>
          </a:xfrm>
          <a:prstGeom prst="rect">
            <a:avLst/>
          </a:prstGeom>
        </p:spPr>
        <p:txBody>
          <a:bodyPr/>
          <a:lstStyle>
            <a:lvl1pPr>
              <a:defRPr sz="3600"/>
            </a:lvl1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a:prstGeom prst="rect">
            <a:avLst/>
          </a:prstGeom>
        </p:spPr>
        <p:txBody>
          <a:bodyPr/>
          <a:lstStyle/>
          <a:p>
            <a:r>
              <a:rPr kumimoji="0" lang="en-US" dirty="0" smtClean="0"/>
              <a:t>Click to edit Master title style</a:t>
            </a:r>
            <a:endParaRPr kumimoji="0" lang="en-US" dirty="0"/>
          </a:p>
        </p:txBody>
      </p:sp>
      <p:sp>
        <p:nvSpPr>
          <p:cNvPr id="3" name="Content Placeholder 2"/>
          <p:cNvSpPr>
            <a:spLocks noGrp="1"/>
          </p:cNvSpPr>
          <p:nvPr>
            <p:ph idx="1"/>
          </p:nvPr>
        </p:nvSpPr>
        <p:spPr>
          <a:xfrm>
            <a:off x="457200" y="1935480"/>
            <a:ext cx="8229600" cy="4389120"/>
          </a:xfrm>
          <a:prstGeom prst="rect">
            <a:avLst/>
          </a:prstGeo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3BF72E70-F309-487C-8387-A657D1DD6C67}" type="datetime1">
              <a:rPr lang="en-US" smtClean="0"/>
              <a:pPr/>
              <a:t>4/13/2011</a:t>
            </a:fld>
            <a:endParaRPr lang="en-US" dirty="0"/>
          </a:p>
        </p:txBody>
      </p:sp>
      <p:sp>
        <p:nvSpPr>
          <p:cNvPr id="5" name="Footer Placeholder 4"/>
          <p:cNvSpPr>
            <a:spLocks noGrp="1"/>
          </p:cNvSpPr>
          <p:nvPr>
            <p:ph type="ftr" sz="quarter" idx="11"/>
          </p:nvPr>
        </p:nvSpPr>
        <p:spPr/>
        <p:txBody>
          <a:bodyPr/>
          <a:lstStyle/>
          <a:p>
            <a:r>
              <a:rPr lang="en-US" dirty="0" smtClean="0"/>
              <a:t>Air Resources Laboratory</a:t>
            </a:r>
            <a:endParaRPr lang="en-US" dirty="0"/>
          </a:p>
        </p:txBody>
      </p:sp>
      <p:sp>
        <p:nvSpPr>
          <p:cNvPr id="6" name="Slide Number Placeholder 5"/>
          <p:cNvSpPr>
            <a:spLocks noGrp="1"/>
          </p:cNvSpPr>
          <p:nvPr>
            <p:ph type="sldNum" sz="quarter" idx="12"/>
          </p:nvPr>
        </p:nvSpPr>
        <p:spPr/>
        <p:txBody>
          <a:bodyPr/>
          <a:lstStyle/>
          <a:p>
            <a:fld id="{3E7EE49B-C32B-495C-9640-ABBF50F57D8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a:prstGeom prst="rect">
            <a:avLst/>
          </a:prstGeom>
        </p:spPr>
        <p:txBody>
          <a:bodyPr/>
          <a:lstStyle/>
          <a:p>
            <a:r>
              <a:rPr kumimoji="0" lang="en-US" dirty="0" smtClean="0"/>
              <a:t>Click to edit Master title style</a:t>
            </a:r>
            <a:endParaRPr kumimoji="0" lang="en-US" dirty="0"/>
          </a:p>
        </p:txBody>
      </p:sp>
      <p:sp>
        <p:nvSpPr>
          <p:cNvPr id="3" name="Content Placeholder 2"/>
          <p:cNvSpPr>
            <a:spLocks noGrp="1"/>
          </p:cNvSpPr>
          <p:nvPr>
            <p:ph sz="half" idx="1"/>
          </p:nvPr>
        </p:nvSpPr>
        <p:spPr>
          <a:xfrm>
            <a:off x="457200" y="1920085"/>
            <a:ext cx="4038600" cy="4434840"/>
          </a:xfrm>
          <a:prstGeom prst="rect">
            <a:avLst/>
          </a:prstGeo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a:prstGeom prst="rect">
            <a:avLst/>
          </a:prstGeo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A51FF8F-F7BF-4DEB-A7F9-0E6D4FE763E3}" type="datetime1">
              <a:rPr lang="en-US" smtClean="0"/>
              <a:pPr/>
              <a:t>4/13/2011</a:t>
            </a:fld>
            <a:endParaRPr lang="en-US" dirty="0"/>
          </a:p>
        </p:txBody>
      </p:sp>
      <p:sp>
        <p:nvSpPr>
          <p:cNvPr id="6" name="Footer Placeholder 5"/>
          <p:cNvSpPr>
            <a:spLocks noGrp="1"/>
          </p:cNvSpPr>
          <p:nvPr>
            <p:ph type="ftr" sz="quarter" idx="11"/>
          </p:nvPr>
        </p:nvSpPr>
        <p:spPr/>
        <p:txBody>
          <a:bodyPr/>
          <a:lstStyle/>
          <a:p>
            <a:r>
              <a:rPr lang="en-US" dirty="0" smtClean="0"/>
              <a:t>Air Resources Laboratory</a:t>
            </a:r>
            <a:endParaRPr lang="en-US" dirty="0"/>
          </a:p>
        </p:txBody>
      </p:sp>
      <p:sp>
        <p:nvSpPr>
          <p:cNvPr id="7" name="Slide Number Placeholder 6"/>
          <p:cNvSpPr>
            <a:spLocks noGrp="1"/>
          </p:cNvSpPr>
          <p:nvPr>
            <p:ph type="sldNum" sz="quarter" idx="12"/>
          </p:nvPr>
        </p:nvSpPr>
        <p:spPr/>
        <p:txBody>
          <a:bodyPr/>
          <a:lstStyle/>
          <a:p>
            <a:fld id="{3E7EE49B-C32B-495C-9640-ABBF50F57D80}"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a:prstGeom prst="rect">
            <a:avLst/>
          </a:prstGeo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a:prstGeom prst="rect">
            <a:avLst/>
          </a:prstGeom>
        </p:spPr>
        <p:txBody>
          <a:bodyPr lIns="45720" tIns="0" rIns="45720" bIns="0" anchor="ctr">
            <a:noAutofit/>
          </a:bodyP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dirty="0" smtClean="0"/>
              <a:t>Click to edit Master text styles</a:t>
            </a:r>
          </a:p>
        </p:txBody>
      </p:sp>
      <p:sp>
        <p:nvSpPr>
          <p:cNvPr id="4" name="Text Placeholder 3"/>
          <p:cNvSpPr>
            <a:spLocks noGrp="1"/>
          </p:cNvSpPr>
          <p:nvPr>
            <p:ph type="body" sz="half" idx="3"/>
          </p:nvPr>
        </p:nvSpPr>
        <p:spPr>
          <a:xfrm>
            <a:off x="4645025" y="1859757"/>
            <a:ext cx="4041775" cy="654843"/>
          </a:xfrm>
          <a:prstGeom prst="rect">
            <a:avLst/>
          </a:prstGeom>
        </p:spPr>
        <p:txBody>
          <a:bodyPr lIns="45720" tIns="0" rIns="45720" bIns="0" anchor="ctr"/>
          <a:lstStyle>
            <a:lvl1pPr marL="0" indent="0">
              <a:buNone/>
              <a:defRPr sz="2400" b="1" cap="none" baseline="0">
                <a:solidFill>
                  <a:schemeClr val="tx1"/>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dirty="0" smtClean="0"/>
              <a:t>Click to edit Master text styles</a:t>
            </a:r>
          </a:p>
        </p:txBody>
      </p:sp>
      <p:sp>
        <p:nvSpPr>
          <p:cNvPr id="5" name="Content Placeholder 4"/>
          <p:cNvSpPr>
            <a:spLocks noGrp="1"/>
          </p:cNvSpPr>
          <p:nvPr>
            <p:ph sz="quarter" idx="2"/>
          </p:nvPr>
        </p:nvSpPr>
        <p:spPr>
          <a:xfrm>
            <a:off x="457200" y="2514600"/>
            <a:ext cx="4040188" cy="3845720"/>
          </a:xfrm>
          <a:prstGeom prst="rect">
            <a:avLst/>
          </a:prstGeo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a:prstGeom prst="rect">
            <a:avLst/>
          </a:prstGeo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2C01384-5899-439B-8B4F-3AF06687C6BE}" type="datetime1">
              <a:rPr lang="en-US" smtClean="0"/>
              <a:pPr/>
              <a:t>4/13/2011</a:t>
            </a:fld>
            <a:endParaRPr lang="en-US" dirty="0"/>
          </a:p>
        </p:txBody>
      </p:sp>
      <p:sp>
        <p:nvSpPr>
          <p:cNvPr id="8" name="Footer Placeholder 7"/>
          <p:cNvSpPr>
            <a:spLocks noGrp="1"/>
          </p:cNvSpPr>
          <p:nvPr>
            <p:ph type="ftr" sz="quarter" idx="11"/>
          </p:nvPr>
        </p:nvSpPr>
        <p:spPr/>
        <p:txBody>
          <a:bodyPr/>
          <a:lstStyle/>
          <a:p>
            <a:r>
              <a:rPr lang="en-US" dirty="0" smtClean="0"/>
              <a:t>Air Resources Laboratory</a:t>
            </a:r>
            <a:endParaRPr lang="en-US" dirty="0"/>
          </a:p>
        </p:txBody>
      </p:sp>
      <p:sp>
        <p:nvSpPr>
          <p:cNvPr id="9" name="Slide Number Placeholder 8"/>
          <p:cNvSpPr>
            <a:spLocks noGrp="1"/>
          </p:cNvSpPr>
          <p:nvPr>
            <p:ph type="sldNum" sz="quarter" idx="12"/>
          </p:nvPr>
        </p:nvSpPr>
        <p:spPr/>
        <p:txBody>
          <a:bodyPr/>
          <a:lstStyle/>
          <a:p>
            <a:fld id="{3E7EE49B-C32B-495C-9640-ABBF50F57D80}"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z="800"/>
            </a:lvl1pPr>
          </a:lstStyle>
          <a:p>
            <a:fld id="{2D36A7DA-6342-4CDC-B8EE-6B81135DE92D}" type="datetime1">
              <a:rPr lang="en-US" smtClean="0"/>
              <a:pPr/>
              <a:t>4/13/2011</a:t>
            </a:fld>
            <a:endParaRPr lang="en-US" dirty="0"/>
          </a:p>
        </p:txBody>
      </p:sp>
      <p:sp>
        <p:nvSpPr>
          <p:cNvPr id="3" name="Footer Placeholder 2"/>
          <p:cNvSpPr>
            <a:spLocks noGrp="1"/>
          </p:cNvSpPr>
          <p:nvPr>
            <p:ph type="ftr" sz="quarter" idx="11"/>
          </p:nvPr>
        </p:nvSpPr>
        <p:spPr/>
        <p:txBody>
          <a:bodyPr/>
          <a:lstStyle/>
          <a:p>
            <a:r>
              <a:rPr lang="en-US" dirty="0" smtClean="0"/>
              <a:t>Air Resources Laboratory</a:t>
            </a:r>
            <a:endParaRPr lang="en-US" dirty="0"/>
          </a:p>
        </p:txBody>
      </p:sp>
      <p:sp>
        <p:nvSpPr>
          <p:cNvPr id="4" name="Slide Number Placeholder 3"/>
          <p:cNvSpPr>
            <a:spLocks noGrp="1"/>
          </p:cNvSpPr>
          <p:nvPr>
            <p:ph type="sldNum" sz="quarter" idx="12"/>
          </p:nvPr>
        </p:nvSpPr>
        <p:spPr/>
        <p:txBody>
          <a:bodyPr/>
          <a:lstStyle>
            <a:lvl1pPr>
              <a:defRPr sz="800"/>
            </a:lvl1pPr>
          </a:lstStyle>
          <a:p>
            <a:fld id="{3E7EE49B-C32B-495C-9640-ABBF50F57D8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a:prstGeom prst="rect">
            <a:avLst/>
          </a:prstGeom>
        </p:spPr>
        <p:txBody>
          <a:bodyPr lIns="0" anchor="b">
            <a:noAutofit/>
          </a:bodyPr>
          <a:lstStyle>
            <a:lvl1pPr algn="l" rtl="0">
              <a:spcBef>
                <a:spcPct val="0"/>
              </a:spcBef>
              <a:buNone/>
              <a:defRPr sz="2600" b="0">
                <a:ln>
                  <a:noFill/>
                </a:ln>
                <a:solidFill>
                  <a:schemeClr val="tx1"/>
                </a:solidFill>
                <a:effectLst/>
                <a:latin typeface="+mj-lt"/>
                <a:ea typeface="+mj-ea"/>
                <a:cs typeface="+mj-cs"/>
              </a:defRPr>
            </a:lvl1pPr>
          </a:lstStyle>
          <a:p>
            <a:r>
              <a:rPr kumimoji="0" lang="en-US" dirty="0" smtClean="0"/>
              <a:t>Click to edit Master title style</a:t>
            </a:r>
            <a:endParaRPr kumimoji="0" lang="en-US" dirty="0"/>
          </a:p>
        </p:txBody>
      </p:sp>
      <p:sp>
        <p:nvSpPr>
          <p:cNvPr id="3" name="Text Placeholder 2"/>
          <p:cNvSpPr>
            <a:spLocks noGrp="1"/>
          </p:cNvSpPr>
          <p:nvPr>
            <p:ph type="body" idx="2"/>
          </p:nvPr>
        </p:nvSpPr>
        <p:spPr>
          <a:xfrm>
            <a:off x="685800" y="1676400"/>
            <a:ext cx="2743200" cy="4572000"/>
          </a:xfrm>
          <a:prstGeom prst="rect">
            <a:avLst/>
          </a:prstGeo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a:prstGeom prst="rect">
            <a:avLst/>
          </a:prstGeo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D19B043-8606-4A35-B374-18178DA45BC7}" type="datetime1">
              <a:rPr lang="en-US" smtClean="0"/>
              <a:pPr/>
              <a:t>4/13/2011</a:t>
            </a:fld>
            <a:endParaRPr lang="en-US" dirty="0"/>
          </a:p>
        </p:txBody>
      </p:sp>
      <p:sp>
        <p:nvSpPr>
          <p:cNvPr id="6" name="Footer Placeholder 5"/>
          <p:cNvSpPr>
            <a:spLocks noGrp="1"/>
          </p:cNvSpPr>
          <p:nvPr>
            <p:ph type="ftr" sz="quarter" idx="11"/>
          </p:nvPr>
        </p:nvSpPr>
        <p:spPr/>
        <p:txBody>
          <a:bodyPr/>
          <a:lstStyle/>
          <a:p>
            <a:r>
              <a:rPr lang="en-US" dirty="0" smtClean="0"/>
              <a:t>Air Resources Laboratory</a:t>
            </a:r>
            <a:endParaRPr lang="en-US" dirty="0"/>
          </a:p>
        </p:txBody>
      </p:sp>
      <p:sp>
        <p:nvSpPr>
          <p:cNvPr id="7" name="Slide Number Placeholder 6"/>
          <p:cNvSpPr>
            <a:spLocks noGrp="1"/>
          </p:cNvSpPr>
          <p:nvPr>
            <p:ph type="sldNum" sz="quarter" idx="12"/>
          </p:nvPr>
        </p:nvSpPr>
        <p:spPr/>
        <p:txBody>
          <a:bodyPr/>
          <a:lstStyle/>
          <a:p>
            <a:fld id="{3E7EE49B-C32B-495C-9640-ABBF50F57D8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a:prstGeom prst="rect">
            <a:avLst/>
          </a:prstGeom>
        </p:spPr>
        <p:txBody>
          <a:bodyPr vert="horz" lIns="45720" tIns="45720" rIns="45720" bIns="45720" anchor="b"/>
          <a:lstStyle>
            <a:lvl1pPr algn="l">
              <a:buNone/>
              <a:defRPr sz="2000" b="1">
                <a:solidFill>
                  <a:schemeClr val="tx1"/>
                </a:solidFill>
              </a:defRPr>
            </a:lvl1pPr>
          </a:lstStyle>
          <a:p>
            <a:r>
              <a:rPr kumimoji="0" lang="en-US" dirty="0" smtClean="0"/>
              <a:t>Click to edit Master title style</a:t>
            </a:r>
            <a:endParaRPr kumimoji="0" lang="en-US" dirty="0"/>
          </a:p>
        </p:txBody>
      </p:sp>
      <p:sp>
        <p:nvSpPr>
          <p:cNvPr id="4" name="Text Placeholder 3"/>
          <p:cNvSpPr>
            <a:spLocks noGrp="1"/>
          </p:cNvSpPr>
          <p:nvPr>
            <p:ph type="body" sz="half" idx="2"/>
          </p:nvPr>
        </p:nvSpPr>
        <p:spPr>
          <a:xfrm>
            <a:off x="609600" y="2828785"/>
            <a:ext cx="2209800" cy="2179320"/>
          </a:xfrm>
          <a:prstGeom prst="rect">
            <a:avLst/>
          </a:prstGeo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4D018DE-2FE2-4869-815D-EF4A5A710EB2}" type="datetime1">
              <a:rPr lang="en-US" smtClean="0"/>
              <a:pPr/>
              <a:t>4/13/2011</a:t>
            </a:fld>
            <a:endParaRPr lang="en-US" dirty="0"/>
          </a:p>
        </p:txBody>
      </p:sp>
      <p:sp>
        <p:nvSpPr>
          <p:cNvPr id="6" name="Footer Placeholder 5"/>
          <p:cNvSpPr>
            <a:spLocks noGrp="1"/>
          </p:cNvSpPr>
          <p:nvPr>
            <p:ph type="ftr" sz="quarter" idx="11"/>
          </p:nvPr>
        </p:nvSpPr>
        <p:spPr/>
        <p:txBody>
          <a:bodyPr/>
          <a:lstStyle/>
          <a:p>
            <a:r>
              <a:rPr lang="en-US" dirty="0" smtClean="0"/>
              <a:t>Air Resources Laboratory</a:t>
            </a:r>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3E7EE49B-C32B-495C-9640-ABBF50F57D80}"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a:prstGeom prst="rect">
            <a:avLst/>
          </a:prstGeom>
        </p:spPr>
        <p:txBody>
          <a:bodyPr/>
          <a:lstStyle/>
          <a:p>
            <a:r>
              <a:rPr kumimoji="0" lang="en-US" dirty="0" smtClean="0"/>
              <a:t>Click to edit Master title style</a:t>
            </a:r>
            <a:endParaRPr kumimoji="0" lang="en-US" dirty="0"/>
          </a:p>
        </p:txBody>
      </p:sp>
      <p:sp>
        <p:nvSpPr>
          <p:cNvPr id="3" name="Vertical Text Placeholder 2"/>
          <p:cNvSpPr>
            <a:spLocks noGrp="1"/>
          </p:cNvSpPr>
          <p:nvPr>
            <p:ph type="body" orient="vert" idx="1"/>
          </p:nvPr>
        </p:nvSpPr>
        <p:spPr>
          <a:xfrm>
            <a:off x="457200" y="1935480"/>
            <a:ext cx="8229600" cy="4389120"/>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42B9FF8-5A8F-40E7-93DF-7C6532BB8B94}" type="datetime1">
              <a:rPr lang="en-US" smtClean="0"/>
              <a:pPr/>
              <a:t>4/13/2011</a:t>
            </a:fld>
            <a:endParaRPr lang="en-US" dirty="0"/>
          </a:p>
        </p:txBody>
      </p:sp>
      <p:sp>
        <p:nvSpPr>
          <p:cNvPr id="5" name="Footer Placeholder 4"/>
          <p:cNvSpPr>
            <a:spLocks noGrp="1"/>
          </p:cNvSpPr>
          <p:nvPr>
            <p:ph type="ftr" sz="quarter" idx="11"/>
          </p:nvPr>
        </p:nvSpPr>
        <p:spPr/>
        <p:txBody>
          <a:bodyPr/>
          <a:lstStyle/>
          <a:p>
            <a:r>
              <a:rPr lang="en-US" dirty="0" smtClean="0"/>
              <a:t>Air Resources Laboratory</a:t>
            </a:r>
            <a:endParaRPr lang="en-US" dirty="0"/>
          </a:p>
        </p:txBody>
      </p:sp>
      <p:sp>
        <p:nvSpPr>
          <p:cNvPr id="6" name="Slide Number Placeholder 5"/>
          <p:cNvSpPr>
            <a:spLocks noGrp="1"/>
          </p:cNvSpPr>
          <p:nvPr>
            <p:ph type="sldNum" sz="quarter" idx="12"/>
          </p:nvPr>
        </p:nvSpPr>
        <p:spPr/>
        <p:txBody>
          <a:bodyPr/>
          <a:lstStyle/>
          <a:p>
            <a:fld id="{3E7EE49B-C32B-495C-9640-ABBF50F57D80}"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a:prstGeom prst="rect">
            <a:avLst/>
          </a:prstGeom>
        </p:spPr>
        <p:txBody>
          <a:bodyPr vert="eaVert"/>
          <a:lstStyle/>
          <a:p>
            <a:r>
              <a:rPr kumimoji="0" lang="en-US" dirty="0" smtClean="0"/>
              <a:t>Click to edit Master title style</a:t>
            </a:r>
            <a:endParaRPr kumimoji="0" lang="en-US" dirty="0"/>
          </a:p>
        </p:txBody>
      </p:sp>
      <p:sp>
        <p:nvSpPr>
          <p:cNvPr id="3" name="Vertical Text Placeholder 2"/>
          <p:cNvSpPr>
            <a:spLocks noGrp="1"/>
          </p:cNvSpPr>
          <p:nvPr>
            <p:ph type="body" orient="vert" idx="1"/>
          </p:nvPr>
        </p:nvSpPr>
        <p:spPr>
          <a:xfrm>
            <a:off x="457200" y="914401"/>
            <a:ext cx="6019800" cy="5211763"/>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7B82EAE-CAD7-49D0-9CF1-CAFD09982ED0}" type="datetime1">
              <a:rPr lang="en-US" smtClean="0"/>
              <a:pPr/>
              <a:t>4/13/2011</a:t>
            </a:fld>
            <a:endParaRPr lang="en-US" dirty="0"/>
          </a:p>
        </p:txBody>
      </p:sp>
      <p:sp>
        <p:nvSpPr>
          <p:cNvPr id="5" name="Footer Placeholder 4"/>
          <p:cNvSpPr>
            <a:spLocks noGrp="1"/>
          </p:cNvSpPr>
          <p:nvPr>
            <p:ph type="ftr" sz="quarter" idx="11"/>
          </p:nvPr>
        </p:nvSpPr>
        <p:spPr/>
        <p:txBody>
          <a:bodyPr/>
          <a:lstStyle/>
          <a:p>
            <a:r>
              <a:rPr lang="en-US" dirty="0" smtClean="0"/>
              <a:t>Air Resources Laboratory</a:t>
            </a:r>
            <a:endParaRPr lang="en-US" dirty="0"/>
          </a:p>
        </p:txBody>
      </p:sp>
      <p:sp>
        <p:nvSpPr>
          <p:cNvPr id="6" name="Slide Number Placeholder 5"/>
          <p:cNvSpPr>
            <a:spLocks noGrp="1"/>
          </p:cNvSpPr>
          <p:nvPr>
            <p:ph type="sldNum" sz="quarter" idx="12"/>
          </p:nvPr>
        </p:nvSpPr>
        <p:spPr/>
        <p:txBody>
          <a:bodyPr/>
          <a:lstStyle/>
          <a:p>
            <a:fld id="{3E7EE49B-C32B-495C-9640-ABBF50F57D8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7" name="TextBox 16"/>
          <p:cNvSpPr txBox="1"/>
          <p:nvPr userDrawn="1"/>
        </p:nvSpPr>
        <p:spPr>
          <a:xfrm>
            <a:off x="0" y="6488668"/>
            <a:ext cx="9144000" cy="369332"/>
          </a:xfrm>
          <a:prstGeom prst="rect">
            <a:avLst/>
          </a:prstGeom>
          <a:gradFill flip="none" rotWithShape="1">
            <a:gsLst>
              <a:gs pos="25000">
                <a:srgbClr val="33CCCC">
                  <a:tint val="66000"/>
                  <a:satMod val="160000"/>
                </a:srgbClr>
              </a:gs>
              <a:gs pos="50000">
                <a:srgbClr val="33CCCC">
                  <a:tint val="44500"/>
                  <a:satMod val="160000"/>
                </a:srgbClr>
              </a:gs>
              <a:gs pos="100000">
                <a:srgbClr val="33CCCC">
                  <a:tint val="23500"/>
                  <a:satMod val="160000"/>
                </a:srgbClr>
              </a:gs>
            </a:gsLst>
            <a:lin ang="16200000" scaled="1"/>
            <a:tileRect/>
          </a:gradFill>
        </p:spPr>
        <p:txBody>
          <a:bodyPr wrap="square" rtlCol="0">
            <a:spAutoFit/>
          </a:bodyPr>
          <a:lstStyle/>
          <a:p>
            <a:endParaRPr lang="en-US" dirty="0"/>
          </a:p>
        </p:txBody>
      </p:sp>
      <p:sp>
        <p:nvSpPr>
          <p:cNvPr id="7" name="Freeform 6"/>
          <p:cNvSpPr>
            <a:spLocks/>
          </p:cNvSpPr>
          <p:nvPr/>
        </p:nvSpPr>
        <p:spPr bwMode="auto">
          <a:xfrm>
            <a:off x="-9525" y="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400" b="1">
                <a:solidFill>
                  <a:schemeClr val="tx2">
                    <a:shade val="90000"/>
                  </a:schemeClr>
                </a:solidFill>
              </a:defRPr>
            </a:lvl1pPr>
          </a:lstStyle>
          <a:p>
            <a:fld id="{602C1D54-128B-427C-9A2A-6AE0DB2B782B}" type="datetime1">
              <a:rPr lang="en-US" smtClean="0"/>
              <a:pPr/>
              <a:t>4/13/2011</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ctr" eaLnBrk="1" latinLnBrk="0" hangingPunct="1">
              <a:defRPr kumimoji="0" sz="1400" b="1">
                <a:solidFill>
                  <a:schemeClr val="tx2">
                    <a:shade val="90000"/>
                  </a:schemeClr>
                </a:solidFill>
              </a:defRPr>
            </a:lvl1pPr>
          </a:lstStyle>
          <a:p>
            <a:r>
              <a:rPr lang="en-US" dirty="0" smtClean="0"/>
              <a:t>Air Resources Laboratory</a:t>
            </a:r>
            <a:endParaRPr lang="en-US" dirty="0"/>
          </a:p>
        </p:txBody>
      </p:sp>
      <p:sp>
        <p:nvSpPr>
          <p:cNvPr id="18" name="Slide Number Placeholder 17"/>
          <p:cNvSpPr>
            <a:spLocks noGrp="1"/>
          </p:cNvSpPr>
          <p:nvPr>
            <p:ph type="sldNum" sz="quarter" idx="4"/>
          </p:nvPr>
        </p:nvSpPr>
        <p:spPr>
          <a:xfrm>
            <a:off x="7924800" y="6356350"/>
            <a:ext cx="762000" cy="501650"/>
          </a:xfrm>
          <a:prstGeom prst="rect">
            <a:avLst/>
          </a:prstGeom>
        </p:spPr>
        <p:txBody>
          <a:bodyPr vert="horz" lIns="0" tIns="0" rIns="0" bIns="0" anchor="b"/>
          <a:lstStyle>
            <a:lvl1pPr algn="r" eaLnBrk="1" latinLnBrk="0" hangingPunct="1">
              <a:defRPr kumimoji="0" sz="2000" b="1">
                <a:solidFill>
                  <a:schemeClr val="tx2">
                    <a:shade val="90000"/>
                  </a:schemeClr>
                </a:solidFill>
              </a:defRPr>
            </a:lvl1pPr>
          </a:lstStyle>
          <a:p>
            <a:fld id="{3E7EE49B-C32B-495C-9640-ABBF50F57D80}"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pic>
        <p:nvPicPr>
          <p:cNvPr id="14" name="Picture 7" descr="NOAA"/>
          <p:cNvPicPr>
            <a:picLocks noChangeAspect="1" noChangeArrowheads="1"/>
          </p:cNvPicPr>
          <p:nvPr userDrawn="1"/>
        </p:nvPicPr>
        <p:blipFill>
          <a:blip r:embed="rId11" cstate="print"/>
          <a:srcRect/>
          <a:stretch>
            <a:fillRect/>
          </a:stretch>
        </p:blipFill>
        <p:spPr bwMode="auto">
          <a:xfrm>
            <a:off x="76200" y="76200"/>
            <a:ext cx="762000" cy="762000"/>
          </a:xfrm>
          <a:prstGeom prst="rect">
            <a:avLst/>
          </a:prstGeom>
          <a:noFill/>
          <a:effectLst>
            <a:outerShdw dist="45791" dir="2021404" algn="ctr" rotWithShape="0">
              <a:srgbClr val="000066">
                <a:alpha val="50000"/>
              </a:srgbClr>
            </a:outerShdw>
          </a:effectLst>
        </p:spPr>
      </p:pic>
      <p:sp>
        <p:nvSpPr>
          <p:cNvPr id="16" name="Title Placeholder 8"/>
          <p:cNvSpPr>
            <a:spLocks noGrp="1"/>
          </p:cNvSpPr>
          <p:nvPr>
            <p:ph type="title"/>
          </p:nvPr>
        </p:nvSpPr>
        <p:spPr>
          <a:xfrm>
            <a:off x="1447800" y="2514600"/>
            <a:ext cx="6019800" cy="838200"/>
          </a:xfrm>
          <a:prstGeom prst="rect">
            <a:avLst/>
          </a:prstGeom>
        </p:spPr>
        <p:txBody>
          <a:bodyPr vert="horz" lIns="0" rIns="0" bIns="0" anchor="b">
            <a:noAutofit/>
          </a:bodyPr>
          <a:lstStyle/>
          <a:p>
            <a:r>
              <a:rPr kumimoji="0" lang="en-US" dirty="0" smtClean="0"/>
              <a:t>Click to edit Master title style</a:t>
            </a:r>
            <a:endParaRPr kumimoji="0" lang="en-US" dirty="0"/>
          </a:p>
        </p:txBody>
      </p:sp>
    </p:spTree>
  </p:cSld>
  <p:clrMap bg1="lt1" tx1="dk1" bg2="lt2" tx2="dk2" accent1="accent1" accent2="accent2" accent3="accent3" accent4="accent4" accent5="accent5" accent6="accent6" hlink="hlink" folHlink="folHlink"/>
  <p:sldLayoutIdLst>
    <p:sldLayoutId id="2147483676" r:id="rId1"/>
    <p:sldLayoutId id="2147483673" r:id="rId2"/>
    <p:sldLayoutId id="2147483674" r:id="rId3"/>
    <p:sldLayoutId id="2147483675" r:id="rId4"/>
    <p:sldLayoutId id="2147483677" r:id="rId5"/>
    <p:sldLayoutId id="2147483678" r:id="rId6"/>
    <p:sldLayoutId id="2147483679" r:id="rId7"/>
    <p:sldLayoutId id="2147483680" r:id="rId8"/>
    <p:sldLayoutId id="2147483681" r:id="rId9"/>
  </p:sldLayoutIdLst>
  <p:hf hdr="0"/>
  <p:txStyles>
    <p:titleStyle>
      <a:lvl1pPr algn="l" rtl="0" eaLnBrk="1" latinLnBrk="0" hangingPunct="1">
        <a:spcBef>
          <a:spcPct val="0"/>
        </a:spcBef>
        <a:buNone/>
        <a:defRPr kumimoji="0" sz="3600" b="0" kern="1200">
          <a:ln>
            <a:noFill/>
          </a:ln>
          <a:solidFill>
            <a:schemeClr val="tx1"/>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3"/>
          </p:nvPr>
        </p:nvSpPr>
        <p:spPr/>
        <p:txBody>
          <a:bodyPr/>
          <a:lstStyle/>
          <a:p>
            <a:pPr algn="ctr">
              <a:buNone/>
            </a:pPr>
            <a:r>
              <a:rPr lang="en-US" sz="4000" dirty="0" smtClean="0"/>
              <a:t>Climate - Theme Overview </a:t>
            </a:r>
          </a:p>
          <a:p>
            <a:pPr algn="ctr">
              <a:buNone/>
            </a:pPr>
            <a:endParaRPr lang="en-US" sz="4000" dirty="0" smtClean="0"/>
          </a:p>
          <a:p>
            <a:pPr algn="ctr">
              <a:buNone/>
            </a:pPr>
            <a:r>
              <a:rPr lang="en-US" sz="3400" dirty="0" smtClean="0"/>
              <a:t>Dian Seidel</a:t>
            </a:r>
          </a:p>
          <a:p>
            <a:pPr algn="ctr">
              <a:buNone/>
            </a:pPr>
            <a:r>
              <a:rPr lang="en-US" sz="3400" dirty="0" smtClean="0"/>
              <a:t>Air Resources Laboratory</a:t>
            </a:r>
          </a:p>
          <a:p>
            <a:pPr algn="ctr">
              <a:buNone/>
            </a:pPr>
            <a:endParaRPr lang="en-US" sz="3400" dirty="0" smtClean="0"/>
          </a:p>
          <a:p>
            <a:pPr algn="ctr">
              <a:buNone/>
            </a:pPr>
            <a:r>
              <a:rPr lang="en-US" sz="3400" dirty="0" smtClean="0"/>
              <a:t>ARL Laboratory Review</a:t>
            </a:r>
          </a:p>
          <a:p>
            <a:pPr algn="ctr">
              <a:buNone/>
            </a:pPr>
            <a:r>
              <a:rPr lang="en-US" sz="3400" dirty="0" smtClean="0"/>
              <a:t>May 3-5, 2011</a:t>
            </a:r>
          </a:p>
          <a:p>
            <a:pPr algn="ctr">
              <a:buNone/>
            </a:pPr>
            <a:endParaRPr lang="en-US" sz="4000" dirty="0" smtClean="0"/>
          </a:p>
          <a:p>
            <a:pPr algn="ctr">
              <a:buNone/>
            </a:pPr>
            <a:endParaRPr lang="en-US" sz="4000" dirty="0" smtClean="0"/>
          </a:p>
          <a:p>
            <a:pPr algn="ctr">
              <a:buNone/>
            </a:pPr>
            <a:endParaRPr lang="en-US" sz="4000" dirty="0" smtClean="0"/>
          </a:p>
          <a:p>
            <a:pPr algn="ctr">
              <a:buNone/>
            </a:pPr>
            <a:endParaRPr lang="en-US" sz="4000" dirty="0" smtClean="0"/>
          </a:p>
          <a:p>
            <a:pPr algn="ctr">
              <a:buNone/>
            </a:pPr>
            <a:endParaRPr lang="en-US" sz="4000" dirty="0" smtClean="0"/>
          </a:p>
          <a:p>
            <a:pPr algn="ctr">
              <a:buNone/>
            </a:pPr>
            <a:endParaRPr lang="en-US" sz="4000" dirty="0" smtClean="0"/>
          </a:p>
          <a:p>
            <a:pPr algn="ctr">
              <a:buNone/>
            </a:pPr>
            <a:endParaRPr lang="en-US" sz="4000" dirty="0" smtClean="0"/>
          </a:p>
          <a:p>
            <a:pPr algn="ctr">
              <a:buNone/>
            </a:pPr>
            <a:r>
              <a:rPr lang="en-US" sz="4000" dirty="0" smtClean="0"/>
              <a:t>Dian Seidel</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lstStyle/>
          <a:p>
            <a:r>
              <a:rPr lang="en-US" dirty="0" smtClean="0"/>
              <a:t>Overview of ARL’s Current Climate Program</a:t>
            </a:r>
            <a:br>
              <a:rPr lang="en-US" dirty="0" smtClean="0"/>
            </a:br>
            <a:r>
              <a:rPr lang="en-US" dirty="0" smtClean="0">
                <a:solidFill>
                  <a:schemeClr val="accent1"/>
                </a:solidFill>
              </a:rPr>
              <a:t>Climate Variability and Change Analysis</a:t>
            </a:r>
            <a:br>
              <a:rPr lang="en-US" dirty="0" smtClean="0">
                <a:solidFill>
                  <a:schemeClr val="accent1"/>
                </a:solidFill>
              </a:rPr>
            </a:br>
            <a:endParaRPr lang="en-US" dirty="0"/>
          </a:p>
        </p:txBody>
      </p:sp>
      <p:sp>
        <p:nvSpPr>
          <p:cNvPr id="3" name="Content Placeholder 2"/>
          <p:cNvSpPr>
            <a:spLocks noGrp="1"/>
          </p:cNvSpPr>
          <p:nvPr>
            <p:ph idx="1"/>
          </p:nvPr>
        </p:nvSpPr>
        <p:spPr>
          <a:xfrm>
            <a:off x="457200" y="1752600"/>
            <a:ext cx="8686800" cy="4389120"/>
          </a:xfrm>
        </p:spPr>
        <p:txBody>
          <a:bodyPr/>
          <a:lstStyle/>
          <a:p>
            <a:r>
              <a:rPr lang="en-US" sz="2400" dirty="0" smtClean="0"/>
              <a:t>Understanding Upper-Air Climate Change</a:t>
            </a:r>
          </a:p>
          <a:p>
            <a:pPr lvl="1"/>
            <a:r>
              <a:rPr lang="en-US" sz="2000" dirty="0" smtClean="0"/>
              <a:t>Part I: Changes in the vertical temperature profile (Melissa Free)</a:t>
            </a:r>
          </a:p>
          <a:p>
            <a:pPr lvl="1"/>
            <a:r>
              <a:rPr lang="en-US" sz="2000" dirty="0" smtClean="0"/>
              <a:t>Part II. Stratospheric temperature trends and links to other climate changes (Dian Seidel)</a:t>
            </a:r>
          </a:p>
          <a:p>
            <a:r>
              <a:rPr lang="en-US" sz="2400" dirty="0" smtClean="0">
                <a:solidFill>
                  <a:schemeClr val="accent1"/>
                </a:solidFill>
              </a:rPr>
              <a:t>POSTERS:</a:t>
            </a:r>
          </a:p>
          <a:p>
            <a:r>
              <a:rPr lang="en-US" sz="2400" dirty="0" smtClean="0"/>
              <a:t>Climatology of the global planetary boundary layer (Yehui Zhang)</a:t>
            </a:r>
          </a:p>
          <a:p>
            <a:r>
              <a:rPr lang="en-US" sz="2400" dirty="0" smtClean="0"/>
              <a:t>Changes in cloudiness in the US from surface observations (Melissa Free)</a:t>
            </a:r>
          </a:p>
          <a:p>
            <a:r>
              <a:rPr lang="en-US" sz="2400" dirty="0" smtClean="0"/>
              <a:t>ARL contributions to national and international scientific assessments</a:t>
            </a:r>
          </a:p>
          <a:p>
            <a:r>
              <a:rPr lang="en-US" sz="2400" dirty="0" smtClean="0">
                <a:solidFill>
                  <a:schemeClr val="accent1"/>
                </a:solidFill>
              </a:rPr>
              <a:t>PODCAST: </a:t>
            </a:r>
            <a:r>
              <a:rPr lang="en-US" sz="2400" dirty="0" smtClean="0"/>
              <a:t>What the upper atmosphere reveals about climate </a:t>
            </a:r>
            <a:r>
              <a:rPr lang="en-US" sz="2000" dirty="0" smtClean="0"/>
              <a:t>http://www.oar.noaa.gov/podcast/arl/arl-1.php</a:t>
            </a:r>
            <a:endParaRPr lang="en-US" sz="2400" dirty="0" smtClean="0"/>
          </a:p>
          <a:p>
            <a:endParaRPr lang="en-US" sz="2400" dirty="0" smtClean="0"/>
          </a:p>
          <a:p>
            <a:endParaRPr lang="en-US" sz="2400" dirty="0" smtClean="0"/>
          </a:p>
        </p:txBody>
      </p:sp>
      <p:sp>
        <p:nvSpPr>
          <p:cNvPr id="4" name="Date Placeholder 3"/>
          <p:cNvSpPr>
            <a:spLocks noGrp="1"/>
          </p:cNvSpPr>
          <p:nvPr>
            <p:ph type="dt" sz="half" idx="10"/>
          </p:nvPr>
        </p:nvSpPr>
        <p:spPr/>
        <p:txBody>
          <a:bodyPr/>
          <a:lstStyle/>
          <a:p>
            <a:fld id="{3BF72E70-F309-487C-8387-A657D1DD6C67}" type="datetime1">
              <a:rPr lang="en-US" smtClean="0"/>
              <a:pPr/>
              <a:t>4/13/2011</a:t>
            </a:fld>
            <a:endParaRPr lang="en-US" dirty="0"/>
          </a:p>
        </p:txBody>
      </p:sp>
      <p:sp>
        <p:nvSpPr>
          <p:cNvPr id="5" name="Footer Placeholder 4"/>
          <p:cNvSpPr>
            <a:spLocks noGrp="1"/>
          </p:cNvSpPr>
          <p:nvPr>
            <p:ph type="ftr" sz="quarter" idx="11"/>
          </p:nvPr>
        </p:nvSpPr>
        <p:spPr/>
        <p:txBody>
          <a:bodyPr/>
          <a:lstStyle/>
          <a:p>
            <a:r>
              <a:rPr lang="en-US" dirty="0" smtClean="0"/>
              <a:t>Air Resources Laboratory</a:t>
            </a:r>
            <a:endParaRPr lang="en-US" dirty="0"/>
          </a:p>
        </p:txBody>
      </p:sp>
      <p:sp>
        <p:nvSpPr>
          <p:cNvPr id="6" name="Slide Number Placeholder 5"/>
          <p:cNvSpPr>
            <a:spLocks noGrp="1"/>
          </p:cNvSpPr>
          <p:nvPr>
            <p:ph type="sldNum" sz="quarter" idx="12"/>
          </p:nvPr>
        </p:nvSpPr>
        <p:spPr/>
        <p:txBody>
          <a:bodyPr/>
          <a:lstStyle/>
          <a:p>
            <a:fld id="{3E7EE49B-C32B-495C-9640-ABBF50F57D80}"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828800"/>
            <a:ext cx="8229600" cy="1143000"/>
          </a:xfrm>
        </p:spPr>
        <p:txBody>
          <a:bodyPr/>
          <a:lstStyle/>
          <a:p>
            <a:r>
              <a:rPr lang="en-US" dirty="0" smtClean="0"/>
              <a:t>Overview of ARL’s Current Climate Program</a:t>
            </a:r>
            <a:br>
              <a:rPr lang="en-US" dirty="0" smtClean="0"/>
            </a:br>
            <a:r>
              <a:rPr lang="en-US" dirty="0" smtClean="0">
                <a:solidFill>
                  <a:schemeClr val="accent1"/>
                </a:solidFill>
              </a:rPr>
              <a:t>Regional Climate Modeling</a:t>
            </a:r>
            <a:r>
              <a:rPr lang="en-US" dirty="0" smtClean="0"/>
              <a:t/>
            </a:r>
            <a:br>
              <a:rPr lang="en-US" dirty="0" smtClean="0"/>
            </a:br>
            <a:r>
              <a:rPr lang="en-US" dirty="0" smtClean="0">
                <a:solidFill>
                  <a:schemeClr val="accent1"/>
                </a:solidFill>
              </a:rPr>
              <a:t/>
            </a:r>
            <a:br>
              <a:rPr lang="en-US" dirty="0" smtClean="0">
                <a:solidFill>
                  <a:schemeClr val="accent1"/>
                </a:solidFill>
              </a:rPr>
            </a:br>
            <a:endParaRPr lang="en-US" dirty="0"/>
          </a:p>
        </p:txBody>
      </p:sp>
      <p:sp>
        <p:nvSpPr>
          <p:cNvPr id="3" name="Content Placeholder 2"/>
          <p:cNvSpPr>
            <a:spLocks noGrp="1"/>
          </p:cNvSpPr>
          <p:nvPr>
            <p:ph idx="1"/>
          </p:nvPr>
        </p:nvSpPr>
        <p:spPr>
          <a:xfrm>
            <a:off x="457200" y="2362200"/>
            <a:ext cx="8229600" cy="3962400"/>
          </a:xfrm>
        </p:spPr>
        <p:txBody>
          <a:bodyPr/>
          <a:lstStyle/>
          <a:p>
            <a:r>
              <a:rPr lang="en-US" sz="2800" dirty="0" smtClean="0">
                <a:solidFill>
                  <a:schemeClr val="accent1"/>
                </a:solidFill>
              </a:rPr>
              <a:t>POSTER:  </a:t>
            </a:r>
            <a:r>
              <a:rPr lang="en-US" sz="2800" dirty="0" smtClean="0"/>
              <a:t>Regional Climate Modeling (Julian Wang)</a:t>
            </a:r>
          </a:p>
          <a:p>
            <a:r>
              <a:rPr lang="en-US" sz="2800" dirty="0" smtClean="0"/>
              <a:t>Poster describes:</a:t>
            </a:r>
          </a:p>
          <a:p>
            <a:pPr lvl="1"/>
            <a:r>
              <a:rPr lang="en-US" dirty="0" smtClean="0"/>
              <a:t>Need for climate information at regional-local scales</a:t>
            </a:r>
          </a:p>
          <a:p>
            <a:pPr lvl="1"/>
            <a:r>
              <a:rPr lang="en-US" dirty="0" smtClean="0"/>
              <a:t>Model development philosophy</a:t>
            </a:r>
          </a:p>
          <a:p>
            <a:pPr lvl="1"/>
            <a:r>
              <a:rPr lang="en-US" dirty="0" smtClean="0"/>
              <a:t>Major model improvements</a:t>
            </a:r>
          </a:p>
          <a:p>
            <a:pPr lvl="1"/>
            <a:r>
              <a:rPr lang="en-US" dirty="0" smtClean="0"/>
              <a:t>Recent research results</a:t>
            </a:r>
          </a:p>
          <a:p>
            <a:endParaRPr lang="en-US" sz="2000" dirty="0"/>
          </a:p>
        </p:txBody>
      </p:sp>
      <p:sp>
        <p:nvSpPr>
          <p:cNvPr id="4" name="Date Placeholder 3"/>
          <p:cNvSpPr>
            <a:spLocks noGrp="1"/>
          </p:cNvSpPr>
          <p:nvPr>
            <p:ph type="dt" sz="half" idx="10"/>
          </p:nvPr>
        </p:nvSpPr>
        <p:spPr/>
        <p:txBody>
          <a:bodyPr/>
          <a:lstStyle/>
          <a:p>
            <a:fld id="{3BF72E70-F309-487C-8387-A657D1DD6C67}" type="datetime1">
              <a:rPr lang="en-US" smtClean="0"/>
              <a:pPr/>
              <a:t>4/13/2011</a:t>
            </a:fld>
            <a:endParaRPr lang="en-US" dirty="0"/>
          </a:p>
        </p:txBody>
      </p:sp>
      <p:sp>
        <p:nvSpPr>
          <p:cNvPr id="5" name="Footer Placeholder 4"/>
          <p:cNvSpPr>
            <a:spLocks noGrp="1"/>
          </p:cNvSpPr>
          <p:nvPr>
            <p:ph type="ftr" sz="quarter" idx="11"/>
          </p:nvPr>
        </p:nvSpPr>
        <p:spPr/>
        <p:txBody>
          <a:bodyPr/>
          <a:lstStyle/>
          <a:p>
            <a:r>
              <a:rPr lang="en-US" dirty="0" smtClean="0"/>
              <a:t>Air Resources Laboratory</a:t>
            </a:r>
            <a:endParaRPr lang="en-US" dirty="0"/>
          </a:p>
        </p:txBody>
      </p:sp>
      <p:sp>
        <p:nvSpPr>
          <p:cNvPr id="6" name="Slide Number Placeholder 5"/>
          <p:cNvSpPr>
            <a:spLocks noGrp="1"/>
          </p:cNvSpPr>
          <p:nvPr>
            <p:ph type="sldNum" sz="quarter" idx="12"/>
          </p:nvPr>
        </p:nvSpPr>
        <p:spPr/>
        <p:txBody>
          <a:bodyPr/>
          <a:lstStyle/>
          <a:p>
            <a:fld id="{3E7EE49B-C32B-495C-9640-ABBF50F57D80}"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ctr">
              <a:buNone/>
            </a:pPr>
            <a:r>
              <a:rPr lang="en-US" sz="8000" dirty="0" smtClean="0">
                <a:solidFill>
                  <a:schemeClr val="accent1"/>
                </a:solidFill>
                <a:latin typeface="Brush Script MT" pitchFamily="66" charset="0"/>
              </a:rPr>
              <a:t>Thank You!</a:t>
            </a:r>
            <a:endParaRPr lang="en-US" sz="8000" dirty="0">
              <a:solidFill>
                <a:schemeClr val="accent1"/>
              </a:solidFill>
              <a:latin typeface="Brush Script MT" pitchFamily="66" charset="0"/>
            </a:endParaRPr>
          </a:p>
        </p:txBody>
      </p:sp>
      <p:sp>
        <p:nvSpPr>
          <p:cNvPr id="4" name="Date Placeholder 3"/>
          <p:cNvSpPr>
            <a:spLocks noGrp="1"/>
          </p:cNvSpPr>
          <p:nvPr>
            <p:ph type="dt" sz="half" idx="10"/>
          </p:nvPr>
        </p:nvSpPr>
        <p:spPr/>
        <p:txBody>
          <a:bodyPr/>
          <a:lstStyle/>
          <a:p>
            <a:fld id="{3BF72E70-F309-487C-8387-A657D1DD6C67}" type="datetime1">
              <a:rPr lang="en-US" smtClean="0"/>
              <a:pPr/>
              <a:t>4/13/2011</a:t>
            </a:fld>
            <a:endParaRPr lang="en-US" dirty="0"/>
          </a:p>
        </p:txBody>
      </p:sp>
      <p:sp>
        <p:nvSpPr>
          <p:cNvPr id="5" name="Footer Placeholder 4"/>
          <p:cNvSpPr>
            <a:spLocks noGrp="1"/>
          </p:cNvSpPr>
          <p:nvPr>
            <p:ph type="ftr" sz="quarter" idx="11"/>
          </p:nvPr>
        </p:nvSpPr>
        <p:spPr/>
        <p:txBody>
          <a:bodyPr/>
          <a:lstStyle/>
          <a:p>
            <a:r>
              <a:rPr lang="en-US" dirty="0" smtClean="0"/>
              <a:t>Air Resources Laboratory</a:t>
            </a:r>
            <a:endParaRPr lang="en-US" dirty="0"/>
          </a:p>
        </p:txBody>
      </p:sp>
      <p:sp>
        <p:nvSpPr>
          <p:cNvPr id="6" name="Slide Number Placeholder 5"/>
          <p:cNvSpPr>
            <a:spLocks noGrp="1"/>
          </p:cNvSpPr>
          <p:nvPr>
            <p:ph type="sldNum" sz="quarter" idx="12"/>
          </p:nvPr>
        </p:nvSpPr>
        <p:spPr/>
        <p:txBody>
          <a:bodyPr/>
          <a:lstStyle/>
          <a:p>
            <a:fld id="{3E7EE49B-C32B-495C-9640-ABBF50F57D80}" type="slidenum">
              <a:rPr lang="en-US" smtClean="0"/>
              <a:pPr/>
              <a:t>12</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smtClean="0">
                <a:solidFill>
                  <a:schemeClr val="accent1"/>
                </a:solidFill>
              </a:rPr>
              <a:t>Scope and Goals of ARL’s Climate Program</a:t>
            </a:r>
            <a:endParaRPr lang="en-US" dirty="0">
              <a:solidFill>
                <a:schemeClr val="accent1"/>
              </a:solidFill>
            </a:endParaRPr>
          </a:p>
        </p:txBody>
      </p:sp>
      <p:sp>
        <p:nvSpPr>
          <p:cNvPr id="3" name="Content Placeholder 2"/>
          <p:cNvSpPr>
            <a:spLocks noGrp="1"/>
          </p:cNvSpPr>
          <p:nvPr>
            <p:ph idx="1"/>
          </p:nvPr>
        </p:nvSpPr>
        <p:spPr>
          <a:xfrm>
            <a:off x="457200" y="1752600"/>
            <a:ext cx="5334000" cy="5455920"/>
          </a:xfrm>
        </p:spPr>
        <p:txBody>
          <a:bodyPr/>
          <a:lstStyle/>
          <a:p>
            <a:r>
              <a:rPr lang="en-US" sz="2400" dirty="0" smtClean="0">
                <a:solidFill>
                  <a:schemeClr val="accent1"/>
                </a:solidFill>
              </a:rPr>
              <a:t>Climate Observing Networks</a:t>
            </a:r>
          </a:p>
          <a:p>
            <a:pPr>
              <a:buNone/>
            </a:pPr>
            <a:r>
              <a:rPr lang="en-US" sz="2400" dirty="0" smtClean="0"/>
              <a:t>Goal: To develop </a:t>
            </a:r>
            <a:r>
              <a:rPr lang="en-US" sz="2400" i="1" dirty="0" smtClean="0"/>
              <a:t>in situ</a:t>
            </a:r>
            <a:r>
              <a:rPr lang="en-US" sz="2400" dirty="0" smtClean="0"/>
              <a:t> observational networks to meet climate needs</a:t>
            </a:r>
          </a:p>
          <a:p>
            <a:r>
              <a:rPr lang="en-US" sz="2400" dirty="0" smtClean="0">
                <a:solidFill>
                  <a:schemeClr val="accent1"/>
                </a:solidFill>
              </a:rPr>
              <a:t>Climate Variability and Change Analysis</a:t>
            </a:r>
          </a:p>
          <a:p>
            <a:pPr>
              <a:buNone/>
            </a:pPr>
            <a:r>
              <a:rPr lang="en-US" sz="2400" dirty="0" smtClean="0"/>
              <a:t>Goal: To advance understanding of upper-air climate changes </a:t>
            </a:r>
          </a:p>
          <a:p>
            <a:r>
              <a:rPr lang="en-US" sz="2400" dirty="0" smtClean="0">
                <a:solidFill>
                  <a:schemeClr val="accent1"/>
                </a:solidFill>
              </a:rPr>
              <a:t>Regional Climate Modeling</a:t>
            </a:r>
            <a:r>
              <a:rPr lang="en-US" sz="2400" dirty="0" smtClean="0"/>
              <a:t> </a:t>
            </a:r>
          </a:p>
          <a:p>
            <a:pPr>
              <a:buNone/>
            </a:pPr>
            <a:r>
              <a:rPr lang="en-US" sz="2400" dirty="0" smtClean="0"/>
              <a:t>Goal: To develop a NOAA modeling capability for regional climate projections, including comprehensive uncertainty analysis</a:t>
            </a:r>
          </a:p>
          <a:p>
            <a:pPr>
              <a:buNone/>
            </a:pPr>
            <a:endParaRPr lang="en-US" sz="2400" dirty="0" smtClean="0"/>
          </a:p>
          <a:p>
            <a:pPr>
              <a:buNone/>
            </a:pPr>
            <a:endParaRPr lang="en-US" sz="2400" dirty="0" smtClean="0">
              <a:solidFill>
                <a:schemeClr val="accent2"/>
              </a:solidFill>
            </a:endParaRPr>
          </a:p>
          <a:p>
            <a:endParaRPr lang="en-US" sz="2400" dirty="0" smtClean="0">
              <a:solidFill>
                <a:schemeClr val="accent2"/>
              </a:solidFill>
            </a:endParaRPr>
          </a:p>
          <a:p>
            <a:endParaRPr lang="en-US" sz="2400" dirty="0" smtClean="0">
              <a:solidFill>
                <a:schemeClr val="accent2"/>
              </a:solidFill>
            </a:endParaRPr>
          </a:p>
          <a:p>
            <a:endParaRPr lang="en-US" sz="2400" dirty="0" smtClean="0">
              <a:solidFill>
                <a:schemeClr val="accent2"/>
              </a:solidFill>
            </a:endParaRPr>
          </a:p>
          <a:p>
            <a:endParaRPr lang="en-US" sz="1600" dirty="0" smtClean="0">
              <a:solidFill>
                <a:schemeClr val="accent2"/>
              </a:solidFill>
            </a:endParaRPr>
          </a:p>
          <a:p>
            <a:pPr algn="ctr">
              <a:buNone/>
            </a:pPr>
            <a:r>
              <a:rPr lang="en-US" sz="1600" dirty="0" smtClean="0">
                <a:solidFill>
                  <a:schemeClr val="accent2"/>
                </a:solidFill>
              </a:rPr>
              <a:t>See ARL’s Strategic Plan for Climate Research and Development</a:t>
            </a:r>
          </a:p>
        </p:txBody>
      </p:sp>
      <p:sp>
        <p:nvSpPr>
          <p:cNvPr id="4" name="Date Placeholder 3"/>
          <p:cNvSpPr>
            <a:spLocks noGrp="1"/>
          </p:cNvSpPr>
          <p:nvPr>
            <p:ph type="dt" sz="half" idx="10"/>
          </p:nvPr>
        </p:nvSpPr>
        <p:spPr/>
        <p:txBody>
          <a:bodyPr/>
          <a:lstStyle/>
          <a:p>
            <a:fld id="{3BF72E70-F309-487C-8387-A657D1DD6C67}" type="datetime1">
              <a:rPr lang="en-US" smtClean="0"/>
              <a:pPr/>
              <a:t>4/13/2011</a:t>
            </a:fld>
            <a:endParaRPr lang="en-US" dirty="0"/>
          </a:p>
        </p:txBody>
      </p:sp>
      <p:sp>
        <p:nvSpPr>
          <p:cNvPr id="5" name="Footer Placeholder 4"/>
          <p:cNvSpPr>
            <a:spLocks noGrp="1"/>
          </p:cNvSpPr>
          <p:nvPr>
            <p:ph type="ftr" sz="quarter" idx="11"/>
          </p:nvPr>
        </p:nvSpPr>
        <p:spPr/>
        <p:txBody>
          <a:bodyPr/>
          <a:lstStyle/>
          <a:p>
            <a:r>
              <a:rPr lang="en-US" dirty="0" smtClean="0"/>
              <a:t>Air Resources Laboratory</a:t>
            </a:r>
            <a:endParaRPr lang="en-US" dirty="0"/>
          </a:p>
        </p:txBody>
      </p:sp>
      <p:sp>
        <p:nvSpPr>
          <p:cNvPr id="6" name="Slide Number Placeholder 5"/>
          <p:cNvSpPr>
            <a:spLocks noGrp="1"/>
          </p:cNvSpPr>
          <p:nvPr>
            <p:ph type="sldNum" sz="quarter" idx="12"/>
          </p:nvPr>
        </p:nvSpPr>
        <p:spPr/>
        <p:txBody>
          <a:bodyPr/>
          <a:lstStyle/>
          <a:p>
            <a:fld id="{3E7EE49B-C32B-495C-9640-ABBF50F57D80}" type="slidenum">
              <a:rPr lang="en-US" smtClean="0"/>
              <a:pPr/>
              <a:t>2</a:t>
            </a:fld>
            <a:endParaRPr lang="en-US" dirty="0"/>
          </a:p>
        </p:txBody>
      </p:sp>
      <p:graphicFrame>
        <p:nvGraphicFramePr>
          <p:cNvPr id="7" name="Diagram 6"/>
          <p:cNvGraphicFramePr/>
          <p:nvPr/>
        </p:nvGraphicFramePr>
        <p:xfrm>
          <a:off x="4953000" y="1828800"/>
          <a:ext cx="4191000" cy="3352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458200" cy="1143000"/>
          </a:xfrm>
        </p:spPr>
        <p:txBody>
          <a:bodyPr/>
          <a:lstStyle/>
          <a:p>
            <a:r>
              <a:rPr lang="en-US" dirty="0" smtClean="0"/>
              <a:t>Driver: </a:t>
            </a:r>
            <a:r>
              <a:rPr lang="en-US" dirty="0" smtClean="0">
                <a:solidFill>
                  <a:schemeClr val="accent1"/>
                </a:solidFill>
              </a:rPr>
              <a:t>NOAA Next Generation Strategic Plan</a:t>
            </a:r>
            <a:endParaRPr lang="en-US" dirty="0">
              <a:solidFill>
                <a:schemeClr val="accent1"/>
              </a:solidFill>
            </a:endParaRPr>
          </a:p>
        </p:txBody>
      </p:sp>
      <p:sp>
        <p:nvSpPr>
          <p:cNvPr id="3" name="Content Placeholder 2"/>
          <p:cNvSpPr>
            <a:spLocks noGrp="1"/>
          </p:cNvSpPr>
          <p:nvPr>
            <p:ph idx="1"/>
          </p:nvPr>
        </p:nvSpPr>
        <p:spPr/>
        <p:txBody>
          <a:bodyPr/>
          <a:lstStyle/>
          <a:p>
            <a:pPr>
              <a:buNone/>
            </a:pPr>
            <a:r>
              <a:rPr lang="en-US" sz="2800" b="1" dirty="0" smtClean="0"/>
              <a:t>Long-Term Goal: </a:t>
            </a:r>
            <a:r>
              <a:rPr lang="en-US" sz="2800" b="1" dirty="0" smtClean="0">
                <a:solidFill>
                  <a:schemeClr val="accent1"/>
                </a:solidFill>
              </a:rPr>
              <a:t>Climate Adaptation and Mitigation</a:t>
            </a:r>
          </a:p>
          <a:p>
            <a:pPr>
              <a:buNone/>
            </a:pPr>
            <a:r>
              <a:rPr lang="en-US" sz="2800" b="1" i="1" dirty="0" smtClean="0"/>
              <a:t>An informed society anticipating and responding to climate and its impacts</a:t>
            </a:r>
          </a:p>
          <a:p>
            <a:r>
              <a:rPr lang="en-US" sz="2800" dirty="0" smtClean="0"/>
              <a:t>Objective: </a:t>
            </a:r>
            <a:r>
              <a:rPr lang="en-US" sz="2800" dirty="0" smtClean="0">
                <a:solidFill>
                  <a:schemeClr val="accent2"/>
                </a:solidFill>
              </a:rPr>
              <a:t>Improved </a:t>
            </a:r>
            <a:r>
              <a:rPr lang="en-US" sz="2800" u="sng" dirty="0" smtClean="0">
                <a:solidFill>
                  <a:schemeClr val="accent2"/>
                </a:solidFill>
              </a:rPr>
              <a:t>scientific understanding </a:t>
            </a:r>
            <a:r>
              <a:rPr lang="en-US" sz="2800" dirty="0" smtClean="0">
                <a:solidFill>
                  <a:schemeClr val="accent2"/>
                </a:solidFill>
              </a:rPr>
              <a:t>of the changing climate system and its impacts </a:t>
            </a:r>
          </a:p>
          <a:p>
            <a:r>
              <a:rPr lang="en-US" sz="2800" dirty="0" smtClean="0"/>
              <a:t>Objective: </a:t>
            </a:r>
            <a:r>
              <a:rPr lang="en-US" sz="2800" u="sng" dirty="0" smtClean="0">
                <a:solidFill>
                  <a:schemeClr val="accent2"/>
                </a:solidFill>
              </a:rPr>
              <a:t>Assessments</a:t>
            </a:r>
            <a:r>
              <a:rPr lang="en-US" sz="2800" dirty="0" smtClean="0">
                <a:solidFill>
                  <a:schemeClr val="accent2"/>
                </a:solidFill>
              </a:rPr>
              <a:t> of current and future states of the climate system that identify potential impacts and inform science, service, and stewardship decisions </a:t>
            </a:r>
          </a:p>
        </p:txBody>
      </p:sp>
      <p:sp>
        <p:nvSpPr>
          <p:cNvPr id="4" name="Date Placeholder 3"/>
          <p:cNvSpPr>
            <a:spLocks noGrp="1"/>
          </p:cNvSpPr>
          <p:nvPr>
            <p:ph type="dt" sz="half" idx="10"/>
          </p:nvPr>
        </p:nvSpPr>
        <p:spPr/>
        <p:txBody>
          <a:bodyPr/>
          <a:lstStyle/>
          <a:p>
            <a:fld id="{3BF72E70-F309-487C-8387-A657D1DD6C67}" type="datetime1">
              <a:rPr lang="en-US" smtClean="0"/>
              <a:pPr/>
              <a:t>4/13/2011</a:t>
            </a:fld>
            <a:endParaRPr lang="en-US" dirty="0"/>
          </a:p>
        </p:txBody>
      </p:sp>
      <p:sp>
        <p:nvSpPr>
          <p:cNvPr id="5" name="Footer Placeholder 4"/>
          <p:cNvSpPr>
            <a:spLocks noGrp="1"/>
          </p:cNvSpPr>
          <p:nvPr>
            <p:ph type="ftr" sz="quarter" idx="11"/>
          </p:nvPr>
        </p:nvSpPr>
        <p:spPr/>
        <p:txBody>
          <a:bodyPr/>
          <a:lstStyle/>
          <a:p>
            <a:r>
              <a:rPr lang="en-US" dirty="0" smtClean="0"/>
              <a:t>Air Resources Laboratory</a:t>
            </a:r>
            <a:endParaRPr lang="en-US" dirty="0"/>
          </a:p>
        </p:txBody>
      </p:sp>
      <p:sp>
        <p:nvSpPr>
          <p:cNvPr id="6" name="Slide Number Placeholder 5"/>
          <p:cNvSpPr>
            <a:spLocks noGrp="1"/>
          </p:cNvSpPr>
          <p:nvPr>
            <p:ph type="sldNum" sz="quarter" idx="12"/>
          </p:nvPr>
        </p:nvSpPr>
        <p:spPr/>
        <p:txBody>
          <a:bodyPr/>
          <a:lstStyle/>
          <a:p>
            <a:fld id="{3E7EE49B-C32B-495C-9640-ABBF50F57D80}"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458200" cy="1143000"/>
          </a:xfrm>
        </p:spPr>
        <p:txBody>
          <a:bodyPr/>
          <a:lstStyle/>
          <a:p>
            <a:r>
              <a:rPr lang="en-US" dirty="0" smtClean="0"/>
              <a:t>Selected Other Drivers:</a:t>
            </a:r>
            <a:endParaRPr lang="en-US" dirty="0"/>
          </a:p>
        </p:txBody>
      </p:sp>
      <p:sp>
        <p:nvSpPr>
          <p:cNvPr id="3" name="Content Placeholder 2"/>
          <p:cNvSpPr>
            <a:spLocks noGrp="1"/>
          </p:cNvSpPr>
          <p:nvPr>
            <p:ph idx="1"/>
          </p:nvPr>
        </p:nvSpPr>
        <p:spPr>
          <a:xfrm>
            <a:off x="457200" y="1752600"/>
            <a:ext cx="8229600" cy="4389120"/>
          </a:xfrm>
        </p:spPr>
        <p:txBody>
          <a:bodyPr/>
          <a:lstStyle/>
          <a:p>
            <a:r>
              <a:rPr lang="en-US" sz="2000" dirty="0" smtClean="0"/>
              <a:t>Provide monitoring, assessment, and analysis of the climate system through high quality observations … as well as modeling capabilities </a:t>
            </a:r>
            <a:r>
              <a:rPr lang="en-US" sz="2000" dirty="0" smtClean="0">
                <a:solidFill>
                  <a:schemeClr val="accent1"/>
                </a:solidFill>
              </a:rPr>
              <a:t>(Global Change Research Act, National Weather Service Organic Act, Coastal Zone Management Act, US Ocean Action Plan). </a:t>
            </a:r>
          </a:p>
          <a:p>
            <a:r>
              <a:rPr lang="en-US" sz="2000" dirty="0" smtClean="0"/>
              <a:t>NOAA’s Climate Goal will focus on improving the utility of its observations by integrating climate observations … and analyzing data derived from these observing systems …</a:t>
            </a:r>
            <a:r>
              <a:rPr lang="en-US" sz="2000" dirty="0" smtClean="0">
                <a:solidFill>
                  <a:schemeClr val="accent1"/>
                </a:solidFill>
              </a:rPr>
              <a:t>(Research in NOAA: Toward Understanding and Predicting Earth’s Environment A Five‐Year Plan: FY 2008 – 2012)</a:t>
            </a:r>
            <a:endParaRPr lang="en-US" sz="2000" dirty="0" smtClean="0"/>
          </a:p>
          <a:p>
            <a:pPr lvl="1"/>
            <a:r>
              <a:rPr lang="en-US" sz="1600" dirty="0" smtClean="0"/>
              <a:t>Collecting and delivering regular, systematic, and </a:t>
            </a:r>
            <a:r>
              <a:rPr lang="en-US" sz="1600" b="1" dirty="0" smtClean="0">
                <a:solidFill>
                  <a:srgbClr val="FF0000"/>
                </a:solidFill>
              </a:rPr>
              <a:t>reliable</a:t>
            </a:r>
            <a:r>
              <a:rPr lang="en-US" sz="1600" b="1" dirty="0" smtClean="0"/>
              <a:t> climate data and information</a:t>
            </a:r>
            <a:r>
              <a:rPr lang="en-US" sz="1600" dirty="0" smtClean="0"/>
              <a:t>—with </a:t>
            </a:r>
            <a:r>
              <a:rPr lang="en-US" sz="1600" b="1" dirty="0" smtClean="0">
                <a:solidFill>
                  <a:srgbClr val="FF0000"/>
                </a:solidFill>
              </a:rPr>
              <a:t>rigorous</a:t>
            </a:r>
            <a:r>
              <a:rPr lang="en-US" sz="1600" b="1" dirty="0" smtClean="0"/>
              <a:t> scientific standards </a:t>
            </a:r>
            <a:r>
              <a:rPr lang="en-US" sz="1600" dirty="0" smtClean="0"/>
              <a:t>and easy data access by customers—that document and describe the current and evolving state of the climate system …</a:t>
            </a:r>
          </a:p>
          <a:p>
            <a:pPr lvl="1"/>
            <a:r>
              <a:rPr lang="en-US" sz="1600" dirty="0" smtClean="0"/>
              <a:t>Producing </a:t>
            </a:r>
            <a:r>
              <a:rPr lang="en-US" sz="1600" b="1" dirty="0" smtClean="0">
                <a:solidFill>
                  <a:srgbClr val="FF0000"/>
                </a:solidFill>
              </a:rPr>
              <a:t>reference</a:t>
            </a:r>
            <a:r>
              <a:rPr lang="en-US" sz="1600" b="1" dirty="0" smtClean="0"/>
              <a:t> data sets </a:t>
            </a:r>
            <a:r>
              <a:rPr lang="en-US" sz="1600" dirty="0" smtClean="0"/>
              <a:t>that provide improved climate information</a:t>
            </a:r>
          </a:p>
          <a:p>
            <a:pPr lvl="1"/>
            <a:r>
              <a:rPr lang="en-US" sz="1600" dirty="0" smtClean="0"/>
              <a:t>Conducting observational, diagnostic, and modeling </a:t>
            </a:r>
            <a:r>
              <a:rPr lang="en-US" sz="1600" b="1" dirty="0" smtClean="0">
                <a:solidFill>
                  <a:srgbClr val="FF0000"/>
                </a:solidFill>
              </a:rPr>
              <a:t>research</a:t>
            </a:r>
            <a:r>
              <a:rPr lang="en-US" sz="1600" b="1" dirty="0" smtClean="0"/>
              <a:t> to improve understanding of physical mechanisms and processes </a:t>
            </a:r>
            <a:r>
              <a:rPr lang="en-US" sz="1600" dirty="0" smtClean="0"/>
              <a:t>… that will lead to improved climate models and climate predictions </a:t>
            </a:r>
          </a:p>
          <a:p>
            <a:endParaRPr lang="en-US" dirty="0" smtClean="0"/>
          </a:p>
        </p:txBody>
      </p:sp>
      <p:sp>
        <p:nvSpPr>
          <p:cNvPr id="4" name="Date Placeholder 3"/>
          <p:cNvSpPr>
            <a:spLocks noGrp="1"/>
          </p:cNvSpPr>
          <p:nvPr>
            <p:ph type="dt" sz="half" idx="10"/>
          </p:nvPr>
        </p:nvSpPr>
        <p:spPr/>
        <p:txBody>
          <a:bodyPr/>
          <a:lstStyle/>
          <a:p>
            <a:fld id="{3BF72E70-F309-487C-8387-A657D1DD6C67}" type="datetime1">
              <a:rPr lang="en-US" smtClean="0"/>
              <a:pPr/>
              <a:t>4/13/2011</a:t>
            </a:fld>
            <a:endParaRPr lang="en-US" dirty="0"/>
          </a:p>
        </p:txBody>
      </p:sp>
      <p:sp>
        <p:nvSpPr>
          <p:cNvPr id="5" name="Footer Placeholder 4"/>
          <p:cNvSpPr>
            <a:spLocks noGrp="1"/>
          </p:cNvSpPr>
          <p:nvPr>
            <p:ph type="ftr" sz="quarter" idx="11"/>
          </p:nvPr>
        </p:nvSpPr>
        <p:spPr/>
        <p:txBody>
          <a:bodyPr/>
          <a:lstStyle/>
          <a:p>
            <a:r>
              <a:rPr lang="en-US" dirty="0" smtClean="0"/>
              <a:t>Air Resources Laboratory</a:t>
            </a:r>
            <a:endParaRPr lang="en-US" dirty="0"/>
          </a:p>
        </p:txBody>
      </p:sp>
      <p:sp>
        <p:nvSpPr>
          <p:cNvPr id="6" name="Slide Number Placeholder 5"/>
          <p:cNvSpPr>
            <a:spLocks noGrp="1"/>
          </p:cNvSpPr>
          <p:nvPr>
            <p:ph type="sldNum" sz="quarter" idx="12"/>
          </p:nvPr>
        </p:nvSpPr>
        <p:spPr/>
        <p:txBody>
          <a:bodyPr/>
          <a:lstStyle/>
          <a:p>
            <a:fld id="{3E7EE49B-C32B-495C-9640-ABBF50F57D80}"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1"/>
                </a:solidFill>
              </a:rPr>
              <a:t>Brief History of ARL Climate Efforts:</a:t>
            </a:r>
            <a:r>
              <a:rPr lang="en-US" dirty="0" smtClean="0"/>
              <a:t/>
            </a:r>
            <a:br>
              <a:rPr lang="en-US" dirty="0" smtClean="0"/>
            </a:br>
            <a:r>
              <a:rPr lang="en-US" dirty="0" smtClean="0"/>
              <a:t>Climate Observing Networks</a:t>
            </a:r>
            <a:endParaRPr lang="en-US" dirty="0"/>
          </a:p>
        </p:txBody>
      </p:sp>
      <p:sp>
        <p:nvSpPr>
          <p:cNvPr id="7" name="Text Placeholder 6"/>
          <p:cNvSpPr>
            <a:spLocks noGrp="1"/>
          </p:cNvSpPr>
          <p:nvPr>
            <p:ph type="body" idx="1"/>
          </p:nvPr>
        </p:nvSpPr>
        <p:spPr/>
        <p:txBody>
          <a:bodyPr/>
          <a:lstStyle/>
          <a:p>
            <a:pPr algn="ctr"/>
            <a:r>
              <a:rPr lang="en-US" dirty="0" smtClean="0">
                <a:solidFill>
                  <a:schemeClr val="accent4"/>
                </a:solidFill>
              </a:rPr>
              <a:t>Oak Ridge</a:t>
            </a:r>
            <a:endParaRPr lang="en-US" dirty="0">
              <a:solidFill>
                <a:schemeClr val="accent4"/>
              </a:solidFill>
            </a:endParaRPr>
          </a:p>
        </p:txBody>
      </p:sp>
      <p:sp>
        <p:nvSpPr>
          <p:cNvPr id="8" name="Text Placeholder 7"/>
          <p:cNvSpPr>
            <a:spLocks noGrp="1"/>
          </p:cNvSpPr>
          <p:nvPr>
            <p:ph type="body" sz="half" idx="3"/>
          </p:nvPr>
        </p:nvSpPr>
        <p:spPr/>
        <p:txBody>
          <a:bodyPr/>
          <a:lstStyle/>
          <a:p>
            <a:pPr algn="ctr"/>
            <a:r>
              <a:rPr lang="en-US" dirty="0" smtClean="0">
                <a:solidFill>
                  <a:schemeClr val="accent4"/>
                </a:solidFill>
              </a:rPr>
              <a:t>Silver Spring</a:t>
            </a:r>
            <a:endParaRPr lang="en-US" dirty="0">
              <a:solidFill>
                <a:schemeClr val="accent4"/>
              </a:solidFill>
            </a:endParaRPr>
          </a:p>
        </p:txBody>
      </p:sp>
      <p:sp>
        <p:nvSpPr>
          <p:cNvPr id="3" name="Content Placeholder 2"/>
          <p:cNvSpPr>
            <a:spLocks noGrp="1"/>
          </p:cNvSpPr>
          <p:nvPr>
            <p:ph sz="quarter" idx="2"/>
          </p:nvPr>
        </p:nvSpPr>
        <p:spPr/>
        <p:txBody>
          <a:bodyPr/>
          <a:lstStyle/>
          <a:p>
            <a:r>
              <a:rPr lang="en-US" sz="2000" dirty="0" smtClean="0"/>
              <a:t>1950s  and 1960s – Development of expertise in high-quality surface and tower observations for basic research and turbulence and dispersion applications.</a:t>
            </a:r>
          </a:p>
          <a:p>
            <a:r>
              <a:rPr lang="en-US" sz="2000" dirty="0" smtClean="0"/>
              <a:t>1970s and 1980s - Application to contemporary air quality issues, e.g., acid deposition.</a:t>
            </a:r>
          </a:p>
          <a:p>
            <a:r>
              <a:rPr lang="en-US" sz="2000" dirty="0" smtClean="0"/>
              <a:t>1990s to present – Application to emerging climate issues, including energy, carbon and water budgets, and reference observations.</a:t>
            </a:r>
            <a:endParaRPr lang="en-US" sz="2000" dirty="0"/>
          </a:p>
        </p:txBody>
      </p:sp>
      <p:sp>
        <p:nvSpPr>
          <p:cNvPr id="9" name="Content Placeholder 8"/>
          <p:cNvSpPr>
            <a:spLocks noGrp="1"/>
          </p:cNvSpPr>
          <p:nvPr>
            <p:ph sz="quarter" idx="4"/>
          </p:nvPr>
        </p:nvSpPr>
        <p:spPr>
          <a:xfrm>
            <a:off x="4724400" y="2514600"/>
            <a:ext cx="4041775" cy="3845720"/>
          </a:xfrm>
        </p:spPr>
        <p:txBody>
          <a:bodyPr/>
          <a:lstStyle/>
          <a:p>
            <a:r>
              <a:rPr lang="en-US" sz="2000" dirty="0" smtClean="0"/>
              <a:t>1960s -1980s – Analysis of global radiosonde and ozone profile observations, US cloudiness and sunshine records.</a:t>
            </a:r>
          </a:p>
          <a:p>
            <a:r>
              <a:rPr lang="en-US" sz="2000" dirty="0" smtClean="0"/>
              <a:t>1990s – ARL’s baseline observing network and sounding programs form basis of new climate lab.  Recognition of inadequacies of sonde data for humidity and temperature trends.</a:t>
            </a:r>
          </a:p>
          <a:p>
            <a:r>
              <a:rPr lang="en-US" sz="2000" dirty="0" smtClean="0"/>
              <a:t>2000s to present – Advocacy of reference upper-air observations and associated research</a:t>
            </a:r>
          </a:p>
          <a:p>
            <a:endParaRPr lang="en-US" sz="2000" dirty="0"/>
          </a:p>
        </p:txBody>
      </p:sp>
      <p:sp>
        <p:nvSpPr>
          <p:cNvPr id="4" name="Date Placeholder 3"/>
          <p:cNvSpPr>
            <a:spLocks noGrp="1"/>
          </p:cNvSpPr>
          <p:nvPr>
            <p:ph type="dt" sz="half" idx="10"/>
          </p:nvPr>
        </p:nvSpPr>
        <p:spPr/>
        <p:txBody>
          <a:bodyPr/>
          <a:lstStyle/>
          <a:p>
            <a:fld id="{3BF72E70-F309-487C-8387-A657D1DD6C67}" type="datetime1">
              <a:rPr lang="en-US" smtClean="0"/>
              <a:pPr/>
              <a:t>4/13/2011</a:t>
            </a:fld>
            <a:endParaRPr lang="en-US" dirty="0"/>
          </a:p>
        </p:txBody>
      </p:sp>
      <p:sp>
        <p:nvSpPr>
          <p:cNvPr id="5" name="Footer Placeholder 4"/>
          <p:cNvSpPr>
            <a:spLocks noGrp="1"/>
          </p:cNvSpPr>
          <p:nvPr>
            <p:ph type="ftr" sz="quarter" idx="11"/>
          </p:nvPr>
        </p:nvSpPr>
        <p:spPr/>
        <p:txBody>
          <a:bodyPr/>
          <a:lstStyle/>
          <a:p>
            <a:r>
              <a:rPr lang="en-US" dirty="0" smtClean="0"/>
              <a:t>Air Resources Laboratory</a:t>
            </a:r>
            <a:endParaRPr lang="en-US" dirty="0"/>
          </a:p>
        </p:txBody>
      </p:sp>
      <p:sp>
        <p:nvSpPr>
          <p:cNvPr id="6" name="Slide Number Placeholder 5"/>
          <p:cNvSpPr>
            <a:spLocks noGrp="1"/>
          </p:cNvSpPr>
          <p:nvPr>
            <p:ph type="sldNum" sz="quarter" idx="12"/>
          </p:nvPr>
        </p:nvSpPr>
        <p:spPr/>
        <p:txBody>
          <a:bodyPr/>
          <a:lstStyle/>
          <a:p>
            <a:fld id="{3E7EE49B-C32B-495C-9640-ABBF50F57D80}" type="slidenum">
              <a:rPr lang="en-US" smtClean="0"/>
              <a:pPr/>
              <a:t>5</a:t>
            </a:fld>
            <a:endParaRPr lang="en-US" dirty="0"/>
          </a:p>
        </p:txBody>
      </p:sp>
      <p:pic>
        <p:nvPicPr>
          <p:cNvPr id="10" name="Content Placeholder 8" descr="wea01118"/>
          <p:cNvPicPr>
            <a:picLocks noChangeAspect="1" noChangeArrowheads="1"/>
          </p:cNvPicPr>
          <p:nvPr/>
        </p:nvPicPr>
        <p:blipFill>
          <a:blip r:embed="rId3" cstate="print"/>
          <a:srcRect t="11819" r="9428" b="10413"/>
          <a:stretch>
            <a:fillRect/>
          </a:stretch>
        </p:blipFill>
        <p:spPr>
          <a:xfrm>
            <a:off x="7848600" y="1143000"/>
            <a:ext cx="990690" cy="1295400"/>
          </a:xfrm>
          <a:prstGeom prst="rect">
            <a:avLst/>
          </a:prstGeom>
          <a:noFill/>
          <a:ln/>
        </p:spPr>
      </p:pic>
      <p:pic>
        <p:nvPicPr>
          <p:cNvPr id="11" name="Picture 10" descr="featured_bondville2.png"/>
          <p:cNvPicPr>
            <a:picLocks noChangeAspect="1"/>
          </p:cNvPicPr>
          <p:nvPr/>
        </p:nvPicPr>
        <p:blipFill>
          <a:blip r:embed="rId4" cstate="print"/>
          <a:srcRect l="33124" r="15842" b="17145"/>
          <a:stretch>
            <a:fillRect/>
          </a:stretch>
        </p:blipFill>
        <p:spPr>
          <a:xfrm>
            <a:off x="172429" y="1295400"/>
            <a:ext cx="1527536" cy="1041599"/>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Brief History of ARL Climate Efforts:</a:t>
            </a:r>
            <a:r>
              <a:rPr lang="en-US" dirty="0" smtClean="0"/>
              <a:t/>
            </a:r>
            <a:br>
              <a:rPr lang="en-US" dirty="0" smtClean="0"/>
            </a:br>
            <a:r>
              <a:rPr lang="en-US" dirty="0" smtClean="0"/>
              <a:t>Climate Variability and Change Analysis</a:t>
            </a:r>
            <a:endParaRPr lang="en-US" dirty="0"/>
          </a:p>
        </p:txBody>
      </p:sp>
      <p:sp>
        <p:nvSpPr>
          <p:cNvPr id="3" name="Content Placeholder 2"/>
          <p:cNvSpPr>
            <a:spLocks noGrp="1"/>
          </p:cNvSpPr>
          <p:nvPr>
            <p:ph idx="1"/>
          </p:nvPr>
        </p:nvSpPr>
        <p:spPr>
          <a:xfrm>
            <a:off x="228600" y="1905000"/>
            <a:ext cx="4724400" cy="4389120"/>
          </a:xfrm>
        </p:spPr>
        <p:txBody>
          <a:bodyPr/>
          <a:lstStyle/>
          <a:p>
            <a:r>
              <a:rPr lang="en-US" sz="2400" dirty="0" smtClean="0"/>
              <a:t>Pioneering analyses of upper-air (temperature &amp; humidity) and surface climate (1970s)</a:t>
            </a:r>
          </a:p>
          <a:p>
            <a:r>
              <a:rPr lang="en-US" sz="2400" dirty="0" smtClean="0"/>
              <a:t>Recognition of data homogeneity and metadata issues (1990s)</a:t>
            </a:r>
          </a:p>
          <a:p>
            <a:endParaRPr lang="en-US" sz="2400" dirty="0" smtClean="0"/>
          </a:p>
          <a:p>
            <a:endParaRPr lang="en-US" dirty="0"/>
          </a:p>
        </p:txBody>
      </p:sp>
      <p:sp>
        <p:nvSpPr>
          <p:cNvPr id="4" name="Date Placeholder 3"/>
          <p:cNvSpPr>
            <a:spLocks noGrp="1"/>
          </p:cNvSpPr>
          <p:nvPr>
            <p:ph type="dt" sz="half" idx="10"/>
          </p:nvPr>
        </p:nvSpPr>
        <p:spPr/>
        <p:txBody>
          <a:bodyPr/>
          <a:lstStyle/>
          <a:p>
            <a:fld id="{3BF72E70-F309-487C-8387-A657D1DD6C67}" type="datetime1">
              <a:rPr lang="en-US" smtClean="0"/>
              <a:pPr/>
              <a:t>4/13/2011</a:t>
            </a:fld>
            <a:endParaRPr lang="en-US" dirty="0"/>
          </a:p>
        </p:txBody>
      </p:sp>
      <p:sp>
        <p:nvSpPr>
          <p:cNvPr id="5" name="Footer Placeholder 4"/>
          <p:cNvSpPr>
            <a:spLocks noGrp="1"/>
          </p:cNvSpPr>
          <p:nvPr>
            <p:ph type="ftr" sz="quarter" idx="11"/>
          </p:nvPr>
        </p:nvSpPr>
        <p:spPr/>
        <p:txBody>
          <a:bodyPr/>
          <a:lstStyle/>
          <a:p>
            <a:r>
              <a:rPr lang="en-US" dirty="0" smtClean="0"/>
              <a:t>Air Resources Laboratory</a:t>
            </a:r>
            <a:endParaRPr lang="en-US" dirty="0"/>
          </a:p>
        </p:txBody>
      </p:sp>
      <p:sp>
        <p:nvSpPr>
          <p:cNvPr id="6" name="Slide Number Placeholder 5"/>
          <p:cNvSpPr>
            <a:spLocks noGrp="1"/>
          </p:cNvSpPr>
          <p:nvPr>
            <p:ph type="sldNum" sz="quarter" idx="12"/>
          </p:nvPr>
        </p:nvSpPr>
        <p:spPr/>
        <p:txBody>
          <a:bodyPr/>
          <a:lstStyle/>
          <a:p>
            <a:fld id="{3E7EE49B-C32B-495C-9640-ABBF50F57D80}" type="slidenum">
              <a:rPr lang="en-US" smtClean="0"/>
              <a:pPr/>
              <a:t>6</a:t>
            </a:fld>
            <a:endParaRPr lang="en-US" dirty="0"/>
          </a:p>
        </p:txBody>
      </p:sp>
      <p:pic>
        <p:nvPicPr>
          <p:cNvPr id="8" name="Picture 2"/>
          <p:cNvPicPr>
            <a:picLocks noChangeAspect="1" noChangeArrowheads="1"/>
          </p:cNvPicPr>
          <p:nvPr/>
        </p:nvPicPr>
        <p:blipFill>
          <a:blip r:embed="rId3" cstate="print"/>
          <a:srcRect b="12033"/>
          <a:stretch>
            <a:fillRect/>
          </a:stretch>
        </p:blipFill>
        <p:spPr bwMode="auto">
          <a:xfrm>
            <a:off x="4953000" y="3395220"/>
            <a:ext cx="1719423" cy="2315460"/>
          </a:xfrm>
          <a:prstGeom prst="rect">
            <a:avLst/>
          </a:prstGeom>
          <a:noFill/>
          <a:ln w="9525">
            <a:noFill/>
            <a:miter lim="800000"/>
            <a:headEnd/>
            <a:tailEnd/>
          </a:ln>
        </p:spPr>
      </p:pic>
      <p:pic>
        <p:nvPicPr>
          <p:cNvPr id="9" name="Picture 4"/>
          <p:cNvPicPr>
            <a:picLocks noChangeAspect="1" noChangeArrowheads="1"/>
          </p:cNvPicPr>
          <p:nvPr/>
        </p:nvPicPr>
        <p:blipFill>
          <a:blip r:embed="rId4" cstate="print"/>
          <a:srcRect/>
          <a:stretch>
            <a:fillRect/>
          </a:stretch>
        </p:blipFill>
        <p:spPr bwMode="auto">
          <a:xfrm>
            <a:off x="6858000" y="3200400"/>
            <a:ext cx="1735501" cy="2705100"/>
          </a:xfrm>
          <a:prstGeom prst="rect">
            <a:avLst/>
          </a:prstGeom>
          <a:noFill/>
          <a:ln w="9525">
            <a:noFill/>
            <a:miter lim="800000"/>
            <a:headEnd/>
            <a:tailEnd/>
          </a:ln>
        </p:spPr>
      </p:pic>
      <p:sp>
        <p:nvSpPr>
          <p:cNvPr id="10" name="TextBox 9"/>
          <p:cNvSpPr txBox="1"/>
          <p:nvPr/>
        </p:nvSpPr>
        <p:spPr>
          <a:xfrm>
            <a:off x="588537" y="5257800"/>
            <a:ext cx="2221506" cy="830997"/>
          </a:xfrm>
          <a:prstGeom prst="rect">
            <a:avLst/>
          </a:prstGeom>
          <a:noFill/>
        </p:spPr>
        <p:txBody>
          <a:bodyPr wrap="none" rtlCol="0">
            <a:spAutoFit/>
          </a:bodyPr>
          <a:lstStyle/>
          <a:p>
            <a:pPr algn="ctr"/>
            <a:r>
              <a:rPr lang="en-US" sz="1200" b="1" dirty="0" smtClean="0"/>
              <a:t>Global Temperature Time Series</a:t>
            </a:r>
          </a:p>
          <a:p>
            <a:pPr algn="ctr"/>
            <a:r>
              <a:rPr lang="en-US" sz="1200" b="1" dirty="0" smtClean="0"/>
              <a:t>1958-1977</a:t>
            </a:r>
          </a:p>
          <a:p>
            <a:pPr algn="ctr"/>
            <a:r>
              <a:rPr lang="en-US" sz="1200" dirty="0" smtClean="0"/>
              <a:t>Angell and Korshover </a:t>
            </a:r>
          </a:p>
          <a:p>
            <a:pPr algn="ctr"/>
            <a:r>
              <a:rPr lang="en-US" sz="1200" dirty="0" smtClean="0"/>
              <a:t>(Mon. Wea. Rev. 1978)</a:t>
            </a:r>
            <a:endParaRPr lang="en-US" sz="1200" dirty="0"/>
          </a:p>
        </p:txBody>
      </p:sp>
      <p:sp>
        <p:nvSpPr>
          <p:cNvPr id="11" name="TextBox 10"/>
          <p:cNvSpPr txBox="1"/>
          <p:nvPr/>
        </p:nvSpPr>
        <p:spPr>
          <a:xfrm>
            <a:off x="4876800" y="5715000"/>
            <a:ext cx="2118913" cy="830997"/>
          </a:xfrm>
          <a:prstGeom prst="rect">
            <a:avLst/>
          </a:prstGeom>
          <a:noFill/>
        </p:spPr>
        <p:txBody>
          <a:bodyPr wrap="none" rtlCol="0">
            <a:spAutoFit/>
          </a:bodyPr>
          <a:lstStyle/>
          <a:p>
            <a:pPr algn="ctr"/>
            <a:r>
              <a:rPr lang="en-US" sz="1200" b="1" dirty="0" smtClean="0"/>
              <a:t>Upper Air Temperature Trends</a:t>
            </a:r>
          </a:p>
          <a:p>
            <a:pPr algn="ctr"/>
            <a:r>
              <a:rPr lang="en-US" sz="1200" b="1" dirty="0" smtClean="0"/>
              <a:t>Dataset Intercomparison</a:t>
            </a:r>
          </a:p>
          <a:p>
            <a:pPr algn="ctr"/>
            <a:r>
              <a:rPr lang="en-US" sz="1200" dirty="0" smtClean="0"/>
              <a:t>Seidel et al .</a:t>
            </a:r>
          </a:p>
          <a:p>
            <a:pPr algn="ctr"/>
            <a:r>
              <a:rPr lang="en-US" sz="1200" dirty="0" smtClean="0"/>
              <a:t>(J. Climate 2004)</a:t>
            </a:r>
            <a:endParaRPr lang="en-US" sz="1200" dirty="0"/>
          </a:p>
        </p:txBody>
      </p:sp>
      <p:sp>
        <p:nvSpPr>
          <p:cNvPr id="12" name="TextBox 11"/>
          <p:cNvSpPr txBox="1"/>
          <p:nvPr/>
        </p:nvSpPr>
        <p:spPr>
          <a:xfrm>
            <a:off x="7010400" y="5715000"/>
            <a:ext cx="1981200" cy="830997"/>
          </a:xfrm>
          <a:prstGeom prst="rect">
            <a:avLst/>
          </a:prstGeom>
          <a:noFill/>
        </p:spPr>
        <p:txBody>
          <a:bodyPr wrap="square" rtlCol="0">
            <a:spAutoFit/>
          </a:bodyPr>
          <a:lstStyle/>
          <a:p>
            <a:pPr algn="ctr"/>
            <a:r>
              <a:rPr lang="en-US" sz="1200" b="1" dirty="0" smtClean="0"/>
              <a:t>Layers Sensed by Satellites Effect of Stratosphere</a:t>
            </a:r>
          </a:p>
          <a:p>
            <a:pPr algn="ctr"/>
            <a:r>
              <a:rPr lang="en-US" sz="1200" dirty="0" smtClean="0"/>
              <a:t>Fu et al. </a:t>
            </a:r>
          </a:p>
          <a:p>
            <a:pPr algn="ctr"/>
            <a:r>
              <a:rPr lang="en-US" sz="1200" dirty="0" smtClean="0"/>
              <a:t>(Science 2004)</a:t>
            </a:r>
            <a:endParaRPr lang="en-US" sz="1200" dirty="0"/>
          </a:p>
        </p:txBody>
      </p:sp>
      <p:pic>
        <p:nvPicPr>
          <p:cNvPr id="1026" name="Picture 2"/>
          <p:cNvPicPr>
            <a:picLocks noChangeAspect="1" noChangeArrowheads="1"/>
          </p:cNvPicPr>
          <p:nvPr/>
        </p:nvPicPr>
        <p:blipFill>
          <a:blip r:embed="rId5" cstate="print"/>
          <a:srcRect/>
          <a:stretch>
            <a:fillRect/>
          </a:stretch>
        </p:blipFill>
        <p:spPr bwMode="auto">
          <a:xfrm>
            <a:off x="2743200" y="3934778"/>
            <a:ext cx="1954530" cy="1236345"/>
          </a:xfrm>
          <a:prstGeom prst="rect">
            <a:avLst/>
          </a:prstGeom>
          <a:noFill/>
          <a:ln w="9525">
            <a:noFill/>
            <a:miter lim="800000"/>
            <a:headEnd/>
            <a:tailEnd/>
          </a:ln>
          <a:effectLst/>
        </p:spPr>
      </p:pic>
      <p:sp>
        <p:nvSpPr>
          <p:cNvPr id="15" name="TextBox 14"/>
          <p:cNvSpPr txBox="1"/>
          <p:nvPr/>
        </p:nvSpPr>
        <p:spPr>
          <a:xfrm>
            <a:off x="2971800" y="5257800"/>
            <a:ext cx="1685205" cy="830997"/>
          </a:xfrm>
          <a:prstGeom prst="rect">
            <a:avLst/>
          </a:prstGeom>
          <a:noFill/>
        </p:spPr>
        <p:txBody>
          <a:bodyPr wrap="none" rtlCol="0">
            <a:spAutoFit/>
          </a:bodyPr>
          <a:lstStyle/>
          <a:p>
            <a:pPr algn="ctr"/>
            <a:r>
              <a:rPr lang="en-US" sz="1200" b="1" dirty="0" smtClean="0"/>
              <a:t>Hilo 850 hPa RH Record</a:t>
            </a:r>
          </a:p>
          <a:p>
            <a:pPr algn="ctr"/>
            <a:r>
              <a:rPr lang="en-US" sz="1200" b="1" dirty="0" smtClean="0"/>
              <a:t>1950-1988</a:t>
            </a:r>
          </a:p>
          <a:p>
            <a:pPr algn="ctr"/>
            <a:r>
              <a:rPr lang="en-US" sz="1200" dirty="0" smtClean="0"/>
              <a:t>Elliott and Gaffen</a:t>
            </a:r>
          </a:p>
          <a:p>
            <a:pPr algn="ctr"/>
            <a:r>
              <a:rPr lang="en-US" sz="1200" dirty="0" smtClean="0"/>
              <a:t>(Bull. AMS 1991)</a:t>
            </a:r>
            <a:endParaRPr lang="en-US" sz="1200" dirty="0"/>
          </a:p>
        </p:txBody>
      </p:sp>
      <p:sp>
        <p:nvSpPr>
          <p:cNvPr id="16" name="Content Placeholder 2"/>
          <p:cNvSpPr txBox="1">
            <a:spLocks/>
          </p:cNvSpPr>
          <p:nvPr/>
        </p:nvSpPr>
        <p:spPr>
          <a:xfrm>
            <a:off x="4495800" y="1905000"/>
            <a:ext cx="4648200" cy="4389120"/>
          </a:xfrm>
          <a:prstGeom prst="rect">
            <a:avLst/>
          </a:prstGeom>
        </p:spPr>
        <p:txBody>
          <a:bodyPr/>
          <a:lstStyle/>
          <a:p>
            <a:pPr marL="274320" indent="-274320">
              <a:spcBef>
                <a:spcPct val="20000"/>
              </a:spcBef>
              <a:buClr>
                <a:schemeClr val="accent3"/>
              </a:buClr>
              <a:buSzPct val="95000"/>
              <a:buFont typeface="Wingdings 2"/>
              <a:buChar char=""/>
            </a:pPr>
            <a:r>
              <a:rPr lang="en-US" sz="2400" dirty="0" smtClean="0"/>
              <a:t>Dataset </a:t>
            </a:r>
            <a:r>
              <a:rPr lang="en-US" sz="2400" dirty="0" err="1" smtClean="0"/>
              <a:t>intercomparisons</a:t>
            </a:r>
            <a:r>
              <a:rPr lang="en-US" sz="2400" dirty="0" smtClean="0"/>
              <a:t> (2000s)</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n-US" sz="2400" b="0" i="0" u="none" strike="noStrike" kern="1200" cap="none" spc="0" normalizeH="0" baseline="0" noProof="0" dirty="0" smtClean="0">
                <a:ln>
                  <a:noFill/>
                </a:ln>
                <a:solidFill>
                  <a:schemeClr val="tx1"/>
                </a:solidFill>
                <a:effectLst/>
                <a:uLnTx/>
                <a:uFillTx/>
                <a:latin typeface="+mn-lt"/>
                <a:ea typeface="+mn-ea"/>
                <a:cs typeface="+mn-cs"/>
              </a:rPr>
              <a:t>Analyses of vertical profile of temperature trends (2000s)</a:t>
            </a: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endParaRPr kumimoji="0" lang="en-US" sz="2600" b="0" i="0" u="none" strike="noStrike" kern="1200" cap="none" spc="0" normalizeH="0" baseline="0" noProof="0" dirty="0">
              <a:ln>
                <a:noFill/>
              </a:ln>
              <a:solidFill>
                <a:schemeClr val="tx1"/>
              </a:solidFill>
              <a:effectLst/>
              <a:uLnTx/>
              <a:uFillTx/>
              <a:latin typeface="+mn-lt"/>
              <a:ea typeface="+mn-ea"/>
              <a:cs typeface="+mn-cs"/>
            </a:endParaRPr>
          </a:p>
        </p:txBody>
      </p:sp>
      <p:pic>
        <p:nvPicPr>
          <p:cNvPr id="7" name="Picture 2"/>
          <p:cNvPicPr>
            <a:picLocks noChangeAspect="1" noChangeArrowheads="1"/>
          </p:cNvPicPr>
          <p:nvPr/>
        </p:nvPicPr>
        <p:blipFill>
          <a:blip r:embed="rId6" cstate="print"/>
          <a:srcRect/>
          <a:stretch>
            <a:fillRect/>
          </a:stretch>
        </p:blipFill>
        <p:spPr bwMode="auto">
          <a:xfrm>
            <a:off x="304800" y="3955257"/>
            <a:ext cx="2451867" cy="11953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Brief History of ARL Climate Efforts:</a:t>
            </a:r>
            <a:r>
              <a:rPr lang="en-US" dirty="0" smtClean="0"/>
              <a:t/>
            </a:r>
            <a:br>
              <a:rPr lang="en-US" dirty="0" smtClean="0"/>
            </a:br>
            <a:r>
              <a:rPr lang="en-US" dirty="0" smtClean="0"/>
              <a:t>Regional Climate Modeling</a:t>
            </a:r>
            <a:endParaRPr lang="en-US" dirty="0"/>
          </a:p>
        </p:txBody>
      </p:sp>
      <p:sp>
        <p:nvSpPr>
          <p:cNvPr id="3" name="Content Placeholder 2"/>
          <p:cNvSpPr>
            <a:spLocks noGrp="1"/>
          </p:cNvSpPr>
          <p:nvPr>
            <p:ph idx="1"/>
          </p:nvPr>
        </p:nvSpPr>
        <p:spPr>
          <a:xfrm>
            <a:off x="457200" y="1905000"/>
            <a:ext cx="8229600" cy="4389120"/>
          </a:xfrm>
        </p:spPr>
        <p:txBody>
          <a:bodyPr/>
          <a:lstStyle/>
          <a:p>
            <a:r>
              <a:rPr lang="en-US" sz="2800" dirty="0" smtClean="0"/>
              <a:t>2001: ARL began regional                                      climate model development</a:t>
            </a:r>
          </a:p>
          <a:p>
            <a:r>
              <a:rPr lang="en-US" sz="2800" dirty="0" smtClean="0"/>
              <a:t>Collaborative partnerships</a:t>
            </a:r>
          </a:p>
          <a:p>
            <a:pPr lvl="1"/>
            <a:r>
              <a:rPr lang="en-US" dirty="0" smtClean="0"/>
              <a:t>University of Illinois at Urbana-Champaign</a:t>
            </a:r>
          </a:p>
          <a:p>
            <a:pPr lvl="1"/>
            <a:r>
              <a:rPr lang="en-US" dirty="0" smtClean="0"/>
              <a:t>Weather Research and Forecasting modeling community</a:t>
            </a:r>
          </a:p>
          <a:p>
            <a:pPr lvl="1"/>
            <a:r>
              <a:rPr lang="en-US" dirty="0" smtClean="0"/>
              <a:t>University of Maryland, College Park (2011)</a:t>
            </a:r>
          </a:p>
          <a:p>
            <a:r>
              <a:rPr lang="en-US" sz="2800" dirty="0" smtClean="0"/>
              <a:t>Goal: Provide reliable climate information at regional-local scales, using state-of-art science and technology</a:t>
            </a:r>
          </a:p>
          <a:p>
            <a:endParaRPr lang="en-US" dirty="0"/>
          </a:p>
        </p:txBody>
      </p:sp>
      <p:sp>
        <p:nvSpPr>
          <p:cNvPr id="4" name="Date Placeholder 3"/>
          <p:cNvSpPr>
            <a:spLocks noGrp="1"/>
          </p:cNvSpPr>
          <p:nvPr>
            <p:ph type="dt" sz="half" idx="10"/>
          </p:nvPr>
        </p:nvSpPr>
        <p:spPr/>
        <p:txBody>
          <a:bodyPr/>
          <a:lstStyle/>
          <a:p>
            <a:fld id="{3BF72E70-F309-487C-8387-A657D1DD6C67}" type="datetime1">
              <a:rPr lang="en-US" smtClean="0"/>
              <a:pPr/>
              <a:t>4/13/2011</a:t>
            </a:fld>
            <a:endParaRPr lang="en-US" dirty="0"/>
          </a:p>
        </p:txBody>
      </p:sp>
      <p:sp>
        <p:nvSpPr>
          <p:cNvPr id="5" name="Footer Placeholder 4"/>
          <p:cNvSpPr>
            <a:spLocks noGrp="1"/>
          </p:cNvSpPr>
          <p:nvPr>
            <p:ph type="ftr" sz="quarter" idx="11"/>
          </p:nvPr>
        </p:nvSpPr>
        <p:spPr/>
        <p:txBody>
          <a:bodyPr/>
          <a:lstStyle/>
          <a:p>
            <a:r>
              <a:rPr lang="en-US" dirty="0" smtClean="0"/>
              <a:t>Air Resources Laboratory</a:t>
            </a:r>
            <a:endParaRPr lang="en-US" dirty="0"/>
          </a:p>
        </p:txBody>
      </p:sp>
      <p:sp>
        <p:nvSpPr>
          <p:cNvPr id="6" name="Slide Number Placeholder 5"/>
          <p:cNvSpPr>
            <a:spLocks noGrp="1"/>
          </p:cNvSpPr>
          <p:nvPr>
            <p:ph type="sldNum" sz="quarter" idx="12"/>
          </p:nvPr>
        </p:nvSpPr>
        <p:spPr/>
        <p:txBody>
          <a:bodyPr/>
          <a:lstStyle/>
          <a:p>
            <a:fld id="{3E7EE49B-C32B-495C-9640-ABBF50F57D80}" type="slidenum">
              <a:rPr lang="en-US" smtClean="0"/>
              <a:pPr/>
              <a:t>7</a:t>
            </a:fld>
            <a:endParaRPr lang="en-US" dirty="0"/>
          </a:p>
        </p:txBody>
      </p:sp>
      <p:pic>
        <p:nvPicPr>
          <p:cNvPr id="7" name="Picture 2"/>
          <p:cNvPicPr>
            <a:picLocks noChangeAspect="1" noChangeArrowheads="1"/>
          </p:cNvPicPr>
          <p:nvPr/>
        </p:nvPicPr>
        <p:blipFill>
          <a:blip r:embed="rId3" cstate="print"/>
          <a:srcRect/>
          <a:stretch>
            <a:fillRect/>
          </a:stretch>
        </p:blipFill>
        <p:spPr bwMode="auto">
          <a:xfrm>
            <a:off x="5410200" y="1447800"/>
            <a:ext cx="3505200" cy="190738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dirty="0" smtClean="0"/>
              <a:t>Guiding Philosophies</a:t>
            </a:r>
            <a:endParaRPr lang="en-US" dirty="0"/>
          </a:p>
        </p:txBody>
      </p:sp>
      <p:sp>
        <p:nvSpPr>
          <p:cNvPr id="3" name="Content Placeholder 2"/>
          <p:cNvSpPr>
            <a:spLocks noGrp="1"/>
          </p:cNvSpPr>
          <p:nvPr>
            <p:ph idx="1"/>
          </p:nvPr>
        </p:nvSpPr>
        <p:spPr>
          <a:xfrm>
            <a:off x="457200" y="1676400"/>
            <a:ext cx="8229600" cy="4389120"/>
          </a:xfrm>
        </p:spPr>
        <p:txBody>
          <a:bodyPr/>
          <a:lstStyle/>
          <a:p>
            <a:pPr>
              <a:buFont typeface="Wingdings" pitchFamily="2" charset="2"/>
              <a:buChar char="v"/>
            </a:pPr>
            <a:r>
              <a:rPr lang="en-US" dirty="0" smtClean="0"/>
              <a:t>Identify emerging issues where ARL can contribute significantly</a:t>
            </a:r>
          </a:p>
          <a:p>
            <a:pPr>
              <a:buFont typeface="Wingdings" pitchFamily="2" charset="2"/>
              <a:buChar char="v"/>
            </a:pPr>
            <a:r>
              <a:rPr lang="en-US" dirty="0" smtClean="0"/>
              <a:t>Engage in evolving scientific debate</a:t>
            </a:r>
          </a:p>
          <a:p>
            <a:pPr>
              <a:buFont typeface="Wingdings" pitchFamily="2" charset="2"/>
              <a:buChar char="v"/>
            </a:pPr>
            <a:r>
              <a:rPr lang="en-US" dirty="0" smtClean="0"/>
              <a:t>Pay attention to data quality and associated uncertainties</a:t>
            </a:r>
          </a:p>
          <a:p>
            <a:pPr>
              <a:buFont typeface="Wingdings" pitchFamily="2" charset="2"/>
              <a:buChar char="v"/>
            </a:pPr>
            <a:r>
              <a:rPr lang="en-US" dirty="0" smtClean="0"/>
              <a:t>Collaborate with pre-eminent colleagues at relevant US and international institutions, particularly within NOAA</a:t>
            </a:r>
          </a:p>
          <a:p>
            <a:pPr>
              <a:buFont typeface="Wingdings" pitchFamily="2" charset="2"/>
              <a:buChar char="v"/>
            </a:pPr>
            <a:r>
              <a:rPr lang="en-US" dirty="0" smtClean="0"/>
              <a:t>Communicate results through peer-reviewed publications and scientific conferences, and with the general public</a:t>
            </a:r>
          </a:p>
          <a:p>
            <a:pPr>
              <a:buFont typeface="Wingdings" pitchFamily="2" charset="2"/>
              <a:buChar char="v"/>
            </a:pPr>
            <a:r>
              <a:rPr lang="en-US" dirty="0" smtClean="0"/>
              <a:t>Contribute to and support scientific assessment activities</a:t>
            </a:r>
          </a:p>
          <a:p>
            <a:pPr>
              <a:buFont typeface="Wingdings" pitchFamily="2" charset="2"/>
              <a:buChar char="v"/>
            </a:pPr>
            <a:r>
              <a:rPr lang="en-US" dirty="0" smtClean="0"/>
              <a:t>Maintain strong long-term capabilities </a:t>
            </a:r>
          </a:p>
          <a:p>
            <a:endParaRPr lang="en-US" dirty="0"/>
          </a:p>
        </p:txBody>
      </p:sp>
      <p:sp>
        <p:nvSpPr>
          <p:cNvPr id="4" name="Date Placeholder 3"/>
          <p:cNvSpPr>
            <a:spLocks noGrp="1"/>
          </p:cNvSpPr>
          <p:nvPr>
            <p:ph type="dt" sz="half" idx="10"/>
          </p:nvPr>
        </p:nvSpPr>
        <p:spPr/>
        <p:txBody>
          <a:bodyPr/>
          <a:lstStyle/>
          <a:p>
            <a:fld id="{3BF72E70-F309-487C-8387-A657D1DD6C67}" type="datetime1">
              <a:rPr lang="en-US" smtClean="0"/>
              <a:pPr/>
              <a:t>4/13/2011</a:t>
            </a:fld>
            <a:endParaRPr lang="en-US" dirty="0"/>
          </a:p>
        </p:txBody>
      </p:sp>
      <p:sp>
        <p:nvSpPr>
          <p:cNvPr id="5" name="Footer Placeholder 4"/>
          <p:cNvSpPr>
            <a:spLocks noGrp="1"/>
          </p:cNvSpPr>
          <p:nvPr>
            <p:ph type="ftr" sz="quarter" idx="11"/>
          </p:nvPr>
        </p:nvSpPr>
        <p:spPr/>
        <p:txBody>
          <a:bodyPr/>
          <a:lstStyle/>
          <a:p>
            <a:r>
              <a:rPr lang="en-US" smtClean="0"/>
              <a:t>Air Resources Laboratory</a:t>
            </a:r>
            <a:endParaRPr lang="en-US" dirty="0"/>
          </a:p>
        </p:txBody>
      </p:sp>
      <p:sp>
        <p:nvSpPr>
          <p:cNvPr id="6" name="Slide Number Placeholder 5"/>
          <p:cNvSpPr>
            <a:spLocks noGrp="1"/>
          </p:cNvSpPr>
          <p:nvPr>
            <p:ph type="sldNum" sz="quarter" idx="12"/>
          </p:nvPr>
        </p:nvSpPr>
        <p:spPr/>
        <p:txBody>
          <a:bodyPr/>
          <a:lstStyle/>
          <a:p>
            <a:fld id="{3E7EE49B-C32B-495C-9640-ABBF50F57D80}" type="slidenum">
              <a:rPr lang="en-US" smtClean="0"/>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219200"/>
            <a:ext cx="8229600" cy="1143000"/>
          </a:xfrm>
        </p:spPr>
        <p:txBody>
          <a:bodyPr/>
          <a:lstStyle/>
          <a:p>
            <a:r>
              <a:rPr lang="en-US" dirty="0" smtClean="0"/>
              <a:t>Overview of ARL’s Current Climate Program</a:t>
            </a:r>
            <a:br>
              <a:rPr lang="en-US" dirty="0" smtClean="0"/>
            </a:br>
            <a:r>
              <a:rPr lang="en-US" dirty="0" smtClean="0">
                <a:solidFill>
                  <a:schemeClr val="accent1"/>
                </a:solidFill>
              </a:rPr>
              <a:t>Climate Observing Networks</a:t>
            </a:r>
            <a:br>
              <a:rPr lang="en-US" dirty="0" smtClean="0">
                <a:solidFill>
                  <a:schemeClr val="accent1"/>
                </a:solidFill>
              </a:rPr>
            </a:br>
            <a:endParaRPr lang="en-US" dirty="0"/>
          </a:p>
        </p:txBody>
      </p:sp>
      <p:sp>
        <p:nvSpPr>
          <p:cNvPr id="3" name="Content Placeholder 2"/>
          <p:cNvSpPr>
            <a:spLocks noGrp="1"/>
          </p:cNvSpPr>
          <p:nvPr>
            <p:ph idx="1"/>
          </p:nvPr>
        </p:nvSpPr>
        <p:spPr>
          <a:xfrm>
            <a:off x="457200" y="1935480"/>
            <a:ext cx="8382000" cy="4389120"/>
          </a:xfrm>
        </p:spPr>
        <p:txBody>
          <a:bodyPr/>
          <a:lstStyle/>
          <a:p>
            <a:r>
              <a:rPr lang="en-US" sz="2400" dirty="0" smtClean="0"/>
              <a:t>Surface Energy Budget Network (Tilden Meyers)</a:t>
            </a:r>
          </a:p>
          <a:p>
            <a:r>
              <a:rPr lang="en-US" sz="2400" dirty="0" smtClean="0"/>
              <a:t>Surface Climate Reference Networks (Bruce Baker)</a:t>
            </a:r>
          </a:p>
          <a:p>
            <a:r>
              <a:rPr lang="en-US" sz="2400" dirty="0" smtClean="0">
                <a:solidFill>
                  <a:schemeClr val="accent1"/>
                </a:solidFill>
              </a:rPr>
              <a:t>POSTERS:</a:t>
            </a:r>
          </a:p>
          <a:p>
            <a:pPr lvl="1"/>
            <a:r>
              <a:rPr lang="en-US" sz="2200" dirty="0" smtClean="0"/>
              <a:t>Utilizing land surface models for gap-filling energy and CO</a:t>
            </a:r>
            <a:r>
              <a:rPr lang="en-US" sz="2200" baseline="-25000" dirty="0" smtClean="0"/>
              <a:t>2</a:t>
            </a:r>
            <a:r>
              <a:rPr lang="en-US" sz="2200" dirty="0" smtClean="0"/>
              <a:t> exchange rates (Tilden Meyers)</a:t>
            </a:r>
          </a:p>
          <a:p>
            <a:pPr lvl="1"/>
            <a:r>
              <a:rPr lang="en-US" sz="2200" dirty="0" smtClean="0"/>
              <a:t>Automated Solid Precipitation Measurement  (John </a:t>
            </a:r>
            <a:r>
              <a:rPr lang="en-US" sz="2200" dirty="0" err="1" smtClean="0"/>
              <a:t>Kochendorfer</a:t>
            </a:r>
            <a:r>
              <a:rPr lang="en-US" sz="2200" dirty="0" smtClean="0"/>
              <a:t>)</a:t>
            </a:r>
          </a:p>
          <a:p>
            <a:pPr lvl="1"/>
            <a:r>
              <a:rPr lang="en-US" sz="2200" dirty="0" smtClean="0"/>
              <a:t>In situ and satellite measurements of land surface skin temperature (</a:t>
            </a:r>
            <a:r>
              <a:rPr lang="en-US" sz="2200" dirty="0" err="1" smtClean="0"/>
              <a:t>Praveena</a:t>
            </a:r>
            <a:r>
              <a:rPr lang="en-US" sz="2200" dirty="0" smtClean="0"/>
              <a:t> Krishnan)</a:t>
            </a:r>
          </a:p>
          <a:p>
            <a:pPr lvl="1"/>
            <a:r>
              <a:rPr lang="en-US" sz="2200" dirty="0" smtClean="0"/>
              <a:t>Testing and Evaluation of the Best Aircraft Turbulence (BAT) Probe for Airborne Research (Ed Dumas) </a:t>
            </a:r>
          </a:p>
          <a:p>
            <a:pPr lvl="1"/>
            <a:r>
              <a:rPr lang="en-US" sz="2200" dirty="0" smtClean="0"/>
              <a:t>GCOS Reference Upper Air Network (Dian Seidel)</a:t>
            </a:r>
            <a:endParaRPr lang="en-US" sz="1400" dirty="0" smtClean="0"/>
          </a:p>
          <a:p>
            <a:pPr lvl="1"/>
            <a:endParaRPr lang="en-US" sz="2200" dirty="0" smtClean="0"/>
          </a:p>
          <a:p>
            <a:endParaRPr lang="en-US" sz="2000" dirty="0"/>
          </a:p>
        </p:txBody>
      </p:sp>
      <p:sp>
        <p:nvSpPr>
          <p:cNvPr id="4" name="Date Placeholder 3"/>
          <p:cNvSpPr>
            <a:spLocks noGrp="1"/>
          </p:cNvSpPr>
          <p:nvPr>
            <p:ph type="dt" sz="half" idx="10"/>
          </p:nvPr>
        </p:nvSpPr>
        <p:spPr/>
        <p:txBody>
          <a:bodyPr/>
          <a:lstStyle/>
          <a:p>
            <a:fld id="{3BF72E70-F309-487C-8387-A657D1DD6C67}" type="datetime1">
              <a:rPr lang="en-US" smtClean="0"/>
              <a:pPr/>
              <a:t>4/13/2011</a:t>
            </a:fld>
            <a:endParaRPr lang="en-US" dirty="0"/>
          </a:p>
        </p:txBody>
      </p:sp>
      <p:sp>
        <p:nvSpPr>
          <p:cNvPr id="5" name="Footer Placeholder 4"/>
          <p:cNvSpPr>
            <a:spLocks noGrp="1"/>
          </p:cNvSpPr>
          <p:nvPr>
            <p:ph type="ftr" sz="quarter" idx="11"/>
          </p:nvPr>
        </p:nvSpPr>
        <p:spPr/>
        <p:txBody>
          <a:bodyPr/>
          <a:lstStyle/>
          <a:p>
            <a:r>
              <a:rPr lang="en-US" dirty="0" smtClean="0"/>
              <a:t>Air Resources Laboratory</a:t>
            </a:r>
            <a:endParaRPr lang="en-US" dirty="0"/>
          </a:p>
        </p:txBody>
      </p:sp>
      <p:sp>
        <p:nvSpPr>
          <p:cNvPr id="6" name="Slide Number Placeholder 5"/>
          <p:cNvSpPr>
            <a:spLocks noGrp="1"/>
          </p:cNvSpPr>
          <p:nvPr>
            <p:ph type="sldNum" sz="quarter" idx="12"/>
          </p:nvPr>
        </p:nvSpPr>
        <p:spPr/>
        <p:txBody>
          <a:bodyPr/>
          <a:lstStyle/>
          <a:p>
            <a:fld id="{3E7EE49B-C32B-495C-9640-ABBF50F57D80}" type="slidenum">
              <a:rPr lang="en-US" smtClean="0"/>
              <a:pPr/>
              <a:t>9</a:t>
            </a:fld>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D3C998A9F63674F9B1D7269A70FDE6B" ma:contentTypeVersion="0" ma:contentTypeDescription="Create a new document." ma:contentTypeScope="" ma:versionID="b6ea8a089e6556b1340cb476b7cdaa74">
  <xsd:schema xmlns:xsd="http://www.w3.org/2001/XMLSchema" xmlns:p="http://schemas.microsoft.com/office/2006/metadata/properties" targetNamespace="http://schemas.microsoft.com/office/2006/metadata/properties" ma:root="true" ma:fieldsID="46ce51841bcaebe75ae25adb2fb3cbe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C486F6E9-E3F6-4088-B6F4-BC9CBF713C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ADA49352-8809-43F1-9C63-8148830CB60F}">
  <ds:schemaRefs>
    <ds:schemaRef ds:uri="http://schemas.microsoft.com/sharepoint/v3/contenttype/forms"/>
  </ds:schemaRefs>
</ds:datastoreItem>
</file>

<file path=customXml/itemProps3.xml><?xml version="1.0" encoding="utf-8"?>
<ds:datastoreItem xmlns:ds="http://schemas.openxmlformats.org/officeDocument/2006/customXml" ds:itemID="{419CFFE2-D5AD-4ECC-96DB-96B651C1DC69}">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Flow</Template>
  <TotalTime>2233</TotalTime>
  <Words>2599</Words>
  <Application>Microsoft Office PowerPoint</Application>
  <PresentationFormat>On-screen Show (4:3)</PresentationFormat>
  <Paragraphs>184</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1_Flow</vt:lpstr>
      <vt:lpstr>Slide 1</vt:lpstr>
      <vt:lpstr>Scope and Goals of ARL’s Climate Program</vt:lpstr>
      <vt:lpstr>Driver: NOAA Next Generation Strategic Plan</vt:lpstr>
      <vt:lpstr>Selected Other Drivers:</vt:lpstr>
      <vt:lpstr>Brief History of ARL Climate Efforts: Climate Observing Networks</vt:lpstr>
      <vt:lpstr>Brief History of ARL Climate Efforts: Climate Variability and Change Analysis</vt:lpstr>
      <vt:lpstr>Brief History of ARL Climate Efforts: Regional Climate Modeling</vt:lpstr>
      <vt:lpstr>Guiding Philosophies</vt:lpstr>
      <vt:lpstr>Overview of ARL’s Current Climate Program Climate Observing Networks </vt:lpstr>
      <vt:lpstr>Overview of ARL’s Current Climate Program Climate Variability and Change Analysis </vt:lpstr>
      <vt:lpstr>Overview of ARL’s Current Climate Program Regional Climate Modeling  </vt:lpstr>
      <vt:lpstr>Slide 12</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mkerchne</dc:creator>
  <cp:lastModifiedBy>MKerchne</cp:lastModifiedBy>
  <cp:revision>129</cp:revision>
  <dcterms:created xsi:type="dcterms:W3CDTF">2010-03-05T18:03:08Z</dcterms:created>
  <dcterms:modified xsi:type="dcterms:W3CDTF">2011-04-13T16:49:22Z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0x0101005D3C998A9F63674F9B1D7269A70FDE6B</vt:lpwstr>
  </property>
</Properties>
</file>