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8"/>
  </p:notesMasterIdLst>
  <p:sldIdLst>
    <p:sldId id="260" r:id="rId5"/>
    <p:sldId id="277" r:id="rId6"/>
    <p:sldId id="271" r:id="rId7"/>
    <p:sldId id="263" r:id="rId8"/>
    <p:sldId id="268" r:id="rId9"/>
    <p:sldId id="273" r:id="rId10"/>
    <p:sldId id="262" r:id="rId11"/>
    <p:sldId id="274" r:id="rId12"/>
    <p:sldId id="281" r:id="rId13"/>
    <p:sldId id="282" r:id="rId14"/>
    <p:sldId id="279" r:id="rId15"/>
    <p:sldId id="266" r:id="rId16"/>
    <p:sldId id="28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B050"/>
    <a:srgbClr val="008000"/>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6" autoAdjust="0"/>
    <p:restoredTop sz="69056" autoAdjust="0"/>
  </p:normalViewPr>
  <p:slideViewPr>
    <p:cSldViewPr>
      <p:cViewPr>
        <p:scale>
          <a:sx n="60" d="100"/>
          <a:sy n="60" d="100"/>
        </p:scale>
        <p:origin x="-2130"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DC63-5220-4D44-BB95-1971E560EE91}" type="datetimeFigureOut">
              <a:rPr lang="en-US" smtClean="0"/>
              <a:pPr/>
              <a:t>4/13/2011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68C90-F160-400A-9168-041FF08828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This presentation is the 2</a:t>
            </a:r>
            <a:r>
              <a:rPr lang="en-US" sz="1400" baseline="30000" dirty="0" smtClean="0"/>
              <a:t>nd</a:t>
            </a:r>
            <a:r>
              <a:rPr lang="en-US" sz="1400" baseline="0" dirty="0" smtClean="0"/>
              <a:t> part of a 2-part perspective on Understanding Upper-Air Climate Change.  </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dirty="0" smtClean="0"/>
              <a:t>Here are a few indicators</a:t>
            </a:r>
            <a:r>
              <a:rPr lang="en-US" sz="1400" baseline="0" dirty="0" smtClean="0"/>
              <a:t> of our success related to</a:t>
            </a:r>
            <a:r>
              <a:rPr lang="en-US" sz="1400" dirty="0" smtClean="0"/>
              <a:t> the 3 topics</a:t>
            </a:r>
            <a:r>
              <a:rPr lang="en-US" sz="1400" baseline="0" dirty="0" smtClean="0"/>
              <a:t> covered in this presentation.  First, our main “product” is our scientific publications in peer-reviewed journals. A full list of our publications is on the ARL web site.  Most of these are cited in major climate assessment reports. In fact, we feel that inclusion of our climate research in assessments is an excellent indicator of its relevance to the current scientific effort.  Our work has been the subject of several NOAA press releases and some has been covered by popular news outlets. </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400" baseline="0" dirty="0" smtClean="0"/>
              <a:t>Many of our publications are based on “value-added” datasets, such at RATPAC, which Melissa described in detail.   As we have done with RATPAC, which is now regularly updated for climate monitoring by NOAA/NCDC, we have made many of the datasets used in our analyses available to the scientific community, either through formal data centers such as NCDC or through journals’ “auxiliary supporting material” services. This way others can try to reproduce our results and use our data for comparisons with other observations and with model simulations.  Among the datasets we have made public are upper-air temperatures (RATPAC), radiosonde station history metadata, US extreme heat and humidity data, tropical tropopause climatology, radiosonde balloon drift statistics, and (most recently) Arctic and Antarctic boundary-layer inversion climatologies.</a:t>
            </a:r>
          </a:p>
          <a:p>
            <a:pPr algn="just"/>
            <a:endParaRPr lang="en-US" sz="1400" dirty="0" smtClean="0"/>
          </a:p>
          <a:p>
            <a:pPr algn="just"/>
            <a:r>
              <a:rPr lang="en-US" sz="1400" dirty="0" smtClean="0"/>
              <a:t>Some other indicators relate</a:t>
            </a:r>
            <a:r>
              <a:rPr lang="en-US" sz="1400" baseline="0" dirty="0" smtClean="0"/>
              <a:t> to recognition of the significance of our contributions by our peers.  In November 2003, we held a symposium honoring Jim Angell on his 80</a:t>
            </a:r>
            <a:r>
              <a:rPr lang="en-US" sz="1400" baseline="30000" dirty="0" smtClean="0"/>
              <a:t>th</a:t>
            </a:r>
            <a:r>
              <a:rPr lang="en-US" sz="1400" baseline="0" dirty="0" smtClean="0"/>
              <a:t> birthday; speakers reviewed Jim’s contributions to climate science (and other topics) and later documented this in an article in the Bulletin of the AMS.  And we have received DOC and NOAA awards for our work on temperature trends, etc. </a:t>
            </a:r>
          </a:p>
          <a:p>
            <a:pPr algn="just"/>
            <a:endParaRPr lang="en-US" sz="1400" baseline="0" dirty="0" smtClean="0"/>
          </a:p>
          <a:p>
            <a:pPr algn="just"/>
            <a:r>
              <a:rPr lang="en-US" sz="1400" baseline="0" dirty="0" smtClean="0"/>
              <a:t>Finally, some of our scientific contributions could be considered “transformational”, in the sense that they influenced the direction and thinking of the climate science community.</a:t>
            </a:r>
          </a:p>
        </p:txBody>
      </p:sp>
      <p:sp>
        <p:nvSpPr>
          <p:cNvPr id="4" name="Slide Number Placeholder 3"/>
          <p:cNvSpPr>
            <a:spLocks noGrp="1"/>
          </p:cNvSpPr>
          <p:nvPr>
            <p:ph type="sldNum" sz="quarter" idx="10"/>
          </p:nvPr>
        </p:nvSpPr>
        <p:spPr/>
        <p:txBody>
          <a:bodyPr/>
          <a:lstStyle/>
          <a:p>
            <a:fld id="{44968C90-F160-400A-9168-041FF088281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Our group is very</a:t>
            </a:r>
            <a:r>
              <a:rPr lang="en-US" sz="1400" baseline="0" dirty="0" smtClean="0"/>
              <a:t> small, and we are only able to do what we do with a little help from our friends. This slide shows the institutions with which some of our collaborators over the past decade are affiliated.  I should say, however, that in our work on upper-air temperature, the tropopause, and tropical belt expansion, we seek collaborators based on their scientific expertise, rather than their institutional affiliation.  The list of our publications shows names of the folks we have worked with. Many are national and international leaders in climate science.</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What’s next in these three</a:t>
            </a:r>
            <a:r>
              <a:rPr lang="en-US" sz="1400" baseline="0" dirty="0" smtClean="0"/>
              <a:t> areas?  </a:t>
            </a:r>
          </a:p>
          <a:p>
            <a:pPr algn="just"/>
            <a:endParaRPr lang="en-US" sz="1400" baseline="0" dirty="0" smtClean="0"/>
          </a:p>
          <a:p>
            <a:pPr algn="just"/>
            <a:r>
              <a:rPr lang="en-US" sz="1400" baseline="0" dirty="0" smtClean="0"/>
              <a:t>We don’t seem to be able to let go of temperature trend research, which we’ve been addressing for almost 40 yrs now. Since the atmosphere keeps changing, we are likely to continue work in this area.  </a:t>
            </a:r>
          </a:p>
          <a:p>
            <a:pPr algn="just"/>
            <a:endParaRPr lang="en-US" sz="1400" baseline="0" dirty="0" smtClean="0"/>
          </a:p>
          <a:p>
            <a:pPr algn="just"/>
            <a:r>
              <a:rPr lang="en-US" sz="1400" baseline="0" dirty="0" smtClean="0"/>
              <a:t>Regarding the </a:t>
            </a:r>
            <a:r>
              <a:rPr lang="en-US" sz="1400" baseline="0" dirty="0" err="1" smtClean="0"/>
              <a:t>tropopause</a:t>
            </a:r>
            <a:r>
              <a:rPr lang="en-US" sz="1400" baseline="0" dirty="0" smtClean="0"/>
              <a:t>, this year Dr. James Wang, an NRC Senior Associate, at ARL is currently work on further analysis of the tropical tropopause, trying to answer questions regarding our ability to detect trends in the tropopause, and comparing traditional radiosonde observations with GPS radio occultation observations in that region. </a:t>
            </a:r>
          </a:p>
          <a:p>
            <a:pPr algn="just"/>
            <a:endParaRPr lang="en-US" sz="1400" baseline="0" dirty="0" smtClean="0"/>
          </a:p>
          <a:p>
            <a:pPr algn="just"/>
            <a:r>
              <a:rPr lang="en-US" sz="1400" baseline="0" dirty="0" smtClean="0"/>
              <a:t>As I mentioned before, we are contributing an assessment on tropical expansion to the next IPCC report and hope to examine the robustness of our earlier findings, and whether the trends we found have been continuing, in collaboration with Thomas </a:t>
            </a:r>
            <a:r>
              <a:rPr lang="en-US" sz="1400" baseline="0" dirty="0" err="1" smtClean="0"/>
              <a:t>Birner</a:t>
            </a:r>
            <a:r>
              <a:rPr lang="en-US" sz="1400" baseline="0" dirty="0" smtClean="0"/>
              <a:t> at Colorado State University.</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200" baseline="0" dirty="0" smtClean="0"/>
              <a:t>Melissa spoke about some recent research topics in upper-air climate change.  I will be addressing three more topics that have been focus areas recently and will likely continue to be of interest in the future.  They are: global stratospheric temperature trends, tropopause studies, and the expansion of the tropical belt.  </a:t>
            </a:r>
          </a:p>
          <a:p>
            <a:pPr algn="just"/>
            <a:endParaRPr lang="en-US" sz="1200" baseline="0" dirty="0" smtClean="0"/>
          </a:p>
          <a:p>
            <a:pPr algn="just"/>
            <a:r>
              <a:rPr lang="en-US" sz="1200" b="1" baseline="0" dirty="0" smtClean="0"/>
              <a:t>Stratospheric temperature trends </a:t>
            </a:r>
            <a:r>
              <a:rPr lang="en-US" sz="1200" baseline="0" dirty="0" smtClean="0"/>
              <a:t>are of interest because they are part of the fingerprint of anthropogenic climate change and changes in the stratospheric ozone layer, yet historical datasets are difficult to interpret.  </a:t>
            </a:r>
          </a:p>
          <a:p>
            <a:pPr algn="just"/>
            <a:endParaRPr lang="en-US" sz="1200" baseline="0" dirty="0" smtClean="0"/>
          </a:p>
          <a:p>
            <a:pPr algn="just"/>
            <a:r>
              <a:rPr lang="en-US" sz="1200" baseline="0" dirty="0" smtClean="0"/>
              <a:t>Our interest in the </a:t>
            </a:r>
            <a:r>
              <a:rPr lang="en-US" sz="1200" b="1" baseline="0" dirty="0" smtClean="0"/>
              <a:t>tropopause</a:t>
            </a:r>
            <a:r>
              <a:rPr lang="en-US" sz="1200" baseline="0" dirty="0" smtClean="0"/>
              <a:t> region is motivated by two scientific issues. One is its role both in controlling stratospheric water vapor, a key greenhouse gas but one that is very difficult to measure in the stratosphere, where water vapor concentrations are just a few ppm, 2 to 3 orders of magnitude lower than in the troposphere. The second is the possibility that </a:t>
            </a:r>
            <a:r>
              <a:rPr lang="en-US" sz="1200" baseline="0" dirty="0" err="1" smtClean="0"/>
              <a:t>tropopause</a:t>
            </a:r>
            <a:r>
              <a:rPr lang="en-US" sz="1200" baseline="0" dirty="0" smtClean="0"/>
              <a:t> changes may be a sensitive indicator of anthropogenic climate change.</a:t>
            </a:r>
          </a:p>
          <a:p>
            <a:pPr algn="just"/>
            <a:endParaRPr lang="en-US" sz="1200" baseline="0" dirty="0" smtClean="0"/>
          </a:p>
          <a:p>
            <a:pPr algn="just"/>
            <a:r>
              <a:rPr lang="en-US" sz="1200" baseline="0" dirty="0" smtClean="0"/>
              <a:t>And our work with the tropopause has opened up a new, intriguing area of inquiry, the </a:t>
            </a:r>
            <a:r>
              <a:rPr lang="en-US" sz="1200" b="1" baseline="0" dirty="0" smtClean="0"/>
              <a:t>expansion of the width of the tropical belt</a:t>
            </a:r>
            <a:r>
              <a:rPr lang="en-US" sz="1200" baseline="0" dirty="0" smtClean="0"/>
              <a:t>, which could have important implications for global precipitation patterns, especially in subtropical regions, where water resource limitations can have significant impacts on ecosystems, agriculture, health, and geopolitics.</a:t>
            </a:r>
            <a:endParaRPr lang="en-US" sz="12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lgn="just"/>
            <a:r>
              <a:rPr lang="en-US" sz="1000" baseline="0" dirty="0" smtClean="0"/>
              <a:t>As Melissa showed, different ways of adjusting radiosonde data can lead to different estimates of temperature change.  The same is true of satellite data, such as upper-air temperature data from the Microwave Sounding Units.  So it is important to systematically </a:t>
            </a:r>
            <a:r>
              <a:rPr lang="en-US" sz="1000" baseline="0" dirty="0" err="1" smtClean="0"/>
              <a:t>intercompare</a:t>
            </a:r>
            <a:r>
              <a:rPr lang="en-US" sz="1000" baseline="0" dirty="0" smtClean="0"/>
              <a:t> results from different research teams that produce different analyses.  Our group has been involved in all major </a:t>
            </a:r>
            <a:r>
              <a:rPr lang="en-US" sz="1000" baseline="0" dirty="0" err="1" smtClean="0"/>
              <a:t>intercomparisons</a:t>
            </a:r>
            <a:r>
              <a:rPr lang="en-US" sz="1000" baseline="0" dirty="0" smtClean="0"/>
              <a:t> and reviews of upper-air temperature change (e.g., Ramaswamy et al., Rev. </a:t>
            </a:r>
            <a:r>
              <a:rPr lang="en-US" sz="1000" baseline="0" dirty="0" err="1" smtClean="0"/>
              <a:t>Geophys</a:t>
            </a:r>
            <a:r>
              <a:rPr lang="en-US" sz="1000" baseline="0" dirty="0" smtClean="0"/>
              <a:t>. 2001, Shine et al., QJRMS 2003, Seidel et al., J. Climate 2004, Randel et al., JGR 2009).  </a:t>
            </a:r>
          </a:p>
          <a:p>
            <a:endParaRPr lang="en-US" sz="1000" baseline="0" dirty="0" smtClean="0"/>
          </a:p>
          <a:p>
            <a:pPr algn="just"/>
            <a:r>
              <a:rPr lang="en-US" sz="1000" dirty="0" smtClean="0"/>
              <a:t>This plot</a:t>
            </a:r>
            <a:r>
              <a:rPr lang="en-US" sz="1000" baseline="0" dirty="0" smtClean="0"/>
              <a:t> is from a review article on stratospheric temperature trends, currently in review at Wiley Interdisciplinary Reviews: Climate Change (WIREs).  That paper is a companion to a review of tropospheric temperature trends in the same journal, published last year.  </a:t>
            </a:r>
          </a:p>
          <a:p>
            <a:endParaRPr lang="en-US" sz="1000" baseline="0" dirty="0" smtClean="0"/>
          </a:p>
          <a:p>
            <a:pPr algn="just"/>
            <a:r>
              <a:rPr lang="en-US" sz="1000" baseline="0" dirty="0" smtClean="0"/>
              <a:t>The plot shows published global stratospheric  trend estimates from different datasets at different times and so gives us a sense of how our understanding of trends and their uncertainties has evolved over time. The plot contains a lot of information, and we don’t have time to explain all the interesting findings.  The important points are:</a:t>
            </a:r>
          </a:p>
          <a:p>
            <a:endParaRPr lang="en-US" sz="1000" baseline="0" dirty="0" smtClean="0"/>
          </a:p>
          <a:p>
            <a:pPr lvl="0" algn="just">
              <a:buFont typeface="Arial" pitchFamily="34" charset="0"/>
              <a:buChar char="•"/>
            </a:pPr>
            <a:r>
              <a:rPr lang="en-US" sz="1000" baseline="0" dirty="0" smtClean="0"/>
              <a:t>This is a plot of “trends in trends”.  Trends are for different data periods, all beginning in 1979 but ending in different years, and from different datasets.</a:t>
            </a:r>
          </a:p>
          <a:p>
            <a:pPr lvl="0" algn="just">
              <a:buFont typeface="Arial" pitchFamily="34" charset="0"/>
              <a:buChar char="•"/>
            </a:pPr>
            <a:r>
              <a:rPr lang="en-US" sz="1000" baseline="0" dirty="0" smtClean="0"/>
              <a:t>ARL contributed two upper-air data products: the earliest, by Angell, and RATPAC (described in Melissa’s talk, preceding this one)</a:t>
            </a:r>
          </a:p>
          <a:p>
            <a:pPr lvl="0" algn="just">
              <a:buFont typeface="Arial" pitchFamily="34" charset="0"/>
              <a:buChar char="•"/>
            </a:pPr>
            <a:r>
              <a:rPr lang="en-US" sz="1000" baseline="0" dirty="0" smtClean="0"/>
              <a:t>All estimates show cooling (negative temperature trends) of the lower stratosphere</a:t>
            </a:r>
          </a:p>
          <a:p>
            <a:pPr lvl="0" algn="just">
              <a:buFont typeface="Arial" pitchFamily="34" charset="0"/>
              <a:buChar char="•"/>
            </a:pPr>
            <a:r>
              <a:rPr lang="en-US" sz="1000" baseline="0" dirty="0" smtClean="0"/>
              <a:t>There is considerable spread among the cooling estimates, although the spread has decreased over time as more attention has been paid to removing inhomogeneities in both satellite and radiosonde datasets</a:t>
            </a:r>
          </a:p>
          <a:p>
            <a:pPr marL="0"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aseline="0" dirty="0" smtClean="0"/>
              <a:t>Spread among current estimates (for 1970-2009 trends) ~0.3 K/decade, which is comparable to the trend itself and is larger than the spread in tropospheric trend estimates</a:t>
            </a:r>
          </a:p>
          <a:p>
            <a:pPr lvl="0" algn="just">
              <a:buFont typeface="Arial" pitchFamily="34" charset="0"/>
              <a:buChar char="•"/>
            </a:pPr>
            <a:r>
              <a:rPr lang="en-US" sz="1000" baseline="0" dirty="0" smtClean="0"/>
              <a:t>Early radiosonde estimates (Angell) show much more cooling than later estimates from adjusted radiosonde data</a:t>
            </a:r>
          </a:p>
          <a:p>
            <a:pPr lvl="0" algn="just">
              <a:buFont typeface="Arial" pitchFamily="34" charset="0"/>
              <a:buChar char="•"/>
            </a:pPr>
            <a:r>
              <a:rPr lang="en-US" sz="1000" baseline="0" dirty="0" smtClean="0"/>
              <a:t>Radiosondes still show more cooling than satellite data from the Microwave Sounding Unit (MSU), but there is also uncertainty in the MSU, as seem by the spread in the blue symbols</a:t>
            </a:r>
          </a:p>
          <a:p>
            <a:pPr marL="0"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en-US" sz="1000" baseline="0" dirty="0" smtClean="0"/>
              <a:t>Univ. of Alabama in Huntsville (UAH) Microwave Sounding Unit (MSU) trends vary with data version (compare blue circles, showing published results, with blue line plot, showing trends from the current version)</a:t>
            </a:r>
          </a:p>
        </p:txBody>
      </p:sp>
      <p:sp>
        <p:nvSpPr>
          <p:cNvPr id="4" name="Slide Number Placeholder 3"/>
          <p:cNvSpPr>
            <a:spLocks noGrp="1"/>
          </p:cNvSpPr>
          <p:nvPr>
            <p:ph type="sldNum" sz="quarter" idx="10"/>
          </p:nvPr>
        </p:nvSpPr>
        <p:spPr/>
        <p:txBody>
          <a:bodyPr/>
          <a:lstStyle/>
          <a:p>
            <a:fld id="{647C701F-DEB4-48C8-9962-1DEEC2A1710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ARL is also at the forefront of research in the climatology of the tropopause.  We’ve contributed to three main </a:t>
            </a:r>
            <a:r>
              <a:rPr lang="en-US" sz="1400" baseline="0" dirty="0" smtClean="0"/>
              <a:t>areas: the climatology of the tropical tropopause, trends in the global tropopause, and climatology of double tropopauses. I’ll show some results from the first two of these. The figure is a simple schematic showing a standard atmosphere temperature profile, with the </a:t>
            </a:r>
            <a:r>
              <a:rPr lang="en-US" sz="1400" baseline="0" dirty="0" err="1" smtClean="0"/>
              <a:t>tropopause</a:t>
            </a:r>
            <a:r>
              <a:rPr lang="en-US" sz="1400" baseline="0" dirty="0" smtClean="0"/>
              <a:t> marked.</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This was the first comprehensive climatological</a:t>
            </a:r>
            <a:r>
              <a:rPr lang="en-US" sz="1400" baseline="0" dirty="0" smtClean="0"/>
              <a:t> study of the tropical tropopause, based on a 30 yr radiosonde record, and it was our first study of the tropopause region.  We examined different tropopause definitions (official lapse rate definition, cold point, 100 </a:t>
            </a:r>
            <a:r>
              <a:rPr lang="en-US" sz="1400" baseline="0" dirty="0" err="1" smtClean="0"/>
              <a:t>mb</a:t>
            </a:r>
            <a:r>
              <a:rPr lang="en-US" sz="1400" baseline="0" dirty="0" smtClean="0"/>
              <a:t>) and different parameters at that level, including temperature, height, pressure and saturation vapor pressure.  </a:t>
            </a:r>
          </a:p>
          <a:p>
            <a:pPr algn="just"/>
            <a:endParaRPr lang="en-US" sz="1400" baseline="0" dirty="0" smtClean="0"/>
          </a:p>
          <a:p>
            <a:pPr algn="just"/>
            <a:r>
              <a:rPr lang="en-US" sz="1400" baseline="0" dirty="0" smtClean="0"/>
              <a:t>The latter is of interest because of the role of the tropopause in limiting water vapor entry into the stratosphere, which is extremely dry (mixing ratios of a few ppm). The animation shows that the climatologically coldest cold points are over Indonesia and the “warm pool” region, the classical “fountain region” of Newell and Gould-Stewart (1981), but other areas are about as cold in NH springtime.  </a:t>
            </a:r>
          </a:p>
          <a:p>
            <a:pPr algn="just"/>
            <a:endParaRPr lang="en-US" sz="1400" baseline="0" dirty="0" smtClean="0"/>
          </a:p>
          <a:p>
            <a:pPr algn="just"/>
            <a:r>
              <a:rPr lang="en-US" sz="1400" baseline="0" dirty="0" smtClean="0"/>
              <a:t>This study also looked at trends in the tropical tropopause, and found that that it was rising and cooling, the opposite of what was needed to explain an increase in stratospheric water vapor, which had been reported by Oltmans and Hofmann (Nature 1995) at Boulder.  </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After looking</a:t>
            </a:r>
            <a:r>
              <a:rPr lang="en-US" sz="1400" baseline="0" dirty="0" smtClean="0"/>
              <a:t> at the tropical tropopause, we expanded our domain to an analysis of the global tropopause. The motivation here was less focused on the </a:t>
            </a:r>
            <a:r>
              <a:rPr lang="en-US" sz="1400" baseline="0" dirty="0" err="1" smtClean="0"/>
              <a:t>tropopause’s</a:t>
            </a:r>
            <a:r>
              <a:rPr lang="en-US" sz="1400" baseline="0" dirty="0" smtClean="0"/>
              <a:t> influence on stratospheric water vapor and more related to the possibility of detecting anthropogenic climate change.</a:t>
            </a:r>
          </a:p>
          <a:p>
            <a:pPr algn="just"/>
            <a:endParaRPr lang="en-US" sz="1400" baseline="0" dirty="0" smtClean="0"/>
          </a:p>
          <a:p>
            <a:pPr algn="just"/>
            <a:r>
              <a:rPr lang="en-US" sz="1400" baseline="0" dirty="0" smtClean="0"/>
              <a:t>Here we show</a:t>
            </a:r>
            <a:r>
              <a:rPr lang="en-US" sz="1400" dirty="0" smtClean="0"/>
              <a:t> trends in the</a:t>
            </a:r>
            <a:r>
              <a:rPr lang="en-US" sz="1400" baseline="0" dirty="0" smtClean="0"/>
              <a:t> global tropopause over a 25-yr period.  The rise of the tropopause (~150 m or 4 hPa) was consistent with expectations from climate models forced with greenhouse gas and ozone changes.  A warming troposphere and cooling stratosphere were thought to lead to a rising tropopause.  But we found that tropopause height is not well correlated with tropospheric temperatures, only stratospheric ones, so this may not be a “sensitive indicator” of greenhouse gas-induced climate change.  What drives tropopause changes is still an open research question.</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Related to</a:t>
            </a:r>
            <a:r>
              <a:rPr lang="en-US" sz="1400" baseline="0" dirty="0" smtClean="0"/>
              <a:t> our work on the tropopause is the issue of the expansion of the tropical belt.  I’ll show some work that identifies tropopause height as a metric that can be used to determine the width of the tropics.  This metric, combined with other, independent observations, indicates a widening of the tropics.  </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r>
              <a:rPr lang="en-US" sz="1400" baseline="0" dirty="0" smtClean="0"/>
              <a:t>Our w</a:t>
            </a:r>
            <a:r>
              <a:rPr lang="en-US" sz="1400" dirty="0" smtClean="0"/>
              <a:t>ork</a:t>
            </a:r>
            <a:r>
              <a:rPr lang="en-US" sz="1400" baseline="0" dirty="0" smtClean="0"/>
              <a:t> on tropopause height revealed a steep gradient in the subtropics, and also a steep gradient in the frequency of high tropopause days at the edges of the tropical belt.  The left panel shows that between about 25 deg N and S latitude, the tropopause is almost always (more than 300 day/yr) higher than 15 km.  </a:t>
            </a:r>
          </a:p>
          <a:p>
            <a:pPr algn="just" eaLnBrk="1" hangingPunct="1"/>
            <a:endParaRPr lang="en-US" sz="1400" baseline="0" dirty="0" smtClean="0"/>
          </a:p>
          <a:p>
            <a:pPr algn="just" eaLnBrk="1" hangingPunct="1"/>
            <a:r>
              <a:rPr lang="en-US" sz="1400" baseline="0" dirty="0" smtClean="0"/>
              <a:t>On the right, the mean latitude of the 300 day/yr </a:t>
            </a:r>
            <a:r>
              <a:rPr lang="en-US" sz="1400" baseline="0" dirty="0" err="1" smtClean="0"/>
              <a:t>isoline</a:t>
            </a:r>
            <a:r>
              <a:rPr lang="en-US" sz="1400" baseline="0" dirty="0" smtClean="0"/>
              <a:t> moved poleward, in both hemispheres, during 1970-2005, in reanalysis data.  Radiosonde data show a similar trend going back to 1958.  This suggests a widening of the tropical belt, as defined by tropopause height.  Using this metric, the tropics seems to have expanded by 5-8 degrees latitude during 1970-2005.</a:t>
            </a:r>
            <a:endParaRPr lang="en-US" sz="1400" dirty="0"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40A95F-EA64-4E8D-B4AD-02B66DADCF69}"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eaLnBrk="1" hangingPunct="1">
              <a:spcBef>
                <a:spcPct val="0"/>
              </a:spcBef>
            </a:pPr>
            <a:r>
              <a:rPr lang="en-US" sz="1400" dirty="0" smtClean="0"/>
              <a:t>Other</a:t>
            </a:r>
            <a:r>
              <a:rPr lang="en-US" sz="1400" baseline="0" dirty="0" smtClean="0"/>
              <a:t> observations, completely independent of the </a:t>
            </a:r>
            <a:r>
              <a:rPr lang="en-US" sz="1400" baseline="0" dirty="0" err="1" smtClean="0"/>
              <a:t>tropopause</a:t>
            </a:r>
            <a:r>
              <a:rPr lang="en-US" sz="1400" baseline="0" dirty="0" smtClean="0"/>
              <a:t> observations, also suggest an expansion of the tropical belt.  We reviewed a number of observational studies and compared their results.  Stratospheric ozone, cloud information (from outgoing long-wave radiation observations), circulation parameters (</a:t>
            </a:r>
            <a:r>
              <a:rPr lang="en-US" sz="1400" baseline="0" dirty="0" err="1" smtClean="0"/>
              <a:t>meridional</a:t>
            </a:r>
            <a:r>
              <a:rPr lang="en-US" sz="1400" baseline="0" dirty="0" smtClean="0"/>
              <a:t> mass flux), and jet stream location all suggest a widening of the tropics.  </a:t>
            </a:r>
          </a:p>
          <a:p>
            <a:pPr algn="just" eaLnBrk="1" hangingPunct="1">
              <a:spcBef>
                <a:spcPct val="0"/>
              </a:spcBef>
            </a:pPr>
            <a:endParaRPr lang="en-US" sz="1400" baseline="0" dirty="0" smtClean="0"/>
          </a:p>
          <a:p>
            <a:pPr algn="just" eaLnBrk="1" hangingPunct="1">
              <a:spcBef>
                <a:spcPct val="0"/>
              </a:spcBef>
            </a:pPr>
            <a:r>
              <a:rPr lang="en-US" sz="1400" baseline="0" dirty="0" smtClean="0"/>
              <a:t>This is a “hot topic” in climate research, and our analysis was the first to pull together the existing literature and identify unresolved questions. Interest in this issue is motivated both by the very large observed trends, which seem unsustainable, and by the serious implications for surface climate, particularly hydrology.  </a:t>
            </a:r>
            <a:r>
              <a:rPr lang="en-US" sz="1400" baseline="0" dirty="0" err="1" smtClean="0"/>
              <a:t>Poleward</a:t>
            </a:r>
            <a:r>
              <a:rPr lang="en-US" sz="1400" baseline="0" dirty="0" smtClean="0"/>
              <a:t> shifts in the subtropical dry zones could imperil human settlements and ecosystems in regions of limited water resources.  The 2010 Scientific Assessment of Ozone Depletion and the IPCC Fifth Assessment Report (scheduled for release in 2013) have sections on this topic (contributed by me).</a:t>
            </a:r>
            <a:endParaRPr lang="en-US" sz="1400" dirty="0" smtClean="0"/>
          </a:p>
        </p:txBody>
      </p:sp>
      <p:sp>
        <p:nvSpPr>
          <p:cNvPr id="4" name="Slide Number Placeholder 3"/>
          <p:cNvSpPr>
            <a:spLocks noGrp="1"/>
          </p:cNvSpPr>
          <p:nvPr>
            <p:ph type="sldNum" sz="quarter" idx="10"/>
          </p:nvPr>
        </p:nvSpPr>
        <p:spPr/>
        <p:txBody>
          <a:bodyPr/>
          <a:lstStyle/>
          <a:p>
            <a:fld id="{44968C90-F160-400A-9168-041FF088281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sz="1400"/>
            </a:lvl1pPr>
          </a:lstStyle>
          <a:p>
            <a:fld id="{5966485B-8A43-4B08-93E1-DB7D3FDA24D2}" type="datetime1">
              <a:rPr lang="en-US" smtClean="0"/>
              <a:pPr/>
              <a:t>4/13/2011</a:t>
            </a:fld>
            <a:endParaRPr lang="en-US" dirty="0"/>
          </a:p>
        </p:txBody>
      </p:sp>
      <p:sp>
        <p:nvSpPr>
          <p:cNvPr id="4" name="Footer Placeholder 3"/>
          <p:cNvSpPr>
            <a:spLocks noGrp="1"/>
          </p:cNvSpPr>
          <p:nvPr>
            <p:ph type="ftr" sz="quarter" idx="11"/>
          </p:nvPr>
        </p:nvSpPr>
        <p:spPr/>
        <p:txBody>
          <a:bodyPr/>
          <a:lstStyle/>
          <a:p>
            <a:r>
              <a:rPr lang="en-US" smtClean="0"/>
              <a:t>Air Resources Laboratory</a:t>
            </a:r>
            <a:endParaRPr lang="en-US"/>
          </a:p>
        </p:txBody>
      </p:sp>
      <p:sp>
        <p:nvSpPr>
          <p:cNvPr id="5" name="Slide Number Placeholder 4"/>
          <p:cNvSpPr>
            <a:spLocks noGrp="1"/>
          </p:cNvSpPr>
          <p:nvPr>
            <p:ph type="sldNum" sz="quarter" idx="12"/>
          </p:nvPr>
        </p:nvSpPr>
        <p:spPr/>
        <p:txBody>
          <a:bodyPr/>
          <a:lstStyle/>
          <a:p>
            <a:fld id="{3E7EE49B-C32B-495C-9640-ABBF50F57D80}" type="slidenum">
              <a:rPr lang="en-US" smtClean="0"/>
              <a:pPr/>
              <a:t>‹#›</a:t>
            </a:fld>
            <a:endParaRPr lang="en-US" dirty="0"/>
          </a:p>
        </p:txBody>
      </p:sp>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lvl1pPr>
              <a:defRPr sz="1400"/>
            </a:lvl1p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sz="1400"/>
            </a:lvl1pPr>
          </a:lstStyle>
          <a:p>
            <a:fld id="{9A51FF8F-F7BF-4DEB-A7F9-0E6D4FE763E3}" type="datetime1">
              <a:rPr lang="en-US" smtClean="0"/>
              <a:pPr/>
              <a:t>4/13/2011</a:t>
            </a:fld>
            <a:endParaRPr lang="en-US" dirty="0"/>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lvl1pPr>
              <a:defRPr sz="1400"/>
            </a:lvl1pPr>
          </a:lstStyle>
          <a:p>
            <a:fld id="{22C01384-5899-439B-8B4F-3AF06687C6BE}" type="datetime1">
              <a:rPr lang="en-US" smtClean="0"/>
              <a:pPr/>
              <a:t>4/13/2011</a:t>
            </a:fld>
            <a:endParaRPr lang="en-US" dirty="0"/>
          </a:p>
        </p:txBody>
      </p:sp>
      <p:sp>
        <p:nvSpPr>
          <p:cNvPr id="8" name="Footer Placeholder 7"/>
          <p:cNvSpPr>
            <a:spLocks noGrp="1"/>
          </p:cNvSpPr>
          <p:nvPr>
            <p:ph type="ftr" sz="quarter" idx="11"/>
          </p:nvPr>
        </p:nvSpPr>
        <p:spPr/>
        <p:txBody>
          <a:bodyPr/>
          <a:lstStyle/>
          <a:p>
            <a:r>
              <a:rPr lang="en-US" smtClean="0"/>
              <a:t>Air Resources Laboratory</a:t>
            </a:r>
            <a:endParaRPr lang="en-US"/>
          </a:p>
        </p:txBody>
      </p:sp>
      <p:sp>
        <p:nvSpPr>
          <p:cNvPr id="9" name="Slide Number Placeholder 8"/>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400"/>
            </a:lvl1pPr>
          </a:lstStyle>
          <a:p>
            <a:fld id="{2D36A7DA-6342-4CDC-B8EE-6B81135DE92D}" type="datetime1">
              <a:rPr lang="en-US" smtClean="0"/>
              <a:pPr/>
              <a:t>4/13/2011</a:t>
            </a:fld>
            <a:endParaRPr lang="en-US" dirty="0"/>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lvl1pPr>
              <a:defRPr sz="2000"/>
            </a:lvl1pPr>
          </a:lstStyle>
          <a:p>
            <a:fld id="{3E7EE49B-C32B-495C-9640-ABBF50F57D8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lvl1pPr>
              <a:defRPr sz="1400"/>
            </a:lvl1pPr>
          </a:lstStyle>
          <a:p>
            <a:fld id="{0D19B043-8606-4A35-B374-18178DA45BC7}" type="datetime1">
              <a:rPr lang="en-US" smtClean="0"/>
              <a:pPr/>
              <a:t>4/13/2011</a:t>
            </a:fld>
            <a:endParaRPr lang="en-US" dirty="0"/>
          </a:p>
        </p:txBody>
      </p:sp>
      <p:sp>
        <p:nvSpPr>
          <p:cNvPr id="6" name="Footer Placeholder 5"/>
          <p:cNvSpPr>
            <a:spLocks noGrp="1"/>
          </p:cNvSpPr>
          <p:nvPr>
            <p:ph type="ftr" sz="quarter" idx="11"/>
          </p:nvPr>
        </p:nvSpPr>
        <p:spPr/>
        <p:txBody>
          <a:bodyPr/>
          <a:lstStyle/>
          <a:p>
            <a:r>
              <a:rPr lang="en-US" dirty="0" smtClean="0"/>
              <a:t>Air Resources Laboratory</a:t>
            </a:r>
            <a:endParaRPr lang="en-US" dirty="0"/>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1"/>
                </a:solidFill>
              </a:defRPr>
            </a:lvl1pPr>
          </a:lstStyle>
          <a:p>
            <a:r>
              <a:rPr kumimoji="0" lang="en-US" dirty="0" smtClean="0"/>
              <a:t>Click to edit Master title style</a:t>
            </a:r>
            <a:endParaRPr kumimoji="0"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D018DE-2FE2-4869-815D-EF4A5A710EB2}" type="datetime1">
              <a:rPr lang="en-US" smtClean="0"/>
              <a:pPr/>
              <a:t>4/13/2011</a:t>
            </a:fld>
            <a:endParaRPr lang="en-US"/>
          </a:p>
        </p:txBody>
      </p:sp>
      <p:sp>
        <p:nvSpPr>
          <p:cNvPr id="6" name="Footer Placeholder 5"/>
          <p:cNvSpPr>
            <a:spLocks noGrp="1"/>
          </p:cNvSpPr>
          <p:nvPr>
            <p:ph type="ftr" sz="quarter" idx="11"/>
          </p:nvPr>
        </p:nvSpPr>
        <p:spPr/>
        <p:txBody>
          <a:bodyPr/>
          <a:lstStyle/>
          <a:p>
            <a:r>
              <a:rPr lang="en-US" smtClean="0"/>
              <a:t>Air Resources Laboratory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E7EE49B-C32B-495C-9640-ABBF50F57D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2B9FF8-5A8F-40E7-93DF-7C6532BB8B94}"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B82EAE-CAD7-49D0-9CF1-CAFD09982ED0}"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668"/>
            <a:ext cx="9144000" cy="369332"/>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wrap="square" rtlCol="0">
            <a:spAutoFit/>
          </a:bodyPr>
          <a:lstStyle/>
          <a:p>
            <a:endParaRPr lang="en-US" dirty="0"/>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900" b="1">
                <a:solidFill>
                  <a:schemeClr val="tx2">
                    <a:shade val="90000"/>
                  </a:schemeClr>
                </a:solidFill>
              </a:defRPr>
            </a:lvl1pPr>
          </a:lstStyle>
          <a:p>
            <a:fld id="{602C1D54-128B-427C-9A2A-6AE0DB2B782B}" type="datetime1">
              <a:rPr lang="en-US" smtClean="0"/>
              <a:pPr/>
              <a:t>4/13/2011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latinLnBrk="0" hangingPunct="1">
              <a:defRPr kumimoji="0" sz="1400" b="1">
                <a:solidFill>
                  <a:schemeClr val="tx2">
                    <a:shade val="90000"/>
                  </a:schemeClr>
                </a:solidFill>
              </a:defRPr>
            </a:lvl1pPr>
          </a:lstStyle>
          <a:p>
            <a:r>
              <a:rPr lang="en-US" dirty="0" smtClean="0"/>
              <a:t>Air Resources Laboratory</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2000" b="1">
                <a:solidFill>
                  <a:schemeClr val="tx2">
                    <a:shade val="90000"/>
                  </a:schemeClr>
                </a:solidFill>
              </a:defRPr>
            </a:lvl1pPr>
          </a:lstStyle>
          <a:p>
            <a:fld id="{3E7EE49B-C32B-495C-9640-ABBF50F57D8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7" descr="NOAA"/>
          <p:cNvPicPr>
            <a:picLocks noChangeAspect="1" noChangeArrowheads="1"/>
          </p:cNvPicPr>
          <p:nvPr userDrawn="1"/>
        </p:nvPicPr>
        <p:blipFill>
          <a:blip r:embed="rId11"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6" name="Title Placeholder 8"/>
          <p:cNvSpPr>
            <a:spLocks noGrp="1"/>
          </p:cNvSpPr>
          <p:nvPr>
            <p:ph type="title"/>
          </p:nvPr>
        </p:nvSpPr>
        <p:spPr>
          <a:xfrm>
            <a:off x="1447800" y="2514600"/>
            <a:ext cx="6019800" cy="838200"/>
          </a:xfrm>
          <a:prstGeom prst="rect">
            <a:avLst/>
          </a:prstGeom>
        </p:spPr>
        <p:txBody>
          <a:bodyPr vert="horz" lIns="0" rIns="0" bIns="0" anchor="b">
            <a:noAutofit/>
          </a:bodyPr>
          <a:lstStyle/>
          <a:p>
            <a:r>
              <a:rPr kumimoji="0" lang="en-US" dirty="0" smtClean="0"/>
              <a:t>Click to edit Master title style</a:t>
            </a:r>
            <a:endParaRPr kumimoji="0" lang="en-US" dirty="0"/>
          </a:p>
        </p:txBody>
      </p:sp>
    </p:spTree>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77" r:id="rId5"/>
    <p:sldLayoutId id="2147483678" r:id="rId6"/>
    <p:sldLayoutId id="2147483679" r:id="rId7"/>
    <p:sldLayoutId id="2147483680" r:id="rId8"/>
    <p:sldLayoutId id="2147483681" r:id="rId9"/>
  </p:sldLayoutIdLst>
  <p:hf hdr="0"/>
  <p:txStyles>
    <p:titleStyle>
      <a:lvl1pPr algn="l" rtl="0" eaLnBrk="1" latinLnBrk="0" hangingPunct="1">
        <a:spcBef>
          <a:spcPct val="0"/>
        </a:spcBef>
        <a:buNone/>
        <a:defRPr kumimoji="0" sz="3600" b="0" kern="1200">
          <a:ln>
            <a:noFill/>
          </a:ln>
          <a:solidFill>
            <a:schemeClr val="tx1"/>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11.xml"/><Relationship Id="rId16" Type="http://schemas.openxmlformats.org/officeDocument/2006/relationships/image" Target="../media/image24.png"/><Relationship Id="rId1" Type="http://schemas.openxmlformats.org/officeDocument/2006/relationships/slideLayout" Target="../slideLayouts/slideLayout3.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0" y="990600"/>
            <a:ext cx="9144000" cy="4389120"/>
          </a:xfrm>
        </p:spPr>
        <p:txBody>
          <a:bodyPr/>
          <a:lstStyle/>
          <a:p>
            <a:pPr algn="ctr">
              <a:buNone/>
            </a:pPr>
            <a:r>
              <a:rPr lang="en-US" sz="4000" dirty="0" smtClean="0"/>
              <a:t>Understanding Upper-Air Climate Change</a:t>
            </a:r>
          </a:p>
          <a:p>
            <a:pPr algn="ctr">
              <a:buNone/>
            </a:pPr>
            <a:r>
              <a:rPr lang="en-US" sz="4000" dirty="0" smtClean="0"/>
              <a:t>Part II. Stratospheric temperature trends and links to other climate changes </a:t>
            </a:r>
          </a:p>
          <a:p>
            <a:pPr algn="ctr">
              <a:buNone/>
            </a:pPr>
            <a:endParaRPr lang="en-US" sz="2400" dirty="0" smtClean="0"/>
          </a:p>
          <a:p>
            <a:pPr algn="ctr">
              <a:buNone/>
            </a:pPr>
            <a:r>
              <a:rPr lang="en-US" sz="3400" dirty="0" smtClean="0"/>
              <a:t>Dian Seidel</a:t>
            </a:r>
          </a:p>
          <a:p>
            <a:pPr algn="ctr">
              <a:buNone/>
            </a:pPr>
            <a:r>
              <a:rPr lang="en-US" sz="3400" dirty="0" smtClean="0"/>
              <a:t>Air Resources Laboratory</a:t>
            </a:r>
          </a:p>
          <a:p>
            <a:pPr algn="ctr">
              <a:buNone/>
            </a:pPr>
            <a:endParaRPr lang="en-US" sz="2000" dirty="0" smtClean="0"/>
          </a:p>
          <a:p>
            <a:pPr algn="ctr">
              <a:buNone/>
            </a:pPr>
            <a:r>
              <a:rPr lang="en-US" sz="3400" dirty="0" smtClean="0"/>
              <a:t>ARL Laboratory Review</a:t>
            </a:r>
          </a:p>
          <a:p>
            <a:pPr algn="ctr">
              <a:buNone/>
            </a:pPr>
            <a:r>
              <a:rPr lang="en-US" sz="3400" dirty="0" smtClean="0"/>
              <a:t>May 3-5, 2011</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1143000"/>
          </a:xfrm>
        </p:spPr>
        <p:txBody>
          <a:bodyPr/>
          <a:lstStyle/>
          <a:p>
            <a:r>
              <a:rPr lang="en-US" dirty="0" smtClean="0">
                <a:solidFill>
                  <a:schemeClr val="accent2">
                    <a:lumMod val="75000"/>
                  </a:schemeClr>
                </a:solidFill>
              </a:rPr>
              <a:t>Indicators of success</a:t>
            </a:r>
            <a:endParaRPr lang="en-US" dirty="0">
              <a:solidFill>
                <a:schemeClr val="accent2">
                  <a:lumMod val="75000"/>
                </a:schemeClr>
              </a:solidFill>
            </a:endParaRPr>
          </a:p>
        </p:txBody>
      </p:sp>
      <p:sp>
        <p:nvSpPr>
          <p:cNvPr id="7" name="Content Placeholder 6"/>
          <p:cNvSpPr>
            <a:spLocks noGrp="1"/>
          </p:cNvSpPr>
          <p:nvPr>
            <p:ph idx="1"/>
          </p:nvPr>
        </p:nvSpPr>
        <p:spPr>
          <a:xfrm>
            <a:off x="457200" y="1371600"/>
            <a:ext cx="8686800" cy="4389120"/>
          </a:xfrm>
        </p:spPr>
        <p:txBody>
          <a:bodyPr/>
          <a:lstStyle/>
          <a:p>
            <a:r>
              <a:rPr lang="en-US" sz="2400" dirty="0" smtClean="0"/>
              <a:t>Publications; Citations in climate and ozone assessments</a:t>
            </a:r>
          </a:p>
          <a:p>
            <a:r>
              <a:rPr lang="en-US" sz="2400" dirty="0" smtClean="0"/>
              <a:t>Community use of datasets for climate monitoring and research</a:t>
            </a:r>
          </a:p>
          <a:p>
            <a:r>
              <a:rPr lang="en-US" sz="2400" dirty="0" smtClean="0"/>
              <a:t>Angell Symposium (November 2003)</a:t>
            </a:r>
          </a:p>
          <a:p>
            <a:r>
              <a:rPr lang="en-US" sz="2400" dirty="0" smtClean="0"/>
              <a:t>Dept. of Commerce and NOAA medals and awards </a:t>
            </a:r>
          </a:p>
          <a:p>
            <a:pPr lvl="1"/>
            <a:r>
              <a:rPr lang="en-US" sz="2000" dirty="0" smtClean="0"/>
              <a:t>1995 Silver Medal (Angell/ozone and temperature studies)</a:t>
            </a:r>
          </a:p>
          <a:p>
            <a:pPr lvl="1"/>
            <a:r>
              <a:rPr lang="en-US" sz="2000" dirty="0" smtClean="0"/>
              <a:t>2007 Gold Medal (Seidel/vertical temperature trends)</a:t>
            </a:r>
          </a:p>
          <a:p>
            <a:pPr lvl="1"/>
            <a:r>
              <a:rPr lang="en-US" sz="2000" dirty="0" smtClean="0"/>
              <a:t>2007 Bronze Medal (Free, Seidel/radiosonde data products)</a:t>
            </a:r>
          </a:p>
          <a:p>
            <a:pPr lvl="1"/>
            <a:r>
              <a:rPr lang="en-US" sz="2000" dirty="0" smtClean="0"/>
              <a:t>NOAA Research Outstanding Scientific Paper Awards</a:t>
            </a:r>
          </a:p>
          <a:p>
            <a:r>
              <a:rPr lang="en-US" sz="2400" dirty="0" smtClean="0"/>
              <a:t>Transformation of the scientific discussion and research</a:t>
            </a:r>
          </a:p>
          <a:p>
            <a:pPr lvl="1"/>
            <a:r>
              <a:rPr lang="en-US" sz="2000" dirty="0" smtClean="0"/>
              <a:t>Importance of data quality and need for reference observations</a:t>
            </a:r>
          </a:p>
          <a:p>
            <a:pPr lvl="1"/>
            <a:r>
              <a:rPr lang="en-US" sz="2000" dirty="0" smtClean="0"/>
              <a:t>Characterizing uncertainty in trends</a:t>
            </a:r>
          </a:p>
          <a:p>
            <a:pPr lvl="1"/>
            <a:r>
              <a:rPr lang="en-US" sz="2000" dirty="0" smtClean="0"/>
              <a:t>Reconciling atmospheric temperature trends</a:t>
            </a:r>
          </a:p>
          <a:p>
            <a:pPr lvl="1"/>
            <a:r>
              <a:rPr lang="en-US" sz="2000" dirty="0" smtClean="0"/>
              <a:t>Tropical belt expansion and outstanding questions</a:t>
            </a:r>
          </a:p>
          <a:p>
            <a:endParaRPr lang="en-US" dirty="0"/>
          </a:p>
        </p:txBody>
      </p:sp>
      <p:sp>
        <p:nvSpPr>
          <p:cNvPr id="4" name="Slide Number Placeholder 3"/>
          <p:cNvSpPr>
            <a:spLocks noGrp="1"/>
          </p:cNvSpPr>
          <p:nvPr>
            <p:ph type="sldNum" sz="quarter" idx="12"/>
          </p:nvPr>
        </p:nvSpPr>
        <p:spPr/>
        <p:txBody>
          <a:bodyPr/>
          <a:lstStyle/>
          <a:p>
            <a:fld id="{3E7EE49B-C32B-495C-9640-ABBF50F57D80}"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81000"/>
            <a:ext cx="8229600" cy="1143000"/>
          </a:xfrm>
        </p:spPr>
        <p:txBody>
          <a:bodyPr/>
          <a:lstStyle/>
          <a:p>
            <a:r>
              <a:rPr lang="en-US" dirty="0" smtClean="0">
                <a:solidFill>
                  <a:schemeClr val="accent2">
                    <a:lumMod val="75000"/>
                  </a:schemeClr>
                </a:solidFill>
              </a:rPr>
              <a:t>Collaborators (2001-2011)</a:t>
            </a:r>
            <a:endParaRPr lang="en-US" dirty="0">
              <a:solidFill>
                <a:schemeClr val="accent2">
                  <a:lumMod val="75000"/>
                </a:schemeClr>
              </a:solidFill>
            </a:endParaRPr>
          </a:p>
        </p:txBody>
      </p:sp>
      <p:sp>
        <p:nvSpPr>
          <p:cNvPr id="7" name="Content Placeholder 6"/>
          <p:cNvSpPr>
            <a:spLocks noGrp="1"/>
          </p:cNvSpPr>
          <p:nvPr>
            <p:ph sz="half" idx="1"/>
          </p:nvPr>
        </p:nvSpPr>
        <p:spPr>
          <a:xfrm>
            <a:off x="0" y="1676400"/>
            <a:ext cx="4038600" cy="4572000"/>
          </a:xfrm>
        </p:spPr>
        <p:txBody>
          <a:bodyPr/>
          <a:lstStyle/>
          <a:p>
            <a:pPr>
              <a:buNone/>
            </a:pPr>
            <a:r>
              <a:rPr lang="en-US" sz="2000" dirty="0" smtClean="0">
                <a:solidFill>
                  <a:schemeClr val="accent1"/>
                </a:solidFill>
              </a:rPr>
              <a:t>NOAA</a:t>
            </a:r>
          </a:p>
          <a:p>
            <a:r>
              <a:rPr lang="en-US" sz="1800" dirty="0" smtClean="0"/>
              <a:t>OAR/GFDL (Klein, Lanzante, Ramaswamy)</a:t>
            </a:r>
          </a:p>
          <a:p>
            <a:r>
              <a:rPr lang="en-US" sz="1800" dirty="0" smtClean="0"/>
              <a:t>NESDIS/NCDC (</a:t>
            </a:r>
            <a:r>
              <a:rPr lang="en-US" sz="1800" dirty="0" err="1" smtClean="0"/>
              <a:t>Durre</a:t>
            </a:r>
            <a:r>
              <a:rPr lang="en-US" sz="1800" dirty="0" smtClean="0"/>
              <a:t>, Karl, Peterson)</a:t>
            </a:r>
          </a:p>
          <a:p>
            <a:pPr lvl="1"/>
            <a:endParaRPr lang="en-US" sz="1800" dirty="0" smtClean="0"/>
          </a:p>
          <a:p>
            <a:pPr lvl="1"/>
            <a:endParaRPr lang="en-US" sz="1800" dirty="0" smtClean="0"/>
          </a:p>
          <a:p>
            <a:pPr>
              <a:buNone/>
            </a:pPr>
            <a:r>
              <a:rPr lang="en-US" sz="2000" dirty="0" smtClean="0">
                <a:solidFill>
                  <a:schemeClr val="accent1"/>
                </a:solidFill>
              </a:rPr>
              <a:t>US Academia</a:t>
            </a:r>
          </a:p>
          <a:p>
            <a:r>
              <a:rPr lang="en-US" sz="1800" dirty="0" smtClean="0"/>
              <a:t>NCAR (Randel) </a:t>
            </a:r>
          </a:p>
          <a:p>
            <a:r>
              <a:rPr lang="en-US" sz="1800" dirty="0" smtClean="0"/>
              <a:t>Lawrence Livermore National Lab (Santer) </a:t>
            </a:r>
          </a:p>
          <a:p>
            <a:r>
              <a:rPr lang="en-US" sz="1800" dirty="0" smtClean="0"/>
              <a:t>University of Washington (Fu)</a:t>
            </a:r>
          </a:p>
          <a:p>
            <a:r>
              <a:rPr lang="en-US" sz="1800" dirty="0" smtClean="0"/>
              <a:t>University of Utah (</a:t>
            </a:r>
            <a:r>
              <a:rPr lang="en-US" sz="1800" dirty="0" err="1" smtClean="0"/>
              <a:t>Reichler</a:t>
            </a:r>
            <a:r>
              <a:rPr lang="en-US" sz="1800" dirty="0" smtClean="0"/>
              <a:t>)</a:t>
            </a:r>
          </a:p>
          <a:p>
            <a:r>
              <a:rPr lang="en-US" sz="1800" dirty="0" smtClean="0"/>
              <a:t>University of Alabama in Huntsville (Christy, Spencer) </a:t>
            </a:r>
          </a:p>
        </p:txBody>
      </p:sp>
      <p:sp>
        <p:nvSpPr>
          <p:cNvPr id="8" name="Content Placeholder 7"/>
          <p:cNvSpPr>
            <a:spLocks noGrp="1"/>
          </p:cNvSpPr>
          <p:nvPr>
            <p:ph sz="half" idx="2"/>
          </p:nvPr>
        </p:nvSpPr>
        <p:spPr>
          <a:xfrm>
            <a:off x="5181600" y="1828800"/>
            <a:ext cx="3962400" cy="4434840"/>
          </a:xfrm>
        </p:spPr>
        <p:txBody>
          <a:bodyPr/>
          <a:lstStyle/>
          <a:p>
            <a:pPr>
              <a:buNone/>
            </a:pPr>
            <a:r>
              <a:rPr lang="en-US" sz="2000" dirty="0" smtClean="0">
                <a:solidFill>
                  <a:schemeClr val="accent1"/>
                </a:solidFill>
              </a:rPr>
              <a:t>International</a:t>
            </a:r>
          </a:p>
          <a:p>
            <a:r>
              <a:rPr lang="en-US" sz="1800" dirty="0" smtClean="0"/>
              <a:t>UK Met Office (Parker, Thorne)</a:t>
            </a:r>
          </a:p>
          <a:p>
            <a:r>
              <a:rPr lang="en-US" sz="1800" dirty="0" smtClean="0"/>
              <a:t>Univ. of Reading (Shine)</a:t>
            </a:r>
          </a:p>
          <a:p>
            <a:r>
              <a:rPr lang="en-US" sz="1800" dirty="0" smtClean="0"/>
              <a:t>Univ. of Portsmouth (Pepin)</a:t>
            </a:r>
          </a:p>
          <a:p>
            <a:r>
              <a:rPr lang="en-US" sz="1800" dirty="0" smtClean="0"/>
              <a:t>Canadian Centre for            Climate Modeling and Analysis (Gillett)</a:t>
            </a:r>
          </a:p>
          <a:p>
            <a:r>
              <a:rPr lang="en-US" sz="1800" dirty="0" smtClean="0"/>
              <a:t>All-Russian Institute for Hydrometeorological Information (</a:t>
            </a:r>
            <a:r>
              <a:rPr lang="en-US" sz="1800" dirty="0" err="1" smtClean="0"/>
              <a:t>Sterin</a:t>
            </a:r>
            <a:r>
              <a:rPr lang="en-US" sz="1800" dirty="0" smtClean="0"/>
              <a:t>)</a:t>
            </a:r>
          </a:p>
          <a:p>
            <a:pPr lvl="1"/>
            <a:endParaRPr lang="en-US" sz="1800" dirty="0" smtClean="0"/>
          </a:p>
          <a:p>
            <a:pPr marL="274320" lvl="1" indent="-274320">
              <a:buClr>
                <a:schemeClr val="accent3"/>
              </a:buClr>
              <a:buSzPct val="95000"/>
              <a:buNone/>
            </a:pPr>
            <a:r>
              <a:rPr lang="en-US" sz="2000" dirty="0" smtClean="0">
                <a:solidFill>
                  <a:schemeClr val="accent1"/>
                </a:solidFill>
              </a:rPr>
              <a:t>Private Sector</a:t>
            </a:r>
          </a:p>
          <a:p>
            <a:pPr marL="274320" lvl="1" indent="-274320">
              <a:buClr>
                <a:schemeClr val="accent3"/>
              </a:buClr>
              <a:buSzPct val="95000"/>
            </a:pPr>
            <a:r>
              <a:rPr lang="en-US" sz="1800" dirty="0" smtClean="0"/>
              <a:t>Remote Sensing Systems (Mears, </a:t>
            </a:r>
            <a:r>
              <a:rPr lang="en-US" sz="1800" dirty="0" err="1" smtClean="0"/>
              <a:t>Schabel</a:t>
            </a:r>
            <a:r>
              <a:rPr lang="en-US" sz="1800" dirty="0" smtClean="0"/>
              <a:t>, Wentz)</a:t>
            </a:r>
          </a:p>
          <a:p>
            <a:endParaRPr lang="en-US" sz="2000" dirty="0" smtClean="0"/>
          </a:p>
          <a:p>
            <a:endParaRPr lang="en-US" dirty="0"/>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dirty="0"/>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p>
            <a:fld id="{3E7EE49B-C32B-495C-9640-ABBF50F57D80}" type="slidenum">
              <a:rPr lang="en-US" smtClean="0"/>
              <a:pPr/>
              <a:t>11</a:t>
            </a:fld>
            <a:endParaRPr lang="en-US"/>
          </a:p>
        </p:txBody>
      </p:sp>
      <p:pic>
        <p:nvPicPr>
          <p:cNvPr id="9" name="Picture 5"/>
          <p:cNvPicPr>
            <a:picLocks noChangeAspect="1" noChangeArrowheads="1"/>
          </p:cNvPicPr>
          <p:nvPr/>
        </p:nvPicPr>
        <p:blipFill>
          <a:blip r:embed="rId3" cstate="print"/>
          <a:srcRect/>
          <a:stretch>
            <a:fillRect/>
          </a:stretch>
        </p:blipFill>
        <p:spPr bwMode="auto">
          <a:xfrm>
            <a:off x="4114800" y="2667000"/>
            <a:ext cx="533400" cy="533400"/>
          </a:xfrm>
          <a:prstGeom prst="rect">
            <a:avLst/>
          </a:prstGeom>
          <a:noFill/>
          <a:ln w="9525">
            <a:noFill/>
            <a:miter lim="800000"/>
            <a:headEnd/>
            <a:tailEnd/>
          </a:ln>
        </p:spPr>
      </p:pic>
      <p:pic>
        <p:nvPicPr>
          <p:cNvPr id="10" name="Picture 3"/>
          <p:cNvPicPr>
            <a:picLocks noChangeAspect="1" noChangeArrowheads="1"/>
          </p:cNvPicPr>
          <p:nvPr/>
        </p:nvPicPr>
        <p:blipFill>
          <a:blip r:embed="rId4" cstate="print"/>
          <a:srcRect/>
          <a:stretch>
            <a:fillRect/>
          </a:stretch>
        </p:blipFill>
        <p:spPr bwMode="auto">
          <a:xfrm>
            <a:off x="3843305" y="3856538"/>
            <a:ext cx="1038225" cy="334462"/>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7734300" y="1600200"/>
            <a:ext cx="1219200" cy="530087"/>
          </a:xfrm>
          <a:prstGeom prst="rect">
            <a:avLst/>
          </a:prstGeom>
          <a:noFill/>
          <a:ln w="9525">
            <a:noFill/>
            <a:miter lim="800000"/>
            <a:headEnd/>
            <a:tailEnd/>
          </a:ln>
        </p:spPr>
      </p:pic>
      <p:pic>
        <p:nvPicPr>
          <p:cNvPr id="1034" name="Picture 10"/>
          <p:cNvPicPr>
            <a:picLocks noChangeAspect="1" noChangeArrowheads="1"/>
          </p:cNvPicPr>
          <p:nvPr/>
        </p:nvPicPr>
        <p:blipFill>
          <a:blip r:embed="rId6" cstate="print"/>
          <a:srcRect/>
          <a:stretch>
            <a:fillRect/>
          </a:stretch>
        </p:blipFill>
        <p:spPr bwMode="auto">
          <a:xfrm>
            <a:off x="7848600" y="3200400"/>
            <a:ext cx="1123950" cy="323850"/>
          </a:xfrm>
          <a:prstGeom prst="rect">
            <a:avLst/>
          </a:prstGeom>
          <a:noFill/>
          <a:ln w="9525">
            <a:noFill/>
            <a:miter lim="800000"/>
            <a:headEnd/>
            <a:tailEnd/>
          </a:ln>
        </p:spPr>
      </p:pic>
      <p:pic>
        <p:nvPicPr>
          <p:cNvPr id="1035" name="Picture 11"/>
          <p:cNvPicPr>
            <a:picLocks noChangeAspect="1" noChangeArrowheads="1"/>
          </p:cNvPicPr>
          <p:nvPr/>
        </p:nvPicPr>
        <p:blipFill>
          <a:blip r:embed="rId7" cstate="print"/>
          <a:srcRect/>
          <a:stretch>
            <a:fillRect/>
          </a:stretch>
        </p:blipFill>
        <p:spPr bwMode="auto">
          <a:xfrm>
            <a:off x="7620000" y="4419600"/>
            <a:ext cx="1028700" cy="609600"/>
          </a:xfrm>
          <a:prstGeom prst="rect">
            <a:avLst/>
          </a:prstGeom>
          <a:noFill/>
          <a:ln w="9525">
            <a:noFill/>
            <a:miter lim="800000"/>
            <a:headEnd/>
            <a:tailEnd/>
          </a:ln>
        </p:spPr>
      </p:pic>
      <p:pic>
        <p:nvPicPr>
          <p:cNvPr id="1036" name="Picture 12"/>
          <p:cNvPicPr>
            <a:picLocks noChangeAspect="1" noChangeArrowheads="1"/>
          </p:cNvPicPr>
          <p:nvPr/>
        </p:nvPicPr>
        <p:blipFill>
          <a:blip r:embed="rId8" cstate="print"/>
          <a:srcRect/>
          <a:stretch>
            <a:fillRect/>
          </a:stretch>
        </p:blipFill>
        <p:spPr bwMode="auto">
          <a:xfrm>
            <a:off x="7162800" y="5029200"/>
            <a:ext cx="1685925" cy="309183"/>
          </a:xfrm>
          <a:prstGeom prst="rect">
            <a:avLst/>
          </a:prstGeom>
          <a:noFill/>
          <a:ln w="9525">
            <a:noFill/>
            <a:miter lim="800000"/>
            <a:headEnd/>
            <a:tailEnd/>
          </a:ln>
        </p:spPr>
      </p:pic>
      <p:pic>
        <p:nvPicPr>
          <p:cNvPr id="1037" name="Picture 13"/>
          <p:cNvPicPr>
            <a:picLocks noChangeAspect="1" noChangeArrowheads="1"/>
          </p:cNvPicPr>
          <p:nvPr/>
        </p:nvPicPr>
        <p:blipFill>
          <a:blip r:embed="rId9" cstate="print"/>
          <a:srcRect/>
          <a:stretch>
            <a:fillRect/>
          </a:stretch>
        </p:blipFill>
        <p:spPr bwMode="auto">
          <a:xfrm>
            <a:off x="8527874" y="5312380"/>
            <a:ext cx="320851" cy="233346"/>
          </a:xfrm>
          <a:prstGeom prst="rect">
            <a:avLst/>
          </a:prstGeom>
          <a:noFill/>
          <a:ln w="9525">
            <a:noFill/>
            <a:miter lim="800000"/>
            <a:headEnd/>
            <a:tailEnd/>
          </a:ln>
        </p:spPr>
      </p:pic>
      <p:pic>
        <p:nvPicPr>
          <p:cNvPr id="1044" name="Picture 20"/>
          <p:cNvPicPr>
            <a:picLocks noChangeAspect="1" noChangeArrowheads="1"/>
          </p:cNvPicPr>
          <p:nvPr/>
        </p:nvPicPr>
        <p:blipFill>
          <a:blip r:embed="rId10" cstate="print"/>
          <a:srcRect/>
          <a:stretch>
            <a:fillRect/>
          </a:stretch>
        </p:blipFill>
        <p:spPr bwMode="auto">
          <a:xfrm>
            <a:off x="3724242" y="4343400"/>
            <a:ext cx="1276350" cy="247650"/>
          </a:xfrm>
          <a:prstGeom prst="rect">
            <a:avLst/>
          </a:prstGeom>
          <a:noFill/>
          <a:ln w="9525">
            <a:noFill/>
            <a:miter lim="800000"/>
            <a:headEnd/>
            <a:tailEnd/>
          </a:ln>
        </p:spPr>
      </p:pic>
      <p:pic>
        <p:nvPicPr>
          <p:cNvPr id="1045" name="Picture 21"/>
          <p:cNvPicPr>
            <a:picLocks noChangeAspect="1" noChangeArrowheads="1"/>
          </p:cNvPicPr>
          <p:nvPr/>
        </p:nvPicPr>
        <p:blipFill>
          <a:blip r:embed="rId11" cstate="print"/>
          <a:srcRect/>
          <a:stretch>
            <a:fillRect/>
          </a:stretch>
        </p:blipFill>
        <p:spPr bwMode="auto">
          <a:xfrm>
            <a:off x="3979036" y="4648200"/>
            <a:ext cx="766762" cy="736438"/>
          </a:xfrm>
          <a:prstGeom prst="rect">
            <a:avLst/>
          </a:prstGeom>
          <a:noFill/>
          <a:ln w="9525">
            <a:noFill/>
            <a:miter lim="800000"/>
            <a:headEnd/>
            <a:tailEnd/>
          </a:ln>
        </p:spPr>
      </p:pic>
      <p:pic>
        <p:nvPicPr>
          <p:cNvPr id="1046" name="Picture 22"/>
          <p:cNvPicPr>
            <a:picLocks noChangeAspect="1" noChangeArrowheads="1"/>
          </p:cNvPicPr>
          <p:nvPr/>
        </p:nvPicPr>
        <p:blipFill>
          <a:blip r:embed="rId12" cstate="print"/>
          <a:srcRect l="48000" t="58286" r="26483" b="17143"/>
          <a:stretch>
            <a:fillRect/>
          </a:stretch>
        </p:blipFill>
        <p:spPr bwMode="auto">
          <a:xfrm>
            <a:off x="3657600" y="5334000"/>
            <a:ext cx="1409635" cy="655315"/>
          </a:xfrm>
          <a:prstGeom prst="rect">
            <a:avLst/>
          </a:prstGeom>
          <a:noFill/>
          <a:ln w="9525">
            <a:noFill/>
            <a:miter lim="800000"/>
            <a:headEnd/>
            <a:tailEnd/>
          </a:ln>
        </p:spPr>
      </p:pic>
      <p:pic>
        <p:nvPicPr>
          <p:cNvPr id="1047" name="Picture 23"/>
          <p:cNvPicPr>
            <a:picLocks noChangeAspect="1" noChangeArrowheads="1"/>
          </p:cNvPicPr>
          <p:nvPr/>
        </p:nvPicPr>
        <p:blipFill>
          <a:blip r:embed="rId13" cstate="print"/>
          <a:srcRect/>
          <a:stretch>
            <a:fillRect/>
          </a:stretch>
        </p:blipFill>
        <p:spPr bwMode="auto">
          <a:xfrm>
            <a:off x="3867117" y="5867400"/>
            <a:ext cx="990600" cy="678180"/>
          </a:xfrm>
          <a:prstGeom prst="rect">
            <a:avLst/>
          </a:prstGeom>
          <a:noFill/>
          <a:ln w="9525">
            <a:noFill/>
            <a:miter lim="800000"/>
            <a:headEnd/>
            <a:tailEnd/>
          </a:ln>
        </p:spPr>
      </p:pic>
      <p:pic>
        <p:nvPicPr>
          <p:cNvPr id="1048" name="Picture 24"/>
          <p:cNvPicPr>
            <a:picLocks noChangeAspect="1" noChangeArrowheads="1"/>
          </p:cNvPicPr>
          <p:nvPr/>
        </p:nvPicPr>
        <p:blipFill>
          <a:blip r:embed="rId14" cstate="print"/>
          <a:srcRect/>
          <a:stretch>
            <a:fillRect/>
          </a:stretch>
        </p:blipFill>
        <p:spPr bwMode="auto">
          <a:xfrm>
            <a:off x="3945699" y="2124883"/>
            <a:ext cx="833437" cy="369050"/>
          </a:xfrm>
          <a:prstGeom prst="rect">
            <a:avLst/>
          </a:prstGeom>
          <a:noFill/>
          <a:ln w="9525">
            <a:noFill/>
            <a:miter lim="800000"/>
            <a:headEnd/>
            <a:tailEnd/>
          </a:ln>
        </p:spPr>
      </p:pic>
      <p:pic>
        <p:nvPicPr>
          <p:cNvPr id="1049" name="Picture 25"/>
          <p:cNvPicPr>
            <a:picLocks noChangeAspect="1" noChangeArrowheads="1"/>
          </p:cNvPicPr>
          <p:nvPr/>
        </p:nvPicPr>
        <p:blipFill>
          <a:blip r:embed="rId15" cstate="print"/>
          <a:srcRect/>
          <a:stretch>
            <a:fillRect/>
          </a:stretch>
        </p:blipFill>
        <p:spPr bwMode="auto">
          <a:xfrm>
            <a:off x="7886700" y="2438400"/>
            <a:ext cx="1066800" cy="357088"/>
          </a:xfrm>
          <a:prstGeom prst="rect">
            <a:avLst/>
          </a:prstGeom>
          <a:noFill/>
          <a:ln w="9525">
            <a:noFill/>
            <a:miter lim="800000"/>
            <a:headEnd/>
            <a:tailEnd/>
          </a:ln>
        </p:spPr>
      </p:pic>
      <p:pic>
        <p:nvPicPr>
          <p:cNvPr id="1050" name="Picture 26"/>
          <p:cNvPicPr>
            <a:picLocks noChangeAspect="1" noChangeArrowheads="1"/>
          </p:cNvPicPr>
          <p:nvPr/>
        </p:nvPicPr>
        <p:blipFill>
          <a:blip r:embed="rId16" cstate="print"/>
          <a:srcRect t="38400" b="38400"/>
          <a:stretch>
            <a:fillRect/>
          </a:stretch>
        </p:blipFill>
        <p:spPr bwMode="auto">
          <a:xfrm>
            <a:off x="7924800" y="2819400"/>
            <a:ext cx="1028700" cy="238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7200"/>
            <a:ext cx="8229600" cy="1143000"/>
          </a:xfrm>
        </p:spPr>
        <p:txBody>
          <a:bodyPr/>
          <a:lstStyle/>
          <a:p>
            <a:r>
              <a:rPr lang="en-US" dirty="0" smtClean="0">
                <a:solidFill>
                  <a:schemeClr val="accent2">
                    <a:lumMod val="75000"/>
                  </a:schemeClr>
                </a:solidFill>
              </a:rPr>
              <a:t>Future directions</a:t>
            </a:r>
            <a:endParaRPr lang="en-US" dirty="0">
              <a:solidFill>
                <a:schemeClr val="accent2">
                  <a:lumMod val="75000"/>
                </a:schemeClr>
              </a:solidFill>
            </a:endParaRPr>
          </a:p>
        </p:txBody>
      </p:sp>
      <p:sp>
        <p:nvSpPr>
          <p:cNvPr id="7" name="Content Placeholder 6"/>
          <p:cNvSpPr>
            <a:spLocks noGrp="1"/>
          </p:cNvSpPr>
          <p:nvPr>
            <p:ph idx="1"/>
          </p:nvPr>
        </p:nvSpPr>
        <p:spPr/>
        <p:txBody>
          <a:bodyPr/>
          <a:lstStyle/>
          <a:p>
            <a:r>
              <a:rPr lang="en-US" dirty="0" smtClean="0"/>
              <a:t>Temperature trends – ongoing interest</a:t>
            </a:r>
          </a:p>
          <a:p>
            <a:r>
              <a:rPr lang="en-US" dirty="0" smtClean="0"/>
              <a:t>Tropopause studies (James Wang, NRC Senior Associate)</a:t>
            </a:r>
          </a:p>
          <a:p>
            <a:pPr lvl="1"/>
            <a:r>
              <a:rPr lang="en-US" dirty="0" smtClean="0"/>
              <a:t>Tropical cold-point tropopause changes and relation to stratospheric water vapor</a:t>
            </a:r>
          </a:p>
          <a:p>
            <a:pPr lvl="1"/>
            <a:r>
              <a:rPr lang="en-US" dirty="0" smtClean="0"/>
              <a:t>Radiosonde and GPS Radio Occultation observations</a:t>
            </a:r>
          </a:p>
          <a:p>
            <a:r>
              <a:rPr lang="en-US" dirty="0" smtClean="0"/>
              <a:t>Tropical expansion</a:t>
            </a:r>
          </a:p>
          <a:p>
            <a:pPr lvl="1"/>
            <a:r>
              <a:rPr lang="en-US" dirty="0" smtClean="0"/>
              <a:t>Contribution to IPCC 5</a:t>
            </a:r>
            <a:r>
              <a:rPr lang="en-US" baseline="30000" dirty="0" smtClean="0"/>
              <a:t>th</a:t>
            </a:r>
            <a:r>
              <a:rPr lang="en-US" dirty="0" smtClean="0"/>
              <a:t> Assessment Report</a:t>
            </a:r>
          </a:p>
          <a:p>
            <a:pPr lvl="1"/>
            <a:r>
              <a:rPr lang="en-US" dirty="0" smtClean="0"/>
              <a:t>Analysis of robustness of </a:t>
            </a:r>
            <a:r>
              <a:rPr lang="en-US" dirty="0" err="1" smtClean="0"/>
              <a:t>tropopause</a:t>
            </a:r>
            <a:r>
              <a:rPr lang="en-US" dirty="0" smtClean="0"/>
              <a:t>-based tropical width metrics</a:t>
            </a:r>
          </a:p>
          <a:p>
            <a:pPr lvl="1"/>
            <a:r>
              <a:rPr lang="en-US" dirty="0" smtClean="0"/>
              <a:t>Update of published results (through 2005)</a:t>
            </a:r>
          </a:p>
          <a:p>
            <a:pPr lvl="1"/>
            <a:endParaRPr lang="en-US" dirty="0" smtClean="0"/>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smtClean="0"/>
              <a:t>Air Resources Laboratory</a:t>
            </a:r>
            <a:endParaRPr lang="en-US"/>
          </a:p>
        </p:txBody>
      </p:sp>
      <p:sp>
        <p:nvSpPr>
          <p:cNvPr id="4" name="Slide Number Placeholder 3"/>
          <p:cNvSpPr>
            <a:spLocks noGrp="1"/>
          </p:cNvSpPr>
          <p:nvPr>
            <p:ph type="sldNum" sz="quarter" idx="12"/>
          </p:nvPr>
        </p:nvSpPr>
        <p:spPr/>
        <p:txBody>
          <a:bodyPr/>
          <a:lstStyle/>
          <a:p>
            <a:fld id="{3E7EE49B-C32B-495C-9640-ABBF50F57D8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n-US" sz="8000" dirty="0" smtClean="0">
                <a:solidFill>
                  <a:schemeClr val="accent2">
                    <a:lumMod val="75000"/>
                  </a:schemeClr>
                </a:solidFill>
                <a:latin typeface="Brush Script MT" pitchFamily="66" charset="0"/>
              </a:rPr>
              <a:t>Thank You!</a:t>
            </a:r>
            <a:endParaRPr lang="en-US" sz="8000" dirty="0">
              <a:solidFill>
                <a:schemeClr val="accent2">
                  <a:lumMod val="75000"/>
                </a:schemeClr>
              </a:solidFill>
              <a:latin typeface="Brush Script MT" pitchFamily="66" charset="0"/>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a:p>
        </p:txBody>
      </p:sp>
      <p:sp>
        <p:nvSpPr>
          <p:cNvPr id="5" name="Footer Placeholder 4"/>
          <p:cNvSpPr>
            <a:spLocks noGrp="1"/>
          </p:cNvSpPr>
          <p:nvPr>
            <p:ph type="ftr" sz="quarter" idx="11"/>
          </p:nvPr>
        </p:nvSpPr>
        <p:spPr/>
        <p:txBody>
          <a:bodyPr/>
          <a:lstStyle/>
          <a:p>
            <a:r>
              <a:rPr lang="en-US" smtClean="0"/>
              <a:t>Air Resources Laboratory</a:t>
            </a:r>
            <a:endParaRPr lang="en-US"/>
          </a:p>
        </p:txBody>
      </p:sp>
      <p:sp>
        <p:nvSpPr>
          <p:cNvPr id="6" name="Slide Number Placeholder 5"/>
          <p:cNvSpPr>
            <a:spLocks noGrp="1"/>
          </p:cNvSpPr>
          <p:nvPr>
            <p:ph type="sldNum" sz="quarter" idx="12"/>
          </p:nvPr>
        </p:nvSpPr>
        <p:spPr/>
        <p:txBody>
          <a:bodyPr/>
          <a:lstStyle/>
          <a:p>
            <a:fld id="{3E7EE49B-C32B-495C-9640-ABBF50F57D80}"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Focus Areas</a:t>
            </a:r>
            <a:endParaRPr lang="en-US" dirty="0">
              <a:solidFill>
                <a:schemeClr val="accent2">
                  <a:lumMod val="75000"/>
                </a:schemeClr>
              </a:solidFill>
            </a:endParaRPr>
          </a:p>
        </p:txBody>
      </p:sp>
      <p:sp>
        <p:nvSpPr>
          <p:cNvPr id="3" name="Content Placeholder 2"/>
          <p:cNvSpPr>
            <a:spLocks noGrp="1"/>
          </p:cNvSpPr>
          <p:nvPr>
            <p:ph idx="1"/>
          </p:nvPr>
        </p:nvSpPr>
        <p:spPr>
          <a:prstGeom prst="rect">
            <a:avLst/>
          </a:prstGeom>
        </p:spPr>
        <p:txBody>
          <a:bodyPr/>
          <a:lstStyle/>
          <a:p>
            <a:r>
              <a:rPr lang="en-US" sz="3200" dirty="0" smtClean="0"/>
              <a:t>Global stratospheric temperature trends </a:t>
            </a:r>
          </a:p>
          <a:p>
            <a:r>
              <a:rPr lang="en-US" sz="3200" dirty="0" smtClean="0"/>
              <a:t>Tropopause studies</a:t>
            </a:r>
          </a:p>
          <a:p>
            <a:r>
              <a:rPr lang="en-US" sz="3200" dirty="0" smtClean="0"/>
              <a:t>Tropical belt expansion</a:t>
            </a:r>
          </a:p>
          <a:p>
            <a:pPr lvl="1"/>
            <a:endParaRPr lang="en-US" dirty="0"/>
          </a:p>
        </p:txBody>
      </p:sp>
      <p:sp>
        <p:nvSpPr>
          <p:cNvPr id="4" name="Date Placeholder 1"/>
          <p:cNvSpPr>
            <a:spLocks noGrp="1"/>
          </p:cNvSpPr>
          <p:nvPr>
            <p:ph type="dt" sz="half" idx="10"/>
          </p:nvPr>
        </p:nvSpPr>
        <p:spPr>
          <a:xfrm>
            <a:off x="457200" y="6356350"/>
            <a:ext cx="2133600" cy="365125"/>
          </a:xfrm>
        </p:spPr>
        <p:txBody>
          <a:bodyPr/>
          <a:lstStyle/>
          <a:p>
            <a:fld id="{2D36A7DA-6342-4CDC-B8EE-6B81135DE92D}" type="datetime1">
              <a:rPr lang="en-US" smtClean="0"/>
              <a:pPr/>
              <a:t>4/13/2011</a:t>
            </a:fld>
            <a:endParaRPr lang="en-US" dirty="0"/>
          </a:p>
        </p:txBody>
      </p:sp>
      <p:sp>
        <p:nvSpPr>
          <p:cNvPr id="5" name="Footer Placeholder 2"/>
          <p:cNvSpPr>
            <a:spLocks noGrp="1"/>
          </p:cNvSpPr>
          <p:nvPr>
            <p:ph type="ftr" sz="quarter" idx="11"/>
          </p:nvPr>
        </p:nvSpPr>
        <p:spPr>
          <a:xfrm>
            <a:off x="2667000" y="6356350"/>
            <a:ext cx="3352800" cy="365125"/>
          </a:xfrm>
        </p:spPr>
        <p:txBody>
          <a:bodyPr/>
          <a:lstStyle/>
          <a:p>
            <a:r>
              <a:rPr lang="en-US" smtClean="0"/>
              <a:t>Air Resources Laboratory</a:t>
            </a:r>
            <a:endParaRPr lang="en-US"/>
          </a:p>
        </p:txBody>
      </p:sp>
      <p:sp>
        <p:nvSpPr>
          <p:cNvPr id="6" name="Slide Number Placeholder 3"/>
          <p:cNvSpPr>
            <a:spLocks noGrp="1"/>
          </p:cNvSpPr>
          <p:nvPr>
            <p:ph type="sldNum" sz="quarter" idx="12"/>
          </p:nvPr>
        </p:nvSpPr>
        <p:spPr>
          <a:xfrm>
            <a:off x="7924800" y="6356350"/>
            <a:ext cx="762000" cy="365125"/>
          </a:xfrm>
        </p:spPr>
        <p:txBody>
          <a:bodyPr/>
          <a:lstStyle/>
          <a:p>
            <a:r>
              <a:rPr lang="en-US" dirty="0" smtClean="0"/>
              <a:t>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fontAlgn="base">
              <a:spcBef>
                <a:spcPct val="0"/>
              </a:spcBef>
              <a:spcAft>
                <a:spcPct val="0"/>
              </a:spcAft>
              <a:defRPr/>
            </a:pPr>
            <a:fld id="{14A330BC-E38C-43F8-9733-605E26ED5E9F}" type="slidenum">
              <a:rPr lang="en-US" smtClean="0">
                <a:latin typeface="+mj-lt"/>
              </a:rPr>
              <a:pPr fontAlgn="base">
                <a:spcBef>
                  <a:spcPct val="0"/>
                </a:spcBef>
                <a:spcAft>
                  <a:spcPct val="0"/>
                </a:spcAft>
                <a:defRPr/>
              </a:pPr>
              <a:t>3</a:t>
            </a:fld>
            <a:endParaRPr lang="en-US" dirty="0">
              <a:latin typeface="+mj-lt"/>
            </a:endParaRPr>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5" name="Rectangle 3"/>
          <p:cNvSpPr>
            <a:spLocks noChangeArrowheads="1"/>
          </p:cNvSpPr>
          <p:nvPr/>
        </p:nvSpPr>
        <p:spPr bwMode="auto">
          <a:xfrm>
            <a:off x="0" y="452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Title 6"/>
          <p:cNvSpPr>
            <a:spLocks noGrp="1"/>
          </p:cNvSpPr>
          <p:nvPr>
            <p:ph type="title"/>
          </p:nvPr>
        </p:nvSpPr>
        <p:spPr>
          <a:xfrm>
            <a:off x="457200" y="609600"/>
            <a:ext cx="8229600" cy="1143000"/>
          </a:xfrm>
        </p:spPr>
        <p:txBody>
          <a:bodyPr/>
          <a:lstStyle/>
          <a:p>
            <a:pPr algn="r"/>
            <a:r>
              <a:rPr lang="en-US" dirty="0" smtClean="0">
                <a:solidFill>
                  <a:schemeClr val="accent2">
                    <a:lumMod val="75000"/>
                  </a:schemeClr>
                </a:solidFill>
              </a:rPr>
              <a:t>Accomplishments - Stratospheric temperature trends</a:t>
            </a:r>
            <a:endParaRPr lang="en-US" dirty="0">
              <a:solidFill>
                <a:schemeClr val="accent2">
                  <a:lumMod val="75000"/>
                </a:schemeClr>
              </a:solidFill>
            </a:endParaRPr>
          </a:p>
        </p:txBody>
      </p:sp>
      <p:pic>
        <p:nvPicPr>
          <p:cNvPr id="11" name="Picture 2" descr="Temperature-Trends-from-1979.jpg"/>
          <p:cNvPicPr>
            <a:picLocks noChangeAspect="1"/>
          </p:cNvPicPr>
          <p:nvPr/>
        </p:nvPicPr>
        <p:blipFill>
          <a:blip r:embed="rId3" cstate="print"/>
          <a:srcRect/>
          <a:stretch>
            <a:fillRect/>
          </a:stretch>
        </p:blipFill>
        <p:spPr bwMode="auto">
          <a:xfrm>
            <a:off x="762000" y="1951329"/>
            <a:ext cx="6691720" cy="4068472"/>
          </a:xfrm>
          <a:prstGeom prst="rect">
            <a:avLst/>
          </a:prstGeom>
          <a:noFill/>
          <a:ln w="9525">
            <a:noFill/>
            <a:miter lim="800000"/>
            <a:headEnd/>
            <a:tailEnd/>
          </a:ln>
        </p:spPr>
      </p:pic>
      <p:sp>
        <p:nvSpPr>
          <p:cNvPr id="8" name="TextBox 7"/>
          <p:cNvSpPr txBox="1"/>
          <p:nvPr/>
        </p:nvSpPr>
        <p:spPr>
          <a:xfrm>
            <a:off x="228600" y="6019800"/>
            <a:ext cx="5771645" cy="646331"/>
          </a:xfrm>
          <a:prstGeom prst="rect">
            <a:avLst/>
          </a:prstGeom>
          <a:noFill/>
        </p:spPr>
        <p:txBody>
          <a:bodyPr wrap="none" rtlCol="0">
            <a:spAutoFit/>
          </a:bodyPr>
          <a:lstStyle/>
          <a:p>
            <a:r>
              <a:rPr lang="en-US" dirty="0" smtClean="0"/>
              <a:t>Seidel , Gillett, Lanzante, Shine and Thorne</a:t>
            </a:r>
          </a:p>
          <a:p>
            <a:r>
              <a:rPr lang="en-US" dirty="0" smtClean="0"/>
              <a:t>(Wiley Interdisciplinary Reviews: Climate Change, in review)</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7200"/>
            <a:ext cx="8229600" cy="1143000"/>
          </a:xfrm>
        </p:spPr>
        <p:txBody>
          <a:bodyPr/>
          <a:lstStyle/>
          <a:p>
            <a:r>
              <a:rPr lang="en-US" dirty="0" smtClean="0">
                <a:solidFill>
                  <a:schemeClr val="accent2">
                    <a:lumMod val="75000"/>
                  </a:schemeClr>
                </a:solidFill>
              </a:rPr>
              <a:t>Accomplishments – Tropopause studies</a:t>
            </a:r>
            <a:endParaRPr lang="en-US" dirty="0">
              <a:solidFill>
                <a:schemeClr val="accent2">
                  <a:lumMod val="75000"/>
                </a:schemeClr>
              </a:solidFill>
            </a:endParaRPr>
          </a:p>
        </p:txBody>
      </p:sp>
      <p:sp>
        <p:nvSpPr>
          <p:cNvPr id="7" name="Content Placeholder 6"/>
          <p:cNvSpPr>
            <a:spLocks noGrp="1"/>
          </p:cNvSpPr>
          <p:nvPr>
            <p:ph idx="1"/>
          </p:nvPr>
        </p:nvSpPr>
        <p:spPr>
          <a:xfrm>
            <a:off x="457200" y="1935480"/>
            <a:ext cx="4419600" cy="4389120"/>
          </a:xfrm>
        </p:spPr>
        <p:txBody>
          <a:bodyPr/>
          <a:lstStyle/>
          <a:p>
            <a:r>
              <a:rPr lang="en-US" dirty="0" smtClean="0"/>
              <a:t>Climatological analysis of tropical tropopause </a:t>
            </a:r>
            <a:r>
              <a:rPr lang="en-US" sz="2000" dirty="0" smtClean="0"/>
              <a:t>(Seidel, Ross, Angell and Reid, JGR, 2001)</a:t>
            </a:r>
            <a:endParaRPr lang="en-US" sz="2400" dirty="0" smtClean="0"/>
          </a:p>
          <a:p>
            <a:r>
              <a:rPr lang="en-US" dirty="0" smtClean="0"/>
              <a:t>Global tropopause variability and trends, and relation to temperature changes </a:t>
            </a:r>
            <a:r>
              <a:rPr lang="en-US" sz="2000" dirty="0" smtClean="0"/>
              <a:t>(Seidel and Randel, JGR, 2006)</a:t>
            </a:r>
            <a:endParaRPr lang="en-US" dirty="0" smtClean="0"/>
          </a:p>
          <a:p>
            <a:r>
              <a:rPr lang="en-US" dirty="0" smtClean="0"/>
              <a:t>Analysis of double tropopause climatology </a:t>
            </a:r>
            <a:r>
              <a:rPr lang="en-US" sz="2000" dirty="0" smtClean="0"/>
              <a:t>(Randel, Seidel, and Pan, JGR, 2007)</a:t>
            </a:r>
            <a:endParaRPr lang="en-US" dirty="0" smtClean="0"/>
          </a:p>
          <a:p>
            <a:endParaRPr lang="en-US" dirty="0"/>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smtClean="0"/>
              <a:t>Air Resources Laboratory</a:t>
            </a:r>
            <a:endParaRPr lang="en-US"/>
          </a:p>
        </p:txBody>
      </p:sp>
      <p:sp>
        <p:nvSpPr>
          <p:cNvPr id="4" name="Slide Number Placeholder 3"/>
          <p:cNvSpPr>
            <a:spLocks noGrp="1"/>
          </p:cNvSpPr>
          <p:nvPr>
            <p:ph type="sldNum" sz="quarter" idx="12"/>
          </p:nvPr>
        </p:nvSpPr>
        <p:spPr/>
        <p:txBody>
          <a:bodyPr/>
          <a:lstStyle/>
          <a:p>
            <a:fld id="{3E7EE49B-C32B-495C-9640-ABBF50F57D80}" type="slidenum">
              <a:rPr lang="en-US" smtClean="0"/>
              <a:pPr/>
              <a:t>4</a:t>
            </a:fld>
            <a:endParaRPr lang="en-US"/>
          </a:p>
        </p:txBody>
      </p:sp>
      <p:pic>
        <p:nvPicPr>
          <p:cNvPr id="1027" name="Picture 3"/>
          <p:cNvPicPr>
            <a:picLocks noChangeAspect="1" noChangeArrowheads="1"/>
          </p:cNvPicPr>
          <p:nvPr/>
        </p:nvPicPr>
        <p:blipFill>
          <a:blip r:embed="rId3" cstate="print"/>
          <a:srcRect l="2400" t="9600"/>
          <a:stretch>
            <a:fillRect/>
          </a:stretch>
        </p:blipFill>
        <p:spPr bwMode="auto">
          <a:xfrm>
            <a:off x="4724400" y="1905000"/>
            <a:ext cx="4212174" cy="3901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cptt-all.gif"/>
          <p:cNvPicPr>
            <a:picLocks noGrp="1" noChangeAspect="1"/>
          </p:cNvPicPr>
          <p:nvPr>
            <p:ph idx="1"/>
          </p:nvPr>
        </p:nvPicPr>
        <p:blipFill>
          <a:blip r:embed="rId3" cstate="print"/>
          <a:stretch>
            <a:fillRect/>
          </a:stretch>
        </p:blipFill>
        <p:spPr>
          <a:xfrm>
            <a:off x="1219200" y="1676400"/>
            <a:ext cx="6388477" cy="7086599"/>
          </a:xfrm>
        </p:spPr>
      </p:pic>
      <p:sp>
        <p:nvSpPr>
          <p:cNvPr id="6" name="Title 5"/>
          <p:cNvSpPr>
            <a:spLocks noGrp="1"/>
          </p:cNvSpPr>
          <p:nvPr>
            <p:ph type="title"/>
          </p:nvPr>
        </p:nvSpPr>
        <p:spPr>
          <a:xfrm>
            <a:off x="457200" y="457200"/>
            <a:ext cx="8229600" cy="1143000"/>
          </a:xfrm>
        </p:spPr>
        <p:txBody>
          <a:bodyPr/>
          <a:lstStyle/>
          <a:p>
            <a:r>
              <a:rPr lang="en-US" dirty="0" smtClean="0">
                <a:solidFill>
                  <a:schemeClr val="accent2">
                    <a:lumMod val="75000"/>
                  </a:schemeClr>
                </a:solidFill>
              </a:rPr>
              <a:t>Tropical tropopause climatology</a:t>
            </a:r>
            <a:endParaRPr lang="en-US" dirty="0">
              <a:solidFill>
                <a:schemeClr val="accent2">
                  <a:lumMod val="75000"/>
                </a:schemeClr>
              </a:solidFill>
            </a:endParaRPr>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smtClean="0"/>
              <a:t>Air Resources Laboratory</a:t>
            </a:r>
            <a:endParaRPr lang="en-US"/>
          </a:p>
        </p:txBody>
      </p:sp>
      <p:sp>
        <p:nvSpPr>
          <p:cNvPr id="4" name="Slide Number Placeholder 3"/>
          <p:cNvSpPr>
            <a:spLocks noGrp="1"/>
          </p:cNvSpPr>
          <p:nvPr>
            <p:ph type="sldNum" sz="quarter" idx="12"/>
          </p:nvPr>
        </p:nvSpPr>
        <p:spPr/>
        <p:txBody>
          <a:bodyPr/>
          <a:lstStyle/>
          <a:p>
            <a:fld id="{3E7EE49B-C32B-495C-9640-ABBF50F57D80}" type="slidenum">
              <a:rPr lang="en-US" smtClean="0"/>
              <a:pPr/>
              <a:t>5</a:t>
            </a:fld>
            <a:endParaRPr lang="en-US"/>
          </a:p>
        </p:txBody>
      </p:sp>
      <p:sp>
        <p:nvSpPr>
          <p:cNvPr id="7" name="TextBox 6"/>
          <p:cNvSpPr txBox="1"/>
          <p:nvPr/>
        </p:nvSpPr>
        <p:spPr>
          <a:xfrm>
            <a:off x="6244937" y="5791200"/>
            <a:ext cx="2899063" cy="646331"/>
          </a:xfrm>
          <a:prstGeom prst="rect">
            <a:avLst/>
          </a:prstGeom>
          <a:noFill/>
        </p:spPr>
        <p:txBody>
          <a:bodyPr wrap="none" rtlCol="0">
            <a:spAutoFit/>
          </a:bodyPr>
          <a:lstStyle/>
          <a:p>
            <a:r>
              <a:rPr lang="en-US" dirty="0" smtClean="0"/>
              <a:t>Seidel, Ross, Angell and Reid </a:t>
            </a:r>
          </a:p>
          <a:p>
            <a:pPr algn="r"/>
            <a:r>
              <a:rPr lang="en-US" dirty="0" smtClean="0"/>
              <a:t>(JGR,  2001)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81000"/>
            <a:ext cx="8229600" cy="1143000"/>
          </a:xfrm>
        </p:spPr>
        <p:txBody>
          <a:bodyPr/>
          <a:lstStyle/>
          <a:p>
            <a:r>
              <a:rPr lang="en-US" dirty="0" smtClean="0">
                <a:solidFill>
                  <a:schemeClr val="accent2">
                    <a:lumMod val="75000"/>
                  </a:schemeClr>
                </a:solidFill>
              </a:rPr>
              <a:t>Global tropopause trends</a:t>
            </a:r>
            <a:endParaRPr lang="en-US" dirty="0">
              <a:solidFill>
                <a:schemeClr val="accent2">
                  <a:lumMod val="75000"/>
                </a:schemeClr>
              </a:solidFill>
            </a:endParaRPr>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p>
            <a:fld id="{3E7EE49B-C32B-495C-9640-ABBF50F57D80}" type="slidenum">
              <a:rPr lang="en-US" smtClean="0"/>
              <a:pPr/>
              <a:t>6</a:t>
            </a:fld>
            <a:endParaRPr lang="en-US"/>
          </a:p>
        </p:txBody>
      </p:sp>
      <p:pic>
        <p:nvPicPr>
          <p:cNvPr id="9" name="Picture 12" descr="Fig10"/>
          <p:cNvPicPr>
            <a:picLocks noGrp="1" noChangeAspect="1" noChangeArrowheads="1"/>
          </p:cNvPicPr>
          <p:nvPr>
            <p:ph idx="1"/>
          </p:nvPr>
        </p:nvPicPr>
        <p:blipFill>
          <a:blip r:embed="rId3" cstate="print"/>
          <a:srcRect l="2727" t="3529" b="38823"/>
          <a:stretch>
            <a:fillRect/>
          </a:stretch>
        </p:blipFill>
        <p:spPr>
          <a:xfrm>
            <a:off x="457200" y="1905000"/>
            <a:ext cx="8229600" cy="3768746"/>
          </a:xfrm>
          <a:noFill/>
          <a:ln/>
        </p:spPr>
      </p:pic>
      <p:sp>
        <p:nvSpPr>
          <p:cNvPr id="10" name="TextBox 9"/>
          <p:cNvSpPr txBox="1"/>
          <p:nvPr/>
        </p:nvSpPr>
        <p:spPr>
          <a:xfrm>
            <a:off x="1371600" y="1524000"/>
            <a:ext cx="6432402" cy="523220"/>
          </a:xfrm>
          <a:prstGeom prst="rect">
            <a:avLst/>
          </a:prstGeom>
          <a:noFill/>
        </p:spPr>
        <p:txBody>
          <a:bodyPr wrap="none" rtlCol="0">
            <a:spAutoFit/>
          </a:bodyPr>
          <a:lstStyle/>
          <a:p>
            <a:r>
              <a:rPr lang="en-US" sz="2800" dirty="0" smtClean="0"/>
              <a:t>1980-2004 Zonal-Mean Tropopause Trends</a:t>
            </a:r>
            <a:endParaRPr lang="en-US" sz="2800" dirty="0"/>
          </a:p>
        </p:txBody>
      </p:sp>
      <p:sp>
        <p:nvSpPr>
          <p:cNvPr id="8" name="TextBox 7"/>
          <p:cNvSpPr txBox="1"/>
          <p:nvPr/>
        </p:nvSpPr>
        <p:spPr>
          <a:xfrm>
            <a:off x="5943600" y="6172200"/>
            <a:ext cx="3137397" cy="369332"/>
          </a:xfrm>
          <a:prstGeom prst="rect">
            <a:avLst/>
          </a:prstGeom>
          <a:noFill/>
        </p:spPr>
        <p:txBody>
          <a:bodyPr wrap="none" rtlCol="0">
            <a:spAutoFit/>
          </a:bodyPr>
          <a:lstStyle/>
          <a:p>
            <a:r>
              <a:rPr lang="en-US" dirty="0" smtClean="0"/>
              <a:t>Seidel and Randel (JGR,  2006)</a:t>
            </a:r>
            <a:endParaRPr lang="en-US" dirty="0"/>
          </a:p>
        </p:txBody>
      </p:sp>
      <p:sp>
        <p:nvSpPr>
          <p:cNvPr id="11" name="TextBox 10"/>
          <p:cNvSpPr txBox="1"/>
          <p:nvPr/>
        </p:nvSpPr>
        <p:spPr>
          <a:xfrm>
            <a:off x="609600" y="5715000"/>
            <a:ext cx="8208594" cy="400110"/>
          </a:xfrm>
          <a:prstGeom prst="rect">
            <a:avLst/>
          </a:prstGeom>
          <a:noFill/>
          <a:ln>
            <a:solidFill>
              <a:srgbClr val="002060"/>
            </a:solidFill>
          </a:ln>
        </p:spPr>
        <p:txBody>
          <a:bodyPr wrap="none" rtlCol="0">
            <a:spAutoFit/>
          </a:bodyPr>
          <a:lstStyle/>
          <a:p>
            <a:r>
              <a:rPr lang="en-US" sz="2000" dirty="0" smtClean="0"/>
              <a:t>Global-mean 25-yr changes : </a:t>
            </a:r>
            <a:r>
              <a:rPr lang="en-US" sz="2000" dirty="0" smtClean="0">
                <a:solidFill>
                  <a:srgbClr val="FF0000"/>
                </a:solidFill>
              </a:rPr>
              <a:t>160 m rise</a:t>
            </a:r>
            <a:r>
              <a:rPr lang="en-US" sz="2000" dirty="0" smtClean="0"/>
              <a:t>, </a:t>
            </a:r>
            <a:r>
              <a:rPr lang="en-US" sz="2000" dirty="0" smtClean="0">
                <a:solidFill>
                  <a:srgbClr val="000099"/>
                </a:solidFill>
              </a:rPr>
              <a:t>4 hPa pressure decrease</a:t>
            </a:r>
            <a:r>
              <a:rPr lang="en-US" sz="2000" dirty="0" smtClean="0"/>
              <a:t>, </a:t>
            </a:r>
            <a:r>
              <a:rPr lang="en-US" sz="2000" dirty="0" smtClean="0">
                <a:solidFill>
                  <a:srgbClr val="008000"/>
                </a:solidFill>
              </a:rPr>
              <a:t>1 K cooling</a:t>
            </a:r>
            <a:endParaRPr lang="en-US" sz="2000" dirty="0">
              <a:solidFill>
                <a:srgbClr val="008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1143000"/>
          </a:xfrm>
        </p:spPr>
        <p:txBody>
          <a:bodyPr/>
          <a:lstStyle/>
          <a:p>
            <a:r>
              <a:rPr lang="en-US" dirty="0" smtClean="0">
                <a:solidFill>
                  <a:schemeClr val="accent2">
                    <a:lumMod val="75000"/>
                  </a:schemeClr>
                </a:solidFill>
              </a:rPr>
              <a:t>Accomplishments – Tropical belt expansion</a:t>
            </a:r>
            <a:endParaRPr lang="en-US" dirty="0">
              <a:solidFill>
                <a:schemeClr val="accent2">
                  <a:lumMod val="75000"/>
                </a:schemeClr>
              </a:solidFill>
            </a:endParaRPr>
          </a:p>
        </p:txBody>
      </p:sp>
      <p:sp>
        <p:nvSpPr>
          <p:cNvPr id="7" name="Content Placeholder 6"/>
          <p:cNvSpPr>
            <a:spLocks noGrp="1"/>
          </p:cNvSpPr>
          <p:nvPr>
            <p:ph idx="1"/>
          </p:nvPr>
        </p:nvSpPr>
        <p:spPr/>
        <p:txBody>
          <a:bodyPr/>
          <a:lstStyle/>
          <a:p>
            <a:r>
              <a:rPr lang="en-US" dirty="0" smtClean="0"/>
              <a:t>Identified tropopause height as a metric of the extent of the tropical belt </a:t>
            </a:r>
            <a:r>
              <a:rPr lang="en-US" sz="2400" dirty="0" smtClean="0"/>
              <a:t>(Seidel and Randel, JGR, 2007)</a:t>
            </a:r>
            <a:endParaRPr lang="en-US" dirty="0" smtClean="0"/>
          </a:p>
          <a:p>
            <a:r>
              <a:rPr lang="en-US" dirty="0" smtClean="0"/>
              <a:t>Integrated tropopause metric with other observations to show recent widening of the tropics </a:t>
            </a:r>
            <a:r>
              <a:rPr lang="en-US" sz="2400" dirty="0" smtClean="0"/>
              <a:t>(Seidel, Fu, Randel and </a:t>
            </a:r>
            <a:r>
              <a:rPr lang="en-US" sz="2400" dirty="0" err="1" smtClean="0"/>
              <a:t>Reichler</a:t>
            </a:r>
            <a:r>
              <a:rPr lang="en-US" sz="2400" dirty="0" smtClean="0"/>
              <a:t>, Nature </a:t>
            </a:r>
            <a:r>
              <a:rPr lang="en-US" sz="2400" dirty="0" err="1" smtClean="0"/>
              <a:t>Geoscience</a:t>
            </a:r>
            <a:r>
              <a:rPr lang="en-US" sz="2400" dirty="0" smtClean="0"/>
              <a:t>, 2008)</a:t>
            </a:r>
            <a:endParaRPr lang="en-US" dirty="0" smtClean="0"/>
          </a:p>
          <a:p>
            <a:r>
              <a:rPr lang="en-US" dirty="0" smtClean="0"/>
              <a:t>Motivated other studies on this topic</a:t>
            </a:r>
          </a:p>
          <a:p>
            <a:endParaRPr lang="en-US" dirty="0"/>
          </a:p>
        </p:txBody>
      </p:sp>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dirty="0"/>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p>
            <a:fld id="{3E7EE49B-C32B-495C-9640-ABBF50F57D8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1143000"/>
          </a:xfrm>
        </p:spPr>
        <p:txBody>
          <a:bodyPr/>
          <a:lstStyle/>
          <a:p>
            <a:pPr eaLnBrk="1" hangingPunct="1"/>
            <a:r>
              <a:rPr lang="en-US" dirty="0" smtClean="0">
                <a:solidFill>
                  <a:schemeClr val="accent2">
                    <a:lumMod val="75000"/>
                  </a:schemeClr>
                </a:solidFill>
              </a:rPr>
              <a:t>High tropopause in tropics</a:t>
            </a:r>
            <a:endParaRPr lang="en-US" sz="3600" dirty="0" smtClean="0">
              <a:solidFill>
                <a:schemeClr val="accent2">
                  <a:lumMod val="75000"/>
                </a:schemeClr>
              </a:solidFill>
            </a:endParaRPr>
          </a:p>
        </p:txBody>
      </p:sp>
      <p:pic>
        <p:nvPicPr>
          <p:cNvPr id="4" name="Content Placeholder 3" descr="width5timeseries.WMF"/>
          <p:cNvPicPr>
            <a:picLocks noGrp="1" noChangeAspect="1"/>
          </p:cNvPicPr>
          <p:nvPr>
            <p:ph idx="1"/>
          </p:nvPr>
        </p:nvPicPr>
        <p:blipFill>
          <a:blip r:embed="rId3" cstate="print"/>
          <a:stretch>
            <a:fillRect/>
          </a:stretch>
        </p:blipFill>
        <p:spPr>
          <a:xfrm>
            <a:off x="4648200" y="1676400"/>
            <a:ext cx="4265150" cy="3810000"/>
          </a:xfrm>
          <a:prstGeom prst="roundRect">
            <a:avLst>
              <a:gd name="adj" fmla="val 8594"/>
            </a:avLst>
          </a:prstGeom>
          <a:solidFill>
            <a:srgbClr val="FFFFFF">
              <a:shade val="85000"/>
            </a:srgbClr>
          </a:solidFill>
          <a:ln w="19050">
            <a:noFill/>
          </a:ln>
        </p:spPr>
      </p:pic>
      <p:sp>
        <p:nvSpPr>
          <p:cNvPr id="18436" name="TextBox 5"/>
          <p:cNvSpPr txBox="1">
            <a:spLocks noChangeArrowheads="1"/>
          </p:cNvSpPr>
          <p:nvPr/>
        </p:nvSpPr>
        <p:spPr bwMode="auto">
          <a:xfrm>
            <a:off x="3886200" y="5943600"/>
            <a:ext cx="4953000" cy="400110"/>
          </a:xfrm>
          <a:prstGeom prst="rect">
            <a:avLst/>
          </a:prstGeom>
          <a:noFill/>
          <a:ln w="9525">
            <a:solidFill>
              <a:srgbClr val="002060"/>
            </a:solidFill>
            <a:miter lim="800000"/>
            <a:headEnd/>
            <a:tailEnd/>
          </a:ln>
        </p:spPr>
        <p:txBody>
          <a:bodyPr wrap="square">
            <a:spAutoFit/>
          </a:bodyPr>
          <a:lstStyle/>
          <a:p>
            <a:pPr algn="ctr"/>
            <a:r>
              <a:rPr lang="en-US" sz="2000" dirty="0"/>
              <a:t>Total widening 1979-2005:  5-8 deg. </a:t>
            </a:r>
            <a:r>
              <a:rPr lang="en-US" sz="2000" dirty="0" smtClean="0"/>
              <a:t>latitude</a:t>
            </a:r>
            <a:endParaRPr lang="en-US" sz="2000" dirty="0"/>
          </a:p>
        </p:txBody>
      </p:sp>
      <p:sp>
        <p:nvSpPr>
          <p:cNvPr id="18437" name="Slide Number Placeholder 6"/>
          <p:cNvSpPr>
            <a:spLocks noGrp="1"/>
          </p:cNvSpPr>
          <p:nvPr>
            <p:ph type="sldNum" sz="quarter" idx="12"/>
          </p:nvPr>
        </p:nvSpPr>
        <p:spPr>
          <a:noFill/>
        </p:spPr>
        <p:txBody>
          <a:bodyPr/>
          <a:lstStyle/>
          <a:p>
            <a:fld id="{802F17EE-E491-4087-B11A-EC50D916C7BC}" type="slidenum">
              <a:rPr lang="en-US" smtClean="0"/>
              <a:pPr/>
              <a:t>8</a:t>
            </a:fld>
            <a:endParaRPr lang="en-US" smtClean="0"/>
          </a:p>
        </p:txBody>
      </p:sp>
      <p:pic>
        <p:nvPicPr>
          <p:cNvPr id="18438" name="Content Placeholder 5" descr="fig4.tif"/>
          <p:cNvPicPr>
            <a:picLocks noChangeAspect="1"/>
          </p:cNvPicPr>
          <p:nvPr/>
        </p:nvPicPr>
        <p:blipFill>
          <a:blip r:embed="rId4" cstate="print"/>
          <a:srcRect l="21176" t="9091" r="17647" b="55910"/>
          <a:stretch>
            <a:fillRect/>
          </a:stretch>
        </p:blipFill>
        <p:spPr bwMode="auto">
          <a:xfrm>
            <a:off x="304800" y="1905000"/>
            <a:ext cx="4324350" cy="3200400"/>
          </a:xfrm>
          <a:prstGeom prst="rect">
            <a:avLst/>
          </a:prstGeom>
          <a:solidFill>
            <a:srgbClr val="EDEDED"/>
          </a:solidFill>
          <a:ln w="19050">
            <a:noFill/>
            <a:miter lim="800000"/>
            <a:headEnd/>
            <a:tailEnd/>
          </a:ln>
        </p:spPr>
      </p:pic>
      <p:sp>
        <p:nvSpPr>
          <p:cNvPr id="18439" name="TextBox 5"/>
          <p:cNvSpPr txBox="1">
            <a:spLocks noChangeArrowheads="1"/>
          </p:cNvSpPr>
          <p:nvPr/>
        </p:nvSpPr>
        <p:spPr bwMode="auto">
          <a:xfrm>
            <a:off x="533400" y="5181600"/>
            <a:ext cx="3810000" cy="400050"/>
          </a:xfrm>
          <a:prstGeom prst="rect">
            <a:avLst/>
          </a:prstGeom>
          <a:noFill/>
          <a:ln w="9525">
            <a:noFill/>
            <a:miter lim="800000"/>
            <a:headEnd/>
            <a:tailEnd/>
          </a:ln>
        </p:spPr>
        <p:txBody>
          <a:bodyPr>
            <a:spAutoFit/>
          </a:bodyPr>
          <a:lstStyle/>
          <a:p>
            <a:pPr algn="ctr"/>
            <a:r>
              <a:rPr lang="en-US" sz="2000" dirty="0"/>
              <a:t>Days/Yr with Height &gt; 15 km</a:t>
            </a:r>
          </a:p>
        </p:txBody>
      </p:sp>
      <p:sp>
        <p:nvSpPr>
          <p:cNvPr id="8" name="Oval 7"/>
          <p:cNvSpPr/>
          <p:nvPr/>
        </p:nvSpPr>
        <p:spPr>
          <a:xfrm>
            <a:off x="1447800" y="3810000"/>
            <a:ext cx="457200" cy="304800"/>
          </a:xfrm>
          <a:prstGeom prst="ellipse">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3124200" y="2667000"/>
            <a:ext cx="457200" cy="304800"/>
          </a:xfrm>
          <a:prstGeom prst="ellipse">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extBox 9"/>
          <p:cNvSpPr txBox="1"/>
          <p:nvPr/>
        </p:nvSpPr>
        <p:spPr>
          <a:xfrm>
            <a:off x="228600" y="6096000"/>
            <a:ext cx="3143809" cy="369332"/>
          </a:xfrm>
          <a:prstGeom prst="rect">
            <a:avLst/>
          </a:prstGeom>
          <a:noFill/>
        </p:spPr>
        <p:txBody>
          <a:bodyPr wrap="none" rtlCol="0">
            <a:spAutoFit/>
          </a:bodyPr>
          <a:lstStyle/>
          <a:p>
            <a:r>
              <a:rPr lang="en-US" dirty="0" smtClean="0"/>
              <a:t>Seidel and Randel (JGR,  2007)</a:t>
            </a:r>
            <a:endParaRPr lang="en-US" dirty="0"/>
          </a:p>
        </p:txBody>
      </p:sp>
      <p:pic>
        <p:nvPicPr>
          <p:cNvPr id="11" name="Content Placeholder 3" descr="width5timeseries.WMF"/>
          <p:cNvPicPr>
            <a:picLocks noChangeAspect="1"/>
          </p:cNvPicPr>
          <p:nvPr/>
        </p:nvPicPr>
        <p:blipFill>
          <a:blip r:embed="rId3" cstate="print"/>
          <a:srcRect t="1726" b="91479"/>
          <a:stretch>
            <a:fillRect/>
          </a:stretch>
        </p:blipFill>
        <p:spPr>
          <a:xfrm>
            <a:off x="4648200" y="5334000"/>
            <a:ext cx="4265150" cy="258920"/>
          </a:xfrm>
          <a:prstGeom prst="roundRect">
            <a:avLst>
              <a:gd name="adj" fmla="val 8594"/>
            </a:avLst>
          </a:prstGeom>
          <a:solidFill>
            <a:srgbClr val="FFFFFF">
              <a:shade val="85000"/>
            </a:srgbClr>
          </a:solidFill>
          <a:ln w="19050">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6A7DA-6342-4CDC-B8EE-6B81135DE92D}" type="datetime1">
              <a:rPr lang="en-US" smtClean="0"/>
              <a:pPr/>
              <a:t>4/13/2011</a:t>
            </a:fld>
            <a:endParaRPr lang="en-US" dirty="0"/>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p>
            <a:fld id="{3E7EE49B-C32B-495C-9640-ABBF50F57D80}" type="slidenum">
              <a:rPr lang="en-US" smtClean="0"/>
              <a:pPr/>
              <a:t>9</a:t>
            </a:fld>
            <a:endParaRPr lang="en-US" dirty="0"/>
          </a:p>
        </p:txBody>
      </p:sp>
      <p:sp>
        <p:nvSpPr>
          <p:cNvPr id="10" name="Title 1"/>
          <p:cNvSpPr txBox="1">
            <a:spLocks/>
          </p:cNvSpPr>
          <p:nvPr/>
        </p:nvSpPr>
        <p:spPr>
          <a:xfrm>
            <a:off x="457200" y="381000"/>
            <a:ext cx="8229600" cy="1143000"/>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chemeClr val="accent2">
                    <a:lumMod val="75000"/>
                  </a:schemeClr>
                </a:solidFill>
                <a:effectLst/>
                <a:uLnTx/>
                <a:uFillTx/>
                <a:latin typeface="+mj-lt"/>
                <a:ea typeface="+mj-ea"/>
                <a:cs typeface="+mj-cs"/>
              </a:rPr>
              <a:t>Comparison of metrics of tropical width</a:t>
            </a:r>
            <a:endParaRPr kumimoji="0" lang="en-US" sz="3600" b="0" i="0" u="none" strike="noStrike" kern="1200" cap="none" spc="0" normalizeH="0" baseline="0" noProof="0" dirty="0" smtClean="0">
              <a:ln>
                <a:noFill/>
              </a:ln>
              <a:solidFill>
                <a:schemeClr val="accent2">
                  <a:lumMod val="75000"/>
                </a:schemeClr>
              </a:solidFill>
              <a:effectLst/>
              <a:uLnTx/>
              <a:uFillTx/>
              <a:latin typeface="+mj-lt"/>
              <a:ea typeface="+mj-ea"/>
              <a:cs typeface="+mj-cs"/>
            </a:endParaRPr>
          </a:p>
        </p:txBody>
      </p:sp>
      <p:pic>
        <p:nvPicPr>
          <p:cNvPr id="11" name="Content Placeholder 4" descr="widthmanystudies.WMF"/>
          <p:cNvPicPr>
            <a:picLocks noChangeAspect="1"/>
          </p:cNvPicPr>
          <p:nvPr/>
        </p:nvPicPr>
        <p:blipFill>
          <a:blip r:embed="rId3" cstate="print"/>
          <a:srcRect l="6364" t="2353" r="8182" b="5882"/>
          <a:stretch>
            <a:fillRect/>
          </a:stretch>
        </p:blipFill>
        <p:spPr bwMode="auto">
          <a:xfrm>
            <a:off x="4552526" y="1981200"/>
            <a:ext cx="4591474" cy="3810000"/>
          </a:xfrm>
          <a:prstGeom prst="roundRect">
            <a:avLst>
              <a:gd name="adj" fmla="val 8594"/>
            </a:avLst>
          </a:prstGeom>
          <a:solidFill>
            <a:srgbClr val="FFFFFF">
              <a:shade val="85000"/>
            </a:srgbClr>
          </a:solidFill>
          <a:ln w="19050">
            <a:noFill/>
            <a:miter lim="800000"/>
            <a:headEnd/>
            <a:tailEnd/>
          </a:ln>
        </p:spPr>
      </p:pic>
      <p:pic>
        <p:nvPicPr>
          <p:cNvPr id="12" name="Content Placeholder 5"/>
          <p:cNvPicPr>
            <a:picLocks noChangeAspect="1" noChangeArrowheads="1"/>
          </p:cNvPicPr>
          <p:nvPr/>
        </p:nvPicPr>
        <p:blipFill>
          <a:blip r:embed="rId4" cstate="print"/>
          <a:srcRect l="3333" t="9213" r="5000" b="11057"/>
          <a:stretch>
            <a:fillRect/>
          </a:stretch>
        </p:blipFill>
        <p:spPr>
          <a:xfrm>
            <a:off x="228600" y="2362200"/>
            <a:ext cx="3962400" cy="3117296"/>
          </a:xfrm>
          <a:prstGeom prst="rect">
            <a:avLst/>
          </a:prstGeom>
          <a:noFill/>
        </p:spPr>
      </p:pic>
      <p:sp>
        <p:nvSpPr>
          <p:cNvPr id="13" name="TextBox 12"/>
          <p:cNvSpPr txBox="1"/>
          <p:nvPr/>
        </p:nvSpPr>
        <p:spPr>
          <a:xfrm>
            <a:off x="5257800" y="6096000"/>
            <a:ext cx="3417987" cy="369332"/>
          </a:xfrm>
          <a:prstGeom prst="rect">
            <a:avLst/>
          </a:prstGeom>
          <a:noFill/>
        </p:spPr>
        <p:txBody>
          <a:bodyPr wrap="none" rtlCol="0">
            <a:spAutoFit/>
          </a:bodyPr>
          <a:lstStyle/>
          <a:p>
            <a:r>
              <a:rPr lang="en-US" dirty="0" smtClean="0"/>
              <a:t>Seidel et al. (Nature </a:t>
            </a:r>
            <a:r>
              <a:rPr lang="en-US" dirty="0" err="1" smtClean="0"/>
              <a:t>Geosci</a:t>
            </a:r>
            <a:r>
              <a:rPr lang="en-US" dirty="0" smtClean="0"/>
              <a:t>.  2008)</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3C998A9F63674F9B1D7269A70FDE6B" ma:contentTypeVersion="0" ma:contentTypeDescription="Create a new document." ma:contentTypeScope="" ma:versionID="b6ea8a089e6556b1340cb476b7cdaa74">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486F6E9-E3F6-4088-B6F4-BC9CBF713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DA49352-8809-43F1-9C63-8148830CB60F}">
  <ds:schemaRefs>
    <ds:schemaRef ds:uri="http://schemas.microsoft.com/sharepoint/v3/contenttype/forms"/>
  </ds:schemaRefs>
</ds:datastoreItem>
</file>

<file path=customXml/itemProps3.xml><?xml version="1.0" encoding="utf-8"?>
<ds:datastoreItem xmlns:ds="http://schemas.openxmlformats.org/officeDocument/2006/customXml" ds:itemID="{419CFFE2-D5AD-4ECC-96DB-96B651C1DC69}">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Flow</Template>
  <TotalTime>1469</TotalTime>
  <Words>2657</Words>
  <Application>Microsoft Office PowerPoint</Application>
  <PresentationFormat>On-screen Show (4:3)</PresentationFormat>
  <Paragraphs>177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1_Flow</vt:lpstr>
      <vt:lpstr>Slide 1</vt:lpstr>
      <vt:lpstr>Focus Areas</vt:lpstr>
      <vt:lpstr>Accomplishments - Stratospheric temperature trends</vt:lpstr>
      <vt:lpstr>Accomplishments – Tropopause studies</vt:lpstr>
      <vt:lpstr>Tropical tropopause climatology</vt:lpstr>
      <vt:lpstr>Global tropopause trends</vt:lpstr>
      <vt:lpstr>Accomplishments – Tropical belt expansion</vt:lpstr>
      <vt:lpstr>High tropopause in tropics</vt:lpstr>
      <vt:lpstr>Slide 9</vt:lpstr>
      <vt:lpstr>Indicators of success</vt:lpstr>
      <vt:lpstr>Collaborators (2001-2011)</vt:lpstr>
      <vt:lpstr>Future directions</vt:lpstr>
      <vt:lpstr>Slide 13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79</cp:revision>
  <dcterms:created xsi:type="dcterms:W3CDTF">2010-03-05T18:03:08Z</dcterms:created>
  <dcterms:modified xsi:type="dcterms:W3CDTF">2011-04-13T16:52:08Z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0x0101005D3C998A9F63674F9B1D7269A70FDE6B</vt:lpwstr>
  </property>
</Properties>
</file>