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5"/>
  </p:notesMasterIdLst>
  <p:sldIdLst>
    <p:sldId id="351" r:id="rId5"/>
    <p:sldId id="312" r:id="rId6"/>
    <p:sldId id="380" r:id="rId7"/>
    <p:sldId id="381" r:id="rId8"/>
    <p:sldId id="257" r:id="rId9"/>
    <p:sldId id="371" r:id="rId10"/>
    <p:sldId id="328" r:id="rId11"/>
    <p:sldId id="356" r:id="rId12"/>
    <p:sldId id="372" r:id="rId13"/>
    <p:sldId id="341" r:id="rId14"/>
    <p:sldId id="373" r:id="rId15"/>
    <p:sldId id="330" r:id="rId16"/>
    <p:sldId id="374" r:id="rId17"/>
    <p:sldId id="384" r:id="rId18"/>
    <p:sldId id="368" r:id="rId19"/>
    <p:sldId id="378" r:id="rId20"/>
    <p:sldId id="382" r:id="rId21"/>
    <p:sldId id="370" r:id="rId22"/>
    <p:sldId id="317" r:id="rId23"/>
    <p:sldId id="320"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99"/>
    <a:srgbClr val="FFFFFF"/>
    <a:srgbClr val="33CC33"/>
    <a:srgbClr val="FFCC66"/>
    <a:srgbClr val="FFFF99"/>
    <a:srgbClr val="FFFF66"/>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0" autoAdjust="0"/>
    <p:restoredTop sz="86832" autoAdjust="0"/>
  </p:normalViewPr>
  <p:slideViewPr>
    <p:cSldViewPr showGuides="1">
      <p:cViewPr>
        <p:scale>
          <a:sx n="90" d="100"/>
          <a:sy n="90" d="100"/>
        </p:scale>
        <p:origin x="-12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660"/>
    </p:cViewPr>
  </p:notesTextViewPr>
  <p:sorterViewPr>
    <p:cViewPr>
      <p:scale>
        <a:sx n="70" d="100"/>
        <a:sy n="70" d="100"/>
      </p:scale>
      <p:origin x="0" y="0"/>
    </p:cViewPr>
  </p:sorterViewPr>
  <p:notesViewPr>
    <p:cSldViewPr showGuides="1">
      <p:cViewPr>
        <p:scale>
          <a:sx n="90" d="100"/>
          <a:sy n="90" d="100"/>
        </p:scale>
        <p:origin x="-277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388" tIns="46694" rIns="93388" bIns="4669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388" tIns="46694" rIns="93388" bIns="46694" rtlCol="0"/>
          <a:lstStyle>
            <a:lvl1pPr algn="r" fontAlgn="auto">
              <a:spcBef>
                <a:spcPts val="0"/>
              </a:spcBef>
              <a:spcAft>
                <a:spcPts val="0"/>
              </a:spcAft>
              <a:defRPr sz="1200">
                <a:latin typeface="+mn-lt"/>
              </a:defRPr>
            </a:lvl1pPr>
          </a:lstStyle>
          <a:p>
            <a:pPr>
              <a:defRPr/>
            </a:pPr>
            <a:fld id="{DC054E0E-242D-46C5-87DB-97D87CA6119F}" type="datetimeFigureOut">
              <a:rPr lang="en-US"/>
              <a:pPr>
                <a:defRPr/>
              </a:pPr>
              <a:t>4/16/2011</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388" tIns="46694" rIns="93388" bIns="46694"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388" tIns="46694" rIns="93388" bIns="4669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388" tIns="46694" rIns="93388" bIns="4669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388" tIns="46694" rIns="93388" bIns="46694" rtlCol="0" anchor="b"/>
          <a:lstStyle>
            <a:lvl1pPr algn="r" fontAlgn="auto">
              <a:spcBef>
                <a:spcPts val="0"/>
              </a:spcBef>
              <a:spcAft>
                <a:spcPts val="0"/>
              </a:spcAft>
              <a:defRPr sz="1200">
                <a:latin typeface="+mn-lt"/>
              </a:defRPr>
            </a:lvl1pPr>
          </a:lstStyle>
          <a:p>
            <a:pPr>
              <a:defRPr/>
            </a:pPr>
            <a:fld id="{83138446-8003-4921-88AB-A2B983759D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B115A5-DF05-4FEC-A653-9C2D1B91130A}" type="slidenum">
              <a:rPr lang="en-US"/>
              <a:pPr fontAlgn="base">
                <a:spcBef>
                  <a:spcPct val="0"/>
                </a:spcBef>
                <a:spcAft>
                  <a:spcPct val="0"/>
                </a:spcAft>
                <a:defRPr/>
              </a:pPr>
              <a:t>1</a:t>
            </a:fld>
            <a:endParaRPr lang="en-US" dirty="0"/>
          </a:p>
        </p:txBody>
      </p:sp>
      <p:sp>
        <p:nvSpPr>
          <p:cNvPr id="29700" name="Rectangle 6"/>
          <p:cNvSpPr>
            <a:spLocks noGrp="1"/>
          </p:cNvSpPr>
          <p:nvPr>
            <p:ph type="body" idx="1"/>
          </p:nvPr>
        </p:nvSpPr>
        <p:spPr bwMode="auto">
          <a:xfrm>
            <a:off x="1168400" y="4416425"/>
            <a:ext cx="5140325" cy="4183063"/>
          </a:xfrm>
          <a:noFill/>
        </p:spPr>
        <p:txBody>
          <a:bodyPr wrap="square" numCol="1" anchor="t" anchorCtr="0" compatLnSpc="1">
            <a:prstTxWarp prst="textNoShape">
              <a:avLst/>
            </a:prstTxWarp>
          </a:bodyPr>
          <a:lstStyle/>
          <a:p>
            <a:pPr eaLnBrk="1" hangingPunct="1">
              <a:spcBef>
                <a:spcPct val="0"/>
              </a:spcBef>
            </a:pPr>
            <a:r>
              <a:rPr lang="en-US" dirty="0" smtClean="0"/>
              <a:t>Good Afternoon,</a:t>
            </a:r>
          </a:p>
          <a:p>
            <a:pPr eaLnBrk="1" hangingPunct="1">
              <a:spcBef>
                <a:spcPct val="0"/>
              </a:spcBef>
            </a:pPr>
            <a:endParaRPr lang="en-US" dirty="0" smtClean="0"/>
          </a:p>
          <a:p>
            <a:pPr eaLnBrk="1" hangingPunct="1">
              <a:spcBef>
                <a:spcPct val="0"/>
              </a:spcBef>
            </a:pPr>
            <a:r>
              <a:rPr lang="en-US" dirty="0" smtClean="0"/>
              <a:t>I am Walt Schalk from the ARL Division in Las Vegas, NV.</a:t>
            </a:r>
          </a:p>
          <a:p>
            <a:pPr eaLnBrk="1" hangingPunct="1">
              <a:spcBef>
                <a:spcPct val="0"/>
              </a:spcBef>
            </a:pPr>
            <a:endParaRPr lang="en-US" dirty="0" smtClean="0"/>
          </a:p>
          <a:p>
            <a:pPr eaLnBrk="1" hangingPunct="1">
              <a:spcBef>
                <a:spcPct val="0"/>
              </a:spcBef>
            </a:pPr>
            <a:r>
              <a:rPr lang="en-US" dirty="0" smtClean="0"/>
              <a:t>So far today, you have heard about specific research on dispersion topics.  </a:t>
            </a:r>
          </a:p>
          <a:p>
            <a:pPr eaLnBrk="1" hangingPunct="1">
              <a:spcBef>
                <a:spcPct val="0"/>
              </a:spcBef>
            </a:pPr>
            <a:endParaRPr lang="en-US" dirty="0" smtClean="0"/>
          </a:p>
          <a:p>
            <a:pPr eaLnBrk="1" hangingPunct="1">
              <a:spcBef>
                <a:spcPct val="0"/>
              </a:spcBef>
            </a:pPr>
            <a:r>
              <a:rPr lang="en-US" dirty="0" smtClean="0"/>
              <a:t>My focus will be a little bit different….  I will be talking about ARL’s specialized  dispersion and meteorology activities. Some of which can have immediate and  life-saving impacts.</a:t>
            </a:r>
          </a:p>
          <a:p>
            <a:pPr eaLnBrk="1" hangingPunct="1">
              <a:spcBef>
                <a:spcPct val="0"/>
              </a:spcBef>
            </a:pPr>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4301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6C382255-D374-4279-9404-5E27D3C5D7F9}" type="slidenum">
              <a:rPr lang="en-US" sz="1200"/>
              <a:pPr algn="r"/>
              <a:t>10</a:t>
            </a:fld>
            <a:endParaRPr lang="en-US" sz="1200" dirty="0"/>
          </a:p>
        </p:txBody>
      </p:sp>
      <p:sp>
        <p:nvSpPr>
          <p:cNvPr id="50180" name="Rectangle 4"/>
          <p:cNvSpPr>
            <a:spLocks noGrp="1"/>
          </p:cNvSpPr>
          <p:nvPr>
            <p:ph type="body" idx="1"/>
          </p:nvPr>
        </p:nvSpPr>
        <p:spPr bwMode="auto">
          <a:xfrm>
            <a:off x="1168400" y="4416425"/>
            <a:ext cx="5140325" cy="4183063"/>
          </a:xfrm>
        </p:spPr>
        <p:txBody>
          <a:bodyPr wrap="square" numCol="1" anchor="t" anchorCtr="0" compatLnSpc="1">
            <a:prstTxWarp prst="textNoShape">
              <a:avLst/>
            </a:prstTxWarp>
          </a:bodyPr>
          <a:lstStyle/>
          <a:p>
            <a:pPr eaLnBrk="1" hangingPunct="1">
              <a:lnSpc>
                <a:spcPct val="90000"/>
              </a:lnSpc>
              <a:spcBef>
                <a:spcPct val="0"/>
              </a:spcBef>
            </a:pPr>
            <a:r>
              <a:rPr lang="en-US" sz="1100" dirty="0" smtClean="0"/>
              <a:t>Shown here:</a:t>
            </a:r>
          </a:p>
          <a:p>
            <a:pPr eaLnBrk="1" hangingPunct="1">
              <a:lnSpc>
                <a:spcPct val="90000"/>
              </a:lnSpc>
              <a:spcBef>
                <a:spcPct val="0"/>
              </a:spcBef>
            </a:pPr>
            <a:r>
              <a:rPr lang="en-US" sz="1100" dirty="0" smtClean="0"/>
              <a:t>(left) A forecasted meteogram (time series of weather data) from the FRD Weather Research and Forecasting (WRF) model.</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(center)  A  southwestern US winds and temperature forecast produced by the SORD WRF model.</a:t>
            </a:r>
          </a:p>
          <a:p>
            <a:pPr eaLnBrk="1" hangingPunct="1">
              <a:lnSpc>
                <a:spcPct val="90000"/>
              </a:lnSpc>
              <a:spcBef>
                <a:spcPct val="0"/>
              </a:spcBef>
            </a:pPr>
            <a:endParaRPr lang="en-US" dirty="0" smtClean="0"/>
          </a:p>
          <a:p>
            <a:pPr eaLnBrk="1" hangingPunct="1">
              <a:lnSpc>
                <a:spcPct val="90000"/>
              </a:lnSpc>
            </a:pPr>
            <a:r>
              <a:rPr lang="en-US" b="1" dirty="0" smtClean="0"/>
              <a:t>What We Do…</a:t>
            </a:r>
          </a:p>
          <a:p>
            <a:pPr eaLnBrk="1" hangingPunct="1">
              <a:lnSpc>
                <a:spcPct val="90000"/>
              </a:lnSpc>
              <a:spcBef>
                <a:spcPct val="0"/>
              </a:spcBef>
            </a:pPr>
            <a:r>
              <a:rPr lang="en-US" dirty="0" smtClean="0"/>
              <a:t>The ARL Divisions also conduct local Mesoscale modeling focusing on their particular  regions and in some cases incorporate the local mesonet data.</a:t>
            </a:r>
          </a:p>
          <a:p>
            <a:pPr eaLnBrk="1" hangingPunct="1">
              <a:lnSpc>
                <a:spcPct val="90000"/>
              </a:lnSpc>
            </a:pPr>
            <a:r>
              <a:rPr lang="en-US" b="1" dirty="0" smtClean="0"/>
              <a:t>Products…</a:t>
            </a:r>
          </a:p>
          <a:p>
            <a:pPr eaLnBrk="1" hangingPunct="1">
              <a:lnSpc>
                <a:spcPct val="90000"/>
              </a:lnSpc>
            </a:pPr>
            <a:r>
              <a:rPr lang="en-US" dirty="0" smtClean="0"/>
              <a:t>Graphical output of weather parameters used for weather forecasting,</a:t>
            </a:r>
          </a:p>
          <a:p>
            <a:pPr eaLnBrk="1" hangingPunct="1">
              <a:lnSpc>
                <a:spcPct val="90000"/>
              </a:lnSpc>
            </a:pPr>
            <a:r>
              <a:rPr lang="en-US" b="1" dirty="0" smtClean="0"/>
              <a:t>Importance…</a:t>
            </a:r>
            <a:endParaRPr lang="en-US" dirty="0" smtClean="0"/>
          </a:p>
          <a:p>
            <a:pPr eaLnBrk="1" hangingPunct="1">
              <a:lnSpc>
                <a:spcPct val="90000"/>
              </a:lnSpc>
              <a:spcBef>
                <a:spcPct val="0"/>
              </a:spcBef>
            </a:pPr>
            <a:r>
              <a:rPr lang="en-US" dirty="0" smtClean="0"/>
              <a:t>The daily modeling results are used to provide products for our partners in areas such as :</a:t>
            </a:r>
          </a:p>
          <a:p>
            <a:pPr eaLnBrk="1" hangingPunct="1">
              <a:lnSpc>
                <a:spcPct val="90000"/>
              </a:lnSpc>
              <a:spcBef>
                <a:spcPct val="0"/>
              </a:spcBef>
              <a:buFontTx/>
              <a:buChar char="-"/>
            </a:pPr>
            <a:r>
              <a:rPr lang="en-US" dirty="0" smtClean="0"/>
              <a:t> Daily Forecasting</a:t>
            </a:r>
          </a:p>
          <a:p>
            <a:pPr eaLnBrk="1" hangingPunct="1">
              <a:lnSpc>
                <a:spcPct val="90000"/>
              </a:lnSpc>
              <a:spcBef>
                <a:spcPct val="0"/>
              </a:spcBef>
              <a:buFontTx/>
              <a:buChar char="-"/>
            </a:pPr>
            <a:r>
              <a:rPr lang="en-US" dirty="0" smtClean="0"/>
              <a:t> Wind fields to drive Dispersion Prediction models, </a:t>
            </a:r>
          </a:p>
          <a:p>
            <a:pPr eaLnBrk="1" hangingPunct="1">
              <a:lnSpc>
                <a:spcPct val="90000"/>
              </a:lnSpc>
              <a:spcBef>
                <a:spcPct val="0"/>
              </a:spcBef>
              <a:buFontTx/>
              <a:buChar char="-"/>
            </a:pPr>
            <a:r>
              <a:rPr lang="en-US" dirty="0" smtClean="0"/>
              <a:t> Local flight operations on the test site</a:t>
            </a:r>
          </a:p>
          <a:p>
            <a:pPr eaLnBrk="1" hangingPunct="1">
              <a:lnSpc>
                <a:spcPct val="90000"/>
              </a:lnSpc>
              <a:spcBef>
                <a:spcPct val="0"/>
              </a:spcBef>
            </a:pPr>
            <a:endParaRPr lang="en-US" dirty="0" smtClean="0"/>
          </a:p>
          <a:p>
            <a:pPr eaLnBrk="1" hangingPunct="1">
              <a:lnSpc>
                <a:spcPct val="90000"/>
              </a:lnSpc>
            </a:pPr>
            <a:endParaRPr lang="en-US" sz="11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marL="0" lvl="1">
              <a:lnSpc>
                <a:spcPct val="90000"/>
              </a:lnSpc>
              <a:spcBef>
                <a:spcPct val="0"/>
              </a:spcBef>
            </a:pPr>
            <a:r>
              <a:rPr lang="en-US" sz="1300" dirty="0" smtClean="0"/>
              <a:t>Shown here are examples of daily forecasts (on the left) and significant/severe weather statements (on the right) for specific DOE and NNSA facilities by FRD and SORD.  </a:t>
            </a:r>
          </a:p>
          <a:p>
            <a:pPr marL="0" lvl="1">
              <a:lnSpc>
                <a:spcPct val="90000"/>
              </a:lnSpc>
              <a:spcBef>
                <a:spcPct val="0"/>
              </a:spcBef>
            </a:pPr>
            <a:endParaRPr lang="en-US" sz="1300" dirty="0" smtClean="0"/>
          </a:p>
          <a:p>
            <a:pPr marL="0" lvl="1">
              <a:lnSpc>
                <a:spcPct val="90000"/>
              </a:lnSpc>
              <a:spcBef>
                <a:spcPct val="0"/>
              </a:spcBef>
            </a:pPr>
            <a:r>
              <a:rPr lang="en-US" sz="1300" dirty="0" smtClean="0"/>
              <a:t>FRD wind forecasts where essential in the inflation and deflation of a large dome</a:t>
            </a:r>
            <a:r>
              <a:rPr lang="en-US" sz="1300" baseline="0" dirty="0" smtClean="0"/>
              <a:t> structure. Wind speeds were a critical component of success.</a:t>
            </a:r>
          </a:p>
          <a:p>
            <a:pPr marL="0" lvl="1">
              <a:lnSpc>
                <a:spcPct val="90000"/>
              </a:lnSpc>
              <a:spcBef>
                <a:spcPct val="0"/>
              </a:spcBef>
            </a:pPr>
            <a:endParaRPr lang="en-US" sz="1300" dirty="0" smtClean="0"/>
          </a:p>
          <a:p>
            <a:pPr eaLnBrk="1" hangingPunct="1">
              <a:lnSpc>
                <a:spcPct val="90000"/>
              </a:lnSpc>
            </a:pPr>
            <a:r>
              <a:rPr lang="en-US" sz="1300" b="1" dirty="0" smtClean="0"/>
              <a:t>What We Do…</a:t>
            </a:r>
          </a:p>
          <a:p>
            <a:pPr eaLnBrk="1" hangingPunct="1">
              <a:lnSpc>
                <a:spcPct val="90000"/>
              </a:lnSpc>
            </a:pPr>
            <a:r>
              <a:rPr lang="en-US" sz="1300" dirty="0" smtClean="0"/>
              <a:t>The mesonet data are analyzed and used in near real time for:</a:t>
            </a:r>
            <a:endParaRPr lang="en-US" sz="1300" b="1" dirty="0" smtClean="0"/>
          </a:p>
          <a:p>
            <a:pPr eaLnBrk="1" hangingPunct="1">
              <a:lnSpc>
                <a:spcPct val="90000"/>
              </a:lnSpc>
            </a:pPr>
            <a:endParaRPr lang="en-US" sz="1300" b="1" dirty="0" smtClean="0"/>
          </a:p>
          <a:p>
            <a:pPr eaLnBrk="1" hangingPunct="1">
              <a:lnSpc>
                <a:spcPct val="90000"/>
              </a:lnSpc>
            </a:pPr>
            <a:r>
              <a:rPr lang="en-US" sz="1300" b="1" dirty="0" smtClean="0"/>
              <a:t>Products…</a:t>
            </a:r>
          </a:p>
          <a:p>
            <a:pPr marL="0" lvl="1">
              <a:lnSpc>
                <a:spcPct val="90000"/>
              </a:lnSpc>
              <a:spcBef>
                <a:spcPct val="0"/>
              </a:spcBef>
            </a:pPr>
            <a:r>
              <a:rPr lang="en-US" sz="1300" dirty="0" smtClean="0"/>
              <a:t>Site Specific Weather Forecasts for daily operational impacts </a:t>
            </a:r>
          </a:p>
          <a:p>
            <a:pPr marL="0" lvl="1">
              <a:lnSpc>
                <a:spcPct val="90000"/>
              </a:lnSpc>
              <a:spcBef>
                <a:spcPct val="0"/>
              </a:spcBef>
            </a:pPr>
            <a:r>
              <a:rPr lang="en-US" sz="1300" dirty="0" smtClean="0"/>
              <a:t>	- site-wide; twice daily (M- F)</a:t>
            </a:r>
          </a:p>
          <a:p>
            <a:pPr marL="0" lvl="1">
              <a:lnSpc>
                <a:spcPct val="90000"/>
              </a:lnSpc>
              <a:spcBef>
                <a:spcPct val="0"/>
              </a:spcBef>
            </a:pPr>
            <a:r>
              <a:rPr lang="en-US" sz="1300" dirty="0" smtClean="0"/>
              <a:t>	- location/event specific</a:t>
            </a:r>
          </a:p>
          <a:p>
            <a:pPr marL="0" lvl="1">
              <a:lnSpc>
                <a:spcPct val="90000"/>
              </a:lnSpc>
              <a:spcBef>
                <a:spcPct val="0"/>
              </a:spcBef>
            </a:pPr>
            <a:r>
              <a:rPr lang="en-US" sz="1300" dirty="0" smtClean="0"/>
              <a:t>	- temperature forecasts for site power grid impacts, and</a:t>
            </a:r>
          </a:p>
          <a:p>
            <a:pPr marL="0" lvl="1">
              <a:lnSpc>
                <a:spcPct val="90000"/>
              </a:lnSpc>
              <a:spcBef>
                <a:spcPct val="0"/>
              </a:spcBef>
            </a:pPr>
            <a:r>
              <a:rPr lang="en-US" sz="1300" dirty="0" smtClean="0"/>
              <a:t>	- Fire Weather for the site</a:t>
            </a:r>
          </a:p>
          <a:p>
            <a:pPr marL="0" lvl="1">
              <a:lnSpc>
                <a:spcPct val="90000"/>
              </a:lnSpc>
              <a:spcBef>
                <a:spcPct val="0"/>
              </a:spcBef>
            </a:pPr>
            <a:r>
              <a:rPr lang="en-US" sz="1300" dirty="0" smtClean="0"/>
              <a:t>Weather  Surveillance</a:t>
            </a:r>
          </a:p>
          <a:p>
            <a:pPr marL="0" lvl="1">
              <a:lnSpc>
                <a:spcPct val="90000"/>
              </a:lnSpc>
              <a:spcBef>
                <a:spcPct val="0"/>
              </a:spcBef>
            </a:pPr>
            <a:r>
              <a:rPr lang="en-US" sz="1300" dirty="0" smtClean="0"/>
              <a:t>	- Issue Site Specific Severe Weather Statements, that include</a:t>
            </a:r>
          </a:p>
          <a:p>
            <a:pPr marL="0" lvl="1">
              <a:lnSpc>
                <a:spcPct val="90000"/>
              </a:lnSpc>
              <a:spcBef>
                <a:spcPct val="0"/>
              </a:spcBef>
            </a:pPr>
            <a:r>
              <a:rPr lang="en-US" sz="1300" dirty="0" smtClean="0"/>
              <a:t>		- High Winds</a:t>
            </a:r>
          </a:p>
          <a:p>
            <a:pPr marL="0" lvl="1">
              <a:lnSpc>
                <a:spcPct val="90000"/>
              </a:lnSpc>
              <a:spcBef>
                <a:spcPct val="0"/>
              </a:spcBef>
            </a:pPr>
            <a:r>
              <a:rPr lang="en-US" sz="1300" dirty="0" smtClean="0"/>
              <a:t>		- Lightning </a:t>
            </a:r>
          </a:p>
          <a:p>
            <a:pPr marL="0" lvl="1">
              <a:lnSpc>
                <a:spcPct val="90000"/>
              </a:lnSpc>
              <a:spcBef>
                <a:spcPct val="0"/>
              </a:spcBef>
            </a:pPr>
            <a:r>
              <a:rPr lang="en-US" sz="1300" dirty="0" smtClean="0"/>
              <a:t>		- Extreme temperatures</a:t>
            </a:r>
          </a:p>
          <a:p>
            <a:pPr marL="0" lvl="1">
              <a:lnSpc>
                <a:spcPct val="90000"/>
              </a:lnSpc>
              <a:spcBef>
                <a:spcPct val="0"/>
              </a:spcBef>
            </a:pPr>
            <a:r>
              <a:rPr lang="en-US" sz="1300" dirty="0" smtClean="0"/>
              <a:t>		- Winter Weather</a:t>
            </a:r>
          </a:p>
          <a:p>
            <a:pPr marL="0" lvl="1">
              <a:lnSpc>
                <a:spcPct val="90000"/>
              </a:lnSpc>
              <a:spcBef>
                <a:spcPct val="0"/>
              </a:spcBef>
            </a:pPr>
            <a:r>
              <a:rPr lang="en-US" sz="1300" dirty="0" smtClean="0"/>
              <a:t>		- Extreme Heat </a:t>
            </a:r>
          </a:p>
          <a:p>
            <a:pPr marL="0" lvl="1">
              <a:lnSpc>
                <a:spcPct val="90000"/>
              </a:lnSpc>
              <a:spcBef>
                <a:spcPct val="0"/>
              </a:spcBef>
            </a:pPr>
            <a:r>
              <a:rPr lang="en-US" sz="1300" dirty="0" smtClean="0"/>
              <a:t>		- Strong Thunderstorm</a:t>
            </a:r>
          </a:p>
          <a:p>
            <a:pPr eaLnBrk="1" hangingPunct="1">
              <a:lnSpc>
                <a:spcPct val="90000"/>
              </a:lnSpc>
            </a:pPr>
            <a:r>
              <a:rPr lang="en-US" sz="1300" b="1" dirty="0" smtClean="0"/>
              <a:t>Importance…</a:t>
            </a:r>
            <a:endParaRPr lang="en-US" sz="1300" dirty="0" smtClean="0"/>
          </a:p>
          <a:p>
            <a:pPr>
              <a:lnSpc>
                <a:spcPct val="90000"/>
              </a:lnSpc>
              <a:spcBef>
                <a:spcPct val="0"/>
              </a:spcBef>
            </a:pPr>
            <a:r>
              <a:rPr lang="en-US" sz="1300" dirty="0" smtClean="0"/>
              <a:t>Maintain site worker and project safety, daily project planning (resources)</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E7092B-17E6-4EA1-881A-24A35490E371}"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41987"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BD4F9A31-3512-40A7-8BF8-71604F715406}" type="slidenum">
              <a:rPr lang="en-US" sz="1200"/>
              <a:pPr algn="r"/>
              <a:t>12</a:t>
            </a:fld>
            <a:endParaRPr lang="en-US" sz="1200"/>
          </a:p>
        </p:txBody>
      </p:sp>
      <p:sp>
        <p:nvSpPr>
          <p:cNvPr id="41988" name="Rectangle 4"/>
          <p:cNvSpPr>
            <a:spLocks noGrp="1"/>
          </p:cNvSpPr>
          <p:nvPr>
            <p:ph type="body" idx="1"/>
          </p:nvPr>
        </p:nvSpPr>
        <p:spPr bwMode="auto">
          <a:xfrm>
            <a:off x="1168400" y="4416425"/>
            <a:ext cx="5140325" cy="4183063"/>
          </a:xfrm>
          <a:noFill/>
        </p:spPr>
        <p:txBody>
          <a:bodyPr wrap="square" numCol="1" anchor="t" anchorCtr="0" compatLnSpc="1">
            <a:prstTxWarp prst="textNoShape">
              <a:avLst/>
            </a:prstTxWarp>
          </a:bodyPr>
          <a:lstStyle/>
          <a:p>
            <a:pPr eaLnBrk="1" hangingPunct="1"/>
            <a:r>
              <a:rPr lang="en-US" sz="1300" dirty="0" smtClean="0"/>
              <a:t>Many different organizations conduct experiments on the DOE sites. Some at the NNSS involve explosives of varying degree both above an below surface.  The specific customer wants and needs differ as well, from where will the cloud go, to how is the atmosphere affected.</a:t>
            </a:r>
          </a:p>
          <a:p>
            <a:pPr eaLnBrk="1" hangingPunct="1"/>
            <a:endParaRPr lang="en-US" sz="1300" b="1" dirty="0" smtClean="0"/>
          </a:p>
          <a:p>
            <a:pPr eaLnBrk="1" hangingPunct="1"/>
            <a:r>
              <a:rPr lang="en-US" sz="1300" b="1" dirty="0" smtClean="0"/>
              <a:t>What We Do…</a:t>
            </a:r>
          </a:p>
          <a:p>
            <a:pPr eaLnBrk="1" hangingPunct="1"/>
            <a:r>
              <a:rPr lang="en-US" sz="1300" dirty="0" smtClean="0"/>
              <a:t>We work with each individual customer to determine their specific meteorological needs and tailor a package unique for their experiment; </a:t>
            </a:r>
          </a:p>
          <a:p>
            <a:pPr eaLnBrk="1" hangingPunct="1"/>
            <a:r>
              <a:rPr lang="en-US" sz="1300" b="1" dirty="0" smtClean="0"/>
              <a:t>Products…</a:t>
            </a:r>
          </a:p>
          <a:p>
            <a:pPr eaLnBrk="1" hangingPunct="1"/>
            <a:r>
              <a:rPr lang="en-US" sz="1300" dirty="0" smtClean="0"/>
              <a:t>A specific information package meeting their needs (which may have required put a weather station nearby, and a </a:t>
            </a:r>
            <a:r>
              <a:rPr lang="en-US" sz="1300" dirty="0" err="1" smtClean="0"/>
              <a:t>radiosonde</a:t>
            </a:r>
            <a:r>
              <a:rPr lang="en-US" sz="1300" dirty="0" smtClean="0"/>
              <a:t> release area; data (surface, upper-air), forecasting (very location specific), criteria for success/operations)</a:t>
            </a:r>
          </a:p>
          <a:p>
            <a:pPr eaLnBrk="1" hangingPunct="1"/>
            <a:r>
              <a:rPr lang="en-US" sz="1300" b="1" dirty="0" smtClean="0"/>
              <a:t>Importance…</a:t>
            </a:r>
            <a:endParaRPr lang="en-US" sz="1300" dirty="0" smtClean="0"/>
          </a:p>
          <a:p>
            <a:pPr eaLnBrk="1" hangingPunct="1"/>
            <a:r>
              <a:rPr lang="en-US" dirty="0" smtClean="0"/>
              <a:t>Safe execution of experiment – worker and environ safety; meet or exceed experiment objectives that may have an impact on national security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xfrm>
            <a:off x="701675" y="4495800"/>
            <a:ext cx="5607050" cy="4183063"/>
          </a:xfrm>
          <a:noFill/>
        </p:spPr>
        <p:txBody>
          <a:bodyPr wrap="square" numCol="1" anchor="t" anchorCtr="0" compatLnSpc="1">
            <a:prstTxWarp prst="textNoShape">
              <a:avLst/>
            </a:prstTxWarp>
          </a:bodyPr>
          <a:lstStyle/>
          <a:p>
            <a:pPr eaLnBrk="1" hangingPunct="1"/>
            <a:r>
              <a:rPr lang="en-US" dirty="0" smtClean="0"/>
              <a:t>At the NNSS, there are many emission sources scattered all across the nearly 1400 square miles of the site.  In addition, the Nevada National Security Site also has a unique capability to  safely “spill” some fairly dangerous substances and study it’s dispersion, effects, etc.  As such, DOE is required to obtain and maintain Air Quality permits.</a:t>
            </a:r>
          </a:p>
          <a:p>
            <a:pPr eaLnBrk="1" hangingPunct="1"/>
            <a:r>
              <a:rPr lang="en-US" b="1" dirty="0" smtClean="0"/>
              <a:t>What We Do…</a:t>
            </a:r>
          </a:p>
          <a:p>
            <a:pPr eaLnBrk="1" hangingPunct="1"/>
            <a:r>
              <a:rPr lang="en-US" dirty="0" smtClean="0"/>
              <a:t>Work with the environmental group, and take their list of sources, incorporate our mesonet data and run the AERMOD  air quality model for regulatory applications</a:t>
            </a:r>
          </a:p>
          <a:p>
            <a:pPr eaLnBrk="1" hangingPunct="1"/>
            <a:r>
              <a:rPr lang="en-US" b="1" dirty="0" smtClean="0"/>
              <a:t>Products…</a:t>
            </a:r>
          </a:p>
          <a:p>
            <a:pPr eaLnBrk="1" hangingPunct="1"/>
            <a:r>
              <a:rPr lang="en-US" dirty="0" smtClean="0"/>
              <a:t>Model results document submitted to environmental group to be included as part of the permit application/renewal to the State of Nevada. Modeling is used to calculate potential  off-site estimates where air quality standards are exceeded for ozone, CO2, SO2, NO2, and PM10.</a:t>
            </a:r>
            <a:endParaRPr lang="en-US" b="1" dirty="0" smtClean="0"/>
          </a:p>
          <a:p>
            <a:pPr eaLnBrk="1" hangingPunct="1"/>
            <a:r>
              <a:rPr lang="en-US" b="1" dirty="0" smtClean="0"/>
              <a:t>Importance…</a:t>
            </a:r>
            <a:endParaRPr lang="en-US" dirty="0" smtClean="0"/>
          </a:p>
          <a:p>
            <a:pPr>
              <a:spcBef>
                <a:spcPct val="0"/>
              </a:spcBef>
            </a:pPr>
            <a:r>
              <a:rPr lang="en-US" dirty="0" smtClean="0"/>
              <a:t>To maintain worker and site safety, to obtain and maintain permits allowing experimental and support work to continue on the site. Activities on the site should not contribute to (exceed standards) off-site air quality.</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65581-AD78-4FBC-932F-70D64672625E}" type="slidenum">
              <a:rPr lang="en-US"/>
              <a:pPr fontAlgn="base">
                <a:spcBef>
                  <a:spcPct val="0"/>
                </a:spcBef>
                <a:spcAft>
                  <a:spcPct val="0"/>
                </a:spcAft>
                <a:defRPr/>
              </a:pPr>
              <a:t>13</a:t>
            </a:fld>
            <a:endParaRPr lang="en-US"/>
          </a:p>
        </p:txBody>
      </p:sp>
      <p:pic>
        <p:nvPicPr>
          <p:cNvPr id="1026" name="Picture 2"/>
          <p:cNvPicPr>
            <a:picLocks noChangeAspect="1" noChangeArrowheads="1"/>
          </p:cNvPicPr>
          <p:nvPr/>
        </p:nvPicPr>
        <p:blipFill>
          <a:blip r:embed="rId3"/>
          <a:srcRect l="17674" t="35938" r="13488" b="20312"/>
          <a:stretch>
            <a:fillRect/>
          </a:stretch>
        </p:blipFill>
        <p:spPr bwMode="auto">
          <a:xfrm rot="232880">
            <a:off x="3352800" y="1524000"/>
            <a:ext cx="2362200" cy="1787611"/>
          </a:xfrm>
          <a:prstGeom prst="rect">
            <a:avLst/>
          </a:prstGeom>
          <a:noFill/>
          <a:ln w="9525">
            <a:noFill/>
            <a:miter lim="800000"/>
            <a:headEnd/>
            <a:tailEnd/>
          </a:ln>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45059"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8D88A97E-3901-41B6-9AA3-367B788E8F51}" type="slidenum">
              <a:rPr lang="en-US" sz="1200"/>
              <a:pPr algn="r"/>
              <a:t>14</a:t>
            </a:fld>
            <a:endParaRPr lang="en-US" sz="1200"/>
          </a:p>
        </p:txBody>
      </p:sp>
      <p:sp>
        <p:nvSpPr>
          <p:cNvPr id="45060" name="Notes Placeholder 4"/>
          <p:cNvSpPr>
            <a:spLocks noGrp="1"/>
          </p:cNvSpPr>
          <p:nvPr/>
        </p:nvSpPr>
        <p:spPr bwMode="auto">
          <a:xfrm>
            <a:off x="701675" y="4416425"/>
            <a:ext cx="5607050" cy="4183063"/>
          </a:xfrm>
          <a:prstGeom prst="rect">
            <a:avLst/>
          </a:prstGeom>
        </p:spPr>
        <p:txBody>
          <a:bodyPr lIns="93388" tIns="46694" rIns="93388" bIns="46694"/>
          <a:lstStyle/>
          <a:p>
            <a:pPr eaLnBrk="0" hangingPunct="0">
              <a:lnSpc>
                <a:spcPct val="150000"/>
              </a:lnSpc>
              <a:spcBef>
                <a:spcPct val="30000"/>
              </a:spcBef>
            </a:pPr>
            <a:endParaRPr lang="en-US" sz="1200" i="1" dirty="0"/>
          </a:p>
          <a:p>
            <a:pPr eaLnBrk="0" hangingPunct="0">
              <a:spcBef>
                <a:spcPct val="30000"/>
              </a:spcBef>
            </a:pPr>
            <a:endParaRPr lang="en-US" sz="1200" i="1" dirty="0"/>
          </a:p>
          <a:p>
            <a:pPr eaLnBrk="0" hangingPunct="0">
              <a:spcBef>
                <a:spcPct val="30000"/>
              </a:spcBef>
            </a:pPr>
            <a:endParaRPr lang="en-US" sz="1200" dirty="0"/>
          </a:p>
        </p:txBody>
      </p:sp>
      <p:sp>
        <p:nvSpPr>
          <p:cNvPr id="5" name="Notes Placeholder 4"/>
          <p:cNvSpPr>
            <a:spLocks noGrp="1"/>
          </p:cNvSpPr>
          <p:nvPr>
            <p:ph type="body" idx="1"/>
          </p:nvPr>
        </p:nvSpPr>
        <p:spPr>
          <a:xfrm>
            <a:off x="838200" y="4419600"/>
            <a:ext cx="5607050" cy="4183063"/>
          </a:xfrm>
        </p:spPr>
        <p:txBody>
          <a:bodyPr>
            <a:normAutofit/>
          </a:bodyPr>
          <a:lstStyle/>
          <a:p>
            <a:r>
              <a:rPr lang="en-US" dirty="0" smtClean="0"/>
              <a:t>I now</a:t>
            </a:r>
            <a:r>
              <a:rPr lang="en-US" baseline="0" dirty="0" smtClean="0"/>
              <a:t> want to show you some of the services provided to non-DOE </a:t>
            </a:r>
          </a:p>
          <a:p>
            <a:endParaRPr lang="en-US" dirty="0" smtClean="0"/>
          </a:p>
          <a:p>
            <a:pPr>
              <a:lnSpc>
                <a:spcPct val="150000"/>
              </a:lnSpc>
            </a:pPr>
            <a:r>
              <a:rPr lang="en-US" i="1" dirty="0" smtClean="0"/>
              <a:t>Services Provided to Others</a:t>
            </a:r>
          </a:p>
          <a:p>
            <a:pPr>
              <a:lnSpc>
                <a:spcPct val="150000"/>
              </a:lnSpc>
            </a:pPr>
            <a:r>
              <a:rPr lang="en-US" i="1" dirty="0" smtClean="0"/>
              <a:t>- Specialized Hybrid Single Particle </a:t>
            </a:r>
            <a:r>
              <a:rPr lang="en-US" i="1" dirty="0" err="1" smtClean="0"/>
              <a:t>Lagrangian</a:t>
            </a:r>
            <a:r>
              <a:rPr lang="en-US" i="1" dirty="0" smtClean="0"/>
              <a:t> Integrated Trajectory (HYSPLIT) model assessments</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648200" cy="3486150"/>
          </a:xfrm>
          <a:noFill/>
          <a:ln>
            <a:solidFill>
              <a:srgbClr val="000000"/>
            </a:solidFill>
            <a:miter lim="800000"/>
            <a:headEnd/>
            <a:tailEnd/>
          </a:ln>
        </p:spPr>
      </p:sp>
      <p:sp>
        <p:nvSpPr>
          <p:cNvPr id="4608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267E837F-E226-4BE2-B890-7DB3D226D409}" type="slidenum">
              <a:rPr lang="en-US" sz="1200"/>
              <a:pPr algn="r"/>
              <a:t>15</a:t>
            </a:fld>
            <a:endParaRPr lang="en-US" sz="1200"/>
          </a:p>
        </p:txBody>
      </p:sp>
      <p:sp>
        <p:nvSpPr>
          <p:cNvPr id="46084" name="Notes Placeholder 4"/>
          <p:cNvSpPr>
            <a:spLocks noGrp="1"/>
          </p:cNvSpPr>
          <p:nvPr/>
        </p:nvSpPr>
        <p:spPr bwMode="auto">
          <a:xfrm>
            <a:off x="701675" y="4416425"/>
            <a:ext cx="5607050" cy="4183063"/>
          </a:xfrm>
          <a:prstGeom prst="rect">
            <a:avLst/>
          </a:prstGeom>
        </p:spPr>
        <p:txBody>
          <a:bodyPr lIns="93388" tIns="46694" rIns="93388" bIns="46694"/>
          <a:lstStyle/>
          <a:p>
            <a:pPr eaLnBrk="0" hangingPunct="0">
              <a:spcBef>
                <a:spcPct val="30000"/>
              </a:spcBef>
            </a:pPr>
            <a:r>
              <a:rPr lang="en-US" sz="1200" i="1" dirty="0"/>
              <a:t>Japan</a:t>
            </a:r>
          </a:p>
          <a:p>
            <a:pPr eaLnBrk="0" hangingPunct="0">
              <a:spcBef>
                <a:spcPct val="30000"/>
              </a:spcBef>
            </a:pPr>
            <a:r>
              <a:rPr lang="en-US" sz="1200" i="1" dirty="0"/>
              <a:t>	- </a:t>
            </a:r>
            <a:r>
              <a:rPr lang="en-US" sz="1200" i="1" dirty="0" smtClean="0"/>
              <a:t> Flow Pattern </a:t>
            </a:r>
          </a:p>
          <a:p>
            <a:pPr eaLnBrk="0" hangingPunct="0">
              <a:spcBef>
                <a:spcPct val="30000"/>
              </a:spcBef>
            </a:pPr>
            <a:r>
              <a:rPr lang="en-US" sz="1200" i="1" dirty="0" smtClean="0"/>
              <a:t>	- Time </a:t>
            </a:r>
            <a:r>
              <a:rPr lang="en-US" sz="1200" i="1" dirty="0"/>
              <a:t>of </a:t>
            </a:r>
            <a:r>
              <a:rPr lang="en-US" sz="1200" i="1" dirty="0" smtClean="0"/>
              <a:t>arrival (model and instrument related) </a:t>
            </a:r>
          </a:p>
          <a:p>
            <a:pPr eaLnBrk="0" hangingPunct="0">
              <a:spcBef>
                <a:spcPct val="30000"/>
              </a:spcBef>
            </a:pPr>
            <a:r>
              <a:rPr lang="en-US" sz="1200" i="1" dirty="0" smtClean="0"/>
              <a:t>	- </a:t>
            </a:r>
            <a:r>
              <a:rPr lang="en-US" sz="1200" i="1" dirty="0"/>
              <a:t>M</a:t>
            </a:r>
            <a:r>
              <a:rPr lang="en-US" sz="1200" i="1" dirty="0" smtClean="0"/>
              <a:t>aterial </a:t>
            </a:r>
            <a:r>
              <a:rPr lang="en-US" sz="1200" i="1" dirty="0"/>
              <a:t>spread </a:t>
            </a:r>
            <a:endParaRPr lang="en-US" sz="1200" i="1" dirty="0" smtClean="0"/>
          </a:p>
          <a:p>
            <a:pPr eaLnBrk="0" hangingPunct="0">
              <a:lnSpc>
                <a:spcPct val="150000"/>
              </a:lnSpc>
              <a:spcBef>
                <a:spcPct val="30000"/>
              </a:spcBef>
            </a:pPr>
            <a:r>
              <a:rPr lang="en-US" sz="1200" b="1" dirty="0" smtClean="0"/>
              <a:t>What </a:t>
            </a:r>
            <a:r>
              <a:rPr lang="en-US" sz="1200" b="1" dirty="0"/>
              <a:t>We Do…</a:t>
            </a:r>
          </a:p>
          <a:p>
            <a:pPr>
              <a:spcBef>
                <a:spcPct val="30000"/>
              </a:spcBef>
            </a:pPr>
            <a:r>
              <a:rPr lang="en-US" sz="1200" dirty="0" smtClean="0"/>
              <a:t>When contacted by a Federal organization that has specific questions relating to an accident or event, ARL applies it’s tools of meteorology data sets and models to develop an answer to the questions</a:t>
            </a:r>
            <a:endParaRPr lang="en-US" sz="1200" dirty="0"/>
          </a:p>
          <a:p>
            <a:pPr>
              <a:spcBef>
                <a:spcPct val="30000"/>
              </a:spcBef>
            </a:pPr>
            <a:r>
              <a:rPr lang="en-US" sz="1200" b="1" dirty="0" smtClean="0"/>
              <a:t>Products</a:t>
            </a:r>
            <a:r>
              <a:rPr lang="en-US" sz="1200" b="1" dirty="0"/>
              <a:t>…</a:t>
            </a:r>
          </a:p>
          <a:p>
            <a:pPr>
              <a:spcBef>
                <a:spcPct val="30000"/>
              </a:spcBef>
            </a:pPr>
            <a:r>
              <a:rPr lang="en-US" sz="1200" dirty="0" smtClean="0"/>
              <a:t>Depending on what the customers needs are, results can be graphical depictions of trajectories, concentrations, dose values. </a:t>
            </a:r>
          </a:p>
          <a:p>
            <a:pPr>
              <a:spcBef>
                <a:spcPct val="30000"/>
              </a:spcBef>
            </a:pPr>
            <a:r>
              <a:rPr lang="en-US" sz="1200" dirty="0" smtClean="0"/>
              <a:t>Shown here is an example of a plot of trajectories that simulate springtime (Feb-Apr) flow patterns with respect to the tragedy at the Japanese Nuclear Power Plant</a:t>
            </a:r>
            <a:endParaRPr lang="en-US" sz="1200" dirty="0"/>
          </a:p>
          <a:p>
            <a:pPr>
              <a:spcBef>
                <a:spcPct val="30000"/>
              </a:spcBef>
            </a:pPr>
            <a:r>
              <a:rPr lang="en-US" sz="1200" b="1" dirty="0" smtClean="0"/>
              <a:t>Importance…</a:t>
            </a:r>
          </a:p>
          <a:p>
            <a:pPr>
              <a:spcBef>
                <a:spcPct val="30000"/>
              </a:spcBef>
            </a:pPr>
            <a:r>
              <a:rPr lang="en-US" sz="1200" dirty="0" smtClean="0"/>
              <a:t>These products help in planning activities to work on the scene.</a:t>
            </a:r>
          </a:p>
          <a:p>
            <a:pPr>
              <a:spcBef>
                <a:spcPct val="30000"/>
              </a:spcBef>
            </a:pPr>
            <a:endParaRPr lang="en-US" sz="1200" dirty="0"/>
          </a:p>
          <a:p>
            <a:pPr eaLnBrk="0" hangingPunct="0"/>
            <a:endParaRPr lang="en-US" sz="1200" dirty="0"/>
          </a:p>
          <a:p>
            <a:pPr eaLnBrk="0" hangingPunct="0">
              <a:spcBef>
                <a:spcPct val="30000"/>
              </a:spcBef>
            </a:pPr>
            <a:endParaRPr lang="en-US" sz="1200" dirty="0"/>
          </a:p>
        </p:txBody>
      </p:sp>
      <p:pic>
        <p:nvPicPr>
          <p:cNvPr id="46087" name="Picture 7" descr="F00-clusmean1_11_500m"/>
          <p:cNvPicPr>
            <a:picLocks noChangeAspect="1" noChangeArrowheads="1"/>
          </p:cNvPicPr>
          <p:nvPr/>
        </p:nvPicPr>
        <p:blipFill>
          <a:blip r:embed="rId3"/>
          <a:srcRect/>
          <a:stretch>
            <a:fillRect/>
          </a:stretch>
        </p:blipFill>
        <p:spPr bwMode="auto">
          <a:xfrm>
            <a:off x="3124200" y="1371600"/>
            <a:ext cx="2552700" cy="2212975"/>
          </a:xfrm>
          <a:prstGeom prst="rect">
            <a:avLst/>
          </a:prstGeom>
          <a:solidFill>
            <a:schemeClr val="bg1"/>
          </a:solidFill>
          <a:ln w="9525">
            <a:noFill/>
            <a:miter lim="800000"/>
            <a:headEnd/>
            <a:tailEnd/>
          </a:ln>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43000" y="685800"/>
            <a:ext cx="4648200" cy="3486150"/>
          </a:xfrm>
          <a:noFill/>
          <a:ln>
            <a:solidFill>
              <a:srgbClr val="000000"/>
            </a:solidFill>
            <a:miter lim="800000"/>
            <a:headEnd/>
            <a:tailEnd/>
          </a:ln>
        </p:spPr>
      </p:sp>
      <p:sp>
        <p:nvSpPr>
          <p:cNvPr id="6963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2A4E599B-5691-486D-88B3-269118B718F7}" type="slidenum">
              <a:rPr lang="en-US" sz="1200"/>
              <a:pPr algn="r"/>
              <a:t>16</a:t>
            </a:fld>
            <a:endParaRPr lang="en-US" sz="1200"/>
          </a:p>
        </p:txBody>
      </p:sp>
      <p:sp>
        <p:nvSpPr>
          <p:cNvPr id="69636" name="Notes Placeholder 4"/>
          <p:cNvSpPr>
            <a:spLocks noGrp="1"/>
          </p:cNvSpPr>
          <p:nvPr/>
        </p:nvSpPr>
        <p:spPr bwMode="auto">
          <a:xfrm>
            <a:off x="701675" y="4416425"/>
            <a:ext cx="5607050" cy="4183063"/>
          </a:xfrm>
          <a:prstGeom prst="rect">
            <a:avLst/>
          </a:prstGeom>
          <a:solidFill>
            <a:srgbClr val="FFFFFF"/>
          </a:solidFill>
          <a:ln w="9525">
            <a:solidFill>
              <a:srgbClr val="000000"/>
            </a:solidFill>
            <a:miter lim="800000"/>
            <a:headEnd/>
            <a:tailEnd/>
          </a:ln>
        </p:spPr>
        <p:txBody>
          <a:bodyPr lIns="93388" tIns="46694" rIns="93388" bIns="46694"/>
          <a:lstStyle/>
          <a:p>
            <a:pPr eaLnBrk="0" hangingPunct="0">
              <a:lnSpc>
                <a:spcPct val="150000"/>
              </a:lnSpc>
              <a:spcBef>
                <a:spcPct val="30000"/>
              </a:spcBef>
            </a:pPr>
            <a:r>
              <a:rPr lang="en-US" sz="1200" i="1" dirty="0" smtClean="0"/>
              <a:t>Deepwater Horizon</a:t>
            </a:r>
            <a:endParaRPr lang="en-US" sz="1200" i="1" dirty="0"/>
          </a:p>
          <a:p>
            <a:pPr eaLnBrk="0" hangingPunct="0">
              <a:lnSpc>
                <a:spcPct val="150000"/>
              </a:lnSpc>
              <a:spcBef>
                <a:spcPct val="30000"/>
              </a:spcBef>
            </a:pPr>
            <a:r>
              <a:rPr lang="en-US" sz="1200" i="1" dirty="0"/>
              <a:t>	- </a:t>
            </a:r>
            <a:r>
              <a:rPr lang="en-US" sz="1200" i="1" dirty="0" smtClean="0"/>
              <a:t> Odor Assessment</a:t>
            </a:r>
            <a:endParaRPr lang="en-US" sz="1200" i="1" dirty="0"/>
          </a:p>
          <a:p>
            <a:pPr eaLnBrk="0" hangingPunct="0">
              <a:lnSpc>
                <a:spcPct val="150000"/>
              </a:lnSpc>
              <a:spcBef>
                <a:spcPct val="30000"/>
              </a:spcBef>
            </a:pPr>
            <a:r>
              <a:rPr lang="en-US" sz="1200" i="1" dirty="0"/>
              <a:t>	- </a:t>
            </a:r>
            <a:r>
              <a:rPr lang="en-US" sz="1200" i="1" dirty="0" smtClean="0"/>
              <a:t> Gulf Trajectories for burn planning</a:t>
            </a:r>
            <a:endParaRPr lang="en-US" sz="1200" i="1" dirty="0"/>
          </a:p>
          <a:p>
            <a:pPr eaLnBrk="0" hangingPunct="0">
              <a:lnSpc>
                <a:spcPct val="150000"/>
              </a:lnSpc>
              <a:spcBef>
                <a:spcPct val="30000"/>
              </a:spcBef>
            </a:pPr>
            <a:r>
              <a:rPr lang="en-US" sz="1200" i="1" dirty="0"/>
              <a:t>	- Dioxin </a:t>
            </a:r>
            <a:r>
              <a:rPr lang="en-US" sz="1200" i="1" dirty="0" smtClean="0"/>
              <a:t>Assessment (by-products of the fires )</a:t>
            </a:r>
            <a:endParaRPr lang="en-US" sz="1200" i="1" dirty="0"/>
          </a:p>
          <a:p>
            <a:pPr eaLnBrk="0" hangingPunct="0">
              <a:lnSpc>
                <a:spcPct val="150000"/>
              </a:lnSpc>
              <a:spcBef>
                <a:spcPct val="30000"/>
              </a:spcBef>
            </a:pPr>
            <a:r>
              <a:rPr lang="en-US" sz="1200" b="1" dirty="0"/>
              <a:t>What We Do…</a:t>
            </a:r>
          </a:p>
          <a:p>
            <a:pPr>
              <a:spcBef>
                <a:spcPct val="30000"/>
              </a:spcBef>
            </a:pPr>
            <a:r>
              <a:rPr lang="en-US" sz="1200" dirty="0" smtClean="0"/>
              <a:t>When organizations want to know where materials put into the air go, they call ARL. Based on source term information from the customer or research, and the collection of the correct meteorological data set, ARL will run the HYSPLIT model for the customers particular need.</a:t>
            </a:r>
            <a:endParaRPr lang="en-US" sz="1200" dirty="0"/>
          </a:p>
          <a:p>
            <a:pPr>
              <a:spcBef>
                <a:spcPct val="30000"/>
              </a:spcBef>
            </a:pPr>
            <a:endParaRPr lang="en-US" sz="1200" b="1" dirty="0"/>
          </a:p>
          <a:p>
            <a:pPr>
              <a:spcBef>
                <a:spcPct val="30000"/>
              </a:spcBef>
            </a:pPr>
            <a:r>
              <a:rPr lang="en-US" sz="1200" b="1" dirty="0"/>
              <a:t>Products…</a:t>
            </a:r>
          </a:p>
          <a:p>
            <a:pPr>
              <a:spcBef>
                <a:spcPct val="30000"/>
              </a:spcBef>
            </a:pPr>
            <a:r>
              <a:rPr lang="en-US" sz="1200" dirty="0" smtClean="0"/>
              <a:t>Trajectory and concentration plots</a:t>
            </a:r>
            <a:endParaRPr lang="en-US" sz="1200" dirty="0"/>
          </a:p>
          <a:p>
            <a:pPr>
              <a:spcBef>
                <a:spcPct val="30000"/>
              </a:spcBef>
            </a:pPr>
            <a:endParaRPr lang="en-US" sz="1200" b="1" dirty="0"/>
          </a:p>
          <a:p>
            <a:pPr>
              <a:spcBef>
                <a:spcPct val="30000"/>
              </a:spcBef>
            </a:pPr>
            <a:r>
              <a:rPr lang="en-US" sz="1200" b="1" dirty="0"/>
              <a:t>Importance</a:t>
            </a:r>
            <a:r>
              <a:rPr lang="en-US" sz="1200" b="1" dirty="0" smtClean="0"/>
              <a:t>…</a:t>
            </a:r>
          </a:p>
          <a:p>
            <a:pPr>
              <a:spcBef>
                <a:spcPct val="30000"/>
              </a:spcBef>
            </a:pPr>
            <a:r>
              <a:rPr lang="en-US" sz="1200" dirty="0" smtClean="0"/>
              <a:t>Health and safety of the population and wildlife, planning purposes for event mitigation and to assess different areas of concern </a:t>
            </a:r>
            <a:endParaRPr lang="en-US" sz="1200" dirty="0"/>
          </a:p>
          <a:p>
            <a:pPr eaLnBrk="0" hangingPunct="0"/>
            <a:endParaRPr lang="en-US" sz="1200" dirty="0"/>
          </a:p>
          <a:p>
            <a:pPr eaLnBrk="0" hangingPunct="0">
              <a:spcBef>
                <a:spcPct val="30000"/>
              </a:spcBef>
            </a:pPr>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3277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17C362D6-0FA6-428D-9B17-20C7300B551E}" type="slidenum">
              <a:rPr lang="en-US" sz="1200"/>
              <a:pPr algn="r"/>
              <a:t>17</a:t>
            </a:fld>
            <a:endParaRPr lang="en-US" sz="1200"/>
          </a:p>
        </p:txBody>
      </p:sp>
      <p:sp>
        <p:nvSpPr>
          <p:cNvPr id="32772" name="Notes Placeholder 4"/>
          <p:cNvSpPr>
            <a:spLocks noGrp="1"/>
          </p:cNvSpPr>
          <p:nvPr/>
        </p:nvSpPr>
        <p:spPr bwMode="auto">
          <a:xfrm>
            <a:off x="685800" y="4419600"/>
            <a:ext cx="5607050" cy="4183063"/>
          </a:xfrm>
          <a:prstGeom prst="rect">
            <a:avLst/>
          </a:prstGeom>
        </p:spPr>
        <p:txBody>
          <a:bodyPr lIns="93388" tIns="46694" rIns="93388" bIns="46694"/>
          <a:lstStyle/>
          <a:p>
            <a:pPr eaLnBrk="0" hangingPunct="0">
              <a:spcBef>
                <a:spcPct val="30000"/>
              </a:spcBef>
            </a:pPr>
            <a:r>
              <a:rPr lang="en-US" sz="1200" dirty="0" smtClean="0"/>
              <a:t>So far, I have talked about the services and </a:t>
            </a:r>
            <a:r>
              <a:rPr lang="en-US" sz="1200" dirty="0" err="1" smtClean="0"/>
              <a:t>capabilties</a:t>
            </a:r>
            <a:r>
              <a:rPr lang="en-US" sz="1200" dirty="0" smtClean="0"/>
              <a:t> of ARL which have been the results of years of research. Here is the second half of the picture, where what is learned in the field through the collection and application aspects of the science is feed back to the researchers so that better tools, models, methodologies can be developed for future use.</a:t>
            </a:r>
          </a:p>
          <a:p>
            <a:pPr eaLnBrk="0" hangingPunct="0">
              <a:spcBef>
                <a:spcPct val="30000"/>
              </a:spcBef>
            </a:pPr>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4915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26116398-181A-418B-867F-FA51CF954F8E}" type="slidenum">
              <a:rPr lang="en-US" sz="1200"/>
              <a:pPr algn="r"/>
              <a:t>18</a:t>
            </a:fld>
            <a:endParaRPr lang="en-US" sz="1200"/>
          </a:p>
        </p:txBody>
      </p:sp>
      <p:sp>
        <p:nvSpPr>
          <p:cNvPr id="49156" name="Notes Placeholder 4"/>
          <p:cNvSpPr>
            <a:spLocks noGrp="1"/>
          </p:cNvSpPr>
          <p:nvPr/>
        </p:nvSpPr>
        <p:spPr bwMode="auto">
          <a:xfrm>
            <a:off x="685800" y="4419600"/>
            <a:ext cx="5607050" cy="4183063"/>
          </a:xfrm>
          <a:prstGeom prst="rect">
            <a:avLst/>
          </a:prstGeom>
        </p:spPr>
        <p:txBody>
          <a:bodyPr lIns="93388" tIns="46694" rIns="93388" bIns="46694"/>
          <a:lstStyle/>
          <a:p>
            <a:pPr eaLnBrk="0" hangingPunct="0">
              <a:spcBef>
                <a:spcPct val="30000"/>
              </a:spcBef>
            </a:pPr>
            <a:r>
              <a:rPr lang="en-US" sz="1200" dirty="0" smtClean="0"/>
              <a:t>Here are some examples of that feedback to and successes of that research. </a:t>
            </a:r>
          </a:p>
          <a:p>
            <a:pPr eaLnBrk="0" hangingPunct="0">
              <a:spcBef>
                <a:spcPts val="0"/>
              </a:spcBef>
              <a:spcAft>
                <a:spcPts val="0"/>
              </a:spcAft>
            </a:pPr>
            <a:endParaRPr lang="en-US" sz="1100" dirty="0"/>
          </a:p>
          <a:p>
            <a:pPr>
              <a:spcBef>
                <a:spcPts val="0"/>
              </a:spcBef>
              <a:spcAft>
                <a:spcPts val="0"/>
              </a:spcAft>
            </a:pPr>
            <a:r>
              <a:rPr lang="en-US" sz="1100" i="1" dirty="0" smtClean="0">
                <a:latin typeface="Arial" charset="0"/>
              </a:rPr>
              <a:t>HYSPLIT improvements</a:t>
            </a:r>
          </a:p>
          <a:p>
            <a:pPr>
              <a:spcBef>
                <a:spcPts val="0"/>
              </a:spcBef>
              <a:spcAft>
                <a:spcPts val="0"/>
              </a:spcAft>
            </a:pPr>
            <a:r>
              <a:rPr lang="en-US" sz="1100" i="1" dirty="0" smtClean="0">
                <a:latin typeface="Arial" charset="0"/>
              </a:rPr>
              <a:t>     - improved radiological event codes</a:t>
            </a:r>
          </a:p>
          <a:p>
            <a:pPr>
              <a:spcBef>
                <a:spcPts val="0"/>
              </a:spcBef>
              <a:spcAft>
                <a:spcPts val="0"/>
              </a:spcAft>
            </a:pPr>
            <a:r>
              <a:rPr lang="en-US" sz="1100" dirty="0" smtClean="0">
                <a:latin typeface="Arial" charset="0"/>
              </a:rPr>
              <a:t>To support consequence assessment better for INL, improvements to the radiological computations were necessary. HYSPLIT was upgraded with these changes.</a:t>
            </a:r>
          </a:p>
          <a:p>
            <a:pPr>
              <a:spcBef>
                <a:spcPts val="0"/>
              </a:spcBef>
              <a:spcAft>
                <a:spcPts val="0"/>
              </a:spcAft>
            </a:pPr>
            <a:endParaRPr lang="en-US" sz="1100" i="1" dirty="0" smtClean="0">
              <a:latin typeface="Arial" charset="0"/>
            </a:endParaRPr>
          </a:p>
          <a:p>
            <a:pPr>
              <a:spcBef>
                <a:spcPts val="0"/>
              </a:spcBef>
              <a:spcAft>
                <a:spcPts val="0"/>
              </a:spcAft>
            </a:pPr>
            <a:r>
              <a:rPr lang="en-US" sz="1100" i="1" dirty="0" smtClean="0">
                <a:latin typeface="Arial" charset="0"/>
              </a:rPr>
              <a:t>Real-time Environmental Applications and Display System (READY) improvements</a:t>
            </a:r>
          </a:p>
          <a:p>
            <a:pPr>
              <a:spcBef>
                <a:spcPts val="0"/>
              </a:spcBef>
              <a:spcAft>
                <a:spcPts val="0"/>
              </a:spcAft>
            </a:pPr>
            <a:r>
              <a:rPr lang="en-US" sz="1100" i="1" dirty="0" smtClean="0">
                <a:latin typeface="Arial" charset="0"/>
              </a:rPr>
              <a:t>     - Flash (web) based map interactive display</a:t>
            </a:r>
          </a:p>
          <a:p>
            <a:pPr>
              <a:spcBef>
                <a:spcPts val="0"/>
              </a:spcBef>
              <a:spcAft>
                <a:spcPts val="0"/>
              </a:spcAft>
            </a:pPr>
            <a:r>
              <a:rPr lang="en-US" sz="1100" dirty="0" smtClean="0">
                <a:latin typeface="Arial" charset="0"/>
              </a:rPr>
              <a:t>Work being done to improve Consequence Assessment activities to one of our customers led to the development of this product to better support them and in turn was able to be incorporated into the READY system for wider NOAA usage</a:t>
            </a:r>
          </a:p>
          <a:p>
            <a:pPr>
              <a:spcBef>
                <a:spcPts val="0"/>
              </a:spcBef>
              <a:spcAft>
                <a:spcPts val="0"/>
              </a:spcAft>
            </a:pPr>
            <a:endParaRPr lang="en-US" sz="1100" i="1" dirty="0" smtClean="0">
              <a:latin typeface="Arial" charset="0"/>
            </a:endParaRPr>
          </a:p>
          <a:p>
            <a:pPr>
              <a:spcBef>
                <a:spcPts val="0"/>
              </a:spcBef>
              <a:spcAft>
                <a:spcPts val="0"/>
              </a:spcAft>
            </a:pPr>
            <a:r>
              <a:rPr lang="en-US" sz="1100" i="1" dirty="0" smtClean="0">
                <a:latin typeface="Arial" charset="0"/>
              </a:rPr>
              <a:t>Evaluation of High Resolution Rapid Refresh (HRRR) model</a:t>
            </a:r>
          </a:p>
          <a:p>
            <a:pPr>
              <a:spcBef>
                <a:spcPts val="0"/>
              </a:spcBef>
              <a:spcAft>
                <a:spcPts val="0"/>
              </a:spcAft>
            </a:pPr>
            <a:r>
              <a:rPr lang="en-US" sz="1100" i="1" dirty="0" smtClean="0">
                <a:latin typeface="Arial" charset="0"/>
              </a:rPr>
              <a:t>     - Local mesonet data being used to verify </a:t>
            </a:r>
          </a:p>
          <a:p>
            <a:pPr>
              <a:spcBef>
                <a:spcPts val="0"/>
              </a:spcBef>
              <a:spcAft>
                <a:spcPts val="0"/>
              </a:spcAft>
            </a:pPr>
            <a:r>
              <a:rPr lang="en-US" sz="1100" i="1" dirty="0" smtClean="0">
                <a:latin typeface="Arial" charset="0"/>
              </a:rPr>
              <a:t>       model forecasts and compare to WRF </a:t>
            </a:r>
          </a:p>
          <a:p>
            <a:pPr>
              <a:spcBef>
                <a:spcPts val="0"/>
              </a:spcBef>
              <a:spcAft>
                <a:spcPts val="0"/>
              </a:spcAft>
            </a:pPr>
            <a:r>
              <a:rPr lang="en-US" sz="1100" dirty="0" smtClean="0">
                <a:latin typeface="Arial" charset="0"/>
              </a:rPr>
              <a:t>Data already being collected for our DOE customers can be used to support another project and not have to set up a special network, this helps other OAR laboratories in their research, promotes inter-lab cooperation, and is a wise use of resources.</a:t>
            </a:r>
          </a:p>
          <a:p>
            <a:pPr>
              <a:spcBef>
                <a:spcPts val="0"/>
              </a:spcBef>
              <a:spcAft>
                <a:spcPts val="0"/>
              </a:spcAft>
            </a:pPr>
            <a:endParaRPr lang="en-US" sz="1100" dirty="0" smtClean="0">
              <a:latin typeface="Arial" charset="0"/>
            </a:endParaRPr>
          </a:p>
          <a:p>
            <a:pPr>
              <a:spcBef>
                <a:spcPts val="0"/>
              </a:spcBef>
              <a:spcAft>
                <a:spcPts val="0"/>
              </a:spcAft>
            </a:pPr>
            <a:r>
              <a:rPr lang="en-US" sz="1100" i="1" dirty="0" smtClean="0">
                <a:latin typeface="Arial" charset="0"/>
              </a:rPr>
              <a:t>Resources </a:t>
            </a:r>
          </a:p>
          <a:p>
            <a:pPr>
              <a:spcBef>
                <a:spcPts val="0"/>
              </a:spcBef>
              <a:spcAft>
                <a:spcPts val="0"/>
              </a:spcAft>
            </a:pPr>
            <a:r>
              <a:rPr lang="en-US" sz="1100" i="1" dirty="0" smtClean="0">
                <a:latin typeface="Arial" charset="0"/>
              </a:rPr>
              <a:t>     - large areas for studies – Field Labs</a:t>
            </a:r>
            <a:endParaRPr lang="en-US" sz="1200" dirty="0"/>
          </a:p>
          <a:p>
            <a:pPr eaLnBrk="0" hangingPunct="0">
              <a:spcBef>
                <a:spcPct val="30000"/>
              </a:spcBef>
            </a:pPr>
            <a:r>
              <a:rPr lang="en-US" sz="1200" dirty="0" smtClean="0"/>
              <a:t>The benefit is that through these inter-agency agreements,  ARL is able to take advantage of “large” field laboratories to use as test beds.</a:t>
            </a:r>
          </a:p>
          <a:p>
            <a:pPr eaLnBrk="0" hangingPunct="0">
              <a:spcBef>
                <a:spcPct val="30000"/>
              </a:spcBef>
            </a:pPr>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648200" cy="3486150"/>
          </a:xfrm>
          <a:noFill/>
          <a:ln>
            <a:solidFill>
              <a:srgbClr val="000000"/>
            </a:solidFill>
            <a:miter lim="800000"/>
            <a:headEnd/>
            <a:tailEnd/>
          </a:ln>
        </p:spPr>
      </p:sp>
      <p:sp>
        <p:nvSpPr>
          <p:cNvPr id="5325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B8EC2C0A-8EB0-4681-A483-8CF3B4DD6A10}" type="slidenum">
              <a:rPr lang="en-US" sz="1200"/>
              <a:pPr algn="r"/>
              <a:t>19</a:t>
            </a:fld>
            <a:endParaRPr lang="en-US" sz="1200"/>
          </a:p>
        </p:txBody>
      </p:sp>
      <p:sp>
        <p:nvSpPr>
          <p:cNvPr id="53252" name="Rectangle 4"/>
          <p:cNvSpPr>
            <a:spLocks noGrp="1"/>
          </p:cNvSpPr>
          <p:nvPr>
            <p:ph type="body" idx="1"/>
          </p:nvPr>
        </p:nvSpPr>
        <p:spPr bwMode="auto">
          <a:xfrm>
            <a:off x="1143000" y="4419600"/>
            <a:ext cx="5140325" cy="4183063"/>
          </a:xfrm>
          <a:noFill/>
        </p:spPr>
        <p:txBody>
          <a:bodyPr wrap="square" numCol="1" anchor="t" anchorCtr="0" compatLnSpc="1">
            <a:prstTxWarp prst="textNoShape">
              <a:avLst/>
            </a:prstTxWarp>
          </a:bodyPr>
          <a:lstStyle/>
          <a:p>
            <a:r>
              <a:rPr lang="en-US" sz="1200" i="1" dirty="0" smtClean="0"/>
              <a:t>Continue current Services</a:t>
            </a:r>
          </a:p>
          <a:p>
            <a:r>
              <a:rPr lang="en-US" sz="1200" i="1" dirty="0" smtClean="0"/>
              <a:t>     - DOE</a:t>
            </a:r>
          </a:p>
          <a:p>
            <a:r>
              <a:rPr lang="en-US" sz="1200" i="1" dirty="0" smtClean="0"/>
              <a:t>     - specialized HYSPLIT assessments</a:t>
            </a:r>
          </a:p>
          <a:p>
            <a:endParaRPr lang="en-US" sz="1200" i="1" dirty="0" smtClean="0"/>
          </a:p>
          <a:p>
            <a:r>
              <a:rPr lang="en-US" sz="1200" i="1" dirty="0" smtClean="0"/>
              <a:t>Continue to take lessons learned, data, needs and feed them back into ARL and NOAA R&amp;D</a:t>
            </a:r>
          </a:p>
          <a:p>
            <a:endParaRPr lang="en-US" sz="1200" i="1" dirty="0" smtClean="0"/>
          </a:p>
          <a:p>
            <a:r>
              <a:rPr lang="en-US" sz="1200" i="1" dirty="0" smtClean="0"/>
              <a:t>Look to new areas of research opportunities:</a:t>
            </a:r>
          </a:p>
          <a:p>
            <a:r>
              <a:rPr lang="en-US" sz="1200" i="1" dirty="0" smtClean="0"/>
              <a:t>     -  NOAA/DOE Renewable Energy activities</a:t>
            </a:r>
          </a:p>
          <a:p>
            <a:r>
              <a:rPr lang="en-US" sz="1200" i="1" dirty="0" smtClean="0"/>
              <a:t>     -  Fine scale wind analyses and predictions – diagnostic wind models</a:t>
            </a:r>
          </a:p>
          <a:p>
            <a:r>
              <a:rPr lang="en-US" sz="1200" i="1" dirty="0" smtClean="0"/>
              <a:t>     -  the use of Unmanned Aerial Systems (UAS) -  to collect </a:t>
            </a:r>
            <a:r>
              <a:rPr lang="en-US" sz="1200" i="1" dirty="0" err="1" smtClean="0"/>
              <a:t>atmos</a:t>
            </a:r>
            <a:r>
              <a:rPr lang="en-US" sz="1200" i="1" dirty="0" smtClean="0"/>
              <a:t> data</a:t>
            </a:r>
          </a:p>
          <a:p>
            <a:endParaRPr lang="en-US" sz="1200"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ARL finds opportunity out of events, and works with other agencies to improve dispersion and meteorological support to accomplish NOAA goals.</a:t>
            </a:r>
          </a:p>
          <a:p>
            <a:endParaRPr lang="en-US" sz="1200"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1100" y="685800"/>
            <a:ext cx="4648200" cy="3486150"/>
          </a:xfrm>
          <a:noFill/>
          <a:ln>
            <a:solidFill>
              <a:srgbClr val="000000"/>
            </a:solidFill>
            <a:miter lim="800000"/>
            <a:headEnd/>
            <a:tailEnd/>
          </a:ln>
        </p:spPr>
      </p:sp>
      <p:sp>
        <p:nvSpPr>
          <p:cNvPr id="3072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9F41DE2E-B97C-47A8-AF70-2F00D7B7C633}" type="slidenum">
              <a:rPr lang="en-US" sz="1200"/>
              <a:pPr algn="r"/>
              <a:t>2</a:t>
            </a:fld>
            <a:endParaRPr lang="en-US" sz="1200" dirty="0"/>
          </a:p>
        </p:txBody>
      </p:sp>
      <p:sp>
        <p:nvSpPr>
          <p:cNvPr id="37892" name="Rectangle 5"/>
          <p:cNvSpPr>
            <a:spLocks noGrp="1"/>
          </p:cNvSpPr>
          <p:nvPr>
            <p:ph type="body" idx="1"/>
          </p:nvPr>
        </p:nvSpPr>
        <p:spPr bwMode="auto">
          <a:xfrm>
            <a:off x="1168400" y="4416425"/>
            <a:ext cx="5140325" cy="4183063"/>
          </a:xfrm>
        </p:spPr>
        <p:txBody>
          <a:bodyPr wrap="square" numCol="1" anchor="t" anchorCtr="0" compatLnSpc="1">
            <a:prstTxWarp prst="textNoShape">
              <a:avLst/>
            </a:prstTxWarp>
          </a:bodyPr>
          <a:lstStyle/>
          <a:p>
            <a:pPr eaLnBrk="1" hangingPunct="1">
              <a:spcBef>
                <a:spcPct val="0"/>
              </a:spcBef>
            </a:pPr>
            <a:r>
              <a:rPr lang="en-US" dirty="0" smtClean="0"/>
              <a:t>In addition to ARL’s research and development, a variety of customers (for example other Fed agencies) seek out ARL dispersion and meteorology expertise and services.</a:t>
            </a:r>
          </a:p>
          <a:p>
            <a:pPr eaLnBrk="1" hangingPunct="1">
              <a:spcBef>
                <a:spcPct val="0"/>
              </a:spcBef>
            </a:pPr>
            <a:endParaRPr lang="en-US" dirty="0" smtClean="0"/>
          </a:p>
          <a:p>
            <a:pPr eaLnBrk="1" hangingPunct="1">
              <a:spcBef>
                <a:spcPct val="0"/>
              </a:spcBef>
            </a:pPr>
            <a:r>
              <a:rPr lang="en-US" dirty="0" smtClean="0"/>
              <a:t>With dispersion as  an ARL cornerstone, we are able to provide a wide range of services to these customers, where the relationships are rooted in their specific and unique needs and matched with ARL’s expertise.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This is of great benefit to ARL because…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5427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C515C6A4-B928-4DD6-8779-A0DBBFD89B8C}" type="slidenum">
              <a:rPr lang="en-US" sz="1200"/>
              <a:pPr algn="r"/>
              <a:t>20</a:t>
            </a:fld>
            <a:endParaRPr lang="en-US" sz="1200"/>
          </a:p>
        </p:txBody>
      </p:sp>
      <p:sp>
        <p:nvSpPr>
          <p:cNvPr id="54276" name="Rectangle 4"/>
          <p:cNvSpPr>
            <a:spLocks noGrp="1"/>
          </p:cNvSpPr>
          <p:nvPr>
            <p:ph type="body" idx="1"/>
          </p:nvPr>
        </p:nvSpPr>
        <p:spPr bwMode="auto">
          <a:xfrm>
            <a:off x="701675" y="4343400"/>
            <a:ext cx="5607050" cy="4183063"/>
          </a:xfrm>
          <a:noFill/>
        </p:spPr>
        <p:txBody>
          <a:bodyPr wrap="square" numCol="1" anchor="t" anchorCtr="0" compatLnSpc="1">
            <a:prstTxWarp prst="textNoShape">
              <a:avLst/>
            </a:prstTxWarp>
          </a:bodyPr>
          <a:lstStyle/>
          <a:p>
            <a:pPr eaLnBrk="1" hangingPunct="1"/>
            <a:endParaRPr lang="en-US" dirty="0" smtClean="0"/>
          </a:p>
          <a:p>
            <a:pPr eaLnBrk="1" hangingPunct="1"/>
            <a:r>
              <a:rPr lang="en-US" dirty="0" smtClean="0"/>
              <a:t>Thank you, and I will entertain your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3277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17C362D6-0FA6-428D-9B17-20C7300B551E}" type="slidenum">
              <a:rPr lang="en-US" sz="1200"/>
              <a:pPr algn="r"/>
              <a:t>3</a:t>
            </a:fld>
            <a:endParaRPr lang="en-US" sz="1200" dirty="0"/>
          </a:p>
        </p:txBody>
      </p:sp>
      <p:sp>
        <p:nvSpPr>
          <p:cNvPr id="32772" name="Notes Placeholder 4"/>
          <p:cNvSpPr>
            <a:spLocks noGrp="1"/>
          </p:cNvSpPr>
          <p:nvPr/>
        </p:nvSpPr>
        <p:spPr bwMode="auto">
          <a:xfrm>
            <a:off x="685800" y="4419600"/>
            <a:ext cx="5607050" cy="4183063"/>
          </a:xfrm>
          <a:prstGeom prst="rect">
            <a:avLst/>
          </a:prstGeom>
        </p:spPr>
        <p:txBody>
          <a:bodyPr lIns="93388" tIns="46694" rIns="93388" bIns="46694"/>
          <a:lstStyle/>
          <a:p>
            <a:pPr eaLnBrk="0" hangingPunct="0">
              <a:spcBef>
                <a:spcPct val="30000"/>
              </a:spcBef>
            </a:pPr>
            <a:endParaRPr lang="en-US" sz="1200" dirty="0" smtClean="0"/>
          </a:p>
          <a:p>
            <a:pPr eaLnBrk="0" hangingPunct="0">
              <a:spcBef>
                <a:spcPct val="30000"/>
              </a:spcBef>
            </a:pPr>
            <a:r>
              <a:rPr lang="en-US" sz="1200" dirty="0" smtClean="0"/>
              <a:t>These partnerships and collaborations allow </a:t>
            </a:r>
            <a:r>
              <a:rPr lang="en-US" sz="1200" dirty="0"/>
              <a:t>us to feed lessons, data, information,  and needs learned </a:t>
            </a:r>
            <a:r>
              <a:rPr lang="en-US" sz="1200" dirty="0" smtClean="0"/>
              <a:t>from </a:t>
            </a:r>
            <a:r>
              <a:rPr lang="en-US" sz="1200" dirty="0"/>
              <a:t>our customer relationships </a:t>
            </a:r>
            <a:r>
              <a:rPr lang="en-US" sz="1200" dirty="0" smtClean="0"/>
              <a:t>by </a:t>
            </a:r>
            <a:r>
              <a:rPr lang="en-US" sz="1200" dirty="0"/>
              <a:t>providing these specialized services back into ARL’s overall research and development activities.</a:t>
            </a:r>
          </a:p>
          <a:p>
            <a:pPr eaLnBrk="0" hangingPunct="0">
              <a:spcBef>
                <a:spcPct val="30000"/>
              </a:spcBef>
            </a:pPr>
            <a:endParaRPr lang="en-US" sz="1200" dirty="0"/>
          </a:p>
          <a:p>
            <a:pPr eaLnBrk="0" hangingPunct="0">
              <a:spcBef>
                <a:spcPct val="30000"/>
              </a:spcBef>
            </a:pPr>
            <a:r>
              <a:rPr lang="en-US" sz="1200" dirty="0"/>
              <a:t>As a result, the research then produces improved models and tools , increased expertise and  expanded application.</a:t>
            </a:r>
          </a:p>
          <a:p>
            <a:pPr eaLnBrk="0" hangingPunct="0">
              <a:spcBef>
                <a:spcPct val="30000"/>
              </a:spcBef>
            </a:pP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3277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17C362D6-0FA6-428D-9B17-20C7300B551E}" type="slidenum">
              <a:rPr lang="en-US" sz="1200"/>
              <a:pPr algn="r"/>
              <a:t>4</a:t>
            </a:fld>
            <a:endParaRPr lang="en-US" sz="1200" dirty="0"/>
          </a:p>
        </p:txBody>
      </p:sp>
      <p:sp>
        <p:nvSpPr>
          <p:cNvPr id="32772" name="Notes Placeholder 4"/>
          <p:cNvSpPr>
            <a:spLocks noGrp="1"/>
          </p:cNvSpPr>
          <p:nvPr/>
        </p:nvSpPr>
        <p:spPr bwMode="auto">
          <a:xfrm>
            <a:off x="685800" y="4419600"/>
            <a:ext cx="5607050" cy="4183063"/>
          </a:xfrm>
          <a:prstGeom prst="rect">
            <a:avLst/>
          </a:prstGeom>
        </p:spPr>
        <p:txBody>
          <a:bodyPr lIns="93388" tIns="46694" rIns="93388" bIns="46694"/>
          <a:lstStyle/>
          <a:p>
            <a:pPr eaLnBrk="0" hangingPunct="0">
              <a:spcBef>
                <a:spcPct val="30000"/>
              </a:spcBef>
            </a:pPr>
            <a:r>
              <a:rPr lang="en-US" sz="1200" dirty="0" smtClean="0"/>
              <a:t>I will first talk about how the tools, models, and expertise developed and learned through years of research allows ARL to provide dispersion and meteorological services to other organizations</a:t>
            </a:r>
          </a:p>
          <a:p>
            <a:pPr eaLnBrk="0" hangingPunct="0">
              <a:spcBef>
                <a:spcPct val="30000"/>
              </a:spcBef>
            </a:pPr>
            <a:endParaRPr lang="en-US" sz="1200" dirty="0"/>
          </a:p>
          <a:p>
            <a:pPr eaLnBrk="0" hangingPunct="0">
              <a:spcBef>
                <a:spcPct val="30000"/>
              </a:spcBef>
            </a:pPr>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Other Agencies that come to ARL for dispersion and meteorology services are</a:t>
            </a:r>
          </a:p>
          <a:p>
            <a:pPr eaLnBrk="1" hangingPunct="1">
              <a:spcBef>
                <a:spcPct val="0"/>
              </a:spcBef>
            </a:pPr>
            <a:endParaRPr lang="en-US" dirty="0" smtClean="0"/>
          </a:p>
          <a:p>
            <a:pPr eaLnBrk="1" hangingPunct="1">
              <a:spcBef>
                <a:spcPct val="0"/>
              </a:spcBef>
            </a:pPr>
            <a:r>
              <a:rPr lang="en-US" dirty="0" smtClean="0"/>
              <a:t>Primarily the Dept of Energy and it’s related organization the National Nuclear Security Administration.  Within DOE, the two primary site are the Idaho National Laboratory near Idaho Falls, ID and the Nevada National Security Site near Las Vegas, NV.</a:t>
            </a:r>
          </a:p>
          <a:p>
            <a:pPr eaLnBrk="1" hangingPunct="1">
              <a:spcBef>
                <a:spcPct val="0"/>
              </a:spcBef>
            </a:pPr>
            <a:endParaRPr lang="en-US" dirty="0" smtClean="0"/>
          </a:p>
          <a:p>
            <a:pPr eaLnBrk="1" hangingPunct="1">
              <a:spcBef>
                <a:spcPct val="0"/>
              </a:spcBef>
            </a:pPr>
            <a:r>
              <a:rPr lang="en-US" dirty="0" smtClean="0"/>
              <a:t>Other Agencies and Institutions include:</a:t>
            </a:r>
          </a:p>
          <a:p>
            <a:pPr eaLnBrk="1" hangingPunct="1">
              <a:spcBef>
                <a:spcPct val="0"/>
              </a:spcBef>
            </a:pPr>
            <a:r>
              <a:rPr lang="en-US" dirty="0" smtClean="0"/>
              <a:t>Department of Defense  -  Defense Threat Reduction Agency (</a:t>
            </a:r>
            <a:r>
              <a:rPr lang="en-US" dirty="0" err="1" smtClean="0"/>
              <a:t>DoD</a:t>
            </a:r>
            <a:r>
              <a:rPr lang="en-US" dirty="0" smtClean="0"/>
              <a:t>/DTRA)</a:t>
            </a:r>
          </a:p>
          <a:p>
            <a:pPr eaLnBrk="1" hangingPunct="1">
              <a:spcBef>
                <a:spcPct val="0"/>
              </a:spcBef>
            </a:pPr>
            <a:r>
              <a:rPr lang="en-US" dirty="0" smtClean="0"/>
              <a:t>Environmental Protection Agency (EPA)</a:t>
            </a:r>
          </a:p>
          <a:p>
            <a:pPr eaLnBrk="1" hangingPunct="1">
              <a:spcBef>
                <a:spcPct val="0"/>
              </a:spcBef>
            </a:pPr>
            <a:r>
              <a:rPr lang="en-US" dirty="0" smtClean="0"/>
              <a:t>World Meteorological Organization (WMO)</a:t>
            </a:r>
          </a:p>
          <a:p>
            <a:pPr eaLnBrk="1" hangingPunct="1">
              <a:spcBef>
                <a:spcPct val="0"/>
              </a:spcBef>
            </a:pPr>
            <a:r>
              <a:rPr lang="en-US" dirty="0" smtClean="0"/>
              <a:t>Southern Methodist University (SMU)</a:t>
            </a:r>
          </a:p>
          <a:p>
            <a:pPr eaLnBrk="1" hangingPunct="1">
              <a:spcBef>
                <a:spcPct val="0"/>
              </a:spcBef>
            </a:pP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707CA6-E2D2-4357-9ECF-9497B41EA8A6}"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3584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CC66E243-65F9-4C5E-BB07-BEA2BC5DAE19}" type="slidenum">
              <a:rPr lang="en-US" sz="1200"/>
              <a:pPr algn="r"/>
              <a:t>6</a:t>
            </a:fld>
            <a:endParaRPr lang="en-US" sz="1200"/>
          </a:p>
        </p:txBody>
      </p:sp>
      <p:sp>
        <p:nvSpPr>
          <p:cNvPr id="35844" name="Notes Placeholder 4"/>
          <p:cNvSpPr>
            <a:spLocks noGrp="1"/>
          </p:cNvSpPr>
          <p:nvPr/>
        </p:nvSpPr>
        <p:spPr bwMode="auto">
          <a:xfrm>
            <a:off x="685800" y="4419600"/>
            <a:ext cx="5607050" cy="4343400"/>
          </a:xfrm>
          <a:prstGeom prst="rect">
            <a:avLst/>
          </a:prstGeom>
        </p:spPr>
        <p:txBody>
          <a:bodyPr lIns="93388" tIns="46694" rIns="93388" bIns="46694"/>
          <a:lstStyle/>
          <a:p>
            <a:pPr eaLnBrk="0" hangingPunct="0">
              <a:spcBef>
                <a:spcPct val="30000"/>
              </a:spcBef>
            </a:pPr>
            <a:r>
              <a:rPr lang="en-US" sz="1200" i="1" dirty="0" smtClean="0"/>
              <a:t>Meteorological </a:t>
            </a:r>
            <a:r>
              <a:rPr lang="en-US" sz="1200" i="1" dirty="0"/>
              <a:t>Data Collection</a:t>
            </a:r>
          </a:p>
          <a:p>
            <a:pPr eaLnBrk="0" hangingPunct="0">
              <a:spcBef>
                <a:spcPct val="30000"/>
              </a:spcBef>
            </a:pPr>
            <a:r>
              <a:rPr lang="en-US" sz="1200" i="1" dirty="0"/>
              <a:t>	- surface</a:t>
            </a:r>
          </a:p>
          <a:p>
            <a:pPr eaLnBrk="0" hangingPunct="0">
              <a:spcBef>
                <a:spcPct val="30000"/>
              </a:spcBef>
            </a:pPr>
            <a:r>
              <a:rPr lang="en-US" sz="1200" i="1" dirty="0"/>
              <a:t>	- upper air</a:t>
            </a:r>
          </a:p>
          <a:p>
            <a:pPr eaLnBrk="0" hangingPunct="0">
              <a:spcBef>
                <a:spcPct val="30000"/>
              </a:spcBef>
            </a:pPr>
            <a:r>
              <a:rPr lang="en-US" sz="1200" i="1" dirty="0" smtClean="0"/>
              <a:t>Consequence Assessment</a:t>
            </a:r>
          </a:p>
          <a:p>
            <a:pPr eaLnBrk="0" hangingPunct="0">
              <a:spcBef>
                <a:spcPct val="30000"/>
              </a:spcBef>
            </a:pPr>
            <a:r>
              <a:rPr lang="en-US" sz="1200" i="1" dirty="0" smtClean="0"/>
              <a:t>Meteorological </a:t>
            </a:r>
            <a:r>
              <a:rPr lang="en-US" sz="1200" i="1" dirty="0"/>
              <a:t>Data Analysis</a:t>
            </a:r>
          </a:p>
          <a:p>
            <a:pPr eaLnBrk="0" hangingPunct="0">
              <a:spcBef>
                <a:spcPct val="30000"/>
              </a:spcBef>
            </a:pPr>
            <a:r>
              <a:rPr lang="en-US" sz="1200" i="1" dirty="0"/>
              <a:t>	- Climatological Analysis </a:t>
            </a:r>
          </a:p>
          <a:p>
            <a:pPr eaLnBrk="0" hangingPunct="0">
              <a:spcBef>
                <a:spcPct val="30000"/>
              </a:spcBef>
            </a:pPr>
            <a:r>
              <a:rPr lang="en-US" sz="1200" i="1" dirty="0"/>
              <a:t>	- Environmental Compliance</a:t>
            </a:r>
          </a:p>
          <a:p>
            <a:pPr eaLnBrk="0" hangingPunct="0">
              <a:spcBef>
                <a:spcPct val="30000"/>
              </a:spcBef>
            </a:pPr>
            <a:r>
              <a:rPr lang="en-US" sz="1200" i="1" dirty="0"/>
              <a:t>Meteorological Surveillance &amp; Forecasting</a:t>
            </a:r>
          </a:p>
          <a:p>
            <a:pPr eaLnBrk="0" hangingPunct="0">
              <a:spcBef>
                <a:spcPct val="30000"/>
              </a:spcBef>
            </a:pPr>
            <a:r>
              <a:rPr lang="en-US" sz="1200" i="1" dirty="0"/>
              <a:t>	- routine</a:t>
            </a:r>
          </a:p>
          <a:p>
            <a:pPr eaLnBrk="0" hangingPunct="0">
              <a:spcBef>
                <a:spcPct val="30000"/>
              </a:spcBef>
            </a:pPr>
            <a:r>
              <a:rPr lang="en-US" sz="1200" i="1" dirty="0"/>
              <a:t>	- on-demand</a:t>
            </a:r>
          </a:p>
          <a:p>
            <a:pPr eaLnBrk="0" hangingPunct="0">
              <a:spcBef>
                <a:spcPct val="30000"/>
              </a:spcBef>
            </a:pPr>
            <a:r>
              <a:rPr lang="en-US" sz="1200" i="1" dirty="0"/>
              <a:t>Specialized Experiment Support</a:t>
            </a:r>
          </a:p>
          <a:p>
            <a:pPr eaLnBrk="0" hangingPunct="0">
              <a:spcBef>
                <a:spcPct val="30000"/>
              </a:spcBef>
            </a:pPr>
            <a:r>
              <a:rPr lang="en-US" sz="1200" i="1" dirty="0"/>
              <a:t>Mesoscale Weather Forecast Modeling</a:t>
            </a:r>
          </a:p>
          <a:p>
            <a:pPr eaLnBrk="0" hangingPunct="0">
              <a:spcBef>
                <a:spcPct val="30000"/>
              </a:spcBef>
            </a:pPr>
            <a:r>
              <a:rPr lang="en-US" sz="1200" i="1" dirty="0"/>
              <a:t>Air Quality Modeling  </a:t>
            </a:r>
          </a:p>
          <a:p>
            <a:pPr eaLnBrk="0" hangingPunct="0">
              <a:spcBef>
                <a:spcPct val="30000"/>
              </a:spcBef>
            </a:pPr>
            <a:r>
              <a:rPr lang="en-US" sz="1200" i="1" dirty="0"/>
              <a:t>	- permitting </a:t>
            </a:r>
          </a:p>
          <a:p>
            <a:pPr eaLnBrk="0" hangingPunct="0">
              <a:spcBef>
                <a:spcPct val="30000"/>
              </a:spcBef>
            </a:pPr>
            <a:endParaRPr lang="en-US" sz="1200" i="1" dirty="0"/>
          </a:p>
          <a:p>
            <a:pPr eaLnBrk="0" hangingPunct="0">
              <a:spcBef>
                <a:spcPct val="30000"/>
              </a:spcBef>
            </a:pPr>
            <a:r>
              <a:rPr lang="en-US" sz="1200" i="1" dirty="0"/>
              <a:t>For each one of these services I will Outline </a:t>
            </a:r>
            <a:endParaRPr lang="en-US" sz="1200" i="1" dirty="0" smtClean="0"/>
          </a:p>
          <a:p>
            <a:pPr eaLnBrk="0" hangingPunct="0">
              <a:spcBef>
                <a:spcPct val="30000"/>
              </a:spcBef>
            </a:pPr>
            <a:r>
              <a:rPr lang="en-US" sz="1200" i="1" dirty="0" smtClean="0"/>
              <a:t>What </a:t>
            </a:r>
            <a:r>
              <a:rPr lang="en-US" sz="1200" i="1" dirty="0"/>
              <a:t>we do…</a:t>
            </a:r>
          </a:p>
          <a:p>
            <a:pPr eaLnBrk="0" hangingPunct="0">
              <a:spcBef>
                <a:spcPct val="30000"/>
              </a:spcBef>
            </a:pPr>
            <a:r>
              <a:rPr lang="en-US" sz="1200" i="1" dirty="0"/>
              <a:t>Products developed/generated…</a:t>
            </a:r>
          </a:p>
          <a:p>
            <a:pPr eaLnBrk="0" hangingPunct="0">
              <a:spcBef>
                <a:spcPct val="30000"/>
              </a:spcBef>
            </a:pPr>
            <a:r>
              <a:rPr lang="en-US" sz="1200" i="1" dirty="0"/>
              <a:t>Importance…</a:t>
            </a:r>
          </a:p>
          <a:p>
            <a:pPr eaLnBrk="0" hangingPunct="0">
              <a:spcBef>
                <a:spcPct val="30000"/>
              </a:spcBef>
            </a:pPr>
            <a:endParaRPr lang="en-US" sz="1200" i="1" dirty="0"/>
          </a:p>
          <a:p>
            <a:pPr eaLnBrk="0" hangingPunct="0">
              <a:spcBef>
                <a:spcPct val="30000"/>
              </a:spcBef>
            </a:pP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3891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2D764B80-847A-4EEF-B5F3-745B3679F801}" type="slidenum">
              <a:rPr lang="en-US" sz="1200"/>
              <a:pPr algn="r"/>
              <a:t>7</a:t>
            </a:fld>
            <a:endParaRPr lang="en-US" sz="1200"/>
          </a:p>
        </p:txBody>
      </p:sp>
      <p:sp>
        <p:nvSpPr>
          <p:cNvPr id="44036" name="Rectangle 4"/>
          <p:cNvSpPr>
            <a:spLocks noGrp="1"/>
          </p:cNvSpPr>
          <p:nvPr>
            <p:ph type="body" idx="1"/>
          </p:nvPr>
        </p:nvSpPr>
        <p:spPr bwMode="auto">
          <a:xfrm>
            <a:off x="1168400" y="4416425"/>
            <a:ext cx="5140325" cy="4183063"/>
          </a:xfrm>
        </p:spPr>
        <p:txBody>
          <a:bodyPr wrap="square" numCol="1" anchor="t" anchorCtr="0" compatLnSpc="1">
            <a:prstTxWarp prst="textNoShape">
              <a:avLst/>
            </a:prstTxWarp>
            <a:normAutofit lnSpcReduction="10000"/>
          </a:bodyPr>
          <a:lstStyle/>
          <a:p>
            <a:pPr eaLnBrk="1" hangingPunct="1"/>
            <a:r>
              <a:rPr lang="en-US" dirty="0" smtClean="0"/>
              <a:t>Examples shown here:</a:t>
            </a:r>
          </a:p>
          <a:p>
            <a:pPr eaLnBrk="1" hangingPunct="1"/>
            <a:r>
              <a:rPr lang="en-US" dirty="0" smtClean="0"/>
              <a:t>Field Research Division (FRD) mesonet and a weather tower, Special Operations and Research Division (SORD) mesonet and a weather tower, a wind profiler, and a </a:t>
            </a:r>
            <a:r>
              <a:rPr lang="en-US" dirty="0" err="1" smtClean="0"/>
              <a:t>radiosonde</a:t>
            </a:r>
            <a:r>
              <a:rPr lang="en-US" dirty="0" smtClean="0"/>
              <a:t> balloon release, Atmospheric Turbulence and Diffusion Division (ATDD) </a:t>
            </a:r>
            <a:r>
              <a:rPr lang="en-US" dirty="0" err="1" smtClean="0"/>
              <a:t>mesonets</a:t>
            </a:r>
            <a:r>
              <a:rPr lang="en-US" dirty="0" smtClean="0"/>
              <a:t> in Tennessee and Washington, DC.</a:t>
            </a:r>
          </a:p>
          <a:p>
            <a:pPr eaLnBrk="1" hangingPunct="1"/>
            <a:r>
              <a:rPr lang="en-US" dirty="0" smtClean="0"/>
              <a:t>-</a:t>
            </a:r>
          </a:p>
          <a:p>
            <a:pPr eaLnBrk="1" hangingPunct="1"/>
            <a:r>
              <a:rPr lang="en-US" b="1" dirty="0" smtClean="0"/>
              <a:t>What We Do…</a:t>
            </a:r>
          </a:p>
          <a:p>
            <a:pPr>
              <a:spcBef>
                <a:spcPct val="0"/>
              </a:spcBef>
            </a:pPr>
            <a:r>
              <a:rPr lang="en-US" dirty="0" smtClean="0"/>
              <a:t>operate and maintain weather data collection </a:t>
            </a:r>
            <a:r>
              <a:rPr lang="en-US" dirty="0" err="1" smtClean="0"/>
              <a:t>mesonets</a:t>
            </a:r>
            <a:r>
              <a:rPr lang="en-US" dirty="0" smtClean="0"/>
              <a:t> to characterize the </a:t>
            </a:r>
          </a:p>
          <a:p>
            <a:pPr>
              <a:spcBef>
                <a:spcPct val="0"/>
              </a:spcBef>
            </a:pPr>
            <a:r>
              <a:rPr lang="en-US" dirty="0" smtClean="0"/>
              <a:t>Atmospheric Boundary Layer of complex meteorological flows. This includes systems that measure the standard set of parameters (Temperature, Relative Humidity, Pressure, precipitation, Wind Speed, Wind Direction), but with the addition of lightning strike data in Nevada</a:t>
            </a:r>
            <a:endParaRPr lang="en-US" b="1" dirty="0" smtClean="0"/>
          </a:p>
          <a:p>
            <a:pPr eaLnBrk="1" hangingPunct="1"/>
            <a:endParaRPr lang="en-US" b="1" dirty="0" smtClean="0"/>
          </a:p>
          <a:p>
            <a:pPr eaLnBrk="1" hangingPunct="1"/>
            <a:r>
              <a:rPr lang="en-US" b="1" dirty="0" smtClean="0"/>
              <a:t>Products…</a:t>
            </a:r>
          </a:p>
          <a:p>
            <a:pPr eaLnBrk="1" hangingPunct="1"/>
            <a:r>
              <a:rPr lang="en-US" dirty="0" smtClean="0"/>
              <a:t>Graphical displays of weather data; surface, upper air, precipitation</a:t>
            </a:r>
          </a:p>
          <a:p>
            <a:pPr eaLnBrk="1" hangingPunct="1"/>
            <a:endParaRPr lang="en-US" b="1" dirty="0" smtClean="0"/>
          </a:p>
          <a:p>
            <a:pPr eaLnBrk="1" hangingPunct="1"/>
            <a:r>
              <a:rPr lang="en-US" b="1" dirty="0" smtClean="0"/>
              <a:t>Importance…</a:t>
            </a:r>
          </a:p>
          <a:p>
            <a:pPr eaLnBrk="1" hangingPunct="1"/>
            <a:r>
              <a:rPr lang="en-US" dirty="0" smtClean="0"/>
              <a:t>These data a base of information for nearly all areas  of services provided to DOE, such as Consequence Assessment to be discussed that are related to the health and safety of workers, populations, and property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73163" y="682625"/>
            <a:ext cx="4648200" cy="3486150"/>
          </a:xfrm>
          <a:noFill/>
          <a:ln>
            <a:solidFill>
              <a:srgbClr val="000000"/>
            </a:solidFill>
            <a:miter lim="800000"/>
            <a:headEnd/>
            <a:tailEnd/>
          </a:ln>
        </p:spPr>
      </p:sp>
      <p:sp>
        <p:nvSpPr>
          <p:cNvPr id="3789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88" tIns="46694" rIns="93388" bIns="46694" anchor="b"/>
          <a:lstStyle/>
          <a:p>
            <a:pPr algn="r"/>
            <a:fld id="{0C36237E-B630-47B4-8629-483E1DDEAC23}" type="slidenum">
              <a:rPr lang="en-US" sz="1200"/>
              <a:pPr algn="r"/>
              <a:t>8</a:t>
            </a:fld>
            <a:endParaRPr lang="en-US" sz="1200"/>
          </a:p>
        </p:txBody>
      </p:sp>
      <p:sp>
        <p:nvSpPr>
          <p:cNvPr id="37892" name="Notes Placeholder 4"/>
          <p:cNvSpPr>
            <a:spLocks noGrp="1"/>
          </p:cNvSpPr>
          <p:nvPr/>
        </p:nvSpPr>
        <p:spPr bwMode="auto">
          <a:xfrm>
            <a:off x="701675" y="4416425"/>
            <a:ext cx="5607050" cy="4183063"/>
          </a:xfrm>
          <a:prstGeom prst="rect">
            <a:avLst/>
          </a:prstGeom>
          <a:noFill/>
          <a:ln w="9525">
            <a:noFill/>
            <a:miter lim="800000"/>
            <a:headEnd/>
            <a:tailEnd/>
          </a:ln>
        </p:spPr>
        <p:txBody>
          <a:bodyPr lIns="93388" tIns="46694" rIns="93388" bIns="46694"/>
          <a:lstStyle/>
          <a:p>
            <a:pPr>
              <a:spcBef>
                <a:spcPct val="30000"/>
              </a:spcBef>
            </a:pPr>
            <a:r>
              <a:rPr lang="en-US" sz="1200" dirty="0"/>
              <a:t>So for Consequence Assessment</a:t>
            </a:r>
          </a:p>
          <a:p>
            <a:pPr>
              <a:spcBef>
                <a:spcPct val="30000"/>
              </a:spcBef>
              <a:buFontTx/>
              <a:buChar char="-"/>
            </a:pPr>
            <a:r>
              <a:rPr lang="en-US" sz="1200" dirty="0"/>
              <a:t>BOOM, an event happens and is going to have an effect on the environment and people.</a:t>
            </a:r>
          </a:p>
          <a:p>
            <a:pPr>
              <a:spcBef>
                <a:spcPct val="30000"/>
              </a:spcBef>
            </a:pPr>
            <a:r>
              <a:rPr lang="en-US" sz="1200" dirty="0"/>
              <a:t> </a:t>
            </a:r>
            <a:r>
              <a:rPr lang="en-US" sz="1200" b="1" dirty="0"/>
              <a:t>What we do…</a:t>
            </a:r>
          </a:p>
          <a:p>
            <a:pPr>
              <a:spcBef>
                <a:spcPct val="30000"/>
              </a:spcBef>
              <a:buFontTx/>
              <a:buChar char="-"/>
            </a:pPr>
            <a:r>
              <a:rPr lang="en-US" sz="1200" dirty="0"/>
              <a:t>Information is taken from the local mesonet, scenario specific information  (including the material involved, how it was released to the atmosphere) is input to a dispersion model.</a:t>
            </a:r>
          </a:p>
          <a:p>
            <a:pPr>
              <a:spcBef>
                <a:spcPct val="30000"/>
              </a:spcBef>
            </a:pPr>
            <a:r>
              <a:rPr lang="en-US" sz="1200" b="1" dirty="0"/>
              <a:t>Product…</a:t>
            </a:r>
          </a:p>
          <a:p>
            <a:pPr>
              <a:spcBef>
                <a:spcPct val="30000"/>
              </a:spcBef>
              <a:buFontTx/>
              <a:buChar char="-"/>
            </a:pPr>
            <a:r>
              <a:rPr lang="en-US" sz="1200" dirty="0"/>
              <a:t> A plume plot is generated that shows concentration values </a:t>
            </a:r>
          </a:p>
          <a:p>
            <a:pPr>
              <a:spcBef>
                <a:spcPct val="30000"/>
              </a:spcBef>
              <a:buFontTx/>
              <a:buChar char="-"/>
            </a:pPr>
            <a:r>
              <a:rPr lang="en-US" sz="1200" dirty="0"/>
              <a:t> Expertise is applied that compares specific Emergency Action Levels that are related to Protective Actions.</a:t>
            </a:r>
          </a:p>
          <a:p>
            <a:pPr>
              <a:spcBef>
                <a:spcPct val="30000"/>
              </a:spcBef>
              <a:buFontTx/>
              <a:buChar char="-"/>
            </a:pPr>
            <a:r>
              <a:rPr lang="en-US" sz="1200" dirty="0"/>
              <a:t>Products are briefed to emergency managers, questions and discussions occur.  </a:t>
            </a:r>
          </a:p>
          <a:p>
            <a:pPr>
              <a:spcBef>
                <a:spcPct val="30000"/>
              </a:spcBef>
              <a:buFontTx/>
              <a:buChar char="-"/>
            </a:pPr>
            <a:r>
              <a:rPr lang="en-US" sz="1200" dirty="0"/>
              <a:t> Expertise is provided that recommends Protective Actions based on plume concentrations .</a:t>
            </a:r>
          </a:p>
          <a:p>
            <a:pPr>
              <a:spcBef>
                <a:spcPct val="30000"/>
              </a:spcBef>
            </a:pPr>
            <a:r>
              <a:rPr lang="en-US" sz="1200" dirty="0"/>
              <a:t>This is then a </a:t>
            </a:r>
            <a:r>
              <a:rPr lang="en-US" sz="1200" dirty="0" smtClean="0"/>
              <a:t>iterative </a:t>
            </a:r>
            <a:r>
              <a:rPr lang="en-US" sz="1200" dirty="0"/>
              <a:t>process,  taking updated source term information and wind information</a:t>
            </a:r>
            <a:r>
              <a:rPr lang="en-US" sz="1200" dirty="0" smtClean="0"/>
              <a:t>.</a:t>
            </a:r>
          </a:p>
          <a:p>
            <a:pPr>
              <a:spcBef>
                <a:spcPct val="30000"/>
              </a:spcBef>
            </a:pPr>
            <a:r>
              <a:rPr lang="en-US" sz="1200" dirty="0" smtClean="0"/>
              <a:t>FRD and SORD do this for DOE for both radiological and chemical events</a:t>
            </a:r>
            <a:endParaRPr lang="en-US" sz="1200" dirty="0"/>
          </a:p>
          <a:p>
            <a:pPr>
              <a:spcBef>
                <a:spcPct val="30000"/>
              </a:spcBef>
            </a:pPr>
            <a:r>
              <a:rPr lang="en-US" sz="1200" b="1" dirty="0"/>
              <a:t>Why Important…</a:t>
            </a:r>
          </a:p>
          <a:p>
            <a:pPr>
              <a:spcBef>
                <a:spcPct val="30000"/>
              </a:spcBef>
            </a:pPr>
            <a:r>
              <a:rPr lang="en-US" sz="1200" dirty="0"/>
              <a:t>- This information and expertise directly affects the health and safety of site workers and property, and if event is large enough, off-site people and property.</a:t>
            </a:r>
          </a:p>
          <a:p>
            <a:pPr>
              <a:spcBef>
                <a:spcPct val="30000"/>
              </a:spcBef>
              <a:buFontTx/>
              <a:buChar char="-"/>
            </a:pPr>
            <a:endParaRPr lang="en-US" sz="1200" dirty="0"/>
          </a:p>
          <a:p>
            <a:pPr>
              <a:spcBef>
                <a:spcPct val="30000"/>
              </a:spcBef>
              <a:buFontTx/>
              <a:buChar char="-"/>
            </a:pPr>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lvl="1">
              <a:spcBef>
                <a:spcPct val="0"/>
              </a:spcBef>
            </a:pPr>
            <a:r>
              <a:rPr lang="en-US" dirty="0" smtClean="0"/>
              <a:t>Shown here are examples of Climatological Reports and Site Environmental Reports from FRD and SORD on the left.  On the right are examples of State and Federal requirements that need meteorological data.</a:t>
            </a:r>
          </a:p>
          <a:p>
            <a:pPr eaLnBrk="1" hangingPunct="1"/>
            <a:r>
              <a:rPr lang="en-US" b="1" dirty="0" smtClean="0"/>
              <a:t>What We Do…</a:t>
            </a:r>
          </a:p>
          <a:p>
            <a:pPr eaLnBrk="1" hangingPunct="1"/>
            <a:r>
              <a:rPr lang="en-US" dirty="0" smtClean="0"/>
              <a:t>The data are processed, quality checked and assured, and archived.  These data are then analyzed in many different ways depending on the customers needs. But some of the more routine</a:t>
            </a:r>
            <a:endParaRPr lang="en-US" b="1" dirty="0" smtClean="0"/>
          </a:p>
          <a:p>
            <a:pPr eaLnBrk="1" hangingPunct="1"/>
            <a:r>
              <a:rPr lang="en-US" b="1" dirty="0" smtClean="0"/>
              <a:t>Products…</a:t>
            </a:r>
          </a:p>
          <a:p>
            <a:pPr eaLnBrk="1" hangingPunct="1"/>
            <a:r>
              <a:rPr lang="en-US" dirty="0" smtClean="0"/>
              <a:t>Are included in </a:t>
            </a:r>
          </a:p>
          <a:p>
            <a:pPr eaLnBrk="1" hangingPunct="1"/>
            <a:r>
              <a:rPr lang="en-US" dirty="0" smtClean="0"/>
              <a:t>      - reports to plan activities and experiments on the sites (used for engineering</a:t>
            </a:r>
            <a:r>
              <a:rPr lang="en-US" baseline="0" dirty="0" smtClean="0"/>
              <a:t> design – wind loading</a:t>
            </a:r>
            <a:endParaRPr lang="en-US" dirty="0" smtClean="0"/>
          </a:p>
          <a:p>
            <a:pPr eaLnBrk="1" hangingPunct="1"/>
            <a:r>
              <a:rPr lang="en-US" b="1" dirty="0" smtClean="0"/>
              <a:t>      - </a:t>
            </a:r>
            <a:r>
              <a:rPr lang="en-US" dirty="0" smtClean="0"/>
              <a:t>Annual Site environmental Reports</a:t>
            </a:r>
          </a:p>
          <a:p>
            <a:pPr eaLnBrk="1" hangingPunct="1"/>
            <a:r>
              <a:rPr lang="en-US" baseline="0" dirty="0" smtClean="0"/>
              <a:t>      - </a:t>
            </a:r>
            <a:r>
              <a:rPr lang="en-US" dirty="0" smtClean="0"/>
              <a:t>Site Environmental Impact Statements, </a:t>
            </a:r>
          </a:p>
          <a:p>
            <a:pPr eaLnBrk="1" hangingPunct="1"/>
            <a:r>
              <a:rPr lang="en-US" dirty="0" smtClean="0"/>
              <a:t>      -  Environmental Compliance requirements (Fed and State reporting) which include</a:t>
            </a:r>
          </a:p>
          <a:p>
            <a:pPr lvl="1">
              <a:spcBef>
                <a:spcPct val="0"/>
              </a:spcBef>
            </a:pPr>
            <a:r>
              <a:rPr lang="en-US" dirty="0" smtClean="0"/>
              <a:t>	- Precipitation Events (run off, ground water [wells])</a:t>
            </a:r>
          </a:p>
          <a:p>
            <a:pPr lvl="1">
              <a:spcBef>
                <a:spcPct val="0"/>
              </a:spcBef>
            </a:pPr>
            <a:r>
              <a:rPr lang="en-US" dirty="0" smtClean="0"/>
              <a:t>	- NESHAPS – National Emissions Standards for Hazardous Air Pollutants</a:t>
            </a:r>
            <a:endParaRPr lang="en-US" b="1" dirty="0" smtClean="0"/>
          </a:p>
          <a:p>
            <a:pPr eaLnBrk="1" hangingPunct="1"/>
            <a:r>
              <a:rPr lang="en-US" b="1" dirty="0" smtClean="0"/>
              <a:t>Importance…</a:t>
            </a:r>
            <a:endParaRPr lang="en-US" dirty="0" smtClean="0"/>
          </a:p>
          <a:p>
            <a:pPr lvl="1">
              <a:spcBef>
                <a:spcPct val="0"/>
              </a:spcBef>
            </a:pPr>
            <a:r>
              <a:rPr lang="en-US" dirty="0" smtClean="0"/>
              <a:t>Maintain safe development, operation of testing and experimental facilities,  and the safety of the workers, environment, and off-site populations. </a:t>
            </a:r>
          </a:p>
          <a:p>
            <a:pPr lvl="1">
              <a:spcBef>
                <a:spcPct val="0"/>
              </a:spcBef>
            </a:pP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FEA10-69CD-4462-9DAA-C337500FE0C3}" type="slidenum">
              <a:rPr lang="en-US"/>
              <a:pPr fontAlgn="base">
                <a:spcBef>
                  <a:spcPct val="0"/>
                </a:spcBef>
                <a:spcAft>
                  <a:spcPct val="0"/>
                </a:spcAft>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Content Placeholder 2"/>
          <p:cNvSpPr>
            <a:spLocks noGrp="1"/>
          </p:cNvSpPr>
          <p:nvPr>
            <p:ph idx="13"/>
          </p:nvPr>
        </p:nvSpPr>
        <p:spPr>
          <a:xfrm>
            <a:off x="609600" y="1524000"/>
            <a:ext cx="8229600" cy="4389120"/>
          </a:xfrm>
          <a:prstGeom prst="rect">
            <a:avLst/>
          </a:prstGeom>
        </p:spPr>
        <p:txBody>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4"/>
          <p:cNvSpPr>
            <a:spLocks noGrp="1"/>
          </p:cNvSpPr>
          <p:nvPr>
            <p:ph type="dt" sz="half" idx="14"/>
          </p:nvPr>
        </p:nvSpPr>
        <p:spPr/>
        <p:txBody>
          <a:bodyPr/>
          <a:lstStyle>
            <a:lvl1pPr>
              <a:defRPr/>
            </a:lvl1pPr>
          </a:lstStyle>
          <a:p>
            <a:r>
              <a:rPr lang="en-US" smtClean="0"/>
              <a:t>May 3, 2011</a:t>
            </a:r>
            <a:endParaRPr lang="en-US"/>
          </a:p>
        </p:txBody>
      </p:sp>
      <p:sp>
        <p:nvSpPr>
          <p:cNvPr id="4" name="Footer Placeholder 5"/>
          <p:cNvSpPr>
            <a:spLocks noGrp="1"/>
          </p:cNvSpPr>
          <p:nvPr>
            <p:ph type="ftr" sz="quarter" idx="15"/>
          </p:nvPr>
        </p:nvSpPr>
        <p:spPr/>
        <p:txBody>
          <a:bodyPr/>
          <a:lstStyle>
            <a:lvl1pPr>
              <a:defRPr/>
            </a:lvl1pPr>
          </a:lstStyle>
          <a:p>
            <a:r>
              <a:rPr lang="en-US"/>
              <a:t>Air Resources Laboratory</a:t>
            </a:r>
          </a:p>
        </p:txBody>
      </p:sp>
      <p:sp>
        <p:nvSpPr>
          <p:cNvPr id="5" name="Slide Number Placeholder 6"/>
          <p:cNvSpPr>
            <a:spLocks noGrp="1"/>
          </p:cNvSpPr>
          <p:nvPr>
            <p:ph type="sldNum" sz="quarter" idx="16"/>
          </p:nvPr>
        </p:nvSpPr>
        <p:spPr/>
        <p:txBody>
          <a:bodyPr/>
          <a:lstStyle>
            <a:lvl1pPr>
              <a:defRPr/>
            </a:lvl1pPr>
          </a:lstStyle>
          <a:p>
            <a:fld id="{FF25D290-3F4A-4E88-96B7-1E07912883E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35480"/>
            <a:ext cx="8229600" cy="438912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0"/>
          </p:nvPr>
        </p:nvSpPr>
        <p:spPr/>
        <p:txBody>
          <a:bodyPr/>
          <a:lstStyle>
            <a:lvl1pPr>
              <a:defRPr/>
            </a:lvl1pPr>
          </a:lstStyle>
          <a:p>
            <a:r>
              <a:rPr lang="en-US" smtClean="0"/>
              <a:t>May 3, 2011</a:t>
            </a:r>
            <a:endParaRPr lang="en-US"/>
          </a:p>
        </p:txBody>
      </p:sp>
      <p:sp>
        <p:nvSpPr>
          <p:cNvPr id="5" name="Footer Placeholder 5"/>
          <p:cNvSpPr>
            <a:spLocks noGrp="1"/>
          </p:cNvSpPr>
          <p:nvPr>
            <p:ph type="ftr" sz="quarter" idx="11"/>
          </p:nvPr>
        </p:nvSpPr>
        <p:spPr/>
        <p:txBody>
          <a:bodyPr/>
          <a:lstStyle>
            <a:lvl1pPr>
              <a:defRPr/>
            </a:lvl1pPr>
          </a:lstStyle>
          <a:p>
            <a:r>
              <a:rPr lang="en-US"/>
              <a:t>Air Resources Laboratory</a:t>
            </a:r>
          </a:p>
        </p:txBody>
      </p:sp>
      <p:sp>
        <p:nvSpPr>
          <p:cNvPr id="6" name="Slide Number Placeholder 6"/>
          <p:cNvSpPr>
            <a:spLocks noGrp="1"/>
          </p:cNvSpPr>
          <p:nvPr>
            <p:ph type="sldNum" sz="quarter" idx="12"/>
          </p:nvPr>
        </p:nvSpPr>
        <p:spPr/>
        <p:txBody>
          <a:bodyPr/>
          <a:lstStyle>
            <a:lvl1pPr>
              <a:defRPr/>
            </a:lvl1pPr>
          </a:lstStyle>
          <a:p>
            <a:fld id="{2F53560C-A8FF-42EA-BDC1-D7817AEAD8D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May 3, 2011</a:t>
            </a:r>
            <a:endParaRPr lang="en-US"/>
          </a:p>
        </p:txBody>
      </p:sp>
      <p:sp>
        <p:nvSpPr>
          <p:cNvPr id="6" name="Footer Placeholder 5"/>
          <p:cNvSpPr>
            <a:spLocks noGrp="1"/>
          </p:cNvSpPr>
          <p:nvPr>
            <p:ph type="ftr" sz="quarter" idx="11"/>
          </p:nvPr>
        </p:nvSpPr>
        <p:spPr/>
        <p:txBody>
          <a:bodyPr/>
          <a:lstStyle>
            <a:lvl1pPr>
              <a:defRPr/>
            </a:lvl1pPr>
          </a:lstStyle>
          <a:p>
            <a:r>
              <a:rPr lang="en-US"/>
              <a:t>Air Resources Laboratory</a:t>
            </a:r>
          </a:p>
        </p:txBody>
      </p:sp>
      <p:sp>
        <p:nvSpPr>
          <p:cNvPr id="7" name="Slide Number Placeholder 6"/>
          <p:cNvSpPr>
            <a:spLocks noGrp="1"/>
          </p:cNvSpPr>
          <p:nvPr>
            <p:ph type="sldNum" sz="quarter" idx="12"/>
          </p:nvPr>
        </p:nvSpPr>
        <p:spPr/>
        <p:txBody>
          <a:bodyPr/>
          <a:lstStyle>
            <a:lvl1pPr>
              <a:defRPr/>
            </a:lvl1pPr>
          </a:lstStyle>
          <a:p>
            <a:fld id="{695DE209-1524-4172-86F1-D0DEA02DDCE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r>
              <a:rPr lang="en-US" smtClean="0"/>
              <a:t>May 3, 2011</a:t>
            </a:r>
            <a:endParaRPr lang="en-US"/>
          </a:p>
        </p:txBody>
      </p:sp>
      <p:sp>
        <p:nvSpPr>
          <p:cNvPr id="8" name="Footer Placeholder 5"/>
          <p:cNvSpPr>
            <a:spLocks noGrp="1"/>
          </p:cNvSpPr>
          <p:nvPr>
            <p:ph type="ftr" sz="quarter" idx="11"/>
          </p:nvPr>
        </p:nvSpPr>
        <p:spPr/>
        <p:txBody>
          <a:bodyPr/>
          <a:lstStyle>
            <a:lvl1pPr>
              <a:defRPr/>
            </a:lvl1pPr>
          </a:lstStyle>
          <a:p>
            <a:r>
              <a:rPr lang="en-US"/>
              <a:t>Air Resources Laboratory</a:t>
            </a:r>
          </a:p>
        </p:txBody>
      </p:sp>
      <p:sp>
        <p:nvSpPr>
          <p:cNvPr id="9" name="Slide Number Placeholder 6"/>
          <p:cNvSpPr>
            <a:spLocks noGrp="1"/>
          </p:cNvSpPr>
          <p:nvPr>
            <p:ph type="sldNum" sz="quarter" idx="12"/>
          </p:nvPr>
        </p:nvSpPr>
        <p:spPr/>
        <p:txBody>
          <a:bodyPr/>
          <a:lstStyle>
            <a:lvl1pPr>
              <a:defRPr/>
            </a:lvl1pPr>
          </a:lstStyle>
          <a:p>
            <a:fld id="{4B430D9A-CC5D-492F-A92D-982FB0D9B83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r>
              <a:rPr lang="en-US" smtClean="0"/>
              <a:t>May 3, 2011</a:t>
            </a:r>
            <a:endParaRPr lang="en-US" dirty="0"/>
          </a:p>
        </p:txBody>
      </p:sp>
      <p:sp>
        <p:nvSpPr>
          <p:cNvPr id="3" name="Footer Placeholder 5"/>
          <p:cNvSpPr>
            <a:spLocks noGrp="1"/>
          </p:cNvSpPr>
          <p:nvPr>
            <p:ph type="ftr" sz="quarter" idx="11"/>
          </p:nvPr>
        </p:nvSpPr>
        <p:spPr/>
        <p:txBody>
          <a:bodyPr/>
          <a:lstStyle>
            <a:lvl1pPr>
              <a:defRPr/>
            </a:lvl1pPr>
          </a:lstStyle>
          <a:p>
            <a:r>
              <a:rPr lang="en-US"/>
              <a:t>Air Resources Laboratory</a:t>
            </a:r>
          </a:p>
        </p:txBody>
      </p:sp>
      <p:sp>
        <p:nvSpPr>
          <p:cNvPr id="4" name="Slide Number Placeholder 6"/>
          <p:cNvSpPr>
            <a:spLocks noGrp="1"/>
          </p:cNvSpPr>
          <p:nvPr>
            <p:ph type="sldNum" sz="quarter" idx="12"/>
          </p:nvPr>
        </p:nvSpPr>
        <p:spPr/>
        <p:txBody>
          <a:bodyPr/>
          <a:lstStyle>
            <a:lvl1pPr>
              <a:defRPr/>
            </a:lvl1pPr>
          </a:lstStyle>
          <a:p>
            <a:fld id="{CE525D7B-2594-4D35-B0BA-8064480EE96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May 3, 2011</a:t>
            </a:r>
            <a:endParaRPr lang="en-US"/>
          </a:p>
        </p:txBody>
      </p:sp>
      <p:sp>
        <p:nvSpPr>
          <p:cNvPr id="6" name="Footer Placeholder 5"/>
          <p:cNvSpPr>
            <a:spLocks noGrp="1"/>
          </p:cNvSpPr>
          <p:nvPr>
            <p:ph type="ftr" sz="quarter" idx="11"/>
          </p:nvPr>
        </p:nvSpPr>
        <p:spPr/>
        <p:txBody>
          <a:bodyPr/>
          <a:lstStyle>
            <a:lvl1pPr>
              <a:defRPr/>
            </a:lvl1pPr>
          </a:lstStyle>
          <a:p>
            <a:r>
              <a:rPr lang="en-US"/>
              <a:t>Air Resources Laboratory</a:t>
            </a:r>
          </a:p>
        </p:txBody>
      </p:sp>
      <p:sp>
        <p:nvSpPr>
          <p:cNvPr id="7" name="Slide Number Placeholder 6"/>
          <p:cNvSpPr>
            <a:spLocks noGrp="1"/>
          </p:cNvSpPr>
          <p:nvPr>
            <p:ph type="sldNum" sz="quarter" idx="12"/>
          </p:nvPr>
        </p:nvSpPr>
        <p:spPr/>
        <p:txBody>
          <a:bodyPr/>
          <a:lstStyle>
            <a:lvl1pPr>
              <a:defRPr/>
            </a:lvl1pPr>
          </a:lstStyle>
          <a:p>
            <a:fld id="{6E254FFE-38DA-4449-9ADE-01A2899AA74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r>
              <a:rPr lang="en-US" smtClean="0"/>
              <a:t>May 3, 2011</a:t>
            </a:r>
            <a:endParaRPr lang="en-US"/>
          </a:p>
        </p:txBody>
      </p:sp>
      <p:sp>
        <p:nvSpPr>
          <p:cNvPr id="5" name="Footer Placeholder 5"/>
          <p:cNvSpPr>
            <a:spLocks noGrp="1"/>
          </p:cNvSpPr>
          <p:nvPr>
            <p:ph type="ftr" sz="quarter" idx="11"/>
          </p:nvPr>
        </p:nvSpPr>
        <p:spPr/>
        <p:txBody>
          <a:bodyPr/>
          <a:lstStyle>
            <a:lvl1pPr>
              <a:defRPr/>
            </a:lvl1pPr>
          </a:lstStyle>
          <a:p>
            <a:r>
              <a:rPr lang="en-US"/>
              <a:t>Air Resources Laboratory</a:t>
            </a:r>
          </a:p>
        </p:txBody>
      </p:sp>
      <p:sp>
        <p:nvSpPr>
          <p:cNvPr id="6" name="Slide Number Placeholder 6"/>
          <p:cNvSpPr>
            <a:spLocks noGrp="1"/>
          </p:cNvSpPr>
          <p:nvPr>
            <p:ph type="sldNum" sz="quarter" idx="12"/>
          </p:nvPr>
        </p:nvSpPr>
        <p:spPr/>
        <p:txBody>
          <a:bodyPr/>
          <a:lstStyle>
            <a:lvl1pPr>
              <a:defRPr/>
            </a:lvl1pPr>
          </a:lstStyle>
          <a:p>
            <a:fld id="{3E96E812-ABEE-4739-9488-B65D5B33E2C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r>
              <a:rPr lang="en-US" smtClean="0"/>
              <a:t>May 3, 2011</a:t>
            </a:r>
            <a:endParaRPr lang="en-US"/>
          </a:p>
        </p:txBody>
      </p:sp>
      <p:sp>
        <p:nvSpPr>
          <p:cNvPr id="5" name="Footer Placeholder 5"/>
          <p:cNvSpPr>
            <a:spLocks noGrp="1"/>
          </p:cNvSpPr>
          <p:nvPr>
            <p:ph type="ftr" sz="quarter" idx="11"/>
          </p:nvPr>
        </p:nvSpPr>
        <p:spPr/>
        <p:txBody>
          <a:bodyPr/>
          <a:lstStyle>
            <a:lvl1pPr>
              <a:defRPr/>
            </a:lvl1pPr>
          </a:lstStyle>
          <a:p>
            <a:r>
              <a:rPr lang="en-US"/>
              <a:t>Air Resources Laboratory</a:t>
            </a:r>
          </a:p>
        </p:txBody>
      </p:sp>
      <p:sp>
        <p:nvSpPr>
          <p:cNvPr id="6" name="Slide Number Placeholder 6"/>
          <p:cNvSpPr>
            <a:spLocks noGrp="1"/>
          </p:cNvSpPr>
          <p:nvPr>
            <p:ph type="sldNum" sz="quarter" idx="12"/>
          </p:nvPr>
        </p:nvSpPr>
        <p:spPr/>
        <p:txBody>
          <a:bodyPr/>
          <a:lstStyle>
            <a:lvl1pPr>
              <a:defRPr/>
            </a:lvl1pPr>
          </a:lstStyle>
          <a:p>
            <a:fld id="{75E56A82-FF47-4FEA-9B97-6CE7FFCC986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103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pic>
        <p:nvPicPr>
          <p:cNvPr id="14" name="Picture 7" descr="NOAA"/>
          <p:cNvPicPr>
            <a:picLocks noChangeAspect="1" noChangeArrowheads="1"/>
          </p:cNvPicPr>
          <p:nvPr userDrawn="1"/>
        </p:nvPicPr>
        <p:blipFill>
          <a:blip r:embed="rId10" cstate="print"/>
          <a:srcRect/>
          <a:stretch>
            <a:fillRect/>
          </a:stretch>
        </p:blipFill>
        <p:spPr bwMode="auto">
          <a:xfrm>
            <a:off x="76200" y="76200"/>
            <a:ext cx="762000" cy="762000"/>
          </a:xfrm>
          <a:prstGeom prst="rect">
            <a:avLst/>
          </a:prstGeom>
          <a:noFill/>
          <a:effectLst>
            <a:outerShdw dist="45791" dir="2021404" algn="ctr" rotWithShape="0">
              <a:srgbClr val="000066">
                <a:alpha val="50000"/>
              </a:srgbClr>
            </a:outerShdw>
          </a:effectLst>
        </p:spPr>
      </p:pic>
      <p:sp>
        <p:nvSpPr>
          <p:cNvPr id="1034" name="Title Placeholder 8"/>
          <p:cNvSpPr>
            <a:spLocks noGrp="1"/>
          </p:cNvSpPr>
          <p:nvPr>
            <p:ph type="title"/>
          </p:nvPr>
        </p:nvSpPr>
        <p:spPr bwMode="auto">
          <a:xfrm>
            <a:off x="1447800" y="2514600"/>
            <a:ext cx="6019800" cy="8382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7" name="TextBox 16"/>
          <p:cNvSpPr txBox="1"/>
          <p:nvPr userDrawn="1"/>
        </p:nvSpPr>
        <p:spPr>
          <a:xfrm>
            <a:off x="0" y="6488113"/>
            <a:ext cx="9144000" cy="369887"/>
          </a:xfrm>
          <a:prstGeom prst="rect">
            <a:avLst/>
          </a:prstGeom>
          <a:gradFill flip="none" rotWithShape="1">
            <a:gsLst>
              <a:gs pos="25000">
                <a:srgbClr val="33CCCC">
                  <a:tint val="66000"/>
                  <a:satMod val="160000"/>
                </a:srgbClr>
              </a:gs>
              <a:gs pos="50000">
                <a:srgbClr val="33CCCC">
                  <a:tint val="44500"/>
                  <a:satMod val="160000"/>
                </a:srgbClr>
              </a:gs>
              <a:gs pos="100000">
                <a:srgbClr val="33CCCC">
                  <a:tint val="23500"/>
                  <a:satMod val="160000"/>
                </a:srgbClr>
              </a:gs>
            </a:gsLst>
            <a:lin ang="16200000" scaled="1"/>
            <a:tileRect/>
          </a:gradFill>
        </p:spPr>
        <p:txBody>
          <a:bodyPr>
            <a:spAutoFit/>
          </a:bodyPr>
          <a:lstStyle/>
          <a:p>
            <a:pPr fontAlgn="auto">
              <a:spcBef>
                <a:spcPts val="0"/>
              </a:spcBef>
              <a:spcAft>
                <a:spcPts val="0"/>
              </a:spcAft>
              <a:defRPr/>
            </a:pPr>
            <a:endParaRPr lang="en-US" dirty="0">
              <a:latin typeface="+mn-lt"/>
            </a:endParaRPr>
          </a:p>
        </p:txBody>
      </p:sp>
      <p:sp>
        <p:nvSpPr>
          <p:cNvPr id="19" name="Freeform 18"/>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 name="Freeform 19"/>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1" name="Date Placeholder 4"/>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400" b="1">
                <a:solidFill>
                  <a:srgbClr val="045C75"/>
                </a:solidFill>
              </a:defRPr>
            </a:lvl1pPr>
          </a:lstStyle>
          <a:p>
            <a:r>
              <a:rPr lang="en-US" smtClean="0"/>
              <a:t>May 3, 2011</a:t>
            </a:r>
            <a:endParaRPr lang="en-US"/>
          </a:p>
        </p:txBody>
      </p:sp>
      <p:sp>
        <p:nvSpPr>
          <p:cNvPr id="23" name="Footer Placeholder 5"/>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lgn="ctr">
              <a:defRPr sz="1400" b="1">
                <a:solidFill>
                  <a:srgbClr val="045C75"/>
                </a:solidFill>
              </a:defRPr>
            </a:lvl1pPr>
          </a:lstStyle>
          <a:p>
            <a:r>
              <a:rPr lang="en-US"/>
              <a:t>Air Resources Laboratory</a:t>
            </a:r>
          </a:p>
        </p:txBody>
      </p:sp>
      <p:sp>
        <p:nvSpPr>
          <p:cNvPr id="24" name="Slide Number Placeholder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rstTxWarp prst="textNoShape">
              <a:avLst/>
            </a:prstTxWarp>
          </a:bodyPr>
          <a:lstStyle>
            <a:lvl1pPr algn="r">
              <a:defRPr sz="1400" b="1">
                <a:solidFill>
                  <a:srgbClr val="045C75"/>
                </a:solidFill>
              </a:defRPr>
            </a:lvl1pPr>
          </a:lstStyle>
          <a:p>
            <a:fld id="{EC3FA1B9-C48D-40C0-AA4A-AD6DADC1D09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Lst>
  <p:hf hdr="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17.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7.wmf"/><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upload.wikimedia.org/wikipedia/en/9/94/Defense_Threat_Reduction_Agency_emblem.png" TargetMode="External"/><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16.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dirty="0" smtClean="0">
                <a:latin typeface="+mn-lt"/>
              </a:rPr>
              <a:t>May 3, 2011</a:t>
            </a:r>
            <a:endParaRPr lang="en-US" dirty="0">
              <a:latin typeface="+mn-lt"/>
            </a:endParaRPr>
          </a:p>
        </p:txBody>
      </p:sp>
      <p:sp>
        <p:nvSpPr>
          <p:cNvPr id="7" name="Footer Placeholder 5"/>
          <p:cNvSpPr>
            <a:spLocks noGrp="1"/>
          </p:cNvSpPr>
          <p:nvPr>
            <p:ph type="ftr" sz="quarter" idx="11"/>
          </p:nvPr>
        </p:nvSpPr>
        <p:spPr/>
        <p:txBody>
          <a:bodyPr/>
          <a:lstStyle/>
          <a:p>
            <a:r>
              <a:rPr lang="en-US" dirty="0">
                <a:latin typeface="+mn-lt"/>
              </a:rPr>
              <a:t>Air Resources Laboratory</a:t>
            </a:r>
          </a:p>
        </p:txBody>
      </p:sp>
      <p:sp>
        <p:nvSpPr>
          <p:cNvPr id="8" name="Slide Number Placeholder 6"/>
          <p:cNvSpPr>
            <a:spLocks noGrp="1"/>
          </p:cNvSpPr>
          <p:nvPr>
            <p:ph type="sldNum" sz="quarter" idx="12"/>
          </p:nvPr>
        </p:nvSpPr>
        <p:spPr/>
        <p:txBody>
          <a:bodyPr/>
          <a:lstStyle/>
          <a:p>
            <a:fld id="{5B4626D3-FFEE-4719-A77C-B92117BD60C3}" type="slidenum">
              <a:rPr lang="en-US">
                <a:latin typeface="+mn-lt"/>
              </a:rPr>
              <a:pPr/>
              <a:t>1</a:t>
            </a:fld>
            <a:endParaRPr lang="en-US" dirty="0">
              <a:latin typeface="+mn-lt"/>
            </a:endParaRPr>
          </a:p>
        </p:txBody>
      </p:sp>
      <p:pic>
        <p:nvPicPr>
          <p:cNvPr id="3077" name="Picture 4" descr="04-28-05 - Area 25 Funnel Cloud 001.jpg"/>
          <p:cNvPicPr>
            <a:picLocks noChangeAspect="1"/>
          </p:cNvPicPr>
          <p:nvPr/>
        </p:nvPicPr>
        <p:blipFill>
          <a:blip r:embed="rId3" cstate="print">
            <a:lum contrast="-40000"/>
          </a:blip>
          <a:srcRect/>
          <a:stretch>
            <a:fillRect/>
          </a:stretch>
        </p:blipFill>
        <p:spPr bwMode="auto">
          <a:xfrm>
            <a:off x="0" y="1066800"/>
            <a:ext cx="9144000" cy="5410200"/>
          </a:xfrm>
          <a:prstGeom prst="rect">
            <a:avLst/>
          </a:prstGeom>
          <a:noFill/>
          <a:ln w="9525">
            <a:noFill/>
            <a:miter lim="800000"/>
            <a:headEnd/>
            <a:tailEnd/>
          </a:ln>
        </p:spPr>
      </p:pic>
      <p:sp>
        <p:nvSpPr>
          <p:cNvPr id="3078" name="TextBox 1"/>
          <p:cNvSpPr txBox="1">
            <a:spLocks noChangeArrowheads="1"/>
          </p:cNvSpPr>
          <p:nvPr/>
        </p:nvSpPr>
        <p:spPr bwMode="auto">
          <a:xfrm>
            <a:off x="354013" y="1600200"/>
            <a:ext cx="8748712" cy="584200"/>
          </a:xfrm>
          <a:prstGeom prst="rect">
            <a:avLst/>
          </a:prstGeom>
          <a:noFill/>
          <a:ln w="9525">
            <a:noFill/>
            <a:miter lim="800000"/>
            <a:headEnd/>
            <a:tailEnd/>
          </a:ln>
        </p:spPr>
        <p:txBody>
          <a:bodyPr wrap="none">
            <a:spAutoFit/>
          </a:bodyPr>
          <a:lstStyle/>
          <a:p>
            <a:r>
              <a:rPr lang="en-US" sz="3200" b="1" dirty="0">
                <a:solidFill>
                  <a:srgbClr val="0000FF"/>
                </a:solidFill>
                <a:latin typeface="+mn-lt"/>
              </a:rPr>
              <a:t>Specialized Dispersion and Meteorology Support</a:t>
            </a:r>
          </a:p>
        </p:txBody>
      </p:sp>
      <p:sp>
        <p:nvSpPr>
          <p:cNvPr id="3079" name="TextBox 2"/>
          <p:cNvSpPr txBox="1">
            <a:spLocks noChangeArrowheads="1"/>
          </p:cNvSpPr>
          <p:nvPr/>
        </p:nvSpPr>
        <p:spPr bwMode="auto">
          <a:xfrm>
            <a:off x="2387600" y="4724400"/>
            <a:ext cx="4368800" cy="831850"/>
          </a:xfrm>
          <a:prstGeom prst="rect">
            <a:avLst/>
          </a:prstGeom>
          <a:noFill/>
          <a:ln w="9525">
            <a:noFill/>
            <a:miter lim="800000"/>
            <a:headEnd/>
            <a:tailEnd/>
          </a:ln>
        </p:spPr>
        <p:txBody>
          <a:bodyPr wrap="none">
            <a:spAutoFit/>
          </a:bodyPr>
          <a:lstStyle/>
          <a:p>
            <a:pPr algn="ctr"/>
            <a:r>
              <a:rPr lang="en-US" sz="2400" b="1" dirty="0">
                <a:latin typeface="+mn-lt"/>
              </a:rPr>
              <a:t>Air Resources Laboratory Review</a:t>
            </a:r>
          </a:p>
          <a:p>
            <a:pPr algn="ctr"/>
            <a:r>
              <a:rPr lang="en-US" sz="2400" b="1" dirty="0">
                <a:latin typeface="+mn-lt"/>
              </a:rPr>
              <a:t>Tuesday, May 3 - 5, 2011</a:t>
            </a:r>
          </a:p>
        </p:txBody>
      </p:sp>
      <p:sp>
        <p:nvSpPr>
          <p:cNvPr id="3080" name="TextBox 3"/>
          <p:cNvSpPr txBox="1">
            <a:spLocks noChangeArrowheads="1"/>
          </p:cNvSpPr>
          <p:nvPr/>
        </p:nvSpPr>
        <p:spPr bwMode="auto">
          <a:xfrm>
            <a:off x="3287713" y="3121025"/>
            <a:ext cx="2568575" cy="800100"/>
          </a:xfrm>
          <a:prstGeom prst="rect">
            <a:avLst/>
          </a:prstGeom>
          <a:noFill/>
          <a:ln w="9525">
            <a:noFill/>
            <a:miter lim="800000"/>
            <a:headEnd/>
            <a:tailEnd/>
          </a:ln>
        </p:spPr>
        <p:txBody>
          <a:bodyPr wrap="none">
            <a:spAutoFit/>
          </a:bodyPr>
          <a:lstStyle/>
          <a:p>
            <a:pPr algn="ctr"/>
            <a:r>
              <a:rPr lang="en-US" sz="2800" b="1" dirty="0">
                <a:latin typeface="+mn-lt"/>
              </a:rPr>
              <a:t>Walt Schalk</a:t>
            </a:r>
          </a:p>
          <a:p>
            <a:pPr algn="ctr"/>
            <a:r>
              <a:rPr lang="en-US" b="1" dirty="0">
                <a:latin typeface="+mn-lt"/>
              </a:rPr>
              <a:t>Air Resources Laboratory</a:t>
            </a:r>
            <a:endParaRPr lang="en-US"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dirty="0" smtClean="0"/>
              <a:t>May 3, 2011</a:t>
            </a:r>
            <a:endParaRPr lang="en-US" dirty="0"/>
          </a:p>
        </p:txBody>
      </p:sp>
      <p:sp>
        <p:nvSpPr>
          <p:cNvPr id="7" name="Footer Placeholder 5"/>
          <p:cNvSpPr>
            <a:spLocks noGrp="1"/>
          </p:cNvSpPr>
          <p:nvPr>
            <p:ph type="ftr" sz="quarter" idx="11"/>
          </p:nvPr>
        </p:nvSpPr>
        <p:spPr/>
        <p:txBody>
          <a:bodyPr/>
          <a:lstStyle/>
          <a:p>
            <a:r>
              <a:rPr lang="en-US" dirty="0"/>
              <a:t>Air Resources Laboratory</a:t>
            </a:r>
          </a:p>
        </p:txBody>
      </p:sp>
      <p:sp>
        <p:nvSpPr>
          <p:cNvPr id="9" name="Slide Number Placeholder 6"/>
          <p:cNvSpPr>
            <a:spLocks noGrp="1"/>
          </p:cNvSpPr>
          <p:nvPr>
            <p:ph type="sldNum" sz="quarter" idx="12"/>
          </p:nvPr>
        </p:nvSpPr>
        <p:spPr/>
        <p:txBody>
          <a:bodyPr/>
          <a:lstStyle/>
          <a:p>
            <a:fld id="{4B06CA94-6BF0-4547-A2D2-F01DA48D24FD}" type="slidenum">
              <a:rPr lang="en-US"/>
              <a:pPr/>
              <a:t>10</a:t>
            </a:fld>
            <a:endParaRPr lang="en-US" dirty="0"/>
          </a:p>
        </p:txBody>
      </p:sp>
      <p:pic>
        <p:nvPicPr>
          <p:cNvPr id="16389" name="Picture 8"/>
          <p:cNvPicPr>
            <a:picLocks noChangeAspect="1" noChangeArrowheads="1"/>
          </p:cNvPicPr>
          <p:nvPr/>
        </p:nvPicPr>
        <p:blipFill>
          <a:blip r:embed="rId3" cstate="print"/>
          <a:srcRect l="5008" t="28268" r="22379" b="15195"/>
          <a:stretch>
            <a:fillRect/>
          </a:stretch>
        </p:blipFill>
        <p:spPr bwMode="auto">
          <a:xfrm rot="-295237">
            <a:off x="320675" y="1990725"/>
            <a:ext cx="3952875" cy="4089400"/>
          </a:xfrm>
          <a:prstGeom prst="rect">
            <a:avLst/>
          </a:prstGeom>
          <a:noFill/>
          <a:ln w="9525">
            <a:solidFill>
              <a:schemeClr val="tx1"/>
            </a:solidFill>
            <a:miter lim="800000"/>
            <a:headEnd/>
            <a:tailEnd/>
          </a:ln>
        </p:spPr>
      </p:pic>
      <p:pic>
        <p:nvPicPr>
          <p:cNvPr id="16390" name="Picture 10"/>
          <p:cNvPicPr>
            <a:picLocks noChangeAspect="1" noChangeArrowheads="1"/>
          </p:cNvPicPr>
          <p:nvPr/>
        </p:nvPicPr>
        <p:blipFill>
          <a:blip r:embed="rId4" cstate="print"/>
          <a:srcRect l="15953" t="15370" r="4279" b="4279"/>
          <a:stretch>
            <a:fillRect/>
          </a:stretch>
        </p:blipFill>
        <p:spPr bwMode="auto">
          <a:xfrm rot="214345">
            <a:off x="2640013" y="1649413"/>
            <a:ext cx="4143375" cy="4171950"/>
          </a:xfrm>
          <a:prstGeom prst="rect">
            <a:avLst/>
          </a:prstGeom>
          <a:noFill/>
          <a:ln w="9525">
            <a:noFill/>
            <a:miter lim="800000"/>
            <a:headEnd/>
            <a:tailEnd/>
          </a:ln>
        </p:spPr>
      </p:pic>
      <p:pic>
        <p:nvPicPr>
          <p:cNvPr id="16391" name="Picture 13"/>
          <p:cNvPicPr>
            <a:picLocks noChangeAspect="1" noChangeArrowheads="1"/>
          </p:cNvPicPr>
          <p:nvPr/>
        </p:nvPicPr>
        <p:blipFill>
          <a:blip r:embed="rId5" cstate="print"/>
          <a:srcRect l="12672" t="15263" r="11299" b="9103"/>
          <a:stretch>
            <a:fillRect/>
          </a:stretch>
        </p:blipFill>
        <p:spPr bwMode="auto">
          <a:xfrm rot="257883">
            <a:off x="5421828" y="1670529"/>
            <a:ext cx="3303588" cy="4650737"/>
          </a:xfrm>
          <a:prstGeom prst="rect">
            <a:avLst/>
          </a:prstGeom>
          <a:noFill/>
          <a:ln w="9525">
            <a:solidFill>
              <a:schemeClr val="tx1"/>
            </a:solidFill>
            <a:miter lim="800000"/>
            <a:headEnd/>
            <a:tailEnd/>
          </a:ln>
        </p:spPr>
      </p:pic>
      <p:sp>
        <p:nvSpPr>
          <p:cNvPr id="8" name="TextBox 7"/>
          <p:cNvSpPr txBox="1"/>
          <p:nvPr/>
        </p:nvSpPr>
        <p:spPr>
          <a:xfrm>
            <a:off x="838200" y="990600"/>
            <a:ext cx="5961119" cy="523220"/>
          </a:xfrm>
          <a:prstGeom prst="rect">
            <a:avLst/>
          </a:prstGeom>
          <a:noFill/>
        </p:spPr>
        <p:txBody>
          <a:bodyPr wrap="none">
            <a:spAutoFit/>
          </a:bodyPr>
          <a:lstStyle/>
          <a:p>
            <a:pPr>
              <a:defRPr/>
            </a:pPr>
            <a:r>
              <a:rPr lang="en-US" sz="2800" b="1" dirty="0">
                <a:solidFill>
                  <a:srgbClr val="0000FF"/>
                </a:solidFill>
                <a:latin typeface="+mj-lt"/>
              </a:rPr>
              <a:t>Mesoscale Weather Forecast Modeling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p:cNvSpPr>
            <a:spLocks noGrp="1"/>
          </p:cNvSpPr>
          <p:nvPr>
            <p:ph type="dt" sz="half" idx="10"/>
          </p:nvPr>
        </p:nvSpPr>
        <p:spPr/>
        <p:txBody>
          <a:bodyPr/>
          <a:lstStyle/>
          <a:p>
            <a:r>
              <a:rPr lang="en-US" smtClean="0"/>
              <a:t>May 3, 2011</a:t>
            </a:r>
            <a:endParaRPr lang="en-US"/>
          </a:p>
        </p:txBody>
      </p:sp>
      <p:sp>
        <p:nvSpPr>
          <p:cNvPr id="11" name="Footer Placeholder 5"/>
          <p:cNvSpPr>
            <a:spLocks noGrp="1"/>
          </p:cNvSpPr>
          <p:nvPr>
            <p:ph type="ftr" sz="quarter" idx="11"/>
          </p:nvPr>
        </p:nvSpPr>
        <p:spPr/>
        <p:txBody>
          <a:bodyPr/>
          <a:lstStyle/>
          <a:p>
            <a:r>
              <a:rPr lang="en-US"/>
              <a:t>Air Resources Laboratory</a:t>
            </a:r>
          </a:p>
        </p:txBody>
      </p:sp>
      <p:sp>
        <p:nvSpPr>
          <p:cNvPr id="12" name="Slide Number Placeholder 6"/>
          <p:cNvSpPr>
            <a:spLocks noGrp="1"/>
          </p:cNvSpPr>
          <p:nvPr>
            <p:ph type="sldNum" sz="quarter" idx="12"/>
          </p:nvPr>
        </p:nvSpPr>
        <p:spPr/>
        <p:txBody>
          <a:bodyPr/>
          <a:lstStyle/>
          <a:p>
            <a:fld id="{3339A333-C202-44FE-AA80-558A77ECE7A5}" type="slidenum">
              <a:rPr lang="en-US"/>
              <a:pPr/>
              <a:t>11</a:t>
            </a:fld>
            <a:endParaRPr lang="en-US"/>
          </a:p>
        </p:txBody>
      </p:sp>
      <p:pic>
        <p:nvPicPr>
          <p:cNvPr id="14341" name="Picture 3"/>
          <p:cNvPicPr>
            <a:picLocks noChangeAspect="1" noChangeArrowheads="1"/>
          </p:cNvPicPr>
          <p:nvPr/>
        </p:nvPicPr>
        <p:blipFill>
          <a:blip r:embed="rId3" cstate="print"/>
          <a:srcRect l="989" t="28284" r="8072" b="10144"/>
          <a:stretch>
            <a:fillRect/>
          </a:stretch>
        </p:blipFill>
        <p:spPr bwMode="auto">
          <a:xfrm>
            <a:off x="381000" y="2743200"/>
            <a:ext cx="2876550" cy="1909763"/>
          </a:xfrm>
          <a:prstGeom prst="rect">
            <a:avLst/>
          </a:prstGeom>
          <a:noFill/>
          <a:ln w="9525">
            <a:solidFill>
              <a:schemeClr val="tx1"/>
            </a:solidFill>
            <a:miter lim="800000"/>
            <a:headEnd/>
            <a:tailEnd/>
          </a:ln>
        </p:spPr>
      </p:pic>
      <p:pic>
        <p:nvPicPr>
          <p:cNvPr id="14342" name="Picture 2"/>
          <p:cNvPicPr>
            <a:picLocks noChangeAspect="1" noChangeArrowheads="1"/>
          </p:cNvPicPr>
          <p:nvPr/>
        </p:nvPicPr>
        <p:blipFill>
          <a:blip r:embed="rId4" cstate="print"/>
          <a:srcRect l="787" t="12383" r="5167" b="36336"/>
          <a:stretch>
            <a:fillRect/>
          </a:stretch>
        </p:blipFill>
        <p:spPr bwMode="auto">
          <a:xfrm rot="-463124">
            <a:off x="239713" y="3567113"/>
            <a:ext cx="3365500" cy="2667000"/>
          </a:xfrm>
          <a:prstGeom prst="rect">
            <a:avLst/>
          </a:prstGeom>
          <a:noFill/>
          <a:ln w="9525">
            <a:solidFill>
              <a:schemeClr val="tx1"/>
            </a:solidFill>
            <a:miter lim="800000"/>
            <a:headEnd/>
            <a:tailEnd/>
          </a:ln>
        </p:spPr>
      </p:pic>
      <p:pic>
        <p:nvPicPr>
          <p:cNvPr id="14343" name="Picture 1"/>
          <p:cNvPicPr>
            <a:picLocks noChangeAspect="1" noChangeArrowheads="1"/>
          </p:cNvPicPr>
          <p:nvPr/>
        </p:nvPicPr>
        <p:blipFill>
          <a:blip r:embed="rId5" cstate="print"/>
          <a:srcRect l="2240" t="16606" r="4131" b="3922"/>
          <a:stretch>
            <a:fillRect/>
          </a:stretch>
        </p:blipFill>
        <p:spPr bwMode="auto">
          <a:xfrm rot="457111">
            <a:off x="1071773" y="1682719"/>
            <a:ext cx="2563812" cy="2544763"/>
          </a:xfrm>
          <a:prstGeom prst="rect">
            <a:avLst/>
          </a:prstGeom>
          <a:noFill/>
          <a:ln w="9525">
            <a:solidFill>
              <a:schemeClr val="tx1"/>
            </a:solidFill>
            <a:miter lim="800000"/>
            <a:headEnd/>
            <a:tailEnd/>
          </a:ln>
        </p:spPr>
      </p:pic>
      <p:pic>
        <p:nvPicPr>
          <p:cNvPr id="14344" name="Picture 4"/>
          <p:cNvPicPr>
            <a:picLocks noChangeAspect="1" noChangeArrowheads="1"/>
          </p:cNvPicPr>
          <p:nvPr/>
        </p:nvPicPr>
        <p:blipFill>
          <a:blip r:embed="rId6" cstate="print"/>
          <a:srcRect l="827" t="27661" r="3664" b="5322"/>
          <a:stretch>
            <a:fillRect/>
          </a:stretch>
        </p:blipFill>
        <p:spPr bwMode="auto">
          <a:xfrm rot="-649314">
            <a:off x="4903788" y="1935163"/>
            <a:ext cx="2886075" cy="1371600"/>
          </a:xfrm>
          <a:prstGeom prst="rect">
            <a:avLst/>
          </a:prstGeom>
          <a:noFill/>
          <a:ln w="9525">
            <a:solidFill>
              <a:schemeClr val="tx1"/>
            </a:solidFill>
            <a:miter lim="800000"/>
            <a:headEnd/>
            <a:tailEnd/>
          </a:ln>
        </p:spPr>
      </p:pic>
      <p:pic>
        <p:nvPicPr>
          <p:cNvPr id="14345" name="Picture 5"/>
          <p:cNvPicPr>
            <a:picLocks noChangeAspect="1" noChangeArrowheads="1"/>
          </p:cNvPicPr>
          <p:nvPr/>
        </p:nvPicPr>
        <p:blipFill>
          <a:blip r:embed="rId7" cstate="print"/>
          <a:srcRect l="827" t="26160" r="2719" b="7616"/>
          <a:stretch>
            <a:fillRect/>
          </a:stretch>
        </p:blipFill>
        <p:spPr bwMode="auto">
          <a:xfrm rot="-611598">
            <a:off x="4916488" y="2790825"/>
            <a:ext cx="3263900" cy="1600200"/>
          </a:xfrm>
          <a:prstGeom prst="rect">
            <a:avLst/>
          </a:prstGeom>
          <a:noFill/>
          <a:ln w="9525">
            <a:solidFill>
              <a:schemeClr val="tx1"/>
            </a:solidFill>
            <a:miter lim="800000"/>
            <a:headEnd/>
            <a:tailEnd/>
          </a:ln>
        </p:spPr>
      </p:pic>
      <p:pic>
        <p:nvPicPr>
          <p:cNvPr id="14346" name="Picture 6"/>
          <p:cNvPicPr>
            <a:picLocks noChangeAspect="1" noChangeArrowheads="1"/>
          </p:cNvPicPr>
          <p:nvPr/>
        </p:nvPicPr>
        <p:blipFill>
          <a:blip r:embed="rId8" cstate="print"/>
          <a:srcRect l="943" t="30000" r="2831" b="5385"/>
          <a:stretch>
            <a:fillRect/>
          </a:stretch>
        </p:blipFill>
        <p:spPr bwMode="auto">
          <a:xfrm rot="-588251">
            <a:off x="4897438" y="3717925"/>
            <a:ext cx="3516312" cy="1447800"/>
          </a:xfrm>
          <a:prstGeom prst="rect">
            <a:avLst/>
          </a:prstGeom>
          <a:noFill/>
          <a:ln w="9525">
            <a:solidFill>
              <a:schemeClr val="tx1"/>
            </a:solidFill>
            <a:miter lim="800000"/>
            <a:headEnd/>
            <a:tailEnd/>
          </a:ln>
        </p:spPr>
      </p:pic>
      <p:pic>
        <p:nvPicPr>
          <p:cNvPr id="14347" name="Picture 7"/>
          <p:cNvPicPr>
            <a:picLocks noChangeAspect="1" noChangeArrowheads="1"/>
          </p:cNvPicPr>
          <p:nvPr/>
        </p:nvPicPr>
        <p:blipFill>
          <a:blip r:embed="rId9" cstate="print"/>
          <a:srcRect l="1418" t="27425" r="6815" b="6261"/>
          <a:stretch>
            <a:fillRect/>
          </a:stretch>
        </p:blipFill>
        <p:spPr bwMode="auto">
          <a:xfrm rot="-611891">
            <a:off x="4932363" y="4460875"/>
            <a:ext cx="3200400" cy="1768475"/>
          </a:xfrm>
          <a:prstGeom prst="rect">
            <a:avLst/>
          </a:prstGeom>
          <a:noFill/>
          <a:ln w="9525">
            <a:solidFill>
              <a:schemeClr val="tx1"/>
            </a:solidFill>
            <a:miter lim="800000"/>
            <a:headEnd/>
            <a:tailEnd/>
          </a:ln>
        </p:spPr>
      </p:pic>
      <p:sp>
        <p:nvSpPr>
          <p:cNvPr id="14" name="TextBox 13"/>
          <p:cNvSpPr txBox="1"/>
          <p:nvPr/>
        </p:nvSpPr>
        <p:spPr>
          <a:xfrm>
            <a:off x="838200" y="990600"/>
            <a:ext cx="6446829" cy="523220"/>
          </a:xfrm>
          <a:prstGeom prst="rect">
            <a:avLst/>
          </a:prstGeom>
          <a:noFill/>
        </p:spPr>
        <p:txBody>
          <a:bodyPr wrap="none">
            <a:spAutoFit/>
          </a:bodyPr>
          <a:lstStyle/>
          <a:p>
            <a:pPr>
              <a:defRPr/>
            </a:pPr>
            <a:r>
              <a:rPr lang="en-US" sz="2800" b="1" dirty="0">
                <a:solidFill>
                  <a:srgbClr val="0000FF"/>
                </a:solidFill>
                <a:latin typeface="+mj-lt"/>
              </a:rPr>
              <a:t>Meteorological Surveillance &amp; Forecasting</a:t>
            </a:r>
          </a:p>
        </p:txBody>
      </p:sp>
      <p:pic>
        <p:nvPicPr>
          <p:cNvPr id="13" name="Picture 12" descr="deflationtimes.jpg"/>
          <p:cNvPicPr>
            <a:picLocks noChangeAspect="1"/>
          </p:cNvPicPr>
          <p:nvPr/>
        </p:nvPicPr>
        <p:blipFill>
          <a:blip r:embed="rId10" cstate="print"/>
          <a:stretch>
            <a:fillRect/>
          </a:stretch>
        </p:blipFill>
        <p:spPr>
          <a:xfrm>
            <a:off x="1752600" y="2819400"/>
            <a:ext cx="5525402" cy="2953072"/>
          </a:xfrm>
          <a:prstGeom prst="rect">
            <a:avLst/>
          </a:prstGeom>
          <a:ln w="381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r>
              <a:rPr lang="en-US" smtClean="0"/>
              <a:t>May 3, 2011</a:t>
            </a:r>
            <a:endParaRPr lang="en-US"/>
          </a:p>
        </p:txBody>
      </p:sp>
      <p:sp>
        <p:nvSpPr>
          <p:cNvPr id="8" name="Footer Placeholder 5"/>
          <p:cNvSpPr>
            <a:spLocks noGrp="1"/>
          </p:cNvSpPr>
          <p:nvPr>
            <p:ph type="ftr" sz="quarter" idx="11"/>
          </p:nvPr>
        </p:nvSpPr>
        <p:spPr/>
        <p:txBody>
          <a:bodyPr/>
          <a:lstStyle/>
          <a:p>
            <a:r>
              <a:rPr lang="en-US"/>
              <a:t>Air Resources Laboratory</a:t>
            </a:r>
          </a:p>
        </p:txBody>
      </p:sp>
      <p:sp>
        <p:nvSpPr>
          <p:cNvPr id="9" name="Slide Number Placeholder 6"/>
          <p:cNvSpPr>
            <a:spLocks noGrp="1"/>
          </p:cNvSpPr>
          <p:nvPr>
            <p:ph type="sldNum" sz="quarter" idx="12"/>
          </p:nvPr>
        </p:nvSpPr>
        <p:spPr/>
        <p:txBody>
          <a:bodyPr/>
          <a:lstStyle/>
          <a:p>
            <a:fld id="{F8907F98-723E-4302-B62B-B8ADCEFDF089}" type="slidenum">
              <a:rPr lang="en-US"/>
              <a:pPr/>
              <a:t>12</a:t>
            </a:fld>
            <a:endParaRPr lang="en-US"/>
          </a:p>
        </p:txBody>
      </p:sp>
      <p:pic>
        <p:nvPicPr>
          <p:cNvPr id="15365" name="Picture 6" descr="CB Release.jpg"/>
          <p:cNvPicPr>
            <a:picLocks noChangeAspect="1"/>
          </p:cNvPicPr>
          <p:nvPr/>
        </p:nvPicPr>
        <p:blipFill>
          <a:blip r:embed="rId3" cstate="print"/>
          <a:srcRect/>
          <a:stretch>
            <a:fillRect/>
          </a:stretch>
        </p:blipFill>
        <p:spPr bwMode="auto">
          <a:xfrm rot="-462978">
            <a:off x="1160463" y="1684338"/>
            <a:ext cx="3703637" cy="2778125"/>
          </a:xfrm>
          <a:prstGeom prst="rect">
            <a:avLst/>
          </a:prstGeom>
          <a:noFill/>
          <a:ln w="9525">
            <a:noFill/>
            <a:miter lim="800000"/>
            <a:headEnd/>
            <a:tailEnd/>
          </a:ln>
        </p:spPr>
      </p:pic>
      <p:pic>
        <p:nvPicPr>
          <p:cNvPr id="15366" name="Picture 9" descr="LAM fire &amp; gps2.jpg"/>
          <p:cNvPicPr>
            <a:picLocks noChangeAspect="1"/>
          </p:cNvPicPr>
          <p:nvPr/>
        </p:nvPicPr>
        <p:blipFill>
          <a:blip r:embed="rId4" cstate="print"/>
          <a:srcRect/>
          <a:stretch>
            <a:fillRect/>
          </a:stretch>
        </p:blipFill>
        <p:spPr bwMode="auto">
          <a:xfrm>
            <a:off x="457200" y="4267200"/>
            <a:ext cx="2971800" cy="2228850"/>
          </a:xfrm>
          <a:prstGeom prst="rect">
            <a:avLst/>
          </a:prstGeom>
          <a:noFill/>
          <a:ln w="9525">
            <a:noFill/>
            <a:miter lim="800000"/>
            <a:headEnd/>
            <a:tailEnd/>
          </a:ln>
        </p:spPr>
      </p:pic>
      <p:pic>
        <p:nvPicPr>
          <p:cNvPr id="15367" name="Picture 1"/>
          <p:cNvPicPr>
            <a:picLocks noChangeAspect="1" noChangeArrowheads="1"/>
          </p:cNvPicPr>
          <p:nvPr/>
        </p:nvPicPr>
        <p:blipFill>
          <a:blip r:embed="rId5" cstate="print"/>
          <a:srcRect/>
          <a:stretch>
            <a:fillRect/>
          </a:stretch>
        </p:blipFill>
        <p:spPr bwMode="auto">
          <a:xfrm rot="-345672">
            <a:off x="5172075" y="3684588"/>
            <a:ext cx="2209800" cy="2946400"/>
          </a:xfrm>
          <a:prstGeom prst="rect">
            <a:avLst/>
          </a:prstGeom>
          <a:noFill/>
          <a:ln w="9525">
            <a:noFill/>
            <a:miter lim="800000"/>
            <a:headEnd/>
            <a:tailEnd/>
          </a:ln>
        </p:spPr>
      </p:pic>
      <p:pic>
        <p:nvPicPr>
          <p:cNvPr id="15368" name="Picture 9" descr="Walt Traj Brief.jpg"/>
          <p:cNvPicPr>
            <a:picLocks noChangeAspect="1"/>
          </p:cNvPicPr>
          <p:nvPr/>
        </p:nvPicPr>
        <p:blipFill>
          <a:blip r:embed="rId6" cstate="print"/>
          <a:srcRect/>
          <a:stretch>
            <a:fillRect/>
          </a:stretch>
        </p:blipFill>
        <p:spPr bwMode="auto">
          <a:xfrm rot="465230">
            <a:off x="5956300" y="1414463"/>
            <a:ext cx="3048000" cy="2286000"/>
          </a:xfrm>
          <a:prstGeom prst="rect">
            <a:avLst/>
          </a:prstGeom>
          <a:noFill/>
          <a:ln w="9525">
            <a:noFill/>
            <a:miter lim="800000"/>
            <a:headEnd/>
            <a:tailEnd/>
          </a:ln>
        </p:spPr>
      </p:pic>
      <p:sp>
        <p:nvSpPr>
          <p:cNvPr id="11" name="TextBox 10"/>
          <p:cNvSpPr txBox="1"/>
          <p:nvPr/>
        </p:nvSpPr>
        <p:spPr>
          <a:xfrm>
            <a:off x="838200" y="990600"/>
            <a:ext cx="5166094" cy="523220"/>
          </a:xfrm>
          <a:prstGeom prst="rect">
            <a:avLst/>
          </a:prstGeom>
          <a:noFill/>
        </p:spPr>
        <p:txBody>
          <a:bodyPr wrap="none">
            <a:spAutoFit/>
          </a:bodyPr>
          <a:lstStyle/>
          <a:p>
            <a:pPr>
              <a:defRPr/>
            </a:pPr>
            <a:r>
              <a:rPr lang="en-US" sz="2800" b="1" dirty="0">
                <a:solidFill>
                  <a:srgbClr val="0000FF"/>
                </a:solidFill>
                <a:latin typeface="+mj-lt"/>
              </a:rPr>
              <a:t>Specialized Experimental Support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r>
              <a:rPr lang="en-US" smtClean="0"/>
              <a:t>May 3, 2011</a:t>
            </a:r>
            <a:endParaRPr lang="en-US"/>
          </a:p>
        </p:txBody>
      </p:sp>
      <p:sp>
        <p:nvSpPr>
          <p:cNvPr id="7" name="Footer Placeholder 5"/>
          <p:cNvSpPr>
            <a:spLocks noGrp="1"/>
          </p:cNvSpPr>
          <p:nvPr>
            <p:ph type="ftr" sz="quarter" idx="11"/>
          </p:nvPr>
        </p:nvSpPr>
        <p:spPr/>
        <p:txBody>
          <a:bodyPr/>
          <a:lstStyle/>
          <a:p>
            <a:r>
              <a:rPr lang="en-US"/>
              <a:t>Air Resources Laboratory</a:t>
            </a:r>
          </a:p>
        </p:txBody>
      </p:sp>
      <p:sp>
        <p:nvSpPr>
          <p:cNvPr id="8" name="Slide Number Placeholder 6"/>
          <p:cNvSpPr>
            <a:spLocks noGrp="1"/>
          </p:cNvSpPr>
          <p:nvPr>
            <p:ph type="sldNum" sz="quarter" idx="12"/>
          </p:nvPr>
        </p:nvSpPr>
        <p:spPr/>
        <p:txBody>
          <a:bodyPr/>
          <a:lstStyle/>
          <a:p>
            <a:fld id="{4C79F7BC-58D7-4418-8707-B0B65F64CD7A}" type="slidenum">
              <a:rPr lang="en-US"/>
              <a:pPr/>
              <a:t>13</a:t>
            </a:fld>
            <a:endParaRPr lang="en-US"/>
          </a:p>
        </p:txBody>
      </p:sp>
      <p:sp>
        <p:nvSpPr>
          <p:cNvPr id="14" name="TextBox 13"/>
          <p:cNvSpPr txBox="1"/>
          <p:nvPr/>
        </p:nvSpPr>
        <p:spPr>
          <a:xfrm>
            <a:off x="838200" y="990600"/>
            <a:ext cx="3289683" cy="523220"/>
          </a:xfrm>
          <a:prstGeom prst="rect">
            <a:avLst/>
          </a:prstGeom>
          <a:noFill/>
        </p:spPr>
        <p:txBody>
          <a:bodyPr wrap="none">
            <a:spAutoFit/>
          </a:bodyPr>
          <a:lstStyle/>
          <a:p>
            <a:pPr>
              <a:defRPr/>
            </a:pPr>
            <a:r>
              <a:rPr lang="en-US" sz="2800" b="1" dirty="0">
                <a:solidFill>
                  <a:srgbClr val="0000FF"/>
                </a:solidFill>
                <a:latin typeface="+mj-lt"/>
              </a:rPr>
              <a:t>Air Quality Modeling</a:t>
            </a:r>
          </a:p>
        </p:txBody>
      </p:sp>
      <p:sp>
        <p:nvSpPr>
          <p:cNvPr id="17414" name="TextBox 12"/>
          <p:cNvSpPr txBox="1">
            <a:spLocks noChangeArrowheads="1"/>
          </p:cNvSpPr>
          <p:nvPr/>
        </p:nvSpPr>
        <p:spPr bwMode="auto">
          <a:xfrm>
            <a:off x="990600" y="1524000"/>
            <a:ext cx="1495218" cy="461665"/>
          </a:xfrm>
          <a:prstGeom prst="rect">
            <a:avLst/>
          </a:prstGeom>
          <a:noFill/>
          <a:ln w="9525">
            <a:noFill/>
            <a:miter lim="800000"/>
            <a:headEnd/>
            <a:tailEnd/>
          </a:ln>
        </p:spPr>
        <p:txBody>
          <a:bodyPr wrap="none">
            <a:spAutoFit/>
          </a:bodyPr>
          <a:lstStyle/>
          <a:p>
            <a:r>
              <a:rPr lang="en-US" sz="2400" i="1" dirty="0">
                <a:latin typeface="+mj-lt"/>
              </a:rPr>
              <a:t>Permitting</a:t>
            </a:r>
          </a:p>
        </p:txBody>
      </p:sp>
      <p:sp>
        <p:nvSpPr>
          <p:cNvPr id="18" name="Rectangle 17"/>
          <p:cNvSpPr/>
          <p:nvPr/>
        </p:nvSpPr>
        <p:spPr>
          <a:xfrm>
            <a:off x="6172200" y="4724400"/>
            <a:ext cx="2464136" cy="707886"/>
          </a:xfrm>
          <a:prstGeom prst="rect">
            <a:avLst/>
          </a:prstGeom>
          <a:noFill/>
        </p:spPr>
        <p:txBody>
          <a:bodyPr wrap="none">
            <a:spAutoFit/>
          </a:bodyPr>
          <a:lstStyle/>
          <a:p>
            <a:pPr algn="ctr">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charset="0"/>
              </a:rPr>
              <a:t>AERMOD</a:t>
            </a:r>
          </a:p>
        </p:txBody>
      </p:sp>
      <p:pic>
        <p:nvPicPr>
          <p:cNvPr id="2050" name="Picture 2"/>
          <p:cNvPicPr>
            <a:picLocks noChangeAspect="1" noChangeArrowheads="1"/>
          </p:cNvPicPr>
          <p:nvPr/>
        </p:nvPicPr>
        <p:blipFill>
          <a:blip r:embed="rId3" cstate="print"/>
          <a:srcRect l="17290" t="35065" r="15733" b="21548"/>
          <a:stretch>
            <a:fillRect/>
          </a:stretch>
        </p:blipFill>
        <p:spPr bwMode="auto">
          <a:xfrm rot="311580">
            <a:off x="5136971" y="1730560"/>
            <a:ext cx="3281406" cy="2531007"/>
          </a:xfrm>
          <a:prstGeom prst="rect">
            <a:avLst/>
          </a:prstGeom>
          <a:noFill/>
          <a:ln w="19050">
            <a:solidFill>
              <a:schemeClr val="tx1"/>
            </a:solidFill>
            <a:miter lim="800000"/>
            <a:headEnd/>
            <a:tailEnd/>
          </a:ln>
        </p:spPr>
      </p:pic>
      <p:pic>
        <p:nvPicPr>
          <p:cNvPr id="18436" name="Picture 4" descr="http://media.steamboatpilot.com/img/photos/2007/09/20/miner_nine_r175x200.jpg?b5bb8115feea9bebdb61a6e391d0fc3b346ab708"/>
          <p:cNvPicPr>
            <a:picLocks noChangeAspect="1" noChangeArrowheads="1"/>
          </p:cNvPicPr>
          <p:nvPr/>
        </p:nvPicPr>
        <p:blipFill>
          <a:blip r:embed="rId4" cstate="print"/>
          <a:srcRect/>
          <a:stretch>
            <a:fillRect/>
          </a:stretch>
        </p:blipFill>
        <p:spPr bwMode="auto">
          <a:xfrm>
            <a:off x="1295400" y="2667000"/>
            <a:ext cx="3009900" cy="3439886"/>
          </a:xfrm>
          <a:prstGeom prst="rect">
            <a:avLst/>
          </a:prstGeom>
          <a:noFill/>
          <a:ln w="19050">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May 3, 2011</a:t>
            </a:r>
            <a:endParaRPr lang="en-US"/>
          </a:p>
        </p:txBody>
      </p:sp>
      <p:sp>
        <p:nvSpPr>
          <p:cNvPr id="5" name="Footer Placeholder 5"/>
          <p:cNvSpPr>
            <a:spLocks noGrp="1"/>
          </p:cNvSpPr>
          <p:nvPr>
            <p:ph type="ftr" sz="quarter" idx="11"/>
          </p:nvPr>
        </p:nvSpPr>
        <p:spPr/>
        <p:txBody>
          <a:bodyPr/>
          <a:lstStyle/>
          <a:p>
            <a:r>
              <a:rPr lang="en-US"/>
              <a:t>Air Resources Laboratory</a:t>
            </a:r>
          </a:p>
        </p:txBody>
      </p:sp>
      <p:sp>
        <p:nvSpPr>
          <p:cNvPr id="6" name="Slide Number Placeholder 6"/>
          <p:cNvSpPr>
            <a:spLocks noGrp="1"/>
          </p:cNvSpPr>
          <p:nvPr>
            <p:ph type="sldNum" sz="quarter" idx="12"/>
          </p:nvPr>
        </p:nvSpPr>
        <p:spPr/>
        <p:txBody>
          <a:bodyPr/>
          <a:lstStyle/>
          <a:p>
            <a:fld id="{E2DE9DA7-8C8D-4B2B-87DF-BFB0B9612DC3}" type="slidenum">
              <a:rPr lang="en-US"/>
              <a:pPr/>
              <a:t>14</a:t>
            </a:fld>
            <a:endParaRPr lang="en-US"/>
          </a:p>
        </p:txBody>
      </p:sp>
      <p:sp>
        <p:nvSpPr>
          <p:cNvPr id="18437" name="TextBox 6"/>
          <p:cNvSpPr txBox="1">
            <a:spLocks noChangeArrowheads="1"/>
          </p:cNvSpPr>
          <p:nvPr/>
        </p:nvSpPr>
        <p:spPr bwMode="auto">
          <a:xfrm>
            <a:off x="1679124" y="3136612"/>
            <a:ext cx="5785751" cy="584775"/>
          </a:xfrm>
          <a:prstGeom prst="rect">
            <a:avLst/>
          </a:prstGeom>
          <a:noFill/>
          <a:ln w="9525">
            <a:noFill/>
            <a:miter lim="800000"/>
            <a:headEnd/>
            <a:tailEnd/>
          </a:ln>
        </p:spPr>
        <p:txBody>
          <a:bodyPr wrap="none">
            <a:spAutoFit/>
          </a:bodyPr>
          <a:lstStyle/>
          <a:p>
            <a:r>
              <a:rPr lang="en-US" sz="3200" b="1" dirty="0" smtClean="0">
                <a:solidFill>
                  <a:srgbClr val="0000FF"/>
                </a:solidFill>
                <a:latin typeface="+mj-lt"/>
                <a:cs typeface="Arial" charset="0"/>
              </a:rPr>
              <a:t>Specialized HYSPLIT Assessments</a:t>
            </a:r>
            <a:endParaRPr lang="en-US" sz="3200" b="1" dirty="0">
              <a:solidFill>
                <a:srgbClr val="0000FF"/>
              </a:solidFill>
              <a:latin typeface="+mj-lt"/>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May 3, 2011</a:t>
            </a:r>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3091DEDE-6689-4106-832E-375891227830}" type="slidenum">
              <a:rPr lang="en-US"/>
              <a:pPr/>
              <a:t>15</a:t>
            </a:fld>
            <a:endParaRPr lang="en-US"/>
          </a:p>
        </p:txBody>
      </p:sp>
      <p:sp>
        <p:nvSpPr>
          <p:cNvPr id="19461" name="TextBox 6"/>
          <p:cNvSpPr txBox="1">
            <a:spLocks noChangeArrowheads="1"/>
          </p:cNvSpPr>
          <p:nvPr/>
        </p:nvSpPr>
        <p:spPr bwMode="auto">
          <a:xfrm>
            <a:off x="838200" y="990600"/>
            <a:ext cx="5047344" cy="523220"/>
          </a:xfrm>
          <a:prstGeom prst="rect">
            <a:avLst/>
          </a:prstGeom>
          <a:noFill/>
          <a:ln w="9525">
            <a:noFill/>
            <a:miter lim="800000"/>
            <a:headEnd/>
            <a:tailEnd/>
          </a:ln>
        </p:spPr>
        <p:txBody>
          <a:bodyPr wrap="none">
            <a:spAutoFit/>
          </a:bodyPr>
          <a:lstStyle/>
          <a:p>
            <a:r>
              <a:rPr lang="en-US" sz="2800" b="1" dirty="0">
                <a:solidFill>
                  <a:srgbClr val="0000FF"/>
                </a:solidFill>
                <a:latin typeface="+mj-lt"/>
                <a:cs typeface="Arial" charset="0"/>
              </a:rPr>
              <a:t>Specialized HYSPLIT assessments</a:t>
            </a:r>
          </a:p>
        </p:txBody>
      </p:sp>
      <p:sp>
        <p:nvSpPr>
          <p:cNvPr id="19462" name="TextBox 8"/>
          <p:cNvSpPr txBox="1">
            <a:spLocks noChangeArrowheads="1"/>
          </p:cNvSpPr>
          <p:nvPr/>
        </p:nvSpPr>
        <p:spPr bwMode="auto">
          <a:xfrm>
            <a:off x="990600" y="1524000"/>
            <a:ext cx="2754152" cy="2862322"/>
          </a:xfrm>
          <a:prstGeom prst="rect">
            <a:avLst/>
          </a:prstGeom>
          <a:noFill/>
          <a:ln w="9525">
            <a:noFill/>
            <a:miter lim="800000"/>
            <a:headEnd/>
            <a:tailEnd/>
          </a:ln>
        </p:spPr>
        <p:txBody>
          <a:bodyPr wrap="none">
            <a:spAutoFit/>
          </a:bodyPr>
          <a:lstStyle/>
          <a:p>
            <a:pPr>
              <a:lnSpc>
                <a:spcPct val="150000"/>
              </a:lnSpc>
            </a:pPr>
            <a:r>
              <a:rPr lang="en-US" sz="2400" i="1" dirty="0">
                <a:latin typeface="+mj-lt"/>
              </a:rPr>
              <a:t>Japan</a:t>
            </a:r>
          </a:p>
          <a:p>
            <a:pPr>
              <a:lnSpc>
                <a:spcPct val="150000"/>
              </a:lnSpc>
            </a:pPr>
            <a:r>
              <a:rPr lang="en-US" sz="2400" i="1" dirty="0">
                <a:latin typeface="+mj-lt"/>
              </a:rPr>
              <a:t>     - </a:t>
            </a:r>
            <a:r>
              <a:rPr lang="en-US" sz="2400" i="1" dirty="0" smtClean="0">
                <a:latin typeface="+mj-lt"/>
              </a:rPr>
              <a:t> Flow Patterns</a:t>
            </a:r>
          </a:p>
          <a:p>
            <a:pPr>
              <a:lnSpc>
                <a:spcPct val="150000"/>
              </a:lnSpc>
            </a:pPr>
            <a:r>
              <a:rPr lang="en-US" sz="2400" i="1" dirty="0" smtClean="0">
                <a:latin typeface="+mj-lt"/>
              </a:rPr>
              <a:t>     - Time </a:t>
            </a:r>
            <a:r>
              <a:rPr lang="en-US" sz="2400" i="1" dirty="0">
                <a:latin typeface="+mj-lt"/>
              </a:rPr>
              <a:t>of </a:t>
            </a:r>
            <a:r>
              <a:rPr lang="en-US" sz="2400" i="1" dirty="0" smtClean="0">
                <a:latin typeface="+mj-lt"/>
              </a:rPr>
              <a:t>arrival </a:t>
            </a:r>
            <a:endParaRPr lang="en-US" sz="2400" i="1" dirty="0">
              <a:latin typeface="+mj-lt"/>
            </a:endParaRPr>
          </a:p>
          <a:p>
            <a:pPr>
              <a:lnSpc>
                <a:spcPct val="150000"/>
              </a:lnSpc>
            </a:pPr>
            <a:r>
              <a:rPr lang="en-US" sz="2400" i="1" dirty="0">
                <a:latin typeface="+mj-lt"/>
              </a:rPr>
              <a:t>     - </a:t>
            </a:r>
            <a:r>
              <a:rPr lang="en-US" sz="2400" i="1" dirty="0" smtClean="0">
                <a:latin typeface="+mj-lt"/>
              </a:rPr>
              <a:t>Material </a:t>
            </a:r>
            <a:r>
              <a:rPr lang="en-US" sz="2400" i="1" dirty="0">
                <a:latin typeface="+mj-lt"/>
              </a:rPr>
              <a:t>spread </a:t>
            </a:r>
          </a:p>
          <a:p>
            <a:pPr>
              <a:lnSpc>
                <a:spcPct val="150000"/>
              </a:lnSpc>
            </a:pPr>
            <a:endParaRPr lang="en-US" sz="2400" i="1" dirty="0">
              <a:latin typeface="+mj-lt"/>
            </a:endParaRPr>
          </a:p>
        </p:txBody>
      </p:sp>
      <p:pic>
        <p:nvPicPr>
          <p:cNvPr id="19465" name="Picture 9" descr="F00-clusmean1_11_500m"/>
          <p:cNvPicPr>
            <a:picLocks noChangeAspect="1" noChangeArrowheads="1"/>
          </p:cNvPicPr>
          <p:nvPr/>
        </p:nvPicPr>
        <p:blipFill>
          <a:blip r:embed="rId3" cstate="print"/>
          <a:srcRect l="43747" t="25608" b="5038"/>
          <a:stretch>
            <a:fillRect/>
          </a:stretch>
        </p:blipFill>
        <p:spPr bwMode="auto">
          <a:xfrm>
            <a:off x="4191000" y="1676400"/>
            <a:ext cx="4610100" cy="4274507"/>
          </a:xfrm>
          <a:prstGeom prst="rect">
            <a:avLst/>
          </a:prstGeom>
          <a:solidFill>
            <a:schemeClr val="bg1"/>
          </a:solid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May 3, 2011</a:t>
            </a:r>
            <a:endParaRPr lang="en-US"/>
          </a:p>
        </p:txBody>
      </p:sp>
      <p:sp>
        <p:nvSpPr>
          <p:cNvPr id="5" name="Footer Placeholder 5"/>
          <p:cNvSpPr>
            <a:spLocks noGrp="1"/>
          </p:cNvSpPr>
          <p:nvPr>
            <p:ph type="ftr" sz="quarter" idx="11"/>
          </p:nvPr>
        </p:nvSpPr>
        <p:spPr/>
        <p:txBody>
          <a:bodyPr/>
          <a:lstStyle/>
          <a:p>
            <a:r>
              <a:rPr lang="en-US"/>
              <a:t>Air Resources Laboratory</a:t>
            </a:r>
          </a:p>
        </p:txBody>
      </p:sp>
      <p:sp>
        <p:nvSpPr>
          <p:cNvPr id="6" name="Slide Number Placeholder 6"/>
          <p:cNvSpPr>
            <a:spLocks noGrp="1"/>
          </p:cNvSpPr>
          <p:nvPr>
            <p:ph type="sldNum" sz="quarter" idx="12"/>
          </p:nvPr>
        </p:nvSpPr>
        <p:spPr/>
        <p:txBody>
          <a:bodyPr/>
          <a:lstStyle/>
          <a:p>
            <a:fld id="{9B9A82B6-791E-4EF2-83A2-B5A6DED5BB25}" type="slidenum">
              <a:rPr lang="en-US"/>
              <a:pPr/>
              <a:t>16</a:t>
            </a:fld>
            <a:endParaRPr lang="en-US"/>
          </a:p>
        </p:txBody>
      </p:sp>
      <p:sp>
        <p:nvSpPr>
          <p:cNvPr id="68610" name="TextBox 6"/>
          <p:cNvSpPr txBox="1">
            <a:spLocks noChangeArrowheads="1"/>
          </p:cNvSpPr>
          <p:nvPr/>
        </p:nvSpPr>
        <p:spPr bwMode="auto">
          <a:xfrm>
            <a:off x="838200" y="990600"/>
            <a:ext cx="5047344" cy="523220"/>
          </a:xfrm>
          <a:prstGeom prst="rect">
            <a:avLst/>
          </a:prstGeom>
          <a:noFill/>
          <a:ln w="9525">
            <a:noFill/>
            <a:miter lim="800000"/>
            <a:headEnd/>
            <a:tailEnd/>
          </a:ln>
        </p:spPr>
        <p:txBody>
          <a:bodyPr wrap="none">
            <a:spAutoFit/>
          </a:bodyPr>
          <a:lstStyle/>
          <a:p>
            <a:r>
              <a:rPr lang="en-US" sz="2800" b="1" dirty="0">
                <a:solidFill>
                  <a:srgbClr val="0000FF"/>
                </a:solidFill>
                <a:latin typeface="+mj-lt"/>
                <a:cs typeface="Arial" charset="0"/>
              </a:rPr>
              <a:t>Specialized HYSPLIT assessments</a:t>
            </a:r>
          </a:p>
        </p:txBody>
      </p:sp>
      <p:sp>
        <p:nvSpPr>
          <p:cNvPr id="68611" name="TextBox 8"/>
          <p:cNvSpPr txBox="1">
            <a:spLocks noChangeArrowheads="1"/>
          </p:cNvSpPr>
          <p:nvPr/>
        </p:nvSpPr>
        <p:spPr bwMode="auto">
          <a:xfrm>
            <a:off x="838200" y="1600200"/>
            <a:ext cx="2842638" cy="2862322"/>
          </a:xfrm>
          <a:prstGeom prst="rect">
            <a:avLst/>
          </a:prstGeom>
          <a:noFill/>
          <a:ln w="9525">
            <a:noFill/>
            <a:miter lim="800000"/>
            <a:headEnd/>
            <a:tailEnd/>
          </a:ln>
        </p:spPr>
        <p:txBody>
          <a:bodyPr wrap="none">
            <a:spAutoFit/>
          </a:bodyPr>
          <a:lstStyle/>
          <a:p>
            <a:pPr>
              <a:lnSpc>
                <a:spcPct val="150000"/>
              </a:lnSpc>
            </a:pPr>
            <a:r>
              <a:rPr lang="en-US" sz="2400" i="1" dirty="0" smtClean="0">
                <a:latin typeface="+mj-lt"/>
              </a:rPr>
              <a:t>Deepwater Horizon</a:t>
            </a:r>
            <a:endParaRPr lang="en-US" sz="2400" i="1" dirty="0">
              <a:latin typeface="+mj-lt"/>
            </a:endParaRPr>
          </a:p>
          <a:p>
            <a:pPr>
              <a:lnSpc>
                <a:spcPct val="150000"/>
              </a:lnSpc>
            </a:pPr>
            <a:r>
              <a:rPr lang="en-US" sz="2400" i="1" dirty="0">
                <a:latin typeface="+mj-lt"/>
              </a:rPr>
              <a:t>     - </a:t>
            </a:r>
            <a:r>
              <a:rPr lang="en-US" sz="2400" i="1" dirty="0" smtClean="0">
                <a:latin typeface="+mj-lt"/>
              </a:rPr>
              <a:t>Odor Assessment</a:t>
            </a:r>
            <a:endParaRPr lang="en-US" sz="2400" i="1" dirty="0">
              <a:latin typeface="+mj-lt"/>
            </a:endParaRPr>
          </a:p>
          <a:p>
            <a:pPr>
              <a:lnSpc>
                <a:spcPct val="150000"/>
              </a:lnSpc>
            </a:pPr>
            <a:r>
              <a:rPr lang="en-US" sz="2400" i="1" dirty="0">
                <a:latin typeface="+mj-lt"/>
              </a:rPr>
              <a:t>     - </a:t>
            </a:r>
            <a:r>
              <a:rPr lang="en-US" sz="2400" i="1" dirty="0" smtClean="0">
                <a:latin typeface="+mj-lt"/>
              </a:rPr>
              <a:t>Trajectories</a:t>
            </a:r>
            <a:endParaRPr lang="en-US" sz="2400" i="1" dirty="0">
              <a:latin typeface="+mj-lt"/>
            </a:endParaRPr>
          </a:p>
          <a:p>
            <a:pPr>
              <a:lnSpc>
                <a:spcPct val="150000"/>
              </a:lnSpc>
            </a:pPr>
            <a:r>
              <a:rPr lang="en-US" sz="2400" i="1" dirty="0">
                <a:latin typeface="+mj-lt"/>
              </a:rPr>
              <a:t>     - Dioxin</a:t>
            </a:r>
          </a:p>
          <a:p>
            <a:pPr>
              <a:lnSpc>
                <a:spcPct val="150000"/>
              </a:lnSpc>
            </a:pPr>
            <a:endParaRPr lang="en-US" sz="2400" i="1" dirty="0">
              <a:latin typeface="+mj-lt"/>
            </a:endParaRPr>
          </a:p>
        </p:txBody>
      </p:sp>
      <p:pic>
        <p:nvPicPr>
          <p:cNvPr id="7" name="Picture 1"/>
          <p:cNvPicPr>
            <a:picLocks noChangeAspect="1" noChangeArrowheads="1"/>
          </p:cNvPicPr>
          <p:nvPr/>
        </p:nvPicPr>
        <p:blipFill>
          <a:blip r:embed="rId3" cstate="print"/>
          <a:srcRect l="7845" t="12123" r="9793" b="15141"/>
          <a:stretch>
            <a:fillRect/>
          </a:stretch>
        </p:blipFill>
        <p:spPr bwMode="auto">
          <a:xfrm rot="406345">
            <a:off x="5982022" y="925393"/>
            <a:ext cx="2972070" cy="3396651"/>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912" r="5038"/>
          <a:stretch>
            <a:fillRect/>
          </a:stretch>
        </p:blipFill>
        <p:spPr bwMode="auto">
          <a:xfrm rot="21223241">
            <a:off x="894053" y="3976104"/>
            <a:ext cx="3179308" cy="2589072"/>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5029200" y="4071766"/>
            <a:ext cx="3825875" cy="2511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a:off x="3886200" y="2971800"/>
            <a:ext cx="1371600" cy="1600200"/>
          </a:xfrm>
          <a:prstGeom prst="downArrow">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4"/>
          <p:cNvSpPr>
            <a:spLocks noGrp="1"/>
          </p:cNvSpPr>
          <p:nvPr>
            <p:ph type="dt" sz="half" idx="10"/>
          </p:nvPr>
        </p:nvSpPr>
        <p:spPr/>
        <p:txBody>
          <a:bodyPr/>
          <a:lstStyle/>
          <a:p>
            <a:r>
              <a:rPr lang="en-US" smtClean="0"/>
              <a:t>May 3, 2011</a:t>
            </a:r>
            <a:endParaRPr lang="en-US"/>
          </a:p>
        </p:txBody>
      </p:sp>
      <p:sp>
        <p:nvSpPr>
          <p:cNvPr id="28" name="Footer Placeholder 5"/>
          <p:cNvSpPr>
            <a:spLocks noGrp="1"/>
          </p:cNvSpPr>
          <p:nvPr>
            <p:ph type="ftr" sz="quarter" idx="11"/>
          </p:nvPr>
        </p:nvSpPr>
        <p:spPr/>
        <p:txBody>
          <a:bodyPr/>
          <a:lstStyle/>
          <a:p>
            <a:r>
              <a:rPr lang="en-US"/>
              <a:t>Air Resources Laboratory</a:t>
            </a:r>
          </a:p>
        </p:txBody>
      </p:sp>
      <p:sp>
        <p:nvSpPr>
          <p:cNvPr id="30" name="Slide Number Placeholder 6"/>
          <p:cNvSpPr>
            <a:spLocks noGrp="1"/>
          </p:cNvSpPr>
          <p:nvPr>
            <p:ph type="sldNum" sz="quarter" idx="12"/>
          </p:nvPr>
        </p:nvSpPr>
        <p:spPr/>
        <p:txBody>
          <a:bodyPr/>
          <a:lstStyle/>
          <a:p>
            <a:fld id="{69E00118-78C8-4805-90E2-28BDBA382D14}" type="slidenum">
              <a:rPr lang="en-US"/>
              <a:pPr/>
              <a:t>17</a:t>
            </a:fld>
            <a:endParaRPr lang="en-US"/>
          </a:p>
        </p:txBody>
      </p:sp>
      <p:sp>
        <p:nvSpPr>
          <p:cNvPr id="6150" name="TextBox 7"/>
          <p:cNvSpPr txBox="1">
            <a:spLocks noChangeArrowheads="1"/>
          </p:cNvSpPr>
          <p:nvPr/>
        </p:nvSpPr>
        <p:spPr bwMode="auto">
          <a:xfrm>
            <a:off x="2209800" y="685800"/>
            <a:ext cx="4724400" cy="523875"/>
          </a:xfrm>
          <a:prstGeom prst="rect">
            <a:avLst/>
          </a:prstGeom>
          <a:noFill/>
          <a:ln w="9525">
            <a:noFill/>
            <a:miter lim="800000"/>
            <a:headEnd/>
            <a:tailEnd/>
          </a:ln>
        </p:spPr>
        <p:txBody>
          <a:bodyPr>
            <a:spAutoFit/>
          </a:bodyPr>
          <a:lstStyle/>
          <a:p>
            <a:pPr algn="ctr"/>
            <a:r>
              <a:rPr lang="en-US" sz="2800" b="1" dirty="0">
                <a:solidFill>
                  <a:srgbClr val="0000FF"/>
                </a:solidFill>
              </a:rPr>
              <a:t>Feedback to Research</a:t>
            </a:r>
            <a:endParaRPr lang="en-US" sz="2800" b="1" dirty="0">
              <a:solidFill>
                <a:srgbClr val="0000FF"/>
              </a:solidFill>
              <a:latin typeface="Arial" charset="0"/>
            </a:endParaRPr>
          </a:p>
        </p:txBody>
      </p:sp>
      <p:sp>
        <p:nvSpPr>
          <p:cNvPr id="78878" name="Cloud"/>
          <p:cNvSpPr>
            <a:spLocks noChangeAspect="1" noEditPoints="1" noChangeArrowheads="1"/>
          </p:cNvSpPr>
          <p:nvPr/>
        </p:nvSpPr>
        <p:spPr bwMode="auto">
          <a:xfrm>
            <a:off x="2743200" y="4572000"/>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i="1">
              <a:latin typeface="Arial" charset="0"/>
            </a:endParaRPr>
          </a:p>
        </p:txBody>
      </p:sp>
      <p:sp>
        <p:nvSpPr>
          <p:cNvPr id="6155" name="TextBox 15"/>
          <p:cNvSpPr txBox="1">
            <a:spLocks noChangeArrowheads="1"/>
          </p:cNvSpPr>
          <p:nvPr/>
        </p:nvSpPr>
        <p:spPr bwMode="auto">
          <a:xfrm>
            <a:off x="3733800" y="4953000"/>
            <a:ext cx="1497013" cy="1006475"/>
          </a:xfrm>
          <a:prstGeom prst="rect">
            <a:avLst/>
          </a:prstGeom>
          <a:noFill/>
          <a:ln w="9525">
            <a:noFill/>
            <a:miter lim="800000"/>
            <a:headEnd/>
            <a:tailEnd/>
          </a:ln>
        </p:spPr>
        <p:txBody>
          <a:bodyPr wrap="none">
            <a:spAutoFit/>
          </a:bodyPr>
          <a:lstStyle/>
          <a:p>
            <a:pPr algn="ctr"/>
            <a:r>
              <a:rPr lang="en-US" sz="2000" b="1" i="1">
                <a:latin typeface="Arial" charset="0"/>
              </a:rPr>
              <a:t>ARL</a:t>
            </a:r>
          </a:p>
          <a:p>
            <a:pPr algn="ctr"/>
            <a:r>
              <a:rPr lang="en-US" sz="2000" b="1" i="1">
                <a:latin typeface="Arial" charset="0"/>
              </a:rPr>
              <a:t>Dispersion</a:t>
            </a:r>
          </a:p>
          <a:p>
            <a:pPr algn="ctr"/>
            <a:r>
              <a:rPr lang="en-US" sz="2000" b="1" i="1">
                <a:latin typeface="Arial" charset="0"/>
              </a:rPr>
              <a:t>Research</a:t>
            </a:r>
            <a:endParaRPr lang="en-US" b="1" i="1">
              <a:latin typeface="Arial" charset="0"/>
            </a:endParaRPr>
          </a:p>
        </p:txBody>
      </p:sp>
      <p:sp>
        <p:nvSpPr>
          <p:cNvPr id="6156" name="TextBox 18"/>
          <p:cNvSpPr txBox="1">
            <a:spLocks noChangeArrowheads="1"/>
          </p:cNvSpPr>
          <p:nvPr/>
        </p:nvSpPr>
        <p:spPr bwMode="auto">
          <a:xfrm>
            <a:off x="6705600" y="4724400"/>
            <a:ext cx="1147762" cy="646112"/>
          </a:xfrm>
          <a:prstGeom prst="rect">
            <a:avLst/>
          </a:prstGeom>
          <a:noFill/>
          <a:ln w="9525">
            <a:noFill/>
            <a:miter lim="800000"/>
            <a:headEnd/>
            <a:tailEnd/>
          </a:ln>
        </p:spPr>
        <p:txBody>
          <a:bodyPr wrap="none">
            <a:spAutoFit/>
          </a:bodyPr>
          <a:lstStyle/>
          <a:p>
            <a:pPr algn="ctr"/>
            <a:r>
              <a:rPr lang="en-US" i="1" dirty="0">
                <a:solidFill>
                  <a:schemeClr val="bg1">
                    <a:lumMod val="85000"/>
                  </a:schemeClr>
                </a:solidFill>
                <a:latin typeface="Arial" charset="0"/>
              </a:rPr>
              <a:t>Improved</a:t>
            </a:r>
          </a:p>
          <a:p>
            <a:pPr algn="ctr"/>
            <a:r>
              <a:rPr lang="en-US" i="1" dirty="0">
                <a:solidFill>
                  <a:schemeClr val="bg1">
                    <a:lumMod val="85000"/>
                  </a:schemeClr>
                </a:solidFill>
                <a:latin typeface="Arial" charset="0"/>
              </a:rPr>
              <a:t>tools</a:t>
            </a:r>
          </a:p>
        </p:txBody>
      </p:sp>
      <p:sp>
        <p:nvSpPr>
          <p:cNvPr id="44" name="Curved Right Arrow 43"/>
          <p:cNvSpPr/>
          <p:nvPr/>
        </p:nvSpPr>
        <p:spPr>
          <a:xfrm rot="172556" flipV="1">
            <a:off x="865900" y="1789792"/>
            <a:ext cx="1587500" cy="4181475"/>
          </a:xfrm>
          <a:prstGeom prst="curvedRightArrow">
            <a:avLst/>
          </a:prstGeom>
          <a:solidFill>
            <a:schemeClr val="bg1">
              <a:lumMod val="85000"/>
            </a:schemeClr>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lumMod val="85000"/>
                </a:schemeClr>
              </a:solidFill>
            </a:endParaRPr>
          </a:p>
        </p:txBody>
      </p:sp>
      <p:sp>
        <p:nvSpPr>
          <p:cNvPr id="6167" name="TextBox 44"/>
          <p:cNvSpPr txBox="1">
            <a:spLocks noChangeArrowheads="1"/>
          </p:cNvSpPr>
          <p:nvPr/>
        </p:nvSpPr>
        <p:spPr bwMode="auto">
          <a:xfrm>
            <a:off x="1371600" y="4724400"/>
            <a:ext cx="1146175" cy="646113"/>
          </a:xfrm>
          <a:prstGeom prst="rect">
            <a:avLst/>
          </a:prstGeom>
          <a:noFill/>
          <a:ln w="9525">
            <a:noFill/>
            <a:miter lim="800000"/>
            <a:headEnd/>
            <a:tailEnd/>
          </a:ln>
        </p:spPr>
        <p:txBody>
          <a:bodyPr wrap="none">
            <a:spAutoFit/>
          </a:bodyPr>
          <a:lstStyle/>
          <a:p>
            <a:pPr algn="ctr"/>
            <a:r>
              <a:rPr lang="en-US" i="1" dirty="0">
                <a:solidFill>
                  <a:schemeClr val="bg1">
                    <a:lumMod val="85000"/>
                  </a:schemeClr>
                </a:solidFill>
                <a:latin typeface="Arial" charset="0"/>
              </a:rPr>
              <a:t>Improved</a:t>
            </a:r>
          </a:p>
          <a:p>
            <a:pPr algn="ctr"/>
            <a:r>
              <a:rPr lang="en-US" i="1" dirty="0">
                <a:solidFill>
                  <a:schemeClr val="bg1">
                    <a:lumMod val="85000"/>
                  </a:schemeClr>
                </a:solidFill>
                <a:latin typeface="Arial" charset="0"/>
              </a:rPr>
              <a:t>models</a:t>
            </a:r>
          </a:p>
        </p:txBody>
      </p:sp>
      <p:sp>
        <p:nvSpPr>
          <p:cNvPr id="46" name="Curved Right Arrow 45"/>
          <p:cNvSpPr/>
          <p:nvPr/>
        </p:nvSpPr>
        <p:spPr>
          <a:xfrm flipH="1" flipV="1">
            <a:off x="6705600" y="1752600"/>
            <a:ext cx="1587500" cy="4284662"/>
          </a:xfrm>
          <a:prstGeom prst="curved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a:solidFill>
                <a:schemeClr val="bg1">
                  <a:lumMod val="85000"/>
                </a:schemeClr>
              </a:solidFill>
            </a:endParaRPr>
          </a:p>
        </p:txBody>
      </p:sp>
      <p:sp>
        <p:nvSpPr>
          <p:cNvPr id="48" name="Rectangle 47"/>
          <p:cNvSpPr/>
          <p:nvPr/>
        </p:nvSpPr>
        <p:spPr>
          <a:xfrm>
            <a:off x="2286000" y="3519488"/>
            <a:ext cx="4495800" cy="59531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a:p>
        </p:txBody>
      </p:sp>
      <p:sp>
        <p:nvSpPr>
          <p:cNvPr id="47" name="TextBox 46"/>
          <p:cNvSpPr txBox="1"/>
          <p:nvPr/>
        </p:nvSpPr>
        <p:spPr>
          <a:xfrm>
            <a:off x="2408587" y="3733800"/>
            <a:ext cx="4326826" cy="685800"/>
          </a:xfrm>
          <a:prstGeom prst="rect">
            <a:avLst/>
          </a:prstGeom>
          <a:noFill/>
        </p:spPr>
        <p:txBody>
          <a:bodyPr spcFirstLastPara="1" wrap="none">
            <a:prstTxWarp prst="textArchUp">
              <a:avLst/>
            </a:prstTxWarp>
            <a:spAutoFit/>
          </a:bodyPr>
          <a:lstStyle/>
          <a:p>
            <a:pPr algn="ctr">
              <a:defRPr/>
            </a:pPr>
            <a:r>
              <a:rPr lang="en-US" sz="2000" b="1" i="1" dirty="0">
                <a:solidFill>
                  <a:srgbClr val="0000FF"/>
                </a:solidFill>
                <a:latin typeface="Arial" charset="0"/>
              </a:rPr>
              <a:t>Lessons Learned,   Data,   Experience</a:t>
            </a:r>
          </a:p>
        </p:txBody>
      </p:sp>
      <p:sp>
        <p:nvSpPr>
          <p:cNvPr id="6171" name="TextBox 50"/>
          <p:cNvSpPr txBox="1">
            <a:spLocks noChangeArrowheads="1"/>
          </p:cNvSpPr>
          <p:nvPr/>
        </p:nvSpPr>
        <p:spPr bwMode="auto">
          <a:xfrm>
            <a:off x="152400" y="2133600"/>
            <a:ext cx="1201738" cy="646113"/>
          </a:xfrm>
          <a:prstGeom prst="rect">
            <a:avLst/>
          </a:prstGeom>
          <a:noFill/>
          <a:ln w="9525">
            <a:noFill/>
            <a:miter lim="800000"/>
            <a:headEnd/>
            <a:tailEnd/>
          </a:ln>
        </p:spPr>
        <p:txBody>
          <a:bodyPr wrap="none">
            <a:spAutoFit/>
          </a:bodyPr>
          <a:lstStyle/>
          <a:p>
            <a:pPr algn="ctr"/>
            <a:r>
              <a:rPr lang="en-US" i="1" dirty="0">
                <a:solidFill>
                  <a:schemeClr val="bg1">
                    <a:lumMod val="85000"/>
                  </a:schemeClr>
                </a:solidFill>
                <a:latin typeface="Arial" charset="0"/>
              </a:rPr>
              <a:t>Increased</a:t>
            </a:r>
          </a:p>
          <a:p>
            <a:pPr algn="ctr"/>
            <a:r>
              <a:rPr lang="en-US" i="1" dirty="0">
                <a:solidFill>
                  <a:schemeClr val="bg1">
                    <a:lumMod val="85000"/>
                  </a:schemeClr>
                </a:solidFill>
                <a:latin typeface="Arial" charset="0"/>
              </a:rPr>
              <a:t>expertise</a:t>
            </a:r>
          </a:p>
        </p:txBody>
      </p:sp>
      <p:sp>
        <p:nvSpPr>
          <p:cNvPr id="6172" name="TextBox 51"/>
          <p:cNvSpPr txBox="1">
            <a:spLocks noChangeArrowheads="1"/>
          </p:cNvSpPr>
          <p:nvPr/>
        </p:nvSpPr>
        <p:spPr bwMode="auto">
          <a:xfrm>
            <a:off x="7740650" y="1905000"/>
            <a:ext cx="1403350" cy="646113"/>
          </a:xfrm>
          <a:prstGeom prst="rect">
            <a:avLst/>
          </a:prstGeom>
          <a:noFill/>
          <a:ln w="9525">
            <a:noFill/>
            <a:miter lim="800000"/>
            <a:headEnd/>
            <a:tailEnd/>
          </a:ln>
        </p:spPr>
        <p:txBody>
          <a:bodyPr wrap="none">
            <a:spAutoFit/>
          </a:bodyPr>
          <a:lstStyle/>
          <a:p>
            <a:pPr algn="ctr"/>
            <a:r>
              <a:rPr lang="en-US" i="1" dirty="0">
                <a:solidFill>
                  <a:schemeClr val="bg1">
                    <a:lumMod val="85000"/>
                  </a:schemeClr>
                </a:solidFill>
                <a:latin typeface="Arial" charset="0"/>
              </a:rPr>
              <a:t>Expanded</a:t>
            </a:r>
          </a:p>
          <a:p>
            <a:pPr algn="ctr"/>
            <a:r>
              <a:rPr lang="en-US" i="1" dirty="0">
                <a:solidFill>
                  <a:schemeClr val="bg1">
                    <a:lumMod val="85000"/>
                  </a:schemeClr>
                </a:solidFill>
                <a:latin typeface="Arial" charset="0"/>
              </a:rPr>
              <a:t>applications</a:t>
            </a:r>
          </a:p>
        </p:txBody>
      </p:sp>
      <p:sp>
        <p:nvSpPr>
          <p:cNvPr id="37" name="Rounded Rectangle 36"/>
          <p:cNvSpPr/>
          <p:nvPr/>
        </p:nvSpPr>
        <p:spPr>
          <a:xfrm>
            <a:off x="3124200" y="1524000"/>
            <a:ext cx="2895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ARL</a:t>
            </a:r>
            <a:r>
              <a:rPr lang="en-US" sz="2400" b="1" dirty="0" smtClean="0"/>
              <a:t> </a:t>
            </a:r>
            <a:r>
              <a:rPr lang="en-US" sz="2400" b="1" i="1" dirty="0" smtClean="0"/>
              <a:t>Services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May 3, 2011</a:t>
            </a:r>
            <a:endParaRPr lang="en-US"/>
          </a:p>
        </p:txBody>
      </p:sp>
      <p:sp>
        <p:nvSpPr>
          <p:cNvPr id="5" name="Footer Placeholder 5"/>
          <p:cNvSpPr>
            <a:spLocks noGrp="1"/>
          </p:cNvSpPr>
          <p:nvPr>
            <p:ph type="ftr" sz="quarter" idx="11"/>
          </p:nvPr>
        </p:nvSpPr>
        <p:spPr/>
        <p:txBody>
          <a:bodyPr/>
          <a:lstStyle/>
          <a:p>
            <a:r>
              <a:rPr lang="en-US"/>
              <a:t>Air Resources Laboratory</a:t>
            </a:r>
          </a:p>
        </p:txBody>
      </p:sp>
      <p:sp>
        <p:nvSpPr>
          <p:cNvPr id="6" name="Slide Number Placeholder 6"/>
          <p:cNvSpPr>
            <a:spLocks noGrp="1"/>
          </p:cNvSpPr>
          <p:nvPr>
            <p:ph type="sldNum" sz="quarter" idx="12"/>
          </p:nvPr>
        </p:nvSpPr>
        <p:spPr/>
        <p:txBody>
          <a:bodyPr/>
          <a:lstStyle/>
          <a:p>
            <a:fld id="{B29FB980-9BCE-4914-9EC2-16F037B9ED9F}" type="slidenum">
              <a:rPr lang="en-US"/>
              <a:pPr/>
              <a:t>18</a:t>
            </a:fld>
            <a:endParaRPr lang="en-US"/>
          </a:p>
        </p:txBody>
      </p:sp>
      <p:sp>
        <p:nvSpPr>
          <p:cNvPr id="22533" name="TextBox 6"/>
          <p:cNvSpPr txBox="1">
            <a:spLocks noChangeArrowheads="1"/>
          </p:cNvSpPr>
          <p:nvPr/>
        </p:nvSpPr>
        <p:spPr bwMode="auto">
          <a:xfrm>
            <a:off x="838200" y="990600"/>
            <a:ext cx="5042471" cy="523220"/>
          </a:xfrm>
          <a:prstGeom prst="rect">
            <a:avLst/>
          </a:prstGeom>
          <a:noFill/>
          <a:ln w="9525">
            <a:noFill/>
            <a:miter lim="800000"/>
            <a:headEnd/>
            <a:tailEnd/>
          </a:ln>
        </p:spPr>
        <p:txBody>
          <a:bodyPr wrap="none">
            <a:spAutoFit/>
          </a:bodyPr>
          <a:lstStyle/>
          <a:p>
            <a:r>
              <a:rPr lang="en-US" sz="2800" b="1" dirty="0">
                <a:solidFill>
                  <a:srgbClr val="0000FF"/>
                </a:solidFill>
                <a:latin typeface="+mj-lt"/>
                <a:cs typeface="Arial" pitchFamily="34" charset="0"/>
              </a:rPr>
              <a:t>Feedback to ARL and NOAA R&amp;D</a:t>
            </a:r>
          </a:p>
        </p:txBody>
      </p:sp>
      <p:sp>
        <p:nvSpPr>
          <p:cNvPr id="22534" name="TextBox 8"/>
          <p:cNvSpPr txBox="1">
            <a:spLocks noChangeArrowheads="1"/>
          </p:cNvSpPr>
          <p:nvPr/>
        </p:nvSpPr>
        <p:spPr bwMode="auto">
          <a:xfrm>
            <a:off x="1219200" y="1524000"/>
            <a:ext cx="6858000" cy="4401205"/>
          </a:xfrm>
          <a:prstGeom prst="rect">
            <a:avLst/>
          </a:prstGeom>
          <a:noFill/>
          <a:ln w="9525">
            <a:noFill/>
            <a:miter lim="800000"/>
            <a:headEnd/>
            <a:tailEnd/>
          </a:ln>
        </p:spPr>
        <p:txBody>
          <a:bodyPr wrap="square">
            <a:spAutoFit/>
          </a:bodyPr>
          <a:lstStyle/>
          <a:p>
            <a:pPr>
              <a:spcAft>
                <a:spcPts val="600"/>
              </a:spcAft>
            </a:pPr>
            <a:r>
              <a:rPr lang="en-US" sz="2400" i="1" dirty="0">
                <a:latin typeface="+mj-lt"/>
                <a:cs typeface="Arial" pitchFamily="34" charset="0"/>
              </a:rPr>
              <a:t>HYSPLIT </a:t>
            </a:r>
            <a:r>
              <a:rPr lang="en-US" sz="2400" i="1" dirty="0" smtClean="0">
                <a:latin typeface="+mj-lt"/>
                <a:cs typeface="Arial" pitchFamily="34" charset="0"/>
              </a:rPr>
              <a:t>improvements</a:t>
            </a:r>
          </a:p>
          <a:p>
            <a:pPr>
              <a:spcAft>
                <a:spcPts val="600"/>
              </a:spcAft>
            </a:pPr>
            <a:r>
              <a:rPr lang="en-US" sz="2400" i="1" dirty="0">
                <a:latin typeface="+mj-lt"/>
                <a:cs typeface="Arial" pitchFamily="34" charset="0"/>
              </a:rPr>
              <a:t> </a:t>
            </a:r>
            <a:r>
              <a:rPr lang="en-US" sz="2400" i="1" dirty="0" smtClean="0">
                <a:latin typeface="+mj-lt"/>
                <a:cs typeface="Arial" pitchFamily="34" charset="0"/>
              </a:rPr>
              <a:t>    - improved radiological event codes</a:t>
            </a:r>
            <a:endParaRPr lang="en-US" sz="2400" i="1" dirty="0">
              <a:latin typeface="+mj-lt"/>
              <a:cs typeface="Arial" pitchFamily="34" charset="0"/>
            </a:endParaRPr>
          </a:p>
          <a:p>
            <a:pPr>
              <a:spcAft>
                <a:spcPts val="600"/>
              </a:spcAft>
            </a:pPr>
            <a:r>
              <a:rPr lang="en-US" sz="2400" i="1" dirty="0">
                <a:latin typeface="+mj-lt"/>
                <a:cs typeface="Arial" pitchFamily="34" charset="0"/>
              </a:rPr>
              <a:t>READY </a:t>
            </a:r>
            <a:r>
              <a:rPr lang="en-US" sz="2400" i="1" dirty="0" smtClean="0">
                <a:latin typeface="+mj-lt"/>
                <a:cs typeface="Arial" pitchFamily="34" charset="0"/>
              </a:rPr>
              <a:t>improvements</a:t>
            </a:r>
          </a:p>
          <a:p>
            <a:pPr>
              <a:spcAft>
                <a:spcPts val="600"/>
              </a:spcAft>
            </a:pPr>
            <a:r>
              <a:rPr lang="en-US" sz="2400" i="1" dirty="0">
                <a:latin typeface="+mj-lt"/>
                <a:cs typeface="Arial" pitchFamily="34" charset="0"/>
              </a:rPr>
              <a:t> </a:t>
            </a:r>
            <a:r>
              <a:rPr lang="en-US" sz="2400" i="1" dirty="0" smtClean="0">
                <a:latin typeface="+mj-lt"/>
                <a:cs typeface="Arial" pitchFamily="34" charset="0"/>
              </a:rPr>
              <a:t>    - Flash (web) based map interactive display</a:t>
            </a:r>
            <a:endParaRPr lang="en-US" sz="2400" i="1" dirty="0">
              <a:latin typeface="+mj-lt"/>
              <a:cs typeface="Arial" pitchFamily="34" charset="0"/>
            </a:endParaRPr>
          </a:p>
          <a:p>
            <a:pPr>
              <a:spcAft>
                <a:spcPts val="600"/>
              </a:spcAft>
            </a:pPr>
            <a:r>
              <a:rPr lang="en-US" sz="2400" i="1" dirty="0" smtClean="0">
                <a:latin typeface="+mj-lt"/>
                <a:cs typeface="Arial" pitchFamily="34" charset="0"/>
              </a:rPr>
              <a:t>Mesoscale Modeling</a:t>
            </a:r>
          </a:p>
          <a:p>
            <a:pPr>
              <a:spcAft>
                <a:spcPts val="600"/>
              </a:spcAft>
            </a:pPr>
            <a:r>
              <a:rPr lang="en-US" sz="2400" i="1" dirty="0" smtClean="0">
                <a:latin typeface="+mj-lt"/>
                <a:cs typeface="Arial" pitchFamily="34" charset="0"/>
              </a:rPr>
              <a:t>     - Mesonet data being used to verify WRF and   	HRRR model forecasts </a:t>
            </a:r>
          </a:p>
          <a:p>
            <a:pPr>
              <a:spcAft>
                <a:spcPts val="600"/>
              </a:spcAft>
            </a:pPr>
            <a:r>
              <a:rPr lang="en-US" sz="2400" i="1" dirty="0" smtClean="0">
                <a:latin typeface="+mj-lt"/>
                <a:cs typeface="Arial" pitchFamily="34" charset="0"/>
              </a:rPr>
              <a:t>Resources </a:t>
            </a:r>
          </a:p>
          <a:p>
            <a:pPr>
              <a:spcAft>
                <a:spcPts val="600"/>
              </a:spcAft>
            </a:pPr>
            <a:r>
              <a:rPr lang="en-US" sz="2400" i="1" dirty="0">
                <a:latin typeface="+mj-lt"/>
                <a:cs typeface="Arial" pitchFamily="34" charset="0"/>
              </a:rPr>
              <a:t> </a:t>
            </a:r>
            <a:r>
              <a:rPr lang="en-US" sz="2400" i="1" dirty="0" smtClean="0">
                <a:latin typeface="+mj-lt"/>
                <a:cs typeface="Arial" pitchFamily="34" charset="0"/>
              </a:rPr>
              <a:t>    - large </a:t>
            </a:r>
            <a:r>
              <a:rPr lang="en-US" sz="2400" i="1" dirty="0">
                <a:latin typeface="+mj-lt"/>
                <a:cs typeface="Arial" pitchFamily="34" charset="0"/>
              </a:rPr>
              <a:t>areas for </a:t>
            </a:r>
            <a:r>
              <a:rPr lang="en-US" sz="2400" i="1" dirty="0" smtClean="0">
                <a:latin typeface="+mj-lt"/>
                <a:cs typeface="Arial" pitchFamily="34" charset="0"/>
              </a:rPr>
              <a:t>studies – Field Labs</a:t>
            </a:r>
            <a:endParaRPr lang="en-US" sz="2400" i="1" dirty="0">
              <a:latin typeface="+mj-lt"/>
              <a:cs typeface="Arial" pitchFamily="34" charset="0"/>
            </a:endParaRPr>
          </a:p>
          <a:p>
            <a:pPr>
              <a:spcAft>
                <a:spcPts val="600"/>
              </a:spcAft>
            </a:pPr>
            <a:endParaRPr lang="en-US" sz="2400" i="1" dirty="0">
              <a:latin typeface="+mj-lt"/>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May 3, 2011</a:t>
            </a:r>
            <a:endParaRPr lang="en-US"/>
          </a:p>
        </p:txBody>
      </p:sp>
      <p:sp>
        <p:nvSpPr>
          <p:cNvPr id="6" name="Footer Placeholder 5"/>
          <p:cNvSpPr>
            <a:spLocks noGrp="1"/>
          </p:cNvSpPr>
          <p:nvPr>
            <p:ph type="ftr" sz="quarter" idx="11"/>
          </p:nvPr>
        </p:nvSpPr>
        <p:spPr/>
        <p:txBody>
          <a:bodyPr/>
          <a:lstStyle/>
          <a:p>
            <a:r>
              <a:rPr lang="en-US"/>
              <a:t>Air Resources Laboratory</a:t>
            </a:r>
          </a:p>
        </p:txBody>
      </p:sp>
      <p:sp>
        <p:nvSpPr>
          <p:cNvPr id="7" name="Slide Number Placeholder 6"/>
          <p:cNvSpPr>
            <a:spLocks noGrp="1"/>
          </p:cNvSpPr>
          <p:nvPr>
            <p:ph type="sldNum" sz="quarter" idx="12"/>
          </p:nvPr>
        </p:nvSpPr>
        <p:spPr/>
        <p:txBody>
          <a:bodyPr/>
          <a:lstStyle/>
          <a:p>
            <a:fld id="{C4B188B7-1523-4CB4-B16B-40AF20EAF791}" type="slidenum">
              <a:rPr lang="en-US"/>
              <a:pPr/>
              <a:t>19</a:t>
            </a:fld>
            <a:endParaRPr lang="en-US"/>
          </a:p>
        </p:txBody>
      </p:sp>
      <p:sp>
        <p:nvSpPr>
          <p:cNvPr id="26629" name="TextBox 4"/>
          <p:cNvSpPr txBox="1">
            <a:spLocks noChangeArrowheads="1"/>
          </p:cNvSpPr>
          <p:nvPr/>
        </p:nvSpPr>
        <p:spPr bwMode="auto">
          <a:xfrm flipH="1">
            <a:off x="914400" y="1066800"/>
            <a:ext cx="7315200" cy="523220"/>
          </a:xfrm>
          <a:prstGeom prst="rect">
            <a:avLst/>
          </a:prstGeom>
          <a:noFill/>
          <a:ln w="9525">
            <a:noFill/>
            <a:miter lim="800000"/>
            <a:headEnd/>
            <a:tailEnd/>
          </a:ln>
        </p:spPr>
        <p:txBody>
          <a:bodyPr>
            <a:spAutoFit/>
          </a:bodyPr>
          <a:lstStyle/>
          <a:p>
            <a:r>
              <a:rPr lang="en-US" sz="2800" b="1" dirty="0">
                <a:solidFill>
                  <a:srgbClr val="0000FF"/>
                </a:solidFill>
              </a:rPr>
              <a:t>Future Direction </a:t>
            </a:r>
          </a:p>
        </p:txBody>
      </p:sp>
      <p:sp>
        <p:nvSpPr>
          <p:cNvPr id="26630" name="TextBox 5"/>
          <p:cNvSpPr txBox="1">
            <a:spLocks noChangeArrowheads="1"/>
          </p:cNvSpPr>
          <p:nvPr/>
        </p:nvSpPr>
        <p:spPr bwMode="auto">
          <a:xfrm>
            <a:off x="914400" y="1676400"/>
            <a:ext cx="7315200" cy="4524315"/>
          </a:xfrm>
          <a:prstGeom prst="rect">
            <a:avLst/>
          </a:prstGeom>
          <a:noFill/>
          <a:ln w="9525">
            <a:noFill/>
            <a:miter lim="800000"/>
            <a:headEnd/>
            <a:tailEnd/>
          </a:ln>
        </p:spPr>
        <p:txBody>
          <a:bodyPr>
            <a:spAutoFit/>
          </a:bodyPr>
          <a:lstStyle/>
          <a:p>
            <a:r>
              <a:rPr lang="en-US" sz="2400" i="1" dirty="0"/>
              <a:t>Continue </a:t>
            </a:r>
            <a:r>
              <a:rPr lang="en-US" sz="2400" i="1" dirty="0" smtClean="0"/>
              <a:t>current Services</a:t>
            </a:r>
          </a:p>
          <a:p>
            <a:r>
              <a:rPr lang="en-US" sz="2400" i="1" dirty="0" smtClean="0"/>
              <a:t>     - DOE</a:t>
            </a:r>
          </a:p>
          <a:p>
            <a:r>
              <a:rPr lang="en-US" sz="2400" i="1" dirty="0" smtClean="0"/>
              <a:t>     - specialized </a:t>
            </a:r>
            <a:r>
              <a:rPr lang="en-US" sz="2400" i="1" dirty="0"/>
              <a:t>HYSPLIT assessments</a:t>
            </a:r>
          </a:p>
          <a:p>
            <a:endParaRPr lang="en-US" sz="2400" i="1" dirty="0"/>
          </a:p>
          <a:p>
            <a:r>
              <a:rPr lang="en-US" sz="2400" i="1" dirty="0"/>
              <a:t>Continue to take lessons learned, data, needs and feed them back into ARL and NOAA R&amp;D</a:t>
            </a:r>
          </a:p>
          <a:p>
            <a:endParaRPr lang="en-US" sz="2400" i="1" dirty="0"/>
          </a:p>
          <a:p>
            <a:r>
              <a:rPr lang="en-US" sz="2400" i="1" dirty="0" smtClean="0"/>
              <a:t>Look </a:t>
            </a:r>
            <a:r>
              <a:rPr lang="en-US" sz="2400" i="1" dirty="0"/>
              <a:t>to new areas of research opportunities:</a:t>
            </a:r>
          </a:p>
          <a:p>
            <a:r>
              <a:rPr lang="en-US" sz="2400" i="1" dirty="0"/>
              <a:t>     -  NOAA/DOE Renewable Energy </a:t>
            </a:r>
            <a:r>
              <a:rPr lang="en-US" sz="2400" i="1" dirty="0" smtClean="0"/>
              <a:t>activities</a:t>
            </a:r>
          </a:p>
          <a:p>
            <a:r>
              <a:rPr lang="en-US" sz="2400" i="1" dirty="0" smtClean="0"/>
              <a:t>     -  Fine scale wind analyses and predictions</a:t>
            </a:r>
            <a:endParaRPr lang="en-US" sz="2400" i="1" dirty="0"/>
          </a:p>
          <a:p>
            <a:r>
              <a:rPr lang="en-US" sz="2400" i="1" dirty="0"/>
              <a:t>     -  </a:t>
            </a:r>
            <a:r>
              <a:rPr lang="en-US" sz="2400" i="1" dirty="0" smtClean="0"/>
              <a:t>improve </a:t>
            </a:r>
            <a:r>
              <a:rPr lang="en-US" sz="2400" i="1" dirty="0" err="1" smtClean="0"/>
              <a:t>mesoscale</a:t>
            </a:r>
            <a:r>
              <a:rPr lang="en-US" sz="2400" i="1" dirty="0" smtClean="0"/>
              <a:t> models for the desert SW</a:t>
            </a:r>
          </a:p>
          <a:p>
            <a:endParaRPr lang="en-US" sz="2400" i="1" dirty="0" smtClean="0"/>
          </a:p>
        </p:txBody>
      </p:sp>
      <p:pic>
        <p:nvPicPr>
          <p:cNvPr id="26631" name="Picture 7" descr="MC900310310[1]"/>
          <p:cNvPicPr>
            <a:picLocks noChangeAspect="1" noChangeArrowheads="1"/>
          </p:cNvPicPr>
          <p:nvPr/>
        </p:nvPicPr>
        <p:blipFill>
          <a:blip r:embed="rId3" cstate="print"/>
          <a:srcRect/>
          <a:stretch>
            <a:fillRect/>
          </a:stretch>
        </p:blipFill>
        <p:spPr bwMode="auto">
          <a:xfrm>
            <a:off x="6934200" y="838200"/>
            <a:ext cx="1820863" cy="17113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r>
              <a:rPr lang="en-US" dirty="0" smtClean="0"/>
              <a:t>May 3, 2011</a:t>
            </a:r>
            <a:endParaRPr lang="en-US" dirty="0"/>
          </a:p>
        </p:txBody>
      </p:sp>
      <p:sp>
        <p:nvSpPr>
          <p:cNvPr id="8" name="Footer Placeholder 5"/>
          <p:cNvSpPr>
            <a:spLocks noGrp="1"/>
          </p:cNvSpPr>
          <p:nvPr>
            <p:ph type="ftr" sz="quarter" idx="11"/>
          </p:nvPr>
        </p:nvSpPr>
        <p:spPr/>
        <p:txBody>
          <a:bodyPr/>
          <a:lstStyle/>
          <a:p>
            <a:r>
              <a:rPr lang="en-US" dirty="0"/>
              <a:t>Air Resources Laboratory</a:t>
            </a:r>
          </a:p>
        </p:txBody>
      </p:sp>
      <p:sp>
        <p:nvSpPr>
          <p:cNvPr id="9" name="Slide Number Placeholder 6"/>
          <p:cNvSpPr>
            <a:spLocks noGrp="1"/>
          </p:cNvSpPr>
          <p:nvPr>
            <p:ph type="sldNum" sz="quarter" idx="12"/>
          </p:nvPr>
        </p:nvSpPr>
        <p:spPr/>
        <p:txBody>
          <a:bodyPr/>
          <a:lstStyle/>
          <a:p>
            <a:fld id="{35FBFF4E-776F-4F66-8267-1AB3FD0F9329}" type="slidenum">
              <a:rPr lang="en-US"/>
              <a:pPr/>
              <a:t>2</a:t>
            </a:fld>
            <a:endParaRPr lang="en-US" dirty="0"/>
          </a:p>
        </p:txBody>
      </p:sp>
      <p:sp>
        <p:nvSpPr>
          <p:cNvPr id="4101" name="TextBox 4"/>
          <p:cNvSpPr txBox="1">
            <a:spLocks noChangeArrowheads="1"/>
          </p:cNvSpPr>
          <p:nvPr/>
        </p:nvSpPr>
        <p:spPr bwMode="auto">
          <a:xfrm flipH="1">
            <a:off x="914400" y="1066800"/>
            <a:ext cx="7315200" cy="523220"/>
          </a:xfrm>
          <a:prstGeom prst="rect">
            <a:avLst/>
          </a:prstGeom>
          <a:noFill/>
          <a:ln w="9525">
            <a:noFill/>
            <a:miter lim="800000"/>
            <a:headEnd/>
            <a:tailEnd/>
          </a:ln>
        </p:spPr>
        <p:txBody>
          <a:bodyPr>
            <a:spAutoFit/>
          </a:bodyPr>
          <a:lstStyle/>
          <a:p>
            <a:r>
              <a:rPr lang="en-US" sz="2800" b="1" i="1" dirty="0" smtClean="0">
                <a:solidFill>
                  <a:srgbClr val="0000FF"/>
                </a:solidFill>
              </a:rPr>
              <a:t>ARL’s  expertise and services are sought out</a:t>
            </a:r>
            <a:endParaRPr lang="en-US" sz="2800" b="1" i="1" dirty="0">
              <a:solidFill>
                <a:srgbClr val="0000FF"/>
              </a:solidFill>
            </a:endParaRPr>
          </a:p>
        </p:txBody>
      </p:sp>
      <p:sp>
        <p:nvSpPr>
          <p:cNvPr id="4102" name="TextBox 12"/>
          <p:cNvSpPr txBox="1">
            <a:spLocks noChangeArrowheads="1"/>
          </p:cNvSpPr>
          <p:nvPr/>
        </p:nvSpPr>
        <p:spPr bwMode="auto">
          <a:xfrm>
            <a:off x="1066800" y="2133600"/>
            <a:ext cx="4670061" cy="3046988"/>
          </a:xfrm>
          <a:prstGeom prst="rect">
            <a:avLst/>
          </a:prstGeom>
          <a:noFill/>
          <a:ln w="9525">
            <a:noFill/>
            <a:miter lim="800000"/>
            <a:headEnd/>
            <a:tailEnd/>
          </a:ln>
        </p:spPr>
        <p:txBody>
          <a:bodyPr wrap="none">
            <a:spAutoFit/>
          </a:bodyPr>
          <a:lstStyle/>
          <a:p>
            <a:r>
              <a:rPr lang="en-US" sz="2400" i="1" dirty="0" smtClean="0"/>
              <a:t>Dispersion is cornerstone to services</a:t>
            </a:r>
          </a:p>
          <a:p>
            <a:endParaRPr lang="en-US" sz="2400" i="1" dirty="0"/>
          </a:p>
          <a:p>
            <a:r>
              <a:rPr lang="en-US" sz="2400" i="1" dirty="0"/>
              <a:t>Customer relationship pairs</a:t>
            </a:r>
          </a:p>
          <a:p>
            <a:pPr>
              <a:buFontTx/>
              <a:buChar char="-"/>
            </a:pPr>
            <a:r>
              <a:rPr lang="en-US" sz="2400" i="1" dirty="0"/>
              <a:t> Their specific &amp; unique needs</a:t>
            </a:r>
          </a:p>
          <a:p>
            <a:pPr>
              <a:buFontTx/>
              <a:buChar char="-"/>
            </a:pPr>
            <a:r>
              <a:rPr lang="en-US" sz="2400" i="1" dirty="0"/>
              <a:t> ARL expertise and experience</a:t>
            </a:r>
          </a:p>
          <a:p>
            <a:pPr>
              <a:buFontTx/>
              <a:buChar char="-"/>
            </a:pPr>
            <a:endParaRPr lang="en-US" sz="2400" i="1" dirty="0"/>
          </a:p>
          <a:p>
            <a:r>
              <a:rPr lang="en-US" sz="2400" i="1" dirty="0" smtClean="0"/>
              <a:t>ARL Benefit</a:t>
            </a:r>
            <a:endParaRPr lang="en-US" sz="2400" i="1" dirty="0"/>
          </a:p>
          <a:p>
            <a:pPr>
              <a:buFontTx/>
              <a:buChar char="-"/>
            </a:pPr>
            <a:r>
              <a:rPr lang="en-US" sz="2400" i="1" dirty="0" smtClean="0"/>
              <a:t> Feedback </a:t>
            </a:r>
            <a:r>
              <a:rPr lang="en-US" sz="2400" i="1" dirty="0"/>
              <a:t>to research</a:t>
            </a:r>
          </a:p>
        </p:txBody>
      </p:sp>
      <p:grpSp>
        <p:nvGrpSpPr>
          <p:cNvPr id="4103" name="Group 9"/>
          <p:cNvGrpSpPr>
            <a:grpSpLocks/>
          </p:cNvGrpSpPr>
          <p:nvPr/>
        </p:nvGrpSpPr>
        <p:grpSpPr bwMode="auto">
          <a:xfrm>
            <a:off x="5867400" y="3048000"/>
            <a:ext cx="3076575" cy="3333750"/>
            <a:chOff x="5867400" y="3048000"/>
            <a:chExt cx="3076575" cy="3333750"/>
          </a:xfrm>
        </p:grpSpPr>
        <p:pic>
          <p:nvPicPr>
            <p:cNvPr id="4104" name="Picture 10" descr="Corner-stone"/>
            <p:cNvPicPr>
              <a:picLocks noChangeAspect="1" noChangeArrowheads="1"/>
            </p:cNvPicPr>
            <p:nvPr/>
          </p:nvPicPr>
          <p:blipFill>
            <a:blip r:embed="rId3" cstate="print"/>
            <a:srcRect/>
            <a:stretch>
              <a:fillRect/>
            </a:stretch>
          </p:blipFill>
          <p:spPr bwMode="auto">
            <a:xfrm>
              <a:off x="5867400" y="3048000"/>
              <a:ext cx="3076575" cy="3333750"/>
            </a:xfrm>
            <a:prstGeom prst="rect">
              <a:avLst/>
            </a:prstGeom>
            <a:noFill/>
            <a:ln w="9525">
              <a:noFill/>
              <a:miter lim="800000"/>
              <a:headEnd/>
              <a:tailEnd/>
            </a:ln>
          </p:spPr>
        </p:pic>
        <p:sp>
          <p:nvSpPr>
            <p:cNvPr id="4105" name="TextBox 8"/>
            <p:cNvSpPr txBox="1">
              <a:spLocks noChangeArrowheads="1"/>
            </p:cNvSpPr>
            <p:nvPr/>
          </p:nvSpPr>
          <p:spPr bwMode="auto">
            <a:xfrm>
              <a:off x="6781800" y="4953000"/>
              <a:ext cx="1109599" cy="307777"/>
            </a:xfrm>
            <a:prstGeom prst="rect">
              <a:avLst/>
            </a:prstGeom>
            <a:noFill/>
            <a:ln w="9525">
              <a:noFill/>
              <a:miter lim="800000"/>
              <a:headEnd/>
              <a:tailEnd/>
            </a:ln>
          </p:spPr>
          <p:txBody>
            <a:bodyPr wrap="none">
              <a:spAutoFit/>
            </a:bodyPr>
            <a:lstStyle/>
            <a:p>
              <a:r>
                <a:rPr lang="en-US" sz="1400" b="1" dirty="0">
                  <a:solidFill>
                    <a:srgbClr val="0000FF"/>
                  </a:solidFill>
                  <a:latin typeface="Arial" charset="0"/>
                </a:rPr>
                <a:t>Dispersion</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4"/>
          <p:cNvSpPr>
            <a:spLocks noGrp="1"/>
          </p:cNvSpPr>
          <p:nvPr>
            <p:ph type="dt" sz="half" idx="10"/>
          </p:nvPr>
        </p:nvSpPr>
        <p:spPr/>
        <p:txBody>
          <a:bodyPr/>
          <a:lstStyle/>
          <a:p>
            <a:r>
              <a:rPr lang="en-US" smtClean="0"/>
              <a:t>May 3, 2011</a:t>
            </a:r>
            <a:endParaRPr lang="en-US"/>
          </a:p>
        </p:txBody>
      </p:sp>
      <p:sp>
        <p:nvSpPr>
          <p:cNvPr id="4" name="Footer Placeholder 5"/>
          <p:cNvSpPr>
            <a:spLocks noGrp="1"/>
          </p:cNvSpPr>
          <p:nvPr>
            <p:ph type="ftr" sz="quarter" idx="11"/>
          </p:nvPr>
        </p:nvSpPr>
        <p:spPr/>
        <p:txBody>
          <a:bodyPr/>
          <a:lstStyle/>
          <a:p>
            <a:r>
              <a:rPr lang="en-US"/>
              <a:t>Air Resources Laboratory</a:t>
            </a:r>
          </a:p>
        </p:txBody>
      </p:sp>
      <p:sp>
        <p:nvSpPr>
          <p:cNvPr id="5" name="Slide Number Placeholder 6"/>
          <p:cNvSpPr>
            <a:spLocks noGrp="1"/>
          </p:cNvSpPr>
          <p:nvPr>
            <p:ph type="sldNum" sz="quarter" idx="12"/>
          </p:nvPr>
        </p:nvSpPr>
        <p:spPr/>
        <p:txBody>
          <a:bodyPr/>
          <a:lstStyle/>
          <a:p>
            <a:fld id="{26B27EC6-E7AB-461F-B0D7-603AAAA1FF6C}" type="slidenum">
              <a:rPr lang="en-US"/>
              <a:pPr/>
              <a:t>20</a:t>
            </a:fld>
            <a:endParaRPr lang="en-US"/>
          </a:p>
        </p:txBody>
      </p:sp>
      <p:sp>
        <p:nvSpPr>
          <p:cNvPr id="27653" name="TextBox 4"/>
          <p:cNvSpPr txBox="1">
            <a:spLocks noChangeArrowheads="1"/>
          </p:cNvSpPr>
          <p:nvPr/>
        </p:nvSpPr>
        <p:spPr bwMode="auto">
          <a:xfrm flipH="1">
            <a:off x="1981200" y="2362200"/>
            <a:ext cx="5257800" cy="1189038"/>
          </a:xfrm>
          <a:prstGeom prst="rect">
            <a:avLst/>
          </a:prstGeom>
          <a:noFill/>
          <a:ln w="9525">
            <a:noFill/>
            <a:miter lim="800000"/>
            <a:headEnd/>
            <a:tailEnd/>
          </a:ln>
        </p:spPr>
        <p:txBody>
          <a:bodyPr>
            <a:spAutoFit/>
          </a:bodyPr>
          <a:lstStyle/>
          <a:p>
            <a:r>
              <a:rPr lang="en-US" sz="7200" b="1" i="1" dirty="0">
                <a:solidFill>
                  <a:srgbClr val="0000FF"/>
                </a:solidFill>
              </a:rPr>
              <a:t>Thank you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a:off x="4114800" y="3124200"/>
            <a:ext cx="914400" cy="1295400"/>
          </a:xfrm>
          <a:prstGeom prst="downArrow">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4"/>
          <p:cNvSpPr>
            <a:spLocks noGrp="1"/>
          </p:cNvSpPr>
          <p:nvPr>
            <p:ph type="dt" sz="half" idx="10"/>
          </p:nvPr>
        </p:nvSpPr>
        <p:spPr/>
        <p:txBody>
          <a:bodyPr/>
          <a:lstStyle/>
          <a:p>
            <a:r>
              <a:rPr lang="en-US" dirty="0" smtClean="0"/>
              <a:t>May 3, 2011</a:t>
            </a:r>
            <a:endParaRPr lang="en-US" dirty="0"/>
          </a:p>
        </p:txBody>
      </p:sp>
      <p:sp>
        <p:nvSpPr>
          <p:cNvPr id="28" name="Footer Placeholder 5"/>
          <p:cNvSpPr>
            <a:spLocks noGrp="1"/>
          </p:cNvSpPr>
          <p:nvPr>
            <p:ph type="ftr" sz="quarter" idx="11"/>
          </p:nvPr>
        </p:nvSpPr>
        <p:spPr/>
        <p:txBody>
          <a:bodyPr/>
          <a:lstStyle/>
          <a:p>
            <a:r>
              <a:rPr lang="en-US" dirty="0"/>
              <a:t>Air Resources Laboratory</a:t>
            </a:r>
          </a:p>
        </p:txBody>
      </p:sp>
      <p:sp>
        <p:nvSpPr>
          <p:cNvPr id="30" name="Slide Number Placeholder 6"/>
          <p:cNvSpPr>
            <a:spLocks noGrp="1"/>
          </p:cNvSpPr>
          <p:nvPr>
            <p:ph type="sldNum" sz="quarter" idx="12"/>
          </p:nvPr>
        </p:nvSpPr>
        <p:spPr/>
        <p:txBody>
          <a:bodyPr/>
          <a:lstStyle/>
          <a:p>
            <a:fld id="{69E00118-78C8-4805-90E2-28BDBA382D14}" type="slidenum">
              <a:rPr lang="en-US"/>
              <a:pPr/>
              <a:t>3</a:t>
            </a:fld>
            <a:endParaRPr lang="en-US" dirty="0"/>
          </a:p>
        </p:txBody>
      </p:sp>
      <p:sp>
        <p:nvSpPr>
          <p:cNvPr id="6150" name="TextBox 7"/>
          <p:cNvSpPr txBox="1">
            <a:spLocks noChangeArrowheads="1"/>
          </p:cNvSpPr>
          <p:nvPr/>
        </p:nvSpPr>
        <p:spPr bwMode="auto">
          <a:xfrm>
            <a:off x="2209800" y="685800"/>
            <a:ext cx="4724400" cy="523875"/>
          </a:xfrm>
          <a:prstGeom prst="rect">
            <a:avLst/>
          </a:prstGeom>
          <a:noFill/>
          <a:ln w="9525">
            <a:noFill/>
            <a:miter lim="800000"/>
            <a:headEnd/>
            <a:tailEnd/>
          </a:ln>
        </p:spPr>
        <p:txBody>
          <a:bodyPr>
            <a:spAutoFit/>
          </a:bodyPr>
          <a:lstStyle/>
          <a:p>
            <a:pPr algn="ctr"/>
            <a:r>
              <a:rPr lang="en-US" sz="2800" b="1" dirty="0">
                <a:solidFill>
                  <a:srgbClr val="0000FF"/>
                </a:solidFill>
              </a:rPr>
              <a:t>Feedback to Research</a:t>
            </a:r>
            <a:endParaRPr lang="en-US" sz="2800" b="1" dirty="0">
              <a:solidFill>
                <a:srgbClr val="0000FF"/>
              </a:solidFill>
              <a:latin typeface="Arial" charset="0"/>
            </a:endParaRPr>
          </a:p>
        </p:txBody>
      </p:sp>
      <p:sp>
        <p:nvSpPr>
          <p:cNvPr id="78878" name="Cloud"/>
          <p:cNvSpPr>
            <a:spLocks noChangeAspect="1" noEditPoints="1" noChangeArrowheads="1"/>
          </p:cNvSpPr>
          <p:nvPr/>
        </p:nvSpPr>
        <p:spPr bwMode="auto">
          <a:xfrm>
            <a:off x="2743200" y="4572000"/>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i="1" dirty="0">
              <a:latin typeface="Arial" charset="0"/>
            </a:endParaRPr>
          </a:p>
        </p:txBody>
      </p:sp>
      <p:sp>
        <p:nvSpPr>
          <p:cNvPr id="6155" name="TextBox 15"/>
          <p:cNvSpPr txBox="1">
            <a:spLocks noChangeArrowheads="1"/>
          </p:cNvSpPr>
          <p:nvPr/>
        </p:nvSpPr>
        <p:spPr bwMode="auto">
          <a:xfrm>
            <a:off x="3733800" y="4953000"/>
            <a:ext cx="1497013" cy="1006475"/>
          </a:xfrm>
          <a:prstGeom prst="rect">
            <a:avLst/>
          </a:prstGeom>
          <a:noFill/>
          <a:ln w="9525">
            <a:noFill/>
            <a:miter lim="800000"/>
            <a:headEnd/>
            <a:tailEnd/>
          </a:ln>
        </p:spPr>
        <p:txBody>
          <a:bodyPr wrap="none">
            <a:spAutoFit/>
          </a:bodyPr>
          <a:lstStyle/>
          <a:p>
            <a:pPr algn="ctr"/>
            <a:r>
              <a:rPr lang="en-US" sz="2000" b="1" i="1" dirty="0">
                <a:latin typeface="Arial" charset="0"/>
              </a:rPr>
              <a:t>ARL</a:t>
            </a:r>
          </a:p>
          <a:p>
            <a:pPr algn="ctr"/>
            <a:r>
              <a:rPr lang="en-US" sz="2000" b="1" i="1" dirty="0">
                <a:latin typeface="Arial" charset="0"/>
              </a:rPr>
              <a:t>Dispersion</a:t>
            </a:r>
          </a:p>
          <a:p>
            <a:pPr algn="ctr"/>
            <a:r>
              <a:rPr lang="en-US" sz="2000" b="1" i="1" dirty="0">
                <a:latin typeface="Arial" charset="0"/>
              </a:rPr>
              <a:t>Research</a:t>
            </a:r>
            <a:endParaRPr lang="en-US" b="1" i="1" dirty="0">
              <a:latin typeface="Arial" charset="0"/>
            </a:endParaRPr>
          </a:p>
        </p:txBody>
      </p:sp>
      <p:sp>
        <p:nvSpPr>
          <p:cNvPr id="6156" name="TextBox 18"/>
          <p:cNvSpPr txBox="1">
            <a:spLocks noChangeArrowheads="1"/>
          </p:cNvSpPr>
          <p:nvPr/>
        </p:nvSpPr>
        <p:spPr bwMode="auto">
          <a:xfrm>
            <a:off x="6705600" y="4724400"/>
            <a:ext cx="1147762" cy="646112"/>
          </a:xfrm>
          <a:prstGeom prst="rect">
            <a:avLst/>
          </a:prstGeom>
          <a:noFill/>
          <a:ln w="9525">
            <a:noFill/>
            <a:miter lim="800000"/>
            <a:headEnd/>
            <a:tailEnd/>
          </a:ln>
        </p:spPr>
        <p:txBody>
          <a:bodyPr wrap="none">
            <a:spAutoFit/>
          </a:bodyPr>
          <a:lstStyle/>
          <a:p>
            <a:pPr algn="ctr"/>
            <a:r>
              <a:rPr lang="en-US" i="1" dirty="0">
                <a:latin typeface="Arial" charset="0"/>
              </a:rPr>
              <a:t>Improved</a:t>
            </a:r>
          </a:p>
          <a:p>
            <a:pPr algn="ctr"/>
            <a:r>
              <a:rPr lang="en-US" i="1" dirty="0">
                <a:latin typeface="Arial" charset="0"/>
              </a:rPr>
              <a:t>tools</a:t>
            </a:r>
          </a:p>
        </p:txBody>
      </p:sp>
      <p:sp>
        <p:nvSpPr>
          <p:cNvPr id="44" name="Curved Right Arrow 43"/>
          <p:cNvSpPr/>
          <p:nvPr/>
        </p:nvSpPr>
        <p:spPr>
          <a:xfrm rot="172556" flipV="1">
            <a:off x="865900" y="1789792"/>
            <a:ext cx="1587500" cy="4181475"/>
          </a:xfrm>
          <a:prstGeom prst="curv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167" name="TextBox 44"/>
          <p:cNvSpPr txBox="1">
            <a:spLocks noChangeArrowheads="1"/>
          </p:cNvSpPr>
          <p:nvPr/>
        </p:nvSpPr>
        <p:spPr bwMode="auto">
          <a:xfrm>
            <a:off x="1371600" y="4724400"/>
            <a:ext cx="1146175" cy="646113"/>
          </a:xfrm>
          <a:prstGeom prst="rect">
            <a:avLst/>
          </a:prstGeom>
          <a:noFill/>
          <a:ln w="9525">
            <a:noFill/>
            <a:miter lim="800000"/>
            <a:headEnd/>
            <a:tailEnd/>
          </a:ln>
        </p:spPr>
        <p:txBody>
          <a:bodyPr wrap="none">
            <a:spAutoFit/>
          </a:bodyPr>
          <a:lstStyle/>
          <a:p>
            <a:pPr algn="ctr"/>
            <a:r>
              <a:rPr lang="en-US" i="1" dirty="0">
                <a:latin typeface="Arial" charset="0"/>
              </a:rPr>
              <a:t>Improved</a:t>
            </a:r>
          </a:p>
          <a:p>
            <a:pPr algn="ctr"/>
            <a:r>
              <a:rPr lang="en-US" i="1" dirty="0">
                <a:latin typeface="Arial" charset="0"/>
              </a:rPr>
              <a:t>models</a:t>
            </a:r>
          </a:p>
        </p:txBody>
      </p:sp>
      <p:sp>
        <p:nvSpPr>
          <p:cNvPr id="46" name="Curved Right Arrow 45"/>
          <p:cNvSpPr/>
          <p:nvPr/>
        </p:nvSpPr>
        <p:spPr>
          <a:xfrm flipH="1" flipV="1">
            <a:off x="6705600" y="1752600"/>
            <a:ext cx="1587500" cy="4284662"/>
          </a:xfrm>
          <a:prstGeom prst="curv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solidFill>
                <a:schemeClr val="tx1"/>
              </a:solidFill>
            </a:endParaRPr>
          </a:p>
        </p:txBody>
      </p:sp>
      <p:sp>
        <p:nvSpPr>
          <p:cNvPr id="48" name="Rectangle 47"/>
          <p:cNvSpPr/>
          <p:nvPr/>
        </p:nvSpPr>
        <p:spPr>
          <a:xfrm>
            <a:off x="2286000" y="3519488"/>
            <a:ext cx="4495800" cy="59531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p>
        </p:txBody>
      </p:sp>
      <p:sp>
        <p:nvSpPr>
          <p:cNvPr id="47" name="TextBox 46"/>
          <p:cNvSpPr txBox="1"/>
          <p:nvPr/>
        </p:nvSpPr>
        <p:spPr>
          <a:xfrm>
            <a:off x="2408587" y="3733800"/>
            <a:ext cx="4326826" cy="685800"/>
          </a:xfrm>
          <a:prstGeom prst="rect">
            <a:avLst/>
          </a:prstGeom>
          <a:noFill/>
        </p:spPr>
        <p:txBody>
          <a:bodyPr spcFirstLastPara="1" wrap="none">
            <a:prstTxWarp prst="textArchUp">
              <a:avLst/>
            </a:prstTxWarp>
            <a:spAutoFit/>
          </a:bodyPr>
          <a:lstStyle/>
          <a:p>
            <a:pPr algn="ctr">
              <a:defRPr/>
            </a:pPr>
            <a:r>
              <a:rPr lang="en-US" sz="2000" b="1" i="1" dirty="0">
                <a:solidFill>
                  <a:srgbClr val="0000FF"/>
                </a:solidFill>
                <a:latin typeface="Arial" charset="0"/>
              </a:rPr>
              <a:t>Lessons Learned,   Data,   Experience</a:t>
            </a:r>
          </a:p>
        </p:txBody>
      </p:sp>
      <p:sp>
        <p:nvSpPr>
          <p:cNvPr id="6171" name="TextBox 50"/>
          <p:cNvSpPr txBox="1">
            <a:spLocks noChangeArrowheads="1"/>
          </p:cNvSpPr>
          <p:nvPr/>
        </p:nvSpPr>
        <p:spPr bwMode="auto">
          <a:xfrm>
            <a:off x="152400" y="2133600"/>
            <a:ext cx="1201738" cy="646113"/>
          </a:xfrm>
          <a:prstGeom prst="rect">
            <a:avLst/>
          </a:prstGeom>
          <a:noFill/>
          <a:ln w="9525">
            <a:noFill/>
            <a:miter lim="800000"/>
            <a:headEnd/>
            <a:tailEnd/>
          </a:ln>
        </p:spPr>
        <p:txBody>
          <a:bodyPr wrap="none">
            <a:spAutoFit/>
          </a:bodyPr>
          <a:lstStyle/>
          <a:p>
            <a:pPr algn="ctr"/>
            <a:r>
              <a:rPr lang="en-US" i="1" dirty="0">
                <a:latin typeface="Arial" charset="0"/>
              </a:rPr>
              <a:t>Increased</a:t>
            </a:r>
          </a:p>
          <a:p>
            <a:pPr algn="ctr"/>
            <a:r>
              <a:rPr lang="en-US" i="1" dirty="0">
                <a:latin typeface="Arial" charset="0"/>
              </a:rPr>
              <a:t>expertise</a:t>
            </a:r>
          </a:p>
        </p:txBody>
      </p:sp>
      <p:sp>
        <p:nvSpPr>
          <p:cNvPr id="6172" name="TextBox 51"/>
          <p:cNvSpPr txBox="1">
            <a:spLocks noChangeArrowheads="1"/>
          </p:cNvSpPr>
          <p:nvPr/>
        </p:nvSpPr>
        <p:spPr bwMode="auto">
          <a:xfrm>
            <a:off x="7740650" y="1905000"/>
            <a:ext cx="1403350" cy="646113"/>
          </a:xfrm>
          <a:prstGeom prst="rect">
            <a:avLst/>
          </a:prstGeom>
          <a:noFill/>
          <a:ln w="9525">
            <a:noFill/>
            <a:miter lim="800000"/>
            <a:headEnd/>
            <a:tailEnd/>
          </a:ln>
        </p:spPr>
        <p:txBody>
          <a:bodyPr wrap="none">
            <a:spAutoFit/>
          </a:bodyPr>
          <a:lstStyle/>
          <a:p>
            <a:pPr algn="ctr"/>
            <a:r>
              <a:rPr lang="en-US" i="1" dirty="0">
                <a:latin typeface="Arial" charset="0"/>
              </a:rPr>
              <a:t>Expanded</a:t>
            </a:r>
          </a:p>
          <a:p>
            <a:pPr algn="ctr"/>
            <a:r>
              <a:rPr lang="en-US" i="1" dirty="0">
                <a:latin typeface="Arial" charset="0"/>
              </a:rPr>
              <a:t>applications</a:t>
            </a:r>
          </a:p>
        </p:txBody>
      </p:sp>
      <p:sp>
        <p:nvSpPr>
          <p:cNvPr id="37" name="Rounded Rectangle 36"/>
          <p:cNvSpPr/>
          <p:nvPr/>
        </p:nvSpPr>
        <p:spPr>
          <a:xfrm>
            <a:off x="3124200" y="1524000"/>
            <a:ext cx="2895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ARL</a:t>
            </a:r>
            <a:r>
              <a:rPr lang="en-US" sz="2400" b="1" dirty="0" smtClean="0"/>
              <a:t> </a:t>
            </a:r>
            <a:r>
              <a:rPr lang="en-US" sz="2400" b="1" i="1" dirty="0" smtClean="0"/>
              <a:t>Services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own Arrow 31"/>
          <p:cNvSpPr/>
          <p:nvPr/>
        </p:nvSpPr>
        <p:spPr>
          <a:xfrm>
            <a:off x="4114800" y="3124200"/>
            <a:ext cx="914400" cy="1295400"/>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4"/>
          <p:cNvSpPr>
            <a:spLocks noGrp="1"/>
          </p:cNvSpPr>
          <p:nvPr>
            <p:ph type="dt" sz="half" idx="10"/>
          </p:nvPr>
        </p:nvSpPr>
        <p:spPr/>
        <p:txBody>
          <a:bodyPr/>
          <a:lstStyle/>
          <a:p>
            <a:r>
              <a:rPr lang="en-US" dirty="0" smtClean="0"/>
              <a:t>May 3, 2011</a:t>
            </a:r>
            <a:endParaRPr lang="en-US" dirty="0"/>
          </a:p>
        </p:txBody>
      </p:sp>
      <p:sp>
        <p:nvSpPr>
          <p:cNvPr id="28" name="Footer Placeholder 5"/>
          <p:cNvSpPr>
            <a:spLocks noGrp="1"/>
          </p:cNvSpPr>
          <p:nvPr>
            <p:ph type="ftr" sz="quarter" idx="11"/>
          </p:nvPr>
        </p:nvSpPr>
        <p:spPr/>
        <p:txBody>
          <a:bodyPr/>
          <a:lstStyle/>
          <a:p>
            <a:r>
              <a:rPr lang="en-US" dirty="0"/>
              <a:t>Air Resources Laboratory</a:t>
            </a:r>
          </a:p>
        </p:txBody>
      </p:sp>
      <p:sp>
        <p:nvSpPr>
          <p:cNvPr id="30" name="Slide Number Placeholder 6"/>
          <p:cNvSpPr>
            <a:spLocks noGrp="1"/>
          </p:cNvSpPr>
          <p:nvPr>
            <p:ph type="sldNum" sz="quarter" idx="12"/>
          </p:nvPr>
        </p:nvSpPr>
        <p:spPr/>
        <p:txBody>
          <a:bodyPr/>
          <a:lstStyle/>
          <a:p>
            <a:fld id="{69E00118-78C8-4805-90E2-28BDBA382D14}" type="slidenum">
              <a:rPr lang="en-US"/>
              <a:pPr/>
              <a:t>4</a:t>
            </a:fld>
            <a:endParaRPr lang="en-US" dirty="0"/>
          </a:p>
        </p:txBody>
      </p:sp>
      <p:sp>
        <p:nvSpPr>
          <p:cNvPr id="6150" name="TextBox 7"/>
          <p:cNvSpPr txBox="1">
            <a:spLocks noChangeArrowheads="1"/>
          </p:cNvSpPr>
          <p:nvPr/>
        </p:nvSpPr>
        <p:spPr bwMode="auto">
          <a:xfrm>
            <a:off x="2209800" y="685800"/>
            <a:ext cx="4724400" cy="523875"/>
          </a:xfrm>
          <a:prstGeom prst="rect">
            <a:avLst/>
          </a:prstGeom>
          <a:noFill/>
          <a:ln w="9525">
            <a:noFill/>
            <a:miter lim="800000"/>
            <a:headEnd/>
            <a:tailEnd/>
          </a:ln>
        </p:spPr>
        <p:txBody>
          <a:bodyPr>
            <a:spAutoFit/>
          </a:bodyPr>
          <a:lstStyle/>
          <a:p>
            <a:pPr algn="ctr"/>
            <a:r>
              <a:rPr lang="en-US" sz="2800" b="1" dirty="0">
                <a:solidFill>
                  <a:srgbClr val="0000FF"/>
                </a:solidFill>
              </a:rPr>
              <a:t>Feedback to Research</a:t>
            </a:r>
            <a:endParaRPr lang="en-US" sz="2800" b="1" dirty="0">
              <a:solidFill>
                <a:srgbClr val="0000FF"/>
              </a:solidFill>
              <a:latin typeface="Arial" charset="0"/>
            </a:endParaRPr>
          </a:p>
        </p:txBody>
      </p:sp>
      <p:sp>
        <p:nvSpPr>
          <p:cNvPr id="78878" name="Cloud"/>
          <p:cNvSpPr>
            <a:spLocks noChangeAspect="1" noEditPoints="1" noChangeArrowheads="1"/>
          </p:cNvSpPr>
          <p:nvPr/>
        </p:nvSpPr>
        <p:spPr bwMode="auto">
          <a:xfrm>
            <a:off x="2743200" y="4572000"/>
            <a:ext cx="35814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i="1" dirty="0">
              <a:latin typeface="Arial" charset="0"/>
            </a:endParaRPr>
          </a:p>
        </p:txBody>
      </p:sp>
      <p:sp>
        <p:nvSpPr>
          <p:cNvPr id="6155" name="TextBox 15"/>
          <p:cNvSpPr txBox="1">
            <a:spLocks noChangeArrowheads="1"/>
          </p:cNvSpPr>
          <p:nvPr/>
        </p:nvSpPr>
        <p:spPr bwMode="auto">
          <a:xfrm>
            <a:off x="3733800" y="4953000"/>
            <a:ext cx="1497013" cy="1006475"/>
          </a:xfrm>
          <a:prstGeom prst="rect">
            <a:avLst/>
          </a:prstGeom>
          <a:noFill/>
          <a:ln w="9525">
            <a:noFill/>
            <a:miter lim="800000"/>
            <a:headEnd/>
            <a:tailEnd/>
          </a:ln>
        </p:spPr>
        <p:txBody>
          <a:bodyPr wrap="none">
            <a:spAutoFit/>
          </a:bodyPr>
          <a:lstStyle/>
          <a:p>
            <a:pPr algn="ctr"/>
            <a:r>
              <a:rPr lang="en-US" sz="2000" b="1" i="1" dirty="0">
                <a:latin typeface="Arial" charset="0"/>
              </a:rPr>
              <a:t>ARL</a:t>
            </a:r>
          </a:p>
          <a:p>
            <a:pPr algn="ctr"/>
            <a:r>
              <a:rPr lang="en-US" sz="2000" b="1" i="1" dirty="0">
                <a:latin typeface="Arial" charset="0"/>
              </a:rPr>
              <a:t>Dispersion</a:t>
            </a:r>
          </a:p>
          <a:p>
            <a:pPr algn="ctr"/>
            <a:r>
              <a:rPr lang="en-US" sz="2000" b="1" i="1" dirty="0">
                <a:latin typeface="Arial" charset="0"/>
              </a:rPr>
              <a:t>Research</a:t>
            </a:r>
            <a:endParaRPr lang="en-US" b="1" i="1" dirty="0">
              <a:latin typeface="Arial" charset="0"/>
            </a:endParaRPr>
          </a:p>
        </p:txBody>
      </p:sp>
      <p:sp>
        <p:nvSpPr>
          <p:cNvPr id="6156" name="TextBox 18"/>
          <p:cNvSpPr txBox="1">
            <a:spLocks noChangeArrowheads="1"/>
          </p:cNvSpPr>
          <p:nvPr/>
        </p:nvSpPr>
        <p:spPr bwMode="auto">
          <a:xfrm>
            <a:off x="6705600" y="4724400"/>
            <a:ext cx="1147762" cy="646112"/>
          </a:xfrm>
          <a:prstGeom prst="rect">
            <a:avLst/>
          </a:prstGeom>
          <a:noFill/>
          <a:ln w="9525">
            <a:noFill/>
            <a:miter lim="800000"/>
            <a:headEnd/>
            <a:tailEnd/>
          </a:ln>
        </p:spPr>
        <p:txBody>
          <a:bodyPr wrap="none">
            <a:spAutoFit/>
          </a:bodyPr>
          <a:lstStyle/>
          <a:p>
            <a:pPr algn="ctr"/>
            <a:r>
              <a:rPr lang="en-US" i="1" dirty="0">
                <a:latin typeface="Arial" charset="0"/>
              </a:rPr>
              <a:t>Improved</a:t>
            </a:r>
          </a:p>
          <a:p>
            <a:pPr algn="ctr"/>
            <a:r>
              <a:rPr lang="en-US" i="1" dirty="0">
                <a:latin typeface="Arial" charset="0"/>
              </a:rPr>
              <a:t>tools</a:t>
            </a:r>
          </a:p>
        </p:txBody>
      </p:sp>
      <p:sp>
        <p:nvSpPr>
          <p:cNvPr id="44" name="Curved Right Arrow 43"/>
          <p:cNvSpPr/>
          <p:nvPr/>
        </p:nvSpPr>
        <p:spPr>
          <a:xfrm rot="172556" flipV="1">
            <a:off x="865900" y="1789792"/>
            <a:ext cx="1587500" cy="4181475"/>
          </a:xfrm>
          <a:prstGeom prst="curv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167" name="TextBox 44"/>
          <p:cNvSpPr txBox="1">
            <a:spLocks noChangeArrowheads="1"/>
          </p:cNvSpPr>
          <p:nvPr/>
        </p:nvSpPr>
        <p:spPr bwMode="auto">
          <a:xfrm>
            <a:off x="1371600" y="4724400"/>
            <a:ext cx="1146175" cy="646113"/>
          </a:xfrm>
          <a:prstGeom prst="rect">
            <a:avLst/>
          </a:prstGeom>
          <a:noFill/>
          <a:ln w="9525">
            <a:noFill/>
            <a:miter lim="800000"/>
            <a:headEnd/>
            <a:tailEnd/>
          </a:ln>
        </p:spPr>
        <p:txBody>
          <a:bodyPr wrap="none">
            <a:spAutoFit/>
          </a:bodyPr>
          <a:lstStyle/>
          <a:p>
            <a:pPr algn="ctr"/>
            <a:r>
              <a:rPr lang="en-US" i="1" dirty="0">
                <a:latin typeface="Arial" charset="0"/>
              </a:rPr>
              <a:t>Improved</a:t>
            </a:r>
          </a:p>
          <a:p>
            <a:pPr algn="ctr"/>
            <a:r>
              <a:rPr lang="en-US" i="1" dirty="0">
                <a:latin typeface="Arial" charset="0"/>
              </a:rPr>
              <a:t>models</a:t>
            </a:r>
          </a:p>
        </p:txBody>
      </p:sp>
      <p:sp>
        <p:nvSpPr>
          <p:cNvPr id="46" name="Curved Right Arrow 45"/>
          <p:cNvSpPr/>
          <p:nvPr/>
        </p:nvSpPr>
        <p:spPr>
          <a:xfrm flipH="1" flipV="1">
            <a:off x="6705600" y="1752600"/>
            <a:ext cx="1587500" cy="4284662"/>
          </a:xfrm>
          <a:prstGeom prst="curved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solidFill>
                <a:schemeClr val="tx1"/>
              </a:solidFill>
            </a:endParaRPr>
          </a:p>
        </p:txBody>
      </p:sp>
      <p:sp>
        <p:nvSpPr>
          <p:cNvPr id="48" name="Rectangle 47"/>
          <p:cNvSpPr/>
          <p:nvPr/>
        </p:nvSpPr>
        <p:spPr>
          <a:xfrm>
            <a:off x="2286000" y="3519488"/>
            <a:ext cx="4495800" cy="59531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i="1" dirty="0"/>
          </a:p>
        </p:txBody>
      </p:sp>
      <p:sp>
        <p:nvSpPr>
          <p:cNvPr id="47" name="TextBox 46"/>
          <p:cNvSpPr txBox="1"/>
          <p:nvPr/>
        </p:nvSpPr>
        <p:spPr>
          <a:xfrm>
            <a:off x="2408587" y="3733800"/>
            <a:ext cx="4326826" cy="685800"/>
          </a:xfrm>
          <a:prstGeom prst="rect">
            <a:avLst/>
          </a:prstGeom>
          <a:noFill/>
        </p:spPr>
        <p:txBody>
          <a:bodyPr spcFirstLastPara="1" wrap="none">
            <a:prstTxWarp prst="textArchUp">
              <a:avLst/>
            </a:prstTxWarp>
            <a:spAutoFit/>
          </a:bodyPr>
          <a:lstStyle/>
          <a:p>
            <a:pPr algn="ctr">
              <a:defRPr/>
            </a:pPr>
            <a:r>
              <a:rPr lang="en-US" sz="2000" b="1" i="1" dirty="0">
                <a:solidFill>
                  <a:schemeClr val="bg1">
                    <a:lumMod val="85000"/>
                  </a:schemeClr>
                </a:solidFill>
                <a:latin typeface="Arial" charset="0"/>
              </a:rPr>
              <a:t>Lessons Learned,   Data,   Experience</a:t>
            </a:r>
          </a:p>
        </p:txBody>
      </p:sp>
      <p:sp>
        <p:nvSpPr>
          <p:cNvPr id="6171" name="TextBox 50"/>
          <p:cNvSpPr txBox="1">
            <a:spLocks noChangeArrowheads="1"/>
          </p:cNvSpPr>
          <p:nvPr/>
        </p:nvSpPr>
        <p:spPr bwMode="auto">
          <a:xfrm>
            <a:off x="152400" y="2133600"/>
            <a:ext cx="1201738" cy="646113"/>
          </a:xfrm>
          <a:prstGeom prst="rect">
            <a:avLst/>
          </a:prstGeom>
          <a:noFill/>
          <a:ln w="9525">
            <a:noFill/>
            <a:miter lim="800000"/>
            <a:headEnd/>
            <a:tailEnd/>
          </a:ln>
        </p:spPr>
        <p:txBody>
          <a:bodyPr wrap="none">
            <a:spAutoFit/>
          </a:bodyPr>
          <a:lstStyle/>
          <a:p>
            <a:pPr algn="ctr"/>
            <a:r>
              <a:rPr lang="en-US" i="1" dirty="0">
                <a:latin typeface="Arial" charset="0"/>
              </a:rPr>
              <a:t>Increased</a:t>
            </a:r>
          </a:p>
          <a:p>
            <a:pPr algn="ctr"/>
            <a:r>
              <a:rPr lang="en-US" i="1" dirty="0">
                <a:latin typeface="Arial" charset="0"/>
              </a:rPr>
              <a:t>expertise</a:t>
            </a:r>
          </a:p>
        </p:txBody>
      </p:sp>
      <p:sp>
        <p:nvSpPr>
          <p:cNvPr id="6172" name="TextBox 51"/>
          <p:cNvSpPr txBox="1">
            <a:spLocks noChangeArrowheads="1"/>
          </p:cNvSpPr>
          <p:nvPr/>
        </p:nvSpPr>
        <p:spPr bwMode="auto">
          <a:xfrm>
            <a:off x="7740650" y="1905000"/>
            <a:ext cx="1403350" cy="646113"/>
          </a:xfrm>
          <a:prstGeom prst="rect">
            <a:avLst/>
          </a:prstGeom>
          <a:noFill/>
          <a:ln w="9525">
            <a:noFill/>
            <a:miter lim="800000"/>
            <a:headEnd/>
            <a:tailEnd/>
          </a:ln>
        </p:spPr>
        <p:txBody>
          <a:bodyPr wrap="none">
            <a:spAutoFit/>
          </a:bodyPr>
          <a:lstStyle/>
          <a:p>
            <a:pPr algn="ctr"/>
            <a:r>
              <a:rPr lang="en-US" i="1" dirty="0">
                <a:latin typeface="Arial" charset="0"/>
              </a:rPr>
              <a:t>Expanded</a:t>
            </a:r>
          </a:p>
          <a:p>
            <a:pPr algn="ctr"/>
            <a:r>
              <a:rPr lang="en-US" i="1" dirty="0">
                <a:latin typeface="Arial" charset="0"/>
              </a:rPr>
              <a:t>applications</a:t>
            </a:r>
          </a:p>
        </p:txBody>
      </p:sp>
      <p:sp>
        <p:nvSpPr>
          <p:cNvPr id="18" name="Rounded Rectangle 17"/>
          <p:cNvSpPr/>
          <p:nvPr/>
        </p:nvSpPr>
        <p:spPr>
          <a:xfrm>
            <a:off x="3124200" y="1524000"/>
            <a:ext cx="2895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ARL</a:t>
            </a:r>
            <a:r>
              <a:rPr lang="en-US" sz="2400" b="1" dirty="0" smtClean="0"/>
              <a:t> </a:t>
            </a:r>
            <a:r>
              <a:rPr lang="en-US" sz="2400" b="1" i="1" dirty="0" smtClean="0"/>
              <a:t>Services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4"/>
          <p:cNvSpPr>
            <a:spLocks noGrp="1"/>
          </p:cNvSpPr>
          <p:nvPr>
            <p:ph type="dt" sz="half" idx="10"/>
          </p:nvPr>
        </p:nvSpPr>
        <p:spPr/>
        <p:txBody>
          <a:bodyPr/>
          <a:lstStyle/>
          <a:p>
            <a:r>
              <a:rPr lang="en-US" dirty="0" smtClean="0"/>
              <a:t>May 3, 2011</a:t>
            </a:r>
            <a:endParaRPr lang="en-US" dirty="0"/>
          </a:p>
        </p:txBody>
      </p:sp>
      <p:sp>
        <p:nvSpPr>
          <p:cNvPr id="17" name="Footer Placeholder 5"/>
          <p:cNvSpPr>
            <a:spLocks noGrp="1"/>
          </p:cNvSpPr>
          <p:nvPr>
            <p:ph type="ftr" sz="quarter" idx="11"/>
          </p:nvPr>
        </p:nvSpPr>
        <p:spPr/>
        <p:txBody>
          <a:bodyPr/>
          <a:lstStyle/>
          <a:p>
            <a:r>
              <a:rPr lang="en-US" dirty="0"/>
              <a:t>Air Resources Laboratory</a:t>
            </a:r>
          </a:p>
        </p:txBody>
      </p:sp>
      <p:sp>
        <p:nvSpPr>
          <p:cNvPr id="18" name="Slide Number Placeholder 6"/>
          <p:cNvSpPr>
            <a:spLocks noGrp="1"/>
          </p:cNvSpPr>
          <p:nvPr>
            <p:ph type="sldNum" sz="quarter" idx="12"/>
          </p:nvPr>
        </p:nvSpPr>
        <p:spPr/>
        <p:txBody>
          <a:bodyPr/>
          <a:lstStyle/>
          <a:p>
            <a:fld id="{3749DBC1-7875-4481-B448-53D1AF4D916E}" type="slidenum">
              <a:rPr lang="en-US"/>
              <a:pPr/>
              <a:t>5</a:t>
            </a:fld>
            <a:endParaRPr lang="en-US" dirty="0"/>
          </a:p>
        </p:txBody>
      </p:sp>
      <p:pic>
        <p:nvPicPr>
          <p:cNvPr id="8197" name="Picture 2" descr="Graphic: DOE Logo in Color-Small"/>
          <p:cNvPicPr>
            <a:picLocks noChangeAspect="1" noChangeArrowheads="1"/>
          </p:cNvPicPr>
          <p:nvPr/>
        </p:nvPicPr>
        <p:blipFill>
          <a:blip r:embed="rId3" cstate="print"/>
          <a:srcRect/>
          <a:stretch>
            <a:fillRect/>
          </a:stretch>
        </p:blipFill>
        <p:spPr bwMode="auto">
          <a:xfrm>
            <a:off x="2057400" y="2209800"/>
            <a:ext cx="2693988" cy="685800"/>
          </a:xfrm>
          <a:prstGeom prst="rect">
            <a:avLst/>
          </a:prstGeom>
          <a:noFill/>
          <a:ln w="9525">
            <a:noFill/>
            <a:miter lim="800000"/>
            <a:headEnd/>
            <a:tailEnd/>
          </a:ln>
        </p:spPr>
      </p:pic>
      <p:grpSp>
        <p:nvGrpSpPr>
          <p:cNvPr id="8198" name="Group 14"/>
          <p:cNvGrpSpPr>
            <a:grpSpLocks/>
          </p:cNvGrpSpPr>
          <p:nvPr/>
        </p:nvGrpSpPr>
        <p:grpSpPr bwMode="auto">
          <a:xfrm>
            <a:off x="1524000" y="4343400"/>
            <a:ext cx="1838325" cy="923925"/>
            <a:chOff x="1524000" y="3048000"/>
            <a:chExt cx="1838325" cy="923925"/>
          </a:xfrm>
        </p:grpSpPr>
        <p:pic>
          <p:nvPicPr>
            <p:cNvPr id="8207" name="Picture 4" descr="http://www.defense.gov/multimedia/web_graphics/dod/DODc.jpg"/>
            <p:cNvPicPr>
              <a:picLocks noChangeAspect="1" noChangeArrowheads="1"/>
            </p:cNvPicPr>
            <p:nvPr/>
          </p:nvPicPr>
          <p:blipFill>
            <a:blip r:embed="rId4" cstate="print"/>
            <a:srcRect/>
            <a:stretch>
              <a:fillRect/>
            </a:stretch>
          </p:blipFill>
          <p:spPr bwMode="auto">
            <a:xfrm>
              <a:off x="1524000" y="3048000"/>
              <a:ext cx="914400" cy="914400"/>
            </a:xfrm>
            <a:prstGeom prst="rect">
              <a:avLst/>
            </a:prstGeom>
            <a:noFill/>
            <a:ln w="9525">
              <a:noFill/>
              <a:miter lim="800000"/>
              <a:headEnd/>
              <a:tailEnd/>
            </a:ln>
          </p:spPr>
        </p:pic>
        <p:pic>
          <p:nvPicPr>
            <p:cNvPr id="8208" name="Picture 8" descr="File:Defense Threat Reduction Agency emblem.png">
              <a:hlinkClick r:id="rId5"/>
            </p:cNvPr>
            <p:cNvPicPr>
              <a:picLocks noChangeAspect="1" noChangeArrowheads="1"/>
            </p:cNvPicPr>
            <p:nvPr/>
          </p:nvPicPr>
          <p:blipFill>
            <a:blip r:embed="rId6" cstate="print"/>
            <a:srcRect/>
            <a:stretch>
              <a:fillRect/>
            </a:stretch>
          </p:blipFill>
          <p:spPr bwMode="auto">
            <a:xfrm>
              <a:off x="2438400" y="3048000"/>
              <a:ext cx="923925" cy="923925"/>
            </a:xfrm>
            <a:prstGeom prst="rect">
              <a:avLst/>
            </a:prstGeom>
            <a:noFill/>
            <a:ln w="9525">
              <a:noFill/>
              <a:miter lim="800000"/>
              <a:headEnd/>
              <a:tailEnd/>
            </a:ln>
          </p:spPr>
        </p:pic>
      </p:grpSp>
      <p:pic>
        <p:nvPicPr>
          <p:cNvPr id="8199" name="Picture 12" descr="NNSA logo"/>
          <p:cNvPicPr>
            <a:picLocks noChangeAspect="1" noChangeArrowheads="1"/>
          </p:cNvPicPr>
          <p:nvPr/>
        </p:nvPicPr>
        <p:blipFill>
          <a:blip r:embed="rId7" cstate="print"/>
          <a:srcRect/>
          <a:stretch>
            <a:fillRect/>
          </a:stretch>
        </p:blipFill>
        <p:spPr bwMode="auto">
          <a:xfrm>
            <a:off x="4876800" y="2514600"/>
            <a:ext cx="2746375" cy="704850"/>
          </a:xfrm>
          <a:prstGeom prst="rect">
            <a:avLst/>
          </a:prstGeom>
          <a:noFill/>
          <a:ln w="9525">
            <a:noFill/>
            <a:miter lim="800000"/>
            <a:headEnd/>
            <a:tailEnd/>
          </a:ln>
        </p:spPr>
      </p:pic>
      <p:pic>
        <p:nvPicPr>
          <p:cNvPr id="8200" name="Picture 14" descr=" "/>
          <p:cNvPicPr>
            <a:picLocks noChangeAspect="1" noChangeArrowheads="1"/>
          </p:cNvPicPr>
          <p:nvPr/>
        </p:nvPicPr>
        <p:blipFill>
          <a:blip r:embed="rId8" cstate="print"/>
          <a:srcRect/>
          <a:stretch>
            <a:fillRect/>
          </a:stretch>
        </p:blipFill>
        <p:spPr bwMode="auto">
          <a:xfrm>
            <a:off x="3352800" y="5029200"/>
            <a:ext cx="952500" cy="952500"/>
          </a:xfrm>
          <a:prstGeom prst="rect">
            <a:avLst/>
          </a:prstGeom>
          <a:noFill/>
          <a:ln w="9525">
            <a:noFill/>
            <a:miter lim="800000"/>
            <a:headEnd/>
            <a:tailEnd/>
          </a:ln>
        </p:spPr>
      </p:pic>
      <p:pic>
        <p:nvPicPr>
          <p:cNvPr id="8201" name="Picture 18" descr="http://www.eurekalert.org/multimedia/pub/web/10008_web.jpg"/>
          <p:cNvPicPr>
            <a:picLocks noChangeAspect="1" noChangeArrowheads="1"/>
          </p:cNvPicPr>
          <p:nvPr/>
        </p:nvPicPr>
        <p:blipFill>
          <a:blip r:embed="rId9" cstate="print"/>
          <a:srcRect/>
          <a:stretch>
            <a:fillRect/>
          </a:stretch>
        </p:blipFill>
        <p:spPr bwMode="auto">
          <a:xfrm>
            <a:off x="4724400" y="4038600"/>
            <a:ext cx="914400" cy="1593850"/>
          </a:xfrm>
          <a:prstGeom prst="rect">
            <a:avLst/>
          </a:prstGeom>
          <a:noFill/>
          <a:ln w="9525">
            <a:noFill/>
            <a:miter lim="800000"/>
            <a:headEnd/>
            <a:tailEnd/>
          </a:ln>
        </p:spPr>
      </p:pic>
      <p:sp>
        <p:nvSpPr>
          <p:cNvPr id="8202" name="TextBox 4"/>
          <p:cNvSpPr txBox="1">
            <a:spLocks noChangeArrowheads="1"/>
          </p:cNvSpPr>
          <p:nvPr/>
        </p:nvSpPr>
        <p:spPr bwMode="auto">
          <a:xfrm flipH="1">
            <a:off x="914400" y="990600"/>
            <a:ext cx="7315200" cy="523875"/>
          </a:xfrm>
          <a:prstGeom prst="rect">
            <a:avLst/>
          </a:prstGeom>
          <a:noFill/>
          <a:ln w="9525">
            <a:noFill/>
            <a:miter lim="800000"/>
            <a:headEnd/>
            <a:tailEnd/>
          </a:ln>
        </p:spPr>
        <p:txBody>
          <a:bodyPr>
            <a:spAutoFit/>
          </a:bodyPr>
          <a:lstStyle/>
          <a:p>
            <a:r>
              <a:rPr lang="en-US" sz="2800" b="1" dirty="0">
                <a:solidFill>
                  <a:srgbClr val="0000FF"/>
                </a:solidFill>
              </a:rPr>
              <a:t>Customers </a:t>
            </a:r>
          </a:p>
        </p:txBody>
      </p:sp>
      <p:pic>
        <p:nvPicPr>
          <p:cNvPr id="8203" name="Picture 18" descr="smulogo2010"/>
          <p:cNvPicPr>
            <a:picLocks noChangeAspect="1" noChangeArrowheads="1"/>
          </p:cNvPicPr>
          <p:nvPr/>
        </p:nvPicPr>
        <p:blipFill>
          <a:blip r:embed="rId10" cstate="print"/>
          <a:srcRect/>
          <a:stretch>
            <a:fillRect/>
          </a:stretch>
        </p:blipFill>
        <p:spPr bwMode="auto">
          <a:xfrm>
            <a:off x="6096000" y="5486400"/>
            <a:ext cx="1504950" cy="657225"/>
          </a:xfrm>
          <a:prstGeom prst="rect">
            <a:avLst/>
          </a:prstGeom>
          <a:noFill/>
          <a:ln w="9525">
            <a:noFill/>
            <a:miter lim="800000"/>
            <a:headEnd/>
            <a:tailEnd/>
          </a:ln>
        </p:spPr>
      </p:pic>
      <p:sp>
        <p:nvSpPr>
          <p:cNvPr id="14" name="TextBox 13"/>
          <p:cNvSpPr txBox="1"/>
          <p:nvPr/>
        </p:nvSpPr>
        <p:spPr>
          <a:xfrm>
            <a:off x="1066800" y="1752600"/>
            <a:ext cx="1166813" cy="461963"/>
          </a:xfrm>
          <a:prstGeom prst="rect">
            <a:avLst/>
          </a:prstGeom>
          <a:noFill/>
        </p:spPr>
        <p:txBody>
          <a:bodyPr wrap="none">
            <a:spAutoFit/>
          </a:bodyPr>
          <a:lstStyle/>
          <a:p>
            <a:pPr>
              <a:defRPr/>
            </a:pPr>
            <a:r>
              <a:rPr lang="en-US" sz="2400" i="1" dirty="0">
                <a:latin typeface="+mn-lt"/>
              </a:rPr>
              <a:t>Primary</a:t>
            </a:r>
          </a:p>
        </p:txBody>
      </p:sp>
      <p:sp>
        <p:nvSpPr>
          <p:cNvPr id="16" name="TextBox 15"/>
          <p:cNvSpPr txBox="1"/>
          <p:nvPr/>
        </p:nvSpPr>
        <p:spPr>
          <a:xfrm>
            <a:off x="1066800" y="3657600"/>
            <a:ext cx="1020763" cy="461963"/>
          </a:xfrm>
          <a:prstGeom prst="rect">
            <a:avLst/>
          </a:prstGeom>
          <a:noFill/>
        </p:spPr>
        <p:txBody>
          <a:bodyPr wrap="none">
            <a:spAutoFit/>
          </a:bodyPr>
          <a:lstStyle/>
          <a:p>
            <a:pPr>
              <a:defRPr/>
            </a:pPr>
            <a:r>
              <a:rPr lang="en-US" sz="2400" i="1" dirty="0">
                <a:latin typeface="+mn-lt"/>
              </a:rPr>
              <a:t>Others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4"/>
          <p:cNvSpPr>
            <a:spLocks noGrp="1"/>
          </p:cNvSpPr>
          <p:nvPr>
            <p:ph type="dt" sz="half" idx="10"/>
          </p:nvPr>
        </p:nvSpPr>
        <p:spPr/>
        <p:txBody>
          <a:bodyPr/>
          <a:lstStyle/>
          <a:p>
            <a:r>
              <a:rPr lang="en-US" smtClean="0"/>
              <a:t>May 3, 2011</a:t>
            </a:r>
            <a:endParaRPr lang="en-US"/>
          </a:p>
        </p:txBody>
      </p:sp>
      <p:sp>
        <p:nvSpPr>
          <p:cNvPr id="5" name="Footer Placeholder 5"/>
          <p:cNvSpPr>
            <a:spLocks noGrp="1"/>
          </p:cNvSpPr>
          <p:nvPr>
            <p:ph type="ftr" sz="quarter" idx="11"/>
          </p:nvPr>
        </p:nvSpPr>
        <p:spPr/>
        <p:txBody>
          <a:bodyPr/>
          <a:lstStyle/>
          <a:p>
            <a:r>
              <a:rPr lang="en-US"/>
              <a:t>Air Resources Laboratory</a:t>
            </a:r>
          </a:p>
        </p:txBody>
      </p:sp>
      <p:sp>
        <p:nvSpPr>
          <p:cNvPr id="6" name="Slide Number Placeholder 6"/>
          <p:cNvSpPr>
            <a:spLocks noGrp="1"/>
          </p:cNvSpPr>
          <p:nvPr>
            <p:ph type="sldNum" sz="quarter" idx="12"/>
          </p:nvPr>
        </p:nvSpPr>
        <p:spPr/>
        <p:txBody>
          <a:bodyPr/>
          <a:lstStyle/>
          <a:p>
            <a:fld id="{F6D54308-7516-4F52-9275-40A7D2EFD677}" type="slidenum">
              <a:rPr lang="en-US"/>
              <a:pPr/>
              <a:t>6</a:t>
            </a:fld>
            <a:endParaRPr lang="en-US"/>
          </a:p>
        </p:txBody>
      </p:sp>
      <p:sp>
        <p:nvSpPr>
          <p:cNvPr id="7" name="TextBox 6"/>
          <p:cNvSpPr txBox="1"/>
          <p:nvPr/>
        </p:nvSpPr>
        <p:spPr>
          <a:xfrm>
            <a:off x="838200" y="990600"/>
            <a:ext cx="3738563" cy="523875"/>
          </a:xfrm>
          <a:prstGeom prst="rect">
            <a:avLst/>
          </a:prstGeom>
          <a:noFill/>
        </p:spPr>
        <p:txBody>
          <a:bodyPr wrap="none">
            <a:spAutoFit/>
          </a:bodyPr>
          <a:lstStyle/>
          <a:p>
            <a:pPr>
              <a:defRPr/>
            </a:pPr>
            <a:r>
              <a:rPr lang="en-US" sz="2800" b="1" dirty="0">
                <a:solidFill>
                  <a:srgbClr val="0000FF"/>
                </a:solidFill>
                <a:latin typeface="+mn-lt"/>
              </a:rPr>
              <a:t>Services Provide to DOE</a:t>
            </a:r>
          </a:p>
        </p:txBody>
      </p:sp>
      <p:sp>
        <p:nvSpPr>
          <p:cNvPr id="9222" name="TextBox 8"/>
          <p:cNvSpPr txBox="1">
            <a:spLocks noChangeArrowheads="1"/>
          </p:cNvSpPr>
          <p:nvPr/>
        </p:nvSpPr>
        <p:spPr bwMode="auto">
          <a:xfrm>
            <a:off x="1600200" y="1295400"/>
            <a:ext cx="5429692" cy="5262979"/>
          </a:xfrm>
          <a:prstGeom prst="rect">
            <a:avLst/>
          </a:prstGeom>
          <a:noFill/>
          <a:ln w="9525">
            <a:noFill/>
            <a:miter lim="800000"/>
            <a:headEnd/>
            <a:tailEnd/>
          </a:ln>
        </p:spPr>
        <p:txBody>
          <a:bodyPr wrap="none">
            <a:spAutoFit/>
          </a:bodyPr>
          <a:lstStyle/>
          <a:p>
            <a:pPr>
              <a:lnSpc>
                <a:spcPct val="200000"/>
              </a:lnSpc>
            </a:pPr>
            <a:r>
              <a:rPr lang="en-US" sz="2400" i="1" dirty="0" smtClean="0">
                <a:latin typeface="+mn-lt"/>
              </a:rPr>
              <a:t>Meteorological </a:t>
            </a:r>
            <a:r>
              <a:rPr lang="en-US" sz="2400" i="1" dirty="0">
                <a:latin typeface="+mn-lt"/>
              </a:rPr>
              <a:t>Data Collection</a:t>
            </a:r>
          </a:p>
          <a:p>
            <a:pPr>
              <a:lnSpc>
                <a:spcPct val="200000"/>
              </a:lnSpc>
            </a:pPr>
            <a:r>
              <a:rPr lang="en-US" sz="2400" i="1" dirty="0" smtClean="0">
                <a:latin typeface="+mn-lt"/>
              </a:rPr>
              <a:t>Consequence Assessment</a:t>
            </a:r>
          </a:p>
          <a:p>
            <a:pPr>
              <a:lnSpc>
                <a:spcPct val="200000"/>
              </a:lnSpc>
            </a:pPr>
            <a:r>
              <a:rPr lang="en-US" sz="2400" i="1" dirty="0" smtClean="0">
                <a:latin typeface="+mn-lt"/>
              </a:rPr>
              <a:t>Meteorological </a:t>
            </a:r>
            <a:r>
              <a:rPr lang="en-US" sz="2400" i="1" dirty="0">
                <a:latin typeface="+mn-lt"/>
              </a:rPr>
              <a:t>Data Analysis</a:t>
            </a:r>
          </a:p>
          <a:p>
            <a:pPr>
              <a:lnSpc>
                <a:spcPct val="200000"/>
              </a:lnSpc>
            </a:pPr>
            <a:r>
              <a:rPr lang="en-US" sz="2400" i="1" dirty="0" smtClean="0">
                <a:latin typeface="+mn-lt"/>
              </a:rPr>
              <a:t>Mesoscale Weather Forecast modeling</a:t>
            </a:r>
          </a:p>
          <a:p>
            <a:pPr>
              <a:lnSpc>
                <a:spcPct val="200000"/>
              </a:lnSpc>
            </a:pPr>
            <a:r>
              <a:rPr lang="en-US" sz="2400" i="1" dirty="0" smtClean="0">
                <a:latin typeface="+mn-lt"/>
              </a:rPr>
              <a:t>Meteorological </a:t>
            </a:r>
            <a:r>
              <a:rPr lang="en-US" sz="2400" i="1" dirty="0">
                <a:latin typeface="+mn-lt"/>
              </a:rPr>
              <a:t>Surveillance &amp; Forecasting</a:t>
            </a:r>
          </a:p>
          <a:p>
            <a:pPr>
              <a:lnSpc>
                <a:spcPct val="200000"/>
              </a:lnSpc>
            </a:pPr>
            <a:r>
              <a:rPr lang="en-US" sz="2400" i="1" dirty="0">
                <a:latin typeface="+mn-lt"/>
              </a:rPr>
              <a:t>Specialized Experimental Support</a:t>
            </a:r>
          </a:p>
          <a:p>
            <a:pPr>
              <a:lnSpc>
                <a:spcPct val="200000"/>
              </a:lnSpc>
            </a:pPr>
            <a:r>
              <a:rPr lang="en-US" sz="2400" i="1" dirty="0" smtClean="0">
                <a:latin typeface="+mn-lt"/>
              </a:rPr>
              <a:t>Air </a:t>
            </a:r>
            <a:r>
              <a:rPr lang="en-US" sz="2400" i="1" dirty="0">
                <a:latin typeface="+mn-lt"/>
              </a:rPr>
              <a:t>Quality Modeling – permitting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May 3, 2011</a:t>
            </a:r>
            <a:endParaRPr lang="en-US"/>
          </a:p>
        </p:txBody>
      </p:sp>
      <p:sp>
        <p:nvSpPr>
          <p:cNvPr id="11" name="Footer Placeholder 5"/>
          <p:cNvSpPr>
            <a:spLocks noGrp="1"/>
          </p:cNvSpPr>
          <p:nvPr>
            <p:ph type="ftr" sz="quarter" idx="11"/>
          </p:nvPr>
        </p:nvSpPr>
        <p:spPr/>
        <p:txBody>
          <a:bodyPr/>
          <a:lstStyle/>
          <a:p>
            <a:r>
              <a:rPr lang="en-US"/>
              <a:t>Air Resources Laboratory</a:t>
            </a:r>
          </a:p>
        </p:txBody>
      </p:sp>
      <p:sp>
        <p:nvSpPr>
          <p:cNvPr id="12" name="Slide Number Placeholder 6"/>
          <p:cNvSpPr>
            <a:spLocks noGrp="1"/>
          </p:cNvSpPr>
          <p:nvPr>
            <p:ph type="sldNum" sz="quarter" idx="12"/>
          </p:nvPr>
        </p:nvSpPr>
        <p:spPr/>
        <p:txBody>
          <a:bodyPr/>
          <a:lstStyle/>
          <a:p>
            <a:fld id="{1A6A9C46-2469-4B2B-8925-296DF6889203}" type="slidenum">
              <a:rPr lang="en-US"/>
              <a:pPr/>
              <a:t>7</a:t>
            </a:fld>
            <a:endParaRPr lang="en-US"/>
          </a:p>
        </p:txBody>
      </p:sp>
      <p:pic>
        <p:nvPicPr>
          <p:cNvPr id="12294" name="Picture 3"/>
          <p:cNvPicPr>
            <a:picLocks noChangeAspect="1" noChangeArrowheads="1"/>
          </p:cNvPicPr>
          <p:nvPr/>
        </p:nvPicPr>
        <p:blipFill>
          <a:blip r:embed="rId3" cstate="print"/>
          <a:srcRect l="2071" t="18315" r="4510" b="4623"/>
          <a:stretch>
            <a:fillRect/>
          </a:stretch>
        </p:blipFill>
        <p:spPr bwMode="auto">
          <a:xfrm rot="21213739">
            <a:off x="5217265" y="1400566"/>
            <a:ext cx="3480581" cy="4364372"/>
          </a:xfrm>
          <a:prstGeom prst="rect">
            <a:avLst/>
          </a:prstGeom>
          <a:noFill/>
          <a:ln w="9525">
            <a:solidFill>
              <a:schemeClr val="tx1"/>
            </a:solidFill>
            <a:miter lim="800000"/>
            <a:headEnd/>
            <a:tailEnd/>
          </a:ln>
        </p:spPr>
      </p:pic>
      <p:sp>
        <p:nvSpPr>
          <p:cNvPr id="10" name="TextBox 9"/>
          <p:cNvSpPr txBox="1"/>
          <p:nvPr/>
        </p:nvSpPr>
        <p:spPr>
          <a:xfrm>
            <a:off x="838200" y="990600"/>
            <a:ext cx="4794005" cy="523220"/>
          </a:xfrm>
          <a:prstGeom prst="rect">
            <a:avLst/>
          </a:prstGeom>
          <a:noFill/>
        </p:spPr>
        <p:txBody>
          <a:bodyPr wrap="none">
            <a:spAutoFit/>
          </a:bodyPr>
          <a:lstStyle/>
          <a:p>
            <a:pPr>
              <a:defRPr/>
            </a:pPr>
            <a:r>
              <a:rPr lang="en-US" sz="2800" b="1" dirty="0">
                <a:solidFill>
                  <a:srgbClr val="0000FF"/>
                </a:solidFill>
                <a:latin typeface="+mn-lt"/>
              </a:rPr>
              <a:t>Meteorological Data Collection</a:t>
            </a:r>
          </a:p>
        </p:txBody>
      </p:sp>
      <p:pic>
        <p:nvPicPr>
          <p:cNvPr id="12298" name="Picture 6" descr="CB Release.jpg"/>
          <p:cNvPicPr>
            <a:picLocks noChangeAspect="1"/>
          </p:cNvPicPr>
          <p:nvPr/>
        </p:nvPicPr>
        <p:blipFill>
          <a:blip r:embed="rId4" cstate="print"/>
          <a:srcRect l="39195" t="24435" r="18922"/>
          <a:stretch>
            <a:fillRect/>
          </a:stretch>
        </p:blipFill>
        <p:spPr bwMode="auto">
          <a:xfrm>
            <a:off x="7391400" y="4572000"/>
            <a:ext cx="1550988" cy="2098675"/>
          </a:xfrm>
          <a:prstGeom prst="rect">
            <a:avLst/>
          </a:prstGeom>
          <a:noFill/>
          <a:ln w="28575">
            <a:solidFill>
              <a:schemeClr val="tx1"/>
            </a:solidFill>
            <a:miter lim="800000"/>
            <a:headEnd/>
            <a:tailEnd/>
          </a:ln>
        </p:spPr>
      </p:pic>
      <p:pic>
        <p:nvPicPr>
          <p:cNvPr id="13" name="Picture 2"/>
          <p:cNvPicPr>
            <a:picLocks noChangeAspect="1" noChangeArrowheads="1"/>
          </p:cNvPicPr>
          <p:nvPr/>
        </p:nvPicPr>
        <p:blipFill>
          <a:blip r:embed="rId5" cstate="print"/>
          <a:srcRect l="25540" t="34154" r="27992" b="31692"/>
          <a:stretch>
            <a:fillRect/>
          </a:stretch>
        </p:blipFill>
        <p:spPr bwMode="auto">
          <a:xfrm>
            <a:off x="3352800" y="4267200"/>
            <a:ext cx="3418367" cy="2413418"/>
          </a:xfrm>
          <a:prstGeom prst="rect">
            <a:avLst/>
          </a:prstGeom>
          <a:noFill/>
          <a:ln w="19050">
            <a:solidFill>
              <a:schemeClr val="tx1"/>
            </a:solidFill>
            <a:miter lim="800000"/>
            <a:headEnd/>
            <a:tailEnd/>
          </a:ln>
        </p:spPr>
      </p:pic>
      <p:pic>
        <p:nvPicPr>
          <p:cNvPr id="2050" name="Picture 2"/>
          <p:cNvPicPr>
            <a:picLocks noChangeAspect="1" noChangeArrowheads="1"/>
          </p:cNvPicPr>
          <p:nvPr/>
        </p:nvPicPr>
        <p:blipFill>
          <a:blip r:embed="rId6" cstate="print"/>
          <a:srcRect l="25470" t="34045" r="27573" b="31692"/>
          <a:stretch>
            <a:fillRect/>
          </a:stretch>
        </p:blipFill>
        <p:spPr bwMode="auto">
          <a:xfrm rot="283478">
            <a:off x="6019841" y="721837"/>
            <a:ext cx="2806453" cy="1967023"/>
          </a:xfrm>
          <a:prstGeom prst="rect">
            <a:avLst/>
          </a:prstGeom>
          <a:noFill/>
          <a:ln w="19050">
            <a:solidFill>
              <a:schemeClr val="tx1"/>
            </a:solidFill>
            <a:miter lim="800000"/>
            <a:headEnd/>
            <a:tailEnd/>
          </a:ln>
        </p:spPr>
      </p:pic>
      <p:pic>
        <p:nvPicPr>
          <p:cNvPr id="12293" name="Picture 2"/>
          <p:cNvPicPr>
            <a:picLocks noChangeAspect="1" noChangeArrowheads="1"/>
          </p:cNvPicPr>
          <p:nvPr/>
        </p:nvPicPr>
        <p:blipFill>
          <a:blip r:embed="rId7" cstate="print"/>
          <a:srcRect l="12667" t="20954" r="21043" b="8405"/>
          <a:stretch>
            <a:fillRect/>
          </a:stretch>
        </p:blipFill>
        <p:spPr bwMode="auto">
          <a:xfrm rot="342834">
            <a:off x="449253" y="1785552"/>
            <a:ext cx="3919615" cy="3931856"/>
          </a:xfrm>
          <a:prstGeom prst="rect">
            <a:avLst/>
          </a:prstGeom>
          <a:noFill/>
          <a:ln w="9525">
            <a:solidFill>
              <a:schemeClr val="tx1"/>
            </a:solidFill>
            <a:miter lim="800000"/>
            <a:headEnd/>
            <a:tailEnd/>
          </a:ln>
        </p:spPr>
      </p:pic>
      <p:pic>
        <p:nvPicPr>
          <p:cNvPr id="12296" name="Picture 1"/>
          <p:cNvPicPr>
            <a:picLocks noChangeAspect="1" noChangeArrowheads="1"/>
          </p:cNvPicPr>
          <p:nvPr/>
        </p:nvPicPr>
        <p:blipFill>
          <a:blip r:embed="rId8" cstate="print"/>
          <a:srcRect/>
          <a:stretch>
            <a:fillRect/>
          </a:stretch>
        </p:blipFill>
        <p:spPr bwMode="auto">
          <a:xfrm>
            <a:off x="3831431" y="1676400"/>
            <a:ext cx="1481138" cy="1973263"/>
          </a:xfrm>
          <a:prstGeom prst="rect">
            <a:avLst/>
          </a:prstGeom>
          <a:noFill/>
          <a:ln w="28575">
            <a:solidFill>
              <a:schemeClr val="tx1"/>
            </a:solidFill>
            <a:miter lim="800000"/>
            <a:headEnd/>
            <a:tailEnd/>
          </a:ln>
        </p:spPr>
      </p:pic>
      <p:pic>
        <p:nvPicPr>
          <p:cNvPr id="12295" name="Picture 7" descr="http://niwc.noaa.inel.gov/climate/sumoverview.jpg"/>
          <p:cNvPicPr>
            <a:picLocks noChangeAspect="1" noChangeArrowheads="1"/>
          </p:cNvPicPr>
          <p:nvPr/>
        </p:nvPicPr>
        <p:blipFill>
          <a:blip r:embed="rId9" cstate="print"/>
          <a:srcRect l="23438" t="10417" r="29688"/>
          <a:stretch>
            <a:fillRect/>
          </a:stretch>
        </p:blipFill>
        <p:spPr bwMode="auto">
          <a:xfrm>
            <a:off x="152400" y="1600200"/>
            <a:ext cx="1392238" cy="1997075"/>
          </a:xfrm>
          <a:prstGeom prst="rect">
            <a:avLst/>
          </a:prstGeom>
          <a:noFill/>
          <a:ln w="28575">
            <a:solidFill>
              <a:schemeClr val="tx1"/>
            </a:solidFill>
            <a:miter lim="800000"/>
            <a:headEnd/>
            <a:tailEnd/>
          </a:ln>
        </p:spPr>
      </p:pic>
      <p:pic>
        <p:nvPicPr>
          <p:cNvPr id="12299" name="Picture 14" descr="profilerset1.tif"/>
          <p:cNvPicPr>
            <a:picLocks noChangeAspect="1"/>
          </p:cNvPicPr>
          <p:nvPr/>
        </p:nvPicPr>
        <p:blipFill>
          <a:blip r:embed="rId10" cstate="print"/>
          <a:srcRect/>
          <a:stretch>
            <a:fillRect/>
          </a:stretch>
        </p:blipFill>
        <p:spPr bwMode="auto">
          <a:xfrm>
            <a:off x="228600" y="4876800"/>
            <a:ext cx="2886075" cy="1570038"/>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4"/>
          <p:cNvSpPr>
            <a:spLocks noGrp="1"/>
          </p:cNvSpPr>
          <p:nvPr>
            <p:ph type="dt" sz="half" idx="10"/>
          </p:nvPr>
        </p:nvSpPr>
        <p:spPr/>
        <p:txBody>
          <a:bodyPr/>
          <a:lstStyle/>
          <a:p>
            <a:r>
              <a:rPr lang="en-US" smtClean="0"/>
              <a:t>May 3, 2011</a:t>
            </a:r>
            <a:endParaRPr lang="en-US"/>
          </a:p>
        </p:txBody>
      </p:sp>
      <p:sp>
        <p:nvSpPr>
          <p:cNvPr id="13" name="Footer Placeholder 5"/>
          <p:cNvSpPr>
            <a:spLocks noGrp="1"/>
          </p:cNvSpPr>
          <p:nvPr>
            <p:ph type="ftr" sz="quarter" idx="11"/>
          </p:nvPr>
        </p:nvSpPr>
        <p:spPr/>
        <p:txBody>
          <a:bodyPr/>
          <a:lstStyle/>
          <a:p>
            <a:r>
              <a:rPr lang="en-US"/>
              <a:t>Air Resources Laboratory</a:t>
            </a:r>
          </a:p>
        </p:txBody>
      </p:sp>
      <p:sp>
        <p:nvSpPr>
          <p:cNvPr id="14" name="Slide Number Placeholder 6"/>
          <p:cNvSpPr>
            <a:spLocks noGrp="1"/>
          </p:cNvSpPr>
          <p:nvPr>
            <p:ph type="sldNum" sz="quarter" idx="12"/>
          </p:nvPr>
        </p:nvSpPr>
        <p:spPr/>
        <p:txBody>
          <a:bodyPr/>
          <a:lstStyle/>
          <a:p>
            <a:fld id="{2D322BF6-1358-49B2-826A-D62E1915615D}" type="slidenum">
              <a:rPr lang="en-US"/>
              <a:pPr/>
              <a:t>8</a:t>
            </a:fld>
            <a:endParaRPr lang="en-US"/>
          </a:p>
        </p:txBody>
      </p:sp>
      <p:sp>
        <p:nvSpPr>
          <p:cNvPr id="32" name="Oval 31"/>
          <p:cNvSpPr/>
          <p:nvPr/>
        </p:nvSpPr>
        <p:spPr>
          <a:xfrm rot="2001662">
            <a:off x="4146550" y="3165475"/>
            <a:ext cx="4191000" cy="191928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0" name="Picture 1" descr="C:\Documents and Settings\schalk\Local Settings\Temporary Internet Files\Content.IE5\SBFW2EG8\MC900078623[1].wmf"/>
          <p:cNvPicPr>
            <a:picLocks noChangeAspect="1" noChangeArrowheads="1"/>
          </p:cNvPicPr>
          <p:nvPr/>
        </p:nvPicPr>
        <p:blipFill>
          <a:blip r:embed="rId3" cstate="print"/>
          <a:srcRect/>
          <a:stretch>
            <a:fillRect/>
          </a:stretch>
        </p:blipFill>
        <p:spPr bwMode="auto">
          <a:xfrm>
            <a:off x="304800" y="2133600"/>
            <a:ext cx="1700213" cy="1295400"/>
          </a:xfrm>
          <a:prstGeom prst="rect">
            <a:avLst/>
          </a:prstGeom>
          <a:noFill/>
          <a:ln w="9525">
            <a:noFill/>
            <a:miter lim="800000"/>
            <a:headEnd/>
            <a:tailEnd/>
          </a:ln>
        </p:spPr>
      </p:pic>
      <p:pic>
        <p:nvPicPr>
          <p:cNvPr id="11271" name="Picture 2" descr="http://www.eppingforestdc.gov.uk/Library/Images/Emergency_Planning/Toxic-Smoke.jpg"/>
          <p:cNvPicPr>
            <a:picLocks noChangeAspect="1" noChangeArrowheads="1"/>
          </p:cNvPicPr>
          <p:nvPr/>
        </p:nvPicPr>
        <p:blipFill>
          <a:blip r:embed="rId4" cstate="print"/>
          <a:srcRect l="14000" r="10001" b="22221"/>
          <a:stretch>
            <a:fillRect/>
          </a:stretch>
        </p:blipFill>
        <p:spPr bwMode="auto">
          <a:xfrm>
            <a:off x="990600" y="4953000"/>
            <a:ext cx="2209800" cy="1628775"/>
          </a:xfrm>
          <a:prstGeom prst="rect">
            <a:avLst/>
          </a:prstGeom>
          <a:noFill/>
          <a:ln w="9525">
            <a:noFill/>
            <a:miter lim="800000"/>
            <a:headEnd/>
            <a:tailEnd/>
          </a:ln>
        </p:spPr>
      </p:pic>
      <p:sp>
        <p:nvSpPr>
          <p:cNvPr id="25" name="Down Arrow 24"/>
          <p:cNvSpPr/>
          <p:nvPr/>
        </p:nvSpPr>
        <p:spPr>
          <a:xfrm rot="20355104">
            <a:off x="1133475" y="3810000"/>
            <a:ext cx="685800" cy="922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3" name="Picture 2"/>
          <p:cNvPicPr>
            <a:picLocks noChangeAspect="1" noChangeArrowheads="1"/>
          </p:cNvPicPr>
          <p:nvPr/>
        </p:nvPicPr>
        <p:blipFill>
          <a:blip r:embed="rId5" cstate="print"/>
          <a:srcRect l="35036" t="41757" r="43605" b="36076"/>
          <a:stretch>
            <a:fillRect/>
          </a:stretch>
        </p:blipFill>
        <p:spPr bwMode="auto">
          <a:xfrm>
            <a:off x="6096000" y="4267200"/>
            <a:ext cx="2362200" cy="2306638"/>
          </a:xfrm>
          <a:prstGeom prst="rect">
            <a:avLst/>
          </a:prstGeom>
          <a:noFill/>
          <a:ln w="9525">
            <a:solidFill>
              <a:schemeClr val="tx1"/>
            </a:solidFill>
            <a:miter lim="800000"/>
            <a:headEnd/>
            <a:tailEnd/>
          </a:ln>
        </p:spPr>
      </p:pic>
      <p:pic>
        <p:nvPicPr>
          <p:cNvPr id="11274" name="Picture 13" descr="RRTHYSPLIT1"/>
          <p:cNvPicPr>
            <a:picLocks noChangeAspect="1" noChangeArrowheads="1"/>
          </p:cNvPicPr>
          <p:nvPr/>
        </p:nvPicPr>
        <p:blipFill>
          <a:blip r:embed="rId6" cstate="print"/>
          <a:srcRect l="9525" t="16632" r="21429" b="10187"/>
          <a:stretch>
            <a:fillRect/>
          </a:stretch>
        </p:blipFill>
        <p:spPr bwMode="auto">
          <a:xfrm>
            <a:off x="3124200" y="1828800"/>
            <a:ext cx="2514600" cy="1908175"/>
          </a:xfrm>
          <a:prstGeom prst="rect">
            <a:avLst/>
          </a:prstGeom>
          <a:noFill/>
          <a:ln w="9525">
            <a:noFill/>
            <a:miter lim="800000"/>
            <a:headEnd/>
            <a:tailEnd/>
          </a:ln>
        </p:spPr>
      </p:pic>
      <p:sp>
        <p:nvSpPr>
          <p:cNvPr id="29" name="Right Arrow 28"/>
          <p:cNvSpPr/>
          <p:nvPr/>
        </p:nvSpPr>
        <p:spPr>
          <a:xfrm>
            <a:off x="4267200" y="541020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Down Arrow 29"/>
          <p:cNvSpPr/>
          <p:nvPr/>
        </p:nvSpPr>
        <p:spPr>
          <a:xfrm rot="7724651">
            <a:off x="6556376" y="2967037"/>
            <a:ext cx="685800" cy="923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Down Arrow 30"/>
          <p:cNvSpPr/>
          <p:nvPr/>
        </p:nvSpPr>
        <p:spPr>
          <a:xfrm rot="18702527">
            <a:off x="5020469" y="4144169"/>
            <a:ext cx="685800" cy="89693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8" name="TextBox 14"/>
          <p:cNvSpPr txBox="1">
            <a:spLocks noChangeArrowheads="1"/>
          </p:cNvSpPr>
          <p:nvPr/>
        </p:nvSpPr>
        <p:spPr bwMode="auto">
          <a:xfrm>
            <a:off x="838200" y="990600"/>
            <a:ext cx="4012509" cy="523220"/>
          </a:xfrm>
          <a:prstGeom prst="rect">
            <a:avLst/>
          </a:prstGeom>
          <a:noFill/>
          <a:ln w="9525">
            <a:noFill/>
            <a:miter lim="800000"/>
            <a:headEnd/>
            <a:tailEnd/>
          </a:ln>
        </p:spPr>
        <p:txBody>
          <a:bodyPr wrap="none">
            <a:spAutoFit/>
          </a:bodyPr>
          <a:lstStyle/>
          <a:p>
            <a:r>
              <a:rPr lang="en-US" sz="2800" b="1" dirty="0">
                <a:solidFill>
                  <a:srgbClr val="0000FF"/>
                </a:solidFill>
                <a:latin typeface="+mn-lt"/>
                <a:cs typeface="Arial" charset="0"/>
              </a:rPr>
              <a:t>Consequence Assessment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dirty="0" smtClean="0"/>
              <a:t>May 3, 2011</a:t>
            </a:r>
            <a:endParaRPr lang="en-US" dirty="0"/>
          </a:p>
        </p:txBody>
      </p:sp>
      <p:sp>
        <p:nvSpPr>
          <p:cNvPr id="10" name="Footer Placeholder 5"/>
          <p:cNvSpPr>
            <a:spLocks noGrp="1"/>
          </p:cNvSpPr>
          <p:nvPr>
            <p:ph type="ftr" sz="quarter" idx="11"/>
          </p:nvPr>
        </p:nvSpPr>
        <p:spPr/>
        <p:txBody>
          <a:bodyPr/>
          <a:lstStyle/>
          <a:p>
            <a:r>
              <a:rPr lang="en-US" dirty="0"/>
              <a:t>Air Resources Laboratory</a:t>
            </a:r>
          </a:p>
        </p:txBody>
      </p:sp>
      <p:sp>
        <p:nvSpPr>
          <p:cNvPr id="11" name="Slide Number Placeholder 6"/>
          <p:cNvSpPr>
            <a:spLocks noGrp="1"/>
          </p:cNvSpPr>
          <p:nvPr>
            <p:ph type="sldNum" sz="quarter" idx="12"/>
          </p:nvPr>
        </p:nvSpPr>
        <p:spPr/>
        <p:txBody>
          <a:bodyPr/>
          <a:lstStyle/>
          <a:p>
            <a:fld id="{636D9BEE-95FB-4F9A-BF03-07A27AA398F6}" type="slidenum">
              <a:rPr lang="en-US"/>
              <a:pPr/>
              <a:t>9</a:t>
            </a:fld>
            <a:endParaRPr lang="en-US" dirty="0"/>
          </a:p>
        </p:txBody>
      </p:sp>
      <p:pic>
        <p:nvPicPr>
          <p:cNvPr id="13317" name="Picture 2"/>
          <p:cNvPicPr>
            <a:picLocks noChangeAspect="1" noChangeArrowheads="1"/>
          </p:cNvPicPr>
          <p:nvPr/>
        </p:nvPicPr>
        <p:blipFill>
          <a:blip r:embed="rId3" cstate="print"/>
          <a:srcRect l="7961" t="4820" r="5659" b="223"/>
          <a:stretch>
            <a:fillRect/>
          </a:stretch>
        </p:blipFill>
        <p:spPr bwMode="auto">
          <a:xfrm rot="-806163">
            <a:off x="376238" y="2235200"/>
            <a:ext cx="2071687" cy="2674938"/>
          </a:xfrm>
          <a:prstGeom prst="rect">
            <a:avLst/>
          </a:prstGeom>
          <a:noFill/>
          <a:ln w="9525">
            <a:solidFill>
              <a:schemeClr val="tx1"/>
            </a:solidFill>
            <a:miter lim="800000"/>
            <a:headEnd/>
            <a:tailEnd/>
          </a:ln>
        </p:spPr>
      </p:pic>
      <p:pic>
        <p:nvPicPr>
          <p:cNvPr id="13318" name="Picture 3"/>
          <p:cNvPicPr>
            <a:picLocks noChangeAspect="1" noChangeArrowheads="1"/>
          </p:cNvPicPr>
          <p:nvPr/>
        </p:nvPicPr>
        <p:blipFill>
          <a:blip r:embed="rId4" cstate="print"/>
          <a:srcRect l="1221" t="15385" r="3787" b="3847"/>
          <a:stretch>
            <a:fillRect/>
          </a:stretch>
        </p:blipFill>
        <p:spPr bwMode="auto">
          <a:xfrm rot="-541565">
            <a:off x="5240338" y="1858963"/>
            <a:ext cx="2551112" cy="2895600"/>
          </a:xfrm>
          <a:prstGeom prst="rect">
            <a:avLst/>
          </a:prstGeom>
          <a:noFill/>
          <a:ln w="9525">
            <a:solidFill>
              <a:schemeClr val="tx1"/>
            </a:solidFill>
            <a:miter lim="800000"/>
            <a:headEnd/>
            <a:tailEnd/>
          </a:ln>
        </p:spPr>
      </p:pic>
      <p:pic>
        <p:nvPicPr>
          <p:cNvPr id="13319" name="Picture 5"/>
          <p:cNvPicPr>
            <a:picLocks noChangeAspect="1" noChangeArrowheads="1"/>
          </p:cNvPicPr>
          <p:nvPr/>
        </p:nvPicPr>
        <p:blipFill>
          <a:blip r:embed="rId5" cstate="print"/>
          <a:srcRect l="2367" t="12466" r="2959" b="3529"/>
          <a:stretch>
            <a:fillRect/>
          </a:stretch>
        </p:blipFill>
        <p:spPr bwMode="auto">
          <a:xfrm rot="664646">
            <a:off x="6135688" y="3268663"/>
            <a:ext cx="2593975" cy="3048000"/>
          </a:xfrm>
          <a:prstGeom prst="rect">
            <a:avLst/>
          </a:prstGeom>
          <a:noFill/>
          <a:ln w="9525">
            <a:solidFill>
              <a:schemeClr val="tx1"/>
            </a:solidFill>
            <a:miter lim="800000"/>
            <a:headEnd/>
            <a:tailEnd/>
          </a:ln>
        </p:spPr>
      </p:pic>
      <p:pic>
        <p:nvPicPr>
          <p:cNvPr id="13320" name="Picture 6"/>
          <p:cNvPicPr>
            <a:picLocks noChangeAspect="1" noChangeArrowheads="1"/>
          </p:cNvPicPr>
          <p:nvPr/>
        </p:nvPicPr>
        <p:blipFill>
          <a:blip r:embed="rId6" cstate="print"/>
          <a:srcRect l="16145" t="16365" r="13219" b="4845"/>
          <a:stretch>
            <a:fillRect/>
          </a:stretch>
        </p:blipFill>
        <p:spPr bwMode="auto">
          <a:xfrm rot="870505">
            <a:off x="2303463" y="2162175"/>
            <a:ext cx="2170112" cy="2824163"/>
          </a:xfrm>
          <a:prstGeom prst="rect">
            <a:avLst/>
          </a:prstGeom>
          <a:noFill/>
          <a:ln w="9525">
            <a:solidFill>
              <a:schemeClr val="tx1"/>
            </a:solidFill>
            <a:miter lim="800000"/>
            <a:headEnd/>
            <a:tailEnd/>
          </a:ln>
        </p:spPr>
      </p:pic>
      <p:pic>
        <p:nvPicPr>
          <p:cNvPr id="13321" name="Picture 4"/>
          <p:cNvPicPr>
            <a:picLocks noChangeAspect="1" noChangeArrowheads="1"/>
          </p:cNvPicPr>
          <p:nvPr/>
        </p:nvPicPr>
        <p:blipFill>
          <a:blip r:embed="rId7" cstate="print"/>
          <a:srcRect l="10437" t="16579" r="7884" b="2223"/>
          <a:stretch>
            <a:fillRect/>
          </a:stretch>
        </p:blipFill>
        <p:spPr bwMode="auto">
          <a:xfrm rot="-440653">
            <a:off x="228600" y="3733800"/>
            <a:ext cx="2105025" cy="2743200"/>
          </a:xfrm>
          <a:prstGeom prst="rect">
            <a:avLst/>
          </a:prstGeom>
          <a:noFill/>
          <a:ln w="9525">
            <a:solidFill>
              <a:schemeClr val="tx1"/>
            </a:solidFill>
            <a:miter lim="800000"/>
            <a:headEnd/>
            <a:tailEnd/>
          </a:ln>
        </p:spPr>
      </p:pic>
      <p:pic>
        <p:nvPicPr>
          <p:cNvPr id="13322" name="Picture 7"/>
          <p:cNvPicPr>
            <a:picLocks noChangeAspect="1" noChangeArrowheads="1"/>
          </p:cNvPicPr>
          <p:nvPr/>
        </p:nvPicPr>
        <p:blipFill>
          <a:blip r:embed="rId8" cstate="print"/>
          <a:srcRect l="16145" t="16397" r="13367" b="5090"/>
          <a:stretch>
            <a:fillRect/>
          </a:stretch>
        </p:blipFill>
        <p:spPr bwMode="auto">
          <a:xfrm rot="307806">
            <a:off x="2279650" y="3673475"/>
            <a:ext cx="2170113" cy="2819400"/>
          </a:xfrm>
          <a:prstGeom prst="rect">
            <a:avLst/>
          </a:prstGeom>
          <a:noFill/>
          <a:ln w="9525">
            <a:solidFill>
              <a:schemeClr val="tx1"/>
            </a:solidFill>
            <a:miter lim="800000"/>
            <a:headEnd/>
            <a:tailEnd/>
          </a:ln>
        </p:spPr>
      </p:pic>
      <p:sp>
        <p:nvSpPr>
          <p:cNvPr id="13" name="TextBox 12"/>
          <p:cNvSpPr txBox="1"/>
          <p:nvPr/>
        </p:nvSpPr>
        <p:spPr>
          <a:xfrm>
            <a:off x="838200" y="990600"/>
            <a:ext cx="4522392" cy="523220"/>
          </a:xfrm>
          <a:prstGeom prst="rect">
            <a:avLst/>
          </a:prstGeom>
          <a:noFill/>
        </p:spPr>
        <p:txBody>
          <a:bodyPr wrap="none">
            <a:spAutoFit/>
          </a:bodyPr>
          <a:lstStyle/>
          <a:p>
            <a:pPr>
              <a:defRPr/>
            </a:pPr>
            <a:r>
              <a:rPr lang="en-US" sz="2800" b="1" dirty="0">
                <a:solidFill>
                  <a:srgbClr val="0000FF"/>
                </a:solidFill>
                <a:latin typeface="+mj-lt"/>
              </a:rPr>
              <a:t>Meteorological Data Analysis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3C998A9F63674F9B1D7269A70FDE6B" ma:contentTypeVersion="0" ma:contentTypeDescription="Create a new document." ma:contentTypeScope="" ma:versionID="b6ea8a089e6556b1340cb476b7cdaa74">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FFD083F-8F42-40A5-AB7D-37F06586537D}">
  <ds:schemaRefs>
    <ds:schemaRef ds:uri="http://schemas.microsoft.com/office/2006/metadata/properties"/>
  </ds:schemaRefs>
</ds:datastoreItem>
</file>

<file path=customXml/itemProps2.xml><?xml version="1.0" encoding="utf-8"?>
<ds:datastoreItem xmlns:ds="http://schemas.openxmlformats.org/officeDocument/2006/customXml" ds:itemID="{2DF29BF3-9692-4CC8-90EF-21549DFC6C51}">
  <ds:schemaRefs>
    <ds:schemaRef ds:uri="http://schemas.microsoft.com/sharepoint/v3/contenttype/forms"/>
  </ds:schemaRefs>
</ds:datastoreItem>
</file>

<file path=customXml/itemProps3.xml><?xml version="1.0" encoding="utf-8"?>
<ds:datastoreItem xmlns:ds="http://schemas.openxmlformats.org/officeDocument/2006/customXml" ds:itemID="{FC281A61-D2ED-4785-A30D-2D684DEB4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Flow</Template>
  <TotalTime>21848</TotalTime>
  <Words>2233</Words>
  <Application>Microsoft Office PowerPoint</Application>
  <PresentationFormat>On-screen Show (4:3)</PresentationFormat>
  <Paragraphs>390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mkerchne</dc:creator>
  <cp:lastModifiedBy>MKerchne</cp:lastModifiedBy>
  <cp:revision>977</cp:revision>
  <dcterms:created xsi:type="dcterms:W3CDTF">2010-03-05T18:03:08Z</dcterms:created>
  <dcterms:modified xsi:type="dcterms:W3CDTF">2011-04-16T15:20:31Z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0x0101005D3C998A9F63674F9B1D7269A70FDE6B</vt:lpwstr>
  </property>
</Properties>
</file>