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19"/>
  </p:notesMasterIdLst>
  <p:sldIdLst>
    <p:sldId id="260" r:id="rId5"/>
    <p:sldId id="284" r:id="rId6"/>
    <p:sldId id="285" r:id="rId7"/>
    <p:sldId id="257" r:id="rId8"/>
    <p:sldId id="277" r:id="rId9"/>
    <p:sldId id="292" r:id="rId10"/>
    <p:sldId id="293" r:id="rId11"/>
    <p:sldId id="288" r:id="rId12"/>
    <p:sldId id="290" r:id="rId13"/>
    <p:sldId id="291" r:id="rId14"/>
    <p:sldId id="282" r:id="rId15"/>
    <p:sldId id="273" r:id="rId16"/>
    <p:sldId id="274" r:id="rId17"/>
    <p:sldId id="28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33CCCC"/>
    <a:srgbClr val="99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1" autoAdjust="0"/>
    <p:restoredTop sz="75068" autoAdjust="0"/>
  </p:normalViewPr>
  <p:slideViewPr>
    <p:cSldViewPr>
      <p:cViewPr>
        <p:scale>
          <a:sx n="150" d="100"/>
          <a:sy n="150" d="100"/>
        </p:scale>
        <p:origin x="-72" y="15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2" d="100"/>
          <a:sy n="112" d="100"/>
        </p:scale>
        <p:origin x="-3344"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F9C7B-6666-0C40-A801-80159E959ABC}" type="doc">
      <dgm:prSet loTypeId="urn:microsoft.com/office/officeart/2005/8/layout/cycle3" loCatId="cycle" qsTypeId="urn:microsoft.com/office/officeart/2005/8/quickstyle/simple3" qsCatId="simple" csTypeId="urn:microsoft.com/office/officeart/2005/8/colors/accent0_2" csCatId="mainScheme" phldr="1"/>
      <dgm:spPr/>
      <dgm:t>
        <a:bodyPr/>
        <a:lstStyle/>
        <a:p>
          <a:endParaRPr lang="en-US"/>
        </a:p>
      </dgm:t>
    </dgm:pt>
    <dgm:pt modelId="{C634F1C3-3FEB-F941-B7E4-0009B3A67FA8}">
      <dgm:prSet phldrT="[Text]"/>
      <dgm:spPr/>
      <dgm:t>
        <a:bodyPr/>
        <a:lstStyle/>
        <a:p>
          <a:r>
            <a:rPr lang="en-US" dirty="0" smtClean="0">
              <a:solidFill>
                <a:schemeClr val="tx1"/>
              </a:solidFill>
              <a:latin typeface="Calibri"/>
              <a:cs typeface="Calibri"/>
            </a:rPr>
            <a:t>Evaluate performance of AQ model</a:t>
          </a:r>
          <a:endParaRPr lang="en-US" dirty="0">
            <a:solidFill>
              <a:schemeClr val="tx1"/>
            </a:solidFill>
            <a:latin typeface="Calibri"/>
            <a:cs typeface="Calibri"/>
          </a:endParaRPr>
        </a:p>
      </dgm:t>
    </dgm:pt>
    <dgm:pt modelId="{09EAB1D0-F0C7-DC45-B971-6785018AA5B6}" type="parTrans" cxnId="{D358646A-D2C9-9E4C-8C9F-A1CC6A09F937}">
      <dgm:prSet/>
      <dgm:spPr/>
      <dgm:t>
        <a:bodyPr/>
        <a:lstStyle/>
        <a:p>
          <a:endParaRPr lang="en-US"/>
        </a:p>
      </dgm:t>
    </dgm:pt>
    <dgm:pt modelId="{F933248F-0E1E-274B-865B-7B27C148A672}" type="sibTrans" cxnId="{D358646A-D2C9-9E4C-8C9F-A1CC6A09F937}">
      <dgm:prSet/>
      <dgm:spPr/>
      <dgm:t>
        <a:bodyPr/>
        <a:lstStyle/>
        <a:p>
          <a:endParaRPr lang="en-US"/>
        </a:p>
      </dgm:t>
    </dgm:pt>
    <dgm:pt modelId="{30BAA58D-EDEF-2640-92DE-D6ACF2F25E9C}">
      <dgm:prSet phldrT="[Text]"/>
      <dgm:spPr/>
      <dgm:t>
        <a:bodyPr/>
        <a:lstStyle/>
        <a:p>
          <a:r>
            <a:rPr lang="en-US" dirty="0" smtClean="0">
              <a:solidFill>
                <a:schemeClr val="tx1"/>
              </a:solidFill>
              <a:latin typeface="Calibri"/>
              <a:cs typeface="Calibri"/>
            </a:rPr>
            <a:t>Develop hypotheses based on performance analyses</a:t>
          </a:r>
          <a:endParaRPr lang="en-US" dirty="0">
            <a:solidFill>
              <a:schemeClr val="tx1"/>
            </a:solidFill>
            <a:latin typeface="Calibri"/>
            <a:cs typeface="Calibri"/>
          </a:endParaRPr>
        </a:p>
      </dgm:t>
    </dgm:pt>
    <dgm:pt modelId="{5402DA14-64BC-2549-A970-C22D5CB5FC94}" type="parTrans" cxnId="{1EC0CA31-FA3A-0048-AEC3-43FB531BA8F4}">
      <dgm:prSet/>
      <dgm:spPr/>
      <dgm:t>
        <a:bodyPr/>
        <a:lstStyle/>
        <a:p>
          <a:endParaRPr lang="en-US"/>
        </a:p>
      </dgm:t>
    </dgm:pt>
    <dgm:pt modelId="{A86BA680-3E67-C54E-839A-B19BA8C124A7}" type="sibTrans" cxnId="{1EC0CA31-FA3A-0048-AEC3-43FB531BA8F4}">
      <dgm:prSet/>
      <dgm:spPr/>
      <dgm:t>
        <a:bodyPr/>
        <a:lstStyle/>
        <a:p>
          <a:endParaRPr lang="en-US"/>
        </a:p>
      </dgm:t>
    </dgm:pt>
    <dgm:pt modelId="{4069D141-41A3-6542-8ED6-89258FB85A61}">
      <dgm:prSet phldrT="[Text]"/>
      <dgm:spPr/>
      <dgm:t>
        <a:bodyPr/>
        <a:lstStyle/>
        <a:p>
          <a:r>
            <a:rPr lang="en-US" dirty="0" smtClean="0">
              <a:solidFill>
                <a:schemeClr val="tx1"/>
              </a:solidFill>
              <a:latin typeface="Calibri"/>
              <a:cs typeface="Calibri"/>
            </a:rPr>
            <a:t>Perform retrospective simulations</a:t>
          </a:r>
          <a:endParaRPr lang="en-US" dirty="0">
            <a:solidFill>
              <a:schemeClr val="tx1"/>
            </a:solidFill>
            <a:latin typeface="Calibri"/>
            <a:cs typeface="Calibri"/>
          </a:endParaRPr>
        </a:p>
      </dgm:t>
    </dgm:pt>
    <dgm:pt modelId="{99981C5A-1BE8-BB43-B7D4-7D6F4753FB7B}" type="parTrans" cxnId="{58D47C41-23D0-AC49-8C7D-879AE0D208AD}">
      <dgm:prSet/>
      <dgm:spPr/>
      <dgm:t>
        <a:bodyPr/>
        <a:lstStyle/>
        <a:p>
          <a:endParaRPr lang="en-US"/>
        </a:p>
      </dgm:t>
    </dgm:pt>
    <dgm:pt modelId="{65F43908-4986-5447-BDED-DFA83CFD9CED}" type="sibTrans" cxnId="{58D47C41-23D0-AC49-8C7D-879AE0D208AD}">
      <dgm:prSet/>
      <dgm:spPr/>
      <dgm:t>
        <a:bodyPr/>
        <a:lstStyle/>
        <a:p>
          <a:endParaRPr lang="en-US"/>
        </a:p>
      </dgm:t>
    </dgm:pt>
    <dgm:pt modelId="{843BBBCF-27B9-834D-A093-38DFAFA504A4}">
      <dgm:prSet phldrT="[Text]"/>
      <dgm:spPr/>
      <dgm:t>
        <a:bodyPr/>
        <a:lstStyle/>
        <a:p>
          <a:r>
            <a:rPr lang="en-US" dirty="0" smtClean="0">
              <a:solidFill>
                <a:schemeClr val="tx1"/>
              </a:solidFill>
              <a:latin typeface="Calibri"/>
              <a:cs typeface="Calibri"/>
            </a:rPr>
            <a:t>Evaluate hypotheses</a:t>
          </a:r>
          <a:endParaRPr lang="en-US" dirty="0">
            <a:solidFill>
              <a:schemeClr val="tx1"/>
            </a:solidFill>
            <a:latin typeface="Calibri"/>
            <a:cs typeface="Calibri"/>
          </a:endParaRPr>
        </a:p>
      </dgm:t>
    </dgm:pt>
    <dgm:pt modelId="{9B9F6E3A-D5F0-CE48-BA3E-9FB749BD3DDA}" type="parTrans" cxnId="{92056F7D-3F45-674E-B615-62A2E9C9E397}">
      <dgm:prSet/>
      <dgm:spPr/>
      <dgm:t>
        <a:bodyPr/>
        <a:lstStyle/>
        <a:p>
          <a:endParaRPr lang="en-US"/>
        </a:p>
      </dgm:t>
    </dgm:pt>
    <dgm:pt modelId="{AD8CFE3F-9C36-F84A-B556-15DDD108C441}" type="sibTrans" cxnId="{92056F7D-3F45-674E-B615-62A2E9C9E397}">
      <dgm:prSet/>
      <dgm:spPr/>
      <dgm:t>
        <a:bodyPr/>
        <a:lstStyle/>
        <a:p>
          <a:endParaRPr lang="en-US"/>
        </a:p>
      </dgm:t>
    </dgm:pt>
    <dgm:pt modelId="{95E482E4-6E9E-5045-8AB3-137660CCCFD6}">
      <dgm:prSet phldrT="[Text]"/>
      <dgm:spPr/>
      <dgm:t>
        <a:bodyPr/>
        <a:lstStyle/>
        <a:p>
          <a:r>
            <a:rPr lang="en-US" dirty="0" smtClean="0">
              <a:solidFill>
                <a:schemeClr val="tx1"/>
              </a:solidFill>
              <a:latin typeface="Calibri"/>
              <a:cs typeface="Calibri"/>
            </a:rPr>
            <a:t>Update processes or inputs to AQ model</a:t>
          </a:r>
          <a:endParaRPr lang="en-US" dirty="0">
            <a:solidFill>
              <a:schemeClr val="tx1"/>
            </a:solidFill>
            <a:latin typeface="Calibri"/>
            <a:cs typeface="Calibri"/>
          </a:endParaRPr>
        </a:p>
      </dgm:t>
    </dgm:pt>
    <dgm:pt modelId="{FDA92E9E-D51E-2B4E-9BD6-BE2D8F26486C}" type="parTrans" cxnId="{E26FA118-C1DD-B24D-B28C-AABD561989CE}">
      <dgm:prSet/>
      <dgm:spPr/>
      <dgm:t>
        <a:bodyPr/>
        <a:lstStyle/>
        <a:p>
          <a:endParaRPr lang="en-US"/>
        </a:p>
      </dgm:t>
    </dgm:pt>
    <dgm:pt modelId="{1A8B42AC-2DB2-B049-A2E9-089D285CAA29}" type="sibTrans" cxnId="{E26FA118-C1DD-B24D-B28C-AABD561989CE}">
      <dgm:prSet/>
      <dgm:spPr/>
      <dgm:t>
        <a:bodyPr/>
        <a:lstStyle/>
        <a:p>
          <a:endParaRPr lang="en-US"/>
        </a:p>
      </dgm:t>
    </dgm:pt>
    <dgm:pt modelId="{595CA118-4DD9-0C48-B7D1-CDEA12FD6B41}" type="pres">
      <dgm:prSet presAssocID="{3A6F9C7B-6666-0C40-A801-80159E959ABC}" presName="Name0" presStyleCnt="0">
        <dgm:presLayoutVars>
          <dgm:dir/>
          <dgm:resizeHandles val="exact"/>
        </dgm:presLayoutVars>
      </dgm:prSet>
      <dgm:spPr/>
      <dgm:t>
        <a:bodyPr/>
        <a:lstStyle/>
        <a:p>
          <a:endParaRPr lang="en-US"/>
        </a:p>
      </dgm:t>
    </dgm:pt>
    <dgm:pt modelId="{45A3E015-FA0D-7340-8DD0-FA3F0693DC1A}" type="pres">
      <dgm:prSet presAssocID="{3A6F9C7B-6666-0C40-A801-80159E959ABC}" presName="cycle" presStyleCnt="0"/>
      <dgm:spPr/>
      <dgm:t>
        <a:bodyPr/>
        <a:lstStyle/>
        <a:p>
          <a:endParaRPr lang="en-US"/>
        </a:p>
      </dgm:t>
    </dgm:pt>
    <dgm:pt modelId="{C7FBCEEE-979D-FE40-BF83-B84DD83FC59B}" type="pres">
      <dgm:prSet presAssocID="{C634F1C3-3FEB-F941-B7E4-0009B3A67FA8}" presName="nodeFirstNode" presStyleLbl="node1" presStyleIdx="0" presStyleCnt="5">
        <dgm:presLayoutVars>
          <dgm:bulletEnabled val="1"/>
        </dgm:presLayoutVars>
      </dgm:prSet>
      <dgm:spPr/>
      <dgm:t>
        <a:bodyPr/>
        <a:lstStyle/>
        <a:p>
          <a:endParaRPr lang="en-US"/>
        </a:p>
      </dgm:t>
    </dgm:pt>
    <dgm:pt modelId="{516930BA-E7D0-4D4F-9975-A46AAFDD8579}" type="pres">
      <dgm:prSet presAssocID="{F933248F-0E1E-274B-865B-7B27C148A672}" presName="sibTransFirstNode" presStyleLbl="bgShp" presStyleIdx="0" presStyleCnt="1"/>
      <dgm:spPr/>
      <dgm:t>
        <a:bodyPr/>
        <a:lstStyle/>
        <a:p>
          <a:endParaRPr lang="en-US"/>
        </a:p>
      </dgm:t>
    </dgm:pt>
    <dgm:pt modelId="{50944370-58D6-2143-AA77-44E5E49867A7}" type="pres">
      <dgm:prSet presAssocID="{30BAA58D-EDEF-2640-92DE-D6ACF2F25E9C}" presName="nodeFollowingNodes" presStyleLbl="node1" presStyleIdx="1" presStyleCnt="5" custRadScaleRad="104200" custRadScaleInc="10117">
        <dgm:presLayoutVars>
          <dgm:bulletEnabled val="1"/>
        </dgm:presLayoutVars>
      </dgm:prSet>
      <dgm:spPr/>
      <dgm:t>
        <a:bodyPr/>
        <a:lstStyle/>
        <a:p>
          <a:endParaRPr lang="en-US"/>
        </a:p>
      </dgm:t>
    </dgm:pt>
    <dgm:pt modelId="{7662891C-6F0E-0843-983E-C6D2DC618953}" type="pres">
      <dgm:prSet presAssocID="{4069D141-41A3-6542-8ED6-89258FB85A61}" presName="nodeFollowingNodes" presStyleLbl="node1" presStyleIdx="2" presStyleCnt="5" custRadScaleRad="101401" custRadScaleInc="-24209">
        <dgm:presLayoutVars>
          <dgm:bulletEnabled val="1"/>
        </dgm:presLayoutVars>
      </dgm:prSet>
      <dgm:spPr/>
      <dgm:t>
        <a:bodyPr/>
        <a:lstStyle/>
        <a:p>
          <a:endParaRPr lang="en-US"/>
        </a:p>
      </dgm:t>
    </dgm:pt>
    <dgm:pt modelId="{D4D1FCBD-5B3A-AA41-B2AB-3A7939968909}" type="pres">
      <dgm:prSet presAssocID="{843BBBCF-27B9-834D-A093-38DFAFA504A4}" presName="nodeFollowingNodes" presStyleLbl="node1" presStyleIdx="3" presStyleCnt="5" custRadScaleRad="104858" custRadScaleInc="26774">
        <dgm:presLayoutVars>
          <dgm:bulletEnabled val="1"/>
        </dgm:presLayoutVars>
      </dgm:prSet>
      <dgm:spPr/>
      <dgm:t>
        <a:bodyPr/>
        <a:lstStyle/>
        <a:p>
          <a:endParaRPr lang="en-US"/>
        </a:p>
      </dgm:t>
    </dgm:pt>
    <dgm:pt modelId="{9513F649-CE59-4948-A3A5-F5C859947383}" type="pres">
      <dgm:prSet presAssocID="{95E482E4-6E9E-5045-8AB3-137660CCCFD6}" presName="nodeFollowingNodes" presStyleLbl="node1" presStyleIdx="4" presStyleCnt="5" custRadScaleRad="102122" custRadScaleInc="-10648">
        <dgm:presLayoutVars>
          <dgm:bulletEnabled val="1"/>
        </dgm:presLayoutVars>
      </dgm:prSet>
      <dgm:spPr/>
      <dgm:t>
        <a:bodyPr/>
        <a:lstStyle/>
        <a:p>
          <a:endParaRPr lang="en-US"/>
        </a:p>
      </dgm:t>
    </dgm:pt>
  </dgm:ptLst>
  <dgm:cxnLst>
    <dgm:cxn modelId="{9E2DAFBA-4748-2146-8BB7-D1C6EE6E1611}" type="presOf" srcId="{30BAA58D-EDEF-2640-92DE-D6ACF2F25E9C}" destId="{50944370-58D6-2143-AA77-44E5E49867A7}" srcOrd="0" destOrd="0" presId="urn:microsoft.com/office/officeart/2005/8/layout/cycle3"/>
    <dgm:cxn modelId="{477CAAE5-F147-A64E-9263-289C45FD1EF4}" type="presOf" srcId="{843BBBCF-27B9-834D-A093-38DFAFA504A4}" destId="{D4D1FCBD-5B3A-AA41-B2AB-3A7939968909}" srcOrd="0" destOrd="0" presId="urn:microsoft.com/office/officeart/2005/8/layout/cycle3"/>
    <dgm:cxn modelId="{C22714C5-F75A-444C-A054-F46283BF3A82}" type="presOf" srcId="{F933248F-0E1E-274B-865B-7B27C148A672}" destId="{516930BA-E7D0-4D4F-9975-A46AAFDD8579}" srcOrd="0" destOrd="0" presId="urn:microsoft.com/office/officeart/2005/8/layout/cycle3"/>
    <dgm:cxn modelId="{58D47C41-23D0-AC49-8C7D-879AE0D208AD}" srcId="{3A6F9C7B-6666-0C40-A801-80159E959ABC}" destId="{4069D141-41A3-6542-8ED6-89258FB85A61}" srcOrd="2" destOrd="0" parTransId="{99981C5A-1BE8-BB43-B7D4-7D6F4753FB7B}" sibTransId="{65F43908-4986-5447-BDED-DFA83CFD9CED}"/>
    <dgm:cxn modelId="{92056F7D-3F45-674E-B615-62A2E9C9E397}" srcId="{3A6F9C7B-6666-0C40-A801-80159E959ABC}" destId="{843BBBCF-27B9-834D-A093-38DFAFA504A4}" srcOrd="3" destOrd="0" parTransId="{9B9F6E3A-D5F0-CE48-BA3E-9FB749BD3DDA}" sibTransId="{AD8CFE3F-9C36-F84A-B556-15DDD108C441}"/>
    <dgm:cxn modelId="{320252E9-BCCB-1845-A86B-1FF001213279}" type="presOf" srcId="{3A6F9C7B-6666-0C40-A801-80159E959ABC}" destId="{595CA118-4DD9-0C48-B7D1-CDEA12FD6B41}" srcOrd="0" destOrd="0" presId="urn:microsoft.com/office/officeart/2005/8/layout/cycle3"/>
    <dgm:cxn modelId="{427D18E2-E8FD-444D-901E-97D37905E54F}" type="presOf" srcId="{95E482E4-6E9E-5045-8AB3-137660CCCFD6}" destId="{9513F649-CE59-4948-A3A5-F5C859947383}" srcOrd="0" destOrd="0" presId="urn:microsoft.com/office/officeart/2005/8/layout/cycle3"/>
    <dgm:cxn modelId="{9CCABF39-D552-0F43-8B88-B91CDA4D6482}" type="presOf" srcId="{C634F1C3-3FEB-F941-B7E4-0009B3A67FA8}" destId="{C7FBCEEE-979D-FE40-BF83-B84DD83FC59B}" srcOrd="0" destOrd="0" presId="urn:microsoft.com/office/officeart/2005/8/layout/cycle3"/>
    <dgm:cxn modelId="{C44FF1A4-86A0-6542-90E9-5D59B012AC65}" type="presOf" srcId="{4069D141-41A3-6542-8ED6-89258FB85A61}" destId="{7662891C-6F0E-0843-983E-C6D2DC618953}" srcOrd="0" destOrd="0" presId="urn:microsoft.com/office/officeart/2005/8/layout/cycle3"/>
    <dgm:cxn modelId="{E26FA118-C1DD-B24D-B28C-AABD561989CE}" srcId="{3A6F9C7B-6666-0C40-A801-80159E959ABC}" destId="{95E482E4-6E9E-5045-8AB3-137660CCCFD6}" srcOrd="4" destOrd="0" parTransId="{FDA92E9E-D51E-2B4E-9BD6-BE2D8F26486C}" sibTransId="{1A8B42AC-2DB2-B049-A2E9-089D285CAA29}"/>
    <dgm:cxn modelId="{D358646A-D2C9-9E4C-8C9F-A1CC6A09F937}" srcId="{3A6F9C7B-6666-0C40-A801-80159E959ABC}" destId="{C634F1C3-3FEB-F941-B7E4-0009B3A67FA8}" srcOrd="0" destOrd="0" parTransId="{09EAB1D0-F0C7-DC45-B971-6785018AA5B6}" sibTransId="{F933248F-0E1E-274B-865B-7B27C148A672}"/>
    <dgm:cxn modelId="{1EC0CA31-FA3A-0048-AEC3-43FB531BA8F4}" srcId="{3A6F9C7B-6666-0C40-A801-80159E959ABC}" destId="{30BAA58D-EDEF-2640-92DE-D6ACF2F25E9C}" srcOrd="1" destOrd="0" parTransId="{5402DA14-64BC-2549-A970-C22D5CB5FC94}" sibTransId="{A86BA680-3E67-C54E-839A-B19BA8C124A7}"/>
    <dgm:cxn modelId="{5DAB5100-8190-5946-9DB5-E500FE5D1DCC}" type="presParOf" srcId="{595CA118-4DD9-0C48-B7D1-CDEA12FD6B41}" destId="{45A3E015-FA0D-7340-8DD0-FA3F0693DC1A}" srcOrd="0" destOrd="0" presId="urn:microsoft.com/office/officeart/2005/8/layout/cycle3"/>
    <dgm:cxn modelId="{B9760A89-C4A8-3143-B5D5-B67AA304CD14}" type="presParOf" srcId="{45A3E015-FA0D-7340-8DD0-FA3F0693DC1A}" destId="{C7FBCEEE-979D-FE40-BF83-B84DD83FC59B}" srcOrd="0" destOrd="0" presId="urn:microsoft.com/office/officeart/2005/8/layout/cycle3"/>
    <dgm:cxn modelId="{303A8B2F-9697-F54C-B7FC-8C41EBFD3B2C}" type="presParOf" srcId="{45A3E015-FA0D-7340-8DD0-FA3F0693DC1A}" destId="{516930BA-E7D0-4D4F-9975-A46AAFDD8579}" srcOrd="1" destOrd="0" presId="urn:microsoft.com/office/officeart/2005/8/layout/cycle3"/>
    <dgm:cxn modelId="{20C556CA-823C-5F4A-8981-04F5DD2C3BFD}" type="presParOf" srcId="{45A3E015-FA0D-7340-8DD0-FA3F0693DC1A}" destId="{50944370-58D6-2143-AA77-44E5E49867A7}" srcOrd="2" destOrd="0" presId="urn:microsoft.com/office/officeart/2005/8/layout/cycle3"/>
    <dgm:cxn modelId="{FBE119A9-6453-344D-9584-143D5EC6A1D0}" type="presParOf" srcId="{45A3E015-FA0D-7340-8DD0-FA3F0693DC1A}" destId="{7662891C-6F0E-0843-983E-C6D2DC618953}" srcOrd="3" destOrd="0" presId="urn:microsoft.com/office/officeart/2005/8/layout/cycle3"/>
    <dgm:cxn modelId="{9736CA77-4DFA-B84B-BBE3-7BF61B9D436D}" type="presParOf" srcId="{45A3E015-FA0D-7340-8DD0-FA3F0693DC1A}" destId="{D4D1FCBD-5B3A-AA41-B2AB-3A7939968909}" srcOrd="4" destOrd="0" presId="urn:microsoft.com/office/officeart/2005/8/layout/cycle3"/>
    <dgm:cxn modelId="{BE16089F-156C-AA45-BFAC-BF41639E4258}" type="presParOf" srcId="{45A3E015-FA0D-7340-8DD0-FA3F0693DC1A}" destId="{9513F649-CE59-4948-A3A5-F5C859947383}" srcOrd="5" destOrd="0" presId="urn:microsoft.com/office/officeart/2005/8/layout/cycle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6930BA-E7D0-4D4F-9975-A46AAFDD8579}">
      <dsp:nvSpPr>
        <dsp:cNvPr id="0" name=""/>
        <dsp:cNvSpPr/>
      </dsp:nvSpPr>
      <dsp:spPr>
        <a:xfrm>
          <a:off x="1502874" y="-29819"/>
          <a:ext cx="4995250" cy="4995250"/>
        </a:xfrm>
        <a:prstGeom prst="circularArrow">
          <a:avLst>
            <a:gd name="adj1" fmla="val 5544"/>
            <a:gd name="adj2" fmla="val 330680"/>
            <a:gd name="adj3" fmla="val 13771016"/>
            <a:gd name="adj4" fmla="val 17388952"/>
            <a:gd name="adj5" fmla="val 5757"/>
          </a:avLst>
        </a:prstGeom>
        <a:solidFill>
          <a:schemeClr val="dk2">
            <a:tint val="40000"/>
            <a:hueOff val="0"/>
            <a:satOff val="0"/>
            <a:lumOff val="0"/>
            <a:alphaOff val="0"/>
          </a:schemeClr>
        </a:solidFill>
        <a:ln>
          <a:noFill/>
        </a:ln>
        <a:effectLst>
          <a:outerShdw blurRad="57150" dist="38100" dir="5400000" algn="ctr" rotWithShape="0">
            <a:schemeClr val="dk2">
              <a:tint val="40000"/>
              <a:hueOff val="0"/>
              <a:satOff val="0"/>
              <a:lumOff val="0"/>
              <a:alphaOff val="0"/>
              <a:shade val="9000"/>
              <a:satMod val="105000"/>
              <a:alpha val="48000"/>
            </a:schemeClr>
          </a:outerShdw>
        </a:effectLst>
      </dsp:spPr>
      <dsp:style>
        <a:lnRef idx="0">
          <a:scrgbClr r="0" g="0" b="0"/>
        </a:lnRef>
        <a:fillRef idx="1">
          <a:scrgbClr r="0" g="0" b="0"/>
        </a:fillRef>
        <a:effectRef idx="1">
          <a:scrgbClr r="0" g="0" b="0"/>
        </a:effectRef>
        <a:fontRef idx="minor"/>
      </dsp:style>
    </dsp:sp>
    <dsp:sp modelId="{C7FBCEEE-979D-FE40-BF83-B84DD83FC59B}">
      <dsp:nvSpPr>
        <dsp:cNvPr id="0" name=""/>
        <dsp:cNvSpPr/>
      </dsp:nvSpPr>
      <dsp:spPr>
        <a:xfrm>
          <a:off x="2828478" y="1831"/>
          <a:ext cx="2344042" cy="1172021"/>
        </a:xfrm>
        <a:prstGeom prst="roundRect">
          <a:avLst/>
        </a:prstGeom>
        <a:gradFill rotWithShape="0">
          <a:gsLst>
            <a:gs pos="0">
              <a:schemeClr val="lt1">
                <a:hueOff val="0"/>
                <a:satOff val="0"/>
                <a:lumOff val="0"/>
                <a:alphaOff val="0"/>
                <a:tint val="70000"/>
                <a:satMod val="130000"/>
              </a:schemeClr>
            </a:gs>
            <a:gs pos="43000">
              <a:schemeClr val="lt1">
                <a:hueOff val="0"/>
                <a:satOff val="0"/>
                <a:lumOff val="0"/>
                <a:alphaOff val="0"/>
                <a:tint val="44000"/>
                <a:satMod val="165000"/>
              </a:schemeClr>
            </a:gs>
            <a:gs pos="93000">
              <a:schemeClr val="lt1">
                <a:hueOff val="0"/>
                <a:satOff val="0"/>
                <a:lumOff val="0"/>
                <a:alphaOff val="0"/>
                <a:tint val="15000"/>
                <a:satMod val="165000"/>
              </a:schemeClr>
            </a:gs>
            <a:gs pos="100000">
              <a:schemeClr val="l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l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alibri"/>
              <a:cs typeface="Calibri"/>
            </a:rPr>
            <a:t>Evaluate performance of AQ model</a:t>
          </a:r>
          <a:endParaRPr lang="en-US" sz="1800" kern="1200" dirty="0">
            <a:solidFill>
              <a:schemeClr val="tx1"/>
            </a:solidFill>
            <a:latin typeface="Calibri"/>
            <a:cs typeface="Calibri"/>
          </a:endParaRPr>
        </a:p>
      </dsp:txBody>
      <dsp:txXfrm>
        <a:off x="2828478" y="1831"/>
        <a:ext cx="2344042" cy="1172021"/>
      </dsp:txXfrm>
    </dsp:sp>
    <dsp:sp modelId="{50944370-58D6-2143-AA77-44E5E49867A7}">
      <dsp:nvSpPr>
        <dsp:cNvPr id="0" name=""/>
        <dsp:cNvSpPr/>
      </dsp:nvSpPr>
      <dsp:spPr>
        <a:xfrm>
          <a:off x="5000175" y="1673174"/>
          <a:ext cx="2344042" cy="1172021"/>
        </a:xfrm>
        <a:prstGeom prst="roundRect">
          <a:avLst/>
        </a:prstGeom>
        <a:gradFill rotWithShape="0">
          <a:gsLst>
            <a:gs pos="0">
              <a:schemeClr val="lt1">
                <a:hueOff val="0"/>
                <a:satOff val="0"/>
                <a:lumOff val="0"/>
                <a:alphaOff val="0"/>
                <a:tint val="70000"/>
                <a:satMod val="130000"/>
              </a:schemeClr>
            </a:gs>
            <a:gs pos="43000">
              <a:schemeClr val="lt1">
                <a:hueOff val="0"/>
                <a:satOff val="0"/>
                <a:lumOff val="0"/>
                <a:alphaOff val="0"/>
                <a:tint val="44000"/>
                <a:satMod val="165000"/>
              </a:schemeClr>
            </a:gs>
            <a:gs pos="93000">
              <a:schemeClr val="lt1">
                <a:hueOff val="0"/>
                <a:satOff val="0"/>
                <a:lumOff val="0"/>
                <a:alphaOff val="0"/>
                <a:tint val="15000"/>
                <a:satMod val="165000"/>
              </a:schemeClr>
            </a:gs>
            <a:gs pos="100000">
              <a:schemeClr val="l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l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alibri"/>
              <a:cs typeface="Calibri"/>
            </a:rPr>
            <a:t>Develop hypotheses based on performance analyses</a:t>
          </a:r>
          <a:endParaRPr lang="en-US" sz="1800" kern="1200" dirty="0">
            <a:solidFill>
              <a:schemeClr val="tx1"/>
            </a:solidFill>
            <a:latin typeface="Calibri"/>
            <a:cs typeface="Calibri"/>
          </a:endParaRPr>
        </a:p>
      </dsp:txBody>
      <dsp:txXfrm>
        <a:off x="5000175" y="1673174"/>
        <a:ext cx="2344042" cy="1172021"/>
      </dsp:txXfrm>
    </dsp:sp>
    <dsp:sp modelId="{7662891C-6F0E-0843-983E-C6D2DC618953}">
      <dsp:nvSpPr>
        <dsp:cNvPr id="0" name=""/>
        <dsp:cNvSpPr/>
      </dsp:nvSpPr>
      <dsp:spPr>
        <a:xfrm>
          <a:off x="4495807" y="3505201"/>
          <a:ext cx="2344042" cy="1172021"/>
        </a:xfrm>
        <a:prstGeom prst="roundRect">
          <a:avLst/>
        </a:prstGeom>
        <a:gradFill rotWithShape="0">
          <a:gsLst>
            <a:gs pos="0">
              <a:schemeClr val="lt1">
                <a:hueOff val="0"/>
                <a:satOff val="0"/>
                <a:lumOff val="0"/>
                <a:alphaOff val="0"/>
                <a:tint val="70000"/>
                <a:satMod val="130000"/>
              </a:schemeClr>
            </a:gs>
            <a:gs pos="43000">
              <a:schemeClr val="lt1">
                <a:hueOff val="0"/>
                <a:satOff val="0"/>
                <a:lumOff val="0"/>
                <a:alphaOff val="0"/>
                <a:tint val="44000"/>
                <a:satMod val="165000"/>
              </a:schemeClr>
            </a:gs>
            <a:gs pos="93000">
              <a:schemeClr val="lt1">
                <a:hueOff val="0"/>
                <a:satOff val="0"/>
                <a:lumOff val="0"/>
                <a:alphaOff val="0"/>
                <a:tint val="15000"/>
                <a:satMod val="165000"/>
              </a:schemeClr>
            </a:gs>
            <a:gs pos="100000">
              <a:schemeClr val="l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l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alibri"/>
              <a:cs typeface="Calibri"/>
            </a:rPr>
            <a:t>Perform retrospective simulations</a:t>
          </a:r>
          <a:endParaRPr lang="en-US" sz="1800" kern="1200" dirty="0">
            <a:solidFill>
              <a:schemeClr val="tx1"/>
            </a:solidFill>
            <a:latin typeface="Calibri"/>
            <a:cs typeface="Calibri"/>
          </a:endParaRPr>
        </a:p>
      </dsp:txBody>
      <dsp:txXfrm>
        <a:off x="4495807" y="3505201"/>
        <a:ext cx="2344042" cy="1172021"/>
      </dsp:txXfrm>
    </dsp:sp>
    <dsp:sp modelId="{D4D1FCBD-5B3A-AA41-B2AB-3A7939968909}">
      <dsp:nvSpPr>
        <dsp:cNvPr id="0" name=""/>
        <dsp:cNvSpPr/>
      </dsp:nvSpPr>
      <dsp:spPr>
        <a:xfrm>
          <a:off x="1066790" y="3505198"/>
          <a:ext cx="2344042" cy="1172021"/>
        </a:xfrm>
        <a:prstGeom prst="roundRect">
          <a:avLst/>
        </a:prstGeom>
        <a:gradFill rotWithShape="0">
          <a:gsLst>
            <a:gs pos="0">
              <a:schemeClr val="lt1">
                <a:hueOff val="0"/>
                <a:satOff val="0"/>
                <a:lumOff val="0"/>
                <a:alphaOff val="0"/>
                <a:tint val="70000"/>
                <a:satMod val="130000"/>
              </a:schemeClr>
            </a:gs>
            <a:gs pos="43000">
              <a:schemeClr val="lt1">
                <a:hueOff val="0"/>
                <a:satOff val="0"/>
                <a:lumOff val="0"/>
                <a:alphaOff val="0"/>
                <a:tint val="44000"/>
                <a:satMod val="165000"/>
              </a:schemeClr>
            </a:gs>
            <a:gs pos="93000">
              <a:schemeClr val="lt1">
                <a:hueOff val="0"/>
                <a:satOff val="0"/>
                <a:lumOff val="0"/>
                <a:alphaOff val="0"/>
                <a:tint val="15000"/>
                <a:satMod val="165000"/>
              </a:schemeClr>
            </a:gs>
            <a:gs pos="100000">
              <a:schemeClr val="l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l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alibri"/>
              <a:cs typeface="Calibri"/>
            </a:rPr>
            <a:t>Evaluate hypotheses</a:t>
          </a:r>
          <a:endParaRPr lang="en-US" sz="1800" kern="1200" dirty="0">
            <a:solidFill>
              <a:schemeClr val="tx1"/>
            </a:solidFill>
            <a:latin typeface="Calibri"/>
            <a:cs typeface="Calibri"/>
          </a:endParaRPr>
        </a:p>
      </dsp:txBody>
      <dsp:txXfrm>
        <a:off x="1066790" y="3505198"/>
        <a:ext cx="2344042" cy="1172021"/>
      </dsp:txXfrm>
    </dsp:sp>
    <dsp:sp modelId="{9513F649-CE59-4948-A3A5-F5C859947383}">
      <dsp:nvSpPr>
        <dsp:cNvPr id="0" name=""/>
        <dsp:cNvSpPr/>
      </dsp:nvSpPr>
      <dsp:spPr>
        <a:xfrm>
          <a:off x="697622" y="1694166"/>
          <a:ext cx="2344042" cy="1172021"/>
        </a:xfrm>
        <a:prstGeom prst="roundRect">
          <a:avLst/>
        </a:prstGeom>
        <a:gradFill rotWithShape="0">
          <a:gsLst>
            <a:gs pos="0">
              <a:schemeClr val="lt1">
                <a:hueOff val="0"/>
                <a:satOff val="0"/>
                <a:lumOff val="0"/>
                <a:alphaOff val="0"/>
                <a:tint val="70000"/>
                <a:satMod val="130000"/>
              </a:schemeClr>
            </a:gs>
            <a:gs pos="43000">
              <a:schemeClr val="lt1">
                <a:hueOff val="0"/>
                <a:satOff val="0"/>
                <a:lumOff val="0"/>
                <a:alphaOff val="0"/>
                <a:tint val="44000"/>
                <a:satMod val="165000"/>
              </a:schemeClr>
            </a:gs>
            <a:gs pos="93000">
              <a:schemeClr val="lt1">
                <a:hueOff val="0"/>
                <a:satOff val="0"/>
                <a:lumOff val="0"/>
                <a:alphaOff val="0"/>
                <a:tint val="15000"/>
                <a:satMod val="165000"/>
              </a:schemeClr>
            </a:gs>
            <a:gs pos="100000">
              <a:schemeClr val="l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l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alibri"/>
              <a:cs typeface="Calibri"/>
            </a:rPr>
            <a:t>Update processes or inputs to AQ model</a:t>
          </a:r>
          <a:endParaRPr lang="en-US" sz="1800" kern="1200" dirty="0">
            <a:solidFill>
              <a:schemeClr val="tx1"/>
            </a:solidFill>
            <a:latin typeface="Calibri"/>
            <a:cs typeface="Calibri"/>
          </a:endParaRPr>
        </a:p>
      </dsp:txBody>
      <dsp:txXfrm>
        <a:off x="697622" y="1694166"/>
        <a:ext cx="2344042" cy="117202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85DC63-5220-4D44-BB95-1971E560EE91}" type="datetimeFigureOut">
              <a:rPr lang="en-US" smtClean="0"/>
              <a:pPr/>
              <a:t>4/14/2011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968C90-F160-400A-9168-041FF088281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provides a brief overview of research</a:t>
            </a:r>
            <a:r>
              <a:rPr lang="en-US" baseline="0" dirty="0" smtClean="0"/>
              <a:t> in ARL which is focused on improving ozone and PM</a:t>
            </a:r>
            <a:r>
              <a:rPr lang="en-US" baseline="-25000" dirty="0" smtClean="0"/>
              <a:t>2.5</a:t>
            </a:r>
            <a:r>
              <a:rPr lang="en-US" baseline="0" dirty="0" smtClean="0"/>
              <a:t> forecasting capabilities of air quality models.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PM research pathway being pursued</a:t>
            </a:r>
            <a:r>
              <a:rPr lang="en-US" baseline="0" dirty="0" smtClean="0"/>
              <a:t> in ARL is comparison of CMAQ PM module results with smog chamber data of secondary organic aerosol (SOA) formation.  This work is being done in collaboration with scientists from the Research Center for Energy, Environment and Technology (CIEMAT) in Madrid, Spain, and allows the evaluation of the chemical and aerosol modules of CMAQ which are related to SOA formation.  These analyses may lead to modifications of CMAQ that will improve future PM</a:t>
            </a:r>
            <a:r>
              <a:rPr lang="en-US" baseline="-25000" dirty="0" smtClean="0"/>
              <a:t>2.5</a:t>
            </a:r>
            <a:r>
              <a:rPr lang="en-US" baseline="0" dirty="0" smtClean="0"/>
              <a:t> products from the NAQFC. </a:t>
            </a:r>
            <a:endParaRPr lang="en-US"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The research activities that the air quality forecasting group has performed over the past two years have indicated a clear path to further work that should lead to improvements in both ozone and PM</a:t>
            </a:r>
            <a:r>
              <a:rPr lang="en-US" sz="1200" kern="1200" baseline="-250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forecasting capabilities. One overall theme is that tighter links need to be developed between the meteorological model and CMAQ, in particular with a common grid system, input datasets and better use of NAM data in CMAQ model processes.  Anthropogenic emissions, of course, need to be continually updated and the upcoming 2008 version of the National Emission Inventory from EPA will be an important part of that effort, as will the continuing effort to update surrogate inputs to the emissions modeling system.  The closer linkage of meteorological data from NAM with biogenic emissions algorithms should help to improve both ozone and PM</a:t>
            </a:r>
            <a:r>
              <a:rPr lang="en-US" sz="1200" kern="1200" baseline="-250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forecasting products, in particular linking surface conditions as simulated by NAM with actual emissions introduced into the system.  The developmental NAQFC will soon be updated with the latest version of the CMAQ PM module which should help to better simulate SOA formation and provide better seasonality for the organic matter component of PM</a:t>
            </a:r>
            <a:r>
              <a:rPr lang="en-US" sz="1200" kern="1200" baseline="-250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Proposed improvements in the algorithms for fugitive dust emissions should help to lessen wintertime PM</a:t>
            </a:r>
            <a:r>
              <a:rPr lang="en-US" sz="1200" kern="1200" baseline="-250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biases.  Also, the removal of NEI </a:t>
            </a:r>
            <a:r>
              <a:rPr lang="en-US" sz="1200" kern="1200" dirty="0" err="1" smtClean="0">
                <a:solidFill>
                  <a:schemeClr val="tx1"/>
                </a:solidFill>
                <a:latin typeface="+mn-lt"/>
                <a:ea typeface="+mn-ea"/>
                <a:cs typeface="+mn-cs"/>
              </a:rPr>
              <a:t>climatological</a:t>
            </a:r>
            <a:r>
              <a:rPr lang="en-US" sz="1200" kern="1200" dirty="0" smtClean="0">
                <a:solidFill>
                  <a:schemeClr val="tx1"/>
                </a:solidFill>
                <a:latin typeface="+mn-lt"/>
                <a:ea typeface="+mn-ea"/>
                <a:cs typeface="+mn-cs"/>
              </a:rPr>
              <a:t> fire emissions and replacement of them with near real-time fire emissions estimates based on satellite data should also help to improve the PM</a:t>
            </a:r>
            <a:r>
              <a:rPr lang="en-US" sz="1200" kern="1200" baseline="-250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forecasting capabilities of the NAQFC.  A longer term project of the air quality group is research in the area of chemical data assimilation, which in the future may provide improved forecasting products for both ozone and PM</a:t>
            </a:r>
            <a:r>
              <a:rPr lang="en-US" sz="1200" kern="1200" baseline="-250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by assimilating near-real-time chemical and PM data into the forecast simulations.</a:t>
            </a:r>
            <a:r>
              <a:rPr lang="en-US" dirty="0" smtClean="0"/>
              <a:t>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baseline="0" dirty="0" smtClean="0"/>
              <a:t>The primary indicator of success for the air quality forecasting research in ARL is the successful transition to the NAQFC of the new scientific knowledge, data and models that are developed as a result of the research.  But also, success is defined as the dissemination of the group’s research to the general air quality modeling community in the form of journal articles, seminars, and conference presentations, as well as in the development of improved analysis tools, modeling techniques and input data sets.</a:t>
            </a:r>
          </a:p>
        </p:txBody>
      </p:sp>
      <p:sp>
        <p:nvSpPr>
          <p:cNvPr id="4" name="Slide Number Placeholder 3"/>
          <p:cNvSpPr>
            <a:spLocks noGrp="1"/>
          </p:cNvSpPr>
          <p:nvPr>
            <p:ph type="sldNum" sz="quarter" idx="10"/>
          </p:nvPr>
        </p:nvSpPr>
        <p:spPr/>
        <p:txBody>
          <a:bodyPr/>
          <a:lstStyle/>
          <a:p>
            <a:fld id="{44968C90-F160-400A-9168-041FF088281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Collaborators of the air quality group include other NOAA laboratories, other federal agencies, especially the EPA’s air quality modeling group, where there is a very close working relationship, state agencies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universities.  All of these collaborations are important to the success of the air quality group’s research and the dissemination of our research results to the broader community.</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Further details about the scientific investigations briefly</a:t>
            </a:r>
            <a:r>
              <a:rPr lang="en-US" baseline="0" dirty="0" smtClean="0"/>
              <a:t> mentioned in this presentation can be found in six posters.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ARL’s</a:t>
            </a:r>
            <a:r>
              <a:rPr lang="en-US" dirty="0" smtClean="0"/>
              <a:t> air</a:t>
            </a:r>
            <a:r>
              <a:rPr lang="en-US" baseline="0" dirty="0" smtClean="0"/>
              <a:t> quality forecasting research directly supports the National Weather Service’s (NWS) National Air Quality Forecasting Capability (NAQFC), but also serves to advance general scientific knowledge of air quality modeling and forecasting within the atmospheric science </a:t>
            </a:r>
            <a:r>
              <a:rPr lang="en-US" baseline="0" smtClean="0"/>
              <a:t>community.</a:t>
            </a:r>
            <a:endParaRPr lang="en-US"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NOAA National Weather Service (NWS) National</a:t>
            </a:r>
            <a:r>
              <a:rPr lang="en-US" baseline="0" dirty="0" smtClean="0"/>
              <a:t> Air Quality Forecast Capability (NAQFC) is a modeling system designed to provide air quality forecast guidance for the U. S.  This presentation will focus on the portion of the system (hereafter referred to as the NAQFC) which was established in 2004 to provide ground-level ozone (and eventually PM</a:t>
            </a:r>
            <a:r>
              <a:rPr lang="en-US" baseline="-25000" dirty="0" smtClean="0"/>
              <a:t>2.5</a:t>
            </a:r>
            <a:r>
              <a:rPr lang="en-US" baseline="0" dirty="0" smtClean="0"/>
              <a:t>) forecasts for the conterminous U. S. (CONUS).  The NAQFC utilizes the NWS North American </a:t>
            </a:r>
            <a:r>
              <a:rPr lang="en-US" baseline="0" dirty="0" err="1" smtClean="0"/>
              <a:t>Mesoscale</a:t>
            </a:r>
            <a:r>
              <a:rPr lang="en-US" baseline="0" dirty="0" smtClean="0"/>
              <a:t> (NAM) meteorological model run of the Non-hydrostatic </a:t>
            </a:r>
            <a:r>
              <a:rPr lang="en-US" baseline="0" dirty="0" err="1" smtClean="0"/>
              <a:t>Mesoscale</a:t>
            </a:r>
            <a:r>
              <a:rPr lang="en-US" baseline="0" dirty="0" smtClean="0"/>
              <a:t> Model (NMM) core of the Weather Research and Forecasting (WRF) system to provide forecast meteorological fields.  These data drive the U. S. Environmental Protection Agency’s (USEPA) Community </a:t>
            </a:r>
            <a:r>
              <a:rPr lang="en-US" baseline="0" dirty="0" err="1" smtClean="0"/>
              <a:t>Multiscale</a:t>
            </a:r>
            <a:r>
              <a:rPr lang="en-US" baseline="0" dirty="0" smtClean="0"/>
              <a:t> Air Quality (CMAQ) version 4.6 modeling system which produces 48-hr forecast fields of ground-layer ozone mixing ratios.  The CMAQ portion of the NAQFC system uses 12 km horizontal grid spacing and 22 vertical layers from the surface to 100 </a:t>
            </a:r>
            <a:r>
              <a:rPr lang="en-US" baseline="0" dirty="0" err="1" smtClean="0"/>
              <a:t>hPa</a:t>
            </a:r>
            <a:r>
              <a:rPr lang="en-US" baseline="0" dirty="0" smtClean="0"/>
              <a:t>.  Emissions inputs to CMAQ use the latest available USEPA National Emissions Inventory (NEI) with electric generating units (</a:t>
            </a:r>
            <a:r>
              <a:rPr lang="en-US" baseline="0" dirty="0" err="1" smtClean="0"/>
              <a:t>EGUs</a:t>
            </a:r>
            <a:r>
              <a:rPr lang="en-US" baseline="0" dirty="0" smtClean="0"/>
              <a:t>) updated with Continuous Emission Monitoring (CEM) data and projections to the current forecast year using data from the Department of Energy’s Annual Energy Outlook.  Further details of the operational NAQFC implementation and evaluations of its performance can be obtained from Eder et al. (2009), </a:t>
            </a:r>
            <a:r>
              <a:rPr lang="en-US" baseline="0" dirty="0" err="1" smtClean="0"/>
              <a:t>Otte</a:t>
            </a:r>
            <a:r>
              <a:rPr lang="en-US" baseline="0" dirty="0" smtClean="0"/>
              <a:t> et al. (2005), and Yu et al. (2010).</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Eder, B., Kang, D., </a:t>
            </a:r>
            <a:r>
              <a:rPr lang="en-US" sz="1200" kern="1200" dirty="0" err="1" smtClean="0">
                <a:solidFill>
                  <a:schemeClr val="tx1"/>
                </a:solidFill>
                <a:latin typeface="+mn-lt"/>
                <a:ea typeface="+mn-ea"/>
                <a:cs typeface="+mn-cs"/>
              </a:rPr>
              <a:t>Mathur</a:t>
            </a:r>
            <a:r>
              <a:rPr lang="en-US" sz="1200" kern="1200" dirty="0" smtClean="0">
                <a:solidFill>
                  <a:schemeClr val="tx1"/>
                </a:solidFill>
                <a:latin typeface="+mn-lt"/>
                <a:ea typeface="+mn-ea"/>
                <a:cs typeface="+mn-cs"/>
              </a:rPr>
              <a:t>, R., </a:t>
            </a:r>
            <a:r>
              <a:rPr lang="en-US" sz="1200" kern="1200" dirty="0" err="1" smtClean="0">
                <a:solidFill>
                  <a:schemeClr val="tx1"/>
                </a:solidFill>
                <a:latin typeface="+mn-lt"/>
                <a:ea typeface="+mn-ea"/>
                <a:cs typeface="+mn-cs"/>
              </a:rPr>
              <a:t>Pleim</a:t>
            </a:r>
            <a:r>
              <a:rPr lang="en-US" sz="1200" kern="1200" dirty="0" smtClean="0">
                <a:solidFill>
                  <a:schemeClr val="tx1"/>
                </a:solidFill>
                <a:latin typeface="+mn-lt"/>
                <a:ea typeface="+mn-ea"/>
                <a:cs typeface="+mn-cs"/>
              </a:rPr>
              <a:t>, J., Yu, S., </a:t>
            </a:r>
            <a:r>
              <a:rPr lang="en-US" sz="1200" kern="1200" dirty="0" err="1" smtClean="0">
                <a:solidFill>
                  <a:schemeClr val="tx1"/>
                </a:solidFill>
                <a:latin typeface="+mn-lt"/>
                <a:ea typeface="+mn-ea"/>
                <a:cs typeface="+mn-cs"/>
              </a:rPr>
              <a:t>Otte</a:t>
            </a:r>
            <a:r>
              <a:rPr lang="en-US" sz="1200" kern="1200" dirty="0" smtClean="0">
                <a:solidFill>
                  <a:schemeClr val="tx1"/>
                </a:solidFill>
                <a:latin typeface="+mn-lt"/>
                <a:ea typeface="+mn-ea"/>
                <a:cs typeface="+mn-cs"/>
              </a:rPr>
              <a:t>, T., </a:t>
            </a:r>
            <a:r>
              <a:rPr lang="en-US" sz="1200" kern="1200" dirty="0" err="1" smtClean="0">
                <a:solidFill>
                  <a:schemeClr val="tx1"/>
                </a:solidFill>
                <a:latin typeface="+mn-lt"/>
                <a:ea typeface="+mn-ea"/>
                <a:cs typeface="+mn-cs"/>
              </a:rPr>
              <a:t>Pouliot</a:t>
            </a:r>
            <a:r>
              <a:rPr lang="en-US" sz="1200" kern="1200" dirty="0" smtClean="0">
                <a:solidFill>
                  <a:schemeClr val="tx1"/>
                </a:solidFill>
                <a:latin typeface="+mn-lt"/>
                <a:ea typeface="+mn-ea"/>
                <a:cs typeface="+mn-cs"/>
              </a:rPr>
              <a:t>, G.: A performance evaluation of the National Air Quality Forecast Capability for the summer of 2007, Atmospheric Environment, 43, 2312-2320, 2009.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Otte</a:t>
            </a:r>
            <a:r>
              <a:rPr lang="en-US" sz="1200" kern="1200" dirty="0" smtClean="0">
                <a:solidFill>
                  <a:schemeClr val="tx1"/>
                </a:solidFill>
                <a:latin typeface="+mn-lt"/>
                <a:ea typeface="+mn-ea"/>
                <a:cs typeface="+mn-cs"/>
              </a:rPr>
              <a:t>, T. L., et al.: Linking the Eta model with the Community </a:t>
            </a:r>
            <a:r>
              <a:rPr lang="en-US" sz="1200" kern="1200" dirty="0" err="1" smtClean="0">
                <a:solidFill>
                  <a:schemeClr val="tx1"/>
                </a:solidFill>
                <a:latin typeface="+mn-lt"/>
                <a:ea typeface="+mn-ea"/>
                <a:cs typeface="+mn-cs"/>
              </a:rPr>
              <a:t>Multiscale</a:t>
            </a:r>
            <a:r>
              <a:rPr lang="en-US" sz="1200" kern="1200" dirty="0" smtClean="0">
                <a:solidFill>
                  <a:schemeClr val="tx1"/>
                </a:solidFill>
                <a:latin typeface="+mn-lt"/>
                <a:ea typeface="+mn-ea"/>
                <a:cs typeface="+mn-cs"/>
              </a:rPr>
              <a:t> Air Quality (CMAQ) modeling system to build a national air quality forecasting system, Weather and Forecasting, 20, 367-384, 2005.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Yu, S., </a:t>
            </a:r>
            <a:r>
              <a:rPr lang="en-US" sz="1200" kern="1200" dirty="0" err="1" smtClean="0">
                <a:solidFill>
                  <a:schemeClr val="tx1"/>
                </a:solidFill>
                <a:latin typeface="+mn-lt"/>
                <a:ea typeface="+mn-ea"/>
                <a:cs typeface="+mn-cs"/>
              </a:rPr>
              <a:t>Mathur</a:t>
            </a:r>
            <a:r>
              <a:rPr lang="en-US" sz="1200" kern="1200" dirty="0" smtClean="0">
                <a:solidFill>
                  <a:schemeClr val="tx1"/>
                </a:solidFill>
                <a:latin typeface="+mn-lt"/>
                <a:ea typeface="+mn-ea"/>
                <a:cs typeface="+mn-cs"/>
              </a:rPr>
              <a:t>, R., </a:t>
            </a:r>
            <a:r>
              <a:rPr lang="en-US" sz="1200" kern="1200" dirty="0" err="1" smtClean="0">
                <a:solidFill>
                  <a:schemeClr val="tx1"/>
                </a:solidFill>
                <a:latin typeface="+mn-lt"/>
                <a:ea typeface="+mn-ea"/>
                <a:cs typeface="+mn-cs"/>
              </a:rPr>
              <a:t>Sarwar</a:t>
            </a:r>
            <a:r>
              <a:rPr lang="en-US" sz="1200" kern="1200" dirty="0" smtClean="0">
                <a:solidFill>
                  <a:schemeClr val="tx1"/>
                </a:solidFill>
                <a:latin typeface="+mn-lt"/>
                <a:ea typeface="+mn-ea"/>
                <a:cs typeface="+mn-cs"/>
              </a:rPr>
              <a:t>, G., Kang, D., Tong, D., </a:t>
            </a:r>
            <a:r>
              <a:rPr lang="en-US" sz="1200" kern="1200" dirty="0" err="1" smtClean="0">
                <a:solidFill>
                  <a:schemeClr val="tx1"/>
                </a:solidFill>
                <a:latin typeface="+mn-lt"/>
                <a:ea typeface="+mn-ea"/>
                <a:cs typeface="+mn-cs"/>
              </a:rPr>
              <a:t>Pouliot</a:t>
            </a:r>
            <a:r>
              <a:rPr lang="en-US" sz="1200" kern="1200" dirty="0" smtClean="0">
                <a:solidFill>
                  <a:schemeClr val="tx1"/>
                </a:solidFill>
                <a:latin typeface="+mn-lt"/>
                <a:ea typeface="+mn-ea"/>
                <a:cs typeface="+mn-cs"/>
              </a:rPr>
              <a:t>, G., </a:t>
            </a:r>
            <a:r>
              <a:rPr lang="en-US" sz="1200" kern="1200" dirty="0" err="1" smtClean="0">
                <a:solidFill>
                  <a:schemeClr val="tx1"/>
                </a:solidFill>
                <a:latin typeface="+mn-lt"/>
                <a:ea typeface="+mn-ea"/>
                <a:cs typeface="+mn-cs"/>
              </a:rPr>
              <a:t>Pleim</a:t>
            </a:r>
            <a:r>
              <a:rPr lang="en-US" sz="1200" kern="1200" dirty="0" smtClean="0">
                <a:solidFill>
                  <a:schemeClr val="tx1"/>
                </a:solidFill>
                <a:latin typeface="+mn-lt"/>
                <a:ea typeface="+mn-ea"/>
                <a:cs typeface="+mn-cs"/>
              </a:rPr>
              <a:t>, J.: Eta-CMAQ air quality forecasts for O</a:t>
            </a:r>
            <a:r>
              <a:rPr lang="en-US" sz="1200" kern="1200" baseline="-25000" dirty="0" smtClean="0">
                <a:solidFill>
                  <a:schemeClr val="tx1"/>
                </a:solidFill>
                <a:latin typeface="+mn-lt"/>
                <a:ea typeface="+mn-ea"/>
                <a:cs typeface="+mn-cs"/>
              </a:rPr>
              <a:t>3</a:t>
            </a:r>
            <a:r>
              <a:rPr lang="en-US" sz="1200" kern="1200" dirty="0" smtClean="0">
                <a:solidFill>
                  <a:schemeClr val="tx1"/>
                </a:solidFill>
                <a:latin typeface="+mn-lt"/>
                <a:ea typeface="+mn-ea"/>
                <a:cs typeface="+mn-cs"/>
              </a:rPr>
              <a:t> and related species using three different photochemical mechanisms (CB4, CB05, SAPRC-99): comparisons with measurements during the 2004 ICARTT study, Atmospheric Chemistry and Physics, 10, 3001-3025, 2010.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ARL has established a continuous evaluation-test-update</a:t>
            </a:r>
            <a:r>
              <a:rPr lang="en-US" baseline="0" dirty="0" smtClean="0"/>
              <a:t> cycle as the overall approach to guiding research efforts in air quality modeling and forecasting.  NAQFC ozone and PM</a:t>
            </a:r>
            <a:r>
              <a:rPr lang="en-US" baseline="-25000" dirty="0" smtClean="0"/>
              <a:t>2.5</a:t>
            </a:r>
            <a:r>
              <a:rPr lang="en-US" baseline="0" dirty="0" smtClean="0"/>
              <a:t> forecasting performance is monitored on a daily basis by ARL using first-cut data from the USEPA </a:t>
            </a:r>
            <a:r>
              <a:rPr lang="en-US" baseline="0" dirty="0" err="1" smtClean="0"/>
              <a:t>AIRNow</a:t>
            </a:r>
            <a:r>
              <a:rPr lang="en-US" baseline="0" dirty="0" smtClean="0"/>
              <a:t> network.  A daily briefing and discussion of the modeling system’s performance allows ARL scientists to gain an initial qualitative understanding of meteorological and environmental conditions under which the model performs well or performs poorly and fosters the development of hypotheses that can be pursued by more in depth analyses.  Longer-term evaluations of model performance are also carried out utilizing data from a variety of sources, including satellite measurements (e.g., MODIS, GOME, TES, etc), surface air quality measurement networks (IMPROVE, SEARCH, PAMS, etc.), and intensive field studies (ICARTT, CALNEX, etc.).  Both daily and long-term evaluations of model performance generate hypotheses about model processes or inputs that may be causing model biases.  Retrospective simulations are then planned and carried out by ARL to evaluate the hypotheses.  These analyses then result in modifications to model processes or inputs in the NAQFC.  As new versions of CMAQ are released by the USEPA, ARL performs retrospective simulations and evaluations of them to assess whether they should be incorporated into the NAQFC. Close cooperation with USEPA scientists in the Atmospheric Modeling and Analysis Division ensure that ARL research activities are complementary to their efforts and that model improvements made by ARL are available to the broader air quality modeling community.</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suite of tools has been developed to facilitate </a:t>
            </a:r>
            <a:r>
              <a:rPr lang="en-US" baseline="0" dirty="0" err="1" smtClean="0"/>
              <a:t>ARL’s</a:t>
            </a:r>
            <a:r>
              <a:rPr lang="en-US" baseline="0" dirty="0" smtClean="0"/>
              <a:t> daily ozone and PM</a:t>
            </a:r>
            <a:r>
              <a:rPr lang="en-US" baseline="-25000" dirty="0" smtClean="0"/>
              <a:t>2.5</a:t>
            </a:r>
            <a:r>
              <a:rPr lang="en-US" baseline="0" dirty="0" smtClean="0"/>
              <a:t> forecast discussion and evaluation of NAQFC, some of which are shown here.  Previous-day ground-level model results are visualized and compared to first-cut </a:t>
            </a:r>
            <a:r>
              <a:rPr lang="en-US" baseline="0" dirty="0" err="1" smtClean="0"/>
              <a:t>AIRNow</a:t>
            </a:r>
            <a:r>
              <a:rPr lang="en-US" baseline="0" dirty="0" smtClean="0"/>
              <a:t> data for both ozone and PM</a:t>
            </a:r>
            <a:r>
              <a:rPr lang="en-US" baseline="-25000" dirty="0" smtClean="0"/>
              <a:t>2.5</a:t>
            </a:r>
            <a:r>
              <a:rPr lang="en-US" baseline="0" dirty="0" smtClean="0"/>
              <a:t>.  Model results can be compared to observations on an hourly basis at any operating </a:t>
            </a:r>
            <a:r>
              <a:rPr lang="en-US" baseline="0" dirty="0" err="1" smtClean="0"/>
              <a:t>AIRNow</a:t>
            </a:r>
            <a:r>
              <a:rPr lang="en-US" baseline="0" dirty="0" smtClean="0"/>
              <a:t> site, and modeled meteorological data (e.g., temperature, wind fields, or boundary layer heights) can be visualized to further understand the impact of environmental conditions on model results.  These tools are all compiled on a central internal ARL website that is accessed and displayed during the daily air quality forecast briefing and discussion.</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Satellite data are also being used</a:t>
            </a:r>
            <a:r>
              <a:rPr lang="en-US" baseline="0" dirty="0" smtClean="0"/>
              <a:t> to evaluate NAQFC ozone simulations and help determine which model processes or inputs need to be improved.  In the case shown here, GOME-2 satellite measurements of formaldehyde (HCHO) and nitrogen dioxide (NO</a:t>
            </a:r>
            <a:r>
              <a:rPr lang="en-US" baseline="-25000" dirty="0" smtClean="0"/>
              <a:t>2</a:t>
            </a:r>
            <a:r>
              <a:rPr lang="en-US" baseline="0" dirty="0" smtClean="0"/>
              <a:t>) are used to test the model’s representation of ozone chemistry and differentiate </a:t>
            </a:r>
            <a:r>
              <a:rPr lang="en-US" baseline="0" dirty="0" err="1" smtClean="0"/>
              <a:t>NOx</a:t>
            </a:r>
            <a:r>
              <a:rPr lang="en-US" baseline="0" dirty="0" smtClean="0"/>
              <a:t>-sensitive </a:t>
            </a:r>
            <a:r>
              <a:rPr lang="en-US" baseline="0" dirty="0" err="1" smtClean="0"/>
              <a:t>vs</a:t>
            </a:r>
            <a:r>
              <a:rPr lang="en-US" baseline="0" dirty="0" smtClean="0"/>
              <a:t> </a:t>
            </a:r>
            <a:r>
              <a:rPr lang="en-US" baseline="0" dirty="0" err="1" smtClean="0"/>
              <a:t>NOx</a:t>
            </a:r>
            <a:r>
              <a:rPr lang="en-US" baseline="0" dirty="0" smtClean="0"/>
              <a:t>-saturated regions.  </a:t>
            </a:r>
            <a:endParaRPr lang="en-US"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 interesting finding from this work is that the model performs well in </a:t>
            </a:r>
            <a:r>
              <a:rPr lang="en-US" baseline="0" dirty="0" err="1" smtClean="0"/>
              <a:t>NOx</a:t>
            </a:r>
            <a:r>
              <a:rPr lang="en-US" baseline="0" dirty="0" smtClean="0"/>
              <a:t>-saturated regions but has a large positive bias in highly </a:t>
            </a:r>
            <a:r>
              <a:rPr lang="en-US" baseline="0" dirty="0" err="1" smtClean="0"/>
              <a:t>NOx</a:t>
            </a:r>
            <a:r>
              <a:rPr lang="en-US" baseline="0" dirty="0" smtClean="0"/>
              <a:t>-sensitive regions.  Ongoing investigations are attempting to understand these chemical-regime-dependent biases and hopefully will lead to improved overall ozone forecasts for the operational NAQFC.</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ARL investigation has focused</a:t>
            </a:r>
            <a:r>
              <a:rPr lang="en-US" baseline="0" dirty="0" smtClean="0"/>
              <a:t> on chemical mechanism differences between the operational and experimental versions of the NAQFC.  The experimental NAQFC uses the Carbon Bond Mechanism version 2005 (CB05) as its gas-phase chemical mechanism, whereas the operational NAQFC uses an older version of the Carbon Bond Mechanism version IV.  Even though both NAQFC versions use identical meteorological data, the same base emissions inventory, and similar boundary and initial conditions, the CB05 version of NAQFC consistently produces higher ground-level ozone concentrations.  The investigation conducted by ARL scientists focused solely on mechanistic differences between the two systems and determined that the additional </a:t>
            </a:r>
            <a:r>
              <a:rPr lang="en-US" baseline="0" dirty="0" err="1" smtClean="0"/>
              <a:t>NO</a:t>
            </a:r>
            <a:r>
              <a:rPr lang="en-US" baseline="-25000" dirty="0" err="1" smtClean="0"/>
              <a:t>x</a:t>
            </a:r>
            <a:r>
              <a:rPr lang="en-US" baseline="-25000" dirty="0" smtClean="0"/>
              <a:t> </a:t>
            </a:r>
            <a:r>
              <a:rPr lang="en-US" baseline="0" dirty="0" smtClean="0"/>
              <a:t>recycling reactions that were included in CB05 but are absent from CBMIV are the primary reason for the higher concentrations produced by the experimental NAQFC.  The better agreement of the operational NAQFC ozone concentrations with </a:t>
            </a:r>
            <a:r>
              <a:rPr lang="en-US" baseline="0" dirty="0" err="1" smtClean="0"/>
              <a:t>AIRNow</a:t>
            </a:r>
            <a:r>
              <a:rPr lang="en-US" baseline="0" dirty="0" smtClean="0"/>
              <a:t> observations is thus likely due to unknown compensating errors that must be uncovered and corrected in future investigations.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Ground-level</a:t>
            </a:r>
            <a:r>
              <a:rPr lang="en-US" baseline="0" dirty="0" smtClean="0"/>
              <a:t> total </a:t>
            </a:r>
            <a:r>
              <a:rPr lang="en-US" dirty="0" smtClean="0"/>
              <a:t>PM</a:t>
            </a:r>
            <a:r>
              <a:rPr lang="en-US" baseline="-25000" dirty="0" smtClean="0"/>
              <a:t>2.5</a:t>
            </a:r>
            <a:r>
              <a:rPr lang="en-US" dirty="0" smtClean="0"/>
              <a:t> concentrations from the NAQFC system exhibit seasonal biases with respect to measurements</a:t>
            </a:r>
            <a:r>
              <a:rPr lang="en-US" baseline="0" dirty="0" smtClean="0"/>
              <a:t> </a:t>
            </a:r>
            <a:r>
              <a:rPr lang="en-US" dirty="0" smtClean="0"/>
              <a:t>with substantial </a:t>
            </a:r>
            <a:r>
              <a:rPr lang="en-US" dirty="0" err="1" smtClean="0"/>
              <a:t>overprediction</a:t>
            </a:r>
            <a:r>
              <a:rPr lang="en-US" dirty="0" smtClean="0"/>
              <a:t> during fall, winter</a:t>
            </a:r>
            <a:r>
              <a:rPr lang="en-US" baseline="0" dirty="0" smtClean="0"/>
              <a:t> and spring </a:t>
            </a:r>
            <a:r>
              <a:rPr lang="en-US" dirty="0" smtClean="0"/>
              <a:t>and </a:t>
            </a:r>
            <a:r>
              <a:rPr lang="en-US" dirty="0" err="1" smtClean="0"/>
              <a:t>underprediction</a:t>
            </a:r>
            <a:r>
              <a:rPr lang="en-US" dirty="0" smtClean="0"/>
              <a:t> during the summer. Ongoing</a:t>
            </a:r>
            <a:r>
              <a:rPr lang="en-US" baseline="0" dirty="0" smtClean="0"/>
              <a:t> comparisons between model predictions and </a:t>
            </a:r>
            <a:r>
              <a:rPr lang="en-US" baseline="0" dirty="0" err="1" smtClean="0"/>
              <a:t>speciated</a:t>
            </a:r>
            <a:r>
              <a:rPr lang="en-US" baseline="0" dirty="0" smtClean="0"/>
              <a:t> PM</a:t>
            </a:r>
            <a:r>
              <a:rPr lang="en-US" baseline="-25000" dirty="0" smtClean="0"/>
              <a:t>2.5</a:t>
            </a:r>
            <a:r>
              <a:rPr lang="en-US" baseline="0" dirty="0" smtClean="0"/>
              <a:t> measurements from the IMPROVE (Interagency Monitoring of Protected Visual Environments) and SEARCH (Southeastern Aerosol Research and Characterization study) networks have indicated areas where both model processes and model inputs need to be improved to lessen the seasonal biases of the NAQFC.  In combination with the daily forecast evaluations, these in-depth comparisons with network data allow ARL scientists to obtain a better understanding of which model inputs and processes need to be improved to lessen the model’s seasonal biases.</a:t>
            </a:r>
            <a:endParaRPr lang="en-US"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66485B-8A43-4B08-93E1-DB7D3FDA24D2}" type="datetime1">
              <a:rPr lang="en-US" smtClean="0"/>
              <a:pPr/>
              <a:t>4/14/2011</a:t>
            </a:fld>
            <a:endParaRPr lang="en-US"/>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3BF72E70-F309-487C-8387-A657D1DD6C67}" type="datetime1">
              <a:rPr lang="en-US" smtClean="0"/>
              <a:pPr/>
              <a:t>4/14/2011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A51FF8F-F7BF-4DEB-A7F9-0E6D4FE763E3}" type="datetime1">
              <a:rPr lang="en-US" smtClean="0"/>
              <a:pPr/>
              <a:t>4/14/2011</a:t>
            </a:fld>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2C01384-5899-439B-8B4F-3AF06687C6BE}" type="datetime1">
              <a:rPr lang="en-US" smtClean="0"/>
              <a:pPr/>
              <a:t>4/14/2011</a:t>
            </a:fld>
            <a:endParaRPr lang="en-US"/>
          </a:p>
        </p:txBody>
      </p:sp>
      <p:sp>
        <p:nvSpPr>
          <p:cNvPr id="8" name="Footer Placeholder 7"/>
          <p:cNvSpPr>
            <a:spLocks noGrp="1"/>
          </p:cNvSpPr>
          <p:nvPr>
            <p:ph type="ftr" sz="quarter" idx="11"/>
          </p:nvPr>
        </p:nvSpPr>
        <p:spPr/>
        <p:txBody>
          <a:bodyPr/>
          <a:lstStyle/>
          <a:p>
            <a:r>
              <a:rPr lang="en-US" smtClean="0"/>
              <a:t>Air Resources Laboratory</a:t>
            </a:r>
            <a:endParaRPr lang="en-US"/>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400"/>
            </a:lvl1pPr>
          </a:lstStyle>
          <a:p>
            <a:fld id="{2D36A7DA-6342-4CDC-B8EE-6B81135DE92D}" type="datetime1">
              <a:rPr lang="en-US" smtClean="0"/>
              <a:pPr/>
              <a:t>4/14/2011</a:t>
            </a:fld>
            <a:endParaRPr lang="en-US" dirty="0"/>
          </a:p>
        </p:txBody>
      </p:sp>
      <p:sp>
        <p:nvSpPr>
          <p:cNvPr id="3" name="Footer Placeholder 2"/>
          <p:cNvSpPr>
            <a:spLocks noGrp="1"/>
          </p:cNvSpPr>
          <p:nvPr>
            <p:ph type="ftr" sz="quarter" idx="11"/>
          </p:nvPr>
        </p:nvSpPr>
        <p:spPr/>
        <p:txBody>
          <a:bodyPr/>
          <a:lstStyle/>
          <a:p>
            <a:r>
              <a:rPr lang="en-US" dirty="0" smtClean="0"/>
              <a:t>Air Resources Laboratory</a:t>
            </a:r>
            <a:endParaRPr lang="en-US" dirty="0"/>
          </a:p>
        </p:txBody>
      </p:sp>
      <p:sp>
        <p:nvSpPr>
          <p:cNvPr id="4" name="Slide Number Placeholder 3"/>
          <p:cNvSpPr>
            <a:spLocks noGrp="1"/>
          </p:cNvSpPr>
          <p:nvPr>
            <p:ph type="sldNum" sz="quarter" idx="12"/>
          </p:nvPr>
        </p:nvSpPr>
        <p:spPr/>
        <p:txBody>
          <a:bodyPr/>
          <a:lstStyle>
            <a:lvl1pPr>
              <a:defRPr sz="1400"/>
            </a:lvl1pPr>
          </a:lstStyle>
          <a:p>
            <a:fld id="{3E7EE49B-C32B-495C-9640-ABBF50F57D8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1"/>
                </a:solidFill>
                <a:effectLst/>
                <a:latin typeface="+mj-lt"/>
                <a:ea typeface="+mj-ea"/>
                <a:cs typeface="+mj-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D19B043-8606-4A35-B374-18178DA45BC7}" type="datetime1">
              <a:rPr lang="en-US" smtClean="0"/>
              <a:pPr/>
              <a:t>4/14/2011</a:t>
            </a:fld>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1"/>
                </a:solidFill>
              </a:defRPr>
            </a:lvl1pPr>
          </a:lstStyle>
          <a:p>
            <a:r>
              <a:rPr kumimoji="0" lang="en-US" dirty="0" smtClean="0"/>
              <a:t>Click to edit Master title style</a:t>
            </a:r>
            <a:endParaRPr kumimoji="0" lang="en-US" dirty="0"/>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4D018DE-2FE2-4869-815D-EF4A5A710EB2}" type="datetime1">
              <a:rPr lang="en-US" smtClean="0"/>
              <a:pPr/>
              <a:t>4/14/2011</a:t>
            </a:fld>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42B9FF8-5A8F-40E7-93DF-7C6532BB8B94}" type="datetime1">
              <a:rPr lang="en-US" smtClean="0"/>
              <a:pPr/>
              <a:t>4/14/2011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7B82EAE-CAD7-49D0-9CF1-CAFD09982ED0}" type="datetime1">
              <a:rPr lang="en-US" smtClean="0"/>
              <a:pPr/>
              <a:t>4/14/2011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userDrawn="1"/>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fld id="{602C1D54-128B-427C-9A2A-6AE0DB2B782B}" type="datetime1">
              <a:rPr lang="en-US" smtClean="0"/>
              <a:pPr/>
              <a:t>4/14/2011</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dirty="0" smtClean="0"/>
              <a:t>Air Resources Laboratory</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7" descr="NOAA"/>
          <p:cNvPicPr>
            <a:picLocks noChangeAspect="1" noChangeArrowheads="1"/>
          </p:cNvPicPr>
          <p:nvPr userDrawn="1"/>
        </p:nvPicPr>
        <p:blipFill>
          <a:blip r:embed="rId11"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676" r:id="rId1"/>
    <p:sldLayoutId id="2147483673" r:id="rId2"/>
    <p:sldLayoutId id="2147483674" r:id="rId3"/>
    <p:sldLayoutId id="2147483675" r:id="rId4"/>
    <p:sldLayoutId id="2147483677" r:id="rId5"/>
    <p:sldLayoutId id="2147483678" r:id="rId6"/>
    <p:sldLayoutId id="2147483679" r:id="rId7"/>
    <p:sldLayoutId id="2147483680" r:id="rId8"/>
    <p:sldLayoutId id="2147483681" r:id="rId9"/>
  </p:sldLayoutIdLst>
  <p:hf hdr="0"/>
  <p:txStyles>
    <p:titleStyle>
      <a:lvl1pPr algn="l" rtl="0" eaLnBrk="1" latinLnBrk="0" hangingPunct="1">
        <a:spcBef>
          <a:spcPct val="0"/>
        </a:spcBef>
        <a:buNone/>
        <a:defRPr kumimoji="0" sz="3600" b="0" kern="1200">
          <a:ln>
            <a:noFill/>
          </a:ln>
          <a:solidFill>
            <a:schemeClr val="tx1"/>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19200"/>
            <a:ext cx="8229600" cy="1524000"/>
          </a:xfrm>
          <a:ln>
            <a:solidFill>
              <a:schemeClr val="bg1"/>
            </a:solidFill>
          </a:ln>
        </p:spPr>
        <p:style>
          <a:lnRef idx="2">
            <a:schemeClr val="accent1"/>
          </a:lnRef>
          <a:fillRef idx="1">
            <a:schemeClr val="lt1"/>
          </a:fillRef>
          <a:effectRef idx="0">
            <a:schemeClr val="accent1"/>
          </a:effectRef>
          <a:fontRef idx="minor">
            <a:schemeClr val="dk1"/>
          </a:fontRef>
        </p:style>
        <p:txBody>
          <a:bodyPr/>
          <a:lstStyle/>
          <a:p>
            <a:pPr algn="ctr"/>
            <a:r>
              <a:rPr lang="en-US" sz="4000" dirty="0" smtClean="0">
                <a:solidFill>
                  <a:schemeClr val="tx2">
                    <a:lumMod val="75000"/>
                  </a:schemeClr>
                </a:solidFill>
              </a:rPr>
              <a:t>Ozone and PM</a:t>
            </a:r>
            <a:r>
              <a:rPr lang="en-US" sz="4000" baseline="-25000" dirty="0" smtClean="0">
                <a:solidFill>
                  <a:schemeClr val="tx2">
                    <a:lumMod val="75000"/>
                  </a:schemeClr>
                </a:solidFill>
              </a:rPr>
              <a:t>2.5</a:t>
            </a:r>
            <a:r>
              <a:rPr lang="en-US" sz="4000" dirty="0" smtClean="0">
                <a:solidFill>
                  <a:schemeClr val="tx2">
                    <a:lumMod val="75000"/>
                  </a:schemeClr>
                </a:solidFill>
              </a:rPr>
              <a:t> Forecasting Research</a:t>
            </a:r>
            <a:endParaRPr lang="en-US" sz="4000" dirty="0">
              <a:solidFill>
                <a:schemeClr val="tx2">
                  <a:lumMod val="75000"/>
                </a:schemeClr>
              </a:solidFill>
            </a:endParaRPr>
          </a:p>
        </p:txBody>
      </p:sp>
      <p:sp>
        <p:nvSpPr>
          <p:cNvPr id="6" name="Content Placeholder 5"/>
          <p:cNvSpPr>
            <a:spLocks noGrp="1"/>
          </p:cNvSpPr>
          <p:nvPr>
            <p:ph idx="1"/>
          </p:nvPr>
        </p:nvSpPr>
        <p:spPr>
          <a:xfrm>
            <a:off x="457200" y="3429000"/>
            <a:ext cx="8229600" cy="2743200"/>
          </a:xfrm>
        </p:spPr>
        <p:txBody>
          <a:bodyPr/>
          <a:lstStyle/>
          <a:p>
            <a:pPr algn="ctr">
              <a:spcBef>
                <a:spcPts val="0"/>
              </a:spcBef>
              <a:buNone/>
            </a:pPr>
            <a:r>
              <a:rPr lang="en-US" dirty="0" smtClean="0"/>
              <a:t>Rick D. Saylor</a:t>
            </a:r>
          </a:p>
          <a:p>
            <a:pPr algn="ctr">
              <a:spcBef>
                <a:spcPts val="0"/>
              </a:spcBef>
              <a:buNone/>
            </a:pPr>
            <a:r>
              <a:rPr lang="en-US" dirty="0" smtClean="0"/>
              <a:t>Air Resources Laboratory</a:t>
            </a:r>
          </a:p>
          <a:p>
            <a:pPr algn="ctr">
              <a:buNone/>
            </a:pPr>
            <a:endParaRPr lang="en-US" dirty="0" smtClean="0"/>
          </a:p>
          <a:p>
            <a:pPr algn="ctr">
              <a:spcBef>
                <a:spcPts val="0"/>
              </a:spcBef>
              <a:buNone/>
            </a:pPr>
            <a:r>
              <a:rPr lang="en-US" dirty="0" smtClean="0"/>
              <a:t>ARL Laboratory Review</a:t>
            </a:r>
          </a:p>
          <a:p>
            <a:pPr algn="ctr">
              <a:spcBef>
                <a:spcPts val="0"/>
              </a:spcBef>
              <a:buNone/>
            </a:pPr>
            <a:r>
              <a:rPr lang="en-US" dirty="0" smtClean="0"/>
              <a:t>May 3-5, 2011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10</a:t>
            </a:fld>
            <a:endParaRPr lang="en-US" dirty="0"/>
          </a:p>
        </p:txBody>
      </p:sp>
      <p:graphicFrame>
        <p:nvGraphicFramePr>
          <p:cNvPr id="69634" name="Object 200"/>
          <p:cNvGraphicFramePr>
            <a:graphicFrameLocks noChangeAspect="1"/>
          </p:cNvGraphicFramePr>
          <p:nvPr/>
        </p:nvGraphicFramePr>
        <p:xfrm>
          <a:off x="2209800" y="914400"/>
          <a:ext cx="6717533" cy="4724400"/>
        </p:xfrm>
        <a:graphic>
          <a:graphicData uri="http://schemas.openxmlformats.org/presentationml/2006/ole">
            <p:oleObj spid="_x0000_s69634" name="Graph" r:id="rId4" imgW="3876480" imgH="2973600" progId="">
              <p:embed/>
            </p:oleObj>
          </a:graphicData>
        </a:graphic>
      </p:graphicFrame>
      <p:sp>
        <p:nvSpPr>
          <p:cNvPr id="6" name="TextBox 5"/>
          <p:cNvSpPr txBox="1"/>
          <p:nvPr/>
        </p:nvSpPr>
        <p:spPr>
          <a:xfrm>
            <a:off x="228600" y="1219200"/>
            <a:ext cx="1828800" cy="2677656"/>
          </a:xfrm>
          <a:prstGeom prst="rect">
            <a:avLst/>
          </a:prstGeom>
          <a:noFill/>
        </p:spPr>
        <p:txBody>
          <a:bodyPr wrap="square" rtlCol="0">
            <a:spAutoFit/>
          </a:bodyPr>
          <a:lstStyle/>
          <a:p>
            <a:pPr algn="r"/>
            <a:r>
              <a:rPr lang="en-US" sz="2400" dirty="0" smtClean="0"/>
              <a:t>Evaluation of the CMAQ aerosol module with smog chamber data</a:t>
            </a:r>
            <a:endParaRPr lang="en-US" sz="2400" dirty="0"/>
          </a:p>
        </p:txBody>
      </p:sp>
      <p:sp>
        <p:nvSpPr>
          <p:cNvPr id="7" name="Rectangle 6"/>
          <p:cNvSpPr/>
          <p:nvPr/>
        </p:nvSpPr>
        <p:spPr>
          <a:xfrm>
            <a:off x="2286000" y="5638800"/>
            <a:ext cx="6553200" cy="646331"/>
          </a:xfrm>
          <a:prstGeom prst="rect">
            <a:avLst/>
          </a:prstGeom>
        </p:spPr>
        <p:txBody>
          <a:bodyPr wrap="square">
            <a:spAutoFit/>
          </a:bodyPr>
          <a:lstStyle/>
          <a:p>
            <a:r>
              <a:rPr lang="en-US" i="1" dirty="0" smtClean="0">
                <a:latin typeface="Calibri" pitchFamily="34" charset="0"/>
              </a:rPr>
              <a:t>Collaboration with CIEMAT (</a:t>
            </a:r>
            <a:r>
              <a:rPr lang="en-GB" i="1" dirty="0" smtClean="0">
                <a:latin typeface="Calibri" pitchFamily="34" charset="0"/>
              </a:rPr>
              <a:t>Research </a:t>
            </a:r>
            <a:r>
              <a:rPr lang="en-GB" i="1" dirty="0" err="1" smtClean="0">
                <a:latin typeface="Calibri" pitchFamily="34" charset="0"/>
              </a:rPr>
              <a:t>Center</a:t>
            </a:r>
            <a:r>
              <a:rPr lang="en-GB" i="1" dirty="0" smtClean="0">
                <a:latin typeface="Calibri" pitchFamily="34" charset="0"/>
              </a:rPr>
              <a:t> for Energy, Environment and Technology)</a:t>
            </a:r>
            <a:r>
              <a:rPr lang="en-US" i="1" dirty="0" smtClean="0">
                <a:latin typeface="Calibri" pitchFamily="34" charset="0"/>
              </a:rPr>
              <a:t> Madrid, Spain</a:t>
            </a:r>
            <a:endParaRPr lang="en-US" dirty="0"/>
          </a:p>
        </p:txBody>
      </p:sp>
      <p:sp>
        <p:nvSpPr>
          <p:cNvPr id="8" name="TextBox 7"/>
          <p:cNvSpPr txBox="1"/>
          <p:nvPr/>
        </p:nvSpPr>
        <p:spPr>
          <a:xfrm>
            <a:off x="457200" y="4648200"/>
            <a:ext cx="1295400" cy="707886"/>
          </a:xfrm>
          <a:prstGeom prst="rect">
            <a:avLst/>
          </a:prstGeom>
          <a:noFill/>
        </p:spPr>
        <p:txBody>
          <a:bodyPr wrap="square" rtlCol="0">
            <a:spAutoFit/>
          </a:bodyPr>
          <a:lstStyle/>
          <a:p>
            <a:r>
              <a:rPr lang="en-US" sz="2000" dirty="0" smtClean="0">
                <a:solidFill>
                  <a:srgbClr val="FF0000"/>
                </a:solidFill>
              </a:rPr>
              <a:t>Stein et al. poster</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11</a:t>
            </a:fld>
            <a:endParaRPr lang="en-US"/>
          </a:p>
        </p:txBody>
      </p:sp>
      <p:sp>
        <p:nvSpPr>
          <p:cNvPr id="5" name="Title 6"/>
          <p:cNvSpPr txBox="1">
            <a:spLocks/>
          </p:cNvSpPr>
          <p:nvPr/>
        </p:nvSpPr>
        <p:spPr>
          <a:xfrm>
            <a:off x="457200" y="685800"/>
            <a:ext cx="8229600" cy="667512"/>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dirty="0" smtClean="0">
                <a:solidFill>
                  <a:schemeClr val="tx2"/>
                </a:solidFill>
                <a:latin typeface="+mj-lt"/>
                <a:ea typeface="+mj-ea"/>
                <a:cs typeface="+mj-cs"/>
              </a:rPr>
              <a:t>Future Model Improvements</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TextBox 6"/>
          <p:cNvSpPr txBox="1"/>
          <p:nvPr/>
        </p:nvSpPr>
        <p:spPr>
          <a:xfrm>
            <a:off x="533400" y="1600200"/>
            <a:ext cx="8153400" cy="4585870"/>
          </a:xfrm>
          <a:prstGeom prst="rect">
            <a:avLst/>
          </a:prstGeom>
          <a:noFill/>
        </p:spPr>
        <p:txBody>
          <a:bodyPr wrap="square" rtlCol="0">
            <a:spAutoFit/>
          </a:bodyPr>
          <a:lstStyle/>
          <a:p>
            <a:pPr>
              <a:buClr>
                <a:schemeClr val="accent3"/>
              </a:buClr>
              <a:buSzPct val="150000"/>
              <a:buFont typeface="Arial"/>
              <a:buChar char="•"/>
            </a:pPr>
            <a:r>
              <a:rPr lang="en-US" sz="2400" dirty="0" smtClean="0"/>
              <a:t> Anthropogenic emissions</a:t>
            </a:r>
          </a:p>
          <a:p>
            <a:pPr lvl="1">
              <a:buClr>
                <a:schemeClr val="accent3"/>
              </a:buClr>
              <a:buSzPct val="150000"/>
              <a:buFont typeface="Arial"/>
              <a:buChar char="•"/>
            </a:pPr>
            <a:r>
              <a:rPr lang="en-US" sz="2000" dirty="0" smtClean="0"/>
              <a:t> New national inventories (NEI 2008), update surrogate inputs</a:t>
            </a:r>
          </a:p>
          <a:p>
            <a:pPr>
              <a:buClr>
                <a:schemeClr val="accent3"/>
              </a:buClr>
              <a:buSzPct val="150000"/>
              <a:buFont typeface="Arial"/>
              <a:buChar char="•"/>
            </a:pPr>
            <a:r>
              <a:rPr lang="en-US" sz="2400" dirty="0" smtClean="0"/>
              <a:t> Incorporation of near real-time fire emissions</a:t>
            </a:r>
          </a:p>
          <a:p>
            <a:pPr lvl="1">
              <a:buClr>
                <a:schemeClr val="accent3"/>
              </a:buClr>
              <a:buSzPct val="150000"/>
              <a:buFont typeface="Arial"/>
              <a:buChar char="•"/>
            </a:pPr>
            <a:r>
              <a:rPr lang="en-US" sz="2000" dirty="0" smtClean="0"/>
              <a:t> Remove </a:t>
            </a:r>
            <a:r>
              <a:rPr lang="en-US" sz="2000" dirty="0" err="1" smtClean="0"/>
              <a:t>climatological</a:t>
            </a:r>
            <a:r>
              <a:rPr lang="en-US" sz="2000" dirty="0" smtClean="0"/>
              <a:t> fire emissions</a:t>
            </a:r>
            <a:r>
              <a:rPr lang="en-US" sz="2400" dirty="0" smtClean="0"/>
              <a:t> </a:t>
            </a:r>
          </a:p>
          <a:p>
            <a:pPr>
              <a:buClr>
                <a:schemeClr val="accent3"/>
              </a:buClr>
              <a:buSzPct val="150000"/>
              <a:buFont typeface="Arial"/>
              <a:buChar char="•"/>
            </a:pPr>
            <a:r>
              <a:rPr lang="en-US" sz="2400" dirty="0" smtClean="0"/>
              <a:t> Improvements in fugitive dust emissions</a:t>
            </a:r>
          </a:p>
          <a:p>
            <a:pPr lvl="1">
              <a:buClr>
                <a:schemeClr val="accent3"/>
              </a:buClr>
              <a:buSzPct val="150000"/>
              <a:buFont typeface="Arial"/>
              <a:buChar char="•"/>
            </a:pPr>
            <a:r>
              <a:rPr lang="en-US" sz="2000" dirty="0" smtClean="0"/>
              <a:t> Seasonal variation, transportable fraction</a:t>
            </a:r>
          </a:p>
          <a:p>
            <a:pPr>
              <a:buClr>
                <a:schemeClr val="accent3"/>
              </a:buClr>
              <a:buSzPct val="150000"/>
              <a:buFont typeface="Arial"/>
              <a:buChar char="•"/>
            </a:pPr>
            <a:r>
              <a:rPr lang="en-US" sz="2400" b="1" dirty="0" smtClean="0"/>
              <a:t> </a:t>
            </a:r>
            <a:r>
              <a:rPr lang="en-US" sz="2400" dirty="0" smtClean="0"/>
              <a:t>Develop tighter linkages between NAM and CMAQ</a:t>
            </a:r>
          </a:p>
          <a:p>
            <a:pPr lvl="1">
              <a:buClr>
                <a:schemeClr val="accent3"/>
              </a:buClr>
              <a:buSzPct val="150000"/>
              <a:buFont typeface="Arial"/>
              <a:buChar char="•"/>
            </a:pPr>
            <a:r>
              <a:rPr lang="en-US" sz="2000" dirty="0" smtClean="0"/>
              <a:t> Grid and dynamics, input datasets (e.g., LULC)</a:t>
            </a:r>
          </a:p>
          <a:p>
            <a:pPr lvl="1">
              <a:buClr>
                <a:schemeClr val="accent3"/>
              </a:buClr>
              <a:buSzPct val="150000"/>
              <a:buFont typeface="Arial"/>
              <a:buChar char="•"/>
            </a:pPr>
            <a:r>
              <a:rPr lang="en-US" sz="2000" dirty="0" smtClean="0"/>
              <a:t> Tighter coupling of NAM data to CMAQ model processes</a:t>
            </a:r>
            <a:endParaRPr lang="en-US" sz="2400" dirty="0" smtClean="0"/>
          </a:p>
          <a:p>
            <a:pPr lvl="1">
              <a:buClr>
                <a:schemeClr val="accent3"/>
              </a:buClr>
              <a:buSzPct val="125000"/>
              <a:buFont typeface="Arial"/>
              <a:buChar char="•"/>
            </a:pPr>
            <a:r>
              <a:rPr lang="en-US" sz="2400" dirty="0" smtClean="0"/>
              <a:t> </a:t>
            </a:r>
            <a:r>
              <a:rPr lang="en-US" sz="2000" dirty="0" smtClean="0"/>
              <a:t>Better linkage to surface conditions (e.g., </a:t>
            </a:r>
            <a:r>
              <a:rPr lang="en-US" sz="2000" dirty="0" err="1" smtClean="0"/>
              <a:t>snowcover</a:t>
            </a:r>
            <a:r>
              <a:rPr lang="en-US" sz="2000" dirty="0" smtClean="0"/>
              <a:t>, soil moisture)</a:t>
            </a:r>
            <a:r>
              <a:rPr lang="en-US" sz="2400" b="1" dirty="0" smtClean="0">
                <a:effectLst>
                  <a:outerShdw blurRad="50800" dist="38100" dir="2700000">
                    <a:srgbClr val="000000">
                      <a:alpha val="43000"/>
                    </a:srgbClr>
                  </a:outerShdw>
                </a:effectLst>
              </a:rPr>
              <a:t> </a:t>
            </a:r>
          </a:p>
          <a:p>
            <a:pPr>
              <a:buClr>
                <a:schemeClr val="accent3"/>
              </a:buClr>
              <a:buSzPct val="150000"/>
              <a:buFont typeface="Arial"/>
              <a:buChar char="•"/>
            </a:pPr>
            <a:r>
              <a:rPr lang="en-US" sz="2400" b="1" dirty="0" smtClean="0">
                <a:effectLst>
                  <a:outerShdw blurRad="50800" dist="38100" dir="2700000">
                    <a:srgbClr val="000000">
                      <a:alpha val="43000"/>
                    </a:srgbClr>
                  </a:outerShdw>
                </a:effectLst>
              </a:rPr>
              <a:t> </a:t>
            </a:r>
            <a:r>
              <a:rPr lang="en-US" sz="2400" dirty="0" smtClean="0"/>
              <a:t>Update CMAQ PM module</a:t>
            </a:r>
          </a:p>
          <a:p>
            <a:pPr lvl="1">
              <a:buClr>
                <a:schemeClr val="accent3"/>
              </a:buClr>
              <a:buSzPct val="150000"/>
              <a:buFont typeface="Arial"/>
              <a:buChar char="•"/>
            </a:pPr>
            <a:r>
              <a:rPr lang="en-US" sz="2000" dirty="0" smtClean="0"/>
              <a:t> Additional SOA precursors, nonvolatile SOA, updated thermodynamics</a:t>
            </a:r>
          </a:p>
          <a:p>
            <a:pPr>
              <a:buClr>
                <a:schemeClr val="accent3"/>
              </a:buClr>
              <a:buSzPct val="150000"/>
              <a:buFont typeface="Arial"/>
              <a:buChar char="•"/>
            </a:pPr>
            <a:r>
              <a:rPr lang="en-US" sz="2400" dirty="0" smtClean="0"/>
              <a:t>Chemical data assimilation</a:t>
            </a:r>
          </a:p>
        </p:txBody>
      </p:sp>
      <p:sp>
        <p:nvSpPr>
          <p:cNvPr id="8" name="TextBox 7"/>
          <p:cNvSpPr txBox="1"/>
          <p:nvPr/>
        </p:nvSpPr>
        <p:spPr>
          <a:xfrm>
            <a:off x="4572000" y="5791200"/>
            <a:ext cx="1941557" cy="400110"/>
          </a:xfrm>
          <a:prstGeom prst="rect">
            <a:avLst/>
          </a:prstGeom>
          <a:noFill/>
        </p:spPr>
        <p:txBody>
          <a:bodyPr wrap="none" rtlCol="0">
            <a:spAutoFit/>
          </a:bodyPr>
          <a:lstStyle/>
          <a:p>
            <a:r>
              <a:rPr lang="en-US" sz="2000" dirty="0" err="1" smtClean="0">
                <a:solidFill>
                  <a:srgbClr val="FF0000"/>
                </a:solidFill>
              </a:rPr>
              <a:t>Chai</a:t>
            </a:r>
            <a:r>
              <a:rPr lang="en-US" sz="2000" dirty="0" smtClean="0">
                <a:solidFill>
                  <a:srgbClr val="FF0000"/>
                </a:solidFill>
              </a:rPr>
              <a:t> et al. poster</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704088"/>
            <a:ext cx="8229600" cy="667512"/>
          </a:xfrm>
        </p:spPr>
        <p:txBody>
          <a:bodyPr/>
          <a:lstStyle/>
          <a:p>
            <a:r>
              <a:rPr lang="en-US" dirty="0" smtClean="0">
                <a:solidFill>
                  <a:schemeClr val="tx2"/>
                </a:solidFill>
              </a:rPr>
              <a:t>Indicators of Success</a:t>
            </a:r>
            <a:endParaRPr lang="en-US" dirty="0">
              <a:solidFill>
                <a:schemeClr val="tx2"/>
              </a:solidFill>
            </a:endParaRPr>
          </a:p>
        </p:txBody>
      </p:sp>
      <p:sp>
        <p:nvSpPr>
          <p:cNvPr id="13" name="Content Placeholder 12"/>
          <p:cNvSpPr>
            <a:spLocks noGrp="1"/>
          </p:cNvSpPr>
          <p:nvPr>
            <p:ph idx="1"/>
          </p:nvPr>
        </p:nvSpPr>
        <p:spPr>
          <a:xfrm>
            <a:off x="457200" y="1524000"/>
            <a:ext cx="8229600" cy="5029200"/>
          </a:xfrm>
        </p:spPr>
        <p:txBody>
          <a:bodyPr>
            <a:normAutofit fontScale="92500" lnSpcReduction="10000"/>
          </a:bodyPr>
          <a:lstStyle/>
          <a:p>
            <a:r>
              <a:rPr lang="en-US" dirty="0" smtClean="0"/>
              <a:t>Successful transition of new knowledge and data to the NAQFC</a:t>
            </a:r>
          </a:p>
          <a:p>
            <a:r>
              <a:rPr lang="en-US" dirty="0" smtClean="0"/>
              <a:t>Publications</a:t>
            </a:r>
          </a:p>
          <a:p>
            <a:pPr lvl="1">
              <a:buClr>
                <a:schemeClr val="accent3"/>
              </a:buClr>
            </a:pPr>
            <a:r>
              <a:rPr lang="en-US" dirty="0" smtClean="0"/>
              <a:t>Recent papers in peer-reviewed journals</a:t>
            </a:r>
            <a:endParaRPr lang="en-US" i="1" dirty="0" smtClean="0"/>
          </a:p>
          <a:p>
            <a:pPr lvl="2">
              <a:buClr>
                <a:schemeClr val="accent3"/>
              </a:buClr>
            </a:pPr>
            <a:r>
              <a:rPr lang="en-US" i="1" dirty="0" smtClean="0"/>
              <a:t>Atmospheric Environment, Journal of Geophysical Research, Journal of Applied Meteorology and Climatology </a:t>
            </a:r>
          </a:p>
          <a:p>
            <a:pPr lvl="1">
              <a:buClr>
                <a:schemeClr val="accent3"/>
              </a:buClr>
            </a:pPr>
            <a:r>
              <a:rPr lang="en-US" dirty="0" smtClean="0"/>
              <a:t>Invited seminars and review articles</a:t>
            </a:r>
          </a:p>
          <a:p>
            <a:r>
              <a:rPr lang="en-US" dirty="0" smtClean="0"/>
              <a:t>Analysis tools and methods</a:t>
            </a:r>
          </a:p>
          <a:p>
            <a:pPr lvl="1">
              <a:buClr>
                <a:schemeClr val="accent3"/>
              </a:buClr>
            </a:pPr>
            <a:r>
              <a:rPr lang="en-US" dirty="0" smtClean="0"/>
              <a:t>Emissions Quality Control (mechanisms, source sectors, domains)</a:t>
            </a:r>
          </a:p>
          <a:p>
            <a:pPr lvl="1">
              <a:buClr>
                <a:schemeClr val="accent3"/>
              </a:buClr>
            </a:pPr>
            <a:r>
              <a:rPr lang="en-US" dirty="0" smtClean="0"/>
              <a:t>Daily AQ analysis graphics (meteorology, emissions, air quality)</a:t>
            </a:r>
          </a:p>
          <a:p>
            <a:pPr lvl="1">
              <a:buClr>
                <a:schemeClr val="accent3"/>
              </a:buClr>
            </a:pPr>
            <a:r>
              <a:rPr lang="en-US" dirty="0" smtClean="0"/>
              <a:t>Statistical and GIS-based analysis tools</a:t>
            </a:r>
          </a:p>
          <a:p>
            <a:r>
              <a:rPr lang="en-US" dirty="0" smtClean="0"/>
              <a:t>Improved modeling techniques and input data</a:t>
            </a:r>
          </a:p>
          <a:p>
            <a:pPr lvl="1">
              <a:buClr>
                <a:schemeClr val="accent3"/>
              </a:buClr>
            </a:pPr>
            <a:r>
              <a:rPr lang="en-US" dirty="0" smtClean="0"/>
              <a:t>Improved process algorithms</a:t>
            </a:r>
          </a:p>
          <a:p>
            <a:pPr lvl="1">
              <a:buClr>
                <a:schemeClr val="accent3"/>
              </a:buClr>
            </a:pPr>
            <a:r>
              <a:rPr lang="en-US" dirty="0" smtClean="0"/>
              <a:t>More accurate model inputs (LULC, surrogates, vegetation, …)</a:t>
            </a:r>
          </a:p>
        </p:txBody>
      </p:sp>
      <p:sp>
        <p:nvSpPr>
          <p:cNvPr id="7" name="Date Placeholder 6"/>
          <p:cNvSpPr>
            <a:spLocks noGrp="1"/>
          </p:cNvSpPr>
          <p:nvPr>
            <p:ph type="dt" sz="half" idx="10"/>
          </p:nvPr>
        </p:nvSpPr>
        <p:spPr/>
        <p:txBody>
          <a:bodyPr/>
          <a:lstStyle/>
          <a:p>
            <a:fld id="{22C01384-5899-439B-8B4F-3AF06687C6BE}" type="datetime1">
              <a:rPr lang="en-US" smtClean="0"/>
              <a:pPr/>
              <a:t>4/14/2011</a:t>
            </a:fld>
            <a:endParaRPr lang="en-US" dirty="0"/>
          </a:p>
        </p:txBody>
      </p:sp>
      <p:sp>
        <p:nvSpPr>
          <p:cNvPr id="8" name="Footer Placeholder 7"/>
          <p:cNvSpPr>
            <a:spLocks noGrp="1"/>
          </p:cNvSpPr>
          <p:nvPr>
            <p:ph type="ftr" sz="quarter" idx="11"/>
          </p:nvPr>
        </p:nvSpPr>
        <p:spPr/>
        <p:txBody>
          <a:bodyPr/>
          <a:lstStyle/>
          <a:p>
            <a:r>
              <a:rPr lang="en-US" dirty="0" smtClean="0"/>
              <a:t>Air Resources Laboratory</a:t>
            </a:r>
            <a:endParaRPr lang="en-US" dirty="0"/>
          </a:p>
        </p:txBody>
      </p:sp>
      <p:sp>
        <p:nvSpPr>
          <p:cNvPr id="9" name="Slide Number Placeholder 8"/>
          <p:cNvSpPr>
            <a:spLocks noGrp="1"/>
          </p:cNvSpPr>
          <p:nvPr>
            <p:ph type="sldNum" sz="quarter" idx="12"/>
          </p:nvPr>
        </p:nvSpPr>
        <p:spPr/>
        <p:txBody>
          <a:bodyPr/>
          <a:lstStyle/>
          <a:p>
            <a:fld id="{3E7EE49B-C32B-495C-9640-ABBF50F57D80}"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solidFill>
                  <a:schemeClr val="tx2"/>
                </a:solidFill>
              </a:rPr>
              <a:t>Collaborators</a:t>
            </a:r>
            <a:endParaRPr lang="en-US" dirty="0">
              <a:solidFill>
                <a:schemeClr val="tx2"/>
              </a:solidFill>
            </a:endParaRPr>
          </a:p>
        </p:txBody>
      </p:sp>
      <p:sp>
        <p:nvSpPr>
          <p:cNvPr id="5" name="Date Placeholder 4"/>
          <p:cNvSpPr>
            <a:spLocks noGrp="1"/>
          </p:cNvSpPr>
          <p:nvPr>
            <p:ph type="dt" sz="half" idx="10"/>
          </p:nvPr>
        </p:nvSpPr>
        <p:spPr/>
        <p:txBody>
          <a:bodyPr/>
          <a:lstStyle/>
          <a:p>
            <a:fld id="{9A51FF8F-F7BF-4DEB-A7F9-0E6D4FE763E3}" type="datetime1">
              <a:rPr lang="en-US" smtClean="0"/>
              <a:pPr/>
              <a:t>4/14/2011</a:t>
            </a:fld>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13</a:t>
            </a:fld>
            <a:endParaRPr lang="en-US"/>
          </a:p>
        </p:txBody>
      </p:sp>
      <p:pic>
        <p:nvPicPr>
          <p:cNvPr id="2056" name="Picture 8"/>
          <p:cNvPicPr>
            <a:picLocks noChangeAspect="1" noChangeArrowheads="1"/>
          </p:cNvPicPr>
          <p:nvPr/>
        </p:nvPicPr>
        <p:blipFill>
          <a:blip r:embed="rId3" cstate="print"/>
          <a:srcRect/>
          <a:stretch>
            <a:fillRect/>
          </a:stretch>
        </p:blipFill>
        <p:spPr bwMode="auto">
          <a:xfrm>
            <a:off x="6324600" y="3200400"/>
            <a:ext cx="1540282" cy="1676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33400" y="2057400"/>
            <a:ext cx="1866900" cy="108585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5562600" y="2133600"/>
            <a:ext cx="1104900" cy="89535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7467600" y="1981200"/>
            <a:ext cx="1190625" cy="1190625"/>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762000" y="3429000"/>
            <a:ext cx="3162300" cy="590550"/>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5181600" y="4191000"/>
            <a:ext cx="647700" cy="714375"/>
          </a:xfrm>
          <a:prstGeom prst="rect">
            <a:avLst/>
          </a:prstGeom>
          <a:noFill/>
          <a:ln w="9525">
            <a:noFill/>
            <a:miter lim="800000"/>
            <a:headEnd/>
            <a:tailEnd/>
          </a:ln>
        </p:spPr>
      </p:pic>
      <p:pic>
        <p:nvPicPr>
          <p:cNvPr id="1033" name="Picture 9"/>
          <p:cNvPicPr>
            <a:picLocks noChangeAspect="1" noChangeArrowheads="1"/>
          </p:cNvPicPr>
          <p:nvPr/>
        </p:nvPicPr>
        <p:blipFill>
          <a:blip r:embed="rId9" cstate="print"/>
          <a:srcRect/>
          <a:stretch>
            <a:fillRect/>
          </a:stretch>
        </p:blipFill>
        <p:spPr bwMode="auto">
          <a:xfrm>
            <a:off x="5943600" y="4953000"/>
            <a:ext cx="2743200" cy="857250"/>
          </a:xfrm>
          <a:prstGeom prst="rect">
            <a:avLst/>
          </a:prstGeom>
          <a:noFill/>
          <a:ln w="9525">
            <a:noFill/>
            <a:miter lim="800000"/>
            <a:headEnd/>
            <a:tailEnd/>
          </a:ln>
        </p:spPr>
      </p:pic>
      <p:pic>
        <p:nvPicPr>
          <p:cNvPr id="1034" name="Picture 10"/>
          <p:cNvPicPr>
            <a:picLocks noChangeAspect="1" noChangeArrowheads="1"/>
          </p:cNvPicPr>
          <p:nvPr/>
        </p:nvPicPr>
        <p:blipFill>
          <a:blip r:embed="rId10" cstate="print"/>
          <a:srcRect/>
          <a:stretch>
            <a:fillRect/>
          </a:stretch>
        </p:blipFill>
        <p:spPr bwMode="auto">
          <a:xfrm>
            <a:off x="1752600" y="4267200"/>
            <a:ext cx="2971800" cy="381000"/>
          </a:xfrm>
          <a:prstGeom prst="rect">
            <a:avLst/>
          </a:prstGeom>
          <a:noFill/>
          <a:ln w="9525">
            <a:noFill/>
            <a:miter lim="800000"/>
            <a:headEnd/>
            <a:tailEnd/>
          </a:ln>
        </p:spPr>
      </p:pic>
      <p:sp>
        <p:nvSpPr>
          <p:cNvPr id="25" name="TextBox 24"/>
          <p:cNvSpPr txBox="1"/>
          <p:nvPr/>
        </p:nvSpPr>
        <p:spPr>
          <a:xfrm>
            <a:off x="2895600" y="1981200"/>
            <a:ext cx="2438400" cy="646331"/>
          </a:xfrm>
          <a:prstGeom prst="rect">
            <a:avLst/>
          </a:prstGeom>
          <a:noFill/>
        </p:spPr>
        <p:txBody>
          <a:bodyPr wrap="square" rtlCol="0">
            <a:spAutoFit/>
          </a:bodyPr>
          <a:lstStyle/>
          <a:p>
            <a:r>
              <a:rPr lang="en-US" b="1" dirty="0" smtClean="0"/>
              <a:t>Earth System Research Laboratory, NOAA</a:t>
            </a:r>
            <a:endParaRPr lang="en-US" b="1" dirty="0"/>
          </a:p>
        </p:txBody>
      </p:sp>
      <p:sp>
        <p:nvSpPr>
          <p:cNvPr id="26" name="TextBox 25"/>
          <p:cNvSpPr txBox="1"/>
          <p:nvPr/>
        </p:nvSpPr>
        <p:spPr>
          <a:xfrm>
            <a:off x="2590800" y="2743200"/>
            <a:ext cx="1600200" cy="369332"/>
          </a:xfrm>
          <a:prstGeom prst="rect">
            <a:avLst/>
          </a:prstGeom>
          <a:noFill/>
        </p:spPr>
        <p:txBody>
          <a:bodyPr wrap="square" rtlCol="0">
            <a:spAutoFit/>
          </a:bodyPr>
          <a:lstStyle/>
          <a:p>
            <a:r>
              <a:rPr lang="en-US" b="1" dirty="0" smtClean="0"/>
              <a:t>NESDIS, NOAA</a:t>
            </a:r>
            <a:endParaRPr lang="en-US" b="1" dirty="0"/>
          </a:p>
        </p:txBody>
      </p:sp>
      <p:pic>
        <p:nvPicPr>
          <p:cNvPr id="1035" name="Picture 11"/>
          <p:cNvPicPr>
            <a:picLocks noChangeAspect="1" noChangeArrowheads="1"/>
          </p:cNvPicPr>
          <p:nvPr/>
        </p:nvPicPr>
        <p:blipFill>
          <a:blip r:embed="rId11" cstate="print"/>
          <a:srcRect/>
          <a:stretch>
            <a:fillRect/>
          </a:stretch>
        </p:blipFill>
        <p:spPr bwMode="auto">
          <a:xfrm>
            <a:off x="4419600" y="2819400"/>
            <a:ext cx="1076325" cy="742950"/>
          </a:xfrm>
          <a:prstGeom prst="rect">
            <a:avLst/>
          </a:prstGeom>
          <a:noFill/>
          <a:ln w="9525">
            <a:noFill/>
            <a:miter lim="800000"/>
            <a:headEnd/>
            <a:tailEnd/>
          </a:ln>
        </p:spPr>
      </p:pic>
      <p:grpSp>
        <p:nvGrpSpPr>
          <p:cNvPr id="19" name="Group 261"/>
          <p:cNvGrpSpPr>
            <a:grpSpLocks/>
          </p:cNvGrpSpPr>
          <p:nvPr/>
        </p:nvGrpSpPr>
        <p:grpSpPr bwMode="auto">
          <a:xfrm>
            <a:off x="381000" y="5181600"/>
            <a:ext cx="2971800" cy="381000"/>
            <a:chOff x="0" y="1746"/>
            <a:chExt cx="10037" cy="1680"/>
          </a:xfrm>
        </p:grpSpPr>
        <p:pic>
          <p:nvPicPr>
            <p:cNvPr id="20" name="Picture 259"/>
            <p:cNvPicPr>
              <a:picLocks noChangeAspect="1" noChangeArrowheads="1"/>
            </p:cNvPicPr>
            <p:nvPr/>
          </p:nvPicPr>
          <p:blipFill>
            <a:blip r:embed="rId12" cstate="print"/>
            <a:srcRect/>
            <a:stretch>
              <a:fillRect/>
            </a:stretch>
          </p:blipFill>
          <p:spPr bwMode="auto">
            <a:xfrm>
              <a:off x="0" y="1746"/>
              <a:ext cx="6965" cy="1680"/>
            </a:xfrm>
            <a:prstGeom prst="rect">
              <a:avLst/>
            </a:prstGeom>
            <a:noFill/>
            <a:ln w="9525">
              <a:noFill/>
              <a:miter lim="800000"/>
              <a:headEnd/>
              <a:tailEnd/>
            </a:ln>
            <a:effectLst/>
          </p:spPr>
        </p:pic>
        <p:pic>
          <p:nvPicPr>
            <p:cNvPr id="21" name="Picture 260"/>
            <p:cNvPicPr>
              <a:picLocks noChangeAspect="1" noChangeArrowheads="1"/>
            </p:cNvPicPr>
            <p:nvPr/>
          </p:nvPicPr>
          <p:blipFill>
            <a:blip r:embed="rId13" cstate="print"/>
            <a:srcRect/>
            <a:stretch>
              <a:fillRect/>
            </a:stretch>
          </p:blipFill>
          <p:spPr bwMode="auto">
            <a:xfrm>
              <a:off x="6965" y="1746"/>
              <a:ext cx="3072" cy="1679"/>
            </a:xfrm>
            <a:prstGeom prst="rect">
              <a:avLst/>
            </a:prstGeom>
            <a:noFill/>
            <a:ln w="9525">
              <a:noFill/>
              <a:miter lim="800000"/>
              <a:headEnd/>
              <a:tailEnd/>
            </a:ln>
            <a:effectLst/>
          </p:spPr>
        </p:pic>
      </p:grpSp>
      <p:pic>
        <p:nvPicPr>
          <p:cNvPr id="22" name="Picture 21" descr="logoUH.jpg"/>
          <p:cNvPicPr>
            <a:picLocks noChangeAspect="1"/>
          </p:cNvPicPr>
          <p:nvPr/>
        </p:nvPicPr>
        <p:blipFill>
          <a:blip r:embed="rId14" cstate="print"/>
          <a:stretch>
            <a:fillRect/>
          </a:stretch>
        </p:blipFill>
        <p:spPr>
          <a:xfrm>
            <a:off x="3962400" y="5029200"/>
            <a:ext cx="1286435" cy="914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14</a:t>
            </a:fld>
            <a:endParaRPr lang="en-US"/>
          </a:p>
        </p:txBody>
      </p:sp>
      <p:sp>
        <p:nvSpPr>
          <p:cNvPr id="5" name="Title 6"/>
          <p:cNvSpPr txBox="1">
            <a:spLocks/>
          </p:cNvSpPr>
          <p:nvPr/>
        </p:nvSpPr>
        <p:spPr>
          <a:xfrm>
            <a:off x="457200" y="704088"/>
            <a:ext cx="8229600" cy="1143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dirty="0" smtClean="0">
                <a:solidFill>
                  <a:schemeClr val="tx2"/>
                </a:solidFill>
                <a:latin typeface="+mj-lt"/>
                <a:ea typeface="+mj-ea"/>
                <a:cs typeface="+mj-cs"/>
              </a:rPr>
              <a:t>Related Posters</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457200" y="2057400"/>
            <a:ext cx="8153400" cy="4231928"/>
          </a:xfrm>
          <a:prstGeom prst="rect">
            <a:avLst/>
          </a:prstGeom>
          <a:noFill/>
        </p:spPr>
        <p:txBody>
          <a:bodyPr wrap="square" rtlCol="0">
            <a:spAutoFit/>
          </a:bodyPr>
          <a:lstStyle/>
          <a:p>
            <a:pPr>
              <a:spcAft>
                <a:spcPts val="600"/>
              </a:spcAft>
              <a:buFont typeface="Arial"/>
              <a:buChar char="•"/>
            </a:pPr>
            <a:r>
              <a:rPr lang="en-US" i="1" dirty="0" smtClean="0"/>
              <a:t> </a:t>
            </a:r>
            <a:r>
              <a:rPr lang="en-US" b="1" dirty="0" smtClean="0"/>
              <a:t>Emission Modeling for the National Air Quality Forecasting Capability (NAQFC)</a:t>
            </a:r>
            <a:r>
              <a:rPr lang="en-US" dirty="0" smtClean="0"/>
              <a:t>, </a:t>
            </a:r>
          </a:p>
          <a:p>
            <a:pPr>
              <a:spcAft>
                <a:spcPts val="600"/>
              </a:spcAft>
            </a:pPr>
            <a:r>
              <a:rPr lang="en-US" i="1" dirty="0" smtClean="0"/>
              <a:t>	D. Tong, et al.</a:t>
            </a:r>
          </a:p>
          <a:p>
            <a:pPr>
              <a:buFont typeface="Arial"/>
              <a:buChar char="•"/>
            </a:pPr>
            <a:r>
              <a:rPr lang="en-US" dirty="0" smtClean="0"/>
              <a:t> </a:t>
            </a:r>
            <a:r>
              <a:rPr lang="en-US" b="1" dirty="0" smtClean="0"/>
              <a:t>Using Smog Chamber Data to Improve the Understanding of SOA Formation</a:t>
            </a:r>
            <a:r>
              <a:rPr lang="en-US" dirty="0" smtClean="0"/>
              <a:t>, </a:t>
            </a:r>
          </a:p>
          <a:p>
            <a:pPr>
              <a:spcAft>
                <a:spcPts val="600"/>
              </a:spcAft>
            </a:pPr>
            <a:r>
              <a:rPr lang="en-US" dirty="0" smtClean="0"/>
              <a:t>	A. Stein, et al.</a:t>
            </a:r>
          </a:p>
          <a:p>
            <a:pPr>
              <a:spcAft>
                <a:spcPts val="600"/>
              </a:spcAft>
              <a:buFont typeface="Arial"/>
              <a:buChar char="•"/>
            </a:pPr>
            <a:r>
              <a:rPr lang="en-US" dirty="0" smtClean="0"/>
              <a:t> </a:t>
            </a:r>
            <a:r>
              <a:rPr lang="en-US" b="1" dirty="0" smtClean="0"/>
              <a:t>Improving NAQFC O</a:t>
            </a:r>
            <a:r>
              <a:rPr lang="en-US" b="1" baseline="-25000" dirty="0" smtClean="0"/>
              <a:t>3 </a:t>
            </a:r>
            <a:r>
              <a:rPr lang="en-US" b="1" dirty="0" smtClean="0"/>
              <a:t>Predictions Over Remote Sensing Derived Chemical Regimes</a:t>
            </a:r>
            <a:r>
              <a:rPr lang="en-US" dirty="0" smtClean="0"/>
              <a:t>, 	Y. </a:t>
            </a:r>
            <a:r>
              <a:rPr lang="en-US" dirty="0" err="1" smtClean="0"/>
              <a:t>Choi</a:t>
            </a:r>
            <a:r>
              <a:rPr lang="en-US" dirty="0" smtClean="0"/>
              <a:t>, et al.</a:t>
            </a:r>
          </a:p>
          <a:p>
            <a:pPr>
              <a:spcAft>
                <a:spcPts val="600"/>
              </a:spcAft>
              <a:buFont typeface="Arial"/>
              <a:buChar char="•"/>
            </a:pPr>
            <a:r>
              <a:rPr lang="en-US" dirty="0" smtClean="0"/>
              <a:t> </a:t>
            </a:r>
            <a:r>
              <a:rPr lang="en-US" b="1" dirty="0" smtClean="0"/>
              <a:t>Identifying the Causes of Differences in Ozone Production from the CB05 and 	CBMIV Mechanisms</a:t>
            </a:r>
            <a:r>
              <a:rPr lang="en-US" dirty="0" smtClean="0"/>
              <a:t>, R. Saylor et al.</a:t>
            </a:r>
          </a:p>
          <a:p>
            <a:pPr>
              <a:spcAft>
                <a:spcPts val="600"/>
              </a:spcAft>
              <a:buFont typeface="Arial"/>
              <a:buChar char="•"/>
            </a:pPr>
            <a:r>
              <a:rPr lang="en-US" dirty="0" smtClean="0"/>
              <a:t> </a:t>
            </a:r>
            <a:r>
              <a:rPr lang="en-US" b="1" dirty="0" smtClean="0"/>
              <a:t>Comparison of NAQFC PM</a:t>
            </a:r>
            <a:r>
              <a:rPr lang="en-US" b="1" baseline="-25000" dirty="0" smtClean="0"/>
              <a:t>2.5</a:t>
            </a:r>
            <a:r>
              <a:rPr lang="en-US" b="1" dirty="0" smtClean="0"/>
              <a:t> Speciation with IMPROVE and SEARCH Data: Initial 	Findings</a:t>
            </a:r>
            <a:r>
              <a:rPr lang="en-US" dirty="0" smtClean="0"/>
              <a:t>, R. Saylor et al.</a:t>
            </a:r>
          </a:p>
          <a:p>
            <a:pPr>
              <a:spcAft>
                <a:spcPts val="600"/>
              </a:spcAft>
              <a:buFont typeface="Arial"/>
              <a:buChar char="•"/>
            </a:pPr>
            <a:r>
              <a:rPr lang="en-US" dirty="0" smtClean="0"/>
              <a:t> </a:t>
            </a:r>
            <a:r>
              <a:rPr lang="en-US" b="1" dirty="0" smtClean="0"/>
              <a:t>Chemical Data Assimilation: Integrating Atmospheric Chemistry Observations into 	Air Quality Modeling</a:t>
            </a:r>
            <a:r>
              <a:rPr lang="en-US" dirty="0" smtClean="0"/>
              <a:t>, T. </a:t>
            </a:r>
            <a:r>
              <a:rPr lang="en-US" dirty="0" err="1" smtClean="0"/>
              <a:t>Chai</a:t>
            </a:r>
            <a:r>
              <a:rPr lang="en-US" dirty="0" smtClean="0"/>
              <a:t> et al.</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2</a:t>
            </a:fld>
            <a:endParaRPr lang="en-US" dirty="0"/>
          </a:p>
        </p:txBody>
      </p:sp>
      <p:sp>
        <p:nvSpPr>
          <p:cNvPr id="5" name="Content Placeholder 7"/>
          <p:cNvSpPr txBox="1">
            <a:spLocks/>
          </p:cNvSpPr>
          <p:nvPr/>
        </p:nvSpPr>
        <p:spPr>
          <a:xfrm>
            <a:off x="685800" y="1905000"/>
            <a:ext cx="8229600" cy="1737515"/>
          </a:xfrm>
          <a:prstGeom prst="rect">
            <a:avLst/>
          </a:prstGeom>
        </p:spPr>
        <p:txBody>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Improve the ozone (O</a:t>
            </a:r>
            <a:r>
              <a:rPr kumimoji="0" lang="en-US" sz="2600" b="0" i="0" u="none" strike="noStrike" kern="1200" cap="none" spc="0" normalizeH="0" baseline="-25000" noProof="0" dirty="0" smtClean="0">
                <a:ln>
                  <a:noFill/>
                </a:ln>
                <a:solidFill>
                  <a:schemeClr val="tx1"/>
                </a:solidFill>
                <a:effectLst/>
                <a:uLnTx/>
                <a:uFillTx/>
                <a:latin typeface="+mn-lt"/>
                <a:ea typeface="+mn-ea"/>
                <a:cs typeface="+mn-cs"/>
              </a:rPr>
              <a:t>3</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and fine particulate matter (PM</a:t>
            </a:r>
            <a:r>
              <a:rPr kumimoji="0" lang="en-US" sz="2600" b="0" i="0" u="none" strike="noStrike" kern="1200" cap="none" spc="0" normalizeH="0" baseline="-25000" noProof="0" dirty="0" smtClean="0">
                <a:ln>
                  <a:noFill/>
                </a:ln>
                <a:solidFill>
                  <a:schemeClr val="tx1"/>
                </a:solidFill>
                <a:effectLst/>
                <a:uLnTx/>
                <a:uFillTx/>
                <a:latin typeface="+mn-lt"/>
                <a:ea typeface="+mn-ea"/>
                <a:cs typeface="+mn-cs"/>
              </a:rPr>
              <a:t>2.5</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forecasting capabilities of air quality models through scientifically</a:t>
            </a:r>
            <a:r>
              <a:rPr kumimoji="0" lang="en-US" sz="2600" b="0" i="0" u="none" strike="noStrike" kern="1200" cap="none" spc="0" normalizeH="0" noProof="0" dirty="0" smtClean="0">
                <a:ln>
                  <a:noFill/>
                </a:ln>
                <a:solidFill>
                  <a:schemeClr val="tx1"/>
                </a:solidFill>
                <a:effectLst/>
                <a:uLnTx/>
                <a:uFillTx/>
                <a:latin typeface="+mn-lt"/>
                <a:ea typeface="+mn-ea"/>
                <a:cs typeface="+mn-cs"/>
              </a:rPr>
              <a:t> sound improvements in model processes and model inputs. </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itle 6"/>
          <p:cNvSpPr txBox="1">
            <a:spLocks/>
          </p:cNvSpPr>
          <p:nvPr/>
        </p:nvSpPr>
        <p:spPr>
          <a:xfrm>
            <a:off x="609600" y="762000"/>
            <a:ext cx="8229600" cy="1143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Goal</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3</a:t>
            </a:fld>
            <a:endParaRPr lang="en-US" dirty="0"/>
          </a:p>
        </p:txBody>
      </p:sp>
      <p:sp>
        <p:nvSpPr>
          <p:cNvPr id="5" name="Text Box 11"/>
          <p:cNvSpPr txBox="1">
            <a:spLocks noChangeArrowheads="1"/>
          </p:cNvSpPr>
          <p:nvPr/>
        </p:nvSpPr>
        <p:spPr bwMode="auto">
          <a:xfrm>
            <a:off x="228600" y="1524000"/>
            <a:ext cx="4953000" cy="4847481"/>
          </a:xfrm>
          <a:prstGeom prst="rect">
            <a:avLst/>
          </a:prstGeom>
          <a:noFill/>
          <a:ln w="9525">
            <a:noFill/>
            <a:miter lim="800000"/>
            <a:headEnd/>
            <a:tailEnd/>
          </a:ln>
        </p:spPr>
        <p:txBody>
          <a:bodyPr wrap="square">
            <a:spAutoFit/>
          </a:bodyPr>
          <a:lstStyle/>
          <a:p>
            <a:r>
              <a:rPr lang="en-US" sz="2000" b="1" dirty="0" smtClean="0">
                <a:solidFill>
                  <a:srgbClr val="0000FF"/>
                </a:solidFill>
              </a:rPr>
              <a:t>Emissions</a:t>
            </a:r>
            <a:endParaRPr lang="en-US" sz="2000" b="1" dirty="0" smtClean="0"/>
          </a:p>
          <a:p>
            <a:pPr>
              <a:buFontTx/>
              <a:buChar char="•"/>
            </a:pPr>
            <a:r>
              <a:rPr lang="en-US" sz="2000" dirty="0" smtClean="0"/>
              <a:t> US EPA NEI </a:t>
            </a:r>
            <a:r>
              <a:rPr lang="en-US" sz="2000" dirty="0"/>
              <a:t>anthropogenic inventories</a:t>
            </a:r>
          </a:p>
          <a:p>
            <a:pPr>
              <a:buFontTx/>
              <a:buChar char="•"/>
            </a:pPr>
            <a:r>
              <a:rPr lang="en-US" sz="2000" dirty="0"/>
              <a:t> 2005 base year projected</a:t>
            </a:r>
            <a:r>
              <a:rPr lang="en-US" sz="2000" dirty="0" smtClean="0"/>
              <a:t> using EGU data</a:t>
            </a:r>
          </a:p>
          <a:p>
            <a:pPr>
              <a:spcAft>
                <a:spcPts val="600"/>
              </a:spcAft>
              <a:buFontTx/>
              <a:buChar char="•"/>
            </a:pPr>
            <a:r>
              <a:rPr lang="en-US" sz="2000" dirty="0" smtClean="0"/>
              <a:t> BEIS </a:t>
            </a:r>
            <a:r>
              <a:rPr lang="en-US" sz="2000" dirty="0"/>
              <a:t>V3 Biogenic </a:t>
            </a:r>
            <a:r>
              <a:rPr lang="en-US" sz="2000" dirty="0" smtClean="0"/>
              <a:t>Emissions</a:t>
            </a:r>
          </a:p>
          <a:p>
            <a:r>
              <a:rPr lang="en-US" sz="2000" b="1" dirty="0" smtClean="0">
                <a:solidFill>
                  <a:srgbClr val="0000FF"/>
                </a:solidFill>
              </a:rPr>
              <a:t>Meteorological Model</a:t>
            </a:r>
            <a:r>
              <a:rPr lang="en-US" sz="2000" b="1" dirty="0" smtClean="0"/>
              <a:t> </a:t>
            </a:r>
            <a:endParaRPr lang="en-US" sz="2000" b="1" dirty="0"/>
          </a:p>
          <a:p>
            <a:pPr>
              <a:buFontTx/>
              <a:buChar char="•"/>
            </a:pPr>
            <a:r>
              <a:rPr lang="en-US" sz="2000" dirty="0"/>
              <a:t> North American Model (</a:t>
            </a:r>
            <a:r>
              <a:rPr lang="en-US" sz="2000" dirty="0" smtClean="0"/>
              <a:t>NAM) - 12 km</a:t>
            </a:r>
          </a:p>
          <a:p>
            <a:endParaRPr lang="en-US" sz="800" dirty="0" smtClean="0">
              <a:solidFill>
                <a:srgbClr val="0000FF"/>
              </a:solidFill>
            </a:endParaRPr>
          </a:p>
          <a:p>
            <a:r>
              <a:rPr lang="en-US" sz="2000" b="1" dirty="0" smtClean="0">
                <a:solidFill>
                  <a:srgbClr val="0000FF"/>
                </a:solidFill>
              </a:rPr>
              <a:t>Air Quality Model</a:t>
            </a:r>
            <a:r>
              <a:rPr lang="en-US" sz="2000" b="1" dirty="0" smtClean="0"/>
              <a:t> </a:t>
            </a:r>
            <a:endParaRPr lang="en-US" sz="2000" b="1" dirty="0"/>
          </a:p>
          <a:p>
            <a:pPr>
              <a:buFontTx/>
              <a:buChar char="•"/>
            </a:pPr>
            <a:r>
              <a:rPr lang="en-US" sz="2000" dirty="0" smtClean="0"/>
              <a:t> US EPA CMAQ v4.6 – 12 km</a:t>
            </a:r>
          </a:p>
          <a:p>
            <a:endParaRPr lang="en-US" sz="800" dirty="0" smtClean="0"/>
          </a:p>
          <a:p>
            <a:r>
              <a:rPr lang="en-US" sz="2000" b="1" dirty="0" smtClean="0">
                <a:solidFill>
                  <a:schemeClr val="tx2"/>
                </a:solidFill>
              </a:rPr>
              <a:t>Operational NAQFC</a:t>
            </a:r>
          </a:p>
          <a:p>
            <a:pPr>
              <a:buFontTx/>
              <a:buChar char="•"/>
            </a:pPr>
            <a:r>
              <a:rPr lang="en-US" sz="2000" dirty="0" smtClean="0"/>
              <a:t> 48-hour O</a:t>
            </a:r>
            <a:r>
              <a:rPr lang="en-US" sz="2000" baseline="-25000" dirty="0" smtClean="0"/>
              <a:t>3</a:t>
            </a:r>
            <a:r>
              <a:rPr lang="en-US" sz="2000" dirty="0" smtClean="0"/>
              <a:t> </a:t>
            </a:r>
            <a:r>
              <a:rPr lang="en-US" sz="2000" dirty="0"/>
              <a:t>forecasts</a:t>
            </a:r>
            <a:r>
              <a:rPr lang="en-US" sz="2000" dirty="0" smtClean="0"/>
              <a:t> available daily online</a:t>
            </a:r>
          </a:p>
          <a:p>
            <a:pPr>
              <a:buFontTx/>
              <a:buChar char="•"/>
            </a:pPr>
            <a:r>
              <a:rPr lang="en-US" sz="2000" dirty="0" smtClean="0"/>
              <a:t> CONUS, AK and HI</a:t>
            </a:r>
          </a:p>
          <a:p>
            <a:endParaRPr lang="en-US" sz="800" dirty="0" smtClean="0"/>
          </a:p>
          <a:p>
            <a:r>
              <a:rPr lang="en-US" sz="2000" b="1" dirty="0" smtClean="0">
                <a:solidFill>
                  <a:schemeClr val="bg2">
                    <a:lumMod val="25000"/>
                  </a:schemeClr>
                </a:solidFill>
              </a:rPr>
              <a:t>Experimental/Developmental NAQFC</a:t>
            </a:r>
          </a:p>
          <a:p>
            <a:pPr>
              <a:buFontTx/>
              <a:buChar char="•"/>
            </a:pPr>
            <a:r>
              <a:rPr lang="en-US" sz="2000" dirty="0" smtClean="0"/>
              <a:t> O</a:t>
            </a:r>
            <a:r>
              <a:rPr lang="en-US" sz="2000" baseline="-25000" dirty="0" smtClean="0"/>
              <a:t>3</a:t>
            </a:r>
            <a:r>
              <a:rPr lang="en-US" sz="2000" dirty="0" smtClean="0"/>
              <a:t> and PM</a:t>
            </a:r>
            <a:r>
              <a:rPr lang="en-US" sz="2000" baseline="-25000" dirty="0" smtClean="0"/>
              <a:t>2.5</a:t>
            </a:r>
            <a:r>
              <a:rPr lang="en-US" sz="2000" dirty="0" smtClean="0"/>
              <a:t> for CONUS - limited availability</a:t>
            </a:r>
          </a:p>
          <a:p>
            <a:pPr>
              <a:buFontTx/>
              <a:buChar char="•"/>
            </a:pPr>
            <a:r>
              <a:rPr lang="en-US" sz="2000" dirty="0" smtClean="0"/>
              <a:t> Operational PM</a:t>
            </a:r>
            <a:r>
              <a:rPr lang="en-US" sz="2000" baseline="-25000" dirty="0" smtClean="0"/>
              <a:t>2.5</a:t>
            </a:r>
            <a:r>
              <a:rPr lang="en-US" sz="2000" dirty="0" smtClean="0"/>
              <a:t> targeted for FY2015</a:t>
            </a:r>
          </a:p>
        </p:txBody>
      </p:sp>
      <p:sp>
        <p:nvSpPr>
          <p:cNvPr id="6" name="Line 3"/>
          <p:cNvSpPr>
            <a:spLocks noChangeShapeType="1"/>
          </p:cNvSpPr>
          <p:nvPr/>
        </p:nvSpPr>
        <p:spPr bwMode="auto">
          <a:xfrm>
            <a:off x="7818438" y="3417888"/>
            <a:ext cx="66675" cy="219075"/>
          </a:xfrm>
          <a:prstGeom prst="line">
            <a:avLst/>
          </a:prstGeom>
          <a:noFill/>
          <a:ln w="9525">
            <a:solidFill>
              <a:schemeClr val="bg1"/>
            </a:solidFill>
            <a:round/>
            <a:headEnd/>
            <a:tailEnd/>
          </a:ln>
        </p:spPr>
        <p:txBody>
          <a:bodyPr/>
          <a:lstStyle/>
          <a:p>
            <a:endParaRPr lang="en-US"/>
          </a:p>
        </p:txBody>
      </p:sp>
      <p:pic>
        <p:nvPicPr>
          <p:cNvPr id="7" name="Picture 10" descr="Ozone0112_conus"/>
          <p:cNvPicPr>
            <a:picLocks noChangeAspect="1" noChangeArrowheads="1"/>
          </p:cNvPicPr>
          <p:nvPr/>
        </p:nvPicPr>
        <p:blipFill>
          <a:blip r:embed="rId3" cstate="print"/>
          <a:srcRect/>
          <a:stretch>
            <a:fillRect/>
          </a:stretch>
        </p:blipFill>
        <p:spPr bwMode="auto">
          <a:xfrm>
            <a:off x="5257800" y="838200"/>
            <a:ext cx="3733800" cy="2970397"/>
          </a:xfrm>
          <a:prstGeom prst="rect">
            <a:avLst/>
          </a:prstGeom>
          <a:noFill/>
          <a:ln w="9525">
            <a:noFill/>
            <a:miter lim="800000"/>
            <a:headEnd/>
            <a:tailEnd/>
          </a:ln>
        </p:spPr>
      </p:pic>
      <p:sp>
        <p:nvSpPr>
          <p:cNvPr id="27" name="Rectangle 2"/>
          <p:cNvSpPr txBox="1">
            <a:spLocks noChangeArrowheads="1"/>
          </p:cNvSpPr>
          <p:nvPr/>
        </p:nvSpPr>
        <p:spPr>
          <a:xfrm>
            <a:off x="152400" y="914400"/>
            <a:ext cx="5105400" cy="8382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75000"/>
              </a:lnSpc>
              <a:spcBef>
                <a:spcPct val="0"/>
              </a:spcBef>
              <a:spcAft>
                <a:spcPts val="0"/>
              </a:spcAft>
              <a:buClrTx/>
              <a:buSzTx/>
              <a:buFontTx/>
              <a:buNone/>
              <a:tabLst/>
              <a:defRPr/>
            </a:pPr>
            <a:r>
              <a:rPr kumimoji="0" lang="en-US" sz="2400" i="0" u="none" strike="noStrike" kern="1200" cap="none" spc="0" normalizeH="0" baseline="0" noProof="0" dirty="0" smtClean="0">
                <a:ln>
                  <a:noFill/>
                </a:ln>
                <a:solidFill>
                  <a:schemeClr val="bg2">
                    <a:lumMod val="25000"/>
                  </a:schemeClr>
                </a:solidFill>
                <a:uLnTx/>
                <a:uFillTx/>
                <a:latin typeface="+mj-lt"/>
                <a:ea typeface="+mj-ea"/>
                <a:cs typeface="+mj-cs"/>
              </a:rPr>
              <a:t>National Air Quality Forecast Capability (NAQFC) for O</a:t>
            </a:r>
            <a:r>
              <a:rPr kumimoji="0" lang="en-US" sz="2400" i="0" u="none" strike="noStrike" kern="1200" cap="none" spc="0" normalizeH="0" baseline="-25000" noProof="0" dirty="0" smtClean="0">
                <a:ln>
                  <a:noFill/>
                </a:ln>
                <a:solidFill>
                  <a:schemeClr val="bg2">
                    <a:lumMod val="25000"/>
                  </a:schemeClr>
                </a:solidFill>
                <a:uLnTx/>
                <a:uFillTx/>
                <a:latin typeface="+mj-lt"/>
                <a:ea typeface="+mj-ea"/>
                <a:cs typeface="+mj-cs"/>
              </a:rPr>
              <a:t>3</a:t>
            </a:r>
            <a:r>
              <a:rPr kumimoji="0" lang="en-US" sz="2400" i="0" u="none" strike="noStrike" kern="1200" cap="none" spc="0" normalizeH="0" baseline="0" noProof="0" dirty="0" smtClean="0">
                <a:ln>
                  <a:noFill/>
                </a:ln>
                <a:solidFill>
                  <a:schemeClr val="bg2">
                    <a:lumMod val="25000"/>
                  </a:schemeClr>
                </a:solidFill>
                <a:uLnTx/>
                <a:uFillTx/>
                <a:latin typeface="+mj-lt"/>
                <a:ea typeface="+mj-ea"/>
                <a:cs typeface="+mj-cs"/>
              </a:rPr>
              <a:t> and PM</a:t>
            </a:r>
            <a:r>
              <a:rPr kumimoji="0" lang="en-US" sz="2400" i="0" u="none" strike="noStrike" kern="1200" cap="none" spc="0" normalizeH="0" baseline="-25000" noProof="0" dirty="0" smtClean="0">
                <a:ln>
                  <a:noFill/>
                </a:ln>
                <a:solidFill>
                  <a:schemeClr val="bg2">
                    <a:lumMod val="25000"/>
                  </a:schemeClr>
                </a:solidFill>
                <a:uLnTx/>
                <a:uFillTx/>
                <a:latin typeface="+mj-lt"/>
                <a:ea typeface="+mj-ea"/>
                <a:cs typeface="+mj-cs"/>
              </a:rPr>
              <a:t>2.5</a:t>
            </a:r>
          </a:p>
        </p:txBody>
      </p:sp>
      <p:sp>
        <p:nvSpPr>
          <p:cNvPr id="28" name="TextBox 27"/>
          <p:cNvSpPr txBox="1"/>
          <p:nvPr/>
        </p:nvSpPr>
        <p:spPr>
          <a:xfrm>
            <a:off x="3733800" y="2514600"/>
            <a:ext cx="1295400" cy="707886"/>
          </a:xfrm>
          <a:prstGeom prst="rect">
            <a:avLst/>
          </a:prstGeom>
          <a:noFill/>
        </p:spPr>
        <p:txBody>
          <a:bodyPr wrap="square" rtlCol="0">
            <a:spAutoFit/>
          </a:bodyPr>
          <a:lstStyle/>
          <a:p>
            <a:r>
              <a:rPr lang="en-US" sz="2000" dirty="0" smtClean="0">
                <a:solidFill>
                  <a:srgbClr val="FF0000"/>
                </a:solidFill>
              </a:rPr>
              <a:t>Tong et al. poster</a:t>
            </a:r>
            <a:endParaRPr lang="en-US" dirty="0">
              <a:solidFill>
                <a:srgbClr val="FF0000"/>
              </a:solidFill>
            </a:endParaRPr>
          </a:p>
        </p:txBody>
      </p:sp>
      <p:pic>
        <p:nvPicPr>
          <p:cNvPr id="29" name="Picture 28" descr="OZMAX11_alaska (1).png"/>
          <p:cNvPicPr>
            <a:picLocks noChangeAspect="1"/>
          </p:cNvPicPr>
          <p:nvPr/>
        </p:nvPicPr>
        <p:blipFill>
          <a:blip r:embed="rId4" cstate="print"/>
          <a:srcRect l="34211" t="6605" b="33951"/>
          <a:stretch>
            <a:fillRect/>
          </a:stretch>
        </p:blipFill>
        <p:spPr>
          <a:xfrm>
            <a:off x="5257800" y="4953000"/>
            <a:ext cx="1905000" cy="1624347"/>
          </a:xfrm>
          <a:prstGeom prst="rect">
            <a:avLst/>
          </a:prstGeom>
        </p:spPr>
      </p:pic>
      <p:pic>
        <p:nvPicPr>
          <p:cNvPr id="30" name="Picture 29" descr="OZMAX11_hawaii.png"/>
          <p:cNvPicPr>
            <a:picLocks noChangeAspect="1"/>
          </p:cNvPicPr>
          <p:nvPr/>
        </p:nvPicPr>
        <p:blipFill>
          <a:blip r:embed="rId5" cstate="print"/>
          <a:srcRect b="15639"/>
          <a:stretch>
            <a:fillRect/>
          </a:stretch>
        </p:blipFill>
        <p:spPr>
          <a:xfrm>
            <a:off x="6934200" y="3962400"/>
            <a:ext cx="2051050" cy="1525344"/>
          </a:xfrm>
          <a:prstGeom prst="rect">
            <a:avLst/>
          </a:prstGeom>
        </p:spPr>
      </p:pic>
      <p:sp>
        <p:nvSpPr>
          <p:cNvPr id="31" name="TextBox 30"/>
          <p:cNvSpPr txBox="1"/>
          <p:nvPr/>
        </p:nvSpPr>
        <p:spPr>
          <a:xfrm>
            <a:off x="6019800" y="4038600"/>
            <a:ext cx="816412" cy="369332"/>
          </a:xfrm>
          <a:prstGeom prst="rect">
            <a:avLst/>
          </a:prstGeom>
          <a:noFill/>
        </p:spPr>
        <p:txBody>
          <a:bodyPr wrap="none" rtlCol="0">
            <a:spAutoFit/>
          </a:bodyPr>
          <a:lstStyle/>
          <a:p>
            <a:r>
              <a:rPr lang="en-US" dirty="0" smtClean="0"/>
              <a:t>Hawaii</a:t>
            </a:r>
            <a:endParaRPr lang="en-US" dirty="0"/>
          </a:p>
        </p:txBody>
      </p:sp>
      <p:sp>
        <p:nvSpPr>
          <p:cNvPr id="32" name="TextBox 31"/>
          <p:cNvSpPr txBox="1"/>
          <p:nvPr/>
        </p:nvSpPr>
        <p:spPr>
          <a:xfrm>
            <a:off x="7239000" y="6019800"/>
            <a:ext cx="783613" cy="369332"/>
          </a:xfrm>
          <a:prstGeom prst="rect">
            <a:avLst/>
          </a:prstGeom>
          <a:noFill/>
        </p:spPr>
        <p:txBody>
          <a:bodyPr wrap="none" rtlCol="0">
            <a:spAutoFit/>
          </a:bodyPr>
          <a:lstStyle/>
          <a:p>
            <a:r>
              <a:rPr lang="en-US" dirty="0" smtClean="0"/>
              <a:t>Alaska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a:p>
        </p:txBody>
      </p:sp>
      <p:sp>
        <p:nvSpPr>
          <p:cNvPr id="3" name="Footer Placeholder 2"/>
          <p:cNvSpPr>
            <a:spLocks noGrp="1"/>
          </p:cNvSpPr>
          <p:nvPr>
            <p:ph type="ftr" sz="quarter" idx="11"/>
          </p:nvPr>
        </p:nvSpPr>
        <p:spPr/>
        <p:txBody>
          <a:bodyPr/>
          <a:lstStyle/>
          <a:p>
            <a:r>
              <a:rPr lang="en-US" smtClean="0"/>
              <a:t>Air Resources Laboratory</a:t>
            </a:r>
            <a:endParaRPr lang="en-US"/>
          </a:p>
        </p:txBody>
      </p:sp>
      <p:sp>
        <p:nvSpPr>
          <p:cNvPr id="4" name="Slide Number Placeholder 3"/>
          <p:cNvSpPr>
            <a:spLocks noGrp="1"/>
          </p:cNvSpPr>
          <p:nvPr>
            <p:ph type="sldNum" sz="quarter" idx="12"/>
          </p:nvPr>
        </p:nvSpPr>
        <p:spPr/>
        <p:txBody>
          <a:bodyPr/>
          <a:lstStyle/>
          <a:p>
            <a:fld id="{3E7EE49B-C32B-495C-9640-ABBF50F57D80}" type="slidenum">
              <a:rPr lang="en-US" smtClean="0"/>
              <a:pPr/>
              <a:t>4</a:t>
            </a:fld>
            <a:endParaRPr lang="en-US"/>
          </a:p>
        </p:txBody>
      </p:sp>
      <p:graphicFrame>
        <p:nvGraphicFramePr>
          <p:cNvPr id="5" name="Diagram 4"/>
          <p:cNvGraphicFramePr/>
          <p:nvPr/>
        </p:nvGraphicFramePr>
        <p:xfrm>
          <a:off x="457200" y="1295400"/>
          <a:ext cx="8001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6"/>
          <p:cNvSpPr txBox="1">
            <a:spLocks/>
          </p:cNvSpPr>
          <p:nvPr/>
        </p:nvSpPr>
        <p:spPr>
          <a:xfrm>
            <a:off x="457200" y="838200"/>
            <a:ext cx="8229600" cy="591312"/>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dirty="0" smtClean="0">
                <a:solidFill>
                  <a:schemeClr val="tx2"/>
                </a:solidFill>
                <a:latin typeface="+mj-lt"/>
                <a:ea typeface="+mj-ea"/>
                <a:cs typeface="+mj-cs"/>
              </a:rPr>
              <a:t>Approach</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TextBox 6"/>
          <p:cNvSpPr txBox="1"/>
          <p:nvPr/>
        </p:nvSpPr>
        <p:spPr>
          <a:xfrm>
            <a:off x="6553200" y="1981200"/>
            <a:ext cx="2495290" cy="369332"/>
          </a:xfrm>
          <a:prstGeom prst="rect">
            <a:avLst/>
          </a:prstGeom>
          <a:noFill/>
        </p:spPr>
        <p:txBody>
          <a:bodyPr wrap="square" rtlCol="0">
            <a:spAutoFit/>
          </a:bodyPr>
          <a:lstStyle/>
          <a:p>
            <a:r>
              <a:rPr lang="en-US" b="1" dirty="0" smtClean="0">
                <a:latin typeface="Calibri"/>
                <a:cs typeface="Calibri"/>
              </a:rPr>
              <a:t>Long-term </a:t>
            </a:r>
            <a:r>
              <a:rPr lang="en-US" sz="1800" b="1" dirty="0" smtClean="0">
                <a:latin typeface="Calibri"/>
                <a:cs typeface="Calibri"/>
              </a:rPr>
              <a:t>evaluation</a:t>
            </a:r>
            <a:endParaRPr lang="en-US" sz="1200" b="1" dirty="0">
              <a:latin typeface="Calibri"/>
              <a:cs typeface="Calibri"/>
            </a:endParaRPr>
          </a:p>
        </p:txBody>
      </p:sp>
      <p:sp>
        <p:nvSpPr>
          <p:cNvPr id="8" name="TextBox 7"/>
          <p:cNvSpPr txBox="1"/>
          <p:nvPr/>
        </p:nvSpPr>
        <p:spPr>
          <a:xfrm>
            <a:off x="222517" y="1676400"/>
            <a:ext cx="2368557" cy="923330"/>
          </a:xfrm>
          <a:prstGeom prst="rect">
            <a:avLst/>
          </a:prstGeom>
          <a:noFill/>
        </p:spPr>
        <p:txBody>
          <a:bodyPr wrap="none" rtlCol="0">
            <a:spAutoFit/>
          </a:bodyPr>
          <a:lstStyle/>
          <a:p>
            <a:pPr algn="ctr"/>
            <a:r>
              <a:rPr lang="en-US" sz="1800" b="1" dirty="0" smtClean="0">
                <a:latin typeface="Calibri"/>
                <a:cs typeface="Calibri"/>
              </a:rPr>
              <a:t>Update as appropriate</a:t>
            </a:r>
          </a:p>
          <a:p>
            <a:pPr algn="ctr"/>
            <a:r>
              <a:rPr lang="en-US" sz="1800" b="1" dirty="0" smtClean="0">
                <a:latin typeface="Calibri"/>
                <a:cs typeface="Calibri"/>
              </a:rPr>
              <a:t>as new CMAQ versions</a:t>
            </a:r>
          </a:p>
          <a:p>
            <a:pPr algn="ctr"/>
            <a:r>
              <a:rPr lang="en-US" sz="1800" b="1" dirty="0" smtClean="0">
                <a:latin typeface="Calibri"/>
                <a:cs typeface="Calibri"/>
              </a:rPr>
              <a:t>are released</a:t>
            </a:r>
            <a:endParaRPr lang="en-US" sz="1800" b="1" dirty="0">
              <a:latin typeface="Calibri"/>
              <a:cs typeface="Calibri"/>
            </a:endParaRPr>
          </a:p>
        </p:txBody>
      </p:sp>
      <p:sp>
        <p:nvSpPr>
          <p:cNvPr id="9" name="TextBox 8"/>
          <p:cNvSpPr txBox="1"/>
          <p:nvPr/>
        </p:nvSpPr>
        <p:spPr>
          <a:xfrm>
            <a:off x="6096000" y="1219200"/>
            <a:ext cx="2495290" cy="646331"/>
          </a:xfrm>
          <a:prstGeom prst="rect">
            <a:avLst/>
          </a:prstGeom>
          <a:noFill/>
        </p:spPr>
        <p:txBody>
          <a:bodyPr wrap="square" rtlCol="0">
            <a:spAutoFit/>
          </a:bodyPr>
          <a:lstStyle/>
          <a:p>
            <a:r>
              <a:rPr lang="en-US" sz="1800" b="1" dirty="0" smtClean="0">
                <a:latin typeface="Calibri"/>
                <a:cs typeface="Calibri"/>
              </a:rPr>
              <a:t>Daily forecast</a:t>
            </a:r>
          </a:p>
          <a:p>
            <a:r>
              <a:rPr lang="en-US" sz="1800" b="1" dirty="0" smtClean="0">
                <a:latin typeface="Calibri"/>
                <a:cs typeface="Calibri"/>
              </a:rPr>
              <a:t>performance evaluation</a:t>
            </a:r>
            <a:endParaRPr lang="en-US" sz="1200" b="1" dirty="0">
              <a:latin typeface="Calibri"/>
              <a:cs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5</a:t>
            </a:fld>
            <a:endParaRPr lang="en-US"/>
          </a:p>
        </p:txBody>
      </p:sp>
      <p:pic>
        <p:nvPicPr>
          <p:cNvPr id="5" name="Picture 4" descr="20100706.5X.O3.sp.ani.gif"/>
          <p:cNvPicPr>
            <a:picLocks noChangeAspect="1"/>
          </p:cNvPicPr>
          <p:nvPr/>
        </p:nvPicPr>
        <p:blipFill>
          <a:blip r:embed="rId3" cstate="print"/>
          <a:stretch>
            <a:fillRect/>
          </a:stretch>
        </p:blipFill>
        <p:spPr>
          <a:xfrm>
            <a:off x="0" y="990600"/>
            <a:ext cx="5462810" cy="3352800"/>
          </a:xfrm>
          <a:prstGeom prst="rect">
            <a:avLst/>
          </a:prstGeom>
        </p:spPr>
      </p:pic>
      <p:pic>
        <p:nvPicPr>
          <p:cNvPr id="6" name="Picture 5" descr="20100706.5X.O3.ts.360810124.png"/>
          <p:cNvPicPr>
            <a:picLocks noChangeAspect="1"/>
          </p:cNvPicPr>
          <p:nvPr/>
        </p:nvPicPr>
        <p:blipFill>
          <a:blip r:embed="rId4" cstate="print"/>
          <a:srcRect t="10345"/>
          <a:stretch>
            <a:fillRect/>
          </a:stretch>
        </p:blipFill>
        <p:spPr>
          <a:xfrm>
            <a:off x="533400" y="4495800"/>
            <a:ext cx="4419600" cy="1981200"/>
          </a:xfrm>
          <a:prstGeom prst="rect">
            <a:avLst/>
          </a:prstGeom>
        </p:spPr>
      </p:pic>
      <p:sp>
        <p:nvSpPr>
          <p:cNvPr id="9" name="Title 6"/>
          <p:cNvSpPr txBox="1">
            <a:spLocks/>
          </p:cNvSpPr>
          <p:nvPr/>
        </p:nvSpPr>
        <p:spPr>
          <a:xfrm>
            <a:off x="914400" y="533400"/>
            <a:ext cx="4114800" cy="591312"/>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noProof="0" dirty="0" smtClean="0">
                <a:latin typeface="+mj-lt"/>
                <a:ea typeface="+mj-ea"/>
                <a:cs typeface="+mj-cs"/>
              </a:rPr>
              <a:t>Daily Forecast Discussion</a:t>
            </a:r>
            <a:endParaRPr kumimoji="0" lang="en-US" sz="2800" b="0" i="0" u="none" strike="noStrike" kern="1200" cap="none" spc="0" normalizeH="0" baseline="0" noProof="0" dirty="0">
              <a:ln>
                <a:noFill/>
              </a:ln>
              <a:effectLst/>
              <a:uLnTx/>
              <a:uFillTx/>
              <a:latin typeface="+mj-lt"/>
              <a:ea typeface="+mj-ea"/>
              <a:cs typeface="+mj-cs"/>
            </a:endParaRPr>
          </a:p>
        </p:txBody>
      </p:sp>
      <p:pic>
        <p:nvPicPr>
          <p:cNvPr id="10" name="Picture 9" descr="20110316.5X.NO.emis_col.WED.png"/>
          <p:cNvPicPr>
            <a:picLocks noChangeAspect="1"/>
          </p:cNvPicPr>
          <p:nvPr/>
        </p:nvPicPr>
        <p:blipFill>
          <a:blip r:embed="rId5" cstate="print"/>
          <a:srcRect t="9000"/>
          <a:stretch>
            <a:fillRect/>
          </a:stretch>
        </p:blipFill>
        <p:spPr>
          <a:xfrm>
            <a:off x="5562600" y="489960"/>
            <a:ext cx="3354457" cy="1872240"/>
          </a:xfrm>
          <a:prstGeom prst="rect">
            <a:avLst/>
          </a:prstGeom>
        </p:spPr>
      </p:pic>
      <p:pic>
        <p:nvPicPr>
          <p:cNvPr id="11" name="Picture 10" descr="20110316.5X.PBL2.sp.30.png"/>
          <p:cNvPicPr>
            <a:picLocks noChangeAspect="1"/>
          </p:cNvPicPr>
          <p:nvPr/>
        </p:nvPicPr>
        <p:blipFill>
          <a:blip r:embed="rId6" cstate="print"/>
          <a:srcRect t="10265"/>
          <a:stretch>
            <a:fillRect/>
          </a:stretch>
        </p:blipFill>
        <p:spPr>
          <a:xfrm>
            <a:off x="5562600" y="4630783"/>
            <a:ext cx="3352180" cy="1846217"/>
          </a:xfrm>
          <a:prstGeom prst="rect">
            <a:avLst/>
          </a:prstGeom>
        </p:spPr>
      </p:pic>
      <p:pic>
        <p:nvPicPr>
          <p:cNvPr id="12" name="Picture 11" descr="20110316.5X.ISOP.emis_col.WED.png"/>
          <p:cNvPicPr>
            <a:picLocks noChangeAspect="1"/>
          </p:cNvPicPr>
          <p:nvPr/>
        </p:nvPicPr>
        <p:blipFill>
          <a:blip r:embed="rId7" cstate="print"/>
          <a:srcRect t="8609"/>
          <a:stretch>
            <a:fillRect/>
          </a:stretch>
        </p:blipFill>
        <p:spPr>
          <a:xfrm>
            <a:off x="5562600" y="2539328"/>
            <a:ext cx="3354457" cy="1880272"/>
          </a:xfrm>
          <a:prstGeom prst="rect">
            <a:avLst/>
          </a:prstGeom>
        </p:spPr>
      </p:pic>
      <p:sp>
        <p:nvSpPr>
          <p:cNvPr id="14" name="TextBox 13"/>
          <p:cNvSpPr txBox="1"/>
          <p:nvPr/>
        </p:nvSpPr>
        <p:spPr>
          <a:xfrm>
            <a:off x="6705600" y="304800"/>
            <a:ext cx="890739" cy="246221"/>
          </a:xfrm>
          <a:prstGeom prst="rect">
            <a:avLst/>
          </a:prstGeom>
          <a:noFill/>
        </p:spPr>
        <p:txBody>
          <a:bodyPr wrap="none" rtlCol="0">
            <a:spAutoFit/>
          </a:bodyPr>
          <a:lstStyle/>
          <a:p>
            <a:r>
              <a:rPr lang="en-US" sz="1000" dirty="0" smtClean="0"/>
              <a:t>NO Emissions</a:t>
            </a:r>
            <a:endParaRPr lang="en-US" sz="1000" dirty="0"/>
          </a:p>
        </p:txBody>
      </p:sp>
      <p:sp>
        <p:nvSpPr>
          <p:cNvPr id="15" name="TextBox 14"/>
          <p:cNvSpPr txBox="1"/>
          <p:nvPr/>
        </p:nvSpPr>
        <p:spPr>
          <a:xfrm>
            <a:off x="6553200" y="2362200"/>
            <a:ext cx="1178528" cy="246221"/>
          </a:xfrm>
          <a:prstGeom prst="rect">
            <a:avLst/>
          </a:prstGeom>
          <a:noFill/>
        </p:spPr>
        <p:txBody>
          <a:bodyPr wrap="none" rtlCol="0">
            <a:spAutoFit/>
          </a:bodyPr>
          <a:lstStyle/>
          <a:p>
            <a:r>
              <a:rPr lang="en-US" sz="1000" dirty="0" smtClean="0"/>
              <a:t>Isoprene Emissions</a:t>
            </a:r>
            <a:endParaRPr lang="en-US" sz="1000" dirty="0"/>
          </a:p>
        </p:txBody>
      </p:sp>
      <p:sp>
        <p:nvSpPr>
          <p:cNvPr id="16" name="TextBox 15"/>
          <p:cNvSpPr txBox="1"/>
          <p:nvPr/>
        </p:nvSpPr>
        <p:spPr>
          <a:xfrm>
            <a:off x="6477000" y="4419600"/>
            <a:ext cx="1328809" cy="246221"/>
          </a:xfrm>
          <a:prstGeom prst="rect">
            <a:avLst/>
          </a:prstGeom>
          <a:noFill/>
        </p:spPr>
        <p:txBody>
          <a:bodyPr wrap="none" rtlCol="0">
            <a:spAutoFit/>
          </a:bodyPr>
          <a:lstStyle/>
          <a:p>
            <a:r>
              <a:rPr lang="en-US" sz="1000" dirty="0" smtClean="0"/>
              <a:t>PBL Height and Winds</a:t>
            </a:r>
            <a:endParaRPr lang="en-US" sz="1000" dirty="0"/>
          </a:p>
        </p:txBody>
      </p:sp>
      <p:sp>
        <p:nvSpPr>
          <p:cNvPr id="17" name="TextBox 16"/>
          <p:cNvSpPr txBox="1"/>
          <p:nvPr/>
        </p:nvSpPr>
        <p:spPr>
          <a:xfrm>
            <a:off x="1752600" y="4724400"/>
            <a:ext cx="1769197" cy="246221"/>
          </a:xfrm>
          <a:prstGeom prst="rect">
            <a:avLst/>
          </a:prstGeom>
          <a:noFill/>
        </p:spPr>
        <p:txBody>
          <a:bodyPr wrap="none" rtlCol="0">
            <a:spAutoFit/>
          </a:bodyPr>
          <a:lstStyle/>
          <a:p>
            <a:r>
              <a:rPr lang="en-US" sz="1000" dirty="0" smtClean="0"/>
              <a:t>Model Results vs. </a:t>
            </a:r>
            <a:r>
              <a:rPr lang="en-US" sz="1000" dirty="0" err="1" smtClean="0"/>
              <a:t>AIRNow</a:t>
            </a:r>
            <a:r>
              <a:rPr lang="en-US" sz="1000" dirty="0" smtClean="0"/>
              <a:t> </a:t>
            </a:r>
            <a:r>
              <a:rPr lang="en-US" sz="1000" dirty="0" err="1" smtClean="0"/>
              <a:t>Obs</a:t>
            </a:r>
            <a:r>
              <a:rPr lang="en-US" sz="1000" dirty="0" smtClean="0"/>
              <a:t> </a:t>
            </a:r>
            <a:endParaRPr lang="en-US"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6</a:t>
            </a:fld>
            <a:endParaRPr lang="en-US" dirty="0"/>
          </a:p>
        </p:txBody>
      </p:sp>
      <p:pic>
        <p:nvPicPr>
          <p:cNvPr id="5" name="Picture 4" descr="figure2.pdf"/>
          <p:cNvPicPr>
            <a:picLocks noChangeAspect="1"/>
          </p:cNvPicPr>
          <p:nvPr/>
        </p:nvPicPr>
        <p:blipFill>
          <a:blip r:embed="rId3" cstate="print"/>
          <a:srcRect l="6667" t="26250" r="6667" b="25000"/>
          <a:stretch>
            <a:fillRect/>
          </a:stretch>
        </p:blipFill>
        <p:spPr>
          <a:xfrm>
            <a:off x="0" y="1676400"/>
            <a:ext cx="9144000" cy="3371850"/>
          </a:xfrm>
          <a:prstGeom prst="rect">
            <a:avLst/>
          </a:prstGeom>
        </p:spPr>
      </p:pic>
      <p:sp>
        <p:nvSpPr>
          <p:cNvPr id="6" name="Rectangle 1026"/>
          <p:cNvSpPr txBox="1">
            <a:spLocks noChangeArrowheads="1"/>
          </p:cNvSpPr>
          <p:nvPr/>
        </p:nvSpPr>
        <p:spPr>
          <a:xfrm>
            <a:off x="1447800" y="838200"/>
            <a:ext cx="6172200" cy="381000"/>
          </a:xfrm>
          <a:prstGeom prst="rect">
            <a:avLst/>
          </a:prstGeom>
        </p:spPr>
        <p:txBody>
          <a:bodyPr lIns="0" rIns="0" bIns="0" anchor="b"/>
          <a:lstStyle/>
          <a:p>
            <a:pPr algn="ctr">
              <a:defRPr/>
            </a:pPr>
            <a:r>
              <a:rPr lang="en-US" sz="2800" dirty="0" smtClean="0"/>
              <a:t>HCHO/NO</a:t>
            </a:r>
            <a:r>
              <a:rPr lang="en-US" sz="2800" baseline="-25000" dirty="0" smtClean="0"/>
              <a:t>2</a:t>
            </a:r>
            <a:r>
              <a:rPr lang="en-US" sz="2800" dirty="0" smtClean="0"/>
              <a:t> - </a:t>
            </a:r>
            <a:r>
              <a:rPr kumimoji="0" lang="en-US" sz="2800" dirty="0" smtClean="0">
                <a:latin typeface="+mn-lt"/>
                <a:ea typeface="+mj-ea"/>
                <a:cs typeface="+mj-cs"/>
              </a:rPr>
              <a:t>August 2009</a:t>
            </a:r>
          </a:p>
        </p:txBody>
      </p:sp>
      <p:pic>
        <p:nvPicPr>
          <p:cNvPr id="7" name="Picture 6" descr="figure2.pdf"/>
          <p:cNvPicPr>
            <a:picLocks noChangeAspect="1"/>
          </p:cNvPicPr>
          <p:nvPr/>
        </p:nvPicPr>
        <p:blipFill>
          <a:blip r:embed="rId4" cstate="print"/>
          <a:srcRect l="14167" t="83750" r="24167" b="8750"/>
          <a:stretch>
            <a:fillRect/>
          </a:stretch>
        </p:blipFill>
        <p:spPr>
          <a:xfrm>
            <a:off x="1828800" y="4953000"/>
            <a:ext cx="5638800" cy="457200"/>
          </a:xfrm>
          <a:prstGeom prst="rect">
            <a:avLst/>
          </a:prstGeom>
        </p:spPr>
      </p:pic>
      <p:sp>
        <p:nvSpPr>
          <p:cNvPr id="8" name="TextBox 7"/>
          <p:cNvSpPr txBox="1"/>
          <p:nvPr/>
        </p:nvSpPr>
        <p:spPr>
          <a:xfrm>
            <a:off x="1981200" y="5334000"/>
            <a:ext cx="1529761" cy="369332"/>
          </a:xfrm>
          <a:prstGeom prst="rect">
            <a:avLst/>
          </a:prstGeom>
          <a:noFill/>
        </p:spPr>
        <p:txBody>
          <a:bodyPr wrap="none" rtlCol="0">
            <a:spAutoFit/>
          </a:bodyPr>
          <a:lstStyle/>
          <a:p>
            <a:r>
              <a:rPr lang="en-US" dirty="0" err="1" smtClean="0"/>
              <a:t>NO</a:t>
            </a:r>
            <a:r>
              <a:rPr lang="en-US" baseline="-25000" dirty="0" err="1" smtClean="0"/>
              <a:t>x</a:t>
            </a:r>
            <a:r>
              <a:rPr lang="en-US" dirty="0" smtClean="0"/>
              <a:t>-saturated</a:t>
            </a:r>
            <a:endParaRPr lang="en-US" dirty="0"/>
          </a:p>
        </p:txBody>
      </p:sp>
      <p:sp>
        <p:nvSpPr>
          <p:cNvPr id="9" name="TextBox 8"/>
          <p:cNvSpPr txBox="1"/>
          <p:nvPr/>
        </p:nvSpPr>
        <p:spPr>
          <a:xfrm>
            <a:off x="4267200" y="5334000"/>
            <a:ext cx="752054" cy="369332"/>
          </a:xfrm>
          <a:prstGeom prst="rect">
            <a:avLst/>
          </a:prstGeom>
          <a:noFill/>
        </p:spPr>
        <p:txBody>
          <a:bodyPr wrap="none" rtlCol="0">
            <a:spAutoFit/>
          </a:bodyPr>
          <a:lstStyle/>
          <a:p>
            <a:r>
              <a:rPr lang="en-US" dirty="0" smtClean="0"/>
              <a:t>mixed</a:t>
            </a:r>
            <a:endParaRPr lang="en-US" dirty="0"/>
          </a:p>
        </p:txBody>
      </p:sp>
      <p:sp>
        <p:nvSpPr>
          <p:cNvPr id="10" name="TextBox 9"/>
          <p:cNvSpPr txBox="1"/>
          <p:nvPr/>
        </p:nvSpPr>
        <p:spPr>
          <a:xfrm>
            <a:off x="5791200" y="5334000"/>
            <a:ext cx="1438953" cy="369332"/>
          </a:xfrm>
          <a:prstGeom prst="rect">
            <a:avLst/>
          </a:prstGeom>
          <a:noFill/>
        </p:spPr>
        <p:txBody>
          <a:bodyPr wrap="none" rtlCol="0">
            <a:spAutoFit/>
          </a:bodyPr>
          <a:lstStyle/>
          <a:p>
            <a:r>
              <a:rPr lang="en-US" dirty="0" err="1" smtClean="0"/>
              <a:t>NO</a:t>
            </a:r>
            <a:r>
              <a:rPr lang="en-US" baseline="-25000" dirty="0" err="1" smtClean="0"/>
              <a:t>x</a:t>
            </a:r>
            <a:r>
              <a:rPr lang="en-US" dirty="0" smtClean="0"/>
              <a:t>-sensitive</a:t>
            </a:r>
            <a:endParaRPr lang="en-US" dirty="0"/>
          </a:p>
        </p:txBody>
      </p:sp>
      <p:sp>
        <p:nvSpPr>
          <p:cNvPr id="11" name="TextBox 10"/>
          <p:cNvSpPr txBox="1"/>
          <p:nvPr/>
        </p:nvSpPr>
        <p:spPr>
          <a:xfrm>
            <a:off x="838200" y="1371600"/>
            <a:ext cx="2965776" cy="461665"/>
          </a:xfrm>
          <a:prstGeom prst="rect">
            <a:avLst/>
          </a:prstGeom>
          <a:noFill/>
        </p:spPr>
        <p:txBody>
          <a:bodyPr wrap="none" rtlCol="0">
            <a:spAutoFit/>
          </a:bodyPr>
          <a:lstStyle/>
          <a:p>
            <a:r>
              <a:rPr lang="en-US" sz="2400" dirty="0" smtClean="0"/>
              <a:t>GOME-2 Satellite Data</a:t>
            </a:r>
            <a:endParaRPr lang="en-US" sz="2400" dirty="0"/>
          </a:p>
        </p:txBody>
      </p:sp>
      <p:sp>
        <p:nvSpPr>
          <p:cNvPr id="12" name="TextBox 11"/>
          <p:cNvSpPr txBox="1"/>
          <p:nvPr/>
        </p:nvSpPr>
        <p:spPr>
          <a:xfrm>
            <a:off x="6172200" y="1371600"/>
            <a:ext cx="1686579" cy="461665"/>
          </a:xfrm>
          <a:prstGeom prst="rect">
            <a:avLst/>
          </a:prstGeom>
          <a:noFill/>
        </p:spPr>
        <p:txBody>
          <a:bodyPr wrap="none" rtlCol="0">
            <a:spAutoFit/>
          </a:bodyPr>
          <a:lstStyle/>
          <a:p>
            <a:r>
              <a:rPr lang="en-US" sz="2400" dirty="0" smtClean="0"/>
              <a:t>CMAQ 4.7.1</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7</a:t>
            </a:fld>
            <a:endParaRPr lang="en-US" dirty="0"/>
          </a:p>
        </p:txBody>
      </p:sp>
      <p:pic>
        <p:nvPicPr>
          <p:cNvPr id="5" name="Picture 4" descr="figure3_o3_4647_47_scat.pdf"/>
          <p:cNvPicPr>
            <a:picLocks noChangeAspect="1"/>
          </p:cNvPicPr>
          <p:nvPr/>
        </p:nvPicPr>
        <p:blipFill>
          <a:blip r:embed="rId3" cstate="print"/>
          <a:srcRect l="2500" t="17880" r="1667" b="12500"/>
          <a:stretch>
            <a:fillRect/>
          </a:stretch>
        </p:blipFill>
        <p:spPr>
          <a:xfrm>
            <a:off x="228600" y="2254165"/>
            <a:ext cx="8763000" cy="2546435"/>
          </a:xfrm>
          <a:prstGeom prst="rect">
            <a:avLst/>
          </a:prstGeom>
        </p:spPr>
      </p:pic>
      <p:sp>
        <p:nvSpPr>
          <p:cNvPr id="6" name="TextBox 5"/>
          <p:cNvSpPr txBox="1"/>
          <p:nvPr/>
        </p:nvSpPr>
        <p:spPr>
          <a:xfrm>
            <a:off x="990600" y="1752600"/>
            <a:ext cx="1529761" cy="369332"/>
          </a:xfrm>
          <a:prstGeom prst="rect">
            <a:avLst/>
          </a:prstGeom>
          <a:noFill/>
        </p:spPr>
        <p:txBody>
          <a:bodyPr wrap="none" rtlCol="0">
            <a:spAutoFit/>
          </a:bodyPr>
          <a:lstStyle/>
          <a:p>
            <a:r>
              <a:rPr lang="en-US" dirty="0" err="1" smtClean="0"/>
              <a:t>NO</a:t>
            </a:r>
            <a:r>
              <a:rPr lang="en-US" baseline="-25000" dirty="0" err="1" smtClean="0"/>
              <a:t>x</a:t>
            </a:r>
            <a:r>
              <a:rPr lang="en-US" dirty="0" smtClean="0"/>
              <a:t>-saturated</a:t>
            </a:r>
            <a:endParaRPr lang="en-US" dirty="0"/>
          </a:p>
        </p:txBody>
      </p:sp>
      <p:sp>
        <p:nvSpPr>
          <p:cNvPr id="7" name="TextBox 6"/>
          <p:cNvSpPr txBox="1"/>
          <p:nvPr/>
        </p:nvSpPr>
        <p:spPr>
          <a:xfrm>
            <a:off x="4419600" y="1752600"/>
            <a:ext cx="752054" cy="369332"/>
          </a:xfrm>
          <a:prstGeom prst="rect">
            <a:avLst/>
          </a:prstGeom>
          <a:noFill/>
        </p:spPr>
        <p:txBody>
          <a:bodyPr wrap="none" rtlCol="0">
            <a:spAutoFit/>
          </a:bodyPr>
          <a:lstStyle/>
          <a:p>
            <a:r>
              <a:rPr lang="en-US" dirty="0" smtClean="0"/>
              <a:t>mixed</a:t>
            </a:r>
            <a:endParaRPr lang="en-US" dirty="0"/>
          </a:p>
        </p:txBody>
      </p:sp>
      <p:sp>
        <p:nvSpPr>
          <p:cNvPr id="8" name="TextBox 7"/>
          <p:cNvSpPr txBox="1"/>
          <p:nvPr/>
        </p:nvSpPr>
        <p:spPr>
          <a:xfrm>
            <a:off x="7086600" y="1752600"/>
            <a:ext cx="1438953" cy="369332"/>
          </a:xfrm>
          <a:prstGeom prst="rect">
            <a:avLst/>
          </a:prstGeom>
          <a:noFill/>
        </p:spPr>
        <p:txBody>
          <a:bodyPr wrap="none" rtlCol="0">
            <a:spAutoFit/>
          </a:bodyPr>
          <a:lstStyle/>
          <a:p>
            <a:r>
              <a:rPr lang="en-US" dirty="0" err="1" smtClean="0"/>
              <a:t>NO</a:t>
            </a:r>
            <a:r>
              <a:rPr lang="en-US" baseline="-25000" dirty="0" err="1" smtClean="0"/>
              <a:t>x</a:t>
            </a:r>
            <a:r>
              <a:rPr lang="en-US" dirty="0" smtClean="0"/>
              <a:t>-sensitive</a:t>
            </a:r>
            <a:endParaRPr lang="en-US" dirty="0"/>
          </a:p>
        </p:txBody>
      </p:sp>
      <p:sp>
        <p:nvSpPr>
          <p:cNvPr id="9" name="TextBox 8"/>
          <p:cNvSpPr txBox="1"/>
          <p:nvPr/>
        </p:nvSpPr>
        <p:spPr>
          <a:xfrm>
            <a:off x="2514600" y="990600"/>
            <a:ext cx="4406525" cy="461665"/>
          </a:xfrm>
          <a:prstGeom prst="rect">
            <a:avLst/>
          </a:prstGeom>
          <a:noFill/>
        </p:spPr>
        <p:txBody>
          <a:bodyPr wrap="none" rtlCol="0">
            <a:spAutoFit/>
          </a:bodyPr>
          <a:lstStyle/>
          <a:p>
            <a:r>
              <a:rPr lang="en-US" sz="2400" dirty="0" smtClean="0"/>
              <a:t>Ozone Biases by Chemical Regime</a:t>
            </a:r>
            <a:endParaRPr lang="en-US" sz="2400" dirty="0"/>
          </a:p>
        </p:txBody>
      </p:sp>
      <p:sp>
        <p:nvSpPr>
          <p:cNvPr id="10" name="TextBox 9"/>
          <p:cNvSpPr txBox="1"/>
          <p:nvPr/>
        </p:nvSpPr>
        <p:spPr>
          <a:xfrm>
            <a:off x="1981200" y="4876800"/>
            <a:ext cx="2667000" cy="1477328"/>
          </a:xfrm>
          <a:prstGeom prst="rect">
            <a:avLst/>
          </a:prstGeom>
          <a:noFill/>
        </p:spPr>
        <p:txBody>
          <a:bodyPr wrap="square" rtlCol="0">
            <a:spAutoFit/>
          </a:bodyPr>
          <a:lstStyle/>
          <a:p>
            <a:r>
              <a:rPr lang="en-US" dirty="0" smtClean="0"/>
              <a:t>     Possible causes?</a:t>
            </a:r>
          </a:p>
          <a:p>
            <a:pPr lvl="1">
              <a:buFont typeface="Arial"/>
              <a:buChar char="•"/>
            </a:pPr>
            <a:r>
              <a:rPr lang="en-US" dirty="0" smtClean="0"/>
              <a:t> Emissions</a:t>
            </a:r>
          </a:p>
          <a:p>
            <a:pPr lvl="1">
              <a:buFont typeface="Arial"/>
              <a:buChar char="•"/>
            </a:pPr>
            <a:r>
              <a:rPr lang="en-US" dirty="0" smtClean="0"/>
              <a:t> Deposition</a:t>
            </a:r>
          </a:p>
          <a:p>
            <a:pPr lvl="1">
              <a:buFont typeface="Arial"/>
              <a:buChar char="•"/>
            </a:pPr>
            <a:r>
              <a:rPr lang="en-US" dirty="0" smtClean="0"/>
              <a:t> Transport</a:t>
            </a:r>
          </a:p>
          <a:p>
            <a:pPr lvl="1">
              <a:buFont typeface="Arial"/>
              <a:buChar char="•"/>
            </a:pPr>
            <a:r>
              <a:rPr lang="en-US" dirty="0" smtClean="0"/>
              <a:t> Chemistry</a:t>
            </a:r>
            <a:endParaRPr lang="en-US" dirty="0"/>
          </a:p>
        </p:txBody>
      </p:sp>
      <p:sp>
        <p:nvSpPr>
          <p:cNvPr id="11" name="TextBox 10"/>
          <p:cNvSpPr txBox="1"/>
          <p:nvPr/>
        </p:nvSpPr>
        <p:spPr>
          <a:xfrm>
            <a:off x="4876800" y="5334000"/>
            <a:ext cx="1954381" cy="400110"/>
          </a:xfrm>
          <a:prstGeom prst="rect">
            <a:avLst/>
          </a:prstGeom>
          <a:noFill/>
        </p:spPr>
        <p:txBody>
          <a:bodyPr wrap="none" rtlCol="0">
            <a:spAutoFit/>
          </a:bodyPr>
          <a:lstStyle/>
          <a:p>
            <a:r>
              <a:rPr lang="en-US" sz="2000" dirty="0" err="1" smtClean="0">
                <a:solidFill>
                  <a:srgbClr val="FF0000"/>
                </a:solidFill>
              </a:rPr>
              <a:t>Choi</a:t>
            </a:r>
            <a:r>
              <a:rPr lang="en-US" sz="2000" dirty="0" smtClean="0">
                <a:solidFill>
                  <a:srgbClr val="FF0000"/>
                </a:solidFill>
              </a:rPr>
              <a:t> et al. poster</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ltaO3 CB05CBIV 2007Aug15v2.gif"/>
          <p:cNvPicPr>
            <a:picLocks noChangeAspect="1"/>
          </p:cNvPicPr>
          <p:nvPr/>
        </p:nvPicPr>
        <p:blipFill>
          <a:blip r:embed="rId3" cstate="print"/>
          <a:stretch>
            <a:fillRect/>
          </a:stretch>
        </p:blipFill>
        <p:spPr>
          <a:xfrm>
            <a:off x="3733800" y="914400"/>
            <a:ext cx="5715000" cy="4466136"/>
          </a:xfrm>
          <a:prstGeom prst="rect">
            <a:avLst/>
          </a:prstGeom>
        </p:spPr>
      </p:pic>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8</a:t>
            </a:fld>
            <a:endParaRPr lang="en-US" dirty="0"/>
          </a:p>
        </p:txBody>
      </p:sp>
      <p:pic>
        <p:nvPicPr>
          <p:cNvPr id="6" name="Picture 5" descr="Figure01.png"/>
          <p:cNvPicPr>
            <a:picLocks noChangeAspect="1"/>
          </p:cNvPicPr>
          <p:nvPr/>
        </p:nvPicPr>
        <p:blipFill>
          <a:blip r:embed="rId4" cstate="print"/>
          <a:stretch>
            <a:fillRect/>
          </a:stretch>
        </p:blipFill>
        <p:spPr>
          <a:xfrm>
            <a:off x="0" y="1143000"/>
            <a:ext cx="4217208" cy="2438400"/>
          </a:xfrm>
          <a:prstGeom prst="rect">
            <a:avLst/>
          </a:prstGeom>
        </p:spPr>
      </p:pic>
      <p:sp>
        <p:nvSpPr>
          <p:cNvPr id="8" name="Rectangle 1026"/>
          <p:cNvSpPr txBox="1">
            <a:spLocks noChangeArrowheads="1"/>
          </p:cNvSpPr>
          <p:nvPr/>
        </p:nvSpPr>
        <p:spPr>
          <a:xfrm>
            <a:off x="304800" y="3886200"/>
            <a:ext cx="2590800" cy="2362200"/>
          </a:xfrm>
          <a:prstGeom prst="rect">
            <a:avLst/>
          </a:prstGeom>
          <a:noFill/>
        </p:spPr>
        <p:txBody>
          <a:bodyP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Additional </a:t>
            </a:r>
            <a:r>
              <a:rPr lang="en-US" sz="2400" dirty="0" err="1" smtClean="0">
                <a:latin typeface="+mj-lt"/>
                <a:ea typeface="+mj-ea"/>
                <a:cs typeface="+mj-cs"/>
              </a:rPr>
              <a:t>NO</a:t>
            </a:r>
            <a:r>
              <a:rPr lang="en-US" sz="2400" baseline="-25000" dirty="0" err="1" smtClean="0">
                <a:latin typeface="+mj-lt"/>
                <a:ea typeface="+mj-ea"/>
                <a:cs typeface="+mj-cs"/>
              </a:rPr>
              <a:t>x</a:t>
            </a:r>
            <a:r>
              <a:rPr lang="en-US" sz="2400" dirty="0" smtClean="0">
                <a:latin typeface="+mj-lt"/>
                <a:ea typeface="+mj-ea"/>
                <a:cs typeface="+mj-cs"/>
              </a:rPr>
              <a:t> Recycling Reactions of CB05 Produce Higher Ozone than CBMIV</a:t>
            </a:r>
            <a:endParaRPr kumimoji="0" lang="en-US" sz="1600" b="0" i="0" u="none" strike="noStrike" kern="1200" cap="none" spc="0" normalizeH="0" baseline="-25000" noProof="0" dirty="0" smtClean="0">
              <a:ln>
                <a:noFill/>
              </a:ln>
              <a:effectLst/>
              <a:uLnTx/>
              <a:uFillTx/>
              <a:latin typeface="+mj-lt"/>
              <a:ea typeface="+mj-ea"/>
              <a:cs typeface="+mj-cs"/>
            </a:endParaRPr>
          </a:p>
        </p:txBody>
      </p:sp>
      <p:sp>
        <p:nvSpPr>
          <p:cNvPr id="10" name="TextBox 9"/>
          <p:cNvSpPr txBox="1"/>
          <p:nvPr/>
        </p:nvSpPr>
        <p:spPr>
          <a:xfrm>
            <a:off x="2971800" y="4876800"/>
            <a:ext cx="5715000" cy="861774"/>
          </a:xfrm>
          <a:prstGeom prst="rect">
            <a:avLst/>
          </a:prstGeom>
          <a:noFill/>
        </p:spPr>
        <p:txBody>
          <a:bodyPr wrap="square" rtlCol="0">
            <a:spAutoFit/>
          </a:bodyPr>
          <a:lstStyle/>
          <a:p>
            <a:pPr marL="342900" indent="-342900"/>
            <a:r>
              <a:rPr lang="en-US" sz="1600" b="1" i="1" dirty="0" smtClean="0">
                <a:latin typeface="Calibri"/>
                <a:cs typeface="Calibri"/>
              </a:rPr>
              <a:t>	</a:t>
            </a:r>
            <a:r>
              <a:rPr lang="en-US" sz="1600" dirty="0" smtClean="0">
                <a:latin typeface="Calibri"/>
                <a:cs typeface="Calibri"/>
              </a:rPr>
              <a:t>HO</a:t>
            </a:r>
            <a:r>
              <a:rPr lang="en-US" sz="1600" baseline="-25000" dirty="0" smtClean="0">
                <a:latin typeface="Calibri"/>
                <a:cs typeface="Calibri"/>
              </a:rPr>
              <a:t>2</a:t>
            </a:r>
            <a:r>
              <a:rPr lang="en-US" sz="1600" dirty="0" smtClean="0">
                <a:latin typeface="Calibri"/>
                <a:cs typeface="Calibri"/>
              </a:rPr>
              <a:t>NO</a:t>
            </a:r>
            <a:r>
              <a:rPr lang="en-US" sz="1600" baseline="-25000" dirty="0" smtClean="0">
                <a:latin typeface="Calibri"/>
                <a:cs typeface="Calibri"/>
              </a:rPr>
              <a:t>2</a:t>
            </a:r>
            <a:r>
              <a:rPr lang="en-US" sz="1600" dirty="0" smtClean="0">
                <a:latin typeface="Calibri"/>
                <a:cs typeface="Calibri"/>
              </a:rPr>
              <a:t> + </a:t>
            </a:r>
            <a:r>
              <a:rPr lang="en-US" sz="1600" dirty="0" err="1" smtClean="0">
                <a:latin typeface="Calibri"/>
                <a:cs typeface="Calibri"/>
              </a:rPr>
              <a:t>h</a:t>
            </a:r>
            <a:r>
              <a:rPr lang="en-US" sz="1600" i="1" dirty="0" err="1" smtClean="0">
                <a:latin typeface="Calibri"/>
                <a:cs typeface="Calibri"/>
              </a:rPr>
              <a:t>ν</a:t>
            </a:r>
            <a:r>
              <a:rPr lang="en-US" sz="1600" dirty="0" smtClean="0">
                <a:latin typeface="Calibri"/>
                <a:cs typeface="Calibri"/>
              </a:rPr>
              <a:t>  → 	0.61 HO</a:t>
            </a:r>
            <a:r>
              <a:rPr lang="en-US" sz="1600" baseline="-25000" dirty="0" smtClean="0">
                <a:latin typeface="Calibri"/>
                <a:cs typeface="Calibri"/>
              </a:rPr>
              <a:t>2</a:t>
            </a:r>
            <a:r>
              <a:rPr lang="en-US" sz="1600" dirty="0" smtClean="0">
                <a:latin typeface="Calibri"/>
                <a:cs typeface="Calibri"/>
              </a:rPr>
              <a:t> + 0.61 NO</a:t>
            </a:r>
            <a:r>
              <a:rPr lang="en-US" sz="1600" baseline="-25000" dirty="0" smtClean="0">
                <a:latin typeface="Calibri"/>
                <a:cs typeface="Calibri"/>
              </a:rPr>
              <a:t>2</a:t>
            </a:r>
            <a:r>
              <a:rPr lang="en-US" sz="1600" dirty="0" smtClean="0">
                <a:latin typeface="Calibri"/>
                <a:cs typeface="Calibri"/>
              </a:rPr>
              <a:t> + 0.39 OH + 0.39 NO</a:t>
            </a:r>
            <a:r>
              <a:rPr lang="en-US" sz="1600" baseline="-25000" dirty="0" smtClean="0">
                <a:latin typeface="Calibri"/>
                <a:cs typeface="Calibri"/>
              </a:rPr>
              <a:t>3</a:t>
            </a:r>
          </a:p>
          <a:p>
            <a:pPr marL="342900" indent="-342900"/>
            <a:r>
              <a:rPr lang="en-US" sz="1600" i="1" dirty="0" smtClean="0">
                <a:latin typeface="Calibri"/>
                <a:cs typeface="Calibri"/>
              </a:rPr>
              <a:t>	</a:t>
            </a:r>
            <a:r>
              <a:rPr lang="en-US" sz="1600" dirty="0" smtClean="0">
                <a:latin typeface="Calibri"/>
                <a:cs typeface="Calibri"/>
              </a:rPr>
              <a:t>HNO</a:t>
            </a:r>
            <a:r>
              <a:rPr lang="en-US" sz="1600" baseline="-25000" dirty="0" smtClean="0">
                <a:latin typeface="Calibri"/>
                <a:cs typeface="Calibri"/>
              </a:rPr>
              <a:t>3</a:t>
            </a:r>
            <a:r>
              <a:rPr lang="en-US" sz="1600" dirty="0" smtClean="0">
                <a:latin typeface="Calibri"/>
                <a:cs typeface="Calibri"/>
              </a:rPr>
              <a:t> + </a:t>
            </a:r>
            <a:r>
              <a:rPr lang="en-US" sz="1600" dirty="0" err="1" smtClean="0">
                <a:latin typeface="Calibri"/>
                <a:cs typeface="Calibri"/>
              </a:rPr>
              <a:t>h</a:t>
            </a:r>
            <a:r>
              <a:rPr lang="en-US" sz="1600" i="1" dirty="0" err="1" smtClean="0">
                <a:latin typeface="Calibri"/>
                <a:cs typeface="Calibri"/>
              </a:rPr>
              <a:t>ν</a:t>
            </a:r>
            <a:r>
              <a:rPr lang="en-US" sz="1600" dirty="0" smtClean="0">
                <a:latin typeface="Calibri"/>
                <a:cs typeface="Calibri"/>
              </a:rPr>
              <a:t>      →	OH + NO</a:t>
            </a:r>
            <a:r>
              <a:rPr lang="en-US" sz="1600" baseline="-25000" dirty="0" smtClean="0">
                <a:latin typeface="Calibri"/>
                <a:cs typeface="Calibri"/>
              </a:rPr>
              <a:t>2</a:t>
            </a:r>
          </a:p>
          <a:p>
            <a:pPr marL="342900" indent="-342900"/>
            <a:r>
              <a:rPr lang="en-US" sz="1600" i="1" dirty="0" smtClean="0">
                <a:latin typeface="Calibri"/>
                <a:cs typeface="Calibri"/>
              </a:rPr>
              <a:t>	</a:t>
            </a:r>
            <a:r>
              <a:rPr lang="en-US" sz="1600" dirty="0" smtClean="0">
                <a:latin typeface="Calibri"/>
                <a:cs typeface="Calibri"/>
              </a:rPr>
              <a:t>N</a:t>
            </a:r>
            <a:r>
              <a:rPr lang="en-US" sz="1600" baseline="-25000" dirty="0" smtClean="0">
                <a:latin typeface="Calibri"/>
                <a:cs typeface="Calibri"/>
              </a:rPr>
              <a:t>2</a:t>
            </a:r>
            <a:r>
              <a:rPr lang="en-US" sz="1600" dirty="0" smtClean="0">
                <a:latin typeface="Calibri"/>
                <a:cs typeface="Calibri"/>
              </a:rPr>
              <a:t>O</a:t>
            </a:r>
            <a:r>
              <a:rPr lang="en-US" sz="1600" baseline="-25000" dirty="0" smtClean="0">
                <a:latin typeface="Calibri"/>
                <a:cs typeface="Calibri"/>
              </a:rPr>
              <a:t>5</a:t>
            </a:r>
            <a:r>
              <a:rPr lang="en-US" sz="1600" dirty="0" smtClean="0">
                <a:latin typeface="Calibri"/>
                <a:cs typeface="Calibri"/>
              </a:rPr>
              <a:t> + </a:t>
            </a:r>
            <a:r>
              <a:rPr lang="en-US" sz="1600" dirty="0" err="1" smtClean="0">
                <a:latin typeface="Calibri"/>
                <a:cs typeface="Calibri"/>
              </a:rPr>
              <a:t>h</a:t>
            </a:r>
            <a:r>
              <a:rPr lang="en-US" sz="1600" i="1" dirty="0" err="1" smtClean="0">
                <a:latin typeface="Calibri"/>
                <a:cs typeface="Calibri"/>
              </a:rPr>
              <a:t>ν</a:t>
            </a:r>
            <a:r>
              <a:rPr lang="en-US" sz="1600" dirty="0" smtClean="0">
                <a:latin typeface="Calibri"/>
                <a:cs typeface="Calibri"/>
              </a:rPr>
              <a:t>       →	NO</a:t>
            </a:r>
            <a:r>
              <a:rPr lang="en-US" sz="1600" baseline="-25000" dirty="0" smtClean="0">
                <a:latin typeface="Calibri"/>
                <a:cs typeface="Calibri"/>
              </a:rPr>
              <a:t>2</a:t>
            </a:r>
            <a:r>
              <a:rPr lang="en-US" sz="1600" dirty="0" smtClean="0">
                <a:latin typeface="Calibri"/>
                <a:cs typeface="Calibri"/>
              </a:rPr>
              <a:t> + NO</a:t>
            </a:r>
            <a:r>
              <a:rPr lang="en-US" sz="1600" baseline="-25000" dirty="0" smtClean="0">
                <a:latin typeface="Calibri"/>
                <a:cs typeface="Calibri"/>
              </a:rPr>
              <a:t>3</a:t>
            </a:r>
            <a:endParaRPr lang="en-US" sz="2400" baseline="-25000" dirty="0" smtClean="0">
              <a:latin typeface="Calibri"/>
              <a:cs typeface="Calibri"/>
            </a:endParaRPr>
          </a:p>
        </p:txBody>
      </p:sp>
      <p:sp>
        <p:nvSpPr>
          <p:cNvPr id="11" name="Rectangle 10"/>
          <p:cNvSpPr/>
          <p:nvPr/>
        </p:nvSpPr>
        <p:spPr>
          <a:xfrm>
            <a:off x="2971800" y="4191000"/>
            <a:ext cx="6400800" cy="584776"/>
          </a:xfrm>
          <a:prstGeom prst="rect">
            <a:avLst/>
          </a:prstGeom>
        </p:spPr>
        <p:txBody>
          <a:bodyPr wrap="square">
            <a:spAutoFit/>
          </a:bodyPr>
          <a:lstStyle/>
          <a:p>
            <a:pPr marL="342900" indent="-342900"/>
            <a:r>
              <a:rPr lang="en-US" sz="1600" b="1" i="1" dirty="0" smtClean="0">
                <a:latin typeface="Calibri"/>
                <a:cs typeface="Calibri"/>
              </a:rPr>
              <a:t>	</a:t>
            </a:r>
            <a:r>
              <a:rPr lang="en-US" sz="1600" dirty="0" smtClean="0">
                <a:latin typeface="Calibri"/>
                <a:cs typeface="Calibri"/>
              </a:rPr>
              <a:t>NTR  +  OH → HNO</a:t>
            </a:r>
            <a:r>
              <a:rPr lang="en-US" sz="1600" baseline="-25000" dirty="0" smtClean="0">
                <a:latin typeface="Calibri"/>
                <a:cs typeface="Calibri"/>
              </a:rPr>
              <a:t>3</a:t>
            </a:r>
            <a:r>
              <a:rPr lang="en-US" sz="1600" dirty="0" smtClean="0">
                <a:latin typeface="Calibri"/>
                <a:cs typeface="Calibri"/>
              </a:rPr>
              <a:t> + HO</a:t>
            </a:r>
            <a:r>
              <a:rPr lang="en-US" sz="1600" baseline="-25000" dirty="0" smtClean="0">
                <a:latin typeface="Calibri"/>
                <a:cs typeface="Calibri"/>
              </a:rPr>
              <a:t>2</a:t>
            </a:r>
            <a:r>
              <a:rPr lang="en-US" sz="1600" dirty="0" smtClean="0">
                <a:latin typeface="Calibri"/>
                <a:cs typeface="Calibri"/>
              </a:rPr>
              <a:t> + 0.33 HCHO + 0.33 ALD2 + 0.33 ALDX</a:t>
            </a:r>
          </a:p>
          <a:p>
            <a:pPr marL="342900" indent="-342900"/>
            <a:r>
              <a:rPr lang="en-US" sz="1600" b="1" i="1" dirty="0" smtClean="0">
                <a:latin typeface="Calibri"/>
                <a:cs typeface="Calibri"/>
              </a:rPr>
              <a:t>	</a:t>
            </a:r>
            <a:r>
              <a:rPr lang="en-US" sz="1600" dirty="0" smtClean="0">
                <a:latin typeface="Calibri"/>
                <a:cs typeface="Calibri"/>
              </a:rPr>
              <a:t>NTR  +  </a:t>
            </a:r>
            <a:r>
              <a:rPr lang="en-US" sz="1600" dirty="0" err="1" smtClean="0">
                <a:latin typeface="Calibri"/>
                <a:cs typeface="Calibri"/>
              </a:rPr>
              <a:t>h</a:t>
            </a:r>
            <a:r>
              <a:rPr lang="el-GR" sz="1600" i="1" dirty="0" smtClean="0">
                <a:latin typeface="Calibri"/>
                <a:cs typeface="Calibri"/>
              </a:rPr>
              <a:t>ν</a:t>
            </a:r>
            <a:r>
              <a:rPr lang="en-US" sz="1600" dirty="0" smtClean="0">
                <a:latin typeface="Calibri"/>
                <a:cs typeface="Calibri"/>
              </a:rPr>
              <a:t>  →  NO</a:t>
            </a:r>
            <a:r>
              <a:rPr lang="en-US" sz="1600" baseline="-25000" dirty="0" smtClean="0">
                <a:latin typeface="Calibri"/>
                <a:cs typeface="Calibri"/>
              </a:rPr>
              <a:t>2</a:t>
            </a:r>
            <a:r>
              <a:rPr lang="en-US" sz="1600" dirty="0" smtClean="0">
                <a:latin typeface="Calibri"/>
                <a:cs typeface="Calibri"/>
              </a:rPr>
              <a:t> + HO</a:t>
            </a:r>
            <a:r>
              <a:rPr lang="en-US" sz="1600" baseline="-25000" dirty="0" smtClean="0">
                <a:latin typeface="Calibri"/>
                <a:cs typeface="Calibri"/>
              </a:rPr>
              <a:t>2</a:t>
            </a:r>
            <a:r>
              <a:rPr lang="en-US" sz="1600" dirty="0" smtClean="0">
                <a:latin typeface="Calibri"/>
                <a:cs typeface="Calibri"/>
              </a:rPr>
              <a:t> +</a:t>
            </a:r>
            <a:r>
              <a:rPr lang="en-US" sz="1200" dirty="0" smtClean="0">
                <a:latin typeface="Calibri"/>
                <a:cs typeface="Calibri"/>
              </a:rPr>
              <a:t> </a:t>
            </a:r>
            <a:r>
              <a:rPr lang="en-US" sz="1600" dirty="0" smtClean="0">
                <a:latin typeface="Calibri"/>
                <a:cs typeface="Calibri"/>
              </a:rPr>
              <a:t>0.33 HCHO + 0.33 ALD2 + 0.33 ALDX</a:t>
            </a:r>
          </a:p>
        </p:txBody>
      </p:sp>
      <p:sp>
        <p:nvSpPr>
          <p:cNvPr id="12" name="TextBox 11"/>
          <p:cNvSpPr txBox="1"/>
          <p:nvPr/>
        </p:nvSpPr>
        <p:spPr>
          <a:xfrm>
            <a:off x="6629400" y="5562600"/>
            <a:ext cx="1600200" cy="707886"/>
          </a:xfrm>
          <a:prstGeom prst="rect">
            <a:avLst/>
          </a:prstGeom>
          <a:noFill/>
        </p:spPr>
        <p:txBody>
          <a:bodyPr wrap="square" rtlCol="0">
            <a:spAutoFit/>
          </a:bodyPr>
          <a:lstStyle/>
          <a:p>
            <a:r>
              <a:rPr lang="en-US" sz="2000" dirty="0" smtClean="0">
                <a:solidFill>
                  <a:srgbClr val="FF0000"/>
                </a:solidFill>
              </a:rPr>
              <a:t>Saylor et al. O</a:t>
            </a:r>
            <a:r>
              <a:rPr lang="en-US" sz="2000" baseline="-25000" dirty="0" smtClean="0">
                <a:solidFill>
                  <a:srgbClr val="FF0000"/>
                </a:solidFill>
              </a:rPr>
              <a:t>3</a:t>
            </a:r>
            <a:r>
              <a:rPr lang="en-US" sz="2000" dirty="0" smtClean="0">
                <a:solidFill>
                  <a:srgbClr val="FF0000"/>
                </a:solidFill>
              </a:rPr>
              <a:t> poster</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4/14/2011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9</a:t>
            </a:fld>
            <a:endParaRPr lang="en-US" dirty="0"/>
          </a:p>
        </p:txBody>
      </p:sp>
      <p:pic>
        <p:nvPicPr>
          <p:cNvPr id="5" name="Picture 4" descr="PM25 CONUS ModObsComparison.EMF"/>
          <p:cNvPicPr>
            <a:picLocks noChangeAspect="1"/>
          </p:cNvPicPr>
          <p:nvPr/>
        </p:nvPicPr>
        <p:blipFill>
          <a:blip r:embed="rId3" cstate="print"/>
          <a:stretch>
            <a:fillRect/>
          </a:stretch>
        </p:blipFill>
        <p:spPr>
          <a:xfrm>
            <a:off x="457200" y="838200"/>
            <a:ext cx="4812632" cy="3048000"/>
          </a:xfrm>
          <a:prstGeom prst="rect">
            <a:avLst/>
          </a:prstGeom>
        </p:spPr>
      </p:pic>
      <p:pic>
        <p:nvPicPr>
          <p:cNvPr id="6" name="Picture 5" descr="YRK-CMAQ-SEARCH-Spec.EMF"/>
          <p:cNvPicPr>
            <a:picLocks noChangeAspect="1"/>
          </p:cNvPicPr>
          <p:nvPr/>
        </p:nvPicPr>
        <p:blipFill>
          <a:blip r:embed="rId4" cstate="print"/>
          <a:srcRect r="4878"/>
          <a:stretch>
            <a:fillRect/>
          </a:stretch>
        </p:blipFill>
        <p:spPr>
          <a:xfrm>
            <a:off x="4267200" y="3733800"/>
            <a:ext cx="4502468" cy="2684164"/>
          </a:xfrm>
          <a:prstGeom prst="rect">
            <a:avLst/>
          </a:prstGeom>
        </p:spPr>
      </p:pic>
      <p:sp>
        <p:nvSpPr>
          <p:cNvPr id="7" name="TextBox 6"/>
          <p:cNvSpPr txBox="1"/>
          <p:nvPr/>
        </p:nvSpPr>
        <p:spPr>
          <a:xfrm>
            <a:off x="381000" y="4495800"/>
            <a:ext cx="3657600" cy="1200328"/>
          </a:xfrm>
          <a:prstGeom prst="rect">
            <a:avLst/>
          </a:prstGeom>
          <a:noFill/>
        </p:spPr>
        <p:txBody>
          <a:bodyPr wrap="square" rtlCol="0">
            <a:spAutoFit/>
          </a:bodyPr>
          <a:lstStyle/>
          <a:p>
            <a:pPr algn="r"/>
            <a:r>
              <a:rPr lang="en-US" sz="2400" dirty="0" smtClean="0"/>
              <a:t>Comparison of </a:t>
            </a:r>
            <a:r>
              <a:rPr lang="en-US" sz="2400" dirty="0" err="1" smtClean="0"/>
              <a:t>Speciated</a:t>
            </a:r>
            <a:r>
              <a:rPr lang="en-US" sz="2400" dirty="0" smtClean="0"/>
              <a:t> PM</a:t>
            </a:r>
            <a:r>
              <a:rPr lang="en-US" sz="2400" baseline="-25000" dirty="0" smtClean="0"/>
              <a:t>2.5</a:t>
            </a:r>
            <a:r>
              <a:rPr lang="en-US" sz="2400" dirty="0" smtClean="0"/>
              <a:t> Measurements with Model Forecasts</a:t>
            </a:r>
            <a:endParaRPr lang="en-US" sz="2400" dirty="0"/>
          </a:p>
        </p:txBody>
      </p:sp>
      <p:sp>
        <p:nvSpPr>
          <p:cNvPr id="8" name="TextBox 7"/>
          <p:cNvSpPr txBox="1"/>
          <p:nvPr/>
        </p:nvSpPr>
        <p:spPr>
          <a:xfrm>
            <a:off x="5257800" y="1524000"/>
            <a:ext cx="3657600" cy="830997"/>
          </a:xfrm>
          <a:prstGeom prst="rect">
            <a:avLst/>
          </a:prstGeom>
          <a:noFill/>
        </p:spPr>
        <p:txBody>
          <a:bodyPr wrap="square" rtlCol="0">
            <a:spAutoFit/>
          </a:bodyPr>
          <a:lstStyle/>
          <a:p>
            <a:r>
              <a:rPr lang="en-US" sz="2400" dirty="0" smtClean="0"/>
              <a:t>Seasonal Biases of NAQFC </a:t>
            </a:r>
          </a:p>
          <a:p>
            <a:r>
              <a:rPr lang="en-US" sz="2400" dirty="0" smtClean="0"/>
              <a:t>PM</a:t>
            </a:r>
            <a:r>
              <a:rPr lang="en-US" sz="2400" baseline="-25000" dirty="0" smtClean="0"/>
              <a:t>2.5</a:t>
            </a:r>
            <a:r>
              <a:rPr lang="en-US" sz="2400" dirty="0" smtClean="0"/>
              <a:t> Forecasts</a:t>
            </a:r>
            <a:endParaRPr lang="en-US" sz="2400" dirty="0"/>
          </a:p>
        </p:txBody>
      </p:sp>
      <p:sp>
        <p:nvSpPr>
          <p:cNvPr id="9" name="TextBox 8"/>
          <p:cNvSpPr txBox="1"/>
          <p:nvPr/>
        </p:nvSpPr>
        <p:spPr>
          <a:xfrm>
            <a:off x="6705600" y="2819400"/>
            <a:ext cx="1676400" cy="707886"/>
          </a:xfrm>
          <a:prstGeom prst="rect">
            <a:avLst/>
          </a:prstGeom>
          <a:noFill/>
        </p:spPr>
        <p:txBody>
          <a:bodyPr wrap="square" rtlCol="0">
            <a:spAutoFit/>
          </a:bodyPr>
          <a:lstStyle/>
          <a:p>
            <a:r>
              <a:rPr lang="en-US" sz="2000" dirty="0" smtClean="0">
                <a:solidFill>
                  <a:srgbClr val="FF0000"/>
                </a:solidFill>
              </a:rPr>
              <a:t>Saylor et al. PM</a:t>
            </a:r>
            <a:r>
              <a:rPr lang="en-US" sz="2000" baseline="-25000" dirty="0" smtClean="0">
                <a:solidFill>
                  <a:srgbClr val="FF0000"/>
                </a:solidFill>
              </a:rPr>
              <a:t>2.5</a:t>
            </a:r>
            <a:r>
              <a:rPr lang="en-US" sz="2000" dirty="0" smtClean="0">
                <a:solidFill>
                  <a:srgbClr val="FF0000"/>
                </a:solidFill>
              </a:rPr>
              <a:t> poster</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3C998A9F63674F9B1D7269A70FDE6B" ma:contentTypeVersion="0" ma:contentTypeDescription="Create a new document." ma:contentTypeScope="" ma:versionID="b6ea8a089e6556b1340cb476b7cdaa74">
  <xsd:schema xmlns:xsd="http://www.w3.org/2001/XMLSchema" xmlns:p="http://schemas.microsoft.com/office/2006/metadata/properties" targetNamespace="http://schemas.microsoft.com/office/2006/metadata/properties" ma:root="true" ma:fieldsID="46ce51841bcaebe75ae25adb2fb3cb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572638E7-1DEF-4C5D-99C7-7FA788F38620}">
  <ds:schemaRefs>
    <ds:schemaRef ds:uri="http://schemas.microsoft.com/office/2006/metadata/properties"/>
  </ds:schemaRefs>
</ds:datastoreItem>
</file>

<file path=customXml/itemProps2.xml><?xml version="1.0" encoding="utf-8"?>
<ds:datastoreItem xmlns:ds="http://schemas.openxmlformats.org/officeDocument/2006/customXml" ds:itemID="{54C3DD95-1FBE-47DA-A162-C103849B71C5}">
  <ds:schemaRefs>
    <ds:schemaRef ds:uri="http://schemas.microsoft.com/sharepoint/v3/contenttype/forms"/>
  </ds:schemaRefs>
</ds:datastoreItem>
</file>

<file path=customXml/itemProps3.xml><?xml version="1.0" encoding="utf-8"?>
<ds:datastoreItem xmlns:ds="http://schemas.openxmlformats.org/officeDocument/2006/customXml" ds:itemID="{D27BEAD8-8985-4C44-9E51-0C8922DE01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Flow</Template>
  <TotalTime>4621</TotalTime>
  <Words>2454</Words>
  <Application>Microsoft Office PowerPoint</Application>
  <PresentationFormat>On-screen Show (4:3)</PresentationFormat>
  <Paragraphs>188</Paragraphs>
  <Slides>14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1_Flow</vt:lpstr>
      <vt:lpstr>Graph</vt:lpstr>
      <vt:lpstr>Ozone and PM2.5 Forecasting Research</vt:lpstr>
      <vt:lpstr>Slide 2</vt:lpstr>
      <vt:lpstr>Slide 3</vt:lpstr>
      <vt:lpstr>Slide 4</vt:lpstr>
      <vt:lpstr>Slide 5</vt:lpstr>
      <vt:lpstr>Slide 6</vt:lpstr>
      <vt:lpstr>Slide 7</vt:lpstr>
      <vt:lpstr>Slide 8</vt:lpstr>
      <vt:lpstr>Slide 9</vt:lpstr>
      <vt:lpstr>Slide 10</vt:lpstr>
      <vt:lpstr>Slide 11</vt:lpstr>
      <vt:lpstr>Indicators of Success</vt:lpstr>
      <vt:lpstr>Collaborators</vt:lpstr>
      <vt:lpstr>Slide 14</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mkerchne</dc:creator>
  <cp:lastModifiedBy>MKerchne</cp:lastModifiedBy>
  <cp:revision>184</cp:revision>
  <cp:lastPrinted>2011-03-08T12:47:38Z</cp:lastPrinted>
  <dcterms:created xsi:type="dcterms:W3CDTF">2011-04-14T18:47:37Z</dcterms:created>
  <dcterms:modified xsi:type="dcterms:W3CDTF">2011-04-14T20:30:19Z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0x0101005D3C998A9F63674F9B1D7269A70FDE6B</vt:lpwstr>
  </property>
</Properties>
</file>