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7"/>
  </p:notesMasterIdLst>
  <p:sldIdLst>
    <p:sldId id="258" r:id="rId5"/>
    <p:sldId id="257" r:id="rId6"/>
    <p:sldId id="261" r:id="rId7"/>
    <p:sldId id="259" r:id="rId8"/>
    <p:sldId id="262" r:id="rId9"/>
    <p:sldId id="264" r:id="rId10"/>
    <p:sldId id="266" r:id="rId11"/>
    <p:sldId id="267" r:id="rId12"/>
    <p:sldId id="278" r:id="rId13"/>
    <p:sldId id="280" r:id="rId14"/>
    <p:sldId id="276" r:id="rId15"/>
    <p:sldId id="274"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 Dreyfus"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B4F3"/>
    <a:srgbClr val="33CCCC"/>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82" autoAdjust="0"/>
    <p:restoredTop sz="77424" autoAdjust="0"/>
  </p:normalViewPr>
  <p:slideViewPr>
    <p:cSldViewPr>
      <p:cViewPr varScale="1">
        <p:scale>
          <a:sx n="103" d="100"/>
          <a:sy n="103" d="100"/>
        </p:scale>
        <p:origin x="-18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4-26T09:12:56.494" idx="2">
    <p:pos x="609" y="2077"/>
    <p:text>Recommend wrapping ST/SL and career track under NOAA's science workforce.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5493177-F25A-4086-AB4D-E23F3C0003E4}" type="datetimeFigureOut">
              <a:rPr lang="en-US"/>
              <a:pPr>
                <a:defRPr/>
              </a:pPr>
              <a:t>4/28/2011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B742BBB-3F98-430C-ACE7-165E1F398AC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3D867B-327C-40FC-B405-39B71CC00552}"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p:txBody>
          <a:bodyPr wrap="square" numCol="1" anchor="t" anchorCtr="0" compatLnSpc="1">
            <a:prstTxWarp prst="textNoShape">
              <a:avLst/>
            </a:prstTxWarp>
          </a:bodyPr>
          <a:lstStyle/>
          <a:p>
            <a:pPr eaLnBrk="1" hangingPunct="1">
              <a:defRPr/>
            </a:pPr>
            <a:r>
              <a:rPr lang="en-US" dirty="0" smtClean="0"/>
              <a:t>Dr. </a:t>
            </a:r>
            <a:r>
              <a:rPr lang="en-US" dirty="0" err="1" smtClean="0"/>
              <a:t>Lubchenco</a:t>
            </a:r>
            <a:r>
              <a:rPr lang="en-US" dirty="0" smtClean="0"/>
              <a:t> sees strengthening NOAA science </a:t>
            </a:r>
            <a:r>
              <a:rPr lang="en-US" sz="2400" dirty="0" smtClean="0"/>
              <a:t>is a </a:t>
            </a:r>
            <a:r>
              <a:rPr lang="en-US" sz="2400" b="1" i="1" dirty="0" smtClean="0"/>
              <a:t>process</a:t>
            </a:r>
            <a:r>
              <a:rPr lang="en-US" sz="2400" dirty="0" smtClean="0"/>
              <a:t> that involves engaging NOAA’s scientists and science managers and our external partners in answering four key questions:</a:t>
            </a:r>
          </a:p>
          <a:p>
            <a:pPr marL="971550" lvl="1" indent="-514350" eaLnBrk="1" hangingPunct="1">
              <a:buClr>
                <a:schemeClr val="accent5"/>
              </a:buClr>
              <a:buSzPct val="100000"/>
              <a:buFont typeface="+mj-lt"/>
              <a:buAutoNum type="arabicPeriod"/>
              <a:defRPr/>
            </a:pPr>
            <a:r>
              <a:rPr lang="en-US" dirty="0" smtClean="0">
                <a:solidFill>
                  <a:srgbClr val="060E18"/>
                </a:solidFill>
              </a:rPr>
              <a:t>What are the grand challenges for NOAA science?</a:t>
            </a:r>
          </a:p>
          <a:p>
            <a:pPr marL="971550" lvl="1" indent="-514350" eaLnBrk="1" hangingPunct="1">
              <a:buClr>
                <a:schemeClr val="accent5"/>
              </a:buClr>
              <a:buSzPct val="100000"/>
              <a:buFont typeface="+mj-lt"/>
              <a:buAutoNum type="arabicPeriod"/>
              <a:defRPr/>
            </a:pPr>
            <a:r>
              <a:rPr lang="en-US" dirty="0" smtClean="0">
                <a:solidFill>
                  <a:srgbClr val="060E18"/>
                </a:solidFill>
              </a:rPr>
              <a:t>What are the best practices for encouraging, promoting, and protecting healthy science at NOAA?</a:t>
            </a:r>
          </a:p>
          <a:p>
            <a:pPr marL="971550" lvl="1" indent="-514350" eaLnBrk="1" hangingPunct="1">
              <a:buClr>
                <a:schemeClr val="accent5"/>
              </a:buClr>
              <a:buSzPct val="100000"/>
              <a:buFont typeface="+mj-lt"/>
              <a:buAutoNum type="arabicPeriod"/>
              <a:defRPr/>
            </a:pPr>
            <a:r>
              <a:rPr lang="en-US" dirty="0" smtClean="0"/>
              <a:t>How can NOAA’s science elements be better connected and coordinated across Line Offices and with external partners to support  the agency’s mission?</a:t>
            </a:r>
            <a:endParaRPr lang="en-US" dirty="0" smtClean="0">
              <a:solidFill>
                <a:srgbClr val="060E18"/>
              </a:solidFill>
            </a:endParaRPr>
          </a:p>
          <a:p>
            <a:pPr marL="971550" lvl="1" indent="-514350" eaLnBrk="1" hangingPunct="1">
              <a:buClr>
                <a:schemeClr val="accent5"/>
              </a:buClr>
              <a:buSzPct val="100000"/>
              <a:buFont typeface="+mj-lt"/>
              <a:buAutoNum type="arabicPeriod"/>
              <a:defRPr/>
            </a:pPr>
            <a:r>
              <a:rPr lang="en-US" dirty="0" smtClean="0">
                <a:solidFill>
                  <a:srgbClr val="060E18"/>
                </a:solidFill>
              </a:rPr>
              <a:t>How can NOAA implement a process for continual evaluation, enhancement, and celebration of its science?</a:t>
            </a:r>
          </a:p>
          <a:p>
            <a:pPr marL="971550" lvl="1" indent="-514350" eaLnBrk="1" hangingPunct="1">
              <a:buClr>
                <a:schemeClr val="accent5"/>
              </a:buClr>
              <a:buSzPct val="100000"/>
              <a:buFont typeface="+mj-lt"/>
              <a:buAutoNum type="arabicPeriod"/>
              <a:defRPr/>
            </a:pPr>
            <a:endParaRPr lang="en-US" dirty="0" smtClean="0">
              <a:solidFill>
                <a:srgbClr val="060E18"/>
              </a:solidFill>
            </a:endParaRPr>
          </a:p>
          <a:p>
            <a:pPr marL="971550" lvl="1" indent="-514350" eaLnBrk="1" hangingPunct="1">
              <a:buClr>
                <a:schemeClr val="accent5"/>
              </a:buClr>
              <a:buSzPct val="100000"/>
              <a:buFont typeface="+mj-lt"/>
              <a:buNone/>
              <a:defRPr/>
            </a:pPr>
            <a:r>
              <a:rPr lang="en-US" smtClean="0">
                <a:solidFill>
                  <a:srgbClr val="060E18"/>
                </a:solidFill>
              </a:rPr>
              <a:t>NOAA </a:t>
            </a:r>
            <a:endParaRPr lang="en-US" dirty="0" smtClean="0"/>
          </a:p>
        </p:txBody>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CA22F8-2F27-4FB5-A989-675D44EC15F5}"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Our goal for strengthening science is…</a:t>
            </a:r>
          </a:p>
        </p:txBody>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2598A7-FFDD-4837-BD6E-0ED0DEC99137}"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We took a major step in engaging the NOAA science community last year with the first of it kind Workshop on Strengthening NOAA Science. This workshop brought together over 70 NOAA scientists and science managers to address two questions…</a:t>
            </a:r>
          </a:p>
        </p:txBody>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40C2FB-26EC-4A79-BCCE-A9D798274A47}"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Times New Roman" pitchFamily="18" charset="0"/>
              </a:rPr>
              <a:t>To open the workshop, Dr. Lubchenco challenged us with what she sees as society’s grand challenge. Our task was to identify NOAA’s grand science challenge. And we did. Over the course of a day, inspired by science challenge presentations by our colleagues, we came up with NOAA’s grand science challenge: “develop and apply holistic…”</a:t>
            </a: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31A6F7-E03B-49E6-AC28-D4077DA02274}" type="slidenum">
              <a:rPr lang="en-US" smtClean="0">
                <a:latin typeface="Times New Roman" pitchFamily="18" charset="0"/>
              </a:rPr>
              <a:pPr fontAlgn="base">
                <a:spcBef>
                  <a:spcPct val="0"/>
                </a:spcBef>
                <a:spcAft>
                  <a:spcPct val="0"/>
                </a:spcAft>
              </a:pPr>
              <a:t>6</a:t>
            </a:fld>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20B1A7-40F4-42A7-BD5A-F31126B97BB3}"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Research Council will be the “home” for continuing the Strengthening Science activities – including more workshops, drafting of science-related NOAA Administrative Orders, preparation of 5- and 20-year research plans, monitoring and evaluation of NOAA science, and celebration of NOAA science.</a:t>
            </a:r>
          </a:p>
          <a:p>
            <a:pPr eaLnBrk="1" hangingPunct="1">
              <a:spcBef>
                <a:spcPct val="0"/>
              </a:spcBef>
            </a:pPr>
            <a:r>
              <a:rPr lang="en-US" smtClean="0"/>
              <a:t>All of these next workshops are expected to involve  representatives of the external community.</a:t>
            </a:r>
          </a:p>
        </p:txBody>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7D76F9-A3D2-46D3-8C4E-DB4A17612CC8}"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8FED9F1-5978-4D5A-B84E-7F5D2AC18B1B}"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It means that: </a:t>
            </a:r>
          </a:p>
          <a:p>
            <a:pPr>
              <a:buFontTx/>
              <a:buAutoNum type="arabicPeriod"/>
            </a:pPr>
            <a:r>
              <a:rPr lang="en-US" smtClean="0"/>
              <a:t>NOAA’s science is the most important foundation block for the agency and all it does.</a:t>
            </a:r>
          </a:p>
          <a:p>
            <a:pPr>
              <a:buFontTx/>
              <a:buAutoNum type="arabicPeriod"/>
            </a:pPr>
            <a:r>
              <a:rPr lang="en-US" smtClean="0"/>
              <a:t>NOAA will consult and involve NOAA staff scientists at all levels in discussions of how best to accomplish the agency’s mission – opinions of scientists are highly valued!</a:t>
            </a:r>
          </a:p>
          <a:p>
            <a:pPr>
              <a:buFontTx/>
              <a:buAutoNum type="arabicPeriod"/>
            </a:pPr>
            <a:r>
              <a:rPr lang="en-US" smtClean="0"/>
              <a:t>NOAA expects and encourages scientists to communicate their results freely, without interference.</a:t>
            </a:r>
          </a:p>
          <a:p>
            <a:pPr>
              <a:buFontTx/>
              <a:buAutoNum type="arabicPeriod"/>
            </a:pPr>
            <a:r>
              <a:rPr lang="en-US" smtClean="0"/>
              <a:t>NOAA requires its scientists to meet the highest standards of ethics, scientific quality, leadership, and productivity. </a:t>
            </a:r>
          </a:p>
          <a:p>
            <a:pPr>
              <a:buFontTx/>
              <a:buAutoNum type="arabicPeriod"/>
            </a:pPr>
            <a:r>
              <a:rPr lang="en-US" smtClean="0"/>
              <a:t>NOAA is working to enhance its scientific enterprise by recruiting and retaining the best and brightest and establishing career opportunities and policies that encourage scientists to stay at the bench, producing the science NOAA needs.</a:t>
            </a:r>
          </a:p>
        </p:txBody>
      </p:sp>
      <p:sp>
        <p:nvSpPr>
          <p:cNvPr id="4" name="Slide Number Placeholder 3"/>
          <p:cNvSpPr>
            <a:spLocks noGrp="1"/>
          </p:cNvSpPr>
          <p:nvPr>
            <p:ph type="sldNum" sz="quarter" idx="5"/>
          </p:nvPr>
        </p:nvSpPr>
        <p:spPr/>
        <p:txBody>
          <a:bodyPr/>
          <a:lstStyle/>
          <a:p>
            <a:pPr>
              <a:defRPr/>
            </a:pPr>
            <a:fld id="{ECCAB4AB-8F2A-408D-BD3D-BD7881AC7795}"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Content Placeholder 2"/>
          <p:cNvSpPr>
            <a:spLocks noGrp="1"/>
          </p:cNvSpPr>
          <p:nvPr>
            <p:ph idx="13"/>
          </p:nvPr>
        </p:nvSpPr>
        <p:spPr>
          <a:xfrm>
            <a:off x="609600" y="1524000"/>
            <a:ext cx="8229600" cy="4389120"/>
          </a:xfrm>
          <a:prstGeom prst="rect">
            <a:avLst/>
          </a:prstGeom>
        </p:spPr>
        <p:txBody>
          <a:bodyPr/>
          <a:lstStyle>
            <a:lvl1pPr>
              <a:defRPr sz="36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9"/>
          <p:cNvSpPr>
            <a:spLocks noGrp="1"/>
          </p:cNvSpPr>
          <p:nvPr>
            <p:ph type="dt" sz="half" idx="14"/>
          </p:nvPr>
        </p:nvSpPr>
        <p:spPr/>
        <p:txBody>
          <a:bodyPr/>
          <a:lstStyle>
            <a:lvl1pPr>
              <a:defRPr/>
            </a:lvl1pPr>
          </a:lstStyle>
          <a:p>
            <a:pPr>
              <a:defRPr/>
            </a:pPr>
            <a:fld id="{C452CB41-F664-4CDB-867B-4F87B2072348}" type="datetime1">
              <a:rPr lang="en-US"/>
              <a:pPr>
                <a:defRPr/>
              </a:pPr>
              <a:t>4/28/2011</a:t>
            </a:fld>
            <a:endParaRPr lang="en-US" dirty="0"/>
          </a:p>
        </p:txBody>
      </p:sp>
      <p:sp>
        <p:nvSpPr>
          <p:cNvPr id="4" name="Footer Placeholder 21"/>
          <p:cNvSpPr>
            <a:spLocks noGrp="1"/>
          </p:cNvSpPr>
          <p:nvPr>
            <p:ph type="ftr" sz="quarter" idx="15"/>
          </p:nvPr>
        </p:nvSpPr>
        <p:spPr/>
        <p:txBody>
          <a:bodyPr/>
          <a:lstStyle>
            <a:lvl1pPr>
              <a:defRPr/>
            </a:lvl1pPr>
          </a:lstStyle>
          <a:p>
            <a:pPr>
              <a:defRPr/>
            </a:pPr>
            <a:r>
              <a:rPr lang="en-US"/>
              <a:t>Air Resources Laboratory</a:t>
            </a:r>
          </a:p>
        </p:txBody>
      </p:sp>
      <p:sp>
        <p:nvSpPr>
          <p:cNvPr id="5" name="Slide Number Placeholder 17"/>
          <p:cNvSpPr>
            <a:spLocks noGrp="1"/>
          </p:cNvSpPr>
          <p:nvPr>
            <p:ph type="sldNum" sz="quarter" idx="16"/>
          </p:nvPr>
        </p:nvSpPr>
        <p:spPr/>
        <p:txBody>
          <a:bodyPr/>
          <a:lstStyle>
            <a:lvl1pPr>
              <a:defRPr/>
            </a:lvl1pPr>
          </a:lstStyle>
          <a:p>
            <a:pPr>
              <a:defRPr/>
            </a:pPr>
            <a:fld id="{276384D6-A5C0-445F-9922-5447F46A8F2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20875"/>
            <a:ext cx="7772400" cy="1889126"/>
          </a:xfrm>
        </p:spPr>
        <p:txBody>
          <a:bodyPr/>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935480"/>
            <a:ext cx="8229600" cy="438912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31B5C1C5-D570-4154-937D-8A1DE5CA8ECD}" type="datetime1">
              <a:rPr lang="en-US"/>
              <a:pPr>
                <a:defRPr/>
              </a:pPr>
              <a:t>4/28/2011</a:t>
            </a:fld>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a:t>Air Resources Laboratory</a:t>
            </a:r>
          </a:p>
        </p:txBody>
      </p:sp>
      <p:sp>
        <p:nvSpPr>
          <p:cNvPr id="6" name="Slide Number Placeholder 17"/>
          <p:cNvSpPr>
            <a:spLocks noGrp="1"/>
          </p:cNvSpPr>
          <p:nvPr>
            <p:ph type="sldNum" sz="quarter" idx="12"/>
          </p:nvPr>
        </p:nvSpPr>
        <p:spPr/>
        <p:txBody>
          <a:bodyPr/>
          <a:lstStyle>
            <a:lvl1pPr>
              <a:defRPr/>
            </a:lvl1pPr>
          </a:lstStyle>
          <a:p>
            <a:pPr>
              <a:defRPr/>
            </a:pPr>
            <a:fld id="{9B52EE3C-411E-4651-80A9-F07DB88C79B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E96BCE7-093C-4185-8079-068467FDF720}" type="datetime1">
              <a:rPr lang="en-US"/>
              <a:pPr>
                <a:defRPr/>
              </a:pPr>
              <a:t>4/28/2011</a:t>
            </a:fld>
            <a:endParaRPr lang="en-US" dirty="0"/>
          </a:p>
        </p:txBody>
      </p:sp>
      <p:sp>
        <p:nvSpPr>
          <p:cNvPr id="6" name="Footer Placeholder 21"/>
          <p:cNvSpPr>
            <a:spLocks noGrp="1"/>
          </p:cNvSpPr>
          <p:nvPr>
            <p:ph type="ftr" sz="quarter" idx="11"/>
          </p:nvPr>
        </p:nvSpPr>
        <p:spPr/>
        <p:txBody>
          <a:bodyPr/>
          <a:lstStyle>
            <a:lvl1pPr>
              <a:defRPr/>
            </a:lvl1pPr>
          </a:lstStyle>
          <a:p>
            <a:pPr>
              <a:defRPr/>
            </a:pPr>
            <a:r>
              <a:rPr lang="en-US"/>
              <a:t>Air Resources Laboratory</a:t>
            </a:r>
          </a:p>
        </p:txBody>
      </p:sp>
      <p:sp>
        <p:nvSpPr>
          <p:cNvPr id="7" name="Slide Number Placeholder 17"/>
          <p:cNvSpPr>
            <a:spLocks noGrp="1"/>
          </p:cNvSpPr>
          <p:nvPr>
            <p:ph type="sldNum" sz="quarter" idx="12"/>
          </p:nvPr>
        </p:nvSpPr>
        <p:spPr/>
        <p:txBody>
          <a:bodyPr/>
          <a:lstStyle>
            <a:lvl1pPr>
              <a:defRPr/>
            </a:lvl1pPr>
          </a:lstStyle>
          <a:p>
            <a:pPr>
              <a:defRPr/>
            </a:pPr>
            <a:fld id="{C8C7BD1E-801D-4D06-B867-43634564A9E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4" name="Text Placeholder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5" name="Content Placeholder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082FB48-5E26-4F52-B425-B26F81E27FAF}" type="datetime1">
              <a:rPr lang="en-US"/>
              <a:pPr>
                <a:defRPr/>
              </a:pPr>
              <a:t>4/28/2011</a:t>
            </a:fld>
            <a:endParaRPr lang="en-US" dirty="0"/>
          </a:p>
        </p:txBody>
      </p:sp>
      <p:sp>
        <p:nvSpPr>
          <p:cNvPr id="8" name="Footer Placeholder 21"/>
          <p:cNvSpPr>
            <a:spLocks noGrp="1"/>
          </p:cNvSpPr>
          <p:nvPr>
            <p:ph type="ftr" sz="quarter" idx="11"/>
          </p:nvPr>
        </p:nvSpPr>
        <p:spPr/>
        <p:txBody>
          <a:bodyPr/>
          <a:lstStyle>
            <a:lvl1pPr>
              <a:defRPr/>
            </a:lvl1pPr>
          </a:lstStyle>
          <a:p>
            <a:pPr>
              <a:defRPr/>
            </a:pPr>
            <a:r>
              <a:rPr lang="en-US"/>
              <a:t>Air Resources Laboratory</a:t>
            </a:r>
          </a:p>
        </p:txBody>
      </p:sp>
      <p:sp>
        <p:nvSpPr>
          <p:cNvPr id="9" name="Slide Number Placeholder 17"/>
          <p:cNvSpPr>
            <a:spLocks noGrp="1"/>
          </p:cNvSpPr>
          <p:nvPr>
            <p:ph type="sldNum" sz="quarter" idx="12"/>
          </p:nvPr>
        </p:nvSpPr>
        <p:spPr/>
        <p:txBody>
          <a:bodyPr/>
          <a:lstStyle>
            <a:lvl1pPr>
              <a:defRPr/>
            </a:lvl1pPr>
          </a:lstStyle>
          <a:p>
            <a:pPr>
              <a:defRPr/>
            </a:pPr>
            <a:fld id="{D08C728F-A441-4607-BEA6-E4A5AC9ABFF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BA46C66-D4A6-425A-8C72-D20DDE6C55AA}" type="datetime1">
              <a:rPr lang="en-US"/>
              <a:pPr>
                <a:defRPr/>
              </a:pPr>
              <a:t>4/28/2011</a:t>
            </a:fld>
            <a:endParaRPr lang="en-US" dirty="0"/>
          </a:p>
        </p:txBody>
      </p:sp>
      <p:sp>
        <p:nvSpPr>
          <p:cNvPr id="3" name="Footer Placeholder 21"/>
          <p:cNvSpPr>
            <a:spLocks noGrp="1"/>
          </p:cNvSpPr>
          <p:nvPr>
            <p:ph type="ftr" sz="quarter" idx="11"/>
          </p:nvPr>
        </p:nvSpPr>
        <p:spPr/>
        <p:txBody>
          <a:bodyPr/>
          <a:lstStyle>
            <a:lvl1pPr>
              <a:defRPr/>
            </a:lvl1pPr>
          </a:lstStyle>
          <a:p>
            <a:pPr>
              <a:defRPr/>
            </a:pPr>
            <a:r>
              <a:rPr lang="en-US"/>
              <a:t>Air Resources Laboratory</a:t>
            </a:r>
          </a:p>
        </p:txBody>
      </p:sp>
      <p:sp>
        <p:nvSpPr>
          <p:cNvPr id="4" name="Slide Number Placeholder 17"/>
          <p:cNvSpPr>
            <a:spLocks noGrp="1"/>
          </p:cNvSpPr>
          <p:nvPr>
            <p:ph type="sldNum" sz="quarter" idx="12"/>
          </p:nvPr>
        </p:nvSpPr>
        <p:spPr/>
        <p:txBody>
          <a:bodyPr/>
          <a:lstStyle>
            <a:lvl1pPr>
              <a:defRPr/>
            </a:lvl1pPr>
          </a:lstStyle>
          <a:p>
            <a:pPr>
              <a:defRPr/>
            </a:pPr>
            <a:fld id="{6262CBB4-1972-411C-A91C-46692F765EC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a:noAutofit/>
          </a:bodyPr>
          <a:lstStyle>
            <a:lvl1pPr algn="l" rtl="0">
              <a:spcBef>
                <a:spcPct val="0"/>
              </a:spcBef>
              <a:buNone/>
              <a:defRPr sz="2600" b="0">
                <a:ln>
                  <a:noFill/>
                </a:ln>
                <a:solidFill>
                  <a:schemeClr val="tx1"/>
                </a:solidFill>
                <a:effectLst/>
                <a:latin typeface="+mj-lt"/>
                <a:ea typeface="+mj-ea"/>
                <a:cs typeface="+mj-cs"/>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72234AA-5460-4DC0-91AC-48A1F0246611}" type="datetime1">
              <a:rPr lang="en-US"/>
              <a:pPr>
                <a:defRPr/>
              </a:pPr>
              <a:t>4/28/2011</a:t>
            </a:fld>
            <a:endParaRPr lang="en-US" dirty="0"/>
          </a:p>
        </p:txBody>
      </p:sp>
      <p:sp>
        <p:nvSpPr>
          <p:cNvPr id="6" name="Footer Placeholder 21"/>
          <p:cNvSpPr>
            <a:spLocks noGrp="1"/>
          </p:cNvSpPr>
          <p:nvPr>
            <p:ph type="ftr" sz="quarter" idx="11"/>
          </p:nvPr>
        </p:nvSpPr>
        <p:spPr/>
        <p:txBody>
          <a:bodyPr/>
          <a:lstStyle>
            <a:lvl1pPr>
              <a:defRPr/>
            </a:lvl1pPr>
          </a:lstStyle>
          <a:p>
            <a:pPr>
              <a:defRPr/>
            </a:pPr>
            <a:r>
              <a:rPr lang="en-US"/>
              <a:t>Air Resources Laboratory</a:t>
            </a:r>
          </a:p>
        </p:txBody>
      </p:sp>
      <p:sp>
        <p:nvSpPr>
          <p:cNvPr id="7" name="Slide Number Placeholder 17"/>
          <p:cNvSpPr>
            <a:spLocks noGrp="1"/>
          </p:cNvSpPr>
          <p:nvPr>
            <p:ph type="sldNum" sz="quarter" idx="12"/>
          </p:nvPr>
        </p:nvSpPr>
        <p:spPr/>
        <p:txBody>
          <a:bodyPr/>
          <a:lstStyle>
            <a:lvl1pPr>
              <a:defRPr/>
            </a:lvl1pPr>
          </a:lstStyle>
          <a:p>
            <a:pPr>
              <a:defRPr/>
            </a:pPr>
            <a:fld id="{6D0297D3-D98F-42F0-8D36-018C3B4BD61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a:prstGeom prst="rect">
            <a:avLst/>
          </a:prstGeom>
        </p:spPr>
        <p:txBody>
          <a:bodyPr lIns="45720" rIns="45720" bIns="45720"/>
          <a:lstStyle>
            <a:lvl1pPr algn="l">
              <a:buNone/>
              <a:defRPr sz="2000" b="1">
                <a:solidFill>
                  <a:schemeClr val="tx1"/>
                </a:solidFill>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1FAF5490-646B-4882-9BFF-82B053BB5735}" type="datetime1">
              <a:rPr lang="en-US"/>
              <a:pPr>
                <a:defRPr/>
              </a:pPr>
              <a:t>4/28/2011</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Air Resources Laboratory</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87C285D-76F4-4017-9378-2EB2B9D2CBE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935480"/>
            <a:ext cx="8229600" cy="438912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24934BF-6788-4D1D-AAFF-6A869C1C70CF}" type="datetime1">
              <a:rPr lang="en-US"/>
              <a:pPr>
                <a:defRPr/>
              </a:pPr>
              <a:t>4/28/2011</a:t>
            </a:fld>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a:t>Air Resources Laboratory</a:t>
            </a:r>
          </a:p>
        </p:txBody>
      </p:sp>
      <p:sp>
        <p:nvSpPr>
          <p:cNvPr id="6" name="Slide Number Placeholder 17"/>
          <p:cNvSpPr>
            <a:spLocks noGrp="1"/>
          </p:cNvSpPr>
          <p:nvPr>
            <p:ph type="sldNum" sz="quarter" idx="12"/>
          </p:nvPr>
        </p:nvSpPr>
        <p:spPr/>
        <p:txBody>
          <a:bodyPr/>
          <a:lstStyle>
            <a:lvl1pPr>
              <a:defRPr/>
            </a:lvl1pPr>
          </a:lstStyle>
          <a:p>
            <a:pPr>
              <a:defRPr/>
            </a:pPr>
            <a:fld id="{076540CE-3686-4541-9BAE-F91CE6B16E6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a:prstGeom prst="rect">
            <a:avLst/>
          </a:prstGeo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14401"/>
            <a:ext cx="6019800" cy="52117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294718C-9B79-46E4-A58D-D26AFE66A9D2}" type="datetime1">
              <a:rPr lang="en-US"/>
              <a:pPr>
                <a:defRPr/>
              </a:pPr>
              <a:t>4/28/2011</a:t>
            </a:fld>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a:t>Air Resources Laboratory</a:t>
            </a:r>
          </a:p>
        </p:txBody>
      </p:sp>
      <p:sp>
        <p:nvSpPr>
          <p:cNvPr id="6" name="Slide Number Placeholder 17"/>
          <p:cNvSpPr>
            <a:spLocks noGrp="1"/>
          </p:cNvSpPr>
          <p:nvPr>
            <p:ph type="sldNum" sz="quarter" idx="12"/>
          </p:nvPr>
        </p:nvSpPr>
        <p:spPr/>
        <p:txBody>
          <a:bodyPr/>
          <a:lstStyle>
            <a:lvl1pPr>
              <a:defRPr/>
            </a:lvl1pPr>
          </a:lstStyle>
          <a:p>
            <a:pPr>
              <a:defRPr/>
            </a:pPr>
            <a:fld id="{E81BB60F-209A-4FD2-B94B-16E3682E394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TextBox 16"/>
          <p:cNvSpPr txBox="1"/>
          <p:nvPr userDrawn="1"/>
        </p:nvSpPr>
        <p:spPr>
          <a:xfrm>
            <a:off x="0" y="6488113"/>
            <a:ext cx="9144000" cy="369887"/>
          </a:xfrm>
          <a:prstGeom prst="rect">
            <a:avLst/>
          </a:prstGeom>
          <a:gradFill flip="none" rotWithShape="1">
            <a:gsLst>
              <a:gs pos="25000">
                <a:srgbClr val="33CCCC">
                  <a:tint val="66000"/>
                  <a:satMod val="160000"/>
                </a:srgbClr>
              </a:gs>
              <a:gs pos="50000">
                <a:srgbClr val="33CCCC">
                  <a:tint val="44500"/>
                  <a:satMod val="160000"/>
                </a:srgbClr>
              </a:gs>
              <a:gs pos="100000">
                <a:srgbClr val="33CCCC">
                  <a:tint val="23500"/>
                  <a:satMod val="160000"/>
                </a:srgbClr>
              </a:gs>
            </a:gsLst>
            <a:lin ang="16200000" scaled="1"/>
            <a:tileRect/>
          </a:gradFill>
        </p:spPr>
        <p:txBody>
          <a:bodyPr>
            <a:spAutoFit/>
          </a:bodyPr>
          <a:lstStyle/>
          <a:p>
            <a:pPr fontAlgn="auto">
              <a:spcBef>
                <a:spcPts val="0"/>
              </a:spcBef>
              <a:spcAft>
                <a:spcPts val="0"/>
              </a:spcAft>
              <a:defRPr/>
            </a:pPr>
            <a:endParaRPr lang="en-US" dirty="0">
              <a:latin typeface="+mn-lt"/>
            </a:endParaRPr>
          </a:p>
        </p:txBody>
      </p:sp>
      <p:sp>
        <p:nvSpPr>
          <p:cNvPr id="7" name="Freeform 6"/>
          <p:cNvSpPr>
            <a:spLocks/>
          </p:cNvSpPr>
          <p:nvPr/>
        </p:nvSpPr>
        <p:spPr bwMode="auto">
          <a:xfrm>
            <a:off x="-9525" y="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800" b="1">
                <a:solidFill>
                  <a:schemeClr val="tx2">
                    <a:shade val="90000"/>
                  </a:schemeClr>
                </a:solidFill>
                <a:latin typeface="+mn-lt"/>
              </a:defRPr>
            </a:lvl1pPr>
          </a:lstStyle>
          <a:p>
            <a:pPr>
              <a:defRPr/>
            </a:pPr>
            <a:fld id="{1202D1B9-E804-4A67-8411-050422443C50}" type="datetime1">
              <a:rPr lang="en-US"/>
              <a:pPr>
                <a:defRPr/>
              </a:pPr>
              <a:t>4/28/2011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ctr" eaLnBrk="1" fontAlgn="auto" latinLnBrk="0" hangingPunct="1">
              <a:spcBef>
                <a:spcPts val="0"/>
              </a:spcBef>
              <a:spcAft>
                <a:spcPts val="0"/>
              </a:spcAft>
              <a:defRPr kumimoji="0" sz="1200" b="1">
                <a:solidFill>
                  <a:schemeClr val="tx2">
                    <a:shade val="90000"/>
                  </a:schemeClr>
                </a:solidFill>
                <a:latin typeface="+mn-lt"/>
              </a:defRPr>
            </a:lvl1pPr>
          </a:lstStyle>
          <a:p>
            <a:pPr>
              <a:defRPr/>
            </a:pPr>
            <a:r>
              <a:rPr lang="en-US"/>
              <a:t>Air Resources Laboratory</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800" b="1">
                <a:solidFill>
                  <a:schemeClr val="tx2">
                    <a:shade val="90000"/>
                  </a:schemeClr>
                </a:solidFill>
                <a:latin typeface="+mn-lt"/>
              </a:defRPr>
            </a:lvl1pPr>
          </a:lstStyle>
          <a:p>
            <a:pPr>
              <a:defRPr/>
            </a:pPr>
            <a:fld id="{CEE0CB1E-7C42-4EFB-B180-334CF05B270E}" type="slidenum">
              <a:rPr lang="en-US"/>
              <a:pPr>
                <a:defRPr/>
              </a:pPr>
              <a:t>‹#›</a:t>
            </a:fld>
            <a:endParaRPr lang="en-US" dirty="0"/>
          </a:p>
        </p:txBody>
      </p:sp>
      <p:grpSp>
        <p:nvGrpSpPr>
          <p:cNvPr id="1032"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pic>
        <p:nvPicPr>
          <p:cNvPr id="14" name="Picture 7" descr="NOAA"/>
          <p:cNvPicPr>
            <a:picLocks noChangeAspect="1" noChangeArrowheads="1"/>
          </p:cNvPicPr>
          <p:nvPr userDrawn="1"/>
        </p:nvPicPr>
        <p:blipFill>
          <a:blip r:embed="rId12" cstate="print"/>
          <a:srcRect/>
          <a:stretch>
            <a:fillRect/>
          </a:stretch>
        </p:blipFill>
        <p:spPr bwMode="auto">
          <a:xfrm>
            <a:off x="76200" y="76200"/>
            <a:ext cx="762000" cy="762000"/>
          </a:xfrm>
          <a:prstGeom prst="rect">
            <a:avLst/>
          </a:prstGeom>
          <a:noFill/>
          <a:effectLst>
            <a:outerShdw dist="45791" dir="2021404" algn="ctr" rotWithShape="0">
              <a:srgbClr val="000066">
                <a:alpha val="50000"/>
              </a:srgbClr>
            </a:outerShdw>
          </a:effectLst>
        </p:spPr>
      </p:pic>
      <p:sp>
        <p:nvSpPr>
          <p:cNvPr id="1034" name="Title Placeholder 8"/>
          <p:cNvSpPr>
            <a:spLocks noGrp="1"/>
          </p:cNvSpPr>
          <p:nvPr>
            <p:ph type="title"/>
          </p:nvPr>
        </p:nvSpPr>
        <p:spPr bwMode="auto">
          <a:xfrm>
            <a:off x="1447800" y="2514600"/>
            <a:ext cx="6019800" cy="8382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5" r:id="rId7"/>
    <p:sldLayoutId id="2147483773" r:id="rId8"/>
    <p:sldLayoutId id="2147483774" r:id="rId9"/>
    <p:sldLayoutId id="2147483776" r:id="rId10"/>
  </p:sldLayoutIdLst>
  <p:hf hdr="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Calibri" pitchFamily="-109" charset="0"/>
        </a:defRPr>
      </a:lvl2pPr>
      <a:lvl3pPr algn="l" rtl="0" eaLnBrk="0" fontAlgn="base" hangingPunct="0">
        <a:spcBef>
          <a:spcPct val="0"/>
        </a:spcBef>
        <a:spcAft>
          <a:spcPct val="0"/>
        </a:spcAft>
        <a:defRPr sz="3600">
          <a:solidFill>
            <a:schemeClr val="tx1"/>
          </a:solidFill>
          <a:latin typeface="Calibri" pitchFamily="-109" charset="0"/>
        </a:defRPr>
      </a:lvl3pPr>
      <a:lvl4pPr algn="l" rtl="0" eaLnBrk="0" fontAlgn="base" hangingPunct="0">
        <a:spcBef>
          <a:spcPct val="0"/>
        </a:spcBef>
        <a:spcAft>
          <a:spcPct val="0"/>
        </a:spcAft>
        <a:defRPr sz="3600">
          <a:solidFill>
            <a:schemeClr val="tx1"/>
          </a:solidFill>
          <a:latin typeface="Calibri" pitchFamily="-109" charset="0"/>
        </a:defRPr>
      </a:lvl4pPr>
      <a:lvl5pPr algn="l" rtl="0" eaLnBrk="0" fontAlgn="base" hangingPunct="0">
        <a:spcBef>
          <a:spcPct val="0"/>
        </a:spcBef>
        <a:spcAft>
          <a:spcPct val="0"/>
        </a:spcAft>
        <a:defRPr sz="3600">
          <a:solidFill>
            <a:schemeClr val="tx1"/>
          </a:solidFill>
          <a:latin typeface="Calibri" pitchFamily="-109" charset="0"/>
        </a:defRPr>
      </a:lvl5pPr>
      <a:lvl6pPr marL="457200" algn="l" rtl="0" fontAlgn="base">
        <a:spcBef>
          <a:spcPct val="0"/>
        </a:spcBef>
        <a:spcAft>
          <a:spcPct val="0"/>
        </a:spcAft>
        <a:defRPr sz="3600">
          <a:solidFill>
            <a:schemeClr val="tx1"/>
          </a:solidFill>
          <a:latin typeface="Calibri" pitchFamily="-109" charset="0"/>
        </a:defRPr>
      </a:lvl6pPr>
      <a:lvl7pPr marL="914400" algn="l" rtl="0" fontAlgn="base">
        <a:spcBef>
          <a:spcPct val="0"/>
        </a:spcBef>
        <a:spcAft>
          <a:spcPct val="0"/>
        </a:spcAft>
        <a:defRPr sz="3600">
          <a:solidFill>
            <a:schemeClr val="tx1"/>
          </a:solidFill>
          <a:latin typeface="Calibri" pitchFamily="-109" charset="0"/>
        </a:defRPr>
      </a:lvl7pPr>
      <a:lvl8pPr marL="1371600" algn="l" rtl="0" fontAlgn="base">
        <a:spcBef>
          <a:spcPct val="0"/>
        </a:spcBef>
        <a:spcAft>
          <a:spcPct val="0"/>
        </a:spcAft>
        <a:defRPr sz="3600">
          <a:solidFill>
            <a:schemeClr val="tx1"/>
          </a:solidFill>
          <a:latin typeface="Calibri" pitchFamily="-109" charset="0"/>
        </a:defRPr>
      </a:lvl8pPr>
      <a:lvl9pPr marL="1828800" algn="l" rtl="0" fontAlgn="base">
        <a:spcBef>
          <a:spcPct val="0"/>
        </a:spcBef>
        <a:spcAft>
          <a:spcPct val="0"/>
        </a:spcAft>
        <a:defRPr sz="3600">
          <a:solidFill>
            <a:schemeClr val="tx1"/>
          </a:solidFill>
          <a:latin typeface="Calibri" pitchFamily="-109"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2514600"/>
            <a:ext cx="8610600" cy="1889125"/>
          </a:xfrm>
        </p:spPr>
        <p:txBody>
          <a:bodyPr/>
          <a:lstStyle/>
          <a:p>
            <a:pPr eaLnBrk="1" hangingPunct="1">
              <a:defRPr/>
            </a:pPr>
            <a:r>
              <a:rPr lang="en-US" sz="6000" b="1" dirty="0" smtClean="0">
                <a:solidFill>
                  <a:schemeClr val="accent3"/>
                </a:solidFill>
                <a:effectLst>
                  <a:outerShdw blurRad="38100" dist="38100" dir="2700000" algn="tl">
                    <a:srgbClr val="000000">
                      <a:alpha val="43137"/>
                    </a:srgbClr>
                  </a:outerShdw>
                </a:effectLst>
                <a:ea typeface="ＭＳ Ｐゴシック" pitchFamily="-109" charset="-128"/>
              </a:rPr>
              <a:t>Strengthening NOAA Science:</a:t>
            </a:r>
            <a:r>
              <a:rPr lang="en-US" dirty="0" smtClean="0">
                <a:solidFill>
                  <a:schemeClr val="accent2"/>
                </a:solidFill>
                <a:effectLst>
                  <a:outerShdw blurRad="38100" dist="38100" dir="2700000" algn="tl">
                    <a:srgbClr val="000000">
                      <a:alpha val="43137"/>
                    </a:srgbClr>
                  </a:outerShdw>
                </a:effectLst>
                <a:ea typeface="ＭＳ Ｐゴシック" pitchFamily="-109" charset="-128"/>
              </a:rPr>
              <a:t> </a:t>
            </a:r>
            <a:r>
              <a:rPr lang="en-US" dirty="0" smtClean="0">
                <a:ea typeface="ＭＳ Ｐゴシック" pitchFamily="-109" charset="-128"/>
              </a:rPr>
              <a:t/>
            </a:r>
            <a:br>
              <a:rPr lang="en-US" dirty="0" smtClean="0">
                <a:ea typeface="ＭＳ Ｐゴシック" pitchFamily="-109" charset="-128"/>
              </a:rPr>
            </a:br>
            <a:r>
              <a:rPr lang="en-US" sz="4400" dirty="0" smtClean="0">
                <a:ea typeface="ＭＳ Ｐゴシック" pitchFamily="-109" charset="-128"/>
              </a:rPr>
              <a:t>So What Does This Actually Mean For NOAA Scientists?</a:t>
            </a:r>
            <a:r>
              <a:rPr lang="en-US" dirty="0" smtClean="0">
                <a:ea typeface="ＭＳ Ｐゴシック" pitchFamily="-109" charset="-128"/>
              </a:rPr>
              <a:t/>
            </a:r>
            <a:br>
              <a:rPr lang="en-US" dirty="0" smtClean="0">
                <a:ea typeface="ＭＳ Ｐゴシック" pitchFamily="-109" charset="-128"/>
              </a:rPr>
            </a:br>
            <a:endParaRPr lang="en-US" dirty="0" smtClean="0">
              <a:ea typeface="ＭＳ Ｐゴシック" pitchFamily="-109" charset="-128"/>
            </a:endParaRPr>
          </a:p>
        </p:txBody>
      </p:sp>
      <p:sp>
        <p:nvSpPr>
          <p:cNvPr id="4099" name="Rectangle 3"/>
          <p:cNvSpPr>
            <a:spLocks noGrp="1" noChangeArrowheads="1"/>
          </p:cNvSpPr>
          <p:nvPr>
            <p:ph type="subTitle" idx="1"/>
          </p:nvPr>
        </p:nvSpPr>
        <p:spPr bwMode="auto">
          <a:xfrm>
            <a:off x="1295400" y="4495800"/>
            <a:ext cx="6400800" cy="1371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400" smtClean="0">
                <a:ea typeface="ＭＳ Ｐゴシック"/>
                <a:cs typeface="ＭＳ Ｐゴシック"/>
              </a:rPr>
              <a:t>Paul A. Sandifer, Ph.D.</a:t>
            </a:r>
          </a:p>
          <a:p>
            <a:pPr eaLnBrk="1" hangingPunct="1"/>
            <a:r>
              <a:rPr lang="en-US" sz="2400" smtClean="0">
                <a:ea typeface="ＭＳ Ｐゴシック"/>
                <a:cs typeface="ＭＳ Ｐゴシック"/>
              </a:rPr>
              <a:t>Senior Science Advisor to the NOAA Administrator &amp; NOS Chief Science Advisor</a:t>
            </a:r>
          </a:p>
          <a:p>
            <a:pPr eaLnBrk="1" hangingPunct="1"/>
            <a:r>
              <a:rPr lang="en-US" sz="2400" smtClean="0">
                <a:ea typeface="ＭＳ Ｐゴシック"/>
                <a:cs typeface="ＭＳ Ｐゴシック"/>
              </a:rPr>
              <a:t>May 3, 2011</a:t>
            </a:r>
          </a:p>
        </p:txBody>
      </p:sp>
      <p:sp>
        <p:nvSpPr>
          <p:cNvPr id="4100" name="TextBox 4"/>
          <p:cNvSpPr txBox="1">
            <a:spLocks noChangeArrowheads="1"/>
          </p:cNvSpPr>
          <p:nvPr/>
        </p:nvSpPr>
        <p:spPr bwMode="auto">
          <a:xfrm>
            <a:off x="838200" y="4876800"/>
            <a:ext cx="7467600" cy="646113"/>
          </a:xfrm>
          <a:prstGeom prst="rect">
            <a:avLst/>
          </a:prstGeom>
          <a:noFill/>
          <a:ln w="9525">
            <a:noFill/>
            <a:miter lim="800000"/>
            <a:headEnd/>
            <a:tailEnd/>
          </a:ln>
        </p:spPr>
        <p:txBody>
          <a:bodyPr>
            <a:spAutoFit/>
          </a:bodyPr>
          <a:lstStyle/>
          <a:p>
            <a:endParaRPr lang="en-US"/>
          </a:p>
          <a:p>
            <a:pPr algn="ctr"/>
            <a:endParaRPr lang="en-US">
              <a:ea typeface="Times" pitchFamily="18" charset="0"/>
              <a:cs typeface="Times"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pPr algn="ctr">
              <a:defRPr/>
            </a:pPr>
            <a:r>
              <a:rPr lang="en-US" b="1" dirty="0" smtClean="0">
                <a:solidFill>
                  <a:schemeClr val="accent3"/>
                </a:solidFill>
                <a:effectLst>
                  <a:outerShdw blurRad="38100" dist="38100" dir="2700000" algn="tl">
                    <a:srgbClr val="000000">
                      <a:alpha val="43137"/>
                    </a:srgbClr>
                  </a:outerShdw>
                </a:effectLst>
              </a:rPr>
              <a:t>Scientific Integrity &amp; Conduct Policy - Work in Progress</a:t>
            </a:r>
            <a:endParaRPr lang="en-US" dirty="0"/>
          </a:p>
        </p:txBody>
      </p:sp>
      <p:sp>
        <p:nvSpPr>
          <p:cNvPr id="3" name="Content Placeholder 2"/>
          <p:cNvSpPr>
            <a:spLocks noGrp="1"/>
          </p:cNvSpPr>
          <p:nvPr>
            <p:ph idx="1"/>
          </p:nvPr>
        </p:nvSpPr>
        <p:spPr>
          <a:xfrm>
            <a:off x="457200" y="1935163"/>
            <a:ext cx="8229600" cy="4389437"/>
          </a:xfrm>
        </p:spPr>
        <p:txBody>
          <a:bodyPr>
            <a:normAutofit fontScale="92500" lnSpcReduction="20000"/>
          </a:bodyPr>
          <a:lstStyle/>
          <a:p>
            <a:pPr>
              <a:defRPr/>
            </a:pPr>
            <a:r>
              <a:rPr lang="en-US" dirty="0" smtClean="0"/>
              <a:t>The NOAA policy is designed to ensure a culture of transparency, integrity, and ethical behavior in NOAA; it will cover all employees – political, career, Federal, contract.</a:t>
            </a:r>
          </a:p>
          <a:p>
            <a:pPr>
              <a:defRPr/>
            </a:pPr>
            <a:r>
              <a:rPr lang="en-US" dirty="0" smtClean="0"/>
              <a:t>The NOAA policy states that our core values are transparency, traceability, and integrity.</a:t>
            </a:r>
          </a:p>
          <a:p>
            <a:pPr>
              <a:defRPr/>
            </a:pPr>
            <a:r>
              <a:rPr lang="en-US" dirty="0" smtClean="0"/>
              <a:t>NOAA scientists are encouraged and expected to publish their data and findings.</a:t>
            </a:r>
          </a:p>
          <a:p>
            <a:pPr>
              <a:defRPr/>
            </a:pPr>
            <a:r>
              <a:rPr lang="en-US" dirty="0" smtClean="0"/>
              <a:t>NOAA scientists are free to speak with the media on scientific and technical matters based on their official work, no prior approval required.</a:t>
            </a:r>
          </a:p>
          <a:p>
            <a:pPr>
              <a:defRPr/>
            </a:pPr>
            <a:r>
              <a:rPr lang="en-US" dirty="0" smtClean="0"/>
              <a:t>Internal “Scientific Integrity Commons” website being developed for all scientific integrity, conduct, and ethics training information, FAQs, etc.</a:t>
            </a:r>
          </a:p>
          <a:p>
            <a:pPr>
              <a:defRPr/>
            </a:pPr>
            <a:endParaRPr lang="en-US" dirty="0"/>
          </a:p>
        </p:txBody>
      </p:sp>
      <p:sp>
        <p:nvSpPr>
          <p:cNvPr id="4" name="Date Placeholder 3"/>
          <p:cNvSpPr>
            <a:spLocks noGrp="1"/>
          </p:cNvSpPr>
          <p:nvPr>
            <p:ph type="dt" sz="quarter" idx="10"/>
          </p:nvPr>
        </p:nvSpPr>
        <p:spPr/>
        <p:txBody>
          <a:bodyPr/>
          <a:lstStyle/>
          <a:p>
            <a:pPr>
              <a:defRPr/>
            </a:pPr>
            <a:fld id="{5A486CCC-69BE-4C02-8642-99911252402D}" type="datetime1">
              <a:rPr lang="en-US" smtClean="0"/>
              <a:pPr>
                <a:defRPr/>
              </a:pPr>
              <a:t>4/28/2011</a:t>
            </a:fld>
            <a:endParaRPr lang="en-US" dirty="0"/>
          </a:p>
        </p:txBody>
      </p:sp>
      <p:sp>
        <p:nvSpPr>
          <p:cNvPr id="5" name="Footer Placeholder 4"/>
          <p:cNvSpPr>
            <a:spLocks noGrp="1"/>
          </p:cNvSpPr>
          <p:nvPr>
            <p:ph type="ftr" sz="quarter" idx="11"/>
          </p:nvPr>
        </p:nvSpPr>
        <p:spPr/>
        <p:txBody>
          <a:bodyPr/>
          <a:lstStyle/>
          <a:p>
            <a:pPr>
              <a:defRPr/>
            </a:pPr>
            <a:r>
              <a:rPr lang="en-US" smtClean="0"/>
              <a:t>Air Resources Laboratory</a:t>
            </a:r>
            <a:endParaRPr lang="en-US"/>
          </a:p>
        </p:txBody>
      </p:sp>
      <p:sp>
        <p:nvSpPr>
          <p:cNvPr id="6" name="Slide Number Placeholder 5"/>
          <p:cNvSpPr>
            <a:spLocks noGrp="1"/>
          </p:cNvSpPr>
          <p:nvPr>
            <p:ph type="sldNum" sz="quarter" idx="12"/>
          </p:nvPr>
        </p:nvSpPr>
        <p:spPr/>
        <p:txBody>
          <a:bodyPr/>
          <a:lstStyle/>
          <a:p>
            <a:pPr>
              <a:defRPr/>
            </a:pPr>
            <a:fld id="{E8ECA3FD-ABD6-41AE-A0C0-65B31EF6CA8F}"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524000"/>
          </a:xfrm>
        </p:spPr>
        <p:txBody>
          <a:bodyPr/>
          <a:lstStyle/>
          <a:p>
            <a:pPr algn="ctr">
              <a:defRPr/>
            </a:pPr>
            <a:r>
              <a:rPr lang="en-US" sz="4000" b="1" dirty="0" smtClean="0">
                <a:solidFill>
                  <a:schemeClr val="accent3"/>
                </a:solidFill>
                <a:effectLst>
                  <a:outerShdw blurRad="38100" dist="38100" dir="2700000" algn="tl">
                    <a:srgbClr val="000000">
                      <a:alpha val="43137"/>
                    </a:srgbClr>
                  </a:outerShdw>
                </a:effectLst>
              </a:rPr>
              <a:t/>
            </a:r>
            <a:br>
              <a:rPr lang="en-US" sz="4000" b="1" dirty="0" smtClean="0">
                <a:solidFill>
                  <a:schemeClr val="accent3"/>
                </a:solidFill>
                <a:effectLst>
                  <a:outerShdw blurRad="38100" dist="38100" dir="2700000" algn="tl">
                    <a:srgbClr val="000000">
                      <a:alpha val="43137"/>
                    </a:srgbClr>
                  </a:outerShdw>
                </a:effectLst>
              </a:rPr>
            </a:br>
            <a:r>
              <a:rPr lang="en-US" sz="4000" b="1" dirty="0" smtClean="0">
                <a:solidFill>
                  <a:schemeClr val="accent3"/>
                </a:solidFill>
                <a:effectLst>
                  <a:outerShdw blurRad="38100" dist="38100" dir="2700000" algn="tl">
                    <a:srgbClr val="000000">
                      <a:alpha val="43137"/>
                    </a:srgbClr>
                  </a:outerShdw>
                </a:effectLst>
              </a:rPr>
              <a:t/>
            </a:r>
            <a:br>
              <a:rPr lang="en-US" sz="4000" b="1" dirty="0" smtClean="0">
                <a:solidFill>
                  <a:schemeClr val="accent3"/>
                </a:solidFill>
                <a:effectLst>
                  <a:outerShdw blurRad="38100" dist="38100" dir="2700000" algn="tl">
                    <a:srgbClr val="000000">
                      <a:alpha val="43137"/>
                    </a:srgbClr>
                  </a:outerShdw>
                </a:effectLst>
              </a:rPr>
            </a:br>
            <a:r>
              <a:rPr lang="en-US" sz="4000" b="1" dirty="0" smtClean="0">
                <a:solidFill>
                  <a:schemeClr val="accent3"/>
                </a:solidFill>
                <a:effectLst>
                  <a:outerShdw blurRad="38100" dist="38100" dir="2700000" algn="tl">
                    <a:srgbClr val="000000">
                      <a:alpha val="43137"/>
                    </a:srgbClr>
                  </a:outerShdw>
                </a:effectLst>
              </a:rPr>
              <a:t/>
            </a:r>
            <a:br>
              <a:rPr lang="en-US" sz="4000" b="1" dirty="0" smtClean="0">
                <a:solidFill>
                  <a:schemeClr val="accent3"/>
                </a:solidFill>
                <a:effectLst>
                  <a:outerShdw blurRad="38100" dist="38100" dir="2700000" algn="tl">
                    <a:srgbClr val="000000">
                      <a:alpha val="43137"/>
                    </a:srgbClr>
                  </a:outerShdw>
                </a:effectLst>
              </a:rPr>
            </a:br>
            <a:r>
              <a:rPr lang="en-US" sz="4000" b="1" dirty="0" smtClean="0">
                <a:solidFill>
                  <a:schemeClr val="accent3"/>
                </a:solidFill>
                <a:effectLst>
                  <a:outerShdw blurRad="38100" dist="38100" dir="2700000" algn="tl">
                    <a:srgbClr val="000000">
                      <a:alpha val="43137"/>
                    </a:srgbClr>
                  </a:outerShdw>
                </a:effectLst>
              </a:rPr>
              <a:t>So, What Does “Strengthening Science” Mean For NOAA Scientists?</a:t>
            </a:r>
            <a:br>
              <a:rPr lang="en-US" sz="4000" b="1" dirty="0" smtClean="0">
                <a:solidFill>
                  <a:schemeClr val="accent3"/>
                </a:solidFill>
                <a:effectLst>
                  <a:outerShdw blurRad="38100" dist="38100" dir="2700000" algn="tl">
                    <a:srgbClr val="000000">
                      <a:alpha val="43137"/>
                    </a:srgbClr>
                  </a:outerShdw>
                </a:effectLst>
              </a:rPr>
            </a:br>
            <a:endParaRPr lang="en-US" sz="4000" b="1" dirty="0">
              <a:solidFill>
                <a:schemeClr val="accent3"/>
              </a:solidFill>
              <a:effectLst>
                <a:outerShdw blurRad="38100" dist="38100" dir="2700000" algn="tl">
                  <a:srgbClr val="000000">
                    <a:alpha val="43137"/>
                  </a:srgbClr>
                </a:outerShdw>
              </a:effectLst>
            </a:endParaRPr>
          </a:p>
        </p:txBody>
      </p:sp>
      <p:sp>
        <p:nvSpPr>
          <p:cNvPr id="14339" name="Content Placeholder 2"/>
          <p:cNvSpPr>
            <a:spLocks noGrp="1"/>
          </p:cNvSpPr>
          <p:nvPr>
            <p:ph idx="1"/>
          </p:nvPr>
        </p:nvSpPr>
        <p:spPr bwMode="auto">
          <a:xfrm>
            <a:off x="457200" y="1447800"/>
            <a:ext cx="8458200" cy="5410200"/>
          </a:xfrm>
          <a:noFill/>
          <a:ln>
            <a:miter lim="800000"/>
            <a:headEnd/>
            <a:tailEnd/>
          </a:ln>
        </p:spPr>
        <p:txBody>
          <a:bodyPr vert="horz" wrap="square" lIns="91440" tIns="45720" rIns="91440" bIns="45720" numCol="1" anchor="t" anchorCtr="0" compatLnSpc="1">
            <a:prstTxWarp prst="textNoShape">
              <a:avLst/>
            </a:prstTxWarp>
          </a:bodyPr>
          <a:lstStyle/>
          <a:p>
            <a:pPr marL="457200" indent="-457200">
              <a:buFont typeface="Arial" pitchFamily="34" charset="0"/>
              <a:buAutoNum type="arabicPeriod"/>
            </a:pPr>
            <a:r>
              <a:rPr lang="en-US" sz="2400" smtClean="0"/>
              <a:t>NOAA’s science is the most important foundation block for the agency and all it does.</a:t>
            </a:r>
          </a:p>
          <a:p>
            <a:pPr marL="457200" indent="-457200">
              <a:buFont typeface="Arial" pitchFamily="34" charset="0"/>
              <a:buAutoNum type="arabicPeriod"/>
            </a:pPr>
            <a:r>
              <a:rPr lang="en-US" sz="2400" smtClean="0"/>
              <a:t>NOAA will consult and involve NOAA staff scientists at all levels in discussions of how best to accomplish the agency’s mission – opinions of scientists are highly valued!</a:t>
            </a:r>
          </a:p>
          <a:p>
            <a:pPr marL="457200" indent="-457200">
              <a:buFont typeface="Arial" pitchFamily="34" charset="0"/>
              <a:buAutoNum type="arabicPeriod"/>
            </a:pPr>
            <a:r>
              <a:rPr lang="en-US" sz="2400" smtClean="0"/>
              <a:t>NOAA expects and encourages scientists to communicate their results freely, without interference.</a:t>
            </a:r>
          </a:p>
          <a:p>
            <a:pPr marL="457200" indent="-457200">
              <a:buFont typeface="Arial" pitchFamily="34" charset="0"/>
              <a:buAutoNum type="arabicPeriod"/>
            </a:pPr>
            <a:r>
              <a:rPr lang="en-US" sz="2400" smtClean="0"/>
              <a:t>NOAA requires its scientists to meet the highest standards of ethics, scientific quality, leadership, and productivity. </a:t>
            </a:r>
          </a:p>
          <a:p>
            <a:pPr marL="457200" indent="-457200">
              <a:buFont typeface="Arial" pitchFamily="34" charset="0"/>
              <a:buAutoNum type="arabicPeriod"/>
            </a:pPr>
            <a:r>
              <a:rPr lang="en-US" sz="2400" smtClean="0"/>
              <a:t>NOAA is working to enhance its scientific enterprise by recruiting and retaining the best and brightest and establishing career opportunities and policies that encourage scientists to stay engaged in research, producing the science NOAA needs.</a:t>
            </a:r>
          </a:p>
          <a:p>
            <a:pPr marL="457200" indent="-457200">
              <a:buFont typeface="Arial" pitchFamily="34" charset="0"/>
              <a:buAutoNum type="arabicPeriod"/>
            </a:pPr>
            <a:endParaRPr lang="en-US" sz="2400" smtClean="0"/>
          </a:p>
          <a:p>
            <a:pPr marL="457200" indent="-457200">
              <a:buFont typeface="Arial" pitchFamily="34" charset="0"/>
              <a:buAutoNum type="arabicPeriod"/>
            </a:pPr>
            <a:endParaRPr lang="en-US" sz="2800" smtClean="0"/>
          </a:p>
        </p:txBody>
      </p:sp>
      <p:sp>
        <p:nvSpPr>
          <p:cNvPr id="4" name="Date Placeholder 3"/>
          <p:cNvSpPr>
            <a:spLocks noGrp="1"/>
          </p:cNvSpPr>
          <p:nvPr>
            <p:ph type="dt" sz="quarter" idx="10"/>
          </p:nvPr>
        </p:nvSpPr>
        <p:spPr/>
        <p:txBody>
          <a:bodyPr/>
          <a:lstStyle/>
          <a:p>
            <a:pPr>
              <a:defRPr/>
            </a:pPr>
            <a:fld id="{A3EEEFC8-E1AF-4F2C-8077-7BC91BBE965D}" type="datetime1">
              <a:rPr lang="en-US" smtClean="0"/>
              <a:pPr>
                <a:defRPr/>
              </a:pPr>
              <a:t>4/28/2011</a:t>
            </a:fld>
            <a:endParaRPr lang="en-US" dirty="0"/>
          </a:p>
        </p:txBody>
      </p:sp>
      <p:sp>
        <p:nvSpPr>
          <p:cNvPr id="5" name="Footer Placeholder 4"/>
          <p:cNvSpPr>
            <a:spLocks noGrp="1"/>
          </p:cNvSpPr>
          <p:nvPr>
            <p:ph type="ftr" sz="quarter" idx="11"/>
          </p:nvPr>
        </p:nvSpPr>
        <p:spPr/>
        <p:txBody>
          <a:bodyPr/>
          <a:lstStyle/>
          <a:p>
            <a:pPr>
              <a:defRPr/>
            </a:pPr>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pPr>
              <a:defRPr/>
            </a:pPr>
            <a:fld id="{E0F49458-EFE1-4EA4-8A59-9EF01BA3E2BF}"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2514600"/>
            <a:ext cx="8610600" cy="1889125"/>
          </a:xfrm>
        </p:spPr>
        <p:txBody>
          <a:bodyPr/>
          <a:lstStyle/>
          <a:p>
            <a:pPr eaLnBrk="1" hangingPunct="1">
              <a:defRPr/>
            </a:pPr>
            <a:r>
              <a:rPr lang="en-US" sz="6000" b="1" dirty="0" smtClean="0">
                <a:solidFill>
                  <a:schemeClr val="accent3"/>
                </a:solidFill>
                <a:effectLst>
                  <a:outerShdw blurRad="38100" dist="38100" dir="2700000" algn="tl">
                    <a:srgbClr val="000000">
                      <a:alpha val="43137"/>
                    </a:srgbClr>
                  </a:outerShdw>
                </a:effectLst>
                <a:ea typeface="ＭＳ Ｐゴシック" pitchFamily="-109" charset="-128"/>
              </a:rPr>
              <a:t>Strengthening NOAA Science:</a:t>
            </a:r>
            <a:r>
              <a:rPr lang="en-US" dirty="0" smtClean="0">
                <a:solidFill>
                  <a:schemeClr val="accent2"/>
                </a:solidFill>
                <a:effectLst>
                  <a:outerShdw blurRad="38100" dist="38100" dir="2700000" algn="tl">
                    <a:srgbClr val="000000">
                      <a:alpha val="43137"/>
                    </a:srgbClr>
                  </a:outerShdw>
                </a:effectLst>
                <a:ea typeface="ＭＳ Ｐゴシック" pitchFamily="-109" charset="-128"/>
              </a:rPr>
              <a:t> </a:t>
            </a:r>
            <a:r>
              <a:rPr lang="en-US" dirty="0" smtClean="0">
                <a:ea typeface="ＭＳ Ｐゴシック" pitchFamily="-109" charset="-128"/>
              </a:rPr>
              <a:t/>
            </a:r>
            <a:br>
              <a:rPr lang="en-US" dirty="0" smtClean="0">
                <a:ea typeface="ＭＳ Ｐゴシック" pitchFamily="-109" charset="-128"/>
              </a:rPr>
            </a:br>
            <a:r>
              <a:rPr lang="en-US" sz="4400" dirty="0" smtClean="0">
                <a:ea typeface="ＭＳ Ｐゴシック" pitchFamily="-109" charset="-128"/>
              </a:rPr>
              <a:t>So What Does This Actually Mean For NOAA Scientists?</a:t>
            </a:r>
            <a:r>
              <a:rPr lang="en-US" dirty="0" smtClean="0">
                <a:ea typeface="ＭＳ Ｐゴシック" pitchFamily="-109" charset="-128"/>
              </a:rPr>
              <a:t/>
            </a:r>
            <a:br>
              <a:rPr lang="en-US" dirty="0" smtClean="0">
                <a:ea typeface="ＭＳ Ｐゴシック" pitchFamily="-109" charset="-128"/>
              </a:rPr>
            </a:br>
            <a:endParaRPr lang="en-US" dirty="0" smtClean="0">
              <a:ea typeface="ＭＳ Ｐゴシック" pitchFamily="-109" charset="-128"/>
            </a:endParaRPr>
          </a:p>
        </p:txBody>
      </p:sp>
      <p:sp>
        <p:nvSpPr>
          <p:cNvPr id="4099" name="Rectangle 3"/>
          <p:cNvSpPr>
            <a:spLocks noGrp="1" noChangeArrowheads="1"/>
          </p:cNvSpPr>
          <p:nvPr>
            <p:ph type="subTitle" idx="1"/>
          </p:nvPr>
        </p:nvSpPr>
        <p:spPr bwMode="auto">
          <a:xfrm>
            <a:off x="1295400" y="4267200"/>
            <a:ext cx="6400800" cy="13716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8000" dirty="0" smtClean="0">
                <a:solidFill>
                  <a:schemeClr val="accent3"/>
                </a:solidFill>
                <a:effectLst>
                  <a:outerShdw blurRad="38100" dist="38100" dir="2700000" algn="tl">
                    <a:srgbClr val="000000">
                      <a:alpha val="43137"/>
                    </a:srgbClr>
                  </a:outerShdw>
                </a:effectLst>
                <a:ea typeface="ＭＳ Ｐゴシック"/>
                <a:cs typeface="ＭＳ Ｐゴシック"/>
              </a:rPr>
              <a:t>Questions?</a:t>
            </a:r>
            <a:endParaRPr lang="en-US" sz="8000" dirty="0" smtClean="0">
              <a:ea typeface="ＭＳ Ｐゴシック"/>
              <a:cs typeface="ＭＳ Ｐゴシック"/>
            </a:endParaRPr>
          </a:p>
          <a:p>
            <a:pPr eaLnBrk="1" hangingPunct="1">
              <a:defRPr/>
            </a:pPr>
            <a:endParaRPr lang="en-US" sz="8800" dirty="0" smtClean="0">
              <a:solidFill>
                <a:schemeClr val="accent3"/>
              </a:solidFill>
              <a:effectLst>
                <a:outerShdw blurRad="38100" dist="38100" dir="2700000" algn="tl">
                  <a:srgbClr val="000000">
                    <a:alpha val="43137"/>
                  </a:srgbClr>
                </a:outerShdw>
              </a:effectLst>
              <a:ea typeface="ＭＳ Ｐゴシック"/>
              <a:cs typeface="ＭＳ Ｐゴシック"/>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1143000"/>
          </a:xfrm>
        </p:spPr>
        <p:txBody>
          <a:bodyPr/>
          <a:lstStyle/>
          <a:p>
            <a:pPr algn="ctr" eaLnBrk="1" hangingPunct="1">
              <a:defRPr/>
            </a:pPr>
            <a:r>
              <a:rPr lang="en-US" sz="5400" b="1" dirty="0" smtClean="0">
                <a:solidFill>
                  <a:schemeClr val="accent3"/>
                </a:solidFill>
                <a:effectLst>
                  <a:outerShdw blurRad="38100" dist="38100" dir="2700000" algn="tl">
                    <a:srgbClr val="000000">
                      <a:alpha val="43137"/>
                    </a:srgbClr>
                  </a:outerShdw>
                </a:effectLst>
              </a:rPr>
              <a:t>Presentation Outline</a:t>
            </a:r>
            <a:endParaRPr lang="en-US" sz="5400" b="1" dirty="0">
              <a:solidFill>
                <a:schemeClr val="accent3"/>
              </a:solidFill>
              <a:effectLst>
                <a:outerShdw blurRad="38100" dist="38100" dir="2700000" algn="tl">
                  <a:srgbClr val="000000">
                    <a:alpha val="43137"/>
                  </a:srgbClr>
                </a:outerShdw>
              </a:effectLst>
            </a:endParaRPr>
          </a:p>
        </p:txBody>
      </p:sp>
      <p:sp>
        <p:nvSpPr>
          <p:cNvPr id="5123" name="Content Placeholder 5"/>
          <p:cNvSpPr>
            <a:spLocks noGrp="1"/>
          </p:cNvSpPr>
          <p:nvPr>
            <p:ph idx="1"/>
          </p:nvPr>
        </p:nvSpPr>
        <p:spPr bwMode="auto">
          <a:xfrm>
            <a:off x="457200" y="1600200"/>
            <a:ext cx="8229600" cy="4572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endParaRPr lang="en-US" dirty="0" smtClean="0"/>
          </a:p>
          <a:p>
            <a:pPr eaLnBrk="1" hangingPunct="1">
              <a:defRPr/>
            </a:pPr>
            <a:r>
              <a:rPr lang="en-US" dirty="0" smtClean="0"/>
              <a:t>Dr. </a:t>
            </a:r>
            <a:r>
              <a:rPr lang="en-US" dirty="0" err="1" smtClean="0"/>
              <a:t>Lubchenco’s</a:t>
            </a:r>
            <a:r>
              <a:rPr lang="en-US" dirty="0" smtClean="0"/>
              <a:t> commitment to strengthening NOAA science – Science underpins all that NOAA does!</a:t>
            </a:r>
          </a:p>
          <a:p>
            <a:pPr eaLnBrk="1" hangingPunct="1">
              <a:defRPr/>
            </a:pPr>
            <a:r>
              <a:rPr lang="en-US" dirty="0" smtClean="0"/>
              <a:t>Workshop on Strengthening NOAA Science (April 2010) – output, impacts, follow-on</a:t>
            </a:r>
          </a:p>
          <a:p>
            <a:pPr eaLnBrk="1" hangingPunct="1">
              <a:defRPr/>
            </a:pPr>
            <a:r>
              <a:rPr lang="en-US" dirty="0" smtClean="0"/>
              <a:t>NOAA’s scientific workforce </a:t>
            </a:r>
            <a:endParaRPr lang="en-US" strike="sngStrike" dirty="0" smtClean="0"/>
          </a:p>
          <a:p>
            <a:pPr eaLnBrk="1" hangingPunct="1">
              <a:defRPr/>
            </a:pPr>
            <a:r>
              <a:rPr lang="en-US" dirty="0" smtClean="0"/>
              <a:t>Scientific Integrity and Conduct Policy – in progress</a:t>
            </a:r>
          </a:p>
          <a:p>
            <a:pPr eaLnBrk="1" hangingPunct="1">
              <a:defRPr/>
            </a:pPr>
            <a:r>
              <a:rPr lang="en-US" dirty="0" smtClean="0"/>
              <a:t>Questions</a:t>
            </a:r>
          </a:p>
          <a:p>
            <a:pPr eaLnBrk="1" hangingPunct="1">
              <a:defRPr/>
            </a:pPr>
            <a:endParaRPr lang="en-US" dirty="0" smtClean="0"/>
          </a:p>
          <a:p>
            <a:pPr lvl="1" eaLnBrk="1" hangingPunct="1">
              <a:defRPr/>
            </a:pPr>
            <a:endParaRPr lang="en-US" dirty="0" smtClean="0"/>
          </a:p>
          <a:p>
            <a:pPr lvl="1" eaLnBrk="1" hangingPunct="1">
              <a:buFont typeface="Wingdings 2" pitchFamily="18" charset="2"/>
              <a:buNone/>
              <a:defRPr/>
            </a:pPr>
            <a:endParaRPr lang="en-US" dirty="0" smtClean="0"/>
          </a:p>
          <a:p>
            <a:pPr eaLnBrk="1" hangingPunct="1">
              <a:defRPr/>
            </a:pPr>
            <a:endParaRPr lang="en-US" dirty="0" smtClean="0"/>
          </a:p>
        </p:txBody>
      </p:sp>
      <p:sp>
        <p:nvSpPr>
          <p:cNvPr id="2" name="Date Placeholder 1"/>
          <p:cNvSpPr>
            <a:spLocks noGrp="1"/>
          </p:cNvSpPr>
          <p:nvPr>
            <p:ph type="dt" sz="quarter" idx="10"/>
          </p:nvPr>
        </p:nvSpPr>
        <p:spPr/>
        <p:txBody>
          <a:bodyPr/>
          <a:lstStyle/>
          <a:p>
            <a:pPr>
              <a:defRPr/>
            </a:pPr>
            <a:fld id="{2D36A7DA-6342-4CDC-B8EE-6B81135DE92D}" type="datetime1">
              <a:rPr lang="en-US" sz="1200"/>
              <a:pPr>
                <a:defRPr/>
              </a:pPr>
              <a:t>4/28/2011</a:t>
            </a:fld>
            <a:endParaRPr lang="en-US" sz="1200" dirty="0"/>
          </a:p>
        </p:txBody>
      </p:sp>
      <p:sp>
        <p:nvSpPr>
          <p:cNvPr id="3" name="Footer Placeholder 2"/>
          <p:cNvSpPr>
            <a:spLocks noGrp="1"/>
          </p:cNvSpPr>
          <p:nvPr>
            <p:ph type="ftr" sz="quarter" idx="11"/>
          </p:nvPr>
        </p:nvSpPr>
        <p:spPr/>
        <p:txBody>
          <a:bodyPr/>
          <a:lstStyle/>
          <a:p>
            <a:pPr>
              <a:defRPr/>
            </a:pPr>
            <a:r>
              <a:rPr lang="en-US" dirty="0"/>
              <a:t>Air Resources Laboratory</a:t>
            </a:r>
          </a:p>
        </p:txBody>
      </p:sp>
      <p:sp>
        <p:nvSpPr>
          <p:cNvPr id="4" name="Slide Number Placeholder 3"/>
          <p:cNvSpPr>
            <a:spLocks noGrp="1"/>
          </p:cNvSpPr>
          <p:nvPr>
            <p:ph type="sldNum" sz="quarter" idx="12"/>
          </p:nvPr>
        </p:nvSpPr>
        <p:spPr/>
        <p:txBody>
          <a:bodyPr/>
          <a:lstStyle/>
          <a:p>
            <a:pPr>
              <a:defRPr/>
            </a:pPr>
            <a:fld id="{A628E718-A663-4101-8EB1-95155CB213A7}" type="slidenum">
              <a:rPr lang="en-US" sz="1200"/>
              <a:pPr>
                <a:defRPr/>
              </a:pPr>
              <a:t>2</a:t>
            </a:fld>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1143000"/>
          </a:xfrm>
        </p:spPr>
        <p:txBody>
          <a:bodyPr/>
          <a:lstStyle/>
          <a:p>
            <a:pPr algn="ctr" eaLnBrk="1" hangingPunct="1">
              <a:defRPr/>
            </a:pPr>
            <a:r>
              <a:rPr lang="en-US" sz="5400" b="1" dirty="0" smtClean="0">
                <a:solidFill>
                  <a:schemeClr val="accent3"/>
                </a:solidFill>
                <a:effectLst>
                  <a:outerShdw blurRad="38100" dist="38100" dir="2700000" algn="tl">
                    <a:srgbClr val="000000">
                      <a:alpha val="43137"/>
                    </a:srgbClr>
                  </a:outerShdw>
                </a:effectLst>
              </a:rPr>
              <a:t>Strengthening Science Goal</a:t>
            </a:r>
            <a:endParaRPr lang="en-US" sz="5400" b="1" dirty="0">
              <a:solidFill>
                <a:schemeClr val="accent3"/>
              </a:solidFill>
              <a:effectLst>
                <a:outerShdw blurRad="38100" dist="38100" dir="2700000" algn="tl">
                  <a:srgbClr val="000000">
                    <a:alpha val="43137"/>
                  </a:srgbClr>
                </a:outerShdw>
              </a:effectLst>
            </a:endParaRPr>
          </a:p>
        </p:txBody>
      </p:sp>
      <p:sp>
        <p:nvSpPr>
          <p:cNvPr id="6" name="Content Placeholder 5"/>
          <p:cNvSpPr>
            <a:spLocks noGrp="1"/>
          </p:cNvSpPr>
          <p:nvPr>
            <p:ph idx="1"/>
          </p:nvPr>
        </p:nvSpPr>
        <p:spPr>
          <a:xfrm>
            <a:off x="457200" y="1600200"/>
            <a:ext cx="8229600" cy="4389438"/>
          </a:xfrm>
        </p:spPr>
        <p:txBody>
          <a:bodyPr/>
          <a:lstStyle/>
          <a:p>
            <a:pPr eaLnBrk="1" hangingPunct="1">
              <a:defRPr/>
            </a:pPr>
            <a:r>
              <a:rPr lang="en-US" sz="2400" dirty="0" smtClean="0"/>
              <a:t>Strengthening NOAA science is a </a:t>
            </a:r>
            <a:r>
              <a:rPr lang="en-US" sz="2400" b="1" i="1" dirty="0" smtClean="0"/>
              <a:t>process</a:t>
            </a:r>
            <a:r>
              <a:rPr lang="en-US" sz="2400" dirty="0" smtClean="0"/>
              <a:t> that involves engaging NOAA’s scientists and science managers and our external partners in answering four key questions:</a:t>
            </a:r>
          </a:p>
          <a:p>
            <a:pPr marL="971550" lvl="1" indent="-514350" eaLnBrk="1" hangingPunct="1">
              <a:buClr>
                <a:schemeClr val="accent5"/>
              </a:buClr>
              <a:buSzPct val="100000"/>
              <a:buFont typeface="+mj-lt"/>
              <a:buAutoNum type="arabicPeriod"/>
              <a:defRPr/>
            </a:pPr>
            <a:r>
              <a:rPr lang="en-US" dirty="0" smtClean="0">
                <a:solidFill>
                  <a:srgbClr val="060E18"/>
                </a:solidFill>
              </a:rPr>
              <a:t>What are the grand challenges for NOAA science?</a:t>
            </a:r>
          </a:p>
          <a:p>
            <a:pPr marL="971550" lvl="1" indent="-514350" eaLnBrk="1" hangingPunct="1">
              <a:buClr>
                <a:schemeClr val="accent5"/>
              </a:buClr>
              <a:buSzPct val="100000"/>
              <a:buFont typeface="+mj-lt"/>
              <a:buAutoNum type="arabicPeriod"/>
              <a:defRPr/>
            </a:pPr>
            <a:r>
              <a:rPr lang="en-US" dirty="0" smtClean="0">
                <a:solidFill>
                  <a:srgbClr val="060E18"/>
                </a:solidFill>
              </a:rPr>
              <a:t>What are the best practices for encouraging, promoting, and protecting healthy science at NOAA?</a:t>
            </a:r>
          </a:p>
          <a:p>
            <a:pPr marL="971550" lvl="1" indent="-514350" eaLnBrk="1" hangingPunct="1">
              <a:buClr>
                <a:schemeClr val="accent5"/>
              </a:buClr>
              <a:buSzPct val="100000"/>
              <a:buFont typeface="+mj-lt"/>
              <a:buAutoNum type="arabicPeriod"/>
              <a:defRPr/>
            </a:pPr>
            <a:r>
              <a:rPr lang="en-US" dirty="0" smtClean="0"/>
              <a:t>How can NOAA’s science elements be better connected and coordinated across Line Offices and with external partners to support  the agency’s mission?</a:t>
            </a:r>
            <a:endParaRPr lang="en-US" dirty="0" smtClean="0">
              <a:solidFill>
                <a:srgbClr val="060E18"/>
              </a:solidFill>
            </a:endParaRPr>
          </a:p>
          <a:p>
            <a:pPr marL="971550" lvl="1" indent="-514350" eaLnBrk="1" hangingPunct="1">
              <a:buClr>
                <a:schemeClr val="accent5"/>
              </a:buClr>
              <a:buSzPct val="100000"/>
              <a:buFont typeface="+mj-lt"/>
              <a:buAutoNum type="arabicPeriod"/>
              <a:defRPr/>
            </a:pPr>
            <a:r>
              <a:rPr lang="en-US" dirty="0" smtClean="0">
                <a:solidFill>
                  <a:srgbClr val="060E18"/>
                </a:solidFill>
              </a:rPr>
              <a:t>How can NOAA implement a process for continual evaluation, enhancement, and celebration of its science?</a:t>
            </a:r>
            <a:endParaRPr lang="en-US" sz="2800" dirty="0" smtClean="0"/>
          </a:p>
          <a:p>
            <a:pPr eaLnBrk="1" hangingPunct="1">
              <a:defRPr/>
            </a:pPr>
            <a:endParaRPr lang="en-US" dirty="0" smtClean="0"/>
          </a:p>
          <a:p>
            <a:pPr eaLnBrk="1" hangingPunct="1">
              <a:defRPr/>
            </a:pPr>
            <a:endParaRPr lang="en-US" dirty="0" smtClean="0"/>
          </a:p>
          <a:p>
            <a:pPr lvl="1" eaLnBrk="1" hangingPunct="1">
              <a:defRPr/>
            </a:pPr>
            <a:endParaRPr lang="en-US" dirty="0" smtClean="0"/>
          </a:p>
          <a:p>
            <a:pPr lvl="1" eaLnBrk="1" hangingPunct="1">
              <a:buFont typeface="Wingdings 2" pitchFamily="18" charset="2"/>
              <a:buNone/>
              <a:defRPr/>
            </a:pPr>
            <a:endParaRPr lang="en-US" dirty="0" smtClean="0"/>
          </a:p>
          <a:p>
            <a:pPr eaLnBrk="1" hangingPunct="1">
              <a:defRPr/>
            </a:pPr>
            <a:endParaRPr lang="en-US" dirty="0"/>
          </a:p>
        </p:txBody>
      </p:sp>
      <p:sp>
        <p:nvSpPr>
          <p:cNvPr id="2" name="Date Placeholder 1"/>
          <p:cNvSpPr>
            <a:spLocks noGrp="1"/>
          </p:cNvSpPr>
          <p:nvPr>
            <p:ph type="dt" sz="quarter" idx="10"/>
          </p:nvPr>
        </p:nvSpPr>
        <p:spPr/>
        <p:txBody>
          <a:bodyPr/>
          <a:lstStyle/>
          <a:p>
            <a:pPr>
              <a:defRPr/>
            </a:pPr>
            <a:fld id="{2D36A7DA-6342-4CDC-B8EE-6B81135DE92D}" type="datetime1">
              <a:rPr lang="en-US" sz="1200"/>
              <a:pPr>
                <a:defRPr/>
              </a:pPr>
              <a:t>4/28/2011</a:t>
            </a:fld>
            <a:endParaRPr lang="en-US" sz="1200" dirty="0"/>
          </a:p>
        </p:txBody>
      </p:sp>
      <p:sp>
        <p:nvSpPr>
          <p:cNvPr id="3" name="Footer Placeholder 2"/>
          <p:cNvSpPr>
            <a:spLocks noGrp="1"/>
          </p:cNvSpPr>
          <p:nvPr>
            <p:ph type="ftr" sz="quarter" idx="11"/>
          </p:nvPr>
        </p:nvSpPr>
        <p:spPr/>
        <p:txBody>
          <a:bodyPr/>
          <a:lstStyle/>
          <a:p>
            <a:pPr>
              <a:defRPr/>
            </a:pPr>
            <a:r>
              <a:rPr lang="en-US" dirty="0"/>
              <a:t>Air Resources Laboratory</a:t>
            </a:r>
          </a:p>
        </p:txBody>
      </p:sp>
      <p:sp>
        <p:nvSpPr>
          <p:cNvPr id="4" name="Slide Number Placeholder 3"/>
          <p:cNvSpPr>
            <a:spLocks noGrp="1"/>
          </p:cNvSpPr>
          <p:nvPr>
            <p:ph type="sldNum" sz="quarter" idx="12"/>
          </p:nvPr>
        </p:nvSpPr>
        <p:spPr/>
        <p:txBody>
          <a:bodyPr/>
          <a:lstStyle/>
          <a:p>
            <a:pPr>
              <a:defRPr/>
            </a:pPr>
            <a:fld id="{D9C51E46-11F6-46ED-850E-AC780D3D5FE7}" type="slidenum">
              <a:rPr lang="en-US" sz="1200"/>
              <a:pPr>
                <a:defRPr/>
              </a:pPr>
              <a:t>3</a:t>
            </a:fld>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1143000"/>
          </a:xfrm>
        </p:spPr>
        <p:txBody>
          <a:bodyPr/>
          <a:lstStyle/>
          <a:p>
            <a:pPr algn="ctr" eaLnBrk="1" hangingPunct="1">
              <a:defRPr/>
            </a:pPr>
            <a:r>
              <a:rPr lang="en-US" sz="5400" b="1" dirty="0" smtClean="0">
                <a:solidFill>
                  <a:schemeClr val="accent3"/>
                </a:solidFill>
                <a:effectLst>
                  <a:outerShdw blurRad="38100" dist="38100" dir="2700000" algn="tl">
                    <a:srgbClr val="000000">
                      <a:alpha val="43137"/>
                    </a:srgbClr>
                  </a:outerShdw>
                </a:effectLst>
              </a:rPr>
              <a:t>Strengthening Science Goal</a:t>
            </a:r>
            <a:endParaRPr lang="en-US" sz="5400" b="1" dirty="0">
              <a:solidFill>
                <a:schemeClr val="accent3"/>
              </a:solidFill>
              <a:effectLst>
                <a:outerShdw blurRad="38100" dist="38100" dir="2700000" algn="tl">
                  <a:srgbClr val="000000">
                    <a:alpha val="43137"/>
                  </a:srgbClr>
                </a:outerShdw>
              </a:effectLst>
            </a:endParaRPr>
          </a:p>
        </p:txBody>
      </p:sp>
      <p:sp>
        <p:nvSpPr>
          <p:cNvPr id="7171" name="Content Placeholder 5"/>
          <p:cNvSpPr>
            <a:spLocks noGrp="1"/>
          </p:cNvSpPr>
          <p:nvPr>
            <p:ph idx="1"/>
          </p:nvPr>
        </p:nvSpPr>
        <p:spPr bwMode="auto">
          <a:xfrm>
            <a:off x="457200" y="1600200"/>
            <a:ext cx="8229600" cy="438943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200" smtClean="0"/>
              <a:t>Ensure that NOAA has a world-class internal scientific workforce (with supporting infrastructure) that is recognized widely for intellectual capacity, creativity, and innovation and that partners seamlessly and routinely with the external scientific community to support NOAA’s science, service, and stewardship mission</a:t>
            </a:r>
            <a:r>
              <a:rPr lang="en-US" sz="3200" i="1" smtClean="0"/>
              <a:t>. </a:t>
            </a:r>
            <a:r>
              <a:rPr lang="en-US" i="1" smtClean="0"/>
              <a:t> </a:t>
            </a:r>
            <a:endParaRPr lang="en-US" smtClean="0"/>
          </a:p>
          <a:p>
            <a:pPr eaLnBrk="1" hangingPunct="1"/>
            <a:endParaRPr lang="en-US" smtClean="0"/>
          </a:p>
          <a:p>
            <a:pPr eaLnBrk="1" hangingPunct="1"/>
            <a:endParaRPr lang="en-US" smtClean="0"/>
          </a:p>
          <a:p>
            <a:pPr lvl="1" eaLnBrk="1" hangingPunct="1"/>
            <a:endParaRPr lang="en-US" smtClean="0"/>
          </a:p>
          <a:p>
            <a:pPr lvl="1" eaLnBrk="1" hangingPunct="1">
              <a:buFont typeface="Wingdings 2" pitchFamily="18" charset="2"/>
              <a:buNone/>
            </a:pPr>
            <a:endParaRPr lang="en-US" smtClean="0"/>
          </a:p>
          <a:p>
            <a:pPr eaLnBrk="1" hangingPunct="1"/>
            <a:endParaRPr lang="en-US" smtClean="0"/>
          </a:p>
        </p:txBody>
      </p:sp>
      <p:sp>
        <p:nvSpPr>
          <p:cNvPr id="2" name="Date Placeholder 1"/>
          <p:cNvSpPr>
            <a:spLocks noGrp="1"/>
          </p:cNvSpPr>
          <p:nvPr>
            <p:ph type="dt" sz="quarter" idx="10"/>
          </p:nvPr>
        </p:nvSpPr>
        <p:spPr/>
        <p:txBody>
          <a:bodyPr/>
          <a:lstStyle/>
          <a:p>
            <a:pPr>
              <a:defRPr/>
            </a:pPr>
            <a:fld id="{2D36A7DA-6342-4CDC-B8EE-6B81135DE92D}" type="datetime1">
              <a:rPr lang="en-US" sz="1200"/>
              <a:pPr>
                <a:defRPr/>
              </a:pPr>
              <a:t>4/28/2011</a:t>
            </a:fld>
            <a:endParaRPr lang="en-US" sz="1200" dirty="0"/>
          </a:p>
        </p:txBody>
      </p:sp>
      <p:sp>
        <p:nvSpPr>
          <p:cNvPr id="3" name="Footer Placeholder 2"/>
          <p:cNvSpPr>
            <a:spLocks noGrp="1"/>
          </p:cNvSpPr>
          <p:nvPr>
            <p:ph type="ftr" sz="quarter" idx="11"/>
          </p:nvPr>
        </p:nvSpPr>
        <p:spPr/>
        <p:txBody>
          <a:bodyPr/>
          <a:lstStyle/>
          <a:p>
            <a:pPr>
              <a:defRPr/>
            </a:pPr>
            <a:r>
              <a:rPr lang="en-US" dirty="0"/>
              <a:t>Air Resources Laboratory</a:t>
            </a:r>
          </a:p>
        </p:txBody>
      </p:sp>
      <p:sp>
        <p:nvSpPr>
          <p:cNvPr id="4" name="Slide Number Placeholder 3"/>
          <p:cNvSpPr>
            <a:spLocks noGrp="1"/>
          </p:cNvSpPr>
          <p:nvPr>
            <p:ph type="sldNum" sz="quarter" idx="12"/>
          </p:nvPr>
        </p:nvSpPr>
        <p:spPr/>
        <p:txBody>
          <a:bodyPr/>
          <a:lstStyle/>
          <a:p>
            <a:pPr>
              <a:defRPr/>
            </a:pPr>
            <a:fld id="{B2F1D913-9AEC-4B43-BC0E-6FD13876B1AA}" type="slidenum">
              <a:rPr lang="en-US" sz="1200"/>
              <a:pPr>
                <a:defRPr/>
              </a:pPr>
              <a:t>4</a:t>
            </a:fld>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850"/>
            <a:ext cx="8229600" cy="1143000"/>
          </a:xfrm>
        </p:spPr>
        <p:txBody>
          <a:bodyPr/>
          <a:lstStyle/>
          <a:p>
            <a:pPr algn="ctr" eaLnBrk="1" hangingPunct="1">
              <a:defRPr/>
            </a:pPr>
            <a:r>
              <a:rPr lang="en-US" sz="5400" b="1" dirty="0" smtClean="0">
                <a:solidFill>
                  <a:schemeClr val="accent3"/>
                </a:solidFill>
                <a:effectLst>
                  <a:outerShdw blurRad="38100" dist="38100" dir="2700000" algn="tl">
                    <a:srgbClr val="000000">
                      <a:alpha val="43137"/>
                    </a:srgbClr>
                  </a:outerShdw>
                </a:effectLst>
              </a:rPr>
              <a:t>Workshop on Strengthening NOAA Science (April 2010)</a:t>
            </a:r>
            <a:endParaRPr lang="en-US" sz="5400" b="1" dirty="0">
              <a:solidFill>
                <a:schemeClr val="accent3"/>
              </a:solidFill>
              <a:effectLst>
                <a:outerShdw blurRad="38100" dist="38100" dir="2700000" algn="tl">
                  <a:srgbClr val="000000">
                    <a:alpha val="43137"/>
                  </a:srgbClr>
                </a:outerShdw>
              </a:effectLst>
            </a:endParaRPr>
          </a:p>
        </p:txBody>
      </p:sp>
      <p:pic>
        <p:nvPicPr>
          <p:cNvPr id="9219" name="Picture 2" descr="C:\Documents and Settings\paul.sandifer\My Documents\My Pictures\NOAA Science Workshop Cove.jpg"/>
          <p:cNvPicPr>
            <a:picLocks noGrp="1" noChangeAspect="1" noChangeArrowheads="1"/>
          </p:cNvPicPr>
          <p:nvPr>
            <p:ph sz="half" idx="1"/>
          </p:nvPr>
        </p:nvPicPr>
        <p:blipFill>
          <a:blip r:embed="rId3" cstate="print"/>
          <a:srcRect/>
          <a:stretch>
            <a:fillRect/>
          </a:stretch>
        </p:blipFill>
        <p:spPr bwMode="auto">
          <a:xfrm>
            <a:off x="4953000" y="1905000"/>
            <a:ext cx="3425825" cy="4433888"/>
          </a:xfrm>
          <a:noFill/>
          <a:ln>
            <a:miter lim="800000"/>
            <a:headEnd/>
            <a:tailEnd/>
          </a:ln>
        </p:spPr>
      </p:pic>
      <p:sp>
        <p:nvSpPr>
          <p:cNvPr id="8196" name="Content Placeholder 7"/>
          <p:cNvSpPr>
            <a:spLocks noGrp="1"/>
          </p:cNvSpPr>
          <p:nvPr>
            <p:ph sz="half" idx="2"/>
          </p:nvPr>
        </p:nvSpPr>
        <p:spPr bwMode="auto">
          <a:xfrm>
            <a:off x="228600" y="1905000"/>
            <a:ext cx="4267200" cy="4435475"/>
          </a:xfrm>
          <a:noFill/>
          <a:ln>
            <a:miter lim="800000"/>
            <a:headEnd/>
            <a:tailEnd/>
          </a:ln>
        </p:spPr>
        <p:txBody>
          <a:bodyPr vert="horz" wrap="square" lIns="91440" tIns="45720" rIns="91440" bIns="45720" numCol="1" anchor="t" anchorCtr="0" compatLnSpc="1">
            <a:prstTxWarp prst="textNoShape">
              <a:avLst/>
            </a:prstTxWarp>
          </a:bodyPr>
          <a:lstStyle/>
          <a:p>
            <a:pPr marL="406400" lvl="1" indent="-406400" eaLnBrk="1" hangingPunct="1">
              <a:buClr>
                <a:schemeClr val="tx1"/>
              </a:buClr>
              <a:buFont typeface="Tw Cen MT" pitchFamily="34" charset="0"/>
              <a:buAutoNum type="arabicPeriod"/>
            </a:pPr>
            <a:r>
              <a:rPr lang="en-US" sz="3600" b="1" smtClean="0"/>
              <a:t> </a:t>
            </a:r>
            <a:r>
              <a:rPr lang="en-US" sz="2800" b="1" smtClean="0"/>
              <a:t>What are the most critical science  challenges for NOAA over the next 5 to 20 years?</a:t>
            </a:r>
          </a:p>
          <a:p>
            <a:pPr marL="406400" lvl="1" indent="-406400" eaLnBrk="1" hangingPunct="1">
              <a:buClr>
                <a:schemeClr val="tx1"/>
              </a:buClr>
              <a:buFont typeface="Tw Cen MT" pitchFamily="34" charset="0"/>
              <a:buAutoNum type="arabicPeriod"/>
            </a:pPr>
            <a:r>
              <a:rPr lang="en-US" sz="2800" b="1" smtClean="0"/>
              <a:t> What are opportunities and practical steps for improving how NOAA conducts science?</a:t>
            </a:r>
            <a:endParaRPr lang="en-US" sz="2800" smtClean="0"/>
          </a:p>
        </p:txBody>
      </p:sp>
      <p:sp>
        <p:nvSpPr>
          <p:cNvPr id="2" name="Date Placeholder 1"/>
          <p:cNvSpPr>
            <a:spLocks noGrp="1"/>
          </p:cNvSpPr>
          <p:nvPr>
            <p:ph type="dt" sz="quarter" idx="10"/>
          </p:nvPr>
        </p:nvSpPr>
        <p:spPr/>
        <p:txBody>
          <a:bodyPr/>
          <a:lstStyle/>
          <a:p>
            <a:pPr>
              <a:defRPr/>
            </a:pPr>
            <a:fld id="{2D36A7DA-6342-4CDC-B8EE-6B81135DE92D}" type="datetime1">
              <a:rPr lang="en-US" sz="1200"/>
              <a:pPr>
                <a:defRPr/>
              </a:pPr>
              <a:t>4/28/2011</a:t>
            </a:fld>
            <a:endParaRPr lang="en-US" sz="1200" dirty="0"/>
          </a:p>
        </p:txBody>
      </p:sp>
      <p:sp>
        <p:nvSpPr>
          <p:cNvPr id="3" name="Footer Placeholder 2"/>
          <p:cNvSpPr>
            <a:spLocks noGrp="1"/>
          </p:cNvSpPr>
          <p:nvPr>
            <p:ph type="ftr" sz="quarter" idx="11"/>
          </p:nvPr>
        </p:nvSpPr>
        <p:spPr/>
        <p:txBody>
          <a:bodyPr/>
          <a:lstStyle/>
          <a:p>
            <a:pPr>
              <a:defRPr/>
            </a:pPr>
            <a:r>
              <a:rPr lang="en-US" dirty="0"/>
              <a:t>Air Resources Laboratory</a:t>
            </a:r>
          </a:p>
        </p:txBody>
      </p:sp>
      <p:sp>
        <p:nvSpPr>
          <p:cNvPr id="4" name="Slide Number Placeholder 3"/>
          <p:cNvSpPr>
            <a:spLocks noGrp="1"/>
          </p:cNvSpPr>
          <p:nvPr>
            <p:ph type="sldNum" sz="quarter" idx="12"/>
          </p:nvPr>
        </p:nvSpPr>
        <p:spPr/>
        <p:txBody>
          <a:bodyPr/>
          <a:lstStyle/>
          <a:p>
            <a:pPr>
              <a:defRPr/>
            </a:pPr>
            <a:fld id="{FC34D392-481C-4C9C-8E5A-89F634F204C4}" type="slidenum">
              <a:rPr lang="en-US" sz="1200"/>
              <a:pPr>
                <a:defRPr/>
              </a:pPr>
              <a:t>5</a:t>
            </a:fld>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checkerboard(across)">
                                      <p:cBhvr>
                                        <p:cTn id="7"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1143000"/>
          </a:xfrm>
        </p:spPr>
        <p:txBody>
          <a:bodyPr/>
          <a:lstStyle/>
          <a:p>
            <a:pPr algn="ctr" eaLnBrk="1" hangingPunct="1">
              <a:defRPr/>
            </a:pPr>
            <a:r>
              <a:rPr lang="en-US" sz="4400" b="1" dirty="0" smtClean="0">
                <a:solidFill>
                  <a:schemeClr val="accent3"/>
                </a:solidFill>
                <a:effectLst>
                  <a:outerShdw blurRad="38100" dist="38100" dir="2700000" algn="tl">
                    <a:srgbClr val="000000">
                      <a:alpha val="43137"/>
                    </a:srgbClr>
                  </a:outerShdw>
                </a:effectLst>
              </a:rPr>
              <a:t>Overarching Grand Challenge: Understanding The Connections</a:t>
            </a:r>
            <a:endParaRPr lang="en-US" sz="4400" dirty="0">
              <a:solidFill>
                <a:schemeClr val="accent3"/>
              </a:solidFill>
              <a:effectLst>
                <a:outerShdw blurRad="38100" dist="38100" dir="2700000" algn="tl">
                  <a:srgbClr val="000000">
                    <a:alpha val="43137"/>
                  </a:srgbClr>
                </a:outerShdw>
              </a:effectLst>
            </a:endParaRPr>
          </a:p>
        </p:txBody>
      </p:sp>
      <p:sp>
        <p:nvSpPr>
          <p:cNvPr id="12291" name="Slide Number Placeholder 3"/>
          <p:cNvSpPr>
            <a:spLocks noGrp="1"/>
          </p:cNvSpPr>
          <p:nvPr>
            <p:ph type="sldNum" sz="quarter" idx="12"/>
          </p:nvPr>
        </p:nvSpPr>
        <p:spPr/>
        <p:txBody>
          <a:bodyPr/>
          <a:lstStyle/>
          <a:p>
            <a:pPr>
              <a:defRPr/>
            </a:pPr>
            <a:fld id="{3AE422E1-F627-4AC5-B6F3-C540D7A4F523}" type="slidenum">
              <a:rPr lang="en-US" smtClean="0">
                <a:latin typeface="Times New Roman" pitchFamily="18" charset="0"/>
              </a:rPr>
              <a:pPr>
                <a:defRPr/>
              </a:pPr>
              <a:t>6</a:t>
            </a:fld>
            <a:endParaRPr lang="en-US" smtClean="0">
              <a:latin typeface="Times New Roman" pitchFamily="18" charset="0"/>
            </a:endParaRPr>
          </a:p>
        </p:txBody>
      </p:sp>
      <p:sp>
        <p:nvSpPr>
          <p:cNvPr id="9220" name="Content Placeholder 7"/>
          <p:cNvSpPr>
            <a:spLocks noGrp="1"/>
          </p:cNvSpPr>
          <p:nvPr>
            <p:ph idx="1"/>
          </p:nvPr>
        </p:nvSpPr>
        <p:spPr bwMode="auto">
          <a:xfrm>
            <a:off x="152400" y="1752600"/>
            <a:ext cx="8763000" cy="2667000"/>
          </a:xfrm>
          <a:noFill/>
          <a:ln w="38100">
            <a:solidFill>
              <a:srgbClr val="0070C0"/>
            </a:solidFill>
            <a:miter lim="800000"/>
            <a:headEnd/>
            <a:tailEnd/>
          </a:ln>
        </p:spPr>
        <p:txBody>
          <a:bodyPr vert="horz" wrap="square" lIns="91440" tIns="45720" rIns="91440" bIns="45720" numCol="1" anchor="t" anchorCtr="0" compatLnSpc="1">
            <a:prstTxWarp prst="textNoShape">
              <a:avLst/>
            </a:prstTxWarp>
          </a:bodyPr>
          <a:lstStyle/>
          <a:p>
            <a:pPr algn="ctr" eaLnBrk="1" hangingPunct="1">
              <a:buFontTx/>
              <a:buNone/>
            </a:pPr>
            <a:r>
              <a:rPr lang="en-US" smtClean="0"/>
              <a:t>	</a:t>
            </a:r>
            <a:r>
              <a:rPr lang="en-US" sz="2800" b="1" smtClean="0"/>
              <a:t>Develop and apply holistic, integrated Earth system approaches to understand the processes that connect changes in the atmosphere, ocean, space, land surface, and cryosphere with ecosystems, organisms, and humans over different scales.</a:t>
            </a:r>
            <a:r>
              <a:rPr lang="en-US" sz="2800" smtClean="0"/>
              <a:t> </a:t>
            </a:r>
          </a:p>
        </p:txBody>
      </p:sp>
      <p:sp>
        <p:nvSpPr>
          <p:cNvPr id="9" name="Rectangle 8"/>
          <p:cNvSpPr/>
          <p:nvPr/>
        </p:nvSpPr>
        <p:spPr>
          <a:xfrm>
            <a:off x="457200" y="4876800"/>
            <a:ext cx="8077200" cy="1570038"/>
          </a:xfrm>
          <a:prstGeom prst="rect">
            <a:avLst/>
          </a:prstGeom>
          <a:solidFill>
            <a:schemeClr val="accent1">
              <a:lumMod val="60000"/>
              <a:lumOff val="40000"/>
            </a:schemeClr>
          </a:solidFill>
          <a:ln>
            <a:solidFill>
              <a:schemeClr val="accent1"/>
            </a:solidFill>
          </a:ln>
        </p:spPr>
        <p:txBody>
          <a:bodyPr>
            <a:spAutoFit/>
          </a:bodyPr>
          <a:lstStyle/>
          <a:p>
            <a:pPr algn="ctr">
              <a:defRPr/>
            </a:pPr>
            <a:r>
              <a:rPr lang="en-US" sz="2400" b="1" dirty="0">
                <a:latin typeface="Arial" charset="0"/>
              </a:rPr>
              <a:t>This Grand Science Challenge is central to addressing Dr. </a:t>
            </a:r>
            <a:r>
              <a:rPr lang="en-US" sz="2400" b="1" dirty="0" err="1">
                <a:latin typeface="Arial" charset="0"/>
              </a:rPr>
              <a:t>Lubchenco’s</a:t>
            </a:r>
            <a:r>
              <a:rPr lang="en-US" sz="2400" b="1" dirty="0">
                <a:latin typeface="Arial" charset="0"/>
              </a:rPr>
              <a:t> Grand Societal Challenge</a:t>
            </a:r>
            <a:r>
              <a:rPr lang="en-US" sz="2400" b="1">
                <a:latin typeface="Arial" charset="0"/>
              </a:rPr>
              <a:t>: </a:t>
            </a:r>
          </a:p>
          <a:p>
            <a:pPr algn="ctr">
              <a:defRPr/>
            </a:pPr>
            <a:r>
              <a:rPr lang="en-US" sz="2400" b="1" i="1">
                <a:solidFill>
                  <a:srgbClr val="FFFF00"/>
                </a:solidFill>
                <a:latin typeface="Arial" charset="0"/>
              </a:rPr>
              <a:t>Improve </a:t>
            </a:r>
            <a:r>
              <a:rPr lang="en-US" sz="2400" b="1" i="1" dirty="0">
                <a:solidFill>
                  <a:srgbClr val="FFFF00"/>
                </a:solidFill>
                <a:latin typeface="Arial" charset="0"/>
              </a:rPr>
              <a:t>Human Well-Being While Restoring The Planet’s Life Support System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81000"/>
            <a:ext cx="8229600" cy="1143000"/>
          </a:xfrm>
        </p:spPr>
        <p:txBody>
          <a:bodyPr/>
          <a:lstStyle/>
          <a:p>
            <a:pPr algn="ctr" eaLnBrk="1" hangingPunct="1">
              <a:defRPr/>
            </a:pPr>
            <a:r>
              <a:rPr lang="en-US" sz="5400" b="1" dirty="0" smtClean="0">
                <a:solidFill>
                  <a:schemeClr val="accent3"/>
                </a:solidFill>
                <a:effectLst>
                  <a:outerShdw blurRad="38100" dist="38100" dir="2700000" algn="tl">
                    <a:srgbClr val="000000">
                      <a:alpha val="43137"/>
                    </a:srgbClr>
                  </a:outerShdw>
                </a:effectLst>
              </a:rPr>
              <a:t>Science Workshop - Impacts</a:t>
            </a:r>
            <a:endParaRPr lang="en-US" sz="5400" b="1" dirty="0">
              <a:solidFill>
                <a:schemeClr val="accent3"/>
              </a:solidFill>
              <a:effectLst>
                <a:outerShdw blurRad="38100" dist="38100" dir="2700000" algn="tl">
                  <a:srgbClr val="000000">
                    <a:alpha val="43137"/>
                  </a:srgbClr>
                </a:outerShdw>
              </a:effectLst>
            </a:endParaRPr>
          </a:p>
        </p:txBody>
      </p:sp>
      <p:sp>
        <p:nvSpPr>
          <p:cNvPr id="10243" name="Content Placeholder 7"/>
          <p:cNvSpPr>
            <a:spLocks noGrp="1"/>
          </p:cNvSpPr>
          <p:nvPr>
            <p:ph sz="half" idx="2"/>
          </p:nvPr>
        </p:nvSpPr>
        <p:spPr bwMode="auto">
          <a:xfrm>
            <a:off x="228600" y="1676400"/>
            <a:ext cx="4419600" cy="4435475"/>
          </a:xfrm>
          <a:noFill/>
          <a:ln>
            <a:miter lim="800000"/>
            <a:headEnd/>
            <a:tailEnd/>
          </a:ln>
        </p:spPr>
        <p:txBody>
          <a:bodyPr vert="horz" wrap="square" lIns="91440" tIns="45720" rIns="91440" bIns="45720" numCol="1" anchor="t" anchorCtr="0" compatLnSpc="1">
            <a:prstTxWarp prst="textNoShape">
              <a:avLst/>
            </a:prstTxWarp>
          </a:bodyPr>
          <a:lstStyle/>
          <a:p>
            <a:pPr marL="406400" lvl="1" indent="-406400" eaLnBrk="1" hangingPunct="1">
              <a:buClr>
                <a:schemeClr val="tx1"/>
              </a:buClr>
            </a:pPr>
            <a:r>
              <a:rPr lang="en-US" sz="2200" b="1" smtClean="0"/>
              <a:t>NGSP incorporated Workshop science challenges &amp; business practice recommendations</a:t>
            </a:r>
          </a:p>
          <a:p>
            <a:pPr marL="406400" lvl="1" indent="-406400" eaLnBrk="1" hangingPunct="1">
              <a:buClr>
                <a:schemeClr val="tx1"/>
              </a:buClr>
            </a:pPr>
            <a:r>
              <a:rPr lang="en-US" sz="2200" b="1" smtClean="0"/>
              <a:t>Directly influenced the Administrator’s Annual Guidance Memo</a:t>
            </a:r>
          </a:p>
          <a:p>
            <a:pPr marL="406400" lvl="1" indent="-406400" eaLnBrk="1" hangingPunct="1">
              <a:buClr>
                <a:schemeClr val="tx1"/>
              </a:buClr>
            </a:pPr>
            <a:r>
              <a:rPr lang="en-US" sz="2200" b="1" smtClean="0"/>
              <a:t>Reflected in the FY12 and onward budget planning</a:t>
            </a:r>
          </a:p>
          <a:p>
            <a:pPr marL="406400" lvl="1" indent="-406400" eaLnBrk="1" hangingPunct="1">
              <a:buClr>
                <a:schemeClr val="tx1"/>
              </a:buClr>
            </a:pPr>
            <a:r>
              <a:rPr lang="en-US" sz="2200" b="1" smtClean="0"/>
              <a:t>Set stage for continued participation of NOAA scientists in setting agency science agenda</a:t>
            </a:r>
            <a:endParaRPr lang="en-US" sz="2800" smtClean="0"/>
          </a:p>
        </p:txBody>
      </p:sp>
      <p:sp>
        <p:nvSpPr>
          <p:cNvPr id="2" name="Date Placeholder 1"/>
          <p:cNvSpPr>
            <a:spLocks noGrp="1"/>
          </p:cNvSpPr>
          <p:nvPr>
            <p:ph type="dt" sz="quarter" idx="10"/>
          </p:nvPr>
        </p:nvSpPr>
        <p:spPr/>
        <p:txBody>
          <a:bodyPr/>
          <a:lstStyle/>
          <a:p>
            <a:pPr>
              <a:defRPr/>
            </a:pPr>
            <a:fld id="{2D36A7DA-6342-4CDC-B8EE-6B81135DE92D}" type="datetime1">
              <a:rPr lang="en-US" sz="1200"/>
              <a:pPr>
                <a:defRPr/>
              </a:pPr>
              <a:t>4/28/2011</a:t>
            </a:fld>
            <a:endParaRPr lang="en-US" sz="1200" dirty="0"/>
          </a:p>
        </p:txBody>
      </p:sp>
      <p:sp>
        <p:nvSpPr>
          <p:cNvPr id="3" name="Footer Placeholder 2"/>
          <p:cNvSpPr>
            <a:spLocks noGrp="1"/>
          </p:cNvSpPr>
          <p:nvPr>
            <p:ph type="ftr" sz="quarter" idx="11"/>
          </p:nvPr>
        </p:nvSpPr>
        <p:spPr/>
        <p:txBody>
          <a:bodyPr/>
          <a:lstStyle/>
          <a:p>
            <a:pPr>
              <a:defRPr/>
            </a:pPr>
            <a:r>
              <a:rPr lang="en-US" dirty="0"/>
              <a:t>Air Resources Laboratory</a:t>
            </a:r>
          </a:p>
        </p:txBody>
      </p:sp>
      <p:sp>
        <p:nvSpPr>
          <p:cNvPr id="4" name="Slide Number Placeholder 3"/>
          <p:cNvSpPr>
            <a:spLocks noGrp="1"/>
          </p:cNvSpPr>
          <p:nvPr>
            <p:ph type="sldNum" sz="quarter" idx="12"/>
          </p:nvPr>
        </p:nvSpPr>
        <p:spPr/>
        <p:txBody>
          <a:bodyPr/>
          <a:lstStyle/>
          <a:p>
            <a:pPr>
              <a:defRPr/>
            </a:pPr>
            <a:fld id="{27450BE0-22F2-4A54-8B78-E8BA3A58FDB2}" type="slidenum">
              <a:rPr lang="en-US" sz="1200"/>
              <a:pPr>
                <a:defRPr/>
              </a:pPr>
              <a:t>7</a:t>
            </a:fld>
            <a:endParaRPr lang="en-US" sz="1200" dirty="0"/>
          </a:p>
        </p:txBody>
      </p:sp>
      <p:pic>
        <p:nvPicPr>
          <p:cNvPr id="10247" name="Picture 8"/>
          <p:cNvPicPr>
            <a:picLocks noChangeAspect="1"/>
          </p:cNvPicPr>
          <p:nvPr/>
        </p:nvPicPr>
        <p:blipFill>
          <a:blip r:embed="rId3" cstate="print"/>
          <a:srcRect/>
          <a:stretch>
            <a:fillRect/>
          </a:stretch>
        </p:blipFill>
        <p:spPr bwMode="auto">
          <a:xfrm>
            <a:off x="5105400" y="1779588"/>
            <a:ext cx="3581400" cy="473075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81000"/>
            <a:ext cx="8229600" cy="1143000"/>
          </a:xfrm>
        </p:spPr>
        <p:txBody>
          <a:bodyPr/>
          <a:lstStyle/>
          <a:p>
            <a:pPr algn="ctr" eaLnBrk="1" hangingPunct="1">
              <a:defRPr/>
            </a:pPr>
            <a:r>
              <a:rPr lang="en-US" sz="4800" b="1" dirty="0" smtClean="0">
                <a:solidFill>
                  <a:schemeClr val="accent3"/>
                </a:solidFill>
                <a:effectLst>
                  <a:outerShdw blurRad="38100" dist="38100" dir="2700000" algn="tl">
                    <a:srgbClr val="000000">
                      <a:alpha val="43137"/>
                    </a:srgbClr>
                  </a:outerShdw>
                </a:effectLst>
              </a:rPr>
              <a:t>Science Workshop – Follow-Up</a:t>
            </a:r>
            <a:endParaRPr lang="en-US" sz="4800" b="1" dirty="0">
              <a:solidFill>
                <a:schemeClr val="accent3"/>
              </a:solidFill>
              <a:effectLst>
                <a:outerShdw blurRad="38100" dist="38100" dir="2700000" algn="tl">
                  <a:srgbClr val="000000">
                    <a:alpha val="43137"/>
                  </a:srgbClr>
                </a:outerShdw>
              </a:effectLst>
            </a:endParaRPr>
          </a:p>
        </p:txBody>
      </p:sp>
      <p:pic>
        <p:nvPicPr>
          <p:cNvPr id="11267" name="Picture 2" descr="C:\Documents and Settings\paul.sandifer\My Documents\My Pictures\NOAA Science Workshop Cove.jpg"/>
          <p:cNvPicPr>
            <a:picLocks noGrp="1" noChangeAspect="1" noChangeArrowheads="1"/>
          </p:cNvPicPr>
          <p:nvPr>
            <p:ph sz="half" idx="1"/>
          </p:nvPr>
        </p:nvPicPr>
        <p:blipFill>
          <a:blip r:embed="rId3" cstate="print"/>
          <a:srcRect/>
          <a:stretch>
            <a:fillRect/>
          </a:stretch>
        </p:blipFill>
        <p:spPr bwMode="auto">
          <a:xfrm>
            <a:off x="4953000" y="1676400"/>
            <a:ext cx="3425825" cy="4433888"/>
          </a:xfrm>
          <a:noFill/>
          <a:ln>
            <a:miter lim="800000"/>
            <a:headEnd/>
            <a:tailEnd/>
          </a:ln>
        </p:spPr>
      </p:pic>
      <p:sp>
        <p:nvSpPr>
          <p:cNvPr id="9220" name="Content Placeholder 7"/>
          <p:cNvSpPr>
            <a:spLocks noGrp="1"/>
          </p:cNvSpPr>
          <p:nvPr>
            <p:ph sz="half" idx="2"/>
          </p:nvPr>
        </p:nvSpPr>
        <p:spPr bwMode="auto">
          <a:xfrm>
            <a:off x="228600" y="1676400"/>
            <a:ext cx="4419600" cy="4435475"/>
          </a:xfrm>
          <a:ln>
            <a:miter lim="800000"/>
            <a:headEnd/>
            <a:tailEnd/>
          </a:ln>
        </p:spPr>
        <p:txBody>
          <a:bodyPr vert="horz" wrap="square" lIns="91440" tIns="45720" rIns="91440" bIns="45720" numCol="1" anchor="t" anchorCtr="0" compatLnSpc="1">
            <a:prstTxWarp prst="textNoShape">
              <a:avLst/>
            </a:prstTxWarp>
          </a:bodyPr>
          <a:lstStyle/>
          <a:p>
            <a:pPr marL="406400" lvl="1" indent="-406400" eaLnBrk="1" hangingPunct="1">
              <a:buClr>
                <a:schemeClr val="tx1"/>
              </a:buClr>
              <a:defRPr/>
            </a:pPr>
            <a:r>
              <a:rPr lang="en-US" sz="3200" dirty="0" smtClean="0"/>
              <a:t>Research Council planning 4 additional science workshops</a:t>
            </a:r>
            <a:r>
              <a:rPr lang="en-US" sz="2800" dirty="0" smtClean="0"/>
              <a:t>:</a:t>
            </a:r>
          </a:p>
          <a:p>
            <a:pPr marL="681037" lvl="2" indent="-406400" eaLnBrk="1" hangingPunct="1">
              <a:buClr>
                <a:schemeClr val="tx1"/>
              </a:buClr>
              <a:defRPr/>
            </a:pPr>
            <a:r>
              <a:rPr lang="en-US" sz="2400" dirty="0" smtClean="0">
                <a:solidFill>
                  <a:schemeClr val="accent3"/>
                </a:solidFill>
              </a:rPr>
              <a:t>Climate (OAR Lead)</a:t>
            </a:r>
            <a:r>
              <a:rPr lang="en-US" sz="2400" dirty="0" smtClean="0"/>
              <a:t>  </a:t>
            </a:r>
          </a:p>
          <a:p>
            <a:pPr marL="681037" lvl="2" indent="-406400" eaLnBrk="1" hangingPunct="1">
              <a:buClr>
                <a:schemeClr val="tx1"/>
              </a:buClr>
              <a:defRPr/>
            </a:pPr>
            <a:r>
              <a:rPr lang="en-US" sz="2400" dirty="0" smtClean="0"/>
              <a:t>Water Cycle (NWS Lead) </a:t>
            </a:r>
          </a:p>
          <a:p>
            <a:pPr marL="681037" lvl="2" indent="-406400" eaLnBrk="1" hangingPunct="1">
              <a:buClr>
                <a:schemeClr val="tx1"/>
              </a:buClr>
              <a:defRPr/>
            </a:pPr>
            <a:r>
              <a:rPr lang="en-US" sz="2400" dirty="0" smtClean="0">
                <a:solidFill>
                  <a:schemeClr val="accent3"/>
                </a:solidFill>
              </a:rPr>
              <a:t>Ecosystems (NOS/OAR Lead)</a:t>
            </a:r>
          </a:p>
          <a:p>
            <a:pPr marL="681037" lvl="2" indent="-406400" eaLnBrk="1" hangingPunct="1">
              <a:buClr>
                <a:schemeClr val="tx1"/>
              </a:buClr>
              <a:defRPr/>
            </a:pPr>
            <a:r>
              <a:rPr lang="en-US" sz="2400" dirty="0" smtClean="0"/>
              <a:t>NOAA’s Impact on Society (Social Science Committee Lead)</a:t>
            </a:r>
          </a:p>
          <a:p>
            <a:pPr marL="681037" lvl="2" indent="-406400" eaLnBrk="1" hangingPunct="1">
              <a:buClr>
                <a:schemeClr val="tx1"/>
              </a:buClr>
              <a:defRPr/>
            </a:pPr>
            <a:endParaRPr lang="en-US" dirty="0" smtClean="0"/>
          </a:p>
          <a:p>
            <a:pPr marL="681037" lvl="2" indent="-406400" eaLnBrk="1" hangingPunct="1">
              <a:buClr>
                <a:schemeClr val="tx1"/>
              </a:buClr>
              <a:defRPr/>
            </a:pPr>
            <a:endParaRPr lang="en-US" dirty="0" smtClean="0"/>
          </a:p>
        </p:txBody>
      </p:sp>
      <p:sp>
        <p:nvSpPr>
          <p:cNvPr id="2" name="Date Placeholder 1"/>
          <p:cNvSpPr>
            <a:spLocks noGrp="1"/>
          </p:cNvSpPr>
          <p:nvPr>
            <p:ph type="dt" sz="quarter" idx="10"/>
          </p:nvPr>
        </p:nvSpPr>
        <p:spPr/>
        <p:txBody>
          <a:bodyPr/>
          <a:lstStyle/>
          <a:p>
            <a:pPr>
              <a:defRPr/>
            </a:pPr>
            <a:fld id="{2D36A7DA-6342-4CDC-B8EE-6B81135DE92D}" type="datetime1">
              <a:rPr lang="en-US" sz="1200"/>
              <a:pPr>
                <a:defRPr/>
              </a:pPr>
              <a:t>4/28/2011</a:t>
            </a:fld>
            <a:endParaRPr lang="en-US" sz="1200" dirty="0"/>
          </a:p>
        </p:txBody>
      </p:sp>
      <p:sp>
        <p:nvSpPr>
          <p:cNvPr id="3" name="Footer Placeholder 2"/>
          <p:cNvSpPr>
            <a:spLocks noGrp="1"/>
          </p:cNvSpPr>
          <p:nvPr>
            <p:ph type="ftr" sz="quarter" idx="11"/>
          </p:nvPr>
        </p:nvSpPr>
        <p:spPr/>
        <p:txBody>
          <a:bodyPr/>
          <a:lstStyle/>
          <a:p>
            <a:pPr>
              <a:defRPr/>
            </a:pPr>
            <a:r>
              <a:rPr lang="en-US" dirty="0"/>
              <a:t>Air Resources Laboratory</a:t>
            </a:r>
          </a:p>
        </p:txBody>
      </p:sp>
      <p:sp>
        <p:nvSpPr>
          <p:cNvPr id="4" name="Slide Number Placeholder 3"/>
          <p:cNvSpPr>
            <a:spLocks noGrp="1"/>
          </p:cNvSpPr>
          <p:nvPr>
            <p:ph type="sldNum" sz="quarter" idx="12"/>
          </p:nvPr>
        </p:nvSpPr>
        <p:spPr/>
        <p:txBody>
          <a:bodyPr/>
          <a:lstStyle/>
          <a:p>
            <a:pPr>
              <a:defRPr/>
            </a:pPr>
            <a:fld id="{97627BB8-2AE5-4938-8ABB-F7F9FAE17A1F}" type="slidenum">
              <a:rPr lang="en-US" sz="1200"/>
              <a:pPr>
                <a:defRPr/>
              </a:pPr>
              <a:t>8</a:t>
            </a:fld>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pPr algn="ctr">
              <a:defRPr/>
            </a:pPr>
            <a:r>
              <a:rPr lang="en-US" sz="5400" b="1" dirty="0" smtClean="0">
                <a:solidFill>
                  <a:schemeClr val="accent3"/>
                </a:solidFill>
                <a:effectLst>
                  <a:outerShdw blurRad="38100" dist="38100" dir="2700000" algn="tl">
                    <a:srgbClr val="000000">
                      <a:alpha val="43137"/>
                    </a:srgbClr>
                  </a:outerShdw>
                </a:effectLst>
              </a:rPr>
              <a:t>NOAA’s Scientific Workforce</a:t>
            </a:r>
            <a:r>
              <a:rPr lang="en-US" b="1" dirty="0" smtClean="0">
                <a:solidFill>
                  <a:schemeClr val="accent3"/>
                </a:solidFill>
                <a:effectLst>
                  <a:outerShdw blurRad="38100" dist="38100" dir="2700000" algn="tl">
                    <a:srgbClr val="000000">
                      <a:alpha val="43137"/>
                    </a:srgbClr>
                  </a:outerShdw>
                </a:effectLst>
              </a:rPr>
              <a:t/>
            </a:r>
            <a:br>
              <a:rPr lang="en-US" b="1" dirty="0" smtClean="0">
                <a:solidFill>
                  <a:schemeClr val="accent3"/>
                </a:solidFill>
                <a:effectLst>
                  <a:outerShdw blurRad="38100" dist="38100" dir="2700000" algn="tl">
                    <a:srgbClr val="000000">
                      <a:alpha val="43137"/>
                    </a:srgbClr>
                  </a:outerShdw>
                </a:effectLst>
              </a:rPr>
            </a:br>
            <a:endParaRPr lang="en-US" dirty="0"/>
          </a:p>
        </p:txBody>
      </p:sp>
      <p:sp>
        <p:nvSpPr>
          <p:cNvPr id="12291" name="Content Placeholder 2"/>
          <p:cNvSpPr>
            <a:spLocks noGrp="1"/>
          </p:cNvSpPr>
          <p:nvPr>
            <p:ph idx="1"/>
          </p:nvPr>
        </p:nvSpPr>
        <p:spPr bwMode="auto">
          <a:xfrm>
            <a:off x="457200" y="1447800"/>
            <a:ext cx="8229600" cy="4876800"/>
          </a:xfrm>
          <a:noFill/>
          <a:ln>
            <a:miter lim="800000"/>
            <a:headEnd/>
            <a:tailEnd/>
          </a:ln>
        </p:spPr>
        <p:txBody>
          <a:bodyPr vert="horz" wrap="square" lIns="91440" tIns="45720" rIns="91440" bIns="45720" numCol="1" anchor="t" anchorCtr="0" compatLnSpc="1">
            <a:prstTxWarp prst="textNoShape">
              <a:avLst/>
            </a:prstTxWarp>
          </a:bodyPr>
          <a:lstStyle/>
          <a:p>
            <a:r>
              <a:rPr lang="en-US" smtClean="0"/>
              <a:t>Doubling number of ST/SL positions at NOAA</a:t>
            </a:r>
          </a:p>
          <a:p>
            <a:r>
              <a:rPr lang="en-US" smtClean="0"/>
              <a:t>Developing science career track</a:t>
            </a:r>
          </a:p>
        </p:txBody>
      </p:sp>
      <p:sp>
        <p:nvSpPr>
          <p:cNvPr id="4" name="Date Placeholder 3"/>
          <p:cNvSpPr>
            <a:spLocks noGrp="1"/>
          </p:cNvSpPr>
          <p:nvPr>
            <p:ph type="dt" sz="quarter" idx="10"/>
          </p:nvPr>
        </p:nvSpPr>
        <p:spPr/>
        <p:txBody>
          <a:bodyPr/>
          <a:lstStyle/>
          <a:p>
            <a:pPr>
              <a:defRPr/>
            </a:pPr>
            <a:fld id="{B3B6246B-1D16-414F-8BDA-41509DD73FED}" type="datetime1">
              <a:rPr lang="en-US" smtClean="0"/>
              <a:pPr>
                <a:defRPr/>
              </a:pPr>
              <a:t>4/28/2011</a:t>
            </a:fld>
            <a:endParaRPr lang="en-US" dirty="0"/>
          </a:p>
        </p:txBody>
      </p:sp>
      <p:sp>
        <p:nvSpPr>
          <p:cNvPr id="5" name="Footer Placeholder 4"/>
          <p:cNvSpPr>
            <a:spLocks noGrp="1"/>
          </p:cNvSpPr>
          <p:nvPr>
            <p:ph type="ftr" sz="quarter" idx="11"/>
          </p:nvPr>
        </p:nvSpPr>
        <p:spPr/>
        <p:txBody>
          <a:bodyPr/>
          <a:lstStyle/>
          <a:p>
            <a:pPr>
              <a:defRPr/>
            </a:pPr>
            <a:r>
              <a:rPr lang="en-US" smtClean="0"/>
              <a:t>Air Resources Laboratory</a:t>
            </a:r>
            <a:endParaRPr lang="en-US"/>
          </a:p>
        </p:txBody>
      </p:sp>
      <p:sp>
        <p:nvSpPr>
          <p:cNvPr id="6" name="Slide Number Placeholder 5"/>
          <p:cNvSpPr>
            <a:spLocks noGrp="1"/>
          </p:cNvSpPr>
          <p:nvPr>
            <p:ph type="sldNum" sz="quarter" idx="12"/>
          </p:nvPr>
        </p:nvSpPr>
        <p:spPr/>
        <p:txBody>
          <a:bodyPr/>
          <a:lstStyle/>
          <a:p>
            <a:pPr>
              <a:defRPr/>
            </a:pPr>
            <a:fld id="{C195D511-F48D-487D-B340-FAFD285C8532}" type="slidenum">
              <a:rPr lang="en-US" smtClean="0"/>
              <a:pPr>
                <a:defRPr/>
              </a:pPr>
              <a:t>9</a:t>
            </a:fld>
            <a:endParaRPr lang="en-US" dirty="0"/>
          </a:p>
        </p:txBody>
      </p:sp>
      <p:pic>
        <p:nvPicPr>
          <p:cNvPr id="12295" name="Picture 28" descr="This graphic illustrates a science career track from entry level as a staff researcher all the way to the ultimate scientist position available in NOAA, an Senior Executive Service-equivalent NOAA Research Fellow, which is the equivalent of an Endowed Professorship at a major research university.  It also illustrates options to divert into a management path, or from management back to science, at any time, depending upon the availability of job openings of interest.  Persons in the management track could aspire to the Senior Executive Service, the highest career management level in Federal service or in the science and technology realm, the Senior Leader level, but are highly unlikely to qualify for an Senior Technical (NOAA Research Fellow) position. That level is only to be attained via a scientific/research track. "/>
          <p:cNvPicPr>
            <a:picLocks noChangeAspect="1" noChangeArrowheads="1"/>
          </p:cNvPicPr>
          <p:nvPr/>
        </p:nvPicPr>
        <p:blipFill>
          <a:blip r:embed="rId2" cstate="print"/>
          <a:srcRect/>
          <a:stretch>
            <a:fillRect/>
          </a:stretch>
        </p:blipFill>
        <p:spPr bwMode="auto">
          <a:xfrm>
            <a:off x="914400" y="2438400"/>
            <a:ext cx="7040563" cy="3657600"/>
          </a:xfrm>
          <a:prstGeom prst="rect">
            <a:avLst/>
          </a:prstGeom>
          <a:noFill/>
          <a:ln w="9525">
            <a:noFill/>
            <a:miter lim="800000"/>
            <a:headEnd/>
            <a:tailEnd/>
          </a:ln>
        </p:spPr>
      </p:pic>
      <p:sp>
        <p:nvSpPr>
          <p:cNvPr id="10" name="Rectangle 9"/>
          <p:cNvSpPr/>
          <p:nvPr/>
        </p:nvSpPr>
        <p:spPr>
          <a:xfrm>
            <a:off x="6553200" y="3962400"/>
            <a:ext cx="1219200" cy="457200"/>
          </a:xfrm>
          <a:prstGeom prst="rect">
            <a:avLst/>
          </a:prstGeom>
          <a:solidFill>
            <a:srgbClr val="00B4F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297" name="TextBox 8"/>
          <p:cNvSpPr txBox="1">
            <a:spLocks noChangeArrowheads="1"/>
          </p:cNvSpPr>
          <p:nvPr/>
        </p:nvSpPr>
        <p:spPr bwMode="auto">
          <a:xfrm>
            <a:off x="6553200" y="4038600"/>
            <a:ext cx="1236663" cy="369888"/>
          </a:xfrm>
          <a:prstGeom prst="rect">
            <a:avLst/>
          </a:prstGeom>
          <a:noFill/>
          <a:ln w="9525">
            <a:noFill/>
            <a:miter lim="800000"/>
            <a:headEnd/>
            <a:tailEnd/>
          </a:ln>
        </p:spPr>
        <p:txBody>
          <a:bodyPr wrap="none">
            <a:spAutoFit/>
          </a:bodyPr>
          <a:lstStyle/>
          <a:p>
            <a:r>
              <a:rPr lang="en-US">
                <a:solidFill>
                  <a:schemeClr val="bg1"/>
                </a:solidFill>
                <a:latin typeface="Arial Narrow" pitchFamily="34" charset="0"/>
                <a:ea typeface="Arial Narrow" pitchFamily="34" charset="0"/>
                <a:cs typeface="Arial Narrow" pitchFamily="34" charset="0"/>
              </a:rPr>
              <a:t>Senior Level</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30F60DB9CC904E9DF81D3251443E87" ma:contentTypeVersion="0" ma:contentTypeDescription="Create a new document." ma:contentTypeScope="" ma:versionID="5586c428ca461811ad63a81156486591">
  <xsd:schema xmlns:xsd="http://www.w3.org/2001/XMLSchema" xmlns:p="http://schemas.microsoft.com/office/2006/metadata/properties" targetNamespace="http://schemas.microsoft.com/office/2006/metadata/properties" ma:root="true" ma:fieldsID="46ce51841bcaebe75ae25adb2fb3cbe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5AE4859-A0D0-431E-870E-F266A87A20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4C3DD95-1FBE-47DA-A162-C103849B71C5}">
  <ds:schemaRefs>
    <ds:schemaRef ds:uri="http://schemas.microsoft.com/sharepoint/v3/contenttype/forms"/>
  </ds:schemaRefs>
</ds:datastoreItem>
</file>

<file path=customXml/itemProps3.xml><?xml version="1.0" encoding="utf-8"?>
<ds:datastoreItem xmlns:ds="http://schemas.openxmlformats.org/officeDocument/2006/customXml" ds:itemID="{927D9DCD-0E54-402E-B53A-E68BDAD2C931}">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Flow</Template>
  <TotalTime>792</TotalTime>
  <Words>1074</Words>
  <Application>Microsoft Office PowerPoint</Application>
  <PresentationFormat>On-screen Show (4:3)</PresentationFormat>
  <Paragraphs>118</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1_Flow</vt:lpstr>
      <vt:lpstr>Strengthening NOAA Science:  So What Does This Actually Mean For NOAA Scientists? </vt:lpstr>
      <vt:lpstr>Presentation Outline</vt:lpstr>
      <vt:lpstr>Strengthening Science Goal</vt:lpstr>
      <vt:lpstr>Strengthening Science Goal</vt:lpstr>
      <vt:lpstr>Workshop on Strengthening NOAA Science (April 2010)</vt:lpstr>
      <vt:lpstr>Overarching Grand Challenge: Understanding The Connections</vt:lpstr>
      <vt:lpstr>Science Workshop - Impacts</vt:lpstr>
      <vt:lpstr>Science Workshop – Follow-Up</vt:lpstr>
      <vt:lpstr>NOAA’s Scientific Workforce </vt:lpstr>
      <vt:lpstr>Scientific Integrity &amp; Conduct Policy - Work in Progress</vt:lpstr>
      <vt:lpstr>   So, What Does “Strengthening Science” Mean For NOAA Scientists? </vt:lpstr>
      <vt:lpstr>Strengthening NOAA Science:  So What Does This Actually Mean For NOAA Scientists? </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mkerchne</dc:creator>
  <cp:lastModifiedBy>MKerchne</cp:lastModifiedBy>
  <cp:revision>97</cp:revision>
  <dcterms:created xsi:type="dcterms:W3CDTF">2011-04-26T13:01:50Z</dcterms:created>
  <dcterms:modified xsi:type="dcterms:W3CDTF">2011-04-28T18:28:30Z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0x010100EF30F60DB9CC904E9DF81D3251443E87</vt:lpwstr>
  </property>
</Properties>
</file>