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9"/>
  </p:notesMasterIdLst>
  <p:sldIdLst>
    <p:sldId id="285" r:id="rId5"/>
    <p:sldId id="273" r:id="rId6"/>
    <p:sldId id="289" r:id="rId7"/>
    <p:sldId id="290" r:id="rId8"/>
    <p:sldId id="271" r:id="rId9"/>
    <p:sldId id="278" r:id="rId10"/>
    <p:sldId id="269" r:id="rId11"/>
    <p:sldId id="280" r:id="rId12"/>
    <p:sldId id="272" r:id="rId13"/>
    <p:sldId id="288" r:id="rId14"/>
    <p:sldId id="258" r:id="rId15"/>
    <p:sldId id="286" r:id="rId16"/>
    <p:sldId id="287" r:id="rId17"/>
    <p:sldId id="27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5041" autoAdjust="0"/>
  </p:normalViewPr>
  <p:slideViewPr>
    <p:cSldViewPr>
      <p:cViewPr varScale="1">
        <p:scale>
          <a:sx n="69" d="100"/>
          <a:sy n="69" d="100"/>
        </p:scale>
        <p:origin x="-19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068" y="10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26FE368-12E7-446B-850D-1529DFF51438}" type="datetimeFigureOut">
              <a:rPr lang="en-US"/>
              <a:pPr>
                <a:defRPr/>
              </a:pPr>
              <a:t>4/13/2011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FDE5C64-55EA-423C-BC6A-016F222690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FDE5C64-55EA-423C-BC6A-016F222690C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1828800" cy="1371600"/>
          </a:xfrm>
          <a:noFill/>
          <a:ln>
            <a:solidFill>
              <a:srgbClr val="000000"/>
            </a:solidFill>
            <a:miter lim="800000"/>
            <a:headEnd/>
            <a:tailEnd/>
          </a:ln>
        </p:spPr>
      </p:sp>
      <p:sp>
        <p:nvSpPr>
          <p:cNvPr id="28675" name="Notes Placeholder 2"/>
          <p:cNvSpPr>
            <a:spLocks noGrp="1"/>
          </p:cNvSpPr>
          <p:nvPr>
            <p:ph type="body" idx="1"/>
          </p:nvPr>
        </p:nvSpPr>
        <p:spPr bwMode="auto">
          <a:xfrm>
            <a:off x="685800" y="2667000"/>
            <a:ext cx="5486400" cy="4114800"/>
          </a:xfrm>
          <a:noFill/>
        </p:spPr>
        <p:txBody>
          <a:bodyPr wrap="square" numCol="1" anchor="t" anchorCtr="0" compatLnSpc="1">
            <a:prstTxWarp prst="textNoShape">
              <a:avLst/>
            </a:prstTxWarp>
          </a:bodyPr>
          <a:lstStyle/>
          <a:p>
            <a:r>
              <a:rPr lang="en-US" dirty="0" smtClean="0"/>
              <a:t>The</a:t>
            </a:r>
            <a:r>
              <a:rPr lang="en-US" baseline="0" dirty="0" smtClean="0"/>
              <a:t> structure of the urban boundary layer is complex and largely unknown.  Very few field observations are available.  ARL conducted a series of SODAR profiles from the roof of the Department of Energy building.  This plot provides a fit to the average daytime profile along with standard methodologies for addressing the flow within the surface boundary layer.  It is important to note that the De </a:t>
            </a:r>
            <a:r>
              <a:rPr lang="en-US" baseline="0" dirty="0" err="1" smtClean="0"/>
              <a:t>Ridder</a:t>
            </a:r>
            <a:r>
              <a:rPr lang="en-US" baseline="0" dirty="0" smtClean="0"/>
              <a:t> and Garratt algorithms are based on wind tunnel measurements. ARL observations tend to confirm the assume skimming flow for the National Capital Region urban core showing a slowing of the surface layer winds as opposed to the speed-up indicated by Garratt and </a:t>
            </a:r>
            <a:r>
              <a:rPr lang="en-US" baseline="0" smtClean="0"/>
              <a:t>De Ritter. </a:t>
            </a:r>
            <a:endParaRPr lang="en-US" dirty="0" smtClean="0"/>
          </a:p>
        </p:txBody>
      </p:sp>
      <p:sp>
        <p:nvSpPr>
          <p:cNvPr id="4" name="Slide Number Placeholder 3"/>
          <p:cNvSpPr>
            <a:spLocks noGrp="1"/>
          </p:cNvSpPr>
          <p:nvPr>
            <p:ph type="sldNum" sz="quarter" idx="5"/>
          </p:nvPr>
        </p:nvSpPr>
        <p:spPr/>
        <p:txBody>
          <a:bodyPr/>
          <a:lstStyle/>
          <a:p>
            <a:pPr>
              <a:defRPr/>
            </a:pPr>
            <a:fld id="{1AD1BD05-467C-453C-807E-E8EAD5F4AC9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85800" y="228600"/>
            <a:ext cx="1987550" cy="1490663"/>
          </a:xfrm>
          <a:noFill/>
          <a:ln>
            <a:solidFill>
              <a:srgbClr val="000000"/>
            </a:solidFill>
            <a:miter lim="800000"/>
            <a:headEnd/>
            <a:tailEnd/>
          </a:ln>
        </p:spPr>
      </p:sp>
      <p:sp>
        <p:nvSpPr>
          <p:cNvPr id="35843" name="Notes Placeholder 2"/>
          <p:cNvSpPr>
            <a:spLocks noGrp="1"/>
          </p:cNvSpPr>
          <p:nvPr>
            <p:ph type="body" idx="1"/>
          </p:nvPr>
        </p:nvSpPr>
        <p:spPr bwMode="auto">
          <a:xfrm>
            <a:off x="609600" y="2286000"/>
            <a:ext cx="5486400" cy="4114800"/>
          </a:xfrm>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As stated, a primary  goal of ARL’s urban program is to provide representative urban parameterization algorithms and data for incorporation into mesoscale models.  The initial focus of the DCNet testbed has been addressing the issue of conducting representative measurements; thus the focus on winds and temperature.  </a:t>
            </a:r>
          </a:p>
          <a:p>
            <a:r>
              <a:rPr lang="en-US" sz="1200" kern="1200" dirty="0" smtClean="0">
                <a:solidFill>
                  <a:schemeClr val="tx1"/>
                </a:solidFill>
                <a:latin typeface="+mn-lt"/>
                <a:ea typeface="+mn-ea"/>
                <a:cs typeface="+mn-cs"/>
              </a:rPr>
              <a:t>NOAA’s CalNex 2010 program provided an opportunity to conduct measurements in an alternative urban environment as well as evaluate the logistics of an urban deployment of other flux measurements such as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and water vapor within urban environments.  During the CalNex study, ATDD deployed a full energy balance system at the Caltech Pasadena urban supersite.  In addition to standard mean and turbulence winds, ATDD measured radiation balance components as well as water vapor and CO2 fluxes. ATDD’s goal was to address the indicated building parameterization requirements with a very narrow focus on the building rooftop.   </a:t>
            </a:r>
          </a:p>
          <a:p>
            <a:r>
              <a:rPr lang="en-US" sz="1200" kern="1200" dirty="0" smtClean="0">
                <a:solidFill>
                  <a:schemeClr val="tx1"/>
                </a:solidFill>
                <a:latin typeface="+mn-lt"/>
                <a:ea typeface="+mn-ea"/>
                <a:cs typeface="+mn-cs"/>
              </a:rPr>
              <a:t>As shown in this slide,  state-of-the-art urban canopy models employ a full energy balance system to predict heat and momentum fluxes within the roughness sublayer. In this example, the list of urban state variables required in WRF urban canopy model are provided in the slide.  Those parameters measured by ATDD at the Pasadena CalNex 2010 Supersite are indicated in red.</a:t>
            </a:r>
            <a:endParaRPr lang="en-US" dirty="0" smtClean="0"/>
          </a:p>
        </p:txBody>
      </p:sp>
      <p:sp>
        <p:nvSpPr>
          <p:cNvPr id="4" name="Slide Number Placeholder 3"/>
          <p:cNvSpPr>
            <a:spLocks noGrp="1"/>
          </p:cNvSpPr>
          <p:nvPr>
            <p:ph type="sldNum" sz="quarter" idx="5"/>
          </p:nvPr>
        </p:nvSpPr>
        <p:spPr/>
        <p:txBody>
          <a:bodyPr/>
          <a:lstStyle/>
          <a:p>
            <a:pPr>
              <a:defRPr/>
            </a:pPr>
            <a:fld id="{FAD45283-4A76-4AA6-A6EC-C138396ACD2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DE5C64-55EA-423C-BC6A-016F222690C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DE5C64-55EA-423C-BC6A-016F222690C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1987550" cy="1490663"/>
          </a:xfrm>
        </p:spPr>
      </p:sp>
      <p:sp>
        <p:nvSpPr>
          <p:cNvPr id="3" name="Notes Placeholder 2"/>
          <p:cNvSpPr>
            <a:spLocks noGrp="1"/>
          </p:cNvSpPr>
          <p:nvPr>
            <p:ph type="body" idx="1"/>
          </p:nvPr>
        </p:nvSpPr>
        <p:spPr>
          <a:xfrm>
            <a:off x="609600" y="1981200"/>
            <a:ext cx="5486400" cy="4114800"/>
          </a:xfrm>
        </p:spPr>
        <p:txBody>
          <a:bodyPr>
            <a:normAutofit/>
          </a:bodyPr>
          <a:lstStyle/>
          <a:p>
            <a:r>
              <a:rPr lang="en-US" sz="1200" kern="1200" dirty="0" smtClean="0">
                <a:solidFill>
                  <a:schemeClr val="tx1"/>
                </a:solidFill>
                <a:latin typeface="+mn-lt"/>
                <a:ea typeface="+mn-ea"/>
                <a:cs typeface="+mn-cs"/>
              </a:rPr>
              <a:t>In addition to continuing with our current analysis of the both DCNet and Pasadena data, we are planning to address the gap in our understanding of the vertical structure of the National Capital Region urban core (NCR) by establishing a vertical observation system at the CSPAN tower (look for it off the red line metro).  We have obtained limited vertical wind profiles obtained from SODAR measurements at both Howard University and from the DOE Forrestal building which suggest the height of the urban roughness layer to be approximately 2.8-3.0H.  But as you would imagine, SODAR noise makers are not always appreciated.   Instrumentation on the CSPAN tower will extend to roughly 8.0H allowing a better representation of the urban boundary layer.</a:t>
            </a:r>
          </a:p>
          <a:p>
            <a:r>
              <a:rPr lang="en-US" sz="1200" kern="1200" dirty="0" smtClean="0">
                <a:solidFill>
                  <a:schemeClr val="tx1"/>
                </a:solidFill>
                <a:latin typeface="+mn-lt"/>
                <a:ea typeface="+mn-ea"/>
                <a:cs typeface="+mn-cs"/>
              </a:rPr>
              <a:t>In our long term plans, we would like to explore the transition in fluxes along a transect from rural-to-suburban-to-urban environments.  The current concept suggest IBL’s at each roughness change – bunk!</a:t>
            </a:r>
          </a:p>
          <a:p>
            <a:r>
              <a:rPr lang="en-US" sz="1200" kern="1200" dirty="0" smtClean="0">
                <a:solidFill>
                  <a:schemeClr val="tx1"/>
                </a:solidFill>
                <a:latin typeface="+mn-lt"/>
                <a:ea typeface="+mn-ea"/>
                <a:cs typeface="+mn-cs"/>
              </a:rPr>
              <a:t>Any questions?</a:t>
            </a:r>
            <a:endParaRPr lang="en-US" dirty="0"/>
          </a:p>
        </p:txBody>
      </p:sp>
      <p:sp>
        <p:nvSpPr>
          <p:cNvPr id="4" name="Slide Number Placeholder 3"/>
          <p:cNvSpPr>
            <a:spLocks noGrp="1"/>
          </p:cNvSpPr>
          <p:nvPr>
            <p:ph type="sldNum" sz="quarter" idx="10"/>
          </p:nvPr>
        </p:nvSpPr>
        <p:spPr/>
        <p:txBody>
          <a:bodyPr/>
          <a:lstStyle/>
          <a:p>
            <a:pPr>
              <a:defRPr/>
            </a:pPr>
            <a:fld id="{8FDE5C64-55EA-423C-BC6A-016F222690C5}" type="slidenum">
              <a:rPr lang="en-US" smtClean="0"/>
              <a:pPr>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685800" y="228600"/>
            <a:ext cx="1981200" cy="1485900"/>
          </a:xfrm>
          <a:noFill/>
          <a:ln>
            <a:solidFill>
              <a:srgbClr val="000000"/>
            </a:solidFill>
            <a:miter lim="800000"/>
            <a:headEnd/>
            <a:tailEnd/>
          </a:ln>
        </p:spPr>
      </p:sp>
      <p:sp>
        <p:nvSpPr>
          <p:cNvPr id="25603" name="Notes Placeholder 2"/>
          <p:cNvSpPr>
            <a:spLocks noGrp="1"/>
          </p:cNvSpPr>
          <p:nvPr>
            <p:ph type="body" idx="1"/>
          </p:nvPr>
        </p:nvSpPr>
        <p:spPr bwMode="auto">
          <a:xfrm>
            <a:off x="762000" y="1905000"/>
            <a:ext cx="5486400" cy="6858000"/>
          </a:xfrm>
          <a:noFill/>
        </p:spPr>
        <p:txBody>
          <a:bodyPr wrap="square" numCol="1" anchor="t" anchorCtr="0" compatLnSpc="1">
            <a:prstTxWarp prst="textNoShape">
              <a:avLst/>
            </a:prstTxWarp>
            <a:noAutofit/>
          </a:bodyPr>
          <a:lstStyle/>
          <a:p>
            <a:r>
              <a:rPr lang="en-US" kern="1200" dirty="0" smtClean="0">
                <a:solidFill>
                  <a:schemeClr val="tx1"/>
                </a:solidFill>
                <a:latin typeface="+mn-lt"/>
                <a:ea typeface="+mn-ea"/>
                <a:cs typeface="+mn-cs"/>
              </a:rPr>
              <a:t>NOAA’s Next-Generation Strategic Plan, 2010 recognizes</a:t>
            </a:r>
            <a:r>
              <a:rPr lang="en-US" kern="1200" baseline="0" dirty="0" smtClean="0">
                <a:solidFill>
                  <a:schemeClr val="tx1"/>
                </a:solidFill>
                <a:latin typeface="+mn-lt"/>
                <a:ea typeface="+mn-ea"/>
                <a:cs typeface="+mn-cs"/>
              </a:rPr>
              <a:t> the potential for extreme weather impacts due to urbanization</a:t>
            </a:r>
            <a:r>
              <a:rPr lang="en-US" sz="800" kern="1200" baseline="0" dirty="0" smtClean="0">
                <a:solidFill>
                  <a:schemeClr val="tx1"/>
                </a:solidFill>
                <a:latin typeface="+mn-lt"/>
                <a:ea typeface="+mn-ea"/>
                <a:cs typeface="+mn-cs"/>
              </a:rPr>
              <a:t>.</a:t>
            </a:r>
            <a:endParaRPr lang="en-US" sz="8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077768A-E0C7-41D0-8DFD-D24EC673C40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930400" cy="1447800"/>
          </a:xfrm>
        </p:spPr>
      </p:sp>
      <p:sp>
        <p:nvSpPr>
          <p:cNvPr id="3" name="Notes Placeholder 2"/>
          <p:cNvSpPr>
            <a:spLocks noGrp="1"/>
          </p:cNvSpPr>
          <p:nvPr>
            <p:ph type="body" idx="1"/>
          </p:nvPr>
        </p:nvSpPr>
        <p:spPr>
          <a:xfrm>
            <a:off x="685800" y="2438400"/>
            <a:ext cx="5486400" cy="4114800"/>
          </a:xfrm>
        </p:spPr>
        <p:txBody>
          <a:bodyPr>
            <a:normAutofit fontScale="92500" lnSpcReduction="20000"/>
          </a:bodyPr>
          <a:lstStyle/>
          <a:p>
            <a:r>
              <a:rPr lang="en-US" sz="1200" kern="1200" dirty="0" smtClean="0">
                <a:solidFill>
                  <a:schemeClr val="tx1"/>
                </a:solidFill>
                <a:latin typeface="+mn-lt"/>
                <a:ea typeface="+mn-ea"/>
                <a:cs typeface="+mn-cs"/>
              </a:rPr>
              <a:t>The urban atmospheric boundary layer has a complicated three-dimensional structure with  a dynamic range of spatial and temporal scales making it difficult to comprehensively describe.  A valid question is whether the urban environment ever reaches the steady-state conditions assumed by meteorological and atmospheric dispersion models.</a:t>
            </a:r>
          </a:p>
          <a:p>
            <a:r>
              <a:rPr lang="en-US" sz="1200" kern="1200" dirty="0" smtClean="0">
                <a:solidFill>
                  <a:schemeClr val="tx1"/>
                </a:solidFill>
                <a:latin typeface="+mn-lt"/>
                <a:ea typeface="+mn-ea"/>
                <a:cs typeface="+mn-cs"/>
              </a:rPr>
              <a:t>The current state-of-the-science imposes a necessarily simplistic view of the urban complex. In the horizontal, urban environments are characterized by multiple distinct changes in roughness and thermal surface properties.  In the vertical, the lowest distinct layer of the urban boundary layer, that ranges from the ground to roughly the average height of the roughness elements (buildings), is referred to as the urban canopy.  This layer is often associated with urban street canyons.  Above the canopy layer, there is a transition layer, called the roughness sublayer, which extends to the inertial layer.  It is within this initial layer that standard gradient profile techniques apply.  As with vegetative canopies, the depth of the  roughness sublayer can vary widely.  </a:t>
            </a:r>
          </a:p>
          <a:p>
            <a:r>
              <a:rPr lang="en-US" sz="1200" kern="1200" dirty="0" smtClean="0">
                <a:solidFill>
                  <a:schemeClr val="tx1"/>
                </a:solidFill>
                <a:latin typeface="+mn-lt"/>
                <a:ea typeface="+mn-ea"/>
                <a:cs typeface="+mn-cs"/>
              </a:rPr>
              <a:t>The lowest layers of the atmosphere are in direct contact with where people work, play, live.  We need to understand atmospheric flow behavior over various topologies, especially over populated regions!  Research into the micrometeorology of the  urban boundary layer fits well with ARL’s historical role of extending our understanding of the PBL and atmospheric dispersion to non-uniform, non-homogeneous, non-steady state environments.   Improving PBL parameterizations starts with a foundation of representative measurements (both spatially and temporally representative).</a:t>
            </a:r>
          </a:p>
          <a:p>
            <a:r>
              <a:rPr lang="en-US" sz="1200" kern="1200" dirty="0" smtClean="0">
                <a:solidFill>
                  <a:schemeClr val="tx1"/>
                </a:solidFill>
                <a:latin typeface="+mn-lt"/>
                <a:ea typeface="+mn-ea"/>
                <a:cs typeface="+mn-cs"/>
              </a:rPr>
              <a:t>ARL’s urban research addresses the extension of micrometeorological relationship through the roughness sublayer.  What are the important temporal and spatial scales within urban environments?  How do these scales relate to mesoscale model parameterization schemes?  Given logistical issues with conducting meteorological observations in urban environments, can representative mean and turbulence winds and temperature measurements be conducted within an urban environment?  While this last question is a much debated issue, the answer is a qualified yes. </a:t>
            </a:r>
            <a:endParaRPr lang="en-US" dirty="0"/>
          </a:p>
        </p:txBody>
      </p:sp>
      <p:sp>
        <p:nvSpPr>
          <p:cNvPr id="4" name="Slide Number Placeholder 3"/>
          <p:cNvSpPr>
            <a:spLocks noGrp="1"/>
          </p:cNvSpPr>
          <p:nvPr>
            <p:ph type="sldNum" sz="quarter" idx="10"/>
          </p:nvPr>
        </p:nvSpPr>
        <p:spPr/>
        <p:txBody>
          <a:bodyPr/>
          <a:lstStyle/>
          <a:p>
            <a:pPr>
              <a:defRPr/>
            </a:pPr>
            <a:fld id="{8FDE5C64-55EA-423C-BC6A-016F222690C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133600" cy="1600200"/>
          </a:xfrm>
        </p:spPr>
      </p:sp>
      <p:sp>
        <p:nvSpPr>
          <p:cNvPr id="3" name="Notes Placeholder 2"/>
          <p:cNvSpPr>
            <a:spLocks noGrp="1"/>
          </p:cNvSpPr>
          <p:nvPr>
            <p:ph type="body" idx="1"/>
          </p:nvPr>
        </p:nvSpPr>
        <p:spPr>
          <a:xfrm>
            <a:off x="685800" y="2514600"/>
            <a:ext cx="5486400" cy="4114800"/>
          </a:xfrm>
        </p:spPr>
        <p:txBody>
          <a:bodyPr>
            <a:normAutofit/>
          </a:bodyPr>
          <a:lstStyle/>
          <a:p>
            <a:r>
              <a:rPr lang="en-US" sz="1200" kern="1200" dirty="0" smtClean="0">
                <a:solidFill>
                  <a:schemeClr val="tx1"/>
                </a:solidFill>
                <a:latin typeface="+mn-lt"/>
                <a:ea typeface="+mn-ea"/>
                <a:cs typeface="+mn-cs"/>
              </a:rPr>
              <a:t>The DCNet is a ARL research meteorological monitoring network designed as a prototype urban testbed.  The urban monitoring system  was proposed in 2003 in response to a data call from NOAA concerning meteorological aspects of the events of September 11</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The questions asked were simply “how many?”and “where to install?” urban meteorological monitoring stations, in order to provide first responders with accurate, timely, and appropriate transport and dispersion information.  The first DCNet stations (Herbert Hoover DOC Building, National Academy of Sciences, NOAA SSMC#3, and Navy Annex) were installed in the fall of 2003.  This slide contains a photograph of the first DCNet station located on the roof of the Department of Commerce (HCHB). </a:t>
            </a:r>
          </a:p>
          <a:p>
            <a:r>
              <a:rPr lang="en-US" sz="1200" kern="1200" dirty="0" smtClean="0">
                <a:solidFill>
                  <a:schemeClr val="tx1"/>
                </a:solidFill>
                <a:latin typeface="+mn-lt"/>
                <a:ea typeface="+mn-ea"/>
                <a:cs typeface="+mn-cs"/>
              </a:rPr>
              <a:t>Coupled with the testbed questions of adequate levels of meteorological monitoring in urban environments, the DCNet system was established as a baseline NOAA system to address questions on the utility of using other meteorological observation systems to address urban dispersion issues. Beginning 2006,  ARL initiated the UrbaNet program with AWS Weatherbug.  Four DCNet stations were collocated AWS Weatherbug monitoring sites.  The first two years of the program provided direct evaluation of AWS Weatherbug UrbaNet urban monitoring locations.  Under the UrbaNet program AWS Weatherbug upgraded site instrumentation, sampling protocols, siting, and  QA/QC to comply with NWS ASOS requirements.</a:t>
            </a:r>
          </a:p>
          <a:p>
            <a:r>
              <a:rPr lang="en-US" sz="1200" kern="1200" dirty="0" smtClean="0">
                <a:solidFill>
                  <a:schemeClr val="tx1"/>
                </a:solidFill>
                <a:latin typeface="+mn-lt"/>
                <a:ea typeface="+mn-ea"/>
                <a:cs typeface="+mn-cs"/>
              </a:rPr>
              <a:t>While many want to reject non-NWS observations, the AWS UrbaNet stations have been shown to provide reasonable spatial coverage for many urban areas. </a:t>
            </a:r>
          </a:p>
          <a:p>
            <a:endParaRPr lang="en-US" dirty="0"/>
          </a:p>
        </p:txBody>
      </p:sp>
      <p:sp>
        <p:nvSpPr>
          <p:cNvPr id="4" name="Slide Number Placeholder 3"/>
          <p:cNvSpPr>
            <a:spLocks noGrp="1"/>
          </p:cNvSpPr>
          <p:nvPr>
            <p:ph type="sldNum" sz="quarter" idx="10"/>
          </p:nvPr>
        </p:nvSpPr>
        <p:spPr/>
        <p:txBody>
          <a:bodyPr/>
          <a:lstStyle/>
          <a:p>
            <a:pPr>
              <a:defRPr/>
            </a:pPr>
            <a:fld id="{8FDE5C64-55EA-423C-BC6A-016F222690C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685800" y="228600"/>
            <a:ext cx="1981200" cy="1485900"/>
          </a:xfrm>
          <a:noFill/>
          <a:ln>
            <a:solidFill>
              <a:srgbClr val="000000"/>
            </a:solidFill>
            <a:miter lim="800000"/>
            <a:headEnd/>
            <a:tailEnd/>
          </a:ln>
        </p:spPr>
      </p:sp>
      <p:sp>
        <p:nvSpPr>
          <p:cNvPr id="27651" name="Notes Placeholder 2"/>
          <p:cNvSpPr>
            <a:spLocks noGrp="1"/>
          </p:cNvSpPr>
          <p:nvPr>
            <p:ph type="body" idx="1"/>
          </p:nvPr>
        </p:nvSpPr>
        <p:spPr bwMode="auto">
          <a:xfrm>
            <a:off x="685800" y="1981200"/>
            <a:ext cx="5486400" cy="6477000"/>
          </a:xfrm>
          <a:noFill/>
        </p:spPr>
        <p:txBody>
          <a:bodyPr wrap="square" numCol="1" anchor="t" anchorCtr="0" compatLnSpc="1">
            <a:prstTxWarp prst="textNoShape">
              <a:avLst/>
            </a:prstTxWarp>
            <a:normAutofit/>
          </a:bodyPr>
          <a:lstStyle/>
          <a:p>
            <a:r>
              <a:rPr lang="en-US" sz="1200" kern="1200" dirty="0" smtClean="0">
                <a:solidFill>
                  <a:schemeClr val="tx1"/>
                </a:solidFill>
                <a:latin typeface="+mn-lt"/>
                <a:ea typeface="+mn-ea"/>
                <a:cs typeface="+mn-cs"/>
              </a:rPr>
              <a:t>Currently there are 17 DCNet meteorological observation sites operating within the National Capital Region (NCR).  If you count dots on the map, there are two sites on the Hoover building.  As part of the urban testbed program, ATDD operated two DCNet style stations in New York City (Times Squares  and Manhattan) for five years before transferring the New York stations to the Department of Homeland Security.</a:t>
            </a:r>
          </a:p>
          <a:p>
            <a:r>
              <a:rPr lang="en-US" sz="1200" kern="1200" dirty="0" smtClean="0">
                <a:solidFill>
                  <a:schemeClr val="tx1"/>
                </a:solidFill>
                <a:latin typeface="+mn-lt"/>
                <a:ea typeface="+mn-ea"/>
                <a:cs typeface="+mn-cs"/>
              </a:rPr>
              <a:t>This slide also indicates a select set of partners.  Before the transition to provision of DCNet data through NOAA's MADIS system, ATDD logged approximately 400 active users of the DCNet data on the ATDD data distribution system.  Unfortunately, with public dissemination of DCNet data through MADIS, ATDD no longer has the ability to track users with a few notable exceptions.   Perhaps our most active partner has been  the Pentagon.  Miss a reporting period and we get a phone call. The DCNet data is included in the meteorological driving data for the Pentagon Force Protection Agency's  (PFPA) Pentagon Shield.  Other examples of continued external use of the DCNet data include NRL ingestion of DCNet data within its sub-km National Capital Region (NCR) model.  DCNet data is coupled with the DC Metro Protect system, NAS and the Arboretum provide local site data through a kiosk, … etc.  </a:t>
            </a:r>
          </a:p>
          <a:p>
            <a:r>
              <a:rPr lang="en-US" sz="1200" kern="1200" dirty="0" smtClean="0">
                <a:solidFill>
                  <a:schemeClr val="tx1"/>
                </a:solidFill>
                <a:latin typeface="+mn-lt"/>
                <a:ea typeface="+mn-ea"/>
                <a:cs typeface="+mn-cs"/>
              </a:rPr>
              <a:t>In the future, ATDD plans to reduce/expand the number of observations sites with a specific focus on the urban core.  The modification of the DCNet network has been precipitated  for a number of reasons.  A  number of research locations,  for example the National Arboretum and NOAA SSMC#3, have seen significant urban growth (building and trees) complicating data analysis.  These sites have been scheduled to be dismantled in order to re-locate the systems.   In the future, ATDD intends to focus on maintaining measurements with the NCR urban-core and development of a vertical monitoring capability on the C-SPAN tower.</a:t>
            </a:r>
            <a:endParaRPr lang="en-US" dirty="0" smtClean="0"/>
          </a:p>
        </p:txBody>
      </p:sp>
      <p:sp>
        <p:nvSpPr>
          <p:cNvPr id="4" name="Slide Number Placeholder 3"/>
          <p:cNvSpPr>
            <a:spLocks noGrp="1"/>
          </p:cNvSpPr>
          <p:nvPr>
            <p:ph type="sldNum" sz="quarter" idx="5"/>
          </p:nvPr>
        </p:nvSpPr>
        <p:spPr/>
        <p:txBody>
          <a:bodyPr/>
          <a:lstStyle/>
          <a:p>
            <a:pPr>
              <a:defRPr/>
            </a:pPr>
            <a:fld id="{25E8E9C0-989F-4D76-AB5A-9809CC944EE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5800" y="228600"/>
            <a:ext cx="1987550" cy="1490663"/>
          </a:xfrm>
          <a:noFill/>
          <a:ln>
            <a:solidFill>
              <a:srgbClr val="000000"/>
            </a:solidFill>
            <a:miter lim="800000"/>
            <a:headEnd/>
            <a:tailEnd/>
          </a:ln>
        </p:spPr>
      </p:sp>
      <p:sp>
        <p:nvSpPr>
          <p:cNvPr id="28675" name="Notes Placeholder 2"/>
          <p:cNvSpPr>
            <a:spLocks noGrp="1"/>
          </p:cNvSpPr>
          <p:nvPr>
            <p:ph type="body" idx="1"/>
          </p:nvPr>
        </p:nvSpPr>
        <p:spPr bwMode="auto">
          <a:xfrm>
            <a:off x="685800" y="2133600"/>
            <a:ext cx="5486400" cy="6324600"/>
          </a:xfrm>
          <a:noFill/>
        </p:spPr>
        <p:txBody>
          <a:bodyPr wrap="square" numCol="1" anchor="t" anchorCtr="0" compatLnSpc="1">
            <a:prstTxWarp prst="textNoShape">
              <a:avLst/>
            </a:prstTxWarp>
            <a:normAutofit/>
          </a:bodyPr>
          <a:lstStyle/>
          <a:p>
            <a:r>
              <a:rPr lang="en-US" kern="1200" dirty="0" smtClean="0">
                <a:solidFill>
                  <a:schemeClr val="tx1"/>
                </a:solidFill>
                <a:latin typeface="+mn-lt"/>
                <a:ea typeface="+mn-ea"/>
                <a:cs typeface="+mn-cs"/>
              </a:rPr>
              <a:t>Each station is instrumented with a RM Young  model 81000 sonic anemometer for retrieval of three component winds - both mean, variances as well as cross-products winds and temperature (</a:t>
            </a:r>
            <a:r>
              <a:rPr lang="en-US" kern="1200" dirty="0" err="1" smtClean="0">
                <a:solidFill>
                  <a:schemeClr val="tx1"/>
                </a:solidFill>
                <a:latin typeface="+mn-lt"/>
                <a:ea typeface="+mn-ea"/>
                <a:cs typeface="+mn-cs"/>
              </a:rPr>
              <a:t>u,v,w,t</a:t>
            </a:r>
            <a:r>
              <a:rPr lang="en-US" kern="1200" dirty="0" smtClean="0">
                <a:solidFill>
                  <a:schemeClr val="tx1"/>
                </a:solidFill>
                <a:latin typeface="+mn-lt"/>
                <a:ea typeface="+mn-ea"/>
                <a:cs typeface="+mn-cs"/>
              </a:rPr>
              <a:t>) are acquired.  The sonic anemometer wind measurement is supplemented with a standard RM Young prop/vane anemometer.  Ambient temperature measurements are obtain using the three aspirated PRT's measurement system designed for the Climate Research Network (CRN).   Measurements are located at a nominal 10m above the local rooftop and sited to avoid local obstructions.</a:t>
            </a:r>
          </a:p>
          <a:p>
            <a:r>
              <a:rPr lang="en-US" kern="1200" dirty="0" smtClean="0">
                <a:solidFill>
                  <a:schemeClr val="tx1"/>
                </a:solidFill>
                <a:latin typeface="+mn-lt"/>
                <a:ea typeface="+mn-ea"/>
                <a:cs typeface="+mn-cs"/>
              </a:rPr>
              <a:t>Campbell Scientific CR1000 dataloggers operating an ATDD developed  flux program collect data at 10Hz, transmitting 15-minute averages and variances through a Verizon cellular network to the central DCNet data archives located at ATDD in Oak Ridge, TN.  DCNet mean wind and temperatures are pushed to the NOAA MADIS system every 15 minutes.</a:t>
            </a:r>
          </a:p>
          <a:p>
            <a:endParaRPr lang="en-US" sz="800" dirty="0" smtClean="0"/>
          </a:p>
        </p:txBody>
      </p:sp>
      <p:sp>
        <p:nvSpPr>
          <p:cNvPr id="4" name="Slide Number Placeholder 3"/>
          <p:cNvSpPr>
            <a:spLocks noGrp="1"/>
          </p:cNvSpPr>
          <p:nvPr>
            <p:ph type="sldNum" sz="quarter" idx="5"/>
          </p:nvPr>
        </p:nvSpPr>
        <p:spPr/>
        <p:txBody>
          <a:bodyPr/>
          <a:lstStyle/>
          <a:p>
            <a:pPr>
              <a:defRPr/>
            </a:pPr>
            <a:fld id="{1AD1BD05-467C-453C-807E-E8EAD5F4AC9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685800" y="228600"/>
            <a:ext cx="1987550" cy="1490663"/>
          </a:xfrm>
          <a:noFill/>
          <a:ln>
            <a:solidFill>
              <a:srgbClr val="000000"/>
            </a:solidFill>
            <a:miter lim="800000"/>
            <a:headEnd/>
            <a:tailEnd/>
          </a:ln>
        </p:spPr>
      </p:sp>
      <p:sp>
        <p:nvSpPr>
          <p:cNvPr id="30723" name="Notes Placeholder 2"/>
          <p:cNvSpPr>
            <a:spLocks noGrp="1"/>
          </p:cNvSpPr>
          <p:nvPr>
            <p:ph type="body" idx="1"/>
          </p:nvPr>
        </p:nvSpPr>
        <p:spPr bwMode="auto">
          <a:xfrm>
            <a:off x="685800" y="1828800"/>
            <a:ext cx="5486400" cy="6629400"/>
          </a:xfrm>
          <a:noFill/>
        </p:spPr>
        <p:txBody>
          <a:bodyPr wrap="square" numCol="1" anchor="t" anchorCtr="0" compatLnSpc="1">
            <a:prstTxWarp prst="textNoShape">
              <a:avLst/>
            </a:prstTxWarp>
            <a:normAutofit/>
          </a:bodyPr>
          <a:lstStyle/>
          <a:p>
            <a:r>
              <a:rPr lang="en-US" sz="1200" kern="1200" dirty="0" smtClean="0">
                <a:solidFill>
                  <a:schemeClr val="tx1"/>
                </a:solidFill>
                <a:latin typeface="+mn-lt"/>
                <a:ea typeface="+mn-ea"/>
                <a:cs typeface="+mn-cs"/>
              </a:rPr>
              <a:t>The dispersion community has a long history of using climatology models to conduct  dose and risk assessments for both chemical and radiological atmospheric releases.  For example, the EPA's CAP-88 and AIRDOSE-PC are specifically approved in 40 CFR 61 for determining radiological compliance as well as developing lifetime cancer risks.   The EPA's CAP88 and AIRDOSE risk assessment models  are probability based, in which local NWS weather data are extracted to develop frequency based transport winds  and atmospheric stability.  Risk assessments are tied to how well the input meteorological data represents transport and dispersion environments.</a:t>
            </a:r>
          </a:p>
          <a:p>
            <a:r>
              <a:rPr lang="en-US" sz="1200" kern="1200" dirty="0" smtClean="0">
                <a:solidFill>
                  <a:schemeClr val="tx1"/>
                </a:solidFill>
                <a:latin typeface="+mn-lt"/>
                <a:ea typeface="+mn-ea"/>
                <a:cs typeface="+mn-cs"/>
              </a:rPr>
              <a:t>This slide contains an update to a set of early DCNet analyzes.  The upper left-hand plot has been included in NOAA Congressional briefings to illustrate the obvious difference between local airport and urban core winds and need for comprehensive urban observations and modeling.   The right-hand slide confirms the early indication of directional shift between the DC urban core and that from the Reagan National Airport.  </a:t>
            </a:r>
          </a:p>
          <a:p>
            <a:r>
              <a:rPr lang="en-US" sz="1200" kern="1200" dirty="0" smtClean="0">
                <a:solidFill>
                  <a:schemeClr val="tx1"/>
                </a:solidFill>
                <a:latin typeface="+mn-lt"/>
                <a:ea typeface="+mn-ea"/>
                <a:cs typeface="+mn-cs"/>
              </a:rPr>
              <a:t>It should be noted  that almost all sabotage/terrorist assessments for the NCR region have relied on the Reagan National or Dulles Airport data.  Follow the 9/11 attacks, the local airport observations were the only credible available input data.  Nothing is wrong with the National Airport data; it simply reports the prevailing winds which follow the channeling of the Potomac River but do not reflect the urban core. </a:t>
            </a:r>
          </a:p>
          <a:p>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CAP88-PC Version 3.0 User Guide, 2007</a:t>
            </a:r>
            <a:r>
              <a:rPr lang="en-US" sz="1200" kern="1200" dirty="0" smtClean="0">
                <a:solidFill>
                  <a:schemeClr val="tx1"/>
                </a:solidFill>
                <a:latin typeface="+mn-lt"/>
                <a:ea typeface="+mn-ea"/>
                <a:cs typeface="+mn-cs"/>
              </a:rPr>
              <a:t>). </a:t>
            </a:r>
            <a:endParaRPr lang="en-US" sz="1000" dirty="0" smtClean="0"/>
          </a:p>
        </p:txBody>
      </p:sp>
      <p:sp>
        <p:nvSpPr>
          <p:cNvPr id="4" name="Slide Number Placeholder 3"/>
          <p:cNvSpPr>
            <a:spLocks noGrp="1"/>
          </p:cNvSpPr>
          <p:nvPr>
            <p:ph type="sldNum" sz="quarter" idx="5"/>
          </p:nvPr>
        </p:nvSpPr>
        <p:spPr/>
        <p:txBody>
          <a:bodyPr/>
          <a:lstStyle/>
          <a:p>
            <a:pPr>
              <a:defRPr/>
            </a:pPr>
            <a:fld id="{FFE43D99-42B1-4032-A1FE-6DCDC04326D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85800" y="228600"/>
            <a:ext cx="1987550" cy="1490663"/>
          </a:xfrm>
          <a:noFill/>
          <a:ln>
            <a:solidFill>
              <a:srgbClr val="000000"/>
            </a:solidFill>
            <a:miter lim="800000"/>
            <a:headEnd/>
            <a:tailEnd/>
          </a:ln>
        </p:spPr>
      </p:sp>
      <p:sp>
        <p:nvSpPr>
          <p:cNvPr id="31747" name="Notes Placeholder 2"/>
          <p:cNvSpPr>
            <a:spLocks noGrp="1"/>
          </p:cNvSpPr>
          <p:nvPr>
            <p:ph type="body" idx="1"/>
          </p:nvPr>
        </p:nvSpPr>
        <p:spPr bwMode="auto">
          <a:xfrm>
            <a:off x="685800" y="2133600"/>
            <a:ext cx="5486400" cy="6019800"/>
          </a:xfrm>
          <a:noFill/>
        </p:spPr>
        <p:txBody>
          <a:bodyPr wrap="square" numCol="1" anchor="t" anchorCtr="0" compatLnSpc="1">
            <a:prstTxWarp prst="textNoShape">
              <a:avLst/>
            </a:prstTxWarp>
            <a:normAutofit lnSpcReduction="10000"/>
          </a:bodyPr>
          <a:lstStyle/>
          <a:p>
            <a:r>
              <a:rPr lang="en-US" kern="1200" dirty="0" smtClean="0">
                <a:solidFill>
                  <a:schemeClr val="tx1"/>
                </a:solidFill>
                <a:latin typeface="+mn-lt"/>
                <a:ea typeface="+mn-ea"/>
                <a:cs typeface="+mn-cs"/>
              </a:rPr>
              <a:t>Urban canopy models vary from one level one way energy transfer to very complex systems in which knowledge of heat transfer is required from all building surfaces.   These models require detailed information on the building structure, design materials, HVAC operating characteristics, energy conservation, etc.   Grimmond et al, 2009 reviewed 33 urban canopy models ranging from simple slab models to complex system integrating local vegetation and complex building energy balance systems.  Regardless of the sophistication of the urban canopy model, there are significant requirements for various energy balance components - heat flux from sun facing walls, heat flux from shadow walls, sidewalk heat flux, roadway heat flux, heat flux from building roofs, anthropogenic  heat input...   In most cases very limited to no data exists to support energy closure.  In all cases detailed knowledge is needed simply for the suite of structures involved.   In addition, the myriad of energy balance components are time varying.  </a:t>
            </a:r>
          </a:p>
          <a:p>
            <a:r>
              <a:rPr lang="en-US" dirty="0" smtClean="0"/>
              <a:t>This </a:t>
            </a:r>
            <a:r>
              <a:rPr lang="en-US" kern="1200" dirty="0" smtClean="0">
                <a:solidFill>
                  <a:schemeClr val="tx1"/>
                </a:solidFill>
                <a:latin typeface="+mn-lt"/>
                <a:ea typeface="+mn-ea"/>
                <a:cs typeface="+mn-cs"/>
              </a:rPr>
              <a:t>plot shows measured nighttime heat flux (</a:t>
            </a:r>
            <a:r>
              <a:rPr lang="en-US" kern="1200" dirty="0" err="1" smtClean="0">
                <a:solidFill>
                  <a:schemeClr val="tx1"/>
                </a:solidFill>
                <a:latin typeface="+mn-lt"/>
                <a:ea typeface="+mn-ea"/>
                <a:cs typeface="+mn-cs"/>
              </a:rPr>
              <a:t>w't</a:t>
            </a:r>
            <a:r>
              <a:rPr lang="en-US" kern="1200" dirty="0" smtClean="0">
                <a:solidFill>
                  <a:schemeClr val="tx1"/>
                </a:solidFill>
                <a:latin typeface="+mn-lt"/>
                <a:ea typeface="+mn-ea"/>
                <a:cs typeface="+mn-cs"/>
              </a:rPr>
              <a:t>')  for the Hoover building as a function of ambient temperature.  The rise of heat flux with increased ambient temperature is expected with increased daytime energy storage; however, note the significant increase in heat flux at lower temperatures.  We expect that the increased heat flux is due to heat loss from the Hoover building. This trend is not shown in observations over the newer, more energy efficient DOE Forrestal building.</a:t>
            </a:r>
          </a:p>
          <a:p>
            <a:r>
              <a:rPr lang="en-US" kern="1200" dirty="0" smtClean="0">
                <a:solidFill>
                  <a:schemeClr val="tx1"/>
                </a:solidFill>
                <a:latin typeface="+mn-lt"/>
                <a:ea typeface="+mn-ea"/>
                <a:cs typeface="+mn-cs"/>
              </a:rPr>
              <a:t>We are trying to obtain energy use data for the Hoover building to couple historical energy use data with the heat flux curves should allow long range forecasting of specific energy demands for Hoover.  It also indicates the significant potential for energy savings.</a:t>
            </a:r>
          </a:p>
          <a:p>
            <a:r>
              <a:rPr lang="en-US" i="1" dirty="0" smtClean="0"/>
              <a:t>Urban Surface Energy Balance Models: Model Characteristics and Methodology for a Comparison Study Meteorological and Air Quality Models for Urban Areas  2009</a:t>
            </a:r>
            <a:r>
              <a:rPr lang="en-US" dirty="0" smtClean="0"/>
              <a:t>, Part 4, 97-123, DOI: 10.1007/978-3-642-00298-4_11</a:t>
            </a:r>
          </a:p>
          <a:p>
            <a:r>
              <a:rPr lang="en-US" dirty="0" smtClean="0"/>
              <a:t> </a:t>
            </a:r>
            <a:r>
              <a:rPr lang="en-US" i="1" dirty="0" smtClean="0"/>
              <a:t>The International Urban Energy Balance Models Comparison Project: First Results from Phase 1</a:t>
            </a:r>
            <a:r>
              <a:rPr lang="en-US" dirty="0" smtClean="0"/>
              <a:t>, C. S. B. Grimmond, M. </a:t>
            </a:r>
            <a:r>
              <a:rPr lang="en-US" dirty="0" err="1" smtClean="0"/>
              <a:t>Blackett</a:t>
            </a:r>
            <a:r>
              <a:rPr lang="en-US" dirty="0" smtClean="0"/>
              <a:t>, M. J. Best, J. Barlow, J-J. </a:t>
            </a:r>
            <a:r>
              <a:rPr lang="en-US" dirty="0" err="1" smtClean="0"/>
              <a:t>Baik</a:t>
            </a:r>
            <a:r>
              <a:rPr lang="en-US" dirty="0" smtClean="0"/>
              <a:t>, S. E. Belcher, S. I. </a:t>
            </a:r>
            <a:r>
              <a:rPr lang="en-US" dirty="0" err="1" smtClean="0"/>
              <a:t>Bohnenstengel</a:t>
            </a:r>
            <a:r>
              <a:rPr lang="en-US" dirty="0" smtClean="0"/>
              <a:t>, I. </a:t>
            </a:r>
            <a:r>
              <a:rPr lang="en-US" dirty="0" err="1" smtClean="0"/>
              <a:t>Calmet</a:t>
            </a:r>
            <a:r>
              <a:rPr lang="en-US" dirty="0" smtClean="0"/>
              <a:t>, F. Chen, A. </a:t>
            </a:r>
            <a:r>
              <a:rPr lang="en-US" dirty="0" err="1" smtClean="0"/>
              <a:t>Dandou</a:t>
            </a:r>
            <a:r>
              <a:rPr lang="en-US" dirty="0" smtClean="0"/>
              <a:t>, K. </a:t>
            </a:r>
            <a:r>
              <a:rPr lang="en-US" dirty="0" err="1" smtClean="0"/>
              <a:t>Fortuniak</a:t>
            </a:r>
            <a:r>
              <a:rPr lang="en-US" dirty="0" smtClean="0"/>
              <a:t>, M. L. </a:t>
            </a:r>
            <a:r>
              <a:rPr lang="en-US" dirty="0" err="1" smtClean="0"/>
              <a:t>Gouvea</a:t>
            </a:r>
            <a:r>
              <a:rPr lang="en-US" dirty="0" smtClean="0"/>
              <a:t>, R. </a:t>
            </a:r>
            <a:r>
              <a:rPr lang="en-US" dirty="0" err="1" smtClean="0"/>
              <a:t>Hamdi</a:t>
            </a:r>
            <a:r>
              <a:rPr lang="en-US" dirty="0" smtClean="0"/>
              <a:t>, M. Hendry, T. Kawai, Y. Kawamoto, H. Kondo, E. S. </a:t>
            </a:r>
            <a:r>
              <a:rPr lang="en-US" dirty="0" err="1" smtClean="0"/>
              <a:t>Krayenhoff</a:t>
            </a:r>
            <a:r>
              <a:rPr lang="en-US" dirty="0" smtClean="0"/>
              <a:t>, S-H. Lee, T. </a:t>
            </a:r>
            <a:r>
              <a:rPr lang="en-US" dirty="0" err="1" smtClean="0"/>
              <a:t>Loridan</a:t>
            </a:r>
            <a:r>
              <a:rPr lang="en-US" dirty="0" smtClean="0"/>
              <a:t>, A. </a:t>
            </a:r>
            <a:r>
              <a:rPr lang="en-US" dirty="0" err="1" smtClean="0"/>
              <a:t>Martilli</a:t>
            </a:r>
            <a:r>
              <a:rPr lang="en-US" dirty="0" smtClean="0"/>
              <a:t>, V. Masson, S. Miao, K. </a:t>
            </a:r>
            <a:r>
              <a:rPr lang="en-US" dirty="0" err="1" smtClean="0"/>
              <a:t>Oleson</a:t>
            </a:r>
            <a:r>
              <a:rPr lang="en-US" dirty="0" smtClean="0"/>
              <a:t>, G. Pigeon, A. </a:t>
            </a:r>
            <a:r>
              <a:rPr lang="en-US" dirty="0" err="1" smtClean="0"/>
              <a:t>Porson</a:t>
            </a:r>
            <a:r>
              <a:rPr lang="en-US" dirty="0" smtClean="0"/>
              <a:t>, Y-H. </a:t>
            </a:r>
            <a:r>
              <a:rPr lang="en-US" dirty="0" err="1" smtClean="0"/>
              <a:t>Ryu</a:t>
            </a:r>
            <a:r>
              <a:rPr lang="en-US" dirty="0" smtClean="0"/>
              <a:t>, F. Salamanca, L. </a:t>
            </a:r>
            <a:r>
              <a:rPr lang="en-US" dirty="0" err="1" smtClean="0"/>
              <a:t>Shashua</a:t>
            </a:r>
            <a:r>
              <a:rPr lang="en-US" dirty="0" smtClean="0"/>
              <a:t>-Bar, G-J. </a:t>
            </a:r>
            <a:r>
              <a:rPr lang="en-US" dirty="0" err="1" smtClean="0"/>
              <a:t>Steeneveld</a:t>
            </a:r>
            <a:r>
              <a:rPr lang="en-US" dirty="0" smtClean="0"/>
              <a:t>, M. </a:t>
            </a:r>
            <a:r>
              <a:rPr lang="en-US" dirty="0" err="1" smtClean="0"/>
              <a:t>Tombrou</a:t>
            </a:r>
            <a:r>
              <a:rPr lang="en-US" dirty="0" smtClean="0"/>
              <a:t>, J. </a:t>
            </a:r>
            <a:r>
              <a:rPr lang="en-US" dirty="0" err="1" smtClean="0"/>
              <a:t>Voogt</a:t>
            </a:r>
            <a:r>
              <a:rPr lang="en-US" dirty="0" smtClean="0"/>
              <a:t>, D. Young, N. Zhang. Journal of Applied Meteorology and </a:t>
            </a:r>
            <a:r>
              <a:rPr lang="en-US" dirty="0" err="1" smtClean="0"/>
              <a:t>Climatology,Volume</a:t>
            </a:r>
            <a:r>
              <a:rPr lang="en-US" dirty="0" smtClean="0"/>
              <a:t> 49, Issue 6 (June 2010) pp. 1268-1292, </a:t>
            </a:r>
            <a:r>
              <a:rPr lang="en-US" dirty="0" err="1" smtClean="0"/>
              <a:t>doi</a:t>
            </a:r>
            <a:r>
              <a:rPr lang="en-US" dirty="0" smtClean="0"/>
              <a:t>: 10.1175/2010JAMC2354.1</a:t>
            </a:r>
          </a:p>
          <a:p>
            <a:endParaRPr lang="en-US" sz="1000" dirty="0" smtClean="0"/>
          </a:p>
        </p:txBody>
      </p:sp>
      <p:sp>
        <p:nvSpPr>
          <p:cNvPr id="4" name="Slide Number Placeholder 3"/>
          <p:cNvSpPr>
            <a:spLocks noGrp="1"/>
          </p:cNvSpPr>
          <p:nvPr>
            <p:ph type="sldNum" sz="quarter" idx="5"/>
          </p:nvPr>
        </p:nvSpPr>
        <p:spPr/>
        <p:txBody>
          <a:bodyPr/>
          <a:lstStyle/>
          <a:p>
            <a:pPr>
              <a:defRPr/>
            </a:pPr>
            <a:fld id="{8FB500FC-4A3E-4800-9CDD-12E845A2017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685800" y="228600"/>
            <a:ext cx="1987550" cy="1490663"/>
          </a:xfrm>
          <a:noFill/>
          <a:ln>
            <a:solidFill>
              <a:srgbClr val="000000"/>
            </a:solidFill>
            <a:miter lim="800000"/>
            <a:headEnd/>
            <a:tailEnd/>
          </a:ln>
        </p:spPr>
      </p:sp>
      <p:sp>
        <p:nvSpPr>
          <p:cNvPr id="33795" name="Notes Placeholder 2"/>
          <p:cNvSpPr>
            <a:spLocks noGrp="1"/>
          </p:cNvSpPr>
          <p:nvPr>
            <p:ph type="body" idx="1"/>
          </p:nvPr>
        </p:nvSpPr>
        <p:spPr bwMode="auto">
          <a:xfrm>
            <a:off x="609600" y="2057400"/>
            <a:ext cx="5486400" cy="6248400"/>
          </a:xfrm>
          <a:noFill/>
        </p:spPr>
        <p:txBody>
          <a:bodyPr wrap="square" numCol="1" anchor="t" anchorCtr="0" compatLnSpc="1">
            <a:prstTxWarp prst="textNoShape">
              <a:avLst/>
            </a:prstTxWarp>
            <a:normAutofit/>
          </a:bodyPr>
          <a:lstStyle/>
          <a:p>
            <a:r>
              <a:rPr lang="en-US" sz="1200" kern="1200" dirty="0" smtClean="0">
                <a:solidFill>
                  <a:schemeClr val="tx1"/>
                </a:solidFill>
                <a:latin typeface="+mn-lt"/>
                <a:ea typeface="+mn-ea"/>
                <a:cs typeface="+mn-cs"/>
              </a:rPr>
              <a:t>ATDD is addressing the transfer of the National Capital Region (NCR) experience to other urban environments through plan area and frontal area parameterization schemes which link surface roughness (z</a:t>
            </a:r>
            <a:r>
              <a:rPr lang="en-US" sz="1200" kern="1200" baseline="-25000" dirty="0" smtClean="0">
                <a:solidFill>
                  <a:schemeClr val="tx1"/>
                </a:solidFill>
                <a:latin typeface="+mn-lt"/>
                <a:ea typeface="+mn-ea"/>
                <a:cs typeface="+mn-cs"/>
              </a:rPr>
              <a:t>0</a:t>
            </a:r>
            <a:r>
              <a:rPr lang="en-US" sz="1200" kern="1200" dirty="0" smtClean="0">
                <a:solidFill>
                  <a:schemeClr val="tx1"/>
                </a:solidFill>
                <a:latin typeface="+mn-lt"/>
                <a:ea typeface="+mn-ea"/>
                <a:cs typeface="+mn-cs"/>
              </a:rPr>
              <a:t>) and displacement height (d) to the local urban morphology.    The use of plan area (</a:t>
            </a:r>
            <a:r>
              <a:rPr lang="en-US" sz="1200" kern="1200" dirty="0" err="1" smtClean="0">
                <a:solidFill>
                  <a:schemeClr val="tx1"/>
                </a:solidFill>
                <a:latin typeface="+mn-lt"/>
                <a:ea typeface="+mn-ea"/>
                <a:cs typeface="+mn-cs"/>
              </a:rPr>
              <a:t>lamda</a:t>
            </a:r>
            <a:r>
              <a:rPr lang="en-US" sz="1200" kern="1200" dirty="0" smtClean="0">
                <a:solidFill>
                  <a:schemeClr val="tx1"/>
                </a:solidFill>
                <a:latin typeface="+mn-lt"/>
                <a:ea typeface="+mn-ea"/>
                <a:cs typeface="+mn-cs"/>
              </a:rPr>
              <a:t> p) and/or frontal area (</a:t>
            </a:r>
            <a:r>
              <a:rPr lang="en-US" sz="1200" kern="1200" dirty="0" err="1" smtClean="0">
                <a:solidFill>
                  <a:schemeClr val="tx1"/>
                </a:solidFill>
                <a:latin typeface="+mn-lt"/>
                <a:ea typeface="+mn-ea"/>
                <a:cs typeface="+mn-cs"/>
              </a:rPr>
              <a:t>lamda</a:t>
            </a:r>
            <a:r>
              <a:rPr lang="en-US" sz="1200" kern="1200" dirty="0" smtClean="0">
                <a:solidFill>
                  <a:schemeClr val="tx1"/>
                </a:solidFill>
                <a:latin typeface="+mn-lt"/>
                <a:ea typeface="+mn-ea"/>
                <a:cs typeface="+mn-cs"/>
              </a:rPr>
              <a:t> f) may offer the best possibility of translating the skimming flow regime of Washington, DC to other similar urban .  </a:t>
            </a:r>
            <a:r>
              <a:rPr lang="en-US" sz="1200" kern="1200" dirty="0" err="1" smtClean="0">
                <a:solidFill>
                  <a:schemeClr val="tx1"/>
                </a:solidFill>
                <a:latin typeface="+mn-lt"/>
                <a:ea typeface="+mn-ea"/>
                <a:cs typeface="+mn-cs"/>
              </a:rPr>
              <a:t>Lamda</a:t>
            </a:r>
            <a:r>
              <a:rPr lang="en-US" sz="1200" kern="1200" dirty="0" smtClean="0">
                <a:solidFill>
                  <a:schemeClr val="tx1"/>
                </a:solidFill>
                <a:latin typeface="+mn-lt"/>
                <a:ea typeface="+mn-ea"/>
                <a:cs typeface="+mn-cs"/>
              </a:rPr>
              <a:t> p is calculated, without regard to building heights,  simply as the ratio of surface area covered with buildings to the total area.   </a:t>
            </a:r>
            <a:r>
              <a:rPr lang="en-US" sz="1200" kern="1200" dirty="0" err="1" smtClean="0">
                <a:solidFill>
                  <a:schemeClr val="tx1"/>
                </a:solidFill>
                <a:latin typeface="+mn-lt"/>
                <a:ea typeface="+mn-ea"/>
                <a:cs typeface="+mn-cs"/>
              </a:rPr>
              <a:t>Lamda</a:t>
            </a:r>
            <a:r>
              <a:rPr lang="en-US" sz="1200" kern="1200" dirty="0" smtClean="0">
                <a:solidFill>
                  <a:schemeClr val="tx1"/>
                </a:solidFill>
                <a:latin typeface="+mn-lt"/>
                <a:ea typeface="+mn-ea"/>
                <a:cs typeface="+mn-cs"/>
              </a:rPr>
              <a:t> f is calculated as the perpendicular building frontal area to the total frontal area for a specific surface footprint; </a:t>
            </a:r>
            <a:r>
              <a:rPr lang="en-US" sz="1200" kern="1200" dirty="0" err="1" smtClean="0">
                <a:solidFill>
                  <a:schemeClr val="tx1"/>
                </a:solidFill>
                <a:latin typeface="+mn-lt"/>
                <a:ea typeface="+mn-ea"/>
                <a:cs typeface="+mn-cs"/>
              </a:rPr>
              <a:t>lamda</a:t>
            </a:r>
            <a:r>
              <a:rPr lang="en-US" sz="1200" kern="1200" dirty="0" smtClean="0">
                <a:solidFill>
                  <a:schemeClr val="tx1"/>
                </a:solidFill>
                <a:latin typeface="+mn-lt"/>
                <a:ea typeface="+mn-ea"/>
                <a:cs typeface="+mn-cs"/>
              </a:rPr>
              <a:t> f naturally has a directional dependency. </a:t>
            </a:r>
          </a:p>
          <a:p>
            <a:r>
              <a:rPr lang="en-US" sz="1200" kern="1200" dirty="0" smtClean="0">
                <a:solidFill>
                  <a:schemeClr val="tx1"/>
                </a:solidFill>
                <a:latin typeface="+mn-lt"/>
                <a:ea typeface="+mn-ea"/>
                <a:cs typeface="+mn-cs"/>
              </a:rPr>
              <a:t>Representing urban terrain characteristics in mesoscale transport and dispersion  models is critical for accurate predictions of air flow, heating and cooling, and airborne contaminant concentrations in cities. A key component of urban terrain characterization is the description of building morphology (e.g., height, plan area, frontal area) and derived properties (e.g., roughness length, </a:t>
            </a:r>
            <a:r>
              <a:rPr lang="en-US" sz="1200" kern="1200" dirty="0" err="1" smtClean="0">
                <a:solidFill>
                  <a:schemeClr val="tx1"/>
                </a:solidFill>
                <a:latin typeface="+mn-lt"/>
                <a:ea typeface="+mn-ea"/>
                <a:cs typeface="+mn-cs"/>
              </a:rPr>
              <a:t>skyview</a:t>
            </a:r>
            <a:r>
              <a:rPr lang="en-US" sz="1200" kern="1200" dirty="0" smtClean="0">
                <a:solidFill>
                  <a:schemeClr val="tx1"/>
                </a:solidFill>
                <a:latin typeface="+mn-lt"/>
                <a:ea typeface="+mn-ea"/>
                <a:cs typeface="+mn-cs"/>
              </a:rPr>
              <a:t> factor).  The National Building Statistics Database (NBSD2) map provides the 1 km**2 plan area for the NCR.   NBSD2 consists of a set of 13 building statistics computed at 250-m and 1-km horizontal spatial resolutions from three-dimensional digital building data for 44 metropolitan areas in the </a:t>
            </a:r>
            <a:r>
              <a:rPr lang="en-US" sz="1200" kern="1200" dirty="0" err="1" smtClean="0">
                <a:solidFill>
                  <a:schemeClr val="tx1"/>
                </a:solidFill>
                <a:latin typeface="+mn-lt"/>
                <a:ea typeface="+mn-ea"/>
                <a:cs typeface="+mn-cs"/>
              </a:rPr>
              <a:t>US.The</a:t>
            </a:r>
            <a:r>
              <a:rPr lang="en-US" sz="1200" kern="1200" dirty="0" smtClean="0">
                <a:solidFill>
                  <a:schemeClr val="tx1"/>
                </a:solidFill>
                <a:latin typeface="+mn-lt"/>
                <a:ea typeface="+mn-ea"/>
                <a:cs typeface="+mn-cs"/>
              </a:rPr>
              <a:t> NBSD work was one component of the Urban Database project that was supported initially  by the Department of Energy's Chemical and Biological National Security Program and later by the Department of Homeland Security's Biological Countermeasures Office</a:t>
            </a:r>
          </a:p>
          <a:p>
            <a:r>
              <a:rPr lang="en-US" sz="1200" kern="1200" dirty="0" smtClean="0">
                <a:solidFill>
                  <a:schemeClr val="tx1"/>
                </a:solidFill>
                <a:latin typeface="+mn-lt"/>
                <a:ea typeface="+mn-ea"/>
                <a:cs typeface="+mn-cs"/>
              </a:rPr>
              <a:t>The table provides a comparison of surface roughness as calculated from the DCNet system reflecting the urban core and that of Oke (rule-of-thumb), Macdonald, and </a:t>
            </a:r>
            <a:r>
              <a:rPr lang="en-US" sz="1200" kern="1200" dirty="0" err="1" smtClean="0">
                <a:solidFill>
                  <a:schemeClr val="tx1"/>
                </a:solidFill>
                <a:latin typeface="+mn-lt"/>
                <a:ea typeface="+mn-ea"/>
                <a:cs typeface="+mn-cs"/>
              </a:rPr>
              <a:t>Raupach</a:t>
            </a:r>
            <a:r>
              <a:rPr lang="en-US" sz="1200" kern="1200" dirty="0" smtClean="0">
                <a:solidFill>
                  <a:schemeClr val="tx1"/>
                </a:solidFill>
                <a:latin typeface="+mn-lt"/>
                <a:ea typeface="+mn-ea"/>
                <a:cs typeface="+mn-cs"/>
              </a:rPr>
              <a:t>.  The DCNet values are roughly ½ that given in the NBSD.  A factor of two in surface roughness translates to a 20% difference in predicted velocity and 20% difference in calculated shear stress.</a:t>
            </a:r>
          </a:p>
          <a:p>
            <a:r>
              <a:rPr lang="en-US" sz="1200" kern="1200" dirty="0" err="1" smtClean="0">
                <a:solidFill>
                  <a:schemeClr val="tx1"/>
                </a:solidFill>
                <a:latin typeface="+mn-lt"/>
                <a:ea typeface="+mn-ea"/>
                <a:cs typeface="+mn-cs"/>
              </a:rPr>
              <a:t>Burian</a:t>
            </a:r>
            <a:r>
              <a:rPr lang="en-US" sz="1200" kern="1200" dirty="0" smtClean="0">
                <a:solidFill>
                  <a:schemeClr val="tx1"/>
                </a:solidFill>
                <a:latin typeface="+mn-lt"/>
                <a:ea typeface="+mn-ea"/>
                <a:cs typeface="+mn-cs"/>
              </a:rPr>
              <a:t>, S.J., Augustus, N., </a:t>
            </a:r>
            <a:r>
              <a:rPr lang="en-US" sz="1200" kern="1200" dirty="0" err="1" smtClean="0">
                <a:solidFill>
                  <a:schemeClr val="tx1"/>
                </a:solidFill>
                <a:latin typeface="+mn-lt"/>
                <a:ea typeface="+mn-ea"/>
                <a:cs typeface="+mn-cs"/>
              </a:rPr>
              <a:t>Jeyachandran</a:t>
            </a:r>
            <a:r>
              <a:rPr lang="en-US" sz="1200" kern="1200" dirty="0" smtClean="0">
                <a:solidFill>
                  <a:schemeClr val="tx1"/>
                </a:solidFill>
                <a:latin typeface="+mn-lt"/>
                <a:ea typeface="+mn-ea"/>
                <a:cs typeface="+mn-cs"/>
              </a:rPr>
              <a:t>, I., Brown, M. (2007). </a:t>
            </a:r>
            <a:r>
              <a:rPr lang="en-US" sz="1200" i="1" kern="1200" dirty="0" smtClean="0">
                <a:solidFill>
                  <a:schemeClr val="tx1"/>
                </a:solidFill>
                <a:latin typeface="+mn-lt"/>
                <a:ea typeface="+mn-ea"/>
                <a:cs typeface="+mn-cs"/>
              </a:rPr>
              <a:t>National Building Statistics Database, version 2. </a:t>
            </a:r>
            <a:r>
              <a:rPr lang="en-US" sz="1200" kern="1200" dirty="0" smtClean="0">
                <a:solidFill>
                  <a:schemeClr val="tx1"/>
                </a:solidFill>
                <a:latin typeface="+mn-lt"/>
                <a:ea typeface="+mn-ea"/>
                <a:cs typeface="+mn-cs"/>
              </a:rPr>
              <a:t>Los Alamos National Laboratory unclassified report. </a:t>
            </a:r>
            <a:endParaRPr lang="en-US" dirty="0" smtClean="0"/>
          </a:p>
        </p:txBody>
      </p:sp>
      <p:sp>
        <p:nvSpPr>
          <p:cNvPr id="4" name="Slide Number Placeholder 3"/>
          <p:cNvSpPr>
            <a:spLocks noGrp="1"/>
          </p:cNvSpPr>
          <p:nvPr>
            <p:ph type="sldNum" sz="quarter" idx="5"/>
          </p:nvPr>
        </p:nvSpPr>
        <p:spPr/>
        <p:txBody>
          <a:bodyPr/>
          <a:lstStyle/>
          <a:p>
            <a:pPr>
              <a:defRPr/>
            </a:pPr>
            <a:fld id="{F0BAADF5-31BE-40F0-958D-A1ECE839FD5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9"/>
          <p:cNvSpPr>
            <a:spLocks noGrp="1"/>
          </p:cNvSpPr>
          <p:nvPr>
            <p:ph type="dt" sz="half" idx="14"/>
          </p:nvPr>
        </p:nvSpPr>
        <p:spPr/>
        <p:txBody>
          <a:bodyPr/>
          <a:lstStyle>
            <a:lvl1pPr>
              <a:defRPr/>
            </a:lvl1pPr>
          </a:lstStyle>
          <a:p>
            <a:pPr>
              <a:defRPr/>
            </a:pPr>
            <a:fld id="{8BB1BDD8-0520-42C9-9798-B8359048A17F}" type="datetime1">
              <a:rPr lang="en-US"/>
              <a:pPr>
                <a:defRPr/>
              </a:pPr>
              <a:t>4/13/2011</a:t>
            </a:fld>
            <a:endParaRPr lang="en-US" dirty="0"/>
          </a:p>
        </p:txBody>
      </p:sp>
      <p:sp>
        <p:nvSpPr>
          <p:cNvPr id="4" name="Footer Placeholder 21"/>
          <p:cNvSpPr>
            <a:spLocks noGrp="1"/>
          </p:cNvSpPr>
          <p:nvPr>
            <p:ph type="ftr" sz="quarter" idx="15"/>
          </p:nvPr>
        </p:nvSpPr>
        <p:spPr/>
        <p:txBody>
          <a:bodyPr/>
          <a:lstStyle>
            <a:lvl1pPr>
              <a:defRPr/>
            </a:lvl1pPr>
          </a:lstStyle>
          <a:p>
            <a:pPr>
              <a:defRPr/>
            </a:pPr>
            <a:r>
              <a:rPr lang="en-US"/>
              <a:t>Air Resources Laboratory</a:t>
            </a:r>
          </a:p>
        </p:txBody>
      </p:sp>
      <p:sp>
        <p:nvSpPr>
          <p:cNvPr id="5" name="Slide Number Placeholder 17"/>
          <p:cNvSpPr>
            <a:spLocks noGrp="1"/>
          </p:cNvSpPr>
          <p:nvPr>
            <p:ph type="sldNum" sz="quarter" idx="16"/>
          </p:nvPr>
        </p:nvSpPr>
        <p:spPr/>
        <p:txBody>
          <a:bodyPr/>
          <a:lstStyle>
            <a:lvl1pPr>
              <a:defRPr/>
            </a:lvl1pPr>
          </a:lstStyle>
          <a:p>
            <a:pPr>
              <a:defRPr/>
            </a:pPr>
            <a:fld id="{D804EEFD-3E76-41A7-97DE-4AA15D9EA8D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3FF83589-430C-4D05-AD63-9159A4703599}" type="datetime1">
              <a:rPr lang="en-US"/>
              <a:pPr>
                <a:defRPr/>
              </a:pPr>
              <a:t>4/13/2011</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r>
              <a:rPr lang="en-US"/>
              <a:t>Air Resources Laboratory</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37A3AEAB-D74A-4D9A-A91E-8096978B6C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2CFFCB5F-8218-4C56-B7B5-DF50FD8F0D85}" type="datetime1">
              <a:rPr lang="en-US"/>
              <a:pPr>
                <a:defRPr/>
              </a:pPr>
              <a:t>4/13/2011</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9667F720-B09C-4E01-8008-418294AB323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08539CB-86C8-4D4E-BE87-6C51F35257E6}" type="datetime1">
              <a:rPr lang="en-US"/>
              <a:pPr>
                <a:defRPr/>
              </a:pPr>
              <a:t>4/13/2011</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D946AC2C-5B43-4E4E-9CE6-682EB022502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8A8865E-0BB2-4BDD-80DD-5F0E27EE4A95}" type="datetime1">
              <a:rPr lang="en-US"/>
              <a:pPr>
                <a:defRPr/>
              </a:pPr>
              <a:t>4/13/2011</a:t>
            </a:fld>
            <a:endParaRPr lang="en-US" dirty="0"/>
          </a:p>
        </p:txBody>
      </p:sp>
      <p:sp>
        <p:nvSpPr>
          <p:cNvPr id="8"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9" name="Slide Number Placeholder 17"/>
          <p:cNvSpPr>
            <a:spLocks noGrp="1"/>
          </p:cNvSpPr>
          <p:nvPr>
            <p:ph type="sldNum" sz="quarter" idx="12"/>
          </p:nvPr>
        </p:nvSpPr>
        <p:spPr/>
        <p:txBody>
          <a:bodyPr/>
          <a:lstStyle>
            <a:lvl1pPr>
              <a:defRPr/>
            </a:lvl1pPr>
          </a:lstStyle>
          <a:p>
            <a:pPr>
              <a:defRPr/>
            </a:pPr>
            <a:fld id="{1FCCC8A7-EC77-46C5-99C0-0FEEC3A53E2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09DA331-0790-41C6-BA86-C8CC47C6FE04}" type="datetime1">
              <a:rPr lang="en-US"/>
              <a:pPr>
                <a:defRPr/>
              </a:pPr>
              <a:t>4/13/2011</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4" name="Slide Number Placeholder 17"/>
          <p:cNvSpPr>
            <a:spLocks noGrp="1"/>
          </p:cNvSpPr>
          <p:nvPr>
            <p:ph type="sldNum" sz="quarter" idx="12"/>
          </p:nvPr>
        </p:nvSpPr>
        <p:spPr/>
        <p:txBody>
          <a:bodyPr/>
          <a:lstStyle>
            <a:lvl1pPr>
              <a:defRPr/>
            </a:lvl1pPr>
          </a:lstStyle>
          <a:p>
            <a:pPr>
              <a:defRPr/>
            </a:pPr>
            <a:fld id="{22645022-A1AD-4D9E-949B-62526C63DC0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EB735FE-F5C1-4A1E-982F-C31C5B350168}" type="datetime1">
              <a:rPr lang="en-US"/>
              <a:pPr>
                <a:defRPr/>
              </a:pPr>
              <a:t>4/13/2011</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FCD35A03-D517-4C18-BFA7-A6A8C8F56D6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11CF5DB-693F-4B33-999D-CF85E039DF5C}" type="datetime1">
              <a:rPr lang="en-US"/>
              <a:pPr>
                <a:defRPr/>
              </a:pPr>
              <a:t>4/13/2011</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Air Resources Laboratory</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F23E896-2D14-4850-9665-8704D62CF7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C2FC1D-C385-4716-81E4-9D202023DD4D}" type="datetime1">
              <a:rPr lang="en-US"/>
              <a:pPr>
                <a:defRPr/>
              </a:pPr>
              <a:t>4/13/2011</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EB1610B4-4743-4750-BA7D-5E8FF0E5877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9FF1CC8-0355-4FFA-9F3E-23A1900A6C91}" type="datetime1">
              <a:rPr lang="en-US"/>
              <a:pPr>
                <a:defRPr/>
              </a:pPr>
              <a:t>4/13/2011</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FB2CA8CD-22A0-465C-BCD3-B4EC2BAF3B6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0" y="6488113"/>
            <a:ext cx="9144000" cy="369887"/>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a:spAutoFit/>
          </a:bodyPr>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b="1">
                <a:solidFill>
                  <a:schemeClr val="tx2">
                    <a:shade val="90000"/>
                  </a:schemeClr>
                </a:solidFill>
                <a:latin typeface="+mn-lt"/>
              </a:defRPr>
            </a:lvl1pPr>
          </a:lstStyle>
          <a:p>
            <a:pPr>
              <a:defRPr/>
            </a:pPr>
            <a:fld id="{5AA6817D-62BF-4A07-9347-D911748E0CF8}" type="datetime1">
              <a:rPr lang="en-US"/>
              <a:pPr>
                <a:defRPr/>
              </a:pPr>
              <a:t>4/13/2011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fontAlgn="auto" latinLnBrk="0" hangingPunct="1">
              <a:spcBef>
                <a:spcPts val="0"/>
              </a:spcBef>
              <a:spcAft>
                <a:spcPts val="0"/>
              </a:spcAft>
              <a:defRPr kumimoji="0" sz="1200" b="1">
                <a:solidFill>
                  <a:schemeClr val="tx2">
                    <a:shade val="90000"/>
                  </a:schemeClr>
                </a:solidFill>
                <a:latin typeface="+mn-lt"/>
              </a:defRPr>
            </a:lvl1pPr>
          </a:lstStyle>
          <a:p>
            <a:pPr>
              <a:defRPr/>
            </a:pPr>
            <a:r>
              <a:rPr lang="en-US"/>
              <a:t>Air Resources Laboratory</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b="1">
                <a:solidFill>
                  <a:schemeClr val="tx2">
                    <a:shade val="90000"/>
                  </a:schemeClr>
                </a:solidFill>
                <a:latin typeface="+mn-lt"/>
              </a:defRPr>
            </a:lvl1pPr>
          </a:lstStyle>
          <a:p>
            <a:pPr>
              <a:defRPr/>
            </a:pPr>
            <a:fld id="{CCD2D4D5-ACDC-4310-A720-3D31EDF6A103}" type="slidenum">
              <a:rPr lang="en-US"/>
              <a:pPr>
                <a:defRPr/>
              </a:pPr>
              <a:t>‹#›</a:t>
            </a:fld>
            <a:endParaRPr lang="en-US" dirty="0"/>
          </a:p>
        </p:txBody>
      </p:sp>
      <p:grpSp>
        <p:nvGrpSpPr>
          <p:cNvPr id="4104"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pic>
        <p:nvPicPr>
          <p:cNvPr id="14" name="Picture 7" descr="NOAA"/>
          <p:cNvPicPr>
            <a:picLocks noChangeAspect="1" noChangeArrowheads="1"/>
          </p:cNvPicPr>
          <p:nvPr/>
        </p:nvPicPr>
        <p:blipFill>
          <a:blip r:embed="rId12"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4106" name="Title Placeholder 8"/>
          <p:cNvSpPr>
            <a:spLocks noGrp="1"/>
          </p:cNvSpPr>
          <p:nvPr>
            <p:ph type="title"/>
          </p:nvPr>
        </p:nvSpPr>
        <p:spPr bwMode="auto">
          <a:xfrm>
            <a:off x="1447800" y="2514600"/>
            <a:ext cx="6019800" cy="8382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5" r:id="rId7"/>
    <p:sldLayoutId id="2147483832" r:id="rId8"/>
    <p:sldLayoutId id="2147483833" r:id="rId9"/>
    <p:sldLayoutId id="2147483836" r:id="rId10"/>
  </p:sldLayoutIdLst>
  <p:hf hdr="0"/>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l" rtl="0" eaLnBrk="1" fontAlgn="base" hangingPunct="1">
        <a:spcBef>
          <a:spcPct val="0"/>
        </a:spcBef>
        <a:spcAft>
          <a:spcPct val="0"/>
        </a:spcAft>
        <a:defRPr sz="3600">
          <a:solidFill>
            <a:schemeClr val="tx2"/>
          </a:solidFill>
          <a:latin typeface="Calibri" pitchFamily="34" charset="0"/>
        </a:defRPr>
      </a:lvl6pPr>
      <a:lvl7pPr marL="914400" algn="l" rtl="0" eaLnBrk="1" fontAlgn="base" hangingPunct="1">
        <a:spcBef>
          <a:spcPct val="0"/>
        </a:spcBef>
        <a:spcAft>
          <a:spcPct val="0"/>
        </a:spcAft>
        <a:defRPr sz="3600">
          <a:solidFill>
            <a:schemeClr val="tx2"/>
          </a:solidFill>
          <a:latin typeface="Calibri" pitchFamily="34" charset="0"/>
        </a:defRPr>
      </a:lvl7pPr>
      <a:lvl8pPr marL="1371600" algn="l" rtl="0" eaLnBrk="1" fontAlgn="base" hangingPunct="1">
        <a:spcBef>
          <a:spcPct val="0"/>
        </a:spcBef>
        <a:spcAft>
          <a:spcPct val="0"/>
        </a:spcAft>
        <a:defRPr sz="3600">
          <a:solidFill>
            <a:schemeClr val="tx2"/>
          </a:solidFill>
          <a:latin typeface="Calibri" pitchFamily="34" charset="0"/>
        </a:defRPr>
      </a:lvl8pPr>
      <a:lvl9pPr marL="1828800" algn="l" rtl="0" eaLnBrk="1" fontAlgn="base" hangingPunct="1">
        <a:spcBef>
          <a:spcPct val="0"/>
        </a:spcBef>
        <a:spcAft>
          <a:spcPct val="0"/>
        </a:spcAft>
        <a:defRPr sz="36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3.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990600" y="990600"/>
            <a:ext cx="7467600" cy="5334000"/>
          </a:xfrm>
          <a:prstGeom prst="rect">
            <a:avLst/>
          </a:prstGeom>
          <a:ln w="38100">
            <a:noFill/>
          </a:ln>
        </p:spPr>
        <p:txBody>
          <a:bodyPr/>
          <a:lstStyle/>
          <a:p>
            <a:pPr algn="ctr"/>
            <a:r>
              <a:rPr lang="en-US" sz="3600" dirty="0" smtClean="0"/>
              <a:t>Urban Meteorology</a:t>
            </a:r>
          </a:p>
          <a:p>
            <a:pPr algn="ctr"/>
            <a:endParaRPr lang="en-US" sz="3600" dirty="0" smtClean="0"/>
          </a:p>
          <a:p>
            <a:pPr algn="ctr"/>
            <a:endParaRPr lang="en-US" sz="3600" dirty="0" smtClean="0"/>
          </a:p>
          <a:p>
            <a:pPr algn="ctr"/>
            <a:r>
              <a:rPr lang="en-US" sz="3200" dirty="0" smtClean="0"/>
              <a:t>Will Pendergrass</a:t>
            </a:r>
          </a:p>
          <a:p>
            <a:pPr algn="ctr"/>
            <a:r>
              <a:rPr lang="en-US" sz="3200" dirty="0" smtClean="0"/>
              <a:t>Air Resources Laboratory</a:t>
            </a:r>
          </a:p>
          <a:p>
            <a:pPr algn="ctr"/>
            <a:endParaRPr lang="en-US" sz="3200" dirty="0" smtClean="0"/>
          </a:p>
          <a:p>
            <a:pPr algn="ctr"/>
            <a:endParaRPr lang="en-US" sz="3200" dirty="0" smtClean="0"/>
          </a:p>
          <a:p>
            <a:pPr algn="ctr"/>
            <a:r>
              <a:rPr lang="en-US" sz="3200" dirty="0" smtClean="0"/>
              <a:t>ARL Laboratory Review</a:t>
            </a:r>
          </a:p>
          <a:p>
            <a:pPr algn="ctr"/>
            <a:r>
              <a:rPr lang="en-US" sz="3200" dirty="0" smtClean="0"/>
              <a:t>May 3-5, 2011</a:t>
            </a:r>
          </a:p>
          <a:p>
            <a:pPr marL="274320" indent="-274320" algn="ctr" fontAlgn="auto">
              <a:spcBef>
                <a:spcPct val="20000"/>
              </a:spcBef>
              <a:spcAft>
                <a:spcPts val="0"/>
              </a:spcAft>
              <a:buClr>
                <a:schemeClr val="accent3"/>
              </a:buClr>
              <a:buSzPct val="95000"/>
              <a:buFont typeface="Wingdings 2"/>
              <a:buNone/>
              <a:defRPr/>
            </a:pPr>
            <a:endParaRPr lang="en-US" b="1" dirty="0">
              <a:latin typeface="Calibri"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FB83D6E3-FD5F-47B8-9921-64EC6D5CF398}" type="datetime1">
              <a:rPr lang="en-US"/>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10" name="Slide Number Placeholder 9"/>
          <p:cNvSpPr>
            <a:spLocks noGrp="1"/>
          </p:cNvSpPr>
          <p:nvPr>
            <p:ph type="sldNum" sz="quarter" idx="12"/>
          </p:nvPr>
        </p:nvSpPr>
        <p:spPr/>
        <p:txBody>
          <a:bodyPr/>
          <a:lstStyle/>
          <a:p>
            <a:pPr>
              <a:defRPr/>
            </a:pPr>
            <a:fld id="{618BA111-41BB-4B8F-BF0E-1449D39B1083}" type="slidenum">
              <a:rPr lang="en-US" smtClean="0"/>
              <a:pPr>
                <a:defRPr/>
              </a:pPr>
              <a:t>10</a:t>
            </a:fld>
            <a:endParaRPr lang="en-US" dirty="0"/>
          </a:p>
        </p:txBody>
      </p:sp>
      <p:pic>
        <p:nvPicPr>
          <p:cNvPr id="11" name="Picture 10" descr="simrsl02c_cr.png"/>
          <p:cNvPicPr>
            <a:picLocks noChangeAspect="1"/>
          </p:cNvPicPr>
          <p:nvPr/>
        </p:nvPicPr>
        <p:blipFill>
          <a:blip r:embed="rId3" cstate="print"/>
          <a:stretch>
            <a:fillRect/>
          </a:stretch>
        </p:blipFill>
        <p:spPr>
          <a:xfrm>
            <a:off x="2590800" y="1447800"/>
            <a:ext cx="6309373" cy="4806706"/>
          </a:xfrm>
          <a:prstGeom prst="rect">
            <a:avLst/>
          </a:prstGeom>
        </p:spPr>
      </p:pic>
      <p:sp>
        <p:nvSpPr>
          <p:cNvPr id="6" name="TextBox 5"/>
          <p:cNvSpPr txBox="1"/>
          <p:nvPr/>
        </p:nvSpPr>
        <p:spPr>
          <a:xfrm>
            <a:off x="381000" y="2362200"/>
            <a:ext cx="1768625" cy="2062103"/>
          </a:xfrm>
          <a:prstGeom prst="rect">
            <a:avLst/>
          </a:prstGeom>
          <a:noFill/>
        </p:spPr>
        <p:txBody>
          <a:bodyPr wrap="none" rtlCol="0">
            <a:spAutoFit/>
          </a:bodyPr>
          <a:lstStyle/>
          <a:p>
            <a:pPr algn="ctr"/>
            <a:r>
              <a:rPr lang="en-US" sz="3200" b="1" dirty="0" smtClean="0">
                <a:solidFill>
                  <a:schemeClr val="accent2"/>
                </a:solidFill>
                <a:latin typeface="+mn-lt"/>
              </a:rPr>
              <a:t>Urban </a:t>
            </a:r>
          </a:p>
          <a:p>
            <a:pPr algn="ctr"/>
            <a:r>
              <a:rPr lang="en-US" sz="3200" b="1" dirty="0" smtClean="0">
                <a:solidFill>
                  <a:schemeClr val="accent2"/>
                </a:solidFill>
                <a:latin typeface="+mn-lt"/>
              </a:rPr>
              <a:t>Surface </a:t>
            </a:r>
          </a:p>
          <a:p>
            <a:pPr algn="ctr"/>
            <a:r>
              <a:rPr lang="en-US" sz="3200" b="1" dirty="0" smtClean="0">
                <a:solidFill>
                  <a:schemeClr val="accent2"/>
                </a:solidFill>
                <a:latin typeface="+mn-lt"/>
              </a:rPr>
              <a:t>Layer </a:t>
            </a:r>
          </a:p>
          <a:p>
            <a:pPr algn="ctr"/>
            <a:r>
              <a:rPr lang="en-US" sz="3200" b="1" dirty="0" smtClean="0">
                <a:solidFill>
                  <a:schemeClr val="accent2"/>
                </a:solidFill>
                <a:latin typeface="+mn-lt"/>
              </a:rPr>
              <a:t>Structure</a:t>
            </a:r>
            <a:endParaRPr lang="en-US" sz="3200" b="1" dirty="0">
              <a:solidFill>
                <a:schemeClr val="accent2"/>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9A714AF0-A773-4254-B328-0BED46FD8077}" type="datetime1">
              <a:rPr lang="en-US"/>
              <a:pPr>
                <a:defRPr/>
              </a:pPr>
              <a:t>4/13/2011</a:t>
            </a:fld>
            <a:endParaRPr lang="en-US"/>
          </a:p>
        </p:txBody>
      </p:sp>
      <p:sp>
        <p:nvSpPr>
          <p:cNvPr id="3" name="Footer Placeholder 2"/>
          <p:cNvSpPr>
            <a:spLocks noGrp="1"/>
          </p:cNvSpPr>
          <p:nvPr>
            <p:ph type="ftr" sz="quarter" idx="11"/>
          </p:nvPr>
        </p:nvSpPr>
        <p:spPr/>
        <p:txBody>
          <a:bodyPr/>
          <a:lstStyle/>
          <a:p>
            <a:pPr>
              <a:defRPr/>
            </a:pPr>
            <a:r>
              <a:rPr lang="en-US"/>
              <a:t>Air Resources Laboratory</a:t>
            </a:r>
          </a:p>
        </p:txBody>
      </p:sp>
      <p:sp>
        <p:nvSpPr>
          <p:cNvPr id="17412" name="TextBox 8"/>
          <p:cNvSpPr txBox="1">
            <a:spLocks noChangeArrowheads="1"/>
          </p:cNvSpPr>
          <p:nvPr/>
        </p:nvSpPr>
        <p:spPr bwMode="auto">
          <a:xfrm>
            <a:off x="4267200" y="609600"/>
            <a:ext cx="4261808" cy="1754326"/>
          </a:xfrm>
          <a:prstGeom prst="rect">
            <a:avLst/>
          </a:prstGeom>
          <a:noFill/>
          <a:ln w="9525">
            <a:noFill/>
            <a:miter lim="800000"/>
            <a:headEnd/>
            <a:tailEnd/>
          </a:ln>
        </p:spPr>
        <p:txBody>
          <a:bodyPr wrap="none">
            <a:spAutoFit/>
          </a:bodyPr>
          <a:lstStyle/>
          <a:p>
            <a:pPr algn="ctr"/>
            <a:r>
              <a:rPr lang="en-US" sz="3600" b="1" dirty="0">
                <a:solidFill>
                  <a:schemeClr val="accent2"/>
                </a:solidFill>
                <a:latin typeface="Calibri" pitchFamily="34" charset="0"/>
                <a:cs typeface="Arial" charset="0"/>
              </a:rPr>
              <a:t>Urban Canopy </a:t>
            </a:r>
            <a:r>
              <a:rPr lang="en-US" sz="3600" b="1" dirty="0" smtClean="0">
                <a:solidFill>
                  <a:schemeClr val="accent2"/>
                </a:solidFill>
                <a:latin typeface="Calibri" pitchFamily="34" charset="0"/>
                <a:cs typeface="Arial" charset="0"/>
              </a:rPr>
              <a:t>Model</a:t>
            </a:r>
          </a:p>
          <a:p>
            <a:pPr algn="ctr"/>
            <a:r>
              <a:rPr lang="en-US" sz="3600" b="1" dirty="0" smtClean="0">
                <a:solidFill>
                  <a:schemeClr val="accent2"/>
                </a:solidFill>
                <a:latin typeface="Calibri" pitchFamily="34" charset="0"/>
                <a:cs typeface="Arial" charset="0"/>
              </a:rPr>
              <a:t>Energy Balance</a:t>
            </a:r>
          </a:p>
          <a:p>
            <a:pPr algn="ctr"/>
            <a:r>
              <a:rPr lang="en-US" sz="3600" b="1" dirty="0" smtClean="0">
                <a:solidFill>
                  <a:schemeClr val="accent2"/>
                </a:solidFill>
                <a:latin typeface="Calibri" pitchFamily="34" charset="0"/>
                <a:cs typeface="Arial" charset="0"/>
              </a:rPr>
              <a:t>CalNex 2010</a:t>
            </a:r>
            <a:endParaRPr lang="en-US" sz="3600" b="1" dirty="0">
              <a:solidFill>
                <a:schemeClr val="accent2"/>
              </a:solidFill>
              <a:latin typeface="Calibri" pitchFamily="34" charset="0"/>
              <a:cs typeface="Arial" charset="0"/>
            </a:endParaRPr>
          </a:p>
        </p:txBody>
      </p:sp>
      <p:grpSp>
        <p:nvGrpSpPr>
          <p:cNvPr id="17413" name="Group 43"/>
          <p:cNvGrpSpPr>
            <a:grpSpLocks/>
          </p:cNvGrpSpPr>
          <p:nvPr/>
        </p:nvGrpSpPr>
        <p:grpSpPr bwMode="auto">
          <a:xfrm>
            <a:off x="457200" y="762000"/>
            <a:ext cx="3238500" cy="2864065"/>
            <a:chOff x="5334032" y="2012593"/>
            <a:chExt cx="3238521" cy="2864274"/>
          </a:xfrm>
        </p:grpSpPr>
        <p:pic>
          <p:nvPicPr>
            <p:cNvPr id="17433" name="Picture 1" descr="Figure_1.JPG"/>
            <p:cNvPicPr>
              <a:picLocks noChangeAspect="1"/>
            </p:cNvPicPr>
            <p:nvPr/>
          </p:nvPicPr>
          <p:blipFill>
            <a:blip r:embed="rId3" cstate="print"/>
            <a:srcRect/>
            <a:stretch>
              <a:fillRect/>
            </a:stretch>
          </p:blipFill>
          <p:spPr bwMode="auto">
            <a:xfrm>
              <a:off x="5334032" y="2362267"/>
              <a:ext cx="3238521" cy="2514600"/>
            </a:xfrm>
            <a:prstGeom prst="rect">
              <a:avLst/>
            </a:prstGeom>
            <a:noFill/>
            <a:ln w="9525">
              <a:noFill/>
              <a:miter lim="800000"/>
              <a:headEnd/>
              <a:tailEnd/>
            </a:ln>
          </p:spPr>
        </p:pic>
        <p:sp>
          <p:nvSpPr>
            <p:cNvPr id="10" name="Oval 9"/>
            <p:cNvSpPr/>
            <p:nvPr/>
          </p:nvSpPr>
          <p:spPr>
            <a:xfrm rot="2388205">
              <a:off x="6295352" y="2012593"/>
              <a:ext cx="1416059" cy="23258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414" name="TextBox 10"/>
          <p:cNvSpPr txBox="1">
            <a:spLocks noChangeArrowheads="1"/>
          </p:cNvSpPr>
          <p:nvPr/>
        </p:nvSpPr>
        <p:spPr bwMode="auto">
          <a:xfrm>
            <a:off x="1371600" y="533400"/>
            <a:ext cx="1710789" cy="369332"/>
          </a:xfrm>
          <a:prstGeom prst="rect">
            <a:avLst/>
          </a:prstGeom>
          <a:noFill/>
          <a:ln w="9525">
            <a:noFill/>
            <a:miter lim="800000"/>
            <a:headEnd/>
            <a:tailEnd/>
          </a:ln>
        </p:spPr>
        <p:txBody>
          <a:bodyPr wrap="none">
            <a:spAutoFit/>
          </a:bodyPr>
          <a:lstStyle/>
          <a:p>
            <a:r>
              <a:rPr lang="en-US" dirty="0" smtClean="0">
                <a:latin typeface="Calibri" pitchFamily="34" charset="0"/>
              </a:rPr>
              <a:t>ARL Study </a:t>
            </a:r>
            <a:r>
              <a:rPr lang="en-US" dirty="0">
                <a:latin typeface="Calibri" pitchFamily="34" charset="0"/>
              </a:rPr>
              <a:t>Focus</a:t>
            </a:r>
          </a:p>
        </p:txBody>
      </p:sp>
      <p:sp>
        <p:nvSpPr>
          <p:cNvPr id="28" name="Slide Number Placeholder 27"/>
          <p:cNvSpPr>
            <a:spLocks noGrp="1"/>
          </p:cNvSpPr>
          <p:nvPr>
            <p:ph type="sldNum" sz="quarter" idx="12"/>
          </p:nvPr>
        </p:nvSpPr>
        <p:spPr/>
        <p:txBody>
          <a:bodyPr/>
          <a:lstStyle/>
          <a:p>
            <a:pPr>
              <a:defRPr/>
            </a:pPr>
            <a:fld id="{E33265A0-C2AC-44D0-AF99-97CD86573F1D}" type="slidenum">
              <a:rPr lang="en-US" smtClean="0"/>
              <a:pPr>
                <a:defRPr/>
              </a:pPr>
              <a:t>11</a:t>
            </a:fld>
            <a:endParaRPr lang="en-US" dirty="0"/>
          </a:p>
        </p:txBody>
      </p:sp>
      <p:pic>
        <p:nvPicPr>
          <p:cNvPr id="13" name="Picture 5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24400" y="2590800"/>
            <a:ext cx="3124200" cy="944056"/>
          </a:xfrm>
          <a:prstGeom prst="rect">
            <a:avLst/>
          </a:prstGeom>
          <a:noFill/>
          <a:ln w="9525">
            <a:noFill/>
            <a:miter lim="800000"/>
            <a:headEnd/>
            <a:tailEnd/>
          </a:ln>
        </p:spPr>
      </p:pic>
      <p:grpSp>
        <p:nvGrpSpPr>
          <p:cNvPr id="14" name="Group 13"/>
          <p:cNvGrpSpPr/>
          <p:nvPr/>
        </p:nvGrpSpPr>
        <p:grpSpPr>
          <a:xfrm>
            <a:off x="533400" y="3810000"/>
            <a:ext cx="6019800" cy="1752600"/>
            <a:chOff x="533400" y="3810000"/>
            <a:chExt cx="8001000" cy="2057400"/>
          </a:xfrm>
        </p:grpSpPr>
        <p:pic>
          <p:nvPicPr>
            <p:cNvPr id="15" name="Picture 6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5029200"/>
              <a:ext cx="7467600" cy="597701"/>
            </a:xfrm>
            <a:prstGeom prst="rect">
              <a:avLst/>
            </a:prstGeom>
            <a:noFill/>
            <a:ln w="9525">
              <a:noFill/>
              <a:miter lim="800000"/>
              <a:headEnd/>
              <a:tailEnd/>
            </a:ln>
          </p:spPr>
        </p:pic>
        <p:sp>
          <p:nvSpPr>
            <p:cNvPr id="16" name="Oval 15"/>
            <p:cNvSpPr/>
            <p:nvPr/>
          </p:nvSpPr>
          <p:spPr>
            <a:xfrm>
              <a:off x="2895600" y="4724400"/>
              <a:ext cx="32004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324600" y="4876800"/>
              <a:ext cx="1828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15000" y="3810000"/>
              <a:ext cx="2819400" cy="400110"/>
            </a:xfrm>
            <a:prstGeom prst="rect">
              <a:avLst/>
            </a:prstGeom>
            <a:noFill/>
          </p:spPr>
          <p:txBody>
            <a:bodyPr wrap="square" rtlCol="0">
              <a:spAutoFit/>
            </a:bodyPr>
            <a:lstStyle/>
            <a:p>
              <a:r>
                <a:rPr lang="en-US" sz="2000" dirty="0" smtClean="0">
                  <a:latin typeface="Calibri" pitchFamily="34" charset="0"/>
                </a:rPr>
                <a:t>Interfacial Resistance (</a:t>
              </a:r>
              <a:r>
                <a:rPr lang="en-US" sz="2000" dirty="0" err="1" smtClean="0">
                  <a:latin typeface="Calibri" pitchFamily="34" charset="0"/>
                </a:rPr>
                <a:t>r</a:t>
              </a:r>
              <a:r>
                <a:rPr lang="en-US" sz="2000" baseline="-25000" dirty="0" err="1" smtClean="0">
                  <a:latin typeface="Calibri" pitchFamily="34" charset="0"/>
                </a:rPr>
                <a:t>b</a:t>
              </a:r>
              <a:r>
                <a:rPr lang="en-US" sz="2000" dirty="0" smtClean="0">
                  <a:latin typeface="Calibri" pitchFamily="34" charset="0"/>
                </a:rPr>
                <a:t>)</a:t>
              </a:r>
              <a:endParaRPr lang="en-US" sz="2000" dirty="0">
                <a:latin typeface="Calibri" pitchFamily="34" charset="0"/>
              </a:endParaRPr>
            </a:p>
          </p:txBody>
        </p:sp>
        <p:cxnSp>
          <p:nvCxnSpPr>
            <p:cNvPr id="19" name="Straight Arrow Connector 18"/>
            <p:cNvCxnSpPr/>
            <p:nvPr/>
          </p:nvCxnSpPr>
          <p:spPr>
            <a:xfrm rot="16200000" flipH="1">
              <a:off x="3416587" y="4508213"/>
              <a:ext cx="206514" cy="181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2"/>
              <a:endCxn id="17" idx="0"/>
            </p:cNvCxnSpPr>
            <p:nvPr/>
          </p:nvCxnSpPr>
          <p:spPr>
            <a:xfrm rot="16200000" flipH="1">
              <a:off x="6848505" y="4486305"/>
              <a:ext cx="66669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4114800"/>
              <a:ext cx="3144772" cy="400110"/>
            </a:xfrm>
            <a:prstGeom prst="rect">
              <a:avLst/>
            </a:prstGeom>
            <a:noFill/>
          </p:spPr>
          <p:txBody>
            <a:bodyPr wrap="none" rtlCol="0">
              <a:spAutoFit/>
            </a:bodyPr>
            <a:lstStyle/>
            <a:p>
              <a:r>
                <a:rPr lang="en-US" sz="2000" dirty="0" smtClean="0">
                  <a:latin typeface="Calibri" pitchFamily="34" charset="0"/>
                </a:rPr>
                <a:t>Aerodynamic Resistance (</a:t>
              </a:r>
              <a:r>
                <a:rPr lang="en-US" sz="2000" dirty="0" err="1" smtClean="0">
                  <a:latin typeface="Calibri" pitchFamily="34" charset="0"/>
                </a:rPr>
                <a:t>r</a:t>
              </a:r>
              <a:r>
                <a:rPr lang="en-US" sz="2000" baseline="-25000" dirty="0" err="1" smtClean="0">
                  <a:latin typeface="Calibri" pitchFamily="34" charset="0"/>
                </a:rPr>
                <a:t>a</a:t>
              </a:r>
              <a:r>
                <a:rPr lang="en-US" sz="2000" dirty="0" smtClean="0">
                  <a:latin typeface="Calibri" pitchFamily="34" charset="0"/>
                </a:rPr>
                <a:t>)</a:t>
              </a:r>
              <a:endParaRPr lang="en-US" sz="2000" dirty="0">
                <a:latin typeface="Calibri" pitchFamily="34" charset="0"/>
              </a:endParaRPr>
            </a:p>
          </p:txBody>
        </p:sp>
      </p:grpSp>
      <p:pic>
        <p:nvPicPr>
          <p:cNvPr id="22"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29400" y="4724400"/>
            <a:ext cx="1828800" cy="73711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9DA331-0790-41C6-BA86-C8CC47C6FE04}"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22645022-A1AD-4D9E-949B-62526C63DC01}" type="slidenum">
              <a:rPr lang="en-US" smtClean="0"/>
              <a:pPr>
                <a:defRPr/>
              </a:pPr>
              <a:t>12</a:t>
            </a:fld>
            <a:endParaRPr lang="en-US" dirty="0"/>
          </a:p>
        </p:txBody>
      </p:sp>
      <p:sp>
        <p:nvSpPr>
          <p:cNvPr id="5" name="TextBox 4"/>
          <p:cNvSpPr txBox="1"/>
          <p:nvPr/>
        </p:nvSpPr>
        <p:spPr>
          <a:xfrm>
            <a:off x="2514600" y="838200"/>
            <a:ext cx="4138184" cy="646331"/>
          </a:xfrm>
          <a:prstGeom prst="rect">
            <a:avLst/>
          </a:prstGeom>
          <a:noFill/>
        </p:spPr>
        <p:txBody>
          <a:bodyPr wrap="none" rtlCol="0">
            <a:spAutoFit/>
          </a:bodyPr>
          <a:lstStyle/>
          <a:p>
            <a:r>
              <a:rPr lang="en-US" sz="3600" b="1" dirty="0" smtClean="0">
                <a:solidFill>
                  <a:schemeClr val="accent2"/>
                </a:solidFill>
                <a:latin typeface="+mn-lt"/>
              </a:rPr>
              <a:t>Indicators of Success</a:t>
            </a:r>
            <a:endParaRPr lang="en-US" sz="3600" b="1" dirty="0">
              <a:solidFill>
                <a:schemeClr val="accent2"/>
              </a:solidFill>
              <a:latin typeface="+mn-lt"/>
            </a:endParaRPr>
          </a:p>
        </p:txBody>
      </p:sp>
      <p:sp>
        <p:nvSpPr>
          <p:cNvPr id="10" name="TextBox 9"/>
          <p:cNvSpPr txBox="1"/>
          <p:nvPr/>
        </p:nvSpPr>
        <p:spPr>
          <a:xfrm>
            <a:off x="1524000" y="1600200"/>
            <a:ext cx="6129435" cy="4524315"/>
          </a:xfrm>
          <a:prstGeom prst="rect">
            <a:avLst/>
          </a:prstGeom>
          <a:noFill/>
        </p:spPr>
        <p:txBody>
          <a:bodyPr wrap="none" rtlCol="0">
            <a:spAutoFit/>
          </a:bodyPr>
          <a:lstStyle/>
          <a:p>
            <a:pPr>
              <a:buFont typeface="Arial" pitchFamily="34" charset="0"/>
              <a:buChar char="•"/>
            </a:pPr>
            <a:r>
              <a:rPr lang="en-US" sz="3200" dirty="0" smtClean="0">
                <a:latin typeface="+mn-lt"/>
              </a:rPr>
              <a:t>Data</a:t>
            </a:r>
          </a:p>
          <a:p>
            <a:pPr lvl="1">
              <a:buFont typeface="Arial" pitchFamily="34" charset="0"/>
              <a:buChar char="•"/>
            </a:pPr>
            <a:r>
              <a:rPr lang="en-US" sz="3200" dirty="0" smtClean="0">
                <a:latin typeface="+mn-lt"/>
              </a:rPr>
              <a:t>In use for critical operations</a:t>
            </a:r>
          </a:p>
          <a:p>
            <a:pPr lvl="1">
              <a:buFont typeface="Arial" pitchFamily="34" charset="0"/>
              <a:buChar char="•"/>
            </a:pPr>
            <a:r>
              <a:rPr lang="en-US" sz="3200" dirty="0" smtClean="0">
                <a:latin typeface="+mn-lt"/>
              </a:rPr>
              <a:t>Multiple users</a:t>
            </a:r>
          </a:p>
          <a:p>
            <a:pPr>
              <a:buFont typeface="Arial" pitchFamily="34" charset="0"/>
              <a:buChar char="•"/>
            </a:pPr>
            <a:r>
              <a:rPr lang="en-US" sz="3200" dirty="0" smtClean="0">
                <a:latin typeface="+mn-lt"/>
              </a:rPr>
              <a:t> Better understanding of the </a:t>
            </a:r>
          </a:p>
          <a:p>
            <a:pPr lvl="2"/>
            <a:r>
              <a:rPr lang="en-US" sz="3200" dirty="0" smtClean="0">
                <a:latin typeface="+mn-lt"/>
              </a:rPr>
              <a:t>Urban environment</a:t>
            </a:r>
          </a:p>
          <a:p>
            <a:pPr lvl="1">
              <a:buFont typeface="Arial" pitchFamily="34" charset="0"/>
              <a:buChar char="•"/>
            </a:pPr>
            <a:r>
              <a:rPr lang="en-US" sz="3200" dirty="0" smtClean="0">
                <a:latin typeface="+mn-lt"/>
              </a:rPr>
              <a:t> Rules-of-thumb (Persistence)</a:t>
            </a:r>
          </a:p>
          <a:p>
            <a:pPr lvl="1">
              <a:buFont typeface="Arial" pitchFamily="34" charset="0"/>
              <a:buChar char="•"/>
            </a:pPr>
            <a:r>
              <a:rPr lang="en-US" sz="3200" dirty="0" smtClean="0">
                <a:latin typeface="+mn-lt"/>
              </a:rPr>
              <a:t> Surface roughness</a:t>
            </a:r>
          </a:p>
          <a:p>
            <a:pPr lvl="1">
              <a:buFont typeface="Arial" pitchFamily="34" charset="0"/>
              <a:buChar char="•"/>
            </a:pPr>
            <a:r>
              <a:rPr lang="en-US" sz="3200" dirty="0" smtClean="0">
                <a:latin typeface="+mn-lt"/>
              </a:rPr>
              <a:t> Phi* roughness layer correction</a:t>
            </a:r>
          </a:p>
          <a:p>
            <a:pPr>
              <a:buFont typeface="Arial" pitchFamily="34" charset="0"/>
              <a:buChar char="•"/>
            </a:pPr>
            <a:r>
              <a:rPr lang="en-US" sz="3200" dirty="0" smtClean="0">
                <a:latin typeface="+mn-lt"/>
              </a:rPr>
              <a:t> Collaborations</a:t>
            </a:r>
            <a:endParaRPr lang="en-US" sz="3200"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9DA331-0790-41C6-BA86-C8CC47C6FE04}"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22645022-A1AD-4D9E-949B-62526C63DC01}" type="slidenum">
              <a:rPr lang="en-US" smtClean="0"/>
              <a:pPr>
                <a:defRPr/>
              </a:pPr>
              <a:t>13</a:t>
            </a:fld>
            <a:endParaRPr lang="en-US" dirty="0"/>
          </a:p>
        </p:txBody>
      </p:sp>
      <p:sp>
        <p:nvSpPr>
          <p:cNvPr id="5" name="TextBox 4"/>
          <p:cNvSpPr txBox="1"/>
          <p:nvPr/>
        </p:nvSpPr>
        <p:spPr>
          <a:xfrm>
            <a:off x="1905000" y="457200"/>
            <a:ext cx="2752164" cy="646331"/>
          </a:xfrm>
          <a:prstGeom prst="rect">
            <a:avLst/>
          </a:prstGeom>
          <a:noFill/>
        </p:spPr>
        <p:txBody>
          <a:bodyPr wrap="none" rtlCol="0">
            <a:spAutoFit/>
          </a:bodyPr>
          <a:lstStyle/>
          <a:p>
            <a:r>
              <a:rPr lang="en-US" sz="3600" b="1" dirty="0" smtClean="0">
                <a:solidFill>
                  <a:schemeClr val="accent2"/>
                </a:solidFill>
                <a:latin typeface="Calibri" pitchFamily="34" charset="0"/>
              </a:rPr>
              <a:t>Collaborators</a:t>
            </a:r>
            <a:endParaRPr lang="en-US" sz="3600" b="1" dirty="0">
              <a:solidFill>
                <a:schemeClr val="accent2"/>
              </a:solidFill>
              <a:latin typeface="Calibri" pitchFamily="34" charset="0"/>
            </a:endParaRPr>
          </a:p>
        </p:txBody>
      </p:sp>
      <p:pic>
        <p:nvPicPr>
          <p:cNvPr id="28674" name="Picture 2"/>
          <p:cNvPicPr>
            <a:picLocks noChangeAspect="1" noChangeArrowheads="1"/>
          </p:cNvPicPr>
          <p:nvPr/>
        </p:nvPicPr>
        <p:blipFill>
          <a:blip r:embed="rId3" cstate="print"/>
          <a:srcRect/>
          <a:stretch>
            <a:fillRect/>
          </a:stretch>
        </p:blipFill>
        <p:spPr bwMode="auto">
          <a:xfrm>
            <a:off x="304800" y="1066800"/>
            <a:ext cx="1280160" cy="1280160"/>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a:off x="1828800" y="3962400"/>
            <a:ext cx="1304622" cy="1280160"/>
          </a:xfrm>
          <a:prstGeom prst="rect">
            <a:avLst/>
          </a:prstGeom>
          <a:noFill/>
          <a:ln w="9525">
            <a:noFill/>
            <a:miter lim="800000"/>
            <a:headEnd/>
            <a:tailEnd/>
          </a:ln>
        </p:spPr>
      </p:pic>
      <p:pic>
        <p:nvPicPr>
          <p:cNvPr id="28678" name="Picture 6"/>
          <p:cNvPicPr>
            <a:picLocks noChangeAspect="1" noChangeArrowheads="1"/>
          </p:cNvPicPr>
          <p:nvPr/>
        </p:nvPicPr>
        <p:blipFill>
          <a:blip r:embed="rId5" cstate="print"/>
          <a:srcRect/>
          <a:stretch>
            <a:fillRect/>
          </a:stretch>
        </p:blipFill>
        <p:spPr bwMode="auto">
          <a:xfrm>
            <a:off x="6629400" y="5562600"/>
            <a:ext cx="2095500" cy="663575"/>
          </a:xfrm>
          <a:prstGeom prst="rect">
            <a:avLst/>
          </a:prstGeom>
          <a:noFill/>
          <a:ln w="9525">
            <a:noFill/>
            <a:miter lim="800000"/>
            <a:headEnd/>
            <a:tailEnd/>
          </a:ln>
        </p:spPr>
      </p:pic>
      <p:pic>
        <p:nvPicPr>
          <p:cNvPr id="28679" name="Picture 7"/>
          <p:cNvPicPr>
            <a:picLocks noChangeAspect="1" noChangeArrowheads="1"/>
          </p:cNvPicPr>
          <p:nvPr/>
        </p:nvPicPr>
        <p:blipFill>
          <a:blip r:embed="rId6" cstate="print"/>
          <a:srcRect/>
          <a:stretch>
            <a:fillRect/>
          </a:stretch>
        </p:blipFill>
        <p:spPr bwMode="auto">
          <a:xfrm>
            <a:off x="3505200" y="3612966"/>
            <a:ext cx="2020887" cy="952684"/>
          </a:xfrm>
          <a:prstGeom prst="rect">
            <a:avLst/>
          </a:prstGeom>
          <a:noFill/>
          <a:ln w="9525">
            <a:noFill/>
            <a:miter lim="800000"/>
            <a:headEnd/>
            <a:tailEnd/>
          </a:ln>
        </p:spPr>
      </p:pic>
      <p:pic>
        <p:nvPicPr>
          <p:cNvPr id="28680" name="Picture 8"/>
          <p:cNvPicPr>
            <a:picLocks noChangeAspect="1" noChangeArrowheads="1"/>
          </p:cNvPicPr>
          <p:nvPr/>
        </p:nvPicPr>
        <p:blipFill>
          <a:blip r:embed="rId7" cstate="print"/>
          <a:srcRect/>
          <a:stretch>
            <a:fillRect/>
          </a:stretch>
        </p:blipFill>
        <p:spPr bwMode="auto">
          <a:xfrm>
            <a:off x="381000" y="5638800"/>
            <a:ext cx="2311400" cy="382520"/>
          </a:xfrm>
          <a:prstGeom prst="rect">
            <a:avLst/>
          </a:prstGeom>
          <a:noFill/>
          <a:ln w="9525">
            <a:noFill/>
            <a:miter lim="800000"/>
            <a:headEnd/>
            <a:tailEnd/>
          </a:ln>
        </p:spPr>
      </p:pic>
      <p:pic>
        <p:nvPicPr>
          <p:cNvPr id="28682" name="Picture 10"/>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5715000" y="1219200"/>
            <a:ext cx="1280160" cy="1280160"/>
          </a:xfrm>
          <a:prstGeom prst="rect">
            <a:avLst/>
          </a:prstGeom>
          <a:noFill/>
          <a:ln w="9525">
            <a:noFill/>
            <a:miter lim="800000"/>
            <a:headEnd/>
            <a:tailEnd/>
          </a:ln>
        </p:spPr>
      </p:pic>
      <p:pic>
        <p:nvPicPr>
          <p:cNvPr id="28683" name="Picture 11"/>
          <p:cNvPicPr>
            <a:picLocks noChangeAspect="1" noChangeArrowheads="1"/>
          </p:cNvPicPr>
          <p:nvPr/>
        </p:nvPicPr>
        <p:blipFill>
          <a:blip r:embed="rId9" cstate="print"/>
          <a:srcRect/>
          <a:stretch>
            <a:fillRect/>
          </a:stretch>
        </p:blipFill>
        <p:spPr bwMode="auto">
          <a:xfrm>
            <a:off x="2057400" y="1219200"/>
            <a:ext cx="1685925" cy="809625"/>
          </a:xfrm>
          <a:prstGeom prst="rect">
            <a:avLst/>
          </a:prstGeom>
          <a:noFill/>
          <a:ln w="9525">
            <a:noFill/>
            <a:miter lim="800000"/>
            <a:headEnd/>
            <a:tailEnd/>
          </a:ln>
        </p:spPr>
      </p:pic>
      <p:pic>
        <p:nvPicPr>
          <p:cNvPr id="28684" name="Picture 12"/>
          <p:cNvPicPr>
            <a:picLocks noChangeAspect="1"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2895600" y="5867400"/>
            <a:ext cx="3543300" cy="383858"/>
          </a:xfrm>
          <a:prstGeom prst="rect">
            <a:avLst/>
          </a:prstGeom>
          <a:noFill/>
          <a:ln w="9525">
            <a:noFill/>
            <a:miter lim="800000"/>
            <a:headEnd/>
            <a:tailEnd/>
          </a:ln>
        </p:spPr>
      </p:pic>
      <p:pic>
        <p:nvPicPr>
          <p:cNvPr id="28685" name="Picture 13"/>
          <p:cNvPicPr>
            <a:picLocks noChangeAspect="1" noChangeArrowheads="1"/>
          </p:cNvPicPr>
          <p:nvPr/>
        </p:nvPicPr>
        <p:blipFill>
          <a:blip r:embed="rId11" cstate="print">
            <a:clrChange>
              <a:clrFrom>
                <a:srgbClr val="B2C2D9"/>
              </a:clrFrom>
              <a:clrTo>
                <a:srgbClr val="B2C2D9">
                  <a:alpha val="0"/>
                </a:srgbClr>
              </a:clrTo>
            </a:clrChange>
          </a:blip>
          <a:srcRect/>
          <a:stretch>
            <a:fillRect/>
          </a:stretch>
        </p:blipFill>
        <p:spPr bwMode="auto">
          <a:xfrm>
            <a:off x="3124200" y="5105400"/>
            <a:ext cx="2800350" cy="456057"/>
          </a:xfrm>
          <a:prstGeom prst="rect">
            <a:avLst/>
          </a:prstGeom>
          <a:noFill/>
          <a:ln w="9525">
            <a:noFill/>
            <a:miter lim="800000"/>
            <a:headEnd/>
            <a:tailEnd/>
          </a:ln>
        </p:spPr>
      </p:pic>
      <p:pic>
        <p:nvPicPr>
          <p:cNvPr id="28686" name="Picture 14"/>
          <p:cNvPicPr>
            <a:picLocks noChangeAspect="1" noChangeArrowheads="1"/>
          </p:cNvPicPr>
          <p:nvPr/>
        </p:nvPicPr>
        <p:blipFill>
          <a:blip r:embed="rId12" cstate="print"/>
          <a:srcRect/>
          <a:stretch>
            <a:fillRect/>
          </a:stretch>
        </p:blipFill>
        <p:spPr bwMode="auto">
          <a:xfrm>
            <a:off x="1828800" y="2133600"/>
            <a:ext cx="2466975" cy="485775"/>
          </a:xfrm>
          <a:prstGeom prst="rect">
            <a:avLst/>
          </a:prstGeom>
          <a:noFill/>
          <a:ln w="9525">
            <a:noFill/>
            <a:miter lim="800000"/>
            <a:headEnd/>
            <a:tailEnd/>
          </a:ln>
        </p:spPr>
      </p:pic>
      <p:pic>
        <p:nvPicPr>
          <p:cNvPr id="28687" name="Picture 15"/>
          <p:cNvPicPr>
            <a:picLocks noChangeAspect="1" noChangeArrowheads="1"/>
          </p:cNvPicPr>
          <p:nvPr/>
        </p:nvPicPr>
        <p:blipFill>
          <a:blip r:embed="rId13" cstate="print"/>
          <a:srcRect/>
          <a:stretch>
            <a:fillRect/>
          </a:stretch>
        </p:blipFill>
        <p:spPr bwMode="auto">
          <a:xfrm>
            <a:off x="5943600" y="2514600"/>
            <a:ext cx="1168146" cy="1280160"/>
          </a:xfrm>
          <a:prstGeom prst="rect">
            <a:avLst/>
          </a:prstGeom>
          <a:noFill/>
          <a:ln w="9525">
            <a:noFill/>
            <a:miter lim="800000"/>
            <a:headEnd/>
            <a:tailEnd/>
          </a:ln>
        </p:spPr>
      </p:pic>
      <p:pic>
        <p:nvPicPr>
          <p:cNvPr id="28689" name="Picture 17"/>
          <p:cNvPicPr>
            <a:picLocks noChangeAspect="1" noChangeArrowheads="1"/>
          </p:cNvPicPr>
          <p:nvPr/>
        </p:nvPicPr>
        <p:blipFill>
          <a:blip r:embed="rId14" cstate="print"/>
          <a:srcRect/>
          <a:stretch>
            <a:fillRect/>
          </a:stretch>
        </p:blipFill>
        <p:spPr bwMode="auto">
          <a:xfrm>
            <a:off x="1905000" y="2895600"/>
            <a:ext cx="1947862" cy="840132"/>
          </a:xfrm>
          <a:prstGeom prst="rect">
            <a:avLst/>
          </a:prstGeom>
          <a:noFill/>
          <a:ln w="9525">
            <a:noFill/>
            <a:miter lim="800000"/>
            <a:headEnd/>
            <a:tailEnd/>
          </a:ln>
        </p:spPr>
      </p:pic>
      <p:pic>
        <p:nvPicPr>
          <p:cNvPr id="28690" name="Picture 18"/>
          <p:cNvPicPr>
            <a:picLocks noChangeAspect="1" noChangeArrowheads="1"/>
          </p:cNvPicPr>
          <p:nvPr/>
        </p:nvPicPr>
        <p:blipFill>
          <a:blip r:embed="rId15" cstate="print"/>
          <a:srcRect/>
          <a:stretch>
            <a:fillRect/>
          </a:stretch>
        </p:blipFill>
        <p:spPr bwMode="auto">
          <a:xfrm>
            <a:off x="6934200" y="4572000"/>
            <a:ext cx="914400" cy="914400"/>
          </a:xfrm>
          <a:prstGeom prst="rect">
            <a:avLst/>
          </a:prstGeom>
          <a:noFill/>
          <a:ln w="9525">
            <a:noFill/>
            <a:miter lim="800000"/>
            <a:headEnd/>
            <a:tailEnd/>
          </a:ln>
        </p:spPr>
      </p:pic>
      <p:pic>
        <p:nvPicPr>
          <p:cNvPr id="28691" name="Picture 19"/>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620000" y="609600"/>
            <a:ext cx="1280160" cy="1280160"/>
          </a:xfrm>
          <a:prstGeom prst="rect">
            <a:avLst/>
          </a:prstGeom>
          <a:noFill/>
          <a:ln w="9525">
            <a:noFill/>
            <a:miter lim="800000"/>
            <a:headEnd/>
            <a:tailEnd/>
          </a:ln>
        </p:spPr>
      </p:pic>
      <p:pic>
        <p:nvPicPr>
          <p:cNvPr id="28692" name="Picture 20"/>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343400" y="914400"/>
            <a:ext cx="1257300" cy="1333500"/>
          </a:xfrm>
          <a:prstGeom prst="rect">
            <a:avLst/>
          </a:prstGeom>
          <a:noFill/>
          <a:ln w="9525">
            <a:noFill/>
            <a:miter lim="800000"/>
            <a:headEnd/>
            <a:tailEnd/>
          </a:ln>
        </p:spPr>
      </p:pic>
      <p:pic>
        <p:nvPicPr>
          <p:cNvPr id="26626" name="Picture 2"/>
          <p:cNvPicPr>
            <a:picLocks noChangeAspect="1" noChangeArrowheads="1"/>
          </p:cNvPicPr>
          <p:nvPr/>
        </p:nvPicPr>
        <p:blipFill>
          <a:blip r:embed="rId18" cstate="print">
            <a:clrChange>
              <a:clrFrom>
                <a:srgbClr val="000000"/>
              </a:clrFrom>
              <a:clrTo>
                <a:srgbClr val="000000">
                  <a:alpha val="0"/>
                </a:srgbClr>
              </a:clrTo>
            </a:clrChange>
          </a:blip>
          <a:srcRect/>
          <a:stretch>
            <a:fillRect/>
          </a:stretch>
        </p:blipFill>
        <p:spPr bwMode="auto">
          <a:xfrm>
            <a:off x="7620000" y="3352800"/>
            <a:ext cx="1286592" cy="1280160"/>
          </a:xfrm>
          <a:prstGeom prst="rect">
            <a:avLst/>
          </a:prstGeom>
          <a:noFill/>
          <a:ln w="9525">
            <a:noFill/>
            <a:miter lim="800000"/>
            <a:headEnd/>
            <a:tailEnd/>
          </a:ln>
        </p:spPr>
      </p:pic>
      <p:pic>
        <p:nvPicPr>
          <p:cNvPr id="26627" name="Picture 3"/>
          <p:cNvPicPr>
            <a:picLocks noChangeAspect="1" noChangeArrowheads="1"/>
          </p:cNvPicPr>
          <p:nvPr/>
        </p:nvPicPr>
        <p:blipFill>
          <a:blip r:embed="rId19" cstate="print">
            <a:clrChange>
              <a:clrFrom>
                <a:srgbClr val="000000"/>
              </a:clrFrom>
              <a:clrTo>
                <a:srgbClr val="000000">
                  <a:alpha val="0"/>
                </a:srgbClr>
              </a:clrTo>
            </a:clrChange>
          </a:blip>
          <a:srcRect/>
          <a:stretch>
            <a:fillRect/>
          </a:stretch>
        </p:blipFill>
        <p:spPr bwMode="auto">
          <a:xfrm>
            <a:off x="7239000" y="1905000"/>
            <a:ext cx="1280160" cy="1280160"/>
          </a:xfrm>
          <a:prstGeom prst="rect">
            <a:avLst/>
          </a:prstGeom>
          <a:noFill/>
          <a:ln w="9525">
            <a:noFill/>
            <a:miter lim="800000"/>
            <a:headEnd/>
            <a:tailEnd/>
          </a:ln>
        </p:spPr>
      </p:pic>
      <p:pic>
        <p:nvPicPr>
          <p:cNvPr id="26629" name="Picture 5"/>
          <p:cNvPicPr>
            <a:picLocks noChangeAspect="1" noChangeArrowheads="1"/>
          </p:cNvPicPr>
          <p:nvPr/>
        </p:nvPicPr>
        <p:blipFill>
          <a:blip r:embed="rId20" cstate="print">
            <a:clrChange>
              <a:clrFrom>
                <a:srgbClr val="000000"/>
              </a:clrFrom>
              <a:clrTo>
                <a:srgbClr val="000000">
                  <a:alpha val="0"/>
                </a:srgbClr>
              </a:clrTo>
            </a:clrChange>
          </a:blip>
          <a:srcRect/>
          <a:stretch>
            <a:fillRect/>
          </a:stretch>
        </p:blipFill>
        <p:spPr bwMode="auto">
          <a:xfrm>
            <a:off x="228600" y="2667000"/>
            <a:ext cx="1280160" cy="1280160"/>
          </a:xfrm>
          <a:prstGeom prst="rect">
            <a:avLst/>
          </a:prstGeom>
          <a:noFill/>
          <a:ln w="9525">
            <a:noFill/>
            <a:miter lim="800000"/>
            <a:headEnd/>
            <a:tailEnd/>
          </a:ln>
        </p:spPr>
      </p:pic>
      <p:pic>
        <p:nvPicPr>
          <p:cNvPr id="26630" name="Picture 6"/>
          <p:cNvPicPr>
            <a:picLocks noChangeAspect="1" noChangeArrowheads="1"/>
          </p:cNvPicPr>
          <p:nvPr/>
        </p:nvPicPr>
        <p:blipFill>
          <a:blip r:embed="rId21" cstate="print">
            <a:clrChange>
              <a:clrFrom>
                <a:srgbClr val="000000"/>
              </a:clrFrom>
              <a:clrTo>
                <a:srgbClr val="000000">
                  <a:alpha val="0"/>
                </a:srgbClr>
              </a:clrTo>
            </a:clrChange>
          </a:blip>
          <a:srcRect/>
          <a:stretch>
            <a:fillRect/>
          </a:stretch>
        </p:blipFill>
        <p:spPr bwMode="auto">
          <a:xfrm>
            <a:off x="5791200" y="3962400"/>
            <a:ext cx="1000125" cy="983730"/>
          </a:xfrm>
          <a:prstGeom prst="rect">
            <a:avLst/>
          </a:prstGeom>
          <a:noFill/>
          <a:ln w="9525">
            <a:noFill/>
            <a:miter lim="800000"/>
            <a:headEnd/>
            <a:tailEnd/>
          </a:ln>
        </p:spPr>
      </p:pic>
      <p:pic>
        <p:nvPicPr>
          <p:cNvPr id="26631" name="Picture 7"/>
          <p:cNvPicPr>
            <a:picLocks noChangeAspect="1" noChangeArrowheads="1"/>
          </p:cNvPicPr>
          <p:nvPr/>
        </p:nvPicPr>
        <p:blipFill>
          <a:blip r:embed="rId22" cstate="print">
            <a:clrChange>
              <a:clrFrom>
                <a:srgbClr val="000000"/>
              </a:clrFrom>
              <a:clrTo>
                <a:srgbClr val="000000">
                  <a:alpha val="0"/>
                </a:srgbClr>
              </a:clrTo>
            </a:clrChange>
          </a:blip>
          <a:srcRect/>
          <a:stretch>
            <a:fillRect/>
          </a:stretch>
        </p:blipFill>
        <p:spPr bwMode="auto">
          <a:xfrm>
            <a:off x="4114800" y="2743200"/>
            <a:ext cx="1524000" cy="784860"/>
          </a:xfrm>
          <a:prstGeom prst="rect">
            <a:avLst/>
          </a:prstGeom>
          <a:noFill/>
          <a:ln w="9525">
            <a:noFill/>
            <a:miter lim="800000"/>
            <a:headEnd/>
            <a:tailEnd/>
          </a:ln>
        </p:spPr>
      </p:pic>
      <p:pic>
        <p:nvPicPr>
          <p:cNvPr id="7" name="Picture 3"/>
          <p:cNvPicPr>
            <a:picLocks noChangeAspect="1" noChangeArrowheads="1"/>
          </p:cNvPicPr>
          <p:nvPr/>
        </p:nvPicPr>
        <p:blipFill>
          <a:blip r:embed="rId23" cstate="print">
            <a:clrChange>
              <a:clrFrom>
                <a:srgbClr val="000000"/>
              </a:clrFrom>
              <a:clrTo>
                <a:srgbClr val="000000">
                  <a:alpha val="0"/>
                </a:srgbClr>
              </a:clrTo>
            </a:clrChange>
          </a:blip>
          <a:srcRect/>
          <a:stretch>
            <a:fillRect/>
          </a:stretch>
        </p:blipFill>
        <p:spPr bwMode="auto">
          <a:xfrm>
            <a:off x="457200" y="4191000"/>
            <a:ext cx="1181100" cy="11811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7F283EA-D226-41E0-8DCB-310F85892FA1}" type="datetime1">
              <a:rPr lang="en-US"/>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22532" name="Rectangle 4"/>
          <p:cNvSpPr>
            <a:spLocks noChangeArrowheads="1"/>
          </p:cNvSpPr>
          <p:nvPr/>
        </p:nvSpPr>
        <p:spPr bwMode="auto">
          <a:xfrm>
            <a:off x="1143000" y="2209800"/>
            <a:ext cx="7086600" cy="3539430"/>
          </a:xfrm>
          <a:prstGeom prst="rect">
            <a:avLst/>
          </a:prstGeom>
          <a:noFill/>
          <a:ln w="9525">
            <a:noFill/>
            <a:miter lim="800000"/>
            <a:headEnd/>
            <a:tailEnd/>
          </a:ln>
        </p:spPr>
        <p:txBody>
          <a:bodyPr>
            <a:spAutoFit/>
          </a:bodyPr>
          <a:lstStyle/>
          <a:p>
            <a:pPr>
              <a:buFont typeface="Arial" charset="0"/>
              <a:buChar char="•"/>
            </a:pPr>
            <a:r>
              <a:rPr lang="en-US" sz="3200" dirty="0" smtClean="0">
                <a:latin typeface="Calibri" pitchFamily="34" charset="0"/>
              </a:rPr>
              <a:t>Develop urban observatory for in-situ vertical observations of mean and turbulent winds and temperature.</a:t>
            </a:r>
            <a:endParaRPr lang="en-US" sz="3200" dirty="0">
              <a:latin typeface="Calibri" pitchFamily="34" charset="0"/>
            </a:endParaRPr>
          </a:p>
          <a:p>
            <a:pPr>
              <a:buFont typeface="Arial" charset="0"/>
              <a:buChar char="•"/>
            </a:pPr>
            <a:endParaRPr lang="en-US" sz="3200" dirty="0">
              <a:latin typeface="Calibri" pitchFamily="34" charset="0"/>
            </a:endParaRPr>
          </a:p>
          <a:p>
            <a:pPr>
              <a:buFont typeface="Arial" charset="0"/>
              <a:buChar char="•"/>
            </a:pPr>
            <a:r>
              <a:rPr lang="en-US" sz="3200" dirty="0">
                <a:latin typeface="Calibri" pitchFamily="34" charset="0"/>
              </a:rPr>
              <a:t>Assess changes in turbulent flow along transects from </a:t>
            </a:r>
            <a:r>
              <a:rPr lang="en-US" sz="3200" dirty="0" smtClean="0">
                <a:latin typeface="Calibri" pitchFamily="34" charset="0"/>
              </a:rPr>
              <a:t>rural </a:t>
            </a:r>
            <a:r>
              <a:rPr lang="en-US" sz="3200" dirty="0">
                <a:latin typeface="Calibri" pitchFamily="34" charset="0"/>
              </a:rPr>
              <a:t>to urban to suburban</a:t>
            </a:r>
            <a:r>
              <a:rPr lang="en-US" sz="3200" dirty="0" smtClean="0">
                <a:latin typeface="Calibri" pitchFamily="34" charset="0"/>
              </a:rPr>
              <a:t>.</a:t>
            </a:r>
            <a:endParaRPr lang="en-US" sz="3200" dirty="0">
              <a:latin typeface="Calibri" pitchFamily="34" charset="0"/>
            </a:endParaRPr>
          </a:p>
        </p:txBody>
      </p:sp>
      <p:sp>
        <p:nvSpPr>
          <p:cNvPr id="6" name="Title 2"/>
          <p:cNvSpPr txBox="1">
            <a:spLocks/>
          </p:cNvSpPr>
          <p:nvPr/>
        </p:nvSpPr>
        <p:spPr>
          <a:xfrm>
            <a:off x="2209800" y="762000"/>
            <a:ext cx="5029200" cy="1219200"/>
          </a:xfrm>
          <a:prstGeom prst="rect">
            <a:avLst/>
          </a:prstGeom>
        </p:spPr>
        <p:txBody>
          <a:bodyPr/>
          <a:lstStyle/>
          <a:p>
            <a:pPr algn="ctr">
              <a:defRPr/>
            </a:pPr>
            <a:r>
              <a:rPr lang="en-US" sz="3600" b="1" dirty="0">
                <a:solidFill>
                  <a:schemeClr val="accent2"/>
                </a:solidFill>
                <a:latin typeface="Calibri" pitchFamily="34" charset="0"/>
                <a:ea typeface="+mj-ea"/>
                <a:cs typeface="Arial" pitchFamily="34" charset="0"/>
              </a:rPr>
              <a:t>Urban Meteorology</a:t>
            </a:r>
          </a:p>
          <a:p>
            <a:pPr algn="ctr">
              <a:defRPr/>
            </a:pPr>
            <a:r>
              <a:rPr lang="en-US" sz="3600" b="1" dirty="0">
                <a:solidFill>
                  <a:schemeClr val="accent2"/>
                </a:solidFill>
                <a:latin typeface="Calibri" pitchFamily="34" charset="0"/>
                <a:ea typeface="+mj-ea"/>
                <a:cs typeface="Arial" pitchFamily="34" charset="0"/>
              </a:rPr>
              <a:t>Future Directions</a:t>
            </a:r>
          </a:p>
        </p:txBody>
      </p:sp>
      <p:sp>
        <p:nvSpPr>
          <p:cNvPr id="8" name="Slide Number Placeholder 7"/>
          <p:cNvSpPr>
            <a:spLocks noGrp="1"/>
          </p:cNvSpPr>
          <p:nvPr>
            <p:ph type="sldNum" sz="quarter" idx="12"/>
          </p:nvPr>
        </p:nvSpPr>
        <p:spPr/>
        <p:txBody>
          <a:bodyPr/>
          <a:lstStyle/>
          <a:p>
            <a:pPr>
              <a:defRPr/>
            </a:pPr>
            <a:fld id="{AC46F044-41A8-4A97-8445-C40F42C6E30B}" type="slidenum">
              <a:rPr lang="en-US" smtClean="0"/>
              <a:pPr>
                <a:defRPr/>
              </a:pPr>
              <a:t>14</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14B78D5A-9461-4364-A8E0-72D010687C48}" type="datetime1">
              <a:rPr lang="en-US"/>
              <a:pPr>
                <a:defRPr/>
              </a:pPr>
              <a:t>4/13/2011</a:t>
            </a:fld>
            <a:endParaRPr lang="en-US" dirty="0"/>
          </a:p>
        </p:txBody>
      </p:sp>
      <p:sp>
        <p:nvSpPr>
          <p:cNvPr id="3" name="Footer Placeholder 2"/>
          <p:cNvSpPr>
            <a:spLocks noGrp="1"/>
          </p:cNvSpPr>
          <p:nvPr>
            <p:ph type="ftr" sz="quarter" idx="11"/>
          </p:nvPr>
        </p:nvSpPr>
        <p:spPr/>
        <p:txBody>
          <a:bodyPr/>
          <a:lstStyle/>
          <a:p>
            <a:pPr>
              <a:defRPr/>
            </a:pPr>
            <a:r>
              <a:rPr lang="en-US" dirty="0" smtClean="0"/>
              <a:t>Air Resources Laboratory</a:t>
            </a:r>
            <a:endParaRPr lang="en-US" dirty="0"/>
          </a:p>
        </p:txBody>
      </p:sp>
      <p:sp>
        <p:nvSpPr>
          <p:cNvPr id="180" name="Slide Number Placeholder 179"/>
          <p:cNvSpPr>
            <a:spLocks noGrp="1"/>
          </p:cNvSpPr>
          <p:nvPr>
            <p:ph type="sldNum" sz="quarter" idx="12"/>
          </p:nvPr>
        </p:nvSpPr>
        <p:spPr/>
        <p:txBody>
          <a:bodyPr/>
          <a:lstStyle/>
          <a:p>
            <a:pPr>
              <a:defRPr/>
            </a:pPr>
            <a:fld id="{8A63EC54-9B36-4A26-8647-D5CA8974FE7B}" type="slidenum">
              <a:rPr lang="en-US" smtClean="0"/>
              <a:pPr>
                <a:defRPr/>
              </a:pPr>
              <a:t>2</a:t>
            </a:fld>
            <a:endParaRPr lang="en-US" dirty="0"/>
          </a:p>
        </p:txBody>
      </p:sp>
      <p:sp>
        <p:nvSpPr>
          <p:cNvPr id="7" name="TextBox 6"/>
          <p:cNvSpPr txBox="1"/>
          <p:nvPr/>
        </p:nvSpPr>
        <p:spPr>
          <a:xfrm>
            <a:off x="1066800" y="2133600"/>
            <a:ext cx="7391400" cy="3293209"/>
          </a:xfrm>
          <a:prstGeom prst="rect">
            <a:avLst/>
          </a:prstGeom>
          <a:noFill/>
        </p:spPr>
        <p:txBody>
          <a:bodyPr wrap="square" rtlCol="0">
            <a:spAutoFit/>
          </a:bodyPr>
          <a:lstStyle/>
          <a:p>
            <a:r>
              <a:rPr lang="en-US" sz="2400" dirty="0" smtClean="0">
                <a:latin typeface="+mj-lt"/>
              </a:rPr>
              <a:t>“</a:t>
            </a:r>
            <a:r>
              <a:rPr lang="en-US" sz="2400" i="1" dirty="0" smtClean="0">
                <a:latin typeface="+mj-lt"/>
              </a:rPr>
              <a:t>A </a:t>
            </a:r>
            <a:r>
              <a:rPr lang="en-US" sz="2400" i="1" dirty="0" smtClean="0">
                <a:solidFill>
                  <a:srgbClr val="FF0000"/>
                </a:solidFill>
                <a:latin typeface="+mj-lt"/>
              </a:rPr>
              <a:t>weather-ready nation </a:t>
            </a:r>
            <a:r>
              <a:rPr lang="en-US" sz="2400" i="1" dirty="0" smtClean="0">
                <a:latin typeface="+mj-lt"/>
              </a:rPr>
              <a:t>is a society that is able to prepare for and respond to environmental events that affect safety, health, the environment, economy, and homeland security. Urbanization and a growing population increasingly put people and businesses at greater risk to the impacts of weather, water, and climate-related hazards …”</a:t>
            </a:r>
          </a:p>
          <a:p>
            <a:endParaRPr lang="en-US" sz="2000" dirty="0" smtClean="0">
              <a:latin typeface="+mj-lt"/>
            </a:endParaRPr>
          </a:p>
          <a:p>
            <a:r>
              <a:rPr lang="en-US" sz="2000" dirty="0" smtClean="0">
                <a:latin typeface="+mj-lt"/>
              </a:rPr>
              <a:t>NOAA’s Next-Generation Strategic Plan, 2010</a:t>
            </a:r>
            <a:endParaRPr lang="en-US" sz="2000" dirty="0">
              <a:latin typeface="+mj-lt"/>
            </a:endParaRPr>
          </a:p>
        </p:txBody>
      </p:sp>
      <p:pic>
        <p:nvPicPr>
          <p:cNvPr id="8" name="Picture 1"/>
          <p:cNvPicPr>
            <a:picLocks noChangeAspect="1" noChangeArrowheads="1"/>
          </p:cNvPicPr>
          <p:nvPr/>
        </p:nvPicPr>
        <p:blipFill>
          <a:blip r:embed="rId3" cstate="print"/>
          <a:srcRect/>
          <a:stretch>
            <a:fillRect/>
          </a:stretch>
        </p:blipFill>
        <p:spPr bwMode="auto">
          <a:xfrm>
            <a:off x="2209800" y="990600"/>
            <a:ext cx="4871106" cy="8143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9DA331-0790-41C6-BA86-C8CC47C6FE04}"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22645022-A1AD-4D9E-949B-62526C63DC01}" type="slidenum">
              <a:rPr lang="en-US" smtClean="0"/>
              <a:pPr>
                <a:defRPr/>
              </a:pPr>
              <a:t>3</a:t>
            </a:fld>
            <a:endParaRPr lang="en-US" dirty="0"/>
          </a:p>
        </p:txBody>
      </p:sp>
      <p:sp>
        <p:nvSpPr>
          <p:cNvPr id="5" name="Rectangle 5"/>
          <p:cNvSpPr>
            <a:spLocks noChangeArrowheads="1"/>
          </p:cNvSpPr>
          <p:nvPr/>
        </p:nvSpPr>
        <p:spPr bwMode="auto">
          <a:xfrm>
            <a:off x="533400" y="1295400"/>
            <a:ext cx="8382000" cy="4308872"/>
          </a:xfrm>
          <a:prstGeom prst="rect">
            <a:avLst/>
          </a:prstGeom>
          <a:noFill/>
          <a:ln w="9525">
            <a:noFill/>
            <a:miter lim="800000"/>
            <a:headEnd/>
            <a:tailEnd/>
          </a:ln>
        </p:spPr>
        <p:txBody>
          <a:bodyPr wrap="square">
            <a:spAutoFit/>
          </a:bodyPr>
          <a:lstStyle/>
          <a:p>
            <a:pPr algn="ctr"/>
            <a:r>
              <a:rPr lang="en-US" sz="3600" dirty="0" smtClean="0">
                <a:solidFill>
                  <a:schemeClr val="accent2"/>
                </a:solidFill>
                <a:latin typeface="Calibri" pitchFamily="34" charset="0"/>
              </a:rPr>
              <a:t> </a:t>
            </a:r>
            <a:r>
              <a:rPr lang="en-US" sz="3600" b="1" dirty="0" smtClean="0">
                <a:solidFill>
                  <a:schemeClr val="accent2"/>
                </a:solidFill>
                <a:latin typeface="Calibri" pitchFamily="34" charset="0"/>
              </a:rPr>
              <a:t>GOALS</a:t>
            </a:r>
          </a:p>
          <a:p>
            <a:endParaRPr lang="en-US" sz="2800" dirty="0" smtClean="0">
              <a:latin typeface="Calibri" pitchFamily="34" charset="0"/>
            </a:endParaRPr>
          </a:p>
          <a:p>
            <a:r>
              <a:rPr lang="en-US" sz="2400" dirty="0" smtClean="0">
                <a:latin typeface="Calibri" pitchFamily="34" charset="0"/>
              </a:rPr>
              <a:t>Improved parameterizations </a:t>
            </a:r>
            <a:r>
              <a:rPr lang="en-US" sz="2400" dirty="0">
                <a:latin typeface="Calibri" pitchFamily="34" charset="0"/>
              </a:rPr>
              <a:t>to help models perform better over complex urban areas</a:t>
            </a:r>
            <a:r>
              <a:rPr lang="en-US" sz="2400" dirty="0" smtClean="0">
                <a:latin typeface="Calibri" pitchFamily="34" charset="0"/>
              </a:rPr>
              <a:t>!</a:t>
            </a:r>
          </a:p>
          <a:p>
            <a:endParaRPr lang="en-US" sz="2400" dirty="0" smtClean="0">
              <a:latin typeface="Calibri" pitchFamily="34" charset="0"/>
            </a:endParaRPr>
          </a:p>
          <a:p>
            <a:endParaRPr lang="en-US" sz="2400" dirty="0">
              <a:latin typeface="Calibri" pitchFamily="34" charset="0"/>
            </a:endParaRPr>
          </a:p>
          <a:p>
            <a:pPr marL="0" lvl="1"/>
            <a:r>
              <a:rPr lang="en-US" sz="2400" dirty="0">
                <a:latin typeface="Calibri" pitchFamily="34" charset="0"/>
              </a:rPr>
              <a:t>Improving parameterizations means collecting </a:t>
            </a:r>
            <a:r>
              <a:rPr lang="en-US" sz="2400" dirty="0" smtClean="0">
                <a:latin typeface="Calibri" pitchFamily="34" charset="0"/>
              </a:rPr>
              <a:t>representative measurements! Long term record is needed to address the many complex temporal and spatial issues related to urban meteorology</a:t>
            </a:r>
          </a:p>
          <a:p>
            <a:pPr marL="0" lvl="1"/>
            <a:endParaRPr lang="en-US" sz="2400" dirty="0">
              <a:latin typeface="Calibri" pitchFamily="34"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9DA331-0790-41C6-BA86-C8CC47C6FE04}" type="datetime1">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4" name="Slide Number Placeholder 3"/>
          <p:cNvSpPr>
            <a:spLocks noGrp="1"/>
          </p:cNvSpPr>
          <p:nvPr>
            <p:ph type="sldNum" sz="quarter" idx="12"/>
          </p:nvPr>
        </p:nvSpPr>
        <p:spPr/>
        <p:txBody>
          <a:bodyPr/>
          <a:lstStyle/>
          <a:p>
            <a:pPr>
              <a:defRPr/>
            </a:pPr>
            <a:fld id="{22645022-A1AD-4D9E-949B-62526C63DC01}" type="slidenum">
              <a:rPr lang="en-US" smtClean="0"/>
              <a:pPr>
                <a:defRPr/>
              </a:pPr>
              <a:t>4</a:t>
            </a:fld>
            <a:endParaRPr lang="en-US" dirty="0"/>
          </a:p>
        </p:txBody>
      </p:sp>
      <p:sp>
        <p:nvSpPr>
          <p:cNvPr id="5" name="Subtitle 2"/>
          <p:cNvSpPr txBox="1">
            <a:spLocks/>
          </p:cNvSpPr>
          <p:nvPr/>
        </p:nvSpPr>
        <p:spPr bwMode="auto">
          <a:xfrm>
            <a:off x="2667000" y="838200"/>
            <a:ext cx="4572000" cy="1752600"/>
          </a:xfrm>
          <a:prstGeom prst="rect">
            <a:avLst/>
          </a:prstGeom>
          <a:noFill/>
          <a:ln w="9525">
            <a:noFill/>
            <a:miter lim="800000"/>
            <a:headEnd/>
            <a:tailEnd/>
          </a:ln>
        </p:spPr>
        <p:txBody>
          <a:bodyPr/>
          <a:lstStyle/>
          <a:p>
            <a:pPr marL="273050" indent="-273050" algn="ctr">
              <a:spcBef>
                <a:spcPct val="20000"/>
              </a:spcBef>
              <a:buClr>
                <a:srgbClr val="0BD0D9"/>
              </a:buClr>
              <a:buSzPct val="95000"/>
            </a:pPr>
            <a:r>
              <a:rPr lang="en-US" sz="3600" b="1" dirty="0" smtClean="0">
                <a:solidFill>
                  <a:srgbClr val="00B0F0"/>
                </a:solidFill>
                <a:latin typeface="Calibri" pitchFamily="34" charset="0"/>
                <a:cs typeface="Arial" charset="0"/>
              </a:rPr>
              <a:t>Approach</a:t>
            </a:r>
          </a:p>
          <a:p>
            <a:pPr marL="273050" indent="-273050" algn="ctr">
              <a:spcBef>
                <a:spcPct val="20000"/>
              </a:spcBef>
              <a:buClr>
                <a:srgbClr val="0BD0D9"/>
              </a:buClr>
              <a:buSzPct val="95000"/>
            </a:pPr>
            <a:r>
              <a:rPr lang="en-US" sz="3600" b="1" dirty="0" smtClean="0">
                <a:solidFill>
                  <a:srgbClr val="00B0F0"/>
                </a:solidFill>
                <a:latin typeface="Calibri" pitchFamily="34" charset="0"/>
                <a:cs typeface="Arial" charset="0"/>
              </a:rPr>
              <a:t>DCNet Urban Testbed</a:t>
            </a:r>
            <a:endParaRPr lang="en-US" sz="3600" b="1" dirty="0">
              <a:solidFill>
                <a:srgbClr val="00B0F0"/>
              </a:solidFill>
              <a:latin typeface="Calibri" pitchFamily="34" charset="0"/>
              <a:cs typeface="Arial" charset="0"/>
            </a:endParaRPr>
          </a:p>
        </p:txBody>
      </p:sp>
      <p:sp>
        <p:nvSpPr>
          <p:cNvPr id="6" name="TextBox 5"/>
          <p:cNvSpPr txBox="1"/>
          <p:nvPr/>
        </p:nvSpPr>
        <p:spPr>
          <a:xfrm>
            <a:off x="914400" y="2438400"/>
            <a:ext cx="7924800" cy="2985433"/>
          </a:xfrm>
          <a:prstGeom prst="rect">
            <a:avLst/>
          </a:prstGeom>
          <a:noFill/>
        </p:spPr>
        <p:txBody>
          <a:bodyPr wrap="square" rtlCol="0">
            <a:spAutoFit/>
          </a:bodyPr>
          <a:lstStyle/>
          <a:p>
            <a:r>
              <a:rPr lang="en-US" sz="2400" i="1" dirty="0" smtClean="0">
                <a:latin typeface="+mn-lt"/>
              </a:rPr>
              <a:t>“</a:t>
            </a:r>
            <a:r>
              <a:rPr lang="en-US" sz="2400" i="1" dirty="0" smtClean="0">
                <a:solidFill>
                  <a:srgbClr val="FF0000"/>
                </a:solidFill>
                <a:latin typeface="+mn-lt"/>
              </a:rPr>
              <a:t>Urban Test Bed</a:t>
            </a:r>
            <a:r>
              <a:rPr lang="en-US" sz="2400" i="1" dirty="0" smtClean="0">
                <a:latin typeface="+mn-lt"/>
              </a:rPr>
              <a:t>: A multifunctional infrastructure that provides multi-year continuous measurements and archival of environmental data, across a metropolitan area and through the atmospheric boundary layer, supporting improvements in a range of activities from scientific research to user applications”</a:t>
            </a:r>
          </a:p>
          <a:p>
            <a:endParaRPr lang="en-US" sz="2400" i="1" dirty="0" smtClean="0">
              <a:latin typeface="+mn-lt"/>
            </a:endParaRPr>
          </a:p>
          <a:p>
            <a:r>
              <a:rPr lang="en-US" sz="2000" dirty="0" smtClean="0">
                <a:latin typeface="+mn-lt"/>
              </a:rPr>
              <a:t>FCMSSR/Joint Action Group for the Joint Urban Test Beds (JAG/JUTB)</a:t>
            </a:r>
            <a:endParaRPr lang="en-US" sz="20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715000" y="762000"/>
            <a:ext cx="3276600" cy="1295400"/>
          </a:xfrm>
          <a:prstGeom prst="rect">
            <a:avLst/>
          </a:prstGeom>
          <a:noFill/>
          <a:ln w="9525">
            <a:noFill/>
            <a:miter lim="800000"/>
            <a:headEnd/>
            <a:tailEnd/>
          </a:ln>
        </p:spPr>
        <p:txBody>
          <a:bodyPr/>
          <a:lstStyle/>
          <a:p>
            <a:pPr marL="342900" indent="-342900" algn="ctr">
              <a:spcBef>
                <a:spcPct val="20000"/>
              </a:spcBef>
              <a:buClr>
                <a:srgbClr val="FF0000"/>
              </a:buClr>
              <a:buSzPct val="160000"/>
            </a:pPr>
            <a:r>
              <a:rPr lang="en-US" sz="3600" b="1" dirty="0">
                <a:solidFill>
                  <a:schemeClr val="accent2"/>
                </a:solidFill>
                <a:latin typeface="Calibri" pitchFamily="34" charset="0"/>
              </a:rPr>
              <a:t>Current </a:t>
            </a:r>
          </a:p>
          <a:p>
            <a:pPr marL="342900" indent="-342900" algn="ctr">
              <a:spcBef>
                <a:spcPct val="20000"/>
              </a:spcBef>
              <a:buClr>
                <a:srgbClr val="FF0000"/>
              </a:buClr>
              <a:buSzPct val="160000"/>
            </a:pPr>
            <a:r>
              <a:rPr lang="en-US" sz="3600" b="1" dirty="0">
                <a:solidFill>
                  <a:schemeClr val="accent2"/>
                </a:solidFill>
                <a:latin typeface="Calibri" pitchFamily="34" charset="0"/>
              </a:rPr>
              <a:t>DCNet Stations</a:t>
            </a:r>
          </a:p>
          <a:p>
            <a:pPr marL="742950" lvl="1" indent="-285750">
              <a:spcBef>
                <a:spcPct val="20000"/>
              </a:spcBef>
              <a:buClr>
                <a:srgbClr val="FF0000"/>
              </a:buClr>
              <a:buSzPct val="160000"/>
              <a:buFontTx/>
              <a:buChar char="–"/>
            </a:pPr>
            <a:endParaRPr lang="en-US" sz="1200" dirty="0"/>
          </a:p>
          <a:p>
            <a:pPr marL="342900" indent="-342900">
              <a:spcBef>
                <a:spcPct val="20000"/>
              </a:spcBef>
              <a:buClr>
                <a:srgbClr val="0000FF"/>
              </a:buClr>
            </a:pPr>
            <a:r>
              <a:rPr lang="en-US" sz="1400" dirty="0"/>
              <a:t>	</a:t>
            </a:r>
          </a:p>
        </p:txBody>
      </p:sp>
      <p:pic>
        <p:nvPicPr>
          <p:cNvPr id="11272" name="Picture 10"/>
          <p:cNvPicPr>
            <a:picLocks noChangeAspect="1" noChangeArrowheads="1"/>
          </p:cNvPicPr>
          <p:nvPr/>
        </p:nvPicPr>
        <p:blipFill>
          <a:blip r:embed="rId3" cstate="print"/>
          <a:srcRect/>
          <a:stretch>
            <a:fillRect/>
          </a:stretch>
        </p:blipFill>
        <p:spPr bwMode="auto">
          <a:xfrm>
            <a:off x="5715000" y="2285999"/>
            <a:ext cx="3140075" cy="3797627"/>
          </a:xfrm>
          <a:prstGeom prst="rect">
            <a:avLst/>
          </a:prstGeom>
          <a:noFill/>
          <a:ln w="9525">
            <a:noFill/>
            <a:miter lim="800000"/>
            <a:headEnd/>
            <a:tailEnd/>
          </a:ln>
        </p:spPr>
      </p:pic>
      <p:sp>
        <p:nvSpPr>
          <p:cNvPr id="12" name="Date Placeholder 11"/>
          <p:cNvSpPr>
            <a:spLocks noGrp="1"/>
          </p:cNvSpPr>
          <p:nvPr>
            <p:ph type="dt" sz="quarter" idx="10"/>
          </p:nvPr>
        </p:nvSpPr>
        <p:spPr/>
        <p:txBody>
          <a:bodyPr/>
          <a:lstStyle/>
          <a:p>
            <a:pPr>
              <a:defRPr/>
            </a:pPr>
            <a:fld id="{282150CE-7E38-4CCD-8DE9-5668D966FAD9}" type="datetime1">
              <a:rPr lang="en-US"/>
              <a:pPr>
                <a:defRPr/>
              </a:pPr>
              <a:t>4/13/2011</a:t>
            </a:fld>
            <a:endParaRPr lang="en-US"/>
          </a:p>
        </p:txBody>
      </p:sp>
      <p:sp>
        <p:nvSpPr>
          <p:cNvPr id="13" name="Footer Placeholder 12"/>
          <p:cNvSpPr>
            <a:spLocks noGrp="1"/>
          </p:cNvSpPr>
          <p:nvPr>
            <p:ph type="ftr" sz="quarter" idx="11"/>
          </p:nvPr>
        </p:nvSpPr>
        <p:spPr/>
        <p:txBody>
          <a:bodyPr/>
          <a:lstStyle/>
          <a:p>
            <a:pPr>
              <a:defRPr/>
            </a:pPr>
            <a:r>
              <a:rPr lang="en-US"/>
              <a:t>Air Resources Laboratory</a:t>
            </a:r>
          </a:p>
        </p:txBody>
      </p:sp>
      <p:sp>
        <p:nvSpPr>
          <p:cNvPr id="15" name="Slide Number Placeholder 14"/>
          <p:cNvSpPr>
            <a:spLocks noGrp="1"/>
          </p:cNvSpPr>
          <p:nvPr>
            <p:ph type="sldNum" sz="quarter" idx="12"/>
          </p:nvPr>
        </p:nvSpPr>
        <p:spPr/>
        <p:txBody>
          <a:bodyPr/>
          <a:lstStyle/>
          <a:p>
            <a:pPr>
              <a:defRPr/>
            </a:pPr>
            <a:fld id="{E77EA57A-29C9-44F0-8A87-8812181B7E4E}" type="slidenum">
              <a:rPr lang="en-US" smtClean="0"/>
              <a:pPr>
                <a:defRPr/>
              </a:pPr>
              <a:t>5</a:t>
            </a:fld>
            <a:endParaRPr lang="en-US"/>
          </a:p>
        </p:txBody>
      </p:sp>
      <p:grpSp>
        <p:nvGrpSpPr>
          <p:cNvPr id="32" name="Group 31"/>
          <p:cNvGrpSpPr/>
          <p:nvPr/>
        </p:nvGrpSpPr>
        <p:grpSpPr>
          <a:xfrm>
            <a:off x="457200" y="1143000"/>
            <a:ext cx="4876800" cy="4968875"/>
            <a:chOff x="457200" y="1143000"/>
            <a:chExt cx="4876800" cy="4968875"/>
          </a:xfrm>
        </p:grpSpPr>
        <p:sp>
          <p:nvSpPr>
            <p:cNvPr id="11267" name="Line 5"/>
            <p:cNvSpPr>
              <a:spLocks noChangeShapeType="1"/>
            </p:cNvSpPr>
            <p:nvPr/>
          </p:nvSpPr>
          <p:spPr bwMode="auto">
            <a:xfrm>
              <a:off x="685800" y="5867400"/>
              <a:ext cx="457200" cy="0"/>
            </a:xfrm>
            <a:prstGeom prst="line">
              <a:avLst/>
            </a:prstGeom>
            <a:noFill/>
            <a:ln w="9525">
              <a:solidFill>
                <a:schemeClr val="bg1"/>
              </a:solidFill>
              <a:round/>
              <a:headEnd/>
              <a:tailEnd/>
            </a:ln>
          </p:spPr>
          <p:txBody>
            <a:bodyPr/>
            <a:lstStyle/>
            <a:p>
              <a:endParaRPr lang="en-US"/>
            </a:p>
          </p:txBody>
        </p:sp>
        <p:sp>
          <p:nvSpPr>
            <p:cNvPr id="11268" name="Line 6"/>
            <p:cNvSpPr>
              <a:spLocks noChangeShapeType="1"/>
            </p:cNvSpPr>
            <p:nvPr/>
          </p:nvSpPr>
          <p:spPr bwMode="auto">
            <a:xfrm flipV="1">
              <a:off x="685800" y="5715000"/>
              <a:ext cx="0" cy="152400"/>
            </a:xfrm>
            <a:prstGeom prst="line">
              <a:avLst/>
            </a:prstGeom>
            <a:noFill/>
            <a:ln w="9525">
              <a:solidFill>
                <a:schemeClr val="bg1"/>
              </a:solidFill>
              <a:round/>
              <a:headEnd/>
              <a:tailEnd/>
            </a:ln>
          </p:spPr>
          <p:txBody>
            <a:bodyPr/>
            <a:lstStyle/>
            <a:p>
              <a:endParaRPr lang="en-US"/>
            </a:p>
          </p:txBody>
        </p:sp>
        <p:sp>
          <p:nvSpPr>
            <p:cNvPr id="11269" name="Line 7"/>
            <p:cNvSpPr>
              <a:spLocks noChangeShapeType="1"/>
            </p:cNvSpPr>
            <p:nvPr/>
          </p:nvSpPr>
          <p:spPr bwMode="auto">
            <a:xfrm flipV="1">
              <a:off x="1143000" y="5715000"/>
              <a:ext cx="0" cy="152400"/>
            </a:xfrm>
            <a:prstGeom prst="line">
              <a:avLst/>
            </a:prstGeom>
            <a:noFill/>
            <a:ln w="9525">
              <a:solidFill>
                <a:schemeClr val="bg1"/>
              </a:solidFill>
              <a:round/>
              <a:headEnd/>
              <a:tailEnd/>
            </a:ln>
          </p:spPr>
          <p:txBody>
            <a:bodyPr/>
            <a:lstStyle/>
            <a:p>
              <a:endParaRPr lang="en-US"/>
            </a:p>
          </p:txBody>
        </p:sp>
        <p:sp>
          <p:nvSpPr>
            <p:cNvPr id="11270" name="Text Box 8"/>
            <p:cNvSpPr txBox="1">
              <a:spLocks noChangeArrowheads="1"/>
            </p:cNvSpPr>
            <p:nvPr/>
          </p:nvSpPr>
          <p:spPr bwMode="auto">
            <a:xfrm>
              <a:off x="685800" y="5867400"/>
              <a:ext cx="458788" cy="244475"/>
            </a:xfrm>
            <a:prstGeom prst="rect">
              <a:avLst/>
            </a:prstGeom>
            <a:noFill/>
            <a:ln w="9525">
              <a:noFill/>
              <a:miter lim="800000"/>
              <a:headEnd/>
              <a:tailEnd/>
            </a:ln>
          </p:spPr>
          <p:txBody>
            <a:bodyPr wrap="none">
              <a:spAutoFit/>
            </a:bodyPr>
            <a:lstStyle/>
            <a:p>
              <a:r>
                <a:rPr lang="en-US" sz="1000">
                  <a:solidFill>
                    <a:schemeClr val="bg1"/>
                  </a:solidFill>
                </a:rPr>
                <a:t>2 km</a:t>
              </a:r>
            </a:p>
          </p:txBody>
        </p:sp>
        <p:pic>
          <p:nvPicPr>
            <p:cNvPr id="11271" name="Picture 9" descr="urbanet_ncr_current_080328_crop"/>
            <p:cNvPicPr>
              <a:picLocks noChangeAspect="1" noChangeArrowheads="1"/>
            </p:cNvPicPr>
            <p:nvPr/>
          </p:nvPicPr>
          <p:blipFill>
            <a:blip r:embed="rId4" cstate="print"/>
            <a:srcRect/>
            <a:stretch>
              <a:fillRect/>
            </a:stretch>
          </p:blipFill>
          <p:spPr bwMode="auto">
            <a:xfrm>
              <a:off x="457200" y="1143000"/>
              <a:ext cx="4876800" cy="4837113"/>
            </a:xfrm>
            <a:prstGeom prst="rect">
              <a:avLst/>
            </a:prstGeom>
            <a:noFill/>
            <a:ln w="9525">
              <a:noFill/>
              <a:miter lim="800000"/>
              <a:headEnd/>
              <a:tailEnd/>
            </a:ln>
          </p:spPr>
        </p:pic>
        <p:sp>
          <p:nvSpPr>
            <p:cNvPr id="11273" name="Line 11"/>
            <p:cNvSpPr>
              <a:spLocks noChangeShapeType="1"/>
            </p:cNvSpPr>
            <p:nvPr/>
          </p:nvSpPr>
          <p:spPr bwMode="auto">
            <a:xfrm>
              <a:off x="533400" y="6096000"/>
              <a:ext cx="1014413" cy="0"/>
            </a:xfrm>
            <a:prstGeom prst="line">
              <a:avLst/>
            </a:prstGeom>
            <a:noFill/>
            <a:ln w="9525">
              <a:solidFill>
                <a:schemeClr val="bg1"/>
              </a:solidFill>
              <a:round/>
              <a:headEnd type="triangle" w="med" len="med"/>
              <a:tailEnd type="triangle" w="med" len="med"/>
            </a:ln>
          </p:spPr>
          <p:txBody>
            <a:bodyPr/>
            <a:lstStyle/>
            <a:p>
              <a:endParaRPr lang="en-US"/>
            </a:p>
          </p:txBody>
        </p:sp>
        <p:sp>
          <p:nvSpPr>
            <p:cNvPr id="11274" name="Text Box 12"/>
            <p:cNvSpPr txBox="1">
              <a:spLocks noChangeArrowheads="1"/>
            </p:cNvSpPr>
            <p:nvPr/>
          </p:nvSpPr>
          <p:spPr bwMode="auto">
            <a:xfrm>
              <a:off x="838200" y="5867400"/>
              <a:ext cx="458788" cy="244475"/>
            </a:xfrm>
            <a:prstGeom prst="rect">
              <a:avLst/>
            </a:prstGeom>
            <a:noFill/>
            <a:ln w="9525">
              <a:noFill/>
              <a:miter lim="800000"/>
              <a:headEnd/>
              <a:tailEnd/>
            </a:ln>
          </p:spPr>
          <p:txBody>
            <a:bodyPr wrap="none">
              <a:spAutoFit/>
            </a:bodyPr>
            <a:lstStyle/>
            <a:p>
              <a:r>
                <a:rPr lang="en-US" sz="1000">
                  <a:solidFill>
                    <a:schemeClr val="bg1"/>
                  </a:solidFill>
                </a:rPr>
                <a:t>5 km</a:t>
              </a:r>
            </a:p>
          </p:txBody>
        </p:sp>
        <p:sp>
          <p:nvSpPr>
            <p:cNvPr id="14" name="Oval 13"/>
            <p:cNvSpPr/>
            <p:nvPr/>
          </p:nvSpPr>
          <p:spPr>
            <a:xfrm>
              <a:off x="2971800" y="20574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895600" y="14478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2209800" y="25908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962400" y="3048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048000" y="28956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810000" y="35814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2819400" y="29718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2667000" y="3048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2788920" y="324612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2590800" y="35052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2819400" y="35052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2971800" y="36576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3429000" y="43434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2286000" y="40386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2971800" y="50292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FB83D6E3-FD5F-47B8-9921-64EC6D5CF398}" type="datetime1">
              <a:rPr lang="en-US"/>
              <a:pPr>
                <a:defRPr/>
              </a:pPr>
              <a:t>4/13/2011</a:t>
            </a:fld>
            <a:endParaRPr lang="en-US" dirty="0"/>
          </a:p>
        </p:txBody>
      </p:sp>
      <p:sp>
        <p:nvSpPr>
          <p:cNvPr id="3" name="Footer Placeholder 2"/>
          <p:cNvSpPr>
            <a:spLocks noGrp="1"/>
          </p:cNvSpPr>
          <p:nvPr>
            <p:ph type="ftr" sz="quarter" idx="11"/>
          </p:nvPr>
        </p:nvSpPr>
        <p:spPr/>
        <p:txBody>
          <a:bodyPr/>
          <a:lstStyle/>
          <a:p>
            <a:pPr>
              <a:defRPr/>
            </a:pPr>
            <a:r>
              <a:rPr lang="en-US" smtClean="0"/>
              <a:t>Air Resources Laboratory</a:t>
            </a:r>
            <a:endParaRPr lang="en-US"/>
          </a:p>
        </p:txBody>
      </p:sp>
      <p:sp>
        <p:nvSpPr>
          <p:cNvPr id="10" name="Slide Number Placeholder 9"/>
          <p:cNvSpPr>
            <a:spLocks noGrp="1"/>
          </p:cNvSpPr>
          <p:nvPr>
            <p:ph type="sldNum" sz="quarter" idx="12"/>
          </p:nvPr>
        </p:nvSpPr>
        <p:spPr/>
        <p:txBody>
          <a:bodyPr/>
          <a:lstStyle/>
          <a:p>
            <a:pPr>
              <a:defRPr/>
            </a:pPr>
            <a:fld id="{618BA111-41BB-4B8F-BF0E-1449D39B1083}" type="slidenum">
              <a:rPr lang="en-US" smtClean="0"/>
              <a:pPr>
                <a:defRPr/>
              </a:pPr>
              <a:t>6</a:t>
            </a:fld>
            <a:endParaRPr lang="en-US" dirty="0"/>
          </a:p>
        </p:txBody>
      </p:sp>
      <p:pic>
        <p:nvPicPr>
          <p:cNvPr id="11" name="Picture 10" descr="DSC05032.JPG"/>
          <p:cNvPicPr>
            <a:picLocks noChangeAspect="1"/>
          </p:cNvPicPr>
          <p:nvPr/>
        </p:nvPicPr>
        <p:blipFill>
          <a:blip r:embed="rId3" cstate="print"/>
          <a:stretch>
            <a:fillRect/>
          </a:stretch>
        </p:blipFill>
        <p:spPr>
          <a:xfrm>
            <a:off x="1752600" y="914400"/>
            <a:ext cx="7239000" cy="5429250"/>
          </a:xfrm>
          <a:prstGeom prst="rect">
            <a:avLst/>
          </a:prstGeom>
        </p:spPr>
      </p:pic>
      <p:pic>
        <p:nvPicPr>
          <p:cNvPr id="5122" name="Picture 2" descr="C:\Documents and Settings\pendergrassw\Desktop\dcnettripodtowerwmeasurmnt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 y="1763846"/>
            <a:ext cx="3505200" cy="4566571"/>
          </a:xfrm>
          <a:prstGeom prst="rect">
            <a:avLst/>
          </a:prstGeom>
          <a:solidFill>
            <a:schemeClr val="bg1"/>
          </a:solidFill>
        </p:spPr>
      </p:pic>
      <p:sp>
        <p:nvSpPr>
          <p:cNvPr id="12293" name="TextBox 8"/>
          <p:cNvSpPr txBox="1">
            <a:spLocks noChangeArrowheads="1"/>
          </p:cNvSpPr>
          <p:nvPr/>
        </p:nvSpPr>
        <p:spPr bwMode="auto">
          <a:xfrm>
            <a:off x="2057400" y="762000"/>
            <a:ext cx="5943600" cy="646331"/>
          </a:xfrm>
          <a:prstGeom prst="rect">
            <a:avLst/>
          </a:prstGeom>
          <a:solidFill>
            <a:schemeClr val="bg1"/>
          </a:solidFill>
          <a:ln w="9525">
            <a:noFill/>
            <a:miter lim="800000"/>
            <a:headEnd/>
            <a:tailEnd/>
          </a:ln>
        </p:spPr>
        <p:txBody>
          <a:bodyPr wrap="square">
            <a:spAutoFit/>
          </a:bodyPr>
          <a:lstStyle/>
          <a:p>
            <a:pPr algn="ctr"/>
            <a:r>
              <a:rPr lang="en-US" sz="3600" b="1" dirty="0" smtClean="0">
                <a:solidFill>
                  <a:schemeClr val="accent2"/>
                </a:solidFill>
                <a:latin typeface="Calibri" pitchFamily="34" charset="0"/>
              </a:rPr>
              <a:t>Urban Observations</a:t>
            </a:r>
            <a:endParaRPr lang="en-US" sz="3600" b="1" dirty="0">
              <a:solidFill>
                <a:schemeClr val="accent2"/>
              </a:solidFill>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83B0475-9351-4F09-AD30-996310855C3D}" type="datetime1">
              <a:rPr lang="en-US"/>
              <a:pPr>
                <a:defRPr/>
              </a:pPr>
              <a:t>4/13/2011</a:t>
            </a:fld>
            <a:endParaRPr lang="en-US"/>
          </a:p>
        </p:txBody>
      </p:sp>
      <p:sp>
        <p:nvSpPr>
          <p:cNvPr id="3" name="Footer Placeholder 2"/>
          <p:cNvSpPr>
            <a:spLocks noGrp="1"/>
          </p:cNvSpPr>
          <p:nvPr>
            <p:ph type="ftr" sz="quarter" idx="11"/>
          </p:nvPr>
        </p:nvSpPr>
        <p:spPr/>
        <p:txBody>
          <a:bodyPr/>
          <a:lstStyle/>
          <a:p>
            <a:pPr>
              <a:defRPr/>
            </a:pPr>
            <a:r>
              <a:rPr lang="en-US"/>
              <a:t>Air Resources Laboratory</a:t>
            </a:r>
          </a:p>
        </p:txBody>
      </p:sp>
      <p:grpSp>
        <p:nvGrpSpPr>
          <p:cNvPr id="1033" name="Group 2"/>
          <p:cNvGrpSpPr>
            <a:grpSpLocks/>
          </p:cNvGrpSpPr>
          <p:nvPr/>
        </p:nvGrpSpPr>
        <p:grpSpPr bwMode="auto">
          <a:xfrm>
            <a:off x="228600" y="990600"/>
            <a:ext cx="4876800" cy="3200400"/>
            <a:chOff x="854" y="824"/>
            <a:chExt cx="4965" cy="3228"/>
          </a:xfrm>
        </p:grpSpPr>
        <p:pic>
          <p:nvPicPr>
            <p:cNvPr id="1037" name="Picture 3"/>
            <p:cNvPicPr>
              <a:picLocks noChangeAspect="1" noChangeArrowheads="1"/>
            </p:cNvPicPr>
            <p:nvPr/>
          </p:nvPicPr>
          <p:blipFill>
            <a:blip r:embed="rId4" cstate="print">
              <a:lum bright="26000" contrast="40000"/>
            </a:blip>
            <a:srcRect/>
            <a:stretch>
              <a:fillRect/>
            </a:stretch>
          </p:blipFill>
          <p:spPr bwMode="auto">
            <a:xfrm>
              <a:off x="854" y="824"/>
              <a:ext cx="4964" cy="3228"/>
            </a:xfrm>
            <a:prstGeom prst="rect">
              <a:avLst/>
            </a:prstGeom>
            <a:noFill/>
            <a:ln w="9525">
              <a:noFill/>
              <a:round/>
              <a:headEnd/>
              <a:tailEnd/>
            </a:ln>
          </p:spPr>
        </p:pic>
        <p:sp>
          <p:nvSpPr>
            <p:cNvPr id="1038" name="Rectangle 4"/>
            <p:cNvSpPr>
              <a:spLocks noChangeArrowheads="1"/>
            </p:cNvSpPr>
            <p:nvPr/>
          </p:nvSpPr>
          <p:spPr bwMode="auto">
            <a:xfrm>
              <a:off x="5365" y="825"/>
              <a:ext cx="454" cy="496"/>
            </a:xfrm>
            <a:prstGeom prst="rect">
              <a:avLst/>
            </a:prstGeom>
            <a:solidFill>
              <a:srgbClr val="FFFFFF"/>
            </a:solidFill>
            <a:ln w="9360">
              <a:solidFill>
                <a:srgbClr val="000000"/>
              </a:solidFill>
              <a:miter lim="800000"/>
              <a:headEnd/>
              <a:tailEnd/>
            </a:ln>
          </p:spPr>
          <p:txBody>
            <a:bodyPr wrap="none" anchor="ctr"/>
            <a:lstStyle/>
            <a:p>
              <a:endParaRPr lang="en-US"/>
            </a:p>
          </p:txBody>
        </p:sp>
        <p:graphicFrame>
          <p:nvGraphicFramePr>
            <p:cNvPr id="1026" name="Object 5"/>
            <p:cNvGraphicFramePr>
              <a:graphicFrameLocks noChangeAspect="1"/>
            </p:cNvGraphicFramePr>
            <p:nvPr/>
          </p:nvGraphicFramePr>
          <p:xfrm>
            <a:off x="5445" y="868"/>
            <a:ext cx="323" cy="407"/>
          </p:xfrm>
          <a:graphic>
            <a:graphicData uri="http://schemas.openxmlformats.org/presentationml/2006/ole">
              <p:oleObj spid="_x0000_s1026" r:id="rId5" imgW="1029600" imgH="1442880" progId="">
                <p:embed/>
              </p:oleObj>
            </a:graphicData>
          </a:graphic>
        </p:graphicFrame>
        <p:graphicFrame>
          <p:nvGraphicFramePr>
            <p:cNvPr id="1027" name="Object 6"/>
            <p:cNvGraphicFramePr>
              <a:graphicFrameLocks noChangeAspect="1"/>
            </p:cNvGraphicFramePr>
            <p:nvPr/>
          </p:nvGraphicFramePr>
          <p:xfrm>
            <a:off x="2338" y="1033"/>
            <a:ext cx="1499" cy="451"/>
          </p:xfrm>
          <a:graphic>
            <a:graphicData uri="http://schemas.openxmlformats.org/presentationml/2006/ole">
              <p:oleObj spid="_x0000_s1027" r:id="rId6" imgW="5392800" imgH="1805760" progId="">
                <p:embed/>
              </p:oleObj>
            </a:graphicData>
          </a:graphic>
        </p:graphicFrame>
        <p:graphicFrame>
          <p:nvGraphicFramePr>
            <p:cNvPr id="1028" name="Object 7"/>
            <p:cNvGraphicFramePr>
              <a:graphicFrameLocks noChangeAspect="1"/>
            </p:cNvGraphicFramePr>
            <p:nvPr/>
          </p:nvGraphicFramePr>
          <p:xfrm>
            <a:off x="3430" y="1358"/>
            <a:ext cx="1459" cy="684"/>
          </p:xfrm>
          <a:graphic>
            <a:graphicData uri="http://schemas.openxmlformats.org/presentationml/2006/ole">
              <p:oleObj spid="_x0000_s1028" r:id="rId7" imgW="5133600" imgH="2674800" progId="">
                <p:embed/>
              </p:oleObj>
            </a:graphicData>
          </a:graphic>
        </p:graphicFrame>
        <p:graphicFrame>
          <p:nvGraphicFramePr>
            <p:cNvPr id="1029" name="Object 8"/>
            <p:cNvGraphicFramePr>
              <a:graphicFrameLocks noChangeAspect="1"/>
            </p:cNvGraphicFramePr>
            <p:nvPr/>
          </p:nvGraphicFramePr>
          <p:xfrm>
            <a:off x="3366" y="1065"/>
            <a:ext cx="1206" cy="459"/>
          </p:xfrm>
          <a:graphic>
            <a:graphicData uri="http://schemas.openxmlformats.org/presentationml/2006/ole">
              <p:oleObj spid="_x0000_s1029" r:id="rId8" imgW="4348800" imgH="1839240" progId="">
                <p:embed/>
              </p:oleObj>
            </a:graphicData>
          </a:graphic>
        </p:graphicFrame>
        <p:graphicFrame>
          <p:nvGraphicFramePr>
            <p:cNvPr id="1030" name="Object 9"/>
            <p:cNvGraphicFramePr>
              <a:graphicFrameLocks noChangeAspect="1"/>
            </p:cNvGraphicFramePr>
            <p:nvPr/>
          </p:nvGraphicFramePr>
          <p:xfrm>
            <a:off x="3468" y="2966"/>
            <a:ext cx="1074" cy="725"/>
          </p:xfrm>
          <a:graphic>
            <a:graphicData uri="http://schemas.openxmlformats.org/presentationml/2006/ole">
              <p:oleObj spid="_x0000_s1030" r:id="rId9" imgW="3564000" imgH="2674800" progId="">
                <p:embed/>
              </p:oleObj>
            </a:graphicData>
          </a:graphic>
        </p:graphicFrame>
      </p:grpSp>
      <p:pic>
        <p:nvPicPr>
          <p:cNvPr id="1034" name="Picture 12" descr="NCR Wind Rose.jpg"/>
          <p:cNvPicPr>
            <a:picLocks noChangeAspect="1" noChangeArrowheads="1"/>
          </p:cNvPicPr>
          <p:nvPr/>
        </p:nvPicPr>
        <p:blipFill>
          <a:blip r:embed="rId10" cstate="print"/>
          <a:srcRect/>
          <a:stretch>
            <a:fillRect/>
          </a:stretch>
        </p:blipFill>
        <p:spPr bwMode="auto">
          <a:xfrm>
            <a:off x="3429000" y="2235200"/>
            <a:ext cx="5257800" cy="4089400"/>
          </a:xfrm>
          <a:prstGeom prst="rect">
            <a:avLst/>
          </a:prstGeom>
          <a:noFill/>
          <a:ln w="9525">
            <a:noFill/>
            <a:miter lim="800000"/>
            <a:headEnd/>
            <a:tailEnd/>
          </a:ln>
        </p:spPr>
      </p:pic>
      <p:sp>
        <p:nvSpPr>
          <p:cNvPr id="1035" name="TextBox 13"/>
          <p:cNvSpPr txBox="1">
            <a:spLocks noChangeArrowheads="1"/>
          </p:cNvSpPr>
          <p:nvPr/>
        </p:nvSpPr>
        <p:spPr bwMode="auto">
          <a:xfrm>
            <a:off x="5485669" y="838200"/>
            <a:ext cx="3069623" cy="1200329"/>
          </a:xfrm>
          <a:prstGeom prst="rect">
            <a:avLst/>
          </a:prstGeom>
          <a:noFill/>
          <a:ln w="9525">
            <a:noFill/>
            <a:miter lim="800000"/>
            <a:headEnd/>
            <a:tailEnd/>
          </a:ln>
        </p:spPr>
        <p:txBody>
          <a:bodyPr wrap="none">
            <a:spAutoFit/>
          </a:bodyPr>
          <a:lstStyle/>
          <a:p>
            <a:pPr algn="ctr"/>
            <a:r>
              <a:rPr lang="en-US" sz="3600" b="1" dirty="0" smtClean="0">
                <a:solidFill>
                  <a:schemeClr val="accent2"/>
                </a:solidFill>
                <a:latin typeface="Calibri" pitchFamily="34" charset="0"/>
              </a:rPr>
              <a:t>Representative</a:t>
            </a:r>
          </a:p>
          <a:p>
            <a:pPr algn="ctr"/>
            <a:r>
              <a:rPr lang="en-US" sz="3600" b="1" dirty="0" smtClean="0">
                <a:solidFill>
                  <a:schemeClr val="accent2"/>
                </a:solidFill>
                <a:latin typeface="Calibri" pitchFamily="34" charset="0"/>
              </a:rPr>
              <a:t>Observations</a:t>
            </a:r>
            <a:endParaRPr lang="en-US" sz="3600" b="1" dirty="0">
              <a:solidFill>
                <a:schemeClr val="accent2"/>
              </a:solidFill>
              <a:latin typeface="Calibri" pitchFamily="34" charset="0"/>
            </a:endParaRPr>
          </a:p>
        </p:txBody>
      </p:sp>
      <p:sp>
        <p:nvSpPr>
          <p:cNvPr id="15" name="Slide Number Placeholder 14"/>
          <p:cNvSpPr>
            <a:spLocks noGrp="1"/>
          </p:cNvSpPr>
          <p:nvPr>
            <p:ph type="sldNum" sz="quarter" idx="12"/>
          </p:nvPr>
        </p:nvSpPr>
        <p:spPr/>
        <p:txBody>
          <a:bodyPr/>
          <a:lstStyle/>
          <a:p>
            <a:pPr>
              <a:defRPr/>
            </a:pPr>
            <a:fld id="{AD12292E-81C6-4496-9435-9FE45B761666}"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C39FE0F0-153E-4AB0-B2A0-70ACAB182FFF}" type="datetime1">
              <a:rPr lang="en-US"/>
              <a:pPr>
                <a:defRPr/>
              </a:pPr>
              <a:t>4/13/2011</a:t>
            </a:fld>
            <a:endParaRPr lang="en-US" dirty="0"/>
          </a:p>
        </p:txBody>
      </p:sp>
      <p:sp>
        <p:nvSpPr>
          <p:cNvPr id="3" name="Footer Placeholder 2"/>
          <p:cNvSpPr>
            <a:spLocks noGrp="1"/>
          </p:cNvSpPr>
          <p:nvPr>
            <p:ph type="ftr" sz="quarter" idx="11"/>
          </p:nvPr>
        </p:nvSpPr>
        <p:spPr/>
        <p:txBody>
          <a:bodyPr/>
          <a:lstStyle/>
          <a:p>
            <a:pPr>
              <a:defRPr/>
            </a:pPr>
            <a:r>
              <a:rPr lang="en-US" dirty="0" smtClean="0"/>
              <a:t>Air Resources Laboratory</a:t>
            </a:r>
            <a:endParaRPr lang="en-US" dirty="0"/>
          </a:p>
        </p:txBody>
      </p:sp>
      <p:pic>
        <p:nvPicPr>
          <p:cNvPr id="2053" name="Picture 2" descr="Hoover Heat Flux versus Temperature"/>
          <p:cNvPicPr>
            <a:picLocks noChangeAspect="1" noChangeArrowheads="1"/>
          </p:cNvPicPr>
          <p:nvPr/>
        </p:nvPicPr>
        <p:blipFill>
          <a:blip r:embed="rId3" cstate="print"/>
          <a:srcRect/>
          <a:stretch>
            <a:fillRect/>
          </a:stretch>
        </p:blipFill>
        <p:spPr bwMode="auto">
          <a:xfrm>
            <a:off x="1357319" y="685800"/>
            <a:ext cx="5834010" cy="5715000"/>
          </a:xfrm>
          <a:prstGeom prst="rect">
            <a:avLst/>
          </a:prstGeom>
          <a:noFill/>
          <a:ln w="9525">
            <a:noFill/>
            <a:miter lim="800000"/>
            <a:headEnd/>
            <a:tailEnd/>
          </a:ln>
        </p:spPr>
      </p:pic>
      <p:sp>
        <p:nvSpPr>
          <p:cNvPr id="2055" name="TextBox 8"/>
          <p:cNvSpPr txBox="1">
            <a:spLocks noChangeArrowheads="1"/>
          </p:cNvSpPr>
          <p:nvPr/>
        </p:nvSpPr>
        <p:spPr bwMode="auto">
          <a:xfrm>
            <a:off x="6903801" y="2590800"/>
            <a:ext cx="2093843" cy="2308324"/>
          </a:xfrm>
          <a:prstGeom prst="rect">
            <a:avLst/>
          </a:prstGeom>
          <a:noFill/>
          <a:ln w="9525">
            <a:noFill/>
            <a:miter lim="800000"/>
            <a:headEnd/>
            <a:tailEnd/>
          </a:ln>
        </p:spPr>
        <p:txBody>
          <a:bodyPr wrap="none">
            <a:spAutoFit/>
          </a:bodyPr>
          <a:lstStyle/>
          <a:p>
            <a:pPr algn="ctr"/>
            <a:r>
              <a:rPr lang="en-US" sz="3600" b="1" dirty="0" smtClean="0">
                <a:solidFill>
                  <a:schemeClr val="accent2"/>
                </a:solidFill>
                <a:latin typeface="Calibri" pitchFamily="34" charset="0"/>
              </a:rPr>
              <a:t>Nocturnal</a:t>
            </a:r>
          </a:p>
          <a:p>
            <a:pPr algn="ctr"/>
            <a:r>
              <a:rPr lang="en-US" sz="3600" b="1" dirty="0" smtClean="0">
                <a:solidFill>
                  <a:schemeClr val="accent2"/>
                </a:solidFill>
                <a:latin typeface="Calibri" pitchFamily="34" charset="0"/>
              </a:rPr>
              <a:t>Sensible </a:t>
            </a:r>
          </a:p>
          <a:p>
            <a:pPr algn="ctr"/>
            <a:r>
              <a:rPr lang="en-US" sz="3600" b="1" dirty="0" smtClean="0">
                <a:solidFill>
                  <a:schemeClr val="accent2"/>
                </a:solidFill>
                <a:latin typeface="Calibri" pitchFamily="34" charset="0"/>
              </a:rPr>
              <a:t>Heat </a:t>
            </a:r>
          </a:p>
          <a:p>
            <a:pPr algn="ctr"/>
            <a:r>
              <a:rPr lang="en-US" sz="3600" b="1" dirty="0" smtClean="0">
                <a:solidFill>
                  <a:schemeClr val="accent2"/>
                </a:solidFill>
                <a:latin typeface="Calibri" pitchFamily="34" charset="0"/>
              </a:rPr>
              <a:t>Flux</a:t>
            </a:r>
            <a:endParaRPr lang="en-US" sz="3600" b="1" dirty="0">
              <a:solidFill>
                <a:schemeClr val="accent2"/>
              </a:solidFill>
              <a:latin typeface="Calibri" pitchFamily="34" charset="0"/>
            </a:endParaRPr>
          </a:p>
        </p:txBody>
      </p:sp>
      <p:sp>
        <p:nvSpPr>
          <p:cNvPr id="11" name="Slide Number Placeholder 10"/>
          <p:cNvSpPr>
            <a:spLocks noGrp="1"/>
          </p:cNvSpPr>
          <p:nvPr>
            <p:ph type="sldNum" sz="quarter" idx="12"/>
          </p:nvPr>
        </p:nvSpPr>
        <p:spPr/>
        <p:txBody>
          <a:bodyPr/>
          <a:lstStyle/>
          <a:p>
            <a:pPr>
              <a:defRPr/>
            </a:pPr>
            <a:fld id="{06D1A5FF-A9B6-445D-A498-3F664FD8FE97}" type="slidenum">
              <a:rPr lang="en-US" smtClean="0"/>
              <a:pPr>
                <a:defRPr/>
              </a:pPr>
              <a:t>8</a:t>
            </a:fld>
            <a:endParaRPr lang="en-US" dirty="0"/>
          </a:p>
        </p:txBody>
      </p:sp>
      <p:cxnSp>
        <p:nvCxnSpPr>
          <p:cNvPr id="8" name="Straight Connector 7"/>
          <p:cNvCxnSpPr/>
          <p:nvPr/>
        </p:nvCxnSpPr>
        <p:spPr>
          <a:xfrm>
            <a:off x="2286000" y="42672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2477294" y="3696494"/>
            <a:ext cx="114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419600"/>
            <a:ext cx="1672253" cy="646331"/>
          </a:xfrm>
          <a:prstGeom prst="rect">
            <a:avLst/>
          </a:prstGeom>
          <a:noFill/>
        </p:spPr>
        <p:txBody>
          <a:bodyPr wrap="none" rtlCol="0">
            <a:spAutoFit/>
          </a:bodyPr>
          <a:lstStyle/>
          <a:p>
            <a:r>
              <a:rPr lang="en-US" dirty="0" smtClean="0"/>
              <a:t>Anthropogenic</a:t>
            </a:r>
          </a:p>
          <a:p>
            <a:r>
              <a:rPr lang="en-US" dirty="0" smtClean="0"/>
              <a:t>Contribution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amdap2"/>
          <p:cNvPicPr>
            <a:picLocks noChangeAspect="1" noChangeArrowheads="1"/>
          </p:cNvPicPr>
          <p:nvPr/>
        </p:nvPicPr>
        <p:blipFill>
          <a:blip r:embed="rId3" cstate="print"/>
          <a:srcRect/>
          <a:stretch>
            <a:fillRect/>
          </a:stretch>
        </p:blipFill>
        <p:spPr bwMode="auto">
          <a:xfrm>
            <a:off x="304800" y="1371600"/>
            <a:ext cx="5228785" cy="4343400"/>
          </a:xfrm>
          <a:prstGeom prst="rect">
            <a:avLst/>
          </a:prstGeom>
          <a:noFill/>
          <a:ln w="9525">
            <a:noFill/>
            <a:miter lim="800000"/>
            <a:headEnd/>
            <a:tailEnd/>
          </a:ln>
        </p:spPr>
      </p:pic>
      <p:sp>
        <p:nvSpPr>
          <p:cNvPr id="15363" name="Rectangle 3"/>
          <p:cNvSpPr>
            <a:spLocks noGrp="1" noChangeArrowheads="1"/>
          </p:cNvSpPr>
          <p:nvPr>
            <p:ph type="title" idx="4294967295"/>
          </p:nvPr>
        </p:nvSpPr>
        <p:spPr>
          <a:xfrm>
            <a:off x="685800" y="685800"/>
            <a:ext cx="8077200" cy="609600"/>
          </a:xfrm>
        </p:spPr>
        <p:txBody>
          <a:bodyPr/>
          <a:lstStyle/>
          <a:p>
            <a:pPr eaLnBrk="1" hangingPunct="1"/>
            <a:r>
              <a:rPr lang="en-US" b="1" dirty="0" smtClean="0">
                <a:solidFill>
                  <a:schemeClr val="accent2"/>
                </a:solidFill>
                <a:latin typeface="Calibri" pitchFamily="34" charset="0"/>
              </a:rPr>
              <a:t>Transition to Other Urban Environments</a:t>
            </a:r>
          </a:p>
        </p:txBody>
      </p:sp>
      <p:sp>
        <p:nvSpPr>
          <p:cNvPr id="5" name="Date Placeholder 4"/>
          <p:cNvSpPr>
            <a:spLocks noGrp="1"/>
          </p:cNvSpPr>
          <p:nvPr>
            <p:ph type="dt" sz="quarter" idx="10"/>
          </p:nvPr>
        </p:nvSpPr>
        <p:spPr/>
        <p:txBody>
          <a:bodyPr/>
          <a:lstStyle/>
          <a:p>
            <a:pPr>
              <a:defRPr/>
            </a:pPr>
            <a:fld id="{4513D34A-4BB0-48DE-BD6A-A705AB20183E}" type="datetime1">
              <a:rPr lang="en-US"/>
              <a:pPr>
                <a:defRPr/>
              </a:pPr>
              <a:t>4/13/2011</a:t>
            </a:fld>
            <a:endParaRPr lang="en-US" dirty="0"/>
          </a:p>
        </p:txBody>
      </p:sp>
      <p:sp>
        <p:nvSpPr>
          <p:cNvPr id="6" name="Footer Placeholder 5"/>
          <p:cNvSpPr>
            <a:spLocks noGrp="1"/>
          </p:cNvSpPr>
          <p:nvPr>
            <p:ph type="ftr" sz="quarter" idx="11"/>
          </p:nvPr>
        </p:nvSpPr>
        <p:spPr/>
        <p:txBody>
          <a:bodyPr/>
          <a:lstStyle/>
          <a:p>
            <a:pPr>
              <a:defRPr/>
            </a:pPr>
            <a:r>
              <a:rPr lang="en-US" smtClean="0"/>
              <a:t>Air Resources Laboratory</a:t>
            </a:r>
            <a:endParaRPr lang="en-US"/>
          </a:p>
        </p:txBody>
      </p:sp>
      <p:sp>
        <p:nvSpPr>
          <p:cNvPr id="8" name="Slide Number Placeholder 7"/>
          <p:cNvSpPr>
            <a:spLocks noGrp="1"/>
          </p:cNvSpPr>
          <p:nvPr>
            <p:ph type="sldNum" sz="quarter" idx="12"/>
          </p:nvPr>
        </p:nvSpPr>
        <p:spPr/>
        <p:txBody>
          <a:bodyPr/>
          <a:lstStyle/>
          <a:p>
            <a:pPr>
              <a:defRPr/>
            </a:pPr>
            <a:fld id="{357ADFAC-BCA2-4DFF-82A9-504B3679DE42}" type="slidenum">
              <a:rPr lang="en-US" smtClean="0"/>
              <a:pPr>
                <a:defRPr/>
              </a:pPr>
              <a:t>9</a:t>
            </a:fld>
            <a:endParaRPr lang="en-US" dirty="0"/>
          </a:p>
        </p:txBody>
      </p:sp>
      <p:sp>
        <p:nvSpPr>
          <p:cNvPr id="7" name="TextBox 6"/>
          <p:cNvSpPr txBox="1"/>
          <p:nvPr/>
        </p:nvSpPr>
        <p:spPr>
          <a:xfrm>
            <a:off x="7010400" y="1905000"/>
            <a:ext cx="1185004" cy="369332"/>
          </a:xfrm>
          <a:prstGeom prst="rect">
            <a:avLst/>
          </a:prstGeom>
          <a:noFill/>
        </p:spPr>
        <p:txBody>
          <a:bodyPr wrap="none" rtlCol="0">
            <a:spAutoFit/>
          </a:bodyPr>
          <a:lstStyle/>
          <a:p>
            <a:r>
              <a:rPr lang="en-US" dirty="0" smtClean="0"/>
              <a:t>Plan Area</a:t>
            </a:r>
            <a:endParaRPr lang="en-US" dirty="0"/>
          </a:p>
        </p:txBody>
      </p:sp>
      <p:pic>
        <p:nvPicPr>
          <p:cNvPr id="9" name="Picture 8" descr="Plan Area.jpg"/>
          <p:cNvPicPr>
            <a:picLocks noChangeAspect="1"/>
          </p:cNvPicPr>
          <p:nvPr/>
        </p:nvPicPr>
        <p:blipFill>
          <a:blip r:embed="rId4" cstate="print"/>
          <a:stretch>
            <a:fillRect/>
          </a:stretch>
        </p:blipFill>
        <p:spPr>
          <a:xfrm>
            <a:off x="4648200" y="1371600"/>
            <a:ext cx="2035527" cy="1775460"/>
          </a:xfrm>
          <a:prstGeom prst="rect">
            <a:avLst/>
          </a:prstGeom>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228600" y="5867400"/>
            <a:ext cx="5075813" cy="338554"/>
          </a:xfrm>
          <a:prstGeom prst="rect">
            <a:avLst/>
          </a:prstGeom>
          <a:noFill/>
        </p:spPr>
        <p:txBody>
          <a:bodyPr wrap="none" rtlCol="0">
            <a:spAutoFit/>
          </a:bodyPr>
          <a:lstStyle/>
          <a:p>
            <a:r>
              <a:rPr lang="en-US" sz="1600" dirty="0" smtClean="0"/>
              <a:t>National Building Statistics Database </a:t>
            </a:r>
            <a:r>
              <a:rPr lang="en-US" sz="1600" i="1" dirty="0" smtClean="0"/>
              <a:t>Version 2 </a:t>
            </a:r>
            <a:r>
              <a:rPr lang="en-US" sz="1600" dirty="0" smtClean="0"/>
              <a:t>, 2008</a:t>
            </a:r>
            <a:endParaRPr lang="en-US" sz="1600" i="1" dirty="0"/>
          </a:p>
        </p:txBody>
      </p:sp>
      <p:graphicFrame>
        <p:nvGraphicFramePr>
          <p:cNvPr id="19" name="Table 18"/>
          <p:cNvGraphicFramePr>
            <a:graphicFrameLocks noGrp="1"/>
          </p:cNvGraphicFramePr>
          <p:nvPr/>
        </p:nvGraphicFramePr>
        <p:xfrm>
          <a:off x="4800600" y="3429000"/>
          <a:ext cx="3810000" cy="2381250"/>
        </p:xfrm>
        <a:graphic>
          <a:graphicData uri="http://schemas.openxmlformats.org/drawingml/2006/table">
            <a:tbl>
              <a:tblPr firstRow="1" bandRow="1">
                <a:tableStyleId>{5C22544A-7EE6-4342-B048-85BDC9FD1C3A}</a:tableStyleId>
              </a:tblPr>
              <a:tblGrid>
                <a:gridCol w="1905000"/>
                <a:gridCol w="1905000"/>
              </a:tblGrid>
              <a:tr h="659130">
                <a:tc>
                  <a:txBody>
                    <a:bodyPr/>
                    <a:lstStyle/>
                    <a:p>
                      <a:endParaRPr lang="en-US" sz="1600" dirty="0"/>
                    </a:p>
                  </a:txBody>
                  <a:tcPr/>
                </a:tc>
                <a:tc>
                  <a:txBody>
                    <a:bodyPr/>
                    <a:lstStyle/>
                    <a:p>
                      <a:r>
                        <a:rPr lang="en-US" sz="1600" dirty="0" smtClean="0"/>
                        <a:t>Surface</a:t>
                      </a:r>
                      <a:r>
                        <a:rPr lang="en-US" sz="1600" baseline="0" dirty="0" smtClean="0"/>
                        <a:t> Roughness</a:t>
                      </a:r>
                      <a:endParaRPr lang="en-US" sz="1600" dirty="0"/>
                    </a:p>
                  </a:txBody>
                  <a:tcPr/>
                </a:tc>
              </a:tr>
              <a:tr h="430530">
                <a:tc>
                  <a:txBody>
                    <a:bodyPr/>
                    <a:lstStyle/>
                    <a:p>
                      <a:r>
                        <a:rPr lang="en-US" sz="1600" dirty="0" smtClean="0"/>
                        <a:t>DCNet </a:t>
                      </a:r>
                      <a:endParaRPr lang="en-US" sz="1600" dirty="0"/>
                    </a:p>
                  </a:txBody>
                  <a:tcPr/>
                </a:tc>
                <a:tc>
                  <a:txBody>
                    <a:bodyPr/>
                    <a:lstStyle/>
                    <a:p>
                      <a:r>
                        <a:rPr lang="en-US" sz="1600" dirty="0" smtClean="0"/>
                        <a:t>0.86 m</a:t>
                      </a:r>
                      <a:endParaRPr lang="en-US" sz="1600" dirty="0"/>
                    </a:p>
                  </a:txBody>
                  <a:tcPr/>
                </a:tc>
              </a:tr>
              <a:tr h="430530">
                <a:tc>
                  <a:txBody>
                    <a:bodyPr/>
                    <a:lstStyle/>
                    <a:p>
                      <a:r>
                        <a:rPr lang="en-US" sz="1600" dirty="0" smtClean="0"/>
                        <a:t>Rule-of-Thumb</a:t>
                      </a:r>
                      <a:endParaRPr lang="en-US" sz="1600" dirty="0"/>
                    </a:p>
                  </a:txBody>
                  <a:tcPr/>
                </a:tc>
                <a:tc>
                  <a:txBody>
                    <a:bodyPr/>
                    <a:lstStyle/>
                    <a:p>
                      <a:r>
                        <a:rPr lang="en-US" sz="1600" dirty="0" smtClean="0"/>
                        <a:t>1.6 – 2.8 m</a:t>
                      </a:r>
                      <a:endParaRPr lang="en-US" sz="1600" dirty="0"/>
                    </a:p>
                  </a:txBody>
                  <a:tcPr/>
                </a:tc>
              </a:tr>
              <a:tr h="430530">
                <a:tc>
                  <a:txBody>
                    <a:bodyPr/>
                    <a:lstStyle/>
                    <a:p>
                      <a:r>
                        <a:rPr lang="en-US" sz="1600" dirty="0" smtClean="0"/>
                        <a:t>Macdonald (1998)</a:t>
                      </a:r>
                      <a:endParaRPr lang="en-US" sz="1600" dirty="0"/>
                    </a:p>
                  </a:txBody>
                  <a:tcPr/>
                </a:tc>
                <a:tc>
                  <a:txBody>
                    <a:bodyPr/>
                    <a:lstStyle/>
                    <a:p>
                      <a:r>
                        <a:rPr lang="en-US" sz="1600" dirty="0" smtClean="0"/>
                        <a:t>1.4 – 3.25 m</a:t>
                      </a:r>
                      <a:endParaRPr lang="en-US" sz="1600" dirty="0"/>
                    </a:p>
                  </a:txBody>
                  <a:tcPr/>
                </a:tc>
              </a:tr>
              <a:tr h="430530">
                <a:tc>
                  <a:txBody>
                    <a:bodyPr/>
                    <a:lstStyle/>
                    <a:p>
                      <a:r>
                        <a:rPr lang="en-US" sz="1600" dirty="0" err="1" smtClean="0"/>
                        <a:t>Raupach</a:t>
                      </a:r>
                      <a:r>
                        <a:rPr lang="en-US" sz="1600" dirty="0" smtClean="0"/>
                        <a:t> (1994)</a:t>
                      </a:r>
                      <a:endParaRPr lang="en-US" sz="1600" dirty="0"/>
                    </a:p>
                  </a:txBody>
                  <a:tcPr/>
                </a:tc>
                <a:tc>
                  <a:txBody>
                    <a:bodyPr/>
                    <a:lstStyle/>
                    <a:p>
                      <a:r>
                        <a:rPr lang="en-US" sz="1600" dirty="0" smtClean="0"/>
                        <a:t>1.9 – 3.77 m</a:t>
                      </a:r>
                      <a:endParaRPr lang="en-US" sz="1600" dirty="0"/>
                    </a:p>
                  </a:txBody>
                  <a:tcPr/>
                </a:tc>
              </a:tr>
            </a:tbl>
          </a:graphicData>
        </a:graphic>
      </p:graphicFrame>
      <p:sp>
        <p:nvSpPr>
          <p:cNvPr id="17" name="TextBox 16"/>
          <p:cNvSpPr txBox="1"/>
          <p:nvPr/>
        </p:nvSpPr>
        <p:spPr>
          <a:xfrm>
            <a:off x="381000" y="1524000"/>
            <a:ext cx="2321533" cy="646331"/>
          </a:xfrm>
          <a:prstGeom prst="rect">
            <a:avLst/>
          </a:prstGeom>
          <a:solidFill>
            <a:schemeClr val="bg1"/>
          </a:solidFill>
        </p:spPr>
        <p:txBody>
          <a:bodyPr wrap="none" rtlCol="0">
            <a:spAutoFit/>
          </a:bodyPr>
          <a:lstStyle/>
          <a:p>
            <a:r>
              <a:rPr lang="en-US" dirty="0" smtClean="0"/>
              <a:t>DC Plan Area (1km</a:t>
            </a:r>
            <a:r>
              <a:rPr lang="en-US" baseline="30000" dirty="0" smtClean="0"/>
              <a:t>2</a:t>
            </a:r>
            <a:r>
              <a:rPr lang="en-US" dirty="0" smtClean="0"/>
              <a:t>)</a:t>
            </a:r>
          </a:p>
          <a:p>
            <a:r>
              <a:rPr lang="en-US" dirty="0" smtClean="0"/>
              <a:t>From NBSD2</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08DFCCF-CFCE-422E-ADA2-EF14602D851E}">
  <ds:schemaRefs>
    <ds:schemaRef ds:uri="http://schemas.microsoft.com/sharepoint/v3/contenttype/forms"/>
  </ds:schemaRefs>
</ds:datastoreItem>
</file>

<file path=customXml/itemProps2.xml><?xml version="1.0" encoding="utf-8"?>
<ds:datastoreItem xmlns:ds="http://schemas.openxmlformats.org/officeDocument/2006/customXml" ds:itemID="{4E39814A-C368-419A-8D17-5FC6CF8452C2}">
  <ds:schemaRefs>
    <ds:schemaRef ds:uri="http://schemas.microsoft.com/office/2006/metadata/properties"/>
  </ds:schemaRefs>
</ds:datastoreItem>
</file>

<file path=customXml/itemProps3.xml><?xml version="1.0" encoding="utf-8"?>
<ds:datastoreItem xmlns:ds="http://schemas.openxmlformats.org/officeDocument/2006/customXml" ds:itemID="{E9245115-C3DE-4109-836C-48B4A0CF49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Presentation1</Template>
  <TotalTime>1333</TotalTime>
  <Words>3187</Words>
  <Application>Microsoft Office PowerPoint</Application>
  <PresentationFormat>On-screen Show (4:3)</PresentationFormat>
  <Paragraphs>164</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14</vt:i4>
      </vt:variant>
    </vt:vector>
  </HeadingPairs>
  <TitlesOfParts>
    <vt:vector size="15" baseType="lpstr">
      <vt:lpstr>Presentation1</vt:lpstr>
      <vt:lpstr>Slide 1</vt:lpstr>
      <vt:lpstr>Slide 2</vt:lpstr>
      <vt:lpstr>Slide 3</vt:lpstr>
      <vt:lpstr>Slide 4</vt:lpstr>
      <vt:lpstr>Slide 5</vt:lpstr>
      <vt:lpstr>Slide 6</vt:lpstr>
      <vt:lpstr>Slide 7</vt:lpstr>
      <vt:lpstr>Slide 8</vt:lpstr>
      <vt:lpstr>Transition to Other Urban Environments</vt:lpstr>
      <vt:lpstr>Slide 10</vt:lpstr>
      <vt:lpstr>Slide 11</vt:lpstr>
      <vt:lpstr>Slide 12</vt:lpstr>
      <vt:lpstr>Slide 13</vt:lpstr>
      <vt:lpstr>Slide 14</vt:lpstr>
    </vt:vector>
  </TitlesOfParts>
  <Company>NOAA/ATDD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pendergrassw</dc:creator>
  <cp:lastModifiedBy>MKerchne</cp:lastModifiedBy>
  <cp:revision>143</cp:revision>
  <dcterms:created xsi:type="dcterms:W3CDTF">2011-02-03T13:23:09Z</dcterms:created>
  <dcterms:modified xsi:type="dcterms:W3CDTF">2011-04-13T17:04:21Z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