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23"/>
  </p:notesMasterIdLst>
  <p:sldIdLst>
    <p:sldId id="273" r:id="rId5"/>
    <p:sldId id="286" r:id="rId6"/>
    <p:sldId id="274" r:id="rId7"/>
    <p:sldId id="287" r:id="rId8"/>
    <p:sldId id="296" r:id="rId9"/>
    <p:sldId id="300" r:id="rId10"/>
    <p:sldId id="301" r:id="rId11"/>
    <p:sldId id="288" r:id="rId12"/>
    <p:sldId id="289" r:id="rId13"/>
    <p:sldId id="302" r:id="rId14"/>
    <p:sldId id="290" r:id="rId15"/>
    <p:sldId id="304" r:id="rId16"/>
    <p:sldId id="291" r:id="rId17"/>
    <p:sldId id="298" r:id="rId18"/>
    <p:sldId id="293" r:id="rId19"/>
    <p:sldId id="306" r:id="rId20"/>
    <p:sldId id="305" r:id="rId21"/>
    <p:sldId id="303" r:id="rId22"/>
  </p:sldIdLst>
  <p:sldSz cx="9144000" cy="6858000" type="screen4x3"/>
  <p:notesSz cx="7053263"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67" autoAdjust="0"/>
    <p:restoredTop sz="83976" autoAdjust="0"/>
  </p:normalViewPr>
  <p:slideViewPr>
    <p:cSldViewPr>
      <p:cViewPr>
        <p:scale>
          <a:sx n="100" d="100"/>
          <a:sy n="100" d="100"/>
        </p:scale>
        <p:origin x="-106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1782" y="-96"/>
      </p:cViewPr>
      <p:guideLst>
        <p:guide orient="horz" pos="2949"/>
        <p:guide pos="222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8154"/>
          </a:xfrm>
          <a:prstGeom prst="rect">
            <a:avLst/>
          </a:prstGeom>
        </p:spPr>
        <p:txBody>
          <a:bodyPr vert="horz" lIns="93799" tIns="46900" rIns="93799" bIns="46900" rtlCol="0"/>
          <a:lstStyle>
            <a:lvl1pPr algn="l">
              <a:defRPr sz="1200"/>
            </a:lvl1pPr>
          </a:lstStyle>
          <a:p>
            <a:endParaRPr lang="en-US"/>
          </a:p>
        </p:txBody>
      </p:sp>
      <p:sp>
        <p:nvSpPr>
          <p:cNvPr id="3" name="Date Placeholder 2"/>
          <p:cNvSpPr>
            <a:spLocks noGrp="1"/>
          </p:cNvSpPr>
          <p:nvPr>
            <p:ph type="dt" idx="1"/>
          </p:nvPr>
        </p:nvSpPr>
        <p:spPr>
          <a:xfrm>
            <a:off x="3995217" y="0"/>
            <a:ext cx="3056414" cy="468154"/>
          </a:xfrm>
          <a:prstGeom prst="rect">
            <a:avLst/>
          </a:prstGeom>
        </p:spPr>
        <p:txBody>
          <a:bodyPr vert="horz" lIns="93799" tIns="46900" rIns="93799" bIns="46900" rtlCol="0"/>
          <a:lstStyle>
            <a:lvl1pPr algn="r">
              <a:defRPr sz="1200"/>
            </a:lvl1pPr>
          </a:lstStyle>
          <a:p>
            <a:fld id="{0085DC63-5220-4D44-BB95-1971E560EE91}" type="datetimeFigureOut">
              <a:rPr lang="en-US" smtClean="0"/>
              <a:pPr/>
              <a:t>4/15/2011</a:t>
            </a:fld>
            <a:endParaRPr lang="en-US"/>
          </a:p>
        </p:txBody>
      </p:sp>
      <p:sp>
        <p:nvSpPr>
          <p:cNvPr id="4" name="Slide Image Placeholder 3"/>
          <p:cNvSpPr>
            <a:spLocks noGrp="1" noRot="1" noChangeAspect="1"/>
          </p:cNvSpPr>
          <p:nvPr>
            <p:ph type="sldImg" idx="2"/>
          </p:nvPr>
        </p:nvSpPr>
        <p:spPr>
          <a:xfrm>
            <a:off x="1185863" y="701675"/>
            <a:ext cx="4683125" cy="3511550"/>
          </a:xfrm>
          <a:prstGeom prst="rect">
            <a:avLst/>
          </a:prstGeom>
          <a:noFill/>
          <a:ln w="12700">
            <a:solidFill>
              <a:prstClr val="black"/>
            </a:solidFill>
          </a:ln>
        </p:spPr>
        <p:txBody>
          <a:bodyPr vert="horz" lIns="93799" tIns="46900" rIns="93799" bIns="46900" rtlCol="0" anchor="ctr"/>
          <a:lstStyle/>
          <a:p>
            <a:endParaRPr lang="en-US"/>
          </a:p>
        </p:txBody>
      </p:sp>
      <p:sp>
        <p:nvSpPr>
          <p:cNvPr id="5" name="Notes Placeholder 4"/>
          <p:cNvSpPr>
            <a:spLocks noGrp="1"/>
          </p:cNvSpPr>
          <p:nvPr>
            <p:ph type="body" sz="quarter" idx="3"/>
          </p:nvPr>
        </p:nvSpPr>
        <p:spPr>
          <a:xfrm>
            <a:off x="705327" y="4447461"/>
            <a:ext cx="5642610" cy="4213384"/>
          </a:xfrm>
          <a:prstGeom prst="rect">
            <a:avLst/>
          </a:prstGeom>
        </p:spPr>
        <p:txBody>
          <a:bodyPr vert="horz" lIns="93799" tIns="46900" rIns="93799" bIns="4690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56414" cy="468154"/>
          </a:xfrm>
          <a:prstGeom prst="rect">
            <a:avLst/>
          </a:prstGeom>
        </p:spPr>
        <p:txBody>
          <a:bodyPr vert="horz" lIns="93799" tIns="46900" rIns="93799" bIns="46900"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93296"/>
            <a:ext cx="3056414" cy="468154"/>
          </a:xfrm>
          <a:prstGeom prst="rect">
            <a:avLst/>
          </a:prstGeom>
        </p:spPr>
        <p:txBody>
          <a:bodyPr vert="horz" lIns="93799" tIns="46900" rIns="93799" bIns="46900" rtlCol="0" anchor="b"/>
          <a:lstStyle>
            <a:lvl1pPr algn="r">
              <a:defRPr sz="1200"/>
            </a:lvl1pPr>
          </a:lstStyle>
          <a:p>
            <a:fld id="{44968C90-F160-400A-9168-041FF088281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Research Climate Network that focuses on the surface energy budget and it’s significance for climate change studies</a:t>
            </a: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Nothing</a:t>
            </a:r>
            <a:r>
              <a:rPr lang="en-US" baseline="0" dirty="0" smtClean="0"/>
              <a:t> like have a set of “eyes” on what is going on at the site.</a:t>
            </a: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Time</a:t>
            </a:r>
            <a:r>
              <a:rPr lang="en-US" baseline="0" dirty="0" smtClean="0"/>
              <a:t> lapse measurements of canopy from Oak Ridge tower</a:t>
            </a: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Lots of other</a:t>
            </a:r>
            <a:r>
              <a:rPr lang="en-US" baseline="0" dirty="0" smtClean="0"/>
              <a:t> observations are needed for interpretation of the data, inputs to land surface models, etc.</a:t>
            </a: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a:t>
            </a:r>
            <a:r>
              <a:rPr lang="en-US" baseline="0" dirty="0" smtClean="0"/>
              <a:t> is the current configuration of the network?</a:t>
            </a: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could</a:t>
            </a:r>
            <a:r>
              <a:rPr lang="en-US" baseline="0" dirty="0" smtClean="0"/>
              <a:t> we do it better?  By partnering with ESRL/GMD to handle the radiation side of the measurements which are very demanding.</a:t>
            </a: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Plans</a:t>
            </a:r>
            <a:r>
              <a:rPr lang="en-US" baseline="0" dirty="0" smtClean="0"/>
              <a:t> in place for build out for minimum number of sites in U.S. to get  observations for major land use in the major climate zones of the U.S..  They also have sites worldwide as well. </a:t>
            </a: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Measures of Success, value of observations, more reason to continue and sustain </a:t>
            </a:r>
            <a:r>
              <a:rPr lang="en-US" smtClean="0"/>
              <a:t>these obs.</a:t>
            </a: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Measures of Success, value of observations, more reason to continue and sustain </a:t>
            </a:r>
            <a:r>
              <a:rPr lang="en-US" smtClean="0"/>
              <a:t>these obs.</a:t>
            </a: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sz="1100" kern="1200" dirty="0" smtClean="0">
                <a:solidFill>
                  <a:schemeClr val="tx1"/>
                </a:solidFill>
                <a:latin typeface="+mn-lt"/>
                <a:ea typeface="+mn-ea"/>
                <a:cs typeface="+mn-cs"/>
              </a:rPr>
              <a:t>Climate</a:t>
            </a:r>
            <a:r>
              <a:rPr lang="en-US" sz="1100" kern="1200" baseline="0" dirty="0" smtClean="0">
                <a:solidFill>
                  <a:schemeClr val="tx1"/>
                </a:solidFill>
                <a:latin typeface="+mn-lt"/>
                <a:ea typeface="+mn-ea"/>
                <a:cs typeface="+mn-cs"/>
              </a:rPr>
              <a:t> is driven by the sun, and climate change of the earth is affected by changes  the earth’s atmospheric and surface radiation budget</a:t>
            </a:r>
            <a:endParaRPr lang="en-US" sz="11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4968C90-F160-400A-9168-041FF088281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surface energy budget</a:t>
            </a:r>
            <a:r>
              <a:rPr lang="en-US" baseline="0" dirty="0" smtClean="0"/>
              <a:t> goes a step beyond by examining how the absorbed radiation (net) radiation at the surface is partitioned into sensible, latent (ET), ground and photochemical energy.</a:t>
            </a: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a:t>
            </a:r>
            <a:r>
              <a:rPr lang="en-US" baseline="0" dirty="0" smtClean="0"/>
              <a:t> are the most important factors that affect the annual budgets, plant response functions.</a:t>
            </a:r>
          </a:p>
          <a:p>
            <a:r>
              <a:rPr lang="en-US" baseline="0" dirty="0" smtClean="0"/>
              <a:t>How might </a:t>
            </a:r>
            <a:r>
              <a:rPr lang="en-US" baseline="0" dirty="0" err="1" smtClean="0"/>
              <a:t>albedos</a:t>
            </a:r>
            <a:r>
              <a:rPr lang="en-US" baseline="0" dirty="0" smtClean="0"/>
              <a:t> be affected, length of growing season, </a:t>
            </a:r>
          </a:p>
          <a:p>
            <a:r>
              <a:rPr lang="en-US" baseline="0" dirty="0" smtClean="0"/>
              <a:t>Land surface modeling teams in need of data for validation studies</a:t>
            </a: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 are we going to do this? What are the best methods?</a:t>
            </a:r>
            <a:endParaRPr lang="en-US" dirty="0" smtClean="0"/>
          </a:p>
          <a:p>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ARL?,</a:t>
            </a:r>
            <a:r>
              <a:rPr lang="en-US" baseline="0" dirty="0" smtClean="0"/>
              <a:t> Legacy </a:t>
            </a:r>
            <a:r>
              <a:rPr lang="en-US" dirty="0" smtClean="0"/>
              <a:t>technical</a:t>
            </a:r>
            <a:r>
              <a:rPr lang="en-US" baseline="0" dirty="0" smtClean="0"/>
              <a:t> expertise in air-surface exchange, from the days of NAPAP to instrumentation development. Measurements from ARL scientists represent 2 of the longest period of records for energy and CO2 exchange.</a:t>
            </a:r>
          </a:p>
          <a:p>
            <a:r>
              <a:rPr lang="en-US" baseline="0" dirty="0" smtClean="0"/>
              <a:t>Oak Ridge, and </a:t>
            </a:r>
            <a:r>
              <a:rPr lang="en-US" baseline="0" dirty="0" err="1" smtClean="0"/>
              <a:t>Bondville</a:t>
            </a:r>
            <a:r>
              <a:rPr lang="en-US" baseline="0" dirty="0" smtClean="0"/>
              <a:t> (Champaign). </a:t>
            </a: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an</a:t>
            </a:r>
            <a:r>
              <a:rPr lang="en-US" baseline="0" dirty="0" smtClean="0"/>
              <a:t> objective of obtaining data over representative ecosystems, no two stations are quite the same, each having a unique set of challenges.</a:t>
            </a: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Primary observations consist of measurements of the surface radiation budget, and the surface heat budget.</a:t>
            </a:r>
          </a:p>
        </p:txBody>
      </p:sp>
      <p:sp>
        <p:nvSpPr>
          <p:cNvPr id="4" name="Slide Number Placeholder 3"/>
          <p:cNvSpPr>
            <a:spLocks noGrp="1"/>
          </p:cNvSpPr>
          <p:nvPr>
            <p:ph type="sldNum" sz="quarter" idx="10"/>
          </p:nvPr>
        </p:nvSpPr>
        <p:spPr/>
        <p:txBody>
          <a:bodyPr/>
          <a:lstStyle/>
          <a:p>
            <a:fld id="{44968C90-F160-400A-9168-041FF088281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Lots of other</a:t>
            </a:r>
            <a:r>
              <a:rPr lang="en-US" baseline="0" dirty="0" smtClean="0"/>
              <a:t> observations are needed for interpretation of the data, inputs to land surface models, etc.</a:t>
            </a: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966485B-8A43-4B08-93E1-DB7D3FDA24D2}" type="datetime1">
              <a:rPr lang="en-US" smtClean="0"/>
              <a:pPr/>
              <a:t>4/15/2011</a:t>
            </a:fld>
            <a:endParaRPr lang="en-US"/>
          </a:p>
        </p:txBody>
      </p:sp>
      <p:sp>
        <p:nvSpPr>
          <p:cNvPr id="4" name="Footer Placeholder 3"/>
          <p:cNvSpPr>
            <a:spLocks noGrp="1"/>
          </p:cNvSpPr>
          <p:nvPr>
            <p:ph type="ftr" sz="quarter" idx="11"/>
          </p:nvPr>
        </p:nvSpPr>
        <p:spPr/>
        <p:txBody>
          <a:bodyPr/>
          <a:lstStyle/>
          <a:p>
            <a:r>
              <a:rPr lang="en-US" smtClean="0"/>
              <a:t>Air Resources Laboratory</a:t>
            </a:r>
            <a:endParaRPr lang="en-US"/>
          </a:p>
        </p:txBody>
      </p:sp>
      <p:sp>
        <p:nvSpPr>
          <p:cNvPr id="5" name="Slide Number Placeholder 4"/>
          <p:cNvSpPr>
            <a:spLocks noGrp="1"/>
          </p:cNvSpPr>
          <p:nvPr>
            <p:ph type="sldNum" sz="quarter" idx="12"/>
          </p:nvPr>
        </p:nvSpPr>
        <p:spPr/>
        <p:txBody>
          <a:bodyPr/>
          <a:lstStyle/>
          <a:p>
            <a:fld id="{3E7EE49B-C32B-495C-9640-ABBF50F57D80}" type="slidenum">
              <a:rPr lang="en-US" smtClean="0"/>
              <a:pPr/>
              <a:t>‹#›</a:t>
            </a:fld>
            <a:endParaRPr lang="en-US"/>
          </a:p>
        </p:txBody>
      </p:sp>
      <p:sp>
        <p:nvSpPr>
          <p:cNvPr id="8" name="Content Placeholder 2"/>
          <p:cNvSpPr>
            <a:spLocks noGrp="1"/>
          </p:cNvSpPr>
          <p:nvPr>
            <p:ph idx="13"/>
          </p:nvPr>
        </p:nvSpPr>
        <p:spPr>
          <a:xfrm>
            <a:off x="609600" y="1524000"/>
            <a:ext cx="8229600" cy="4389120"/>
          </a:xfrm>
          <a:prstGeom prst="rect">
            <a:avLst/>
          </a:prstGeom>
        </p:spPr>
        <p:txBody>
          <a:bodyPr/>
          <a:lstStyle>
            <a:lvl1pPr>
              <a:defRPr sz="3600"/>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966485B-8A43-4B08-93E1-DB7D3FDA24D2}" type="datetime1">
              <a:rPr lang="en-US" smtClean="0"/>
              <a:pPr/>
              <a:t>4/15/2011</a:t>
            </a:fld>
            <a:endParaRPr lang="en-US"/>
          </a:p>
        </p:txBody>
      </p:sp>
      <p:sp>
        <p:nvSpPr>
          <p:cNvPr id="4" name="Footer Placeholder 3"/>
          <p:cNvSpPr>
            <a:spLocks noGrp="1"/>
          </p:cNvSpPr>
          <p:nvPr>
            <p:ph type="ftr" sz="quarter" idx="11"/>
          </p:nvPr>
        </p:nvSpPr>
        <p:spPr/>
        <p:txBody>
          <a:bodyPr/>
          <a:lstStyle/>
          <a:p>
            <a:r>
              <a:rPr lang="en-US" smtClean="0"/>
              <a:t>Air Resources Laboratory</a:t>
            </a:r>
            <a:endParaRPr lang="en-US"/>
          </a:p>
        </p:txBody>
      </p:sp>
      <p:sp>
        <p:nvSpPr>
          <p:cNvPr id="5" name="Slide Number Placeholder 4"/>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2C1D54-128B-427C-9A2A-6AE0DB2B782B}" type="datetime1">
              <a:rPr lang="en-US" smtClean="0"/>
              <a:pPr/>
              <a:t>4/15/2011</a:t>
            </a:fld>
            <a:endParaRPr lang="en-US"/>
          </a:p>
        </p:txBody>
      </p:sp>
      <p:sp>
        <p:nvSpPr>
          <p:cNvPr id="4" name="Footer Placeholder 3"/>
          <p:cNvSpPr>
            <a:spLocks noGrp="1"/>
          </p:cNvSpPr>
          <p:nvPr>
            <p:ph type="ftr" sz="quarter" idx="11"/>
          </p:nvPr>
        </p:nvSpPr>
        <p:spPr/>
        <p:txBody>
          <a:bodyPr/>
          <a:lstStyle/>
          <a:p>
            <a:r>
              <a:rPr lang="en-US" smtClean="0"/>
              <a:t>Air Resources Laboratory</a:t>
            </a:r>
            <a:endParaRPr lang="en-US"/>
          </a:p>
        </p:txBody>
      </p:sp>
      <p:sp>
        <p:nvSpPr>
          <p:cNvPr id="5" name="Slide Number Placeholder 4"/>
          <p:cNvSpPr>
            <a:spLocks noGrp="1"/>
          </p:cNvSpPr>
          <p:nvPr>
            <p:ph type="sldNum" sz="quarter" idx="12"/>
          </p:nvPr>
        </p:nvSpPr>
        <p:spPr/>
        <p:txBody>
          <a:bodyPr/>
          <a:lstStyle/>
          <a:p>
            <a:fld id="{3E7EE49B-C32B-495C-9640-ABBF50F57D80}" type="slidenum">
              <a:rPr lang="en-US" smtClean="0"/>
              <a:pPr/>
              <a:t>‹#›</a:t>
            </a:fld>
            <a:endParaRPr lang="en-US"/>
          </a:p>
        </p:txBody>
      </p:sp>
      <p:sp>
        <p:nvSpPr>
          <p:cNvPr id="6" name="Content Placeholder 2"/>
          <p:cNvSpPr>
            <a:spLocks noGrp="1"/>
          </p:cNvSpPr>
          <p:nvPr>
            <p:ph idx="1"/>
          </p:nvPr>
        </p:nvSpPr>
        <p:spPr>
          <a:xfrm>
            <a:off x="685800" y="1447800"/>
            <a:ext cx="8229600" cy="4389120"/>
          </a:xfrm>
          <a:prstGeom prst="rect">
            <a:avLst/>
          </a:prstGeom>
        </p:spPr>
        <p:txBody>
          <a:bodyPr/>
          <a:lstStyle>
            <a:lvl1pPr>
              <a:defRPr sz="3600"/>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935480"/>
            <a:ext cx="8229600" cy="4389120"/>
          </a:xfrm>
          <a:prstGeom prst="rect">
            <a:avLst/>
          </a:prstGeo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3BF72E70-F309-487C-8387-A657D1DD6C67}" type="datetime1">
              <a:rPr lang="en-US" smtClean="0"/>
              <a:pPr/>
              <a:t>4/15/2011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457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A51FF8F-F7BF-4DEB-A7F9-0E6D4FE763E3}" type="datetime1">
              <a:rPr lang="en-US" smtClean="0"/>
              <a:pPr/>
              <a:t>4/15/2011</a:t>
            </a:fld>
            <a:endParaRPr lang="en-US"/>
          </a:p>
        </p:txBody>
      </p:sp>
      <p:sp>
        <p:nvSpPr>
          <p:cNvPr id="6" name="Footer Placeholder 5"/>
          <p:cNvSpPr>
            <a:spLocks noGrp="1"/>
          </p:cNvSpPr>
          <p:nvPr>
            <p:ph type="ftr" sz="quarter" idx="11"/>
          </p:nvPr>
        </p:nvSpPr>
        <p:spPr/>
        <p:txBody>
          <a:bodyPr/>
          <a:lstStyle/>
          <a:p>
            <a:r>
              <a:rPr lang="en-US" smtClean="0"/>
              <a:t>Air Resources Laboratory</a:t>
            </a:r>
            <a:endParaRPr lang="en-US"/>
          </a:p>
        </p:txBody>
      </p:sp>
      <p:sp>
        <p:nvSpPr>
          <p:cNvPr id="7" name="Slide Number Placeholder 6"/>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a:prstGeom prst="rect">
            <a:avLst/>
          </a:prstGeo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a:prstGeom prst="rect">
            <a:avLst/>
          </a:prstGeo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a:prstGeom prst="rect">
            <a:avLst/>
          </a:prstGeo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a:prstGeom prst="rect">
            <a:avLst/>
          </a:prstGeo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2C01384-5899-439B-8B4F-3AF06687C6BE}" type="datetime1">
              <a:rPr lang="en-US" smtClean="0"/>
              <a:pPr/>
              <a:t>4/15/2011</a:t>
            </a:fld>
            <a:endParaRPr lang="en-US"/>
          </a:p>
        </p:txBody>
      </p:sp>
      <p:sp>
        <p:nvSpPr>
          <p:cNvPr id="8" name="Footer Placeholder 7"/>
          <p:cNvSpPr>
            <a:spLocks noGrp="1"/>
          </p:cNvSpPr>
          <p:nvPr>
            <p:ph type="ftr" sz="quarter" idx="11"/>
          </p:nvPr>
        </p:nvSpPr>
        <p:spPr/>
        <p:txBody>
          <a:bodyPr/>
          <a:lstStyle/>
          <a:p>
            <a:r>
              <a:rPr lang="en-US" smtClean="0"/>
              <a:t>Air Resources Laboratory</a:t>
            </a:r>
            <a:endParaRPr lang="en-US"/>
          </a:p>
        </p:txBody>
      </p:sp>
      <p:sp>
        <p:nvSpPr>
          <p:cNvPr id="9" name="Slide Number Placeholder 8"/>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mtClean="0"/>
              <a:pPr/>
              <a:t>4/15/2011</a:t>
            </a:fld>
            <a:endParaRPr lang="en-US"/>
          </a:p>
        </p:txBody>
      </p:sp>
      <p:sp>
        <p:nvSpPr>
          <p:cNvPr id="3" name="Footer Placeholder 2"/>
          <p:cNvSpPr>
            <a:spLocks noGrp="1"/>
          </p:cNvSpPr>
          <p:nvPr>
            <p:ph type="ftr" sz="quarter" idx="11"/>
          </p:nvPr>
        </p:nvSpPr>
        <p:spPr/>
        <p:txBody>
          <a:bodyPr/>
          <a:lstStyle/>
          <a:p>
            <a:r>
              <a:rPr lang="en-US" smtClean="0"/>
              <a:t>Air Resources Laboratory</a:t>
            </a:r>
            <a:endParaRPr lang="en-US"/>
          </a:p>
        </p:txBody>
      </p:sp>
      <p:sp>
        <p:nvSpPr>
          <p:cNvPr id="4" name="Slide Number Placeholder 3"/>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a:prstGeom prst="rect">
            <a:avLst/>
          </a:prstGeo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a:prstGeom prst="rect">
            <a:avLst/>
          </a:prstGeo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a:prstGeom prst="rect">
            <a:avLst/>
          </a:prstGeo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D19B043-8606-4A35-B374-18178DA45BC7}" type="datetime1">
              <a:rPr lang="en-US" smtClean="0"/>
              <a:pPr/>
              <a:t>4/15/2011</a:t>
            </a:fld>
            <a:endParaRPr lang="en-US"/>
          </a:p>
        </p:txBody>
      </p:sp>
      <p:sp>
        <p:nvSpPr>
          <p:cNvPr id="6" name="Footer Placeholder 5"/>
          <p:cNvSpPr>
            <a:spLocks noGrp="1"/>
          </p:cNvSpPr>
          <p:nvPr>
            <p:ph type="ftr" sz="quarter" idx="11"/>
          </p:nvPr>
        </p:nvSpPr>
        <p:spPr/>
        <p:txBody>
          <a:bodyPr/>
          <a:lstStyle/>
          <a:p>
            <a:r>
              <a:rPr lang="en-US" smtClean="0"/>
              <a:t>Air Resources Laboratory</a:t>
            </a:r>
            <a:endParaRPr lang="en-US"/>
          </a:p>
        </p:txBody>
      </p:sp>
      <p:sp>
        <p:nvSpPr>
          <p:cNvPr id="7" name="Slide Number Placeholder 6"/>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a:prstGeom prst="rect">
            <a:avLst/>
          </a:prstGeo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a:prstGeom prst="rect">
            <a:avLst/>
          </a:prstGeo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4D018DE-2FE2-4869-815D-EF4A5A710EB2}" type="datetime1">
              <a:rPr lang="en-US" smtClean="0"/>
              <a:pPr/>
              <a:t>4/15/2011</a:t>
            </a:fld>
            <a:endParaRPr lang="en-US"/>
          </a:p>
        </p:txBody>
      </p:sp>
      <p:sp>
        <p:nvSpPr>
          <p:cNvPr id="6" name="Footer Placeholder 5"/>
          <p:cNvSpPr>
            <a:spLocks noGrp="1"/>
          </p:cNvSpPr>
          <p:nvPr>
            <p:ph type="ftr" sz="quarter" idx="11"/>
          </p:nvPr>
        </p:nvSpPr>
        <p:spPr/>
        <p:txBody>
          <a:bodyPr/>
          <a:lstStyle/>
          <a:p>
            <a:r>
              <a:rPr lang="en-US" smtClean="0"/>
              <a:t>Air Resources Laboratory</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E7EE49B-C32B-495C-9640-ABBF50F57D80}"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a:xfrm>
            <a:off x="457200" y="1935480"/>
            <a:ext cx="8229600" cy="4389120"/>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2B9FF8-5A8F-40E7-93DF-7C6532BB8B94}" type="datetime1">
              <a:rPr lang="en-US" smtClean="0"/>
              <a:pPr/>
              <a:t>4/15/2011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a:prstGeom prst="rect">
            <a:avLst/>
          </a:prstGeom>
        </p:spPr>
        <p:txBody>
          <a:bodyPr vert="eaVert"/>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a:xfrm>
            <a:off x="457200" y="914401"/>
            <a:ext cx="6019800" cy="5211763"/>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B82EAE-CAD7-49D0-9CF1-CAFD09982ED0}" type="datetime1">
              <a:rPr lang="en-US" smtClean="0"/>
              <a:pPr/>
              <a:t>4/15/2011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TextBox 16"/>
          <p:cNvSpPr txBox="1"/>
          <p:nvPr/>
        </p:nvSpPr>
        <p:spPr>
          <a:xfrm>
            <a:off x="0" y="6488668"/>
            <a:ext cx="9144000" cy="369332"/>
          </a:xfrm>
          <a:prstGeom prst="rect">
            <a:avLst/>
          </a:prstGeom>
          <a:gradFill flip="none" rotWithShape="1">
            <a:gsLst>
              <a:gs pos="25000">
                <a:srgbClr val="33CCCC">
                  <a:tint val="66000"/>
                  <a:satMod val="160000"/>
                </a:srgbClr>
              </a:gs>
              <a:gs pos="50000">
                <a:srgbClr val="33CCCC">
                  <a:tint val="44500"/>
                  <a:satMod val="160000"/>
                </a:srgbClr>
              </a:gs>
              <a:gs pos="100000">
                <a:srgbClr val="33CCCC">
                  <a:tint val="23500"/>
                  <a:satMod val="160000"/>
                </a:srgbClr>
              </a:gs>
            </a:gsLst>
            <a:lin ang="16200000" scaled="1"/>
            <a:tileRect/>
          </a:gradFill>
        </p:spPr>
        <p:txBody>
          <a:bodyPr wrap="square" rtlCol="0">
            <a:spAutoFit/>
          </a:bodyPr>
          <a:lstStyle/>
          <a:p>
            <a:endParaRPr lang="en-US" dirty="0"/>
          </a:p>
        </p:txBody>
      </p:sp>
      <p:sp>
        <p:nvSpPr>
          <p:cNvPr id="7" name="Freeform 6"/>
          <p:cNvSpPr>
            <a:spLocks/>
          </p:cNvSpPr>
          <p:nvPr/>
        </p:nvSpPr>
        <p:spPr bwMode="auto">
          <a:xfrm>
            <a:off x="-9525" y="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b="1">
                <a:solidFill>
                  <a:schemeClr val="tx2">
                    <a:shade val="90000"/>
                  </a:schemeClr>
                </a:solidFill>
              </a:defRPr>
            </a:lvl1pPr>
          </a:lstStyle>
          <a:p>
            <a:fld id="{602C1D54-128B-427C-9A2A-6AE0DB2B782B}" type="datetime1">
              <a:rPr lang="en-US" smtClean="0"/>
              <a:pPr/>
              <a:t>4/15/2011</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ctr" eaLnBrk="1" latinLnBrk="0" hangingPunct="1">
              <a:defRPr kumimoji="0" sz="1200" b="1">
                <a:solidFill>
                  <a:schemeClr val="tx2">
                    <a:shade val="90000"/>
                  </a:schemeClr>
                </a:solidFill>
              </a:defRPr>
            </a:lvl1pPr>
          </a:lstStyle>
          <a:p>
            <a:r>
              <a:rPr lang="en-US" dirty="0" smtClean="0"/>
              <a:t>Air Resources Laboratory</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b="1">
                <a:solidFill>
                  <a:schemeClr val="tx2">
                    <a:shade val="90000"/>
                  </a:schemeClr>
                </a:solidFill>
              </a:defRPr>
            </a:lvl1pPr>
          </a:lstStyle>
          <a:p>
            <a:fld id="{3E7EE49B-C32B-495C-9640-ABBF50F57D80}"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pic>
        <p:nvPicPr>
          <p:cNvPr id="14" name="Picture 7" descr="NOAA"/>
          <p:cNvPicPr>
            <a:picLocks noChangeAspect="1" noChangeArrowheads="1"/>
          </p:cNvPicPr>
          <p:nvPr/>
        </p:nvPicPr>
        <p:blipFill>
          <a:blip r:embed="rId13" cstate="print"/>
          <a:srcRect/>
          <a:stretch>
            <a:fillRect/>
          </a:stretch>
        </p:blipFill>
        <p:spPr bwMode="auto">
          <a:xfrm>
            <a:off x="76200" y="76200"/>
            <a:ext cx="762000" cy="762000"/>
          </a:xfrm>
          <a:prstGeom prst="rect">
            <a:avLst/>
          </a:prstGeom>
          <a:noFill/>
          <a:effectLst>
            <a:outerShdw dist="45791" dir="2021404" algn="ctr" rotWithShape="0">
              <a:srgbClr val="000066">
                <a:alpha val="50000"/>
              </a:srgbClr>
            </a:outerShdw>
          </a:effectLst>
        </p:spPr>
      </p:pic>
      <p:sp>
        <p:nvSpPr>
          <p:cNvPr id="16" name="Title Placeholder 8"/>
          <p:cNvSpPr>
            <a:spLocks noGrp="1"/>
          </p:cNvSpPr>
          <p:nvPr>
            <p:ph type="title"/>
          </p:nvPr>
        </p:nvSpPr>
        <p:spPr>
          <a:xfrm>
            <a:off x="1447800" y="2514600"/>
            <a:ext cx="6019800" cy="838200"/>
          </a:xfrm>
          <a:prstGeom prst="rect">
            <a:avLst/>
          </a:prstGeom>
        </p:spPr>
        <p:txBody>
          <a:bodyPr vert="horz" lIns="0" rIns="0" bIns="0" anchor="b">
            <a:noAutofit/>
          </a:bodyPr>
          <a:lstStyle/>
          <a:p>
            <a:r>
              <a:rPr kumimoji="0" lang="en-US" dirty="0" smtClean="0"/>
              <a:t>Click to edit Master title style</a:t>
            </a:r>
            <a:endParaRPr kumimoji="0" lang="en-US" dirty="0"/>
          </a:p>
        </p:txBody>
      </p:sp>
    </p:spTree>
  </p:cSld>
  <p:clrMap bg1="lt1" tx1="dk1" bg2="lt2" tx2="dk2" accent1="accent1" accent2="accent2" accent3="accent3" accent4="accent4" accent5="accent5" accent6="accent6" hlink="hlink" folHlink="folHlink"/>
  <p:sldLayoutIdLst>
    <p:sldLayoutId id="2147483676" r:id="rId1"/>
    <p:sldLayoutId id="2147483673" r:id="rId2"/>
    <p:sldLayoutId id="2147483674" r:id="rId3"/>
    <p:sldLayoutId id="2147483675" r:id="rId4"/>
    <p:sldLayoutId id="2147483677" r:id="rId5"/>
    <p:sldLayoutId id="2147483678" r:id="rId6"/>
    <p:sldLayoutId id="2147483679" r:id="rId7"/>
    <p:sldLayoutId id="2147483680" r:id="rId8"/>
    <p:sldLayoutId id="2147483681" r:id="rId9"/>
    <p:sldLayoutId id="2147483684" r:id="rId10"/>
    <p:sldLayoutId id="2147483683" r:id="rId11"/>
  </p:sldLayoutIdLst>
  <p:hf hdr="0"/>
  <p:txStyles>
    <p:titleStyle>
      <a:lvl1pPr algn="l" rtl="0" eaLnBrk="1" latinLnBrk="0" hangingPunct="1">
        <a:spcBef>
          <a:spcPct val="0"/>
        </a:spcBef>
        <a:buNone/>
        <a:defRPr kumimoji="0" sz="36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video" Target="file:///\\localhost\Users\tilden\Desktop\CH10_year_midday_evendays_Sonic.MPEG"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 Id="rId9"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3"/>
          </p:nvPr>
        </p:nvSpPr>
        <p:spPr>
          <a:xfrm>
            <a:off x="0" y="2011680"/>
            <a:ext cx="9144000" cy="4389120"/>
          </a:xfrm>
        </p:spPr>
        <p:txBody>
          <a:bodyPr/>
          <a:lstStyle/>
          <a:p>
            <a:pPr algn="ctr">
              <a:buNone/>
            </a:pPr>
            <a:r>
              <a:rPr lang="en-US" sz="3200" i="1" dirty="0" smtClean="0"/>
              <a:t> NOAA climate research for understanding</a:t>
            </a:r>
          </a:p>
          <a:p>
            <a:pPr algn="ctr">
              <a:buNone/>
            </a:pPr>
            <a:r>
              <a:rPr lang="en-US" sz="3200" i="1" dirty="0" smtClean="0"/>
              <a:t>land surface processes and climate feedbacks</a:t>
            </a:r>
          </a:p>
          <a:p>
            <a:pPr>
              <a:buNone/>
            </a:pPr>
            <a:endParaRPr lang="en-US" sz="3200" i="1" dirty="0" smtClean="0"/>
          </a:p>
          <a:p>
            <a:pPr algn="ctr">
              <a:buNone/>
            </a:pPr>
            <a:r>
              <a:rPr lang="en-US" sz="3200" dirty="0" smtClean="0"/>
              <a:t>Tilden P. Meyers</a:t>
            </a:r>
          </a:p>
          <a:p>
            <a:pPr algn="ctr">
              <a:buNone/>
            </a:pPr>
            <a:r>
              <a:rPr lang="en-US" sz="3200" dirty="0" smtClean="0"/>
              <a:t>Air Resources Laboratory</a:t>
            </a:r>
          </a:p>
          <a:p>
            <a:pPr algn="ctr">
              <a:buNone/>
            </a:pPr>
            <a:endParaRPr lang="en-US" dirty="0" smtClean="0"/>
          </a:p>
          <a:p>
            <a:pPr algn="ctr">
              <a:buNone/>
            </a:pPr>
            <a:r>
              <a:rPr lang="en-US" sz="3200" dirty="0" smtClean="0"/>
              <a:t>May 3-5, 2011</a:t>
            </a:r>
          </a:p>
          <a:p>
            <a:pPr>
              <a:buNone/>
            </a:pPr>
            <a:endParaRPr lang="en-US" dirty="0"/>
          </a:p>
        </p:txBody>
      </p:sp>
      <p:sp>
        <p:nvSpPr>
          <p:cNvPr id="5" name="Title 4"/>
          <p:cNvSpPr>
            <a:spLocks noGrp="1"/>
          </p:cNvSpPr>
          <p:nvPr>
            <p:ph type="title" idx="4294967295"/>
          </p:nvPr>
        </p:nvSpPr>
        <p:spPr>
          <a:xfrm>
            <a:off x="0" y="704850"/>
            <a:ext cx="9144000" cy="1143000"/>
          </a:xfrm>
        </p:spPr>
        <p:txBody>
          <a:bodyPr/>
          <a:lstStyle/>
          <a:p>
            <a:pPr algn="ctr"/>
            <a:r>
              <a:rPr lang="en-US" sz="4000" dirty="0" smtClean="0">
                <a:solidFill>
                  <a:schemeClr val="tx1"/>
                </a:solidFill>
              </a:rPr>
              <a:t>The Surface Energy Budget </a:t>
            </a:r>
            <a:r>
              <a:rPr lang="en-US" sz="4000" dirty="0" smtClean="0"/>
              <a:t/>
            </a:r>
            <a:br>
              <a:rPr lang="en-US" sz="4000" dirty="0" smtClean="0"/>
            </a:br>
            <a:endParaRPr lang="en-US"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mtClean="0"/>
              <a:pPr/>
              <a:t>4/15/2011</a:t>
            </a:fld>
            <a:endParaRPr lang="en-US"/>
          </a:p>
        </p:txBody>
      </p:sp>
      <p:sp>
        <p:nvSpPr>
          <p:cNvPr id="3" name="Footer Placeholder 2"/>
          <p:cNvSpPr>
            <a:spLocks noGrp="1"/>
          </p:cNvSpPr>
          <p:nvPr>
            <p:ph type="ftr" sz="quarter" idx="11"/>
          </p:nvPr>
        </p:nvSpPr>
        <p:spPr/>
        <p:txBody>
          <a:bodyPr/>
          <a:lstStyle/>
          <a:p>
            <a:r>
              <a:rPr lang="en-US" smtClean="0"/>
              <a:t>Air Resources Laboratory</a:t>
            </a:r>
            <a:endParaRPr lang="en-US"/>
          </a:p>
        </p:txBody>
      </p:sp>
      <p:sp>
        <p:nvSpPr>
          <p:cNvPr id="4" name="Slide Number Placeholder 3"/>
          <p:cNvSpPr>
            <a:spLocks noGrp="1"/>
          </p:cNvSpPr>
          <p:nvPr>
            <p:ph type="sldNum" sz="quarter" idx="12"/>
          </p:nvPr>
        </p:nvSpPr>
        <p:spPr/>
        <p:txBody>
          <a:bodyPr/>
          <a:lstStyle/>
          <a:p>
            <a:fld id="{3E7EE49B-C32B-495C-9640-ABBF50F57D80}" type="slidenum">
              <a:rPr lang="en-US" smtClean="0"/>
              <a:pPr/>
              <a:t>10</a:t>
            </a:fld>
            <a:endParaRPr lang="en-US"/>
          </a:p>
        </p:txBody>
      </p:sp>
      <p:sp>
        <p:nvSpPr>
          <p:cNvPr id="5" name="Text Box 7"/>
          <p:cNvSpPr txBox="1">
            <a:spLocks noChangeArrowheads="1"/>
          </p:cNvSpPr>
          <p:nvPr/>
        </p:nvSpPr>
        <p:spPr bwMode="auto">
          <a:xfrm>
            <a:off x="0" y="533400"/>
            <a:ext cx="9144000" cy="526298"/>
          </a:xfrm>
          <a:prstGeom prst="rect">
            <a:avLst/>
          </a:prstGeom>
          <a:noFill/>
          <a:ln w="9525">
            <a:noFill/>
            <a:miter lim="800000"/>
            <a:headEnd/>
            <a:tailEnd/>
          </a:ln>
          <a:effectLst/>
        </p:spPr>
        <p:txBody>
          <a:bodyPr wrap="square" lIns="0" tIns="0" rIns="0" bIns="0" anchor="ctr">
            <a:prstTxWarp prst="textNoShape">
              <a:avLst/>
            </a:prstTxWarp>
            <a:spAutoFit/>
          </a:bodyPr>
          <a:lstStyle/>
          <a:p>
            <a:pPr algn="ctr">
              <a:lnSpc>
                <a:spcPct val="95000"/>
              </a:lnSpc>
            </a:pPr>
            <a:r>
              <a:rPr lang="en-US" sz="3600" dirty="0" smtClean="0">
                <a:solidFill>
                  <a:srgbClr val="000000"/>
                </a:solidFill>
                <a:latin typeface="+mj-lt"/>
              </a:rPr>
              <a:t>Additional observations</a:t>
            </a:r>
            <a:endParaRPr lang="en-US" sz="3600" dirty="0">
              <a:solidFill>
                <a:srgbClr val="000000"/>
              </a:solidFill>
              <a:latin typeface="+mj-lt"/>
            </a:endParaRPr>
          </a:p>
        </p:txBody>
      </p:sp>
      <p:pic>
        <p:nvPicPr>
          <p:cNvPr id="7" name="Picture 6" descr="bug.JPG"/>
          <p:cNvPicPr>
            <a:picLocks noChangeAspect="1"/>
          </p:cNvPicPr>
          <p:nvPr/>
        </p:nvPicPr>
        <p:blipFill>
          <a:blip r:embed="rId3" cstate="print"/>
          <a:stretch>
            <a:fillRect/>
          </a:stretch>
        </p:blipFill>
        <p:spPr>
          <a:xfrm>
            <a:off x="304800" y="1143000"/>
            <a:ext cx="3454400" cy="2590800"/>
          </a:xfrm>
          <a:prstGeom prst="rect">
            <a:avLst/>
          </a:prstGeom>
        </p:spPr>
      </p:pic>
      <p:pic>
        <p:nvPicPr>
          <p:cNvPr id="8" name="Picture 7" descr="discing.JPG"/>
          <p:cNvPicPr>
            <a:picLocks noChangeAspect="1"/>
          </p:cNvPicPr>
          <p:nvPr/>
        </p:nvPicPr>
        <p:blipFill>
          <a:blip r:embed="rId4" cstate="print"/>
          <a:stretch>
            <a:fillRect/>
          </a:stretch>
        </p:blipFill>
        <p:spPr>
          <a:xfrm>
            <a:off x="4648200" y="1143000"/>
            <a:ext cx="3505200" cy="2628900"/>
          </a:xfrm>
          <a:prstGeom prst="rect">
            <a:avLst/>
          </a:prstGeom>
        </p:spPr>
      </p:pic>
      <p:pic>
        <p:nvPicPr>
          <p:cNvPr id="9" name="Picture 8" descr="planting.JPG"/>
          <p:cNvPicPr>
            <a:picLocks noChangeAspect="1"/>
          </p:cNvPicPr>
          <p:nvPr/>
        </p:nvPicPr>
        <p:blipFill>
          <a:blip r:embed="rId5" cstate="print"/>
          <a:stretch>
            <a:fillRect/>
          </a:stretch>
        </p:blipFill>
        <p:spPr>
          <a:xfrm>
            <a:off x="228600" y="3886200"/>
            <a:ext cx="3505200" cy="2628900"/>
          </a:xfrm>
          <a:prstGeom prst="rect">
            <a:avLst/>
          </a:prstGeom>
        </p:spPr>
      </p:pic>
      <p:pic>
        <p:nvPicPr>
          <p:cNvPr id="10" name="Picture 9" descr="snow_depth.jpg"/>
          <p:cNvPicPr>
            <a:picLocks noChangeAspect="1"/>
          </p:cNvPicPr>
          <p:nvPr/>
        </p:nvPicPr>
        <p:blipFill>
          <a:blip r:embed="rId6" cstate="print"/>
          <a:stretch>
            <a:fillRect/>
          </a:stretch>
        </p:blipFill>
        <p:spPr>
          <a:xfrm>
            <a:off x="4648200" y="3962400"/>
            <a:ext cx="3484880" cy="237605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mtClean="0"/>
              <a:pPr/>
              <a:t>4/15/2011</a:t>
            </a:fld>
            <a:endParaRPr lang="en-US"/>
          </a:p>
        </p:txBody>
      </p:sp>
      <p:sp>
        <p:nvSpPr>
          <p:cNvPr id="3" name="Footer Placeholder 2"/>
          <p:cNvSpPr>
            <a:spLocks noGrp="1"/>
          </p:cNvSpPr>
          <p:nvPr>
            <p:ph type="ftr" sz="quarter" idx="11"/>
          </p:nvPr>
        </p:nvSpPr>
        <p:spPr/>
        <p:txBody>
          <a:bodyPr/>
          <a:lstStyle/>
          <a:p>
            <a:r>
              <a:rPr lang="en-US" smtClean="0"/>
              <a:t>Air Resources Laboratory</a:t>
            </a:r>
            <a:endParaRPr lang="en-US"/>
          </a:p>
        </p:txBody>
      </p:sp>
      <p:sp>
        <p:nvSpPr>
          <p:cNvPr id="4" name="Slide Number Placeholder 3"/>
          <p:cNvSpPr>
            <a:spLocks noGrp="1"/>
          </p:cNvSpPr>
          <p:nvPr>
            <p:ph type="sldNum" sz="quarter" idx="12"/>
          </p:nvPr>
        </p:nvSpPr>
        <p:spPr/>
        <p:txBody>
          <a:bodyPr/>
          <a:lstStyle/>
          <a:p>
            <a:fld id="{3E7EE49B-C32B-495C-9640-ABBF50F57D80}" type="slidenum">
              <a:rPr lang="en-US" smtClean="0"/>
              <a:pPr/>
              <a:t>11</a:t>
            </a:fld>
            <a:endParaRPr lang="en-US"/>
          </a:p>
        </p:txBody>
      </p:sp>
      <p:sp>
        <p:nvSpPr>
          <p:cNvPr id="5" name="Title 4"/>
          <p:cNvSpPr txBox="1">
            <a:spLocks/>
          </p:cNvSpPr>
          <p:nvPr/>
        </p:nvSpPr>
        <p:spPr>
          <a:xfrm>
            <a:off x="457200" y="70408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dirty="0" smtClean="0">
                <a:solidFill>
                  <a:schemeClr val="tx2"/>
                </a:solidFill>
                <a:latin typeface="+mj-lt"/>
                <a:ea typeface="+mj-ea"/>
                <a:cs typeface="+mj-cs"/>
              </a:rPr>
              <a:t>Annual cycle of forest canopy</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pic>
        <p:nvPicPr>
          <p:cNvPr id="6" name="CH10_year_midday_evendays_Sonic.MPEG">
            <a:hlinkClick r:id="" action="ppaction://media"/>
          </p:cNvPr>
          <p:cNvPicPr/>
          <p:nvPr>
            <a:videoFile r:link="rId1"/>
          </p:nvPr>
        </p:nvPicPr>
        <p:blipFill>
          <a:blip r:embed="rId4" cstate="print"/>
          <a:stretch>
            <a:fillRect/>
          </a:stretch>
        </p:blipFill>
        <p:spPr>
          <a:xfrm>
            <a:off x="1353079" y="1935163"/>
            <a:ext cx="6437841" cy="4389437"/>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mtClean="0"/>
              <a:pPr/>
              <a:t>4/15/2011</a:t>
            </a:fld>
            <a:endParaRPr lang="en-US"/>
          </a:p>
        </p:txBody>
      </p:sp>
      <p:sp>
        <p:nvSpPr>
          <p:cNvPr id="3" name="Footer Placeholder 2"/>
          <p:cNvSpPr>
            <a:spLocks noGrp="1"/>
          </p:cNvSpPr>
          <p:nvPr>
            <p:ph type="ftr" sz="quarter" idx="11"/>
          </p:nvPr>
        </p:nvSpPr>
        <p:spPr/>
        <p:txBody>
          <a:bodyPr/>
          <a:lstStyle/>
          <a:p>
            <a:r>
              <a:rPr lang="en-US" smtClean="0"/>
              <a:t>Air Resources Laboratory</a:t>
            </a:r>
            <a:endParaRPr lang="en-US"/>
          </a:p>
        </p:txBody>
      </p:sp>
      <p:sp>
        <p:nvSpPr>
          <p:cNvPr id="4" name="Slide Number Placeholder 3"/>
          <p:cNvSpPr>
            <a:spLocks noGrp="1"/>
          </p:cNvSpPr>
          <p:nvPr>
            <p:ph type="sldNum" sz="quarter" idx="12"/>
          </p:nvPr>
        </p:nvSpPr>
        <p:spPr/>
        <p:txBody>
          <a:bodyPr/>
          <a:lstStyle/>
          <a:p>
            <a:fld id="{3E7EE49B-C32B-495C-9640-ABBF50F57D80}" type="slidenum">
              <a:rPr lang="en-US" smtClean="0"/>
              <a:pPr/>
              <a:t>12</a:t>
            </a:fld>
            <a:endParaRPr lang="en-US"/>
          </a:p>
        </p:txBody>
      </p:sp>
      <p:sp>
        <p:nvSpPr>
          <p:cNvPr id="5" name="Text Box 7"/>
          <p:cNvSpPr txBox="1">
            <a:spLocks noChangeArrowheads="1"/>
          </p:cNvSpPr>
          <p:nvPr/>
        </p:nvSpPr>
        <p:spPr bwMode="auto">
          <a:xfrm>
            <a:off x="0" y="533400"/>
            <a:ext cx="9144000" cy="526298"/>
          </a:xfrm>
          <a:prstGeom prst="rect">
            <a:avLst/>
          </a:prstGeom>
          <a:noFill/>
          <a:ln w="9525">
            <a:noFill/>
            <a:miter lim="800000"/>
            <a:headEnd/>
            <a:tailEnd/>
          </a:ln>
          <a:effectLst/>
        </p:spPr>
        <p:txBody>
          <a:bodyPr wrap="square" lIns="0" tIns="0" rIns="0" bIns="0" anchor="ctr">
            <a:prstTxWarp prst="textNoShape">
              <a:avLst/>
            </a:prstTxWarp>
            <a:spAutoFit/>
          </a:bodyPr>
          <a:lstStyle/>
          <a:p>
            <a:pPr algn="ctr">
              <a:lnSpc>
                <a:spcPct val="95000"/>
              </a:lnSpc>
            </a:pPr>
            <a:r>
              <a:rPr lang="en-US" sz="3600" dirty="0" smtClean="0">
                <a:solidFill>
                  <a:srgbClr val="000000"/>
                </a:solidFill>
                <a:latin typeface="+mj-lt"/>
              </a:rPr>
              <a:t>Major Findings</a:t>
            </a:r>
            <a:endParaRPr lang="en-US" sz="3600" dirty="0">
              <a:solidFill>
                <a:srgbClr val="000000"/>
              </a:solidFill>
              <a:latin typeface="+mj-lt"/>
            </a:endParaRPr>
          </a:p>
        </p:txBody>
      </p:sp>
      <p:sp>
        <p:nvSpPr>
          <p:cNvPr id="6" name="Text Box 8"/>
          <p:cNvSpPr txBox="1">
            <a:spLocks noChangeArrowheads="1"/>
          </p:cNvSpPr>
          <p:nvPr/>
        </p:nvSpPr>
        <p:spPr bwMode="auto">
          <a:xfrm>
            <a:off x="685800" y="1219200"/>
            <a:ext cx="8001000" cy="6552562"/>
          </a:xfrm>
          <a:prstGeom prst="rect">
            <a:avLst/>
          </a:prstGeom>
          <a:noFill/>
          <a:ln w="9525">
            <a:noFill/>
            <a:miter lim="800000"/>
            <a:headEnd/>
            <a:tailEnd/>
          </a:ln>
          <a:effectLst/>
        </p:spPr>
        <p:txBody>
          <a:bodyPr wrap="square" lIns="0" tIns="0" rIns="0" bIns="0">
            <a:prstTxWarp prst="textNoShape">
              <a:avLst/>
            </a:prstTxWarp>
            <a:spAutoFit/>
          </a:bodyPr>
          <a:lstStyle/>
          <a:p>
            <a:pPr lvl="1" indent="-308610">
              <a:lnSpc>
                <a:spcPct val="95000"/>
              </a:lnSpc>
              <a:buClr>
                <a:srgbClr val="000000"/>
              </a:buClr>
              <a:buSzPct val="100000"/>
            </a:pPr>
            <a:r>
              <a:rPr lang="en-US" sz="2800" dirty="0" smtClean="0">
                <a:solidFill>
                  <a:srgbClr val="000000"/>
                </a:solidFill>
              </a:rPr>
              <a:t> </a:t>
            </a:r>
            <a:r>
              <a:rPr lang="en-US" sz="2400" dirty="0" smtClean="0"/>
              <a:t>Droughts that occur during the growing season, leads to net annual carbon emissions (Meyers, 2001)</a:t>
            </a:r>
          </a:p>
          <a:p>
            <a:pPr lvl="1" indent="-308610">
              <a:lnSpc>
                <a:spcPct val="95000"/>
              </a:lnSpc>
              <a:buClr>
                <a:srgbClr val="000000"/>
              </a:buClr>
              <a:buSzPct val="100000"/>
            </a:pPr>
            <a:endParaRPr lang="en-US" sz="2400" dirty="0" smtClean="0"/>
          </a:p>
          <a:p>
            <a:pPr lvl="1" indent="-308610">
              <a:lnSpc>
                <a:spcPct val="95000"/>
              </a:lnSpc>
              <a:buClr>
                <a:srgbClr val="000000"/>
              </a:buClr>
              <a:buSzPct val="100000"/>
            </a:pPr>
            <a:r>
              <a:rPr lang="en-US" sz="2400" dirty="0" smtClean="0"/>
              <a:t>Mid-western corn/soybean ecosystems small carbon sink (</a:t>
            </a:r>
            <a:r>
              <a:rPr lang="en-US" sz="2400" dirty="0" err="1" smtClean="0"/>
              <a:t>Bernacchi</a:t>
            </a:r>
            <a:r>
              <a:rPr lang="en-US" sz="2400" dirty="0" smtClean="0"/>
              <a:t>, Hollinger, Meyers, 2005)</a:t>
            </a:r>
          </a:p>
          <a:p>
            <a:pPr lvl="1" indent="-308610">
              <a:lnSpc>
                <a:spcPct val="95000"/>
              </a:lnSpc>
              <a:buClr>
                <a:srgbClr val="000000"/>
              </a:buClr>
              <a:buSzPct val="100000"/>
            </a:pPr>
            <a:endParaRPr lang="en-US" sz="2400" dirty="0" smtClean="0"/>
          </a:p>
          <a:p>
            <a:pPr lvl="1" indent="-308610">
              <a:lnSpc>
                <a:spcPct val="95000"/>
              </a:lnSpc>
              <a:buClr>
                <a:srgbClr val="000000"/>
              </a:buClr>
              <a:buSzPct val="100000"/>
            </a:pPr>
            <a:r>
              <a:rPr lang="en-US" sz="2400" dirty="0" smtClean="0"/>
              <a:t>Significance of ecosystem storage terms in closing the surface energy budget (Meyers and Hollinger, 2004)</a:t>
            </a:r>
          </a:p>
          <a:p>
            <a:pPr lvl="1" indent="-308610">
              <a:lnSpc>
                <a:spcPct val="95000"/>
              </a:lnSpc>
              <a:buClr>
                <a:srgbClr val="000000"/>
              </a:buClr>
              <a:buSzPct val="100000"/>
            </a:pPr>
            <a:endParaRPr lang="en-US" sz="2400" dirty="0" smtClean="0"/>
          </a:p>
          <a:p>
            <a:pPr lvl="1" indent="-308610">
              <a:lnSpc>
                <a:spcPct val="95000"/>
              </a:lnSpc>
              <a:buClr>
                <a:srgbClr val="000000"/>
              </a:buClr>
              <a:buSzPct val="100000"/>
            </a:pPr>
            <a:r>
              <a:rPr lang="en-US" sz="2400" dirty="0" smtClean="0"/>
              <a:t>Demonstrated use in-situ broad-band Normalized Difference (NDVI) to track leaf area index (Wilson and Meyers, 2007)</a:t>
            </a:r>
          </a:p>
          <a:p>
            <a:pPr lvl="1" indent="-308610">
              <a:lnSpc>
                <a:spcPct val="95000"/>
              </a:lnSpc>
              <a:buClr>
                <a:srgbClr val="000000"/>
              </a:buClr>
              <a:buSzPct val="100000"/>
            </a:pPr>
            <a:endParaRPr lang="en-US" sz="2400" dirty="0" smtClean="0"/>
          </a:p>
          <a:p>
            <a:pPr lvl="1" indent="-308610">
              <a:lnSpc>
                <a:spcPct val="95000"/>
              </a:lnSpc>
              <a:buClr>
                <a:srgbClr val="000000"/>
              </a:buClr>
              <a:buSzPct val="100000"/>
            </a:pPr>
            <a:r>
              <a:rPr lang="en-US" sz="2400" dirty="0" smtClean="0"/>
              <a:t>Over 75% of annual </a:t>
            </a:r>
            <a:r>
              <a:rPr lang="en-US" sz="2400" dirty="0" err="1" smtClean="0"/>
              <a:t>evapotranspiration</a:t>
            </a:r>
            <a:r>
              <a:rPr lang="en-US" sz="2400" dirty="0" smtClean="0"/>
              <a:t> for semi-arid grasslands (AZ)   occurs in just 3 months (Krishnan, Meyers, et al, 2011)</a:t>
            </a:r>
          </a:p>
          <a:p>
            <a:pPr lvl="1" indent="-308610">
              <a:lnSpc>
                <a:spcPct val="95000"/>
              </a:lnSpc>
              <a:buClr>
                <a:srgbClr val="000000"/>
              </a:buClr>
              <a:buSzPct val="100000"/>
            </a:pPr>
            <a:endParaRPr lang="en-US" sz="2800" dirty="0" smtClean="0"/>
          </a:p>
          <a:p>
            <a:pPr lvl="1" indent="-308610">
              <a:lnSpc>
                <a:spcPct val="95000"/>
              </a:lnSpc>
              <a:buClr>
                <a:srgbClr val="000000"/>
              </a:buClr>
              <a:buSzPct val="100000"/>
            </a:pPr>
            <a:endParaRPr lang="en-US" sz="2800" dirty="0" smtClean="0"/>
          </a:p>
          <a:p>
            <a:pPr lvl="1" indent="-308610">
              <a:lnSpc>
                <a:spcPct val="95000"/>
              </a:lnSpc>
              <a:buClr>
                <a:srgbClr val="000000"/>
              </a:buClr>
              <a:buSzPct val="100000"/>
            </a:pPr>
            <a:endParaRPr lang="en-US" sz="2800" dirty="0" smtClean="0"/>
          </a:p>
          <a:p>
            <a:pPr>
              <a:lnSpc>
                <a:spcPct val="95000"/>
              </a:lnSpc>
            </a:pPr>
            <a:endParaRPr lang="en-US" sz="2400" dirty="0">
              <a:solidFill>
                <a:srgbClr val="000000"/>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mtClean="0"/>
              <a:pPr/>
              <a:t>4/15/2011</a:t>
            </a:fld>
            <a:endParaRPr lang="en-US"/>
          </a:p>
        </p:txBody>
      </p:sp>
      <p:sp>
        <p:nvSpPr>
          <p:cNvPr id="3" name="Footer Placeholder 2"/>
          <p:cNvSpPr>
            <a:spLocks noGrp="1"/>
          </p:cNvSpPr>
          <p:nvPr>
            <p:ph type="ftr" sz="quarter" idx="11"/>
          </p:nvPr>
        </p:nvSpPr>
        <p:spPr/>
        <p:txBody>
          <a:bodyPr/>
          <a:lstStyle/>
          <a:p>
            <a:r>
              <a:rPr lang="en-US" smtClean="0"/>
              <a:t>Air Resources Laboratory</a:t>
            </a:r>
            <a:endParaRPr lang="en-US"/>
          </a:p>
        </p:txBody>
      </p:sp>
      <p:sp>
        <p:nvSpPr>
          <p:cNvPr id="4" name="Slide Number Placeholder 3"/>
          <p:cNvSpPr>
            <a:spLocks noGrp="1"/>
          </p:cNvSpPr>
          <p:nvPr>
            <p:ph type="sldNum" sz="quarter" idx="12"/>
          </p:nvPr>
        </p:nvSpPr>
        <p:spPr/>
        <p:txBody>
          <a:bodyPr/>
          <a:lstStyle/>
          <a:p>
            <a:fld id="{3E7EE49B-C32B-495C-9640-ABBF50F57D80}" type="slidenum">
              <a:rPr lang="en-US" smtClean="0"/>
              <a:pPr/>
              <a:t>13</a:t>
            </a:fld>
            <a:endParaRPr lang="en-US"/>
          </a:p>
        </p:txBody>
      </p:sp>
      <p:sp>
        <p:nvSpPr>
          <p:cNvPr id="5" name="Title 4"/>
          <p:cNvSpPr txBox="1">
            <a:spLocks/>
          </p:cNvSpPr>
          <p:nvPr/>
        </p:nvSpPr>
        <p:spPr>
          <a:xfrm>
            <a:off x="457200" y="990600"/>
            <a:ext cx="8229600" cy="780288"/>
          </a:xfrm>
          <a:prstGeom prst="rect">
            <a:avLst/>
          </a:prstGeom>
        </p:spPr>
        <p:txBody>
          <a:bodyPr/>
          <a:lstStyle/>
          <a:p>
            <a:pPr algn="ctr">
              <a:spcBef>
                <a:spcPct val="0"/>
              </a:spcBef>
              <a:defRPr/>
            </a:pPr>
            <a:r>
              <a:rPr lang="en-US" sz="2800" dirty="0" smtClean="0"/>
              <a:t>Current Distribution of Sites</a:t>
            </a: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pic>
        <p:nvPicPr>
          <p:cNvPr id="6" name="Content Placeholder 3" descr="ecoregion.png"/>
          <p:cNvPicPr>
            <a:picLocks noChangeAspect="1"/>
          </p:cNvPicPr>
          <p:nvPr/>
        </p:nvPicPr>
        <p:blipFill>
          <a:blip r:embed="rId3" cstate="print"/>
          <a:srcRect l="-12700" r="-12700"/>
          <a:stretch>
            <a:fillRect/>
          </a:stretch>
        </p:blipFill>
        <p:spPr>
          <a:xfrm>
            <a:off x="457200" y="1981200"/>
            <a:ext cx="8229600" cy="4389120"/>
          </a:xfrm>
          <a:prstGeom prst="rect">
            <a:avLst/>
          </a:prstGeom>
        </p:spPr>
      </p:pic>
      <p:sp>
        <p:nvSpPr>
          <p:cNvPr id="8" name="Oval 7"/>
          <p:cNvSpPr/>
          <p:nvPr/>
        </p:nvSpPr>
        <p:spPr>
          <a:xfrm>
            <a:off x="6096000" y="4343400"/>
            <a:ext cx="152400" cy="152400"/>
          </a:xfrm>
          <a:prstGeom prst="ellipse">
            <a:avLst/>
          </a:prstGeom>
          <a:solidFill>
            <a:srgbClr val="FFFF00"/>
          </a:solidFill>
          <a:scene3d>
            <a:camera prst="orthographicFront"/>
            <a:lightRig rig="threePt" dir="t">
              <a:rot lat="0" lon="0" rev="21180000"/>
            </a:lightRig>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410200" y="3810000"/>
            <a:ext cx="152400" cy="152400"/>
          </a:xfrm>
          <a:prstGeom prst="ellipse">
            <a:avLst/>
          </a:prstGeom>
          <a:solidFill>
            <a:srgbClr val="FFFF00"/>
          </a:solidFill>
          <a:scene3d>
            <a:camera prst="orthographicFront"/>
            <a:lightRig rig="threePt" dir="t">
              <a:rot lat="0" lon="0" rev="21180000"/>
            </a:lightRig>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419600" y="3352800"/>
            <a:ext cx="152400" cy="152400"/>
          </a:xfrm>
          <a:prstGeom prst="ellipse">
            <a:avLst/>
          </a:prstGeom>
          <a:solidFill>
            <a:srgbClr val="FFFF00"/>
          </a:solidFill>
          <a:scene3d>
            <a:camera prst="orthographicFront"/>
            <a:lightRig rig="threePt" dir="t">
              <a:rot lat="0" lon="0" rev="21180000"/>
            </a:lightRig>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581400" y="2590800"/>
            <a:ext cx="152400" cy="152400"/>
          </a:xfrm>
          <a:prstGeom prst="ellipse">
            <a:avLst/>
          </a:prstGeom>
          <a:solidFill>
            <a:srgbClr val="FFFF00"/>
          </a:solidFill>
          <a:scene3d>
            <a:camera prst="orthographicFront"/>
            <a:lightRig rig="threePt" dir="t">
              <a:rot lat="0" lon="0" rev="21180000"/>
            </a:lightRig>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5029200" y="4191000"/>
            <a:ext cx="152400" cy="152400"/>
          </a:xfrm>
          <a:prstGeom prst="ellipse">
            <a:avLst/>
          </a:prstGeom>
          <a:solidFill>
            <a:srgbClr val="FFFF00"/>
          </a:solidFill>
          <a:scene3d>
            <a:camera prst="orthographicFront"/>
            <a:lightRig rig="threePt" dir="t">
              <a:rot lat="0" lon="0" rev="21180000"/>
            </a:lightRig>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2743200" y="5105400"/>
            <a:ext cx="152400" cy="152400"/>
          </a:xfrm>
          <a:prstGeom prst="ellipse">
            <a:avLst/>
          </a:prstGeom>
          <a:solidFill>
            <a:srgbClr val="FFFF00"/>
          </a:solidFill>
          <a:scene3d>
            <a:camera prst="orthographicFront"/>
            <a:lightRig rig="threePt" dir="t">
              <a:rot lat="0" lon="0" rev="21180000"/>
            </a:lightRig>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6553200" y="3733800"/>
            <a:ext cx="152400" cy="152400"/>
          </a:xfrm>
          <a:prstGeom prst="ellipse">
            <a:avLst/>
          </a:prstGeom>
          <a:solidFill>
            <a:srgbClr val="FFFF00"/>
          </a:solidFill>
          <a:scene3d>
            <a:camera prst="orthographicFront"/>
            <a:lightRig rig="threePt" dir="t">
              <a:rot lat="0" lon="0" rev="21180000"/>
            </a:lightRig>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quot;No&quot; Symbol 14"/>
          <p:cNvSpPr/>
          <p:nvPr/>
        </p:nvSpPr>
        <p:spPr>
          <a:xfrm>
            <a:off x="3657600" y="3276600"/>
            <a:ext cx="228600" cy="228600"/>
          </a:xfrm>
          <a:prstGeom prst="noSmoking">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quot;No&quot; Symbol 15"/>
          <p:cNvSpPr/>
          <p:nvPr/>
        </p:nvSpPr>
        <p:spPr>
          <a:xfrm>
            <a:off x="5334000" y="4724400"/>
            <a:ext cx="228600" cy="228600"/>
          </a:xfrm>
          <a:prstGeom prst="noSmoking">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Oval 16"/>
          <p:cNvSpPr/>
          <p:nvPr/>
        </p:nvSpPr>
        <p:spPr>
          <a:xfrm>
            <a:off x="1752600" y="5486400"/>
            <a:ext cx="152400" cy="152400"/>
          </a:xfrm>
          <a:prstGeom prst="ellipse">
            <a:avLst/>
          </a:prstGeom>
          <a:solidFill>
            <a:srgbClr val="FFFF00"/>
          </a:solidFill>
          <a:scene3d>
            <a:camera prst="orthographicFront"/>
            <a:lightRig rig="threePt" dir="t">
              <a:rot lat="0" lon="0" rev="21180000"/>
            </a:lightRig>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quot;No&quot; Symbol 17"/>
          <p:cNvSpPr/>
          <p:nvPr/>
        </p:nvSpPr>
        <p:spPr>
          <a:xfrm>
            <a:off x="1676400" y="5791200"/>
            <a:ext cx="228600" cy="228600"/>
          </a:xfrm>
          <a:prstGeom prst="noSmoking">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TextBox 18"/>
          <p:cNvSpPr txBox="1"/>
          <p:nvPr/>
        </p:nvSpPr>
        <p:spPr>
          <a:xfrm>
            <a:off x="2057400" y="5410200"/>
            <a:ext cx="1295400" cy="369332"/>
          </a:xfrm>
          <a:prstGeom prst="rect">
            <a:avLst/>
          </a:prstGeom>
          <a:noFill/>
        </p:spPr>
        <p:txBody>
          <a:bodyPr wrap="square" rtlCol="0">
            <a:spAutoFit/>
          </a:bodyPr>
          <a:lstStyle/>
          <a:p>
            <a:r>
              <a:rPr lang="en-US" dirty="0" smtClean="0"/>
              <a:t>Current site</a:t>
            </a:r>
            <a:endParaRPr lang="en-US" dirty="0"/>
          </a:p>
        </p:txBody>
      </p:sp>
      <p:sp>
        <p:nvSpPr>
          <p:cNvPr id="20" name="TextBox 19"/>
          <p:cNvSpPr txBox="1"/>
          <p:nvPr/>
        </p:nvSpPr>
        <p:spPr>
          <a:xfrm>
            <a:off x="2057400" y="5715000"/>
            <a:ext cx="1219200" cy="369332"/>
          </a:xfrm>
          <a:prstGeom prst="rect">
            <a:avLst/>
          </a:prstGeom>
          <a:noFill/>
        </p:spPr>
        <p:txBody>
          <a:bodyPr wrap="square" rtlCol="0">
            <a:spAutoFit/>
          </a:bodyPr>
          <a:lstStyle/>
          <a:p>
            <a:r>
              <a:rPr lang="en-US" dirty="0" smtClean="0"/>
              <a:t>Closed site</a:t>
            </a:r>
            <a:endParaRPr lang="en-US" dirty="0"/>
          </a:p>
        </p:txBody>
      </p:sp>
      <p:sp>
        <p:nvSpPr>
          <p:cNvPr id="21" name="&quot;No&quot; Symbol 20"/>
          <p:cNvSpPr/>
          <p:nvPr/>
        </p:nvSpPr>
        <p:spPr>
          <a:xfrm>
            <a:off x="4267200" y="4572000"/>
            <a:ext cx="228600" cy="228600"/>
          </a:xfrm>
          <a:prstGeom prst="noSmoking">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685800"/>
            <a:ext cx="8229600" cy="609600"/>
          </a:xfrm>
        </p:spPr>
        <p:txBody>
          <a:bodyPr/>
          <a:lstStyle/>
          <a:p>
            <a:pPr algn="ctr"/>
            <a:r>
              <a:rPr lang="en-US" sz="2800" dirty="0" smtClean="0"/>
              <a:t>Plans:  A Surface Energy Budget Network (SEBN)</a:t>
            </a:r>
            <a:endParaRPr lang="en-US" sz="2800" dirty="0"/>
          </a:p>
        </p:txBody>
      </p:sp>
      <p:pic>
        <p:nvPicPr>
          <p:cNvPr id="4" name="Content Placeholder 3" descr="rad_budget_ver1.3.png"/>
          <p:cNvPicPr>
            <a:picLocks noGrp="1" noChangeAspect="1"/>
          </p:cNvPicPr>
          <p:nvPr>
            <p:ph idx="4294967295"/>
          </p:nvPr>
        </p:nvPicPr>
        <p:blipFill>
          <a:blip r:embed="rId3" cstate="print"/>
          <a:srcRect l="-9152" r="-9152"/>
          <a:stretch>
            <a:fillRect/>
          </a:stretch>
        </p:blipFill>
        <p:spPr>
          <a:xfrm>
            <a:off x="0" y="1447800"/>
            <a:ext cx="9144000" cy="4876800"/>
          </a:xfrm>
          <a:prstGeom prst="rect">
            <a:avLst/>
          </a:prstGeom>
        </p:spPr>
      </p:pic>
      <p:sp>
        <p:nvSpPr>
          <p:cNvPr id="6" name="TextBox 5"/>
          <p:cNvSpPr txBox="1"/>
          <p:nvPr/>
        </p:nvSpPr>
        <p:spPr>
          <a:xfrm>
            <a:off x="5791200" y="4267200"/>
            <a:ext cx="1143000" cy="400110"/>
          </a:xfrm>
          <a:prstGeom prst="rect">
            <a:avLst/>
          </a:prstGeom>
          <a:noFill/>
        </p:spPr>
        <p:txBody>
          <a:bodyPr wrap="square" rtlCol="0">
            <a:spAutoFit/>
          </a:bodyPr>
          <a:lstStyle/>
          <a:p>
            <a:r>
              <a:rPr lang="en-US" sz="2000" dirty="0" smtClean="0">
                <a:latin typeface="Calibri"/>
              </a:rPr>
              <a:t>infrared</a:t>
            </a:r>
            <a:endParaRPr lang="en-US" sz="2000" dirty="0">
              <a:latin typeface="Calibri"/>
            </a:endParaRPr>
          </a:p>
        </p:txBody>
      </p:sp>
      <p:sp>
        <p:nvSpPr>
          <p:cNvPr id="8" name="TextBox 7"/>
          <p:cNvSpPr txBox="1"/>
          <p:nvPr/>
        </p:nvSpPr>
        <p:spPr>
          <a:xfrm>
            <a:off x="1600200" y="3886200"/>
            <a:ext cx="1752600" cy="369332"/>
          </a:xfrm>
          <a:prstGeom prst="rect">
            <a:avLst/>
          </a:prstGeom>
          <a:noFill/>
        </p:spPr>
        <p:txBody>
          <a:bodyPr wrap="square" rtlCol="0">
            <a:spAutoFit/>
          </a:bodyPr>
          <a:lstStyle/>
          <a:p>
            <a:r>
              <a:rPr lang="en-US" dirty="0" smtClean="0">
                <a:latin typeface="Calibri"/>
              </a:rPr>
              <a:t>Evaporation</a:t>
            </a:r>
            <a:endParaRPr lang="en-US" dirty="0">
              <a:latin typeface="Calibri"/>
            </a:endParaRPr>
          </a:p>
        </p:txBody>
      </p:sp>
      <p:sp>
        <p:nvSpPr>
          <p:cNvPr id="9" name="TextBox 8"/>
          <p:cNvSpPr txBox="1"/>
          <p:nvPr/>
        </p:nvSpPr>
        <p:spPr>
          <a:xfrm>
            <a:off x="914400" y="3352800"/>
            <a:ext cx="1524000" cy="369332"/>
          </a:xfrm>
          <a:prstGeom prst="rect">
            <a:avLst/>
          </a:prstGeom>
          <a:noFill/>
        </p:spPr>
        <p:txBody>
          <a:bodyPr wrap="square" rtlCol="0">
            <a:spAutoFit/>
          </a:bodyPr>
          <a:lstStyle/>
          <a:p>
            <a:r>
              <a:rPr lang="en-US" dirty="0" smtClean="0">
                <a:latin typeface="Calibri"/>
              </a:rPr>
              <a:t>Sensible heat</a:t>
            </a:r>
            <a:endParaRPr lang="en-US" dirty="0">
              <a:latin typeface="Calibri"/>
            </a:endParaRPr>
          </a:p>
        </p:txBody>
      </p:sp>
      <p:sp>
        <p:nvSpPr>
          <p:cNvPr id="11" name="Freeform 10"/>
          <p:cNvSpPr/>
          <p:nvPr/>
        </p:nvSpPr>
        <p:spPr>
          <a:xfrm>
            <a:off x="1371600" y="5105400"/>
            <a:ext cx="228600" cy="381000"/>
          </a:xfrm>
          <a:custGeom>
            <a:avLst/>
            <a:gdLst>
              <a:gd name="connsiteX0" fmla="*/ 0 w 228600"/>
              <a:gd name="connsiteY0" fmla="*/ 342900 h 457200"/>
              <a:gd name="connsiteX1" fmla="*/ 57150 w 228600"/>
              <a:gd name="connsiteY1" fmla="*/ 342900 h 457200"/>
              <a:gd name="connsiteX2" fmla="*/ 57150 w 228600"/>
              <a:gd name="connsiteY2" fmla="*/ 0 h 457200"/>
              <a:gd name="connsiteX3" fmla="*/ 171450 w 228600"/>
              <a:gd name="connsiteY3" fmla="*/ 0 h 457200"/>
              <a:gd name="connsiteX4" fmla="*/ 171450 w 228600"/>
              <a:gd name="connsiteY4" fmla="*/ 342900 h 457200"/>
              <a:gd name="connsiteX5" fmla="*/ 228600 w 228600"/>
              <a:gd name="connsiteY5" fmla="*/ 342900 h 457200"/>
              <a:gd name="connsiteX6" fmla="*/ 114300 w 228600"/>
              <a:gd name="connsiteY6" fmla="*/ 457200 h 457200"/>
              <a:gd name="connsiteX7" fmla="*/ 0 w 228600"/>
              <a:gd name="connsiteY7" fmla="*/ 3429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 h="457200">
                <a:moveTo>
                  <a:pt x="0" y="342900"/>
                </a:moveTo>
                <a:lnTo>
                  <a:pt x="57150" y="342900"/>
                </a:lnTo>
                <a:lnTo>
                  <a:pt x="57150" y="0"/>
                </a:lnTo>
                <a:lnTo>
                  <a:pt x="171450" y="0"/>
                </a:lnTo>
                <a:lnTo>
                  <a:pt x="171450" y="342900"/>
                </a:lnTo>
                <a:lnTo>
                  <a:pt x="228600" y="342900"/>
                </a:lnTo>
                <a:lnTo>
                  <a:pt x="114300" y="457200"/>
                </a:lnTo>
                <a:lnTo>
                  <a:pt x="0" y="342900"/>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914400" y="5486400"/>
            <a:ext cx="1524000" cy="400110"/>
          </a:xfrm>
          <a:prstGeom prst="rect">
            <a:avLst/>
          </a:prstGeom>
          <a:noFill/>
        </p:spPr>
        <p:txBody>
          <a:bodyPr wrap="square" rtlCol="0">
            <a:spAutoFit/>
          </a:bodyPr>
          <a:lstStyle/>
          <a:p>
            <a:r>
              <a:rPr lang="en-US" sz="2000" dirty="0" smtClean="0">
                <a:latin typeface="Calibri"/>
              </a:rPr>
              <a:t>conduction</a:t>
            </a:r>
            <a:endParaRPr lang="en-US" sz="2000" dirty="0">
              <a:latin typeface="Calibri"/>
            </a:endParaRPr>
          </a:p>
        </p:txBody>
      </p:sp>
      <p:sp>
        <p:nvSpPr>
          <p:cNvPr id="13" name="Rounded Rectangle 12"/>
          <p:cNvSpPr/>
          <p:nvPr/>
        </p:nvSpPr>
        <p:spPr>
          <a:xfrm>
            <a:off x="2971800" y="2133600"/>
            <a:ext cx="4419600" cy="3657600"/>
          </a:xfrm>
          <a:prstGeom prst="roundRect">
            <a:avLst/>
          </a:prstGeom>
          <a:solidFill>
            <a:schemeClr val="accent1">
              <a:alpha val="1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3581400" y="2133600"/>
            <a:ext cx="3124200" cy="400110"/>
          </a:xfrm>
          <a:prstGeom prst="rect">
            <a:avLst/>
          </a:prstGeom>
          <a:noFill/>
        </p:spPr>
        <p:txBody>
          <a:bodyPr wrap="square" rtlCol="0">
            <a:spAutoFit/>
          </a:bodyPr>
          <a:lstStyle/>
          <a:p>
            <a:r>
              <a:rPr lang="en-US" sz="2000" dirty="0" smtClean="0">
                <a:effectLst>
                  <a:glow rad="152400">
                    <a:srgbClr val="FFFF00"/>
                  </a:glow>
                </a:effectLst>
              </a:rPr>
              <a:t>Surface Radiation Budget</a:t>
            </a:r>
            <a:endParaRPr lang="en-US" sz="2000" dirty="0">
              <a:effectLst>
                <a:glow rad="152400">
                  <a:srgbClr val="FFFF00"/>
                </a:glow>
              </a:effectLst>
            </a:endParaRPr>
          </a:p>
        </p:txBody>
      </p:sp>
      <p:sp>
        <p:nvSpPr>
          <p:cNvPr id="15" name="Rounded Rectangle 14"/>
          <p:cNvSpPr/>
          <p:nvPr/>
        </p:nvSpPr>
        <p:spPr>
          <a:xfrm>
            <a:off x="914400" y="2133600"/>
            <a:ext cx="1981200" cy="3962400"/>
          </a:xfrm>
          <a:prstGeom prst="roundRect">
            <a:avLst/>
          </a:prstGeom>
          <a:solidFill>
            <a:schemeClr val="accent1">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838200" y="2286000"/>
            <a:ext cx="2057400" cy="369332"/>
          </a:xfrm>
          <a:prstGeom prst="rect">
            <a:avLst/>
          </a:prstGeom>
          <a:noFill/>
        </p:spPr>
        <p:txBody>
          <a:bodyPr wrap="square" rtlCol="0">
            <a:spAutoFit/>
          </a:bodyPr>
          <a:lstStyle/>
          <a:p>
            <a:r>
              <a:rPr lang="en-US" dirty="0" smtClean="0">
                <a:effectLst>
                  <a:glow rad="165100">
                    <a:srgbClr val="FFFF00">
                      <a:alpha val="75000"/>
                    </a:srgbClr>
                  </a:glow>
                </a:effectLst>
              </a:rPr>
              <a:t>Surface heat budget</a:t>
            </a:r>
            <a:endParaRPr lang="en-US" dirty="0">
              <a:effectLst>
                <a:glow rad="165100">
                  <a:srgbClr val="FFFF00">
                    <a:alpha val="75000"/>
                  </a:srgbClr>
                </a:glow>
              </a:effectLst>
            </a:endParaRPr>
          </a:p>
        </p:txBody>
      </p:sp>
      <p:sp>
        <p:nvSpPr>
          <p:cNvPr id="17" name="TextBox 16"/>
          <p:cNvSpPr txBox="1"/>
          <p:nvPr/>
        </p:nvSpPr>
        <p:spPr>
          <a:xfrm>
            <a:off x="3048000" y="3276600"/>
            <a:ext cx="1066800" cy="400110"/>
          </a:xfrm>
          <a:prstGeom prst="rect">
            <a:avLst/>
          </a:prstGeom>
          <a:noFill/>
        </p:spPr>
        <p:txBody>
          <a:bodyPr wrap="square" rtlCol="0">
            <a:spAutoFit/>
          </a:bodyPr>
          <a:lstStyle/>
          <a:p>
            <a:r>
              <a:rPr lang="en-US" sz="2000" dirty="0" smtClean="0">
                <a:latin typeface="Calibri"/>
              </a:rPr>
              <a:t>infrared</a:t>
            </a:r>
            <a:endParaRPr lang="en-US" sz="2000" dirty="0">
              <a:latin typeface="Calibri"/>
            </a:endParaRPr>
          </a:p>
        </p:txBody>
      </p:sp>
      <p:sp>
        <p:nvSpPr>
          <p:cNvPr id="18" name="TextBox 17"/>
          <p:cNvSpPr txBox="1"/>
          <p:nvPr/>
        </p:nvSpPr>
        <p:spPr>
          <a:xfrm>
            <a:off x="1295400" y="4572000"/>
            <a:ext cx="1752600" cy="369332"/>
          </a:xfrm>
          <a:prstGeom prst="rect">
            <a:avLst/>
          </a:prstGeom>
          <a:noFill/>
        </p:spPr>
        <p:txBody>
          <a:bodyPr wrap="square" rtlCol="0">
            <a:spAutoFit/>
          </a:bodyPr>
          <a:lstStyle/>
          <a:p>
            <a:r>
              <a:rPr lang="en-US" dirty="0" smtClean="0">
                <a:solidFill>
                  <a:srgbClr val="008000"/>
                </a:solidFill>
                <a:latin typeface="Calibri"/>
              </a:rPr>
              <a:t>photosynthesis</a:t>
            </a:r>
            <a:endParaRPr lang="en-US" dirty="0">
              <a:solidFill>
                <a:srgbClr val="008000"/>
              </a:solidFill>
              <a:latin typeface="Calibri"/>
            </a:endParaRPr>
          </a:p>
        </p:txBody>
      </p:sp>
      <p:sp>
        <p:nvSpPr>
          <p:cNvPr id="19" name="TextBox 18"/>
          <p:cNvSpPr txBox="1"/>
          <p:nvPr/>
        </p:nvSpPr>
        <p:spPr>
          <a:xfrm>
            <a:off x="5105400" y="3048000"/>
            <a:ext cx="1143000" cy="400110"/>
          </a:xfrm>
          <a:prstGeom prst="rect">
            <a:avLst/>
          </a:prstGeom>
          <a:noFill/>
        </p:spPr>
        <p:txBody>
          <a:bodyPr wrap="square" rtlCol="0">
            <a:spAutoFit/>
          </a:bodyPr>
          <a:lstStyle/>
          <a:p>
            <a:r>
              <a:rPr lang="en-US" sz="2000" dirty="0" smtClean="0">
                <a:latin typeface="Calibri"/>
              </a:rPr>
              <a:t>infrared</a:t>
            </a:r>
            <a:endParaRPr lang="en-US" sz="2000" dirty="0">
              <a:latin typeface="Calibri"/>
            </a:endParaRPr>
          </a:p>
        </p:txBody>
      </p:sp>
      <p:sp>
        <p:nvSpPr>
          <p:cNvPr id="20" name="TextBox 19"/>
          <p:cNvSpPr txBox="1"/>
          <p:nvPr/>
        </p:nvSpPr>
        <p:spPr>
          <a:xfrm>
            <a:off x="4267200" y="4267200"/>
            <a:ext cx="1143000" cy="400110"/>
          </a:xfrm>
          <a:prstGeom prst="rect">
            <a:avLst/>
          </a:prstGeom>
          <a:noFill/>
        </p:spPr>
        <p:txBody>
          <a:bodyPr wrap="square" rtlCol="0">
            <a:spAutoFit/>
          </a:bodyPr>
          <a:lstStyle/>
          <a:p>
            <a:r>
              <a:rPr lang="en-US" sz="2000" dirty="0" smtClean="0">
                <a:latin typeface="Calibri"/>
              </a:rPr>
              <a:t>net solar</a:t>
            </a:r>
            <a:endParaRPr lang="en-US" sz="2000" dirty="0">
              <a:latin typeface="Calibri"/>
            </a:endParaRPr>
          </a:p>
        </p:txBody>
      </p:sp>
      <p:sp>
        <p:nvSpPr>
          <p:cNvPr id="21" name="Date Placeholder 1"/>
          <p:cNvSpPr>
            <a:spLocks noGrp="1"/>
          </p:cNvSpPr>
          <p:nvPr>
            <p:ph type="dt" sz="half" idx="10"/>
          </p:nvPr>
        </p:nvSpPr>
        <p:spPr>
          <a:xfrm>
            <a:off x="457200" y="6356350"/>
            <a:ext cx="2133600" cy="365125"/>
          </a:xfrm>
        </p:spPr>
        <p:txBody>
          <a:bodyPr/>
          <a:lstStyle/>
          <a:p>
            <a:fld id="{2D36A7DA-6342-4CDC-B8EE-6B81135DE92D}" type="datetime1">
              <a:rPr lang="en-US" smtClean="0"/>
              <a:pPr/>
              <a:t>4/15/2011</a:t>
            </a:fld>
            <a:endParaRPr lang="en-US" dirty="0"/>
          </a:p>
        </p:txBody>
      </p:sp>
      <p:sp>
        <p:nvSpPr>
          <p:cNvPr id="22" name="Footer Placeholder 2"/>
          <p:cNvSpPr>
            <a:spLocks noGrp="1"/>
          </p:cNvSpPr>
          <p:nvPr>
            <p:ph type="ftr" sz="quarter" idx="11"/>
          </p:nvPr>
        </p:nvSpPr>
        <p:spPr>
          <a:xfrm>
            <a:off x="2667000" y="6356350"/>
            <a:ext cx="3352800" cy="365125"/>
          </a:xfrm>
        </p:spPr>
        <p:txBody>
          <a:bodyPr/>
          <a:lstStyle/>
          <a:p>
            <a:r>
              <a:rPr lang="en-US" smtClean="0"/>
              <a:t>Air Resources Laboratory</a:t>
            </a:r>
            <a:endParaRPr lang="en-US"/>
          </a:p>
        </p:txBody>
      </p:sp>
      <p:sp>
        <p:nvSpPr>
          <p:cNvPr id="23" name="Slide Number Placeholder 3"/>
          <p:cNvSpPr>
            <a:spLocks noGrp="1"/>
          </p:cNvSpPr>
          <p:nvPr>
            <p:ph type="sldNum" sz="quarter" idx="12"/>
          </p:nvPr>
        </p:nvSpPr>
        <p:spPr>
          <a:xfrm>
            <a:off x="7924800" y="6356350"/>
            <a:ext cx="762000" cy="365125"/>
          </a:xfrm>
        </p:spPr>
        <p:txBody>
          <a:bodyPr/>
          <a:lstStyle/>
          <a:p>
            <a:fld id="{3E7EE49B-C32B-495C-9640-ABBF50F57D80}" type="slidenum">
              <a:rPr lang="en-US" smtClean="0"/>
              <a:pPr/>
              <a:t>14</a:t>
            </a:fld>
            <a:endParaRPr lang="en-US"/>
          </a:p>
        </p:txBody>
      </p:sp>
      <p:sp>
        <p:nvSpPr>
          <p:cNvPr id="24" name="TextBox 23"/>
          <p:cNvSpPr txBox="1"/>
          <p:nvPr/>
        </p:nvSpPr>
        <p:spPr>
          <a:xfrm>
            <a:off x="1219200" y="1676400"/>
            <a:ext cx="1600200" cy="461665"/>
          </a:xfrm>
          <a:prstGeom prst="rect">
            <a:avLst/>
          </a:prstGeom>
          <a:noFill/>
        </p:spPr>
        <p:txBody>
          <a:bodyPr wrap="square" rtlCol="0">
            <a:spAutoFit/>
          </a:bodyPr>
          <a:lstStyle/>
          <a:p>
            <a:r>
              <a:rPr lang="en-US" sz="2400" dirty="0" smtClean="0"/>
              <a:t>ARL/ATDD</a:t>
            </a:r>
            <a:endParaRPr lang="en-US" sz="2400" dirty="0"/>
          </a:p>
        </p:txBody>
      </p:sp>
      <p:sp>
        <p:nvSpPr>
          <p:cNvPr id="25" name="TextBox 24"/>
          <p:cNvSpPr txBox="1"/>
          <p:nvPr/>
        </p:nvSpPr>
        <p:spPr>
          <a:xfrm>
            <a:off x="3429000" y="1676400"/>
            <a:ext cx="4191000" cy="461665"/>
          </a:xfrm>
          <a:prstGeom prst="rect">
            <a:avLst/>
          </a:prstGeom>
          <a:noFill/>
        </p:spPr>
        <p:txBody>
          <a:bodyPr wrap="square" rtlCol="0">
            <a:spAutoFit/>
          </a:bodyPr>
          <a:lstStyle/>
          <a:p>
            <a:r>
              <a:rPr lang="en-US" sz="2400" dirty="0" smtClean="0"/>
              <a:t>ESRL/Global Monitoring Division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repeatCount="indefinite" fill="hold" nodeType="afterEffect">
                                  <p:stCondLst>
                                    <p:cond delay="0"/>
                                  </p:stCondLst>
                                  <p:childTnLst>
                                    <p:animClr clrSpc="rgb">
                                      <p:cBhvr>
                                        <p:cTn id="6" dur="3000" fill="hold"/>
                                        <p:tgtEl>
                                          <p:spTgt spid="11"/>
                                        </p:tgtEl>
                                        <p:attrNameLst>
                                          <p:attrName>fillcolor</p:attrName>
                                        </p:attrNameLst>
                                      </p:cBhvr>
                                      <p:to>
                                        <a:srgbClr val="D91207"/>
                                      </p:to>
                                    </p:animClr>
                                    <p:set>
                                      <p:cBhvr>
                                        <p:cTn id="7" dur="3000" fill="hold"/>
                                        <p:tgtEl>
                                          <p:spTgt spid="11"/>
                                        </p:tgtEl>
                                        <p:attrNameLst>
                                          <p:attrName>fill.type</p:attrName>
                                        </p:attrNameLst>
                                      </p:cBhvr>
                                      <p:to>
                                        <p:strVal val="solid"/>
                                      </p:to>
                                    </p:set>
                                    <p:set>
                                      <p:cBhvr>
                                        <p:cTn id="8" dur="30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mtClean="0"/>
              <a:pPr/>
              <a:t>4/15/2011</a:t>
            </a:fld>
            <a:endParaRPr lang="en-US"/>
          </a:p>
        </p:txBody>
      </p:sp>
      <p:sp>
        <p:nvSpPr>
          <p:cNvPr id="3" name="Footer Placeholder 2"/>
          <p:cNvSpPr>
            <a:spLocks noGrp="1"/>
          </p:cNvSpPr>
          <p:nvPr>
            <p:ph type="ftr" sz="quarter" idx="11"/>
          </p:nvPr>
        </p:nvSpPr>
        <p:spPr/>
        <p:txBody>
          <a:bodyPr/>
          <a:lstStyle/>
          <a:p>
            <a:r>
              <a:rPr lang="en-US" smtClean="0"/>
              <a:t>Air Resources Laboratory</a:t>
            </a:r>
            <a:endParaRPr lang="en-US"/>
          </a:p>
        </p:txBody>
      </p:sp>
      <p:sp>
        <p:nvSpPr>
          <p:cNvPr id="4" name="Slide Number Placeholder 3"/>
          <p:cNvSpPr>
            <a:spLocks noGrp="1"/>
          </p:cNvSpPr>
          <p:nvPr>
            <p:ph type="sldNum" sz="quarter" idx="12"/>
          </p:nvPr>
        </p:nvSpPr>
        <p:spPr/>
        <p:txBody>
          <a:bodyPr/>
          <a:lstStyle/>
          <a:p>
            <a:fld id="{3E7EE49B-C32B-495C-9640-ABBF50F57D80}" type="slidenum">
              <a:rPr lang="en-US" smtClean="0"/>
              <a:pPr/>
              <a:t>15</a:t>
            </a:fld>
            <a:endParaRPr lang="en-US"/>
          </a:p>
        </p:txBody>
      </p:sp>
      <p:pic>
        <p:nvPicPr>
          <p:cNvPr id="6" name="Picture 6"/>
          <p:cNvPicPr>
            <a:picLocks noChangeAspect="1" noChangeArrowheads="1"/>
          </p:cNvPicPr>
          <p:nvPr/>
        </p:nvPicPr>
        <p:blipFill>
          <a:blip r:embed="rId3" cstate="print"/>
          <a:srcRect/>
          <a:stretch>
            <a:fillRect/>
          </a:stretch>
        </p:blipFill>
        <p:spPr bwMode="auto">
          <a:xfrm>
            <a:off x="0" y="75724"/>
            <a:ext cx="9144000" cy="782955"/>
          </a:xfrm>
          <a:prstGeom prst="rect">
            <a:avLst/>
          </a:prstGeom>
          <a:noFill/>
        </p:spPr>
      </p:pic>
      <p:sp>
        <p:nvSpPr>
          <p:cNvPr id="7" name="Text Box 7"/>
          <p:cNvSpPr txBox="1">
            <a:spLocks noChangeArrowheads="1"/>
          </p:cNvSpPr>
          <p:nvPr/>
        </p:nvSpPr>
        <p:spPr bwMode="auto">
          <a:xfrm>
            <a:off x="650082" y="259100"/>
            <a:ext cx="7692390" cy="471924"/>
          </a:xfrm>
          <a:prstGeom prst="rect">
            <a:avLst/>
          </a:prstGeom>
          <a:noFill/>
          <a:ln w="9525">
            <a:noFill/>
            <a:miter lim="800000"/>
            <a:headEnd/>
            <a:tailEnd/>
          </a:ln>
          <a:effectLst/>
        </p:spPr>
        <p:txBody>
          <a:bodyPr lIns="0" tIns="0" rIns="0" bIns="0" anchor="ctr">
            <a:prstTxWarp prst="textNoShape">
              <a:avLst/>
            </a:prstTxWarp>
            <a:spAutoFit/>
          </a:bodyPr>
          <a:lstStyle/>
          <a:p>
            <a:pPr algn="ctr">
              <a:lnSpc>
                <a:spcPct val="95000"/>
              </a:lnSpc>
            </a:pPr>
            <a:r>
              <a:rPr lang="en-US" sz="3200" i="1" dirty="0">
                <a:solidFill>
                  <a:srgbClr val="000000"/>
                </a:solidFill>
                <a:latin typeface="Arial" charset="0"/>
              </a:rPr>
              <a:t>The proposed NOAA SEBN Network</a:t>
            </a:r>
          </a:p>
        </p:txBody>
      </p:sp>
      <p:pic>
        <p:nvPicPr>
          <p:cNvPr id="8" name="Picture 8"/>
          <p:cNvPicPr>
            <a:picLocks noChangeAspect="1" noChangeArrowheads="1"/>
          </p:cNvPicPr>
          <p:nvPr/>
        </p:nvPicPr>
        <p:blipFill>
          <a:blip r:embed="rId4" cstate="print"/>
          <a:srcRect/>
          <a:stretch>
            <a:fillRect/>
          </a:stretch>
        </p:blipFill>
        <p:spPr bwMode="auto">
          <a:xfrm>
            <a:off x="1905000" y="762000"/>
            <a:ext cx="5268755" cy="56388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mtClean="0"/>
              <a:pPr/>
              <a:t>4/15/2011</a:t>
            </a:fld>
            <a:endParaRPr lang="en-US"/>
          </a:p>
        </p:txBody>
      </p:sp>
      <p:sp>
        <p:nvSpPr>
          <p:cNvPr id="3" name="Footer Placeholder 2"/>
          <p:cNvSpPr>
            <a:spLocks noGrp="1"/>
          </p:cNvSpPr>
          <p:nvPr>
            <p:ph type="ftr" sz="quarter" idx="11"/>
          </p:nvPr>
        </p:nvSpPr>
        <p:spPr/>
        <p:txBody>
          <a:bodyPr/>
          <a:lstStyle/>
          <a:p>
            <a:r>
              <a:rPr lang="en-US" smtClean="0"/>
              <a:t>Air Resources Laboratory</a:t>
            </a:r>
            <a:endParaRPr lang="en-US"/>
          </a:p>
        </p:txBody>
      </p:sp>
      <p:sp>
        <p:nvSpPr>
          <p:cNvPr id="4" name="Slide Number Placeholder 3"/>
          <p:cNvSpPr>
            <a:spLocks noGrp="1"/>
          </p:cNvSpPr>
          <p:nvPr>
            <p:ph type="sldNum" sz="quarter" idx="12"/>
          </p:nvPr>
        </p:nvSpPr>
        <p:spPr/>
        <p:txBody>
          <a:bodyPr/>
          <a:lstStyle/>
          <a:p>
            <a:fld id="{3E7EE49B-C32B-495C-9640-ABBF50F57D80}" type="slidenum">
              <a:rPr lang="en-US" smtClean="0"/>
              <a:pPr/>
              <a:t>16</a:t>
            </a:fld>
            <a:endParaRPr lang="en-US"/>
          </a:p>
        </p:txBody>
      </p:sp>
      <p:sp>
        <p:nvSpPr>
          <p:cNvPr id="5" name="Rectangle 4"/>
          <p:cNvSpPr/>
          <p:nvPr/>
        </p:nvSpPr>
        <p:spPr>
          <a:xfrm>
            <a:off x="304800" y="1219200"/>
            <a:ext cx="8610600" cy="2677656"/>
          </a:xfrm>
          <a:prstGeom prst="rect">
            <a:avLst/>
          </a:prstGeom>
        </p:spPr>
        <p:txBody>
          <a:bodyPr wrap="square">
            <a:spAutoFit/>
          </a:bodyPr>
          <a:lstStyle/>
          <a:p>
            <a:r>
              <a:rPr lang="en-US" sz="2400" dirty="0" smtClean="0"/>
              <a:t>Improved parameterizations of the land surface model  physics that</a:t>
            </a:r>
          </a:p>
          <a:p>
            <a:r>
              <a:rPr lang="en-US" sz="2400" dirty="0" smtClean="0"/>
              <a:t>Ultimately improves seasonal predictability of water resources</a:t>
            </a:r>
          </a:p>
          <a:p>
            <a:endParaRPr lang="en-US" sz="2400" dirty="0" smtClean="0"/>
          </a:p>
          <a:p>
            <a:r>
              <a:rPr lang="en-US" sz="2400" dirty="0" smtClean="0"/>
              <a:t>Better understanding of the critical land surface processes that control the seasonal and annual water and carbon budgets for various ecosystem types</a:t>
            </a:r>
          </a:p>
          <a:p>
            <a:endParaRPr lang="en-US" sz="2400" i="1" dirty="0" smtClean="0"/>
          </a:p>
        </p:txBody>
      </p:sp>
      <p:sp>
        <p:nvSpPr>
          <p:cNvPr id="6" name="TextBox 5"/>
          <p:cNvSpPr txBox="1"/>
          <p:nvPr/>
        </p:nvSpPr>
        <p:spPr>
          <a:xfrm>
            <a:off x="838200" y="685800"/>
            <a:ext cx="6858000" cy="584776"/>
          </a:xfrm>
          <a:prstGeom prst="rect">
            <a:avLst/>
          </a:prstGeom>
          <a:noFill/>
        </p:spPr>
        <p:txBody>
          <a:bodyPr wrap="square" rtlCol="0">
            <a:spAutoFit/>
          </a:bodyPr>
          <a:lstStyle/>
          <a:p>
            <a:pPr algn="ctr"/>
            <a:r>
              <a:rPr lang="en-US" sz="3200" dirty="0" smtClean="0"/>
              <a:t>Benefits </a:t>
            </a:r>
            <a:endParaRPr lang="en-US"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mtClean="0"/>
              <a:pPr/>
              <a:t>4/15/2011</a:t>
            </a:fld>
            <a:endParaRPr lang="en-US"/>
          </a:p>
        </p:txBody>
      </p:sp>
      <p:sp>
        <p:nvSpPr>
          <p:cNvPr id="3" name="Footer Placeholder 2"/>
          <p:cNvSpPr>
            <a:spLocks noGrp="1"/>
          </p:cNvSpPr>
          <p:nvPr>
            <p:ph type="ftr" sz="quarter" idx="11"/>
          </p:nvPr>
        </p:nvSpPr>
        <p:spPr/>
        <p:txBody>
          <a:bodyPr/>
          <a:lstStyle/>
          <a:p>
            <a:r>
              <a:rPr lang="en-US" smtClean="0"/>
              <a:t>Air Resources Laboratory</a:t>
            </a:r>
            <a:endParaRPr lang="en-US"/>
          </a:p>
        </p:txBody>
      </p:sp>
      <p:sp>
        <p:nvSpPr>
          <p:cNvPr id="4" name="Slide Number Placeholder 3"/>
          <p:cNvSpPr>
            <a:spLocks noGrp="1"/>
          </p:cNvSpPr>
          <p:nvPr>
            <p:ph type="sldNum" sz="quarter" idx="12"/>
          </p:nvPr>
        </p:nvSpPr>
        <p:spPr/>
        <p:txBody>
          <a:bodyPr/>
          <a:lstStyle/>
          <a:p>
            <a:fld id="{3E7EE49B-C32B-495C-9640-ABBF50F57D80}" type="slidenum">
              <a:rPr lang="en-US" smtClean="0"/>
              <a:pPr/>
              <a:t>17</a:t>
            </a:fld>
            <a:endParaRPr lang="en-US"/>
          </a:p>
        </p:txBody>
      </p:sp>
      <p:pic>
        <p:nvPicPr>
          <p:cNvPr id="5" name="Picture 4"/>
          <p:cNvPicPr>
            <a:picLocks noChangeAspect="1"/>
          </p:cNvPicPr>
          <p:nvPr/>
        </p:nvPicPr>
        <p:blipFill>
          <a:blip r:embed="rId2" cstate="print"/>
          <a:stretch>
            <a:fillRect/>
          </a:stretch>
        </p:blipFill>
        <p:spPr>
          <a:xfrm>
            <a:off x="533400" y="1066800"/>
            <a:ext cx="2489200" cy="1447800"/>
          </a:xfrm>
          <a:prstGeom prst="rect">
            <a:avLst/>
          </a:prstGeom>
        </p:spPr>
      </p:pic>
      <p:pic>
        <p:nvPicPr>
          <p:cNvPr id="6" name="Picture 5" descr="FLUXNET logo"/>
          <p:cNvPicPr>
            <a:picLocks noChangeAspect="1" noChangeArrowheads="1"/>
          </p:cNvPicPr>
          <p:nvPr/>
        </p:nvPicPr>
        <p:blipFill>
          <a:blip r:embed="rId3" cstate="print"/>
          <a:srcRect/>
          <a:stretch>
            <a:fillRect/>
          </a:stretch>
        </p:blipFill>
        <p:spPr bwMode="auto">
          <a:xfrm>
            <a:off x="3429000" y="1066800"/>
            <a:ext cx="1600200" cy="1600200"/>
          </a:xfrm>
          <a:prstGeom prst="rect">
            <a:avLst/>
          </a:prstGeom>
          <a:noFill/>
          <a:ln w="9525">
            <a:solidFill>
              <a:schemeClr val="tx1"/>
            </a:solidFill>
            <a:miter lim="800000"/>
            <a:headEnd/>
            <a:tailEnd/>
          </a:ln>
        </p:spPr>
      </p:pic>
      <p:pic>
        <p:nvPicPr>
          <p:cNvPr id="7" name="Picture 2" descr="http://tbn0.google.com/images?q=tbn:XMcBDaCih-97hM:http://cdiac.esd.ornl.gov/programs/ameriflux/AmFl.gif"/>
          <p:cNvPicPr>
            <a:picLocks noChangeAspect="1" noChangeArrowheads="1"/>
          </p:cNvPicPr>
          <p:nvPr/>
        </p:nvPicPr>
        <p:blipFill>
          <a:blip r:embed="rId4" cstate="print"/>
          <a:srcRect/>
          <a:stretch>
            <a:fillRect/>
          </a:stretch>
        </p:blipFill>
        <p:spPr bwMode="auto">
          <a:xfrm>
            <a:off x="5486400" y="1066800"/>
            <a:ext cx="1600200" cy="1754188"/>
          </a:xfrm>
          <a:prstGeom prst="rect">
            <a:avLst/>
          </a:prstGeom>
          <a:noFill/>
          <a:ln w="9525">
            <a:noFill/>
            <a:miter lim="800000"/>
            <a:headEnd/>
            <a:tailEnd/>
          </a:ln>
        </p:spPr>
      </p:pic>
      <p:pic>
        <p:nvPicPr>
          <p:cNvPr id="8" name="Picture 7"/>
          <p:cNvPicPr>
            <a:picLocks noChangeAspect="1"/>
          </p:cNvPicPr>
          <p:nvPr/>
        </p:nvPicPr>
        <p:blipFill>
          <a:blip r:embed="rId5" cstate="print"/>
          <a:stretch>
            <a:fillRect/>
          </a:stretch>
        </p:blipFill>
        <p:spPr>
          <a:xfrm>
            <a:off x="457200" y="2819400"/>
            <a:ext cx="2260600" cy="914400"/>
          </a:xfrm>
          <a:prstGeom prst="rect">
            <a:avLst/>
          </a:prstGeom>
        </p:spPr>
      </p:pic>
      <p:pic>
        <p:nvPicPr>
          <p:cNvPr id="9" name="Picture 8"/>
          <p:cNvPicPr>
            <a:picLocks noChangeAspect="1"/>
          </p:cNvPicPr>
          <p:nvPr/>
        </p:nvPicPr>
        <p:blipFill>
          <a:blip r:embed="rId6" cstate="print"/>
          <a:stretch>
            <a:fillRect/>
          </a:stretch>
        </p:blipFill>
        <p:spPr>
          <a:xfrm>
            <a:off x="3657600" y="3200400"/>
            <a:ext cx="914400" cy="647700"/>
          </a:xfrm>
          <a:prstGeom prst="rect">
            <a:avLst/>
          </a:prstGeom>
        </p:spPr>
      </p:pic>
      <p:pic>
        <p:nvPicPr>
          <p:cNvPr id="10" name="Picture 9"/>
          <p:cNvPicPr>
            <a:picLocks noChangeAspect="1"/>
          </p:cNvPicPr>
          <p:nvPr/>
        </p:nvPicPr>
        <p:blipFill>
          <a:blip r:embed="rId7" cstate="print"/>
          <a:stretch>
            <a:fillRect/>
          </a:stretch>
        </p:blipFill>
        <p:spPr>
          <a:xfrm>
            <a:off x="5410200" y="3276600"/>
            <a:ext cx="1727200" cy="317500"/>
          </a:xfrm>
          <a:prstGeom prst="rect">
            <a:avLst/>
          </a:prstGeom>
        </p:spPr>
      </p:pic>
      <p:pic>
        <p:nvPicPr>
          <p:cNvPr id="11" name="Picture 10"/>
          <p:cNvPicPr>
            <a:picLocks noChangeAspect="1"/>
          </p:cNvPicPr>
          <p:nvPr/>
        </p:nvPicPr>
        <p:blipFill>
          <a:blip r:embed="rId8" cstate="print"/>
          <a:stretch>
            <a:fillRect/>
          </a:stretch>
        </p:blipFill>
        <p:spPr>
          <a:xfrm>
            <a:off x="762000" y="4191000"/>
            <a:ext cx="1346200" cy="431800"/>
          </a:xfrm>
          <a:prstGeom prst="rect">
            <a:avLst/>
          </a:prstGeom>
        </p:spPr>
      </p:pic>
      <p:pic>
        <p:nvPicPr>
          <p:cNvPr id="12" name="Picture 11"/>
          <p:cNvPicPr>
            <a:picLocks noChangeAspect="1"/>
          </p:cNvPicPr>
          <p:nvPr/>
        </p:nvPicPr>
        <p:blipFill>
          <a:blip r:embed="rId9" cstate="print"/>
          <a:stretch>
            <a:fillRect/>
          </a:stretch>
        </p:blipFill>
        <p:spPr>
          <a:xfrm>
            <a:off x="3048000" y="4038600"/>
            <a:ext cx="2184400" cy="863600"/>
          </a:xfrm>
          <a:prstGeom prst="rect">
            <a:avLst/>
          </a:prstGeom>
        </p:spPr>
      </p:pic>
      <p:sp>
        <p:nvSpPr>
          <p:cNvPr id="13" name="TextBox 12"/>
          <p:cNvSpPr txBox="1"/>
          <p:nvPr/>
        </p:nvSpPr>
        <p:spPr>
          <a:xfrm>
            <a:off x="2057400" y="381000"/>
            <a:ext cx="5410200" cy="523220"/>
          </a:xfrm>
          <a:prstGeom prst="rect">
            <a:avLst/>
          </a:prstGeom>
          <a:noFill/>
        </p:spPr>
        <p:txBody>
          <a:bodyPr wrap="square" rtlCol="0">
            <a:spAutoFit/>
          </a:bodyPr>
          <a:lstStyle/>
          <a:p>
            <a:r>
              <a:rPr lang="en-US" sz="2800" dirty="0" smtClean="0"/>
              <a:t>Partners and Collaborations</a:t>
            </a:r>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mtClean="0"/>
              <a:pPr/>
              <a:t>4/15/2011</a:t>
            </a:fld>
            <a:endParaRPr lang="en-US"/>
          </a:p>
        </p:txBody>
      </p:sp>
      <p:sp>
        <p:nvSpPr>
          <p:cNvPr id="3" name="Footer Placeholder 2"/>
          <p:cNvSpPr>
            <a:spLocks noGrp="1"/>
          </p:cNvSpPr>
          <p:nvPr>
            <p:ph type="ftr" sz="quarter" idx="11"/>
          </p:nvPr>
        </p:nvSpPr>
        <p:spPr/>
        <p:txBody>
          <a:bodyPr/>
          <a:lstStyle/>
          <a:p>
            <a:r>
              <a:rPr lang="en-US" smtClean="0"/>
              <a:t>Air Resources Laboratory</a:t>
            </a:r>
            <a:endParaRPr lang="en-US"/>
          </a:p>
        </p:txBody>
      </p:sp>
      <p:sp>
        <p:nvSpPr>
          <p:cNvPr id="4" name="Slide Number Placeholder 3"/>
          <p:cNvSpPr>
            <a:spLocks noGrp="1"/>
          </p:cNvSpPr>
          <p:nvPr>
            <p:ph type="sldNum" sz="quarter" idx="12"/>
          </p:nvPr>
        </p:nvSpPr>
        <p:spPr/>
        <p:txBody>
          <a:bodyPr/>
          <a:lstStyle/>
          <a:p>
            <a:fld id="{3E7EE49B-C32B-495C-9640-ABBF50F57D80}" type="slidenum">
              <a:rPr lang="en-US" smtClean="0"/>
              <a:pPr/>
              <a:t>18</a:t>
            </a:fld>
            <a:endParaRPr lang="en-US"/>
          </a:p>
        </p:txBody>
      </p:sp>
      <p:sp>
        <p:nvSpPr>
          <p:cNvPr id="5" name="Rectangle 4"/>
          <p:cNvSpPr/>
          <p:nvPr/>
        </p:nvSpPr>
        <p:spPr>
          <a:xfrm>
            <a:off x="304800" y="1219200"/>
            <a:ext cx="8610600" cy="4801314"/>
          </a:xfrm>
          <a:prstGeom prst="rect">
            <a:avLst/>
          </a:prstGeom>
        </p:spPr>
        <p:txBody>
          <a:bodyPr wrap="square">
            <a:spAutoFit/>
          </a:bodyPr>
          <a:lstStyle/>
          <a:p>
            <a:r>
              <a:rPr lang="en-US" sz="2400" dirty="0" smtClean="0"/>
              <a:t>NOAA sponsored sites constitute approximately 12% of the present </a:t>
            </a:r>
            <a:r>
              <a:rPr lang="en-US" sz="2400" dirty="0" err="1" smtClean="0"/>
              <a:t>AmeriFlux</a:t>
            </a:r>
            <a:r>
              <a:rPr lang="en-US" sz="2400" dirty="0" smtClean="0"/>
              <a:t> database</a:t>
            </a:r>
          </a:p>
          <a:p>
            <a:endParaRPr lang="en-US" sz="2400" dirty="0" smtClean="0"/>
          </a:p>
          <a:p>
            <a:r>
              <a:rPr lang="en-US" sz="2400" dirty="0" err="1" smtClean="0"/>
              <a:t>Bondville</a:t>
            </a:r>
            <a:r>
              <a:rPr lang="en-US" sz="2400" dirty="0" smtClean="0"/>
              <a:t>, IL is one of only 6 active </a:t>
            </a:r>
            <a:r>
              <a:rPr lang="en-US" sz="2400" dirty="0" err="1" smtClean="0"/>
              <a:t>AmeriFlux</a:t>
            </a:r>
            <a:r>
              <a:rPr lang="en-US" sz="2400" dirty="0" smtClean="0"/>
              <a:t> sites with records dating to 1996 and represents the longest continuous </a:t>
            </a:r>
            <a:r>
              <a:rPr lang="en-US" sz="2400" dirty="0" err="1" smtClean="0"/>
              <a:t>AmeriFlux</a:t>
            </a:r>
            <a:r>
              <a:rPr lang="en-US" sz="2400" dirty="0" smtClean="0"/>
              <a:t> record in an agricultural system. </a:t>
            </a:r>
          </a:p>
          <a:p>
            <a:endParaRPr lang="en-US" sz="2400" i="1" dirty="0" smtClean="0"/>
          </a:p>
          <a:p>
            <a:r>
              <a:rPr lang="en-US" sz="2400" dirty="0" smtClean="0"/>
              <a:t>Over 30 authored or co-authored publications (ARL Scientists) over the last 10 years, with over 200 publications that have used this </a:t>
            </a:r>
            <a:r>
              <a:rPr lang="en-US" sz="2400" smtClean="0"/>
              <a:t>data for </a:t>
            </a:r>
            <a:r>
              <a:rPr lang="en-US" sz="2400" dirty="0" smtClean="0"/>
              <a:t>assessments and synthesis activities</a:t>
            </a:r>
            <a:r>
              <a:rPr lang="en-US" dirty="0" smtClean="0"/>
              <a:t>. </a:t>
            </a:r>
          </a:p>
          <a:p>
            <a:endParaRPr lang="en-US" i="1" dirty="0" smtClean="0"/>
          </a:p>
          <a:p>
            <a:r>
              <a:rPr lang="en-US" sz="2400" dirty="0" smtClean="0"/>
              <a:t>Serve as technical experts for the National Science Foundation’s NEON (National Ecological Observatory Network)</a:t>
            </a:r>
          </a:p>
        </p:txBody>
      </p:sp>
      <p:sp>
        <p:nvSpPr>
          <p:cNvPr id="6" name="TextBox 5"/>
          <p:cNvSpPr txBox="1"/>
          <p:nvPr/>
        </p:nvSpPr>
        <p:spPr>
          <a:xfrm>
            <a:off x="1066800" y="685800"/>
            <a:ext cx="6858000" cy="584776"/>
          </a:xfrm>
          <a:prstGeom prst="rect">
            <a:avLst/>
          </a:prstGeom>
          <a:noFill/>
        </p:spPr>
        <p:txBody>
          <a:bodyPr wrap="square" rtlCol="0">
            <a:spAutoFit/>
          </a:bodyPr>
          <a:lstStyle/>
          <a:p>
            <a:pPr algn="ctr"/>
            <a:r>
              <a:rPr lang="en-US" sz="3200" dirty="0" smtClean="0"/>
              <a:t>Indicators  of Success</a:t>
            </a:r>
            <a:endParaRPr 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F72E70-F309-487C-8387-A657D1DD6C67}" type="datetime1">
              <a:rPr lang="en-US" smtClean="0"/>
              <a:pPr/>
              <a:t>4/15/2011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2</a:t>
            </a:fld>
            <a:endParaRPr lang="en-US"/>
          </a:p>
        </p:txBody>
      </p:sp>
      <p:sp>
        <p:nvSpPr>
          <p:cNvPr id="7" name="Title 4"/>
          <p:cNvSpPr txBox="1">
            <a:spLocks/>
          </p:cNvSpPr>
          <p:nvPr/>
        </p:nvSpPr>
        <p:spPr>
          <a:xfrm>
            <a:off x="457200" y="704088"/>
            <a:ext cx="8229600" cy="1143000"/>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noProof="0" dirty="0" smtClean="0">
                <a:solidFill>
                  <a:schemeClr val="tx2"/>
                </a:solidFill>
                <a:latin typeface="+mj-lt"/>
                <a:ea typeface="+mj-ea"/>
                <a:cs typeface="+mj-cs"/>
              </a:rPr>
              <a:t>Solar Radiation </a:t>
            </a:r>
            <a:r>
              <a:rPr lang="en-US" sz="3600" dirty="0" smtClean="0">
                <a:solidFill>
                  <a:schemeClr val="tx2"/>
                </a:solidFill>
                <a:latin typeface="+mj-lt"/>
                <a:ea typeface="+mj-ea"/>
                <a:cs typeface="+mj-cs"/>
              </a:rPr>
              <a:t>drives the climate system</a:t>
            </a:r>
            <a:r>
              <a:rPr kumimoji="0" lang="en-US" sz="3600" b="0" i="0" u="none" strike="noStrike" kern="1200" cap="none" spc="0" normalizeH="0" baseline="0" noProof="0" dirty="0" smtClean="0">
                <a:ln>
                  <a:noFill/>
                </a:ln>
                <a:solidFill>
                  <a:schemeClr val="tx2"/>
                </a:solidFill>
                <a:effectLst/>
                <a:uLnTx/>
                <a:uFillTx/>
                <a:latin typeface="+mj-lt"/>
                <a:ea typeface="+mj-ea"/>
                <a:cs typeface="+mj-cs"/>
              </a:rPr>
              <a:t/>
            </a:r>
            <a:br>
              <a:rPr kumimoji="0" lang="en-US" sz="3600" b="0" i="0" u="none" strike="noStrike" kern="1200" cap="none" spc="0" normalizeH="0" baseline="0" noProof="0" dirty="0" smtClean="0">
                <a:ln>
                  <a:noFill/>
                </a:ln>
                <a:solidFill>
                  <a:schemeClr val="tx2"/>
                </a:solidFill>
                <a:effectLst/>
                <a:uLnTx/>
                <a:uFillTx/>
                <a:latin typeface="+mj-lt"/>
                <a:ea typeface="+mj-ea"/>
                <a:cs typeface="+mj-cs"/>
              </a:rPr>
            </a:b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pic>
        <p:nvPicPr>
          <p:cNvPr id="8" name="Content Placeholder 9" descr="solar_ref_clean.jpg"/>
          <p:cNvPicPr>
            <a:picLocks noChangeAspect="1"/>
          </p:cNvPicPr>
          <p:nvPr/>
        </p:nvPicPr>
        <p:blipFill>
          <a:blip r:embed="rId3" cstate="print"/>
          <a:srcRect l="-168" r="-168"/>
          <a:stretch>
            <a:fillRect/>
          </a:stretch>
        </p:blipFill>
        <p:spPr>
          <a:xfrm>
            <a:off x="533400" y="1905000"/>
            <a:ext cx="8229600" cy="4389120"/>
          </a:xfrm>
          <a:prstGeom prst="rect">
            <a:avLst/>
          </a:prstGeom>
        </p:spPr>
      </p:pic>
      <p:sp>
        <p:nvSpPr>
          <p:cNvPr id="9" name="TextBox 8"/>
          <p:cNvSpPr txBox="1"/>
          <p:nvPr/>
        </p:nvSpPr>
        <p:spPr>
          <a:xfrm>
            <a:off x="609600" y="2209800"/>
            <a:ext cx="2667000" cy="1015663"/>
          </a:xfrm>
          <a:prstGeom prst="rect">
            <a:avLst/>
          </a:prstGeom>
          <a:noFill/>
        </p:spPr>
        <p:txBody>
          <a:bodyPr wrap="square" rtlCol="0">
            <a:spAutoFit/>
          </a:bodyPr>
          <a:lstStyle/>
          <a:p>
            <a:r>
              <a:rPr lang="en-US" sz="2000" dirty="0" smtClean="0">
                <a:solidFill>
                  <a:schemeClr val="bg1"/>
                </a:solidFill>
                <a:latin typeface="Calibri"/>
              </a:rPr>
              <a:t>Solar radiation is the</a:t>
            </a:r>
          </a:p>
          <a:p>
            <a:r>
              <a:rPr lang="en-US" sz="2000" dirty="0" smtClean="0">
                <a:solidFill>
                  <a:schemeClr val="bg1"/>
                </a:solidFill>
                <a:latin typeface="Calibri"/>
              </a:rPr>
              <a:t>Engine of earth’s</a:t>
            </a:r>
          </a:p>
          <a:p>
            <a:r>
              <a:rPr lang="en-US" sz="2000" dirty="0" smtClean="0">
                <a:solidFill>
                  <a:schemeClr val="bg1"/>
                </a:solidFill>
                <a:latin typeface="Calibri"/>
              </a:rPr>
              <a:t>Climate system</a:t>
            </a:r>
            <a:endParaRPr lang="en-US" sz="2000" dirty="0">
              <a:solidFill>
                <a:schemeClr val="bg1"/>
              </a:solidFill>
              <a:latin typeface="Calibri"/>
            </a:endParaRPr>
          </a:p>
        </p:txBody>
      </p:sp>
      <p:sp>
        <p:nvSpPr>
          <p:cNvPr id="10" name="TextBox 9"/>
          <p:cNvSpPr txBox="1"/>
          <p:nvPr/>
        </p:nvSpPr>
        <p:spPr>
          <a:xfrm>
            <a:off x="5181600" y="3581400"/>
            <a:ext cx="3429000" cy="1015663"/>
          </a:xfrm>
          <a:prstGeom prst="rect">
            <a:avLst/>
          </a:prstGeom>
          <a:noFill/>
        </p:spPr>
        <p:txBody>
          <a:bodyPr wrap="square" rtlCol="0">
            <a:spAutoFit/>
          </a:bodyPr>
          <a:lstStyle/>
          <a:p>
            <a:pPr>
              <a:buFont typeface="Arial"/>
              <a:buChar char="•"/>
            </a:pPr>
            <a:r>
              <a:rPr lang="en-US" dirty="0" smtClean="0"/>
              <a:t> </a:t>
            </a:r>
            <a:r>
              <a:rPr lang="en-US" sz="2000" dirty="0" smtClean="0"/>
              <a:t>changes in solar output</a:t>
            </a:r>
          </a:p>
          <a:p>
            <a:pPr>
              <a:buFont typeface="Arial"/>
              <a:buChar char="•"/>
            </a:pPr>
            <a:r>
              <a:rPr lang="en-US" sz="2000" dirty="0" smtClean="0"/>
              <a:t> changes in </a:t>
            </a:r>
            <a:r>
              <a:rPr lang="en-US" sz="2000" dirty="0" err="1" smtClean="0"/>
              <a:t>albedo</a:t>
            </a:r>
            <a:endParaRPr lang="en-US" sz="2000" dirty="0" smtClean="0"/>
          </a:p>
          <a:p>
            <a:pPr>
              <a:buFont typeface="Arial"/>
              <a:buChar char="•"/>
            </a:pPr>
            <a:r>
              <a:rPr lang="en-US" sz="2000" dirty="0" smtClean="0"/>
              <a:t> modifying outgoing </a:t>
            </a:r>
            <a:r>
              <a:rPr lang="en-US" sz="2000" dirty="0" err="1" smtClean="0"/>
              <a:t>longwave</a:t>
            </a:r>
            <a:endParaRPr lang="en-US" sz="2000" dirty="0"/>
          </a:p>
        </p:txBody>
      </p:sp>
      <p:sp>
        <p:nvSpPr>
          <p:cNvPr id="11" name="Down Arrow 10"/>
          <p:cNvSpPr/>
          <p:nvPr/>
        </p:nvSpPr>
        <p:spPr>
          <a:xfrm>
            <a:off x="6781800" y="4648200"/>
            <a:ext cx="381000" cy="533400"/>
          </a:xfrm>
          <a:prstGeom prst="downArrow">
            <a:avLst>
              <a:gd name="adj1" fmla="val 50000"/>
              <a:gd name="adj2" fmla="val 50000"/>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5867400" y="5334000"/>
            <a:ext cx="2362200" cy="461665"/>
          </a:xfrm>
          <a:prstGeom prst="rect">
            <a:avLst/>
          </a:prstGeom>
          <a:noFill/>
        </p:spPr>
        <p:txBody>
          <a:bodyPr wrap="square" rtlCol="0">
            <a:spAutoFit/>
          </a:bodyPr>
          <a:lstStyle/>
          <a:p>
            <a:r>
              <a:rPr lang="en-US" sz="2400" b="1" dirty="0" smtClean="0"/>
              <a:t>Climate Change</a:t>
            </a:r>
            <a:endParaRPr lang="en-US" sz="2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685800"/>
            <a:ext cx="8229600" cy="609600"/>
          </a:xfrm>
        </p:spPr>
        <p:txBody>
          <a:bodyPr/>
          <a:lstStyle/>
          <a:p>
            <a:pPr algn="ctr"/>
            <a:r>
              <a:rPr lang="en-US" dirty="0" smtClean="0"/>
              <a:t> The Surface Energy Budget</a:t>
            </a:r>
            <a:endParaRPr lang="en-US" dirty="0"/>
          </a:p>
        </p:txBody>
      </p:sp>
      <p:pic>
        <p:nvPicPr>
          <p:cNvPr id="4" name="Content Placeholder 3" descr="rad_budget_ver1.3.png"/>
          <p:cNvPicPr>
            <a:picLocks noGrp="1" noChangeAspect="1"/>
          </p:cNvPicPr>
          <p:nvPr>
            <p:ph idx="4294967295"/>
          </p:nvPr>
        </p:nvPicPr>
        <p:blipFill>
          <a:blip r:embed="rId3" cstate="print"/>
          <a:srcRect l="-9152" r="-9152"/>
          <a:stretch>
            <a:fillRect/>
          </a:stretch>
        </p:blipFill>
        <p:spPr>
          <a:xfrm>
            <a:off x="0" y="1447800"/>
            <a:ext cx="9144000" cy="4876800"/>
          </a:xfrm>
          <a:prstGeom prst="rect">
            <a:avLst/>
          </a:prstGeom>
        </p:spPr>
      </p:pic>
      <p:sp>
        <p:nvSpPr>
          <p:cNvPr id="6" name="TextBox 5"/>
          <p:cNvSpPr txBox="1"/>
          <p:nvPr/>
        </p:nvSpPr>
        <p:spPr>
          <a:xfrm>
            <a:off x="5791200" y="4267200"/>
            <a:ext cx="1143000" cy="400110"/>
          </a:xfrm>
          <a:prstGeom prst="rect">
            <a:avLst/>
          </a:prstGeom>
          <a:noFill/>
        </p:spPr>
        <p:txBody>
          <a:bodyPr wrap="square" rtlCol="0">
            <a:spAutoFit/>
          </a:bodyPr>
          <a:lstStyle/>
          <a:p>
            <a:r>
              <a:rPr lang="en-US" sz="2000" dirty="0" smtClean="0">
                <a:latin typeface="Calibri"/>
              </a:rPr>
              <a:t>infrared</a:t>
            </a:r>
            <a:endParaRPr lang="en-US" sz="2000" dirty="0">
              <a:latin typeface="Calibri"/>
            </a:endParaRPr>
          </a:p>
        </p:txBody>
      </p:sp>
      <p:sp>
        <p:nvSpPr>
          <p:cNvPr id="8" name="TextBox 7"/>
          <p:cNvSpPr txBox="1"/>
          <p:nvPr/>
        </p:nvSpPr>
        <p:spPr>
          <a:xfrm>
            <a:off x="838200" y="3886200"/>
            <a:ext cx="2209800" cy="338554"/>
          </a:xfrm>
          <a:prstGeom prst="rect">
            <a:avLst/>
          </a:prstGeom>
          <a:noFill/>
        </p:spPr>
        <p:txBody>
          <a:bodyPr wrap="square" rtlCol="0">
            <a:spAutoFit/>
          </a:bodyPr>
          <a:lstStyle/>
          <a:p>
            <a:r>
              <a:rPr lang="en-US" sz="1600" dirty="0" err="1" smtClean="0">
                <a:latin typeface="Calibri"/>
              </a:rPr>
              <a:t>Evapotranspiration</a:t>
            </a:r>
            <a:r>
              <a:rPr lang="en-US" sz="1600" dirty="0" smtClean="0">
                <a:latin typeface="Calibri"/>
              </a:rPr>
              <a:t> (LE)</a:t>
            </a:r>
            <a:endParaRPr lang="en-US" sz="1600" dirty="0">
              <a:latin typeface="Calibri"/>
            </a:endParaRPr>
          </a:p>
        </p:txBody>
      </p:sp>
      <p:sp>
        <p:nvSpPr>
          <p:cNvPr id="9" name="TextBox 8"/>
          <p:cNvSpPr txBox="1"/>
          <p:nvPr/>
        </p:nvSpPr>
        <p:spPr>
          <a:xfrm>
            <a:off x="914400" y="3352800"/>
            <a:ext cx="1752600" cy="369332"/>
          </a:xfrm>
          <a:prstGeom prst="rect">
            <a:avLst/>
          </a:prstGeom>
          <a:noFill/>
        </p:spPr>
        <p:txBody>
          <a:bodyPr wrap="square" rtlCol="0">
            <a:spAutoFit/>
          </a:bodyPr>
          <a:lstStyle/>
          <a:p>
            <a:r>
              <a:rPr lang="en-US" dirty="0" smtClean="0">
                <a:latin typeface="Calibri"/>
              </a:rPr>
              <a:t>Sensible heat (H)</a:t>
            </a:r>
            <a:endParaRPr lang="en-US" dirty="0">
              <a:latin typeface="Calibri"/>
            </a:endParaRPr>
          </a:p>
        </p:txBody>
      </p:sp>
      <p:sp>
        <p:nvSpPr>
          <p:cNvPr id="11" name="Freeform 10"/>
          <p:cNvSpPr/>
          <p:nvPr/>
        </p:nvSpPr>
        <p:spPr>
          <a:xfrm>
            <a:off x="1371600" y="5105400"/>
            <a:ext cx="228600" cy="381000"/>
          </a:xfrm>
          <a:custGeom>
            <a:avLst/>
            <a:gdLst>
              <a:gd name="connsiteX0" fmla="*/ 0 w 228600"/>
              <a:gd name="connsiteY0" fmla="*/ 342900 h 457200"/>
              <a:gd name="connsiteX1" fmla="*/ 57150 w 228600"/>
              <a:gd name="connsiteY1" fmla="*/ 342900 h 457200"/>
              <a:gd name="connsiteX2" fmla="*/ 57150 w 228600"/>
              <a:gd name="connsiteY2" fmla="*/ 0 h 457200"/>
              <a:gd name="connsiteX3" fmla="*/ 171450 w 228600"/>
              <a:gd name="connsiteY3" fmla="*/ 0 h 457200"/>
              <a:gd name="connsiteX4" fmla="*/ 171450 w 228600"/>
              <a:gd name="connsiteY4" fmla="*/ 342900 h 457200"/>
              <a:gd name="connsiteX5" fmla="*/ 228600 w 228600"/>
              <a:gd name="connsiteY5" fmla="*/ 342900 h 457200"/>
              <a:gd name="connsiteX6" fmla="*/ 114300 w 228600"/>
              <a:gd name="connsiteY6" fmla="*/ 457200 h 457200"/>
              <a:gd name="connsiteX7" fmla="*/ 0 w 228600"/>
              <a:gd name="connsiteY7" fmla="*/ 3429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 h="457200">
                <a:moveTo>
                  <a:pt x="0" y="342900"/>
                </a:moveTo>
                <a:lnTo>
                  <a:pt x="57150" y="342900"/>
                </a:lnTo>
                <a:lnTo>
                  <a:pt x="57150" y="0"/>
                </a:lnTo>
                <a:lnTo>
                  <a:pt x="171450" y="0"/>
                </a:lnTo>
                <a:lnTo>
                  <a:pt x="171450" y="342900"/>
                </a:lnTo>
                <a:lnTo>
                  <a:pt x="228600" y="342900"/>
                </a:lnTo>
                <a:lnTo>
                  <a:pt x="114300" y="457200"/>
                </a:lnTo>
                <a:lnTo>
                  <a:pt x="0" y="342900"/>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914400" y="5486400"/>
            <a:ext cx="1752600" cy="400110"/>
          </a:xfrm>
          <a:prstGeom prst="rect">
            <a:avLst/>
          </a:prstGeom>
          <a:noFill/>
        </p:spPr>
        <p:txBody>
          <a:bodyPr wrap="square" rtlCol="0">
            <a:spAutoFit/>
          </a:bodyPr>
          <a:lstStyle/>
          <a:p>
            <a:r>
              <a:rPr lang="en-US" sz="2000" dirty="0" smtClean="0">
                <a:latin typeface="Calibri"/>
              </a:rPr>
              <a:t>Conduction (G)</a:t>
            </a:r>
            <a:endParaRPr lang="en-US" sz="2000" dirty="0">
              <a:latin typeface="Calibri"/>
            </a:endParaRPr>
          </a:p>
        </p:txBody>
      </p:sp>
      <p:sp>
        <p:nvSpPr>
          <p:cNvPr id="13" name="Rounded Rectangle 12"/>
          <p:cNvSpPr/>
          <p:nvPr/>
        </p:nvSpPr>
        <p:spPr>
          <a:xfrm>
            <a:off x="2971800" y="2133600"/>
            <a:ext cx="4419600" cy="3657600"/>
          </a:xfrm>
          <a:prstGeom prst="roundRect">
            <a:avLst/>
          </a:prstGeom>
          <a:solidFill>
            <a:schemeClr val="accent1">
              <a:alpha val="1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3581400" y="2133600"/>
            <a:ext cx="3124200" cy="400110"/>
          </a:xfrm>
          <a:prstGeom prst="rect">
            <a:avLst/>
          </a:prstGeom>
          <a:noFill/>
        </p:spPr>
        <p:txBody>
          <a:bodyPr wrap="square" rtlCol="0">
            <a:spAutoFit/>
          </a:bodyPr>
          <a:lstStyle/>
          <a:p>
            <a:r>
              <a:rPr lang="en-US" sz="2000" dirty="0" smtClean="0">
                <a:effectLst>
                  <a:glow rad="152400">
                    <a:srgbClr val="FFFF00"/>
                  </a:glow>
                </a:effectLst>
              </a:rPr>
              <a:t>Surface Radiation Budget</a:t>
            </a:r>
            <a:endParaRPr lang="en-US" sz="2000" dirty="0">
              <a:effectLst>
                <a:glow rad="152400">
                  <a:srgbClr val="FFFF00"/>
                </a:glow>
              </a:effectLst>
            </a:endParaRPr>
          </a:p>
        </p:txBody>
      </p:sp>
      <p:sp>
        <p:nvSpPr>
          <p:cNvPr id="15" name="Rounded Rectangle 14"/>
          <p:cNvSpPr/>
          <p:nvPr/>
        </p:nvSpPr>
        <p:spPr>
          <a:xfrm>
            <a:off x="914400" y="2133600"/>
            <a:ext cx="1981200" cy="3962400"/>
          </a:xfrm>
          <a:prstGeom prst="roundRect">
            <a:avLst/>
          </a:prstGeom>
          <a:solidFill>
            <a:schemeClr val="accent1">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838200" y="2286000"/>
            <a:ext cx="2057400" cy="369332"/>
          </a:xfrm>
          <a:prstGeom prst="rect">
            <a:avLst/>
          </a:prstGeom>
          <a:noFill/>
        </p:spPr>
        <p:txBody>
          <a:bodyPr wrap="square" rtlCol="0">
            <a:spAutoFit/>
          </a:bodyPr>
          <a:lstStyle/>
          <a:p>
            <a:r>
              <a:rPr lang="en-US" dirty="0" smtClean="0">
                <a:effectLst>
                  <a:glow rad="165100">
                    <a:srgbClr val="FFFF00">
                      <a:alpha val="75000"/>
                    </a:srgbClr>
                  </a:glow>
                </a:effectLst>
              </a:rPr>
              <a:t>Surface heat budget</a:t>
            </a:r>
            <a:endParaRPr lang="en-US" dirty="0">
              <a:effectLst>
                <a:glow rad="165100">
                  <a:srgbClr val="FFFF00">
                    <a:alpha val="75000"/>
                  </a:srgbClr>
                </a:glow>
              </a:effectLst>
            </a:endParaRPr>
          </a:p>
        </p:txBody>
      </p:sp>
      <p:sp>
        <p:nvSpPr>
          <p:cNvPr id="17" name="TextBox 16"/>
          <p:cNvSpPr txBox="1"/>
          <p:nvPr/>
        </p:nvSpPr>
        <p:spPr>
          <a:xfrm>
            <a:off x="3048000" y="3276600"/>
            <a:ext cx="1066800" cy="400110"/>
          </a:xfrm>
          <a:prstGeom prst="rect">
            <a:avLst/>
          </a:prstGeom>
          <a:noFill/>
        </p:spPr>
        <p:txBody>
          <a:bodyPr wrap="square" rtlCol="0">
            <a:spAutoFit/>
          </a:bodyPr>
          <a:lstStyle/>
          <a:p>
            <a:r>
              <a:rPr lang="en-US" sz="2000" dirty="0" smtClean="0">
                <a:latin typeface="Calibri"/>
              </a:rPr>
              <a:t>infrared</a:t>
            </a:r>
            <a:endParaRPr lang="en-US" sz="2000" dirty="0">
              <a:latin typeface="Calibri"/>
            </a:endParaRPr>
          </a:p>
        </p:txBody>
      </p:sp>
      <p:sp>
        <p:nvSpPr>
          <p:cNvPr id="18" name="TextBox 17"/>
          <p:cNvSpPr txBox="1"/>
          <p:nvPr/>
        </p:nvSpPr>
        <p:spPr>
          <a:xfrm>
            <a:off x="838200" y="4648200"/>
            <a:ext cx="1981200" cy="369332"/>
          </a:xfrm>
          <a:prstGeom prst="rect">
            <a:avLst/>
          </a:prstGeom>
          <a:noFill/>
        </p:spPr>
        <p:txBody>
          <a:bodyPr wrap="square" rtlCol="0">
            <a:spAutoFit/>
          </a:bodyPr>
          <a:lstStyle/>
          <a:p>
            <a:r>
              <a:rPr lang="en-US" dirty="0" smtClean="0">
                <a:solidFill>
                  <a:srgbClr val="008000"/>
                </a:solidFill>
                <a:latin typeface="Calibri"/>
              </a:rPr>
              <a:t>Photosynthesis (Ps)</a:t>
            </a:r>
            <a:endParaRPr lang="en-US" dirty="0">
              <a:solidFill>
                <a:srgbClr val="008000"/>
              </a:solidFill>
              <a:latin typeface="Calibri"/>
            </a:endParaRPr>
          </a:p>
        </p:txBody>
      </p:sp>
      <p:sp>
        <p:nvSpPr>
          <p:cNvPr id="19" name="TextBox 18"/>
          <p:cNvSpPr txBox="1"/>
          <p:nvPr/>
        </p:nvSpPr>
        <p:spPr>
          <a:xfrm>
            <a:off x="5105400" y="3048000"/>
            <a:ext cx="1143000" cy="400110"/>
          </a:xfrm>
          <a:prstGeom prst="rect">
            <a:avLst/>
          </a:prstGeom>
          <a:noFill/>
        </p:spPr>
        <p:txBody>
          <a:bodyPr wrap="square" rtlCol="0">
            <a:spAutoFit/>
          </a:bodyPr>
          <a:lstStyle/>
          <a:p>
            <a:r>
              <a:rPr lang="en-US" sz="2000" dirty="0" smtClean="0">
                <a:latin typeface="Calibri"/>
              </a:rPr>
              <a:t>infrared</a:t>
            </a:r>
            <a:endParaRPr lang="en-US" sz="2000" dirty="0">
              <a:latin typeface="Calibri"/>
            </a:endParaRPr>
          </a:p>
        </p:txBody>
      </p:sp>
      <p:sp>
        <p:nvSpPr>
          <p:cNvPr id="20" name="TextBox 19"/>
          <p:cNvSpPr txBox="1"/>
          <p:nvPr/>
        </p:nvSpPr>
        <p:spPr>
          <a:xfrm>
            <a:off x="4267200" y="4267200"/>
            <a:ext cx="1143000" cy="400110"/>
          </a:xfrm>
          <a:prstGeom prst="rect">
            <a:avLst/>
          </a:prstGeom>
          <a:noFill/>
        </p:spPr>
        <p:txBody>
          <a:bodyPr wrap="square" rtlCol="0">
            <a:spAutoFit/>
          </a:bodyPr>
          <a:lstStyle/>
          <a:p>
            <a:r>
              <a:rPr lang="en-US" sz="2000" dirty="0" smtClean="0">
                <a:latin typeface="Calibri"/>
              </a:rPr>
              <a:t>net solar</a:t>
            </a:r>
            <a:endParaRPr lang="en-US" sz="2000" dirty="0">
              <a:latin typeface="Calibri"/>
            </a:endParaRPr>
          </a:p>
        </p:txBody>
      </p:sp>
      <p:sp>
        <p:nvSpPr>
          <p:cNvPr id="21" name="Date Placeholder 1"/>
          <p:cNvSpPr>
            <a:spLocks noGrp="1"/>
          </p:cNvSpPr>
          <p:nvPr>
            <p:ph type="dt" sz="half" idx="10"/>
          </p:nvPr>
        </p:nvSpPr>
        <p:spPr>
          <a:xfrm>
            <a:off x="457200" y="6356350"/>
            <a:ext cx="2133600" cy="365125"/>
          </a:xfrm>
        </p:spPr>
        <p:txBody>
          <a:bodyPr/>
          <a:lstStyle/>
          <a:p>
            <a:fld id="{2D36A7DA-6342-4CDC-B8EE-6B81135DE92D}" type="datetime1">
              <a:rPr lang="en-US" smtClean="0"/>
              <a:pPr/>
              <a:t>4/15/2011</a:t>
            </a:fld>
            <a:endParaRPr lang="en-US" dirty="0"/>
          </a:p>
        </p:txBody>
      </p:sp>
      <p:sp>
        <p:nvSpPr>
          <p:cNvPr id="22" name="Footer Placeholder 2"/>
          <p:cNvSpPr>
            <a:spLocks noGrp="1"/>
          </p:cNvSpPr>
          <p:nvPr>
            <p:ph type="ftr" sz="quarter" idx="11"/>
          </p:nvPr>
        </p:nvSpPr>
        <p:spPr>
          <a:xfrm>
            <a:off x="2667000" y="6356350"/>
            <a:ext cx="3352800" cy="365125"/>
          </a:xfrm>
        </p:spPr>
        <p:txBody>
          <a:bodyPr/>
          <a:lstStyle/>
          <a:p>
            <a:r>
              <a:rPr lang="en-US" smtClean="0"/>
              <a:t>Air Resources Laboratory</a:t>
            </a:r>
            <a:endParaRPr lang="en-US"/>
          </a:p>
        </p:txBody>
      </p:sp>
      <p:sp>
        <p:nvSpPr>
          <p:cNvPr id="23" name="Slide Number Placeholder 3"/>
          <p:cNvSpPr>
            <a:spLocks noGrp="1"/>
          </p:cNvSpPr>
          <p:nvPr>
            <p:ph type="sldNum" sz="quarter" idx="12"/>
          </p:nvPr>
        </p:nvSpPr>
        <p:spPr>
          <a:xfrm>
            <a:off x="7924800" y="6356350"/>
            <a:ext cx="762000" cy="365125"/>
          </a:xfrm>
        </p:spPr>
        <p:txBody>
          <a:bodyPr/>
          <a:lstStyle/>
          <a:p>
            <a:fld id="{3E7EE49B-C32B-495C-9640-ABBF50F57D80}" type="slidenum">
              <a:rPr lang="en-US" smtClean="0"/>
              <a:pPr/>
              <a:t>3</a:t>
            </a:fld>
            <a:endParaRPr lang="en-US"/>
          </a:p>
        </p:txBody>
      </p:sp>
      <p:sp>
        <p:nvSpPr>
          <p:cNvPr id="24" name="TextBox 23"/>
          <p:cNvSpPr txBox="1"/>
          <p:nvPr/>
        </p:nvSpPr>
        <p:spPr>
          <a:xfrm>
            <a:off x="1219200" y="1676400"/>
            <a:ext cx="5943600" cy="461665"/>
          </a:xfrm>
          <a:prstGeom prst="rect">
            <a:avLst/>
          </a:prstGeom>
          <a:noFill/>
        </p:spPr>
        <p:txBody>
          <a:bodyPr wrap="square" rtlCol="0">
            <a:spAutoFit/>
          </a:bodyPr>
          <a:lstStyle/>
          <a:p>
            <a:r>
              <a:rPr lang="en-US" sz="2400" dirty="0" smtClean="0"/>
              <a:t>H + LE + G + Ps     =         Net Radiation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F72E70-F309-487C-8387-A657D1DD6C67}" type="datetime1">
              <a:rPr lang="en-US" smtClean="0"/>
              <a:pPr/>
              <a:t>4/15/2011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4</a:t>
            </a:fld>
            <a:endParaRPr lang="en-US"/>
          </a:p>
        </p:txBody>
      </p:sp>
      <p:sp>
        <p:nvSpPr>
          <p:cNvPr id="7" name="Title 4"/>
          <p:cNvSpPr txBox="1">
            <a:spLocks/>
          </p:cNvSpPr>
          <p:nvPr/>
        </p:nvSpPr>
        <p:spPr>
          <a:xfrm>
            <a:off x="0" y="838200"/>
            <a:ext cx="9144000" cy="591312"/>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dirty="0" smtClean="0">
                <a:latin typeface="+mj-lt"/>
                <a:ea typeface="+mj-ea"/>
                <a:cs typeface="+mj-cs"/>
              </a:rPr>
              <a:t>Research </a:t>
            </a:r>
            <a:r>
              <a:rPr kumimoji="0" lang="en-US" sz="3600" b="0" i="0" u="none" strike="noStrike" kern="1200" cap="none" spc="0" normalizeH="0" baseline="0" noProof="0" dirty="0" smtClean="0">
                <a:ln>
                  <a:noFill/>
                </a:ln>
                <a:effectLst/>
                <a:uLnTx/>
                <a:uFillTx/>
                <a:latin typeface="+mj-lt"/>
                <a:ea typeface="+mj-ea"/>
                <a:cs typeface="+mj-cs"/>
              </a:rPr>
              <a:t> Goals</a:t>
            </a:r>
            <a:endParaRPr kumimoji="0" lang="en-US" sz="3600" b="0" i="0" u="none" strike="noStrike" kern="1200" cap="none" spc="0" normalizeH="0" baseline="0" noProof="0" dirty="0">
              <a:ln>
                <a:noFill/>
              </a:ln>
              <a:effectLst/>
              <a:uLnTx/>
              <a:uFillTx/>
              <a:latin typeface="+mj-lt"/>
              <a:ea typeface="+mj-ea"/>
              <a:cs typeface="+mj-cs"/>
            </a:endParaRPr>
          </a:p>
        </p:txBody>
      </p:sp>
      <p:sp>
        <p:nvSpPr>
          <p:cNvPr id="9" name="Content Placeholder 11"/>
          <p:cNvSpPr txBox="1">
            <a:spLocks/>
          </p:cNvSpPr>
          <p:nvPr/>
        </p:nvSpPr>
        <p:spPr>
          <a:xfrm>
            <a:off x="457200" y="2057400"/>
            <a:ext cx="8229600" cy="3093720"/>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Assessment of ecosystem annual carbon and water budgets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Detection of land-surface feedbacks in response to changes in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radiative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forcing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albedo</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Bowen ratio and changes in energy partitioning, growing season fluxes)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Improved parameterization of land surface processes for incorporation into Land Surface Model (LSM) schemes,</a:t>
            </a:r>
            <a:r>
              <a:rPr kumimoji="0" lang="en-US" sz="2400" b="0" i="0" u="none" strike="noStrike" kern="1200" cap="none" spc="0" normalizeH="0" noProof="0" dirty="0" smtClean="0">
                <a:ln>
                  <a:noFill/>
                </a:ln>
                <a:solidFill>
                  <a:schemeClr val="tx1"/>
                </a:solidFill>
                <a:effectLst/>
                <a:uLnTx/>
                <a:uFillTx/>
                <a:latin typeface="+mn-lt"/>
                <a:ea typeface="+mn-ea"/>
                <a:cs typeface="+mn-cs"/>
              </a:rPr>
              <a:t> including </a:t>
            </a:r>
            <a:r>
              <a:rPr lang="en-US" sz="2400" dirty="0" smtClean="0"/>
              <a:t>NOAA’s models suite.</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F72E70-F309-487C-8387-A657D1DD6C67}" type="datetime1">
              <a:rPr lang="en-US" smtClean="0"/>
              <a:pPr/>
              <a:t>4/15/2011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5</a:t>
            </a:fld>
            <a:endParaRPr lang="en-US"/>
          </a:p>
        </p:txBody>
      </p:sp>
      <p:sp>
        <p:nvSpPr>
          <p:cNvPr id="7" name="Title 4"/>
          <p:cNvSpPr txBox="1">
            <a:spLocks/>
          </p:cNvSpPr>
          <p:nvPr/>
        </p:nvSpPr>
        <p:spPr>
          <a:xfrm>
            <a:off x="0" y="838200"/>
            <a:ext cx="9144000" cy="591312"/>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noProof="0" dirty="0" smtClean="0">
                <a:ln>
                  <a:noFill/>
                </a:ln>
                <a:effectLst/>
                <a:uLnTx/>
                <a:uFillTx/>
                <a:latin typeface="+mj-lt"/>
                <a:ea typeface="+mj-ea"/>
                <a:cs typeface="+mj-cs"/>
              </a:rPr>
              <a:t> Approach</a:t>
            </a:r>
            <a:endParaRPr kumimoji="0" lang="en-US" sz="3600" b="0" i="0" u="none" strike="noStrike" kern="1200" cap="none" spc="0" normalizeH="0" baseline="0" noProof="0" dirty="0">
              <a:ln>
                <a:noFill/>
              </a:ln>
              <a:effectLst/>
              <a:uLnTx/>
              <a:uFillTx/>
              <a:latin typeface="+mj-lt"/>
              <a:ea typeface="+mj-ea"/>
              <a:cs typeface="+mj-cs"/>
            </a:endParaRPr>
          </a:p>
        </p:txBody>
      </p:sp>
      <p:sp>
        <p:nvSpPr>
          <p:cNvPr id="9" name="Content Placeholder 11"/>
          <p:cNvSpPr txBox="1">
            <a:spLocks/>
          </p:cNvSpPr>
          <p:nvPr/>
        </p:nvSpPr>
        <p:spPr>
          <a:xfrm>
            <a:off x="457200" y="2590800"/>
            <a:ext cx="8229600" cy="3093720"/>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TextBox 7"/>
          <p:cNvSpPr txBox="1"/>
          <p:nvPr/>
        </p:nvSpPr>
        <p:spPr>
          <a:xfrm>
            <a:off x="685800" y="2025907"/>
            <a:ext cx="8229600" cy="4832093"/>
          </a:xfrm>
          <a:prstGeom prst="rect">
            <a:avLst/>
          </a:prstGeom>
          <a:noFill/>
        </p:spPr>
        <p:txBody>
          <a:bodyPr wrap="square" rtlCol="0">
            <a:spAutoFit/>
          </a:bodyPr>
          <a:lstStyle/>
          <a:p>
            <a:r>
              <a:rPr lang="en-US" sz="2800" dirty="0" smtClean="0"/>
              <a:t>Use micrometeorological measurement techniques to monitor the components of the surface energy budget (</a:t>
            </a:r>
            <a:r>
              <a:rPr lang="en-US" sz="2800" i="1" dirty="0" err="1" smtClean="0"/>
              <a:t>Rnet</a:t>
            </a:r>
            <a:r>
              <a:rPr lang="en-US" sz="2800" i="1" dirty="0" smtClean="0"/>
              <a:t>, H, LE, G, Ps</a:t>
            </a:r>
            <a:r>
              <a:rPr lang="en-US" sz="2800" dirty="0" smtClean="0"/>
              <a:t>) for representative ecosystems in the major climate zones of the U.S. </a:t>
            </a:r>
          </a:p>
          <a:p>
            <a:endParaRPr lang="en-US" sz="2800" dirty="0" smtClean="0"/>
          </a:p>
          <a:p>
            <a:r>
              <a:rPr lang="en-US" sz="2800" dirty="0" err="1" smtClean="0"/>
              <a:t>Rnet</a:t>
            </a:r>
            <a:r>
              <a:rPr lang="en-US" sz="2800" dirty="0" smtClean="0"/>
              <a:t> = Net </a:t>
            </a:r>
            <a:r>
              <a:rPr lang="en-US" sz="2800" dirty="0" err="1" smtClean="0"/>
              <a:t>Radiative</a:t>
            </a:r>
            <a:r>
              <a:rPr lang="en-US" sz="2800" dirty="0" smtClean="0"/>
              <a:t> flux</a:t>
            </a:r>
          </a:p>
          <a:p>
            <a:r>
              <a:rPr lang="en-US" sz="2800" dirty="0" smtClean="0"/>
              <a:t>H = Sensible Heat Flux</a:t>
            </a:r>
          </a:p>
          <a:p>
            <a:r>
              <a:rPr lang="en-US" sz="2800" dirty="0" smtClean="0"/>
              <a:t>LE = </a:t>
            </a:r>
            <a:r>
              <a:rPr lang="en-US" sz="2800" dirty="0" err="1" smtClean="0"/>
              <a:t>Evapotranspiration</a:t>
            </a:r>
            <a:endParaRPr lang="en-US" sz="2800" dirty="0" smtClean="0"/>
          </a:p>
          <a:p>
            <a:r>
              <a:rPr lang="en-US" sz="2800" dirty="0" smtClean="0"/>
              <a:t>G = Ground Heat flux</a:t>
            </a:r>
          </a:p>
          <a:p>
            <a:r>
              <a:rPr lang="en-US" sz="2800" dirty="0" smtClean="0"/>
              <a:t>Ps = Photosynthesis</a:t>
            </a:r>
          </a:p>
          <a:p>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229600" cy="1143000"/>
          </a:xfrm>
        </p:spPr>
        <p:txBody>
          <a:bodyPr/>
          <a:lstStyle/>
          <a:p>
            <a:pPr algn="ctr"/>
            <a:r>
              <a:rPr lang="en-US" dirty="0" smtClean="0">
                <a:solidFill>
                  <a:schemeClr val="tx1"/>
                </a:solidFill>
              </a:rPr>
              <a:t>Why ARL?</a:t>
            </a:r>
            <a:br>
              <a:rPr lang="en-US" dirty="0" smtClean="0">
                <a:solidFill>
                  <a:schemeClr val="tx1"/>
                </a:solidFill>
              </a:rPr>
            </a:br>
            <a:r>
              <a:rPr lang="en-US" dirty="0" smtClean="0">
                <a:solidFill>
                  <a:schemeClr val="tx1"/>
                </a:solidFill>
              </a:rPr>
              <a:t>Expertise in Air-surface Exchange</a:t>
            </a:r>
            <a:endParaRPr lang="en-US" dirty="0">
              <a:solidFill>
                <a:schemeClr val="tx1"/>
              </a:solidFill>
            </a:endParaRPr>
          </a:p>
        </p:txBody>
      </p:sp>
      <p:sp>
        <p:nvSpPr>
          <p:cNvPr id="4" name="Date Placeholder 3"/>
          <p:cNvSpPr>
            <a:spLocks noGrp="1"/>
          </p:cNvSpPr>
          <p:nvPr>
            <p:ph type="dt" sz="half" idx="10"/>
          </p:nvPr>
        </p:nvSpPr>
        <p:spPr/>
        <p:txBody>
          <a:bodyPr/>
          <a:lstStyle/>
          <a:p>
            <a:fld id="{3BF72E70-F309-487C-8387-A657D1DD6C67}" type="datetime1">
              <a:rPr lang="en-US" smtClean="0"/>
              <a:pPr/>
              <a:t>4/15/2011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6</a:t>
            </a:fld>
            <a:endParaRPr lang="en-US"/>
          </a:p>
        </p:txBody>
      </p:sp>
      <p:pic>
        <p:nvPicPr>
          <p:cNvPr id="8" name="Picture 7"/>
          <p:cNvPicPr>
            <a:picLocks noChangeAspect="1"/>
          </p:cNvPicPr>
          <p:nvPr/>
        </p:nvPicPr>
        <p:blipFill>
          <a:blip r:embed="rId3" cstate="print"/>
          <a:stretch>
            <a:fillRect/>
          </a:stretch>
        </p:blipFill>
        <p:spPr>
          <a:xfrm>
            <a:off x="304800" y="2209800"/>
            <a:ext cx="4267200" cy="4267200"/>
          </a:xfrm>
          <a:prstGeom prst="rect">
            <a:avLst/>
          </a:prstGeom>
        </p:spPr>
      </p:pic>
      <p:sp>
        <p:nvSpPr>
          <p:cNvPr id="9" name="TextBox 8"/>
          <p:cNvSpPr txBox="1"/>
          <p:nvPr/>
        </p:nvSpPr>
        <p:spPr>
          <a:xfrm>
            <a:off x="4800600" y="1981200"/>
            <a:ext cx="4343400" cy="5416868"/>
          </a:xfrm>
          <a:prstGeom prst="rect">
            <a:avLst/>
          </a:prstGeom>
          <a:noFill/>
        </p:spPr>
        <p:txBody>
          <a:bodyPr wrap="square" rtlCol="0">
            <a:spAutoFit/>
          </a:bodyPr>
          <a:lstStyle/>
          <a:p>
            <a:r>
              <a:rPr lang="en-US" sz="2400" dirty="0" smtClean="0"/>
              <a:t>	     NAPAP</a:t>
            </a:r>
          </a:p>
          <a:p>
            <a:r>
              <a:rPr lang="en-US" sz="1600" dirty="0" smtClean="0"/>
              <a:t>(National Acid Precipitation Assessment Program)</a:t>
            </a:r>
          </a:p>
          <a:p>
            <a:endParaRPr lang="en-US" dirty="0" smtClean="0"/>
          </a:p>
          <a:p>
            <a:r>
              <a:rPr lang="en-US" dirty="0" smtClean="0"/>
              <a:t>Measurements of dry deposition using </a:t>
            </a:r>
          </a:p>
          <a:p>
            <a:r>
              <a:rPr lang="en-US" dirty="0" smtClean="0"/>
              <a:t>Micrometeorological methods</a:t>
            </a:r>
          </a:p>
          <a:p>
            <a:endParaRPr lang="en-US" dirty="0" smtClean="0"/>
          </a:p>
          <a:p>
            <a:r>
              <a:rPr lang="en-US" sz="2400" dirty="0" smtClean="0"/>
              <a:t>Instrumentation Development</a:t>
            </a:r>
          </a:p>
          <a:p>
            <a:r>
              <a:rPr lang="en-US" dirty="0" smtClean="0"/>
              <a:t>First long term flux measurements of </a:t>
            </a:r>
          </a:p>
          <a:p>
            <a:r>
              <a:rPr lang="en-US" dirty="0" smtClean="0"/>
              <a:t>the surface energy budget and CO</a:t>
            </a:r>
            <a:r>
              <a:rPr lang="en-US" baseline="-25000" dirty="0" smtClean="0"/>
              <a:t>2</a:t>
            </a:r>
            <a:r>
              <a:rPr lang="en-US" dirty="0" smtClean="0"/>
              <a:t> were made using open path analyzer developed by ARL scientists and engineers</a:t>
            </a:r>
          </a:p>
          <a:p>
            <a:endParaRPr lang="en-US" dirty="0" smtClean="0"/>
          </a:p>
          <a:p>
            <a:r>
              <a:rPr lang="en-US" dirty="0" smtClean="0"/>
              <a:t>Initial sponsors of this work:</a:t>
            </a:r>
          </a:p>
          <a:p>
            <a:r>
              <a:rPr lang="en-US" dirty="0" smtClean="0"/>
              <a:t>GEWEX (NOAA/NASA)</a:t>
            </a:r>
          </a:p>
          <a:p>
            <a:r>
              <a:rPr lang="en-US" dirty="0" smtClean="0"/>
              <a:t>DOE, Terrestrial Carbon Program</a:t>
            </a:r>
          </a:p>
          <a:p>
            <a:endParaRPr lang="en-US" sz="2400" dirty="0" smtClean="0"/>
          </a:p>
          <a:p>
            <a:endParaRPr lang="en-US" sz="2400"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F72E70-F309-487C-8387-A657D1DD6C67}" type="datetime1">
              <a:rPr lang="en-US" smtClean="0"/>
              <a:pPr/>
              <a:t>4/15/2011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7</a:t>
            </a:fld>
            <a:endParaRPr lang="en-US"/>
          </a:p>
        </p:txBody>
      </p:sp>
      <p:pic>
        <p:nvPicPr>
          <p:cNvPr id="10" name="Picture 9" descr="BV_tower.jpg"/>
          <p:cNvPicPr>
            <a:picLocks noChangeAspect="1"/>
          </p:cNvPicPr>
          <p:nvPr/>
        </p:nvPicPr>
        <p:blipFill>
          <a:blip r:embed="rId3" cstate="print"/>
          <a:stretch>
            <a:fillRect/>
          </a:stretch>
        </p:blipFill>
        <p:spPr>
          <a:xfrm rot="16200000">
            <a:off x="123825" y="2543175"/>
            <a:ext cx="4495800" cy="3371850"/>
          </a:xfrm>
          <a:prstGeom prst="rect">
            <a:avLst/>
          </a:prstGeom>
        </p:spPr>
      </p:pic>
      <p:pic>
        <p:nvPicPr>
          <p:cNvPr id="11" name="Picture 10" descr="chess_tower.jpg"/>
          <p:cNvPicPr>
            <a:picLocks noChangeAspect="1"/>
          </p:cNvPicPr>
          <p:nvPr/>
        </p:nvPicPr>
        <p:blipFill>
          <a:blip r:embed="rId4" cstate="print"/>
          <a:stretch>
            <a:fillRect/>
          </a:stretch>
        </p:blipFill>
        <p:spPr>
          <a:xfrm>
            <a:off x="4343400" y="1981200"/>
            <a:ext cx="3371850" cy="4495800"/>
          </a:xfrm>
          <a:prstGeom prst="rect">
            <a:avLst/>
          </a:prstGeom>
        </p:spPr>
      </p:pic>
      <p:sp>
        <p:nvSpPr>
          <p:cNvPr id="9" name="Text Box 7"/>
          <p:cNvSpPr txBox="1">
            <a:spLocks noChangeArrowheads="1"/>
          </p:cNvSpPr>
          <p:nvPr/>
        </p:nvSpPr>
        <p:spPr bwMode="auto">
          <a:xfrm>
            <a:off x="762000" y="762000"/>
            <a:ext cx="7996714" cy="998735"/>
          </a:xfrm>
          <a:prstGeom prst="rect">
            <a:avLst/>
          </a:prstGeom>
          <a:noFill/>
          <a:ln w="9525">
            <a:noFill/>
            <a:miter lim="800000"/>
            <a:headEnd/>
            <a:tailEnd/>
          </a:ln>
          <a:effectLst/>
        </p:spPr>
        <p:txBody>
          <a:bodyPr lIns="0" tIns="0" rIns="0" bIns="0" anchor="ctr">
            <a:prstTxWarp prst="textNoShape">
              <a:avLst/>
            </a:prstTxWarp>
            <a:spAutoFit/>
          </a:bodyPr>
          <a:lstStyle/>
          <a:p>
            <a:pPr algn="ctr">
              <a:lnSpc>
                <a:spcPct val="95000"/>
              </a:lnSpc>
            </a:pPr>
            <a:r>
              <a:rPr lang="en-US" sz="3200" i="1" dirty="0" smtClean="0">
                <a:solidFill>
                  <a:srgbClr val="000000"/>
                </a:solidFill>
                <a:latin typeface="+mj-lt"/>
              </a:rPr>
              <a:t>Various types of measurements and platforms</a:t>
            </a:r>
          </a:p>
          <a:p>
            <a:pPr algn="ctr">
              <a:lnSpc>
                <a:spcPct val="95000"/>
              </a:lnSpc>
            </a:pPr>
            <a:r>
              <a:rPr lang="en-US" sz="3600" dirty="0" smtClean="0">
                <a:solidFill>
                  <a:srgbClr val="000000"/>
                </a:solidFill>
                <a:latin typeface="+mj-lt"/>
              </a:rPr>
              <a:t> </a:t>
            </a:r>
            <a:endParaRPr lang="en-US" sz="3600" dirty="0">
              <a:solidFill>
                <a:srgbClr val="000000"/>
              </a:solidFill>
              <a:latin typeface="+mj-lt"/>
            </a:endParaRPr>
          </a:p>
        </p:txBody>
      </p:sp>
      <p:sp>
        <p:nvSpPr>
          <p:cNvPr id="12" name="TextBox 11"/>
          <p:cNvSpPr txBox="1"/>
          <p:nvPr/>
        </p:nvSpPr>
        <p:spPr>
          <a:xfrm>
            <a:off x="762000" y="1524000"/>
            <a:ext cx="3200400" cy="461665"/>
          </a:xfrm>
          <a:prstGeom prst="rect">
            <a:avLst/>
          </a:prstGeom>
          <a:noFill/>
        </p:spPr>
        <p:txBody>
          <a:bodyPr wrap="square" rtlCol="0">
            <a:spAutoFit/>
          </a:bodyPr>
          <a:lstStyle/>
          <a:p>
            <a:r>
              <a:rPr lang="en-US" sz="2400" dirty="0" smtClean="0"/>
              <a:t>Champaign, IL- cropland</a:t>
            </a:r>
            <a:endParaRPr lang="en-US" sz="2400" dirty="0"/>
          </a:p>
        </p:txBody>
      </p:sp>
      <p:sp>
        <p:nvSpPr>
          <p:cNvPr id="13" name="TextBox 12"/>
          <p:cNvSpPr txBox="1"/>
          <p:nvPr/>
        </p:nvSpPr>
        <p:spPr>
          <a:xfrm>
            <a:off x="4648200" y="1524000"/>
            <a:ext cx="2895600" cy="461665"/>
          </a:xfrm>
          <a:prstGeom prst="rect">
            <a:avLst/>
          </a:prstGeom>
          <a:noFill/>
        </p:spPr>
        <p:txBody>
          <a:bodyPr wrap="square" rtlCol="0">
            <a:spAutoFit/>
          </a:bodyPr>
          <a:lstStyle/>
          <a:p>
            <a:r>
              <a:rPr lang="en-US" sz="2400" dirty="0" smtClean="0"/>
              <a:t>Oak Ridge, TN - forest</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A51FF8F-F7BF-4DEB-A7F9-0E6D4FE763E3}" type="datetime1">
              <a:rPr lang="en-US" smtClean="0"/>
              <a:pPr/>
              <a:t>4/15/2011</a:t>
            </a:fld>
            <a:endParaRPr lang="en-US"/>
          </a:p>
        </p:txBody>
      </p:sp>
      <p:sp>
        <p:nvSpPr>
          <p:cNvPr id="6" name="Footer Placeholder 5"/>
          <p:cNvSpPr>
            <a:spLocks noGrp="1"/>
          </p:cNvSpPr>
          <p:nvPr>
            <p:ph type="ftr" sz="quarter" idx="11"/>
          </p:nvPr>
        </p:nvSpPr>
        <p:spPr/>
        <p:txBody>
          <a:bodyPr/>
          <a:lstStyle/>
          <a:p>
            <a:r>
              <a:rPr lang="en-US" smtClean="0"/>
              <a:t>Air Resources Laboratory</a:t>
            </a:r>
            <a:endParaRPr lang="en-US"/>
          </a:p>
        </p:txBody>
      </p:sp>
      <p:sp>
        <p:nvSpPr>
          <p:cNvPr id="7" name="Slide Number Placeholder 6"/>
          <p:cNvSpPr>
            <a:spLocks noGrp="1"/>
          </p:cNvSpPr>
          <p:nvPr>
            <p:ph type="sldNum" sz="quarter" idx="12"/>
          </p:nvPr>
        </p:nvSpPr>
        <p:spPr/>
        <p:txBody>
          <a:bodyPr/>
          <a:lstStyle/>
          <a:p>
            <a:fld id="{3E7EE49B-C32B-495C-9640-ABBF50F57D80}" type="slidenum">
              <a:rPr lang="en-US" smtClean="0"/>
              <a:pPr/>
              <a:t>8</a:t>
            </a:fld>
            <a:endParaRPr lang="en-US"/>
          </a:p>
        </p:txBody>
      </p:sp>
      <p:sp>
        <p:nvSpPr>
          <p:cNvPr id="8" name="Text Box 7"/>
          <p:cNvSpPr txBox="1">
            <a:spLocks noChangeArrowheads="1"/>
          </p:cNvSpPr>
          <p:nvPr/>
        </p:nvSpPr>
        <p:spPr bwMode="auto">
          <a:xfrm>
            <a:off x="685800" y="983498"/>
            <a:ext cx="7996714" cy="1057212"/>
          </a:xfrm>
          <a:prstGeom prst="rect">
            <a:avLst/>
          </a:prstGeom>
          <a:noFill/>
          <a:ln w="9525">
            <a:noFill/>
            <a:miter lim="800000"/>
            <a:headEnd/>
            <a:tailEnd/>
          </a:ln>
          <a:effectLst/>
        </p:spPr>
        <p:txBody>
          <a:bodyPr lIns="0" tIns="0" rIns="0" bIns="0" anchor="ctr">
            <a:prstTxWarp prst="textNoShape">
              <a:avLst/>
            </a:prstTxWarp>
            <a:spAutoFit/>
          </a:bodyPr>
          <a:lstStyle/>
          <a:p>
            <a:pPr algn="ctr">
              <a:lnSpc>
                <a:spcPct val="95000"/>
              </a:lnSpc>
            </a:pPr>
            <a:r>
              <a:rPr lang="en-US" sz="3600" i="1" dirty="0" smtClean="0">
                <a:solidFill>
                  <a:srgbClr val="000000"/>
                </a:solidFill>
                <a:latin typeface="+mj-lt"/>
              </a:rPr>
              <a:t>Radiation and Heat Budgets</a:t>
            </a:r>
          </a:p>
          <a:p>
            <a:pPr algn="ctr">
              <a:lnSpc>
                <a:spcPct val="95000"/>
              </a:lnSpc>
            </a:pPr>
            <a:r>
              <a:rPr lang="en-US" sz="3600" dirty="0" smtClean="0">
                <a:solidFill>
                  <a:srgbClr val="000000"/>
                </a:solidFill>
                <a:latin typeface="+mj-lt"/>
              </a:rPr>
              <a:t> </a:t>
            </a:r>
            <a:endParaRPr lang="en-US" sz="3600" dirty="0">
              <a:solidFill>
                <a:srgbClr val="000000"/>
              </a:solidFill>
              <a:latin typeface="+mj-lt"/>
            </a:endParaRPr>
          </a:p>
        </p:txBody>
      </p:sp>
      <p:sp>
        <p:nvSpPr>
          <p:cNvPr id="10" name="Text Box 9"/>
          <p:cNvSpPr txBox="1">
            <a:spLocks noChangeArrowheads="1"/>
          </p:cNvSpPr>
          <p:nvPr/>
        </p:nvSpPr>
        <p:spPr bwMode="auto">
          <a:xfrm>
            <a:off x="304800" y="4800600"/>
            <a:ext cx="4267200" cy="1756891"/>
          </a:xfrm>
          <a:prstGeom prst="rect">
            <a:avLst/>
          </a:prstGeom>
          <a:noFill/>
          <a:ln w="9525">
            <a:noFill/>
            <a:miter lim="800000"/>
            <a:headEnd/>
            <a:tailEnd/>
          </a:ln>
          <a:effectLst/>
        </p:spPr>
        <p:txBody>
          <a:bodyPr wrap="square" lIns="0" tIns="0" rIns="0" bIns="0">
            <a:prstTxWarp prst="textNoShape">
              <a:avLst/>
            </a:prstTxWarp>
            <a:spAutoFit/>
          </a:bodyPr>
          <a:lstStyle/>
          <a:p>
            <a:pPr lvl="1">
              <a:lnSpc>
                <a:spcPct val="95000"/>
              </a:lnSpc>
            </a:pPr>
            <a:r>
              <a:rPr lang="en-US" sz="2000" i="1" u="sng" dirty="0">
                <a:solidFill>
                  <a:srgbClr val="000000"/>
                </a:solidFill>
              </a:rPr>
              <a:t>Surface Radiation Budget Station</a:t>
            </a:r>
            <a:endParaRPr lang="en-US" sz="2000" dirty="0"/>
          </a:p>
          <a:p>
            <a:pPr lvl="1" indent="-308610">
              <a:lnSpc>
                <a:spcPct val="95000"/>
              </a:lnSpc>
              <a:buClr>
                <a:srgbClr val="000000"/>
              </a:buClr>
              <a:buSzPct val="100000"/>
              <a:buFontTx/>
              <a:buChar char="•"/>
            </a:pPr>
            <a:r>
              <a:rPr lang="en-US" sz="2000" i="1" dirty="0">
                <a:solidFill>
                  <a:srgbClr val="000000"/>
                </a:solidFill>
              </a:rPr>
              <a:t>Incoming Solar and Thermal IR</a:t>
            </a:r>
            <a:endParaRPr lang="en-US" sz="2000" dirty="0"/>
          </a:p>
          <a:p>
            <a:pPr lvl="1" indent="-308610">
              <a:lnSpc>
                <a:spcPct val="95000"/>
              </a:lnSpc>
              <a:buClr>
                <a:srgbClr val="000000"/>
              </a:buClr>
              <a:buSzPct val="100000"/>
              <a:buFontTx/>
              <a:buChar char="•"/>
            </a:pPr>
            <a:r>
              <a:rPr lang="en-US" sz="2000" i="1" dirty="0">
                <a:solidFill>
                  <a:srgbClr val="000000"/>
                </a:solidFill>
              </a:rPr>
              <a:t>Upwelling Solar and Thermal IR</a:t>
            </a:r>
            <a:endParaRPr lang="en-US" sz="2000" dirty="0" smtClean="0"/>
          </a:p>
          <a:p>
            <a:pPr lvl="1" indent="-308610">
              <a:lnSpc>
                <a:spcPct val="95000"/>
              </a:lnSpc>
              <a:buClr>
                <a:srgbClr val="000000"/>
              </a:buClr>
              <a:buSzPct val="100000"/>
              <a:buFontTx/>
              <a:buChar char="•"/>
            </a:pPr>
            <a:r>
              <a:rPr lang="en-US" sz="2000" i="1" dirty="0" smtClean="0">
                <a:solidFill>
                  <a:srgbClr val="000000"/>
                </a:solidFill>
              </a:rPr>
              <a:t>PAR (incoming and upwelling)</a:t>
            </a:r>
          </a:p>
          <a:p>
            <a:pPr lvl="1" indent="-308610">
              <a:lnSpc>
                <a:spcPct val="95000"/>
              </a:lnSpc>
              <a:buClr>
                <a:srgbClr val="000000"/>
              </a:buClr>
              <a:buSzPct val="100000"/>
            </a:pPr>
            <a:r>
              <a:rPr lang="en-US" sz="2000" i="1" dirty="0" smtClean="0">
                <a:solidFill>
                  <a:srgbClr val="000000"/>
                </a:solidFill>
              </a:rPr>
              <a:t>    (</a:t>
            </a:r>
            <a:r>
              <a:rPr lang="en-US" sz="2000" i="1" dirty="0" err="1" smtClean="0">
                <a:solidFill>
                  <a:srgbClr val="000000"/>
                </a:solidFill>
              </a:rPr>
              <a:t>Photosynthetically</a:t>
            </a:r>
            <a:r>
              <a:rPr lang="en-US" sz="2000" i="1" dirty="0" smtClean="0">
                <a:solidFill>
                  <a:srgbClr val="000000"/>
                </a:solidFill>
              </a:rPr>
              <a:t> Active Radiation)</a:t>
            </a:r>
            <a:endParaRPr lang="en-US" sz="2000" dirty="0" smtClean="0"/>
          </a:p>
          <a:p>
            <a:pPr lvl="1" indent="-308610">
              <a:lnSpc>
                <a:spcPct val="95000"/>
              </a:lnSpc>
              <a:buClr>
                <a:srgbClr val="000000"/>
              </a:buClr>
              <a:buSzPct val="100000"/>
              <a:buFontTx/>
              <a:buChar char="•"/>
            </a:pPr>
            <a:r>
              <a:rPr lang="en-US" sz="2000" i="1" dirty="0" smtClean="0">
                <a:solidFill>
                  <a:srgbClr val="000000"/>
                </a:solidFill>
              </a:rPr>
              <a:t>Surface “skin” temperature</a:t>
            </a:r>
            <a:endParaRPr lang="en-US" sz="2000" i="1" dirty="0">
              <a:solidFill>
                <a:srgbClr val="000000"/>
              </a:solidFill>
            </a:endParaRPr>
          </a:p>
        </p:txBody>
      </p:sp>
      <p:sp>
        <p:nvSpPr>
          <p:cNvPr id="11" name="Text Box 10"/>
          <p:cNvSpPr txBox="1">
            <a:spLocks noChangeArrowheads="1"/>
          </p:cNvSpPr>
          <p:nvPr/>
        </p:nvSpPr>
        <p:spPr bwMode="auto">
          <a:xfrm>
            <a:off x="4914900" y="4989464"/>
            <a:ext cx="3657600" cy="1464503"/>
          </a:xfrm>
          <a:prstGeom prst="rect">
            <a:avLst/>
          </a:prstGeom>
          <a:noFill/>
          <a:ln w="9525">
            <a:noFill/>
            <a:miter lim="800000"/>
            <a:headEnd/>
            <a:tailEnd/>
          </a:ln>
          <a:effectLst/>
        </p:spPr>
        <p:txBody>
          <a:bodyPr wrap="square" lIns="0" tIns="0" rIns="0" bIns="0">
            <a:prstTxWarp prst="textNoShape">
              <a:avLst/>
            </a:prstTxWarp>
            <a:spAutoFit/>
          </a:bodyPr>
          <a:lstStyle/>
          <a:p>
            <a:pPr lvl="1">
              <a:lnSpc>
                <a:spcPct val="95000"/>
              </a:lnSpc>
            </a:pPr>
            <a:r>
              <a:rPr lang="en-US" sz="2000" i="1" u="sng" dirty="0" smtClean="0">
                <a:solidFill>
                  <a:srgbClr val="000000"/>
                </a:solidFill>
              </a:rPr>
              <a:t>Surface </a:t>
            </a:r>
            <a:r>
              <a:rPr lang="en-US" sz="2000" i="1" u="sng" dirty="0">
                <a:solidFill>
                  <a:srgbClr val="000000"/>
                </a:solidFill>
              </a:rPr>
              <a:t>Heat Flux </a:t>
            </a:r>
            <a:r>
              <a:rPr lang="en-US" sz="2000" i="1" u="sng" dirty="0" smtClean="0">
                <a:solidFill>
                  <a:srgbClr val="000000"/>
                </a:solidFill>
              </a:rPr>
              <a:t>Station</a:t>
            </a:r>
            <a:endParaRPr lang="en-US" sz="2000" dirty="0" smtClean="0"/>
          </a:p>
          <a:p>
            <a:pPr lvl="1" indent="-308610">
              <a:lnSpc>
                <a:spcPct val="95000"/>
              </a:lnSpc>
              <a:buClr>
                <a:srgbClr val="000000"/>
              </a:buClr>
              <a:buSzPct val="100000"/>
              <a:buFontTx/>
              <a:buChar char="•"/>
            </a:pPr>
            <a:r>
              <a:rPr lang="en-US" sz="2000" i="1" dirty="0" err="1" smtClean="0">
                <a:solidFill>
                  <a:srgbClr val="000000"/>
                </a:solidFill>
              </a:rPr>
              <a:t>Evapotranspiration</a:t>
            </a:r>
            <a:r>
              <a:rPr lang="en-US" sz="2000" i="1" dirty="0" smtClean="0">
                <a:solidFill>
                  <a:srgbClr val="000000"/>
                </a:solidFill>
              </a:rPr>
              <a:t> </a:t>
            </a:r>
            <a:endParaRPr lang="en-US" sz="2000" dirty="0" smtClean="0"/>
          </a:p>
          <a:p>
            <a:pPr lvl="1" indent="-308610">
              <a:lnSpc>
                <a:spcPct val="95000"/>
              </a:lnSpc>
              <a:buClr>
                <a:srgbClr val="000000"/>
              </a:buClr>
              <a:buSzPct val="100000"/>
              <a:buFontTx/>
              <a:buChar char="•"/>
            </a:pPr>
            <a:r>
              <a:rPr lang="en-US" sz="2000" i="1" dirty="0" smtClean="0">
                <a:solidFill>
                  <a:srgbClr val="000000"/>
                </a:solidFill>
              </a:rPr>
              <a:t>Sensible </a:t>
            </a:r>
            <a:r>
              <a:rPr lang="en-US" sz="2000" i="1" dirty="0">
                <a:solidFill>
                  <a:srgbClr val="000000"/>
                </a:solidFill>
              </a:rPr>
              <a:t>heat flux</a:t>
            </a:r>
            <a:endParaRPr lang="en-US" sz="2000" dirty="0"/>
          </a:p>
          <a:p>
            <a:pPr lvl="1" indent="-308610">
              <a:lnSpc>
                <a:spcPct val="95000"/>
              </a:lnSpc>
              <a:buClr>
                <a:srgbClr val="000000"/>
              </a:buClr>
              <a:buSzPct val="100000"/>
              <a:buFontTx/>
              <a:buChar char="•"/>
            </a:pPr>
            <a:r>
              <a:rPr lang="en-US" sz="2000" i="1" dirty="0">
                <a:solidFill>
                  <a:srgbClr val="000000"/>
                </a:solidFill>
              </a:rPr>
              <a:t>Ground heat flux</a:t>
            </a:r>
            <a:endParaRPr lang="en-US" sz="2000" dirty="0"/>
          </a:p>
          <a:p>
            <a:pPr lvl="1" indent="-308610">
              <a:lnSpc>
                <a:spcPct val="95000"/>
              </a:lnSpc>
              <a:buClr>
                <a:srgbClr val="000000"/>
              </a:buClr>
              <a:buSzPct val="100000"/>
              <a:buFontTx/>
              <a:buChar char="•"/>
            </a:pPr>
            <a:r>
              <a:rPr lang="en-US" sz="2000" i="1" dirty="0">
                <a:solidFill>
                  <a:srgbClr val="000000"/>
                </a:solidFill>
              </a:rPr>
              <a:t>CO</a:t>
            </a:r>
            <a:r>
              <a:rPr lang="en-US" sz="2000" i="1" baseline="-25000" dirty="0">
                <a:solidFill>
                  <a:srgbClr val="000000"/>
                </a:solidFill>
              </a:rPr>
              <a:t>2</a:t>
            </a:r>
            <a:r>
              <a:rPr lang="en-US" sz="2000" i="1" dirty="0">
                <a:solidFill>
                  <a:srgbClr val="000000"/>
                </a:solidFill>
              </a:rPr>
              <a:t> and Momentum </a:t>
            </a:r>
            <a:r>
              <a:rPr lang="en-US" sz="2000" i="1" dirty="0" smtClean="0">
                <a:solidFill>
                  <a:srgbClr val="000000"/>
                </a:solidFill>
              </a:rPr>
              <a:t>Flux</a:t>
            </a:r>
            <a:endParaRPr lang="en-US" sz="2000" i="1" dirty="0">
              <a:solidFill>
                <a:srgbClr val="000000"/>
              </a:solidFill>
            </a:endParaRPr>
          </a:p>
        </p:txBody>
      </p:sp>
      <p:sp>
        <p:nvSpPr>
          <p:cNvPr id="13" name="Text Box 12"/>
          <p:cNvSpPr txBox="1">
            <a:spLocks noChangeArrowheads="1"/>
          </p:cNvSpPr>
          <p:nvPr/>
        </p:nvSpPr>
        <p:spPr bwMode="auto">
          <a:xfrm>
            <a:off x="381000" y="4490490"/>
            <a:ext cx="3886200" cy="233910"/>
          </a:xfrm>
          <a:prstGeom prst="rect">
            <a:avLst/>
          </a:prstGeom>
          <a:noFill/>
          <a:ln w="9525">
            <a:noFill/>
            <a:miter lim="800000"/>
            <a:headEnd/>
            <a:tailEnd/>
          </a:ln>
          <a:effectLst/>
        </p:spPr>
        <p:txBody>
          <a:bodyPr wrap="square" lIns="0" tIns="0" rIns="0" bIns="0">
            <a:prstTxWarp prst="textNoShape">
              <a:avLst/>
            </a:prstTxWarp>
            <a:spAutoFit/>
          </a:bodyPr>
          <a:lstStyle/>
          <a:p>
            <a:pPr algn="ctr">
              <a:lnSpc>
                <a:spcPct val="95000"/>
              </a:lnSpc>
            </a:pPr>
            <a:r>
              <a:rPr lang="en-US" sz="1600" b="1" dirty="0">
                <a:solidFill>
                  <a:srgbClr val="FFFFFF"/>
                </a:solidFill>
              </a:rPr>
              <a:t>Sioux Falls, SD</a:t>
            </a:r>
            <a:r>
              <a:rPr lang="en-US" sz="1600" b="1" dirty="0" smtClean="0">
                <a:solidFill>
                  <a:srgbClr val="FFFFFF"/>
                </a:solidFill>
              </a:rPr>
              <a:t> </a:t>
            </a:r>
            <a:endParaRPr lang="en-US" sz="1600" b="1" dirty="0">
              <a:solidFill>
                <a:srgbClr val="FFFFFF"/>
              </a:solidFill>
            </a:endParaRPr>
          </a:p>
        </p:txBody>
      </p:sp>
      <p:sp>
        <p:nvSpPr>
          <p:cNvPr id="14" name="Text Box 13"/>
          <p:cNvSpPr txBox="1">
            <a:spLocks noChangeArrowheads="1"/>
          </p:cNvSpPr>
          <p:nvPr/>
        </p:nvSpPr>
        <p:spPr bwMode="auto">
          <a:xfrm>
            <a:off x="4572000" y="4490490"/>
            <a:ext cx="4191000" cy="233910"/>
          </a:xfrm>
          <a:prstGeom prst="rect">
            <a:avLst/>
          </a:prstGeom>
          <a:noFill/>
          <a:ln w="9525">
            <a:noFill/>
            <a:miter lim="800000"/>
            <a:headEnd/>
            <a:tailEnd/>
          </a:ln>
          <a:effectLst/>
        </p:spPr>
        <p:txBody>
          <a:bodyPr wrap="square" lIns="0" tIns="0" rIns="0" bIns="0">
            <a:prstTxWarp prst="textNoShape">
              <a:avLst/>
            </a:prstTxWarp>
            <a:spAutoFit/>
          </a:bodyPr>
          <a:lstStyle/>
          <a:p>
            <a:pPr algn="ctr">
              <a:lnSpc>
                <a:spcPct val="95000"/>
              </a:lnSpc>
            </a:pPr>
            <a:r>
              <a:rPr lang="en-US" sz="1600" b="1" dirty="0">
                <a:solidFill>
                  <a:srgbClr val="FFFFFF"/>
                </a:solidFill>
              </a:rPr>
              <a:t>Ft Peck, MT</a:t>
            </a:r>
            <a:r>
              <a:rPr lang="en-US" sz="1600" b="1" dirty="0" smtClean="0">
                <a:solidFill>
                  <a:srgbClr val="FFFFFF"/>
                </a:solidFill>
              </a:rPr>
              <a:t> </a:t>
            </a:r>
            <a:endParaRPr lang="en-US" sz="1600" b="1" dirty="0">
              <a:solidFill>
                <a:srgbClr val="FFFFFF"/>
              </a:solidFill>
            </a:endParaRPr>
          </a:p>
        </p:txBody>
      </p:sp>
      <p:pic>
        <p:nvPicPr>
          <p:cNvPr id="15" name="Picture 14" descr="BV09_CNR_PAR.jpg"/>
          <p:cNvPicPr>
            <a:picLocks noChangeAspect="1"/>
          </p:cNvPicPr>
          <p:nvPr/>
        </p:nvPicPr>
        <p:blipFill>
          <a:blip r:embed="rId3" cstate="print"/>
          <a:stretch>
            <a:fillRect/>
          </a:stretch>
        </p:blipFill>
        <p:spPr>
          <a:xfrm>
            <a:off x="457200" y="2133600"/>
            <a:ext cx="3683000" cy="2511136"/>
          </a:xfrm>
          <a:prstGeom prst="rect">
            <a:avLst/>
          </a:prstGeom>
        </p:spPr>
      </p:pic>
      <p:pic>
        <p:nvPicPr>
          <p:cNvPr id="17" name="Picture 16" descr="sonic.jpg"/>
          <p:cNvPicPr>
            <a:picLocks noChangeAspect="1"/>
          </p:cNvPicPr>
          <p:nvPr/>
        </p:nvPicPr>
        <p:blipFill>
          <a:blip r:embed="rId4" cstate="print"/>
          <a:stretch>
            <a:fillRect/>
          </a:stretch>
        </p:blipFill>
        <p:spPr>
          <a:xfrm>
            <a:off x="4495800" y="2133600"/>
            <a:ext cx="3657600" cy="248554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mtClean="0"/>
              <a:pPr/>
              <a:t>4/15/2011</a:t>
            </a:fld>
            <a:endParaRPr lang="en-US"/>
          </a:p>
        </p:txBody>
      </p:sp>
      <p:sp>
        <p:nvSpPr>
          <p:cNvPr id="3" name="Footer Placeholder 2"/>
          <p:cNvSpPr>
            <a:spLocks noGrp="1"/>
          </p:cNvSpPr>
          <p:nvPr>
            <p:ph type="ftr" sz="quarter" idx="11"/>
          </p:nvPr>
        </p:nvSpPr>
        <p:spPr/>
        <p:txBody>
          <a:bodyPr/>
          <a:lstStyle/>
          <a:p>
            <a:r>
              <a:rPr lang="en-US" smtClean="0"/>
              <a:t>Air Resources Laboratory</a:t>
            </a:r>
            <a:endParaRPr lang="en-US"/>
          </a:p>
        </p:txBody>
      </p:sp>
      <p:sp>
        <p:nvSpPr>
          <p:cNvPr id="4" name="Slide Number Placeholder 3"/>
          <p:cNvSpPr>
            <a:spLocks noGrp="1"/>
          </p:cNvSpPr>
          <p:nvPr>
            <p:ph type="sldNum" sz="quarter" idx="12"/>
          </p:nvPr>
        </p:nvSpPr>
        <p:spPr/>
        <p:txBody>
          <a:bodyPr/>
          <a:lstStyle/>
          <a:p>
            <a:fld id="{3E7EE49B-C32B-495C-9640-ABBF50F57D80}" type="slidenum">
              <a:rPr lang="en-US" smtClean="0"/>
              <a:pPr/>
              <a:t>9</a:t>
            </a:fld>
            <a:endParaRPr lang="en-US"/>
          </a:p>
        </p:txBody>
      </p:sp>
      <p:sp>
        <p:nvSpPr>
          <p:cNvPr id="5" name="Text Box 7"/>
          <p:cNvSpPr txBox="1">
            <a:spLocks noChangeArrowheads="1"/>
          </p:cNvSpPr>
          <p:nvPr/>
        </p:nvSpPr>
        <p:spPr bwMode="auto">
          <a:xfrm>
            <a:off x="0" y="533400"/>
            <a:ext cx="9144000" cy="526298"/>
          </a:xfrm>
          <a:prstGeom prst="rect">
            <a:avLst/>
          </a:prstGeom>
          <a:noFill/>
          <a:ln w="9525">
            <a:noFill/>
            <a:miter lim="800000"/>
            <a:headEnd/>
            <a:tailEnd/>
          </a:ln>
          <a:effectLst/>
        </p:spPr>
        <p:txBody>
          <a:bodyPr wrap="square" lIns="0" tIns="0" rIns="0" bIns="0" anchor="ctr">
            <a:prstTxWarp prst="textNoShape">
              <a:avLst/>
            </a:prstTxWarp>
            <a:spAutoFit/>
          </a:bodyPr>
          <a:lstStyle/>
          <a:p>
            <a:pPr algn="ctr">
              <a:lnSpc>
                <a:spcPct val="95000"/>
              </a:lnSpc>
            </a:pPr>
            <a:r>
              <a:rPr lang="en-US" sz="3600" dirty="0">
                <a:solidFill>
                  <a:srgbClr val="000000"/>
                </a:solidFill>
                <a:latin typeface="+mj-lt"/>
              </a:rPr>
              <a:t>Other </a:t>
            </a:r>
            <a:r>
              <a:rPr lang="en-US" sz="3600" dirty="0" smtClean="0">
                <a:solidFill>
                  <a:srgbClr val="000000"/>
                </a:solidFill>
                <a:latin typeface="+mj-lt"/>
              </a:rPr>
              <a:t>Supporting Observations</a:t>
            </a:r>
            <a:endParaRPr lang="en-US" sz="3600" dirty="0">
              <a:solidFill>
                <a:srgbClr val="000000"/>
              </a:solidFill>
              <a:latin typeface="+mj-lt"/>
            </a:endParaRPr>
          </a:p>
        </p:txBody>
      </p:sp>
      <p:sp>
        <p:nvSpPr>
          <p:cNvPr id="6" name="Text Box 8"/>
          <p:cNvSpPr txBox="1">
            <a:spLocks noChangeArrowheads="1"/>
          </p:cNvSpPr>
          <p:nvPr/>
        </p:nvSpPr>
        <p:spPr bwMode="auto">
          <a:xfrm>
            <a:off x="685800" y="1447800"/>
            <a:ext cx="7692390" cy="5266057"/>
          </a:xfrm>
          <a:prstGeom prst="rect">
            <a:avLst/>
          </a:prstGeom>
          <a:noFill/>
          <a:ln w="9525">
            <a:noFill/>
            <a:miter lim="800000"/>
            <a:headEnd/>
            <a:tailEnd/>
          </a:ln>
          <a:effectLst/>
        </p:spPr>
        <p:txBody>
          <a:bodyPr lIns="0" tIns="0" rIns="0" bIns="0">
            <a:prstTxWarp prst="textNoShape">
              <a:avLst/>
            </a:prstTxWarp>
            <a:spAutoFit/>
          </a:bodyPr>
          <a:lstStyle/>
          <a:p>
            <a:pPr lvl="1" indent="-308610">
              <a:lnSpc>
                <a:spcPct val="95000"/>
              </a:lnSpc>
              <a:buClr>
                <a:srgbClr val="000000"/>
              </a:buClr>
              <a:buSzPct val="100000"/>
              <a:buFontTx/>
              <a:buChar char="•"/>
            </a:pPr>
            <a:r>
              <a:rPr lang="en-US" sz="2800" dirty="0">
                <a:solidFill>
                  <a:srgbClr val="000000"/>
                </a:solidFill>
              </a:rPr>
              <a:t>Soil moisture/temperature (5,10,20,50,100 cm) </a:t>
            </a:r>
            <a:endParaRPr lang="en-US" sz="2800" dirty="0" smtClean="0"/>
          </a:p>
          <a:p>
            <a:pPr lvl="1" indent="-308610">
              <a:lnSpc>
                <a:spcPct val="95000"/>
              </a:lnSpc>
              <a:buClr>
                <a:srgbClr val="000000"/>
              </a:buClr>
              <a:buSzPct val="100000"/>
              <a:buFontTx/>
              <a:buChar char="•"/>
            </a:pPr>
            <a:r>
              <a:rPr lang="en-US" sz="2800" dirty="0" smtClean="0">
                <a:solidFill>
                  <a:srgbClr val="000000"/>
                </a:solidFill>
              </a:rPr>
              <a:t>Barometric Pressure</a:t>
            </a:r>
            <a:endParaRPr lang="en-US" sz="2800" dirty="0" smtClean="0"/>
          </a:p>
          <a:p>
            <a:pPr lvl="1" indent="-308610">
              <a:lnSpc>
                <a:spcPct val="95000"/>
              </a:lnSpc>
              <a:buClr>
                <a:srgbClr val="000000"/>
              </a:buClr>
              <a:buSzPct val="100000"/>
              <a:buFontTx/>
              <a:buChar char="•"/>
            </a:pPr>
            <a:r>
              <a:rPr lang="en-US" sz="2800" dirty="0">
                <a:solidFill>
                  <a:srgbClr val="000000"/>
                </a:solidFill>
              </a:rPr>
              <a:t>Wind, Air Temperature (1.5, 5, 10 </a:t>
            </a:r>
            <a:r>
              <a:rPr lang="en-US" sz="2800" dirty="0" err="1">
                <a:solidFill>
                  <a:srgbClr val="000000"/>
                </a:solidFill>
              </a:rPr>
              <a:t>m</a:t>
            </a:r>
            <a:r>
              <a:rPr lang="en-US" sz="2800" dirty="0">
                <a:solidFill>
                  <a:srgbClr val="000000"/>
                </a:solidFill>
              </a:rPr>
              <a:t>)</a:t>
            </a:r>
            <a:endParaRPr lang="en-US" sz="2800" dirty="0"/>
          </a:p>
          <a:p>
            <a:pPr lvl="1" indent="-308610">
              <a:lnSpc>
                <a:spcPct val="95000"/>
              </a:lnSpc>
              <a:buClr>
                <a:srgbClr val="000000"/>
              </a:buClr>
              <a:buSzPct val="100000"/>
              <a:buFontTx/>
              <a:buChar char="•"/>
            </a:pPr>
            <a:r>
              <a:rPr lang="en-US" sz="2800" dirty="0">
                <a:solidFill>
                  <a:srgbClr val="000000"/>
                </a:solidFill>
              </a:rPr>
              <a:t>Humidity </a:t>
            </a:r>
            <a:endParaRPr lang="en-US" sz="2800" dirty="0"/>
          </a:p>
          <a:p>
            <a:pPr lvl="1" indent="-308610">
              <a:lnSpc>
                <a:spcPct val="95000"/>
              </a:lnSpc>
              <a:buClr>
                <a:srgbClr val="000000"/>
              </a:buClr>
              <a:buSzPct val="100000"/>
              <a:buFontTx/>
              <a:buChar char="•"/>
            </a:pPr>
            <a:r>
              <a:rPr lang="en-US" sz="2800" dirty="0">
                <a:solidFill>
                  <a:srgbClr val="000000"/>
                </a:solidFill>
              </a:rPr>
              <a:t>Surface “skin” temperature</a:t>
            </a:r>
            <a:endParaRPr lang="en-US" sz="2800" dirty="0"/>
          </a:p>
          <a:p>
            <a:pPr lvl="1" indent="-308610">
              <a:lnSpc>
                <a:spcPct val="95000"/>
              </a:lnSpc>
              <a:buClr>
                <a:srgbClr val="000000"/>
              </a:buClr>
              <a:buSzPct val="100000"/>
              <a:buFontTx/>
              <a:buChar char="•"/>
            </a:pPr>
            <a:r>
              <a:rPr lang="en-US" sz="2800" dirty="0">
                <a:solidFill>
                  <a:srgbClr val="000000"/>
                </a:solidFill>
              </a:rPr>
              <a:t>Litter wetness, litter temperature</a:t>
            </a:r>
            <a:endParaRPr lang="en-US" sz="2800" dirty="0"/>
          </a:p>
          <a:p>
            <a:pPr lvl="1" indent="-308610">
              <a:lnSpc>
                <a:spcPct val="95000"/>
              </a:lnSpc>
              <a:buClr>
                <a:srgbClr val="000000"/>
              </a:buClr>
              <a:buSzPct val="100000"/>
              <a:buFontTx/>
              <a:buChar char="•"/>
            </a:pPr>
            <a:r>
              <a:rPr lang="en-US" sz="2800" dirty="0">
                <a:solidFill>
                  <a:srgbClr val="000000"/>
                </a:solidFill>
              </a:rPr>
              <a:t>Ground heat flux </a:t>
            </a:r>
            <a:endParaRPr lang="en-US" sz="2800" dirty="0" smtClean="0"/>
          </a:p>
          <a:p>
            <a:pPr lvl="1" indent="-308610">
              <a:lnSpc>
                <a:spcPct val="95000"/>
              </a:lnSpc>
              <a:buClr>
                <a:srgbClr val="000000"/>
              </a:buClr>
              <a:buSzPct val="100000"/>
              <a:buFontTx/>
              <a:buChar char="•"/>
            </a:pPr>
            <a:r>
              <a:rPr lang="en-US" sz="2800" dirty="0" smtClean="0">
                <a:solidFill>
                  <a:srgbClr val="000000"/>
                </a:solidFill>
              </a:rPr>
              <a:t>Leaf Area Index (LAI), </a:t>
            </a:r>
            <a:r>
              <a:rPr lang="en-US" sz="2800" dirty="0">
                <a:solidFill>
                  <a:srgbClr val="000000"/>
                </a:solidFill>
              </a:rPr>
              <a:t>canopy height, biomass</a:t>
            </a:r>
            <a:endParaRPr lang="en-US" sz="2800" dirty="0"/>
          </a:p>
          <a:p>
            <a:pPr lvl="1" indent="-308610">
              <a:lnSpc>
                <a:spcPct val="95000"/>
              </a:lnSpc>
              <a:buClr>
                <a:srgbClr val="000000"/>
              </a:buClr>
              <a:buSzPct val="100000"/>
              <a:buFontTx/>
              <a:buChar char="•"/>
            </a:pPr>
            <a:r>
              <a:rPr lang="en-US" sz="2800" dirty="0" smtClean="0">
                <a:solidFill>
                  <a:srgbClr val="000000"/>
                </a:solidFill>
              </a:rPr>
              <a:t>Internet </a:t>
            </a:r>
            <a:r>
              <a:rPr lang="en-US" sz="2800" dirty="0">
                <a:solidFill>
                  <a:srgbClr val="000000"/>
                </a:solidFill>
              </a:rPr>
              <a:t>camera</a:t>
            </a:r>
            <a:endParaRPr lang="en-US" sz="2800" dirty="0"/>
          </a:p>
          <a:p>
            <a:pPr>
              <a:lnSpc>
                <a:spcPct val="95000"/>
              </a:lnSpc>
            </a:pPr>
            <a:endParaRPr lang="en-US" sz="2800" dirty="0">
              <a:solidFill>
                <a:srgbClr val="000000"/>
              </a:solidFill>
            </a:endParaRPr>
          </a:p>
          <a:p>
            <a:pPr>
              <a:lnSpc>
                <a:spcPct val="95000"/>
              </a:lnSpc>
            </a:pPr>
            <a:r>
              <a:rPr lang="en-US" sz="2800" dirty="0">
                <a:solidFill>
                  <a:srgbClr val="000000"/>
                </a:solidFill>
              </a:rPr>
              <a:t>Derived (NDVI, </a:t>
            </a:r>
            <a:r>
              <a:rPr lang="en-US" sz="2800" dirty="0" err="1">
                <a:solidFill>
                  <a:srgbClr val="000000"/>
                </a:solidFill>
              </a:rPr>
              <a:t>albedo</a:t>
            </a:r>
            <a:r>
              <a:rPr lang="en-US" sz="2800" dirty="0">
                <a:solidFill>
                  <a:srgbClr val="000000"/>
                </a:solidFill>
              </a:rPr>
              <a:t>, roughness </a:t>
            </a:r>
            <a:r>
              <a:rPr lang="en-US" sz="2800" dirty="0" smtClean="0">
                <a:solidFill>
                  <a:srgbClr val="000000"/>
                </a:solidFill>
              </a:rPr>
              <a:t>length)</a:t>
            </a:r>
          </a:p>
          <a:p>
            <a:pPr>
              <a:lnSpc>
                <a:spcPct val="95000"/>
              </a:lnSpc>
            </a:pPr>
            <a:r>
              <a:rPr lang="en-US" sz="2800" dirty="0" smtClean="0">
                <a:solidFill>
                  <a:srgbClr val="000000"/>
                </a:solidFill>
              </a:rPr>
              <a:t>NDVI = Normalized Difference, spectral index</a:t>
            </a:r>
            <a:endParaRPr lang="en-US" sz="2800" dirty="0" smtClean="0"/>
          </a:p>
          <a:p>
            <a:pPr>
              <a:lnSpc>
                <a:spcPct val="95000"/>
              </a:lnSpc>
            </a:pPr>
            <a:endParaRPr lang="en-US" sz="2400" dirty="0">
              <a:solidFill>
                <a:srgbClr val="000000"/>
              </a:solidFill>
              <a:latin typeface="Arial"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D3C998A9F63674F9B1D7269A70FDE6B" ma:contentTypeVersion="0" ma:contentTypeDescription="Create a new document." ma:contentTypeScope="" ma:versionID="b6ea8a089e6556b1340cb476b7cdaa74">
  <xsd:schema xmlns:xsd="http://www.w3.org/2001/XMLSchema" xmlns:p="http://schemas.microsoft.com/office/2006/metadata/properties" targetNamespace="http://schemas.microsoft.com/office/2006/metadata/properties" ma:root="true" ma:fieldsID="46ce51841bcaebe75ae25adb2fb3cbe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78731EF-C199-425B-B727-80E039ADA0F8}">
  <ds:schemaRefs>
    <ds:schemaRef ds:uri="http://schemas.microsoft.com/office/2006/metadata/properties"/>
  </ds:schemaRefs>
</ds:datastoreItem>
</file>

<file path=customXml/itemProps2.xml><?xml version="1.0" encoding="utf-8"?>
<ds:datastoreItem xmlns:ds="http://schemas.openxmlformats.org/officeDocument/2006/customXml" ds:itemID="{0A09C185-C1F4-4A08-BA3B-D5308C1C2AF2}">
  <ds:schemaRefs>
    <ds:schemaRef ds:uri="http://schemas.microsoft.com/sharepoint/v3/contenttype/forms"/>
  </ds:schemaRefs>
</ds:datastoreItem>
</file>

<file path=customXml/itemProps3.xml><?xml version="1.0" encoding="utf-8"?>
<ds:datastoreItem xmlns:ds="http://schemas.openxmlformats.org/officeDocument/2006/customXml" ds:itemID="{68183D2D-6136-416D-9FC9-3FEF122988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20266</TotalTime>
  <Words>1136</Words>
  <Application>Microsoft Office PowerPoint</Application>
  <PresentationFormat>On-screen Show (4:3)</PresentationFormat>
  <Paragraphs>222</Paragraphs>
  <Slides>18</Slides>
  <Notes>17</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1_Flow</vt:lpstr>
      <vt:lpstr>The Surface Energy Budget  </vt:lpstr>
      <vt:lpstr>Slide 2</vt:lpstr>
      <vt:lpstr> The Surface Energy Budget</vt:lpstr>
      <vt:lpstr>Slide 4</vt:lpstr>
      <vt:lpstr>Slide 5</vt:lpstr>
      <vt:lpstr>Why ARL? Expertise in Air-surface Exchange</vt:lpstr>
      <vt:lpstr>Slide 7</vt:lpstr>
      <vt:lpstr>Slide 8</vt:lpstr>
      <vt:lpstr>Slide 9</vt:lpstr>
      <vt:lpstr>Slide 10</vt:lpstr>
      <vt:lpstr>Slide 11</vt:lpstr>
      <vt:lpstr>Slide 12</vt:lpstr>
      <vt:lpstr>Slide 13</vt:lpstr>
      <vt:lpstr>Plans:  A Surface Energy Budget Network (SEBN)</vt:lpstr>
      <vt:lpstr>Slide 15</vt:lpstr>
      <vt:lpstr>Slide 16</vt:lpstr>
      <vt:lpstr>Slide 17</vt:lpstr>
      <vt:lpstr>Slide 18</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mkerchne</dc:creator>
  <cp:lastModifiedBy>MKerchne</cp:lastModifiedBy>
  <cp:revision>414</cp:revision>
  <dcterms:created xsi:type="dcterms:W3CDTF">2011-04-13T16:43:20Z</dcterms:created>
  <dcterms:modified xsi:type="dcterms:W3CDTF">2011-04-15T13:38:14Z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0x0101005D3C998A9F63674F9B1D7269A70FDE6B</vt:lpwstr>
  </property>
</Properties>
</file>