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2"/>
  </p:notesMasterIdLst>
  <p:handoutMasterIdLst>
    <p:handoutMasterId r:id="rId23"/>
  </p:handoutMasterIdLst>
  <p:sldIdLst>
    <p:sldId id="256" r:id="rId5"/>
    <p:sldId id="277" r:id="rId6"/>
    <p:sldId id="264" r:id="rId7"/>
    <p:sldId id="262" r:id="rId8"/>
    <p:sldId id="259" r:id="rId9"/>
    <p:sldId id="260" r:id="rId10"/>
    <p:sldId id="273" r:id="rId11"/>
    <p:sldId id="269" r:id="rId12"/>
    <p:sldId id="268" r:id="rId13"/>
    <p:sldId id="263" r:id="rId14"/>
    <p:sldId id="258" r:id="rId15"/>
    <p:sldId id="270" r:id="rId16"/>
    <p:sldId id="265" r:id="rId17"/>
    <p:sldId id="266" r:id="rId18"/>
    <p:sldId id="275" r:id="rId19"/>
    <p:sldId id="257" r:id="rId20"/>
    <p:sldId id="272"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CC"/>
    <a:srgbClr val="FF6600"/>
    <a:srgbClr val="FF3300"/>
    <a:srgbClr val="99CCFF"/>
    <a:srgbClr val="FF9900"/>
    <a:srgbClr val="9966FF"/>
    <a:srgbClr val="CC99FF"/>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1" autoAdjust="0"/>
    <p:restoredTop sz="73054" autoAdjust="0"/>
  </p:normalViewPr>
  <p:slideViewPr>
    <p:cSldViewPr>
      <p:cViewPr varScale="1">
        <p:scale>
          <a:sx n="53" d="100"/>
          <a:sy n="53"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178"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6" cy="479399"/>
          </a:xfrm>
          <a:prstGeom prst="rect">
            <a:avLst/>
          </a:prstGeom>
        </p:spPr>
        <p:txBody>
          <a:bodyPr vert="horz" lIns="95747" tIns="47874" rIns="95747" bIns="47874" rtlCol="0"/>
          <a:lstStyle>
            <a:lvl1pPr algn="l">
              <a:defRPr sz="1200"/>
            </a:lvl1pPr>
          </a:lstStyle>
          <a:p>
            <a:endParaRPr lang="en-US"/>
          </a:p>
        </p:txBody>
      </p:sp>
      <p:sp>
        <p:nvSpPr>
          <p:cNvPr id="3" name="Date Placeholder 2"/>
          <p:cNvSpPr>
            <a:spLocks noGrp="1"/>
          </p:cNvSpPr>
          <p:nvPr>
            <p:ph type="dt" sz="quarter" idx="1"/>
          </p:nvPr>
        </p:nvSpPr>
        <p:spPr>
          <a:xfrm>
            <a:off x="4143270" y="0"/>
            <a:ext cx="3170256" cy="479399"/>
          </a:xfrm>
          <a:prstGeom prst="rect">
            <a:avLst/>
          </a:prstGeom>
        </p:spPr>
        <p:txBody>
          <a:bodyPr vert="horz" lIns="95747" tIns="47874" rIns="95747" bIns="47874" rtlCol="0"/>
          <a:lstStyle>
            <a:lvl1pPr algn="r">
              <a:defRPr sz="1200"/>
            </a:lvl1pPr>
          </a:lstStyle>
          <a:p>
            <a:fld id="{B04B873F-3FC0-4488-A14C-02F5D5B45F24}" type="datetimeFigureOut">
              <a:rPr lang="en-US" smtClean="0"/>
              <a:pPr/>
              <a:t>4/14/2011</a:t>
            </a:fld>
            <a:endParaRPr lang="en-US"/>
          </a:p>
        </p:txBody>
      </p:sp>
      <p:sp>
        <p:nvSpPr>
          <p:cNvPr id="4" name="Footer Placeholder 3"/>
          <p:cNvSpPr>
            <a:spLocks noGrp="1"/>
          </p:cNvSpPr>
          <p:nvPr>
            <p:ph type="ftr" sz="quarter" idx="2"/>
          </p:nvPr>
        </p:nvSpPr>
        <p:spPr>
          <a:xfrm>
            <a:off x="0" y="9120149"/>
            <a:ext cx="3170256" cy="479399"/>
          </a:xfrm>
          <a:prstGeom prst="rect">
            <a:avLst/>
          </a:prstGeom>
        </p:spPr>
        <p:txBody>
          <a:bodyPr vert="horz" lIns="95747" tIns="47874" rIns="95747" bIns="47874" rtlCol="0" anchor="b"/>
          <a:lstStyle>
            <a:lvl1pPr algn="l">
              <a:defRPr sz="1200"/>
            </a:lvl1pPr>
          </a:lstStyle>
          <a:p>
            <a:endParaRPr lang="en-US"/>
          </a:p>
        </p:txBody>
      </p:sp>
      <p:sp>
        <p:nvSpPr>
          <p:cNvPr id="5" name="Slide Number Placeholder 4"/>
          <p:cNvSpPr>
            <a:spLocks noGrp="1"/>
          </p:cNvSpPr>
          <p:nvPr>
            <p:ph type="sldNum" sz="quarter" idx="3"/>
          </p:nvPr>
        </p:nvSpPr>
        <p:spPr>
          <a:xfrm>
            <a:off x="4143270" y="9120149"/>
            <a:ext cx="3170256" cy="479399"/>
          </a:xfrm>
          <a:prstGeom prst="rect">
            <a:avLst/>
          </a:prstGeom>
        </p:spPr>
        <p:txBody>
          <a:bodyPr vert="horz" lIns="95747" tIns="47874" rIns="95747" bIns="47874" rtlCol="0" anchor="b"/>
          <a:lstStyle>
            <a:lvl1pPr algn="r">
              <a:defRPr sz="1200"/>
            </a:lvl1pPr>
          </a:lstStyle>
          <a:p>
            <a:fld id="{2A1853EB-6D84-4CDE-B29B-5594CB9E8D7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7" tIns="48328" rIns="96657" bIns="48328"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7" tIns="48328" rIns="96657" bIns="48328" rtlCol="0"/>
          <a:lstStyle>
            <a:lvl1pPr algn="r">
              <a:defRPr sz="1200"/>
            </a:lvl1pPr>
          </a:lstStyle>
          <a:p>
            <a:fld id="{0085DC63-5220-4D44-BB95-1971E560EE91}" type="datetimeFigureOut">
              <a:rPr lang="en-US" smtClean="0"/>
              <a:pPr/>
              <a:t>4/14/2011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7" tIns="48328" rIns="96657"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57" tIns="48328" rIns="96657"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Main Message:  NOAA Research is responsive to a variety of external policy and legislative drivers.</a:t>
            </a:r>
          </a:p>
          <a:p>
            <a:endParaRPr lang="en-US" b="0" i="0" dirty="0" smtClean="0"/>
          </a:p>
          <a:p>
            <a:r>
              <a:rPr lang="en-US" b="1" i="1" u="sng" dirty="0" smtClean="0">
                <a:solidFill>
                  <a:srgbClr val="C00000"/>
                </a:solidFill>
              </a:rPr>
              <a:t>Focus on NOAA OAR drivers as a whole.</a:t>
            </a:r>
            <a:r>
              <a:rPr lang="en-US" b="1" i="1" u="sng" baseline="0" dirty="0" smtClean="0">
                <a:solidFill>
                  <a:srgbClr val="C00000"/>
                </a:solidFill>
              </a:rPr>
              <a:t> Steve will talk about drivers in relation to ARL.  Such as:</a:t>
            </a:r>
            <a:endParaRPr lang="en-US" b="1" i="1" u="sng" dirty="0" smtClean="0">
              <a:solidFill>
                <a:srgbClr val="C00000"/>
              </a:solidFill>
            </a:endParaRPr>
          </a:p>
          <a:p>
            <a:endParaRPr lang="en-US" dirty="0" smtClean="0"/>
          </a:p>
          <a:p>
            <a:pPr marL="0" lvl="1" defTabSz="950062">
              <a:buFont typeface="Arial" pitchFamily="34" charset="0"/>
              <a:buChar char="•"/>
              <a:defRPr/>
            </a:pPr>
            <a:r>
              <a:rPr lang="en-US" dirty="0" smtClean="0"/>
              <a:t>  National Response Framework - presents the guiding principles that enable all response partners to prepare for and provide a unified national response to disasters and emergencies – Will be addressed later</a:t>
            </a:r>
          </a:p>
          <a:p>
            <a:pPr marL="0" lvl="1" defTabSz="950062">
              <a:buFont typeface="Arial" pitchFamily="34" charset="0"/>
              <a:buChar char="•"/>
              <a:defRPr/>
            </a:pPr>
            <a:r>
              <a:rPr lang="en-US" dirty="0" smtClean="0"/>
              <a:t>  Clean Air Act</a:t>
            </a:r>
            <a:endParaRPr lang="en-US" sz="21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72"/>
            <a:r>
              <a:rPr lang="en-US" b="0" i="0" dirty="0" smtClean="0"/>
              <a:t>Main Message: NOAA’s mission, services, and vision for the future require preeminent research that</a:t>
            </a:r>
            <a:r>
              <a:rPr lang="en-US" b="0" i="0" baseline="0" dirty="0" smtClean="0"/>
              <a:t> provides new insights, innovations and technological breakthroughs.</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72" fontAlgn="base">
              <a:spcBef>
                <a:spcPct val="30000"/>
              </a:spcBef>
              <a:spcAft>
                <a:spcPct val="0"/>
              </a:spcAft>
              <a:defRPr/>
            </a:pPr>
            <a:r>
              <a:rPr lang="en-US" dirty="0" smtClean="0"/>
              <a:t>NOAA’s Next Generation Strategic</a:t>
            </a:r>
            <a:r>
              <a:rPr lang="en-US" baseline="0" dirty="0" smtClean="0"/>
              <a:t> Plan.</a:t>
            </a:r>
          </a:p>
          <a:p>
            <a:endParaRPr lang="en-US" dirty="0" smtClean="0"/>
          </a:p>
          <a:p>
            <a:r>
              <a:rPr lang="en-US" baseline="0" dirty="0" smtClean="0"/>
              <a:t>Aligning NOAA mission goals and planning structure.</a:t>
            </a:r>
            <a:endParaRPr lang="en-US" dirty="0" smtClean="0"/>
          </a:p>
          <a:p>
            <a:endParaRPr lang="en-US" dirty="0" smtClean="0"/>
          </a:p>
          <a:p>
            <a:r>
              <a:rPr lang="en-US" dirty="0" smtClean="0"/>
              <a:t>NOAA’s Mission Goals:</a:t>
            </a:r>
          </a:p>
          <a:p>
            <a:pPr>
              <a:buFont typeface="Arial" pitchFamily="34" charset="0"/>
              <a:buChar char="•"/>
            </a:pPr>
            <a:r>
              <a:rPr lang="en-US" i="1" dirty="0" smtClean="0"/>
              <a:t>  </a:t>
            </a:r>
            <a:r>
              <a:rPr lang="en-US" b="1" i="1" dirty="0" smtClean="0"/>
              <a:t>Healthy</a:t>
            </a:r>
            <a:r>
              <a:rPr lang="en-US" b="1" i="1" baseline="0" dirty="0" smtClean="0"/>
              <a:t> Oceans</a:t>
            </a:r>
            <a:r>
              <a:rPr lang="en-US" b="1" i="1" dirty="0" smtClean="0"/>
              <a:t>  </a:t>
            </a:r>
          </a:p>
          <a:p>
            <a:pPr lvl="1">
              <a:buFont typeface="Arial" pitchFamily="34" charset="0"/>
              <a:buChar char="•"/>
            </a:pPr>
            <a:r>
              <a:rPr lang="en-US" i="0" dirty="0" smtClean="0"/>
              <a:t>Marine fisheries, habitats, and biodiversity that are sustained within healthy and productive ocean ecosystems</a:t>
            </a:r>
          </a:p>
          <a:p>
            <a:pPr>
              <a:buFont typeface="Arial" pitchFamily="34" charset="0"/>
              <a:buChar char="•"/>
            </a:pPr>
            <a:r>
              <a:rPr lang="en-US" i="0" dirty="0" smtClean="0"/>
              <a:t>  </a:t>
            </a:r>
            <a:r>
              <a:rPr lang="en-CA" b="1" i="1" baseline="0" dirty="0" smtClean="0"/>
              <a:t>Weather Ready Nation</a:t>
            </a:r>
          </a:p>
          <a:p>
            <a:pPr lvl="1">
              <a:buFont typeface="Arial" pitchFamily="34" charset="0"/>
              <a:buChar char="•"/>
            </a:pPr>
            <a:r>
              <a:rPr lang="en-CA" i="0" baseline="0" dirty="0" smtClean="0"/>
              <a:t>A </a:t>
            </a:r>
            <a:r>
              <a:rPr lang="en-US" i="0" baseline="0" dirty="0" smtClean="0"/>
              <a:t>s</a:t>
            </a:r>
            <a:r>
              <a:rPr lang="en-US" i="0" dirty="0" smtClean="0"/>
              <a:t>ociety that is prepared for and responds to weather-related events</a:t>
            </a:r>
            <a:r>
              <a:rPr lang="en-CA" i="0" dirty="0" smtClean="0"/>
              <a:t>                                  </a:t>
            </a:r>
            <a:endParaRPr lang="en-US" i="0" dirty="0" smtClean="0"/>
          </a:p>
          <a:p>
            <a:pPr>
              <a:buFont typeface="Arial" pitchFamily="34" charset="0"/>
              <a:buChar char="•"/>
            </a:pPr>
            <a:r>
              <a:rPr lang="en-US" b="1" i="1" dirty="0" smtClean="0"/>
              <a:t>Climate Adaptation &amp;</a:t>
            </a:r>
            <a:r>
              <a:rPr lang="en-US" b="1" i="1" baseline="0" dirty="0" smtClean="0"/>
              <a:t> Mitigation</a:t>
            </a:r>
            <a:endParaRPr lang="en-US" b="1" i="1" dirty="0" smtClean="0"/>
          </a:p>
          <a:p>
            <a:pPr lvl="1">
              <a:buFont typeface="Arial" pitchFamily="34" charset="0"/>
              <a:buChar char="•"/>
            </a:pPr>
            <a:r>
              <a:rPr lang="en-US" i="0" dirty="0" smtClean="0"/>
              <a:t>An informed society anticipating and responding to climate and its impacts</a:t>
            </a:r>
            <a:r>
              <a:rPr lang="en-CA" i="0" dirty="0" smtClean="0"/>
              <a:t>                        </a:t>
            </a:r>
            <a:endParaRPr lang="en-US" i="0" dirty="0" smtClean="0"/>
          </a:p>
          <a:p>
            <a:pPr>
              <a:buFont typeface="Arial" pitchFamily="34" charset="0"/>
              <a:buChar char="•"/>
            </a:pPr>
            <a:r>
              <a:rPr lang="en-US" b="1" i="1" dirty="0" smtClean="0"/>
              <a:t>Resilient Coastal</a:t>
            </a:r>
            <a:r>
              <a:rPr lang="en-US" b="1" i="1" baseline="0" dirty="0" smtClean="0"/>
              <a:t> Communities and Economies</a:t>
            </a:r>
            <a:endParaRPr lang="en-US" b="1" i="1" dirty="0" smtClean="0"/>
          </a:p>
          <a:p>
            <a:pPr lvl="1">
              <a:buFont typeface="Arial" pitchFamily="34" charset="0"/>
              <a:buChar char="•"/>
            </a:pPr>
            <a:r>
              <a:rPr lang="en-US" i="0" dirty="0" smtClean="0"/>
              <a:t>Coastal and Great Lakes communities are environmentally and economically sustainable</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Priority setting for research occurs</a:t>
            </a:r>
            <a:r>
              <a:rPr lang="en-US" baseline="0" dirty="0" smtClean="0"/>
              <a:t> at each phase to varying degree.  </a:t>
            </a:r>
          </a:p>
          <a:p>
            <a:pPr>
              <a:buFont typeface="Arial" pitchFamily="34" charset="0"/>
              <a:buChar char="•"/>
            </a:pPr>
            <a:r>
              <a:rPr lang="en-US" baseline="0" dirty="0" smtClean="0"/>
              <a:t>The full process ensures that only the best and most relevant priorities survive the process and are funded.  </a:t>
            </a:r>
          </a:p>
          <a:p>
            <a:pPr>
              <a:buFont typeface="Arial" pitchFamily="34" charset="0"/>
              <a:buChar char="•"/>
            </a:pPr>
            <a:r>
              <a:rPr lang="en-US" baseline="0" dirty="0" smtClean="0"/>
              <a:t>Input is given through budget narratives, associated Q&amp;A and the Presidents Budget Request by supporting the budget rollout.  </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the review team is allowed to ask questions during the presentation period. Observers are asked to hold their questions and ask the scientists during the breaks.  </a:t>
            </a:r>
          </a:p>
          <a:p>
            <a:endParaRPr lang="en-US" dirty="0" smtClean="0"/>
          </a:p>
          <a:p>
            <a:r>
              <a:rPr lang="en-US" dirty="0" smtClean="0"/>
              <a:t>Steve Fine will address the last</a:t>
            </a:r>
            <a:r>
              <a:rPr lang="en-US" baseline="0" dirty="0" smtClean="0"/>
              <a:t> ARL review - 2005 Core Capabilities Analysis - recommendations and conclusions</a:t>
            </a:r>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dirty="0" smtClean="0"/>
              <a:t>Main Message:  We are committed to conducting and sponsoring preeminent research, providing maximum value to society, all within a culture of transparency. </a:t>
            </a:r>
          </a:p>
          <a:p>
            <a:endParaRPr lang="en-US" b="0" i="0" u="none" dirty="0" smtClean="0"/>
          </a:p>
          <a:p>
            <a:r>
              <a:rPr lang="en-US" b="0" i="0" u="none" dirty="0" smtClean="0"/>
              <a:t>With these</a:t>
            </a:r>
            <a:r>
              <a:rPr lang="en-US" b="0" i="0" u="none" baseline="0" dirty="0" smtClean="0"/>
              <a:t> values in mind:  all of the review materials will be posted on ARL’s public webpage </a:t>
            </a:r>
            <a:endParaRPr lang="en-US" b="0" i="0" u="none" dirty="0" smtClean="0"/>
          </a:p>
          <a:p>
            <a:endParaRPr lang="en-US" b="0" i="0" u="none" dirty="0" smtClean="0"/>
          </a:p>
          <a:p>
            <a:r>
              <a:rPr lang="en-US" b="1" i="1" dirty="0" smtClean="0"/>
              <a:t>Thank</a:t>
            </a:r>
            <a:r>
              <a:rPr lang="en-US" b="1" i="1" baseline="0" dirty="0" smtClean="0"/>
              <a:t> reviewers for participating…</a:t>
            </a:r>
            <a:endParaRPr lang="en-US" b="1" i="1" dirty="0" smtClean="0"/>
          </a:p>
          <a:p>
            <a:r>
              <a:rPr lang="en-US" b="1" i="1" dirty="0" smtClean="0"/>
              <a:t>Introduce</a:t>
            </a:r>
            <a:r>
              <a:rPr lang="en-US" b="1" i="1" baseline="0" dirty="0" smtClean="0"/>
              <a:t> Steve Fine?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to OAR Research</a:t>
            </a:r>
            <a:r>
              <a:rPr lang="en-US" baseline="0" dirty="0" smtClean="0"/>
              <a:t> and themes - </a:t>
            </a:r>
            <a:r>
              <a:rPr lang="en-US" dirty="0" smtClean="0"/>
              <a:t>Working under the broad themes of Climate, Weather and Air Quality, and Ocean and Coastal Resources, NOAA scientists study the ocean's depths and the highest reaches of the atmosphere to better understand and predict our environment.</a:t>
            </a:r>
            <a:endParaRPr lang="en-US" baseline="0" dirty="0" smtClean="0"/>
          </a:p>
          <a:p>
            <a:endParaRPr lang="en-US" baseline="0" dirty="0" smtClean="0"/>
          </a:p>
          <a:p>
            <a:r>
              <a:rPr lang="en-US" dirty="0" smtClean="0"/>
              <a:t>NOAA and the nation depend on the cutting-edge science provided by its research programs</a:t>
            </a:r>
            <a:r>
              <a:rPr lang="en-US" baseline="0" dirty="0" smtClean="0"/>
              <a:t> which </a:t>
            </a:r>
            <a:r>
              <a:rPr lang="en-US" dirty="0" smtClean="0"/>
              <a:t>provide the sound science necessary to help NOAA achieve her goals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NOAA’s mission is to understand and predict changes in the Earth’s environment and conserve and manage coastal and marine resources to meet our Nation’s economic, social, and environmental need.   NOAA Research  is essential for meeting our interdisciplinary mission goals.  </a:t>
            </a:r>
          </a:p>
          <a:p>
            <a:endParaRPr lang="en-US" dirty="0" smtClean="0"/>
          </a:p>
          <a:p>
            <a:r>
              <a:rPr lang="en-US" dirty="0" smtClean="0"/>
              <a:t>NOAA’s Mission Goals:</a:t>
            </a:r>
          </a:p>
          <a:p>
            <a:pPr>
              <a:buFont typeface="Arial" pitchFamily="34" charset="0"/>
              <a:buChar char="•"/>
            </a:pPr>
            <a:r>
              <a:rPr lang="en-US" i="1" dirty="0" smtClean="0"/>
              <a:t>  </a:t>
            </a:r>
            <a:r>
              <a:rPr lang="en-US" b="1" i="1" dirty="0" smtClean="0"/>
              <a:t>Healthy</a:t>
            </a:r>
            <a:r>
              <a:rPr lang="en-US" b="1" i="1" baseline="0" dirty="0" smtClean="0"/>
              <a:t> Oceans</a:t>
            </a:r>
            <a:r>
              <a:rPr lang="en-US" b="1" i="1" dirty="0" smtClean="0"/>
              <a:t>  </a:t>
            </a:r>
          </a:p>
          <a:p>
            <a:pPr lvl="1">
              <a:buFont typeface="Arial" pitchFamily="34" charset="0"/>
              <a:buChar char="•"/>
            </a:pPr>
            <a:r>
              <a:rPr lang="en-US" i="0" dirty="0" smtClean="0"/>
              <a:t>Marine fisheries, habitats, and biodiversity that are sustained within healthy and productive ocean ecosystems</a:t>
            </a:r>
          </a:p>
          <a:p>
            <a:pPr>
              <a:buFont typeface="Arial" pitchFamily="34" charset="0"/>
              <a:buChar char="•"/>
            </a:pPr>
            <a:r>
              <a:rPr lang="en-US" i="0" dirty="0" smtClean="0"/>
              <a:t>  </a:t>
            </a:r>
            <a:r>
              <a:rPr lang="en-CA" b="1" i="1" baseline="0" dirty="0" smtClean="0"/>
              <a:t>Weather Ready Nation</a:t>
            </a:r>
          </a:p>
          <a:p>
            <a:pPr lvl="1">
              <a:buFont typeface="Arial" pitchFamily="34" charset="0"/>
              <a:buChar char="•"/>
            </a:pPr>
            <a:r>
              <a:rPr lang="en-CA" i="0" baseline="0" dirty="0" smtClean="0"/>
              <a:t>A </a:t>
            </a:r>
            <a:r>
              <a:rPr lang="en-US" i="0" baseline="0" dirty="0" smtClean="0"/>
              <a:t>s</a:t>
            </a:r>
            <a:r>
              <a:rPr lang="en-US" i="0" dirty="0" smtClean="0"/>
              <a:t>ociety that is prepared for and responds to weather-related events</a:t>
            </a:r>
            <a:r>
              <a:rPr lang="en-CA" i="0" dirty="0" smtClean="0"/>
              <a:t>                                  </a:t>
            </a:r>
            <a:endParaRPr lang="en-US" i="0" dirty="0" smtClean="0"/>
          </a:p>
          <a:p>
            <a:pPr>
              <a:buFont typeface="Arial" pitchFamily="34" charset="0"/>
              <a:buChar char="•"/>
            </a:pPr>
            <a:r>
              <a:rPr lang="en-US" b="1" i="1" dirty="0" smtClean="0"/>
              <a:t>Climate Adaptation &amp;</a:t>
            </a:r>
            <a:r>
              <a:rPr lang="en-US" b="1" i="1" baseline="0" dirty="0" smtClean="0"/>
              <a:t> Mitigation</a:t>
            </a:r>
            <a:endParaRPr lang="en-US" b="1" i="1" dirty="0" smtClean="0"/>
          </a:p>
          <a:p>
            <a:pPr lvl="1">
              <a:buFont typeface="Arial" pitchFamily="34" charset="0"/>
              <a:buChar char="•"/>
            </a:pPr>
            <a:r>
              <a:rPr lang="en-US" i="0" dirty="0" smtClean="0"/>
              <a:t>An informed society anticipating and responding to climate and its impacts</a:t>
            </a:r>
            <a:r>
              <a:rPr lang="en-CA" i="0" dirty="0" smtClean="0"/>
              <a:t>                        </a:t>
            </a:r>
            <a:endParaRPr lang="en-US" i="0" dirty="0" smtClean="0"/>
          </a:p>
          <a:p>
            <a:pPr>
              <a:buFont typeface="Arial" pitchFamily="34" charset="0"/>
              <a:buChar char="•"/>
            </a:pPr>
            <a:r>
              <a:rPr lang="en-US" b="1" i="1" dirty="0" smtClean="0"/>
              <a:t>Resilient Coastal</a:t>
            </a:r>
            <a:r>
              <a:rPr lang="en-US" b="1" i="1" baseline="0" dirty="0" smtClean="0"/>
              <a:t> Communities and Economies</a:t>
            </a:r>
            <a:endParaRPr lang="en-US" b="1" i="1" dirty="0" smtClean="0"/>
          </a:p>
          <a:p>
            <a:pPr lvl="1">
              <a:buFont typeface="Arial" pitchFamily="34" charset="0"/>
              <a:buChar char="•"/>
            </a:pPr>
            <a:r>
              <a:rPr lang="en-US" i="0" dirty="0" smtClean="0"/>
              <a:t>Coastal and Great Lakes communities are environmentally and economically sustainable</a:t>
            </a:r>
          </a:p>
          <a:p>
            <a:endParaRPr lang="en-CA" dirty="0" smtClean="0"/>
          </a:p>
          <a:p>
            <a:r>
              <a:rPr lang="en-CA" dirty="0" smtClean="0"/>
              <a:t>In addition to the four thematic mission goals, NOAA also recognizes the inherent need for support.  This is capture in the</a:t>
            </a:r>
            <a:r>
              <a:rPr lang="en-CA" baseline="0" dirty="0" smtClean="0"/>
              <a:t> NOAA Enterprise Objectives: Science and technology, Engagement, and Organization and administration</a:t>
            </a:r>
            <a:r>
              <a:rPr lang="en-CA" dirty="0" smtClean="0"/>
              <a:t>.  </a:t>
            </a:r>
          </a:p>
          <a:p>
            <a:endParaRPr lang="en-CA" dirty="0" smtClean="0"/>
          </a:p>
          <a:p>
            <a:pPr defTabSz="957472" fontAlgn="base">
              <a:spcBef>
                <a:spcPct val="30000"/>
              </a:spcBef>
              <a:spcAft>
                <a:spcPct val="0"/>
              </a:spcAft>
              <a:defRPr/>
            </a:pPr>
            <a:r>
              <a:rPr lang="en-US" dirty="0" smtClean="0"/>
              <a:t>NOAA is essentially an </a:t>
            </a:r>
            <a:r>
              <a:rPr lang="en-US" b="1" dirty="0" smtClean="0"/>
              <a:t>operational ecosystem science agency</a:t>
            </a:r>
            <a:r>
              <a:rPr lang="en-US" dirty="0" smtClean="0"/>
              <a:t> with global activities on land and sea, in the air and in space.  NOAA </a:t>
            </a:r>
            <a:r>
              <a:rPr lang="en-US" b="1" dirty="0" smtClean="0"/>
              <a:t>relies on science partnerships</a:t>
            </a:r>
            <a:r>
              <a:rPr lang="en-US" dirty="0" smtClean="0"/>
              <a:t> to achieve our mission.  NOAA partnerships span academic and industry sectors as well as other government agencies.  These critical relationships improve relations with our customers, build reliable interconnected data sources, and </a:t>
            </a:r>
            <a:r>
              <a:rPr lang="en-US" b="1" dirty="0" smtClean="0"/>
              <a:t>support NOAA’s mission</a:t>
            </a:r>
            <a:r>
              <a:rPr lang="en-US" dirty="0" smtClean="0"/>
              <a:t>.</a:t>
            </a:r>
          </a:p>
          <a:p>
            <a:endParaRPr lang="en-CA" dirty="0" smtClean="0"/>
          </a:p>
          <a:p>
            <a:endParaRPr lang="en-CA" b="1" i="1" u="sng"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Main Message:  Preeminent research is at the center of all NOAA Services.  </a:t>
            </a:r>
          </a:p>
          <a:p>
            <a:endParaRPr lang="en-US" b="1" i="1" dirty="0" smtClean="0"/>
          </a:p>
          <a:p>
            <a:r>
              <a:rPr lang="en-US" b="1" i="1" dirty="0" smtClean="0"/>
              <a:t>OAR Vision:  </a:t>
            </a:r>
            <a:r>
              <a:rPr lang="en-US" dirty="0" smtClean="0"/>
              <a:t>A society that uses the results of our research as the scientific basis for more productive and harmonious relationships between humans and the environment. (</a:t>
            </a:r>
            <a:r>
              <a:rPr lang="en-US" i="1" dirty="0" smtClean="0"/>
              <a:t>per OAR FY 2005 - FY 2010 Strategic Plan</a:t>
            </a:r>
            <a:r>
              <a:rPr lang="en-US" dirty="0" smtClean="0"/>
              <a:t>)</a:t>
            </a:r>
          </a:p>
          <a:p>
            <a:endParaRPr lang="en-US" b="1" i="1" dirty="0" smtClean="0"/>
          </a:p>
          <a:p>
            <a:r>
              <a:rPr lang="en-US" b="1" i="1" dirty="0" smtClean="0"/>
              <a:t>OAR Mission:  </a:t>
            </a:r>
            <a:r>
              <a:rPr lang="en-US" dirty="0" smtClean="0"/>
              <a:t>To conduct environmental research, provide scientific information and research leadership, and transfer research into products and services to help NOAA meet the evolving economic, social, and environmental needs of the Nation. (</a:t>
            </a:r>
            <a:r>
              <a:rPr lang="en-US" i="1" dirty="0" smtClean="0"/>
              <a:t>per OAR FY 2005 - FY 2010 Strategic Plan</a:t>
            </a:r>
            <a:r>
              <a:rPr lang="en-US" dirty="0" smtClean="0"/>
              <a:t>)</a:t>
            </a:r>
          </a:p>
          <a:p>
            <a:endParaRPr lang="en-US" b="1" i="1" dirty="0" smtClean="0"/>
          </a:p>
          <a:p>
            <a:pPr>
              <a:buFontTx/>
              <a:buChar char="•"/>
            </a:pPr>
            <a:r>
              <a:rPr lang="en-US" dirty="0" smtClean="0"/>
              <a:t>  Our role is to provide unbiased science to better manage the environment, nationally and globally. Our role within NOAA is to provide products and services that describe and predict changes in the environment. </a:t>
            </a:r>
          </a:p>
          <a:p>
            <a:pPr>
              <a:buFontTx/>
              <a:buChar char="•"/>
            </a:pPr>
            <a:endParaRPr lang="en-US" dirty="0" smtClean="0"/>
          </a:p>
          <a:p>
            <a:pPr>
              <a:buFontTx/>
              <a:buChar char="•"/>
            </a:pPr>
            <a:r>
              <a:rPr lang="en-US" dirty="0" smtClean="0"/>
              <a:t>  Research results allow decision makers to make effective judgments in order to prevent the loss of human life and conserve and manage natural resources while maintaining a strong economy.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structure of</a:t>
            </a:r>
            <a:r>
              <a:rPr lang="en-US" baseline="0" dirty="0" smtClean="0"/>
              <a:t> NOAA.  </a:t>
            </a:r>
          </a:p>
          <a:p>
            <a:r>
              <a:rPr lang="en-US" baseline="0" dirty="0" smtClean="0"/>
              <a:t>NOAA HQ</a:t>
            </a:r>
          </a:p>
          <a:p>
            <a:r>
              <a:rPr lang="en-US" baseline="0" dirty="0" smtClean="0"/>
              <a:t>Line Office Structure</a:t>
            </a:r>
          </a:p>
          <a:p>
            <a:endParaRPr lang="en-US" dirty="0" smtClean="0"/>
          </a:p>
          <a:p>
            <a:r>
              <a:rPr lang="en-US" dirty="0" smtClean="0"/>
              <a:t>Updates:</a:t>
            </a:r>
            <a:r>
              <a:rPr lang="en-US" baseline="0" dirty="0" smtClean="0"/>
              <a:t>  </a:t>
            </a:r>
          </a:p>
          <a:p>
            <a:endParaRPr lang="en-US" baseline="0" dirty="0" smtClean="0"/>
          </a:p>
          <a:p>
            <a:pPr>
              <a:buFont typeface="Arial" pitchFamily="34" charset="0"/>
              <a:buChar char="•"/>
            </a:pPr>
            <a:r>
              <a:rPr lang="en-US" baseline="0" dirty="0" smtClean="0"/>
              <a:t>  </a:t>
            </a:r>
            <a:r>
              <a:rPr lang="en-US" b="1" baseline="0" dirty="0" smtClean="0"/>
              <a:t>Doug </a:t>
            </a:r>
            <a:r>
              <a:rPr lang="en-US" b="1" baseline="0" dirty="0" err="1" smtClean="0"/>
              <a:t>DeMaster</a:t>
            </a:r>
            <a:r>
              <a:rPr lang="en-US" b="1" baseline="0" dirty="0" smtClean="0"/>
              <a:t> </a:t>
            </a:r>
            <a:r>
              <a:rPr lang="en-US" baseline="0" dirty="0" smtClean="0"/>
              <a:t>is the Acting Director of Scientific Programs and Chief Science Advisor for </a:t>
            </a:r>
            <a:r>
              <a:rPr lang="en-US" b="1" baseline="0" dirty="0" smtClean="0"/>
              <a:t>NMFS</a:t>
            </a:r>
          </a:p>
          <a:p>
            <a:pPr>
              <a:buFont typeface="Arial" pitchFamily="34" charset="0"/>
              <a:buNone/>
            </a:pPr>
            <a:endParaRPr lang="en-US" b="1" baseline="0" dirty="0" smtClean="0"/>
          </a:p>
          <a:p>
            <a:pPr>
              <a:buFont typeface="Arial" pitchFamily="34" charset="0"/>
              <a:buChar char="•"/>
            </a:pPr>
            <a:r>
              <a:rPr lang="en-US" baseline="0" dirty="0" smtClean="0"/>
              <a:t>  </a:t>
            </a:r>
            <a:r>
              <a:rPr lang="en-US" b="1" baseline="0" dirty="0" smtClean="0"/>
              <a:t>Holly </a:t>
            </a:r>
            <a:r>
              <a:rPr lang="en-US" b="1" baseline="0" dirty="0" err="1" smtClean="0"/>
              <a:t>Bamford</a:t>
            </a:r>
            <a:r>
              <a:rPr lang="en-US" b="1" baseline="0" dirty="0" smtClean="0"/>
              <a:t> </a:t>
            </a:r>
            <a:r>
              <a:rPr lang="en-US" baseline="0" dirty="0" smtClean="0"/>
              <a:t>is the new Deputy Assistant Administrator of </a:t>
            </a:r>
            <a:r>
              <a:rPr lang="en-US" b="1" baseline="0" dirty="0" smtClean="0"/>
              <a:t>NOS</a:t>
            </a:r>
            <a:r>
              <a:rPr lang="en-US" baseline="0" dirty="0" smtClean="0"/>
              <a:t> – no longer acting</a:t>
            </a:r>
          </a:p>
          <a:p>
            <a:pPr>
              <a:buFont typeface="Arial" pitchFamily="34" charset="0"/>
              <a:buNone/>
            </a:pPr>
            <a:endParaRPr lang="en-US" baseline="0" dirty="0" smtClean="0"/>
          </a:p>
          <a:p>
            <a:pPr>
              <a:buFont typeface="Arial" pitchFamily="34" charset="0"/>
              <a:buChar char="•"/>
            </a:pPr>
            <a:r>
              <a:rPr lang="en-US" baseline="0" dirty="0" smtClean="0"/>
              <a:t>  </a:t>
            </a:r>
            <a:r>
              <a:rPr lang="en-US" b="1" baseline="0" dirty="0" smtClean="0"/>
              <a:t>Steve Fine </a:t>
            </a:r>
            <a:r>
              <a:rPr lang="en-US" baseline="0" dirty="0" smtClean="0"/>
              <a:t>is the new Acting Deputy Assistant Administrator  for Programs and Administration  in </a:t>
            </a:r>
            <a:r>
              <a:rPr lang="en-US" b="1" baseline="0" dirty="0" smtClean="0"/>
              <a:t>OAR</a:t>
            </a:r>
            <a:endParaRPr lang="en-US" b="1"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proposed budget</a:t>
            </a:r>
            <a:r>
              <a:rPr lang="en-US" baseline="0" dirty="0" smtClean="0"/>
              <a:t> neutral reorganization that establishes a climate service line office in NOAA</a:t>
            </a:r>
          </a:p>
          <a:p>
            <a:endParaRPr lang="en-US" dirty="0" smtClean="0"/>
          </a:p>
          <a:p>
            <a:r>
              <a:rPr lang="en-US" dirty="0" smtClean="0"/>
              <a:t>Strategically realigns the Office of Oceanic and Atmospheric Research (OAR), and consolidates some headquarters planning functions </a:t>
            </a:r>
          </a:p>
          <a:p>
            <a:endParaRPr lang="en-US" dirty="0" smtClean="0"/>
          </a:p>
          <a:p>
            <a:r>
              <a:rPr lang="en-US" dirty="0" smtClean="0"/>
              <a:t>The principal goal of this reorganization is to bring together NOAA’s existing widely dispersed climate capabilities under a single line office management structure to more efficiently and effectively respond to the rapidly increasing demand for </a:t>
            </a:r>
            <a:r>
              <a:rPr lang="en-US" i="1" dirty="0" smtClean="0"/>
              <a:t>climate services</a:t>
            </a:r>
          </a:p>
          <a:p>
            <a:endParaRPr lang="en-US" dirty="0" smtClean="0"/>
          </a:p>
          <a:p>
            <a:r>
              <a:rPr lang="en-US" dirty="0" smtClean="0"/>
              <a:t>The Climate Service will allow NOAA to provide a reliable and authoritative source for climate data, information, and decision-support services and to more effectively coordinate with other agencies and public and private sector partners. </a:t>
            </a:r>
            <a:r>
              <a:rPr lang="en-US" i="1" dirty="0" smtClean="0"/>
              <a:t>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 has undergone</a:t>
            </a:r>
            <a:r>
              <a:rPr lang="en-US" baseline="0" dirty="0" smtClean="0"/>
              <a:t> a significant period of change over the last decade.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NOAA Science Workshop Challenges</a:t>
            </a:r>
          </a:p>
          <a:p>
            <a:endParaRPr lang="en-US" dirty="0" smtClean="0">
              <a:latin typeface="Arial" charset="0"/>
            </a:endParaRPr>
          </a:p>
          <a:p>
            <a:pPr marL="228600" indent="-228600">
              <a:buFont typeface="+mj-lt"/>
              <a:buAutoNum type="arabicPeriod"/>
            </a:pPr>
            <a:r>
              <a:rPr lang="en-US" dirty="0" smtClean="0">
                <a:latin typeface="Arial" charset="0"/>
              </a:rPr>
              <a:t>Acquire and incorporate knowledge of human behavior to enhance our understanding of the interaction between human activities and the Earth system </a:t>
            </a:r>
          </a:p>
          <a:p>
            <a:pPr marL="228600" indent="-228600">
              <a:buFont typeface="+mj-lt"/>
              <a:buAutoNum type="arabicPeriod"/>
            </a:pPr>
            <a:r>
              <a:rPr lang="en-US" dirty="0" smtClean="0">
                <a:latin typeface="Arial" charset="0"/>
              </a:rPr>
              <a:t>Understand and quantify the interactions between atmospheric composition and climate variations and change </a:t>
            </a:r>
          </a:p>
          <a:p>
            <a:pPr marL="228600" indent="-228600">
              <a:buFont typeface="+mj-lt"/>
              <a:buAutoNum type="arabicPeriod"/>
            </a:pPr>
            <a:r>
              <a:rPr lang="en-US" dirty="0" smtClean="0">
                <a:latin typeface="Arial" charset="0"/>
              </a:rPr>
              <a:t>Understand and characterize the role of the oceans in climate change and variability and the effects of climate change on the ocean </a:t>
            </a:r>
            <a:r>
              <a:rPr lang="en-US" baseline="0" dirty="0" smtClean="0">
                <a:latin typeface="Arial" charset="0"/>
              </a:rPr>
              <a:t>     </a:t>
            </a:r>
            <a:r>
              <a:rPr lang="en-US" dirty="0" smtClean="0">
                <a:latin typeface="Arial" charset="0"/>
              </a:rPr>
              <a:t>and coasts </a:t>
            </a:r>
          </a:p>
          <a:p>
            <a:pPr marL="228600" indent="-228600">
              <a:buFont typeface="+mj-lt"/>
              <a:buAutoNum type="arabicPeriod"/>
            </a:pPr>
            <a:r>
              <a:rPr lang="en-US" dirty="0" smtClean="0">
                <a:latin typeface="Arial" charset="0"/>
              </a:rPr>
              <a:t>Assess and understand the roles of ecosystem processes and biodiversity in sustaining ecosystem services </a:t>
            </a:r>
          </a:p>
          <a:p>
            <a:pPr marL="228600" indent="-228600">
              <a:buFont typeface="+mj-lt"/>
              <a:buAutoNum type="arabicPeriod"/>
            </a:pPr>
            <a:r>
              <a:rPr lang="en-US" dirty="0" smtClean="0">
                <a:latin typeface="Arial" charset="0"/>
              </a:rPr>
              <a:t>Improve understanding and predictions of the water cycle at global to local scales </a:t>
            </a:r>
          </a:p>
          <a:p>
            <a:pPr marL="228600" indent="-228600">
              <a:buFont typeface="+mj-lt"/>
              <a:buAutoNum type="arabicPeriod"/>
            </a:pPr>
            <a:r>
              <a:rPr lang="en-US" dirty="0" smtClean="0">
                <a:latin typeface="Arial" charset="0"/>
              </a:rPr>
              <a:t>Develop and evaluate approaches to substantially reduce environmental degradation </a:t>
            </a:r>
          </a:p>
          <a:p>
            <a:pPr marL="228600" indent="-228600">
              <a:buFont typeface="+mj-lt"/>
              <a:buAutoNum type="arabicPeriod"/>
            </a:pPr>
            <a:r>
              <a:rPr lang="en-US" dirty="0" smtClean="0">
                <a:latin typeface="Arial" charset="0"/>
              </a:rPr>
              <a:t>Sustain and enhance atmosphere-ocean-land-biology and human observing systems </a:t>
            </a:r>
          </a:p>
          <a:p>
            <a:endParaRPr lang="en-US" dirty="0" smtClean="0">
              <a:latin typeface="Arial" charset="0"/>
            </a:endParaRPr>
          </a:p>
          <a:p>
            <a:r>
              <a:rPr lang="en-US" u="sng" dirty="0" smtClean="0">
                <a:latin typeface="Arial" charset="0"/>
              </a:rPr>
              <a:t>Cross Cutting Challenges</a:t>
            </a:r>
          </a:p>
          <a:p>
            <a:endParaRPr lang="en-US" u="sng" dirty="0" smtClean="0">
              <a:latin typeface="Arial" charset="0"/>
            </a:endParaRPr>
          </a:p>
          <a:p>
            <a:pPr marL="228600" indent="-228600">
              <a:lnSpc>
                <a:spcPct val="150000"/>
              </a:lnSpc>
              <a:buFont typeface="+mj-lt"/>
              <a:buAutoNum type="arabicPeriod"/>
            </a:pPr>
            <a:r>
              <a:rPr lang="en-US" dirty="0" smtClean="0">
                <a:latin typeface="Arial" charset="0"/>
              </a:rPr>
              <a:t>Characterize the uncertainties associated with scientific information </a:t>
            </a:r>
          </a:p>
          <a:p>
            <a:pPr marL="228600" indent="-228600">
              <a:lnSpc>
                <a:spcPct val="150000"/>
              </a:lnSpc>
              <a:buFont typeface="+mj-lt"/>
              <a:buAutoNum type="arabicPeriod"/>
            </a:pPr>
            <a:r>
              <a:rPr lang="en-US" dirty="0" smtClean="0">
                <a:latin typeface="Arial" charset="0"/>
              </a:rPr>
              <a:t>Communicate scientific information and its associated uncertainties accurately and effectively to policy makers, the media, and the public at large.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4/14/2011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2C1D54-128B-427C-9A2A-6AE0DB2B782B}" type="datetime1">
              <a:rPr lang="en-US" smtClean="0"/>
              <a:pPr/>
              <a:t>4/14/2011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6" name="Content Placeholder 2"/>
          <p:cNvSpPr>
            <a:spLocks noGrp="1"/>
          </p:cNvSpPr>
          <p:nvPr>
            <p:ph idx="1"/>
          </p:nvPr>
        </p:nvSpPr>
        <p:spPr>
          <a:xfrm>
            <a:off x="685800" y="1447800"/>
            <a:ext cx="8229600" cy="4389120"/>
          </a:xfrm>
          <a:prstGeom prst="rect">
            <a:avLst/>
          </a:prstGeom>
        </p:spPr>
        <p:txBody>
          <a:bodyPr/>
          <a:lstStyle>
            <a:lvl1pPr>
              <a:buClr>
                <a:srgbClr val="33CCCC"/>
              </a:buCl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4/14/2011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4/14/2011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4/14/2011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vl1pPr>
          </a:lstStyle>
          <a:p>
            <a:fld id="{2D36A7DA-6342-4CDC-B8EE-6B81135DE92D}" type="datetime1">
              <a:rPr lang="en-US" smtClean="0"/>
              <a:pPr/>
              <a:t>4/14/2011</a:t>
            </a:fld>
            <a:endParaRPr lang="en-US"/>
          </a:p>
        </p:txBody>
      </p:sp>
      <p:sp>
        <p:nvSpPr>
          <p:cNvPr id="3" name="Footer Placeholder 2"/>
          <p:cNvSpPr>
            <a:spLocks noGrp="1"/>
          </p:cNvSpPr>
          <p:nvPr>
            <p:ph type="ftr" sz="quarter" idx="11"/>
          </p:nvPr>
        </p:nvSpPr>
        <p:spPr/>
        <p:txBody>
          <a:bodyPr/>
          <a:lstStyle>
            <a:lvl1pPr>
              <a:defRPr sz="1400"/>
            </a:lvl1p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lvl1pPr>
              <a:defRPr sz="1400"/>
            </a:lvl1p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4/14/2011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4/14/2011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Box 16"/>
          <p:cNvSpPr txBox="1"/>
          <p:nvPr userDrawn="1"/>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400" b="1">
                <a:solidFill>
                  <a:schemeClr val="tx2">
                    <a:shade val="90000"/>
                  </a:schemeClr>
                </a:solidFill>
              </a:defRPr>
            </a:lvl1pPr>
          </a:lstStyle>
          <a:p>
            <a:fld id="{602C1D54-128B-427C-9A2A-6AE0DB2B782B}" type="datetime1">
              <a:rPr lang="en-US" smtClean="0"/>
              <a:pPr/>
              <a:t>4/14/2011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400" b="1">
                <a:solidFill>
                  <a:schemeClr val="tx2">
                    <a:shade val="90000"/>
                  </a:schemeClr>
                </a:solidFill>
              </a:defRPr>
            </a:lvl1pPr>
          </a:lstStyle>
          <a:p>
            <a:r>
              <a:rPr lang="en-US"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4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userDrawn="1"/>
        </p:nvPicPr>
        <p:blipFill>
          <a:blip r:embed="rId13"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 id="2147483683" r:id="rId10"/>
    <p:sldLayoutId id="2147483666" r:id="rId11"/>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usgcrp.gov/usgcrp/images/ocp2006/OCP-fy006cover500px.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3000" r="-23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219200"/>
            <a:ext cx="7315200" cy="21336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itchFamily="34" charset="0"/>
                <a:ea typeface="+mj-ea"/>
                <a:cs typeface="+mj-cs"/>
              </a:rPr>
              <a:t>NOAA and OAR Approaches </a:t>
            </a:r>
            <a:r>
              <a:rPr lang="en-US" sz="4400" b="1" dirty="0" smtClean="0">
                <a:solidFill>
                  <a:srgbClr val="FFFF00"/>
                </a:solidFill>
                <a:effectLst>
                  <a:outerShdw blurRad="38100" dist="38100" dir="2700000" algn="tl">
                    <a:srgbClr val="000000">
                      <a:alpha val="43137"/>
                    </a:srgbClr>
                  </a:outerShdw>
                </a:effectLst>
                <a:latin typeface="Calibri" pitchFamily="34" charset="0"/>
                <a:ea typeface="+mj-ea"/>
                <a:cs typeface="+mj-cs"/>
              </a:rPr>
              <a:t>   </a:t>
            </a:r>
            <a:r>
              <a:rPr kumimoji="0" lang="en-US"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itchFamily="34" charset="0"/>
                <a:ea typeface="+mj-ea"/>
                <a:cs typeface="+mj-cs"/>
              </a:rPr>
              <a:t>to Research Planning</a:t>
            </a: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j-ea"/>
              <a:cs typeface="+mj-cs"/>
            </a:endParaRPr>
          </a:p>
        </p:txBody>
      </p:sp>
      <p:sp>
        <p:nvSpPr>
          <p:cNvPr id="5" name="Rectangle 2"/>
          <p:cNvSpPr txBox="1">
            <a:spLocks noChangeArrowheads="1"/>
          </p:cNvSpPr>
          <p:nvPr/>
        </p:nvSpPr>
        <p:spPr>
          <a:xfrm>
            <a:off x="1143000" y="4419600"/>
            <a:ext cx="7696200" cy="1600200"/>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contourClr>
                <a:schemeClr val="tx2"/>
              </a:contourClr>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smtClean="0">
                <a:ln>
                  <a:noFill/>
                </a:ln>
                <a:solidFill>
                  <a:schemeClr val="accent3">
                    <a:lumMod val="20000"/>
                    <a:lumOff val="80000"/>
                  </a:schemeClr>
                </a:solidFill>
                <a:effectLst>
                  <a:outerShdw blurRad="38100" dist="25400" dir="5400000" algn="tl" rotWithShape="0">
                    <a:srgbClr val="000000">
                      <a:alpha val="43000"/>
                    </a:srgbClr>
                  </a:outerShdw>
                </a:effectLst>
                <a:uLnTx/>
                <a:uFillTx/>
                <a:latin typeface="+mj-lt"/>
                <a:ea typeface="+mj-ea"/>
                <a:cs typeface="+mj-cs"/>
              </a:rPr>
              <a:t>Alexander MacDonald, Ph.D.</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smtClean="0">
              <a:ln>
                <a:noFill/>
              </a:ln>
              <a:solidFill>
                <a:schemeClr val="accent3">
                  <a:lumMod val="20000"/>
                  <a:lumOff val="80000"/>
                </a:schemeClr>
              </a:solidFill>
              <a:effectLst>
                <a:outerShdw blurRad="38100" dist="25400" dir="5400000" algn="tl" rotWithShape="0">
                  <a:srgbClr val="000000">
                    <a:alpha val="43000"/>
                  </a:srgbClr>
                </a:outerShdw>
              </a:effectLst>
              <a:uLnTx/>
              <a:uFillTx/>
              <a:latin typeface="+mj-lt"/>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smtClean="0">
                <a:ln>
                  <a:noFill/>
                </a:ln>
                <a:solidFill>
                  <a:schemeClr val="accent3">
                    <a:lumMod val="20000"/>
                    <a:lumOff val="80000"/>
                  </a:schemeClr>
                </a:solidFill>
                <a:effectLst>
                  <a:outerShdw blurRad="38100" dist="25400" dir="5400000" algn="tl" rotWithShape="0">
                    <a:srgbClr val="000000">
                      <a:alpha val="43000"/>
                    </a:srgbClr>
                  </a:outerShdw>
                </a:effectLst>
                <a:uLnTx/>
                <a:uFillTx/>
                <a:latin typeface="+mj-lt"/>
                <a:ea typeface="+mj-ea"/>
                <a:cs typeface="+mj-cs"/>
              </a:rPr>
              <a:t>Deputy Assistant Administrator, Laboratories and Cooperative Institutes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smtClean="0">
                <a:ln>
                  <a:noFill/>
                </a:ln>
                <a:solidFill>
                  <a:schemeClr val="accent3">
                    <a:lumMod val="20000"/>
                    <a:lumOff val="80000"/>
                  </a:schemeClr>
                </a:solidFill>
                <a:effectLst>
                  <a:outerShdw blurRad="38100" dist="25400" dir="5400000" algn="tl" rotWithShape="0">
                    <a:srgbClr val="000000">
                      <a:alpha val="43000"/>
                    </a:srgbClr>
                  </a:outerShdw>
                </a:effectLst>
                <a:uLnTx/>
                <a:uFillTx/>
                <a:latin typeface="+mj-lt"/>
                <a:ea typeface="+mj-ea"/>
                <a:cs typeface="+mj-cs"/>
              </a:rPr>
              <a:t>Office of Oceanic &amp; Atmospheric Research (OAR)</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smtClean="0">
                <a:ln>
                  <a:noFill/>
                </a:ln>
                <a:solidFill>
                  <a:schemeClr val="accent3">
                    <a:lumMod val="20000"/>
                    <a:lumOff val="80000"/>
                  </a:schemeClr>
                </a:solidFill>
                <a:effectLst>
                  <a:outerShdw blurRad="38100" dist="25400" dir="5400000" algn="tl" rotWithShape="0">
                    <a:srgbClr val="000000">
                      <a:alpha val="43000"/>
                    </a:srgbClr>
                  </a:outerShdw>
                </a:effectLst>
                <a:uLnTx/>
                <a:uFillTx/>
                <a:latin typeface="+mj-lt"/>
                <a:ea typeface="+mj-ea"/>
                <a:cs typeface="+mj-cs"/>
              </a:rPr>
              <a:t>National Oceanic &amp; Atmospheric Administration (NOAA)</a:t>
            </a:r>
            <a:endParaRPr kumimoji="0" lang="en-US" sz="2100" b="1" i="0" u="none" strike="noStrike" kern="1200" cap="none" spc="0" normalizeH="0" baseline="0" noProof="0" dirty="0">
              <a:ln>
                <a:noFill/>
              </a:ln>
              <a:solidFill>
                <a:schemeClr val="accent3">
                  <a:lumMod val="20000"/>
                  <a:lumOff val="8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10</a:t>
            </a:fld>
            <a:endParaRPr lang="en-US"/>
          </a:p>
        </p:txBody>
      </p:sp>
      <p:sp>
        <p:nvSpPr>
          <p:cNvPr id="7" name="Rectangle 3"/>
          <p:cNvSpPr>
            <a:spLocks noGrp="1" noChangeArrowheads="1"/>
          </p:cNvSpPr>
          <p:nvPr>
            <p:ph idx="1"/>
          </p:nvPr>
        </p:nvSpPr>
        <p:spPr>
          <a:xfrm>
            <a:off x="304800" y="4572000"/>
            <a:ext cx="5729844" cy="1760517"/>
          </a:xfrm>
        </p:spPr>
        <p:txBody>
          <a:bodyPr>
            <a:normAutofit/>
          </a:bodyPr>
          <a:lstStyle/>
          <a:p>
            <a:pPr marL="223838" indent="-223838">
              <a:spcBef>
                <a:spcPts val="200"/>
              </a:spcBef>
              <a:buClrTx/>
              <a:buFontTx/>
              <a:buNone/>
            </a:pPr>
            <a:r>
              <a:rPr lang="en-US" sz="2600" b="1" dirty="0" smtClean="0">
                <a:latin typeface="Arial" pitchFamily="34" charset="0"/>
                <a:cs typeface="Arial" pitchFamily="34" charset="0"/>
              </a:rPr>
              <a:t>Legislative Drivers</a:t>
            </a:r>
          </a:p>
          <a:p>
            <a:pPr marL="589598" lvl="1" indent="-223838">
              <a:spcBef>
                <a:spcPts val="200"/>
              </a:spcBef>
              <a:buClr>
                <a:schemeClr val="bg2">
                  <a:lumMod val="50000"/>
                </a:schemeClr>
              </a:buClr>
            </a:pPr>
            <a:r>
              <a:rPr lang="en-US" sz="2000" dirty="0" smtClean="0">
                <a:latin typeface="Arial" pitchFamily="34" charset="0"/>
                <a:cs typeface="Arial" pitchFamily="34" charset="0"/>
              </a:rPr>
              <a:t>Clean Air Act</a:t>
            </a:r>
          </a:p>
          <a:p>
            <a:pPr marL="589598" lvl="1" indent="-223838">
              <a:spcBef>
                <a:spcPts val="200"/>
              </a:spcBef>
              <a:buClr>
                <a:schemeClr val="bg2">
                  <a:lumMod val="50000"/>
                </a:schemeClr>
              </a:buClr>
            </a:pPr>
            <a:r>
              <a:rPr lang="en-US" sz="2000" dirty="0" smtClean="0">
                <a:latin typeface="Arial" pitchFamily="34" charset="0"/>
                <a:cs typeface="Arial" pitchFamily="34" charset="0"/>
              </a:rPr>
              <a:t>National Climate Program Act</a:t>
            </a:r>
          </a:p>
          <a:p>
            <a:pPr marL="589598" lvl="1" indent="-223838">
              <a:spcBef>
                <a:spcPts val="200"/>
              </a:spcBef>
              <a:buClr>
                <a:schemeClr val="bg2">
                  <a:lumMod val="50000"/>
                </a:schemeClr>
              </a:buClr>
            </a:pPr>
            <a:r>
              <a:rPr lang="en-US" sz="2000" dirty="0" smtClean="0">
                <a:latin typeface="Arial" pitchFamily="34" charset="0"/>
                <a:cs typeface="Arial" pitchFamily="34" charset="0"/>
              </a:rPr>
              <a:t>America COMPETES Act</a:t>
            </a:r>
          </a:p>
          <a:p>
            <a:pPr marL="589598" lvl="1" indent="-223838">
              <a:spcBef>
                <a:spcPts val="200"/>
              </a:spcBef>
              <a:buClrTx/>
            </a:pPr>
            <a:endParaRPr lang="en-US" sz="2000" dirty="0" smtClean="0">
              <a:latin typeface="Arial" pitchFamily="34" charset="0"/>
              <a:cs typeface="Arial" pitchFamily="34" charset="0"/>
            </a:endParaRPr>
          </a:p>
          <a:p>
            <a:pPr marL="589598" lvl="1" indent="-223838">
              <a:spcBef>
                <a:spcPts val="200"/>
              </a:spcBef>
              <a:buClrTx/>
            </a:pPr>
            <a:endParaRPr lang="en-US" sz="2000" b="1" dirty="0">
              <a:latin typeface="Arial" pitchFamily="34" charset="0"/>
              <a:cs typeface="Arial" pitchFamily="34" charset="0"/>
            </a:endParaRPr>
          </a:p>
        </p:txBody>
      </p:sp>
      <p:sp>
        <p:nvSpPr>
          <p:cNvPr id="8" name="Text Box 4"/>
          <p:cNvSpPr txBox="1">
            <a:spLocks noChangeArrowheads="1"/>
          </p:cNvSpPr>
          <p:nvPr/>
        </p:nvSpPr>
        <p:spPr bwMode="auto">
          <a:xfrm>
            <a:off x="304800" y="1633478"/>
            <a:ext cx="5562600" cy="3195747"/>
          </a:xfrm>
          <a:prstGeom prst="rect">
            <a:avLst/>
          </a:prstGeom>
          <a:noFill/>
          <a:ln w="9525">
            <a:noFill/>
            <a:miter lim="800000"/>
            <a:headEnd/>
            <a:tailEnd/>
          </a:ln>
          <a:effectLst/>
        </p:spPr>
        <p:txBody>
          <a:bodyPr wrap="square">
            <a:spAutoFit/>
          </a:bodyPr>
          <a:lstStyle/>
          <a:p>
            <a:pPr>
              <a:spcBef>
                <a:spcPts val="200"/>
              </a:spcBef>
            </a:pPr>
            <a:r>
              <a:rPr lang="en-US" sz="2600" b="1" dirty="0">
                <a:latin typeface="Arial" pitchFamily="34" charset="0"/>
                <a:cs typeface="Arial" pitchFamily="34" charset="0"/>
              </a:rPr>
              <a:t>Policy Drivers</a:t>
            </a:r>
          </a:p>
          <a:p>
            <a:pPr marL="800100" lvl="1" indent="-457200">
              <a:spcBef>
                <a:spcPts val="200"/>
              </a:spcBef>
              <a:buClr>
                <a:schemeClr val="bg2">
                  <a:lumMod val="50000"/>
                </a:schemeClr>
              </a:buClr>
              <a:buSzPct val="140000"/>
              <a:buFont typeface="Arial" pitchFamily="34" charset="0"/>
              <a:buChar char="•"/>
            </a:pPr>
            <a:r>
              <a:rPr lang="en-US" sz="2000" dirty="0" smtClean="0">
                <a:latin typeface="Arial" pitchFamily="34" charset="0"/>
                <a:cs typeface="Arial" pitchFamily="34" charset="0"/>
              </a:rPr>
              <a:t>United States Global Change Research Program (USGCRP)</a:t>
            </a:r>
          </a:p>
          <a:p>
            <a:pPr marL="800100" lvl="1" indent="-457200">
              <a:spcBef>
                <a:spcPts val="200"/>
              </a:spcBef>
              <a:buClr>
                <a:schemeClr val="bg2">
                  <a:lumMod val="50000"/>
                </a:schemeClr>
              </a:buClr>
              <a:buSzPct val="140000"/>
              <a:buFont typeface="Arial" pitchFamily="34" charset="0"/>
              <a:buChar char="•"/>
            </a:pPr>
            <a:r>
              <a:rPr lang="en-US" sz="2000" dirty="0" smtClean="0">
                <a:latin typeface="Arial" pitchFamily="34" charset="0"/>
                <a:cs typeface="Arial" pitchFamily="34" charset="0"/>
              </a:rPr>
              <a:t>US National Ocean Policy</a:t>
            </a:r>
          </a:p>
          <a:p>
            <a:pPr marL="800100" lvl="1" indent="-457200">
              <a:spcBef>
                <a:spcPts val="200"/>
              </a:spcBef>
              <a:buClr>
                <a:schemeClr val="bg2">
                  <a:lumMod val="50000"/>
                </a:schemeClr>
              </a:buClr>
              <a:buSzPct val="140000"/>
              <a:buFont typeface="Arial" pitchFamily="34" charset="0"/>
              <a:buChar char="•"/>
            </a:pPr>
            <a:r>
              <a:rPr lang="en-US" sz="2000" dirty="0" smtClean="0">
                <a:latin typeface="Arial" pitchFamily="34" charset="0"/>
                <a:cs typeface="Arial" pitchFamily="34" charset="0"/>
              </a:rPr>
              <a:t>NOAA Next Generation Strategic Plan</a:t>
            </a:r>
          </a:p>
          <a:p>
            <a:pPr marL="800100" lvl="1" indent="-457200">
              <a:spcBef>
                <a:spcPts val="200"/>
              </a:spcBef>
              <a:buClr>
                <a:schemeClr val="bg2">
                  <a:lumMod val="50000"/>
                </a:schemeClr>
              </a:buClr>
              <a:buSzPct val="140000"/>
              <a:buFont typeface="Arial" pitchFamily="34" charset="0"/>
              <a:buChar char="•"/>
            </a:pPr>
            <a:r>
              <a:rPr lang="en-US" sz="2000" dirty="0" smtClean="0">
                <a:latin typeface="Arial" pitchFamily="34" charset="0"/>
                <a:cs typeface="Arial" pitchFamily="34" charset="0"/>
              </a:rPr>
              <a:t>NOAA 5-Year Research Plan</a:t>
            </a:r>
          </a:p>
          <a:p>
            <a:pPr marL="800100" lvl="1" indent="-457200">
              <a:spcBef>
                <a:spcPts val="200"/>
              </a:spcBef>
              <a:buClr>
                <a:schemeClr val="bg2">
                  <a:lumMod val="50000"/>
                </a:schemeClr>
              </a:buClr>
              <a:buSzPct val="140000"/>
              <a:buFont typeface="Arial" pitchFamily="34" charset="0"/>
              <a:buChar char="•"/>
            </a:pPr>
            <a:r>
              <a:rPr lang="en-US" sz="2000" dirty="0" smtClean="0">
                <a:latin typeface="Arial" pitchFamily="34" charset="0"/>
                <a:cs typeface="Arial" pitchFamily="34" charset="0"/>
              </a:rPr>
              <a:t>NOAA 20-Year Research Vision</a:t>
            </a:r>
          </a:p>
          <a:p>
            <a:pPr marL="800100" lvl="1" indent="-457200">
              <a:spcBef>
                <a:spcPts val="200"/>
              </a:spcBef>
              <a:buClr>
                <a:schemeClr val="bg2">
                  <a:lumMod val="50000"/>
                </a:schemeClr>
              </a:buClr>
              <a:buSzPct val="140000"/>
              <a:buFont typeface="Arial" pitchFamily="34" charset="0"/>
              <a:buChar char="•"/>
            </a:pPr>
            <a:r>
              <a:rPr lang="en-US" sz="2000" dirty="0" smtClean="0">
                <a:latin typeface="Arial" pitchFamily="34" charset="0"/>
                <a:cs typeface="Arial" pitchFamily="34" charset="0"/>
              </a:rPr>
              <a:t>National Response Framework</a:t>
            </a:r>
          </a:p>
          <a:p>
            <a:pPr marL="800100" lvl="1" indent="-457200">
              <a:spcBef>
                <a:spcPts val="200"/>
              </a:spcBef>
              <a:buSzPct val="140000"/>
            </a:pPr>
            <a:endParaRPr lang="en-US" sz="2400" dirty="0" smtClean="0">
              <a:latin typeface="Arial" pitchFamily="34" charset="0"/>
              <a:cs typeface="Arial" pitchFamily="34" charset="0"/>
            </a:endParaRPr>
          </a:p>
        </p:txBody>
      </p:sp>
      <p:grpSp>
        <p:nvGrpSpPr>
          <p:cNvPr id="14" name="Group 13"/>
          <p:cNvGrpSpPr/>
          <p:nvPr/>
        </p:nvGrpSpPr>
        <p:grpSpPr>
          <a:xfrm>
            <a:off x="5984875" y="2019300"/>
            <a:ext cx="2854325" cy="4152900"/>
            <a:chOff x="5715000" y="1752600"/>
            <a:chExt cx="2854325" cy="4152900"/>
          </a:xfrm>
        </p:grpSpPr>
        <p:pic>
          <p:nvPicPr>
            <p:cNvPr id="11" name="Picture 7" descr="orpp_cover"/>
            <p:cNvPicPr>
              <a:picLocks noChangeAspect="1" noChangeArrowheads="1"/>
            </p:cNvPicPr>
            <p:nvPr/>
          </p:nvPicPr>
          <p:blipFill>
            <a:blip r:embed="rId3" cstate="print"/>
            <a:srcRect/>
            <a:stretch>
              <a:fillRect/>
            </a:stretch>
          </p:blipFill>
          <p:spPr bwMode="auto">
            <a:xfrm>
              <a:off x="7010400" y="3886200"/>
              <a:ext cx="1558925" cy="2019300"/>
            </a:xfrm>
            <a:prstGeom prst="rect">
              <a:avLst/>
            </a:prstGeom>
            <a:noFill/>
          </p:spPr>
        </p:pic>
        <p:pic>
          <p:nvPicPr>
            <p:cNvPr id="9" name="Picture 6" descr="Cover of Our Changing Planet FY2006; and link to larger image">
              <a:hlinkClick r:id="rId4"/>
            </p:cNvPr>
            <p:cNvPicPr>
              <a:picLocks noChangeAspect="1" noChangeArrowheads="1"/>
            </p:cNvPicPr>
            <p:nvPr/>
          </p:nvPicPr>
          <p:blipFill>
            <a:blip r:embed="rId5" cstate="print"/>
            <a:srcRect/>
            <a:stretch>
              <a:fillRect/>
            </a:stretch>
          </p:blipFill>
          <p:spPr bwMode="auto">
            <a:xfrm>
              <a:off x="5715000" y="1752600"/>
              <a:ext cx="1706563" cy="2209800"/>
            </a:xfrm>
            <a:prstGeom prst="rect">
              <a:avLst/>
            </a:prstGeom>
            <a:noFill/>
          </p:spPr>
        </p:pic>
        <p:pic>
          <p:nvPicPr>
            <p:cNvPr id="10" name="Picture 5" descr="nidis"/>
            <p:cNvPicPr>
              <a:picLocks noChangeAspect="1" noChangeArrowheads="1"/>
            </p:cNvPicPr>
            <p:nvPr/>
          </p:nvPicPr>
          <p:blipFill>
            <a:blip r:embed="rId6" cstate="print"/>
            <a:srcRect/>
            <a:stretch>
              <a:fillRect/>
            </a:stretch>
          </p:blipFill>
          <p:spPr bwMode="auto">
            <a:xfrm>
              <a:off x="6324600" y="2743200"/>
              <a:ext cx="1730375" cy="2209800"/>
            </a:xfrm>
            <a:prstGeom prst="rect">
              <a:avLst/>
            </a:prstGeom>
            <a:noFill/>
          </p:spPr>
        </p:pic>
      </p:grpSp>
      <p:sp>
        <p:nvSpPr>
          <p:cNvPr id="12" name="Rectangle 2"/>
          <p:cNvSpPr>
            <a:spLocks noGrp="1" noChangeArrowheads="1"/>
          </p:cNvSpPr>
          <p:nvPr>
            <p:ph type="title"/>
          </p:nvPr>
        </p:nvSpPr>
        <p:spPr>
          <a:xfrm>
            <a:off x="533400" y="304800"/>
            <a:ext cx="8229600" cy="1143000"/>
          </a:xfrm>
        </p:spPr>
        <p:txBody>
          <a:bodyPr>
            <a:normAutofit/>
          </a:bodyPr>
          <a:lstStyle/>
          <a:p>
            <a:pPr algn="ctr">
              <a:lnSpc>
                <a:spcPct val="70000"/>
              </a:lnSpc>
            </a:pPr>
            <a:r>
              <a:rPr lang="en-US" sz="4000" u="sng" dirty="0"/>
              <a:t>Drivers for NOAA Research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11</a:t>
            </a:fld>
            <a:endParaRPr lang="en-US"/>
          </a:p>
        </p:txBody>
      </p:sp>
      <p:sp>
        <p:nvSpPr>
          <p:cNvPr id="8" name="Content Placeholder 7"/>
          <p:cNvSpPr>
            <a:spLocks noGrp="1" noChangeArrowheads="1"/>
          </p:cNvSpPr>
          <p:nvPr>
            <p:ph sz="half" idx="1"/>
          </p:nvPr>
        </p:nvSpPr>
        <p:spPr bwMode="auto">
          <a:xfrm>
            <a:off x="457200" y="1676400"/>
            <a:ext cx="4648200" cy="4572000"/>
          </a:xfrm>
          <a:prstGeom prst="rect">
            <a:avLst/>
          </a:prstGeom>
          <a:noFill/>
          <a:ln w="9525">
            <a:noFill/>
            <a:miter lim="800000"/>
            <a:headEnd/>
            <a:tailEnd/>
          </a:ln>
          <a:effectLst/>
        </p:spPr>
        <p:txBody>
          <a:bodyPr>
            <a:normAutofit fontScale="55000" lnSpcReduction="20000"/>
          </a:bodyPr>
          <a:lstStyle/>
          <a:p>
            <a:pPr marL="0" indent="0">
              <a:buNone/>
            </a:pPr>
            <a:r>
              <a:rPr lang="en-US" sz="4400" b="1" u="sng" dirty="0" smtClean="0"/>
              <a:t>NOAA's Mission</a:t>
            </a:r>
            <a:r>
              <a:rPr lang="en-US" sz="4400" b="1" dirty="0" smtClean="0"/>
              <a:t>: </a:t>
            </a:r>
          </a:p>
          <a:p>
            <a:pPr marL="0" indent="0">
              <a:buNone/>
            </a:pPr>
            <a:r>
              <a:rPr lang="en-US" sz="4400" b="1" i="1" dirty="0" smtClean="0"/>
              <a:t>Science, Service, and Stewardship</a:t>
            </a:r>
            <a:endParaRPr lang="en-US" sz="4400" b="1" dirty="0" smtClean="0"/>
          </a:p>
          <a:p>
            <a:pPr indent="1588">
              <a:buNone/>
            </a:pPr>
            <a:r>
              <a:rPr lang="en-US" sz="3600" i="1" dirty="0" smtClean="0"/>
              <a:t>-To understand and predict changes in              climate, weather, oceans, and coasts,</a:t>
            </a:r>
          </a:p>
          <a:p>
            <a:pPr indent="1588">
              <a:buNone/>
            </a:pPr>
            <a:r>
              <a:rPr lang="en-US" sz="3600" i="1" dirty="0" smtClean="0"/>
              <a:t>-To Share that knowledge and information with others, and </a:t>
            </a:r>
          </a:p>
          <a:p>
            <a:pPr indent="1588">
              <a:buNone/>
            </a:pPr>
            <a:r>
              <a:rPr lang="en-US" sz="3600" i="1" dirty="0" smtClean="0"/>
              <a:t>-To conserve and manage coastal and marine ecosystems and resources</a:t>
            </a:r>
            <a:endParaRPr lang="en-US" sz="3600" dirty="0" smtClean="0"/>
          </a:p>
          <a:p>
            <a:pPr>
              <a:spcBef>
                <a:spcPts val="0"/>
              </a:spcBef>
              <a:buNone/>
            </a:pPr>
            <a:endParaRPr lang="en-US" sz="3600" b="1" dirty="0" smtClean="0"/>
          </a:p>
          <a:p>
            <a:pPr marL="0" indent="0">
              <a:buNone/>
            </a:pPr>
            <a:r>
              <a:rPr lang="en-US" sz="4400" b="1" u="sng" dirty="0" smtClean="0"/>
              <a:t>NOAA’s Vision</a:t>
            </a:r>
            <a:r>
              <a:rPr lang="en-US" sz="4400" b="1" dirty="0" smtClean="0"/>
              <a:t>: </a:t>
            </a:r>
          </a:p>
          <a:p>
            <a:pPr marL="0" indent="0">
              <a:buNone/>
            </a:pPr>
            <a:r>
              <a:rPr lang="en-US" sz="4400" b="1" i="1" dirty="0" smtClean="0"/>
              <a:t>Resilient Ecosystems, Communities, and Economies</a:t>
            </a:r>
          </a:p>
          <a:p>
            <a:pPr marL="344488" indent="0">
              <a:buNone/>
            </a:pPr>
            <a:r>
              <a:rPr lang="en-US" sz="3600" i="1" dirty="0" smtClean="0"/>
              <a:t>Healthy ecosystems, communities, and economies that are resilient in the face of change.</a:t>
            </a:r>
            <a:endParaRPr lang="en-US" sz="3600" dirty="0"/>
          </a:p>
        </p:txBody>
      </p:sp>
      <p:pic>
        <p:nvPicPr>
          <p:cNvPr id="9" name="Picture 1"/>
          <p:cNvPicPr>
            <a:picLocks noGrp="1" noChangeAspect="1" noChangeArrowheads="1"/>
          </p:cNvPicPr>
          <p:nvPr>
            <p:ph sz="half" idx="2"/>
          </p:nvPr>
        </p:nvPicPr>
        <p:blipFill>
          <a:blip r:embed="rId3" cstate="print"/>
          <a:srcRect t="1703" b="2929"/>
          <a:stretch>
            <a:fillRect/>
          </a:stretch>
        </p:blipFill>
        <p:spPr bwMode="auto">
          <a:xfrm>
            <a:off x="5486400" y="1828800"/>
            <a:ext cx="289560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itle 1"/>
          <p:cNvSpPr>
            <a:spLocks noGrp="1"/>
          </p:cNvSpPr>
          <p:nvPr>
            <p:ph type="title"/>
          </p:nvPr>
        </p:nvSpPr>
        <p:spPr>
          <a:xfrm>
            <a:off x="457200" y="304800"/>
            <a:ext cx="8229600" cy="1143000"/>
          </a:xfrm>
        </p:spPr>
        <p:txBody>
          <a:bodyPr/>
          <a:lstStyle/>
          <a:p>
            <a:pPr algn="ctr"/>
            <a:r>
              <a:rPr lang="en-US" sz="4000" u="sng" dirty="0" smtClean="0"/>
              <a:t>NOAA’s Next Generation Strategic Plan </a:t>
            </a:r>
            <a:endParaRPr lang="en-US" sz="4000" u="sng" dirty="0"/>
          </a:p>
        </p:txBody>
      </p:sp>
      <p:sp>
        <p:nvSpPr>
          <p:cNvPr id="10" name="Date Placeholder 6"/>
          <p:cNvSpPr>
            <a:spLocks noGrp="1"/>
          </p:cNvSpPr>
          <p:nvPr>
            <p:ph type="dt" sz="half" idx="10"/>
          </p:nvPr>
        </p:nvSpPr>
        <p:spPr>
          <a:xfrm>
            <a:off x="457200" y="6356350"/>
            <a:ext cx="2133600" cy="365125"/>
          </a:xfrm>
        </p:spPr>
        <p:txBody>
          <a:bodyPr/>
          <a:lstStyle/>
          <a:p>
            <a:fld id="{22C01384-5899-439B-8B4F-3AF06687C6BE}" type="datetime1">
              <a:rPr lang="en-US" smtClean="0"/>
              <a:pPr/>
              <a:t>4/14/2011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12</a:t>
            </a:fld>
            <a:endParaRPr lang="en-US"/>
          </a:p>
        </p:txBody>
      </p:sp>
      <p:pic>
        <p:nvPicPr>
          <p:cNvPr id="7" name="Picture 6" descr="2010-09-21.NGSPsummary9.jpg"/>
          <p:cNvPicPr/>
          <p:nvPr/>
        </p:nvPicPr>
        <p:blipFill>
          <a:blip r:embed="rId3" cstate="print"/>
          <a:srcRect l="4166" t="19913" r="4137" b="16580"/>
          <a:stretch>
            <a:fillRect/>
          </a:stretch>
        </p:blipFill>
        <p:spPr bwMode="auto">
          <a:xfrm>
            <a:off x="152400" y="1524000"/>
            <a:ext cx="8839200" cy="4876800"/>
          </a:xfrm>
          <a:prstGeom prst="rect">
            <a:avLst/>
          </a:prstGeom>
          <a:noFill/>
          <a:ln w="9525">
            <a:noFill/>
            <a:miter lim="800000"/>
            <a:headEnd/>
            <a:tailEnd/>
          </a:ln>
        </p:spPr>
      </p:pic>
      <p:sp>
        <p:nvSpPr>
          <p:cNvPr id="8" name="Title 1"/>
          <p:cNvSpPr>
            <a:spLocks noGrp="1"/>
          </p:cNvSpPr>
          <p:nvPr>
            <p:ph type="title"/>
          </p:nvPr>
        </p:nvSpPr>
        <p:spPr>
          <a:xfrm>
            <a:off x="457200" y="304800"/>
            <a:ext cx="8229600" cy="1143000"/>
          </a:xfrm>
        </p:spPr>
        <p:txBody>
          <a:bodyPr/>
          <a:lstStyle/>
          <a:p>
            <a:pPr algn="ctr"/>
            <a:r>
              <a:rPr lang="en-US" sz="4000" u="sng" dirty="0" smtClean="0"/>
              <a:t>NOAA’s Next Generation Strategic Plan </a:t>
            </a:r>
            <a:endParaRPr lang="en-US" sz="4000"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13</a:t>
            </a:fld>
            <a:endParaRPr lang="en-US"/>
          </a:p>
        </p:txBody>
      </p:sp>
      <p:sp>
        <p:nvSpPr>
          <p:cNvPr id="7" name="Title 1"/>
          <p:cNvSpPr>
            <a:spLocks noGrp="1"/>
          </p:cNvSpPr>
          <p:nvPr>
            <p:ph type="title"/>
          </p:nvPr>
        </p:nvSpPr>
        <p:spPr>
          <a:xfrm>
            <a:off x="457200" y="228600"/>
            <a:ext cx="8229600" cy="1143000"/>
          </a:xfrm>
        </p:spPr>
        <p:txBody>
          <a:bodyPr>
            <a:noAutofit/>
          </a:bodyPr>
          <a:lstStyle/>
          <a:p>
            <a:pPr algn="ctr"/>
            <a:r>
              <a:rPr lang="en-US" sz="4000" u="sng" dirty="0" smtClean="0"/>
              <a:t>NOAA 5-Yr Research Plan</a:t>
            </a:r>
            <a:endParaRPr lang="en-US" sz="2800" b="1" u="sng" dirty="0"/>
          </a:p>
        </p:txBody>
      </p:sp>
      <p:sp>
        <p:nvSpPr>
          <p:cNvPr id="8" name="Content Placeholder 2"/>
          <p:cNvSpPr>
            <a:spLocks noGrp="1"/>
          </p:cNvSpPr>
          <p:nvPr>
            <p:ph idx="1"/>
          </p:nvPr>
        </p:nvSpPr>
        <p:spPr>
          <a:xfrm>
            <a:off x="457200" y="1676400"/>
            <a:ext cx="8229600" cy="4648200"/>
          </a:xfrm>
        </p:spPr>
        <p:txBody>
          <a:bodyPr>
            <a:normAutofit/>
          </a:bodyPr>
          <a:lstStyle/>
          <a:p>
            <a:r>
              <a:rPr lang="en-US" sz="2400" dirty="0" smtClean="0">
                <a:cs typeface="Arial" pitchFamily="34" charset="0"/>
              </a:rPr>
              <a:t>Emphasizes the integration of the observational, experimental, analytical, and modeling tools that are the core of NOAA’s research</a:t>
            </a:r>
          </a:p>
          <a:p>
            <a:pPr lvl="1">
              <a:buNone/>
            </a:pPr>
            <a:r>
              <a:rPr lang="en-US" dirty="0" smtClean="0">
                <a:cs typeface="Arial" pitchFamily="34" charset="0"/>
              </a:rPr>
              <a:t>- Identifies specific research </a:t>
            </a:r>
            <a:r>
              <a:rPr lang="en-US" u="sng" dirty="0" smtClean="0">
                <a:cs typeface="Arial" pitchFamily="34" charset="0"/>
              </a:rPr>
              <a:t>milestones and objectives </a:t>
            </a:r>
            <a:r>
              <a:rPr lang="en-US" dirty="0" smtClean="0">
                <a:cs typeface="Arial" pitchFamily="34" charset="0"/>
              </a:rPr>
              <a:t>to reach our Strategic Plan Goals and Objectives,</a:t>
            </a:r>
          </a:p>
          <a:p>
            <a:pPr lvl="1">
              <a:buNone/>
            </a:pPr>
            <a:r>
              <a:rPr lang="en-US" dirty="0" smtClean="0">
                <a:cs typeface="Arial" pitchFamily="34" charset="0"/>
              </a:rPr>
              <a:t>- Encourages </a:t>
            </a:r>
            <a:r>
              <a:rPr lang="en-US" u="sng" dirty="0" smtClean="0">
                <a:cs typeface="Arial" pitchFamily="34" charset="0"/>
              </a:rPr>
              <a:t>transformational research,</a:t>
            </a:r>
            <a:r>
              <a:rPr lang="en-US" dirty="0" smtClean="0">
                <a:cs typeface="Arial" pitchFamily="34" charset="0"/>
              </a:rPr>
              <a:t> and </a:t>
            </a:r>
          </a:p>
          <a:p>
            <a:pPr lvl="1">
              <a:buNone/>
            </a:pPr>
            <a:r>
              <a:rPr lang="en-US" dirty="0" smtClean="0">
                <a:cs typeface="Arial" pitchFamily="34" charset="0"/>
              </a:rPr>
              <a:t>- Based on </a:t>
            </a:r>
            <a:r>
              <a:rPr lang="en-US" u="sng" dirty="0" smtClean="0">
                <a:cs typeface="Arial" pitchFamily="34" charset="0"/>
              </a:rPr>
              <a:t>societal needs</a:t>
            </a:r>
            <a:r>
              <a:rPr lang="en-US" dirty="0" smtClean="0">
                <a:cs typeface="Arial" pitchFamily="34" charset="0"/>
              </a:rPr>
              <a:t> </a:t>
            </a:r>
          </a:p>
          <a:p>
            <a:pPr lvl="1">
              <a:buNone/>
            </a:pPr>
            <a:endParaRPr lang="en-US" dirty="0" smtClean="0">
              <a:cs typeface="Arial" pitchFamily="34" charset="0"/>
            </a:endParaRPr>
          </a:p>
          <a:p>
            <a:r>
              <a:rPr lang="en-US" sz="2400" dirty="0" smtClean="0">
                <a:cs typeface="Arial" pitchFamily="34" charset="0"/>
              </a:rPr>
              <a:t>Developed by NOAA Research Council</a:t>
            </a:r>
          </a:p>
          <a:p>
            <a:pPr lvl="1">
              <a:buNone/>
            </a:pPr>
            <a:r>
              <a:rPr lang="en-US" dirty="0" smtClean="0">
                <a:cs typeface="Arial" pitchFamily="34" charset="0"/>
              </a:rPr>
              <a:t>- Input from NOAA line offices and mission goals, external partners, along with public commentary</a:t>
            </a:r>
          </a:p>
          <a:p>
            <a:pPr>
              <a:buNone/>
            </a:pPr>
            <a:endParaRPr lang="en-US"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14</a:t>
            </a:fld>
            <a:endParaRPr lang="en-US"/>
          </a:p>
        </p:txBody>
      </p:sp>
      <p:sp>
        <p:nvSpPr>
          <p:cNvPr id="7" name="Title 1"/>
          <p:cNvSpPr txBox="1">
            <a:spLocks noGrp="1"/>
          </p:cNvSpPr>
          <p:nvPr>
            <p:ph type="title"/>
          </p:nvPr>
        </p:nvSpPr>
        <p:spPr bwMode="auto">
          <a:xfrm>
            <a:off x="457200" y="6096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i="0" u="sng" strike="noStrike" kern="1200" cap="none" spc="0" normalizeH="0" baseline="0" noProof="0" dirty="0" smtClean="0">
                <a:ln>
                  <a:noFill/>
                </a:ln>
                <a:solidFill>
                  <a:schemeClr val="tx1"/>
                </a:solidFill>
                <a:effectLst/>
                <a:uLnTx/>
                <a:uFillTx/>
                <a:ea typeface="+mj-ea"/>
                <a:cs typeface="Arial"/>
              </a:rPr>
              <a:t>NOAA 5-Yr Research Plan</a:t>
            </a:r>
            <a:endParaRPr kumimoji="0" lang="en-US" sz="2800" b="1" i="0" u="sng" strike="noStrike" kern="1200" cap="none" spc="0" normalizeH="0" baseline="0" noProof="0" dirty="0">
              <a:ln>
                <a:noFill/>
              </a:ln>
              <a:solidFill>
                <a:schemeClr val="tx1"/>
              </a:solidFill>
              <a:effectLst/>
              <a:uLnTx/>
              <a:uFillTx/>
              <a:ea typeface="+mj-ea"/>
              <a:cs typeface="Arial"/>
            </a:endParaRPr>
          </a:p>
        </p:txBody>
      </p:sp>
      <p:sp>
        <p:nvSpPr>
          <p:cNvPr id="8" name="Content Placeholder 2"/>
          <p:cNvSpPr>
            <a:spLocks noGrp="1"/>
          </p:cNvSpPr>
          <p:nvPr>
            <p:ph idx="1"/>
          </p:nvPr>
        </p:nvSpPr>
        <p:spPr>
          <a:xfrm>
            <a:off x="381000" y="1524000"/>
            <a:ext cx="8458200" cy="4800600"/>
          </a:xfrm>
        </p:spPr>
        <p:txBody>
          <a:bodyPr>
            <a:normAutofit fontScale="92500" lnSpcReduction="10000"/>
          </a:bodyPr>
          <a:lstStyle/>
          <a:p>
            <a:pPr>
              <a:buNone/>
            </a:pPr>
            <a:r>
              <a:rPr lang="en-US" sz="3600" dirty="0" smtClean="0"/>
              <a:t>Overarching Research Questions</a:t>
            </a:r>
          </a:p>
          <a:p>
            <a:endParaRPr lang="en-US" sz="1300" dirty="0" smtClean="0"/>
          </a:p>
          <a:p>
            <a:r>
              <a:rPr lang="en-US" sz="2400" dirty="0" smtClean="0"/>
              <a:t>What factors influence ecosystem processes and ... forecasts [of] their future state?</a:t>
            </a:r>
          </a:p>
          <a:p>
            <a:pPr>
              <a:buNone/>
            </a:pPr>
            <a:endParaRPr lang="en-US" sz="1200" dirty="0" smtClean="0"/>
          </a:p>
          <a:p>
            <a:r>
              <a:rPr lang="en-US" sz="2400" dirty="0" smtClean="0"/>
              <a:t>What is the current state of biodiversity in the oceans, and what impacts will external forces have on this diversity…?</a:t>
            </a:r>
          </a:p>
          <a:p>
            <a:pPr>
              <a:buNone/>
            </a:pPr>
            <a:endParaRPr lang="en-US" sz="1200" dirty="0" smtClean="0"/>
          </a:p>
          <a:p>
            <a:r>
              <a:rPr lang="en-US" sz="2400" dirty="0" smtClean="0"/>
              <a:t>What improvements to observing systems, analysis approaches and models will allow [lead] us to better predict[ions] …?</a:t>
            </a:r>
          </a:p>
          <a:p>
            <a:pPr>
              <a:buNone/>
            </a:pPr>
            <a:endParaRPr lang="en-US" sz="1200" dirty="0" smtClean="0"/>
          </a:p>
          <a:p>
            <a:r>
              <a:rPr lang="en-US" sz="2400" dirty="0" smtClean="0"/>
              <a:t>How are uncertainties … best estimated and communicated? </a:t>
            </a:r>
          </a:p>
          <a:p>
            <a:pPr>
              <a:buNone/>
            </a:pPr>
            <a:endParaRPr lang="en-US" sz="1100" dirty="0" smtClean="0"/>
          </a:p>
          <a:p>
            <a:r>
              <a:rPr lang="en-US" sz="2400" dirty="0" smtClean="0"/>
              <a:t>How can the … warning times for … high-impact environmental events be increased significantly?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wn Arrow 26"/>
          <p:cNvSpPr/>
          <p:nvPr/>
        </p:nvSpPr>
        <p:spPr>
          <a:xfrm>
            <a:off x="7048619" y="2667000"/>
            <a:ext cx="685800" cy="1447800"/>
          </a:xfrm>
          <a:prstGeom prst="down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791200" y="2743200"/>
            <a:ext cx="16002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Earmarks</a:t>
            </a:r>
            <a:endParaRPr lang="en-US" b="1" dirty="0"/>
          </a:p>
        </p:txBody>
      </p:sp>
      <p:sp>
        <p:nvSpPr>
          <p:cNvPr id="2" name="Title 1"/>
          <p:cNvSpPr>
            <a:spLocks noGrp="1"/>
          </p:cNvSpPr>
          <p:nvPr>
            <p:ph type="title"/>
          </p:nvPr>
        </p:nvSpPr>
        <p:spPr>
          <a:xfrm>
            <a:off x="457200" y="228600"/>
            <a:ext cx="8229600" cy="1143000"/>
          </a:xfrm>
        </p:spPr>
        <p:txBody>
          <a:bodyPr/>
          <a:lstStyle/>
          <a:p>
            <a:pPr algn="ctr"/>
            <a:r>
              <a:rPr lang="en-US" sz="4000" u="sng" dirty="0" smtClean="0"/>
              <a:t>The Research Funding Process</a:t>
            </a:r>
            <a:endParaRPr lang="en-US" sz="4000" u="sng"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15</a:t>
            </a:fld>
            <a:endParaRPr lang="en-US"/>
          </a:p>
        </p:txBody>
      </p:sp>
      <p:sp>
        <p:nvSpPr>
          <p:cNvPr id="39" name="Rectangle 38"/>
          <p:cNvSpPr/>
          <p:nvPr/>
        </p:nvSpPr>
        <p:spPr>
          <a:xfrm>
            <a:off x="6058019" y="4724400"/>
            <a:ext cx="1676400" cy="1447800"/>
          </a:xfrm>
          <a:prstGeom prst="rect">
            <a:avLst/>
          </a:prstGeom>
          <a:solidFill>
            <a:srgbClr val="99CCFF"/>
          </a:solidFill>
          <a:ln>
            <a:solidFill>
              <a:srgbClr val="99CCFF"/>
            </a:solidFill>
          </a:ln>
          <a:effectLst>
            <a:outerShdw blurRad="50800" dist="50800" dir="294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1105019" y="2667000"/>
            <a:ext cx="685800" cy="251460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43219" y="2133600"/>
            <a:ext cx="5029200" cy="609600"/>
          </a:xfrm>
          <a:prstGeom prst="rightArrow">
            <a:avLst>
              <a:gd name="adj1" fmla="val 58767"/>
              <a:gd name="adj2" fmla="val 5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28819" y="5334000"/>
            <a:ext cx="1600200"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sz="2400" b="1" dirty="0" smtClean="0">
                <a:effectLst>
                  <a:outerShdw blurRad="38100" dist="38100" dir="2700000" algn="tl">
                    <a:srgbClr val="000000">
                      <a:alpha val="43137"/>
                    </a:srgbClr>
                  </a:outerShdw>
                </a:effectLst>
              </a:rPr>
              <a:t>ARL</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1409819" y="4495800"/>
            <a:ext cx="1600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SEE Process</a:t>
            </a:r>
            <a:endParaRPr lang="en-US" b="1" dirty="0"/>
          </a:p>
        </p:txBody>
      </p:sp>
      <p:sp>
        <p:nvSpPr>
          <p:cNvPr id="17" name="TextBox 16"/>
          <p:cNvSpPr txBox="1"/>
          <p:nvPr/>
        </p:nvSpPr>
        <p:spPr>
          <a:xfrm>
            <a:off x="1409819" y="3886200"/>
            <a:ext cx="1600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NOAA Budget</a:t>
            </a:r>
            <a:endParaRPr lang="en-US" b="1" dirty="0"/>
          </a:p>
        </p:txBody>
      </p:sp>
      <p:sp>
        <p:nvSpPr>
          <p:cNvPr id="18" name="TextBox 17"/>
          <p:cNvSpPr txBox="1"/>
          <p:nvPr/>
        </p:nvSpPr>
        <p:spPr>
          <a:xfrm>
            <a:off x="1409819" y="3276600"/>
            <a:ext cx="1600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DOC - OMB</a:t>
            </a:r>
            <a:endParaRPr lang="en-US" b="1" dirty="0"/>
          </a:p>
        </p:txBody>
      </p:sp>
      <p:sp>
        <p:nvSpPr>
          <p:cNvPr id="19" name="TextBox 18"/>
          <p:cNvSpPr txBox="1"/>
          <p:nvPr/>
        </p:nvSpPr>
        <p:spPr>
          <a:xfrm>
            <a:off x="533400" y="3048000"/>
            <a:ext cx="677108" cy="1905000"/>
          </a:xfrm>
          <a:prstGeom prst="rect">
            <a:avLst/>
          </a:prstGeom>
          <a:noFill/>
        </p:spPr>
        <p:txBody>
          <a:bodyPr vert="vert270" wrap="square" rtlCol="0">
            <a:spAutoFit/>
          </a:bodyPr>
          <a:lstStyle/>
          <a:p>
            <a:pPr algn="ctr"/>
            <a:r>
              <a:rPr lang="en-US" sz="3200" b="1" i="1" dirty="0" smtClean="0">
                <a:solidFill>
                  <a:srgbClr val="00B050"/>
                </a:solidFill>
              </a:rPr>
              <a:t>Request</a:t>
            </a:r>
            <a:endParaRPr lang="en-US" sz="3200" b="1" i="1" dirty="0">
              <a:solidFill>
                <a:srgbClr val="00B050"/>
              </a:solidFill>
            </a:endParaRPr>
          </a:p>
        </p:txBody>
      </p:sp>
      <p:sp>
        <p:nvSpPr>
          <p:cNvPr id="20" name="TextBox 19"/>
          <p:cNvSpPr txBox="1"/>
          <p:nvPr/>
        </p:nvSpPr>
        <p:spPr>
          <a:xfrm>
            <a:off x="3010019" y="1600200"/>
            <a:ext cx="2895600" cy="584775"/>
          </a:xfrm>
          <a:prstGeom prst="rect">
            <a:avLst/>
          </a:prstGeom>
          <a:noFill/>
        </p:spPr>
        <p:txBody>
          <a:bodyPr wrap="square" rtlCol="0">
            <a:spAutoFit/>
          </a:bodyPr>
          <a:lstStyle/>
          <a:p>
            <a:pPr algn="ctr"/>
            <a:r>
              <a:rPr lang="en-US" sz="3200" b="1" i="1" dirty="0" smtClean="0">
                <a:solidFill>
                  <a:srgbClr val="00B050"/>
                </a:solidFill>
              </a:rPr>
              <a:t>Appropriation</a:t>
            </a:r>
            <a:endParaRPr lang="en-US" sz="3200" b="1" i="1" dirty="0">
              <a:solidFill>
                <a:srgbClr val="00B050"/>
              </a:solidFill>
            </a:endParaRPr>
          </a:p>
        </p:txBody>
      </p:sp>
      <p:sp>
        <p:nvSpPr>
          <p:cNvPr id="21" name="TextBox 20"/>
          <p:cNvSpPr txBox="1"/>
          <p:nvPr/>
        </p:nvSpPr>
        <p:spPr>
          <a:xfrm>
            <a:off x="7963019" y="3048000"/>
            <a:ext cx="677108" cy="1981200"/>
          </a:xfrm>
          <a:prstGeom prst="rect">
            <a:avLst/>
          </a:prstGeom>
          <a:noFill/>
        </p:spPr>
        <p:txBody>
          <a:bodyPr vert="vert" wrap="square" rtlCol="0">
            <a:spAutoFit/>
          </a:bodyPr>
          <a:lstStyle/>
          <a:p>
            <a:pPr algn="ctr"/>
            <a:r>
              <a:rPr lang="en-US" sz="3200" b="1" i="1" dirty="0" smtClean="0">
                <a:solidFill>
                  <a:srgbClr val="00B050"/>
                </a:solidFill>
              </a:rPr>
              <a:t>Execution</a:t>
            </a:r>
            <a:endParaRPr lang="en-US" sz="3200" b="1" i="1" dirty="0">
              <a:solidFill>
                <a:srgbClr val="00B050"/>
              </a:solidFill>
            </a:endParaRPr>
          </a:p>
        </p:txBody>
      </p:sp>
      <p:sp>
        <p:nvSpPr>
          <p:cNvPr id="22" name="TextBox 21"/>
          <p:cNvSpPr txBox="1"/>
          <p:nvPr/>
        </p:nvSpPr>
        <p:spPr>
          <a:xfrm>
            <a:off x="2133600" y="2438400"/>
            <a:ext cx="2133600" cy="36933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President’s Request</a:t>
            </a:r>
            <a:endParaRPr lang="en-US" b="1" dirty="0"/>
          </a:p>
        </p:txBody>
      </p:sp>
      <p:sp>
        <p:nvSpPr>
          <p:cNvPr id="23" name="TextBox 22"/>
          <p:cNvSpPr txBox="1"/>
          <p:nvPr/>
        </p:nvSpPr>
        <p:spPr>
          <a:xfrm>
            <a:off x="5029200" y="2438400"/>
            <a:ext cx="1447800" cy="369332"/>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Congress</a:t>
            </a:r>
            <a:endParaRPr lang="en-US" b="1" dirty="0"/>
          </a:p>
        </p:txBody>
      </p:sp>
      <p:sp>
        <p:nvSpPr>
          <p:cNvPr id="25" name="TextBox 24"/>
          <p:cNvSpPr txBox="1"/>
          <p:nvPr/>
        </p:nvSpPr>
        <p:spPr>
          <a:xfrm>
            <a:off x="5524619" y="4202668"/>
            <a:ext cx="2171581"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NOAA Line Offices</a:t>
            </a:r>
            <a:endParaRPr lang="en-US" b="1" dirty="0"/>
          </a:p>
        </p:txBody>
      </p:sp>
      <p:sp>
        <p:nvSpPr>
          <p:cNvPr id="28" name="TextBox 27"/>
          <p:cNvSpPr txBox="1"/>
          <p:nvPr/>
        </p:nvSpPr>
        <p:spPr>
          <a:xfrm>
            <a:off x="6134218" y="4876800"/>
            <a:ext cx="1485782"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Other Federal Agencies</a:t>
            </a:r>
            <a:endParaRPr lang="en-US" b="1" dirty="0"/>
          </a:p>
        </p:txBody>
      </p:sp>
      <p:sp>
        <p:nvSpPr>
          <p:cNvPr id="29" name="TextBox 28"/>
          <p:cNvSpPr txBox="1"/>
          <p:nvPr/>
        </p:nvSpPr>
        <p:spPr>
          <a:xfrm>
            <a:off x="6210419" y="5638800"/>
            <a:ext cx="1371600"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Non-Federal</a:t>
            </a:r>
            <a:endParaRPr lang="en-US" b="1" dirty="0"/>
          </a:p>
        </p:txBody>
      </p:sp>
      <p:sp>
        <p:nvSpPr>
          <p:cNvPr id="24" name="TextBox 23"/>
          <p:cNvSpPr txBox="1"/>
          <p:nvPr/>
        </p:nvSpPr>
        <p:spPr>
          <a:xfrm>
            <a:off x="5791200" y="3288268"/>
            <a:ext cx="1600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outerShdw blurRad="50800" dist="50800" dir="2940000" sx="102000" sy="102000" algn="tl" rotWithShape="0">
              <a:prstClr val="black">
                <a:alpha val="40000"/>
              </a:prstClr>
            </a:outerShdw>
          </a:effectLst>
        </p:spPr>
        <p:txBody>
          <a:bodyPr wrap="square" rtlCol="0">
            <a:spAutoFit/>
          </a:bodyPr>
          <a:lstStyle/>
          <a:p>
            <a:pPr algn="ctr"/>
            <a:r>
              <a:rPr lang="en-US" b="1" dirty="0" smtClean="0"/>
              <a:t>NOAA Budget</a:t>
            </a:r>
            <a:endParaRPr lang="en-US" b="1" dirty="0"/>
          </a:p>
        </p:txBody>
      </p:sp>
      <p:cxnSp>
        <p:nvCxnSpPr>
          <p:cNvPr id="32" name="Straight Arrow Connector 31"/>
          <p:cNvCxnSpPr>
            <a:stCxn id="24" idx="1"/>
          </p:cNvCxnSpPr>
          <p:nvPr/>
        </p:nvCxnSpPr>
        <p:spPr>
          <a:xfrm rot="10800000" flipV="1">
            <a:off x="2775284" y="3472933"/>
            <a:ext cx="3015916" cy="190117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1"/>
          </p:cNvCxnSpPr>
          <p:nvPr/>
        </p:nvCxnSpPr>
        <p:spPr>
          <a:xfrm rot="10800000" flipV="1">
            <a:off x="2819401" y="4387334"/>
            <a:ext cx="2705219" cy="109906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1"/>
          </p:cNvCxnSpPr>
          <p:nvPr/>
        </p:nvCxnSpPr>
        <p:spPr>
          <a:xfrm rot="10800000" flipV="1">
            <a:off x="2819400" y="5199966"/>
            <a:ext cx="3314818" cy="43883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1"/>
          </p:cNvCxnSpPr>
          <p:nvPr/>
        </p:nvCxnSpPr>
        <p:spPr>
          <a:xfrm rot="10800000">
            <a:off x="2781419" y="5791200"/>
            <a:ext cx="3429000" cy="3226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Left-Right Arrow 45"/>
          <p:cNvSpPr/>
          <p:nvPr/>
        </p:nvSpPr>
        <p:spPr>
          <a:xfrm>
            <a:off x="4343400" y="2514600"/>
            <a:ext cx="609600" cy="228600"/>
          </a:xfrm>
          <a:prstGeom prst="leftRightArrow">
            <a:avLst/>
          </a:prstGeom>
          <a:solidFill>
            <a:schemeClr val="tx2">
              <a:lumMod val="20000"/>
              <a:lumOff val="80000"/>
            </a:schemeClr>
          </a:solidFill>
          <a:ln>
            <a:solidFill>
              <a:srgbClr val="C00000"/>
            </a:solid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16</a:t>
            </a:fld>
            <a:endParaRPr lang="en-US" dirty="0"/>
          </a:p>
        </p:txBody>
      </p:sp>
      <p:sp>
        <p:nvSpPr>
          <p:cNvPr id="12" name="Content Placeholder 4"/>
          <p:cNvSpPr txBox="1">
            <a:spLocks noGrp="1"/>
          </p:cNvSpPr>
          <p:nvPr>
            <p:ph idx="1"/>
          </p:nvPr>
        </p:nvSpPr>
        <p:spPr>
          <a:xfrm>
            <a:off x="381000" y="1676400"/>
            <a:ext cx="8229600" cy="4389120"/>
          </a:xfrm>
          <a:prstGeom prst="rect">
            <a:avLst/>
          </a:prstGeom>
        </p:spPr>
        <p:txBody>
          <a:bodyPr/>
          <a:lstStyle/>
          <a:p>
            <a:r>
              <a:rPr kumimoji="0" lang="en-US" sz="2400" b="0" i="0" u="none" strike="noStrike" kern="1200" cap="none" spc="0" normalizeH="0" baseline="0" noProof="0" dirty="0" smtClean="0">
                <a:ln>
                  <a:noFill/>
                </a:ln>
                <a:solidFill>
                  <a:schemeClr val="tx1"/>
                </a:solidFill>
                <a:effectLst/>
                <a:uLnTx/>
                <a:uFillTx/>
                <a:latin typeface="+mn-lt"/>
                <a:ea typeface="+mn-ea"/>
                <a:cs typeface="+mn-cs"/>
              </a:rPr>
              <a:t>Conducted every 4 years to evaluate the </a:t>
            </a:r>
            <a:r>
              <a:rPr kumimoji="0" lang="en-US" sz="2400" b="1" i="0" u="sng" strike="noStrike" kern="1200" cap="none" spc="0" normalizeH="0" baseline="0" noProof="0" dirty="0" smtClean="0">
                <a:ln>
                  <a:noFill/>
                </a:ln>
                <a:solidFill>
                  <a:schemeClr val="tx1"/>
                </a:solidFill>
                <a:effectLst/>
                <a:uLnTx/>
                <a:uFillTx/>
                <a:latin typeface="+mn-lt"/>
                <a:ea typeface="+mn-ea"/>
                <a:cs typeface="+mn-cs"/>
              </a:rPr>
              <a:t>quality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sng" strike="noStrike" kern="1200" cap="none" spc="0" normalizeH="0" baseline="0" noProof="0" dirty="0" smtClean="0">
                <a:ln>
                  <a:noFill/>
                </a:ln>
                <a:solidFill>
                  <a:schemeClr val="tx1"/>
                </a:solidFill>
                <a:effectLst/>
                <a:uLnTx/>
                <a:uFillTx/>
                <a:latin typeface="+mn-lt"/>
                <a:ea typeface="+mn-ea"/>
                <a:cs typeface="+mn-cs"/>
              </a:rPr>
              <a:t>relevance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400" b="1" i="0" u="sng" strike="noStrike" kern="1200" cap="none" spc="0" normalizeH="0" baseline="0" noProof="0" dirty="0" smtClean="0">
                <a:ln>
                  <a:noFill/>
                </a:ln>
                <a:solidFill>
                  <a:schemeClr val="tx1"/>
                </a:solidFill>
                <a:uLnTx/>
                <a:uFillTx/>
                <a:latin typeface="+mn-lt"/>
                <a:ea typeface="+mn-ea"/>
                <a:cs typeface="+mn-cs"/>
              </a:rPr>
              <a:t>performance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of OAR laboratory</a:t>
            </a:r>
            <a:r>
              <a:rPr kumimoji="0" lang="en-US" sz="2400" b="0" i="0" u="none" strike="noStrike" kern="1200" cap="none" spc="0" normalizeH="0" noProof="0" dirty="0" smtClean="0">
                <a:ln>
                  <a:noFill/>
                </a:ln>
                <a:solidFill>
                  <a:schemeClr val="tx1"/>
                </a:solidFill>
                <a:effectLst/>
                <a:uLnTx/>
                <a:uFillTx/>
                <a:latin typeface="+mn-lt"/>
                <a:ea typeface="+mn-ea"/>
                <a:cs typeface="+mn-cs"/>
              </a:rPr>
              <a:t> research</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lvl="1" indent="-274320">
              <a:buClr>
                <a:schemeClr val="accent3"/>
              </a:buClr>
              <a:buSzPct val="95000"/>
              <a:buNone/>
            </a:pPr>
            <a:r>
              <a:rPr kumimoji="0" lang="en-US" sz="2200" b="0" i="0" u="none" strike="noStrike" kern="1200" cap="none" spc="0" normalizeH="0" baseline="0" noProof="0" dirty="0" smtClean="0">
                <a:ln>
                  <a:noFill/>
                </a:ln>
                <a:solidFill>
                  <a:schemeClr val="tx1"/>
                </a:solidFill>
                <a:effectLst/>
                <a:uLnTx/>
                <a:uFillTx/>
                <a:ea typeface="+mn-ea"/>
                <a:cs typeface="Arial" pitchFamily="34" charset="0"/>
              </a:rPr>
              <a:t>- Last ARL Review: 2005 Core Capabilities Analysis</a:t>
            </a:r>
          </a:p>
          <a:p>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2400" b="0" i="0" u="none" strike="noStrike" kern="1200" cap="none" spc="0" normalizeH="0" baseline="0" noProof="0" dirty="0" smtClean="0">
                <a:ln>
                  <a:noFill/>
                </a:ln>
                <a:solidFill>
                  <a:schemeClr val="tx1"/>
                </a:solidFill>
                <a:effectLst/>
                <a:uLnTx/>
                <a:uFillTx/>
                <a:latin typeface="+mn-lt"/>
                <a:ea typeface="+mn-ea"/>
                <a:cs typeface="+mn-cs"/>
              </a:rPr>
              <a:t>Assist</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labs in strategically positioning</a:t>
            </a:r>
            <a:r>
              <a:rPr kumimoji="0" lang="en-US" sz="2400" b="0" i="0" u="none" strike="noStrike" kern="1200" cap="none" spc="0" normalizeH="0" noProof="0" dirty="0" smtClean="0">
                <a:ln>
                  <a:noFill/>
                </a:ln>
                <a:solidFill>
                  <a:schemeClr val="tx1"/>
                </a:solidFill>
                <a:effectLst/>
                <a:uLnTx/>
                <a:uFillTx/>
                <a:latin typeface="+mn-lt"/>
                <a:ea typeface="+mn-ea"/>
                <a:cs typeface="+mn-cs"/>
              </a:rPr>
              <a:t> for and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planning future science</a:t>
            </a:r>
          </a:p>
          <a:p>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Intended to ensure that research is preeminent and linked to the NOAA Strategic Plan</a:t>
            </a:r>
          </a:p>
          <a:p>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Review Panel is asked to evaluate lab science areas based on specific questions within the Charge to the Review Panel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itle 1"/>
          <p:cNvSpPr txBox="1">
            <a:spLocks noGrp="1"/>
          </p:cNvSpPr>
          <p:nvPr>
            <p:ph type="title"/>
          </p:nvPr>
        </p:nvSpPr>
        <p:spPr>
          <a:xfrm>
            <a:off x="4572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NOAA Research Science Reviews</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6" name="Date Placeholder 6"/>
          <p:cNvSpPr>
            <a:spLocks noGrp="1"/>
          </p:cNvSpPr>
          <p:nvPr>
            <p:ph type="dt" sz="half" idx="10"/>
          </p:nvPr>
        </p:nvSpPr>
        <p:spPr>
          <a:xfrm>
            <a:off x="457200" y="6356350"/>
            <a:ext cx="2133600" cy="365125"/>
          </a:xfrm>
        </p:spPr>
        <p:txBody>
          <a:bodyPr/>
          <a:lstStyle/>
          <a:p>
            <a:fld id="{22C01384-5899-439B-8B4F-3AF06687C6BE}" type="datetime1">
              <a:rPr lang="en-US" smtClean="0"/>
              <a:pPr/>
              <a:t>4/14/2011</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3000" t="-10000" r="-23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17</a:t>
            </a:fld>
            <a:endParaRPr lang="en-US"/>
          </a:p>
        </p:txBody>
      </p:sp>
      <p:sp>
        <p:nvSpPr>
          <p:cNvPr id="7" name="Rectangle 2"/>
          <p:cNvSpPr>
            <a:spLocks noGrp="1" noChangeArrowheads="1"/>
          </p:cNvSpPr>
          <p:nvPr>
            <p:ph type="title"/>
          </p:nvPr>
        </p:nvSpPr>
        <p:spPr>
          <a:xfrm>
            <a:off x="457200" y="533400"/>
            <a:ext cx="8229600" cy="1143000"/>
          </a:xfrm>
        </p:spPr>
        <p:txBody>
          <a:bodyPr/>
          <a:lstStyle/>
          <a:p>
            <a:pPr>
              <a:lnSpc>
                <a:spcPct val="80000"/>
              </a:lnSpc>
            </a:pPr>
            <a:r>
              <a:rPr lang="en-US" sz="4400" b="1" u="sng" dirty="0">
                <a:solidFill>
                  <a:srgbClr val="FFFF00"/>
                </a:solidFill>
                <a:effectLst>
                  <a:outerShdw blurRad="38100" dist="38100" dir="2700000" algn="tl">
                    <a:srgbClr val="000000">
                      <a:alpha val="43137"/>
                    </a:srgbClr>
                  </a:outerShdw>
                </a:effectLst>
              </a:rPr>
              <a:t>NOAA Research Tenets</a:t>
            </a:r>
          </a:p>
        </p:txBody>
      </p:sp>
      <p:sp>
        <p:nvSpPr>
          <p:cNvPr id="8" name="Rectangle 3"/>
          <p:cNvSpPr>
            <a:spLocks noGrp="1" noChangeArrowheads="1"/>
          </p:cNvSpPr>
          <p:nvPr>
            <p:ph idx="1"/>
          </p:nvPr>
        </p:nvSpPr>
        <p:spPr>
          <a:xfrm>
            <a:off x="1066800" y="2286000"/>
            <a:ext cx="7239000" cy="2971800"/>
          </a:xfrm>
          <a:solidFill>
            <a:schemeClr val="tx2">
              <a:lumMod val="20000"/>
              <a:lumOff val="80000"/>
            </a:schemeClr>
          </a:solidFill>
          <a:effectLst>
            <a:softEdge rad="317500"/>
          </a:effectLst>
        </p:spPr>
        <p:txBody>
          <a:bodyPr/>
          <a:lstStyle/>
          <a:p>
            <a:pPr algn="ctr">
              <a:buFontTx/>
              <a:buNone/>
            </a:pPr>
            <a:r>
              <a:rPr lang="en-US" sz="5400" b="1" i="1" dirty="0">
                <a:solidFill>
                  <a:srgbClr val="002060"/>
                </a:solidFill>
                <a:effectLst>
                  <a:outerShdw blurRad="38100" dist="38100" dir="2700000" algn="tl">
                    <a:schemeClr val="bg1">
                      <a:alpha val="43000"/>
                    </a:schemeClr>
                  </a:outerShdw>
                </a:effectLst>
              </a:rPr>
              <a:t>Preeminent Research</a:t>
            </a:r>
          </a:p>
          <a:p>
            <a:pPr algn="ctr">
              <a:buFontTx/>
              <a:buNone/>
            </a:pPr>
            <a:r>
              <a:rPr lang="en-US" sz="5400" b="1" i="1" dirty="0">
                <a:solidFill>
                  <a:srgbClr val="002060"/>
                </a:solidFill>
                <a:effectLst>
                  <a:outerShdw blurRad="38100" dist="38100" dir="2700000" algn="tl">
                    <a:schemeClr val="bg1">
                      <a:alpha val="43000"/>
                    </a:schemeClr>
                  </a:outerShdw>
                </a:effectLst>
              </a:rPr>
              <a:t>Value to Society</a:t>
            </a:r>
          </a:p>
          <a:p>
            <a:pPr algn="ctr">
              <a:buFontTx/>
              <a:buNone/>
            </a:pPr>
            <a:r>
              <a:rPr lang="en-US" sz="5400" b="1" i="1" dirty="0">
                <a:solidFill>
                  <a:srgbClr val="002060"/>
                </a:solidFill>
                <a:effectLst>
                  <a:outerShdw blurRad="38100" dist="38100" dir="2700000" algn="tl">
                    <a:schemeClr val="bg1">
                      <a:alpha val="43000"/>
                    </a:schemeClr>
                  </a:outerShdw>
                </a:effectLst>
              </a:rPr>
              <a:t>Culture of Transparency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2400" y="1676400"/>
            <a:ext cx="8839200" cy="584775"/>
          </a:xfrm>
          <a:prstGeom prst="rect">
            <a:avLst/>
          </a:prstGeom>
          <a:noFill/>
          <a:ln>
            <a:noFill/>
          </a:ln>
        </p:spPr>
        <p:txBody>
          <a:bodyPr wrap="square" rtlCol="0">
            <a:spAutoFit/>
          </a:bodyPr>
          <a:lstStyle/>
          <a:p>
            <a:pPr algn="ctr"/>
            <a:r>
              <a:rPr lang="en-US" sz="3200" b="1" i="1" dirty="0" smtClean="0">
                <a:solidFill>
                  <a:schemeClr val="accent1"/>
                </a:solidFill>
                <a:effectLst>
                  <a:outerShdw blurRad="38100" dist="38100" dir="2700000" algn="tl">
                    <a:srgbClr val="000000">
                      <a:alpha val="43137"/>
                    </a:srgbClr>
                  </a:outerShdw>
                </a:effectLst>
                <a:latin typeface="Arial Black" pitchFamily="34" charset="0"/>
              </a:rPr>
              <a:t>Innovation      Incubation    Integration </a:t>
            </a:r>
            <a:endParaRPr lang="en-US" sz="3200" b="1" i="1" dirty="0">
              <a:solidFill>
                <a:schemeClr val="accent1"/>
              </a:solidFill>
              <a:effectLst>
                <a:outerShdw blurRad="38100" dist="38100" dir="2700000" algn="tl">
                  <a:srgbClr val="000000">
                    <a:alpha val="43137"/>
                  </a:srgbClr>
                </a:outerShdw>
              </a:effectLst>
              <a:latin typeface="Arial Black" pitchFamily="34" charset="0"/>
            </a:endParaRPr>
          </a:p>
        </p:txBody>
      </p:sp>
      <p:sp>
        <p:nvSpPr>
          <p:cNvPr id="5" name="Title 4"/>
          <p:cNvSpPr>
            <a:spLocks noGrp="1"/>
          </p:cNvSpPr>
          <p:nvPr>
            <p:ph type="title"/>
          </p:nvPr>
        </p:nvSpPr>
        <p:spPr>
          <a:xfrm>
            <a:off x="457200" y="609600"/>
            <a:ext cx="8229600" cy="762000"/>
          </a:xfrm>
        </p:spPr>
        <p:txBody>
          <a:bodyPr/>
          <a:lstStyle/>
          <a:p>
            <a:pPr algn="ctr"/>
            <a:r>
              <a:rPr lang="en-US" sz="4000" u="sng" dirty="0" smtClean="0"/>
              <a:t>NOAA’s Research Engine </a:t>
            </a:r>
            <a:endParaRPr lang="en-US" sz="4000" u="sng" dirty="0"/>
          </a:p>
        </p:txBody>
      </p:sp>
      <p:sp>
        <p:nvSpPr>
          <p:cNvPr id="2" name="Date Placeholder 1"/>
          <p:cNvSpPr>
            <a:spLocks noGrp="1"/>
          </p:cNvSpPr>
          <p:nvPr>
            <p:ph type="dt" sz="half" idx="10"/>
          </p:nvPr>
        </p:nvSpPr>
        <p:spPr/>
        <p:txBody>
          <a:bodyPr/>
          <a:lstStyle/>
          <a:p>
            <a:fld id="{2D36A7DA-6342-4CDC-B8EE-6B81135DE92D}" type="datetime1">
              <a:rPr lang="en-US" smtClean="0"/>
              <a:pPr/>
              <a:t>4/14/2011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a:t>
            </a:fld>
            <a:endParaRPr lang="en-US"/>
          </a:p>
        </p:txBody>
      </p:sp>
      <p:sp>
        <p:nvSpPr>
          <p:cNvPr id="11" name="Rounded Rectangle 10"/>
          <p:cNvSpPr/>
          <p:nvPr/>
        </p:nvSpPr>
        <p:spPr>
          <a:xfrm>
            <a:off x="1295400" y="2438400"/>
            <a:ext cx="1981200" cy="1524000"/>
          </a:xfrm>
          <a:prstGeom prst="round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295400" y="2889647"/>
            <a:ext cx="1981200" cy="615553"/>
          </a:xfrm>
          <a:prstGeom prst="rect">
            <a:avLst/>
          </a:prstGeom>
          <a:noFill/>
        </p:spPr>
        <p:txBody>
          <a:bodyPr wrap="square" rtlCol="0" anchor="ctr">
            <a:spAutoFit/>
          </a:bodyPr>
          <a:lstStyle/>
          <a:p>
            <a:pPr algn="ctr"/>
            <a:r>
              <a:rPr lang="en-US" sz="3200" b="1" dirty="0" smtClean="0">
                <a:solidFill>
                  <a:schemeClr val="bg1"/>
                </a:solidFill>
              </a:rPr>
              <a:t>Climate</a:t>
            </a:r>
            <a:endParaRPr lang="en-US" sz="3200" b="1" dirty="0">
              <a:solidFill>
                <a:schemeClr val="bg1"/>
              </a:solidFill>
            </a:endParaRPr>
          </a:p>
        </p:txBody>
      </p:sp>
      <p:sp>
        <p:nvSpPr>
          <p:cNvPr id="15" name="Rounded Rectangle 14"/>
          <p:cNvSpPr/>
          <p:nvPr/>
        </p:nvSpPr>
        <p:spPr>
          <a:xfrm>
            <a:off x="6019800" y="2438400"/>
            <a:ext cx="1981200" cy="1524000"/>
          </a:xfrm>
          <a:prstGeom prst="round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019800" y="2501205"/>
            <a:ext cx="1981200" cy="1384995"/>
          </a:xfrm>
          <a:prstGeom prst="rect">
            <a:avLst/>
          </a:prstGeom>
          <a:noFill/>
        </p:spPr>
        <p:txBody>
          <a:bodyPr wrap="square" rtlCol="0">
            <a:spAutoFit/>
          </a:bodyPr>
          <a:lstStyle/>
          <a:p>
            <a:pPr algn="ctr"/>
            <a:r>
              <a:rPr lang="en-US" sz="2800" b="1" dirty="0" smtClean="0">
                <a:solidFill>
                  <a:schemeClr val="bg1"/>
                </a:solidFill>
              </a:rPr>
              <a:t>Weather and Air Quality</a:t>
            </a:r>
            <a:endParaRPr lang="en-US" sz="2800" b="1" dirty="0">
              <a:solidFill>
                <a:schemeClr val="bg1"/>
              </a:solidFill>
            </a:endParaRPr>
          </a:p>
        </p:txBody>
      </p:sp>
      <p:grpSp>
        <p:nvGrpSpPr>
          <p:cNvPr id="30" name="Group 29"/>
          <p:cNvGrpSpPr/>
          <p:nvPr/>
        </p:nvGrpSpPr>
        <p:grpSpPr>
          <a:xfrm>
            <a:off x="3657600" y="4724400"/>
            <a:ext cx="1981200" cy="1524000"/>
            <a:chOff x="3276600" y="4648200"/>
            <a:chExt cx="2133600" cy="1600200"/>
          </a:xfrm>
          <a:effectLst>
            <a:outerShdw blurRad="50800" dist="38100" dir="2700000" algn="tl" rotWithShape="0">
              <a:prstClr val="black">
                <a:alpha val="40000"/>
              </a:prstClr>
            </a:outerShdw>
          </a:effectLst>
        </p:grpSpPr>
        <p:sp>
          <p:nvSpPr>
            <p:cNvPr id="17" name="Rounded Rectangle 16"/>
            <p:cNvSpPr/>
            <p:nvPr/>
          </p:nvSpPr>
          <p:spPr>
            <a:xfrm>
              <a:off x="3276600" y="4648200"/>
              <a:ext cx="2133600" cy="1600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276600" y="4724400"/>
              <a:ext cx="2133600" cy="1384995"/>
            </a:xfrm>
            <a:prstGeom prst="rect">
              <a:avLst/>
            </a:prstGeom>
            <a:noFill/>
          </p:spPr>
          <p:txBody>
            <a:bodyPr wrap="square" rtlCol="0">
              <a:spAutoFit/>
            </a:bodyPr>
            <a:lstStyle/>
            <a:p>
              <a:pPr algn="ctr"/>
              <a:r>
                <a:rPr lang="en-US" sz="2800" b="1" dirty="0" smtClean="0">
                  <a:solidFill>
                    <a:schemeClr val="bg1"/>
                  </a:solidFill>
                </a:rPr>
                <a:t>Ocean and Coastal Resources</a:t>
              </a:r>
              <a:endParaRPr lang="en-US" sz="2800" b="1" dirty="0">
                <a:solidFill>
                  <a:schemeClr val="bg1"/>
                </a:solidFill>
              </a:endParaRPr>
            </a:p>
          </p:txBody>
        </p:sp>
      </p:grpSp>
      <p:sp>
        <p:nvSpPr>
          <p:cNvPr id="21" name="TextBox 20"/>
          <p:cNvSpPr txBox="1"/>
          <p:nvPr/>
        </p:nvSpPr>
        <p:spPr>
          <a:xfrm>
            <a:off x="3733800" y="2819400"/>
            <a:ext cx="1828800" cy="1569660"/>
          </a:xfrm>
          <a:prstGeom prst="rect">
            <a:avLst/>
          </a:prstGeom>
          <a:noFill/>
        </p:spPr>
        <p:txBody>
          <a:bodyPr wrap="square" rtlCol="0">
            <a:spAutoFit/>
          </a:bodyPr>
          <a:lstStyle/>
          <a:p>
            <a:pPr algn="ctr"/>
            <a:r>
              <a:rPr lang="en-US" sz="2400" b="1" dirty="0" smtClean="0">
                <a:solidFill>
                  <a:schemeClr val="bg1"/>
                </a:solidFill>
              </a:rPr>
              <a:t>Office of Oceanic and Atmospheric Research</a:t>
            </a:r>
            <a:endParaRPr lang="en-US" sz="2400" b="1"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3657600" y="2438400"/>
            <a:ext cx="1981200" cy="1981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95400" y="4114800"/>
            <a:ext cx="2057400" cy="20574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943600" y="4191000"/>
            <a:ext cx="2057400" cy="2057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14400" y="1600200"/>
            <a:ext cx="3429000" cy="2362200"/>
          </a:xfrm>
          <a:prstGeom prst="rect">
            <a:avLst/>
          </a:prstGeom>
          <a:noFill/>
          <a:ln w="28575">
            <a:solidFill>
              <a:schemeClr val="tx1"/>
            </a:solidFill>
            <a:miter lim="800000"/>
            <a:headEnd/>
            <a:tailEnd/>
          </a:ln>
        </p:spPr>
      </p:pic>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3</a:t>
            </a:fld>
            <a:endParaRPr lang="en-US"/>
          </a:p>
        </p:txBody>
      </p:sp>
      <p:sp>
        <p:nvSpPr>
          <p:cNvPr id="10" name="Rectangle 11"/>
          <p:cNvSpPr>
            <a:spLocks noGrp="1" noChangeArrowheads="1"/>
          </p:cNvSpPr>
          <p:nvPr>
            <p:ph type="title"/>
          </p:nvPr>
        </p:nvSpPr>
        <p:spPr bwMode="auto">
          <a:xfrm>
            <a:off x="457200" y="781050"/>
            <a:ext cx="8229600" cy="666750"/>
          </a:xfrm>
          <a:prstGeom prst="rect">
            <a:avLst/>
          </a:prstGeom>
          <a:noFill/>
          <a:ln w="9525">
            <a:noFill/>
            <a:miter lim="800000"/>
            <a:headEnd/>
            <a:tailEnd/>
          </a:ln>
          <a:effectLst/>
        </p:spPr>
        <p:txBody>
          <a:bodyPr wrap="square" anchor="t">
            <a:spAutoFit/>
          </a:bodyPr>
          <a:lstStyle/>
          <a:p>
            <a:pPr algn="ctr" eaLnBrk="0" hangingPunct="0"/>
            <a:r>
              <a:rPr lang="en-US" sz="4000" u="sng" dirty="0" smtClean="0">
                <a:ea typeface="Arial Unicode MS" pitchFamily="34" charset="-128"/>
                <a:cs typeface="Arial" pitchFamily="34" charset="0"/>
              </a:rPr>
              <a:t>NOAA Goals</a:t>
            </a:r>
            <a:endParaRPr lang="en-US" sz="2800" b="1" u="sng" dirty="0">
              <a:ea typeface="Arial Unicode MS" pitchFamily="34" charset="-128"/>
              <a:cs typeface="Arial" pitchFamily="34" charset="0"/>
            </a:endParaRPr>
          </a:p>
        </p:txBody>
      </p:sp>
      <p:grpSp>
        <p:nvGrpSpPr>
          <p:cNvPr id="11" name="Group 2"/>
          <p:cNvGrpSpPr>
            <a:grpSpLocks noGrp="1"/>
          </p:cNvGrpSpPr>
          <p:nvPr>
            <p:ph idx="1"/>
          </p:nvPr>
        </p:nvGrpSpPr>
        <p:grpSpPr bwMode="auto">
          <a:xfrm>
            <a:off x="914400" y="1600200"/>
            <a:ext cx="7543800" cy="4792506"/>
            <a:chOff x="297" y="751"/>
            <a:chExt cx="5159" cy="3284"/>
          </a:xfrm>
        </p:grpSpPr>
        <p:sp>
          <p:nvSpPr>
            <p:cNvPr id="13" name="Text Box 4"/>
            <p:cNvSpPr txBox="1">
              <a:spLocks noChangeArrowheads="1"/>
            </p:cNvSpPr>
            <p:nvPr/>
          </p:nvSpPr>
          <p:spPr bwMode="auto">
            <a:xfrm>
              <a:off x="297" y="751"/>
              <a:ext cx="1129" cy="274"/>
            </a:xfrm>
            <a:prstGeom prst="rect">
              <a:avLst/>
            </a:prstGeom>
            <a:solidFill>
              <a:srgbClr val="000066"/>
            </a:solidFill>
            <a:ln w="9525">
              <a:solidFill>
                <a:schemeClr val="bg1"/>
              </a:solidFill>
              <a:miter lim="800000"/>
              <a:headEnd/>
              <a:tailEnd/>
            </a:ln>
            <a:effectLst/>
          </p:spPr>
          <p:txBody>
            <a:bodyPr>
              <a:spAutoFit/>
            </a:bodyPr>
            <a:lstStyle/>
            <a:p>
              <a:pPr algn="ctr">
                <a:spcBef>
                  <a:spcPct val="50000"/>
                </a:spcBef>
              </a:pPr>
              <a:r>
                <a:rPr lang="en-US" sz="2000" b="1" i="1" dirty="0" smtClean="0">
                  <a:solidFill>
                    <a:schemeClr val="bg1"/>
                  </a:solidFill>
                  <a:ea typeface="Arial Unicode MS" pitchFamily="34" charset="-128"/>
                  <a:cs typeface="Arial Unicode MS" pitchFamily="34" charset="-128"/>
                </a:rPr>
                <a:t>Oceans</a:t>
              </a:r>
              <a:endParaRPr lang="en-US" sz="2000" b="1" i="1" dirty="0">
                <a:solidFill>
                  <a:schemeClr val="bg1"/>
                </a:solidFill>
                <a:ea typeface="Arial Unicode MS" pitchFamily="34" charset="-128"/>
                <a:cs typeface="Arial Unicode MS" pitchFamily="34" charset="-128"/>
              </a:endParaRPr>
            </a:p>
          </p:txBody>
        </p:sp>
        <p:pic>
          <p:nvPicPr>
            <p:cNvPr id="14" name="Picture 5" descr="pmel"/>
            <p:cNvPicPr>
              <a:picLocks noChangeAspect="1" noChangeArrowheads="1"/>
            </p:cNvPicPr>
            <p:nvPr/>
          </p:nvPicPr>
          <p:blipFill>
            <a:blip r:embed="rId4" cstate="print"/>
            <a:srcRect/>
            <a:stretch>
              <a:fillRect/>
            </a:stretch>
          </p:blipFill>
          <p:spPr bwMode="auto">
            <a:xfrm>
              <a:off x="306" y="2472"/>
              <a:ext cx="1920" cy="1537"/>
            </a:xfrm>
            <a:prstGeom prst="rect">
              <a:avLst/>
            </a:prstGeom>
            <a:noFill/>
            <a:ln w="28575">
              <a:solidFill>
                <a:srgbClr val="333333"/>
              </a:solidFill>
              <a:miter lim="800000"/>
              <a:headEnd/>
              <a:tailEnd/>
            </a:ln>
          </p:spPr>
        </p:pic>
        <p:sp>
          <p:nvSpPr>
            <p:cNvPr id="15" name="Text Box 6"/>
            <p:cNvSpPr txBox="1">
              <a:spLocks noChangeArrowheads="1"/>
            </p:cNvSpPr>
            <p:nvPr/>
          </p:nvSpPr>
          <p:spPr bwMode="auto">
            <a:xfrm>
              <a:off x="297" y="3779"/>
              <a:ext cx="816" cy="256"/>
            </a:xfrm>
            <a:prstGeom prst="rect">
              <a:avLst/>
            </a:prstGeom>
            <a:solidFill>
              <a:srgbClr val="000066"/>
            </a:solidFill>
            <a:ln w="9525">
              <a:solidFill>
                <a:schemeClr val="bg1"/>
              </a:solidFill>
              <a:miter lim="800000"/>
              <a:headEnd/>
              <a:tailEnd/>
            </a:ln>
            <a:effectLst/>
          </p:spPr>
          <p:txBody>
            <a:bodyPr>
              <a:spAutoFit/>
            </a:bodyPr>
            <a:lstStyle/>
            <a:p>
              <a:pPr algn="ctr">
                <a:spcBef>
                  <a:spcPct val="50000"/>
                </a:spcBef>
              </a:pPr>
              <a:r>
                <a:rPr lang="en-US" sz="2000" b="1" i="1" dirty="0">
                  <a:solidFill>
                    <a:schemeClr val="bg1"/>
                  </a:solidFill>
                  <a:ea typeface="Arial Unicode MS" pitchFamily="34" charset="-128"/>
                  <a:cs typeface="Arial Unicode MS" pitchFamily="34" charset="-128"/>
                </a:rPr>
                <a:t>Climate</a:t>
              </a:r>
            </a:p>
          </p:txBody>
        </p:sp>
        <p:pic>
          <p:nvPicPr>
            <p:cNvPr id="16" name="Picture 7" descr="katrina-hires2"/>
            <p:cNvPicPr>
              <a:picLocks noChangeAspect="1" noChangeArrowheads="1"/>
            </p:cNvPicPr>
            <p:nvPr/>
          </p:nvPicPr>
          <p:blipFill>
            <a:blip r:embed="rId5" cstate="print"/>
            <a:srcRect/>
            <a:stretch>
              <a:fillRect/>
            </a:stretch>
          </p:blipFill>
          <p:spPr bwMode="auto">
            <a:xfrm>
              <a:off x="2753" y="758"/>
              <a:ext cx="2688" cy="1628"/>
            </a:xfrm>
            <a:prstGeom prst="rect">
              <a:avLst/>
            </a:prstGeom>
            <a:noFill/>
            <a:ln w="28575">
              <a:solidFill>
                <a:schemeClr val="tx1"/>
              </a:solidFill>
              <a:miter lim="800000"/>
              <a:headEnd/>
              <a:tailEnd/>
            </a:ln>
          </p:spPr>
        </p:pic>
        <p:sp>
          <p:nvSpPr>
            <p:cNvPr id="17" name="Text Box 8"/>
            <p:cNvSpPr txBox="1">
              <a:spLocks noChangeArrowheads="1"/>
            </p:cNvSpPr>
            <p:nvPr/>
          </p:nvSpPr>
          <p:spPr bwMode="auto">
            <a:xfrm>
              <a:off x="4466" y="751"/>
              <a:ext cx="990" cy="274"/>
            </a:xfrm>
            <a:prstGeom prst="rect">
              <a:avLst/>
            </a:prstGeom>
            <a:solidFill>
              <a:srgbClr val="000066"/>
            </a:solidFill>
            <a:ln w="9525">
              <a:solidFill>
                <a:schemeClr val="bg1"/>
              </a:solidFill>
              <a:miter lim="800000"/>
              <a:headEnd/>
              <a:tailEnd/>
            </a:ln>
            <a:effectLst/>
          </p:spPr>
          <p:txBody>
            <a:bodyPr wrap="square">
              <a:spAutoFit/>
            </a:bodyPr>
            <a:lstStyle/>
            <a:p>
              <a:pPr algn="ctr">
                <a:spcBef>
                  <a:spcPct val="50000"/>
                </a:spcBef>
              </a:pPr>
              <a:r>
                <a:rPr lang="en-US" sz="2000" b="1" i="1" dirty="0" smtClean="0">
                  <a:solidFill>
                    <a:schemeClr val="bg1"/>
                  </a:solidFill>
                  <a:ea typeface="Arial Unicode MS" pitchFamily="34" charset="-128"/>
                  <a:cs typeface="Arial Unicode MS" pitchFamily="34" charset="-128"/>
                </a:rPr>
                <a:t>Weather</a:t>
              </a:r>
              <a:endParaRPr lang="en-US" sz="2000" b="1" i="1" dirty="0">
                <a:solidFill>
                  <a:schemeClr val="bg1"/>
                </a:solidFill>
                <a:ea typeface="Arial Unicode MS" pitchFamily="34" charset="-128"/>
                <a:cs typeface="Arial Unicode MS" pitchFamily="34" charset="-128"/>
              </a:endParaRPr>
            </a:p>
          </p:txBody>
        </p:sp>
        <p:pic>
          <p:nvPicPr>
            <p:cNvPr id="18" name="Picture 9"/>
            <p:cNvPicPr preferRelativeResize="0">
              <a:picLocks noChangeArrowheads="1"/>
            </p:cNvPicPr>
            <p:nvPr/>
          </p:nvPicPr>
          <p:blipFill>
            <a:blip r:embed="rId6" cstate="print"/>
            <a:srcRect/>
            <a:stretch>
              <a:fillRect/>
            </a:stretch>
          </p:blipFill>
          <p:spPr bwMode="auto">
            <a:xfrm>
              <a:off x="2381" y="2495"/>
              <a:ext cx="3060" cy="1503"/>
            </a:xfrm>
            <a:prstGeom prst="rect">
              <a:avLst/>
            </a:prstGeom>
            <a:noFill/>
            <a:ln w="28575">
              <a:solidFill>
                <a:schemeClr val="tx1"/>
              </a:solidFill>
              <a:miter lim="800000"/>
              <a:headEnd/>
              <a:tailEnd/>
            </a:ln>
          </p:spPr>
        </p:pic>
        <p:sp>
          <p:nvSpPr>
            <p:cNvPr id="19" name="Text Box 10"/>
            <p:cNvSpPr txBox="1">
              <a:spLocks noChangeArrowheads="1"/>
            </p:cNvSpPr>
            <p:nvPr/>
          </p:nvSpPr>
          <p:spPr bwMode="auto">
            <a:xfrm rot="10800000" flipV="1">
              <a:off x="3945" y="3730"/>
              <a:ext cx="1511" cy="274"/>
            </a:xfrm>
            <a:prstGeom prst="rect">
              <a:avLst/>
            </a:prstGeom>
            <a:solidFill>
              <a:srgbClr val="000066"/>
            </a:solidFill>
            <a:ln w="9525">
              <a:solidFill>
                <a:schemeClr val="bg1"/>
              </a:solidFill>
              <a:miter lim="800000"/>
              <a:headEnd/>
              <a:tailEnd/>
            </a:ln>
            <a:effectLst/>
          </p:spPr>
          <p:txBody>
            <a:bodyPr wrap="square">
              <a:spAutoFit/>
            </a:bodyPr>
            <a:lstStyle/>
            <a:p>
              <a:pPr algn="ctr">
                <a:spcBef>
                  <a:spcPct val="50000"/>
                </a:spcBef>
              </a:pPr>
              <a:r>
                <a:rPr lang="en-US" sz="2000" b="1" i="1" dirty="0" smtClean="0">
                  <a:solidFill>
                    <a:schemeClr val="bg1"/>
                  </a:solidFill>
                  <a:ea typeface="Arial Unicode MS" pitchFamily="34" charset="-128"/>
                  <a:cs typeface="Arial Unicode MS" pitchFamily="34" charset="-128"/>
                </a:rPr>
                <a:t>Coastal Economies</a:t>
              </a:r>
              <a:endParaRPr lang="en-US" sz="2000" b="1" i="1" dirty="0">
                <a:solidFill>
                  <a:schemeClr val="bg1"/>
                </a:solidFill>
                <a:ea typeface="Arial Unicode MS" pitchFamily="34" charset="-128"/>
                <a:cs typeface="Arial Unicode MS" pitchFamily="34"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304800"/>
            <a:ext cx="8229600" cy="1143000"/>
          </a:xfrm>
        </p:spPr>
        <p:txBody>
          <a:bodyPr>
            <a:noAutofit/>
          </a:bodyPr>
          <a:lstStyle/>
          <a:p>
            <a:pPr algn="ctr">
              <a:lnSpc>
                <a:spcPct val="90000"/>
              </a:lnSpc>
            </a:pPr>
            <a:r>
              <a:rPr lang="en-US" sz="4000" u="sng" dirty="0" smtClean="0"/>
              <a:t>Oceanic &amp; Atmospheric Research</a:t>
            </a:r>
            <a:endParaRPr lang="en-US" sz="4000" u="sng"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4</a:t>
            </a:fld>
            <a:endParaRPr lang="en-US"/>
          </a:p>
        </p:txBody>
      </p:sp>
      <p:sp>
        <p:nvSpPr>
          <p:cNvPr id="11" name="Text Box 9"/>
          <p:cNvSpPr txBox="1">
            <a:spLocks noChangeArrowheads="1"/>
          </p:cNvSpPr>
          <p:nvPr/>
        </p:nvSpPr>
        <p:spPr bwMode="auto">
          <a:xfrm>
            <a:off x="1868792" y="1600200"/>
            <a:ext cx="1255408" cy="523220"/>
          </a:xfrm>
          <a:prstGeom prst="rect">
            <a:avLst/>
          </a:prstGeom>
          <a:noFill/>
          <a:ln w="9525">
            <a:noFill/>
            <a:miter lim="800000"/>
            <a:headEnd/>
            <a:tailEnd/>
          </a:ln>
          <a:effectLst/>
        </p:spPr>
        <p:txBody>
          <a:bodyPr wrap="none">
            <a:spAutoFit/>
          </a:bodyPr>
          <a:lstStyle/>
          <a:p>
            <a:r>
              <a:rPr lang="en-US" sz="2800" b="1" i="1" dirty="0">
                <a:latin typeface="Arial" pitchFamily="34" charset="0"/>
                <a:cs typeface="Arial" pitchFamily="34" charset="0"/>
              </a:rPr>
              <a:t>Vision</a:t>
            </a:r>
          </a:p>
        </p:txBody>
      </p:sp>
      <p:sp>
        <p:nvSpPr>
          <p:cNvPr id="12" name="Text Box 10"/>
          <p:cNvSpPr txBox="1">
            <a:spLocks noChangeArrowheads="1"/>
          </p:cNvSpPr>
          <p:nvPr/>
        </p:nvSpPr>
        <p:spPr bwMode="auto">
          <a:xfrm>
            <a:off x="6019800" y="3972580"/>
            <a:ext cx="1345240" cy="523220"/>
          </a:xfrm>
          <a:prstGeom prst="rect">
            <a:avLst/>
          </a:prstGeom>
          <a:noFill/>
          <a:ln w="9525">
            <a:noFill/>
            <a:miter lim="800000"/>
            <a:headEnd/>
            <a:tailEnd/>
          </a:ln>
          <a:effectLst/>
        </p:spPr>
        <p:txBody>
          <a:bodyPr wrap="none">
            <a:spAutoFit/>
          </a:bodyPr>
          <a:lstStyle/>
          <a:p>
            <a:r>
              <a:rPr lang="en-US" sz="2800" b="1" i="1" dirty="0">
                <a:latin typeface="+mn-lt"/>
              </a:rPr>
              <a:t>Mission</a:t>
            </a:r>
          </a:p>
        </p:txBody>
      </p:sp>
      <p:sp>
        <p:nvSpPr>
          <p:cNvPr id="13" name="Rectangle 7"/>
          <p:cNvSpPr>
            <a:spLocks noChangeArrowheads="1"/>
          </p:cNvSpPr>
          <p:nvPr/>
        </p:nvSpPr>
        <p:spPr bwMode="auto">
          <a:xfrm>
            <a:off x="76200" y="2133600"/>
            <a:ext cx="4724400" cy="1490350"/>
          </a:xfrm>
          <a:prstGeom prst="rect">
            <a:avLst/>
          </a:prstGeom>
          <a:noFill/>
          <a:ln w="9525">
            <a:noFill/>
            <a:miter lim="800000"/>
            <a:headEnd/>
            <a:tailEnd/>
          </a:ln>
          <a:effectLst/>
        </p:spPr>
        <p:txBody>
          <a:bodyPr/>
          <a:lstStyle/>
          <a:p>
            <a:pPr algn="ctr">
              <a:lnSpc>
                <a:spcPts val="2400"/>
              </a:lnSpc>
              <a:spcBef>
                <a:spcPct val="20000"/>
              </a:spcBef>
            </a:pPr>
            <a:r>
              <a:rPr lang="en-US" dirty="0">
                <a:latin typeface="Arial" pitchFamily="34" charset="0"/>
                <a:cs typeface="Arial" pitchFamily="34" charset="0"/>
              </a:rPr>
              <a:t>A society that uses the results of our research as the scientific basis for more productive and harmonious relationships between humans and the environment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5" name="Picture 3"/>
          <p:cNvPicPr>
            <a:picLocks noChangeAspect="1" noChangeArrowheads="1"/>
          </p:cNvPicPr>
          <p:nvPr/>
        </p:nvPicPr>
        <p:blipFill>
          <a:blip r:embed="rId3" cstate="print"/>
          <a:srcRect/>
          <a:stretch>
            <a:fillRect/>
          </a:stretch>
        </p:blipFill>
        <p:spPr bwMode="auto">
          <a:xfrm>
            <a:off x="5105400" y="1552130"/>
            <a:ext cx="3200400" cy="2322698"/>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533400" y="3619500"/>
            <a:ext cx="3581400" cy="2686050"/>
          </a:xfrm>
          <a:prstGeom prst="rect">
            <a:avLst/>
          </a:prstGeom>
          <a:noFill/>
          <a:ln w="9525">
            <a:noFill/>
            <a:miter lim="800000"/>
            <a:headEnd/>
            <a:tailEnd/>
          </a:ln>
        </p:spPr>
      </p:pic>
      <p:sp>
        <p:nvSpPr>
          <p:cNvPr id="18" name="Rectangle 3"/>
          <p:cNvSpPr>
            <a:spLocks noGrp="1" noChangeArrowheads="1"/>
          </p:cNvSpPr>
          <p:nvPr>
            <p:ph idx="1"/>
          </p:nvPr>
        </p:nvSpPr>
        <p:spPr>
          <a:xfrm>
            <a:off x="4267200" y="4419600"/>
            <a:ext cx="4680857" cy="1981200"/>
          </a:xfrm>
          <a:noFill/>
        </p:spPr>
        <p:txBody>
          <a:bodyPr>
            <a:normAutofit/>
          </a:bodyPr>
          <a:lstStyle/>
          <a:p>
            <a:pPr marL="0" indent="0" algn="ctr">
              <a:lnSpc>
                <a:spcPts val="2400"/>
              </a:lnSpc>
              <a:buFontTx/>
              <a:buNone/>
            </a:pPr>
            <a:r>
              <a:rPr lang="en-US" sz="1800" dirty="0">
                <a:latin typeface="Arial" pitchFamily="34" charset="0"/>
                <a:cs typeface="Arial" pitchFamily="34" charset="0"/>
              </a:rPr>
              <a:t>To conduct environmental research, provide scientific information and research leadership, and transfer research into products and services to help NOAA meet the evolving economic, social, and </a:t>
            </a:r>
            <a:r>
              <a:rPr lang="en-US" sz="1800" dirty="0" smtClean="0">
                <a:latin typeface="Arial" pitchFamily="34" charset="0"/>
                <a:cs typeface="Arial" pitchFamily="34" charset="0"/>
              </a:rPr>
              <a:t>environ-mental </a:t>
            </a:r>
            <a:r>
              <a:rPr lang="en-US" sz="1800" dirty="0">
                <a:latin typeface="Arial" pitchFamily="34" charset="0"/>
                <a:cs typeface="Arial" pitchFamily="34" charset="0"/>
              </a:rPr>
              <a:t>needs of the Nation</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2C01384-5899-439B-8B4F-3AF06687C6BE}" type="datetime1">
              <a:rPr lang="en-US" smtClean="0"/>
              <a:pPr/>
              <a:t>4/14/2011</a:t>
            </a:fld>
            <a:endParaRPr lang="en-US" dirty="0"/>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5</a:t>
            </a:fld>
            <a:endParaRPr lang="en-US"/>
          </a:p>
        </p:txBody>
      </p:sp>
      <p:pic>
        <p:nvPicPr>
          <p:cNvPr id="11" name="Picture 1"/>
          <p:cNvPicPr>
            <a:picLocks noGrp="1" noChangeAspect="1" noChangeArrowheads="1"/>
          </p:cNvPicPr>
          <p:nvPr>
            <p:ph idx="13"/>
          </p:nvPr>
        </p:nvPicPr>
        <p:blipFill>
          <a:blip r:embed="rId3" cstate="print"/>
          <a:srcRect l="1111"/>
          <a:stretch>
            <a:fillRect/>
          </a:stretch>
        </p:blipFill>
        <p:spPr bwMode="auto">
          <a:xfrm>
            <a:off x="968523" y="685800"/>
            <a:ext cx="7337277" cy="576296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6</a:t>
            </a:fld>
            <a:endParaRPr lang="en-US"/>
          </a:p>
        </p:txBody>
      </p:sp>
      <p:sp>
        <p:nvSpPr>
          <p:cNvPr id="3075" name="AutoShape 3" descr="imap://Joe%2EFillingham@mail.nems.noaa.gov:993/fetch%3EUID%3E/INBOX%3E1029?part=1.2&amp;type=image/jpeg&amp;filename=OAR%20ORG%20CHART%202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7" name="AutoShape 5" descr="imap://Joe%2EFillingham@mail.nems.noaa.gov:993/fetch%3EUID%3E/INBOX%3E1029?part=1.2&amp;type=image/jpeg&amp;filename=OAR%20ORG%20CHART%202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9" name="AutoShape 7" descr="imap://Joe%2EFillingham@mail.nems.noaa.gov:993/fetch%3EUID%3E/INBOX%3E1029?part=1.2&amp;type=image/jpeg&amp;filename=OAR%20ORG%20CHART%202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3" cstate="print">
            <a:lum/>
          </a:blip>
          <a:srcRect t="7483" b="1361"/>
          <a:stretch>
            <a:fillRect/>
          </a:stretch>
        </p:blipFill>
        <p:spPr bwMode="auto">
          <a:xfrm>
            <a:off x="914400" y="1295400"/>
            <a:ext cx="7467600" cy="5029200"/>
          </a:xfrm>
          <a:prstGeom prst="rect">
            <a:avLst/>
          </a:prstGeom>
          <a:noFill/>
          <a:ln w="9525">
            <a:noFill/>
            <a:miter lim="800000"/>
            <a:headEnd/>
            <a:tailEnd/>
          </a:ln>
        </p:spPr>
      </p:pic>
      <p:sp>
        <p:nvSpPr>
          <p:cNvPr id="11" name="TextBox 10"/>
          <p:cNvSpPr txBox="1"/>
          <p:nvPr/>
        </p:nvSpPr>
        <p:spPr>
          <a:xfrm>
            <a:off x="381000" y="685800"/>
            <a:ext cx="8077200" cy="584775"/>
          </a:xfrm>
          <a:prstGeom prst="rect">
            <a:avLst/>
          </a:prstGeom>
          <a:noFill/>
        </p:spPr>
        <p:txBody>
          <a:bodyPr wrap="square" rtlCol="0">
            <a:spAutoFit/>
          </a:bodyPr>
          <a:lstStyle/>
          <a:p>
            <a:pPr algn="r"/>
            <a:r>
              <a:rPr lang="en-US" sz="3200" b="1" dirty="0" smtClean="0">
                <a:solidFill>
                  <a:srgbClr val="0070C0"/>
                </a:solidFill>
              </a:rPr>
              <a:t>Office of Oceanic and Atmospheric Research</a:t>
            </a:r>
            <a:endParaRPr lang="en-US" sz="3200" b="1" dirty="0">
              <a:solidFill>
                <a:srgbClr val="0070C0"/>
              </a:solidFill>
            </a:endParaRPr>
          </a:p>
        </p:txBody>
      </p:sp>
      <p:sp>
        <p:nvSpPr>
          <p:cNvPr id="12" name="Rounded Rectangle 11"/>
          <p:cNvSpPr/>
          <p:nvPr/>
        </p:nvSpPr>
        <p:spPr>
          <a:xfrm>
            <a:off x="5410200" y="2362200"/>
            <a:ext cx="1981200" cy="990600"/>
          </a:xfrm>
          <a:prstGeom prst="roundRect">
            <a:avLst>
              <a:gd name="adj" fmla="val 8081"/>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57200" y="228600"/>
            <a:ext cx="8229600" cy="1143000"/>
          </a:xfrm>
        </p:spPr>
        <p:txBody>
          <a:bodyPr/>
          <a:lstStyle/>
          <a:p>
            <a:pPr algn="ctr"/>
            <a:r>
              <a:rPr lang="en-US" sz="4000" u="sng" dirty="0" smtClean="0"/>
              <a:t>A Proposed Climate Service </a:t>
            </a:r>
            <a:endParaRPr lang="en-US" sz="4000" u="sng" dirty="0"/>
          </a:p>
        </p:txBody>
      </p:sp>
      <p:sp>
        <p:nvSpPr>
          <p:cNvPr id="33" name="Content Placeholder 32"/>
          <p:cNvSpPr>
            <a:spLocks noGrp="1"/>
          </p:cNvSpPr>
          <p:nvPr>
            <p:ph idx="1"/>
          </p:nvPr>
        </p:nvSpPr>
        <p:spPr>
          <a:xfrm>
            <a:off x="304800" y="1219200"/>
            <a:ext cx="6400800" cy="5029200"/>
          </a:xfrm>
        </p:spPr>
        <p:txBody>
          <a:bodyPr/>
          <a:lstStyle/>
          <a:p>
            <a:endParaRPr lang="en-US" sz="2000" dirty="0" smtClean="0"/>
          </a:p>
          <a:p>
            <a:r>
              <a:rPr lang="en-US" sz="2000" dirty="0" smtClean="0"/>
              <a:t>The President’s FY 2012 Budget Request includes a </a:t>
            </a:r>
            <a:r>
              <a:rPr lang="en-US" sz="2000" b="1" dirty="0" smtClean="0"/>
              <a:t>Climate Service Line Office</a:t>
            </a:r>
            <a:r>
              <a:rPr lang="en-US" sz="2000" dirty="0" smtClean="0"/>
              <a:t> within NOAA</a:t>
            </a:r>
          </a:p>
          <a:p>
            <a:pPr>
              <a:buNone/>
            </a:pPr>
            <a:endParaRPr lang="en-US" sz="1000" dirty="0" smtClean="0"/>
          </a:p>
          <a:p>
            <a:r>
              <a:rPr lang="en-US" sz="2000" dirty="0" smtClean="0"/>
              <a:t>The proposed Climate Service will bring together NOAA’s existing climate research, observations, monitoring, modeling, information product development and delivery, and decision support functions</a:t>
            </a:r>
          </a:p>
          <a:p>
            <a:pPr>
              <a:buNone/>
            </a:pPr>
            <a:endParaRPr lang="en-US" sz="1000" dirty="0" smtClean="0"/>
          </a:p>
          <a:p>
            <a:r>
              <a:rPr lang="en-US" sz="2000" dirty="0" smtClean="0"/>
              <a:t>It will sustain core capabilities and improve understanding and the characterization of the nation’s vulnerability to climate change  </a:t>
            </a:r>
            <a:endParaRPr lang="en-US" sz="800" dirty="0" smtClean="0"/>
          </a:p>
          <a:p>
            <a:pPr lvl="2"/>
            <a:r>
              <a:rPr lang="en-US" sz="1600" b="1" dirty="0" smtClean="0"/>
              <a:t>Arctic Watch</a:t>
            </a:r>
          </a:p>
          <a:p>
            <a:pPr lvl="2"/>
            <a:r>
              <a:rPr lang="en-US" sz="1600" b="1" dirty="0" smtClean="0"/>
              <a:t>Water Resources Research to Operations</a:t>
            </a:r>
          </a:p>
          <a:p>
            <a:pPr lvl="2"/>
            <a:r>
              <a:rPr lang="en-US" sz="1600" b="1" dirty="0" smtClean="0"/>
              <a:t>Carbon Observing and Analysis System</a:t>
            </a:r>
          </a:p>
          <a:p>
            <a:pPr lvl="2"/>
            <a:r>
              <a:rPr lang="en-US" sz="1600" b="1" dirty="0" smtClean="0"/>
              <a:t>Earth System Modeling</a:t>
            </a:r>
          </a:p>
          <a:p>
            <a:pPr lvl="2"/>
            <a:r>
              <a:rPr lang="en-US" sz="1600" b="1" dirty="0" smtClean="0"/>
              <a:t>Global Ocean Observing System</a:t>
            </a:r>
          </a:p>
          <a:p>
            <a:pPr lvl="1">
              <a:buNone/>
            </a:pPr>
            <a:endParaRPr lang="en-US" sz="2000" dirty="0"/>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7</a:t>
            </a:fld>
            <a:endParaRPr lang="en-US"/>
          </a:p>
        </p:txBody>
      </p:sp>
      <p:pic>
        <p:nvPicPr>
          <p:cNvPr id="1030" name="Picture 6"/>
          <p:cNvPicPr>
            <a:picLocks noChangeAspect="1" noChangeArrowheads="1"/>
          </p:cNvPicPr>
          <p:nvPr/>
        </p:nvPicPr>
        <p:blipFill>
          <a:blip r:embed="rId3" cstate="print"/>
          <a:srcRect/>
          <a:stretch>
            <a:fillRect/>
          </a:stretch>
        </p:blipFill>
        <p:spPr bwMode="auto">
          <a:xfrm>
            <a:off x="6781799" y="4572000"/>
            <a:ext cx="1981200" cy="188595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6781799" y="2895600"/>
            <a:ext cx="1963041" cy="1640277"/>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6781800" y="1524000"/>
            <a:ext cx="1981200" cy="1323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304800" y="2667000"/>
            <a:ext cx="8763000" cy="2590800"/>
          </a:xfrm>
          <a:prstGeom prst="rightArrow">
            <a:avLst>
              <a:gd name="adj1" fmla="val 50000"/>
              <a:gd name="adj2" fmla="val 34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95400" y="4114800"/>
            <a:ext cx="3276600" cy="2057400"/>
          </a:xfrm>
          <a:prstGeom prst="round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724400" y="1905000"/>
            <a:ext cx="3276600" cy="2057400"/>
          </a:xfrm>
          <a:prstGeom prst="round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724400" y="4114800"/>
            <a:ext cx="3276600" cy="2057400"/>
          </a:xfrm>
          <a:prstGeom prst="round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295400" y="1905000"/>
            <a:ext cx="3276600" cy="2057400"/>
          </a:xfrm>
          <a:prstGeom prst="round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8</a:t>
            </a:fld>
            <a:endParaRPr lang="en-US"/>
          </a:p>
        </p:txBody>
      </p:sp>
      <p:sp>
        <p:nvSpPr>
          <p:cNvPr id="7" name="Title 1"/>
          <p:cNvSpPr>
            <a:spLocks noGrp="1"/>
          </p:cNvSpPr>
          <p:nvPr>
            <p:ph type="title"/>
          </p:nvPr>
        </p:nvSpPr>
        <p:spPr>
          <a:xfrm>
            <a:off x="533400" y="304800"/>
            <a:ext cx="8229600" cy="1143000"/>
          </a:xfrm>
        </p:spPr>
        <p:txBody>
          <a:bodyPr>
            <a:normAutofit/>
          </a:bodyPr>
          <a:lstStyle/>
          <a:p>
            <a:pPr algn="ctr"/>
            <a:r>
              <a:rPr lang="en-US" sz="4000" u="sng" dirty="0" smtClean="0"/>
              <a:t>NOAA’s Changing Strategic Directions</a:t>
            </a:r>
            <a:endParaRPr lang="en-US" sz="4000" u="sng" dirty="0"/>
          </a:p>
        </p:txBody>
      </p:sp>
      <p:sp>
        <p:nvSpPr>
          <p:cNvPr id="10" name="TextBox 9"/>
          <p:cNvSpPr txBox="1"/>
          <p:nvPr/>
        </p:nvSpPr>
        <p:spPr>
          <a:xfrm>
            <a:off x="457200" y="1981200"/>
            <a:ext cx="738664" cy="1920385"/>
          </a:xfrm>
          <a:prstGeom prst="rect">
            <a:avLst/>
          </a:prstGeom>
          <a:solidFill>
            <a:schemeClr val="tx1"/>
          </a:solidFill>
        </p:spPr>
        <p:txBody>
          <a:bodyPr vert="vert270" wrap="square" rtlCol="0">
            <a:spAutoFit/>
          </a:bodyPr>
          <a:lstStyle/>
          <a:p>
            <a:pPr algn="ctr"/>
            <a:r>
              <a:rPr lang="en-US" b="1" dirty="0" smtClean="0">
                <a:solidFill>
                  <a:schemeClr val="bg1"/>
                </a:solidFill>
                <a:latin typeface="Arial" pitchFamily="34" charset="0"/>
                <a:cs typeface="Arial" pitchFamily="34" charset="0"/>
              </a:rPr>
              <a:t>Requirements and Drivers</a:t>
            </a:r>
            <a:endParaRPr lang="en-US" b="1" dirty="0">
              <a:solidFill>
                <a:schemeClr val="bg1"/>
              </a:solidFill>
              <a:latin typeface="Arial" pitchFamily="34" charset="0"/>
              <a:cs typeface="Arial" pitchFamily="34" charset="0"/>
            </a:endParaRPr>
          </a:p>
        </p:txBody>
      </p:sp>
      <p:sp>
        <p:nvSpPr>
          <p:cNvPr id="11" name="TextBox 10"/>
          <p:cNvSpPr txBox="1"/>
          <p:nvPr/>
        </p:nvSpPr>
        <p:spPr>
          <a:xfrm>
            <a:off x="457200" y="4191000"/>
            <a:ext cx="738664" cy="1905000"/>
          </a:xfrm>
          <a:prstGeom prst="rect">
            <a:avLst/>
          </a:prstGeom>
          <a:solidFill>
            <a:schemeClr val="tx1"/>
          </a:solidFill>
        </p:spPr>
        <p:txBody>
          <a:bodyPr vert="vert270" wrap="square" rtlCol="0">
            <a:spAutoFit/>
          </a:bodyPr>
          <a:lstStyle/>
          <a:p>
            <a:pPr algn="ctr"/>
            <a:r>
              <a:rPr lang="en-US" b="1" dirty="0" smtClean="0">
                <a:solidFill>
                  <a:schemeClr val="bg1"/>
                </a:solidFill>
                <a:latin typeface="Arial" pitchFamily="34" charset="0"/>
                <a:cs typeface="Arial" pitchFamily="34" charset="0"/>
              </a:rPr>
              <a:t>NOAA </a:t>
            </a:r>
          </a:p>
          <a:p>
            <a:pPr algn="ctr"/>
            <a:r>
              <a:rPr lang="en-US" b="1" dirty="0" smtClean="0">
                <a:solidFill>
                  <a:schemeClr val="bg1"/>
                </a:solidFill>
                <a:latin typeface="Arial" pitchFamily="34" charset="0"/>
                <a:cs typeface="Arial" pitchFamily="34" charset="0"/>
              </a:rPr>
              <a:t>Actions</a:t>
            </a:r>
            <a:endParaRPr lang="en-US" b="1" dirty="0">
              <a:solidFill>
                <a:schemeClr val="bg1"/>
              </a:solidFill>
              <a:latin typeface="Arial" pitchFamily="34" charset="0"/>
              <a:cs typeface="Arial" pitchFamily="34" charset="0"/>
            </a:endParaRPr>
          </a:p>
        </p:txBody>
      </p:sp>
      <p:sp>
        <p:nvSpPr>
          <p:cNvPr id="14" name="Text Placeholder 28"/>
          <p:cNvSpPr txBox="1">
            <a:spLocks/>
          </p:cNvSpPr>
          <p:nvPr/>
        </p:nvSpPr>
        <p:spPr>
          <a:xfrm>
            <a:off x="1524000" y="4114800"/>
            <a:ext cx="2971800" cy="2057400"/>
          </a:xfrm>
          <a:prstGeom prst="rect">
            <a:avLst/>
          </a:prstGeom>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b="1" i="0" u="sng" strike="noStrike" kern="1200" cap="none" spc="0" normalizeH="0" baseline="0" noProof="0" dirty="0" smtClean="0">
                <a:ln>
                  <a:noFill/>
                </a:ln>
                <a:solidFill>
                  <a:schemeClr val="tx1"/>
                </a:solidFill>
                <a:effectLst/>
                <a:uLnTx/>
                <a:uFillTx/>
                <a:latin typeface="Arial"/>
                <a:ea typeface="+mn-ea"/>
                <a:cs typeface="Arial"/>
              </a:rPr>
              <a:t>Creation of</a:t>
            </a:r>
            <a:r>
              <a:rPr kumimoji="0" lang="en-US" b="1" i="0" u="none" strike="noStrike" kern="1200" cap="none" spc="0" normalizeH="0" baseline="0" noProof="0" dirty="0" smtClean="0">
                <a:ln>
                  <a:noFill/>
                </a:ln>
                <a:solidFill>
                  <a:schemeClr val="tx1"/>
                </a:solidFill>
                <a:effectLst/>
                <a:uLnTx/>
                <a:uFillTx/>
                <a:latin typeface="Arial"/>
                <a:ea typeface="+mn-ea"/>
                <a:cs typeface="Arial"/>
              </a:rPr>
              <a:t>:</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uLnTx/>
                <a:uFillTx/>
                <a:latin typeface="Arial"/>
                <a:ea typeface="+mn-ea"/>
                <a:cs typeface="Arial"/>
              </a:rPr>
              <a:t>NOAA SAB</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uLnTx/>
                <a:uFillTx/>
                <a:latin typeface="Arial"/>
                <a:ea typeface="+mn-ea"/>
                <a:cs typeface="Arial"/>
              </a:rPr>
              <a:t>NOAA Research Council</a:t>
            </a:r>
          </a:p>
          <a:p>
            <a:pPr marL="346075" marR="0" lvl="0" indent="-346075" algn="l" defTabSz="457200" rtl="0" eaLnBrk="1" fontAlgn="base" latinLnBrk="0" hangingPunct="1">
              <a:lnSpc>
                <a:spcPct val="100000"/>
              </a:lnSpc>
              <a:spcBef>
                <a:spcPct val="20000"/>
              </a:spcBef>
              <a:spcAft>
                <a:spcPct val="0"/>
              </a:spcAft>
              <a:buClrTx/>
              <a:buSzTx/>
              <a:buFont typeface="Arial" charset="0"/>
              <a:buNone/>
              <a:tabLst/>
              <a:defRPr/>
            </a:pPr>
            <a:r>
              <a:rPr lang="en-US" b="1" dirty="0" smtClean="0">
                <a:latin typeface="Arial"/>
                <a:cs typeface="Arial"/>
              </a:rPr>
              <a:t>Five Strategic Mission Goals </a:t>
            </a:r>
          </a:p>
          <a:p>
            <a:pPr marR="0" lvl="0" algn="l" defTabSz="457200" rtl="0" eaLnBrk="1" fontAlgn="base" latinLnBrk="0" hangingPunct="1">
              <a:lnSpc>
                <a:spcPct val="100000"/>
              </a:lnSpc>
              <a:spcBef>
                <a:spcPct val="20000"/>
              </a:spcBef>
              <a:spcAft>
                <a:spcPct val="0"/>
              </a:spcAft>
              <a:buClrTx/>
              <a:buSzTx/>
              <a:buFont typeface="Arial" charset="0"/>
              <a:buNone/>
              <a:tabLst/>
              <a:defRPr/>
            </a:pPr>
            <a:r>
              <a:rPr lang="en-US" b="1" dirty="0" smtClean="0">
                <a:latin typeface="Arial"/>
                <a:cs typeface="Arial"/>
              </a:rPr>
              <a:t>Matrix Program Structure</a:t>
            </a:r>
            <a:endParaRPr kumimoji="0" lang="en-US" b="1" i="0" u="none" strike="noStrike" kern="1200" cap="none" spc="0" normalizeH="0" baseline="0" noProof="0" dirty="0">
              <a:ln>
                <a:noFill/>
              </a:ln>
              <a:solidFill>
                <a:schemeClr val="tx1"/>
              </a:solidFill>
              <a:effectLst/>
              <a:uLnTx/>
              <a:uFillTx/>
              <a:latin typeface="Arial"/>
              <a:ea typeface="+mn-ea"/>
              <a:cs typeface="Arial"/>
            </a:endParaRPr>
          </a:p>
        </p:txBody>
      </p:sp>
      <p:sp>
        <p:nvSpPr>
          <p:cNvPr id="15" name="Text Placeholder 28"/>
          <p:cNvSpPr txBox="1">
            <a:spLocks/>
          </p:cNvSpPr>
          <p:nvPr/>
        </p:nvSpPr>
        <p:spPr>
          <a:xfrm>
            <a:off x="4800600" y="4294787"/>
            <a:ext cx="3200400" cy="1721243"/>
          </a:xfrm>
          <a:prstGeom prst="rect">
            <a:avLst/>
          </a:prstGeom>
        </p:spPr>
        <p:txBody>
          <a:bodyPr vert="horz"/>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effectLst/>
                <a:uLnTx/>
                <a:uFillTx/>
                <a:latin typeface="Arial"/>
                <a:ea typeface="+mn-ea"/>
                <a:cs typeface="Arial"/>
              </a:rPr>
              <a:t>NOAA Science Workshop</a:t>
            </a:r>
            <a:r>
              <a:rPr lang="en-US" b="1" dirty="0" smtClean="0">
                <a:latin typeface="Arial"/>
                <a:cs typeface="Arial"/>
              </a:rPr>
              <a:t> 	</a:t>
            </a:r>
            <a:r>
              <a:rPr kumimoji="0" lang="en-US" b="1" i="0" u="none" strike="noStrike" kern="1200" cap="none" spc="0" normalizeH="0" noProof="0" dirty="0" smtClean="0">
                <a:ln>
                  <a:noFill/>
                </a:ln>
                <a:effectLst/>
                <a:uLnTx/>
                <a:uFillTx/>
                <a:latin typeface="Arial"/>
                <a:ea typeface="+mn-ea"/>
                <a:cs typeface="Arial"/>
              </a:rPr>
              <a:t>and Grand Challenges</a:t>
            </a:r>
            <a:endParaRPr kumimoji="0" lang="en-US" b="1" i="0" u="none" strike="noStrike" kern="1200" cap="none" spc="0" normalizeH="0" baseline="0" noProof="0" dirty="0" smtClean="0">
              <a:ln>
                <a:noFill/>
              </a:ln>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dirty="0" smtClean="0">
                <a:latin typeface="Arial"/>
                <a:cs typeface="Arial"/>
              </a:rPr>
              <a:t>Strengthening Science Mission Goals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effectLst/>
                <a:uLnTx/>
                <a:uFillTx/>
                <a:latin typeface="Arial"/>
                <a:ea typeface="+mn-ea"/>
                <a:cs typeface="Arial"/>
              </a:rPr>
              <a:t>Enterprise Objectives</a:t>
            </a:r>
            <a:endParaRPr kumimoji="0" lang="en-US" b="1" i="0" u="none" strike="noStrike" kern="1200" cap="none" spc="0" normalizeH="0" baseline="0" noProof="0" dirty="0">
              <a:ln>
                <a:noFill/>
              </a:ln>
              <a:effectLst/>
              <a:uLnTx/>
              <a:uFillTx/>
              <a:latin typeface="Arial"/>
              <a:ea typeface="+mn-ea"/>
              <a:cs typeface="Arial"/>
            </a:endParaRPr>
          </a:p>
        </p:txBody>
      </p:sp>
      <p:sp>
        <p:nvSpPr>
          <p:cNvPr id="16" name="Text Placeholder 28"/>
          <p:cNvSpPr txBox="1">
            <a:spLocks/>
          </p:cNvSpPr>
          <p:nvPr/>
        </p:nvSpPr>
        <p:spPr>
          <a:xfrm>
            <a:off x="1471113" y="1981200"/>
            <a:ext cx="2948487" cy="1869445"/>
          </a:xfrm>
          <a:prstGeom prst="rect">
            <a:avLst/>
          </a:prstGeom>
        </p:spPr>
        <p:txBody>
          <a:bodyPr vert="horz"/>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solidFill>
                  <a:schemeClr val="tx1"/>
                </a:solidFill>
                <a:effectLst/>
                <a:uLnTx/>
                <a:uFillTx/>
                <a:latin typeface="Arial"/>
                <a:ea typeface="+mn-ea"/>
                <a:cs typeface="Arial"/>
              </a:rPr>
              <a:t>Ocean</a:t>
            </a:r>
            <a:r>
              <a:rPr kumimoji="0" lang="en-US" b="1" i="0" u="none" strike="noStrike" kern="1200" cap="none" spc="0" normalizeH="0" noProof="0" dirty="0" smtClean="0">
                <a:ln>
                  <a:noFill/>
                </a:ln>
                <a:solidFill>
                  <a:schemeClr val="tx1"/>
                </a:solidFill>
                <a:effectLst/>
                <a:uLnTx/>
                <a:uFillTx/>
                <a:latin typeface="Arial"/>
                <a:ea typeface="+mn-ea"/>
                <a:cs typeface="Arial"/>
              </a:rPr>
              <a:t> Commission Blueprint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baseline="0" dirty="0" smtClean="0">
                <a:latin typeface="Arial"/>
                <a:cs typeface="Arial"/>
              </a:rPr>
              <a:t>NOAA</a:t>
            </a:r>
            <a:r>
              <a:rPr lang="en-US" b="1" dirty="0" smtClean="0">
                <a:latin typeface="Arial"/>
                <a:cs typeface="Arial"/>
              </a:rPr>
              <a:t> Strategic Plan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dirty="0" smtClean="0">
                <a:latin typeface="Arial"/>
                <a:cs typeface="Arial"/>
              </a:rPr>
              <a:t>NOAA 20 Year Vision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solidFill>
                  <a:schemeClr val="tx1"/>
                </a:solidFill>
                <a:effectLst/>
                <a:uLnTx/>
                <a:uFillTx/>
                <a:latin typeface="Arial"/>
                <a:ea typeface="+mn-ea"/>
                <a:cs typeface="Arial"/>
              </a:rPr>
              <a:t>NOAA</a:t>
            </a:r>
            <a:r>
              <a:rPr kumimoji="0" lang="en-US" b="1" i="0" u="none" strike="noStrike" kern="1200" cap="none" spc="0" normalizeH="0" noProof="0" dirty="0" smtClean="0">
                <a:ln>
                  <a:noFill/>
                </a:ln>
                <a:solidFill>
                  <a:schemeClr val="tx1"/>
                </a:solidFill>
                <a:effectLst/>
                <a:uLnTx/>
                <a:uFillTx/>
                <a:latin typeface="Arial"/>
                <a:ea typeface="+mn-ea"/>
                <a:cs typeface="Arial"/>
              </a:rPr>
              <a:t> 5 Year Research Plan</a:t>
            </a:r>
          </a:p>
        </p:txBody>
      </p:sp>
      <p:sp>
        <p:nvSpPr>
          <p:cNvPr id="17" name="Text Placeholder 28"/>
          <p:cNvSpPr txBox="1">
            <a:spLocks/>
          </p:cNvSpPr>
          <p:nvPr/>
        </p:nvSpPr>
        <p:spPr>
          <a:xfrm>
            <a:off x="4876800" y="2046386"/>
            <a:ext cx="3048000" cy="1916014"/>
          </a:xfrm>
          <a:prstGeom prst="rect">
            <a:avLst/>
          </a:prstGeom>
        </p:spPr>
        <p:txBody>
          <a:bodyPr vert="horz"/>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dirty="0" smtClean="0">
                <a:latin typeface="Arial"/>
                <a:cs typeface="Arial"/>
              </a:rPr>
              <a:t>National Ocean Policy</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dirty="0" smtClean="0">
                <a:latin typeface="Arial"/>
                <a:cs typeface="Arial"/>
              </a:rPr>
              <a:t>Next Generation Strategic Plan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effectLst/>
                <a:uLnTx/>
                <a:uFillTx/>
                <a:latin typeface="Arial"/>
                <a:ea typeface="+mn-ea"/>
                <a:cs typeface="Arial"/>
              </a:rPr>
              <a:t>Proposed</a:t>
            </a:r>
            <a:r>
              <a:rPr kumimoji="0" lang="en-US" b="1" i="0" u="none" strike="noStrike" kern="1200" cap="none" spc="0" normalizeH="0" noProof="0" dirty="0" smtClean="0">
                <a:ln>
                  <a:noFill/>
                </a:ln>
                <a:effectLst/>
                <a:uLnTx/>
                <a:uFillTx/>
                <a:latin typeface="Arial"/>
                <a:ea typeface="+mn-ea"/>
                <a:cs typeface="Arial"/>
              </a:rPr>
              <a:t> </a:t>
            </a:r>
            <a:r>
              <a:rPr kumimoji="0" lang="en-US" b="1" i="0" u="none" strike="noStrike" kern="1200" cap="none" spc="0" normalizeH="0" baseline="0" noProof="0" dirty="0" smtClean="0">
                <a:ln>
                  <a:noFill/>
                </a:ln>
                <a:effectLst/>
                <a:uLnTx/>
                <a:uFillTx/>
                <a:latin typeface="Arial"/>
                <a:ea typeface="+mn-ea"/>
                <a:cs typeface="Arial"/>
              </a:rPr>
              <a:t>Climate Service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1" dirty="0" smtClean="0">
                <a:latin typeface="Arial"/>
                <a:cs typeface="Arial"/>
              </a:rPr>
              <a:t>OAR Restructuring</a:t>
            </a:r>
            <a:endParaRPr kumimoji="0" lang="en-US" b="1" i="0" u="none" strike="noStrike" kern="1200" cap="none" spc="0" normalizeH="0" baseline="0" noProof="0" dirty="0">
              <a:ln>
                <a:noFill/>
              </a:ln>
              <a:effectLst/>
              <a:uLnTx/>
              <a:uFillTx/>
              <a:latin typeface="Arial"/>
              <a:ea typeface="+mn-ea"/>
              <a:cs typeface="Arial"/>
            </a:endParaRPr>
          </a:p>
        </p:txBody>
      </p:sp>
      <p:sp>
        <p:nvSpPr>
          <p:cNvPr id="28" name="TextBox 27"/>
          <p:cNvSpPr txBox="1"/>
          <p:nvPr/>
        </p:nvSpPr>
        <p:spPr>
          <a:xfrm>
            <a:off x="1981200" y="1447800"/>
            <a:ext cx="1661032"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1998 - 2008</a:t>
            </a:r>
            <a:endParaRPr lang="en-US" sz="2400" b="1" dirty="0">
              <a:solidFill>
                <a:srgbClr val="FF0000"/>
              </a:solidFill>
              <a:effectLst>
                <a:outerShdw blurRad="38100" dist="38100" dir="2700000" algn="tl">
                  <a:srgbClr val="000000">
                    <a:alpha val="43137"/>
                  </a:srgbClr>
                </a:outerShdw>
              </a:effectLst>
            </a:endParaRPr>
          </a:p>
        </p:txBody>
      </p:sp>
      <p:sp>
        <p:nvSpPr>
          <p:cNvPr id="29" name="TextBox 28"/>
          <p:cNvSpPr txBox="1"/>
          <p:nvPr/>
        </p:nvSpPr>
        <p:spPr>
          <a:xfrm>
            <a:off x="5334000" y="1442543"/>
            <a:ext cx="1878784"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2008 - Future</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4/14/2011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9</a:t>
            </a:fld>
            <a:endParaRPr lang="en-US"/>
          </a:p>
        </p:txBody>
      </p:sp>
      <p:sp>
        <p:nvSpPr>
          <p:cNvPr id="7" name="Content Placeholder 2"/>
          <p:cNvSpPr>
            <a:spLocks noGrp="1"/>
          </p:cNvSpPr>
          <p:nvPr>
            <p:ph idx="1"/>
          </p:nvPr>
        </p:nvSpPr>
        <p:spPr>
          <a:xfrm>
            <a:off x="381000" y="1524000"/>
            <a:ext cx="8458200" cy="4876800"/>
          </a:xfrm>
        </p:spPr>
        <p:txBody>
          <a:bodyPr/>
          <a:lstStyle/>
          <a:p>
            <a:pPr>
              <a:buNone/>
            </a:pPr>
            <a:r>
              <a:rPr lang="en-US" sz="2800" b="1" dirty="0" smtClean="0"/>
              <a:t>Strengthening NOAA Science</a:t>
            </a:r>
          </a:p>
          <a:p>
            <a:pPr>
              <a:buNone/>
            </a:pPr>
            <a:r>
              <a:rPr lang="en-US" sz="2400" b="1" dirty="0" smtClean="0"/>
              <a:t>April 20 – 22, 2010</a:t>
            </a:r>
          </a:p>
          <a:p>
            <a:pPr marL="0" indent="0">
              <a:buNone/>
              <a:tabLst>
                <a:tab pos="5265738" algn="l"/>
              </a:tabLst>
            </a:pPr>
            <a:r>
              <a:rPr lang="en-US" sz="2400" dirty="0" smtClean="0"/>
              <a:t>First–of–its–kind meeting to engage active NOAA scientists and science managers to identify grand science challenges for NOAA over the next five to twenty years</a:t>
            </a:r>
          </a:p>
          <a:p>
            <a:pPr algn="ctr">
              <a:buNone/>
            </a:pPr>
            <a:endParaRPr lang="en-US" sz="1200" b="1" dirty="0" smtClean="0"/>
          </a:p>
          <a:p>
            <a:pPr algn="ctr">
              <a:buNone/>
            </a:pPr>
            <a:r>
              <a:rPr lang="en-US" sz="2800" b="1" dirty="0" smtClean="0"/>
              <a:t>Overarching Grand Challenge</a:t>
            </a:r>
          </a:p>
          <a:p>
            <a:pPr marL="0" indent="0" algn="ctr">
              <a:buNone/>
            </a:pPr>
            <a:r>
              <a:rPr lang="en-US" sz="2000" b="1" i="1" dirty="0" smtClean="0"/>
              <a:t>Develop and apply holistic, integrated Earth system approaches to understand the processes that connect changes in the atmosphere, ocean, space, land surface, and </a:t>
            </a:r>
            <a:r>
              <a:rPr lang="en-US" sz="2000" b="1" i="1" dirty="0" err="1" smtClean="0"/>
              <a:t>cryosphere</a:t>
            </a:r>
            <a:r>
              <a:rPr lang="en-US" sz="2000" b="1" i="1" dirty="0" smtClean="0"/>
              <a:t> with ecosystems, organisms and humans over different scales.</a:t>
            </a:r>
          </a:p>
          <a:p>
            <a:pPr marL="0" indent="0" algn="ctr">
              <a:buNone/>
            </a:pPr>
            <a:endParaRPr lang="en-US" sz="1000" b="1" i="1" dirty="0" smtClean="0"/>
          </a:p>
          <a:p>
            <a:pPr marL="0" indent="0" algn="ctr">
              <a:buNone/>
            </a:pPr>
            <a:r>
              <a:rPr lang="en-US" sz="2000" b="1" dirty="0" smtClean="0"/>
              <a:t>Also identified 7 topic specific challenges and 2 cross cutting challenges</a:t>
            </a:r>
            <a:endParaRPr lang="en-US" sz="2000" b="1" dirty="0"/>
          </a:p>
        </p:txBody>
      </p:sp>
      <p:sp>
        <p:nvSpPr>
          <p:cNvPr id="8" name="Title 1"/>
          <p:cNvSpPr>
            <a:spLocks noGrp="1"/>
          </p:cNvSpPr>
          <p:nvPr>
            <p:ph type="title"/>
          </p:nvPr>
        </p:nvSpPr>
        <p:spPr>
          <a:xfrm>
            <a:off x="457200" y="304800"/>
            <a:ext cx="8229600" cy="1143000"/>
          </a:xfrm>
        </p:spPr>
        <p:txBody>
          <a:bodyPr/>
          <a:lstStyle/>
          <a:p>
            <a:pPr algn="ctr"/>
            <a:r>
              <a:rPr lang="en-US" sz="4000" u="sng" dirty="0" smtClean="0"/>
              <a:t>NOAA Science Workshop</a:t>
            </a:r>
            <a:endParaRPr lang="en-US" sz="4000" u="sng"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30F60DB9CC904E9DF81D3251443E87" ma:contentTypeVersion="0" ma:contentTypeDescription="Create a new document." ma:contentTypeScope="" ma:versionID="5586c428ca461811ad63a81156486591">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2.xml><?xml version="1.0" encoding="utf-8"?>
<ds:datastoreItem xmlns:ds="http://schemas.openxmlformats.org/officeDocument/2006/customXml" ds:itemID="{25AE4859-A0D0-431E-870E-F266A87A2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72638E7-1DEF-4C5D-99C7-7FA788F3862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1367</TotalTime>
  <Words>1984</Words>
  <Application>Microsoft Office PowerPoint</Application>
  <PresentationFormat>On-screen Show (4:3)</PresentationFormat>
  <Paragraphs>295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1_Flow</vt:lpstr>
      <vt:lpstr>Slide 1</vt:lpstr>
      <vt:lpstr>NOAA’s Research Engine </vt:lpstr>
      <vt:lpstr>NOAA Goals</vt:lpstr>
      <vt:lpstr>Oceanic &amp; Atmospheric Research</vt:lpstr>
      <vt:lpstr>Slide 5</vt:lpstr>
      <vt:lpstr>Slide 6</vt:lpstr>
      <vt:lpstr>A Proposed Climate Service </vt:lpstr>
      <vt:lpstr>NOAA’s Changing Strategic Directions</vt:lpstr>
      <vt:lpstr>NOAA Science Workshop</vt:lpstr>
      <vt:lpstr>Drivers for NOAA Research</vt:lpstr>
      <vt:lpstr>NOAA’s Next Generation Strategic Plan </vt:lpstr>
      <vt:lpstr>NOAA’s Next Generation Strategic Plan </vt:lpstr>
      <vt:lpstr>NOAA 5-Yr Research Plan</vt:lpstr>
      <vt:lpstr>NOAA 5-Yr Research Plan</vt:lpstr>
      <vt:lpstr>The Research Funding Process</vt:lpstr>
      <vt:lpstr>NOAA Research Science Reviews</vt:lpstr>
      <vt:lpstr>NOAA Research Tenets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200</cp:revision>
  <dcterms:created xsi:type="dcterms:W3CDTF">2010-03-05T18:03:08Z</dcterms:created>
  <dcterms:modified xsi:type="dcterms:W3CDTF">2011-04-14T20:12:56Z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0x010100EF30F60DB9CC904E9DF81D3251443E87</vt:lpwstr>
  </property>
</Properties>
</file>