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3"/>
  </p:notesMasterIdLst>
  <p:sldIdLst>
    <p:sldId id="282" r:id="rId5"/>
    <p:sldId id="280" r:id="rId6"/>
    <p:sldId id="289" r:id="rId7"/>
    <p:sldId id="279" r:id="rId8"/>
    <p:sldId id="292" r:id="rId9"/>
    <p:sldId id="261" r:id="rId10"/>
    <p:sldId id="263" r:id="rId11"/>
    <p:sldId id="287" r:id="rId12"/>
    <p:sldId id="281" r:id="rId13"/>
    <p:sldId id="265" r:id="rId14"/>
    <p:sldId id="288" r:id="rId15"/>
    <p:sldId id="283" r:id="rId16"/>
    <p:sldId id="284" r:id="rId17"/>
    <p:sldId id="271" r:id="rId18"/>
    <p:sldId id="273" r:id="rId19"/>
    <p:sldId id="274" r:id="rId20"/>
    <p:sldId id="285" r:id="rId21"/>
    <p:sldId id="28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free" initials="mpf"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7975" autoAdjust="0"/>
    <p:restoredTop sz="74834" autoAdjust="0"/>
  </p:normalViewPr>
  <p:slideViewPr>
    <p:cSldViewPr>
      <p:cViewPr varScale="1">
        <p:scale>
          <a:sx n="68" d="100"/>
          <a:sy n="68" d="100"/>
        </p:scale>
        <p:origin x="-27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110"/>
    </p:cViewPr>
  </p:sorterViewPr>
  <p:notesViewPr>
    <p:cSldViewPr>
      <p:cViewPr varScale="1">
        <p:scale>
          <a:sx n="91" d="100"/>
          <a:sy n="91" d="100"/>
        </p:scale>
        <p:origin x="-174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barChart>
        <c:barDir val="col"/>
        <c:grouping val="clustered"/>
        <c:ser>
          <c:idx val="0"/>
          <c:order val="0"/>
          <c:tx>
            <c:strRef>
              <c:f>Sheet1!$B$1</c:f>
              <c:strCache>
                <c:ptCount val="1"/>
                <c:pt idx="0">
                  <c:v>Publications</c:v>
                </c:pt>
              </c:strCache>
            </c:strRef>
          </c:tx>
          <c:cat>
            <c:numRef>
              <c:f>Sheet1!$A$2:$A$6</c:f>
              <c:numCache>
                <c:formatCode>General</c:formatCode>
                <c:ptCount val="5"/>
                <c:pt idx="0">
                  <c:v>2006</c:v>
                </c:pt>
                <c:pt idx="1">
                  <c:v>2007</c:v>
                </c:pt>
                <c:pt idx="2">
                  <c:v>2008</c:v>
                </c:pt>
                <c:pt idx="3">
                  <c:v>2009</c:v>
                </c:pt>
                <c:pt idx="4">
                  <c:v>2010</c:v>
                </c:pt>
              </c:numCache>
            </c:numRef>
          </c:cat>
          <c:val>
            <c:numRef>
              <c:f>Sheet1!$B$2:$B$6</c:f>
              <c:numCache>
                <c:formatCode>General</c:formatCode>
                <c:ptCount val="5"/>
                <c:pt idx="0">
                  <c:v>8</c:v>
                </c:pt>
                <c:pt idx="1">
                  <c:v>10</c:v>
                </c:pt>
                <c:pt idx="2">
                  <c:v>15</c:v>
                </c:pt>
                <c:pt idx="3">
                  <c:v>12</c:v>
                </c:pt>
                <c:pt idx="4">
                  <c:v>4</c:v>
                </c:pt>
              </c:numCache>
            </c:numRef>
          </c:val>
        </c:ser>
        <c:axId val="134174592"/>
        <c:axId val="134176128"/>
      </c:barChart>
      <c:catAx>
        <c:axId val="134174592"/>
        <c:scaling>
          <c:orientation val="minMax"/>
        </c:scaling>
        <c:axPos val="b"/>
        <c:numFmt formatCode="General" sourceLinked="1"/>
        <c:tickLblPos val="nextTo"/>
        <c:crossAx val="134176128"/>
        <c:crosses val="autoZero"/>
        <c:auto val="1"/>
        <c:lblAlgn val="ctr"/>
        <c:lblOffset val="100"/>
      </c:catAx>
      <c:valAx>
        <c:axId val="134176128"/>
        <c:scaling>
          <c:orientation val="minMax"/>
        </c:scaling>
        <c:axPos val="l"/>
        <c:majorGridlines/>
        <c:numFmt formatCode="General" sourceLinked="1"/>
        <c:tickLblPos val="nextTo"/>
        <c:crossAx val="134174592"/>
        <c:crosses val="autoZero"/>
        <c:crossBetween val="between"/>
      </c:valAx>
    </c:plotArea>
    <c:legend>
      <c:legendPos val="r"/>
      <c:layout/>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85DC63-5220-4D44-BB95-1971E560EE91}" type="datetimeFigureOut">
              <a:rPr lang="en-US" smtClean="0"/>
              <a:pPr/>
              <a:t>4/13/2011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968C90-F160-400A-9168-041FF088281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talk is part one of a two-part discussion of ARL’s work in understanding upper-air climate change. This part covers several projects relating to changes in the vertical temperature profile.</a:t>
            </a:r>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RATPAC was used with other later adjusted</a:t>
            </a:r>
            <a:r>
              <a:rPr lang="en-US" baseline="0" dirty="0" smtClean="0"/>
              <a:t> radiosonde datasets in a paper published by Ben Santer in 2008 that showed that trends in radiosonde data in the tropical troposphere were not statistically inconsistent with those in climate models.  ARL participated in this work.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colored lines are trends for 1979-1999 in various radiosonde datasets, plotted as a function of pressure level.  The black line is the mean of trends from 19 climate models. The gray area represents the uncertainty in the model trends.  Because the uncertainties in the radiosonde and model trends are large, the data and models cannot be said to be inconsistent with each other.  This resolves to some extent the controversy that began 20 years ago.</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of use of RATPAC by our own group.  The slide shows the seasonal evolution</a:t>
            </a:r>
            <a:r>
              <a:rPr lang="en-US" baseline="0" dirty="0" smtClean="0"/>
              <a:t> of</a:t>
            </a:r>
            <a:r>
              <a:rPr lang="en-US" dirty="0" smtClean="0"/>
              <a:t> temperature trends in the deep tropics.  The paper compared these trends in 6 radiosonde datasets and also satellite datasets. The plot shows trends for 1979-2009 for</a:t>
            </a:r>
            <a:r>
              <a:rPr lang="en-US" baseline="0" dirty="0" smtClean="0"/>
              <a:t> </a:t>
            </a:r>
            <a:r>
              <a:rPr lang="en-US" dirty="0" smtClean="0"/>
              <a:t>10N-10S</a:t>
            </a:r>
            <a:r>
              <a:rPr lang="en-US" baseline="0" dirty="0" smtClean="0"/>
              <a:t> as a function of month (x-axis) and pressure level (y-axis).</a:t>
            </a:r>
            <a:r>
              <a:rPr lang="en-US" dirty="0" smtClean="0"/>
              <a:t> </a:t>
            </a:r>
          </a:p>
          <a:p>
            <a:endParaRPr lang="en-US" dirty="0" smtClean="0"/>
          </a:p>
          <a:p>
            <a:r>
              <a:rPr lang="en-US" dirty="0" smtClean="0"/>
              <a:t>The</a:t>
            </a:r>
            <a:r>
              <a:rPr lang="en-US" baseline="0" dirty="0" smtClean="0"/>
              <a:t> stratosphere shows strong cooling </a:t>
            </a:r>
            <a:r>
              <a:rPr lang="en-US" dirty="0" smtClean="0"/>
              <a:t>in early winter but little cooling in spring. The troposphere shows a weaker seasonal</a:t>
            </a:r>
            <a:r>
              <a:rPr lang="en-US" baseline="0" dirty="0" smtClean="0"/>
              <a:t> pattern of warming. </a:t>
            </a:r>
          </a:p>
          <a:p>
            <a:r>
              <a:rPr lang="en-US" baseline="0" dirty="0" smtClean="0"/>
              <a:t>The strong difference in stratospheric trends in different seasons may be an indicator of changes in the stratospheric circulation, as predicted by climate models.  </a:t>
            </a:r>
          </a:p>
          <a:p>
            <a:r>
              <a:rPr lang="en-US" baseline="0" dirty="0" smtClean="0"/>
              <a:t>This work was published in Journal of Climate this spring.</a:t>
            </a:r>
            <a:endParaRPr lang="en-US" dirty="0" smtClean="0"/>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To separate long-term trends from other variability it’s necessary to study interannual-scale phenomena too, including the effects of volcanoes and ENSO.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Many</a:t>
            </a:r>
            <a:r>
              <a:rPr lang="en-US" sz="1200" baseline="0" dirty="0" smtClean="0"/>
              <a:t> papers look at the effects of volcanic eruptions on surface climate.  Jim Angell of ARL was one of the first to use radiosonde data to examine effects in the upper air.  More recently we have extended this work to compare observed effects to those in climate models.  Most previous work of this type used layer-mean temperatures or data from satellites or reanalysis.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 figure shows a comparison of effects of Pinatubo using RATPAC data on the left and the mean of 6 climate models on the right, shown in a latitude-altitude plot.  [From Free and Lanzante 2009.] You can see a similar overall pattern of warming in the stratosphere and cooling in the troposphere, with a noisier result in the observations than in the model mean.</a:t>
            </a:r>
            <a:endParaRPr lang="en-US" sz="1200" dirty="0" smtClean="0"/>
          </a:p>
          <a:p>
            <a:endParaRPr lang="en-US" baseline="0"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This plot is from Free and Lanzante (J.</a:t>
            </a:r>
            <a:r>
              <a:rPr lang="en-US" sz="1200" baseline="0" dirty="0" smtClean="0"/>
              <a:t> of Climate</a:t>
            </a:r>
            <a:r>
              <a:rPr lang="en-US" sz="1200" dirty="0" smtClean="0"/>
              <a:t>, 2009), showing</a:t>
            </a:r>
            <a:r>
              <a:rPr lang="en-US" sz="1200" baseline="0" dirty="0" smtClean="0"/>
              <a:t> the volcanic effects on the vertical temperature profile in the tropics for three large eruptions. </a:t>
            </a:r>
          </a:p>
          <a:p>
            <a:r>
              <a:rPr lang="en-US" sz="1200" baseline="0" dirty="0" smtClean="0"/>
              <a:t>To measure the effect we took the m</a:t>
            </a:r>
            <a:r>
              <a:rPr lang="en-US" dirty="0" smtClean="0"/>
              <a:t>ean temperatures 2 years before</a:t>
            </a:r>
            <a:r>
              <a:rPr lang="en-US" baseline="0" dirty="0" smtClean="0"/>
              <a:t> minus those for </a:t>
            </a:r>
            <a:r>
              <a:rPr lang="en-US" dirty="0" smtClean="0"/>
              <a:t>2 years after the eruption.  We did this for two radiosonde</a:t>
            </a:r>
            <a:r>
              <a:rPr lang="en-US" baseline="0" dirty="0" smtClean="0"/>
              <a:t> datasets, RATPAC and HadAT (from the UK Met Office), shown in black, and for output from 6 climate models, shown in colors.  The gray area is the 95% confidence interval around the RATPAC results.</a:t>
            </a:r>
          </a:p>
          <a:p>
            <a:r>
              <a:rPr lang="en-US" sz="1200" baseline="0" dirty="0" smtClean="0"/>
              <a:t>The overall effect in both models and data is as expected, that is, cooling in the troposphere and warming in the stratosphere, but there are differences among models and between models and data.</a:t>
            </a:r>
            <a:endParaRPr lang="en-US" sz="1200" dirty="0" smtClean="0"/>
          </a:p>
          <a:p>
            <a:pPr>
              <a:buFont typeface="Arial" pitchFamily="34" charset="0"/>
              <a:buChar char="•"/>
            </a:pPr>
            <a:r>
              <a:rPr lang="en-US" sz="1200" dirty="0" smtClean="0"/>
              <a:t> For Chichon and Pinatubo, models show less cooling in tropical troposphere than do the data.</a:t>
            </a:r>
          </a:p>
          <a:p>
            <a:pPr>
              <a:buFont typeface="Arial" pitchFamily="34" charset="0"/>
              <a:buChar char="•"/>
            </a:pPr>
            <a:r>
              <a:rPr lang="en-US" sz="1200" dirty="0" smtClean="0"/>
              <a:t> Models tend to show more response to Pinatubo in the stratosphere and at the tropopause than seen in data.</a:t>
            </a:r>
          </a:p>
          <a:p>
            <a:pPr>
              <a:buFont typeface="Arial" pitchFamily="34" charset="0"/>
              <a:buChar char="•"/>
            </a:pPr>
            <a:r>
              <a:rPr lang="en-US" sz="1200" dirty="0" smtClean="0"/>
              <a:t> Other results</a:t>
            </a:r>
            <a:r>
              <a:rPr lang="en-US" sz="1200" baseline="0" dirty="0" smtClean="0"/>
              <a:t> from this paper, not shown in this plot, include a finding that the e</a:t>
            </a:r>
            <a:r>
              <a:rPr lang="en-US" sz="1200" dirty="0" smtClean="0"/>
              <a:t>ffects of eruptions on trends are probably not important for periods ending after 1998.</a:t>
            </a:r>
          </a:p>
          <a:p>
            <a:endParaRPr lang="en-US"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50000"/>
              </a:lnSpc>
            </a:pPr>
            <a:r>
              <a:rPr lang="en-US" dirty="0" smtClean="0"/>
              <a:t>Free and Seidel (Journal of Geophysical Research, 2009) shows results </a:t>
            </a:r>
            <a:r>
              <a:rPr lang="en-US" sz="1200" dirty="0" smtClean="0"/>
              <a:t>from regression analysis of 4 radiosonde datasets,</a:t>
            </a:r>
            <a:r>
              <a:rPr lang="en-US" sz="1200" baseline="0" dirty="0" smtClean="0"/>
              <a:t> including RATPAC and two other adjusted datasets, </a:t>
            </a:r>
            <a:r>
              <a:rPr lang="en-US" dirty="0" smtClean="0"/>
              <a:t>in the zonal mean</a:t>
            </a:r>
            <a:r>
              <a:rPr lang="en-US" sz="1200" baseline="0" dirty="0" smtClean="0"/>
              <a:t>, as a function of pressure level. </a:t>
            </a:r>
            <a:r>
              <a:rPr lang="en-US" sz="1200" dirty="0" smtClean="0"/>
              <a:t> </a:t>
            </a:r>
            <a:r>
              <a:rPr lang="en-US" baseline="0" dirty="0" smtClean="0"/>
              <a:t>The figure shows the </a:t>
            </a:r>
            <a:r>
              <a:rPr lang="en-US" sz="1200" dirty="0" smtClean="0"/>
              <a:t>ENSO effect </a:t>
            </a:r>
            <a:r>
              <a:rPr lang="en-US" dirty="0" smtClean="0"/>
              <a:t>in winter, with significant cooling in the tropical</a:t>
            </a:r>
            <a:r>
              <a:rPr lang="en-US" baseline="0" dirty="0" smtClean="0"/>
              <a:t> stratosphere</a:t>
            </a:r>
            <a:r>
              <a:rPr lang="en-US" dirty="0" smtClean="0"/>
              <a:t> and warming in the Arctic stratosphere</a:t>
            </a:r>
            <a:r>
              <a:rPr lang="en-US" sz="1200" dirty="0" smtClean="0"/>
              <a:t>.  The blank</a:t>
            </a:r>
            <a:r>
              <a:rPr lang="en-US" sz="1200" baseline="0" dirty="0" smtClean="0"/>
              <a:t> areas are those where the effect was not statistically significant.  We found significant cooling in the tropical stratosphere during El Niño winters, and warming in the Arctic stratosphere.</a:t>
            </a:r>
            <a:endParaRPr lang="en-US" sz="1200" dirty="0" smtClean="0"/>
          </a:p>
          <a:p>
            <a:pPr>
              <a:lnSpc>
                <a:spcPct val="150000"/>
              </a:lnSpc>
            </a:pPr>
            <a:r>
              <a:rPr lang="en-US" sz="1200" dirty="0" smtClean="0"/>
              <a:t>The warming</a:t>
            </a:r>
            <a:r>
              <a:rPr lang="en-US" sz="1200" baseline="0" dirty="0" smtClean="0"/>
              <a:t> in the Arctic stratosphere </a:t>
            </a:r>
            <a:r>
              <a:rPr lang="en-US" dirty="0" smtClean="0"/>
              <a:t>has potential implications for surface weather,</a:t>
            </a:r>
            <a:r>
              <a:rPr lang="en-US" baseline="0" dirty="0" smtClean="0"/>
              <a:t> especially in Europe and possibly the Eastern US, through </a:t>
            </a:r>
            <a:r>
              <a:rPr lang="en-US" dirty="0" smtClean="0"/>
              <a:t>the effects of the polar vortex on the Arctic Oscillation.</a:t>
            </a:r>
          </a:p>
          <a:p>
            <a:pPr>
              <a:lnSpc>
                <a:spcPct val="150000"/>
              </a:lnSpc>
            </a:pPr>
            <a:endParaRPr lang="en-US" dirty="0" smtClean="0"/>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RATPAC dataset was</a:t>
            </a:r>
            <a:r>
              <a:rPr lang="en-US" baseline="0" dirty="0" smtClean="0"/>
              <a:t> created by a team including collaborators from two other NOAA organizations: the Geophysical Fluid Dynamics Lab (GFDL) and the National Climatic Data Center (NCDC). </a:t>
            </a:r>
          </a:p>
          <a:p>
            <a:r>
              <a:rPr lang="en-US" baseline="0" dirty="0" smtClean="0"/>
              <a:t>The work on volcanic effects was done in collaboration with John Lanzante from GFDL.</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For</a:t>
            </a:r>
            <a:r>
              <a:rPr lang="en-US" sz="1200" baseline="0" dirty="0" smtClean="0"/>
              <a:t> the future, we have more ideas than we have resources to pursue them. These are some of our thoughts.</a:t>
            </a:r>
          </a:p>
          <a:p>
            <a:endParaRPr lang="en-US" sz="1200" dirty="0" smtClean="0"/>
          </a:p>
          <a:p>
            <a:r>
              <a:rPr lang="en-US" sz="1200" dirty="0" smtClean="0"/>
              <a:t>1.</a:t>
            </a:r>
            <a:r>
              <a:rPr lang="en-US" sz="1200" baseline="0" dirty="0" smtClean="0"/>
              <a:t>  </a:t>
            </a:r>
            <a:r>
              <a:rPr lang="en-US" sz="1200" dirty="0" smtClean="0"/>
              <a:t>W</a:t>
            </a:r>
            <a:r>
              <a:rPr lang="en-US" sz="1200" baseline="0" dirty="0" smtClean="0"/>
              <a:t>e now have ~5 adjusted datasets from different institutions, showing a wide range of trends.  It would be interesting to investigate the reasons for the differences in trends in these datasets.  </a:t>
            </a:r>
            <a:endParaRPr lang="en-US" sz="1200" dirty="0" smtClean="0"/>
          </a:p>
          <a:p>
            <a:endParaRPr lang="en-US" sz="1200" dirty="0" smtClean="0"/>
          </a:p>
          <a:p>
            <a:r>
              <a:rPr lang="en-US" sz="1200" dirty="0" smtClean="0"/>
              <a:t>2.  One</a:t>
            </a:r>
            <a:r>
              <a:rPr lang="en-US" sz="1200" baseline="0" dirty="0" smtClean="0"/>
              <a:t> possible source of artificial cooling trends in the stratosphere is changes in the number of balloons reaching a given level due to improvements in balloon quality.  It would be helpful to test whether this is an important source of problems in radiosonde records.   </a:t>
            </a:r>
            <a:endParaRPr lang="en-US" sz="1200" dirty="0" smtClean="0"/>
          </a:p>
          <a:p>
            <a:endParaRPr lang="en-US" sz="1200" dirty="0" smtClean="0"/>
          </a:p>
          <a:p>
            <a:r>
              <a:rPr lang="en-US" sz="1200" dirty="0" smtClean="0"/>
              <a:t>3.</a:t>
            </a:r>
            <a:r>
              <a:rPr lang="en-US" sz="1200" baseline="0" dirty="0" smtClean="0"/>
              <a:t> H</a:t>
            </a:r>
            <a:r>
              <a:rPr lang="en-US" sz="1200" dirty="0" smtClean="0"/>
              <a:t>urricane “potential intensity” (PI) seems</a:t>
            </a:r>
            <a:r>
              <a:rPr lang="en-US" sz="1200" baseline="0" dirty="0" smtClean="0"/>
              <a:t> to be sensitive</a:t>
            </a:r>
            <a:r>
              <a:rPr lang="en-US" sz="1200" dirty="0" smtClean="0"/>
              <a:t> to differences in vertical temperature profiles in the tropics.</a:t>
            </a:r>
            <a:r>
              <a:rPr lang="en-US" sz="1200" baseline="0" dirty="0" smtClean="0"/>
              <a:t>  We may investigate the effect of uncertainties in trends in the upper troposphere and lower stratosphere on estimates of changes in hurricane PI.</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
            </a:r>
            <a:r>
              <a:rPr lang="en-US" baseline="0" dirty="0" smtClean="0"/>
              <a:t> important motivation for studying upper-air temperature trends has been the controversy that started around 1990 with publication of work on satellite temperature trends for the troposphere. These early results showed little or no warming in the troposphere. This fueled a lengthy debate about the reality of warming at the surface, and much of our work was intended to help resolve those issues.</a:t>
            </a:r>
          </a:p>
          <a:p>
            <a:r>
              <a:rPr lang="en-US" baseline="0" dirty="0" smtClean="0"/>
              <a:t>In the stratosphere, temperature changes are important because they affect the depletion and recovery of the ozone layer. Also, there is growing recognition that the stratosphere can affect weather and climate at the surface.</a:t>
            </a:r>
          </a:p>
          <a:p>
            <a:r>
              <a:rPr lang="en-US" baseline="0" dirty="0" smtClean="0"/>
              <a:t>Overall, changes in the vertical temperature profile can be used in climate studies to help clarify the likely causes of climate change. </a:t>
            </a:r>
            <a:r>
              <a:rPr lang="en-US" dirty="0" smtClean="0"/>
              <a:t>For example, changes in the sun's output cool or warm the whole </a:t>
            </a:r>
            <a:r>
              <a:rPr lang="en-US" dirty="0" err="1" smtClean="0"/>
              <a:t>tropospheric</a:t>
            </a:r>
            <a:r>
              <a:rPr lang="en-US" dirty="0" smtClean="0"/>
              <a:t>/stratospheric profile, whereas changes in greenhouse </a:t>
            </a:r>
            <a:r>
              <a:rPr lang="en-US" smtClean="0"/>
              <a:t>gases have </a:t>
            </a:r>
            <a:r>
              <a:rPr lang="en-US" dirty="0" smtClean="0"/>
              <a:t>opposite effects in the troposphere and stratosphere.</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would like to use</a:t>
            </a:r>
            <a:r>
              <a:rPr lang="en-US" sz="1200" baseline="0" dirty="0" smtClean="0"/>
              <a:t> r</a:t>
            </a:r>
            <a:r>
              <a:rPr lang="en-US" sz="1200" dirty="0" smtClean="0"/>
              <a:t>adiosonde temperature data to assess trends, because</a:t>
            </a:r>
            <a:r>
              <a:rPr lang="en-US" sz="1200" baseline="0" dirty="0" smtClean="0"/>
              <a:t> they go back much further than satellite data. Unfortunately</a:t>
            </a:r>
            <a:r>
              <a:rPr lang="en-US" sz="1200" dirty="0" smtClean="0"/>
              <a:t>, this</a:t>
            </a:r>
            <a:r>
              <a:rPr lang="en-US" sz="1200" baseline="0" dirty="0" smtClean="0"/>
              <a:t> is difficult because they </a:t>
            </a:r>
            <a:r>
              <a:rPr lang="en-US" sz="1200" dirty="0" smtClean="0"/>
              <a:t>contain many large spurious discontinuities due to changes in instruments</a:t>
            </a:r>
            <a:r>
              <a:rPr lang="en-US" sz="1200" baseline="0" dirty="0" smtClean="0"/>
              <a:t> and </a:t>
            </a:r>
            <a:r>
              <a:rPr lang="en-US" sz="1200" dirty="0" smtClean="0"/>
              <a:t>procedures.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figure shows an example of such a discontinuity.  These</a:t>
            </a:r>
            <a:r>
              <a:rPr lang="en-US" sz="1200" baseline="0" dirty="0" smtClean="0"/>
              <a:t> changes make it difficult to c</a:t>
            </a:r>
            <a:r>
              <a:rPr lang="en-US" sz="1200" dirty="0" smtClean="0"/>
              <a:t>reate</a:t>
            </a:r>
            <a:r>
              <a:rPr lang="en-US" sz="1200" baseline="0" dirty="0" smtClean="0"/>
              <a:t> datasets that are reliable indicators of temperature trends.  This is the problem that our group has wrestled with over the past 10-15 years.  The RATPAC dataset was an attempt to address this problem.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effort to remove or reduce the effects of these shifts resulted in the RATPAC project, a team effort involving people from several parts of NOAA, to produce an adjusted radiosonde dataset. Previous work had adjusted data with reference to satellite temperatures, but this means the result does not give a completely independent record. We chose not to use an outside reference.  Work done previously by team members indicated that adjustments, if overdone, can remove real trends. Our work tried to avoid that by taking a conservative approach.  We use a limited set of stations with approximately even distribution rather than all available stations.</a:t>
            </a:r>
            <a:endParaRPr lang="en-US" dirty="0" smtClean="0"/>
          </a:p>
          <a:p>
            <a:endParaRPr lang="en-US" dirty="0" smtClean="0"/>
          </a:p>
          <a:p>
            <a:r>
              <a:rPr lang="en-US" dirty="0" smtClean="0"/>
              <a:t>GFDL=</a:t>
            </a:r>
            <a:r>
              <a:rPr lang="en-US" baseline="0" dirty="0" smtClean="0"/>
              <a:t> NOAA Geophysical Fluid Dynamics Lab</a:t>
            </a:r>
          </a:p>
          <a:p>
            <a:r>
              <a:rPr lang="en-US" baseline="0" dirty="0" smtClean="0"/>
              <a:t>NCDC= NOAA NESDIS National Climatic Data Center</a:t>
            </a:r>
            <a:endParaRPr lang="en-US"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r>
              <a:rPr lang="en-US" dirty="0" smtClean="0"/>
              <a:t>RATPAC is a regional and monthly mean adjusted dataset.</a:t>
            </a:r>
            <a:r>
              <a:rPr lang="en-US" baseline="0" dirty="0" smtClean="0"/>
              <a:t> It was the first radiosonde </a:t>
            </a:r>
            <a:r>
              <a:rPr lang="en-US" sz="1200" dirty="0" smtClean="0"/>
              <a:t>temperature dataset homogenized without the use of satellite data,</a:t>
            </a:r>
            <a:r>
              <a:rPr lang="en-US" sz="1200" baseline="0" dirty="0" smtClean="0"/>
              <a:t> and is the only </a:t>
            </a:r>
            <a:endParaRPr lang="en-US" sz="1200" dirty="0" smtClean="0"/>
          </a:p>
          <a:p>
            <a:pPr lvl="0">
              <a:buFont typeface="Arial" pitchFamily="34" charset="0"/>
              <a:buNone/>
            </a:pPr>
            <a:r>
              <a:rPr lang="en-US" sz="1200" dirty="0" smtClean="0"/>
              <a:t>NOAA upper-air adjusted radiosonde dataset.</a:t>
            </a:r>
            <a:r>
              <a:rPr lang="en-US" sz="1200" baseline="0" dirty="0" smtClean="0"/>
              <a:t> ARL </a:t>
            </a:r>
            <a:r>
              <a:rPr lang="en-US" sz="1200" dirty="0" smtClean="0"/>
              <a:t>transferred RATPAC to NCDC where</a:t>
            </a:r>
            <a:r>
              <a:rPr lang="en-US" sz="1200" baseline="0" dirty="0" smtClean="0"/>
              <a:t> it is updated on a </a:t>
            </a:r>
            <a:r>
              <a:rPr lang="en-US" sz="1200" dirty="0" smtClean="0"/>
              <a:t>monthly basis.</a:t>
            </a:r>
            <a:endParaRPr lang="en-US" sz="1200" dirty="0" smtClean="0">
              <a:solidFill>
                <a:prstClr val="black"/>
              </a:solidFill>
            </a:endParaRPr>
          </a:p>
          <a:p>
            <a:endParaRPr lang="en-US" dirty="0" smtClean="0"/>
          </a:p>
          <a:p>
            <a:r>
              <a:rPr lang="en-US" dirty="0" smtClean="0"/>
              <a:t>The figure</a:t>
            </a:r>
            <a:r>
              <a:rPr lang="en-US" baseline="0" dirty="0" smtClean="0"/>
              <a:t> is an example of the use of the RATPAC data updated through 2010 from NCDC’s climate monitoring web page; this was downloaded this spring, and shows that 2010 was the warmest year in the RATPAC record for the global troposphere.</a:t>
            </a:r>
          </a:p>
          <a:p>
            <a:r>
              <a:rPr lang="en-US" baseline="0" dirty="0" smtClean="0"/>
              <a:t>[NCDC=NOAA NESDIS National Climatic Data Center]</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RATPAC has been used for climate assessments such</a:t>
            </a:r>
            <a:r>
              <a:rPr lang="en-US" baseline="0" dirty="0" smtClean="0"/>
              <a:t> as the IPCC AR4 report and the State of the Climate Reports published annually in the Bulletin of the American Meteorological Society (BAMS).  The team won a NOAA bronze medal in 2007.  Many other scientists have used RATPAC, and our paper has been referenced often in the literature.</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a:t>
            </a:r>
            <a:r>
              <a:rPr lang="en-US" baseline="0" dirty="0" smtClean="0"/>
              <a:t> 50 papers have cited our paper on the  RATPAC dataset.</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66485B-8A43-4B08-93E1-DB7D3FDA24D2}" type="datetime1">
              <a:rPr lang="en-US" smtClean="0"/>
              <a:pPr/>
              <a:t>4/13/2011</a:t>
            </a:fld>
            <a:endParaRPr lang="en-US" dirty="0"/>
          </a:p>
        </p:txBody>
      </p:sp>
      <p:sp>
        <p:nvSpPr>
          <p:cNvPr id="4" name="Footer Placeholder 3"/>
          <p:cNvSpPr>
            <a:spLocks noGrp="1"/>
          </p:cNvSpPr>
          <p:nvPr>
            <p:ph type="ftr" sz="quarter" idx="11"/>
          </p:nvPr>
        </p:nvSpPr>
        <p:spPr/>
        <p:txBody>
          <a:bodyPr/>
          <a:lstStyle/>
          <a:p>
            <a:r>
              <a:rPr lang="en-US" dirty="0" smtClean="0"/>
              <a:t>Air Resources Laboratory</a:t>
            </a:r>
            <a:endParaRPr lang="en-US" dirty="0"/>
          </a:p>
        </p:txBody>
      </p:sp>
      <p:sp>
        <p:nvSpPr>
          <p:cNvPr id="5" name="Slide Number Placeholder 4"/>
          <p:cNvSpPr>
            <a:spLocks noGrp="1"/>
          </p:cNvSpPr>
          <p:nvPr>
            <p:ph type="sldNum" sz="quarter" idx="12"/>
          </p:nvPr>
        </p:nvSpPr>
        <p:spPr/>
        <p:txBody>
          <a:bodyPr/>
          <a:lstStyle/>
          <a:p>
            <a:fld id="{3E7EE49B-C32B-495C-9640-ABBF50F57D80}" type="slidenum">
              <a:rPr lang="en-US" smtClean="0"/>
              <a:pPr/>
              <a:t>‹#›</a:t>
            </a:fld>
            <a:endParaRPr lang="en-US" dirty="0"/>
          </a:p>
        </p:txBody>
      </p:sp>
      <p:sp>
        <p:nvSpPr>
          <p:cNvPr id="8" name="Content Placeholder 2"/>
          <p:cNvSpPr>
            <a:spLocks noGrp="1"/>
          </p:cNvSpPr>
          <p:nvPr>
            <p:ph idx="13"/>
          </p:nvPr>
        </p:nvSpPr>
        <p:spPr>
          <a:xfrm>
            <a:off x="609600" y="1524000"/>
            <a:ext cx="8229600" cy="4389120"/>
          </a:xfrm>
          <a:prstGeom prst="rect">
            <a:avLst/>
          </a:prstGeom>
        </p:spPr>
        <p:txBody>
          <a:bodyPr/>
          <a:lstStyle>
            <a:lvl1pPr>
              <a:defRPr sz="36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935480"/>
            <a:ext cx="8229600" cy="4389120"/>
          </a:xfrm>
          <a:prstGeom prst="rect">
            <a:avLst/>
          </a:prstGeo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3BF72E70-F309-487C-8387-A657D1DD6C67}" type="datetime1">
              <a:rPr lang="en-US" smtClean="0"/>
              <a:pPr/>
              <a:t>4/13/2011</a:t>
            </a:fld>
            <a:endParaRPr lang="en-US" dirty="0"/>
          </a:p>
        </p:txBody>
      </p:sp>
      <p:sp>
        <p:nvSpPr>
          <p:cNvPr id="5" name="Footer Placeholder 4"/>
          <p:cNvSpPr>
            <a:spLocks noGrp="1"/>
          </p:cNvSpPr>
          <p:nvPr>
            <p:ph type="ftr" sz="quarter" idx="11"/>
          </p:nvPr>
        </p:nvSpPr>
        <p:spPr/>
        <p:txBody>
          <a:body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51FF8F-F7BF-4DEB-A7F9-0E6D4FE763E3}" type="datetime1">
              <a:rPr lang="en-US" smtClean="0"/>
              <a:pPr/>
              <a:t>4/13/2011</a:t>
            </a:fld>
            <a:endParaRPr lang="en-US" dirty="0"/>
          </a:p>
        </p:txBody>
      </p:sp>
      <p:sp>
        <p:nvSpPr>
          <p:cNvPr id="6" name="Footer Placeholder 5"/>
          <p:cNvSpPr>
            <a:spLocks noGrp="1"/>
          </p:cNvSpPr>
          <p:nvPr>
            <p:ph type="ftr" sz="quarter" idx="11"/>
          </p:nvPr>
        </p:nvSpPr>
        <p:spPr/>
        <p:txBody>
          <a:bodyPr/>
          <a:lstStyle/>
          <a:p>
            <a:r>
              <a:rPr lang="en-US" dirty="0" smtClean="0"/>
              <a:t>Air Resources Laboratory</a:t>
            </a:r>
            <a:endParaRPr lang="en-US" dirty="0"/>
          </a:p>
        </p:txBody>
      </p:sp>
      <p:sp>
        <p:nvSpPr>
          <p:cNvPr id="7" name="Slide Number Placeholder 6"/>
          <p:cNvSpPr>
            <a:spLocks noGrp="1"/>
          </p:cNvSpPr>
          <p:nvPr>
            <p:ph type="sldNum" sz="quarter" idx="12"/>
          </p:nvPr>
        </p:nvSpPr>
        <p:spPr/>
        <p:txBody>
          <a:bodyPr/>
          <a:lstStyle/>
          <a:p>
            <a:fld id="{3E7EE49B-C32B-495C-9640-ABBF50F57D8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2C01384-5899-439B-8B4F-3AF06687C6BE}" type="datetime1">
              <a:rPr lang="en-US" smtClean="0"/>
              <a:pPr/>
              <a:t>4/13/2011</a:t>
            </a:fld>
            <a:endParaRPr lang="en-US" dirty="0"/>
          </a:p>
        </p:txBody>
      </p:sp>
      <p:sp>
        <p:nvSpPr>
          <p:cNvPr id="8" name="Footer Placeholder 7"/>
          <p:cNvSpPr>
            <a:spLocks noGrp="1"/>
          </p:cNvSpPr>
          <p:nvPr>
            <p:ph type="ftr" sz="quarter" idx="11"/>
          </p:nvPr>
        </p:nvSpPr>
        <p:spPr/>
        <p:txBody>
          <a:bodyPr/>
          <a:lstStyle/>
          <a:p>
            <a:r>
              <a:rPr lang="en-US" dirty="0" smtClean="0"/>
              <a:t>Air Resources Laboratory</a:t>
            </a:r>
            <a:endParaRPr lang="en-US" dirty="0"/>
          </a:p>
        </p:txBody>
      </p:sp>
      <p:sp>
        <p:nvSpPr>
          <p:cNvPr id="9" name="Slide Number Placeholder 8"/>
          <p:cNvSpPr>
            <a:spLocks noGrp="1"/>
          </p:cNvSpPr>
          <p:nvPr>
            <p:ph type="sldNum" sz="quarter" idx="12"/>
          </p:nvPr>
        </p:nvSpPr>
        <p:spPr/>
        <p:txBody>
          <a:bodyPr/>
          <a:lstStyle/>
          <a:p>
            <a:fld id="{3E7EE49B-C32B-495C-9640-ABBF50F57D8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800"/>
            </a:lvl1pPr>
          </a:lstStyle>
          <a:p>
            <a:fld id="{2D36A7DA-6342-4CDC-B8EE-6B81135DE92D}" type="datetime1">
              <a:rPr lang="en-US" smtClean="0"/>
              <a:pPr/>
              <a:t>4/13/2011</a:t>
            </a:fld>
            <a:endParaRPr lang="en-US" dirty="0"/>
          </a:p>
        </p:txBody>
      </p:sp>
      <p:sp>
        <p:nvSpPr>
          <p:cNvPr id="3" name="Footer Placeholder 2"/>
          <p:cNvSpPr>
            <a:spLocks noGrp="1"/>
          </p:cNvSpPr>
          <p:nvPr>
            <p:ph type="ftr" sz="quarter" idx="11"/>
          </p:nvPr>
        </p:nvSpPr>
        <p:spPr/>
        <p:txBody>
          <a:bodyPr/>
          <a:lstStyle/>
          <a:p>
            <a:r>
              <a:rPr lang="en-US" dirty="0" smtClean="0"/>
              <a:t>Air Resources Laboratory</a:t>
            </a:r>
            <a:endParaRPr lang="en-US" dirty="0"/>
          </a:p>
        </p:txBody>
      </p:sp>
      <p:sp>
        <p:nvSpPr>
          <p:cNvPr id="4" name="Slide Number Placeholder 3"/>
          <p:cNvSpPr>
            <a:spLocks noGrp="1"/>
          </p:cNvSpPr>
          <p:nvPr>
            <p:ph type="sldNum" sz="quarter" idx="12"/>
          </p:nvPr>
        </p:nvSpPr>
        <p:spPr/>
        <p:txBody>
          <a:bodyPr/>
          <a:lstStyle>
            <a:lvl1pPr>
              <a:defRPr sz="1400"/>
            </a:lvl1pPr>
          </a:lstStyle>
          <a:p>
            <a:fld id="{3E7EE49B-C32B-495C-9640-ABBF50F57D8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a:prstGeom prst="rect">
            <a:avLst/>
          </a:prstGeom>
        </p:spPr>
        <p:txBody>
          <a:bodyPr lIns="0" anchor="b">
            <a:noAutofit/>
          </a:bodyPr>
          <a:lstStyle>
            <a:lvl1pPr algn="l" rtl="0">
              <a:spcBef>
                <a:spcPct val="0"/>
              </a:spcBef>
              <a:buNone/>
              <a:defRPr sz="2600" b="0">
                <a:ln>
                  <a:noFill/>
                </a:ln>
                <a:solidFill>
                  <a:schemeClr val="tx1"/>
                </a:solidFill>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D19B043-8606-4A35-B374-18178DA45BC7}" type="datetime1">
              <a:rPr lang="en-US" smtClean="0"/>
              <a:pPr/>
              <a:t>4/13/2011</a:t>
            </a:fld>
            <a:endParaRPr lang="en-US" dirty="0"/>
          </a:p>
        </p:txBody>
      </p:sp>
      <p:sp>
        <p:nvSpPr>
          <p:cNvPr id="6" name="Footer Placeholder 5"/>
          <p:cNvSpPr>
            <a:spLocks noGrp="1"/>
          </p:cNvSpPr>
          <p:nvPr>
            <p:ph type="ftr" sz="quarter" idx="11"/>
          </p:nvPr>
        </p:nvSpPr>
        <p:spPr/>
        <p:txBody>
          <a:bodyPr/>
          <a:lstStyle/>
          <a:p>
            <a:r>
              <a:rPr lang="en-US" dirty="0" smtClean="0"/>
              <a:t>Air Resources Laboratory</a:t>
            </a:r>
            <a:endParaRPr lang="en-US" dirty="0"/>
          </a:p>
        </p:txBody>
      </p:sp>
      <p:sp>
        <p:nvSpPr>
          <p:cNvPr id="7" name="Slide Number Placeholder 6"/>
          <p:cNvSpPr>
            <a:spLocks noGrp="1"/>
          </p:cNvSpPr>
          <p:nvPr>
            <p:ph type="sldNum" sz="quarter" idx="12"/>
          </p:nvPr>
        </p:nvSpPr>
        <p:spPr/>
        <p:txBody>
          <a:bodyPr/>
          <a:lstStyle/>
          <a:p>
            <a:fld id="{3E7EE49B-C32B-495C-9640-ABBF50F57D8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chemeClr val="tx1"/>
                </a:solidFill>
              </a:defRPr>
            </a:lvl1pPr>
          </a:lstStyle>
          <a:p>
            <a:r>
              <a:rPr kumimoji="0" lang="en-US" dirty="0" smtClean="0"/>
              <a:t>Click to edit Master title style</a:t>
            </a:r>
            <a:endParaRPr kumimoji="0" lang="en-US" dirty="0"/>
          </a:p>
        </p:txBody>
      </p:sp>
      <p:sp>
        <p:nvSpPr>
          <p:cNvPr id="4"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D018DE-2FE2-4869-815D-EF4A5A710EB2}" type="datetime1">
              <a:rPr lang="en-US" smtClean="0"/>
              <a:pPr/>
              <a:t>4/13/2011</a:t>
            </a:fld>
            <a:endParaRPr lang="en-US" dirty="0"/>
          </a:p>
        </p:txBody>
      </p:sp>
      <p:sp>
        <p:nvSpPr>
          <p:cNvPr id="6" name="Footer Placeholder 5"/>
          <p:cNvSpPr>
            <a:spLocks noGrp="1"/>
          </p:cNvSpPr>
          <p:nvPr>
            <p:ph type="ftr" sz="quarter" idx="11"/>
          </p:nvPr>
        </p:nvSpPr>
        <p:spPr/>
        <p:txBody>
          <a:bodyPr/>
          <a:lstStyle/>
          <a:p>
            <a:r>
              <a:rPr lang="en-US" dirty="0" smtClean="0"/>
              <a:t>Air Resources Laboratory</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3E7EE49B-C32B-495C-9640-ABBF50F57D80}"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1935480"/>
            <a:ext cx="8229600" cy="4389120"/>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2B9FF8-5A8F-40E7-93DF-7C6532BB8B94}" type="datetime1">
              <a:rPr lang="en-US" smtClean="0"/>
              <a:pPr/>
              <a:t>4/13/2011</a:t>
            </a:fld>
            <a:endParaRPr lang="en-US" dirty="0"/>
          </a:p>
        </p:txBody>
      </p:sp>
      <p:sp>
        <p:nvSpPr>
          <p:cNvPr id="5" name="Footer Placeholder 4"/>
          <p:cNvSpPr>
            <a:spLocks noGrp="1"/>
          </p:cNvSpPr>
          <p:nvPr>
            <p:ph type="ftr" sz="quarter" idx="11"/>
          </p:nvPr>
        </p:nvSpPr>
        <p:spPr/>
        <p:txBody>
          <a:body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a:prstGeom prst="rect">
            <a:avLst/>
          </a:prstGeom>
        </p:spPr>
        <p:txBody>
          <a:bodyPr vert="eaVer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914401"/>
            <a:ext cx="6019800" cy="5211763"/>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B82EAE-CAD7-49D0-9CF1-CAFD09982ED0}" type="datetime1">
              <a:rPr lang="en-US" smtClean="0"/>
              <a:pPr/>
              <a:t>4/13/2011</a:t>
            </a:fld>
            <a:endParaRPr lang="en-US" dirty="0"/>
          </a:p>
        </p:txBody>
      </p:sp>
      <p:sp>
        <p:nvSpPr>
          <p:cNvPr id="5" name="Footer Placeholder 4"/>
          <p:cNvSpPr>
            <a:spLocks noGrp="1"/>
          </p:cNvSpPr>
          <p:nvPr>
            <p:ph type="ftr" sz="quarter" idx="11"/>
          </p:nvPr>
        </p:nvSpPr>
        <p:spPr/>
        <p:txBody>
          <a:body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userDrawn="1"/>
        </p:nvSpPr>
        <p:spPr>
          <a:xfrm>
            <a:off x="0" y="6488668"/>
            <a:ext cx="9144000" cy="369332"/>
          </a:xfrm>
          <a:prstGeom prst="rect">
            <a:avLst/>
          </a:prstGeom>
          <a:gradFill flip="none" rotWithShape="1">
            <a:gsLst>
              <a:gs pos="25000">
                <a:srgbClr val="33CCCC">
                  <a:tint val="66000"/>
                  <a:satMod val="160000"/>
                </a:srgbClr>
              </a:gs>
              <a:gs pos="50000">
                <a:srgbClr val="33CCCC">
                  <a:tint val="44500"/>
                  <a:satMod val="160000"/>
                </a:srgbClr>
              </a:gs>
              <a:gs pos="100000">
                <a:srgbClr val="33CCCC">
                  <a:tint val="23500"/>
                  <a:satMod val="160000"/>
                </a:srgbClr>
              </a:gs>
            </a:gsLst>
            <a:lin ang="16200000" scaled="1"/>
            <a:tileRect/>
          </a:gradFill>
        </p:spPr>
        <p:txBody>
          <a:bodyPr wrap="square" rtlCol="0">
            <a:spAutoFit/>
          </a:bodyPr>
          <a:lstStyle/>
          <a:p>
            <a:endParaRPr lang="en-US" dirty="0"/>
          </a:p>
        </p:txBody>
      </p:sp>
      <p:sp>
        <p:nvSpPr>
          <p:cNvPr id="7" name="Freeform 6"/>
          <p:cNvSpPr>
            <a:spLocks/>
          </p:cNvSpPr>
          <p:nvPr/>
        </p:nvSpPr>
        <p:spPr bwMode="auto">
          <a:xfrm>
            <a:off x="-9525" y="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800" b="1">
                <a:solidFill>
                  <a:schemeClr val="tx2">
                    <a:shade val="90000"/>
                  </a:schemeClr>
                </a:solidFill>
              </a:defRPr>
            </a:lvl1pPr>
          </a:lstStyle>
          <a:p>
            <a:fld id="{602C1D54-128B-427C-9A2A-6AE0DB2B782B}" type="datetime1">
              <a:rPr lang="en-US" smtClean="0"/>
              <a:pPr/>
              <a:t>4/13/2011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ctr" eaLnBrk="1" latinLnBrk="0" hangingPunct="1">
              <a:defRPr kumimoji="0" sz="1200" b="1">
                <a:solidFill>
                  <a:schemeClr val="tx2">
                    <a:shade val="90000"/>
                  </a:schemeClr>
                </a:solidFill>
              </a:defRPr>
            </a:lvl1pPr>
          </a:lstStyle>
          <a:p>
            <a:r>
              <a:rPr lang="en-US" dirty="0" smtClean="0"/>
              <a:t>Air Resources Laboratory</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800" b="1">
                <a:solidFill>
                  <a:schemeClr val="tx2">
                    <a:shade val="90000"/>
                  </a:schemeClr>
                </a:solidFill>
              </a:defRPr>
            </a:lvl1pPr>
          </a:lstStyle>
          <a:p>
            <a:fld id="{3E7EE49B-C32B-495C-9640-ABBF50F57D80}"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pic>
        <p:nvPicPr>
          <p:cNvPr id="14" name="Picture 7" descr="NOAA"/>
          <p:cNvPicPr>
            <a:picLocks noChangeAspect="1" noChangeArrowheads="1"/>
          </p:cNvPicPr>
          <p:nvPr userDrawn="1"/>
        </p:nvPicPr>
        <p:blipFill>
          <a:blip r:embed="rId11" cstate="print"/>
          <a:srcRect/>
          <a:stretch>
            <a:fillRect/>
          </a:stretch>
        </p:blipFill>
        <p:spPr bwMode="auto">
          <a:xfrm>
            <a:off x="76200" y="76200"/>
            <a:ext cx="762000" cy="762000"/>
          </a:xfrm>
          <a:prstGeom prst="rect">
            <a:avLst/>
          </a:prstGeom>
          <a:noFill/>
          <a:effectLst>
            <a:outerShdw dist="45791" dir="2021404" algn="ctr" rotWithShape="0">
              <a:srgbClr val="000066">
                <a:alpha val="50000"/>
              </a:srgbClr>
            </a:outerShdw>
          </a:effectLst>
        </p:spPr>
      </p:pic>
      <p:sp>
        <p:nvSpPr>
          <p:cNvPr id="16" name="Title Placeholder 8"/>
          <p:cNvSpPr>
            <a:spLocks noGrp="1"/>
          </p:cNvSpPr>
          <p:nvPr>
            <p:ph type="title"/>
          </p:nvPr>
        </p:nvSpPr>
        <p:spPr>
          <a:xfrm>
            <a:off x="1447800" y="2514600"/>
            <a:ext cx="6019800" cy="838200"/>
          </a:xfrm>
          <a:prstGeom prst="rect">
            <a:avLst/>
          </a:prstGeom>
        </p:spPr>
        <p:txBody>
          <a:bodyPr vert="horz" lIns="0" rIns="0" bIns="0" anchor="b">
            <a:noAutofit/>
          </a:bodyPr>
          <a:lstStyle/>
          <a:p>
            <a:r>
              <a:rPr kumimoji="0" lang="en-US" dirty="0" smtClean="0"/>
              <a:t>Click to edit Master title style</a:t>
            </a:r>
            <a:endParaRPr kumimoji="0" lang="en-US" dirty="0"/>
          </a:p>
        </p:txBody>
      </p:sp>
    </p:spTree>
  </p:cSld>
  <p:clrMap bg1="lt1" tx1="dk1" bg2="lt2" tx2="dk2" accent1="accent1" accent2="accent2" accent3="accent3" accent4="accent4" accent5="accent5" accent6="accent6" hlink="hlink" folHlink="folHlink"/>
  <p:sldLayoutIdLst>
    <p:sldLayoutId id="2147483676" r:id="rId1"/>
    <p:sldLayoutId id="2147483673" r:id="rId2"/>
    <p:sldLayoutId id="2147483674" r:id="rId3"/>
    <p:sldLayoutId id="2147483675" r:id="rId4"/>
    <p:sldLayoutId id="2147483677" r:id="rId5"/>
    <p:sldLayoutId id="2147483678" r:id="rId6"/>
    <p:sldLayoutId id="2147483679" r:id="rId7"/>
    <p:sldLayoutId id="2147483680" r:id="rId8"/>
    <p:sldLayoutId id="2147483681" r:id="rId9"/>
  </p:sldLayoutIdLst>
  <p:hf hdr="0"/>
  <p:txStyles>
    <p:titleStyle>
      <a:lvl1pPr algn="l" rtl="0" eaLnBrk="1" latinLnBrk="0" hangingPunct="1">
        <a:spcBef>
          <a:spcPct val="0"/>
        </a:spcBef>
        <a:buNone/>
        <a:defRPr kumimoji="0" sz="3600" b="0" kern="1200">
          <a:ln>
            <a:noFill/>
          </a:ln>
          <a:solidFill>
            <a:schemeClr val="tx1"/>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8.wmf"/><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43000"/>
            <a:ext cx="8915400" cy="677108"/>
          </a:xfrm>
          <a:prstGeom prst="rect">
            <a:avLst/>
          </a:prstGeom>
          <a:noFill/>
        </p:spPr>
        <p:txBody>
          <a:bodyPr wrap="square" rtlCol="0">
            <a:spAutoFit/>
          </a:bodyPr>
          <a:lstStyle/>
          <a:p>
            <a:pPr algn="ctr"/>
            <a:r>
              <a:rPr lang="en-US" sz="3800" b="1" dirty="0" smtClean="0"/>
              <a:t>Understanding Upper-Air Climate Change:</a:t>
            </a:r>
            <a:endParaRPr lang="en-US" sz="3800" b="1" dirty="0"/>
          </a:p>
        </p:txBody>
      </p:sp>
      <p:sp>
        <p:nvSpPr>
          <p:cNvPr id="4" name="TextBox 3"/>
          <p:cNvSpPr txBox="1"/>
          <p:nvPr/>
        </p:nvSpPr>
        <p:spPr>
          <a:xfrm>
            <a:off x="0" y="2133600"/>
            <a:ext cx="9144000" cy="4616648"/>
          </a:xfrm>
          <a:prstGeom prst="rect">
            <a:avLst/>
          </a:prstGeom>
          <a:noFill/>
        </p:spPr>
        <p:txBody>
          <a:bodyPr wrap="square" rtlCol="0">
            <a:spAutoFit/>
          </a:bodyPr>
          <a:lstStyle/>
          <a:p>
            <a:pPr algn="ctr"/>
            <a:r>
              <a:rPr lang="en-US" sz="3200" dirty="0" smtClean="0"/>
              <a:t>Part I. Changes in the Vertical Temperature Profile</a:t>
            </a:r>
          </a:p>
          <a:p>
            <a:pPr algn="ctr"/>
            <a:endParaRPr lang="en-US" sz="3200" dirty="0" smtClean="0"/>
          </a:p>
          <a:p>
            <a:pPr algn="ctr"/>
            <a:r>
              <a:rPr lang="en-US" sz="3200" dirty="0" smtClean="0"/>
              <a:t>Melissa Free</a:t>
            </a:r>
          </a:p>
          <a:p>
            <a:pPr algn="ctr"/>
            <a:r>
              <a:rPr lang="en-US" sz="3200" dirty="0" smtClean="0"/>
              <a:t>Air Resources Laboratory</a:t>
            </a:r>
          </a:p>
          <a:p>
            <a:pPr algn="ctr"/>
            <a:r>
              <a:rPr lang="en-US" sz="3200" dirty="0" smtClean="0"/>
              <a:t> </a:t>
            </a:r>
          </a:p>
          <a:p>
            <a:pPr algn="ctr"/>
            <a:r>
              <a:rPr lang="en-US" sz="3200" dirty="0" smtClean="0"/>
              <a:t>ARL Laboratory Review</a:t>
            </a:r>
          </a:p>
          <a:p>
            <a:pPr algn="ctr"/>
            <a:r>
              <a:rPr lang="en-US" sz="3200" dirty="0" smtClean="0"/>
              <a:t>May 3-5, 2011</a:t>
            </a:r>
          </a:p>
          <a:p>
            <a:endParaRPr lang="en-US" sz="3200" dirty="0" smtClean="0"/>
          </a:p>
          <a:p>
            <a:pPr lvl="1"/>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dirty="0"/>
          </a:p>
        </p:txBody>
      </p:sp>
      <p:sp>
        <p:nvSpPr>
          <p:cNvPr id="3" name="Footer Placeholder 2"/>
          <p:cNvSpPr>
            <a:spLocks noGrp="1"/>
          </p:cNvSpPr>
          <p:nvPr>
            <p:ph type="ftr" sz="quarter" idx="11"/>
          </p:nvPr>
        </p:nvSpPr>
        <p:spPr/>
        <p:txBody>
          <a:bodyPr/>
          <a:lstStyle/>
          <a:p>
            <a:r>
              <a:rPr lang="en-US" dirty="0"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10</a:t>
            </a:fld>
            <a:endParaRPr lang="en-US" dirty="0"/>
          </a:p>
        </p:txBody>
      </p:sp>
      <p:sp>
        <p:nvSpPr>
          <p:cNvPr id="12" name="Rectangle 11"/>
          <p:cNvSpPr/>
          <p:nvPr/>
        </p:nvSpPr>
        <p:spPr>
          <a:xfrm>
            <a:off x="0" y="685801"/>
            <a:ext cx="9144000" cy="1200329"/>
          </a:xfrm>
          <a:prstGeom prst="rect">
            <a:avLst/>
          </a:prstGeom>
        </p:spPr>
        <p:txBody>
          <a:bodyPr wrap="square">
            <a:spAutoFit/>
          </a:bodyPr>
          <a:lstStyle/>
          <a:p>
            <a:r>
              <a:rPr lang="en-US" sz="3600" dirty="0" smtClean="0"/>
              <a:t>   Using RATPAC:  Comparing observed trends inconsistent </a:t>
            </a:r>
          </a:p>
        </p:txBody>
      </p:sp>
      <p:pic>
        <p:nvPicPr>
          <p:cNvPr id="1026" name="Picture 2"/>
          <p:cNvPicPr>
            <a:picLocks noChangeAspect="1" noChangeArrowheads="1"/>
          </p:cNvPicPr>
          <p:nvPr/>
        </p:nvPicPr>
        <p:blipFill>
          <a:blip r:embed="rId3" cstate="print"/>
          <a:srcRect l="5814" t="1587" r="1163"/>
          <a:stretch>
            <a:fillRect/>
          </a:stretch>
        </p:blipFill>
        <p:spPr bwMode="auto">
          <a:xfrm>
            <a:off x="0" y="1295400"/>
            <a:ext cx="6096000" cy="5105400"/>
          </a:xfrm>
          <a:prstGeom prst="rect">
            <a:avLst/>
          </a:prstGeom>
          <a:noFill/>
          <a:ln w="9525">
            <a:noFill/>
            <a:miter lim="800000"/>
            <a:headEnd/>
            <a:tailEnd/>
          </a:ln>
        </p:spPr>
      </p:pic>
      <p:sp>
        <p:nvSpPr>
          <p:cNvPr id="13" name="TextBox 12"/>
          <p:cNvSpPr txBox="1"/>
          <p:nvPr/>
        </p:nvSpPr>
        <p:spPr>
          <a:xfrm>
            <a:off x="6553200" y="3048000"/>
            <a:ext cx="2549662" cy="1200329"/>
          </a:xfrm>
          <a:prstGeom prst="rect">
            <a:avLst/>
          </a:prstGeom>
          <a:noFill/>
        </p:spPr>
        <p:txBody>
          <a:bodyPr wrap="square" rtlCol="0">
            <a:spAutoFit/>
          </a:bodyPr>
          <a:lstStyle/>
          <a:p>
            <a:r>
              <a:rPr lang="en-US" dirty="0" smtClean="0"/>
              <a:t>Trends for 1979-1999 in tropics from sondes and models</a:t>
            </a:r>
          </a:p>
          <a:p>
            <a:endParaRPr lang="en-US" dirty="0"/>
          </a:p>
        </p:txBody>
      </p:sp>
      <p:sp>
        <p:nvSpPr>
          <p:cNvPr id="9" name="TextBox 8"/>
          <p:cNvSpPr txBox="1"/>
          <p:nvPr/>
        </p:nvSpPr>
        <p:spPr>
          <a:xfrm>
            <a:off x="6553200" y="1295400"/>
            <a:ext cx="2491388" cy="646331"/>
          </a:xfrm>
          <a:prstGeom prst="rect">
            <a:avLst/>
          </a:prstGeom>
          <a:noFill/>
        </p:spPr>
        <p:txBody>
          <a:bodyPr wrap="square" rtlCol="0">
            <a:spAutoFit/>
          </a:bodyPr>
          <a:lstStyle/>
          <a:p>
            <a:r>
              <a:rPr lang="en-US" sz="3600" dirty="0" smtClean="0"/>
              <a:t>with models</a:t>
            </a:r>
            <a:endParaRPr lang="en-US" sz="3600" dirty="0"/>
          </a:p>
        </p:txBody>
      </p:sp>
      <p:sp>
        <p:nvSpPr>
          <p:cNvPr id="14" name="TextBox 13"/>
          <p:cNvSpPr txBox="1"/>
          <p:nvPr/>
        </p:nvSpPr>
        <p:spPr>
          <a:xfrm>
            <a:off x="6172200" y="5257800"/>
            <a:ext cx="2819400" cy="1169551"/>
          </a:xfrm>
          <a:prstGeom prst="rect">
            <a:avLst/>
          </a:prstGeom>
          <a:noFill/>
        </p:spPr>
        <p:txBody>
          <a:bodyPr wrap="square" rtlCol="0">
            <a:spAutoFit/>
          </a:bodyPr>
          <a:lstStyle/>
          <a:p>
            <a:r>
              <a:rPr lang="en-US" sz="1400" b="1" dirty="0" err="1" smtClean="0"/>
              <a:t>Santer</a:t>
            </a:r>
            <a:r>
              <a:rPr lang="en-US" sz="1400" b="1" dirty="0" smtClean="0"/>
              <a:t>, </a:t>
            </a:r>
            <a:r>
              <a:rPr lang="en-US" sz="1400" dirty="0" smtClean="0"/>
              <a:t>Thorne, </a:t>
            </a:r>
            <a:r>
              <a:rPr lang="en-US" sz="1400" dirty="0" err="1" smtClean="0"/>
              <a:t>Haimberger</a:t>
            </a:r>
            <a:r>
              <a:rPr lang="en-US" sz="1400" dirty="0" smtClean="0"/>
              <a:t>, Taylor, </a:t>
            </a:r>
            <a:r>
              <a:rPr lang="en-US" sz="1400" dirty="0" err="1" smtClean="0"/>
              <a:t>Wigley</a:t>
            </a:r>
            <a:r>
              <a:rPr lang="en-US" sz="1400" dirty="0" smtClean="0"/>
              <a:t>, </a:t>
            </a:r>
            <a:r>
              <a:rPr lang="en-US" sz="1400" dirty="0" err="1" smtClean="0"/>
              <a:t>Lanzante</a:t>
            </a:r>
            <a:r>
              <a:rPr lang="en-US" sz="1400" dirty="0" smtClean="0"/>
              <a:t>, Solomon, </a:t>
            </a:r>
            <a:r>
              <a:rPr lang="en-US" sz="1400" b="1" dirty="0" smtClean="0">
                <a:solidFill>
                  <a:srgbClr val="FF0000"/>
                </a:solidFill>
              </a:rPr>
              <a:t>Free</a:t>
            </a:r>
            <a:r>
              <a:rPr lang="en-US" sz="1400" dirty="0" smtClean="0"/>
              <a:t>,    </a:t>
            </a:r>
            <a:r>
              <a:rPr lang="en-US" sz="1400" dirty="0" err="1" smtClean="0"/>
              <a:t>Gleckler</a:t>
            </a:r>
            <a:r>
              <a:rPr lang="en-US" sz="1400" dirty="0" smtClean="0"/>
              <a:t>, Jones, Karl, Klein, Mears,  </a:t>
            </a:r>
            <a:r>
              <a:rPr lang="en-US" sz="1400" dirty="0" err="1" smtClean="0"/>
              <a:t>Nychka</a:t>
            </a:r>
            <a:r>
              <a:rPr lang="en-US" sz="1400" dirty="0" smtClean="0"/>
              <a:t>, Schmidt, Sherwood, and Wentz, </a:t>
            </a:r>
            <a:r>
              <a:rPr lang="en-US" sz="1400" b="1" dirty="0" smtClean="0"/>
              <a:t>Int. J. </a:t>
            </a:r>
            <a:r>
              <a:rPr lang="en-US" sz="1400" b="1" dirty="0" err="1" smtClean="0"/>
              <a:t>Climatol</a:t>
            </a:r>
            <a:r>
              <a:rPr lang="en-US" sz="1400" b="1" dirty="0" smtClean="0"/>
              <a:t>. (2008)</a:t>
            </a:r>
            <a:endParaRPr lang="en-US" sz="1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dirty="0"/>
          </a:p>
        </p:txBody>
      </p:sp>
      <p:sp>
        <p:nvSpPr>
          <p:cNvPr id="3" name="Footer Placeholder 2"/>
          <p:cNvSpPr>
            <a:spLocks noGrp="1"/>
          </p:cNvSpPr>
          <p:nvPr>
            <p:ph type="ftr" sz="quarter" idx="11"/>
          </p:nvPr>
        </p:nvSpPr>
        <p:spPr/>
        <p:txBody>
          <a:bodyPr/>
          <a:lstStyle/>
          <a:p>
            <a:r>
              <a:rPr lang="en-US" dirty="0"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11</a:t>
            </a:fld>
            <a:endParaRPr lang="en-US" dirty="0"/>
          </a:p>
        </p:txBody>
      </p:sp>
      <p:pic>
        <p:nvPicPr>
          <p:cNvPr id="5" name="Picture 4" descr="fig1"/>
          <p:cNvPicPr>
            <a:picLocks noChangeAspect="1"/>
          </p:cNvPicPr>
          <p:nvPr/>
        </p:nvPicPr>
        <p:blipFill>
          <a:blip r:embed="rId3" cstate="print"/>
          <a:srcRect l="8417" r="59685" b="51037"/>
          <a:stretch>
            <a:fillRect/>
          </a:stretch>
        </p:blipFill>
        <p:spPr bwMode="auto">
          <a:xfrm>
            <a:off x="152400" y="685800"/>
            <a:ext cx="4953000" cy="5061448"/>
          </a:xfrm>
          <a:prstGeom prst="rect">
            <a:avLst/>
          </a:prstGeom>
          <a:noFill/>
          <a:ln w="9525">
            <a:noFill/>
            <a:miter lim="800000"/>
            <a:headEnd/>
            <a:tailEnd/>
          </a:ln>
        </p:spPr>
      </p:pic>
      <p:pic>
        <p:nvPicPr>
          <p:cNvPr id="6" name="Picture 5" descr="6tr20ns08.wmf"/>
          <p:cNvPicPr/>
          <p:nvPr/>
        </p:nvPicPr>
        <p:blipFill>
          <a:blip r:embed="rId4" cstate="print"/>
          <a:srcRect l="65849" t="96124" r="6853"/>
          <a:stretch>
            <a:fillRect/>
          </a:stretch>
        </p:blipFill>
        <p:spPr bwMode="auto">
          <a:xfrm>
            <a:off x="990601" y="5791200"/>
            <a:ext cx="5257799" cy="457200"/>
          </a:xfrm>
          <a:prstGeom prst="rect">
            <a:avLst/>
          </a:prstGeom>
          <a:noFill/>
          <a:ln w="9525">
            <a:noFill/>
            <a:miter lim="800000"/>
            <a:headEnd/>
            <a:tailEnd/>
          </a:ln>
        </p:spPr>
      </p:pic>
      <p:sp>
        <p:nvSpPr>
          <p:cNvPr id="7" name="TextBox 6"/>
          <p:cNvSpPr txBox="1"/>
          <p:nvPr/>
        </p:nvSpPr>
        <p:spPr>
          <a:xfrm>
            <a:off x="6248400" y="5867400"/>
            <a:ext cx="1075615" cy="646331"/>
          </a:xfrm>
          <a:prstGeom prst="rect">
            <a:avLst/>
          </a:prstGeom>
          <a:noFill/>
        </p:spPr>
        <p:txBody>
          <a:bodyPr wrap="square" rtlCol="0">
            <a:spAutoFit/>
          </a:bodyPr>
          <a:lstStyle/>
          <a:p>
            <a:r>
              <a:rPr lang="en-US" dirty="0" smtClean="0"/>
              <a:t>K/decade</a:t>
            </a:r>
          </a:p>
          <a:p>
            <a:endParaRPr lang="en-US" dirty="0"/>
          </a:p>
        </p:txBody>
      </p:sp>
      <p:sp>
        <p:nvSpPr>
          <p:cNvPr id="8" name="TextBox 7"/>
          <p:cNvSpPr txBox="1"/>
          <p:nvPr/>
        </p:nvSpPr>
        <p:spPr>
          <a:xfrm>
            <a:off x="5181600" y="4572000"/>
            <a:ext cx="4157238" cy="923330"/>
          </a:xfrm>
          <a:prstGeom prst="rect">
            <a:avLst/>
          </a:prstGeom>
          <a:noFill/>
        </p:spPr>
        <p:txBody>
          <a:bodyPr wrap="square" rtlCol="0">
            <a:spAutoFit/>
          </a:bodyPr>
          <a:lstStyle/>
          <a:p>
            <a:r>
              <a:rPr lang="en-US" dirty="0" smtClean="0"/>
              <a:t>Mean trends for 10N-10S   1979-2009</a:t>
            </a:r>
          </a:p>
          <a:p>
            <a:r>
              <a:rPr lang="en-US" dirty="0" smtClean="0"/>
              <a:t>From Free </a:t>
            </a:r>
            <a:r>
              <a:rPr lang="en-US" b="1" dirty="0" smtClean="0"/>
              <a:t>(Journal of Climate 2011)</a:t>
            </a:r>
          </a:p>
          <a:p>
            <a:endParaRPr lang="en-US" dirty="0"/>
          </a:p>
        </p:txBody>
      </p:sp>
      <p:sp>
        <p:nvSpPr>
          <p:cNvPr id="9" name="Rectangle 8"/>
          <p:cNvSpPr/>
          <p:nvPr/>
        </p:nvSpPr>
        <p:spPr>
          <a:xfrm>
            <a:off x="5638800" y="914400"/>
            <a:ext cx="3352800" cy="2862322"/>
          </a:xfrm>
          <a:prstGeom prst="rect">
            <a:avLst/>
          </a:prstGeom>
        </p:spPr>
        <p:txBody>
          <a:bodyPr wrap="square">
            <a:spAutoFit/>
          </a:bodyPr>
          <a:lstStyle/>
          <a:p>
            <a:r>
              <a:rPr lang="en-US" sz="3600" dirty="0" smtClean="0"/>
              <a:t>Using RATPAC:  Seasonal structure of temperature trends in tropics</a:t>
            </a:r>
            <a:endParaRPr lang="en-US" sz="3600" dirty="0"/>
          </a:p>
        </p:txBody>
      </p:sp>
      <p:sp>
        <p:nvSpPr>
          <p:cNvPr id="10" name="TextBox 9"/>
          <p:cNvSpPr txBox="1"/>
          <p:nvPr/>
        </p:nvSpPr>
        <p:spPr>
          <a:xfrm>
            <a:off x="3657600" y="609600"/>
            <a:ext cx="2532497" cy="369332"/>
          </a:xfrm>
          <a:prstGeom prst="rect">
            <a:avLst/>
          </a:prstGeom>
          <a:noFill/>
        </p:spPr>
        <p:txBody>
          <a:bodyPr wrap="square" rtlCol="0">
            <a:spAutoFit/>
          </a:bodyPr>
          <a:lstStyle/>
          <a:p>
            <a:r>
              <a:rPr lang="en-US" dirty="0" smtClean="0"/>
              <a:t>December Maximum</a:t>
            </a:r>
            <a:endParaRPr lang="en-US" dirty="0"/>
          </a:p>
        </p:txBody>
      </p:sp>
      <p:sp>
        <p:nvSpPr>
          <p:cNvPr id="11" name="TextBox 10"/>
          <p:cNvSpPr txBox="1"/>
          <p:nvPr/>
        </p:nvSpPr>
        <p:spPr>
          <a:xfrm>
            <a:off x="1219200" y="533400"/>
            <a:ext cx="1518402" cy="646331"/>
          </a:xfrm>
          <a:prstGeom prst="rect">
            <a:avLst/>
          </a:prstGeom>
          <a:noFill/>
        </p:spPr>
        <p:txBody>
          <a:bodyPr wrap="square" rtlCol="0">
            <a:spAutoFit/>
          </a:bodyPr>
          <a:lstStyle/>
          <a:p>
            <a:r>
              <a:rPr lang="en-US" dirty="0" smtClean="0"/>
              <a:t>March Minimum</a:t>
            </a:r>
            <a:endParaRPr lang="en-US" dirty="0"/>
          </a:p>
        </p:txBody>
      </p:sp>
      <p:sp>
        <p:nvSpPr>
          <p:cNvPr id="12" name="Down Arrow 11"/>
          <p:cNvSpPr/>
          <p:nvPr/>
        </p:nvSpPr>
        <p:spPr>
          <a:xfrm>
            <a:off x="1905000" y="11430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a:off x="4343400" y="990600"/>
            <a:ext cx="484632" cy="826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dirty="0"/>
          </a:p>
        </p:txBody>
      </p:sp>
      <p:sp>
        <p:nvSpPr>
          <p:cNvPr id="3" name="Footer Placeholder 2"/>
          <p:cNvSpPr>
            <a:spLocks noGrp="1"/>
          </p:cNvSpPr>
          <p:nvPr>
            <p:ph type="ftr" sz="quarter" idx="11"/>
          </p:nvPr>
        </p:nvSpPr>
        <p:spPr/>
        <p:txBody>
          <a:bodyPr/>
          <a:lstStyle/>
          <a:p>
            <a:r>
              <a:rPr lang="en-US" dirty="0"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12</a:t>
            </a:fld>
            <a:endParaRPr lang="en-US" dirty="0"/>
          </a:p>
        </p:txBody>
      </p:sp>
      <p:sp>
        <p:nvSpPr>
          <p:cNvPr id="5" name="TextBox 4"/>
          <p:cNvSpPr txBox="1"/>
          <p:nvPr/>
        </p:nvSpPr>
        <p:spPr>
          <a:xfrm>
            <a:off x="228600" y="1143000"/>
            <a:ext cx="8534400" cy="2462213"/>
          </a:xfrm>
          <a:prstGeom prst="rect">
            <a:avLst/>
          </a:prstGeom>
          <a:noFill/>
        </p:spPr>
        <p:txBody>
          <a:bodyPr wrap="square" rtlCol="0">
            <a:spAutoFit/>
          </a:bodyPr>
          <a:lstStyle/>
          <a:p>
            <a:r>
              <a:rPr lang="en-US" sz="2200" dirty="0" smtClean="0"/>
              <a:t>Many papers on surface effects, fewer on upper air</a:t>
            </a:r>
          </a:p>
          <a:p>
            <a:r>
              <a:rPr lang="en-US" sz="2200" dirty="0" smtClean="0"/>
              <a:t>Previous work mostly looked at layer mean temperatures or used satellite or reanalysis data.</a:t>
            </a:r>
          </a:p>
          <a:p>
            <a:r>
              <a:rPr lang="en-US" sz="2200" dirty="0" smtClean="0"/>
              <a:t> Instead we:</a:t>
            </a:r>
          </a:p>
          <a:p>
            <a:pPr>
              <a:buFont typeface="Arial" pitchFamily="34" charset="0"/>
              <a:buChar char="•"/>
            </a:pPr>
            <a:r>
              <a:rPr lang="en-US" sz="2200" dirty="0" smtClean="0"/>
              <a:t>   Examine effects on vertical temperature profile using radiosonde data. </a:t>
            </a:r>
          </a:p>
          <a:p>
            <a:pPr>
              <a:buFont typeface="Arial" pitchFamily="34" charset="0"/>
              <a:buChar char="•"/>
            </a:pPr>
            <a:r>
              <a:rPr lang="en-US" sz="2200" dirty="0" smtClean="0"/>
              <a:t>   Carefully separate volcanic effects from other short-term variations.</a:t>
            </a:r>
          </a:p>
          <a:p>
            <a:pPr>
              <a:buFont typeface="Arial" pitchFamily="34" charset="0"/>
              <a:buChar char="•"/>
            </a:pPr>
            <a:r>
              <a:rPr lang="en-US" sz="2200" dirty="0" smtClean="0"/>
              <a:t>   Compare to results from climate models.</a:t>
            </a:r>
          </a:p>
        </p:txBody>
      </p:sp>
      <p:sp>
        <p:nvSpPr>
          <p:cNvPr id="6" name="Rectangle 5"/>
          <p:cNvSpPr/>
          <p:nvPr/>
        </p:nvSpPr>
        <p:spPr>
          <a:xfrm>
            <a:off x="0" y="609601"/>
            <a:ext cx="9144000" cy="646331"/>
          </a:xfrm>
          <a:prstGeom prst="rect">
            <a:avLst/>
          </a:prstGeom>
        </p:spPr>
        <p:txBody>
          <a:bodyPr wrap="square">
            <a:spAutoFit/>
          </a:bodyPr>
          <a:lstStyle/>
          <a:p>
            <a:pPr lvl="1"/>
            <a:r>
              <a:rPr lang="en-US" sz="3200" b="1" dirty="0" smtClean="0"/>
              <a:t>2.  </a:t>
            </a:r>
            <a:r>
              <a:rPr lang="en-US" sz="3600" b="1" dirty="0" smtClean="0"/>
              <a:t>Climate effects of volcanic eruptions</a:t>
            </a:r>
            <a:endParaRPr lang="en-US" sz="2800" b="1" dirty="0" smtClean="0"/>
          </a:p>
        </p:txBody>
      </p:sp>
      <p:pic>
        <p:nvPicPr>
          <p:cNvPr id="7" name="Picture 6" descr="fig3.wmf"/>
          <p:cNvPicPr>
            <a:picLocks noChangeAspect="1"/>
          </p:cNvPicPr>
          <p:nvPr/>
        </p:nvPicPr>
        <p:blipFill>
          <a:blip r:embed="rId3" cstate="print"/>
          <a:srcRect t="65625"/>
          <a:stretch>
            <a:fillRect/>
          </a:stretch>
        </p:blipFill>
        <p:spPr>
          <a:xfrm>
            <a:off x="609600" y="3810000"/>
            <a:ext cx="7924800" cy="2514600"/>
          </a:xfrm>
          <a:prstGeom prst="rect">
            <a:avLst/>
          </a:prstGeom>
        </p:spPr>
      </p:pic>
      <p:sp>
        <p:nvSpPr>
          <p:cNvPr id="8" name="TextBox 7"/>
          <p:cNvSpPr txBox="1"/>
          <p:nvPr/>
        </p:nvSpPr>
        <p:spPr>
          <a:xfrm>
            <a:off x="1905000" y="3505200"/>
            <a:ext cx="946285" cy="369332"/>
          </a:xfrm>
          <a:prstGeom prst="rect">
            <a:avLst/>
          </a:prstGeom>
          <a:noFill/>
        </p:spPr>
        <p:txBody>
          <a:bodyPr wrap="square" rtlCol="0">
            <a:spAutoFit/>
          </a:bodyPr>
          <a:lstStyle/>
          <a:p>
            <a:r>
              <a:rPr lang="en-US" dirty="0" smtClean="0"/>
              <a:t>RATPAC </a:t>
            </a:r>
            <a:endParaRPr lang="en-US" dirty="0"/>
          </a:p>
        </p:txBody>
      </p:sp>
      <p:sp>
        <p:nvSpPr>
          <p:cNvPr id="9" name="TextBox 8"/>
          <p:cNvSpPr txBox="1"/>
          <p:nvPr/>
        </p:nvSpPr>
        <p:spPr>
          <a:xfrm>
            <a:off x="5486400" y="3505200"/>
            <a:ext cx="2623026" cy="369332"/>
          </a:xfrm>
          <a:prstGeom prst="rect">
            <a:avLst/>
          </a:prstGeom>
          <a:noFill/>
        </p:spPr>
        <p:txBody>
          <a:bodyPr wrap="square" rtlCol="0">
            <a:spAutoFit/>
          </a:bodyPr>
          <a:lstStyle/>
          <a:p>
            <a:r>
              <a:rPr lang="en-US" dirty="0" smtClean="0"/>
              <a:t>Mean of 6 climate models</a:t>
            </a:r>
            <a:endParaRPr lang="en-US" dirty="0"/>
          </a:p>
        </p:txBody>
      </p:sp>
      <p:sp>
        <p:nvSpPr>
          <p:cNvPr id="10" name="Rectangle 9"/>
          <p:cNvSpPr/>
          <p:nvPr/>
        </p:nvSpPr>
        <p:spPr>
          <a:xfrm>
            <a:off x="4754880" y="6172200"/>
            <a:ext cx="4055982" cy="369332"/>
          </a:xfrm>
          <a:prstGeom prst="rect">
            <a:avLst/>
          </a:prstGeom>
        </p:spPr>
        <p:txBody>
          <a:bodyPr wrap="square">
            <a:spAutoFit/>
          </a:bodyPr>
          <a:lstStyle/>
          <a:p>
            <a:r>
              <a:rPr lang="en-US" dirty="0" smtClean="0"/>
              <a:t>from </a:t>
            </a:r>
            <a:r>
              <a:rPr lang="en-US" b="1" dirty="0" smtClean="0"/>
              <a:t>Free and </a:t>
            </a:r>
            <a:r>
              <a:rPr lang="en-US" b="1" dirty="0" err="1" smtClean="0"/>
              <a:t>Lanzante</a:t>
            </a:r>
            <a:r>
              <a:rPr lang="en-US" b="1" dirty="0" smtClean="0"/>
              <a:t> (J. Climate 2009</a:t>
            </a:r>
            <a:r>
              <a:rPr lang="en-US" dirty="0" smtClean="0"/>
              <a: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dirty="0"/>
          </a:p>
        </p:txBody>
      </p:sp>
      <p:sp>
        <p:nvSpPr>
          <p:cNvPr id="3" name="Footer Placeholder 2"/>
          <p:cNvSpPr>
            <a:spLocks noGrp="1"/>
          </p:cNvSpPr>
          <p:nvPr>
            <p:ph type="ftr" sz="quarter" idx="11"/>
          </p:nvPr>
        </p:nvSpPr>
        <p:spPr/>
        <p:txBody>
          <a:bodyPr/>
          <a:lstStyle/>
          <a:p>
            <a:r>
              <a:rPr lang="en-US" dirty="0"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13</a:t>
            </a:fld>
            <a:endParaRPr lang="en-US" dirty="0"/>
          </a:p>
        </p:txBody>
      </p:sp>
      <p:pic>
        <p:nvPicPr>
          <p:cNvPr id="5" name="Picture 4" descr="fig4b.wmf"/>
          <p:cNvPicPr>
            <a:picLocks noChangeAspect="1"/>
          </p:cNvPicPr>
          <p:nvPr/>
        </p:nvPicPr>
        <p:blipFill>
          <a:blip r:embed="rId3" cstate="print"/>
          <a:srcRect t="17825"/>
          <a:stretch>
            <a:fillRect/>
          </a:stretch>
        </p:blipFill>
        <p:spPr>
          <a:xfrm>
            <a:off x="637032" y="1676400"/>
            <a:ext cx="7744968" cy="4724400"/>
          </a:xfrm>
          <a:prstGeom prst="rect">
            <a:avLst/>
          </a:prstGeom>
        </p:spPr>
      </p:pic>
      <p:sp>
        <p:nvSpPr>
          <p:cNvPr id="7" name="TextBox 6"/>
          <p:cNvSpPr txBox="1"/>
          <p:nvPr/>
        </p:nvSpPr>
        <p:spPr>
          <a:xfrm>
            <a:off x="0" y="685800"/>
            <a:ext cx="9144000" cy="954107"/>
          </a:xfrm>
          <a:prstGeom prst="rect">
            <a:avLst/>
          </a:prstGeom>
          <a:noFill/>
        </p:spPr>
        <p:txBody>
          <a:bodyPr wrap="square" rtlCol="0">
            <a:spAutoFit/>
          </a:bodyPr>
          <a:lstStyle/>
          <a:p>
            <a:r>
              <a:rPr lang="en-US" sz="3600" b="1" dirty="0" smtClean="0"/>
              <a:t>	Accomplishments:</a:t>
            </a:r>
            <a:r>
              <a:rPr lang="en-US" sz="3600" dirty="0" smtClean="0"/>
              <a:t> </a:t>
            </a:r>
          </a:p>
          <a:p>
            <a:r>
              <a:rPr lang="en-US" sz="2000" dirty="0" smtClean="0"/>
              <a:t>	Comparing volcanic signals in radiosonde data to those in climate models</a:t>
            </a:r>
            <a:endParaRPr lang="en-US" sz="2000" dirty="0"/>
          </a:p>
        </p:txBody>
      </p:sp>
      <p:sp>
        <p:nvSpPr>
          <p:cNvPr id="8" name="Rectangle 7"/>
          <p:cNvSpPr/>
          <p:nvPr/>
        </p:nvSpPr>
        <p:spPr>
          <a:xfrm>
            <a:off x="0" y="6211669"/>
            <a:ext cx="5334000" cy="369332"/>
          </a:xfrm>
          <a:prstGeom prst="rect">
            <a:avLst/>
          </a:prstGeom>
        </p:spPr>
        <p:txBody>
          <a:bodyPr wrap="square">
            <a:spAutoFit/>
          </a:bodyPr>
          <a:lstStyle/>
          <a:p>
            <a:r>
              <a:rPr lang="en-US" dirty="0" smtClean="0"/>
              <a:t>Fig. 4b from </a:t>
            </a:r>
            <a:r>
              <a:rPr lang="en-US" b="1" dirty="0" smtClean="0"/>
              <a:t>Free and </a:t>
            </a:r>
            <a:r>
              <a:rPr lang="en-US" b="1" dirty="0" err="1" smtClean="0"/>
              <a:t>Lanzante</a:t>
            </a:r>
            <a:r>
              <a:rPr lang="en-US" b="1" dirty="0" smtClean="0"/>
              <a:t> (J. Climate 2009</a:t>
            </a:r>
            <a:r>
              <a:rPr lang="en-US" dirty="0" smtClean="0"/>
              <a:t>)</a:t>
            </a:r>
            <a:endParaRPr lang="en-US" dirty="0"/>
          </a:p>
        </p:txBody>
      </p:sp>
      <p:sp>
        <p:nvSpPr>
          <p:cNvPr id="9" name="TextBox 8"/>
          <p:cNvSpPr txBox="1"/>
          <p:nvPr/>
        </p:nvSpPr>
        <p:spPr>
          <a:xfrm>
            <a:off x="7848600" y="5257800"/>
            <a:ext cx="304892" cy="369332"/>
          </a:xfrm>
          <a:prstGeom prst="rect">
            <a:avLst/>
          </a:prstGeom>
          <a:noFill/>
        </p:spPr>
        <p:txBody>
          <a:bodyPr wrap="square" rtlCol="0">
            <a:spAutoFit/>
          </a:bodyPr>
          <a:lstStyle/>
          <a:p>
            <a:r>
              <a:rPr lang="en-US" dirty="0" smtClean="0"/>
              <a:t>K</a:t>
            </a:r>
            <a:endParaRPr lang="en-US" dirty="0"/>
          </a:p>
        </p:txBody>
      </p:sp>
      <p:sp>
        <p:nvSpPr>
          <p:cNvPr id="10" name="Down Arrow 9"/>
          <p:cNvSpPr/>
          <p:nvPr/>
        </p:nvSpPr>
        <p:spPr>
          <a:xfrm>
            <a:off x="7620000" y="2209800"/>
            <a:ext cx="228600" cy="533400"/>
          </a:xfrm>
          <a:prstGeom prst="downArrow">
            <a:avLst>
              <a:gd name="adj1" fmla="val 5759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dirty="0"/>
          </a:p>
        </p:txBody>
      </p:sp>
      <p:sp>
        <p:nvSpPr>
          <p:cNvPr id="3" name="Footer Placeholder 2"/>
          <p:cNvSpPr>
            <a:spLocks noGrp="1"/>
          </p:cNvSpPr>
          <p:nvPr>
            <p:ph type="ftr" sz="quarter" idx="11"/>
          </p:nvPr>
        </p:nvSpPr>
        <p:spPr/>
        <p:txBody>
          <a:bodyPr/>
          <a:lstStyle/>
          <a:p>
            <a:r>
              <a:rPr lang="en-US" dirty="0"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14</a:t>
            </a:fld>
            <a:endParaRPr lang="en-US" dirty="0"/>
          </a:p>
        </p:txBody>
      </p:sp>
      <p:sp>
        <p:nvSpPr>
          <p:cNvPr id="5" name="Rectangle 4"/>
          <p:cNvSpPr/>
          <p:nvPr/>
        </p:nvSpPr>
        <p:spPr>
          <a:xfrm>
            <a:off x="152400" y="1752600"/>
            <a:ext cx="8839201" cy="2677656"/>
          </a:xfrm>
          <a:prstGeom prst="rect">
            <a:avLst/>
          </a:prstGeom>
        </p:spPr>
        <p:txBody>
          <a:bodyPr wrap="square">
            <a:spAutoFit/>
          </a:bodyPr>
          <a:lstStyle/>
          <a:p>
            <a:pPr lvl="0"/>
            <a:r>
              <a:rPr lang="en-US" sz="2400" dirty="0" smtClean="0">
                <a:solidFill>
                  <a:prstClr val="black"/>
                </a:solidFill>
              </a:rPr>
              <a:t>Previous work used single reanalysis or satellite datasets, and examined limited regions or vertical levels. Our approach differed:</a:t>
            </a:r>
          </a:p>
          <a:p>
            <a:endParaRPr lang="en-US" sz="2400" dirty="0" smtClean="0"/>
          </a:p>
          <a:p>
            <a:pPr>
              <a:buFont typeface="Arial" pitchFamily="34" charset="0"/>
              <a:buChar char="•"/>
            </a:pPr>
            <a:r>
              <a:rPr lang="en-US" sz="2400" dirty="0" smtClean="0"/>
              <a:t>  Applied multiple linear regression to radiosonde data</a:t>
            </a:r>
          </a:p>
          <a:p>
            <a:pPr>
              <a:buFont typeface="Arial" pitchFamily="34" charset="0"/>
              <a:buChar char="•"/>
            </a:pPr>
            <a:r>
              <a:rPr lang="en-US" sz="2400" dirty="0" smtClean="0"/>
              <a:t>  Used several datasets to test robustness of results</a:t>
            </a:r>
          </a:p>
          <a:p>
            <a:pPr>
              <a:buFont typeface="Arial" pitchFamily="34" charset="0"/>
              <a:buChar char="•"/>
            </a:pPr>
            <a:r>
              <a:rPr lang="en-US" sz="2400" dirty="0" smtClean="0"/>
              <a:t>  Looked at whole atmosphere in zonal mean</a:t>
            </a:r>
          </a:p>
          <a:p>
            <a:endParaRPr lang="en-US" sz="2400" dirty="0" smtClean="0"/>
          </a:p>
        </p:txBody>
      </p:sp>
      <p:sp>
        <p:nvSpPr>
          <p:cNvPr id="6" name="Rectangle 5"/>
          <p:cNvSpPr/>
          <p:nvPr/>
        </p:nvSpPr>
        <p:spPr>
          <a:xfrm>
            <a:off x="0" y="914400"/>
            <a:ext cx="9144000" cy="584775"/>
          </a:xfrm>
          <a:prstGeom prst="rect">
            <a:avLst/>
          </a:prstGeom>
        </p:spPr>
        <p:txBody>
          <a:bodyPr wrap="square">
            <a:spAutoFit/>
          </a:bodyPr>
          <a:lstStyle/>
          <a:p>
            <a:pPr lvl="1"/>
            <a:r>
              <a:rPr lang="en-US" sz="3200" b="1" dirty="0" smtClean="0"/>
              <a:t>3. Effects of ENSO on stratospheric temperatures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dirty="0"/>
          </a:p>
        </p:txBody>
      </p:sp>
      <p:sp>
        <p:nvSpPr>
          <p:cNvPr id="3" name="Footer Placeholder 2"/>
          <p:cNvSpPr>
            <a:spLocks noGrp="1"/>
          </p:cNvSpPr>
          <p:nvPr>
            <p:ph type="ftr" sz="quarter" idx="11"/>
          </p:nvPr>
        </p:nvSpPr>
        <p:spPr/>
        <p:txBody>
          <a:bodyPr/>
          <a:lstStyle/>
          <a:p>
            <a:r>
              <a:rPr lang="en-US" dirty="0"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15</a:t>
            </a:fld>
            <a:endParaRPr lang="en-US" dirty="0"/>
          </a:p>
        </p:txBody>
      </p:sp>
      <p:pic>
        <p:nvPicPr>
          <p:cNvPr id="5" name="Picture 4" descr="fig2a.wmf"/>
          <p:cNvPicPr>
            <a:picLocks noChangeAspect="1"/>
          </p:cNvPicPr>
          <p:nvPr/>
        </p:nvPicPr>
        <p:blipFill>
          <a:blip r:embed="rId3" cstate="print"/>
          <a:stretch>
            <a:fillRect/>
          </a:stretch>
        </p:blipFill>
        <p:spPr>
          <a:xfrm>
            <a:off x="-381000" y="1447800"/>
            <a:ext cx="7391400" cy="4724400"/>
          </a:xfrm>
          <a:prstGeom prst="rect">
            <a:avLst/>
          </a:prstGeom>
        </p:spPr>
      </p:pic>
      <p:sp>
        <p:nvSpPr>
          <p:cNvPr id="6" name="TextBox 5"/>
          <p:cNvSpPr txBox="1"/>
          <p:nvPr/>
        </p:nvSpPr>
        <p:spPr>
          <a:xfrm>
            <a:off x="152401" y="990600"/>
            <a:ext cx="8991600" cy="523220"/>
          </a:xfrm>
          <a:prstGeom prst="rect">
            <a:avLst/>
          </a:prstGeom>
          <a:noFill/>
        </p:spPr>
        <p:txBody>
          <a:bodyPr wrap="square" rtlCol="0">
            <a:spAutoFit/>
          </a:bodyPr>
          <a:lstStyle/>
          <a:p>
            <a:r>
              <a:rPr lang="en-US" sz="2800" b="1" dirty="0" smtClean="0"/>
              <a:t>Accomplishment:</a:t>
            </a:r>
            <a:r>
              <a:rPr lang="en-US" sz="2800" dirty="0" smtClean="0"/>
              <a:t>  ENSO effect on stratospheric temperature</a:t>
            </a:r>
          </a:p>
        </p:txBody>
      </p:sp>
      <p:sp>
        <p:nvSpPr>
          <p:cNvPr id="7" name="TextBox 6"/>
          <p:cNvSpPr txBox="1"/>
          <p:nvPr/>
        </p:nvSpPr>
        <p:spPr>
          <a:xfrm>
            <a:off x="6324600" y="5486400"/>
            <a:ext cx="2819401" cy="369332"/>
          </a:xfrm>
          <a:prstGeom prst="rect">
            <a:avLst/>
          </a:prstGeom>
          <a:noFill/>
        </p:spPr>
        <p:txBody>
          <a:bodyPr wrap="square" rtlCol="0">
            <a:spAutoFit/>
          </a:bodyPr>
          <a:lstStyle/>
          <a:p>
            <a:r>
              <a:rPr lang="en-US" dirty="0" smtClean="0"/>
              <a:t>Free and Seidel (JGR 2009)</a:t>
            </a:r>
            <a:endParaRPr lang="en-US" dirty="0"/>
          </a:p>
        </p:txBody>
      </p:sp>
      <p:sp>
        <p:nvSpPr>
          <p:cNvPr id="8" name="Left Arrow 7"/>
          <p:cNvSpPr/>
          <p:nvPr/>
        </p:nvSpPr>
        <p:spPr>
          <a:xfrm>
            <a:off x="6248400" y="2286000"/>
            <a:ext cx="978408"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7467600" y="2362200"/>
            <a:ext cx="1767034" cy="369332"/>
          </a:xfrm>
          <a:prstGeom prst="rect">
            <a:avLst/>
          </a:prstGeom>
          <a:noFill/>
        </p:spPr>
        <p:txBody>
          <a:bodyPr wrap="square" rtlCol="0">
            <a:spAutoFit/>
          </a:bodyPr>
          <a:lstStyle/>
          <a:p>
            <a:r>
              <a:rPr lang="en-US" dirty="0" smtClean="0"/>
              <a:t>Polar warming</a:t>
            </a:r>
            <a:endParaRPr lang="en-US" dirty="0"/>
          </a:p>
        </p:txBody>
      </p:sp>
      <p:sp>
        <p:nvSpPr>
          <p:cNvPr id="10" name="Left Arrow 9"/>
          <p:cNvSpPr/>
          <p:nvPr/>
        </p:nvSpPr>
        <p:spPr>
          <a:xfrm rot="20513270">
            <a:off x="5232691" y="1664077"/>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705600" y="1524000"/>
            <a:ext cx="1643976" cy="369332"/>
          </a:xfrm>
          <a:prstGeom prst="rect">
            <a:avLst/>
          </a:prstGeom>
          <a:noFill/>
        </p:spPr>
        <p:txBody>
          <a:bodyPr wrap="square" rtlCol="0">
            <a:spAutoFit/>
          </a:bodyPr>
          <a:lstStyle/>
          <a:p>
            <a:r>
              <a:rPr lang="en-US" dirty="0" smtClean="0"/>
              <a:t>Tropical cooling</a:t>
            </a:r>
            <a:endParaRPr lang="en-US" dirty="0"/>
          </a:p>
        </p:txBody>
      </p:sp>
      <p:pic>
        <p:nvPicPr>
          <p:cNvPr id="13" name="Picture 10" descr="superigraall.wmf"/>
          <p:cNvPicPr>
            <a:picLocks noChangeAspect="1"/>
          </p:cNvPicPr>
          <p:nvPr/>
        </p:nvPicPr>
        <p:blipFill>
          <a:blip r:embed="rId4" cstate="print"/>
          <a:srcRect l="9647" t="93333"/>
          <a:stretch>
            <a:fillRect/>
          </a:stretch>
        </p:blipFill>
        <p:spPr bwMode="auto">
          <a:xfrm>
            <a:off x="609600" y="6172200"/>
            <a:ext cx="6781800" cy="381000"/>
          </a:xfrm>
          <a:prstGeom prst="rect">
            <a:avLst/>
          </a:prstGeom>
          <a:noFill/>
          <a:ln w="9525">
            <a:noFill/>
            <a:miter lim="800000"/>
            <a:headEnd/>
            <a:tailEnd/>
          </a:ln>
        </p:spPr>
      </p:pic>
      <p:sp>
        <p:nvSpPr>
          <p:cNvPr id="14" name="TextBox 13"/>
          <p:cNvSpPr txBox="1"/>
          <p:nvPr/>
        </p:nvSpPr>
        <p:spPr>
          <a:xfrm>
            <a:off x="6705600" y="6172200"/>
            <a:ext cx="381092" cy="369332"/>
          </a:xfrm>
          <a:prstGeom prst="rect">
            <a:avLst/>
          </a:prstGeom>
          <a:noFill/>
        </p:spPr>
        <p:txBody>
          <a:bodyPr wrap="square" rtlCol="0">
            <a:spAutoFit/>
          </a:bodyPr>
          <a:lstStyle/>
          <a:p>
            <a:r>
              <a:rPr lang="en-US" dirty="0" smtClean="0"/>
              <a:t>K</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dirty="0"/>
          </a:p>
        </p:txBody>
      </p:sp>
      <p:sp>
        <p:nvSpPr>
          <p:cNvPr id="3" name="Footer Placeholder 2"/>
          <p:cNvSpPr>
            <a:spLocks noGrp="1"/>
          </p:cNvSpPr>
          <p:nvPr>
            <p:ph type="ftr" sz="quarter" idx="11"/>
          </p:nvPr>
        </p:nvSpPr>
        <p:spPr/>
        <p:txBody>
          <a:bodyPr/>
          <a:lstStyle/>
          <a:p>
            <a:r>
              <a:rPr lang="en-US" dirty="0"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16</a:t>
            </a:fld>
            <a:endParaRPr lang="en-US" dirty="0"/>
          </a:p>
        </p:txBody>
      </p:sp>
      <p:sp>
        <p:nvSpPr>
          <p:cNvPr id="5" name="TextBox 4"/>
          <p:cNvSpPr txBox="1"/>
          <p:nvPr/>
        </p:nvSpPr>
        <p:spPr>
          <a:xfrm>
            <a:off x="381000" y="1066800"/>
            <a:ext cx="8610601" cy="3354765"/>
          </a:xfrm>
          <a:prstGeom prst="rect">
            <a:avLst/>
          </a:prstGeom>
          <a:noFill/>
        </p:spPr>
        <p:txBody>
          <a:bodyPr wrap="square" rtlCol="0">
            <a:spAutoFit/>
          </a:bodyPr>
          <a:lstStyle/>
          <a:p>
            <a:pPr algn="ctr"/>
            <a:r>
              <a:rPr lang="en-US" sz="3600" b="1" dirty="0" smtClean="0"/>
              <a:t>Summary-Accomplishments:</a:t>
            </a:r>
          </a:p>
          <a:p>
            <a:endParaRPr lang="en-US" sz="3200" dirty="0" smtClean="0"/>
          </a:p>
          <a:p>
            <a:pPr>
              <a:buFont typeface="Arial" pitchFamily="34" charset="0"/>
              <a:buChar char="•"/>
            </a:pPr>
            <a:r>
              <a:rPr lang="en-US" sz="2400" dirty="0" smtClean="0"/>
              <a:t>   Greater understanding of upper-air temperature trends and their 	uncertainties</a:t>
            </a:r>
          </a:p>
          <a:p>
            <a:endParaRPr lang="en-US" sz="2400" dirty="0" smtClean="0"/>
          </a:p>
          <a:p>
            <a:pPr>
              <a:buFont typeface="Arial" pitchFamily="34" charset="0"/>
              <a:buChar char="•"/>
            </a:pPr>
            <a:r>
              <a:rPr lang="en-US" sz="2400" dirty="0" smtClean="0"/>
              <a:t>   Clearer picture of effects of volcanoes and ENSO on vertical   	temperature profile</a:t>
            </a:r>
          </a:p>
          <a:p>
            <a:endParaRPr lang="en-US"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dirty="0"/>
          </a:p>
        </p:txBody>
      </p:sp>
      <p:sp>
        <p:nvSpPr>
          <p:cNvPr id="3" name="Footer Placeholder 2"/>
          <p:cNvSpPr>
            <a:spLocks noGrp="1"/>
          </p:cNvSpPr>
          <p:nvPr>
            <p:ph type="ftr" sz="quarter" idx="11"/>
          </p:nvPr>
        </p:nvSpPr>
        <p:spPr/>
        <p:txBody>
          <a:bodyPr/>
          <a:lstStyle/>
          <a:p>
            <a:r>
              <a:rPr lang="en-US" dirty="0"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17</a:t>
            </a:fld>
            <a:endParaRPr lang="en-US" dirty="0"/>
          </a:p>
        </p:txBody>
      </p:sp>
      <p:sp>
        <p:nvSpPr>
          <p:cNvPr id="5" name="Rectangle 4"/>
          <p:cNvSpPr/>
          <p:nvPr/>
        </p:nvSpPr>
        <p:spPr>
          <a:xfrm>
            <a:off x="1295400" y="838200"/>
            <a:ext cx="6553200" cy="4524315"/>
          </a:xfrm>
          <a:prstGeom prst="rect">
            <a:avLst/>
          </a:prstGeom>
        </p:spPr>
        <p:txBody>
          <a:bodyPr wrap="square">
            <a:spAutoFit/>
          </a:bodyPr>
          <a:lstStyle/>
          <a:p>
            <a:pPr algn="ctr"/>
            <a:r>
              <a:rPr lang="en-US" sz="3600" b="1" dirty="0" smtClean="0"/>
              <a:t>Collaborators:</a:t>
            </a:r>
            <a:r>
              <a:rPr lang="en-US" sz="3600" dirty="0" smtClean="0"/>
              <a:t>	</a:t>
            </a:r>
            <a:r>
              <a:rPr lang="en-US" dirty="0" smtClean="0"/>
              <a:t>		</a:t>
            </a:r>
          </a:p>
          <a:p>
            <a:endParaRPr lang="en-US" dirty="0" smtClean="0"/>
          </a:p>
          <a:p>
            <a:r>
              <a:rPr lang="en-US" sz="2400" dirty="0" smtClean="0"/>
              <a:t>RATPAC:</a:t>
            </a:r>
          </a:p>
          <a:p>
            <a:endParaRPr lang="en-US" sz="2400" dirty="0" smtClean="0"/>
          </a:p>
          <a:p>
            <a:r>
              <a:rPr lang="en-US" sz="2400" dirty="0" smtClean="0"/>
              <a:t>NOAA GFDL: John Lanzante</a:t>
            </a:r>
          </a:p>
          <a:p>
            <a:r>
              <a:rPr lang="en-US" sz="2400" dirty="0" smtClean="0"/>
              <a:t>NOAA NCDC: Imke Durre, Tom Peterson</a:t>
            </a:r>
          </a:p>
          <a:p>
            <a:endParaRPr lang="en-US" sz="2400" dirty="0" smtClean="0"/>
          </a:p>
          <a:p>
            <a:endParaRPr lang="en-US" sz="2400" dirty="0" smtClean="0"/>
          </a:p>
          <a:p>
            <a:r>
              <a:rPr lang="en-US" sz="2400" dirty="0" smtClean="0"/>
              <a:t>Volcanic effects on temperature: </a:t>
            </a:r>
          </a:p>
          <a:p>
            <a:endParaRPr lang="en-US" sz="2400" dirty="0" smtClean="0"/>
          </a:p>
          <a:p>
            <a:r>
              <a:rPr lang="en-US" sz="2400" dirty="0" smtClean="0"/>
              <a:t>John Lanzante, NOAA GFDL</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dirty="0"/>
          </a:p>
        </p:txBody>
      </p:sp>
      <p:sp>
        <p:nvSpPr>
          <p:cNvPr id="3" name="Footer Placeholder 2"/>
          <p:cNvSpPr>
            <a:spLocks noGrp="1"/>
          </p:cNvSpPr>
          <p:nvPr>
            <p:ph type="ftr" sz="quarter" idx="11"/>
          </p:nvPr>
        </p:nvSpPr>
        <p:spPr/>
        <p:txBody>
          <a:bodyPr/>
          <a:lstStyle/>
          <a:p>
            <a:r>
              <a:rPr lang="en-US" dirty="0"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z="1400" smtClean="0"/>
              <a:pPr/>
              <a:t>18</a:t>
            </a:fld>
            <a:endParaRPr lang="en-US" sz="1400" dirty="0"/>
          </a:p>
        </p:txBody>
      </p:sp>
      <p:sp>
        <p:nvSpPr>
          <p:cNvPr id="5" name="TextBox 4"/>
          <p:cNvSpPr txBox="1"/>
          <p:nvPr/>
        </p:nvSpPr>
        <p:spPr>
          <a:xfrm>
            <a:off x="457200" y="838200"/>
            <a:ext cx="8153400" cy="7478970"/>
          </a:xfrm>
          <a:prstGeom prst="rect">
            <a:avLst/>
          </a:prstGeom>
          <a:noFill/>
        </p:spPr>
        <p:txBody>
          <a:bodyPr wrap="square" rtlCol="0">
            <a:spAutoFit/>
          </a:bodyPr>
          <a:lstStyle/>
          <a:p>
            <a:r>
              <a:rPr lang="en-US" sz="3600" b="1" dirty="0" smtClean="0"/>
              <a:t>Possible Future Directions</a:t>
            </a:r>
          </a:p>
          <a:p>
            <a:r>
              <a:rPr lang="en-US" sz="3600" dirty="0" smtClean="0"/>
              <a:t>             </a:t>
            </a:r>
            <a:r>
              <a:rPr lang="en-US" sz="2400" dirty="0" smtClean="0"/>
              <a:t> 1. Reasons for trend differences</a:t>
            </a:r>
          </a:p>
          <a:p>
            <a:endParaRPr lang="en-US" sz="2400" dirty="0" smtClean="0"/>
          </a:p>
          <a:p>
            <a:endParaRPr lang="en-US" sz="2400" dirty="0" smtClean="0"/>
          </a:p>
          <a:p>
            <a:endParaRPr lang="en-US" sz="2400" dirty="0" smtClean="0"/>
          </a:p>
          <a:p>
            <a:endParaRPr lang="en-US" sz="2400" dirty="0" smtClean="0"/>
          </a:p>
          <a:p>
            <a:r>
              <a:rPr lang="en-US" sz="2400" dirty="0" smtClean="0"/>
              <a:t> 2. Origins of biases</a:t>
            </a:r>
          </a:p>
          <a:p>
            <a:endParaRPr lang="en-US" sz="2400" dirty="0" smtClean="0"/>
          </a:p>
          <a:p>
            <a:endParaRPr lang="en-US" sz="2400" dirty="0" smtClean="0"/>
          </a:p>
          <a:p>
            <a:endParaRPr lang="en-US" sz="2400" dirty="0" smtClean="0"/>
          </a:p>
          <a:p>
            <a:r>
              <a:rPr lang="en-US" sz="2400" dirty="0" smtClean="0"/>
              <a:t>                             </a:t>
            </a:r>
          </a:p>
          <a:p>
            <a:r>
              <a:rPr lang="en-US" sz="2400" dirty="0" smtClean="0"/>
              <a:t>                             </a:t>
            </a:r>
          </a:p>
          <a:p>
            <a:r>
              <a:rPr lang="en-US" sz="2400" dirty="0" smtClean="0"/>
              <a:t>                           3.  Effects on hurricane intensity</a:t>
            </a:r>
          </a:p>
          <a:p>
            <a:endParaRPr lang="en-US" sz="2400" dirty="0" smtClean="0"/>
          </a:p>
          <a:p>
            <a:endParaRPr lang="en-US" sz="2400" dirty="0" smtClean="0"/>
          </a:p>
          <a:p>
            <a:r>
              <a:rPr lang="en-US" sz="2400" dirty="0" smtClean="0"/>
              <a:t> </a:t>
            </a:r>
          </a:p>
          <a:p>
            <a:pPr algn="ctr"/>
            <a:endParaRPr lang="en-US" sz="3600" dirty="0" smtClean="0"/>
          </a:p>
          <a:p>
            <a:pPr algn="ctr"/>
            <a:endParaRPr lang="en-US" sz="3600" dirty="0"/>
          </a:p>
        </p:txBody>
      </p:sp>
      <p:pic>
        <p:nvPicPr>
          <p:cNvPr id="5121" name="Picture 1"/>
          <p:cNvPicPr>
            <a:picLocks noChangeAspect="1" noChangeArrowheads="1"/>
          </p:cNvPicPr>
          <p:nvPr/>
        </p:nvPicPr>
        <p:blipFill>
          <a:blip r:embed="rId3" cstate="print"/>
          <a:srcRect r="30645"/>
          <a:stretch>
            <a:fillRect/>
          </a:stretch>
        </p:blipFill>
        <p:spPr bwMode="auto">
          <a:xfrm>
            <a:off x="6400800" y="4114800"/>
            <a:ext cx="2516435" cy="2125980"/>
          </a:xfrm>
          <a:prstGeom prst="rect">
            <a:avLst/>
          </a:prstGeom>
          <a:noFill/>
          <a:ln w="9525">
            <a:noFill/>
            <a:miter lim="800000"/>
            <a:headEnd/>
            <a:tailEnd/>
          </a:ln>
          <a:effectLst/>
        </p:spPr>
      </p:pic>
      <p:pic>
        <p:nvPicPr>
          <p:cNvPr id="8" name="Picture 7" descr="Weather balloon launch"/>
          <p:cNvPicPr>
            <a:picLocks noChangeAspect="1" noChangeArrowheads="1"/>
          </p:cNvPicPr>
          <p:nvPr/>
        </p:nvPicPr>
        <p:blipFill>
          <a:blip r:embed="rId4" cstate="print"/>
          <a:srcRect/>
          <a:stretch>
            <a:fillRect/>
          </a:stretch>
        </p:blipFill>
        <p:spPr bwMode="auto">
          <a:xfrm>
            <a:off x="3048000" y="2438401"/>
            <a:ext cx="1905000" cy="2590800"/>
          </a:xfrm>
          <a:prstGeom prst="rect">
            <a:avLst/>
          </a:prstGeom>
          <a:noFill/>
        </p:spPr>
      </p:pic>
      <p:pic>
        <p:nvPicPr>
          <p:cNvPr id="9" name="Picture 8" descr="vtrends.wmf"/>
          <p:cNvPicPr>
            <a:picLocks noChangeAspect="1"/>
          </p:cNvPicPr>
          <p:nvPr/>
        </p:nvPicPr>
        <p:blipFill>
          <a:blip r:embed="rId5" cstate="print"/>
          <a:srcRect l="11419" t="8170" r="14401" b="8088"/>
          <a:stretch>
            <a:fillRect/>
          </a:stretch>
        </p:blipFill>
        <p:spPr>
          <a:xfrm>
            <a:off x="5562600" y="762000"/>
            <a:ext cx="3581400" cy="3124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dirty="0"/>
          </a:p>
        </p:txBody>
      </p:sp>
      <p:sp>
        <p:nvSpPr>
          <p:cNvPr id="3" name="Footer Placeholder 2"/>
          <p:cNvSpPr>
            <a:spLocks noGrp="1"/>
          </p:cNvSpPr>
          <p:nvPr>
            <p:ph type="ftr" sz="quarter" idx="11"/>
          </p:nvPr>
        </p:nvSpPr>
        <p:spPr/>
        <p:txBody>
          <a:bodyPr/>
          <a:lstStyle/>
          <a:p>
            <a:r>
              <a:rPr lang="en-US" dirty="0"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2</a:t>
            </a:fld>
            <a:endParaRPr lang="en-US" dirty="0"/>
          </a:p>
        </p:txBody>
      </p:sp>
      <p:sp>
        <p:nvSpPr>
          <p:cNvPr id="5" name="Rectangle 4"/>
          <p:cNvSpPr/>
          <p:nvPr/>
        </p:nvSpPr>
        <p:spPr>
          <a:xfrm>
            <a:off x="2286000" y="1676400"/>
            <a:ext cx="6629400" cy="4154984"/>
          </a:xfrm>
          <a:prstGeom prst="rect">
            <a:avLst/>
          </a:prstGeom>
        </p:spPr>
        <p:txBody>
          <a:bodyPr wrap="square">
            <a:spAutoFit/>
          </a:bodyPr>
          <a:lstStyle/>
          <a:p>
            <a:r>
              <a:rPr lang="en-US" sz="2400" dirty="0" smtClean="0"/>
              <a:t>Advance understanding of changes in the vertical temperature profile by:</a:t>
            </a:r>
          </a:p>
          <a:p>
            <a:endParaRPr lang="en-US" sz="2400" dirty="0" smtClean="0"/>
          </a:p>
          <a:p>
            <a:pPr>
              <a:buFont typeface="Arial" pitchFamily="34" charset="0"/>
              <a:buChar char="•"/>
            </a:pPr>
            <a:r>
              <a:rPr lang="en-US" sz="2400" dirty="0" smtClean="0"/>
              <a:t>    Improving data quality through attention to temporal homogeneity</a:t>
            </a:r>
          </a:p>
          <a:p>
            <a:pPr>
              <a:buFont typeface="Arial" pitchFamily="34" charset="0"/>
              <a:buChar char="•"/>
            </a:pPr>
            <a:endParaRPr lang="en-US" sz="2400" dirty="0" smtClean="0"/>
          </a:p>
          <a:p>
            <a:pPr>
              <a:buFont typeface="Arial" pitchFamily="34" charset="0"/>
              <a:buChar char="•"/>
            </a:pPr>
            <a:r>
              <a:rPr lang="en-US" sz="2400" dirty="0" smtClean="0"/>
              <a:t>    Extracting useful climate-scale information from radiosonde records</a:t>
            </a:r>
          </a:p>
          <a:p>
            <a:pPr>
              <a:buFont typeface="Arial" pitchFamily="34" charset="0"/>
              <a:buChar char="•"/>
            </a:pPr>
            <a:endParaRPr lang="en-US" sz="2400" dirty="0" smtClean="0"/>
          </a:p>
          <a:p>
            <a:pPr>
              <a:buFont typeface="Arial" pitchFamily="34" charset="0"/>
              <a:buChar char="•"/>
            </a:pPr>
            <a:r>
              <a:rPr lang="en-US" sz="2400" dirty="0" smtClean="0"/>
              <a:t>    Building on ARL’s historical leadership in using radiosonde data</a:t>
            </a:r>
          </a:p>
        </p:txBody>
      </p:sp>
      <p:sp>
        <p:nvSpPr>
          <p:cNvPr id="6" name="TextBox 5"/>
          <p:cNvSpPr txBox="1"/>
          <p:nvPr/>
        </p:nvSpPr>
        <p:spPr>
          <a:xfrm>
            <a:off x="0" y="914400"/>
            <a:ext cx="9144000" cy="646331"/>
          </a:xfrm>
          <a:prstGeom prst="rect">
            <a:avLst/>
          </a:prstGeom>
          <a:noFill/>
        </p:spPr>
        <p:txBody>
          <a:bodyPr wrap="square" rtlCol="0">
            <a:spAutoFit/>
          </a:bodyPr>
          <a:lstStyle/>
          <a:p>
            <a:pPr algn="ctr"/>
            <a:r>
              <a:rPr lang="en-US" sz="3600" b="1" dirty="0" smtClean="0"/>
              <a:t>Goals</a:t>
            </a:r>
            <a:endParaRPr lang="en-US" sz="3600" b="1" dirty="0"/>
          </a:p>
        </p:txBody>
      </p:sp>
      <p:pic>
        <p:nvPicPr>
          <p:cNvPr id="7" name="Picture 6" descr="Weather balloon launch"/>
          <p:cNvPicPr>
            <a:picLocks noChangeAspect="1" noChangeArrowheads="1"/>
          </p:cNvPicPr>
          <p:nvPr/>
        </p:nvPicPr>
        <p:blipFill>
          <a:blip r:embed="rId3" cstate="print"/>
          <a:srcRect/>
          <a:stretch>
            <a:fillRect/>
          </a:stretch>
        </p:blipFill>
        <p:spPr bwMode="auto">
          <a:xfrm>
            <a:off x="0" y="1676400"/>
            <a:ext cx="2247900" cy="30480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dirty="0"/>
          </a:p>
        </p:txBody>
      </p:sp>
      <p:sp>
        <p:nvSpPr>
          <p:cNvPr id="3" name="Footer Placeholder 2"/>
          <p:cNvSpPr>
            <a:spLocks noGrp="1"/>
          </p:cNvSpPr>
          <p:nvPr>
            <p:ph type="ftr" sz="quarter" idx="11"/>
          </p:nvPr>
        </p:nvSpPr>
        <p:spPr/>
        <p:txBody>
          <a:bodyPr/>
          <a:lstStyle/>
          <a:p>
            <a:r>
              <a:rPr lang="en-US" dirty="0"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3</a:t>
            </a:fld>
            <a:endParaRPr lang="en-US" dirty="0"/>
          </a:p>
        </p:txBody>
      </p:sp>
      <p:sp>
        <p:nvSpPr>
          <p:cNvPr id="5" name="TextBox 4"/>
          <p:cNvSpPr txBox="1"/>
          <p:nvPr/>
        </p:nvSpPr>
        <p:spPr>
          <a:xfrm>
            <a:off x="304800" y="914400"/>
            <a:ext cx="8839201" cy="4955203"/>
          </a:xfrm>
          <a:prstGeom prst="rect">
            <a:avLst/>
          </a:prstGeom>
          <a:noFill/>
        </p:spPr>
        <p:txBody>
          <a:bodyPr wrap="square" rtlCol="0">
            <a:spAutoFit/>
          </a:bodyPr>
          <a:lstStyle/>
          <a:p>
            <a:pPr algn="ctr"/>
            <a:r>
              <a:rPr lang="en-US" sz="3600" b="1" dirty="0" smtClean="0"/>
              <a:t>Why?</a:t>
            </a:r>
          </a:p>
          <a:p>
            <a:endParaRPr lang="en-US" sz="2800" dirty="0" smtClean="0"/>
          </a:p>
          <a:p>
            <a:pPr marL="514350" indent="-514350">
              <a:buAutoNum type="arabicPeriod"/>
            </a:pPr>
            <a:r>
              <a:rPr lang="en-US" sz="2800" dirty="0" smtClean="0"/>
              <a:t>Controversy about </a:t>
            </a:r>
            <a:r>
              <a:rPr lang="en-US" sz="2800" dirty="0" err="1" smtClean="0"/>
              <a:t>tropospheric</a:t>
            </a:r>
            <a:r>
              <a:rPr lang="en-US" sz="2800" dirty="0" smtClean="0"/>
              <a:t> temperature trends and        	their relation to those at the surface.</a:t>
            </a:r>
          </a:p>
          <a:p>
            <a:pPr marL="514350" indent="-514350"/>
            <a:endParaRPr lang="en-US" sz="2800" dirty="0" smtClean="0"/>
          </a:p>
          <a:p>
            <a:r>
              <a:rPr lang="en-US" sz="2800" dirty="0" smtClean="0"/>
              <a:t>2.   Stratospheric temperature changes affect the ozone                  	layer, and possibly surface climate.</a:t>
            </a:r>
          </a:p>
          <a:p>
            <a:endParaRPr lang="en-US" sz="2800" dirty="0" smtClean="0"/>
          </a:p>
          <a:p>
            <a:r>
              <a:rPr lang="en-US" sz="2800" dirty="0" smtClean="0"/>
              <a:t>3.   Changes in profile can be used for detection/attribution.</a:t>
            </a:r>
          </a:p>
          <a:p>
            <a:endParaRPr lang="en-US" sz="2800" dirty="0" smtClean="0"/>
          </a:p>
          <a:p>
            <a:r>
              <a:rPr lang="en-US" sz="2800" dirty="0" smtClean="0"/>
              <a:t> </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dirty="0"/>
          </a:p>
        </p:txBody>
      </p:sp>
      <p:sp>
        <p:nvSpPr>
          <p:cNvPr id="3" name="Footer Placeholder 2"/>
          <p:cNvSpPr>
            <a:spLocks noGrp="1"/>
          </p:cNvSpPr>
          <p:nvPr>
            <p:ph type="ftr" sz="quarter" idx="11"/>
          </p:nvPr>
        </p:nvSpPr>
        <p:spPr/>
        <p:txBody>
          <a:bodyPr/>
          <a:lstStyle/>
          <a:p>
            <a:r>
              <a:rPr lang="en-US" dirty="0"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4</a:t>
            </a:fld>
            <a:endParaRPr lang="en-US" dirty="0"/>
          </a:p>
        </p:txBody>
      </p:sp>
      <p:sp>
        <p:nvSpPr>
          <p:cNvPr id="5" name="Rectangle 4"/>
          <p:cNvSpPr/>
          <p:nvPr/>
        </p:nvSpPr>
        <p:spPr>
          <a:xfrm>
            <a:off x="228600" y="2133600"/>
            <a:ext cx="8382000" cy="2739211"/>
          </a:xfrm>
          <a:prstGeom prst="rect">
            <a:avLst/>
          </a:prstGeom>
        </p:spPr>
        <p:txBody>
          <a:bodyPr wrap="square">
            <a:spAutoFit/>
          </a:bodyPr>
          <a:lstStyle/>
          <a:p>
            <a:pPr lvl="1"/>
            <a:r>
              <a:rPr lang="en-US" sz="2800" dirty="0" smtClean="0"/>
              <a:t>1.  Creating climate data records using radiosondes</a:t>
            </a:r>
          </a:p>
          <a:p>
            <a:pPr lvl="1">
              <a:buFont typeface="Arial" pitchFamily="34" charset="0"/>
              <a:buChar char="•"/>
            </a:pPr>
            <a:endParaRPr lang="en-US" sz="2800" dirty="0" smtClean="0"/>
          </a:p>
          <a:p>
            <a:pPr lvl="1"/>
            <a:r>
              <a:rPr lang="en-US" sz="2800" dirty="0" smtClean="0"/>
              <a:t>2.  Studying climate effects of volcanic eruptions</a:t>
            </a:r>
          </a:p>
          <a:p>
            <a:pPr lvl="1">
              <a:buFont typeface="Arial" pitchFamily="34" charset="0"/>
              <a:buChar char="•"/>
            </a:pPr>
            <a:endParaRPr lang="en-US" sz="2800" dirty="0" smtClean="0"/>
          </a:p>
          <a:p>
            <a:pPr lvl="1"/>
            <a:r>
              <a:rPr lang="en-US" sz="2800" dirty="0" smtClean="0"/>
              <a:t>3.  Investigating effects of ENSO on stratospheric temperatures</a:t>
            </a:r>
            <a:endParaRPr lang="en-US" sz="2800" dirty="0"/>
          </a:p>
        </p:txBody>
      </p:sp>
      <p:sp>
        <p:nvSpPr>
          <p:cNvPr id="6" name="TextBox 5"/>
          <p:cNvSpPr txBox="1"/>
          <p:nvPr/>
        </p:nvSpPr>
        <p:spPr>
          <a:xfrm>
            <a:off x="0" y="914400"/>
            <a:ext cx="9144000" cy="646331"/>
          </a:xfrm>
          <a:prstGeom prst="rect">
            <a:avLst/>
          </a:prstGeom>
          <a:noFill/>
        </p:spPr>
        <p:txBody>
          <a:bodyPr wrap="square" rtlCol="0">
            <a:spAutoFit/>
          </a:bodyPr>
          <a:lstStyle/>
          <a:p>
            <a:pPr algn="ctr"/>
            <a:r>
              <a:rPr lang="en-US" sz="3600" b="1" dirty="0" smtClean="0"/>
              <a:t>Approaches</a:t>
            </a:r>
            <a:endParaRPr lang="en-US" sz="36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5</a:t>
            </a:fld>
            <a:endParaRPr lang="en-US" dirty="0"/>
          </a:p>
        </p:txBody>
      </p:sp>
      <p:sp>
        <p:nvSpPr>
          <p:cNvPr id="5" name="TextBox 4"/>
          <p:cNvSpPr txBox="1"/>
          <p:nvPr/>
        </p:nvSpPr>
        <p:spPr>
          <a:xfrm>
            <a:off x="228600" y="762000"/>
            <a:ext cx="8915400" cy="1661993"/>
          </a:xfrm>
          <a:prstGeom prst="rect">
            <a:avLst/>
          </a:prstGeom>
          <a:noFill/>
        </p:spPr>
        <p:txBody>
          <a:bodyPr wrap="square" rtlCol="0">
            <a:spAutoFit/>
          </a:bodyPr>
          <a:lstStyle/>
          <a:p>
            <a:r>
              <a:rPr lang="en-US" sz="3200" dirty="0" smtClean="0"/>
              <a:t>1.  Creating climate data records using </a:t>
            </a:r>
            <a:r>
              <a:rPr lang="en-US" sz="3200" dirty="0" err="1" smtClean="0"/>
              <a:t>radiosondes</a:t>
            </a:r>
            <a:endParaRPr lang="en-US" sz="3200" dirty="0" smtClean="0"/>
          </a:p>
          <a:p>
            <a:endParaRPr lang="en-US" dirty="0" smtClean="0"/>
          </a:p>
          <a:p>
            <a:endParaRPr lang="en-US" sz="2400" dirty="0" smtClean="0"/>
          </a:p>
          <a:p>
            <a:endParaRPr lang="en-US" sz="2400" dirty="0" smtClean="0"/>
          </a:p>
        </p:txBody>
      </p:sp>
      <p:pic>
        <p:nvPicPr>
          <p:cNvPr id="6" name="Picture 5" descr="expt.wmf"/>
          <p:cNvPicPr>
            <a:picLocks/>
          </p:cNvPicPr>
          <p:nvPr/>
        </p:nvPicPr>
        <p:blipFill>
          <a:blip r:embed="rId3" cstate="print"/>
          <a:srcRect l="4953" t="27747" r="5787" b="17733"/>
          <a:stretch>
            <a:fillRect/>
          </a:stretch>
        </p:blipFill>
        <p:spPr>
          <a:xfrm>
            <a:off x="457202" y="1905000"/>
            <a:ext cx="7338089" cy="3581400"/>
          </a:xfrm>
          <a:prstGeom prst="rect">
            <a:avLst/>
          </a:prstGeom>
        </p:spPr>
      </p:pic>
      <p:sp>
        <p:nvSpPr>
          <p:cNvPr id="7" name="TextBox 6"/>
          <p:cNvSpPr txBox="1"/>
          <p:nvPr/>
        </p:nvSpPr>
        <p:spPr>
          <a:xfrm>
            <a:off x="3886200" y="4419600"/>
            <a:ext cx="3737771" cy="369332"/>
          </a:xfrm>
          <a:prstGeom prst="rect">
            <a:avLst/>
          </a:prstGeom>
          <a:noFill/>
        </p:spPr>
        <p:txBody>
          <a:bodyPr wrap="square" rtlCol="0">
            <a:spAutoFit/>
          </a:bodyPr>
          <a:lstStyle/>
          <a:p>
            <a:r>
              <a:rPr lang="en-US" dirty="0" smtClean="0"/>
              <a:t>100 mb                     Bet Dagan, Israel</a:t>
            </a:r>
            <a:endParaRPr lang="en-US" dirty="0"/>
          </a:p>
        </p:txBody>
      </p:sp>
      <p:sp>
        <p:nvSpPr>
          <p:cNvPr id="8" name="TextBox 7"/>
          <p:cNvSpPr txBox="1"/>
          <p:nvPr/>
        </p:nvSpPr>
        <p:spPr>
          <a:xfrm>
            <a:off x="457200" y="6096000"/>
            <a:ext cx="7315200" cy="461665"/>
          </a:xfrm>
          <a:prstGeom prst="rect">
            <a:avLst/>
          </a:prstGeom>
          <a:noFill/>
        </p:spPr>
        <p:txBody>
          <a:bodyPr wrap="square" rtlCol="0">
            <a:spAutoFit/>
          </a:bodyPr>
          <a:lstStyle/>
          <a:p>
            <a:r>
              <a:rPr lang="en-US" sz="2400" dirty="0" smtClean="0"/>
              <a:t>Effect of instrument change—</a:t>
            </a:r>
            <a:r>
              <a:rPr lang="en-US" sz="2400" dirty="0" err="1" smtClean="0"/>
              <a:t>Metox</a:t>
            </a:r>
            <a:r>
              <a:rPr lang="en-US" sz="2400" dirty="0" smtClean="0"/>
              <a:t> to VIZ</a:t>
            </a:r>
            <a:endParaRPr lang="en-US" sz="2400" dirty="0"/>
          </a:p>
        </p:txBody>
      </p:sp>
      <p:sp>
        <p:nvSpPr>
          <p:cNvPr id="9" name="TextBox 8"/>
          <p:cNvSpPr txBox="1"/>
          <p:nvPr/>
        </p:nvSpPr>
        <p:spPr>
          <a:xfrm>
            <a:off x="609600" y="1371600"/>
            <a:ext cx="5181600" cy="461665"/>
          </a:xfrm>
          <a:prstGeom prst="rect">
            <a:avLst/>
          </a:prstGeom>
          <a:noFill/>
        </p:spPr>
        <p:txBody>
          <a:bodyPr wrap="square" rtlCol="0">
            <a:spAutoFit/>
          </a:bodyPr>
          <a:lstStyle/>
          <a:p>
            <a:r>
              <a:rPr lang="en-US" sz="2400" dirty="0" smtClean="0"/>
              <a:t>Example of the problem:</a:t>
            </a:r>
            <a:endParaRPr lang="en-US" sz="2400" dirty="0"/>
          </a:p>
        </p:txBody>
      </p:sp>
      <p:pic>
        <p:nvPicPr>
          <p:cNvPr id="10" name="Picture 4"/>
          <p:cNvPicPr>
            <a:picLocks noChangeAspect="1" noChangeArrowheads="1"/>
          </p:cNvPicPr>
          <p:nvPr/>
        </p:nvPicPr>
        <p:blipFill>
          <a:blip r:embed="rId4" cstate="print">
            <a:lum bright="-30000" contrast="30000"/>
          </a:blip>
          <a:stretch>
            <a:fillRect/>
          </a:stretch>
        </p:blipFill>
        <p:spPr bwMode="auto">
          <a:xfrm>
            <a:off x="457200" y="1905000"/>
            <a:ext cx="7398276" cy="3733800"/>
          </a:xfrm>
          <a:prstGeom prst="rect">
            <a:avLst/>
          </a:prstGeom>
          <a:noFill/>
          <a:ln>
            <a:noFill/>
          </a:ln>
        </p:spPr>
      </p:pic>
      <p:sp>
        <p:nvSpPr>
          <p:cNvPr id="11" name="TextBox 10"/>
          <p:cNvSpPr txBox="1"/>
          <p:nvPr/>
        </p:nvSpPr>
        <p:spPr>
          <a:xfrm>
            <a:off x="2209800" y="2133600"/>
            <a:ext cx="2577309" cy="369332"/>
          </a:xfrm>
          <a:prstGeom prst="rect">
            <a:avLst/>
          </a:prstGeom>
          <a:noFill/>
        </p:spPr>
        <p:txBody>
          <a:bodyPr wrap="none" rtlCol="0">
            <a:spAutoFit/>
          </a:bodyPr>
          <a:lstStyle/>
          <a:p>
            <a:r>
              <a:rPr lang="en-US" dirty="0" smtClean="0"/>
              <a:t>100 mb, Bet Dagan, Israel</a:t>
            </a:r>
            <a:endParaRPr lang="en-US" dirty="0"/>
          </a:p>
        </p:txBody>
      </p:sp>
      <p:sp>
        <p:nvSpPr>
          <p:cNvPr id="12" name="Rectangle 11"/>
          <p:cNvSpPr/>
          <p:nvPr/>
        </p:nvSpPr>
        <p:spPr>
          <a:xfrm>
            <a:off x="5303520" y="5669280"/>
            <a:ext cx="2468689" cy="369332"/>
          </a:xfrm>
          <a:prstGeom prst="rect">
            <a:avLst/>
          </a:prstGeom>
        </p:spPr>
        <p:txBody>
          <a:bodyPr wrap="square">
            <a:spAutoFit/>
          </a:bodyPr>
          <a:lstStyle/>
          <a:p>
            <a:r>
              <a:rPr lang="en-US" dirty="0" smtClean="0"/>
              <a:t>From Gaffen, JGR (1994)</a:t>
            </a:r>
            <a:endParaRPr lang="en-US" dirty="0"/>
          </a:p>
        </p:txBody>
      </p:sp>
      <p:cxnSp>
        <p:nvCxnSpPr>
          <p:cNvPr id="14" name="Straight Connector 13"/>
          <p:cNvCxnSpPr/>
          <p:nvPr/>
        </p:nvCxnSpPr>
        <p:spPr>
          <a:xfrm>
            <a:off x="3581400" y="4114800"/>
            <a:ext cx="27432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057400" y="3352800"/>
            <a:ext cx="13716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6</a:t>
            </a:fld>
            <a:endParaRPr lang="en-US" dirty="0"/>
          </a:p>
        </p:txBody>
      </p:sp>
      <p:sp>
        <p:nvSpPr>
          <p:cNvPr id="5" name="TextBox 4"/>
          <p:cNvSpPr txBox="1"/>
          <p:nvPr/>
        </p:nvSpPr>
        <p:spPr>
          <a:xfrm>
            <a:off x="381001" y="838200"/>
            <a:ext cx="8534400" cy="5509200"/>
          </a:xfrm>
          <a:prstGeom prst="rect">
            <a:avLst/>
          </a:prstGeom>
          <a:noFill/>
        </p:spPr>
        <p:txBody>
          <a:bodyPr wrap="square" rtlCol="0">
            <a:spAutoFit/>
          </a:bodyPr>
          <a:lstStyle/>
          <a:p>
            <a:r>
              <a:rPr lang="en-US" sz="3600" dirty="0" smtClean="0"/>
              <a:t>RATPAC =  </a:t>
            </a:r>
            <a:r>
              <a:rPr lang="en-US" sz="3200" dirty="0" smtClean="0"/>
              <a:t>Radiosonde Atmospheric Temperature Products for Assessing Climate</a:t>
            </a:r>
          </a:p>
          <a:p>
            <a:r>
              <a:rPr lang="en-US" sz="3200" dirty="0" smtClean="0"/>
              <a:t>NOAA Team:</a:t>
            </a:r>
            <a:r>
              <a:rPr lang="en-US" sz="3600" dirty="0" smtClean="0"/>
              <a:t> 		</a:t>
            </a:r>
            <a:r>
              <a:rPr lang="en-US" sz="2400" dirty="0" smtClean="0"/>
              <a:t>ARL: Melissa Free, Dian Seidel</a:t>
            </a:r>
          </a:p>
          <a:p>
            <a:r>
              <a:rPr lang="en-US" sz="3200" dirty="0" smtClean="0"/>
              <a:t>	</a:t>
            </a:r>
            <a:r>
              <a:rPr lang="en-US" sz="2400" dirty="0" smtClean="0"/>
              <a:t>			GFDL: John Lanzante</a:t>
            </a:r>
          </a:p>
          <a:p>
            <a:r>
              <a:rPr lang="en-US" sz="2400" dirty="0" smtClean="0"/>
              <a:t>				NCDC: Imke Durre, Tom Peterson</a:t>
            </a:r>
          </a:p>
          <a:p>
            <a:r>
              <a:rPr lang="en-US" sz="2400" b="1" dirty="0" smtClean="0"/>
              <a:t>Philosophy: </a:t>
            </a:r>
          </a:p>
          <a:p>
            <a:endParaRPr lang="en-US" sz="2400" dirty="0" smtClean="0"/>
          </a:p>
          <a:p>
            <a:pPr>
              <a:buFont typeface="Arial" pitchFamily="34" charset="0"/>
              <a:buChar char="•"/>
            </a:pPr>
            <a:r>
              <a:rPr lang="en-US" sz="2400" dirty="0" smtClean="0"/>
              <a:t>    Adjust data without satellite or other reference data (to 	maintain independence)</a:t>
            </a:r>
          </a:p>
          <a:p>
            <a:pPr>
              <a:buFont typeface="Arial" pitchFamily="34" charset="0"/>
              <a:buChar char="•"/>
            </a:pPr>
            <a:r>
              <a:rPr lang="en-US" sz="2400" dirty="0" smtClean="0"/>
              <a:t>   “First do no harm”—Avoid </a:t>
            </a:r>
            <a:r>
              <a:rPr lang="en-US" sz="2400" dirty="0" err="1" smtClean="0"/>
              <a:t>overadjustment</a:t>
            </a:r>
            <a:endParaRPr lang="en-US" sz="2400" dirty="0" smtClean="0"/>
          </a:p>
          <a:p>
            <a:pPr>
              <a:buFont typeface="Arial" pitchFamily="34" charset="0"/>
              <a:buChar char="•"/>
            </a:pPr>
            <a:r>
              <a:rPr lang="en-US" sz="2400" dirty="0" smtClean="0"/>
              <a:t>    Carefully selected set of stations</a:t>
            </a:r>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7</a:t>
            </a:fld>
            <a:endParaRPr lang="en-US" dirty="0"/>
          </a:p>
        </p:txBody>
      </p:sp>
      <p:sp>
        <p:nvSpPr>
          <p:cNvPr id="5" name="TextBox 4"/>
          <p:cNvSpPr txBox="1"/>
          <p:nvPr/>
        </p:nvSpPr>
        <p:spPr>
          <a:xfrm>
            <a:off x="152400" y="533400"/>
            <a:ext cx="8991600" cy="2616101"/>
          </a:xfrm>
          <a:prstGeom prst="rect">
            <a:avLst/>
          </a:prstGeom>
          <a:noFill/>
        </p:spPr>
        <p:txBody>
          <a:bodyPr wrap="square" rtlCol="0">
            <a:spAutoFit/>
          </a:bodyPr>
          <a:lstStyle/>
          <a:p>
            <a:pPr lvl="0" algn="ctr"/>
            <a:r>
              <a:rPr lang="en-US" sz="3600" b="1" dirty="0" smtClean="0">
                <a:solidFill>
                  <a:prstClr val="black"/>
                </a:solidFill>
              </a:rPr>
              <a:t>RATPAC Accomplishments</a:t>
            </a:r>
            <a:r>
              <a:rPr lang="en-US" sz="3600" dirty="0" smtClean="0">
                <a:solidFill>
                  <a:prstClr val="black"/>
                </a:solidFill>
              </a:rPr>
              <a:t>:</a:t>
            </a:r>
          </a:p>
          <a:p>
            <a:pPr lvl="0">
              <a:buFont typeface="Arial" pitchFamily="34" charset="0"/>
              <a:buChar char="•"/>
            </a:pPr>
            <a:r>
              <a:rPr lang="en-US" sz="2200" dirty="0" smtClean="0">
                <a:solidFill>
                  <a:prstClr val="black"/>
                </a:solidFill>
              </a:rPr>
              <a:t>  Regional and monthly mean adjusted radiosonde temperature dataset</a:t>
            </a:r>
          </a:p>
          <a:p>
            <a:pPr lvl="0">
              <a:buFont typeface="Arial" pitchFamily="34" charset="0"/>
              <a:buChar char="•"/>
            </a:pPr>
            <a:r>
              <a:rPr lang="en-US" sz="2200" dirty="0" smtClean="0">
                <a:solidFill>
                  <a:prstClr val="black"/>
                </a:solidFill>
              </a:rPr>
              <a:t>  First </a:t>
            </a:r>
            <a:r>
              <a:rPr lang="en-US" sz="2200" dirty="0" smtClean="0"/>
              <a:t>radiosonde temperature dataset homogenized without the use of satellite data.</a:t>
            </a:r>
          </a:p>
          <a:p>
            <a:pPr lvl="0">
              <a:buFont typeface="Arial" pitchFamily="34" charset="0"/>
              <a:buChar char="•"/>
            </a:pPr>
            <a:r>
              <a:rPr lang="en-US" sz="2200" dirty="0" smtClean="0"/>
              <a:t>  Only NOAA upper-air adjusted radiosonde dataset, transferred to NCDC for monthly operational updating.</a:t>
            </a:r>
            <a:endParaRPr lang="en-US" sz="2200" dirty="0" smtClean="0">
              <a:solidFill>
                <a:prstClr val="black"/>
              </a:solidFill>
            </a:endParaRPr>
          </a:p>
          <a:p>
            <a:endParaRPr lang="en-US" dirty="0"/>
          </a:p>
        </p:txBody>
      </p:sp>
      <p:pic>
        <p:nvPicPr>
          <p:cNvPr id="25601" name="Picture 1"/>
          <p:cNvPicPr>
            <a:picLocks noChangeAspect="1" noChangeArrowheads="1"/>
          </p:cNvPicPr>
          <p:nvPr/>
        </p:nvPicPr>
        <p:blipFill>
          <a:blip r:embed="rId3" cstate="print"/>
          <a:srcRect b="6383"/>
          <a:stretch>
            <a:fillRect/>
          </a:stretch>
        </p:blipFill>
        <p:spPr bwMode="auto">
          <a:xfrm>
            <a:off x="152400" y="2971800"/>
            <a:ext cx="7010400" cy="3429000"/>
          </a:xfrm>
          <a:prstGeom prst="rect">
            <a:avLst/>
          </a:prstGeom>
          <a:noFill/>
          <a:ln w="9525">
            <a:noFill/>
            <a:miter lim="800000"/>
            <a:headEnd/>
            <a:tailEnd/>
          </a:ln>
          <a:effectLst/>
        </p:spPr>
      </p:pic>
      <p:sp>
        <p:nvSpPr>
          <p:cNvPr id="8" name="TextBox 7"/>
          <p:cNvSpPr txBox="1"/>
          <p:nvPr/>
        </p:nvSpPr>
        <p:spPr>
          <a:xfrm>
            <a:off x="6477000" y="4800600"/>
            <a:ext cx="2667000" cy="1200329"/>
          </a:xfrm>
          <a:prstGeom prst="rect">
            <a:avLst/>
          </a:prstGeom>
          <a:noFill/>
        </p:spPr>
        <p:txBody>
          <a:bodyPr wrap="square" rtlCol="0">
            <a:spAutoFit/>
          </a:bodyPr>
          <a:lstStyle/>
          <a:p>
            <a:r>
              <a:rPr lang="en-US" dirty="0" smtClean="0"/>
              <a:t>RATPAC used by NCDC for monitoring </a:t>
            </a:r>
          </a:p>
          <a:p>
            <a:r>
              <a:rPr lang="en-US" dirty="0" smtClean="0"/>
              <a:t>(Taken from NCDC website)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8</a:t>
            </a:fld>
            <a:endParaRPr lang="en-US"/>
          </a:p>
        </p:txBody>
      </p:sp>
      <p:sp>
        <p:nvSpPr>
          <p:cNvPr id="5" name="Rectangle 4"/>
          <p:cNvSpPr/>
          <p:nvPr/>
        </p:nvSpPr>
        <p:spPr>
          <a:xfrm>
            <a:off x="228600" y="838200"/>
            <a:ext cx="7620000" cy="4524315"/>
          </a:xfrm>
          <a:prstGeom prst="rect">
            <a:avLst/>
          </a:prstGeom>
        </p:spPr>
        <p:txBody>
          <a:bodyPr wrap="square">
            <a:spAutoFit/>
          </a:bodyPr>
          <a:lstStyle/>
          <a:p>
            <a:pPr lvl="0" algn="ctr"/>
            <a:r>
              <a:rPr lang="en-US" sz="3600" b="1" dirty="0" smtClean="0">
                <a:solidFill>
                  <a:prstClr val="black"/>
                </a:solidFill>
              </a:rPr>
              <a:t>RATPAC Indicators of Success: </a:t>
            </a:r>
            <a:endParaRPr lang="en-US" sz="3600" b="1" dirty="0" smtClean="0"/>
          </a:p>
          <a:p>
            <a:pPr lvl="1"/>
            <a:r>
              <a:rPr lang="en-US" sz="2800" dirty="0" smtClean="0"/>
              <a:t> </a:t>
            </a:r>
          </a:p>
          <a:p>
            <a:pPr lvl="1">
              <a:buFont typeface="Arial" pitchFamily="34" charset="0"/>
              <a:buChar char="•"/>
            </a:pPr>
            <a:r>
              <a:rPr lang="en-US" sz="2800" dirty="0" smtClean="0"/>
              <a:t>     Used for assessments (IPCC,  BAMS State of 	  Climate Reports) </a:t>
            </a:r>
          </a:p>
          <a:p>
            <a:pPr lvl="1">
              <a:buFont typeface="Arial" pitchFamily="34" charset="0"/>
              <a:buChar char="•"/>
            </a:pPr>
            <a:endParaRPr lang="en-US" sz="2800" dirty="0" smtClean="0"/>
          </a:p>
          <a:p>
            <a:pPr lvl="1">
              <a:buFont typeface="Arial" pitchFamily="34" charset="0"/>
              <a:buChar char="•"/>
            </a:pPr>
            <a:r>
              <a:rPr lang="en-US" sz="2800" dirty="0" smtClean="0"/>
              <a:t>     Used by numerous other scientists.</a:t>
            </a:r>
          </a:p>
          <a:p>
            <a:pPr lvl="1">
              <a:buFont typeface="Arial" pitchFamily="34" charset="0"/>
              <a:buChar char="•"/>
            </a:pPr>
            <a:endParaRPr lang="en-US" sz="2800" dirty="0" smtClean="0"/>
          </a:p>
          <a:p>
            <a:pPr lvl="1">
              <a:buFont typeface="Arial" pitchFamily="34" charset="0"/>
              <a:buChar char="•"/>
            </a:pPr>
            <a:r>
              <a:rPr lang="en-US" sz="2800" dirty="0" smtClean="0"/>
              <a:t>     NOAA Bronze Medal 2007</a:t>
            </a:r>
          </a:p>
          <a:p>
            <a:pPr lvl="1">
              <a:buFont typeface="Arial" pitchFamily="34" charset="0"/>
              <a:buChar char="•"/>
            </a:pPr>
            <a:endParaRPr lang="en-US" sz="2800" dirty="0" smtClean="0"/>
          </a:p>
          <a:p>
            <a:pPr lvl="1">
              <a:buFont typeface="Arial" pitchFamily="34" charset="0"/>
              <a:buChar char="•"/>
            </a:pPr>
            <a:r>
              <a:rPr lang="en-US" sz="2800" dirty="0" smtClean="0"/>
              <a:t>     RATPAC paper referenced by many others</a:t>
            </a:r>
          </a:p>
        </p:txBody>
      </p:sp>
      <p:pic>
        <p:nvPicPr>
          <p:cNvPr id="6" name="Picture 5" descr="http://www.ipcc.ch/img/books/ar4-wg1.gif"/>
          <p:cNvPicPr/>
          <p:nvPr/>
        </p:nvPicPr>
        <p:blipFill>
          <a:blip r:embed="rId3" cstate="print"/>
          <a:srcRect/>
          <a:stretch>
            <a:fillRect/>
          </a:stretch>
        </p:blipFill>
        <p:spPr bwMode="auto">
          <a:xfrm>
            <a:off x="7620000" y="609600"/>
            <a:ext cx="1219200" cy="146875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7620000" y="2286000"/>
            <a:ext cx="1270159" cy="16764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7620000" y="4191000"/>
            <a:ext cx="13716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9</a:t>
            </a:fld>
            <a:endParaRPr lang="en-US"/>
          </a:p>
        </p:txBody>
      </p:sp>
      <p:graphicFrame>
        <p:nvGraphicFramePr>
          <p:cNvPr id="5" name="Chart 4"/>
          <p:cNvGraphicFramePr/>
          <p:nvPr/>
        </p:nvGraphicFramePr>
        <p:xfrm>
          <a:off x="1524000" y="1905000"/>
          <a:ext cx="6172200" cy="3987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685800"/>
            <a:ext cx="8458200" cy="1200329"/>
          </a:xfrm>
          <a:prstGeom prst="rect">
            <a:avLst/>
          </a:prstGeom>
          <a:noFill/>
        </p:spPr>
        <p:txBody>
          <a:bodyPr wrap="square" rtlCol="0">
            <a:spAutoFit/>
          </a:bodyPr>
          <a:lstStyle/>
          <a:p>
            <a:pPr algn="ctr"/>
            <a:r>
              <a:rPr lang="en-US" sz="3600" dirty="0" smtClean="0"/>
              <a:t>Number of publications* </a:t>
            </a:r>
          </a:p>
          <a:p>
            <a:pPr algn="ctr"/>
            <a:r>
              <a:rPr lang="en-US" sz="3600" dirty="0" smtClean="0"/>
              <a:t>referencing RATPAC, by year</a:t>
            </a:r>
            <a:endParaRPr lang="en-US" sz="3600" dirty="0"/>
          </a:p>
        </p:txBody>
      </p:sp>
      <p:sp>
        <p:nvSpPr>
          <p:cNvPr id="7" name="TextBox 6"/>
          <p:cNvSpPr txBox="1"/>
          <p:nvPr/>
        </p:nvSpPr>
        <p:spPr>
          <a:xfrm>
            <a:off x="6096000" y="3886200"/>
            <a:ext cx="1524000" cy="369332"/>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1371600" y="6172200"/>
            <a:ext cx="2280432" cy="369332"/>
          </a:xfrm>
          <a:prstGeom prst="rect">
            <a:avLst/>
          </a:prstGeom>
          <a:noFill/>
        </p:spPr>
        <p:txBody>
          <a:bodyPr wrap="none" rtlCol="0">
            <a:spAutoFit/>
          </a:bodyPr>
          <a:lstStyle/>
          <a:p>
            <a:r>
              <a:rPr lang="en-US" dirty="0" smtClean="0"/>
              <a:t>*From Web of Science</a:t>
            </a:r>
            <a:endParaRPr lang="en-US" dirty="0"/>
          </a:p>
        </p:txBody>
      </p:sp>
      <p:sp>
        <p:nvSpPr>
          <p:cNvPr id="9" name="TextBox 8"/>
          <p:cNvSpPr txBox="1"/>
          <p:nvPr/>
        </p:nvSpPr>
        <p:spPr>
          <a:xfrm>
            <a:off x="3810000" y="1981200"/>
            <a:ext cx="1600200"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5029200" y="5791200"/>
            <a:ext cx="4114800" cy="461665"/>
          </a:xfrm>
          <a:prstGeom prst="rect">
            <a:avLst/>
          </a:prstGeom>
          <a:noFill/>
        </p:spPr>
        <p:txBody>
          <a:bodyPr wrap="square" rtlCol="0">
            <a:spAutoFit/>
          </a:bodyPr>
          <a:lstStyle/>
          <a:p>
            <a:r>
              <a:rPr lang="en-US" sz="2400" dirty="0" smtClean="0"/>
              <a:t>Total publications to date = 51</a:t>
            </a:r>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3C998A9F63674F9B1D7269A70FDE6B" ma:contentTypeVersion="0" ma:contentTypeDescription="Create a new document." ma:contentTypeScope="" ma:versionID="b6ea8a089e6556b1340cb476b7cdaa74">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64D22CD-CA14-40A5-82F8-4523A17270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E084A84-6F37-466F-83D5-A4569BF7A8B3}">
  <ds:schemaRefs>
    <ds:schemaRef ds:uri="http://schemas.microsoft.com/sharepoint/v3/contenttype/forms"/>
  </ds:schemaRefs>
</ds:datastoreItem>
</file>

<file path=customXml/itemProps3.xml><?xml version="1.0" encoding="utf-8"?>
<ds:datastoreItem xmlns:ds="http://schemas.openxmlformats.org/officeDocument/2006/customXml" ds:itemID="{766CD931-5F9D-4497-9BBC-4E2EF4EEAA8D}">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Flow</Template>
  <TotalTime>3898</TotalTime>
  <Words>2190</Words>
  <Application>Microsoft Office PowerPoint</Application>
  <PresentationFormat>On-screen Show (4:3)</PresentationFormat>
  <Paragraphs>247</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mkerchne</dc:creator>
  <cp:lastModifiedBy>MKerchne</cp:lastModifiedBy>
  <cp:revision>392</cp:revision>
  <dcterms:created xsi:type="dcterms:W3CDTF">2010-03-05T18:03:08Z</dcterms:created>
  <dcterms:modified xsi:type="dcterms:W3CDTF">2011-04-13T16:51:10Z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0x0101005D3C998A9F63674F9B1D7269A70FDE6B</vt:lpwstr>
  </property>
</Properties>
</file>