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0"/>
  </p:notesMasterIdLst>
  <p:sldIdLst>
    <p:sldId id="341" r:id="rId5"/>
    <p:sldId id="338" r:id="rId6"/>
    <p:sldId id="339" r:id="rId7"/>
    <p:sldId id="333" r:id="rId8"/>
    <p:sldId id="313" r:id="rId9"/>
    <p:sldId id="340" r:id="rId10"/>
    <p:sldId id="317" r:id="rId11"/>
    <p:sldId id="337" r:id="rId12"/>
    <p:sldId id="328" r:id="rId13"/>
    <p:sldId id="324" r:id="rId14"/>
    <p:sldId id="329" r:id="rId15"/>
    <p:sldId id="332" r:id="rId16"/>
    <p:sldId id="331" r:id="rId17"/>
    <p:sldId id="334" r:id="rId18"/>
    <p:sldId id="33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55D"/>
    <a:srgbClr val="89714D"/>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6" autoAdjust="0"/>
    <p:restoredTop sz="86418" autoAdjust="0"/>
  </p:normalViewPr>
  <p:slideViewPr>
    <p:cSldViewPr snapToGrid="0">
      <p:cViewPr>
        <p:scale>
          <a:sx n="70" d="100"/>
          <a:sy n="70" d="100"/>
        </p:scale>
        <p:origin x="-1854" y="-306"/>
      </p:cViewPr>
      <p:guideLst>
        <p:guide orient="horz" pos="2160"/>
        <p:guide pos="2880"/>
      </p:guideLst>
    </p:cSldViewPr>
  </p:slideViewPr>
  <p:outlineViewPr>
    <p:cViewPr>
      <p:scale>
        <a:sx n="33" d="100"/>
        <a:sy n="33" d="100"/>
      </p:scale>
      <p:origin x="0" y="159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sz="1800"/>
          </a:pPr>
          <a:endParaRPr lang="en-US"/>
        </a:p>
      </c:txPr>
    </c:title>
    <c:plotArea>
      <c:layout/>
      <c:barChart>
        <c:barDir val="col"/>
        <c:grouping val="clustered"/>
        <c:ser>
          <c:idx val="0"/>
          <c:order val="0"/>
          <c:tx>
            <c:strRef>
              <c:f>Sheet1!$B$1</c:f>
              <c:strCache>
                <c:ptCount val="1"/>
                <c:pt idx="0">
                  <c:v>1%</c:v>
                </c:pt>
              </c:strCache>
            </c:strRef>
          </c:tx>
          <c:cat>
            <c:strRef>
              <c:f>Sheet1!$A$2:$A$4</c:f>
              <c:strCache>
                <c:ptCount val="3"/>
                <c:pt idx="0">
                  <c:v>ARL
Atmos. Sci.</c:v>
                </c:pt>
                <c:pt idx="1">
                  <c:v>Average</c:v>
                </c:pt>
                <c:pt idx="2">
                  <c:v>ARL
Environ. Sci</c:v>
                </c:pt>
              </c:strCache>
            </c:strRef>
          </c:cat>
          <c:val>
            <c:numRef>
              <c:f>Sheet1!$B$2:$B$4</c:f>
              <c:numCache>
                <c:formatCode>General</c:formatCode>
                <c:ptCount val="3"/>
                <c:pt idx="0">
                  <c:v>6</c:v>
                </c:pt>
                <c:pt idx="1">
                  <c:v>1</c:v>
                </c:pt>
                <c:pt idx="2">
                  <c:v>6</c:v>
                </c:pt>
              </c:numCache>
            </c:numRef>
          </c:val>
        </c:ser>
        <c:axId val="64999424"/>
        <c:axId val="65000960"/>
      </c:barChart>
      <c:catAx>
        <c:axId val="64999424"/>
        <c:scaling>
          <c:orientation val="minMax"/>
        </c:scaling>
        <c:axPos val="b"/>
        <c:tickLblPos val="nextTo"/>
        <c:crossAx val="65000960"/>
        <c:crosses val="autoZero"/>
        <c:auto val="1"/>
        <c:lblAlgn val="ctr"/>
        <c:lblOffset val="100"/>
      </c:catAx>
      <c:valAx>
        <c:axId val="65000960"/>
        <c:scaling>
          <c:orientation val="minMax"/>
        </c:scaling>
        <c:axPos val="l"/>
        <c:majorGridlines/>
        <c:numFmt formatCode="General" sourceLinked="1"/>
        <c:tickLblPos val="nextTo"/>
        <c:crossAx val="6499942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sz="1800"/>
          </a:pPr>
          <a:endParaRPr lang="en-US"/>
        </a:p>
      </c:txPr>
    </c:title>
    <c:plotArea>
      <c:layout/>
      <c:barChart>
        <c:barDir val="col"/>
        <c:grouping val="clustered"/>
        <c:ser>
          <c:idx val="0"/>
          <c:order val="0"/>
          <c:tx>
            <c:strRef>
              <c:f>Sheet1!$B$1</c:f>
              <c:strCache>
                <c:ptCount val="1"/>
                <c:pt idx="0">
                  <c:v>10%</c:v>
                </c:pt>
              </c:strCache>
            </c:strRef>
          </c:tx>
          <c:cat>
            <c:strRef>
              <c:f>Sheet1!$A$2:$A$4</c:f>
              <c:strCache>
                <c:ptCount val="3"/>
                <c:pt idx="0">
                  <c:v>ARL
Atmos. Sci.</c:v>
                </c:pt>
                <c:pt idx="1">
                  <c:v>Average</c:v>
                </c:pt>
                <c:pt idx="2">
                  <c:v>ARL
Environ. Sci</c:v>
                </c:pt>
              </c:strCache>
            </c:strRef>
          </c:cat>
          <c:val>
            <c:numRef>
              <c:f>Sheet1!$B$2:$B$4</c:f>
              <c:numCache>
                <c:formatCode>General</c:formatCode>
                <c:ptCount val="3"/>
                <c:pt idx="0">
                  <c:v>27</c:v>
                </c:pt>
                <c:pt idx="1">
                  <c:v>10</c:v>
                </c:pt>
                <c:pt idx="2">
                  <c:v>24</c:v>
                </c:pt>
              </c:numCache>
            </c:numRef>
          </c:val>
        </c:ser>
        <c:axId val="64996096"/>
        <c:axId val="64997632"/>
      </c:barChart>
      <c:catAx>
        <c:axId val="64996096"/>
        <c:scaling>
          <c:orientation val="minMax"/>
        </c:scaling>
        <c:axPos val="b"/>
        <c:tickLblPos val="nextTo"/>
        <c:crossAx val="64997632"/>
        <c:crosses val="autoZero"/>
        <c:auto val="1"/>
        <c:lblAlgn val="ctr"/>
        <c:lblOffset val="100"/>
      </c:catAx>
      <c:valAx>
        <c:axId val="64997632"/>
        <c:scaling>
          <c:orientation val="minMax"/>
        </c:scaling>
        <c:axPos val="l"/>
        <c:majorGridlines/>
        <c:numFmt formatCode="General" sourceLinked="1"/>
        <c:tickLblPos val="nextTo"/>
        <c:crossAx val="64996096"/>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sz="1800"/>
          </a:pPr>
          <a:endParaRPr lang="en-US"/>
        </a:p>
      </c:txPr>
    </c:title>
    <c:plotArea>
      <c:layout/>
      <c:barChart>
        <c:barDir val="col"/>
        <c:grouping val="clustered"/>
        <c:ser>
          <c:idx val="0"/>
          <c:order val="0"/>
          <c:tx>
            <c:strRef>
              <c:f>Sheet1!$B$1</c:f>
              <c:strCache>
                <c:ptCount val="1"/>
                <c:pt idx="0">
                  <c:v>50%</c:v>
                </c:pt>
              </c:strCache>
            </c:strRef>
          </c:tx>
          <c:cat>
            <c:strRef>
              <c:f>Sheet1!$A$2:$A$4</c:f>
              <c:strCache>
                <c:ptCount val="3"/>
                <c:pt idx="0">
                  <c:v>ARL
Atmos. Sci.</c:v>
                </c:pt>
                <c:pt idx="1">
                  <c:v>Average</c:v>
                </c:pt>
                <c:pt idx="2">
                  <c:v>ARL
Environ. Sci</c:v>
                </c:pt>
              </c:strCache>
            </c:strRef>
          </c:cat>
          <c:val>
            <c:numRef>
              <c:f>Sheet1!$B$2:$B$4</c:f>
              <c:numCache>
                <c:formatCode>General</c:formatCode>
                <c:ptCount val="3"/>
                <c:pt idx="0">
                  <c:v>76</c:v>
                </c:pt>
                <c:pt idx="1">
                  <c:v>50</c:v>
                </c:pt>
                <c:pt idx="2">
                  <c:v>80</c:v>
                </c:pt>
              </c:numCache>
            </c:numRef>
          </c:val>
        </c:ser>
        <c:axId val="65549824"/>
        <c:axId val="65551360"/>
      </c:barChart>
      <c:catAx>
        <c:axId val="65549824"/>
        <c:scaling>
          <c:orientation val="minMax"/>
        </c:scaling>
        <c:axPos val="b"/>
        <c:tickLblPos val="nextTo"/>
        <c:crossAx val="65551360"/>
        <c:crosses val="autoZero"/>
        <c:auto val="1"/>
        <c:lblAlgn val="ctr"/>
        <c:lblOffset val="100"/>
      </c:catAx>
      <c:valAx>
        <c:axId val="65551360"/>
        <c:scaling>
          <c:orientation val="minMax"/>
        </c:scaling>
        <c:axPos val="l"/>
        <c:majorGridlines/>
        <c:numFmt formatCode="General" sourceLinked="1"/>
        <c:tickLblPos val="nextTo"/>
        <c:crossAx val="65549824"/>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5DC63-5220-4D44-BB95-1971E560EE91}" type="datetimeFigureOut">
              <a:rPr lang="en-US" smtClean="0"/>
              <a:pPr/>
              <a:t>4/15/2011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68C90-F160-400A-9168-041FF088281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not expect that all activities will touch on multiple themes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Includes ASMD</a:t>
            </a:r>
            <a:r>
              <a:rPr lang="en-US" baseline="0" dirty="0" smtClean="0"/>
              <a:t> and SRRB. </a:t>
            </a:r>
            <a:r>
              <a:rPr lang="en-US" dirty="0" smtClean="0"/>
              <a:t>Details of analysis in reviewers</a:t>
            </a:r>
            <a:r>
              <a:rPr lang="en-US" baseline="0" dirty="0" smtClean="0"/>
              <a:t> notes. Highlights:</a:t>
            </a:r>
          </a:p>
          <a:p>
            <a:endParaRPr lang="en-US" baseline="0" dirty="0" smtClean="0"/>
          </a:p>
          <a:p>
            <a:pPr>
              <a:buFont typeface="Arial" pitchFamily="34" charset="0"/>
              <a:buChar char="•"/>
            </a:pPr>
            <a:r>
              <a:rPr lang="en-US" baseline="0" dirty="0" smtClean="0"/>
              <a:t> Analysis performed by Chris Belter from the NOAA Central Library.</a:t>
            </a:r>
          </a:p>
          <a:p>
            <a:pPr>
              <a:buFont typeface="Arial" pitchFamily="34" charset="0"/>
              <a:buChar char="•"/>
            </a:pPr>
            <a:r>
              <a:rPr lang="en-US" baseline="0" dirty="0" smtClean="0"/>
              <a:t> “</a:t>
            </a:r>
            <a:r>
              <a:rPr lang="en-US" sz="1200" kern="1200" dirty="0" smtClean="0">
                <a:solidFill>
                  <a:schemeClr val="tx1"/>
                </a:solidFill>
                <a:latin typeface="+mn-lt"/>
                <a:ea typeface="+mn-ea"/>
                <a:cs typeface="+mn-cs"/>
              </a:rPr>
              <a:t>The purpose of this report is to evaluate the citations received by ARL papers published between 1999 and 2010 in order to determine if these publications received a below average, average, or above average number of citations compared to all of the articles published on the same subjects during the same years … ARL had no input or influence on the study design, methodology or results of this report.”</a:t>
            </a:r>
          </a:p>
          <a:p>
            <a:pPr>
              <a:buFont typeface="Arial" pitchFamily="34" charset="0"/>
              <a:buChar char="•"/>
            </a:pPr>
            <a:r>
              <a:rPr lang="en-US" sz="1200" kern="1200" dirty="0" smtClean="0">
                <a:solidFill>
                  <a:schemeClr val="tx1"/>
                </a:solidFill>
                <a:latin typeface="+mn-lt"/>
                <a:ea typeface="+mn-ea"/>
                <a:cs typeface="+mn-cs"/>
              </a:rPr>
              <a:t> “For each subject category and year of publication between 2000 and 2009, a set of all papers published in that category and year was generated and ranked according to each paper’s citation count.  This ranking was then used to identify four citation percentiles: 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10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50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and below 50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a:t>
            </a:r>
          </a:p>
          <a:p>
            <a:pPr>
              <a:buFont typeface="Arial" pitchFamily="34" charset="0"/>
              <a:buChar char="•"/>
            </a:pPr>
            <a:r>
              <a:rPr lang="en-US" sz="1200" kern="1200" dirty="0" smtClean="0">
                <a:solidFill>
                  <a:schemeClr val="tx1"/>
                </a:solidFill>
                <a:latin typeface="+mn-lt"/>
                <a:ea typeface="+mn-ea"/>
                <a:cs typeface="+mn-cs"/>
              </a:rPr>
              <a:t> “The use of percentiles allows for direct and accurate comparison of the papers under evaluation to the actual distribution of all papers in the same subject category—making interpretation of the results relatively straightforward.  The results of this method are not inflated by highly cited papers and, moreover, provide a more detailed portrayal of the citations received by all articles under evaluation than any other current bibliometric indicator available.”</a:t>
            </a:r>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ARL’s work contributes to these</a:t>
            </a:r>
            <a:r>
              <a:rPr lang="en-US" baseline="0" dirty="0" smtClean="0"/>
              <a:t> areas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ARL’s work contributes to these</a:t>
            </a:r>
            <a:r>
              <a:rPr lang="en-US" baseline="0" dirty="0" smtClean="0"/>
              <a:t> areas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ARL’s work contributes to these</a:t>
            </a:r>
            <a:r>
              <a:rPr lang="en-US" baseline="0" dirty="0" smtClean="0"/>
              <a:t> areas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ARL’s work contributes to these</a:t>
            </a:r>
            <a:r>
              <a:rPr lang="en-US" baseline="0" dirty="0" smtClean="0"/>
              <a:t> areas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4/15/2011</a:t>
            </a:fld>
            <a:endParaRPr lang="en-US" dirty="0"/>
          </a:p>
        </p:txBody>
      </p:sp>
      <p:sp>
        <p:nvSpPr>
          <p:cNvPr id="4" name="Footer Placeholder 3"/>
          <p:cNvSpPr>
            <a:spLocks noGrp="1"/>
          </p:cNvSpPr>
          <p:nvPr>
            <p:ph type="ftr" sz="quarter" idx="11"/>
          </p:nvPr>
        </p:nvSpPr>
        <p:spPr/>
        <p:txBody>
          <a:bodyPr/>
          <a:lstStyle/>
          <a:p>
            <a:r>
              <a:rPr lang="en-US" dirty="0" smtClean="0"/>
              <a:t>Air Resources Laboratory</a:t>
            </a:r>
            <a:endParaRPr lang="en-US" dirty="0"/>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dirty="0"/>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8705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586523"/>
            <a:ext cx="8229600" cy="4738077"/>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sz="1400"/>
            </a:lvl1p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1FF8F-F7BF-4DEB-A7F9-0E6D4FE763E3}" type="datetime1">
              <a:rPr lang="en-US" smtClean="0"/>
              <a:pPr/>
              <a:t>4/15/2011</a:t>
            </a:fld>
            <a:endParaRPr lang="en-US" dirty="0"/>
          </a:p>
        </p:txBody>
      </p:sp>
      <p:sp>
        <p:nvSpPr>
          <p:cNvPr id="6" name="Footer Placeholder 5"/>
          <p:cNvSpPr>
            <a:spLocks noGrp="1"/>
          </p:cNvSpPr>
          <p:nvPr>
            <p:ph type="ftr" sz="quarter" idx="11"/>
          </p:nvPr>
        </p:nvSpPr>
        <p:spPr/>
        <p:txBody>
          <a:body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4/15/2011</a:t>
            </a:fld>
            <a:endParaRPr lang="en-US" dirty="0"/>
          </a:p>
        </p:txBody>
      </p:sp>
      <p:sp>
        <p:nvSpPr>
          <p:cNvPr id="8" name="Footer Placeholder 7"/>
          <p:cNvSpPr>
            <a:spLocks noGrp="1"/>
          </p:cNvSpPr>
          <p:nvPr>
            <p:ph type="ftr" sz="quarter" idx="11"/>
          </p:nvPr>
        </p:nvSpPr>
        <p:spPr/>
        <p:txBody>
          <a:bodyPr/>
          <a:lstStyle/>
          <a:p>
            <a:r>
              <a:rPr lang="en-US" dirty="0" smtClean="0"/>
              <a:t>Air Resources Laboratory</a:t>
            </a:r>
            <a:endParaRPr lang="en-US" dirty="0"/>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00"/>
            </a:lvl1pPr>
          </a:lstStyle>
          <a:p>
            <a:fld id="{2D36A7DA-6342-4CDC-B8EE-6B81135DE92D}" type="datetime1">
              <a:rPr lang="en-US" smtClean="0"/>
              <a:pPr/>
              <a:t>4/15/2011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lvl1pPr>
              <a:defRPr sz="800"/>
            </a:lvl1pPr>
          </a:lstStyle>
          <a:p>
            <a:fld id="{3E7EE49B-C32B-495C-9640-ABBF50F57D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4/15/2011</a:t>
            </a:fld>
            <a:endParaRPr lang="en-US" dirty="0"/>
          </a:p>
        </p:txBody>
      </p:sp>
      <p:sp>
        <p:nvSpPr>
          <p:cNvPr id="6" name="Footer Placeholder 5"/>
          <p:cNvSpPr>
            <a:spLocks noGrp="1"/>
          </p:cNvSpPr>
          <p:nvPr>
            <p:ph type="ftr" sz="quarter" idx="11"/>
          </p:nvPr>
        </p:nvSpPr>
        <p:spPr/>
        <p:txBody>
          <a:body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1"/>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4/15/2011</a:t>
            </a:fld>
            <a:endParaRPr lang="en-US" dirty="0"/>
          </a:p>
        </p:txBody>
      </p:sp>
      <p:sp>
        <p:nvSpPr>
          <p:cNvPr id="6" name="Footer Placeholder 5"/>
          <p:cNvSpPr>
            <a:spLocks noGrp="1"/>
          </p:cNvSpPr>
          <p:nvPr>
            <p:ph type="ftr" sz="quarter" idx="11"/>
          </p:nvPr>
        </p:nvSpPr>
        <p:spPr/>
        <p:txBody>
          <a:bodyPr/>
          <a:lstStyle/>
          <a:p>
            <a:r>
              <a:rPr lang="en-US" dirty="0" smtClean="0"/>
              <a:t>Air Resources Laboratory</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800" b="1">
                <a:solidFill>
                  <a:schemeClr val="tx2">
                    <a:shade val="90000"/>
                  </a:schemeClr>
                </a:solidFill>
              </a:defRPr>
            </a:lvl1pPr>
          </a:lstStyle>
          <a:p>
            <a:fld id="{602C1D54-128B-427C-9A2A-6AE0DB2B782B}" type="datetime1">
              <a:rPr lang="en-US" smtClean="0"/>
              <a:pPr/>
              <a:t>4/15/2011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b="1">
                <a:solidFill>
                  <a:schemeClr val="tx2">
                    <a:shade val="90000"/>
                  </a:schemeClr>
                </a:solidFill>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8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4" name="Picture 7" descr="NOAA"/>
          <p:cNvPicPr>
            <a:picLocks noChangeAspect="1" noChangeArrowheads="1"/>
          </p:cNvPicPr>
          <p:nvPr/>
        </p:nvPicPr>
        <p:blipFill>
          <a:blip r:embed="rId11"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Lst>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wmf"/><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emf"/><Relationship Id="rId9" Type="http://schemas.openxmlformats.org/officeDocument/2006/relationships/image" Target="../media/image25.jpeg"/><Relationship Id="rId14" Type="http://schemas.openxmlformats.org/officeDocument/2006/relationships/image" Target="../media/image3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884" y="1143000"/>
            <a:ext cx="5380960" cy="5078313"/>
          </a:xfrm>
          <a:prstGeom prst="rect">
            <a:avLst/>
          </a:prstGeom>
          <a:noFill/>
        </p:spPr>
        <p:txBody>
          <a:bodyPr wrap="none" rtlCol="0">
            <a:spAutoFit/>
          </a:bodyPr>
          <a:lstStyle/>
          <a:p>
            <a:pPr algn="ctr"/>
            <a:r>
              <a:rPr lang="en-US" sz="4000" dirty="0" smtClean="0"/>
              <a:t>Air Resources Laboratory</a:t>
            </a:r>
          </a:p>
          <a:p>
            <a:pPr algn="ctr"/>
            <a:r>
              <a:rPr lang="en-US" sz="4000" dirty="0" smtClean="0"/>
              <a:t>Summary</a:t>
            </a:r>
          </a:p>
          <a:p>
            <a:pPr algn="ctr"/>
            <a:endParaRPr lang="en-US" sz="4000" dirty="0" smtClean="0"/>
          </a:p>
          <a:p>
            <a:pPr algn="ctr"/>
            <a:r>
              <a:rPr lang="en-US" sz="3400" dirty="0" smtClean="0"/>
              <a:t>Steve Fine</a:t>
            </a:r>
          </a:p>
          <a:p>
            <a:pPr algn="ctr"/>
            <a:r>
              <a:rPr lang="en-US" sz="3400" dirty="0" smtClean="0"/>
              <a:t>Air Resources Laboratory</a:t>
            </a:r>
          </a:p>
          <a:p>
            <a:pPr algn="ctr"/>
            <a:endParaRPr lang="en-US" sz="3400" dirty="0" smtClean="0"/>
          </a:p>
          <a:p>
            <a:pPr algn="ctr"/>
            <a:endParaRPr lang="en-US" sz="3400" dirty="0" smtClean="0"/>
          </a:p>
          <a:p>
            <a:pPr algn="ctr"/>
            <a:r>
              <a:rPr lang="en-US" sz="3400" dirty="0" smtClean="0"/>
              <a:t>ARL Laboratory Review</a:t>
            </a:r>
          </a:p>
          <a:p>
            <a:pPr algn="ctr"/>
            <a:r>
              <a:rPr lang="en-US" sz="3400" dirty="0" smtClean="0"/>
              <a:t>May 3-5, 2011</a:t>
            </a:r>
            <a:endParaRPr lang="en-US" sz="3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7"/>
          <p:cNvPicPr>
            <a:picLocks noChangeAspect="1" noChangeArrowheads="1"/>
          </p:cNvPicPr>
          <p:nvPr/>
        </p:nvPicPr>
        <p:blipFill>
          <a:blip r:embed="rId3" cstate="print"/>
          <a:srcRect/>
          <a:stretch>
            <a:fillRect/>
          </a:stretch>
        </p:blipFill>
        <p:spPr bwMode="auto">
          <a:xfrm>
            <a:off x="6411989" y="1937682"/>
            <a:ext cx="2479476" cy="1886173"/>
          </a:xfrm>
          <a:prstGeom prst="rect">
            <a:avLst/>
          </a:prstGeom>
          <a:noFill/>
          <a:ln w="9525">
            <a:noFill/>
            <a:miter lim="800000"/>
            <a:headEnd/>
            <a:tailEnd/>
          </a:ln>
        </p:spPr>
      </p:pic>
      <p:sp>
        <p:nvSpPr>
          <p:cNvPr id="2" name="Title 1"/>
          <p:cNvSpPr>
            <a:spLocks noGrp="1"/>
          </p:cNvSpPr>
          <p:nvPr>
            <p:ph type="title"/>
          </p:nvPr>
        </p:nvSpPr>
        <p:spPr>
          <a:xfrm>
            <a:off x="457200" y="1202838"/>
            <a:ext cx="8401792" cy="687050"/>
          </a:xfrm>
        </p:spPr>
        <p:txBody>
          <a:bodyPr/>
          <a:lstStyle/>
          <a:p>
            <a:r>
              <a:rPr lang="en-US" dirty="0" smtClean="0"/>
              <a:t>Relevance &amp; Performance:</a:t>
            </a:r>
            <a:br>
              <a:rPr lang="en-US" dirty="0" smtClean="0"/>
            </a:br>
            <a:r>
              <a:rPr lang="en-US" dirty="0" smtClean="0"/>
              <a:t>     </a:t>
            </a:r>
            <a:r>
              <a:rPr lang="en-US" sz="3200" dirty="0" smtClean="0"/>
              <a:t>Selected contributions to NOAA’s Climate Goals</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10</a:t>
            </a:fld>
            <a:endParaRPr lang="en-US" dirty="0"/>
          </a:p>
        </p:txBody>
      </p:sp>
      <p:sp>
        <p:nvSpPr>
          <p:cNvPr id="7" name="Content Placeholder 6"/>
          <p:cNvSpPr>
            <a:spLocks noGrp="1"/>
          </p:cNvSpPr>
          <p:nvPr>
            <p:ph idx="1"/>
          </p:nvPr>
        </p:nvSpPr>
        <p:spPr>
          <a:xfrm>
            <a:off x="528452" y="1586523"/>
            <a:ext cx="4031673" cy="4738077"/>
          </a:xfrm>
        </p:spPr>
        <p:txBody>
          <a:bodyPr/>
          <a:lstStyle/>
          <a:p>
            <a:endParaRPr lang="en-US" sz="2000" dirty="0" smtClean="0"/>
          </a:p>
          <a:p>
            <a:endParaRPr lang="en-US" sz="2000" dirty="0" smtClean="0"/>
          </a:p>
          <a:p>
            <a:r>
              <a:rPr lang="en-US" sz="2000" dirty="0" smtClean="0"/>
              <a:t>Objective: Improved scientific understanding of the changing climate system and its impacts</a:t>
            </a:r>
          </a:p>
          <a:p>
            <a:endParaRPr lang="en-US" sz="2000" dirty="0" smtClean="0"/>
          </a:p>
          <a:p>
            <a:endParaRPr lang="en-US" sz="2000" dirty="0" smtClean="0"/>
          </a:p>
          <a:p>
            <a:r>
              <a:rPr lang="en-US" sz="2000" dirty="0" smtClean="0"/>
              <a:t>Objective: Assessments of current and future states of the climate system that identify potential impacts and inform science, service, and stewardship decisions </a:t>
            </a:r>
            <a:endParaRPr lang="en-US" sz="2000" dirty="0"/>
          </a:p>
        </p:txBody>
      </p:sp>
      <p:sp>
        <p:nvSpPr>
          <p:cNvPr id="82948" name="AutoShape 4" descr="https://mail.google.com/mail/?ui=2&amp;ik=8ae6d985ef&amp;view=att&amp;th=12e0670cda55b3f5&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2949" name="Picture 5"/>
          <p:cNvPicPr>
            <a:picLocks noChangeAspect="1" noChangeArrowheads="1"/>
          </p:cNvPicPr>
          <p:nvPr/>
        </p:nvPicPr>
        <p:blipFill>
          <a:blip r:embed="rId4" cstate="print"/>
          <a:srcRect r="10921"/>
          <a:stretch>
            <a:fillRect/>
          </a:stretch>
        </p:blipFill>
        <p:spPr bwMode="auto">
          <a:xfrm>
            <a:off x="4589199" y="1866147"/>
            <a:ext cx="2357874" cy="1985210"/>
          </a:xfrm>
          <a:prstGeom prst="rect">
            <a:avLst/>
          </a:prstGeom>
          <a:noFill/>
          <a:ln w="9525">
            <a:noFill/>
            <a:miter lim="800000"/>
            <a:headEnd/>
            <a:tailEnd/>
          </a:ln>
          <a:effectLst/>
        </p:spPr>
      </p:pic>
      <p:pic>
        <p:nvPicPr>
          <p:cNvPr id="15" name="Picture 4"/>
          <p:cNvPicPr>
            <a:picLocks noChangeAspect="1" noChangeArrowheads="1"/>
          </p:cNvPicPr>
          <p:nvPr/>
        </p:nvPicPr>
        <p:blipFill>
          <a:blip r:embed="rId5" cstate="print">
            <a:lum contrast="10000"/>
          </a:blip>
          <a:srcRect/>
          <a:stretch>
            <a:fillRect/>
          </a:stretch>
        </p:blipFill>
        <p:spPr bwMode="auto">
          <a:xfrm>
            <a:off x="4916384" y="4473049"/>
            <a:ext cx="3194463" cy="2113983"/>
          </a:xfrm>
          <a:prstGeom prst="rect">
            <a:avLst/>
          </a:prstGeom>
          <a:noFill/>
          <a:ln w="9525">
            <a:noFill/>
            <a:miter lim="800000"/>
            <a:headEnd/>
            <a:tailEnd/>
          </a:ln>
        </p:spPr>
      </p:pic>
      <p:sp>
        <p:nvSpPr>
          <p:cNvPr id="16" name="TextBox 11"/>
          <p:cNvSpPr txBox="1">
            <a:spLocks noChangeArrowheads="1"/>
          </p:cNvSpPr>
          <p:nvPr/>
        </p:nvSpPr>
        <p:spPr bwMode="auto">
          <a:xfrm>
            <a:off x="5092533" y="3846624"/>
            <a:ext cx="3249560" cy="369332"/>
          </a:xfrm>
          <a:prstGeom prst="rect">
            <a:avLst/>
          </a:prstGeom>
          <a:noFill/>
          <a:ln w="9525">
            <a:noFill/>
            <a:miter lim="800000"/>
            <a:headEnd/>
            <a:tailEnd/>
          </a:ln>
        </p:spPr>
        <p:txBody>
          <a:bodyPr wrap="square">
            <a:spAutoFit/>
          </a:bodyPr>
          <a:lstStyle/>
          <a:p>
            <a:r>
              <a:rPr lang="en-US" dirty="0">
                <a:cs typeface="Arial" charset="0"/>
              </a:rPr>
              <a:t>Response to volcanic eruptions</a:t>
            </a:r>
          </a:p>
        </p:txBody>
      </p:sp>
      <p:sp>
        <p:nvSpPr>
          <p:cNvPr id="17" name="TextBox 13"/>
          <p:cNvSpPr txBox="1">
            <a:spLocks noChangeArrowheads="1"/>
          </p:cNvSpPr>
          <p:nvPr/>
        </p:nvSpPr>
        <p:spPr bwMode="auto">
          <a:xfrm rot="16200000">
            <a:off x="7423070" y="5065817"/>
            <a:ext cx="1909368" cy="276999"/>
          </a:xfrm>
          <a:prstGeom prst="rect">
            <a:avLst/>
          </a:prstGeom>
          <a:noFill/>
          <a:ln w="9525">
            <a:noFill/>
            <a:miter lim="800000"/>
            <a:headEnd/>
            <a:tailEnd/>
          </a:ln>
        </p:spPr>
        <p:txBody>
          <a:bodyPr wrap="square">
            <a:spAutoFit/>
          </a:bodyPr>
          <a:lstStyle/>
          <a:p>
            <a:r>
              <a:rPr lang="en-US" sz="1200" dirty="0">
                <a:cs typeface="Arial" charset="0"/>
              </a:rPr>
              <a:t>Free and Lanzante 2008</a:t>
            </a:r>
          </a:p>
        </p:txBody>
      </p:sp>
      <p:sp>
        <p:nvSpPr>
          <p:cNvPr id="18" name="TextBox 14"/>
          <p:cNvSpPr txBox="1">
            <a:spLocks noChangeArrowheads="1"/>
          </p:cNvSpPr>
          <p:nvPr/>
        </p:nvSpPr>
        <p:spPr bwMode="auto">
          <a:xfrm>
            <a:off x="5452753" y="4137571"/>
            <a:ext cx="781792" cy="338554"/>
          </a:xfrm>
          <a:prstGeom prst="rect">
            <a:avLst/>
          </a:prstGeom>
          <a:noFill/>
          <a:ln w="9525">
            <a:noFill/>
            <a:miter lim="800000"/>
            <a:headEnd/>
            <a:tailEnd/>
          </a:ln>
        </p:spPr>
        <p:txBody>
          <a:bodyPr wrap="square">
            <a:spAutoFit/>
          </a:bodyPr>
          <a:lstStyle/>
          <a:p>
            <a:r>
              <a:rPr lang="en-US" sz="1600" dirty="0" smtClean="0">
                <a:latin typeface="Calibri" pitchFamily="-65" charset="0"/>
              </a:rPr>
              <a:t>Obs.</a:t>
            </a:r>
            <a:endParaRPr lang="en-US" sz="1600" dirty="0">
              <a:latin typeface="Calibri" pitchFamily="-65" charset="0"/>
            </a:endParaRPr>
          </a:p>
        </p:txBody>
      </p:sp>
      <p:sp>
        <p:nvSpPr>
          <p:cNvPr id="19" name="TextBox 15"/>
          <p:cNvSpPr txBox="1">
            <a:spLocks noChangeArrowheads="1"/>
          </p:cNvSpPr>
          <p:nvPr/>
        </p:nvSpPr>
        <p:spPr bwMode="auto">
          <a:xfrm>
            <a:off x="6353300" y="4125699"/>
            <a:ext cx="2125438" cy="338554"/>
          </a:xfrm>
          <a:prstGeom prst="rect">
            <a:avLst/>
          </a:prstGeom>
          <a:noFill/>
          <a:ln w="9525">
            <a:noFill/>
            <a:miter lim="800000"/>
            <a:headEnd/>
            <a:tailEnd/>
          </a:ln>
        </p:spPr>
        <p:txBody>
          <a:bodyPr wrap="square">
            <a:spAutoFit/>
          </a:bodyPr>
          <a:lstStyle/>
          <a:p>
            <a:r>
              <a:rPr lang="en-US" sz="1600" dirty="0">
                <a:latin typeface="Calibri" pitchFamily="-65" charset="0"/>
              </a:rPr>
              <a:t>Mean of 6 models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838"/>
            <a:ext cx="8508670" cy="687050"/>
          </a:xfrm>
        </p:spPr>
        <p:txBody>
          <a:bodyPr/>
          <a:lstStyle/>
          <a:p>
            <a:r>
              <a:rPr lang="en-US" dirty="0" smtClean="0"/>
              <a:t>Relevance &amp; Performance:</a:t>
            </a:r>
            <a:br>
              <a:rPr lang="en-US" dirty="0" smtClean="0"/>
            </a:br>
            <a:r>
              <a:rPr lang="en-US" dirty="0" smtClean="0"/>
              <a:t>     </a:t>
            </a:r>
            <a:r>
              <a:rPr lang="en-US" sz="3100" dirty="0" smtClean="0"/>
              <a:t>Selected contributions to NOAA’s Weather Goals</a:t>
            </a:r>
            <a:endParaRPr lang="en-US" sz="3100"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11</a:t>
            </a:fld>
            <a:endParaRPr lang="en-US" dirty="0"/>
          </a:p>
        </p:txBody>
      </p:sp>
      <p:sp>
        <p:nvSpPr>
          <p:cNvPr id="7" name="Content Placeholder 6"/>
          <p:cNvSpPr>
            <a:spLocks noGrp="1"/>
          </p:cNvSpPr>
          <p:nvPr>
            <p:ph idx="1"/>
          </p:nvPr>
        </p:nvSpPr>
        <p:spPr>
          <a:xfrm>
            <a:off x="528452" y="1586523"/>
            <a:ext cx="4031673" cy="4738077"/>
          </a:xfrm>
        </p:spPr>
        <p:txBody>
          <a:bodyPr/>
          <a:lstStyle/>
          <a:p>
            <a:endParaRPr lang="en-US" sz="2000" dirty="0" smtClean="0"/>
          </a:p>
          <a:p>
            <a:endParaRPr lang="en-US" sz="2000" dirty="0" smtClean="0"/>
          </a:p>
          <a:p>
            <a:pPr>
              <a:buNone/>
            </a:pPr>
            <a:endParaRPr lang="en-US" sz="2000" dirty="0" smtClean="0"/>
          </a:p>
          <a:p>
            <a:r>
              <a:rPr lang="en-US" sz="2000" dirty="0" smtClean="0"/>
              <a:t>Objective: Reduced loss of life, property, and disruption from high-impact events</a:t>
            </a:r>
          </a:p>
          <a:p>
            <a:endParaRPr lang="en-US" sz="2000" dirty="0" smtClean="0"/>
          </a:p>
          <a:p>
            <a:endParaRPr lang="en-US" sz="2000" dirty="0" smtClean="0"/>
          </a:p>
          <a:p>
            <a:r>
              <a:rPr lang="en-US" sz="2000" dirty="0" smtClean="0"/>
              <a:t>Objective: Improved transportation efficiency and safety</a:t>
            </a:r>
          </a:p>
        </p:txBody>
      </p:sp>
      <p:sp>
        <p:nvSpPr>
          <p:cNvPr id="82948" name="AutoShape 4" descr="https://mail.google.com/mail/?ui=2&amp;ik=8ae6d985ef&amp;view=att&amp;th=12e0670cda55b3f5&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4" name="Picture 1"/>
          <p:cNvPicPr>
            <a:picLocks noChangeAspect="1" noChangeArrowheads="1"/>
          </p:cNvPicPr>
          <p:nvPr/>
        </p:nvPicPr>
        <p:blipFill>
          <a:blip r:embed="rId3" cstate="print"/>
          <a:srcRect r="30749"/>
          <a:stretch>
            <a:fillRect/>
          </a:stretch>
        </p:blipFill>
        <p:spPr bwMode="auto">
          <a:xfrm>
            <a:off x="4707742" y="1923803"/>
            <a:ext cx="2916216" cy="3178908"/>
          </a:xfrm>
          <a:prstGeom prst="rect">
            <a:avLst/>
          </a:prstGeom>
          <a:noFill/>
          <a:ln w="9525">
            <a:noFill/>
            <a:miter lim="800000"/>
            <a:headEnd/>
            <a:tailEnd/>
          </a:ln>
          <a:effectLst/>
        </p:spPr>
      </p:pic>
      <p:pic>
        <p:nvPicPr>
          <p:cNvPr id="10" name="Picture 2" descr="volc4_r3_cp1"/>
          <p:cNvPicPr>
            <a:picLocks noChangeAspect="1" noChangeArrowheads="1"/>
          </p:cNvPicPr>
          <p:nvPr/>
        </p:nvPicPr>
        <p:blipFill>
          <a:blip r:embed="rId4" cstate="print"/>
          <a:srcRect l="13545" t="60841" r="28488" b="8478"/>
          <a:stretch>
            <a:fillRect/>
          </a:stretch>
        </p:blipFill>
        <p:spPr bwMode="auto">
          <a:xfrm>
            <a:off x="5070409" y="3884670"/>
            <a:ext cx="3792168" cy="2590483"/>
          </a:xfrm>
          <a:prstGeom prst="rect">
            <a:avLst/>
          </a:prstGeom>
          <a:noFill/>
          <a:ln w="6350">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838"/>
            <a:ext cx="8508670" cy="687050"/>
          </a:xfrm>
        </p:spPr>
        <p:txBody>
          <a:bodyPr/>
          <a:lstStyle/>
          <a:p>
            <a:r>
              <a:rPr lang="en-US" dirty="0" smtClean="0"/>
              <a:t>Relevance &amp; Performance:</a:t>
            </a:r>
            <a:br>
              <a:rPr lang="en-US" dirty="0" smtClean="0"/>
            </a:br>
            <a:r>
              <a:rPr lang="en-US" dirty="0" smtClean="0"/>
              <a:t>     </a:t>
            </a:r>
            <a:r>
              <a:rPr lang="en-US" sz="3100" dirty="0" smtClean="0"/>
              <a:t>Selected contributions to NOAA’s Weather Goals</a:t>
            </a:r>
            <a:endParaRPr lang="en-US" sz="3100"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12</a:t>
            </a:fld>
            <a:endParaRPr lang="en-US" dirty="0"/>
          </a:p>
        </p:txBody>
      </p:sp>
      <p:sp>
        <p:nvSpPr>
          <p:cNvPr id="7" name="Content Placeholder 6"/>
          <p:cNvSpPr>
            <a:spLocks noGrp="1"/>
          </p:cNvSpPr>
          <p:nvPr>
            <p:ph idx="1"/>
          </p:nvPr>
        </p:nvSpPr>
        <p:spPr>
          <a:xfrm>
            <a:off x="528452" y="1586523"/>
            <a:ext cx="4031673" cy="4738077"/>
          </a:xfrm>
        </p:spPr>
        <p:txBody>
          <a:bodyPr/>
          <a:lstStyle/>
          <a:p>
            <a:endParaRPr lang="en-US" sz="2000" dirty="0" smtClean="0"/>
          </a:p>
          <a:p>
            <a:pPr>
              <a:buNone/>
            </a:pPr>
            <a:endParaRPr lang="en-US" sz="2000" dirty="0" smtClean="0"/>
          </a:p>
          <a:p>
            <a:r>
              <a:rPr lang="en-US" sz="2000" dirty="0" smtClean="0"/>
              <a:t>Objective: Healthy people and communities due to improved air and water quality services</a:t>
            </a:r>
          </a:p>
          <a:p>
            <a:endParaRPr lang="en-US" sz="2000" dirty="0" smtClean="0"/>
          </a:p>
          <a:p>
            <a:endParaRPr lang="en-US" sz="2000" dirty="0" smtClean="0"/>
          </a:p>
          <a:p>
            <a:r>
              <a:rPr lang="en-US" sz="2000" dirty="0" smtClean="0"/>
              <a:t>Objective: A more productive and efficient economy through environmental information relevant to key sectors of the U.S. economy </a:t>
            </a:r>
            <a:endParaRPr lang="en-US" sz="2000" dirty="0"/>
          </a:p>
        </p:txBody>
      </p:sp>
      <p:sp>
        <p:nvSpPr>
          <p:cNvPr id="82948" name="AutoShape 4" descr="https://mail.google.com/mail/?ui=2&amp;ik=8ae6d985ef&amp;view=att&amp;th=12e0670cda55b3f5&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 name="Picture 6"/>
          <p:cNvPicPr>
            <a:picLocks noChangeAspect="1" noChangeArrowheads="1"/>
          </p:cNvPicPr>
          <p:nvPr/>
        </p:nvPicPr>
        <p:blipFill>
          <a:blip r:embed="rId3" cstate="print"/>
          <a:srcRect/>
          <a:stretch>
            <a:fillRect/>
          </a:stretch>
        </p:blipFill>
        <p:spPr bwMode="auto">
          <a:xfrm>
            <a:off x="4467830" y="1876951"/>
            <a:ext cx="2853025" cy="2267537"/>
          </a:xfrm>
          <a:prstGeom prst="rect">
            <a:avLst/>
          </a:prstGeom>
          <a:noFill/>
          <a:ln w="9525">
            <a:noFill/>
            <a:miter lim="800000"/>
            <a:headEnd/>
            <a:tailEnd/>
          </a:ln>
        </p:spPr>
      </p:pic>
      <p:pic>
        <p:nvPicPr>
          <p:cNvPr id="11" name="Picture 10" descr="Ozone01_2008071617_conus.png"/>
          <p:cNvPicPr>
            <a:picLocks noChangeAspect="1"/>
          </p:cNvPicPr>
          <p:nvPr/>
        </p:nvPicPr>
        <p:blipFill>
          <a:blip r:embed="rId4" cstate="print"/>
          <a:srcRect/>
          <a:stretch>
            <a:fillRect/>
          </a:stretch>
        </p:blipFill>
        <p:spPr bwMode="auto">
          <a:xfrm>
            <a:off x="5983580" y="2819309"/>
            <a:ext cx="2863968" cy="2279575"/>
          </a:xfrm>
          <a:prstGeom prst="rect">
            <a:avLst/>
          </a:prstGeom>
          <a:noFill/>
          <a:ln w="3175">
            <a:solidFill>
              <a:schemeClr val="tx1"/>
            </a:solidFill>
            <a:miter lim="800000"/>
            <a:headEnd/>
            <a:tailEnd/>
          </a:ln>
        </p:spPr>
      </p:pic>
      <p:pic>
        <p:nvPicPr>
          <p:cNvPr id="12" name="Picture 2" descr="C:\Documents and Settings\pendergrassw\Desktop\Texas E-Balance.JPG"/>
          <p:cNvPicPr>
            <a:picLocks noChangeAspect="1" noChangeArrowheads="1"/>
          </p:cNvPicPr>
          <p:nvPr/>
        </p:nvPicPr>
        <p:blipFill>
          <a:blip r:embed="rId5" cstate="print"/>
          <a:srcRect l="38160" t="16479" r="7914" b="14051"/>
          <a:stretch>
            <a:fillRect/>
          </a:stretch>
        </p:blipFill>
        <p:spPr bwMode="auto">
          <a:xfrm>
            <a:off x="4690851" y="4215743"/>
            <a:ext cx="1413065" cy="2427178"/>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a:stretch>
            <a:fillRect/>
          </a:stretch>
        </p:blipFill>
        <p:spPr bwMode="auto">
          <a:xfrm>
            <a:off x="7564581" y="1883223"/>
            <a:ext cx="138936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4916384" y="1730475"/>
            <a:ext cx="4227616" cy="3382971"/>
            <a:chOff x="1438428" y="1252813"/>
            <a:chExt cx="6046180" cy="4838199"/>
          </a:xfrm>
        </p:grpSpPr>
        <p:pic>
          <p:nvPicPr>
            <p:cNvPr id="10" name="Picture 1026"/>
            <p:cNvPicPr>
              <a:picLocks noChangeAspect="1" noChangeArrowheads="1"/>
            </p:cNvPicPr>
            <p:nvPr/>
          </p:nvPicPr>
          <p:blipFill>
            <a:blip r:embed="rId3" cstate="print"/>
            <a:srcRect/>
            <a:stretch>
              <a:fillRect/>
            </a:stretch>
          </p:blipFill>
          <p:spPr bwMode="auto">
            <a:xfrm>
              <a:off x="1438428" y="1252813"/>
              <a:ext cx="6046180" cy="4374806"/>
            </a:xfrm>
            <a:prstGeom prst="rect">
              <a:avLst/>
            </a:prstGeom>
            <a:noFill/>
            <a:ln w="9525">
              <a:noFill/>
              <a:miter lim="800000"/>
              <a:headEnd/>
              <a:tailEnd/>
            </a:ln>
            <a:effectLst/>
          </p:spPr>
        </p:pic>
        <p:sp>
          <p:nvSpPr>
            <p:cNvPr id="11" name="Rectangle 10"/>
            <p:cNvSpPr/>
            <p:nvPr/>
          </p:nvSpPr>
          <p:spPr>
            <a:xfrm>
              <a:off x="2667000" y="5576953"/>
              <a:ext cx="3962400" cy="514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202838"/>
            <a:ext cx="8508670" cy="687050"/>
          </a:xfrm>
        </p:spPr>
        <p:txBody>
          <a:bodyPr/>
          <a:lstStyle/>
          <a:p>
            <a:r>
              <a:rPr lang="en-US" dirty="0" smtClean="0"/>
              <a:t>Relevance &amp; Performance:</a:t>
            </a:r>
            <a:br>
              <a:rPr lang="en-US" dirty="0" smtClean="0"/>
            </a:br>
            <a:r>
              <a:rPr lang="en-US" dirty="0" smtClean="0"/>
              <a:t>     </a:t>
            </a:r>
            <a:r>
              <a:rPr lang="en-US" sz="3100" dirty="0" smtClean="0"/>
              <a:t>Selected contributions to NOAA’s Coastal Goals</a:t>
            </a:r>
            <a:endParaRPr lang="en-US" sz="3100"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13</a:t>
            </a:fld>
            <a:endParaRPr lang="en-US" dirty="0"/>
          </a:p>
        </p:txBody>
      </p:sp>
      <p:sp>
        <p:nvSpPr>
          <p:cNvPr id="7" name="Content Placeholder 6"/>
          <p:cNvSpPr>
            <a:spLocks noGrp="1"/>
          </p:cNvSpPr>
          <p:nvPr>
            <p:ph idx="1"/>
          </p:nvPr>
        </p:nvSpPr>
        <p:spPr>
          <a:xfrm>
            <a:off x="528452" y="1586523"/>
            <a:ext cx="4031673" cy="4738077"/>
          </a:xfrm>
        </p:spPr>
        <p:txBody>
          <a:bodyPr/>
          <a:lstStyle/>
          <a:p>
            <a:endParaRPr lang="en-US" sz="2000" dirty="0" smtClean="0"/>
          </a:p>
          <a:p>
            <a:r>
              <a:rPr lang="en-US" sz="2000" dirty="0" smtClean="0"/>
              <a:t>Objective: Improved coastal water quality supporting human health and coastal ecosystem services</a:t>
            </a:r>
          </a:p>
        </p:txBody>
      </p:sp>
      <p:sp>
        <p:nvSpPr>
          <p:cNvPr id="82948" name="AutoShape 4" descr="https://mail.google.com/mail/?ui=2&amp;ik=8ae6d985ef&amp;view=att&amp;th=12e0670cda55b3f5&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4"/>
          <p:cNvPicPr>
            <a:picLocks noChangeAspect="1" noChangeArrowheads="1"/>
          </p:cNvPicPr>
          <p:nvPr/>
        </p:nvPicPr>
        <p:blipFill>
          <a:blip r:embed="rId4" cstate="print"/>
          <a:srcRect/>
          <a:stretch>
            <a:fillRect/>
          </a:stretch>
        </p:blipFill>
        <p:spPr bwMode="auto">
          <a:xfrm>
            <a:off x="423554" y="3024447"/>
            <a:ext cx="4195947" cy="3383280"/>
          </a:xfrm>
          <a:prstGeom prst="rect">
            <a:avLst/>
          </a:prstGeom>
          <a:noFill/>
          <a:ln w="3175">
            <a:noFill/>
            <a:miter lim="800000"/>
            <a:headEnd/>
            <a:tailEnd/>
          </a:ln>
        </p:spPr>
      </p:pic>
      <p:pic>
        <p:nvPicPr>
          <p:cNvPr id="13" name="Picture 2" descr="C:\Documents and Settings\mylesl\My Documents\CalNex\UT_CA pics\PhotosMay2010\P5060020.JPG"/>
          <p:cNvPicPr>
            <a:picLocks noChangeAspect="1" noChangeArrowheads="1"/>
          </p:cNvPicPr>
          <p:nvPr/>
        </p:nvPicPr>
        <p:blipFill>
          <a:blip r:embed="rId5" cstate="print"/>
          <a:srcRect b="31009"/>
          <a:stretch>
            <a:fillRect/>
          </a:stretch>
        </p:blipFill>
        <p:spPr bwMode="auto">
          <a:xfrm>
            <a:off x="4921334" y="4791700"/>
            <a:ext cx="3533775"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457200" y="1586523"/>
            <a:ext cx="4245429" cy="4738077"/>
          </a:xfrm>
        </p:spPr>
        <p:txBody>
          <a:bodyPr/>
          <a:lstStyle/>
          <a:p>
            <a:r>
              <a:rPr lang="en-US" dirty="0" smtClean="0"/>
              <a:t>ARL founded early in the nuclear age to provide service to other agencies</a:t>
            </a:r>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14</a:t>
            </a:fld>
            <a:endParaRPr lang="en-US" dirty="0"/>
          </a:p>
        </p:txBody>
      </p:sp>
      <p:pic>
        <p:nvPicPr>
          <p:cNvPr id="15" name="Picture 2"/>
          <p:cNvPicPr>
            <a:picLocks noChangeAspect="1" noChangeArrowheads="1"/>
          </p:cNvPicPr>
          <p:nvPr/>
        </p:nvPicPr>
        <p:blipFill>
          <a:blip r:embed="rId2" cstate="print"/>
          <a:srcRect/>
          <a:stretch>
            <a:fillRect/>
          </a:stretch>
        </p:blipFill>
        <p:spPr bwMode="auto">
          <a:xfrm>
            <a:off x="5907045" y="3156987"/>
            <a:ext cx="2884233" cy="3334091"/>
          </a:xfrm>
          <a:prstGeom prst="rect">
            <a:avLst/>
          </a:prstGeom>
          <a:noFill/>
          <a:ln w="9525">
            <a:noFill/>
            <a:miter lim="800000"/>
            <a:headEnd/>
            <a:tailEnd/>
          </a:ln>
          <a:effectLst/>
        </p:spPr>
      </p:pic>
      <p:pic>
        <p:nvPicPr>
          <p:cNvPr id="13" name="Picture 5"/>
          <p:cNvPicPr>
            <a:picLocks noChangeAspect="1" noChangeArrowheads="1"/>
          </p:cNvPicPr>
          <p:nvPr/>
        </p:nvPicPr>
        <p:blipFill>
          <a:blip r:embed="rId3" cstate="print"/>
          <a:srcRect/>
          <a:stretch>
            <a:fillRect/>
          </a:stretch>
        </p:blipFill>
        <p:spPr bwMode="auto">
          <a:xfrm>
            <a:off x="4003553" y="3042890"/>
            <a:ext cx="2378405" cy="3135932"/>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5522227" y="736388"/>
            <a:ext cx="3053448" cy="2429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5"/>
          <p:cNvPicPr>
            <a:picLocks noChangeAspect="1" noChangeArrowheads="1"/>
          </p:cNvPicPr>
          <p:nvPr/>
        </p:nvPicPr>
        <p:blipFill>
          <a:blip r:embed="rId2" cstate="print"/>
          <a:srcRect l="15985" r="12669"/>
          <a:stretch>
            <a:fillRect/>
          </a:stretch>
        </p:blipFill>
        <p:spPr bwMode="auto">
          <a:xfrm>
            <a:off x="5003899" y="1430502"/>
            <a:ext cx="3827280" cy="4152149"/>
          </a:xfrm>
          <a:prstGeom prst="rect">
            <a:avLst/>
          </a:prstGeom>
          <a:noFill/>
          <a:ln w="9525">
            <a:noFill/>
            <a:miter lim="800000"/>
            <a:headEnd/>
            <a:tailEnd/>
          </a:ln>
          <a:effectLst/>
        </p:spPr>
      </p:pic>
      <p:pic>
        <p:nvPicPr>
          <p:cNvPr id="80" name="Picture 2" descr="C:\Documents and Settings\dFinn\My Documents\Dennis\URBAN2000 Salt Lake\manuscript\Figures_Jan2008\Figure13_LDS.tif"/>
          <p:cNvPicPr>
            <a:picLocks noChangeAspect="1" noChangeArrowheads="1"/>
          </p:cNvPicPr>
          <p:nvPr/>
        </p:nvPicPr>
        <p:blipFill>
          <a:blip r:embed="rId3" cstate="print"/>
          <a:srcRect l="46352" t="35977" r="8433" b="19466"/>
          <a:stretch>
            <a:fillRect/>
          </a:stretch>
        </p:blipFill>
        <p:spPr>
          <a:xfrm>
            <a:off x="4957012" y="1756610"/>
            <a:ext cx="3915053" cy="3200401"/>
          </a:xfrm>
          <a:prstGeom prst="rect">
            <a:avLst/>
          </a:prstGeom>
          <a:noFill/>
        </p:spPr>
      </p:pic>
      <p:pic>
        <p:nvPicPr>
          <p:cNvPr id="94210" name="Picture 2"/>
          <p:cNvPicPr>
            <a:picLocks noChangeAspect="1" noChangeArrowheads="1"/>
          </p:cNvPicPr>
          <p:nvPr/>
        </p:nvPicPr>
        <p:blipFill>
          <a:blip r:embed="rId4" cstate="print"/>
          <a:srcRect/>
          <a:stretch>
            <a:fillRect/>
          </a:stretch>
        </p:blipFill>
        <p:spPr bwMode="auto">
          <a:xfrm>
            <a:off x="4667250" y="1976437"/>
            <a:ext cx="4362450" cy="3557653"/>
          </a:xfrm>
          <a:prstGeom prst="rect">
            <a:avLst/>
          </a:prstGeom>
          <a:noFill/>
          <a:ln w="9525">
            <a:noFill/>
            <a:miter lim="800000"/>
            <a:headEnd/>
            <a:tailEnd/>
          </a:ln>
          <a:effectLst/>
        </p:spPr>
      </p:pic>
      <p:pic>
        <p:nvPicPr>
          <p:cNvPr id="79" name="Picture 3"/>
          <p:cNvPicPr>
            <a:picLocks noChangeAspect="1" noChangeArrowheads="1"/>
          </p:cNvPicPr>
          <p:nvPr/>
        </p:nvPicPr>
        <p:blipFill>
          <a:blip r:embed="rId5" cstate="print"/>
          <a:srcRect/>
          <a:stretch>
            <a:fillRect/>
          </a:stretch>
        </p:blipFill>
        <p:spPr bwMode="auto">
          <a:xfrm>
            <a:off x="4957011" y="986588"/>
            <a:ext cx="3934327" cy="5245769"/>
          </a:xfrm>
          <a:prstGeom prst="rect">
            <a:avLst/>
          </a:prstGeom>
          <a:noFill/>
          <a:ln w="9525">
            <a:noFill/>
            <a:miter lim="800000"/>
            <a:headEnd/>
            <a:tailEnd/>
          </a:ln>
          <a:effectLst/>
        </p:spPr>
      </p:pic>
      <p:pic>
        <p:nvPicPr>
          <p:cNvPr id="129" name="Picture 2"/>
          <p:cNvPicPr>
            <a:picLocks noChangeAspect="1" noChangeArrowheads="1"/>
          </p:cNvPicPr>
          <p:nvPr/>
        </p:nvPicPr>
        <p:blipFill>
          <a:blip r:embed="rId6" cstate="print"/>
          <a:srcRect l="49171" t="10001" r="5200" b="8000"/>
          <a:stretch>
            <a:fillRect/>
          </a:stretch>
        </p:blipFill>
        <p:spPr bwMode="auto">
          <a:xfrm>
            <a:off x="4765446" y="1651817"/>
            <a:ext cx="3987562" cy="4299284"/>
          </a:xfrm>
          <a:prstGeom prst="rect">
            <a:avLst/>
          </a:prstGeom>
          <a:noFill/>
          <a:ln w="9525">
            <a:noFill/>
            <a:miter lim="800000"/>
            <a:headEnd/>
            <a:tailEnd/>
          </a:ln>
        </p:spPr>
      </p:pic>
      <p:pic>
        <p:nvPicPr>
          <p:cNvPr id="132" name="Picture 6"/>
          <p:cNvPicPr>
            <a:picLocks noChangeAspect="1" noChangeArrowheads="1"/>
          </p:cNvPicPr>
          <p:nvPr/>
        </p:nvPicPr>
        <p:blipFill>
          <a:blip r:embed="rId7" cstate="print"/>
          <a:srcRect/>
          <a:stretch>
            <a:fillRect/>
          </a:stretch>
        </p:blipFill>
        <p:spPr bwMode="auto">
          <a:xfrm>
            <a:off x="4863266" y="1564106"/>
            <a:ext cx="3959968" cy="4018547"/>
          </a:xfrm>
          <a:prstGeom prst="rect">
            <a:avLst/>
          </a:prstGeom>
          <a:noFill/>
          <a:ln w="9525">
            <a:noFill/>
            <a:miter lim="800000"/>
            <a:headEnd/>
            <a:tailEnd/>
          </a:ln>
          <a:effectLst/>
        </p:spPr>
      </p:pic>
      <p:pic>
        <p:nvPicPr>
          <p:cNvPr id="78" name="Picture 12" descr="NCR Wind Rose.jpg"/>
          <p:cNvPicPr>
            <a:picLocks noChangeAspect="1" noChangeArrowheads="1"/>
          </p:cNvPicPr>
          <p:nvPr/>
        </p:nvPicPr>
        <p:blipFill>
          <a:blip r:embed="rId8" cstate="print"/>
          <a:srcRect l="21804" t="11171" r="31078"/>
          <a:stretch>
            <a:fillRect/>
          </a:stretch>
        </p:blipFill>
        <p:spPr bwMode="auto">
          <a:xfrm>
            <a:off x="4932946" y="990601"/>
            <a:ext cx="3657601" cy="5363184"/>
          </a:xfrm>
          <a:prstGeom prst="rect">
            <a:avLst/>
          </a:prstGeom>
          <a:noFill/>
          <a:ln w="9525">
            <a:noFill/>
            <a:miter lim="800000"/>
            <a:headEnd/>
            <a:tailEnd/>
          </a:ln>
        </p:spPr>
      </p:pic>
      <p:pic>
        <p:nvPicPr>
          <p:cNvPr id="76" name="Picture 8"/>
          <p:cNvPicPr>
            <a:picLocks noChangeAspect="1" noChangeArrowheads="1"/>
          </p:cNvPicPr>
          <p:nvPr/>
        </p:nvPicPr>
        <p:blipFill>
          <a:blip r:embed="rId9" cstate="print"/>
          <a:srcRect/>
          <a:stretch>
            <a:fillRect/>
          </a:stretch>
        </p:blipFill>
        <p:spPr bwMode="auto">
          <a:xfrm>
            <a:off x="4803478" y="2167927"/>
            <a:ext cx="4039246" cy="2692831"/>
          </a:xfrm>
          <a:prstGeom prst="rect">
            <a:avLst/>
          </a:prstGeom>
          <a:noFill/>
          <a:ln w="9525">
            <a:noFill/>
            <a:round/>
            <a:headEnd/>
            <a:tailEnd/>
          </a:ln>
          <a:effectLst/>
        </p:spPr>
      </p:pic>
      <p:pic>
        <p:nvPicPr>
          <p:cNvPr id="82" name="Picture 81" descr="20100708.5X.O3.sp.max.day1.png"/>
          <p:cNvPicPr>
            <a:picLocks noChangeAspect="1"/>
          </p:cNvPicPr>
          <p:nvPr/>
        </p:nvPicPr>
        <p:blipFill>
          <a:blip r:embed="rId10" cstate="print"/>
          <a:srcRect l="38647" t="12531" r="9022" b="12863"/>
          <a:stretch>
            <a:fillRect/>
          </a:stretch>
        </p:blipFill>
        <p:spPr>
          <a:xfrm>
            <a:off x="4801380" y="1589105"/>
            <a:ext cx="4125112" cy="3609474"/>
          </a:xfrm>
          <a:prstGeom prst="rect">
            <a:avLst/>
          </a:prstGeom>
        </p:spPr>
      </p:pic>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457200" y="1586523"/>
            <a:ext cx="4245429" cy="4738077"/>
          </a:xfrm>
        </p:spPr>
        <p:txBody>
          <a:bodyPr/>
          <a:lstStyle/>
          <a:p>
            <a:r>
              <a:rPr lang="en-US" dirty="0" smtClean="0"/>
              <a:t>ARL founded early in the nuclear age to provide service to other agencies</a:t>
            </a:r>
          </a:p>
          <a:p>
            <a:r>
              <a:rPr lang="en-US" dirty="0" smtClean="0"/>
              <a:t>Retained</a:t>
            </a:r>
          </a:p>
          <a:p>
            <a:pPr lvl="1"/>
            <a:r>
              <a:rPr lang="en-US" dirty="0" smtClean="0"/>
              <a:t>Strong science</a:t>
            </a:r>
          </a:p>
          <a:p>
            <a:pPr lvl="1"/>
            <a:r>
              <a:rPr lang="en-US" dirty="0" smtClean="0"/>
              <a:t>Commitment to supporting applications</a:t>
            </a:r>
          </a:p>
          <a:p>
            <a:pPr lvl="1"/>
            <a:r>
              <a:rPr lang="en-US" dirty="0" smtClean="0"/>
              <a:t>Effective partnerships</a:t>
            </a:r>
          </a:p>
          <a:p>
            <a:pPr>
              <a:buNone/>
            </a:pPr>
            <a:r>
              <a:rPr lang="en-US" dirty="0" smtClean="0"/>
              <a:t>	while evolving to continue to meet society’s changing needs</a:t>
            </a:r>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15</a:t>
            </a:fld>
            <a:endParaRPr lang="en-US" dirty="0"/>
          </a:p>
        </p:txBody>
      </p:sp>
      <p:pic>
        <p:nvPicPr>
          <p:cNvPr id="75" name="Picture 2" descr="C:\semibu\pix &amp; video\ATDD\COMarshallTestSite_Hambry.jpg"/>
          <p:cNvPicPr>
            <a:picLocks noChangeAspect="1" noChangeArrowheads="1"/>
          </p:cNvPicPr>
          <p:nvPr/>
        </p:nvPicPr>
        <p:blipFill>
          <a:blip r:embed="rId11" cstate="print"/>
          <a:srcRect/>
          <a:stretch>
            <a:fillRect/>
          </a:stretch>
        </p:blipFill>
        <p:spPr bwMode="auto">
          <a:xfrm>
            <a:off x="4854612" y="2181780"/>
            <a:ext cx="3989065" cy="2991799"/>
          </a:xfrm>
          <a:prstGeom prst="rect">
            <a:avLst/>
          </a:prstGeom>
          <a:noFill/>
        </p:spPr>
      </p:pic>
      <p:pic>
        <p:nvPicPr>
          <p:cNvPr id="77" name="Picture 2" descr="C:\Desktop_06162010\Duke Energy Generation opening jpeg.jpg"/>
          <p:cNvPicPr>
            <a:picLocks noChangeAspect="1" noChangeArrowheads="1"/>
          </p:cNvPicPr>
          <p:nvPr/>
        </p:nvPicPr>
        <p:blipFill>
          <a:blip r:embed="rId12" cstate="print"/>
          <a:srcRect l="28538" t="20616" r="24804"/>
          <a:stretch>
            <a:fillRect/>
          </a:stretch>
        </p:blipFill>
        <p:spPr bwMode="auto">
          <a:xfrm>
            <a:off x="4957011" y="866273"/>
            <a:ext cx="3436398" cy="5269831"/>
          </a:xfrm>
          <a:prstGeom prst="rect">
            <a:avLst/>
          </a:prstGeom>
          <a:noFill/>
          <a:ln w="9525">
            <a:noFill/>
            <a:miter lim="800000"/>
            <a:headEnd/>
            <a:tailEnd/>
          </a:ln>
        </p:spPr>
      </p:pic>
      <p:grpSp>
        <p:nvGrpSpPr>
          <p:cNvPr id="48" name="Group 47"/>
          <p:cNvGrpSpPr/>
          <p:nvPr/>
        </p:nvGrpSpPr>
        <p:grpSpPr>
          <a:xfrm>
            <a:off x="4148918" y="746075"/>
            <a:ext cx="5115636" cy="5518248"/>
            <a:chOff x="152400" y="377584"/>
            <a:chExt cx="6096000" cy="5870816"/>
          </a:xfrm>
        </p:grpSpPr>
        <p:pic>
          <p:nvPicPr>
            <p:cNvPr id="49" name="Picture 48" descr="fig1"/>
            <p:cNvPicPr>
              <a:picLocks noChangeAspect="1"/>
            </p:cNvPicPr>
            <p:nvPr/>
          </p:nvPicPr>
          <p:blipFill>
            <a:blip r:embed="rId13" cstate="print"/>
            <a:srcRect l="8417" r="59685" b="51037"/>
            <a:stretch>
              <a:fillRect/>
            </a:stretch>
          </p:blipFill>
          <p:spPr bwMode="auto">
            <a:xfrm>
              <a:off x="152400" y="685800"/>
              <a:ext cx="4953000" cy="5061448"/>
            </a:xfrm>
            <a:prstGeom prst="rect">
              <a:avLst/>
            </a:prstGeom>
            <a:noFill/>
            <a:ln w="9525">
              <a:noFill/>
              <a:miter lim="800000"/>
              <a:headEnd/>
              <a:tailEnd/>
            </a:ln>
          </p:spPr>
        </p:pic>
        <p:pic>
          <p:nvPicPr>
            <p:cNvPr id="50" name="Picture 49" descr="6tr20ns08.wmf"/>
            <p:cNvPicPr/>
            <p:nvPr/>
          </p:nvPicPr>
          <p:blipFill>
            <a:blip r:embed="rId14" cstate="print"/>
            <a:srcRect l="65849" t="96124" r="6853"/>
            <a:stretch>
              <a:fillRect/>
            </a:stretch>
          </p:blipFill>
          <p:spPr bwMode="auto">
            <a:xfrm>
              <a:off x="990601" y="5791200"/>
              <a:ext cx="5257799" cy="457200"/>
            </a:xfrm>
            <a:prstGeom prst="rect">
              <a:avLst/>
            </a:prstGeom>
            <a:noFill/>
            <a:ln w="9525">
              <a:noFill/>
              <a:miter lim="800000"/>
              <a:headEnd/>
              <a:tailEnd/>
            </a:ln>
          </p:spPr>
        </p:pic>
        <p:sp>
          <p:nvSpPr>
            <p:cNvPr id="51" name="TextBox 50"/>
            <p:cNvSpPr txBox="1"/>
            <p:nvPr/>
          </p:nvSpPr>
          <p:spPr>
            <a:xfrm>
              <a:off x="4953000" y="4953000"/>
              <a:ext cx="1075615" cy="523220"/>
            </a:xfrm>
            <a:prstGeom prst="rect">
              <a:avLst/>
            </a:prstGeom>
            <a:noFill/>
          </p:spPr>
          <p:txBody>
            <a:bodyPr wrap="square" rtlCol="0">
              <a:spAutoFit/>
            </a:bodyPr>
            <a:lstStyle/>
            <a:p>
              <a:r>
                <a:rPr lang="en-US" sz="1400" dirty="0" smtClean="0"/>
                <a:t>K/decade</a:t>
              </a:r>
            </a:p>
            <a:p>
              <a:endParaRPr lang="en-US" sz="1400" dirty="0"/>
            </a:p>
          </p:txBody>
        </p:sp>
        <p:sp>
          <p:nvSpPr>
            <p:cNvPr id="52" name="TextBox 51"/>
            <p:cNvSpPr txBox="1"/>
            <p:nvPr/>
          </p:nvSpPr>
          <p:spPr>
            <a:xfrm>
              <a:off x="3657600" y="377584"/>
              <a:ext cx="2532497" cy="646331"/>
            </a:xfrm>
            <a:prstGeom prst="rect">
              <a:avLst/>
            </a:prstGeom>
            <a:noFill/>
          </p:spPr>
          <p:txBody>
            <a:bodyPr wrap="square" rtlCol="0">
              <a:spAutoFit/>
            </a:bodyPr>
            <a:lstStyle/>
            <a:p>
              <a:r>
                <a:rPr lang="en-US" dirty="0" smtClean="0"/>
                <a:t>December</a:t>
              </a:r>
            </a:p>
            <a:p>
              <a:r>
                <a:rPr lang="en-US" dirty="0" smtClean="0"/>
                <a:t>Maximum</a:t>
              </a:r>
              <a:endParaRPr lang="en-US" dirty="0"/>
            </a:p>
          </p:txBody>
        </p:sp>
        <p:sp>
          <p:nvSpPr>
            <p:cNvPr id="53" name="TextBox 52"/>
            <p:cNvSpPr txBox="1"/>
            <p:nvPr/>
          </p:nvSpPr>
          <p:spPr>
            <a:xfrm>
              <a:off x="1219200" y="533400"/>
              <a:ext cx="1518402" cy="646331"/>
            </a:xfrm>
            <a:prstGeom prst="rect">
              <a:avLst/>
            </a:prstGeom>
            <a:noFill/>
          </p:spPr>
          <p:txBody>
            <a:bodyPr wrap="square" rtlCol="0">
              <a:spAutoFit/>
            </a:bodyPr>
            <a:lstStyle/>
            <a:p>
              <a:r>
                <a:rPr lang="en-US" dirty="0" smtClean="0"/>
                <a:t>March Minimum</a:t>
              </a:r>
              <a:endParaRPr lang="en-US" dirty="0"/>
            </a:p>
          </p:txBody>
        </p:sp>
        <p:sp>
          <p:nvSpPr>
            <p:cNvPr id="54" name="Down Arrow 53"/>
            <p:cNvSpPr/>
            <p:nvPr/>
          </p:nvSpPr>
          <p:spPr>
            <a:xfrm>
              <a:off x="1905000" y="1143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4343400" y="990600"/>
              <a:ext cx="484632" cy="826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Picture 7" descr="noaa_arl_beltsville-9784.jpg"/>
          <p:cNvPicPr>
            <a:picLocks noChangeAspect="1"/>
          </p:cNvPicPr>
          <p:nvPr/>
        </p:nvPicPr>
        <p:blipFill>
          <a:blip r:embed="rId15" cstate="print"/>
          <a:srcRect/>
          <a:stretch>
            <a:fillRect/>
          </a:stretch>
        </p:blipFill>
        <p:spPr bwMode="auto">
          <a:xfrm>
            <a:off x="5580855" y="1750998"/>
            <a:ext cx="2703336" cy="40550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5000"/>
                                  </p:stCondLst>
                                  <p:childTnLst>
                                    <p:set>
                                      <p:cBhvr>
                                        <p:cTn id="6" dur="1" fill="hold">
                                          <p:stCondLst>
                                            <p:cond delay="0"/>
                                          </p:stCondLst>
                                        </p:cTn>
                                        <p:tgtEl>
                                          <p:spTgt spid="75"/>
                                        </p:tgtEl>
                                        <p:attrNameLst>
                                          <p:attrName>style.visibility</p:attrName>
                                        </p:attrNameLst>
                                      </p:cBhvr>
                                      <p:to>
                                        <p:strVal val="hidden"/>
                                      </p:to>
                                    </p:set>
                                  </p:childTnLst>
                                </p:cTn>
                              </p:par>
                              <p:par>
                                <p:cTn id="7" presetID="9" presetClass="entr" presetSubtype="0" fill="hold" nodeType="withEffect">
                                  <p:stCondLst>
                                    <p:cond delay="5000"/>
                                  </p:stCondLst>
                                  <p:childTnLst>
                                    <p:set>
                                      <p:cBhvr>
                                        <p:cTn id="8" dur="1" fill="hold">
                                          <p:stCondLst>
                                            <p:cond delay="0"/>
                                          </p:stCondLst>
                                        </p:cTn>
                                        <p:tgtEl>
                                          <p:spTgt spid="131"/>
                                        </p:tgtEl>
                                        <p:attrNameLst>
                                          <p:attrName>style.visibility</p:attrName>
                                        </p:attrNameLst>
                                      </p:cBhvr>
                                      <p:to>
                                        <p:strVal val="visible"/>
                                      </p:to>
                                    </p:set>
                                    <p:animEffect transition="in" filter="dissolve">
                                      <p:cBhvr>
                                        <p:cTn id="9" dur="500"/>
                                        <p:tgtEl>
                                          <p:spTgt spid="131"/>
                                        </p:tgtEl>
                                      </p:cBhvr>
                                    </p:animEffect>
                                  </p:childTnLst>
                                </p:cTn>
                              </p:par>
                            </p:childTnLst>
                          </p:cTn>
                        </p:par>
                        <p:par>
                          <p:cTn id="10" fill="hold">
                            <p:stCondLst>
                              <p:cond delay="5500"/>
                            </p:stCondLst>
                            <p:childTnLst>
                              <p:par>
                                <p:cTn id="11" presetID="1" presetClass="exit" presetSubtype="0" fill="hold" nodeType="afterEffect">
                                  <p:stCondLst>
                                    <p:cond delay="5000"/>
                                  </p:stCondLst>
                                  <p:childTnLst>
                                    <p:set>
                                      <p:cBhvr>
                                        <p:cTn id="12" dur="1" fill="hold">
                                          <p:stCondLst>
                                            <p:cond delay="0"/>
                                          </p:stCondLst>
                                        </p:cTn>
                                        <p:tgtEl>
                                          <p:spTgt spid="131"/>
                                        </p:tgtEl>
                                        <p:attrNameLst>
                                          <p:attrName>style.visibility</p:attrName>
                                        </p:attrNameLst>
                                      </p:cBhvr>
                                      <p:to>
                                        <p:strVal val="hidden"/>
                                      </p:to>
                                    </p:set>
                                  </p:childTnLst>
                                </p:cTn>
                              </p:par>
                              <p:par>
                                <p:cTn id="13" presetID="9" presetClass="entr" presetSubtype="0" fill="hold" nodeType="withEffect">
                                  <p:stCondLst>
                                    <p:cond delay="5000"/>
                                  </p:stCondLst>
                                  <p:childTnLst>
                                    <p:set>
                                      <p:cBhvr>
                                        <p:cTn id="14" dur="1" fill="hold">
                                          <p:stCondLst>
                                            <p:cond delay="0"/>
                                          </p:stCondLst>
                                        </p:cTn>
                                        <p:tgtEl>
                                          <p:spTgt spid="77"/>
                                        </p:tgtEl>
                                        <p:attrNameLst>
                                          <p:attrName>style.visibility</p:attrName>
                                        </p:attrNameLst>
                                      </p:cBhvr>
                                      <p:to>
                                        <p:strVal val="visible"/>
                                      </p:to>
                                    </p:set>
                                    <p:animEffect transition="in" filter="dissolve">
                                      <p:cBhvr>
                                        <p:cTn id="15" dur="500"/>
                                        <p:tgtEl>
                                          <p:spTgt spid="77"/>
                                        </p:tgtEl>
                                      </p:cBhvr>
                                    </p:animEffect>
                                  </p:childTnLst>
                                </p:cTn>
                              </p:par>
                            </p:childTnLst>
                          </p:cTn>
                        </p:par>
                        <p:par>
                          <p:cTn id="16" fill="hold">
                            <p:stCondLst>
                              <p:cond delay="11000"/>
                            </p:stCondLst>
                            <p:childTnLst>
                              <p:par>
                                <p:cTn id="17" presetID="1" presetClass="exit" presetSubtype="0" fill="hold" nodeType="afterEffect">
                                  <p:stCondLst>
                                    <p:cond delay="5000"/>
                                  </p:stCondLst>
                                  <p:childTnLst>
                                    <p:set>
                                      <p:cBhvr>
                                        <p:cTn id="18" dur="1" fill="hold">
                                          <p:stCondLst>
                                            <p:cond delay="0"/>
                                          </p:stCondLst>
                                        </p:cTn>
                                        <p:tgtEl>
                                          <p:spTgt spid="77"/>
                                        </p:tgtEl>
                                        <p:attrNameLst>
                                          <p:attrName>style.visibility</p:attrName>
                                        </p:attrNameLst>
                                      </p:cBhvr>
                                      <p:to>
                                        <p:strVal val="hidden"/>
                                      </p:to>
                                    </p:set>
                                  </p:childTnLst>
                                </p:cTn>
                              </p:par>
                              <p:par>
                                <p:cTn id="19" presetID="9" presetClass="entr" presetSubtype="0" fill="hold" nodeType="withEffect">
                                  <p:stCondLst>
                                    <p:cond delay="5000"/>
                                  </p:stCondLst>
                                  <p:childTnLst>
                                    <p:set>
                                      <p:cBhvr>
                                        <p:cTn id="20" dur="1" fill="hold">
                                          <p:stCondLst>
                                            <p:cond delay="0"/>
                                          </p:stCondLst>
                                        </p:cTn>
                                        <p:tgtEl>
                                          <p:spTgt spid="80"/>
                                        </p:tgtEl>
                                        <p:attrNameLst>
                                          <p:attrName>style.visibility</p:attrName>
                                        </p:attrNameLst>
                                      </p:cBhvr>
                                      <p:to>
                                        <p:strVal val="visible"/>
                                      </p:to>
                                    </p:set>
                                    <p:animEffect transition="in" filter="dissolve">
                                      <p:cBhvr>
                                        <p:cTn id="21" dur="500"/>
                                        <p:tgtEl>
                                          <p:spTgt spid="80"/>
                                        </p:tgtEl>
                                      </p:cBhvr>
                                    </p:animEffect>
                                  </p:childTnLst>
                                </p:cTn>
                              </p:par>
                            </p:childTnLst>
                          </p:cTn>
                        </p:par>
                        <p:par>
                          <p:cTn id="22" fill="hold">
                            <p:stCondLst>
                              <p:cond delay="16500"/>
                            </p:stCondLst>
                            <p:childTnLst>
                              <p:par>
                                <p:cTn id="23" presetID="1" presetClass="exit" presetSubtype="0" fill="hold" nodeType="afterEffect">
                                  <p:stCondLst>
                                    <p:cond delay="5000"/>
                                  </p:stCondLst>
                                  <p:childTnLst>
                                    <p:set>
                                      <p:cBhvr>
                                        <p:cTn id="24" dur="1" fill="hold">
                                          <p:stCondLst>
                                            <p:cond delay="0"/>
                                          </p:stCondLst>
                                        </p:cTn>
                                        <p:tgtEl>
                                          <p:spTgt spid="80"/>
                                        </p:tgtEl>
                                        <p:attrNameLst>
                                          <p:attrName>style.visibility</p:attrName>
                                        </p:attrNameLst>
                                      </p:cBhvr>
                                      <p:to>
                                        <p:strVal val="hidden"/>
                                      </p:to>
                                    </p:set>
                                  </p:childTnLst>
                                </p:cTn>
                              </p:par>
                              <p:par>
                                <p:cTn id="25" presetID="9" presetClass="entr" presetSubtype="0" fill="hold" nodeType="withEffect">
                                  <p:stCondLst>
                                    <p:cond delay="5000"/>
                                  </p:stCondLst>
                                  <p:childTnLst>
                                    <p:set>
                                      <p:cBhvr>
                                        <p:cTn id="26" dur="1" fill="hold">
                                          <p:stCondLst>
                                            <p:cond delay="0"/>
                                          </p:stCondLst>
                                        </p:cTn>
                                        <p:tgtEl>
                                          <p:spTgt spid="79"/>
                                        </p:tgtEl>
                                        <p:attrNameLst>
                                          <p:attrName>style.visibility</p:attrName>
                                        </p:attrNameLst>
                                      </p:cBhvr>
                                      <p:to>
                                        <p:strVal val="visible"/>
                                      </p:to>
                                    </p:set>
                                    <p:animEffect transition="in" filter="dissolve">
                                      <p:cBhvr>
                                        <p:cTn id="27" dur="500"/>
                                        <p:tgtEl>
                                          <p:spTgt spid="79"/>
                                        </p:tgtEl>
                                      </p:cBhvr>
                                    </p:animEffect>
                                  </p:childTnLst>
                                </p:cTn>
                              </p:par>
                            </p:childTnLst>
                          </p:cTn>
                        </p:par>
                        <p:par>
                          <p:cTn id="28" fill="hold">
                            <p:stCondLst>
                              <p:cond delay="22000"/>
                            </p:stCondLst>
                            <p:childTnLst>
                              <p:par>
                                <p:cTn id="29" presetID="1" presetClass="exit" presetSubtype="0" fill="hold" nodeType="afterEffect">
                                  <p:stCondLst>
                                    <p:cond delay="5000"/>
                                  </p:stCondLst>
                                  <p:childTnLst>
                                    <p:set>
                                      <p:cBhvr>
                                        <p:cTn id="30" dur="1" fill="hold">
                                          <p:stCondLst>
                                            <p:cond delay="0"/>
                                          </p:stCondLst>
                                        </p:cTn>
                                        <p:tgtEl>
                                          <p:spTgt spid="79"/>
                                        </p:tgtEl>
                                        <p:attrNameLst>
                                          <p:attrName>style.visibility</p:attrName>
                                        </p:attrNameLst>
                                      </p:cBhvr>
                                      <p:to>
                                        <p:strVal val="hidden"/>
                                      </p:to>
                                    </p:set>
                                  </p:childTnLst>
                                </p:cTn>
                              </p:par>
                              <p:par>
                                <p:cTn id="31" presetID="9" presetClass="entr" presetSubtype="0" fill="hold" nodeType="withEffect">
                                  <p:stCondLst>
                                    <p:cond delay="5000"/>
                                  </p:stCondLst>
                                  <p:childTnLst>
                                    <p:set>
                                      <p:cBhvr>
                                        <p:cTn id="32" dur="1" fill="hold">
                                          <p:stCondLst>
                                            <p:cond delay="0"/>
                                          </p:stCondLst>
                                        </p:cTn>
                                        <p:tgtEl>
                                          <p:spTgt spid="129"/>
                                        </p:tgtEl>
                                        <p:attrNameLst>
                                          <p:attrName>style.visibility</p:attrName>
                                        </p:attrNameLst>
                                      </p:cBhvr>
                                      <p:to>
                                        <p:strVal val="visible"/>
                                      </p:to>
                                    </p:set>
                                    <p:animEffect transition="in" filter="dissolve">
                                      <p:cBhvr>
                                        <p:cTn id="33" dur="500"/>
                                        <p:tgtEl>
                                          <p:spTgt spid="129"/>
                                        </p:tgtEl>
                                      </p:cBhvr>
                                    </p:animEffect>
                                  </p:childTnLst>
                                </p:cTn>
                              </p:par>
                            </p:childTnLst>
                          </p:cTn>
                        </p:par>
                        <p:par>
                          <p:cTn id="34" fill="hold">
                            <p:stCondLst>
                              <p:cond delay="27500"/>
                            </p:stCondLst>
                            <p:childTnLst>
                              <p:par>
                                <p:cTn id="35" presetID="1" presetClass="exit" presetSubtype="0" fill="hold" nodeType="afterEffect">
                                  <p:stCondLst>
                                    <p:cond delay="5000"/>
                                  </p:stCondLst>
                                  <p:childTnLst>
                                    <p:set>
                                      <p:cBhvr>
                                        <p:cTn id="36" dur="1" fill="hold">
                                          <p:stCondLst>
                                            <p:cond delay="0"/>
                                          </p:stCondLst>
                                        </p:cTn>
                                        <p:tgtEl>
                                          <p:spTgt spid="129"/>
                                        </p:tgtEl>
                                        <p:attrNameLst>
                                          <p:attrName>style.visibility</p:attrName>
                                        </p:attrNameLst>
                                      </p:cBhvr>
                                      <p:to>
                                        <p:strVal val="hidden"/>
                                      </p:to>
                                    </p:set>
                                  </p:childTnLst>
                                </p:cTn>
                              </p:par>
                              <p:par>
                                <p:cTn id="37" presetID="9" presetClass="entr" presetSubtype="0" fill="hold" nodeType="withEffect">
                                  <p:stCondLst>
                                    <p:cond delay="5000"/>
                                  </p:stCondLst>
                                  <p:childTnLst>
                                    <p:set>
                                      <p:cBhvr>
                                        <p:cTn id="38" dur="1" fill="hold">
                                          <p:stCondLst>
                                            <p:cond delay="0"/>
                                          </p:stCondLst>
                                        </p:cTn>
                                        <p:tgtEl>
                                          <p:spTgt spid="132"/>
                                        </p:tgtEl>
                                        <p:attrNameLst>
                                          <p:attrName>style.visibility</p:attrName>
                                        </p:attrNameLst>
                                      </p:cBhvr>
                                      <p:to>
                                        <p:strVal val="visible"/>
                                      </p:to>
                                    </p:set>
                                    <p:animEffect transition="in" filter="dissolve">
                                      <p:cBhvr>
                                        <p:cTn id="39" dur="500"/>
                                        <p:tgtEl>
                                          <p:spTgt spid="132"/>
                                        </p:tgtEl>
                                      </p:cBhvr>
                                    </p:animEffect>
                                  </p:childTnLst>
                                </p:cTn>
                              </p:par>
                            </p:childTnLst>
                          </p:cTn>
                        </p:par>
                        <p:par>
                          <p:cTn id="40" fill="hold">
                            <p:stCondLst>
                              <p:cond delay="33000"/>
                            </p:stCondLst>
                            <p:childTnLst>
                              <p:par>
                                <p:cTn id="41" presetID="1" presetClass="exit" presetSubtype="0" fill="hold" nodeType="afterEffect">
                                  <p:stCondLst>
                                    <p:cond delay="5000"/>
                                  </p:stCondLst>
                                  <p:childTnLst>
                                    <p:set>
                                      <p:cBhvr>
                                        <p:cTn id="42" dur="1" fill="hold">
                                          <p:stCondLst>
                                            <p:cond delay="0"/>
                                          </p:stCondLst>
                                        </p:cTn>
                                        <p:tgtEl>
                                          <p:spTgt spid="132"/>
                                        </p:tgtEl>
                                        <p:attrNameLst>
                                          <p:attrName>style.visibility</p:attrName>
                                        </p:attrNameLst>
                                      </p:cBhvr>
                                      <p:to>
                                        <p:strVal val="hidden"/>
                                      </p:to>
                                    </p:set>
                                  </p:childTnLst>
                                </p:cTn>
                              </p:par>
                              <p:par>
                                <p:cTn id="43" presetID="9" presetClass="entr" presetSubtype="0" fill="hold" nodeType="withEffect">
                                  <p:stCondLst>
                                    <p:cond delay="5000"/>
                                  </p:stCondLst>
                                  <p:childTnLst>
                                    <p:set>
                                      <p:cBhvr>
                                        <p:cTn id="44" dur="1" fill="hold">
                                          <p:stCondLst>
                                            <p:cond delay="0"/>
                                          </p:stCondLst>
                                        </p:cTn>
                                        <p:tgtEl>
                                          <p:spTgt spid="78"/>
                                        </p:tgtEl>
                                        <p:attrNameLst>
                                          <p:attrName>style.visibility</p:attrName>
                                        </p:attrNameLst>
                                      </p:cBhvr>
                                      <p:to>
                                        <p:strVal val="visible"/>
                                      </p:to>
                                    </p:set>
                                    <p:animEffect transition="in" filter="dissolve">
                                      <p:cBhvr>
                                        <p:cTn id="45" dur="500"/>
                                        <p:tgtEl>
                                          <p:spTgt spid="78"/>
                                        </p:tgtEl>
                                      </p:cBhvr>
                                    </p:animEffect>
                                  </p:childTnLst>
                                </p:cTn>
                              </p:par>
                            </p:childTnLst>
                          </p:cTn>
                        </p:par>
                        <p:par>
                          <p:cTn id="46" fill="hold">
                            <p:stCondLst>
                              <p:cond delay="38500"/>
                            </p:stCondLst>
                            <p:childTnLst>
                              <p:par>
                                <p:cTn id="47" presetID="1" presetClass="exit" presetSubtype="0" fill="hold" nodeType="afterEffect">
                                  <p:stCondLst>
                                    <p:cond delay="5000"/>
                                  </p:stCondLst>
                                  <p:childTnLst>
                                    <p:set>
                                      <p:cBhvr>
                                        <p:cTn id="48" dur="1" fill="hold">
                                          <p:stCondLst>
                                            <p:cond delay="0"/>
                                          </p:stCondLst>
                                        </p:cTn>
                                        <p:tgtEl>
                                          <p:spTgt spid="78"/>
                                        </p:tgtEl>
                                        <p:attrNameLst>
                                          <p:attrName>style.visibility</p:attrName>
                                        </p:attrNameLst>
                                      </p:cBhvr>
                                      <p:to>
                                        <p:strVal val="hidden"/>
                                      </p:to>
                                    </p:set>
                                  </p:childTnLst>
                                </p:cTn>
                              </p:par>
                              <p:par>
                                <p:cTn id="49" presetID="9" presetClass="entr" presetSubtype="0" fill="hold" nodeType="withEffect">
                                  <p:stCondLst>
                                    <p:cond delay="500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par>
                          <p:cTn id="52" fill="hold">
                            <p:stCondLst>
                              <p:cond delay="44000"/>
                            </p:stCondLst>
                            <p:childTnLst>
                              <p:par>
                                <p:cTn id="53" presetID="1" presetClass="exit" presetSubtype="0" fill="hold" nodeType="afterEffect">
                                  <p:stCondLst>
                                    <p:cond delay="5000"/>
                                  </p:stCondLst>
                                  <p:childTnLst>
                                    <p:set>
                                      <p:cBhvr>
                                        <p:cTn id="54" dur="1" fill="hold">
                                          <p:stCondLst>
                                            <p:cond delay="0"/>
                                          </p:stCondLst>
                                        </p:cTn>
                                        <p:tgtEl>
                                          <p:spTgt spid="76"/>
                                        </p:tgtEl>
                                        <p:attrNameLst>
                                          <p:attrName>style.visibility</p:attrName>
                                        </p:attrNameLst>
                                      </p:cBhvr>
                                      <p:to>
                                        <p:strVal val="hidden"/>
                                      </p:to>
                                    </p:set>
                                  </p:childTnLst>
                                </p:cTn>
                              </p:par>
                              <p:par>
                                <p:cTn id="55" presetID="9" presetClass="entr" presetSubtype="0" fill="hold" nodeType="withEffect">
                                  <p:stCondLst>
                                    <p:cond delay="5000"/>
                                  </p:stCondLst>
                                  <p:childTnLst>
                                    <p:set>
                                      <p:cBhvr>
                                        <p:cTn id="56" dur="1" fill="hold">
                                          <p:stCondLst>
                                            <p:cond delay="0"/>
                                          </p:stCondLst>
                                        </p:cTn>
                                        <p:tgtEl>
                                          <p:spTgt spid="94210"/>
                                        </p:tgtEl>
                                        <p:attrNameLst>
                                          <p:attrName>style.visibility</p:attrName>
                                        </p:attrNameLst>
                                      </p:cBhvr>
                                      <p:to>
                                        <p:strVal val="visible"/>
                                      </p:to>
                                    </p:set>
                                    <p:animEffect transition="in" filter="dissolve">
                                      <p:cBhvr>
                                        <p:cTn id="57" dur="500"/>
                                        <p:tgtEl>
                                          <p:spTgt spid="94210"/>
                                        </p:tgtEl>
                                      </p:cBhvr>
                                    </p:animEffect>
                                  </p:childTnLst>
                                </p:cTn>
                              </p:par>
                            </p:childTnLst>
                          </p:cTn>
                        </p:par>
                        <p:par>
                          <p:cTn id="58" fill="hold">
                            <p:stCondLst>
                              <p:cond delay="49500"/>
                            </p:stCondLst>
                            <p:childTnLst>
                              <p:par>
                                <p:cTn id="59" presetID="1" presetClass="exit" presetSubtype="0" fill="hold" nodeType="afterEffect">
                                  <p:stCondLst>
                                    <p:cond delay="5000"/>
                                  </p:stCondLst>
                                  <p:childTnLst>
                                    <p:set>
                                      <p:cBhvr>
                                        <p:cTn id="60" dur="1" fill="hold">
                                          <p:stCondLst>
                                            <p:cond delay="0"/>
                                          </p:stCondLst>
                                        </p:cTn>
                                        <p:tgtEl>
                                          <p:spTgt spid="94210"/>
                                        </p:tgtEl>
                                        <p:attrNameLst>
                                          <p:attrName>style.visibility</p:attrName>
                                        </p:attrNameLst>
                                      </p:cBhvr>
                                      <p:to>
                                        <p:strVal val="hidden"/>
                                      </p:to>
                                    </p:set>
                                  </p:childTnLst>
                                </p:cTn>
                              </p:par>
                              <p:par>
                                <p:cTn id="61" presetID="9" presetClass="entr" presetSubtype="0" fill="hold" nodeType="withEffect">
                                  <p:stCondLst>
                                    <p:cond delay="5000"/>
                                  </p:stCondLst>
                                  <p:childTnLst>
                                    <p:set>
                                      <p:cBhvr>
                                        <p:cTn id="62" dur="1" fill="hold">
                                          <p:stCondLst>
                                            <p:cond delay="0"/>
                                          </p:stCondLst>
                                        </p:cTn>
                                        <p:tgtEl>
                                          <p:spTgt spid="82"/>
                                        </p:tgtEl>
                                        <p:attrNameLst>
                                          <p:attrName>style.visibility</p:attrName>
                                        </p:attrNameLst>
                                      </p:cBhvr>
                                      <p:to>
                                        <p:strVal val="visible"/>
                                      </p:to>
                                    </p:set>
                                    <p:animEffect transition="in" filter="dissolve">
                                      <p:cBhvr>
                                        <p:cTn id="63" dur="500"/>
                                        <p:tgtEl>
                                          <p:spTgt spid="82"/>
                                        </p:tgtEl>
                                      </p:cBhvr>
                                    </p:animEffect>
                                  </p:childTnLst>
                                </p:cTn>
                              </p:par>
                            </p:childTnLst>
                          </p:cTn>
                        </p:par>
                        <p:par>
                          <p:cTn id="64" fill="hold">
                            <p:stCondLst>
                              <p:cond delay="55000"/>
                            </p:stCondLst>
                            <p:childTnLst>
                              <p:par>
                                <p:cTn id="65" presetID="1" presetClass="exit" presetSubtype="0" fill="hold" nodeType="afterEffect">
                                  <p:stCondLst>
                                    <p:cond delay="5000"/>
                                  </p:stCondLst>
                                  <p:childTnLst>
                                    <p:set>
                                      <p:cBhvr>
                                        <p:cTn id="66" dur="1" fill="hold">
                                          <p:stCondLst>
                                            <p:cond delay="0"/>
                                          </p:stCondLst>
                                        </p:cTn>
                                        <p:tgtEl>
                                          <p:spTgt spid="82"/>
                                        </p:tgtEl>
                                        <p:attrNameLst>
                                          <p:attrName>style.visibility</p:attrName>
                                        </p:attrNameLst>
                                      </p:cBhvr>
                                      <p:to>
                                        <p:strVal val="hidden"/>
                                      </p:to>
                                    </p:set>
                                  </p:childTnLst>
                                </p:cTn>
                              </p:par>
                              <p:par>
                                <p:cTn id="67" presetID="9" presetClass="entr" presetSubtype="0" fill="hold" nodeType="withEffect">
                                  <p:stCondLst>
                                    <p:cond delay="5000"/>
                                  </p:stCondLst>
                                  <p:childTnLst>
                                    <p:set>
                                      <p:cBhvr>
                                        <p:cTn id="68" dur="1" fill="hold">
                                          <p:stCondLst>
                                            <p:cond delay="0"/>
                                          </p:stCondLst>
                                        </p:cTn>
                                        <p:tgtEl>
                                          <p:spTgt spid="48"/>
                                        </p:tgtEl>
                                        <p:attrNameLst>
                                          <p:attrName>style.visibility</p:attrName>
                                        </p:attrNameLst>
                                      </p:cBhvr>
                                      <p:to>
                                        <p:strVal val="visible"/>
                                      </p:to>
                                    </p:set>
                                    <p:animEffect transition="in" filter="dissolve">
                                      <p:cBhvr>
                                        <p:cTn id="69" dur="500"/>
                                        <p:tgtEl>
                                          <p:spTgt spid="48"/>
                                        </p:tgtEl>
                                      </p:cBhvr>
                                    </p:animEffect>
                                  </p:childTnLst>
                                </p:cTn>
                              </p:par>
                            </p:childTnLst>
                          </p:cTn>
                        </p:par>
                        <p:par>
                          <p:cTn id="70" fill="hold">
                            <p:stCondLst>
                              <p:cond delay="60500"/>
                            </p:stCondLst>
                            <p:childTnLst>
                              <p:par>
                                <p:cTn id="71" presetID="1" presetClass="exit" presetSubtype="0" fill="hold" nodeType="afterEffect">
                                  <p:stCondLst>
                                    <p:cond delay="5000"/>
                                  </p:stCondLst>
                                  <p:childTnLst>
                                    <p:set>
                                      <p:cBhvr>
                                        <p:cTn id="72" dur="1" fill="hold">
                                          <p:stCondLst>
                                            <p:cond delay="0"/>
                                          </p:stCondLst>
                                        </p:cTn>
                                        <p:tgtEl>
                                          <p:spTgt spid="48"/>
                                        </p:tgtEl>
                                        <p:attrNameLst>
                                          <p:attrName>style.visibility</p:attrName>
                                        </p:attrNameLst>
                                      </p:cBhvr>
                                      <p:to>
                                        <p:strVal val="hidden"/>
                                      </p:to>
                                    </p:set>
                                  </p:childTnLst>
                                </p:cTn>
                              </p:par>
                              <p:par>
                                <p:cTn id="73" presetID="9" presetClass="entr" presetSubtype="0" fill="hold" nodeType="withEffect">
                                  <p:stCondLst>
                                    <p:cond delay="5000"/>
                                  </p:stCondLst>
                                  <p:childTnLst>
                                    <p:set>
                                      <p:cBhvr>
                                        <p:cTn id="74" dur="1" fill="hold">
                                          <p:stCondLst>
                                            <p:cond delay="0"/>
                                          </p:stCondLst>
                                        </p:cTn>
                                        <p:tgtEl>
                                          <p:spTgt spid="57"/>
                                        </p:tgtEl>
                                        <p:attrNameLst>
                                          <p:attrName>style.visibility</p:attrName>
                                        </p:attrNameLst>
                                      </p:cBhvr>
                                      <p:to>
                                        <p:strVal val="visible"/>
                                      </p:to>
                                    </p:set>
                                    <p:animEffect transition="in" filter="dissolve">
                                      <p:cBhvr>
                                        <p:cTn id="7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Themes</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2</a:t>
            </a:fld>
            <a:endParaRPr lang="en-US" dirty="0"/>
          </a:p>
        </p:txBody>
      </p:sp>
      <p:sp>
        <p:nvSpPr>
          <p:cNvPr id="10" name="TextBox 9"/>
          <p:cNvSpPr txBox="1"/>
          <p:nvPr/>
        </p:nvSpPr>
        <p:spPr>
          <a:xfrm>
            <a:off x="3314733" y="1781298"/>
            <a:ext cx="2514535" cy="954107"/>
          </a:xfrm>
          <a:prstGeom prst="rect">
            <a:avLst/>
          </a:prstGeom>
          <a:noFill/>
        </p:spPr>
        <p:txBody>
          <a:bodyPr wrap="none" rtlCol="0">
            <a:spAutoFit/>
          </a:bodyPr>
          <a:lstStyle/>
          <a:p>
            <a:pPr algn="ctr"/>
            <a:r>
              <a:rPr lang="en-US" sz="2800" b="1" dirty="0" smtClean="0"/>
              <a:t>Dispersion /</a:t>
            </a:r>
          </a:p>
          <a:p>
            <a:pPr algn="ctr"/>
            <a:r>
              <a:rPr lang="en-US" sz="2800" b="1" dirty="0" smtClean="0"/>
              <a:t>Boundary Layer</a:t>
            </a:r>
            <a:endParaRPr lang="en-US" sz="2800" b="1" dirty="0"/>
          </a:p>
        </p:txBody>
      </p:sp>
      <p:sp>
        <p:nvSpPr>
          <p:cNvPr id="11" name="TextBox 10"/>
          <p:cNvSpPr txBox="1"/>
          <p:nvPr/>
        </p:nvSpPr>
        <p:spPr>
          <a:xfrm>
            <a:off x="442668" y="5186548"/>
            <a:ext cx="1789272" cy="523220"/>
          </a:xfrm>
          <a:prstGeom prst="rect">
            <a:avLst/>
          </a:prstGeom>
          <a:noFill/>
        </p:spPr>
        <p:txBody>
          <a:bodyPr wrap="none" rtlCol="0">
            <a:spAutoFit/>
          </a:bodyPr>
          <a:lstStyle/>
          <a:p>
            <a:pPr algn="ctr"/>
            <a:r>
              <a:rPr lang="en-US" sz="2800" b="1" dirty="0" smtClean="0"/>
              <a:t>Air Quality</a:t>
            </a:r>
            <a:endParaRPr lang="en-US" sz="2800" b="1" dirty="0"/>
          </a:p>
        </p:txBody>
      </p:sp>
      <p:sp>
        <p:nvSpPr>
          <p:cNvPr id="12" name="TextBox 11"/>
          <p:cNvSpPr txBox="1"/>
          <p:nvPr/>
        </p:nvSpPr>
        <p:spPr>
          <a:xfrm>
            <a:off x="6945542" y="5186548"/>
            <a:ext cx="1319913" cy="523220"/>
          </a:xfrm>
          <a:prstGeom prst="rect">
            <a:avLst/>
          </a:prstGeom>
          <a:noFill/>
        </p:spPr>
        <p:txBody>
          <a:bodyPr wrap="none" rtlCol="0">
            <a:spAutoFit/>
          </a:bodyPr>
          <a:lstStyle/>
          <a:p>
            <a:pPr algn="ctr"/>
            <a:r>
              <a:rPr lang="en-US" sz="2800" b="1" dirty="0" smtClean="0"/>
              <a:t>Climate</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Among Themes</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3</a:t>
            </a:fld>
            <a:endParaRPr lang="en-US" dirty="0"/>
          </a:p>
        </p:txBody>
      </p:sp>
      <p:sp>
        <p:nvSpPr>
          <p:cNvPr id="10" name="TextBox 9"/>
          <p:cNvSpPr txBox="1"/>
          <p:nvPr/>
        </p:nvSpPr>
        <p:spPr>
          <a:xfrm>
            <a:off x="3314733" y="1781298"/>
            <a:ext cx="2514535" cy="954107"/>
          </a:xfrm>
          <a:prstGeom prst="rect">
            <a:avLst/>
          </a:prstGeom>
          <a:noFill/>
        </p:spPr>
        <p:txBody>
          <a:bodyPr wrap="none" rtlCol="0">
            <a:spAutoFit/>
          </a:bodyPr>
          <a:lstStyle/>
          <a:p>
            <a:pPr algn="ctr"/>
            <a:r>
              <a:rPr lang="en-US" sz="2800" b="1" dirty="0" smtClean="0"/>
              <a:t>Dispersion /</a:t>
            </a:r>
          </a:p>
          <a:p>
            <a:pPr algn="ctr"/>
            <a:r>
              <a:rPr lang="en-US" sz="2800" b="1" dirty="0" smtClean="0"/>
              <a:t>Boundary Layer</a:t>
            </a:r>
            <a:endParaRPr lang="en-US" sz="2800" b="1" dirty="0"/>
          </a:p>
        </p:txBody>
      </p:sp>
      <p:sp>
        <p:nvSpPr>
          <p:cNvPr id="11" name="TextBox 10"/>
          <p:cNvSpPr txBox="1"/>
          <p:nvPr/>
        </p:nvSpPr>
        <p:spPr>
          <a:xfrm>
            <a:off x="442668" y="5186548"/>
            <a:ext cx="1789272" cy="523220"/>
          </a:xfrm>
          <a:prstGeom prst="rect">
            <a:avLst/>
          </a:prstGeom>
          <a:noFill/>
        </p:spPr>
        <p:txBody>
          <a:bodyPr wrap="none" rtlCol="0">
            <a:spAutoFit/>
          </a:bodyPr>
          <a:lstStyle/>
          <a:p>
            <a:pPr algn="ctr"/>
            <a:r>
              <a:rPr lang="en-US" sz="2800" b="1" dirty="0" smtClean="0"/>
              <a:t>Air Quality</a:t>
            </a:r>
            <a:endParaRPr lang="en-US" sz="2800" b="1" dirty="0"/>
          </a:p>
        </p:txBody>
      </p:sp>
      <p:sp>
        <p:nvSpPr>
          <p:cNvPr id="12" name="TextBox 11"/>
          <p:cNvSpPr txBox="1"/>
          <p:nvPr/>
        </p:nvSpPr>
        <p:spPr>
          <a:xfrm>
            <a:off x="6945542" y="5186548"/>
            <a:ext cx="1319913" cy="523220"/>
          </a:xfrm>
          <a:prstGeom prst="rect">
            <a:avLst/>
          </a:prstGeom>
          <a:noFill/>
        </p:spPr>
        <p:txBody>
          <a:bodyPr wrap="none" rtlCol="0">
            <a:spAutoFit/>
          </a:bodyPr>
          <a:lstStyle/>
          <a:p>
            <a:pPr algn="ctr"/>
            <a:r>
              <a:rPr lang="en-US" sz="2800" b="1" dirty="0" smtClean="0"/>
              <a:t>Climate</a:t>
            </a:r>
            <a:endParaRPr lang="en-US" sz="2800" b="1" dirty="0"/>
          </a:p>
        </p:txBody>
      </p:sp>
      <p:cxnSp>
        <p:nvCxnSpPr>
          <p:cNvPr id="18" name="Straight Connector 17"/>
          <p:cNvCxnSpPr>
            <a:stCxn id="11" idx="3"/>
            <a:endCxn id="12" idx="1"/>
          </p:cNvCxnSpPr>
          <p:nvPr/>
        </p:nvCxnSpPr>
        <p:spPr>
          <a:xfrm>
            <a:off x="2231940" y="5448158"/>
            <a:ext cx="4713602"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63834" y="5156617"/>
            <a:ext cx="2944268" cy="646331"/>
          </a:xfrm>
          <a:prstGeom prst="rect">
            <a:avLst/>
          </a:prstGeom>
          <a:solidFill>
            <a:schemeClr val="bg1"/>
          </a:solidFill>
        </p:spPr>
        <p:txBody>
          <a:bodyPr wrap="none" rtlCol="0">
            <a:spAutoFit/>
          </a:bodyPr>
          <a:lstStyle/>
          <a:p>
            <a:r>
              <a:rPr lang="en-US" dirty="0" smtClean="0"/>
              <a:t>Climate-air quality modeling</a:t>
            </a:r>
          </a:p>
          <a:p>
            <a:r>
              <a:rPr lang="en-US" dirty="0" smtClean="0"/>
              <a:t>Co-location of observing sites</a:t>
            </a:r>
          </a:p>
        </p:txBody>
      </p:sp>
      <p:cxnSp>
        <p:nvCxnSpPr>
          <p:cNvPr id="20" name="Straight Connector 19"/>
          <p:cNvCxnSpPr>
            <a:stCxn id="10" idx="2"/>
            <a:endCxn id="11" idx="0"/>
          </p:cNvCxnSpPr>
          <p:nvPr/>
        </p:nvCxnSpPr>
        <p:spPr>
          <a:xfrm rot="5400000">
            <a:off x="1729082" y="2343628"/>
            <a:ext cx="2451143" cy="323469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2"/>
          </p:cNvCxnSpPr>
          <p:nvPr/>
        </p:nvCxnSpPr>
        <p:spPr>
          <a:xfrm rot="16200000" flipH="1">
            <a:off x="4829360" y="2478045"/>
            <a:ext cx="2572865" cy="308758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7527" y="3657601"/>
            <a:ext cx="3652795" cy="646331"/>
          </a:xfrm>
          <a:prstGeom prst="rect">
            <a:avLst/>
          </a:prstGeom>
          <a:solidFill>
            <a:schemeClr val="bg1"/>
          </a:solidFill>
        </p:spPr>
        <p:txBody>
          <a:bodyPr wrap="none" rtlCol="0">
            <a:spAutoFit/>
          </a:bodyPr>
          <a:lstStyle/>
          <a:p>
            <a:r>
              <a:rPr lang="en-US" dirty="0" smtClean="0"/>
              <a:t>Modeling for toxics, ash, smoke, dust</a:t>
            </a:r>
          </a:p>
          <a:p>
            <a:r>
              <a:rPr lang="en-US" dirty="0" smtClean="0"/>
              <a:t>Flows around sound barriers</a:t>
            </a:r>
            <a:endParaRPr lang="en-US" dirty="0"/>
          </a:p>
        </p:txBody>
      </p:sp>
      <p:sp>
        <p:nvSpPr>
          <p:cNvPr id="14" name="TextBox 13"/>
          <p:cNvSpPr txBox="1"/>
          <p:nvPr/>
        </p:nvSpPr>
        <p:spPr>
          <a:xfrm>
            <a:off x="5533901" y="3515096"/>
            <a:ext cx="3370731" cy="923330"/>
          </a:xfrm>
          <a:prstGeom prst="rect">
            <a:avLst/>
          </a:prstGeom>
          <a:solidFill>
            <a:schemeClr val="bg1"/>
          </a:solidFill>
        </p:spPr>
        <p:txBody>
          <a:bodyPr wrap="none" rtlCol="0">
            <a:spAutoFit/>
          </a:bodyPr>
          <a:lstStyle/>
          <a:p>
            <a:r>
              <a:rPr lang="en-US" dirty="0" smtClean="0"/>
              <a:t>Air-land fluxes</a:t>
            </a:r>
          </a:p>
          <a:p>
            <a:r>
              <a:rPr lang="en-US" dirty="0" smtClean="0"/>
              <a:t>Climatology of the boundary layer</a:t>
            </a:r>
          </a:p>
          <a:p>
            <a:r>
              <a:rPr lang="en-US" dirty="0" smtClean="0"/>
              <a:t>Urban climate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4713"/>
            <a:ext cx="8229600" cy="687050"/>
          </a:xfrm>
        </p:spPr>
        <p:txBody>
          <a:bodyPr/>
          <a:lstStyle/>
          <a:p>
            <a:r>
              <a:rPr lang="en-US" dirty="0" smtClean="0"/>
              <a:t>Planning Process:</a:t>
            </a:r>
            <a:br>
              <a:rPr lang="en-US" dirty="0" smtClean="0"/>
            </a:br>
            <a:r>
              <a:rPr lang="en-US" sz="2400" dirty="0" smtClean="0"/>
              <a:t>Communicate, Assess, Prioritize</a:t>
            </a:r>
            <a:endParaRPr lang="en-US" sz="2400"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4</a:t>
            </a:fld>
            <a:endParaRPr lang="en-US" dirty="0"/>
          </a:p>
        </p:txBody>
      </p:sp>
      <p:sp>
        <p:nvSpPr>
          <p:cNvPr id="10" name="Rectangle 9"/>
          <p:cNvSpPr/>
          <p:nvPr/>
        </p:nvSpPr>
        <p:spPr>
          <a:xfrm>
            <a:off x="3816950" y="1853311"/>
            <a:ext cx="1513414" cy="372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Customers</a:t>
            </a:r>
            <a:endParaRPr lang="en-US" sz="2200" dirty="0"/>
          </a:p>
        </p:txBody>
      </p:sp>
      <p:sp>
        <p:nvSpPr>
          <p:cNvPr id="11" name="Rectangle 10"/>
          <p:cNvSpPr/>
          <p:nvPr/>
        </p:nvSpPr>
        <p:spPr>
          <a:xfrm>
            <a:off x="3816950" y="5202152"/>
            <a:ext cx="1513414" cy="372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Community</a:t>
            </a:r>
            <a:endParaRPr lang="en-US" sz="2200" dirty="0"/>
          </a:p>
        </p:txBody>
      </p:sp>
      <p:sp>
        <p:nvSpPr>
          <p:cNvPr id="12" name="Rectangle 11"/>
          <p:cNvSpPr/>
          <p:nvPr/>
        </p:nvSpPr>
        <p:spPr>
          <a:xfrm>
            <a:off x="3816950" y="3440772"/>
            <a:ext cx="1513414" cy="372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ARL Mgmt.</a:t>
            </a:r>
            <a:endParaRPr lang="en-US" sz="2200" dirty="0"/>
          </a:p>
        </p:txBody>
      </p:sp>
      <p:sp>
        <p:nvSpPr>
          <p:cNvPr id="13" name="Rectangle 12"/>
          <p:cNvSpPr/>
          <p:nvPr/>
        </p:nvSpPr>
        <p:spPr>
          <a:xfrm>
            <a:off x="644582" y="3440772"/>
            <a:ext cx="1513414" cy="372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ARL Staff</a:t>
            </a:r>
            <a:endParaRPr lang="en-US" sz="2200" dirty="0"/>
          </a:p>
        </p:txBody>
      </p:sp>
      <p:sp>
        <p:nvSpPr>
          <p:cNvPr id="14" name="Rectangle 13"/>
          <p:cNvSpPr/>
          <p:nvPr/>
        </p:nvSpPr>
        <p:spPr>
          <a:xfrm>
            <a:off x="6282045" y="3440772"/>
            <a:ext cx="2621287" cy="372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Higher-Level Mgmt.</a:t>
            </a:r>
            <a:endParaRPr lang="en-US" sz="2200" dirty="0"/>
          </a:p>
        </p:txBody>
      </p:sp>
      <p:sp>
        <p:nvSpPr>
          <p:cNvPr id="21" name="Right Brace 20"/>
          <p:cNvSpPr/>
          <p:nvPr/>
        </p:nvSpPr>
        <p:spPr>
          <a:xfrm rot="5400000">
            <a:off x="2388527" y="3139642"/>
            <a:ext cx="620485" cy="2463923"/>
          </a:xfrm>
          <a:prstGeom prst="rightBrace">
            <a:avLst>
              <a:gd name="adj1" fmla="val 0"/>
              <a:gd name="adj2" fmla="val 90483"/>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p:cNvSpPr txBox="1"/>
          <p:nvPr/>
        </p:nvSpPr>
        <p:spPr>
          <a:xfrm>
            <a:off x="1154235" y="4730934"/>
            <a:ext cx="2441502" cy="1754326"/>
          </a:xfrm>
          <a:prstGeom prst="rect">
            <a:avLst/>
          </a:prstGeom>
          <a:noFill/>
        </p:spPr>
        <p:txBody>
          <a:bodyPr wrap="none" rtlCol="0">
            <a:spAutoFit/>
          </a:bodyPr>
          <a:lstStyle/>
          <a:p>
            <a:r>
              <a:rPr lang="en-US" dirty="0" smtClean="0"/>
              <a:t>ARL…</a:t>
            </a:r>
          </a:p>
          <a:p>
            <a:r>
              <a:rPr lang="en-US" dirty="0" smtClean="0"/>
              <a:t>Priorities</a:t>
            </a:r>
          </a:p>
          <a:p>
            <a:r>
              <a:rPr lang="en-US" dirty="0" smtClean="0"/>
              <a:t>Plans (Indiv. &amp; Org.)</a:t>
            </a:r>
          </a:p>
          <a:p>
            <a:r>
              <a:rPr lang="en-US" dirty="0" smtClean="0"/>
              <a:t>Proposals</a:t>
            </a:r>
          </a:p>
          <a:p>
            <a:r>
              <a:rPr lang="en-US" dirty="0" smtClean="0"/>
              <a:t>Activities</a:t>
            </a:r>
          </a:p>
          <a:p>
            <a:r>
              <a:rPr lang="en-US" dirty="0" smtClean="0"/>
              <a:t>Termination of activities</a:t>
            </a:r>
            <a:endParaRPr lang="en-US" dirty="0"/>
          </a:p>
        </p:txBody>
      </p:sp>
      <p:cxnSp>
        <p:nvCxnSpPr>
          <p:cNvPr id="54" name="Straight Arrow Connector 53"/>
          <p:cNvCxnSpPr>
            <a:stCxn id="14" idx="2"/>
            <a:endCxn id="11" idx="3"/>
          </p:cNvCxnSpPr>
          <p:nvPr/>
        </p:nvCxnSpPr>
        <p:spPr>
          <a:xfrm rot="5400000">
            <a:off x="5673872" y="3469405"/>
            <a:ext cx="1575310" cy="2262325"/>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1" idx="1"/>
            <a:endCxn id="13" idx="2"/>
          </p:cNvCxnSpPr>
          <p:nvPr/>
        </p:nvCxnSpPr>
        <p:spPr>
          <a:xfrm rot="10800000">
            <a:off x="1401290" y="3812912"/>
            <a:ext cx="2415661" cy="1575310"/>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3" idx="0"/>
            <a:endCxn id="10" idx="1"/>
          </p:cNvCxnSpPr>
          <p:nvPr/>
        </p:nvCxnSpPr>
        <p:spPr>
          <a:xfrm rot="5400000" flipH="1" flipV="1">
            <a:off x="1908424" y="1532247"/>
            <a:ext cx="1401391" cy="2415661"/>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0" idx="3"/>
            <a:endCxn id="14" idx="0"/>
          </p:cNvCxnSpPr>
          <p:nvPr/>
        </p:nvCxnSpPr>
        <p:spPr>
          <a:xfrm>
            <a:off x="5330364" y="2039381"/>
            <a:ext cx="2262325" cy="1401391"/>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0" idx="2"/>
            <a:endCxn id="12" idx="0"/>
          </p:cNvCxnSpPr>
          <p:nvPr/>
        </p:nvCxnSpPr>
        <p:spPr>
          <a:xfrm rot="5400000">
            <a:off x="3965997" y="2833111"/>
            <a:ext cx="1215321"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2" idx="2"/>
            <a:endCxn id="11" idx="0"/>
          </p:cNvCxnSpPr>
          <p:nvPr/>
        </p:nvCxnSpPr>
        <p:spPr>
          <a:xfrm rot="5400000">
            <a:off x="3879037" y="4507532"/>
            <a:ext cx="1389240"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 idx="3"/>
            <a:endCxn id="14" idx="1"/>
          </p:cNvCxnSpPr>
          <p:nvPr/>
        </p:nvCxnSpPr>
        <p:spPr>
          <a:xfrm>
            <a:off x="5330364" y="3626842"/>
            <a:ext cx="951681"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2" idx="1"/>
            <a:endCxn id="13" idx="3"/>
          </p:cNvCxnSpPr>
          <p:nvPr/>
        </p:nvCxnSpPr>
        <p:spPr>
          <a:xfrm rot="10800000">
            <a:off x="2157996" y="3626842"/>
            <a:ext cx="1658954"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in Transition</a:t>
            </a:r>
            <a:endParaRPr lang="en-US" dirty="0"/>
          </a:p>
        </p:txBody>
      </p:sp>
      <p:sp>
        <p:nvSpPr>
          <p:cNvPr id="3" name="Content Placeholder 2"/>
          <p:cNvSpPr>
            <a:spLocks noGrp="1"/>
          </p:cNvSpPr>
          <p:nvPr>
            <p:ph idx="1"/>
          </p:nvPr>
        </p:nvSpPr>
        <p:spPr/>
        <p:txBody>
          <a:bodyPr/>
          <a:lstStyle/>
          <a:p>
            <a:r>
              <a:rPr lang="en-US" dirty="0" smtClean="0"/>
              <a:t>Motivations</a:t>
            </a:r>
          </a:p>
          <a:p>
            <a:pPr lvl="1"/>
            <a:r>
              <a:rPr lang="en-US" dirty="0" smtClean="0"/>
              <a:t>Improve value to NOAA and other customers</a:t>
            </a:r>
          </a:p>
          <a:p>
            <a:pPr lvl="1"/>
            <a:r>
              <a:rPr lang="en-US" dirty="0" smtClean="0"/>
              <a:t>Improve critical mass</a:t>
            </a:r>
          </a:p>
          <a:p>
            <a:pPr lvl="1"/>
            <a:r>
              <a:rPr lang="en-US" dirty="0" smtClean="0"/>
              <a:t>Respond to/anticipate evolving societal needs</a:t>
            </a:r>
          </a:p>
          <a:p>
            <a:pPr lvl="1"/>
            <a:r>
              <a:rPr lang="en-US" dirty="0" smtClean="0"/>
              <a:t>Respond to recommendations from last review</a:t>
            </a:r>
          </a:p>
          <a:p>
            <a:r>
              <a:rPr lang="en-US" dirty="0" smtClean="0"/>
              <a:t>Transitions</a:t>
            </a:r>
          </a:p>
          <a:p>
            <a:pPr lvl="1"/>
            <a:r>
              <a:rPr lang="en-US" dirty="0" smtClean="0"/>
              <a:t>Greater Integration with NOAA Priorities and Activities</a:t>
            </a:r>
          </a:p>
          <a:p>
            <a:pPr lvl="1"/>
            <a:r>
              <a:rPr lang="en-US" dirty="0" smtClean="0"/>
              <a:t>Establish Boundary Layer as Another Focus Area</a:t>
            </a:r>
          </a:p>
          <a:p>
            <a:pPr lvl="1"/>
            <a:r>
              <a:rPr lang="en-US" dirty="0" smtClean="0"/>
              <a:t>Greater Integration Among Divisions</a:t>
            </a:r>
          </a:p>
          <a:p>
            <a:pPr lvl="1"/>
            <a:r>
              <a:rPr lang="en-US" dirty="0" smtClean="0"/>
              <a:t>Integration of Research and Technical Services</a:t>
            </a:r>
          </a:p>
          <a:p>
            <a:r>
              <a:rPr lang="en-US" dirty="0" smtClean="0"/>
              <a:t>Significant progress made</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Ongoing Challenges for ARL</a:t>
            </a:r>
            <a:endParaRPr lang="en-US" dirty="0"/>
          </a:p>
        </p:txBody>
      </p:sp>
      <p:sp>
        <p:nvSpPr>
          <p:cNvPr id="3" name="Content Placeholder 2"/>
          <p:cNvSpPr>
            <a:spLocks noGrp="1"/>
          </p:cNvSpPr>
          <p:nvPr>
            <p:ph idx="1"/>
          </p:nvPr>
        </p:nvSpPr>
        <p:spPr>
          <a:xfrm>
            <a:off x="457200" y="1455898"/>
            <a:ext cx="8229600" cy="4738077"/>
          </a:xfrm>
        </p:spPr>
        <p:txBody>
          <a:bodyPr/>
          <a:lstStyle/>
          <a:p>
            <a:r>
              <a:rPr lang="en-US" dirty="0" smtClean="0"/>
              <a:t>Continuing to implement transitions</a:t>
            </a:r>
          </a:p>
          <a:p>
            <a:r>
              <a:rPr lang="en-US" dirty="0" smtClean="0"/>
              <a:t>Maintaining and improving the quality and value of R&amp;D in current fiscal environment</a:t>
            </a:r>
          </a:p>
          <a:p>
            <a:r>
              <a:rPr lang="en-US" dirty="0" smtClean="0"/>
              <a:t>Increasing investments in key areas for the Nation and NOAA</a:t>
            </a:r>
          </a:p>
          <a:p>
            <a:pPr lvl="1"/>
            <a:r>
              <a:rPr lang="en-US" dirty="0" smtClean="0"/>
              <a:t>Dispersion—integrated, enhanced NOAA capabilities</a:t>
            </a:r>
          </a:p>
          <a:p>
            <a:pPr lvl="1"/>
            <a:r>
              <a:rPr lang="en-US" dirty="0" smtClean="0"/>
              <a:t>Boundary layer—wind energy, initiation of convection, etc.</a:t>
            </a:r>
          </a:p>
          <a:p>
            <a:pPr lvl="1"/>
            <a:r>
              <a:rPr lang="en-US" dirty="0" smtClean="0"/>
              <a:t>Climate—analysis, air-land interactions, regional modeling</a:t>
            </a:r>
          </a:p>
          <a:p>
            <a:pPr lvl="1"/>
            <a:r>
              <a:rPr lang="en-US" dirty="0" smtClean="0"/>
              <a:t>Nutrients</a:t>
            </a:r>
          </a:p>
          <a:p>
            <a:r>
              <a:rPr lang="en-US" dirty="0" smtClean="0"/>
              <a:t>NOAA Climate Service—ensuring that ARL climate-relevant activities are appropriately integrated</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506224"/>
            <a:ext cx="8229600" cy="1143000"/>
          </a:xfrm>
        </p:spPr>
        <p:txBody>
          <a:bodyPr/>
          <a:lstStyle/>
          <a:p>
            <a:pPr algn="ctr"/>
            <a:r>
              <a:rPr lang="en-US" dirty="0" smtClean="0"/>
              <a:t>Highlights of Quality, Relevance,</a:t>
            </a:r>
            <a:br>
              <a:rPr lang="en-US" dirty="0" smtClean="0"/>
            </a:br>
            <a:r>
              <a:rPr lang="en-US" dirty="0" smtClean="0"/>
              <a:t>and Performance</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330495"/>
            <a:ext cx="8437418" cy="687050"/>
          </a:xfrm>
        </p:spPr>
        <p:txBody>
          <a:bodyPr/>
          <a:lstStyle/>
          <a:p>
            <a:r>
              <a:rPr lang="en-US" sz="2800" dirty="0" smtClean="0"/>
              <a:t>ARL Publications Cited More Frequently than Average</a:t>
            </a:r>
            <a:br>
              <a:rPr lang="en-US" sz="2800" dirty="0" smtClean="0"/>
            </a:br>
            <a:r>
              <a:rPr lang="en-US" sz="2800" dirty="0" smtClean="0"/>
              <a:t/>
            </a:r>
            <a:br>
              <a:rPr lang="en-US" sz="2800" dirty="0" smtClean="0"/>
            </a:br>
            <a:r>
              <a:rPr lang="en-US" sz="2400" dirty="0" smtClean="0"/>
              <a:t>% of Pubs in Field’s Top 1%, 10%, and 50% Most Frequently Cited</a:t>
            </a:r>
            <a:endParaRPr lang="en-US" sz="2000" dirty="0"/>
          </a:p>
        </p:txBody>
      </p:sp>
      <p:sp>
        <p:nvSpPr>
          <p:cNvPr id="7" name="Date Placeholder 6"/>
          <p:cNvSpPr>
            <a:spLocks noGrp="1"/>
          </p:cNvSpPr>
          <p:nvPr>
            <p:ph type="dt" sz="half" idx="10"/>
          </p:nvPr>
        </p:nvSpPr>
        <p:spPr/>
        <p:txBody>
          <a:bodyPr/>
          <a:lstStyle/>
          <a:p>
            <a:fld id="{22C01384-5899-439B-8B4F-3AF06687C6BE}" type="datetime1">
              <a:rPr lang="en-US" smtClean="0"/>
              <a:pPr/>
              <a:t>4/15/2011</a:t>
            </a:fld>
            <a:endParaRPr lang="en-US" dirty="0"/>
          </a:p>
        </p:txBody>
      </p:sp>
      <p:sp>
        <p:nvSpPr>
          <p:cNvPr id="8" name="Footer Placeholder 7"/>
          <p:cNvSpPr>
            <a:spLocks noGrp="1"/>
          </p:cNvSpPr>
          <p:nvPr>
            <p:ph type="ftr" sz="quarter" idx="11"/>
          </p:nvPr>
        </p:nvSpPr>
        <p:spPr/>
        <p:txBody>
          <a:bodyPr/>
          <a:lstStyle/>
          <a:p>
            <a:r>
              <a:rPr lang="en-US" dirty="0" smtClean="0"/>
              <a:t>Air Resources Laboratory</a:t>
            </a:r>
            <a:endParaRPr lang="en-US" dirty="0"/>
          </a:p>
        </p:txBody>
      </p:sp>
      <p:sp>
        <p:nvSpPr>
          <p:cNvPr id="9" name="Slide Number Placeholder 8"/>
          <p:cNvSpPr>
            <a:spLocks noGrp="1"/>
          </p:cNvSpPr>
          <p:nvPr>
            <p:ph type="sldNum" sz="quarter" idx="12"/>
          </p:nvPr>
        </p:nvSpPr>
        <p:spPr/>
        <p:txBody>
          <a:bodyPr/>
          <a:lstStyle/>
          <a:p>
            <a:fld id="{3E7EE49B-C32B-495C-9640-ABBF50F57D80}" type="slidenum">
              <a:rPr lang="en-US" smtClean="0"/>
              <a:pPr/>
              <a:t>8</a:t>
            </a:fld>
            <a:endParaRPr lang="en-US" dirty="0"/>
          </a:p>
        </p:txBody>
      </p:sp>
      <p:sp>
        <p:nvSpPr>
          <p:cNvPr id="14" name="TextBox 13"/>
          <p:cNvSpPr txBox="1"/>
          <p:nvPr/>
        </p:nvSpPr>
        <p:spPr>
          <a:xfrm>
            <a:off x="4976834" y="5973289"/>
            <a:ext cx="3582776" cy="646331"/>
          </a:xfrm>
          <a:prstGeom prst="rect">
            <a:avLst/>
          </a:prstGeom>
          <a:noFill/>
        </p:spPr>
        <p:txBody>
          <a:bodyPr wrap="none" rtlCol="0">
            <a:spAutoFit/>
          </a:bodyPr>
          <a:lstStyle/>
          <a:p>
            <a:r>
              <a:rPr lang="en-US" dirty="0" smtClean="0"/>
              <a:t>Source: Belter, NOAA Central Library</a:t>
            </a:r>
          </a:p>
          <a:p>
            <a:endParaRPr lang="en-US" dirty="0"/>
          </a:p>
        </p:txBody>
      </p:sp>
      <p:graphicFrame>
        <p:nvGraphicFramePr>
          <p:cNvPr id="15" name="Chart 14"/>
          <p:cNvGraphicFramePr/>
          <p:nvPr/>
        </p:nvGraphicFramePr>
        <p:xfrm>
          <a:off x="443347" y="2002641"/>
          <a:ext cx="3998024" cy="2308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763986" y="2002641"/>
          <a:ext cx="3998024" cy="2308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443347" y="4150095"/>
          <a:ext cx="3998024" cy="244070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588"/>
            <a:ext cx="8229600" cy="687050"/>
          </a:xfrm>
        </p:spPr>
        <p:txBody>
          <a:bodyPr/>
          <a:lstStyle/>
          <a:p>
            <a:r>
              <a:rPr lang="en-US" dirty="0" smtClean="0"/>
              <a:t>Quality: Contributions to International and National Data Sets</a:t>
            </a:r>
            <a:endParaRPr lang="en-US" dirty="0"/>
          </a:p>
        </p:txBody>
      </p:sp>
      <p:sp>
        <p:nvSpPr>
          <p:cNvPr id="3" name="Content Placeholder 2"/>
          <p:cNvSpPr>
            <a:spLocks noGrp="1"/>
          </p:cNvSpPr>
          <p:nvPr>
            <p:ph idx="1"/>
          </p:nvPr>
        </p:nvSpPr>
        <p:spPr>
          <a:xfrm>
            <a:off x="457200" y="2042562"/>
            <a:ext cx="8229600" cy="4103914"/>
          </a:xfrm>
        </p:spPr>
        <p:txBody>
          <a:bodyPr/>
          <a:lstStyle/>
          <a:p>
            <a:r>
              <a:rPr lang="en-US" dirty="0" smtClean="0"/>
              <a:t>Dispersion</a:t>
            </a:r>
          </a:p>
          <a:p>
            <a:pPr lvl="1"/>
            <a:r>
              <a:rPr lang="en-US" dirty="0" smtClean="0"/>
              <a:t>Tracer data sets widely used by dispersion community</a:t>
            </a:r>
          </a:p>
          <a:p>
            <a:r>
              <a:rPr lang="en-US" dirty="0" smtClean="0"/>
              <a:t>Air Quality</a:t>
            </a:r>
          </a:p>
          <a:p>
            <a:pPr lvl="1"/>
            <a:r>
              <a:rPr lang="en-US" dirty="0" smtClean="0"/>
              <a:t>Leadership in WMO intl. precip. chemistry efforts</a:t>
            </a:r>
          </a:p>
          <a:p>
            <a:pPr lvl="1"/>
            <a:r>
              <a:rPr lang="en-US" dirty="0" smtClean="0"/>
              <a:t>Leadership in national mercury observation network</a:t>
            </a:r>
          </a:p>
          <a:p>
            <a:r>
              <a:rPr lang="en-US" dirty="0" smtClean="0"/>
              <a:t>Climate</a:t>
            </a:r>
          </a:p>
          <a:p>
            <a:pPr lvl="1"/>
            <a:r>
              <a:rPr lang="en-US" dirty="0" smtClean="0"/>
              <a:t>Implementation of reference surface observations</a:t>
            </a:r>
          </a:p>
          <a:p>
            <a:pPr lvl="1"/>
            <a:r>
              <a:rPr lang="en-US" dirty="0" smtClean="0"/>
              <a:t>Leadership in establishing international reference observations aloft</a:t>
            </a:r>
          </a:p>
          <a:p>
            <a:pPr lvl="1"/>
            <a:r>
              <a:rPr lang="en-US" dirty="0" smtClean="0"/>
              <a:t>Data sets transitioned to NCDC: RATPAC, extreme heat, …</a:t>
            </a:r>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lnDef>
      <a:spPr>
        <a:ln w="50800">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4C3DD95-1FBE-47DA-A162-C103849B71C5}">
  <ds:schemaRefs>
    <ds:schemaRef ds:uri="http://schemas.microsoft.com/sharepoint/v3/contenttype/forms"/>
  </ds:schemaRefs>
</ds:datastoreItem>
</file>

<file path=customXml/itemProps2.xml><?xml version="1.0" encoding="utf-8"?>
<ds:datastoreItem xmlns:ds="http://schemas.openxmlformats.org/officeDocument/2006/customXml" ds:itemID="{572638E7-1DEF-4C5D-99C7-7FA788F38620}">
  <ds:schemaRefs>
    <ds:schemaRef ds:uri="http://schemas.microsoft.com/office/2006/metadata/properties"/>
  </ds:schemaRefs>
</ds:datastoreItem>
</file>

<file path=customXml/itemProps3.xml><?xml version="1.0" encoding="utf-8"?>
<ds:datastoreItem xmlns:ds="http://schemas.openxmlformats.org/officeDocument/2006/customXml" ds:itemID="{D13C91E1-45B4-4C17-90BE-C826AE9B4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13655</TotalTime>
  <Words>817</Words>
  <Application>Microsoft Office PowerPoint</Application>
  <PresentationFormat>On-screen Show (4:3)</PresentationFormat>
  <Paragraphs>177</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1_Flow</vt:lpstr>
      <vt:lpstr>Slide 1</vt:lpstr>
      <vt:lpstr>Science Themes</vt:lpstr>
      <vt:lpstr>Integration Among Themes</vt:lpstr>
      <vt:lpstr>Planning Process: Communicate, Assess, Prioritize</vt:lpstr>
      <vt:lpstr>Lab in Transition</vt:lpstr>
      <vt:lpstr>Major Ongoing Challenges for ARL</vt:lpstr>
      <vt:lpstr>Highlights of Quality, Relevance, and Performance</vt:lpstr>
      <vt:lpstr>ARL Publications Cited More Frequently than Average  % of Pubs in Field’s Top 1%, 10%, and 50% Most Frequently Cited</vt:lpstr>
      <vt:lpstr>Quality: Contributions to International and National Data Sets</vt:lpstr>
      <vt:lpstr>Relevance &amp; Performance:      Selected contributions to NOAA’s Climate Goals</vt:lpstr>
      <vt:lpstr>Relevance &amp; Performance:      Selected contributions to NOAA’s Weather Goals</vt:lpstr>
      <vt:lpstr>Relevance &amp; Performance:      Selected contributions to NOAA’s Weather Goals</vt:lpstr>
      <vt:lpstr>Relevance &amp; Performance:      Selected contributions to NOAA’s Coastal Goals</vt:lpstr>
      <vt:lpstr>Final Thoughts</vt:lpstr>
      <vt:lpstr>Final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251</cp:revision>
  <dcterms:created xsi:type="dcterms:W3CDTF">2010-03-05T18:03:08Z</dcterms:created>
  <dcterms:modified xsi:type="dcterms:W3CDTF">2011-04-15T14:42:47Z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