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7"/>
  </p:notesMasterIdLst>
  <p:handoutMasterIdLst>
    <p:handoutMasterId r:id="rId18"/>
  </p:handoutMasterIdLst>
  <p:sldIdLst>
    <p:sldId id="257" r:id="rId5"/>
    <p:sldId id="258" r:id="rId6"/>
    <p:sldId id="259" r:id="rId7"/>
    <p:sldId id="264" r:id="rId8"/>
    <p:sldId id="265" r:id="rId9"/>
    <p:sldId id="268" r:id="rId10"/>
    <p:sldId id="269" r:id="rId11"/>
    <p:sldId id="266" r:id="rId12"/>
    <p:sldId id="267" r:id="rId13"/>
    <p:sldId id="261"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082" autoAdjust="0"/>
  </p:normalViewPr>
  <p:slideViewPr>
    <p:cSldViewPr snapToGrid="0">
      <p:cViewPr varScale="1">
        <p:scale>
          <a:sx n="52" d="100"/>
          <a:sy n="52"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1770" y="2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53AF0-92DD-4464-936F-9D99C05CFECC}" type="datetimeFigureOut">
              <a:rPr lang="en-US" smtClean="0"/>
              <a:pPr/>
              <a:t>4/14/2011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070BF-72DD-4382-BCA0-5146EB6FFA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 has been involved in nearly</a:t>
            </a:r>
            <a:r>
              <a:rPr lang="en-US" baseline="0" dirty="0" smtClean="0"/>
              <a:t> all the major U.S. research studies involving tracers. To our knowledge, we have the most comprehensive tracer-research capability in the U.S., extending from planning to execution and data analysis. Over 30 publications of various types have resulted from the work since 2000, excluding publications by other organizations that have used our data. Recently, a patent was awarded for a new X-6 Stepped Electric Field Detector (photo) that can provide fast-response concentration measurements with lower cost and less manual intervention than our current fast-response systems. Our capabilities are well known, and external organizations seek us out when considering a tracer study.</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collaborations hav</a:t>
            </a:r>
            <a:r>
              <a:rPr lang="en-US" baseline="0" dirty="0" smtClean="0"/>
              <a:t>e mainly been with other federal agencies, in part because the resources of the federal sector are often required to mount the larger field campaigns. Joint Urban 2003 in Oklahoma City, for example, had about 150 collaborating scientists. However, these large programs also include researchers from academia and the private sector, and ARL has worked closely with them.</a:t>
            </a:r>
            <a:endParaRPr lang="en-US" dirty="0" smtClean="0"/>
          </a:p>
          <a:p>
            <a:endParaRPr lang="en-US" dirty="0" smtClean="0"/>
          </a:p>
          <a:p>
            <a:r>
              <a:rPr lang="en-US" dirty="0" smtClean="0"/>
              <a:t>The</a:t>
            </a:r>
            <a:r>
              <a:rPr lang="en-US" baseline="0" dirty="0" smtClean="0"/>
              <a:t> Department of Defense collaborations include groups such as the </a:t>
            </a:r>
            <a:r>
              <a:rPr lang="en-US" dirty="0" smtClean="0"/>
              <a:t>Defense Advanced Research Projects Agency (DARPA) and  Defense Threat Reduction Agency (DTRA).</a:t>
            </a:r>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r>
              <a:rPr lang="en-US" baseline="0" dirty="0" smtClean="0"/>
              <a:t> SF</a:t>
            </a:r>
            <a:r>
              <a:rPr lang="en-US" baseline="-25000" dirty="0" smtClean="0"/>
              <a:t>6</a:t>
            </a:r>
            <a:r>
              <a:rPr lang="en-US" baseline="0" dirty="0" smtClean="0"/>
              <a:t> and </a:t>
            </a:r>
            <a:r>
              <a:rPr lang="en-US" baseline="0" dirty="0" err="1" smtClean="0"/>
              <a:t>perfluorocarbons</a:t>
            </a:r>
            <a:r>
              <a:rPr lang="en-US" baseline="0" dirty="0" smtClean="0"/>
              <a:t> have high global warming potentials (GWP). This is not purely accidental, because electron capture detection, which is the foundation of current tracer sampling, works best with fluorinated and chlorinated gases that are often good absorbers in the infrared. In addition, stable molecules with long atmospheric lifetimes are ideal as tracers, but long lifetimes also enhance the GWP.  The amount of tracer released in dispersion research is a tiny contribution to total greenhouse gas emissions. However, there obviously is some concern about the continued use of such materials. ARL would like to explore a new generation of tracers that have a lower GWP. This may not be as simple as it first appears, because any new tracers must have backgrounds and detection limits in the parts-per-trillion range to be competitive with current tracers. </a:t>
            </a:r>
            <a:r>
              <a:rPr lang="en-US" dirty="0" smtClean="0"/>
              <a:t>Cavity ring down spectroscopy</a:t>
            </a:r>
            <a:r>
              <a:rPr lang="en-US" baseline="0" dirty="0" smtClean="0"/>
              <a:t> is one possible future method for detecting trace gases.</a:t>
            </a:r>
          </a:p>
          <a:p>
            <a:endParaRPr lang="en-US" baseline="0" dirty="0" smtClean="0"/>
          </a:p>
          <a:p>
            <a:r>
              <a:rPr lang="en-US" baseline="0" dirty="0" smtClean="0"/>
              <a:t>ARL will continue to pursue existing research directions, including the X-6 prototype detector for fast-response measurements and exploring further opportunities for understanding urban dispersion using tracers.</a:t>
            </a:r>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ARL’s dispersion</a:t>
            </a:r>
            <a:r>
              <a:rPr lang="en-US" baseline="0" dirty="0" smtClean="0"/>
              <a:t> activities ultimately lead to improved models for predicting the fate of hazardous materials in the atmosphere. Clearly, real-world measurements of plume concentrations are critical for evaluating model skill, developing new parameterizations of specific phenomena (e.g., stability effects), and filling knowledge gaps in challenging environments such as urban areas, coastal sites, and complex terrain. ARL has developed a world-class capability in releasing and measuring non-toxic tracer gases for dispersion research. We have the ability to measure both time-average concentrations, which are important for chronic exposures in air-quality applications, and concentration fluctuations, which are relevant for acute exposures in accident and terrorism scenarios. ARL also has expertise in the use of instrumented balloons, which can be considered a tracer. Balloons are discussed only briefly here, with details left to the poster session.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 has approximately 130 bag samplers (top left photo) that can be programmed to collect samples</a:t>
            </a:r>
            <a:r>
              <a:rPr lang="en-US" baseline="0" dirty="0" smtClean="0"/>
              <a:t> over periods from minutes to many hours. They provide time-average concentrations. Each sampler holds 12 bags (bottom and right photos) which are independently filled based on instructions from an on-board programmable microprocessor. Sulfur hexafluoride (SF</a:t>
            </a:r>
            <a:r>
              <a:rPr lang="en-US" baseline="-25000" dirty="0" smtClean="0"/>
              <a:t>6</a:t>
            </a:r>
            <a:r>
              <a:rPr lang="en-US" baseline="0" dirty="0" smtClean="0"/>
              <a:t>) has been the workhorse tracer gas, but we can also can use </a:t>
            </a:r>
            <a:r>
              <a:rPr lang="en-US" baseline="0" dirty="0" err="1" smtClean="0"/>
              <a:t>perfluorocarbons</a:t>
            </a:r>
            <a:r>
              <a:rPr lang="en-US" baseline="0" dirty="0" smtClean="0"/>
              <a:t>. With SF</a:t>
            </a:r>
            <a:r>
              <a:rPr lang="en-US" baseline="-25000" dirty="0" smtClean="0"/>
              <a:t>6</a:t>
            </a:r>
            <a:r>
              <a:rPr lang="en-US" baseline="0" dirty="0" smtClean="0"/>
              <a:t> we can measure concentrations ranging from 5 </a:t>
            </a:r>
            <a:r>
              <a:rPr lang="en-US" baseline="0" dirty="0" err="1" smtClean="0"/>
              <a:t>ppt</a:t>
            </a:r>
            <a:r>
              <a:rPr lang="en-US" baseline="0" dirty="0" smtClean="0"/>
              <a:t> (parts per trillion) to greater than 1 </a:t>
            </a:r>
            <a:r>
              <a:rPr lang="en-US" baseline="0" dirty="0" err="1" smtClean="0"/>
              <a:t>ppm</a:t>
            </a:r>
            <a:r>
              <a:rPr lang="en-US" baseline="0" dirty="0" smtClean="0"/>
              <a:t> (parts per million).  Samplers are outfitted with bar codes for maintaining chain of custody.</a:t>
            </a:r>
          </a:p>
          <a:p>
            <a:endParaRPr lang="en-US" baseline="0" dirty="0" smtClean="0"/>
          </a:p>
          <a:p>
            <a:r>
              <a:rPr lang="en-US" baseline="0" dirty="0" smtClean="0"/>
              <a:t>Note:  SF</a:t>
            </a:r>
            <a:r>
              <a:rPr lang="en-US" baseline="-25000" dirty="0" smtClean="0"/>
              <a:t>6</a:t>
            </a:r>
            <a:r>
              <a:rPr lang="en-US" baseline="0" dirty="0" smtClean="0"/>
              <a:t> background level is about 5-6 ppt.</a:t>
            </a:r>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Bag samplers by themselves</a:t>
            </a:r>
            <a:r>
              <a:rPr lang="en-US" baseline="0" dirty="0" smtClean="0"/>
              <a:t> are just part of a successful tracer study. First, a tracer release mechanism (top photo) must be designed that ensures the release rate is known to high accuracy. Otherwise interpretation of the concentration data will be difficult or impossible. Second, the samplers must be deployed in a pattern to maximize the chances of a successful experiment, considering other factors such as tampering by the public (left photo). Third, the samples must be transported back to a laboratory for processing (right photo). Chain of custody is critical for quality assurance. Analysis is done with a gas chromatograph that uses an electron capture detector (ECD). ARL has expertise in all aspects of designing and undertaking tracer field studies.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measuring concentration fluctuations,</a:t>
            </a:r>
            <a:r>
              <a:rPr lang="en-US" baseline="0" dirty="0" smtClean="0"/>
              <a:t> ARL has developed a fast-response SF</a:t>
            </a:r>
            <a:r>
              <a:rPr lang="en-US" baseline="-25000" dirty="0" smtClean="0"/>
              <a:t>6</a:t>
            </a:r>
            <a:r>
              <a:rPr lang="en-US" baseline="0" dirty="0" smtClean="0"/>
              <a:t> sampler based on electron capture detection technology. It has a response time of about 1 second. Unlike the bag samplers, these systems analyze samples in near real time. Of course, this means there is no chance to reanalyze a sample. The fast-response samplers have a more limited dynamic range than the bag samplers: about 20 </a:t>
            </a:r>
            <a:r>
              <a:rPr lang="en-US" baseline="0" dirty="0" err="1" smtClean="0"/>
              <a:t>ppt</a:t>
            </a:r>
            <a:r>
              <a:rPr lang="en-US" baseline="0" dirty="0" smtClean="0"/>
              <a:t> to 20 parts per billion (ppb). This means they can become “saturated” </a:t>
            </a:r>
            <a:r>
              <a:rPr lang="en-US" baseline="0" smtClean="0"/>
              <a:t>if placed </a:t>
            </a:r>
            <a:r>
              <a:rPr lang="en-US" baseline="0" dirty="0" smtClean="0"/>
              <a:t>too close to the source. </a:t>
            </a:r>
            <a:endParaRPr lang="en-US" dirty="0" smtClean="0"/>
          </a:p>
          <a:p>
            <a:endParaRPr lang="en-US" dirty="0" smtClean="0"/>
          </a:p>
          <a:p>
            <a:r>
              <a:rPr lang="en-US" dirty="0" smtClean="0"/>
              <a:t>The fast-response samplers have been scaled</a:t>
            </a:r>
            <a:r>
              <a:rPr lang="en-US" baseline="0" dirty="0" smtClean="0"/>
              <a:t> down in size to the point that they fit on a car seat (upper left photo).  Indeed, they are often deployed in rental cars to provide mobile measurements (upper right photo). The bottom photo shows tracks made by vehicles with mobile samplers during a tracer study in Idaho. The samplers have also been used on aircraft and boats. Each sampler has a automated calibration system that uses National Institute of Standards and Technology (NIST) traceable SF</a:t>
            </a:r>
            <a:r>
              <a:rPr lang="en-US" baseline="-25000" dirty="0" smtClean="0"/>
              <a:t>6</a:t>
            </a:r>
            <a:r>
              <a:rPr lang="en-US" baseline="0" dirty="0" smtClean="0"/>
              <a:t> standards. Because of their expense, ARL has only about 10 of these samplers.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 balloon</a:t>
            </a:r>
            <a:r>
              <a:rPr lang="en-US" baseline="0" dirty="0" smtClean="0"/>
              <a:t> activities started back in the 1960s when </a:t>
            </a:r>
            <a:r>
              <a:rPr lang="en-US" baseline="0" dirty="0" err="1" smtClean="0"/>
              <a:t>tetroons</a:t>
            </a:r>
            <a:r>
              <a:rPr lang="en-US" baseline="0" dirty="0" smtClean="0"/>
              <a:t> (tetrahedral balloons, upper left photo) were used to estimate plume transport. Since then they have been adapted to a variety of air quality and hurricane-related activities. ARL’s designs are mostly constant-volume balloons that maintain an approximately constant altitude. The latest versions use GPS (Global Positioning System) receivers and two-way satellite communication, and their altitude can be remotely adjusted (right photo). They can measure pressure, temperature, humidity, solar radiation,  and pollutant (ozone) concentrations.  Currently, ARL is working on a balloon with a tether line and sea float that is intended to provide continuous observations near or in hurricanes (lower left photo).</a:t>
            </a:r>
          </a:p>
          <a:p>
            <a:endParaRPr lang="en-US" baseline="0" dirty="0" smtClean="0"/>
          </a:p>
          <a:p>
            <a:r>
              <a:rPr lang="en-US" baseline="0" dirty="0" smtClean="0"/>
              <a:t>Due to time limitations, details on the balloon research are provided during the poster session.</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ARL</a:t>
            </a:r>
            <a:r>
              <a:rPr lang="en-US" baseline="0" dirty="0" smtClean="0"/>
              <a:t> has been involved in tracer studies for decades. This slide shows major accomplishments and findings from 2000 to 2010. After the terrorist attacks on 11 September 2001, there was a surge in interest for urban tracer studies. As a result, many bullets are related to urban dispersion. ARL has also advanced the tracer technology by adding a capability to simultaneously measure multiple </a:t>
            </a:r>
            <a:r>
              <a:rPr lang="en-US" baseline="0" dirty="0" err="1" smtClean="0"/>
              <a:t>perfluorocarbon</a:t>
            </a:r>
            <a:r>
              <a:rPr lang="en-US" baseline="0" dirty="0" smtClean="0"/>
              <a:t> tracers and developing a simpler and less expensive detector for measuring concentration fluctuations.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a:t>
            </a:r>
            <a:r>
              <a:rPr lang="en-US" baseline="0" dirty="0" smtClean="0"/>
              <a:t> of a significant result from the Urban 2000 study in Salt Lake City. The tracer release took place at night. When synoptic forcing is light, one would expect nocturnal drainage flow off the Wasatch Range to the east (right on map) and perhaps some drainage in the valley towards the Great Salt Lake (upper left on map). Wind measurements taken at various locations around the city (black arrows) generally confirmed this expectation. However the tracer plume (release point at </a:t>
            </a:r>
            <a:r>
              <a:rPr lang="en-US" baseline="0" smtClean="0"/>
              <a:t>black circle) </a:t>
            </a:r>
            <a:r>
              <a:rPr lang="en-US" baseline="0" dirty="0" smtClean="0"/>
              <a:t>actually headed northeastward, which is upslope and nearly opposite to what was expected. Urban effects apparently caused a localized area of counter flow. </a:t>
            </a:r>
            <a:r>
              <a:rPr lang="en-US" dirty="0" smtClean="0"/>
              <a:t>When dispersion models are applied to urban areas like this, wind observations from the closest airport are often taken to be representative</a:t>
            </a:r>
            <a:r>
              <a:rPr lang="en-US" baseline="0" dirty="0" smtClean="0"/>
              <a:t> of the whole area</a:t>
            </a:r>
            <a:r>
              <a:rPr lang="en-US" dirty="0" smtClean="0"/>
              <a:t>.</a:t>
            </a:r>
            <a:r>
              <a:rPr lang="en-US" baseline="0" dirty="0" smtClean="0"/>
              <a:t> This can lead to serious errors as a result of urban influences on air flow.</a:t>
            </a:r>
          </a:p>
          <a:p>
            <a:endParaRPr lang="en-US" baseline="0" dirty="0" smtClean="0"/>
          </a:p>
          <a:p>
            <a:r>
              <a:rPr lang="en-US" baseline="0" dirty="0" smtClean="0"/>
              <a:t>Paper reference: Finn et al. (2008) </a:t>
            </a:r>
            <a:r>
              <a:rPr lang="en-US" i="1" baseline="0" dirty="0" smtClean="0"/>
              <a:t>J. Appl. </a:t>
            </a:r>
            <a:r>
              <a:rPr lang="en-US" i="1" baseline="0" dirty="0" err="1" smtClean="0"/>
              <a:t>Meteorol</a:t>
            </a:r>
            <a:r>
              <a:rPr lang="en-US" i="1" baseline="0" dirty="0" smtClean="0"/>
              <a:t>.</a:t>
            </a:r>
            <a:r>
              <a:rPr lang="en-US" i="0" baseline="0" dirty="0" smtClean="0"/>
              <a:t> </a:t>
            </a:r>
            <a:r>
              <a:rPr lang="en-US" i="1" baseline="0" dirty="0" err="1" smtClean="0"/>
              <a:t>Climatol</a:t>
            </a:r>
            <a:r>
              <a:rPr lang="en-US" i="1" baseline="0" dirty="0" smtClean="0"/>
              <a:t>.</a:t>
            </a:r>
            <a:r>
              <a:rPr lang="en-US" i="0" baseline="0" dirty="0" smtClean="0"/>
              <a:t>, </a:t>
            </a:r>
            <a:r>
              <a:rPr lang="en-US" b="1" i="0" baseline="0" dirty="0" smtClean="0"/>
              <a:t>47</a:t>
            </a:r>
            <a:r>
              <a:rPr lang="en-US" b="0" i="0" baseline="0" dirty="0" smtClean="0"/>
              <a:t>, 2857-2878.</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collaboration</a:t>
            </a:r>
            <a:r>
              <a:rPr lang="en-US" baseline="0" dirty="0" smtClean="0"/>
              <a:t> with the Environmental Protection Agency, ARL undertook a study to assess the effects of roadway sound barriers on the pollutant exposure of nearby residents. These barriers have been placed along many urban highways, but roadway dispersion models do not account for them. ARL constructed a mock sound barrier out of 1-ton straw bales (top photo) and performed tracer releases under various stabilities. To assess the effects of the barrier, a second no-barrier release site was constructed nearby. It was identical to the first site regarding the release and sampler configuration but lacked the mock sound barrier. This allowed us to compare the barrier and no-barrier concentrations under the same atmospheric conditions. The bottom plot shows the ratio of the SF</a:t>
            </a:r>
            <a:r>
              <a:rPr lang="en-US" baseline="-25000" dirty="0" smtClean="0"/>
              <a:t>6</a:t>
            </a:r>
            <a:r>
              <a:rPr lang="en-US" baseline="0" dirty="0" smtClean="0"/>
              <a:t> concentrations at the barrier and non-barrier sites under near-neutral conditions. There is a ~40% decrease behind the barrier but significant increases at the barrier ends.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Paper reference: </a:t>
            </a:r>
            <a:r>
              <a:rPr lang="en-US" sz="1200" dirty="0" smtClean="0"/>
              <a:t>Finn et al. (2010) </a:t>
            </a:r>
            <a:r>
              <a:rPr lang="en-US" sz="1200" i="1" dirty="0" smtClean="0"/>
              <a:t>Atmos. Environ.</a:t>
            </a:r>
            <a:r>
              <a:rPr lang="en-US" sz="1200" dirty="0" smtClean="0"/>
              <a:t>,</a:t>
            </a:r>
            <a:r>
              <a:rPr lang="en-US" sz="1200" b="1" dirty="0" smtClean="0"/>
              <a:t>44</a:t>
            </a:r>
            <a:r>
              <a:rPr lang="en-US" sz="1200" smtClean="0"/>
              <a:t>, 204-214.</a:t>
            </a:r>
            <a:endParaRPr lang="en-US" sz="120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400" baseline="0"/>
            </a:lvl1pPr>
          </a:lstStyle>
          <a:p>
            <a:fld id="{5966485B-8A43-4B08-93E1-DB7D3FDA24D2}" type="datetime1">
              <a:rPr lang="en-US" smtClean="0"/>
              <a:pPr/>
              <a:t>4/14/2011</a:t>
            </a:fld>
            <a:endParaRPr lang="en-US" dirty="0"/>
          </a:p>
        </p:txBody>
      </p:sp>
      <p:sp>
        <p:nvSpPr>
          <p:cNvPr id="4" name="Footer Placeholder 3"/>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5" name="Slide Number Placeholder 4"/>
          <p:cNvSpPr>
            <a:spLocks noGrp="1"/>
          </p:cNvSpPr>
          <p:nvPr>
            <p:ph type="sldNum" sz="quarter" idx="12"/>
          </p:nvPr>
        </p:nvSpPr>
        <p:spPr/>
        <p:txBody>
          <a:bodyPr/>
          <a:lstStyle>
            <a:lvl1pPr>
              <a:defRPr sz="1400" baseline="0"/>
            </a:lvl1pPr>
          </a:lstStyle>
          <a:p>
            <a:fld id="{3E7EE49B-C32B-495C-9640-ABBF50F57D80}" type="slidenum">
              <a:rPr lang="en-US" smtClean="0"/>
              <a:pPr/>
              <a:t>‹#›</a:t>
            </a:fld>
            <a:endParaRPr lang="en-US" dirty="0"/>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sz="1400"/>
            </a:lvl1pPr>
          </a:lstStyle>
          <a:p>
            <a:fld id="{3BF72E70-F309-487C-8387-A657D1DD6C67}" type="datetime1">
              <a:rPr lang="en-US" smtClean="0"/>
              <a:pPr/>
              <a:t>4/14/2011</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sz="1400"/>
            </a:lvl1pPr>
          </a:lstStyle>
          <a:p>
            <a:fld id="{9A51FF8F-F7BF-4DEB-A7F9-0E6D4FE763E3}" type="datetime1">
              <a:rPr lang="en-US" smtClean="0"/>
              <a:pPr/>
              <a:t>4/14/2011</a:t>
            </a:fld>
            <a:endParaRPr lang="en-US" dirty="0"/>
          </a:p>
        </p:txBody>
      </p:sp>
      <p:sp>
        <p:nvSpPr>
          <p:cNvPr id="6" name="Footer Placeholder 5"/>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lvl1pPr>
              <a:defRPr sz="1400"/>
            </a:lvl1pPr>
          </a:lstStyle>
          <a:p>
            <a:fld id="{22C01384-5899-439B-8B4F-3AF06687C6BE}" type="datetime1">
              <a:rPr lang="en-US" smtClean="0"/>
              <a:pPr/>
              <a:t>4/14/2011</a:t>
            </a:fld>
            <a:endParaRPr lang="en-US" dirty="0"/>
          </a:p>
        </p:txBody>
      </p:sp>
      <p:sp>
        <p:nvSpPr>
          <p:cNvPr id="8" name="Footer Placeholder 7"/>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vl1pPr>
          </a:lstStyle>
          <a:p>
            <a:fld id="{2D36A7DA-6342-4CDC-B8EE-6B81135DE92D}" type="datetime1">
              <a:rPr lang="en-US" smtClean="0"/>
              <a:pPr/>
              <a:t>4/14/2011</a:t>
            </a:fld>
            <a:endParaRPr lang="en-US" dirty="0"/>
          </a:p>
        </p:txBody>
      </p:sp>
      <p:sp>
        <p:nvSpPr>
          <p:cNvPr id="3" name="Footer Placeholder 2"/>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sz="1400"/>
            </a:lvl1pPr>
          </a:lstStyle>
          <a:p>
            <a:fld id="{0D19B043-8606-4A35-B374-18178DA45BC7}" type="datetime1">
              <a:rPr lang="en-US" smtClean="0"/>
              <a:pPr/>
              <a:t>4/14/2011</a:t>
            </a:fld>
            <a:endParaRPr lang="en-US" dirty="0"/>
          </a:p>
        </p:txBody>
      </p:sp>
      <p:sp>
        <p:nvSpPr>
          <p:cNvPr id="6" name="Footer Placeholder 5"/>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5" name="Date Placeholder 4"/>
          <p:cNvSpPr>
            <a:spLocks noGrp="1"/>
          </p:cNvSpPr>
          <p:nvPr>
            <p:ph type="dt" sz="half" idx="10"/>
          </p:nvPr>
        </p:nvSpPr>
        <p:spPr/>
        <p:txBody>
          <a:bodyPr/>
          <a:lstStyle>
            <a:lvl1pPr>
              <a:defRPr sz="1400"/>
            </a:lvl1pPr>
          </a:lstStyle>
          <a:p>
            <a:fld id="{C4D018DE-2FE2-4869-815D-EF4A5A710EB2}" type="datetime1">
              <a:rPr lang="en-US" smtClean="0"/>
              <a:pPr/>
              <a:t>4/14/2011</a:t>
            </a:fld>
            <a:endParaRPr lang="en-US" dirty="0"/>
          </a:p>
        </p:txBody>
      </p:sp>
      <p:sp>
        <p:nvSpPr>
          <p:cNvPr id="6" name="Footer Placeholder 5"/>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lvl1pPr>
              <a:defRPr sz="1400"/>
            </a:lvl1pPr>
          </a:lstStyle>
          <a:p>
            <a:fld id="{3E7EE49B-C32B-495C-9640-ABBF50F57D8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sz="1400"/>
            </a:lvl1pPr>
          </a:lstStyle>
          <a:p>
            <a:fld id="{A42B9FF8-5A8F-40E7-93DF-7C6532BB8B94}" type="datetime1">
              <a:rPr lang="en-US" smtClean="0"/>
              <a:pPr/>
              <a:t>4/14/2011</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sz="1400"/>
            </a:lvl1pPr>
          </a:lstStyle>
          <a:p>
            <a:fld id="{07B82EAE-CAD7-49D0-9CF1-CAFD09982ED0}" type="datetime1">
              <a:rPr lang="en-US" smtClean="0"/>
              <a:pPr/>
              <a:t>4/14/2011</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4/14/2011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userDrawn="1"/>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3"/>
          </p:nvPr>
        </p:nvSpPr>
        <p:spPr>
          <a:xfrm>
            <a:off x="457200" y="4343400"/>
            <a:ext cx="8229600" cy="1905000"/>
          </a:xfrm>
        </p:spPr>
        <p:txBody>
          <a:bodyPr/>
          <a:lstStyle/>
          <a:p>
            <a:pPr marL="514350" indent="-514350" algn="ctr">
              <a:spcBef>
                <a:spcPts val="0"/>
              </a:spcBef>
              <a:buNone/>
            </a:pPr>
            <a:r>
              <a:rPr lang="en-US" sz="1600" dirty="0" smtClean="0"/>
              <a:t>Richard M. </a:t>
            </a:r>
            <a:r>
              <a:rPr lang="en-US" sz="1600" dirty="0" err="1" smtClean="0"/>
              <a:t>Eckman</a:t>
            </a:r>
            <a:endParaRPr lang="en-US" sz="1600" dirty="0" smtClean="0"/>
          </a:p>
          <a:p>
            <a:pPr marL="514350" indent="-514350" algn="ctr">
              <a:spcBef>
                <a:spcPts val="0"/>
              </a:spcBef>
              <a:buNone/>
            </a:pPr>
            <a:r>
              <a:rPr lang="en-US" sz="1600" dirty="0" smtClean="0"/>
              <a:t>Air Resources Laboratory</a:t>
            </a:r>
          </a:p>
          <a:p>
            <a:pPr marL="514350" indent="-514350" algn="ctr">
              <a:spcBef>
                <a:spcPts val="0"/>
              </a:spcBef>
              <a:buNone/>
            </a:pPr>
            <a:endParaRPr lang="en-US" sz="1600" dirty="0" smtClean="0"/>
          </a:p>
          <a:p>
            <a:pPr marL="514350" indent="-514350" algn="ctr">
              <a:spcBef>
                <a:spcPts val="0"/>
              </a:spcBef>
              <a:buNone/>
            </a:pPr>
            <a:endParaRPr lang="en-US" sz="1600" dirty="0" smtClean="0"/>
          </a:p>
          <a:p>
            <a:pPr marL="514350" indent="-514350" algn="ctr">
              <a:spcBef>
                <a:spcPts val="0"/>
              </a:spcBef>
              <a:buNone/>
            </a:pPr>
            <a:r>
              <a:rPr lang="en-US" sz="1600" dirty="0" smtClean="0"/>
              <a:t>ARL Laboratory Review</a:t>
            </a:r>
          </a:p>
          <a:p>
            <a:pPr marL="514350" indent="-514350" algn="ctr">
              <a:spcBef>
                <a:spcPts val="0"/>
              </a:spcBef>
              <a:buNone/>
            </a:pPr>
            <a:r>
              <a:rPr lang="en-US" sz="1600" dirty="0" smtClean="0"/>
              <a:t>May 3-5, 2011</a:t>
            </a:r>
            <a:endParaRPr lang="en-US" sz="1600" dirty="0"/>
          </a:p>
        </p:txBody>
      </p:sp>
      <p:sp>
        <p:nvSpPr>
          <p:cNvPr id="5" name="Title 4"/>
          <p:cNvSpPr>
            <a:spLocks noGrp="1"/>
          </p:cNvSpPr>
          <p:nvPr>
            <p:ph type="title" idx="4294967295"/>
          </p:nvPr>
        </p:nvSpPr>
        <p:spPr>
          <a:xfrm>
            <a:off x="457200" y="685800"/>
            <a:ext cx="8229600" cy="971550"/>
          </a:xfrm>
        </p:spPr>
        <p:txBody>
          <a:bodyPr/>
          <a:lstStyle/>
          <a:p>
            <a:pPr algn="ctr"/>
            <a:r>
              <a:rPr lang="en-US" dirty="0" smtClean="0"/>
              <a:t>Tracer Technology and Research</a:t>
            </a:r>
            <a:endParaRPr lang="en-US" dirty="0"/>
          </a:p>
        </p:txBody>
      </p:sp>
      <p:pic>
        <p:nvPicPr>
          <p:cNvPr id="7" name="Picture 6" descr="SamplerHangingProc#2.jpg"/>
          <p:cNvPicPr>
            <a:picLocks noChangeAspect="1"/>
          </p:cNvPicPr>
          <p:nvPr/>
        </p:nvPicPr>
        <p:blipFill>
          <a:blip r:embed="rId3" cstate="print"/>
          <a:stretch>
            <a:fillRect/>
          </a:stretch>
        </p:blipFill>
        <p:spPr>
          <a:xfrm>
            <a:off x="228600" y="3505200"/>
            <a:ext cx="2809037" cy="2106778"/>
          </a:xfrm>
          <a:prstGeom prst="rect">
            <a:avLst/>
          </a:prstGeom>
        </p:spPr>
      </p:pic>
      <p:pic>
        <p:nvPicPr>
          <p:cNvPr id="10" name="Picture 9" descr="SBalloon.jpg"/>
          <p:cNvPicPr>
            <a:picLocks noChangeAspect="1"/>
          </p:cNvPicPr>
          <p:nvPr/>
        </p:nvPicPr>
        <p:blipFill>
          <a:blip r:embed="rId4" cstate="print"/>
          <a:stretch>
            <a:fillRect/>
          </a:stretch>
        </p:blipFill>
        <p:spPr>
          <a:xfrm>
            <a:off x="6172200" y="3505200"/>
            <a:ext cx="2413196" cy="2103120"/>
          </a:xfrm>
          <a:prstGeom prst="rect">
            <a:avLst/>
          </a:prstGeom>
        </p:spPr>
      </p:pic>
      <p:pic>
        <p:nvPicPr>
          <p:cNvPr id="8" name="Picture 7" descr="DSCN2330.JPG"/>
          <p:cNvPicPr>
            <a:picLocks noChangeAspect="1"/>
          </p:cNvPicPr>
          <p:nvPr/>
        </p:nvPicPr>
        <p:blipFill>
          <a:blip r:embed="rId5" cstate="print"/>
          <a:stretch>
            <a:fillRect/>
          </a:stretch>
        </p:blipFill>
        <p:spPr>
          <a:xfrm>
            <a:off x="3243073" y="1883141"/>
            <a:ext cx="2770022" cy="20775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pPr algn="ctr"/>
            <a:r>
              <a:rPr lang="en-US" dirty="0" smtClean="0"/>
              <a:t>Indicators of Success</a:t>
            </a:r>
            <a:endParaRPr lang="en-US" dirty="0"/>
          </a:p>
        </p:txBody>
      </p:sp>
      <p:sp>
        <p:nvSpPr>
          <p:cNvPr id="3" name="Content Placeholder 2"/>
          <p:cNvSpPr>
            <a:spLocks noGrp="1"/>
          </p:cNvSpPr>
          <p:nvPr>
            <p:ph idx="1"/>
          </p:nvPr>
        </p:nvSpPr>
        <p:spPr>
          <a:xfrm>
            <a:off x="381000" y="1752600"/>
            <a:ext cx="8229600" cy="3886200"/>
          </a:xfrm>
        </p:spPr>
        <p:txBody>
          <a:bodyPr/>
          <a:lstStyle/>
          <a:p>
            <a:r>
              <a:rPr lang="en-US" dirty="0" smtClean="0"/>
              <a:t>9 journal publications since 2000 (17 conference papers)</a:t>
            </a:r>
          </a:p>
          <a:p>
            <a:r>
              <a:rPr lang="en-US" dirty="0" smtClean="0"/>
              <a:t>8 NOAA Technical Memorandums since 2000</a:t>
            </a:r>
          </a:p>
          <a:p>
            <a:r>
              <a:rPr lang="en-US" dirty="0" smtClean="0"/>
              <a:t>Over 150 paper citations</a:t>
            </a:r>
          </a:p>
          <a:p>
            <a:r>
              <a:rPr lang="en-US" dirty="0" smtClean="0"/>
              <a:t>2007 NOAA Bronze Medal</a:t>
            </a:r>
          </a:p>
          <a:p>
            <a:r>
              <a:rPr lang="en-US" dirty="0" smtClean="0"/>
              <a:t>Patent for prototype fast-response</a:t>
            </a:r>
            <a:br>
              <a:rPr lang="en-US" dirty="0" smtClean="0"/>
            </a:br>
            <a:r>
              <a:rPr lang="en-US" dirty="0" smtClean="0"/>
              <a:t>detector (X-6)</a:t>
            </a:r>
          </a:p>
          <a:p>
            <a:r>
              <a:rPr lang="en-US" dirty="0" smtClean="0"/>
              <a:t>Widespread media coverage</a:t>
            </a:r>
          </a:p>
          <a:p>
            <a:r>
              <a:rPr lang="en-US" dirty="0" smtClean="0"/>
              <a:t>Requests for collaboration from external organizations</a:t>
            </a:r>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10</a:t>
            </a:fld>
            <a:endParaRPr lang="en-US"/>
          </a:p>
        </p:txBody>
      </p:sp>
      <p:pic>
        <p:nvPicPr>
          <p:cNvPr id="9" name="Picture 8" descr="X6.jpg"/>
          <p:cNvPicPr>
            <a:picLocks noChangeAspect="1"/>
          </p:cNvPicPr>
          <p:nvPr/>
        </p:nvPicPr>
        <p:blipFill>
          <a:blip r:embed="rId3" cstate="print"/>
          <a:stretch>
            <a:fillRect/>
          </a:stretch>
        </p:blipFill>
        <p:spPr>
          <a:xfrm>
            <a:off x="6172200" y="3429000"/>
            <a:ext cx="1694180" cy="127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91312"/>
          </a:xfrm>
        </p:spPr>
        <p:txBody>
          <a:bodyPr/>
          <a:lstStyle/>
          <a:p>
            <a:pPr algn="ctr"/>
            <a:r>
              <a:rPr lang="en-US" dirty="0" smtClean="0"/>
              <a:t>Collaborators</a:t>
            </a:r>
            <a:endParaRPr lang="en-US" dirty="0"/>
          </a:p>
        </p:txBody>
      </p:sp>
      <p:sp>
        <p:nvSpPr>
          <p:cNvPr id="3" name="Content Placeholder 2"/>
          <p:cNvSpPr>
            <a:spLocks noGrp="1"/>
          </p:cNvSpPr>
          <p:nvPr>
            <p:ph idx="1"/>
          </p:nvPr>
        </p:nvSpPr>
        <p:spPr>
          <a:xfrm>
            <a:off x="457200" y="1295400"/>
            <a:ext cx="8229600" cy="4389120"/>
          </a:xfrm>
        </p:spPr>
        <p:txBody>
          <a:bodyPr/>
          <a:lstStyle/>
          <a:p>
            <a:r>
              <a:rPr lang="en-US" dirty="0" smtClean="0"/>
              <a:t>Federal</a:t>
            </a:r>
          </a:p>
          <a:p>
            <a:pPr lvl="1"/>
            <a:r>
              <a:rPr lang="en-US" sz="2000" dirty="0" smtClean="0"/>
              <a:t>Department of Defense</a:t>
            </a:r>
          </a:p>
          <a:p>
            <a:pPr lvl="1"/>
            <a:r>
              <a:rPr lang="en-US" sz="2000" dirty="0" smtClean="0"/>
              <a:t>Environmental Protection Agency</a:t>
            </a:r>
          </a:p>
          <a:p>
            <a:pPr lvl="1"/>
            <a:r>
              <a:rPr lang="en-US" sz="2000" dirty="0" smtClean="0"/>
              <a:t>Department of Energy</a:t>
            </a:r>
          </a:p>
          <a:p>
            <a:pPr lvl="1"/>
            <a:r>
              <a:rPr lang="en-US" sz="2000" dirty="0" smtClean="0"/>
              <a:t>Department of Homeland Security</a:t>
            </a:r>
          </a:p>
          <a:p>
            <a:r>
              <a:rPr lang="en-US" dirty="0" smtClean="0"/>
              <a:t>Academia</a:t>
            </a:r>
          </a:p>
          <a:p>
            <a:pPr lvl="1"/>
            <a:r>
              <a:rPr lang="en-US" sz="2000" dirty="0" smtClean="0"/>
              <a:t>University of Utah</a:t>
            </a:r>
          </a:p>
          <a:p>
            <a:pPr lvl="1"/>
            <a:r>
              <a:rPr lang="en-US" sz="2000" dirty="0" smtClean="0"/>
              <a:t>Washington State University</a:t>
            </a:r>
          </a:p>
          <a:p>
            <a:pPr lvl="1"/>
            <a:r>
              <a:rPr lang="en-US" sz="2000" dirty="0" smtClean="0"/>
              <a:t>National Center for Atmospheric Research</a:t>
            </a:r>
          </a:p>
          <a:p>
            <a:pPr lvl="1"/>
            <a:r>
              <a:rPr lang="en-US" sz="2000" dirty="0" smtClean="0"/>
              <a:t>Desert Research Institute</a:t>
            </a:r>
          </a:p>
          <a:p>
            <a:r>
              <a:rPr lang="en-US" dirty="0" smtClean="0"/>
              <a:t>Private Sector</a:t>
            </a:r>
          </a:p>
          <a:p>
            <a:pPr lvl="1"/>
            <a:r>
              <a:rPr lang="en-US" sz="2000" dirty="0" smtClean="0"/>
              <a:t>Hanna Consultants</a:t>
            </a:r>
          </a:p>
          <a:p>
            <a:pPr lvl="1"/>
            <a:r>
              <a:rPr lang="en-US" sz="2000" dirty="0" smtClean="0"/>
              <a:t>Northrop Grumman</a:t>
            </a:r>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8381"/>
          </a:xfrm>
        </p:spPr>
        <p:txBody>
          <a:bodyPr/>
          <a:lstStyle/>
          <a:p>
            <a:pPr algn="ctr"/>
            <a:r>
              <a:rPr lang="en-US" dirty="0" smtClean="0"/>
              <a:t>Future Directions</a:t>
            </a:r>
            <a:endParaRPr lang="en-US" dirty="0"/>
          </a:p>
        </p:txBody>
      </p:sp>
      <p:sp>
        <p:nvSpPr>
          <p:cNvPr id="3" name="Content Placeholder 2"/>
          <p:cNvSpPr>
            <a:spLocks noGrp="1"/>
          </p:cNvSpPr>
          <p:nvPr>
            <p:ph idx="1"/>
          </p:nvPr>
        </p:nvSpPr>
        <p:spPr>
          <a:xfrm>
            <a:off x="467711" y="1734207"/>
            <a:ext cx="8229600" cy="4389120"/>
          </a:xfrm>
        </p:spPr>
        <p:txBody>
          <a:bodyPr/>
          <a:lstStyle/>
          <a:p>
            <a:r>
              <a:rPr lang="en-US" dirty="0" smtClean="0"/>
              <a:t>Need for new generation of tracers with lower Global Warming Potential (GWP)</a:t>
            </a:r>
          </a:p>
          <a:p>
            <a:pPr lvl="1"/>
            <a:r>
              <a:rPr lang="en-US" dirty="0" smtClean="0"/>
              <a:t>Low background, easy to detect, nontoxic</a:t>
            </a:r>
          </a:p>
          <a:p>
            <a:pPr lvl="1"/>
            <a:r>
              <a:rPr lang="en-US" dirty="0" smtClean="0"/>
              <a:t>Both integrated and real-time sampling </a:t>
            </a:r>
          </a:p>
          <a:p>
            <a:pPr lvl="1"/>
            <a:r>
              <a:rPr lang="en-US" dirty="0" smtClean="0"/>
              <a:t>Inexpensive to release and analyze</a:t>
            </a:r>
          </a:p>
          <a:p>
            <a:r>
              <a:rPr lang="en-US" dirty="0" smtClean="0"/>
              <a:t>Lower cost fast-response measurements</a:t>
            </a:r>
          </a:p>
          <a:p>
            <a:pPr lvl="1"/>
            <a:r>
              <a:rPr lang="en-US" dirty="0" smtClean="0"/>
              <a:t>Current systems cost &gt; $30K and require constant supervision</a:t>
            </a:r>
          </a:p>
          <a:p>
            <a:pPr lvl="1"/>
            <a:r>
              <a:rPr lang="en-US" dirty="0" smtClean="0"/>
              <a:t>X-6 prototype detector</a:t>
            </a:r>
          </a:p>
          <a:p>
            <a:r>
              <a:rPr lang="en-US" dirty="0" smtClean="0"/>
              <a:t>Urban dispersion, chemical cartography</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pPr algn="ctr"/>
            <a:r>
              <a:rPr lang="en-US" dirty="0" smtClean="0"/>
              <a:t>Science Goals</a:t>
            </a:r>
            <a:endParaRPr lang="en-US" dirty="0"/>
          </a:p>
        </p:txBody>
      </p:sp>
      <p:sp>
        <p:nvSpPr>
          <p:cNvPr id="3" name="Content Placeholder 2"/>
          <p:cNvSpPr>
            <a:spLocks noGrp="1"/>
          </p:cNvSpPr>
          <p:nvPr>
            <p:ph idx="1"/>
          </p:nvPr>
        </p:nvSpPr>
        <p:spPr>
          <a:xfrm>
            <a:off x="457200" y="1676400"/>
            <a:ext cx="8229600" cy="4389120"/>
          </a:xfrm>
        </p:spPr>
        <p:txBody>
          <a:bodyPr/>
          <a:lstStyle/>
          <a:p>
            <a:r>
              <a:rPr lang="en-US" dirty="0" smtClean="0"/>
              <a:t>Evaluate atmospheric dispersion models</a:t>
            </a:r>
          </a:p>
          <a:p>
            <a:pPr lvl="1"/>
            <a:r>
              <a:rPr lang="en-US" dirty="0" smtClean="0"/>
              <a:t>Air quality applications (chronic exposure)</a:t>
            </a:r>
          </a:p>
          <a:p>
            <a:pPr lvl="1"/>
            <a:r>
              <a:rPr lang="en-US" dirty="0" smtClean="0"/>
              <a:t>Toxic releases (acute exposure)</a:t>
            </a:r>
          </a:p>
          <a:p>
            <a:r>
              <a:rPr lang="en-US" dirty="0" smtClean="0"/>
              <a:t>Improve model parameterizations</a:t>
            </a:r>
          </a:p>
          <a:p>
            <a:r>
              <a:rPr lang="en-US" smtClean="0"/>
              <a:t>Fill knowledge gaps in complex </a:t>
            </a:r>
            <a:r>
              <a:rPr lang="en-US" dirty="0" smtClean="0"/>
              <a:t>environments―cities, complex terrain, coastal areas</a:t>
            </a:r>
          </a:p>
          <a:p>
            <a:r>
              <a:rPr lang="en-US" dirty="0" smtClean="0"/>
              <a:t>Study atmospheric processes with instrumented balloons</a:t>
            </a:r>
          </a:p>
          <a:p>
            <a:pPr lvl="1"/>
            <a:r>
              <a:rPr lang="en-US" dirty="0" smtClean="0"/>
              <a:t>Originally tracers for dispersion applications</a:t>
            </a:r>
          </a:p>
          <a:p>
            <a:pPr lvl="1"/>
            <a:r>
              <a:rPr lang="en-US" dirty="0" err="1" smtClean="0"/>
              <a:t>Lagrangian</a:t>
            </a:r>
            <a:r>
              <a:rPr lang="en-US" dirty="0" smtClean="0"/>
              <a:t> observation platforms for air quality and hurricane boundary layer</a:t>
            </a:r>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15112"/>
          </a:xfrm>
        </p:spPr>
        <p:txBody>
          <a:bodyPr/>
          <a:lstStyle/>
          <a:p>
            <a:pPr algn="ctr"/>
            <a:r>
              <a:rPr lang="en-US" dirty="0" smtClean="0"/>
              <a:t>Approach: Bag Samplers</a:t>
            </a:r>
            <a:endParaRPr lang="en-US" dirty="0"/>
          </a:p>
        </p:txBody>
      </p:sp>
      <p:pic>
        <p:nvPicPr>
          <p:cNvPr id="9" name="Content Placeholder 8" descr="DSCN1939.JPG"/>
          <p:cNvPicPr>
            <a:picLocks noGrp="1" noChangeAspect="1"/>
          </p:cNvPicPr>
          <p:nvPr>
            <p:ph sz="half" idx="2"/>
          </p:nvPr>
        </p:nvPicPr>
        <p:blipFill>
          <a:blip r:embed="rId3" cstate="print"/>
          <a:stretch>
            <a:fillRect/>
          </a:stretch>
        </p:blipFill>
        <p:spPr>
          <a:xfrm>
            <a:off x="4876800" y="1447800"/>
            <a:ext cx="3029989" cy="2272492"/>
          </a:xfrm>
        </p:spPr>
      </p:pic>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3</a:t>
            </a:fld>
            <a:endParaRPr lang="en-US" dirty="0"/>
          </a:p>
        </p:txBody>
      </p:sp>
      <p:pic>
        <p:nvPicPr>
          <p:cNvPr id="8" name="Picture 7" descr="DSCN1934.JPG"/>
          <p:cNvPicPr>
            <a:picLocks noChangeAspect="1"/>
          </p:cNvPicPr>
          <p:nvPr/>
        </p:nvPicPr>
        <p:blipFill>
          <a:blip r:embed="rId4" cstate="print"/>
          <a:stretch>
            <a:fillRect/>
          </a:stretch>
        </p:blipFill>
        <p:spPr>
          <a:xfrm>
            <a:off x="990600" y="1447800"/>
            <a:ext cx="3047999" cy="2286000"/>
          </a:xfrm>
          <a:prstGeom prst="rect">
            <a:avLst/>
          </a:prstGeom>
        </p:spPr>
      </p:pic>
      <p:pic>
        <p:nvPicPr>
          <p:cNvPr id="10" name="Content Placeholder 9" descr="DSCN1936.JPG"/>
          <p:cNvPicPr>
            <a:picLocks noGrp="1" noChangeAspect="1"/>
          </p:cNvPicPr>
          <p:nvPr>
            <p:ph sz="half" idx="1"/>
          </p:nvPr>
        </p:nvPicPr>
        <p:blipFill>
          <a:blip r:embed="rId5" cstate="print"/>
          <a:stretch>
            <a:fillRect/>
          </a:stretch>
        </p:blipFill>
        <p:spPr>
          <a:xfrm>
            <a:off x="1371600" y="3581400"/>
            <a:ext cx="3808781" cy="2856586"/>
          </a:xfrm>
        </p:spPr>
      </p:pic>
      <p:sp>
        <p:nvSpPr>
          <p:cNvPr id="11" name="TextBox 10"/>
          <p:cNvSpPr txBox="1"/>
          <p:nvPr/>
        </p:nvSpPr>
        <p:spPr>
          <a:xfrm>
            <a:off x="5410200" y="4343400"/>
            <a:ext cx="3118931" cy="1477328"/>
          </a:xfrm>
          <a:prstGeom prst="rect">
            <a:avLst/>
          </a:prstGeom>
          <a:noFill/>
        </p:spPr>
        <p:txBody>
          <a:bodyPr wrap="none" rtlCol="0">
            <a:spAutoFit/>
          </a:bodyPr>
          <a:lstStyle/>
          <a:p>
            <a:r>
              <a:rPr lang="en-US" dirty="0" smtClean="0"/>
              <a:t>Time integrated concentrations</a:t>
            </a:r>
          </a:p>
          <a:p>
            <a:endParaRPr lang="en-US" dirty="0" smtClean="0"/>
          </a:p>
          <a:p>
            <a:r>
              <a:rPr lang="en-US" dirty="0" smtClean="0"/>
              <a:t>12 bags each</a:t>
            </a:r>
          </a:p>
          <a:p>
            <a:endParaRPr lang="en-US" dirty="0" smtClean="0"/>
          </a:p>
          <a:p>
            <a:r>
              <a:rPr lang="en-US" dirty="0" smtClean="0"/>
              <a:t>Analysis not in real time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43712"/>
          </a:xfrm>
        </p:spPr>
        <p:txBody>
          <a:bodyPr/>
          <a:lstStyle/>
          <a:p>
            <a:pPr algn="ctr"/>
            <a:r>
              <a:rPr lang="en-US" dirty="0" smtClean="0"/>
              <a:t>Approach: Field Deployment and Analysis</a:t>
            </a:r>
            <a:endParaRPr lang="en-US" dirty="0"/>
          </a:p>
        </p:txBody>
      </p:sp>
      <p:pic>
        <p:nvPicPr>
          <p:cNvPr id="9" name="Content Placeholder 8" descr="Installing Samper #1.JPG"/>
          <p:cNvPicPr>
            <a:picLocks noGrp="1" noChangeAspect="1"/>
          </p:cNvPicPr>
          <p:nvPr>
            <p:ph idx="1"/>
          </p:nvPr>
        </p:nvPicPr>
        <p:blipFill>
          <a:blip r:embed="rId3" cstate="print"/>
          <a:stretch>
            <a:fillRect/>
          </a:stretch>
        </p:blipFill>
        <p:spPr>
          <a:xfrm>
            <a:off x="533400" y="4114800"/>
            <a:ext cx="3047025" cy="2285268"/>
          </a:xfrm>
        </p:spPr>
      </p:pic>
      <p:sp>
        <p:nvSpPr>
          <p:cNvPr id="5" name="Date Placeholder 4"/>
          <p:cNvSpPr>
            <a:spLocks noGrp="1"/>
          </p:cNvSpPr>
          <p:nvPr>
            <p:ph type="dt" sz="half" idx="10"/>
          </p:nvPr>
        </p:nvSpPr>
        <p:spPr/>
        <p:txBody>
          <a:bodyPr/>
          <a:lstStyle/>
          <a:p>
            <a:fld id="{9A51FF8F-F7BF-4DEB-A7F9-0E6D4FE763E3}" type="datetime1">
              <a:rPr lang="en-US" smtClean="0"/>
              <a:pPr/>
              <a:t>4/14/2011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4</a:t>
            </a:fld>
            <a:endParaRPr lang="en-US"/>
          </a:p>
        </p:txBody>
      </p:sp>
      <p:pic>
        <p:nvPicPr>
          <p:cNvPr id="10" name="Picture 9" descr="Release #3.JPG"/>
          <p:cNvPicPr>
            <a:picLocks noChangeAspect="1"/>
          </p:cNvPicPr>
          <p:nvPr/>
        </p:nvPicPr>
        <p:blipFill>
          <a:blip r:embed="rId4" cstate="print"/>
          <a:stretch>
            <a:fillRect/>
          </a:stretch>
        </p:blipFill>
        <p:spPr>
          <a:xfrm>
            <a:off x="2895600" y="1371600"/>
            <a:ext cx="3047025" cy="2285268"/>
          </a:xfrm>
          <a:prstGeom prst="rect">
            <a:avLst/>
          </a:prstGeom>
        </p:spPr>
      </p:pic>
      <p:sp>
        <p:nvSpPr>
          <p:cNvPr id="12" name="TextBox 11"/>
          <p:cNvSpPr txBox="1"/>
          <p:nvPr/>
        </p:nvSpPr>
        <p:spPr>
          <a:xfrm>
            <a:off x="6019800" y="1905000"/>
            <a:ext cx="2049728" cy="646331"/>
          </a:xfrm>
          <a:prstGeom prst="rect">
            <a:avLst/>
          </a:prstGeom>
          <a:noFill/>
        </p:spPr>
        <p:txBody>
          <a:bodyPr wrap="square" rtlCol="0">
            <a:spAutoFit/>
          </a:bodyPr>
          <a:lstStyle/>
          <a:p>
            <a:r>
              <a:rPr lang="en-US" dirty="0" smtClean="0"/>
              <a:t>Release</a:t>
            </a:r>
            <a:br>
              <a:rPr lang="en-US" dirty="0" smtClean="0"/>
            </a:br>
            <a:r>
              <a:rPr lang="en-US" dirty="0" smtClean="0"/>
              <a:t>Mechanism</a:t>
            </a:r>
            <a:endParaRPr lang="en-US" dirty="0"/>
          </a:p>
        </p:txBody>
      </p:sp>
      <p:sp>
        <p:nvSpPr>
          <p:cNvPr id="13" name="TextBox 12"/>
          <p:cNvSpPr txBox="1"/>
          <p:nvPr/>
        </p:nvSpPr>
        <p:spPr>
          <a:xfrm>
            <a:off x="1066800" y="3733800"/>
            <a:ext cx="2162643" cy="369332"/>
          </a:xfrm>
          <a:prstGeom prst="rect">
            <a:avLst/>
          </a:prstGeom>
          <a:noFill/>
        </p:spPr>
        <p:txBody>
          <a:bodyPr wrap="none" rtlCol="0">
            <a:spAutoFit/>
          </a:bodyPr>
          <a:lstStyle/>
          <a:p>
            <a:r>
              <a:rPr lang="en-US" dirty="0" smtClean="0"/>
              <a:t>Sampler Deployment</a:t>
            </a:r>
            <a:endParaRPr lang="en-US" dirty="0"/>
          </a:p>
        </p:txBody>
      </p:sp>
      <p:sp>
        <p:nvSpPr>
          <p:cNvPr id="14" name="TextBox 13"/>
          <p:cNvSpPr txBox="1"/>
          <p:nvPr/>
        </p:nvSpPr>
        <p:spPr>
          <a:xfrm>
            <a:off x="6172200" y="3733800"/>
            <a:ext cx="1734257" cy="369332"/>
          </a:xfrm>
          <a:prstGeom prst="rect">
            <a:avLst/>
          </a:prstGeom>
          <a:noFill/>
        </p:spPr>
        <p:txBody>
          <a:bodyPr wrap="none" rtlCol="0">
            <a:spAutoFit/>
          </a:bodyPr>
          <a:lstStyle/>
          <a:p>
            <a:r>
              <a:rPr lang="en-US" dirty="0" smtClean="0"/>
              <a:t>Sample Analysis</a:t>
            </a:r>
            <a:endParaRPr lang="en-US" dirty="0"/>
          </a:p>
        </p:txBody>
      </p:sp>
      <p:pic>
        <p:nvPicPr>
          <p:cNvPr id="16" name="Picture 15" descr="New ATGAS.JPG"/>
          <p:cNvPicPr>
            <a:picLocks noChangeAspect="1"/>
          </p:cNvPicPr>
          <p:nvPr/>
        </p:nvPicPr>
        <p:blipFill>
          <a:blip r:embed="rId5" cstate="print"/>
          <a:stretch>
            <a:fillRect/>
          </a:stretch>
        </p:blipFill>
        <p:spPr>
          <a:xfrm>
            <a:off x="5486400" y="4114800"/>
            <a:ext cx="30480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5</a:t>
            </a:fld>
            <a:endParaRPr lang="en-US"/>
          </a:p>
        </p:txBody>
      </p:sp>
      <p:pic>
        <p:nvPicPr>
          <p:cNvPr id="9" name="Content Placeholder 8" descr="DSCN0661.JPG"/>
          <p:cNvPicPr>
            <a:picLocks noGrp="1" noChangeAspect="1"/>
          </p:cNvPicPr>
          <p:nvPr>
            <p:ph idx="13"/>
          </p:nvPr>
        </p:nvPicPr>
        <p:blipFill>
          <a:blip r:embed="rId3" cstate="print"/>
          <a:stretch>
            <a:fillRect/>
          </a:stretch>
        </p:blipFill>
        <p:spPr>
          <a:xfrm>
            <a:off x="533400" y="2133600"/>
            <a:ext cx="3046615" cy="2286000"/>
          </a:xfrm>
        </p:spPr>
      </p:pic>
      <p:sp>
        <p:nvSpPr>
          <p:cNvPr id="2" name="Title 1"/>
          <p:cNvSpPr>
            <a:spLocks noGrp="1"/>
          </p:cNvSpPr>
          <p:nvPr>
            <p:ph type="title" idx="4294967295"/>
          </p:nvPr>
        </p:nvSpPr>
        <p:spPr>
          <a:xfrm>
            <a:off x="533400" y="685800"/>
            <a:ext cx="8229600" cy="819150"/>
          </a:xfrm>
        </p:spPr>
        <p:txBody>
          <a:bodyPr/>
          <a:lstStyle/>
          <a:p>
            <a:pPr algn="ctr"/>
            <a:r>
              <a:rPr lang="en-US" dirty="0" smtClean="0"/>
              <a:t>Approach: Fast Response Samplers</a:t>
            </a:r>
            <a:endParaRPr lang="en-US" dirty="0"/>
          </a:p>
        </p:txBody>
      </p:sp>
      <p:pic>
        <p:nvPicPr>
          <p:cNvPr id="10" name="Picture 9" descr="allvans.jpg"/>
          <p:cNvPicPr>
            <a:picLocks noChangeAspect="1"/>
          </p:cNvPicPr>
          <p:nvPr/>
        </p:nvPicPr>
        <p:blipFill>
          <a:blip r:embed="rId4" cstate="print"/>
          <a:stretch>
            <a:fillRect/>
          </a:stretch>
        </p:blipFill>
        <p:spPr>
          <a:xfrm>
            <a:off x="3886200" y="2057400"/>
            <a:ext cx="4792472" cy="1989328"/>
          </a:xfrm>
          <a:prstGeom prst="rect">
            <a:avLst/>
          </a:prstGeom>
        </p:spPr>
      </p:pic>
      <p:pic>
        <p:nvPicPr>
          <p:cNvPr id="11" name="Picture 10" descr="BarrierCrop.jpg"/>
          <p:cNvPicPr>
            <a:picLocks noChangeAspect="1"/>
          </p:cNvPicPr>
          <p:nvPr/>
        </p:nvPicPr>
        <p:blipFill>
          <a:blip r:embed="rId5" cstate="print"/>
          <a:stretch>
            <a:fillRect/>
          </a:stretch>
        </p:blipFill>
        <p:spPr>
          <a:xfrm>
            <a:off x="3733800" y="4114800"/>
            <a:ext cx="4854607" cy="2158270"/>
          </a:xfrm>
          <a:prstGeom prst="rect">
            <a:avLst/>
          </a:prstGeom>
        </p:spPr>
      </p:pic>
      <p:sp>
        <p:nvSpPr>
          <p:cNvPr id="12" name="TextBox 11"/>
          <p:cNvSpPr txBox="1"/>
          <p:nvPr/>
        </p:nvSpPr>
        <p:spPr>
          <a:xfrm>
            <a:off x="914400" y="4648200"/>
            <a:ext cx="2314736" cy="1477328"/>
          </a:xfrm>
          <a:prstGeom prst="rect">
            <a:avLst/>
          </a:prstGeom>
          <a:noFill/>
        </p:spPr>
        <p:txBody>
          <a:bodyPr wrap="none" rtlCol="0">
            <a:spAutoFit/>
          </a:bodyPr>
          <a:lstStyle/>
          <a:p>
            <a:r>
              <a:rPr lang="en-US" dirty="0" smtClean="0"/>
              <a:t>1 s response time</a:t>
            </a:r>
          </a:p>
          <a:p>
            <a:endParaRPr lang="en-US" dirty="0" smtClean="0"/>
          </a:p>
          <a:p>
            <a:r>
              <a:rPr lang="en-US" dirty="0" smtClean="0"/>
              <a:t>Mobile</a:t>
            </a:r>
          </a:p>
          <a:p>
            <a:endParaRPr lang="en-US" dirty="0" smtClean="0"/>
          </a:p>
          <a:p>
            <a:r>
              <a:rPr lang="en-US" dirty="0" smtClean="0"/>
              <a:t>Near real time analysis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a:p>
        </p:txBody>
      </p:sp>
      <p:pic>
        <p:nvPicPr>
          <p:cNvPr id="10" name="Content Placeholder 9" descr="BAMS balloon cropped.JPG"/>
          <p:cNvPicPr>
            <a:picLocks noGrp="1" noChangeAspect="1"/>
          </p:cNvPicPr>
          <p:nvPr>
            <p:ph idx="13"/>
          </p:nvPr>
        </p:nvPicPr>
        <p:blipFill>
          <a:blip r:embed="rId3" cstate="print"/>
          <a:stretch>
            <a:fillRect/>
          </a:stretch>
        </p:blipFill>
        <p:spPr>
          <a:xfrm>
            <a:off x="4953000" y="2209800"/>
            <a:ext cx="2718262" cy="3657600"/>
          </a:xfrm>
        </p:spPr>
      </p:pic>
      <p:sp>
        <p:nvSpPr>
          <p:cNvPr id="2" name="Title 1"/>
          <p:cNvSpPr>
            <a:spLocks noGrp="1"/>
          </p:cNvSpPr>
          <p:nvPr>
            <p:ph type="title" idx="4294967295"/>
          </p:nvPr>
        </p:nvSpPr>
        <p:spPr>
          <a:xfrm>
            <a:off x="533400" y="762000"/>
            <a:ext cx="8229600" cy="895350"/>
          </a:xfrm>
        </p:spPr>
        <p:txBody>
          <a:bodyPr/>
          <a:lstStyle/>
          <a:p>
            <a:pPr algn="ctr"/>
            <a:r>
              <a:rPr lang="en-US" dirty="0" smtClean="0"/>
              <a:t>Balloon Systems</a:t>
            </a:r>
            <a:endParaRPr lang="en-US" dirty="0"/>
          </a:p>
        </p:txBody>
      </p:sp>
      <p:pic>
        <p:nvPicPr>
          <p:cNvPr id="8" name="Picture 7" descr="tetroon.jpg"/>
          <p:cNvPicPr>
            <a:picLocks noChangeAspect="1"/>
          </p:cNvPicPr>
          <p:nvPr/>
        </p:nvPicPr>
        <p:blipFill>
          <a:blip r:embed="rId4" cstate="print"/>
          <a:stretch>
            <a:fillRect/>
          </a:stretch>
        </p:blipFill>
        <p:spPr>
          <a:xfrm>
            <a:off x="2438400" y="2209800"/>
            <a:ext cx="1476756" cy="1800088"/>
          </a:xfrm>
          <a:prstGeom prst="rect">
            <a:avLst/>
          </a:prstGeom>
        </p:spPr>
      </p:pic>
      <p:pic>
        <p:nvPicPr>
          <p:cNvPr id="11" name="Picture 10" descr="hballoon.JPG"/>
          <p:cNvPicPr>
            <a:picLocks noChangeAspect="1"/>
          </p:cNvPicPr>
          <p:nvPr/>
        </p:nvPicPr>
        <p:blipFill>
          <a:blip r:embed="rId5" cstate="print"/>
          <a:stretch>
            <a:fillRect/>
          </a:stretch>
        </p:blipFill>
        <p:spPr>
          <a:xfrm>
            <a:off x="1981200" y="4419600"/>
            <a:ext cx="2371771" cy="1719986"/>
          </a:xfrm>
          <a:prstGeom prst="rect">
            <a:avLst/>
          </a:prstGeom>
        </p:spPr>
      </p:pic>
      <p:sp>
        <p:nvSpPr>
          <p:cNvPr id="12" name="TextBox 11"/>
          <p:cNvSpPr txBox="1"/>
          <p:nvPr/>
        </p:nvSpPr>
        <p:spPr>
          <a:xfrm>
            <a:off x="2743200" y="1905000"/>
            <a:ext cx="909416" cy="369332"/>
          </a:xfrm>
          <a:prstGeom prst="rect">
            <a:avLst/>
          </a:prstGeom>
          <a:noFill/>
        </p:spPr>
        <p:txBody>
          <a:bodyPr wrap="none" rtlCol="0">
            <a:spAutoFit/>
          </a:bodyPr>
          <a:lstStyle/>
          <a:p>
            <a:r>
              <a:rPr lang="en-US" dirty="0" err="1" smtClean="0"/>
              <a:t>Tetroon</a:t>
            </a:r>
            <a:endParaRPr lang="en-US" dirty="0"/>
          </a:p>
        </p:txBody>
      </p:sp>
      <p:sp>
        <p:nvSpPr>
          <p:cNvPr id="13" name="TextBox 12"/>
          <p:cNvSpPr txBox="1"/>
          <p:nvPr/>
        </p:nvSpPr>
        <p:spPr>
          <a:xfrm>
            <a:off x="2209800" y="4114800"/>
            <a:ext cx="1864293" cy="369332"/>
          </a:xfrm>
          <a:prstGeom prst="rect">
            <a:avLst/>
          </a:prstGeom>
          <a:noFill/>
        </p:spPr>
        <p:txBody>
          <a:bodyPr wrap="none" rtlCol="0">
            <a:spAutoFit/>
          </a:bodyPr>
          <a:lstStyle/>
          <a:p>
            <a:r>
              <a:rPr lang="en-US" dirty="0" smtClean="0"/>
              <a:t>Hurricane balloon</a:t>
            </a:r>
            <a:endParaRPr lang="en-US" dirty="0"/>
          </a:p>
        </p:txBody>
      </p:sp>
      <p:sp>
        <p:nvSpPr>
          <p:cNvPr id="14" name="TextBox 13"/>
          <p:cNvSpPr txBox="1"/>
          <p:nvPr/>
        </p:nvSpPr>
        <p:spPr>
          <a:xfrm>
            <a:off x="4800600" y="1905000"/>
            <a:ext cx="3092513" cy="369332"/>
          </a:xfrm>
          <a:prstGeom prst="rect">
            <a:avLst/>
          </a:prstGeom>
          <a:noFill/>
        </p:spPr>
        <p:txBody>
          <a:bodyPr wrap="none" rtlCol="0">
            <a:spAutoFit/>
          </a:bodyPr>
          <a:lstStyle/>
          <a:p>
            <a:r>
              <a:rPr lang="en-US" dirty="0" smtClean="0"/>
              <a:t>2006 cover Bulletin of the AMS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dirty="0" smtClean="0"/>
              <a:t>Major Accomplishments and Findings</a:t>
            </a:r>
            <a:endParaRPr lang="en-US" dirty="0"/>
          </a:p>
        </p:txBody>
      </p:sp>
      <p:sp>
        <p:nvSpPr>
          <p:cNvPr id="3" name="Content Placeholder 2"/>
          <p:cNvSpPr>
            <a:spLocks noGrp="1"/>
          </p:cNvSpPr>
          <p:nvPr>
            <p:ph idx="1"/>
          </p:nvPr>
        </p:nvSpPr>
        <p:spPr>
          <a:xfrm>
            <a:off x="457200" y="1676399"/>
            <a:ext cx="8229600" cy="4566745"/>
          </a:xfrm>
        </p:spPr>
        <p:txBody>
          <a:bodyPr/>
          <a:lstStyle/>
          <a:p>
            <a:r>
              <a:rPr lang="en-US" dirty="0" smtClean="0"/>
              <a:t>Participated in all major U.S. field studies</a:t>
            </a:r>
          </a:p>
          <a:p>
            <a:r>
              <a:rPr lang="en-US" dirty="0" smtClean="0"/>
              <a:t>Added ability to detect multiple </a:t>
            </a:r>
            <a:r>
              <a:rPr lang="en-US" dirty="0" err="1" smtClean="0"/>
              <a:t>perfluorocarbon</a:t>
            </a:r>
            <a:r>
              <a:rPr lang="en-US" dirty="0" smtClean="0"/>
              <a:t> tracers</a:t>
            </a:r>
          </a:p>
          <a:p>
            <a:r>
              <a:rPr lang="en-US" dirty="0" smtClean="0"/>
              <a:t>Greatly expanded urban tracer datasets</a:t>
            </a:r>
          </a:p>
          <a:p>
            <a:r>
              <a:rPr lang="en-US" dirty="0" smtClean="0"/>
              <a:t>Observed rapid vertical transport in high-rise areas</a:t>
            </a:r>
          </a:p>
          <a:p>
            <a:r>
              <a:rPr lang="en-US" dirty="0" smtClean="0"/>
              <a:t>Observed “upwind” and “lateral” urban transport</a:t>
            </a:r>
          </a:p>
          <a:p>
            <a:r>
              <a:rPr lang="en-US" dirty="0" smtClean="0"/>
              <a:t>Provided new information on the effect of roadway sound barriers on pollutant concentrations</a:t>
            </a:r>
          </a:p>
          <a:p>
            <a:r>
              <a:rPr lang="en-US" dirty="0" smtClean="0"/>
              <a:t>Developed guidance for first responders in urban areas</a:t>
            </a:r>
          </a:p>
          <a:p>
            <a:r>
              <a:rPr lang="en-US" dirty="0" smtClean="0"/>
              <a:t>Developed low-cost prototype detector for measuring concentration fluctuations</a:t>
            </a:r>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dirty="0"/>
          </a:p>
        </p:txBody>
      </p:sp>
      <p:sp>
        <p:nvSpPr>
          <p:cNvPr id="5" name="Footer Placeholder 4"/>
          <p:cNvSpPr>
            <a:spLocks noGrp="1"/>
          </p:cNvSpPr>
          <p:nvPr>
            <p:ph type="ftr" sz="quarter" idx="11"/>
          </p:nvPr>
        </p:nvSpPr>
        <p:spPr/>
        <p:txBody>
          <a:bodyPr/>
          <a:lstStyle/>
          <a:p>
            <a:r>
              <a:rPr lang="en-US"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pPr algn="ctr"/>
            <a:r>
              <a:rPr lang="en-US" dirty="0" smtClean="0"/>
              <a:t>“Upwind” Dispersion of Plume</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8</a:t>
            </a:fld>
            <a:endParaRPr lang="en-US"/>
          </a:p>
        </p:txBody>
      </p:sp>
      <p:pic>
        <p:nvPicPr>
          <p:cNvPr id="15" name="Content Placeholder 14" descr="2011AMS_Fig9.emf"/>
          <p:cNvPicPr>
            <a:picLocks noGrp="1" noChangeAspect="1"/>
          </p:cNvPicPr>
          <p:nvPr>
            <p:ph idx="1"/>
          </p:nvPr>
        </p:nvPicPr>
        <p:blipFill>
          <a:blip r:embed="rId3" cstate="print"/>
          <a:stretch>
            <a:fillRect/>
          </a:stretch>
        </p:blipFill>
        <p:spPr>
          <a:xfrm>
            <a:off x="1905000" y="1371600"/>
            <a:ext cx="5380091" cy="4389437"/>
          </a:xfrm>
        </p:spPr>
      </p:pic>
      <p:sp>
        <p:nvSpPr>
          <p:cNvPr id="16" name="TextBox 15"/>
          <p:cNvSpPr txBox="1"/>
          <p:nvPr/>
        </p:nvSpPr>
        <p:spPr>
          <a:xfrm>
            <a:off x="3200400" y="5791200"/>
            <a:ext cx="2729209" cy="369332"/>
          </a:xfrm>
          <a:prstGeom prst="rect">
            <a:avLst/>
          </a:prstGeom>
          <a:noFill/>
        </p:spPr>
        <p:txBody>
          <a:bodyPr wrap="none" rtlCol="0">
            <a:spAutoFit/>
          </a:bodyPr>
          <a:lstStyle/>
          <a:p>
            <a:r>
              <a:rPr lang="en-US" dirty="0" smtClean="0"/>
              <a:t>Urban 2000    Salt Lake City</a:t>
            </a:r>
            <a:endParaRPr lang="en-US" dirty="0"/>
          </a:p>
        </p:txBody>
      </p:sp>
      <p:sp>
        <p:nvSpPr>
          <p:cNvPr id="8" name="Oval 7"/>
          <p:cNvSpPr/>
          <p:nvPr/>
        </p:nvSpPr>
        <p:spPr>
          <a:xfrm>
            <a:off x="5812643" y="4243738"/>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67512"/>
          </a:xfrm>
        </p:spPr>
        <p:txBody>
          <a:bodyPr/>
          <a:lstStyle/>
          <a:p>
            <a:pPr algn="ctr"/>
            <a:r>
              <a:rPr lang="en-US" dirty="0" smtClean="0"/>
              <a:t>Dispersion Effects of Roadway Sound Barrier</a:t>
            </a:r>
            <a:endParaRPr lang="en-US" dirty="0"/>
          </a:p>
        </p:txBody>
      </p:sp>
      <p:pic>
        <p:nvPicPr>
          <p:cNvPr id="7" name="Content Placeholder 6" descr="Neutral_t1b3.emf"/>
          <p:cNvPicPr>
            <a:picLocks noGrp="1" noChangeAspect="1"/>
          </p:cNvPicPr>
          <p:nvPr>
            <p:ph idx="1"/>
          </p:nvPr>
        </p:nvPicPr>
        <p:blipFill>
          <a:blip r:embed="rId3" cstate="print"/>
          <a:stretch>
            <a:fillRect/>
          </a:stretch>
        </p:blipFill>
        <p:spPr>
          <a:xfrm>
            <a:off x="847240" y="4235751"/>
            <a:ext cx="4165563" cy="2186897"/>
          </a:xfrm>
        </p:spPr>
      </p:pic>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9</a:t>
            </a:fld>
            <a:endParaRPr lang="en-US"/>
          </a:p>
        </p:txBody>
      </p:sp>
      <p:pic>
        <p:nvPicPr>
          <p:cNvPr id="8" name="Picture 7" descr="BarrierCrop.jpg"/>
          <p:cNvPicPr>
            <a:picLocks noChangeAspect="1"/>
          </p:cNvPicPr>
          <p:nvPr/>
        </p:nvPicPr>
        <p:blipFill>
          <a:blip r:embed="rId4" cstate="print"/>
          <a:stretch>
            <a:fillRect/>
          </a:stretch>
        </p:blipFill>
        <p:spPr>
          <a:xfrm>
            <a:off x="762000" y="1752600"/>
            <a:ext cx="5085779" cy="2261045"/>
          </a:xfrm>
          <a:prstGeom prst="rect">
            <a:avLst/>
          </a:prstGeom>
        </p:spPr>
      </p:pic>
      <p:sp>
        <p:nvSpPr>
          <p:cNvPr id="9" name="TextBox 8"/>
          <p:cNvSpPr txBox="1"/>
          <p:nvPr/>
        </p:nvSpPr>
        <p:spPr>
          <a:xfrm>
            <a:off x="5181600" y="4876800"/>
            <a:ext cx="2951001" cy="646331"/>
          </a:xfrm>
          <a:prstGeom prst="rect">
            <a:avLst/>
          </a:prstGeom>
          <a:noFill/>
        </p:spPr>
        <p:txBody>
          <a:bodyPr wrap="none" rtlCol="0">
            <a:spAutoFit/>
          </a:bodyPr>
          <a:lstStyle/>
          <a:p>
            <a:r>
              <a:rPr lang="en-US" dirty="0" smtClean="0"/>
              <a:t>Concentration ratio barrier to</a:t>
            </a:r>
            <a:br>
              <a:rPr lang="en-US" dirty="0" smtClean="0"/>
            </a:br>
            <a:r>
              <a:rPr lang="en-US" dirty="0" smtClean="0"/>
              <a:t>non-barrier neutral case</a:t>
            </a:r>
            <a:endParaRPr lang="en-US" dirty="0"/>
          </a:p>
        </p:txBody>
      </p:sp>
      <p:sp>
        <p:nvSpPr>
          <p:cNvPr id="11" name="TextBox 10"/>
          <p:cNvSpPr txBox="1"/>
          <p:nvPr/>
        </p:nvSpPr>
        <p:spPr>
          <a:xfrm>
            <a:off x="3200400" y="1295400"/>
            <a:ext cx="2810256" cy="369332"/>
          </a:xfrm>
          <a:prstGeom prst="rect">
            <a:avLst/>
          </a:prstGeom>
          <a:noFill/>
        </p:spPr>
        <p:txBody>
          <a:bodyPr wrap="none" rtlCol="0">
            <a:spAutoFit/>
          </a:bodyPr>
          <a:lstStyle/>
          <a:p>
            <a:r>
              <a:rPr lang="en-US" dirty="0" smtClean="0"/>
              <a:t>2008 collaboration with EPA</a:t>
            </a:r>
            <a:endParaRPr lang="en-US" dirty="0"/>
          </a:p>
        </p:txBody>
      </p:sp>
      <p:sp>
        <p:nvSpPr>
          <p:cNvPr id="12" name="TextBox 11"/>
          <p:cNvSpPr txBox="1"/>
          <p:nvPr/>
        </p:nvSpPr>
        <p:spPr>
          <a:xfrm>
            <a:off x="6096000" y="2590800"/>
            <a:ext cx="2029723" cy="646331"/>
          </a:xfrm>
          <a:prstGeom prst="rect">
            <a:avLst/>
          </a:prstGeom>
          <a:noFill/>
        </p:spPr>
        <p:txBody>
          <a:bodyPr wrap="none" rtlCol="0">
            <a:spAutoFit/>
          </a:bodyPr>
          <a:lstStyle/>
          <a:p>
            <a:r>
              <a:rPr lang="en-US" dirty="0" smtClean="0"/>
              <a:t>Mock sound barrier</a:t>
            </a:r>
            <a:br>
              <a:rPr lang="en-US" dirty="0" smtClean="0"/>
            </a:br>
            <a:r>
              <a:rPr lang="en-US" dirty="0" smtClean="0"/>
              <a:t>1 ton straw bales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01440B2-19E2-46BD-AF29-88F93E22977F}">
  <ds:schemaRefs>
    <ds:schemaRef ds:uri="http://schemas.microsoft.com/sharepoint/v3/contenttype/forms"/>
  </ds:schemaRefs>
</ds:datastoreItem>
</file>

<file path=customXml/itemProps2.xml><?xml version="1.0" encoding="utf-8"?>
<ds:datastoreItem xmlns:ds="http://schemas.openxmlformats.org/officeDocument/2006/customXml" ds:itemID="{8B333DA5-D17C-4BF4-888F-34F1A211A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D3BEC7-1B2B-4ADE-9D0B-12D85BF04E9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1380</TotalTime>
  <Words>2033</Words>
  <Application>Microsoft Office PowerPoint</Application>
  <PresentationFormat>On-screen Show (4:3)</PresentationFormat>
  <Paragraphs>152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1_Flow</vt:lpstr>
      <vt:lpstr>Tracer Technology and Research</vt:lpstr>
      <vt:lpstr>Science Goals</vt:lpstr>
      <vt:lpstr>Approach: Bag Samplers</vt:lpstr>
      <vt:lpstr>Approach: Field Deployment and Analysis</vt:lpstr>
      <vt:lpstr>Approach: Fast Response Samplers</vt:lpstr>
      <vt:lpstr>Balloon Systems</vt:lpstr>
      <vt:lpstr>Major Accomplishments and Findings</vt:lpstr>
      <vt:lpstr>“Upwind” Dispersion of Plume</vt:lpstr>
      <vt:lpstr>Dispersion Effects of Roadway Sound Barrier</vt:lpstr>
      <vt:lpstr>Indicators of Success</vt:lpstr>
      <vt:lpstr>Collaborators</vt:lpstr>
      <vt:lpstr>Future Directions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252</cp:revision>
  <dcterms:created xsi:type="dcterms:W3CDTF">2010-03-05T18:03:08Z</dcterms:created>
  <dcterms:modified xsi:type="dcterms:W3CDTF">2011-04-14T18:36:48Z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