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6" r:id="rId5"/>
  </p:sldMasterIdLst>
  <p:notesMasterIdLst>
    <p:notesMasterId r:id="rId29"/>
  </p:notesMasterIdLst>
  <p:sldIdLst>
    <p:sldId id="257" r:id="rId6"/>
    <p:sldId id="285" r:id="rId7"/>
    <p:sldId id="258" r:id="rId8"/>
    <p:sldId id="260" r:id="rId9"/>
    <p:sldId id="291" r:id="rId10"/>
    <p:sldId id="261" r:id="rId11"/>
    <p:sldId id="282" r:id="rId12"/>
    <p:sldId id="262" r:id="rId13"/>
    <p:sldId id="288" r:id="rId14"/>
    <p:sldId id="266" r:id="rId15"/>
    <p:sldId id="268" r:id="rId16"/>
    <p:sldId id="276" r:id="rId17"/>
    <p:sldId id="289" r:id="rId18"/>
    <p:sldId id="269" r:id="rId19"/>
    <p:sldId id="284" r:id="rId20"/>
    <p:sldId id="267" r:id="rId21"/>
    <p:sldId id="277" r:id="rId22"/>
    <p:sldId id="290" r:id="rId23"/>
    <p:sldId id="270" r:id="rId24"/>
    <p:sldId id="272" r:id="rId25"/>
    <p:sldId id="273" r:id="rId26"/>
    <p:sldId id="286" r:id="rId27"/>
    <p:sldId id="293"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CC"/>
    <a:srgbClr val="99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5" autoAdjust="0"/>
    <p:restoredTop sz="94545" autoAdjust="0"/>
  </p:normalViewPr>
  <p:slideViewPr>
    <p:cSldViewPr>
      <p:cViewPr varScale="1">
        <p:scale>
          <a:sx n="87" d="100"/>
          <a:sy n="87" d="100"/>
        </p:scale>
        <p:origin x="-135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2010"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6EF30900-6027-4655-85D2-AED46F6397F7}" type="datetimeFigureOut">
              <a:rPr lang="en-US"/>
              <a:pPr>
                <a:defRPr/>
              </a:pPr>
              <a:t>4/13/2011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2E8CC4D5-729B-4C4B-8D63-C0C0D002923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941481B-EC7B-42FB-B72E-EEFBC894386F}" type="slidenum">
              <a:rPr lang="en-US">
                <a:cs typeface="Arial" charset="0"/>
              </a:rPr>
              <a:pPr fontAlgn="base">
                <a:spcBef>
                  <a:spcPct val="0"/>
                </a:spcBef>
                <a:spcAft>
                  <a:spcPct val="0"/>
                </a:spcAft>
              </a:pPr>
              <a:t>1</a:t>
            </a:fld>
            <a:endParaRPr 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TextEdit="1"/>
          </p:cNvSpPr>
          <p:nvPr>
            <p:ph type="sldImg"/>
          </p:nvPr>
        </p:nvSpPr>
        <p:spPr bwMode="auto">
          <a:noFill/>
          <a:ln>
            <a:solidFill>
              <a:srgbClr val="000000"/>
            </a:solidFill>
            <a:miter lim="800000"/>
            <a:headEnd/>
            <a:tailEnd/>
          </a:ln>
        </p:spPr>
      </p:sp>
      <p:sp>
        <p:nvSpPr>
          <p:cNvPr id="122883" name="Rectangle 3"/>
          <p:cNvSpPr>
            <a:spLocks noGrp="1"/>
          </p:cNvSpPr>
          <p:nvPr>
            <p:ph type="body" idx="1"/>
          </p:nvPr>
        </p:nvSpPr>
        <p:spPr bwMode="auto">
          <a:noFill/>
        </p:spPr>
        <p:txBody>
          <a:bodyPr wrap="square" numCol="1" anchor="t" anchorCtr="0" compatLnSpc="1">
            <a:prstTxWarp prst="textNoShape">
              <a:avLst/>
            </a:prstTxWarp>
          </a:bodyPr>
          <a:lstStyle/>
          <a:p>
            <a:r>
              <a:rPr lang="en-US" sz="1000" smtClean="0"/>
              <a:t>In response to increased SO2 emissions (2000 T/day) with the opening of a new SO2 vent on Kilauea (2008), the University of Hawaii (UH) in collaboration with the USPS and the US Geological Service (USGS) created an operational SO2-SO4 HYSPLIT plume forecast product using their twice-a-day WRF-ARW forecast a 15/3/1 km resolution.  We helped the UH install a simple sulfate conversion module for HYSPLIT and we are currently evaluating a more complex scheme that uses the WRF liquid water content and predicted HO concentrations to modify the conversion rate.  Hazardous SO2 concentrations near the national park visitor’s center may be a problem, but under the right wind conditions, restricted visibility from sulfate may impact the other islands. </a:t>
            </a:r>
          </a:p>
          <a:p>
            <a:r>
              <a:rPr lang="en-US" sz="1000" smtClean="0"/>
              <a:t>The current collaborative effort builds upon a previous work funded by the National Aeronautics and Space Administration (NASA) with the University of Hawaii and the Pacific Disaster Center (PDC) in modeling the Kilauea plume and the development of the ensemble version of HYSPLIT that generates plume probability plots based upon the spatial gradients in the meteorological data fields driving the plume calculation.</a:t>
            </a:r>
          </a:p>
          <a:p>
            <a:r>
              <a:rPr lang="en-US" sz="1000" smtClean="0"/>
              <a:t>In the next phase of the project, closer collaboration with the NAQFC will result in the exchange of UH predictions as well as those using NCEP models.  The UH has a real-time verification system available through the web for this project which can support some of the requirements of the NAQFC program. </a:t>
            </a:r>
          </a:p>
          <a:p>
            <a:endParaRPr lang="en-US" sz="1000" smtClean="0"/>
          </a:p>
          <a:p>
            <a:r>
              <a:rPr lang="en-US" sz="1000" smtClean="0"/>
              <a:t>VOG project - http://mkwc.ifa.hawaii.edu/vmap/index.cgi</a:t>
            </a:r>
          </a:p>
          <a:p>
            <a:r>
              <a:rPr lang="en-US" sz="1000" smtClean="0"/>
              <a:t>HYSPLIT forecast - http://mkwc.ifa.hawaii.edu/vmap/hysplit/</a:t>
            </a:r>
          </a:p>
          <a:p>
            <a:r>
              <a:rPr lang="en-US" sz="1000" smtClean="0"/>
              <a:t>Hollingshead, A.T, Businger, S., </a:t>
            </a:r>
            <a:r>
              <a:rPr lang="en-US" sz="1000" b="1" smtClean="0"/>
              <a:t>Draxler, R</a:t>
            </a:r>
            <a:r>
              <a:rPr lang="en-US" sz="1000" smtClean="0"/>
              <a:t>., Porter, J., Stevens, D., 2003, Concentration and Dispersion Modeling of the Kilauea Plume, Boundary Layer Meteorology, 108:121-144.</a:t>
            </a:r>
          </a:p>
          <a:p>
            <a:r>
              <a:rPr lang="en-US" sz="1000" b="1" smtClean="0"/>
              <a:t>Draxler, R.R</a:t>
            </a:r>
            <a:r>
              <a:rPr lang="en-US" sz="1000" smtClean="0"/>
              <a:t>., 2003, Evaluation of an ensemble dispersion calculation, J. Appl. Meteorol. 42:308-317.</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TextEdit="1"/>
          </p:cNvSpPr>
          <p:nvPr>
            <p:ph type="sldImg"/>
          </p:nvPr>
        </p:nvSpPr>
        <p:spPr bwMode="auto">
          <a:noFill/>
          <a:ln>
            <a:solidFill>
              <a:srgbClr val="000000"/>
            </a:solidFill>
            <a:miter lim="800000"/>
            <a:headEnd/>
            <a:tailEnd/>
          </a:ln>
        </p:spPr>
      </p:sp>
      <p:sp>
        <p:nvSpPr>
          <p:cNvPr id="125955" name="Rectangle 3"/>
          <p:cNvSpPr>
            <a:spLocks noGrp="1"/>
          </p:cNvSpPr>
          <p:nvPr>
            <p:ph type="body" idx="1"/>
          </p:nvPr>
        </p:nvSpPr>
        <p:spPr bwMode="auto">
          <a:noFill/>
        </p:spPr>
        <p:txBody>
          <a:bodyPr wrap="square" numCol="1" anchor="t" anchorCtr="0" compatLnSpc="1">
            <a:prstTxWarp prst="textNoShape">
              <a:avLst/>
            </a:prstTxWarp>
          </a:bodyPr>
          <a:lstStyle/>
          <a:p>
            <a:pPr>
              <a:lnSpc>
                <a:spcPct val="90000"/>
              </a:lnSpc>
            </a:pPr>
            <a:r>
              <a:rPr lang="en-US" sz="1000" smtClean="0"/>
              <a:t>As will be discussed in more detail in the Decision Support section, all of the tracer experiments that involved ARL-HQ have been made available on-line as part of an interactive verification system.  Prior to the development of the perfluorocarbon tracers (such as used in CAPTEX),  these experiments relied upon tracers-of-opportunity, the most common was Krypton-85, a byproduct of nuclear fuel reprocessing.  Unfortunately, Kr-85 has a varying background associated with air mass changes because most of the reprocessing facilities are in the upper latitudes of the northern hemisphere.  When these data were first used for modeling, a seasonally varying background concentration was subtracted from the values at each measurement station. This is not an issue close to a source, which in the United States would be the Savannah River Plant (SRP), near Aiken, SC.  However, at further distances the signal to noise ratio becomes small and the constant background assumption caused the loss of many useful data points.  Therefore, a simple (meaning fast) Eulerian global model was designed to simulate just the background concentrations, which could then be subtracted from the measurements, leaving a data set that could be used for plume model (HYSPLIT) verification studies.  The entire reprocessing history of Kr-85 (from 1948) could be simulated in one day on a PC.</a:t>
            </a:r>
          </a:p>
          <a:p>
            <a:pPr>
              <a:lnSpc>
                <a:spcPct val="90000"/>
              </a:lnSpc>
            </a:pPr>
            <a:endParaRPr lang="en-US" sz="1000" smtClean="0"/>
          </a:p>
          <a:p>
            <a:pPr>
              <a:lnSpc>
                <a:spcPct val="90000"/>
              </a:lnSpc>
            </a:pPr>
            <a:r>
              <a:rPr lang="en-US" sz="1000" smtClean="0"/>
              <a:t> Originally this was a stand-alone model.  However, some of the HYSPLIT air quality modeling projects, in particular for mercury, also need to consider the  contributions from  sources outside of the US. At these distances, the details of the source-receptor relationships are not longer as important. Background variations may contribute to a substantial portion of the measurements in the cleaner areas of the US.  Therefore , the global Eulerian model (GEM), was coded as a HYSPLIT subroutine, in a two-way nest configuration, like a grid-in-plume model. Emissions and transport start in the HYSPLIT Lagrangian framework (perhaps using high resolution meteorological data).  At  some user defined point in the calculation, the particle mass is transferred to the GEM module, which runs concurrently.  Background values from GEM are available to HYSPLIT to modify the chemistry as needed. We believe this is a unique integration of Eulereian and Lagrangian modeling methods. There are still several areas that need more attention, such as parallelization and nested grids for the GEM module.</a:t>
            </a:r>
          </a:p>
          <a:p>
            <a:pPr>
              <a:lnSpc>
                <a:spcPct val="90000"/>
              </a:lnSpc>
            </a:pPr>
            <a:endParaRPr lang="en-US" sz="10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TextEdit="1"/>
          </p:cNvSpPr>
          <p:nvPr>
            <p:ph type="sldImg"/>
          </p:nvPr>
        </p:nvSpPr>
        <p:spPr bwMode="auto">
          <a:noFill/>
          <a:ln>
            <a:solidFill>
              <a:srgbClr val="000000"/>
            </a:solidFill>
            <a:miter lim="800000"/>
            <a:headEnd/>
            <a:tailEnd/>
          </a:ln>
        </p:spPr>
      </p:sp>
      <p:sp>
        <p:nvSpPr>
          <p:cNvPr id="126979"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The 18 month time series shown here illustrates how well the GEM calculation predicts the global Kr-85 background.  The measurement site is Murray Hill (MUH), NJ. The only Kr-85 source in the US continuously emitting at that time was the Savannah River Plant (SRP), about 1000 km from Murray Hill.  The black line shows the measurements, the red line shows the GEM model prediction using all the global Kr-85 sources except SRP.  With GEM computations on a 2.5 degree grid (reanalysis data), the SRP emissions would overwhelm the predictions at MUH and therefore cannot be included in a conventional manner. The SRP emissions were added to the calculation at a remote grid point to maintain the correct global Kr-85 mass.  Subtracting the background calculation (red) from the measurements (black) results in the Kr-85 contribution from SRP. With this approach, signals as low as 0.5 pCi/m3 can be associated with the SRP.  Assuming mostly westerly winds, the nearest upwind reprocessing would be the sources in the former Soviet Union. </a:t>
            </a:r>
          </a:p>
          <a:p>
            <a:r>
              <a:rPr lang="en-US" b="1" smtClean="0"/>
              <a:t>Draxler, R.R</a:t>
            </a:r>
            <a:r>
              <a:rPr lang="en-US" smtClean="0"/>
              <a:t>., 2007, Demonstration of a global modeling methodology to determine the relative importance of local and long-distance sources, Atmospheric Environment, 41:776-789, doi:10.1016/j.atmosenv.2006.08.052.</a:t>
            </a:r>
          </a:p>
          <a:p>
            <a:endParaRPr lang="en-US" smtClean="0"/>
          </a:p>
          <a:p>
            <a:endParaRPr lang="en-US" smtClean="0"/>
          </a:p>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TextEdit="1"/>
          </p:cNvSpPr>
          <p:nvPr>
            <p:ph type="sldImg"/>
          </p:nvPr>
        </p:nvSpPr>
        <p:spPr bwMode="auto">
          <a:noFill/>
          <a:ln>
            <a:solidFill>
              <a:srgbClr val="000000"/>
            </a:solidFill>
            <a:miter lim="800000"/>
            <a:headEnd/>
            <a:tailEnd/>
          </a:ln>
        </p:spPr>
      </p:sp>
      <p:sp>
        <p:nvSpPr>
          <p:cNvPr id="150531"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Example animation showing tracer plume from CAPTEX release #2 and the 3-day averaged measured concentrations at each of the sampling locations.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TextEdit="1"/>
          </p:cNvSpPr>
          <p:nvPr>
            <p:ph type="sldImg"/>
          </p:nvPr>
        </p:nvSpPr>
        <p:spPr bwMode="auto">
          <a:noFill/>
          <a:ln>
            <a:solidFill>
              <a:srgbClr val="000000"/>
            </a:solidFill>
            <a:miter lim="800000"/>
            <a:headEnd/>
            <a:tailEnd/>
          </a:ln>
        </p:spPr>
      </p:sp>
      <p:sp>
        <p:nvSpPr>
          <p:cNvPr id="129027"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A common theme for decision support is that individual model users need to understand the effects of changing model parameters, meteorological data, and other assumptions. The first step of this process was accomplished some time ago by standardizing the format of each of the ARL-HQ tracer experiments and providing model ready meteorological data for each experiment.  This project was called Data Archive of Tracer Experiments and Meteorology (DATEM) and initially provided public anonymous FTP access to all the data files. The experiments available include a wide range of durations and distances: from the urban scale Metropolitan Tracer Experiment (METREX),  to the continental scale Across North America Tracer Experiment (ANATEX).</a:t>
            </a:r>
          </a:p>
          <a:p>
            <a:r>
              <a:rPr lang="en-US" smtClean="0"/>
              <a:t>More recently, we have updated the web interface, to permit anyone to actually run HYSPLIT against any of the experiments. With the availability of the higher resolution 32-km North American Regional Reanalysis, these simulations become more realistic than what was available previously (2.5 degree data).  As part of the web evaluation, a common set of statistical analyses are performed on the results of each simulation. Users can determine the sensitivity of changing model parameters and determine the accuracy of the calculation for experiments that approximate their interests.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TextEdit="1"/>
          </p:cNvSpPr>
          <p:nvPr>
            <p:ph type="sldImg"/>
          </p:nvPr>
        </p:nvSpPr>
        <p:spPr bwMode="auto">
          <a:noFill/>
          <a:ln>
            <a:solidFill>
              <a:srgbClr val="000000"/>
            </a:solidFill>
            <a:miter lim="800000"/>
            <a:headEnd/>
            <a:tailEnd/>
          </a:ln>
        </p:spPr>
      </p:sp>
      <p:sp>
        <p:nvSpPr>
          <p:cNvPr id="131075"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When the simulation completes, the statistical results are available, as well as a simple graphic showing how the measured-calculated scatter diagram of the current simulation compares with the base simulation.  Both results shown above for CAPTEX release #2 used the NARR data.  Clearly there are limits to this approach considering the computational resources we have available to make public. But it does provide a self-directed tutorial in understanding the importance of various model parameterizations and the significance of using good meteorological data. At this point there are no plans to include other dispersion models besides HYSPLIT.  </a:t>
            </a:r>
          </a:p>
          <a:p>
            <a:r>
              <a:rPr lang="en-US" smtClean="0"/>
              <a:t>An interactive DATEM-HYSPLIT demonstration is available.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TextEdit="1"/>
          </p:cNvSpPr>
          <p:nvPr>
            <p:ph type="sldImg"/>
          </p:nvPr>
        </p:nvSpPr>
        <p:spPr bwMode="auto">
          <a:noFill/>
          <a:ln>
            <a:solidFill>
              <a:srgbClr val="000000"/>
            </a:solidFill>
            <a:miter lim="800000"/>
            <a:headEnd/>
            <a:tailEnd/>
          </a:ln>
        </p:spPr>
      </p:sp>
      <p:sp>
        <p:nvSpPr>
          <p:cNvPr id="123907"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The fact that the accuracy of a plume dispersion prediction is primarily a function of how well the gridded meteorological data, discrete in space and time, represent the continuous fields of winds and temperature, rather than the computational details of the dispersion, is well known. As data assimilation methods have become more mature and are now available with the basic WRF-ARW system, we are evaluating the use of locally generated (versus from NCEP) high resolution fields for use in dispersion calculations. Dispersion calculations are focused on a few of the historical tracer experiments conducted by ARL-HQ.  The Cross-Appalachian Tracer Experiment (CAPTEX) release number 2 is shown above. In this case, the calculation used the North American Regional Reanalysis data (NARR), which is also the data used for initial and boundary conditions for the WRF-ARW simulations.  </a:t>
            </a:r>
          </a:p>
          <a:p>
            <a:r>
              <a:rPr lang="en-US" smtClean="0"/>
              <a:t>Several issues related to WRF need to be resolved. The output data volume is huge and naturally finer spatial resolution requires finer temporal resolution to avoid  introducing aliasing errors into the dispersion calculation.  Typically WRF output are snapshots, valid at a specific time. However time averaged output may mitigate the need for too fine a temporal resolution. These issues are critical in determining the relative advantages of off-line versus in-line dispersion models.  An in-line dispersion model does not require the output of very large meteorological data files, but at a cost of rerunning the meteorological model with each new calculation.  These are all issues currently under investigation.</a:t>
            </a:r>
          </a:p>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TextEdit="1"/>
          </p:cNvSpPr>
          <p:nvPr>
            <p:ph type="sldImg"/>
          </p:nvPr>
        </p:nvSpPr>
        <p:spPr bwMode="auto">
          <a:noFill/>
          <a:ln>
            <a:solidFill>
              <a:srgbClr val="000000"/>
            </a:solidFill>
            <a:miter lim="800000"/>
            <a:headEnd/>
            <a:tailEnd/>
          </a:ln>
        </p:spPr>
      </p:sp>
      <p:sp>
        <p:nvSpPr>
          <p:cNvPr id="124931"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A scatter diagram of the measured and the HYSPLIT calculated tracer concentrations for CAPTEX #2 using the 9-km resolution WRF-ARW fields (without data assimilation) is shown in the panel to the right.  The correlation coefficient (R) was 0.65, the fractional bias (FB) was -0.01, the normalized mean square error (NMSE) was 13.42, and the figure of merit-in-space (FMS) was 71%. In contrast, the same calculation using only the NARR data, R=0.51, FB=0.21, NMSE=23.87, and FMS=63. </a:t>
            </a:r>
          </a:p>
          <a:p>
            <a:r>
              <a:rPr lang="en-US" smtClean="0"/>
              <a:t>The results shown previously using the finer resolution WRF clearly illustrate the improvement associated with the WRF calculation.  The improvement may not only be due to finer spatial and temporal resolution, but also the increased number of vertical levels within the boundary layer in the WRF results.</a:t>
            </a:r>
          </a:p>
          <a:p>
            <a:r>
              <a:rPr lang="en-US" smtClean="0"/>
              <a:t>This result only represents the first step in a complex evaluation. There were a substantial number of additional soubding data collected during CAPTEX, especially at the off-hours (0600 and 1800 UTC).  Various data assimilation trials are planned.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TextEdit="1"/>
          </p:cNvSpPr>
          <p:nvPr>
            <p:ph type="sldImg"/>
          </p:nvPr>
        </p:nvSpPr>
        <p:spPr bwMode="auto">
          <a:noFill/>
          <a:ln>
            <a:solidFill>
              <a:srgbClr val="000000"/>
            </a:solidFill>
            <a:miter lim="800000"/>
            <a:headEnd/>
            <a:tailEnd/>
          </a:ln>
        </p:spPr>
      </p:sp>
      <p:sp>
        <p:nvSpPr>
          <p:cNvPr id="149507"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June 2010 HYSPLIT workshop.</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TextEdit="1"/>
          </p:cNvSpPr>
          <p:nvPr>
            <p:ph type="sldImg"/>
          </p:nvPr>
        </p:nvSpPr>
        <p:spPr bwMode="auto">
          <a:noFill/>
          <a:ln>
            <a:solidFill>
              <a:srgbClr val="000000"/>
            </a:solidFill>
            <a:miter lim="800000"/>
            <a:headEnd/>
            <a:tailEnd/>
          </a:ln>
        </p:spPr>
      </p:sp>
      <p:sp>
        <p:nvSpPr>
          <p:cNvPr id="132099"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As part of decision support, we have a large focus on training.  In part because we permit almost anyone regardless of experience level to run simulations on the web or download the PC/MAC version of the code to run calculations on their own computers. This can lead to poor model results deriving from bad user configuration decisions that have nothing to do with the quality of the dispersion model or the underlying meteorological data.  To address this issue, we have developed detailed cross-referenced help files associated with each PC menu, help buttons on the web model configuration page, and we annually conduct a training workshop focused on the PC version of HYSPLIT.  We have a new collaborative effort with the Cooperative Program for Operational Meteorology, Education, and Training (COMET) program to update the HYSPLIT training materials and examples designed to support the forecasters at the Weather Forecast Offices. There are several issues we are still trying to address. In particular the range of technical capabilities of most HYSPLIT users is very diverse, which means that one set of training materials is insufficient to address all the requirements.  Under consideration is the development of a front-end black box to analyze the model configuration and look for inconsistencies. Help information also becomes more difficult to maintain as model options are added. </a:t>
            </a:r>
          </a:p>
          <a:p>
            <a:endParaRPr lang="en-US" smtClean="0"/>
          </a:p>
          <a:p>
            <a:r>
              <a:rPr lang="en-US" smtClean="0"/>
              <a:t>COMET - http://meted.ucar.edu/dispersion/disp_ops/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TextEdit="1"/>
          </p:cNvSpPr>
          <p:nvPr>
            <p:ph type="sldImg"/>
          </p:nvPr>
        </p:nvSpPr>
        <p:spPr bwMode="auto">
          <a:noFill/>
          <a:ln>
            <a:solidFill>
              <a:srgbClr val="000000"/>
            </a:solidFill>
            <a:miter lim="800000"/>
            <a:headEnd/>
            <a:tailEnd/>
          </a:ln>
        </p:spPr>
      </p:sp>
      <p:sp>
        <p:nvSpPr>
          <p:cNvPr id="113667"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The main research goal is to adapt HYSPLIT to the widest variety of simulation problems in emergency response and air quality that are optimal applications for the point-source based strengths of Lagrangian models.  There is a parallel emphasis on decision support because otherwise the numeric model output fields of air concentration and deposition can not be used effectively by non-experts.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TextEdit="1"/>
          </p:cNvSpPr>
          <p:nvPr>
            <p:ph type="sldImg"/>
          </p:nvPr>
        </p:nvSpPr>
        <p:spPr bwMode="auto">
          <a:noFill/>
          <a:ln>
            <a:solidFill>
              <a:srgbClr val="000000"/>
            </a:solidFill>
            <a:miter lim="800000"/>
            <a:headEnd/>
            <a:tailEnd/>
          </a:ln>
        </p:spPr>
      </p:sp>
      <p:sp>
        <p:nvSpPr>
          <p:cNvPr id="134147"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Another aspect to decision support is to provide dispersion products in formats that are compatible with other commonly used Geographic Information Systems (GIS) so that emergency and air quality planners can overlay our dispersion products with their own data.  The original HYSPLIT system used National Center for Atmospheric Research (NCAR) graphics as the base for all display applications.  However,  extreme latency by NCAR in updating map backgrounds, especially as international borders were rapidly changing, led to the development of an in-house graphical system that relies upon a public library to create Postscript output files. These are vector files, and again using public libraries, they can be converted to almost any other format, such as the currently popular Google Earth (.kmz), Environmental Systems Research Institute (ESRI) shapefiles (.shp), and Adobe scalable vector graphics (.svg).  More recent developments are focused on improving the HYSPLIT interface with Flash and Google Maps.  A continuing challenge to this approach is keeping up with rapidly changing standards and new display options and trying to maintain current up-to-date links with these externally driven changes. For example, there are rumors that both .shp and .svg formats will not be supported much longer.</a:t>
            </a:r>
          </a:p>
          <a:p>
            <a:endParaRPr lang="en-US" smtClean="0"/>
          </a:p>
          <a:p>
            <a:r>
              <a:rPr lang="en-US" smtClean="0"/>
              <a:t>Google Maps example - http://www.noaa.inel.gov/examples/hysplit.html</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TextEdit="1"/>
          </p:cNvSpPr>
          <p:nvPr>
            <p:ph type="sldImg"/>
          </p:nvPr>
        </p:nvSpPr>
        <p:spPr bwMode="auto">
          <a:noFill/>
          <a:ln>
            <a:solidFill>
              <a:srgbClr val="000000"/>
            </a:solidFill>
            <a:miter lim="800000"/>
            <a:headEnd/>
            <a:tailEnd/>
          </a:ln>
        </p:spPr>
      </p:sp>
      <p:sp>
        <p:nvSpPr>
          <p:cNvPr id="136195"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Although it is difficult to determine the exact transport and dispersion applications of our anonymous web users, the bulk of the web calculations are for trajectories using archived meteorological data, and these are almost universally applied to issues related to air quality analysis.  Dispersion simulations by the NWS WFOs would be focused on emergency response applications.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TextEdit="1"/>
          </p:cNvSpPr>
          <p:nvPr>
            <p:ph type="sldImg"/>
          </p:nvPr>
        </p:nvSpPr>
        <p:spPr bwMode="auto">
          <a:noFill/>
          <a:ln>
            <a:solidFill>
              <a:srgbClr val="000000"/>
            </a:solidFill>
            <a:miter lim="800000"/>
            <a:headEnd/>
            <a:tailEnd/>
          </a:ln>
        </p:spPr>
      </p:sp>
      <p:sp>
        <p:nvSpPr>
          <p:cNvPr id="137219" name="Rectangle 3"/>
          <p:cNvSpPr>
            <a:spLocks noGrp="1"/>
          </p:cNvSpPr>
          <p:nvPr>
            <p:ph type="body" idx="1"/>
          </p:nvPr>
        </p:nvSpPr>
        <p:spPr bwMode="auto">
          <a:noFill/>
        </p:spPr>
        <p:txBody>
          <a:bodyPr wrap="square" numCol="1" anchor="t" anchorCtr="0" compatLnSpc="1">
            <a:prstTxWarp prst="textNoShape">
              <a:avLst/>
            </a:prstTxWarp>
          </a:bodyPr>
          <a:lstStyle/>
          <a:p>
            <a:r>
              <a:rPr lang="en-US" sz="1000" smtClean="0"/>
              <a:t>Australian Bureau of meteorology – helped with the development of the HYSPLIT4 turbulence schemes, the Tcl/Tk graphical user interface, and scalable vector graphics.</a:t>
            </a:r>
          </a:p>
          <a:p>
            <a:r>
              <a:rPr lang="en-US" sz="1000" smtClean="0"/>
              <a:t>A researcher at the Chinese Academy of Meteorological Sciences developed a public GIS package very similar to ArcExplorer, but customized for HYSPLIT applications.  See http://www.esnips.com/web/MeteoInfo</a:t>
            </a:r>
          </a:p>
          <a:p>
            <a:r>
              <a:rPr lang="en-US" sz="1000" smtClean="0"/>
              <a:t>The Radiological Protection Institute of Ireland provided guidance and technical contacts that were key in constructing our fission dose computations.</a:t>
            </a:r>
          </a:p>
          <a:p>
            <a:r>
              <a:rPr lang="en-US" sz="1000" smtClean="0"/>
              <a:t>Researchers at the National Cancer Institute provided valuable information in our interpretation of dose calculations from nuclear testing.</a:t>
            </a:r>
          </a:p>
          <a:p>
            <a:r>
              <a:rPr lang="en-US" sz="1000" smtClean="0"/>
              <a:t>Naturally our collaboration with the Office of Response and Restoration in linking ALOHA/CAMEO with HYSPLIT will be a keystone in the future look of NOAA dispersion models. </a:t>
            </a:r>
          </a:p>
          <a:p>
            <a:r>
              <a:rPr lang="en-US" sz="1000" smtClean="0"/>
              <a:t>We have started collaborating with GMD researchers to integrate some of the features of STILT (a HYSPLIT variation developed by Harvard) used for carbon tracking into HYSPLIT.</a:t>
            </a:r>
          </a:p>
          <a:p>
            <a:r>
              <a:rPr lang="en-US" sz="1000" smtClean="0"/>
              <a:t>The US Forest Service integrated modified their prescribed burn modeling package with our guidance to provide the required input files to run HYSPLIT.</a:t>
            </a:r>
          </a:p>
          <a:p>
            <a:r>
              <a:rPr lang="en-US" sz="1000" smtClean="0"/>
              <a:t>We are cooperating closely with the University of Huelva (Spain, near Seville) on various modeling topics. In particular they are hosting our backup server http://www.ciecem.uhu.es/hysplitweb08/HYSPLIT.php</a:t>
            </a:r>
          </a:p>
          <a:p>
            <a:r>
              <a:rPr lang="en-US" sz="1000" smtClean="0"/>
              <a:t>One of the Harvard researchers that developed STILT graduated and the modeling effort has moved to the University of Waterloo (CA).  We are working with them to organize a Chapman conference on Lagrangian dispersion modeling.</a:t>
            </a:r>
          </a:p>
          <a:p>
            <a:endParaRPr lang="en-US" sz="10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TextEdit="1"/>
          </p:cNvSpPr>
          <p:nvPr>
            <p:ph type="sldImg"/>
          </p:nvPr>
        </p:nvSpPr>
        <p:spPr bwMode="auto">
          <a:noFill/>
          <a:ln>
            <a:solidFill>
              <a:srgbClr val="000000"/>
            </a:solidFill>
            <a:miter lim="800000"/>
            <a:headEnd/>
            <a:tailEnd/>
          </a:ln>
        </p:spPr>
      </p:sp>
      <p:sp>
        <p:nvSpPr>
          <p:cNvPr id="148483"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Although the HYSPLIT modeling efforts are used in a variety of different applications and by many different researchers and organizations, to a large extent the development efforts are still ad-hoc.</a:t>
            </a:r>
          </a:p>
          <a:p>
            <a:r>
              <a:rPr lang="en-US" smtClean="0"/>
              <a:t>An strong indicator of success for the emergency response program would be to have a 24/7 NOAA supported web computational facility for plume dispersion, perhaps under the aegis of a “Plume Prediction Center”.  Such a center could be the focal point for stronger links with NESDIS, providing the opportunity to incorporate a data assimilation into the operational prediction.</a:t>
            </a:r>
          </a:p>
          <a:p>
            <a:r>
              <a:rPr lang="en-US" smtClean="0"/>
              <a:t>In terms of decision support, a clear indicator of success would be for the plume dispersion modeling capability to become an integral part of the AWIPS-II program plans.  A related aspect is the issue of running HYSPLIT from centrally based forecasts or local modeling at the WFO.  Although resolving this issue is beyond the scope of this discussion, having the local dispersion modeling capability at the WFO, insures the link with locally run meteorological forecasts.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TextEdit="1"/>
          </p:cNvSpPr>
          <p:nvPr>
            <p:ph type="sldImg"/>
          </p:nvPr>
        </p:nvSpPr>
        <p:spPr bwMode="auto">
          <a:noFill/>
          <a:ln>
            <a:solidFill>
              <a:srgbClr val="000000"/>
            </a:solidFill>
            <a:miter lim="800000"/>
            <a:headEnd/>
            <a:tailEnd/>
          </a:ln>
        </p:spPr>
      </p:sp>
      <p:sp>
        <p:nvSpPr>
          <p:cNvPr id="112643" name="Rectangle 3"/>
          <p:cNvSpPr>
            <a:spLocks noGrp="1"/>
          </p:cNvSpPr>
          <p:nvPr>
            <p:ph type="body" idx="1"/>
          </p:nvPr>
        </p:nvSpPr>
        <p:spPr bwMode="auto">
          <a:noFill/>
        </p:spPr>
        <p:txBody>
          <a:bodyPr wrap="square" numCol="1" anchor="t" anchorCtr="0" compatLnSpc="1">
            <a:prstTxWarp prst="textNoShape">
              <a:avLst/>
            </a:prstTxWarp>
          </a:bodyPr>
          <a:lstStyle/>
          <a:p>
            <a:pPr>
              <a:lnSpc>
                <a:spcPct val="90000"/>
              </a:lnSpc>
            </a:pPr>
            <a:r>
              <a:rPr lang="en-US" smtClean="0"/>
              <a:t>The Lagrangian solution of the advection-diffusion equation follows the mean particle motion in a changing wind field with and added turbulent component to represent the diffusion (top panel). In contrast, in the Eulerian approach, the advection-diffusion equation is solved over all grid points each time step (bottom panel). The HYSLIT calculation is performed off-line, meaning that pre-computed gridded meteorological fields are required as input to the model.  In addition to the 3D particle approach, HYSPLIT can also compute the growth of the particle distribution (puff solution), rather than following the motion of each particle.</a:t>
            </a:r>
          </a:p>
          <a:p>
            <a:pPr>
              <a:lnSpc>
                <a:spcPct val="90000"/>
              </a:lnSpc>
            </a:pPr>
            <a:r>
              <a:rPr lang="en-US" smtClean="0"/>
              <a:t>Lagrangian dispersion modeling started simply by transferring a trajectory end-point position from chart-to-chart and adding an empirical puff-growth rate to that point. Computational techniques became progressively more sophisticated, starting with the interpolation to the nearest sounding site to obtain the wind vector, to the use of numerical model output fields such as NOAA’s Nested Grid Model, to the use of the turbulent kinetic energy field (TKE), now routinely available from most numerical forecast models.   </a:t>
            </a:r>
          </a:p>
          <a:p>
            <a:pPr>
              <a:lnSpc>
                <a:spcPct val="90000"/>
              </a:lnSpc>
            </a:pPr>
            <a:r>
              <a:rPr lang="en-US" smtClean="0"/>
              <a:t>The most recent version of HYSPLIT includes a simple distributed memory message passing index (MPI) parallelization.  The development of an in-line version of HYSPLIT is being considered for incorporation into the Advanced Weather Forecasting Research Model (WRF-ARW).</a:t>
            </a:r>
          </a:p>
          <a:p>
            <a:pPr>
              <a:lnSpc>
                <a:spcPct val="90000"/>
              </a:lnSpc>
            </a:pPr>
            <a:r>
              <a:rPr lang="en-US" b="1" smtClean="0"/>
              <a:t>Draxler, R.R</a:t>
            </a:r>
            <a:r>
              <a:rPr lang="en-US" smtClean="0"/>
              <a:t>., and G.D. Hess, 1998, An overview of the HYSPLIT_4 modeling system for trajectories, dispersion, and deposition.  Australian Meteorological Magazine, 47: 295-308.</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TextEdit="1"/>
          </p:cNvSpPr>
          <p:nvPr>
            <p:ph type="sldImg"/>
          </p:nvPr>
        </p:nvSpPr>
        <p:spPr bwMode="auto">
          <a:noFill/>
          <a:ln>
            <a:solidFill>
              <a:srgbClr val="000000"/>
            </a:solidFill>
            <a:miter lim="800000"/>
            <a:headEnd/>
            <a:tailEnd/>
          </a:ln>
        </p:spPr>
      </p:sp>
      <p:sp>
        <p:nvSpPr>
          <p:cNvPr id="114691"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One of the original HYSPLIT emergency response applications was in the support of accidental radionuclide releases. This was prompted by the Chernobyl accident where a lack of communication among European countries prompted the International Atomic Energy Agency (IAEA) to request the World Meteorological Organization (WMO) to establish a group of operational National Meteorological Services (NMS) that could provide dispersion forecast products to other NMS.  The US Regional Specialized Meteorological Center (RSMC) is a joint effort between ARL and the National Weather Service’s (NWS) National Centers for Environmental Prediction (NCEP) to support the NMS in Central and South America (Regions III and IV). HYSPLIT is also the primary RSMC dispersion model at the Australian Bureau of Meteorology (BoM) and the China Meteorological Administration (CMA).</a:t>
            </a:r>
          </a:p>
          <a:p>
            <a:r>
              <a:rPr lang="en-US" smtClean="0"/>
              <a:t>A relatively new HYSPLIT application is to use an above-background measurement value as a starting point for an adjoint (backward integration of the dispersion model) to identify potential source locations.  This is the approach taken by the Comprehensive Test Ban Treaty Organization (CTBTO) to analyze their monitoring network data. HYSPLIT is one of the models used by the CTBTO. Many of the notification and automated model configuration scripts were developed at ARL and provided to the other RSMCs for source-attribution support to the CTBTO. NOAA does not participate in any CTBTO related activities. </a:t>
            </a:r>
          </a:p>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TextEdit="1"/>
          </p:cNvSpPr>
          <p:nvPr>
            <p:ph type="sldImg"/>
          </p:nvPr>
        </p:nvSpPr>
        <p:spPr bwMode="auto">
          <a:noFill/>
          <a:ln>
            <a:solidFill>
              <a:srgbClr val="000000"/>
            </a:solidFill>
            <a:miter lim="800000"/>
            <a:headEnd/>
            <a:tailEnd/>
          </a:ln>
        </p:spPr>
      </p:sp>
      <p:sp>
        <p:nvSpPr>
          <p:cNvPr id="144387"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ARL RSMC information -  http://www.arl.noaa.gov/rsmc.php</a:t>
            </a:r>
          </a:p>
          <a:p>
            <a:r>
              <a:rPr lang="en-US" smtClean="0"/>
              <a:t>WMO RSMC information - http://www.wmo.int/pages/prog/www/DPFSERA/EmergencyResp.html</a:t>
            </a:r>
          </a:p>
          <a:p>
            <a:r>
              <a:rPr lang="en-US" smtClean="0"/>
              <a:t>CTBTO application - http://fts.ctbto.org/atm/</a:t>
            </a:r>
          </a:p>
          <a:p>
            <a:r>
              <a:rPr lang="en-US" b="1" smtClean="0"/>
              <a:t>Draxler, R.R</a:t>
            </a:r>
            <a:r>
              <a:rPr lang="en-US" smtClean="0"/>
              <a:t>., M. Jean, </a:t>
            </a:r>
            <a:r>
              <a:rPr lang="en-US" b="1" smtClean="0"/>
              <a:t>B. Hicks, and D. Randerson</a:t>
            </a:r>
            <a:r>
              <a:rPr lang="en-US" smtClean="0"/>
              <a:t>, 1997, Emergency preparedness -- Regional Specialized Meteorological Centers at Washington and Montreal. Radiation Protection Dosimetry, 73: 27-30.</a:t>
            </a:r>
          </a:p>
          <a:p>
            <a:r>
              <a:rPr lang="en-GB" smtClean="0"/>
              <a:t>Becker, A., Wotawa, G., De Geer, L.-E., Seibert, P., </a:t>
            </a:r>
            <a:r>
              <a:rPr lang="en-GB" b="1" smtClean="0"/>
              <a:t>Draxler, R.R</a:t>
            </a:r>
            <a:r>
              <a:rPr lang="en-GB" smtClean="0"/>
              <a:t>., Sloan, C., and others, 2007: Global backtracking of anthropogenic radionuclides by means of a receptor oriented ensemble dispersion modelling system in support of nuclear-test-ban treaty verification. </a:t>
            </a:r>
            <a:r>
              <a:rPr lang="en-GB" i="1" smtClean="0"/>
              <a:t>Atmospheric Environment,41:4520-4534,  </a:t>
            </a:r>
            <a:r>
              <a:rPr lang="en-GB" smtClean="0"/>
              <a:t>doi: 10.1016/j.atmosenv.2006.12.048</a:t>
            </a:r>
          </a:p>
          <a:p>
            <a:endParaRPr lang="en-GB" smtClean="0"/>
          </a:p>
          <a:p>
            <a:endParaRPr lang="en-US" smtClean="0"/>
          </a:p>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TextEdit="1"/>
          </p:cNvSpPr>
          <p:nvPr>
            <p:ph type="sldImg"/>
          </p:nvPr>
        </p:nvSpPr>
        <p:spPr bwMode="auto">
          <a:noFill/>
          <a:ln>
            <a:solidFill>
              <a:srgbClr val="000000"/>
            </a:solidFill>
            <a:miter lim="800000"/>
            <a:headEnd/>
            <a:tailEnd/>
          </a:ln>
        </p:spPr>
      </p:sp>
      <p:sp>
        <p:nvSpPr>
          <p:cNvPr id="115715" name="Rectangle 3"/>
          <p:cNvSpPr>
            <a:spLocks noGrp="1"/>
          </p:cNvSpPr>
          <p:nvPr>
            <p:ph type="body" idx="1"/>
          </p:nvPr>
        </p:nvSpPr>
        <p:spPr bwMode="auto">
          <a:noFill/>
        </p:spPr>
        <p:txBody>
          <a:bodyPr wrap="square" numCol="1" anchor="t" anchorCtr="0" compatLnSpc="1">
            <a:prstTxWarp prst="textNoShape">
              <a:avLst/>
            </a:prstTxWarp>
          </a:bodyPr>
          <a:lstStyle/>
          <a:p>
            <a:pPr>
              <a:lnSpc>
                <a:spcPct val="90000"/>
              </a:lnSpc>
            </a:pPr>
            <a:r>
              <a:rPr lang="en-GB" smtClean="0"/>
              <a:t>ARL has a long history with atmospheric nuclear testing, with staff members on-site in Nevada and the Pacific providing fallout forecasts and more recently applying HYSPLIT in the re-calculation of doses resulting from some of the earlier atmospheric tests. A resurgent interest in this area resulted in our adding a nuclear detonation (&lt;50 kT) radiological dose capability to HYSPLIT. Our approach is different from other existing models, which rely on empirical relations between elapsed time and dose.  We compute the dose directly from the 212 species resulting from nuclear fission by considering the dose conversion factor for each species.  The model runs with about 25,000 particles distributed over 65 different size ranges including one for noble gases.  In a post-processing step, the air concentrations and deposition are decayed for each radiological species to the time of interest before computing the dose. </a:t>
            </a:r>
          </a:p>
          <a:p>
            <a:pPr>
              <a:lnSpc>
                <a:spcPct val="90000"/>
              </a:lnSpc>
            </a:pPr>
            <a:r>
              <a:rPr lang="en-GB" smtClean="0"/>
              <a:t>The radiological dose model is available to all of the National Weather Service’s (NWS) Weather Forecast Offices (WFO) and NOAA’s Homeland Security Program Office (HSPO) to support their emergency management functions. The advantage of an internal NOAA capability is that the radiological dose product is automatically linked with all of the NOAA meteorological forecast model products and therefore the normal guidance products available to the WFOs can also be used to support the interpretation of the dose prediction. The graphic shows the ground-level dose measurements from a Nevada test (Simon) in 1953.</a:t>
            </a:r>
          </a:p>
          <a:p>
            <a:pPr>
              <a:lnSpc>
                <a:spcPct val="90000"/>
              </a:lnSpc>
            </a:pPr>
            <a:r>
              <a:rPr lang="en-GB" smtClean="0"/>
              <a:t>Also see: Predictions of dispersion and deposition of fallout from nuclear testing using the </a:t>
            </a:r>
            <a:r>
              <a:rPr lang="en-GB" b="1" smtClean="0"/>
              <a:t>NOAA-HYSPLIT</a:t>
            </a:r>
            <a:r>
              <a:rPr lang="en-GB" smtClean="0"/>
              <a:t> meteorological model, Brian E. Moroz, Harold L. Beck, Andre´ Bouville, and Steven L. Simon, 2010 Health Physics Society, DOI: 10.1097/HP.0b013e3181b43697</a:t>
            </a:r>
          </a:p>
          <a:p>
            <a:pPr>
              <a:lnSpc>
                <a:spcPct val="90000"/>
              </a:lnSpc>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TextEdit="1"/>
          </p:cNvSpPr>
          <p:nvPr>
            <p:ph type="sldImg"/>
          </p:nvPr>
        </p:nvSpPr>
        <p:spPr bwMode="auto">
          <a:noFill/>
          <a:ln>
            <a:solidFill>
              <a:srgbClr val="000000"/>
            </a:solidFill>
            <a:miter lim="800000"/>
            <a:headEnd/>
            <a:tailEnd/>
          </a:ln>
        </p:spPr>
      </p:sp>
      <p:sp>
        <p:nvSpPr>
          <p:cNvPr id="116739"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Although it is not immediately obvious from the web interface, the radiological dose model can be used to simulate any past event rather than just computing a forecast by using the archived reanalysis data which goes back to 1948. The above illustration shows the model dose prediction from the Simon test as well as model and measured dose cross-sections at various downwind distances. Most (5 out of 6) of the events examined showed comparable performance in terms of the calculated dose magnitudes and plume sizes.  Slight differences in the plume direction were observed in some of the other events not shown.  There is considerable uncertainty in the particle size with height distribution. We are exploring other approaches to establishing the initial conditions.</a:t>
            </a:r>
          </a:p>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TextEdit="1"/>
          </p:cNvSpPr>
          <p:nvPr>
            <p:ph type="sldImg"/>
          </p:nvPr>
        </p:nvSpPr>
        <p:spPr bwMode="auto">
          <a:noFill/>
          <a:ln>
            <a:solidFill>
              <a:srgbClr val="000000"/>
            </a:solidFill>
            <a:miter lim="800000"/>
            <a:headEnd/>
            <a:tailEnd/>
          </a:ln>
        </p:spPr>
      </p:sp>
      <p:sp>
        <p:nvSpPr>
          <p:cNvPr id="117763"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The interest in applying HYSPLIT to more shorter-range problems increased after 9/11 with a request to us by the National Weather Service for routine HYSPLIT forecasts at a number of fixed locations.  At the same time an on-demand capability was established through the 24/7 desk of the Senior Duty Meteorologist at the National Centers for Environmental Prediction (NCEP).  The response was initiated by a telephone call to the SDM, manual data entry, and the posting the results to a secure web page. The approach proved to be cumbersome and a dedicated web portal for Weather Forecast Office access was developed, initially hosted at NOAA’s 24/7 web portal, but now available only from ARL’s web server.  A unique feature of this interface is that it links the Computer-Aided Management of Emergency Operations (CAMEO) chemicals data base with HYSPLIT, permitting the WFO to select a realistic emission scenario and create output graphics linked with human exposure guidelines.  Currently we are collaborating with the National Ocean Service’s Office of Response and Restoration to include the source modeling features of their Areal Locations of Hazardous Atmospheres (ALOHA) model as part of the HYSPLIT chemical modeling package.  We are also collaborating with the  Cooperative Program for Operational Meteorology, Education, and Training (COMET) to develop modules to assist the NWS forecaster in interpretation of the plume dispersion products. </a:t>
            </a:r>
          </a:p>
          <a:p>
            <a:r>
              <a:rPr lang="en-US" smtClean="0"/>
              <a:t>HYSPLIT - https://ready.arl.noaa.gov/hysplitnoaa/hysplit_info.html (use noaa email)</a:t>
            </a:r>
          </a:p>
          <a:p>
            <a:r>
              <a:rPr lang="en-US" smtClean="0"/>
              <a:t>CAMEO - http://cameochemicals.noaa.gov/</a:t>
            </a:r>
          </a:p>
          <a:p>
            <a:r>
              <a:rPr lang="en-US" smtClean="0"/>
              <a:t>ALOHA - http://www.epa.gov/emergenciescontent/cameo/aloha.htm</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TextEdit="1"/>
          </p:cNvSpPr>
          <p:nvPr>
            <p:ph type="sldImg"/>
          </p:nvPr>
        </p:nvSpPr>
        <p:spPr bwMode="auto">
          <a:noFill/>
          <a:ln>
            <a:solidFill>
              <a:srgbClr val="000000"/>
            </a:solidFill>
            <a:miter lim="800000"/>
            <a:headEnd/>
            <a:tailEnd/>
          </a:ln>
        </p:spPr>
      </p:sp>
      <p:sp>
        <p:nvSpPr>
          <p:cNvPr id="151555"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Volcanoes also create air quality problems at the ground!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8" name="Content Placeholder 2"/>
          <p:cNvSpPr>
            <a:spLocks noGrp="1"/>
          </p:cNvSpPr>
          <p:nvPr>
            <p:ph idx="13"/>
          </p:nvPr>
        </p:nvSpPr>
        <p:spPr>
          <a:xfrm>
            <a:off x="609600" y="1524000"/>
            <a:ext cx="8229600" cy="4389120"/>
          </a:xfrm>
          <a:prstGeom prst="rect">
            <a:avLst/>
          </a:prstGeom>
        </p:spPr>
        <p:txBody>
          <a:bodyPr/>
          <a:lstStyle>
            <a:lvl1pPr>
              <a:defRPr sz="36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9"/>
          <p:cNvSpPr>
            <a:spLocks noGrp="1"/>
          </p:cNvSpPr>
          <p:nvPr>
            <p:ph type="dt" sz="half" idx="14"/>
          </p:nvPr>
        </p:nvSpPr>
        <p:spPr/>
        <p:txBody>
          <a:bodyPr/>
          <a:lstStyle>
            <a:lvl1pPr>
              <a:defRPr/>
            </a:lvl1pPr>
          </a:lstStyle>
          <a:p>
            <a:fld id="{A13F137D-91E8-4705-BAFE-5F72FD048475}" type="datetime1">
              <a:rPr lang="en-US"/>
              <a:pPr/>
              <a:t>4/13/2011</a:t>
            </a:fld>
            <a:endParaRPr lang="en-US"/>
          </a:p>
        </p:txBody>
      </p:sp>
      <p:sp>
        <p:nvSpPr>
          <p:cNvPr id="4" name="Footer Placeholder 21"/>
          <p:cNvSpPr>
            <a:spLocks noGrp="1"/>
          </p:cNvSpPr>
          <p:nvPr>
            <p:ph type="ftr" sz="quarter" idx="15"/>
          </p:nvPr>
        </p:nvSpPr>
        <p:spPr/>
        <p:txBody>
          <a:bodyPr/>
          <a:lstStyle>
            <a:lvl1pPr>
              <a:defRPr/>
            </a:lvl1pPr>
          </a:lstStyle>
          <a:p>
            <a:r>
              <a:rPr lang="en-US"/>
              <a:t>Air Resources Laboratory</a:t>
            </a:r>
          </a:p>
        </p:txBody>
      </p:sp>
      <p:sp>
        <p:nvSpPr>
          <p:cNvPr id="5" name="Slide Number Placeholder 17"/>
          <p:cNvSpPr>
            <a:spLocks noGrp="1"/>
          </p:cNvSpPr>
          <p:nvPr>
            <p:ph type="sldNum" sz="quarter" idx="16"/>
          </p:nvPr>
        </p:nvSpPr>
        <p:spPr/>
        <p:txBody>
          <a:bodyPr/>
          <a:lstStyle>
            <a:lvl1pPr>
              <a:defRPr/>
            </a:lvl1pPr>
          </a:lstStyle>
          <a:p>
            <a:fld id="{68316F4B-9852-4F42-B30F-48F3F43E987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447800" y="2514600"/>
            <a:ext cx="6019800" cy="8382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324600"/>
            <a:ext cx="2133600" cy="365125"/>
          </a:xfrm>
        </p:spPr>
        <p:txBody>
          <a:bodyPr/>
          <a:lstStyle>
            <a:lvl1pPr>
              <a:defRPr/>
            </a:lvl1pPr>
          </a:lstStyle>
          <a:p>
            <a:fld id="{8D8DCA3A-EFF8-456A-8108-283540D0FC06}" type="datetime1">
              <a:rPr lang="en-US"/>
              <a:pPr/>
              <a:t>4/13/2011</a:t>
            </a:fld>
            <a:endParaRPr lang="en-US"/>
          </a:p>
        </p:txBody>
      </p:sp>
      <p:sp>
        <p:nvSpPr>
          <p:cNvPr id="7" name="Footer Placeholder 6"/>
          <p:cNvSpPr>
            <a:spLocks noGrp="1"/>
          </p:cNvSpPr>
          <p:nvPr>
            <p:ph type="ftr" sz="quarter" idx="11"/>
          </p:nvPr>
        </p:nvSpPr>
        <p:spPr>
          <a:xfrm>
            <a:off x="2743200" y="6324600"/>
            <a:ext cx="3352800" cy="365125"/>
          </a:xfrm>
        </p:spPr>
        <p:txBody>
          <a:bodyPr/>
          <a:lstStyle>
            <a:lvl1pPr>
              <a:defRPr/>
            </a:lvl1pPr>
          </a:lstStyle>
          <a:p>
            <a:r>
              <a:rPr lang="en-US"/>
              <a:t>Air Resources Laboratory</a:t>
            </a:r>
          </a:p>
        </p:txBody>
      </p:sp>
      <p:sp>
        <p:nvSpPr>
          <p:cNvPr id="8" name="Slide Number Placeholder 7"/>
          <p:cNvSpPr>
            <a:spLocks noGrp="1"/>
          </p:cNvSpPr>
          <p:nvPr>
            <p:ph type="sldNum" sz="quarter" idx="12"/>
          </p:nvPr>
        </p:nvSpPr>
        <p:spPr>
          <a:xfrm>
            <a:off x="7924800" y="6324600"/>
            <a:ext cx="762000" cy="365125"/>
          </a:xfrm>
        </p:spPr>
        <p:txBody>
          <a:bodyPr/>
          <a:lstStyle>
            <a:lvl1pPr>
              <a:defRPr/>
            </a:lvl1pPr>
          </a:lstStyle>
          <a:p>
            <a:fld id="{4B979AAB-0500-4D88-8BC0-0A3B049383C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447800" y="2514600"/>
            <a:ext cx="6019800" cy="838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24600"/>
            <a:ext cx="2133600" cy="365125"/>
          </a:xfrm>
        </p:spPr>
        <p:txBody>
          <a:bodyPr/>
          <a:lstStyle>
            <a:lvl1pPr>
              <a:defRPr/>
            </a:lvl1pPr>
          </a:lstStyle>
          <a:p>
            <a:fld id="{6B383A28-8406-4941-A2DC-987E117CC662}" type="datetime1">
              <a:rPr lang="en-US"/>
              <a:pPr/>
              <a:t>4/13/2011</a:t>
            </a:fld>
            <a:endParaRPr lang="en-US"/>
          </a:p>
        </p:txBody>
      </p:sp>
      <p:sp>
        <p:nvSpPr>
          <p:cNvPr id="6" name="Footer Placeholder 5"/>
          <p:cNvSpPr>
            <a:spLocks noGrp="1"/>
          </p:cNvSpPr>
          <p:nvPr>
            <p:ph type="ftr" sz="quarter" idx="11"/>
          </p:nvPr>
        </p:nvSpPr>
        <p:spPr>
          <a:xfrm>
            <a:off x="2743200" y="6324600"/>
            <a:ext cx="3352800" cy="365125"/>
          </a:xfrm>
        </p:spPr>
        <p:txBody>
          <a:bodyPr/>
          <a:lstStyle>
            <a:lvl1pPr>
              <a:defRPr/>
            </a:lvl1pPr>
          </a:lstStyle>
          <a:p>
            <a:r>
              <a:rPr lang="en-US"/>
              <a:t>Air Resources Laboratory</a:t>
            </a:r>
          </a:p>
        </p:txBody>
      </p:sp>
      <p:sp>
        <p:nvSpPr>
          <p:cNvPr id="7" name="Slide Number Placeholder 6"/>
          <p:cNvSpPr>
            <a:spLocks noGrp="1"/>
          </p:cNvSpPr>
          <p:nvPr>
            <p:ph type="sldNum" sz="quarter" idx="12"/>
          </p:nvPr>
        </p:nvSpPr>
        <p:spPr>
          <a:xfrm>
            <a:off x="7924800" y="6324600"/>
            <a:ext cx="762000" cy="365125"/>
          </a:xfrm>
        </p:spPr>
        <p:txBody>
          <a:bodyPr/>
          <a:lstStyle>
            <a:lvl1pPr>
              <a:defRPr/>
            </a:lvl1pPr>
          </a:lstStyle>
          <a:p>
            <a:fld id="{C12F13F4-5822-40C2-A88E-4E00C2D19093}"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447800" y="2514600"/>
            <a:ext cx="6019800" cy="8382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24600"/>
            <a:ext cx="2133600" cy="365125"/>
          </a:xfrm>
        </p:spPr>
        <p:txBody>
          <a:bodyPr/>
          <a:lstStyle>
            <a:lvl1pPr>
              <a:defRPr/>
            </a:lvl1pPr>
          </a:lstStyle>
          <a:p>
            <a:fld id="{E4015717-49E9-4334-96C5-274F99076681}" type="datetime1">
              <a:rPr lang="en-US"/>
              <a:pPr/>
              <a:t>4/13/2011</a:t>
            </a:fld>
            <a:endParaRPr lang="en-US"/>
          </a:p>
        </p:txBody>
      </p:sp>
      <p:sp>
        <p:nvSpPr>
          <p:cNvPr id="8" name="Footer Placeholder 7"/>
          <p:cNvSpPr>
            <a:spLocks noGrp="1"/>
          </p:cNvSpPr>
          <p:nvPr>
            <p:ph type="ftr" sz="quarter" idx="11"/>
          </p:nvPr>
        </p:nvSpPr>
        <p:spPr>
          <a:xfrm>
            <a:off x="2743200" y="6324600"/>
            <a:ext cx="3352800" cy="365125"/>
          </a:xfrm>
        </p:spPr>
        <p:txBody>
          <a:bodyPr/>
          <a:lstStyle>
            <a:lvl1pPr>
              <a:defRPr/>
            </a:lvl1pPr>
          </a:lstStyle>
          <a:p>
            <a:r>
              <a:rPr lang="en-US"/>
              <a:t>Air Resources Laboratory</a:t>
            </a:r>
          </a:p>
        </p:txBody>
      </p:sp>
      <p:sp>
        <p:nvSpPr>
          <p:cNvPr id="9" name="Slide Number Placeholder 8"/>
          <p:cNvSpPr>
            <a:spLocks noGrp="1"/>
          </p:cNvSpPr>
          <p:nvPr>
            <p:ph type="sldNum" sz="quarter" idx="12"/>
          </p:nvPr>
        </p:nvSpPr>
        <p:spPr>
          <a:xfrm>
            <a:off x="7924800" y="6324600"/>
            <a:ext cx="762000" cy="365125"/>
          </a:xfrm>
        </p:spPr>
        <p:txBody>
          <a:bodyPr/>
          <a:lstStyle>
            <a:lvl1pPr>
              <a:defRPr/>
            </a:lvl1pPr>
          </a:lstStyle>
          <a:p>
            <a:fld id="{DAF93805-3987-4C1F-95CB-5773BD950897}"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4"/>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Freeform 5"/>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nvGrpSpPr>
          <p:cNvPr id="7" name="Group 1"/>
          <p:cNvGrpSpPr>
            <a:grpSpLocks/>
          </p:cNvGrpSpPr>
          <p:nvPr/>
        </p:nvGrpSpPr>
        <p:grpSpPr bwMode="auto">
          <a:xfrm>
            <a:off x="-19050" y="203200"/>
            <a:ext cx="9180513" cy="647700"/>
            <a:chOff x="-19045" y="216550"/>
            <a:chExt cx="9180548" cy="649224"/>
          </a:xfrm>
        </p:grpSpPr>
        <p:sp>
          <p:nvSpPr>
            <p:cNvPr id="8" name="Freeform 7"/>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Freeform 8"/>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pic>
        <p:nvPicPr>
          <p:cNvPr id="10" name="Picture 7" descr="NOAA"/>
          <p:cNvPicPr>
            <a:picLocks noChangeAspect="1" noChangeArrowheads="1"/>
          </p:cNvPicPr>
          <p:nvPr userDrawn="1"/>
        </p:nvPicPr>
        <p:blipFill>
          <a:blip r:embed="rId2" cstate="print"/>
          <a:srcRect/>
          <a:stretch>
            <a:fillRect/>
          </a:stretch>
        </p:blipFill>
        <p:spPr bwMode="auto">
          <a:xfrm>
            <a:off x="76200" y="76200"/>
            <a:ext cx="762000" cy="762000"/>
          </a:xfrm>
          <a:prstGeom prst="rect">
            <a:avLst/>
          </a:prstGeom>
          <a:noFill/>
          <a:effectLst>
            <a:outerShdw dist="45791" dir="2021404" algn="ctr" rotWithShape="0">
              <a:srgbClr val="000066">
                <a:alpha val="50000"/>
              </a:srgbClr>
            </a:outerShdw>
          </a:effectLst>
        </p:spPr>
      </p:pic>
      <p:sp>
        <p:nvSpPr>
          <p:cNvPr id="11"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4"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1"/>
                </a:solidFill>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609600" y="2828785"/>
            <a:ext cx="2209800" cy="2179320"/>
          </a:xfrm>
          <a:prstGeom prst="rect">
            <a:avLst/>
          </a:prstGeo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pPr lvl="0"/>
            <a:r>
              <a:rPr lang="en-US" noProof="0" smtClean="0"/>
              <a:t>Click icon to add picture</a:t>
            </a:r>
            <a:endParaRPr lang="en-US" noProof="0" dirty="0"/>
          </a:p>
        </p:txBody>
      </p:sp>
      <p:sp>
        <p:nvSpPr>
          <p:cNvPr id="15" name="Date Placeholder 4"/>
          <p:cNvSpPr>
            <a:spLocks noGrp="1"/>
          </p:cNvSpPr>
          <p:nvPr>
            <p:ph type="dt" sz="half" idx="10"/>
          </p:nvPr>
        </p:nvSpPr>
        <p:spPr/>
        <p:txBody>
          <a:bodyPr/>
          <a:lstStyle>
            <a:lvl1pPr>
              <a:defRPr/>
            </a:lvl1pPr>
          </a:lstStyle>
          <a:p>
            <a:pPr>
              <a:defRPr/>
            </a:pPr>
            <a:fld id="{2BEAB649-E0F8-40D1-9D2D-71469D945538}" type="datetime1">
              <a:rPr lang="en-US"/>
              <a:pPr>
                <a:defRPr/>
              </a:pPr>
              <a:t>4/13/2011</a:t>
            </a:fld>
            <a:endParaRPr lang="en-US"/>
          </a:p>
        </p:txBody>
      </p:sp>
      <p:sp>
        <p:nvSpPr>
          <p:cNvPr id="16" name="Footer Placeholder 5"/>
          <p:cNvSpPr>
            <a:spLocks noGrp="1"/>
          </p:cNvSpPr>
          <p:nvPr>
            <p:ph type="ftr" sz="quarter" idx="11"/>
          </p:nvPr>
        </p:nvSpPr>
        <p:spPr/>
        <p:txBody>
          <a:bodyPr/>
          <a:lstStyle>
            <a:lvl1pPr>
              <a:defRPr/>
            </a:lvl1pPr>
          </a:lstStyle>
          <a:p>
            <a:r>
              <a:rPr lang="en-US"/>
              <a:t>Air Resources Laboratory</a:t>
            </a:r>
          </a:p>
        </p:txBody>
      </p:sp>
      <p:sp>
        <p:nvSpPr>
          <p:cNvPr id="17" name="Slide Number Placeholder 6"/>
          <p:cNvSpPr>
            <a:spLocks noGrp="1"/>
          </p:cNvSpPr>
          <p:nvPr>
            <p:ph type="sldNum" sz="quarter" idx="12"/>
          </p:nvPr>
        </p:nvSpPr>
        <p:spPr/>
        <p:txBody>
          <a:bodyPr/>
          <a:lstStyle>
            <a:lvl1pPr>
              <a:defRPr/>
            </a:lvl1pPr>
          </a:lstStyle>
          <a:p>
            <a:pPr>
              <a:defRPr/>
            </a:pPr>
            <a:fld id="{FF955468-FF2D-4926-9C28-5B61B7EE7D1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935480"/>
            <a:ext cx="8229600" cy="438912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9"/>
          <p:cNvSpPr>
            <a:spLocks noGrp="1"/>
          </p:cNvSpPr>
          <p:nvPr>
            <p:ph type="dt" sz="half" idx="10"/>
          </p:nvPr>
        </p:nvSpPr>
        <p:spPr/>
        <p:txBody>
          <a:bodyPr/>
          <a:lstStyle>
            <a:lvl1pPr>
              <a:defRPr/>
            </a:lvl1pPr>
          </a:lstStyle>
          <a:p>
            <a:fld id="{ACBABA2F-6558-47A1-A12F-33DA15F30E4C}" type="datetime1">
              <a:rPr lang="en-US"/>
              <a:pPr/>
              <a:t>4/13/2011</a:t>
            </a:fld>
            <a:endParaRPr lang="en-US"/>
          </a:p>
        </p:txBody>
      </p:sp>
      <p:sp>
        <p:nvSpPr>
          <p:cNvPr id="5" name="Footer Placeholder 21"/>
          <p:cNvSpPr>
            <a:spLocks noGrp="1"/>
          </p:cNvSpPr>
          <p:nvPr>
            <p:ph type="ftr" sz="quarter" idx="11"/>
          </p:nvPr>
        </p:nvSpPr>
        <p:spPr/>
        <p:txBody>
          <a:bodyPr/>
          <a:lstStyle>
            <a:lvl1pPr>
              <a:defRPr/>
            </a:lvl1pPr>
          </a:lstStyle>
          <a:p>
            <a:r>
              <a:rPr lang="en-US"/>
              <a:t>Air Resources Laboratory</a:t>
            </a:r>
          </a:p>
        </p:txBody>
      </p:sp>
      <p:sp>
        <p:nvSpPr>
          <p:cNvPr id="6" name="Slide Number Placeholder 17"/>
          <p:cNvSpPr>
            <a:spLocks noGrp="1"/>
          </p:cNvSpPr>
          <p:nvPr>
            <p:ph type="sldNum" sz="quarter" idx="12"/>
          </p:nvPr>
        </p:nvSpPr>
        <p:spPr/>
        <p:txBody>
          <a:bodyPr/>
          <a:lstStyle>
            <a:lvl1pPr>
              <a:defRPr/>
            </a:lvl1pPr>
          </a:lstStyle>
          <a:p>
            <a:fld id="{B378F468-0FC7-4270-9A8A-267C70BA3AB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920085"/>
            <a:ext cx="4038600" cy="4434840"/>
          </a:xfrm>
          <a:prstGeom prst="rect">
            <a:avLst/>
          </a:prstGeo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a:prstGeom prst="rect">
            <a:avLst/>
          </a:prstGeo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fld id="{F8BEB02A-E6E3-42ED-86F8-EA6EC1E20F8E}" type="datetime1">
              <a:rPr lang="en-US"/>
              <a:pPr/>
              <a:t>4/13/2011</a:t>
            </a:fld>
            <a:endParaRPr lang="en-US"/>
          </a:p>
        </p:txBody>
      </p:sp>
      <p:sp>
        <p:nvSpPr>
          <p:cNvPr id="6" name="Footer Placeholder 21"/>
          <p:cNvSpPr>
            <a:spLocks noGrp="1"/>
          </p:cNvSpPr>
          <p:nvPr>
            <p:ph type="ftr" sz="quarter" idx="11"/>
          </p:nvPr>
        </p:nvSpPr>
        <p:spPr/>
        <p:txBody>
          <a:bodyPr/>
          <a:lstStyle>
            <a:lvl1pPr>
              <a:defRPr/>
            </a:lvl1pPr>
          </a:lstStyle>
          <a:p>
            <a:r>
              <a:rPr lang="en-US"/>
              <a:t>Air Resources Laboratory</a:t>
            </a:r>
          </a:p>
        </p:txBody>
      </p:sp>
      <p:sp>
        <p:nvSpPr>
          <p:cNvPr id="7" name="Slide Number Placeholder 17"/>
          <p:cNvSpPr>
            <a:spLocks noGrp="1"/>
          </p:cNvSpPr>
          <p:nvPr>
            <p:ph type="sldNum" sz="quarter" idx="12"/>
          </p:nvPr>
        </p:nvSpPr>
        <p:spPr/>
        <p:txBody>
          <a:bodyPr/>
          <a:lstStyle>
            <a:lvl1pPr>
              <a:defRPr/>
            </a:lvl1pPr>
          </a:lstStyle>
          <a:p>
            <a:fld id="{3CCEEA1A-49CB-4F69-B6E5-30D35B679A3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a:prstGeom prst="rect">
            <a:avLst/>
          </a:prstGeom>
        </p:spPr>
        <p:txBody>
          <a:bodyPr lIns="45720" tIns="0" rIns="45720" bIns="0" anchor="ctr">
            <a:noAutofit/>
          </a:bodyP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a:r>
              <a:rPr lang="en-US" dirty="0" smtClean="0"/>
              <a:t>Click to edit Master text styles</a:t>
            </a:r>
          </a:p>
        </p:txBody>
      </p:sp>
      <p:sp>
        <p:nvSpPr>
          <p:cNvPr id="4" name="Text Placeholder 3"/>
          <p:cNvSpPr>
            <a:spLocks noGrp="1"/>
          </p:cNvSpPr>
          <p:nvPr>
            <p:ph type="body" sz="half" idx="3"/>
          </p:nvPr>
        </p:nvSpPr>
        <p:spPr>
          <a:xfrm>
            <a:off x="4645025" y="1859757"/>
            <a:ext cx="4041775" cy="654843"/>
          </a:xfrm>
          <a:prstGeom prst="rect">
            <a:avLst/>
          </a:prstGeom>
        </p:spPr>
        <p:txBody>
          <a:bodyPr lIns="45720" tIns="0" rIns="45720" bIns="0" anchor="ct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a:r>
              <a:rPr lang="en-US" dirty="0" smtClean="0"/>
              <a:t>Click to edit Master text styles</a:t>
            </a:r>
          </a:p>
        </p:txBody>
      </p:sp>
      <p:sp>
        <p:nvSpPr>
          <p:cNvPr id="5" name="Content Placeholder 4"/>
          <p:cNvSpPr>
            <a:spLocks noGrp="1"/>
          </p:cNvSpPr>
          <p:nvPr>
            <p:ph sz="quarter" idx="2"/>
          </p:nvPr>
        </p:nvSpPr>
        <p:spPr>
          <a:xfrm>
            <a:off x="457200" y="2514600"/>
            <a:ext cx="4040188" cy="3845720"/>
          </a:xfrm>
          <a:prstGeom prst="rect">
            <a:avLst/>
          </a:prstGeo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a:prstGeom prst="rect">
            <a:avLst/>
          </a:prstGeo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fld id="{39A0ED97-EF17-44EA-BAA1-277F2BDF5741}" type="datetime1">
              <a:rPr lang="en-US"/>
              <a:pPr/>
              <a:t>4/13/2011</a:t>
            </a:fld>
            <a:endParaRPr lang="en-US"/>
          </a:p>
        </p:txBody>
      </p:sp>
      <p:sp>
        <p:nvSpPr>
          <p:cNvPr id="8" name="Footer Placeholder 21"/>
          <p:cNvSpPr>
            <a:spLocks noGrp="1"/>
          </p:cNvSpPr>
          <p:nvPr>
            <p:ph type="ftr" sz="quarter" idx="11"/>
          </p:nvPr>
        </p:nvSpPr>
        <p:spPr/>
        <p:txBody>
          <a:bodyPr/>
          <a:lstStyle>
            <a:lvl1pPr>
              <a:defRPr/>
            </a:lvl1pPr>
          </a:lstStyle>
          <a:p>
            <a:r>
              <a:rPr lang="en-US"/>
              <a:t>Air Resources Laboratory</a:t>
            </a:r>
          </a:p>
        </p:txBody>
      </p:sp>
      <p:sp>
        <p:nvSpPr>
          <p:cNvPr id="9" name="Slide Number Placeholder 17"/>
          <p:cNvSpPr>
            <a:spLocks noGrp="1"/>
          </p:cNvSpPr>
          <p:nvPr>
            <p:ph type="sldNum" sz="quarter" idx="12"/>
          </p:nvPr>
        </p:nvSpPr>
        <p:spPr/>
        <p:txBody>
          <a:bodyPr/>
          <a:lstStyle>
            <a:lvl1pPr>
              <a:defRPr/>
            </a:lvl1pPr>
          </a:lstStyle>
          <a:p>
            <a:fld id="{80C2F836-55F6-4D83-A435-83F2B4FBD11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fld id="{76822A6C-8C7F-4220-90CD-23167F7E36A2}" type="datetime1">
              <a:rPr lang="en-US"/>
              <a:pPr/>
              <a:t>4/13/2011</a:t>
            </a:fld>
            <a:endParaRPr lang="en-US"/>
          </a:p>
        </p:txBody>
      </p:sp>
      <p:sp>
        <p:nvSpPr>
          <p:cNvPr id="3" name="Footer Placeholder 21"/>
          <p:cNvSpPr>
            <a:spLocks noGrp="1"/>
          </p:cNvSpPr>
          <p:nvPr>
            <p:ph type="ftr" sz="quarter" idx="11"/>
          </p:nvPr>
        </p:nvSpPr>
        <p:spPr/>
        <p:txBody>
          <a:bodyPr/>
          <a:lstStyle>
            <a:lvl1pPr>
              <a:defRPr/>
            </a:lvl1pPr>
          </a:lstStyle>
          <a:p>
            <a:r>
              <a:rPr lang="en-US"/>
              <a:t>Air Resources Laboratory</a:t>
            </a:r>
          </a:p>
        </p:txBody>
      </p:sp>
      <p:sp>
        <p:nvSpPr>
          <p:cNvPr id="4" name="Slide Number Placeholder 17"/>
          <p:cNvSpPr>
            <a:spLocks noGrp="1"/>
          </p:cNvSpPr>
          <p:nvPr>
            <p:ph type="sldNum" sz="quarter" idx="12"/>
          </p:nvPr>
        </p:nvSpPr>
        <p:spPr/>
        <p:txBody>
          <a:bodyPr/>
          <a:lstStyle>
            <a:lvl1pPr>
              <a:defRPr/>
            </a:lvl1pPr>
          </a:lstStyle>
          <a:p>
            <a:fld id="{8527AC79-DBF8-4826-A04D-356B5AC37BD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a:prstGeom prst="rect">
            <a:avLst/>
          </a:prstGeom>
        </p:spPr>
        <p:txBody>
          <a:bodyPr>
            <a:noAutofit/>
          </a:bodyPr>
          <a:lstStyle>
            <a:lvl1pPr algn="l" rtl="0">
              <a:spcBef>
                <a:spcPct val="0"/>
              </a:spcBef>
              <a:buNone/>
              <a:defRPr sz="2600" b="0">
                <a:ln>
                  <a:noFill/>
                </a:ln>
                <a:solidFill>
                  <a:schemeClr val="tx1"/>
                </a:solidFill>
                <a:effectLst/>
                <a:latin typeface="+mj-lt"/>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2"/>
          </p:nvPr>
        </p:nvSpPr>
        <p:spPr>
          <a:xfrm>
            <a:off x="685800" y="1676400"/>
            <a:ext cx="2743200" cy="4572000"/>
          </a:xfrm>
          <a:prstGeom prst="rect">
            <a:avLst/>
          </a:prstGeo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a:prstGeom prst="rect">
            <a:avLst/>
          </a:prstGeo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fld id="{A5E05C7A-B34B-4869-88FD-C880F2E7B6D6}" type="datetime1">
              <a:rPr lang="en-US"/>
              <a:pPr/>
              <a:t>4/13/2011</a:t>
            </a:fld>
            <a:endParaRPr lang="en-US"/>
          </a:p>
        </p:txBody>
      </p:sp>
      <p:sp>
        <p:nvSpPr>
          <p:cNvPr id="6" name="Footer Placeholder 21"/>
          <p:cNvSpPr>
            <a:spLocks noGrp="1"/>
          </p:cNvSpPr>
          <p:nvPr>
            <p:ph type="ftr" sz="quarter" idx="11"/>
          </p:nvPr>
        </p:nvSpPr>
        <p:spPr/>
        <p:txBody>
          <a:bodyPr/>
          <a:lstStyle>
            <a:lvl1pPr>
              <a:defRPr/>
            </a:lvl1pPr>
          </a:lstStyle>
          <a:p>
            <a:r>
              <a:rPr lang="en-US"/>
              <a:t>Air Resources Laboratory</a:t>
            </a:r>
          </a:p>
        </p:txBody>
      </p:sp>
      <p:sp>
        <p:nvSpPr>
          <p:cNvPr id="7" name="Slide Number Placeholder 17"/>
          <p:cNvSpPr>
            <a:spLocks noGrp="1"/>
          </p:cNvSpPr>
          <p:nvPr>
            <p:ph type="sldNum" sz="quarter" idx="12"/>
          </p:nvPr>
        </p:nvSpPr>
        <p:spPr/>
        <p:txBody>
          <a:bodyPr/>
          <a:lstStyle>
            <a:lvl1pPr>
              <a:defRPr/>
            </a:lvl1pPr>
          </a:lstStyle>
          <a:p>
            <a:fld id="{ED240ECA-A2DE-4BDF-9AA6-412C25D2E8E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1176996"/>
            <a:ext cx="2212848" cy="1582621"/>
          </a:xfrm>
          <a:prstGeom prst="rect">
            <a:avLst/>
          </a:prstGeom>
        </p:spPr>
        <p:txBody>
          <a:bodyPr lIns="45720" rIns="45720" bIns="45720"/>
          <a:lstStyle>
            <a:lvl1pPr algn="l">
              <a:buNone/>
              <a:defRPr sz="2000" b="1">
                <a:solidFill>
                  <a:schemeClr val="tx1"/>
                </a:solidFill>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609600" y="2828785"/>
            <a:ext cx="2209800" cy="2179320"/>
          </a:xfrm>
          <a:prstGeom prst="rect">
            <a:avLst/>
          </a:prstGeo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a:xfrm>
            <a:off x="457200" y="6356350"/>
            <a:ext cx="2133600" cy="365125"/>
          </a:xfrm>
        </p:spPr>
        <p:txBody>
          <a:bodyPr/>
          <a:lstStyle>
            <a:lvl1pPr fontAlgn="auto">
              <a:spcBef>
                <a:spcPts val="0"/>
              </a:spcBef>
              <a:spcAft>
                <a:spcPts val="0"/>
              </a:spcAft>
              <a:defRPr sz="800">
                <a:solidFill>
                  <a:schemeClr val="tx2">
                    <a:shade val="90000"/>
                  </a:schemeClr>
                </a:solidFill>
                <a:latin typeface="+mn-lt"/>
                <a:cs typeface="+mn-cs"/>
              </a:defRPr>
            </a:lvl1pPr>
          </a:lstStyle>
          <a:p>
            <a:pPr>
              <a:defRPr/>
            </a:pPr>
            <a:fld id="{518EC026-E5C0-4325-B8F4-BF460600E01E}" type="datetime1">
              <a:rPr lang="en-US"/>
              <a:pPr>
                <a:defRPr/>
              </a:pPr>
              <a:t>4/13/2011</a:t>
            </a:fld>
            <a:endParaRPr lang="en-US"/>
          </a:p>
        </p:txBody>
      </p:sp>
      <p:sp>
        <p:nvSpPr>
          <p:cNvPr id="10" name="Footer Placeholder 5"/>
          <p:cNvSpPr>
            <a:spLocks noGrp="1"/>
          </p:cNvSpPr>
          <p:nvPr>
            <p:ph type="ftr" sz="quarter" idx="11"/>
          </p:nvPr>
        </p:nvSpPr>
        <p:spPr>
          <a:xfrm>
            <a:off x="2667000" y="6356350"/>
            <a:ext cx="3352800" cy="365125"/>
          </a:xfrm>
        </p:spPr>
        <p:txBody>
          <a:bodyPr/>
          <a:lstStyle>
            <a:lvl1pPr>
              <a:defRPr sz="1200"/>
            </a:lvl1pPr>
          </a:lstStyle>
          <a:p>
            <a:r>
              <a:rPr lang="en-US"/>
              <a:t>Air Resources Laboratory</a:t>
            </a:r>
          </a:p>
        </p:txBody>
      </p:sp>
      <p:sp>
        <p:nvSpPr>
          <p:cNvPr id="11" name="Slide Number Placeholder 6"/>
          <p:cNvSpPr>
            <a:spLocks noGrp="1"/>
          </p:cNvSpPr>
          <p:nvPr>
            <p:ph type="sldNum" sz="quarter" idx="12"/>
          </p:nvPr>
        </p:nvSpPr>
        <p:spPr>
          <a:xfrm>
            <a:off x="8077200" y="6356350"/>
            <a:ext cx="609600" cy="365125"/>
          </a:xfrm>
        </p:spPr>
        <p:txBody>
          <a:bodyPr/>
          <a:lstStyle>
            <a:lvl1pPr fontAlgn="auto">
              <a:spcBef>
                <a:spcPts val="0"/>
              </a:spcBef>
              <a:spcAft>
                <a:spcPts val="0"/>
              </a:spcAft>
              <a:defRPr sz="800">
                <a:solidFill>
                  <a:schemeClr val="tx2">
                    <a:shade val="90000"/>
                  </a:schemeClr>
                </a:solidFill>
                <a:latin typeface="+mn-lt"/>
                <a:cs typeface="+mn-cs"/>
              </a:defRPr>
            </a:lvl1pPr>
          </a:lstStyle>
          <a:p>
            <a:pPr>
              <a:defRPr/>
            </a:pPr>
            <a:fld id="{36738AC7-F5FC-4109-B350-BB159276CBE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935480"/>
            <a:ext cx="8229600" cy="438912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153A1677-2C82-4323-80C6-DE68FF75118B}" type="datetime1">
              <a:rPr lang="en-US"/>
              <a:pPr/>
              <a:t>4/13/2011</a:t>
            </a:fld>
            <a:endParaRPr lang="en-US"/>
          </a:p>
        </p:txBody>
      </p:sp>
      <p:sp>
        <p:nvSpPr>
          <p:cNvPr id="5" name="Footer Placeholder 21"/>
          <p:cNvSpPr>
            <a:spLocks noGrp="1"/>
          </p:cNvSpPr>
          <p:nvPr>
            <p:ph type="ftr" sz="quarter" idx="11"/>
          </p:nvPr>
        </p:nvSpPr>
        <p:spPr/>
        <p:txBody>
          <a:bodyPr/>
          <a:lstStyle>
            <a:lvl1pPr>
              <a:defRPr/>
            </a:lvl1pPr>
          </a:lstStyle>
          <a:p>
            <a:r>
              <a:rPr lang="en-US"/>
              <a:t>Air Resources Laboratory</a:t>
            </a:r>
          </a:p>
        </p:txBody>
      </p:sp>
      <p:sp>
        <p:nvSpPr>
          <p:cNvPr id="6" name="Slide Number Placeholder 17"/>
          <p:cNvSpPr>
            <a:spLocks noGrp="1"/>
          </p:cNvSpPr>
          <p:nvPr>
            <p:ph type="sldNum" sz="quarter" idx="12"/>
          </p:nvPr>
        </p:nvSpPr>
        <p:spPr/>
        <p:txBody>
          <a:bodyPr/>
          <a:lstStyle>
            <a:lvl1pPr>
              <a:defRPr/>
            </a:lvl1pPr>
          </a:lstStyle>
          <a:p>
            <a:fld id="{F873ED79-3A3F-4760-9308-9AED0147E6F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a:prstGeom prst="rect">
            <a:avLst/>
          </a:prstGeo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914401"/>
            <a:ext cx="6019800" cy="52117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8BEEEB09-96C8-4E83-AA21-E60F32035AFB}" type="datetime1">
              <a:rPr lang="en-US"/>
              <a:pPr/>
              <a:t>4/13/2011</a:t>
            </a:fld>
            <a:endParaRPr lang="en-US"/>
          </a:p>
        </p:txBody>
      </p:sp>
      <p:sp>
        <p:nvSpPr>
          <p:cNvPr id="5" name="Footer Placeholder 21"/>
          <p:cNvSpPr>
            <a:spLocks noGrp="1"/>
          </p:cNvSpPr>
          <p:nvPr>
            <p:ph type="ftr" sz="quarter" idx="11"/>
          </p:nvPr>
        </p:nvSpPr>
        <p:spPr/>
        <p:txBody>
          <a:bodyPr/>
          <a:lstStyle>
            <a:lvl1pPr>
              <a:defRPr/>
            </a:lvl1pPr>
          </a:lstStyle>
          <a:p>
            <a:r>
              <a:rPr lang="en-US"/>
              <a:t>Air Resources Laboratory</a:t>
            </a:r>
          </a:p>
        </p:txBody>
      </p:sp>
      <p:sp>
        <p:nvSpPr>
          <p:cNvPr id="6" name="Slide Number Placeholder 17"/>
          <p:cNvSpPr>
            <a:spLocks noGrp="1"/>
          </p:cNvSpPr>
          <p:nvPr>
            <p:ph type="sldNum" sz="quarter" idx="12"/>
          </p:nvPr>
        </p:nvSpPr>
        <p:spPr/>
        <p:txBody>
          <a:bodyPr/>
          <a:lstStyle>
            <a:lvl1pPr>
              <a:defRPr/>
            </a:lvl1pPr>
          </a:lstStyle>
          <a:p>
            <a:fld id="{602F933F-80FC-49FB-BC03-610AC1E9C92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 name="TextBox 16"/>
          <p:cNvSpPr txBox="1"/>
          <p:nvPr userDrawn="1"/>
        </p:nvSpPr>
        <p:spPr>
          <a:xfrm>
            <a:off x="0" y="6488113"/>
            <a:ext cx="9144000" cy="369887"/>
          </a:xfrm>
          <a:prstGeom prst="rect">
            <a:avLst/>
          </a:prstGeom>
          <a:gradFill flip="none" rotWithShape="1">
            <a:gsLst>
              <a:gs pos="25000">
                <a:srgbClr val="33CCCC">
                  <a:tint val="66000"/>
                  <a:satMod val="160000"/>
                </a:srgbClr>
              </a:gs>
              <a:gs pos="50000">
                <a:srgbClr val="33CCCC">
                  <a:tint val="44500"/>
                  <a:satMod val="160000"/>
                </a:srgbClr>
              </a:gs>
              <a:gs pos="100000">
                <a:srgbClr val="33CCCC">
                  <a:tint val="23500"/>
                  <a:satMod val="160000"/>
                </a:srgbClr>
              </a:gs>
            </a:gsLst>
            <a:lin ang="16200000" scaled="1"/>
            <a:tileRect/>
          </a:gradFill>
        </p:spPr>
        <p:txBody>
          <a:bodyPr>
            <a:spAutoFit/>
          </a:bodyPr>
          <a:lstStyle/>
          <a:p>
            <a:pPr fontAlgn="auto">
              <a:spcBef>
                <a:spcPts val="0"/>
              </a:spcBef>
              <a:spcAft>
                <a:spcPts val="0"/>
              </a:spcAft>
              <a:defRPr/>
            </a:pPr>
            <a:endParaRPr lang="en-US" dirty="0">
              <a:latin typeface="+mn-lt"/>
              <a:cs typeface="+mn-cs"/>
            </a:endParaRPr>
          </a:p>
        </p:txBody>
      </p:sp>
      <p:sp>
        <p:nvSpPr>
          <p:cNvPr id="7" name="Freeform 6"/>
          <p:cNvSpPr>
            <a:spLocks/>
          </p:cNvSpPr>
          <p:nvPr/>
        </p:nvSpPr>
        <p:spPr bwMode="auto">
          <a:xfrm>
            <a:off x="-9525" y="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Date Placeholder 9"/>
          <p:cNvSpPr>
            <a:spLocks noGrp="1"/>
          </p:cNvSpPr>
          <p:nvPr>
            <p:ph type="dt" sz="half" idx="2"/>
          </p:nvPr>
        </p:nvSpPr>
        <p:spPr>
          <a:xfrm>
            <a:off x="457200" y="6324600"/>
            <a:ext cx="2133600" cy="365125"/>
          </a:xfrm>
          <a:prstGeom prst="rect">
            <a:avLst/>
          </a:prstGeom>
        </p:spPr>
        <p:txBody>
          <a:bodyPr vert="horz" wrap="square" lIns="0" tIns="0" rIns="0" bIns="0" numCol="1" anchor="b" anchorCtr="0" compatLnSpc="1">
            <a:prstTxWarp prst="textNoShape">
              <a:avLst/>
            </a:prstTxWarp>
          </a:bodyPr>
          <a:lstStyle>
            <a:lvl1pPr>
              <a:defRPr sz="1400" b="1">
                <a:solidFill>
                  <a:srgbClr val="045C75"/>
                </a:solidFill>
                <a:latin typeface="Calibri" pitchFamily="34" charset="0"/>
              </a:defRPr>
            </a:lvl1pPr>
          </a:lstStyle>
          <a:p>
            <a:fld id="{44BAFF87-0C17-49F7-8501-73D3006357DD}" type="datetime1">
              <a:rPr lang="en-US"/>
              <a:pPr/>
              <a:t>4/13/2011</a:t>
            </a:fld>
            <a:endParaRPr lang="en-US"/>
          </a:p>
        </p:txBody>
      </p:sp>
      <p:sp>
        <p:nvSpPr>
          <p:cNvPr id="22" name="Footer Placeholder 21"/>
          <p:cNvSpPr>
            <a:spLocks noGrp="1"/>
          </p:cNvSpPr>
          <p:nvPr>
            <p:ph type="ftr" sz="quarter" idx="3"/>
          </p:nvPr>
        </p:nvSpPr>
        <p:spPr>
          <a:xfrm>
            <a:off x="2743200" y="6324600"/>
            <a:ext cx="3352800" cy="365125"/>
          </a:xfrm>
          <a:prstGeom prst="rect">
            <a:avLst/>
          </a:prstGeom>
        </p:spPr>
        <p:txBody>
          <a:bodyPr vert="horz" wrap="square" lIns="0" tIns="0" rIns="0" bIns="0" numCol="1" anchor="b" anchorCtr="0" compatLnSpc="1">
            <a:prstTxWarp prst="textNoShape">
              <a:avLst/>
            </a:prstTxWarp>
          </a:bodyPr>
          <a:lstStyle>
            <a:lvl1pPr algn="ctr">
              <a:defRPr sz="1400" b="1">
                <a:solidFill>
                  <a:srgbClr val="045C75"/>
                </a:solidFill>
                <a:latin typeface="Calibri" pitchFamily="34" charset="0"/>
              </a:defRPr>
            </a:lvl1pPr>
          </a:lstStyle>
          <a:p>
            <a:r>
              <a:rPr lang="en-US"/>
              <a:t>Air Resources Laboratory</a:t>
            </a:r>
          </a:p>
        </p:txBody>
      </p:sp>
      <p:sp>
        <p:nvSpPr>
          <p:cNvPr id="18" name="Slide Number Placeholder 17"/>
          <p:cNvSpPr>
            <a:spLocks noGrp="1"/>
          </p:cNvSpPr>
          <p:nvPr>
            <p:ph type="sldNum" sz="quarter" idx="4"/>
          </p:nvPr>
        </p:nvSpPr>
        <p:spPr>
          <a:xfrm>
            <a:off x="7924800" y="6324600"/>
            <a:ext cx="762000" cy="365125"/>
          </a:xfrm>
          <a:prstGeom prst="rect">
            <a:avLst/>
          </a:prstGeom>
        </p:spPr>
        <p:txBody>
          <a:bodyPr vert="horz" wrap="square" lIns="0" tIns="0" rIns="0" bIns="0" numCol="1" anchor="b" anchorCtr="0" compatLnSpc="1">
            <a:prstTxWarp prst="textNoShape">
              <a:avLst/>
            </a:prstTxWarp>
          </a:bodyPr>
          <a:lstStyle>
            <a:lvl1pPr algn="r">
              <a:defRPr sz="1400" b="1">
                <a:solidFill>
                  <a:srgbClr val="045C75"/>
                </a:solidFill>
                <a:latin typeface="Calibri" pitchFamily="34" charset="0"/>
              </a:defRPr>
            </a:lvl1pPr>
          </a:lstStyle>
          <a:p>
            <a:fld id="{9C7D6E77-3C98-4AA3-A7EA-0008A6126218}" type="slidenum">
              <a:rPr lang="en-US"/>
              <a:pPr/>
              <a:t>‹#›</a:t>
            </a:fld>
            <a:endParaRPr lang="en-US"/>
          </a:p>
        </p:txBody>
      </p:sp>
      <p:grpSp>
        <p:nvGrpSpPr>
          <p:cNvPr id="11272"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pic>
        <p:nvPicPr>
          <p:cNvPr id="14" name="Picture 7" descr="NOAA"/>
          <p:cNvPicPr>
            <a:picLocks noChangeAspect="1" noChangeArrowheads="1"/>
          </p:cNvPicPr>
          <p:nvPr userDrawn="1"/>
        </p:nvPicPr>
        <p:blipFill>
          <a:blip r:embed="rId14" cstate="print"/>
          <a:srcRect/>
          <a:stretch>
            <a:fillRect/>
          </a:stretch>
        </p:blipFill>
        <p:spPr bwMode="auto">
          <a:xfrm>
            <a:off x="76200" y="76200"/>
            <a:ext cx="762000" cy="762000"/>
          </a:xfrm>
          <a:prstGeom prst="rect">
            <a:avLst/>
          </a:prstGeom>
          <a:noFill/>
          <a:effectLst>
            <a:outerShdw dist="45791" dir="2021404" algn="ctr" rotWithShape="0">
              <a:srgbClr val="000066">
                <a:alpha val="50000"/>
              </a:srgbClr>
            </a:outerShdw>
          </a:effectLst>
        </p:spPr>
      </p:pic>
      <p:sp>
        <p:nvSpPr>
          <p:cNvPr id="11274" name="Title Placeholder 8"/>
          <p:cNvSpPr>
            <a:spLocks noGrp="1"/>
          </p:cNvSpPr>
          <p:nvPr>
            <p:ph type="title"/>
          </p:nvPr>
        </p:nvSpPr>
        <p:spPr bwMode="auto">
          <a:xfrm>
            <a:off x="1447800" y="2514600"/>
            <a:ext cx="6019800" cy="8382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8" r:id="rId7"/>
    <p:sldLayoutId id="2147483681" r:id="rId8"/>
    <p:sldLayoutId id="2147483682" r:id="rId9"/>
    <p:sldLayoutId id="2147483683" r:id="rId10"/>
    <p:sldLayoutId id="2147483684" r:id="rId11"/>
    <p:sldLayoutId id="2147483685" r:id="rId12"/>
  </p:sldLayoutIdLst>
  <p:hf hdr="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Calibri" pitchFamily="34" charset="0"/>
        </a:defRPr>
      </a:lvl2pPr>
      <a:lvl3pPr algn="l" rtl="0" fontAlgn="base">
        <a:spcBef>
          <a:spcPct val="0"/>
        </a:spcBef>
        <a:spcAft>
          <a:spcPct val="0"/>
        </a:spcAft>
        <a:defRPr sz="3600">
          <a:solidFill>
            <a:schemeClr val="tx1"/>
          </a:solidFill>
          <a:latin typeface="Calibri" pitchFamily="34" charset="0"/>
        </a:defRPr>
      </a:lvl3pPr>
      <a:lvl4pPr algn="l" rtl="0" fontAlgn="base">
        <a:spcBef>
          <a:spcPct val="0"/>
        </a:spcBef>
        <a:spcAft>
          <a:spcPct val="0"/>
        </a:spcAft>
        <a:defRPr sz="3600">
          <a:solidFill>
            <a:schemeClr val="tx1"/>
          </a:solidFill>
          <a:latin typeface="Calibri" pitchFamily="34" charset="0"/>
        </a:defRPr>
      </a:lvl4pPr>
      <a:lvl5pPr algn="l" rtl="0" fontAlgn="base">
        <a:spcBef>
          <a:spcPct val="0"/>
        </a:spcBef>
        <a:spcAft>
          <a:spcPct val="0"/>
        </a:spcAft>
        <a:defRPr sz="3600">
          <a:solidFill>
            <a:schemeClr val="tx1"/>
          </a:solidFill>
          <a:latin typeface="Calibri" pitchFamily="34" charset="0"/>
        </a:defRPr>
      </a:lvl5pPr>
      <a:lvl6pPr marL="457200" algn="l" rtl="0" fontAlgn="base">
        <a:spcBef>
          <a:spcPct val="0"/>
        </a:spcBef>
        <a:spcAft>
          <a:spcPct val="0"/>
        </a:spcAft>
        <a:defRPr sz="3600">
          <a:solidFill>
            <a:schemeClr val="tx1"/>
          </a:solidFill>
          <a:latin typeface="Calibri" pitchFamily="34" charset="0"/>
        </a:defRPr>
      </a:lvl6pPr>
      <a:lvl7pPr marL="914400" algn="l" rtl="0" fontAlgn="base">
        <a:spcBef>
          <a:spcPct val="0"/>
        </a:spcBef>
        <a:spcAft>
          <a:spcPct val="0"/>
        </a:spcAft>
        <a:defRPr sz="3600">
          <a:solidFill>
            <a:schemeClr val="tx1"/>
          </a:solidFill>
          <a:latin typeface="Calibri" pitchFamily="34" charset="0"/>
        </a:defRPr>
      </a:lvl7pPr>
      <a:lvl8pPr marL="1371600" algn="l" rtl="0" fontAlgn="base">
        <a:spcBef>
          <a:spcPct val="0"/>
        </a:spcBef>
        <a:spcAft>
          <a:spcPct val="0"/>
        </a:spcAft>
        <a:defRPr sz="3600">
          <a:solidFill>
            <a:schemeClr val="tx1"/>
          </a:solidFill>
          <a:latin typeface="Calibri" pitchFamily="34" charset="0"/>
        </a:defRPr>
      </a:lvl8pPr>
      <a:lvl9pPr marL="1828800" algn="l" rtl="0" fontAlgn="base">
        <a:spcBef>
          <a:spcPct val="0"/>
        </a:spcBef>
        <a:spcAft>
          <a:spcPct val="0"/>
        </a:spcAft>
        <a:defRPr sz="3600">
          <a:solidFill>
            <a:schemeClr val="tx1"/>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6000">
              <a:schemeClr val="bg1"/>
            </a:gs>
            <a:gs pos="93000">
              <a:srgbClr val="99CCFF"/>
            </a:gs>
            <a:gs pos="100000">
              <a:schemeClr val="accent1">
                <a:tint val="23500"/>
                <a:satMod val="160000"/>
              </a:schemeClr>
            </a:gs>
          </a:gsLst>
          <a:lin ang="5400000" scaled="1"/>
          <a:tileRect/>
        </a:gradFill>
        <a:effectLst/>
      </p:bgPr>
    </p:bg>
    <p:spTree>
      <p:nvGrpSpPr>
        <p:cNvPr id="1" name=""/>
        <p:cNvGrpSpPr/>
        <p:nvPr/>
      </p:nvGrpSpPr>
      <p:grpSpPr>
        <a:xfrm>
          <a:off x="0" y="0"/>
          <a:ext cx="0" cy="0"/>
          <a:chOff x="0" y="0"/>
          <a:chExt cx="0" cy="0"/>
        </a:xfrm>
      </p:grpSpPr>
      <p:sp>
        <p:nvSpPr>
          <p:cNvPr id="30730" name="Title Placeholder 8"/>
          <p:cNvSpPr>
            <a:spLocks noGrp="1"/>
          </p:cNvSpPr>
          <p:nvPr>
            <p:ph type="title"/>
          </p:nvPr>
        </p:nvSpPr>
        <p:spPr bwMode="auto">
          <a:xfrm>
            <a:off x="1447800" y="2514600"/>
            <a:ext cx="6019800" cy="8382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20" name="Date Placeholder 4"/>
          <p:cNvSpPr>
            <a:spLocks noGrp="1"/>
          </p:cNvSpPr>
          <p:nvPr>
            <p:ph type="dt" sz="half" idx="2"/>
          </p:nvPr>
        </p:nvSpPr>
        <p:spPr>
          <a:xfrm>
            <a:off x="457200" y="6356350"/>
            <a:ext cx="2133600" cy="365125"/>
          </a:xfrm>
          <a:prstGeom prst="rect">
            <a:avLst/>
          </a:prstGeom>
        </p:spPr>
        <p:txBody>
          <a:bodyPr vert="horz" lIns="0" tIns="0" rIns="0" bIns="0" anchor="b"/>
          <a:lstStyle>
            <a:lvl1pPr fontAlgn="auto">
              <a:spcBef>
                <a:spcPts val="0"/>
              </a:spcBef>
              <a:spcAft>
                <a:spcPts val="0"/>
              </a:spcAft>
              <a:defRPr sz="800" b="1">
                <a:solidFill>
                  <a:schemeClr val="tx2">
                    <a:shade val="90000"/>
                  </a:schemeClr>
                </a:solidFill>
                <a:latin typeface="+mn-lt"/>
                <a:cs typeface="+mn-cs"/>
              </a:defRPr>
            </a:lvl1pPr>
          </a:lstStyle>
          <a:p>
            <a:pPr>
              <a:defRPr/>
            </a:pPr>
            <a:fld id="{7ED6DCD4-385D-48E4-BFD6-10834F165BFF}" type="datetime1">
              <a:rPr lang="en-US"/>
              <a:pPr>
                <a:defRPr/>
              </a:pPr>
              <a:t>4/13/2011</a:t>
            </a:fld>
            <a:endParaRPr lang="en-US"/>
          </a:p>
        </p:txBody>
      </p:sp>
      <p:sp>
        <p:nvSpPr>
          <p:cNvPr id="21" name="Footer Placeholder 5"/>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lgn="ctr">
              <a:defRPr sz="1200" b="1">
                <a:solidFill>
                  <a:srgbClr val="045C75"/>
                </a:solidFill>
                <a:latin typeface="Calibri" pitchFamily="34" charset="0"/>
              </a:defRPr>
            </a:lvl1pPr>
          </a:lstStyle>
          <a:p>
            <a:r>
              <a:rPr lang="en-US"/>
              <a:t>Air Resources Laboratory</a:t>
            </a:r>
          </a:p>
        </p:txBody>
      </p:sp>
      <p:sp>
        <p:nvSpPr>
          <p:cNvPr id="23" name="Slide Number Placeholder 6"/>
          <p:cNvSpPr>
            <a:spLocks noGrp="1"/>
          </p:cNvSpPr>
          <p:nvPr>
            <p:ph type="sldNum" sz="quarter" idx="4"/>
          </p:nvPr>
        </p:nvSpPr>
        <p:spPr>
          <a:xfrm>
            <a:off x="8077200" y="6356350"/>
            <a:ext cx="609600" cy="365125"/>
          </a:xfrm>
          <a:prstGeom prst="rect">
            <a:avLst/>
          </a:prstGeom>
        </p:spPr>
        <p:txBody>
          <a:bodyPr vert="horz" lIns="0" tIns="0" rIns="0" bIns="0" anchor="b"/>
          <a:lstStyle>
            <a:lvl1pPr algn="r" fontAlgn="auto">
              <a:spcBef>
                <a:spcPts val="0"/>
              </a:spcBef>
              <a:spcAft>
                <a:spcPts val="0"/>
              </a:spcAft>
              <a:defRPr sz="800" b="1">
                <a:solidFill>
                  <a:schemeClr val="tx2">
                    <a:shade val="90000"/>
                  </a:schemeClr>
                </a:solidFill>
                <a:latin typeface="+mn-lt"/>
                <a:cs typeface="+mn-cs"/>
              </a:defRPr>
            </a:lvl1pPr>
          </a:lstStyle>
          <a:p>
            <a:pPr>
              <a:defRPr/>
            </a:pPr>
            <a:fld id="{40C7636D-B8E8-4237-BE15-5A747A96DF1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7" r:id="rId1"/>
  </p:sldLayoutIdLst>
  <p:hf hdr="0"/>
  <p:txStyles>
    <p:titleStyle>
      <a:lvl1pPr algn="l" rtl="0" fontAlgn="base">
        <a:spcBef>
          <a:spcPct val="0"/>
        </a:spcBef>
        <a:spcAft>
          <a:spcPct val="0"/>
        </a:spcAft>
        <a:defRPr sz="4000" kern="1200">
          <a:solidFill>
            <a:schemeClr val="tx1"/>
          </a:solidFill>
          <a:latin typeface="+mj-lt"/>
          <a:ea typeface="+mj-ea"/>
          <a:cs typeface="+mj-cs"/>
        </a:defRPr>
      </a:lvl1pPr>
      <a:lvl2pPr algn="l" rtl="0" fontAlgn="base">
        <a:spcBef>
          <a:spcPct val="0"/>
        </a:spcBef>
        <a:spcAft>
          <a:spcPct val="0"/>
        </a:spcAft>
        <a:defRPr sz="4000">
          <a:solidFill>
            <a:schemeClr val="tx1"/>
          </a:solidFill>
          <a:latin typeface="Calibri" pitchFamily="34" charset="0"/>
        </a:defRPr>
      </a:lvl2pPr>
      <a:lvl3pPr algn="l" rtl="0" fontAlgn="base">
        <a:spcBef>
          <a:spcPct val="0"/>
        </a:spcBef>
        <a:spcAft>
          <a:spcPct val="0"/>
        </a:spcAft>
        <a:defRPr sz="4000">
          <a:solidFill>
            <a:schemeClr val="tx1"/>
          </a:solidFill>
          <a:latin typeface="Calibri" pitchFamily="34" charset="0"/>
        </a:defRPr>
      </a:lvl3pPr>
      <a:lvl4pPr algn="l" rtl="0" fontAlgn="base">
        <a:spcBef>
          <a:spcPct val="0"/>
        </a:spcBef>
        <a:spcAft>
          <a:spcPct val="0"/>
        </a:spcAft>
        <a:defRPr sz="4000">
          <a:solidFill>
            <a:schemeClr val="tx1"/>
          </a:solidFill>
          <a:latin typeface="Calibri" pitchFamily="34" charset="0"/>
        </a:defRPr>
      </a:lvl4pPr>
      <a:lvl5pPr algn="l" rtl="0" fontAlgn="base">
        <a:spcBef>
          <a:spcPct val="0"/>
        </a:spcBef>
        <a:spcAft>
          <a:spcPct val="0"/>
        </a:spcAft>
        <a:defRPr sz="4000">
          <a:solidFill>
            <a:schemeClr val="tx1"/>
          </a:solidFill>
          <a:latin typeface="Calibri" pitchFamily="34" charset="0"/>
        </a:defRPr>
      </a:lvl5pPr>
      <a:lvl6pPr marL="457200" algn="l" rtl="0" fontAlgn="base">
        <a:spcBef>
          <a:spcPct val="0"/>
        </a:spcBef>
        <a:spcAft>
          <a:spcPct val="0"/>
        </a:spcAft>
        <a:defRPr sz="4000">
          <a:solidFill>
            <a:schemeClr val="tx1"/>
          </a:solidFill>
          <a:latin typeface="Calibri" pitchFamily="34" charset="0"/>
        </a:defRPr>
      </a:lvl6pPr>
      <a:lvl7pPr marL="914400" algn="l" rtl="0" fontAlgn="base">
        <a:spcBef>
          <a:spcPct val="0"/>
        </a:spcBef>
        <a:spcAft>
          <a:spcPct val="0"/>
        </a:spcAft>
        <a:defRPr sz="4000">
          <a:solidFill>
            <a:schemeClr val="tx1"/>
          </a:solidFill>
          <a:latin typeface="Calibri" pitchFamily="34" charset="0"/>
        </a:defRPr>
      </a:lvl7pPr>
      <a:lvl8pPr marL="1371600" algn="l" rtl="0" fontAlgn="base">
        <a:spcBef>
          <a:spcPct val="0"/>
        </a:spcBef>
        <a:spcAft>
          <a:spcPct val="0"/>
        </a:spcAft>
        <a:defRPr sz="4000">
          <a:solidFill>
            <a:schemeClr val="tx1"/>
          </a:solidFill>
          <a:latin typeface="Calibri" pitchFamily="34" charset="0"/>
        </a:defRPr>
      </a:lvl8pPr>
      <a:lvl9pPr marL="1828800" algn="l" rtl="0" fontAlgn="base">
        <a:spcBef>
          <a:spcPct val="0"/>
        </a:spcBef>
        <a:spcAft>
          <a:spcPct val="0"/>
        </a:spcAft>
        <a:defRPr sz="4000">
          <a:solidFill>
            <a:schemeClr val="tx1"/>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5"/>
          <p:cNvSpPr>
            <a:spLocks noGrp="1"/>
          </p:cNvSpPr>
          <p:nvPr>
            <p:ph type="title" idx="4294967295"/>
          </p:nvPr>
        </p:nvSpPr>
        <p:spPr>
          <a:xfrm>
            <a:off x="1676400" y="1143000"/>
            <a:ext cx="6019800" cy="4495800"/>
          </a:xfrm>
        </p:spPr>
        <p:txBody>
          <a:bodyPr/>
          <a:lstStyle/>
          <a:p>
            <a:pPr algn="ctr"/>
            <a:r>
              <a:rPr lang="en-US" sz="3200" smtClean="0"/>
              <a:t>HYSPLIT</a:t>
            </a:r>
            <a:br>
              <a:rPr lang="en-US" sz="3200" smtClean="0"/>
            </a:br>
            <a:r>
              <a:rPr lang="en-US" sz="2800" smtClean="0"/>
              <a:t>Hybrid Single Particle Lagrangian</a:t>
            </a:r>
            <a:br>
              <a:rPr lang="en-US" sz="2800" smtClean="0"/>
            </a:br>
            <a:r>
              <a:rPr lang="en-US" sz="2800" smtClean="0"/>
              <a:t>Integrated Trajectory Model</a:t>
            </a:r>
            <a:r>
              <a:rPr lang="en-US" sz="3200" smtClean="0"/>
              <a:t/>
            </a:r>
            <a:br>
              <a:rPr lang="en-US" sz="3200" smtClean="0"/>
            </a:br>
            <a:r>
              <a:rPr lang="en-US" sz="2400" smtClean="0"/>
              <a:t>Roland Draxler</a:t>
            </a:r>
            <a:br>
              <a:rPr lang="en-US" sz="2400" smtClean="0"/>
            </a:br>
            <a:r>
              <a:rPr lang="en-US" sz="2400" smtClean="0"/>
              <a:t>Air Resources Laboratory</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ARL Laboratory Review</a:t>
            </a:r>
            <a:br>
              <a:rPr lang="en-US" sz="2400" smtClean="0"/>
            </a:br>
            <a:r>
              <a:rPr lang="en-US" sz="2400" smtClean="0"/>
              <a:t>May 3-5, 2011</a:t>
            </a:r>
            <a:br>
              <a:rPr lang="en-US" sz="2400" smtClean="0"/>
            </a:br>
            <a:endParaRPr lang="en-US" sz="240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5"/>
          <p:cNvSpPr>
            <a:spLocks noGrp="1"/>
          </p:cNvSpPr>
          <p:nvPr>
            <p:ph type="dt" sz="half" idx="10"/>
          </p:nvPr>
        </p:nvSpPr>
        <p:spPr/>
        <p:txBody>
          <a:bodyPr/>
          <a:lstStyle/>
          <a:p>
            <a:fld id="{18D9427C-4746-4ACD-8857-F2CA2C627A01}" type="datetime1">
              <a:rPr lang="en-US"/>
              <a:pPr/>
              <a:t>4/13/2011</a:t>
            </a:fld>
            <a:endParaRPr lang="en-US"/>
          </a:p>
        </p:txBody>
      </p:sp>
      <p:sp>
        <p:nvSpPr>
          <p:cNvPr id="6" name="Footer Placeholder 6"/>
          <p:cNvSpPr>
            <a:spLocks noGrp="1"/>
          </p:cNvSpPr>
          <p:nvPr>
            <p:ph type="ftr" sz="quarter" idx="11"/>
          </p:nvPr>
        </p:nvSpPr>
        <p:spPr/>
        <p:txBody>
          <a:bodyPr/>
          <a:lstStyle/>
          <a:p>
            <a:r>
              <a:rPr lang="en-US"/>
              <a:t>Air Resources Laboratory</a:t>
            </a:r>
          </a:p>
        </p:txBody>
      </p:sp>
      <p:sp>
        <p:nvSpPr>
          <p:cNvPr id="7" name="Slide Number Placeholder 7"/>
          <p:cNvSpPr>
            <a:spLocks noGrp="1"/>
          </p:cNvSpPr>
          <p:nvPr>
            <p:ph type="sldNum" sz="quarter" idx="12"/>
          </p:nvPr>
        </p:nvSpPr>
        <p:spPr/>
        <p:txBody>
          <a:bodyPr/>
          <a:lstStyle/>
          <a:p>
            <a:fld id="{4CAFE449-C76C-4577-8D0F-83A8E150B465}" type="slidenum">
              <a:rPr lang="en-US"/>
              <a:pPr/>
              <a:t>10</a:t>
            </a:fld>
            <a:endParaRPr lang="en-US"/>
          </a:p>
        </p:txBody>
      </p:sp>
      <p:sp>
        <p:nvSpPr>
          <p:cNvPr id="52226" name="Rectangle 2"/>
          <p:cNvSpPr>
            <a:spLocks noGrp="1"/>
          </p:cNvSpPr>
          <p:nvPr>
            <p:ph type="title"/>
          </p:nvPr>
        </p:nvSpPr>
        <p:spPr>
          <a:xfrm>
            <a:off x="1676400" y="304800"/>
            <a:ext cx="6019800" cy="838200"/>
          </a:xfrm>
        </p:spPr>
        <p:txBody>
          <a:bodyPr/>
          <a:lstStyle/>
          <a:p>
            <a:pPr algn="ctr"/>
            <a:r>
              <a:rPr lang="en-US" sz="3200" smtClean="0"/>
              <a:t>Air Quality</a:t>
            </a:r>
            <a:br>
              <a:rPr lang="en-US" sz="3200" smtClean="0"/>
            </a:br>
            <a:r>
              <a:rPr lang="en-US" sz="3200" smtClean="0"/>
              <a:t> </a:t>
            </a:r>
            <a:r>
              <a:rPr lang="en-US" sz="2400" smtClean="0"/>
              <a:t>Pu'u'O'o and Halema'uma'u Plume Prediction</a:t>
            </a:r>
          </a:p>
        </p:txBody>
      </p:sp>
      <p:sp>
        <p:nvSpPr>
          <p:cNvPr id="52227" name="Rectangle 3"/>
          <p:cNvSpPr>
            <a:spLocks noGrp="1" noChangeArrowheads="1"/>
          </p:cNvSpPr>
          <p:nvPr>
            <p:ph type="body" sz="half" idx="3"/>
          </p:nvPr>
        </p:nvSpPr>
        <p:spPr bwMode="auto">
          <a:xfrm>
            <a:off x="5791200" y="2209800"/>
            <a:ext cx="3124200" cy="3429000"/>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pPr>
            <a:r>
              <a:rPr lang="en-US" sz="1600" b="1" smtClean="0"/>
              <a:t>Approaches</a:t>
            </a:r>
          </a:p>
          <a:p>
            <a:pPr lvl="1">
              <a:lnSpc>
                <a:spcPct val="90000"/>
              </a:lnSpc>
            </a:pPr>
            <a:r>
              <a:rPr lang="en-US" sz="1600" smtClean="0"/>
              <a:t>Model linked with locally (UH) run 1-km resolution WRF</a:t>
            </a:r>
          </a:p>
          <a:p>
            <a:pPr lvl="1">
              <a:lnSpc>
                <a:spcPct val="90000"/>
              </a:lnSpc>
            </a:pPr>
            <a:r>
              <a:rPr lang="en-US" sz="1600" smtClean="0"/>
              <a:t>Real-time emissions monitoring</a:t>
            </a:r>
          </a:p>
          <a:p>
            <a:pPr lvl="1">
              <a:lnSpc>
                <a:spcPct val="90000"/>
              </a:lnSpc>
            </a:pPr>
            <a:r>
              <a:rPr lang="en-US" sz="1600" smtClean="0"/>
              <a:t>Measurement data for verification</a:t>
            </a:r>
          </a:p>
          <a:p>
            <a:pPr lvl="1">
              <a:lnSpc>
                <a:spcPct val="90000"/>
              </a:lnSpc>
            </a:pPr>
            <a:r>
              <a:rPr lang="en-US" sz="1600" smtClean="0"/>
              <a:t>Results available on-line</a:t>
            </a:r>
          </a:p>
          <a:p>
            <a:pPr lvl="1">
              <a:lnSpc>
                <a:spcPct val="90000"/>
              </a:lnSpc>
              <a:buFont typeface="Wingdings 2" pitchFamily="18" charset="2"/>
              <a:buNone/>
            </a:pPr>
            <a:endParaRPr lang="en-US" sz="1600" smtClean="0"/>
          </a:p>
          <a:p>
            <a:pPr>
              <a:lnSpc>
                <a:spcPct val="90000"/>
              </a:lnSpc>
            </a:pPr>
            <a:r>
              <a:rPr lang="en-US" sz="1600" b="1" smtClean="0"/>
              <a:t>Future Directions</a:t>
            </a:r>
            <a:endParaRPr lang="en-US" sz="1800" smtClean="0"/>
          </a:p>
          <a:p>
            <a:pPr lvl="1">
              <a:lnSpc>
                <a:spcPct val="90000"/>
              </a:lnSpc>
            </a:pPr>
            <a:r>
              <a:rPr lang="en-US" sz="1600" smtClean="0"/>
              <a:t>Conversion of SO</a:t>
            </a:r>
            <a:r>
              <a:rPr lang="en-US" sz="1600" baseline="-25000" smtClean="0"/>
              <a:t>2</a:t>
            </a:r>
            <a:r>
              <a:rPr lang="en-US" sz="1600" smtClean="0"/>
              <a:t> to SO</a:t>
            </a:r>
            <a:r>
              <a:rPr lang="en-US" sz="1600" baseline="-25000" smtClean="0"/>
              <a:t>4</a:t>
            </a:r>
            <a:r>
              <a:rPr lang="en-US" sz="1600" smtClean="0"/>
              <a:t> in unique vent environment</a:t>
            </a:r>
          </a:p>
          <a:p>
            <a:pPr lvl="1">
              <a:lnSpc>
                <a:spcPct val="90000"/>
              </a:lnSpc>
            </a:pPr>
            <a:endParaRPr lang="en-US" sz="1600" smtClean="0"/>
          </a:p>
        </p:txBody>
      </p:sp>
      <p:pic>
        <p:nvPicPr>
          <p:cNvPr id="52234" name="Picture 10" descr="Untitled"/>
          <p:cNvPicPr>
            <a:picLocks noGrp="1" noChangeAspect="1" noChangeArrowheads="1"/>
          </p:cNvPicPr>
          <p:nvPr>
            <p:ph sz="quarter" idx="1"/>
          </p:nvPr>
        </p:nvPicPr>
        <p:blipFill>
          <a:blip r:embed="rId3" cstate="print"/>
          <a:srcRect/>
          <a:stretch>
            <a:fillRect/>
          </a:stretch>
        </p:blipFill>
        <p:spPr bwMode="auto">
          <a:xfrm>
            <a:off x="914400" y="1371600"/>
            <a:ext cx="4606925" cy="5029200"/>
          </a:xfrm>
          <a:noFill/>
          <a:ln>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686893B-9883-4A71-8EBB-3B20A3799C53}" type="datetime1">
              <a:rPr lang="en-US"/>
              <a:pPr/>
              <a:t>4/13/2011</a:t>
            </a:fld>
            <a:endParaRPr lang="en-US"/>
          </a:p>
        </p:txBody>
      </p:sp>
      <p:sp>
        <p:nvSpPr>
          <p:cNvPr id="6" name="Footer Placeholder 5"/>
          <p:cNvSpPr>
            <a:spLocks noGrp="1"/>
          </p:cNvSpPr>
          <p:nvPr>
            <p:ph type="ftr" sz="quarter" idx="11"/>
          </p:nvPr>
        </p:nvSpPr>
        <p:spPr/>
        <p:txBody>
          <a:bodyPr/>
          <a:lstStyle/>
          <a:p>
            <a:r>
              <a:rPr lang="en-US"/>
              <a:t>Air Resources Laboratory</a:t>
            </a:r>
          </a:p>
        </p:txBody>
      </p:sp>
      <p:sp>
        <p:nvSpPr>
          <p:cNvPr id="7" name="Slide Number Placeholder 6"/>
          <p:cNvSpPr>
            <a:spLocks noGrp="1"/>
          </p:cNvSpPr>
          <p:nvPr>
            <p:ph type="sldNum" sz="quarter" idx="12"/>
          </p:nvPr>
        </p:nvSpPr>
        <p:spPr/>
        <p:txBody>
          <a:bodyPr/>
          <a:lstStyle/>
          <a:p>
            <a:fld id="{19304D43-1543-4F3F-8431-9B93D73D2614}" type="slidenum">
              <a:rPr lang="en-US"/>
              <a:pPr/>
              <a:t>11</a:t>
            </a:fld>
            <a:endParaRPr lang="en-US"/>
          </a:p>
        </p:txBody>
      </p:sp>
      <p:sp>
        <p:nvSpPr>
          <p:cNvPr id="54274" name="Rectangle 2"/>
          <p:cNvSpPr>
            <a:spLocks noGrp="1"/>
          </p:cNvSpPr>
          <p:nvPr>
            <p:ph type="title"/>
          </p:nvPr>
        </p:nvSpPr>
        <p:spPr>
          <a:xfrm>
            <a:off x="2362200" y="533400"/>
            <a:ext cx="4191000" cy="838200"/>
          </a:xfrm>
        </p:spPr>
        <p:txBody>
          <a:bodyPr/>
          <a:lstStyle/>
          <a:p>
            <a:pPr algn="ctr"/>
            <a:r>
              <a:rPr lang="en-US" sz="3200" smtClean="0"/>
              <a:t>Air Quality</a:t>
            </a:r>
            <a:br>
              <a:rPr lang="en-US" sz="3200" smtClean="0"/>
            </a:br>
            <a:r>
              <a:rPr lang="en-US" sz="2400" smtClean="0"/>
              <a:t>Global Pollutant Transport</a:t>
            </a:r>
          </a:p>
        </p:txBody>
      </p:sp>
      <p:sp>
        <p:nvSpPr>
          <p:cNvPr id="54275" name="Rectangle 3"/>
          <p:cNvSpPr>
            <a:spLocks noGrp="1" noChangeArrowheads="1"/>
          </p:cNvSpPr>
          <p:nvPr>
            <p:ph type="body" sz="half" idx="2"/>
          </p:nvPr>
        </p:nvSpPr>
        <p:spPr bwMode="auto">
          <a:xfrm>
            <a:off x="4191000" y="1676400"/>
            <a:ext cx="4800600" cy="4648200"/>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pPr>
            <a:r>
              <a:rPr lang="en-US" sz="1600" b="1" smtClean="0"/>
              <a:t>History</a:t>
            </a:r>
          </a:p>
          <a:p>
            <a:pPr lvl="1">
              <a:lnSpc>
                <a:spcPct val="80000"/>
              </a:lnSpc>
            </a:pPr>
            <a:r>
              <a:rPr lang="en-US" sz="1600" smtClean="0"/>
              <a:t>Many of the old Kr-85 experiments affected by varying background concentrations</a:t>
            </a:r>
          </a:p>
          <a:p>
            <a:pPr lvl="1">
              <a:lnSpc>
                <a:spcPct val="80000"/>
              </a:lnSpc>
            </a:pPr>
            <a:r>
              <a:rPr lang="en-US" sz="1600" smtClean="0"/>
              <a:t>Lagrangian models not suitable for global predictions</a:t>
            </a:r>
          </a:p>
          <a:p>
            <a:pPr lvl="1">
              <a:lnSpc>
                <a:spcPct val="80000"/>
              </a:lnSpc>
              <a:buFont typeface="Wingdings 2" pitchFamily="18" charset="2"/>
              <a:buNone/>
            </a:pPr>
            <a:endParaRPr lang="en-US" sz="1600" smtClean="0"/>
          </a:p>
          <a:p>
            <a:pPr>
              <a:lnSpc>
                <a:spcPct val="80000"/>
              </a:lnSpc>
            </a:pPr>
            <a:r>
              <a:rPr lang="en-US" sz="1600" b="1" smtClean="0"/>
              <a:t>Approaches</a:t>
            </a:r>
          </a:p>
          <a:p>
            <a:pPr lvl="1">
              <a:lnSpc>
                <a:spcPct val="80000"/>
              </a:lnSpc>
            </a:pPr>
            <a:r>
              <a:rPr lang="en-US" sz="1600" smtClean="0"/>
              <a:t>Stand-alone Eulerian global CTM model to predict background</a:t>
            </a:r>
          </a:p>
          <a:p>
            <a:pPr lvl="1">
              <a:lnSpc>
                <a:spcPct val="80000"/>
              </a:lnSpc>
              <a:buFont typeface="Wingdings 2" pitchFamily="18" charset="2"/>
              <a:buNone/>
            </a:pPr>
            <a:endParaRPr lang="en-US" sz="1600" smtClean="0"/>
          </a:p>
          <a:p>
            <a:pPr>
              <a:lnSpc>
                <a:spcPct val="80000"/>
              </a:lnSpc>
            </a:pPr>
            <a:r>
              <a:rPr lang="en-US" sz="1600" b="1" smtClean="0"/>
              <a:t>Accomplishments</a:t>
            </a:r>
          </a:p>
          <a:p>
            <a:pPr lvl="1">
              <a:lnSpc>
                <a:spcPct val="80000"/>
              </a:lnSpc>
            </a:pPr>
            <a:r>
              <a:rPr lang="en-US" sz="1600" smtClean="0"/>
              <a:t>Fast for single species (2.5 deg 20 min/yr)</a:t>
            </a:r>
          </a:p>
          <a:p>
            <a:pPr lvl="1">
              <a:lnSpc>
                <a:spcPct val="80000"/>
              </a:lnSpc>
            </a:pPr>
            <a:r>
              <a:rPr lang="en-US" sz="1600" smtClean="0"/>
              <a:t>CTM now included as a HYSPLIT subroutine</a:t>
            </a:r>
          </a:p>
          <a:p>
            <a:pPr lvl="1">
              <a:lnSpc>
                <a:spcPct val="80000"/>
              </a:lnSpc>
            </a:pPr>
            <a:r>
              <a:rPr lang="en-US" sz="1600" smtClean="0"/>
              <a:t>Hg background for source-receptor analysis</a:t>
            </a:r>
          </a:p>
          <a:p>
            <a:pPr lvl="1">
              <a:lnSpc>
                <a:spcPct val="80000"/>
              </a:lnSpc>
              <a:buFont typeface="Wingdings 2" pitchFamily="18" charset="2"/>
              <a:buNone/>
            </a:pPr>
            <a:endParaRPr lang="en-US" sz="1600" smtClean="0"/>
          </a:p>
          <a:p>
            <a:pPr>
              <a:lnSpc>
                <a:spcPct val="80000"/>
              </a:lnSpc>
            </a:pPr>
            <a:r>
              <a:rPr lang="en-US" sz="1600" b="1" smtClean="0"/>
              <a:t>Future Directions</a:t>
            </a:r>
          </a:p>
          <a:p>
            <a:pPr lvl="1">
              <a:lnSpc>
                <a:spcPct val="80000"/>
              </a:lnSpc>
            </a:pPr>
            <a:r>
              <a:rPr lang="en-US" sz="1600" smtClean="0"/>
              <a:t>Parallelization needed for multiple species</a:t>
            </a:r>
          </a:p>
          <a:p>
            <a:pPr lvl="1">
              <a:lnSpc>
                <a:spcPct val="80000"/>
              </a:lnSpc>
            </a:pPr>
            <a:r>
              <a:rPr lang="en-US" sz="1600" smtClean="0"/>
              <a:t>Nested grids may be required</a:t>
            </a:r>
          </a:p>
        </p:txBody>
      </p:sp>
      <p:pic>
        <p:nvPicPr>
          <p:cNvPr id="54277" name="Picture 5" descr="polgrid"/>
          <p:cNvPicPr>
            <a:picLocks noGrp="1" noChangeAspect="1" noChangeArrowheads="1"/>
          </p:cNvPicPr>
          <p:nvPr>
            <p:ph sz="half" idx="1"/>
          </p:nvPr>
        </p:nvPicPr>
        <p:blipFill>
          <a:blip r:embed="rId3" cstate="print"/>
          <a:srcRect l="10980" t="14546" r="10980" b="24243"/>
          <a:stretch>
            <a:fillRect/>
          </a:stretch>
        </p:blipFill>
        <p:spPr bwMode="auto">
          <a:xfrm>
            <a:off x="381000" y="1981200"/>
            <a:ext cx="3648075" cy="3733800"/>
          </a:xfrm>
          <a:noFill/>
          <a:ln>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9"/>
          <p:cNvSpPr>
            <a:spLocks noGrp="1"/>
          </p:cNvSpPr>
          <p:nvPr>
            <p:ph type="dt" sz="half" idx="10"/>
          </p:nvPr>
        </p:nvSpPr>
        <p:spPr/>
        <p:txBody>
          <a:bodyPr/>
          <a:lstStyle/>
          <a:p>
            <a:fld id="{F1C03FA8-4B64-4379-9C68-C22EDE57A757}" type="datetime1">
              <a:rPr lang="en-US"/>
              <a:pPr/>
              <a:t>4/13/2011</a:t>
            </a:fld>
            <a:endParaRPr lang="en-US"/>
          </a:p>
        </p:txBody>
      </p:sp>
      <p:sp>
        <p:nvSpPr>
          <p:cNvPr id="5" name="Footer Placeholder 21"/>
          <p:cNvSpPr>
            <a:spLocks noGrp="1"/>
          </p:cNvSpPr>
          <p:nvPr>
            <p:ph type="ftr" sz="quarter" idx="11"/>
          </p:nvPr>
        </p:nvSpPr>
        <p:spPr/>
        <p:txBody>
          <a:bodyPr/>
          <a:lstStyle/>
          <a:p>
            <a:r>
              <a:rPr lang="en-US"/>
              <a:t>Air Resources Laboratory</a:t>
            </a:r>
          </a:p>
        </p:txBody>
      </p:sp>
      <p:sp>
        <p:nvSpPr>
          <p:cNvPr id="6" name="Slide Number Placeholder 17"/>
          <p:cNvSpPr>
            <a:spLocks noGrp="1"/>
          </p:cNvSpPr>
          <p:nvPr>
            <p:ph type="sldNum" sz="quarter" idx="12"/>
          </p:nvPr>
        </p:nvSpPr>
        <p:spPr/>
        <p:txBody>
          <a:bodyPr/>
          <a:lstStyle/>
          <a:p>
            <a:fld id="{46E1B62C-F8A2-4E6A-9432-93851BEAF8E0}" type="slidenum">
              <a:rPr lang="en-US"/>
              <a:pPr/>
              <a:t>12</a:t>
            </a:fld>
            <a:endParaRPr lang="en-US"/>
          </a:p>
        </p:txBody>
      </p:sp>
      <p:sp>
        <p:nvSpPr>
          <p:cNvPr id="62469" name="Rectangle 5"/>
          <p:cNvSpPr>
            <a:spLocks noGrp="1"/>
          </p:cNvSpPr>
          <p:nvPr>
            <p:ph type="title"/>
          </p:nvPr>
        </p:nvSpPr>
        <p:spPr>
          <a:xfrm>
            <a:off x="2590800" y="0"/>
            <a:ext cx="3810000" cy="838200"/>
          </a:xfrm>
        </p:spPr>
        <p:txBody>
          <a:bodyPr/>
          <a:lstStyle/>
          <a:p>
            <a:pPr algn="ctr"/>
            <a:r>
              <a:rPr lang="en-US" sz="3200" smtClean="0"/>
              <a:t>Air Quality</a:t>
            </a:r>
            <a:br>
              <a:rPr lang="en-US" sz="3200" smtClean="0"/>
            </a:br>
            <a:r>
              <a:rPr lang="en-US" sz="2400" smtClean="0"/>
              <a:t>Global Pollutant Transport</a:t>
            </a:r>
          </a:p>
        </p:txBody>
      </p:sp>
      <p:pic>
        <p:nvPicPr>
          <p:cNvPr id="62480" name="Picture 16" descr="global1"/>
          <p:cNvPicPr>
            <a:picLocks noGrp="1" noChangeAspect="1" noChangeArrowheads="1"/>
          </p:cNvPicPr>
          <p:nvPr>
            <p:ph idx="1"/>
          </p:nvPr>
        </p:nvPicPr>
        <p:blipFill>
          <a:blip r:embed="rId3" cstate="print"/>
          <a:srcRect/>
          <a:stretch>
            <a:fillRect/>
          </a:stretch>
        </p:blipFill>
        <p:spPr bwMode="auto">
          <a:xfrm>
            <a:off x="1752600" y="838200"/>
            <a:ext cx="5233988" cy="5592763"/>
          </a:xfrm>
          <a:noFill/>
          <a:ln>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9"/>
          <p:cNvSpPr>
            <a:spLocks noGrp="1"/>
          </p:cNvSpPr>
          <p:nvPr>
            <p:ph type="dt" sz="half" idx="10"/>
          </p:nvPr>
        </p:nvSpPr>
        <p:spPr/>
        <p:txBody>
          <a:bodyPr/>
          <a:lstStyle/>
          <a:p>
            <a:fld id="{F4DABA9F-B081-4F75-979A-65A79F5EE35C}" type="datetime1">
              <a:rPr lang="en-US"/>
              <a:pPr/>
              <a:t>4/13/2011</a:t>
            </a:fld>
            <a:endParaRPr lang="en-US"/>
          </a:p>
        </p:txBody>
      </p:sp>
      <p:sp>
        <p:nvSpPr>
          <p:cNvPr id="5" name="Footer Placeholder 21"/>
          <p:cNvSpPr>
            <a:spLocks noGrp="1"/>
          </p:cNvSpPr>
          <p:nvPr>
            <p:ph type="ftr" sz="quarter" idx="11"/>
          </p:nvPr>
        </p:nvSpPr>
        <p:spPr/>
        <p:txBody>
          <a:bodyPr/>
          <a:lstStyle/>
          <a:p>
            <a:r>
              <a:rPr lang="en-US"/>
              <a:t>Air Resources Laboratory</a:t>
            </a:r>
          </a:p>
        </p:txBody>
      </p:sp>
      <p:sp>
        <p:nvSpPr>
          <p:cNvPr id="6" name="Slide Number Placeholder 17"/>
          <p:cNvSpPr>
            <a:spLocks noGrp="1"/>
          </p:cNvSpPr>
          <p:nvPr>
            <p:ph type="sldNum" sz="quarter" idx="12"/>
          </p:nvPr>
        </p:nvSpPr>
        <p:spPr/>
        <p:txBody>
          <a:bodyPr/>
          <a:lstStyle/>
          <a:p>
            <a:fld id="{58C37BC3-4FB7-4ED9-B542-850FA3A95473}" type="slidenum">
              <a:rPr lang="en-US"/>
              <a:pPr/>
              <a:t>13</a:t>
            </a:fld>
            <a:endParaRPr lang="en-US"/>
          </a:p>
        </p:txBody>
      </p:sp>
      <p:sp>
        <p:nvSpPr>
          <p:cNvPr id="141314" name="Rectangle 2"/>
          <p:cNvSpPr>
            <a:spLocks noGrp="1"/>
          </p:cNvSpPr>
          <p:nvPr>
            <p:ph type="title"/>
          </p:nvPr>
        </p:nvSpPr>
        <p:spPr>
          <a:xfrm>
            <a:off x="2514600" y="228600"/>
            <a:ext cx="4191000" cy="609600"/>
          </a:xfrm>
        </p:spPr>
        <p:txBody>
          <a:bodyPr/>
          <a:lstStyle/>
          <a:p>
            <a:pPr algn="ctr"/>
            <a:r>
              <a:rPr lang="en-US" smtClean="0"/>
              <a:t>Model Evaluation</a:t>
            </a:r>
          </a:p>
        </p:txBody>
      </p:sp>
      <p:pic>
        <p:nvPicPr>
          <p:cNvPr id="141316" name="Picture 4" descr="captex"/>
          <p:cNvPicPr>
            <a:picLocks noChangeAspect="1" noChangeArrowheads="1" noCrop="1"/>
          </p:cNvPicPr>
          <p:nvPr/>
        </p:nvPicPr>
        <p:blipFill>
          <a:blip r:embed="rId3" cstate="print"/>
          <a:srcRect/>
          <a:stretch>
            <a:fillRect/>
          </a:stretch>
        </p:blipFill>
        <p:spPr bwMode="auto">
          <a:xfrm>
            <a:off x="1600200" y="1066800"/>
            <a:ext cx="6324600" cy="4957763"/>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A6E49A2-8EFC-4E47-AA4F-613F27709694}" type="datetime1">
              <a:rPr lang="en-US"/>
              <a:pPr/>
              <a:t>4/13/2011</a:t>
            </a:fld>
            <a:endParaRPr lang="en-US"/>
          </a:p>
        </p:txBody>
      </p:sp>
      <p:sp>
        <p:nvSpPr>
          <p:cNvPr id="6" name="Footer Placeholder 5"/>
          <p:cNvSpPr>
            <a:spLocks noGrp="1"/>
          </p:cNvSpPr>
          <p:nvPr>
            <p:ph type="ftr" sz="quarter" idx="11"/>
          </p:nvPr>
        </p:nvSpPr>
        <p:spPr/>
        <p:txBody>
          <a:bodyPr/>
          <a:lstStyle/>
          <a:p>
            <a:r>
              <a:rPr lang="en-US"/>
              <a:t>Air Resources Laboratory</a:t>
            </a:r>
          </a:p>
        </p:txBody>
      </p:sp>
      <p:sp>
        <p:nvSpPr>
          <p:cNvPr id="7" name="Slide Number Placeholder 6"/>
          <p:cNvSpPr>
            <a:spLocks noGrp="1"/>
          </p:cNvSpPr>
          <p:nvPr>
            <p:ph type="sldNum" sz="quarter" idx="12"/>
          </p:nvPr>
        </p:nvSpPr>
        <p:spPr/>
        <p:txBody>
          <a:bodyPr/>
          <a:lstStyle/>
          <a:p>
            <a:fld id="{BEB2E7C8-EEF0-4CFB-9A81-4CA396A3BFC2}" type="slidenum">
              <a:rPr lang="en-US"/>
              <a:pPr/>
              <a:t>14</a:t>
            </a:fld>
            <a:endParaRPr lang="en-US"/>
          </a:p>
        </p:txBody>
      </p:sp>
      <p:sp>
        <p:nvSpPr>
          <p:cNvPr id="55298" name="Rectangle 2"/>
          <p:cNvSpPr>
            <a:spLocks noGrp="1"/>
          </p:cNvSpPr>
          <p:nvPr>
            <p:ph type="title"/>
          </p:nvPr>
        </p:nvSpPr>
        <p:spPr>
          <a:xfrm>
            <a:off x="1371600" y="76200"/>
            <a:ext cx="7086600" cy="838200"/>
          </a:xfrm>
        </p:spPr>
        <p:txBody>
          <a:bodyPr/>
          <a:lstStyle/>
          <a:p>
            <a:pPr algn="ctr"/>
            <a:r>
              <a:rPr lang="en-US" sz="3200" smtClean="0"/>
              <a:t>Model Evaluation</a:t>
            </a:r>
            <a:br>
              <a:rPr lang="en-US" sz="3200" smtClean="0"/>
            </a:br>
            <a:r>
              <a:rPr lang="en-US" sz="2400" smtClean="0"/>
              <a:t>Data Archive of Tracer Experiments and Meteorology</a:t>
            </a:r>
          </a:p>
        </p:txBody>
      </p:sp>
      <p:sp>
        <p:nvSpPr>
          <p:cNvPr id="55299" name="Rectangle 3"/>
          <p:cNvSpPr>
            <a:spLocks noGrp="1" noChangeArrowheads="1"/>
          </p:cNvSpPr>
          <p:nvPr>
            <p:ph type="body" sz="half" idx="2"/>
          </p:nvPr>
        </p:nvSpPr>
        <p:spPr bwMode="auto">
          <a:xfrm>
            <a:off x="5486400" y="1295400"/>
            <a:ext cx="3429000" cy="4191000"/>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buFont typeface="Wingdings 2" pitchFamily="18" charset="2"/>
              <a:buNone/>
            </a:pPr>
            <a:endParaRPr lang="en-US" sz="2000" smtClean="0"/>
          </a:p>
          <a:p>
            <a:pPr>
              <a:lnSpc>
                <a:spcPct val="90000"/>
              </a:lnSpc>
            </a:pPr>
            <a:r>
              <a:rPr lang="en-US" sz="1800" b="1" smtClean="0"/>
              <a:t>Approach</a:t>
            </a:r>
          </a:p>
          <a:p>
            <a:pPr lvl="1">
              <a:lnSpc>
                <a:spcPct val="90000"/>
              </a:lnSpc>
            </a:pPr>
            <a:r>
              <a:rPr lang="en-US" sz="1800" smtClean="0"/>
              <a:t>Creation of the NARR … data better than observations!</a:t>
            </a:r>
          </a:p>
          <a:p>
            <a:pPr lvl="1">
              <a:lnSpc>
                <a:spcPct val="90000"/>
              </a:lnSpc>
            </a:pPr>
            <a:r>
              <a:rPr lang="en-US" sz="1800" smtClean="0"/>
              <a:t>Common statistical evaluation protocols</a:t>
            </a:r>
          </a:p>
          <a:p>
            <a:pPr lvl="1">
              <a:lnSpc>
                <a:spcPct val="90000"/>
              </a:lnSpc>
              <a:buFont typeface="Wingdings 2" pitchFamily="18" charset="2"/>
              <a:buNone/>
            </a:pPr>
            <a:endParaRPr lang="en-US" sz="1800" smtClean="0"/>
          </a:p>
          <a:p>
            <a:pPr>
              <a:lnSpc>
                <a:spcPct val="90000"/>
              </a:lnSpc>
            </a:pPr>
            <a:r>
              <a:rPr lang="en-US" sz="1800" b="1" smtClean="0"/>
              <a:t>Accomplishments</a:t>
            </a:r>
          </a:p>
          <a:p>
            <a:pPr lvl="1">
              <a:lnSpc>
                <a:spcPct val="90000"/>
              </a:lnSpc>
            </a:pPr>
            <a:r>
              <a:rPr lang="en-US" sz="1800" smtClean="0"/>
              <a:t>Web access to run HYSPLIT for each experiment</a:t>
            </a:r>
          </a:p>
          <a:p>
            <a:pPr lvl="1">
              <a:lnSpc>
                <a:spcPct val="90000"/>
              </a:lnSpc>
            </a:pPr>
            <a:r>
              <a:rPr lang="en-US" sz="1800" smtClean="0"/>
              <a:t>Standardized model change testing in conjunction with version control</a:t>
            </a:r>
          </a:p>
          <a:p>
            <a:pPr lvl="1">
              <a:lnSpc>
                <a:spcPct val="90000"/>
              </a:lnSpc>
              <a:buFont typeface="Wingdings 2" pitchFamily="18" charset="2"/>
              <a:buNone/>
            </a:pPr>
            <a:endParaRPr lang="en-US" sz="1800" smtClean="0"/>
          </a:p>
          <a:p>
            <a:pPr lvl="1">
              <a:lnSpc>
                <a:spcPct val="90000"/>
              </a:lnSpc>
            </a:pPr>
            <a:endParaRPr lang="en-US" sz="1600" smtClean="0"/>
          </a:p>
        </p:txBody>
      </p:sp>
      <p:pic>
        <p:nvPicPr>
          <p:cNvPr id="55301" name="Picture 5" descr="datem1"/>
          <p:cNvPicPr>
            <a:picLocks noGrp="1" noChangeAspect="1" noChangeArrowheads="1"/>
          </p:cNvPicPr>
          <p:nvPr>
            <p:ph sz="half" idx="1"/>
          </p:nvPr>
        </p:nvPicPr>
        <p:blipFill>
          <a:blip r:embed="rId3" cstate="print"/>
          <a:srcRect r="16603" b="31270"/>
          <a:stretch>
            <a:fillRect/>
          </a:stretch>
        </p:blipFill>
        <p:spPr bwMode="auto">
          <a:xfrm>
            <a:off x="381000" y="1219200"/>
            <a:ext cx="5181600" cy="4122738"/>
          </a:xfrm>
          <a:noFill/>
          <a:ln>
            <a:miter lim="800000"/>
            <a:headEnd/>
            <a:tailEnd/>
          </a:ln>
        </p:spPr>
      </p:pic>
    </p:spTree>
  </p:cSld>
  <p:clrMapOvr>
    <a:masterClrMapping/>
  </p:clrMapOvr>
  <p:transition>
    <p:blind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4"/>
          <p:cNvSpPr>
            <a:spLocks noGrp="1"/>
          </p:cNvSpPr>
          <p:nvPr>
            <p:ph type="dt" sz="half" idx="10"/>
          </p:nvPr>
        </p:nvSpPr>
        <p:spPr/>
        <p:txBody>
          <a:bodyPr/>
          <a:lstStyle/>
          <a:p>
            <a:fld id="{BFBFFE33-C41E-4998-B276-5A9F52CB5F9F}" type="datetime1">
              <a:rPr lang="en-US"/>
              <a:pPr/>
              <a:t>4/13/2011</a:t>
            </a:fld>
            <a:endParaRPr lang="en-US"/>
          </a:p>
        </p:txBody>
      </p:sp>
      <p:sp>
        <p:nvSpPr>
          <p:cNvPr id="7" name="Footer Placeholder 5"/>
          <p:cNvSpPr>
            <a:spLocks noGrp="1"/>
          </p:cNvSpPr>
          <p:nvPr>
            <p:ph type="ftr" sz="quarter" idx="11"/>
          </p:nvPr>
        </p:nvSpPr>
        <p:spPr/>
        <p:txBody>
          <a:bodyPr/>
          <a:lstStyle/>
          <a:p>
            <a:r>
              <a:rPr lang="en-US"/>
              <a:t>Air Resources Laboratory</a:t>
            </a:r>
          </a:p>
        </p:txBody>
      </p:sp>
      <p:sp>
        <p:nvSpPr>
          <p:cNvPr id="8" name="Slide Number Placeholder 6"/>
          <p:cNvSpPr>
            <a:spLocks noGrp="1"/>
          </p:cNvSpPr>
          <p:nvPr>
            <p:ph type="sldNum" sz="quarter" idx="12"/>
          </p:nvPr>
        </p:nvSpPr>
        <p:spPr/>
        <p:txBody>
          <a:bodyPr/>
          <a:lstStyle/>
          <a:p>
            <a:fld id="{D1F48BA0-57F6-4ACF-B334-CC81C64AAF8A}" type="slidenum">
              <a:rPr lang="en-US"/>
              <a:pPr/>
              <a:t>15</a:t>
            </a:fld>
            <a:endParaRPr lang="en-US"/>
          </a:p>
        </p:txBody>
      </p:sp>
      <p:sp>
        <p:nvSpPr>
          <p:cNvPr id="106500" name="Rectangle 4"/>
          <p:cNvSpPr>
            <a:spLocks noGrp="1"/>
          </p:cNvSpPr>
          <p:nvPr>
            <p:ph type="title"/>
          </p:nvPr>
        </p:nvSpPr>
        <p:spPr>
          <a:xfrm>
            <a:off x="1295400" y="0"/>
            <a:ext cx="7391400" cy="838200"/>
          </a:xfrm>
        </p:spPr>
        <p:txBody>
          <a:bodyPr/>
          <a:lstStyle/>
          <a:p>
            <a:pPr algn="ctr"/>
            <a:r>
              <a:rPr lang="en-US" sz="3200" smtClean="0"/>
              <a:t>Model Evaluation</a:t>
            </a:r>
            <a:br>
              <a:rPr lang="en-US" sz="3200" smtClean="0"/>
            </a:br>
            <a:r>
              <a:rPr lang="en-US" sz="2400" smtClean="0"/>
              <a:t>Data Archive of Tracer Experiments and Meteorology</a:t>
            </a:r>
          </a:p>
        </p:txBody>
      </p:sp>
      <p:pic>
        <p:nvPicPr>
          <p:cNvPr id="106502" name="Picture 6" descr="datem5"/>
          <p:cNvPicPr>
            <a:picLocks noGrp="1" noChangeAspect="1" noChangeArrowheads="1"/>
          </p:cNvPicPr>
          <p:nvPr>
            <p:ph sz="half" idx="1"/>
          </p:nvPr>
        </p:nvPicPr>
        <p:blipFill>
          <a:blip r:embed="rId3" cstate="print"/>
          <a:srcRect b="10867"/>
          <a:stretch>
            <a:fillRect/>
          </a:stretch>
        </p:blipFill>
        <p:spPr bwMode="auto">
          <a:xfrm>
            <a:off x="838200" y="990600"/>
            <a:ext cx="4502150" cy="5160963"/>
          </a:xfrm>
          <a:noFill/>
          <a:ln>
            <a:miter lim="800000"/>
            <a:headEnd/>
            <a:tailEnd/>
          </a:ln>
        </p:spPr>
      </p:pic>
      <p:sp>
        <p:nvSpPr>
          <p:cNvPr id="106503" name="Rectangle 7"/>
          <p:cNvSpPr>
            <a:spLocks noGrp="1" noChangeArrowheads="1"/>
          </p:cNvSpPr>
          <p:nvPr>
            <p:ph type="body" sz="half" idx="2"/>
          </p:nvPr>
        </p:nvSpPr>
        <p:spPr bwMode="auto">
          <a:xfrm>
            <a:off x="5638800" y="1752600"/>
            <a:ext cx="3048000" cy="3733800"/>
          </a:xfrm>
          <a:noFill/>
          <a:ln>
            <a:miter lim="800000"/>
            <a:headEnd/>
            <a:tailEnd/>
          </a:ln>
        </p:spPr>
        <p:txBody>
          <a:bodyPr vert="horz" wrap="square" lIns="91440" tIns="45720" rIns="91440" bIns="45720" numCol="1" anchor="t" anchorCtr="0" compatLnSpc="1">
            <a:prstTxWarp prst="textNoShape">
              <a:avLst/>
            </a:prstTxWarp>
          </a:bodyPr>
          <a:lstStyle/>
          <a:p>
            <a:r>
              <a:rPr lang="en-US" sz="2000" b="1" smtClean="0"/>
              <a:t>Future Directions</a:t>
            </a:r>
            <a:endParaRPr lang="en-US" sz="2400" smtClean="0"/>
          </a:p>
          <a:p>
            <a:pPr lvl="1"/>
            <a:r>
              <a:rPr lang="en-US" sz="2000" smtClean="0"/>
              <a:t>More user training on model parameters</a:t>
            </a:r>
          </a:p>
          <a:p>
            <a:pPr lvl="1"/>
            <a:r>
              <a:rPr lang="en-US" sz="2000" smtClean="0"/>
              <a:t>Include more dispersion experiments</a:t>
            </a:r>
          </a:p>
          <a:p>
            <a:pPr lvl="1"/>
            <a:r>
              <a:rPr lang="en-US" sz="2000" smtClean="0"/>
              <a:t>Add new meteorological data files …</a:t>
            </a:r>
          </a:p>
          <a:p>
            <a:pPr lvl="1"/>
            <a:endParaRPr lang="en-US" sz="2000" smtClean="0"/>
          </a:p>
          <a:p>
            <a:pPr lvl="1">
              <a:buFont typeface="Wingdings 2" pitchFamily="18" charset="2"/>
              <a:buNone/>
            </a:pPr>
            <a:endParaRPr lang="en-US" smtClean="0"/>
          </a:p>
          <a:p>
            <a:pPr lvl="1"/>
            <a:endParaRPr lang="en-US" smtClean="0"/>
          </a:p>
          <a:p>
            <a:pPr lvl="1"/>
            <a:endParaRPr lang="en-US" sz="2000" smtClean="0"/>
          </a:p>
          <a:p>
            <a:endParaRPr lang="en-US" sz="2000" smtClean="0"/>
          </a:p>
        </p:txBody>
      </p:sp>
      <p:sp>
        <p:nvSpPr>
          <p:cNvPr id="106504" name="Text Box 8"/>
          <p:cNvSpPr txBox="1">
            <a:spLocks noChangeArrowheads="1"/>
          </p:cNvSpPr>
          <p:nvPr/>
        </p:nvSpPr>
        <p:spPr bwMode="auto">
          <a:xfrm>
            <a:off x="1143000" y="1905000"/>
            <a:ext cx="1219200" cy="366713"/>
          </a:xfrm>
          <a:prstGeom prst="rect">
            <a:avLst/>
          </a:prstGeom>
          <a:noFill/>
          <a:ln w="9525">
            <a:noFill/>
            <a:miter lim="800000"/>
            <a:headEnd/>
            <a:tailEnd/>
          </a:ln>
          <a:effectLst/>
        </p:spPr>
        <p:txBody>
          <a:bodyPr>
            <a:spAutoFit/>
          </a:bodyPr>
          <a:lstStyle/>
          <a:p>
            <a:pPr>
              <a:spcBef>
                <a:spcPct val="50000"/>
              </a:spcBef>
            </a:pPr>
            <a:r>
              <a:rPr lang="en-US"/>
              <a:t>R=0.5</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BEAB886-2322-4263-951D-2669ED1AAA15}" type="datetime1">
              <a:rPr lang="en-US"/>
              <a:pPr/>
              <a:t>4/13/2011</a:t>
            </a:fld>
            <a:endParaRPr lang="en-US"/>
          </a:p>
        </p:txBody>
      </p:sp>
      <p:sp>
        <p:nvSpPr>
          <p:cNvPr id="6" name="Footer Placeholder 5"/>
          <p:cNvSpPr>
            <a:spLocks noGrp="1"/>
          </p:cNvSpPr>
          <p:nvPr>
            <p:ph type="ftr" sz="quarter" idx="11"/>
          </p:nvPr>
        </p:nvSpPr>
        <p:spPr/>
        <p:txBody>
          <a:bodyPr/>
          <a:lstStyle/>
          <a:p>
            <a:r>
              <a:rPr lang="en-US"/>
              <a:t>Air Resources Laboratory</a:t>
            </a:r>
          </a:p>
        </p:txBody>
      </p:sp>
      <p:sp>
        <p:nvSpPr>
          <p:cNvPr id="7" name="Slide Number Placeholder 6"/>
          <p:cNvSpPr>
            <a:spLocks noGrp="1"/>
          </p:cNvSpPr>
          <p:nvPr>
            <p:ph type="sldNum" sz="quarter" idx="12"/>
          </p:nvPr>
        </p:nvSpPr>
        <p:spPr/>
        <p:txBody>
          <a:bodyPr/>
          <a:lstStyle/>
          <a:p>
            <a:fld id="{B1838101-03D1-4C73-96A4-6EF8DCB12B0B}" type="slidenum">
              <a:rPr lang="en-US"/>
              <a:pPr/>
              <a:t>16</a:t>
            </a:fld>
            <a:endParaRPr lang="en-US"/>
          </a:p>
        </p:txBody>
      </p:sp>
      <p:sp>
        <p:nvSpPr>
          <p:cNvPr id="53250" name="Rectangle 2"/>
          <p:cNvSpPr>
            <a:spLocks noGrp="1"/>
          </p:cNvSpPr>
          <p:nvPr>
            <p:ph type="title"/>
          </p:nvPr>
        </p:nvSpPr>
        <p:spPr>
          <a:xfrm>
            <a:off x="1524000" y="0"/>
            <a:ext cx="6019800" cy="838200"/>
          </a:xfrm>
        </p:spPr>
        <p:txBody>
          <a:bodyPr/>
          <a:lstStyle/>
          <a:p>
            <a:pPr algn="ctr"/>
            <a:r>
              <a:rPr lang="en-US" sz="3200" smtClean="0"/>
              <a:t>Model Evaluation</a:t>
            </a:r>
            <a:br>
              <a:rPr lang="en-US" sz="3200" smtClean="0"/>
            </a:br>
            <a:r>
              <a:rPr lang="en-US" sz="2400" smtClean="0"/>
              <a:t>Meteorological Data Assimilation</a:t>
            </a:r>
          </a:p>
        </p:txBody>
      </p:sp>
      <p:sp>
        <p:nvSpPr>
          <p:cNvPr id="53254" name="Rectangle 6"/>
          <p:cNvSpPr>
            <a:spLocks noChangeArrowheads="1"/>
          </p:cNvSpPr>
          <p:nvPr/>
        </p:nvSpPr>
        <p:spPr bwMode="auto">
          <a:xfrm>
            <a:off x="1600200" y="4876800"/>
            <a:ext cx="5943600" cy="1219200"/>
          </a:xfrm>
          <a:prstGeom prst="rect">
            <a:avLst/>
          </a:prstGeom>
          <a:noFill/>
          <a:ln w="9525">
            <a:noFill/>
            <a:miter lim="800000"/>
            <a:headEnd/>
            <a:tailEnd/>
          </a:ln>
          <a:effectLst/>
        </p:spPr>
        <p:txBody>
          <a:bodyPr/>
          <a:lstStyle/>
          <a:p>
            <a:pPr marL="273050" indent="-273050">
              <a:lnSpc>
                <a:spcPct val="90000"/>
              </a:lnSpc>
              <a:spcBef>
                <a:spcPct val="20000"/>
              </a:spcBef>
              <a:buClr>
                <a:srgbClr val="0BD0D9"/>
              </a:buClr>
              <a:buSzPct val="95000"/>
              <a:buFont typeface="Wingdings 2" pitchFamily="18" charset="2"/>
              <a:buChar char=""/>
            </a:pPr>
            <a:r>
              <a:rPr lang="en-US" b="1">
                <a:latin typeface="Calibri" pitchFamily="34" charset="0"/>
              </a:rPr>
              <a:t>Approaches</a:t>
            </a:r>
          </a:p>
          <a:p>
            <a:pPr marL="639763" lvl="1" indent="-246063">
              <a:lnSpc>
                <a:spcPct val="90000"/>
              </a:lnSpc>
              <a:spcBef>
                <a:spcPct val="20000"/>
              </a:spcBef>
              <a:buClr>
                <a:schemeClr val="accent1"/>
              </a:buClr>
              <a:buSzPct val="85000"/>
              <a:buFont typeface="Wingdings 2" pitchFamily="18" charset="2"/>
              <a:buChar char=""/>
            </a:pPr>
            <a:r>
              <a:rPr lang="en-US">
                <a:latin typeface="Calibri" pitchFamily="34" charset="0"/>
              </a:rPr>
              <a:t>Testing WRF-ARW with historical tracer measurements</a:t>
            </a:r>
          </a:p>
          <a:p>
            <a:pPr marL="639763" lvl="1" indent="-246063">
              <a:lnSpc>
                <a:spcPct val="90000"/>
              </a:lnSpc>
              <a:spcBef>
                <a:spcPct val="20000"/>
              </a:spcBef>
              <a:buClr>
                <a:schemeClr val="accent1"/>
              </a:buClr>
              <a:buSzPct val="85000"/>
              <a:buFont typeface="Wingdings 2" pitchFamily="18" charset="2"/>
              <a:buChar char=""/>
            </a:pPr>
            <a:r>
              <a:rPr lang="en-US">
                <a:latin typeface="Calibri" pitchFamily="34" charset="0"/>
              </a:rPr>
              <a:t>Manage data volume (1 km domain = 1.6 Gb / time)</a:t>
            </a:r>
            <a:endParaRPr lang="en-US">
              <a:solidFill>
                <a:schemeClr val="accent2"/>
              </a:solidFill>
              <a:latin typeface="Calibri" pitchFamily="34" charset="0"/>
            </a:endParaRPr>
          </a:p>
          <a:p>
            <a:pPr marL="639763" lvl="1" indent="-246063">
              <a:lnSpc>
                <a:spcPct val="90000"/>
              </a:lnSpc>
              <a:spcBef>
                <a:spcPct val="20000"/>
              </a:spcBef>
              <a:buClr>
                <a:schemeClr val="accent1"/>
              </a:buClr>
              <a:buSzPct val="85000"/>
              <a:buFont typeface="Wingdings 2" pitchFamily="18" charset="2"/>
              <a:buChar char=""/>
            </a:pPr>
            <a:endParaRPr lang="en-US">
              <a:solidFill>
                <a:schemeClr val="accent2"/>
              </a:solidFill>
              <a:latin typeface="Calibri" pitchFamily="34" charset="0"/>
            </a:endParaRPr>
          </a:p>
          <a:p>
            <a:pPr marL="639763" lvl="1" indent="-246063">
              <a:lnSpc>
                <a:spcPct val="90000"/>
              </a:lnSpc>
              <a:spcBef>
                <a:spcPct val="20000"/>
              </a:spcBef>
              <a:buClr>
                <a:schemeClr val="accent1"/>
              </a:buClr>
              <a:buSzPct val="85000"/>
              <a:buFont typeface="Wingdings 2" pitchFamily="18" charset="2"/>
              <a:buChar char=""/>
            </a:pPr>
            <a:endParaRPr lang="en-US">
              <a:latin typeface="Calibri" pitchFamily="34" charset="0"/>
            </a:endParaRPr>
          </a:p>
        </p:txBody>
      </p:sp>
      <p:pic>
        <p:nvPicPr>
          <p:cNvPr id="53257" name="Picture 9" descr="wrf_domain"/>
          <p:cNvPicPr>
            <a:picLocks noGrp="1" noChangeAspect="1" noChangeArrowheads="1"/>
          </p:cNvPicPr>
          <p:nvPr>
            <p:ph sz="half" idx="1"/>
          </p:nvPr>
        </p:nvPicPr>
        <p:blipFill>
          <a:blip r:embed="rId3" cstate="print"/>
          <a:srcRect/>
          <a:stretch>
            <a:fillRect/>
          </a:stretch>
        </p:blipFill>
        <p:spPr bwMode="auto">
          <a:xfrm>
            <a:off x="1828800" y="1143000"/>
            <a:ext cx="5486400" cy="3551238"/>
          </a:xfrm>
          <a:noFill/>
          <a:ln>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9"/>
          <p:cNvSpPr>
            <a:spLocks noGrp="1"/>
          </p:cNvSpPr>
          <p:nvPr>
            <p:ph type="dt" sz="half" idx="10"/>
          </p:nvPr>
        </p:nvSpPr>
        <p:spPr/>
        <p:txBody>
          <a:bodyPr/>
          <a:lstStyle/>
          <a:p>
            <a:fld id="{258A859B-8E08-4AEA-9353-93972242E34A}" type="datetime1">
              <a:rPr lang="en-US"/>
              <a:pPr/>
              <a:t>4/13/2011</a:t>
            </a:fld>
            <a:endParaRPr lang="en-US"/>
          </a:p>
        </p:txBody>
      </p:sp>
      <p:sp>
        <p:nvSpPr>
          <p:cNvPr id="6" name="Footer Placeholder 21"/>
          <p:cNvSpPr>
            <a:spLocks noGrp="1"/>
          </p:cNvSpPr>
          <p:nvPr>
            <p:ph type="ftr" sz="quarter" idx="11"/>
          </p:nvPr>
        </p:nvSpPr>
        <p:spPr/>
        <p:txBody>
          <a:bodyPr/>
          <a:lstStyle/>
          <a:p>
            <a:r>
              <a:rPr lang="en-US"/>
              <a:t>Air Resources Laboratory</a:t>
            </a:r>
          </a:p>
        </p:txBody>
      </p:sp>
      <p:sp>
        <p:nvSpPr>
          <p:cNvPr id="7" name="Slide Number Placeholder 17"/>
          <p:cNvSpPr>
            <a:spLocks noGrp="1"/>
          </p:cNvSpPr>
          <p:nvPr>
            <p:ph type="sldNum" sz="quarter" idx="12"/>
          </p:nvPr>
        </p:nvSpPr>
        <p:spPr/>
        <p:txBody>
          <a:bodyPr/>
          <a:lstStyle/>
          <a:p>
            <a:fld id="{1D70FD46-E50F-4492-A273-2C742280FF2D}" type="slidenum">
              <a:rPr lang="en-US"/>
              <a:pPr/>
              <a:t>17</a:t>
            </a:fld>
            <a:endParaRPr lang="en-US"/>
          </a:p>
        </p:txBody>
      </p:sp>
      <p:sp>
        <p:nvSpPr>
          <p:cNvPr id="72706" name="Rectangle 2"/>
          <p:cNvSpPr>
            <a:spLocks noGrp="1"/>
          </p:cNvSpPr>
          <p:nvPr>
            <p:ph type="title"/>
          </p:nvPr>
        </p:nvSpPr>
        <p:spPr>
          <a:xfrm>
            <a:off x="1066800" y="0"/>
            <a:ext cx="7848600" cy="914400"/>
          </a:xfrm>
        </p:spPr>
        <p:txBody>
          <a:bodyPr/>
          <a:lstStyle/>
          <a:p>
            <a:pPr algn="ctr"/>
            <a:r>
              <a:rPr lang="en-US" sz="3200" smtClean="0"/>
              <a:t>Model Evaluation</a:t>
            </a:r>
            <a:br>
              <a:rPr lang="en-US" sz="3200" smtClean="0"/>
            </a:br>
            <a:r>
              <a:rPr lang="en-US" sz="2400" smtClean="0"/>
              <a:t>Meteorological Data Assimilation</a:t>
            </a:r>
          </a:p>
        </p:txBody>
      </p:sp>
      <p:pic>
        <p:nvPicPr>
          <p:cNvPr id="72711" name="Picture 7" descr="scatter"/>
          <p:cNvPicPr>
            <a:picLocks noGrp="1" noChangeAspect="1" noChangeArrowheads="1"/>
          </p:cNvPicPr>
          <p:nvPr>
            <p:ph sz="half" idx="2"/>
          </p:nvPr>
        </p:nvPicPr>
        <p:blipFill>
          <a:blip r:embed="rId3" cstate="print"/>
          <a:srcRect/>
          <a:stretch>
            <a:fillRect/>
          </a:stretch>
        </p:blipFill>
        <p:spPr bwMode="auto">
          <a:xfrm>
            <a:off x="1143000" y="1143000"/>
            <a:ext cx="4503738" cy="4953000"/>
          </a:xfrm>
          <a:noFill/>
          <a:ln>
            <a:miter lim="800000"/>
            <a:headEnd/>
            <a:tailEnd/>
          </a:ln>
        </p:spPr>
      </p:pic>
      <p:sp>
        <p:nvSpPr>
          <p:cNvPr id="72712" name="Rectangle 8"/>
          <p:cNvSpPr>
            <a:spLocks noChangeArrowheads="1"/>
          </p:cNvSpPr>
          <p:nvPr/>
        </p:nvSpPr>
        <p:spPr bwMode="auto">
          <a:xfrm>
            <a:off x="5638800" y="2209800"/>
            <a:ext cx="3352800" cy="3505200"/>
          </a:xfrm>
          <a:prstGeom prst="rect">
            <a:avLst/>
          </a:prstGeom>
          <a:noFill/>
          <a:ln w="9525">
            <a:noFill/>
            <a:miter lim="800000"/>
            <a:headEnd/>
            <a:tailEnd/>
          </a:ln>
          <a:effectLst/>
        </p:spPr>
        <p:txBody>
          <a:bodyPr/>
          <a:lstStyle/>
          <a:p>
            <a:pPr marL="273050" indent="-273050">
              <a:lnSpc>
                <a:spcPct val="90000"/>
              </a:lnSpc>
              <a:spcBef>
                <a:spcPct val="20000"/>
              </a:spcBef>
              <a:buClr>
                <a:srgbClr val="0BD0D9"/>
              </a:buClr>
              <a:buSzPct val="95000"/>
              <a:buFont typeface="Wingdings 2" pitchFamily="18" charset="2"/>
              <a:buChar char=""/>
            </a:pPr>
            <a:r>
              <a:rPr lang="en-US" b="1">
                <a:latin typeface="Calibri" pitchFamily="34" charset="0"/>
              </a:rPr>
              <a:t>Future Directions</a:t>
            </a:r>
          </a:p>
          <a:p>
            <a:pPr marL="639763" lvl="1" indent="-246063">
              <a:lnSpc>
                <a:spcPct val="90000"/>
              </a:lnSpc>
              <a:spcBef>
                <a:spcPct val="20000"/>
              </a:spcBef>
              <a:buClr>
                <a:schemeClr val="accent1"/>
              </a:buClr>
              <a:buSzPct val="85000"/>
              <a:buFont typeface="Wingdings 2" pitchFamily="18" charset="2"/>
              <a:buChar char=""/>
            </a:pPr>
            <a:r>
              <a:rPr lang="en-US">
                <a:latin typeface="Calibri" pitchFamily="34" charset="0"/>
              </a:rPr>
              <a:t>Evaluate …</a:t>
            </a:r>
          </a:p>
          <a:p>
            <a:pPr lvl="2" indent="-246063">
              <a:lnSpc>
                <a:spcPct val="90000"/>
              </a:lnSpc>
              <a:spcBef>
                <a:spcPct val="20000"/>
              </a:spcBef>
              <a:buClr>
                <a:schemeClr val="accent2"/>
              </a:buClr>
              <a:buSzPct val="70000"/>
              <a:buFont typeface="Wingdings 2" pitchFamily="18" charset="2"/>
              <a:buChar char=""/>
            </a:pPr>
            <a:r>
              <a:rPr lang="en-US">
                <a:latin typeface="Calibri" pitchFamily="34" charset="0"/>
              </a:rPr>
              <a:t>time frequency versus grid size </a:t>
            </a:r>
          </a:p>
          <a:p>
            <a:pPr lvl="2" indent="-246063">
              <a:lnSpc>
                <a:spcPct val="90000"/>
              </a:lnSpc>
              <a:spcBef>
                <a:spcPct val="20000"/>
              </a:spcBef>
              <a:buClr>
                <a:schemeClr val="accent2"/>
              </a:buClr>
              <a:buSzPct val="70000"/>
              <a:buFont typeface="Wingdings 2" pitchFamily="18" charset="2"/>
              <a:buChar char=""/>
            </a:pPr>
            <a:r>
              <a:rPr lang="en-US">
                <a:latin typeface="Calibri" pitchFamily="34" charset="0"/>
              </a:rPr>
              <a:t>Instantaneous versus time averaged fields</a:t>
            </a:r>
          </a:p>
          <a:p>
            <a:pPr lvl="2" indent="-246063">
              <a:lnSpc>
                <a:spcPct val="90000"/>
              </a:lnSpc>
              <a:spcBef>
                <a:spcPct val="20000"/>
              </a:spcBef>
              <a:buClr>
                <a:schemeClr val="accent2"/>
              </a:buClr>
              <a:buSzPct val="70000"/>
              <a:buFont typeface="Wingdings 2" pitchFamily="18" charset="2"/>
              <a:buChar char=""/>
            </a:pPr>
            <a:r>
              <a:rPr lang="en-US">
                <a:latin typeface="Calibri" pitchFamily="34" charset="0"/>
              </a:rPr>
              <a:t>In-line model versus off-line model</a:t>
            </a:r>
          </a:p>
          <a:p>
            <a:pPr lvl="2" indent="-246063">
              <a:lnSpc>
                <a:spcPct val="90000"/>
              </a:lnSpc>
              <a:spcBef>
                <a:spcPct val="20000"/>
              </a:spcBef>
              <a:buClr>
                <a:schemeClr val="accent2"/>
              </a:buClr>
              <a:buSzPct val="70000"/>
              <a:buFont typeface="Wingdings 2" pitchFamily="18" charset="2"/>
              <a:buChar char=""/>
            </a:pPr>
            <a:r>
              <a:rPr lang="en-US">
                <a:latin typeface="Calibri" pitchFamily="34" charset="0"/>
              </a:rPr>
              <a:t>Optimize model’s data I/O for large files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9"/>
          <p:cNvSpPr>
            <a:spLocks noGrp="1"/>
          </p:cNvSpPr>
          <p:nvPr>
            <p:ph type="dt" sz="half" idx="10"/>
          </p:nvPr>
        </p:nvSpPr>
        <p:spPr/>
        <p:txBody>
          <a:bodyPr/>
          <a:lstStyle/>
          <a:p>
            <a:fld id="{4B65C106-E2C0-4114-91B7-7B5B1032A085}" type="datetime1">
              <a:rPr lang="en-US"/>
              <a:pPr/>
              <a:t>4/13/2011</a:t>
            </a:fld>
            <a:endParaRPr lang="en-US"/>
          </a:p>
        </p:txBody>
      </p:sp>
      <p:sp>
        <p:nvSpPr>
          <p:cNvPr id="5" name="Footer Placeholder 21"/>
          <p:cNvSpPr>
            <a:spLocks noGrp="1"/>
          </p:cNvSpPr>
          <p:nvPr>
            <p:ph type="ftr" sz="quarter" idx="11"/>
          </p:nvPr>
        </p:nvSpPr>
        <p:spPr/>
        <p:txBody>
          <a:bodyPr/>
          <a:lstStyle/>
          <a:p>
            <a:r>
              <a:rPr lang="en-US"/>
              <a:t>Air Resources Laboratory</a:t>
            </a:r>
          </a:p>
        </p:txBody>
      </p:sp>
      <p:sp>
        <p:nvSpPr>
          <p:cNvPr id="6" name="Slide Number Placeholder 17"/>
          <p:cNvSpPr>
            <a:spLocks noGrp="1"/>
          </p:cNvSpPr>
          <p:nvPr>
            <p:ph type="sldNum" sz="quarter" idx="12"/>
          </p:nvPr>
        </p:nvSpPr>
        <p:spPr/>
        <p:txBody>
          <a:bodyPr/>
          <a:lstStyle/>
          <a:p>
            <a:fld id="{871DBF45-BF39-47A2-B4B6-3B224F05932B}" type="slidenum">
              <a:rPr lang="en-US"/>
              <a:pPr/>
              <a:t>18</a:t>
            </a:fld>
            <a:endParaRPr lang="en-US"/>
          </a:p>
        </p:txBody>
      </p:sp>
      <p:sp>
        <p:nvSpPr>
          <p:cNvPr id="142338" name="Rectangle 2"/>
          <p:cNvSpPr>
            <a:spLocks noGrp="1"/>
          </p:cNvSpPr>
          <p:nvPr>
            <p:ph type="title"/>
          </p:nvPr>
        </p:nvSpPr>
        <p:spPr>
          <a:xfrm>
            <a:off x="1600200" y="304800"/>
            <a:ext cx="6019800" cy="685800"/>
          </a:xfrm>
        </p:spPr>
        <p:txBody>
          <a:bodyPr/>
          <a:lstStyle/>
          <a:p>
            <a:pPr algn="ctr"/>
            <a:r>
              <a:rPr lang="en-US" smtClean="0"/>
              <a:t>Decision Support</a:t>
            </a:r>
          </a:p>
        </p:txBody>
      </p:sp>
      <p:pic>
        <p:nvPicPr>
          <p:cNvPr id="142340" name="Picture 4" descr="IMG_0829"/>
          <p:cNvPicPr>
            <a:picLocks noChangeAspect="1" noChangeArrowheads="1"/>
          </p:cNvPicPr>
          <p:nvPr/>
        </p:nvPicPr>
        <p:blipFill>
          <a:blip r:embed="rId3" cstate="print"/>
          <a:srcRect/>
          <a:stretch>
            <a:fillRect/>
          </a:stretch>
        </p:blipFill>
        <p:spPr bwMode="auto">
          <a:xfrm>
            <a:off x="1371600" y="1295400"/>
            <a:ext cx="6502400" cy="48768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892F534-6282-4125-A153-396DD76CBB9C}" type="datetime1">
              <a:rPr lang="en-US"/>
              <a:pPr/>
              <a:t>4/13/2011</a:t>
            </a:fld>
            <a:endParaRPr lang="en-US"/>
          </a:p>
        </p:txBody>
      </p:sp>
      <p:sp>
        <p:nvSpPr>
          <p:cNvPr id="6" name="Footer Placeholder 5"/>
          <p:cNvSpPr>
            <a:spLocks noGrp="1"/>
          </p:cNvSpPr>
          <p:nvPr>
            <p:ph type="ftr" sz="quarter" idx="11"/>
          </p:nvPr>
        </p:nvSpPr>
        <p:spPr/>
        <p:txBody>
          <a:bodyPr/>
          <a:lstStyle/>
          <a:p>
            <a:r>
              <a:rPr lang="en-US"/>
              <a:t>Air Resources Laboratory</a:t>
            </a:r>
          </a:p>
        </p:txBody>
      </p:sp>
      <p:sp>
        <p:nvSpPr>
          <p:cNvPr id="7" name="Slide Number Placeholder 6"/>
          <p:cNvSpPr>
            <a:spLocks noGrp="1"/>
          </p:cNvSpPr>
          <p:nvPr>
            <p:ph type="sldNum" sz="quarter" idx="12"/>
          </p:nvPr>
        </p:nvSpPr>
        <p:spPr/>
        <p:txBody>
          <a:bodyPr/>
          <a:lstStyle/>
          <a:p>
            <a:fld id="{DB369504-271E-490A-B054-47C7AC8E5D2A}" type="slidenum">
              <a:rPr lang="en-US"/>
              <a:pPr/>
              <a:t>19</a:t>
            </a:fld>
            <a:endParaRPr lang="en-US"/>
          </a:p>
        </p:txBody>
      </p:sp>
      <p:sp>
        <p:nvSpPr>
          <p:cNvPr id="56322" name="Rectangle 2"/>
          <p:cNvSpPr>
            <a:spLocks noGrp="1"/>
          </p:cNvSpPr>
          <p:nvPr>
            <p:ph type="title"/>
          </p:nvPr>
        </p:nvSpPr>
        <p:spPr>
          <a:xfrm>
            <a:off x="1371600" y="609600"/>
            <a:ext cx="6019800" cy="838200"/>
          </a:xfrm>
        </p:spPr>
        <p:txBody>
          <a:bodyPr/>
          <a:lstStyle/>
          <a:p>
            <a:pPr algn="ctr"/>
            <a:r>
              <a:rPr lang="en-US" sz="3200" smtClean="0"/>
              <a:t>Decision Support</a:t>
            </a:r>
            <a:br>
              <a:rPr lang="en-US" sz="3200" smtClean="0"/>
            </a:br>
            <a:r>
              <a:rPr lang="en-US" sz="2400" smtClean="0"/>
              <a:t>Dispersion Model Training</a:t>
            </a:r>
          </a:p>
        </p:txBody>
      </p:sp>
      <p:sp>
        <p:nvSpPr>
          <p:cNvPr id="56323" name="Rectangle 3"/>
          <p:cNvSpPr>
            <a:spLocks noGrp="1" noChangeArrowheads="1"/>
          </p:cNvSpPr>
          <p:nvPr>
            <p:ph type="body" sz="half" idx="2"/>
          </p:nvPr>
        </p:nvSpPr>
        <p:spPr bwMode="auto">
          <a:xfrm>
            <a:off x="5486400" y="1524000"/>
            <a:ext cx="3429000" cy="4191000"/>
          </a:xfrm>
          <a:noFill/>
          <a:ln>
            <a:miter lim="800000"/>
            <a:headEnd/>
            <a:tailEnd/>
          </a:ln>
        </p:spPr>
        <p:txBody>
          <a:bodyPr vert="horz" wrap="square" lIns="91440" tIns="45720" rIns="91440" bIns="45720" numCol="1" anchor="t" anchorCtr="0" compatLnSpc="1">
            <a:prstTxWarp prst="textNoShape">
              <a:avLst/>
            </a:prstTxWarp>
          </a:bodyPr>
          <a:lstStyle/>
          <a:p>
            <a:pPr>
              <a:buFont typeface="Wingdings 2" pitchFamily="18" charset="2"/>
              <a:buNone/>
            </a:pPr>
            <a:endParaRPr lang="en-US" sz="2200" smtClean="0"/>
          </a:p>
          <a:p>
            <a:r>
              <a:rPr lang="en-US" sz="1800" b="1" smtClean="0"/>
              <a:t>Approaches</a:t>
            </a:r>
          </a:p>
          <a:p>
            <a:pPr lvl="1"/>
            <a:r>
              <a:rPr lang="en-US" sz="1800" smtClean="0"/>
              <a:t>Annual 3-day PC training workshop  (14 since 2004)</a:t>
            </a:r>
          </a:p>
          <a:p>
            <a:pPr lvl="1"/>
            <a:r>
              <a:rPr lang="en-US" sz="1800" smtClean="0"/>
              <a:t>Interact with stakeholders</a:t>
            </a:r>
          </a:p>
          <a:p>
            <a:r>
              <a:rPr lang="en-US" sz="1800" b="1" smtClean="0"/>
              <a:t>Accomplishments</a:t>
            </a:r>
          </a:p>
          <a:p>
            <a:pPr lvl="1"/>
            <a:r>
              <a:rPr lang="en-US" sz="1800" smtClean="0"/>
              <a:t>New collaboration with COMET to satisfy WFO training requirement</a:t>
            </a:r>
          </a:p>
          <a:p>
            <a:r>
              <a:rPr lang="en-US" sz="1800" b="1" smtClean="0"/>
              <a:t>Future Directions</a:t>
            </a:r>
          </a:p>
          <a:p>
            <a:pPr lvl="1"/>
            <a:r>
              <a:rPr lang="en-US" sz="1800" smtClean="0"/>
              <a:t>Need to develop a model front-end black-box</a:t>
            </a:r>
          </a:p>
          <a:p>
            <a:pPr lvl="1"/>
            <a:endParaRPr lang="en-US" sz="1800" smtClean="0"/>
          </a:p>
        </p:txBody>
      </p:sp>
      <p:pic>
        <p:nvPicPr>
          <p:cNvPr id="56325" name="Picture 5" descr="comet2"/>
          <p:cNvPicPr>
            <a:picLocks noGrp="1" noChangeAspect="1" noChangeArrowheads="1"/>
          </p:cNvPicPr>
          <p:nvPr>
            <p:ph sz="half" idx="1"/>
          </p:nvPr>
        </p:nvPicPr>
        <p:blipFill>
          <a:blip r:embed="rId3" cstate="print"/>
          <a:srcRect/>
          <a:stretch>
            <a:fillRect/>
          </a:stretch>
        </p:blipFill>
        <p:spPr bwMode="auto">
          <a:xfrm>
            <a:off x="0" y="1676400"/>
            <a:ext cx="5562600" cy="3738563"/>
          </a:xfrm>
          <a:noFill/>
          <a:ln>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9"/>
          <p:cNvSpPr>
            <a:spLocks noGrp="1"/>
          </p:cNvSpPr>
          <p:nvPr>
            <p:ph type="dt" sz="half" idx="10"/>
          </p:nvPr>
        </p:nvSpPr>
        <p:spPr/>
        <p:txBody>
          <a:bodyPr/>
          <a:lstStyle/>
          <a:p>
            <a:fld id="{5B8F4BD9-7DF0-420F-95F0-F2EA6ACE0690}" type="datetime1">
              <a:rPr lang="en-US"/>
              <a:pPr/>
              <a:t>4/13/2011</a:t>
            </a:fld>
            <a:endParaRPr lang="en-US"/>
          </a:p>
        </p:txBody>
      </p:sp>
      <p:sp>
        <p:nvSpPr>
          <p:cNvPr id="5" name="Footer Placeholder 21"/>
          <p:cNvSpPr>
            <a:spLocks noGrp="1"/>
          </p:cNvSpPr>
          <p:nvPr>
            <p:ph type="ftr" sz="quarter" idx="11"/>
          </p:nvPr>
        </p:nvSpPr>
        <p:spPr/>
        <p:txBody>
          <a:bodyPr/>
          <a:lstStyle/>
          <a:p>
            <a:r>
              <a:rPr lang="en-US"/>
              <a:t>Air Resources Laboratory</a:t>
            </a:r>
          </a:p>
        </p:txBody>
      </p:sp>
      <p:sp>
        <p:nvSpPr>
          <p:cNvPr id="6" name="Slide Number Placeholder 17"/>
          <p:cNvSpPr>
            <a:spLocks noGrp="1"/>
          </p:cNvSpPr>
          <p:nvPr>
            <p:ph type="sldNum" sz="quarter" idx="12"/>
          </p:nvPr>
        </p:nvSpPr>
        <p:spPr/>
        <p:txBody>
          <a:bodyPr/>
          <a:lstStyle/>
          <a:p>
            <a:fld id="{0EB1876F-BB02-4BDC-BCDB-509662F9BC1D}" type="slidenum">
              <a:rPr lang="en-US"/>
              <a:pPr/>
              <a:t>2</a:t>
            </a:fld>
            <a:endParaRPr lang="en-US"/>
          </a:p>
        </p:txBody>
      </p:sp>
      <p:sp>
        <p:nvSpPr>
          <p:cNvPr id="110594" name="Rectangle 2"/>
          <p:cNvSpPr>
            <a:spLocks noGrp="1"/>
          </p:cNvSpPr>
          <p:nvPr>
            <p:ph type="title"/>
          </p:nvPr>
        </p:nvSpPr>
        <p:spPr>
          <a:xfrm>
            <a:off x="1752600" y="685800"/>
            <a:ext cx="5029200" cy="838200"/>
          </a:xfrm>
        </p:spPr>
        <p:txBody>
          <a:bodyPr/>
          <a:lstStyle/>
          <a:p>
            <a:pPr algn="ctr"/>
            <a:r>
              <a:rPr lang="en-US" sz="3200" smtClean="0"/>
              <a:t>Goals</a:t>
            </a:r>
            <a:br>
              <a:rPr lang="en-US" sz="3200" smtClean="0"/>
            </a:br>
            <a:r>
              <a:rPr lang="en-US" sz="3200" smtClean="0"/>
              <a:t>Research and Applications</a:t>
            </a:r>
          </a:p>
        </p:txBody>
      </p:sp>
      <p:sp>
        <p:nvSpPr>
          <p:cNvPr id="110596" name="Rectangle 4"/>
          <p:cNvSpPr>
            <a:spLocks noGrp="1" noChangeArrowheads="1"/>
          </p:cNvSpPr>
          <p:nvPr>
            <p:ph type="body" idx="1"/>
          </p:nvPr>
        </p:nvSpPr>
        <p:spPr bwMode="auto">
          <a:xfrm>
            <a:off x="2209800" y="1828800"/>
            <a:ext cx="6019800" cy="4267200"/>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pPr>
            <a:r>
              <a:rPr lang="en-US" sz="1700" b="1" smtClean="0"/>
              <a:t>Emergency Response</a:t>
            </a:r>
          </a:p>
          <a:p>
            <a:pPr lvl="1">
              <a:lnSpc>
                <a:spcPct val="80000"/>
              </a:lnSpc>
            </a:pPr>
            <a:r>
              <a:rPr lang="en-US" sz="1600" smtClean="0"/>
              <a:t>Radiological releases</a:t>
            </a:r>
          </a:p>
          <a:p>
            <a:pPr lvl="1">
              <a:lnSpc>
                <a:spcPct val="80000"/>
              </a:lnSpc>
            </a:pPr>
            <a:r>
              <a:rPr lang="en-US" sz="1600" smtClean="0"/>
              <a:t>Improvised nuclear devices</a:t>
            </a:r>
          </a:p>
          <a:p>
            <a:pPr lvl="1">
              <a:lnSpc>
                <a:spcPct val="80000"/>
              </a:lnSpc>
            </a:pPr>
            <a:r>
              <a:rPr lang="en-US" sz="1600" smtClean="0"/>
              <a:t>Chemical releases </a:t>
            </a:r>
          </a:p>
          <a:p>
            <a:pPr lvl="1">
              <a:lnSpc>
                <a:spcPct val="80000"/>
              </a:lnSpc>
            </a:pPr>
            <a:r>
              <a:rPr lang="en-US" sz="1600" smtClean="0">
                <a:solidFill>
                  <a:schemeClr val="tx2"/>
                </a:solidFill>
              </a:rPr>
              <a:t>Volcanic eruptions (Barbara Stunder)</a:t>
            </a:r>
          </a:p>
          <a:p>
            <a:pPr>
              <a:lnSpc>
                <a:spcPct val="80000"/>
              </a:lnSpc>
            </a:pPr>
            <a:r>
              <a:rPr lang="en-US" sz="1700" b="1" smtClean="0"/>
              <a:t>Air Quality</a:t>
            </a:r>
          </a:p>
          <a:p>
            <a:pPr lvl="1">
              <a:lnSpc>
                <a:spcPct val="80000"/>
              </a:lnSpc>
            </a:pPr>
            <a:r>
              <a:rPr lang="en-US" sz="1600" smtClean="0"/>
              <a:t>Kilauea plume prediction</a:t>
            </a:r>
            <a:endParaRPr lang="en-US" sz="1600" b="1" smtClean="0"/>
          </a:p>
          <a:p>
            <a:pPr lvl="1">
              <a:lnSpc>
                <a:spcPct val="80000"/>
              </a:lnSpc>
            </a:pPr>
            <a:r>
              <a:rPr lang="en-US" sz="1600" smtClean="0">
                <a:solidFill>
                  <a:schemeClr val="tx2"/>
                </a:solidFill>
              </a:rPr>
              <a:t>Fire smoke and Wind-blown dust (Ariel Stein)</a:t>
            </a:r>
            <a:endParaRPr lang="en-US" sz="1600" smtClean="0"/>
          </a:p>
          <a:p>
            <a:pPr lvl="1">
              <a:lnSpc>
                <a:spcPct val="80000"/>
              </a:lnSpc>
            </a:pPr>
            <a:r>
              <a:rPr lang="en-US" sz="1600" smtClean="0"/>
              <a:t>Global pollutant transport</a:t>
            </a:r>
          </a:p>
          <a:p>
            <a:pPr lvl="1">
              <a:lnSpc>
                <a:spcPct val="80000"/>
              </a:lnSpc>
            </a:pPr>
            <a:r>
              <a:rPr lang="en-US" sz="1600" smtClean="0">
                <a:solidFill>
                  <a:schemeClr val="tx2"/>
                </a:solidFill>
              </a:rPr>
              <a:t>Source-receptor analysis (Mark Cohen)</a:t>
            </a:r>
          </a:p>
          <a:p>
            <a:pPr>
              <a:lnSpc>
                <a:spcPct val="80000"/>
              </a:lnSpc>
            </a:pPr>
            <a:r>
              <a:rPr lang="en-US" sz="1700" b="1" smtClean="0"/>
              <a:t>Model Evaluation</a:t>
            </a:r>
          </a:p>
          <a:p>
            <a:pPr lvl="1">
              <a:lnSpc>
                <a:spcPct val="80000"/>
              </a:lnSpc>
            </a:pPr>
            <a:r>
              <a:rPr lang="en-US" sz="1600" smtClean="0"/>
              <a:t>Data Archive of Tracer Experiments and Meteorology</a:t>
            </a:r>
          </a:p>
          <a:p>
            <a:pPr lvl="1">
              <a:lnSpc>
                <a:spcPct val="80000"/>
              </a:lnSpc>
            </a:pPr>
            <a:r>
              <a:rPr lang="en-US" sz="1600" smtClean="0"/>
              <a:t>Meteorological data assimilation</a:t>
            </a:r>
          </a:p>
          <a:p>
            <a:pPr>
              <a:lnSpc>
                <a:spcPct val="80000"/>
              </a:lnSpc>
            </a:pPr>
            <a:r>
              <a:rPr lang="en-US" sz="1700" b="1" smtClean="0"/>
              <a:t>Decision Support</a:t>
            </a:r>
          </a:p>
          <a:p>
            <a:pPr lvl="1">
              <a:lnSpc>
                <a:spcPct val="80000"/>
              </a:lnSpc>
            </a:pPr>
            <a:r>
              <a:rPr lang="en-US" sz="1600" smtClean="0"/>
              <a:t>Dispersion model training</a:t>
            </a:r>
          </a:p>
          <a:p>
            <a:pPr lvl="1">
              <a:lnSpc>
                <a:spcPct val="80000"/>
              </a:lnSpc>
            </a:pPr>
            <a:r>
              <a:rPr lang="en-US" sz="1600" smtClean="0"/>
              <a:t>Real-time Environmental Applications and Display sYstem</a:t>
            </a:r>
          </a:p>
          <a:p>
            <a:pPr lvl="1">
              <a:lnSpc>
                <a:spcPct val="80000"/>
              </a:lnSpc>
              <a:buFont typeface="Wingdings 2" pitchFamily="18" charset="2"/>
              <a:buNone/>
            </a:pPr>
            <a:endParaRPr lang="en-US" sz="1600" smtClean="0"/>
          </a:p>
          <a:p>
            <a:pPr lvl="1">
              <a:lnSpc>
                <a:spcPct val="80000"/>
              </a:lnSpc>
            </a:pPr>
            <a:endParaRPr lang="en-US" sz="16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D5D0FD2-759A-4697-B0F7-50E3A36E5868}" type="datetime1">
              <a:rPr lang="en-US"/>
              <a:pPr/>
              <a:t>4/13/2011</a:t>
            </a:fld>
            <a:endParaRPr lang="en-US"/>
          </a:p>
        </p:txBody>
      </p:sp>
      <p:sp>
        <p:nvSpPr>
          <p:cNvPr id="6" name="Footer Placeholder 5"/>
          <p:cNvSpPr>
            <a:spLocks noGrp="1"/>
          </p:cNvSpPr>
          <p:nvPr>
            <p:ph type="ftr" sz="quarter" idx="11"/>
          </p:nvPr>
        </p:nvSpPr>
        <p:spPr/>
        <p:txBody>
          <a:bodyPr/>
          <a:lstStyle/>
          <a:p>
            <a:r>
              <a:rPr lang="en-US"/>
              <a:t>Air Resources Laboratory</a:t>
            </a:r>
          </a:p>
        </p:txBody>
      </p:sp>
      <p:sp>
        <p:nvSpPr>
          <p:cNvPr id="7" name="Slide Number Placeholder 6"/>
          <p:cNvSpPr>
            <a:spLocks noGrp="1"/>
          </p:cNvSpPr>
          <p:nvPr>
            <p:ph type="sldNum" sz="quarter" idx="12"/>
          </p:nvPr>
        </p:nvSpPr>
        <p:spPr/>
        <p:txBody>
          <a:bodyPr/>
          <a:lstStyle/>
          <a:p>
            <a:fld id="{73C8B167-6093-4F06-8C33-F2C175B088BE}" type="slidenum">
              <a:rPr lang="en-US"/>
              <a:pPr/>
              <a:t>20</a:t>
            </a:fld>
            <a:endParaRPr lang="en-US"/>
          </a:p>
        </p:txBody>
      </p:sp>
      <p:sp>
        <p:nvSpPr>
          <p:cNvPr id="58370" name="Rectangle 2"/>
          <p:cNvSpPr>
            <a:spLocks noGrp="1"/>
          </p:cNvSpPr>
          <p:nvPr>
            <p:ph type="title"/>
          </p:nvPr>
        </p:nvSpPr>
        <p:spPr>
          <a:xfrm>
            <a:off x="1143000" y="762000"/>
            <a:ext cx="7391400" cy="838200"/>
          </a:xfrm>
        </p:spPr>
        <p:txBody>
          <a:bodyPr/>
          <a:lstStyle/>
          <a:p>
            <a:pPr algn="ctr"/>
            <a:r>
              <a:rPr lang="en-US" sz="3200" smtClean="0"/>
              <a:t>Decision Support</a:t>
            </a:r>
            <a:br>
              <a:rPr lang="en-US" sz="3200" smtClean="0"/>
            </a:br>
            <a:r>
              <a:rPr lang="en-US" sz="3200" smtClean="0"/>
              <a:t> </a:t>
            </a:r>
            <a:r>
              <a:rPr lang="en-US" sz="2400" smtClean="0"/>
              <a:t>Real-time Environmental Applications and Display sYstem</a:t>
            </a:r>
          </a:p>
        </p:txBody>
      </p:sp>
      <p:pic>
        <p:nvPicPr>
          <p:cNvPr id="58373" name="Picture 5" descr="google"/>
          <p:cNvPicPr>
            <a:picLocks noGrp="1" noChangeAspect="1" noChangeArrowheads="1"/>
          </p:cNvPicPr>
          <p:nvPr>
            <p:ph sz="half" idx="1"/>
          </p:nvPr>
        </p:nvPicPr>
        <p:blipFill>
          <a:blip r:embed="rId3" cstate="print"/>
          <a:srcRect/>
          <a:stretch>
            <a:fillRect/>
          </a:stretch>
        </p:blipFill>
        <p:spPr bwMode="auto">
          <a:xfrm>
            <a:off x="152400" y="1905000"/>
            <a:ext cx="5334000" cy="4070350"/>
          </a:xfrm>
          <a:noFill/>
          <a:ln>
            <a:miter lim="800000"/>
            <a:headEnd/>
            <a:tailEnd/>
          </a:ln>
        </p:spPr>
      </p:pic>
      <p:sp>
        <p:nvSpPr>
          <p:cNvPr id="58376" name="Rectangle 8"/>
          <p:cNvSpPr>
            <a:spLocks noChangeArrowheads="1"/>
          </p:cNvSpPr>
          <p:nvPr/>
        </p:nvSpPr>
        <p:spPr bwMode="auto">
          <a:xfrm>
            <a:off x="5638800" y="2057400"/>
            <a:ext cx="3276600" cy="3733800"/>
          </a:xfrm>
          <a:prstGeom prst="rect">
            <a:avLst/>
          </a:prstGeom>
          <a:noFill/>
          <a:ln w="9525">
            <a:noFill/>
            <a:miter lim="800000"/>
            <a:headEnd/>
            <a:tailEnd/>
          </a:ln>
          <a:effectLst/>
        </p:spPr>
        <p:txBody>
          <a:bodyPr/>
          <a:lstStyle/>
          <a:p>
            <a:pPr marL="273050" indent="-273050">
              <a:spcBef>
                <a:spcPct val="20000"/>
              </a:spcBef>
              <a:buClr>
                <a:srgbClr val="0BD0D9"/>
              </a:buClr>
              <a:buSzPct val="95000"/>
              <a:buFont typeface="Wingdings 2" pitchFamily="18" charset="2"/>
              <a:buChar char=""/>
            </a:pPr>
            <a:r>
              <a:rPr lang="en-US" sz="1600" b="1">
                <a:latin typeface="Calibri" pitchFamily="34" charset="0"/>
              </a:rPr>
              <a:t>Approaches</a:t>
            </a:r>
          </a:p>
          <a:p>
            <a:pPr marL="639763" lvl="1" indent="-246063">
              <a:spcBef>
                <a:spcPct val="20000"/>
              </a:spcBef>
              <a:buClr>
                <a:schemeClr val="accent1"/>
              </a:buClr>
              <a:buSzPct val="85000"/>
              <a:buFont typeface="Wingdings 2" pitchFamily="18" charset="2"/>
              <a:buChar char=""/>
            </a:pPr>
            <a:r>
              <a:rPr lang="en-US" sz="1600">
                <a:latin typeface="Calibri" pitchFamily="34" charset="0"/>
              </a:rPr>
              <a:t>WEB based interface</a:t>
            </a:r>
          </a:p>
          <a:p>
            <a:pPr marL="639763" lvl="1" indent="-246063">
              <a:spcBef>
                <a:spcPct val="20000"/>
              </a:spcBef>
              <a:buClr>
                <a:schemeClr val="accent1"/>
              </a:buClr>
              <a:buSzPct val="85000"/>
              <a:buFont typeface="Wingdings 2" pitchFamily="18" charset="2"/>
              <a:buChar char=""/>
            </a:pPr>
            <a:r>
              <a:rPr lang="en-US" sz="1600">
                <a:latin typeface="Calibri" pitchFamily="34" charset="0"/>
              </a:rPr>
              <a:t>Perl for input and Postscript (PS) output</a:t>
            </a:r>
          </a:p>
          <a:p>
            <a:pPr marL="639763" lvl="1" indent="-246063">
              <a:spcBef>
                <a:spcPct val="20000"/>
              </a:spcBef>
              <a:buClr>
                <a:schemeClr val="accent1"/>
              </a:buClr>
              <a:buSzPct val="85000"/>
              <a:buFont typeface="Wingdings 2" pitchFamily="18" charset="2"/>
              <a:buChar char=""/>
            </a:pPr>
            <a:r>
              <a:rPr lang="en-US" sz="1600">
                <a:latin typeface="Calibri" pitchFamily="34" charset="0"/>
              </a:rPr>
              <a:t>Utilities to convert PS to SVG, ESRI-SHP, KMZ</a:t>
            </a:r>
          </a:p>
          <a:p>
            <a:pPr marL="273050" indent="-273050">
              <a:spcBef>
                <a:spcPct val="20000"/>
              </a:spcBef>
              <a:buClr>
                <a:srgbClr val="0BD0D9"/>
              </a:buClr>
              <a:buSzPct val="95000"/>
              <a:buFont typeface="Wingdings 2" pitchFamily="18" charset="2"/>
              <a:buChar char=""/>
            </a:pPr>
            <a:r>
              <a:rPr lang="en-US" sz="1600" b="1">
                <a:latin typeface="Calibri" pitchFamily="34" charset="0"/>
              </a:rPr>
              <a:t>Accomplishments</a:t>
            </a:r>
            <a:endParaRPr lang="en-US">
              <a:latin typeface="Calibri" pitchFamily="34" charset="0"/>
            </a:endParaRPr>
          </a:p>
          <a:p>
            <a:pPr marL="639763" lvl="1" indent="-246063">
              <a:spcBef>
                <a:spcPct val="20000"/>
              </a:spcBef>
              <a:buClr>
                <a:schemeClr val="accent1"/>
              </a:buClr>
              <a:buSzPct val="85000"/>
              <a:buFont typeface="Wingdings 2" pitchFamily="18" charset="2"/>
              <a:buChar char=""/>
            </a:pPr>
            <a:r>
              <a:rPr lang="en-US" sz="1600">
                <a:latin typeface="Calibri" pitchFamily="34" charset="0"/>
              </a:rPr>
              <a:t>New interface using FLASH and output to Google Maps</a:t>
            </a:r>
          </a:p>
          <a:p>
            <a:pPr marL="273050" indent="-273050">
              <a:spcBef>
                <a:spcPct val="20000"/>
              </a:spcBef>
              <a:buClr>
                <a:srgbClr val="0BD0D9"/>
              </a:buClr>
              <a:buSzPct val="95000"/>
              <a:buFont typeface="Wingdings 2" pitchFamily="18" charset="2"/>
              <a:buChar char=""/>
            </a:pPr>
            <a:r>
              <a:rPr lang="en-US" sz="1600" b="1">
                <a:latin typeface="Calibri" pitchFamily="34" charset="0"/>
              </a:rPr>
              <a:t>Future Directions</a:t>
            </a:r>
          </a:p>
          <a:p>
            <a:pPr marL="639763" lvl="1" indent="-246063">
              <a:spcBef>
                <a:spcPct val="20000"/>
              </a:spcBef>
              <a:buClr>
                <a:schemeClr val="accent1"/>
              </a:buClr>
              <a:buSzPct val="85000"/>
              <a:buFont typeface="Wingdings 2" pitchFamily="18" charset="2"/>
              <a:buChar char=""/>
            </a:pPr>
            <a:r>
              <a:rPr lang="en-US" sz="1600">
                <a:latin typeface="Calibri" pitchFamily="34" charset="0"/>
              </a:rPr>
              <a:t>Couple with GSD’s High Resolution Rapid Refresh at ESRL</a:t>
            </a:r>
          </a:p>
          <a:p>
            <a:pPr marL="639763" lvl="1" indent="-246063">
              <a:spcBef>
                <a:spcPct val="20000"/>
              </a:spcBef>
              <a:buClr>
                <a:schemeClr val="accent1"/>
              </a:buClr>
              <a:buSzPct val="85000"/>
              <a:buFont typeface="Wingdings 2" pitchFamily="18" charset="2"/>
              <a:buChar char=""/>
            </a:pPr>
            <a:endParaRPr lang="en-US" sz="1600">
              <a:latin typeface="Calibr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9"/>
          <p:cNvSpPr>
            <a:spLocks noGrp="1"/>
          </p:cNvSpPr>
          <p:nvPr>
            <p:ph type="dt" sz="half" idx="10"/>
          </p:nvPr>
        </p:nvSpPr>
        <p:spPr/>
        <p:txBody>
          <a:bodyPr/>
          <a:lstStyle/>
          <a:p>
            <a:fld id="{A2DBDE02-A027-4BE4-8A21-EB18D7C699D8}" type="datetime1">
              <a:rPr lang="en-US"/>
              <a:pPr/>
              <a:t>4/13/2011</a:t>
            </a:fld>
            <a:endParaRPr lang="en-US"/>
          </a:p>
        </p:txBody>
      </p:sp>
      <p:sp>
        <p:nvSpPr>
          <p:cNvPr id="7" name="Footer Placeholder 21"/>
          <p:cNvSpPr>
            <a:spLocks noGrp="1"/>
          </p:cNvSpPr>
          <p:nvPr>
            <p:ph type="ftr" sz="quarter" idx="11"/>
          </p:nvPr>
        </p:nvSpPr>
        <p:spPr/>
        <p:txBody>
          <a:bodyPr/>
          <a:lstStyle/>
          <a:p>
            <a:r>
              <a:rPr lang="en-US"/>
              <a:t>Air Resources Laboratory</a:t>
            </a:r>
          </a:p>
        </p:txBody>
      </p:sp>
      <p:sp>
        <p:nvSpPr>
          <p:cNvPr id="8" name="Slide Number Placeholder 17"/>
          <p:cNvSpPr>
            <a:spLocks noGrp="1"/>
          </p:cNvSpPr>
          <p:nvPr>
            <p:ph type="sldNum" sz="quarter" idx="12"/>
          </p:nvPr>
        </p:nvSpPr>
        <p:spPr/>
        <p:txBody>
          <a:bodyPr/>
          <a:lstStyle/>
          <a:p>
            <a:fld id="{8EAFBA3D-FFDC-4F69-B3E0-E75C76186C6B}" type="slidenum">
              <a:rPr lang="en-US"/>
              <a:pPr/>
              <a:t>21</a:t>
            </a:fld>
            <a:endParaRPr lang="en-US"/>
          </a:p>
        </p:txBody>
      </p:sp>
      <p:sp>
        <p:nvSpPr>
          <p:cNvPr id="59394" name="Rectangle 2"/>
          <p:cNvSpPr>
            <a:spLocks noGrp="1"/>
          </p:cNvSpPr>
          <p:nvPr>
            <p:ph type="title"/>
          </p:nvPr>
        </p:nvSpPr>
        <p:spPr>
          <a:xfrm>
            <a:off x="1600200" y="0"/>
            <a:ext cx="6019800" cy="685800"/>
          </a:xfrm>
        </p:spPr>
        <p:txBody>
          <a:bodyPr/>
          <a:lstStyle/>
          <a:p>
            <a:pPr algn="ctr"/>
            <a:r>
              <a:rPr lang="en-US" sz="3200" smtClean="0"/>
              <a:t>Indicators of Success</a:t>
            </a:r>
          </a:p>
        </p:txBody>
      </p:sp>
      <p:sp>
        <p:nvSpPr>
          <p:cNvPr id="59399" name="Rectangle 7"/>
          <p:cNvSpPr>
            <a:spLocks noChangeArrowheads="1"/>
          </p:cNvSpPr>
          <p:nvPr/>
        </p:nvSpPr>
        <p:spPr bwMode="auto">
          <a:xfrm>
            <a:off x="5029200" y="838200"/>
            <a:ext cx="3886200" cy="2743200"/>
          </a:xfrm>
          <a:prstGeom prst="rect">
            <a:avLst/>
          </a:prstGeom>
          <a:noFill/>
          <a:ln w="9525">
            <a:noFill/>
            <a:miter lim="800000"/>
            <a:headEnd/>
            <a:tailEnd/>
          </a:ln>
          <a:effectLst/>
        </p:spPr>
        <p:txBody>
          <a:bodyPr/>
          <a:lstStyle/>
          <a:p>
            <a:pPr marL="273050" indent="-273050">
              <a:spcBef>
                <a:spcPct val="20000"/>
              </a:spcBef>
              <a:buClr>
                <a:srgbClr val="0BD0D9"/>
              </a:buClr>
              <a:buSzPct val="95000"/>
              <a:buFont typeface="Wingdings 2" pitchFamily="18" charset="2"/>
              <a:buChar char=""/>
            </a:pPr>
            <a:r>
              <a:rPr lang="en-US" sz="1600" b="1">
                <a:latin typeface="Calibri" pitchFamily="34" charset="0"/>
              </a:rPr>
              <a:t>Emergency Response</a:t>
            </a:r>
          </a:p>
          <a:p>
            <a:pPr marL="639763" lvl="1" indent="-246063">
              <a:spcBef>
                <a:spcPct val="20000"/>
              </a:spcBef>
              <a:buClr>
                <a:schemeClr val="accent1"/>
              </a:buClr>
              <a:buSzPct val="85000"/>
              <a:buFont typeface="Wingdings 2" pitchFamily="18" charset="2"/>
              <a:buChar char=""/>
            </a:pPr>
            <a:r>
              <a:rPr lang="en-US" sz="1600">
                <a:latin typeface="Calibri" pitchFamily="34" charset="0"/>
              </a:rPr>
              <a:t>150 web simulations per month</a:t>
            </a:r>
          </a:p>
          <a:p>
            <a:pPr marL="273050" indent="-273050">
              <a:spcBef>
                <a:spcPct val="20000"/>
              </a:spcBef>
              <a:buClr>
                <a:srgbClr val="0BD0D9"/>
              </a:buClr>
              <a:buSzPct val="95000"/>
              <a:buFont typeface="Wingdings 2" pitchFamily="18" charset="2"/>
              <a:buChar char=""/>
            </a:pPr>
            <a:r>
              <a:rPr lang="en-US" sz="1600" b="1">
                <a:latin typeface="Calibri" pitchFamily="34" charset="0"/>
              </a:rPr>
              <a:t>Air Quality</a:t>
            </a:r>
          </a:p>
          <a:p>
            <a:pPr marL="639763" lvl="1" indent="-246063">
              <a:spcBef>
                <a:spcPct val="20000"/>
              </a:spcBef>
              <a:buClr>
                <a:schemeClr val="accent1"/>
              </a:buClr>
              <a:buSzPct val="85000"/>
              <a:buFont typeface="Wingdings 2" pitchFamily="18" charset="2"/>
              <a:buChar char=""/>
            </a:pPr>
            <a:r>
              <a:rPr lang="en-US" sz="1600">
                <a:latin typeface="Calibri" pitchFamily="34" charset="0"/>
              </a:rPr>
              <a:t>50,000 web simulations per month</a:t>
            </a:r>
          </a:p>
          <a:p>
            <a:pPr marL="639763" lvl="1" indent="-246063">
              <a:spcBef>
                <a:spcPct val="20000"/>
              </a:spcBef>
              <a:buClr>
                <a:schemeClr val="accent1"/>
              </a:buClr>
              <a:buSzPct val="85000"/>
              <a:buFont typeface="Wingdings 2" pitchFamily="18" charset="2"/>
              <a:buChar char=""/>
            </a:pPr>
            <a:r>
              <a:rPr lang="en-US" sz="1600">
                <a:latin typeface="Calibri" pitchFamily="34" charset="0"/>
              </a:rPr>
              <a:t>PC downloads:  4743</a:t>
            </a:r>
          </a:p>
          <a:p>
            <a:pPr marL="273050" indent="-273050">
              <a:spcBef>
                <a:spcPct val="20000"/>
              </a:spcBef>
              <a:buClr>
                <a:srgbClr val="0BD0D9"/>
              </a:buClr>
              <a:buSzPct val="95000"/>
              <a:buFont typeface="Wingdings 2" pitchFamily="18" charset="2"/>
              <a:buChar char=""/>
            </a:pPr>
            <a:r>
              <a:rPr lang="en-US" sz="1600" b="1">
                <a:latin typeface="Calibri" pitchFamily="34" charset="0"/>
              </a:rPr>
              <a:t>Decision Support</a:t>
            </a:r>
          </a:p>
          <a:p>
            <a:pPr marL="639763" lvl="1" indent="-246063">
              <a:spcBef>
                <a:spcPct val="20000"/>
              </a:spcBef>
              <a:buClr>
                <a:schemeClr val="accent1"/>
              </a:buClr>
              <a:buSzPct val="85000"/>
              <a:buFont typeface="Wingdings 2" pitchFamily="18" charset="2"/>
              <a:buChar char=""/>
            </a:pPr>
            <a:r>
              <a:rPr lang="en-US" sz="1600">
                <a:latin typeface="Calibri" pitchFamily="34" charset="0"/>
              </a:rPr>
              <a:t>Workshops ~ 140 persons</a:t>
            </a:r>
          </a:p>
          <a:p>
            <a:pPr marL="639763" lvl="1" indent="-246063">
              <a:spcBef>
                <a:spcPct val="20000"/>
              </a:spcBef>
              <a:buClr>
                <a:schemeClr val="accent1"/>
              </a:buClr>
              <a:buSzPct val="85000"/>
              <a:buFont typeface="Wingdings 2" pitchFamily="18" charset="2"/>
              <a:buChar char=""/>
            </a:pPr>
            <a:r>
              <a:rPr lang="en-US" sz="1600">
                <a:latin typeface="Calibri" pitchFamily="34" charset="0"/>
              </a:rPr>
              <a:t>Invitational  ~ 100 persons</a:t>
            </a:r>
          </a:p>
          <a:p>
            <a:pPr marL="639763" lvl="1" indent="-246063">
              <a:spcBef>
                <a:spcPct val="20000"/>
              </a:spcBef>
              <a:buClr>
                <a:schemeClr val="accent1"/>
              </a:buClr>
              <a:buSzPct val="85000"/>
              <a:buFont typeface="Wingdings 2" pitchFamily="18" charset="2"/>
              <a:buChar char=""/>
            </a:pPr>
            <a:r>
              <a:rPr lang="en-US" sz="1600">
                <a:latin typeface="Calibri" pitchFamily="34" charset="0"/>
              </a:rPr>
              <a:t>International  ~ 100 persons</a:t>
            </a:r>
          </a:p>
          <a:p>
            <a:pPr marL="639763" lvl="1" indent="-246063">
              <a:spcBef>
                <a:spcPct val="20000"/>
              </a:spcBef>
              <a:buClr>
                <a:schemeClr val="accent1"/>
              </a:buClr>
              <a:buSzPct val="85000"/>
              <a:buFont typeface="Wingdings 2" pitchFamily="18" charset="2"/>
              <a:buNone/>
            </a:pPr>
            <a:endParaRPr lang="en-US" sz="1600">
              <a:latin typeface="Calibri" pitchFamily="34" charset="0"/>
            </a:endParaRPr>
          </a:p>
        </p:txBody>
      </p:sp>
      <p:pic>
        <p:nvPicPr>
          <p:cNvPr id="59401" name="Picture 9" descr="NWSWFO_sim"/>
          <p:cNvPicPr>
            <a:picLocks noChangeAspect="1" noChangeArrowheads="1"/>
          </p:cNvPicPr>
          <p:nvPr/>
        </p:nvPicPr>
        <p:blipFill>
          <a:blip r:embed="rId3" cstate="print"/>
          <a:srcRect/>
          <a:stretch>
            <a:fillRect/>
          </a:stretch>
        </p:blipFill>
        <p:spPr bwMode="auto">
          <a:xfrm>
            <a:off x="228600" y="838200"/>
            <a:ext cx="4572000" cy="3044825"/>
          </a:xfrm>
          <a:prstGeom prst="rect">
            <a:avLst/>
          </a:prstGeom>
          <a:noFill/>
        </p:spPr>
      </p:pic>
      <p:pic>
        <p:nvPicPr>
          <p:cNvPr id="59402" name="Picture 10" descr="total_sim"/>
          <p:cNvPicPr>
            <a:picLocks noChangeAspect="1" noChangeArrowheads="1"/>
          </p:cNvPicPr>
          <p:nvPr/>
        </p:nvPicPr>
        <p:blipFill>
          <a:blip r:embed="rId4" cstate="print"/>
          <a:srcRect/>
          <a:stretch>
            <a:fillRect/>
          </a:stretch>
        </p:blipFill>
        <p:spPr bwMode="auto">
          <a:xfrm>
            <a:off x="3429000" y="3581400"/>
            <a:ext cx="4343400" cy="2892425"/>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9"/>
          <p:cNvSpPr>
            <a:spLocks noGrp="1"/>
          </p:cNvSpPr>
          <p:nvPr>
            <p:ph type="dt" sz="half" idx="10"/>
          </p:nvPr>
        </p:nvSpPr>
        <p:spPr/>
        <p:txBody>
          <a:bodyPr/>
          <a:lstStyle/>
          <a:p>
            <a:fld id="{2D0215EE-0EAA-47FA-A714-20E5FB2DC4C8}" type="datetime1">
              <a:rPr lang="en-US"/>
              <a:pPr/>
              <a:t>4/13/2011</a:t>
            </a:fld>
            <a:endParaRPr lang="en-US"/>
          </a:p>
        </p:txBody>
      </p:sp>
      <p:sp>
        <p:nvSpPr>
          <p:cNvPr id="5" name="Footer Placeholder 21"/>
          <p:cNvSpPr>
            <a:spLocks noGrp="1"/>
          </p:cNvSpPr>
          <p:nvPr>
            <p:ph type="ftr" sz="quarter" idx="11"/>
          </p:nvPr>
        </p:nvSpPr>
        <p:spPr/>
        <p:txBody>
          <a:bodyPr/>
          <a:lstStyle/>
          <a:p>
            <a:r>
              <a:rPr lang="en-US"/>
              <a:t>Air Resources Laboratory</a:t>
            </a:r>
          </a:p>
        </p:txBody>
      </p:sp>
      <p:sp>
        <p:nvSpPr>
          <p:cNvPr id="6" name="Slide Number Placeholder 17"/>
          <p:cNvSpPr>
            <a:spLocks noGrp="1"/>
          </p:cNvSpPr>
          <p:nvPr>
            <p:ph type="sldNum" sz="quarter" idx="12"/>
          </p:nvPr>
        </p:nvSpPr>
        <p:spPr/>
        <p:txBody>
          <a:bodyPr/>
          <a:lstStyle/>
          <a:p>
            <a:fld id="{8267574C-F756-4CBF-B8BA-6D6C4F84D597}" type="slidenum">
              <a:rPr lang="en-US"/>
              <a:pPr/>
              <a:t>22</a:t>
            </a:fld>
            <a:endParaRPr lang="en-US"/>
          </a:p>
        </p:txBody>
      </p:sp>
      <p:sp>
        <p:nvSpPr>
          <p:cNvPr id="111618" name="Rectangle 2"/>
          <p:cNvSpPr>
            <a:spLocks noGrp="1"/>
          </p:cNvSpPr>
          <p:nvPr>
            <p:ph type="title"/>
          </p:nvPr>
        </p:nvSpPr>
        <p:spPr>
          <a:xfrm>
            <a:off x="2286000" y="304800"/>
            <a:ext cx="4876800" cy="838200"/>
          </a:xfrm>
        </p:spPr>
        <p:txBody>
          <a:bodyPr/>
          <a:lstStyle/>
          <a:p>
            <a:r>
              <a:rPr lang="en-US" sz="3200" smtClean="0"/>
              <a:t>Collaborators / Partners</a:t>
            </a:r>
          </a:p>
        </p:txBody>
      </p:sp>
      <p:sp>
        <p:nvSpPr>
          <p:cNvPr id="111619" name="Rectangle 3"/>
          <p:cNvSpPr>
            <a:spLocks noGrp="1" noChangeArrowheads="1"/>
          </p:cNvSpPr>
          <p:nvPr>
            <p:ph type="body" idx="1"/>
          </p:nvPr>
        </p:nvSpPr>
        <p:spPr bwMode="auto">
          <a:xfrm>
            <a:off x="1295400" y="1600200"/>
            <a:ext cx="7162800" cy="3962400"/>
          </a:xfrm>
          <a:noFill/>
          <a:ln>
            <a:miter lim="800000"/>
            <a:headEnd/>
            <a:tailEnd/>
          </a:ln>
        </p:spPr>
        <p:txBody>
          <a:bodyPr vert="horz" wrap="square" lIns="91440" tIns="45720" rIns="91440" bIns="45720" numCol="1" anchor="t" anchorCtr="0" compatLnSpc="1">
            <a:prstTxWarp prst="textNoShape">
              <a:avLst/>
            </a:prstTxWarp>
          </a:bodyPr>
          <a:lstStyle/>
          <a:p>
            <a:r>
              <a:rPr lang="en-US" sz="2200" smtClean="0"/>
              <a:t>Australian Bureau of Meteorology: HYSPLIT, GUI, SVG</a:t>
            </a:r>
          </a:p>
          <a:p>
            <a:r>
              <a:rPr lang="en-US" sz="2200" smtClean="0"/>
              <a:t>Chinese Academy of Meteorological Sciences: MeteoInfo</a:t>
            </a:r>
          </a:p>
          <a:p>
            <a:r>
              <a:rPr lang="en-US" sz="2200" smtClean="0"/>
              <a:t>National Cancer Institute: nuclear testing dose</a:t>
            </a:r>
          </a:p>
          <a:p>
            <a:r>
              <a:rPr lang="en-US" sz="2200" smtClean="0"/>
              <a:t>Office of Response and Restoration: ALOHA/CAMEO</a:t>
            </a:r>
          </a:p>
          <a:p>
            <a:r>
              <a:rPr lang="en-US" sz="2200" smtClean="0"/>
              <a:t>ESRL Global Systems Division: GTAS</a:t>
            </a:r>
          </a:p>
          <a:p>
            <a:r>
              <a:rPr lang="en-US" sz="2200" smtClean="0"/>
              <a:t>ESRL Global Monitoring Division: STILT integration</a:t>
            </a:r>
          </a:p>
          <a:p>
            <a:r>
              <a:rPr lang="en-US" sz="2200" smtClean="0"/>
              <a:t>US Forest Service: Bluesky, VSMOKE</a:t>
            </a:r>
          </a:p>
          <a:p>
            <a:r>
              <a:rPr lang="en-US" sz="2200" smtClean="0"/>
              <a:t>University of Huelva: arsenic, dust, READY web</a:t>
            </a:r>
          </a:p>
          <a:p>
            <a:r>
              <a:rPr lang="en-US" sz="2200" smtClean="0"/>
              <a:t>University of Hawaii: Kilauea SO2/SO4 plumes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9"/>
          <p:cNvSpPr>
            <a:spLocks noGrp="1"/>
          </p:cNvSpPr>
          <p:nvPr>
            <p:ph type="dt" sz="half" idx="10"/>
          </p:nvPr>
        </p:nvSpPr>
        <p:spPr/>
        <p:txBody>
          <a:bodyPr/>
          <a:lstStyle/>
          <a:p>
            <a:fld id="{DD6C10BF-24BC-4A52-B1F4-F487667FE050}" type="datetime1">
              <a:rPr lang="en-US"/>
              <a:pPr/>
              <a:t>4/13/2011</a:t>
            </a:fld>
            <a:endParaRPr lang="en-US"/>
          </a:p>
        </p:txBody>
      </p:sp>
      <p:sp>
        <p:nvSpPr>
          <p:cNvPr id="5" name="Footer Placeholder 21"/>
          <p:cNvSpPr>
            <a:spLocks noGrp="1"/>
          </p:cNvSpPr>
          <p:nvPr>
            <p:ph type="ftr" sz="quarter" idx="11"/>
          </p:nvPr>
        </p:nvSpPr>
        <p:spPr/>
        <p:txBody>
          <a:bodyPr/>
          <a:lstStyle/>
          <a:p>
            <a:r>
              <a:rPr lang="en-US"/>
              <a:t>Air Resources Laboratory</a:t>
            </a:r>
          </a:p>
        </p:txBody>
      </p:sp>
      <p:sp>
        <p:nvSpPr>
          <p:cNvPr id="6" name="Slide Number Placeholder 17"/>
          <p:cNvSpPr>
            <a:spLocks noGrp="1"/>
          </p:cNvSpPr>
          <p:nvPr>
            <p:ph type="sldNum" sz="quarter" idx="12"/>
          </p:nvPr>
        </p:nvSpPr>
        <p:spPr/>
        <p:txBody>
          <a:bodyPr/>
          <a:lstStyle/>
          <a:p>
            <a:fld id="{3B5C667B-81CB-4BCB-951A-9E83F74A60C7}" type="slidenum">
              <a:rPr lang="en-US"/>
              <a:pPr/>
              <a:t>23</a:t>
            </a:fld>
            <a:endParaRPr lang="en-US"/>
          </a:p>
        </p:txBody>
      </p:sp>
      <p:sp>
        <p:nvSpPr>
          <p:cNvPr id="147458" name="Rectangle 2"/>
          <p:cNvSpPr>
            <a:spLocks noGrp="1"/>
          </p:cNvSpPr>
          <p:nvPr>
            <p:ph type="title"/>
          </p:nvPr>
        </p:nvSpPr>
        <p:spPr>
          <a:xfrm>
            <a:off x="1371600" y="990600"/>
            <a:ext cx="6019800" cy="685800"/>
          </a:xfrm>
        </p:spPr>
        <p:txBody>
          <a:bodyPr/>
          <a:lstStyle/>
          <a:p>
            <a:pPr algn="ctr"/>
            <a:r>
              <a:rPr lang="en-US" sz="3200" smtClean="0"/>
              <a:t>Possible Future Directions</a:t>
            </a:r>
          </a:p>
        </p:txBody>
      </p:sp>
      <p:sp>
        <p:nvSpPr>
          <p:cNvPr id="147459" name="Rectangle 3"/>
          <p:cNvSpPr>
            <a:spLocks noChangeArrowheads="1"/>
          </p:cNvSpPr>
          <p:nvPr/>
        </p:nvSpPr>
        <p:spPr bwMode="auto">
          <a:xfrm>
            <a:off x="1676400" y="2057400"/>
            <a:ext cx="6172200" cy="2819400"/>
          </a:xfrm>
          <a:prstGeom prst="rect">
            <a:avLst/>
          </a:prstGeom>
          <a:noFill/>
          <a:ln w="9525">
            <a:noFill/>
            <a:miter lim="800000"/>
            <a:headEnd/>
            <a:tailEnd/>
          </a:ln>
          <a:effectLst/>
        </p:spPr>
        <p:txBody>
          <a:bodyPr/>
          <a:lstStyle/>
          <a:p>
            <a:pPr marL="273050" indent="-273050">
              <a:spcBef>
                <a:spcPct val="20000"/>
              </a:spcBef>
              <a:buClr>
                <a:srgbClr val="0BD0D9"/>
              </a:buClr>
              <a:buSzPct val="95000"/>
              <a:buFont typeface="Wingdings 2" pitchFamily="18" charset="2"/>
              <a:buChar char=""/>
            </a:pPr>
            <a:r>
              <a:rPr lang="en-US">
                <a:latin typeface="Calibri" pitchFamily="34" charset="0"/>
              </a:rPr>
              <a:t>Emergency Response</a:t>
            </a:r>
            <a:endParaRPr lang="en-US" sz="2000">
              <a:latin typeface="Calibri" pitchFamily="34" charset="0"/>
            </a:endParaRPr>
          </a:p>
          <a:p>
            <a:pPr marL="639763" lvl="1" indent="-246063">
              <a:spcBef>
                <a:spcPct val="20000"/>
              </a:spcBef>
              <a:buClr>
                <a:schemeClr val="accent1"/>
              </a:buClr>
              <a:buSzPct val="85000"/>
              <a:buFont typeface="Wingdings 2" pitchFamily="18" charset="2"/>
              <a:buChar char=""/>
            </a:pPr>
            <a:r>
              <a:rPr lang="en-US">
                <a:latin typeface="Calibri" pitchFamily="34" charset="0"/>
              </a:rPr>
              <a:t>Establishment of a Plume Prediction Center</a:t>
            </a:r>
          </a:p>
          <a:p>
            <a:pPr marL="639763" lvl="1" indent="-246063">
              <a:spcBef>
                <a:spcPct val="20000"/>
              </a:spcBef>
              <a:buClr>
                <a:schemeClr val="accent1"/>
              </a:buClr>
              <a:buSzPct val="85000"/>
              <a:buFont typeface="Wingdings 2" pitchFamily="18" charset="2"/>
              <a:buChar char=""/>
            </a:pPr>
            <a:r>
              <a:rPr lang="en-US">
                <a:latin typeface="Calibri" pitchFamily="34" charset="0"/>
              </a:rPr>
              <a:t>Web backup and redundancy</a:t>
            </a:r>
          </a:p>
          <a:p>
            <a:pPr marL="639763" lvl="1" indent="-246063">
              <a:spcBef>
                <a:spcPct val="20000"/>
              </a:spcBef>
              <a:buClr>
                <a:schemeClr val="accent1"/>
              </a:buClr>
              <a:buSzPct val="85000"/>
              <a:buFont typeface="Wingdings 2" pitchFamily="18" charset="2"/>
              <a:buChar char=""/>
            </a:pPr>
            <a:r>
              <a:rPr lang="en-US">
                <a:latin typeface="Calibri" pitchFamily="34" charset="0"/>
              </a:rPr>
              <a:t>Closer coupling of dispersion and meteorology models</a:t>
            </a:r>
          </a:p>
          <a:p>
            <a:pPr marL="639763" lvl="1" indent="-246063">
              <a:spcBef>
                <a:spcPct val="20000"/>
              </a:spcBef>
              <a:buClr>
                <a:schemeClr val="accent1"/>
              </a:buClr>
              <a:buSzPct val="85000"/>
              <a:buFont typeface="Wingdings 2" pitchFamily="18" charset="2"/>
              <a:buNone/>
            </a:pPr>
            <a:endParaRPr lang="en-US">
              <a:latin typeface="Calibri" pitchFamily="34" charset="0"/>
            </a:endParaRPr>
          </a:p>
          <a:p>
            <a:pPr marL="273050" indent="-273050">
              <a:spcBef>
                <a:spcPct val="20000"/>
              </a:spcBef>
              <a:buClr>
                <a:srgbClr val="0BD0D9"/>
              </a:buClr>
              <a:buSzPct val="95000"/>
              <a:buFont typeface="Wingdings 2" pitchFamily="18" charset="2"/>
              <a:buChar char=""/>
            </a:pPr>
            <a:r>
              <a:rPr lang="en-US">
                <a:latin typeface="Calibri" pitchFamily="34" charset="0"/>
              </a:rPr>
              <a:t>Decision Support</a:t>
            </a:r>
          </a:p>
          <a:p>
            <a:pPr marL="639763" lvl="1" indent="-246063">
              <a:spcBef>
                <a:spcPct val="20000"/>
              </a:spcBef>
              <a:buClr>
                <a:schemeClr val="accent1"/>
              </a:buClr>
              <a:buSzPct val="85000"/>
              <a:buFont typeface="Wingdings 2" pitchFamily="18" charset="2"/>
              <a:buChar char=""/>
            </a:pPr>
            <a:r>
              <a:rPr lang="en-US">
                <a:latin typeface="Calibri" pitchFamily="34" charset="0"/>
              </a:rPr>
              <a:t>Dispersion model integration into AWIPS-II</a:t>
            </a:r>
          </a:p>
          <a:p>
            <a:pPr marL="639763" lvl="1" indent="-246063">
              <a:spcBef>
                <a:spcPct val="20000"/>
              </a:spcBef>
              <a:buClr>
                <a:schemeClr val="accent1"/>
              </a:buClr>
              <a:buSzPct val="85000"/>
              <a:buFont typeface="Wingdings 2" pitchFamily="18" charset="2"/>
              <a:buChar char=""/>
            </a:pPr>
            <a:r>
              <a:rPr lang="en-US">
                <a:latin typeface="Calibri" pitchFamily="34" charset="0"/>
              </a:rPr>
              <a:t>Dispersion model linked with local predictions</a:t>
            </a:r>
          </a:p>
          <a:p>
            <a:pPr marL="639763" lvl="1" indent="-246063">
              <a:spcBef>
                <a:spcPct val="20000"/>
              </a:spcBef>
              <a:buClr>
                <a:schemeClr val="accent1"/>
              </a:buClr>
              <a:buSzPct val="85000"/>
              <a:buFont typeface="Wingdings 2" pitchFamily="18" charset="2"/>
              <a:buChar char=""/>
            </a:pPr>
            <a:endParaRPr lang="en-US">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90547F31-7F48-4AAA-B168-5ACC69C5D339}" type="datetime1">
              <a:rPr lang="en-US"/>
              <a:pPr/>
              <a:t>4/13/2011</a:t>
            </a:fld>
            <a:endParaRPr lang="en-US"/>
          </a:p>
        </p:txBody>
      </p:sp>
      <p:sp>
        <p:nvSpPr>
          <p:cNvPr id="7" name="Footer Placeholder 6"/>
          <p:cNvSpPr>
            <a:spLocks noGrp="1"/>
          </p:cNvSpPr>
          <p:nvPr>
            <p:ph type="ftr" sz="quarter" idx="11"/>
          </p:nvPr>
        </p:nvSpPr>
        <p:spPr/>
        <p:txBody>
          <a:bodyPr/>
          <a:lstStyle/>
          <a:p>
            <a:r>
              <a:rPr lang="en-US"/>
              <a:t>Air Resources Laboratory</a:t>
            </a:r>
          </a:p>
        </p:txBody>
      </p:sp>
      <p:sp>
        <p:nvSpPr>
          <p:cNvPr id="8" name="Slide Number Placeholder 7"/>
          <p:cNvSpPr>
            <a:spLocks noGrp="1"/>
          </p:cNvSpPr>
          <p:nvPr>
            <p:ph type="sldNum" sz="quarter" idx="12"/>
          </p:nvPr>
        </p:nvSpPr>
        <p:spPr/>
        <p:txBody>
          <a:bodyPr/>
          <a:lstStyle/>
          <a:p>
            <a:fld id="{CCB99EAE-F8E3-4BBD-BB6C-5639BBEFB454}" type="slidenum">
              <a:rPr lang="en-US"/>
              <a:pPr/>
              <a:t>3</a:t>
            </a:fld>
            <a:endParaRPr lang="en-US"/>
          </a:p>
        </p:txBody>
      </p:sp>
      <p:sp>
        <p:nvSpPr>
          <p:cNvPr id="40962" name="Rectangle 2"/>
          <p:cNvSpPr>
            <a:spLocks noGrp="1"/>
          </p:cNvSpPr>
          <p:nvPr>
            <p:ph type="title"/>
          </p:nvPr>
        </p:nvSpPr>
        <p:spPr>
          <a:xfrm>
            <a:off x="1524000" y="0"/>
            <a:ext cx="6019800" cy="838200"/>
          </a:xfrm>
        </p:spPr>
        <p:txBody>
          <a:bodyPr/>
          <a:lstStyle/>
          <a:p>
            <a:r>
              <a:rPr lang="en-US" smtClean="0"/>
              <a:t>HYSPLIT Description and History</a:t>
            </a:r>
          </a:p>
        </p:txBody>
      </p:sp>
      <p:sp>
        <p:nvSpPr>
          <p:cNvPr id="40963" name="Rectangle 3"/>
          <p:cNvSpPr>
            <a:spLocks noGrp="1" noChangeArrowheads="1"/>
          </p:cNvSpPr>
          <p:nvPr>
            <p:ph type="body" sz="half" idx="3"/>
          </p:nvPr>
        </p:nvSpPr>
        <p:spPr bwMode="auto">
          <a:xfrm>
            <a:off x="4800600" y="990600"/>
            <a:ext cx="4038600" cy="5257800"/>
          </a:xfrm>
          <a:noFill/>
          <a:ln>
            <a:miter lim="800000"/>
            <a:headEnd/>
            <a:tailEnd/>
          </a:ln>
        </p:spPr>
        <p:txBody>
          <a:bodyPr vert="horz" wrap="square" lIns="91440" tIns="45720" rIns="91440" bIns="45720" numCol="1" anchor="t" anchorCtr="0" compatLnSpc="1">
            <a:prstTxWarp prst="textNoShape">
              <a:avLst/>
            </a:prstTxWarp>
          </a:bodyPr>
          <a:lstStyle/>
          <a:p>
            <a:r>
              <a:rPr lang="en-US" sz="1800" b="1" smtClean="0"/>
              <a:t>Numerical Approach</a:t>
            </a:r>
          </a:p>
          <a:p>
            <a:pPr lvl="1"/>
            <a:r>
              <a:rPr lang="en-US" sz="1800" smtClean="0"/>
              <a:t>Follows particle motion</a:t>
            </a:r>
          </a:p>
          <a:p>
            <a:pPr lvl="1"/>
            <a:r>
              <a:rPr lang="en-US" sz="1800" smtClean="0"/>
              <a:t>Off-line (easy to re-run)</a:t>
            </a:r>
          </a:p>
          <a:p>
            <a:pPr lvl="1"/>
            <a:r>
              <a:rPr lang="en-US" sz="1800" smtClean="0"/>
              <a:t>Requires meteorological fields</a:t>
            </a:r>
          </a:p>
          <a:p>
            <a:pPr lvl="1"/>
            <a:r>
              <a:rPr lang="en-US" sz="1800" smtClean="0"/>
              <a:t>Particle or puff solutions</a:t>
            </a:r>
          </a:p>
          <a:p>
            <a:pPr lvl="1"/>
            <a:r>
              <a:rPr lang="en-US" sz="1800" smtClean="0"/>
              <a:t>UNIX, PC, Mac, Web</a:t>
            </a:r>
          </a:p>
          <a:p>
            <a:pPr lvl="1">
              <a:buFont typeface="Wingdings 2" pitchFamily="18" charset="2"/>
              <a:buNone/>
            </a:pPr>
            <a:endParaRPr lang="en-US" sz="1800" smtClean="0"/>
          </a:p>
          <a:p>
            <a:r>
              <a:rPr lang="en-US" sz="1800" b="1" smtClean="0"/>
              <a:t>History</a:t>
            </a:r>
            <a:endParaRPr lang="en-US" sz="2200" smtClean="0"/>
          </a:p>
          <a:p>
            <a:pPr lvl="1"/>
            <a:r>
              <a:rPr lang="en-US" sz="1800" smtClean="0"/>
              <a:t>1980’s used only soundings</a:t>
            </a:r>
          </a:p>
          <a:p>
            <a:pPr lvl="1"/>
            <a:r>
              <a:rPr lang="en-US" sz="1800" smtClean="0"/>
              <a:t>1990’s switched to model fields</a:t>
            </a:r>
          </a:p>
          <a:p>
            <a:pPr lvl="1"/>
            <a:r>
              <a:rPr lang="en-US" sz="1800" smtClean="0"/>
              <a:t>2000’s incorporate 3D turbulence</a:t>
            </a:r>
          </a:p>
          <a:p>
            <a:pPr lvl="1">
              <a:buFont typeface="Wingdings 2" pitchFamily="18" charset="2"/>
              <a:buNone/>
            </a:pPr>
            <a:endParaRPr lang="en-US" sz="1800" smtClean="0"/>
          </a:p>
          <a:p>
            <a:r>
              <a:rPr lang="en-US" sz="1800" b="1" smtClean="0"/>
              <a:t>Future Directions</a:t>
            </a:r>
          </a:p>
          <a:p>
            <a:pPr lvl="1"/>
            <a:r>
              <a:rPr lang="en-US" sz="1800" smtClean="0"/>
              <a:t>In-line and multi-cpu</a:t>
            </a:r>
          </a:p>
          <a:p>
            <a:pPr lvl="1"/>
            <a:r>
              <a:rPr lang="en-US" sz="1800" smtClean="0"/>
              <a:t>Shared memory optimization</a:t>
            </a:r>
          </a:p>
        </p:txBody>
      </p:sp>
      <p:pic>
        <p:nvPicPr>
          <p:cNvPr id="40967" name="Picture 7" descr="gridplot"/>
          <p:cNvPicPr>
            <a:picLocks noGrp="1" noChangeAspect="1" noChangeArrowheads="1" noCrop="1"/>
          </p:cNvPicPr>
          <p:nvPr>
            <p:ph sz="quarter" idx="2"/>
          </p:nvPr>
        </p:nvPicPr>
        <p:blipFill>
          <a:blip r:embed="rId3" cstate="print"/>
          <a:srcRect/>
          <a:stretch>
            <a:fillRect/>
          </a:stretch>
        </p:blipFill>
        <p:spPr bwMode="auto">
          <a:xfrm>
            <a:off x="1295400" y="3962400"/>
            <a:ext cx="3230563" cy="2239963"/>
          </a:xfrm>
          <a:noFill/>
        </p:spPr>
      </p:pic>
      <p:pic>
        <p:nvPicPr>
          <p:cNvPr id="40966" name="Picture 6" descr="parhplot"/>
          <p:cNvPicPr>
            <a:picLocks noGrp="1" noChangeAspect="1" noChangeArrowheads="1" noCrop="1"/>
          </p:cNvPicPr>
          <p:nvPr>
            <p:ph sz="quarter" idx="1"/>
          </p:nvPr>
        </p:nvPicPr>
        <p:blipFill>
          <a:blip r:embed="rId4" cstate="print"/>
          <a:srcRect/>
          <a:stretch>
            <a:fillRect/>
          </a:stretch>
        </p:blipFill>
        <p:spPr bwMode="auto">
          <a:xfrm>
            <a:off x="1600200" y="990600"/>
            <a:ext cx="2557463" cy="28194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0967"/>
                                        </p:tgtEl>
                                        <p:attrNameLst>
                                          <p:attrName>style.visibility</p:attrName>
                                        </p:attrNameLst>
                                      </p:cBhvr>
                                      <p:to>
                                        <p:strVal val="visible"/>
                                      </p:to>
                                    </p:set>
                                    <p:animEffect transition="in" filter="box(in)">
                                      <p:cBhvr>
                                        <p:cTn id="7" dur="500"/>
                                        <p:tgtEl>
                                          <p:spTgt spid="409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fld id="{D1D44C9A-B474-43E5-9340-D8B01917F173}" type="datetime1">
              <a:rPr lang="en-US"/>
              <a:pPr/>
              <a:t>4/13/2011</a:t>
            </a:fld>
            <a:endParaRPr lang="en-US"/>
          </a:p>
        </p:txBody>
      </p:sp>
      <p:sp>
        <p:nvSpPr>
          <p:cNvPr id="5" name="Footer Placeholder 5"/>
          <p:cNvSpPr>
            <a:spLocks noGrp="1"/>
          </p:cNvSpPr>
          <p:nvPr>
            <p:ph type="ftr" sz="quarter" idx="11"/>
          </p:nvPr>
        </p:nvSpPr>
        <p:spPr/>
        <p:txBody>
          <a:bodyPr/>
          <a:lstStyle/>
          <a:p>
            <a:r>
              <a:rPr lang="en-US"/>
              <a:t>Air Resources Laboratory</a:t>
            </a:r>
          </a:p>
        </p:txBody>
      </p:sp>
      <p:sp>
        <p:nvSpPr>
          <p:cNvPr id="6" name="Slide Number Placeholder 6"/>
          <p:cNvSpPr>
            <a:spLocks noGrp="1"/>
          </p:cNvSpPr>
          <p:nvPr>
            <p:ph type="sldNum" sz="quarter" idx="12"/>
          </p:nvPr>
        </p:nvSpPr>
        <p:spPr/>
        <p:txBody>
          <a:bodyPr/>
          <a:lstStyle/>
          <a:p>
            <a:fld id="{694B42E5-4F61-4AFC-9F99-E85094E40784}" type="slidenum">
              <a:rPr lang="en-US"/>
              <a:pPr/>
              <a:t>4</a:t>
            </a:fld>
            <a:endParaRPr lang="en-US"/>
          </a:p>
        </p:txBody>
      </p:sp>
      <p:sp>
        <p:nvSpPr>
          <p:cNvPr id="45058" name="Rectangle 2"/>
          <p:cNvSpPr>
            <a:spLocks noGrp="1"/>
          </p:cNvSpPr>
          <p:nvPr>
            <p:ph type="title"/>
          </p:nvPr>
        </p:nvSpPr>
        <p:spPr>
          <a:xfrm>
            <a:off x="1524000" y="457200"/>
            <a:ext cx="6019800" cy="838200"/>
          </a:xfrm>
        </p:spPr>
        <p:txBody>
          <a:bodyPr/>
          <a:lstStyle/>
          <a:p>
            <a:pPr algn="ctr"/>
            <a:r>
              <a:rPr lang="en-US" sz="3200" smtClean="0"/>
              <a:t>Emergency Response</a:t>
            </a:r>
            <a:br>
              <a:rPr lang="en-US" sz="3200" smtClean="0"/>
            </a:br>
            <a:r>
              <a:rPr lang="en-US" sz="2400" smtClean="0"/>
              <a:t>Radiological Releases</a:t>
            </a:r>
          </a:p>
        </p:txBody>
      </p:sp>
      <p:sp>
        <p:nvSpPr>
          <p:cNvPr id="45059" name="Rectangle 3"/>
          <p:cNvSpPr>
            <a:spLocks noGrp="1" noChangeArrowheads="1"/>
          </p:cNvSpPr>
          <p:nvPr>
            <p:ph type="body" sz="half" idx="2"/>
          </p:nvPr>
        </p:nvSpPr>
        <p:spPr bwMode="auto">
          <a:xfrm>
            <a:off x="1295400" y="1600200"/>
            <a:ext cx="6934200" cy="4114800"/>
          </a:xfrm>
          <a:noFill/>
          <a:ln>
            <a:miter lim="800000"/>
            <a:headEnd/>
            <a:tailEnd/>
          </a:ln>
        </p:spPr>
        <p:txBody>
          <a:bodyPr vert="horz" wrap="square" lIns="91440" tIns="45720" rIns="91440" bIns="45720" numCol="1" anchor="t" anchorCtr="0" compatLnSpc="1">
            <a:prstTxWarp prst="textNoShape">
              <a:avLst/>
            </a:prstTxWarp>
          </a:bodyPr>
          <a:lstStyle/>
          <a:p>
            <a:r>
              <a:rPr lang="en-US" sz="1800" b="1" smtClean="0"/>
              <a:t>History</a:t>
            </a:r>
          </a:p>
          <a:p>
            <a:pPr lvl="1"/>
            <a:r>
              <a:rPr lang="en-US" sz="1800" smtClean="0"/>
              <a:t>Chernobyl accident (IAEA)</a:t>
            </a:r>
          </a:p>
          <a:p>
            <a:pPr lvl="1"/>
            <a:r>
              <a:rPr lang="en-US" sz="1800" smtClean="0"/>
              <a:t>WMO Regional Specialized Meteorological Center (RSMC)</a:t>
            </a:r>
          </a:p>
          <a:p>
            <a:pPr lvl="1"/>
            <a:r>
              <a:rPr lang="en-US" sz="1800" smtClean="0"/>
              <a:t>Support NMS in WMO Regions III and IV (Americas)</a:t>
            </a:r>
          </a:p>
          <a:p>
            <a:pPr lvl="1">
              <a:buFont typeface="Wingdings 2" pitchFamily="18" charset="2"/>
              <a:buNone/>
            </a:pPr>
            <a:endParaRPr lang="en-US" sz="1800" smtClean="0"/>
          </a:p>
          <a:p>
            <a:r>
              <a:rPr lang="en-US" sz="1800" b="1" smtClean="0"/>
              <a:t>Accomplishments</a:t>
            </a:r>
          </a:p>
          <a:p>
            <a:pPr lvl="1"/>
            <a:r>
              <a:rPr lang="en-US" sz="1800" smtClean="0"/>
              <a:t>HYSPLIT installed in Australia (BoM) and China (CMA)</a:t>
            </a:r>
          </a:p>
          <a:p>
            <a:pPr lvl="1"/>
            <a:r>
              <a:rPr lang="en-US" sz="1800" smtClean="0"/>
              <a:t>Model based source-attribution applied at CTBTO</a:t>
            </a:r>
          </a:p>
          <a:p>
            <a:pPr lvl="1">
              <a:buFont typeface="Wingdings 2" pitchFamily="18" charset="2"/>
              <a:buNone/>
            </a:pPr>
            <a:endParaRPr lang="en-US" sz="1800" smtClean="0"/>
          </a:p>
          <a:p>
            <a:r>
              <a:rPr lang="en-US" sz="1800" b="1" smtClean="0"/>
              <a:t>Approaches</a:t>
            </a:r>
          </a:p>
          <a:p>
            <a:pPr lvl="1"/>
            <a:r>
              <a:rPr lang="en-US" sz="1800" smtClean="0"/>
              <a:t>Web exchange of graphics and model fields</a:t>
            </a:r>
          </a:p>
          <a:p>
            <a:pPr lvl="1"/>
            <a:r>
              <a:rPr lang="en-US" sz="1800" smtClean="0"/>
              <a:t>Communicating uncertainty through multiple dispersion products</a:t>
            </a:r>
          </a:p>
          <a:p>
            <a:pPr lvl="1"/>
            <a:endParaRPr lang="en-US" sz="18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2D57023-EB0C-4D26-888D-73E92079189B}" type="datetime1">
              <a:rPr lang="en-US"/>
              <a:pPr/>
              <a:t>4/13/2011</a:t>
            </a:fld>
            <a:endParaRPr lang="en-US"/>
          </a:p>
        </p:txBody>
      </p:sp>
      <p:sp>
        <p:nvSpPr>
          <p:cNvPr id="6" name="Footer Placeholder 5"/>
          <p:cNvSpPr>
            <a:spLocks noGrp="1"/>
          </p:cNvSpPr>
          <p:nvPr>
            <p:ph type="ftr" sz="quarter" idx="11"/>
          </p:nvPr>
        </p:nvSpPr>
        <p:spPr/>
        <p:txBody>
          <a:bodyPr/>
          <a:lstStyle/>
          <a:p>
            <a:r>
              <a:rPr lang="en-US"/>
              <a:t>Air Resources Laboratory</a:t>
            </a:r>
          </a:p>
        </p:txBody>
      </p:sp>
      <p:sp>
        <p:nvSpPr>
          <p:cNvPr id="7" name="Slide Number Placeholder 6"/>
          <p:cNvSpPr>
            <a:spLocks noGrp="1"/>
          </p:cNvSpPr>
          <p:nvPr>
            <p:ph type="sldNum" sz="quarter" idx="12"/>
          </p:nvPr>
        </p:nvSpPr>
        <p:spPr/>
        <p:txBody>
          <a:bodyPr/>
          <a:lstStyle/>
          <a:p>
            <a:fld id="{97127BE3-A1B7-465D-B51A-0280E9D14148}" type="slidenum">
              <a:rPr lang="en-US"/>
              <a:pPr/>
              <a:t>5</a:t>
            </a:fld>
            <a:endParaRPr lang="en-US"/>
          </a:p>
        </p:txBody>
      </p:sp>
      <p:sp>
        <p:nvSpPr>
          <p:cNvPr id="143362" name="Rectangle 2"/>
          <p:cNvSpPr>
            <a:spLocks noGrp="1"/>
          </p:cNvSpPr>
          <p:nvPr>
            <p:ph type="title"/>
          </p:nvPr>
        </p:nvSpPr>
        <p:spPr>
          <a:xfrm>
            <a:off x="1600200" y="0"/>
            <a:ext cx="6019800" cy="838200"/>
          </a:xfrm>
        </p:spPr>
        <p:txBody>
          <a:bodyPr/>
          <a:lstStyle/>
          <a:p>
            <a:pPr algn="ctr"/>
            <a:r>
              <a:rPr lang="en-US" sz="3200" smtClean="0"/>
              <a:t>Emergency Response</a:t>
            </a:r>
            <a:br>
              <a:rPr lang="en-US" sz="3200" smtClean="0"/>
            </a:br>
            <a:r>
              <a:rPr lang="en-US" sz="2400" smtClean="0"/>
              <a:t>Radiological Releases</a:t>
            </a:r>
          </a:p>
        </p:txBody>
      </p:sp>
      <p:pic>
        <p:nvPicPr>
          <p:cNvPr id="143364" name="Picture 4" descr="rsmcmirror"/>
          <p:cNvPicPr>
            <a:picLocks noGrp="1" noChangeAspect="1" noChangeArrowheads="1"/>
          </p:cNvPicPr>
          <p:nvPr>
            <p:ph sz="half" idx="1"/>
          </p:nvPr>
        </p:nvPicPr>
        <p:blipFill>
          <a:blip r:embed="rId3" cstate="print"/>
          <a:srcRect/>
          <a:stretch>
            <a:fillRect/>
          </a:stretch>
        </p:blipFill>
        <p:spPr bwMode="auto">
          <a:xfrm>
            <a:off x="838200" y="914400"/>
            <a:ext cx="7620000" cy="5421313"/>
          </a:xfrm>
          <a:noFill/>
          <a:ln>
            <a:miter lim="800000"/>
            <a:headEnd/>
            <a:tailEnd/>
          </a:ln>
        </p:spPr>
      </p:pic>
      <p:sp>
        <p:nvSpPr>
          <p:cNvPr id="143365" name="Rectangle 5"/>
          <p:cNvSpPr>
            <a:spLocks noChangeArrowheads="1"/>
          </p:cNvSpPr>
          <p:nvPr/>
        </p:nvSpPr>
        <p:spPr bwMode="auto">
          <a:xfrm>
            <a:off x="1676400" y="5181600"/>
            <a:ext cx="6400800" cy="685800"/>
          </a:xfrm>
          <a:prstGeom prst="rect">
            <a:avLst/>
          </a:prstGeom>
          <a:noFill/>
          <a:ln w="9525">
            <a:noFill/>
            <a:miter lim="800000"/>
            <a:headEnd/>
            <a:tailEnd/>
          </a:ln>
          <a:effectLst/>
        </p:spPr>
        <p:txBody>
          <a:bodyPr/>
          <a:lstStyle/>
          <a:p>
            <a:pPr marL="1187450" lvl="3" indent="-209550">
              <a:spcBef>
                <a:spcPct val="20000"/>
              </a:spcBef>
              <a:buClr>
                <a:srgbClr val="0BD0D9"/>
              </a:buClr>
              <a:buSzPct val="65000"/>
              <a:buFont typeface="Wingdings 2" pitchFamily="18" charset="2"/>
              <a:buChar char=""/>
            </a:pPr>
            <a:endParaRPr lang="en-US" sz="1400">
              <a:latin typeface="Calibri" pitchFamily="34" charset="0"/>
            </a:endParaRPr>
          </a:p>
        </p:txBody>
      </p:sp>
    </p:spTree>
  </p:cSld>
  <p:clrMapOvr>
    <a:masterClrMapping/>
  </p:clrMapOvr>
  <p:transition>
    <p:blind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fld id="{462FA5AD-6E7F-4B1A-85EE-2078E0473090}" type="datetime1">
              <a:rPr lang="en-US"/>
              <a:pPr/>
              <a:t>4/13/2011</a:t>
            </a:fld>
            <a:endParaRPr lang="en-US"/>
          </a:p>
        </p:txBody>
      </p:sp>
      <p:sp>
        <p:nvSpPr>
          <p:cNvPr id="5" name="Footer Placeholder 5"/>
          <p:cNvSpPr>
            <a:spLocks noGrp="1"/>
          </p:cNvSpPr>
          <p:nvPr>
            <p:ph type="ftr" sz="quarter" idx="11"/>
          </p:nvPr>
        </p:nvSpPr>
        <p:spPr/>
        <p:txBody>
          <a:bodyPr/>
          <a:lstStyle/>
          <a:p>
            <a:r>
              <a:rPr lang="en-US"/>
              <a:t>Air Resources Laboratory</a:t>
            </a:r>
          </a:p>
        </p:txBody>
      </p:sp>
      <p:sp>
        <p:nvSpPr>
          <p:cNvPr id="6" name="Slide Number Placeholder 6"/>
          <p:cNvSpPr>
            <a:spLocks noGrp="1"/>
          </p:cNvSpPr>
          <p:nvPr>
            <p:ph type="sldNum" sz="quarter" idx="12"/>
          </p:nvPr>
        </p:nvSpPr>
        <p:spPr/>
        <p:txBody>
          <a:bodyPr/>
          <a:lstStyle/>
          <a:p>
            <a:fld id="{AD986D92-2B7C-4327-8EB4-88EA43C20CF4}" type="slidenum">
              <a:rPr lang="en-US"/>
              <a:pPr/>
              <a:t>6</a:t>
            </a:fld>
            <a:endParaRPr lang="en-US"/>
          </a:p>
        </p:txBody>
      </p:sp>
      <p:sp>
        <p:nvSpPr>
          <p:cNvPr id="46082" name="Rectangle 2"/>
          <p:cNvSpPr>
            <a:spLocks noGrp="1"/>
          </p:cNvSpPr>
          <p:nvPr>
            <p:ph type="title"/>
          </p:nvPr>
        </p:nvSpPr>
        <p:spPr>
          <a:xfrm>
            <a:off x="2438400" y="381000"/>
            <a:ext cx="4191000" cy="838200"/>
          </a:xfrm>
        </p:spPr>
        <p:txBody>
          <a:bodyPr/>
          <a:lstStyle/>
          <a:p>
            <a:pPr algn="ctr"/>
            <a:r>
              <a:rPr lang="en-US" sz="3200" smtClean="0"/>
              <a:t>Emergency Response</a:t>
            </a:r>
            <a:br>
              <a:rPr lang="en-US" sz="3200" smtClean="0"/>
            </a:br>
            <a:r>
              <a:rPr lang="en-US" sz="2400" smtClean="0"/>
              <a:t>Improvised Nuclear Devices</a:t>
            </a:r>
          </a:p>
        </p:txBody>
      </p:sp>
      <p:sp>
        <p:nvSpPr>
          <p:cNvPr id="46083" name="Rectangle 3"/>
          <p:cNvSpPr>
            <a:spLocks noGrp="1" noChangeArrowheads="1"/>
          </p:cNvSpPr>
          <p:nvPr>
            <p:ph type="body" sz="half" idx="2"/>
          </p:nvPr>
        </p:nvSpPr>
        <p:spPr bwMode="auto">
          <a:xfrm>
            <a:off x="1371600" y="1600200"/>
            <a:ext cx="7315200" cy="4525963"/>
          </a:xfrm>
          <a:noFill/>
          <a:ln>
            <a:miter lim="800000"/>
            <a:headEnd/>
            <a:tailEnd/>
          </a:ln>
        </p:spPr>
        <p:txBody>
          <a:bodyPr vert="horz" wrap="square" lIns="91440" tIns="45720" rIns="91440" bIns="45720" numCol="1" anchor="t" anchorCtr="0" compatLnSpc="1">
            <a:prstTxWarp prst="textNoShape">
              <a:avLst/>
            </a:prstTxWarp>
          </a:bodyPr>
          <a:lstStyle/>
          <a:p>
            <a:r>
              <a:rPr lang="en-US" sz="2000" b="1" smtClean="0"/>
              <a:t>History</a:t>
            </a:r>
          </a:p>
          <a:p>
            <a:pPr lvl="1"/>
            <a:r>
              <a:rPr lang="en-US" sz="2000" smtClean="0"/>
              <a:t>ARL participated in early atmospheric testing</a:t>
            </a:r>
          </a:p>
          <a:p>
            <a:pPr lvl="1">
              <a:buFont typeface="Wingdings 2" pitchFamily="18" charset="2"/>
              <a:buNone/>
            </a:pPr>
            <a:endParaRPr lang="en-US" sz="2000" smtClean="0"/>
          </a:p>
          <a:p>
            <a:r>
              <a:rPr lang="en-US" sz="2000" b="1" smtClean="0"/>
              <a:t>Approaches</a:t>
            </a:r>
            <a:endParaRPr lang="en-US" sz="2200" smtClean="0"/>
          </a:p>
          <a:p>
            <a:pPr lvl="1"/>
            <a:r>
              <a:rPr lang="en-US" sz="2000" smtClean="0"/>
              <a:t>212 species considered</a:t>
            </a:r>
          </a:p>
          <a:p>
            <a:pPr lvl="1"/>
            <a:r>
              <a:rPr lang="en-US" sz="2000" smtClean="0"/>
              <a:t>Partitioned between gas and 60 particle size bins</a:t>
            </a:r>
          </a:p>
          <a:p>
            <a:pPr lvl="1"/>
            <a:r>
              <a:rPr lang="en-US" sz="2000" smtClean="0"/>
              <a:t>Time-decayed dose post-processing</a:t>
            </a:r>
          </a:p>
          <a:p>
            <a:pPr lvl="1">
              <a:buFont typeface="Wingdings 2" pitchFamily="18" charset="2"/>
              <a:buNone/>
            </a:pPr>
            <a:endParaRPr lang="en-US" sz="2000" smtClean="0"/>
          </a:p>
          <a:p>
            <a:r>
              <a:rPr lang="en-US" sz="2000" b="1" smtClean="0"/>
              <a:t>Accomplishments</a:t>
            </a:r>
          </a:p>
          <a:p>
            <a:pPr lvl="1"/>
            <a:r>
              <a:rPr lang="en-US" sz="2000" smtClean="0"/>
              <a:t>New product for NOAA’s HSPO and NWS WFOs</a:t>
            </a:r>
          </a:p>
          <a:p>
            <a:pPr lvl="1"/>
            <a:r>
              <a:rPr lang="en-US" sz="2000" smtClean="0"/>
              <a:t>Linked to research and operational NOAA forecast models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9286E8BD-2AE7-45FF-8C10-0FA3E211DCBE}" type="datetime1">
              <a:rPr lang="en-US"/>
              <a:pPr/>
              <a:t>4/13/2011</a:t>
            </a:fld>
            <a:endParaRPr lang="en-US"/>
          </a:p>
        </p:txBody>
      </p:sp>
      <p:sp>
        <p:nvSpPr>
          <p:cNvPr id="8" name="Footer Placeholder 7"/>
          <p:cNvSpPr>
            <a:spLocks noGrp="1"/>
          </p:cNvSpPr>
          <p:nvPr>
            <p:ph type="ftr" sz="quarter" idx="11"/>
          </p:nvPr>
        </p:nvSpPr>
        <p:spPr/>
        <p:txBody>
          <a:bodyPr/>
          <a:lstStyle/>
          <a:p>
            <a:r>
              <a:rPr lang="en-US"/>
              <a:t>Air Resources Laboratory</a:t>
            </a:r>
          </a:p>
        </p:txBody>
      </p:sp>
      <p:sp>
        <p:nvSpPr>
          <p:cNvPr id="9" name="Slide Number Placeholder 8"/>
          <p:cNvSpPr>
            <a:spLocks noGrp="1"/>
          </p:cNvSpPr>
          <p:nvPr>
            <p:ph type="sldNum" sz="quarter" idx="12"/>
          </p:nvPr>
        </p:nvSpPr>
        <p:spPr/>
        <p:txBody>
          <a:bodyPr/>
          <a:lstStyle/>
          <a:p>
            <a:fld id="{54DA2995-8406-4A57-87E7-1829F8E0994A}" type="slidenum">
              <a:rPr lang="en-US"/>
              <a:pPr/>
              <a:t>7</a:t>
            </a:fld>
            <a:endParaRPr lang="en-US"/>
          </a:p>
        </p:txBody>
      </p:sp>
      <p:sp>
        <p:nvSpPr>
          <p:cNvPr id="88068" name="Rectangle 4"/>
          <p:cNvSpPr>
            <a:spLocks noGrp="1"/>
          </p:cNvSpPr>
          <p:nvPr>
            <p:ph type="title" sz="quarter"/>
          </p:nvPr>
        </p:nvSpPr>
        <p:spPr>
          <a:xfrm>
            <a:off x="1752600" y="0"/>
            <a:ext cx="6019800" cy="838200"/>
          </a:xfrm>
        </p:spPr>
        <p:txBody>
          <a:bodyPr/>
          <a:lstStyle/>
          <a:p>
            <a:pPr algn="ctr"/>
            <a:r>
              <a:rPr lang="en-US" sz="3200" smtClean="0"/>
              <a:t>Emergency Response</a:t>
            </a:r>
            <a:br>
              <a:rPr lang="en-US" sz="3200" smtClean="0"/>
            </a:br>
            <a:r>
              <a:rPr lang="en-US" sz="2400" smtClean="0"/>
              <a:t>Improvised Nuclear Devices</a:t>
            </a:r>
          </a:p>
        </p:txBody>
      </p:sp>
      <p:pic>
        <p:nvPicPr>
          <p:cNvPr id="88073" name="Picture 5"/>
          <p:cNvPicPr>
            <a:picLocks noGrp="1" noChangeAspect="1" noChangeArrowheads="1"/>
          </p:cNvPicPr>
          <p:nvPr>
            <p:ph sz="quarter" idx="1"/>
          </p:nvPr>
        </p:nvPicPr>
        <p:blipFill>
          <a:blip r:embed="rId3" cstate="print"/>
          <a:srcRect/>
          <a:stretch>
            <a:fillRect/>
          </a:stretch>
        </p:blipFill>
        <p:spPr bwMode="auto">
          <a:xfrm>
            <a:off x="990600" y="1143000"/>
            <a:ext cx="3443288" cy="2341563"/>
          </a:xfrm>
          <a:noFill/>
          <a:ln>
            <a:miter lim="800000"/>
            <a:headEnd/>
            <a:tailEnd/>
          </a:ln>
        </p:spPr>
      </p:pic>
      <p:pic>
        <p:nvPicPr>
          <p:cNvPr id="88076" name="Picture 2"/>
          <p:cNvPicPr>
            <a:picLocks noGrp="1" noChangeAspect="1" noChangeArrowheads="1"/>
          </p:cNvPicPr>
          <p:nvPr>
            <p:ph sz="quarter" idx="4"/>
          </p:nvPr>
        </p:nvPicPr>
        <p:blipFill>
          <a:blip r:embed="rId4" cstate="print"/>
          <a:srcRect/>
          <a:stretch>
            <a:fillRect/>
          </a:stretch>
        </p:blipFill>
        <p:spPr bwMode="auto">
          <a:xfrm>
            <a:off x="4724400" y="3733800"/>
            <a:ext cx="3810000" cy="2451100"/>
          </a:xfrm>
          <a:noFill/>
          <a:ln>
            <a:miter lim="800000"/>
            <a:headEnd/>
            <a:tailEnd/>
          </a:ln>
        </p:spPr>
      </p:pic>
      <p:pic>
        <p:nvPicPr>
          <p:cNvPr id="88079" name="Picture 7"/>
          <p:cNvPicPr>
            <a:picLocks noGrp="1" noChangeAspect="1" noChangeArrowheads="1"/>
          </p:cNvPicPr>
          <p:nvPr>
            <p:ph sz="quarter" idx="2"/>
          </p:nvPr>
        </p:nvPicPr>
        <p:blipFill>
          <a:blip r:embed="rId5" cstate="print"/>
          <a:srcRect/>
          <a:stretch>
            <a:fillRect/>
          </a:stretch>
        </p:blipFill>
        <p:spPr bwMode="auto">
          <a:xfrm>
            <a:off x="4724400" y="1143000"/>
            <a:ext cx="3436938" cy="2341563"/>
          </a:xfrm>
          <a:noFill/>
          <a:ln>
            <a:miter lim="800000"/>
            <a:headEnd/>
            <a:tailEnd/>
          </a:ln>
        </p:spPr>
      </p:pic>
      <p:pic>
        <p:nvPicPr>
          <p:cNvPr id="88080" name="Picture 2"/>
          <p:cNvPicPr>
            <a:picLocks noGrp="1" noChangeAspect="1" noChangeArrowheads="1"/>
          </p:cNvPicPr>
          <p:nvPr>
            <p:ph sz="quarter" idx="3"/>
          </p:nvPr>
        </p:nvPicPr>
        <p:blipFill>
          <a:blip r:embed="rId6" cstate="print"/>
          <a:srcRect/>
          <a:stretch>
            <a:fillRect/>
          </a:stretch>
        </p:blipFill>
        <p:spPr bwMode="auto">
          <a:xfrm rot="21540000">
            <a:off x="914400" y="3657600"/>
            <a:ext cx="3584575" cy="2857500"/>
          </a:xfrm>
          <a:noFill/>
          <a:ln>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A2D65FC-69F9-4808-9C44-73A70909E0ED}" type="datetime1">
              <a:rPr lang="en-US"/>
              <a:pPr/>
              <a:t>4/13/2011</a:t>
            </a:fld>
            <a:endParaRPr lang="en-US"/>
          </a:p>
        </p:txBody>
      </p:sp>
      <p:sp>
        <p:nvSpPr>
          <p:cNvPr id="6" name="Footer Placeholder 5"/>
          <p:cNvSpPr>
            <a:spLocks noGrp="1"/>
          </p:cNvSpPr>
          <p:nvPr>
            <p:ph type="ftr" sz="quarter" idx="11"/>
          </p:nvPr>
        </p:nvSpPr>
        <p:spPr/>
        <p:txBody>
          <a:bodyPr/>
          <a:lstStyle/>
          <a:p>
            <a:r>
              <a:rPr lang="en-US"/>
              <a:t>Air Resources Laboratory</a:t>
            </a:r>
          </a:p>
        </p:txBody>
      </p:sp>
      <p:sp>
        <p:nvSpPr>
          <p:cNvPr id="7" name="Slide Number Placeholder 6"/>
          <p:cNvSpPr>
            <a:spLocks noGrp="1"/>
          </p:cNvSpPr>
          <p:nvPr>
            <p:ph type="sldNum" sz="quarter" idx="12"/>
          </p:nvPr>
        </p:nvSpPr>
        <p:spPr/>
        <p:txBody>
          <a:bodyPr/>
          <a:lstStyle/>
          <a:p>
            <a:fld id="{F9A66D3F-205D-4F0B-9B57-85D258E36383}" type="slidenum">
              <a:rPr lang="en-US"/>
              <a:pPr/>
              <a:t>8</a:t>
            </a:fld>
            <a:endParaRPr lang="en-US"/>
          </a:p>
        </p:txBody>
      </p:sp>
      <p:sp>
        <p:nvSpPr>
          <p:cNvPr id="47106" name="Rectangle 2"/>
          <p:cNvSpPr>
            <a:spLocks noGrp="1"/>
          </p:cNvSpPr>
          <p:nvPr>
            <p:ph type="title"/>
          </p:nvPr>
        </p:nvSpPr>
        <p:spPr>
          <a:xfrm>
            <a:off x="1676400" y="381000"/>
            <a:ext cx="6019800" cy="914400"/>
          </a:xfrm>
        </p:spPr>
        <p:txBody>
          <a:bodyPr/>
          <a:lstStyle/>
          <a:p>
            <a:pPr algn="ctr"/>
            <a:r>
              <a:rPr lang="en-US" sz="3200" smtClean="0"/>
              <a:t>Emergency Response</a:t>
            </a:r>
            <a:br>
              <a:rPr lang="en-US" sz="3200" smtClean="0"/>
            </a:br>
            <a:r>
              <a:rPr lang="en-US" sz="2400" smtClean="0"/>
              <a:t>Chemical Releases</a:t>
            </a:r>
          </a:p>
        </p:txBody>
      </p:sp>
      <p:sp>
        <p:nvSpPr>
          <p:cNvPr id="47107" name="Rectangle 3"/>
          <p:cNvSpPr>
            <a:spLocks noGrp="1" noChangeArrowheads="1"/>
          </p:cNvSpPr>
          <p:nvPr>
            <p:ph type="body" sz="half" idx="2"/>
          </p:nvPr>
        </p:nvSpPr>
        <p:spPr bwMode="auto">
          <a:xfrm>
            <a:off x="5867400" y="1676400"/>
            <a:ext cx="3276600" cy="4191000"/>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pPr>
            <a:r>
              <a:rPr lang="en-US" sz="1800" b="1" smtClean="0"/>
              <a:t>History</a:t>
            </a:r>
            <a:endParaRPr lang="en-US" sz="2000" smtClean="0"/>
          </a:p>
          <a:p>
            <a:pPr lvl="1">
              <a:lnSpc>
                <a:spcPct val="80000"/>
              </a:lnSpc>
            </a:pPr>
            <a:r>
              <a:rPr lang="en-US" sz="1800" smtClean="0"/>
              <a:t>Simple web interface for NWS WFO plume dispersion capability</a:t>
            </a:r>
          </a:p>
          <a:p>
            <a:pPr lvl="1">
              <a:lnSpc>
                <a:spcPct val="80000"/>
              </a:lnSpc>
              <a:buFont typeface="Wingdings 2" pitchFamily="18" charset="2"/>
              <a:buNone/>
            </a:pPr>
            <a:endParaRPr lang="en-US" sz="1800" smtClean="0"/>
          </a:p>
          <a:p>
            <a:pPr>
              <a:lnSpc>
                <a:spcPct val="80000"/>
              </a:lnSpc>
            </a:pPr>
            <a:r>
              <a:rPr lang="en-US" sz="1800" b="1" smtClean="0"/>
              <a:t>Approaches </a:t>
            </a:r>
          </a:p>
          <a:p>
            <a:pPr lvl="1">
              <a:lnSpc>
                <a:spcPct val="80000"/>
              </a:lnSpc>
            </a:pPr>
            <a:r>
              <a:rPr lang="en-US" sz="1800" smtClean="0"/>
              <a:t>Link to CAMEO chemicals data</a:t>
            </a:r>
          </a:p>
          <a:p>
            <a:pPr lvl="1">
              <a:lnSpc>
                <a:spcPct val="80000"/>
              </a:lnSpc>
            </a:pPr>
            <a:r>
              <a:rPr lang="en-US" sz="1800" smtClean="0"/>
              <a:t>Collaboration with OR&amp;R to include ALOHA source model</a:t>
            </a:r>
          </a:p>
          <a:p>
            <a:pPr lvl="1">
              <a:lnSpc>
                <a:spcPct val="80000"/>
              </a:lnSpc>
              <a:buFont typeface="Wingdings 2" pitchFamily="18" charset="2"/>
              <a:buNone/>
            </a:pPr>
            <a:endParaRPr lang="en-US" sz="1800" smtClean="0"/>
          </a:p>
          <a:p>
            <a:pPr>
              <a:lnSpc>
                <a:spcPct val="80000"/>
              </a:lnSpc>
            </a:pPr>
            <a:r>
              <a:rPr lang="en-US" sz="1800" b="1" smtClean="0"/>
              <a:t>Accomplishments</a:t>
            </a:r>
          </a:p>
          <a:p>
            <a:pPr lvl="1">
              <a:lnSpc>
                <a:spcPct val="80000"/>
              </a:lnSpc>
            </a:pPr>
            <a:r>
              <a:rPr lang="en-US" sz="1800" smtClean="0"/>
              <a:t>Incorporating chemical plume modeling capability at WFO</a:t>
            </a:r>
          </a:p>
          <a:p>
            <a:pPr lvl="1">
              <a:lnSpc>
                <a:spcPct val="80000"/>
              </a:lnSpc>
              <a:buFont typeface="Wingdings 2" pitchFamily="18" charset="2"/>
              <a:buNone/>
            </a:pPr>
            <a:endParaRPr lang="en-US" sz="1800" smtClean="0"/>
          </a:p>
          <a:p>
            <a:pPr lvl="1">
              <a:lnSpc>
                <a:spcPct val="80000"/>
              </a:lnSpc>
            </a:pPr>
            <a:endParaRPr lang="en-US" sz="2000" smtClean="0"/>
          </a:p>
        </p:txBody>
      </p:sp>
      <p:pic>
        <p:nvPicPr>
          <p:cNvPr id="47111" name="Picture 7" descr="cameo"/>
          <p:cNvPicPr>
            <a:picLocks noGrp="1" noChangeAspect="1" noChangeArrowheads="1"/>
          </p:cNvPicPr>
          <p:nvPr>
            <p:ph sz="half" idx="1"/>
          </p:nvPr>
        </p:nvPicPr>
        <p:blipFill>
          <a:blip r:embed="rId3" cstate="print"/>
          <a:srcRect/>
          <a:stretch>
            <a:fillRect/>
          </a:stretch>
        </p:blipFill>
        <p:spPr bwMode="auto">
          <a:xfrm>
            <a:off x="152400" y="1524000"/>
            <a:ext cx="5410200" cy="4500563"/>
          </a:xfrm>
          <a:noFill/>
          <a:ln>
            <a:miter lim="800000"/>
            <a:headEnd/>
            <a:tailEnd/>
          </a:ln>
        </p:spPr>
      </p:pic>
    </p:spTree>
  </p:cSld>
  <p:clrMapOvr>
    <a:masterClrMapping/>
  </p:clrMapOvr>
  <p:transition>
    <p:blind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9"/>
          <p:cNvSpPr>
            <a:spLocks noGrp="1"/>
          </p:cNvSpPr>
          <p:nvPr>
            <p:ph type="dt" sz="half" idx="10"/>
          </p:nvPr>
        </p:nvSpPr>
        <p:spPr/>
        <p:txBody>
          <a:bodyPr/>
          <a:lstStyle/>
          <a:p>
            <a:fld id="{D8BB7738-4B73-441C-8A4F-3C5FEFE7B108}" type="datetime1">
              <a:rPr lang="en-US"/>
              <a:pPr/>
              <a:t>4/13/2011</a:t>
            </a:fld>
            <a:endParaRPr lang="en-US"/>
          </a:p>
        </p:txBody>
      </p:sp>
      <p:sp>
        <p:nvSpPr>
          <p:cNvPr id="6" name="Footer Placeholder 21"/>
          <p:cNvSpPr>
            <a:spLocks noGrp="1"/>
          </p:cNvSpPr>
          <p:nvPr>
            <p:ph type="ftr" sz="quarter" idx="11"/>
          </p:nvPr>
        </p:nvSpPr>
        <p:spPr/>
        <p:txBody>
          <a:bodyPr/>
          <a:lstStyle/>
          <a:p>
            <a:r>
              <a:rPr lang="en-US"/>
              <a:t>Air Resources Laboratory</a:t>
            </a:r>
          </a:p>
        </p:txBody>
      </p:sp>
      <p:sp>
        <p:nvSpPr>
          <p:cNvPr id="7" name="Slide Number Placeholder 17"/>
          <p:cNvSpPr>
            <a:spLocks noGrp="1"/>
          </p:cNvSpPr>
          <p:nvPr>
            <p:ph type="sldNum" sz="quarter" idx="12"/>
          </p:nvPr>
        </p:nvSpPr>
        <p:spPr/>
        <p:txBody>
          <a:bodyPr/>
          <a:lstStyle/>
          <a:p>
            <a:fld id="{886D5495-F3AB-4F56-A969-DD5E9212F335}" type="slidenum">
              <a:rPr lang="en-US"/>
              <a:pPr/>
              <a:t>9</a:t>
            </a:fld>
            <a:endParaRPr lang="en-US"/>
          </a:p>
        </p:txBody>
      </p:sp>
      <p:sp>
        <p:nvSpPr>
          <p:cNvPr id="140290" name="Rectangle 2"/>
          <p:cNvSpPr>
            <a:spLocks noGrp="1"/>
          </p:cNvSpPr>
          <p:nvPr>
            <p:ph type="title"/>
          </p:nvPr>
        </p:nvSpPr>
        <p:spPr>
          <a:xfrm>
            <a:off x="304800" y="1066800"/>
            <a:ext cx="3505200" cy="838200"/>
          </a:xfrm>
        </p:spPr>
        <p:txBody>
          <a:bodyPr/>
          <a:lstStyle/>
          <a:p>
            <a:pPr algn="ctr"/>
            <a:r>
              <a:rPr lang="en-US" smtClean="0"/>
              <a:t>Air Quality</a:t>
            </a:r>
          </a:p>
        </p:txBody>
      </p:sp>
      <p:pic>
        <p:nvPicPr>
          <p:cNvPr id="140292" name="Picture 4" descr="kilauea"/>
          <p:cNvPicPr>
            <a:picLocks noChangeAspect="1" noChangeArrowheads="1"/>
          </p:cNvPicPr>
          <p:nvPr/>
        </p:nvPicPr>
        <p:blipFill>
          <a:blip r:embed="rId3" cstate="print"/>
          <a:srcRect/>
          <a:stretch>
            <a:fillRect/>
          </a:stretch>
        </p:blipFill>
        <p:spPr bwMode="auto">
          <a:xfrm>
            <a:off x="3429000" y="990600"/>
            <a:ext cx="4876800" cy="3251200"/>
          </a:xfrm>
          <a:prstGeom prst="rect">
            <a:avLst/>
          </a:prstGeom>
          <a:noFill/>
          <a:ln w="9525">
            <a:noFill/>
            <a:miter lim="800000"/>
            <a:headEnd/>
            <a:tailEnd/>
          </a:ln>
          <a:effectLst/>
        </p:spPr>
      </p:pic>
      <p:pic>
        <p:nvPicPr>
          <p:cNvPr id="140293" name="Picture 5" descr="vog"/>
          <p:cNvPicPr>
            <a:picLocks noChangeAspect="1" noChangeArrowheads="1"/>
          </p:cNvPicPr>
          <p:nvPr/>
        </p:nvPicPr>
        <p:blipFill>
          <a:blip r:embed="rId4" cstate="print"/>
          <a:srcRect/>
          <a:stretch>
            <a:fillRect/>
          </a:stretch>
        </p:blipFill>
        <p:spPr bwMode="auto">
          <a:xfrm>
            <a:off x="1066800" y="2590800"/>
            <a:ext cx="4881563" cy="3794125"/>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2_Flow">
      <a:majorFont>
        <a:latin typeface=""/>
        <a:ea typeface=""/>
        <a:cs typeface=""/>
      </a:majorFont>
      <a:minorFont>
        <a:latin typeface=""/>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3C998A9F63674F9B1D7269A70FDE6B" ma:contentTypeVersion="0" ma:contentTypeDescription="Create a new document." ma:contentTypeScope="" ma:versionID="b6ea8a089e6556b1340cb476b7cdaa74">
  <xsd:schema xmlns:xsd="http://www.w3.org/2001/XMLSchema" xmlns:p="http://schemas.microsoft.com/office/2006/metadata/properties" targetNamespace="http://schemas.microsoft.com/office/2006/metadata/properties" ma:root="true" ma:fieldsID="46ce51841bcaebe75ae25adb2fb3cbe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DE816C12-CE12-4C8C-A5D1-89C1B69B8E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B369CE37-F8F4-472F-8916-2F4AD5525F00}">
  <ds:schemaRefs>
    <ds:schemaRef ds:uri="http://schemas.microsoft.com/sharepoint/v3/contenttype/forms"/>
  </ds:schemaRefs>
</ds:datastoreItem>
</file>

<file path=customXml/itemProps3.xml><?xml version="1.0" encoding="utf-8"?>
<ds:datastoreItem xmlns:ds="http://schemas.openxmlformats.org/officeDocument/2006/customXml" ds:itemID="{D7E3566C-02D9-4F17-B489-9267FBD7AA98}">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Flow</Template>
  <TotalTime>2165</TotalTime>
  <Words>4937</Words>
  <Application>Microsoft Office PowerPoint</Application>
  <PresentationFormat>On-screen Show (4:3)</PresentationFormat>
  <Paragraphs>309</Paragraphs>
  <Slides>23</Slides>
  <Notes>23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23</vt:i4>
      </vt:variant>
    </vt:vector>
  </HeadingPairs>
  <TitlesOfParts>
    <vt:vector size="29" baseType="lpstr">
      <vt:lpstr>Calibri</vt:lpstr>
      <vt:lpstr>Arial</vt:lpstr>
      <vt:lpstr>Wingdings 2</vt:lpstr>
      <vt:lpstr>Courier New</vt:lpstr>
      <vt:lpstr>1_Flow</vt:lpstr>
      <vt:lpstr>2_Flow</vt:lpstr>
      <vt:lpstr>HYSPLIT Hybrid Single Particle Lagrangian Integrated Trajectory Model Roland Draxler Air Resources Laboratory    ARL Laboratory Review May 3-5, 2011 </vt:lpstr>
      <vt:lpstr>Goals Research and Applications</vt:lpstr>
      <vt:lpstr>HYSPLIT Description and History</vt:lpstr>
      <vt:lpstr>Emergency Response Radiological Releases</vt:lpstr>
      <vt:lpstr>Emergency Response Radiological Releases</vt:lpstr>
      <vt:lpstr>Emergency Response Improvised Nuclear Devices</vt:lpstr>
      <vt:lpstr>Emergency Response Improvised Nuclear Devices</vt:lpstr>
      <vt:lpstr>Emergency Response Chemical Releases</vt:lpstr>
      <vt:lpstr>Air Quality</vt:lpstr>
      <vt:lpstr>Air Quality  Pu'u'O'o and Halema'uma'u Plume Prediction</vt:lpstr>
      <vt:lpstr>Air Quality Global Pollutant Transport</vt:lpstr>
      <vt:lpstr>Air Quality Global Pollutant Transport</vt:lpstr>
      <vt:lpstr>Model Evaluation</vt:lpstr>
      <vt:lpstr>Model Evaluation Data Archive of Tracer Experiments and Meteorology</vt:lpstr>
      <vt:lpstr>Model Evaluation Data Archive of Tracer Experiments and Meteorology</vt:lpstr>
      <vt:lpstr>Model Evaluation Meteorological Data Assimilation</vt:lpstr>
      <vt:lpstr>Model Evaluation Meteorological Data Assimilation</vt:lpstr>
      <vt:lpstr>Decision Support</vt:lpstr>
      <vt:lpstr>Decision Support Dispersion Model Training</vt:lpstr>
      <vt:lpstr>Decision Support  Real-time Environmental Applications and Display sYstem</vt:lpstr>
      <vt:lpstr>Indicators of Success</vt:lpstr>
      <vt:lpstr>Collaborators / Partners</vt:lpstr>
      <vt:lpstr>Possible Future Directions</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HYSPLIT</dc:title>
  <dc:creator>Roland Draxler</dc:creator>
  <cp:lastModifiedBy>MKerchne</cp:lastModifiedBy>
  <cp:revision>112</cp:revision>
  <dcterms:created xsi:type="dcterms:W3CDTF">2010-03-05T18:03:08Z</dcterms:created>
  <dcterms:modified xsi:type="dcterms:W3CDTF">2011-04-13T17:03:12Z</dcterms:modified>
</cp:coreProperties>
</file>