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746" r:id="rId5"/>
  </p:sldMasterIdLst>
  <p:notesMasterIdLst>
    <p:notesMasterId r:id="rId40"/>
  </p:notesMasterIdLst>
  <p:handoutMasterIdLst>
    <p:handoutMasterId r:id="rId41"/>
  </p:handoutMasterIdLst>
  <p:sldIdLst>
    <p:sldId id="256" r:id="rId6"/>
    <p:sldId id="373" r:id="rId7"/>
    <p:sldId id="365" r:id="rId8"/>
    <p:sldId id="305" r:id="rId9"/>
    <p:sldId id="368" r:id="rId10"/>
    <p:sldId id="377" r:id="rId11"/>
    <p:sldId id="376" r:id="rId12"/>
    <p:sldId id="361" r:id="rId13"/>
    <p:sldId id="382" r:id="rId14"/>
    <p:sldId id="286" r:id="rId15"/>
    <p:sldId id="295" r:id="rId16"/>
    <p:sldId id="313" r:id="rId17"/>
    <p:sldId id="310" r:id="rId18"/>
    <p:sldId id="380" r:id="rId19"/>
    <p:sldId id="375" r:id="rId20"/>
    <p:sldId id="311" r:id="rId21"/>
    <p:sldId id="315" r:id="rId22"/>
    <p:sldId id="318" r:id="rId23"/>
    <p:sldId id="378" r:id="rId24"/>
    <p:sldId id="319" r:id="rId25"/>
    <p:sldId id="384" r:id="rId26"/>
    <p:sldId id="320" r:id="rId27"/>
    <p:sldId id="383" r:id="rId28"/>
    <p:sldId id="322" r:id="rId29"/>
    <p:sldId id="323" r:id="rId30"/>
    <p:sldId id="324" r:id="rId31"/>
    <p:sldId id="344" r:id="rId32"/>
    <p:sldId id="370" r:id="rId33"/>
    <p:sldId id="371" r:id="rId34"/>
    <p:sldId id="335" r:id="rId35"/>
    <p:sldId id="332" r:id="rId36"/>
    <p:sldId id="336" r:id="rId37"/>
    <p:sldId id="363" r:id="rId38"/>
    <p:sldId id="379" r:id="rId39"/>
  </p:sldIdLst>
  <p:sldSz cx="9144000" cy="6858000" type="screen4x3"/>
  <p:notesSz cx="7053263"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CC"/>
    <a:srgbClr val="0F6FC6"/>
    <a:srgbClr val="00A4DE"/>
    <a:srgbClr val="797979"/>
    <a:srgbClr val="FFE1E1"/>
    <a:srgbClr val="D7FBFD"/>
    <a:srgbClr val="74F2F8"/>
    <a:srgbClr val="11AF09"/>
    <a:srgbClr val="14CB0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97" autoAdjust="0"/>
    <p:restoredTop sz="81435" autoAdjust="0"/>
  </p:normalViewPr>
  <p:slideViewPr>
    <p:cSldViewPr>
      <p:cViewPr varScale="1">
        <p:scale>
          <a:sx n="75" d="100"/>
          <a:sy n="75" d="100"/>
        </p:scale>
        <p:origin x="-203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1782" y="-96"/>
      </p:cViewPr>
      <p:guideLst>
        <p:guide orient="horz" pos="2949"/>
        <p:guide pos="2221"/>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95738" y="0"/>
            <a:ext cx="3055937" cy="468313"/>
          </a:xfrm>
          <a:prstGeom prst="rect">
            <a:avLst/>
          </a:prstGeom>
        </p:spPr>
        <p:txBody>
          <a:bodyPr vert="horz" lIns="91440" tIns="45720" rIns="91440" bIns="45720" rtlCol="0"/>
          <a:lstStyle>
            <a:lvl1pPr algn="r">
              <a:defRPr sz="1200"/>
            </a:lvl1pPr>
          </a:lstStyle>
          <a:p>
            <a:fld id="{F3EDA9E6-34CD-4320-96A1-059AF2675DAE}" type="datetimeFigureOut">
              <a:rPr lang="en-US" smtClean="0"/>
              <a:pPr/>
              <a:t>4/16/2011</a:t>
            </a:fld>
            <a:endParaRPr lang="en-US"/>
          </a:p>
        </p:txBody>
      </p:sp>
      <p:sp>
        <p:nvSpPr>
          <p:cNvPr id="4" name="Footer Placeholder 3"/>
          <p:cNvSpPr>
            <a:spLocks noGrp="1"/>
          </p:cNvSpPr>
          <p:nvPr>
            <p:ph type="ftr" sz="quarter" idx="2"/>
          </p:nvPr>
        </p:nvSpPr>
        <p:spPr>
          <a:xfrm>
            <a:off x="0" y="8893175"/>
            <a:ext cx="3055938" cy="4683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95738" y="8893175"/>
            <a:ext cx="3055937" cy="468313"/>
          </a:xfrm>
          <a:prstGeom prst="rect">
            <a:avLst/>
          </a:prstGeom>
        </p:spPr>
        <p:txBody>
          <a:bodyPr vert="horz" lIns="91440" tIns="45720" rIns="91440" bIns="45720" rtlCol="0" anchor="b"/>
          <a:lstStyle>
            <a:lvl1pPr algn="r">
              <a:defRPr sz="1200"/>
            </a:lvl1pPr>
          </a:lstStyle>
          <a:p>
            <a:fld id="{AA6CBB8F-F962-42E4-B654-A6BAB1CF4279}" type="slidenum">
              <a:rPr lang="en-US" smtClean="0"/>
              <a:pPr/>
              <a:t>‹#›</a:t>
            </a:fld>
            <a:endParaRPr lang="en-US"/>
          </a:p>
        </p:txBody>
      </p:sp>
    </p:spTree>
    <p:extLst>
      <p:ext uri="{BB962C8B-B14F-4D97-AF65-F5344CB8AC3E}">
        <p14:creationId xmlns="" xmlns:p14="http://schemas.microsoft.com/office/powerpoint/2010/main" val="2256304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8154"/>
          </a:xfrm>
          <a:prstGeom prst="rect">
            <a:avLst/>
          </a:prstGeom>
        </p:spPr>
        <p:txBody>
          <a:bodyPr vert="horz" lIns="93799" tIns="46900" rIns="93799" bIns="46900" rtlCol="0"/>
          <a:lstStyle>
            <a:lvl1pPr algn="l">
              <a:defRPr sz="1200"/>
            </a:lvl1pPr>
          </a:lstStyle>
          <a:p>
            <a:endParaRPr lang="en-US"/>
          </a:p>
        </p:txBody>
      </p:sp>
      <p:sp>
        <p:nvSpPr>
          <p:cNvPr id="3" name="Date Placeholder 2"/>
          <p:cNvSpPr>
            <a:spLocks noGrp="1"/>
          </p:cNvSpPr>
          <p:nvPr>
            <p:ph type="dt" idx="1"/>
          </p:nvPr>
        </p:nvSpPr>
        <p:spPr>
          <a:xfrm>
            <a:off x="3995217" y="0"/>
            <a:ext cx="3056414" cy="468154"/>
          </a:xfrm>
          <a:prstGeom prst="rect">
            <a:avLst/>
          </a:prstGeom>
        </p:spPr>
        <p:txBody>
          <a:bodyPr vert="horz" lIns="93799" tIns="46900" rIns="93799" bIns="46900" rtlCol="0"/>
          <a:lstStyle>
            <a:lvl1pPr algn="r">
              <a:defRPr sz="1200"/>
            </a:lvl1pPr>
          </a:lstStyle>
          <a:p>
            <a:fld id="{0085DC63-5220-4D44-BB95-1971E560EE91}" type="datetimeFigureOut">
              <a:rPr lang="en-US" smtClean="0"/>
              <a:pPr/>
              <a:t>4/16/2011</a:t>
            </a:fld>
            <a:endParaRPr lang="en-US"/>
          </a:p>
        </p:txBody>
      </p:sp>
      <p:sp>
        <p:nvSpPr>
          <p:cNvPr id="4" name="Slide Image Placeholder 3"/>
          <p:cNvSpPr>
            <a:spLocks noGrp="1" noRot="1" noChangeAspect="1"/>
          </p:cNvSpPr>
          <p:nvPr>
            <p:ph type="sldImg" idx="2"/>
          </p:nvPr>
        </p:nvSpPr>
        <p:spPr>
          <a:xfrm>
            <a:off x="1185863" y="701675"/>
            <a:ext cx="4683125" cy="3511550"/>
          </a:xfrm>
          <a:prstGeom prst="rect">
            <a:avLst/>
          </a:prstGeom>
          <a:noFill/>
          <a:ln w="12700">
            <a:solidFill>
              <a:prstClr val="black"/>
            </a:solidFill>
          </a:ln>
        </p:spPr>
        <p:txBody>
          <a:bodyPr vert="horz" lIns="93799" tIns="46900" rIns="93799" bIns="46900" rtlCol="0" anchor="ctr"/>
          <a:lstStyle/>
          <a:p>
            <a:endParaRPr lang="en-US"/>
          </a:p>
        </p:txBody>
      </p:sp>
      <p:sp>
        <p:nvSpPr>
          <p:cNvPr id="5" name="Notes Placeholder 4"/>
          <p:cNvSpPr>
            <a:spLocks noGrp="1"/>
          </p:cNvSpPr>
          <p:nvPr>
            <p:ph type="body" sz="quarter" idx="3"/>
          </p:nvPr>
        </p:nvSpPr>
        <p:spPr>
          <a:xfrm>
            <a:off x="705327" y="4447461"/>
            <a:ext cx="5642610" cy="4213384"/>
          </a:xfrm>
          <a:prstGeom prst="rect">
            <a:avLst/>
          </a:prstGeom>
        </p:spPr>
        <p:txBody>
          <a:bodyPr vert="horz" lIns="93799" tIns="46900" rIns="93799" bIns="469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56414" cy="468154"/>
          </a:xfrm>
          <a:prstGeom prst="rect">
            <a:avLst/>
          </a:prstGeom>
        </p:spPr>
        <p:txBody>
          <a:bodyPr vert="horz" lIns="93799" tIns="46900" rIns="93799" bIns="46900"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93296"/>
            <a:ext cx="3056414" cy="468154"/>
          </a:xfrm>
          <a:prstGeom prst="rect">
            <a:avLst/>
          </a:prstGeom>
        </p:spPr>
        <p:txBody>
          <a:bodyPr vert="horz" lIns="93799" tIns="46900" rIns="93799" bIns="46900" rtlCol="0" anchor="b"/>
          <a:lstStyle>
            <a:lvl1pPr algn="r">
              <a:defRPr sz="1200"/>
            </a:lvl1pPr>
          </a:lstStyle>
          <a:p>
            <a:fld id="{44968C90-F160-400A-9168-041FF088281A}" type="slidenum">
              <a:rPr lang="en-US" smtClean="0"/>
              <a:pPr/>
              <a:t>‹#›</a:t>
            </a:fld>
            <a:endParaRPr lang="en-US"/>
          </a:p>
        </p:txBody>
      </p:sp>
    </p:spTree>
    <p:extLst>
      <p:ext uri="{BB962C8B-B14F-4D97-AF65-F5344CB8AC3E}">
        <p14:creationId xmlns="" xmlns:p14="http://schemas.microsoft.com/office/powerpoint/2010/main" val="329952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People involved in ARL’s Mercury Research program include:</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Winston Luke, Steve Brooks*, Paul Kelley, Jake Walker</a:t>
            </a:r>
            <a:r>
              <a:rPr lang="en-US" baseline="30000" dirty="0" smtClean="0"/>
              <a:t>#</a:t>
            </a:r>
            <a:r>
              <a:rPr lang="en-US" dirty="0" smtClean="0"/>
              <a:t>, </a:t>
            </a:r>
            <a:r>
              <a:rPr lang="en-US" dirty="0" err="1" smtClean="0"/>
              <a:t>Xinrong</a:t>
            </a:r>
            <a:r>
              <a:rPr lang="en-US" dirty="0" smtClean="0"/>
              <a:t> </a:t>
            </a:r>
            <a:r>
              <a:rPr lang="en-US" dirty="0" err="1" smtClean="0"/>
              <a:t>Ren</a:t>
            </a:r>
            <a:r>
              <a:rPr lang="en-US" dirty="0" smtClean="0"/>
              <a:t>, Tilden Meyers, Roland </a:t>
            </a:r>
            <a:r>
              <a:rPr lang="en-US" dirty="0" err="1" smtClean="0"/>
              <a:t>Draxler</a:t>
            </a:r>
            <a:r>
              <a:rPr lang="en-US" dirty="0" smtClean="0"/>
              <a:t>, </a:t>
            </a:r>
            <a:r>
              <a:rPr lang="en-US" dirty="0" err="1" smtClean="0"/>
              <a:t>Fantine</a:t>
            </a:r>
            <a:r>
              <a:rPr lang="en-US" dirty="0" smtClean="0"/>
              <a:t> </a:t>
            </a:r>
            <a:r>
              <a:rPr lang="en-US" dirty="0" err="1" smtClean="0"/>
              <a:t>Ngan</a:t>
            </a:r>
            <a:r>
              <a:rPr lang="en-US" dirty="0" smtClean="0"/>
              <a:t>, and Richard </a:t>
            </a:r>
            <a:r>
              <a:rPr lang="en-US" dirty="0" err="1" smtClean="0"/>
              <a:t>Artz</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a:spcBef>
                <a:spcPts val="0"/>
              </a:spcBef>
              <a:buNone/>
            </a:pPr>
            <a:r>
              <a:rPr lang="en-US" sz="1200" dirty="0" smtClean="0"/>
              <a:t>* Oak Ridge Associated Universities, on assignment to NOAA ARL</a:t>
            </a:r>
          </a:p>
          <a:p>
            <a:pPr>
              <a:spcBef>
                <a:spcPts val="0"/>
              </a:spcBef>
              <a:buNone/>
            </a:pPr>
            <a:r>
              <a:rPr lang="en-US" sz="1200" baseline="30000" dirty="0" smtClean="0"/>
              <a:t>#</a:t>
            </a:r>
            <a:r>
              <a:rPr lang="en-US" sz="1200" dirty="0" smtClean="0"/>
              <a:t> Grand Bay National Estuarine Research Reserve, Moss Point, MS</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77A4815D-91CC-41DB-829C-46550461A4C5}" type="slidenum">
              <a:rPr lang="en-US" smtClean="0">
                <a:solidFill>
                  <a:prstClr val="black"/>
                </a:solidFill>
              </a:rPr>
              <a:pPr>
                <a:def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Key Publications: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Brooks, </a:t>
            </a:r>
            <a:r>
              <a:rPr lang="en-US" dirty="0" smtClean="0"/>
              <a:t>S.B., C. Moore, D. Lew, B. </a:t>
            </a:r>
            <a:r>
              <a:rPr lang="en-US" dirty="0" err="1" smtClean="0"/>
              <a:t>Lefer</a:t>
            </a:r>
            <a:r>
              <a:rPr lang="en-US" dirty="0" smtClean="0"/>
              <a:t>, G. Huey, and D. Tanner (2010). Temperature and sunlight controls of mercury oxidation and deposition atop the Greenland Ice Sheet.  Atmospheric Chemistry and Physics Discussions, acp-2010-1012.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Brooks, </a:t>
            </a:r>
            <a:r>
              <a:rPr lang="en-US" dirty="0" smtClean="0"/>
              <a:t>Steve, Winston Luke, Mark Cohen, Paul Kelly, Bernhard </a:t>
            </a:r>
            <a:r>
              <a:rPr lang="en-US" dirty="0" err="1" smtClean="0"/>
              <a:t>Rappenglueck</a:t>
            </a:r>
            <a:r>
              <a:rPr lang="en-US" dirty="0" smtClean="0"/>
              <a:t>, and Barry </a:t>
            </a:r>
            <a:r>
              <a:rPr lang="en-US" dirty="0" err="1" smtClean="0"/>
              <a:t>Lefer</a:t>
            </a:r>
            <a:r>
              <a:rPr lang="en-US" dirty="0" smtClean="0"/>
              <a:t> (2010). Mercury species measured atop the Moody Tower TRAMP site, Houston, Texas, </a:t>
            </a:r>
            <a:r>
              <a:rPr lang="en-US" i="1" dirty="0" smtClean="0"/>
              <a:t>Atmospheric Environment vol. 44, no. 33, </a:t>
            </a:r>
            <a:r>
              <a:rPr lang="en-US" dirty="0" smtClean="0"/>
              <a:t>4045-4055.  </a:t>
            </a:r>
            <a:endParaRPr lang="en-US" b="1" dirty="0" smtClean="0"/>
          </a:p>
          <a:p>
            <a:r>
              <a:rPr lang="en-US" b="1" dirty="0" smtClean="0"/>
              <a:t> </a:t>
            </a:r>
          </a:p>
          <a:p>
            <a:r>
              <a:rPr lang="en-US" b="1" dirty="0" smtClean="0"/>
              <a:t>Brooks</a:t>
            </a:r>
            <a:r>
              <a:rPr lang="en-US" dirty="0" smtClean="0"/>
              <a:t>, S., </a:t>
            </a:r>
            <a:r>
              <a:rPr lang="en-US" dirty="0" err="1" smtClean="0"/>
              <a:t>Arimoto</a:t>
            </a:r>
            <a:r>
              <a:rPr lang="en-US" dirty="0" smtClean="0"/>
              <a:t>, R., Lindberg, S., and </a:t>
            </a:r>
            <a:r>
              <a:rPr lang="en-US" dirty="0" err="1" smtClean="0"/>
              <a:t>Southworth</a:t>
            </a:r>
            <a:r>
              <a:rPr lang="en-US" dirty="0" smtClean="0"/>
              <a:t>, G. (2008). Antarctic polar plateau snow surface conversion of deposited oxidized mercury to gaseous elemental mercury with fractional long-term burial, </a:t>
            </a:r>
            <a:r>
              <a:rPr lang="en-US" i="1" dirty="0" smtClean="0"/>
              <a:t>Atmospheric Environment vol. 42, no. 12, </a:t>
            </a:r>
            <a:r>
              <a:rPr lang="en-US" dirty="0" smtClean="0"/>
              <a:t>2877-2884.</a:t>
            </a:r>
          </a:p>
          <a:p>
            <a:r>
              <a:rPr lang="en-US" dirty="0" smtClean="0"/>
              <a:t> </a:t>
            </a:r>
          </a:p>
          <a:p>
            <a:r>
              <a:rPr lang="en-US" b="1" dirty="0" smtClean="0"/>
              <a:t>Brooks</a:t>
            </a:r>
            <a:r>
              <a:rPr lang="en-US" dirty="0" smtClean="0"/>
              <a:t>, S.,  Lindberg, S., </a:t>
            </a:r>
            <a:r>
              <a:rPr lang="en-US" dirty="0" err="1" smtClean="0"/>
              <a:t>Southworth</a:t>
            </a:r>
            <a:r>
              <a:rPr lang="en-US" dirty="0" smtClean="0"/>
              <a:t>, G., and </a:t>
            </a:r>
            <a:r>
              <a:rPr lang="en-US" dirty="0" err="1" smtClean="0"/>
              <a:t>Arimoto</a:t>
            </a:r>
            <a:r>
              <a:rPr lang="en-US" dirty="0" smtClean="0"/>
              <a:t>, R. (2008). Springtime atmospheric mercury speciation in the McMurdo, Antarctica coastal region. </a:t>
            </a:r>
            <a:r>
              <a:rPr lang="en-US" i="1" dirty="0" smtClean="0"/>
              <a:t>Atmospheric Environment vol. 42, no. 12, </a:t>
            </a:r>
            <a:r>
              <a:rPr lang="en-US" dirty="0" smtClean="0"/>
              <a:t>2885-2893.</a:t>
            </a:r>
          </a:p>
          <a:p>
            <a:r>
              <a:rPr lang="en-US" dirty="0" smtClean="0"/>
              <a:t> </a:t>
            </a:r>
          </a:p>
          <a:p>
            <a:r>
              <a:rPr lang="en-US" b="1" dirty="0" smtClean="0"/>
              <a:t>Brooks</a:t>
            </a:r>
            <a:r>
              <a:rPr lang="en-US" dirty="0" smtClean="0"/>
              <a:t>, SB, </a:t>
            </a:r>
            <a:r>
              <a:rPr lang="en-US" dirty="0" err="1" smtClean="0"/>
              <a:t>Saiz</a:t>
            </a:r>
            <a:r>
              <a:rPr lang="en-US" dirty="0" smtClean="0"/>
              <a:t>-Lopez, A, </a:t>
            </a:r>
            <a:r>
              <a:rPr lang="en-US" dirty="0" err="1" smtClean="0"/>
              <a:t>Skov</a:t>
            </a:r>
            <a:r>
              <a:rPr lang="en-US" dirty="0" smtClean="0"/>
              <a:t>, H, Lindberg, SE.; Plane, JMC, and  </a:t>
            </a:r>
            <a:r>
              <a:rPr lang="en-US" dirty="0" err="1" smtClean="0"/>
              <a:t>Goodsite</a:t>
            </a:r>
            <a:r>
              <a:rPr lang="en-US" dirty="0" smtClean="0"/>
              <a:t>, ME (2006). The mass balance of mercury in the springtime arctic environment, </a:t>
            </a:r>
            <a:r>
              <a:rPr lang="en-US" i="1" dirty="0" smtClean="0"/>
              <a:t>Geophysical Research Letters</a:t>
            </a:r>
            <a:r>
              <a:rPr lang="en-US" dirty="0" smtClean="0"/>
              <a:t>, Vol. 33, No. 13, 13 July 2006.</a:t>
            </a:r>
          </a:p>
          <a:p>
            <a:endParaRPr lang="en-US" dirty="0" smtClean="0"/>
          </a:p>
          <a:p>
            <a:r>
              <a:rPr lang="en-US" dirty="0" smtClean="0"/>
              <a:t>Gabriel, M, D Williamson, S </a:t>
            </a:r>
            <a:r>
              <a:rPr lang="en-US" b="1" dirty="0" smtClean="0"/>
              <a:t>Brooks</a:t>
            </a:r>
            <a:r>
              <a:rPr lang="en-US" dirty="0" smtClean="0"/>
              <a:t> (2011). Potential impact of rainfall on the air-surface exchange of total gaseous mercury from two common urban ground surfaces. Atmospheric Environment, in press.</a:t>
            </a:r>
            <a:endParaRPr lang="en-US" b="1" dirty="0" smtClean="0"/>
          </a:p>
          <a:p>
            <a:endParaRPr lang="en-US" dirty="0" smtClean="0"/>
          </a:p>
          <a:p>
            <a:r>
              <a:rPr lang="en-US" dirty="0" smtClean="0"/>
              <a:t>Moore, C., M. Castro, S. </a:t>
            </a:r>
            <a:r>
              <a:rPr lang="en-US" b="1" dirty="0" smtClean="0"/>
              <a:t>Brooks</a:t>
            </a:r>
            <a:r>
              <a:rPr lang="en-US" dirty="0" smtClean="0"/>
              <a:t> (2011).  A simple and accurate method to measure total gaseous mercury concentrations in unsaturated soils.  Water Air and Soil Pollution, in press.</a:t>
            </a:r>
            <a:endParaRPr lang="en-US" b="1" dirty="0" smtClean="0"/>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going on right now. </a:t>
            </a:r>
          </a:p>
          <a:p>
            <a:endParaRPr lang="en-US" baseline="0" dirty="0" smtClean="0"/>
          </a:p>
          <a:p>
            <a:r>
              <a:rPr lang="en-US" dirty="0" smtClean="0"/>
              <a:t>ARL is participating in an atmospheric mercury intensive field study at the Grand Bay National Estuarine Research Reserve (NERR) in Moss Point, Mississippi. Partners in the intensive include scientists from the Grand Bay NERR, Georgia Institute of Technology, Florida State University, University of Miami, University of Tennessee Space Institute (UTSI), Canaan Valley Institute, Florida A&amp;M University, Mississippi Department of Environmental Quality, and NOAA's National Centers for Coastal Ocean Science (NCCOS). For the intensive campaign, the scientists are taking advantage of the existing ARL mercury facility at Grand Bay to collect additional atmospheric mercury measurements and other supplemental measurements using various novel techniques and methods, including a UTSI light aircraft.</a:t>
            </a:r>
          </a:p>
          <a:p>
            <a:endParaRPr lang="en-US" dirty="0" smtClean="0"/>
          </a:p>
          <a:p>
            <a:r>
              <a:rPr lang="en-US" dirty="0" smtClean="0"/>
              <a:t>Measurements of elemental mercury and reactive gaseous mercury fluxes are being</a:t>
            </a:r>
            <a:r>
              <a:rPr lang="en-US" baseline="0" dirty="0" smtClean="0"/>
              <a:t> </a:t>
            </a:r>
            <a:r>
              <a:rPr lang="en-US" dirty="0" smtClean="0"/>
              <a:t>collected using conventional micrometeorological techniques, as well as through the deployment of surrogate surfaces, event-based precipitation collectors, and experimental dew collectors (Canaan Valley Institute). Halogen species in the atmosphere are being measured via mass spectrometry (Georgia Institute of Technology), and mercury isotopes are being measured in particles and in precipitation samples (Florida State University). Grand Bay NERR, Florida A&amp;M University, and NOAA NCCOS scientists are measuring mercury concentrations in biota and in water and sediment samples at various locations within the reserve. Scientists from the University of Miami are</a:t>
            </a:r>
            <a:r>
              <a:rPr lang="en-US" baseline="0" dirty="0" smtClean="0"/>
              <a:t> </a:t>
            </a:r>
            <a:r>
              <a:rPr lang="en-US" dirty="0" smtClean="0"/>
              <a:t>collaborating with scientists and staff from the University of Tennessee Space Institute (UTSI) to measure elemental mercury and evaluate a new system for the measurement of total reactive gaseous mercury (RGM) and individual RGM species in air samples aloft using a UTSI light aircraft. ARL is providing support measurements of sulfur dioxide, ozone, and condensation nuclei aboard the aircraft to aid in air mass identification and evaluation, and is</a:t>
            </a:r>
            <a:r>
              <a:rPr lang="en-US" baseline="0" dirty="0" smtClean="0"/>
              <a:t> launching </a:t>
            </a:r>
            <a:r>
              <a:rPr lang="en-US" dirty="0" err="1" smtClean="0"/>
              <a:t>ozonesondes</a:t>
            </a:r>
            <a:r>
              <a:rPr lang="en-US" dirty="0" smtClean="0"/>
              <a:t> from the NERR site to document the chemical and physical structure of the troposphere and lower stratosphere. </a:t>
            </a:r>
          </a:p>
          <a:p>
            <a:endParaRPr lang="en-US" dirty="0" smtClean="0"/>
          </a:p>
          <a:p>
            <a:r>
              <a:rPr lang="en-US" dirty="0" smtClean="0"/>
              <a:t>The Mississippi Department of Environmental Quality is continuing their ongoing precipitation sampling and analysis for total mercury, methyl mercury, major ions, and heavy metals to quantify wet deposition of these species during the intensive. Finally, ARL modelers are using</a:t>
            </a:r>
            <a:r>
              <a:rPr lang="en-US" baseline="0" dirty="0" smtClean="0"/>
              <a:t> </a:t>
            </a:r>
            <a:r>
              <a:rPr lang="en-US" dirty="0" smtClean="0"/>
              <a:t>a newly developed version of a HYSPLIT- based atmospheric mercury model to aid in scientific</a:t>
            </a:r>
            <a:r>
              <a:rPr lang="en-US" baseline="0" dirty="0" smtClean="0"/>
              <a:t> mission planning (forecasts on a daily basis) and in </a:t>
            </a:r>
            <a:r>
              <a:rPr lang="en-US" dirty="0" smtClean="0"/>
              <a:t>interpretation of measurement data. The datasets generated will also be used for an extensive </a:t>
            </a:r>
            <a:r>
              <a:rPr lang="en-US" i="1" dirty="0" smtClean="0"/>
              <a:t>post hoc</a:t>
            </a:r>
            <a:r>
              <a:rPr lang="en-US" dirty="0" smtClean="0"/>
              <a:t> model evaluation.</a:t>
            </a:r>
          </a:p>
          <a:p>
            <a:endParaRPr lang="en-US" dirty="0" smtClean="0"/>
          </a:p>
          <a:p>
            <a:r>
              <a:rPr lang="en-US" dirty="0" smtClean="0"/>
              <a:t>The study is intended to address key issues in atmospheric mercury research including, the importance of atmospheric transport from the upper troposphere in influencing mercury concentrations at the surface; the role of halogen compounds in mercury transformations; the identity of individual reactive gaseous mercury species; and the relative contributions of natural and anthropogenic emissions sources at local, regional, and global scales to the deposition of mercury in and around the Grand Bay NERR.</a:t>
            </a:r>
          </a:p>
          <a:p>
            <a:endParaRPr lang="en-US" dirty="0" smtClean="0"/>
          </a:p>
          <a:p>
            <a:r>
              <a:rPr lang="en-US" dirty="0" smtClean="0"/>
              <a:t>Background: The Grand Bay NERR is the site of an existing ARL facility devoted to the long-term monitoring of mercury species in the atmosphere. The site also hosts long-term and continuous measurements of meteorological parameters, reactive nitrogen compounds, SO2, carbon monoxide, O3, and black carbon, which are ancillary data used to interpret atmospheric mercury measurements. Samples of mercury in precipitation are also collected there on a weekly basis, as part of the National Atmospheric Deposition Program's Mercury Deposition Network (MDN). Hence, the Grand Bay site was chosen as a perfect location for the team of scientists to conduct the needed additional research. Data show that the Gulf of Mexico region is plagued by persistently high total mercury in precipitation. This study will allow the scientists to better understand what is unique about the region and to address questions, such as: Are mercury concentrations high because of halogens in the marine boundary layer? Or, are mercury concentrations high because frequent and widespread convective activity and rainfall continually scrub the middle and upper troposphere of reactive gaseous mercury, which may arise from halogen chemistry in the troposphere and the stratosphere? What role is played by local and regional anthropogenic mercury sources? </a:t>
            </a:r>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we have two </a:t>
            </a:r>
            <a:r>
              <a:rPr lang="en-US" dirty="0" err="1" smtClean="0"/>
              <a:t>speciated</a:t>
            </a:r>
            <a:r>
              <a:rPr lang="en-US" dirty="0" smtClean="0"/>
              <a:t> mercury</a:t>
            </a:r>
            <a:r>
              <a:rPr lang="en-US" baseline="0" dirty="0" smtClean="0"/>
              <a:t> </a:t>
            </a:r>
            <a:r>
              <a:rPr lang="en-US" dirty="0" smtClean="0"/>
              <a:t>instrument</a:t>
            </a:r>
            <a:r>
              <a:rPr lang="en-US" baseline="0" dirty="0" smtClean="0"/>
              <a:t> suites </a:t>
            </a:r>
            <a:r>
              <a:rPr lang="en-US" dirty="0" smtClean="0"/>
              <a:t>at Grand</a:t>
            </a:r>
            <a:r>
              <a:rPr lang="en-US" baseline="0" dirty="0" smtClean="0"/>
              <a:t> Bay (and also at Beltsville). </a:t>
            </a:r>
          </a:p>
          <a:p>
            <a:endParaRPr lang="en-US" baseline="0" dirty="0" smtClean="0"/>
          </a:p>
          <a:p>
            <a:r>
              <a:rPr lang="en-US" baseline="0" dirty="0" smtClean="0"/>
              <a:t>Close inspection of the figure shows that the both instruments “catch” the RGM peaks.</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date labels are at 12:00</a:t>
            </a:r>
            <a:r>
              <a:rPr lang="en-US" baseline="0" dirty="0" smtClean="0"/>
              <a:t> AM local time; most of the peaks occur during the day.</a:t>
            </a:r>
          </a:p>
          <a:p>
            <a:endParaRPr lang="en-US" baseline="0" dirty="0" smtClean="0"/>
          </a:p>
          <a:p>
            <a:r>
              <a:rPr lang="en-US" baseline="0" dirty="0" smtClean="0"/>
              <a:t>RGM = Reactive Gaseous Mercury</a:t>
            </a:r>
          </a:p>
          <a:p>
            <a:r>
              <a:rPr lang="en-US" baseline="0" dirty="0" smtClean="0"/>
              <a:t>FPM = Fine Particulate Mercury</a:t>
            </a:r>
          </a:p>
          <a:p>
            <a:r>
              <a:rPr lang="en-US" baseline="0" dirty="0" smtClean="0"/>
              <a:t>GEM = Gaseous Elemental Mercury</a:t>
            </a:r>
          </a:p>
          <a:p>
            <a:r>
              <a:rPr lang="en-US" baseline="0" dirty="0" smtClean="0"/>
              <a:t>SO2 = Sulfur Dioxide</a:t>
            </a:r>
          </a:p>
          <a:p>
            <a:r>
              <a:rPr lang="en-US" baseline="0" dirty="0" smtClean="0"/>
              <a:t>O3 = Ozone</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we have two instruments at Grand</a:t>
            </a:r>
            <a:r>
              <a:rPr lang="en-US" baseline="0" dirty="0" smtClean="0"/>
              <a:t> Bay (and also at Beltsville). </a:t>
            </a:r>
          </a:p>
          <a:p>
            <a:endParaRPr lang="en-US" baseline="0" dirty="0" smtClean="0"/>
          </a:p>
          <a:p>
            <a:r>
              <a:rPr lang="en-US" baseline="0" dirty="0" smtClean="0"/>
              <a:t>Close inspection of the figure shows that the both instruments “catch” the RGM peaks.</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ClrTx/>
            </a:pP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Hg(II)</a:t>
            </a:r>
            <a:r>
              <a:rPr lang="en-US" baseline="0" dirty="0" smtClean="0"/>
              <a:t> is Reactive Gaseous Mercury</a:t>
            </a:r>
          </a:p>
          <a:p>
            <a:r>
              <a:rPr lang="en-US" baseline="0" dirty="0" smtClean="0"/>
              <a:t>Hg(0) is Elemental Mercury</a:t>
            </a:r>
          </a:p>
          <a:p>
            <a:r>
              <a:rPr lang="en-US" baseline="0" dirty="0" smtClean="0"/>
              <a:t>Hg(p) is Particulate Mercury</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approximately</a:t>
            </a:r>
            <a:r>
              <a:rPr lang="en-US" baseline="0" dirty="0" smtClean="0"/>
              <a:t> the last 10 years, ARL has had an active research program involving mercury. </a:t>
            </a:r>
          </a:p>
          <a:p>
            <a:endParaRPr lang="en-US" baseline="0" dirty="0" smtClean="0"/>
          </a:p>
          <a:p>
            <a:r>
              <a:rPr lang="en-US" sz="1200" dirty="0" smtClean="0"/>
              <a:t>Context: </a:t>
            </a:r>
          </a:p>
          <a:p>
            <a:r>
              <a:rPr lang="en-US" sz="1200" dirty="0" smtClean="0"/>
              <a:t>Mercury exposure via fish consumption is an important public health concern.  </a:t>
            </a:r>
          </a:p>
          <a:p>
            <a:r>
              <a:rPr lang="en-US" sz="1200" dirty="0" smtClean="0"/>
              <a:t>NOAA has a primary stewardship</a:t>
            </a:r>
            <a:r>
              <a:rPr lang="en-US" sz="1200" baseline="0" dirty="0" smtClean="0"/>
              <a:t> responsibility for the nation’s fisheries</a:t>
            </a:r>
            <a:endParaRPr lang="en-US" sz="1200" dirty="0" smtClean="0"/>
          </a:p>
          <a:p>
            <a:r>
              <a:rPr lang="en-US" sz="1200" dirty="0" smtClean="0"/>
              <a:t>Atmospheric emissions and subsequent deposition is a significant pathway through which mercury contamination enters sensitive aquatic ecosystems</a:t>
            </a:r>
          </a:p>
          <a:p>
            <a:endParaRPr lang="en-US" dirty="0" smtClean="0"/>
          </a:p>
          <a:p>
            <a:r>
              <a:rPr lang="en-US" sz="1200" dirty="0" smtClean="0"/>
              <a:t>Goals: </a:t>
            </a:r>
          </a:p>
          <a:p>
            <a:pPr marL="228600" indent="-228600">
              <a:buAutoNum type="alphaLcParenBoth"/>
            </a:pPr>
            <a:r>
              <a:rPr lang="en-US" sz="1200" dirty="0" smtClean="0"/>
              <a:t>Provide sound scientific information on the emission, dispersion, transformation, and air-surface exchange of atmospheric mercury compounds</a:t>
            </a:r>
          </a:p>
          <a:p>
            <a:pPr marL="228600" indent="-228600">
              <a:buAutoNum type="alphaLcParenBoth"/>
            </a:pPr>
            <a:r>
              <a:rPr lang="en-US" sz="1200" dirty="0" smtClean="0"/>
              <a:t>Measure</a:t>
            </a:r>
            <a:r>
              <a:rPr lang="en-US" sz="1200" baseline="0" dirty="0" smtClean="0"/>
              <a:t> and understand spatial and temporal trends in air concentrations and air-surface exchange</a:t>
            </a:r>
            <a:endParaRPr lang="en-US" sz="1200" dirty="0" smtClean="0"/>
          </a:p>
          <a:p>
            <a:r>
              <a:rPr lang="en-US" sz="1200" dirty="0" smtClean="0"/>
              <a:t>(b) Provide robust and policy-relevant source-attribution information for atmospheric mercury deposition to sensitive ecosystems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44968C90-F160-400A-9168-041FF088281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Sometime</a:t>
            </a:r>
            <a:r>
              <a:rPr lang="en-US" baseline="0" dirty="0" smtClean="0"/>
              <a:t>s we see high peaks of RGM and/or other mercury compounds.</a:t>
            </a:r>
          </a:p>
          <a:p>
            <a:endParaRPr lang="en-US" baseline="0" dirty="0" smtClean="0"/>
          </a:p>
          <a:p>
            <a:r>
              <a:rPr lang="en-US" baseline="0" dirty="0" smtClean="0"/>
              <a:t>Can we explain what is happening during these episodes? Why was the concentration so high?</a:t>
            </a:r>
          </a:p>
          <a:p>
            <a:endParaRPr lang="en-US" baseline="0" dirty="0" smtClean="0"/>
          </a:p>
          <a:p>
            <a:r>
              <a:rPr lang="en-US" baseline="0" dirty="0" smtClean="0"/>
              <a:t>Ultimately we want and need to be able to explain the continuous record of measurements at the site, but sometimes it is useful to focus on episodes.</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concentration was high, the air masses appeared</a:t>
            </a:r>
            <a:r>
              <a:rPr lang="en-US" baseline="0" dirty="0" smtClean="0"/>
              <a:t> to be from a group of significant sources in the Baltimore region northeast of the site.</a:t>
            </a:r>
          </a:p>
          <a:p>
            <a:endParaRPr lang="en-US" baseline="0" dirty="0" smtClean="0"/>
          </a:p>
          <a:p>
            <a:r>
              <a:rPr lang="en-US" baseline="0" dirty="0" smtClean="0"/>
              <a:t>We have MANY examples of this kind of analysis.</a:t>
            </a:r>
          </a:p>
          <a:p>
            <a:endParaRPr lang="en-US" baseline="0" dirty="0" smtClean="0"/>
          </a:p>
          <a:p>
            <a:r>
              <a:rPr lang="en-US" baseline="0" dirty="0" smtClean="0"/>
              <a:t>This kind of analysis does not prove that the sources impacted the site and caused the episode, but it is suggestive.</a:t>
            </a:r>
          </a:p>
          <a:p>
            <a:endParaRPr lang="en-US" baseline="0" dirty="0" smtClean="0"/>
          </a:p>
          <a:p>
            <a:r>
              <a:rPr lang="en-US" baseline="0" dirty="0" smtClean="0"/>
              <a:t>Coupled with other information, this can contribute to a weight-of-evidence approach.</a:t>
            </a:r>
            <a:endParaRPr lang="en-US" dirty="0"/>
          </a:p>
        </p:txBody>
      </p:sp>
      <p:sp>
        <p:nvSpPr>
          <p:cNvPr id="4" name="Slide Number Placeholder 3"/>
          <p:cNvSpPr>
            <a:spLocks noGrp="1"/>
          </p:cNvSpPr>
          <p:nvPr>
            <p:ph type="sldNum" sz="quarter" idx="10"/>
          </p:nvPr>
        </p:nvSpPr>
        <p:spPr/>
        <p:txBody>
          <a:bodyPr/>
          <a:lstStyle/>
          <a:p>
            <a:fld id="{FA5565DD-E569-418B-A091-250B15AB1447}" type="slidenum">
              <a:rPr lang="en-US">
                <a:solidFill>
                  <a:prstClr val="black"/>
                </a:solidFill>
              </a:rPr>
              <a:pPr/>
              <a:t>21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a:fld id="{781D2879-7F39-41EA-BA61-78E13BDFDBE7}" type="slidenum">
              <a:rPr lang="en-US">
                <a:solidFill>
                  <a:prstClr val="black"/>
                </a:solidFill>
                <a:latin typeface="Calibri"/>
              </a:rPr>
              <a:pPr algn="r" rtl="0"/>
              <a:t>23</a:t>
            </a:fld>
            <a:endParaRPr lang="en-US">
              <a:solidFill>
                <a:prstClr val="black"/>
              </a:solidFill>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pPr eaLnBrk="1" hangingPunct="1"/>
            <a:r>
              <a:rPr lang="en-US" dirty="0" smtClean="0">
                <a:latin typeface="Times" pitchFamily="18" charset="0"/>
              </a:rPr>
              <a:t>Thi</a:t>
            </a:r>
            <a:r>
              <a:rPr lang="en-US" baseline="0" dirty="0" smtClean="0">
                <a:latin typeface="Times" pitchFamily="18" charset="0"/>
              </a:rPr>
              <a:t>s was an analysis carried out in collaboration with Mark Castro who provided data from his Piney Reservoir measurement site. </a:t>
            </a:r>
          </a:p>
          <a:p>
            <a:pPr eaLnBrk="1" hangingPunct="1"/>
            <a:endParaRPr lang="en-US" baseline="0" dirty="0" smtClean="0">
              <a:latin typeface="Times" pitchFamily="18" charset="0"/>
            </a:endParaRPr>
          </a:p>
          <a:p>
            <a:pPr eaLnBrk="1" hangingPunct="1"/>
            <a:r>
              <a:rPr lang="en-US" baseline="0" dirty="0" smtClean="0">
                <a:latin typeface="Times" pitchFamily="18" charset="0"/>
              </a:rPr>
              <a:t>“High” measurements represent the top 10% of the daytime RGM measurements, for 2005</a:t>
            </a:r>
          </a:p>
          <a:p>
            <a:pPr eaLnBrk="1" hangingPunct="1"/>
            <a:endParaRPr lang="en-US" baseline="0" dirty="0" smtClean="0">
              <a:latin typeface="Times" pitchFamily="18" charset="0"/>
            </a:endParaRPr>
          </a:p>
          <a:p>
            <a:pPr eaLnBrk="1" hangingPunct="1"/>
            <a:r>
              <a:rPr lang="en-US" baseline="0" dirty="0" smtClean="0">
                <a:latin typeface="Times" pitchFamily="18" charset="0"/>
              </a:rPr>
              <a:t>Emissions estimates from the USEPA 2002 National Emissions Inventory (NEI) are shown</a:t>
            </a:r>
          </a:p>
          <a:p>
            <a:pPr eaLnBrk="1" hangingPunct="1"/>
            <a:endParaRPr lang="en-US" baseline="0" dirty="0" smtClean="0">
              <a:latin typeface="Times" pitchFamily="18" charset="0"/>
            </a:endParaRPr>
          </a:p>
          <a:p>
            <a:pPr eaLnBrk="1" hangingPunct="1"/>
            <a:r>
              <a:rPr lang="en-US" baseline="0" dirty="0" smtClean="0">
                <a:latin typeface="Times" pitchFamily="18" charset="0"/>
              </a:rPr>
              <a:t>A manuscript including this analysis is in preparation.</a:t>
            </a:r>
          </a:p>
          <a:p>
            <a:pPr eaLnBrk="1" hangingPunct="1"/>
            <a:endParaRPr lang="en-US" baseline="0" dirty="0" smtClean="0">
              <a:latin typeface="Times" pitchFamily="18" charset="0"/>
            </a:endParaRPr>
          </a:p>
          <a:p>
            <a:pPr eaLnBrk="1" hangingPunct="1"/>
            <a:r>
              <a:rPr lang="en-US" baseline="0" dirty="0" smtClean="0">
                <a:latin typeface="Times" pitchFamily="18" charset="0"/>
              </a:rPr>
              <a:t>By flipping back and forth between this slide and the next, it can be seen that higher RGM concentrations at the Piney Reservoir site seem to be associated with air masses passing through a region of sources northwest of the site.</a:t>
            </a:r>
            <a:endParaRPr lang="en-US" dirty="0" smtClean="0">
              <a:latin typeface="Times" pitchFamily="18" charset="0"/>
            </a:endParaRPr>
          </a:p>
        </p:txBody>
      </p:sp>
      <p:sp>
        <p:nvSpPr>
          <p:cNvPr id="124932" name="Slide Number Placeholder 3"/>
          <p:cNvSpPr>
            <a:spLocks noGrp="1"/>
          </p:cNvSpPr>
          <p:nvPr>
            <p:ph type="sldNum" sz="quarter" idx="5"/>
          </p:nvPr>
        </p:nvSpPr>
        <p:spPr>
          <a:noFill/>
        </p:spPr>
        <p:txBody>
          <a:bodyPr/>
          <a:lstStyle/>
          <a:p>
            <a:pPr defTabSz="936508"/>
            <a:fld id="{D296B11A-F225-4097-B36B-9C8EA261E035}" type="slidenum">
              <a:rPr lang="en-US" smtClean="0">
                <a:solidFill>
                  <a:srgbClr val="000000"/>
                </a:solidFill>
                <a:latin typeface="Times" pitchFamily="18" charset="0"/>
              </a:rPr>
              <a:pPr defTabSz="936508"/>
              <a:t>24</a:t>
            </a:fld>
            <a:endParaRPr lang="en-US" dirty="0" smtClean="0">
              <a:solidFill>
                <a:srgbClr val="000000"/>
              </a:solidFill>
              <a:latin typeface="Times"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pPr eaLnBrk="1" hangingPunct="1"/>
            <a:r>
              <a:rPr lang="en-US" baseline="0" dirty="0" smtClean="0">
                <a:latin typeface="Times" pitchFamily="18" charset="0"/>
              </a:rPr>
              <a:t>“Low” measurements represent the bottom 10% of the daytime RGM measurements, for 2005</a:t>
            </a:r>
          </a:p>
        </p:txBody>
      </p:sp>
      <p:sp>
        <p:nvSpPr>
          <p:cNvPr id="125956" name="Slide Number Placeholder 3"/>
          <p:cNvSpPr>
            <a:spLocks noGrp="1"/>
          </p:cNvSpPr>
          <p:nvPr>
            <p:ph type="sldNum" sz="quarter" idx="5"/>
          </p:nvPr>
        </p:nvSpPr>
        <p:spPr>
          <a:noFill/>
        </p:spPr>
        <p:txBody>
          <a:bodyPr/>
          <a:lstStyle/>
          <a:p>
            <a:pPr defTabSz="936508"/>
            <a:fld id="{55477AA3-6631-4A8F-A73C-DDA2A4DA3375}" type="slidenum">
              <a:rPr lang="en-US" smtClean="0">
                <a:solidFill>
                  <a:srgbClr val="000000"/>
                </a:solidFill>
                <a:latin typeface="Times" pitchFamily="18" charset="0"/>
              </a:rPr>
              <a:pPr defTabSz="936508"/>
              <a:t>25</a:t>
            </a:fld>
            <a:endParaRPr lang="en-US" dirty="0" smtClean="0">
              <a:solidFill>
                <a:srgbClr val="000000"/>
              </a:solidFill>
              <a:latin typeface="Times"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a:t>
            </a:r>
            <a:r>
              <a:rPr lang="en-US" baseline="0" dirty="0" smtClean="0"/>
              <a:t> e</a:t>
            </a:r>
            <a:r>
              <a:rPr lang="en-US" dirty="0" smtClean="0"/>
              <a:t>missions inventories</a:t>
            </a:r>
            <a:r>
              <a:rPr lang="en-US" baseline="0" dirty="0" smtClean="0"/>
              <a:t> from the U.S. EPA, Environment Canada, the Commission for Environmental Cooperation, the Mexican government, the United Nations Environmental Program (UNEP), and many other sources. We also do “spot checks” on inventory records that seem suspect, by attempting to verify the location and emissions information listed in the inventory by independent means.</a:t>
            </a:r>
          </a:p>
          <a:p>
            <a:endParaRPr lang="en-US" baseline="0" dirty="0" smtClean="0"/>
          </a:p>
          <a:p>
            <a:r>
              <a:rPr lang="en-US" baseline="0" dirty="0" smtClean="0"/>
              <a:t>HYSPLIT is run using gridded meteorological data, from the output of meteorological models. The primary source of gridded met data for ARL is NOAA NCEP. The data is converted to HYSPLIT format and archived at ARL for modeling use. In some cases, we generate our “own” meteorological modeling output, for special cases, with higher resolution than would otherwise be available. We also use data from other sources (e.g., ECMWF, NCAR…).</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2007  </a:t>
            </a:r>
            <a:r>
              <a:rPr lang="en-US" sz="1200" kern="1200" dirty="0" err="1" smtClean="0">
                <a:solidFill>
                  <a:schemeClr val="tx1"/>
                </a:solidFill>
                <a:latin typeface="+mn-lt"/>
                <a:ea typeface="+mn-ea"/>
                <a:cs typeface="+mn-cs"/>
              </a:rPr>
              <a:t>Ryaboshapko</a:t>
            </a:r>
            <a:r>
              <a:rPr lang="en-US" sz="1200" kern="1200" dirty="0" smtClean="0">
                <a:solidFill>
                  <a:schemeClr val="tx1"/>
                </a:solidFill>
                <a:latin typeface="+mn-lt"/>
                <a:ea typeface="+mn-ea"/>
                <a:cs typeface="+mn-cs"/>
              </a:rPr>
              <a:t> et al. </a:t>
            </a:r>
            <a:r>
              <a:rPr lang="en-US" sz="1200" b="1" kern="1200" dirty="0" smtClean="0">
                <a:solidFill>
                  <a:schemeClr val="tx1"/>
                </a:solidFill>
                <a:latin typeface="+mn-lt"/>
                <a:ea typeface="+mn-ea"/>
                <a:cs typeface="+mn-cs"/>
              </a:rPr>
              <a:t>Intercomparison study of atmospheric mercury models: 2. Modeling results vs. long-term observations and comparison of country deposition budgets</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Science of the Total Environment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377</a:t>
            </a:r>
            <a:r>
              <a:rPr lang="en-US" sz="1200" kern="1200" dirty="0" smtClean="0">
                <a:solidFill>
                  <a:schemeClr val="tx1"/>
                </a:solidFill>
                <a:latin typeface="+mn-lt"/>
                <a:ea typeface="+mn-ea"/>
                <a:cs typeface="+mn-cs"/>
              </a:rPr>
              <a:t>, 319-333.</a:t>
            </a:r>
          </a:p>
          <a:p>
            <a:r>
              <a:rPr lang="en-US" sz="1200" kern="1200" dirty="0" smtClean="0">
                <a:solidFill>
                  <a:schemeClr val="tx1"/>
                </a:solidFill>
                <a:latin typeface="+mn-lt"/>
                <a:ea typeface="+mn-ea"/>
                <a:cs typeface="+mn-cs"/>
              </a:rPr>
              <a:t> </a:t>
            </a:r>
          </a:p>
          <a:p>
            <a:pPr marL="228600" indent="-228600">
              <a:buAutoNum type="arabicPlain" startAt="2007"/>
            </a:pP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Ryaboshapko</a:t>
            </a:r>
            <a:r>
              <a:rPr lang="en-US" sz="1200" kern="1200" dirty="0" smtClean="0">
                <a:solidFill>
                  <a:schemeClr val="tx1"/>
                </a:solidFill>
                <a:latin typeface="+mn-lt"/>
                <a:ea typeface="+mn-ea"/>
                <a:cs typeface="+mn-cs"/>
              </a:rPr>
              <a:t> et al. </a:t>
            </a:r>
            <a:r>
              <a:rPr lang="en-US" sz="1200" b="1" kern="1200" dirty="0" smtClean="0">
                <a:solidFill>
                  <a:schemeClr val="tx1"/>
                </a:solidFill>
                <a:latin typeface="+mn-lt"/>
                <a:ea typeface="+mn-ea"/>
                <a:cs typeface="+mn-cs"/>
              </a:rPr>
              <a:t>Intercomparison study of atmospheric mercury models: 1. Comparison of models with short-term measurements</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Science of the Total Environment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376</a:t>
            </a:r>
            <a:r>
              <a:rPr lang="en-US" sz="1200" kern="1200" dirty="0" smtClean="0">
                <a:solidFill>
                  <a:schemeClr val="tx1"/>
                </a:solidFill>
                <a:latin typeface="+mn-lt"/>
                <a:ea typeface="+mn-ea"/>
                <a:cs typeface="+mn-cs"/>
              </a:rPr>
              <a:t>, 228-240.</a:t>
            </a:r>
          </a:p>
          <a:p>
            <a:endParaRPr lang="en-US" dirty="0" smtClean="0"/>
          </a:p>
          <a:p>
            <a:r>
              <a:rPr lang="en-US" dirty="0" smtClean="0"/>
              <a:t>EMEP</a:t>
            </a:r>
            <a:r>
              <a:rPr lang="en-US" baseline="0" dirty="0" smtClean="0"/>
              <a:t> = Cooperative </a:t>
            </a:r>
            <a:r>
              <a:rPr lang="en-US" baseline="0" dirty="0" err="1" smtClean="0"/>
              <a:t>Programme</a:t>
            </a:r>
            <a:r>
              <a:rPr lang="en-US" baseline="0" dirty="0" smtClean="0"/>
              <a:t> for Monitoring and Evaluation of the Long Range Transmission of Air Pollutants in Europe, established by the 1979 Convention on Long-Range </a:t>
            </a:r>
            <a:r>
              <a:rPr lang="en-US" baseline="0" dirty="0" err="1" smtClean="0"/>
              <a:t>Transboundary</a:t>
            </a:r>
            <a:r>
              <a:rPr lang="en-US" baseline="0" dirty="0" smtClean="0"/>
              <a:t> Air Pollution on Heavy Metals (LRTAP).</a:t>
            </a:r>
          </a:p>
          <a:p>
            <a:endParaRPr lang="en-US" baseline="0" dirty="0" smtClean="0"/>
          </a:p>
          <a:p>
            <a:r>
              <a:rPr lang="en-US" baseline="0" dirty="0" smtClean="0"/>
              <a:t>MSCE = model from Meteorological </a:t>
            </a:r>
            <a:r>
              <a:rPr lang="en-US" baseline="0" dirty="0" err="1" smtClean="0"/>
              <a:t>Sythesizing</a:t>
            </a:r>
            <a:r>
              <a:rPr lang="en-US" baseline="0" dirty="0" smtClean="0"/>
              <a:t> Centre – East (Russia)</a:t>
            </a:r>
          </a:p>
          <a:p>
            <a:r>
              <a:rPr lang="en-US" baseline="0" dirty="0" smtClean="0"/>
              <a:t>CMAQ = model from U.S. EPA</a:t>
            </a:r>
          </a:p>
          <a:p>
            <a:r>
              <a:rPr lang="en-US" baseline="0" dirty="0" smtClean="0"/>
              <a:t>GRAHM = model from Environment Canada</a:t>
            </a:r>
          </a:p>
          <a:p>
            <a:r>
              <a:rPr lang="en-US" baseline="0" dirty="0" smtClean="0"/>
              <a:t>EMAP = model from Bulgarian National Institute of Meteorology and Hydrology</a:t>
            </a:r>
          </a:p>
          <a:p>
            <a:r>
              <a:rPr lang="en-US" baseline="0" dirty="0" smtClean="0"/>
              <a:t>DEHM = model from Denmark National Environmental Research Institute</a:t>
            </a:r>
          </a:p>
          <a:p>
            <a:r>
              <a:rPr lang="en-US" baseline="0" dirty="0" smtClean="0"/>
              <a:t>ADOM = model from German GKSS Research Centre</a:t>
            </a:r>
          </a:p>
          <a:p>
            <a:r>
              <a:rPr lang="en-US" baseline="0" dirty="0" smtClean="0"/>
              <a:t>HYSPLIT = model from the NOAA Air Resources Laboratory</a:t>
            </a:r>
            <a:endParaRPr lang="en-US" dirty="0"/>
          </a:p>
        </p:txBody>
      </p:sp>
      <p:sp>
        <p:nvSpPr>
          <p:cNvPr id="4" name="Slide Number Placeholder 3"/>
          <p:cNvSpPr>
            <a:spLocks noGrp="1"/>
          </p:cNvSpPr>
          <p:nvPr>
            <p:ph type="sldNum" sz="quarter" idx="10"/>
          </p:nvPr>
        </p:nvSpPr>
        <p:spPr/>
        <p:txBody>
          <a:bodyPr/>
          <a:lstStyle/>
          <a:p>
            <a:fld id="{E556987C-FC20-4885-AD3D-62578181A80D}"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was an analysis carried out for the Clean</a:t>
            </a:r>
            <a:r>
              <a:rPr lang="en-US" baseline="0" dirty="0" smtClean="0"/>
              <a:t> Air Markets Division in their deliberation over the proposed Clear Skies Initiative.</a:t>
            </a:r>
          </a:p>
          <a:p>
            <a:endParaRPr lang="en-US" baseline="0" dirty="0" smtClean="0"/>
          </a:p>
          <a:p>
            <a:r>
              <a:rPr lang="en-US" baseline="0" dirty="0" smtClean="0"/>
              <a:t>With models, you can examine the consequences of alternative future emissions scenarios.  </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56987C-FC20-4885-AD3D-62578181A80D}"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two basic</a:t>
            </a:r>
            <a:r>
              <a:rPr lang="en-US" baseline="0" dirty="0" smtClean="0"/>
              <a:t> approaches in our mercury research program at ARL – measurements and modeling. They are independent and also integrated.  One key objective is to produce policy-relevant results, and to work towards reducing the uncertainties in these results.  </a:t>
            </a:r>
            <a:r>
              <a:rPr lang="en-US" sz="1200" dirty="0" smtClean="0"/>
              <a:t>Another</a:t>
            </a:r>
            <a:r>
              <a:rPr lang="en-US" sz="1200" baseline="0" dirty="0" smtClean="0"/>
              <a:t> key objective is </a:t>
            </a:r>
            <a:r>
              <a:rPr lang="en-US" sz="1200" dirty="0" smtClean="0"/>
              <a:t>determining and understanding spatial and temporal trends.</a:t>
            </a:r>
          </a:p>
          <a:p>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picture</a:t>
            </a:r>
            <a:r>
              <a:rPr lang="en-US" sz="1200" baseline="0" dirty="0" smtClean="0"/>
              <a:t> shows Winston Luke and the </a:t>
            </a:r>
            <a:r>
              <a:rPr lang="en-US" sz="1200" baseline="0" dirty="0" err="1" smtClean="0"/>
              <a:t>Tekran</a:t>
            </a:r>
            <a:r>
              <a:rPr lang="en-US" sz="1200" baseline="0" dirty="0" smtClean="0"/>
              <a:t> </a:t>
            </a:r>
            <a:r>
              <a:rPr lang="en-US" sz="1200" baseline="0" dirty="0" err="1" smtClean="0"/>
              <a:t>speciated</a:t>
            </a:r>
            <a:r>
              <a:rPr lang="en-US" sz="1200" baseline="0" dirty="0" smtClean="0"/>
              <a:t> mercury samplers (reactive gaseous mercury and fine particulate mercury) and the tower at Beltsville, MD, a comprehensive monitoring site representing a long-term collaboration between EPA and NOAA</a:t>
            </a:r>
            <a:endParaRPr lang="en-US" sz="1200" dirty="0" smtClean="0"/>
          </a:p>
          <a:p>
            <a:endParaRPr lang="en-US" sz="1200" dirty="0" smtClean="0"/>
          </a:p>
          <a:p>
            <a:r>
              <a:rPr lang="en-US" sz="1200" dirty="0" smtClean="0"/>
              <a:t>One</a:t>
            </a:r>
            <a:r>
              <a:rPr lang="en-US" sz="1200" baseline="0" dirty="0" smtClean="0"/>
              <a:t> example of how the measurements are being used to aid in modeling is an ongoing model evaluation program in which the HYSPLIT-Hg model is being run for specific episodes at our Grand Bay and Beltsville sites, and the model predictions are being compared against the measurements. High resolution met data (e.g., 4 km) is being generated at ARL to support and enhance this analysis.</a:t>
            </a:r>
          </a:p>
          <a:p>
            <a:endParaRPr lang="en-US" sz="1200" baseline="0" dirty="0" smtClean="0"/>
          </a:p>
          <a:p>
            <a:r>
              <a:rPr lang="en-US" sz="1200" baseline="0" dirty="0" smtClean="0"/>
              <a:t>One example of how the modeling helps the measurements is the forecasting work done to aid in scientific mission planning. This is illustrated by the daily HYSPLIT-Hg model forecasts of anthropogenic mercury plumes to inform daily decisions about flight planning in the Grand Bay Mercury Intensive (1</a:t>
            </a:r>
            <a:r>
              <a:rPr lang="en-US" sz="1200" baseline="30000" dirty="0" smtClean="0"/>
              <a:t>st</a:t>
            </a:r>
            <a:r>
              <a:rPr lang="en-US" sz="1200" baseline="0" dirty="0" smtClean="0"/>
              <a:t> phase was carried out summer 2010 and 2</a:t>
            </a:r>
            <a:r>
              <a:rPr lang="en-US" sz="1200" baseline="30000" dirty="0" smtClean="0"/>
              <a:t>nd</a:t>
            </a:r>
            <a:r>
              <a:rPr lang="en-US" sz="1200" baseline="0" dirty="0" smtClean="0"/>
              <a:t> phase is going on right now (April 15-May 15).</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sz="1200" dirty="0" smtClean="0"/>
          </a:p>
        </p:txBody>
      </p:sp>
      <p:sp>
        <p:nvSpPr>
          <p:cNvPr id="4" name="Slide Number Placeholder 3"/>
          <p:cNvSpPr>
            <a:spLocks noGrp="1"/>
          </p:cNvSpPr>
          <p:nvPr>
            <p:ph type="sldNum" sz="quarter" idx="10"/>
          </p:nvPr>
        </p:nvSpPr>
        <p:spPr/>
        <p:txBody>
          <a:bodyPr/>
          <a:lstStyle/>
          <a:p>
            <a:fld id="{44968C90-F160-400A-9168-041FF088281A}"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1185863" y="701675"/>
            <a:ext cx="4681537" cy="3511550"/>
          </a:xfrm>
          <a:ln/>
        </p:spPr>
      </p:sp>
      <p:sp>
        <p:nvSpPr>
          <p:cNvPr id="1617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Incorporation</a:t>
            </a:r>
            <a:r>
              <a:rPr lang="en-US" baseline="0" dirty="0" smtClean="0">
                <a:latin typeface="Arial" pitchFamily="34" charset="0"/>
              </a:rPr>
              <a:t> of the mercury modeling algorithms into the new GEM-HYSPLIT code was a large scientific programming task.</a:t>
            </a:r>
            <a:endParaRPr lang="en-US" dirty="0" smtClean="0">
              <a:latin typeface="Arial" pitchFamily="34" charset="0"/>
            </a:endParaRPr>
          </a:p>
        </p:txBody>
      </p:sp>
      <p:sp>
        <p:nvSpPr>
          <p:cNvPr id="16179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2082" indent="-293109" eaLnBrk="0" hangingPunct="0">
              <a:defRPr>
                <a:solidFill>
                  <a:schemeClr val="tx1"/>
                </a:solidFill>
                <a:latin typeface="Arial" pitchFamily="34" charset="0"/>
              </a:defRPr>
            </a:lvl2pPr>
            <a:lvl3pPr marL="1172434" indent="-234487" eaLnBrk="0" hangingPunct="0">
              <a:defRPr>
                <a:solidFill>
                  <a:schemeClr val="tx1"/>
                </a:solidFill>
                <a:latin typeface="Arial" pitchFamily="34" charset="0"/>
              </a:defRPr>
            </a:lvl3pPr>
            <a:lvl4pPr marL="1641408" indent="-234487" eaLnBrk="0" hangingPunct="0">
              <a:defRPr>
                <a:solidFill>
                  <a:schemeClr val="tx1"/>
                </a:solidFill>
                <a:latin typeface="Arial" pitchFamily="34" charset="0"/>
              </a:defRPr>
            </a:lvl4pPr>
            <a:lvl5pPr marL="2110381" indent="-234487" eaLnBrk="0" hangingPunct="0">
              <a:defRPr>
                <a:solidFill>
                  <a:schemeClr val="tx1"/>
                </a:solidFill>
                <a:latin typeface="Arial" pitchFamily="34" charset="0"/>
              </a:defRPr>
            </a:lvl5pPr>
            <a:lvl6pPr marL="2579355" indent="-234487" eaLnBrk="0" fontAlgn="base" hangingPunct="0">
              <a:spcBef>
                <a:spcPct val="0"/>
              </a:spcBef>
              <a:spcAft>
                <a:spcPct val="0"/>
              </a:spcAft>
              <a:defRPr>
                <a:solidFill>
                  <a:schemeClr val="tx1"/>
                </a:solidFill>
                <a:latin typeface="Arial" pitchFamily="34" charset="0"/>
              </a:defRPr>
            </a:lvl6pPr>
            <a:lvl7pPr marL="3048328" indent="-234487" eaLnBrk="0" fontAlgn="base" hangingPunct="0">
              <a:spcBef>
                <a:spcPct val="0"/>
              </a:spcBef>
              <a:spcAft>
                <a:spcPct val="0"/>
              </a:spcAft>
              <a:defRPr>
                <a:solidFill>
                  <a:schemeClr val="tx1"/>
                </a:solidFill>
                <a:latin typeface="Arial" pitchFamily="34" charset="0"/>
              </a:defRPr>
            </a:lvl7pPr>
            <a:lvl8pPr marL="3517302" indent="-234487" eaLnBrk="0" fontAlgn="base" hangingPunct="0">
              <a:spcBef>
                <a:spcPct val="0"/>
              </a:spcBef>
              <a:spcAft>
                <a:spcPct val="0"/>
              </a:spcAft>
              <a:defRPr>
                <a:solidFill>
                  <a:schemeClr val="tx1"/>
                </a:solidFill>
                <a:latin typeface="Arial" pitchFamily="34" charset="0"/>
              </a:defRPr>
            </a:lvl8pPr>
            <a:lvl9pPr marL="3986276" indent="-234487" eaLnBrk="0" fontAlgn="base" hangingPunct="0">
              <a:spcBef>
                <a:spcPct val="0"/>
              </a:spcBef>
              <a:spcAft>
                <a:spcPct val="0"/>
              </a:spcAft>
              <a:defRPr>
                <a:solidFill>
                  <a:schemeClr val="tx1"/>
                </a:solidFill>
                <a:latin typeface="Arial" pitchFamily="34" charset="0"/>
              </a:defRPr>
            </a:lvl9pPr>
          </a:lstStyle>
          <a:p>
            <a:pPr eaLnBrk="1" hangingPunct="1"/>
            <a:fld id="{C85D9814-DC4C-443D-9722-B9917C1F985B}" type="slidenum">
              <a:rPr lang="en-US">
                <a:solidFill>
                  <a:prstClr val="black"/>
                </a:solidFill>
              </a:rPr>
              <a:pPr eaLnBrk="1" hangingPunct="1"/>
              <a:t>30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The Conference Report accompanying the consolidated Appropriations Act, 2005 (H. Rpt. 108-792) requested that NOAA, in consultation with the EPA, report to Congress on mercury contamination in the Great Lakes, with trend and source analysis. </a:t>
            </a:r>
          </a:p>
          <a:p>
            <a:endParaRPr lang="en-US" sz="1200" dirty="0" smtClean="0"/>
          </a:p>
          <a:p>
            <a:r>
              <a:rPr lang="en-US" sz="1200" dirty="0" smtClean="0"/>
              <a:t>Reviewed by NOAA, EPA, DOC, White House Office of Science and Technology Policy, and Office of Management and Budget (OMB). Review process took ~2 years. Transmitted to Congress on May 14, 2007</a:t>
            </a:r>
          </a:p>
        </p:txBody>
      </p:sp>
      <p:sp>
        <p:nvSpPr>
          <p:cNvPr id="4" name="Slide Number Placeholder 3"/>
          <p:cNvSpPr>
            <a:spLocks noGrp="1"/>
          </p:cNvSpPr>
          <p:nvPr>
            <p:ph type="sldNum" sz="quarter" idx="10"/>
          </p:nvPr>
        </p:nvSpPr>
        <p:spPr/>
        <p:txBody>
          <a:bodyPr/>
          <a:lstStyle/>
          <a:p>
            <a:fld id="{44968C90-F160-400A-9168-041FF088281A}"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just a partial list, with the</a:t>
            </a:r>
            <a:r>
              <a:rPr lang="en-US" baseline="0" dirty="0" smtClean="0"/>
              <a:t> main collaborators. There are numerous other modeling collaborations that have been entered into over the past five years (and of course, before then, too). </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plan to work on all of the above activities,</a:t>
            </a:r>
            <a:r>
              <a:rPr lang="en-US" sz="1200" kern="1200" baseline="0" dirty="0" smtClean="0">
                <a:solidFill>
                  <a:schemeClr val="tx1"/>
                </a:solidFill>
                <a:effectLst/>
                <a:latin typeface="+mn-lt"/>
                <a:ea typeface="+mn-ea"/>
                <a:cs typeface="+mn-cs"/>
              </a:rPr>
              <a:t> depending to a certain extent on funding levels and evolving priorities.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4968C90-F160-400A-9168-041FF088281A}"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4968C90-F160-400A-9168-041FF088281A}" type="slidenum">
              <a:rPr lang="en-US" smtClean="0"/>
              <a:pPr/>
              <a:t>34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dirty="0" smtClean="0">
                <a:solidFill>
                  <a:srgbClr val="000000"/>
                </a:solidFill>
                <a:latin typeface="Calibri" pitchFamily="34" charset="0"/>
              </a:rPr>
              <a:t>Key point: atmospheric</a:t>
            </a:r>
            <a:r>
              <a:rPr lang="en-US" sz="1200" b="0" i="0" baseline="0" dirty="0" smtClean="0">
                <a:solidFill>
                  <a:srgbClr val="000000"/>
                </a:solidFill>
                <a:latin typeface="Calibri" pitchFamily="34" charset="0"/>
              </a:rPr>
              <a:t> mercury impacts occur at local, regional, national, continental, and global scales…</a:t>
            </a:r>
            <a:endParaRPr lang="en-US" sz="1200" b="0" i="0" dirty="0" smtClean="0">
              <a:solidFill>
                <a:srgbClr val="FFFFFF"/>
              </a:solidFill>
              <a:latin typeface="Calibri" pitchFamily="34" charset="0"/>
            </a:endParaRPr>
          </a:p>
          <a:p>
            <a:pPr algn="l" fontAlgn="base">
              <a:spcBef>
                <a:spcPct val="0"/>
              </a:spcBef>
              <a:spcAft>
                <a:spcPct val="0"/>
              </a:spcAft>
            </a:pPr>
            <a:endParaRPr lang="en-US" sz="1200" b="0" dirty="0" smtClean="0">
              <a:solidFill>
                <a:srgbClr val="FFFFFF"/>
              </a:solidFill>
              <a:latin typeface="Calibri" pitchFamily="34" charset="0"/>
            </a:endParaRPr>
          </a:p>
          <a:p>
            <a:pPr algn="l" fontAlgn="base">
              <a:spcBef>
                <a:spcPct val="0"/>
              </a:spcBef>
              <a:spcAft>
                <a:spcPct val="0"/>
              </a:spcAft>
            </a:pPr>
            <a:r>
              <a:rPr lang="en-US" sz="1200" b="0" dirty="0" smtClean="0">
                <a:solidFill>
                  <a:srgbClr val="FFFFFF"/>
                </a:solidFill>
                <a:latin typeface="Calibri" pitchFamily="34" charset="0"/>
              </a:rPr>
              <a:t>The relative importance of the deposition contributions of local/regional sources vs. global sources to deposition is highly variable across North America and depends, e.g., on the proximity of local/regional sources </a:t>
            </a:r>
            <a:endParaRPr lang="en-US" b="0" dirty="0"/>
          </a:p>
        </p:txBody>
      </p:sp>
      <p:sp>
        <p:nvSpPr>
          <p:cNvPr id="4" name="Slide Number Placeholder 3"/>
          <p:cNvSpPr>
            <a:spLocks noGrp="1"/>
          </p:cNvSpPr>
          <p:nvPr>
            <p:ph type="sldNum" sz="quarter" idx="10"/>
          </p:nvPr>
        </p:nvSpPr>
        <p:spPr/>
        <p:txBody>
          <a:bodyPr/>
          <a:lstStyle/>
          <a:p>
            <a:fld id="{E556987C-FC20-4885-AD3D-62578181A80D}"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4E70A1A-BEE6-4A40-9007-171BD126C7F9}" type="slidenum">
              <a:rPr lang="en-US">
                <a:solidFill>
                  <a:prstClr val="black"/>
                </a:solidFill>
              </a:rPr>
              <a:pPr/>
              <a:t>5</a:t>
            </a:fld>
            <a:endParaRPr lang="en-US">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dirty="0" smtClean="0">
                <a:latin typeface="Arial" pitchFamily="34" charset="0"/>
              </a:rPr>
              <a:t>There are three</a:t>
            </a:r>
            <a:r>
              <a:rPr lang="en-US" baseline="0" dirty="0" smtClean="0">
                <a:latin typeface="Arial" pitchFamily="34" charset="0"/>
              </a:rPr>
              <a:t> </a:t>
            </a:r>
            <a:r>
              <a:rPr lang="en-US" dirty="0" smtClean="0">
                <a:latin typeface="Arial" pitchFamily="34" charset="0"/>
              </a:rPr>
              <a:t>kinds of mercury in the atmosphere.</a:t>
            </a:r>
            <a:r>
              <a:rPr lang="en-US" baseline="0" dirty="0" smtClean="0">
                <a:latin typeface="Arial" pitchFamily="34" charset="0"/>
              </a:rPr>
              <a:t> They behave very differently and have different ecological and public health impacts. The forms can inter-covert… Measuring and modeling each of these forms is challenging, but is critical to understand the atmospheric behavior and impacts of mercury. There are many uncertainties in the scientific knowledge regarding atmospheric mercury, e.g., what is RGM? Have we identified all of the significant chemical reactions? Are the currently used reaction rates accurate?   The importance of atmospheric </a:t>
            </a:r>
            <a:r>
              <a:rPr lang="en-US" baseline="0" dirty="0" err="1" smtClean="0">
                <a:latin typeface="Arial" pitchFamily="34" charset="0"/>
              </a:rPr>
              <a:t>methly</a:t>
            </a:r>
            <a:r>
              <a:rPr lang="en-US" baseline="0" dirty="0" smtClean="0">
                <a:latin typeface="Arial" pitchFamily="34" charset="0"/>
              </a:rPr>
              <a:t>-mercury as well as its fate and transport is uncertain. </a:t>
            </a:r>
            <a:endParaRPr lang="en-US" dirty="0" smtClean="0">
              <a:latin typeface="Arial" pitchFamily="34" charset="0"/>
            </a:endParaRPr>
          </a:p>
          <a:p>
            <a:pPr eaLnBrk="1" hangingPunct="1"/>
            <a:endParaRPr lang="en-US" baseline="0" dirty="0" smtClean="0">
              <a:latin typeface="Arial" pitchFamily="34" charset="0"/>
            </a:endParaRPr>
          </a:p>
          <a:p>
            <a:pPr fontAlgn="base">
              <a:spcBef>
                <a:spcPct val="0"/>
              </a:spcBef>
              <a:spcAft>
                <a:spcPct val="0"/>
              </a:spcAft>
            </a:pPr>
            <a:r>
              <a:rPr lang="en-US" sz="1200" b="0" u="sng" dirty="0" smtClean="0">
                <a:solidFill>
                  <a:srgbClr val="333399"/>
                </a:solidFill>
                <a:latin typeface="Times New Roman" pitchFamily="18" charset="0"/>
              </a:rPr>
              <a:t>Elemental Mercury -- Hg(0)</a:t>
            </a:r>
          </a:p>
          <a:p>
            <a:pPr marL="119063" lvl="1" fontAlgn="base">
              <a:spcBef>
                <a:spcPct val="0"/>
              </a:spcBef>
              <a:spcAft>
                <a:spcPct val="0"/>
              </a:spcAft>
              <a:buFontTx/>
              <a:buChar char="•"/>
            </a:pPr>
            <a:r>
              <a:rPr lang="en-US" sz="1200" b="0" dirty="0" smtClean="0">
                <a:solidFill>
                  <a:srgbClr val="333399"/>
                </a:solidFill>
                <a:latin typeface="Times New Roman" pitchFamily="18" charset="0"/>
              </a:rPr>
              <a:t> most of total Hg in atmosphere</a:t>
            </a:r>
          </a:p>
          <a:p>
            <a:pPr marL="119063" lvl="1" fontAlgn="base">
              <a:spcBef>
                <a:spcPct val="0"/>
              </a:spcBef>
              <a:spcAft>
                <a:spcPct val="0"/>
              </a:spcAft>
              <a:buFontTx/>
              <a:buChar char="•"/>
            </a:pPr>
            <a:r>
              <a:rPr lang="en-US" sz="1200" b="0" dirty="0" smtClean="0">
                <a:solidFill>
                  <a:srgbClr val="333399"/>
                </a:solidFill>
                <a:latin typeface="Times New Roman" pitchFamily="18" charset="0"/>
              </a:rPr>
              <a:t> </a:t>
            </a:r>
            <a:r>
              <a:rPr lang="en-US" sz="1200" b="0" i="1" dirty="0" smtClean="0">
                <a:solidFill>
                  <a:srgbClr val="333399"/>
                </a:solidFill>
                <a:latin typeface="Times New Roman" pitchFamily="18" charset="0"/>
              </a:rPr>
              <a:t>not</a:t>
            </a:r>
            <a:r>
              <a:rPr lang="en-US" sz="1200" b="0" dirty="0" smtClean="0">
                <a:solidFill>
                  <a:srgbClr val="333399"/>
                </a:solidFill>
                <a:latin typeface="Times New Roman" pitchFamily="18" charset="0"/>
              </a:rPr>
              <a:t> very water soluble</a:t>
            </a:r>
          </a:p>
          <a:p>
            <a:pPr marL="119063" lvl="1" fontAlgn="base">
              <a:spcBef>
                <a:spcPct val="0"/>
              </a:spcBef>
              <a:spcAft>
                <a:spcPct val="0"/>
              </a:spcAft>
              <a:buFontTx/>
              <a:buChar char="•"/>
            </a:pPr>
            <a:r>
              <a:rPr lang="en-US" sz="1200" b="0" dirty="0" smtClean="0">
                <a:solidFill>
                  <a:srgbClr val="333399"/>
                </a:solidFill>
                <a:latin typeface="Times New Roman" pitchFamily="18" charset="0"/>
              </a:rPr>
              <a:t> doesn’t easily dry or wet deposit</a:t>
            </a:r>
          </a:p>
          <a:p>
            <a:pPr marL="119063" lvl="1" fontAlgn="base">
              <a:spcBef>
                <a:spcPct val="0"/>
              </a:spcBef>
              <a:spcAft>
                <a:spcPct val="0"/>
              </a:spcAft>
              <a:buFontTx/>
              <a:buChar char="•"/>
            </a:pPr>
            <a:r>
              <a:rPr lang="en-US" sz="1200" b="0" dirty="0" smtClean="0">
                <a:solidFill>
                  <a:srgbClr val="333399"/>
                </a:solidFill>
                <a:latin typeface="Times New Roman" pitchFamily="18" charset="0"/>
              </a:rPr>
              <a:t> upward evasion vs. deposition </a:t>
            </a:r>
          </a:p>
          <a:p>
            <a:pPr marL="119063" lvl="1" fontAlgn="base">
              <a:spcBef>
                <a:spcPct val="0"/>
              </a:spcBef>
              <a:spcAft>
                <a:spcPct val="0"/>
              </a:spcAft>
              <a:buFontTx/>
              <a:buChar char="•"/>
            </a:pPr>
            <a:r>
              <a:rPr lang="en-US" sz="1200" b="0" dirty="0" smtClean="0">
                <a:solidFill>
                  <a:srgbClr val="333399"/>
                </a:solidFill>
                <a:latin typeface="Times New Roman" pitchFamily="18" charset="0"/>
              </a:rPr>
              <a:t> atmos. lifetime approx ~ 0.5-1 yr</a:t>
            </a:r>
          </a:p>
          <a:p>
            <a:pPr marL="119063" lvl="1" fontAlgn="base">
              <a:spcBef>
                <a:spcPct val="0"/>
              </a:spcBef>
              <a:spcAft>
                <a:spcPct val="0"/>
              </a:spcAft>
              <a:buFontTx/>
              <a:buChar char="•"/>
            </a:pPr>
            <a:r>
              <a:rPr lang="en-US" sz="1200" b="0" dirty="0" smtClean="0">
                <a:solidFill>
                  <a:srgbClr val="333399"/>
                </a:solidFill>
                <a:latin typeface="Times New Roman" pitchFamily="18" charset="0"/>
              </a:rPr>
              <a:t> globally distributed</a:t>
            </a:r>
          </a:p>
          <a:p>
            <a:pPr eaLnBrk="1" hangingPunct="1"/>
            <a:endParaRPr lang="en-US" sz="1200" b="0" baseline="0" dirty="0" smtClean="0">
              <a:latin typeface="Arial" pitchFamily="34" charset="0"/>
            </a:endParaRPr>
          </a:p>
          <a:p>
            <a:pPr fontAlgn="base">
              <a:spcBef>
                <a:spcPct val="0"/>
              </a:spcBef>
              <a:spcAft>
                <a:spcPct val="0"/>
              </a:spcAft>
            </a:pPr>
            <a:r>
              <a:rPr lang="en-US" sz="1200" b="0" u="sng" dirty="0" smtClean="0">
                <a:solidFill>
                  <a:srgbClr val="D22800"/>
                </a:solidFill>
                <a:latin typeface="Times New Roman" pitchFamily="18" charset="0"/>
              </a:rPr>
              <a:t>Reactive Gaseous Mercury -- RGM</a:t>
            </a:r>
          </a:p>
          <a:p>
            <a:pPr marL="174625" lvl="1" fontAlgn="base">
              <a:spcBef>
                <a:spcPct val="0"/>
              </a:spcBef>
              <a:spcAft>
                <a:spcPct val="0"/>
              </a:spcAft>
              <a:buFontTx/>
              <a:buChar char="•"/>
            </a:pPr>
            <a:r>
              <a:rPr lang="en-US" sz="1200" b="0" dirty="0" smtClean="0">
                <a:solidFill>
                  <a:srgbClr val="D22800"/>
                </a:solidFill>
                <a:latin typeface="Times New Roman" pitchFamily="18" charset="0"/>
              </a:rPr>
              <a:t> a few percent of total </a:t>
            </a:r>
            <a:r>
              <a:rPr lang="en-US" sz="1200" b="0" dirty="0" err="1" smtClean="0">
                <a:solidFill>
                  <a:srgbClr val="D22800"/>
                </a:solidFill>
                <a:latin typeface="Times New Roman" pitchFamily="18" charset="0"/>
              </a:rPr>
              <a:t>atmos</a:t>
            </a:r>
            <a:r>
              <a:rPr lang="en-US" sz="1200" b="0" dirty="0" smtClean="0">
                <a:solidFill>
                  <a:srgbClr val="D22800"/>
                </a:solidFill>
                <a:latin typeface="Times New Roman" pitchFamily="18" charset="0"/>
              </a:rPr>
              <a:t> Hg</a:t>
            </a:r>
          </a:p>
          <a:p>
            <a:pPr marL="174625" lvl="1" fontAlgn="base">
              <a:spcBef>
                <a:spcPct val="0"/>
              </a:spcBef>
              <a:spcAft>
                <a:spcPct val="0"/>
              </a:spcAft>
              <a:buFontTx/>
              <a:buChar char="•"/>
            </a:pPr>
            <a:r>
              <a:rPr lang="en-US" sz="1200" b="0" dirty="0" smtClean="0">
                <a:solidFill>
                  <a:srgbClr val="D22800"/>
                </a:solidFill>
                <a:latin typeface="Times New Roman" pitchFamily="18" charset="0"/>
              </a:rPr>
              <a:t> oxidized Hg (HgCl2, others)</a:t>
            </a:r>
          </a:p>
          <a:p>
            <a:pPr marL="174625" lvl="1" fontAlgn="base">
              <a:spcBef>
                <a:spcPct val="0"/>
              </a:spcBef>
              <a:spcAft>
                <a:spcPct val="0"/>
              </a:spcAft>
              <a:buFontTx/>
              <a:buChar char="•"/>
            </a:pPr>
            <a:r>
              <a:rPr lang="en-US" sz="1200" b="0" dirty="0" smtClean="0">
                <a:solidFill>
                  <a:srgbClr val="D22800"/>
                </a:solidFill>
                <a:latin typeface="Times New Roman" pitchFamily="18" charset="0"/>
              </a:rPr>
              <a:t> operationally defined</a:t>
            </a:r>
          </a:p>
          <a:p>
            <a:pPr marL="174625" lvl="1" fontAlgn="base">
              <a:spcBef>
                <a:spcPct val="0"/>
              </a:spcBef>
              <a:spcAft>
                <a:spcPct val="0"/>
              </a:spcAft>
              <a:buFontTx/>
              <a:buChar char="•"/>
            </a:pPr>
            <a:r>
              <a:rPr lang="en-US" sz="1200" b="0" dirty="0" smtClean="0">
                <a:solidFill>
                  <a:srgbClr val="D22800"/>
                </a:solidFill>
                <a:latin typeface="Times New Roman" pitchFamily="18" charset="0"/>
              </a:rPr>
              <a:t> </a:t>
            </a:r>
            <a:r>
              <a:rPr lang="en-US" sz="1200" b="0" i="1" dirty="0" smtClean="0">
                <a:solidFill>
                  <a:srgbClr val="D22800"/>
                </a:solidFill>
                <a:latin typeface="Times New Roman" pitchFamily="18" charset="0"/>
              </a:rPr>
              <a:t>very</a:t>
            </a:r>
            <a:r>
              <a:rPr lang="en-US" sz="1200" b="0" dirty="0" smtClean="0">
                <a:solidFill>
                  <a:srgbClr val="D22800"/>
                </a:solidFill>
                <a:latin typeface="Times New Roman" pitchFamily="18" charset="0"/>
              </a:rPr>
              <a:t> water soluble and “sticky”</a:t>
            </a:r>
          </a:p>
          <a:p>
            <a:pPr marL="174625" lvl="1" fontAlgn="base">
              <a:spcBef>
                <a:spcPct val="0"/>
              </a:spcBef>
              <a:spcAft>
                <a:spcPct val="0"/>
              </a:spcAft>
              <a:buFontTx/>
              <a:buChar char="•"/>
            </a:pPr>
            <a:r>
              <a:rPr lang="en-US" sz="1200" b="0" dirty="0" smtClean="0">
                <a:solidFill>
                  <a:srgbClr val="D22800"/>
                </a:solidFill>
                <a:latin typeface="Times New Roman" pitchFamily="18" charset="0"/>
              </a:rPr>
              <a:t> atmos. lifetime &lt;= 1 week</a:t>
            </a:r>
          </a:p>
          <a:p>
            <a:pPr marL="174625" lvl="1" fontAlgn="base">
              <a:spcBef>
                <a:spcPct val="0"/>
              </a:spcBef>
              <a:spcAft>
                <a:spcPct val="0"/>
              </a:spcAft>
              <a:buFontTx/>
              <a:buChar char="•"/>
            </a:pPr>
            <a:r>
              <a:rPr lang="en-US" sz="1200" b="0" dirty="0" smtClean="0">
                <a:solidFill>
                  <a:srgbClr val="D22800"/>
                </a:solidFill>
                <a:latin typeface="Times New Roman" pitchFamily="18" charset="0"/>
              </a:rPr>
              <a:t> local and regional effects</a:t>
            </a:r>
          </a:p>
          <a:p>
            <a:pPr marL="174625" lvl="1" fontAlgn="base">
              <a:spcBef>
                <a:spcPct val="0"/>
              </a:spcBef>
              <a:spcAft>
                <a:spcPct val="0"/>
              </a:spcAft>
              <a:buFontTx/>
              <a:buChar char="•"/>
            </a:pPr>
            <a:r>
              <a:rPr lang="en-US" sz="1200" b="0" dirty="0" smtClean="0">
                <a:solidFill>
                  <a:srgbClr val="D22800"/>
                </a:solidFill>
                <a:latin typeface="Times New Roman" pitchFamily="18" charset="0"/>
              </a:rPr>
              <a:t> bioavailable</a:t>
            </a:r>
          </a:p>
          <a:p>
            <a:pPr eaLnBrk="1" hangingPunct="1"/>
            <a:endParaRPr lang="en-US" sz="1200" b="0" baseline="0" dirty="0" smtClean="0">
              <a:latin typeface="Arial" pitchFamily="34" charset="0"/>
            </a:endParaRPr>
          </a:p>
          <a:p>
            <a:pPr fontAlgn="base">
              <a:spcBef>
                <a:spcPct val="0"/>
              </a:spcBef>
              <a:spcAft>
                <a:spcPct val="0"/>
              </a:spcAft>
            </a:pPr>
            <a:r>
              <a:rPr lang="en-US" sz="1200" b="0" u="sng" dirty="0" smtClean="0">
                <a:solidFill>
                  <a:srgbClr val="663300"/>
                </a:solidFill>
                <a:latin typeface="Times New Roman" pitchFamily="18" charset="0"/>
              </a:rPr>
              <a:t>Particulate Mercury -- Hg(p)</a:t>
            </a:r>
          </a:p>
          <a:p>
            <a:pPr marL="119063" lvl="1" fontAlgn="base">
              <a:spcBef>
                <a:spcPct val="0"/>
              </a:spcBef>
              <a:spcAft>
                <a:spcPct val="0"/>
              </a:spcAft>
              <a:buFontTx/>
              <a:buChar char="•"/>
            </a:pPr>
            <a:r>
              <a:rPr lang="en-US" sz="1200" b="0" dirty="0" smtClean="0">
                <a:solidFill>
                  <a:srgbClr val="663300"/>
                </a:solidFill>
                <a:latin typeface="Times New Roman" pitchFamily="18" charset="0"/>
              </a:rPr>
              <a:t> a few percent of total </a:t>
            </a:r>
            <a:r>
              <a:rPr lang="en-US" sz="1200" b="0" dirty="0" err="1" smtClean="0">
                <a:solidFill>
                  <a:srgbClr val="663300"/>
                </a:solidFill>
                <a:latin typeface="Times New Roman" pitchFamily="18" charset="0"/>
              </a:rPr>
              <a:t>atmos</a:t>
            </a:r>
            <a:r>
              <a:rPr lang="en-US" sz="1200" b="0" dirty="0" smtClean="0">
                <a:solidFill>
                  <a:srgbClr val="663300"/>
                </a:solidFill>
                <a:latin typeface="Times New Roman" pitchFamily="18" charset="0"/>
              </a:rPr>
              <a:t> Hg</a:t>
            </a:r>
          </a:p>
          <a:p>
            <a:pPr marL="119063" lvl="1" fontAlgn="base">
              <a:spcBef>
                <a:spcPct val="0"/>
              </a:spcBef>
              <a:spcAft>
                <a:spcPct val="0"/>
              </a:spcAft>
              <a:buFontTx/>
              <a:buChar char="•"/>
            </a:pPr>
            <a:r>
              <a:rPr lang="en-US" sz="1200" b="0" dirty="0" smtClean="0">
                <a:solidFill>
                  <a:srgbClr val="663300"/>
                </a:solidFill>
                <a:latin typeface="Times New Roman" pitchFamily="18" charset="0"/>
              </a:rPr>
              <a:t> not pure particles of mercury</a:t>
            </a:r>
          </a:p>
          <a:p>
            <a:pPr marL="119063" lvl="1" fontAlgn="base">
              <a:spcBef>
                <a:spcPct val="0"/>
              </a:spcBef>
              <a:spcAft>
                <a:spcPct val="0"/>
              </a:spcAft>
              <a:buFontTx/>
              <a:buChar char="•"/>
            </a:pPr>
            <a:r>
              <a:rPr lang="en-US" sz="1200" b="0" dirty="0" smtClean="0">
                <a:solidFill>
                  <a:srgbClr val="663300"/>
                </a:solidFill>
                <a:latin typeface="Times New Roman" pitchFamily="18" charset="0"/>
              </a:rPr>
              <a:t> Hg compounds in/on </a:t>
            </a:r>
            <a:r>
              <a:rPr lang="en-US" sz="1200" b="0" dirty="0" err="1" smtClean="0">
                <a:solidFill>
                  <a:srgbClr val="663300"/>
                </a:solidFill>
                <a:latin typeface="Times New Roman" pitchFamily="18" charset="0"/>
              </a:rPr>
              <a:t>atmos</a:t>
            </a:r>
            <a:r>
              <a:rPr lang="en-US" sz="1200" b="0" dirty="0" smtClean="0">
                <a:solidFill>
                  <a:srgbClr val="663300"/>
                </a:solidFill>
                <a:latin typeface="Times New Roman" pitchFamily="18" charset="0"/>
              </a:rPr>
              <a:t> particles</a:t>
            </a:r>
          </a:p>
          <a:p>
            <a:pPr marL="119063" lvl="1" fontAlgn="base">
              <a:spcBef>
                <a:spcPct val="0"/>
              </a:spcBef>
              <a:spcAft>
                <a:spcPct val="0"/>
              </a:spcAft>
              <a:buFontTx/>
              <a:buChar char="•"/>
            </a:pPr>
            <a:r>
              <a:rPr lang="en-US" sz="1200" b="0" dirty="0" smtClean="0">
                <a:solidFill>
                  <a:srgbClr val="663300"/>
                </a:solidFill>
                <a:latin typeface="Times New Roman" pitchFamily="18" charset="0"/>
              </a:rPr>
              <a:t> species largely unknown (</a:t>
            </a:r>
            <a:r>
              <a:rPr lang="en-US" sz="1200" b="0" dirty="0" err="1" smtClean="0">
                <a:solidFill>
                  <a:srgbClr val="663300"/>
                </a:solidFill>
                <a:latin typeface="Times New Roman" pitchFamily="18" charset="0"/>
              </a:rPr>
              <a:t>HgO</a:t>
            </a:r>
            <a:r>
              <a:rPr lang="en-US" sz="1200" b="0" dirty="0" smtClean="0">
                <a:solidFill>
                  <a:srgbClr val="663300"/>
                </a:solidFill>
                <a:latin typeface="Times New Roman" pitchFamily="18" charset="0"/>
              </a:rPr>
              <a:t>?)</a:t>
            </a:r>
          </a:p>
          <a:p>
            <a:pPr marL="119063" lvl="1" fontAlgn="base">
              <a:spcBef>
                <a:spcPct val="0"/>
              </a:spcBef>
              <a:spcAft>
                <a:spcPct val="0"/>
              </a:spcAft>
              <a:buFontTx/>
              <a:buChar char="•"/>
            </a:pPr>
            <a:r>
              <a:rPr lang="en-US" sz="1200" b="0" dirty="0" smtClean="0">
                <a:solidFill>
                  <a:srgbClr val="663300"/>
                </a:solidFill>
                <a:latin typeface="Times New Roman" pitchFamily="18" charset="0"/>
              </a:rPr>
              <a:t> atmos. lifetime approx 1~ 2 weeks</a:t>
            </a:r>
          </a:p>
          <a:p>
            <a:pPr marL="119063" lvl="1" fontAlgn="base">
              <a:spcBef>
                <a:spcPct val="0"/>
              </a:spcBef>
              <a:spcAft>
                <a:spcPct val="0"/>
              </a:spcAft>
              <a:buFontTx/>
              <a:buChar char="•"/>
            </a:pPr>
            <a:r>
              <a:rPr lang="en-US" sz="1200" b="0" dirty="0" smtClean="0">
                <a:solidFill>
                  <a:srgbClr val="663300"/>
                </a:solidFill>
                <a:latin typeface="Times New Roman" pitchFamily="18" charset="0"/>
              </a:rPr>
              <a:t> local and regional effects</a:t>
            </a:r>
          </a:p>
          <a:p>
            <a:pPr marL="119063" lvl="1" fontAlgn="base">
              <a:spcBef>
                <a:spcPct val="0"/>
              </a:spcBef>
              <a:spcAft>
                <a:spcPct val="0"/>
              </a:spcAft>
              <a:buFontTx/>
              <a:buChar char="•"/>
            </a:pPr>
            <a:r>
              <a:rPr lang="en-US" sz="1200" b="0" dirty="0" smtClean="0">
                <a:solidFill>
                  <a:srgbClr val="663300"/>
                </a:solidFill>
                <a:latin typeface="Times New Roman" pitchFamily="18" charset="0"/>
              </a:rPr>
              <a:t> bioavailability?</a:t>
            </a:r>
          </a:p>
          <a:p>
            <a:pPr eaLnBrk="1" hangingPunct="1"/>
            <a:endParaRPr lang="en-US" baseline="0" dirty="0" smtClean="0">
              <a:latin typeface="Arial" pitchFamily="34" charset="0"/>
            </a:endParaRPr>
          </a:p>
          <a:p>
            <a:pPr eaLnBrk="1" hangingPunct="1"/>
            <a:endParaRPr lang="en-US" baseline="0"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4968C90-F160-400A-9168-041FF088281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have five total long-term</a:t>
            </a:r>
            <a:r>
              <a:rPr lang="en-US" baseline="0" dirty="0" smtClean="0"/>
              <a:t> measurement sites. Four of these are in the continental U.S., and one is at Mauna Loa in Hawaii.</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Measurements</a:t>
            </a:r>
            <a:r>
              <a:rPr lang="en-US" baseline="0" dirty="0" smtClean="0"/>
              <a:t> have taken place at Grand Bay since 2006. Impetus for this site is the threat of mercury contamination in Gulf of Mexico seafood, and the role that NOAA has in protecting this fisheries resource. Located at the Grand Bay National Estuarine Research Reserve (NERR). Ongoing collaboration with Grand Bay NERR, Mississippi Department of Environmental Quality, EPA, US Fish and Wildlife Service. ARL’s site at Grand Bay was a founding station of the NADP Atmospheric Mercury Initiative, contributing data to the national network (now called the Atmospheric Mercury Monitoring Network – </a:t>
            </a:r>
            <a:r>
              <a:rPr lang="en-US" baseline="0" dirty="0" err="1" smtClean="0"/>
              <a:t>AMNet</a:t>
            </a:r>
            <a:r>
              <a:rPr lang="en-US" baseline="0" dirty="0" smtClean="0"/>
              <a:t> – see slide #16).</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Measurements have taken place at the Canaan Valley Institute since 2005. The Canaan Valley Institute is in the heart of the Mid-Atlantic Highlands which generates and receives some of the highest atmospheric inputs of mercury in the nation, and is the primary source of freshwater to the Chesapeake Bay.</a:t>
            </a:r>
          </a:p>
          <a:p>
            <a:r>
              <a:rPr lang="en-US" baseline="0" dirty="0" smtClean="0"/>
              <a:t>Twenty-two rivers and lakes within West Virginia are on the EPA 303b list of mercury impaired waters. CVI was also a founding station of </a:t>
            </a:r>
            <a:r>
              <a:rPr lang="en-US" baseline="0" dirty="0" err="1" smtClean="0"/>
              <a:t>AMNet</a:t>
            </a:r>
            <a:r>
              <a:rPr lang="en-US" baseline="0" dirty="0" smtClean="0"/>
              <a:t>. Other network site at </a:t>
            </a:r>
            <a:r>
              <a:rPr lang="en-US" sz="1200" kern="1200" baseline="0" dirty="0" smtClean="0">
                <a:solidFill>
                  <a:schemeClr val="tx1"/>
                </a:solidFill>
                <a:latin typeface="+mn-lt"/>
                <a:ea typeface="+mn-ea"/>
                <a:cs typeface="+mn-cs"/>
              </a:rPr>
              <a:t>CVI include: Climate Reference Network, </a:t>
            </a:r>
            <a:r>
              <a:rPr lang="en-US" sz="1200" kern="1200" baseline="0" dirty="0" err="1" smtClean="0">
                <a:solidFill>
                  <a:schemeClr val="tx1"/>
                </a:solidFill>
                <a:latin typeface="+mn-lt"/>
                <a:ea typeface="+mn-ea"/>
                <a:cs typeface="+mn-cs"/>
              </a:rPr>
              <a:t>Ameriflux</a:t>
            </a:r>
            <a:r>
              <a:rPr lang="en-US" sz="1200" kern="1200" baseline="0" dirty="0" smtClean="0">
                <a:solidFill>
                  <a:schemeClr val="tx1"/>
                </a:solidFill>
                <a:latin typeface="+mn-lt"/>
                <a:ea typeface="+mn-ea"/>
                <a:cs typeface="+mn-cs"/>
              </a:rPr>
              <a:t>, Global Energy and Water Cycle Experiment (GEWEX), and </a:t>
            </a:r>
            <a:r>
              <a:rPr lang="en-US" sz="1200" kern="1200" baseline="0" dirty="0" err="1" smtClean="0">
                <a:solidFill>
                  <a:schemeClr val="tx1"/>
                </a:solidFill>
                <a:latin typeface="+mn-lt"/>
                <a:ea typeface="+mn-ea"/>
                <a:cs typeface="+mn-cs"/>
              </a:rPr>
              <a:t>AIRMoN</a:t>
            </a:r>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Measurements have taken place at Beltsville MD, in close collaboration with the USEPA, since 2006. </a:t>
            </a:r>
            <a:r>
              <a:rPr lang="en-US" sz="1200" kern="1200" baseline="0" dirty="0" smtClean="0">
                <a:solidFill>
                  <a:schemeClr val="tx1"/>
                </a:solidFill>
                <a:latin typeface="+mn-lt"/>
                <a:ea typeface="+mn-ea"/>
                <a:cs typeface="+mn-cs"/>
              </a:rPr>
              <a:t> The EPA operates a </a:t>
            </a:r>
            <a:r>
              <a:rPr lang="en-US" sz="1200" kern="1200" baseline="0" dirty="0" err="1" smtClean="0">
                <a:solidFill>
                  <a:schemeClr val="tx1"/>
                </a:solidFill>
                <a:latin typeface="+mn-lt"/>
                <a:ea typeface="+mn-ea"/>
                <a:cs typeface="+mn-cs"/>
              </a:rPr>
              <a:t>CASTNet</a:t>
            </a:r>
            <a:r>
              <a:rPr lang="en-US" sz="1200" kern="1200" baseline="0" dirty="0" smtClean="0">
                <a:solidFill>
                  <a:schemeClr val="tx1"/>
                </a:solidFill>
                <a:latin typeface="+mn-lt"/>
                <a:ea typeface="+mn-ea"/>
                <a:cs typeface="+mn-cs"/>
              </a:rPr>
              <a:t> site there, and the State of MD and the </a:t>
            </a:r>
            <a:r>
              <a:rPr lang="en-US" sz="1200" kern="1200" baseline="0" dirty="0" err="1" smtClean="0">
                <a:solidFill>
                  <a:schemeClr val="tx1"/>
                </a:solidFill>
                <a:latin typeface="+mn-lt"/>
                <a:ea typeface="+mn-ea"/>
                <a:cs typeface="+mn-cs"/>
              </a:rPr>
              <a:t>Univ</a:t>
            </a:r>
            <a:r>
              <a:rPr lang="en-US" sz="1200" kern="1200" baseline="0" dirty="0" smtClean="0">
                <a:solidFill>
                  <a:schemeClr val="tx1"/>
                </a:solidFill>
                <a:latin typeface="+mn-lt"/>
                <a:ea typeface="+mn-ea"/>
                <a:cs typeface="+mn-cs"/>
              </a:rPr>
              <a:t> of MD operates an NADP-NTN (acid rain) and MDN (mercury in rain) co-located network site.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Measurements have taken place at the Allegheny Portage site in PA since ~March 2009, in collaboration with the State of Pennsylvania, CVI, and the National Park Service. The site is in a region with very large coal-fired plants with very large emissions of mercury.</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also made measurements at numerous other locations during short-term field-intensive, e.g., Houston, Arctic, Antarctic, Michigan, …</a:t>
            </a:r>
          </a:p>
        </p:txBody>
      </p:sp>
      <p:sp>
        <p:nvSpPr>
          <p:cNvPr id="4" name="Slide Number Placeholder 3"/>
          <p:cNvSpPr>
            <a:spLocks noGrp="1"/>
          </p:cNvSpPr>
          <p:nvPr>
            <p:ph type="sldNum" sz="quarter" idx="10"/>
          </p:nvPr>
        </p:nvSpPr>
        <p:spPr/>
        <p:txBody>
          <a:bodyPr/>
          <a:lstStyle/>
          <a:p>
            <a:fld id="{44968C90-F160-400A-9168-041FF088281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4968C90-F160-400A-9168-041FF088281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Episodes</a:t>
            </a:r>
            <a:r>
              <a:rPr lang="en-US" baseline="0" dirty="0" smtClean="0"/>
              <a:t> of very high RGM and FPM concentrations associated with free-tropospheric air masses, measured at the Mauna Loa site, suggests that in-situ atmospheric chemistry plays a big role in global mercury cycling.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Understanding the reasons for these episodes – e.g., unraveling the full chemical mechanism, or at least reducing the uncertainties in our current knowledge of mercury’s atmospheric chemistry – is a key objective of our atmospheric mercury research.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Mauna Loa Observatory (MLO) has a rich historical tradition, and is the site of the longest continuous record of atmospheric CO2 measurements. ARL has played a leading role throughout the history of the observatory.  </a:t>
            </a:r>
            <a:endParaRPr lang="en-US" dirty="0" smtClean="0"/>
          </a:p>
        </p:txBody>
      </p:sp>
      <p:sp>
        <p:nvSpPr>
          <p:cNvPr id="4" name="Slide Number Placeholder 3"/>
          <p:cNvSpPr>
            <a:spLocks noGrp="1"/>
          </p:cNvSpPr>
          <p:nvPr>
            <p:ph type="sldNum" sz="quarter" idx="10"/>
          </p:nvPr>
        </p:nvSpPr>
        <p:spPr/>
        <p:txBody>
          <a:bodyPr/>
          <a:lstStyle/>
          <a:p>
            <a:fld id="{44968C90-F160-400A-9168-041FF088281A}" type="slidenum">
              <a:rPr lang="en-US" smtClean="0">
                <a:solidFill>
                  <a:prstClr val="black"/>
                </a:solidFill>
              </a: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966485B-8A43-4B08-93E1-DB7D3FDA24D2}" type="datetime1">
              <a:rPr lang="en-US" smtClean="0"/>
              <a:pPr/>
              <a:t>4/16/2011</a:t>
            </a:fld>
            <a:endParaRPr lang="en-US"/>
          </a:p>
        </p:txBody>
      </p:sp>
      <p:sp>
        <p:nvSpPr>
          <p:cNvPr id="4" name="Footer Placeholder 3"/>
          <p:cNvSpPr>
            <a:spLocks noGrp="1"/>
          </p:cNvSpPr>
          <p:nvPr>
            <p:ph type="ftr" sz="quarter" idx="11"/>
          </p:nvPr>
        </p:nvSpPr>
        <p:spPr/>
        <p:txBody>
          <a:bodyPr/>
          <a:lstStyle/>
          <a:p>
            <a:r>
              <a:rPr lang="en-US" smtClean="0"/>
              <a:t>Air Resources Laboratory</a:t>
            </a:r>
            <a:endParaRPr lang="en-US"/>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966485B-8A43-4B08-93E1-DB7D3FDA24D2}" type="datetime1">
              <a:rPr lang="en-US" smtClean="0"/>
              <a:pPr/>
              <a:t>4/16/2011</a:t>
            </a:fld>
            <a:endParaRPr lang="en-US"/>
          </a:p>
        </p:txBody>
      </p:sp>
      <p:sp>
        <p:nvSpPr>
          <p:cNvPr id="4" name="Footer Placeholder 3"/>
          <p:cNvSpPr>
            <a:spLocks noGrp="1"/>
          </p:cNvSpPr>
          <p:nvPr>
            <p:ph type="ftr" sz="quarter" idx="11"/>
          </p:nvPr>
        </p:nvSpPr>
        <p:spPr/>
        <p:txBody>
          <a:bodyPr/>
          <a:lstStyle/>
          <a:p>
            <a:r>
              <a:rPr lang="en-US" smtClean="0"/>
              <a:t>Air Resources Laboratory</a:t>
            </a:r>
            <a:endParaRPr lang="en-US"/>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2C1D54-128B-427C-9A2A-6AE0DB2B782B}" type="datetime1">
              <a:rPr lang="en-US" smtClean="0"/>
              <a:pPr/>
              <a:t>4/16/2011</a:t>
            </a:fld>
            <a:endParaRPr lang="en-US"/>
          </a:p>
        </p:txBody>
      </p:sp>
      <p:sp>
        <p:nvSpPr>
          <p:cNvPr id="4" name="Footer Placeholder 3"/>
          <p:cNvSpPr>
            <a:spLocks noGrp="1"/>
          </p:cNvSpPr>
          <p:nvPr>
            <p:ph type="ftr" sz="quarter" idx="11"/>
          </p:nvPr>
        </p:nvSpPr>
        <p:spPr/>
        <p:txBody>
          <a:bodyPr/>
          <a:lstStyle/>
          <a:p>
            <a:r>
              <a:rPr lang="en-US" smtClean="0"/>
              <a:t>Air Resources Laboratory</a:t>
            </a:r>
            <a:endParaRPr lang="en-US"/>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2B1ECB-7915-4D41-B0B1-0681BA5C9CE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966485B-8A43-4B08-93E1-DB7D3FDA24D2}" type="datetime1">
              <a:rPr lang="en-US" smtClean="0">
                <a:solidFill>
                  <a:srgbClr val="04617B">
                    <a:shade val="90000"/>
                  </a:srgbClr>
                </a:solidFill>
              </a:rPr>
              <a:pPr/>
              <a:t>4/16/2011</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3BF72E70-F309-487C-8387-A657D1DD6C67}" type="datetime1">
              <a:rPr lang="en-US" smtClean="0">
                <a:solidFill>
                  <a:srgbClr val="04617B">
                    <a:shade val="90000"/>
                  </a:srgbClr>
                </a:solidFill>
              </a:rPr>
              <a:pPr/>
              <a:t>4/16/2011</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A51FF8F-F7BF-4DEB-A7F9-0E6D4FE763E3}" type="datetime1">
              <a:rPr lang="en-US" smtClean="0">
                <a:solidFill>
                  <a:srgbClr val="04617B">
                    <a:shade val="90000"/>
                  </a:srgbClr>
                </a:solidFill>
              </a:rPr>
              <a:pPr/>
              <a:t>4/16/2011</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2C01384-5899-439B-8B4F-3AF06687C6BE}" type="datetime1">
              <a:rPr lang="en-US" smtClean="0">
                <a:solidFill>
                  <a:srgbClr val="04617B">
                    <a:shade val="90000"/>
                  </a:srgbClr>
                </a:solidFill>
              </a:rPr>
              <a:pPr/>
              <a:t>4/16/2011</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6A7DA-6342-4CDC-B8EE-6B81135DE92D}" type="datetime1">
              <a:rPr lang="en-US" smtClean="0">
                <a:solidFill>
                  <a:srgbClr val="04617B">
                    <a:shade val="90000"/>
                  </a:srgbClr>
                </a:solidFill>
              </a:rPr>
              <a:pPr/>
              <a:t>4/16/2011</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D19B043-8606-4A35-B374-18178DA45BC7}" type="datetime1">
              <a:rPr lang="en-US" smtClean="0">
                <a:solidFill>
                  <a:srgbClr val="04617B">
                    <a:shade val="90000"/>
                  </a:srgbClr>
                </a:solidFill>
              </a:rPr>
              <a:pPr/>
              <a:t>4/16/2011</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4D018DE-2FE2-4869-815D-EF4A5A710EB2}" type="datetime1">
              <a:rPr lang="en-US" smtClean="0">
                <a:solidFill>
                  <a:srgbClr val="04617B">
                    <a:shade val="90000"/>
                  </a:srgbClr>
                </a:solidFill>
              </a:rPr>
              <a:pPr/>
              <a:t>4/16/2011</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42B9FF8-5A8F-40E7-93DF-7C6532BB8B94}" type="datetime1">
              <a:rPr lang="en-US" smtClean="0">
                <a:solidFill>
                  <a:srgbClr val="04617B">
                    <a:shade val="90000"/>
                  </a:srgbClr>
                </a:solidFill>
              </a:rPr>
              <a:pPr/>
              <a:t>4/16/2011</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7B82EAE-CAD7-49D0-9CF1-CAFD09982ED0}" type="datetime1">
              <a:rPr lang="en-US" smtClean="0">
                <a:solidFill>
                  <a:srgbClr val="04617B">
                    <a:shade val="90000"/>
                  </a:srgbClr>
                </a:solidFill>
              </a:rPr>
              <a:pPr/>
              <a:t>4/16/2011</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966485B-8A43-4B08-93E1-DB7D3FDA24D2}" type="datetime1">
              <a:rPr lang="en-US" smtClean="0">
                <a:solidFill>
                  <a:srgbClr val="04617B">
                    <a:shade val="90000"/>
                  </a:srgbClr>
                </a:solidFill>
              </a:rPr>
              <a:pPr/>
              <a:t>4/16/2011</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2C1D54-128B-427C-9A2A-6AE0DB2B782B}" type="datetime1">
              <a:rPr lang="en-US" smtClean="0">
                <a:solidFill>
                  <a:srgbClr val="04617B">
                    <a:shade val="90000"/>
                  </a:srgbClr>
                </a:solidFill>
              </a:rPr>
              <a:pPr/>
              <a:t>4/16/2011</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A51FF8F-F7BF-4DEB-A7F9-0E6D4FE763E3}" type="datetime1">
              <a:rPr lang="en-US" smtClean="0"/>
              <a:pPr/>
              <a:t>4/16/2011</a:t>
            </a:fld>
            <a:endParaRPr lang="en-US"/>
          </a:p>
        </p:txBody>
      </p:sp>
      <p:sp>
        <p:nvSpPr>
          <p:cNvPr id="6" name="Footer Placeholder 5"/>
          <p:cNvSpPr>
            <a:spLocks noGrp="1"/>
          </p:cNvSpPr>
          <p:nvPr>
            <p:ph type="ftr" sz="quarter" idx="11"/>
          </p:nvPr>
        </p:nvSpPr>
        <p:spPr/>
        <p:txBody>
          <a:bodyPr/>
          <a:lstStyle/>
          <a:p>
            <a:r>
              <a:rPr lang="en-US" smtClean="0"/>
              <a:t>Air Resources Laboratory</a:t>
            </a:r>
            <a:endParaRPr lang="en-US"/>
          </a:p>
        </p:txBody>
      </p:sp>
      <p:sp>
        <p:nvSpPr>
          <p:cNvPr id="7" name="Slide Number Placeholder 6"/>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2C01384-5899-439B-8B4F-3AF06687C6BE}" type="datetime1">
              <a:rPr lang="en-US" smtClean="0"/>
              <a:pPr/>
              <a:t>4/16/2011</a:t>
            </a:fld>
            <a:endParaRPr lang="en-US"/>
          </a:p>
        </p:txBody>
      </p:sp>
      <p:sp>
        <p:nvSpPr>
          <p:cNvPr id="8" name="Footer Placeholder 7"/>
          <p:cNvSpPr>
            <a:spLocks noGrp="1"/>
          </p:cNvSpPr>
          <p:nvPr>
            <p:ph type="ftr" sz="quarter" idx="11"/>
          </p:nvPr>
        </p:nvSpPr>
        <p:spPr/>
        <p:txBody>
          <a:bodyPr/>
          <a:lstStyle/>
          <a:p>
            <a:r>
              <a:rPr lang="en-US" smtClean="0"/>
              <a:t>Air Resources Laboratory</a:t>
            </a:r>
            <a:endParaRPr lang="en-US"/>
          </a:p>
        </p:txBody>
      </p:sp>
      <p:sp>
        <p:nvSpPr>
          <p:cNvPr id="9" name="Slide Number Placeholder 8"/>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6A7DA-6342-4CDC-B8EE-6B81135DE92D}" type="datetime1">
              <a:rPr lang="en-US" smtClean="0"/>
              <a:pPr/>
              <a:t>4/16/2011</a:t>
            </a:fld>
            <a:endParaRPr lang="en-US"/>
          </a:p>
        </p:txBody>
      </p:sp>
      <p:sp>
        <p:nvSpPr>
          <p:cNvPr id="3" name="Footer Placeholder 2"/>
          <p:cNvSpPr>
            <a:spLocks noGrp="1"/>
          </p:cNvSpPr>
          <p:nvPr>
            <p:ph type="ftr" sz="quarter" idx="11"/>
          </p:nvPr>
        </p:nvSpPr>
        <p:spPr/>
        <p:txBody>
          <a:bodyPr/>
          <a:lstStyle/>
          <a:p>
            <a:r>
              <a:rPr lang="en-US" smtClean="0"/>
              <a:t>Air Resources Laboratory</a:t>
            </a:r>
            <a:endParaRPr lang="en-US"/>
          </a:p>
        </p:txBody>
      </p:sp>
      <p:sp>
        <p:nvSpPr>
          <p:cNvPr id="4" name="Slide Number Placeholder 3"/>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D19B043-8606-4A35-B374-18178DA45BC7}" type="datetime1">
              <a:rPr lang="en-US" smtClean="0"/>
              <a:pPr/>
              <a:t>4/16/2011</a:t>
            </a:fld>
            <a:endParaRPr lang="en-US"/>
          </a:p>
        </p:txBody>
      </p:sp>
      <p:sp>
        <p:nvSpPr>
          <p:cNvPr id="6" name="Footer Placeholder 5"/>
          <p:cNvSpPr>
            <a:spLocks noGrp="1"/>
          </p:cNvSpPr>
          <p:nvPr>
            <p:ph type="ftr" sz="quarter" idx="11"/>
          </p:nvPr>
        </p:nvSpPr>
        <p:spPr/>
        <p:txBody>
          <a:bodyPr/>
          <a:lstStyle/>
          <a:p>
            <a:r>
              <a:rPr lang="en-US" smtClean="0"/>
              <a:t>Air Resources Laboratory</a:t>
            </a:r>
            <a:endParaRPr lang="en-US"/>
          </a:p>
        </p:txBody>
      </p:sp>
      <p:sp>
        <p:nvSpPr>
          <p:cNvPr id="7" name="Slide Number Placeholder 6"/>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4D018DE-2FE2-4869-815D-EF4A5A710EB2}" type="datetime1">
              <a:rPr lang="en-US" smtClean="0"/>
              <a:pPr/>
              <a:t>4/16/2011</a:t>
            </a:fld>
            <a:endParaRPr lang="en-US"/>
          </a:p>
        </p:txBody>
      </p:sp>
      <p:sp>
        <p:nvSpPr>
          <p:cNvPr id="6" name="Footer Placeholder 5"/>
          <p:cNvSpPr>
            <a:spLocks noGrp="1"/>
          </p:cNvSpPr>
          <p:nvPr>
            <p:ph type="ftr" sz="quarter" idx="11"/>
          </p:nvPr>
        </p:nvSpPr>
        <p:spPr/>
        <p:txBody>
          <a:bodyPr/>
          <a:lstStyle/>
          <a:p>
            <a:r>
              <a:rPr lang="en-US" smtClean="0"/>
              <a:t>Air Resources Laboratory</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42B9FF8-5A8F-40E7-93DF-7C6532BB8B94}" type="datetime1">
              <a:rPr lang="en-US" smtClean="0"/>
              <a:pPr/>
              <a:t>4/16/2011</a:t>
            </a:fld>
            <a:endParaRPr lang="en-US"/>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7B82EAE-CAD7-49D0-9CF1-CAFD09982ED0}" type="datetime1">
              <a:rPr lang="en-US" smtClean="0"/>
              <a:pPr/>
              <a:t>4/16/2011</a:t>
            </a:fld>
            <a:endParaRPr lang="en-US"/>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fld id="{602C1D54-128B-427C-9A2A-6AE0DB2B782B}" type="datetime1">
              <a:rPr lang="en-US" smtClean="0"/>
              <a:pPr/>
              <a:t>4/16/2011</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r>
              <a:rPr lang="en-US" smtClean="0"/>
              <a:t>Air Resources Laboratory</a:t>
            </a: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fld id="{3E7EE49B-C32B-495C-9640-ABBF50F57D80}"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14" name="Picture 7" descr="NOAA"/>
          <p:cNvPicPr>
            <a:picLocks noChangeAspect="1" noChangeArrowheads="1"/>
          </p:cNvPicPr>
          <p:nvPr/>
        </p:nvPicPr>
        <p:blipFill>
          <a:blip r:embed="rId14"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cSld>
  <p:clrMap bg1="lt1" tx1="dk1" bg2="lt2" tx2="dk2" accent1="accent1" accent2="accent2" accent3="accent3" accent4="accent4" accent5="accent5" accent6="accent6" hlink="hlink" folHlink="folHlink"/>
  <p:sldLayoutIdLst>
    <p:sldLayoutId id="2147483676" r:id="rId1"/>
    <p:sldLayoutId id="2147483673" r:id="rId2"/>
    <p:sldLayoutId id="2147483674" r:id="rId3"/>
    <p:sldLayoutId id="2147483675" r:id="rId4"/>
    <p:sldLayoutId id="2147483677" r:id="rId5"/>
    <p:sldLayoutId id="2147483678" r:id="rId6"/>
    <p:sldLayoutId id="2147483679" r:id="rId7"/>
    <p:sldLayoutId id="2147483680" r:id="rId8"/>
    <p:sldLayoutId id="2147483681" r:id="rId9"/>
    <p:sldLayoutId id="2147483684" r:id="rId10"/>
    <p:sldLayoutId id="2147483683" r:id="rId11"/>
    <p:sldLayoutId id="2147483770" r:id="rId12"/>
  </p:sldLayoutIdLst>
  <p:timing>
    <p:tnLst>
      <p:par>
        <p:cTn id="1" dur="indefinite" restart="never" nodeType="tmRoot"/>
      </p:par>
    </p:tnLst>
  </p:timing>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solidFill>
                <a:prstClr val="black"/>
              </a:solidFill>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b="1">
                <a:solidFill>
                  <a:schemeClr val="tx2">
                    <a:shade val="90000"/>
                  </a:schemeClr>
                </a:solidFill>
              </a:defRPr>
            </a:lvl1pPr>
          </a:lstStyle>
          <a:p>
            <a:fld id="{602C1D54-128B-427C-9A2A-6AE0DB2B782B}" type="datetime1">
              <a:rPr lang="en-US" smtClean="0">
                <a:solidFill>
                  <a:srgbClr val="04617B">
                    <a:shade val="90000"/>
                  </a:srgbClr>
                </a:solidFill>
              </a:rPr>
              <a:pPr/>
              <a:t>4/16/2011</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200" b="1">
                <a:solidFill>
                  <a:schemeClr val="tx2">
                    <a:shade val="90000"/>
                  </a:schemeClr>
                </a:solidFill>
              </a:defRPr>
            </a:lvl1pPr>
          </a:lstStyle>
          <a:p>
            <a:r>
              <a:rPr lang="en-US" dirty="0" smtClean="0">
                <a:solidFill>
                  <a:srgbClr val="04617B">
                    <a:shade val="90000"/>
                  </a:srgbClr>
                </a:solidFill>
              </a:rPr>
              <a:t>Air Resources Laboratory</a:t>
            </a: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b="1">
                <a:solidFill>
                  <a:schemeClr val="tx2">
                    <a:shade val="90000"/>
                  </a:schemeClr>
                </a:solidFill>
              </a:defRPr>
            </a:lvl1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pic>
        <p:nvPicPr>
          <p:cNvPr id="14" name="Picture 7" descr="NOAA"/>
          <p:cNvPicPr>
            <a:picLocks noChangeAspect="1" noChangeArrowheads="1"/>
          </p:cNvPicPr>
          <p:nvPr/>
        </p:nvPicPr>
        <p:blipFill>
          <a:blip r:embed="rId13"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1.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39.wmf"/><Relationship Id="rId9"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emf"/><Relationship Id="rId7" Type="http://schemas.openxmlformats.org/officeDocument/2006/relationships/image" Target="../media/image60.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10" Type="http://schemas.openxmlformats.org/officeDocument/2006/relationships/image" Target="../media/image63.emf"/><Relationship Id="rId4" Type="http://schemas.openxmlformats.org/officeDocument/2006/relationships/image" Target="../media/image57.emf"/><Relationship Id="rId9" Type="http://schemas.openxmlformats.org/officeDocument/2006/relationships/image" Target="../media/image62.emf"/></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6.emf"/><Relationship Id="rId7"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9.wmf"/><Relationship Id="rId5" Type="http://schemas.openxmlformats.org/officeDocument/2006/relationships/image" Target="../media/image68.emf"/><Relationship Id="rId4" Type="http://schemas.openxmlformats.org/officeDocument/2006/relationships/image" Target="../media/image67.emf"/></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wm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gif"/><Relationship Id="rId7"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 Id="rId9"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83734" y="1083731"/>
            <a:ext cx="6950043" cy="5078313"/>
          </a:xfrm>
          <a:prstGeom prst="rect">
            <a:avLst/>
          </a:prstGeom>
          <a:noFill/>
        </p:spPr>
        <p:txBody>
          <a:bodyPr wrap="none" rtlCol="0">
            <a:spAutoFit/>
          </a:bodyPr>
          <a:lstStyle/>
          <a:p>
            <a:pPr algn="ctr"/>
            <a:r>
              <a:rPr lang="en-US" sz="4000" dirty="0" smtClean="0"/>
              <a:t>Atmospheric Mercury Research</a:t>
            </a:r>
          </a:p>
          <a:p>
            <a:pPr algn="ctr"/>
            <a:endParaRPr lang="en-US" sz="4000" dirty="0" smtClean="0"/>
          </a:p>
          <a:p>
            <a:pPr algn="ctr"/>
            <a:endParaRPr lang="en-US" sz="4000" dirty="0" smtClean="0"/>
          </a:p>
          <a:p>
            <a:pPr algn="ctr"/>
            <a:r>
              <a:rPr lang="en-US" sz="3400" dirty="0" smtClean="0"/>
              <a:t>Mark Cohen</a:t>
            </a:r>
          </a:p>
          <a:p>
            <a:pPr algn="ctr"/>
            <a:r>
              <a:rPr lang="en-US" sz="3400" dirty="0" smtClean="0"/>
              <a:t>Air Resources Laboratory</a:t>
            </a:r>
          </a:p>
          <a:p>
            <a:pPr algn="ctr"/>
            <a:endParaRPr lang="en-US" sz="3400" dirty="0" smtClean="0"/>
          </a:p>
          <a:p>
            <a:pPr algn="ctr"/>
            <a:endParaRPr lang="en-US" sz="3400" dirty="0" smtClean="0"/>
          </a:p>
          <a:p>
            <a:pPr algn="ctr"/>
            <a:r>
              <a:rPr lang="en-US" sz="3400" dirty="0" smtClean="0"/>
              <a:t>ARL Laboratory Review</a:t>
            </a:r>
          </a:p>
          <a:p>
            <a:pPr algn="ctr"/>
            <a:r>
              <a:rPr lang="en-US" sz="3400" dirty="0" smtClean="0"/>
              <a:t>May 3-5, 2011</a:t>
            </a:r>
            <a:endParaRPr lang="en-US" sz="3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1271699456"/>
              </p:ext>
            </p:extLst>
          </p:nvPr>
        </p:nvGraphicFramePr>
        <p:xfrm>
          <a:off x="127003" y="990600"/>
          <a:ext cx="8886566" cy="5487736"/>
        </p:xfrm>
        <a:graphic>
          <a:graphicData uri="http://schemas.openxmlformats.org/drawingml/2006/table">
            <a:tbl>
              <a:tblPr firstRow="1" bandRow="1">
                <a:tableStyleId>{5C22544A-7EE6-4342-B048-85BDC9FD1C3A}</a:tableStyleId>
              </a:tblPr>
              <a:tblGrid>
                <a:gridCol w="815432"/>
                <a:gridCol w="2279887"/>
                <a:gridCol w="490924"/>
                <a:gridCol w="403558"/>
                <a:gridCol w="384835"/>
                <a:gridCol w="461802"/>
                <a:gridCol w="384835"/>
                <a:gridCol w="461802"/>
                <a:gridCol w="461802"/>
                <a:gridCol w="597528"/>
                <a:gridCol w="513158"/>
                <a:gridCol w="513158"/>
                <a:gridCol w="513158"/>
                <a:gridCol w="604687"/>
              </a:tblGrid>
              <a:tr h="514181">
                <a:tc rowSpan="2">
                  <a:txBody>
                    <a:bodyPr/>
                    <a:lstStyle/>
                    <a:p>
                      <a:pPr algn="ctr"/>
                      <a:endParaRPr lang="en-US" sz="1600" dirty="0" smtClean="0">
                        <a:solidFill>
                          <a:schemeClr val="bg1"/>
                        </a:solidFill>
                        <a:latin typeface="Calibri" pitchFamily="34" charset="0"/>
                      </a:endParaRPr>
                    </a:p>
                    <a:p>
                      <a:pPr algn="ctr"/>
                      <a:endParaRPr lang="en-US" sz="1600" dirty="0" smtClean="0">
                        <a:solidFill>
                          <a:schemeClr val="bg1"/>
                        </a:solidFill>
                        <a:latin typeface="Calibri" pitchFamily="34" charset="0"/>
                      </a:endParaRPr>
                    </a:p>
                    <a:p>
                      <a:pPr algn="ctr"/>
                      <a:r>
                        <a:rPr lang="en-US" sz="1600" dirty="0" smtClean="0">
                          <a:solidFill>
                            <a:schemeClr val="bg1"/>
                          </a:solidFill>
                          <a:latin typeface="Calibri" pitchFamily="34" charset="0"/>
                        </a:rPr>
                        <a:t>Site</a:t>
                      </a:r>
                      <a:endParaRPr lang="en-US" sz="1600" dirty="0">
                        <a:solidFill>
                          <a:schemeClr val="bg1"/>
                        </a:solidFill>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rowSpan="2">
                  <a:txBody>
                    <a:bodyPr/>
                    <a:lstStyle/>
                    <a:p>
                      <a:pPr algn="ctr"/>
                      <a:endParaRPr lang="en-US" sz="1600" dirty="0" smtClean="0">
                        <a:solidFill>
                          <a:schemeClr val="bg1"/>
                        </a:solidFill>
                        <a:latin typeface="Calibri" pitchFamily="34" charset="0"/>
                      </a:endParaRPr>
                    </a:p>
                    <a:p>
                      <a:pPr algn="ctr"/>
                      <a:endParaRPr lang="en-US" sz="1600" dirty="0" smtClean="0">
                        <a:solidFill>
                          <a:schemeClr val="bg1"/>
                        </a:solidFill>
                        <a:latin typeface="Calibri" pitchFamily="34" charset="0"/>
                      </a:endParaRPr>
                    </a:p>
                    <a:p>
                      <a:pPr algn="ctr"/>
                      <a:r>
                        <a:rPr lang="en-US" sz="1600" dirty="0" smtClean="0">
                          <a:solidFill>
                            <a:schemeClr val="bg1"/>
                          </a:solidFill>
                          <a:latin typeface="Calibri" pitchFamily="34" charset="0"/>
                        </a:rPr>
                        <a:t>Collaborators</a:t>
                      </a: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gridSpan="6">
                  <a:txBody>
                    <a:bodyPr/>
                    <a:lstStyle/>
                    <a:p>
                      <a:pPr algn="ctr"/>
                      <a:r>
                        <a:rPr lang="en-US" sz="1600" dirty="0" smtClean="0">
                          <a:solidFill>
                            <a:schemeClr val="bg1"/>
                          </a:solidFill>
                          <a:latin typeface="Calibri" pitchFamily="34" charset="0"/>
                        </a:rPr>
                        <a:t>Ambient</a:t>
                      </a:r>
                      <a:r>
                        <a:rPr lang="en-US" sz="1600" baseline="0" dirty="0" smtClean="0">
                          <a:solidFill>
                            <a:schemeClr val="bg1"/>
                          </a:solidFill>
                          <a:latin typeface="Calibri" pitchFamily="34" charset="0"/>
                        </a:rPr>
                        <a:t> Air Measurements</a:t>
                      </a:r>
                      <a:endParaRPr lang="en-US" sz="1600" dirty="0">
                        <a:solidFill>
                          <a:schemeClr val="bg1"/>
                        </a:solidFill>
                        <a:latin typeface="Calibri"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hMerge="1">
                  <a:txBody>
                    <a:bodyPr/>
                    <a:lstStyle/>
                    <a:p>
                      <a:pPr algn="ctr"/>
                      <a:endParaRPr lang="en-US" sz="1200" baseline="-25000" dirty="0">
                        <a:solidFill>
                          <a:srgbClr val="0070C0"/>
                        </a:solidFill>
                        <a:latin typeface="Calibri" pitchFamily="34" charset="0"/>
                      </a:endParaRPr>
                    </a:p>
                  </a:txBody>
                  <a:tcPr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aseline="-25000" dirty="0" smtClean="0">
                        <a:solidFill>
                          <a:srgbClr val="0070C0"/>
                        </a:solidFill>
                        <a:latin typeface="Calibri" pitchFamily="34" charset="0"/>
                      </a:endParaRPr>
                    </a:p>
                  </a:txBody>
                  <a:tcPr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aseline="-25000" dirty="0" smtClean="0">
                        <a:solidFill>
                          <a:srgbClr val="0070C0"/>
                        </a:solidFill>
                        <a:latin typeface="Calibri" pitchFamily="34" charset="0"/>
                      </a:endParaRPr>
                    </a:p>
                  </a:txBody>
                  <a:tcPr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aseline="-25000" dirty="0" smtClean="0">
                        <a:solidFill>
                          <a:srgbClr val="0070C0"/>
                        </a:solidFill>
                        <a:latin typeface="Calibri" pitchFamily="34" charset="0"/>
                      </a:endParaRPr>
                    </a:p>
                  </a:txBody>
                  <a:tcPr anchor="ctr"/>
                </a:tc>
                <a:tc hMerge="1">
                  <a:txBody>
                    <a:bodyPr/>
                    <a:lstStyle/>
                    <a:p>
                      <a:pPr algn="ctr"/>
                      <a:endParaRPr lang="en-US" sz="1200" dirty="0">
                        <a:solidFill>
                          <a:srgbClr val="0070C0"/>
                        </a:solidFill>
                        <a:latin typeface="Calibri" pitchFamily="34" charset="0"/>
                      </a:endParaRPr>
                    </a:p>
                  </a:txBody>
                  <a:tcPr vert="vert270" anchor="ctr"/>
                </a:tc>
                <a:tc gridSpan="3">
                  <a:txBody>
                    <a:bodyPr/>
                    <a:lstStyle/>
                    <a:p>
                      <a:pPr algn="ctr"/>
                      <a:r>
                        <a:rPr lang="en-US" sz="1600" dirty="0" smtClean="0">
                          <a:solidFill>
                            <a:schemeClr val="bg1"/>
                          </a:solidFill>
                          <a:latin typeface="Calibri" pitchFamily="34" charset="0"/>
                        </a:rPr>
                        <a:t>Precipitation</a:t>
                      </a:r>
                      <a:r>
                        <a:rPr lang="en-US" sz="1600" baseline="0" dirty="0" smtClean="0">
                          <a:solidFill>
                            <a:schemeClr val="bg1"/>
                          </a:solidFill>
                          <a:latin typeface="Calibri" pitchFamily="34" charset="0"/>
                        </a:rPr>
                        <a:t> </a:t>
                      </a:r>
                      <a:endParaRPr lang="en-US" sz="1600" dirty="0">
                        <a:solidFill>
                          <a:schemeClr val="bg1"/>
                        </a:solidFill>
                        <a:latin typeface="Calibri"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hMerge="1">
                  <a:txBody>
                    <a:bodyPr/>
                    <a:lstStyle/>
                    <a:p>
                      <a:pPr algn="ctr"/>
                      <a:endParaRPr lang="en-US" sz="1200" dirty="0">
                        <a:solidFill>
                          <a:srgbClr val="0070C0"/>
                        </a:solidFill>
                        <a:latin typeface="Calibri" pitchFamily="34" charset="0"/>
                      </a:endParaRPr>
                    </a:p>
                  </a:txBody>
                  <a:tcPr vert="vert270" anchor="ctr"/>
                </a:tc>
                <a:tc hMerge="1">
                  <a:txBody>
                    <a:bodyPr/>
                    <a:lstStyle/>
                    <a:p>
                      <a:pPr algn="ctr"/>
                      <a:endParaRPr lang="en-US" sz="1200" dirty="0">
                        <a:solidFill>
                          <a:srgbClr val="0070C0"/>
                        </a:solidFill>
                        <a:latin typeface="Calibri" pitchFamily="34" charset="0"/>
                      </a:endParaRPr>
                    </a:p>
                  </a:txBody>
                  <a:tcPr vert="vert270" anchor="ctr"/>
                </a:tc>
                <a:tc gridSpan="2">
                  <a:txBody>
                    <a:bodyPr/>
                    <a:lstStyle/>
                    <a:p>
                      <a:pPr algn="ctr"/>
                      <a:r>
                        <a:rPr lang="en-US" sz="1400" dirty="0" smtClean="0">
                          <a:solidFill>
                            <a:schemeClr val="bg1"/>
                          </a:solidFill>
                          <a:latin typeface="Calibri" pitchFamily="34" charset="0"/>
                        </a:rPr>
                        <a:t>Dry Deposition</a:t>
                      </a:r>
                      <a:endParaRPr lang="en-US" sz="1400" dirty="0">
                        <a:solidFill>
                          <a:schemeClr val="bg1"/>
                        </a:solidFill>
                        <a:latin typeface="Calibri"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hMerge="1">
                  <a:txBody>
                    <a:bodyPr/>
                    <a:lstStyle/>
                    <a:p>
                      <a:endParaRPr lang="en-US" sz="1600" dirty="0">
                        <a:solidFill>
                          <a:srgbClr val="0070C0"/>
                        </a:solidFill>
                        <a:latin typeface="Calibri" pitchFamily="34" charset="0"/>
                      </a:endParaRPr>
                    </a:p>
                  </a:txBody>
                  <a:tcPr anchor="ctr"/>
                </a:tc>
                <a:tc>
                  <a:txBody>
                    <a:bodyPr/>
                    <a:lstStyle/>
                    <a:p>
                      <a:r>
                        <a:rPr lang="en-US" sz="1200" dirty="0" smtClean="0">
                          <a:solidFill>
                            <a:schemeClr val="bg1"/>
                          </a:solidFill>
                          <a:latin typeface="Calibri" pitchFamily="34" charset="0"/>
                        </a:rPr>
                        <a:t>Other</a:t>
                      </a:r>
                      <a:endParaRPr lang="en-US" sz="1200" dirty="0">
                        <a:solidFill>
                          <a:schemeClr val="bg1"/>
                        </a:solidFill>
                        <a:latin typeface="Calibri"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r>
              <a:tr h="847750">
                <a:tc vMerge="1">
                  <a:txBody>
                    <a:bodyPr/>
                    <a:lstStyle/>
                    <a:p>
                      <a:endParaRPr lang="en-US"/>
                    </a:p>
                  </a:txBody>
                  <a:tcPr/>
                </a:tc>
                <a:tc vMerge="1">
                  <a:txBody>
                    <a:bodyPr/>
                    <a:lstStyle/>
                    <a:p>
                      <a:endParaRPr lang="en-US"/>
                    </a:p>
                  </a:txBody>
                  <a:tcPr/>
                </a:tc>
                <a:tc>
                  <a:txBody>
                    <a:bodyPr/>
                    <a:lstStyle/>
                    <a:p>
                      <a:pPr algn="ctr"/>
                      <a:r>
                        <a:rPr lang="en-US" sz="1200" b="1" baseline="0" dirty="0" smtClean="0">
                          <a:solidFill>
                            <a:srgbClr val="0070C0"/>
                          </a:solidFill>
                          <a:latin typeface="Calibri" pitchFamily="34" charset="0"/>
                        </a:rPr>
                        <a:t> M</a:t>
                      </a:r>
                      <a:r>
                        <a:rPr lang="en-US" sz="1200" b="1" dirty="0" smtClean="0">
                          <a:solidFill>
                            <a:srgbClr val="0070C0"/>
                          </a:solidFill>
                          <a:latin typeface="Calibri" pitchFamily="34" charset="0"/>
                        </a:rPr>
                        <a:t>ercury</a:t>
                      </a:r>
                      <a:r>
                        <a:rPr lang="en-US" sz="1200" b="1" baseline="0" dirty="0" smtClean="0">
                          <a:solidFill>
                            <a:srgbClr val="0070C0"/>
                          </a:solidFill>
                          <a:latin typeface="Calibri" pitchFamily="34" charset="0"/>
                        </a:rPr>
                        <a:t> Speciation</a:t>
                      </a:r>
                      <a:endParaRPr lang="en-US" sz="1200" b="1" dirty="0">
                        <a:solidFill>
                          <a:srgbClr val="0070C0"/>
                        </a:solidFill>
                        <a:latin typeface="Calibri" pitchFamily="34" charset="0"/>
                      </a:endParaRPr>
                    </a:p>
                  </a:txBody>
                  <a:tcPr vert="vert270"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r>
                        <a:rPr lang="en-US" sz="1200" b="1" dirty="0" smtClean="0">
                          <a:solidFill>
                            <a:srgbClr val="0070C0"/>
                          </a:solidFill>
                          <a:latin typeface="Calibri" pitchFamily="34" charset="0"/>
                        </a:rPr>
                        <a:t>SO</a:t>
                      </a:r>
                      <a:r>
                        <a:rPr lang="en-US" sz="1200" b="1" baseline="-25000" dirty="0" smtClean="0">
                          <a:solidFill>
                            <a:srgbClr val="0070C0"/>
                          </a:solidFill>
                          <a:latin typeface="Calibri" pitchFamily="34" charset="0"/>
                        </a:rPr>
                        <a:t>2</a:t>
                      </a:r>
                      <a:endParaRPr lang="en-US" sz="1200" b="1" baseline="-25000" dirty="0">
                        <a:solidFill>
                          <a:srgbClr val="0070C0"/>
                        </a:solidFill>
                        <a:latin typeface="Calibri" pitchFamily="34" charset="0"/>
                      </a:endParaRPr>
                    </a:p>
                  </a:txBody>
                  <a:tcPr vert="vert270"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70C0"/>
                          </a:solidFill>
                          <a:latin typeface="Calibri" pitchFamily="34" charset="0"/>
                        </a:rPr>
                        <a:t>O</a:t>
                      </a:r>
                      <a:r>
                        <a:rPr lang="en-US" sz="1200" b="1" baseline="-25000" dirty="0" smtClean="0">
                          <a:solidFill>
                            <a:srgbClr val="0070C0"/>
                          </a:solidFill>
                          <a:latin typeface="Calibri" pitchFamily="34" charset="0"/>
                        </a:rPr>
                        <a:t>3</a:t>
                      </a:r>
                    </a:p>
                  </a:txBody>
                  <a:tcPr vert="vert270"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70C0"/>
                          </a:solidFill>
                          <a:latin typeface="Calibri" pitchFamily="34" charset="0"/>
                        </a:rPr>
                        <a:t>NO/</a:t>
                      </a:r>
                      <a:r>
                        <a:rPr lang="en-US" sz="1200" b="1" dirty="0" err="1" smtClean="0">
                          <a:solidFill>
                            <a:srgbClr val="0070C0"/>
                          </a:solidFill>
                          <a:latin typeface="Calibri" pitchFamily="34" charset="0"/>
                        </a:rPr>
                        <a:t>NO</a:t>
                      </a:r>
                      <a:r>
                        <a:rPr lang="en-US" sz="1200" b="1" baseline="-25000" dirty="0" err="1" smtClean="0">
                          <a:solidFill>
                            <a:srgbClr val="0070C0"/>
                          </a:solidFill>
                          <a:latin typeface="Calibri" pitchFamily="34" charset="0"/>
                        </a:rPr>
                        <a:t>y</a:t>
                      </a:r>
                      <a:endParaRPr lang="en-US" sz="1200" b="1" baseline="-25000" dirty="0" smtClean="0">
                        <a:solidFill>
                          <a:srgbClr val="0070C0"/>
                        </a:solidFill>
                        <a:latin typeface="Calibri" pitchFamily="34" charset="0"/>
                      </a:endParaRPr>
                    </a:p>
                  </a:txBody>
                  <a:tcPr vert="vert270"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70C0"/>
                          </a:solidFill>
                          <a:latin typeface="Calibri" pitchFamily="34" charset="0"/>
                        </a:rPr>
                        <a:t>CO</a:t>
                      </a:r>
                      <a:endParaRPr lang="en-US" sz="1200" b="1" baseline="-25000" dirty="0" smtClean="0">
                        <a:solidFill>
                          <a:srgbClr val="0070C0"/>
                        </a:solidFill>
                        <a:latin typeface="Calibri" pitchFamily="34" charset="0"/>
                      </a:endParaRPr>
                    </a:p>
                  </a:txBody>
                  <a:tcPr vert="vert270"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r>
                        <a:rPr lang="en-US" sz="1200" b="1" dirty="0" smtClean="0">
                          <a:solidFill>
                            <a:srgbClr val="0070C0"/>
                          </a:solidFill>
                          <a:latin typeface="Calibri" pitchFamily="34" charset="0"/>
                        </a:rPr>
                        <a:t>Carbon black</a:t>
                      </a:r>
                      <a:endParaRPr lang="en-US" sz="1200" b="1" dirty="0">
                        <a:solidFill>
                          <a:srgbClr val="0070C0"/>
                        </a:solidFill>
                        <a:latin typeface="Calibri" pitchFamily="34" charset="0"/>
                      </a:endParaRPr>
                    </a:p>
                  </a:txBody>
                  <a:tcPr vert="vert270"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r>
                        <a:rPr lang="en-US" sz="1200" b="1" dirty="0" smtClean="0">
                          <a:solidFill>
                            <a:srgbClr val="0070C0"/>
                          </a:solidFill>
                          <a:latin typeface="Calibri" pitchFamily="34" charset="0"/>
                        </a:rPr>
                        <a:t>Major Ions </a:t>
                      </a:r>
                    </a:p>
                    <a:p>
                      <a:pPr algn="ctr"/>
                      <a:r>
                        <a:rPr lang="en-US" sz="1200" b="1" dirty="0" smtClean="0">
                          <a:solidFill>
                            <a:srgbClr val="0070C0"/>
                          </a:solidFill>
                          <a:latin typeface="Calibri" pitchFamily="34" charset="0"/>
                        </a:rPr>
                        <a:t>(NTN)</a:t>
                      </a:r>
                      <a:endParaRPr lang="en-US" sz="1200" b="1" dirty="0">
                        <a:solidFill>
                          <a:srgbClr val="0070C0"/>
                        </a:solidFill>
                        <a:latin typeface="Calibri" pitchFamily="34" charset="0"/>
                      </a:endParaRPr>
                    </a:p>
                  </a:txBody>
                  <a:tcPr vert="vert270"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r>
                        <a:rPr lang="en-US" sz="1200" b="1" dirty="0" smtClean="0">
                          <a:solidFill>
                            <a:srgbClr val="0070C0"/>
                          </a:solidFill>
                          <a:latin typeface="Calibri" pitchFamily="34" charset="0"/>
                        </a:rPr>
                        <a:t>Mercury</a:t>
                      </a:r>
                    </a:p>
                    <a:p>
                      <a:pPr algn="ctr"/>
                      <a:r>
                        <a:rPr lang="en-US" sz="1200" b="1" dirty="0" smtClean="0">
                          <a:solidFill>
                            <a:srgbClr val="0070C0"/>
                          </a:solidFill>
                          <a:latin typeface="Calibri" pitchFamily="34" charset="0"/>
                        </a:rPr>
                        <a:t> (MDN)</a:t>
                      </a:r>
                      <a:endParaRPr lang="en-US" sz="1200" b="1" dirty="0">
                        <a:solidFill>
                          <a:srgbClr val="0070C0"/>
                        </a:solidFill>
                        <a:latin typeface="Calibri" pitchFamily="34" charset="0"/>
                      </a:endParaRPr>
                    </a:p>
                  </a:txBody>
                  <a:tcPr vert="vert270"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r>
                        <a:rPr lang="en-US" sz="1200" b="1" dirty="0" smtClean="0">
                          <a:solidFill>
                            <a:srgbClr val="0070C0"/>
                          </a:solidFill>
                          <a:latin typeface="Calibri" pitchFamily="34" charset="0"/>
                        </a:rPr>
                        <a:t>Trace Metals</a:t>
                      </a:r>
                      <a:endParaRPr lang="en-US" sz="1200" b="1" dirty="0">
                        <a:solidFill>
                          <a:srgbClr val="0070C0"/>
                        </a:solidFill>
                        <a:latin typeface="Calibri" pitchFamily="34" charset="0"/>
                      </a:endParaRPr>
                    </a:p>
                  </a:txBody>
                  <a:tcPr vert="vert270"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70C0"/>
                          </a:solidFill>
                          <a:effectLst/>
                          <a:uLnTx/>
                          <a:uFillTx/>
                          <a:latin typeface="Calibri" pitchFamily="34" charset="0"/>
                          <a:ea typeface="+mn-ea"/>
                          <a:cs typeface="+mn-cs"/>
                        </a:rPr>
                        <a:t>Surrogate Surface</a:t>
                      </a:r>
                    </a:p>
                  </a:txBody>
                  <a:tcPr vert="vert270"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r>
                        <a:rPr lang="en-US" sz="1200" b="1" dirty="0" err="1" smtClean="0">
                          <a:solidFill>
                            <a:srgbClr val="0070C0"/>
                          </a:solidFill>
                          <a:latin typeface="Calibri" pitchFamily="34" charset="0"/>
                        </a:rPr>
                        <a:t>Throughfall</a:t>
                      </a:r>
                      <a:endParaRPr lang="en-US" sz="1200" b="1" dirty="0">
                        <a:solidFill>
                          <a:srgbClr val="0070C0"/>
                        </a:solidFill>
                        <a:latin typeface="Calibri" pitchFamily="34" charset="0"/>
                      </a:endParaRPr>
                    </a:p>
                  </a:txBody>
                  <a:tcPr vert="vert270"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r>
                        <a:rPr lang="en-US" sz="1200" b="1" dirty="0" smtClean="0">
                          <a:solidFill>
                            <a:srgbClr val="0070C0"/>
                          </a:solidFill>
                          <a:latin typeface="Calibri" pitchFamily="34" charset="0"/>
                        </a:rPr>
                        <a:t>Meteor-</a:t>
                      </a:r>
                      <a:r>
                        <a:rPr lang="en-US" sz="1200" b="1" dirty="0" err="1" smtClean="0">
                          <a:solidFill>
                            <a:srgbClr val="0070C0"/>
                          </a:solidFill>
                          <a:latin typeface="Calibri" pitchFamily="34" charset="0"/>
                        </a:rPr>
                        <a:t>ology</a:t>
                      </a:r>
                      <a:endParaRPr lang="en-US" sz="1200" b="1" dirty="0">
                        <a:solidFill>
                          <a:srgbClr val="0070C0"/>
                        </a:solidFill>
                        <a:latin typeface="Calibri" pitchFamily="34" charset="0"/>
                      </a:endParaRPr>
                    </a:p>
                  </a:txBody>
                  <a:tcPr vert="vert270" anchor="ctr">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r>
              <a:tr h="836305">
                <a:tc>
                  <a:txBody>
                    <a:bodyPr/>
                    <a:lstStyle/>
                    <a:p>
                      <a:r>
                        <a:rPr lang="en-US" sz="1200" b="1" dirty="0" smtClean="0">
                          <a:latin typeface="Calibri" pitchFamily="34" charset="0"/>
                        </a:rPr>
                        <a:t>Beltsville</a:t>
                      </a:r>
                      <a:r>
                        <a:rPr lang="en-US" sz="1200" b="1" baseline="0" dirty="0" smtClean="0">
                          <a:latin typeface="Calibri" pitchFamily="34" charset="0"/>
                        </a:rPr>
                        <a:t> (MD)</a:t>
                      </a:r>
                      <a:endParaRPr lang="en-US"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119063" indent="-119063">
                        <a:buFont typeface="Wingdings" pitchFamily="2" charset="2"/>
                        <a:buChar char="§"/>
                      </a:pPr>
                      <a:r>
                        <a:rPr lang="en-US" sz="1200" b="1" i="1" baseline="0" dirty="0" smtClean="0">
                          <a:solidFill>
                            <a:srgbClr val="FF0000"/>
                          </a:solidFill>
                          <a:latin typeface="Calibri" pitchFamily="34" charset="0"/>
                        </a:rPr>
                        <a:t>PI = Winston Luke (NOAA)</a:t>
                      </a:r>
                    </a:p>
                    <a:p>
                      <a:pPr marL="119063" indent="-119063">
                        <a:buFont typeface="Wingdings" pitchFamily="2" charset="2"/>
                        <a:buChar char="§"/>
                      </a:pPr>
                      <a:r>
                        <a:rPr lang="en-US" sz="1200" baseline="0" dirty="0" smtClean="0">
                          <a:latin typeface="Calibri" pitchFamily="34" charset="0"/>
                        </a:rPr>
                        <a:t>EPA Clean Air Markets Division</a:t>
                      </a:r>
                    </a:p>
                    <a:p>
                      <a:pPr marL="119063" indent="-119063">
                        <a:buFont typeface="Wingdings" pitchFamily="2" charset="2"/>
                        <a:buChar char="§"/>
                      </a:pPr>
                      <a:r>
                        <a:rPr lang="en-US" sz="1200" baseline="0" dirty="0" err="1" smtClean="0">
                          <a:latin typeface="Calibri" pitchFamily="34" charset="0"/>
                        </a:rPr>
                        <a:t>Univ</a:t>
                      </a:r>
                      <a:r>
                        <a:rPr lang="en-US" sz="1200" baseline="0" dirty="0" smtClean="0">
                          <a:latin typeface="Calibri" pitchFamily="34" charset="0"/>
                        </a:rPr>
                        <a:t> of </a:t>
                      </a:r>
                      <a:r>
                        <a:rPr lang="en-US" sz="1200" baseline="0" dirty="0" err="1" smtClean="0">
                          <a:latin typeface="Calibri" pitchFamily="34" charset="0"/>
                        </a:rPr>
                        <a:t>Md</a:t>
                      </a:r>
                      <a:r>
                        <a:rPr lang="en-US" sz="1200" baseline="0" dirty="0" smtClean="0">
                          <a:latin typeface="Calibri" pitchFamily="34" charset="0"/>
                        </a:rPr>
                        <a:t>; Maryland DNR</a:t>
                      </a:r>
                    </a:p>
                    <a:p>
                      <a:pPr marL="119063" indent="-119063">
                        <a:buFont typeface="Wingdings" pitchFamily="2" charset="2"/>
                        <a:buChar char="§"/>
                      </a:pPr>
                      <a:r>
                        <a:rPr lang="en-US" sz="1200" baseline="0" dirty="0" smtClean="0">
                          <a:latin typeface="Calibri" pitchFamily="34" charset="0"/>
                        </a:rPr>
                        <a:t>MACTEC; USGS</a:t>
                      </a:r>
                      <a:endParaRPr lang="en-US" sz="1200" dirty="0">
                        <a:latin typeface="Calibri"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srgbClr val="FF0000"/>
                        </a:solidFill>
                        <a:effectLst/>
                        <a:uLnTx/>
                        <a:uFillTx/>
                        <a:latin typeface="Calibri" pitchFamily="34" charset="0"/>
                        <a:ea typeface="+mn-ea"/>
                        <a:cs typeface="+mn-cs"/>
                      </a:endParaRP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r>
                        <a:rPr lang="en-US" sz="4400" dirty="0" smtClean="0">
                          <a:solidFill>
                            <a:srgbClr val="66FF33"/>
                          </a:solidFill>
                          <a:latin typeface="Calibri" pitchFamily="34" charset="0"/>
                        </a:rPr>
                        <a:t>•</a:t>
                      </a:r>
                      <a:endParaRPr lang="en-US" sz="4400" dirty="0">
                        <a:solidFill>
                          <a:srgbClr val="66FF33"/>
                        </a:solidFill>
                        <a:latin typeface="Calibri" pitchFamily="34" charset="0"/>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srgbClr val="000000"/>
                        </a:solidFill>
                        <a:effectLst/>
                        <a:uLnTx/>
                        <a:uFillTx/>
                        <a:latin typeface="Calibri" pitchFamily="34" charset="0"/>
                        <a:ea typeface="+mn-ea"/>
                        <a:cs typeface="+mn-cs"/>
                      </a:endParaRP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endParaRP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endParaRPr lang="en-US" sz="4400" dirty="0">
                        <a:solidFill>
                          <a:srgbClr val="66FF33"/>
                        </a:solidFill>
                        <a:latin typeface="Calibri" pitchFamily="34" charset="0"/>
                      </a:endParaRP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r>
              <a:tr h="816641">
                <a:tc>
                  <a:txBody>
                    <a:bodyPr/>
                    <a:lstStyle/>
                    <a:p>
                      <a:r>
                        <a:rPr lang="en-US" sz="1200" b="1" dirty="0" smtClean="0">
                          <a:latin typeface="Calibri" pitchFamily="34" charset="0"/>
                        </a:rPr>
                        <a:t>Grand Bay (MS)</a:t>
                      </a:r>
                      <a:endParaRPr lang="en-US"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119063" indent="-119063">
                        <a:buFont typeface="Wingdings" pitchFamily="2" charset="2"/>
                        <a:buChar char="§"/>
                      </a:pPr>
                      <a:r>
                        <a:rPr lang="en-US" sz="1200" b="1" i="1" dirty="0" smtClean="0">
                          <a:solidFill>
                            <a:srgbClr val="FF0000"/>
                          </a:solidFill>
                          <a:latin typeface="Calibri" pitchFamily="34" charset="0"/>
                        </a:rPr>
                        <a:t>PI = Winston</a:t>
                      </a:r>
                      <a:r>
                        <a:rPr lang="en-US" sz="1200" b="1" i="1" baseline="0" dirty="0" smtClean="0">
                          <a:solidFill>
                            <a:srgbClr val="FF0000"/>
                          </a:solidFill>
                          <a:latin typeface="Calibri" pitchFamily="34" charset="0"/>
                        </a:rPr>
                        <a:t> Luke </a:t>
                      </a:r>
                      <a:r>
                        <a:rPr lang="en-US" sz="1200" b="1" i="1" dirty="0" smtClean="0">
                          <a:solidFill>
                            <a:srgbClr val="FF0000"/>
                          </a:solidFill>
                          <a:latin typeface="Calibri" pitchFamily="34" charset="0"/>
                        </a:rPr>
                        <a:t>(NOAA</a:t>
                      </a:r>
                      <a:r>
                        <a:rPr lang="en-US" sz="1200" b="1" dirty="0" smtClean="0">
                          <a:solidFill>
                            <a:srgbClr val="FF0000"/>
                          </a:solidFill>
                          <a:latin typeface="Calibri" pitchFamily="34" charset="0"/>
                        </a:rPr>
                        <a:t>)</a:t>
                      </a:r>
                    </a:p>
                    <a:p>
                      <a:pPr marL="119063" indent="-119063">
                        <a:buFont typeface="Wingdings" pitchFamily="2" charset="2"/>
                        <a:buChar char="§"/>
                      </a:pPr>
                      <a:r>
                        <a:rPr lang="en-US" sz="1200" dirty="0" smtClean="0">
                          <a:latin typeface="Calibri" pitchFamily="34" charset="0"/>
                        </a:rPr>
                        <a:t>Grand Bay NERR, NOAA-NCCOS</a:t>
                      </a:r>
                    </a:p>
                    <a:p>
                      <a:pPr marL="119063" indent="-119063">
                        <a:buFont typeface="Wingdings" pitchFamily="2" charset="2"/>
                        <a:buChar char="§"/>
                      </a:pPr>
                      <a:r>
                        <a:rPr lang="en-US" sz="1200" dirty="0" smtClean="0">
                          <a:latin typeface="Calibri" pitchFamily="34" charset="0"/>
                        </a:rPr>
                        <a:t>MS Dept</a:t>
                      </a:r>
                      <a:r>
                        <a:rPr lang="en-US" sz="1200" baseline="0" dirty="0" smtClean="0">
                          <a:latin typeface="Calibri" pitchFamily="34" charset="0"/>
                        </a:rPr>
                        <a:t> </a:t>
                      </a:r>
                      <a:r>
                        <a:rPr lang="en-US" sz="1200" dirty="0" err="1" smtClean="0">
                          <a:latin typeface="Calibri" pitchFamily="34" charset="0"/>
                        </a:rPr>
                        <a:t>Envr</a:t>
                      </a:r>
                      <a:r>
                        <a:rPr lang="en-US" sz="1200" dirty="0" smtClean="0">
                          <a:latin typeface="Calibri" pitchFamily="34" charset="0"/>
                        </a:rPr>
                        <a:t> Quality</a:t>
                      </a:r>
                    </a:p>
                    <a:p>
                      <a:pPr marL="119063" indent="-119063">
                        <a:buFont typeface="Wingdings" pitchFamily="2" charset="2"/>
                        <a:buChar char="§"/>
                      </a:pPr>
                      <a:r>
                        <a:rPr lang="en-US" sz="1200" dirty="0" smtClean="0">
                          <a:latin typeface="Calibri" pitchFamily="34" charset="0"/>
                        </a:rPr>
                        <a:t>USEPA, </a:t>
                      </a:r>
                      <a:r>
                        <a:rPr lang="en-US" sz="1000" dirty="0" smtClean="0">
                          <a:latin typeface="Calibri" pitchFamily="34" charset="0"/>
                        </a:rPr>
                        <a:t>US</a:t>
                      </a:r>
                      <a:r>
                        <a:rPr lang="en-US" sz="1000" baseline="0" dirty="0" smtClean="0">
                          <a:latin typeface="Calibri" pitchFamily="34" charset="0"/>
                        </a:rPr>
                        <a:t> Fish &amp; Wildlife Service</a:t>
                      </a:r>
                      <a:endParaRPr lang="en-US" sz="1000" dirty="0">
                        <a:latin typeface="Calibri"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srgbClr val="FF0000"/>
                        </a:solidFill>
                        <a:effectLst/>
                        <a:uLnTx/>
                        <a:uFillTx/>
                        <a:latin typeface="Calibri" pitchFamily="34" charset="0"/>
                        <a:ea typeface="+mn-ea"/>
                        <a:cs typeface="+mn-cs"/>
                      </a:endParaRP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r>
                        <a:rPr lang="en-US" sz="4400" dirty="0" smtClean="0">
                          <a:solidFill>
                            <a:srgbClr val="FF0000"/>
                          </a:solidFill>
                          <a:latin typeface="Calibri" pitchFamily="34" charset="0"/>
                        </a:rPr>
                        <a:t>•</a:t>
                      </a:r>
                      <a:endParaRPr lang="en-US" sz="4400" dirty="0">
                        <a:solidFill>
                          <a:srgbClr val="FF0000"/>
                        </a:solidFill>
                        <a:latin typeface="Calibri" pitchFamily="34" charset="0"/>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Calibri" pitchFamily="34" charset="0"/>
                          <a:ea typeface="+mn-ea"/>
                          <a:cs typeface="+mn-cs"/>
                        </a:rPr>
                        <a:t>•</a:t>
                      </a: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Calibri" pitchFamily="34" charset="0"/>
                          <a:ea typeface="+mn-ea"/>
                          <a:cs typeface="+mn-cs"/>
                        </a:rPr>
                        <a:t>•</a:t>
                      </a: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Calibri" pitchFamily="34" charset="0"/>
                          <a:ea typeface="+mn-ea"/>
                          <a:cs typeface="+mn-cs"/>
                        </a:rPr>
                        <a:t>•</a:t>
                      </a: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Calibri" pitchFamily="34" charset="0"/>
                          <a:ea typeface="+mn-ea"/>
                          <a:cs typeface="+mn-cs"/>
                        </a:rPr>
                        <a:t>•</a:t>
                      </a: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endParaRPr lang="en-US" sz="4400" dirty="0">
                        <a:latin typeface="Calibri" pitchFamily="34" charset="0"/>
                      </a:endParaRP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endParaRPr lang="en-US" sz="4400" dirty="0">
                        <a:latin typeface="Calibri" pitchFamily="34" charset="0"/>
                      </a:endParaRP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Calibri" pitchFamily="34" charset="0"/>
                          <a:ea typeface="+mn-ea"/>
                          <a:cs typeface="+mn-cs"/>
                        </a:rPr>
                        <a:t>•</a:t>
                      </a:r>
                    </a:p>
                  </a:txBody>
                  <a:tcPr anchor="ctr">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r>
              <a:tr h="816641">
                <a:tc>
                  <a:txBody>
                    <a:bodyPr/>
                    <a:lstStyle/>
                    <a:p>
                      <a:r>
                        <a:rPr lang="en-US" sz="1200" b="1" dirty="0" smtClean="0">
                          <a:latin typeface="Calibri" pitchFamily="34" charset="0"/>
                        </a:rPr>
                        <a:t>Mauna Loa</a:t>
                      </a:r>
                      <a:r>
                        <a:rPr lang="en-US" sz="1200" b="1" baseline="0" dirty="0" smtClean="0">
                          <a:latin typeface="Calibri" pitchFamily="34" charset="0"/>
                        </a:rPr>
                        <a:t> </a:t>
                      </a:r>
                      <a:r>
                        <a:rPr lang="en-US" sz="1200" b="1" dirty="0" smtClean="0">
                          <a:latin typeface="Calibri" pitchFamily="34" charset="0"/>
                        </a:rPr>
                        <a:t>(HI)</a:t>
                      </a:r>
                      <a:endParaRPr lang="en-US"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119063" indent="-119063">
                        <a:buFont typeface="Wingdings" pitchFamily="2" charset="2"/>
                        <a:buChar char="§"/>
                      </a:pPr>
                      <a:r>
                        <a:rPr lang="en-US" sz="1200" b="1" i="1" dirty="0" smtClean="0">
                          <a:solidFill>
                            <a:srgbClr val="FF0000"/>
                          </a:solidFill>
                          <a:latin typeface="Calibri" pitchFamily="34" charset="0"/>
                        </a:rPr>
                        <a:t>PI = Winston Luke (NOAA)</a:t>
                      </a:r>
                    </a:p>
                    <a:p>
                      <a:pPr marL="119063" indent="-119063">
                        <a:buFont typeface="Wingdings" pitchFamily="2" charset="2"/>
                        <a:buChar char="§"/>
                      </a:pPr>
                      <a:r>
                        <a:rPr lang="en-US" sz="1200" dirty="0" smtClean="0">
                          <a:latin typeface="Calibri" pitchFamily="34" charset="0"/>
                        </a:rPr>
                        <a:t>NOAA ESRL</a:t>
                      </a:r>
                    </a:p>
                    <a:p>
                      <a:pPr marL="119063" indent="-119063">
                        <a:buFont typeface="Wingdings" pitchFamily="2" charset="2"/>
                        <a:buChar char="§"/>
                      </a:pPr>
                      <a:r>
                        <a:rPr lang="en-US" sz="1200" baseline="0" dirty="0" smtClean="0">
                          <a:solidFill>
                            <a:schemeClr val="tx1"/>
                          </a:solidFill>
                          <a:latin typeface="Calibri" pitchFamily="34" charset="0"/>
                        </a:rPr>
                        <a:t>Many others</a:t>
                      </a:r>
                      <a:endParaRPr lang="en-US" sz="1200" baseline="0" dirty="0">
                        <a:solidFill>
                          <a:schemeClr val="tx1"/>
                        </a:solidFill>
                        <a:latin typeface="Calibri"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Calibri" pitchFamily="34" charset="0"/>
                          <a:ea typeface="+mn-ea"/>
                          <a:cs typeface="+mn-cs"/>
                        </a:rPr>
                        <a:t>•</a:t>
                      </a: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srgbClr val="0070C0"/>
                        </a:solidFill>
                        <a:effectLst/>
                        <a:uLnTx/>
                        <a:uFillTx/>
                        <a:latin typeface="Calibri" pitchFamily="34" charset="0"/>
                        <a:ea typeface="+mn-ea"/>
                        <a:cs typeface="+mn-cs"/>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endParaRP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endParaRPr lang="en-US" sz="4400" dirty="0">
                        <a:solidFill>
                          <a:srgbClr val="0070C0"/>
                        </a:solidFill>
                        <a:latin typeface="Calibri" pitchFamily="34" charset="0"/>
                      </a:endParaRP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endParaRPr lang="en-US" sz="4400" dirty="0">
                        <a:solidFill>
                          <a:srgbClr val="0070C0"/>
                        </a:solidFill>
                        <a:latin typeface="Calibri" pitchFamily="34" charset="0"/>
                      </a:endParaRP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endParaRPr lang="en-US" sz="4400" dirty="0">
                        <a:solidFill>
                          <a:srgbClr val="0070C0"/>
                        </a:solidFill>
                        <a:latin typeface="Calibri" pitchFamily="34" charset="0"/>
                      </a:endParaRP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r>
              <a:tr h="816641">
                <a:tc>
                  <a:txBody>
                    <a:bodyPr/>
                    <a:lstStyle/>
                    <a:p>
                      <a:r>
                        <a:rPr lang="en-US" sz="1200" b="1" dirty="0" smtClean="0">
                          <a:latin typeface="Calibri" pitchFamily="34" charset="0"/>
                        </a:rPr>
                        <a:t>Canaan </a:t>
                      </a:r>
                    </a:p>
                    <a:p>
                      <a:r>
                        <a:rPr lang="en-US" sz="1200" b="1" dirty="0" smtClean="0">
                          <a:latin typeface="Calibri" pitchFamily="34" charset="0"/>
                        </a:rPr>
                        <a:t>Valley (WV)</a:t>
                      </a:r>
                      <a:endParaRPr lang="en-US"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119063" indent="-119063">
                        <a:buFont typeface="Wingdings" pitchFamily="2" charset="2"/>
                        <a:buChar char="§"/>
                      </a:pPr>
                      <a:r>
                        <a:rPr lang="en-US" sz="1200" b="1" i="1" dirty="0" smtClean="0">
                          <a:solidFill>
                            <a:srgbClr val="FF0000"/>
                          </a:solidFill>
                          <a:latin typeface="Calibri" pitchFamily="34" charset="0"/>
                        </a:rPr>
                        <a:t>PI</a:t>
                      </a:r>
                      <a:r>
                        <a:rPr lang="en-US" sz="1200" b="1" i="1" baseline="0" dirty="0" smtClean="0">
                          <a:solidFill>
                            <a:srgbClr val="FF0000"/>
                          </a:solidFill>
                          <a:latin typeface="Calibri" pitchFamily="34" charset="0"/>
                        </a:rPr>
                        <a:t> = Steve Brooks</a:t>
                      </a:r>
                      <a:r>
                        <a:rPr lang="en-US" sz="1200" b="1" i="1" dirty="0" smtClean="0">
                          <a:solidFill>
                            <a:srgbClr val="FF0000"/>
                          </a:solidFill>
                          <a:latin typeface="Calibri" pitchFamily="34" charset="0"/>
                        </a:rPr>
                        <a:t>(CVI/NOAA)</a:t>
                      </a:r>
                    </a:p>
                    <a:p>
                      <a:pPr marL="119063" indent="-119063">
                        <a:buFont typeface="Wingdings" pitchFamily="2" charset="2"/>
                        <a:buChar char="§"/>
                      </a:pPr>
                      <a:r>
                        <a:rPr lang="en-US" sz="1200" dirty="0" smtClean="0">
                          <a:latin typeface="Calibri" pitchFamily="34" charset="0"/>
                        </a:rPr>
                        <a:t>Canaan Valley Institute</a:t>
                      </a:r>
                    </a:p>
                    <a:p>
                      <a:pPr marL="119063" indent="-119063">
                        <a:buFont typeface="Wingdings" pitchFamily="2" charset="2"/>
                        <a:buChar char="§"/>
                      </a:pPr>
                      <a:r>
                        <a:rPr lang="en-US" sz="1200" baseline="0" dirty="0" err="1" smtClean="0">
                          <a:latin typeface="Calibri" pitchFamily="34" charset="0"/>
                        </a:rPr>
                        <a:t>Univ</a:t>
                      </a:r>
                      <a:r>
                        <a:rPr lang="en-US" sz="1200" baseline="0" dirty="0" smtClean="0">
                          <a:latin typeface="Calibri" pitchFamily="34" charset="0"/>
                        </a:rPr>
                        <a:t> </a:t>
                      </a:r>
                      <a:r>
                        <a:rPr lang="en-US" sz="1200" baseline="0" dirty="0" err="1" smtClean="0">
                          <a:latin typeface="Calibri" pitchFamily="34" charset="0"/>
                        </a:rPr>
                        <a:t>Md</a:t>
                      </a:r>
                      <a:r>
                        <a:rPr lang="en-US" sz="1200" baseline="0" dirty="0" smtClean="0">
                          <a:latin typeface="Calibri" pitchFamily="34" charset="0"/>
                        </a:rPr>
                        <a:t> Frostburg Lab </a:t>
                      </a:r>
                    </a:p>
                    <a:p>
                      <a:pPr marL="119063" indent="-119063">
                        <a:buFont typeface="Wingdings" pitchFamily="2" charset="2"/>
                        <a:buChar char="§"/>
                      </a:pPr>
                      <a:r>
                        <a:rPr lang="en-US" sz="1200" baseline="0" dirty="0" smtClean="0">
                          <a:latin typeface="Calibri" pitchFamily="34" charset="0"/>
                        </a:rPr>
                        <a:t>USGS</a:t>
                      </a:r>
                      <a:endParaRPr lang="en-US" sz="1200" dirty="0">
                        <a:latin typeface="Calibri"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Calibri" pitchFamily="34" charset="0"/>
                          <a:ea typeface="+mn-ea"/>
                          <a:cs typeface="+mn-cs"/>
                        </a:rPr>
                        <a:t>•</a:t>
                      </a: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endParaRPr lang="en-US" sz="4400" dirty="0">
                        <a:latin typeface="Calibri" pitchFamily="34" charset="0"/>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Calibri" pitchFamily="34" charset="0"/>
                          <a:ea typeface="+mn-ea"/>
                          <a:cs typeface="+mn-cs"/>
                        </a:rPr>
                        <a:t>•</a:t>
                      </a: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srgbClr val="000000"/>
                        </a:solidFill>
                        <a:effectLst/>
                        <a:uLnTx/>
                        <a:uFillTx/>
                        <a:latin typeface="Calibri" pitchFamily="34" charset="0"/>
                        <a:ea typeface="+mn-ea"/>
                        <a:cs typeface="+mn-cs"/>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srgbClr val="000000"/>
                        </a:solidFill>
                        <a:effectLst/>
                        <a:uLnTx/>
                        <a:uFillTx/>
                        <a:latin typeface="Calibri" pitchFamily="34" charset="0"/>
                        <a:ea typeface="+mn-ea"/>
                        <a:cs typeface="+mn-cs"/>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endParaRPr lang="en-US" sz="4400" dirty="0">
                        <a:latin typeface="Calibri" pitchFamily="34" charset="0"/>
                      </a:endParaRP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Calibri" pitchFamily="34" charset="0"/>
                          <a:ea typeface="+mn-ea"/>
                          <a:cs typeface="+mn-cs"/>
                        </a:rPr>
                        <a:t>•</a:t>
                      </a: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Calibri" pitchFamily="34" charset="0"/>
                          <a:ea typeface="+mn-ea"/>
                          <a:cs typeface="+mn-cs"/>
                        </a:rPr>
                        <a:t>•</a:t>
                      </a: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endParaRPr lang="en-US" sz="4400" dirty="0">
                        <a:latin typeface="Calibri" pitchFamily="34" charset="0"/>
                      </a:endParaRP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Calibri" pitchFamily="34" charset="0"/>
                          <a:ea typeface="+mn-ea"/>
                          <a:cs typeface="+mn-cs"/>
                        </a:rPr>
                        <a:t>•</a:t>
                      </a: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Calibri" pitchFamily="34" charset="0"/>
                          <a:ea typeface="+mn-ea"/>
                          <a:cs typeface="+mn-cs"/>
                        </a:rPr>
                        <a:t>•</a:t>
                      </a:r>
                    </a:p>
                  </a:txBody>
                  <a:tcPr anchor="ctr">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r>
              <a:tr h="816641">
                <a:tc>
                  <a:txBody>
                    <a:bodyPr/>
                    <a:lstStyle/>
                    <a:p>
                      <a:r>
                        <a:rPr lang="en-US" sz="1200" b="1" dirty="0" smtClean="0">
                          <a:latin typeface="Calibri" pitchFamily="34" charset="0"/>
                        </a:rPr>
                        <a:t>Allegheny Portage (PA)</a:t>
                      </a:r>
                      <a:endParaRPr lang="en-US"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119063" indent="-119063">
                        <a:buFont typeface="Wingdings" pitchFamily="2" charset="2"/>
                        <a:buChar char="§"/>
                      </a:pPr>
                      <a:r>
                        <a:rPr lang="en-US" sz="1200" b="1" i="1" dirty="0" smtClean="0">
                          <a:solidFill>
                            <a:srgbClr val="FF0000"/>
                          </a:solidFill>
                          <a:latin typeface="Calibri" pitchFamily="34" charset="0"/>
                        </a:rPr>
                        <a:t>PI = Steve Brooks (CVI/NOAA)</a:t>
                      </a:r>
                    </a:p>
                    <a:p>
                      <a:pPr marL="119063" indent="-119063">
                        <a:buFont typeface="Wingdings" pitchFamily="2" charset="2"/>
                        <a:buChar char="§"/>
                      </a:pPr>
                      <a:r>
                        <a:rPr lang="en-US" sz="1200" dirty="0" smtClean="0">
                          <a:latin typeface="Calibri" pitchFamily="34" charset="0"/>
                        </a:rPr>
                        <a:t>Canaan Valley Institute</a:t>
                      </a:r>
                    </a:p>
                    <a:p>
                      <a:pPr marL="119063" indent="-119063">
                        <a:buFont typeface="Wingdings" pitchFamily="2" charset="2"/>
                        <a:buChar char="§"/>
                      </a:pPr>
                      <a:r>
                        <a:rPr lang="en-US" sz="1200" baseline="0" dirty="0" smtClean="0">
                          <a:latin typeface="Calibri" pitchFamily="34" charset="0"/>
                        </a:rPr>
                        <a:t>Pennsylvania DEP</a:t>
                      </a:r>
                    </a:p>
                    <a:p>
                      <a:pPr marL="119063" indent="-119063">
                        <a:buFont typeface="Wingdings" pitchFamily="2" charset="2"/>
                        <a:buChar char="§"/>
                      </a:pPr>
                      <a:r>
                        <a:rPr lang="en-US" sz="1200" baseline="0" dirty="0" smtClean="0">
                          <a:latin typeface="Calibri" pitchFamily="34" charset="0"/>
                        </a:rPr>
                        <a:t>National Park Service</a:t>
                      </a:r>
                      <a:endParaRPr lang="en-US" sz="1200" dirty="0">
                        <a:latin typeface="Calibri"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Calibri" pitchFamily="34" charset="0"/>
                          <a:ea typeface="+mn-ea"/>
                          <a:cs typeface="+mn-cs"/>
                        </a:rPr>
                        <a:t>•</a:t>
                      </a: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endParaRPr lang="en-US" sz="4400" dirty="0">
                        <a:latin typeface="Calibri" pitchFamily="34" charset="0"/>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srgbClr val="000000"/>
                        </a:solidFill>
                        <a:effectLst/>
                        <a:uLnTx/>
                        <a:uFillTx/>
                        <a:latin typeface="Calibri" pitchFamily="34" charset="0"/>
                        <a:ea typeface="+mn-ea"/>
                        <a:cs typeface="+mn-cs"/>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srgbClr val="000000"/>
                        </a:solidFill>
                        <a:effectLst/>
                        <a:uLnTx/>
                        <a:uFillTx/>
                        <a:latin typeface="Calibri" pitchFamily="34" charset="0"/>
                        <a:ea typeface="+mn-ea"/>
                        <a:cs typeface="+mn-cs"/>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srgbClr val="000000"/>
                        </a:solidFill>
                        <a:effectLst/>
                        <a:uLnTx/>
                        <a:uFillTx/>
                        <a:latin typeface="Calibri" pitchFamily="34" charset="0"/>
                        <a:ea typeface="+mn-ea"/>
                        <a:cs typeface="+mn-cs"/>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endParaRPr lang="en-US" sz="4400" dirty="0">
                        <a:latin typeface="Calibri" pitchFamily="34" charset="0"/>
                      </a:endParaRP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66FF33"/>
                          </a:solidFill>
                          <a:effectLst/>
                          <a:uLnTx/>
                          <a:uFillTx/>
                          <a:latin typeface="Calibri" pitchFamily="34" charset="0"/>
                          <a:ea typeface="+mn-ea"/>
                          <a:cs typeface="+mn-cs"/>
                        </a:rPr>
                        <a:t>•</a:t>
                      </a: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endParaRPr lang="en-US" sz="4400" dirty="0">
                        <a:latin typeface="Calibri" pitchFamily="34" charset="0"/>
                      </a:endParaRP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endParaRPr lang="en-US" sz="4400" dirty="0">
                        <a:latin typeface="Calibri" pitchFamily="34" charset="0"/>
                      </a:endParaRP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endParaRPr lang="en-US" sz="4400" dirty="0">
                        <a:latin typeface="Calibri" pitchFamily="34" charset="0"/>
                      </a:endParaRP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srgbClr val="000000"/>
                        </a:solidFill>
                        <a:effectLst/>
                        <a:uLnTx/>
                        <a:uFillTx/>
                        <a:latin typeface="Calibri" pitchFamily="34" charset="0"/>
                        <a:ea typeface="+mn-ea"/>
                        <a:cs typeface="+mn-cs"/>
                      </a:endParaRPr>
                    </a:p>
                  </a:txBody>
                  <a:tcPr anchor="ctr">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r>
            </a:tbl>
          </a:graphicData>
        </a:graphic>
      </p:graphicFrame>
      <p:sp>
        <p:nvSpPr>
          <p:cNvPr id="6" name="Rectangle 5"/>
          <p:cNvSpPr/>
          <p:nvPr/>
        </p:nvSpPr>
        <p:spPr>
          <a:xfrm>
            <a:off x="6172200" y="228600"/>
            <a:ext cx="2895600" cy="640080"/>
          </a:xfrm>
          <a:prstGeom prst="rect">
            <a:avLst/>
          </a:prstGeom>
          <a:solidFill>
            <a:schemeClr val="bg1"/>
          </a:solidFill>
          <a:ln>
            <a:solidFill>
              <a:srgbClr val="0B5497"/>
            </a:solidFill>
          </a:ln>
        </p:spPr>
        <p:txBody>
          <a:bodyPr wrap="square" anchor="ctr">
            <a:spAutoFit/>
          </a:bodyPr>
          <a:lstStyle/>
          <a:p>
            <a:pPr marL="288925">
              <a:defRPr/>
            </a:pPr>
            <a:r>
              <a:rPr lang="en-US" dirty="0" smtClean="0">
                <a:latin typeface="Calibri" pitchFamily="34" charset="0"/>
              </a:rPr>
              <a:t>NOAA-led measurement</a:t>
            </a:r>
          </a:p>
          <a:p>
            <a:pPr marL="288925">
              <a:defRPr/>
            </a:pPr>
            <a:r>
              <a:rPr lang="en-US" dirty="0" smtClean="0">
                <a:latin typeface="Calibri" pitchFamily="34" charset="0"/>
              </a:rPr>
              <a:t>Co-located measurement</a:t>
            </a:r>
          </a:p>
        </p:txBody>
      </p:sp>
      <p:sp>
        <p:nvSpPr>
          <p:cNvPr id="7" name="Oval 6"/>
          <p:cNvSpPr/>
          <p:nvPr/>
        </p:nvSpPr>
        <p:spPr>
          <a:xfrm>
            <a:off x="6324600" y="304800"/>
            <a:ext cx="189186" cy="189186"/>
          </a:xfrm>
          <a:prstGeom prst="ellipse">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Oval 8"/>
          <p:cNvSpPr/>
          <p:nvPr/>
        </p:nvSpPr>
        <p:spPr>
          <a:xfrm>
            <a:off x="6324600" y="609600"/>
            <a:ext cx="189186" cy="189186"/>
          </a:xfrm>
          <a:prstGeom prst="ellipse">
            <a:avLst/>
          </a:prstGeom>
          <a:solidFill>
            <a:srgbClr val="66FF3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3" name="Oval 12"/>
          <p:cNvSpPr>
            <a:spLocks noChangeAspect="1"/>
          </p:cNvSpPr>
          <p:nvPr/>
        </p:nvSpPr>
        <p:spPr>
          <a:xfrm>
            <a:off x="3390116" y="3397101"/>
            <a:ext cx="182880" cy="18288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4" name="Oval 13"/>
          <p:cNvSpPr>
            <a:spLocks noChangeAspect="1"/>
          </p:cNvSpPr>
          <p:nvPr/>
        </p:nvSpPr>
        <p:spPr>
          <a:xfrm>
            <a:off x="3390116" y="3663028"/>
            <a:ext cx="182880" cy="18288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5" name="Oval 14"/>
          <p:cNvSpPr>
            <a:spLocks noChangeAspect="1"/>
          </p:cNvSpPr>
          <p:nvPr/>
        </p:nvSpPr>
        <p:spPr>
          <a:xfrm>
            <a:off x="3390116" y="2612433"/>
            <a:ext cx="182880" cy="18288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6" name="Oval 15"/>
          <p:cNvSpPr>
            <a:spLocks noChangeAspect="1"/>
          </p:cNvSpPr>
          <p:nvPr/>
        </p:nvSpPr>
        <p:spPr>
          <a:xfrm>
            <a:off x="3390116" y="2867850"/>
            <a:ext cx="182880" cy="18288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9" name="Title 21"/>
          <p:cNvSpPr txBox="1">
            <a:spLocks/>
          </p:cNvSpPr>
          <p:nvPr/>
        </p:nvSpPr>
        <p:spPr>
          <a:xfrm>
            <a:off x="685800" y="457200"/>
            <a:ext cx="5638800" cy="5334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mj-lt"/>
                <a:ea typeface="+mj-ea"/>
                <a:cs typeface="+mj-cs"/>
              </a:rPr>
              <a:t>Measurements – Summary</a:t>
            </a:r>
            <a:endParaRPr kumimoji="0" lang="en-US" sz="2800" b="0" i="0" u="none" strike="noStrike" kern="0" cap="none" spc="0" normalizeH="0" baseline="0" noProof="0" dirty="0">
              <a:ln>
                <a:noFill/>
              </a:ln>
              <a:solidFill>
                <a:schemeClr val="tx2"/>
              </a:solidFill>
              <a:effectLst/>
              <a:uLnTx/>
              <a:uFillTx/>
              <a:latin typeface="+mj-lt"/>
              <a:ea typeface="+mj-ea"/>
              <a:cs typeface="+mj-cs"/>
            </a:endParaRPr>
          </a:p>
        </p:txBody>
      </p:sp>
      <p:sp>
        <p:nvSpPr>
          <p:cNvPr id="22" name="Date Placeholder 1"/>
          <p:cNvSpPr>
            <a:spLocks noGrp="1"/>
          </p:cNvSpPr>
          <p:nvPr>
            <p:ph type="dt" sz="half" idx="10"/>
          </p:nvPr>
        </p:nvSpPr>
        <p:spPr>
          <a:xfrm>
            <a:off x="457200" y="6356350"/>
            <a:ext cx="2133600" cy="365125"/>
          </a:xfrm>
        </p:spPr>
        <p:txBody>
          <a:bodyPr/>
          <a:lstStyle/>
          <a:p>
            <a:fld id="{5966485B-8A43-4B08-93E1-DB7D3FDA24D2}" type="datetime1">
              <a:rPr lang="en-US" smtClean="0"/>
              <a:pPr/>
              <a:t>4/16/2011</a:t>
            </a:fld>
            <a:endParaRPr lang="en-US" dirty="0"/>
          </a:p>
        </p:txBody>
      </p:sp>
      <p:sp>
        <p:nvSpPr>
          <p:cNvPr id="23" name="Footer Placeholder 2"/>
          <p:cNvSpPr>
            <a:spLocks noGrp="1"/>
          </p:cNvSpPr>
          <p:nvPr>
            <p:ph type="ftr" sz="quarter" idx="11"/>
          </p:nvPr>
        </p:nvSpPr>
        <p:spPr>
          <a:xfrm>
            <a:off x="2667000" y="6356350"/>
            <a:ext cx="3352800" cy="365125"/>
          </a:xfrm>
        </p:spPr>
        <p:txBody>
          <a:bodyPr/>
          <a:lstStyle/>
          <a:p>
            <a:r>
              <a:rPr lang="en-US" dirty="0" smtClean="0"/>
              <a:t>Air Resources Laboratory</a:t>
            </a:r>
            <a:endParaRPr lang="en-US" dirty="0"/>
          </a:p>
        </p:txBody>
      </p:sp>
      <p:sp>
        <p:nvSpPr>
          <p:cNvPr id="24" name="Slide Number Placeholder 3"/>
          <p:cNvSpPr>
            <a:spLocks noGrp="1"/>
          </p:cNvSpPr>
          <p:nvPr>
            <p:ph type="sldNum" sz="quarter" idx="12"/>
          </p:nvPr>
        </p:nvSpPr>
        <p:spPr>
          <a:xfrm>
            <a:off x="7924800" y="6356350"/>
            <a:ext cx="762000" cy="365125"/>
          </a:xfrm>
        </p:spPr>
        <p:txBody>
          <a:bodyPr/>
          <a:lstStyle/>
          <a:p>
            <a:fld id="{3E7EE49B-C32B-495C-9640-ABBF50F57D80}"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1"/>
          <p:cNvSpPr>
            <a:spLocks noGrp="1"/>
          </p:cNvSpPr>
          <p:nvPr>
            <p:ph type="title"/>
          </p:nvPr>
        </p:nvSpPr>
        <p:spPr>
          <a:xfrm>
            <a:off x="533400" y="685800"/>
            <a:ext cx="8458200" cy="415498"/>
          </a:xfrm>
        </p:spPr>
        <p:txBody>
          <a:bodyPr wrap="square">
            <a:spAutoFit/>
          </a:bodyPr>
          <a:lstStyle/>
          <a:p>
            <a:pPr algn="ctr"/>
            <a:r>
              <a:rPr lang="en-US" sz="2400" dirty="0" smtClean="0"/>
              <a:t>Measurement Approach </a:t>
            </a:r>
            <a:r>
              <a:rPr lang="en-US" sz="2400" kern="0" dirty="0" smtClean="0"/>
              <a:t>–</a:t>
            </a:r>
            <a:r>
              <a:rPr lang="en-US" sz="2400" dirty="0" smtClean="0"/>
              <a:t> Process Studies / Field Intensives</a:t>
            </a:r>
            <a:endParaRPr lang="en-US" sz="2400" dirty="0"/>
          </a:p>
        </p:txBody>
      </p:sp>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dirty="0"/>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11</a:t>
            </a:fld>
            <a:endParaRPr lang="en-US"/>
          </a:p>
        </p:txBody>
      </p:sp>
      <p:sp>
        <p:nvSpPr>
          <p:cNvPr id="10" name="Text Box 3"/>
          <p:cNvSpPr txBox="1">
            <a:spLocks noChangeArrowheads="1"/>
          </p:cNvSpPr>
          <p:nvPr/>
        </p:nvSpPr>
        <p:spPr bwMode="auto">
          <a:xfrm>
            <a:off x="152400" y="5257800"/>
            <a:ext cx="1371600" cy="830997"/>
          </a:xfrm>
          <a:prstGeom prst="rect">
            <a:avLst/>
          </a:prstGeom>
          <a:noFill/>
          <a:ln w="9525">
            <a:noFill/>
            <a:miter lim="800000"/>
            <a:headEnd/>
            <a:tailEnd/>
          </a:ln>
        </p:spPr>
        <p:txBody>
          <a:bodyPr wrap="square">
            <a:spAutoFit/>
          </a:bodyPr>
          <a:lstStyle/>
          <a:p>
            <a:pPr algn="r"/>
            <a:r>
              <a:rPr lang="en-US" sz="1600" dirty="0">
                <a:solidFill>
                  <a:srgbClr val="0F6FC6"/>
                </a:solidFill>
              </a:rPr>
              <a:t>Steve Brooks</a:t>
            </a:r>
            <a:r>
              <a:rPr lang="en-US" sz="1600" dirty="0" smtClean="0">
                <a:solidFill>
                  <a:srgbClr val="0F6FC6"/>
                </a:solidFill>
              </a:rPr>
              <a:t>, </a:t>
            </a:r>
          </a:p>
          <a:p>
            <a:pPr algn="r"/>
            <a:r>
              <a:rPr lang="en-US" sz="1600" dirty="0" smtClean="0">
                <a:solidFill>
                  <a:srgbClr val="0F6FC6"/>
                </a:solidFill>
              </a:rPr>
              <a:t>NOAA </a:t>
            </a:r>
            <a:r>
              <a:rPr lang="en-US" sz="1600" dirty="0">
                <a:solidFill>
                  <a:srgbClr val="0F6FC6"/>
                </a:solidFill>
              </a:rPr>
              <a:t>– </a:t>
            </a:r>
            <a:r>
              <a:rPr lang="en-US" sz="1600" dirty="0" smtClean="0">
                <a:solidFill>
                  <a:srgbClr val="0F6FC6"/>
                </a:solidFill>
              </a:rPr>
              <a:t>ARL, </a:t>
            </a:r>
          </a:p>
          <a:p>
            <a:pPr algn="r"/>
            <a:r>
              <a:rPr lang="en-US" sz="1600" dirty="0" smtClean="0">
                <a:solidFill>
                  <a:srgbClr val="0F6FC6"/>
                </a:solidFill>
              </a:rPr>
              <a:t>Barrow Alaska</a:t>
            </a:r>
            <a:endParaRPr lang="en-US" sz="1600" dirty="0">
              <a:solidFill>
                <a:srgbClr val="0F6FC6"/>
              </a:solidFill>
            </a:endParaRPr>
          </a:p>
        </p:txBody>
      </p:sp>
      <p:grpSp>
        <p:nvGrpSpPr>
          <p:cNvPr id="47" name="Group 46"/>
          <p:cNvGrpSpPr/>
          <p:nvPr/>
        </p:nvGrpSpPr>
        <p:grpSpPr>
          <a:xfrm>
            <a:off x="4495800" y="3124200"/>
            <a:ext cx="4419600" cy="3076039"/>
            <a:chOff x="4495800" y="3124200"/>
            <a:chExt cx="4419600" cy="3076039"/>
          </a:xfrm>
        </p:grpSpPr>
        <p:pic>
          <p:nvPicPr>
            <p:cNvPr id="42" name="Picture 41" descr="brooks_et_al_2008_Page_5.jpg"/>
            <p:cNvPicPr>
              <a:picLocks noChangeAspect="1"/>
            </p:cNvPicPr>
            <p:nvPr/>
          </p:nvPicPr>
          <p:blipFill>
            <a:blip r:embed="rId3" cstate="print"/>
            <a:srcRect l="50000" t="73333" r="6035" b="13333"/>
            <a:stretch>
              <a:fillRect/>
            </a:stretch>
          </p:blipFill>
          <p:spPr>
            <a:xfrm>
              <a:off x="4495800" y="3124200"/>
              <a:ext cx="4419600" cy="1828800"/>
            </a:xfrm>
            <a:prstGeom prst="rect">
              <a:avLst/>
            </a:prstGeom>
          </p:spPr>
        </p:pic>
        <p:sp>
          <p:nvSpPr>
            <p:cNvPr id="44" name="TextBox 43"/>
            <p:cNvSpPr txBox="1"/>
            <p:nvPr/>
          </p:nvSpPr>
          <p:spPr>
            <a:xfrm>
              <a:off x="4800600" y="4876800"/>
              <a:ext cx="3862991" cy="1323439"/>
            </a:xfrm>
            <a:prstGeom prst="rect">
              <a:avLst/>
            </a:prstGeom>
            <a:noFill/>
          </p:spPr>
          <p:txBody>
            <a:bodyPr wrap="square" rtlCol="0">
              <a:spAutoFit/>
            </a:bodyPr>
            <a:lstStyle/>
            <a:p>
              <a:pPr algn="ctr"/>
              <a:r>
                <a:rPr lang="en-US" sz="1600" dirty="0" smtClean="0">
                  <a:solidFill>
                    <a:srgbClr val="0F6FC6"/>
                  </a:solidFill>
                </a:rPr>
                <a:t>Weekly averages of filterable Hg (discrete points) and the solar elevation angle at South Pole Station from 2003 to 2006. </a:t>
              </a:r>
            </a:p>
            <a:p>
              <a:pPr algn="ctr"/>
              <a:r>
                <a:rPr lang="en-US" sz="1600" dirty="0" smtClean="0">
                  <a:solidFill>
                    <a:srgbClr val="0F6FC6"/>
                  </a:solidFill>
                </a:rPr>
                <a:t>The peak annual filterable Hg lags the solar maximum by 3–4 weeks.</a:t>
              </a:r>
              <a:endParaRPr lang="en-US" sz="1600" dirty="0">
                <a:solidFill>
                  <a:srgbClr val="0F6FC6"/>
                </a:solidFill>
              </a:endParaRPr>
            </a:p>
          </p:txBody>
        </p:sp>
      </p:grpSp>
      <p:grpSp>
        <p:nvGrpSpPr>
          <p:cNvPr id="49" name="Group 48"/>
          <p:cNvGrpSpPr/>
          <p:nvPr/>
        </p:nvGrpSpPr>
        <p:grpSpPr>
          <a:xfrm>
            <a:off x="4823809" y="1371600"/>
            <a:ext cx="4015391" cy="1865531"/>
            <a:chOff x="4823809" y="1371600"/>
            <a:chExt cx="4015391" cy="1865531"/>
          </a:xfrm>
        </p:grpSpPr>
        <p:sp>
          <p:nvSpPr>
            <p:cNvPr id="46" name="TextBox 45"/>
            <p:cNvSpPr txBox="1"/>
            <p:nvPr/>
          </p:nvSpPr>
          <p:spPr>
            <a:xfrm>
              <a:off x="4823809" y="1371600"/>
              <a:ext cx="4015391" cy="1200329"/>
            </a:xfrm>
            <a:prstGeom prst="rect">
              <a:avLst/>
            </a:prstGeom>
            <a:noFill/>
          </p:spPr>
          <p:txBody>
            <a:bodyPr wrap="square" rtlCol="0">
              <a:spAutoFit/>
            </a:bodyPr>
            <a:lstStyle/>
            <a:p>
              <a:pPr algn="r"/>
              <a:r>
                <a:rPr lang="en-US" sz="2400" b="1" i="1" dirty="0" smtClean="0">
                  <a:solidFill>
                    <a:srgbClr val="0F6FC6"/>
                  </a:solidFill>
                </a:rPr>
                <a:t>…the first estimates of the mercury balance and cycling for the Antarctic polar plateau</a:t>
              </a:r>
              <a:endParaRPr lang="en-US" sz="2400" b="1" i="1" dirty="0">
                <a:solidFill>
                  <a:srgbClr val="0F6FC6"/>
                </a:solidFill>
              </a:endParaRPr>
            </a:p>
          </p:txBody>
        </p:sp>
        <p:sp>
          <p:nvSpPr>
            <p:cNvPr id="48" name="TextBox 47"/>
            <p:cNvSpPr txBox="1"/>
            <p:nvPr/>
          </p:nvSpPr>
          <p:spPr>
            <a:xfrm>
              <a:off x="5181601" y="2590800"/>
              <a:ext cx="3352799" cy="646331"/>
            </a:xfrm>
            <a:prstGeom prst="rect">
              <a:avLst/>
            </a:prstGeom>
            <a:noFill/>
          </p:spPr>
          <p:txBody>
            <a:bodyPr wrap="square" rtlCol="0">
              <a:spAutoFit/>
            </a:bodyPr>
            <a:lstStyle/>
            <a:p>
              <a:pPr algn="r"/>
              <a:r>
                <a:rPr lang="en-US" b="1" dirty="0" smtClean="0"/>
                <a:t>(see Steve Brooks’ poster regarding polar mercury studies)</a:t>
              </a:r>
              <a:endParaRPr lang="en-US" b="1" dirty="0"/>
            </a:p>
          </p:txBody>
        </p:sp>
      </p:grpSp>
      <p:sp>
        <p:nvSpPr>
          <p:cNvPr id="8" name="Content Placeholder 7"/>
          <p:cNvSpPr>
            <a:spLocks noGrp="1"/>
          </p:cNvSpPr>
          <p:nvPr>
            <p:ph idx="1"/>
          </p:nvPr>
        </p:nvSpPr>
        <p:spPr>
          <a:xfrm>
            <a:off x="457200" y="1219200"/>
            <a:ext cx="4038600" cy="3490186"/>
          </a:xfrm>
        </p:spPr>
        <p:txBody>
          <a:bodyPr>
            <a:spAutoFit/>
          </a:bodyPr>
          <a:lstStyle/>
          <a:p>
            <a:r>
              <a:rPr lang="en-US" sz="1600" dirty="0" smtClean="0"/>
              <a:t>Arctic, Antarctic, Grand Bay, Beltsville, Houston, Ann Arbor, Nevada, …</a:t>
            </a:r>
          </a:p>
          <a:p>
            <a:r>
              <a:rPr lang="en-US" sz="1600" dirty="0"/>
              <a:t>Generally large, multi-investigator </a:t>
            </a:r>
            <a:r>
              <a:rPr lang="en-US" sz="1600" dirty="0" smtClean="0"/>
              <a:t>studies, including method development, inter-</a:t>
            </a:r>
            <a:r>
              <a:rPr lang="en-US" sz="1600" dirty="0" err="1" smtClean="0"/>
              <a:t>comparision</a:t>
            </a:r>
            <a:r>
              <a:rPr lang="en-US" sz="1600" dirty="0" smtClean="0"/>
              <a:t> </a:t>
            </a:r>
            <a:r>
              <a:rPr lang="en-US" sz="1600" dirty="0"/>
              <a:t>and </a:t>
            </a:r>
            <a:r>
              <a:rPr lang="en-US" sz="1600" dirty="0" smtClean="0"/>
              <a:t>optimization</a:t>
            </a:r>
          </a:p>
          <a:p>
            <a:r>
              <a:rPr lang="en-US" sz="1600" dirty="0" smtClean="0"/>
              <a:t>Measurements of: </a:t>
            </a:r>
          </a:p>
          <a:p>
            <a:pPr lvl="1"/>
            <a:r>
              <a:rPr lang="en-US" sz="1600" dirty="0" smtClean="0">
                <a:solidFill>
                  <a:srgbClr val="FF0000"/>
                </a:solidFill>
              </a:rPr>
              <a:t>Concentrations of different forms of mercury and other key species, at the surface and aloft, using active and passive techniques</a:t>
            </a:r>
          </a:p>
          <a:p>
            <a:pPr lvl="1"/>
            <a:r>
              <a:rPr lang="en-US" sz="1600" dirty="0" smtClean="0">
                <a:solidFill>
                  <a:srgbClr val="FF0000"/>
                </a:solidFill>
              </a:rPr>
              <a:t>Surface exchange using micrometeorological and surrogate- surface techniques</a:t>
            </a:r>
          </a:p>
        </p:txBody>
      </p:sp>
      <p:pic>
        <p:nvPicPr>
          <p:cNvPr id="9" name="Picture 2" descr="Steve_in_AK_small"/>
          <p:cNvPicPr>
            <a:picLocks noChangeAspect="1" noChangeArrowheads="1"/>
          </p:cNvPicPr>
          <p:nvPr/>
        </p:nvPicPr>
        <p:blipFill>
          <a:blip r:embed="rId4" cstate="print"/>
          <a:srcRect/>
          <a:stretch>
            <a:fillRect/>
          </a:stretch>
        </p:blipFill>
        <p:spPr bwMode="auto">
          <a:xfrm>
            <a:off x="1698802" y="4724400"/>
            <a:ext cx="2463112" cy="1645920"/>
          </a:xfrm>
          <a:prstGeom prst="rect">
            <a:avLst/>
          </a:prstGeom>
          <a:noFill/>
          <a:ln w="9525">
            <a:solidFill>
              <a:srgbClr val="0F6FC6"/>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a:p>
        </p:txBody>
      </p:sp>
      <p:sp>
        <p:nvSpPr>
          <p:cNvPr id="5" name="Footer Placeholder 4"/>
          <p:cNvSpPr>
            <a:spLocks noGrp="1"/>
          </p:cNvSpPr>
          <p:nvPr>
            <p:ph type="ftr" sz="quarter" idx="11"/>
          </p:nvPr>
        </p:nvSpPr>
        <p:spPr/>
        <p:txBody>
          <a:bodyPr/>
          <a:lstStyle/>
          <a:p>
            <a:r>
              <a:rPr lang="en-US" dirty="0" smtClean="0"/>
              <a:t>Air Resources Laboratory</a:t>
            </a:r>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12</a:t>
            </a:fld>
            <a:endParaRPr lang="en-US"/>
          </a:p>
        </p:txBody>
      </p:sp>
      <p:sp>
        <p:nvSpPr>
          <p:cNvPr id="11" name="Title 21"/>
          <p:cNvSpPr txBox="1">
            <a:spLocks/>
          </p:cNvSpPr>
          <p:nvPr/>
        </p:nvSpPr>
        <p:spPr>
          <a:xfrm>
            <a:off x="762000" y="609600"/>
            <a:ext cx="7924800" cy="1215717"/>
          </a:xfrm>
          <a:prstGeom prst="rect">
            <a:avLst/>
          </a:prstGeom>
        </p:spPr>
        <p:txBody>
          <a:bodyPr vert="horz" wrap="square" lIns="0" rIns="0" bIns="0" anchor="b">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2"/>
                </a:solidFill>
                <a:effectLst/>
                <a:uLnTx/>
                <a:uFillTx/>
                <a:latin typeface="+mj-lt"/>
                <a:ea typeface="+mj-ea"/>
                <a:cs typeface="+mj-cs"/>
              </a:rPr>
              <a:t>Process Studies / Field Intensives</a:t>
            </a:r>
          </a:p>
          <a:p>
            <a:pPr>
              <a:spcBef>
                <a:spcPct val="0"/>
              </a:spcBef>
            </a:pPr>
            <a:r>
              <a:rPr lang="en-US" sz="2400" dirty="0" smtClean="0">
                <a:solidFill>
                  <a:srgbClr val="04617B"/>
                </a:solidFill>
                <a:ea typeface="+mj-ea"/>
                <a:cs typeface="+mj-cs"/>
              </a:rPr>
              <a:t>Grand Bay (MS) Field Intensive </a:t>
            </a:r>
          </a:p>
          <a:p>
            <a:pPr>
              <a:spcBef>
                <a:spcPct val="0"/>
              </a:spcBef>
            </a:pPr>
            <a:r>
              <a:rPr lang="en-US" sz="2400" dirty="0" smtClean="0">
                <a:solidFill>
                  <a:srgbClr val="04617B"/>
                </a:solidFill>
                <a:ea typeface="+mj-ea"/>
                <a:cs typeface="+mj-cs"/>
              </a:rPr>
              <a:t>July-Aug 2010, April-May 2011</a:t>
            </a:r>
            <a:endParaRPr kumimoji="0" lang="en-US" sz="2400" b="0" i="0" u="none" strike="noStrike" kern="1200" cap="none" spc="0" normalizeH="0" baseline="0" noProof="0" dirty="0">
              <a:ln>
                <a:noFill/>
              </a:ln>
              <a:solidFill>
                <a:schemeClr val="tx2"/>
              </a:solidFill>
              <a:effectLst/>
              <a:uLnTx/>
              <a:uFillTx/>
              <a:latin typeface="+mj-lt"/>
              <a:ea typeface="+mj-ea"/>
              <a:cs typeface="+mj-cs"/>
            </a:endParaRPr>
          </a:p>
        </p:txBody>
      </p:sp>
      <p:sp>
        <p:nvSpPr>
          <p:cNvPr id="7" name="TextBox 6"/>
          <p:cNvSpPr txBox="1"/>
          <p:nvPr/>
        </p:nvSpPr>
        <p:spPr>
          <a:xfrm>
            <a:off x="304800" y="2209800"/>
            <a:ext cx="237566" cy="369332"/>
          </a:xfrm>
          <a:prstGeom prst="rect">
            <a:avLst/>
          </a:prstGeom>
          <a:noFill/>
        </p:spPr>
        <p:txBody>
          <a:bodyPr wrap="none" rtlCol="0">
            <a:spAutoFit/>
          </a:bodyPr>
          <a:lstStyle/>
          <a:p>
            <a:r>
              <a:rPr lang="en-US" dirty="0" smtClean="0"/>
              <a:t> </a:t>
            </a:r>
            <a:endParaRPr lang="en-US" dirty="0"/>
          </a:p>
        </p:txBody>
      </p:sp>
      <p:sp>
        <p:nvSpPr>
          <p:cNvPr id="9" name="Title 21"/>
          <p:cNvSpPr txBox="1">
            <a:spLocks/>
          </p:cNvSpPr>
          <p:nvPr/>
        </p:nvSpPr>
        <p:spPr>
          <a:xfrm>
            <a:off x="228600" y="3723888"/>
            <a:ext cx="3657600" cy="2600712"/>
          </a:xfrm>
          <a:prstGeom prst="rect">
            <a:avLst/>
          </a:prstGeom>
        </p:spPr>
        <p:txBody>
          <a:bodyPr vert="horz" wrap="square" lIns="0" rIns="0" bIns="0" anchor="b">
            <a:spAutoFit/>
          </a:bodyPr>
          <a:lstStyle/>
          <a:p>
            <a:pPr marL="228600" marR="0" lvl="0" indent="-228600" defTabSz="914400" rtl="0" eaLnBrk="1" fontAlgn="auto" latinLnBrk="0" hangingPunct="1">
              <a:lnSpc>
                <a:spcPct val="100000"/>
              </a:lnSpc>
              <a:spcBef>
                <a:spcPts val="600"/>
              </a:spcBef>
              <a:spcAft>
                <a:spcPts val="0"/>
              </a:spcAft>
              <a:buClrTx/>
              <a:buSzPct val="150000"/>
              <a:buFont typeface="Arial" pitchFamily="34" charset="0"/>
              <a:buChar char="•"/>
              <a:tabLst/>
              <a:defRPr/>
            </a:pPr>
            <a:r>
              <a:rPr kumimoji="0" lang="en-US" b="0" i="0" u="none" strike="noStrike" kern="1200" cap="none" spc="0" normalizeH="0" baseline="0" noProof="0" dirty="0" smtClean="0">
                <a:ln>
                  <a:noFill/>
                </a:ln>
                <a:effectLst/>
                <a:uLnTx/>
                <a:uFillTx/>
                <a:latin typeface="+mj-lt"/>
                <a:ea typeface="+mj-ea"/>
                <a:cs typeface="+mj-cs"/>
              </a:rPr>
              <a:t>Investigating</a:t>
            </a:r>
            <a:r>
              <a:rPr kumimoji="0" lang="en-US" b="0" i="0" u="none" strike="noStrike" kern="1200" cap="none" spc="0" normalizeH="0" noProof="0" dirty="0" smtClean="0">
                <a:ln>
                  <a:noFill/>
                </a:ln>
                <a:effectLst/>
                <a:uLnTx/>
                <a:uFillTx/>
                <a:latin typeface="+mj-lt"/>
                <a:ea typeface="+mj-ea"/>
                <a:cs typeface="+mj-cs"/>
              </a:rPr>
              <a:t> the </a:t>
            </a:r>
            <a:r>
              <a:rPr kumimoji="0" lang="en-US" b="0" i="0" u="none" strike="noStrike" kern="1200" cap="none" spc="0" normalizeH="0" baseline="0" noProof="0" dirty="0" smtClean="0">
                <a:ln>
                  <a:noFill/>
                </a:ln>
                <a:effectLst/>
                <a:uLnTx/>
                <a:uFillTx/>
                <a:latin typeface="+mj-lt"/>
                <a:ea typeface="+mj-ea"/>
                <a:cs typeface="+mj-cs"/>
              </a:rPr>
              <a:t>roles of:</a:t>
            </a:r>
            <a:endParaRPr lang="en-US" dirty="0" smtClean="0">
              <a:latin typeface="+mj-lt"/>
              <a:ea typeface="+mj-ea"/>
              <a:cs typeface="+mj-cs"/>
            </a:endParaRPr>
          </a:p>
          <a:p>
            <a:pPr marL="685800" lvl="1" indent="-228600">
              <a:spcBef>
                <a:spcPts val="600"/>
              </a:spcBef>
              <a:buSzPct val="150000"/>
              <a:buFont typeface="Arial" pitchFamily="34" charset="0"/>
              <a:buChar char="•"/>
              <a:defRPr/>
            </a:pPr>
            <a:r>
              <a:rPr lang="en-US" sz="1600" dirty="0" smtClean="0">
                <a:latin typeface="+mj-lt"/>
                <a:ea typeface="+mj-ea"/>
                <a:cs typeface="+mj-cs"/>
              </a:rPr>
              <a:t>halogen chemistry in the marine  layer and free troposphere </a:t>
            </a:r>
          </a:p>
          <a:p>
            <a:pPr marL="685800" lvl="1" indent="-228600">
              <a:spcBef>
                <a:spcPts val="600"/>
              </a:spcBef>
              <a:buSzPct val="150000"/>
              <a:buFont typeface="Arial" pitchFamily="34" charset="0"/>
              <a:buChar char="•"/>
              <a:defRPr/>
            </a:pPr>
            <a:r>
              <a:rPr lang="en-US" sz="1600" dirty="0" smtClean="0">
                <a:latin typeface="+mj-lt"/>
                <a:ea typeface="+mj-ea"/>
                <a:cs typeface="+mj-cs"/>
              </a:rPr>
              <a:t>transport from upper atmos.</a:t>
            </a:r>
          </a:p>
          <a:p>
            <a:pPr marL="685800" lvl="1" indent="-228600">
              <a:spcBef>
                <a:spcPts val="600"/>
              </a:spcBef>
              <a:buSzPct val="150000"/>
              <a:buFont typeface="Arial" pitchFamily="34" charset="0"/>
              <a:buChar char="•"/>
              <a:defRPr/>
            </a:pPr>
            <a:r>
              <a:rPr lang="en-US" sz="1600" dirty="0" smtClean="0">
                <a:latin typeface="+mj-lt"/>
                <a:ea typeface="+mj-ea"/>
                <a:cs typeface="+mj-cs"/>
              </a:rPr>
              <a:t>local/regional emissions</a:t>
            </a:r>
          </a:p>
          <a:p>
            <a:pPr marL="228600" marR="0" lvl="0" indent="-228600" defTabSz="914400" rtl="0" eaLnBrk="1" fontAlgn="auto" latinLnBrk="0" hangingPunct="1">
              <a:lnSpc>
                <a:spcPct val="100000"/>
              </a:lnSpc>
              <a:spcBef>
                <a:spcPts val="600"/>
              </a:spcBef>
              <a:spcAft>
                <a:spcPts val="0"/>
              </a:spcAft>
              <a:buClrTx/>
              <a:buSzPct val="150000"/>
              <a:buFont typeface="Arial" pitchFamily="34" charset="0"/>
              <a:buChar char="•"/>
              <a:defRPr/>
            </a:pPr>
            <a:r>
              <a:rPr lang="en-US" dirty="0" smtClean="0">
                <a:latin typeface="+mj-lt"/>
                <a:ea typeface="+mj-ea"/>
                <a:cs typeface="+mj-cs"/>
              </a:rPr>
              <a:t>Measurements at surface and aloft</a:t>
            </a:r>
            <a:endParaRPr kumimoji="0" lang="en-US" b="0" i="0" u="none" strike="noStrike" kern="1200" cap="none" spc="0" normalizeH="0" baseline="0" noProof="0" dirty="0" smtClean="0">
              <a:ln>
                <a:noFill/>
              </a:ln>
              <a:effectLst/>
              <a:uLnTx/>
              <a:uFillTx/>
              <a:latin typeface="+mj-lt"/>
              <a:ea typeface="+mj-ea"/>
              <a:cs typeface="+mj-cs"/>
            </a:endParaRPr>
          </a:p>
          <a:p>
            <a:pPr marL="228600" marR="0" lvl="0" indent="-228600" defTabSz="914400" rtl="0" eaLnBrk="1" fontAlgn="auto" latinLnBrk="0" hangingPunct="1">
              <a:lnSpc>
                <a:spcPct val="100000"/>
              </a:lnSpc>
              <a:spcBef>
                <a:spcPts val="600"/>
              </a:spcBef>
              <a:spcAft>
                <a:spcPts val="0"/>
              </a:spcAft>
              <a:buClrTx/>
              <a:buSzPct val="150000"/>
              <a:buFont typeface="Arial" pitchFamily="34" charset="0"/>
              <a:buChar char="•"/>
              <a:tabLst/>
              <a:defRPr/>
            </a:pPr>
            <a:r>
              <a:rPr kumimoji="0" lang="en-US" b="0" i="0" u="none" strike="noStrike" kern="1200" cap="none" spc="0" normalizeH="0" baseline="0" noProof="0" dirty="0" smtClean="0">
                <a:ln>
                  <a:noFill/>
                </a:ln>
                <a:effectLst/>
                <a:uLnTx/>
                <a:uFillTx/>
                <a:latin typeface="+mj-lt"/>
                <a:ea typeface="+mj-ea"/>
                <a:cs typeface="+mj-cs"/>
              </a:rPr>
              <a:t>2</a:t>
            </a:r>
            <a:r>
              <a:rPr kumimoji="0" lang="en-US" b="0" i="0" u="none" strike="noStrike" kern="1200" cap="none" spc="0" normalizeH="0" baseline="30000" noProof="0" dirty="0" smtClean="0">
                <a:ln>
                  <a:noFill/>
                </a:ln>
                <a:effectLst/>
                <a:uLnTx/>
                <a:uFillTx/>
                <a:latin typeface="+mj-lt"/>
                <a:ea typeface="+mj-ea"/>
                <a:cs typeface="+mj-cs"/>
              </a:rPr>
              <a:t>nd</a:t>
            </a:r>
            <a:r>
              <a:rPr kumimoji="0" lang="en-US" b="0" i="0" u="none" strike="noStrike" kern="1200" cap="none" spc="0" normalizeH="0" baseline="0" noProof="0" dirty="0" smtClean="0">
                <a:ln>
                  <a:noFill/>
                </a:ln>
                <a:effectLst/>
                <a:uLnTx/>
                <a:uFillTx/>
                <a:latin typeface="+mj-lt"/>
                <a:ea typeface="+mj-ea"/>
                <a:cs typeface="+mj-cs"/>
              </a:rPr>
              <a:t> phase </a:t>
            </a:r>
            <a:r>
              <a:rPr kumimoji="0" lang="en-US" b="0" i="0" u="none" strike="noStrike" kern="1200" cap="none" spc="0" normalizeH="0" noProof="0" dirty="0" smtClean="0">
                <a:ln>
                  <a:noFill/>
                </a:ln>
                <a:effectLst/>
                <a:uLnTx/>
                <a:uFillTx/>
                <a:latin typeface="+mj-lt"/>
                <a:ea typeface="+mj-ea"/>
                <a:cs typeface="+mj-cs"/>
              </a:rPr>
              <a:t>ongoing now</a:t>
            </a:r>
          </a:p>
          <a:p>
            <a:pPr marL="228600" marR="0" lvl="0" indent="-228600" defTabSz="914400" rtl="0" eaLnBrk="1" fontAlgn="auto" latinLnBrk="0" hangingPunct="1">
              <a:lnSpc>
                <a:spcPct val="100000"/>
              </a:lnSpc>
              <a:spcBef>
                <a:spcPts val="600"/>
              </a:spcBef>
              <a:spcAft>
                <a:spcPts val="0"/>
              </a:spcAft>
              <a:buClrTx/>
              <a:buSzPct val="150000"/>
              <a:buFont typeface="Arial" pitchFamily="34" charset="0"/>
              <a:buChar char="•"/>
              <a:tabLst/>
              <a:defRPr/>
            </a:pPr>
            <a:r>
              <a:rPr kumimoji="0" lang="en-US" b="1" i="1" u="none" strike="noStrike" kern="1200" cap="none" spc="0" normalizeH="0" noProof="0" dirty="0" smtClean="0">
                <a:ln>
                  <a:noFill/>
                </a:ln>
                <a:effectLst/>
                <a:uLnTx/>
                <a:uFillTx/>
                <a:latin typeface="+mj-lt"/>
                <a:ea typeface="+mj-ea"/>
                <a:cs typeface="+mj-cs"/>
              </a:rPr>
              <a:t>see Winston Luke’s poster</a:t>
            </a:r>
            <a:endParaRPr kumimoji="0" lang="en-US" b="1" i="1" u="none" strike="noStrike" kern="1200" cap="none" spc="0" normalizeH="0" baseline="0" noProof="0" dirty="0">
              <a:ln>
                <a:noFill/>
              </a:ln>
              <a:effectLst/>
              <a:uLnTx/>
              <a:uFillTx/>
              <a:latin typeface="+mj-lt"/>
              <a:ea typeface="+mj-ea"/>
              <a:cs typeface="+mj-cs"/>
            </a:endParaRPr>
          </a:p>
        </p:txBody>
      </p:sp>
      <p:pic>
        <p:nvPicPr>
          <p:cNvPr id="10" name="Picture 2"/>
          <p:cNvPicPr>
            <a:picLocks noChangeAspect="1" noChangeArrowheads="1"/>
          </p:cNvPicPr>
          <p:nvPr/>
        </p:nvPicPr>
        <p:blipFill>
          <a:blip r:embed="rId3" cstate="print"/>
          <a:srcRect l="3664" t="8421" r="7328" b="5053"/>
          <a:stretch>
            <a:fillRect/>
          </a:stretch>
        </p:blipFill>
        <p:spPr bwMode="auto">
          <a:xfrm>
            <a:off x="304800" y="2286000"/>
            <a:ext cx="3242676" cy="1371600"/>
          </a:xfrm>
          <a:prstGeom prst="rect">
            <a:avLst/>
          </a:prstGeom>
          <a:noFill/>
          <a:ln w="3175">
            <a:solidFill>
              <a:srgbClr val="0B5497"/>
            </a:solid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3962400" y="2941320"/>
            <a:ext cx="4950219" cy="3383280"/>
          </a:xfrm>
          <a:prstGeom prst="rect">
            <a:avLst/>
          </a:prstGeom>
          <a:noFill/>
          <a:ln w="3175">
            <a:noFill/>
            <a:miter lim="800000"/>
            <a:headEnd/>
            <a:tailEnd/>
          </a:ln>
        </p:spPr>
      </p:pic>
      <p:pic>
        <p:nvPicPr>
          <p:cNvPr id="12" name="Picture 11" descr="P1030652.JPG"/>
          <p:cNvPicPr>
            <a:picLocks noChangeAspect="1"/>
          </p:cNvPicPr>
          <p:nvPr/>
        </p:nvPicPr>
        <p:blipFill>
          <a:blip r:embed="rId5" cstate="print"/>
          <a:stretch>
            <a:fillRect/>
          </a:stretch>
        </p:blipFill>
        <p:spPr>
          <a:xfrm>
            <a:off x="6377940" y="152400"/>
            <a:ext cx="1851660" cy="2468880"/>
          </a:xfrm>
          <a:prstGeom prst="rect">
            <a:avLst/>
          </a:prstGeom>
          <a:ln w="3175">
            <a:solidFill>
              <a:srgbClr val="0F6FC6"/>
            </a:solidFill>
          </a:ln>
        </p:spPr>
      </p:pic>
      <p:sp>
        <p:nvSpPr>
          <p:cNvPr id="13" name="Text Box 3"/>
          <p:cNvSpPr txBox="1">
            <a:spLocks noChangeArrowheads="1"/>
          </p:cNvSpPr>
          <p:nvPr/>
        </p:nvSpPr>
        <p:spPr bwMode="auto">
          <a:xfrm>
            <a:off x="37708" y="2047973"/>
            <a:ext cx="4038600" cy="307777"/>
          </a:xfrm>
          <a:prstGeom prst="rect">
            <a:avLst/>
          </a:prstGeom>
          <a:solidFill>
            <a:schemeClr val="bg1"/>
          </a:solidFill>
          <a:ln w="9525">
            <a:noFill/>
            <a:miter lim="800000"/>
            <a:headEnd/>
            <a:tailEnd/>
          </a:ln>
        </p:spPr>
        <p:txBody>
          <a:bodyPr wrap="square">
            <a:spAutoFit/>
          </a:bodyPr>
          <a:lstStyle/>
          <a:p>
            <a:pPr algn="ctr"/>
            <a:r>
              <a:rPr lang="en-US" sz="1400" dirty="0" smtClean="0">
                <a:solidFill>
                  <a:srgbClr val="0F6FC6"/>
                </a:solidFill>
              </a:rPr>
              <a:t>Univ. of Tenn. Space Inst. plane for air measurements</a:t>
            </a:r>
            <a:endParaRPr lang="en-US" sz="1400" dirty="0">
              <a:solidFill>
                <a:srgbClr val="0F6FC6"/>
              </a:solidFill>
            </a:endParaRPr>
          </a:p>
        </p:txBody>
      </p:sp>
      <p:sp>
        <p:nvSpPr>
          <p:cNvPr id="14" name="Text Box 3"/>
          <p:cNvSpPr txBox="1">
            <a:spLocks noChangeArrowheads="1"/>
          </p:cNvSpPr>
          <p:nvPr/>
        </p:nvSpPr>
        <p:spPr bwMode="auto">
          <a:xfrm>
            <a:off x="5029200" y="1143000"/>
            <a:ext cx="1295400" cy="1169551"/>
          </a:xfrm>
          <a:prstGeom prst="rect">
            <a:avLst/>
          </a:prstGeom>
          <a:solidFill>
            <a:schemeClr val="bg1"/>
          </a:solidFill>
          <a:ln w="9525">
            <a:noFill/>
            <a:miter lim="800000"/>
            <a:headEnd/>
            <a:tailEnd/>
          </a:ln>
        </p:spPr>
        <p:txBody>
          <a:bodyPr wrap="square">
            <a:spAutoFit/>
          </a:bodyPr>
          <a:lstStyle/>
          <a:p>
            <a:pPr algn="r"/>
            <a:r>
              <a:rPr lang="en-US" sz="1400" dirty="0" smtClean="0">
                <a:solidFill>
                  <a:srgbClr val="0F6FC6"/>
                </a:solidFill>
              </a:rPr>
              <a:t>Launching an </a:t>
            </a:r>
            <a:r>
              <a:rPr lang="en-US" sz="1400" dirty="0" err="1" smtClean="0">
                <a:solidFill>
                  <a:srgbClr val="0F6FC6"/>
                </a:solidFill>
              </a:rPr>
              <a:t>ozonesonde</a:t>
            </a:r>
            <a:r>
              <a:rPr lang="en-US" sz="1400" dirty="0" smtClean="0">
                <a:solidFill>
                  <a:srgbClr val="0F6FC6"/>
                </a:solidFill>
              </a:rPr>
              <a:t> to collect ozone &amp; meteorological data</a:t>
            </a:r>
            <a:endParaRPr lang="en-US" sz="1400" dirty="0">
              <a:solidFill>
                <a:srgbClr val="0F6FC6"/>
              </a:solidFill>
            </a:endParaRPr>
          </a:p>
        </p:txBody>
      </p:sp>
      <p:sp>
        <p:nvSpPr>
          <p:cNvPr id="15" name="Text Box 3"/>
          <p:cNvSpPr txBox="1">
            <a:spLocks noChangeArrowheads="1"/>
          </p:cNvSpPr>
          <p:nvPr/>
        </p:nvSpPr>
        <p:spPr bwMode="auto">
          <a:xfrm>
            <a:off x="4267200" y="2743200"/>
            <a:ext cx="4191000" cy="584775"/>
          </a:xfrm>
          <a:prstGeom prst="rect">
            <a:avLst/>
          </a:prstGeom>
          <a:solidFill>
            <a:schemeClr val="bg1"/>
          </a:solidFill>
          <a:ln w="9525">
            <a:noFill/>
            <a:miter lim="800000"/>
            <a:headEnd/>
            <a:tailEnd/>
          </a:ln>
        </p:spPr>
        <p:txBody>
          <a:bodyPr wrap="square">
            <a:spAutoFit/>
          </a:bodyPr>
          <a:lstStyle/>
          <a:p>
            <a:pPr algn="ctr"/>
            <a:r>
              <a:rPr lang="en-US" sz="1600" dirty="0" smtClean="0">
                <a:solidFill>
                  <a:srgbClr val="0F6FC6"/>
                </a:solidFill>
              </a:rPr>
              <a:t>Surface RGM and SO2 at the Grand Bay NERR site during the August 2010 intensive</a:t>
            </a:r>
            <a:endParaRPr lang="en-US" sz="1600" dirty="0">
              <a:solidFill>
                <a:srgbClr val="0F6FC6"/>
              </a:solidFill>
            </a:endParaRPr>
          </a:p>
        </p:txBody>
      </p:sp>
      <p:sp>
        <p:nvSpPr>
          <p:cNvPr id="2" name="TextBox 1"/>
          <p:cNvSpPr txBox="1"/>
          <p:nvPr/>
        </p:nvSpPr>
        <p:spPr>
          <a:xfrm rot="16200000">
            <a:off x="3268952" y="4388114"/>
            <a:ext cx="1474763" cy="369332"/>
          </a:xfrm>
          <a:prstGeom prst="rect">
            <a:avLst/>
          </a:prstGeom>
          <a:solidFill>
            <a:schemeClr val="bg1"/>
          </a:solidFill>
        </p:spPr>
        <p:txBody>
          <a:bodyPr wrap="none" rtlCol="0">
            <a:spAutoFit/>
          </a:bodyPr>
          <a:lstStyle/>
          <a:p>
            <a:r>
              <a:rPr lang="en-US" dirty="0" smtClean="0">
                <a:solidFill>
                  <a:srgbClr val="FF0000"/>
                </a:solidFill>
              </a:rPr>
              <a:t>RGM (pg/m</a:t>
            </a:r>
            <a:r>
              <a:rPr lang="en-US" baseline="30000" dirty="0" smtClean="0">
                <a:solidFill>
                  <a:srgbClr val="FF0000"/>
                </a:solidFill>
              </a:rPr>
              <a:t>3</a:t>
            </a:r>
            <a:r>
              <a:rPr lang="en-US" dirty="0" smtClean="0">
                <a:solidFill>
                  <a:srgbClr val="FF0000"/>
                </a:solidFill>
              </a:rPr>
              <a:t>)</a:t>
            </a:r>
            <a:endParaRPr lang="en-US" dirty="0">
              <a:solidFill>
                <a:srgbClr val="FF0000"/>
              </a:solidFill>
            </a:endParaRPr>
          </a:p>
        </p:txBody>
      </p:sp>
      <p:sp>
        <p:nvSpPr>
          <p:cNvPr id="16" name="TextBox 15"/>
          <p:cNvSpPr txBox="1"/>
          <p:nvPr/>
        </p:nvSpPr>
        <p:spPr>
          <a:xfrm rot="16200000">
            <a:off x="8320325" y="4354274"/>
            <a:ext cx="1119217" cy="369332"/>
          </a:xfrm>
          <a:prstGeom prst="rect">
            <a:avLst/>
          </a:prstGeom>
          <a:solidFill>
            <a:schemeClr val="bg1"/>
          </a:solidFill>
        </p:spPr>
        <p:txBody>
          <a:bodyPr wrap="none" rtlCol="0">
            <a:spAutoFit/>
          </a:bodyPr>
          <a:lstStyle/>
          <a:p>
            <a:r>
              <a:rPr lang="en-US" dirty="0" smtClean="0">
                <a:solidFill>
                  <a:srgbClr val="797979"/>
                </a:solidFill>
              </a:rPr>
              <a:t>SO2 (ppb)</a:t>
            </a:r>
            <a:endParaRPr lang="en-US" dirty="0">
              <a:solidFill>
                <a:srgbClr val="797979"/>
              </a:solidFill>
            </a:endParaRPr>
          </a:p>
        </p:txBody>
      </p:sp>
      <p:sp>
        <p:nvSpPr>
          <p:cNvPr id="17" name="TextBox 16"/>
          <p:cNvSpPr txBox="1"/>
          <p:nvPr/>
        </p:nvSpPr>
        <p:spPr>
          <a:xfrm>
            <a:off x="5669685" y="6031468"/>
            <a:ext cx="1645515" cy="369332"/>
          </a:xfrm>
          <a:prstGeom prst="rect">
            <a:avLst/>
          </a:prstGeom>
          <a:solidFill>
            <a:schemeClr val="bg1"/>
          </a:solidFill>
        </p:spPr>
        <p:txBody>
          <a:bodyPr wrap="none" rtlCol="0">
            <a:spAutoFit/>
          </a:bodyPr>
          <a:lstStyle/>
          <a:p>
            <a:r>
              <a:rPr lang="en-US" dirty="0" smtClean="0"/>
              <a:t>Julian Day 2010</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52400" y="1371600"/>
            <a:ext cx="3962400" cy="2323713"/>
          </a:xfrm>
          <a:solidFill>
            <a:schemeClr val="bg1"/>
          </a:solidFill>
        </p:spPr>
        <p:txBody>
          <a:bodyPr wrap="square">
            <a:spAutoFit/>
          </a:bodyPr>
          <a:lstStyle/>
          <a:p>
            <a:pPr>
              <a:spcBef>
                <a:spcPts val="600"/>
              </a:spcBef>
            </a:pPr>
            <a:r>
              <a:rPr lang="en-US" sz="2000" b="1" dirty="0" smtClean="0"/>
              <a:t>long term, high-quality data</a:t>
            </a:r>
          </a:p>
          <a:p>
            <a:pPr lvl="1">
              <a:spcBef>
                <a:spcPts val="600"/>
              </a:spcBef>
            </a:pPr>
            <a:r>
              <a:rPr lang="en-US" sz="2000" dirty="0" smtClean="0"/>
              <a:t>atmospheric chemistry</a:t>
            </a:r>
          </a:p>
          <a:p>
            <a:pPr lvl="1">
              <a:spcBef>
                <a:spcPts val="600"/>
              </a:spcBef>
            </a:pPr>
            <a:r>
              <a:rPr lang="en-US" sz="2000" dirty="0" smtClean="0"/>
              <a:t>trend analysis </a:t>
            </a:r>
          </a:p>
          <a:p>
            <a:pPr lvl="1">
              <a:spcBef>
                <a:spcPts val="600"/>
              </a:spcBef>
            </a:pPr>
            <a:r>
              <a:rPr lang="en-US" sz="2000" dirty="0" smtClean="0"/>
              <a:t>local vs. long-range transport</a:t>
            </a:r>
          </a:p>
          <a:p>
            <a:pPr lvl="1">
              <a:spcBef>
                <a:spcPts val="600"/>
              </a:spcBef>
            </a:pPr>
            <a:r>
              <a:rPr lang="en-US" sz="2000" dirty="0" smtClean="0"/>
              <a:t>source-receptor studies</a:t>
            </a:r>
          </a:p>
          <a:p>
            <a:pPr lvl="1">
              <a:spcBef>
                <a:spcPts val="600"/>
              </a:spcBef>
            </a:pPr>
            <a:r>
              <a:rPr lang="en-US" sz="2000" dirty="0" smtClean="0"/>
              <a:t>model evaluation </a:t>
            </a:r>
          </a:p>
        </p:txBody>
      </p:sp>
      <p:sp>
        <p:nvSpPr>
          <p:cNvPr id="7" name="Title 21"/>
          <p:cNvSpPr>
            <a:spLocks noGrp="1"/>
          </p:cNvSpPr>
          <p:nvPr>
            <p:ph type="title"/>
          </p:nvPr>
        </p:nvSpPr>
        <p:spPr>
          <a:xfrm>
            <a:off x="533400" y="647634"/>
            <a:ext cx="8229600" cy="475488"/>
          </a:xfrm>
        </p:spPr>
        <p:txBody>
          <a:bodyPr wrap="square">
            <a:spAutoFit/>
          </a:bodyPr>
          <a:lstStyle/>
          <a:p>
            <a:pPr algn="ctr"/>
            <a:r>
              <a:rPr lang="en-US" sz="2800" dirty="0" smtClean="0"/>
              <a:t>Measurements –  Accomplishments</a:t>
            </a:r>
            <a:endParaRPr lang="en-US" sz="2800" dirty="0"/>
          </a:p>
        </p:txBody>
      </p:sp>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dirty="0"/>
          </a:p>
        </p:txBody>
      </p:sp>
      <p:sp>
        <p:nvSpPr>
          <p:cNvPr id="5" name="Footer Placeholder 4"/>
          <p:cNvSpPr>
            <a:spLocks noGrp="1"/>
          </p:cNvSpPr>
          <p:nvPr>
            <p:ph type="ftr" sz="quarter" idx="11"/>
          </p:nvPr>
        </p:nvSpPr>
        <p:spPr/>
        <p:txBody>
          <a:bodyPr/>
          <a:lstStyle/>
          <a:p>
            <a:r>
              <a:rPr lang="en-US" dirty="0" smtClean="0"/>
              <a:t>Air Resources Laboratory</a:t>
            </a:r>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13</a:t>
            </a:fld>
            <a:endParaRPr lang="en-US" dirty="0"/>
          </a:p>
        </p:txBody>
      </p:sp>
      <p:grpSp>
        <p:nvGrpSpPr>
          <p:cNvPr id="21" name="Group 20"/>
          <p:cNvGrpSpPr>
            <a:grpSpLocks noChangeAspect="1"/>
          </p:cNvGrpSpPr>
          <p:nvPr/>
        </p:nvGrpSpPr>
        <p:grpSpPr>
          <a:xfrm>
            <a:off x="2812444" y="3291840"/>
            <a:ext cx="6179156" cy="3108960"/>
            <a:chOff x="360485" y="1905000"/>
            <a:chExt cx="8620003" cy="4337050"/>
          </a:xfrm>
        </p:grpSpPr>
        <p:grpSp>
          <p:nvGrpSpPr>
            <p:cNvPr id="22" name="Group 10"/>
            <p:cNvGrpSpPr>
              <a:grpSpLocks/>
            </p:cNvGrpSpPr>
            <p:nvPr/>
          </p:nvGrpSpPr>
          <p:grpSpPr bwMode="auto">
            <a:xfrm>
              <a:off x="381000" y="1905000"/>
              <a:ext cx="8599488" cy="4337050"/>
              <a:chOff x="343" y="1694"/>
              <a:chExt cx="5417" cy="2732"/>
            </a:xfrm>
          </p:grpSpPr>
          <p:grpSp>
            <p:nvGrpSpPr>
              <p:cNvPr id="24" name="Group 11"/>
              <p:cNvGrpSpPr>
                <a:grpSpLocks/>
              </p:cNvGrpSpPr>
              <p:nvPr/>
            </p:nvGrpSpPr>
            <p:grpSpPr bwMode="auto">
              <a:xfrm>
                <a:off x="343" y="1838"/>
                <a:ext cx="3633" cy="1999"/>
                <a:chOff x="1420" y="1741"/>
                <a:chExt cx="3633" cy="1999"/>
              </a:xfrm>
            </p:grpSpPr>
            <p:pic>
              <p:nvPicPr>
                <p:cNvPr id="27" name="Picture 12" descr="DSC05678"/>
                <p:cNvPicPr>
                  <a:picLocks noChangeAspect="1" noChangeArrowheads="1"/>
                </p:cNvPicPr>
                <p:nvPr/>
              </p:nvPicPr>
              <p:blipFill>
                <a:blip r:embed="rId3" cstate="print"/>
                <a:srcRect/>
                <a:stretch>
                  <a:fillRect/>
                </a:stretch>
              </p:blipFill>
              <p:spPr bwMode="auto">
                <a:xfrm>
                  <a:off x="1553" y="1744"/>
                  <a:ext cx="2500" cy="1992"/>
                </a:xfrm>
                <a:prstGeom prst="rect">
                  <a:avLst/>
                </a:prstGeom>
                <a:noFill/>
                <a:ln w="9525">
                  <a:noFill/>
                  <a:miter lim="800000"/>
                  <a:headEnd/>
                  <a:tailEnd/>
                </a:ln>
              </p:spPr>
            </p:pic>
            <p:pic>
              <p:nvPicPr>
                <p:cNvPr id="28" name="Picture 13" descr="DSC05679"/>
                <p:cNvPicPr>
                  <a:picLocks noChangeAspect="1" noChangeArrowheads="1"/>
                </p:cNvPicPr>
                <p:nvPr/>
              </p:nvPicPr>
              <p:blipFill>
                <a:blip r:embed="rId4" cstate="print"/>
                <a:srcRect/>
                <a:stretch>
                  <a:fillRect/>
                </a:stretch>
              </p:blipFill>
              <p:spPr bwMode="auto">
                <a:xfrm>
                  <a:off x="3412" y="1752"/>
                  <a:ext cx="1641" cy="1988"/>
                </a:xfrm>
                <a:prstGeom prst="rect">
                  <a:avLst/>
                </a:prstGeom>
                <a:noFill/>
                <a:ln w="9525">
                  <a:noFill/>
                  <a:miter lim="800000"/>
                  <a:headEnd/>
                  <a:tailEnd/>
                </a:ln>
              </p:spPr>
            </p:pic>
            <p:pic>
              <p:nvPicPr>
                <p:cNvPr id="34" name="Picture 14" descr="DSC05677"/>
                <p:cNvPicPr>
                  <a:picLocks noChangeAspect="1" noChangeArrowheads="1"/>
                </p:cNvPicPr>
                <p:nvPr/>
              </p:nvPicPr>
              <p:blipFill>
                <a:blip r:embed="rId5" cstate="print">
                  <a:lum bright="6000"/>
                </a:blip>
                <a:srcRect/>
                <a:stretch>
                  <a:fillRect/>
                </a:stretch>
              </p:blipFill>
              <p:spPr bwMode="auto">
                <a:xfrm>
                  <a:off x="1420" y="1741"/>
                  <a:ext cx="1618" cy="1987"/>
                </a:xfrm>
                <a:prstGeom prst="rect">
                  <a:avLst/>
                </a:prstGeom>
                <a:noFill/>
                <a:ln w="9525">
                  <a:noFill/>
                  <a:miter lim="800000"/>
                  <a:headEnd/>
                  <a:tailEnd/>
                </a:ln>
              </p:spPr>
            </p:pic>
          </p:grpSp>
          <p:pic>
            <p:nvPicPr>
              <p:cNvPr id="25" name="Picture 15" descr="DSC05680"/>
              <p:cNvPicPr>
                <a:picLocks noChangeAspect="1" noChangeArrowheads="1"/>
              </p:cNvPicPr>
              <p:nvPr/>
            </p:nvPicPr>
            <p:blipFill>
              <a:blip r:embed="rId6" cstate="print">
                <a:lum bright="20000" contrast="10000"/>
              </a:blip>
              <a:srcRect/>
              <a:stretch>
                <a:fillRect/>
              </a:stretch>
            </p:blipFill>
            <p:spPr bwMode="auto">
              <a:xfrm>
                <a:off x="3024" y="1694"/>
                <a:ext cx="2159" cy="2626"/>
              </a:xfrm>
              <a:prstGeom prst="rect">
                <a:avLst/>
              </a:prstGeom>
              <a:noFill/>
              <a:ln w="9525">
                <a:noFill/>
                <a:miter lim="800000"/>
                <a:headEnd/>
                <a:tailEnd/>
              </a:ln>
            </p:spPr>
          </p:pic>
          <p:pic>
            <p:nvPicPr>
              <p:cNvPr id="26" name="Picture 16" descr="DSC05681"/>
              <p:cNvPicPr>
                <a:picLocks noChangeAspect="1" noChangeArrowheads="1"/>
              </p:cNvPicPr>
              <p:nvPr/>
            </p:nvPicPr>
            <p:blipFill>
              <a:blip r:embed="rId7" cstate="print">
                <a:lum bright="10000"/>
              </a:blip>
              <a:srcRect/>
              <a:stretch>
                <a:fillRect/>
              </a:stretch>
            </p:blipFill>
            <p:spPr bwMode="auto">
              <a:xfrm>
                <a:off x="4053" y="1776"/>
                <a:ext cx="1707" cy="2650"/>
              </a:xfrm>
              <a:prstGeom prst="rect">
                <a:avLst/>
              </a:prstGeom>
              <a:noFill/>
              <a:ln w="9525">
                <a:noFill/>
                <a:miter lim="800000"/>
                <a:headEnd/>
                <a:tailEnd/>
              </a:ln>
            </p:spPr>
          </p:pic>
        </p:grpSp>
        <p:sp>
          <p:nvSpPr>
            <p:cNvPr id="23" name="Freeform 22"/>
            <p:cNvSpPr/>
            <p:nvPr/>
          </p:nvSpPr>
          <p:spPr>
            <a:xfrm>
              <a:off x="360485" y="1907931"/>
              <a:ext cx="8616461" cy="4325815"/>
            </a:xfrm>
            <a:custGeom>
              <a:avLst/>
              <a:gdLst>
                <a:gd name="connsiteX0" fmla="*/ 8792 w 8616461"/>
                <a:gd name="connsiteY0" fmla="*/ 219807 h 4325815"/>
                <a:gd name="connsiteX1" fmla="*/ 0 w 8616461"/>
                <a:gd name="connsiteY1" fmla="*/ 3420207 h 4325815"/>
                <a:gd name="connsiteX2" fmla="*/ 4264269 w 8616461"/>
                <a:gd name="connsiteY2" fmla="*/ 3411415 h 4325815"/>
                <a:gd name="connsiteX3" fmla="*/ 4281853 w 8616461"/>
                <a:gd name="connsiteY3" fmla="*/ 4176346 h 4325815"/>
                <a:gd name="connsiteX4" fmla="*/ 5908430 w 8616461"/>
                <a:gd name="connsiteY4" fmla="*/ 4167554 h 4325815"/>
                <a:gd name="connsiteX5" fmla="*/ 5917223 w 8616461"/>
                <a:gd name="connsiteY5" fmla="*/ 4325815 h 4325815"/>
                <a:gd name="connsiteX6" fmla="*/ 8616461 w 8616461"/>
                <a:gd name="connsiteY6" fmla="*/ 4299438 h 4325815"/>
                <a:gd name="connsiteX7" fmla="*/ 8607669 w 8616461"/>
                <a:gd name="connsiteY7" fmla="*/ 114300 h 4325815"/>
                <a:gd name="connsiteX8" fmla="*/ 7710853 w 8616461"/>
                <a:gd name="connsiteY8" fmla="*/ 114300 h 4325815"/>
                <a:gd name="connsiteX9" fmla="*/ 7710853 w 8616461"/>
                <a:gd name="connsiteY9" fmla="*/ 0 h 4325815"/>
                <a:gd name="connsiteX10" fmla="*/ 4273061 w 8616461"/>
                <a:gd name="connsiteY10" fmla="*/ 0 h 4325815"/>
                <a:gd name="connsiteX11" fmla="*/ 4264269 w 8616461"/>
                <a:gd name="connsiteY11" fmla="*/ 246184 h 4325815"/>
                <a:gd name="connsiteX12" fmla="*/ 8792 w 8616461"/>
                <a:gd name="connsiteY12" fmla="*/ 219807 h 4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16461" h="4325815">
                  <a:moveTo>
                    <a:pt x="8792" y="219807"/>
                  </a:moveTo>
                  <a:cubicBezTo>
                    <a:pt x="5861" y="1286607"/>
                    <a:pt x="2931" y="2353407"/>
                    <a:pt x="0" y="3420207"/>
                  </a:cubicBezTo>
                  <a:lnTo>
                    <a:pt x="4264269" y="3411415"/>
                  </a:lnTo>
                  <a:lnTo>
                    <a:pt x="4281853" y="4176346"/>
                  </a:lnTo>
                  <a:lnTo>
                    <a:pt x="5908430" y="4167554"/>
                  </a:lnTo>
                  <a:lnTo>
                    <a:pt x="5917223" y="4325815"/>
                  </a:lnTo>
                  <a:lnTo>
                    <a:pt x="8616461" y="4299438"/>
                  </a:lnTo>
                  <a:cubicBezTo>
                    <a:pt x="8613530" y="2904392"/>
                    <a:pt x="8610600" y="1509346"/>
                    <a:pt x="8607669" y="114300"/>
                  </a:cubicBezTo>
                  <a:lnTo>
                    <a:pt x="7710853" y="114300"/>
                  </a:lnTo>
                  <a:lnTo>
                    <a:pt x="7710853" y="0"/>
                  </a:lnTo>
                  <a:lnTo>
                    <a:pt x="4273061" y="0"/>
                  </a:lnTo>
                  <a:lnTo>
                    <a:pt x="4264269" y="246184"/>
                  </a:lnTo>
                  <a:lnTo>
                    <a:pt x="8792" y="219807"/>
                  </a:lnTo>
                  <a:close/>
                </a:path>
              </a:pathLst>
            </a:custGeom>
            <a:noFill/>
            <a:ln w="57150">
              <a:solidFill>
                <a:srgbClr val="0F6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Box 3"/>
          <p:cNvSpPr txBox="1">
            <a:spLocks noChangeArrowheads="1"/>
          </p:cNvSpPr>
          <p:nvPr/>
        </p:nvSpPr>
        <p:spPr bwMode="auto">
          <a:xfrm>
            <a:off x="4953000" y="2293203"/>
            <a:ext cx="3056709" cy="830997"/>
          </a:xfrm>
          <a:prstGeom prst="rect">
            <a:avLst/>
          </a:prstGeom>
          <a:solidFill>
            <a:schemeClr val="bg1"/>
          </a:solidFill>
          <a:ln w="9525">
            <a:noFill/>
            <a:miter lim="800000"/>
            <a:headEnd/>
            <a:tailEnd/>
          </a:ln>
        </p:spPr>
        <p:txBody>
          <a:bodyPr wrap="square">
            <a:spAutoFit/>
          </a:bodyPr>
          <a:lstStyle/>
          <a:p>
            <a:pPr algn="ctr"/>
            <a:r>
              <a:rPr lang="en-US" sz="1600" dirty="0" smtClean="0">
                <a:solidFill>
                  <a:srgbClr val="0F6FC6"/>
                </a:solidFill>
              </a:rPr>
              <a:t>Inside the instrument trailer at the Grand Bay NERR long term mercury monitoring site</a:t>
            </a:r>
            <a:endParaRPr lang="en-US" sz="1600" dirty="0">
              <a:solidFill>
                <a:srgbClr val="0F6FC6"/>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14</a:t>
            </a:fld>
            <a:endParaRPr lang="en-US"/>
          </a:p>
        </p:txBody>
      </p:sp>
      <p:pic>
        <p:nvPicPr>
          <p:cNvPr id="1030" name="Picture 6"/>
          <p:cNvPicPr>
            <a:picLocks noChangeAspect="1" noChangeArrowheads="1"/>
          </p:cNvPicPr>
          <p:nvPr/>
        </p:nvPicPr>
        <p:blipFill>
          <a:blip r:embed="rId3" cstate="print"/>
          <a:srcRect l="9375" t="18056" r="19792" b="6944"/>
          <a:stretch>
            <a:fillRect/>
          </a:stretch>
        </p:blipFill>
        <p:spPr bwMode="auto">
          <a:xfrm>
            <a:off x="762000" y="381000"/>
            <a:ext cx="7484540" cy="5943600"/>
          </a:xfrm>
          <a:prstGeom prst="rect">
            <a:avLst/>
          </a:prstGeom>
          <a:noFill/>
          <a:ln w="3175">
            <a:solidFill>
              <a:schemeClr val="tx1"/>
            </a:solidFill>
            <a:miter lim="800000"/>
            <a:headEnd/>
            <a:tailEnd/>
          </a:ln>
        </p:spPr>
      </p:pic>
      <p:grpSp>
        <p:nvGrpSpPr>
          <p:cNvPr id="11" name="Group 10"/>
          <p:cNvGrpSpPr/>
          <p:nvPr/>
        </p:nvGrpSpPr>
        <p:grpSpPr>
          <a:xfrm>
            <a:off x="1577340" y="76200"/>
            <a:ext cx="5890260" cy="5100458"/>
            <a:chOff x="1577340" y="76200"/>
            <a:chExt cx="5890260" cy="5100458"/>
          </a:xfrm>
        </p:grpSpPr>
        <p:grpSp>
          <p:nvGrpSpPr>
            <p:cNvPr id="9" name="Group 8"/>
            <p:cNvGrpSpPr/>
            <p:nvPr/>
          </p:nvGrpSpPr>
          <p:grpSpPr>
            <a:xfrm>
              <a:off x="1577340" y="809945"/>
              <a:ext cx="5890260" cy="4366713"/>
              <a:chOff x="1577340" y="809945"/>
              <a:chExt cx="5890260" cy="4366713"/>
            </a:xfrm>
          </p:grpSpPr>
          <p:sp>
            <p:nvSpPr>
              <p:cNvPr id="2" name="Freeform 1"/>
              <p:cNvSpPr/>
              <p:nvPr/>
            </p:nvSpPr>
            <p:spPr>
              <a:xfrm>
                <a:off x="2929467" y="3132691"/>
                <a:ext cx="829733" cy="2027068"/>
              </a:xfrm>
              <a:custGeom>
                <a:avLst/>
                <a:gdLst>
                  <a:gd name="connsiteX0" fmla="*/ 0 w 829733"/>
                  <a:gd name="connsiteY0" fmla="*/ 1974841 h 2080826"/>
                  <a:gd name="connsiteX1" fmla="*/ 177800 w 829733"/>
                  <a:gd name="connsiteY1" fmla="*/ 1348308 h 2080826"/>
                  <a:gd name="connsiteX2" fmla="*/ 270933 w 829733"/>
                  <a:gd name="connsiteY2" fmla="*/ 1966375 h 2080826"/>
                  <a:gd name="connsiteX3" fmla="*/ 440266 w 829733"/>
                  <a:gd name="connsiteY3" fmla="*/ 1974841 h 2080826"/>
                  <a:gd name="connsiteX4" fmla="*/ 499533 w 829733"/>
                  <a:gd name="connsiteY4" fmla="*/ 874175 h 2080826"/>
                  <a:gd name="connsiteX5" fmla="*/ 558800 w 829733"/>
                  <a:gd name="connsiteY5" fmla="*/ 10575 h 2080826"/>
                  <a:gd name="connsiteX6" fmla="*/ 618066 w 829733"/>
                  <a:gd name="connsiteY6" fmla="*/ 1475308 h 2080826"/>
                  <a:gd name="connsiteX7" fmla="*/ 626533 w 829733"/>
                  <a:gd name="connsiteY7" fmla="*/ 1678508 h 2080826"/>
                  <a:gd name="connsiteX8" fmla="*/ 702733 w 829733"/>
                  <a:gd name="connsiteY8" fmla="*/ 1949441 h 2080826"/>
                  <a:gd name="connsiteX9" fmla="*/ 829733 w 829733"/>
                  <a:gd name="connsiteY9" fmla="*/ 2008708 h 2080826"/>
                  <a:gd name="connsiteX10" fmla="*/ 829733 w 829733"/>
                  <a:gd name="connsiteY10" fmla="*/ 2008708 h 2080826"/>
                  <a:gd name="connsiteX0" fmla="*/ 0 w 829733"/>
                  <a:gd name="connsiteY0" fmla="*/ 1974841 h 2096838"/>
                  <a:gd name="connsiteX1" fmla="*/ 177800 w 829733"/>
                  <a:gd name="connsiteY1" fmla="*/ 1348308 h 2096838"/>
                  <a:gd name="connsiteX2" fmla="*/ 270933 w 829733"/>
                  <a:gd name="connsiteY2" fmla="*/ 1966375 h 2096838"/>
                  <a:gd name="connsiteX3" fmla="*/ 362373 w 829733"/>
                  <a:gd name="connsiteY3" fmla="*/ 2068398 h 2096838"/>
                  <a:gd name="connsiteX4" fmla="*/ 440266 w 829733"/>
                  <a:gd name="connsiteY4" fmla="*/ 1974841 h 2096838"/>
                  <a:gd name="connsiteX5" fmla="*/ 499533 w 829733"/>
                  <a:gd name="connsiteY5" fmla="*/ 874175 h 2096838"/>
                  <a:gd name="connsiteX6" fmla="*/ 558800 w 829733"/>
                  <a:gd name="connsiteY6" fmla="*/ 10575 h 2096838"/>
                  <a:gd name="connsiteX7" fmla="*/ 618066 w 829733"/>
                  <a:gd name="connsiteY7" fmla="*/ 1475308 h 2096838"/>
                  <a:gd name="connsiteX8" fmla="*/ 626533 w 829733"/>
                  <a:gd name="connsiteY8" fmla="*/ 1678508 h 2096838"/>
                  <a:gd name="connsiteX9" fmla="*/ 702733 w 829733"/>
                  <a:gd name="connsiteY9" fmla="*/ 1949441 h 2096838"/>
                  <a:gd name="connsiteX10" fmla="*/ 829733 w 829733"/>
                  <a:gd name="connsiteY10" fmla="*/ 2008708 h 2096838"/>
                  <a:gd name="connsiteX11" fmla="*/ 829733 w 829733"/>
                  <a:gd name="connsiteY11" fmla="*/ 2008708 h 2096838"/>
                  <a:gd name="connsiteX0" fmla="*/ 0 w 829733"/>
                  <a:gd name="connsiteY0" fmla="*/ 1974841 h 2053634"/>
                  <a:gd name="connsiteX1" fmla="*/ 177800 w 829733"/>
                  <a:gd name="connsiteY1" fmla="*/ 1348308 h 2053634"/>
                  <a:gd name="connsiteX2" fmla="*/ 270933 w 829733"/>
                  <a:gd name="connsiteY2" fmla="*/ 1966375 h 2053634"/>
                  <a:gd name="connsiteX3" fmla="*/ 362373 w 829733"/>
                  <a:gd name="connsiteY3" fmla="*/ 1965528 h 2053634"/>
                  <a:gd name="connsiteX4" fmla="*/ 440266 w 829733"/>
                  <a:gd name="connsiteY4" fmla="*/ 1974841 h 2053634"/>
                  <a:gd name="connsiteX5" fmla="*/ 499533 w 829733"/>
                  <a:gd name="connsiteY5" fmla="*/ 874175 h 2053634"/>
                  <a:gd name="connsiteX6" fmla="*/ 558800 w 829733"/>
                  <a:gd name="connsiteY6" fmla="*/ 10575 h 2053634"/>
                  <a:gd name="connsiteX7" fmla="*/ 618066 w 829733"/>
                  <a:gd name="connsiteY7" fmla="*/ 1475308 h 2053634"/>
                  <a:gd name="connsiteX8" fmla="*/ 626533 w 829733"/>
                  <a:gd name="connsiteY8" fmla="*/ 1678508 h 2053634"/>
                  <a:gd name="connsiteX9" fmla="*/ 702733 w 829733"/>
                  <a:gd name="connsiteY9" fmla="*/ 1949441 h 2053634"/>
                  <a:gd name="connsiteX10" fmla="*/ 829733 w 829733"/>
                  <a:gd name="connsiteY10" fmla="*/ 2008708 h 2053634"/>
                  <a:gd name="connsiteX11" fmla="*/ 829733 w 829733"/>
                  <a:gd name="connsiteY11" fmla="*/ 2008708 h 2053634"/>
                  <a:gd name="connsiteX0" fmla="*/ 0 w 829733"/>
                  <a:gd name="connsiteY0" fmla="*/ 1974841 h 2053634"/>
                  <a:gd name="connsiteX1" fmla="*/ 177800 w 829733"/>
                  <a:gd name="connsiteY1" fmla="*/ 1348308 h 2053634"/>
                  <a:gd name="connsiteX2" fmla="*/ 270933 w 829733"/>
                  <a:gd name="connsiteY2" fmla="*/ 1966375 h 2053634"/>
                  <a:gd name="connsiteX3" fmla="*/ 362373 w 829733"/>
                  <a:gd name="connsiteY3" fmla="*/ 1965528 h 2053634"/>
                  <a:gd name="connsiteX4" fmla="*/ 440266 w 829733"/>
                  <a:gd name="connsiteY4" fmla="*/ 1974841 h 2053634"/>
                  <a:gd name="connsiteX5" fmla="*/ 499533 w 829733"/>
                  <a:gd name="connsiteY5" fmla="*/ 874175 h 2053634"/>
                  <a:gd name="connsiteX6" fmla="*/ 558800 w 829733"/>
                  <a:gd name="connsiteY6" fmla="*/ 10575 h 2053634"/>
                  <a:gd name="connsiteX7" fmla="*/ 618066 w 829733"/>
                  <a:gd name="connsiteY7" fmla="*/ 1475308 h 2053634"/>
                  <a:gd name="connsiteX8" fmla="*/ 626533 w 829733"/>
                  <a:gd name="connsiteY8" fmla="*/ 1678508 h 2053634"/>
                  <a:gd name="connsiteX9" fmla="*/ 702733 w 829733"/>
                  <a:gd name="connsiteY9" fmla="*/ 1949441 h 2053634"/>
                  <a:gd name="connsiteX10" fmla="*/ 829733 w 829733"/>
                  <a:gd name="connsiteY10" fmla="*/ 2008708 h 2053634"/>
                  <a:gd name="connsiteX11" fmla="*/ 829733 w 829733"/>
                  <a:gd name="connsiteY11" fmla="*/ 2008708 h 2053634"/>
                  <a:gd name="connsiteX0" fmla="*/ 0 w 829733"/>
                  <a:gd name="connsiteY0" fmla="*/ 1974841 h 2011567"/>
                  <a:gd name="connsiteX1" fmla="*/ 177800 w 829733"/>
                  <a:gd name="connsiteY1" fmla="*/ 1348308 h 2011567"/>
                  <a:gd name="connsiteX2" fmla="*/ 270933 w 829733"/>
                  <a:gd name="connsiteY2" fmla="*/ 1966375 h 2011567"/>
                  <a:gd name="connsiteX3" fmla="*/ 362373 w 829733"/>
                  <a:gd name="connsiteY3" fmla="*/ 1965528 h 2011567"/>
                  <a:gd name="connsiteX4" fmla="*/ 440266 w 829733"/>
                  <a:gd name="connsiteY4" fmla="*/ 1974841 h 2011567"/>
                  <a:gd name="connsiteX5" fmla="*/ 499533 w 829733"/>
                  <a:gd name="connsiteY5" fmla="*/ 874175 h 2011567"/>
                  <a:gd name="connsiteX6" fmla="*/ 558800 w 829733"/>
                  <a:gd name="connsiteY6" fmla="*/ 10575 h 2011567"/>
                  <a:gd name="connsiteX7" fmla="*/ 618066 w 829733"/>
                  <a:gd name="connsiteY7" fmla="*/ 1475308 h 2011567"/>
                  <a:gd name="connsiteX8" fmla="*/ 626533 w 829733"/>
                  <a:gd name="connsiteY8" fmla="*/ 1678508 h 2011567"/>
                  <a:gd name="connsiteX9" fmla="*/ 702733 w 829733"/>
                  <a:gd name="connsiteY9" fmla="*/ 1949441 h 2011567"/>
                  <a:gd name="connsiteX10" fmla="*/ 829733 w 829733"/>
                  <a:gd name="connsiteY10" fmla="*/ 2008708 h 2011567"/>
                  <a:gd name="connsiteX11" fmla="*/ 829733 w 829733"/>
                  <a:gd name="connsiteY11" fmla="*/ 2008708 h 2011567"/>
                  <a:gd name="connsiteX0" fmla="*/ 0 w 829733"/>
                  <a:gd name="connsiteY0" fmla="*/ 1974797 h 2012223"/>
                  <a:gd name="connsiteX1" fmla="*/ 177800 w 829733"/>
                  <a:gd name="connsiteY1" fmla="*/ 1348264 h 2012223"/>
                  <a:gd name="connsiteX2" fmla="*/ 270933 w 829733"/>
                  <a:gd name="connsiteY2" fmla="*/ 1966331 h 2012223"/>
                  <a:gd name="connsiteX3" fmla="*/ 362373 w 829733"/>
                  <a:gd name="connsiteY3" fmla="*/ 1965484 h 2012223"/>
                  <a:gd name="connsiteX4" fmla="*/ 451696 w 829733"/>
                  <a:gd name="connsiteY4" fmla="*/ 1955747 h 2012223"/>
                  <a:gd name="connsiteX5" fmla="*/ 499533 w 829733"/>
                  <a:gd name="connsiteY5" fmla="*/ 874131 h 2012223"/>
                  <a:gd name="connsiteX6" fmla="*/ 558800 w 829733"/>
                  <a:gd name="connsiteY6" fmla="*/ 10531 h 2012223"/>
                  <a:gd name="connsiteX7" fmla="*/ 618066 w 829733"/>
                  <a:gd name="connsiteY7" fmla="*/ 1475264 h 2012223"/>
                  <a:gd name="connsiteX8" fmla="*/ 626533 w 829733"/>
                  <a:gd name="connsiteY8" fmla="*/ 1678464 h 2012223"/>
                  <a:gd name="connsiteX9" fmla="*/ 702733 w 829733"/>
                  <a:gd name="connsiteY9" fmla="*/ 1949397 h 2012223"/>
                  <a:gd name="connsiteX10" fmla="*/ 829733 w 829733"/>
                  <a:gd name="connsiteY10" fmla="*/ 2008664 h 2012223"/>
                  <a:gd name="connsiteX11" fmla="*/ 829733 w 829733"/>
                  <a:gd name="connsiteY11" fmla="*/ 2008664 h 2012223"/>
                  <a:gd name="connsiteX0" fmla="*/ 0 w 829733"/>
                  <a:gd name="connsiteY0" fmla="*/ 1974797 h 2012223"/>
                  <a:gd name="connsiteX1" fmla="*/ 76623 w 829733"/>
                  <a:gd name="connsiteY1" fmla="*/ 1637825 h 2012223"/>
                  <a:gd name="connsiteX2" fmla="*/ 177800 w 829733"/>
                  <a:gd name="connsiteY2" fmla="*/ 1348264 h 2012223"/>
                  <a:gd name="connsiteX3" fmla="*/ 270933 w 829733"/>
                  <a:gd name="connsiteY3" fmla="*/ 1966331 h 2012223"/>
                  <a:gd name="connsiteX4" fmla="*/ 362373 w 829733"/>
                  <a:gd name="connsiteY4" fmla="*/ 1965484 h 2012223"/>
                  <a:gd name="connsiteX5" fmla="*/ 451696 w 829733"/>
                  <a:gd name="connsiteY5" fmla="*/ 1955747 h 2012223"/>
                  <a:gd name="connsiteX6" fmla="*/ 499533 w 829733"/>
                  <a:gd name="connsiteY6" fmla="*/ 874131 h 2012223"/>
                  <a:gd name="connsiteX7" fmla="*/ 558800 w 829733"/>
                  <a:gd name="connsiteY7" fmla="*/ 10531 h 2012223"/>
                  <a:gd name="connsiteX8" fmla="*/ 618066 w 829733"/>
                  <a:gd name="connsiteY8" fmla="*/ 1475264 h 2012223"/>
                  <a:gd name="connsiteX9" fmla="*/ 626533 w 829733"/>
                  <a:gd name="connsiteY9" fmla="*/ 1678464 h 2012223"/>
                  <a:gd name="connsiteX10" fmla="*/ 702733 w 829733"/>
                  <a:gd name="connsiteY10" fmla="*/ 1949397 h 2012223"/>
                  <a:gd name="connsiteX11" fmla="*/ 829733 w 829733"/>
                  <a:gd name="connsiteY11" fmla="*/ 2008664 h 2012223"/>
                  <a:gd name="connsiteX12" fmla="*/ 829733 w 829733"/>
                  <a:gd name="connsiteY12" fmla="*/ 2008664 h 2012223"/>
                  <a:gd name="connsiteX0" fmla="*/ 0 w 829733"/>
                  <a:gd name="connsiteY0" fmla="*/ 1974797 h 2012223"/>
                  <a:gd name="connsiteX1" fmla="*/ 107103 w 829733"/>
                  <a:gd name="connsiteY1" fmla="*/ 1656875 h 2012223"/>
                  <a:gd name="connsiteX2" fmla="*/ 177800 w 829733"/>
                  <a:gd name="connsiteY2" fmla="*/ 1348264 h 2012223"/>
                  <a:gd name="connsiteX3" fmla="*/ 270933 w 829733"/>
                  <a:gd name="connsiteY3" fmla="*/ 1966331 h 2012223"/>
                  <a:gd name="connsiteX4" fmla="*/ 362373 w 829733"/>
                  <a:gd name="connsiteY4" fmla="*/ 1965484 h 2012223"/>
                  <a:gd name="connsiteX5" fmla="*/ 451696 w 829733"/>
                  <a:gd name="connsiteY5" fmla="*/ 1955747 h 2012223"/>
                  <a:gd name="connsiteX6" fmla="*/ 499533 w 829733"/>
                  <a:gd name="connsiteY6" fmla="*/ 874131 h 2012223"/>
                  <a:gd name="connsiteX7" fmla="*/ 558800 w 829733"/>
                  <a:gd name="connsiteY7" fmla="*/ 10531 h 2012223"/>
                  <a:gd name="connsiteX8" fmla="*/ 618066 w 829733"/>
                  <a:gd name="connsiteY8" fmla="*/ 1475264 h 2012223"/>
                  <a:gd name="connsiteX9" fmla="*/ 626533 w 829733"/>
                  <a:gd name="connsiteY9" fmla="*/ 1678464 h 2012223"/>
                  <a:gd name="connsiteX10" fmla="*/ 702733 w 829733"/>
                  <a:gd name="connsiteY10" fmla="*/ 1949397 h 2012223"/>
                  <a:gd name="connsiteX11" fmla="*/ 829733 w 829733"/>
                  <a:gd name="connsiteY11" fmla="*/ 2008664 h 2012223"/>
                  <a:gd name="connsiteX12" fmla="*/ 829733 w 829733"/>
                  <a:gd name="connsiteY12" fmla="*/ 2008664 h 2012223"/>
                  <a:gd name="connsiteX0" fmla="*/ 0 w 829733"/>
                  <a:gd name="connsiteY0" fmla="*/ 1982324 h 2019750"/>
                  <a:gd name="connsiteX1" fmla="*/ 107103 w 829733"/>
                  <a:gd name="connsiteY1" fmla="*/ 1664402 h 2019750"/>
                  <a:gd name="connsiteX2" fmla="*/ 177800 w 829733"/>
                  <a:gd name="connsiteY2" fmla="*/ 1355791 h 2019750"/>
                  <a:gd name="connsiteX3" fmla="*/ 270933 w 829733"/>
                  <a:gd name="connsiteY3" fmla="*/ 1973858 h 2019750"/>
                  <a:gd name="connsiteX4" fmla="*/ 362373 w 829733"/>
                  <a:gd name="connsiteY4" fmla="*/ 1973011 h 2019750"/>
                  <a:gd name="connsiteX5" fmla="*/ 451696 w 829733"/>
                  <a:gd name="connsiteY5" fmla="*/ 1963274 h 2019750"/>
                  <a:gd name="connsiteX6" fmla="*/ 499533 w 829733"/>
                  <a:gd name="connsiteY6" fmla="*/ 881658 h 2019750"/>
                  <a:gd name="connsiteX7" fmla="*/ 532130 w 829733"/>
                  <a:gd name="connsiteY7" fmla="*/ 10438 h 2019750"/>
                  <a:gd name="connsiteX8" fmla="*/ 618066 w 829733"/>
                  <a:gd name="connsiteY8" fmla="*/ 1482791 h 2019750"/>
                  <a:gd name="connsiteX9" fmla="*/ 626533 w 829733"/>
                  <a:gd name="connsiteY9" fmla="*/ 1685991 h 2019750"/>
                  <a:gd name="connsiteX10" fmla="*/ 702733 w 829733"/>
                  <a:gd name="connsiteY10" fmla="*/ 1956924 h 2019750"/>
                  <a:gd name="connsiteX11" fmla="*/ 829733 w 829733"/>
                  <a:gd name="connsiteY11" fmla="*/ 2016191 h 2019750"/>
                  <a:gd name="connsiteX12" fmla="*/ 829733 w 829733"/>
                  <a:gd name="connsiteY12" fmla="*/ 2016191 h 2019750"/>
                  <a:gd name="connsiteX0" fmla="*/ 0 w 829733"/>
                  <a:gd name="connsiteY0" fmla="*/ 1981825 h 2019251"/>
                  <a:gd name="connsiteX1" fmla="*/ 107103 w 829733"/>
                  <a:gd name="connsiteY1" fmla="*/ 1663903 h 2019251"/>
                  <a:gd name="connsiteX2" fmla="*/ 177800 w 829733"/>
                  <a:gd name="connsiteY2" fmla="*/ 1355292 h 2019251"/>
                  <a:gd name="connsiteX3" fmla="*/ 270933 w 829733"/>
                  <a:gd name="connsiteY3" fmla="*/ 1973359 h 2019251"/>
                  <a:gd name="connsiteX4" fmla="*/ 362373 w 829733"/>
                  <a:gd name="connsiteY4" fmla="*/ 1972512 h 2019251"/>
                  <a:gd name="connsiteX5" fmla="*/ 451696 w 829733"/>
                  <a:gd name="connsiteY5" fmla="*/ 1962775 h 2019251"/>
                  <a:gd name="connsiteX6" fmla="*/ 499533 w 829733"/>
                  <a:gd name="connsiteY6" fmla="*/ 881159 h 2019251"/>
                  <a:gd name="connsiteX7" fmla="*/ 532130 w 829733"/>
                  <a:gd name="connsiteY7" fmla="*/ 9939 h 2019251"/>
                  <a:gd name="connsiteX8" fmla="*/ 590973 w 829733"/>
                  <a:gd name="connsiteY8" fmla="*/ 1465783 h 2019251"/>
                  <a:gd name="connsiteX9" fmla="*/ 618066 w 829733"/>
                  <a:gd name="connsiteY9" fmla="*/ 1482292 h 2019251"/>
                  <a:gd name="connsiteX10" fmla="*/ 626533 w 829733"/>
                  <a:gd name="connsiteY10" fmla="*/ 1685492 h 2019251"/>
                  <a:gd name="connsiteX11" fmla="*/ 702733 w 829733"/>
                  <a:gd name="connsiteY11" fmla="*/ 1956425 h 2019251"/>
                  <a:gd name="connsiteX12" fmla="*/ 829733 w 829733"/>
                  <a:gd name="connsiteY12" fmla="*/ 2015692 h 2019251"/>
                  <a:gd name="connsiteX13" fmla="*/ 829733 w 829733"/>
                  <a:gd name="connsiteY13" fmla="*/ 2015692 h 2019251"/>
                  <a:gd name="connsiteX0" fmla="*/ 0 w 829733"/>
                  <a:gd name="connsiteY0" fmla="*/ 1998399 h 2035825"/>
                  <a:gd name="connsiteX1" fmla="*/ 107103 w 829733"/>
                  <a:gd name="connsiteY1" fmla="*/ 1680477 h 2035825"/>
                  <a:gd name="connsiteX2" fmla="*/ 177800 w 829733"/>
                  <a:gd name="connsiteY2" fmla="*/ 1371866 h 2035825"/>
                  <a:gd name="connsiteX3" fmla="*/ 270933 w 829733"/>
                  <a:gd name="connsiteY3" fmla="*/ 1989933 h 2035825"/>
                  <a:gd name="connsiteX4" fmla="*/ 362373 w 829733"/>
                  <a:gd name="connsiteY4" fmla="*/ 1989086 h 2035825"/>
                  <a:gd name="connsiteX5" fmla="*/ 451696 w 829733"/>
                  <a:gd name="connsiteY5" fmla="*/ 1979349 h 2035825"/>
                  <a:gd name="connsiteX6" fmla="*/ 499533 w 829733"/>
                  <a:gd name="connsiteY6" fmla="*/ 897733 h 2035825"/>
                  <a:gd name="connsiteX7" fmla="*/ 532130 w 829733"/>
                  <a:gd name="connsiteY7" fmla="*/ 26513 h 2035825"/>
                  <a:gd name="connsiteX8" fmla="*/ 545253 w 829733"/>
                  <a:gd name="connsiteY8" fmla="*/ 339357 h 2035825"/>
                  <a:gd name="connsiteX9" fmla="*/ 590973 w 829733"/>
                  <a:gd name="connsiteY9" fmla="*/ 1482357 h 2035825"/>
                  <a:gd name="connsiteX10" fmla="*/ 618066 w 829733"/>
                  <a:gd name="connsiteY10" fmla="*/ 1498866 h 2035825"/>
                  <a:gd name="connsiteX11" fmla="*/ 626533 w 829733"/>
                  <a:gd name="connsiteY11" fmla="*/ 1702066 h 2035825"/>
                  <a:gd name="connsiteX12" fmla="*/ 702733 w 829733"/>
                  <a:gd name="connsiteY12" fmla="*/ 1972999 h 2035825"/>
                  <a:gd name="connsiteX13" fmla="*/ 829733 w 829733"/>
                  <a:gd name="connsiteY13" fmla="*/ 2032266 h 2035825"/>
                  <a:gd name="connsiteX14" fmla="*/ 829733 w 829733"/>
                  <a:gd name="connsiteY14" fmla="*/ 2032266 h 2035825"/>
                  <a:gd name="connsiteX0" fmla="*/ 0 w 829733"/>
                  <a:gd name="connsiteY0" fmla="*/ 1998399 h 2035825"/>
                  <a:gd name="connsiteX1" fmla="*/ 107103 w 829733"/>
                  <a:gd name="connsiteY1" fmla="*/ 1680477 h 2035825"/>
                  <a:gd name="connsiteX2" fmla="*/ 177800 w 829733"/>
                  <a:gd name="connsiteY2" fmla="*/ 1371866 h 2035825"/>
                  <a:gd name="connsiteX3" fmla="*/ 270933 w 829733"/>
                  <a:gd name="connsiteY3" fmla="*/ 1989933 h 2035825"/>
                  <a:gd name="connsiteX4" fmla="*/ 362373 w 829733"/>
                  <a:gd name="connsiteY4" fmla="*/ 1989086 h 2035825"/>
                  <a:gd name="connsiteX5" fmla="*/ 451696 w 829733"/>
                  <a:gd name="connsiteY5" fmla="*/ 1979349 h 2035825"/>
                  <a:gd name="connsiteX6" fmla="*/ 499533 w 829733"/>
                  <a:gd name="connsiteY6" fmla="*/ 897733 h 2035825"/>
                  <a:gd name="connsiteX7" fmla="*/ 532130 w 829733"/>
                  <a:gd name="connsiteY7" fmla="*/ 26513 h 2035825"/>
                  <a:gd name="connsiteX8" fmla="*/ 545253 w 829733"/>
                  <a:gd name="connsiteY8" fmla="*/ 339357 h 2035825"/>
                  <a:gd name="connsiteX9" fmla="*/ 590973 w 829733"/>
                  <a:gd name="connsiteY9" fmla="*/ 1482357 h 2035825"/>
                  <a:gd name="connsiteX10" fmla="*/ 618066 w 829733"/>
                  <a:gd name="connsiteY10" fmla="*/ 1498866 h 2035825"/>
                  <a:gd name="connsiteX11" fmla="*/ 626533 w 829733"/>
                  <a:gd name="connsiteY11" fmla="*/ 1702066 h 2035825"/>
                  <a:gd name="connsiteX12" fmla="*/ 702733 w 829733"/>
                  <a:gd name="connsiteY12" fmla="*/ 1972999 h 2035825"/>
                  <a:gd name="connsiteX13" fmla="*/ 829733 w 829733"/>
                  <a:gd name="connsiteY13" fmla="*/ 2032266 h 2035825"/>
                  <a:gd name="connsiteX14" fmla="*/ 829733 w 829733"/>
                  <a:gd name="connsiteY14" fmla="*/ 2032266 h 2035825"/>
                  <a:gd name="connsiteX0" fmla="*/ 0 w 829733"/>
                  <a:gd name="connsiteY0" fmla="*/ 1998399 h 2035825"/>
                  <a:gd name="connsiteX1" fmla="*/ 107103 w 829733"/>
                  <a:gd name="connsiteY1" fmla="*/ 1680477 h 2035825"/>
                  <a:gd name="connsiteX2" fmla="*/ 177800 w 829733"/>
                  <a:gd name="connsiteY2" fmla="*/ 1371866 h 2035825"/>
                  <a:gd name="connsiteX3" fmla="*/ 270933 w 829733"/>
                  <a:gd name="connsiteY3" fmla="*/ 1989933 h 2035825"/>
                  <a:gd name="connsiteX4" fmla="*/ 362373 w 829733"/>
                  <a:gd name="connsiteY4" fmla="*/ 1989086 h 2035825"/>
                  <a:gd name="connsiteX5" fmla="*/ 451696 w 829733"/>
                  <a:gd name="connsiteY5" fmla="*/ 1979349 h 2035825"/>
                  <a:gd name="connsiteX6" fmla="*/ 499533 w 829733"/>
                  <a:gd name="connsiteY6" fmla="*/ 897733 h 2035825"/>
                  <a:gd name="connsiteX7" fmla="*/ 532130 w 829733"/>
                  <a:gd name="connsiteY7" fmla="*/ 26513 h 2035825"/>
                  <a:gd name="connsiteX8" fmla="*/ 579543 w 829733"/>
                  <a:gd name="connsiteY8" fmla="*/ 339357 h 2035825"/>
                  <a:gd name="connsiteX9" fmla="*/ 590973 w 829733"/>
                  <a:gd name="connsiteY9" fmla="*/ 1482357 h 2035825"/>
                  <a:gd name="connsiteX10" fmla="*/ 618066 w 829733"/>
                  <a:gd name="connsiteY10" fmla="*/ 1498866 h 2035825"/>
                  <a:gd name="connsiteX11" fmla="*/ 626533 w 829733"/>
                  <a:gd name="connsiteY11" fmla="*/ 1702066 h 2035825"/>
                  <a:gd name="connsiteX12" fmla="*/ 702733 w 829733"/>
                  <a:gd name="connsiteY12" fmla="*/ 1972999 h 2035825"/>
                  <a:gd name="connsiteX13" fmla="*/ 829733 w 829733"/>
                  <a:gd name="connsiteY13" fmla="*/ 2032266 h 2035825"/>
                  <a:gd name="connsiteX14" fmla="*/ 829733 w 829733"/>
                  <a:gd name="connsiteY14" fmla="*/ 2032266 h 2035825"/>
                  <a:gd name="connsiteX0" fmla="*/ 0 w 829733"/>
                  <a:gd name="connsiteY0" fmla="*/ 1998399 h 2035825"/>
                  <a:gd name="connsiteX1" fmla="*/ 107103 w 829733"/>
                  <a:gd name="connsiteY1" fmla="*/ 1680477 h 2035825"/>
                  <a:gd name="connsiteX2" fmla="*/ 177800 w 829733"/>
                  <a:gd name="connsiteY2" fmla="*/ 1371866 h 2035825"/>
                  <a:gd name="connsiteX3" fmla="*/ 270933 w 829733"/>
                  <a:gd name="connsiteY3" fmla="*/ 1989933 h 2035825"/>
                  <a:gd name="connsiteX4" fmla="*/ 362373 w 829733"/>
                  <a:gd name="connsiteY4" fmla="*/ 1989086 h 2035825"/>
                  <a:gd name="connsiteX5" fmla="*/ 451696 w 829733"/>
                  <a:gd name="connsiteY5" fmla="*/ 1979349 h 2035825"/>
                  <a:gd name="connsiteX6" fmla="*/ 499533 w 829733"/>
                  <a:gd name="connsiteY6" fmla="*/ 897733 h 2035825"/>
                  <a:gd name="connsiteX7" fmla="*/ 532130 w 829733"/>
                  <a:gd name="connsiteY7" fmla="*/ 26513 h 2035825"/>
                  <a:gd name="connsiteX8" fmla="*/ 552873 w 829733"/>
                  <a:gd name="connsiteY8" fmla="*/ 339357 h 2035825"/>
                  <a:gd name="connsiteX9" fmla="*/ 590973 w 829733"/>
                  <a:gd name="connsiteY9" fmla="*/ 1482357 h 2035825"/>
                  <a:gd name="connsiteX10" fmla="*/ 618066 w 829733"/>
                  <a:gd name="connsiteY10" fmla="*/ 1498866 h 2035825"/>
                  <a:gd name="connsiteX11" fmla="*/ 626533 w 829733"/>
                  <a:gd name="connsiteY11" fmla="*/ 1702066 h 2035825"/>
                  <a:gd name="connsiteX12" fmla="*/ 702733 w 829733"/>
                  <a:gd name="connsiteY12" fmla="*/ 1972999 h 2035825"/>
                  <a:gd name="connsiteX13" fmla="*/ 829733 w 829733"/>
                  <a:gd name="connsiteY13" fmla="*/ 2032266 h 2035825"/>
                  <a:gd name="connsiteX14" fmla="*/ 829733 w 829733"/>
                  <a:gd name="connsiteY14" fmla="*/ 2032266 h 2035825"/>
                  <a:gd name="connsiteX0" fmla="*/ 0 w 829733"/>
                  <a:gd name="connsiteY0" fmla="*/ 1998751 h 2036177"/>
                  <a:gd name="connsiteX1" fmla="*/ 107103 w 829733"/>
                  <a:gd name="connsiteY1" fmla="*/ 1680829 h 2036177"/>
                  <a:gd name="connsiteX2" fmla="*/ 177800 w 829733"/>
                  <a:gd name="connsiteY2" fmla="*/ 1372218 h 2036177"/>
                  <a:gd name="connsiteX3" fmla="*/ 270933 w 829733"/>
                  <a:gd name="connsiteY3" fmla="*/ 1990285 h 2036177"/>
                  <a:gd name="connsiteX4" fmla="*/ 362373 w 829733"/>
                  <a:gd name="connsiteY4" fmla="*/ 1989438 h 2036177"/>
                  <a:gd name="connsiteX5" fmla="*/ 451696 w 829733"/>
                  <a:gd name="connsiteY5" fmla="*/ 1979701 h 2036177"/>
                  <a:gd name="connsiteX6" fmla="*/ 499533 w 829733"/>
                  <a:gd name="connsiteY6" fmla="*/ 898085 h 2036177"/>
                  <a:gd name="connsiteX7" fmla="*/ 532130 w 829733"/>
                  <a:gd name="connsiteY7" fmla="*/ 26865 h 2036177"/>
                  <a:gd name="connsiteX8" fmla="*/ 552873 w 829733"/>
                  <a:gd name="connsiteY8" fmla="*/ 339709 h 2036177"/>
                  <a:gd name="connsiteX9" fmla="*/ 590973 w 829733"/>
                  <a:gd name="connsiteY9" fmla="*/ 1482709 h 2036177"/>
                  <a:gd name="connsiteX10" fmla="*/ 618066 w 829733"/>
                  <a:gd name="connsiteY10" fmla="*/ 1499218 h 2036177"/>
                  <a:gd name="connsiteX11" fmla="*/ 626533 w 829733"/>
                  <a:gd name="connsiteY11" fmla="*/ 1702418 h 2036177"/>
                  <a:gd name="connsiteX12" fmla="*/ 702733 w 829733"/>
                  <a:gd name="connsiteY12" fmla="*/ 1973351 h 2036177"/>
                  <a:gd name="connsiteX13" fmla="*/ 829733 w 829733"/>
                  <a:gd name="connsiteY13" fmla="*/ 2032618 h 2036177"/>
                  <a:gd name="connsiteX14" fmla="*/ 829733 w 829733"/>
                  <a:gd name="connsiteY14" fmla="*/ 2032618 h 2036177"/>
                  <a:gd name="connsiteX0" fmla="*/ 0 w 829733"/>
                  <a:gd name="connsiteY0" fmla="*/ 1998132 h 2035558"/>
                  <a:gd name="connsiteX1" fmla="*/ 107103 w 829733"/>
                  <a:gd name="connsiteY1" fmla="*/ 1680210 h 2035558"/>
                  <a:gd name="connsiteX2" fmla="*/ 177800 w 829733"/>
                  <a:gd name="connsiteY2" fmla="*/ 1371599 h 2035558"/>
                  <a:gd name="connsiteX3" fmla="*/ 270933 w 829733"/>
                  <a:gd name="connsiteY3" fmla="*/ 1989666 h 2035558"/>
                  <a:gd name="connsiteX4" fmla="*/ 362373 w 829733"/>
                  <a:gd name="connsiteY4" fmla="*/ 1988819 h 2035558"/>
                  <a:gd name="connsiteX5" fmla="*/ 451696 w 829733"/>
                  <a:gd name="connsiteY5" fmla="*/ 1979082 h 2035558"/>
                  <a:gd name="connsiteX6" fmla="*/ 499533 w 829733"/>
                  <a:gd name="connsiteY6" fmla="*/ 897466 h 2035558"/>
                  <a:gd name="connsiteX7" fmla="*/ 532130 w 829733"/>
                  <a:gd name="connsiteY7" fmla="*/ 26246 h 2035558"/>
                  <a:gd name="connsiteX8" fmla="*/ 590973 w 829733"/>
                  <a:gd name="connsiteY8" fmla="*/ 342900 h 2035558"/>
                  <a:gd name="connsiteX9" fmla="*/ 590973 w 829733"/>
                  <a:gd name="connsiteY9" fmla="*/ 1482090 h 2035558"/>
                  <a:gd name="connsiteX10" fmla="*/ 618066 w 829733"/>
                  <a:gd name="connsiteY10" fmla="*/ 1498599 h 2035558"/>
                  <a:gd name="connsiteX11" fmla="*/ 626533 w 829733"/>
                  <a:gd name="connsiteY11" fmla="*/ 1701799 h 2035558"/>
                  <a:gd name="connsiteX12" fmla="*/ 702733 w 829733"/>
                  <a:gd name="connsiteY12" fmla="*/ 1972732 h 2035558"/>
                  <a:gd name="connsiteX13" fmla="*/ 829733 w 829733"/>
                  <a:gd name="connsiteY13" fmla="*/ 2031999 h 2035558"/>
                  <a:gd name="connsiteX14" fmla="*/ 829733 w 829733"/>
                  <a:gd name="connsiteY14" fmla="*/ 2031999 h 2035558"/>
                  <a:gd name="connsiteX0" fmla="*/ 0 w 829733"/>
                  <a:gd name="connsiteY0" fmla="*/ 2007349 h 2044775"/>
                  <a:gd name="connsiteX1" fmla="*/ 107103 w 829733"/>
                  <a:gd name="connsiteY1" fmla="*/ 1689427 h 2044775"/>
                  <a:gd name="connsiteX2" fmla="*/ 177800 w 829733"/>
                  <a:gd name="connsiteY2" fmla="*/ 1380816 h 2044775"/>
                  <a:gd name="connsiteX3" fmla="*/ 270933 w 829733"/>
                  <a:gd name="connsiteY3" fmla="*/ 1998883 h 2044775"/>
                  <a:gd name="connsiteX4" fmla="*/ 362373 w 829733"/>
                  <a:gd name="connsiteY4" fmla="*/ 1998036 h 2044775"/>
                  <a:gd name="connsiteX5" fmla="*/ 451696 w 829733"/>
                  <a:gd name="connsiteY5" fmla="*/ 1988299 h 2044775"/>
                  <a:gd name="connsiteX6" fmla="*/ 499533 w 829733"/>
                  <a:gd name="connsiteY6" fmla="*/ 906683 h 2044775"/>
                  <a:gd name="connsiteX7" fmla="*/ 532130 w 829733"/>
                  <a:gd name="connsiteY7" fmla="*/ 35463 h 2044775"/>
                  <a:gd name="connsiteX8" fmla="*/ 575733 w 829733"/>
                  <a:gd name="connsiteY8" fmla="*/ 302587 h 2044775"/>
                  <a:gd name="connsiteX9" fmla="*/ 590973 w 829733"/>
                  <a:gd name="connsiteY9" fmla="*/ 1491307 h 2044775"/>
                  <a:gd name="connsiteX10" fmla="*/ 618066 w 829733"/>
                  <a:gd name="connsiteY10" fmla="*/ 1507816 h 2044775"/>
                  <a:gd name="connsiteX11" fmla="*/ 626533 w 829733"/>
                  <a:gd name="connsiteY11" fmla="*/ 1711016 h 2044775"/>
                  <a:gd name="connsiteX12" fmla="*/ 702733 w 829733"/>
                  <a:gd name="connsiteY12" fmla="*/ 1981949 h 2044775"/>
                  <a:gd name="connsiteX13" fmla="*/ 829733 w 829733"/>
                  <a:gd name="connsiteY13" fmla="*/ 2041216 h 2044775"/>
                  <a:gd name="connsiteX14" fmla="*/ 829733 w 829733"/>
                  <a:gd name="connsiteY14" fmla="*/ 2041216 h 2044775"/>
                  <a:gd name="connsiteX0" fmla="*/ 0 w 829733"/>
                  <a:gd name="connsiteY0" fmla="*/ 1993903 h 2031329"/>
                  <a:gd name="connsiteX1" fmla="*/ 107103 w 829733"/>
                  <a:gd name="connsiteY1" fmla="*/ 1675981 h 2031329"/>
                  <a:gd name="connsiteX2" fmla="*/ 177800 w 829733"/>
                  <a:gd name="connsiteY2" fmla="*/ 1367370 h 2031329"/>
                  <a:gd name="connsiteX3" fmla="*/ 270933 w 829733"/>
                  <a:gd name="connsiteY3" fmla="*/ 1985437 h 2031329"/>
                  <a:gd name="connsiteX4" fmla="*/ 362373 w 829733"/>
                  <a:gd name="connsiteY4" fmla="*/ 1984590 h 2031329"/>
                  <a:gd name="connsiteX5" fmla="*/ 451696 w 829733"/>
                  <a:gd name="connsiteY5" fmla="*/ 1974853 h 2031329"/>
                  <a:gd name="connsiteX6" fmla="*/ 499533 w 829733"/>
                  <a:gd name="connsiteY6" fmla="*/ 893237 h 2031329"/>
                  <a:gd name="connsiteX7" fmla="*/ 532130 w 829733"/>
                  <a:gd name="connsiteY7" fmla="*/ 22017 h 2031329"/>
                  <a:gd name="connsiteX8" fmla="*/ 575733 w 829733"/>
                  <a:gd name="connsiteY8" fmla="*/ 289141 h 2031329"/>
                  <a:gd name="connsiteX9" fmla="*/ 590973 w 829733"/>
                  <a:gd name="connsiteY9" fmla="*/ 597751 h 2031329"/>
                  <a:gd name="connsiteX10" fmla="*/ 590973 w 829733"/>
                  <a:gd name="connsiteY10" fmla="*/ 1477861 h 2031329"/>
                  <a:gd name="connsiteX11" fmla="*/ 618066 w 829733"/>
                  <a:gd name="connsiteY11" fmla="*/ 1494370 h 2031329"/>
                  <a:gd name="connsiteX12" fmla="*/ 626533 w 829733"/>
                  <a:gd name="connsiteY12" fmla="*/ 1697570 h 2031329"/>
                  <a:gd name="connsiteX13" fmla="*/ 702733 w 829733"/>
                  <a:gd name="connsiteY13" fmla="*/ 1968503 h 2031329"/>
                  <a:gd name="connsiteX14" fmla="*/ 829733 w 829733"/>
                  <a:gd name="connsiteY14" fmla="*/ 2027770 h 2031329"/>
                  <a:gd name="connsiteX15" fmla="*/ 829733 w 829733"/>
                  <a:gd name="connsiteY15" fmla="*/ 2027770 h 2031329"/>
                  <a:gd name="connsiteX0" fmla="*/ 0 w 829733"/>
                  <a:gd name="connsiteY0" fmla="*/ 1993903 h 2031329"/>
                  <a:gd name="connsiteX1" fmla="*/ 107103 w 829733"/>
                  <a:gd name="connsiteY1" fmla="*/ 1675981 h 2031329"/>
                  <a:gd name="connsiteX2" fmla="*/ 177800 w 829733"/>
                  <a:gd name="connsiteY2" fmla="*/ 1367370 h 2031329"/>
                  <a:gd name="connsiteX3" fmla="*/ 270933 w 829733"/>
                  <a:gd name="connsiteY3" fmla="*/ 1985437 h 2031329"/>
                  <a:gd name="connsiteX4" fmla="*/ 362373 w 829733"/>
                  <a:gd name="connsiteY4" fmla="*/ 1984590 h 2031329"/>
                  <a:gd name="connsiteX5" fmla="*/ 451696 w 829733"/>
                  <a:gd name="connsiteY5" fmla="*/ 1974853 h 2031329"/>
                  <a:gd name="connsiteX6" fmla="*/ 499533 w 829733"/>
                  <a:gd name="connsiteY6" fmla="*/ 893237 h 2031329"/>
                  <a:gd name="connsiteX7" fmla="*/ 532130 w 829733"/>
                  <a:gd name="connsiteY7" fmla="*/ 22017 h 2031329"/>
                  <a:gd name="connsiteX8" fmla="*/ 575733 w 829733"/>
                  <a:gd name="connsiteY8" fmla="*/ 289141 h 2031329"/>
                  <a:gd name="connsiteX9" fmla="*/ 571923 w 829733"/>
                  <a:gd name="connsiteY9" fmla="*/ 597751 h 2031329"/>
                  <a:gd name="connsiteX10" fmla="*/ 590973 w 829733"/>
                  <a:gd name="connsiteY10" fmla="*/ 1477861 h 2031329"/>
                  <a:gd name="connsiteX11" fmla="*/ 618066 w 829733"/>
                  <a:gd name="connsiteY11" fmla="*/ 1494370 h 2031329"/>
                  <a:gd name="connsiteX12" fmla="*/ 626533 w 829733"/>
                  <a:gd name="connsiteY12" fmla="*/ 1697570 h 2031329"/>
                  <a:gd name="connsiteX13" fmla="*/ 702733 w 829733"/>
                  <a:gd name="connsiteY13" fmla="*/ 1968503 h 2031329"/>
                  <a:gd name="connsiteX14" fmla="*/ 829733 w 829733"/>
                  <a:gd name="connsiteY14" fmla="*/ 2027770 h 2031329"/>
                  <a:gd name="connsiteX15" fmla="*/ 829733 w 829733"/>
                  <a:gd name="connsiteY15" fmla="*/ 2027770 h 2031329"/>
                  <a:gd name="connsiteX0" fmla="*/ 0 w 829733"/>
                  <a:gd name="connsiteY0" fmla="*/ 1993903 h 2031329"/>
                  <a:gd name="connsiteX1" fmla="*/ 107103 w 829733"/>
                  <a:gd name="connsiteY1" fmla="*/ 1675981 h 2031329"/>
                  <a:gd name="connsiteX2" fmla="*/ 177800 w 829733"/>
                  <a:gd name="connsiteY2" fmla="*/ 1367370 h 2031329"/>
                  <a:gd name="connsiteX3" fmla="*/ 270933 w 829733"/>
                  <a:gd name="connsiteY3" fmla="*/ 1985437 h 2031329"/>
                  <a:gd name="connsiteX4" fmla="*/ 362373 w 829733"/>
                  <a:gd name="connsiteY4" fmla="*/ 1984590 h 2031329"/>
                  <a:gd name="connsiteX5" fmla="*/ 451696 w 829733"/>
                  <a:gd name="connsiteY5" fmla="*/ 1974853 h 2031329"/>
                  <a:gd name="connsiteX6" fmla="*/ 499533 w 829733"/>
                  <a:gd name="connsiteY6" fmla="*/ 893237 h 2031329"/>
                  <a:gd name="connsiteX7" fmla="*/ 532130 w 829733"/>
                  <a:gd name="connsiteY7" fmla="*/ 22017 h 2031329"/>
                  <a:gd name="connsiteX8" fmla="*/ 575733 w 829733"/>
                  <a:gd name="connsiteY8" fmla="*/ 289141 h 2031329"/>
                  <a:gd name="connsiteX9" fmla="*/ 571923 w 829733"/>
                  <a:gd name="connsiteY9" fmla="*/ 597751 h 2031329"/>
                  <a:gd name="connsiteX10" fmla="*/ 590973 w 829733"/>
                  <a:gd name="connsiteY10" fmla="*/ 1477861 h 2031329"/>
                  <a:gd name="connsiteX11" fmla="*/ 602826 w 829733"/>
                  <a:gd name="connsiteY11" fmla="*/ 1532470 h 2031329"/>
                  <a:gd name="connsiteX12" fmla="*/ 626533 w 829733"/>
                  <a:gd name="connsiteY12" fmla="*/ 1697570 h 2031329"/>
                  <a:gd name="connsiteX13" fmla="*/ 702733 w 829733"/>
                  <a:gd name="connsiteY13" fmla="*/ 1968503 h 2031329"/>
                  <a:gd name="connsiteX14" fmla="*/ 829733 w 829733"/>
                  <a:gd name="connsiteY14" fmla="*/ 2027770 h 2031329"/>
                  <a:gd name="connsiteX15" fmla="*/ 829733 w 829733"/>
                  <a:gd name="connsiteY15" fmla="*/ 2027770 h 2031329"/>
                  <a:gd name="connsiteX0" fmla="*/ 0 w 829733"/>
                  <a:gd name="connsiteY0" fmla="*/ 1974548 h 2011974"/>
                  <a:gd name="connsiteX1" fmla="*/ 107103 w 829733"/>
                  <a:gd name="connsiteY1" fmla="*/ 1656626 h 2011974"/>
                  <a:gd name="connsiteX2" fmla="*/ 177800 w 829733"/>
                  <a:gd name="connsiteY2" fmla="*/ 1348015 h 2011974"/>
                  <a:gd name="connsiteX3" fmla="*/ 270933 w 829733"/>
                  <a:gd name="connsiteY3" fmla="*/ 1966082 h 2011974"/>
                  <a:gd name="connsiteX4" fmla="*/ 362373 w 829733"/>
                  <a:gd name="connsiteY4" fmla="*/ 1965235 h 2011974"/>
                  <a:gd name="connsiteX5" fmla="*/ 451696 w 829733"/>
                  <a:gd name="connsiteY5" fmla="*/ 1955498 h 2011974"/>
                  <a:gd name="connsiteX6" fmla="*/ 499533 w 829733"/>
                  <a:gd name="connsiteY6" fmla="*/ 873882 h 2011974"/>
                  <a:gd name="connsiteX7" fmla="*/ 510963 w 829733"/>
                  <a:gd name="connsiteY7" fmla="*/ 437426 h 2011974"/>
                  <a:gd name="connsiteX8" fmla="*/ 532130 w 829733"/>
                  <a:gd name="connsiteY8" fmla="*/ 2662 h 2011974"/>
                  <a:gd name="connsiteX9" fmla="*/ 575733 w 829733"/>
                  <a:gd name="connsiteY9" fmla="*/ 269786 h 2011974"/>
                  <a:gd name="connsiteX10" fmla="*/ 571923 w 829733"/>
                  <a:gd name="connsiteY10" fmla="*/ 578396 h 2011974"/>
                  <a:gd name="connsiteX11" fmla="*/ 590973 w 829733"/>
                  <a:gd name="connsiteY11" fmla="*/ 1458506 h 2011974"/>
                  <a:gd name="connsiteX12" fmla="*/ 602826 w 829733"/>
                  <a:gd name="connsiteY12" fmla="*/ 1513115 h 2011974"/>
                  <a:gd name="connsiteX13" fmla="*/ 626533 w 829733"/>
                  <a:gd name="connsiteY13" fmla="*/ 1678215 h 2011974"/>
                  <a:gd name="connsiteX14" fmla="*/ 702733 w 829733"/>
                  <a:gd name="connsiteY14" fmla="*/ 1949148 h 2011974"/>
                  <a:gd name="connsiteX15" fmla="*/ 829733 w 829733"/>
                  <a:gd name="connsiteY15" fmla="*/ 2008415 h 2011974"/>
                  <a:gd name="connsiteX16" fmla="*/ 829733 w 829733"/>
                  <a:gd name="connsiteY16" fmla="*/ 2008415 h 2011974"/>
                  <a:gd name="connsiteX0" fmla="*/ 0 w 829733"/>
                  <a:gd name="connsiteY0" fmla="*/ 1974548 h 2011974"/>
                  <a:gd name="connsiteX1" fmla="*/ 107103 w 829733"/>
                  <a:gd name="connsiteY1" fmla="*/ 1656626 h 2011974"/>
                  <a:gd name="connsiteX2" fmla="*/ 177800 w 829733"/>
                  <a:gd name="connsiteY2" fmla="*/ 1348015 h 2011974"/>
                  <a:gd name="connsiteX3" fmla="*/ 270933 w 829733"/>
                  <a:gd name="connsiteY3" fmla="*/ 1966082 h 2011974"/>
                  <a:gd name="connsiteX4" fmla="*/ 362373 w 829733"/>
                  <a:gd name="connsiteY4" fmla="*/ 1965235 h 2011974"/>
                  <a:gd name="connsiteX5" fmla="*/ 451696 w 829733"/>
                  <a:gd name="connsiteY5" fmla="*/ 1955498 h 2011974"/>
                  <a:gd name="connsiteX6" fmla="*/ 499533 w 829733"/>
                  <a:gd name="connsiteY6" fmla="*/ 873882 h 2011974"/>
                  <a:gd name="connsiteX7" fmla="*/ 488103 w 829733"/>
                  <a:gd name="connsiteY7" fmla="*/ 437426 h 2011974"/>
                  <a:gd name="connsiteX8" fmla="*/ 532130 w 829733"/>
                  <a:gd name="connsiteY8" fmla="*/ 2662 h 2011974"/>
                  <a:gd name="connsiteX9" fmla="*/ 575733 w 829733"/>
                  <a:gd name="connsiteY9" fmla="*/ 269786 h 2011974"/>
                  <a:gd name="connsiteX10" fmla="*/ 571923 w 829733"/>
                  <a:gd name="connsiteY10" fmla="*/ 578396 h 2011974"/>
                  <a:gd name="connsiteX11" fmla="*/ 590973 w 829733"/>
                  <a:gd name="connsiteY11" fmla="*/ 1458506 h 2011974"/>
                  <a:gd name="connsiteX12" fmla="*/ 602826 w 829733"/>
                  <a:gd name="connsiteY12" fmla="*/ 1513115 h 2011974"/>
                  <a:gd name="connsiteX13" fmla="*/ 626533 w 829733"/>
                  <a:gd name="connsiteY13" fmla="*/ 1678215 h 2011974"/>
                  <a:gd name="connsiteX14" fmla="*/ 702733 w 829733"/>
                  <a:gd name="connsiteY14" fmla="*/ 1949148 h 2011974"/>
                  <a:gd name="connsiteX15" fmla="*/ 829733 w 829733"/>
                  <a:gd name="connsiteY15" fmla="*/ 2008415 h 2011974"/>
                  <a:gd name="connsiteX16" fmla="*/ 829733 w 829733"/>
                  <a:gd name="connsiteY16" fmla="*/ 2008415 h 2011974"/>
                  <a:gd name="connsiteX0" fmla="*/ 0 w 829733"/>
                  <a:gd name="connsiteY0" fmla="*/ 1974548 h 2011974"/>
                  <a:gd name="connsiteX1" fmla="*/ 107103 w 829733"/>
                  <a:gd name="connsiteY1" fmla="*/ 1656626 h 2011974"/>
                  <a:gd name="connsiteX2" fmla="*/ 177800 w 829733"/>
                  <a:gd name="connsiteY2" fmla="*/ 1348015 h 2011974"/>
                  <a:gd name="connsiteX3" fmla="*/ 270933 w 829733"/>
                  <a:gd name="connsiteY3" fmla="*/ 1966082 h 2011974"/>
                  <a:gd name="connsiteX4" fmla="*/ 362373 w 829733"/>
                  <a:gd name="connsiteY4" fmla="*/ 1965235 h 2011974"/>
                  <a:gd name="connsiteX5" fmla="*/ 451696 w 829733"/>
                  <a:gd name="connsiteY5" fmla="*/ 1955498 h 2011974"/>
                  <a:gd name="connsiteX6" fmla="*/ 499533 w 829733"/>
                  <a:gd name="connsiteY6" fmla="*/ 873882 h 2011974"/>
                  <a:gd name="connsiteX7" fmla="*/ 488103 w 829733"/>
                  <a:gd name="connsiteY7" fmla="*/ 437426 h 2011974"/>
                  <a:gd name="connsiteX8" fmla="*/ 505460 w 829733"/>
                  <a:gd name="connsiteY8" fmla="*/ 2662 h 2011974"/>
                  <a:gd name="connsiteX9" fmla="*/ 575733 w 829733"/>
                  <a:gd name="connsiteY9" fmla="*/ 269786 h 2011974"/>
                  <a:gd name="connsiteX10" fmla="*/ 571923 w 829733"/>
                  <a:gd name="connsiteY10" fmla="*/ 578396 h 2011974"/>
                  <a:gd name="connsiteX11" fmla="*/ 590973 w 829733"/>
                  <a:gd name="connsiteY11" fmla="*/ 1458506 h 2011974"/>
                  <a:gd name="connsiteX12" fmla="*/ 602826 w 829733"/>
                  <a:gd name="connsiteY12" fmla="*/ 1513115 h 2011974"/>
                  <a:gd name="connsiteX13" fmla="*/ 626533 w 829733"/>
                  <a:gd name="connsiteY13" fmla="*/ 1678215 h 2011974"/>
                  <a:gd name="connsiteX14" fmla="*/ 702733 w 829733"/>
                  <a:gd name="connsiteY14" fmla="*/ 1949148 h 2011974"/>
                  <a:gd name="connsiteX15" fmla="*/ 829733 w 829733"/>
                  <a:gd name="connsiteY15" fmla="*/ 2008415 h 2011974"/>
                  <a:gd name="connsiteX16" fmla="*/ 829733 w 829733"/>
                  <a:gd name="connsiteY16" fmla="*/ 2008415 h 2011974"/>
                  <a:gd name="connsiteX0" fmla="*/ 0 w 829733"/>
                  <a:gd name="connsiteY0" fmla="*/ 1974548 h 2011974"/>
                  <a:gd name="connsiteX1" fmla="*/ 107103 w 829733"/>
                  <a:gd name="connsiteY1" fmla="*/ 1656626 h 2011974"/>
                  <a:gd name="connsiteX2" fmla="*/ 177800 w 829733"/>
                  <a:gd name="connsiteY2" fmla="*/ 1348015 h 2011974"/>
                  <a:gd name="connsiteX3" fmla="*/ 270933 w 829733"/>
                  <a:gd name="connsiteY3" fmla="*/ 1966082 h 2011974"/>
                  <a:gd name="connsiteX4" fmla="*/ 362373 w 829733"/>
                  <a:gd name="connsiteY4" fmla="*/ 1965235 h 2011974"/>
                  <a:gd name="connsiteX5" fmla="*/ 451696 w 829733"/>
                  <a:gd name="connsiteY5" fmla="*/ 1955498 h 2011974"/>
                  <a:gd name="connsiteX6" fmla="*/ 499533 w 829733"/>
                  <a:gd name="connsiteY6" fmla="*/ 873882 h 2011974"/>
                  <a:gd name="connsiteX7" fmla="*/ 476673 w 829733"/>
                  <a:gd name="connsiteY7" fmla="*/ 860335 h 2011974"/>
                  <a:gd name="connsiteX8" fmla="*/ 488103 w 829733"/>
                  <a:gd name="connsiteY8" fmla="*/ 437426 h 2011974"/>
                  <a:gd name="connsiteX9" fmla="*/ 505460 w 829733"/>
                  <a:gd name="connsiteY9" fmla="*/ 2662 h 2011974"/>
                  <a:gd name="connsiteX10" fmla="*/ 575733 w 829733"/>
                  <a:gd name="connsiteY10" fmla="*/ 269786 h 2011974"/>
                  <a:gd name="connsiteX11" fmla="*/ 571923 w 829733"/>
                  <a:gd name="connsiteY11" fmla="*/ 578396 h 2011974"/>
                  <a:gd name="connsiteX12" fmla="*/ 590973 w 829733"/>
                  <a:gd name="connsiteY12" fmla="*/ 1458506 h 2011974"/>
                  <a:gd name="connsiteX13" fmla="*/ 602826 w 829733"/>
                  <a:gd name="connsiteY13" fmla="*/ 1513115 h 2011974"/>
                  <a:gd name="connsiteX14" fmla="*/ 626533 w 829733"/>
                  <a:gd name="connsiteY14" fmla="*/ 1678215 h 2011974"/>
                  <a:gd name="connsiteX15" fmla="*/ 702733 w 829733"/>
                  <a:gd name="connsiteY15" fmla="*/ 1949148 h 2011974"/>
                  <a:gd name="connsiteX16" fmla="*/ 829733 w 829733"/>
                  <a:gd name="connsiteY16" fmla="*/ 2008415 h 2011974"/>
                  <a:gd name="connsiteX17" fmla="*/ 829733 w 829733"/>
                  <a:gd name="connsiteY17" fmla="*/ 2008415 h 2011974"/>
                  <a:gd name="connsiteX0" fmla="*/ 0 w 829733"/>
                  <a:gd name="connsiteY0" fmla="*/ 1974548 h 2011974"/>
                  <a:gd name="connsiteX1" fmla="*/ 107103 w 829733"/>
                  <a:gd name="connsiteY1" fmla="*/ 1656626 h 2011974"/>
                  <a:gd name="connsiteX2" fmla="*/ 177800 w 829733"/>
                  <a:gd name="connsiteY2" fmla="*/ 1348015 h 2011974"/>
                  <a:gd name="connsiteX3" fmla="*/ 270933 w 829733"/>
                  <a:gd name="connsiteY3" fmla="*/ 1966082 h 2011974"/>
                  <a:gd name="connsiteX4" fmla="*/ 362373 w 829733"/>
                  <a:gd name="connsiteY4" fmla="*/ 1965235 h 2011974"/>
                  <a:gd name="connsiteX5" fmla="*/ 451696 w 829733"/>
                  <a:gd name="connsiteY5" fmla="*/ 1955498 h 2011974"/>
                  <a:gd name="connsiteX6" fmla="*/ 488103 w 829733"/>
                  <a:gd name="connsiteY6" fmla="*/ 1336585 h 2011974"/>
                  <a:gd name="connsiteX7" fmla="*/ 499533 w 829733"/>
                  <a:gd name="connsiteY7" fmla="*/ 873882 h 2011974"/>
                  <a:gd name="connsiteX8" fmla="*/ 476673 w 829733"/>
                  <a:gd name="connsiteY8" fmla="*/ 860335 h 2011974"/>
                  <a:gd name="connsiteX9" fmla="*/ 488103 w 829733"/>
                  <a:gd name="connsiteY9" fmla="*/ 437426 h 2011974"/>
                  <a:gd name="connsiteX10" fmla="*/ 505460 w 829733"/>
                  <a:gd name="connsiteY10" fmla="*/ 2662 h 2011974"/>
                  <a:gd name="connsiteX11" fmla="*/ 575733 w 829733"/>
                  <a:gd name="connsiteY11" fmla="*/ 269786 h 2011974"/>
                  <a:gd name="connsiteX12" fmla="*/ 571923 w 829733"/>
                  <a:gd name="connsiteY12" fmla="*/ 578396 h 2011974"/>
                  <a:gd name="connsiteX13" fmla="*/ 590973 w 829733"/>
                  <a:gd name="connsiteY13" fmla="*/ 1458506 h 2011974"/>
                  <a:gd name="connsiteX14" fmla="*/ 602826 w 829733"/>
                  <a:gd name="connsiteY14" fmla="*/ 1513115 h 2011974"/>
                  <a:gd name="connsiteX15" fmla="*/ 626533 w 829733"/>
                  <a:gd name="connsiteY15" fmla="*/ 1678215 h 2011974"/>
                  <a:gd name="connsiteX16" fmla="*/ 702733 w 829733"/>
                  <a:gd name="connsiteY16" fmla="*/ 1949148 h 2011974"/>
                  <a:gd name="connsiteX17" fmla="*/ 829733 w 829733"/>
                  <a:gd name="connsiteY17" fmla="*/ 2008415 h 2011974"/>
                  <a:gd name="connsiteX18" fmla="*/ 829733 w 829733"/>
                  <a:gd name="connsiteY18" fmla="*/ 2008415 h 2011974"/>
                  <a:gd name="connsiteX0" fmla="*/ 0 w 829733"/>
                  <a:gd name="connsiteY0" fmla="*/ 1974548 h 2011974"/>
                  <a:gd name="connsiteX1" fmla="*/ 107103 w 829733"/>
                  <a:gd name="connsiteY1" fmla="*/ 1656626 h 2011974"/>
                  <a:gd name="connsiteX2" fmla="*/ 177800 w 829733"/>
                  <a:gd name="connsiteY2" fmla="*/ 1348015 h 2011974"/>
                  <a:gd name="connsiteX3" fmla="*/ 270933 w 829733"/>
                  <a:gd name="connsiteY3" fmla="*/ 1966082 h 2011974"/>
                  <a:gd name="connsiteX4" fmla="*/ 362373 w 829733"/>
                  <a:gd name="connsiteY4" fmla="*/ 1965235 h 2011974"/>
                  <a:gd name="connsiteX5" fmla="*/ 451696 w 829733"/>
                  <a:gd name="connsiteY5" fmla="*/ 1955498 h 2011974"/>
                  <a:gd name="connsiteX6" fmla="*/ 461433 w 829733"/>
                  <a:gd name="connsiteY6" fmla="*/ 1336585 h 2011974"/>
                  <a:gd name="connsiteX7" fmla="*/ 499533 w 829733"/>
                  <a:gd name="connsiteY7" fmla="*/ 873882 h 2011974"/>
                  <a:gd name="connsiteX8" fmla="*/ 476673 w 829733"/>
                  <a:gd name="connsiteY8" fmla="*/ 860335 h 2011974"/>
                  <a:gd name="connsiteX9" fmla="*/ 488103 w 829733"/>
                  <a:gd name="connsiteY9" fmla="*/ 437426 h 2011974"/>
                  <a:gd name="connsiteX10" fmla="*/ 505460 w 829733"/>
                  <a:gd name="connsiteY10" fmla="*/ 2662 h 2011974"/>
                  <a:gd name="connsiteX11" fmla="*/ 575733 w 829733"/>
                  <a:gd name="connsiteY11" fmla="*/ 269786 h 2011974"/>
                  <a:gd name="connsiteX12" fmla="*/ 571923 w 829733"/>
                  <a:gd name="connsiteY12" fmla="*/ 578396 h 2011974"/>
                  <a:gd name="connsiteX13" fmla="*/ 590973 w 829733"/>
                  <a:gd name="connsiteY13" fmla="*/ 1458506 h 2011974"/>
                  <a:gd name="connsiteX14" fmla="*/ 602826 w 829733"/>
                  <a:gd name="connsiteY14" fmla="*/ 1513115 h 2011974"/>
                  <a:gd name="connsiteX15" fmla="*/ 626533 w 829733"/>
                  <a:gd name="connsiteY15" fmla="*/ 1678215 h 2011974"/>
                  <a:gd name="connsiteX16" fmla="*/ 702733 w 829733"/>
                  <a:gd name="connsiteY16" fmla="*/ 1949148 h 2011974"/>
                  <a:gd name="connsiteX17" fmla="*/ 829733 w 829733"/>
                  <a:gd name="connsiteY17" fmla="*/ 2008415 h 2011974"/>
                  <a:gd name="connsiteX18" fmla="*/ 829733 w 829733"/>
                  <a:gd name="connsiteY18" fmla="*/ 2008415 h 2011974"/>
                  <a:gd name="connsiteX0" fmla="*/ 0 w 829733"/>
                  <a:gd name="connsiteY0" fmla="*/ 1974548 h 2011974"/>
                  <a:gd name="connsiteX1" fmla="*/ 107103 w 829733"/>
                  <a:gd name="connsiteY1" fmla="*/ 1656626 h 2011974"/>
                  <a:gd name="connsiteX2" fmla="*/ 177800 w 829733"/>
                  <a:gd name="connsiteY2" fmla="*/ 1348015 h 2011974"/>
                  <a:gd name="connsiteX3" fmla="*/ 270933 w 829733"/>
                  <a:gd name="connsiteY3" fmla="*/ 1966082 h 2011974"/>
                  <a:gd name="connsiteX4" fmla="*/ 362373 w 829733"/>
                  <a:gd name="connsiteY4" fmla="*/ 1965235 h 2011974"/>
                  <a:gd name="connsiteX5" fmla="*/ 451696 w 829733"/>
                  <a:gd name="connsiteY5" fmla="*/ 1955498 h 2011974"/>
                  <a:gd name="connsiteX6" fmla="*/ 461433 w 829733"/>
                  <a:gd name="connsiteY6" fmla="*/ 1336585 h 2011974"/>
                  <a:gd name="connsiteX7" fmla="*/ 476673 w 829733"/>
                  <a:gd name="connsiteY7" fmla="*/ 860335 h 2011974"/>
                  <a:gd name="connsiteX8" fmla="*/ 488103 w 829733"/>
                  <a:gd name="connsiteY8" fmla="*/ 437426 h 2011974"/>
                  <a:gd name="connsiteX9" fmla="*/ 505460 w 829733"/>
                  <a:gd name="connsiteY9" fmla="*/ 2662 h 2011974"/>
                  <a:gd name="connsiteX10" fmla="*/ 575733 w 829733"/>
                  <a:gd name="connsiteY10" fmla="*/ 269786 h 2011974"/>
                  <a:gd name="connsiteX11" fmla="*/ 571923 w 829733"/>
                  <a:gd name="connsiteY11" fmla="*/ 578396 h 2011974"/>
                  <a:gd name="connsiteX12" fmla="*/ 590973 w 829733"/>
                  <a:gd name="connsiteY12" fmla="*/ 1458506 h 2011974"/>
                  <a:gd name="connsiteX13" fmla="*/ 602826 w 829733"/>
                  <a:gd name="connsiteY13" fmla="*/ 1513115 h 2011974"/>
                  <a:gd name="connsiteX14" fmla="*/ 626533 w 829733"/>
                  <a:gd name="connsiteY14" fmla="*/ 1678215 h 2011974"/>
                  <a:gd name="connsiteX15" fmla="*/ 702733 w 829733"/>
                  <a:gd name="connsiteY15" fmla="*/ 1949148 h 2011974"/>
                  <a:gd name="connsiteX16" fmla="*/ 829733 w 829733"/>
                  <a:gd name="connsiteY16" fmla="*/ 2008415 h 2011974"/>
                  <a:gd name="connsiteX17" fmla="*/ 829733 w 829733"/>
                  <a:gd name="connsiteY17" fmla="*/ 2008415 h 2011974"/>
                  <a:gd name="connsiteX0" fmla="*/ 0 w 829733"/>
                  <a:gd name="connsiteY0" fmla="*/ 1974548 h 2011974"/>
                  <a:gd name="connsiteX1" fmla="*/ 107103 w 829733"/>
                  <a:gd name="connsiteY1" fmla="*/ 1656626 h 2011974"/>
                  <a:gd name="connsiteX2" fmla="*/ 177800 w 829733"/>
                  <a:gd name="connsiteY2" fmla="*/ 1348015 h 2011974"/>
                  <a:gd name="connsiteX3" fmla="*/ 270933 w 829733"/>
                  <a:gd name="connsiteY3" fmla="*/ 1966082 h 2011974"/>
                  <a:gd name="connsiteX4" fmla="*/ 362373 w 829733"/>
                  <a:gd name="connsiteY4" fmla="*/ 1965235 h 2011974"/>
                  <a:gd name="connsiteX5" fmla="*/ 451696 w 829733"/>
                  <a:gd name="connsiteY5" fmla="*/ 1955498 h 2011974"/>
                  <a:gd name="connsiteX6" fmla="*/ 461433 w 829733"/>
                  <a:gd name="connsiteY6" fmla="*/ 1336585 h 2011974"/>
                  <a:gd name="connsiteX7" fmla="*/ 476673 w 829733"/>
                  <a:gd name="connsiteY7" fmla="*/ 860335 h 2011974"/>
                  <a:gd name="connsiteX8" fmla="*/ 488103 w 829733"/>
                  <a:gd name="connsiteY8" fmla="*/ 437426 h 2011974"/>
                  <a:gd name="connsiteX9" fmla="*/ 505460 w 829733"/>
                  <a:gd name="connsiteY9" fmla="*/ 2662 h 2011974"/>
                  <a:gd name="connsiteX10" fmla="*/ 560493 w 829733"/>
                  <a:gd name="connsiteY10" fmla="*/ 269786 h 2011974"/>
                  <a:gd name="connsiteX11" fmla="*/ 571923 w 829733"/>
                  <a:gd name="connsiteY11" fmla="*/ 578396 h 2011974"/>
                  <a:gd name="connsiteX12" fmla="*/ 590973 w 829733"/>
                  <a:gd name="connsiteY12" fmla="*/ 1458506 h 2011974"/>
                  <a:gd name="connsiteX13" fmla="*/ 602826 w 829733"/>
                  <a:gd name="connsiteY13" fmla="*/ 1513115 h 2011974"/>
                  <a:gd name="connsiteX14" fmla="*/ 626533 w 829733"/>
                  <a:gd name="connsiteY14" fmla="*/ 1678215 h 2011974"/>
                  <a:gd name="connsiteX15" fmla="*/ 702733 w 829733"/>
                  <a:gd name="connsiteY15" fmla="*/ 1949148 h 2011974"/>
                  <a:gd name="connsiteX16" fmla="*/ 829733 w 829733"/>
                  <a:gd name="connsiteY16" fmla="*/ 2008415 h 2011974"/>
                  <a:gd name="connsiteX17" fmla="*/ 829733 w 829733"/>
                  <a:gd name="connsiteY17" fmla="*/ 2008415 h 2011974"/>
                  <a:gd name="connsiteX0" fmla="*/ 0 w 829733"/>
                  <a:gd name="connsiteY0" fmla="*/ 1989642 h 2027068"/>
                  <a:gd name="connsiteX1" fmla="*/ 107103 w 829733"/>
                  <a:gd name="connsiteY1" fmla="*/ 1671720 h 2027068"/>
                  <a:gd name="connsiteX2" fmla="*/ 177800 w 829733"/>
                  <a:gd name="connsiteY2" fmla="*/ 1363109 h 2027068"/>
                  <a:gd name="connsiteX3" fmla="*/ 270933 w 829733"/>
                  <a:gd name="connsiteY3" fmla="*/ 1981176 h 2027068"/>
                  <a:gd name="connsiteX4" fmla="*/ 362373 w 829733"/>
                  <a:gd name="connsiteY4" fmla="*/ 1980329 h 2027068"/>
                  <a:gd name="connsiteX5" fmla="*/ 451696 w 829733"/>
                  <a:gd name="connsiteY5" fmla="*/ 1970592 h 2027068"/>
                  <a:gd name="connsiteX6" fmla="*/ 461433 w 829733"/>
                  <a:gd name="connsiteY6" fmla="*/ 1351679 h 2027068"/>
                  <a:gd name="connsiteX7" fmla="*/ 476673 w 829733"/>
                  <a:gd name="connsiteY7" fmla="*/ 875429 h 2027068"/>
                  <a:gd name="connsiteX8" fmla="*/ 488103 w 829733"/>
                  <a:gd name="connsiteY8" fmla="*/ 452520 h 2027068"/>
                  <a:gd name="connsiteX9" fmla="*/ 532130 w 829733"/>
                  <a:gd name="connsiteY9" fmla="*/ 2516 h 2027068"/>
                  <a:gd name="connsiteX10" fmla="*/ 560493 w 829733"/>
                  <a:gd name="connsiteY10" fmla="*/ 284880 h 2027068"/>
                  <a:gd name="connsiteX11" fmla="*/ 571923 w 829733"/>
                  <a:gd name="connsiteY11" fmla="*/ 593490 h 2027068"/>
                  <a:gd name="connsiteX12" fmla="*/ 590973 w 829733"/>
                  <a:gd name="connsiteY12" fmla="*/ 1473600 h 2027068"/>
                  <a:gd name="connsiteX13" fmla="*/ 602826 w 829733"/>
                  <a:gd name="connsiteY13" fmla="*/ 1528209 h 2027068"/>
                  <a:gd name="connsiteX14" fmla="*/ 626533 w 829733"/>
                  <a:gd name="connsiteY14" fmla="*/ 1693309 h 2027068"/>
                  <a:gd name="connsiteX15" fmla="*/ 702733 w 829733"/>
                  <a:gd name="connsiteY15" fmla="*/ 1964242 h 2027068"/>
                  <a:gd name="connsiteX16" fmla="*/ 829733 w 829733"/>
                  <a:gd name="connsiteY16" fmla="*/ 2023509 h 2027068"/>
                  <a:gd name="connsiteX17" fmla="*/ 829733 w 829733"/>
                  <a:gd name="connsiteY17" fmla="*/ 2023509 h 202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9733" h="2027068">
                    <a:moveTo>
                      <a:pt x="0" y="1989642"/>
                    </a:moveTo>
                    <a:cubicBezTo>
                      <a:pt x="12770" y="1933480"/>
                      <a:pt x="77470" y="1776142"/>
                      <a:pt x="107103" y="1671720"/>
                    </a:cubicBezTo>
                    <a:cubicBezTo>
                      <a:pt x="136736" y="1567298"/>
                      <a:pt x="150495" y="1311533"/>
                      <a:pt x="177800" y="1363109"/>
                    </a:cubicBezTo>
                    <a:cubicBezTo>
                      <a:pt x="205105" y="1414685"/>
                      <a:pt x="240171" y="1878306"/>
                      <a:pt x="270933" y="1981176"/>
                    </a:cubicBezTo>
                    <a:cubicBezTo>
                      <a:pt x="301695" y="2084046"/>
                      <a:pt x="332246" y="1982093"/>
                      <a:pt x="362373" y="1980329"/>
                    </a:cubicBezTo>
                    <a:cubicBezTo>
                      <a:pt x="392500" y="1978565"/>
                      <a:pt x="435186" y="2075367"/>
                      <a:pt x="451696" y="1970592"/>
                    </a:cubicBezTo>
                    <a:cubicBezTo>
                      <a:pt x="468206" y="1865817"/>
                      <a:pt x="457270" y="1534206"/>
                      <a:pt x="461433" y="1351679"/>
                    </a:cubicBezTo>
                    <a:cubicBezTo>
                      <a:pt x="465596" y="1169152"/>
                      <a:pt x="472228" y="1025289"/>
                      <a:pt x="476673" y="875429"/>
                    </a:cubicBezTo>
                    <a:cubicBezTo>
                      <a:pt x="481118" y="725569"/>
                      <a:pt x="486480" y="594830"/>
                      <a:pt x="488103" y="452520"/>
                    </a:cubicBezTo>
                    <a:cubicBezTo>
                      <a:pt x="489726" y="310210"/>
                      <a:pt x="520065" y="30456"/>
                      <a:pt x="532130" y="2516"/>
                    </a:cubicBezTo>
                    <a:cubicBezTo>
                      <a:pt x="544195" y="-25424"/>
                      <a:pt x="553861" y="186384"/>
                      <a:pt x="560493" y="284880"/>
                    </a:cubicBezTo>
                    <a:cubicBezTo>
                      <a:pt x="567125" y="383376"/>
                      <a:pt x="569383" y="395370"/>
                      <a:pt x="571923" y="593490"/>
                    </a:cubicBezTo>
                    <a:cubicBezTo>
                      <a:pt x="574463" y="791610"/>
                      <a:pt x="586458" y="1324164"/>
                      <a:pt x="590973" y="1473600"/>
                    </a:cubicBezTo>
                    <a:cubicBezTo>
                      <a:pt x="595488" y="1623036"/>
                      <a:pt x="596899" y="1491591"/>
                      <a:pt x="602826" y="1528209"/>
                    </a:cubicBezTo>
                    <a:cubicBezTo>
                      <a:pt x="608753" y="1564827"/>
                      <a:pt x="609882" y="1620637"/>
                      <a:pt x="626533" y="1693309"/>
                    </a:cubicBezTo>
                    <a:cubicBezTo>
                      <a:pt x="643184" y="1765981"/>
                      <a:pt x="668866" y="1909209"/>
                      <a:pt x="702733" y="1964242"/>
                    </a:cubicBezTo>
                    <a:cubicBezTo>
                      <a:pt x="736600" y="2019275"/>
                      <a:pt x="829733" y="2023509"/>
                      <a:pt x="829733" y="2023509"/>
                    </a:cubicBezTo>
                    <a:lnTo>
                      <a:pt x="829733" y="2023509"/>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3764280" y="809945"/>
                <a:ext cx="2986839" cy="4366713"/>
              </a:xfrm>
              <a:custGeom>
                <a:avLst/>
                <a:gdLst>
                  <a:gd name="connsiteX0" fmla="*/ 0 w 2986839"/>
                  <a:gd name="connsiteY0" fmla="*/ 2619006 h 2652166"/>
                  <a:gd name="connsiteX1" fmla="*/ 57150 w 2986839"/>
                  <a:gd name="connsiteY1" fmla="*/ 1022616 h 2652166"/>
                  <a:gd name="connsiteX2" fmla="*/ 99060 w 2986839"/>
                  <a:gd name="connsiteY2" fmla="*/ 752106 h 2652166"/>
                  <a:gd name="connsiteX3" fmla="*/ 110490 w 2986839"/>
                  <a:gd name="connsiteY3" fmla="*/ 447306 h 2652166"/>
                  <a:gd name="connsiteX4" fmla="*/ 125730 w 2986839"/>
                  <a:gd name="connsiteY4" fmla="*/ 207276 h 2652166"/>
                  <a:gd name="connsiteX5" fmla="*/ 163830 w 2986839"/>
                  <a:gd name="connsiteY5" fmla="*/ 363486 h 2652166"/>
                  <a:gd name="connsiteX6" fmla="*/ 220980 w 2986839"/>
                  <a:gd name="connsiteY6" fmla="*/ 1441716 h 2652166"/>
                  <a:gd name="connsiteX7" fmla="*/ 270510 w 2986839"/>
                  <a:gd name="connsiteY7" fmla="*/ 2257056 h 2652166"/>
                  <a:gd name="connsiteX8" fmla="*/ 339090 w 2986839"/>
                  <a:gd name="connsiteY8" fmla="*/ 2375166 h 2652166"/>
                  <a:gd name="connsiteX9" fmla="*/ 396240 w 2986839"/>
                  <a:gd name="connsiteY9" fmla="*/ 2470416 h 2652166"/>
                  <a:gd name="connsiteX10" fmla="*/ 438150 w 2986839"/>
                  <a:gd name="connsiteY10" fmla="*/ 2592336 h 2652166"/>
                  <a:gd name="connsiteX11" fmla="*/ 472440 w 2986839"/>
                  <a:gd name="connsiteY11" fmla="*/ 2234196 h 2652166"/>
                  <a:gd name="connsiteX12" fmla="*/ 487680 w 2986839"/>
                  <a:gd name="connsiteY12" fmla="*/ 1929396 h 2652166"/>
                  <a:gd name="connsiteX13" fmla="*/ 537210 w 2986839"/>
                  <a:gd name="connsiteY13" fmla="*/ 2161806 h 2652166"/>
                  <a:gd name="connsiteX14" fmla="*/ 624840 w 2986839"/>
                  <a:gd name="connsiteY14" fmla="*/ 1929396 h 2652166"/>
                  <a:gd name="connsiteX15" fmla="*/ 651510 w 2986839"/>
                  <a:gd name="connsiteY15" fmla="*/ 2462796 h 2652166"/>
                  <a:gd name="connsiteX16" fmla="*/ 643890 w 2986839"/>
                  <a:gd name="connsiteY16" fmla="*/ 2546616 h 2652166"/>
                  <a:gd name="connsiteX17" fmla="*/ 781050 w 2986839"/>
                  <a:gd name="connsiteY17" fmla="*/ 2641866 h 2652166"/>
                  <a:gd name="connsiteX18" fmla="*/ 883920 w 2986839"/>
                  <a:gd name="connsiteY18" fmla="*/ 2569476 h 2652166"/>
                  <a:gd name="connsiteX19" fmla="*/ 956310 w 2986839"/>
                  <a:gd name="connsiteY19" fmla="*/ 2432316 h 2652166"/>
                  <a:gd name="connsiteX20" fmla="*/ 1104900 w 2986839"/>
                  <a:gd name="connsiteY20" fmla="*/ 2622816 h 2652166"/>
                  <a:gd name="connsiteX21" fmla="*/ 1242060 w 2986839"/>
                  <a:gd name="connsiteY21" fmla="*/ 2603766 h 2652166"/>
                  <a:gd name="connsiteX22" fmla="*/ 1299210 w 2986839"/>
                  <a:gd name="connsiteY22" fmla="*/ 2173236 h 2652166"/>
                  <a:gd name="connsiteX23" fmla="*/ 1329690 w 2986839"/>
                  <a:gd name="connsiteY23" fmla="*/ 2249436 h 2652166"/>
                  <a:gd name="connsiteX24" fmla="*/ 1474470 w 2986839"/>
                  <a:gd name="connsiteY24" fmla="*/ 2588526 h 2652166"/>
                  <a:gd name="connsiteX25" fmla="*/ 1695450 w 2986839"/>
                  <a:gd name="connsiteY25" fmla="*/ 2596146 h 2652166"/>
                  <a:gd name="connsiteX26" fmla="*/ 1783080 w 2986839"/>
                  <a:gd name="connsiteY26" fmla="*/ 2378976 h 2652166"/>
                  <a:gd name="connsiteX27" fmla="*/ 1946910 w 2986839"/>
                  <a:gd name="connsiteY27" fmla="*/ 2622816 h 2652166"/>
                  <a:gd name="connsiteX28" fmla="*/ 2145030 w 2986839"/>
                  <a:gd name="connsiteY28" fmla="*/ 2592336 h 2652166"/>
                  <a:gd name="connsiteX29" fmla="*/ 2152650 w 2986839"/>
                  <a:gd name="connsiteY29" fmla="*/ 2409456 h 2652166"/>
                  <a:gd name="connsiteX30" fmla="*/ 2164080 w 2986839"/>
                  <a:gd name="connsiteY30" fmla="*/ 2215146 h 2652166"/>
                  <a:gd name="connsiteX31" fmla="*/ 2213610 w 2986839"/>
                  <a:gd name="connsiteY31" fmla="*/ 2192286 h 2652166"/>
                  <a:gd name="connsiteX32" fmla="*/ 2228850 w 2986839"/>
                  <a:gd name="connsiteY32" fmla="*/ 2310396 h 2652166"/>
                  <a:gd name="connsiteX33" fmla="*/ 2255520 w 2986839"/>
                  <a:gd name="connsiteY33" fmla="*/ 2062746 h 2652166"/>
                  <a:gd name="connsiteX34" fmla="*/ 2266950 w 2986839"/>
                  <a:gd name="connsiteY34" fmla="*/ 1677936 h 2652166"/>
                  <a:gd name="connsiteX35" fmla="*/ 2316480 w 2986839"/>
                  <a:gd name="connsiteY35" fmla="*/ 1845576 h 2652166"/>
                  <a:gd name="connsiteX36" fmla="*/ 2320290 w 2986839"/>
                  <a:gd name="connsiteY36" fmla="*/ 2367546 h 2652166"/>
                  <a:gd name="connsiteX37" fmla="*/ 2388870 w 2986839"/>
                  <a:gd name="connsiteY37" fmla="*/ 2458986 h 2652166"/>
                  <a:gd name="connsiteX38" fmla="*/ 2430780 w 2986839"/>
                  <a:gd name="connsiteY38" fmla="*/ 2569476 h 2652166"/>
                  <a:gd name="connsiteX39" fmla="*/ 2484120 w 2986839"/>
                  <a:gd name="connsiteY39" fmla="*/ 2599956 h 2652166"/>
                  <a:gd name="connsiteX40" fmla="*/ 2556510 w 2986839"/>
                  <a:gd name="connsiteY40" fmla="*/ 2489466 h 2652166"/>
                  <a:gd name="connsiteX41" fmla="*/ 2586990 w 2986839"/>
                  <a:gd name="connsiteY41" fmla="*/ 2123706 h 2652166"/>
                  <a:gd name="connsiteX42" fmla="*/ 2602230 w 2986839"/>
                  <a:gd name="connsiteY42" fmla="*/ 1815096 h 2652166"/>
                  <a:gd name="connsiteX43" fmla="*/ 2602230 w 2986839"/>
                  <a:gd name="connsiteY43" fmla="*/ 1628406 h 2652166"/>
                  <a:gd name="connsiteX44" fmla="*/ 2659380 w 2986839"/>
                  <a:gd name="connsiteY44" fmla="*/ 794016 h 2652166"/>
                  <a:gd name="connsiteX45" fmla="*/ 2670810 w 2986839"/>
                  <a:gd name="connsiteY45" fmla="*/ 538746 h 2652166"/>
                  <a:gd name="connsiteX46" fmla="*/ 2689860 w 2986839"/>
                  <a:gd name="connsiteY46" fmla="*/ 1536 h 2652166"/>
                  <a:gd name="connsiteX47" fmla="*/ 2731770 w 2986839"/>
                  <a:gd name="connsiteY47" fmla="*/ 413016 h 2652166"/>
                  <a:gd name="connsiteX48" fmla="*/ 2743200 w 2986839"/>
                  <a:gd name="connsiteY48" fmla="*/ 1418856 h 2652166"/>
                  <a:gd name="connsiteX49" fmla="*/ 2766060 w 2986839"/>
                  <a:gd name="connsiteY49" fmla="*/ 1857006 h 2652166"/>
                  <a:gd name="connsiteX50" fmla="*/ 2792730 w 2986839"/>
                  <a:gd name="connsiteY50" fmla="*/ 2264676 h 2652166"/>
                  <a:gd name="connsiteX51" fmla="*/ 2819400 w 2986839"/>
                  <a:gd name="connsiteY51" fmla="*/ 2458986 h 2652166"/>
                  <a:gd name="connsiteX52" fmla="*/ 2872740 w 2986839"/>
                  <a:gd name="connsiteY52" fmla="*/ 2264676 h 2652166"/>
                  <a:gd name="connsiteX53" fmla="*/ 2975610 w 2986839"/>
                  <a:gd name="connsiteY53" fmla="*/ 2420886 h 2652166"/>
                  <a:gd name="connsiteX54" fmla="*/ 2979420 w 2986839"/>
                  <a:gd name="connsiteY54" fmla="*/ 2398026 h 2652166"/>
                  <a:gd name="connsiteX0" fmla="*/ 0 w 2986839"/>
                  <a:gd name="connsiteY0" fmla="*/ 2619006 h 2652166"/>
                  <a:gd name="connsiteX1" fmla="*/ 57150 w 2986839"/>
                  <a:gd name="connsiteY1" fmla="*/ 1022616 h 2652166"/>
                  <a:gd name="connsiteX2" fmla="*/ 99060 w 2986839"/>
                  <a:gd name="connsiteY2" fmla="*/ 752106 h 2652166"/>
                  <a:gd name="connsiteX3" fmla="*/ 110490 w 2986839"/>
                  <a:gd name="connsiteY3" fmla="*/ 447306 h 2652166"/>
                  <a:gd name="connsiteX4" fmla="*/ 125730 w 2986839"/>
                  <a:gd name="connsiteY4" fmla="*/ 207276 h 2652166"/>
                  <a:gd name="connsiteX5" fmla="*/ 163830 w 2986839"/>
                  <a:gd name="connsiteY5" fmla="*/ 363486 h 2652166"/>
                  <a:gd name="connsiteX6" fmla="*/ 220980 w 2986839"/>
                  <a:gd name="connsiteY6" fmla="*/ 1441716 h 2652166"/>
                  <a:gd name="connsiteX7" fmla="*/ 270510 w 2986839"/>
                  <a:gd name="connsiteY7" fmla="*/ 2257056 h 2652166"/>
                  <a:gd name="connsiteX8" fmla="*/ 339090 w 2986839"/>
                  <a:gd name="connsiteY8" fmla="*/ 2375166 h 2652166"/>
                  <a:gd name="connsiteX9" fmla="*/ 396240 w 2986839"/>
                  <a:gd name="connsiteY9" fmla="*/ 2470416 h 2652166"/>
                  <a:gd name="connsiteX10" fmla="*/ 438150 w 2986839"/>
                  <a:gd name="connsiteY10" fmla="*/ 2592336 h 2652166"/>
                  <a:gd name="connsiteX11" fmla="*/ 472440 w 2986839"/>
                  <a:gd name="connsiteY11" fmla="*/ 2234196 h 2652166"/>
                  <a:gd name="connsiteX12" fmla="*/ 487680 w 2986839"/>
                  <a:gd name="connsiteY12" fmla="*/ 1929396 h 2652166"/>
                  <a:gd name="connsiteX13" fmla="*/ 537210 w 2986839"/>
                  <a:gd name="connsiteY13" fmla="*/ 2161806 h 2652166"/>
                  <a:gd name="connsiteX14" fmla="*/ 624840 w 2986839"/>
                  <a:gd name="connsiteY14" fmla="*/ 1929396 h 2652166"/>
                  <a:gd name="connsiteX15" fmla="*/ 651510 w 2986839"/>
                  <a:gd name="connsiteY15" fmla="*/ 2462796 h 2652166"/>
                  <a:gd name="connsiteX16" fmla="*/ 643890 w 2986839"/>
                  <a:gd name="connsiteY16" fmla="*/ 2546616 h 2652166"/>
                  <a:gd name="connsiteX17" fmla="*/ 781050 w 2986839"/>
                  <a:gd name="connsiteY17" fmla="*/ 2641866 h 2652166"/>
                  <a:gd name="connsiteX18" fmla="*/ 883920 w 2986839"/>
                  <a:gd name="connsiteY18" fmla="*/ 2569476 h 2652166"/>
                  <a:gd name="connsiteX19" fmla="*/ 956310 w 2986839"/>
                  <a:gd name="connsiteY19" fmla="*/ 2432316 h 2652166"/>
                  <a:gd name="connsiteX20" fmla="*/ 1104900 w 2986839"/>
                  <a:gd name="connsiteY20" fmla="*/ 2622816 h 2652166"/>
                  <a:gd name="connsiteX21" fmla="*/ 1242060 w 2986839"/>
                  <a:gd name="connsiteY21" fmla="*/ 2603766 h 2652166"/>
                  <a:gd name="connsiteX22" fmla="*/ 1299210 w 2986839"/>
                  <a:gd name="connsiteY22" fmla="*/ 2173236 h 2652166"/>
                  <a:gd name="connsiteX23" fmla="*/ 1329690 w 2986839"/>
                  <a:gd name="connsiteY23" fmla="*/ 2249436 h 2652166"/>
                  <a:gd name="connsiteX24" fmla="*/ 1474470 w 2986839"/>
                  <a:gd name="connsiteY24" fmla="*/ 2588526 h 2652166"/>
                  <a:gd name="connsiteX25" fmla="*/ 1695450 w 2986839"/>
                  <a:gd name="connsiteY25" fmla="*/ 2596146 h 2652166"/>
                  <a:gd name="connsiteX26" fmla="*/ 1783080 w 2986839"/>
                  <a:gd name="connsiteY26" fmla="*/ 2378976 h 2652166"/>
                  <a:gd name="connsiteX27" fmla="*/ 1946910 w 2986839"/>
                  <a:gd name="connsiteY27" fmla="*/ 2622816 h 2652166"/>
                  <a:gd name="connsiteX28" fmla="*/ 2145030 w 2986839"/>
                  <a:gd name="connsiteY28" fmla="*/ 2592336 h 2652166"/>
                  <a:gd name="connsiteX29" fmla="*/ 2152650 w 2986839"/>
                  <a:gd name="connsiteY29" fmla="*/ 2409456 h 2652166"/>
                  <a:gd name="connsiteX30" fmla="*/ 2164080 w 2986839"/>
                  <a:gd name="connsiteY30" fmla="*/ 2215146 h 2652166"/>
                  <a:gd name="connsiteX31" fmla="*/ 2213610 w 2986839"/>
                  <a:gd name="connsiteY31" fmla="*/ 2192286 h 2652166"/>
                  <a:gd name="connsiteX32" fmla="*/ 2228850 w 2986839"/>
                  <a:gd name="connsiteY32" fmla="*/ 2310396 h 2652166"/>
                  <a:gd name="connsiteX33" fmla="*/ 2255520 w 2986839"/>
                  <a:gd name="connsiteY33" fmla="*/ 2062746 h 2652166"/>
                  <a:gd name="connsiteX34" fmla="*/ 2266950 w 2986839"/>
                  <a:gd name="connsiteY34" fmla="*/ 1677936 h 2652166"/>
                  <a:gd name="connsiteX35" fmla="*/ 2316480 w 2986839"/>
                  <a:gd name="connsiteY35" fmla="*/ 1845576 h 2652166"/>
                  <a:gd name="connsiteX36" fmla="*/ 2320290 w 2986839"/>
                  <a:gd name="connsiteY36" fmla="*/ 2367546 h 2652166"/>
                  <a:gd name="connsiteX37" fmla="*/ 2388870 w 2986839"/>
                  <a:gd name="connsiteY37" fmla="*/ 2458986 h 2652166"/>
                  <a:gd name="connsiteX38" fmla="*/ 2430780 w 2986839"/>
                  <a:gd name="connsiteY38" fmla="*/ 2569476 h 2652166"/>
                  <a:gd name="connsiteX39" fmla="*/ 2484120 w 2986839"/>
                  <a:gd name="connsiteY39" fmla="*/ 2599956 h 2652166"/>
                  <a:gd name="connsiteX40" fmla="*/ 2556510 w 2986839"/>
                  <a:gd name="connsiteY40" fmla="*/ 2489466 h 2652166"/>
                  <a:gd name="connsiteX41" fmla="*/ 2586990 w 2986839"/>
                  <a:gd name="connsiteY41" fmla="*/ 2123706 h 2652166"/>
                  <a:gd name="connsiteX42" fmla="*/ 2602230 w 2986839"/>
                  <a:gd name="connsiteY42" fmla="*/ 1815096 h 2652166"/>
                  <a:gd name="connsiteX43" fmla="*/ 2602230 w 2986839"/>
                  <a:gd name="connsiteY43" fmla="*/ 1628406 h 2652166"/>
                  <a:gd name="connsiteX44" fmla="*/ 2640330 w 2986839"/>
                  <a:gd name="connsiteY44" fmla="*/ 790206 h 2652166"/>
                  <a:gd name="connsiteX45" fmla="*/ 2670810 w 2986839"/>
                  <a:gd name="connsiteY45" fmla="*/ 538746 h 2652166"/>
                  <a:gd name="connsiteX46" fmla="*/ 2689860 w 2986839"/>
                  <a:gd name="connsiteY46" fmla="*/ 1536 h 2652166"/>
                  <a:gd name="connsiteX47" fmla="*/ 2731770 w 2986839"/>
                  <a:gd name="connsiteY47" fmla="*/ 413016 h 2652166"/>
                  <a:gd name="connsiteX48" fmla="*/ 2743200 w 2986839"/>
                  <a:gd name="connsiteY48" fmla="*/ 1418856 h 2652166"/>
                  <a:gd name="connsiteX49" fmla="*/ 2766060 w 2986839"/>
                  <a:gd name="connsiteY49" fmla="*/ 1857006 h 2652166"/>
                  <a:gd name="connsiteX50" fmla="*/ 2792730 w 2986839"/>
                  <a:gd name="connsiteY50" fmla="*/ 2264676 h 2652166"/>
                  <a:gd name="connsiteX51" fmla="*/ 2819400 w 2986839"/>
                  <a:gd name="connsiteY51" fmla="*/ 2458986 h 2652166"/>
                  <a:gd name="connsiteX52" fmla="*/ 2872740 w 2986839"/>
                  <a:gd name="connsiteY52" fmla="*/ 2264676 h 2652166"/>
                  <a:gd name="connsiteX53" fmla="*/ 2975610 w 2986839"/>
                  <a:gd name="connsiteY53" fmla="*/ 2420886 h 2652166"/>
                  <a:gd name="connsiteX54" fmla="*/ 2979420 w 2986839"/>
                  <a:gd name="connsiteY54" fmla="*/ 2398026 h 2652166"/>
                  <a:gd name="connsiteX0" fmla="*/ 0 w 2986839"/>
                  <a:gd name="connsiteY0" fmla="*/ 2618842 h 2652002"/>
                  <a:gd name="connsiteX1" fmla="*/ 57150 w 2986839"/>
                  <a:gd name="connsiteY1" fmla="*/ 1022452 h 2652002"/>
                  <a:gd name="connsiteX2" fmla="*/ 99060 w 2986839"/>
                  <a:gd name="connsiteY2" fmla="*/ 751942 h 2652002"/>
                  <a:gd name="connsiteX3" fmla="*/ 110490 w 2986839"/>
                  <a:gd name="connsiteY3" fmla="*/ 447142 h 2652002"/>
                  <a:gd name="connsiteX4" fmla="*/ 125730 w 2986839"/>
                  <a:gd name="connsiteY4" fmla="*/ 207112 h 2652002"/>
                  <a:gd name="connsiteX5" fmla="*/ 163830 w 2986839"/>
                  <a:gd name="connsiteY5" fmla="*/ 363322 h 2652002"/>
                  <a:gd name="connsiteX6" fmla="*/ 220980 w 2986839"/>
                  <a:gd name="connsiteY6" fmla="*/ 1441552 h 2652002"/>
                  <a:gd name="connsiteX7" fmla="*/ 270510 w 2986839"/>
                  <a:gd name="connsiteY7" fmla="*/ 2256892 h 2652002"/>
                  <a:gd name="connsiteX8" fmla="*/ 339090 w 2986839"/>
                  <a:gd name="connsiteY8" fmla="*/ 2375002 h 2652002"/>
                  <a:gd name="connsiteX9" fmla="*/ 396240 w 2986839"/>
                  <a:gd name="connsiteY9" fmla="*/ 2470252 h 2652002"/>
                  <a:gd name="connsiteX10" fmla="*/ 438150 w 2986839"/>
                  <a:gd name="connsiteY10" fmla="*/ 2592172 h 2652002"/>
                  <a:gd name="connsiteX11" fmla="*/ 472440 w 2986839"/>
                  <a:gd name="connsiteY11" fmla="*/ 2234032 h 2652002"/>
                  <a:gd name="connsiteX12" fmla="*/ 487680 w 2986839"/>
                  <a:gd name="connsiteY12" fmla="*/ 1929232 h 2652002"/>
                  <a:gd name="connsiteX13" fmla="*/ 537210 w 2986839"/>
                  <a:gd name="connsiteY13" fmla="*/ 2161642 h 2652002"/>
                  <a:gd name="connsiteX14" fmla="*/ 624840 w 2986839"/>
                  <a:gd name="connsiteY14" fmla="*/ 1929232 h 2652002"/>
                  <a:gd name="connsiteX15" fmla="*/ 651510 w 2986839"/>
                  <a:gd name="connsiteY15" fmla="*/ 2462632 h 2652002"/>
                  <a:gd name="connsiteX16" fmla="*/ 643890 w 2986839"/>
                  <a:gd name="connsiteY16" fmla="*/ 2546452 h 2652002"/>
                  <a:gd name="connsiteX17" fmla="*/ 781050 w 2986839"/>
                  <a:gd name="connsiteY17" fmla="*/ 2641702 h 2652002"/>
                  <a:gd name="connsiteX18" fmla="*/ 883920 w 2986839"/>
                  <a:gd name="connsiteY18" fmla="*/ 2569312 h 2652002"/>
                  <a:gd name="connsiteX19" fmla="*/ 956310 w 2986839"/>
                  <a:gd name="connsiteY19" fmla="*/ 2432152 h 2652002"/>
                  <a:gd name="connsiteX20" fmla="*/ 1104900 w 2986839"/>
                  <a:gd name="connsiteY20" fmla="*/ 2622652 h 2652002"/>
                  <a:gd name="connsiteX21" fmla="*/ 1242060 w 2986839"/>
                  <a:gd name="connsiteY21" fmla="*/ 2603602 h 2652002"/>
                  <a:gd name="connsiteX22" fmla="*/ 1299210 w 2986839"/>
                  <a:gd name="connsiteY22" fmla="*/ 2173072 h 2652002"/>
                  <a:gd name="connsiteX23" fmla="*/ 1329690 w 2986839"/>
                  <a:gd name="connsiteY23" fmla="*/ 2249272 h 2652002"/>
                  <a:gd name="connsiteX24" fmla="*/ 1474470 w 2986839"/>
                  <a:gd name="connsiteY24" fmla="*/ 2588362 h 2652002"/>
                  <a:gd name="connsiteX25" fmla="*/ 1695450 w 2986839"/>
                  <a:gd name="connsiteY25" fmla="*/ 2595982 h 2652002"/>
                  <a:gd name="connsiteX26" fmla="*/ 1783080 w 2986839"/>
                  <a:gd name="connsiteY26" fmla="*/ 2378812 h 2652002"/>
                  <a:gd name="connsiteX27" fmla="*/ 1946910 w 2986839"/>
                  <a:gd name="connsiteY27" fmla="*/ 2622652 h 2652002"/>
                  <a:gd name="connsiteX28" fmla="*/ 2145030 w 2986839"/>
                  <a:gd name="connsiteY28" fmla="*/ 2592172 h 2652002"/>
                  <a:gd name="connsiteX29" fmla="*/ 2152650 w 2986839"/>
                  <a:gd name="connsiteY29" fmla="*/ 2409292 h 2652002"/>
                  <a:gd name="connsiteX30" fmla="*/ 2164080 w 2986839"/>
                  <a:gd name="connsiteY30" fmla="*/ 2214982 h 2652002"/>
                  <a:gd name="connsiteX31" fmla="*/ 2213610 w 2986839"/>
                  <a:gd name="connsiteY31" fmla="*/ 2192122 h 2652002"/>
                  <a:gd name="connsiteX32" fmla="*/ 2228850 w 2986839"/>
                  <a:gd name="connsiteY32" fmla="*/ 2310232 h 2652002"/>
                  <a:gd name="connsiteX33" fmla="*/ 2255520 w 2986839"/>
                  <a:gd name="connsiteY33" fmla="*/ 2062582 h 2652002"/>
                  <a:gd name="connsiteX34" fmla="*/ 2266950 w 2986839"/>
                  <a:gd name="connsiteY34" fmla="*/ 1677772 h 2652002"/>
                  <a:gd name="connsiteX35" fmla="*/ 2316480 w 2986839"/>
                  <a:gd name="connsiteY35" fmla="*/ 1845412 h 2652002"/>
                  <a:gd name="connsiteX36" fmla="*/ 2320290 w 2986839"/>
                  <a:gd name="connsiteY36" fmla="*/ 2367382 h 2652002"/>
                  <a:gd name="connsiteX37" fmla="*/ 2388870 w 2986839"/>
                  <a:gd name="connsiteY37" fmla="*/ 2458822 h 2652002"/>
                  <a:gd name="connsiteX38" fmla="*/ 2430780 w 2986839"/>
                  <a:gd name="connsiteY38" fmla="*/ 2569312 h 2652002"/>
                  <a:gd name="connsiteX39" fmla="*/ 2484120 w 2986839"/>
                  <a:gd name="connsiteY39" fmla="*/ 2599792 h 2652002"/>
                  <a:gd name="connsiteX40" fmla="*/ 2556510 w 2986839"/>
                  <a:gd name="connsiteY40" fmla="*/ 2489302 h 2652002"/>
                  <a:gd name="connsiteX41" fmla="*/ 2586990 w 2986839"/>
                  <a:gd name="connsiteY41" fmla="*/ 2123542 h 2652002"/>
                  <a:gd name="connsiteX42" fmla="*/ 2602230 w 2986839"/>
                  <a:gd name="connsiteY42" fmla="*/ 1814932 h 2652002"/>
                  <a:gd name="connsiteX43" fmla="*/ 2602230 w 2986839"/>
                  <a:gd name="connsiteY43" fmla="*/ 1628242 h 2652002"/>
                  <a:gd name="connsiteX44" fmla="*/ 2640330 w 2986839"/>
                  <a:gd name="connsiteY44" fmla="*/ 790042 h 2652002"/>
                  <a:gd name="connsiteX45" fmla="*/ 2659380 w 2986839"/>
                  <a:gd name="connsiteY45" fmla="*/ 530962 h 2652002"/>
                  <a:gd name="connsiteX46" fmla="*/ 2689860 w 2986839"/>
                  <a:gd name="connsiteY46" fmla="*/ 1372 h 2652002"/>
                  <a:gd name="connsiteX47" fmla="*/ 2731770 w 2986839"/>
                  <a:gd name="connsiteY47" fmla="*/ 412852 h 2652002"/>
                  <a:gd name="connsiteX48" fmla="*/ 2743200 w 2986839"/>
                  <a:gd name="connsiteY48" fmla="*/ 1418692 h 2652002"/>
                  <a:gd name="connsiteX49" fmla="*/ 2766060 w 2986839"/>
                  <a:gd name="connsiteY49" fmla="*/ 1856842 h 2652002"/>
                  <a:gd name="connsiteX50" fmla="*/ 2792730 w 2986839"/>
                  <a:gd name="connsiteY50" fmla="*/ 2264512 h 2652002"/>
                  <a:gd name="connsiteX51" fmla="*/ 2819400 w 2986839"/>
                  <a:gd name="connsiteY51" fmla="*/ 2458822 h 2652002"/>
                  <a:gd name="connsiteX52" fmla="*/ 2872740 w 2986839"/>
                  <a:gd name="connsiteY52" fmla="*/ 2264512 h 2652002"/>
                  <a:gd name="connsiteX53" fmla="*/ 2975610 w 2986839"/>
                  <a:gd name="connsiteY53" fmla="*/ 2420722 h 2652002"/>
                  <a:gd name="connsiteX54" fmla="*/ 2979420 w 2986839"/>
                  <a:gd name="connsiteY54" fmla="*/ 2397862 h 2652002"/>
                  <a:gd name="connsiteX0" fmla="*/ 0 w 2986839"/>
                  <a:gd name="connsiteY0" fmla="*/ 2618842 h 2652002"/>
                  <a:gd name="connsiteX1" fmla="*/ 57150 w 2986839"/>
                  <a:gd name="connsiteY1" fmla="*/ 1022452 h 2652002"/>
                  <a:gd name="connsiteX2" fmla="*/ 99060 w 2986839"/>
                  <a:gd name="connsiteY2" fmla="*/ 751942 h 2652002"/>
                  <a:gd name="connsiteX3" fmla="*/ 110490 w 2986839"/>
                  <a:gd name="connsiteY3" fmla="*/ 447142 h 2652002"/>
                  <a:gd name="connsiteX4" fmla="*/ 125730 w 2986839"/>
                  <a:gd name="connsiteY4" fmla="*/ 207112 h 2652002"/>
                  <a:gd name="connsiteX5" fmla="*/ 163830 w 2986839"/>
                  <a:gd name="connsiteY5" fmla="*/ 363322 h 2652002"/>
                  <a:gd name="connsiteX6" fmla="*/ 220980 w 2986839"/>
                  <a:gd name="connsiteY6" fmla="*/ 1441552 h 2652002"/>
                  <a:gd name="connsiteX7" fmla="*/ 270510 w 2986839"/>
                  <a:gd name="connsiteY7" fmla="*/ 2256892 h 2652002"/>
                  <a:gd name="connsiteX8" fmla="*/ 339090 w 2986839"/>
                  <a:gd name="connsiteY8" fmla="*/ 2375002 h 2652002"/>
                  <a:gd name="connsiteX9" fmla="*/ 396240 w 2986839"/>
                  <a:gd name="connsiteY9" fmla="*/ 2470252 h 2652002"/>
                  <a:gd name="connsiteX10" fmla="*/ 438150 w 2986839"/>
                  <a:gd name="connsiteY10" fmla="*/ 2592172 h 2652002"/>
                  <a:gd name="connsiteX11" fmla="*/ 472440 w 2986839"/>
                  <a:gd name="connsiteY11" fmla="*/ 2234032 h 2652002"/>
                  <a:gd name="connsiteX12" fmla="*/ 487680 w 2986839"/>
                  <a:gd name="connsiteY12" fmla="*/ 1929232 h 2652002"/>
                  <a:gd name="connsiteX13" fmla="*/ 537210 w 2986839"/>
                  <a:gd name="connsiteY13" fmla="*/ 2161642 h 2652002"/>
                  <a:gd name="connsiteX14" fmla="*/ 624840 w 2986839"/>
                  <a:gd name="connsiteY14" fmla="*/ 1929232 h 2652002"/>
                  <a:gd name="connsiteX15" fmla="*/ 651510 w 2986839"/>
                  <a:gd name="connsiteY15" fmla="*/ 2462632 h 2652002"/>
                  <a:gd name="connsiteX16" fmla="*/ 643890 w 2986839"/>
                  <a:gd name="connsiteY16" fmla="*/ 2546452 h 2652002"/>
                  <a:gd name="connsiteX17" fmla="*/ 781050 w 2986839"/>
                  <a:gd name="connsiteY17" fmla="*/ 2641702 h 2652002"/>
                  <a:gd name="connsiteX18" fmla="*/ 883920 w 2986839"/>
                  <a:gd name="connsiteY18" fmla="*/ 2569312 h 2652002"/>
                  <a:gd name="connsiteX19" fmla="*/ 956310 w 2986839"/>
                  <a:gd name="connsiteY19" fmla="*/ 2432152 h 2652002"/>
                  <a:gd name="connsiteX20" fmla="*/ 1104900 w 2986839"/>
                  <a:gd name="connsiteY20" fmla="*/ 2622652 h 2652002"/>
                  <a:gd name="connsiteX21" fmla="*/ 1242060 w 2986839"/>
                  <a:gd name="connsiteY21" fmla="*/ 2603602 h 2652002"/>
                  <a:gd name="connsiteX22" fmla="*/ 1299210 w 2986839"/>
                  <a:gd name="connsiteY22" fmla="*/ 2173072 h 2652002"/>
                  <a:gd name="connsiteX23" fmla="*/ 1329690 w 2986839"/>
                  <a:gd name="connsiteY23" fmla="*/ 2249272 h 2652002"/>
                  <a:gd name="connsiteX24" fmla="*/ 1474470 w 2986839"/>
                  <a:gd name="connsiteY24" fmla="*/ 2588362 h 2652002"/>
                  <a:gd name="connsiteX25" fmla="*/ 1695450 w 2986839"/>
                  <a:gd name="connsiteY25" fmla="*/ 2595982 h 2652002"/>
                  <a:gd name="connsiteX26" fmla="*/ 1783080 w 2986839"/>
                  <a:gd name="connsiteY26" fmla="*/ 2378812 h 2652002"/>
                  <a:gd name="connsiteX27" fmla="*/ 1946910 w 2986839"/>
                  <a:gd name="connsiteY27" fmla="*/ 2622652 h 2652002"/>
                  <a:gd name="connsiteX28" fmla="*/ 2145030 w 2986839"/>
                  <a:gd name="connsiteY28" fmla="*/ 2592172 h 2652002"/>
                  <a:gd name="connsiteX29" fmla="*/ 2152650 w 2986839"/>
                  <a:gd name="connsiteY29" fmla="*/ 2409292 h 2652002"/>
                  <a:gd name="connsiteX30" fmla="*/ 2164080 w 2986839"/>
                  <a:gd name="connsiteY30" fmla="*/ 2214982 h 2652002"/>
                  <a:gd name="connsiteX31" fmla="*/ 2213610 w 2986839"/>
                  <a:gd name="connsiteY31" fmla="*/ 2192122 h 2652002"/>
                  <a:gd name="connsiteX32" fmla="*/ 2228850 w 2986839"/>
                  <a:gd name="connsiteY32" fmla="*/ 2310232 h 2652002"/>
                  <a:gd name="connsiteX33" fmla="*/ 2255520 w 2986839"/>
                  <a:gd name="connsiteY33" fmla="*/ 2062582 h 2652002"/>
                  <a:gd name="connsiteX34" fmla="*/ 2266950 w 2986839"/>
                  <a:gd name="connsiteY34" fmla="*/ 1677772 h 2652002"/>
                  <a:gd name="connsiteX35" fmla="*/ 2316480 w 2986839"/>
                  <a:gd name="connsiteY35" fmla="*/ 1845412 h 2652002"/>
                  <a:gd name="connsiteX36" fmla="*/ 2320290 w 2986839"/>
                  <a:gd name="connsiteY36" fmla="*/ 2367382 h 2652002"/>
                  <a:gd name="connsiteX37" fmla="*/ 2388870 w 2986839"/>
                  <a:gd name="connsiteY37" fmla="*/ 2458822 h 2652002"/>
                  <a:gd name="connsiteX38" fmla="*/ 2430780 w 2986839"/>
                  <a:gd name="connsiteY38" fmla="*/ 2569312 h 2652002"/>
                  <a:gd name="connsiteX39" fmla="*/ 2484120 w 2986839"/>
                  <a:gd name="connsiteY39" fmla="*/ 2599792 h 2652002"/>
                  <a:gd name="connsiteX40" fmla="*/ 2556510 w 2986839"/>
                  <a:gd name="connsiteY40" fmla="*/ 2489302 h 2652002"/>
                  <a:gd name="connsiteX41" fmla="*/ 2586990 w 2986839"/>
                  <a:gd name="connsiteY41" fmla="*/ 2123542 h 2652002"/>
                  <a:gd name="connsiteX42" fmla="*/ 2602230 w 2986839"/>
                  <a:gd name="connsiteY42" fmla="*/ 1814932 h 2652002"/>
                  <a:gd name="connsiteX43" fmla="*/ 2602230 w 2986839"/>
                  <a:gd name="connsiteY43" fmla="*/ 1628242 h 2652002"/>
                  <a:gd name="connsiteX44" fmla="*/ 2655570 w 2986839"/>
                  <a:gd name="connsiteY44" fmla="*/ 835762 h 2652002"/>
                  <a:gd name="connsiteX45" fmla="*/ 2659380 w 2986839"/>
                  <a:gd name="connsiteY45" fmla="*/ 530962 h 2652002"/>
                  <a:gd name="connsiteX46" fmla="*/ 2689860 w 2986839"/>
                  <a:gd name="connsiteY46" fmla="*/ 1372 h 2652002"/>
                  <a:gd name="connsiteX47" fmla="*/ 2731770 w 2986839"/>
                  <a:gd name="connsiteY47" fmla="*/ 412852 h 2652002"/>
                  <a:gd name="connsiteX48" fmla="*/ 2743200 w 2986839"/>
                  <a:gd name="connsiteY48" fmla="*/ 1418692 h 2652002"/>
                  <a:gd name="connsiteX49" fmla="*/ 2766060 w 2986839"/>
                  <a:gd name="connsiteY49" fmla="*/ 1856842 h 2652002"/>
                  <a:gd name="connsiteX50" fmla="*/ 2792730 w 2986839"/>
                  <a:gd name="connsiteY50" fmla="*/ 2264512 h 2652002"/>
                  <a:gd name="connsiteX51" fmla="*/ 2819400 w 2986839"/>
                  <a:gd name="connsiteY51" fmla="*/ 2458822 h 2652002"/>
                  <a:gd name="connsiteX52" fmla="*/ 2872740 w 2986839"/>
                  <a:gd name="connsiteY52" fmla="*/ 2264512 h 2652002"/>
                  <a:gd name="connsiteX53" fmla="*/ 2975610 w 2986839"/>
                  <a:gd name="connsiteY53" fmla="*/ 2420722 h 2652002"/>
                  <a:gd name="connsiteX54" fmla="*/ 2979420 w 2986839"/>
                  <a:gd name="connsiteY54" fmla="*/ 2397862 h 2652002"/>
                  <a:gd name="connsiteX0" fmla="*/ 0 w 2986839"/>
                  <a:gd name="connsiteY0" fmla="*/ 2618842 h 2652002"/>
                  <a:gd name="connsiteX1" fmla="*/ 57150 w 2986839"/>
                  <a:gd name="connsiteY1" fmla="*/ 1022452 h 2652002"/>
                  <a:gd name="connsiteX2" fmla="*/ 99060 w 2986839"/>
                  <a:gd name="connsiteY2" fmla="*/ 751942 h 2652002"/>
                  <a:gd name="connsiteX3" fmla="*/ 110490 w 2986839"/>
                  <a:gd name="connsiteY3" fmla="*/ 447142 h 2652002"/>
                  <a:gd name="connsiteX4" fmla="*/ 125730 w 2986839"/>
                  <a:gd name="connsiteY4" fmla="*/ 207112 h 2652002"/>
                  <a:gd name="connsiteX5" fmla="*/ 163830 w 2986839"/>
                  <a:gd name="connsiteY5" fmla="*/ 363322 h 2652002"/>
                  <a:gd name="connsiteX6" fmla="*/ 220980 w 2986839"/>
                  <a:gd name="connsiteY6" fmla="*/ 1441552 h 2652002"/>
                  <a:gd name="connsiteX7" fmla="*/ 270510 w 2986839"/>
                  <a:gd name="connsiteY7" fmla="*/ 2256892 h 2652002"/>
                  <a:gd name="connsiteX8" fmla="*/ 339090 w 2986839"/>
                  <a:gd name="connsiteY8" fmla="*/ 2375002 h 2652002"/>
                  <a:gd name="connsiteX9" fmla="*/ 396240 w 2986839"/>
                  <a:gd name="connsiteY9" fmla="*/ 2470252 h 2652002"/>
                  <a:gd name="connsiteX10" fmla="*/ 438150 w 2986839"/>
                  <a:gd name="connsiteY10" fmla="*/ 2592172 h 2652002"/>
                  <a:gd name="connsiteX11" fmla="*/ 472440 w 2986839"/>
                  <a:gd name="connsiteY11" fmla="*/ 2234032 h 2652002"/>
                  <a:gd name="connsiteX12" fmla="*/ 487680 w 2986839"/>
                  <a:gd name="connsiteY12" fmla="*/ 1929232 h 2652002"/>
                  <a:gd name="connsiteX13" fmla="*/ 537210 w 2986839"/>
                  <a:gd name="connsiteY13" fmla="*/ 2161642 h 2652002"/>
                  <a:gd name="connsiteX14" fmla="*/ 624840 w 2986839"/>
                  <a:gd name="connsiteY14" fmla="*/ 1929232 h 2652002"/>
                  <a:gd name="connsiteX15" fmla="*/ 651510 w 2986839"/>
                  <a:gd name="connsiteY15" fmla="*/ 2462632 h 2652002"/>
                  <a:gd name="connsiteX16" fmla="*/ 643890 w 2986839"/>
                  <a:gd name="connsiteY16" fmla="*/ 2546452 h 2652002"/>
                  <a:gd name="connsiteX17" fmla="*/ 781050 w 2986839"/>
                  <a:gd name="connsiteY17" fmla="*/ 2641702 h 2652002"/>
                  <a:gd name="connsiteX18" fmla="*/ 883920 w 2986839"/>
                  <a:gd name="connsiteY18" fmla="*/ 2569312 h 2652002"/>
                  <a:gd name="connsiteX19" fmla="*/ 956310 w 2986839"/>
                  <a:gd name="connsiteY19" fmla="*/ 2432152 h 2652002"/>
                  <a:gd name="connsiteX20" fmla="*/ 1104900 w 2986839"/>
                  <a:gd name="connsiteY20" fmla="*/ 2622652 h 2652002"/>
                  <a:gd name="connsiteX21" fmla="*/ 1242060 w 2986839"/>
                  <a:gd name="connsiteY21" fmla="*/ 2603602 h 2652002"/>
                  <a:gd name="connsiteX22" fmla="*/ 1299210 w 2986839"/>
                  <a:gd name="connsiteY22" fmla="*/ 2173072 h 2652002"/>
                  <a:gd name="connsiteX23" fmla="*/ 1329690 w 2986839"/>
                  <a:gd name="connsiteY23" fmla="*/ 2249272 h 2652002"/>
                  <a:gd name="connsiteX24" fmla="*/ 1474470 w 2986839"/>
                  <a:gd name="connsiteY24" fmla="*/ 2588362 h 2652002"/>
                  <a:gd name="connsiteX25" fmla="*/ 1695450 w 2986839"/>
                  <a:gd name="connsiteY25" fmla="*/ 2595982 h 2652002"/>
                  <a:gd name="connsiteX26" fmla="*/ 1783080 w 2986839"/>
                  <a:gd name="connsiteY26" fmla="*/ 2378812 h 2652002"/>
                  <a:gd name="connsiteX27" fmla="*/ 1946910 w 2986839"/>
                  <a:gd name="connsiteY27" fmla="*/ 2622652 h 2652002"/>
                  <a:gd name="connsiteX28" fmla="*/ 2145030 w 2986839"/>
                  <a:gd name="connsiteY28" fmla="*/ 2592172 h 2652002"/>
                  <a:gd name="connsiteX29" fmla="*/ 2152650 w 2986839"/>
                  <a:gd name="connsiteY29" fmla="*/ 2409292 h 2652002"/>
                  <a:gd name="connsiteX30" fmla="*/ 2164080 w 2986839"/>
                  <a:gd name="connsiteY30" fmla="*/ 2214982 h 2652002"/>
                  <a:gd name="connsiteX31" fmla="*/ 2213610 w 2986839"/>
                  <a:gd name="connsiteY31" fmla="*/ 2192122 h 2652002"/>
                  <a:gd name="connsiteX32" fmla="*/ 2228850 w 2986839"/>
                  <a:gd name="connsiteY32" fmla="*/ 2310232 h 2652002"/>
                  <a:gd name="connsiteX33" fmla="*/ 2255520 w 2986839"/>
                  <a:gd name="connsiteY33" fmla="*/ 2062582 h 2652002"/>
                  <a:gd name="connsiteX34" fmla="*/ 2266950 w 2986839"/>
                  <a:gd name="connsiteY34" fmla="*/ 1677772 h 2652002"/>
                  <a:gd name="connsiteX35" fmla="*/ 2316480 w 2986839"/>
                  <a:gd name="connsiteY35" fmla="*/ 1845412 h 2652002"/>
                  <a:gd name="connsiteX36" fmla="*/ 2320290 w 2986839"/>
                  <a:gd name="connsiteY36" fmla="*/ 2367382 h 2652002"/>
                  <a:gd name="connsiteX37" fmla="*/ 2388870 w 2986839"/>
                  <a:gd name="connsiteY37" fmla="*/ 2458822 h 2652002"/>
                  <a:gd name="connsiteX38" fmla="*/ 2430780 w 2986839"/>
                  <a:gd name="connsiteY38" fmla="*/ 2569312 h 2652002"/>
                  <a:gd name="connsiteX39" fmla="*/ 2484120 w 2986839"/>
                  <a:gd name="connsiteY39" fmla="*/ 2599792 h 2652002"/>
                  <a:gd name="connsiteX40" fmla="*/ 2556510 w 2986839"/>
                  <a:gd name="connsiteY40" fmla="*/ 2489302 h 2652002"/>
                  <a:gd name="connsiteX41" fmla="*/ 2586990 w 2986839"/>
                  <a:gd name="connsiteY41" fmla="*/ 2123542 h 2652002"/>
                  <a:gd name="connsiteX42" fmla="*/ 2602230 w 2986839"/>
                  <a:gd name="connsiteY42" fmla="*/ 1814932 h 2652002"/>
                  <a:gd name="connsiteX43" fmla="*/ 2602230 w 2986839"/>
                  <a:gd name="connsiteY43" fmla="*/ 1628242 h 2652002"/>
                  <a:gd name="connsiteX44" fmla="*/ 2655570 w 2986839"/>
                  <a:gd name="connsiteY44" fmla="*/ 835762 h 2652002"/>
                  <a:gd name="connsiteX45" fmla="*/ 2659380 w 2986839"/>
                  <a:gd name="connsiteY45" fmla="*/ 530962 h 2652002"/>
                  <a:gd name="connsiteX46" fmla="*/ 2708910 w 2986839"/>
                  <a:gd name="connsiteY46" fmla="*/ 1372 h 2652002"/>
                  <a:gd name="connsiteX47" fmla="*/ 2731770 w 2986839"/>
                  <a:gd name="connsiteY47" fmla="*/ 412852 h 2652002"/>
                  <a:gd name="connsiteX48" fmla="*/ 2743200 w 2986839"/>
                  <a:gd name="connsiteY48" fmla="*/ 1418692 h 2652002"/>
                  <a:gd name="connsiteX49" fmla="*/ 2766060 w 2986839"/>
                  <a:gd name="connsiteY49" fmla="*/ 1856842 h 2652002"/>
                  <a:gd name="connsiteX50" fmla="*/ 2792730 w 2986839"/>
                  <a:gd name="connsiteY50" fmla="*/ 2264512 h 2652002"/>
                  <a:gd name="connsiteX51" fmla="*/ 2819400 w 2986839"/>
                  <a:gd name="connsiteY51" fmla="*/ 2458822 h 2652002"/>
                  <a:gd name="connsiteX52" fmla="*/ 2872740 w 2986839"/>
                  <a:gd name="connsiteY52" fmla="*/ 2264512 h 2652002"/>
                  <a:gd name="connsiteX53" fmla="*/ 2975610 w 2986839"/>
                  <a:gd name="connsiteY53" fmla="*/ 2420722 h 2652002"/>
                  <a:gd name="connsiteX54" fmla="*/ 2979420 w 2986839"/>
                  <a:gd name="connsiteY54" fmla="*/ 2397862 h 2652002"/>
                  <a:gd name="connsiteX0" fmla="*/ 0 w 2986839"/>
                  <a:gd name="connsiteY0" fmla="*/ 4308357 h 4341517"/>
                  <a:gd name="connsiteX1" fmla="*/ 57150 w 2986839"/>
                  <a:gd name="connsiteY1" fmla="*/ 2711967 h 4341517"/>
                  <a:gd name="connsiteX2" fmla="*/ 99060 w 2986839"/>
                  <a:gd name="connsiteY2" fmla="*/ 2441457 h 4341517"/>
                  <a:gd name="connsiteX3" fmla="*/ 110490 w 2986839"/>
                  <a:gd name="connsiteY3" fmla="*/ 2136657 h 4341517"/>
                  <a:gd name="connsiteX4" fmla="*/ 168063 w 2986839"/>
                  <a:gd name="connsiteY4" fmla="*/ 94 h 4341517"/>
                  <a:gd name="connsiteX5" fmla="*/ 163830 w 2986839"/>
                  <a:gd name="connsiteY5" fmla="*/ 2052837 h 4341517"/>
                  <a:gd name="connsiteX6" fmla="*/ 220980 w 2986839"/>
                  <a:gd name="connsiteY6" fmla="*/ 3131067 h 4341517"/>
                  <a:gd name="connsiteX7" fmla="*/ 270510 w 2986839"/>
                  <a:gd name="connsiteY7" fmla="*/ 3946407 h 4341517"/>
                  <a:gd name="connsiteX8" fmla="*/ 339090 w 2986839"/>
                  <a:gd name="connsiteY8" fmla="*/ 4064517 h 4341517"/>
                  <a:gd name="connsiteX9" fmla="*/ 396240 w 2986839"/>
                  <a:gd name="connsiteY9" fmla="*/ 4159767 h 4341517"/>
                  <a:gd name="connsiteX10" fmla="*/ 438150 w 2986839"/>
                  <a:gd name="connsiteY10" fmla="*/ 4281687 h 4341517"/>
                  <a:gd name="connsiteX11" fmla="*/ 472440 w 2986839"/>
                  <a:gd name="connsiteY11" fmla="*/ 3923547 h 4341517"/>
                  <a:gd name="connsiteX12" fmla="*/ 487680 w 2986839"/>
                  <a:gd name="connsiteY12" fmla="*/ 3618747 h 4341517"/>
                  <a:gd name="connsiteX13" fmla="*/ 537210 w 2986839"/>
                  <a:gd name="connsiteY13" fmla="*/ 3851157 h 4341517"/>
                  <a:gd name="connsiteX14" fmla="*/ 624840 w 2986839"/>
                  <a:gd name="connsiteY14" fmla="*/ 3618747 h 4341517"/>
                  <a:gd name="connsiteX15" fmla="*/ 651510 w 2986839"/>
                  <a:gd name="connsiteY15" fmla="*/ 4152147 h 4341517"/>
                  <a:gd name="connsiteX16" fmla="*/ 643890 w 2986839"/>
                  <a:gd name="connsiteY16" fmla="*/ 4235967 h 4341517"/>
                  <a:gd name="connsiteX17" fmla="*/ 781050 w 2986839"/>
                  <a:gd name="connsiteY17" fmla="*/ 4331217 h 4341517"/>
                  <a:gd name="connsiteX18" fmla="*/ 883920 w 2986839"/>
                  <a:gd name="connsiteY18" fmla="*/ 4258827 h 4341517"/>
                  <a:gd name="connsiteX19" fmla="*/ 956310 w 2986839"/>
                  <a:gd name="connsiteY19" fmla="*/ 4121667 h 4341517"/>
                  <a:gd name="connsiteX20" fmla="*/ 1104900 w 2986839"/>
                  <a:gd name="connsiteY20" fmla="*/ 4312167 h 4341517"/>
                  <a:gd name="connsiteX21" fmla="*/ 1242060 w 2986839"/>
                  <a:gd name="connsiteY21" fmla="*/ 4293117 h 4341517"/>
                  <a:gd name="connsiteX22" fmla="*/ 1299210 w 2986839"/>
                  <a:gd name="connsiteY22" fmla="*/ 3862587 h 4341517"/>
                  <a:gd name="connsiteX23" fmla="*/ 1329690 w 2986839"/>
                  <a:gd name="connsiteY23" fmla="*/ 3938787 h 4341517"/>
                  <a:gd name="connsiteX24" fmla="*/ 1474470 w 2986839"/>
                  <a:gd name="connsiteY24" fmla="*/ 4277877 h 4341517"/>
                  <a:gd name="connsiteX25" fmla="*/ 1695450 w 2986839"/>
                  <a:gd name="connsiteY25" fmla="*/ 4285497 h 4341517"/>
                  <a:gd name="connsiteX26" fmla="*/ 1783080 w 2986839"/>
                  <a:gd name="connsiteY26" fmla="*/ 4068327 h 4341517"/>
                  <a:gd name="connsiteX27" fmla="*/ 1946910 w 2986839"/>
                  <a:gd name="connsiteY27" fmla="*/ 4312167 h 4341517"/>
                  <a:gd name="connsiteX28" fmla="*/ 2145030 w 2986839"/>
                  <a:gd name="connsiteY28" fmla="*/ 4281687 h 4341517"/>
                  <a:gd name="connsiteX29" fmla="*/ 2152650 w 2986839"/>
                  <a:gd name="connsiteY29" fmla="*/ 4098807 h 4341517"/>
                  <a:gd name="connsiteX30" fmla="*/ 2164080 w 2986839"/>
                  <a:gd name="connsiteY30" fmla="*/ 3904497 h 4341517"/>
                  <a:gd name="connsiteX31" fmla="*/ 2213610 w 2986839"/>
                  <a:gd name="connsiteY31" fmla="*/ 3881637 h 4341517"/>
                  <a:gd name="connsiteX32" fmla="*/ 2228850 w 2986839"/>
                  <a:gd name="connsiteY32" fmla="*/ 3999747 h 4341517"/>
                  <a:gd name="connsiteX33" fmla="*/ 2255520 w 2986839"/>
                  <a:gd name="connsiteY33" fmla="*/ 3752097 h 4341517"/>
                  <a:gd name="connsiteX34" fmla="*/ 2266950 w 2986839"/>
                  <a:gd name="connsiteY34" fmla="*/ 3367287 h 4341517"/>
                  <a:gd name="connsiteX35" fmla="*/ 2316480 w 2986839"/>
                  <a:gd name="connsiteY35" fmla="*/ 3534927 h 4341517"/>
                  <a:gd name="connsiteX36" fmla="*/ 2320290 w 2986839"/>
                  <a:gd name="connsiteY36" fmla="*/ 4056897 h 4341517"/>
                  <a:gd name="connsiteX37" fmla="*/ 2388870 w 2986839"/>
                  <a:gd name="connsiteY37" fmla="*/ 4148337 h 4341517"/>
                  <a:gd name="connsiteX38" fmla="*/ 2430780 w 2986839"/>
                  <a:gd name="connsiteY38" fmla="*/ 4258827 h 4341517"/>
                  <a:gd name="connsiteX39" fmla="*/ 2484120 w 2986839"/>
                  <a:gd name="connsiteY39" fmla="*/ 4289307 h 4341517"/>
                  <a:gd name="connsiteX40" fmla="*/ 2556510 w 2986839"/>
                  <a:gd name="connsiteY40" fmla="*/ 4178817 h 4341517"/>
                  <a:gd name="connsiteX41" fmla="*/ 2586990 w 2986839"/>
                  <a:gd name="connsiteY41" fmla="*/ 3813057 h 4341517"/>
                  <a:gd name="connsiteX42" fmla="*/ 2602230 w 2986839"/>
                  <a:gd name="connsiteY42" fmla="*/ 3504447 h 4341517"/>
                  <a:gd name="connsiteX43" fmla="*/ 2602230 w 2986839"/>
                  <a:gd name="connsiteY43" fmla="*/ 3317757 h 4341517"/>
                  <a:gd name="connsiteX44" fmla="*/ 2655570 w 2986839"/>
                  <a:gd name="connsiteY44" fmla="*/ 2525277 h 4341517"/>
                  <a:gd name="connsiteX45" fmla="*/ 2659380 w 2986839"/>
                  <a:gd name="connsiteY45" fmla="*/ 2220477 h 4341517"/>
                  <a:gd name="connsiteX46" fmla="*/ 2708910 w 2986839"/>
                  <a:gd name="connsiteY46" fmla="*/ 1690887 h 4341517"/>
                  <a:gd name="connsiteX47" fmla="*/ 2731770 w 2986839"/>
                  <a:gd name="connsiteY47" fmla="*/ 2102367 h 4341517"/>
                  <a:gd name="connsiteX48" fmla="*/ 2743200 w 2986839"/>
                  <a:gd name="connsiteY48" fmla="*/ 3108207 h 4341517"/>
                  <a:gd name="connsiteX49" fmla="*/ 2766060 w 2986839"/>
                  <a:gd name="connsiteY49" fmla="*/ 3546357 h 4341517"/>
                  <a:gd name="connsiteX50" fmla="*/ 2792730 w 2986839"/>
                  <a:gd name="connsiteY50" fmla="*/ 3954027 h 4341517"/>
                  <a:gd name="connsiteX51" fmla="*/ 2819400 w 2986839"/>
                  <a:gd name="connsiteY51" fmla="*/ 4148337 h 4341517"/>
                  <a:gd name="connsiteX52" fmla="*/ 2872740 w 2986839"/>
                  <a:gd name="connsiteY52" fmla="*/ 3954027 h 4341517"/>
                  <a:gd name="connsiteX53" fmla="*/ 2975610 w 2986839"/>
                  <a:gd name="connsiteY53" fmla="*/ 4110237 h 4341517"/>
                  <a:gd name="connsiteX54" fmla="*/ 2979420 w 2986839"/>
                  <a:gd name="connsiteY54" fmla="*/ 4087377 h 4341517"/>
                  <a:gd name="connsiteX0" fmla="*/ 0 w 2986839"/>
                  <a:gd name="connsiteY0" fmla="*/ 4308357 h 4341517"/>
                  <a:gd name="connsiteX1" fmla="*/ 57150 w 2986839"/>
                  <a:gd name="connsiteY1" fmla="*/ 2711967 h 4341517"/>
                  <a:gd name="connsiteX2" fmla="*/ 99060 w 2986839"/>
                  <a:gd name="connsiteY2" fmla="*/ 2441457 h 4341517"/>
                  <a:gd name="connsiteX3" fmla="*/ 110490 w 2986839"/>
                  <a:gd name="connsiteY3" fmla="*/ 2136657 h 4341517"/>
                  <a:gd name="connsiteX4" fmla="*/ 168063 w 2986839"/>
                  <a:gd name="connsiteY4" fmla="*/ 94 h 4341517"/>
                  <a:gd name="connsiteX5" fmla="*/ 256963 w 2986839"/>
                  <a:gd name="connsiteY5" fmla="*/ 2052837 h 4341517"/>
                  <a:gd name="connsiteX6" fmla="*/ 220980 w 2986839"/>
                  <a:gd name="connsiteY6" fmla="*/ 3131067 h 4341517"/>
                  <a:gd name="connsiteX7" fmla="*/ 270510 w 2986839"/>
                  <a:gd name="connsiteY7" fmla="*/ 3946407 h 4341517"/>
                  <a:gd name="connsiteX8" fmla="*/ 339090 w 2986839"/>
                  <a:gd name="connsiteY8" fmla="*/ 4064517 h 4341517"/>
                  <a:gd name="connsiteX9" fmla="*/ 396240 w 2986839"/>
                  <a:gd name="connsiteY9" fmla="*/ 4159767 h 4341517"/>
                  <a:gd name="connsiteX10" fmla="*/ 438150 w 2986839"/>
                  <a:gd name="connsiteY10" fmla="*/ 4281687 h 4341517"/>
                  <a:gd name="connsiteX11" fmla="*/ 472440 w 2986839"/>
                  <a:gd name="connsiteY11" fmla="*/ 3923547 h 4341517"/>
                  <a:gd name="connsiteX12" fmla="*/ 487680 w 2986839"/>
                  <a:gd name="connsiteY12" fmla="*/ 3618747 h 4341517"/>
                  <a:gd name="connsiteX13" fmla="*/ 537210 w 2986839"/>
                  <a:gd name="connsiteY13" fmla="*/ 3851157 h 4341517"/>
                  <a:gd name="connsiteX14" fmla="*/ 624840 w 2986839"/>
                  <a:gd name="connsiteY14" fmla="*/ 3618747 h 4341517"/>
                  <a:gd name="connsiteX15" fmla="*/ 651510 w 2986839"/>
                  <a:gd name="connsiteY15" fmla="*/ 4152147 h 4341517"/>
                  <a:gd name="connsiteX16" fmla="*/ 643890 w 2986839"/>
                  <a:gd name="connsiteY16" fmla="*/ 4235967 h 4341517"/>
                  <a:gd name="connsiteX17" fmla="*/ 781050 w 2986839"/>
                  <a:gd name="connsiteY17" fmla="*/ 4331217 h 4341517"/>
                  <a:gd name="connsiteX18" fmla="*/ 883920 w 2986839"/>
                  <a:gd name="connsiteY18" fmla="*/ 4258827 h 4341517"/>
                  <a:gd name="connsiteX19" fmla="*/ 956310 w 2986839"/>
                  <a:gd name="connsiteY19" fmla="*/ 4121667 h 4341517"/>
                  <a:gd name="connsiteX20" fmla="*/ 1104900 w 2986839"/>
                  <a:gd name="connsiteY20" fmla="*/ 4312167 h 4341517"/>
                  <a:gd name="connsiteX21" fmla="*/ 1242060 w 2986839"/>
                  <a:gd name="connsiteY21" fmla="*/ 4293117 h 4341517"/>
                  <a:gd name="connsiteX22" fmla="*/ 1299210 w 2986839"/>
                  <a:gd name="connsiteY22" fmla="*/ 3862587 h 4341517"/>
                  <a:gd name="connsiteX23" fmla="*/ 1329690 w 2986839"/>
                  <a:gd name="connsiteY23" fmla="*/ 3938787 h 4341517"/>
                  <a:gd name="connsiteX24" fmla="*/ 1474470 w 2986839"/>
                  <a:gd name="connsiteY24" fmla="*/ 4277877 h 4341517"/>
                  <a:gd name="connsiteX25" fmla="*/ 1695450 w 2986839"/>
                  <a:gd name="connsiteY25" fmla="*/ 4285497 h 4341517"/>
                  <a:gd name="connsiteX26" fmla="*/ 1783080 w 2986839"/>
                  <a:gd name="connsiteY26" fmla="*/ 4068327 h 4341517"/>
                  <a:gd name="connsiteX27" fmla="*/ 1946910 w 2986839"/>
                  <a:gd name="connsiteY27" fmla="*/ 4312167 h 4341517"/>
                  <a:gd name="connsiteX28" fmla="*/ 2145030 w 2986839"/>
                  <a:gd name="connsiteY28" fmla="*/ 4281687 h 4341517"/>
                  <a:gd name="connsiteX29" fmla="*/ 2152650 w 2986839"/>
                  <a:gd name="connsiteY29" fmla="*/ 4098807 h 4341517"/>
                  <a:gd name="connsiteX30" fmla="*/ 2164080 w 2986839"/>
                  <a:gd name="connsiteY30" fmla="*/ 3904497 h 4341517"/>
                  <a:gd name="connsiteX31" fmla="*/ 2213610 w 2986839"/>
                  <a:gd name="connsiteY31" fmla="*/ 3881637 h 4341517"/>
                  <a:gd name="connsiteX32" fmla="*/ 2228850 w 2986839"/>
                  <a:gd name="connsiteY32" fmla="*/ 3999747 h 4341517"/>
                  <a:gd name="connsiteX33" fmla="*/ 2255520 w 2986839"/>
                  <a:gd name="connsiteY33" fmla="*/ 3752097 h 4341517"/>
                  <a:gd name="connsiteX34" fmla="*/ 2266950 w 2986839"/>
                  <a:gd name="connsiteY34" fmla="*/ 3367287 h 4341517"/>
                  <a:gd name="connsiteX35" fmla="*/ 2316480 w 2986839"/>
                  <a:gd name="connsiteY35" fmla="*/ 3534927 h 4341517"/>
                  <a:gd name="connsiteX36" fmla="*/ 2320290 w 2986839"/>
                  <a:gd name="connsiteY36" fmla="*/ 4056897 h 4341517"/>
                  <a:gd name="connsiteX37" fmla="*/ 2388870 w 2986839"/>
                  <a:gd name="connsiteY37" fmla="*/ 4148337 h 4341517"/>
                  <a:gd name="connsiteX38" fmla="*/ 2430780 w 2986839"/>
                  <a:gd name="connsiteY38" fmla="*/ 4258827 h 4341517"/>
                  <a:gd name="connsiteX39" fmla="*/ 2484120 w 2986839"/>
                  <a:gd name="connsiteY39" fmla="*/ 4289307 h 4341517"/>
                  <a:gd name="connsiteX40" fmla="*/ 2556510 w 2986839"/>
                  <a:gd name="connsiteY40" fmla="*/ 4178817 h 4341517"/>
                  <a:gd name="connsiteX41" fmla="*/ 2586990 w 2986839"/>
                  <a:gd name="connsiteY41" fmla="*/ 3813057 h 4341517"/>
                  <a:gd name="connsiteX42" fmla="*/ 2602230 w 2986839"/>
                  <a:gd name="connsiteY42" fmla="*/ 3504447 h 4341517"/>
                  <a:gd name="connsiteX43" fmla="*/ 2602230 w 2986839"/>
                  <a:gd name="connsiteY43" fmla="*/ 3317757 h 4341517"/>
                  <a:gd name="connsiteX44" fmla="*/ 2655570 w 2986839"/>
                  <a:gd name="connsiteY44" fmla="*/ 2525277 h 4341517"/>
                  <a:gd name="connsiteX45" fmla="*/ 2659380 w 2986839"/>
                  <a:gd name="connsiteY45" fmla="*/ 2220477 h 4341517"/>
                  <a:gd name="connsiteX46" fmla="*/ 2708910 w 2986839"/>
                  <a:gd name="connsiteY46" fmla="*/ 1690887 h 4341517"/>
                  <a:gd name="connsiteX47" fmla="*/ 2731770 w 2986839"/>
                  <a:gd name="connsiteY47" fmla="*/ 2102367 h 4341517"/>
                  <a:gd name="connsiteX48" fmla="*/ 2743200 w 2986839"/>
                  <a:gd name="connsiteY48" fmla="*/ 3108207 h 4341517"/>
                  <a:gd name="connsiteX49" fmla="*/ 2766060 w 2986839"/>
                  <a:gd name="connsiteY49" fmla="*/ 3546357 h 4341517"/>
                  <a:gd name="connsiteX50" fmla="*/ 2792730 w 2986839"/>
                  <a:gd name="connsiteY50" fmla="*/ 3954027 h 4341517"/>
                  <a:gd name="connsiteX51" fmla="*/ 2819400 w 2986839"/>
                  <a:gd name="connsiteY51" fmla="*/ 4148337 h 4341517"/>
                  <a:gd name="connsiteX52" fmla="*/ 2872740 w 2986839"/>
                  <a:gd name="connsiteY52" fmla="*/ 3954027 h 4341517"/>
                  <a:gd name="connsiteX53" fmla="*/ 2975610 w 2986839"/>
                  <a:gd name="connsiteY53" fmla="*/ 4110237 h 4341517"/>
                  <a:gd name="connsiteX54" fmla="*/ 2979420 w 2986839"/>
                  <a:gd name="connsiteY54" fmla="*/ 4087377 h 4341517"/>
                  <a:gd name="connsiteX0" fmla="*/ 0 w 2986839"/>
                  <a:gd name="connsiteY0" fmla="*/ 4331392 h 4364552"/>
                  <a:gd name="connsiteX1" fmla="*/ 57150 w 2986839"/>
                  <a:gd name="connsiteY1" fmla="*/ 2735002 h 4364552"/>
                  <a:gd name="connsiteX2" fmla="*/ 99060 w 2986839"/>
                  <a:gd name="connsiteY2" fmla="*/ 2464492 h 4364552"/>
                  <a:gd name="connsiteX3" fmla="*/ 110490 w 2986839"/>
                  <a:gd name="connsiteY3" fmla="*/ 2159692 h 4364552"/>
                  <a:gd name="connsiteX4" fmla="*/ 138853 w 2986839"/>
                  <a:gd name="connsiteY4" fmla="*/ 1042093 h 4364552"/>
                  <a:gd name="connsiteX5" fmla="*/ 168063 w 2986839"/>
                  <a:gd name="connsiteY5" fmla="*/ 23129 h 4364552"/>
                  <a:gd name="connsiteX6" fmla="*/ 256963 w 2986839"/>
                  <a:gd name="connsiteY6" fmla="*/ 2075872 h 4364552"/>
                  <a:gd name="connsiteX7" fmla="*/ 220980 w 2986839"/>
                  <a:gd name="connsiteY7" fmla="*/ 3154102 h 4364552"/>
                  <a:gd name="connsiteX8" fmla="*/ 270510 w 2986839"/>
                  <a:gd name="connsiteY8" fmla="*/ 3969442 h 4364552"/>
                  <a:gd name="connsiteX9" fmla="*/ 339090 w 2986839"/>
                  <a:gd name="connsiteY9" fmla="*/ 4087552 h 4364552"/>
                  <a:gd name="connsiteX10" fmla="*/ 396240 w 2986839"/>
                  <a:gd name="connsiteY10" fmla="*/ 4182802 h 4364552"/>
                  <a:gd name="connsiteX11" fmla="*/ 438150 w 2986839"/>
                  <a:gd name="connsiteY11" fmla="*/ 4304722 h 4364552"/>
                  <a:gd name="connsiteX12" fmla="*/ 472440 w 2986839"/>
                  <a:gd name="connsiteY12" fmla="*/ 3946582 h 4364552"/>
                  <a:gd name="connsiteX13" fmla="*/ 487680 w 2986839"/>
                  <a:gd name="connsiteY13" fmla="*/ 3641782 h 4364552"/>
                  <a:gd name="connsiteX14" fmla="*/ 537210 w 2986839"/>
                  <a:gd name="connsiteY14" fmla="*/ 3874192 h 4364552"/>
                  <a:gd name="connsiteX15" fmla="*/ 624840 w 2986839"/>
                  <a:gd name="connsiteY15" fmla="*/ 3641782 h 4364552"/>
                  <a:gd name="connsiteX16" fmla="*/ 651510 w 2986839"/>
                  <a:gd name="connsiteY16" fmla="*/ 4175182 h 4364552"/>
                  <a:gd name="connsiteX17" fmla="*/ 643890 w 2986839"/>
                  <a:gd name="connsiteY17" fmla="*/ 4259002 h 4364552"/>
                  <a:gd name="connsiteX18" fmla="*/ 781050 w 2986839"/>
                  <a:gd name="connsiteY18" fmla="*/ 4354252 h 4364552"/>
                  <a:gd name="connsiteX19" fmla="*/ 883920 w 2986839"/>
                  <a:gd name="connsiteY19" fmla="*/ 4281862 h 4364552"/>
                  <a:gd name="connsiteX20" fmla="*/ 956310 w 2986839"/>
                  <a:gd name="connsiteY20" fmla="*/ 4144702 h 4364552"/>
                  <a:gd name="connsiteX21" fmla="*/ 1104900 w 2986839"/>
                  <a:gd name="connsiteY21" fmla="*/ 4335202 h 4364552"/>
                  <a:gd name="connsiteX22" fmla="*/ 1242060 w 2986839"/>
                  <a:gd name="connsiteY22" fmla="*/ 4316152 h 4364552"/>
                  <a:gd name="connsiteX23" fmla="*/ 1299210 w 2986839"/>
                  <a:gd name="connsiteY23" fmla="*/ 3885622 h 4364552"/>
                  <a:gd name="connsiteX24" fmla="*/ 1329690 w 2986839"/>
                  <a:gd name="connsiteY24" fmla="*/ 3961822 h 4364552"/>
                  <a:gd name="connsiteX25" fmla="*/ 1474470 w 2986839"/>
                  <a:gd name="connsiteY25" fmla="*/ 4300912 h 4364552"/>
                  <a:gd name="connsiteX26" fmla="*/ 1695450 w 2986839"/>
                  <a:gd name="connsiteY26" fmla="*/ 4308532 h 4364552"/>
                  <a:gd name="connsiteX27" fmla="*/ 1783080 w 2986839"/>
                  <a:gd name="connsiteY27" fmla="*/ 4091362 h 4364552"/>
                  <a:gd name="connsiteX28" fmla="*/ 1946910 w 2986839"/>
                  <a:gd name="connsiteY28" fmla="*/ 4335202 h 4364552"/>
                  <a:gd name="connsiteX29" fmla="*/ 2145030 w 2986839"/>
                  <a:gd name="connsiteY29" fmla="*/ 4304722 h 4364552"/>
                  <a:gd name="connsiteX30" fmla="*/ 2152650 w 2986839"/>
                  <a:gd name="connsiteY30" fmla="*/ 4121842 h 4364552"/>
                  <a:gd name="connsiteX31" fmla="*/ 2164080 w 2986839"/>
                  <a:gd name="connsiteY31" fmla="*/ 3927532 h 4364552"/>
                  <a:gd name="connsiteX32" fmla="*/ 2213610 w 2986839"/>
                  <a:gd name="connsiteY32" fmla="*/ 3904672 h 4364552"/>
                  <a:gd name="connsiteX33" fmla="*/ 2228850 w 2986839"/>
                  <a:gd name="connsiteY33" fmla="*/ 4022782 h 4364552"/>
                  <a:gd name="connsiteX34" fmla="*/ 2255520 w 2986839"/>
                  <a:gd name="connsiteY34" fmla="*/ 3775132 h 4364552"/>
                  <a:gd name="connsiteX35" fmla="*/ 2266950 w 2986839"/>
                  <a:gd name="connsiteY35" fmla="*/ 3390322 h 4364552"/>
                  <a:gd name="connsiteX36" fmla="*/ 2316480 w 2986839"/>
                  <a:gd name="connsiteY36" fmla="*/ 3557962 h 4364552"/>
                  <a:gd name="connsiteX37" fmla="*/ 2320290 w 2986839"/>
                  <a:gd name="connsiteY37" fmla="*/ 4079932 h 4364552"/>
                  <a:gd name="connsiteX38" fmla="*/ 2388870 w 2986839"/>
                  <a:gd name="connsiteY38" fmla="*/ 4171372 h 4364552"/>
                  <a:gd name="connsiteX39" fmla="*/ 2430780 w 2986839"/>
                  <a:gd name="connsiteY39" fmla="*/ 4281862 h 4364552"/>
                  <a:gd name="connsiteX40" fmla="*/ 2484120 w 2986839"/>
                  <a:gd name="connsiteY40" fmla="*/ 4312342 h 4364552"/>
                  <a:gd name="connsiteX41" fmla="*/ 2556510 w 2986839"/>
                  <a:gd name="connsiteY41" fmla="*/ 4201852 h 4364552"/>
                  <a:gd name="connsiteX42" fmla="*/ 2586990 w 2986839"/>
                  <a:gd name="connsiteY42" fmla="*/ 3836092 h 4364552"/>
                  <a:gd name="connsiteX43" fmla="*/ 2602230 w 2986839"/>
                  <a:gd name="connsiteY43" fmla="*/ 3527482 h 4364552"/>
                  <a:gd name="connsiteX44" fmla="*/ 2602230 w 2986839"/>
                  <a:gd name="connsiteY44" fmla="*/ 3340792 h 4364552"/>
                  <a:gd name="connsiteX45" fmla="*/ 2655570 w 2986839"/>
                  <a:gd name="connsiteY45" fmla="*/ 2548312 h 4364552"/>
                  <a:gd name="connsiteX46" fmla="*/ 2659380 w 2986839"/>
                  <a:gd name="connsiteY46" fmla="*/ 2243512 h 4364552"/>
                  <a:gd name="connsiteX47" fmla="*/ 2708910 w 2986839"/>
                  <a:gd name="connsiteY47" fmla="*/ 1713922 h 4364552"/>
                  <a:gd name="connsiteX48" fmla="*/ 2731770 w 2986839"/>
                  <a:gd name="connsiteY48" fmla="*/ 2125402 h 4364552"/>
                  <a:gd name="connsiteX49" fmla="*/ 2743200 w 2986839"/>
                  <a:gd name="connsiteY49" fmla="*/ 3131242 h 4364552"/>
                  <a:gd name="connsiteX50" fmla="*/ 2766060 w 2986839"/>
                  <a:gd name="connsiteY50" fmla="*/ 3569392 h 4364552"/>
                  <a:gd name="connsiteX51" fmla="*/ 2792730 w 2986839"/>
                  <a:gd name="connsiteY51" fmla="*/ 3977062 h 4364552"/>
                  <a:gd name="connsiteX52" fmla="*/ 2819400 w 2986839"/>
                  <a:gd name="connsiteY52" fmla="*/ 4171372 h 4364552"/>
                  <a:gd name="connsiteX53" fmla="*/ 2872740 w 2986839"/>
                  <a:gd name="connsiteY53" fmla="*/ 3977062 h 4364552"/>
                  <a:gd name="connsiteX54" fmla="*/ 2975610 w 2986839"/>
                  <a:gd name="connsiteY54" fmla="*/ 4133272 h 4364552"/>
                  <a:gd name="connsiteX55" fmla="*/ 2979420 w 2986839"/>
                  <a:gd name="connsiteY55" fmla="*/ 4110412 h 4364552"/>
                  <a:gd name="connsiteX0" fmla="*/ 0 w 2986839"/>
                  <a:gd name="connsiteY0" fmla="*/ 4332999 h 4366159"/>
                  <a:gd name="connsiteX1" fmla="*/ 57150 w 2986839"/>
                  <a:gd name="connsiteY1" fmla="*/ 2736609 h 4366159"/>
                  <a:gd name="connsiteX2" fmla="*/ 99060 w 2986839"/>
                  <a:gd name="connsiteY2" fmla="*/ 2466099 h 4366159"/>
                  <a:gd name="connsiteX3" fmla="*/ 110490 w 2986839"/>
                  <a:gd name="connsiteY3" fmla="*/ 2161299 h 4366159"/>
                  <a:gd name="connsiteX4" fmla="*/ 164253 w 2986839"/>
                  <a:gd name="connsiteY4" fmla="*/ 1018300 h 4366159"/>
                  <a:gd name="connsiteX5" fmla="*/ 168063 w 2986839"/>
                  <a:gd name="connsiteY5" fmla="*/ 24736 h 4366159"/>
                  <a:gd name="connsiteX6" fmla="*/ 256963 w 2986839"/>
                  <a:gd name="connsiteY6" fmla="*/ 2077479 h 4366159"/>
                  <a:gd name="connsiteX7" fmla="*/ 220980 w 2986839"/>
                  <a:gd name="connsiteY7" fmla="*/ 3155709 h 4366159"/>
                  <a:gd name="connsiteX8" fmla="*/ 270510 w 2986839"/>
                  <a:gd name="connsiteY8" fmla="*/ 3971049 h 4366159"/>
                  <a:gd name="connsiteX9" fmla="*/ 339090 w 2986839"/>
                  <a:gd name="connsiteY9" fmla="*/ 4089159 h 4366159"/>
                  <a:gd name="connsiteX10" fmla="*/ 396240 w 2986839"/>
                  <a:gd name="connsiteY10" fmla="*/ 4184409 h 4366159"/>
                  <a:gd name="connsiteX11" fmla="*/ 438150 w 2986839"/>
                  <a:gd name="connsiteY11" fmla="*/ 4306329 h 4366159"/>
                  <a:gd name="connsiteX12" fmla="*/ 472440 w 2986839"/>
                  <a:gd name="connsiteY12" fmla="*/ 3948189 h 4366159"/>
                  <a:gd name="connsiteX13" fmla="*/ 487680 w 2986839"/>
                  <a:gd name="connsiteY13" fmla="*/ 3643389 h 4366159"/>
                  <a:gd name="connsiteX14" fmla="*/ 537210 w 2986839"/>
                  <a:gd name="connsiteY14" fmla="*/ 3875799 h 4366159"/>
                  <a:gd name="connsiteX15" fmla="*/ 624840 w 2986839"/>
                  <a:gd name="connsiteY15" fmla="*/ 3643389 h 4366159"/>
                  <a:gd name="connsiteX16" fmla="*/ 651510 w 2986839"/>
                  <a:gd name="connsiteY16" fmla="*/ 4176789 h 4366159"/>
                  <a:gd name="connsiteX17" fmla="*/ 643890 w 2986839"/>
                  <a:gd name="connsiteY17" fmla="*/ 4260609 h 4366159"/>
                  <a:gd name="connsiteX18" fmla="*/ 781050 w 2986839"/>
                  <a:gd name="connsiteY18" fmla="*/ 4355859 h 4366159"/>
                  <a:gd name="connsiteX19" fmla="*/ 883920 w 2986839"/>
                  <a:gd name="connsiteY19" fmla="*/ 4283469 h 4366159"/>
                  <a:gd name="connsiteX20" fmla="*/ 956310 w 2986839"/>
                  <a:gd name="connsiteY20" fmla="*/ 4146309 h 4366159"/>
                  <a:gd name="connsiteX21" fmla="*/ 1104900 w 2986839"/>
                  <a:gd name="connsiteY21" fmla="*/ 4336809 h 4366159"/>
                  <a:gd name="connsiteX22" fmla="*/ 1242060 w 2986839"/>
                  <a:gd name="connsiteY22" fmla="*/ 4317759 h 4366159"/>
                  <a:gd name="connsiteX23" fmla="*/ 1299210 w 2986839"/>
                  <a:gd name="connsiteY23" fmla="*/ 3887229 h 4366159"/>
                  <a:gd name="connsiteX24" fmla="*/ 1329690 w 2986839"/>
                  <a:gd name="connsiteY24" fmla="*/ 3963429 h 4366159"/>
                  <a:gd name="connsiteX25" fmla="*/ 1474470 w 2986839"/>
                  <a:gd name="connsiteY25" fmla="*/ 4302519 h 4366159"/>
                  <a:gd name="connsiteX26" fmla="*/ 1695450 w 2986839"/>
                  <a:gd name="connsiteY26" fmla="*/ 4310139 h 4366159"/>
                  <a:gd name="connsiteX27" fmla="*/ 1783080 w 2986839"/>
                  <a:gd name="connsiteY27" fmla="*/ 4092969 h 4366159"/>
                  <a:gd name="connsiteX28" fmla="*/ 1946910 w 2986839"/>
                  <a:gd name="connsiteY28" fmla="*/ 4336809 h 4366159"/>
                  <a:gd name="connsiteX29" fmla="*/ 2145030 w 2986839"/>
                  <a:gd name="connsiteY29" fmla="*/ 4306329 h 4366159"/>
                  <a:gd name="connsiteX30" fmla="*/ 2152650 w 2986839"/>
                  <a:gd name="connsiteY30" fmla="*/ 4123449 h 4366159"/>
                  <a:gd name="connsiteX31" fmla="*/ 2164080 w 2986839"/>
                  <a:gd name="connsiteY31" fmla="*/ 3929139 h 4366159"/>
                  <a:gd name="connsiteX32" fmla="*/ 2213610 w 2986839"/>
                  <a:gd name="connsiteY32" fmla="*/ 3906279 h 4366159"/>
                  <a:gd name="connsiteX33" fmla="*/ 2228850 w 2986839"/>
                  <a:gd name="connsiteY33" fmla="*/ 4024389 h 4366159"/>
                  <a:gd name="connsiteX34" fmla="*/ 2255520 w 2986839"/>
                  <a:gd name="connsiteY34" fmla="*/ 3776739 h 4366159"/>
                  <a:gd name="connsiteX35" fmla="*/ 2266950 w 2986839"/>
                  <a:gd name="connsiteY35" fmla="*/ 3391929 h 4366159"/>
                  <a:gd name="connsiteX36" fmla="*/ 2316480 w 2986839"/>
                  <a:gd name="connsiteY36" fmla="*/ 3559569 h 4366159"/>
                  <a:gd name="connsiteX37" fmla="*/ 2320290 w 2986839"/>
                  <a:gd name="connsiteY37" fmla="*/ 4081539 h 4366159"/>
                  <a:gd name="connsiteX38" fmla="*/ 2388870 w 2986839"/>
                  <a:gd name="connsiteY38" fmla="*/ 4172979 h 4366159"/>
                  <a:gd name="connsiteX39" fmla="*/ 2430780 w 2986839"/>
                  <a:gd name="connsiteY39" fmla="*/ 4283469 h 4366159"/>
                  <a:gd name="connsiteX40" fmla="*/ 2484120 w 2986839"/>
                  <a:gd name="connsiteY40" fmla="*/ 4313949 h 4366159"/>
                  <a:gd name="connsiteX41" fmla="*/ 2556510 w 2986839"/>
                  <a:gd name="connsiteY41" fmla="*/ 4203459 h 4366159"/>
                  <a:gd name="connsiteX42" fmla="*/ 2586990 w 2986839"/>
                  <a:gd name="connsiteY42" fmla="*/ 3837699 h 4366159"/>
                  <a:gd name="connsiteX43" fmla="*/ 2602230 w 2986839"/>
                  <a:gd name="connsiteY43" fmla="*/ 3529089 h 4366159"/>
                  <a:gd name="connsiteX44" fmla="*/ 2602230 w 2986839"/>
                  <a:gd name="connsiteY44" fmla="*/ 3342399 h 4366159"/>
                  <a:gd name="connsiteX45" fmla="*/ 2655570 w 2986839"/>
                  <a:gd name="connsiteY45" fmla="*/ 2549919 h 4366159"/>
                  <a:gd name="connsiteX46" fmla="*/ 2659380 w 2986839"/>
                  <a:gd name="connsiteY46" fmla="*/ 2245119 h 4366159"/>
                  <a:gd name="connsiteX47" fmla="*/ 2708910 w 2986839"/>
                  <a:gd name="connsiteY47" fmla="*/ 1715529 h 4366159"/>
                  <a:gd name="connsiteX48" fmla="*/ 2731770 w 2986839"/>
                  <a:gd name="connsiteY48" fmla="*/ 2127009 h 4366159"/>
                  <a:gd name="connsiteX49" fmla="*/ 2743200 w 2986839"/>
                  <a:gd name="connsiteY49" fmla="*/ 3132849 h 4366159"/>
                  <a:gd name="connsiteX50" fmla="*/ 2766060 w 2986839"/>
                  <a:gd name="connsiteY50" fmla="*/ 3570999 h 4366159"/>
                  <a:gd name="connsiteX51" fmla="*/ 2792730 w 2986839"/>
                  <a:gd name="connsiteY51" fmla="*/ 3978669 h 4366159"/>
                  <a:gd name="connsiteX52" fmla="*/ 2819400 w 2986839"/>
                  <a:gd name="connsiteY52" fmla="*/ 4172979 h 4366159"/>
                  <a:gd name="connsiteX53" fmla="*/ 2872740 w 2986839"/>
                  <a:gd name="connsiteY53" fmla="*/ 3978669 h 4366159"/>
                  <a:gd name="connsiteX54" fmla="*/ 2975610 w 2986839"/>
                  <a:gd name="connsiteY54" fmla="*/ 4134879 h 4366159"/>
                  <a:gd name="connsiteX55" fmla="*/ 2979420 w 2986839"/>
                  <a:gd name="connsiteY55" fmla="*/ 4112019 h 4366159"/>
                  <a:gd name="connsiteX0" fmla="*/ 0 w 2986839"/>
                  <a:gd name="connsiteY0" fmla="*/ 4333553 h 4366713"/>
                  <a:gd name="connsiteX1" fmla="*/ 57150 w 2986839"/>
                  <a:gd name="connsiteY1" fmla="*/ 2737163 h 4366713"/>
                  <a:gd name="connsiteX2" fmla="*/ 99060 w 2986839"/>
                  <a:gd name="connsiteY2" fmla="*/ 2466653 h 4366713"/>
                  <a:gd name="connsiteX3" fmla="*/ 110490 w 2986839"/>
                  <a:gd name="connsiteY3" fmla="*/ 2161853 h 4366713"/>
                  <a:gd name="connsiteX4" fmla="*/ 138853 w 2986839"/>
                  <a:gd name="connsiteY4" fmla="*/ 1010387 h 4366713"/>
                  <a:gd name="connsiteX5" fmla="*/ 168063 w 2986839"/>
                  <a:gd name="connsiteY5" fmla="*/ 25290 h 4366713"/>
                  <a:gd name="connsiteX6" fmla="*/ 256963 w 2986839"/>
                  <a:gd name="connsiteY6" fmla="*/ 2078033 h 4366713"/>
                  <a:gd name="connsiteX7" fmla="*/ 220980 w 2986839"/>
                  <a:gd name="connsiteY7" fmla="*/ 3156263 h 4366713"/>
                  <a:gd name="connsiteX8" fmla="*/ 270510 w 2986839"/>
                  <a:gd name="connsiteY8" fmla="*/ 3971603 h 4366713"/>
                  <a:gd name="connsiteX9" fmla="*/ 339090 w 2986839"/>
                  <a:gd name="connsiteY9" fmla="*/ 4089713 h 4366713"/>
                  <a:gd name="connsiteX10" fmla="*/ 396240 w 2986839"/>
                  <a:gd name="connsiteY10" fmla="*/ 4184963 h 4366713"/>
                  <a:gd name="connsiteX11" fmla="*/ 438150 w 2986839"/>
                  <a:gd name="connsiteY11" fmla="*/ 4306883 h 4366713"/>
                  <a:gd name="connsiteX12" fmla="*/ 472440 w 2986839"/>
                  <a:gd name="connsiteY12" fmla="*/ 3948743 h 4366713"/>
                  <a:gd name="connsiteX13" fmla="*/ 487680 w 2986839"/>
                  <a:gd name="connsiteY13" fmla="*/ 3643943 h 4366713"/>
                  <a:gd name="connsiteX14" fmla="*/ 537210 w 2986839"/>
                  <a:gd name="connsiteY14" fmla="*/ 3876353 h 4366713"/>
                  <a:gd name="connsiteX15" fmla="*/ 624840 w 2986839"/>
                  <a:gd name="connsiteY15" fmla="*/ 3643943 h 4366713"/>
                  <a:gd name="connsiteX16" fmla="*/ 651510 w 2986839"/>
                  <a:gd name="connsiteY16" fmla="*/ 4177343 h 4366713"/>
                  <a:gd name="connsiteX17" fmla="*/ 643890 w 2986839"/>
                  <a:gd name="connsiteY17" fmla="*/ 4261163 h 4366713"/>
                  <a:gd name="connsiteX18" fmla="*/ 781050 w 2986839"/>
                  <a:gd name="connsiteY18" fmla="*/ 4356413 h 4366713"/>
                  <a:gd name="connsiteX19" fmla="*/ 883920 w 2986839"/>
                  <a:gd name="connsiteY19" fmla="*/ 4284023 h 4366713"/>
                  <a:gd name="connsiteX20" fmla="*/ 956310 w 2986839"/>
                  <a:gd name="connsiteY20" fmla="*/ 4146863 h 4366713"/>
                  <a:gd name="connsiteX21" fmla="*/ 1104900 w 2986839"/>
                  <a:gd name="connsiteY21" fmla="*/ 4337363 h 4366713"/>
                  <a:gd name="connsiteX22" fmla="*/ 1242060 w 2986839"/>
                  <a:gd name="connsiteY22" fmla="*/ 4318313 h 4366713"/>
                  <a:gd name="connsiteX23" fmla="*/ 1299210 w 2986839"/>
                  <a:gd name="connsiteY23" fmla="*/ 3887783 h 4366713"/>
                  <a:gd name="connsiteX24" fmla="*/ 1329690 w 2986839"/>
                  <a:gd name="connsiteY24" fmla="*/ 3963983 h 4366713"/>
                  <a:gd name="connsiteX25" fmla="*/ 1474470 w 2986839"/>
                  <a:gd name="connsiteY25" fmla="*/ 4303073 h 4366713"/>
                  <a:gd name="connsiteX26" fmla="*/ 1695450 w 2986839"/>
                  <a:gd name="connsiteY26" fmla="*/ 4310693 h 4366713"/>
                  <a:gd name="connsiteX27" fmla="*/ 1783080 w 2986839"/>
                  <a:gd name="connsiteY27" fmla="*/ 4093523 h 4366713"/>
                  <a:gd name="connsiteX28" fmla="*/ 1946910 w 2986839"/>
                  <a:gd name="connsiteY28" fmla="*/ 4337363 h 4366713"/>
                  <a:gd name="connsiteX29" fmla="*/ 2145030 w 2986839"/>
                  <a:gd name="connsiteY29" fmla="*/ 4306883 h 4366713"/>
                  <a:gd name="connsiteX30" fmla="*/ 2152650 w 2986839"/>
                  <a:gd name="connsiteY30" fmla="*/ 4124003 h 4366713"/>
                  <a:gd name="connsiteX31" fmla="*/ 2164080 w 2986839"/>
                  <a:gd name="connsiteY31" fmla="*/ 3929693 h 4366713"/>
                  <a:gd name="connsiteX32" fmla="*/ 2213610 w 2986839"/>
                  <a:gd name="connsiteY32" fmla="*/ 3906833 h 4366713"/>
                  <a:gd name="connsiteX33" fmla="*/ 2228850 w 2986839"/>
                  <a:gd name="connsiteY33" fmla="*/ 4024943 h 4366713"/>
                  <a:gd name="connsiteX34" fmla="*/ 2255520 w 2986839"/>
                  <a:gd name="connsiteY34" fmla="*/ 3777293 h 4366713"/>
                  <a:gd name="connsiteX35" fmla="*/ 2266950 w 2986839"/>
                  <a:gd name="connsiteY35" fmla="*/ 3392483 h 4366713"/>
                  <a:gd name="connsiteX36" fmla="*/ 2316480 w 2986839"/>
                  <a:gd name="connsiteY36" fmla="*/ 3560123 h 4366713"/>
                  <a:gd name="connsiteX37" fmla="*/ 2320290 w 2986839"/>
                  <a:gd name="connsiteY37" fmla="*/ 4082093 h 4366713"/>
                  <a:gd name="connsiteX38" fmla="*/ 2388870 w 2986839"/>
                  <a:gd name="connsiteY38" fmla="*/ 4173533 h 4366713"/>
                  <a:gd name="connsiteX39" fmla="*/ 2430780 w 2986839"/>
                  <a:gd name="connsiteY39" fmla="*/ 4284023 h 4366713"/>
                  <a:gd name="connsiteX40" fmla="*/ 2484120 w 2986839"/>
                  <a:gd name="connsiteY40" fmla="*/ 4314503 h 4366713"/>
                  <a:gd name="connsiteX41" fmla="*/ 2556510 w 2986839"/>
                  <a:gd name="connsiteY41" fmla="*/ 4204013 h 4366713"/>
                  <a:gd name="connsiteX42" fmla="*/ 2586990 w 2986839"/>
                  <a:gd name="connsiteY42" fmla="*/ 3838253 h 4366713"/>
                  <a:gd name="connsiteX43" fmla="*/ 2602230 w 2986839"/>
                  <a:gd name="connsiteY43" fmla="*/ 3529643 h 4366713"/>
                  <a:gd name="connsiteX44" fmla="*/ 2602230 w 2986839"/>
                  <a:gd name="connsiteY44" fmla="*/ 3342953 h 4366713"/>
                  <a:gd name="connsiteX45" fmla="*/ 2655570 w 2986839"/>
                  <a:gd name="connsiteY45" fmla="*/ 2550473 h 4366713"/>
                  <a:gd name="connsiteX46" fmla="*/ 2659380 w 2986839"/>
                  <a:gd name="connsiteY46" fmla="*/ 2245673 h 4366713"/>
                  <a:gd name="connsiteX47" fmla="*/ 2708910 w 2986839"/>
                  <a:gd name="connsiteY47" fmla="*/ 1716083 h 4366713"/>
                  <a:gd name="connsiteX48" fmla="*/ 2731770 w 2986839"/>
                  <a:gd name="connsiteY48" fmla="*/ 2127563 h 4366713"/>
                  <a:gd name="connsiteX49" fmla="*/ 2743200 w 2986839"/>
                  <a:gd name="connsiteY49" fmla="*/ 3133403 h 4366713"/>
                  <a:gd name="connsiteX50" fmla="*/ 2766060 w 2986839"/>
                  <a:gd name="connsiteY50" fmla="*/ 3571553 h 4366713"/>
                  <a:gd name="connsiteX51" fmla="*/ 2792730 w 2986839"/>
                  <a:gd name="connsiteY51" fmla="*/ 3979223 h 4366713"/>
                  <a:gd name="connsiteX52" fmla="*/ 2819400 w 2986839"/>
                  <a:gd name="connsiteY52" fmla="*/ 4173533 h 4366713"/>
                  <a:gd name="connsiteX53" fmla="*/ 2872740 w 2986839"/>
                  <a:gd name="connsiteY53" fmla="*/ 3979223 h 4366713"/>
                  <a:gd name="connsiteX54" fmla="*/ 2975610 w 2986839"/>
                  <a:gd name="connsiteY54" fmla="*/ 4135433 h 4366713"/>
                  <a:gd name="connsiteX55" fmla="*/ 2979420 w 2986839"/>
                  <a:gd name="connsiteY55" fmla="*/ 4112573 h 4366713"/>
                  <a:gd name="connsiteX0" fmla="*/ 0 w 2986839"/>
                  <a:gd name="connsiteY0" fmla="*/ 4333553 h 4366713"/>
                  <a:gd name="connsiteX1" fmla="*/ 57150 w 2986839"/>
                  <a:gd name="connsiteY1" fmla="*/ 2737163 h 4366713"/>
                  <a:gd name="connsiteX2" fmla="*/ 99060 w 2986839"/>
                  <a:gd name="connsiteY2" fmla="*/ 2466653 h 4366713"/>
                  <a:gd name="connsiteX3" fmla="*/ 110490 w 2986839"/>
                  <a:gd name="connsiteY3" fmla="*/ 2161853 h 4366713"/>
                  <a:gd name="connsiteX4" fmla="*/ 138853 w 2986839"/>
                  <a:gd name="connsiteY4" fmla="*/ 1010387 h 4366713"/>
                  <a:gd name="connsiteX5" fmla="*/ 168063 w 2986839"/>
                  <a:gd name="connsiteY5" fmla="*/ 25290 h 4366713"/>
                  <a:gd name="connsiteX6" fmla="*/ 223096 w 2986839"/>
                  <a:gd name="connsiteY6" fmla="*/ 2078033 h 4366713"/>
                  <a:gd name="connsiteX7" fmla="*/ 220980 w 2986839"/>
                  <a:gd name="connsiteY7" fmla="*/ 3156263 h 4366713"/>
                  <a:gd name="connsiteX8" fmla="*/ 270510 w 2986839"/>
                  <a:gd name="connsiteY8" fmla="*/ 3971603 h 4366713"/>
                  <a:gd name="connsiteX9" fmla="*/ 339090 w 2986839"/>
                  <a:gd name="connsiteY9" fmla="*/ 4089713 h 4366713"/>
                  <a:gd name="connsiteX10" fmla="*/ 396240 w 2986839"/>
                  <a:gd name="connsiteY10" fmla="*/ 4184963 h 4366713"/>
                  <a:gd name="connsiteX11" fmla="*/ 438150 w 2986839"/>
                  <a:gd name="connsiteY11" fmla="*/ 4306883 h 4366713"/>
                  <a:gd name="connsiteX12" fmla="*/ 472440 w 2986839"/>
                  <a:gd name="connsiteY12" fmla="*/ 3948743 h 4366713"/>
                  <a:gd name="connsiteX13" fmla="*/ 487680 w 2986839"/>
                  <a:gd name="connsiteY13" fmla="*/ 3643943 h 4366713"/>
                  <a:gd name="connsiteX14" fmla="*/ 537210 w 2986839"/>
                  <a:gd name="connsiteY14" fmla="*/ 3876353 h 4366713"/>
                  <a:gd name="connsiteX15" fmla="*/ 624840 w 2986839"/>
                  <a:gd name="connsiteY15" fmla="*/ 3643943 h 4366713"/>
                  <a:gd name="connsiteX16" fmla="*/ 651510 w 2986839"/>
                  <a:gd name="connsiteY16" fmla="*/ 4177343 h 4366713"/>
                  <a:gd name="connsiteX17" fmla="*/ 643890 w 2986839"/>
                  <a:gd name="connsiteY17" fmla="*/ 4261163 h 4366713"/>
                  <a:gd name="connsiteX18" fmla="*/ 781050 w 2986839"/>
                  <a:gd name="connsiteY18" fmla="*/ 4356413 h 4366713"/>
                  <a:gd name="connsiteX19" fmla="*/ 883920 w 2986839"/>
                  <a:gd name="connsiteY19" fmla="*/ 4284023 h 4366713"/>
                  <a:gd name="connsiteX20" fmla="*/ 956310 w 2986839"/>
                  <a:gd name="connsiteY20" fmla="*/ 4146863 h 4366713"/>
                  <a:gd name="connsiteX21" fmla="*/ 1104900 w 2986839"/>
                  <a:gd name="connsiteY21" fmla="*/ 4337363 h 4366713"/>
                  <a:gd name="connsiteX22" fmla="*/ 1242060 w 2986839"/>
                  <a:gd name="connsiteY22" fmla="*/ 4318313 h 4366713"/>
                  <a:gd name="connsiteX23" fmla="*/ 1299210 w 2986839"/>
                  <a:gd name="connsiteY23" fmla="*/ 3887783 h 4366713"/>
                  <a:gd name="connsiteX24" fmla="*/ 1329690 w 2986839"/>
                  <a:gd name="connsiteY24" fmla="*/ 3963983 h 4366713"/>
                  <a:gd name="connsiteX25" fmla="*/ 1474470 w 2986839"/>
                  <a:gd name="connsiteY25" fmla="*/ 4303073 h 4366713"/>
                  <a:gd name="connsiteX26" fmla="*/ 1695450 w 2986839"/>
                  <a:gd name="connsiteY26" fmla="*/ 4310693 h 4366713"/>
                  <a:gd name="connsiteX27" fmla="*/ 1783080 w 2986839"/>
                  <a:gd name="connsiteY27" fmla="*/ 4093523 h 4366713"/>
                  <a:gd name="connsiteX28" fmla="*/ 1946910 w 2986839"/>
                  <a:gd name="connsiteY28" fmla="*/ 4337363 h 4366713"/>
                  <a:gd name="connsiteX29" fmla="*/ 2145030 w 2986839"/>
                  <a:gd name="connsiteY29" fmla="*/ 4306883 h 4366713"/>
                  <a:gd name="connsiteX30" fmla="*/ 2152650 w 2986839"/>
                  <a:gd name="connsiteY30" fmla="*/ 4124003 h 4366713"/>
                  <a:gd name="connsiteX31" fmla="*/ 2164080 w 2986839"/>
                  <a:gd name="connsiteY31" fmla="*/ 3929693 h 4366713"/>
                  <a:gd name="connsiteX32" fmla="*/ 2213610 w 2986839"/>
                  <a:gd name="connsiteY32" fmla="*/ 3906833 h 4366713"/>
                  <a:gd name="connsiteX33" fmla="*/ 2228850 w 2986839"/>
                  <a:gd name="connsiteY33" fmla="*/ 4024943 h 4366713"/>
                  <a:gd name="connsiteX34" fmla="*/ 2255520 w 2986839"/>
                  <a:gd name="connsiteY34" fmla="*/ 3777293 h 4366713"/>
                  <a:gd name="connsiteX35" fmla="*/ 2266950 w 2986839"/>
                  <a:gd name="connsiteY35" fmla="*/ 3392483 h 4366713"/>
                  <a:gd name="connsiteX36" fmla="*/ 2316480 w 2986839"/>
                  <a:gd name="connsiteY36" fmla="*/ 3560123 h 4366713"/>
                  <a:gd name="connsiteX37" fmla="*/ 2320290 w 2986839"/>
                  <a:gd name="connsiteY37" fmla="*/ 4082093 h 4366713"/>
                  <a:gd name="connsiteX38" fmla="*/ 2388870 w 2986839"/>
                  <a:gd name="connsiteY38" fmla="*/ 4173533 h 4366713"/>
                  <a:gd name="connsiteX39" fmla="*/ 2430780 w 2986839"/>
                  <a:gd name="connsiteY39" fmla="*/ 4284023 h 4366713"/>
                  <a:gd name="connsiteX40" fmla="*/ 2484120 w 2986839"/>
                  <a:gd name="connsiteY40" fmla="*/ 4314503 h 4366713"/>
                  <a:gd name="connsiteX41" fmla="*/ 2556510 w 2986839"/>
                  <a:gd name="connsiteY41" fmla="*/ 4204013 h 4366713"/>
                  <a:gd name="connsiteX42" fmla="*/ 2586990 w 2986839"/>
                  <a:gd name="connsiteY42" fmla="*/ 3838253 h 4366713"/>
                  <a:gd name="connsiteX43" fmla="*/ 2602230 w 2986839"/>
                  <a:gd name="connsiteY43" fmla="*/ 3529643 h 4366713"/>
                  <a:gd name="connsiteX44" fmla="*/ 2602230 w 2986839"/>
                  <a:gd name="connsiteY44" fmla="*/ 3342953 h 4366713"/>
                  <a:gd name="connsiteX45" fmla="*/ 2655570 w 2986839"/>
                  <a:gd name="connsiteY45" fmla="*/ 2550473 h 4366713"/>
                  <a:gd name="connsiteX46" fmla="*/ 2659380 w 2986839"/>
                  <a:gd name="connsiteY46" fmla="*/ 2245673 h 4366713"/>
                  <a:gd name="connsiteX47" fmla="*/ 2708910 w 2986839"/>
                  <a:gd name="connsiteY47" fmla="*/ 1716083 h 4366713"/>
                  <a:gd name="connsiteX48" fmla="*/ 2731770 w 2986839"/>
                  <a:gd name="connsiteY48" fmla="*/ 2127563 h 4366713"/>
                  <a:gd name="connsiteX49" fmla="*/ 2743200 w 2986839"/>
                  <a:gd name="connsiteY49" fmla="*/ 3133403 h 4366713"/>
                  <a:gd name="connsiteX50" fmla="*/ 2766060 w 2986839"/>
                  <a:gd name="connsiteY50" fmla="*/ 3571553 h 4366713"/>
                  <a:gd name="connsiteX51" fmla="*/ 2792730 w 2986839"/>
                  <a:gd name="connsiteY51" fmla="*/ 3979223 h 4366713"/>
                  <a:gd name="connsiteX52" fmla="*/ 2819400 w 2986839"/>
                  <a:gd name="connsiteY52" fmla="*/ 4173533 h 4366713"/>
                  <a:gd name="connsiteX53" fmla="*/ 2872740 w 2986839"/>
                  <a:gd name="connsiteY53" fmla="*/ 3979223 h 4366713"/>
                  <a:gd name="connsiteX54" fmla="*/ 2975610 w 2986839"/>
                  <a:gd name="connsiteY54" fmla="*/ 4135433 h 4366713"/>
                  <a:gd name="connsiteX55" fmla="*/ 2979420 w 2986839"/>
                  <a:gd name="connsiteY55" fmla="*/ 4112573 h 4366713"/>
                  <a:gd name="connsiteX0" fmla="*/ 0 w 2986839"/>
                  <a:gd name="connsiteY0" fmla="*/ 4333553 h 4366713"/>
                  <a:gd name="connsiteX1" fmla="*/ 87630 w 2986839"/>
                  <a:gd name="connsiteY1" fmla="*/ 2740973 h 4366713"/>
                  <a:gd name="connsiteX2" fmla="*/ 99060 w 2986839"/>
                  <a:gd name="connsiteY2" fmla="*/ 2466653 h 4366713"/>
                  <a:gd name="connsiteX3" fmla="*/ 110490 w 2986839"/>
                  <a:gd name="connsiteY3" fmla="*/ 2161853 h 4366713"/>
                  <a:gd name="connsiteX4" fmla="*/ 138853 w 2986839"/>
                  <a:gd name="connsiteY4" fmla="*/ 1010387 h 4366713"/>
                  <a:gd name="connsiteX5" fmla="*/ 168063 w 2986839"/>
                  <a:gd name="connsiteY5" fmla="*/ 25290 h 4366713"/>
                  <a:gd name="connsiteX6" fmla="*/ 223096 w 2986839"/>
                  <a:gd name="connsiteY6" fmla="*/ 2078033 h 4366713"/>
                  <a:gd name="connsiteX7" fmla="*/ 220980 w 2986839"/>
                  <a:gd name="connsiteY7" fmla="*/ 3156263 h 4366713"/>
                  <a:gd name="connsiteX8" fmla="*/ 270510 w 2986839"/>
                  <a:gd name="connsiteY8" fmla="*/ 3971603 h 4366713"/>
                  <a:gd name="connsiteX9" fmla="*/ 339090 w 2986839"/>
                  <a:gd name="connsiteY9" fmla="*/ 4089713 h 4366713"/>
                  <a:gd name="connsiteX10" fmla="*/ 396240 w 2986839"/>
                  <a:gd name="connsiteY10" fmla="*/ 4184963 h 4366713"/>
                  <a:gd name="connsiteX11" fmla="*/ 438150 w 2986839"/>
                  <a:gd name="connsiteY11" fmla="*/ 4306883 h 4366713"/>
                  <a:gd name="connsiteX12" fmla="*/ 472440 w 2986839"/>
                  <a:gd name="connsiteY12" fmla="*/ 3948743 h 4366713"/>
                  <a:gd name="connsiteX13" fmla="*/ 487680 w 2986839"/>
                  <a:gd name="connsiteY13" fmla="*/ 3643943 h 4366713"/>
                  <a:gd name="connsiteX14" fmla="*/ 537210 w 2986839"/>
                  <a:gd name="connsiteY14" fmla="*/ 3876353 h 4366713"/>
                  <a:gd name="connsiteX15" fmla="*/ 624840 w 2986839"/>
                  <a:gd name="connsiteY15" fmla="*/ 3643943 h 4366713"/>
                  <a:gd name="connsiteX16" fmla="*/ 651510 w 2986839"/>
                  <a:gd name="connsiteY16" fmla="*/ 4177343 h 4366713"/>
                  <a:gd name="connsiteX17" fmla="*/ 643890 w 2986839"/>
                  <a:gd name="connsiteY17" fmla="*/ 4261163 h 4366713"/>
                  <a:gd name="connsiteX18" fmla="*/ 781050 w 2986839"/>
                  <a:gd name="connsiteY18" fmla="*/ 4356413 h 4366713"/>
                  <a:gd name="connsiteX19" fmla="*/ 883920 w 2986839"/>
                  <a:gd name="connsiteY19" fmla="*/ 4284023 h 4366713"/>
                  <a:gd name="connsiteX20" fmla="*/ 956310 w 2986839"/>
                  <a:gd name="connsiteY20" fmla="*/ 4146863 h 4366713"/>
                  <a:gd name="connsiteX21" fmla="*/ 1104900 w 2986839"/>
                  <a:gd name="connsiteY21" fmla="*/ 4337363 h 4366713"/>
                  <a:gd name="connsiteX22" fmla="*/ 1242060 w 2986839"/>
                  <a:gd name="connsiteY22" fmla="*/ 4318313 h 4366713"/>
                  <a:gd name="connsiteX23" fmla="*/ 1299210 w 2986839"/>
                  <a:gd name="connsiteY23" fmla="*/ 3887783 h 4366713"/>
                  <a:gd name="connsiteX24" fmla="*/ 1329690 w 2986839"/>
                  <a:gd name="connsiteY24" fmla="*/ 3963983 h 4366713"/>
                  <a:gd name="connsiteX25" fmla="*/ 1474470 w 2986839"/>
                  <a:gd name="connsiteY25" fmla="*/ 4303073 h 4366713"/>
                  <a:gd name="connsiteX26" fmla="*/ 1695450 w 2986839"/>
                  <a:gd name="connsiteY26" fmla="*/ 4310693 h 4366713"/>
                  <a:gd name="connsiteX27" fmla="*/ 1783080 w 2986839"/>
                  <a:gd name="connsiteY27" fmla="*/ 4093523 h 4366713"/>
                  <a:gd name="connsiteX28" fmla="*/ 1946910 w 2986839"/>
                  <a:gd name="connsiteY28" fmla="*/ 4337363 h 4366713"/>
                  <a:gd name="connsiteX29" fmla="*/ 2145030 w 2986839"/>
                  <a:gd name="connsiteY29" fmla="*/ 4306883 h 4366713"/>
                  <a:gd name="connsiteX30" fmla="*/ 2152650 w 2986839"/>
                  <a:gd name="connsiteY30" fmla="*/ 4124003 h 4366713"/>
                  <a:gd name="connsiteX31" fmla="*/ 2164080 w 2986839"/>
                  <a:gd name="connsiteY31" fmla="*/ 3929693 h 4366713"/>
                  <a:gd name="connsiteX32" fmla="*/ 2213610 w 2986839"/>
                  <a:gd name="connsiteY32" fmla="*/ 3906833 h 4366713"/>
                  <a:gd name="connsiteX33" fmla="*/ 2228850 w 2986839"/>
                  <a:gd name="connsiteY33" fmla="*/ 4024943 h 4366713"/>
                  <a:gd name="connsiteX34" fmla="*/ 2255520 w 2986839"/>
                  <a:gd name="connsiteY34" fmla="*/ 3777293 h 4366713"/>
                  <a:gd name="connsiteX35" fmla="*/ 2266950 w 2986839"/>
                  <a:gd name="connsiteY35" fmla="*/ 3392483 h 4366713"/>
                  <a:gd name="connsiteX36" fmla="*/ 2316480 w 2986839"/>
                  <a:gd name="connsiteY36" fmla="*/ 3560123 h 4366713"/>
                  <a:gd name="connsiteX37" fmla="*/ 2320290 w 2986839"/>
                  <a:gd name="connsiteY37" fmla="*/ 4082093 h 4366713"/>
                  <a:gd name="connsiteX38" fmla="*/ 2388870 w 2986839"/>
                  <a:gd name="connsiteY38" fmla="*/ 4173533 h 4366713"/>
                  <a:gd name="connsiteX39" fmla="*/ 2430780 w 2986839"/>
                  <a:gd name="connsiteY39" fmla="*/ 4284023 h 4366713"/>
                  <a:gd name="connsiteX40" fmla="*/ 2484120 w 2986839"/>
                  <a:gd name="connsiteY40" fmla="*/ 4314503 h 4366713"/>
                  <a:gd name="connsiteX41" fmla="*/ 2556510 w 2986839"/>
                  <a:gd name="connsiteY41" fmla="*/ 4204013 h 4366713"/>
                  <a:gd name="connsiteX42" fmla="*/ 2586990 w 2986839"/>
                  <a:gd name="connsiteY42" fmla="*/ 3838253 h 4366713"/>
                  <a:gd name="connsiteX43" fmla="*/ 2602230 w 2986839"/>
                  <a:gd name="connsiteY43" fmla="*/ 3529643 h 4366713"/>
                  <a:gd name="connsiteX44" fmla="*/ 2602230 w 2986839"/>
                  <a:gd name="connsiteY44" fmla="*/ 3342953 h 4366713"/>
                  <a:gd name="connsiteX45" fmla="*/ 2655570 w 2986839"/>
                  <a:gd name="connsiteY45" fmla="*/ 2550473 h 4366713"/>
                  <a:gd name="connsiteX46" fmla="*/ 2659380 w 2986839"/>
                  <a:gd name="connsiteY46" fmla="*/ 2245673 h 4366713"/>
                  <a:gd name="connsiteX47" fmla="*/ 2708910 w 2986839"/>
                  <a:gd name="connsiteY47" fmla="*/ 1716083 h 4366713"/>
                  <a:gd name="connsiteX48" fmla="*/ 2731770 w 2986839"/>
                  <a:gd name="connsiteY48" fmla="*/ 2127563 h 4366713"/>
                  <a:gd name="connsiteX49" fmla="*/ 2743200 w 2986839"/>
                  <a:gd name="connsiteY49" fmla="*/ 3133403 h 4366713"/>
                  <a:gd name="connsiteX50" fmla="*/ 2766060 w 2986839"/>
                  <a:gd name="connsiteY50" fmla="*/ 3571553 h 4366713"/>
                  <a:gd name="connsiteX51" fmla="*/ 2792730 w 2986839"/>
                  <a:gd name="connsiteY51" fmla="*/ 3979223 h 4366713"/>
                  <a:gd name="connsiteX52" fmla="*/ 2819400 w 2986839"/>
                  <a:gd name="connsiteY52" fmla="*/ 4173533 h 4366713"/>
                  <a:gd name="connsiteX53" fmla="*/ 2872740 w 2986839"/>
                  <a:gd name="connsiteY53" fmla="*/ 3979223 h 4366713"/>
                  <a:gd name="connsiteX54" fmla="*/ 2975610 w 2986839"/>
                  <a:gd name="connsiteY54" fmla="*/ 4135433 h 4366713"/>
                  <a:gd name="connsiteX55" fmla="*/ 2979420 w 2986839"/>
                  <a:gd name="connsiteY55" fmla="*/ 4112573 h 4366713"/>
                  <a:gd name="connsiteX0" fmla="*/ 0 w 2986839"/>
                  <a:gd name="connsiteY0" fmla="*/ 4333553 h 4366713"/>
                  <a:gd name="connsiteX1" fmla="*/ 72390 w 2986839"/>
                  <a:gd name="connsiteY1" fmla="*/ 2744783 h 4366713"/>
                  <a:gd name="connsiteX2" fmla="*/ 99060 w 2986839"/>
                  <a:gd name="connsiteY2" fmla="*/ 2466653 h 4366713"/>
                  <a:gd name="connsiteX3" fmla="*/ 110490 w 2986839"/>
                  <a:gd name="connsiteY3" fmla="*/ 2161853 h 4366713"/>
                  <a:gd name="connsiteX4" fmla="*/ 138853 w 2986839"/>
                  <a:gd name="connsiteY4" fmla="*/ 1010387 h 4366713"/>
                  <a:gd name="connsiteX5" fmla="*/ 168063 w 2986839"/>
                  <a:gd name="connsiteY5" fmla="*/ 25290 h 4366713"/>
                  <a:gd name="connsiteX6" fmla="*/ 223096 w 2986839"/>
                  <a:gd name="connsiteY6" fmla="*/ 2078033 h 4366713"/>
                  <a:gd name="connsiteX7" fmla="*/ 220980 w 2986839"/>
                  <a:gd name="connsiteY7" fmla="*/ 3156263 h 4366713"/>
                  <a:gd name="connsiteX8" fmla="*/ 270510 w 2986839"/>
                  <a:gd name="connsiteY8" fmla="*/ 3971603 h 4366713"/>
                  <a:gd name="connsiteX9" fmla="*/ 339090 w 2986839"/>
                  <a:gd name="connsiteY9" fmla="*/ 4089713 h 4366713"/>
                  <a:gd name="connsiteX10" fmla="*/ 396240 w 2986839"/>
                  <a:gd name="connsiteY10" fmla="*/ 4184963 h 4366713"/>
                  <a:gd name="connsiteX11" fmla="*/ 438150 w 2986839"/>
                  <a:gd name="connsiteY11" fmla="*/ 4306883 h 4366713"/>
                  <a:gd name="connsiteX12" fmla="*/ 472440 w 2986839"/>
                  <a:gd name="connsiteY12" fmla="*/ 3948743 h 4366713"/>
                  <a:gd name="connsiteX13" fmla="*/ 487680 w 2986839"/>
                  <a:gd name="connsiteY13" fmla="*/ 3643943 h 4366713"/>
                  <a:gd name="connsiteX14" fmla="*/ 537210 w 2986839"/>
                  <a:gd name="connsiteY14" fmla="*/ 3876353 h 4366713"/>
                  <a:gd name="connsiteX15" fmla="*/ 624840 w 2986839"/>
                  <a:gd name="connsiteY15" fmla="*/ 3643943 h 4366713"/>
                  <a:gd name="connsiteX16" fmla="*/ 651510 w 2986839"/>
                  <a:gd name="connsiteY16" fmla="*/ 4177343 h 4366713"/>
                  <a:gd name="connsiteX17" fmla="*/ 643890 w 2986839"/>
                  <a:gd name="connsiteY17" fmla="*/ 4261163 h 4366713"/>
                  <a:gd name="connsiteX18" fmla="*/ 781050 w 2986839"/>
                  <a:gd name="connsiteY18" fmla="*/ 4356413 h 4366713"/>
                  <a:gd name="connsiteX19" fmla="*/ 883920 w 2986839"/>
                  <a:gd name="connsiteY19" fmla="*/ 4284023 h 4366713"/>
                  <a:gd name="connsiteX20" fmla="*/ 956310 w 2986839"/>
                  <a:gd name="connsiteY20" fmla="*/ 4146863 h 4366713"/>
                  <a:gd name="connsiteX21" fmla="*/ 1104900 w 2986839"/>
                  <a:gd name="connsiteY21" fmla="*/ 4337363 h 4366713"/>
                  <a:gd name="connsiteX22" fmla="*/ 1242060 w 2986839"/>
                  <a:gd name="connsiteY22" fmla="*/ 4318313 h 4366713"/>
                  <a:gd name="connsiteX23" fmla="*/ 1299210 w 2986839"/>
                  <a:gd name="connsiteY23" fmla="*/ 3887783 h 4366713"/>
                  <a:gd name="connsiteX24" fmla="*/ 1329690 w 2986839"/>
                  <a:gd name="connsiteY24" fmla="*/ 3963983 h 4366713"/>
                  <a:gd name="connsiteX25" fmla="*/ 1474470 w 2986839"/>
                  <a:gd name="connsiteY25" fmla="*/ 4303073 h 4366713"/>
                  <a:gd name="connsiteX26" fmla="*/ 1695450 w 2986839"/>
                  <a:gd name="connsiteY26" fmla="*/ 4310693 h 4366713"/>
                  <a:gd name="connsiteX27" fmla="*/ 1783080 w 2986839"/>
                  <a:gd name="connsiteY27" fmla="*/ 4093523 h 4366713"/>
                  <a:gd name="connsiteX28" fmla="*/ 1946910 w 2986839"/>
                  <a:gd name="connsiteY28" fmla="*/ 4337363 h 4366713"/>
                  <a:gd name="connsiteX29" fmla="*/ 2145030 w 2986839"/>
                  <a:gd name="connsiteY29" fmla="*/ 4306883 h 4366713"/>
                  <a:gd name="connsiteX30" fmla="*/ 2152650 w 2986839"/>
                  <a:gd name="connsiteY30" fmla="*/ 4124003 h 4366713"/>
                  <a:gd name="connsiteX31" fmla="*/ 2164080 w 2986839"/>
                  <a:gd name="connsiteY31" fmla="*/ 3929693 h 4366713"/>
                  <a:gd name="connsiteX32" fmla="*/ 2213610 w 2986839"/>
                  <a:gd name="connsiteY32" fmla="*/ 3906833 h 4366713"/>
                  <a:gd name="connsiteX33" fmla="*/ 2228850 w 2986839"/>
                  <a:gd name="connsiteY33" fmla="*/ 4024943 h 4366713"/>
                  <a:gd name="connsiteX34" fmla="*/ 2255520 w 2986839"/>
                  <a:gd name="connsiteY34" fmla="*/ 3777293 h 4366713"/>
                  <a:gd name="connsiteX35" fmla="*/ 2266950 w 2986839"/>
                  <a:gd name="connsiteY35" fmla="*/ 3392483 h 4366713"/>
                  <a:gd name="connsiteX36" fmla="*/ 2316480 w 2986839"/>
                  <a:gd name="connsiteY36" fmla="*/ 3560123 h 4366713"/>
                  <a:gd name="connsiteX37" fmla="*/ 2320290 w 2986839"/>
                  <a:gd name="connsiteY37" fmla="*/ 4082093 h 4366713"/>
                  <a:gd name="connsiteX38" fmla="*/ 2388870 w 2986839"/>
                  <a:gd name="connsiteY38" fmla="*/ 4173533 h 4366713"/>
                  <a:gd name="connsiteX39" fmla="*/ 2430780 w 2986839"/>
                  <a:gd name="connsiteY39" fmla="*/ 4284023 h 4366713"/>
                  <a:gd name="connsiteX40" fmla="*/ 2484120 w 2986839"/>
                  <a:gd name="connsiteY40" fmla="*/ 4314503 h 4366713"/>
                  <a:gd name="connsiteX41" fmla="*/ 2556510 w 2986839"/>
                  <a:gd name="connsiteY41" fmla="*/ 4204013 h 4366713"/>
                  <a:gd name="connsiteX42" fmla="*/ 2586990 w 2986839"/>
                  <a:gd name="connsiteY42" fmla="*/ 3838253 h 4366713"/>
                  <a:gd name="connsiteX43" fmla="*/ 2602230 w 2986839"/>
                  <a:gd name="connsiteY43" fmla="*/ 3529643 h 4366713"/>
                  <a:gd name="connsiteX44" fmla="*/ 2602230 w 2986839"/>
                  <a:gd name="connsiteY44" fmla="*/ 3342953 h 4366713"/>
                  <a:gd name="connsiteX45" fmla="*/ 2655570 w 2986839"/>
                  <a:gd name="connsiteY45" fmla="*/ 2550473 h 4366713"/>
                  <a:gd name="connsiteX46" fmla="*/ 2659380 w 2986839"/>
                  <a:gd name="connsiteY46" fmla="*/ 2245673 h 4366713"/>
                  <a:gd name="connsiteX47" fmla="*/ 2708910 w 2986839"/>
                  <a:gd name="connsiteY47" fmla="*/ 1716083 h 4366713"/>
                  <a:gd name="connsiteX48" fmla="*/ 2731770 w 2986839"/>
                  <a:gd name="connsiteY48" fmla="*/ 2127563 h 4366713"/>
                  <a:gd name="connsiteX49" fmla="*/ 2743200 w 2986839"/>
                  <a:gd name="connsiteY49" fmla="*/ 3133403 h 4366713"/>
                  <a:gd name="connsiteX50" fmla="*/ 2766060 w 2986839"/>
                  <a:gd name="connsiteY50" fmla="*/ 3571553 h 4366713"/>
                  <a:gd name="connsiteX51" fmla="*/ 2792730 w 2986839"/>
                  <a:gd name="connsiteY51" fmla="*/ 3979223 h 4366713"/>
                  <a:gd name="connsiteX52" fmla="*/ 2819400 w 2986839"/>
                  <a:gd name="connsiteY52" fmla="*/ 4173533 h 4366713"/>
                  <a:gd name="connsiteX53" fmla="*/ 2872740 w 2986839"/>
                  <a:gd name="connsiteY53" fmla="*/ 3979223 h 4366713"/>
                  <a:gd name="connsiteX54" fmla="*/ 2975610 w 2986839"/>
                  <a:gd name="connsiteY54" fmla="*/ 4135433 h 4366713"/>
                  <a:gd name="connsiteX55" fmla="*/ 2979420 w 2986839"/>
                  <a:gd name="connsiteY55" fmla="*/ 4112573 h 4366713"/>
                  <a:gd name="connsiteX0" fmla="*/ 0 w 2986839"/>
                  <a:gd name="connsiteY0" fmla="*/ 4333553 h 4366713"/>
                  <a:gd name="connsiteX1" fmla="*/ 72390 w 2986839"/>
                  <a:gd name="connsiteY1" fmla="*/ 2744783 h 4366713"/>
                  <a:gd name="connsiteX2" fmla="*/ 80010 w 2986839"/>
                  <a:gd name="connsiteY2" fmla="*/ 2466653 h 4366713"/>
                  <a:gd name="connsiteX3" fmla="*/ 110490 w 2986839"/>
                  <a:gd name="connsiteY3" fmla="*/ 2161853 h 4366713"/>
                  <a:gd name="connsiteX4" fmla="*/ 138853 w 2986839"/>
                  <a:gd name="connsiteY4" fmla="*/ 1010387 h 4366713"/>
                  <a:gd name="connsiteX5" fmla="*/ 168063 w 2986839"/>
                  <a:gd name="connsiteY5" fmla="*/ 25290 h 4366713"/>
                  <a:gd name="connsiteX6" fmla="*/ 223096 w 2986839"/>
                  <a:gd name="connsiteY6" fmla="*/ 2078033 h 4366713"/>
                  <a:gd name="connsiteX7" fmla="*/ 220980 w 2986839"/>
                  <a:gd name="connsiteY7" fmla="*/ 3156263 h 4366713"/>
                  <a:gd name="connsiteX8" fmla="*/ 270510 w 2986839"/>
                  <a:gd name="connsiteY8" fmla="*/ 3971603 h 4366713"/>
                  <a:gd name="connsiteX9" fmla="*/ 339090 w 2986839"/>
                  <a:gd name="connsiteY9" fmla="*/ 4089713 h 4366713"/>
                  <a:gd name="connsiteX10" fmla="*/ 396240 w 2986839"/>
                  <a:gd name="connsiteY10" fmla="*/ 4184963 h 4366713"/>
                  <a:gd name="connsiteX11" fmla="*/ 438150 w 2986839"/>
                  <a:gd name="connsiteY11" fmla="*/ 4306883 h 4366713"/>
                  <a:gd name="connsiteX12" fmla="*/ 472440 w 2986839"/>
                  <a:gd name="connsiteY12" fmla="*/ 3948743 h 4366713"/>
                  <a:gd name="connsiteX13" fmla="*/ 487680 w 2986839"/>
                  <a:gd name="connsiteY13" fmla="*/ 3643943 h 4366713"/>
                  <a:gd name="connsiteX14" fmla="*/ 537210 w 2986839"/>
                  <a:gd name="connsiteY14" fmla="*/ 3876353 h 4366713"/>
                  <a:gd name="connsiteX15" fmla="*/ 624840 w 2986839"/>
                  <a:gd name="connsiteY15" fmla="*/ 3643943 h 4366713"/>
                  <a:gd name="connsiteX16" fmla="*/ 651510 w 2986839"/>
                  <a:gd name="connsiteY16" fmla="*/ 4177343 h 4366713"/>
                  <a:gd name="connsiteX17" fmla="*/ 643890 w 2986839"/>
                  <a:gd name="connsiteY17" fmla="*/ 4261163 h 4366713"/>
                  <a:gd name="connsiteX18" fmla="*/ 781050 w 2986839"/>
                  <a:gd name="connsiteY18" fmla="*/ 4356413 h 4366713"/>
                  <a:gd name="connsiteX19" fmla="*/ 883920 w 2986839"/>
                  <a:gd name="connsiteY19" fmla="*/ 4284023 h 4366713"/>
                  <a:gd name="connsiteX20" fmla="*/ 956310 w 2986839"/>
                  <a:gd name="connsiteY20" fmla="*/ 4146863 h 4366713"/>
                  <a:gd name="connsiteX21" fmla="*/ 1104900 w 2986839"/>
                  <a:gd name="connsiteY21" fmla="*/ 4337363 h 4366713"/>
                  <a:gd name="connsiteX22" fmla="*/ 1242060 w 2986839"/>
                  <a:gd name="connsiteY22" fmla="*/ 4318313 h 4366713"/>
                  <a:gd name="connsiteX23" fmla="*/ 1299210 w 2986839"/>
                  <a:gd name="connsiteY23" fmla="*/ 3887783 h 4366713"/>
                  <a:gd name="connsiteX24" fmla="*/ 1329690 w 2986839"/>
                  <a:gd name="connsiteY24" fmla="*/ 3963983 h 4366713"/>
                  <a:gd name="connsiteX25" fmla="*/ 1474470 w 2986839"/>
                  <a:gd name="connsiteY25" fmla="*/ 4303073 h 4366713"/>
                  <a:gd name="connsiteX26" fmla="*/ 1695450 w 2986839"/>
                  <a:gd name="connsiteY26" fmla="*/ 4310693 h 4366713"/>
                  <a:gd name="connsiteX27" fmla="*/ 1783080 w 2986839"/>
                  <a:gd name="connsiteY27" fmla="*/ 4093523 h 4366713"/>
                  <a:gd name="connsiteX28" fmla="*/ 1946910 w 2986839"/>
                  <a:gd name="connsiteY28" fmla="*/ 4337363 h 4366713"/>
                  <a:gd name="connsiteX29" fmla="*/ 2145030 w 2986839"/>
                  <a:gd name="connsiteY29" fmla="*/ 4306883 h 4366713"/>
                  <a:gd name="connsiteX30" fmla="*/ 2152650 w 2986839"/>
                  <a:gd name="connsiteY30" fmla="*/ 4124003 h 4366713"/>
                  <a:gd name="connsiteX31" fmla="*/ 2164080 w 2986839"/>
                  <a:gd name="connsiteY31" fmla="*/ 3929693 h 4366713"/>
                  <a:gd name="connsiteX32" fmla="*/ 2213610 w 2986839"/>
                  <a:gd name="connsiteY32" fmla="*/ 3906833 h 4366713"/>
                  <a:gd name="connsiteX33" fmla="*/ 2228850 w 2986839"/>
                  <a:gd name="connsiteY33" fmla="*/ 4024943 h 4366713"/>
                  <a:gd name="connsiteX34" fmla="*/ 2255520 w 2986839"/>
                  <a:gd name="connsiteY34" fmla="*/ 3777293 h 4366713"/>
                  <a:gd name="connsiteX35" fmla="*/ 2266950 w 2986839"/>
                  <a:gd name="connsiteY35" fmla="*/ 3392483 h 4366713"/>
                  <a:gd name="connsiteX36" fmla="*/ 2316480 w 2986839"/>
                  <a:gd name="connsiteY36" fmla="*/ 3560123 h 4366713"/>
                  <a:gd name="connsiteX37" fmla="*/ 2320290 w 2986839"/>
                  <a:gd name="connsiteY37" fmla="*/ 4082093 h 4366713"/>
                  <a:gd name="connsiteX38" fmla="*/ 2388870 w 2986839"/>
                  <a:gd name="connsiteY38" fmla="*/ 4173533 h 4366713"/>
                  <a:gd name="connsiteX39" fmla="*/ 2430780 w 2986839"/>
                  <a:gd name="connsiteY39" fmla="*/ 4284023 h 4366713"/>
                  <a:gd name="connsiteX40" fmla="*/ 2484120 w 2986839"/>
                  <a:gd name="connsiteY40" fmla="*/ 4314503 h 4366713"/>
                  <a:gd name="connsiteX41" fmla="*/ 2556510 w 2986839"/>
                  <a:gd name="connsiteY41" fmla="*/ 4204013 h 4366713"/>
                  <a:gd name="connsiteX42" fmla="*/ 2586990 w 2986839"/>
                  <a:gd name="connsiteY42" fmla="*/ 3838253 h 4366713"/>
                  <a:gd name="connsiteX43" fmla="*/ 2602230 w 2986839"/>
                  <a:gd name="connsiteY43" fmla="*/ 3529643 h 4366713"/>
                  <a:gd name="connsiteX44" fmla="*/ 2602230 w 2986839"/>
                  <a:gd name="connsiteY44" fmla="*/ 3342953 h 4366713"/>
                  <a:gd name="connsiteX45" fmla="*/ 2655570 w 2986839"/>
                  <a:gd name="connsiteY45" fmla="*/ 2550473 h 4366713"/>
                  <a:gd name="connsiteX46" fmla="*/ 2659380 w 2986839"/>
                  <a:gd name="connsiteY46" fmla="*/ 2245673 h 4366713"/>
                  <a:gd name="connsiteX47" fmla="*/ 2708910 w 2986839"/>
                  <a:gd name="connsiteY47" fmla="*/ 1716083 h 4366713"/>
                  <a:gd name="connsiteX48" fmla="*/ 2731770 w 2986839"/>
                  <a:gd name="connsiteY48" fmla="*/ 2127563 h 4366713"/>
                  <a:gd name="connsiteX49" fmla="*/ 2743200 w 2986839"/>
                  <a:gd name="connsiteY49" fmla="*/ 3133403 h 4366713"/>
                  <a:gd name="connsiteX50" fmla="*/ 2766060 w 2986839"/>
                  <a:gd name="connsiteY50" fmla="*/ 3571553 h 4366713"/>
                  <a:gd name="connsiteX51" fmla="*/ 2792730 w 2986839"/>
                  <a:gd name="connsiteY51" fmla="*/ 3979223 h 4366713"/>
                  <a:gd name="connsiteX52" fmla="*/ 2819400 w 2986839"/>
                  <a:gd name="connsiteY52" fmla="*/ 4173533 h 4366713"/>
                  <a:gd name="connsiteX53" fmla="*/ 2872740 w 2986839"/>
                  <a:gd name="connsiteY53" fmla="*/ 3979223 h 4366713"/>
                  <a:gd name="connsiteX54" fmla="*/ 2975610 w 2986839"/>
                  <a:gd name="connsiteY54" fmla="*/ 4135433 h 4366713"/>
                  <a:gd name="connsiteX55" fmla="*/ 2979420 w 2986839"/>
                  <a:gd name="connsiteY55" fmla="*/ 4112573 h 4366713"/>
                  <a:gd name="connsiteX0" fmla="*/ 0 w 2986839"/>
                  <a:gd name="connsiteY0" fmla="*/ 4333553 h 4366713"/>
                  <a:gd name="connsiteX1" fmla="*/ 72390 w 2986839"/>
                  <a:gd name="connsiteY1" fmla="*/ 2744783 h 4366713"/>
                  <a:gd name="connsiteX2" fmla="*/ 95250 w 2986839"/>
                  <a:gd name="connsiteY2" fmla="*/ 2474273 h 4366713"/>
                  <a:gd name="connsiteX3" fmla="*/ 110490 w 2986839"/>
                  <a:gd name="connsiteY3" fmla="*/ 2161853 h 4366713"/>
                  <a:gd name="connsiteX4" fmla="*/ 138853 w 2986839"/>
                  <a:gd name="connsiteY4" fmla="*/ 1010387 h 4366713"/>
                  <a:gd name="connsiteX5" fmla="*/ 168063 w 2986839"/>
                  <a:gd name="connsiteY5" fmla="*/ 25290 h 4366713"/>
                  <a:gd name="connsiteX6" fmla="*/ 223096 w 2986839"/>
                  <a:gd name="connsiteY6" fmla="*/ 2078033 h 4366713"/>
                  <a:gd name="connsiteX7" fmla="*/ 220980 w 2986839"/>
                  <a:gd name="connsiteY7" fmla="*/ 3156263 h 4366713"/>
                  <a:gd name="connsiteX8" fmla="*/ 270510 w 2986839"/>
                  <a:gd name="connsiteY8" fmla="*/ 3971603 h 4366713"/>
                  <a:gd name="connsiteX9" fmla="*/ 339090 w 2986839"/>
                  <a:gd name="connsiteY9" fmla="*/ 4089713 h 4366713"/>
                  <a:gd name="connsiteX10" fmla="*/ 396240 w 2986839"/>
                  <a:gd name="connsiteY10" fmla="*/ 4184963 h 4366713"/>
                  <a:gd name="connsiteX11" fmla="*/ 438150 w 2986839"/>
                  <a:gd name="connsiteY11" fmla="*/ 4306883 h 4366713"/>
                  <a:gd name="connsiteX12" fmla="*/ 472440 w 2986839"/>
                  <a:gd name="connsiteY12" fmla="*/ 3948743 h 4366713"/>
                  <a:gd name="connsiteX13" fmla="*/ 487680 w 2986839"/>
                  <a:gd name="connsiteY13" fmla="*/ 3643943 h 4366713"/>
                  <a:gd name="connsiteX14" fmla="*/ 537210 w 2986839"/>
                  <a:gd name="connsiteY14" fmla="*/ 3876353 h 4366713"/>
                  <a:gd name="connsiteX15" fmla="*/ 624840 w 2986839"/>
                  <a:gd name="connsiteY15" fmla="*/ 3643943 h 4366713"/>
                  <a:gd name="connsiteX16" fmla="*/ 651510 w 2986839"/>
                  <a:gd name="connsiteY16" fmla="*/ 4177343 h 4366713"/>
                  <a:gd name="connsiteX17" fmla="*/ 643890 w 2986839"/>
                  <a:gd name="connsiteY17" fmla="*/ 4261163 h 4366713"/>
                  <a:gd name="connsiteX18" fmla="*/ 781050 w 2986839"/>
                  <a:gd name="connsiteY18" fmla="*/ 4356413 h 4366713"/>
                  <a:gd name="connsiteX19" fmla="*/ 883920 w 2986839"/>
                  <a:gd name="connsiteY19" fmla="*/ 4284023 h 4366713"/>
                  <a:gd name="connsiteX20" fmla="*/ 956310 w 2986839"/>
                  <a:gd name="connsiteY20" fmla="*/ 4146863 h 4366713"/>
                  <a:gd name="connsiteX21" fmla="*/ 1104900 w 2986839"/>
                  <a:gd name="connsiteY21" fmla="*/ 4337363 h 4366713"/>
                  <a:gd name="connsiteX22" fmla="*/ 1242060 w 2986839"/>
                  <a:gd name="connsiteY22" fmla="*/ 4318313 h 4366713"/>
                  <a:gd name="connsiteX23" fmla="*/ 1299210 w 2986839"/>
                  <a:gd name="connsiteY23" fmla="*/ 3887783 h 4366713"/>
                  <a:gd name="connsiteX24" fmla="*/ 1329690 w 2986839"/>
                  <a:gd name="connsiteY24" fmla="*/ 3963983 h 4366713"/>
                  <a:gd name="connsiteX25" fmla="*/ 1474470 w 2986839"/>
                  <a:gd name="connsiteY25" fmla="*/ 4303073 h 4366713"/>
                  <a:gd name="connsiteX26" fmla="*/ 1695450 w 2986839"/>
                  <a:gd name="connsiteY26" fmla="*/ 4310693 h 4366713"/>
                  <a:gd name="connsiteX27" fmla="*/ 1783080 w 2986839"/>
                  <a:gd name="connsiteY27" fmla="*/ 4093523 h 4366713"/>
                  <a:gd name="connsiteX28" fmla="*/ 1946910 w 2986839"/>
                  <a:gd name="connsiteY28" fmla="*/ 4337363 h 4366713"/>
                  <a:gd name="connsiteX29" fmla="*/ 2145030 w 2986839"/>
                  <a:gd name="connsiteY29" fmla="*/ 4306883 h 4366713"/>
                  <a:gd name="connsiteX30" fmla="*/ 2152650 w 2986839"/>
                  <a:gd name="connsiteY30" fmla="*/ 4124003 h 4366713"/>
                  <a:gd name="connsiteX31" fmla="*/ 2164080 w 2986839"/>
                  <a:gd name="connsiteY31" fmla="*/ 3929693 h 4366713"/>
                  <a:gd name="connsiteX32" fmla="*/ 2213610 w 2986839"/>
                  <a:gd name="connsiteY32" fmla="*/ 3906833 h 4366713"/>
                  <a:gd name="connsiteX33" fmla="*/ 2228850 w 2986839"/>
                  <a:gd name="connsiteY33" fmla="*/ 4024943 h 4366713"/>
                  <a:gd name="connsiteX34" fmla="*/ 2255520 w 2986839"/>
                  <a:gd name="connsiteY34" fmla="*/ 3777293 h 4366713"/>
                  <a:gd name="connsiteX35" fmla="*/ 2266950 w 2986839"/>
                  <a:gd name="connsiteY35" fmla="*/ 3392483 h 4366713"/>
                  <a:gd name="connsiteX36" fmla="*/ 2316480 w 2986839"/>
                  <a:gd name="connsiteY36" fmla="*/ 3560123 h 4366713"/>
                  <a:gd name="connsiteX37" fmla="*/ 2320290 w 2986839"/>
                  <a:gd name="connsiteY37" fmla="*/ 4082093 h 4366713"/>
                  <a:gd name="connsiteX38" fmla="*/ 2388870 w 2986839"/>
                  <a:gd name="connsiteY38" fmla="*/ 4173533 h 4366713"/>
                  <a:gd name="connsiteX39" fmla="*/ 2430780 w 2986839"/>
                  <a:gd name="connsiteY39" fmla="*/ 4284023 h 4366713"/>
                  <a:gd name="connsiteX40" fmla="*/ 2484120 w 2986839"/>
                  <a:gd name="connsiteY40" fmla="*/ 4314503 h 4366713"/>
                  <a:gd name="connsiteX41" fmla="*/ 2556510 w 2986839"/>
                  <a:gd name="connsiteY41" fmla="*/ 4204013 h 4366713"/>
                  <a:gd name="connsiteX42" fmla="*/ 2586990 w 2986839"/>
                  <a:gd name="connsiteY42" fmla="*/ 3838253 h 4366713"/>
                  <a:gd name="connsiteX43" fmla="*/ 2602230 w 2986839"/>
                  <a:gd name="connsiteY43" fmla="*/ 3529643 h 4366713"/>
                  <a:gd name="connsiteX44" fmla="*/ 2602230 w 2986839"/>
                  <a:gd name="connsiteY44" fmla="*/ 3342953 h 4366713"/>
                  <a:gd name="connsiteX45" fmla="*/ 2655570 w 2986839"/>
                  <a:gd name="connsiteY45" fmla="*/ 2550473 h 4366713"/>
                  <a:gd name="connsiteX46" fmla="*/ 2659380 w 2986839"/>
                  <a:gd name="connsiteY46" fmla="*/ 2245673 h 4366713"/>
                  <a:gd name="connsiteX47" fmla="*/ 2708910 w 2986839"/>
                  <a:gd name="connsiteY47" fmla="*/ 1716083 h 4366713"/>
                  <a:gd name="connsiteX48" fmla="*/ 2731770 w 2986839"/>
                  <a:gd name="connsiteY48" fmla="*/ 2127563 h 4366713"/>
                  <a:gd name="connsiteX49" fmla="*/ 2743200 w 2986839"/>
                  <a:gd name="connsiteY49" fmla="*/ 3133403 h 4366713"/>
                  <a:gd name="connsiteX50" fmla="*/ 2766060 w 2986839"/>
                  <a:gd name="connsiteY50" fmla="*/ 3571553 h 4366713"/>
                  <a:gd name="connsiteX51" fmla="*/ 2792730 w 2986839"/>
                  <a:gd name="connsiteY51" fmla="*/ 3979223 h 4366713"/>
                  <a:gd name="connsiteX52" fmla="*/ 2819400 w 2986839"/>
                  <a:gd name="connsiteY52" fmla="*/ 4173533 h 4366713"/>
                  <a:gd name="connsiteX53" fmla="*/ 2872740 w 2986839"/>
                  <a:gd name="connsiteY53" fmla="*/ 3979223 h 4366713"/>
                  <a:gd name="connsiteX54" fmla="*/ 2975610 w 2986839"/>
                  <a:gd name="connsiteY54" fmla="*/ 4135433 h 4366713"/>
                  <a:gd name="connsiteX55" fmla="*/ 2979420 w 2986839"/>
                  <a:gd name="connsiteY55" fmla="*/ 4112573 h 436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986839" h="4366713">
                    <a:moveTo>
                      <a:pt x="0" y="4333553"/>
                    </a:moveTo>
                    <a:cubicBezTo>
                      <a:pt x="20320" y="3690933"/>
                      <a:pt x="56515" y="3054663"/>
                      <a:pt x="72390" y="2744783"/>
                    </a:cubicBezTo>
                    <a:cubicBezTo>
                      <a:pt x="88265" y="2434903"/>
                      <a:pt x="88900" y="2571428"/>
                      <a:pt x="95250" y="2474273"/>
                    </a:cubicBezTo>
                    <a:cubicBezTo>
                      <a:pt x="101600" y="2377118"/>
                      <a:pt x="103223" y="2405834"/>
                      <a:pt x="110490" y="2161853"/>
                    </a:cubicBezTo>
                    <a:cubicBezTo>
                      <a:pt x="117757" y="1917872"/>
                      <a:pt x="129258" y="1366481"/>
                      <a:pt x="138853" y="1010387"/>
                    </a:cubicBezTo>
                    <a:cubicBezTo>
                      <a:pt x="148448" y="654293"/>
                      <a:pt x="154023" y="-152651"/>
                      <a:pt x="168063" y="25290"/>
                    </a:cubicBezTo>
                    <a:cubicBezTo>
                      <a:pt x="182103" y="203231"/>
                      <a:pt x="214277" y="1556204"/>
                      <a:pt x="223096" y="2078033"/>
                    </a:cubicBezTo>
                    <a:cubicBezTo>
                      <a:pt x="231915" y="2599862"/>
                      <a:pt x="213078" y="2840668"/>
                      <a:pt x="220980" y="3156263"/>
                    </a:cubicBezTo>
                    <a:cubicBezTo>
                      <a:pt x="228882" y="3471858"/>
                      <a:pt x="250825" y="3816028"/>
                      <a:pt x="270510" y="3971603"/>
                    </a:cubicBezTo>
                    <a:cubicBezTo>
                      <a:pt x="290195" y="4127178"/>
                      <a:pt x="318135" y="4054153"/>
                      <a:pt x="339090" y="4089713"/>
                    </a:cubicBezTo>
                    <a:cubicBezTo>
                      <a:pt x="360045" y="4125273"/>
                      <a:pt x="379730" y="4148768"/>
                      <a:pt x="396240" y="4184963"/>
                    </a:cubicBezTo>
                    <a:cubicBezTo>
                      <a:pt x="412750" y="4221158"/>
                      <a:pt x="425450" y="4346253"/>
                      <a:pt x="438150" y="4306883"/>
                    </a:cubicBezTo>
                    <a:cubicBezTo>
                      <a:pt x="450850" y="4267513"/>
                      <a:pt x="464185" y="4059233"/>
                      <a:pt x="472440" y="3948743"/>
                    </a:cubicBezTo>
                    <a:cubicBezTo>
                      <a:pt x="480695" y="3838253"/>
                      <a:pt x="476885" y="3656008"/>
                      <a:pt x="487680" y="3643943"/>
                    </a:cubicBezTo>
                    <a:cubicBezTo>
                      <a:pt x="498475" y="3631878"/>
                      <a:pt x="514350" y="3876353"/>
                      <a:pt x="537210" y="3876353"/>
                    </a:cubicBezTo>
                    <a:cubicBezTo>
                      <a:pt x="560070" y="3876353"/>
                      <a:pt x="605790" y="3593778"/>
                      <a:pt x="624840" y="3643943"/>
                    </a:cubicBezTo>
                    <a:cubicBezTo>
                      <a:pt x="643890" y="3694108"/>
                      <a:pt x="648335" y="4074473"/>
                      <a:pt x="651510" y="4177343"/>
                    </a:cubicBezTo>
                    <a:cubicBezTo>
                      <a:pt x="654685" y="4280213"/>
                      <a:pt x="622300" y="4231318"/>
                      <a:pt x="643890" y="4261163"/>
                    </a:cubicBezTo>
                    <a:cubicBezTo>
                      <a:pt x="665480" y="4291008"/>
                      <a:pt x="741045" y="4352603"/>
                      <a:pt x="781050" y="4356413"/>
                    </a:cubicBezTo>
                    <a:cubicBezTo>
                      <a:pt x="821055" y="4360223"/>
                      <a:pt x="854710" y="4318948"/>
                      <a:pt x="883920" y="4284023"/>
                    </a:cubicBezTo>
                    <a:cubicBezTo>
                      <a:pt x="913130" y="4249098"/>
                      <a:pt x="919480" y="4137973"/>
                      <a:pt x="956310" y="4146863"/>
                    </a:cubicBezTo>
                    <a:cubicBezTo>
                      <a:pt x="993140" y="4155753"/>
                      <a:pt x="1057275" y="4308788"/>
                      <a:pt x="1104900" y="4337363"/>
                    </a:cubicBezTo>
                    <a:cubicBezTo>
                      <a:pt x="1152525" y="4365938"/>
                      <a:pt x="1209675" y="4393243"/>
                      <a:pt x="1242060" y="4318313"/>
                    </a:cubicBezTo>
                    <a:cubicBezTo>
                      <a:pt x="1274445" y="4243383"/>
                      <a:pt x="1284605" y="3946838"/>
                      <a:pt x="1299210" y="3887783"/>
                    </a:cubicBezTo>
                    <a:cubicBezTo>
                      <a:pt x="1313815" y="3828728"/>
                      <a:pt x="1300480" y="3894768"/>
                      <a:pt x="1329690" y="3963983"/>
                    </a:cubicBezTo>
                    <a:cubicBezTo>
                      <a:pt x="1358900" y="4033198"/>
                      <a:pt x="1413510" y="4245288"/>
                      <a:pt x="1474470" y="4303073"/>
                    </a:cubicBezTo>
                    <a:cubicBezTo>
                      <a:pt x="1535430" y="4360858"/>
                      <a:pt x="1644015" y="4345618"/>
                      <a:pt x="1695450" y="4310693"/>
                    </a:cubicBezTo>
                    <a:cubicBezTo>
                      <a:pt x="1746885" y="4275768"/>
                      <a:pt x="1741170" y="4089078"/>
                      <a:pt x="1783080" y="4093523"/>
                    </a:cubicBezTo>
                    <a:cubicBezTo>
                      <a:pt x="1824990" y="4097968"/>
                      <a:pt x="1886585" y="4301803"/>
                      <a:pt x="1946910" y="4337363"/>
                    </a:cubicBezTo>
                    <a:cubicBezTo>
                      <a:pt x="2007235" y="4372923"/>
                      <a:pt x="2110740" y="4342443"/>
                      <a:pt x="2145030" y="4306883"/>
                    </a:cubicBezTo>
                    <a:cubicBezTo>
                      <a:pt x="2179320" y="4271323"/>
                      <a:pt x="2149475" y="4186868"/>
                      <a:pt x="2152650" y="4124003"/>
                    </a:cubicBezTo>
                    <a:cubicBezTo>
                      <a:pt x="2155825" y="4061138"/>
                      <a:pt x="2153920" y="3965888"/>
                      <a:pt x="2164080" y="3929693"/>
                    </a:cubicBezTo>
                    <a:cubicBezTo>
                      <a:pt x="2174240" y="3893498"/>
                      <a:pt x="2202815" y="3890958"/>
                      <a:pt x="2213610" y="3906833"/>
                    </a:cubicBezTo>
                    <a:cubicBezTo>
                      <a:pt x="2224405" y="3922708"/>
                      <a:pt x="2221865" y="4046533"/>
                      <a:pt x="2228850" y="4024943"/>
                    </a:cubicBezTo>
                    <a:cubicBezTo>
                      <a:pt x="2235835" y="4003353"/>
                      <a:pt x="2249170" y="3882703"/>
                      <a:pt x="2255520" y="3777293"/>
                    </a:cubicBezTo>
                    <a:cubicBezTo>
                      <a:pt x="2261870" y="3671883"/>
                      <a:pt x="2256790" y="3428678"/>
                      <a:pt x="2266950" y="3392483"/>
                    </a:cubicBezTo>
                    <a:cubicBezTo>
                      <a:pt x="2277110" y="3356288"/>
                      <a:pt x="2307590" y="3445188"/>
                      <a:pt x="2316480" y="3560123"/>
                    </a:cubicBezTo>
                    <a:cubicBezTo>
                      <a:pt x="2325370" y="3675058"/>
                      <a:pt x="2308225" y="3979858"/>
                      <a:pt x="2320290" y="4082093"/>
                    </a:cubicBezTo>
                    <a:cubicBezTo>
                      <a:pt x="2332355" y="4184328"/>
                      <a:pt x="2370455" y="4139878"/>
                      <a:pt x="2388870" y="4173533"/>
                    </a:cubicBezTo>
                    <a:cubicBezTo>
                      <a:pt x="2407285" y="4207188"/>
                      <a:pt x="2414905" y="4260528"/>
                      <a:pt x="2430780" y="4284023"/>
                    </a:cubicBezTo>
                    <a:cubicBezTo>
                      <a:pt x="2446655" y="4307518"/>
                      <a:pt x="2463165" y="4327838"/>
                      <a:pt x="2484120" y="4314503"/>
                    </a:cubicBezTo>
                    <a:cubicBezTo>
                      <a:pt x="2505075" y="4301168"/>
                      <a:pt x="2539365" y="4283388"/>
                      <a:pt x="2556510" y="4204013"/>
                    </a:cubicBezTo>
                    <a:cubicBezTo>
                      <a:pt x="2573655" y="4124638"/>
                      <a:pt x="2579370" y="3950648"/>
                      <a:pt x="2586990" y="3838253"/>
                    </a:cubicBezTo>
                    <a:cubicBezTo>
                      <a:pt x="2594610" y="3725858"/>
                      <a:pt x="2599690" y="3612193"/>
                      <a:pt x="2602230" y="3529643"/>
                    </a:cubicBezTo>
                    <a:cubicBezTo>
                      <a:pt x="2604770" y="3447093"/>
                      <a:pt x="2593340" y="3506148"/>
                      <a:pt x="2602230" y="3342953"/>
                    </a:cubicBezTo>
                    <a:cubicBezTo>
                      <a:pt x="2611120" y="3179758"/>
                      <a:pt x="2646045" y="2733353"/>
                      <a:pt x="2655570" y="2550473"/>
                    </a:cubicBezTo>
                    <a:cubicBezTo>
                      <a:pt x="2665095" y="2367593"/>
                      <a:pt x="2650490" y="2384738"/>
                      <a:pt x="2659380" y="2245673"/>
                    </a:cubicBezTo>
                    <a:cubicBezTo>
                      <a:pt x="2668270" y="2106608"/>
                      <a:pt x="2696845" y="1735768"/>
                      <a:pt x="2708910" y="1716083"/>
                    </a:cubicBezTo>
                    <a:cubicBezTo>
                      <a:pt x="2720975" y="1696398"/>
                      <a:pt x="2726055" y="1891343"/>
                      <a:pt x="2731770" y="2127563"/>
                    </a:cubicBezTo>
                    <a:cubicBezTo>
                      <a:pt x="2737485" y="2363783"/>
                      <a:pt x="2737485" y="2892738"/>
                      <a:pt x="2743200" y="3133403"/>
                    </a:cubicBezTo>
                    <a:cubicBezTo>
                      <a:pt x="2748915" y="3374068"/>
                      <a:pt x="2757805" y="3430583"/>
                      <a:pt x="2766060" y="3571553"/>
                    </a:cubicBezTo>
                    <a:cubicBezTo>
                      <a:pt x="2774315" y="3712523"/>
                      <a:pt x="2783840" y="3878893"/>
                      <a:pt x="2792730" y="3979223"/>
                    </a:cubicBezTo>
                    <a:cubicBezTo>
                      <a:pt x="2801620" y="4079553"/>
                      <a:pt x="2806065" y="4173533"/>
                      <a:pt x="2819400" y="4173533"/>
                    </a:cubicBezTo>
                    <a:cubicBezTo>
                      <a:pt x="2832735" y="4173533"/>
                      <a:pt x="2846705" y="3985573"/>
                      <a:pt x="2872740" y="3979223"/>
                    </a:cubicBezTo>
                    <a:cubicBezTo>
                      <a:pt x="2898775" y="3972873"/>
                      <a:pt x="2957830" y="4113208"/>
                      <a:pt x="2975610" y="4135433"/>
                    </a:cubicBezTo>
                    <a:cubicBezTo>
                      <a:pt x="2993390" y="4157658"/>
                      <a:pt x="2986405" y="4135115"/>
                      <a:pt x="2979420" y="411257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6743700" y="4405205"/>
                <a:ext cx="723900" cy="745916"/>
              </a:xfrm>
              <a:custGeom>
                <a:avLst/>
                <a:gdLst>
                  <a:gd name="connsiteX0" fmla="*/ 0 w 647700"/>
                  <a:gd name="connsiteY0" fmla="*/ 734765 h 753815"/>
                  <a:gd name="connsiteX1" fmla="*/ 49530 w 647700"/>
                  <a:gd name="connsiteY1" fmla="*/ 10865 h 753815"/>
                  <a:gd name="connsiteX2" fmla="*/ 110490 w 647700"/>
                  <a:gd name="connsiteY2" fmla="*/ 315665 h 753815"/>
                  <a:gd name="connsiteX3" fmla="*/ 118110 w 647700"/>
                  <a:gd name="connsiteY3" fmla="*/ 540455 h 753815"/>
                  <a:gd name="connsiteX4" fmla="*/ 156210 w 647700"/>
                  <a:gd name="connsiteY4" fmla="*/ 658565 h 753815"/>
                  <a:gd name="connsiteX5" fmla="*/ 278130 w 647700"/>
                  <a:gd name="connsiteY5" fmla="*/ 738575 h 753815"/>
                  <a:gd name="connsiteX6" fmla="*/ 373380 w 647700"/>
                  <a:gd name="connsiteY6" fmla="*/ 685235 h 753815"/>
                  <a:gd name="connsiteX7" fmla="*/ 384810 w 647700"/>
                  <a:gd name="connsiteY7" fmla="*/ 570935 h 753815"/>
                  <a:gd name="connsiteX8" fmla="*/ 407670 w 647700"/>
                  <a:gd name="connsiteY8" fmla="*/ 262325 h 753815"/>
                  <a:gd name="connsiteX9" fmla="*/ 441960 w 647700"/>
                  <a:gd name="connsiteY9" fmla="*/ 14675 h 753815"/>
                  <a:gd name="connsiteX10" fmla="*/ 491490 w 647700"/>
                  <a:gd name="connsiteY10" fmla="*/ 121355 h 753815"/>
                  <a:gd name="connsiteX11" fmla="*/ 502920 w 647700"/>
                  <a:gd name="connsiteY11" fmla="*/ 567125 h 753815"/>
                  <a:gd name="connsiteX12" fmla="*/ 533400 w 647700"/>
                  <a:gd name="connsiteY12" fmla="*/ 715715 h 753815"/>
                  <a:gd name="connsiteX13" fmla="*/ 647700 w 647700"/>
                  <a:gd name="connsiteY13" fmla="*/ 753815 h 753815"/>
                  <a:gd name="connsiteX14" fmla="*/ 647700 w 647700"/>
                  <a:gd name="connsiteY14" fmla="*/ 753815 h 753815"/>
                  <a:gd name="connsiteX0" fmla="*/ 0 w 723900"/>
                  <a:gd name="connsiteY0" fmla="*/ 525492 h 746472"/>
                  <a:gd name="connsiteX1" fmla="*/ 125730 w 723900"/>
                  <a:gd name="connsiteY1" fmla="*/ 3522 h 746472"/>
                  <a:gd name="connsiteX2" fmla="*/ 186690 w 723900"/>
                  <a:gd name="connsiteY2" fmla="*/ 308322 h 746472"/>
                  <a:gd name="connsiteX3" fmla="*/ 194310 w 723900"/>
                  <a:gd name="connsiteY3" fmla="*/ 533112 h 746472"/>
                  <a:gd name="connsiteX4" fmla="*/ 232410 w 723900"/>
                  <a:gd name="connsiteY4" fmla="*/ 651222 h 746472"/>
                  <a:gd name="connsiteX5" fmla="*/ 354330 w 723900"/>
                  <a:gd name="connsiteY5" fmla="*/ 731232 h 746472"/>
                  <a:gd name="connsiteX6" fmla="*/ 449580 w 723900"/>
                  <a:gd name="connsiteY6" fmla="*/ 677892 h 746472"/>
                  <a:gd name="connsiteX7" fmla="*/ 461010 w 723900"/>
                  <a:gd name="connsiteY7" fmla="*/ 563592 h 746472"/>
                  <a:gd name="connsiteX8" fmla="*/ 483870 w 723900"/>
                  <a:gd name="connsiteY8" fmla="*/ 254982 h 746472"/>
                  <a:gd name="connsiteX9" fmla="*/ 518160 w 723900"/>
                  <a:gd name="connsiteY9" fmla="*/ 7332 h 746472"/>
                  <a:gd name="connsiteX10" fmla="*/ 567690 w 723900"/>
                  <a:gd name="connsiteY10" fmla="*/ 114012 h 746472"/>
                  <a:gd name="connsiteX11" fmla="*/ 579120 w 723900"/>
                  <a:gd name="connsiteY11" fmla="*/ 559782 h 746472"/>
                  <a:gd name="connsiteX12" fmla="*/ 609600 w 723900"/>
                  <a:gd name="connsiteY12" fmla="*/ 708372 h 746472"/>
                  <a:gd name="connsiteX13" fmla="*/ 723900 w 723900"/>
                  <a:gd name="connsiteY13" fmla="*/ 746472 h 746472"/>
                  <a:gd name="connsiteX14" fmla="*/ 723900 w 723900"/>
                  <a:gd name="connsiteY14" fmla="*/ 746472 h 746472"/>
                  <a:gd name="connsiteX0" fmla="*/ 0 w 723900"/>
                  <a:gd name="connsiteY0" fmla="*/ 524936 h 745916"/>
                  <a:gd name="connsiteX1" fmla="*/ 41910 w 723900"/>
                  <a:gd name="connsiteY1" fmla="*/ 216325 h 745916"/>
                  <a:gd name="connsiteX2" fmla="*/ 125730 w 723900"/>
                  <a:gd name="connsiteY2" fmla="*/ 2966 h 745916"/>
                  <a:gd name="connsiteX3" fmla="*/ 186690 w 723900"/>
                  <a:gd name="connsiteY3" fmla="*/ 307766 h 745916"/>
                  <a:gd name="connsiteX4" fmla="*/ 194310 w 723900"/>
                  <a:gd name="connsiteY4" fmla="*/ 532556 h 745916"/>
                  <a:gd name="connsiteX5" fmla="*/ 232410 w 723900"/>
                  <a:gd name="connsiteY5" fmla="*/ 650666 h 745916"/>
                  <a:gd name="connsiteX6" fmla="*/ 354330 w 723900"/>
                  <a:gd name="connsiteY6" fmla="*/ 730676 h 745916"/>
                  <a:gd name="connsiteX7" fmla="*/ 449580 w 723900"/>
                  <a:gd name="connsiteY7" fmla="*/ 677336 h 745916"/>
                  <a:gd name="connsiteX8" fmla="*/ 461010 w 723900"/>
                  <a:gd name="connsiteY8" fmla="*/ 563036 h 745916"/>
                  <a:gd name="connsiteX9" fmla="*/ 483870 w 723900"/>
                  <a:gd name="connsiteY9" fmla="*/ 254426 h 745916"/>
                  <a:gd name="connsiteX10" fmla="*/ 518160 w 723900"/>
                  <a:gd name="connsiteY10" fmla="*/ 6776 h 745916"/>
                  <a:gd name="connsiteX11" fmla="*/ 567690 w 723900"/>
                  <a:gd name="connsiteY11" fmla="*/ 113456 h 745916"/>
                  <a:gd name="connsiteX12" fmla="*/ 579120 w 723900"/>
                  <a:gd name="connsiteY12" fmla="*/ 559226 h 745916"/>
                  <a:gd name="connsiteX13" fmla="*/ 609600 w 723900"/>
                  <a:gd name="connsiteY13" fmla="*/ 707816 h 745916"/>
                  <a:gd name="connsiteX14" fmla="*/ 723900 w 723900"/>
                  <a:gd name="connsiteY14" fmla="*/ 745916 h 745916"/>
                  <a:gd name="connsiteX15" fmla="*/ 723900 w 723900"/>
                  <a:gd name="connsiteY15" fmla="*/ 745916 h 745916"/>
                  <a:gd name="connsiteX0" fmla="*/ 0 w 723900"/>
                  <a:gd name="connsiteY0" fmla="*/ 524936 h 745916"/>
                  <a:gd name="connsiteX1" fmla="*/ 68580 w 723900"/>
                  <a:gd name="connsiteY1" fmla="*/ 250615 h 745916"/>
                  <a:gd name="connsiteX2" fmla="*/ 125730 w 723900"/>
                  <a:gd name="connsiteY2" fmla="*/ 2966 h 745916"/>
                  <a:gd name="connsiteX3" fmla="*/ 186690 w 723900"/>
                  <a:gd name="connsiteY3" fmla="*/ 307766 h 745916"/>
                  <a:gd name="connsiteX4" fmla="*/ 194310 w 723900"/>
                  <a:gd name="connsiteY4" fmla="*/ 532556 h 745916"/>
                  <a:gd name="connsiteX5" fmla="*/ 232410 w 723900"/>
                  <a:gd name="connsiteY5" fmla="*/ 650666 h 745916"/>
                  <a:gd name="connsiteX6" fmla="*/ 354330 w 723900"/>
                  <a:gd name="connsiteY6" fmla="*/ 730676 h 745916"/>
                  <a:gd name="connsiteX7" fmla="*/ 449580 w 723900"/>
                  <a:gd name="connsiteY7" fmla="*/ 677336 h 745916"/>
                  <a:gd name="connsiteX8" fmla="*/ 461010 w 723900"/>
                  <a:gd name="connsiteY8" fmla="*/ 563036 h 745916"/>
                  <a:gd name="connsiteX9" fmla="*/ 483870 w 723900"/>
                  <a:gd name="connsiteY9" fmla="*/ 254426 h 745916"/>
                  <a:gd name="connsiteX10" fmla="*/ 518160 w 723900"/>
                  <a:gd name="connsiteY10" fmla="*/ 6776 h 745916"/>
                  <a:gd name="connsiteX11" fmla="*/ 567690 w 723900"/>
                  <a:gd name="connsiteY11" fmla="*/ 113456 h 745916"/>
                  <a:gd name="connsiteX12" fmla="*/ 579120 w 723900"/>
                  <a:gd name="connsiteY12" fmla="*/ 559226 h 745916"/>
                  <a:gd name="connsiteX13" fmla="*/ 609600 w 723900"/>
                  <a:gd name="connsiteY13" fmla="*/ 707816 h 745916"/>
                  <a:gd name="connsiteX14" fmla="*/ 723900 w 723900"/>
                  <a:gd name="connsiteY14" fmla="*/ 745916 h 745916"/>
                  <a:gd name="connsiteX15" fmla="*/ 723900 w 723900"/>
                  <a:gd name="connsiteY15" fmla="*/ 745916 h 74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3900" h="745916">
                    <a:moveTo>
                      <a:pt x="0" y="524936"/>
                    </a:moveTo>
                    <a:cubicBezTo>
                      <a:pt x="6985" y="473501"/>
                      <a:pt x="47625" y="337610"/>
                      <a:pt x="68580" y="250615"/>
                    </a:cubicBezTo>
                    <a:cubicBezTo>
                      <a:pt x="89535" y="163620"/>
                      <a:pt x="106045" y="-6559"/>
                      <a:pt x="125730" y="2966"/>
                    </a:cubicBezTo>
                    <a:cubicBezTo>
                      <a:pt x="145415" y="12491"/>
                      <a:pt x="175260" y="219501"/>
                      <a:pt x="186690" y="307766"/>
                    </a:cubicBezTo>
                    <a:cubicBezTo>
                      <a:pt x="198120" y="396031"/>
                      <a:pt x="186690" y="475406"/>
                      <a:pt x="194310" y="532556"/>
                    </a:cubicBezTo>
                    <a:cubicBezTo>
                      <a:pt x="201930" y="589706"/>
                      <a:pt x="205740" y="617646"/>
                      <a:pt x="232410" y="650666"/>
                    </a:cubicBezTo>
                    <a:cubicBezTo>
                      <a:pt x="259080" y="683686"/>
                      <a:pt x="318135" y="726231"/>
                      <a:pt x="354330" y="730676"/>
                    </a:cubicBezTo>
                    <a:cubicBezTo>
                      <a:pt x="390525" y="735121"/>
                      <a:pt x="431800" y="705276"/>
                      <a:pt x="449580" y="677336"/>
                    </a:cubicBezTo>
                    <a:cubicBezTo>
                      <a:pt x="467360" y="649396"/>
                      <a:pt x="455295" y="633521"/>
                      <a:pt x="461010" y="563036"/>
                    </a:cubicBezTo>
                    <a:cubicBezTo>
                      <a:pt x="466725" y="492551"/>
                      <a:pt x="474345" y="347136"/>
                      <a:pt x="483870" y="254426"/>
                    </a:cubicBezTo>
                    <a:cubicBezTo>
                      <a:pt x="493395" y="161716"/>
                      <a:pt x="504190" y="30271"/>
                      <a:pt x="518160" y="6776"/>
                    </a:cubicBezTo>
                    <a:cubicBezTo>
                      <a:pt x="532130" y="-16719"/>
                      <a:pt x="557530" y="21381"/>
                      <a:pt x="567690" y="113456"/>
                    </a:cubicBezTo>
                    <a:cubicBezTo>
                      <a:pt x="577850" y="205531"/>
                      <a:pt x="572135" y="460166"/>
                      <a:pt x="579120" y="559226"/>
                    </a:cubicBezTo>
                    <a:cubicBezTo>
                      <a:pt x="586105" y="658286"/>
                      <a:pt x="585470" y="676701"/>
                      <a:pt x="609600" y="707816"/>
                    </a:cubicBezTo>
                    <a:cubicBezTo>
                      <a:pt x="633730" y="738931"/>
                      <a:pt x="723900" y="745916"/>
                      <a:pt x="723900" y="745916"/>
                    </a:cubicBezTo>
                    <a:lnTo>
                      <a:pt x="723900" y="745916"/>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577340" y="4795785"/>
                <a:ext cx="1366985" cy="371063"/>
              </a:xfrm>
              <a:custGeom>
                <a:avLst/>
                <a:gdLst>
                  <a:gd name="connsiteX0" fmla="*/ 0 w 1366985"/>
                  <a:gd name="connsiteY0" fmla="*/ 317235 h 371063"/>
                  <a:gd name="connsiteX1" fmla="*/ 160020 w 1366985"/>
                  <a:gd name="connsiteY1" fmla="*/ 294375 h 371063"/>
                  <a:gd name="connsiteX2" fmla="*/ 175260 w 1366985"/>
                  <a:gd name="connsiteY2" fmla="*/ 199125 h 371063"/>
                  <a:gd name="connsiteX3" fmla="*/ 224790 w 1366985"/>
                  <a:gd name="connsiteY3" fmla="*/ 8625 h 371063"/>
                  <a:gd name="connsiteX4" fmla="*/ 270510 w 1366985"/>
                  <a:gd name="connsiteY4" fmla="*/ 191505 h 371063"/>
                  <a:gd name="connsiteX5" fmla="*/ 304800 w 1366985"/>
                  <a:gd name="connsiteY5" fmla="*/ 317235 h 371063"/>
                  <a:gd name="connsiteX6" fmla="*/ 373380 w 1366985"/>
                  <a:gd name="connsiteY6" fmla="*/ 359145 h 371063"/>
                  <a:gd name="connsiteX7" fmla="*/ 548640 w 1366985"/>
                  <a:gd name="connsiteY7" fmla="*/ 343905 h 371063"/>
                  <a:gd name="connsiteX8" fmla="*/ 624840 w 1366985"/>
                  <a:gd name="connsiteY8" fmla="*/ 225795 h 371063"/>
                  <a:gd name="connsiteX9" fmla="*/ 678180 w 1366985"/>
                  <a:gd name="connsiteY9" fmla="*/ 286755 h 371063"/>
                  <a:gd name="connsiteX10" fmla="*/ 742950 w 1366985"/>
                  <a:gd name="connsiteY10" fmla="*/ 351525 h 371063"/>
                  <a:gd name="connsiteX11" fmla="*/ 948690 w 1366985"/>
                  <a:gd name="connsiteY11" fmla="*/ 351525 h 371063"/>
                  <a:gd name="connsiteX12" fmla="*/ 1055370 w 1366985"/>
                  <a:gd name="connsiteY12" fmla="*/ 347715 h 371063"/>
                  <a:gd name="connsiteX13" fmla="*/ 1112520 w 1366985"/>
                  <a:gd name="connsiteY13" fmla="*/ 248655 h 371063"/>
                  <a:gd name="connsiteX14" fmla="*/ 1154430 w 1366985"/>
                  <a:gd name="connsiteY14" fmla="*/ 1005 h 371063"/>
                  <a:gd name="connsiteX15" fmla="*/ 1177290 w 1366985"/>
                  <a:gd name="connsiteY15" fmla="*/ 351525 h 371063"/>
                  <a:gd name="connsiteX16" fmla="*/ 1344930 w 1366985"/>
                  <a:gd name="connsiteY16" fmla="*/ 324855 h 371063"/>
                  <a:gd name="connsiteX17" fmla="*/ 1360170 w 1366985"/>
                  <a:gd name="connsiteY17" fmla="*/ 313425 h 37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6985" h="371063">
                    <a:moveTo>
                      <a:pt x="0" y="317235"/>
                    </a:moveTo>
                    <a:cubicBezTo>
                      <a:pt x="65405" y="315647"/>
                      <a:pt x="130810" y="314060"/>
                      <a:pt x="160020" y="294375"/>
                    </a:cubicBezTo>
                    <a:cubicBezTo>
                      <a:pt x="189230" y="274690"/>
                      <a:pt x="164465" y="246750"/>
                      <a:pt x="175260" y="199125"/>
                    </a:cubicBezTo>
                    <a:cubicBezTo>
                      <a:pt x="186055" y="151500"/>
                      <a:pt x="208915" y="9895"/>
                      <a:pt x="224790" y="8625"/>
                    </a:cubicBezTo>
                    <a:cubicBezTo>
                      <a:pt x="240665" y="7355"/>
                      <a:pt x="257175" y="140070"/>
                      <a:pt x="270510" y="191505"/>
                    </a:cubicBezTo>
                    <a:cubicBezTo>
                      <a:pt x="283845" y="242940"/>
                      <a:pt x="287655" y="289295"/>
                      <a:pt x="304800" y="317235"/>
                    </a:cubicBezTo>
                    <a:cubicBezTo>
                      <a:pt x="321945" y="345175"/>
                      <a:pt x="332740" y="354700"/>
                      <a:pt x="373380" y="359145"/>
                    </a:cubicBezTo>
                    <a:cubicBezTo>
                      <a:pt x="414020" y="363590"/>
                      <a:pt x="506730" y="366130"/>
                      <a:pt x="548640" y="343905"/>
                    </a:cubicBezTo>
                    <a:cubicBezTo>
                      <a:pt x="590550" y="321680"/>
                      <a:pt x="603250" y="235320"/>
                      <a:pt x="624840" y="225795"/>
                    </a:cubicBezTo>
                    <a:cubicBezTo>
                      <a:pt x="646430" y="216270"/>
                      <a:pt x="658495" y="265800"/>
                      <a:pt x="678180" y="286755"/>
                    </a:cubicBezTo>
                    <a:cubicBezTo>
                      <a:pt x="697865" y="307710"/>
                      <a:pt x="697865" y="340730"/>
                      <a:pt x="742950" y="351525"/>
                    </a:cubicBezTo>
                    <a:cubicBezTo>
                      <a:pt x="788035" y="362320"/>
                      <a:pt x="896620" y="352160"/>
                      <a:pt x="948690" y="351525"/>
                    </a:cubicBezTo>
                    <a:cubicBezTo>
                      <a:pt x="1000760" y="350890"/>
                      <a:pt x="1028065" y="364860"/>
                      <a:pt x="1055370" y="347715"/>
                    </a:cubicBezTo>
                    <a:cubicBezTo>
                      <a:pt x="1082675" y="330570"/>
                      <a:pt x="1096010" y="306440"/>
                      <a:pt x="1112520" y="248655"/>
                    </a:cubicBezTo>
                    <a:cubicBezTo>
                      <a:pt x="1129030" y="190870"/>
                      <a:pt x="1143635" y="-16140"/>
                      <a:pt x="1154430" y="1005"/>
                    </a:cubicBezTo>
                    <a:cubicBezTo>
                      <a:pt x="1165225" y="18150"/>
                      <a:pt x="1145540" y="297550"/>
                      <a:pt x="1177290" y="351525"/>
                    </a:cubicBezTo>
                    <a:cubicBezTo>
                      <a:pt x="1209040" y="405500"/>
                      <a:pt x="1314450" y="331205"/>
                      <a:pt x="1344930" y="324855"/>
                    </a:cubicBezTo>
                    <a:cubicBezTo>
                      <a:pt x="1375410" y="318505"/>
                      <a:pt x="1367790" y="315965"/>
                      <a:pt x="1360170" y="313425"/>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TextBox 9"/>
            <p:cNvSpPr txBox="1"/>
            <p:nvPr/>
          </p:nvSpPr>
          <p:spPr>
            <a:xfrm>
              <a:off x="4267200" y="76200"/>
              <a:ext cx="3124200" cy="1384995"/>
            </a:xfrm>
            <a:prstGeom prst="rect">
              <a:avLst/>
            </a:prstGeom>
            <a:solidFill>
              <a:srgbClr val="FFFFCC"/>
            </a:solidFill>
            <a:ln>
              <a:solidFill>
                <a:srgbClr val="0F6FC6"/>
              </a:solidFill>
            </a:ln>
          </p:spPr>
          <p:txBody>
            <a:bodyPr wrap="square" rtlCol="0">
              <a:spAutoFit/>
            </a:bodyPr>
            <a:lstStyle/>
            <a:p>
              <a:pPr algn="r"/>
              <a:r>
                <a:rPr lang="en-US" sz="1400" dirty="0" smtClean="0"/>
                <a:t>Measuring RGM (reactive gaseous mercury) is important and challenging; two co-located speciated mercury measurement instruments provide continuous “coverage” and </a:t>
              </a:r>
            </a:p>
            <a:p>
              <a:pPr algn="r"/>
              <a:r>
                <a:rPr lang="en-US" sz="1400" dirty="0" smtClean="0"/>
                <a:t>allow peaks to be verified  </a:t>
              </a:r>
              <a:endParaRPr lang="en-US" sz="1400" dirty="0"/>
            </a:p>
          </p:txBody>
        </p:sp>
      </p:grpSp>
      <p:sp>
        <p:nvSpPr>
          <p:cNvPr id="13" name="TextBox 12"/>
          <p:cNvSpPr txBox="1"/>
          <p:nvPr/>
        </p:nvSpPr>
        <p:spPr>
          <a:xfrm>
            <a:off x="3413760" y="5943600"/>
            <a:ext cx="2286000" cy="369332"/>
          </a:xfrm>
          <a:prstGeom prst="rect">
            <a:avLst/>
          </a:prstGeom>
          <a:solidFill>
            <a:schemeClr val="bg1"/>
          </a:solidFill>
        </p:spPr>
        <p:txBody>
          <a:bodyPr wrap="square" rtlCol="0">
            <a:spAutoFit/>
          </a:bodyPr>
          <a:lstStyle/>
          <a:p>
            <a:pPr algn="ctr"/>
            <a:r>
              <a:rPr lang="en-US" dirty="0" smtClean="0"/>
              <a:t>Date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1"/>
          <p:cNvSpPr>
            <a:spLocks noGrp="1"/>
          </p:cNvSpPr>
          <p:nvPr>
            <p:ph type="title"/>
          </p:nvPr>
        </p:nvSpPr>
        <p:spPr>
          <a:xfrm>
            <a:off x="533400" y="647634"/>
            <a:ext cx="8229600" cy="475488"/>
          </a:xfrm>
        </p:spPr>
        <p:txBody>
          <a:bodyPr wrap="square">
            <a:spAutoFit/>
          </a:bodyPr>
          <a:lstStyle/>
          <a:p>
            <a:pPr algn="ctr"/>
            <a:r>
              <a:rPr lang="en-US" sz="2800" dirty="0" smtClean="0"/>
              <a:t>Measurements –  Accomplishments</a:t>
            </a:r>
            <a:endParaRPr lang="en-US" sz="2800" dirty="0"/>
          </a:p>
        </p:txBody>
      </p:sp>
      <p:sp>
        <p:nvSpPr>
          <p:cNvPr id="8" name="Content Placeholder 7"/>
          <p:cNvSpPr>
            <a:spLocks noGrp="1"/>
          </p:cNvSpPr>
          <p:nvPr>
            <p:ph idx="1"/>
          </p:nvPr>
        </p:nvSpPr>
        <p:spPr>
          <a:xfrm>
            <a:off x="152400" y="1371600"/>
            <a:ext cx="6400800" cy="4632037"/>
          </a:xfrm>
        </p:spPr>
        <p:txBody>
          <a:bodyPr>
            <a:spAutoFit/>
          </a:bodyPr>
          <a:lstStyle/>
          <a:p>
            <a:pPr>
              <a:spcBef>
                <a:spcPts val="600"/>
              </a:spcBef>
            </a:pPr>
            <a:r>
              <a:rPr lang="en-US" sz="2000" b="1" dirty="0" smtClean="0">
                <a:solidFill>
                  <a:schemeClr val="bg1">
                    <a:lumMod val="65000"/>
                  </a:schemeClr>
                </a:solidFill>
              </a:rPr>
              <a:t>long term, high-quality data</a:t>
            </a:r>
          </a:p>
          <a:p>
            <a:pPr lvl="1">
              <a:spcBef>
                <a:spcPts val="600"/>
              </a:spcBef>
            </a:pPr>
            <a:r>
              <a:rPr lang="en-US" sz="2000" dirty="0" smtClean="0">
                <a:solidFill>
                  <a:schemeClr val="bg1">
                    <a:lumMod val="65000"/>
                  </a:schemeClr>
                </a:solidFill>
              </a:rPr>
              <a:t>atmospheric chemistry</a:t>
            </a:r>
          </a:p>
          <a:p>
            <a:pPr lvl="1">
              <a:spcBef>
                <a:spcPts val="600"/>
              </a:spcBef>
            </a:pPr>
            <a:r>
              <a:rPr lang="en-US" sz="2000" dirty="0" smtClean="0">
                <a:solidFill>
                  <a:schemeClr val="bg1">
                    <a:lumMod val="65000"/>
                  </a:schemeClr>
                </a:solidFill>
              </a:rPr>
              <a:t>trend analysis </a:t>
            </a:r>
          </a:p>
          <a:p>
            <a:pPr lvl="1">
              <a:spcBef>
                <a:spcPts val="600"/>
              </a:spcBef>
            </a:pPr>
            <a:r>
              <a:rPr lang="en-US" sz="2000" dirty="0" smtClean="0">
                <a:solidFill>
                  <a:schemeClr val="bg1">
                    <a:lumMod val="65000"/>
                  </a:schemeClr>
                </a:solidFill>
              </a:rPr>
              <a:t>local vs. long-range transport</a:t>
            </a:r>
          </a:p>
          <a:p>
            <a:pPr lvl="1">
              <a:spcBef>
                <a:spcPts val="600"/>
              </a:spcBef>
            </a:pPr>
            <a:r>
              <a:rPr lang="en-US" sz="2000" dirty="0" smtClean="0">
                <a:solidFill>
                  <a:schemeClr val="bg1">
                    <a:lumMod val="65000"/>
                  </a:schemeClr>
                </a:solidFill>
              </a:rPr>
              <a:t>source-receptor studies</a:t>
            </a:r>
          </a:p>
          <a:p>
            <a:pPr lvl="1">
              <a:spcBef>
                <a:spcPts val="600"/>
              </a:spcBef>
            </a:pPr>
            <a:r>
              <a:rPr lang="en-US" sz="2000" dirty="0" smtClean="0">
                <a:solidFill>
                  <a:schemeClr val="bg1">
                    <a:lumMod val="65000"/>
                  </a:schemeClr>
                </a:solidFill>
              </a:rPr>
              <a:t>model evaluation</a:t>
            </a:r>
            <a:r>
              <a:rPr lang="en-US" sz="2000" dirty="0" smtClean="0"/>
              <a:t> </a:t>
            </a:r>
          </a:p>
          <a:p>
            <a:pPr>
              <a:spcBef>
                <a:spcPts val="600"/>
              </a:spcBef>
            </a:pPr>
            <a:r>
              <a:rPr lang="en-US" sz="2000" b="1" dirty="0" smtClean="0"/>
              <a:t>method development </a:t>
            </a:r>
          </a:p>
          <a:p>
            <a:pPr lvl="1">
              <a:spcBef>
                <a:spcPts val="600"/>
              </a:spcBef>
            </a:pPr>
            <a:r>
              <a:rPr lang="en-US" sz="2000" dirty="0" smtClean="0"/>
              <a:t>improved accuracy, operational robustness</a:t>
            </a:r>
          </a:p>
          <a:p>
            <a:pPr lvl="1">
              <a:spcBef>
                <a:spcPts val="600"/>
              </a:spcBef>
            </a:pPr>
            <a:r>
              <a:rPr lang="en-US" sz="2000" dirty="0" smtClean="0"/>
              <a:t>reduction of sample bias, artifact losses</a:t>
            </a:r>
          </a:p>
          <a:p>
            <a:pPr>
              <a:spcBef>
                <a:spcPts val="600"/>
              </a:spcBef>
            </a:pPr>
            <a:r>
              <a:rPr lang="en-US" sz="2000" b="1" dirty="0" smtClean="0"/>
              <a:t>advances in scientific understanding</a:t>
            </a:r>
          </a:p>
          <a:p>
            <a:pPr lvl="1">
              <a:spcBef>
                <a:spcPts val="600"/>
              </a:spcBef>
            </a:pPr>
            <a:r>
              <a:rPr lang="en-US" sz="2000" dirty="0" smtClean="0"/>
              <a:t>Polar mercury dynamics</a:t>
            </a:r>
          </a:p>
          <a:p>
            <a:pPr lvl="1">
              <a:spcBef>
                <a:spcPts val="600"/>
              </a:spcBef>
            </a:pPr>
            <a:r>
              <a:rPr lang="en-US" sz="2000" dirty="0" smtClean="0"/>
              <a:t>dry deposition </a:t>
            </a:r>
          </a:p>
        </p:txBody>
      </p:sp>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dirty="0"/>
          </a:p>
        </p:txBody>
      </p:sp>
      <p:sp>
        <p:nvSpPr>
          <p:cNvPr id="5" name="Footer Placeholder 4"/>
          <p:cNvSpPr>
            <a:spLocks noGrp="1"/>
          </p:cNvSpPr>
          <p:nvPr>
            <p:ph type="ftr" sz="quarter" idx="11"/>
          </p:nvPr>
        </p:nvSpPr>
        <p:spPr/>
        <p:txBody>
          <a:bodyPr/>
          <a:lstStyle/>
          <a:p>
            <a:r>
              <a:rPr lang="en-US" dirty="0" smtClean="0"/>
              <a:t>Air Resources Laboratory</a:t>
            </a:r>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15</a:t>
            </a:fld>
            <a:endParaRPr lang="en-US" dirty="0"/>
          </a:p>
        </p:txBody>
      </p:sp>
      <p:grpSp>
        <p:nvGrpSpPr>
          <p:cNvPr id="21" name="Group 20"/>
          <p:cNvGrpSpPr>
            <a:grpSpLocks noChangeAspect="1"/>
          </p:cNvGrpSpPr>
          <p:nvPr/>
        </p:nvGrpSpPr>
        <p:grpSpPr>
          <a:xfrm>
            <a:off x="4190164" y="1661160"/>
            <a:ext cx="4725236" cy="2377440"/>
            <a:chOff x="360485" y="1905000"/>
            <a:chExt cx="8620003" cy="4337050"/>
          </a:xfrm>
        </p:grpSpPr>
        <p:grpSp>
          <p:nvGrpSpPr>
            <p:cNvPr id="22" name="Group 10"/>
            <p:cNvGrpSpPr>
              <a:grpSpLocks/>
            </p:cNvGrpSpPr>
            <p:nvPr/>
          </p:nvGrpSpPr>
          <p:grpSpPr bwMode="auto">
            <a:xfrm>
              <a:off x="381000" y="1905000"/>
              <a:ext cx="8599488" cy="4337050"/>
              <a:chOff x="343" y="1694"/>
              <a:chExt cx="5417" cy="2732"/>
            </a:xfrm>
          </p:grpSpPr>
          <p:grpSp>
            <p:nvGrpSpPr>
              <p:cNvPr id="24" name="Group 11"/>
              <p:cNvGrpSpPr>
                <a:grpSpLocks/>
              </p:cNvGrpSpPr>
              <p:nvPr/>
            </p:nvGrpSpPr>
            <p:grpSpPr bwMode="auto">
              <a:xfrm>
                <a:off x="343" y="1838"/>
                <a:ext cx="3633" cy="1999"/>
                <a:chOff x="1420" y="1741"/>
                <a:chExt cx="3633" cy="1999"/>
              </a:xfrm>
            </p:grpSpPr>
            <p:pic>
              <p:nvPicPr>
                <p:cNvPr id="27" name="Picture 12" descr="DSC05678"/>
                <p:cNvPicPr>
                  <a:picLocks noChangeAspect="1" noChangeArrowheads="1"/>
                </p:cNvPicPr>
                <p:nvPr/>
              </p:nvPicPr>
              <p:blipFill>
                <a:blip r:embed="rId3" cstate="print"/>
                <a:srcRect/>
                <a:stretch>
                  <a:fillRect/>
                </a:stretch>
              </p:blipFill>
              <p:spPr bwMode="auto">
                <a:xfrm>
                  <a:off x="1553" y="1744"/>
                  <a:ext cx="2500" cy="1992"/>
                </a:xfrm>
                <a:prstGeom prst="rect">
                  <a:avLst/>
                </a:prstGeom>
                <a:noFill/>
                <a:ln w="9525">
                  <a:noFill/>
                  <a:miter lim="800000"/>
                  <a:headEnd/>
                  <a:tailEnd/>
                </a:ln>
              </p:spPr>
            </p:pic>
            <p:pic>
              <p:nvPicPr>
                <p:cNvPr id="28" name="Picture 13" descr="DSC05679"/>
                <p:cNvPicPr>
                  <a:picLocks noChangeAspect="1" noChangeArrowheads="1"/>
                </p:cNvPicPr>
                <p:nvPr/>
              </p:nvPicPr>
              <p:blipFill>
                <a:blip r:embed="rId4" cstate="print"/>
                <a:srcRect/>
                <a:stretch>
                  <a:fillRect/>
                </a:stretch>
              </p:blipFill>
              <p:spPr bwMode="auto">
                <a:xfrm>
                  <a:off x="3412" y="1752"/>
                  <a:ext cx="1641" cy="1988"/>
                </a:xfrm>
                <a:prstGeom prst="rect">
                  <a:avLst/>
                </a:prstGeom>
                <a:noFill/>
                <a:ln w="9525">
                  <a:noFill/>
                  <a:miter lim="800000"/>
                  <a:headEnd/>
                  <a:tailEnd/>
                </a:ln>
              </p:spPr>
            </p:pic>
            <p:pic>
              <p:nvPicPr>
                <p:cNvPr id="34" name="Picture 14" descr="DSC05677"/>
                <p:cNvPicPr>
                  <a:picLocks noChangeAspect="1" noChangeArrowheads="1"/>
                </p:cNvPicPr>
                <p:nvPr/>
              </p:nvPicPr>
              <p:blipFill>
                <a:blip r:embed="rId5" cstate="print">
                  <a:lum bright="6000"/>
                </a:blip>
                <a:srcRect/>
                <a:stretch>
                  <a:fillRect/>
                </a:stretch>
              </p:blipFill>
              <p:spPr bwMode="auto">
                <a:xfrm>
                  <a:off x="1420" y="1741"/>
                  <a:ext cx="1618" cy="1987"/>
                </a:xfrm>
                <a:prstGeom prst="rect">
                  <a:avLst/>
                </a:prstGeom>
                <a:noFill/>
                <a:ln w="9525">
                  <a:noFill/>
                  <a:miter lim="800000"/>
                  <a:headEnd/>
                  <a:tailEnd/>
                </a:ln>
              </p:spPr>
            </p:pic>
          </p:grpSp>
          <p:pic>
            <p:nvPicPr>
              <p:cNvPr id="25" name="Picture 15" descr="DSC05680"/>
              <p:cNvPicPr>
                <a:picLocks noChangeAspect="1" noChangeArrowheads="1"/>
              </p:cNvPicPr>
              <p:nvPr/>
            </p:nvPicPr>
            <p:blipFill>
              <a:blip r:embed="rId6" cstate="print">
                <a:lum bright="20000" contrast="10000"/>
              </a:blip>
              <a:srcRect/>
              <a:stretch>
                <a:fillRect/>
              </a:stretch>
            </p:blipFill>
            <p:spPr bwMode="auto">
              <a:xfrm>
                <a:off x="3024" y="1694"/>
                <a:ext cx="2159" cy="2626"/>
              </a:xfrm>
              <a:prstGeom prst="rect">
                <a:avLst/>
              </a:prstGeom>
              <a:noFill/>
              <a:ln w="9525">
                <a:noFill/>
                <a:miter lim="800000"/>
                <a:headEnd/>
                <a:tailEnd/>
              </a:ln>
            </p:spPr>
          </p:pic>
          <p:pic>
            <p:nvPicPr>
              <p:cNvPr id="26" name="Picture 16" descr="DSC05681"/>
              <p:cNvPicPr>
                <a:picLocks noChangeAspect="1" noChangeArrowheads="1"/>
              </p:cNvPicPr>
              <p:nvPr/>
            </p:nvPicPr>
            <p:blipFill>
              <a:blip r:embed="rId7" cstate="print">
                <a:lum bright="10000"/>
              </a:blip>
              <a:srcRect/>
              <a:stretch>
                <a:fillRect/>
              </a:stretch>
            </p:blipFill>
            <p:spPr bwMode="auto">
              <a:xfrm>
                <a:off x="4053" y="1776"/>
                <a:ext cx="1707" cy="2650"/>
              </a:xfrm>
              <a:prstGeom prst="rect">
                <a:avLst/>
              </a:prstGeom>
              <a:noFill/>
              <a:ln w="9525">
                <a:noFill/>
                <a:miter lim="800000"/>
                <a:headEnd/>
                <a:tailEnd/>
              </a:ln>
            </p:spPr>
          </p:pic>
        </p:grpSp>
        <p:sp>
          <p:nvSpPr>
            <p:cNvPr id="23" name="Freeform 22"/>
            <p:cNvSpPr/>
            <p:nvPr/>
          </p:nvSpPr>
          <p:spPr>
            <a:xfrm>
              <a:off x="360485" y="1907931"/>
              <a:ext cx="8616461" cy="4325815"/>
            </a:xfrm>
            <a:custGeom>
              <a:avLst/>
              <a:gdLst>
                <a:gd name="connsiteX0" fmla="*/ 8792 w 8616461"/>
                <a:gd name="connsiteY0" fmla="*/ 219807 h 4325815"/>
                <a:gd name="connsiteX1" fmla="*/ 0 w 8616461"/>
                <a:gd name="connsiteY1" fmla="*/ 3420207 h 4325815"/>
                <a:gd name="connsiteX2" fmla="*/ 4264269 w 8616461"/>
                <a:gd name="connsiteY2" fmla="*/ 3411415 h 4325815"/>
                <a:gd name="connsiteX3" fmla="*/ 4281853 w 8616461"/>
                <a:gd name="connsiteY3" fmla="*/ 4176346 h 4325815"/>
                <a:gd name="connsiteX4" fmla="*/ 5908430 w 8616461"/>
                <a:gd name="connsiteY4" fmla="*/ 4167554 h 4325815"/>
                <a:gd name="connsiteX5" fmla="*/ 5917223 w 8616461"/>
                <a:gd name="connsiteY5" fmla="*/ 4325815 h 4325815"/>
                <a:gd name="connsiteX6" fmla="*/ 8616461 w 8616461"/>
                <a:gd name="connsiteY6" fmla="*/ 4299438 h 4325815"/>
                <a:gd name="connsiteX7" fmla="*/ 8607669 w 8616461"/>
                <a:gd name="connsiteY7" fmla="*/ 114300 h 4325815"/>
                <a:gd name="connsiteX8" fmla="*/ 7710853 w 8616461"/>
                <a:gd name="connsiteY8" fmla="*/ 114300 h 4325815"/>
                <a:gd name="connsiteX9" fmla="*/ 7710853 w 8616461"/>
                <a:gd name="connsiteY9" fmla="*/ 0 h 4325815"/>
                <a:gd name="connsiteX10" fmla="*/ 4273061 w 8616461"/>
                <a:gd name="connsiteY10" fmla="*/ 0 h 4325815"/>
                <a:gd name="connsiteX11" fmla="*/ 4264269 w 8616461"/>
                <a:gd name="connsiteY11" fmla="*/ 246184 h 4325815"/>
                <a:gd name="connsiteX12" fmla="*/ 8792 w 8616461"/>
                <a:gd name="connsiteY12" fmla="*/ 219807 h 4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16461" h="4325815">
                  <a:moveTo>
                    <a:pt x="8792" y="219807"/>
                  </a:moveTo>
                  <a:cubicBezTo>
                    <a:pt x="5861" y="1286607"/>
                    <a:pt x="2931" y="2353407"/>
                    <a:pt x="0" y="3420207"/>
                  </a:cubicBezTo>
                  <a:lnTo>
                    <a:pt x="4264269" y="3411415"/>
                  </a:lnTo>
                  <a:lnTo>
                    <a:pt x="4281853" y="4176346"/>
                  </a:lnTo>
                  <a:lnTo>
                    <a:pt x="5908430" y="4167554"/>
                  </a:lnTo>
                  <a:lnTo>
                    <a:pt x="5917223" y="4325815"/>
                  </a:lnTo>
                  <a:lnTo>
                    <a:pt x="8616461" y="4299438"/>
                  </a:lnTo>
                  <a:cubicBezTo>
                    <a:pt x="8613530" y="2904392"/>
                    <a:pt x="8610600" y="1509346"/>
                    <a:pt x="8607669" y="114300"/>
                  </a:cubicBezTo>
                  <a:lnTo>
                    <a:pt x="7710853" y="114300"/>
                  </a:lnTo>
                  <a:lnTo>
                    <a:pt x="7710853" y="0"/>
                  </a:lnTo>
                  <a:lnTo>
                    <a:pt x="4273061" y="0"/>
                  </a:lnTo>
                  <a:lnTo>
                    <a:pt x="4264269" y="246184"/>
                  </a:lnTo>
                  <a:lnTo>
                    <a:pt x="8792" y="219807"/>
                  </a:lnTo>
                  <a:close/>
                </a:path>
              </a:pathLst>
            </a:custGeom>
            <a:noFill/>
            <a:ln w="57150">
              <a:solidFill>
                <a:srgbClr val="0F6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Box 3"/>
          <p:cNvSpPr txBox="1">
            <a:spLocks noChangeArrowheads="1"/>
          </p:cNvSpPr>
          <p:nvPr/>
        </p:nvSpPr>
        <p:spPr bwMode="auto">
          <a:xfrm>
            <a:off x="5934890" y="4139625"/>
            <a:ext cx="3056709" cy="830997"/>
          </a:xfrm>
          <a:prstGeom prst="rect">
            <a:avLst/>
          </a:prstGeom>
          <a:solidFill>
            <a:schemeClr val="bg1"/>
          </a:solidFill>
          <a:ln w="9525">
            <a:noFill/>
            <a:miter lim="800000"/>
            <a:headEnd/>
            <a:tailEnd/>
          </a:ln>
        </p:spPr>
        <p:txBody>
          <a:bodyPr wrap="square">
            <a:spAutoFit/>
          </a:bodyPr>
          <a:lstStyle/>
          <a:p>
            <a:pPr algn="ctr"/>
            <a:r>
              <a:rPr lang="en-US" sz="1600" dirty="0" smtClean="0">
                <a:solidFill>
                  <a:srgbClr val="0F6FC6"/>
                </a:solidFill>
              </a:rPr>
              <a:t>Inside the instrument trailer at the Grand Bay NERR long term mercury monitoring site</a:t>
            </a:r>
            <a:endParaRPr lang="en-US" sz="1600" dirty="0">
              <a:solidFill>
                <a:srgbClr val="0F6FC6"/>
              </a:solidFill>
            </a:endParaRPr>
          </a:p>
        </p:txBody>
      </p:sp>
    </p:spTree>
    <p:extLst>
      <p:ext uri="{BB962C8B-B14F-4D97-AF65-F5344CB8AC3E}">
        <p14:creationId xmlns="" xmlns:p14="http://schemas.microsoft.com/office/powerpoint/2010/main" val="6767644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1"/>
          <p:cNvSpPr>
            <a:spLocks noGrp="1"/>
          </p:cNvSpPr>
          <p:nvPr>
            <p:ph type="title"/>
          </p:nvPr>
        </p:nvSpPr>
        <p:spPr>
          <a:xfrm>
            <a:off x="457200" y="838200"/>
            <a:ext cx="8229600" cy="475488"/>
          </a:xfrm>
        </p:spPr>
        <p:txBody>
          <a:bodyPr wrap="square">
            <a:spAutoFit/>
          </a:bodyPr>
          <a:lstStyle/>
          <a:p>
            <a:pPr algn="ctr"/>
            <a:r>
              <a:rPr lang="en-US" sz="2800" dirty="0" smtClean="0"/>
              <a:t>Measurements –  Indicators of Success</a:t>
            </a:r>
            <a:endParaRPr lang="en-US" sz="2800" dirty="0"/>
          </a:p>
        </p:txBody>
      </p:sp>
      <p:sp>
        <p:nvSpPr>
          <p:cNvPr id="8" name="Content Placeholder 7"/>
          <p:cNvSpPr>
            <a:spLocks noGrp="1"/>
          </p:cNvSpPr>
          <p:nvPr>
            <p:ph idx="1"/>
          </p:nvPr>
        </p:nvSpPr>
        <p:spPr>
          <a:xfrm>
            <a:off x="152400" y="1676400"/>
            <a:ext cx="3352800" cy="4358116"/>
          </a:xfrm>
        </p:spPr>
        <p:txBody>
          <a:bodyPr wrap="square">
            <a:spAutoFit/>
          </a:bodyPr>
          <a:lstStyle/>
          <a:p>
            <a:pPr>
              <a:buClrTx/>
            </a:pPr>
            <a:r>
              <a:rPr lang="en-US" sz="1800" dirty="0" smtClean="0"/>
              <a:t>Peer-reviewed publications (e.g., </a:t>
            </a:r>
            <a:r>
              <a:rPr lang="en-US" sz="1800" i="1" dirty="0" smtClean="0"/>
              <a:t>Atmos. Environ.</a:t>
            </a:r>
            <a:r>
              <a:rPr lang="en-US" sz="1800" dirty="0" smtClean="0"/>
              <a:t>, </a:t>
            </a:r>
            <a:r>
              <a:rPr lang="en-US" sz="1800" i="1" dirty="0" err="1" smtClean="0"/>
              <a:t>Geophys</a:t>
            </a:r>
            <a:r>
              <a:rPr lang="en-US" sz="1800" i="1" dirty="0" smtClean="0"/>
              <a:t>. Res. Letters</a:t>
            </a:r>
            <a:r>
              <a:rPr lang="en-US" sz="1800" dirty="0" smtClean="0"/>
              <a:t>)</a:t>
            </a:r>
          </a:p>
          <a:p>
            <a:pPr marL="0" indent="0">
              <a:buClrTx/>
              <a:buNone/>
            </a:pPr>
            <a:endParaRPr lang="en-US" sz="1800" dirty="0" smtClean="0"/>
          </a:p>
          <a:p>
            <a:pPr>
              <a:buClrTx/>
            </a:pPr>
            <a:r>
              <a:rPr lang="en-US" sz="1800" dirty="0" smtClean="0"/>
              <a:t>Funding from other agencies (e.g., EPA, NSF)</a:t>
            </a:r>
          </a:p>
          <a:p>
            <a:pPr>
              <a:buClrTx/>
            </a:pPr>
            <a:endParaRPr lang="en-US" sz="1800" dirty="0" smtClean="0"/>
          </a:p>
          <a:p>
            <a:pPr>
              <a:buClrTx/>
            </a:pPr>
            <a:r>
              <a:rPr lang="en-US" sz="1800" dirty="0" smtClean="0"/>
              <a:t>Founding member and key contributor to the Atmospheric Mercury Monitoring Network (AMNet)</a:t>
            </a:r>
          </a:p>
          <a:p>
            <a:pPr lvl="1">
              <a:buClrTx/>
            </a:pPr>
            <a:r>
              <a:rPr lang="en-US" sz="1800" dirty="0" smtClean="0">
                <a:solidFill>
                  <a:srgbClr val="0F6FC6"/>
                </a:solidFill>
              </a:rPr>
              <a:t>Data</a:t>
            </a:r>
          </a:p>
          <a:p>
            <a:pPr lvl="1">
              <a:buClrTx/>
            </a:pPr>
            <a:r>
              <a:rPr lang="en-US" sz="1800" dirty="0" smtClean="0">
                <a:solidFill>
                  <a:srgbClr val="0F6FC6"/>
                </a:solidFill>
              </a:rPr>
              <a:t>Methods</a:t>
            </a:r>
          </a:p>
          <a:p>
            <a:pPr lvl="1">
              <a:buClrTx/>
            </a:pPr>
            <a:r>
              <a:rPr lang="en-US" sz="1800" dirty="0" smtClean="0">
                <a:solidFill>
                  <a:srgbClr val="0F6FC6"/>
                </a:solidFill>
              </a:rPr>
              <a:t>Data analysis</a:t>
            </a:r>
          </a:p>
        </p:txBody>
      </p:sp>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dirty="0"/>
          </a:p>
        </p:txBody>
      </p:sp>
      <p:sp>
        <p:nvSpPr>
          <p:cNvPr id="5" name="Footer Placeholder 4"/>
          <p:cNvSpPr>
            <a:spLocks noGrp="1"/>
          </p:cNvSpPr>
          <p:nvPr>
            <p:ph type="ftr" sz="quarter" idx="11"/>
          </p:nvPr>
        </p:nvSpPr>
        <p:spPr/>
        <p:txBody>
          <a:bodyPr/>
          <a:lstStyle/>
          <a:p>
            <a:r>
              <a:rPr lang="en-US" dirty="0" smtClean="0"/>
              <a:t>Air Resources Laboratory</a:t>
            </a:r>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16</a:t>
            </a:fld>
            <a:endParaRPr lang="en-US"/>
          </a:p>
        </p:txBody>
      </p:sp>
      <p:pic>
        <p:nvPicPr>
          <p:cNvPr id="1026" name="Picture 2"/>
          <p:cNvPicPr>
            <a:picLocks noChangeAspect="1" noChangeArrowheads="1"/>
          </p:cNvPicPr>
          <p:nvPr/>
        </p:nvPicPr>
        <p:blipFill>
          <a:blip r:embed="rId3" cstate="print"/>
          <a:srcRect/>
          <a:stretch>
            <a:fillRect/>
          </a:stretch>
        </p:blipFill>
        <p:spPr bwMode="auto">
          <a:xfrm>
            <a:off x="3488610" y="1524000"/>
            <a:ext cx="5443380" cy="4206240"/>
          </a:xfrm>
          <a:prstGeom prst="rect">
            <a:avLst/>
          </a:prstGeom>
          <a:noFill/>
          <a:ln w="9525">
            <a:noFill/>
            <a:miter lim="800000"/>
            <a:headEnd/>
            <a:tailEnd/>
          </a:ln>
        </p:spPr>
      </p:pic>
      <p:sp>
        <p:nvSpPr>
          <p:cNvPr id="9" name="Text Box 3"/>
          <p:cNvSpPr txBox="1">
            <a:spLocks noChangeArrowheads="1"/>
          </p:cNvSpPr>
          <p:nvPr/>
        </p:nvSpPr>
        <p:spPr bwMode="auto">
          <a:xfrm>
            <a:off x="3581400" y="5669280"/>
            <a:ext cx="5257800" cy="830997"/>
          </a:xfrm>
          <a:prstGeom prst="rect">
            <a:avLst/>
          </a:prstGeom>
          <a:noFill/>
          <a:ln w="9525">
            <a:noFill/>
            <a:miter lim="800000"/>
            <a:headEnd/>
            <a:tailEnd/>
          </a:ln>
        </p:spPr>
        <p:txBody>
          <a:bodyPr wrap="square">
            <a:spAutoFit/>
          </a:bodyPr>
          <a:lstStyle/>
          <a:p>
            <a:pPr algn="ctr"/>
            <a:r>
              <a:rPr lang="en-US" sz="1600" dirty="0" smtClean="0">
                <a:solidFill>
                  <a:srgbClr val="0F6FC6"/>
                </a:solidFill>
              </a:rPr>
              <a:t>NOAA-ARL sites contributing to the Atmospheric Mercury Monitoring Network (</a:t>
            </a:r>
            <a:r>
              <a:rPr lang="en-US" sz="1600" dirty="0" err="1" smtClean="0">
                <a:solidFill>
                  <a:srgbClr val="0F6FC6"/>
                </a:solidFill>
              </a:rPr>
              <a:t>AMNet</a:t>
            </a:r>
            <a:r>
              <a:rPr lang="en-US" sz="1600" dirty="0" smtClean="0">
                <a:solidFill>
                  <a:srgbClr val="0F6FC6"/>
                </a:solidFill>
              </a:rPr>
              <a:t>), an emerging speciated mercury air concentration network</a:t>
            </a:r>
            <a:endParaRPr lang="en-US" sz="1600" dirty="0">
              <a:solidFill>
                <a:srgbClr val="0F6FC6"/>
              </a:solidFill>
            </a:endParaRPr>
          </a:p>
        </p:txBody>
      </p:sp>
      <p:cxnSp>
        <p:nvCxnSpPr>
          <p:cNvPr id="13" name="Straight Arrow Connector 12"/>
          <p:cNvCxnSpPr/>
          <p:nvPr/>
        </p:nvCxnSpPr>
        <p:spPr>
          <a:xfrm rot="5400000" flipH="1" flipV="1">
            <a:off x="6641439" y="4811425"/>
            <a:ext cx="319207" cy="1848"/>
          </a:xfrm>
          <a:prstGeom prst="straightConnector1">
            <a:avLst/>
          </a:prstGeom>
          <a:ln w="190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48400" y="4899190"/>
            <a:ext cx="1084015" cy="252377"/>
          </a:xfrm>
          <a:prstGeom prst="rect">
            <a:avLst/>
          </a:prstGeom>
          <a:solidFill>
            <a:schemeClr val="bg1"/>
          </a:solidFill>
          <a:ln>
            <a:solidFill>
              <a:schemeClr val="tx1"/>
            </a:solidFill>
          </a:ln>
        </p:spPr>
        <p:txBody>
          <a:bodyPr wrap="none" lIns="45720" tIns="18288" rIns="45720" bIns="18288" rtlCol="0" anchor="ctr">
            <a:spAutoFit/>
          </a:bodyPr>
          <a:lstStyle/>
          <a:p>
            <a:r>
              <a:rPr lang="en-US" sz="1400" dirty="0" smtClean="0"/>
              <a:t>Grand Bay (2)</a:t>
            </a:r>
            <a:endParaRPr lang="en-US" sz="1400" dirty="0"/>
          </a:p>
        </p:txBody>
      </p:sp>
      <p:cxnSp>
        <p:nvCxnSpPr>
          <p:cNvPr id="15" name="Straight Arrow Connector 14"/>
          <p:cNvCxnSpPr/>
          <p:nvPr/>
        </p:nvCxnSpPr>
        <p:spPr>
          <a:xfrm rot="16200000" flipV="1">
            <a:off x="7394076" y="3627687"/>
            <a:ext cx="540324" cy="364714"/>
          </a:xfrm>
          <a:prstGeom prst="straightConnector1">
            <a:avLst/>
          </a:prstGeom>
          <a:ln w="190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762695" y="4014823"/>
            <a:ext cx="1202088" cy="252377"/>
          </a:xfrm>
          <a:prstGeom prst="rect">
            <a:avLst/>
          </a:prstGeom>
          <a:solidFill>
            <a:schemeClr val="bg1"/>
          </a:solidFill>
          <a:ln>
            <a:solidFill>
              <a:schemeClr val="tx1"/>
            </a:solidFill>
          </a:ln>
        </p:spPr>
        <p:txBody>
          <a:bodyPr wrap="square" lIns="45720" tIns="18288" rIns="45720" bIns="18288" rtlCol="0" anchor="ctr">
            <a:spAutoFit/>
          </a:bodyPr>
          <a:lstStyle/>
          <a:p>
            <a:r>
              <a:rPr lang="en-US" sz="1400" dirty="0" smtClean="0"/>
              <a:t>Canaan  Valley</a:t>
            </a:r>
            <a:endParaRPr lang="en-US" sz="1400" dirty="0"/>
          </a:p>
        </p:txBody>
      </p:sp>
      <p:cxnSp>
        <p:nvCxnSpPr>
          <p:cNvPr id="17" name="Straight Arrow Connector 16"/>
          <p:cNvCxnSpPr/>
          <p:nvPr/>
        </p:nvCxnSpPr>
        <p:spPr>
          <a:xfrm rot="16200000" flipH="1">
            <a:off x="6888725" y="2655320"/>
            <a:ext cx="914396" cy="251951"/>
          </a:xfrm>
          <a:prstGeom prst="straightConnector1">
            <a:avLst/>
          </a:prstGeom>
          <a:ln w="190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781800" y="2122980"/>
            <a:ext cx="811954" cy="467820"/>
          </a:xfrm>
          <a:prstGeom prst="rect">
            <a:avLst/>
          </a:prstGeom>
          <a:solidFill>
            <a:schemeClr val="bg1"/>
          </a:solidFill>
          <a:ln>
            <a:solidFill>
              <a:schemeClr val="tx1"/>
            </a:solidFill>
          </a:ln>
        </p:spPr>
        <p:txBody>
          <a:bodyPr wrap="none" lIns="45720" tIns="18288" rIns="45720" bIns="18288" rtlCol="0" anchor="ctr">
            <a:spAutoFit/>
          </a:bodyPr>
          <a:lstStyle/>
          <a:p>
            <a:pPr algn="ctr"/>
            <a:r>
              <a:rPr lang="en-US" sz="1400" dirty="0" smtClean="0"/>
              <a:t>Allegheny</a:t>
            </a:r>
          </a:p>
          <a:p>
            <a:pPr algn="ctr"/>
            <a:r>
              <a:rPr lang="en-US" sz="1400" dirty="0" smtClean="0"/>
              <a:t>Portage</a:t>
            </a:r>
            <a:endParaRPr lang="en-US" sz="1400" dirty="0"/>
          </a:p>
        </p:txBody>
      </p:sp>
      <p:cxnSp>
        <p:nvCxnSpPr>
          <p:cNvPr id="19" name="Straight Arrow Connector 18"/>
          <p:cNvCxnSpPr/>
          <p:nvPr/>
        </p:nvCxnSpPr>
        <p:spPr>
          <a:xfrm rot="10800000">
            <a:off x="7696200" y="3454320"/>
            <a:ext cx="465503" cy="144083"/>
          </a:xfrm>
          <a:prstGeom prst="straightConnector1">
            <a:avLst/>
          </a:prstGeom>
          <a:ln w="190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068946" y="3481423"/>
            <a:ext cx="987322" cy="252377"/>
          </a:xfrm>
          <a:prstGeom prst="rect">
            <a:avLst/>
          </a:prstGeom>
          <a:solidFill>
            <a:schemeClr val="bg1"/>
          </a:solidFill>
          <a:ln>
            <a:solidFill>
              <a:schemeClr val="tx1"/>
            </a:solidFill>
          </a:ln>
        </p:spPr>
        <p:txBody>
          <a:bodyPr wrap="none" lIns="45720" tIns="18288" rIns="45720" bIns="18288" rtlCol="0" anchor="ctr">
            <a:spAutoFit/>
          </a:bodyPr>
          <a:lstStyle/>
          <a:p>
            <a:r>
              <a:rPr lang="en-US" sz="1400" dirty="0" smtClean="0"/>
              <a:t>Beltsville (2)</a:t>
            </a:r>
            <a:endParaRPr lang="en-US" sz="1400" dirty="0"/>
          </a:p>
        </p:txBody>
      </p:sp>
      <p:sp>
        <p:nvSpPr>
          <p:cNvPr id="22" name="5-Point Star 21"/>
          <p:cNvSpPr>
            <a:spLocks noChangeAspect="1"/>
          </p:cNvSpPr>
          <p:nvPr/>
        </p:nvSpPr>
        <p:spPr>
          <a:xfrm>
            <a:off x="3733800" y="4191000"/>
            <a:ext cx="128016" cy="128016"/>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a:spLocks noChangeAspect="1"/>
          </p:cNvSpPr>
          <p:nvPr/>
        </p:nvSpPr>
        <p:spPr>
          <a:xfrm>
            <a:off x="7415784" y="3217984"/>
            <a:ext cx="128016" cy="128016"/>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rot="10800000">
            <a:off x="3232641" y="4097216"/>
            <a:ext cx="465503" cy="14408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514544" y="4395823"/>
            <a:ext cx="905056" cy="252377"/>
          </a:xfrm>
          <a:prstGeom prst="rect">
            <a:avLst/>
          </a:prstGeom>
          <a:solidFill>
            <a:schemeClr val="bg1"/>
          </a:solidFill>
          <a:ln>
            <a:solidFill>
              <a:schemeClr val="tx1"/>
            </a:solidFill>
          </a:ln>
        </p:spPr>
        <p:txBody>
          <a:bodyPr wrap="none" lIns="45720" tIns="18288" rIns="45720" bIns="18288" rtlCol="0" anchor="ctr">
            <a:spAutoFit/>
          </a:bodyPr>
          <a:lstStyle/>
          <a:p>
            <a:r>
              <a:rPr lang="en-US" sz="1400" dirty="0" smtClean="0"/>
              <a:t>Mauna Loa</a:t>
            </a:r>
            <a:endParaRPr lang="en-US" sz="1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1"/>
          <p:cNvSpPr>
            <a:spLocks noGrp="1"/>
          </p:cNvSpPr>
          <p:nvPr>
            <p:ph type="title"/>
          </p:nvPr>
        </p:nvSpPr>
        <p:spPr>
          <a:xfrm>
            <a:off x="457200" y="685800"/>
            <a:ext cx="8229600" cy="475488"/>
          </a:xfrm>
        </p:spPr>
        <p:txBody>
          <a:bodyPr wrap="square">
            <a:spAutoFit/>
          </a:bodyPr>
          <a:lstStyle/>
          <a:p>
            <a:pPr algn="ctr"/>
            <a:r>
              <a:rPr lang="en-US" sz="2800" dirty="0" smtClean="0"/>
              <a:t>Measurements –  Collaborators</a:t>
            </a:r>
            <a:endParaRPr lang="en-US" sz="2800" dirty="0"/>
          </a:p>
        </p:txBody>
      </p:sp>
      <p:sp>
        <p:nvSpPr>
          <p:cNvPr id="8" name="Content Placeholder 7"/>
          <p:cNvSpPr>
            <a:spLocks noGrp="1"/>
          </p:cNvSpPr>
          <p:nvPr>
            <p:ph idx="1"/>
          </p:nvPr>
        </p:nvSpPr>
        <p:spPr>
          <a:xfrm>
            <a:off x="304800" y="1295400"/>
            <a:ext cx="4343400" cy="2057400"/>
          </a:xfrm>
        </p:spPr>
        <p:txBody>
          <a:bodyPr/>
          <a:lstStyle/>
          <a:p>
            <a:pPr marL="0" indent="0">
              <a:buNone/>
            </a:pPr>
            <a:r>
              <a:rPr lang="en-US" sz="1400" u="sng" dirty="0" smtClean="0"/>
              <a:t>NOAA </a:t>
            </a:r>
          </a:p>
          <a:p>
            <a:r>
              <a:rPr lang="en-US" sz="1400" dirty="0" smtClean="0"/>
              <a:t>Grand Bay National Estuarine Reserve (NERR)</a:t>
            </a:r>
          </a:p>
          <a:p>
            <a:r>
              <a:rPr lang="en-US" sz="1400" dirty="0" smtClean="0"/>
              <a:t>Nat’l Centers for Coastal &amp; Ocean Science (NCCOS)</a:t>
            </a:r>
          </a:p>
          <a:p>
            <a:r>
              <a:rPr lang="en-US" sz="1400" dirty="0" smtClean="0"/>
              <a:t>Earth Systems Research Laboratory (ESRL)</a:t>
            </a:r>
          </a:p>
          <a:p>
            <a:r>
              <a:rPr lang="en-US" sz="1400" dirty="0" smtClean="0"/>
              <a:t>National Weather Service (NWS)</a:t>
            </a:r>
          </a:p>
          <a:p>
            <a:r>
              <a:rPr lang="en-US" sz="1400" dirty="0" smtClean="0"/>
              <a:t>Sea Grant</a:t>
            </a:r>
          </a:p>
          <a:p>
            <a:r>
              <a:rPr lang="en-US" sz="1400" dirty="0" smtClean="0"/>
              <a:t>Environmental Research Program (ERP)</a:t>
            </a:r>
          </a:p>
          <a:p>
            <a:endParaRPr lang="en-US" sz="1400" dirty="0" smtClean="0"/>
          </a:p>
          <a:p>
            <a:endParaRPr lang="en-US" sz="1400" dirty="0" smtClean="0"/>
          </a:p>
          <a:p>
            <a:endParaRPr lang="en-US" sz="1400" dirty="0" smtClean="0"/>
          </a:p>
        </p:txBody>
      </p:sp>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a:p>
        </p:txBody>
      </p:sp>
      <p:sp>
        <p:nvSpPr>
          <p:cNvPr id="5" name="Footer Placeholder 4"/>
          <p:cNvSpPr>
            <a:spLocks noGrp="1"/>
          </p:cNvSpPr>
          <p:nvPr>
            <p:ph type="ftr" sz="quarter" idx="11"/>
          </p:nvPr>
        </p:nvSpPr>
        <p:spPr/>
        <p:txBody>
          <a:bodyPr/>
          <a:lstStyle/>
          <a:p>
            <a:r>
              <a:rPr lang="en-US" dirty="0" smtClean="0"/>
              <a:t>Air Resources Laboratory</a:t>
            </a:r>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17</a:t>
            </a:fld>
            <a:endParaRPr lang="en-US"/>
          </a:p>
        </p:txBody>
      </p:sp>
      <p:sp>
        <p:nvSpPr>
          <p:cNvPr id="24" name="Content Placeholder 7"/>
          <p:cNvSpPr txBox="1">
            <a:spLocks/>
          </p:cNvSpPr>
          <p:nvPr/>
        </p:nvSpPr>
        <p:spPr>
          <a:xfrm>
            <a:off x="304800" y="3444240"/>
            <a:ext cx="4114800" cy="2057400"/>
          </a:xfrm>
          <a:prstGeom prst="rect">
            <a:avLst/>
          </a:prstGeom>
        </p:spPr>
        <p:txBody>
          <a:bodyPr/>
          <a:lstStyle/>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n-US" sz="1400" u="sng" noProof="0" dirty="0" smtClean="0"/>
              <a:t>Other Federal Agencies</a:t>
            </a:r>
            <a:r>
              <a:rPr kumimoji="0" lang="en-US" sz="1400" b="0" i="0" u="sng" strike="noStrike" kern="1200" cap="none" spc="0" normalizeH="0" baseline="0" noProof="0" dirty="0" smtClean="0">
                <a:ln>
                  <a:noFill/>
                </a:ln>
                <a:solidFill>
                  <a:schemeClr val="tx1"/>
                </a:solidFill>
                <a:effectLst/>
                <a:uLnTx/>
                <a:uFillTx/>
                <a:latin typeface="+mn-lt"/>
                <a:ea typeface="+mn-ea"/>
                <a:cs typeface="+mn-cs"/>
              </a:rPr>
              <a:t> </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EPA Clean Air Markets Division (CAMD)</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1400" b="0" i="0" u="none" strike="noStrike" kern="1200" cap="none" spc="0" normalizeH="0" noProof="0" dirty="0" smtClean="0">
                <a:ln>
                  <a:noFill/>
                </a:ln>
                <a:solidFill>
                  <a:schemeClr val="tx1"/>
                </a:solidFill>
                <a:effectLst/>
                <a:uLnTx/>
                <a:uFillTx/>
                <a:latin typeface="+mn-lt"/>
                <a:ea typeface="+mn-ea"/>
                <a:cs typeface="+mn-cs"/>
              </a:rPr>
              <a:t>Fish and Wildlife Service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Department of Agriculture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1400" noProof="0" dirty="0" smtClean="0"/>
              <a:t>National Park Service</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National Science Foundation</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1400" dirty="0" smtClean="0"/>
              <a:t>U.S. Geological Survey</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5" name="Content Placeholder 7"/>
          <p:cNvSpPr txBox="1">
            <a:spLocks/>
          </p:cNvSpPr>
          <p:nvPr/>
        </p:nvSpPr>
        <p:spPr>
          <a:xfrm>
            <a:off x="304800" y="5466648"/>
            <a:ext cx="4114800" cy="781752"/>
          </a:xfrm>
          <a:prstGeom prst="rect">
            <a:avLst/>
          </a:prstGeom>
        </p:spPr>
        <p:txBody>
          <a:bodyPr>
            <a:spAutoFit/>
          </a:bodyPr>
          <a:lstStyle/>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n-US" sz="1400" u="sng" dirty="0" smtClean="0"/>
              <a:t>State/Local Governments</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 </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Maryland, </a:t>
            </a:r>
            <a:r>
              <a:rPr kumimoji="0" lang="en-US" sz="1400" b="0" i="0" u="none" strike="noStrike" kern="1200" cap="none" spc="0" normalizeH="0" noProof="0" dirty="0" smtClean="0">
                <a:ln>
                  <a:noFill/>
                </a:ln>
                <a:solidFill>
                  <a:schemeClr val="tx1"/>
                </a:solidFill>
                <a:effectLst/>
                <a:uLnTx/>
                <a:uFillTx/>
                <a:latin typeface="+mn-lt"/>
                <a:ea typeface="+mn-ea"/>
                <a:cs typeface="+mn-cs"/>
              </a:rPr>
              <a:t>Mississippi, Pennsylvania,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Texas,</a:t>
            </a:r>
            <a:r>
              <a:rPr kumimoji="0" lang="en-US" sz="1400" b="0" i="0" u="none" strike="noStrike" kern="1200" cap="none" spc="0" normalizeH="0" noProof="0" dirty="0" smtClean="0">
                <a:ln>
                  <a:noFill/>
                </a:ln>
                <a:solidFill>
                  <a:schemeClr val="tx1"/>
                </a:solidFill>
                <a:effectLst/>
                <a:uLnTx/>
                <a:uFillTx/>
                <a:latin typeface="+mn-lt"/>
                <a:ea typeface="+mn-ea"/>
                <a:cs typeface="+mn-cs"/>
              </a:rPr>
              <a:t> </a:t>
            </a:r>
            <a:r>
              <a:rPr lang="en-US" sz="1400" noProof="0" dirty="0" smtClean="0"/>
              <a:t>Alaska, Virginia, West Virginia</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8" name="Content Placeholder 7"/>
          <p:cNvSpPr txBox="1">
            <a:spLocks/>
          </p:cNvSpPr>
          <p:nvPr/>
        </p:nvSpPr>
        <p:spPr>
          <a:xfrm>
            <a:off x="4800600" y="1295400"/>
            <a:ext cx="4114800" cy="3429000"/>
          </a:xfrm>
          <a:prstGeom prst="rect">
            <a:avLst/>
          </a:prstGeom>
        </p:spPr>
        <p:txBody>
          <a:bodyPr/>
          <a:lstStyle/>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n-US" sz="1400" u="sng" dirty="0" smtClean="0"/>
              <a:t>Universities and Institutes</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 </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Canaan</a:t>
            </a:r>
            <a:r>
              <a:rPr kumimoji="0" lang="en-US" sz="1400" b="0" i="0" u="none" strike="noStrike" kern="1200" cap="none" spc="0" normalizeH="0" noProof="0" dirty="0" smtClean="0">
                <a:ln>
                  <a:noFill/>
                </a:ln>
                <a:solidFill>
                  <a:schemeClr val="tx1"/>
                </a:solidFill>
                <a:effectLst/>
                <a:uLnTx/>
                <a:uFillTx/>
                <a:latin typeface="+mn-lt"/>
                <a:ea typeface="+mn-ea"/>
                <a:cs typeface="+mn-cs"/>
              </a:rPr>
              <a:t> Valley Institute</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Florida</a:t>
            </a:r>
            <a:r>
              <a:rPr kumimoji="0" lang="en-US" sz="1400" b="0" i="0" u="none" strike="noStrike" kern="1200" cap="none" spc="0" normalizeH="0" noProof="0" dirty="0" smtClean="0">
                <a:ln>
                  <a:noFill/>
                </a:ln>
                <a:solidFill>
                  <a:schemeClr val="tx1"/>
                </a:solidFill>
                <a:effectLst/>
                <a:uLnTx/>
                <a:uFillTx/>
                <a:latin typeface="+mn-lt"/>
                <a:ea typeface="+mn-ea"/>
                <a:cs typeface="+mn-cs"/>
              </a:rPr>
              <a:t> State University</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1400" dirty="0" smtClean="0"/>
              <a:t>University of Houston</a:t>
            </a:r>
            <a:endParaRPr kumimoji="0" lang="en-US" sz="1400" b="0" i="0" u="none" strike="noStrike" kern="1200" cap="none" spc="0" normalizeH="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University</a:t>
            </a:r>
            <a:r>
              <a:rPr kumimoji="0" lang="en-US" sz="1400" b="0" i="0" u="none" strike="noStrike" kern="1200" cap="none" spc="0" normalizeH="0" noProof="0" dirty="0" smtClean="0">
                <a:ln>
                  <a:noFill/>
                </a:ln>
                <a:solidFill>
                  <a:schemeClr val="tx1"/>
                </a:solidFill>
                <a:effectLst/>
                <a:uLnTx/>
                <a:uFillTx/>
                <a:latin typeface="+mn-lt"/>
                <a:ea typeface="+mn-ea"/>
                <a:cs typeface="+mn-cs"/>
              </a:rPr>
              <a:t> of Maryland</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1400" b="0" i="0" u="none" strike="noStrike" kern="1200" cap="none" spc="0" normalizeH="0" noProof="0" dirty="0" smtClean="0">
                <a:ln>
                  <a:noFill/>
                </a:ln>
                <a:solidFill>
                  <a:schemeClr val="tx1"/>
                </a:solidFill>
                <a:effectLst/>
                <a:uLnTx/>
                <a:uFillTx/>
                <a:latin typeface="+mn-lt"/>
                <a:ea typeface="+mn-ea"/>
                <a:cs typeface="+mn-cs"/>
              </a:rPr>
              <a:t>University of Tennessee Space </a:t>
            </a:r>
            <a:r>
              <a:rPr lang="en-US" sz="1400" dirty="0" smtClean="0"/>
              <a:t>Institute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1400" dirty="0" smtClean="0"/>
              <a:t>University of Miami (Florida)</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1400" b="0" i="0" u="none" strike="noStrike" kern="1200" cap="none" spc="0" normalizeH="0" noProof="0" dirty="0" smtClean="0">
                <a:ln>
                  <a:noFill/>
                </a:ln>
                <a:solidFill>
                  <a:schemeClr val="tx1"/>
                </a:solidFill>
                <a:effectLst/>
                <a:uLnTx/>
                <a:uFillTx/>
                <a:latin typeface="+mn-lt"/>
                <a:ea typeface="+mn-ea"/>
                <a:cs typeface="+mn-cs"/>
              </a:rPr>
              <a:t>Georgia Tech University</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1400" dirty="0" smtClean="0"/>
              <a:t>Mississippi State University</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1400" b="0" i="0" u="none" strike="noStrike" kern="1200" cap="none" spc="0" normalizeH="0" noProof="0" dirty="0" smtClean="0">
                <a:ln>
                  <a:noFill/>
                </a:ln>
                <a:solidFill>
                  <a:schemeClr val="tx1"/>
                </a:solidFill>
                <a:effectLst/>
                <a:uLnTx/>
                <a:uFillTx/>
                <a:latin typeface="+mn-lt"/>
                <a:ea typeface="+mn-ea"/>
                <a:cs typeface="+mn-cs"/>
              </a:rPr>
              <a:t>Jackson State University</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1400" baseline="0" dirty="0" smtClean="0"/>
              <a:t>University of Michigan</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1400" dirty="0" smtClean="0"/>
              <a:t>University of Nevada</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1400" baseline="0" dirty="0" smtClean="0"/>
              <a:t>University of Illinois</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1400" dirty="0" smtClean="0"/>
              <a:t>Valparaiso University</a:t>
            </a:r>
            <a:endParaRPr lang="en-US" sz="1400" baseline="0" dirty="0" smtClean="0"/>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lang="en-US" sz="1400" baseline="0" dirty="0" smtClean="0"/>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9" name="Content Placeholder 7"/>
          <p:cNvSpPr txBox="1">
            <a:spLocks/>
          </p:cNvSpPr>
          <p:nvPr/>
        </p:nvSpPr>
        <p:spPr>
          <a:xfrm>
            <a:off x="4800600" y="5165026"/>
            <a:ext cx="4114800" cy="1083374"/>
          </a:xfrm>
          <a:prstGeom prst="rect">
            <a:avLst/>
          </a:prstGeom>
        </p:spPr>
        <p:txBody>
          <a:bodyPr>
            <a:spAutoFit/>
          </a:bodyPr>
          <a:lstStyle/>
          <a:p>
            <a:pPr marL="0" marR="0" lvl="0" indent="0" algn="l" defTabSz="914400" rtl="0" eaLnBrk="1" fontAlgn="auto" latinLnBrk="0" hangingPunct="1">
              <a:spcBef>
                <a:spcPct val="20000"/>
              </a:spcBef>
              <a:spcAft>
                <a:spcPts val="0"/>
              </a:spcAft>
              <a:buClr>
                <a:schemeClr val="accent3"/>
              </a:buClr>
              <a:buSzPct val="95000"/>
              <a:buFont typeface="Wingdings 2"/>
              <a:buNone/>
              <a:tabLst/>
              <a:defRPr/>
            </a:pPr>
            <a:r>
              <a:rPr lang="en-US" sz="1400" u="sng" dirty="0" smtClean="0"/>
              <a:t>Industry</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 </a:t>
            </a:r>
          </a:p>
          <a:p>
            <a:pPr marL="274320" marR="0" lvl="0" indent="-274320" algn="l" defTabSz="914400" rtl="0" eaLnBrk="1" fontAlgn="auto" latinLnBrk="0" hangingPunct="1">
              <a:spcBef>
                <a:spcPct val="20000"/>
              </a:spcBef>
              <a:spcAft>
                <a:spcPts val="0"/>
              </a:spcAft>
              <a:buClr>
                <a:schemeClr val="accent3"/>
              </a:buClr>
              <a:buSzPct val="95000"/>
              <a:buFont typeface="Wingdings 2"/>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TEKRAN</a:t>
            </a:r>
          </a:p>
          <a:p>
            <a:pPr marL="274320" marR="0" lvl="0" indent="-274320" algn="l" defTabSz="914400" rtl="0" eaLnBrk="1" fontAlgn="auto" latinLnBrk="0" hangingPunct="1">
              <a:spcBef>
                <a:spcPct val="20000"/>
              </a:spcBef>
              <a:spcAft>
                <a:spcPts val="0"/>
              </a:spcAft>
              <a:buClr>
                <a:schemeClr val="accent3"/>
              </a:buClr>
              <a:buSzPct val="95000"/>
              <a:buFont typeface="Wingdings 2"/>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Electric</a:t>
            </a:r>
            <a:r>
              <a:rPr kumimoji="0" lang="en-US" sz="1400" b="0" i="0" u="none" strike="noStrike" kern="1200" cap="none" spc="0" normalizeH="0" noProof="0" dirty="0" smtClean="0">
                <a:ln>
                  <a:noFill/>
                </a:ln>
                <a:solidFill>
                  <a:schemeClr val="tx1"/>
                </a:solidFill>
                <a:effectLst/>
                <a:uLnTx/>
                <a:uFillTx/>
                <a:latin typeface="+mn-lt"/>
                <a:ea typeface="+mn-ea"/>
                <a:cs typeface="+mn-cs"/>
              </a:rPr>
              <a:t> Power Research Institute</a:t>
            </a:r>
          </a:p>
          <a:p>
            <a:pPr marL="274320" indent="-274320">
              <a:spcBef>
                <a:spcPct val="20000"/>
              </a:spcBef>
              <a:buClr>
                <a:schemeClr val="accent3"/>
              </a:buClr>
              <a:buSzPct val="95000"/>
              <a:buFont typeface="Wingdings 2"/>
              <a:buChar char=""/>
            </a:pPr>
            <a:r>
              <a:rPr lang="en-US" sz="1400" dirty="0" smtClean="0"/>
              <a:t>Southern Company</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1"/>
          <p:cNvSpPr>
            <a:spLocks noGrp="1"/>
          </p:cNvSpPr>
          <p:nvPr>
            <p:ph type="title"/>
          </p:nvPr>
        </p:nvSpPr>
        <p:spPr>
          <a:xfrm>
            <a:off x="457200" y="762000"/>
            <a:ext cx="8229600" cy="475488"/>
          </a:xfrm>
        </p:spPr>
        <p:txBody>
          <a:bodyPr wrap="square">
            <a:spAutoFit/>
          </a:bodyPr>
          <a:lstStyle/>
          <a:p>
            <a:pPr algn="ctr"/>
            <a:r>
              <a:rPr lang="en-US" sz="2800" dirty="0" smtClean="0"/>
              <a:t>Measurements –  Future Directions</a:t>
            </a:r>
            <a:endParaRPr lang="en-US" sz="2800" dirty="0"/>
          </a:p>
        </p:txBody>
      </p:sp>
      <p:sp>
        <p:nvSpPr>
          <p:cNvPr id="8" name="Content Placeholder 7"/>
          <p:cNvSpPr>
            <a:spLocks noGrp="1"/>
          </p:cNvSpPr>
          <p:nvPr>
            <p:ph idx="1"/>
          </p:nvPr>
        </p:nvSpPr>
        <p:spPr>
          <a:xfrm>
            <a:off x="228600" y="1500187"/>
            <a:ext cx="4800600" cy="3354765"/>
          </a:xfrm>
        </p:spPr>
        <p:txBody>
          <a:bodyPr wrap="square">
            <a:spAutoFit/>
          </a:bodyPr>
          <a:lstStyle/>
          <a:p>
            <a:pPr>
              <a:spcBef>
                <a:spcPts val="1200"/>
              </a:spcBef>
            </a:pPr>
            <a:r>
              <a:rPr lang="en-US" sz="1800" u="sng" dirty="0" smtClean="0"/>
              <a:t>Optimize existing</a:t>
            </a:r>
            <a:r>
              <a:rPr lang="en-US" sz="1800" dirty="0" smtClean="0"/>
              <a:t> measurement methods</a:t>
            </a:r>
          </a:p>
          <a:p>
            <a:pPr>
              <a:spcBef>
                <a:spcPts val="1200"/>
              </a:spcBef>
              <a:tabLst>
                <a:tab pos="1658938" algn="l"/>
              </a:tabLst>
            </a:pPr>
            <a:r>
              <a:rPr lang="en-US" sz="1800" u="sng" dirty="0" smtClean="0"/>
              <a:t>Develop new</a:t>
            </a:r>
            <a:r>
              <a:rPr lang="en-US" sz="1800" dirty="0" smtClean="0"/>
              <a:t> methods, e.g., </a:t>
            </a:r>
          </a:p>
          <a:p>
            <a:pPr lvl="1">
              <a:spcBef>
                <a:spcPts val="1200"/>
              </a:spcBef>
            </a:pPr>
            <a:r>
              <a:rPr lang="en-US" sz="1600" dirty="0" smtClean="0"/>
              <a:t>laser-based eddy correlation system</a:t>
            </a:r>
          </a:p>
          <a:p>
            <a:pPr lvl="1">
              <a:spcBef>
                <a:spcPts val="1200"/>
              </a:spcBef>
            </a:pPr>
            <a:r>
              <a:rPr lang="en-US" sz="1600" dirty="0" smtClean="0"/>
              <a:t>relaxed-eddy-accumulation (REA) system</a:t>
            </a:r>
          </a:p>
          <a:p>
            <a:pPr lvl="1">
              <a:spcBef>
                <a:spcPts val="1200"/>
              </a:spcBef>
            </a:pPr>
            <a:r>
              <a:rPr lang="en-US" sz="1600" dirty="0" smtClean="0"/>
              <a:t>surrogate surfaces as low cost, simple devices for oxidized mercury concentrations and dry deposition estimates</a:t>
            </a:r>
          </a:p>
          <a:p>
            <a:pPr>
              <a:spcBef>
                <a:spcPts val="1200"/>
              </a:spcBef>
            </a:pPr>
            <a:r>
              <a:rPr lang="en-US" sz="1800" u="sng" dirty="0" smtClean="0"/>
              <a:t>Additional measurements</a:t>
            </a:r>
            <a:r>
              <a:rPr lang="en-US" sz="1800" dirty="0" smtClean="0"/>
              <a:t> at long-term sites</a:t>
            </a:r>
          </a:p>
          <a:p>
            <a:pPr>
              <a:spcBef>
                <a:spcPts val="1200"/>
              </a:spcBef>
            </a:pPr>
            <a:r>
              <a:rPr lang="en-US" sz="1800" u="sng" dirty="0" smtClean="0"/>
              <a:t>Publication</a:t>
            </a:r>
            <a:r>
              <a:rPr lang="en-US" sz="1800" dirty="0" smtClean="0"/>
              <a:t> and additional analysis of datasets</a:t>
            </a:r>
          </a:p>
        </p:txBody>
      </p:sp>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a:p>
        </p:txBody>
      </p:sp>
      <p:sp>
        <p:nvSpPr>
          <p:cNvPr id="5" name="Footer Placeholder 4"/>
          <p:cNvSpPr>
            <a:spLocks noGrp="1"/>
          </p:cNvSpPr>
          <p:nvPr>
            <p:ph type="ftr" sz="quarter" idx="11"/>
          </p:nvPr>
        </p:nvSpPr>
        <p:spPr/>
        <p:txBody>
          <a:bodyPr/>
          <a:lstStyle/>
          <a:p>
            <a:r>
              <a:rPr lang="en-US" dirty="0" smtClean="0"/>
              <a:t>Air Resources Laboratory</a:t>
            </a:r>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18</a:t>
            </a:fld>
            <a:endParaRPr lang="en-US"/>
          </a:p>
        </p:txBody>
      </p:sp>
      <p:pic>
        <p:nvPicPr>
          <p:cNvPr id="9" name="Picture 30" descr="C:\_Mark\MERCURY\gulf_mexico_Hg\_NOAA_SITE\PICTURES\Grand Bay NERR\Site\Upgrade August 2007\DSC05215.JPG"/>
          <p:cNvPicPr>
            <a:picLocks noChangeAspect="1" noChangeArrowheads="1"/>
          </p:cNvPicPr>
          <p:nvPr/>
        </p:nvPicPr>
        <p:blipFill>
          <a:blip r:embed="rId3" cstate="print"/>
          <a:srcRect/>
          <a:stretch>
            <a:fillRect/>
          </a:stretch>
        </p:blipFill>
        <p:spPr bwMode="auto">
          <a:xfrm>
            <a:off x="5105400" y="1600200"/>
            <a:ext cx="3779861" cy="2834640"/>
          </a:xfrm>
          <a:prstGeom prst="rect">
            <a:avLst/>
          </a:prstGeom>
          <a:noFill/>
          <a:ln w="12700">
            <a:solidFill>
              <a:srgbClr val="138ADB"/>
            </a:solidFill>
            <a:miter lim="800000"/>
            <a:headEnd/>
            <a:tailEnd/>
          </a:ln>
        </p:spPr>
      </p:pic>
      <p:sp>
        <p:nvSpPr>
          <p:cNvPr id="10" name="Content Placeholder 7"/>
          <p:cNvSpPr txBox="1">
            <a:spLocks/>
          </p:cNvSpPr>
          <p:nvPr/>
        </p:nvSpPr>
        <p:spPr>
          <a:xfrm>
            <a:off x="228600" y="4884228"/>
            <a:ext cx="8305800" cy="1508105"/>
          </a:xfrm>
          <a:prstGeom prst="rect">
            <a:avLst/>
          </a:prstGeom>
        </p:spPr>
        <p:txBody>
          <a:bodyPr wrap="square">
            <a:spAutoFit/>
          </a:bodyPr>
          <a:lstStyle/>
          <a:p>
            <a:pPr marL="274320" marR="0" lvl="0" indent="-274320" algn="l" defTabSz="914400" rtl="0" eaLnBrk="1" fontAlgn="auto" latinLnBrk="0" hangingPunct="1">
              <a:lnSpc>
                <a:spcPct val="100000"/>
              </a:lnSpc>
              <a:spcBef>
                <a:spcPts val="1200"/>
              </a:spcBef>
              <a:spcAft>
                <a:spcPts val="0"/>
              </a:spcAft>
              <a:buClr>
                <a:schemeClr val="accent3"/>
              </a:buClr>
              <a:buSzPct val="95000"/>
              <a:buFont typeface="Wingdings 2"/>
              <a:buChar char=""/>
              <a:tabLst/>
              <a:defRPr/>
            </a:pPr>
            <a:r>
              <a:rPr kumimoji="0" lang="en-US" b="0" i="0" u="sng" strike="noStrike" kern="1200" cap="none" spc="0" normalizeH="0" baseline="0" noProof="0" dirty="0" smtClean="0">
                <a:ln>
                  <a:noFill/>
                </a:ln>
                <a:solidFill>
                  <a:schemeClr val="tx1"/>
                </a:solidFill>
                <a:effectLst/>
                <a:uLnTx/>
                <a:uFillTx/>
                <a:latin typeface="+mn-lt"/>
                <a:ea typeface="+mn-ea"/>
                <a:cs typeface="+mn-cs"/>
              </a:rPr>
              <a:t>Field intensives</a:t>
            </a:r>
            <a:r>
              <a:rPr kumimoji="0" lang="en-US" b="0" i="0" u="none" strike="noStrike" kern="1200" cap="none" spc="0" normalizeH="0" baseline="0" noProof="0" dirty="0" smtClean="0">
                <a:ln>
                  <a:noFill/>
                </a:ln>
                <a:solidFill>
                  <a:schemeClr val="tx1"/>
                </a:solidFill>
                <a:effectLst/>
                <a:uLnTx/>
                <a:uFillTx/>
                <a:latin typeface="+mn-lt"/>
                <a:ea typeface="+mn-ea"/>
                <a:cs typeface="+mn-cs"/>
              </a:rPr>
              <a:t> involving process studies to address key uncertainties</a:t>
            </a:r>
          </a:p>
          <a:p>
            <a:pPr marL="274320" marR="0" lvl="0" indent="-274320" algn="l" defTabSz="914400" rtl="0" eaLnBrk="1" fontAlgn="auto" latinLnBrk="0" hangingPunct="1">
              <a:lnSpc>
                <a:spcPct val="100000"/>
              </a:lnSpc>
              <a:spcBef>
                <a:spcPts val="1200"/>
              </a:spcBef>
              <a:spcAft>
                <a:spcPts val="0"/>
              </a:spcAft>
              <a:buClr>
                <a:schemeClr val="accent3"/>
              </a:buClr>
              <a:buSzPct val="95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Assess effects of </a:t>
            </a:r>
            <a:r>
              <a:rPr kumimoji="0" lang="en-US" b="0" i="0" u="sng" strike="noStrike" kern="1200" cap="none" spc="0" normalizeH="0" baseline="0" noProof="0" dirty="0" smtClean="0">
                <a:ln>
                  <a:noFill/>
                </a:ln>
                <a:solidFill>
                  <a:schemeClr val="tx1"/>
                </a:solidFill>
                <a:effectLst/>
                <a:uLnTx/>
                <a:uFillTx/>
                <a:latin typeface="+mn-lt"/>
                <a:ea typeface="+mn-ea"/>
                <a:cs typeface="+mn-cs"/>
              </a:rPr>
              <a:t>forest fires and floods </a:t>
            </a:r>
            <a:r>
              <a:rPr kumimoji="0" lang="en-US" b="0" i="0" u="none" strike="noStrike" kern="1200" cap="none" spc="0" normalizeH="0" baseline="0" noProof="0" dirty="0" smtClean="0">
                <a:ln>
                  <a:noFill/>
                </a:ln>
                <a:solidFill>
                  <a:schemeClr val="tx1"/>
                </a:solidFill>
                <a:effectLst/>
                <a:uLnTx/>
                <a:uFillTx/>
                <a:latin typeface="+mn-lt"/>
                <a:ea typeface="+mn-ea"/>
                <a:cs typeface="+mn-cs"/>
              </a:rPr>
              <a:t>on ecosystem mercury loads</a:t>
            </a:r>
          </a:p>
          <a:p>
            <a:pPr marL="274320" marR="0" lvl="0" indent="-274320" algn="l" defTabSz="914400" rtl="0" eaLnBrk="1" fontAlgn="auto" latinLnBrk="0" hangingPunct="1">
              <a:lnSpc>
                <a:spcPct val="100000"/>
              </a:lnSpc>
              <a:spcBef>
                <a:spcPts val="1200"/>
              </a:spcBef>
              <a:spcAft>
                <a:spcPts val="0"/>
              </a:spcAft>
              <a:buClr>
                <a:schemeClr val="accent3"/>
              </a:buClr>
              <a:buSzPct val="95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Assess the potential impacts of </a:t>
            </a:r>
            <a:r>
              <a:rPr kumimoji="0" lang="en-US" b="0" i="0" u="sng" strike="noStrike" kern="1200" cap="none" spc="0" normalizeH="0" baseline="0" noProof="0" dirty="0" smtClean="0">
                <a:ln>
                  <a:noFill/>
                </a:ln>
                <a:solidFill>
                  <a:schemeClr val="tx1"/>
                </a:solidFill>
                <a:effectLst/>
                <a:uLnTx/>
                <a:uFillTx/>
                <a:latin typeface="+mn-lt"/>
                <a:ea typeface="+mn-ea"/>
                <a:cs typeface="+mn-cs"/>
              </a:rPr>
              <a:t>climate change</a:t>
            </a:r>
            <a:r>
              <a:rPr kumimoji="0" lang="en-US" b="0" i="0" u="none" strike="noStrike" kern="1200" cap="none" spc="0" normalizeH="0" baseline="0" noProof="0" dirty="0" smtClean="0">
                <a:ln>
                  <a:noFill/>
                </a:ln>
                <a:solidFill>
                  <a:schemeClr val="tx1"/>
                </a:solidFill>
                <a:effectLst/>
                <a:uLnTx/>
                <a:uFillTx/>
                <a:latin typeface="+mn-lt"/>
                <a:ea typeface="+mn-ea"/>
                <a:cs typeface="+mn-cs"/>
              </a:rPr>
              <a:t> on polar mercury oxidation, deposition, and glacial sequestration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Modeling </a:t>
            </a:r>
            <a:r>
              <a:rPr lang="en-US" kern="0" dirty="0" smtClean="0"/>
              <a:t>– </a:t>
            </a:r>
            <a:r>
              <a:rPr lang="en-US" dirty="0" smtClean="0"/>
              <a:t>Approaches</a:t>
            </a:r>
            <a:endParaRPr lang="en-US" dirty="0"/>
          </a:p>
        </p:txBody>
      </p:sp>
      <p:sp>
        <p:nvSpPr>
          <p:cNvPr id="3" name="Content Placeholder 2"/>
          <p:cNvSpPr>
            <a:spLocks noGrp="1"/>
          </p:cNvSpPr>
          <p:nvPr>
            <p:ph idx="1"/>
          </p:nvPr>
        </p:nvSpPr>
        <p:spPr>
          <a:xfrm>
            <a:off x="457200" y="1752600"/>
            <a:ext cx="8229600" cy="4389120"/>
          </a:xfrm>
        </p:spPr>
        <p:txBody>
          <a:bodyPr/>
          <a:lstStyle/>
          <a:p>
            <a:pPr>
              <a:spcBef>
                <a:spcPts val="1800"/>
              </a:spcBef>
              <a:defRPr/>
            </a:pPr>
            <a:r>
              <a:rPr lang="en-US" sz="2800" dirty="0" smtClean="0"/>
              <a:t>Back-trajectory analyses with HYSPLIT</a:t>
            </a:r>
          </a:p>
          <a:p>
            <a:pPr lvl="0">
              <a:spcBef>
                <a:spcPts val="1800"/>
              </a:spcBef>
              <a:defRPr/>
            </a:pPr>
            <a:r>
              <a:rPr lang="en-US" sz="2800" dirty="0" smtClean="0"/>
              <a:t>Fate and transport modeling with HYSPLIT-Hg</a:t>
            </a:r>
            <a:endParaRPr lang="en-US" dirty="0" smtClean="0"/>
          </a:p>
        </p:txBody>
      </p:sp>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19</a:t>
            </a:fld>
            <a:endParaRPr lang="en-US"/>
          </a:p>
        </p:txBody>
      </p:sp>
      <p:sp>
        <p:nvSpPr>
          <p:cNvPr id="7" name="Rectangle 6"/>
          <p:cNvSpPr/>
          <p:nvPr/>
        </p:nvSpPr>
        <p:spPr>
          <a:xfrm>
            <a:off x="3048000" y="5791200"/>
            <a:ext cx="6019800" cy="523220"/>
          </a:xfrm>
          <a:prstGeom prst="rect">
            <a:avLst/>
          </a:prstGeom>
        </p:spPr>
        <p:txBody>
          <a:bodyPr wrap="square">
            <a:spAutoFit/>
          </a:bodyPr>
          <a:lstStyle/>
          <a:p>
            <a:r>
              <a:rPr lang="en-US" sz="2800" i="1" dirty="0" smtClean="0"/>
              <a:t>…focus on source-receptor relationships</a:t>
            </a:r>
            <a:endParaRPr lang="en-US" sz="2800" i="1" dirty="0"/>
          </a:p>
        </p:txBody>
      </p:sp>
      <p:pic>
        <p:nvPicPr>
          <p:cNvPr id="8" name="Picture 5"/>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023"/>
          <a:stretch/>
        </p:blipFill>
        <p:spPr bwMode="auto">
          <a:xfrm>
            <a:off x="838200" y="3124200"/>
            <a:ext cx="7465535" cy="2560320"/>
          </a:xfrm>
          <a:prstGeom prst="rect">
            <a:avLst/>
          </a:prstGeom>
          <a:noFill/>
          <a:ln>
            <a:solidFill>
              <a:srgbClr val="0F6FC6"/>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228600" y="4038600"/>
            <a:ext cx="8686800" cy="2246769"/>
          </a:xfrm>
        </p:spPr>
        <p:txBody>
          <a:bodyPr wrap="square">
            <a:spAutoFit/>
          </a:bodyPr>
          <a:lstStyle/>
          <a:p>
            <a:pPr>
              <a:spcBef>
                <a:spcPts val="1200"/>
              </a:spcBef>
            </a:pPr>
            <a:r>
              <a:rPr lang="en-US" sz="2000" dirty="0" smtClean="0"/>
              <a:t>Provide sound scientific information on the emission, dispersion, transformation, and air-surface exchange of atmospheric mercury compounds</a:t>
            </a:r>
          </a:p>
          <a:p>
            <a:pPr>
              <a:spcBef>
                <a:spcPts val="1200"/>
              </a:spcBef>
            </a:pPr>
            <a:r>
              <a:rPr lang="en-US" sz="2000" dirty="0" smtClean="0"/>
              <a:t>Measure and understand spatial and temporal trends in air concentrations and air-surface exchange</a:t>
            </a:r>
          </a:p>
          <a:p>
            <a:pPr>
              <a:spcBef>
                <a:spcPts val="1200"/>
              </a:spcBef>
            </a:pPr>
            <a:r>
              <a:rPr lang="en-US" sz="2000" dirty="0" smtClean="0"/>
              <a:t>Provide robust source-attribution information for atmospheric mercury deposition to sensitive ecosystems, to inform policies to reduce loadings</a:t>
            </a:r>
            <a:endParaRPr lang="en-US" sz="2000" dirty="0"/>
          </a:p>
        </p:txBody>
      </p:sp>
      <p:sp>
        <p:nvSpPr>
          <p:cNvPr id="2" name="Date Placeholder 1"/>
          <p:cNvSpPr>
            <a:spLocks noGrp="1"/>
          </p:cNvSpPr>
          <p:nvPr>
            <p:ph type="dt" sz="half" idx="10"/>
          </p:nvPr>
        </p:nvSpPr>
        <p:spPr/>
        <p:txBody>
          <a:bodyPr/>
          <a:lstStyle/>
          <a:p>
            <a:fld id="{5966485B-8A43-4B08-93E1-DB7D3FDA24D2}" type="datetime1">
              <a:rPr lang="en-US" smtClean="0"/>
              <a:pPr/>
              <a:t>4/16/2011</a:t>
            </a:fld>
            <a:endParaRPr lang="en-US" dirty="0"/>
          </a:p>
        </p:txBody>
      </p:sp>
      <p:sp>
        <p:nvSpPr>
          <p:cNvPr id="3" name="Footer Placeholder 2"/>
          <p:cNvSpPr>
            <a:spLocks noGrp="1"/>
          </p:cNvSpPr>
          <p:nvPr>
            <p:ph type="ftr" sz="quarter" idx="11"/>
          </p:nvPr>
        </p:nvSpPr>
        <p:spPr/>
        <p:txBody>
          <a:bodyPr/>
          <a:lstStyle/>
          <a:p>
            <a:r>
              <a:rPr lang="en-US" dirty="0" smtClean="0"/>
              <a:t>Air Resources Laboratory</a:t>
            </a:r>
            <a:endParaRPr lang="en-US" dirty="0"/>
          </a:p>
        </p:txBody>
      </p:sp>
      <p:sp>
        <p:nvSpPr>
          <p:cNvPr id="4" name="Slide Number Placeholder 3"/>
          <p:cNvSpPr>
            <a:spLocks noGrp="1"/>
          </p:cNvSpPr>
          <p:nvPr>
            <p:ph type="sldNum" sz="quarter" idx="12"/>
          </p:nvPr>
        </p:nvSpPr>
        <p:spPr/>
        <p:txBody>
          <a:bodyPr/>
          <a:lstStyle/>
          <a:p>
            <a:fld id="{3E7EE49B-C32B-495C-9640-ABBF50F57D80}" type="slidenum">
              <a:rPr lang="en-US" smtClean="0"/>
              <a:pPr/>
              <a:t>2</a:t>
            </a:fld>
            <a:endParaRPr lang="en-US" dirty="0"/>
          </a:p>
        </p:txBody>
      </p:sp>
      <p:sp>
        <p:nvSpPr>
          <p:cNvPr id="9" name="Content Placeholder 7"/>
          <p:cNvSpPr>
            <a:spLocks noGrp="1"/>
          </p:cNvSpPr>
          <p:nvPr>
            <p:ph sz="half" idx="1"/>
          </p:nvPr>
        </p:nvSpPr>
        <p:spPr>
          <a:xfrm>
            <a:off x="2819400" y="1143000"/>
            <a:ext cx="5943600" cy="2554545"/>
          </a:xfrm>
        </p:spPr>
        <p:txBody>
          <a:bodyPr wrap="square">
            <a:spAutoFit/>
          </a:bodyPr>
          <a:lstStyle/>
          <a:p>
            <a:pPr>
              <a:spcBef>
                <a:spcPts val="1200"/>
              </a:spcBef>
            </a:pPr>
            <a:r>
              <a:rPr lang="en-US" sz="2000" dirty="0" smtClean="0"/>
              <a:t>Mercury exposure via fish consumption is an important public health concern</a:t>
            </a:r>
          </a:p>
          <a:p>
            <a:pPr>
              <a:spcBef>
                <a:spcPts val="1200"/>
              </a:spcBef>
            </a:pPr>
            <a:r>
              <a:rPr lang="en-US" sz="2000" dirty="0" smtClean="0"/>
              <a:t>NOAA has a primary stewardship responsibility for the nation’s fisheries</a:t>
            </a:r>
          </a:p>
          <a:p>
            <a:pPr>
              <a:spcBef>
                <a:spcPts val="1200"/>
              </a:spcBef>
            </a:pPr>
            <a:r>
              <a:rPr lang="en-US" sz="2000" dirty="0" smtClean="0"/>
              <a:t>Atmospheric emissions and subsequent deposition is a significant pathway through which mercury contamination enters sensitive aquatic ecosystems</a:t>
            </a:r>
            <a:endParaRPr lang="en-US" sz="2000" dirty="0"/>
          </a:p>
        </p:txBody>
      </p:sp>
      <p:sp>
        <p:nvSpPr>
          <p:cNvPr id="10" name="Title 6"/>
          <p:cNvSpPr txBox="1">
            <a:spLocks/>
          </p:cNvSpPr>
          <p:nvPr/>
        </p:nvSpPr>
        <p:spPr>
          <a:xfrm>
            <a:off x="2895600" y="533400"/>
            <a:ext cx="1981200" cy="600164"/>
          </a:xfrm>
          <a:prstGeom prst="rect">
            <a:avLst/>
          </a:prstGeom>
        </p:spPr>
        <p:txBody>
          <a:bodyPr vert="horz" wrap="square" lIns="0" rIns="0" bIns="0" anchor="b">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2"/>
                </a:solidFill>
                <a:effectLst/>
                <a:uLnTx/>
                <a:uFillTx/>
                <a:latin typeface="+mj-lt"/>
                <a:ea typeface="+mj-ea"/>
                <a:cs typeface="+mj-cs"/>
              </a:rPr>
              <a:t>Context</a:t>
            </a:r>
            <a:endParaRPr kumimoji="0" lang="en-US" sz="3600" b="0" i="0" u="none" strike="noStrike" kern="1200" cap="none" spc="0" normalizeH="0" baseline="0" noProof="0" dirty="0">
              <a:ln>
                <a:noFill/>
              </a:ln>
              <a:solidFill>
                <a:schemeClr val="tx2"/>
              </a:solidFill>
              <a:effectLst/>
              <a:uLnTx/>
              <a:uFillTx/>
              <a:latin typeface="+mj-lt"/>
              <a:ea typeface="+mj-ea"/>
              <a:cs typeface="+mj-cs"/>
            </a:endParaRPr>
          </a:p>
        </p:txBody>
      </p:sp>
      <p:pic>
        <p:nvPicPr>
          <p:cNvPr id="1026" name="Picture 2" descr="C:\Users\Mark\AppData\Local\Microsoft\Windows\Temporary Internet Files\Content.IE5\V5EJW4NJ\MP900437388[1].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7324" t="4881" r="33183"/>
          <a:stretch/>
        </p:blipFill>
        <p:spPr bwMode="auto">
          <a:xfrm>
            <a:off x="838200" y="1191998"/>
            <a:ext cx="1737360" cy="2084602"/>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itle 6"/>
          <p:cNvSpPr txBox="1">
            <a:spLocks/>
          </p:cNvSpPr>
          <p:nvPr/>
        </p:nvSpPr>
        <p:spPr>
          <a:xfrm>
            <a:off x="457200" y="3352800"/>
            <a:ext cx="1981200" cy="600164"/>
          </a:xfrm>
          <a:prstGeom prst="rect">
            <a:avLst/>
          </a:prstGeom>
        </p:spPr>
        <p:txBody>
          <a:bodyPr vert="horz" wrap="square" lIns="0" rIns="0" bIns="0" anchor="b">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2"/>
                </a:solidFill>
                <a:effectLst/>
                <a:uLnTx/>
                <a:uFillTx/>
                <a:latin typeface="+mj-lt"/>
                <a:ea typeface="+mj-ea"/>
                <a:cs typeface="+mj-cs"/>
              </a:rPr>
              <a:t>Goals</a:t>
            </a:r>
            <a:endParaRPr kumimoji="0" lang="en-US" sz="3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 xmlns:p14="http://schemas.microsoft.com/office/powerpoint/2010/main" val="5908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dirty="0"/>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20</a:t>
            </a:fld>
            <a:endParaRPr lang="en-US"/>
          </a:p>
        </p:txBody>
      </p:sp>
      <p:sp>
        <p:nvSpPr>
          <p:cNvPr id="7" name="Title 21"/>
          <p:cNvSpPr>
            <a:spLocks noGrp="1"/>
          </p:cNvSpPr>
          <p:nvPr>
            <p:ph type="title"/>
          </p:nvPr>
        </p:nvSpPr>
        <p:spPr>
          <a:xfrm>
            <a:off x="228600" y="609600"/>
            <a:ext cx="8686800" cy="457200"/>
          </a:xfrm>
        </p:spPr>
        <p:txBody>
          <a:bodyPr/>
          <a:lstStyle/>
          <a:p>
            <a:pPr algn="ctr"/>
            <a:r>
              <a:rPr lang="en-US" sz="2400" dirty="0" smtClean="0">
                <a:solidFill>
                  <a:srgbClr val="04617B"/>
                </a:solidFill>
              </a:rPr>
              <a:t>Back Trajectory Analysis – Episodes</a:t>
            </a:r>
            <a:endParaRPr lang="en-US" sz="2400" dirty="0">
              <a:solidFill>
                <a:srgbClr val="04617B"/>
              </a:solidFill>
            </a:endParaRPr>
          </a:p>
        </p:txBody>
      </p:sp>
      <p:pic>
        <p:nvPicPr>
          <p:cNvPr id="10" name="Picture 4"/>
          <p:cNvPicPr>
            <a:picLocks noChangeAspect="1" noChangeArrowheads="1"/>
          </p:cNvPicPr>
          <p:nvPr/>
        </p:nvPicPr>
        <p:blipFill>
          <a:blip r:embed="rId3" cstate="print"/>
          <a:srcRect/>
          <a:stretch>
            <a:fillRect/>
          </a:stretch>
        </p:blipFill>
        <p:spPr bwMode="auto">
          <a:xfrm>
            <a:off x="4953000" y="1371600"/>
            <a:ext cx="3609396" cy="4480560"/>
          </a:xfrm>
          <a:prstGeom prst="rect">
            <a:avLst/>
          </a:prstGeom>
          <a:noFill/>
          <a:ln w="9525">
            <a:solidFill>
              <a:srgbClr val="0F6FC6"/>
            </a:solidFill>
            <a:miter lim="800000"/>
            <a:headEnd/>
            <a:tailEnd/>
          </a:ln>
        </p:spPr>
      </p:pic>
      <p:pic>
        <p:nvPicPr>
          <p:cNvPr id="11" name="Picture 5" descr="beltsville_tower"/>
          <p:cNvPicPr>
            <a:picLocks noChangeAspect="1" noChangeArrowheads="1"/>
          </p:cNvPicPr>
          <p:nvPr/>
        </p:nvPicPr>
        <p:blipFill>
          <a:blip r:embed="rId4" cstate="print"/>
          <a:srcRect/>
          <a:stretch>
            <a:fillRect/>
          </a:stretch>
        </p:blipFill>
        <p:spPr bwMode="auto">
          <a:xfrm>
            <a:off x="1112837" y="1662113"/>
            <a:ext cx="2925763" cy="3900487"/>
          </a:xfrm>
          <a:prstGeom prst="rect">
            <a:avLst/>
          </a:prstGeom>
          <a:noFill/>
          <a:ln w="19050">
            <a:solidFill>
              <a:srgbClr val="0F6FC6"/>
            </a:solidFill>
            <a:miter lim="800000"/>
            <a:headEnd/>
            <a:tailEnd/>
          </a:ln>
        </p:spPr>
      </p:pic>
      <p:sp>
        <p:nvSpPr>
          <p:cNvPr id="13" name="TextBox 6"/>
          <p:cNvSpPr txBox="1">
            <a:spLocks noChangeArrowheads="1"/>
          </p:cNvSpPr>
          <p:nvPr/>
        </p:nvSpPr>
        <p:spPr bwMode="auto">
          <a:xfrm>
            <a:off x="4800600" y="5923595"/>
            <a:ext cx="3962400" cy="440121"/>
          </a:xfrm>
          <a:prstGeom prst="rect">
            <a:avLst/>
          </a:prstGeom>
          <a:noFill/>
          <a:ln w="9525">
            <a:noFill/>
            <a:miter lim="800000"/>
            <a:headEnd/>
            <a:tailEnd/>
          </a:ln>
        </p:spPr>
        <p:txBody>
          <a:bodyPr wrap="square">
            <a:spAutoFit/>
          </a:bodyPr>
          <a:lstStyle/>
          <a:p>
            <a:pPr algn="ctr"/>
            <a:r>
              <a:rPr lang="en-US" sz="2000" dirty="0" smtClean="0">
                <a:solidFill>
                  <a:srgbClr val="0F6FC6"/>
                </a:solidFill>
              </a:rPr>
              <a:t>Reactive Gaseous Mercury episode</a:t>
            </a:r>
            <a:endParaRPr lang="en-US" sz="2000" dirty="0">
              <a:solidFill>
                <a:srgbClr val="0F6FC6"/>
              </a:solidFill>
            </a:endParaRPr>
          </a:p>
        </p:txBody>
      </p:sp>
      <p:sp>
        <p:nvSpPr>
          <p:cNvPr id="14" name="TextBox 7"/>
          <p:cNvSpPr txBox="1">
            <a:spLocks noChangeArrowheads="1"/>
          </p:cNvSpPr>
          <p:nvPr/>
        </p:nvSpPr>
        <p:spPr bwMode="auto">
          <a:xfrm>
            <a:off x="1122363" y="5638800"/>
            <a:ext cx="2840037" cy="707886"/>
          </a:xfrm>
          <a:prstGeom prst="rect">
            <a:avLst/>
          </a:prstGeom>
          <a:noFill/>
          <a:ln w="9525">
            <a:noFill/>
            <a:miter lim="800000"/>
            <a:headEnd/>
            <a:tailEnd/>
          </a:ln>
        </p:spPr>
        <p:txBody>
          <a:bodyPr wrap="square">
            <a:spAutoFit/>
          </a:bodyPr>
          <a:lstStyle/>
          <a:p>
            <a:pPr algn="ctr"/>
            <a:r>
              <a:rPr lang="en-US" sz="2000" dirty="0" smtClean="0">
                <a:solidFill>
                  <a:srgbClr val="0F6FC6"/>
                </a:solidFill>
              </a:rPr>
              <a:t>Beltsville, Maryland </a:t>
            </a:r>
          </a:p>
          <a:p>
            <a:pPr algn="ctr"/>
            <a:r>
              <a:rPr lang="en-US" sz="2000" dirty="0" smtClean="0">
                <a:solidFill>
                  <a:srgbClr val="0F6FC6"/>
                </a:solidFill>
              </a:rPr>
              <a:t>mercury site</a:t>
            </a:r>
            <a:endParaRPr lang="en-US" sz="2000" dirty="0">
              <a:solidFill>
                <a:srgbClr val="0F6FC6"/>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533400" y="1028700"/>
            <a:ext cx="8450263" cy="5600700"/>
            <a:chOff x="192" y="403"/>
            <a:chExt cx="5323" cy="3528"/>
          </a:xfrm>
        </p:grpSpPr>
        <p:pic>
          <p:nvPicPr>
            <p:cNvPr id="106498" name="Picture 2" descr="bv03_local_1600"/>
            <p:cNvPicPr>
              <a:picLocks noChangeAspect="1" noChangeArrowheads="1"/>
            </p:cNvPicPr>
            <p:nvPr/>
          </p:nvPicPr>
          <p:blipFill>
            <a:blip r:embed="rId3" cstate="print"/>
            <a:srcRect/>
            <a:stretch>
              <a:fillRect/>
            </a:stretch>
          </p:blipFill>
          <p:spPr bwMode="auto">
            <a:xfrm>
              <a:off x="978" y="403"/>
              <a:ext cx="4537" cy="3528"/>
            </a:xfrm>
            <a:prstGeom prst="rect">
              <a:avLst/>
            </a:prstGeom>
            <a:noFill/>
          </p:spPr>
        </p:pic>
        <p:pic>
          <p:nvPicPr>
            <p:cNvPr id="106499" name="Picture 3"/>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3" name="Group 4"/>
            <p:cNvGrpSpPr>
              <a:grpSpLocks/>
            </p:cNvGrpSpPr>
            <p:nvPr/>
          </p:nvGrpSpPr>
          <p:grpSpPr bwMode="auto">
            <a:xfrm>
              <a:off x="1328" y="950"/>
              <a:ext cx="1" cy="2170"/>
              <a:chOff x="1255" y="672"/>
              <a:chExt cx="1" cy="2170"/>
            </a:xfrm>
          </p:grpSpPr>
          <p:sp>
            <p:nvSpPr>
              <p:cNvPr id="106501" name="Line 5"/>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02" name="Line 6"/>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03" name="Line 7"/>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4" name="Group 9"/>
          <p:cNvGrpSpPr>
            <a:grpSpLocks/>
          </p:cNvGrpSpPr>
          <p:nvPr/>
        </p:nvGrpSpPr>
        <p:grpSpPr bwMode="auto">
          <a:xfrm>
            <a:off x="533400" y="1028700"/>
            <a:ext cx="8450263" cy="5600700"/>
            <a:chOff x="192" y="403"/>
            <a:chExt cx="5323" cy="3528"/>
          </a:xfrm>
        </p:grpSpPr>
        <p:pic>
          <p:nvPicPr>
            <p:cNvPr id="106506" name="Picture 10" descr="bv03_local_1500"/>
            <p:cNvPicPr>
              <a:picLocks noChangeAspect="1" noChangeArrowheads="1"/>
            </p:cNvPicPr>
            <p:nvPr/>
          </p:nvPicPr>
          <p:blipFill>
            <a:blip r:embed="rId5" cstate="print"/>
            <a:srcRect/>
            <a:stretch>
              <a:fillRect/>
            </a:stretch>
          </p:blipFill>
          <p:spPr bwMode="auto">
            <a:xfrm>
              <a:off x="978" y="403"/>
              <a:ext cx="4537" cy="3528"/>
            </a:xfrm>
            <a:prstGeom prst="rect">
              <a:avLst/>
            </a:prstGeom>
            <a:noFill/>
          </p:spPr>
        </p:pic>
        <p:pic>
          <p:nvPicPr>
            <p:cNvPr id="106507" name="Picture 11"/>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5" name="Group 12"/>
            <p:cNvGrpSpPr>
              <a:grpSpLocks/>
            </p:cNvGrpSpPr>
            <p:nvPr/>
          </p:nvGrpSpPr>
          <p:grpSpPr bwMode="auto">
            <a:xfrm>
              <a:off x="1239" y="950"/>
              <a:ext cx="1" cy="2170"/>
              <a:chOff x="1255" y="672"/>
              <a:chExt cx="1" cy="2170"/>
            </a:xfrm>
          </p:grpSpPr>
          <p:sp>
            <p:nvSpPr>
              <p:cNvPr id="106509" name="Line 13"/>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10" name="Line 14"/>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11" name="Line 15"/>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6" name="Group 16"/>
          <p:cNvGrpSpPr>
            <a:grpSpLocks/>
          </p:cNvGrpSpPr>
          <p:nvPr/>
        </p:nvGrpSpPr>
        <p:grpSpPr bwMode="auto">
          <a:xfrm>
            <a:off x="533400" y="1028700"/>
            <a:ext cx="8450263" cy="5600700"/>
            <a:chOff x="192" y="403"/>
            <a:chExt cx="5323" cy="3528"/>
          </a:xfrm>
        </p:grpSpPr>
        <p:pic>
          <p:nvPicPr>
            <p:cNvPr id="106513" name="Picture 17" descr="bv03_local_1400"/>
            <p:cNvPicPr>
              <a:picLocks noChangeAspect="1" noChangeArrowheads="1"/>
            </p:cNvPicPr>
            <p:nvPr/>
          </p:nvPicPr>
          <p:blipFill>
            <a:blip r:embed="rId6" cstate="print"/>
            <a:srcRect/>
            <a:stretch>
              <a:fillRect/>
            </a:stretch>
          </p:blipFill>
          <p:spPr bwMode="auto">
            <a:xfrm>
              <a:off x="978" y="403"/>
              <a:ext cx="4537" cy="3528"/>
            </a:xfrm>
            <a:prstGeom prst="rect">
              <a:avLst/>
            </a:prstGeom>
            <a:noFill/>
          </p:spPr>
        </p:pic>
        <p:pic>
          <p:nvPicPr>
            <p:cNvPr id="106514" name="Picture 18"/>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7" name="Group 19"/>
            <p:cNvGrpSpPr>
              <a:grpSpLocks/>
            </p:cNvGrpSpPr>
            <p:nvPr/>
          </p:nvGrpSpPr>
          <p:grpSpPr bwMode="auto">
            <a:xfrm>
              <a:off x="1156" y="950"/>
              <a:ext cx="1" cy="2170"/>
              <a:chOff x="1255" y="672"/>
              <a:chExt cx="1" cy="2170"/>
            </a:xfrm>
          </p:grpSpPr>
          <p:sp>
            <p:nvSpPr>
              <p:cNvPr id="106516" name="Line 20"/>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17" name="Line 21"/>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18" name="Line 22"/>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8" name="Group 23"/>
          <p:cNvGrpSpPr>
            <a:grpSpLocks/>
          </p:cNvGrpSpPr>
          <p:nvPr/>
        </p:nvGrpSpPr>
        <p:grpSpPr bwMode="auto">
          <a:xfrm>
            <a:off x="533400" y="1028700"/>
            <a:ext cx="8450263" cy="5600700"/>
            <a:chOff x="192" y="403"/>
            <a:chExt cx="5323" cy="3528"/>
          </a:xfrm>
        </p:grpSpPr>
        <p:pic>
          <p:nvPicPr>
            <p:cNvPr id="106520" name="Picture 24" descr="bv03_local_1300"/>
            <p:cNvPicPr>
              <a:picLocks noChangeAspect="1" noChangeArrowheads="1"/>
            </p:cNvPicPr>
            <p:nvPr/>
          </p:nvPicPr>
          <p:blipFill>
            <a:blip r:embed="rId7" cstate="print"/>
            <a:srcRect/>
            <a:stretch>
              <a:fillRect/>
            </a:stretch>
          </p:blipFill>
          <p:spPr bwMode="auto">
            <a:xfrm>
              <a:off x="978" y="403"/>
              <a:ext cx="4537" cy="3528"/>
            </a:xfrm>
            <a:prstGeom prst="rect">
              <a:avLst/>
            </a:prstGeom>
            <a:noFill/>
          </p:spPr>
        </p:pic>
        <p:pic>
          <p:nvPicPr>
            <p:cNvPr id="106521" name="Picture 25"/>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9" name="Group 26"/>
            <p:cNvGrpSpPr>
              <a:grpSpLocks/>
            </p:cNvGrpSpPr>
            <p:nvPr/>
          </p:nvGrpSpPr>
          <p:grpSpPr bwMode="auto">
            <a:xfrm>
              <a:off x="1060" y="950"/>
              <a:ext cx="1" cy="2170"/>
              <a:chOff x="1255" y="672"/>
              <a:chExt cx="1" cy="2170"/>
            </a:xfrm>
          </p:grpSpPr>
          <p:sp>
            <p:nvSpPr>
              <p:cNvPr id="106523" name="Line 27"/>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24" name="Line 28"/>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25" name="Line 29"/>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10" name="Group 30"/>
          <p:cNvGrpSpPr>
            <a:grpSpLocks/>
          </p:cNvGrpSpPr>
          <p:nvPr/>
        </p:nvGrpSpPr>
        <p:grpSpPr bwMode="auto">
          <a:xfrm>
            <a:off x="533400" y="1028700"/>
            <a:ext cx="8450263" cy="5600700"/>
            <a:chOff x="192" y="403"/>
            <a:chExt cx="5323" cy="3528"/>
          </a:xfrm>
        </p:grpSpPr>
        <p:pic>
          <p:nvPicPr>
            <p:cNvPr id="106527" name="Picture 31" descr="bv03_local_1200"/>
            <p:cNvPicPr>
              <a:picLocks noChangeAspect="1" noChangeArrowheads="1"/>
            </p:cNvPicPr>
            <p:nvPr/>
          </p:nvPicPr>
          <p:blipFill>
            <a:blip r:embed="rId8" cstate="print"/>
            <a:srcRect/>
            <a:stretch>
              <a:fillRect/>
            </a:stretch>
          </p:blipFill>
          <p:spPr bwMode="auto">
            <a:xfrm>
              <a:off x="978" y="403"/>
              <a:ext cx="4537" cy="3528"/>
            </a:xfrm>
            <a:prstGeom prst="rect">
              <a:avLst/>
            </a:prstGeom>
            <a:noFill/>
          </p:spPr>
        </p:pic>
        <p:pic>
          <p:nvPicPr>
            <p:cNvPr id="106528" name="Picture 32"/>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11" name="Group 33"/>
            <p:cNvGrpSpPr>
              <a:grpSpLocks/>
            </p:cNvGrpSpPr>
            <p:nvPr/>
          </p:nvGrpSpPr>
          <p:grpSpPr bwMode="auto">
            <a:xfrm>
              <a:off x="980" y="950"/>
              <a:ext cx="1" cy="2170"/>
              <a:chOff x="1255" y="672"/>
              <a:chExt cx="1" cy="2170"/>
            </a:xfrm>
          </p:grpSpPr>
          <p:sp>
            <p:nvSpPr>
              <p:cNvPr id="106530" name="Line 34"/>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31" name="Line 35"/>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32" name="Line 36"/>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12" name="Group 37"/>
          <p:cNvGrpSpPr>
            <a:grpSpLocks/>
          </p:cNvGrpSpPr>
          <p:nvPr/>
        </p:nvGrpSpPr>
        <p:grpSpPr bwMode="auto">
          <a:xfrm>
            <a:off x="533400" y="1028700"/>
            <a:ext cx="8450263" cy="5600700"/>
            <a:chOff x="192" y="403"/>
            <a:chExt cx="5323" cy="3528"/>
          </a:xfrm>
        </p:grpSpPr>
        <p:pic>
          <p:nvPicPr>
            <p:cNvPr id="106534" name="Picture 38" descr="bv03_local_1100"/>
            <p:cNvPicPr>
              <a:picLocks noChangeAspect="1" noChangeArrowheads="1"/>
            </p:cNvPicPr>
            <p:nvPr/>
          </p:nvPicPr>
          <p:blipFill>
            <a:blip r:embed="rId9" cstate="print"/>
            <a:srcRect/>
            <a:stretch>
              <a:fillRect/>
            </a:stretch>
          </p:blipFill>
          <p:spPr bwMode="auto">
            <a:xfrm>
              <a:off x="978" y="403"/>
              <a:ext cx="4537" cy="3528"/>
            </a:xfrm>
            <a:prstGeom prst="rect">
              <a:avLst/>
            </a:prstGeom>
            <a:noFill/>
          </p:spPr>
        </p:pic>
        <p:pic>
          <p:nvPicPr>
            <p:cNvPr id="106535" name="Picture 39"/>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13" name="Group 40"/>
            <p:cNvGrpSpPr>
              <a:grpSpLocks/>
            </p:cNvGrpSpPr>
            <p:nvPr/>
          </p:nvGrpSpPr>
          <p:grpSpPr bwMode="auto">
            <a:xfrm>
              <a:off x="886" y="950"/>
              <a:ext cx="1" cy="2170"/>
              <a:chOff x="1255" y="672"/>
              <a:chExt cx="1" cy="2170"/>
            </a:xfrm>
          </p:grpSpPr>
          <p:sp>
            <p:nvSpPr>
              <p:cNvPr id="106537" name="Line 41"/>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38" name="Line 42"/>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39" name="Line 43"/>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14" name="Group 44"/>
          <p:cNvGrpSpPr>
            <a:grpSpLocks/>
          </p:cNvGrpSpPr>
          <p:nvPr/>
        </p:nvGrpSpPr>
        <p:grpSpPr bwMode="auto">
          <a:xfrm>
            <a:off x="533400" y="1028700"/>
            <a:ext cx="8450263" cy="5600700"/>
            <a:chOff x="192" y="403"/>
            <a:chExt cx="5323" cy="3528"/>
          </a:xfrm>
        </p:grpSpPr>
        <p:pic>
          <p:nvPicPr>
            <p:cNvPr id="106541" name="Picture 45" descr="bv03_local_1000"/>
            <p:cNvPicPr>
              <a:picLocks noChangeAspect="1" noChangeArrowheads="1"/>
            </p:cNvPicPr>
            <p:nvPr/>
          </p:nvPicPr>
          <p:blipFill>
            <a:blip r:embed="rId10" cstate="print"/>
            <a:srcRect/>
            <a:stretch>
              <a:fillRect/>
            </a:stretch>
          </p:blipFill>
          <p:spPr bwMode="auto">
            <a:xfrm>
              <a:off x="978" y="403"/>
              <a:ext cx="4537" cy="3528"/>
            </a:xfrm>
            <a:prstGeom prst="rect">
              <a:avLst/>
            </a:prstGeom>
            <a:noFill/>
          </p:spPr>
        </p:pic>
        <p:pic>
          <p:nvPicPr>
            <p:cNvPr id="106542" name="Picture 46"/>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15" name="Group 47"/>
            <p:cNvGrpSpPr>
              <a:grpSpLocks/>
            </p:cNvGrpSpPr>
            <p:nvPr/>
          </p:nvGrpSpPr>
          <p:grpSpPr bwMode="auto">
            <a:xfrm>
              <a:off x="800" y="950"/>
              <a:ext cx="1" cy="2170"/>
              <a:chOff x="1255" y="672"/>
              <a:chExt cx="1" cy="2170"/>
            </a:xfrm>
          </p:grpSpPr>
          <p:sp>
            <p:nvSpPr>
              <p:cNvPr id="106544" name="Line 48"/>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45" name="Line 49"/>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46" name="Line 50"/>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16" name="Group 51"/>
          <p:cNvGrpSpPr>
            <a:grpSpLocks/>
          </p:cNvGrpSpPr>
          <p:nvPr/>
        </p:nvGrpSpPr>
        <p:grpSpPr bwMode="auto">
          <a:xfrm>
            <a:off x="533400" y="1028700"/>
            <a:ext cx="8450263" cy="5600700"/>
            <a:chOff x="192" y="403"/>
            <a:chExt cx="5323" cy="3528"/>
          </a:xfrm>
        </p:grpSpPr>
        <p:grpSp>
          <p:nvGrpSpPr>
            <p:cNvPr id="17" name="Group 52"/>
            <p:cNvGrpSpPr>
              <a:grpSpLocks/>
            </p:cNvGrpSpPr>
            <p:nvPr/>
          </p:nvGrpSpPr>
          <p:grpSpPr bwMode="auto">
            <a:xfrm>
              <a:off x="192" y="403"/>
              <a:ext cx="5323" cy="3528"/>
              <a:chOff x="192" y="403"/>
              <a:chExt cx="5323" cy="3528"/>
            </a:xfrm>
          </p:grpSpPr>
          <p:pic>
            <p:nvPicPr>
              <p:cNvPr id="106549" name="Picture 53" descr="bv03_local_0900"/>
              <p:cNvPicPr>
                <a:picLocks noChangeAspect="1" noChangeArrowheads="1"/>
              </p:cNvPicPr>
              <p:nvPr/>
            </p:nvPicPr>
            <p:blipFill>
              <a:blip r:embed="rId11" cstate="print"/>
              <a:srcRect/>
              <a:stretch>
                <a:fillRect/>
              </a:stretch>
            </p:blipFill>
            <p:spPr bwMode="auto">
              <a:xfrm>
                <a:off x="978" y="403"/>
                <a:ext cx="4537" cy="3528"/>
              </a:xfrm>
              <a:prstGeom prst="rect">
                <a:avLst/>
              </a:prstGeom>
              <a:noFill/>
            </p:spPr>
          </p:pic>
          <p:pic>
            <p:nvPicPr>
              <p:cNvPr id="106550" name="Picture 54"/>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grpSp>
          <p:nvGrpSpPr>
            <p:cNvPr id="18" name="Group 55"/>
            <p:cNvGrpSpPr>
              <a:grpSpLocks/>
            </p:cNvGrpSpPr>
            <p:nvPr/>
          </p:nvGrpSpPr>
          <p:grpSpPr bwMode="auto">
            <a:xfrm>
              <a:off x="716" y="950"/>
              <a:ext cx="1" cy="2170"/>
              <a:chOff x="1255" y="672"/>
              <a:chExt cx="1" cy="2170"/>
            </a:xfrm>
          </p:grpSpPr>
          <p:sp>
            <p:nvSpPr>
              <p:cNvPr id="106552" name="Line 56"/>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53" name="Line 57"/>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54" name="Line 58"/>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19" name="Group 59"/>
          <p:cNvGrpSpPr>
            <a:grpSpLocks/>
          </p:cNvGrpSpPr>
          <p:nvPr/>
        </p:nvGrpSpPr>
        <p:grpSpPr bwMode="auto">
          <a:xfrm>
            <a:off x="533400" y="1028700"/>
            <a:ext cx="8450263" cy="5600700"/>
            <a:chOff x="192" y="403"/>
            <a:chExt cx="5323" cy="3528"/>
          </a:xfrm>
        </p:grpSpPr>
        <p:pic>
          <p:nvPicPr>
            <p:cNvPr id="106556" name="Picture 60" descr="bv03_local_0800"/>
            <p:cNvPicPr>
              <a:picLocks noChangeAspect="1" noChangeArrowheads="1"/>
            </p:cNvPicPr>
            <p:nvPr/>
          </p:nvPicPr>
          <p:blipFill>
            <a:blip r:embed="rId12" cstate="print"/>
            <a:srcRect/>
            <a:stretch>
              <a:fillRect/>
            </a:stretch>
          </p:blipFill>
          <p:spPr bwMode="auto">
            <a:xfrm>
              <a:off x="978" y="403"/>
              <a:ext cx="4537" cy="3528"/>
            </a:xfrm>
            <a:prstGeom prst="rect">
              <a:avLst/>
            </a:prstGeom>
            <a:noFill/>
          </p:spPr>
        </p:pic>
        <p:pic>
          <p:nvPicPr>
            <p:cNvPr id="106557" name="Picture 61"/>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20" name="Group 62"/>
            <p:cNvGrpSpPr>
              <a:grpSpLocks/>
            </p:cNvGrpSpPr>
            <p:nvPr/>
          </p:nvGrpSpPr>
          <p:grpSpPr bwMode="auto">
            <a:xfrm>
              <a:off x="624" y="950"/>
              <a:ext cx="1" cy="2170"/>
              <a:chOff x="1255" y="672"/>
              <a:chExt cx="1" cy="2170"/>
            </a:xfrm>
          </p:grpSpPr>
          <p:sp>
            <p:nvSpPr>
              <p:cNvPr id="106559" name="Line 63"/>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60" name="Line 64"/>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61" name="Line 65"/>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21" name="Group 66"/>
          <p:cNvGrpSpPr>
            <a:grpSpLocks/>
          </p:cNvGrpSpPr>
          <p:nvPr/>
        </p:nvGrpSpPr>
        <p:grpSpPr bwMode="auto">
          <a:xfrm>
            <a:off x="533400" y="1028700"/>
            <a:ext cx="8450263" cy="5600700"/>
            <a:chOff x="192" y="403"/>
            <a:chExt cx="5323" cy="3528"/>
          </a:xfrm>
        </p:grpSpPr>
        <p:pic>
          <p:nvPicPr>
            <p:cNvPr id="106563" name="Picture 67" descr="bv03_local_0700"/>
            <p:cNvPicPr>
              <a:picLocks noChangeAspect="1" noChangeArrowheads="1"/>
            </p:cNvPicPr>
            <p:nvPr/>
          </p:nvPicPr>
          <p:blipFill>
            <a:blip r:embed="rId13" cstate="print"/>
            <a:srcRect/>
            <a:stretch>
              <a:fillRect/>
            </a:stretch>
          </p:blipFill>
          <p:spPr bwMode="auto">
            <a:xfrm>
              <a:off x="978" y="403"/>
              <a:ext cx="4537" cy="3528"/>
            </a:xfrm>
            <a:prstGeom prst="rect">
              <a:avLst/>
            </a:prstGeom>
            <a:noFill/>
          </p:spPr>
        </p:pic>
        <p:pic>
          <p:nvPicPr>
            <p:cNvPr id="106564" name="Picture 68"/>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22" name="Group 69"/>
            <p:cNvGrpSpPr>
              <a:grpSpLocks/>
            </p:cNvGrpSpPr>
            <p:nvPr/>
          </p:nvGrpSpPr>
          <p:grpSpPr bwMode="auto">
            <a:xfrm>
              <a:off x="555" y="950"/>
              <a:ext cx="1" cy="2170"/>
              <a:chOff x="1255" y="672"/>
              <a:chExt cx="1" cy="2170"/>
            </a:xfrm>
          </p:grpSpPr>
          <p:sp>
            <p:nvSpPr>
              <p:cNvPr id="106566" name="Line 70"/>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67" name="Line 71"/>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68" name="Line 72"/>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sp>
        <p:nvSpPr>
          <p:cNvPr id="74" name="Date Placeholder 3"/>
          <p:cNvSpPr>
            <a:spLocks noGrp="1"/>
          </p:cNvSpPr>
          <p:nvPr>
            <p:ph type="dt" sz="half" idx="10"/>
          </p:nvPr>
        </p:nvSpPr>
        <p:spPr>
          <a:xfrm>
            <a:off x="457200" y="6356350"/>
            <a:ext cx="2133600" cy="365125"/>
          </a:xfrm>
        </p:spPr>
        <p:txBody>
          <a:bodyPr/>
          <a:lstStyle/>
          <a:p>
            <a:fld id="{3BF72E70-F309-487C-8387-A657D1DD6C67}" type="datetime1">
              <a:rPr lang="en-US" smtClean="0"/>
              <a:pPr/>
              <a:t>4/16/2011</a:t>
            </a:fld>
            <a:endParaRPr lang="en-US" dirty="0"/>
          </a:p>
        </p:txBody>
      </p:sp>
      <p:sp>
        <p:nvSpPr>
          <p:cNvPr id="75" name="Footer Placeholder 4"/>
          <p:cNvSpPr>
            <a:spLocks noGrp="1"/>
          </p:cNvSpPr>
          <p:nvPr>
            <p:ph type="ftr" sz="quarter" idx="11"/>
          </p:nvPr>
        </p:nvSpPr>
        <p:spPr>
          <a:xfrm>
            <a:off x="2667000" y="6356350"/>
            <a:ext cx="3352800" cy="365125"/>
          </a:xfrm>
        </p:spPr>
        <p:txBody>
          <a:bodyPr/>
          <a:lstStyle/>
          <a:p>
            <a:r>
              <a:rPr lang="en-US" dirty="0" smtClean="0"/>
              <a:t>Air Resources Laboratory</a:t>
            </a:r>
            <a:endParaRPr lang="en-US" dirty="0"/>
          </a:p>
        </p:txBody>
      </p:sp>
      <p:sp>
        <p:nvSpPr>
          <p:cNvPr id="76" name="Slide Number Placeholder 5"/>
          <p:cNvSpPr>
            <a:spLocks noGrp="1"/>
          </p:cNvSpPr>
          <p:nvPr>
            <p:ph type="sldNum" sz="quarter" idx="12"/>
          </p:nvPr>
        </p:nvSpPr>
        <p:spPr>
          <a:xfrm>
            <a:off x="7924800" y="6356350"/>
            <a:ext cx="762000" cy="365125"/>
          </a:xfrm>
        </p:spPr>
        <p:txBody>
          <a:bodyPr/>
          <a:lstStyle/>
          <a:p>
            <a:fld id="{3E7EE49B-C32B-495C-9640-ABBF50F57D80}" type="slidenum">
              <a:rPr lang="en-US" smtClean="0"/>
              <a:pPr/>
              <a:t>21</a:t>
            </a:fld>
            <a:endParaRPr lang="en-US"/>
          </a:p>
        </p:txBody>
      </p:sp>
      <p:sp>
        <p:nvSpPr>
          <p:cNvPr id="85" name="TextBox 84"/>
          <p:cNvSpPr txBox="1"/>
          <p:nvPr/>
        </p:nvSpPr>
        <p:spPr>
          <a:xfrm rot="18697468">
            <a:off x="5753822" y="2697777"/>
            <a:ext cx="1361783" cy="307777"/>
          </a:xfrm>
          <a:prstGeom prst="rect">
            <a:avLst/>
          </a:prstGeom>
          <a:noFill/>
        </p:spPr>
        <p:txBody>
          <a:bodyPr wrap="none" rtlCol="0">
            <a:spAutoFit/>
          </a:bodyPr>
          <a:lstStyle/>
          <a:p>
            <a:r>
              <a:rPr lang="en-US" sz="1400" dirty="0" smtClean="0"/>
              <a:t>Chesapeake Bay</a:t>
            </a:r>
            <a:endParaRPr lang="en-US" sz="1400" dirty="0"/>
          </a:p>
        </p:txBody>
      </p:sp>
      <p:sp>
        <p:nvSpPr>
          <p:cNvPr id="86" name="TextBox 85"/>
          <p:cNvSpPr txBox="1"/>
          <p:nvPr/>
        </p:nvSpPr>
        <p:spPr>
          <a:xfrm>
            <a:off x="5207000" y="2418080"/>
            <a:ext cx="900439" cy="307777"/>
          </a:xfrm>
          <a:prstGeom prst="rect">
            <a:avLst/>
          </a:prstGeom>
          <a:noFill/>
        </p:spPr>
        <p:txBody>
          <a:bodyPr wrap="none" rtlCol="0">
            <a:spAutoFit/>
          </a:bodyPr>
          <a:lstStyle/>
          <a:p>
            <a:r>
              <a:rPr lang="en-US" sz="1400" dirty="0" smtClean="0"/>
              <a:t>Baltimore</a:t>
            </a:r>
            <a:endParaRPr lang="en-US" sz="1400" dirty="0"/>
          </a:p>
        </p:txBody>
      </p:sp>
      <p:sp>
        <p:nvSpPr>
          <p:cNvPr id="87" name="TextBox 86"/>
          <p:cNvSpPr txBox="1"/>
          <p:nvPr/>
        </p:nvSpPr>
        <p:spPr>
          <a:xfrm>
            <a:off x="3093720" y="3789680"/>
            <a:ext cx="1386342" cy="307777"/>
          </a:xfrm>
          <a:prstGeom prst="rect">
            <a:avLst/>
          </a:prstGeom>
          <a:noFill/>
        </p:spPr>
        <p:txBody>
          <a:bodyPr wrap="none" rtlCol="0">
            <a:spAutoFit/>
          </a:bodyPr>
          <a:lstStyle/>
          <a:p>
            <a:r>
              <a:rPr lang="en-US" sz="1400" dirty="0" smtClean="0"/>
              <a:t>Washington D.C.</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dirty="0"/>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22</a:t>
            </a:fld>
            <a:endParaRPr lang="en-US"/>
          </a:p>
        </p:txBody>
      </p:sp>
      <p:sp>
        <p:nvSpPr>
          <p:cNvPr id="15" name="Title 21"/>
          <p:cNvSpPr txBox="1">
            <a:spLocks/>
          </p:cNvSpPr>
          <p:nvPr/>
        </p:nvSpPr>
        <p:spPr>
          <a:xfrm>
            <a:off x="228600" y="609600"/>
            <a:ext cx="8686800" cy="457200"/>
          </a:xfrm>
          <a:prstGeom prst="rect">
            <a:avLst/>
          </a:prstGeom>
        </p:spPr>
        <p:txBody>
          <a:bodyPr vert="horz" lIns="0" rIns="0" bIns="0" anchor="b">
            <a:noAutofit/>
          </a:bodyPr>
          <a:lstStyle/>
          <a:p>
            <a:pPr lvl="0" algn="ctr">
              <a:spcBef>
                <a:spcPct val="0"/>
              </a:spcBef>
              <a:defRPr/>
            </a:pPr>
            <a:r>
              <a:rPr kumimoji="0" lang="en-US" sz="2400" b="0" i="0" u="none" strike="noStrike" kern="1200" cap="none" spc="0" normalizeH="0" baseline="0" noProof="0" dirty="0" smtClean="0">
                <a:ln>
                  <a:noFill/>
                </a:ln>
                <a:solidFill>
                  <a:srgbClr val="04617B"/>
                </a:solidFill>
                <a:effectLst/>
                <a:uLnTx/>
                <a:uFillTx/>
                <a:latin typeface="+mj-lt"/>
                <a:ea typeface="+mj-ea"/>
                <a:cs typeface="+mj-cs"/>
              </a:rPr>
              <a:t>Back Trajectory Analysis – “Gridded Trajectory Frequencies”</a:t>
            </a:r>
            <a:endParaRPr kumimoji="0" lang="en-US" sz="2400" b="0" i="0" u="none" strike="noStrike" kern="1200" cap="none" spc="0" normalizeH="0" baseline="0" noProof="0" dirty="0">
              <a:ln>
                <a:noFill/>
              </a:ln>
              <a:solidFill>
                <a:srgbClr val="04617B"/>
              </a:solidFill>
              <a:effectLst/>
              <a:uLnTx/>
              <a:uFillTx/>
              <a:latin typeface="+mj-lt"/>
              <a:ea typeface="+mj-ea"/>
              <a:cs typeface="+mj-cs"/>
            </a:endParaRPr>
          </a:p>
        </p:txBody>
      </p:sp>
      <p:sp>
        <p:nvSpPr>
          <p:cNvPr id="8" name="TextBox 7"/>
          <p:cNvSpPr txBox="1"/>
          <p:nvPr/>
        </p:nvSpPr>
        <p:spPr>
          <a:xfrm>
            <a:off x="228600" y="5638800"/>
            <a:ext cx="4800600" cy="830997"/>
          </a:xfrm>
          <a:prstGeom prst="rect">
            <a:avLst/>
          </a:prstGeom>
          <a:noFill/>
        </p:spPr>
        <p:txBody>
          <a:bodyPr wrap="square" rtlCol="0">
            <a:spAutoFit/>
          </a:bodyPr>
          <a:lstStyle/>
          <a:p>
            <a:pPr algn="ctr"/>
            <a:r>
              <a:rPr lang="en-US" sz="1600" dirty="0" smtClean="0">
                <a:solidFill>
                  <a:srgbClr val="0F6FC6"/>
                </a:solidFill>
              </a:rPr>
              <a:t>One year of hourly reactive gaseous mercury (RGM) measurements at the Piney Reservoir site in Western Maryland, courtesy of Mark Castro, Univ. of Maryland</a:t>
            </a:r>
            <a:endParaRPr lang="en-US" sz="1600" dirty="0">
              <a:solidFill>
                <a:srgbClr val="0F6FC6"/>
              </a:solidFill>
            </a:endParaRPr>
          </a:p>
        </p:txBody>
      </p:sp>
      <p:sp>
        <p:nvSpPr>
          <p:cNvPr id="9" name="Content Placeholder 7"/>
          <p:cNvSpPr txBox="1">
            <a:spLocks/>
          </p:cNvSpPr>
          <p:nvPr/>
        </p:nvSpPr>
        <p:spPr>
          <a:xfrm>
            <a:off x="5181600" y="1331338"/>
            <a:ext cx="3733800" cy="4893647"/>
          </a:xfrm>
          <a:prstGeom prst="rect">
            <a:avLst/>
          </a:prstGeom>
        </p:spPr>
        <p:txBody>
          <a:bodyPr wrap="square">
            <a:spAutoFit/>
          </a:bodyPr>
          <a:lstStyle/>
          <a:p>
            <a:pPr marL="274320" marR="0" lvl="0" indent="-274320" algn="l" defTabSz="914400" rtl="0" eaLnBrk="1" fontAlgn="auto" latinLnBrk="0" hangingPunct="1">
              <a:lnSpc>
                <a:spcPct val="100000"/>
              </a:lnSpc>
              <a:spcBef>
                <a:spcPts val="1200"/>
              </a:spcBef>
              <a:spcAft>
                <a:spcPts val="0"/>
              </a:spcAft>
              <a:buClr>
                <a:schemeClr val="accent3"/>
              </a:buClr>
              <a:buSzPct val="95000"/>
              <a:buFont typeface="Wingdings 2"/>
              <a:buChar char=""/>
              <a:tabLst/>
              <a:defRPr/>
            </a:pPr>
            <a:r>
              <a:rPr kumimoji="0" lang="en-US" sz="1600" b="0" i="0" u="none" strike="noStrike" kern="1200" cap="none" spc="0" normalizeH="0" baseline="0" noProof="0" dirty="0" smtClean="0">
                <a:ln>
                  <a:noFill/>
                </a:ln>
                <a:effectLst/>
                <a:uLnTx/>
                <a:uFillTx/>
                <a:latin typeface="+mn-lt"/>
                <a:ea typeface="+mn-ea"/>
                <a:cs typeface="+mn-cs"/>
              </a:rPr>
              <a:t>When measured concentrations at a given site are relatively high (or low), where do the air masses arriving at the site tend to come from?</a:t>
            </a:r>
          </a:p>
          <a:p>
            <a:pPr marL="274320" marR="0" lvl="0" indent="-274320" algn="l" defTabSz="914400" rtl="0" eaLnBrk="1" fontAlgn="auto" latinLnBrk="0" hangingPunct="1">
              <a:lnSpc>
                <a:spcPct val="100000"/>
              </a:lnSpc>
              <a:spcBef>
                <a:spcPts val="1200"/>
              </a:spcBef>
              <a:spcAft>
                <a:spcPts val="0"/>
              </a:spcAft>
              <a:buClr>
                <a:schemeClr val="accent3"/>
              </a:buClr>
              <a:buSzPct val="95000"/>
              <a:buFont typeface="Wingdings 2"/>
              <a:buChar char=""/>
              <a:tabLst/>
              <a:defRPr/>
            </a:pPr>
            <a:r>
              <a:rPr kumimoji="0" lang="en-US" sz="1600" b="0" i="0" u="none" strike="noStrike" kern="1200" cap="none" spc="0" normalizeH="0" baseline="0" noProof="0" dirty="0" smtClean="0">
                <a:ln>
                  <a:noFill/>
                </a:ln>
                <a:effectLst/>
                <a:uLnTx/>
                <a:uFillTx/>
                <a:latin typeface="+mn-lt"/>
                <a:ea typeface="+mn-ea"/>
                <a:cs typeface="+mn-cs"/>
              </a:rPr>
              <a:t>Are these regions related – or not – to known mercury sources?</a:t>
            </a:r>
          </a:p>
          <a:p>
            <a:pPr marL="274320" marR="0" lvl="0" indent="-274320" algn="l" defTabSz="914400" rtl="0" eaLnBrk="1" fontAlgn="auto" latinLnBrk="0" hangingPunct="1">
              <a:lnSpc>
                <a:spcPct val="100000"/>
              </a:lnSpc>
              <a:spcBef>
                <a:spcPts val="1200"/>
              </a:spcBef>
              <a:spcAft>
                <a:spcPts val="0"/>
              </a:spcAft>
              <a:buClr>
                <a:schemeClr val="accent3"/>
              </a:buClr>
              <a:buSzPct val="95000"/>
              <a:buFont typeface="Wingdings 2"/>
              <a:buChar char=""/>
              <a:tabLst/>
              <a:defRPr/>
            </a:pPr>
            <a:r>
              <a:rPr kumimoji="0" lang="en-US" sz="1600" b="0" i="0" u="none" strike="noStrike" kern="1200" cap="none" spc="0" normalizeH="0" baseline="0" noProof="0" dirty="0" smtClean="0">
                <a:ln>
                  <a:noFill/>
                </a:ln>
                <a:effectLst/>
                <a:uLnTx/>
                <a:uFillTx/>
                <a:latin typeface="+mn-lt"/>
                <a:ea typeface="+mn-ea"/>
                <a:cs typeface="+mn-cs"/>
              </a:rPr>
              <a:t>An extension of trajectory cluster analysis </a:t>
            </a:r>
          </a:p>
          <a:p>
            <a:pPr marL="274320" marR="0" lvl="0" indent="-274320" algn="l" defTabSz="914400" rtl="0" eaLnBrk="1" fontAlgn="auto" latinLnBrk="0" hangingPunct="1">
              <a:lnSpc>
                <a:spcPct val="100000"/>
              </a:lnSpc>
              <a:spcBef>
                <a:spcPts val="1200"/>
              </a:spcBef>
              <a:spcAft>
                <a:spcPts val="0"/>
              </a:spcAft>
              <a:buClr>
                <a:schemeClr val="accent3"/>
              </a:buClr>
              <a:buSzPct val="95000"/>
              <a:buFont typeface="Wingdings 2"/>
              <a:buChar char=""/>
              <a:tabLst/>
              <a:defRPr/>
            </a:pPr>
            <a:r>
              <a:rPr kumimoji="0" lang="en-US" sz="1600" b="0" i="0" u="none" strike="noStrike" kern="1200" cap="none" spc="0" normalizeH="0" baseline="0" noProof="0" dirty="0" smtClean="0">
                <a:ln>
                  <a:noFill/>
                </a:ln>
                <a:effectLst/>
                <a:uLnTx/>
                <a:uFillTx/>
                <a:latin typeface="+mn-lt"/>
                <a:ea typeface="+mn-ea"/>
                <a:cs typeface="+mn-cs"/>
              </a:rPr>
              <a:t>What fraction of trajectories for a given subset of measurements (e.g., top 10% of RGM measurements) pass through each grid square throughout a given domain? </a:t>
            </a:r>
          </a:p>
          <a:p>
            <a:pPr marL="274320" marR="0" lvl="0" indent="-274320" algn="l" defTabSz="914400" rtl="0" eaLnBrk="1" fontAlgn="auto" latinLnBrk="0" hangingPunct="1">
              <a:lnSpc>
                <a:spcPct val="100000"/>
              </a:lnSpc>
              <a:spcBef>
                <a:spcPts val="1200"/>
              </a:spcBef>
              <a:spcAft>
                <a:spcPts val="0"/>
              </a:spcAft>
              <a:buClr>
                <a:schemeClr val="accent3"/>
              </a:buClr>
              <a:buSzPct val="95000"/>
              <a:buFont typeface="Wingdings 2"/>
              <a:buChar char=""/>
              <a:tabLst/>
              <a:defRPr/>
            </a:pPr>
            <a:r>
              <a:rPr kumimoji="0" lang="en-US" sz="1600" b="0" i="0" u="none" strike="noStrike" kern="1200" cap="none" spc="0" normalizeH="0" baseline="0" noProof="0" dirty="0" smtClean="0">
                <a:ln>
                  <a:noFill/>
                </a:ln>
                <a:effectLst/>
                <a:uLnTx/>
                <a:uFillTx/>
                <a:latin typeface="+mn-lt"/>
                <a:ea typeface="+mn-ea"/>
                <a:cs typeface="+mn-cs"/>
              </a:rPr>
              <a:t>How does this geographical “trajectory gridded frequency” pattern compare with locations of known mercury air emissions sources?</a:t>
            </a:r>
            <a:endParaRPr kumimoji="0" lang="en-US" sz="1600" b="0" i="0" u="none" strike="noStrike" kern="1200" cap="none" spc="0" normalizeH="0" baseline="0" noProof="0" dirty="0">
              <a:ln>
                <a:noFill/>
              </a:ln>
              <a:effectLst/>
              <a:uLnTx/>
              <a:uFillTx/>
              <a:latin typeface="+mn-lt"/>
              <a:ea typeface="+mn-ea"/>
              <a:cs typeface="+mn-cs"/>
            </a:endParaRPr>
          </a:p>
        </p:txBody>
      </p:sp>
      <p:sp>
        <p:nvSpPr>
          <p:cNvPr id="17" name="Content Placeholder 7"/>
          <p:cNvSpPr>
            <a:spLocks noGrp="1"/>
          </p:cNvSpPr>
          <p:nvPr>
            <p:ph idx="1"/>
          </p:nvPr>
        </p:nvSpPr>
        <p:spPr>
          <a:xfrm>
            <a:off x="381000" y="1194137"/>
            <a:ext cx="4038600" cy="1015663"/>
          </a:xfrm>
        </p:spPr>
        <p:txBody>
          <a:bodyPr wrap="square">
            <a:spAutoFit/>
          </a:bodyPr>
          <a:lstStyle/>
          <a:p>
            <a:pPr marL="0" indent="9525" algn="r">
              <a:spcBef>
                <a:spcPts val="0"/>
              </a:spcBef>
              <a:buNone/>
            </a:pPr>
            <a:r>
              <a:rPr lang="en-US" sz="2000" b="1" i="1" dirty="0" smtClean="0">
                <a:solidFill>
                  <a:srgbClr val="00B050"/>
                </a:solidFill>
              </a:rPr>
              <a:t>Instead of single-event analysis, </a:t>
            </a:r>
          </a:p>
          <a:p>
            <a:pPr marL="0" indent="9525" algn="r">
              <a:spcBef>
                <a:spcPts val="0"/>
              </a:spcBef>
              <a:buNone/>
            </a:pPr>
            <a:r>
              <a:rPr lang="en-US" sz="2000" b="1" i="1" dirty="0" smtClean="0">
                <a:solidFill>
                  <a:srgbClr val="00B050"/>
                </a:solidFill>
              </a:rPr>
              <a:t>a way to analyze a more extensive data record at a given site</a:t>
            </a:r>
            <a:endParaRPr lang="en-US" sz="2000" b="1" dirty="0">
              <a:solidFill>
                <a:srgbClr val="00B050"/>
              </a:solidFill>
            </a:endParaRPr>
          </a:p>
        </p:txBody>
      </p:sp>
      <p:grpSp>
        <p:nvGrpSpPr>
          <p:cNvPr id="16" name="Group 15"/>
          <p:cNvGrpSpPr/>
          <p:nvPr/>
        </p:nvGrpSpPr>
        <p:grpSpPr>
          <a:xfrm>
            <a:off x="434340" y="2299748"/>
            <a:ext cx="4389120" cy="3339052"/>
            <a:chOff x="434340" y="2299748"/>
            <a:chExt cx="4389120" cy="3339052"/>
          </a:xfrm>
        </p:grpSpPr>
        <p:pic>
          <p:nvPicPr>
            <p:cNvPr id="10"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4340" y="2299748"/>
              <a:ext cx="4389120" cy="33390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rot="-60000" flipV="1">
              <a:off x="1682115" y="4819650"/>
              <a:ext cx="381000" cy="533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14550" y="4564380"/>
              <a:ext cx="45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423284" y="4979670"/>
              <a:ext cx="64008"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rot="16200000">
            <a:off x="-518211" y="3687324"/>
            <a:ext cx="1474763" cy="369332"/>
          </a:xfrm>
          <a:prstGeom prst="rect">
            <a:avLst/>
          </a:prstGeom>
          <a:noFill/>
        </p:spPr>
        <p:txBody>
          <a:bodyPr wrap="none" rtlCol="0">
            <a:spAutoFit/>
          </a:bodyPr>
          <a:lstStyle/>
          <a:p>
            <a:r>
              <a:rPr lang="en-US" dirty="0" smtClean="0"/>
              <a:t>RGM (</a:t>
            </a:r>
            <a:r>
              <a:rPr lang="en-US" dirty="0" err="1" smtClean="0"/>
              <a:t>pg</a:t>
            </a:r>
            <a:r>
              <a:rPr lang="en-US" dirty="0" smtClean="0"/>
              <a:t>/m</a:t>
            </a:r>
            <a:r>
              <a:rPr lang="en-US" baseline="30000" dirty="0" smtClean="0"/>
              <a:t>3</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01_all_year.jpg"/>
          <p:cNvPicPr>
            <a:picLocks noChangeAspect="1"/>
          </p:cNvPicPr>
          <p:nvPr/>
        </p:nvPicPr>
        <p:blipFill>
          <a:blip r:embed="rId3" cstate="print"/>
          <a:stretch>
            <a:fillRect/>
          </a:stretch>
        </p:blipFill>
        <p:spPr>
          <a:xfrm>
            <a:off x="173736" y="987552"/>
            <a:ext cx="7165910" cy="5486400"/>
          </a:xfrm>
          <a:prstGeom prst="rect">
            <a:avLst/>
          </a:prstGeom>
        </p:spPr>
      </p:pic>
      <p:grpSp>
        <p:nvGrpSpPr>
          <p:cNvPr id="57" name="Group 56"/>
          <p:cNvGrpSpPr/>
          <p:nvPr/>
        </p:nvGrpSpPr>
        <p:grpSpPr>
          <a:xfrm>
            <a:off x="7239000" y="288758"/>
            <a:ext cx="1804737" cy="6424780"/>
            <a:chOff x="7239000" y="288758"/>
            <a:chExt cx="1804737" cy="6424780"/>
          </a:xfrm>
        </p:grpSpPr>
        <p:sp>
          <p:nvSpPr>
            <p:cNvPr id="6" name="Rectangle 5"/>
            <p:cNvSpPr>
              <a:spLocks noChangeArrowheads="1"/>
            </p:cNvSpPr>
            <p:nvPr/>
          </p:nvSpPr>
          <p:spPr bwMode="auto">
            <a:xfrm>
              <a:off x="7239000" y="2057400"/>
              <a:ext cx="1803400" cy="4656138"/>
            </a:xfrm>
            <a:prstGeom prst="rect">
              <a:avLst/>
            </a:prstGeom>
            <a:solidFill>
              <a:schemeClr val="tx1"/>
            </a:solidFill>
            <a:ln w="9525">
              <a:solidFill>
                <a:schemeClr val="tx1"/>
              </a:solidFill>
              <a:miter lim="800000"/>
              <a:headEnd/>
              <a:tailEnd/>
            </a:ln>
          </p:spPr>
          <p:txBody>
            <a:bodyPr wrap="none" anchor="ctr"/>
            <a:lstStyle/>
            <a:p>
              <a:pPr algn="l" rtl="0"/>
              <a:endParaRPr lang="en-US" kern="1200" dirty="0">
                <a:solidFill>
                  <a:prstClr val="black"/>
                </a:solidFill>
                <a:latin typeface="Calibri"/>
                <a:ea typeface="+mn-ea"/>
                <a:cs typeface="+mn-cs"/>
              </a:endParaRPr>
            </a:p>
          </p:txBody>
        </p:sp>
        <p:sp>
          <p:nvSpPr>
            <p:cNvPr id="25" name="Rectangle 7"/>
            <p:cNvSpPr>
              <a:spLocks noChangeArrowheads="1"/>
            </p:cNvSpPr>
            <p:nvPr/>
          </p:nvSpPr>
          <p:spPr bwMode="auto">
            <a:xfrm>
              <a:off x="7291388" y="4922838"/>
              <a:ext cx="1701800" cy="1743075"/>
            </a:xfrm>
            <a:prstGeom prst="rect">
              <a:avLst/>
            </a:prstGeom>
            <a:solidFill>
              <a:schemeClr val="bg1"/>
            </a:solidFill>
            <a:ln w="9525">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26" name="Text Box 8"/>
            <p:cNvSpPr txBox="1">
              <a:spLocks noChangeArrowheads="1"/>
            </p:cNvSpPr>
            <p:nvPr/>
          </p:nvSpPr>
          <p:spPr bwMode="auto">
            <a:xfrm>
              <a:off x="7272338" y="4922838"/>
              <a:ext cx="1768475" cy="396875"/>
            </a:xfrm>
            <a:prstGeom prst="rect">
              <a:avLst/>
            </a:prstGeom>
            <a:noFill/>
            <a:ln w="9525">
              <a:noFill/>
              <a:miter lim="800000"/>
              <a:headEnd/>
              <a:tailEnd/>
            </a:ln>
          </p:spPr>
          <p:txBody>
            <a:bodyPr>
              <a:spAutoFit/>
            </a:bodyPr>
            <a:lstStyle/>
            <a:p>
              <a:pPr algn="l" rtl="0"/>
              <a:r>
                <a:rPr lang="en-US" sz="1000" b="1" kern="1200" dirty="0">
                  <a:solidFill>
                    <a:prstClr val="black"/>
                  </a:solidFill>
                  <a:latin typeface="Calibri"/>
                  <a:ea typeface="+mn-ea"/>
                  <a:cs typeface="+mn-cs"/>
                </a:rPr>
                <a:t>color of symbol denotes type of mercury source</a:t>
              </a:r>
            </a:p>
          </p:txBody>
        </p:sp>
        <p:sp>
          <p:nvSpPr>
            <p:cNvPr id="27" name="Text Box 9"/>
            <p:cNvSpPr txBox="1">
              <a:spLocks noChangeArrowheads="1"/>
            </p:cNvSpPr>
            <p:nvPr/>
          </p:nvSpPr>
          <p:spPr bwMode="auto">
            <a:xfrm>
              <a:off x="7531101" y="5334001"/>
              <a:ext cx="1455738" cy="244475"/>
            </a:xfrm>
            <a:prstGeom prst="rect">
              <a:avLst/>
            </a:prstGeom>
            <a:noFill/>
            <a:ln w="9525">
              <a:noFill/>
              <a:miter lim="800000"/>
              <a:headEnd/>
              <a:tailEnd/>
            </a:ln>
          </p:spPr>
          <p:txBody>
            <a:bodyPr wrap="none">
              <a:spAutoFit/>
            </a:bodyPr>
            <a:lstStyle/>
            <a:p>
              <a:pPr algn="l" rtl="0"/>
              <a:r>
                <a:rPr lang="en-US" sz="1000" kern="1200">
                  <a:solidFill>
                    <a:prstClr val="black"/>
                  </a:solidFill>
                  <a:latin typeface="Calibri"/>
                  <a:ea typeface="+mn-ea"/>
                  <a:cs typeface="+mn-cs"/>
                </a:rPr>
                <a:t>coal-fired power plants</a:t>
              </a:r>
            </a:p>
          </p:txBody>
        </p:sp>
        <p:sp>
          <p:nvSpPr>
            <p:cNvPr id="28" name="Text Box 10"/>
            <p:cNvSpPr txBox="1">
              <a:spLocks noChangeArrowheads="1"/>
            </p:cNvSpPr>
            <p:nvPr/>
          </p:nvSpPr>
          <p:spPr bwMode="auto">
            <a:xfrm>
              <a:off x="7531101" y="5589588"/>
              <a:ext cx="1390650" cy="244475"/>
            </a:xfrm>
            <a:prstGeom prst="rect">
              <a:avLst/>
            </a:prstGeom>
            <a:noFill/>
            <a:ln w="9525">
              <a:noFill/>
              <a:miter lim="800000"/>
              <a:headEnd/>
              <a:tailEnd/>
            </a:ln>
          </p:spPr>
          <p:txBody>
            <a:bodyPr wrap="none">
              <a:spAutoFit/>
            </a:bodyPr>
            <a:lstStyle/>
            <a:p>
              <a:pPr algn="l" rtl="0"/>
              <a:r>
                <a:rPr lang="en-US" sz="1000" kern="1200">
                  <a:solidFill>
                    <a:prstClr val="black"/>
                  </a:solidFill>
                  <a:latin typeface="Calibri"/>
                  <a:ea typeface="+mn-ea"/>
                  <a:cs typeface="+mn-cs"/>
                </a:rPr>
                <a:t>other fuel combustion</a:t>
              </a:r>
            </a:p>
          </p:txBody>
        </p:sp>
        <p:sp>
          <p:nvSpPr>
            <p:cNvPr id="29" name="Text Box 11"/>
            <p:cNvSpPr txBox="1">
              <a:spLocks noChangeArrowheads="1"/>
            </p:cNvSpPr>
            <p:nvPr/>
          </p:nvSpPr>
          <p:spPr bwMode="auto">
            <a:xfrm>
              <a:off x="7531101" y="5845176"/>
              <a:ext cx="1195388" cy="244475"/>
            </a:xfrm>
            <a:prstGeom prst="rect">
              <a:avLst/>
            </a:prstGeom>
            <a:noFill/>
            <a:ln w="9525">
              <a:noFill/>
              <a:miter lim="800000"/>
              <a:headEnd/>
              <a:tailEnd/>
            </a:ln>
          </p:spPr>
          <p:txBody>
            <a:bodyPr wrap="none">
              <a:spAutoFit/>
            </a:bodyPr>
            <a:lstStyle/>
            <a:p>
              <a:pPr algn="l" rtl="0"/>
              <a:r>
                <a:rPr lang="en-US" sz="1000" kern="1200">
                  <a:solidFill>
                    <a:prstClr val="black"/>
                  </a:solidFill>
                  <a:latin typeface="Calibri"/>
                  <a:ea typeface="+mn-ea"/>
                  <a:cs typeface="+mn-cs"/>
                </a:rPr>
                <a:t>waste incineration</a:t>
              </a:r>
            </a:p>
          </p:txBody>
        </p:sp>
        <p:sp>
          <p:nvSpPr>
            <p:cNvPr id="30" name="Text Box 12"/>
            <p:cNvSpPr txBox="1">
              <a:spLocks noChangeArrowheads="1"/>
            </p:cNvSpPr>
            <p:nvPr/>
          </p:nvSpPr>
          <p:spPr bwMode="auto">
            <a:xfrm>
              <a:off x="7531101" y="6100763"/>
              <a:ext cx="895350" cy="244475"/>
            </a:xfrm>
            <a:prstGeom prst="rect">
              <a:avLst/>
            </a:prstGeom>
            <a:noFill/>
            <a:ln w="9525">
              <a:noFill/>
              <a:miter lim="800000"/>
              <a:headEnd/>
              <a:tailEnd/>
            </a:ln>
          </p:spPr>
          <p:txBody>
            <a:bodyPr wrap="none">
              <a:spAutoFit/>
            </a:bodyPr>
            <a:lstStyle/>
            <a:p>
              <a:pPr algn="l" rtl="0"/>
              <a:r>
                <a:rPr lang="en-US" sz="1000" kern="1200">
                  <a:solidFill>
                    <a:prstClr val="black"/>
                  </a:solidFill>
                  <a:latin typeface="Calibri"/>
                  <a:ea typeface="+mn-ea"/>
                  <a:cs typeface="+mn-cs"/>
                </a:rPr>
                <a:t>metallurgical</a:t>
              </a:r>
            </a:p>
          </p:txBody>
        </p:sp>
        <p:sp>
          <p:nvSpPr>
            <p:cNvPr id="31" name="Text Box 13"/>
            <p:cNvSpPr txBox="1">
              <a:spLocks noChangeArrowheads="1"/>
            </p:cNvSpPr>
            <p:nvPr/>
          </p:nvSpPr>
          <p:spPr bwMode="auto">
            <a:xfrm>
              <a:off x="7531101" y="6356351"/>
              <a:ext cx="1425575" cy="244475"/>
            </a:xfrm>
            <a:prstGeom prst="rect">
              <a:avLst/>
            </a:prstGeom>
            <a:noFill/>
            <a:ln w="9525">
              <a:noFill/>
              <a:miter lim="800000"/>
              <a:headEnd/>
              <a:tailEnd/>
            </a:ln>
          </p:spPr>
          <p:txBody>
            <a:bodyPr wrap="none">
              <a:spAutoFit/>
            </a:bodyPr>
            <a:lstStyle/>
            <a:p>
              <a:pPr algn="l" rtl="0"/>
              <a:r>
                <a:rPr lang="en-US" sz="1000" kern="1200">
                  <a:solidFill>
                    <a:prstClr val="black"/>
                  </a:solidFill>
                  <a:latin typeface="Calibri"/>
                  <a:ea typeface="+mn-ea"/>
                  <a:cs typeface="+mn-cs"/>
                </a:rPr>
                <a:t>manufacturing &amp; other</a:t>
              </a:r>
            </a:p>
          </p:txBody>
        </p:sp>
        <p:sp>
          <p:nvSpPr>
            <p:cNvPr id="32" name="Rectangle 14"/>
            <p:cNvSpPr>
              <a:spLocks noChangeAspect="1" noChangeArrowheads="1"/>
            </p:cNvSpPr>
            <p:nvPr/>
          </p:nvSpPr>
          <p:spPr bwMode="auto">
            <a:xfrm>
              <a:off x="7380288" y="5365751"/>
              <a:ext cx="182563" cy="182563"/>
            </a:xfrm>
            <a:prstGeom prst="rect">
              <a:avLst/>
            </a:prstGeom>
            <a:solidFill>
              <a:srgbClr val="FF3300"/>
            </a:solidFill>
            <a:ln w="12700">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33" name="Rectangle 15"/>
            <p:cNvSpPr>
              <a:spLocks noChangeAspect="1" noChangeArrowheads="1"/>
            </p:cNvSpPr>
            <p:nvPr/>
          </p:nvSpPr>
          <p:spPr bwMode="auto">
            <a:xfrm>
              <a:off x="7380288" y="5621338"/>
              <a:ext cx="182563" cy="182563"/>
            </a:xfrm>
            <a:prstGeom prst="rect">
              <a:avLst/>
            </a:prstGeom>
            <a:solidFill>
              <a:srgbClr val="00FF00"/>
            </a:solidFill>
            <a:ln w="12700">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34" name="Rectangle 16"/>
            <p:cNvSpPr>
              <a:spLocks noChangeAspect="1" noChangeArrowheads="1"/>
            </p:cNvSpPr>
            <p:nvPr/>
          </p:nvSpPr>
          <p:spPr bwMode="auto">
            <a:xfrm>
              <a:off x="7380288" y="5876926"/>
              <a:ext cx="182563" cy="182563"/>
            </a:xfrm>
            <a:prstGeom prst="rect">
              <a:avLst/>
            </a:prstGeom>
            <a:solidFill>
              <a:srgbClr val="0000FF"/>
            </a:solidFill>
            <a:ln w="12700">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35" name="Rectangle 17"/>
            <p:cNvSpPr>
              <a:spLocks noChangeAspect="1" noChangeArrowheads="1"/>
            </p:cNvSpPr>
            <p:nvPr/>
          </p:nvSpPr>
          <p:spPr bwMode="auto">
            <a:xfrm>
              <a:off x="7380288" y="6132513"/>
              <a:ext cx="182563" cy="182563"/>
            </a:xfrm>
            <a:prstGeom prst="rect">
              <a:avLst/>
            </a:prstGeom>
            <a:solidFill>
              <a:srgbClr val="ADADAD"/>
            </a:solidFill>
            <a:ln w="12700">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36" name="Rectangle 18"/>
            <p:cNvSpPr>
              <a:spLocks noChangeAspect="1" noChangeArrowheads="1"/>
            </p:cNvSpPr>
            <p:nvPr/>
          </p:nvSpPr>
          <p:spPr bwMode="auto">
            <a:xfrm>
              <a:off x="7380288" y="6388101"/>
              <a:ext cx="182563" cy="182563"/>
            </a:xfrm>
            <a:prstGeom prst="rect">
              <a:avLst/>
            </a:prstGeom>
            <a:solidFill>
              <a:srgbClr val="FFFF00"/>
            </a:solidFill>
            <a:ln w="12700">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9" name="Rectangle 20"/>
            <p:cNvSpPr>
              <a:spLocks noChangeArrowheads="1"/>
            </p:cNvSpPr>
            <p:nvPr/>
          </p:nvSpPr>
          <p:spPr bwMode="auto">
            <a:xfrm>
              <a:off x="7291388" y="2343150"/>
              <a:ext cx="1700213" cy="2528888"/>
            </a:xfrm>
            <a:prstGeom prst="rect">
              <a:avLst/>
            </a:prstGeom>
            <a:solidFill>
              <a:schemeClr val="bg1"/>
            </a:solidFill>
            <a:ln w="9525">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10" name="Text Box 21"/>
            <p:cNvSpPr txBox="1">
              <a:spLocks noChangeArrowheads="1"/>
            </p:cNvSpPr>
            <p:nvPr/>
          </p:nvSpPr>
          <p:spPr bwMode="auto">
            <a:xfrm>
              <a:off x="7272338" y="2363788"/>
              <a:ext cx="1768475" cy="549275"/>
            </a:xfrm>
            <a:prstGeom prst="rect">
              <a:avLst/>
            </a:prstGeom>
            <a:noFill/>
            <a:ln w="9525">
              <a:noFill/>
              <a:miter lim="800000"/>
              <a:headEnd/>
              <a:tailEnd/>
            </a:ln>
          </p:spPr>
          <p:txBody>
            <a:bodyPr>
              <a:spAutoFit/>
            </a:bodyPr>
            <a:lstStyle/>
            <a:p>
              <a:pPr algn="l" rtl="0"/>
              <a:r>
                <a:rPr lang="en-US" sz="1000" b="1" kern="1200" dirty="0">
                  <a:solidFill>
                    <a:prstClr val="black"/>
                  </a:solidFill>
                  <a:latin typeface="Calibri"/>
                  <a:ea typeface="+mn-ea"/>
                  <a:cs typeface="+mn-cs"/>
                </a:rPr>
                <a:t>size/shape of symbol denotes amount of mercury emitted (kg/yr)</a:t>
              </a:r>
            </a:p>
          </p:txBody>
        </p:sp>
        <p:sp>
          <p:nvSpPr>
            <p:cNvPr id="11" name="Oval 23"/>
            <p:cNvSpPr>
              <a:spLocks noChangeAspect="1" noChangeArrowheads="1"/>
            </p:cNvSpPr>
            <p:nvPr/>
          </p:nvSpPr>
          <p:spPr bwMode="auto">
            <a:xfrm>
              <a:off x="7493001" y="3201988"/>
              <a:ext cx="73025" cy="73025"/>
            </a:xfrm>
            <a:prstGeom prst="ellipse">
              <a:avLst/>
            </a:prstGeom>
            <a:solidFill>
              <a:schemeClr val="bg1"/>
            </a:solidFill>
            <a:ln w="9525">
              <a:solidFill>
                <a:schemeClr val="tx1"/>
              </a:solidFill>
              <a:round/>
              <a:headEnd/>
              <a:tailEnd/>
            </a:ln>
          </p:spPr>
          <p:txBody>
            <a:bodyPr wrap="none" anchor="ctr"/>
            <a:lstStyle/>
            <a:p>
              <a:pPr algn="l" rtl="0"/>
              <a:endParaRPr lang="en-US" kern="1200">
                <a:solidFill>
                  <a:prstClr val="black"/>
                </a:solidFill>
                <a:latin typeface="Calibri"/>
                <a:ea typeface="+mn-ea"/>
                <a:cs typeface="+mn-cs"/>
              </a:endParaRPr>
            </a:p>
          </p:txBody>
        </p:sp>
        <p:sp>
          <p:nvSpPr>
            <p:cNvPr id="12" name="Text Box 26"/>
            <p:cNvSpPr txBox="1">
              <a:spLocks noChangeArrowheads="1"/>
            </p:cNvSpPr>
            <p:nvPr/>
          </p:nvSpPr>
          <p:spPr bwMode="auto">
            <a:xfrm>
              <a:off x="7656513" y="3098800"/>
              <a:ext cx="1196975" cy="274638"/>
            </a:xfrm>
            <a:prstGeom prst="rect">
              <a:avLst/>
            </a:prstGeom>
            <a:noFill/>
            <a:ln w="9525">
              <a:noFill/>
              <a:miter lim="800000"/>
              <a:headEnd/>
              <a:tailEnd/>
            </a:ln>
          </p:spPr>
          <p:txBody>
            <a:bodyPr wrap="none">
              <a:spAutoFit/>
            </a:bodyPr>
            <a:lstStyle/>
            <a:p>
              <a:pPr algn="l" rtl="0"/>
              <a:r>
                <a:rPr lang="en-US" sz="1200" b="1" kern="1200">
                  <a:solidFill>
                    <a:prstClr val="black"/>
                  </a:solidFill>
                  <a:latin typeface="Courier New" pitchFamily="49" charset="0"/>
                  <a:ea typeface="+mn-ea"/>
                  <a:cs typeface="+mn-cs"/>
                </a:rPr>
                <a:t>  10 -   50</a:t>
              </a:r>
            </a:p>
          </p:txBody>
        </p:sp>
        <p:sp>
          <p:nvSpPr>
            <p:cNvPr id="13" name="Text Box 27"/>
            <p:cNvSpPr txBox="1">
              <a:spLocks noChangeArrowheads="1"/>
            </p:cNvSpPr>
            <p:nvPr/>
          </p:nvSpPr>
          <p:spPr bwMode="auto">
            <a:xfrm>
              <a:off x="7656513" y="3352800"/>
              <a:ext cx="1196975" cy="274638"/>
            </a:xfrm>
            <a:prstGeom prst="rect">
              <a:avLst/>
            </a:prstGeom>
            <a:noFill/>
            <a:ln w="9525">
              <a:noFill/>
              <a:miter lim="800000"/>
              <a:headEnd/>
              <a:tailEnd/>
            </a:ln>
          </p:spPr>
          <p:txBody>
            <a:bodyPr wrap="none">
              <a:spAutoFit/>
            </a:bodyPr>
            <a:lstStyle/>
            <a:p>
              <a:pPr algn="l" rtl="0"/>
              <a:r>
                <a:rPr lang="en-US" sz="1200" b="1" kern="1200">
                  <a:solidFill>
                    <a:prstClr val="black"/>
                  </a:solidFill>
                  <a:latin typeface="Courier New" pitchFamily="49" charset="0"/>
                  <a:ea typeface="+mn-ea"/>
                  <a:cs typeface="+mn-cs"/>
                </a:rPr>
                <a:t>  50 -  100</a:t>
              </a:r>
            </a:p>
          </p:txBody>
        </p:sp>
        <p:sp>
          <p:nvSpPr>
            <p:cNvPr id="14" name="Text Box 28"/>
            <p:cNvSpPr txBox="1">
              <a:spLocks noChangeArrowheads="1"/>
            </p:cNvSpPr>
            <p:nvPr/>
          </p:nvSpPr>
          <p:spPr bwMode="auto">
            <a:xfrm>
              <a:off x="7748588" y="3595688"/>
              <a:ext cx="1104900" cy="274638"/>
            </a:xfrm>
            <a:prstGeom prst="rect">
              <a:avLst/>
            </a:prstGeom>
            <a:noFill/>
            <a:ln w="9525">
              <a:noFill/>
              <a:miter lim="800000"/>
              <a:headEnd/>
              <a:tailEnd/>
            </a:ln>
          </p:spPr>
          <p:txBody>
            <a:bodyPr wrap="none">
              <a:spAutoFit/>
            </a:bodyPr>
            <a:lstStyle/>
            <a:p>
              <a:pPr algn="l" rtl="0"/>
              <a:r>
                <a:rPr lang="en-US" sz="1200" b="1" kern="1200">
                  <a:solidFill>
                    <a:prstClr val="black"/>
                  </a:solidFill>
                  <a:latin typeface="Courier New" pitchFamily="49" charset="0"/>
                  <a:ea typeface="+mn-ea"/>
                  <a:cs typeface="+mn-cs"/>
                </a:rPr>
                <a:t>100 –  300</a:t>
              </a:r>
            </a:p>
          </p:txBody>
        </p:sp>
        <p:sp>
          <p:nvSpPr>
            <p:cNvPr id="15" name="Text Box 29"/>
            <p:cNvSpPr txBox="1">
              <a:spLocks noChangeArrowheads="1"/>
            </p:cNvSpPr>
            <p:nvPr/>
          </p:nvSpPr>
          <p:spPr bwMode="auto">
            <a:xfrm>
              <a:off x="7748588" y="3881438"/>
              <a:ext cx="1104900" cy="274638"/>
            </a:xfrm>
            <a:prstGeom prst="rect">
              <a:avLst/>
            </a:prstGeom>
            <a:noFill/>
            <a:ln w="9525">
              <a:noFill/>
              <a:miter lim="800000"/>
              <a:headEnd/>
              <a:tailEnd/>
            </a:ln>
          </p:spPr>
          <p:txBody>
            <a:bodyPr wrap="none">
              <a:spAutoFit/>
            </a:bodyPr>
            <a:lstStyle/>
            <a:p>
              <a:pPr algn="l" rtl="0"/>
              <a:r>
                <a:rPr lang="en-US" sz="1200" b="1" kern="1200">
                  <a:solidFill>
                    <a:prstClr val="black"/>
                  </a:solidFill>
                  <a:latin typeface="Courier New" pitchFamily="49" charset="0"/>
                  <a:ea typeface="+mn-ea"/>
                  <a:cs typeface="+mn-cs"/>
                </a:rPr>
                <a:t>300 -  500</a:t>
              </a:r>
            </a:p>
          </p:txBody>
        </p:sp>
        <p:sp>
          <p:nvSpPr>
            <p:cNvPr id="16" name="Text Box 30"/>
            <p:cNvSpPr txBox="1">
              <a:spLocks noChangeArrowheads="1"/>
            </p:cNvSpPr>
            <p:nvPr/>
          </p:nvSpPr>
          <p:spPr bwMode="auto">
            <a:xfrm>
              <a:off x="7656513" y="2886075"/>
              <a:ext cx="1196975" cy="274638"/>
            </a:xfrm>
            <a:prstGeom prst="rect">
              <a:avLst/>
            </a:prstGeom>
            <a:noFill/>
            <a:ln w="9525">
              <a:noFill/>
              <a:miter lim="800000"/>
              <a:headEnd/>
              <a:tailEnd/>
            </a:ln>
          </p:spPr>
          <p:txBody>
            <a:bodyPr wrap="none">
              <a:spAutoFit/>
            </a:bodyPr>
            <a:lstStyle/>
            <a:p>
              <a:pPr algn="l" rtl="0"/>
              <a:r>
                <a:rPr lang="en-US" sz="1200" b="1" kern="1200">
                  <a:solidFill>
                    <a:prstClr val="black"/>
                  </a:solidFill>
                  <a:latin typeface="Courier New" pitchFamily="49" charset="0"/>
                  <a:ea typeface="+mn-ea"/>
                  <a:cs typeface="+mn-cs"/>
                </a:rPr>
                <a:t>   5 -   10</a:t>
              </a:r>
            </a:p>
          </p:txBody>
        </p:sp>
        <p:sp>
          <p:nvSpPr>
            <p:cNvPr id="17" name="Text Box 32"/>
            <p:cNvSpPr txBox="1">
              <a:spLocks noChangeArrowheads="1"/>
            </p:cNvSpPr>
            <p:nvPr/>
          </p:nvSpPr>
          <p:spPr bwMode="auto">
            <a:xfrm>
              <a:off x="7656513" y="4192588"/>
              <a:ext cx="1196975" cy="274638"/>
            </a:xfrm>
            <a:prstGeom prst="rect">
              <a:avLst/>
            </a:prstGeom>
            <a:noFill/>
            <a:ln w="9525">
              <a:noFill/>
              <a:miter lim="800000"/>
              <a:headEnd/>
              <a:tailEnd/>
            </a:ln>
          </p:spPr>
          <p:txBody>
            <a:bodyPr wrap="none">
              <a:spAutoFit/>
            </a:bodyPr>
            <a:lstStyle/>
            <a:p>
              <a:pPr algn="l" rtl="0"/>
              <a:r>
                <a:rPr lang="en-US" sz="1200" b="1" kern="1200">
                  <a:solidFill>
                    <a:prstClr val="black"/>
                  </a:solidFill>
                  <a:latin typeface="Courier New" pitchFamily="49" charset="0"/>
                  <a:ea typeface="+mn-ea"/>
                  <a:cs typeface="+mn-cs"/>
                </a:rPr>
                <a:t> 500 - 1000</a:t>
              </a:r>
            </a:p>
          </p:txBody>
        </p:sp>
        <p:sp>
          <p:nvSpPr>
            <p:cNvPr id="18" name="AutoShape 37"/>
            <p:cNvSpPr>
              <a:spLocks noChangeAspect="1" noChangeArrowheads="1"/>
            </p:cNvSpPr>
            <p:nvPr/>
          </p:nvSpPr>
          <p:spPr bwMode="auto">
            <a:xfrm>
              <a:off x="7505701" y="2997200"/>
              <a:ext cx="46038" cy="39688"/>
            </a:xfrm>
            <a:prstGeom prst="triangle">
              <a:avLst>
                <a:gd name="adj" fmla="val 50000"/>
              </a:avLst>
            </a:prstGeom>
            <a:solidFill>
              <a:schemeClr val="bg1"/>
            </a:solidFill>
            <a:ln w="9525">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19" name="Rectangle 24"/>
            <p:cNvSpPr>
              <a:spLocks noChangeAspect="1" noChangeArrowheads="1"/>
            </p:cNvSpPr>
            <p:nvPr/>
          </p:nvSpPr>
          <p:spPr bwMode="auto">
            <a:xfrm>
              <a:off x="7483476" y="3687763"/>
              <a:ext cx="92075" cy="92075"/>
            </a:xfrm>
            <a:prstGeom prst="rect">
              <a:avLst/>
            </a:prstGeom>
            <a:solidFill>
              <a:schemeClr val="bg1"/>
            </a:solidFill>
            <a:ln w="9525">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20" name="AutoShape 22"/>
            <p:cNvSpPr>
              <a:spLocks noChangeAspect="1" noChangeArrowheads="1"/>
            </p:cNvSpPr>
            <p:nvPr/>
          </p:nvSpPr>
          <p:spPr bwMode="auto">
            <a:xfrm>
              <a:off x="7483476" y="3441700"/>
              <a:ext cx="92075" cy="79375"/>
            </a:xfrm>
            <a:prstGeom prst="triangle">
              <a:avLst>
                <a:gd name="adj" fmla="val 50000"/>
              </a:avLst>
            </a:prstGeom>
            <a:solidFill>
              <a:schemeClr val="bg1"/>
            </a:solidFill>
            <a:ln w="9525">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21" name="Oval 25"/>
            <p:cNvSpPr>
              <a:spLocks noChangeAspect="1" noChangeArrowheads="1"/>
            </p:cNvSpPr>
            <p:nvPr/>
          </p:nvSpPr>
          <p:spPr bwMode="auto">
            <a:xfrm>
              <a:off x="7464426" y="3944938"/>
              <a:ext cx="128588" cy="128588"/>
            </a:xfrm>
            <a:prstGeom prst="ellipse">
              <a:avLst/>
            </a:prstGeom>
            <a:solidFill>
              <a:schemeClr val="bg1"/>
            </a:solidFill>
            <a:ln w="12700">
              <a:solidFill>
                <a:schemeClr val="tx1"/>
              </a:solidFill>
              <a:round/>
              <a:headEnd/>
              <a:tailEnd/>
            </a:ln>
          </p:spPr>
          <p:txBody>
            <a:bodyPr wrap="none" anchor="ctr"/>
            <a:lstStyle/>
            <a:p>
              <a:pPr algn="l" rtl="0"/>
              <a:endParaRPr lang="en-US" kern="1200">
                <a:solidFill>
                  <a:prstClr val="black"/>
                </a:solidFill>
                <a:latin typeface="Calibri"/>
                <a:ea typeface="+mn-ea"/>
                <a:cs typeface="+mn-cs"/>
              </a:endParaRPr>
            </a:p>
          </p:txBody>
        </p:sp>
        <p:sp>
          <p:nvSpPr>
            <p:cNvPr id="22" name="AutoShape 33"/>
            <p:cNvSpPr>
              <a:spLocks noChangeAspect="1" noChangeArrowheads="1"/>
            </p:cNvSpPr>
            <p:nvPr/>
          </p:nvSpPr>
          <p:spPr bwMode="auto">
            <a:xfrm>
              <a:off x="7446963" y="4240213"/>
              <a:ext cx="165100" cy="158750"/>
            </a:xfrm>
            <a:prstGeom prst="pentagon">
              <a:avLst/>
            </a:prstGeom>
            <a:solidFill>
              <a:schemeClr val="bg1"/>
            </a:solidFill>
            <a:ln w="9525">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23" name="AutoShape 38"/>
            <p:cNvSpPr>
              <a:spLocks noChangeAspect="1" noChangeArrowheads="1"/>
            </p:cNvSpPr>
            <p:nvPr/>
          </p:nvSpPr>
          <p:spPr bwMode="auto">
            <a:xfrm>
              <a:off x="7410451" y="4565650"/>
              <a:ext cx="238125" cy="206375"/>
            </a:xfrm>
            <a:prstGeom prst="hexagon">
              <a:avLst>
                <a:gd name="adj" fmla="val 28846"/>
                <a:gd name="vf" fmla="val 115470"/>
              </a:avLst>
            </a:prstGeom>
            <a:solidFill>
              <a:schemeClr val="bg1"/>
            </a:solidFill>
            <a:ln w="9525">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24" name="Text Box 39"/>
            <p:cNvSpPr txBox="1">
              <a:spLocks noChangeArrowheads="1"/>
            </p:cNvSpPr>
            <p:nvPr/>
          </p:nvSpPr>
          <p:spPr bwMode="auto">
            <a:xfrm>
              <a:off x="7564438" y="4535488"/>
              <a:ext cx="1289050" cy="274638"/>
            </a:xfrm>
            <a:prstGeom prst="rect">
              <a:avLst/>
            </a:prstGeom>
            <a:noFill/>
            <a:ln w="9525">
              <a:noFill/>
              <a:miter lim="800000"/>
              <a:headEnd/>
              <a:tailEnd/>
            </a:ln>
          </p:spPr>
          <p:txBody>
            <a:bodyPr wrap="none">
              <a:spAutoFit/>
            </a:bodyPr>
            <a:lstStyle/>
            <a:p>
              <a:pPr algn="l" rtl="0"/>
              <a:r>
                <a:rPr lang="en-US" sz="1200" b="1" kern="1200">
                  <a:solidFill>
                    <a:prstClr val="black"/>
                  </a:solidFill>
                  <a:latin typeface="Courier New" pitchFamily="49" charset="0"/>
                  <a:ea typeface="+mn-ea"/>
                  <a:cs typeface="+mn-cs"/>
                </a:rPr>
                <a:t> 1000 - 3500</a:t>
              </a:r>
            </a:p>
          </p:txBody>
        </p:sp>
        <p:sp>
          <p:nvSpPr>
            <p:cNvPr id="49" name="Rectangle 48"/>
            <p:cNvSpPr>
              <a:spLocks noChangeArrowheads="1"/>
            </p:cNvSpPr>
            <p:nvPr/>
          </p:nvSpPr>
          <p:spPr bwMode="auto">
            <a:xfrm>
              <a:off x="7240337" y="719328"/>
              <a:ext cx="1803400" cy="1261872"/>
            </a:xfrm>
            <a:prstGeom prst="rect">
              <a:avLst/>
            </a:prstGeom>
            <a:solidFill>
              <a:schemeClr val="tx1"/>
            </a:solidFill>
            <a:ln w="9525">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37" name="Rectangle 7"/>
            <p:cNvSpPr>
              <a:spLocks noChangeArrowheads="1"/>
            </p:cNvSpPr>
            <p:nvPr/>
          </p:nvSpPr>
          <p:spPr bwMode="auto">
            <a:xfrm>
              <a:off x="7290134" y="763445"/>
              <a:ext cx="1701800" cy="1175084"/>
            </a:xfrm>
            <a:prstGeom prst="rect">
              <a:avLst/>
            </a:prstGeom>
            <a:solidFill>
              <a:schemeClr val="bg1"/>
            </a:solidFill>
            <a:ln w="9525">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38" name="Text Box 8"/>
            <p:cNvSpPr txBox="1">
              <a:spLocks noChangeArrowheads="1"/>
            </p:cNvSpPr>
            <p:nvPr/>
          </p:nvSpPr>
          <p:spPr bwMode="auto">
            <a:xfrm>
              <a:off x="7271084" y="739381"/>
              <a:ext cx="1768475" cy="400110"/>
            </a:xfrm>
            <a:prstGeom prst="rect">
              <a:avLst/>
            </a:prstGeom>
            <a:noFill/>
            <a:ln w="9525">
              <a:noFill/>
              <a:miter lim="800000"/>
              <a:headEnd/>
              <a:tailEnd/>
            </a:ln>
          </p:spPr>
          <p:txBody>
            <a:bodyPr>
              <a:spAutoFit/>
            </a:bodyPr>
            <a:lstStyle/>
            <a:p>
              <a:pPr algn="l" rtl="0"/>
              <a:r>
                <a:rPr lang="en-US" sz="1000" b="1" kern="1200" dirty="0">
                  <a:solidFill>
                    <a:prstClr val="black"/>
                  </a:solidFill>
                  <a:latin typeface="Calibri"/>
                  <a:ea typeface="+mn-ea"/>
                  <a:cs typeface="+mn-cs"/>
                </a:rPr>
                <a:t>Percent of back-trajectories passing through grid square</a:t>
              </a:r>
            </a:p>
          </p:txBody>
        </p:sp>
        <p:sp>
          <p:nvSpPr>
            <p:cNvPr id="39" name="Text Box 9"/>
            <p:cNvSpPr txBox="1">
              <a:spLocks noChangeArrowheads="1"/>
            </p:cNvSpPr>
            <p:nvPr/>
          </p:nvSpPr>
          <p:spPr bwMode="auto">
            <a:xfrm>
              <a:off x="7529847" y="1150544"/>
              <a:ext cx="412292" cy="246221"/>
            </a:xfrm>
            <a:prstGeom prst="rect">
              <a:avLst/>
            </a:prstGeom>
            <a:noFill/>
            <a:ln w="9525">
              <a:noFill/>
              <a:miter lim="800000"/>
              <a:headEnd/>
              <a:tailEnd/>
            </a:ln>
          </p:spPr>
          <p:txBody>
            <a:bodyPr wrap="none">
              <a:spAutoFit/>
            </a:bodyPr>
            <a:lstStyle/>
            <a:p>
              <a:pPr algn="l" rtl="0"/>
              <a:r>
                <a:rPr lang="en-US" sz="1000" kern="1200" dirty="0">
                  <a:solidFill>
                    <a:prstClr val="black"/>
                  </a:solidFill>
                  <a:latin typeface="Calibri"/>
                  <a:ea typeface="+mn-ea"/>
                  <a:cs typeface="+mn-cs"/>
                </a:rPr>
                <a:t>0 - 1</a:t>
              </a:r>
            </a:p>
          </p:txBody>
        </p:sp>
        <p:sp>
          <p:nvSpPr>
            <p:cNvPr id="40" name="Text Box 10"/>
            <p:cNvSpPr txBox="1">
              <a:spLocks noChangeArrowheads="1"/>
            </p:cNvSpPr>
            <p:nvPr/>
          </p:nvSpPr>
          <p:spPr bwMode="auto">
            <a:xfrm>
              <a:off x="7529847" y="1406131"/>
              <a:ext cx="412292" cy="246221"/>
            </a:xfrm>
            <a:prstGeom prst="rect">
              <a:avLst/>
            </a:prstGeom>
            <a:noFill/>
            <a:ln w="9525">
              <a:noFill/>
              <a:miter lim="800000"/>
              <a:headEnd/>
              <a:tailEnd/>
            </a:ln>
          </p:spPr>
          <p:txBody>
            <a:bodyPr wrap="none">
              <a:spAutoFit/>
            </a:bodyPr>
            <a:lstStyle/>
            <a:p>
              <a:pPr algn="l" rtl="0"/>
              <a:r>
                <a:rPr lang="en-US" sz="1000" kern="1200" dirty="0">
                  <a:solidFill>
                    <a:prstClr val="black"/>
                  </a:solidFill>
                  <a:latin typeface="Calibri"/>
                  <a:ea typeface="+mn-ea"/>
                  <a:cs typeface="+mn-cs"/>
                </a:rPr>
                <a:t>1-  </a:t>
              </a:r>
              <a:r>
                <a:rPr lang="en-US" sz="1000" kern="1200" dirty="0" smtClean="0">
                  <a:solidFill>
                    <a:prstClr val="black"/>
                  </a:solidFill>
                  <a:latin typeface="Calibri"/>
                  <a:ea typeface="+mn-ea"/>
                  <a:cs typeface="+mn-cs"/>
                </a:rPr>
                <a:t>3</a:t>
              </a:r>
              <a:endParaRPr lang="en-US" sz="1000" kern="1200" dirty="0">
                <a:solidFill>
                  <a:prstClr val="black"/>
                </a:solidFill>
                <a:latin typeface="Calibri"/>
                <a:ea typeface="+mn-ea"/>
                <a:cs typeface="+mn-cs"/>
              </a:endParaRPr>
            </a:p>
          </p:txBody>
        </p:sp>
        <p:sp>
          <p:nvSpPr>
            <p:cNvPr id="41" name="Text Box 11"/>
            <p:cNvSpPr txBox="1">
              <a:spLocks noChangeArrowheads="1"/>
            </p:cNvSpPr>
            <p:nvPr/>
          </p:nvSpPr>
          <p:spPr bwMode="auto">
            <a:xfrm>
              <a:off x="7529847" y="1661719"/>
              <a:ext cx="412292" cy="246221"/>
            </a:xfrm>
            <a:prstGeom prst="rect">
              <a:avLst/>
            </a:prstGeom>
            <a:noFill/>
            <a:ln w="9525">
              <a:noFill/>
              <a:miter lim="800000"/>
              <a:headEnd/>
              <a:tailEnd/>
            </a:ln>
          </p:spPr>
          <p:txBody>
            <a:bodyPr wrap="none">
              <a:spAutoFit/>
            </a:bodyPr>
            <a:lstStyle/>
            <a:p>
              <a:pPr algn="l" rtl="0"/>
              <a:r>
                <a:rPr lang="en-US" sz="1000" kern="1200" dirty="0" smtClean="0">
                  <a:solidFill>
                    <a:prstClr val="black"/>
                  </a:solidFill>
                  <a:latin typeface="Calibri"/>
                  <a:ea typeface="+mn-ea"/>
                  <a:cs typeface="+mn-cs"/>
                </a:rPr>
                <a:t>3 </a:t>
              </a:r>
              <a:r>
                <a:rPr lang="en-US" sz="1000" kern="1200" dirty="0">
                  <a:solidFill>
                    <a:prstClr val="black"/>
                  </a:solidFill>
                  <a:latin typeface="Calibri"/>
                  <a:ea typeface="+mn-ea"/>
                  <a:cs typeface="+mn-cs"/>
                </a:rPr>
                <a:t>- </a:t>
              </a:r>
              <a:r>
                <a:rPr lang="en-US" sz="1000" kern="1200" dirty="0" smtClean="0">
                  <a:solidFill>
                    <a:prstClr val="black"/>
                  </a:solidFill>
                  <a:latin typeface="Calibri"/>
                  <a:ea typeface="+mn-ea"/>
                  <a:cs typeface="+mn-cs"/>
                </a:rPr>
                <a:t>6</a:t>
              </a:r>
              <a:endParaRPr lang="en-US" sz="1000" kern="1200" dirty="0">
                <a:solidFill>
                  <a:prstClr val="black"/>
                </a:solidFill>
                <a:latin typeface="Calibri"/>
                <a:ea typeface="+mn-ea"/>
                <a:cs typeface="+mn-cs"/>
              </a:endParaRPr>
            </a:p>
          </p:txBody>
        </p:sp>
        <p:sp>
          <p:nvSpPr>
            <p:cNvPr id="42" name="Text Box 12"/>
            <p:cNvSpPr txBox="1">
              <a:spLocks noChangeArrowheads="1"/>
            </p:cNvSpPr>
            <p:nvPr/>
          </p:nvSpPr>
          <p:spPr bwMode="auto">
            <a:xfrm>
              <a:off x="8295461" y="1152465"/>
              <a:ext cx="503664" cy="246221"/>
            </a:xfrm>
            <a:prstGeom prst="rect">
              <a:avLst/>
            </a:prstGeom>
            <a:noFill/>
            <a:ln w="9525">
              <a:noFill/>
              <a:miter lim="800000"/>
              <a:headEnd/>
              <a:tailEnd/>
            </a:ln>
          </p:spPr>
          <p:txBody>
            <a:bodyPr wrap="none">
              <a:spAutoFit/>
            </a:bodyPr>
            <a:lstStyle/>
            <a:p>
              <a:pPr algn="l" rtl="0"/>
              <a:r>
                <a:rPr lang="en-US" sz="1000" kern="1200" dirty="0" smtClean="0">
                  <a:solidFill>
                    <a:prstClr val="black"/>
                  </a:solidFill>
                  <a:latin typeface="Calibri"/>
                  <a:ea typeface="+mn-ea"/>
                  <a:cs typeface="+mn-cs"/>
                </a:rPr>
                <a:t>6 – 10</a:t>
              </a:r>
              <a:endParaRPr lang="en-US" sz="1000" kern="1200" dirty="0">
                <a:solidFill>
                  <a:prstClr val="black"/>
                </a:solidFill>
                <a:latin typeface="Calibri"/>
                <a:ea typeface="+mn-ea"/>
                <a:cs typeface="+mn-cs"/>
              </a:endParaRPr>
            </a:p>
          </p:txBody>
        </p:sp>
        <p:sp>
          <p:nvSpPr>
            <p:cNvPr id="43" name="Text Box 13"/>
            <p:cNvSpPr txBox="1">
              <a:spLocks noChangeArrowheads="1"/>
            </p:cNvSpPr>
            <p:nvPr/>
          </p:nvSpPr>
          <p:spPr bwMode="auto">
            <a:xfrm>
              <a:off x="8297917" y="1405128"/>
              <a:ext cx="609462" cy="246221"/>
            </a:xfrm>
            <a:prstGeom prst="rect">
              <a:avLst/>
            </a:prstGeom>
            <a:noFill/>
            <a:ln w="9525">
              <a:noFill/>
              <a:miter lim="800000"/>
              <a:headEnd/>
              <a:tailEnd/>
            </a:ln>
          </p:spPr>
          <p:txBody>
            <a:bodyPr wrap="none">
              <a:spAutoFit/>
            </a:bodyPr>
            <a:lstStyle/>
            <a:p>
              <a:pPr algn="l" rtl="0"/>
              <a:r>
                <a:rPr lang="en-US" sz="1000" kern="1200" dirty="0" smtClean="0">
                  <a:solidFill>
                    <a:prstClr val="black"/>
                  </a:solidFill>
                  <a:latin typeface="Calibri"/>
                  <a:ea typeface="+mn-ea"/>
                  <a:cs typeface="+mn-cs"/>
                </a:rPr>
                <a:t>10 </a:t>
              </a:r>
              <a:r>
                <a:rPr lang="en-US" sz="1000" kern="1200" dirty="0">
                  <a:solidFill>
                    <a:prstClr val="black"/>
                  </a:solidFill>
                  <a:latin typeface="Calibri"/>
                  <a:ea typeface="+mn-ea"/>
                  <a:cs typeface="+mn-cs"/>
                </a:rPr>
                <a:t>- 100</a:t>
              </a:r>
            </a:p>
          </p:txBody>
        </p:sp>
        <p:sp>
          <p:nvSpPr>
            <p:cNvPr id="44" name="Rectangle 14"/>
            <p:cNvSpPr>
              <a:spLocks noChangeAspect="1" noChangeArrowheads="1"/>
            </p:cNvSpPr>
            <p:nvPr/>
          </p:nvSpPr>
          <p:spPr bwMode="auto">
            <a:xfrm>
              <a:off x="7379034" y="1182294"/>
              <a:ext cx="182563" cy="182563"/>
            </a:xfrm>
            <a:prstGeom prst="rect">
              <a:avLst/>
            </a:prstGeom>
            <a:solidFill>
              <a:srgbClr val="FFFFCC"/>
            </a:solidFill>
            <a:ln w="12700">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45" name="Rectangle 15"/>
            <p:cNvSpPr>
              <a:spLocks noChangeAspect="1" noChangeArrowheads="1"/>
            </p:cNvSpPr>
            <p:nvPr/>
          </p:nvSpPr>
          <p:spPr bwMode="auto">
            <a:xfrm>
              <a:off x="7379034" y="1437881"/>
              <a:ext cx="182563" cy="182563"/>
            </a:xfrm>
            <a:prstGeom prst="rect">
              <a:avLst/>
            </a:prstGeom>
            <a:solidFill>
              <a:srgbClr val="FFF293"/>
            </a:solidFill>
            <a:ln w="12700">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46" name="Rectangle 16"/>
            <p:cNvSpPr>
              <a:spLocks noChangeAspect="1" noChangeArrowheads="1"/>
            </p:cNvSpPr>
            <p:nvPr/>
          </p:nvSpPr>
          <p:spPr bwMode="auto">
            <a:xfrm>
              <a:off x="7379034" y="1693469"/>
              <a:ext cx="182563" cy="182563"/>
            </a:xfrm>
            <a:prstGeom prst="rect">
              <a:avLst/>
            </a:prstGeom>
            <a:solidFill>
              <a:srgbClr val="FBEA6D"/>
            </a:solidFill>
            <a:ln w="12700">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47" name="Rectangle 17"/>
            <p:cNvSpPr>
              <a:spLocks noChangeAspect="1" noChangeArrowheads="1"/>
            </p:cNvSpPr>
            <p:nvPr/>
          </p:nvSpPr>
          <p:spPr bwMode="auto">
            <a:xfrm>
              <a:off x="8144648" y="1184215"/>
              <a:ext cx="182563" cy="182563"/>
            </a:xfrm>
            <a:prstGeom prst="rect">
              <a:avLst/>
            </a:prstGeom>
            <a:solidFill>
              <a:srgbClr val="E4CA06"/>
            </a:solidFill>
            <a:ln w="12700">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48" name="Rectangle 18"/>
            <p:cNvSpPr>
              <a:spLocks noChangeAspect="1" noChangeArrowheads="1"/>
            </p:cNvSpPr>
            <p:nvPr/>
          </p:nvSpPr>
          <p:spPr bwMode="auto">
            <a:xfrm>
              <a:off x="8147104" y="1436878"/>
              <a:ext cx="182563" cy="182563"/>
            </a:xfrm>
            <a:prstGeom prst="rect">
              <a:avLst/>
            </a:prstGeom>
            <a:solidFill>
              <a:srgbClr val="B7A205"/>
            </a:solidFill>
            <a:ln w="12700">
              <a:solidFill>
                <a:schemeClr val="tx1"/>
              </a:solidFill>
              <a:miter lim="800000"/>
              <a:headEnd/>
              <a:tailEnd/>
            </a:ln>
          </p:spPr>
          <p:txBody>
            <a:bodyPr wrap="none" anchor="ctr"/>
            <a:lstStyle/>
            <a:p>
              <a:pPr algn="l" rtl="0"/>
              <a:endParaRPr lang="en-US" kern="1200">
                <a:solidFill>
                  <a:prstClr val="black"/>
                </a:solidFill>
                <a:latin typeface="Calibri"/>
                <a:ea typeface="+mn-ea"/>
                <a:cs typeface="+mn-cs"/>
              </a:endParaRPr>
            </a:p>
          </p:txBody>
        </p:sp>
        <p:sp>
          <p:nvSpPr>
            <p:cNvPr id="51" name="TextBox 50"/>
            <p:cNvSpPr txBox="1"/>
            <p:nvPr/>
          </p:nvSpPr>
          <p:spPr>
            <a:xfrm>
              <a:off x="7419474" y="2017295"/>
              <a:ext cx="1447832" cy="369332"/>
            </a:xfrm>
            <a:prstGeom prst="rect">
              <a:avLst/>
            </a:prstGeom>
            <a:noFill/>
          </p:spPr>
          <p:txBody>
            <a:bodyPr wrap="none" rtlCol="0">
              <a:spAutoFit/>
            </a:bodyPr>
            <a:lstStyle/>
            <a:p>
              <a:pPr algn="l" rtl="0"/>
              <a:r>
                <a:rPr lang="en-US" b="1" kern="1200" dirty="0">
                  <a:solidFill>
                    <a:prstClr val="white"/>
                  </a:solidFill>
                  <a:latin typeface="Calibri"/>
                  <a:ea typeface="+mn-ea"/>
                  <a:cs typeface="+mn-cs"/>
                </a:rPr>
                <a:t>Air Emissions</a:t>
              </a:r>
            </a:p>
          </p:txBody>
        </p:sp>
        <p:sp>
          <p:nvSpPr>
            <p:cNvPr id="54" name="TextBox 53"/>
            <p:cNvSpPr txBox="1"/>
            <p:nvPr/>
          </p:nvSpPr>
          <p:spPr>
            <a:xfrm>
              <a:off x="7475622" y="288758"/>
              <a:ext cx="1489510" cy="246221"/>
            </a:xfrm>
            <a:prstGeom prst="rect">
              <a:avLst/>
            </a:prstGeom>
            <a:noFill/>
          </p:spPr>
          <p:txBody>
            <a:bodyPr wrap="none" rtlCol="0">
              <a:spAutoFit/>
            </a:bodyPr>
            <a:lstStyle/>
            <a:p>
              <a:pPr algn="l" rtl="0"/>
              <a:r>
                <a:rPr lang="en-US" sz="1000" b="1" kern="1200" dirty="0">
                  <a:solidFill>
                    <a:prstClr val="black"/>
                  </a:solidFill>
                  <a:latin typeface="Calibri"/>
                  <a:ea typeface="+mn-ea"/>
                  <a:cs typeface="+mn-cs"/>
                </a:rPr>
                <a:t>Piney Measurement Site</a:t>
              </a:r>
            </a:p>
          </p:txBody>
        </p:sp>
        <p:sp>
          <p:nvSpPr>
            <p:cNvPr id="56" name="5-Point Star 55"/>
            <p:cNvSpPr>
              <a:spLocks noChangeAspect="1"/>
            </p:cNvSpPr>
            <p:nvPr/>
          </p:nvSpPr>
          <p:spPr>
            <a:xfrm>
              <a:off x="7288731" y="330467"/>
              <a:ext cx="182880" cy="182880"/>
            </a:xfrm>
            <a:prstGeom prst="star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grpSp>
      <p:sp>
        <p:nvSpPr>
          <p:cNvPr id="59" name="TextBox 58"/>
          <p:cNvSpPr txBox="1"/>
          <p:nvPr/>
        </p:nvSpPr>
        <p:spPr>
          <a:xfrm>
            <a:off x="2590800" y="6432521"/>
            <a:ext cx="2616422" cy="307777"/>
          </a:xfrm>
          <a:prstGeom prst="rect">
            <a:avLst/>
          </a:prstGeom>
          <a:noFill/>
        </p:spPr>
        <p:txBody>
          <a:bodyPr wrap="none" rtlCol="0">
            <a:spAutoFit/>
          </a:bodyPr>
          <a:lstStyle/>
          <a:p>
            <a:r>
              <a:rPr lang="en-US" sz="1400" b="1" i="1" dirty="0" smtClean="0"/>
              <a:t>0.1 degree lat/long regional grid</a:t>
            </a:r>
            <a:endParaRPr lang="en-US" sz="1400" b="1" i="1" dirty="0"/>
          </a:p>
        </p:txBody>
      </p:sp>
      <p:sp>
        <p:nvSpPr>
          <p:cNvPr id="60" name="TextBox 51"/>
          <p:cNvSpPr txBox="1">
            <a:spLocks noChangeArrowheads="1"/>
          </p:cNvSpPr>
          <p:nvPr/>
        </p:nvSpPr>
        <p:spPr bwMode="auto">
          <a:xfrm>
            <a:off x="1371600" y="420469"/>
            <a:ext cx="5638800" cy="646331"/>
          </a:xfrm>
          <a:prstGeom prst="rect">
            <a:avLst/>
          </a:prstGeom>
          <a:noFill/>
          <a:ln w="9525">
            <a:noFill/>
            <a:miter lim="800000"/>
            <a:headEnd/>
            <a:tailEnd/>
          </a:ln>
        </p:spPr>
        <p:txBody>
          <a:bodyPr wrap="square">
            <a:spAutoFit/>
          </a:bodyPr>
          <a:lstStyle/>
          <a:p>
            <a:r>
              <a:rPr lang="en-US" b="1" dirty="0" smtClean="0">
                <a:solidFill>
                  <a:srgbClr val="000000"/>
                </a:solidFill>
                <a:latin typeface="Calibri" pitchFamily="34" charset="0"/>
              </a:rPr>
              <a:t>Where the air at the Piney Reservoir site tended to come from -- on average -- over the entire year</a:t>
            </a:r>
            <a:endParaRPr lang="en-US" b="1" dirty="0">
              <a:solidFill>
                <a:srgbClr val="000000"/>
              </a:solidFill>
              <a:latin typeface="Calibri" pitchFamily="34" charset="0"/>
            </a:endParaRPr>
          </a:p>
        </p:txBody>
      </p:sp>
    </p:spTree>
    <p:extLst>
      <p:ext uri="{BB962C8B-B14F-4D97-AF65-F5344CB8AC3E}">
        <p14:creationId xmlns="" xmlns:p14="http://schemas.microsoft.com/office/powerpoint/2010/main" val="4228369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0" descr="diff_11_rgm_day_top.jpg"/>
          <p:cNvPicPr>
            <a:picLocks noChangeAspect="1"/>
          </p:cNvPicPr>
          <p:nvPr/>
        </p:nvPicPr>
        <p:blipFill>
          <a:blip r:embed="rId3" cstate="print"/>
          <a:srcRect/>
          <a:stretch>
            <a:fillRect/>
          </a:stretch>
        </p:blipFill>
        <p:spPr bwMode="auto">
          <a:xfrm>
            <a:off x="173038" y="987425"/>
            <a:ext cx="7169150" cy="5489575"/>
          </a:xfrm>
          <a:prstGeom prst="rect">
            <a:avLst/>
          </a:prstGeom>
          <a:noFill/>
          <a:ln w="9525">
            <a:noFill/>
            <a:miter lim="800000"/>
            <a:headEnd/>
            <a:tailEnd/>
          </a:ln>
        </p:spPr>
      </p:pic>
      <p:sp>
        <p:nvSpPr>
          <p:cNvPr id="59395" name="TextBox 51"/>
          <p:cNvSpPr txBox="1">
            <a:spLocks noChangeArrowheads="1"/>
          </p:cNvSpPr>
          <p:nvPr/>
        </p:nvSpPr>
        <p:spPr bwMode="auto">
          <a:xfrm>
            <a:off x="1371600" y="420469"/>
            <a:ext cx="5638800" cy="646331"/>
          </a:xfrm>
          <a:prstGeom prst="rect">
            <a:avLst/>
          </a:prstGeom>
          <a:noFill/>
          <a:ln w="9525">
            <a:noFill/>
            <a:miter lim="800000"/>
            <a:headEnd/>
            <a:tailEnd/>
          </a:ln>
        </p:spPr>
        <p:txBody>
          <a:bodyPr wrap="square">
            <a:spAutoFit/>
          </a:bodyPr>
          <a:lstStyle/>
          <a:p>
            <a:r>
              <a:rPr lang="en-US" b="1" dirty="0" smtClean="0">
                <a:solidFill>
                  <a:srgbClr val="000000"/>
                </a:solidFill>
                <a:latin typeface="Calibri" pitchFamily="34" charset="0"/>
              </a:rPr>
              <a:t>Where the air tended to come from when the measured RGM at the Piney Reservoir site was HIGH</a:t>
            </a:r>
            <a:endParaRPr lang="en-US" b="1" dirty="0">
              <a:solidFill>
                <a:srgbClr val="000000"/>
              </a:solidFill>
              <a:latin typeface="Calibri" pitchFamily="34" charset="0"/>
            </a:endParaRPr>
          </a:p>
        </p:txBody>
      </p:sp>
      <p:sp>
        <p:nvSpPr>
          <p:cNvPr id="59398" name="TextBox 58"/>
          <p:cNvSpPr txBox="1">
            <a:spLocks noChangeArrowheads="1"/>
          </p:cNvSpPr>
          <p:nvPr/>
        </p:nvSpPr>
        <p:spPr bwMode="auto">
          <a:xfrm>
            <a:off x="2590800" y="6432550"/>
            <a:ext cx="2708275" cy="307975"/>
          </a:xfrm>
          <a:prstGeom prst="rect">
            <a:avLst/>
          </a:prstGeom>
          <a:noFill/>
          <a:ln w="9525">
            <a:noFill/>
            <a:miter lim="800000"/>
            <a:headEnd/>
            <a:tailEnd/>
          </a:ln>
        </p:spPr>
        <p:txBody>
          <a:bodyPr wrap="none">
            <a:spAutoFit/>
          </a:bodyPr>
          <a:lstStyle/>
          <a:p>
            <a:r>
              <a:rPr lang="en-US" sz="1400" b="1" i="1">
                <a:solidFill>
                  <a:srgbClr val="000000"/>
                </a:solidFill>
                <a:latin typeface="Calibri" pitchFamily="34" charset="0"/>
              </a:rPr>
              <a:t>0.1 degree lat/long regional grid</a:t>
            </a:r>
          </a:p>
        </p:txBody>
      </p:sp>
      <p:grpSp>
        <p:nvGrpSpPr>
          <p:cNvPr id="2" name="Group 54"/>
          <p:cNvGrpSpPr>
            <a:grpSpLocks/>
          </p:cNvGrpSpPr>
          <p:nvPr/>
        </p:nvGrpSpPr>
        <p:grpSpPr bwMode="auto">
          <a:xfrm>
            <a:off x="7239000" y="31750"/>
            <a:ext cx="1804988" cy="6753225"/>
            <a:chOff x="7239000" y="32084"/>
            <a:chExt cx="1804737" cy="6752283"/>
          </a:xfrm>
        </p:grpSpPr>
        <p:sp>
          <p:nvSpPr>
            <p:cNvPr id="59400" name="Rectangle 61"/>
            <p:cNvSpPr>
              <a:spLocks noChangeArrowheads="1"/>
            </p:cNvSpPr>
            <p:nvPr/>
          </p:nvSpPr>
          <p:spPr bwMode="auto">
            <a:xfrm>
              <a:off x="7239000" y="2550695"/>
              <a:ext cx="1803400" cy="4233672"/>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01" name="Rectangle 7"/>
            <p:cNvSpPr>
              <a:spLocks noChangeArrowheads="1"/>
            </p:cNvSpPr>
            <p:nvPr/>
          </p:nvSpPr>
          <p:spPr bwMode="auto">
            <a:xfrm>
              <a:off x="7291388" y="4991100"/>
              <a:ext cx="1701800" cy="1743075"/>
            </a:xfrm>
            <a:prstGeom prst="rect">
              <a:avLst/>
            </a:prstGeom>
            <a:solidFill>
              <a:schemeClr val="bg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02" name="Text Box 8"/>
            <p:cNvSpPr txBox="1">
              <a:spLocks noChangeArrowheads="1"/>
            </p:cNvSpPr>
            <p:nvPr/>
          </p:nvSpPr>
          <p:spPr bwMode="auto">
            <a:xfrm>
              <a:off x="7272338" y="4991100"/>
              <a:ext cx="1768475" cy="396875"/>
            </a:xfrm>
            <a:prstGeom prst="rect">
              <a:avLst/>
            </a:prstGeom>
            <a:noFill/>
            <a:ln w="9525">
              <a:noFill/>
              <a:miter lim="800000"/>
              <a:headEnd/>
              <a:tailEnd/>
            </a:ln>
          </p:spPr>
          <p:txBody>
            <a:bodyPr>
              <a:spAutoFit/>
            </a:bodyPr>
            <a:lstStyle/>
            <a:p>
              <a:r>
                <a:rPr lang="en-US" sz="1000" b="1">
                  <a:solidFill>
                    <a:srgbClr val="000000"/>
                  </a:solidFill>
                  <a:latin typeface="Calibri" pitchFamily="34" charset="0"/>
                </a:rPr>
                <a:t>color of symbol denotes type of mercury source</a:t>
              </a:r>
            </a:p>
          </p:txBody>
        </p:sp>
        <p:sp>
          <p:nvSpPr>
            <p:cNvPr id="59403" name="Text Box 9"/>
            <p:cNvSpPr txBox="1">
              <a:spLocks noChangeArrowheads="1"/>
            </p:cNvSpPr>
            <p:nvPr/>
          </p:nvSpPr>
          <p:spPr bwMode="auto">
            <a:xfrm>
              <a:off x="7531101" y="5402263"/>
              <a:ext cx="1455738" cy="24447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coal-fired power plants</a:t>
              </a:r>
            </a:p>
          </p:txBody>
        </p:sp>
        <p:sp>
          <p:nvSpPr>
            <p:cNvPr id="59404" name="Text Box 10"/>
            <p:cNvSpPr txBox="1">
              <a:spLocks noChangeArrowheads="1"/>
            </p:cNvSpPr>
            <p:nvPr/>
          </p:nvSpPr>
          <p:spPr bwMode="auto">
            <a:xfrm>
              <a:off x="7531101" y="5657850"/>
              <a:ext cx="1390650" cy="24447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other fuel combustion</a:t>
              </a:r>
            </a:p>
          </p:txBody>
        </p:sp>
        <p:sp>
          <p:nvSpPr>
            <p:cNvPr id="59405" name="Text Box 11"/>
            <p:cNvSpPr txBox="1">
              <a:spLocks noChangeArrowheads="1"/>
            </p:cNvSpPr>
            <p:nvPr/>
          </p:nvSpPr>
          <p:spPr bwMode="auto">
            <a:xfrm>
              <a:off x="7531101" y="5913438"/>
              <a:ext cx="1195388" cy="24447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waste incineration</a:t>
              </a:r>
            </a:p>
          </p:txBody>
        </p:sp>
        <p:sp>
          <p:nvSpPr>
            <p:cNvPr id="59406" name="Text Box 12"/>
            <p:cNvSpPr txBox="1">
              <a:spLocks noChangeArrowheads="1"/>
            </p:cNvSpPr>
            <p:nvPr/>
          </p:nvSpPr>
          <p:spPr bwMode="auto">
            <a:xfrm>
              <a:off x="7531101" y="6169025"/>
              <a:ext cx="895350" cy="24447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metallurgical</a:t>
              </a:r>
            </a:p>
          </p:txBody>
        </p:sp>
        <p:sp>
          <p:nvSpPr>
            <p:cNvPr id="59407" name="Text Box 13"/>
            <p:cNvSpPr txBox="1">
              <a:spLocks noChangeArrowheads="1"/>
            </p:cNvSpPr>
            <p:nvPr/>
          </p:nvSpPr>
          <p:spPr bwMode="auto">
            <a:xfrm>
              <a:off x="7531101" y="6424613"/>
              <a:ext cx="1425575" cy="24447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manufacturing &amp; other</a:t>
              </a:r>
            </a:p>
          </p:txBody>
        </p:sp>
        <p:sp>
          <p:nvSpPr>
            <p:cNvPr id="59408" name="Rectangle 14"/>
            <p:cNvSpPr>
              <a:spLocks noChangeAspect="1" noChangeArrowheads="1"/>
            </p:cNvSpPr>
            <p:nvPr/>
          </p:nvSpPr>
          <p:spPr bwMode="auto">
            <a:xfrm>
              <a:off x="7380288" y="5434013"/>
              <a:ext cx="182563" cy="182563"/>
            </a:xfrm>
            <a:prstGeom prst="rect">
              <a:avLst/>
            </a:prstGeom>
            <a:solidFill>
              <a:srgbClr val="FF3300"/>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09" name="Rectangle 15"/>
            <p:cNvSpPr>
              <a:spLocks noChangeAspect="1" noChangeArrowheads="1"/>
            </p:cNvSpPr>
            <p:nvPr/>
          </p:nvSpPr>
          <p:spPr bwMode="auto">
            <a:xfrm>
              <a:off x="7380288" y="5689600"/>
              <a:ext cx="182563" cy="182563"/>
            </a:xfrm>
            <a:prstGeom prst="rect">
              <a:avLst/>
            </a:prstGeom>
            <a:solidFill>
              <a:srgbClr val="00FF00"/>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10" name="Rectangle 16"/>
            <p:cNvSpPr>
              <a:spLocks noChangeAspect="1" noChangeArrowheads="1"/>
            </p:cNvSpPr>
            <p:nvPr/>
          </p:nvSpPr>
          <p:spPr bwMode="auto">
            <a:xfrm>
              <a:off x="7380288" y="5945188"/>
              <a:ext cx="182563" cy="182563"/>
            </a:xfrm>
            <a:prstGeom prst="rect">
              <a:avLst/>
            </a:prstGeom>
            <a:solidFill>
              <a:srgbClr val="0000FF"/>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11" name="Rectangle 17"/>
            <p:cNvSpPr>
              <a:spLocks noChangeAspect="1" noChangeArrowheads="1"/>
            </p:cNvSpPr>
            <p:nvPr/>
          </p:nvSpPr>
          <p:spPr bwMode="auto">
            <a:xfrm>
              <a:off x="7380288" y="6200775"/>
              <a:ext cx="182563" cy="182563"/>
            </a:xfrm>
            <a:prstGeom prst="rect">
              <a:avLst/>
            </a:prstGeom>
            <a:solidFill>
              <a:srgbClr val="ADADAD"/>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12" name="Rectangle 18"/>
            <p:cNvSpPr>
              <a:spLocks noChangeAspect="1" noChangeArrowheads="1"/>
            </p:cNvSpPr>
            <p:nvPr/>
          </p:nvSpPr>
          <p:spPr bwMode="auto">
            <a:xfrm>
              <a:off x="7380288" y="6456363"/>
              <a:ext cx="182563" cy="182563"/>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13" name="Rectangle 20"/>
            <p:cNvSpPr>
              <a:spLocks noChangeArrowheads="1"/>
            </p:cNvSpPr>
            <p:nvPr/>
          </p:nvSpPr>
          <p:spPr bwMode="auto">
            <a:xfrm>
              <a:off x="7291388" y="2811462"/>
              <a:ext cx="1700213" cy="2128838"/>
            </a:xfrm>
            <a:prstGeom prst="rect">
              <a:avLst/>
            </a:prstGeom>
            <a:solidFill>
              <a:schemeClr val="bg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14" name="Text Box 21"/>
            <p:cNvSpPr txBox="1">
              <a:spLocks noChangeArrowheads="1"/>
            </p:cNvSpPr>
            <p:nvPr/>
          </p:nvSpPr>
          <p:spPr bwMode="auto">
            <a:xfrm>
              <a:off x="7272338" y="2795587"/>
              <a:ext cx="1768475" cy="549275"/>
            </a:xfrm>
            <a:prstGeom prst="rect">
              <a:avLst/>
            </a:prstGeom>
            <a:noFill/>
            <a:ln w="9525">
              <a:noFill/>
              <a:miter lim="800000"/>
              <a:headEnd/>
              <a:tailEnd/>
            </a:ln>
          </p:spPr>
          <p:txBody>
            <a:bodyPr>
              <a:spAutoFit/>
            </a:bodyPr>
            <a:lstStyle/>
            <a:p>
              <a:r>
                <a:rPr lang="en-US" sz="1000" b="1">
                  <a:solidFill>
                    <a:srgbClr val="000000"/>
                  </a:solidFill>
                  <a:latin typeface="Calibri" pitchFamily="34" charset="0"/>
                </a:rPr>
                <a:t>size/shape of symbol denotes amount of mercury emitted (kg/yr)</a:t>
              </a:r>
            </a:p>
          </p:txBody>
        </p:sp>
        <p:sp>
          <p:nvSpPr>
            <p:cNvPr id="59415" name="Oval 23"/>
            <p:cNvSpPr>
              <a:spLocks noChangeAspect="1" noChangeArrowheads="1"/>
            </p:cNvSpPr>
            <p:nvPr/>
          </p:nvSpPr>
          <p:spPr bwMode="auto">
            <a:xfrm>
              <a:off x="7493001" y="3554412"/>
              <a:ext cx="73025" cy="73025"/>
            </a:xfrm>
            <a:prstGeom prst="ellipse">
              <a:avLst/>
            </a:prstGeom>
            <a:solidFill>
              <a:schemeClr val="bg1"/>
            </a:solidFill>
            <a:ln w="9525">
              <a:solidFill>
                <a:schemeClr val="tx1"/>
              </a:solidFill>
              <a:round/>
              <a:headEnd/>
              <a:tailEnd/>
            </a:ln>
          </p:spPr>
          <p:txBody>
            <a:bodyPr wrap="none" anchor="ctr"/>
            <a:lstStyle/>
            <a:p>
              <a:endParaRPr lang="en-US">
                <a:solidFill>
                  <a:srgbClr val="000000"/>
                </a:solidFill>
                <a:latin typeface="Calibri" pitchFamily="34" charset="0"/>
              </a:endParaRPr>
            </a:p>
          </p:txBody>
        </p:sp>
        <p:sp>
          <p:nvSpPr>
            <p:cNvPr id="59416" name="Text Box 26"/>
            <p:cNvSpPr txBox="1">
              <a:spLocks noChangeArrowheads="1"/>
            </p:cNvSpPr>
            <p:nvPr/>
          </p:nvSpPr>
          <p:spPr bwMode="auto">
            <a:xfrm>
              <a:off x="7656513" y="3451224"/>
              <a:ext cx="1196975" cy="274638"/>
            </a:xfrm>
            <a:prstGeom prst="rect">
              <a:avLst/>
            </a:prstGeom>
            <a:noFill/>
            <a:ln w="9525">
              <a:noFill/>
              <a:miter lim="800000"/>
              <a:headEnd/>
              <a:tailEnd/>
            </a:ln>
          </p:spPr>
          <p:txBody>
            <a:bodyPr wrap="none">
              <a:spAutoFit/>
            </a:bodyPr>
            <a:lstStyle/>
            <a:p>
              <a:r>
                <a:rPr lang="en-US" sz="1200" b="1">
                  <a:solidFill>
                    <a:srgbClr val="000000"/>
                  </a:solidFill>
                  <a:latin typeface="Courier New" pitchFamily="49" charset="0"/>
                </a:rPr>
                <a:t>  10 -   50</a:t>
              </a:r>
            </a:p>
          </p:txBody>
        </p:sp>
        <p:sp>
          <p:nvSpPr>
            <p:cNvPr id="59417" name="Text Box 27"/>
            <p:cNvSpPr txBox="1">
              <a:spLocks noChangeArrowheads="1"/>
            </p:cNvSpPr>
            <p:nvPr/>
          </p:nvSpPr>
          <p:spPr bwMode="auto">
            <a:xfrm>
              <a:off x="7656513" y="3679824"/>
              <a:ext cx="1196975" cy="274638"/>
            </a:xfrm>
            <a:prstGeom prst="rect">
              <a:avLst/>
            </a:prstGeom>
            <a:noFill/>
            <a:ln w="9525">
              <a:noFill/>
              <a:miter lim="800000"/>
              <a:headEnd/>
              <a:tailEnd/>
            </a:ln>
          </p:spPr>
          <p:txBody>
            <a:bodyPr wrap="none">
              <a:spAutoFit/>
            </a:bodyPr>
            <a:lstStyle/>
            <a:p>
              <a:r>
                <a:rPr lang="en-US" sz="1200" b="1">
                  <a:solidFill>
                    <a:srgbClr val="000000"/>
                  </a:solidFill>
                  <a:latin typeface="Courier New" pitchFamily="49" charset="0"/>
                </a:rPr>
                <a:t>  50 -  100</a:t>
              </a:r>
            </a:p>
          </p:txBody>
        </p:sp>
        <p:sp>
          <p:nvSpPr>
            <p:cNvPr id="59418" name="Text Box 28"/>
            <p:cNvSpPr txBox="1">
              <a:spLocks noChangeArrowheads="1"/>
            </p:cNvSpPr>
            <p:nvPr/>
          </p:nvSpPr>
          <p:spPr bwMode="auto">
            <a:xfrm>
              <a:off x="7748588" y="3884361"/>
              <a:ext cx="1104900" cy="274638"/>
            </a:xfrm>
            <a:prstGeom prst="rect">
              <a:avLst/>
            </a:prstGeom>
            <a:noFill/>
            <a:ln w="9525">
              <a:noFill/>
              <a:miter lim="800000"/>
              <a:headEnd/>
              <a:tailEnd/>
            </a:ln>
          </p:spPr>
          <p:txBody>
            <a:bodyPr wrap="none">
              <a:spAutoFit/>
            </a:bodyPr>
            <a:lstStyle/>
            <a:p>
              <a:r>
                <a:rPr lang="en-US" sz="1200" b="1">
                  <a:solidFill>
                    <a:srgbClr val="000000"/>
                  </a:solidFill>
                  <a:latin typeface="Courier New" pitchFamily="49" charset="0"/>
                </a:rPr>
                <a:t>100 –  300</a:t>
              </a:r>
            </a:p>
          </p:txBody>
        </p:sp>
        <p:sp>
          <p:nvSpPr>
            <p:cNvPr id="59419" name="Text Box 29"/>
            <p:cNvSpPr txBox="1">
              <a:spLocks noChangeArrowheads="1"/>
            </p:cNvSpPr>
            <p:nvPr/>
          </p:nvSpPr>
          <p:spPr bwMode="auto">
            <a:xfrm>
              <a:off x="7748588" y="4106862"/>
              <a:ext cx="1104900" cy="274638"/>
            </a:xfrm>
            <a:prstGeom prst="rect">
              <a:avLst/>
            </a:prstGeom>
            <a:noFill/>
            <a:ln w="9525">
              <a:noFill/>
              <a:miter lim="800000"/>
              <a:headEnd/>
              <a:tailEnd/>
            </a:ln>
          </p:spPr>
          <p:txBody>
            <a:bodyPr wrap="none">
              <a:spAutoFit/>
            </a:bodyPr>
            <a:lstStyle/>
            <a:p>
              <a:r>
                <a:rPr lang="en-US" sz="1200" b="1">
                  <a:solidFill>
                    <a:srgbClr val="000000"/>
                  </a:solidFill>
                  <a:latin typeface="Courier New" pitchFamily="49" charset="0"/>
                </a:rPr>
                <a:t>300 -  500</a:t>
              </a:r>
            </a:p>
          </p:txBody>
        </p:sp>
        <p:sp>
          <p:nvSpPr>
            <p:cNvPr id="59420" name="Text Box 30"/>
            <p:cNvSpPr txBox="1">
              <a:spLocks noChangeArrowheads="1"/>
            </p:cNvSpPr>
            <p:nvPr/>
          </p:nvSpPr>
          <p:spPr bwMode="auto">
            <a:xfrm>
              <a:off x="7656513" y="3268662"/>
              <a:ext cx="1196975" cy="274638"/>
            </a:xfrm>
            <a:prstGeom prst="rect">
              <a:avLst/>
            </a:prstGeom>
            <a:noFill/>
            <a:ln w="9525">
              <a:noFill/>
              <a:miter lim="800000"/>
              <a:headEnd/>
              <a:tailEnd/>
            </a:ln>
          </p:spPr>
          <p:txBody>
            <a:bodyPr wrap="none">
              <a:spAutoFit/>
            </a:bodyPr>
            <a:lstStyle/>
            <a:p>
              <a:r>
                <a:rPr lang="en-US" sz="1200" b="1">
                  <a:solidFill>
                    <a:srgbClr val="000000"/>
                  </a:solidFill>
                  <a:latin typeface="Courier New" pitchFamily="49" charset="0"/>
                </a:rPr>
                <a:t>   5 -   10</a:t>
              </a:r>
            </a:p>
          </p:txBody>
        </p:sp>
        <p:sp>
          <p:nvSpPr>
            <p:cNvPr id="59421" name="Text Box 32"/>
            <p:cNvSpPr txBox="1">
              <a:spLocks noChangeArrowheads="1"/>
            </p:cNvSpPr>
            <p:nvPr/>
          </p:nvSpPr>
          <p:spPr bwMode="auto">
            <a:xfrm>
              <a:off x="7656513" y="4365624"/>
              <a:ext cx="1196975" cy="274638"/>
            </a:xfrm>
            <a:prstGeom prst="rect">
              <a:avLst/>
            </a:prstGeom>
            <a:noFill/>
            <a:ln w="9525">
              <a:noFill/>
              <a:miter lim="800000"/>
              <a:headEnd/>
              <a:tailEnd/>
            </a:ln>
          </p:spPr>
          <p:txBody>
            <a:bodyPr wrap="none">
              <a:spAutoFit/>
            </a:bodyPr>
            <a:lstStyle/>
            <a:p>
              <a:r>
                <a:rPr lang="en-US" sz="1200" b="1">
                  <a:solidFill>
                    <a:srgbClr val="000000"/>
                  </a:solidFill>
                  <a:latin typeface="Courier New" pitchFamily="49" charset="0"/>
                </a:rPr>
                <a:t> 500 - 1000</a:t>
              </a:r>
            </a:p>
          </p:txBody>
        </p:sp>
        <p:sp>
          <p:nvSpPr>
            <p:cNvPr id="59422" name="AutoShape 37"/>
            <p:cNvSpPr>
              <a:spLocks noChangeAspect="1" noChangeArrowheads="1"/>
            </p:cNvSpPr>
            <p:nvPr/>
          </p:nvSpPr>
          <p:spPr bwMode="auto">
            <a:xfrm>
              <a:off x="7505701" y="3379787"/>
              <a:ext cx="46038" cy="39688"/>
            </a:xfrm>
            <a:prstGeom prst="triangle">
              <a:avLst>
                <a:gd name="adj" fmla="val 50000"/>
              </a:avLst>
            </a:prstGeom>
            <a:solidFill>
              <a:schemeClr val="bg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23" name="Rectangle 24"/>
            <p:cNvSpPr>
              <a:spLocks noChangeAspect="1" noChangeArrowheads="1"/>
            </p:cNvSpPr>
            <p:nvPr/>
          </p:nvSpPr>
          <p:spPr bwMode="auto">
            <a:xfrm>
              <a:off x="7483476" y="3976436"/>
              <a:ext cx="92075" cy="92075"/>
            </a:xfrm>
            <a:prstGeom prst="rect">
              <a:avLst/>
            </a:prstGeom>
            <a:solidFill>
              <a:schemeClr val="bg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24" name="AutoShape 22"/>
            <p:cNvSpPr>
              <a:spLocks noChangeAspect="1" noChangeArrowheads="1"/>
            </p:cNvSpPr>
            <p:nvPr/>
          </p:nvSpPr>
          <p:spPr bwMode="auto">
            <a:xfrm>
              <a:off x="7483476" y="3768724"/>
              <a:ext cx="92075" cy="79375"/>
            </a:xfrm>
            <a:prstGeom prst="triangle">
              <a:avLst>
                <a:gd name="adj" fmla="val 50000"/>
              </a:avLst>
            </a:prstGeom>
            <a:solidFill>
              <a:schemeClr val="bg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25" name="Oval 25"/>
            <p:cNvSpPr>
              <a:spLocks noChangeAspect="1" noChangeArrowheads="1"/>
            </p:cNvSpPr>
            <p:nvPr/>
          </p:nvSpPr>
          <p:spPr bwMode="auto">
            <a:xfrm>
              <a:off x="7464426" y="4170362"/>
              <a:ext cx="128588" cy="128588"/>
            </a:xfrm>
            <a:prstGeom prst="ellipse">
              <a:avLst/>
            </a:prstGeom>
            <a:solidFill>
              <a:schemeClr val="bg1"/>
            </a:solidFill>
            <a:ln w="12700">
              <a:solidFill>
                <a:schemeClr val="tx1"/>
              </a:solidFill>
              <a:round/>
              <a:headEnd/>
              <a:tailEnd/>
            </a:ln>
          </p:spPr>
          <p:txBody>
            <a:bodyPr wrap="none" anchor="ctr"/>
            <a:lstStyle/>
            <a:p>
              <a:endParaRPr lang="en-US">
                <a:solidFill>
                  <a:srgbClr val="000000"/>
                </a:solidFill>
                <a:latin typeface="Calibri" pitchFamily="34" charset="0"/>
              </a:endParaRPr>
            </a:p>
          </p:txBody>
        </p:sp>
        <p:sp>
          <p:nvSpPr>
            <p:cNvPr id="59426" name="AutoShape 33"/>
            <p:cNvSpPr>
              <a:spLocks noChangeAspect="1" noChangeArrowheads="1"/>
            </p:cNvSpPr>
            <p:nvPr/>
          </p:nvSpPr>
          <p:spPr bwMode="auto">
            <a:xfrm>
              <a:off x="7446963" y="4413249"/>
              <a:ext cx="165100" cy="158750"/>
            </a:xfrm>
            <a:prstGeom prst="pentagon">
              <a:avLst/>
            </a:prstGeom>
            <a:solidFill>
              <a:schemeClr val="bg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27" name="AutoShape 38"/>
            <p:cNvSpPr>
              <a:spLocks noChangeAspect="1" noChangeArrowheads="1"/>
            </p:cNvSpPr>
            <p:nvPr/>
          </p:nvSpPr>
          <p:spPr bwMode="auto">
            <a:xfrm>
              <a:off x="7410451" y="4633912"/>
              <a:ext cx="238125" cy="206375"/>
            </a:xfrm>
            <a:prstGeom prst="hexagon">
              <a:avLst>
                <a:gd name="adj" fmla="val 28846"/>
                <a:gd name="vf" fmla="val 115470"/>
              </a:avLst>
            </a:prstGeom>
            <a:solidFill>
              <a:schemeClr val="bg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28" name="Text Box 39"/>
            <p:cNvSpPr txBox="1">
              <a:spLocks noChangeArrowheads="1"/>
            </p:cNvSpPr>
            <p:nvPr/>
          </p:nvSpPr>
          <p:spPr bwMode="auto">
            <a:xfrm>
              <a:off x="7564438" y="4603750"/>
              <a:ext cx="1289050" cy="274638"/>
            </a:xfrm>
            <a:prstGeom prst="rect">
              <a:avLst/>
            </a:prstGeom>
            <a:noFill/>
            <a:ln w="9525">
              <a:noFill/>
              <a:miter lim="800000"/>
              <a:headEnd/>
              <a:tailEnd/>
            </a:ln>
          </p:spPr>
          <p:txBody>
            <a:bodyPr wrap="none">
              <a:spAutoFit/>
            </a:bodyPr>
            <a:lstStyle/>
            <a:p>
              <a:r>
                <a:rPr lang="en-US" sz="1200" b="1">
                  <a:solidFill>
                    <a:srgbClr val="000000"/>
                  </a:solidFill>
                  <a:latin typeface="Courier New" pitchFamily="49" charset="0"/>
                </a:rPr>
                <a:t> 1000 - 3500</a:t>
              </a:r>
            </a:p>
          </p:txBody>
        </p:sp>
        <p:sp>
          <p:nvSpPr>
            <p:cNvPr id="59429" name="Rectangle 90"/>
            <p:cNvSpPr>
              <a:spLocks noChangeArrowheads="1"/>
            </p:cNvSpPr>
            <p:nvPr/>
          </p:nvSpPr>
          <p:spPr bwMode="auto">
            <a:xfrm>
              <a:off x="7240337" y="381000"/>
              <a:ext cx="1803400" cy="2121651"/>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30" name="Rectangle 7"/>
            <p:cNvSpPr>
              <a:spLocks noChangeArrowheads="1"/>
            </p:cNvSpPr>
            <p:nvPr/>
          </p:nvSpPr>
          <p:spPr bwMode="auto">
            <a:xfrm>
              <a:off x="7290134" y="441159"/>
              <a:ext cx="1701800" cy="2011680"/>
            </a:xfrm>
            <a:prstGeom prst="rect">
              <a:avLst/>
            </a:prstGeom>
            <a:solidFill>
              <a:schemeClr val="bg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31" name="Text Box 8"/>
            <p:cNvSpPr txBox="1">
              <a:spLocks noChangeArrowheads="1"/>
            </p:cNvSpPr>
            <p:nvPr/>
          </p:nvSpPr>
          <p:spPr bwMode="auto">
            <a:xfrm>
              <a:off x="7271084" y="413084"/>
              <a:ext cx="1768475" cy="707886"/>
            </a:xfrm>
            <a:prstGeom prst="rect">
              <a:avLst/>
            </a:prstGeom>
            <a:noFill/>
            <a:ln w="9525">
              <a:noFill/>
              <a:miter lim="800000"/>
              <a:headEnd/>
              <a:tailEnd/>
            </a:ln>
          </p:spPr>
          <p:txBody>
            <a:bodyPr>
              <a:spAutoFit/>
            </a:bodyPr>
            <a:lstStyle/>
            <a:p>
              <a:r>
                <a:rPr lang="en-US" sz="1000" b="1">
                  <a:solidFill>
                    <a:srgbClr val="000000"/>
                  </a:solidFill>
                  <a:latin typeface="Calibri" pitchFamily="34" charset="0"/>
                </a:rPr>
                <a:t>Difference between selected case and total year in percent of back-trajectories passing through grid square  </a:t>
              </a:r>
            </a:p>
          </p:txBody>
        </p:sp>
        <p:sp>
          <p:nvSpPr>
            <p:cNvPr id="59432" name="Text Box 9"/>
            <p:cNvSpPr txBox="1">
              <a:spLocks noChangeArrowheads="1"/>
            </p:cNvSpPr>
            <p:nvPr/>
          </p:nvSpPr>
          <p:spPr bwMode="auto">
            <a:xfrm>
              <a:off x="8339811" y="1050758"/>
              <a:ext cx="479618" cy="246221"/>
            </a:xfrm>
            <a:prstGeom prst="rect">
              <a:avLst/>
            </a:prstGeom>
            <a:noFill/>
            <a:ln w="9525">
              <a:noFill/>
              <a:miter lim="800000"/>
              <a:headEnd/>
              <a:tailEnd/>
            </a:ln>
          </p:spPr>
          <p:txBody>
            <a:bodyPr wrap="none">
              <a:spAutoFit/>
            </a:bodyPr>
            <a:lstStyle/>
            <a:p>
              <a:r>
                <a:rPr lang="en-US" sz="1000" dirty="0">
                  <a:solidFill>
                    <a:srgbClr val="000000"/>
                  </a:solidFill>
                  <a:latin typeface="Calibri" pitchFamily="34" charset="0"/>
                </a:rPr>
                <a:t>&lt; </a:t>
              </a:r>
              <a:r>
                <a:rPr lang="en-US" sz="1000" dirty="0" smtClean="0">
                  <a:solidFill>
                    <a:srgbClr val="000000"/>
                  </a:solidFill>
                  <a:latin typeface="Calibri" pitchFamily="34" charset="0"/>
                </a:rPr>
                <a:t>-2.5</a:t>
              </a:r>
              <a:endParaRPr lang="en-US" sz="1000" dirty="0">
                <a:solidFill>
                  <a:srgbClr val="000000"/>
                </a:solidFill>
                <a:latin typeface="Calibri" pitchFamily="34" charset="0"/>
              </a:endParaRPr>
            </a:p>
          </p:txBody>
        </p:sp>
        <p:sp>
          <p:nvSpPr>
            <p:cNvPr id="59433" name="Text Box 10"/>
            <p:cNvSpPr txBox="1">
              <a:spLocks noChangeArrowheads="1"/>
            </p:cNvSpPr>
            <p:nvPr/>
          </p:nvSpPr>
          <p:spPr bwMode="auto">
            <a:xfrm>
              <a:off x="8339811" y="1273769"/>
              <a:ext cx="659155" cy="246221"/>
            </a:xfrm>
            <a:prstGeom prst="rect">
              <a:avLst/>
            </a:prstGeom>
            <a:noFill/>
            <a:ln w="9525">
              <a:noFill/>
              <a:miter lim="800000"/>
              <a:headEnd/>
              <a:tailEnd/>
            </a:ln>
          </p:spPr>
          <p:txBody>
            <a:bodyPr wrap="none">
              <a:spAutoFit/>
            </a:bodyPr>
            <a:lstStyle/>
            <a:p>
              <a:r>
                <a:rPr lang="en-US" sz="1000" dirty="0">
                  <a:solidFill>
                    <a:srgbClr val="000000"/>
                  </a:solidFill>
                  <a:latin typeface="Calibri" pitchFamily="34" charset="0"/>
                </a:rPr>
                <a:t>-2.5 to -2</a:t>
              </a:r>
            </a:p>
          </p:txBody>
        </p:sp>
        <p:sp>
          <p:nvSpPr>
            <p:cNvPr id="59434" name="Text Box 11"/>
            <p:cNvSpPr txBox="1">
              <a:spLocks noChangeArrowheads="1"/>
            </p:cNvSpPr>
            <p:nvPr/>
          </p:nvSpPr>
          <p:spPr bwMode="auto">
            <a:xfrm>
              <a:off x="8339811" y="1500021"/>
              <a:ext cx="659155" cy="246221"/>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-2 to -1.5</a:t>
              </a:r>
            </a:p>
          </p:txBody>
        </p:sp>
        <p:sp>
          <p:nvSpPr>
            <p:cNvPr id="59435" name="Rectangle 14"/>
            <p:cNvSpPr>
              <a:spLocks noChangeAspect="1" noChangeArrowheads="1"/>
            </p:cNvSpPr>
            <p:nvPr/>
          </p:nvSpPr>
          <p:spPr bwMode="auto">
            <a:xfrm>
              <a:off x="7355306" y="1090529"/>
              <a:ext cx="182563" cy="182563"/>
            </a:xfrm>
            <a:prstGeom prst="rect">
              <a:avLst/>
            </a:prstGeom>
            <a:solidFill>
              <a:srgbClr val="FF6600"/>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36" name="Rectangle 15"/>
            <p:cNvSpPr>
              <a:spLocks noChangeAspect="1" noChangeArrowheads="1"/>
            </p:cNvSpPr>
            <p:nvPr/>
          </p:nvSpPr>
          <p:spPr bwMode="auto">
            <a:xfrm>
              <a:off x="7355306" y="1313540"/>
              <a:ext cx="182563" cy="182563"/>
            </a:xfrm>
            <a:prstGeom prst="rect">
              <a:avLst/>
            </a:prstGeom>
            <a:solidFill>
              <a:srgbClr val="F2B800"/>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37" name="Rectangle 16"/>
            <p:cNvSpPr>
              <a:spLocks noChangeAspect="1" noChangeArrowheads="1"/>
            </p:cNvSpPr>
            <p:nvPr/>
          </p:nvSpPr>
          <p:spPr bwMode="auto">
            <a:xfrm>
              <a:off x="7355306" y="1539792"/>
              <a:ext cx="182563" cy="182563"/>
            </a:xfrm>
            <a:prstGeom prst="rect">
              <a:avLst/>
            </a:prstGeom>
            <a:solidFill>
              <a:srgbClr val="FFDC47"/>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38" name="TextBox 99"/>
            <p:cNvSpPr txBox="1">
              <a:spLocks noChangeArrowheads="1"/>
            </p:cNvSpPr>
            <p:nvPr/>
          </p:nvSpPr>
          <p:spPr bwMode="auto">
            <a:xfrm>
              <a:off x="7419474" y="2486246"/>
              <a:ext cx="1447832" cy="369332"/>
            </a:xfrm>
            <a:prstGeom prst="rect">
              <a:avLst/>
            </a:prstGeom>
            <a:noFill/>
            <a:ln w="9525">
              <a:noFill/>
              <a:miter lim="800000"/>
              <a:headEnd/>
              <a:tailEnd/>
            </a:ln>
          </p:spPr>
          <p:txBody>
            <a:bodyPr wrap="none">
              <a:spAutoFit/>
            </a:bodyPr>
            <a:lstStyle/>
            <a:p>
              <a:r>
                <a:rPr lang="en-US" b="1">
                  <a:solidFill>
                    <a:srgbClr val="FFFFFF"/>
                  </a:solidFill>
                  <a:latin typeface="Calibri" pitchFamily="34" charset="0"/>
                </a:rPr>
                <a:t>Air Emissions</a:t>
              </a:r>
            </a:p>
          </p:txBody>
        </p:sp>
        <p:sp>
          <p:nvSpPr>
            <p:cNvPr id="59439" name="TextBox 100"/>
            <p:cNvSpPr txBox="1">
              <a:spLocks noChangeArrowheads="1"/>
            </p:cNvSpPr>
            <p:nvPr/>
          </p:nvSpPr>
          <p:spPr bwMode="auto">
            <a:xfrm>
              <a:off x="7475622" y="32084"/>
              <a:ext cx="1489510" cy="246221"/>
            </a:xfrm>
            <a:prstGeom prst="rect">
              <a:avLst/>
            </a:prstGeom>
            <a:noFill/>
            <a:ln w="9525">
              <a:noFill/>
              <a:miter lim="800000"/>
              <a:headEnd/>
              <a:tailEnd/>
            </a:ln>
          </p:spPr>
          <p:txBody>
            <a:bodyPr wrap="none">
              <a:spAutoFit/>
            </a:bodyPr>
            <a:lstStyle/>
            <a:p>
              <a:r>
                <a:rPr lang="en-US" sz="1000" b="1" dirty="0">
                  <a:solidFill>
                    <a:srgbClr val="000000"/>
                  </a:solidFill>
                  <a:latin typeface="Calibri" pitchFamily="34" charset="0"/>
                </a:rPr>
                <a:t>Piney Measurement Site</a:t>
              </a:r>
            </a:p>
          </p:txBody>
        </p:sp>
        <p:sp>
          <p:nvSpPr>
            <p:cNvPr id="102" name="5-Point Star 101"/>
            <p:cNvSpPr>
              <a:spLocks noChangeAspect="1"/>
            </p:cNvSpPr>
            <p:nvPr/>
          </p:nvSpPr>
          <p:spPr>
            <a:xfrm>
              <a:off x="7288206" y="114622"/>
              <a:ext cx="184124" cy="182538"/>
            </a:xfrm>
            <a:prstGeom prst="star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9441" name="Text Box 11"/>
            <p:cNvSpPr txBox="1">
              <a:spLocks noChangeArrowheads="1"/>
            </p:cNvSpPr>
            <p:nvPr/>
          </p:nvSpPr>
          <p:spPr bwMode="auto">
            <a:xfrm>
              <a:off x="8339811" y="1744663"/>
              <a:ext cx="659155" cy="246221"/>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-1.5 to -1</a:t>
              </a:r>
            </a:p>
          </p:txBody>
        </p:sp>
        <p:sp>
          <p:nvSpPr>
            <p:cNvPr id="59442" name="Rectangle 16"/>
            <p:cNvSpPr>
              <a:spLocks noChangeAspect="1" noChangeArrowheads="1"/>
            </p:cNvSpPr>
            <p:nvPr/>
          </p:nvSpPr>
          <p:spPr bwMode="auto">
            <a:xfrm>
              <a:off x="7355306" y="1768392"/>
              <a:ext cx="182563" cy="182563"/>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43" name="Text Box 11"/>
            <p:cNvSpPr txBox="1">
              <a:spLocks noChangeArrowheads="1"/>
            </p:cNvSpPr>
            <p:nvPr/>
          </p:nvSpPr>
          <p:spPr bwMode="auto">
            <a:xfrm>
              <a:off x="8339811" y="1965158"/>
              <a:ext cx="659155" cy="246221"/>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-1 to -0.5</a:t>
              </a:r>
            </a:p>
          </p:txBody>
        </p:sp>
        <p:sp>
          <p:nvSpPr>
            <p:cNvPr id="59444" name="Rectangle 16"/>
            <p:cNvSpPr>
              <a:spLocks noChangeAspect="1" noChangeArrowheads="1"/>
            </p:cNvSpPr>
            <p:nvPr/>
          </p:nvSpPr>
          <p:spPr bwMode="auto">
            <a:xfrm>
              <a:off x="7355306" y="1988887"/>
              <a:ext cx="182563" cy="182563"/>
            </a:xfrm>
            <a:prstGeom prst="rect">
              <a:avLst/>
            </a:prstGeom>
            <a:solidFill>
              <a:srgbClr val="FFFF9B"/>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45" name="Text Box 11"/>
            <p:cNvSpPr txBox="1">
              <a:spLocks noChangeArrowheads="1"/>
            </p:cNvSpPr>
            <p:nvPr/>
          </p:nvSpPr>
          <p:spPr bwMode="auto">
            <a:xfrm>
              <a:off x="8339811" y="2200200"/>
              <a:ext cx="620683" cy="246221"/>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-0.5 to 0</a:t>
              </a:r>
            </a:p>
          </p:txBody>
        </p:sp>
        <p:sp>
          <p:nvSpPr>
            <p:cNvPr id="59446" name="Rectangle 16"/>
            <p:cNvSpPr>
              <a:spLocks noChangeAspect="1" noChangeArrowheads="1"/>
            </p:cNvSpPr>
            <p:nvPr/>
          </p:nvSpPr>
          <p:spPr bwMode="auto">
            <a:xfrm>
              <a:off x="7355306" y="2223929"/>
              <a:ext cx="182563" cy="182563"/>
            </a:xfrm>
            <a:prstGeom prst="rect">
              <a:avLst/>
            </a:prstGeom>
            <a:solidFill>
              <a:srgbClr val="FFFFD1"/>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47" name="Text Box 9"/>
            <p:cNvSpPr txBox="1">
              <a:spLocks noChangeArrowheads="1"/>
            </p:cNvSpPr>
            <p:nvPr/>
          </p:nvSpPr>
          <p:spPr bwMode="auto">
            <a:xfrm>
              <a:off x="7571062" y="1050758"/>
              <a:ext cx="441146" cy="246221"/>
            </a:xfrm>
            <a:prstGeom prst="rect">
              <a:avLst/>
            </a:prstGeom>
            <a:noFill/>
            <a:ln w="9525">
              <a:noFill/>
              <a:miter lim="800000"/>
              <a:headEnd/>
              <a:tailEnd/>
            </a:ln>
          </p:spPr>
          <p:txBody>
            <a:bodyPr wrap="none">
              <a:spAutoFit/>
            </a:bodyPr>
            <a:lstStyle/>
            <a:p>
              <a:r>
                <a:rPr lang="en-US" sz="1000" dirty="0">
                  <a:solidFill>
                    <a:srgbClr val="000000"/>
                  </a:solidFill>
                  <a:latin typeface="Calibri" pitchFamily="34" charset="0"/>
                </a:rPr>
                <a:t>&gt; 2.5</a:t>
              </a:r>
            </a:p>
          </p:txBody>
        </p:sp>
        <p:sp>
          <p:nvSpPr>
            <p:cNvPr id="59448" name="Text Box 10"/>
            <p:cNvSpPr txBox="1">
              <a:spLocks noChangeArrowheads="1"/>
            </p:cNvSpPr>
            <p:nvPr/>
          </p:nvSpPr>
          <p:spPr bwMode="auto">
            <a:xfrm>
              <a:off x="7571062" y="1273769"/>
              <a:ext cx="535724" cy="246221"/>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2 – 2.5</a:t>
              </a:r>
            </a:p>
          </p:txBody>
        </p:sp>
        <p:sp>
          <p:nvSpPr>
            <p:cNvPr id="59449" name="Text Box 11"/>
            <p:cNvSpPr txBox="1">
              <a:spLocks noChangeArrowheads="1"/>
            </p:cNvSpPr>
            <p:nvPr/>
          </p:nvSpPr>
          <p:spPr bwMode="auto">
            <a:xfrm>
              <a:off x="7571062" y="1500021"/>
              <a:ext cx="510076" cy="246221"/>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1.5 - 2</a:t>
              </a:r>
            </a:p>
          </p:txBody>
        </p:sp>
        <p:sp>
          <p:nvSpPr>
            <p:cNvPr id="59450" name="Rectangle 14"/>
            <p:cNvSpPr>
              <a:spLocks noChangeAspect="1" noChangeArrowheads="1"/>
            </p:cNvSpPr>
            <p:nvPr/>
          </p:nvSpPr>
          <p:spPr bwMode="auto">
            <a:xfrm>
              <a:off x="8193500" y="1090529"/>
              <a:ext cx="182563" cy="182563"/>
            </a:xfrm>
            <a:prstGeom prst="rect">
              <a:avLst/>
            </a:prstGeom>
            <a:solidFill>
              <a:srgbClr val="7030A0"/>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51" name="Rectangle 15"/>
            <p:cNvSpPr>
              <a:spLocks noChangeAspect="1" noChangeArrowheads="1"/>
            </p:cNvSpPr>
            <p:nvPr/>
          </p:nvSpPr>
          <p:spPr bwMode="auto">
            <a:xfrm>
              <a:off x="8193500" y="1313540"/>
              <a:ext cx="182563" cy="182563"/>
            </a:xfrm>
            <a:prstGeom prst="rect">
              <a:avLst/>
            </a:prstGeom>
            <a:solidFill>
              <a:srgbClr val="BE20B6"/>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52" name="Rectangle 16"/>
            <p:cNvSpPr>
              <a:spLocks noChangeAspect="1" noChangeArrowheads="1"/>
            </p:cNvSpPr>
            <p:nvPr/>
          </p:nvSpPr>
          <p:spPr bwMode="auto">
            <a:xfrm>
              <a:off x="8193500" y="1539792"/>
              <a:ext cx="182563" cy="182563"/>
            </a:xfrm>
            <a:prstGeom prst="rect">
              <a:avLst/>
            </a:prstGeom>
            <a:solidFill>
              <a:srgbClr val="F633FB"/>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53" name="Text Box 11"/>
            <p:cNvSpPr txBox="1">
              <a:spLocks noChangeArrowheads="1"/>
            </p:cNvSpPr>
            <p:nvPr/>
          </p:nvSpPr>
          <p:spPr bwMode="auto">
            <a:xfrm>
              <a:off x="7571062" y="1744663"/>
              <a:ext cx="582211" cy="246221"/>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1 to 1.5</a:t>
              </a:r>
            </a:p>
          </p:txBody>
        </p:sp>
        <p:sp>
          <p:nvSpPr>
            <p:cNvPr id="59454" name="Rectangle 16"/>
            <p:cNvSpPr>
              <a:spLocks noChangeAspect="1" noChangeArrowheads="1"/>
            </p:cNvSpPr>
            <p:nvPr/>
          </p:nvSpPr>
          <p:spPr bwMode="auto">
            <a:xfrm>
              <a:off x="8193500" y="1768392"/>
              <a:ext cx="182563" cy="182563"/>
            </a:xfrm>
            <a:prstGeom prst="rect">
              <a:avLst/>
            </a:prstGeom>
            <a:solidFill>
              <a:srgbClr val="FA87FD"/>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55" name="Text Box 11"/>
            <p:cNvSpPr txBox="1">
              <a:spLocks noChangeArrowheads="1"/>
            </p:cNvSpPr>
            <p:nvPr/>
          </p:nvSpPr>
          <p:spPr bwMode="auto">
            <a:xfrm>
              <a:off x="7571062" y="1965158"/>
              <a:ext cx="510076" cy="246221"/>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0.5 - 1</a:t>
              </a:r>
            </a:p>
          </p:txBody>
        </p:sp>
        <p:sp>
          <p:nvSpPr>
            <p:cNvPr id="59456" name="Rectangle 16"/>
            <p:cNvSpPr>
              <a:spLocks noChangeAspect="1" noChangeArrowheads="1"/>
            </p:cNvSpPr>
            <p:nvPr/>
          </p:nvSpPr>
          <p:spPr bwMode="auto">
            <a:xfrm>
              <a:off x="8193500" y="1988887"/>
              <a:ext cx="182563" cy="182563"/>
            </a:xfrm>
            <a:prstGeom prst="rect">
              <a:avLst/>
            </a:prstGeom>
            <a:solidFill>
              <a:srgbClr val="F7D1F7"/>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59457" name="Text Box 11"/>
            <p:cNvSpPr txBox="1">
              <a:spLocks noChangeArrowheads="1"/>
            </p:cNvSpPr>
            <p:nvPr/>
          </p:nvSpPr>
          <p:spPr bwMode="auto">
            <a:xfrm>
              <a:off x="7571062" y="2200200"/>
              <a:ext cx="582211" cy="246221"/>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0 to 0.5</a:t>
              </a:r>
            </a:p>
          </p:txBody>
        </p:sp>
        <p:sp>
          <p:nvSpPr>
            <p:cNvPr id="59458" name="Rectangle 16"/>
            <p:cNvSpPr>
              <a:spLocks noChangeAspect="1" noChangeArrowheads="1"/>
            </p:cNvSpPr>
            <p:nvPr/>
          </p:nvSpPr>
          <p:spPr bwMode="auto">
            <a:xfrm>
              <a:off x="8193500" y="2223929"/>
              <a:ext cx="182563" cy="182563"/>
            </a:xfrm>
            <a:prstGeom prst="rect">
              <a:avLst/>
            </a:prstGeom>
            <a:solidFill>
              <a:srgbClr val="FBE9FB"/>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grpSp>
      <p:sp>
        <p:nvSpPr>
          <p:cNvPr id="67" name="TextBox 66"/>
          <p:cNvSpPr txBox="1"/>
          <p:nvPr/>
        </p:nvSpPr>
        <p:spPr>
          <a:xfrm>
            <a:off x="76200" y="1752600"/>
            <a:ext cx="1219200" cy="3600450"/>
          </a:xfrm>
          <a:prstGeom prst="rect">
            <a:avLst/>
          </a:prstGeom>
          <a:solidFill>
            <a:srgbClr val="FEFEFE"/>
          </a:solidFill>
          <a:ln w="28575">
            <a:solidFill>
              <a:schemeClr val="tx1">
                <a:lumMod val="95000"/>
                <a:lumOff val="5000"/>
              </a:schemeClr>
            </a:solidFill>
            <a:prstDash val="sysDash"/>
          </a:ln>
        </p:spPr>
        <p:txBody>
          <a:bodyPr>
            <a:spAutoFit/>
          </a:bodyPr>
          <a:lstStyle/>
          <a:p>
            <a:pPr fontAlgn="auto">
              <a:spcBef>
                <a:spcPts val="0"/>
              </a:spcBef>
              <a:spcAft>
                <a:spcPts val="0"/>
              </a:spcAft>
              <a:defRPr/>
            </a:pPr>
            <a:r>
              <a:rPr lang="en-US" sz="1200" dirty="0">
                <a:solidFill>
                  <a:prstClr val="black"/>
                </a:solidFill>
                <a:latin typeface="Calibri"/>
              </a:rPr>
              <a:t>The yellow and orange grid squares are areas where the trajectories pass more often than the “average” for the entire year</a:t>
            </a:r>
          </a:p>
          <a:p>
            <a:pPr fontAlgn="auto">
              <a:spcBef>
                <a:spcPts val="0"/>
              </a:spcBef>
              <a:spcAft>
                <a:spcPts val="0"/>
              </a:spcAft>
              <a:defRPr/>
            </a:pPr>
            <a:endParaRPr lang="en-US" sz="1200" dirty="0">
              <a:solidFill>
                <a:prstClr val="black"/>
              </a:solidFill>
              <a:latin typeface="Calibri"/>
            </a:endParaRPr>
          </a:p>
          <a:p>
            <a:pPr fontAlgn="auto">
              <a:spcBef>
                <a:spcPts val="0"/>
              </a:spcBef>
              <a:spcAft>
                <a:spcPts val="0"/>
              </a:spcAft>
              <a:defRPr/>
            </a:pPr>
            <a:r>
              <a:rPr lang="en-US" sz="1200" dirty="0">
                <a:solidFill>
                  <a:prstClr val="black"/>
                </a:solidFill>
                <a:latin typeface="Calibri"/>
              </a:rPr>
              <a:t>The purple grid squares represent areas where the trajectories pass less often than the “average” for the entire year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20" descr="diff_13_rgm_day_bot.jpg"/>
          <p:cNvPicPr>
            <a:picLocks noChangeAspect="1"/>
          </p:cNvPicPr>
          <p:nvPr/>
        </p:nvPicPr>
        <p:blipFill>
          <a:blip r:embed="rId3" cstate="print"/>
          <a:srcRect/>
          <a:stretch>
            <a:fillRect/>
          </a:stretch>
        </p:blipFill>
        <p:spPr bwMode="auto">
          <a:xfrm>
            <a:off x="173038" y="987425"/>
            <a:ext cx="7169150" cy="5489575"/>
          </a:xfrm>
          <a:prstGeom prst="rect">
            <a:avLst/>
          </a:prstGeom>
          <a:noFill/>
          <a:ln w="9525">
            <a:noFill/>
            <a:miter lim="800000"/>
            <a:headEnd/>
            <a:tailEnd/>
          </a:ln>
        </p:spPr>
      </p:pic>
      <p:sp>
        <p:nvSpPr>
          <p:cNvPr id="60422" name="TextBox 58"/>
          <p:cNvSpPr txBox="1">
            <a:spLocks noChangeArrowheads="1"/>
          </p:cNvSpPr>
          <p:nvPr/>
        </p:nvSpPr>
        <p:spPr bwMode="auto">
          <a:xfrm>
            <a:off x="2590800" y="6432550"/>
            <a:ext cx="2708275" cy="307975"/>
          </a:xfrm>
          <a:prstGeom prst="rect">
            <a:avLst/>
          </a:prstGeom>
          <a:noFill/>
          <a:ln w="9525">
            <a:noFill/>
            <a:miter lim="800000"/>
            <a:headEnd/>
            <a:tailEnd/>
          </a:ln>
        </p:spPr>
        <p:txBody>
          <a:bodyPr wrap="none">
            <a:spAutoFit/>
          </a:bodyPr>
          <a:lstStyle/>
          <a:p>
            <a:r>
              <a:rPr lang="en-US" sz="1400" b="1" i="1" dirty="0">
                <a:solidFill>
                  <a:srgbClr val="000000"/>
                </a:solidFill>
                <a:latin typeface="Calibri" pitchFamily="34" charset="0"/>
              </a:rPr>
              <a:t>0.1 degree lat/long regional grid</a:t>
            </a:r>
          </a:p>
        </p:txBody>
      </p:sp>
      <p:grpSp>
        <p:nvGrpSpPr>
          <p:cNvPr id="2" name="Group 60"/>
          <p:cNvGrpSpPr>
            <a:grpSpLocks/>
          </p:cNvGrpSpPr>
          <p:nvPr/>
        </p:nvGrpSpPr>
        <p:grpSpPr bwMode="auto">
          <a:xfrm>
            <a:off x="7239000" y="31750"/>
            <a:ext cx="1804988" cy="6753225"/>
            <a:chOff x="7239000" y="32084"/>
            <a:chExt cx="1804737" cy="6752283"/>
          </a:xfrm>
        </p:grpSpPr>
        <p:sp>
          <p:nvSpPr>
            <p:cNvPr id="60424" name="Rectangle 61"/>
            <p:cNvSpPr>
              <a:spLocks noChangeArrowheads="1"/>
            </p:cNvSpPr>
            <p:nvPr/>
          </p:nvSpPr>
          <p:spPr bwMode="auto">
            <a:xfrm>
              <a:off x="7239000" y="2550695"/>
              <a:ext cx="1803400" cy="4233672"/>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60425" name="Rectangle 7"/>
            <p:cNvSpPr>
              <a:spLocks noChangeArrowheads="1"/>
            </p:cNvSpPr>
            <p:nvPr/>
          </p:nvSpPr>
          <p:spPr bwMode="auto">
            <a:xfrm>
              <a:off x="7291388" y="4991100"/>
              <a:ext cx="1701800" cy="1743075"/>
            </a:xfrm>
            <a:prstGeom prst="rect">
              <a:avLst/>
            </a:prstGeom>
            <a:solidFill>
              <a:schemeClr val="bg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60426" name="Text Box 8"/>
            <p:cNvSpPr txBox="1">
              <a:spLocks noChangeArrowheads="1"/>
            </p:cNvSpPr>
            <p:nvPr/>
          </p:nvSpPr>
          <p:spPr bwMode="auto">
            <a:xfrm>
              <a:off x="7272338" y="4991100"/>
              <a:ext cx="1768475" cy="396875"/>
            </a:xfrm>
            <a:prstGeom prst="rect">
              <a:avLst/>
            </a:prstGeom>
            <a:noFill/>
            <a:ln w="9525">
              <a:noFill/>
              <a:miter lim="800000"/>
              <a:headEnd/>
              <a:tailEnd/>
            </a:ln>
          </p:spPr>
          <p:txBody>
            <a:bodyPr>
              <a:spAutoFit/>
            </a:bodyPr>
            <a:lstStyle/>
            <a:p>
              <a:r>
                <a:rPr lang="en-US" sz="1000" b="1">
                  <a:solidFill>
                    <a:srgbClr val="000000"/>
                  </a:solidFill>
                  <a:latin typeface="Calibri" pitchFamily="34" charset="0"/>
                </a:rPr>
                <a:t>color of symbol denotes type of mercury source</a:t>
              </a:r>
            </a:p>
          </p:txBody>
        </p:sp>
        <p:sp>
          <p:nvSpPr>
            <p:cNvPr id="60427" name="Text Box 9"/>
            <p:cNvSpPr txBox="1">
              <a:spLocks noChangeArrowheads="1"/>
            </p:cNvSpPr>
            <p:nvPr/>
          </p:nvSpPr>
          <p:spPr bwMode="auto">
            <a:xfrm>
              <a:off x="7531101" y="5402263"/>
              <a:ext cx="1455738" cy="24447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coal-fired power plants</a:t>
              </a:r>
            </a:p>
          </p:txBody>
        </p:sp>
        <p:sp>
          <p:nvSpPr>
            <p:cNvPr id="60428" name="Text Box 10"/>
            <p:cNvSpPr txBox="1">
              <a:spLocks noChangeArrowheads="1"/>
            </p:cNvSpPr>
            <p:nvPr/>
          </p:nvSpPr>
          <p:spPr bwMode="auto">
            <a:xfrm>
              <a:off x="7531101" y="5657850"/>
              <a:ext cx="1390650" cy="24447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other fuel combustion</a:t>
              </a:r>
            </a:p>
          </p:txBody>
        </p:sp>
        <p:sp>
          <p:nvSpPr>
            <p:cNvPr id="60429" name="Text Box 11"/>
            <p:cNvSpPr txBox="1">
              <a:spLocks noChangeArrowheads="1"/>
            </p:cNvSpPr>
            <p:nvPr/>
          </p:nvSpPr>
          <p:spPr bwMode="auto">
            <a:xfrm>
              <a:off x="7531101" y="5913438"/>
              <a:ext cx="1195388" cy="24447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waste incineration</a:t>
              </a:r>
            </a:p>
          </p:txBody>
        </p:sp>
        <p:sp>
          <p:nvSpPr>
            <p:cNvPr id="60430" name="Text Box 12"/>
            <p:cNvSpPr txBox="1">
              <a:spLocks noChangeArrowheads="1"/>
            </p:cNvSpPr>
            <p:nvPr/>
          </p:nvSpPr>
          <p:spPr bwMode="auto">
            <a:xfrm>
              <a:off x="7531101" y="6169025"/>
              <a:ext cx="895350" cy="24447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metallurgical</a:t>
              </a:r>
            </a:p>
          </p:txBody>
        </p:sp>
        <p:sp>
          <p:nvSpPr>
            <p:cNvPr id="60431" name="Text Box 13"/>
            <p:cNvSpPr txBox="1">
              <a:spLocks noChangeArrowheads="1"/>
            </p:cNvSpPr>
            <p:nvPr/>
          </p:nvSpPr>
          <p:spPr bwMode="auto">
            <a:xfrm>
              <a:off x="7531101" y="6424613"/>
              <a:ext cx="1425575" cy="24447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manufacturing &amp; other</a:t>
              </a:r>
            </a:p>
          </p:txBody>
        </p:sp>
        <p:sp>
          <p:nvSpPr>
            <p:cNvPr id="60432" name="Rectangle 14"/>
            <p:cNvSpPr>
              <a:spLocks noChangeAspect="1" noChangeArrowheads="1"/>
            </p:cNvSpPr>
            <p:nvPr/>
          </p:nvSpPr>
          <p:spPr bwMode="auto">
            <a:xfrm>
              <a:off x="7380288" y="5434013"/>
              <a:ext cx="182563" cy="182563"/>
            </a:xfrm>
            <a:prstGeom prst="rect">
              <a:avLst/>
            </a:prstGeom>
            <a:solidFill>
              <a:srgbClr val="FF3300"/>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60433" name="Rectangle 15"/>
            <p:cNvSpPr>
              <a:spLocks noChangeAspect="1" noChangeArrowheads="1"/>
            </p:cNvSpPr>
            <p:nvPr/>
          </p:nvSpPr>
          <p:spPr bwMode="auto">
            <a:xfrm>
              <a:off x="7380288" y="5689600"/>
              <a:ext cx="182563" cy="182563"/>
            </a:xfrm>
            <a:prstGeom prst="rect">
              <a:avLst/>
            </a:prstGeom>
            <a:solidFill>
              <a:srgbClr val="00FF00"/>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60434" name="Rectangle 16"/>
            <p:cNvSpPr>
              <a:spLocks noChangeAspect="1" noChangeArrowheads="1"/>
            </p:cNvSpPr>
            <p:nvPr/>
          </p:nvSpPr>
          <p:spPr bwMode="auto">
            <a:xfrm>
              <a:off x="7380288" y="5945188"/>
              <a:ext cx="182563" cy="182563"/>
            </a:xfrm>
            <a:prstGeom prst="rect">
              <a:avLst/>
            </a:prstGeom>
            <a:solidFill>
              <a:srgbClr val="0000FF"/>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60435" name="Rectangle 17"/>
            <p:cNvSpPr>
              <a:spLocks noChangeAspect="1" noChangeArrowheads="1"/>
            </p:cNvSpPr>
            <p:nvPr/>
          </p:nvSpPr>
          <p:spPr bwMode="auto">
            <a:xfrm>
              <a:off x="7380288" y="6200775"/>
              <a:ext cx="182563" cy="182563"/>
            </a:xfrm>
            <a:prstGeom prst="rect">
              <a:avLst/>
            </a:prstGeom>
            <a:solidFill>
              <a:srgbClr val="ADADAD"/>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60436" name="Rectangle 18"/>
            <p:cNvSpPr>
              <a:spLocks noChangeAspect="1" noChangeArrowheads="1"/>
            </p:cNvSpPr>
            <p:nvPr/>
          </p:nvSpPr>
          <p:spPr bwMode="auto">
            <a:xfrm>
              <a:off x="7380288" y="6456363"/>
              <a:ext cx="182563" cy="182563"/>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60437" name="Rectangle 20"/>
            <p:cNvSpPr>
              <a:spLocks noChangeArrowheads="1"/>
            </p:cNvSpPr>
            <p:nvPr/>
          </p:nvSpPr>
          <p:spPr bwMode="auto">
            <a:xfrm>
              <a:off x="7291388" y="2811462"/>
              <a:ext cx="1700213" cy="2128838"/>
            </a:xfrm>
            <a:prstGeom prst="rect">
              <a:avLst/>
            </a:prstGeom>
            <a:solidFill>
              <a:schemeClr val="bg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60438" name="Text Box 21"/>
            <p:cNvSpPr txBox="1">
              <a:spLocks noChangeArrowheads="1"/>
            </p:cNvSpPr>
            <p:nvPr/>
          </p:nvSpPr>
          <p:spPr bwMode="auto">
            <a:xfrm>
              <a:off x="7272338" y="2795587"/>
              <a:ext cx="1768475" cy="549275"/>
            </a:xfrm>
            <a:prstGeom prst="rect">
              <a:avLst/>
            </a:prstGeom>
            <a:noFill/>
            <a:ln w="9525">
              <a:noFill/>
              <a:miter lim="800000"/>
              <a:headEnd/>
              <a:tailEnd/>
            </a:ln>
          </p:spPr>
          <p:txBody>
            <a:bodyPr>
              <a:spAutoFit/>
            </a:bodyPr>
            <a:lstStyle/>
            <a:p>
              <a:r>
                <a:rPr lang="en-US" sz="1000" b="1">
                  <a:solidFill>
                    <a:srgbClr val="000000"/>
                  </a:solidFill>
                  <a:latin typeface="Calibri" pitchFamily="34" charset="0"/>
                </a:rPr>
                <a:t>size/shape of symbol denotes amount of mercury emitted (kg/yr)</a:t>
              </a:r>
            </a:p>
          </p:txBody>
        </p:sp>
        <p:sp>
          <p:nvSpPr>
            <p:cNvPr id="60439" name="Oval 23"/>
            <p:cNvSpPr>
              <a:spLocks noChangeAspect="1" noChangeArrowheads="1"/>
            </p:cNvSpPr>
            <p:nvPr/>
          </p:nvSpPr>
          <p:spPr bwMode="auto">
            <a:xfrm>
              <a:off x="7493001" y="3554412"/>
              <a:ext cx="73025" cy="73025"/>
            </a:xfrm>
            <a:prstGeom prst="ellipse">
              <a:avLst/>
            </a:prstGeom>
            <a:solidFill>
              <a:schemeClr val="bg1"/>
            </a:solidFill>
            <a:ln w="9525">
              <a:solidFill>
                <a:schemeClr val="tx1"/>
              </a:solidFill>
              <a:round/>
              <a:headEnd/>
              <a:tailEnd/>
            </a:ln>
          </p:spPr>
          <p:txBody>
            <a:bodyPr wrap="none" anchor="ctr"/>
            <a:lstStyle/>
            <a:p>
              <a:endParaRPr lang="en-US">
                <a:solidFill>
                  <a:srgbClr val="000000"/>
                </a:solidFill>
                <a:latin typeface="Calibri" pitchFamily="34" charset="0"/>
              </a:endParaRPr>
            </a:p>
          </p:txBody>
        </p:sp>
        <p:sp>
          <p:nvSpPr>
            <p:cNvPr id="60440" name="Text Box 26"/>
            <p:cNvSpPr txBox="1">
              <a:spLocks noChangeArrowheads="1"/>
            </p:cNvSpPr>
            <p:nvPr/>
          </p:nvSpPr>
          <p:spPr bwMode="auto">
            <a:xfrm>
              <a:off x="7656513" y="3451224"/>
              <a:ext cx="1196975" cy="274638"/>
            </a:xfrm>
            <a:prstGeom prst="rect">
              <a:avLst/>
            </a:prstGeom>
            <a:noFill/>
            <a:ln w="9525">
              <a:noFill/>
              <a:miter lim="800000"/>
              <a:headEnd/>
              <a:tailEnd/>
            </a:ln>
          </p:spPr>
          <p:txBody>
            <a:bodyPr wrap="none">
              <a:spAutoFit/>
            </a:bodyPr>
            <a:lstStyle/>
            <a:p>
              <a:r>
                <a:rPr lang="en-US" sz="1200" b="1">
                  <a:solidFill>
                    <a:srgbClr val="000000"/>
                  </a:solidFill>
                  <a:latin typeface="Courier New" pitchFamily="49" charset="0"/>
                </a:rPr>
                <a:t>  10 -   50</a:t>
              </a:r>
            </a:p>
          </p:txBody>
        </p:sp>
        <p:sp>
          <p:nvSpPr>
            <p:cNvPr id="60441" name="Text Box 27"/>
            <p:cNvSpPr txBox="1">
              <a:spLocks noChangeArrowheads="1"/>
            </p:cNvSpPr>
            <p:nvPr/>
          </p:nvSpPr>
          <p:spPr bwMode="auto">
            <a:xfrm>
              <a:off x="7656513" y="3679824"/>
              <a:ext cx="1196975" cy="274638"/>
            </a:xfrm>
            <a:prstGeom prst="rect">
              <a:avLst/>
            </a:prstGeom>
            <a:noFill/>
            <a:ln w="9525">
              <a:noFill/>
              <a:miter lim="800000"/>
              <a:headEnd/>
              <a:tailEnd/>
            </a:ln>
          </p:spPr>
          <p:txBody>
            <a:bodyPr wrap="none">
              <a:spAutoFit/>
            </a:bodyPr>
            <a:lstStyle/>
            <a:p>
              <a:r>
                <a:rPr lang="en-US" sz="1200" b="1">
                  <a:solidFill>
                    <a:srgbClr val="000000"/>
                  </a:solidFill>
                  <a:latin typeface="Courier New" pitchFamily="49" charset="0"/>
                </a:rPr>
                <a:t>  50 -  100</a:t>
              </a:r>
            </a:p>
          </p:txBody>
        </p:sp>
        <p:sp>
          <p:nvSpPr>
            <p:cNvPr id="60442" name="Text Box 28"/>
            <p:cNvSpPr txBox="1">
              <a:spLocks noChangeArrowheads="1"/>
            </p:cNvSpPr>
            <p:nvPr/>
          </p:nvSpPr>
          <p:spPr bwMode="auto">
            <a:xfrm>
              <a:off x="7748588" y="3884361"/>
              <a:ext cx="1104900" cy="274638"/>
            </a:xfrm>
            <a:prstGeom prst="rect">
              <a:avLst/>
            </a:prstGeom>
            <a:noFill/>
            <a:ln w="9525">
              <a:noFill/>
              <a:miter lim="800000"/>
              <a:headEnd/>
              <a:tailEnd/>
            </a:ln>
          </p:spPr>
          <p:txBody>
            <a:bodyPr wrap="none">
              <a:spAutoFit/>
            </a:bodyPr>
            <a:lstStyle/>
            <a:p>
              <a:r>
                <a:rPr lang="en-US" sz="1200" b="1">
                  <a:solidFill>
                    <a:srgbClr val="000000"/>
                  </a:solidFill>
                  <a:latin typeface="Courier New" pitchFamily="49" charset="0"/>
                </a:rPr>
                <a:t>100 –  300</a:t>
              </a:r>
            </a:p>
          </p:txBody>
        </p:sp>
        <p:sp>
          <p:nvSpPr>
            <p:cNvPr id="60443" name="Text Box 29"/>
            <p:cNvSpPr txBox="1">
              <a:spLocks noChangeArrowheads="1"/>
            </p:cNvSpPr>
            <p:nvPr/>
          </p:nvSpPr>
          <p:spPr bwMode="auto">
            <a:xfrm>
              <a:off x="7748588" y="4106862"/>
              <a:ext cx="1104900" cy="274638"/>
            </a:xfrm>
            <a:prstGeom prst="rect">
              <a:avLst/>
            </a:prstGeom>
            <a:noFill/>
            <a:ln w="9525">
              <a:noFill/>
              <a:miter lim="800000"/>
              <a:headEnd/>
              <a:tailEnd/>
            </a:ln>
          </p:spPr>
          <p:txBody>
            <a:bodyPr wrap="none">
              <a:spAutoFit/>
            </a:bodyPr>
            <a:lstStyle/>
            <a:p>
              <a:r>
                <a:rPr lang="en-US" sz="1200" b="1">
                  <a:solidFill>
                    <a:srgbClr val="000000"/>
                  </a:solidFill>
                  <a:latin typeface="Courier New" pitchFamily="49" charset="0"/>
                </a:rPr>
                <a:t>300 -  500</a:t>
              </a:r>
            </a:p>
          </p:txBody>
        </p:sp>
        <p:sp>
          <p:nvSpPr>
            <p:cNvPr id="60444" name="Text Box 30"/>
            <p:cNvSpPr txBox="1">
              <a:spLocks noChangeArrowheads="1"/>
            </p:cNvSpPr>
            <p:nvPr/>
          </p:nvSpPr>
          <p:spPr bwMode="auto">
            <a:xfrm>
              <a:off x="7656513" y="3268662"/>
              <a:ext cx="1196975" cy="274638"/>
            </a:xfrm>
            <a:prstGeom prst="rect">
              <a:avLst/>
            </a:prstGeom>
            <a:noFill/>
            <a:ln w="9525">
              <a:noFill/>
              <a:miter lim="800000"/>
              <a:headEnd/>
              <a:tailEnd/>
            </a:ln>
          </p:spPr>
          <p:txBody>
            <a:bodyPr wrap="none">
              <a:spAutoFit/>
            </a:bodyPr>
            <a:lstStyle/>
            <a:p>
              <a:r>
                <a:rPr lang="en-US" sz="1200" b="1">
                  <a:solidFill>
                    <a:srgbClr val="000000"/>
                  </a:solidFill>
                  <a:latin typeface="Courier New" pitchFamily="49" charset="0"/>
                </a:rPr>
                <a:t>   5 -   10</a:t>
              </a:r>
            </a:p>
          </p:txBody>
        </p:sp>
        <p:sp>
          <p:nvSpPr>
            <p:cNvPr id="60445" name="Text Box 32"/>
            <p:cNvSpPr txBox="1">
              <a:spLocks noChangeArrowheads="1"/>
            </p:cNvSpPr>
            <p:nvPr/>
          </p:nvSpPr>
          <p:spPr bwMode="auto">
            <a:xfrm>
              <a:off x="7656513" y="4365624"/>
              <a:ext cx="1196975" cy="274638"/>
            </a:xfrm>
            <a:prstGeom prst="rect">
              <a:avLst/>
            </a:prstGeom>
            <a:noFill/>
            <a:ln w="9525">
              <a:noFill/>
              <a:miter lim="800000"/>
              <a:headEnd/>
              <a:tailEnd/>
            </a:ln>
          </p:spPr>
          <p:txBody>
            <a:bodyPr wrap="none">
              <a:spAutoFit/>
            </a:bodyPr>
            <a:lstStyle/>
            <a:p>
              <a:r>
                <a:rPr lang="en-US" sz="1200" b="1">
                  <a:solidFill>
                    <a:srgbClr val="000000"/>
                  </a:solidFill>
                  <a:latin typeface="Courier New" pitchFamily="49" charset="0"/>
                </a:rPr>
                <a:t> 500 - 1000</a:t>
              </a:r>
            </a:p>
          </p:txBody>
        </p:sp>
        <p:sp>
          <p:nvSpPr>
            <p:cNvPr id="60446" name="AutoShape 37"/>
            <p:cNvSpPr>
              <a:spLocks noChangeAspect="1" noChangeArrowheads="1"/>
            </p:cNvSpPr>
            <p:nvPr/>
          </p:nvSpPr>
          <p:spPr bwMode="auto">
            <a:xfrm>
              <a:off x="7505701" y="3379787"/>
              <a:ext cx="46038" cy="39688"/>
            </a:xfrm>
            <a:prstGeom prst="triangle">
              <a:avLst>
                <a:gd name="adj" fmla="val 50000"/>
              </a:avLst>
            </a:prstGeom>
            <a:solidFill>
              <a:schemeClr val="bg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60447" name="Rectangle 24"/>
            <p:cNvSpPr>
              <a:spLocks noChangeAspect="1" noChangeArrowheads="1"/>
            </p:cNvSpPr>
            <p:nvPr/>
          </p:nvSpPr>
          <p:spPr bwMode="auto">
            <a:xfrm>
              <a:off x="7483476" y="3976436"/>
              <a:ext cx="92075" cy="92075"/>
            </a:xfrm>
            <a:prstGeom prst="rect">
              <a:avLst/>
            </a:prstGeom>
            <a:solidFill>
              <a:schemeClr val="bg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60448" name="AutoShape 22"/>
            <p:cNvSpPr>
              <a:spLocks noChangeAspect="1" noChangeArrowheads="1"/>
            </p:cNvSpPr>
            <p:nvPr/>
          </p:nvSpPr>
          <p:spPr bwMode="auto">
            <a:xfrm>
              <a:off x="7483476" y="3768724"/>
              <a:ext cx="92075" cy="79375"/>
            </a:xfrm>
            <a:prstGeom prst="triangle">
              <a:avLst>
                <a:gd name="adj" fmla="val 50000"/>
              </a:avLst>
            </a:prstGeom>
            <a:solidFill>
              <a:schemeClr val="bg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60449" name="Oval 25"/>
            <p:cNvSpPr>
              <a:spLocks noChangeAspect="1" noChangeArrowheads="1"/>
            </p:cNvSpPr>
            <p:nvPr/>
          </p:nvSpPr>
          <p:spPr bwMode="auto">
            <a:xfrm>
              <a:off x="7464426" y="4170362"/>
              <a:ext cx="128588" cy="128588"/>
            </a:xfrm>
            <a:prstGeom prst="ellipse">
              <a:avLst/>
            </a:prstGeom>
            <a:solidFill>
              <a:schemeClr val="bg1"/>
            </a:solidFill>
            <a:ln w="12700">
              <a:solidFill>
                <a:schemeClr val="tx1"/>
              </a:solidFill>
              <a:round/>
              <a:headEnd/>
              <a:tailEnd/>
            </a:ln>
          </p:spPr>
          <p:txBody>
            <a:bodyPr wrap="none" anchor="ctr"/>
            <a:lstStyle/>
            <a:p>
              <a:endParaRPr lang="en-US">
                <a:solidFill>
                  <a:srgbClr val="000000"/>
                </a:solidFill>
                <a:latin typeface="Calibri" pitchFamily="34" charset="0"/>
              </a:endParaRPr>
            </a:p>
          </p:txBody>
        </p:sp>
        <p:sp>
          <p:nvSpPr>
            <p:cNvPr id="60450" name="AutoShape 33"/>
            <p:cNvSpPr>
              <a:spLocks noChangeAspect="1" noChangeArrowheads="1"/>
            </p:cNvSpPr>
            <p:nvPr/>
          </p:nvSpPr>
          <p:spPr bwMode="auto">
            <a:xfrm>
              <a:off x="7446963" y="4413249"/>
              <a:ext cx="165100" cy="158750"/>
            </a:xfrm>
            <a:prstGeom prst="pentagon">
              <a:avLst/>
            </a:prstGeom>
            <a:solidFill>
              <a:schemeClr val="bg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60451" name="AutoShape 38"/>
            <p:cNvSpPr>
              <a:spLocks noChangeAspect="1" noChangeArrowheads="1"/>
            </p:cNvSpPr>
            <p:nvPr/>
          </p:nvSpPr>
          <p:spPr bwMode="auto">
            <a:xfrm>
              <a:off x="7410451" y="4633912"/>
              <a:ext cx="238125" cy="206375"/>
            </a:xfrm>
            <a:prstGeom prst="hexagon">
              <a:avLst>
                <a:gd name="adj" fmla="val 28846"/>
                <a:gd name="vf" fmla="val 115470"/>
              </a:avLst>
            </a:prstGeom>
            <a:solidFill>
              <a:schemeClr val="bg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60452" name="Text Box 39"/>
            <p:cNvSpPr txBox="1">
              <a:spLocks noChangeArrowheads="1"/>
            </p:cNvSpPr>
            <p:nvPr/>
          </p:nvSpPr>
          <p:spPr bwMode="auto">
            <a:xfrm>
              <a:off x="7564438" y="4603750"/>
              <a:ext cx="1289050" cy="274638"/>
            </a:xfrm>
            <a:prstGeom prst="rect">
              <a:avLst/>
            </a:prstGeom>
            <a:noFill/>
            <a:ln w="9525">
              <a:noFill/>
              <a:miter lim="800000"/>
              <a:headEnd/>
              <a:tailEnd/>
            </a:ln>
          </p:spPr>
          <p:txBody>
            <a:bodyPr wrap="none">
              <a:spAutoFit/>
            </a:bodyPr>
            <a:lstStyle/>
            <a:p>
              <a:r>
                <a:rPr lang="en-US" sz="1200" b="1">
                  <a:solidFill>
                    <a:srgbClr val="000000"/>
                  </a:solidFill>
                  <a:latin typeface="Courier New" pitchFamily="49" charset="0"/>
                </a:rPr>
                <a:t> 1000 - 3500</a:t>
              </a:r>
            </a:p>
          </p:txBody>
        </p:sp>
        <p:sp>
          <p:nvSpPr>
            <p:cNvPr id="60453" name="Rectangle 90"/>
            <p:cNvSpPr>
              <a:spLocks noChangeArrowheads="1"/>
            </p:cNvSpPr>
            <p:nvPr/>
          </p:nvSpPr>
          <p:spPr bwMode="auto">
            <a:xfrm>
              <a:off x="7240337" y="381000"/>
              <a:ext cx="1803400" cy="2121651"/>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60454" name="Rectangle 7"/>
            <p:cNvSpPr>
              <a:spLocks noChangeArrowheads="1"/>
            </p:cNvSpPr>
            <p:nvPr/>
          </p:nvSpPr>
          <p:spPr bwMode="auto">
            <a:xfrm>
              <a:off x="7290134" y="441159"/>
              <a:ext cx="1701800" cy="2011680"/>
            </a:xfrm>
            <a:prstGeom prst="rect">
              <a:avLst/>
            </a:prstGeom>
            <a:solidFill>
              <a:schemeClr val="bg1"/>
            </a:solidFill>
            <a:ln w="9525">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60455" name="Text Box 8"/>
            <p:cNvSpPr txBox="1">
              <a:spLocks noChangeArrowheads="1"/>
            </p:cNvSpPr>
            <p:nvPr/>
          </p:nvSpPr>
          <p:spPr bwMode="auto">
            <a:xfrm>
              <a:off x="7271084" y="413084"/>
              <a:ext cx="1768475" cy="707886"/>
            </a:xfrm>
            <a:prstGeom prst="rect">
              <a:avLst/>
            </a:prstGeom>
            <a:noFill/>
            <a:ln w="9525">
              <a:noFill/>
              <a:miter lim="800000"/>
              <a:headEnd/>
              <a:tailEnd/>
            </a:ln>
          </p:spPr>
          <p:txBody>
            <a:bodyPr>
              <a:spAutoFit/>
            </a:bodyPr>
            <a:lstStyle/>
            <a:p>
              <a:r>
                <a:rPr lang="en-US" sz="1000" b="1">
                  <a:solidFill>
                    <a:srgbClr val="000000"/>
                  </a:solidFill>
                  <a:latin typeface="Calibri" pitchFamily="34" charset="0"/>
                </a:rPr>
                <a:t>Difference between selected case and total year in percent of back-trajectories passing through grid square  </a:t>
              </a:r>
            </a:p>
          </p:txBody>
        </p:sp>
        <p:sp>
          <p:nvSpPr>
            <p:cNvPr id="60462" name="TextBox 99"/>
            <p:cNvSpPr txBox="1">
              <a:spLocks noChangeArrowheads="1"/>
            </p:cNvSpPr>
            <p:nvPr/>
          </p:nvSpPr>
          <p:spPr bwMode="auto">
            <a:xfrm>
              <a:off x="7419474" y="2486246"/>
              <a:ext cx="1447832" cy="369332"/>
            </a:xfrm>
            <a:prstGeom prst="rect">
              <a:avLst/>
            </a:prstGeom>
            <a:noFill/>
            <a:ln w="9525">
              <a:noFill/>
              <a:miter lim="800000"/>
              <a:headEnd/>
              <a:tailEnd/>
            </a:ln>
          </p:spPr>
          <p:txBody>
            <a:bodyPr wrap="none">
              <a:spAutoFit/>
            </a:bodyPr>
            <a:lstStyle/>
            <a:p>
              <a:r>
                <a:rPr lang="en-US" b="1">
                  <a:solidFill>
                    <a:srgbClr val="FFFFFF"/>
                  </a:solidFill>
                  <a:latin typeface="Calibri" pitchFamily="34" charset="0"/>
                </a:rPr>
                <a:t>Air Emissions</a:t>
              </a:r>
            </a:p>
          </p:txBody>
        </p:sp>
        <p:sp>
          <p:nvSpPr>
            <p:cNvPr id="60463" name="TextBox 100"/>
            <p:cNvSpPr txBox="1">
              <a:spLocks noChangeArrowheads="1"/>
            </p:cNvSpPr>
            <p:nvPr/>
          </p:nvSpPr>
          <p:spPr bwMode="auto">
            <a:xfrm>
              <a:off x="7475622" y="32084"/>
              <a:ext cx="1489510" cy="246221"/>
            </a:xfrm>
            <a:prstGeom prst="rect">
              <a:avLst/>
            </a:prstGeom>
            <a:noFill/>
            <a:ln w="9525">
              <a:noFill/>
              <a:miter lim="800000"/>
              <a:headEnd/>
              <a:tailEnd/>
            </a:ln>
          </p:spPr>
          <p:txBody>
            <a:bodyPr wrap="none">
              <a:spAutoFit/>
            </a:bodyPr>
            <a:lstStyle/>
            <a:p>
              <a:r>
                <a:rPr lang="en-US" sz="1000" b="1">
                  <a:solidFill>
                    <a:srgbClr val="000000"/>
                  </a:solidFill>
                  <a:latin typeface="Calibri" pitchFamily="34" charset="0"/>
                </a:rPr>
                <a:t>Piney Measurement Site</a:t>
              </a:r>
            </a:p>
          </p:txBody>
        </p:sp>
        <p:sp>
          <p:nvSpPr>
            <p:cNvPr id="102" name="5-Point Star 101"/>
            <p:cNvSpPr>
              <a:spLocks noChangeAspect="1"/>
            </p:cNvSpPr>
            <p:nvPr/>
          </p:nvSpPr>
          <p:spPr>
            <a:xfrm>
              <a:off x="7288206" y="114622"/>
              <a:ext cx="184124" cy="182538"/>
            </a:xfrm>
            <a:prstGeom prst="star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67" name="TextBox 66"/>
          <p:cNvSpPr txBox="1"/>
          <p:nvPr/>
        </p:nvSpPr>
        <p:spPr>
          <a:xfrm>
            <a:off x="76200" y="1752600"/>
            <a:ext cx="1219200" cy="3600450"/>
          </a:xfrm>
          <a:prstGeom prst="rect">
            <a:avLst/>
          </a:prstGeom>
          <a:solidFill>
            <a:srgbClr val="FEFEFE"/>
          </a:solidFill>
          <a:ln w="28575">
            <a:solidFill>
              <a:schemeClr val="tx1">
                <a:lumMod val="95000"/>
                <a:lumOff val="5000"/>
              </a:schemeClr>
            </a:solidFill>
            <a:prstDash val="sysDash"/>
          </a:ln>
        </p:spPr>
        <p:txBody>
          <a:bodyPr>
            <a:spAutoFit/>
          </a:bodyPr>
          <a:lstStyle/>
          <a:p>
            <a:pPr fontAlgn="auto">
              <a:spcBef>
                <a:spcPts val="0"/>
              </a:spcBef>
              <a:spcAft>
                <a:spcPts val="0"/>
              </a:spcAft>
              <a:defRPr/>
            </a:pPr>
            <a:r>
              <a:rPr lang="en-US" sz="1200" dirty="0">
                <a:solidFill>
                  <a:prstClr val="black"/>
                </a:solidFill>
                <a:latin typeface="Calibri"/>
              </a:rPr>
              <a:t>The yellow and orange grid squares are areas where the trajectories pass more often than the “average” for the entire year</a:t>
            </a:r>
          </a:p>
          <a:p>
            <a:pPr fontAlgn="auto">
              <a:spcBef>
                <a:spcPts val="0"/>
              </a:spcBef>
              <a:spcAft>
                <a:spcPts val="0"/>
              </a:spcAft>
              <a:defRPr/>
            </a:pPr>
            <a:endParaRPr lang="en-US" sz="1200" dirty="0">
              <a:solidFill>
                <a:prstClr val="black"/>
              </a:solidFill>
              <a:latin typeface="Calibri"/>
            </a:endParaRPr>
          </a:p>
          <a:p>
            <a:pPr fontAlgn="auto">
              <a:spcBef>
                <a:spcPts val="0"/>
              </a:spcBef>
              <a:spcAft>
                <a:spcPts val="0"/>
              </a:spcAft>
              <a:defRPr/>
            </a:pPr>
            <a:r>
              <a:rPr lang="en-US" sz="1200" dirty="0">
                <a:solidFill>
                  <a:prstClr val="black"/>
                </a:solidFill>
                <a:latin typeface="Calibri"/>
              </a:rPr>
              <a:t>The purple grid squares represent areas where the trajectories pass less often than the “average” for the entire year</a:t>
            </a:r>
          </a:p>
        </p:txBody>
      </p:sp>
      <p:sp>
        <p:nvSpPr>
          <p:cNvPr id="68" name="TextBox 51"/>
          <p:cNvSpPr txBox="1">
            <a:spLocks noChangeArrowheads="1"/>
          </p:cNvSpPr>
          <p:nvPr/>
        </p:nvSpPr>
        <p:spPr bwMode="auto">
          <a:xfrm>
            <a:off x="1371600" y="420469"/>
            <a:ext cx="5638800" cy="646331"/>
          </a:xfrm>
          <a:prstGeom prst="rect">
            <a:avLst/>
          </a:prstGeom>
          <a:noFill/>
          <a:ln w="9525">
            <a:noFill/>
            <a:miter lim="800000"/>
            <a:headEnd/>
            <a:tailEnd/>
          </a:ln>
        </p:spPr>
        <p:txBody>
          <a:bodyPr wrap="square">
            <a:spAutoFit/>
          </a:bodyPr>
          <a:lstStyle/>
          <a:p>
            <a:r>
              <a:rPr lang="en-US" b="1" dirty="0" smtClean="0">
                <a:solidFill>
                  <a:srgbClr val="000000"/>
                </a:solidFill>
                <a:latin typeface="Calibri" pitchFamily="34" charset="0"/>
              </a:rPr>
              <a:t>Where the air tended to come from when the measured RGM at the Piney Reservoir site was LOW</a:t>
            </a:r>
            <a:endParaRPr lang="en-US" b="1" dirty="0">
              <a:solidFill>
                <a:srgbClr val="000000"/>
              </a:solidFill>
              <a:latin typeface="Calibri" pitchFamily="34" charset="0"/>
            </a:endParaRPr>
          </a:p>
        </p:txBody>
      </p:sp>
      <p:sp>
        <p:nvSpPr>
          <p:cNvPr id="66" name="Text Box 9"/>
          <p:cNvSpPr txBox="1">
            <a:spLocks noChangeArrowheads="1"/>
          </p:cNvSpPr>
          <p:nvPr/>
        </p:nvSpPr>
        <p:spPr bwMode="auto">
          <a:xfrm>
            <a:off x="8339964" y="1050566"/>
            <a:ext cx="479685" cy="246255"/>
          </a:xfrm>
          <a:prstGeom prst="rect">
            <a:avLst/>
          </a:prstGeom>
          <a:noFill/>
          <a:ln w="9525">
            <a:noFill/>
            <a:miter lim="800000"/>
            <a:headEnd/>
            <a:tailEnd/>
          </a:ln>
        </p:spPr>
        <p:txBody>
          <a:bodyPr wrap="none">
            <a:spAutoFit/>
          </a:bodyPr>
          <a:lstStyle/>
          <a:p>
            <a:r>
              <a:rPr lang="en-US" sz="1000" dirty="0">
                <a:solidFill>
                  <a:srgbClr val="000000"/>
                </a:solidFill>
                <a:latin typeface="Calibri" pitchFamily="34" charset="0"/>
              </a:rPr>
              <a:t>&lt; </a:t>
            </a:r>
            <a:r>
              <a:rPr lang="en-US" sz="1000" dirty="0" smtClean="0">
                <a:solidFill>
                  <a:srgbClr val="000000"/>
                </a:solidFill>
                <a:latin typeface="Calibri" pitchFamily="34" charset="0"/>
              </a:rPr>
              <a:t>-2.5</a:t>
            </a:r>
            <a:endParaRPr lang="en-US" sz="1000" dirty="0">
              <a:solidFill>
                <a:srgbClr val="000000"/>
              </a:solidFill>
              <a:latin typeface="Calibri" pitchFamily="34" charset="0"/>
            </a:endParaRPr>
          </a:p>
        </p:txBody>
      </p:sp>
      <p:sp>
        <p:nvSpPr>
          <p:cNvPr id="69" name="Text Box 10"/>
          <p:cNvSpPr txBox="1">
            <a:spLocks noChangeArrowheads="1"/>
          </p:cNvSpPr>
          <p:nvPr/>
        </p:nvSpPr>
        <p:spPr bwMode="auto">
          <a:xfrm>
            <a:off x="8339964" y="1273608"/>
            <a:ext cx="659247" cy="246255"/>
          </a:xfrm>
          <a:prstGeom prst="rect">
            <a:avLst/>
          </a:prstGeom>
          <a:noFill/>
          <a:ln w="9525">
            <a:noFill/>
            <a:miter lim="800000"/>
            <a:headEnd/>
            <a:tailEnd/>
          </a:ln>
        </p:spPr>
        <p:txBody>
          <a:bodyPr wrap="none">
            <a:spAutoFit/>
          </a:bodyPr>
          <a:lstStyle/>
          <a:p>
            <a:r>
              <a:rPr lang="en-US" sz="1000" dirty="0">
                <a:solidFill>
                  <a:srgbClr val="000000"/>
                </a:solidFill>
                <a:latin typeface="Calibri" pitchFamily="34" charset="0"/>
              </a:rPr>
              <a:t>-2.5 to -2</a:t>
            </a:r>
          </a:p>
        </p:txBody>
      </p:sp>
      <p:sp>
        <p:nvSpPr>
          <p:cNvPr id="70" name="Text Box 11"/>
          <p:cNvSpPr txBox="1">
            <a:spLocks noChangeArrowheads="1"/>
          </p:cNvSpPr>
          <p:nvPr/>
        </p:nvSpPr>
        <p:spPr bwMode="auto">
          <a:xfrm>
            <a:off x="8339964" y="1499892"/>
            <a:ext cx="659247" cy="24625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-2 to -1.5</a:t>
            </a:r>
          </a:p>
        </p:txBody>
      </p:sp>
      <p:sp>
        <p:nvSpPr>
          <p:cNvPr id="71" name="Rectangle 14"/>
          <p:cNvSpPr>
            <a:spLocks noChangeAspect="1" noChangeArrowheads="1"/>
          </p:cNvSpPr>
          <p:nvPr/>
        </p:nvSpPr>
        <p:spPr bwMode="auto">
          <a:xfrm>
            <a:off x="7355322" y="1090343"/>
            <a:ext cx="182588" cy="182588"/>
          </a:xfrm>
          <a:prstGeom prst="rect">
            <a:avLst/>
          </a:prstGeom>
          <a:solidFill>
            <a:srgbClr val="FF6600"/>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72" name="Rectangle 15"/>
          <p:cNvSpPr>
            <a:spLocks noChangeAspect="1" noChangeArrowheads="1"/>
          </p:cNvSpPr>
          <p:nvPr/>
        </p:nvSpPr>
        <p:spPr bwMode="auto">
          <a:xfrm>
            <a:off x="7355322" y="1313385"/>
            <a:ext cx="182588" cy="182588"/>
          </a:xfrm>
          <a:prstGeom prst="rect">
            <a:avLst/>
          </a:prstGeom>
          <a:solidFill>
            <a:srgbClr val="F2B800"/>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73" name="Rectangle 16"/>
          <p:cNvSpPr>
            <a:spLocks noChangeAspect="1" noChangeArrowheads="1"/>
          </p:cNvSpPr>
          <p:nvPr/>
        </p:nvSpPr>
        <p:spPr bwMode="auto">
          <a:xfrm>
            <a:off x="7355322" y="1539668"/>
            <a:ext cx="182588" cy="182588"/>
          </a:xfrm>
          <a:prstGeom prst="rect">
            <a:avLst/>
          </a:prstGeom>
          <a:solidFill>
            <a:srgbClr val="FFDC47"/>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74" name="Text Box 11"/>
          <p:cNvSpPr txBox="1">
            <a:spLocks noChangeArrowheads="1"/>
          </p:cNvSpPr>
          <p:nvPr/>
        </p:nvSpPr>
        <p:spPr bwMode="auto">
          <a:xfrm>
            <a:off x="8339964" y="1744568"/>
            <a:ext cx="659247" cy="24625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-1.5 to -1</a:t>
            </a:r>
          </a:p>
        </p:txBody>
      </p:sp>
      <p:sp>
        <p:nvSpPr>
          <p:cNvPr id="75" name="Rectangle 16"/>
          <p:cNvSpPr>
            <a:spLocks noChangeAspect="1" noChangeArrowheads="1"/>
          </p:cNvSpPr>
          <p:nvPr/>
        </p:nvSpPr>
        <p:spPr bwMode="auto">
          <a:xfrm>
            <a:off x="7355322" y="1768300"/>
            <a:ext cx="182588" cy="182588"/>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76" name="Text Box 11"/>
          <p:cNvSpPr txBox="1">
            <a:spLocks noChangeArrowheads="1"/>
          </p:cNvSpPr>
          <p:nvPr/>
        </p:nvSpPr>
        <p:spPr bwMode="auto">
          <a:xfrm>
            <a:off x="8339964" y="1965094"/>
            <a:ext cx="659247" cy="24625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-1 to -0.5</a:t>
            </a:r>
          </a:p>
        </p:txBody>
      </p:sp>
      <p:sp>
        <p:nvSpPr>
          <p:cNvPr id="77" name="Rectangle 16"/>
          <p:cNvSpPr>
            <a:spLocks noChangeAspect="1" noChangeArrowheads="1"/>
          </p:cNvSpPr>
          <p:nvPr/>
        </p:nvSpPr>
        <p:spPr bwMode="auto">
          <a:xfrm>
            <a:off x="7355322" y="1988826"/>
            <a:ext cx="182588" cy="182588"/>
          </a:xfrm>
          <a:prstGeom prst="rect">
            <a:avLst/>
          </a:prstGeom>
          <a:solidFill>
            <a:srgbClr val="FFFF9B"/>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78" name="Text Box 11"/>
          <p:cNvSpPr txBox="1">
            <a:spLocks noChangeArrowheads="1"/>
          </p:cNvSpPr>
          <p:nvPr/>
        </p:nvSpPr>
        <p:spPr bwMode="auto">
          <a:xfrm>
            <a:off x="8339964" y="2200168"/>
            <a:ext cx="620769" cy="24625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-0.5 to 0</a:t>
            </a:r>
          </a:p>
        </p:txBody>
      </p:sp>
      <p:sp>
        <p:nvSpPr>
          <p:cNvPr id="79" name="Rectangle 16"/>
          <p:cNvSpPr>
            <a:spLocks noChangeAspect="1" noChangeArrowheads="1"/>
          </p:cNvSpPr>
          <p:nvPr/>
        </p:nvSpPr>
        <p:spPr bwMode="auto">
          <a:xfrm>
            <a:off x="7355322" y="2223901"/>
            <a:ext cx="182588" cy="182588"/>
          </a:xfrm>
          <a:prstGeom prst="rect">
            <a:avLst/>
          </a:prstGeom>
          <a:solidFill>
            <a:srgbClr val="FFFFD1"/>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80" name="Text Box 9"/>
          <p:cNvSpPr txBox="1">
            <a:spLocks noChangeArrowheads="1"/>
          </p:cNvSpPr>
          <p:nvPr/>
        </p:nvSpPr>
        <p:spPr bwMode="auto">
          <a:xfrm>
            <a:off x="7571108" y="1050566"/>
            <a:ext cx="441207" cy="246255"/>
          </a:xfrm>
          <a:prstGeom prst="rect">
            <a:avLst/>
          </a:prstGeom>
          <a:noFill/>
          <a:ln w="9525">
            <a:noFill/>
            <a:miter lim="800000"/>
            <a:headEnd/>
            <a:tailEnd/>
          </a:ln>
        </p:spPr>
        <p:txBody>
          <a:bodyPr wrap="none">
            <a:spAutoFit/>
          </a:bodyPr>
          <a:lstStyle/>
          <a:p>
            <a:r>
              <a:rPr lang="en-US" sz="1000" dirty="0">
                <a:solidFill>
                  <a:srgbClr val="000000"/>
                </a:solidFill>
                <a:latin typeface="Calibri" pitchFamily="34" charset="0"/>
              </a:rPr>
              <a:t>&gt; 2.5</a:t>
            </a:r>
          </a:p>
        </p:txBody>
      </p:sp>
      <p:sp>
        <p:nvSpPr>
          <p:cNvPr id="81" name="Text Box 10"/>
          <p:cNvSpPr txBox="1">
            <a:spLocks noChangeArrowheads="1"/>
          </p:cNvSpPr>
          <p:nvPr/>
        </p:nvSpPr>
        <p:spPr bwMode="auto">
          <a:xfrm>
            <a:off x="7571108" y="1273608"/>
            <a:ext cx="535799" cy="24625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2 – 2.5</a:t>
            </a:r>
          </a:p>
        </p:txBody>
      </p:sp>
      <p:sp>
        <p:nvSpPr>
          <p:cNvPr id="82" name="Text Box 11"/>
          <p:cNvSpPr txBox="1">
            <a:spLocks noChangeArrowheads="1"/>
          </p:cNvSpPr>
          <p:nvPr/>
        </p:nvSpPr>
        <p:spPr bwMode="auto">
          <a:xfrm>
            <a:off x="7571108" y="1499892"/>
            <a:ext cx="510147" cy="24625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1.5 - 2</a:t>
            </a:r>
          </a:p>
        </p:txBody>
      </p:sp>
      <p:sp>
        <p:nvSpPr>
          <p:cNvPr id="83" name="Rectangle 14"/>
          <p:cNvSpPr>
            <a:spLocks noChangeAspect="1" noChangeArrowheads="1"/>
          </p:cNvSpPr>
          <p:nvPr/>
        </p:nvSpPr>
        <p:spPr bwMode="auto">
          <a:xfrm>
            <a:off x="8193633" y="1090343"/>
            <a:ext cx="182588" cy="182588"/>
          </a:xfrm>
          <a:prstGeom prst="rect">
            <a:avLst/>
          </a:prstGeom>
          <a:solidFill>
            <a:srgbClr val="7030A0"/>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84" name="Rectangle 15"/>
          <p:cNvSpPr>
            <a:spLocks noChangeAspect="1" noChangeArrowheads="1"/>
          </p:cNvSpPr>
          <p:nvPr/>
        </p:nvSpPr>
        <p:spPr bwMode="auto">
          <a:xfrm>
            <a:off x="8193633" y="1313385"/>
            <a:ext cx="182588" cy="182588"/>
          </a:xfrm>
          <a:prstGeom prst="rect">
            <a:avLst/>
          </a:prstGeom>
          <a:solidFill>
            <a:srgbClr val="BE20B6"/>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85" name="Rectangle 16"/>
          <p:cNvSpPr>
            <a:spLocks noChangeAspect="1" noChangeArrowheads="1"/>
          </p:cNvSpPr>
          <p:nvPr/>
        </p:nvSpPr>
        <p:spPr bwMode="auto">
          <a:xfrm>
            <a:off x="8193633" y="1539668"/>
            <a:ext cx="182588" cy="182588"/>
          </a:xfrm>
          <a:prstGeom prst="rect">
            <a:avLst/>
          </a:prstGeom>
          <a:solidFill>
            <a:srgbClr val="F633FB"/>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86" name="Text Box 11"/>
          <p:cNvSpPr txBox="1">
            <a:spLocks noChangeArrowheads="1"/>
          </p:cNvSpPr>
          <p:nvPr/>
        </p:nvSpPr>
        <p:spPr bwMode="auto">
          <a:xfrm>
            <a:off x="7571108" y="1744568"/>
            <a:ext cx="582292" cy="24625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1 to 1.5</a:t>
            </a:r>
          </a:p>
        </p:txBody>
      </p:sp>
      <p:sp>
        <p:nvSpPr>
          <p:cNvPr id="87" name="Rectangle 16"/>
          <p:cNvSpPr>
            <a:spLocks noChangeAspect="1" noChangeArrowheads="1"/>
          </p:cNvSpPr>
          <p:nvPr/>
        </p:nvSpPr>
        <p:spPr bwMode="auto">
          <a:xfrm>
            <a:off x="8193633" y="1768300"/>
            <a:ext cx="182588" cy="182588"/>
          </a:xfrm>
          <a:prstGeom prst="rect">
            <a:avLst/>
          </a:prstGeom>
          <a:solidFill>
            <a:srgbClr val="FA87FD"/>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88" name="Text Box 11"/>
          <p:cNvSpPr txBox="1">
            <a:spLocks noChangeArrowheads="1"/>
          </p:cNvSpPr>
          <p:nvPr/>
        </p:nvSpPr>
        <p:spPr bwMode="auto">
          <a:xfrm>
            <a:off x="7571108" y="1965094"/>
            <a:ext cx="510147" cy="24625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0.5 - 1</a:t>
            </a:r>
          </a:p>
        </p:txBody>
      </p:sp>
      <p:sp>
        <p:nvSpPr>
          <p:cNvPr id="89" name="Rectangle 16"/>
          <p:cNvSpPr>
            <a:spLocks noChangeAspect="1" noChangeArrowheads="1"/>
          </p:cNvSpPr>
          <p:nvPr/>
        </p:nvSpPr>
        <p:spPr bwMode="auto">
          <a:xfrm>
            <a:off x="8193633" y="1988826"/>
            <a:ext cx="182588" cy="182588"/>
          </a:xfrm>
          <a:prstGeom prst="rect">
            <a:avLst/>
          </a:prstGeom>
          <a:solidFill>
            <a:srgbClr val="F7D1F7"/>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
        <p:nvSpPr>
          <p:cNvPr id="90" name="Text Box 11"/>
          <p:cNvSpPr txBox="1">
            <a:spLocks noChangeArrowheads="1"/>
          </p:cNvSpPr>
          <p:nvPr/>
        </p:nvSpPr>
        <p:spPr bwMode="auto">
          <a:xfrm>
            <a:off x="7571108" y="2200168"/>
            <a:ext cx="582292" cy="246255"/>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0 to 0.5</a:t>
            </a:r>
          </a:p>
        </p:txBody>
      </p:sp>
      <p:sp>
        <p:nvSpPr>
          <p:cNvPr id="91" name="Rectangle 16"/>
          <p:cNvSpPr>
            <a:spLocks noChangeAspect="1" noChangeArrowheads="1"/>
          </p:cNvSpPr>
          <p:nvPr/>
        </p:nvSpPr>
        <p:spPr bwMode="auto">
          <a:xfrm>
            <a:off x="8193633" y="2223901"/>
            <a:ext cx="182588" cy="182588"/>
          </a:xfrm>
          <a:prstGeom prst="rect">
            <a:avLst/>
          </a:prstGeom>
          <a:solidFill>
            <a:srgbClr val="FBE9FB"/>
          </a:solidFill>
          <a:ln w="12700">
            <a:solidFill>
              <a:schemeClr val="tx1"/>
            </a:solidFill>
            <a:miter lim="800000"/>
            <a:headEnd/>
            <a:tailEnd/>
          </a:ln>
        </p:spPr>
        <p:txBody>
          <a:bodyPr wrap="none" anchor="ctr"/>
          <a:lstStyle/>
          <a:p>
            <a:endParaRPr lang="en-US">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26</a:t>
            </a:fld>
            <a:endParaRPr lang="en-US"/>
          </a:p>
        </p:txBody>
      </p:sp>
      <p:sp>
        <p:nvSpPr>
          <p:cNvPr id="15" name="Title 21"/>
          <p:cNvSpPr txBox="1">
            <a:spLocks/>
          </p:cNvSpPr>
          <p:nvPr/>
        </p:nvSpPr>
        <p:spPr>
          <a:xfrm>
            <a:off x="228600" y="609600"/>
            <a:ext cx="8686800" cy="4572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04617B"/>
                </a:solidFill>
                <a:effectLst/>
                <a:uLnTx/>
                <a:uFillTx/>
                <a:latin typeface="+mj-lt"/>
                <a:ea typeface="+mj-ea"/>
                <a:cs typeface="+mj-cs"/>
              </a:rPr>
              <a:t>Modeling – Comprehensive</a:t>
            </a:r>
            <a:r>
              <a:rPr kumimoji="0" lang="en-US" sz="2400" b="0" i="0" u="none" strike="noStrike" kern="1200" cap="none" spc="0" normalizeH="0" noProof="0" dirty="0" smtClean="0">
                <a:ln>
                  <a:noFill/>
                </a:ln>
                <a:solidFill>
                  <a:srgbClr val="04617B"/>
                </a:solidFill>
                <a:effectLst/>
                <a:uLnTx/>
                <a:uFillTx/>
                <a:latin typeface="+mj-lt"/>
                <a:ea typeface="+mj-ea"/>
                <a:cs typeface="+mj-cs"/>
              </a:rPr>
              <a:t> Fate and Transport Simulations</a:t>
            </a:r>
            <a:endParaRPr kumimoji="0" lang="en-US" sz="2400" b="0" i="0" u="none" strike="noStrike" kern="1200" cap="none" spc="0" normalizeH="0" baseline="0" noProof="0" dirty="0">
              <a:ln>
                <a:noFill/>
              </a:ln>
              <a:solidFill>
                <a:srgbClr val="04617B"/>
              </a:solidFill>
              <a:effectLst/>
              <a:uLnTx/>
              <a:uFillTx/>
              <a:latin typeface="+mj-lt"/>
              <a:ea typeface="+mj-ea"/>
              <a:cs typeface="+mj-cs"/>
            </a:endParaRPr>
          </a:p>
        </p:txBody>
      </p:sp>
      <p:sp>
        <p:nvSpPr>
          <p:cNvPr id="17" name="Content Placeholder 7"/>
          <p:cNvSpPr>
            <a:spLocks noGrp="1"/>
          </p:cNvSpPr>
          <p:nvPr>
            <p:ph idx="1"/>
          </p:nvPr>
        </p:nvSpPr>
        <p:spPr>
          <a:xfrm>
            <a:off x="457200" y="1600200"/>
            <a:ext cx="5334000" cy="4401205"/>
          </a:xfrm>
        </p:spPr>
        <p:txBody>
          <a:bodyPr>
            <a:spAutoFit/>
          </a:bodyPr>
          <a:lstStyle/>
          <a:p>
            <a:pPr>
              <a:spcBef>
                <a:spcPts val="1200"/>
              </a:spcBef>
            </a:pPr>
            <a:r>
              <a:rPr lang="en-US" sz="2000" dirty="0" smtClean="0"/>
              <a:t>Start with an emissions inventory </a:t>
            </a:r>
          </a:p>
          <a:p>
            <a:pPr>
              <a:spcBef>
                <a:spcPts val="1200"/>
              </a:spcBef>
            </a:pPr>
            <a:r>
              <a:rPr lang="en-US" sz="2000" dirty="0" smtClean="0"/>
              <a:t>Use gridded meteorological data </a:t>
            </a:r>
          </a:p>
          <a:p>
            <a:pPr>
              <a:spcBef>
                <a:spcPts val="1200"/>
              </a:spcBef>
            </a:pPr>
            <a:r>
              <a:rPr lang="en-US" sz="2000" dirty="0"/>
              <a:t>Simulate the dispersion, chemical transformation, </a:t>
            </a:r>
            <a:r>
              <a:rPr lang="en-US" sz="2000" dirty="0" smtClean="0"/>
              <a:t>and wet and dry deposition </a:t>
            </a:r>
            <a:r>
              <a:rPr lang="en-US" sz="2000" dirty="0"/>
              <a:t>of mercury emitted to the air</a:t>
            </a:r>
            <a:endParaRPr lang="en-US" sz="2000" dirty="0" smtClean="0"/>
          </a:p>
          <a:p>
            <a:pPr>
              <a:spcBef>
                <a:spcPts val="1200"/>
              </a:spcBef>
            </a:pPr>
            <a:r>
              <a:rPr lang="en-US" sz="2000" dirty="0" smtClean="0"/>
              <a:t>Source-attribution information needed at the end, so optimize modeling system and approach to allow source-receptor information to be captured</a:t>
            </a:r>
          </a:p>
          <a:p>
            <a:pPr>
              <a:spcBef>
                <a:spcPts val="1200"/>
              </a:spcBef>
            </a:pPr>
            <a:r>
              <a:rPr lang="en-US" sz="2000" dirty="0" smtClean="0"/>
              <a:t>HYSPLIT-Hg developed over the last ~10 years with specialized algorithms for simulation of atmospheric mercury </a:t>
            </a:r>
            <a:endParaRPr lang="en-US" sz="2000" dirty="0"/>
          </a:p>
        </p:txBody>
      </p:sp>
      <p:pic>
        <p:nvPicPr>
          <p:cNvPr id="1027" name="Picture 3" descr="C:\Documents and Settings\markc\Local Settings\Temporary Internet Files\Content.IE5\6YN0Q3KB\MP900411753[1].jpg"/>
          <p:cNvPicPr>
            <a:picLocks noChangeAspect="1" noChangeArrowheads="1"/>
          </p:cNvPicPr>
          <p:nvPr/>
        </p:nvPicPr>
        <p:blipFill>
          <a:blip r:embed="rId3" cstate="print"/>
          <a:srcRect/>
          <a:stretch>
            <a:fillRect/>
          </a:stretch>
        </p:blipFill>
        <p:spPr bwMode="auto">
          <a:xfrm>
            <a:off x="6096000" y="2362200"/>
            <a:ext cx="2286000" cy="2286000"/>
          </a:xfrm>
          <a:prstGeom prst="rect">
            <a:avLst/>
          </a:prstGeom>
          <a:noFill/>
          <a:ln w="19050">
            <a:solidFill>
              <a:srgbClr val="0F6FC6"/>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1"/>
          <p:cNvSpPr txBox="1">
            <a:spLocks/>
          </p:cNvSpPr>
          <p:nvPr/>
        </p:nvSpPr>
        <p:spPr>
          <a:xfrm>
            <a:off x="228600" y="609600"/>
            <a:ext cx="8686800" cy="4572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04617B"/>
                </a:solidFill>
                <a:effectLst/>
                <a:uLnTx/>
                <a:uFillTx/>
                <a:latin typeface="+mj-lt"/>
                <a:ea typeface="+mj-ea"/>
                <a:cs typeface="+mj-cs"/>
              </a:rPr>
              <a:t>Modeling – Accomplishments </a:t>
            </a:r>
            <a:endParaRPr kumimoji="0" lang="en-US" sz="2400" b="0" i="0" u="none" strike="noStrike" kern="1200" cap="none" spc="0" normalizeH="0" baseline="0" noProof="0" dirty="0">
              <a:ln>
                <a:noFill/>
              </a:ln>
              <a:solidFill>
                <a:srgbClr val="04617B"/>
              </a:solidFill>
              <a:effectLst/>
              <a:uLnTx/>
              <a:uFillTx/>
              <a:latin typeface="+mj-lt"/>
              <a:ea typeface="+mj-ea"/>
              <a:cs typeface="+mj-cs"/>
            </a:endParaRPr>
          </a:p>
        </p:txBody>
      </p:sp>
      <p:sp>
        <p:nvSpPr>
          <p:cNvPr id="9" name="Content Placeholder 7"/>
          <p:cNvSpPr>
            <a:spLocks noGrp="1"/>
          </p:cNvSpPr>
          <p:nvPr>
            <p:ph idx="1"/>
          </p:nvPr>
        </p:nvSpPr>
        <p:spPr>
          <a:xfrm>
            <a:off x="228600" y="1143000"/>
            <a:ext cx="1600200" cy="1981200"/>
          </a:xfrm>
        </p:spPr>
        <p:txBody>
          <a:bodyPr/>
          <a:lstStyle/>
          <a:p>
            <a:pPr marL="0" indent="0">
              <a:buNone/>
            </a:pPr>
            <a:r>
              <a:rPr lang="en-US" sz="1600" b="1" dirty="0" smtClean="0">
                <a:solidFill>
                  <a:srgbClr val="FF0000"/>
                </a:solidFill>
              </a:rPr>
              <a:t>Successful performance in model evaluation and model intercomparison exercises</a:t>
            </a:r>
            <a:endParaRPr lang="en-US" sz="1600" b="1" dirty="0">
              <a:solidFill>
                <a:srgbClr val="FF0000"/>
              </a:solidFill>
            </a:endParaRPr>
          </a:p>
        </p:txBody>
      </p:sp>
      <p:sp>
        <p:nvSpPr>
          <p:cNvPr id="10" name="Date Placeholder 3"/>
          <p:cNvSpPr>
            <a:spLocks noGrp="1"/>
          </p:cNvSpPr>
          <p:nvPr>
            <p:ph type="dt" sz="half" idx="10"/>
          </p:nvPr>
        </p:nvSpPr>
        <p:spPr>
          <a:xfrm>
            <a:off x="457200" y="6356350"/>
            <a:ext cx="2133600" cy="365125"/>
          </a:xfrm>
        </p:spPr>
        <p:txBody>
          <a:bodyPr/>
          <a:lstStyle/>
          <a:p>
            <a:fld id="{3BF72E70-F309-487C-8387-A657D1DD6C67}" type="datetime1">
              <a:rPr lang="en-US" smtClean="0"/>
              <a:pPr/>
              <a:t>4/16/2011</a:t>
            </a:fld>
            <a:endParaRPr lang="en-US" dirty="0"/>
          </a:p>
        </p:txBody>
      </p:sp>
      <p:sp>
        <p:nvSpPr>
          <p:cNvPr id="11" name="Footer Placeholder 4"/>
          <p:cNvSpPr>
            <a:spLocks noGrp="1"/>
          </p:cNvSpPr>
          <p:nvPr>
            <p:ph type="ftr" sz="quarter" idx="11"/>
          </p:nvPr>
        </p:nvSpPr>
        <p:spPr>
          <a:xfrm>
            <a:off x="2667000" y="6356350"/>
            <a:ext cx="3352800" cy="365125"/>
          </a:xfrm>
        </p:spPr>
        <p:txBody>
          <a:bodyPr/>
          <a:lstStyle/>
          <a:p>
            <a:r>
              <a:rPr lang="en-US" smtClean="0"/>
              <a:t>Air Resources Laboratory</a:t>
            </a:r>
            <a:endParaRPr lang="en-US"/>
          </a:p>
        </p:txBody>
      </p:sp>
      <p:sp>
        <p:nvSpPr>
          <p:cNvPr id="12" name="Slide Number Placeholder 5"/>
          <p:cNvSpPr>
            <a:spLocks noGrp="1"/>
          </p:cNvSpPr>
          <p:nvPr>
            <p:ph type="sldNum" sz="quarter" idx="12"/>
          </p:nvPr>
        </p:nvSpPr>
        <p:spPr>
          <a:xfrm>
            <a:off x="7924800" y="6356350"/>
            <a:ext cx="762000" cy="365125"/>
          </a:xfrm>
        </p:spPr>
        <p:txBody>
          <a:bodyPr/>
          <a:lstStyle/>
          <a:p>
            <a:fld id="{3E7EE49B-C32B-495C-9640-ABBF50F57D80}" type="slidenum">
              <a:rPr lang="en-US" smtClean="0"/>
              <a:pPr/>
              <a:t>27</a:t>
            </a:fld>
            <a:endParaRPr lang="en-US"/>
          </a:p>
        </p:txBody>
      </p:sp>
      <p:grpSp>
        <p:nvGrpSpPr>
          <p:cNvPr id="22" name="Group 21"/>
          <p:cNvGrpSpPr/>
          <p:nvPr/>
        </p:nvGrpSpPr>
        <p:grpSpPr>
          <a:xfrm>
            <a:off x="1887069" y="1703496"/>
            <a:ext cx="7023568" cy="1026900"/>
            <a:chOff x="1887069" y="1759744"/>
            <a:chExt cx="7023568" cy="1026900"/>
          </a:xfrm>
        </p:grpSpPr>
        <p:pic>
          <p:nvPicPr>
            <p:cNvPr id="14" name="Picture 35"/>
            <p:cNvPicPr>
              <a:picLocks noChangeAspect="1" noChangeArrowheads="1"/>
            </p:cNvPicPr>
            <p:nvPr/>
          </p:nvPicPr>
          <p:blipFill>
            <a:blip r:embed="rId3" cstate="print"/>
            <a:srcRect/>
            <a:stretch>
              <a:fillRect/>
            </a:stretch>
          </p:blipFill>
          <p:spPr bwMode="auto">
            <a:xfrm>
              <a:off x="1887069" y="1759744"/>
              <a:ext cx="3471301" cy="1026900"/>
            </a:xfrm>
            <a:prstGeom prst="rect">
              <a:avLst/>
            </a:prstGeom>
            <a:noFill/>
            <a:ln w="9525">
              <a:noFill/>
              <a:miter lim="800000"/>
              <a:headEnd/>
              <a:tailEnd/>
            </a:ln>
            <a:effectLst/>
          </p:spPr>
        </p:pic>
        <p:pic>
          <p:nvPicPr>
            <p:cNvPr id="18" name="Picture 39"/>
            <p:cNvPicPr>
              <a:picLocks noChangeAspect="1" noChangeArrowheads="1"/>
            </p:cNvPicPr>
            <p:nvPr/>
          </p:nvPicPr>
          <p:blipFill>
            <a:blip r:embed="rId4" cstate="print"/>
            <a:srcRect/>
            <a:stretch>
              <a:fillRect/>
            </a:stretch>
          </p:blipFill>
          <p:spPr bwMode="auto">
            <a:xfrm>
              <a:off x="5439336" y="1759744"/>
              <a:ext cx="3471301" cy="1026900"/>
            </a:xfrm>
            <a:prstGeom prst="rect">
              <a:avLst/>
            </a:prstGeom>
            <a:noFill/>
            <a:ln w="9525">
              <a:noFill/>
              <a:miter lim="800000"/>
              <a:headEnd/>
              <a:tailEnd/>
            </a:ln>
            <a:effectLst/>
          </p:spPr>
        </p:pic>
      </p:grpSp>
      <p:grpSp>
        <p:nvGrpSpPr>
          <p:cNvPr id="23" name="Group 22"/>
          <p:cNvGrpSpPr/>
          <p:nvPr/>
        </p:nvGrpSpPr>
        <p:grpSpPr>
          <a:xfrm>
            <a:off x="1887069" y="2774564"/>
            <a:ext cx="7023568" cy="1026900"/>
            <a:chOff x="1887069" y="2839348"/>
            <a:chExt cx="7023568" cy="1026900"/>
          </a:xfrm>
        </p:grpSpPr>
        <p:pic>
          <p:nvPicPr>
            <p:cNvPr id="15" name="Picture 36"/>
            <p:cNvPicPr>
              <a:picLocks noChangeAspect="1" noChangeArrowheads="1"/>
            </p:cNvPicPr>
            <p:nvPr/>
          </p:nvPicPr>
          <p:blipFill>
            <a:blip r:embed="rId5" cstate="print"/>
            <a:srcRect/>
            <a:stretch>
              <a:fillRect/>
            </a:stretch>
          </p:blipFill>
          <p:spPr bwMode="auto">
            <a:xfrm>
              <a:off x="1887069" y="2839348"/>
              <a:ext cx="3471301" cy="1026900"/>
            </a:xfrm>
            <a:prstGeom prst="rect">
              <a:avLst/>
            </a:prstGeom>
            <a:noFill/>
            <a:ln w="9525">
              <a:noFill/>
              <a:miter lim="800000"/>
              <a:headEnd/>
              <a:tailEnd/>
            </a:ln>
            <a:effectLst/>
          </p:spPr>
        </p:pic>
        <p:pic>
          <p:nvPicPr>
            <p:cNvPr id="19" name="Picture 40"/>
            <p:cNvPicPr>
              <a:picLocks noChangeAspect="1" noChangeArrowheads="1"/>
            </p:cNvPicPr>
            <p:nvPr/>
          </p:nvPicPr>
          <p:blipFill>
            <a:blip r:embed="rId6" cstate="print"/>
            <a:srcRect/>
            <a:stretch>
              <a:fillRect/>
            </a:stretch>
          </p:blipFill>
          <p:spPr bwMode="auto">
            <a:xfrm>
              <a:off x="5439336" y="2839348"/>
              <a:ext cx="3471301" cy="1026900"/>
            </a:xfrm>
            <a:prstGeom prst="rect">
              <a:avLst/>
            </a:prstGeom>
            <a:noFill/>
            <a:ln w="9525">
              <a:noFill/>
              <a:miter lim="800000"/>
              <a:headEnd/>
              <a:tailEnd/>
            </a:ln>
            <a:effectLst/>
          </p:spPr>
        </p:pic>
      </p:grpSp>
      <p:grpSp>
        <p:nvGrpSpPr>
          <p:cNvPr id="24" name="Group 23"/>
          <p:cNvGrpSpPr/>
          <p:nvPr/>
        </p:nvGrpSpPr>
        <p:grpSpPr>
          <a:xfrm>
            <a:off x="1887069" y="3845632"/>
            <a:ext cx="7023568" cy="1026900"/>
            <a:chOff x="1887069" y="3906148"/>
            <a:chExt cx="7023568" cy="1026900"/>
          </a:xfrm>
        </p:grpSpPr>
        <p:pic>
          <p:nvPicPr>
            <p:cNvPr id="16" name="Picture 37"/>
            <p:cNvPicPr>
              <a:picLocks noChangeAspect="1" noChangeArrowheads="1"/>
            </p:cNvPicPr>
            <p:nvPr/>
          </p:nvPicPr>
          <p:blipFill>
            <a:blip r:embed="rId7" cstate="print"/>
            <a:srcRect/>
            <a:stretch>
              <a:fillRect/>
            </a:stretch>
          </p:blipFill>
          <p:spPr bwMode="auto">
            <a:xfrm>
              <a:off x="1887069" y="3906148"/>
              <a:ext cx="3471301" cy="1026900"/>
            </a:xfrm>
            <a:prstGeom prst="rect">
              <a:avLst/>
            </a:prstGeom>
            <a:noFill/>
            <a:ln w="9525">
              <a:noFill/>
              <a:miter lim="800000"/>
              <a:headEnd/>
              <a:tailEnd/>
            </a:ln>
            <a:effectLst/>
          </p:spPr>
        </p:pic>
        <p:pic>
          <p:nvPicPr>
            <p:cNvPr id="20" name="Picture 41"/>
            <p:cNvPicPr>
              <a:picLocks noChangeAspect="1" noChangeArrowheads="1"/>
            </p:cNvPicPr>
            <p:nvPr/>
          </p:nvPicPr>
          <p:blipFill>
            <a:blip r:embed="rId8" cstate="print"/>
            <a:srcRect/>
            <a:stretch>
              <a:fillRect/>
            </a:stretch>
          </p:blipFill>
          <p:spPr bwMode="auto">
            <a:xfrm>
              <a:off x="5439336" y="3906148"/>
              <a:ext cx="3471301" cy="1026900"/>
            </a:xfrm>
            <a:prstGeom prst="rect">
              <a:avLst/>
            </a:prstGeom>
            <a:noFill/>
            <a:ln w="9525">
              <a:noFill/>
              <a:miter lim="800000"/>
              <a:headEnd/>
              <a:tailEnd/>
            </a:ln>
            <a:effectLst/>
          </p:spPr>
        </p:pic>
      </p:grpSp>
      <p:grpSp>
        <p:nvGrpSpPr>
          <p:cNvPr id="25" name="Group 24"/>
          <p:cNvGrpSpPr/>
          <p:nvPr/>
        </p:nvGrpSpPr>
        <p:grpSpPr>
          <a:xfrm>
            <a:off x="1887069" y="4916700"/>
            <a:ext cx="7023568" cy="1026900"/>
            <a:chOff x="1887069" y="4972948"/>
            <a:chExt cx="7023568" cy="1026900"/>
          </a:xfrm>
        </p:grpSpPr>
        <p:pic>
          <p:nvPicPr>
            <p:cNvPr id="17" name="Picture 38"/>
            <p:cNvPicPr>
              <a:picLocks noChangeAspect="1" noChangeArrowheads="1"/>
            </p:cNvPicPr>
            <p:nvPr/>
          </p:nvPicPr>
          <p:blipFill>
            <a:blip r:embed="rId9" cstate="print"/>
            <a:srcRect/>
            <a:stretch>
              <a:fillRect/>
            </a:stretch>
          </p:blipFill>
          <p:spPr bwMode="auto">
            <a:xfrm>
              <a:off x="1887069" y="4972948"/>
              <a:ext cx="3471301" cy="1026900"/>
            </a:xfrm>
            <a:prstGeom prst="rect">
              <a:avLst/>
            </a:prstGeom>
            <a:noFill/>
            <a:ln w="9525">
              <a:noFill/>
              <a:miter lim="800000"/>
              <a:headEnd/>
              <a:tailEnd/>
            </a:ln>
            <a:effectLst/>
          </p:spPr>
        </p:pic>
        <p:pic>
          <p:nvPicPr>
            <p:cNvPr id="21" name="Picture 42"/>
            <p:cNvPicPr>
              <a:picLocks noChangeAspect="1" noChangeArrowheads="1"/>
            </p:cNvPicPr>
            <p:nvPr/>
          </p:nvPicPr>
          <p:blipFill>
            <a:blip r:embed="rId10" cstate="print"/>
            <a:srcRect/>
            <a:stretch>
              <a:fillRect/>
            </a:stretch>
          </p:blipFill>
          <p:spPr bwMode="auto">
            <a:xfrm>
              <a:off x="5439336" y="4972948"/>
              <a:ext cx="3471301" cy="1026900"/>
            </a:xfrm>
            <a:prstGeom prst="rect">
              <a:avLst/>
            </a:prstGeom>
            <a:noFill/>
            <a:ln w="9525">
              <a:noFill/>
              <a:miter lim="800000"/>
              <a:headEnd/>
              <a:tailEnd/>
            </a:ln>
            <a:effectLst/>
          </p:spPr>
        </p:pic>
      </p:grpSp>
      <p:sp>
        <p:nvSpPr>
          <p:cNvPr id="26" name="Rectangle 25"/>
          <p:cNvSpPr/>
          <p:nvPr/>
        </p:nvSpPr>
        <p:spPr>
          <a:xfrm>
            <a:off x="1981200" y="1246296"/>
            <a:ext cx="7239000" cy="338554"/>
          </a:xfrm>
          <a:prstGeom prst="rect">
            <a:avLst/>
          </a:prstGeom>
        </p:spPr>
        <p:txBody>
          <a:bodyPr wrap="square">
            <a:spAutoFit/>
          </a:bodyPr>
          <a:lstStyle/>
          <a:p>
            <a:r>
              <a:rPr lang="en-US" sz="1600" b="1" dirty="0" smtClean="0">
                <a:solidFill>
                  <a:srgbClr val="0B5497"/>
                </a:solidFill>
              </a:rPr>
              <a:t>Total Gaseous Mercury (</a:t>
            </a:r>
            <a:r>
              <a:rPr lang="en-US" sz="1600" b="1" dirty="0" err="1" smtClean="0">
                <a:solidFill>
                  <a:srgbClr val="0B5497"/>
                </a:solidFill>
              </a:rPr>
              <a:t>ng</a:t>
            </a:r>
            <a:r>
              <a:rPr lang="en-US" sz="1600" b="1" dirty="0" smtClean="0">
                <a:solidFill>
                  <a:srgbClr val="0B5497"/>
                </a:solidFill>
              </a:rPr>
              <a:t>/m</a:t>
            </a:r>
            <a:r>
              <a:rPr lang="en-US" sz="1600" b="1" baseline="30000" dirty="0" smtClean="0">
                <a:solidFill>
                  <a:srgbClr val="0B5497"/>
                </a:solidFill>
              </a:rPr>
              <a:t>3</a:t>
            </a:r>
            <a:r>
              <a:rPr lang="en-US" sz="1600" b="1" dirty="0" smtClean="0">
                <a:solidFill>
                  <a:srgbClr val="0B5497"/>
                </a:solidFill>
              </a:rPr>
              <a:t>) at </a:t>
            </a:r>
            <a:r>
              <a:rPr lang="en-US" sz="1600" b="1" dirty="0" err="1" smtClean="0">
                <a:solidFill>
                  <a:srgbClr val="0B5497"/>
                </a:solidFill>
              </a:rPr>
              <a:t>Neuglobsow</a:t>
            </a:r>
            <a:r>
              <a:rPr lang="en-US" sz="1600" b="1" dirty="0" smtClean="0">
                <a:solidFill>
                  <a:srgbClr val="0B5497"/>
                </a:solidFill>
              </a:rPr>
              <a:t>, Germany, June 26 – July 6, 1995. </a:t>
            </a:r>
            <a:endParaRPr lang="en-US" sz="1600" dirty="0">
              <a:solidFill>
                <a:srgbClr val="0B5497"/>
              </a:solidFill>
            </a:endParaRPr>
          </a:p>
        </p:txBody>
      </p:sp>
      <p:sp>
        <p:nvSpPr>
          <p:cNvPr id="27" name="Rectangle 26"/>
          <p:cNvSpPr/>
          <p:nvPr/>
        </p:nvSpPr>
        <p:spPr>
          <a:xfrm>
            <a:off x="152400" y="3048000"/>
            <a:ext cx="1524000" cy="3293209"/>
          </a:xfrm>
          <a:prstGeom prst="rect">
            <a:avLst/>
          </a:prstGeom>
        </p:spPr>
        <p:txBody>
          <a:bodyPr wrap="square">
            <a:spAutoFit/>
          </a:bodyPr>
          <a:lstStyle/>
          <a:p>
            <a:r>
              <a:rPr lang="en-US" sz="1600" dirty="0" smtClean="0">
                <a:solidFill>
                  <a:srgbClr val="0B5497"/>
                </a:solidFill>
              </a:rPr>
              <a:t>model inter-comparison and evaluation carried out in collaboration with numerous mercury modeling research groups around the world, under the auspices of EMEP (Europe)</a:t>
            </a:r>
            <a:endParaRPr lang="en-US" sz="1600" dirty="0">
              <a:solidFill>
                <a:srgbClr val="0B5497"/>
              </a:solidFill>
            </a:endParaRPr>
          </a:p>
        </p:txBody>
      </p:sp>
      <p:sp>
        <p:nvSpPr>
          <p:cNvPr id="28" name="Rectangle 27"/>
          <p:cNvSpPr/>
          <p:nvPr/>
        </p:nvSpPr>
        <p:spPr>
          <a:xfrm>
            <a:off x="2438400" y="6015335"/>
            <a:ext cx="6271848" cy="461665"/>
          </a:xfrm>
          <a:prstGeom prst="rect">
            <a:avLst/>
          </a:prstGeom>
          <a:solidFill>
            <a:srgbClr val="FFFFCC"/>
          </a:solidFill>
          <a:ln>
            <a:solidFill>
              <a:schemeClr val="tx1"/>
            </a:solidFill>
          </a:ln>
        </p:spPr>
        <p:txBody>
          <a:bodyPr wrap="square">
            <a:spAutoFit/>
          </a:bodyPr>
          <a:lstStyle/>
          <a:p>
            <a:r>
              <a:rPr lang="en-US" sz="1200" dirty="0" err="1" smtClean="0"/>
              <a:t>Ryaboshapko</a:t>
            </a:r>
            <a:r>
              <a:rPr lang="en-US" sz="1200" dirty="0" smtClean="0"/>
              <a:t> et al., </a:t>
            </a:r>
            <a:r>
              <a:rPr lang="en-US" sz="1200" b="1" dirty="0" smtClean="0"/>
              <a:t>Intercomparison study of atmospheric mercury models: 1. Comparison of models with short-term measurements</a:t>
            </a:r>
            <a:r>
              <a:rPr lang="en-US" sz="1200" dirty="0" smtClean="0"/>
              <a:t>. </a:t>
            </a:r>
            <a:r>
              <a:rPr lang="en-US" sz="1200" i="1" dirty="0" smtClean="0"/>
              <a:t>Science of the Total Environment</a:t>
            </a:r>
            <a:r>
              <a:rPr lang="en-US" sz="1200" dirty="0" smtClean="0"/>
              <a:t> </a:t>
            </a:r>
            <a:r>
              <a:rPr lang="en-US" sz="1200" b="1" dirty="0" smtClean="0"/>
              <a:t>376</a:t>
            </a:r>
            <a:r>
              <a:rPr lang="en-US" sz="1200" dirty="0" smtClean="0"/>
              <a:t>, 228-240, </a:t>
            </a:r>
            <a:r>
              <a:rPr lang="en-US" sz="1200" b="1" dirty="0" smtClean="0"/>
              <a:t>2007</a:t>
            </a:r>
            <a:r>
              <a:rPr lang="en-US" sz="1200" dirty="0" smtClean="0"/>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6A7DA-6342-4CDC-B8EE-6B81135DE92D}" type="datetime1">
              <a:rPr lang="en-US" smtClean="0"/>
              <a:pPr/>
              <a:t>4/16/2011</a:t>
            </a:fld>
            <a:endParaRPr lang="en-US"/>
          </a:p>
        </p:txBody>
      </p:sp>
      <p:sp>
        <p:nvSpPr>
          <p:cNvPr id="3" name="Footer Placeholder 2"/>
          <p:cNvSpPr>
            <a:spLocks noGrp="1"/>
          </p:cNvSpPr>
          <p:nvPr>
            <p:ph type="ftr" sz="quarter" idx="11"/>
          </p:nvPr>
        </p:nvSpPr>
        <p:spPr/>
        <p:txBody>
          <a:bodyPr/>
          <a:lstStyle/>
          <a:p>
            <a:r>
              <a:rPr lang="en-US" smtClean="0"/>
              <a:t>Air Resources Laboratory</a:t>
            </a:r>
            <a:endParaRPr lang="en-US"/>
          </a:p>
        </p:txBody>
      </p:sp>
      <p:sp>
        <p:nvSpPr>
          <p:cNvPr id="4" name="Slide Number Placeholder 3"/>
          <p:cNvSpPr>
            <a:spLocks noGrp="1"/>
          </p:cNvSpPr>
          <p:nvPr>
            <p:ph type="sldNum" sz="quarter" idx="12"/>
          </p:nvPr>
        </p:nvSpPr>
        <p:spPr/>
        <p:txBody>
          <a:bodyPr/>
          <a:lstStyle/>
          <a:p>
            <a:fld id="{3E7EE49B-C32B-495C-9640-ABBF50F57D80}" type="slidenum">
              <a:rPr lang="en-US" smtClean="0"/>
              <a:pPr/>
              <a:t>28</a:t>
            </a:fld>
            <a:endParaRPr lang="en-US"/>
          </a:p>
        </p:txBody>
      </p:sp>
      <p:pic>
        <p:nvPicPr>
          <p:cNvPr id="6" name="Picture 3"/>
          <p:cNvPicPr>
            <a:picLocks noChangeAspect="1" noChangeArrowheads="1"/>
          </p:cNvPicPr>
          <p:nvPr/>
        </p:nvPicPr>
        <p:blipFill>
          <a:blip r:embed="rId3" cstate="print"/>
          <a:srcRect/>
          <a:stretch>
            <a:fillRect/>
          </a:stretch>
        </p:blipFill>
        <p:spPr bwMode="auto">
          <a:xfrm>
            <a:off x="533400" y="1158240"/>
            <a:ext cx="8287349" cy="5120640"/>
          </a:xfrm>
          <a:prstGeom prst="rect">
            <a:avLst/>
          </a:prstGeom>
          <a:noFill/>
          <a:ln w="9525">
            <a:noFill/>
            <a:miter lim="800000"/>
            <a:headEnd/>
            <a:tailEnd/>
          </a:ln>
          <a:effectLst/>
        </p:spPr>
      </p:pic>
      <p:sp>
        <p:nvSpPr>
          <p:cNvPr id="7" name="Title 21"/>
          <p:cNvSpPr txBox="1">
            <a:spLocks/>
          </p:cNvSpPr>
          <p:nvPr/>
        </p:nvSpPr>
        <p:spPr>
          <a:xfrm>
            <a:off x="2667000" y="685800"/>
            <a:ext cx="3810000" cy="457200"/>
          </a:xfrm>
          <a:prstGeom prst="rect">
            <a:avLst/>
          </a:prstGeom>
        </p:spPr>
        <p:txBody>
          <a:bodyPr vert="horz" lIns="0" rIns="0" bIns="0" anchor="b">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04617B"/>
                </a:solidFill>
                <a:effectLst/>
                <a:uLnTx/>
                <a:uFillTx/>
                <a:latin typeface="+mj-lt"/>
                <a:ea typeface="+mj-ea"/>
                <a:cs typeface="+mj-cs"/>
              </a:rPr>
              <a:t>Modeling –  Accomplishments</a:t>
            </a:r>
            <a:endParaRPr kumimoji="0" lang="en-US" sz="2400" b="0" i="0" u="none" strike="noStrike" kern="1200" cap="none" spc="0" normalizeH="0" baseline="0" noProof="0" dirty="0">
              <a:ln>
                <a:noFill/>
              </a:ln>
              <a:solidFill>
                <a:srgbClr val="04617B"/>
              </a:solidFill>
              <a:effectLst/>
              <a:uLnTx/>
              <a:uFillTx/>
              <a:latin typeface="+mj-lt"/>
              <a:ea typeface="+mj-ea"/>
              <a:cs typeface="+mj-cs"/>
            </a:endParaRPr>
          </a:p>
        </p:txBody>
      </p:sp>
      <p:sp>
        <p:nvSpPr>
          <p:cNvPr id="5" name="Rectangle 2"/>
          <p:cNvSpPr txBox="1">
            <a:spLocks noChangeArrowheads="1"/>
          </p:cNvSpPr>
          <p:nvPr/>
        </p:nvSpPr>
        <p:spPr>
          <a:xfrm>
            <a:off x="2734056" y="5885688"/>
            <a:ext cx="6096000" cy="533400"/>
          </a:xfrm>
          <a:prstGeom prst="rect">
            <a:avLst/>
          </a:prstGeom>
          <a:solidFill>
            <a:schemeClr val="bg1"/>
          </a:solidFill>
        </p:spPr>
        <p:txBody>
          <a:bodyPr vert="horz" wrap="square" lIns="0" rIns="0" bIns="0" anchor="b">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i="0" u="none" strike="noStrike" kern="1200" cap="none" spc="0" normalizeH="0" baseline="0" noProof="0" dirty="0" smtClean="0">
                <a:ln>
                  <a:noFill/>
                </a:ln>
                <a:solidFill>
                  <a:schemeClr val="tx2"/>
                </a:solidFill>
                <a:effectLst/>
                <a:uLnTx/>
                <a:uFillTx/>
                <a:latin typeface="+mj-lt"/>
                <a:ea typeface="+mj-ea"/>
                <a:cs typeface="+mj-cs"/>
              </a:rPr>
              <a:t>Atmospheric Deposition Flux to Lake Michigan from Anthropogenic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i="0" u="none" strike="noStrike" kern="1200" cap="none" spc="0" normalizeH="0" baseline="0" noProof="0" dirty="0" smtClean="0">
                <a:ln>
                  <a:noFill/>
                </a:ln>
                <a:solidFill>
                  <a:schemeClr val="tx2"/>
                </a:solidFill>
                <a:effectLst/>
                <a:uLnTx/>
                <a:uFillTx/>
                <a:latin typeface="+mj-lt"/>
                <a:ea typeface="+mj-ea"/>
                <a:cs typeface="+mj-cs"/>
              </a:rPr>
              <a:t>Mercury Emissions Sources in the U.S. and Canada (g</a:t>
            </a:r>
            <a:r>
              <a:rPr kumimoji="0" lang="en-US" sz="1600" i="0" u="none" strike="noStrike" kern="1200" cap="none" spc="0" normalizeH="0" noProof="0" dirty="0" smtClean="0">
                <a:ln>
                  <a:noFill/>
                </a:ln>
                <a:solidFill>
                  <a:schemeClr val="tx2"/>
                </a:solidFill>
                <a:effectLst/>
                <a:uLnTx/>
                <a:uFillTx/>
                <a:latin typeface="+mj-lt"/>
                <a:ea typeface="+mj-ea"/>
                <a:cs typeface="+mj-cs"/>
              </a:rPr>
              <a:t> Hg/km2-year)</a:t>
            </a:r>
            <a:endParaRPr kumimoji="0" lang="en-US" sz="1600" i="0" u="none" strike="noStrike" kern="120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7116046" y="4656843"/>
            <a:ext cx="1657949" cy="731520"/>
          </a:xfrm>
          <a:prstGeom prst="rect">
            <a:avLst/>
          </a:prstGeom>
          <a:solidFill>
            <a:srgbClr val="0F6FC6"/>
          </a:solidFill>
          <a:ln>
            <a:solidFill>
              <a:schemeClr val="tx1"/>
            </a:solidFill>
          </a:ln>
        </p:spPr>
        <p:txBody>
          <a:bodyPr wrap="square" rtlCol="0" anchor="ctr">
            <a:spAutoFit/>
          </a:bodyPr>
          <a:lstStyle/>
          <a:p>
            <a:r>
              <a:rPr lang="en-US" sz="1600" b="1" dirty="0" smtClean="0">
                <a:solidFill>
                  <a:schemeClr val="bg1"/>
                </a:solidFill>
              </a:rPr>
              <a:t>Policy-Relevant </a:t>
            </a:r>
          </a:p>
          <a:p>
            <a:r>
              <a:rPr lang="en-US" sz="1600" b="1" dirty="0" smtClean="0">
                <a:solidFill>
                  <a:schemeClr val="bg1"/>
                </a:solidFill>
              </a:rPr>
              <a:t>Scenario Analysis</a:t>
            </a:r>
            <a:endParaRPr lang="en-US" sz="1600" b="1" dirty="0">
              <a:solidFill>
                <a:schemeClr val="bg1"/>
              </a:solidFill>
            </a:endParaRPr>
          </a:p>
        </p:txBody>
      </p:sp>
      <p:cxnSp>
        <p:nvCxnSpPr>
          <p:cNvPr id="10" name="Straight Connector 9"/>
          <p:cNvCxnSpPr/>
          <p:nvPr/>
        </p:nvCxnSpPr>
        <p:spPr>
          <a:xfrm>
            <a:off x="228600" y="4572000"/>
            <a:ext cx="8763000" cy="0"/>
          </a:xfrm>
          <a:prstGeom prst="line">
            <a:avLst/>
          </a:prstGeom>
          <a:ln w="19050">
            <a:solidFill>
              <a:srgbClr val="0F6FC6"/>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600" y="4533508"/>
            <a:ext cx="8763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1026"/>
          <p:cNvPicPr>
            <a:picLocks noChangeAspect="1" noChangeArrowheads="1"/>
          </p:cNvPicPr>
          <p:nvPr/>
        </p:nvPicPr>
        <p:blipFill>
          <a:blip r:embed="rId3" cstate="print"/>
          <a:srcRect/>
          <a:stretch>
            <a:fillRect/>
          </a:stretch>
        </p:blipFill>
        <p:spPr bwMode="auto">
          <a:xfrm>
            <a:off x="1828800" y="1828800"/>
            <a:ext cx="6675120" cy="3856736"/>
          </a:xfrm>
          <a:prstGeom prst="rect">
            <a:avLst/>
          </a:prstGeom>
          <a:noFill/>
          <a:ln w="9525">
            <a:noFill/>
            <a:miter lim="800000"/>
            <a:headEnd/>
            <a:tailEnd/>
          </a:ln>
          <a:effectLst/>
        </p:spPr>
      </p:pic>
      <p:sp>
        <p:nvSpPr>
          <p:cNvPr id="312323" name="Text Box 1027"/>
          <p:cNvSpPr txBox="1">
            <a:spLocks noChangeArrowheads="1"/>
          </p:cNvSpPr>
          <p:nvPr/>
        </p:nvSpPr>
        <p:spPr bwMode="auto">
          <a:xfrm>
            <a:off x="1874520" y="5401270"/>
            <a:ext cx="6553200" cy="923330"/>
          </a:xfrm>
          <a:prstGeom prst="rect">
            <a:avLst/>
          </a:prstGeom>
          <a:solidFill>
            <a:schemeClr val="bg1"/>
          </a:solidFill>
          <a:ln w="9525">
            <a:noFill/>
            <a:miter lim="800000"/>
            <a:headEnd/>
            <a:tailEnd/>
          </a:ln>
          <a:effectLst/>
        </p:spPr>
        <p:txBody>
          <a:bodyPr wrap="square">
            <a:spAutoFit/>
          </a:bodyPr>
          <a:lstStyle/>
          <a:p>
            <a:pPr algn="ctr"/>
            <a:r>
              <a:rPr lang="en-US" sz="2000" dirty="0">
                <a:solidFill>
                  <a:srgbClr val="0F6FC6"/>
                </a:solidFill>
              </a:rPr>
              <a:t>Emissions and deposition to Lake Michigan </a:t>
            </a:r>
            <a:r>
              <a:rPr lang="en-US" sz="2000" dirty="0" smtClean="0">
                <a:solidFill>
                  <a:srgbClr val="0F6FC6"/>
                </a:solidFill>
              </a:rPr>
              <a:t>arising </a:t>
            </a:r>
            <a:r>
              <a:rPr lang="en-US" sz="2000" dirty="0">
                <a:solidFill>
                  <a:srgbClr val="0F6FC6"/>
                </a:solidFill>
              </a:rPr>
              <a:t>from different distance </a:t>
            </a:r>
            <a:r>
              <a:rPr lang="en-US" sz="2000" dirty="0" smtClean="0">
                <a:solidFill>
                  <a:srgbClr val="0F6FC6"/>
                </a:solidFill>
              </a:rPr>
              <a:t>ranges away from the lake (km) </a:t>
            </a:r>
            <a:endParaRPr lang="en-US" sz="2000" dirty="0">
              <a:solidFill>
                <a:srgbClr val="0F6FC6"/>
              </a:solidFill>
            </a:endParaRPr>
          </a:p>
          <a:p>
            <a:pPr algn="ctr"/>
            <a:r>
              <a:rPr lang="en-US" sz="1400" dirty="0">
                <a:solidFill>
                  <a:srgbClr val="0F6FC6"/>
                </a:solidFill>
              </a:rPr>
              <a:t>(based on 1999 anthropogenic emissions in the U.S. and Canada</a:t>
            </a:r>
            <a:r>
              <a:rPr lang="en-US" sz="1400" dirty="0" smtClean="0">
                <a:solidFill>
                  <a:srgbClr val="0F6FC6"/>
                </a:solidFill>
              </a:rPr>
              <a:t>)</a:t>
            </a:r>
            <a:endParaRPr lang="en-US" sz="2000" dirty="0">
              <a:solidFill>
                <a:srgbClr val="0F6FC6"/>
              </a:solidFill>
            </a:endParaRPr>
          </a:p>
        </p:txBody>
      </p:sp>
      <p:sp>
        <p:nvSpPr>
          <p:cNvPr id="9" name="Date Placeholder 3"/>
          <p:cNvSpPr>
            <a:spLocks noGrp="1"/>
          </p:cNvSpPr>
          <p:nvPr>
            <p:ph type="dt" sz="half" idx="10"/>
          </p:nvPr>
        </p:nvSpPr>
        <p:spPr>
          <a:xfrm>
            <a:off x="457200" y="6356350"/>
            <a:ext cx="2133600" cy="365125"/>
          </a:xfrm>
        </p:spPr>
        <p:txBody>
          <a:bodyPr/>
          <a:lstStyle/>
          <a:p>
            <a:fld id="{3BF72E70-F309-487C-8387-A657D1DD6C67}" type="datetime1">
              <a:rPr lang="en-US" smtClean="0"/>
              <a:pPr/>
              <a:t>4/16/2011</a:t>
            </a:fld>
            <a:endParaRPr lang="en-US" dirty="0"/>
          </a:p>
        </p:txBody>
      </p:sp>
      <p:sp>
        <p:nvSpPr>
          <p:cNvPr id="10" name="Footer Placeholder 4"/>
          <p:cNvSpPr>
            <a:spLocks noGrp="1"/>
          </p:cNvSpPr>
          <p:nvPr>
            <p:ph type="ftr" sz="quarter" idx="11"/>
          </p:nvPr>
        </p:nvSpPr>
        <p:spPr>
          <a:xfrm>
            <a:off x="2667000" y="6356350"/>
            <a:ext cx="3352800" cy="365125"/>
          </a:xfrm>
        </p:spPr>
        <p:txBody>
          <a:bodyPr/>
          <a:lstStyle/>
          <a:p>
            <a:r>
              <a:rPr lang="en-US" smtClean="0"/>
              <a:t>Air Resources Laboratory</a:t>
            </a:r>
            <a:endParaRPr lang="en-US"/>
          </a:p>
        </p:txBody>
      </p:sp>
      <p:sp>
        <p:nvSpPr>
          <p:cNvPr id="11" name="Slide Number Placeholder 5"/>
          <p:cNvSpPr>
            <a:spLocks noGrp="1"/>
          </p:cNvSpPr>
          <p:nvPr>
            <p:ph type="sldNum" sz="quarter" idx="12"/>
          </p:nvPr>
        </p:nvSpPr>
        <p:spPr>
          <a:xfrm>
            <a:off x="7924800" y="6356350"/>
            <a:ext cx="762000" cy="365125"/>
          </a:xfrm>
        </p:spPr>
        <p:txBody>
          <a:bodyPr/>
          <a:lstStyle/>
          <a:p>
            <a:fld id="{3E7EE49B-C32B-495C-9640-ABBF50F57D80}" type="slidenum">
              <a:rPr lang="en-US" smtClean="0"/>
              <a:pPr/>
              <a:t>29</a:t>
            </a:fld>
            <a:endParaRPr lang="en-US"/>
          </a:p>
        </p:txBody>
      </p:sp>
      <p:sp>
        <p:nvSpPr>
          <p:cNvPr id="12" name="Title 21"/>
          <p:cNvSpPr txBox="1">
            <a:spLocks/>
          </p:cNvSpPr>
          <p:nvPr/>
        </p:nvSpPr>
        <p:spPr>
          <a:xfrm>
            <a:off x="1371600" y="609600"/>
            <a:ext cx="3810000" cy="457200"/>
          </a:xfrm>
          <a:prstGeom prst="rect">
            <a:avLst/>
          </a:prstGeom>
        </p:spPr>
        <p:txBody>
          <a:bodyPr vert="horz" lIns="0" rIns="0" bIns="0" anchor="b">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04617B"/>
                </a:solidFill>
                <a:effectLst/>
                <a:uLnTx/>
                <a:uFillTx/>
                <a:latin typeface="+mj-lt"/>
                <a:ea typeface="+mj-ea"/>
                <a:cs typeface="+mj-cs"/>
              </a:rPr>
              <a:t>Modeling –  Accomplishments</a:t>
            </a:r>
            <a:endParaRPr kumimoji="0" lang="en-US" sz="2400" b="0" i="0" u="none" strike="noStrike" kern="1200" cap="none" spc="0" normalizeH="0" baseline="0" noProof="0" dirty="0">
              <a:ln>
                <a:noFill/>
              </a:ln>
              <a:solidFill>
                <a:srgbClr val="04617B"/>
              </a:solidFill>
              <a:effectLst/>
              <a:uLnTx/>
              <a:uFillTx/>
              <a:latin typeface="+mj-lt"/>
              <a:ea typeface="+mj-ea"/>
              <a:cs typeface="+mj-cs"/>
            </a:endParaRPr>
          </a:p>
        </p:txBody>
      </p:sp>
      <p:grpSp>
        <p:nvGrpSpPr>
          <p:cNvPr id="17" name="Group 16"/>
          <p:cNvGrpSpPr/>
          <p:nvPr/>
        </p:nvGrpSpPr>
        <p:grpSpPr>
          <a:xfrm>
            <a:off x="2895600" y="1455003"/>
            <a:ext cx="4495800" cy="2126397"/>
            <a:chOff x="2895600" y="1455003"/>
            <a:chExt cx="4495800" cy="2126397"/>
          </a:xfrm>
        </p:grpSpPr>
        <p:sp>
          <p:nvSpPr>
            <p:cNvPr id="15" name="Line 1029"/>
            <p:cNvSpPr>
              <a:spLocks noChangeShapeType="1"/>
            </p:cNvSpPr>
            <p:nvPr/>
          </p:nvSpPr>
          <p:spPr bwMode="auto">
            <a:xfrm flipH="1">
              <a:off x="2895600" y="1981200"/>
              <a:ext cx="685800" cy="1600200"/>
            </a:xfrm>
            <a:prstGeom prst="line">
              <a:avLst/>
            </a:prstGeom>
            <a:noFill/>
            <a:ln w="57150">
              <a:solidFill>
                <a:schemeClr val="tx1"/>
              </a:solidFill>
              <a:prstDash val="sysDot"/>
              <a:round/>
              <a:headEnd/>
              <a:tailEnd type="triangle" w="med" len="med"/>
            </a:ln>
            <a:effectLst/>
          </p:spPr>
          <p:txBody>
            <a:bodyPr/>
            <a:lstStyle/>
            <a:p>
              <a:endParaRPr lang="en-US"/>
            </a:p>
          </p:txBody>
        </p:sp>
        <p:sp>
          <p:nvSpPr>
            <p:cNvPr id="14" name="Content Placeholder 7"/>
            <p:cNvSpPr txBox="1">
              <a:spLocks/>
            </p:cNvSpPr>
            <p:nvPr/>
          </p:nvSpPr>
          <p:spPr>
            <a:xfrm>
              <a:off x="2971800" y="1455003"/>
              <a:ext cx="4419600" cy="923330"/>
            </a:xfrm>
            <a:prstGeom prst="rect">
              <a:avLst/>
            </a:prstGeom>
            <a:solidFill>
              <a:srgbClr val="D7FBFD"/>
            </a:solidFill>
            <a:ln>
              <a:solidFill>
                <a:schemeClr val="tx1"/>
              </a:solidFill>
            </a:ln>
          </p:spPr>
          <p:txBody>
            <a:bodyPr wrap="square">
              <a:spAutoFit/>
            </a:bodyPr>
            <a:lstStyle/>
            <a:p>
              <a:pPr marR="0" lvl="0" indent="9525" algn="l" defTabSz="914400" rtl="0" eaLnBrk="1" fontAlgn="auto" latinLnBrk="0" hangingPunct="1">
                <a:lnSpc>
                  <a:spcPct val="100000"/>
                </a:lnSpc>
                <a:spcBef>
                  <a:spcPct val="20000"/>
                </a:spcBef>
                <a:spcAft>
                  <a:spcPts val="0"/>
                </a:spcAft>
                <a:buClr>
                  <a:schemeClr val="accent3"/>
                </a:buClr>
                <a:buSzPct val="95000"/>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But these</a:t>
              </a:r>
              <a:r>
                <a:rPr kumimoji="0" lang="en-US" b="0" i="0" u="none" strike="noStrike" kern="1200" cap="none" spc="0" normalizeH="0" noProof="0" dirty="0" smtClean="0">
                  <a:ln>
                    <a:noFill/>
                  </a:ln>
                  <a:solidFill>
                    <a:schemeClr val="tx1"/>
                  </a:solidFill>
                  <a:effectLst/>
                  <a:uLnTx/>
                  <a:uFillTx/>
                  <a:latin typeface="+mn-lt"/>
                  <a:ea typeface="+mn-ea"/>
                  <a:cs typeface="+mn-cs"/>
                </a:rPr>
                <a:t> </a:t>
              </a:r>
              <a:r>
                <a:rPr kumimoji="0" lang="en-US" b="0" i="0" u="none" strike="noStrike" kern="1200" cap="none" spc="0" normalizeH="0" baseline="0" noProof="0" dirty="0" smtClean="0">
                  <a:ln>
                    <a:noFill/>
                  </a:ln>
                  <a:solidFill>
                    <a:schemeClr val="tx1"/>
                  </a:solidFill>
                  <a:effectLst/>
                  <a:uLnTx/>
                  <a:uFillTx/>
                  <a:latin typeface="+mn-lt"/>
                  <a:ea typeface="+mn-ea"/>
                  <a:cs typeface="+mn-cs"/>
                </a:rPr>
                <a:t>“local” emissions are responsible for a large fraction of the modeled atmospheric deposition </a:t>
              </a:r>
            </a:p>
          </p:txBody>
        </p:sp>
      </p:grpSp>
      <p:grpSp>
        <p:nvGrpSpPr>
          <p:cNvPr id="22" name="Group 21"/>
          <p:cNvGrpSpPr/>
          <p:nvPr/>
        </p:nvGrpSpPr>
        <p:grpSpPr>
          <a:xfrm>
            <a:off x="304800" y="3200400"/>
            <a:ext cx="2286000" cy="2308324"/>
            <a:chOff x="304800" y="3200400"/>
            <a:chExt cx="2286000" cy="2308324"/>
          </a:xfrm>
        </p:grpSpPr>
        <p:sp>
          <p:nvSpPr>
            <p:cNvPr id="312325" name="Line 1029"/>
            <p:cNvSpPr>
              <a:spLocks noChangeShapeType="1"/>
            </p:cNvSpPr>
            <p:nvPr/>
          </p:nvSpPr>
          <p:spPr bwMode="auto">
            <a:xfrm flipV="1">
              <a:off x="1676400" y="4724400"/>
              <a:ext cx="914400" cy="76200"/>
            </a:xfrm>
            <a:prstGeom prst="line">
              <a:avLst/>
            </a:prstGeom>
            <a:noFill/>
            <a:ln w="57150">
              <a:solidFill>
                <a:schemeClr val="tx1"/>
              </a:solidFill>
              <a:prstDash val="sysDot"/>
              <a:round/>
              <a:headEnd/>
              <a:tailEnd type="triangle" w="med" len="med"/>
            </a:ln>
            <a:effectLst/>
          </p:spPr>
          <p:txBody>
            <a:bodyPr/>
            <a:lstStyle/>
            <a:p>
              <a:endParaRPr lang="en-US"/>
            </a:p>
          </p:txBody>
        </p:sp>
        <p:sp>
          <p:nvSpPr>
            <p:cNvPr id="20" name="Content Placeholder 7"/>
            <p:cNvSpPr txBox="1">
              <a:spLocks/>
            </p:cNvSpPr>
            <p:nvPr/>
          </p:nvSpPr>
          <p:spPr>
            <a:xfrm>
              <a:off x="304800" y="3200400"/>
              <a:ext cx="1371600" cy="2308324"/>
            </a:xfrm>
            <a:prstGeom prst="rect">
              <a:avLst/>
            </a:prstGeom>
            <a:solidFill>
              <a:srgbClr val="FF0000"/>
            </a:solidFill>
            <a:ln>
              <a:solidFill>
                <a:schemeClr val="tx1"/>
              </a:solidFill>
            </a:ln>
          </p:spPr>
          <p:txBody>
            <a:bodyPr wrap="square">
              <a:spAutoFit/>
            </a:bodyPr>
            <a:lstStyle/>
            <a:p>
              <a:pPr lvl="0" indent="9525" algn="r">
                <a:spcBef>
                  <a:spcPct val="20000"/>
                </a:spcBef>
                <a:buClr>
                  <a:schemeClr val="accent3"/>
                </a:buClr>
                <a:buSzPct val="95000"/>
              </a:pPr>
              <a:r>
                <a:rPr lang="en-US" sz="1600" b="1" dirty="0" smtClean="0">
                  <a:solidFill>
                    <a:schemeClr val="bg1"/>
                  </a:solidFill>
                </a:rPr>
                <a:t>Only a small fraction of U.S. and Canadian emissions are emitted within 100 km of Lake Michigan</a:t>
              </a:r>
              <a:endParaRPr kumimoji="0" lang="en-US" sz="1600" b="1" i="0" u="none" strike="noStrike" kern="1200" cap="none" spc="0" normalizeH="0" baseline="0" noProof="0" dirty="0" smtClean="0">
                <a:ln>
                  <a:noFill/>
                </a:ln>
                <a:solidFill>
                  <a:schemeClr val="bg1"/>
                </a:solidFill>
                <a:effectLst/>
                <a:uLnTx/>
                <a:uFillTx/>
              </a:endParaRPr>
            </a:p>
          </p:txBody>
        </p:sp>
      </p:grpSp>
    </p:spTree>
    <p:extLst>
      <p:ext uri="{BB962C8B-B14F-4D97-AF65-F5344CB8AC3E}">
        <p14:creationId xmlns="" xmlns:p14="http://schemas.microsoft.com/office/powerpoint/2010/main" val="69645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A51FF8F-F7BF-4DEB-A7F9-0E6D4FE763E3}" type="datetime1">
              <a:rPr lang="en-US" smtClean="0"/>
              <a:pPr/>
              <a:t>4/16/2011</a:t>
            </a:fld>
            <a:endParaRPr lang="en-US" dirty="0"/>
          </a:p>
        </p:txBody>
      </p:sp>
      <p:sp>
        <p:nvSpPr>
          <p:cNvPr id="6" name="Footer Placeholder 5"/>
          <p:cNvSpPr>
            <a:spLocks noGrp="1"/>
          </p:cNvSpPr>
          <p:nvPr>
            <p:ph type="ftr" sz="quarter" idx="11"/>
          </p:nvPr>
        </p:nvSpPr>
        <p:spPr/>
        <p:txBody>
          <a:bodyPr/>
          <a:lstStyle/>
          <a:p>
            <a:r>
              <a:rPr lang="en-US" dirty="0" smtClean="0"/>
              <a:t>Air Resources Laboratory</a:t>
            </a:r>
            <a:endParaRPr lang="en-US" dirty="0"/>
          </a:p>
        </p:txBody>
      </p:sp>
      <p:sp>
        <p:nvSpPr>
          <p:cNvPr id="7" name="Slide Number Placeholder 6"/>
          <p:cNvSpPr>
            <a:spLocks noGrp="1"/>
          </p:cNvSpPr>
          <p:nvPr>
            <p:ph type="sldNum" sz="quarter" idx="12"/>
          </p:nvPr>
        </p:nvSpPr>
        <p:spPr/>
        <p:txBody>
          <a:bodyPr/>
          <a:lstStyle/>
          <a:p>
            <a:fld id="{3E7EE49B-C32B-495C-9640-ABBF50F57D80}" type="slidenum">
              <a:rPr lang="en-US" smtClean="0"/>
              <a:pPr/>
              <a:t>3</a:t>
            </a:fld>
            <a:endParaRPr lang="en-US" dirty="0"/>
          </a:p>
        </p:txBody>
      </p:sp>
      <p:grpSp>
        <p:nvGrpSpPr>
          <p:cNvPr id="2" name="Group 50"/>
          <p:cNvGrpSpPr/>
          <p:nvPr/>
        </p:nvGrpSpPr>
        <p:grpSpPr>
          <a:xfrm>
            <a:off x="4648200" y="2667000"/>
            <a:ext cx="3200400" cy="1676400"/>
            <a:chOff x="4648200" y="2667000"/>
            <a:chExt cx="3200400" cy="1676400"/>
          </a:xfrm>
        </p:grpSpPr>
        <p:sp>
          <p:nvSpPr>
            <p:cNvPr id="48" name="Bent Arrow 47"/>
            <p:cNvSpPr/>
            <p:nvPr/>
          </p:nvSpPr>
          <p:spPr>
            <a:xfrm flipH="1">
              <a:off x="4648200" y="2895600"/>
              <a:ext cx="1524000" cy="1447800"/>
            </a:xfrm>
            <a:prstGeom prst="bentArrow">
              <a:avLst/>
            </a:prstGeom>
            <a:solidFill>
              <a:srgbClr val="9FFFC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TextBox 46"/>
            <p:cNvSpPr txBox="1"/>
            <p:nvPr/>
          </p:nvSpPr>
          <p:spPr>
            <a:xfrm>
              <a:off x="5218176" y="2667000"/>
              <a:ext cx="2630424" cy="923330"/>
            </a:xfrm>
            <a:prstGeom prst="rect">
              <a:avLst/>
            </a:prstGeom>
            <a:solidFill>
              <a:schemeClr val="bg1"/>
            </a:solidFill>
            <a:ln w="12700">
              <a:solidFill>
                <a:srgbClr val="008A3E"/>
              </a:solidFill>
            </a:ln>
          </p:spPr>
          <p:txBody>
            <a:bodyPr wrap="square" rtlCol="0">
              <a:spAutoFit/>
            </a:bodyPr>
            <a:lstStyle/>
            <a:p>
              <a:pPr algn="ctr"/>
              <a:r>
                <a:rPr lang="en-US" dirty="0" smtClean="0">
                  <a:solidFill>
                    <a:srgbClr val="008A3E"/>
                  </a:solidFill>
                </a:rPr>
                <a:t>Modeling used to aid in data interpretation and measurement planning</a:t>
              </a:r>
              <a:endParaRPr lang="en-US" dirty="0">
                <a:solidFill>
                  <a:srgbClr val="008A3E"/>
                </a:solidFill>
              </a:endParaRPr>
            </a:p>
          </p:txBody>
        </p:sp>
      </p:grpSp>
      <p:grpSp>
        <p:nvGrpSpPr>
          <p:cNvPr id="3" name="Group 51"/>
          <p:cNvGrpSpPr/>
          <p:nvPr/>
        </p:nvGrpSpPr>
        <p:grpSpPr>
          <a:xfrm>
            <a:off x="1295400" y="4114800"/>
            <a:ext cx="3581400" cy="1676400"/>
            <a:chOff x="1295400" y="4114800"/>
            <a:chExt cx="3581400" cy="1676400"/>
          </a:xfrm>
        </p:grpSpPr>
        <p:sp>
          <p:nvSpPr>
            <p:cNvPr id="49" name="Bent Arrow 48"/>
            <p:cNvSpPr/>
            <p:nvPr/>
          </p:nvSpPr>
          <p:spPr>
            <a:xfrm flipV="1">
              <a:off x="2362200" y="4114800"/>
              <a:ext cx="2514600" cy="1600200"/>
            </a:xfrm>
            <a:prstGeom prst="bentArrow">
              <a:avLst/>
            </a:prstGeom>
            <a:solidFill>
              <a:srgbClr val="A9D3F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TextBox 49"/>
            <p:cNvSpPr txBox="1"/>
            <p:nvPr/>
          </p:nvSpPr>
          <p:spPr>
            <a:xfrm>
              <a:off x="1295400" y="4867870"/>
              <a:ext cx="2651760" cy="923330"/>
            </a:xfrm>
            <a:prstGeom prst="rect">
              <a:avLst/>
            </a:prstGeom>
            <a:solidFill>
              <a:schemeClr val="bg1"/>
            </a:solidFill>
            <a:ln w="12700">
              <a:solidFill>
                <a:srgbClr val="0F6FC6"/>
              </a:solidFill>
            </a:ln>
          </p:spPr>
          <p:txBody>
            <a:bodyPr wrap="square" rtlCol="0">
              <a:spAutoFit/>
            </a:bodyPr>
            <a:lstStyle/>
            <a:p>
              <a:pPr algn="ctr"/>
              <a:r>
                <a:rPr lang="en-US" dirty="0" smtClean="0">
                  <a:solidFill>
                    <a:srgbClr val="0F6FC6"/>
                  </a:solidFill>
                </a:rPr>
                <a:t>Measurements used for model evaluation and improvement</a:t>
              </a:r>
              <a:endParaRPr lang="en-US" dirty="0">
                <a:solidFill>
                  <a:srgbClr val="0F6FC6"/>
                </a:solidFill>
              </a:endParaRPr>
            </a:p>
          </p:txBody>
        </p:sp>
      </p:grpSp>
      <p:sp>
        <p:nvSpPr>
          <p:cNvPr id="30" name="Title 1"/>
          <p:cNvSpPr>
            <a:spLocks noGrp="1"/>
          </p:cNvSpPr>
          <p:nvPr>
            <p:ph type="title"/>
          </p:nvPr>
        </p:nvSpPr>
        <p:spPr>
          <a:xfrm>
            <a:off x="762000" y="542836"/>
            <a:ext cx="8229600" cy="600164"/>
          </a:xfrm>
        </p:spPr>
        <p:txBody>
          <a:bodyPr>
            <a:spAutoFit/>
          </a:bodyPr>
          <a:lstStyle/>
          <a:p>
            <a:r>
              <a:rPr lang="en-US" dirty="0" smtClean="0"/>
              <a:t>Mercury: Measurements  and Modeling</a:t>
            </a:r>
            <a:endParaRPr lang="en-US" dirty="0"/>
          </a:p>
        </p:txBody>
      </p:sp>
      <p:grpSp>
        <p:nvGrpSpPr>
          <p:cNvPr id="34" name="Group 33"/>
          <p:cNvGrpSpPr/>
          <p:nvPr/>
        </p:nvGrpSpPr>
        <p:grpSpPr>
          <a:xfrm>
            <a:off x="374904" y="1310640"/>
            <a:ext cx="4609654" cy="2825496"/>
            <a:chOff x="374904" y="1310640"/>
            <a:chExt cx="4609654" cy="2825496"/>
          </a:xfrm>
        </p:grpSpPr>
        <p:grpSp>
          <p:nvGrpSpPr>
            <p:cNvPr id="4" name="Group 34"/>
            <p:cNvGrpSpPr/>
            <p:nvPr/>
          </p:nvGrpSpPr>
          <p:grpSpPr>
            <a:xfrm>
              <a:off x="374904" y="2057400"/>
              <a:ext cx="4120896" cy="2078736"/>
              <a:chOff x="298704" y="2264664"/>
              <a:chExt cx="4120896" cy="2078736"/>
            </a:xfrm>
          </p:grpSpPr>
          <p:grpSp>
            <p:nvGrpSpPr>
              <p:cNvPr id="8" name="Group 24"/>
              <p:cNvGrpSpPr/>
              <p:nvPr/>
            </p:nvGrpSpPr>
            <p:grpSpPr>
              <a:xfrm>
                <a:off x="533400" y="2590800"/>
                <a:ext cx="3886200" cy="1752600"/>
                <a:chOff x="533400" y="2590800"/>
                <a:chExt cx="3886200" cy="1752600"/>
              </a:xfrm>
            </p:grpSpPr>
            <p:sp>
              <p:nvSpPr>
                <p:cNvPr id="13" name="Rectangle 12"/>
                <p:cNvSpPr/>
                <p:nvPr/>
              </p:nvSpPr>
              <p:spPr>
                <a:xfrm>
                  <a:off x="533400" y="2590800"/>
                  <a:ext cx="3886200" cy="1752600"/>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647700" y="2758440"/>
                  <a:ext cx="3657600" cy="365760"/>
                </a:xfrm>
                <a:prstGeom prst="rect">
                  <a:avLst/>
                </a:prstGeom>
                <a:solidFill>
                  <a:schemeClr val="bg1"/>
                </a:solidFill>
                <a:ln>
                  <a:solidFill>
                    <a:schemeClr val="tx2"/>
                  </a:solidFill>
                </a:ln>
                <a:scene3d>
                  <a:camera prst="orthographicFront"/>
                  <a:lightRig rig="threePt" dir="t"/>
                </a:scene3d>
                <a:sp3d>
                  <a:bevelT w="0" h="0" prst="riblet"/>
                </a:sp3d>
              </p:spPr>
              <p:txBody>
                <a:bodyPr wrap="square" rtlCol="0" anchor="ctr">
                  <a:spAutoFit/>
                </a:bodyPr>
                <a:lstStyle/>
                <a:p>
                  <a:pPr algn="ctr"/>
                  <a:r>
                    <a:rPr lang="en-US" dirty="0" smtClean="0"/>
                    <a:t>speciated atmospheric mercury </a:t>
                  </a:r>
                  <a:endParaRPr lang="en-US" dirty="0"/>
                </a:p>
              </p:txBody>
            </p:sp>
            <p:sp>
              <p:nvSpPr>
                <p:cNvPr id="15" name="TextBox 14"/>
                <p:cNvSpPr txBox="1"/>
                <p:nvPr/>
              </p:nvSpPr>
              <p:spPr>
                <a:xfrm>
                  <a:off x="647700" y="3284220"/>
                  <a:ext cx="3657600" cy="365760"/>
                </a:xfrm>
                <a:prstGeom prst="rect">
                  <a:avLst/>
                </a:prstGeom>
                <a:solidFill>
                  <a:schemeClr val="bg1"/>
                </a:solidFill>
                <a:ln>
                  <a:solidFill>
                    <a:schemeClr val="tx2"/>
                  </a:solidFill>
                </a:ln>
              </p:spPr>
              <p:txBody>
                <a:bodyPr wrap="square" rtlCol="0" anchor="ctr">
                  <a:spAutoFit/>
                </a:bodyPr>
                <a:lstStyle/>
                <a:p>
                  <a:pPr algn="ctr"/>
                  <a:r>
                    <a:rPr lang="en-US" dirty="0" smtClean="0"/>
                    <a:t>other air pollutants, e.g., SO</a:t>
                  </a:r>
                  <a:r>
                    <a:rPr lang="en-US" baseline="-25000" dirty="0" smtClean="0"/>
                    <a:t>2</a:t>
                  </a:r>
                  <a:r>
                    <a:rPr lang="en-US" dirty="0" smtClean="0"/>
                    <a:t>, O</a:t>
                  </a:r>
                  <a:r>
                    <a:rPr lang="en-US" baseline="-25000" dirty="0" smtClean="0"/>
                    <a:t>3</a:t>
                  </a:r>
                  <a:r>
                    <a:rPr lang="en-US" dirty="0" smtClean="0"/>
                    <a:t>, CO</a:t>
                  </a:r>
                  <a:endParaRPr lang="en-US" dirty="0"/>
                </a:p>
              </p:txBody>
            </p:sp>
            <p:grpSp>
              <p:nvGrpSpPr>
                <p:cNvPr id="9" name="Group 23"/>
                <p:cNvGrpSpPr/>
                <p:nvPr/>
              </p:nvGrpSpPr>
              <p:grpSpPr>
                <a:xfrm>
                  <a:off x="622834" y="3810000"/>
                  <a:ext cx="3707332" cy="365760"/>
                  <a:chOff x="622834" y="3810000"/>
                  <a:chExt cx="3707332" cy="365760"/>
                </a:xfrm>
              </p:grpSpPr>
              <p:sp>
                <p:nvSpPr>
                  <p:cNvPr id="16" name="TextBox 15"/>
                  <p:cNvSpPr txBox="1"/>
                  <p:nvPr/>
                </p:nvSpPr>
                <p:spPr>
                  <a:xfrm>
                    <a:off x="622834" y="3810000"/>
                    <a:ext cx="1586966" cy="365760"/>
                  </a:xfrm>
                  <a:prstGeom prst="rect">
                    <a:avLst/>
                  </a:prstGeom>
                  <a:solidFill>
                    <a:schemeClr val="bg1"/>
                  </a:solidFill>
                  <a:ln>
                    <a:solidFill>
                      <a:schemeClr val="tx2"/>
                    </a:solidFill>
                  </a:ln>
                </p:spPr>
                <p:txBody>
                  <a:bodyPr wrap="square" rtlCol="0" anchor="ctr">
                    <a:noAutofit/>
                  </a:bodyPr>
                  <a:lstStyle/>
                  <a:p>
                    <a:pPr algn="ctr"/>
                    <a:r>
                      <a:rPr lang="en-US" dirty="0" smtClean="0"/>
                      <a:t>wet deposition</a:t>
                    </a:r>
                    <a:endParaRPr lang="en-US" dirty="0"/>
                  </a:p>
                </p:txBody>
              </p:sp>
              <p:sp>
                <p:nvSpPr>
                  <p:cNvPr id="17" name="TextBox 16"/>
                  <p:cNvSpPr txBox="1"/>
                  <p:nvPr/>
                </p:nvSpPr>
                <p:spPr>
                  <a:xfrm>
                    <a:off x="2286000" y="3810000"/>
                    <a:ext cx="2044166" cy="365760"/>
                  </a:xfrm>
                  <a:prstGeom prst="rect">
                    <a:avLst/>
                  </a:prstGeom>
                  <a:solidFill>
                    <a:schemeClr val="bg1"/>
                  </a:solidFill>
                  <a:ln>
                    <a:solidFill>
                      <a:schemeClr val="tx2"/>
                    </a:solidFill>
                  </a:ln>
                </p:spPr>
                <p:txBody>
                  <a:bodyPr wrap="square" lIns="0" rIns="0" rtlCol="0" anchor="ctr">
                    <a:noAutofit/>
                  </a:bodyPr>
                  <a:lstStyle/>
                  <a:p>
                    <a:pPr algn="ctr"/>
                    <a:r>
                      <a:rPr lang="en-US" dirty="0" smtClean="0"/>
                      <a:t>air-surface exchange</a:t>
                    </a:r>
                    <a:endParaRPr lang="en-US" dirty="0"/>
                  </a:p>
                </p:txBody>
              </p:sp>
            </p:grpSp>
          </p:grpSp>
          <p:sp>
            <p:nvSpPr>
              <p:cNvPr id="27" name="Rectangle 26"/>
              <p:cNvSpPr/>
              <p:nvPr/>
            </p:nvSpPr>
            <p:spPr>
              <a:xfrm>
                <a:off x="298704" y="2264664"/>
                <a:ext cx="2286000" cy="3810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MEASUREMENTS</a:t>
                </a:r>
                <a:endParaRPr lang="en-US" sz="2000" b="1" dirty="0"/>
              </a:p>
            </p:txBody>
          </p:sp>
        </p:grpSp>
        <p:pic>
          <p:nvPicPr>
            <p:cNvPr id="31" name="Picture 589" descr="_7223535"/>
            <p:cNvPicPr>
              <a:picLocks noChangeAspect="1" noChangeArrowheads="1"/>
            </p:cNvPicPr>
            <p:nvPr/>
          </p:nvPicPr>
          <p:blipFill>
            <a:blip r:embed="rId3" cstate="print"/>
            <a:srcRect/>
            <a:stretch>
              <a:fillRect/>
            </a:stretch>
          </p:blipFill>
          <p:spPr bwMode="auto">
            <a:xfrm>
              <a:off x="3276600" y="1310640"/>
              <a:ext cx="1707958" cy="1280160"/>
            </a:xfrm>
            <a:prstGeom prst="rect">
              <a:avLst/>
            </a:prstGeom>
            <a:noFill/>
            <a:ln w="9525">
              <a:solidFill>
                <a:schemeClr val="tx1"/>
              </a:solidFill>
              <a:miter lim="800000"/>
              <a:headEnd/>
              <a:tailEnd/>
            </a:ln>
          </p:spPr>
        </p:pic>
      </p:grpSp>
      <p:grpSp>
        <p:nvGrpSpPr>
          <p:cNvPr id="35" name="Group 34"/>
          <p:cNvGrpSpPr/>
          <p:nvPr/>
        </p:nvGrpSpPr>
        <p:grpSpPr>
          <a:xfrm>
            <a:off x="4718304" y="3825240"/>
            <a:ext cx="4310735" cy="2444496"/>
            <a:chOff x="4718304" y="3825240"/>
            <a:chExt cx="4310735" cy="2444496"/>
          </a:xfrm>
        </p:grpSpPr>
        <p:grpSp>
          <p:nvGrpSpPr>
            <p:cNvPr id="10" name="Group 45"/>
            <p:cNvGrpSpPr/>
            <p:nvPr/>
          </p:nvGrpSpPr>
          <p:grpSpPr>
            <a:xfrm>
              <a:off x="4718304" y="4191000"/>
              <a:ext cx="4120896" cy="2078736"/>
              <a:chOff x="4565904" y="4191000"/>
              <a:chExt cx="4120896" cy="2078736"/>
            </a:xfrm>
          </p:grpSpPr>
          <p:grpSp>
            <p:nvGrpSpPr>
              <p:cNvPr id="11" name="Group 35"/>
              <p:cNvGrpSpPr/>
              <p:nvPr/>
            </p:nvGrpSpPr>
            <p:grpSpPr>
              <a:xfrm>
                <a:off x="4565904" y="4191000"/>
                <a:ext cx="4120896" cy="2078736"/>
                <a:chOff x="298704" y="2264664"/>
                <a:chExt cx="4120896" cy="2078736"/>
              </a:xfrm>
            </p:grpSpPr>
            <p:grpSp>
              <p:nvGrpSpPr>
                <p:cNvPr id="12" name="Group 24"/>
                <p:cNvGrpSpPr/>
                <p:nvPr/>
              </p:nvGrpSpPr>
              <p:grpSpPr>
                <a:xfrm>
                  <a:off x="533400" y="2590800"/>
                  <a:ext cx="3886200" cy="1752600"/>
                  <a:chOff x="533400" y="2590800"/>
                  <a:chExt cx="3886200" cy="1752600"/>
                </a:xfrm>
              </p:grpSpPr>
              <p:sp>
                <p:nvSpPr>
                  <p:cNvPr id="39" name="Rectangle 38"/>
                  <p:cNvSpPr/>
                  <p:nvPr/>
                </p:nvSpPr>
                <p:spPr>
                  <a:xfrm>
                    <a:off x="533400" y="2590800"/>
                    <a:ext cx="3886200" cy="1752600"/>
                  </a:xfrm>
                  <a:prstGeom prst="rect">
                    <a:avLst/>
                  </a:prstGeom>
                  <a:solidFill>
                    <a:srgbClr val="00B050"/>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647700" y="2758440"/>
                    <a:ext cx="3657600" cy="365760"/>
                  </a:xfrm>
                  <a:prstGeom prst="rect">
                    <a:avLst/>
                  </a:prstGeom>
                  <a:solidFill>
                    <a:schemeClr val="bg1"/>
                  </a:solidFill>
                  <a:ln>
                    <a:solidFill>
                      <a:srgbClr val="008A3E"/>
                    </a:solidFill>
                  </a:ln>
                  <a:scene3d>
                    <a:camera prst="orthographicFront"/>
                    <a:lightRig rig="threePt" dir="t"/>
                  </a:scene3d>
                  <a:sp3d>
                    <a:bevelT w="0" h="0" prst="riblet"/>
                  </a:sp3d>
                </p:spPr>
                <p:txBody>
                  <a:bodyPr wrap="square" rtlCol="0" anchor="ctr">
                    <a:spAutoFit/>
                  </a:bodyPr>
                  <a:lstStyle/>
                  <a:p>
                    <a:pPr algn="ctr"/>
                    <a:r>
                      <a:rPr lang="en-US" dirty="0" smtClean="0"/>
                      <a:t>back trajectories </a:t>
                    </a:r>
                    <a:endParaRPr lang="en-US" dirty="0"/>
                  </a:p>
                </p:txBody>
              </p:sp>
              <p:sp>
                <p:nvSpPr>
                  <p:cNvPr id="41" name="TextBox 40"/>
                  <p:cNvSpPr txBox="1"/>
                  <p:nvPr/>
                </p:nvSpPr>
                <p:spPr>
                  <a:xfrm>
                    <a:off x="647700" y="3282434"/>
                    <a:ext cx="3657600" cy="365760"/>
                  </a:xfrm>
                  <a:prstGeom prst="rect">
                    <a:avLst/>
                  </a:prstGeom>
                  <a:solidFill>
                    <a:schemeClr val="bg1"/>
                  </a:solidFill>
                  <a:ln>
                    <a:solidFill>
                      <a:srgbClr val="008A3E"/>
                    </a:solidFill>
                  </a:ln>
                </p:spPr>
                <p:txBody>
                  <a:bodyPr wrap="square" rtlCol="0" anchor="ctr">
                    <a:spAutoFit/>
                  </a:bodyPr>
                  <a:lstStyle/>
                  <a:p>
                    <a:pPr algn="ctr"/>
                    <a:r>
                      <a:rPr lang="en-US" dirty="0" smtClean="0"/>
                      <a:t>comprehensive fate and transport</a:t>
                    </a:r>
                    <a:endParaRPr lang="en-US" dirty="0"/>
                  </a:p>
                </p:txBody>
              </p:sp>
            </p:grpSp>
            <p:sp>
              <p:nvSpPr>
                <p:cNvPr id="38" name="Rectangle 37"/>
                <p:cNvSpPr/>
                <p:nvPr/>
              </p:nvSpPr>
              <p:spPr>
                <a:xfrm>
                  <a:off x="298704" y="2264664"/>
                  <a:ext cx="2286000" cy="381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MODELING</a:t>
                  </a:r>
                  <a:endParaRPr lang="en-US" sz="2000" b="1" dirty="0"/>
                </a:p>
              </p:txBody>
            </p:sp>
          </p:grpSp>
          <p:sp>
            <p:nvSpPr>
              <p:cNvPr id="45" name="TextBox 44"/>
              <p:cNvSpPr txBox="1"/>
              <p:nvPr/>
            </p:nvSpPr>
            <p:spPr>
              <a:xfrm>
                <a:off x="4922520" y="5730240"/>
                <a:ext cx="3657600" cy="365760"/>
              </a:xfrm>
              <a:prstGeom prst="rect">
                <a:avLst/>
              </a:prstGeom>
              <a:solidFill>
                <a:schemeClr val="bg1"/>
              </a:solidFill>
              <a:ln>
                <a:solidFill>
                  <a:srgbClr val="008A3E"/>
                </a:solidFill>
              </a:ln>
              <a:scene3d>
                <a:camera prst="orthographicFront"/>
                <a:lightRig rig="threePt" dir="t"/>
              </a:scene3d>
              <a:sp3d>
                <a:bevelT w="0" h="0" prst="riblet"/>
              </a:sp3d>
            </p:spPr>
            <p:txBody>
              <a:bodyPr wrap="square" rtlCol="0" anchor="ctr">
                <a:spAutoFit/>
              </a:bodyPr>
              <a:lstStyle/>
              <a:p>
                <a:pPr algn="ctr"/>
                <a:r>
                  <a:rPr lang="en-US" dirty="0" smtClean="0"/>
                  <a:t>source-attribution for deposition </a:t>
                </a:r>
                <a:endParaRPr lang="en-US" dirty="0"/>
              </a:p>
            </p:txBody>
          </p:sp>
        </p:grpSp>
        <p:pic>
          <p:nvPicPr>
            <p:cNvPr id="33" name="Picture 5"/>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2023"/>
            <a:stretch/>
          </p:blipFill>
          <p:spPr bwMode="auto">
            <a:xfrm>
              <a:off x="6629400" y="3825240"/>
              <a:ext cx="2399639" cy="822960"/>
            </a:xfrm>
            <a:prstGeom prst="rect">
              <a:avLst/>
            </a:prstGeom>
            <a:noFill/>
            <a:ln>
              <a:solidFill>
                <a:srgbClr val="0F6FC6"/>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2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MCBD09185_0000[1]"/>
          <p:cNvPicPr>
            <a:picLocks noChangeAspect="1" noChangeArrowheads="1"/>
          </p:cNvPicPr>
          <p:nvPr/>
        </p:nvPicPr>
        <p:blipFill>
          <a:blip r:embed="rId3" cstate="print">
            <a:extLst>
              <a:ext uri="{28A0092B-C50C-407E-A947-70E740481C1C}">
                <a14:useLocalDpi xmlns="" xmlns:a14="http://schemas.microsoft.com/office/drawing/2010/main" val="0"/>
              </a:ext>
            </a:extLst>
          </a:blip>
          <a:srcRect l="16197" r="70865" b="84972"/>
          <a:stretch>
            <a:fillRect/>
          </a:stretch>
        </p:blipFill>
        <p:spPr bwMode="auto">
          <a:xfrm>
            <a:off x="0" y="1119188"/>
            <a:ext cx="914400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2" name="Picture 3" descr="MCBD09185_0000[1]"/>
          <p:cNvPicPr>
            <a:picLocks noChangeAspect="1" noChangeArrowheads="1"/>
          </p:cNvPicPr>
          <p:nvPr/>
        </p:nvPicPr>
        <p:blipFill>
          <a:blip r:embed="rId4" cstate="print">
            <a:extLst>
              <a:ext uri="{28A0092B-C50C-407E-A947-70E740481C1C}">
                <a14:useLocalDpi xmlns="" xmlns:a14="http://schemas.microsoft.com/office/drawing/2010/main" val="0"/>
              </a:ext>
            </a:extLst>
          </a:blip>
          <a:srcRect b="61797"/>
          <a:stretch>
            <a:fillRect/>
          </a:stretch>
        </p:blipFill>
        <p:spPr bwMode="auto">
          <a:xfrm>
            <a:off x="-160335" y="5126038"/>
            <a:ext cx="9601201" cy="1350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4" name="Picture 3" descr="MCBD09185_0000[1]"/>
          <p:cNvPicPr>
            <a:picLocks noChangeAspect="1" noChangeArrowheads="1"/>
          </p:cNvPicPr>
          <p:nvPr/>
        </p:nvPicPr>
        <p:blipFill>
          <a:blip r:embed="rId5" cstate="print">
            <a:extLst>
              <a:ext uri="{28A0092B-C50C-407E-A947-70E740481C1C}">
                <a14:useLocalDpi xmlns="" xmlns:a14="http://schemas.microsoft.com/office/drawing/2010/main" val="0"/>
              </a:ext>
            </a:extLst>
          </a:blip>
          <a:srcRect l="16197" r="70865" b="84972"/>
          <a:stretch>
            <a:fillRect/>
          </a:stretch>
        </p:blipFill>
        <p:spPr bwMode="auto">
          <a:xfrm>
            <a:off x="0" y="-1452561"/>
            <a:ext cx="9144000" cy="422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4"/>
          <p:cNvGrpSpPr>
            <a:grpSpLocks noChangeAspect="1"/>
          </p:cNvGrpSpPr>
          <p:nvPr/>
        </p:nvGrpSpPr>
        <p:grpSpPr bwMode="auto">
          <a:xfrm>
            <a:off x="876300" y="4897438"/>
            <a:ext cx="109538" cy="168275"/>
            <a:chOff x="2864" y="2181"/>
            <a:chExt cx="331" cy="505"/>
          </a:xfrm>
        </p:grpSpPr>
        <p:sp>
          <p:nvSpPr>
            <p:cNvPr id="77215" name="Line 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 name="Group 12"/>
            <p:cNvGrpSpPr>
              <a:grpSpLocks noChangeAspect="1"/>
            </p:cNvGrpSpPr>
            <p:nvPr/>
          </p:nvGrpSpPr>
          <p:grpSpPr bwMode="auto">
            <a:xfrm>
              <a:off x="2864" y="2613"/>
              <a:ext cx="329" cy="72"/>
              <a:chOff x="2774" y="2611"/>
              <a:chExt cx="329" cy="72"/>
            </a:xfrm>
          </p:grpSpPr>
          <p:sp>
            <p:nvSpPr>
              <p:cNvPr id="77220" name="Oval 9"/>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21" name="Rectangle 10"/>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17" name="Line 7"/>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18" name="Freeform 1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19" name="Oval 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 name="Group 31"/>
          <p:cNvGrpSpPr>
            <a:grpSpLocks/>
          </p:cNvGrpSpPr>
          <p:nvPr/>
        </p:nvGrpSpPr>
        <p:grpSpPr bwMode="auto">
          <a:xfrm>
            <a:off x="1270003" y="4491038"/>
            <a:ext cx="182563" cy="252412"/>
            <a:chOff x="2864" y="2181"/>
            <a:chExt cx="331" cy="505"/>
          </a:xfrm>
        </p:grpSpPr>
        <p:sp>
          <p:nvSpPr>
            <p:cNvPr id="77208" name="Line 32"/>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 name="Group 33"/>
            <p:cNvGrpSpPr>
              <a:grpSpLocks/>
            </p:cNvGrpSpPr>
            <p:nvPr/>
          </p:nvGrpSpPr>
          <p:grpSpPr bwMode="auto">
            <a:xfrm>
              <a:off x="2864" y="2613"/>
              <a:ext cx="329" cy="72"/>
              <a:chOff x="2774" y="2611"/>
              <a:chExt cx="329" cy="72"/>
            </a:xfrm>
          </p:grpSpPr>
          <p:sp>
            <p:nvSpPr>
              <p:cNvPr id="77213" name="Oval 34"/>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14" name="Rectangle 35"/>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10" name="Line 36"/>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11" name="Freeform 37"/>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12" name="Oval 38"/>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 name="Group 39"/>
          <p:cNvGrpSpPr>
            <a:grpSpLocks/>
          </p:cNvGrpSpPr>
          <p:nvPr/>
        </p:nvGrpSpPr>
        <p:grpSpPr bwMode="auto">
          <a:xfrm>
            <a:off x="1816100" y="4078288"/>
            <a:ext cx="376238" cy="328612"/>
            <a:chOff x="2864" y="2181"/>
            <a:chExt cx="331" cy="505"/>
          </a:xfrm>
        </p:grpSpPr>
        <p:sp>
          <p:nvSpPr>
            <p:cNvPr id="77201" name="Line 40"/>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 name="Group 41"/>
            <p:cNvGrpSpPr>
              <a:grpSpLocks/>
            </p:cNvGrpSpPr>
            <p:nvPr/>
          </p:nvGrpSpPr>
          <p:grpSpPr bwMode="auto">
            <a:xfrm>
              <a:off x="2864" y="2613"/>
              <a:ext cx="329" cy="72"/>
              <a:chOff x="2774" y="2611"/>
              <a:chExt cx="329" cy="72"/>
            </a:xfrm>
          </p:grpSpPr>
          <p:sp>
            <p:nvSpPr>
              <p:cNvPr id="77206" name="Oval 42"/>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07" name="Rectangle 43"/>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03" name="Line 44"/>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04" name="Freeform 45"/>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05" name="Oval 46"/>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8" name="Group 434"/>
          <p:cNvGrpSpPr>
            <a:grpSpLocks/>
          </p:cNvGrpSpPr>
          <p:nvPr/>
        </p:nvGrpSpPr>
        <p:grpSpPr bwMode="auto">
          <a:xfrm>
            <a:off x="3670303" y="2873377"/>
            <a:ext cx="1084263" cy="1374775"/>
            <a:chOff x="2312" y="2058"/>
            <a:chExt cx="683" cy="866"/>
          </a:xfrm>
        </p:grpSpPr>
        <p:grpSp>
          <p:nvGrpSpPr>
            <p:cNvPr id="9" name="Group 159"/>
            <p:cNvGrpSpPr>
              <a:grpSpLocks noChangeAspect="1"/>
            </p:cNvGrpSpPr>
            <p:nvPr/>
          </p:nvGrpSpPr>
          <p:grpSpPr bwMode="auto">
            <a:xfrm>
              <a:off x="2586" y="2686"/>
              <a:ext cx="155" cy="238"/>
              <a:chOff x="2864" y="2181"/>
              <a:chExt cx="331" cy="505"/>
            </a:xfrm>
          </p:grpSpPr>
          <p:sp>
            <p:nvSpPr>
              <p:cNvPr id="77194" name="Line 16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0" name="Group 161"/>
              <p:cNvGrpSpPr>
                <a:grpSpLocks noChangeAspect="1"/>
              </p:cNvGrpSpPr>
              <p:nvPr/>
            </p:nvGrpSpPr>
            <p:grpSpPr bwMode="auto">
              <a:xfrm>
                <a:off x="2864" y="2613"/>
                <a:ext cx="329" cy="72"/>
                <a:chOff x="2774" y="2611"/>
                <a:chExt cx="329" cy="72"/>
              </a:xfrm>
            </p:grpSpPr>
            <p:sp>
              <p:nvSpPr>
                <p:cNvPr id="77199" name="Oval 1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00" name="Rectangle 1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96" name="Line 16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97" name="Freeform 16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98" name="Oval 16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1" name="Group 167"/>
            <p:cNvGrpSpPr>
              <a:grpSpLocks noChangeAspect="1"/>
            </p:cNvGrpSpPr>
            <p:nvPr/>
          </p:nvGrpSpPr>
          <p:grpSpPr bwMode="auto">
            <a:xfrm>
              <a:off x="2583" y="2058"/>
              <a:ext cx="155" cy="238"/>
              <a:chOff x="2864" y="2181"/>
              <a:chExt cx="331" cy="505"/>
            </a:xfrm>
          </p:grpSpPr>
          <p:sp>
            <p:nvSpPr>
              <p:cNvPr id="77187" name="Line 16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2" name="Group 169"/>
              <p:cNvGrpSpPr>
                <a:grpSpLocks noChangeAspect="1"/>
              </p:cNvGrpSpPr>
              <p:nvPr/>
            </p:nvGrpSpPr>
            <p:grpSpPr bwMode="auto">
              <a:xfrm>
                <a:off x="2864" y="2613"/>
                <a:ext cx="329" cy="72"/>
                <a:chOff x="2774" y="2611"/>
                <a:chExt cx="329" cy="72"/>
              </a:xfrm>
            </p:grpSpPr>
            <p:sp>
              <p:nvSpPr>
                <p:cNvPr id="77192" name="Oval 1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93" name="Rectangle 1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89" name="Line 17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90" name="Freeform 17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91" name="Oval 17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3" name="Group 175"/>
            <p:cNvGrpSpPr>
              <a:grpSpLocks noChangeAspect="1"/>
            </p:cNvGrpSpPr>
            <p:nvPr/>
          </p:nvGrpSpPr>
          <p:grpSpPr bwMode="auto">
            <a:xfrm>
              <a:off x="2312" y="2389"/>
              <a:ext cx="155" cy="238"/>
              <a:chOff x="2864" y="2181"/>
              <a:chExt cx="331" cy="505"/>
            </a:xfrm>
          </p:grpSpPr>
          <p:sp>
            <p:nvSpPr>
              <p:cNvPr id="77180" name="Line 17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4" name="Group 177"/>
              <p:cNvGrpSpPr>
                <a:grpSpLocks noChangeAspect="1"/>
              </p:cNvGrpSpPr>
              <p:nvPr/>
            </p:nvGrpSpPr>
            <p:grpSpPr bwMode="auto">
              <a:xfrm>
                <a:off x="2864" y="2613"/>
                <a:ext cx="329" cy="72"/>
                <a:chOff x="2774" y="2611"/>
                <a:chExt cx="329" cy="72"/>
              </a:xfrm>
            </p:grpSpPr>
            <p:sp>
              <p:nvSpPr>
                <p:cNvPr id="77185" name="Oval 1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86" name="Rectangle 1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82" name="Line 18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83" name="Freeform 18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84" name="Oval 18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5" name="Group 183"/>
            <p:cNvGrpSpPr>
              <a:grpSpLocks noChangeAspect="1"/>
            </p:cNvGrpSpPr>
            <p:nvPr/>
          </p:nvGrpSpPr>
          <p:grpSpPr bwMode="auto">
            <a:xfrm>
              <a:off x="2840" y="2443"/>
              <a:ext cx="155" cy="238"/>
              <a:chOff x="2864" y="2181"/>
              <a:chExt cx="331" cy="505"/>
            </a:xfrm>
          </p:grpSpPr>
          <p:sp>
            <p:nvSpPr>
              <p:cNvPr id="77173" name="Line 18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6" name="Group 185"/>
              <p:cNvGrpSpPr>
                <a:grpSpLocks noChangeAspect="1"/>
              </p:cNvGrpSpPr>
              <p:nvPr/>
            </p:nvGrpSpPr>
            <p:grpSpPr bwMode="auto">
              <a:xfrm>
                <a:off x="2864" y="2613"/>
                <a:ext cx="329" cy="72"/>
                <a:chOff x="2774" y="2611"/>
                <a:chExt cx="329" cy="72"/>
              </a:xfrm>
            </p:grpSpPr>
            <p:sp>
              <p:nvSpPr>
                <p:cNvPr id="77178" name="Oval 1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79" name="Rectangle 1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75" name="Line 18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76" name="Freeform 18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77" name="Oval 19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nvGrpSpPr>
          <p:cNvPr id="17" name="Group 476"/>
          <p:cNvGrpSpPr>
            <a:grpSpLocks/>
          </p:cNvGrpSpPr>
          <p:nvPr/>
        </p:nvGrpSpPr>
        <p:grpSpPr bwMode="auto">
          <a:xfrm>
            <a:off x="4841875" y="2368552"/>
            <a:ext cx="1395413" cy="1089025"/>
            <a:chOff x="3050" y="1740"/>
            <a:chExt cx="879" cy="686"/>
          </a:xfrm>
        </p:grpSpPr>
        <p:sp>
          <p:nvSpPr>
            <p:cNvPr id="77160" name="Line 389"/>
            <p:cNvSpPr>
              <a:spLocks noChangeShapeType="1"/>
            </p:cNvSpPr>
            <p:nvPr/>
          </p:nvSpPr>
          <p:spPr bwMode="auto">
            <a:xfrm flipV="1">
              <a:off x="3050" y="1899"/>
              <a:ext cx="469" cy="527"/>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8" name="Group 435"/>
            <p:cNvGrpSpPr>
              <a:grpSpLocks/>
            </p:cNvGrpSpPr>
            <p:nvPr/>
          </p:nvGrpSpPr>
          <p:grpSpPr bwMode="auto">
            <a:xfrm>
              <a:off x="3592" y="1740"/>
              <a:ext cx="337" cy="280"/>
              <a:chOff x="2864" y="2181"/>
              <a:chExt cx="331" cy="505"/>
            </a:xfrm>
          </p:grpSpPr>
          <p:sp>
            <p:nvSpPr>
              <p:cNvPr id="77162" name="Line 436"/>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9" name="Group 437"/>
              <p:cNvGrpSpPr>
                <a:grpSpLocks/>
              </p:cNvGrpSpPr>
              <p:nvPr/>
            </p:nvGrpSpPr>
            <p:grpSpPr bwMode="auto">
              <a:xfrm>
                <a:off x="2864" y="2613"/>
                <a:ext cx="329" cy="72"/>
                <a:chOff x="2774" y="2611"/>
                <a:chExt cx="329" cy="72"/>
              </a:xfrm>
            </p:grpSpPr>
            <p:sp>
              <p:nvSpPr>
                <p:cNvPr id="77167" name="Oval 438"/>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68" name="Rectangle 439"/>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64" name="Line 440"/>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65" name="Freeform 441"/>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66" name="Oval 442"/>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nvGrpSpPr>
          <p:cNvPr id="20" name="Group 479"/>
          <p:cNvGrpSpPr>
            <a:grpSpLocks/>
          </p:cNvGrpSpPr>
          <p:nvPr/>
        </p:nvGrpSpPr>
        <p:grpSpPr bwMode="auto">
          <a:xfrm>
            <a:off x="4860925" y="2293938"/>
            <a:ext cx="1443038" cy="1179512"/>
            <a:chOff x="3102" y="1717"/>
            <a:chExt cx="909" cy="743"/>
          </a:xfrm>
        </p:grpSpPr>
        <p:grpSp>
          <p:nvGrpSpPr>
            <p:cNvPr id="21" name="Group 443"/>
            <p:cNvGrpSpPr>
              <a:grpSpLocks/>
            </p:cNvGrpSpPr>
            <p:nvPr/>
          </p:nvGrpSpPr>
          <p:grpSpPr bwMode="auto">
            <a:xfrm>
              <a:off x="3648" y="1717"/>
              <a:ext cx="363" cy="318"/>
              <a:chOff x="1680" y="2557"/>
              <a:chExt cx="363" cy="318"/>
            </a:xfrm>
          </p:grpSpPr>
          <p:grpSp>
            <p:nvGrpSpPr>
              <p:cNvPr id="22" name="Group 444"/>
              <p:cNvGrpSpPr>
                <a:grpSpLocks noChangeAspect="1"/>
              </p:cNvGrpSpPr>
              <p:nvPr/>
            </p:nvGrpSpPr>
            <p:grpSpPr bwMode="auto">
              <a:xfrm>
                <a:off x="1720" y="2557"/>
                <a:ext cx="155" cy="238"/>
                <a:chOff x="2864" y="2181"/>
                <a:chExt cx="331" cy="505"/>
              </a:xfrm>
            </p:grpSpPr>
            <p:sp>
              <p:nvSpPr>
                <p:cNvPr id="77153" name="Line 445"/>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3" name="Group 446"/>
                <p:cNvGrpSpPr>
                  <a:grpSpLocks noChangeAspect="1"/>
                </p:cNvGrpSpPr>
                <p:nvPr/>
              </p:nvGrpSpPr>
              <p:grpSpPr bwMode="auto">
                <a:xfrm>
                  <a:off x="2864" y="2613"/>
                  <a:ext cx="329" cy="72"/>
                  <a:chOff x="2774" y="2611"/>
                  <a:chExt cx="329" cy="72"/>
                </a:xfrm>
              </p:grpSpPr>
              <p:sp>
                <p:nvSpPr>
                  <p:cNvPr id="77158" name="Oval 447"/>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59" name="Rectangle 448"/>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55" name="Line 449"/>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56" name="Freeform 450"/>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57" name="Oval 451"/>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4" name="Group 452"/>
              <p:cNvGrpSpPr>
                <a:grpSpLocks noChangeAspect="1"/>
              </p:cNvGrpSpPr>
              <p:nvPr/>
            </p:nvGrpSpPr>
            <p:grpSpPr bwMode="auto">
              <a:xfrm>
                <a:off x="1888" y="2557"/>
                <a:ext cx="155" cy="238"/>
                <a:chOff x="2864" y="2181"/>
                <a:chExt cx="331" cy="505"/>
              </a:xfrm>
            </p:grpSpPr>
            <p:sp>
              <p:nvSpPr>
                <p:cNvPr id="77146" name="Line 453"/>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5" name="Group 454"/>
                <p:cNvGrpSpPr>
                  <a:grpSpLocks noChangeAspect="1"/>
                </p:cNvGrpSpPr>
                <p:nvPr/>
              </p:nvGrpSpPr>
              <p:grpSpPr bwMode="auto">
                <a:xfrm>
                  <a:off x="2864" y="2613"/>
                  <a:ext cx="329" cy="72"/>
                  <a:chOff x="2774" y="2611"/>
                  <a:chExt cx="329" cy="72"/>
                </a:xfrm>
              </p:grpSpPr>
              <p:sp>
                <p:nvSpPr>
                  <p:cNvPr id="77151" name="Oval 455"/>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52" name="Rectangle 456"/>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48" name="Line 457"/>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49" name="Freeform 458"/>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50" name="Oval 459"/>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6" name="Group 460"/>
              <p:cNvGrpSpPr>
                <a:grpSpLocks noChangeAspect="1"/>
              </p:cNvGrpSpPr>
              <p:nvPr/>
            </p:nvGrpSpPr>
            <p:grpSpPr bwMode="auto">
              <a:xfrm>
                <a:off x="1680" y="2629"/>
                <a:ext cx="155" cy="238"/>
                <a:chOff x="2864" y="2181"/>
                <a:chExt cx="331" cy="505"/>
              </a:xfrm>
            </p:grpSpPr>
            <p:sp>
              <p:nvSpPr>
                <p:cNvPr id="77139" name="Line 461"/>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7" name="Group 462"/>
                <p:cNvGrpSpPr>
                  <a:grpSpLocks noChangeAspect="1"/>
                </p:cNvGrpSpPr>
                <p:nvPr/>
              </p:nvGrpSpPr>
              <p:grpSpPr bwMode="auto">
                <a:xfrm>
                  <a:off x="2864" y="2613"/>
                  <a:ext cx="329" cy="72"/>
                  <a:chOff x="2774" y="2611"/>
                  <a:chExt cx="329" cy="72"/>
                </a:xfrm>
              </p:grpSpPr>
              <p:sp>
                <p:nvSpPr>
                  <p:cNvPr id="77144" name="Oval 463"/>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45" name="Rectangle 464"/>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41" name="Line 465"/>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42" name="Freeform 466"/>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43" name="Oval 467"/>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8" name="Group 468"/>
              <p:cNvGrpSpPr>
                <a:grpSpLocks noChangeAspect="1"/>
              </p:cNvGrpSpPr>
              <p:nvPr/>
            </p:nvGrpSpPr>
            <p:grpSpPr bwMode="auto">
              <a:xfrm>
                <a:off x="1864" y="2637"/>
                <a:ext cx="155" cy="238"/>
                <a:chOff x="2864" y="2181"/>
                <a:chExt cx="331" cy="505"/>
              </a:xfrm>
            </p:grpSpPr>
            <p:sp>
              <p:nvSpPr>
                <p:cNvPr id="77132" name="Line 469"/>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9" name="Group 470"/>
                <p:cNvGrpSpPr>
                  <a:grpSpLocks noChangeAspect="1"/>
                </p:cNvGrpSpPr>
                <p:nvPr/>
              </p:nvGrpSpPr>
              <p:grpSpPr bwMode="auto">
                <a:xfrm>
                  <a:off x="2864" y="2613"/>
                  <a:ext cx="329" cy="72"/>
                  <a:chOff x="2774" y="2611"/>
                  <a:chExt cx="329" cy="72"/>
                </a:xfrm>
              </p:grpSpPr>
              <p:sp>
                <p:nvSpPr>
                  <p:cNvPr id="77137" name="Oval 471"/>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38" name="Rectangle 472"/>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34" name="Line 473"/>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35" name="Freeform 474"/>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36" name="Oval 475"/>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7127" name="Line 478"/>
            <p:cNvSpPr>
              <a:spLocks noChangeShapeType="1"/>
            </p:cNvSpPr>
            <p:nvPr/>
          </p:nvSpPr>
          <p:spPr bwMode="auto">
            <a:xfrm flipV="1">
              <a:off x="3102" y="1934"/>
              <a:ext cx="453" cy="52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30" name="Group 530"/>
          <p:cNvGrpSpPr>
            <a:grpSpLocks/>
          </p:cNvGrpSpPr>
          <p:nvPr/>
        </p:nvGrpSpPr>
        <p:grpSpPr bwMode="auto">
          <a:xfrm>
            <a:off x="4556128" y="4286250"/>
            <a:ext cx="1393825" cy="635000"/>
            <a:chOff x="3381" y="3187"/>
            <a:chExt cx="878" cy="400"/>
          </a:xfrm>
        </p:grpSpPr>
        <p:sp>
          <p:nvSpPr>
            <p:cNvPr id="77092" name="Line 391"/>
            <p:cNvSpPr>
              <a:spLocks noChangeShapeType="1"/>
            </p:cNvSpPr>
            <p:nvPr/>
          </p:nvSpPr>
          <p:spPr bwMode="auto">
            <a:xfrm>
              <a:off x="3381" y="3187"/>
              <a:ext cx="436" cy="20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1" name="Group 488"/>
            <p:cNvGrpSpPr>
              <a:grpSpLocks/>
            </p:cNvGrpSpPr>
            <p:nvPr/>
          </p:nvGrpSpPr>
          <p:grpSpPr bwMode="auto">
            <a:xfrm>
              <a:off x="3896" y="3269"/>
              <a:ext cx="363" cy="318"/>
              <a:chOff x="1680" y="2557"/>
              <a:chExt cx="363" cy="318"/>
            </a:xfrm>
          </p:grpSpPr>
          <p:grpSp>
            <p:nvGrpSpPr>
              <p:cNvPr id="384" name="Group 489"/>
              <p:cNvGrpSpPr>
                <a:grpSpLocks noChangeAspect="1"/>
              </p:cNvGrpSpPr>
              <p:nvPr/>
            </p:nvGrpSpPr>
            <p:grpSpPr bwMode="auto">
              <a:xfrm>
                <a:off x="1720" y="2557"/>
                <a:ext cx="155" cy="238"/>
                <a:chOff x="2864" y="2181"/>
                <a:chExt cx="331" cy="505"/>
              </a:xfrm>
            </p:grpSpPr>
            <p:sp>
              <p:nvSpPr>
                <p:cNvPr id="77119" name="Line 49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5" name="Group 491"/>
                <p:cNvGrpSpPr>
                  <a:grpSpLocks noChangeAspect="1"/>
                </p:cNvGrpSpPr>
                <p:nvPr/>
              </p:nvGrpSpPr>
              <p:grpSpPr bwMode="auto">
                <a:xfrm>
                  <a:off x="2864" y="2613"/>
                  <a:ext cx="329" cy="72"/>
                  <a:chOff x="2774" y="2611"/>
                  <a:chExt cx="329" cy="72"/>
                </a:xfrm>
              </p:grpSpPr>
              <p:sp>
                <p:nvSpPr>
                  <p:cNvPr id="77124" name="Oval 49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25" name="Rectangle 49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21" name="Line 49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22" name="Freeform 49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23" name="Oval 49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86" name="Group 497"/>
              <p:cNvGrpSpPr>
                <a:grpSpLocks noChangeAspect="1"/>
              </p:cNvGrpSpPr>
              <p:nvPr/>
            </p:nvGrpSpPr>
            <p:grpSpPr bwMode="auto">
              <a:xfrm>
                <a:off x="1888" y="2557"/>
                <a:ext cx="155" cy="238"/>
                <a:chOff x="2864" y="2181"/>
                <a:chExt cx="331" cy="505"/>
              </a:xfrm>
            </p:grpSpPr>
            <p:sp>
              <p:nvSpPr>
                <p:cNvPr id="77112" name="Line 49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7" name="Group 499"/>
                <p:cNvGrpSpPr>
                  <a:grpSpLocks noChangeAspect="1"/>
                </p:cNvGrpSpPr>
                <p:nvPr/>
              </p:nvGrpSpPr>
              <p:grpSpPr bwMode="auto">
                <a:xfrm>
                  <a:off x="2864" y="2613"/>
                  <a:ext cx="329" cy="72"/>
                  <a:chOff x="2774" y="2611"/>
                  <a:chExt cx="329" cy="72"/>
                </a:xfrm>
              </p:grpSpPr>
              <p:sp>
                <p:nvSpPr>
                  <p:cNvPr id="77117" name="Oval 50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18" name="Rectangle 50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14" name="Line 50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15" name="Freeform 50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16" name="Oval 50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88" name="Group 505"/>
              <p:cNvGrpSpPr>
                <a:grpSpLocks noChangeAspect="1"/>
              </p:cNvGrpSpPr>
              <p:nvPr/>
            </p:nvGrpSpPr>
            <p:grpSpPr bwMode="auto">
              <a:xfrm>
                <a:off x="1680" y="2629"/>
                <a:ext cx="155" cy="238"/>
                <a:chOff x="2864" y="2181"/>
                <a:chExt cx="331" cy="505"/>
              </a:xfrm>
            </p:grpSpPr>
            <p:sp>
              <p:nvSpPr>
                <p:cNvPr id="77105" name="Line 50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9" name="Group 507"/>
                <p:cNvGrpSpPr>
                  <a:grpSpLocks noChangeAspect="1"/>
                </p:cNvGrpSpPr>
                <p:nvPr/>
              </p:nvGrpSpPr>
              <p:grpSpPr bwMode="auto">
                <a:xfrm>
                  <a:off x="2864" y="2613"/>
                  <a:ext cx="329" cy="72"/>
                  <a:chOff x="2774" y="2611"/>
                  <a:chExt cx="329" cy="72"/>
                </a:xfrm>
              </p:grpSpPr>
              <p:sp>
                <p:nvSpPr>
                  <p:cNvPr id="77110" name="Oval 50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11" name="Rectangle 50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07" name="Line 51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08" name="Freeform 51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09" name="Oval 51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90" name="Group 513"/>
              <p:cNvGrpSpPr>
                <a:grpSpLocks noChangeAspect="1"/>
              </p:cNvGrpSpPr>
              <p:nvPr/>
            </p:nvGrpSpPr>
            <p:grpSpPr bwMode="auto">
              <a:xfrm>
                <a:off x="1864" y="2637"/>
                <a:ext cx="155" cy="238"/>
                <a:chOff x="2864" y="2181"/>
                <a:chExt cx="331" cy="505"/>
              </a:xfrm>
            </p:grpSpPr>
            <p:sp>
              <p:nvSpPr>
                <p:cNvPr id="77098" name="Line 51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1" name="Group 515"/>
                <p:cNvGrpSpPr>
                  <a:grpSpLocks noChangeAspect="1"/>
                </p:cNvGrpSpPr>
                <p:nvPr/>
              </p:nvGrpSpPr>
              <p:grpSpPr bwMode="auto">
                <a:xfrm>
                  <a:off x="2864" y="2613"/>
                  <a:ext cx="329" cy="72"/>
                  <a:chOff x="2774" y="2611"/>
                  <a:chExt cx="329" cy="72"/>
                </a:xfrm>
              </p:grpSpPr>
              <p:sp>
                <p:nvSpPr>
                  <p:cNvPr id="77103" name="Oval 51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04" name="Rectangle 51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00" name="Line 51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01" name="Freeform 51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02" name="Oval 52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grpSp>
        <p:nvGrpSpPr>
          <p:cNvPr id="392" name="Group 531"/>
          <p:cNvGrpSpPr>
            <a:grpSpLocks/>
          </p:cNvGrpSpPr>
          <p:nvPr/>
        </p:nvGrpSpPr>
        <p:grpSpPr bwMode="auto">
          <a:xfrm>
            <a:off x="4516440" y="4259266"/>
            <a:ext cx="1416050" cy="636587"/>
            <a:chOff x="3349" y="3563"/>
            <a:chExt cx="892" cy="401"/>
          </a:xfrm>
        </p:grpSpPr>
        <p:grpSp>
          <p:nvGrpSpPr>
            <p:cNvPr id="393" name="Group 521"/>
            <p:cNvGrpSpPr>
              <a:grpSpLocks/>
            </p:cNvGrpSpPr>
            <p:nvPr/>
          </p:nvGrpSpPr>
          <p:grpSpPr bwMode="auto">
            <a:xfrm>
              <a:off x="3904" y="3684"/>
              <a:ext cx="337" cy="280"/>
              <a:chOff x="2864" y="2181"/>
              <a:chExt cx="331" cy="505"/>
            </a:xfrm>
          </p:grpSpPr>
          <p:sp>
            <p:nvSpPr>
              <p:cNvPr id="77085" name="Line 522"/>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4" name="Group 523"/>
              <p:cNvGrpSpPr>
                <a:grpSpLocks/>
              </p:cNvGrpSpPr>
              <p:nvPr/>
            </p:nvGrpSpPr>
            <p:grpSpPr bwMode="auto">
              <a:xfrm>
                <a:off x="2864" y="2613"/>
                <a:ext cx="329" cy="72"/>
                <a:chOff x="2774" y="2611"/>
                <a:chExt cx="329" cy="72"/>
              </a:xfrm>
            </p:grpSpPr>
            <p:sp>
              <p:nvSpPr>
                <p:cNvPr id="77090" name="Oval 524"/>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91" name="Rectangle 525"/>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87" name="Line 526"/>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88" name="Freeform 527"/>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89" name="Oval 528"/>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sp>
          <p:nvSpPr>
            <p:cNvPr id="77084" name="Line 529"/>
            <p:cNvSpPr>
              <a:spLocks noChangeShapeType="1"/>
            </p:cNvSpPr>
            <p:nvPr/>
          </p:nvSpPr>
          <p:spPr bwMode="auto">
            <a:xfrm>
              <a:off x="3349" y="3563"/>
              <a:ext cx="436" cy="20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396" name="Group 535"/>
          <p:cNvGrpSpPr>
            <a:grpSpLocks/>
          </p:cNvGrpSpPr>
          <p:nvPr/>
        </p:nvGrpSpPr>
        <p:grpSpPr bwMode="auto">
          <a:xfrm>
            <a:off x="4440238" y="1806578"/>
            <a:ext cx="749300" cy="962025"/>
            <a:chOff x="2789" y="770"/>
            <a:chExt cx="472" cy="606"/>
          </a:xfrm>
        </p:grpSpPr>
        <p:grpSp>
          <p:nvGrpSpPr>
            <p:cNvPr id="397" name="Group 433"/>
            <p:cNvGrpSpPr>
              <a:grpSpLocks/>
            </p:cNvGrpSpPr>
            <p:nvPr/>
          </p:nvGrpSpPr>
          <p:grpSpPr bwMode="auto">
            <a:xfrm>
              <a:off x="3103" y="770"/>
              <a:ext cx="158" cy="498"/>
              <a:chOff x="3343" y="1306"/>
              <a:chExt cx="158" cy="498"/>
            </a:xfrm>
          </p:grpSpPr>
          <p:grpSp>
            <p:nvGrpSpPr>
              <p:cNvPr id="399" name="Group 417"/>
              <p:cNvGrpSpPr>
                <a:grpSpLocks noChangeAspect="1"/>
              </p:cNvGrpSpPr>
              <p:nvPr/>
            </p:nvGrpSpPr>
            <p:grpSpPr bwMode="auto">
              <a:xfrm>
                <a:off x="3346" y="1566"/>
                <a:ext cx="155" cy="238"/>
                <a:chOff x="2864" y="2181"/>
                <a:chExt cx="331" cy="505"/>
              </a:xfrm>
            </p:grpSpPr>
            <p:sp>
              <p:nvSpPr>
                <p:cNvPr id="77076" name="Line 41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0" name="Group 419"/>
                <p:cNvGrpSpPr>
                  <a:grpSpLocks noChangeAspect="1"/>
                </p:cNvGrpSpPr>
                <p:nvPr/>
              </p:nvGrpSpPr>
              <p:grpSpPr bwMode="auto">
                <a:xfrm>
                  <a:off x="2864" y="2613"/>
                  <a:ext cx="329" cy="72"/>
                  <a:chOff x="2774" y="2611"/>
                  <a:chExt cx="329" cy="72"/>
                </a:xfrm>
              </p:grpSpPr>
              <p:sp>
                <p:nvSpPr>
                  <p:cNvPr id="77081" name="Oval 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82" name="Rectangle 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78" name="Line 42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79" name="Freeform 42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80" name="Oval 42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02" name="Group 425"/>
              <p:cNvGrpSpPr>
                <a:grpSpLocks noChangeAspect="1"/>
              </p:cNvGrpSpPr>
              <p:nvPr/>
            </p:nvGrpSpPr>
            <p:grpSpPr bwMode="auto">
              <a:xfrm>
                <a:off x="3343" y="1306"/>
                <a:ext cx="155" cy="238"/>
                <a:chOff x="2864" y="2181"/>
                <a:chExt cx="331" cy="505"/>
              </a:xfrm>
            </p:grpSpPr>
            <p:sp>
              <p:nvSpPr>
                <p:cNvPr id="77069" name="Line 42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3" name="Group 427"/>
                <p:cNvGrpSpPr>
                  <a:grpSpLocks noChangeAspect="1"/>
                </p:cNvGrpSpPr>
                <p:nvPr/>
              </p:nvGrpSpPr>
              <p:grpSpPr bwMode="auto">
                <a:xfrm>
                  <a:off x="2864" y="2613"/>
                  <a:ext cx="329" cy="72"/>
                  <a:chOff x="2774" y="2611"/>
                  <a:chExt cx="329" cy="72"/>
                </a:xfrm>
              </p:grpSpPr>
              <p:sp>
                <p:nvSpPr>
                  <p:cNvPr id="77074" name="Oval 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75" name="Rectangle 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71" name="Line 43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72" name="Freeform 43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73" name="Oval 43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7066" name="Line 532"/>
            <p:cNvSpPr>
              <a:spLocks noChangeShapeType="1"/>
            </p:cNvSpPr>
            <p:nvPr/>
          </p:nvSpPr>
          <p:spPr bwMode="auto">
            <a:xfrm flipV="1">
              <a:off x="2789" y="1014"/>
              <a:ext cx="239" cy="36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404" name="Group 534"/>
          <p:cNvGrpSpPr>
            <a:grpSpLocks/>
          </p:cNvGrpSpPr>
          <p:nvPr/>
        </p:nvGrpSpPr>
        <p:grpSpPr bwMode="auto">
          <a:xfrm>
            <a:off x="4440239" y="1857378"/>
            <a:ext cx="747712" cy="962025"/>
            <a:chOff x="2789" y="1386"/>
            <a:chExt cx="471" cy="606"/>
          </a:xfrm>
        </p:grpSpPr>
        <p:grpSp>
          <p:nvGrpSpPr>
            <p:cNvPr id="405" name="Group 409"/>
            <p:cNvGrpSpPr>
              <a:grpSpLocks/>
            </p:cNvGrpSpPr>
            <p:nvPr/>
          </p:nvGrpSpPr>
          <p:grpSpPr bwMode="auto">
            <a:xfrm>
              <a:off x="3087" y="1386"/>
              <a:ext cx="173" cy="415"/>
              <a:chOff x="2864" y="2181"/>
              <a:chExt cx="331" cy="505"/>
            </a:xfrm>
          </p:grpSpPr>
          <p:sp>
            <p:nvSpPr>
              <p:cNvPr id="77058" name="Line 410"/>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6" name="Group 411"/>
              <p:cNvGrpSpPr>
                <a:grpSpLocks/>
              </p:cNvGrpSpPr>
              <p:nvPr/>
            </p:nvGrpSpPr>
            <p:grpSpPr bwMode="auto">
              <a:xfrm>
                <a:off x="2864" y="2613"/>
                <a:ext cx="329" cy="72"/>
                <a:chOff x="2774" y="2611"/>
                <a:chExt cx="329" cy="72"/>
              </a:xfrm>
            </p:grpSpPr>
            <p:sp>
              <p:nvSpPr>
                <p:cNvPr id="77063" name="Oval 412"/>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64" name="Rectangle 413"/>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60" name="Line 414"/>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61" name="Freeform 415"/>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62" name="Oval 416"/>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sp>
          <p:nvSpPr>
            <p:cNvPr id="77057" name="Line 533"/>
            <p:cNvSpPr>
              <a:spLocks noChangeShapeType="1"/>
            </p:cNvSpPr>
            <p:nvPr/>
          </p:nvSpPr>
          <p:spPr bwMode="auto">
            <a:xfrm flipV="1">
              <a:off x="2789" y="1630"/>
              <a:ext cx="239" cy="36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407" name="Group 400"/>
          <p:cNvGrpSpPr>
            <a:grpSpLocks/>
          </p:cNvGrpSpPr>
          <p:nvPr/>
        </p:nvGrpSpPr>
        <p:grpSpPr bwMode="auto">
          <a:xfrm>
            <a:off x="2693988" y="3732215"/>
            <a:ext cx="534987" cy="444500"/>
            <a:chOff x="2864" y="2181"/>
            <a:chExt cx="331" cy="505"/>
          </a:xfrm>
        </p:grpSpPr>
        <p:sp>
          <p:nvSpPr>
            <p:cNvPr id="77049" name="Line 401"/>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8" name="Group 402"/>
            <p:cNvGrpSpPr>
              <a:grpSpLocks/>
            </p:cNvGrpSpPr>
            <p:nvPr/>
          </p:nvGrpSpPr>
          <p:grpSpPr bwMode="auto">
            <a:xfrm>
              <a:off x="2864" y="2613"/>
              <a:ext cx="329" cy="72"/>
              <a:chOff x="2774" y="2611"/>
              <a:chExt cx="329" cy="72"/>
            </a:xfrm>
          </p:grpSpPr>
          <p:sp>
            <p:nvSpPr>
              <p:cNvPr id="77054" name="Oval 403"/>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55" name="Rectangle 404"/>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51" name="Line 405"/>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52" name="Freeform 406"/>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53" name="Oval 407"/>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pic>
        <p:nvPicPr>
          <p:cNvPr id="76816" name="Picture 5" descr="MCj01507830000[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33375" y="5343527"/>
            <a:ext cx="998538" cy="96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09" name="Group 1536"/>
          <p:cNvGrpSpPr>
            <a:grpSpLocks/>
          </p:cNvGrpSpPr>
          <p:nvPr/>
        </p:nvGrpSpPr>
        <p:grpSpPr bwMode="auto">
          <a:xfrm>
            <a:off x="5818188" y="685800"/>
            <a:ext cx="2100262" cy="4457700"/>
            <a:chOff x="3665" y="434"/>
            <a:chExt cx="1323" cy="3038"/>
          </a:xfrm>
        </p:grpSpPr>
        <p:grpSp>
          <p:nvGrpSpPr>
            <p:cNvPr id="410" name="Group 1332"/>
            <p:cNvGrpSpPr>
              <a:grpSpLocks/>
            </p:cNvGrpSpPr>
            <p:nvPr/>
          </p:nvGrpSpPr>
          <p:grpSpPr bwMode="auto">
            <a:xfrm>
              <a:off x="3808" y="434"/>
              <a:ext cx="363" cy="318"/>
              <a:chOff x="1680" y="2557"/>
              <a:chExt cx="363" cy="318"/>
            </a:xfrm>
          </p:grpSpPr>
          <p:grpSp>
            <p:nvGrpSpPr>
              <p:cNvPr id="411" name="Group 1333"/>
              <p:cNvGrpSpPr>
                <a:grpSpLocks noChangeAspect="1"/>
              </p:cNvGrpSpPr>
              <p:nvPr/>
            </p:nvGrpSpPr>
            <p:grpSpPr bwMode="auto">
              <a:xfrm>
                <a:off x="1720" y="2557"/>
                <a:ext cx="155" cy="238"/>
                <a:chOff x="2864" y="2181"/>
                <a:chExt cx="331" cy="505"/>
              </a:xfrm>
            </p:grpSpPr>
            <p:sp>
              <p:nvSpPr>
                <p:cNvPr id="77042" name="Line 133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2" name="Group 1335"/>
                <p:cNvGrpSpPr>
                  <a:grpSpLocks noChangeAspect="1"/>
                </p:cNvGrpSpPr>
                <p:nvPr/>
              </p:nvGrpSpPr>
              <p:grpSpPr bwMode="auto">
                <a:xfrm>
                  <a:off x="2864" y="2613"/>
                  <a:ext cx="329" cy="72"/>
                  <a:chOff x="2774" y="2611"/>
                  <a:chExt cx="329" cy="72"/>
                </a:xfrm>
              </p:grpSpPr>
              <p:sp>
                <p:nvSpPr>
                  <p:cNvPr id="77047" name="Oval 133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48" name="Rectangle 133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44" name="Line 133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45" name="Freeform 133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46" name="Oval 134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3" name="Group 1341"/>
              <p:cNvGrpSpPr>
                <a:grpSpLocks noChangeAspect="1"/>
              </p:cNvGrpSpPr>
              <p:nvPr/>
            </p:nvGrpSpPr>
            <p:grpSpPr bwMode="auto">
              <a:xfrm>
                <a:off x="1888" y="2557"/>
                <a:ext cx="155" cy="238"/>
                <a:chOff x="2864" y="2181"/>
                <a:chExt cx="331" cy="505"/>
              </a:xfrm>
            </p:grpSpPr>
            <p:sp>
              <p:nvSpPr>
                <p:cNvPr id="77035" name="Line 134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4" name="Group 1343"/>
                <p:cNvGrpSpPr>
                  <a:grpSpLocks noChangeAspect="1"/>
                </p:cNvGrpSpPr>
                <p:nvPr/>
              </p:nvGrpSpPr>
              <p:grpSpPr bwMode="auto">
                <a:xfrm>
                  <a:off x="2864" y="2613"/>
                  <a:ext cx="329" cy="72"/>
                  <a:chOff x="2774" y="2611"/>
                  <a:chExt cx="329" cy="72"/>
                </a:xfrm>
              </p:grpSpPr>
              <p:sp>
                <p:nvSpPr>
                  <p:cNvPr id="77040" name="Oval 134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41" name="Rectangle 134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37" name="Line 134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38" name="Freeform 134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39" name="Oval 134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5" name="Group 1349"/>
              <p:cNvGrpSpPr>
                <a:grpSpLocks noChangeAspect="1"/>
              </p:cNvGrpSpPr>
              <p:nvPr/>
            </p:nvGrpSpPr>
            <p:grpSpPr bwMode="auto">
              <a:xfrm>
                <a:off x="1680" y="2629"/>
                <a:ext cx="155" cy="238"/>
                <a:chOff x="2864" y="2181"/>
                <a:chExt cx="331" cy="505"/>
              </a:xfrm>
            </p:grpSpPr>
            <p:sp>
              <p:nvSpPr>
                <p:cNvPr id="77028" name="Line 135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6" name="Group 1351"/>
                <p:cNvGrpSpPr>
                  <a:grpSpLocks noChangeAspect="1"/>
                </p:cNvGrpSpPr>
                <p:nvPr/>
              </p:nvGrpSpPr>
              <p:grpSpPr bwMode="auto">
                <a:xfrm>
                  <a:off x="2864" y="2613"/>
                  <a:ext cx="329" cy="72"/>
                  <a:chOff x="2774" y="2611"/>
                  <a:chExt cx="329" cy="72"/>
                </a:xfrm>
              </p:grpSpPr>
              <p:sp>
                <p:nvSpPr>
                  <p:cNvPr id="77033" name="Oval 135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34" name="Rectangle 135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30" name="Line 135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31" name="Freeform 135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32" name="Oval 135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7" name="Group 1357"/>
              <p:cNvGrpSpPr>
                <a:grpSpLocks noChangeAspect="1"/>
              </p:cNvGrpSpPr>
              <p:nvPr/>
            </p:nvGrpSpPr>
            <p:grpSpPr bwMode="auto">
              <a:xfrm>
                <a:off x="1864" y="2637"/>
                <a:ext cx="155" cy="238"/>
                <a:chOff x="2864" y="2181"/>
                <a:chExt cx="331" cy="505"/>
              </a:xfrm>
            </p:grpSpPr>
            <p:sp>
              <p:nvSpPr>
                <p:cNvPr id="77021" name="Line 135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8" name="Group 1359"/>
                <p:cNvGrpSpPr>
                  <a:grpSpLocks noChangeAspect="1"/>
                </p:cNvGrpSpPr>
                <p:nvPr/>
              </p:nvGrpSpPr>
              <p:grpSpPr bwMode="auto">
                <a:xfrm>
                  <a:off x="2864" y="2613"/>
                  <a:ext cx="329" cy="72"/>
                  <a:chOff x="2774" y="2611"/>
                  <a:chExt cx="329" cy="72"/>
                </a:xfrm>
              </p:grpSpPr>
              <p:sp>
                <p:nvSpPr>
                  <p:cNvPr id="77026" name="Oval 136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27" name="Rectangle 136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23" name="Line 136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24" name="Freeform 136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25" name="Oval 136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46" name="Line 1365"/>
            <p:cNvSpPr>
              <a:spLocks noChangeShapeType="1"/>
            </p:cNvSpPr>
            <p:nvPr/>
          </p:nvSpPr>
          <p:spPr bwMode="auto">
            <a:xfrm flipV="1">
              <a:off x="3822" y="840"/>
              <a:ext cx="100" cy="74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9" name="Group 1366"/>
            <p:cNvGrpSpPr>
              <a:grpSpLocks/>
            </p:cNvGrpSpPr>
            <p:nvPr/>
          </p:nvGrpSpPr>
          <p:grpSpPr bwMode="auto">
            <a:xfrm>
              <a:off x="4432" y="690"/>
              <a:ext cx="363" cy="318"/>
              <a:chOff x="1680" y="2557"/>
              <a:chExt cx="363" cy="318"/>
            </a:xfrm>
          </p:grpSpPr>
          <p:grpSp>
            <p:nvGrpSpPr>
              <p:cNvPr id="504" name="Group 1367"/>
              <p:cNvGrpSpPr>
                <a:grpSpLocks noChangeAspect="1"/>
              </p:cNvGrpSpPr>
              <p:nvPr/>
            </p:nvGrpSpPr>
            <p:grpSpPr bwMode="auto">
              <a:xfrm>
                <a:off x="1720" y="2557"/>
                <a:ext cx="155" cy="238"/>
                <a:chOff x="2864" y="2181"/>
                <a:chExt cx="331" cy="505"/>
              </a:xfrm>
            </p:grpSpPr>
            <p:sp>
              <p:nvSpPr>
                <p:cNvPr id="77010" name="Line 136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5" name="Group 1369"/>
                <p:cNvGrpSpPr>
                  <a:grpSpLocks noChangeAspect="1"/>
                </p:cNvGrpSpPr>
                <p:nvPr/>
              </p:nvGrpSpPr>
              <p:grpSpPr bwMode="auto">
                <a:xfrm>
                  <a:off x="2864" y="2613"/>
                  <a:ext cx="329" cy="72"/>
                  <a:chOff x="2774" y="2611"/>
                  <a:chExt cx="329" cy="72"/>
                </a:xfrm>
              </p:grpSpPr>
              <p:sp>
                <p:nvSpPr>
                  <p:cNvPr id="77015" name="Oval 13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16" name="Rectangle 13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12" name="Line 137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13" name="Freeform 137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14" name="Oval 137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6" name="Group 1375"/>
              <p:cNvGrpSpPr>
                <a:grpSpLocks noChangeAspect="1"/>
              </p:cNvGrpSpPr>
              <p:nvPr/>
            </p:nvGrpSpPr>
            <p:grpSpPr bwMode="auto">
              <a:xfrm>
                <a:off x="1888" y="2557"/>
                <a:ext cx="155" cy="238"/>
                <a:chOff x="2864" y="2181"/>
                <a:chExt cx="331" cy="505"/>
              </a:xfrm>
            </p:grpSpPr>
            <p:sp>
              <p:nvSpPr>
                <p:cNvPr id="77003" name="Line 137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7" name="Group 1377"/>
                <p:cNvGrpSpPr>
                  <a:grpSpLocks noChangeAspect="1"/>
                </p:cNvGrpSpPr>
                <p:nvPr/>
              </p:nvGrpSpPr>
              <p:grpSpPr bwMode="auto">
                <a:xfrm>
                  <a:off x="2864" y="2613"/>
                  <a:ext cx="329" cy="72"/>
                  <a:chOff x="2774" y="2611"/>
                  <a:chExt cx="329" cy="72"/>
                </a:xfrm>
              </p:grpSpPr>
              <p:sp>
                <p:nvSpPr>
                  <p:cNvPr id="77008" name="Oval 13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09" name="Rectangle 13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05" name="Line 138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06" name="Freeform 138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07" name="Oval 138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8" name="Group 1383"/>
              <p:cNvGrpSpPr>
                <a:grpSpLocks noChangeAspect="1"/>
              </p:cNvGrpSpPr>
              <p:nvPr/>
            </p:nvGrpSpPr>
            <p:grpSpPr bwMode="auto">
              <a:xfrm>
                <a:off x="1680" y="2629"/>
                <a:ext cx="155" cy="238"/>
                <a:chOff x="2864" y="2181"/>
                <a:chExt cx="331" cy="505"/>
              </a:xfrm>
            </p:grpSpPr>
            <p:sp>
              <p:nvSpPr>
                <p:cNvPr id="76996" name="Line 138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9" name="Group 1385"/>
                <p:cNvGrpSpPr>
                  <a:grpSpLocks noChangeAspect="1"/>
                </p:cNvGrpSpPr>
                <p:nvPr/>
              </p:nvGrpSpPr>
              <p:grpSpPr bwMode="auto">
                <a:xfrm>
                  <a:off x="2864" y="2613"/>
                  <a:ext cx="329" cy="72"/>
                  <a:chOff x="2774" y="2611"/>
                  <a:chExt cx="329" cy="72"/>
                </a:xfrm>
              </p:grpSpPr>
              <p:sp>
                <p:nvSpPr>
                  <p:cNvPr id="77001" name="Oval 13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02" name="Rectangle 13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98" name="Line 138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99" name="Freeform 138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00" name="Oval 139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10" name="Group 1391"/>
              <p:cNvGrpSpPr>
                <a:grpSpLocks noChangeAspect="1"/>
              </p:cNvGrpSpPr>
              <p:nvPr/>
            </p:nvGrpSpPr>
            <p:grpSpPr bwMode="auto">
              <a:xfrm>
                <a:off x="1864" y="2637"/>
                <a:ext cx="155" cy="238"/>
                <a:chOff x="2864" y="2181"/>
                <a:chExt cx="331" cy="505"/>
              </a:xfrm>
            </p:grpSpPr>
            <p:sp>
              <p:nvSpPr>
                <p:cNvPr id="76989" name="Line 139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1" name="Group 1393"/>
                <p:cNvGrpSpPr>
                  <a:grpSpLocks noChangeAspect="1"/>
                </p:cNvGrpSpPr>
                <p:nvPr/>
              </p:nvGrpSpPr>
              <p:grpSpPr bwMode="auto">
                <a:xfrm>
                  <a:off x="2864" y="2613"/>
                  <a:ext cx="329" cy="72"/>
                  <a:chOff x="2774" y="2611"/>
                  <a:chExt cx="329" cy="72"/>
                </a:xfrm>
              </p:grpSpPr>
              <p:sp>
                <p:nvSpPr>
                  <p:cNvPr id="76994" name="Oval 139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95" name="Rectangle 139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91" name="Line 139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92" name="Freeform 139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93" name="Oval 139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48" name="Line 1399"/>
            <p:cNvSpPr>
              <a:spLocks noChangeShapeType="1"/>
            </p:cNvSpPr>
            <p:nvPr/>
          </p:nvSpPr>
          <p:spPr bwMode="auto">
            <a:xfrm flipV="1">
              <a:off x="4051" y="1063"/>
              <a:ext cx="298" cy="535"/>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2" name="Group 1400"/>
            <p:cNvGrpSpPr>
              <a:grpSpLocks/>
            </p:cNvGrpSpPr>
            <p:nvPr/>
          </p:nvGrpSpPr>
          <p:grpSpPr bwMode="auto">
            <a:xfrm>
              <a:off x="4528" y="1386"/>
              <a:ext cx="363" cy="318"/>
              <a:chOff x="1680" y="2557"/>
              <a:chExt cx="363" cy="318"/>
            </a:xfrm>
          </p:grpSpPr>
          <p:grpSp>
            <p:nvGrpSpPr>
              <p:cNvPr id="513" name="Group 1401"/>
              <p:cNvGrpSpPr>
                <a:grpSpLocks noChangeAspect="1"/>
              </p:cNvGrpSpPr>
              <p:nvPr/>
            </p:nvGrpSpPr>
            <p:grpSpPr bwMode="auto">
              <a:xfrm>
                <a:off x="1720" y="2557"/>
                <a:ext cx="155" cy="238"/>
                <a:chOff x="2864" y="2181"/>
                <a:chExt cx="331" cy="505"/>
              </a:xfrm>
            </p:grpSpPr>
            <p:sp>
              <p:nvSpPr>
                <p:cNvPr id="76978" name="Line 140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4" name="Group 1403"/>
                <p:cNvGrpSpPr>
                  <a:grpSpLocks noChangeAspect="1"/>
                </p:cNvGrpSpPr>
                <p:nvPr/>
              </p:nvGrpSpPr>
              <p:grpSpPr bwMode="auto">
                <a:xfrm>
                  <a:off x="2864" y="2613"/>
                  <a:ext cx="329" cy="72"/>
                  <a:chOff x="2774" y="2611"/>
                  <a:chExt cx="329" cy="72"/>
                </a:xfrm>
              </p:grpSpPr>
              <p:sp>
                <p:nvSpPr>
                  <p:cNvPr id="76983" name="Oval 140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84" name="Rectangle 140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80" name="Line 140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81" name="Freeform 140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82" name="Oval 140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15" name="Group 1409"/>
              <p:cNvGrpSpPr>
                <a:grpSpLocks noChangeAspect="1"/>
              </p:cNvGrpSpPr>
              <p:nvPr/>
            </p:nvGrpSpPr>
            <p:grpSpPr bwMode="auto">
              <a:xfrm>
                <a:off x="1888" y="2557"/>
                <a:ext cx="155" cy="238"/>
                <a:chOff x="2864" y="2181"/>
                <a:chExt cx="331" cy="505"/>
              </a:xfrm>
            </p:grpSpPr>
            <p:sp>
              <p:nvSpPr>
                <p:cNvPr id="76971" name="Line 141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0" name="Group 1411"/>
                <p:cNvGrpSpPr>
                  <a:grpSpLocks noChangeAspect="1"/>
                </p:cNvGrpSpPr>
                <p:nvPr/>
              </p:nvGrpSpPr>
              <p:grpSpPr bwMode="auto">
                <a:xfrm>
                  <a:off x="2864" y="2613"/>
                  <a:ext cx="329" cy="72"/>
                  <a:chOff x="2774" y="2611"/>
                  <a:chExt cx="329" cy="72"/>
                </a:xfrm>
              </p:grpSpPr>
              <p:sp>
                <p:nvSpPr>
                  <p:cNvPr id="76976" name="Oval 141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77" name="Rectangle 141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73" name="Line 141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74" name="Freeform 141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75" name="Oval 141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1" name="Group 1417"/>
              <p:cNvGrpSpPr>
                <a:grpSpLocks noChangeAspect="1"/>
              </p:cNvGrpSpPr>
              <p:nvPr/>
            </p:nvGrpSpPr>
            <p:grpSpPr bwMode="auto">
              <a:xfrm>
                <a:off x="1680" y="2629"/>
                <a:ext cx="155" cy="238"/>
                <a:chOff x="2864" y="2181"/>
                <a:chExt cx="331" cy="505"/>
              </a:xfrm>
            </p:grpSpPr>
            <p:sp>
              <p:nvSpPr>
                <p:cNvPr id="76964" name="Line 141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2" name="Group 1419"/>
                <p:cNvGrpSpPr>
                  <a:grpSpLocks noChangeAspect="1"/>
                </p:cNvGrpSpPr>
                <p:nvPr/>
              </p:nvGrpSpPr>
              <p:grpSpPr bwMode="auto">
                <a:xfrm>
                  <a:off x="2864" y="2613"/>
                  <a:ext cx="329" cy="72"/>
                  <a:chOff x="2774" y="2611"/>
                  <a:chExt cx="329" cy="72"/>
                </a:xfrm>
              </p:grpSpPr>
              <p:sp>
                <p:nvSpPr>
                  <p:cNvPr id="76969" name="Oval 1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70" name="Rectangle 1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66" name="Line 142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67" name="Freeform 142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68" name="Oval 142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3" name="Group 1425"/>
              <p:cNvGrpSpPr>
                <a:grpSpLocks noChangeAspect="1"/>
              </p:cNvGrpSpPr>
              <p:nvPr/>
            </p:nvGrpSpPr>
            <p:grpSpPr bwMode="auto">
              <a:xfrm>
                <a:off x="1864" y="2637"/>
                <a:ext cx="155" cy="238"/>
                <a:chOff x="2864" y="2181"/>
                <a:chExt cx="331" cy="505"/>
              </a:xfrm>
            </p:grpSpPr>
            <p:sp>
              <p:nvSpPr>
                <p:cNvPr id="76957" name="Line 142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4" name="Group 1427"/>
                <p:cNvGrpSpPr>
                  <a:grpSpLocks noChangeAspect="1"/>
                </p:cNvGrpSpPr>
                <p:nvPr/>
              </p:nvGrpSpPr>
              <p:grpSpPr bwMode="auto">
                <a:xfrm>
                  <a:off x="2864" y="2613"/>
                  <a:ext cx="329" cy="72"/>
                  <a:chOff x="2774" y="2611"/>
                  <a:chExt cx="329" cy="72"/>
                </a:xfrm>
              </p:grpSpPr>
              <p:sp>
                <p:nvSpPr>
                  <p:cNvPr id="76962" name="Oval 1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63" name="Rectangle 1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59" name="Line 143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60" name="Freeform 143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61" name="Oval 143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0" name="Line 1433"/>
            <p:cNvSpPr>
              <a:spLocks noChangeShapeType="1"/>
            </p:cNvSpPr>
            <p:nvPr/>
          </p:nvSpPr>
          <p:spPr bwMode="auto">
            <a:xfrm flipV="1">
              <a:off x="4059" y="1634"/>
              <a:ext cx="323" cy="14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5" name="Group 1434"/>
            <p:cNvGrpSpPr>
              <a:grpSpLocks/>
            </p:cNvGrpSpPr>
            <p:nvPr/>
          </p:nvGrpSpPr>
          <p:grpSpPr bwMode="auto">
            <a:xfrm>
              <a:off x="4153" y="2842"/>
              <a:ext cx="363" cy="318"/>
              <a:chOff x="1680" y="2557"/>
              <a:chExt cx="363" cy="318"/>
            </a:xfrm>
          </p:grpSpPr>
          <p:grpSp>
            <p:nvGrpSpPr>
              <p:cNvPr id="606" name="Group 1435"/>
              <p:cNvGrpSpPr>
                <a:grpSpLocks noChangeAspect="1"/>
              </p:cNvGrpSpPr>
              <p:nvPr/>
            </p:nvGrpSpPr>
            <p:grpSpPr bwMode="auto">
              <a:xfrm>
                <a:off x="1720" y="2557"/>
                <a:ext cx="155" cy="238"/>
                <a:chOff x="2864" y="2181"/>
                <a:chExt cx="331" cy="505"/>
              </a:xfrm>
            </p:grpSpPr>
            <p:sp>
              <p:nvSpPr>
                <p:cNvPr id="76946" name="Line 143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7" name="Group 1437"/>
                <p:cNvGrpSpPr>
                  <a:grpSpLocks noChangeAspect="1"/>
                </p:cNvGrpSpPr>
                <p:nvPr/>
              </p:nvGrpSpPr>
              <p:grpSpPr bwMode="auto">
                <a:xfrm>
                  <a:off x="2864" y="2613"/>
                  <a:ext cx="329" cy="72"/>
                  <a:chOff x="2774" y="2611"/>
                  <a:chExt cx="329" cy="72"/>
                </a:xfrm>
              </p:grpSpPr>
              <p:sp>
                <p:nvSpPr>
                  <p:cNvPr id="76951" name="Oval 143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52" name="Rectangle 143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48" name="Line 144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49" name="Freeform 144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50" name="Oval 144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8" name="Group 1443"/>
              <p:cNvGrpSpPr>
                <a:grpSpLocks noChangeAspect="1"/>
              </p:cNvGrpSpPr>
              <p:nvPr/>
            </p:nvGrpSpPr>
            <p:grpSpPr bwMode="auto">
              <a:xfrm>
                <a:off x="1888" y="2557"/>
                <a:ext cx="155" cy="238"/>
                <a:chOff x="2864" y="2181"/>
                <a:chExt cx="331" cy="505"/>
              </a:xfrm>
            </p:grpSpPr>
            <p:sp>
              <p:nvSpPr>
                <p:cNvPr id="76939" name="Line 144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9" name="Group 1445"/>
                <p:cNvGrpSpPr>
                  <a:grpSpLocks noChangeAspect="1"/>
                </p:cNvGrpSpPr>
                <p:nvPr/>
              </p:nvGrpSpPr>
              <p:grpSpPr bwMode="auto">
                <a:xfrm>
                  <a:off x="2864" y="2613"/>
                  <a:ext cx="329" cy="72"/>
                  <a:chOff x="2774" y="2611"/>
                  <a:chExt cx="329" cy="72"/>
                </a:xfrm>
              </p:grpSpPr>
              <p:sp>
                <p:nvSpPr>
                  <p:cNvPr id="76944" name="Oval 144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45" name="Rectangle 144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41" name="Line 144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42" name="Freeform 144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43" name="Oval 145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10" name="Group 1451"/>
              <p:cNvGrpSpPr>
                <a:grpSpLocks noChangeAspect="1"/>
              </p:cNvGrpSpPr>
              <p:nvPr/>
            </p:nvGrpSpPr>
            <p:grpSpPr bwMode="auto">
              <a:xfrm>
                <a:off x="1680" y="2629"/>
                <a:ext cx="155" cy="238"/>
                <a:chOff x="2864" y="2181"/>
                <a:chExt cx="331" cy="505"/>
              </a:xfrm>
            </p:grpSpPr>
            <p:sp>
              <p:nvSpPr>
                <p:cNvPr id="76932" name="Line 145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11" name="Group 1453"/>
                <p:cNvGrpSpPr>
                  <a:grpSpLocks noChangeAspect="1"/>
                </p:cNvGrpSpPr>
                <p:nvPr/>
              </p:nvGrpSpPr>
              <p:grpSpPr bwMode="auto">
                <a:xfrm>
                  <a:off x="2864" y="2613"/>
                  <a:ext cx="329" cy="72"/>
                  <a:chOff x="2774" y="2611"/>
                  <a:chExt cx="329" cy="72"/>
                </a:xfrm>
              </p:grpSpPr>
              <p:sp>
                <p:nvSpPr>
                  <p:cNvPr id="76937" name="Oval 145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38" name="Rectangle 145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34" name="Line 145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35" name="Freeform 145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36" name="Oval 145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12" name="Group 1459"/>
              <p:cNvGrpSpPr>
                <a:grpSpLocks noChangeAspect="1"/>
              </p:cNvGrpSpPr>
              <p:nvPr/>
            </p:nvGrpSpPr>
            <p:grpSpPr bwMode="auto">
              <a:xfrm>
                <a:off x="1864" y="2637"/>
                <a:ext cx="155" cy="238"/>
                <a:chOff x="2864" y="2181"/>
                <a:chExt cx="331" cy="505"/>
              </a:xfrm>
            </p:grpSpPr>
            <p:sp>
              <p:nvSpPr>
                <p:cNvPr id="76925" name="Line 146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13" name="Group 1461"/>
                <p:cNvGrpSpPr>
                  <a:grpSpLocks noChangeAspect="1"/>
                </p:cNvGrpSpPr>
                <p:nvPr/>
              </p:nvGrpSpPr>
              <p:grpSpPr bwMode="auto">
                <a:xfrm>
                  <a:off x="2864" y="2613"/>
                  <a:ext cx="329" cy="72"/>
                  <a:chOff x="2774" y="2611"/>
                  <a:chExt cx="329" cy="72"/>
                </a:xfrm>
              </p:grpSpPr>
              <p:sp>
                <p:nvSpPr>
                  <p:cNvPr id="76930" name="Oval 14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31" name="Rectangle 14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27" name="Line 146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28" name="Freeform 146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29" name="Oval 146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2" name="Line 1467"/>
            <p:cNvSpPr>
              <a:spLocks noChangeShapeType="1"/>
            </p:cNvSpPr>
            <p:nvPr/>
          </p:nvSpPr>
          <p:spPr bwMode="auto">
            <a:xfrm flipV="1">
              <a:off x="3865" y="3097"/>
              <a:ext cx="200" cy="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98" name="Group 1468"/>
            <p:cNvGrpSpPr>
              <a:grpSpLocks/>
            </p:cNvGrpSpPr>
            <p:nvPr/>
          </p:nvGrpSpPr>
          <p:grpSpPr bwMode="auto">
            <a:xfrm>
              <a:off x="3816" y="2406"/>
              <a:ext cx="363" cy="318"/>
              <a:chOff x="1680" y="2557"/>
              <a:chExt cx="363" cy="318"/>
            </a:xfrm>
          </p:grpSpPr>
          <p:grpSp>
            <p:nvGrpSpPr>
              <p:cNvPr id="699" name="Group 1469"/>
              <p:cNvGrpSpPr>
                <a:grpSpLocks noChangeAspect="1"/>
              </p:cNvGrpSpPr>
              <p:nvPr/>
            </p:nvGrpSpPr>
            <p:grpSpPr bwMode="auto">
              <a:xfrm>
                <a:off x="1720" y="2557"/>
                <a:ext cx="155" cy="238"/>
                <a:chOff x="2864" y="2181"/>
                <a:chExt cx="331" cy="505"/>
              </a:xfrm>
            </p:grpSpPr>
            <p:sp>
              <p:nvSpPr>
                <p:cNvPr id="76914" name="Line 147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00" name="Group 1471"/>
                <p:cNvGrpSpPr>
                  <a:grpSpLocks noChangeAspect="1"/>
                </p:cNvGrpSpPr>
                <p:nvPr/>
              </p:nvGrpSpPr>
              <p:grpSpPr bwMode="auto">
                <a:xfrm>
                  <a:off x="2864" y="2613"/>
                  <a:ext cx="329" cy="72"/>
                  <a:chOff x="2774" y="2611"/>
                  <a:chExt cx="329" cy="72"/>
                </a:xfrm>
              </p:grpSpPr>
              <p:sp>
                <p:nvSpPr>
                  <p:cNvPr id="76919" name="Oval 147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20" name="Rectangle 147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16" name="Line 147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17" name="Freeform 147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18" name="Oval 147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01" name="Group 1477"/>
              <p:cNvGrpSpPr>
                <a:grpSpLocks noChangeAspect="1"/>
              </p:cNvGrpSpPr>
              <p:nvPr/>
            </p:nvGrpSpPr>
            <p:grpSpPr bwMode="auto">
              <a:xfrm>
                <a:off x="1888" y="2557"/>
                <a:ext cx="155" cy="238"/>
                <a:chOff x="2864" y="2181"/>
                <a:chExt cx="331" cy="505"/>
              </a:xfrm>
            </p:grpSpPr>
            <p:sp>
              <p:nvSpPr>
                <p:cNvPr id="76907" name="Line 147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02" name="Group 1479"/>
                <p:cNvGrpSpPr>
                  <a:grpSpLocks noChangeAspect="1"/>
                </p:cNvGrpSpPr>
                <p:nvPr/>
              </p:nvGrpSpPr>
              <p:grpSpPr bwMode="auto">
                <a:xfrm>
                  <a:off x="2864" y="2613"/>
                  <a:ext cx="329" cy="72"/>
                  <a:chOff x="2774" y="2611"/>
                  <a:chExt cx="329" cy="72"/>
                </a:xfrm>
              </p:grpSpPr>
              <p:sp>
                <p:nvSpPr>
                  <p:cNvPr id="76912" name="Oval 148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13" name="Rectangle 148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09" name="Line 148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10" name="Freeform 148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11" name="Oval 148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03" name="Group 1485"/>
              <p:cNvGrpSpPr>
                <a:grpSpLocks noChangeAspect="1"/>
              </p:cNvGrpSpPr>
              <p:nvPr/>
            </p:nvGrpSpPr>
            <p:grpSpPr bwMode="auto">
              <a:xfrm>
                <a:off x="1680" y="2629"/>
                <a:ext cx="155" cy="238"/>
                <a:chOff x="2864" y="2181"/>
                <a:chExt cx="331" cy="505"/>
              </a:xfrm>
            </p:grpSpPr>
            <p:sp>
              <p:nvSpPr>
                <p:cNvPr id="76900" name="Line 148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0" name="Group 1487"/>
                <p:cNvGrpSpPr>
                  <a:grpSpLocks noChangeAspect="1"/>
                </p:cNvGrpSpPr>
                <p:nvPr/>
              </p:nvGrpSpPr>
              <p:grpSpPr bwMode="auto">
                <a:xfrm>
                  <a:off x="2864" y="2613"/>
                  <a:ext cx="329" cy="72"/>
                  <a:chOff x="2774" y="2611"/>
                  <a:chExt cx="329" cy="72"/>
                </a:xfrm>
              </p:grpSpPr>
              <p:sp>
                <p:nvSpPr>
                  <p:cNvPr id="76905" name="Oval 148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06" name="Rectangle 148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02" name="Line 149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03" name="Freeform 149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04" name="Oval 149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01" name="Group 1493"/>
              <p:cNvGrpSpPr>
                <a:grpSpLocks noChangeAspect="1"/>
              </p:cNvGrpSpPr>
              <p:nvPr/>
            </p:nvGrpSpPr>
            <p:grpSpPr bwMode="auto">
              <a:xfrm>
                <a:off x="1864" y="2637"/>
                <a:ext cx="155" cy="238"/>
                <a:chOff x="2864" y="2181"/>
                <a:chExt cx="331" cy="505"/>
              </a:xfrm>
            </p:grpSpPr>
            <p:sp>
              <p:nvSpPr>
                <p:cNvPr id="76893" name="Line 149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5" name="Group 1495"/>
                <p:cNvGrpSpPr>
                  <a:grpSpLocks noChangeAspect="1"/>
                </p:cNvGrpSpPr>
                <p:nvPr/>
              </p:nvGrpSpPr>
              <p:grpSpPr bwMode="auto">
                <a:xfrm>
                  <a:off x="2864" y="2613"/>
                  <a:ext cx="329" cy="72"/>
                  <a:chOff x="2774" y="2611"/>
                  <a:chExt cx="329" cy="72"/>
                </a:xfrm>
              </p:grpSpPr>
              <p:sp>
                <p:nvSpPr>
                  <p:cNvPr id="76898" name="Oval 149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99" name="Rectangle 149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95" name="Line 149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96" name="Freeform 149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97" name="Oval 150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4" name="Line 1501"/>
            <p:cNvSpPr>
              <a:spLocks noChangeShapeType="1"/>
            </p:cNvSpPr>
            <p:nvPr/>
          </p:nvSpPr>
          <p:spPr bwMode="auto">
            <a:xfrm flipV="1">
              <a:off x="3665" y="2807"/>
              <a:ext cx="101" cy="11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6" name="Group 1502"/>
            <p:cNvGrpSpPr>
              <a:grpSpLocks/>
            </p:cNvGrpSpPr>
            <p:nvPr/>
          </p:nvGrpSpPr>
          <p:grpSpPr bwMode="auto">
            <a:xfrm>
              <a:off x="4625" y="3154"/>
              <a:ext cx="363" cy="318"/>
              <a:chOff x="1680" y="2557"/>
              <a:chExt cx="363" cy="318"/>
            </a:xfrm>
          </p:grpSpPr>
          <p:grpSp>
            <p:nvGrpSpPr>
              <p:cNvPr id="76807" name="Group 1503"/>
              <p:cNvGrpSpPr>
                <a:grpSpLocks noChangeAspect="1"/>
              </p:cNvGrpSpPr>
              <p:nvPr/>
            </p:nvGrpSpPr>
            <p:grpSpPr bwMode="auto">
              <a:xfrm>
                <a:off x="1720" y="2557"/>
                <a:ext cx="155" cy="238"/>
                <a:chOff x="2864" y="2181"/>
                <a:chExt cx="331" cy="505"/>
              </a:xfrm>
            </p:grpSpPr>
            <p:sp>
              <p:nvSpPr>
                <p:cNvPr id="76882" name="Line 150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8" name="Group 1505"/>
                <p:cNvGrpSpPr>
                  <a:grpSpLocks noChangeAspect="1"/>
                </p:cNvGrpSpPr>
                <p:nvPr/>
              </p:nvGrpSpPr>
              <p:grpSpPr bwMode="auto">
                <a:xfrm>
                  <a:off x="2864" y="2613"/>
                  <a:ext cx="329" cy="72"/>
                  <a:chOff x="2774" y="2611"/>
                  <a:chExt cx="329" cy="72"/>
                </a:xfrm>
              </p:grpSpPr>
              <p:sp>
                <p:nvSpPr>
                  <p:cNvPr id="76887" name="Oval 150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88" name="Rectangle 150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84" name="Line 150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85" name="Freeform 150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86" name="Oval 151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09" name="Group 1511"/>
              <p:cNvGrpSpPr>
                <a:grpSpLocks noChangeAspect="1"/>
              </p:cNvGrpSpPr>
              <p:nvPr/>
            </p:nvGrpSpPr>
            <p:grpSpPr bwMode="auto">
              <a:xfrm>
                <a:off x="1888" y="2557"/>
                <a:ext cx="155" cy="238"/>
                <a:chOff x="2864" y="2181"/>
                <a:chExt cx="331" cy="505"/>
              </a:xfrm>
            </p:grpSpPr>
            <p:sp>
              <p:nvSpPr>
                <p:cNvPr id="76875" name="Line 151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10" name="Group 1513"/>
                <p:cNvGrpSpPr>
                  <a:grpSpLocks noChangeAspect="1"/>
                </p:cNvGrpSpPr>
                <p:nvPr/>
              </p:nvGrpSpPr>
              <p:grpSpPr bwMode="auto">
                <a:xfrm>
                  <a:off x="2864" y="2613"/>
                  <a:ext cx="329" cy="72"/>
                  <a:chOff x="2774" y="2611"/>
                  <a:chExt cx="329" cy="72"/>
                </a:xfrm>
              </p:grpSpPr>
              <p:sp>
                <p:nvSpPr>
                  <p:cNvPr id="76880" name="Oval 151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81" name="Rectangle 151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77" name="Line 151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78" name="Freeform 151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79" name="Oval 151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11" name="Group 1519"/>
              <p:cNvGrpSpPr>
                <a:grpSpLocks noChangeAspect="1"/>
              </p:cNvGrpSpPr>
              <p:nvPr/>
            </p:nvGrpSpPr>
            <p:grpSpPr bwMode="auto">
              <a:xfrm>
                <a:off x="1680" y="2629"/>
                <a:ext cx="155" cy="238"/>
                <a:chOff x="2864" y="2181"/>
                <a:chExt cx="331" cy="505"/>
              </a:xfrm>
            </p:grpSpPr>
            <p:sp>
              <p:nvSpPr>
                <p:cNvPr id="76868" name="Line 152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12" name="Group 1521"/>
                <p:cNvGrpSpPr>
                  <a:grpSpLocks noChangeAspect="1"/>
                </p:cNvGrpSpPr>
                <p:nvPr/>
              </p:nvGrpSpPr>
              <p:grpSpPr bwMode="auto">
                <a:xfrm>
                  <a:off x="2864" y="2613"/>
                  <a:ext cx="329" cy="72"/>
                  <a:chOff x="2774" y="2611"/>
                  <a:chExt cx="329" cy="72"/>
                </a:xfrm>
              </p:grpSpPr>
              <p:sp>
                <p:nvSpPr>
                  <p:cNvPr id="76873" name="Oval 152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74" name="Rectangle 152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70" name="Line 152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71" name="Freeform 152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72" name="Oval 152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13" name="Group 1527"/>
              <p:cNvGrpSpPr>
                <a:grpSpLocks noChangeAspect="1"/>
              </p:cNvGrpSpPr>
              <p:nvPr/>
            </p:nvGrpSpPr>
            <p:grpSpPr bwMode="auto">
              <a:xfrm>
                <a:off x="1864" y="2637"/>
                <a:ext cx="155" cy="238"/>
                <a:chOff x="2864" y="2181"/>
                <a:chExt cx="331" cy="505"/>
              </a:xfrm>
            </p:grpSpPr>
            <p:sp>
              <p:nvSpPr>
                <p:cNvPr id="76861" name="Line 152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14" name="Group 1529"/>
                <p:cNvGrpSpPr>
                  <a:grpSpLocks noChangeAspect="1"/>
                </p:cNvGrpSpPr>
                <p:nvPr/>
              </p:nvGrpSpPr>
              <p:grpSpPr bwMode="auto">
                <a:xfrm>
                  <a:off x="2864" y="2613"/>
                  <a:ext cx="329" cy="72"/>
                  <a:chOff x="2774" y="2611"/>
                  <a:chExt cx="329" cy="72"/>
                </a:xfrm>
              </p:grpSpPr>
              <p:sp>
                <p:nvSpPr>
                  <p:cNvPr id="76866" name="Oval 153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67" name="Rectangle 153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63" name="Line 153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64" name="Freeform 153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65" name="Oval 153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6" name="Line 1535"/>
            <p:cNvSpPr>
              <a:spLocks noChangeShapeType="1"/>
            </p:cNvSpPr>
            <p:nvPr/>
          </p:nvSpPr>
          <p:spPr bwMode="auto">
            <a:xfrm>
              <a:off x="3809" y="3259"/>
              <a:ext cx="660" cy="65"/>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sp>
        <p:nvSpPr>
          <p:cNvPr id="1192" name="Content Placeholder 1191"/>
          <p:cNvSpPr>
            <a:spLocks noGrp="1"/>
          </p:cNvSpPr>
          <p:nvPr>
            <p:ph idx="1"/>
          </p:nvPr>
        </p:nvSpPr>
        <p:spPr>
          <a:xfrm>
            <a:off x="457200" y="2029331"/>
            <a:ext cx="8229600" cy="4389120"/>
          </a:xfrm>
        </p:spPr>
        <p:txBody>
          <a:bodyPr/>
          <a:lstStyle/>
          <a:p>
            <a:endParaRPr lang="en-US"/>
          </a:p>
        </p:txBody>
      </p:sp>
      <p:grpSp>
        <p:nvGrpSpPr>
          <p:cNvPr id="76815" name="Group 1215"/>
          <p:cNvGrpSpPr>
            <a:grpSpLocks/>
          </p:cNvGrpSpPr>
          <p:nvPr/>
        </p:nvGrpSpPr>
        <p:grpSpPr bwMode="auto">
          <a:xfrm>
            <a:off x="3417455" y="354389"/>
            <a:ext cx="5588000" cy="5051051"/>
            <a:chOff x="1854" y="686"/>
            <a:chExt cx="3872" cy="3606"/>
          </a:xfrm>
        </p:grpSpPr>
        <p:grpSp>
          <p:nvGrpSpPr>
            <p:cNvPr id="76817" name="Group 5"/>
            <p:cNvGrpSpPr>
              <a:grpSpLocks/>
            </p:cNvGrpSpPr>
            <p:nvPr/>
          </p:nvGrpSpPr>
          <p:grpSpPr bwMode="auto">
            <a:xfrm>
              <a:off x="1854" y="686"/>
              <a:ext cx="3872" cy="3606"/>
              <a:chOff x="480" y="1056"/>
              <a:chExt cx="4224" cy="2880"/>
            </a:xfrm>
          </p:grpSpPr>
          <p:grpSp>
            <p:nvGrpSpPr>
              <p:cNvPr id="76818" name="Group 6"/>
              <p:cNvGrpSpPr>
                <a:grpSpLocks/>
              </p:cNvGrpSpPr>
              <p:nvPr/>
            </p:nvGrpSpPr>
            <p:grpSpPr bwMode="auto">
              <a:xfrm>
                <a:off x="864" y="1056"/>
                <a:ext cx="3840" cy="2592"/>
                <a:chOff x="480" y="1344"/>
                <a:chExt cx="3840" cy="2592"/>
              </a:xfrm>
            </p:grpSpPr>
            <p:grpSp>
              <p:nvGrpSpPr>
                <p:cNvPr id="76819" name="Group 7"/>
                <p:cNvGrpSpPr>
                  <a:grpSpLocks/>
                </p:cNvGrpSpPr>
                <p:nvPr/>
              </p:nvGrpSpPr>
              <p:grpSpPr bwMode="auto">
                <a:xfrm>
                  <a:off x="480" y="2496"/>
                  <a:ext cx="3840" cy="1440"/>
                  <a:chOff x="480" y="2496"/>
                  <a:chExt cx="3840" cy="1440"/>
                </a:xfrm>
              </p:grpSpPr>
              <p:grpSp>
                <p:nvGrpSpPr>
                  <p:cNvPr id="76820" name="Group 8"/>
                  <p:cNvGrpSpPr>
                    <a:grpSpLocks/>
                  </p:cNvGrpSpPr>
                  <p:nvPr/>
                </p:nvGrpSpPr>
                <p:grpSpPr bwMode="auto">
                  <a:xfrm>
                    <a:off x="672" y="2496"/>
                    <a:ext cx="3648" cy="1296"/>
                    <a:chOff x="480" y="2640"/>
                    <a:chExt cx="3648" cy="1296"/>
                  </a:xfrm>
                </p:grpSpPr>
                <p:grpSp>
                  <p:nvGrpSpPr>
                    <p:cNvPr id="76821" name="Group 9"/>
                    <p:cNvGrpSpPr>
                      <a:grpSpLocks/>
                    </p:cNvGrpSpPr>
                    <p:nvPr/>
                  </p:nvGrpSpPr>
                  <p:grpSpPr bwMode="auto">
                    <a:xfrm>
                      <a:off x="480" y="3216"/>
                      <a:ext cx="768" cy="720"/>
                      <a:chOff x="480" y="3216"/>
                      <a:chExt cx="768" cy="720"/>
                    </a:xfrm>
                  </p:grpSpPr>
                  <p:sp>
                    <p:nvSpPr>
                      <p:cNvPr id="1177" name="Rectangle 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78" name="Line 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79" name="Line 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0" name="Line 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1" name="Line 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2" name="Line 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3" name="Line 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22" name="Group 17"/>
                    <p:cNvGrpSpPr>
                      <a:grpSpLocks/>
                    </p:cNvGrpSpPr>
                    <p:nvPr/>
                  </p:nvGrpSpPr>
                  <p:grpSpPr bwMode="auto">
                    <a:xfrm>
                      <a:off x="1056" y="3216"/>
                      <a:ext cx="768" cy="720"/>
                      <a:chOff x="480" y="3216"/>
                      <a:chExt cx="768" cy="720"/>
                    </a:xfrm>
                  </p:grpSpPr>
                  <p:sp>
                    <p:nvSpPr>
                      <p:cNvPr id="1170" name="Rectangle 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71" name="Line 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72" name="Line 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73" name="Line 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74" name="Line 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75" name="Line 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76" name="Line 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23" name="Group 25"/>
                    <p:cNvGrpSpPr>
                      <a:grpSpLocks/>
                    </p:cNvGrpSpPr>
                    <p:nvPr/>
                  </p:nvGrpSpPr>
                  <p:grpSpPr bwMode="auto">
                    <a:xfrm>
                      <a:off x="1632" y="3216"/>
                      <a:ext cx="768" cy="720"/>
                      <a:chOff x="480" y="3216"/>
                      <a:chExt cx="768" cy="720"/>
                    </a:xfrm>
                  </p:grpSpPr>
                  <p:sp>
                    <p:nvSpPr>
                      <p:cNvPr id="1163" name="Rectangle 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64" name="Line 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5" name="Line 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6" name="Line 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 name="Line 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8" name="Line 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9" name="Line 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24" name="Group 33"/>
                    <p:cNvGrpSpPr>
                      <a:grpSpLocks/>
                    </p:cNvGrpSpPr>
                    <p:nvPr/>
                  </p:nvGrpSpPr>
                  <p:grpSpPr bwMode="auto">
                    <a:xfrm>
                      <a:off x="2208" y="3216"/>
                      <a:ext cx="768" cy="720"/>
                      <a:chOff x="480" y="3216"/>
                      <a:chExt cx="768" cy="720"/>
                    </a:xfrm>
                  </p:grpSpPr>
                  <p:sp>
                    <p:nvSpPr>
                      <p:cNvPr id="1156" name="Rectangle 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57" name="Line 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58" name="Line 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59" name="Line 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0" name="Line 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1" name="Line 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2" name="Line 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25" name="Group 41"/>
                    <p:cNvGrpSpPr>
                      <a:grpSpLocks/>
                    </p:cNvGrpSpPr>
                    <p:nvPr/>
                  </p:nvGrpSpPr>
                  <p:grpSpPr bwMode="auto">
                    <a:xfrm>
                      <a:off x="2784" y="3216"/>
                      <a:ext cx="768" cy="720"/>
                      <a:chOff x="480" y="3216"/>
                      <a:chExt cx="768" cy="720"/>
                    </a:xfrm>
                  </p:grpSpPr>
                  <p:sp>
                    <p:nvSpPr>
                      <p:cNvPr id="1149" name="Rectangle 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50" name="Line 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51" name="Line 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52" name="Line 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53" name="Line 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54" name="Line 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55" name="Line 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26" name="Group 49"/>
                    <p:cNvGrpSpPr>
                      <a:grpSpLocks/>
                    </p:cNvGrpSpPr>
                    <p:nvPr/>
                  </p:nvGrpSpPr>
                  <p:grpSpPr bwMode="auto">
                    <a:xfrm>
                      <a:off x="3360" y="3216"/>
                      <a:ext cx="768" cy="720"/>
                      <a:chOff x="480" y="3216"/>
                      <a:chExt cx="768" cy="720"/>
                    </a:xfrm>
                  </p:grpSpPr>
                  <p:sp>
                    <p:nvSpPr>
                      <p:cNvPr id="1142" name="Rectangle 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43" name="Line 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44" name="Line 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45" name="Line 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46" name="Line 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47" name="Line 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48" name="Line 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27" name="Group 57"/>
                    <p:cNvGrpSpPr>
                      <a:grpSpLocks/>
                    </p:cNvGrpSpPr>
                    <p:nvPr/>
                  </p:nvGrpSpPr>
                  <p:grpSpPr bwMode="auto">
                    <a:xfrm>
                      <a:off x="480" y="2640"/>
                      <a:ext cx="768" cy="720"/>
                      <a:chOff x="480" y="3216"/>
                      <a:chExt cx="768" cy="720"/>
                    </a:xfrm>
                  </p:grpSpPr>
                  <p:sp>
                    <p:nvSpPr>
                      <p:cNvPr id="1135" name="Rectangle 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36" name="Line 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37" name="Line 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38" name="Line 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39" name="Line 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40" name="Line 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41" name="Line 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28" name="Group 65"/>
                    <p:cNvGrpSpPr>
                      <a:grpSpLocks/>
                    </p:cNvGrpSpPr>
                    <p:nvPr/>
                  </p:nvGrpSpPr>
                  <p:grpSpPr bwMode="auto">
                    <a:xfrm>
                      <a:off x="1056" y="2640"/>
                      <a:ext cx="768" cy="720"/>
                      <a:chOff x="480" y="3216"/>
                      <a:chExt cx="768" cy="720"/>
                    </a:xfrm>
                  </p:grpSpPr>
                  <p:sp>
                    <p:nvSpPr>
                      <p:cNvPr id="1128" name="Rectangle 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29" name="Line 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30" name="Line 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31" name="Line 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32" name="Line 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33" name="Line 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34" name="Line 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29" name="Group 73"/>
                    <p:cNvGrpSpPr>
                      <a:grpSpLocks/>
                    </p:cNvGrpSpPr>
                    <p:nvPr/>
                  </p:nvGrpSpPr>
                  <p:grpSpPr bwMode="auto">
                    <a:xfrm>
                      <a:off x="1632" y="2640"/>
                      <a:ext cx="768" cy="720"/>
                      <a:chOff x="480" y="3216"/>
                      <a:chExt cx="768" cy="720"/>
                    </a:xfrm>
                  </p:grpSpPr>
                  <p:sp>
                    <p:nvSpPr>
                      <p:cNvPr id="1121" name="Rectangle 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22" name="Line 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23" name="Line 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24" name="Line 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25" name="Line 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26" name="Line 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27" name="Line 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30" name="Group 81"/>
                    <p:cNvGrpSpPr>
                      <a:grpSpLocks/>
                    </p:cNvGrpSpPr>
                    <p:nvPr/>
                  </p:nvGrpSpPr>
                  <p:grpSpPr bwMode="auto">
                    <a:xfrm>
                      <a:off x="2208" y="2640"/>
                      <a:ext cx="768" cy="720"/>
                      <a:chOff x="480" y="3216"/>
                      <a:chExt cx="768" cy="720"/>
                    </a:xfrm>
                  </p:grpSpPr>
                  <p:sp>
                    <p:nvSpPr>
                      <p:cNvPr id="1114" name="Rectangle 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15" name="Line 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16" name="Line 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17" name="Line 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18" name="Line 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19" name="Line 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20" name="Line 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31" name="Group 89"/>
                    <p:cNvGrpSpPr>
                      <a:grpSpLocks/>
                    </p:cNvGrpSpPr>
                    <p:nvPr/>
                  </p:nvGrpSpPr>
                  <p:grpSpPr bwMode="auto">
                    <a:xfrm>
                      <a:off x="2784" y="2640"/>
                      <a:ext cx="768" cy="720"/>
                      <a:chOff x="480" y="3216"/>
                      <a:chExt cx="768" cy="720"/>
                    </a:xfrm>
                  </p:grpSpPr>
                  <p:sp>
                    <p:nvSpPr>
                      <p:cNvPr id="1107" name="Rectangle 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08" name="Line 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09" name="Line 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10" name="Line 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11" name="Line 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12" name="Line 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13" name="Line 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04" name="Group 97"/>
                    <p:cNvGrpSpPr>
                      <a:grpSpLocks/>
                    </p:cNvGrpSpPr>
                    <p:nvPr/>
                  </p:nvGrpSpPr>
                  <p:grpSpPr bwMode="auto">
                    <a:xfrm>
                      <a:off x="3360" y="2640"/>
                      <a:ext cx="768" cy="720"/>
                      <a:chOff x="480" y="3216"/>
                      <a:chExt cx="768" cy="720"/>
                    </a:xfrm>
                  </p:grpSpPr>
                  <p:sp>
                    <p:nvSpPr>
                      <p:cNvPr id="1100" name="Rectangle 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01" name="Line 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02" name="Line 1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03" name="Line 1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04" name="Line 1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05" name="Line 1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06" name="Line 1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grpSp>
                <p:nvGrpSpPr>
                  <p:cNvPr id="705" name="Group 105"/>
                  <p:cNvGrpSpPr>
                    <a:grpSpLocks/>
                  </p:cNvGrpSpPr>
                  <p:nvPr/>
                </p:nvGrpSpPr>
                <p:grpSpPr bwMode="auto">
                  <a:xfrm>
                    <a:off x="480" y="2640"/>
                    <a:ext cx="3648" cy="1296"/>
                    <a:chOff x="480" y="2640"/>
                    <a:chExt cx="3648" cy="1296"/>
                  </a:xfrm>
                </p:grpSpPr>
                <p:grpSp>
                  <p:nvGrpSpPr>
                    <p:cNvPr id="706" name="Group 106"/>
                    <p:cNvGrpSpPr>
                      <a:grpSpLocks/>
                    </p:cNvGrpSpPr>
                    <p:nvPr/>
                  </p:nvGrpSpPr>
                  <p:grpSpPr bwMode="auto">
                    <a:xfrm>
                      <a:off x="480" y="3216"/>
                      <a:ext cx="768" cy="720"/>
                      <a:chOff x="480" y="3216"/>
                      <a:chExt cx="768" cy="720"/>
                    </a:xfrm>
                  </p:grpSpPr>
                  <p:sp>
                    <p:nvSpPr>
                      <p:cNvPr id="1081" name="Rectangle 10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82" name="Line 1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83" name="Line 10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84" name="Line 1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85" name="Line 11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86" name="Line 11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87" name="Line 11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07" name="Group 114"/>
                    <p:cNvGrpSpPr>
                      <a:grpSpLocks/>
                    </p:cNvGrpSpPr>
                    <p:nvPr/>
                  </p:nvGrpSpPr>
                  <p:grpSpPr bwMode="auto">
                    <a:xfrm>
                      <a:off x="1056" y="3216"/>
                      <a:ext cx="768" cy="720"/>
                      <a:chOff x="480" y="3216"/>
                      <a:chExt cx="768" cy="720"/>
                    </a:xfrm>
                  </p:grpSpPr>
                  <p:sp>
                    <p:nvSpPr>
                      <p:cNvPr id="1074" name="Rectangle 11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75" name="Line 1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76" name="Line 11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77" name="Line 1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78" name="Line 11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79" name="Line 12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80" name="Line 12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08" name="Group 122"/>
                    <p:cNvGrpSpPr>
                      <a:grpSpLocks/>
                    </p:cNvGrpSpPr>
                    <p:nvPr/>
                  </p:nvGrpSpPr>
                  <p:grpSpPr bwMode="auto">
                    <a:xfrm>
                      <a:off x="1632" y="3216"/>
                      <a:ext cx="768" cy="720"/>
                      <a:chOff x="480" y="3216"/>
                      <a:chExt cx="768" cy="720"/>
                    </a:xfrm>
                  </p:grpSpPr>
                  <p:sp>
                    <p:nvSpPr>
                      <p:cNvPr id="1067" name="Rectangle 12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68" name="Line 1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69" name="Line 12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70" name="Line 1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71" name="Line 12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72" name="Line 12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73" name="Line 12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09" name="Group 130"/>
                    <p:cNvGrpSpPr>
                      <a:grpSpLocks/>
                    </p:cNvGrpSpPr>
                    <p:nvPr/>
                  </p:nvGrpSpPr>
                  <p:grpSpPr bwMode="auto">
                    <a:xfrm>
                      <a:off x="2208" y="3216"/>
                      <a:ext cx="768" cy="720"/>
                      <a:chOff x="480" y="3216"/>
                      <a:chExt cx="768" cy="720"/>
                    </a:xfrm>
                  </p:grpSpPr>
                  <p:sp>
                    <p:nvSpPr>
                      <p:cNvPr id="1060" name="Rectangle 13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61" name="Line 1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62" name="Line 13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63" name="Line 1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64" name="Line 13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65" name="Line 13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66" name="Line 13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32" name="Group 138"/>
                    <p:cNvGrpSpPr>
                      <a:grpSpLocks/>
                    </p:cNvGrpSpPr>
                    <p:nvPr/>
                  </p:nvGrpSpPr>
                  <p:grpSpPr bwMode="auto">
                    <a:xfrm>
                      <a:off x="2784" y="3216"/>
                      <a:ext cx="768" cy="720"/>
                      <a:chOff x="480" y="3216"/>
                      <a:chExt cx="768" cy="720"/>
                    </a:xfrm>
                  </p:grpSpPr>
                  <p:sp>
                    <p:nvSpPr>
                      <p:cNvPr id="1053" name="Rectangle 13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54" name="Line 1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5" name="Line 14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6" name="Line 1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7" name="Line 14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8" name="Line 14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9" name="Line 14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33" name="Group 146"/>
                    <p:cNvGrpSpPr>
                      <a:grpSpLocks/>
                    </p:cNvGrpSpPr>
                    <p:nvPr/>
                  </p:nvGrpSpPr>
                  <p:grpSpPr bwMode="auto">
                    <a:xfrm>
                      <a:off x="3360" y="3216"/>
                      <a:ext cx="768" cy="720"/>
                      <a:chOff x="480" y="3216"/>
                      <a:chExt cx="768" cy="720"/>
                    </a:xfrm>
                  </p:grpSpPr>
                  <p:sp>
                    <p:nvSpPr>
                      <p:cNvPr id="1046" name="Rectangle 14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47" name="Line 1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8" name="Line 14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9" name="Line 1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0" name="Line 15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1" name="Line 15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2" name="Line 15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34" name="Group 154"/>
                    <p:cNvGrpSpPr>
                      <a:grpSpLocks/>
                    </p:cNvGrpSpPr>
                    <p:nvPr/>
                  </p:nvGrpSpPr>
                  <p:grpSpPr bwMode="auto">
                    <a:xfrm>
                      <a:off x="480" y="2640"/>
                      <a:ext cx="768" cy="720"/>
                      <a:chOff x="480" y="3216"/>
                      <a:chExt cx="768" cy="720"/>
                    </a:xfrm>
                  </p:grpSpPr>
                  <p:sp>
                    <p:nvSpPr>
                      <p:cNvPr id="1039" name="Rectangle 15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40" name="Line 1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1" name="Line 15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2" name="Line 1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3" name="Line 15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4" name="Line 16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5" name="Line 16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35" name="Group 162"/>
                    <p:cNvGrpSpPr>
                      <a:grpSpLocks/>
                    </p:cNvGrpSpPr>
                    <p:nvPr/>
                  </p:nvGrpSpPr>
                  <p:grpSpPr bwMode="auto">
                    <a:xfrm>
                      <a:off x="1056" y="2640"/>
                      <a:ext cx="768" cy="720"/>
                      <a:chOff x="480" y="3216"/>
                      <a:chExt cx="768" cy="720"/>
                    </a:xfrm>
                  </p:grpSpPr>
                  <p:sp>
                    <p:nvSpPr>
                      <p:cNvPr id="1032" name="Rectangle 16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33" name="Line 1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34" name="Line 16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35" name="Line 1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36" name="Line 16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37" name="Line 16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38" name="Line 16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36" name="Group 170"/>
                    <p:cNvGrpSpPr>
                      <a:grpSpLocks/>
                    </p:cNvGrpSpPr>
                    <p:nvPr/>
                  </p:nvGrpSpPr>
                  <p:grpSpPr bwMode="auto">
                    <a:xfrm>
                      <a:off x="1632" y="2640"/>
                      <a:ext cx="768" cy="720"/>
                      <a:chOff x="480" y="3216"/>
                      <a:chExt cx="768" cy="720"/>
                    </a:xfrm>
                  </p:grpSpPr>
                  <p:sp>
                    <p:nvSpPr>
                      <p:cNvPr id="1025" name="Rectangle 17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26" name="Line 1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27" name="Line 17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28" name="Line 1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29" name="Line 17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30" name="Line 17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31" name="Line 17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37" name="Group 178"/>
                    <p:cNvGrpSpPr>
                      <a:grpSpLocks/>
                    </p:cNvGrpSpPr>
                    <p:nvPr/>
                  </p:nvGrpSpPr>
                  <p:grpSpPr bwMode="auto">
                    <a:xfrm>
                      <a:off x="2208" y="2640"/>
                      <a:ext cx="768" cy="720"/>
                      <a:chOff x="480" y="3216"/>
                      <a:chExt cx="768" cy="720"/>
                    </a:xfrm>
                  </p:grpSpPr>
                  <p:sp>
                    <p:nvSpPr>
                      <p:cNvPr id="1018" name="Rectangle 17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19" name="Line 1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20" name="Line 18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21" name="Line 1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22" name="Line 18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23" name="Line 18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24" name="Line 18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38" name="Group 186"/>
                    <p:cNvGrpSpPr>
                      <a:grpSpLocks/>
                    </p:cNvGrpSpPr>
                    <p:nvPr/>
                  </p:nvGrpSpPr>
                  <p:grpSpPr bwMode="auto">
                    <a:xfrm>
                      <a:off x="2784" y="2640"/>
                      <a:ext cx="768" cy="720"/>
                      <a:chOff x="480" y="3216"/>
                      <a:chExt cx="768" cy="720"/>
                    </a:xfrm>
                  </p:grpSpPr>
                  <p:sp>
                    <p:nvSpPr>
                      <p:cNvPr id="1011" name="Rectangle 18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12" name="Line 1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13" name="Line 18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14" name="Line 1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15" name="Line 19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16" name="Line 19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17" name="Line 19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39" name="Group 194"/>
                    <p:cNvGrpSpPr>
                      <a:grpSpLocks/>
                    </p:cNvGrpSpPr>
                    <p:nvPr/>
                  </p:nvGrpSpPr>
                  <p:grpSpPr bwMode="auto">
                    <a:xfrm>
                      <a:off x="3360" y="2640"/>
                      <a:ext cx="768" cy="720"/>
                      <a:chOff x="480" y="3216"/>
                      <a:chExt cx="768" cy="720"/>
                    </a:xfrm>
                  </p:grpSpPr>
                  <p:sp>
                    <p:nvSpPr>
                      <p:cNvPr id="1004" name="Rectangle 19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05" name="Line 1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06" name="Line 19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07" name="Line 19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08" name="Line 19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09" name="Line 20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10" name="Line 20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grpSp>
            <p:grpSp>
              <p:nvGrpSpPr>
                <p:cNvPr id="76840" name="Group 202"/>
                <p:cNvGrpSpPr>
                  <a:grpSpLocks/>
                </p:cNvGrpSpPr>
                <p:nvPr/>
              </p:nvGrpSpPr>
              <p:grpSpPr bwMode="auto">
                <a:xfrm>
                  <a:off x="480" y="1344"/>
                  <a:ext cx="3840" cy="1440"/>
                  <a:chOff x="480" y="2496"/>
                  <a:chExt cx="3840" cy="1440"/>
                </a:xfrm>
              </p:grpSpPr>
              <p:grpSp>
                <p:nvGrpSpPr>
                  <p:cNvPr id="76841" name="Group 203"/>
                  <p:cNvGrpSpPr>
                    <a:grpSpLocks/>
                  </p:cNvGrpSpPr>
                  <p:nvPr/>
                </p:nvGrpSpPr>
                <p:grpSpPr bwMode="auto">
                  <a:xfrm>
                    <a:off x="672" y="2496"/>
                    <a:ext cx="3648" cy="1296"/>
                    <a:chOff x="480" y="2640"/>
                    <a:chExt cx="3648" cy="1296"/>
                  </a:xfrm>
                </p:grpSpPr>
                <p:grpSp>
                  <p:nvGrpSpPr>
                    <p:cNvPr id="76842" name="Group 204"/>
                    <p:cNvGrpSpPr>
                      <a:grpSpLocks/>
                    </p:cNvGrpSpPr>
                    <p:nvPr/>
                  </p:nvGrpSpPr>
                  <p:grpSpPr bwMode="auto">
                    <a:xfrm>
                      <a:off x="480" y="3216"/>
                      <a:ext cx="768" cy="720"/>
                      <a:chOff x="480" y="3216"/>
                      <a:chExt cx="768" cy="720"/>
                    </a:xfrm>
                  </p:grpSpPr>
                  <p:sp>
                    <p:nvSpPr>
                      <p:cNvPr id="983" name="Rectangle 20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84" name="Line 20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5" name="Line 20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6" name="Line 2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7" name="Line 20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8" name="Line 21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9" name="Line 21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43" name="Group 212"/>
                    <p:cNvGrpSpPr>
                      <a:grpSpLocks/>
                    </p:cNvGrpSpPr>
                    <p:nvPr/>
                  </p:nvGrpSpPr>
                  <p:grpSpPr bwMode="auto">
                    <a:xfrm>
                      <a:off x="1056" y="3216"/>
                      <a:ext cx="768" cy="720"/>
                      <a:chOff x="480" y="3216"/>
                      <a:chExt cx="768" cy="720"/>
                    </a:xfrm>
                  </p:grpSpPr>
                  <p:sp>
                    <p:nvSpPr>
                      <p:cNvPr id="976" name="Rectangle 21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77" name="Line 21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78" name="Line 21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79" name="Line 2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0" name="Line 21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1" name="Line 21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2" name="Line 21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44" name="Group 220"/>
                    <p:cNvGrpSpPr>
                      <a:grpSpLocks/>
                    </p:cNvGrpSpPr>
                    <p:nvPr/>
                  </p:nvGrpSpPr>
                  <p:grpSpPr bwMode="auto">
                    <a:xfrm>
                      <a:off x="1632" y="3216"/>
                      <a:ext cx="768" cy="720"/>
                      <a:chOff x="480" y="3216"/>
                      <a:chExt cx="768" cy="720"/>
                    </a:xfrm>
                  </p:grpSpPr>
                  <p:sp>
                    <p:nvSpPr>
                      <p:cNvPr id="969" name="Rectangle 22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70" name="Line 22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71" name="Line 22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72" name="Line 2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73" name="Line 22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74" name="Line 22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75" name="Line 22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45" name="Group 228"/>
                    <p:cNvGrpSpPr>
                      <a:grpSpLocks/>
                    </p:cNvGrpSpPr>
                    <p:nvPr/>
                  </p:nvGrpSpPr>
                  <p:grpSpPr bwMode="auto">
                    <a:xfrm>
                      <a:off x="2208" y="3216"/>
                      <a:ext cx="768" cy="720"/>
                      <a:chOff x="480" y="3216"/>
                      <a:chExt cx="768" cy="720"/>
                    </a:xfrm>
                  </p:grpSpPr>
                  <p:sp>
                    <p:nvSpPr>
                      <p:cNvPr id="962" name="Rectangle 22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63" name="Line 23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64" name="Line 23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65" name="Line 2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66" name="Line 23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67" name="Line 23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68" name="Line 23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47" name="Group 236"/>
                    <p:cNvGrpSpPr>
                      <a:grpSpLocks/>
                    </p:cNvGrpSpPr>
                    <p:nvPr/>
                  </p:nvGrpSpPr>
                  <p:grpSpPr bwMode="auto">
                    <a:xfrm>
                      <a:off x="2784" y="3216"/>
                      <a:ext cx="768" cy="720"/>
                      <a:chOff x="480" y="3216"/>
                      <a:chExt cx="768" cy="720"/>
                    </a:xfrm>
                  </p:grpSpPr>
                  <p:sp>
                    <p:nvSpPr>
                      <p:cNvPr id="955" name="Rectangle 23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56" name="Line 23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57" name="Line 23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58" name="Line 2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59" name="Line 24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60" name="Line 24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61" name="Line 24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49" name="Group 244"/>
                    <p:cNvGrpSpPr>
                      <a:grpSpLocks/>
                    </p:cNvGrpSpPr>
                    <p:nvPr/>
                  </p:nvGrpSpPr>
                  <p:grpSpPr bwMode="auto">
                    <a:xfrm>
                      <a:off x="3360" y="3216"/>
                      <a:ext cx="768" cy="720"/>
                      <a:chOff x="480" y="3216"/>
                      <a:chExt cx="768" cy="720"/>
                    </a:xfrm>
                  </p:grpSpPr>
                  <p:sp>
                    <p:nvSpPr>
                      <p:cNvPr id="948" name="Rectangle 24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49" name="Line 24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50" name="Line 24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51" name="Line 2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52" name="Line 24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53" name="Line 25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54" name="Line 25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51" name="Group 252"/>
                    <p:cNvGrpSpPr>
                      <a:grpSpLocks/>
                    </p:cNvGrpSpPr>
                    <p:nvPr/>
                  </p:nvGrpSpPr>
                  <p:grpSpPr bwMode="auto">
                    <a:xfrm>
                      <a:off x="480" y="2640"/>
                      <a:ext cx="768" cy="720"/>
                      <a:chOff x="480" y="3216"/>
                      <a:chExt cx="768" cy="720"/>
                    </a:xfrm>
                  </p:grpSpPr>
                  <p:sp>
                    <p:nvSpPr>
                      <p:cNvPr id="941" name="Rectangle 25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42" name="Line 25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43" name="Line 25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44" name="Line 2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45" name="Line 25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46" name="Line 25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47" name="Line 25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53" name="Group 260"/>
                    <p:cNvGrpSpPr>
                      <a:grpSpLocks/>
                    </p:cNvGrpSpPr>
                    <p:nvPr/>
                  </p:nvGrpSpPr>
                  <p:grpSpPr bwMode="auto">
                    <a:xfrm>
                      <a:off x="1056" y="2640"/>
                      <a:ext cx="768" cy="720"/>
                      <a:chOff x="480" y="3216"/>
                      <a:chExt cx="768" cy="720"/>
                    </a:xfrm>
                  </p:grpSpPr>
                  <p:sp>
                    <p:nvSpPr>
                      <p:cNvPr id="934" name="Rectangle 26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35" name="Line 26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36" name="Line 26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37" name="Line 2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38" name="Line 26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39" name="Line 26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40" name="Line 26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55" name="Group 268"/>
                    <p:cNvGrpSpPr>
                      <a:grpSpLocks/>
                    </p:cNvGrpSpPr>
                    <p:nvPr/>
                  </p:nvGrpSpPr>
                  <p:grpSpPr bwMode="auto">
                    <a:xfrm>
                      <a:off x="1632" y="2640"/>
                      <a:ext cx="768" cy="720"/>
                      <a:chOff x="480" y="3216"/>
                      <a:chExt cx="768" cy="720"/>
                    </a:xfrm>
                  </p:grpSpPr>
                  <p:sp>
                    <p:nvSpPr>
                      <p:cNvPr id="927" name="Rectangle 26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28" name="Line 27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29" name="Line 27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30" name="Line 2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31" name="Line 27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32" name="Line 27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33" name="Line 27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57" name="Group 276"/>
                    <p:cNvGrpSpPr>
                      <a:grpSpLocks/>
                    </p:cNvGrpSpPr>
                    <p:nvPr/>
                  </p:nvGrpSpPr>
                  <p:grpSpPr bwMode="auto">
                    <a:xfrm>
                      <a:off x="2208" y="2640"/>
                      <a:ext cx="768" cy="720"/>
                      <a:chOff x="480" y="3216"/>
                      <a:chExt cx="768" cy="720"/>
                    </a:xfrm>
                  </p:grpSpPr>
                  <p:sp>
                    <p:nvSpPr>
                      <p:cNvPr id="920" name="Rectangle 27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21" name="Line 27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22" name="Line 27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23" name="Line 2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24" name="Line 28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25" name="Line 28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26" name="Line 28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58" name="Group 284"/>
                    <p:cNvGrpSpPr>
                      <a:grpSpLocks/>
                    </p:cNvGrpSpPr>
                    <p:nvPr/>
                  </p:nvGrpSpPr>
                  <p:grpSpPr bwMode="auto">
                    <a:xfrm>
                      <a:off x="2784" y="2640"/>
                      <a:ext cx="768" cy="720"/>
                      <a:chOff x="480" y="3216"/>
                      <a:chExt cx="768" cy="720"/>
                    </a:xfrm>
                  </p:grpSpPr>
                  <p:sp>
                    <p:nvSpPr>
                      <p:cNvPr id="913" name="Rectangle 28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14" name="Line 28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15" name="Line 28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16" name="Line 2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17" name="Line 28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18" name="Line 29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19" name="Line 29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59" name="Group 292"/>
                    <p:cNvGrpSpPr>
                      <a:grpSpLocks/>
                    </p:cNvGrpSpPr>
                    <p:nvPr/>
                  </p:nvGrpSpPr>
                  <p:grpSpPr bwMode="auto">
                    <a:xfrm>
                      <a:off x="3360" y="2640"/>
                      <a:ext cx="768" cy="720"/>
                      <a:chOff x="480" y="3216"/>
                      <a:chExt cx="768" cy="720"/>
                    </a:xfrm>
                  </p:grpSpPr>
                  <p:sp>
                    <p:nvSpPr>
                      <p:cNvPr id="906" name="Rectangle 2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07" name="Line 2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08" name="Line 2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09" name="Line 2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10" name="Line 2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11" name="Line 2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12" name="Line 2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grpSp>
                <p:nvGrpSpPr>
                  <p:cNvPr id="76860" name="Group 300"/>
                  <p:cNvGrpSpPr>
                    <a:grpSpLocks/>
                  </p:cNvGrpSpPr>
                  <p:nvPr/>
                </p:nvGrpSpPr>
                <p:grpSpPr bwMode="auto">
                  <a:xfrm>
                    <a:off x="480" y="2640"/>
                    <a:ext cx="3648" cy="1296"/>
                    <a:chOff x="480" y="2640"/>
                    <a:chExt cx="3648" cy="1296"/>
                  </a:xfrm>
                </p:grpSpPr>
                <p:grpSp>
                  <p:nvGrpSpPr>
                    <p:cNvPr id="76862" name="Group 301"/>
                    <p:cNvGrpSpPr>
                      <a:grpSpLocks/>
                    </p:cNvGrpSpPr>
                    <p:nvPr/>
                  </p:nvGrpSpPr>
                  <p:grpSpPr bwMode="auto">
                    <a:xfrm>
                      <a:off x="480" y="3216"/>
                      <a:ext cx="768" cy="720"/>
                      <a:chOff x="480" y="3216"/>
                      <a:chExt cx="768" cy="720"/>
                    </a:xfrm>
                  </p:grpSpPr>
                  <p:sp>
                    <p:nvSpPr>
                      <p:cNvPr id="887" name="Rectangle 30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88" name="Line 30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89" name="Line 30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0" name="Line 3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 name="Line 30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2" name="Line 30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3" name="Line 30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94" name="Group 309"/>
                    <p:cNvGrpSpPr>
                      <a:grpSpLocks/>
                    </p:cNvGrpSpPr>
                    <p:nvPr/>
                  </p:nvGrpSpPr>
                  <p:grpSpPr bwMode="auto">
                    <a:xfrm>
                      <a:off x="1056" y="3216"/>
                      <a:ext cx="768" cy="720"/>
                      <a:chOff x="480" y="3216"/>
                      <a:chExt cx="768" cy="720"/>
                    </a:xfrm>
                  </p:grpSpPr>
                  <p:sp>
                    <p:nvSpPr>
                      <p:cNvPr id="880" name="Rectangle 3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81" name="Line 3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82" name="Line 3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83" name="Line 3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84" name="Line 3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85" name="Line 3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86" name="Line 3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95" name="Group 317"/>
                    <p:cNvGrpSpPr>
                      <a:grpSpLocks/>
                    </p:cNvGrpSpPr>
                    <p:nvPr/>
                  </p:nvGrpSpPr>
                  <p:grpSpPr bwMode="auto">
                    <a:xfrm>
                      <a:off x="1632" y="3216"/>
                      <a:ext cx="768" cy="720"/>
                      <a:chOff x="480" y="3216"/>
                      <a:chExt cx="768" cy="720"/>
                    </a:xfrm>
                  </p:grpSpPr>
                  <p:sp>
                    <p:nvSpPr>
                      <p:cNvPr id="873" name="Rectangle 3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74" name="Line 3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5" name="Line 3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6" name="Line 3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7" name="Line 3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8" name="Line 3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9" name="Line 3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96" name="Group 325"/>
                    <p:cNvGrpSpPr>
                      <a:grpSpLocks/>
                    </p:cNvGrpSpPr>
                    <p:nvPr/>
                  </p:nvGrpSpPr>
                  <p:grpSpPr bwMode="auto">
                    <a:xfrm>
                      <a:off x="2208" y="3216"/>
                      <a:ext cx="768" cy="720"/>
                      <a:chOff x="480" y="3216"/>
                      <a:chExt cx="768" cy="720"/>
                    </a:xfrm>
                  </p:grpSpPr>
                  <p:sp>
                    <p:nvSpPr>
                      <p:cNvPr id="866" name="Rectangle 3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67" name="Line 3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68" name="Line 3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69" name="Line 3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 name="Line 3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1" name="Line 3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2" name="Line 3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97" name="Group 333"/>
                    <p:cNvGrpSpPr>
                      <a:grpSpLocks/>
                    </p:cNvGrpSpPr>
                    <p:nvPr/>
                  </p:nvGrpSpPr>
                  <p:grpSpPr bwMode="auto">
                    <a:xfrm>
                      <a:off x="2784" y="3216"/>
                      <a:ext cx="768" cy="720"/>
                      <a:chOff x="480" y="3216"/>
                      <a:chExt cx="768" cy="720"/>
                    </a:xfrm>
                  </p:grpSpPr>
                  <p:sp>
                    <p:nvSpPr>
                      <p:cNvPr id="859" name="Rectangle 3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60" name="Line 3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61" name="Line 3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62" name="Line 3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63" name="Line 3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64" name="Line 3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65" name="Line 3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98" name="Group 341"/>
                    <p:cNvGrpSpPr>
                      <a:grpSpLocks/>
                    </p:cNvGrpSpPr>
                    <p:nvPr/>
                  </p:nvGrpSpPr>
                  <p:grpSpPr bwMode="auto">
                    <a:xfrm>
                      <a:off x="3360" y="3216"/>
                      <a:ext cx="768" cy="720"/>
                      <a:chOff x="480" y="3216"/>
                      <a:chExt cx="768" cy="720"/>
                    </a:xfrm>
                  </p:grpSpPr>
                  <p:sp>
                    <p:nvSpPr>
                      <p:cNvPr id="852" name="Rectangle 3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53" name="Line 3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4" name="Line 3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5" name="Line 3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6" name="Line 3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7" name="Line 3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8" name="Line 3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99" name="Group 349"/>
                    <p:cNvGrpSpPr>
                      <a:grpSpLocks/>
                    </p:cNvGrpSpPr>
                    <p:nvPr/>
                  </p:nvGrpSpPr>
                  <p:grpSpPr bwMode="auto">
                    <a:xfrm>
                      <a:off x="480" y="2640"/>
                      <a:ext cx="768" cy="720"/>
                      <a:chOff x="480" y="3216"/>
                      <a:chExt cx="768" cy="720"/>
                    </a:xfrm>
                  </p:grpSpPr>
                  <p:sp>
                    <p:nvSpPr>
                      <p:cNvPr id="845" name="Rectangle 3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46" name="Line 3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47" name="Line 3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48" name="Line 3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49" name="Line 3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 name="Line 3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1" name="Line 3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69" name="Group 357"/>
                    <p:cNvGrpSpPr>
                      <a:grpSpLocks/>
                    </p:cNvGrpSpPr>
                    <p:nvPr/>
                  </p:nvGrpSpPr>
                  <p:grpSpPr bwMode="auto">
                    <a:xfrm>
                      <a:off x="1056" y="2640"/>
                      <a:ext cx="768" cy="720"/>
                      <a:chOff x="480" y="3216"/>
                      <a:chExt cx="768" cy="720"/>
                    </a:xfrm>
                  </p:grpSpPr>
                  <p:sp>
                    <p:nvSpPr>
                      <p:cNvPr id="838" name="Rectangle 3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39" name="Line 3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40" name="Line 3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41" name="Line 3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42" name="Line 3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43" name="Line 3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44" name="Line 3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76" name="Group 365"/>
                    <p:cNvGrpSpPr>
                      <a:grpSpLocks/>
                    </p:cNvGrpSpPr>
                    <p:nvPr/>
                  </p:nvGrpSpPr>
                  <p:grpSpPr bwMode="auto">
                    <a:xfrm>
                      <a:off x="1632" y="2640"/>
                      <a:ext cx="768" cy="720"/>
                      <a:chOff x="480" y="3216"/>
                      <a:chExt cx="768" cy="720"/>
                    </a:xfrm>
                  </p:grpSpPr>
                  <p:sp>
                    <p:nvSpPr>
                      <p:cNvPr id="831" name="Rectangle 3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32" name="Line 3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33" name="Line 3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34" name="Line 3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35" name="Line 3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36" name="Line 3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37" name="Line 3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83" name="Group 373"/>
                    <p:cNvGrpSpPr>
                      <a:grpSpLocks/>
                    </p:cNvGrpSpPr>
                    <p:nvPr/>
                  </p:nvGrpSpPr>
                  <p:grpSpPr bwMode="auto">
                    <a:xfrm>
                      <a:off x="2208" y="2640"/>
                      <a:ext cx="768" cy="720"/>
                      <a:chOff x="480" y="3216"/>
                      <a:chExt cx="768" cy="720"/>
                    </a:xfrm>
                  </p:grpSpPr>
                  <p:sp>
                    <p:nvSpPr>
                      <p:cNvPr id="824" name="Rectangle 3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25" name="Line 3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26" name="Line 3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27" name="Line 3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28" name="Line 3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29" name="Line 3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30" name="Line 3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89" name="Group 381"/>
                    <p:cNvGrpSpPr>
                      <a:grpSpLocks/>
                    </p:cNvGrpSpPr>
                    <p:nvPr/>
                  </p:nvGrpSpPr>
                  <p:grpSpPr bwMode="auto">
                    <a:xfrm>
                      <a:off x="2784" y="2640"/>
                      <a:ext cx="768" cy="720"/>
                      <a:chOff x="480" y="3216"/>
                      <a:chExt cx="768" cy="720"/>
                    </a:xfrm>
                  </p:grpSpPr>
                  <p:sp>
                    <p:nvSpPr>
                      <p:cNvPr id="817" name="Rectangle 3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18" name="Line 3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19" name="Line 3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20" name="Line 3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21" name="Line 3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22" name="Line 3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23" name="Line 3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90" name="Group 389"/>
                    <p:cNvGrpSpPr>
                      <a:grpSpLocks/>
                    </p:cNvGrpSpPr>
                    <p:nvPr/>
                  </p:nvGrpSpPr>
                  <p:grpSpPr bwMode="auto">
                    <a:xfrm>
                      <a:off x="3360" y="2640"/>
                      <a:ext cx="768" cy="720"/>
                      <a:chOff x="480" y="3216"/>
                      <a:chExt cx="768" cy="720"/>
                    </a:xfrm>
                  </p:grpSpPr>
                  <p:sp>
                    <p:nvSpPr>
                      <p:cNvPr id="810" name="Rectangle 3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11" name="Line 3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12" name="Line 3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13" name="Line 3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14" name="Line 3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15" name="Line 3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16" name="Line 3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grpSp>
          </p:grpSp>
          <p:grpSp>
            <p:nvGrpSpPr>
              <p:cNvPr id="76891" name="Group 397"/>
              <p:cNvGrpSpPr>
                <a:grpSpLocks/>
              </p:cNvGrpSpPr>
              <p:nvPr/>
            </p:nvGrpSpPr>
            <p:grpSpPr bwMode="auto">
              <a:xfrm>
                <a:off x="480" y="1344"/>
                <a:ext cx="3840" cy="2592"/>
                <a:chOff x="480" y="1344"/>
                <a:chExt cx="3840" cy="2592"/>
              </a:xfrm>
            </p:grpSpPr>
            <p:grpSp>
              <p:nvGrpSpPr>
                <p:cNvPr id="76892" name="Group 398"/>
                <p:cNvGrpSpPr>
                  <a:grpSpLocks/>
                </p:cNvGrpSpPr>
                <p:nvPr/>
              </p:nvGrpSpPr>
              <p:grpSpPr bwMode="auto">
                <a:xfrm>
                  <a:off x="480" y="2496"/>
                  <a:ext cx="3840" cy="1440"/>
                  <a:chOff x="480" y="2496"/>
                  <a:chExt cx="3840" cy="1440"/>
                </a:xfrm>
              </p:grpSpPr>
              <p:grpSp>
                <p:nvGrpSpPr>
                  <p:cNvPr id="76894" name="Group 399"/>
                  <p:cNvGrpSpPr>
                    <a:grpSpLocks/>
                  </p:cNvGrpSpPr>
                  <p:nvPr/>
                </p:nvGrpSpPr>
                <p:grpSpPr bwMode="auto">
                  <a:xfrm>
                    <a:off x="672" y="2496"/>
                    <a:ext cx="3648" cy="1296"/>
                    <a:chOff x="480" y="2640"/>
                    <a:chExt cx="3648" cy="1296"/>
                  </a:xfrm>
                </p:grpSpPr>
                <p:grpSp>
                  <p:nvGrpSpPr>
                    <p:cNvPr id="800" name="Group 400"/>
                    <p:cNvGrpSpPr>
                      <a:grpSpLocks/>
                    </p:cNvGrpSpPr>
                    <p:nvPr/>
                  </p:nvGrpSpPr>
                  <p:grpSpPr bwMode="auto">
                    <a:xfrm>
                      <a:off x="480" y="3216"/>
                      <a:ext cx="768" cy="720"/>
                      <a:chOff x="480" y="3216"/>
                      <a:chExt cx="768" cy="720"/>
                    </a:xfrm>
                  </p:grpSpPr>
                  <p:sp>
                    <p:nvSpPr>
                      <p:cNvPr id="787" name="Rectangle 4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88" name="Line 4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89" name="Line 4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90" name="Line 4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91" name="Line 4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92" name="Line 4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93" name="Line 4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01" name="Group 408"/>
                    <p:cNvGrpSpPr>
                      <a:grpSpLocks/>
                    </p:cNvGrpSpPr>
                    <p:nvPr/>
                  </p:nvGrpSpPr>
                  <p:grpSpPr bwMode="auto">
                    <a:xfrm>
                      <a:off x="1056" y="3216"/>
                      <a:ext cx="768" cy="720"/>
                      <a:chOff x="480" y="3216"/>
                      <a:chExt cx="768" cy="720"/>
                    </a:xfrm>
                  </p:grpSpPr>
                  <p:sp>
                    <p:nvSpPr>
                      <p:cNvPr id="780" name="Rectangle 4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81" name="Line 4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82" name="Line 4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83" name="Line 4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84" name="Line 4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85" name="Line 4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86" name="Line 4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02" name="Group 416"/>
                    <p:cNvGrpSpPr>
                      <a:grpSpLocks/>
                    </p:cNvGrpSpPr>
                    <p:nvPr/>
                  </p:nvGrpSpPr>
                  <p:grpSpPr bwMode="auto">
                    <a:xfrm>
                      <a:off x="1632" y="3216"/>
                      <a:ext cx="768" cy="720"/>
                      <a:chOff x="480" y="3216"/>
                      <a:chExt cx="768" cy="720"/>
                    </a:xfrm>
                  </p:grpSpPr>
                  <p:sp>
                    <p:nvSpPr>
                      <p:cNvPr id="773" name="Rectangle 4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74" name="Line 4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75" name="Line 4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76" name="Line 4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77" name="Line 4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78" name="Line 4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79" name="Line 4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03" name="Group 424"/>
                    <p:cNvGrpSpPr>
                      <a:grpSpLocks/>
                    </p:cNvGrpSpPr>
                    <p:nvPr/>
                  </p:nvGrpSpPr>
                  <p:grpSpPr bwMode="auto">
                    <a:xfrm>
                      <a:off x="2208" y="3216"/>
                      <a:ext cx="768" cy="720"/>
                      <a:chOff x="480" y="3216"/>
                      <a:chExt cx="768" cy="720"/>
                    </a:xfrm>
                  </p:grpSpPr>
                  <p:sp>
                    <p:nvSpPr>
                      <p:cNvPr id="766" name="Rectangle 4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67" name="Line 4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8" name="Line 4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9" name="Line 4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70" name="Line 4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71" name="Line 4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72" name="Line 4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04" name="Group 432"/>
                    <p:cNvGrpSpPr>
                      <a:grpSpLocks/>
                    </p:cNvGrpSpPr>
                    <p:nvPr/>
                  </p:nvGrpSpPr>
                  <p:grpSpPr bwMode="auto">
                    <a:xfrm>
                      <a:off x="2784" y="3216"/>
                      <a:ext cx="768" cy="720"/>
                      <a:chOff x="480" y="3216"/>
                      <a:chExt cx="768" cy="720"/>
                    </a:xfrm>
                  </p:grpSpPr>
                  <p:sp>
                    <p:nvSpPr>
                      <p:cNvPr id="759" name="Rectangle 4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60" name="Line 4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1" name="Line 4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2" name="Line 4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3" name="Line 4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4" name="Line 4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5" name="Line 4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05" name="Group 440"/>
                    <p:cNvGrpSpPr>
                      <a:grpSpLocks/>
                    </p:cNvGrpSpPr>
                    <p:nvPr/>
                  </p:nvGrpSpPr>
                  <p:grpSpPr bwMode="auto">
                    <a:xfrm>
                      <a:off x="3360" y="3216"/>
                      <a:ext cx="768" cy="720"/>
                      <a:chOff x="480" y="3216"/>
                      <a:chExt cx="768" cy="720"/>
                    </a:xfrm>
                  </p:grpSpPr>
                  <p:sp>
                    <p:nvSpPr>
                      <p:cNvPr id="752" name="Rectangle 4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53" name="Line 4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4" name="Line 4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5" name="Line 4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6" name="Line 4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7" name="Line 4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 name="Line 4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06" name="Group 448"/>
                    <p:cNvGrpSpPr>
                      <a:grpSpLocks/>
                    </p:cNvGrpSpPr>
                    <p:nvPr/>
                  </p:nvGrpSpPr>
                  <p:grpSpPr bwMode="auto">
                    <a:xfrm>
                      <a:off x="480" y="2640"/>
                      <a:ext cx="768" cy="720"/>
                      <a:chOff x="480" y="3216"/>
                      <a:chExt cx="768" cy="720"/>
                    </a:xfrm>
                  </p:grpSpPr>
                  <p:sp>
                    <p:nvSpPr>
                      <p:cNvPr id="745" name="Rectangle 4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46" name="Line 4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47" name="Line 4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48" name="Line 4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49" name="Line 4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0" name="Line 4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1" name="Line 4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07" name="Group 456"/>
                    <p:cNvGrpSpPr>
                      <a:grpSpLocks/>
                    </p:cNvGrpSpPr>
                    <p:nvPr/>
                  </p:nvGrpSpPr>
                  <p:grpSpPr bwMode="auto">
                    <a:xfrm>
                      <a:off x="1056" y="2640"/>
                      <a:ext cx="768" cy="720"/>
                      <a:chOff x="480" y="3216"/>
                      <a:chExt cx="768" cy="720"/>
                    </a:xfrm>
                  </p:grpSpPr>
                  <p:sp>
                    <p:nvSpPr>
                      <p:cNvPr id="738" name="Rectangle 4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39" name="Line 4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40" name="Line 4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41" name="Line 4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42" name="Line 4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43" name="Line 4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44" name="Line 4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08" name="Group 464"/>
                    <p:cNvGrpSpPr>
                      <a:grpSpLocks/>
                    </p:cNvGrpSpPr>
                    <p:nvPr/>
                  </p:nvGrpSpPr>
                  <p:grpSpPr bwMode="auto">
                    <a:xfrm>
                      <a:off x="1632" y="2640"/>
                      <a:ext cx="768" cy="720"/>
                      <a:chOff x="480" y="3216"/>
                      <a:chExt cx="768" cy="720"/>
                    </a:xfrm>
                  </p:grpSpPr>
                  <p:sp>
                    <p:nvSpPr>
                      <p:cNvPr id="731" name="Rectangle 4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32" name="Line 4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33" name="Line 4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34" name="Line 4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35" name="Line 4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36" name="Line 4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37" name="Line 4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09" name="Group 472"/>
                    <p:cNvGrpSpPr>
                      <a:grpSpLocks/>
                    </p:cNvGrpSpPr>
                    <p:nvPr/>
                  </p:nvGrpSpPr>
                  <p:grpSpPr bwMode="auto">
                    <a:xfrm>
                      <a:off x="2208" y="2640"/>
                      <a:ext cx="768" cy="720"/>
                      <a:chOff x="480" y="3216"/>
                      <a:chExt cx="768" cy="720"/>
                    </a:xfrm>
                  </p:grpSpPr>
                  <p:sp>
                    <p:nvSpPr>
                      <p:cNvPr id="724" name="Rectangle 4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25" name="Line 4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26" name="Line 4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27" name="Line 4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28" name="Line 4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29" name="Line 4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30" name="Line 4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01" name="Group 480"/>
                    <p:cNvGrpSpPr>
                      <a:grpSpLocks/>
                    </p:cNvGrpSpPr>
                    <p:nvPr/>
                  </p:nvGrpSpPr>
                  <p:grpSpPr bwMode="auto">
                    <a:xfrm>
                      <a:off x="2784" y="2640"/>
                      <a:ext cx="768" cy="720"/>
                      <a:chOff x="480" y="3216"/>
                      <a:chExt cx="768" cy="720"/>
                    </a:xfrm>
                  </p:grpSpPr>
                  <p:sp>
                    <p:nvSpPr>
                      <p:cNvPr id="717" name="Rectangle 4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18" name="Line 4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19" name="Line 4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20" name="Line 4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21" name="Line 4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22" name="Line 4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23" name="Line 4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08" name="Group 488"/>
                    <p:cNvGrpSpPr>
                      <a:grpSpLocks/>
                    </p:cNvGrpSpPr>
                    <p:nvPr/>
                  </p:nvGrpSpPr>
                  <p:grpSpPr bwMode="auto">
                    <a:xfrm>
                      <a:off x="3360" y="2640"/>
                      <a:ext cx="768" cy="720"/>
                      <a:chOff x="480" y="3216"/>
                      <a:chExt cx="768" cy="720"/>
                    </a:xfrm>
                  </p:grpSpPr>
                  <p:sp>
                    <p:nvSpPr>
                      <p:cNvPr id="710" name="Rectangle 48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11" name="Line 4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12" name="Line 49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13" name="Line 49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14" name="Line 49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15" name="Line 49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16" name="Line 49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grpSp>
                <p:nvGrpSpPr>
                  <p:cNvPr id="76915" name="Group 496"/>
                  <p:cNvGrpSpPr>
                    <a:grpSpLocks/>
                  </p:cNvGrpSpPr>
                  <p:nvPr/>
                </p:nvGrpSpPr>
                <p:grpSpPr bwMode="auto">
                  <a:xfrm>
                    <a:off x="480" y="2640"/>
                    <a:ext cx="3648" cy="1296"/>
                    <a:chOff x="480" y="2640"/>
                    <a:chExt cx="3648" cy="1296"/>
                  </a:xfrm>
                </p:grpSpPr>
                <p:grpSp>
                  <p:nvGrpSpPr>
                    <p:cNvPr id="76921" name="Group 497"/>
                    <p:cNvGrpSpPr>
                      <a:grpSpLocks/>
                    </p:cNvGrpSpPr>
                    <p:nvPr/>
                  </p:nvGrpSpPr>
                  <p:grpSpPr bwMode="auto">
                    <a:xfrm>
                      <a:off x="480" y="3216"/>
                      <a:ext cx="768" cy="720"/>
                      <a:chOff x="480" y="3216"/>
                      <a:chExt cx="768" cy="720"/>
                    </a:xfrm>
                  </p:grpSpPr>
                  <p:sp>
                    <p:nvSpPr>
                      <p:cNvPr id="691" name="Rectangle 4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92" name="Line 4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93" name="Line 5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94" name="Line 5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95" name="Line 5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96" name="Line 5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97" name="Line 5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22" name="Group 505"/>
                    <p:cNvGrpSpPr>
                      <a:grpSpLocks/>
                    </p:cNvGrpSpPr>
                    <p:nvPr/>
                  </p:nvGrpSpPr>
                  <p:grpSpPr bwMode="auto">
                    <a:xfrm>
                      <a:off x="1056" y="3216"/>
                      <a:ext cx="768" cy="720"/>
                      <a:chOff x="480" y="3216"/>
                      <a:chExt cx="768" cy="720"/>
                    </a:xfrm>
                  </p:grpSpPr>
                  <p:sp>
                    <p:nvSpPr>
                      <p:cNvPr id="684" name="Rectangle 50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85" name="Line 5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86" name="Line 50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87" name="Line 50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88" name="Line 51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89" name="Line 51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90" name="Line 51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23" name="Group 513"/>
                    <p:cNvGrpSpPr>
                      <a:grpSpLocks/>
                    </p:cNvGrpSpPr>
                    <p:nvPr/>
                  </p:nvGrpSpPr>
                  <p:grpSpPr bwMode="auto">
                    <a:xfrm>
                      <a:off x="1632" y="3216"/>
                      <a:ext cx="768" cy="720"/>
                      <a:chOff x="480" y="3216"/>
                      <a:chExt cx="768" cy="720"/>
                    </a:xfrm>
                  </p:grpSpPr>
                  <p:sp>
                    <p:nvSpPr>
                      <p:cNvPr id="677" name="Rectangle 51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78" name="Line 5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79" name="Line 51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80" name="Line 51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81" name="Line 51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82" name="Line 51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83" name="Line 52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24" name="Group 521"/>
                    <p:cNvGrpSpPr>
                      <a:grpSpLocks/>
                    </p:cNvGrpSpPr>
                    <p:nvPr/>
                  </p:nvGrpSpPr>
                  <p:grpSpPr bwMode="auto">
                    <a:xfrm>
                      <a:off x="2208" y="3216"/>
                      <a:ext cx="768" cy="720"/>
                      <a:chOff x="480" y="3216"/>
                      <a:chExt cx="768" cy="720"/>
                    </a:xfrm>
                  </p:grpSpPr>
                  <p:sp>
                    <p:nvSpPr>
                      <p:cNvPr id="670" name="Rectangle 52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71" name="Line 5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72" name="Line 52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73" name="Line 52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74" name="Line 52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75" name="Line 52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76" name="Line 52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26" name="Group 529"/>
                    <p:cNvGrpSpPr>
                      <a:grpSpLocks/>
                    </p:cNvGrpSpPr>
                    <p:nvPr/>
                  </p:nvGrpSpPr>
                  <p:grpSpPr bwMode="auto">
                    <a:xfrm>
                      <a:off x="2784" y="3216"/>
                      <a:ext cx="768" cy="720"/>
                      <a:chOff x="480" y="3216"/>
                      <a:chExt cx="768" cy="720"/>
                    </a:xfrm>
                  </p:grpSpPr>
                  <p:sp>
                    <p:nvSpPr>
                      <p:cNvPr id="663" name="Rectangle 53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64" name="Line 5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5" name="Line 53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 name="Line 53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7" name="Line 53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8" name="Line 53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9" name="Line 53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33" name="Group 537"/>
                    <p:cNvGrpSpPr>
                      <a:grpSpLocks/>
                    </p:cNvGrpSpPr>
                    <p:nvPr/>
                  </p:nvGrpSpPr>
                  <p:grpSpPr bwMode="auto">
                    <a:xfrm>
                      <a:off x="3360" y="3216"/>
                      <a:ext cx="768" cy="720"/>
                      <a:chOff x="480" y="3216"/>
                      <a:chExt cx="768" cy="720"/>
                    </a:xfrm>
                  </p:grpSpPr>
                  <p:sp>
                    <p:nvSpPr>
                      <p:cNvPr id="656" name="Rectangle 53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57" name="Line 5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58" name="Line 54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59" name="Line 54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0" name="Line 54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1" name="Line 54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2" name="Line 54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40" name="Group 545"/>
                    <p:cNvGrpSpPr>
                      <a:grpSpLocks/>
                    </p:cNvGrpSpPr>
                    <p:nvPr/>
                  </p:nvGrpSpPr>
                  <p:grpSpPr bwMode="auto">
                    <a:xfrm>
                      <a:off x="480" y="2640"/>
                      <a:ext cx="768" cy="720"/>
                      <a:chOff x="480" y="3216"/>
                      <a:chExt cx="768" cy="720"/>
                    </a:xfrm>
                  </p:grpSpPr>
                  <p:sp>
                    <p:nvSpPr>
                      <p:cNvPr id="649" name="Rectangle 54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50" name="Line 5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51" name="Line 54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52" name="Line 54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53" name="Line 55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54" name="Line 55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55" name="Line 55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47" name="Group 553"/>
                    <p:cNvGrpSpPr>
                      <a:grpSpLocks/>
                    </p:cNvGrpSpPr>
                    <p:nvPr/>
                  </p:nvGrpSpPr>
                  <p:grpSpPr bwMode="auto">
                    <a:xfrm>
                      <a:off x="1056" y="2640"/>
                      <a:ext cx="768" cy="720"/>
                      <a:chOff x="480" y="3216"/>
                      <a:chExt cx="768" cy="720"/>
                    </a:xfrm>
                  </p:grpSpPr>
                  <p:sp>
                    <p:nvSpPr>
                      <p:cNvPr id="642" name="Rectangle 55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43" name="Line 5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4" name="Line 55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 name="Line 55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6" name="Line 55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7" name="Line 55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8" name="Line 56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53" name="Group 561"/>
                    <p:cNvGrpSpPr>
                      <a:grpSpLocks/>
                    </p:cNvGrpSpPr>
                    <p:nvPr/>
                  </p:nvGrpSpPr>
                  <p:grpSpPr bwMode="auto">
                    <a:xfrm>
                      <a:off x="1632" y="2640"/>
                      <a:ext cx="768" cy="720"/>
                      <a:chOff x="480" y="3216"/>
                      <a:chExt cx="768" cy="720"/>
                    </a:xfrm>
                  </p:grpSpPr>
                  <p:sp>
                    <p:nvSpPr>
                      <p:cNvPr id="635" name="Rectangle 56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36" name="Line 5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7" name="Line 56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8" name="Line 56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9" name="Line 56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0" name="Line 56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1" name="Line 56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54" name="Group 569"/>
                    <p:cNvGrpSpPr>
                      <a:grpSpLocks/>
                    </p:cNvGrpSpPr>
                    <p:nvPr/>
                  </p:nvGrpSpPr>
                  <p:grpSpPr bwMode="auto">
                    <a:xfrm>
                      <a:off x="2208" y="2640"/>
                      <a:ext cx="768" cy="720"/>
                      <a:chOff x="480" y="3216"/>
                      <a:chExt cx="768" cy="720"/>
                    </a:xfrm>
                  </p:grpSpPr>
                  <p:sp>
                    <p:nvSpPr>
                      <p:cNvPr id="628" name="Rectangle 57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29" name="Line 5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0" name="Line 57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1" name="Line 57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2" name="Line 57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3" name="Line 57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4" name="Line 57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55" name="Group 577"/>
                    <p:cNvGrpSpPr>
                      <a:grpSpLocks/>
                    </p:cNvGrpSpPr>
                    <p:nvPr/>
                  </p:nvGrpSpPr>
                  <p:grpSpPr bwMode="auto">
                    <a:xfrm>
                      <a:off x="2784" y="2640"/>
                      <a:ext cx="768" cy="720"/>
                      <a:chOff x="480" y="3216"/>
                      <a:chExt cx="768" cy="720"/>
                    </a:xfrm>
                  </p:grpSpPr>
                  <p:sp>
                    <p:nvSpPr>
                      <p:cNvPr id="621" name="Rectangle 57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22" name="Line 5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23" name="Line 58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24" name="Line 58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25" name="Line 58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26" name="Line 58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27" name="Line 58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56" name="Group 585"/>
                    <p:cNvGrpSpPr>
                      <a:grpSpLocks/>
                    </p:cNvGrpSpPr>
                    <p:nvPr/>
                  </p:nvGrpSpPr>
                  <p:grpSpPr bwMode="auto">
                    <a:xfrm>
                      <a:off x="3360" y="2640"/>
                      <a:ext cx="768" cy="720"/>
                      <a:chOff x="480" y="3216"/>
                      <a:chExt cx="768" cy="720"/>
                    </a:xfrm>
                  </p:grpSpPr>
                  <p:sp>
                    <p:nvSpPr>
                      <p:cNvPr id="614" name="Rectangle 58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15" name="Line 5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16" name="Line 58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17" name="Line 58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18" name="Line 59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19" name="Line 59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20" name="Line 59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grpSp>
            <p:grpSp>
              <p:nvGrpSpPr>
                <p:cNvPr id="76958" name="Group 593"/>
                <p:cNvGrpSpPr>
                  <a:grpSpLocks/>
                </p:cNvGrpSpPr>
                <p:nvPr/>
              </p:nvGrpSpPr>
              <p:grpSpPr bwMode="auto">
                <a:xfrm>
                  <a:off x="480" y="1344"/>
                  <a:ext cx="3840" cy="1440"/>
                  <a:chOff x="480" y="2496"/>
                  <a:chExt cx="3840" cy="1440"/>
                </a:xfrm>
              </p:grpSpPr>
              <p:grpSp>
                <p:nvGrpSpPr>
                  <p:cNvPr id="894" name="Group 594"/>
                  <p:cNvGrpSpPr>
                    <a:grpSpLocks/>
                  </p:cNvGrpSpPr>
                  <p:nvPr/>
                </p:nvGrpSpPr>
                <p:grpSpPr bwMode="auto">
                  <a:xfrm>
                    <a:off x="672" y="2496"/>
                    <a:ext cx="3648" cy="1296"/>
                    <a:chOff x="480" y="2640"/>
                    <a:chExt cx="3648" cy="1296"/>
                  </a:xfrm>
                </p:grpSpPr>
                <p:grpSp>
                  <p:nvGrpSpPr>
                    <p:cNvPr id="895" name="Group 595"/>
                    <p:cNvGrpSpPr>
                      <a:grpSpLocks/>
                    </p:cNvGrpSpPr>
                    <p:nvPr/>
                  </p:nvGrpSpPr>
                  <p:grpSpPr bwMode="auto">
                    <a:xfrm>
                      <a:off x="480" y="3216"/>
                      <a:ext cx="768" cy="720"/>
                      <a:chOff x="480" y="3216"/>
                      <a:chExt cx="768" cy="720"/>
                    </a:xfrm>
                  </p:grpSpPr>
                  <p:sp>
                    <p:nvSpPr>
                      <p:cNvPr id="593" name="Rectangle 59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94" name="Line 59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5" name="Line 59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6" name="Line 5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7" name="Line 60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8" name="Line 60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9" name="Line 60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65" name="Group 603"/>
                    <p:cNvGrpSpPr>
                      <a:grpSpLocks/>
                    </p:cNvGrpSpPr>
                    <p:nvPr/>
                  </p:nvGrpSpPr>
                  <p:grpSpPr bwMode="auto">
                    <a:xfrm>
                      <a:off x="1056" y="3216"/>
                      <a:ext cx="768" cy="720"/>
                      <a:chOff x="480" y="3216"/>
                      <a:chExt cx="768" cy="720"/>
                    </a:xfrm>
                  </p:grpSpPr>
                  <p:sp>
                    <p:nvSpPr>
                      <p:cNvPr id="586" name="Rectangle 60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87" name="Line 6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88" name="Line 60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89" name="Line 6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0" name="Line 60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1" name="Line 60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2" name="Line 61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72" name="Group 611"/>
                    <p:cNvGrpSpPr>
                      <a:grpSpLocks/>
                    </p:cNvGrpSpPr>
                    <p:nvPr/>
                  </p:nvGrpSpPr>
                  <p:grpSpPr bwMode="auto">
                    <a:xfrm>
                      <a:off x="1632" y="3216"/>
                      <a:ext cx="768" cy="720"/>
                      <a:chOff x="480" y="3216"/>
                      <a:chExt cx="768" cy="720"/>
                    </a:xfrm>
                  </p:grpSpPr>
                  <p:sp>
                    <p:nvSpPr>
                      <p:cNvPr id="579" name="Rectangle 61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80" name="Line 6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81" name="Line 61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82" name="Line 6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83" name="Line 61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84" name="Line 61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85" name="Line 61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79" name="Group 619"/>
                    <p:cNvGrpSpPr>
                      <a:grpSpLocks/>
                    </p:cNvGrpSpPr>
                    <p:nvPr/>
                  </p:nvGrpSpPr>
                  <p:grpSpPr bwMode="auto">
                    <a:xfrm>
                      <a:off x="2208" y="3216"/>
                      <a:ext cx="768" cy="720"/>
                      <a:chOff x="480" y="3216"/>
                      <a:chExt cx="768" cy="720"/>
                    </a:xfrm>
                  </p:grpSpPr>
                  <p:sp>
                    <p:nvSpPr>
                      <p:cNvPr id="572" name="Rectangle 62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73" name="Line 6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74" name="Line 62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75" name="Line 6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76" name="Line 62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77" name="Line 62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78" name="Line 62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85" name="Group 627"/>
                    <p:cNvGrpSpPr>
                      <a:grpSpLocks/>
                    </p:cNvGrpSpPr>
                    <p:nvPr/>
                  </p:nvGrpSpPr>
                  <p:grpSpPr bwMode="auto">
                    <a:xfrm>
                      <a:off x="2784" y="3216"/>
                      <a:ext cx="768" cy="720"/>
                      <a:chOff x="480" y="3216"/>
                      <a:chExt cx="768" cy="720"/>
                    </a:xfrm>
                  </p:grpSpPr>
                  <p:sp>
                    <p:nvSpPr>
                      <p:cNvPr id="565" name="Rectangle 62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66" name="Line 6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7" name="Line 63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8" name="Line 6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9" name="Line 63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70" name="Line 63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71" name="Line 63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86" name="Group 635"/>
                    <p:cNvGrpSpPr>
                      <a:grpSpLocks/>
                    </p:cNvGrpSpPr>
                    <p:nvPr/>
                  </p:nvGrpSpPr>
                  <p:grpSpPr bwMode="auto">
                    <a:xfrm>
                      <a:off x="3360" y="3216"/>
                      <a:ext cx="768" cy="720"/>
                      <a:chOff x="480" y="3216"/>
                      <a:chExt cx="768" cy="720"/>
                    </a:xfrm>
                  </p:grpSpPr>
                  <p:sp>
                    <p:nvSpPr>
                      <p:cNvPr id="558" name="Rectangle 63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59" name="Line 6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0" name="Line 63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1" name="Line 6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2" name="Line 64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 name="Line 64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4" name="Line 64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87" name="Group 643"/>
                    <p:cNvGrpSpPr>
                      <a:grpSpLocks/>
                    </p:cNvGrpSpPr>
                    <p:nvPr/>
                  </p:nvGrpSpPr>
                  <p:grpSpPr bwMode="auto">
                    <a:xfrm>
                      <a:off x="480" y="2640"/>
                      <a:ext cx="768" cy="720"/>
                      <a:chOff x="480" y="3216"/>
                      <a:chExt cx="768" cy="720"/>
                    </a:xfrm>
                  </p:grpSpPr>
                  <p:sp>
                    <p:nvSpPr>
                      <p:cNvPr id="551" name="Rectangle 64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52" name="Line 6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53" name="Line 64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54" name="Line 6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55" name="Line 64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56" name="Line 64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57" name="Line 65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88" name="Group 651"/>
                    <p:cNvGrpSpPr>
                      <a:grpSpLocks/>
                    </p:cNvGrpSpPr>
                    <p:nvPr/>
                  </p:nvGrpSpPr>
                  <p:grpSpPr bwMode="auto">
                    <a:xfrm>
                      <a:off x="1056" y="2640"/>
                      <a:ext cx="768" cy="720"/>
                      <a:chOff x="480" y="3216"/>
                      <a:chExt cx="768" cy="720"/>
                    </a:xfrm>
                  </p:grpSpPr>
                  <p:sp>
                    <p:nvSpPr>
                      <p:cNvPr id="544" name="Rectangle 65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45" name="Line 6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46" name="Line 65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47" name="Line 6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48" name="Line 65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49" name="Line 65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50" name="Line 65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90" name="Group 659"/>
                    <p:cNvGrpSpPr>
                      <a:grpSpLocks/>
                    </p:cNvGrpSpPr>
                    <p:nvPr/>
                  </p:nvGrpSpPr>
                  <p:grpSpPr bwMode="auto">
                    <a:xfrm>
                      <a:off x="1632" y="2640"/>
                      <a:ext cx="768" cy="720"/>
                      <a:chOff x="480" y="3216"/>
                      <a:chExt cx="768" cy="720"/>
                    </a:xfrm>
                  </p:grpSpPr>
                  <p:sp>
                    <p:nvSpPr>
                      <p:cNvPr id="537" name="Rectangle 66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38" name="Line 6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39" name="Line 66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40" name="Line 6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41" name="Line 66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42" name="Line 66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43" name="Line 66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96" name="Group 667"/>
                    <p:cNvGrpSpPr>
                      <a:grpSpLocks/>
                    </p:cNvGrpSpPr>
                    <p:nvPr/>
                  </p:nvGrpSpPr>
                  <p:grpSpPr bwMode="auto">
                    <a:xfrm>
                      <a:off x="2208" y="2640"/>
                      <a:ext cx="768" cy="720"/>
                      <a:chOff x="480" y="3216"/>
                      <a:chExt cx="768" cy="720"/>
                    </a:xfrm>
                  </p:grpSpPr>
                  <p:sp>
                    <p:nvSpPr>
                      <p:cNvPr id="530" name="Rectangle 66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31" name="Line 6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32" name="Line 67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33" name="Line 6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34" name="Line 67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35" name="Line 67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36" name="Line 67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97" name="Group 675"/>
                    <p:cNvGrpSpPr>
                      <a:grpSpLocks/>
                    </p:cNvGrpSpPr>
                    <p:nvPr/>
                  </p:nvGrpSpPr>
                  <p:grpSpPr bwMode="auto">
                    <a:xfrm>
                      <a:off x="2784" y="2640"/>
                      <a:ext cx="768" cy="720"/>
                      <a:chOff x="480" y="3216"/>
                      <a:chExt cx="768" cy="720"/>
                    </a:xfrm>
                  </p:grpSpPr>
                  <p:sp>
                    <p:nvSpPr>
                      <p:cNvPr id="523" name="Rectangle 67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24" name="Line 6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25" name="Line 67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26" name="Line 6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27" name="Line 68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28" name="Line 68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29" name="Line 68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98" name="Group 683"/>
                    <p:cNvGrpSpPr>
                      <a:grpSpLocks/>
                    </p:cNvGrpSpPr>
                    <p:nvPr/>
                  </p:nvGrpSpPr>
                  <p:grpSpPr bwMode="auto">
                    <a:xfrm>
                      <a:off x="3360" y="2640"/>
                      <a:ext cx="768" cy="720"/>
                      <a:chOff x="480" y="3216"/>
                      <a:chExt cx="768" cy="720"/>
                    </a:xfrm>
                  </p:grpSpPr>
                  <p:sp>
                    <p:nvSpPr>
                      <p:cNvPr id="516" name="Rectangle 68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17" name="Line 6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8" name="Line 68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9" name="Line 6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20" name="Line 68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21" name="Line 68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22" name="Line 69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grpSp>
                <p:nvGrpSpPr>
                  <p:cNvPr id="899" name="Group 691"/>
                  <p:cNvGrpSpPr>
                    <a:grpSpLocks/>
                  </p:cNvGrpSpPr>
                  <p:nvPr/>
                </p:nvGrpSpPr>
                <p:grpSpPr bwMode="auto">
                  <a:xfrm>
                    <a:off x="480" y="2640"/>
                    <a:ext cx="3648" cy="1296"/>
                    <a:chOff x="480" y="2640"/>
                    <a:chExt cx="3648" cy="1296"/>
                  </a:xfrm>
                </p:grpSpPr>
                <p:grpSp>
                  <p:nvGrpSpPr>
                    <p:cNvPr id="900" name="Group 692"/>
                    <p:cNvGrpSpPr>
                      <a:grpSpLocks/>
                    </p:cNvGrpSpPr>
                    <p:nvPr/>
                  </p:nvGrpSpPr>
                  <p:grpSpPr bwMode="auto">
                    <a:xfrm>
                      <a:off x="480" y="3216"/>
                      <a:ext cx="768" cy="720"/>
                      <a:chOff x="480" y="3216"/>
                      <a:chExt cx="768" cy="720"/>
                    </a:xfrm>
                  </p:grpSpPr>
                  <p:sp>
                    <p:nvSpPr>
                      <p:cNvPr id="497" name="Rectangle 6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98" name="Line 6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9" name="Line 6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0" name="Line 6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1" name="Line 6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 name="Line 6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3" name="Line 6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901" name="Group 700"/>
                    <p:cNvGrpSpPr>
                      <a:grpSpLocks/>
                    </p:cNvGrpSpPr>
                    <p:nvPr/>
                  </p:nvGrpSpPr>
                  <p:grpSpPr bwMode="auto">
                    <a:xfrm>
                      <a:off x="1056" y="3216"/>
                      <a:ext cx="768" cy="720"/>
                      <a:chOff x="480" y="3216"/>
                      <a:chExt cx="768" cy="720"/>
                    </a:xfrm>
                  </p:grpSpPr>
                  <p:sp>
                    <p:nvSpPr>
                      <p:cNvPr id="490" name="Rectangle 7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91" name="Line 7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2" name="Line 7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3" name="Line 7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4" name="Line 7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5" name="Line 7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6" name="Line 7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902" name="Group 708"/>
                    <p:cNvGrpSpPr>
                      <a:grpSpLocks/>
                    </p:cNvGrpSpPr>
                    <p:nvPr/>
                  </p:nvGrpSpPr>
                  <p:grpSpPr bwMode="auto">
                    <a:xfrm>
                      <a:off x="1632" y="3216"/>
                      <a:ext cx="768" cy="720"/>
                      <a:chOff x="480" y="3216"/>
                      <a:chExt cx="768" cy="720"/>
                    </a:xfrm>
                  </p:grpSpPr>
                  <p:sp>
                    <p:nvSpPr>
                      <p:cNvPr id="483" name="Rectangle 7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84" name="Line 7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5" name="Line 7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6" name="Line 7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7" name="Line 7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8" name="Line 7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9" name="Line 7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903" name="Group 716"/>
                    <p:cNvGrpSpPr>
                      <a:grpSpLocks/>
                    </p:cNvGrpSpPr>
                    <p:nvPr/>
                  </p:nvGrpSpPr>
                  <p:grpSpPr bwMode="auto">
                    <a:xfrm>
                      <a:off x="2208" y="3216"/>
                      <a:ext cx="768" cy="720"/>
                      <a:chOff x="480" y="3216"/>
                      <a:chExt cx="768" cy="720"/>
                    </a:xfrm>
                  </p:grpSpPr>
                  <p:sp>
                    <p:nvSpPr>
                      <p:cNvPr id="476" name="Rectangle 7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77" name="Line 7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78" name="Line 7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79" name="Line 7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0" name="Line 7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 name="Line 7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2" name="Line 7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904" name="Group 724"/>
                    <p:cNvGrpSpPr>
                      <a:grpSpLocks/>
                    </p:cNvGrpSpPr>
                    <p:nvPr/>
                  </p:nvGrpSpPr>
                  <p:grpSpPr bwMode="auto">
                    <a:xfrm>
                      <a:off x="2784" y="3216"/>
                      <a:ext cx="768" cy="720"/>
                      <a:chOff x="480" y="3216"/>
                      <a:chExt cx="768" cy="720"/>
                    </a:xfrm>
                  </p:grpSpPr>
                  <p:sp>
                    <p:nvSpPr>
                      <p:cNvPr id="469" name="Rectangle 7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70" name="Line 7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71" name="Line 7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72" name="Line 7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73" name="Line 7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74" name="Line 7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75" name="Line 7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905" name="Group 732"/>
                    <p:cNvGrpSpPr>
                      <a:grpSpLocks/>
                    </p:cNvGrpSpPr>
                    <p:nvPr/>
                  </p:nvGrpSpPr>
                  <p:grpSpPr bwMode="auto">
                    <a:xfrm>
                      <a:off x="3360" y="3216"/>
                      <a:ext cx="768" cy="720"/>
                      <a:chOff x="480" y="3216"/>
                      <a:chExt cx="768" cy="720"/>
                    </a:xfrm>
                  </p:grpSpPr>
                  <p:sp>
                    <p:nvSpPr>
                      <p:cNvPr id="462" name="Rectangle 7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63" name="Line 7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64" name="Line 7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65" name="Line 7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66" name="Line 7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67" name="Line 7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68" name="Line 7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997" name="Group 740"/>
                    <p:cNvGrpSpPr>
                      <a:grpSpLocks/>
                    </p:cNvGrpSpPr>
                    <p:nvPr/>
                  </p:nvGrpSpPr>
                  <p:grpSpPr bwMode="auto">
                    <a:xfrm>
                      <a:off x="480" y="2640"/>
                      <a:ext cx="768" cy="720"/>
                      <a:chOff x="480" y="3216"/>
                      <a:chExt cx="768" cy="720"/>
                    </a:xfrm>
                  </p:grpSpPr>
                  <p:sp>
                    <p:nvSpPr>
                      <p:cNvPr id="455" name="Rectangle 7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56" name="Line 7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7" name="Line 7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8" name="Line 7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9" name="Line 7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60" name="Line 7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61" name="Line 7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7004" name="Group 748"/>
                    <p:cNvGrpSpPr>
                      <a:grpSpLocks/>
                    </p:cNvGrpSpPr>
                    <p:nvPr/>
                  </p:nvGrpSpPr>
                  <p:grpSpPr bwMode="auto">
                    <a:xfrm>
                      <a:off x="1056" y="2640"/>
                      <a:ext cx="768" cy="720"/>
                      <a:chOff x="480" y="3216"/>
                      <a:chExt cx="768" cy="720"/>
                    </a:xfrm>
                  </p:grpSpPr>
                  <p:sp>
                    <p:nvSpPr>
                      <p:cNvPr id="448" name="Rectangle 7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49" name="Line 7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0" name="Line 7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1" name="Line 7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2" name="Line 7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3" name="Line 7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4" name="Line 7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7011" name="Group 756"/>
                    <p:cNvGrpSpPr>
                      <a:grpSpLocks/>
                    </p:cNvGrpSpPr>
                    <p:nvPr/>
                  </p:nvGrpSpPr>
                  <p:grpSpPr bwMode="auto">
                    <a:xfrm>
                      <a:off x="1632" y="2640"/>
                      <a:ext cx="768" cy="720"/>
                      <a:chOff x="480" y="3216"/>
                      <a:chExt cx="768" cy="720"/>
                    </a:xfrm>
                  </p:grpSpPr>
                  <p:sp>
                    <p:nvSpPr>
                      <p:cNvPr id="441" name="Rectangle 7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42" name="Line 7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43" name="Line 7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44" name="Line 7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45" name="Line 7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46" name="Line 7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47" name="Line 7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7017" name="Group 764"/>
                    <p:cNvGrpSpPr>
                      <a:grpSpLocks/>
                    </p:cNvGrpSpPr>
                    <p:nvPr/>
                  </p:nvGrpSpPr>
                  <p:grpSpPr bwMode="auto">
                    <a:xfrm>
                      <a:off x="2208" y="2640"/>
                      <a:ext cx="768" cy="720"/>
                      <a:chOff x="480" y="3216"/>
                      <a:chExt cx="768" cy="720"/>
                    </a:xfrm>
                  </p:grpSpPr>
                  <p:sp>
                    <p:nvSpPr>
                      <p:cNvPr id="434" name="Rectangle 7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35" name="Line 7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6" name="Line 7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7" name="Line 7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8" name="Line 7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9" name="Line 7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40" name="Line 7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7018" name="Group 772"/>
                    <p:cNvGrpSpPr>
                      <a:grpSpLocks/>
                    </p:cNvGrpSpPr>
                    <p:nvPr/>
                  </p:nvGrpSpPr>
                  <p:grpSpPr bwMode="auto">
                    <a:xfrm>
                      <a:off x="2784" y="2640"/>
                      <a:ext cx="768" cy="720"/>
                      <a:chOff x="480" y="3216"/>
                      <a:chExt cx="768" cy="720"/>
                    </a:xfrm>
                  </p:grpSpPr>
                  <p:sp>
                    <p:nvSpPr>
                      <p:cNvPr id="427" name="Rectangle 7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28" name="Line 7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9" name="Line 7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 name="Line 7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1" name="Line 7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2" name="Line 7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3" name="Line 7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7019" name="Group 780"/>
                    <p:cNvGrpSpPr>
                      <a:grpSpLocks/>
                    </p:cNvGrpSpPr>
                    <p:nvPr/>
                  </p:nvGrpSpPr>
                  <p:grpSpPr bwMode="auto">
                    <a:xfrm>
                      <a:off x="3360" y="2640"/>
                      <a:ext cx="768" cy="720"/>
                      <a:chOff x="480" y="3216"/>
                      <a:chExt cx="768" cy="720"/>
                    </a:xfrm>
                  </p:grpSpPr>
                  <p:sp>
                    <p:nvSpPr>
                      <p:cNvPr id="420" name="Rectangle 7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21" name="Line 7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2" name="Line 7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3" name="Line 7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4" name="Line 7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5" name="Line 7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6" name="Line 7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grpSp>
          </p:grpSp>
        </p:grpSp>
        <p:sp>
          <p:nvSpPr>
            <p:cNvPr id="401" name="Text Box 789"/>
            <p:cNvSpPr txBox="1">
              <a:spLocks noChangeArrowheads="1"/>
            </p:cNvSpPr>
            <p:nvPr/>
          </p:nvSpPr>
          <p:spPr bwMode="auto">
            <a:xfrm>
              <a:off x="2725" y="1856"/>
              <a:ext cx="1581" cy="1648"/>
            </a:xfrm>
            <a:prstGeom prst="rect">
              <a:avLst/>
            </a:prstGeom>
            <a:solidFill>
              <a:srgbClr val="FF0000"/>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i="1" dirty="0">
                  <a:solidFill>
                    <a:schemeClr val="bg1"/>
                  </a:solidFill>
                </a:rPr>
                <a:t>In the new version of HYSPLIT (4.9), puffs are “dumped” into an </a:t>
              </a:r>
              <a:r>
                <a:rPr lang="en-US" sz="1600" b="1" i="1" dirty="0" err="1">
                  <a:solidFill>
                    <a:schemeClr val="bg1"/>
                  </a:solidFill>
                </a:rPr>
                <a:t>Eulerian</a:t>
              </a:r>
              <a:r>
                <a:rPr lang="en-US" sz="1600" b="1" i="1" dirty="0">
                  <a:solidFill>
                    <a:schemeClr val="bg1"/>
                  </a:solidFill>
                </a:rPr>
                <a:t> grid after a specified time (e.g., 96 </a:t>
              </a:r>
              <a:r>
                <a:rPr lang="en-US" sz="1600" b="1" i="1" dirty="0" err="1">
                  <a:solidFill>
                    <a:schemeClr val="bg1"/>
                  </a:solidFill>
                </a:rPr>
                <a:t>hrs</a:t>
              </a:r>
              <a:r>
                <a:rPr lang="en-US" sz="1600" b="1" i="1" dirty="0">
                  <a:solidFill>
                    <a:schemeClr val="bg1"/>
                  </a:solidFill>
                </a:rPr>
                <a:t>), and the mercury is simulated on that grid from then on…</a:t>
              </a:r>
            </a:p>
          </p:txBody>
        </p:sp>
      </p:grpSp>
      <p:grpSp>
        <p:nvGrpSpPr>
          <p:cNvPr id="77020" name="Group 1538"/>
          <p:cNvGrpSpPr>
            <a:grpSpLocks/>
          </p:cNvGrpSpPr>
          <p:nvPr/>
        </p:nvGrpSpPr>
        <p:grpSpPr bwMode="auto">
          <a:xfrm>
            <a:off x="164523" y="2095502"/>
            <a:ext cx="3644622" cy="2777659"/>
            <a:chOff x="114" y="848"/>
            <a:chExt cx="1938" cy="1983"/>
          </a:xfrm>
        </p:grpSpPr>
        <p:grpSp>
          <p:nvGrpSpPr>
            <p:cNvPr id="77022" name="Group 408"/>
            <p:cNvGrpSpPr>
              <a:grpSpLocks/>
            </p:cNvGrpSpPr>
            <p:nvPr/>
          </p:nvGrpSpPr>
          <p:grpSpPr bwMode="auto">
            <a:xfrm>
              <a:off x="1692" y="2740"/>
              <a:ext cx="360" cy="91"/>
              <a:chOff x="1692" y="2740"/>
              <a:chExt cx="360" cy="91"/>
            </a:xfrm>
          </p:grpSpPr>
          <p:sp>
            <p:nvSpPr>
              <p:cNvPr id="1218" name="Rectangle 75"/>
              <p:cNvSpPr>
                <a:spLocks noChangeAspect="1" noChangeArrowheads="1"/>
              </p:cNvSpPr>
              <p:nvPr/>
            </p:nvSpPr>
            <p:spPr bwMode="auto">
              <a:xfrm>
                <a:off x="1732" y="2740"/>
                <a:ext cx="152" cy="1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600" dirty="0"/>
              </a:p>
            </p:txBody>
          </p:sp>
          <p:sp>
            <p:nvSpPr>
              <p:cNvPr id="1211" name="Rectangle 83"/>
              <p:cNvSpPr>
                <a:spLocks noChangeAspect="1" noChangeArrowheads="1"/>
              </p:cNvSpPr>
              <p:nvPr/>
            </p:nvSpPr>
            <p:spPr bwMode="auto">
              <a:xfrm>
                <a:off x="1900" y="2740"/>
                <a:ext cx="152" cy="1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600" dirty="0"/>
              </a:p>
            </p:txBody>
          </p:sp>
          <p:sp>
            <p:nvSpPr>
              <p:cNvPr id="1204" name="Rectangle 59"/>
              <p:cNvSpPr>
                <a:spLocks noChangeAspect="1" noChangeArrowheads="1"/>
              </p:cNvSpPr>
              <p:nvPr/>
            </p:nvSpPr>
            <p:spPr bwMode="auto">
              <a:xfrm>
                <a:off x="1692" y="2812"/>
                <a:ext cx="152" cy="1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600" dirty="0"/>
              </a:p>
            </p:txBody>
          </p:sp>
        </p:grpSp>
        <p:sp>
          <p:nvSpPr>
            <p:cNvPr id="1186" name="Text Box 1320"/>
            <p:cNvSpPr txBox="1">
              <a:spLocks noChangeArrowheads="1"/>
            </p:cNvSpPr>
            <p:nvPr/>
          </p:nvSpPr>
          <p:spPr bwMode="auto">
            <a:xfrm>
              <a:off x="114" y="848"/>
              <a:ext cx="1543" cy="945"/>
            </a:xfrm>
            <a:prstGeom prst="rect">
              <a:avLst/>
            </a:prstGeom>
            <a:solidFill>
              <a:srgbClr val="FFFF99"/>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t>When puffs grow to sizes large relative to the meteorological data grid, they split, horizontally and/or vertically</a:t>
              </a:r>
            </a:p>
          </p:txBody>
        </p:sp>
      </p:grpSp>
      <p:sp>
        <p:nvSpPr>
          <p:cNvPr id="1219" name="Text Box 1319"/>
          <p:cNvSpPr txBox="1">
            <a:spLocks noChangeArrowheads="1"/>
          </p:cNvSpPr>
          <p:nvPr/>
        </p:nvSpPr>
        <p:spPr bwMode="auto">
          <a:xfrm>
            <a:off x="7490147" y="2442937"/>
            <a:ext cx="1500876" cy="1837186"/>
          </a:xfrm>
          <a:prstGeom prst="rect">
            <a:avLst/>
          </a:prstGeom>
          <a:solidFill>
            <a:srgbClr val="0000FF"/>
          </a:solidFill>
          <a:ln w="9525">
            <a:solidFill>
              <a:schemeClr val="tx1"/>
            </a:solidFill>
            <a:miter lim="800000"/>
            <a:headEnd/>
            <a:tailEnd/>
          </a:ln>
        </p:spPr>
        <p:txBody>
          <a:bodyPr wrap="square" lIns="82058" tIns="41029" rIns="82058" bIns="4102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dirty="0">
                <a:solidFill>
                  <a:schemeClr val="bg1"/>
                </a:solidFill>
              </a:rPr>
              <a:t>Ok for </a:t>
            </a:r>
            <a:r>
              <a:rPr lang="en-US" sz="1400" b="1" i="1" dirty="0">
                <a:solidFill>
                  <a:srgbClr val="FFFF00"/>
                </a:solidFill>
              </a:rPr>
              <a:t>regional</a:t>
            </a:r>
            <a:r>
              <a:rPr lang="en-US" sz="1400" b="1" dirty="0">
                <a:solidFill>
                  <a:schemeClr val="bg1"/>
                </a:solidFill>
              </a:rPr>
              <a:t> simulations, </a:t>
            </a:r>
          </a:p>
          <a:p>
            <a:pPr eaLnBrk="1" hangingPunct="1"/>
            <a:r>
              <a:rPr lang="en-US" sz="1400" b="1" dirty="0">
                <a:solidFill>
                  <a:schemeClr val="bg1"/>
                </a:solidFill>
              </a:rPr>
              <a:t>but for </a:t>
            </a:r>
            <a:r>
              <a:rPr lang="en-US" sz="1400" b="1" i="1" dirty="0">
                <a:solidFill>
                  <a:srgbClr val="FFFF00"/>
                </a:solidFill>
              </a:rPr>
              <a:t>global</a:t>
            </a:r>
            <a:r>
              <a:rPr lang="en-US" sz="1400" b="1" dirty="0">
                <a:solidFill>
                  <a:schemeClr val="bg1"/>
                </a:solidFill>
              </a:rPr>
              <a:t> modeling, </a:t>
            </a:r>
          </a:p>
          <a:p>
            <a:pPr eaLnBrk="1" hangingPunct="1"/>
            <a:r>
              <a:rPr lang="en-US" sz="1400" b="1" dirty="0">
                <a:solidFill>
                  <a:schemeClr val="bg1"/>
                </a:solidFill>
              </a:rPr>
              <a:t>puff splitting </a:t>
            </a:r>
          </a:p>
          <a:p>
            <a:pPr eaLnBrk="1" hangingPunct="1"/>
            <a:r>
              <a:rPr lang="en-US" sz="1400" b="1" dirty="0">
                <a:solidFill>
                  <a:schemeClr val="bg1"/>
                </a:solidFill>
              </a:rPr>
              <a:t>overwhelms </a:t>
            </a:r>
          </a:p>
          <a:p>
            <a:pPr eaLnBrk="1" hangingPunct="1"/>
            <a:r>
              <a:rPr lang="en-US" sz="1400" b="1" dirty="0">
                <a:solidFill>
                  <a:schemeClr val="bg1"/>
                </a:solidFill>
              </a:rPr>
              <a:t>computational </a:t>
            </a:r>
          </a:p>
          <a:p>
            <a:pPr eaLnBrk="1" hangingPunct="1"/>
            <a:r>
              <a:rPr lang="en-US" sz="1400" b="1" dirty="0">
                <a:solidFill>
                  <a:schemeClr val="bg1"/>
                </a:solidFill>
              </a:rPr>
              <a:t>resources</a:t>
            </a:r>
          </a:p>
        </p:txBody>
      </p:sp>
      <p:sp>
        <p:nvSpPr>
          <p:cNvPr id="1194" name="Freeform 1193"/>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pic>
        <p:nvPicPr>
          <p:cNvPr id="1195" name="Picture 7" descr="NOAA"/>
          <p:cNvPicPr>
            <a:picLocks noChangeAspect="1" noChangeArrowheads="1"/>
          </p:cNvPicPr>
          <p:nvPr/>
        </p:nvPicPr>
        <p:blipFill>
          <a:blip r:embed="rId7"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196" name="Date Placeholder 3"/>
          <p:cNvSpPr>
            <a:spLocks noGrp="1"/>
          </p:cNvSpPr>
          <p:nvPr>
            <p:ph type="dt" sz="half" idx="10"/>
          </p:nvPr>
        </p:nvSpPr>
        <p:spPr>
          <a:xfrm>
            <a:off x="457200" y="6356350"/>
            <a:ext cx="2133600" cy="365125"/>
          </a:xfrm>
        </p:spPr>
        <p:txBody>
          <a:bodyPr/>
          <a:lstStyle/>
          <a:p>
            <a:fld id="{3BF72E70-F309-487C-8387-A657D1DD6C67}" type="datetime1">
              <a:rPr lang="en-US" smtClean="0"/>
              <a:pPr/>
              <a:t>4/16/2011</a:t>
            </a:fld>
            <a:endParaRPr lang="en-US" dirty="0"/>
          </a:p>
        </p:txBody>
      </p:sp>
      <p:sp>
        <p:nvSpPr>
          <p:cNvPr id="1197" name="Footer Placeholder 4"/>
          <p:cNvSpPr>
            <a:spLocks noGrp="1"/>
          </p:cNvSpPr>
          <p:nvPr>
            <p:ph type="ftr" sz="quarter" idx="11"/>
          </p:nvPr>
        </p:nvSpPr>
        <p:spPr>
          <a:xfrm>
            <a:off x="2667000" y="6356350"/>
            <a:ext cx="3352800" cy="365125"/>
          </a:xfrm>
        </p:spPr>
        <p:txBody>
          <a:bodyPr/>
          <a:lstStyle/>
          <a:p>
            <a:r>
              <a:rPr lang="en-US" dirty="0" smtClean="0"/>
              <a:t>Air Resources Laboratory</a:t>
            </a:r>
            <a:endParaRPr lang="en-US" dirty="0"/>
          </a:p>
        </p:txBody>
      </p:sp>
      <p:sp>
        <p:nvSpPr>
          <p:cNvPr id="1198" name="Slide Number Placeholder 5"/>
          <p:cNvSpPr>
            <a:spLocks noGrp="1"/>
          </p:cNvSpPr>
          <p:nvPr>
            <p:ph type="sldNum" sz="quarter" idx="12"/>
          </p:nvPr>
        </p:nvSpPr>
        <p:spPr>
          <a:xfrm>
            <a:off x="7924800" y="6356350"/>
            <a:ext cx="762000" cy="365125"/>
          </a:xfrm>
        </p:spPr>
        <p:txBody>
          <a:bodyPr/>
          <a:lstStyle/>
          <a:p>
            <a:fld id="{3E7EE49B-C32B-495C-9640-ABBF50F57D80}" type="slidenum">
              <a:rPr lang="en-US" smtClean="0"/>
              <a:pPr/>
              <a:t>30</a:t>
            </a:fld>
            <a:endParaRPr lang="en-US"/>
          </a:p>
        </p:txBody>
      </p:sp>
      <p:sp>
        <p:nvSpPr>
          <p:cNvPr id="1199" name="Title 21"/>
          <p:cNvSpPr txBox="1">
            <a:spLocks/>
          </p:cNvSpPr>
          <p:nvPr/>
        </p:nvSpPr>
        <p:spPr>
          <a:xfrm>
            <a:off x="838200" y="779651"/>
            <a:ext cx="3352800" cy="838200"/>
          </a:xfrm>
          <a:prstGeom prst="rect">
            <a:avLst/>
          </a:prstGeom>
        </p:spPr>
        <p:txBody>
          <a:bodyPr vert="horz" lIns="0" rIns="0" bIns="0" anchor="b">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04617B"/>
                </a:solidFill>
                <a:effectLst/>
                <a:uLnTx/>
                <a:uFillTx/>
                <a:latin typeface="+mj-lt"/>
                <a:ea typeface="+mj-ea"/>
                <a:cs typeface="+mj-cs"/>
              </a:rPr>
              <a:t>Modeling –  Accomplishments</a:t>
            </a:r>
            <a:endParaRPr kumimoji="0" lang="en-US" sz="2400" b="0" i="0" u="none" strike="noStrike" kern="1200" cap="none" spc="0" normalizeH="0" baseline="0" noProof="0" dirty="0">
              <a:ln>
                <a:noFill/>
              </a:ln>
              <a:solidFill>
                <a:srgbClr val="04617B"/>
              </a:solidFill>
              <a:effectLst/>
              <a:uLnTx/>
              <a:uFillTx/>
              <a:latin typeface="+mj-lt"/>
              <a:ea typeface="+mj-ea"/>
              <a:cs typeface="+mj-cs"/>
            </a:endParaRPr>
          </a:p>
        </p:txBody>
      </p:sp>
    </p:spTree>
    <p:extLst>
      <p:ext uri="{BB962C8B-B14F-4D97-AF65-F5344CB8AC3E}">
        <p14:creationId xmlns="" xmlns:p14="http://schemas.microsoft.com/office/powerpoint/2010/main" val="1234458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7"/>
                                        </p:tgtEl>
                                        <p:attrNameLst>
                                          <p:attrName>style.visibility</p:attrName>
                                        </p:attrNameLst>
                                      </p:cBhvr>
                                      <p:to>
                                        <p:strVal val="visible"/>
                                      </p:to>
                                    </p:set>
                                    <p:animEffect transition="in" filter="fade">
                                      <p:cBhvr>
                                        <p:cTn id="21" dur="2000"/>
                                        <p:tgtEl>
                                          <p:spTgt spid="40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4"/>
                                        </p:tgtEl>
                                        <p:attrNameLst>
                                          <p:attrName>style.visibility</p:attrName>
                                        </p:attrNameLst>
                                      </p:cBhvr>
                                      <p:to>
                                        <p:strVal val="visible"/>
                                      </p:to>
                                    </p:set>
                                    <p:animEffect transition="in" filter="fade">
                                      <p:cBhvr>
                                        <p:cTn id="31" dur="2000"/>
                                        <p:tgtEl>
                                          <p:spTgt spid="404"/>
                                        </p:tgtEl>
                                      </p:cBhvr>
                                    </p:animEffect>
                                  </p:childTnLst>
                                  <p:subTnLst>
                                    <p:set>
                                      <p:cBhvr override="childStyle">
                                        <p:cTn dur="1" fill="hold" display="0" masterRel="nextClick" afterEffect="1"/>
                                        <p:tgtEl>
                                          <p:spTgt spid="404"/>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6"/>
                                        </p:tgtEl>
                                        <p:attrNameLst>
                                          <p:attrName>style.visibility</p:attrName>
                                        </p:attrNameLst>
                                      </p:cBhvr>
                                      <p:to>
                                        <p:strVal val="visible"/>
                                      </p:to>
                                    </p:set>
                                    <p:animEffect transition="in" filter="fade">
                                      <p:cBhvr>
                                        <p:cTn id="36" dur="2000"/>
                                        <p:tgtEl>
                                          <p:spTgt spid="39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92"/>
                                        </p:tgtEl>
                                        <p:attrNameLst>
                                          <p:attrName>style.visibility</p:attrName>
                                        </p:attrNameLst>
                                      </p:cBhvr>
                                      <p:to>
                                        <p:strVal val="visible"/>
                                      </p:to>
                                    </p:set>
                                    <p:animEffect transition="in" filter="fade">
                                      <p:cBhvr>
                                        <p:cTn id="51" dur="2000"/>
                                        <p:tgtEl>
                                          <p:spTgt spid="392"/>
                                        </p:tgtEl>
                                      </p:cBhvr>
                                    </p:animEffect>
                                  </p:childTnLst>
                                  <p:subTnLst>
                                    <p:set>
                                      <p:cBhvr override="childStyle">
                                        <p:cTn dur="1" fill="hold" display="0" masterRel="nextClick" afterEffect="1"/>
                                        <p:tgtEl>
                                          <p:spTgt spid="392"/>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20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09"/>
                                        </p:tgtEl>
                                        <p:attrNameLst>
                                          <p:attrName>style.visibility</p:attrName>
                                        </p:attrNameLst>
                                      </p:cBhvr>
                                      <p:to>
                                        <p:strVal val="visible"/>
                                      </p:to>
                                    </p:set>
                                    <p:animEffect transition="in" filter="fade">
                                      <p:cBhvr>
                                        <p:cTn id="61" dur="2000"/>
                                        <p:tgtEl>
                                          <p:spTgt spid="409"/>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0" fill="hold" grpId="0" nodeType="clickEffect">
                                  <p:stCondLst>
                                    <p:cond delay="0"/>
                                  </p:stCondLst>
                                  <p:childTnLst>
                                    <p:set>
                                      <p:cBhvr>
                                        <p:cTn id="65" dur="1" fill="hold">
                                          <p:stCondLst>
                                            <p:cond delay="0"/>
                                          </p:stCondLst>
                                        </p:cTn>
                                        <p:tgtEl>
                                          <p:spTgt spid="1219"/>
                                        </p:tgtEl>
                                        <p:attrNameLst>
                                          <p:attrName>style.visibility</p:attrName>
                                        </p:attrNameLst>
                                      </p:cBhvr>
                                      <p:to>
                                        <p:strVal val="visible"/>
                                      </p:to>
                                    </p:set>
                                    <p:anim calcmode="lin" valueType="num">
                                      <p:cBhvr>
                                        <p:cTn id="66" dur="500" fill="hold"/>
                                        <p:tgtEl>
                                          <p:spTgt spid="1219"/>
                                        </p:tgtEl>
                                        <p:attrNameLst>
                                          <p:attrName>ppt_w</p:attrName>
                                        </p:attrNameLst>
                                      </p:cBhvr>
                                      <p:tavLst>
                                        <p:tav tm="0">
                                          <p:val>
                                            <p:fltVal val="0"/>
                                          </p:val>
                                        </p:tav>
                                        <p:tav tm="100000">
                                          <p:val>
                                            <p:strVal val="#ppt_w"/>
                                          </p:val>
                                        </p:tav>
                                      </p:tavLst>
                                    </p:anim>
                                    <p:anim calcmode="lin" valueType="num">
                                      <p:cBhvr>
                                        <p:cTn id="67" dur="500" fill="hold"/>
                                        <p:tgtEl>
                                          <p:spTgt spid="1219"/>
                                        </p:tgtEl>
                                        <p:attrNameLst>
                                          <p:attrName>ppt_h</p:attrName>
                                        </p:attrNameLst>
                                      </p:cBhvr>
                                      <p:tavLst>
                                        <p:tav tm="0">
                                          <p:val>
                                            <p:fltVal val="0"/>
                                          </p:val>
                                        </p:tav>
                                        <p:tav tm="100000">
                                          <p:val>
                                            <p:strVal val="#ppt_h"/>
                                          </p:val>
                                        </p:tav>
                                      </p:tavLst>
                                    </p:anim>
                                    <p:animEffect transition="in" filter="fade">
                                      <p:cBhvr>
                                        <p:cTn id="68" dur="500"/>
                                        <p:tgtEl>
                                          <p:spTgt spid="1219"/>
                                        </p:tgtEl>
                                      </p:cBhvr>
                                    </p:animEffect>
                                  </p:childTnLst>
                                  <p:subTnLst>
                                    <p:set>
                                      <p:cBhvr override="childStyle">
                                        <p:cTn dur="1" fill="hold" display="0" masterRel="nextClick" afterEffect="1"/>
                                        <p:tgtEl>
                                          <p:spTgt spid="1219"/>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76815"/>
                                        </p:tgtEl>
                                        <p:attrNameLst>
                                          <p:attrName>style.visibility</p:attrName>
                                        </p:attrNameLst>
                                      </p:cBhvr>
                                      <p:to>
                                        <p:strVal val="visible"/>
                                      </p:to>
                                    </p:set>
                                    <p:anim calcmode="lin" valueType="num">
                                      <p:cBhvr>
                                        <p:cTn id="73" dur="500" fill="hold"/>
                                        <p:tgtEl>
                                          <p:spTgt spid="76815"/>
                                        </p:tgtEl>
                                        <p:attrNameLst>
                                          <p:attrName>ppt_w</p:attrName>
                                        </p:attrNameLst>
                                      </p:cBhvr>
                                      <p:tavLst>
                                        <p:tav tm="0">
                                          <p:val>
                                            <p:fltVal val="0"/>
                                          </p:val>
                                        </p:tav>
                                        <p:tav tm="100000">
                                          <p:val>
                                            <p:strVal val="#ppt_w"/>
                                          </p:val>
                                        </p:tav>
                                      </p:tavLst>
                                    </p:anim>
                                    <p:anim calcmode="lin" valueType="num">
                                      <p:cBhvr>
                                        <p:cTn id="74" dur="500" fill="hold"/>
                                        <p:tgtEl>
                                          <p:spTgt spid="76815"/>
                                        </p:tgtEl>
                                        <p:attrNameLst>
                                          <p:attrName>ppt_h</p:attrName>
                                        </p:attrNameLst>
                                      </p:cBhvr>
                                      <p:tavLst>
                                        <p:tav tm="0">
                                          <p:val>
                                            <p:fltVal val="0"/>
                                          </p:val>
                                        </p:tav>
                                        <p:tav tm="100000">
                                          <p:val>
                                            <p:strVal val="#ppt_h"/>
                                          </p:val>
                                        </p:tav>
                                      </p:tavLst>
                                    </p:anim>
                                    <p:animEffect transition="in" filter="fade">
                                      <p:cBhvr>
                                        <p:cTn id="75" dur="500"/>
                                        <p:tgtEl>
                                          <p:spTgt spid="76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1"/>
          <p:cNvSpPr>
            <a:spLocks noGrp="1"/>
          </p:cNvSpPr>
          <p:nvPr>
            <p:ph type="title"/>
          </p:nvPr>
        </p:nvSpPr>
        <p:spPr>
          <a:xfrm>
            <a:off x="457200" y="838200"/>
            <a:ext cx="8229600" cy="475488"/>
          </a:xfrm>
        </p:spPr>
        <p:txBody>
          <a:bodyPr wrap="square">
            <a:spAutoFit/>
          </a:bodyPr>
          <a:lstStyle/>
          <a:p>
            <a:pPr algn="ctr"/>
            <a:r>
              <a:rPr lang="en-US" sz="2800" dirty="0" smtClean="0"/>
              <a:t>Modeling –  Indicators of Success</a:t>
            </a:r>
            <a:endParaRPr lang="en-US" sz="2800" dirty="0"/>
          </a:p>
        </p:txBody>
      </p:sp>
      <p:sp>
        <p:nvSpPr>
          <p:cNvPr id="8" name="Content Placeholder 7"/>
          <p:cNvSpPr>
            <a:spLocks noGrp="1"/>
          </p:cNvSpPr>
          <p:nvPr>
            <p:ph idx="1"/>
          </p:nvPr>
        </p:nvSpPr>
        <p:spPr>
          <a:xfrm>
            <a:off x="228600" y="1447800"/>
            <a:ext cx="5257800" cy="4770537"/>
          </a:xfrm>
        </p:spPr>
        <p:txBody>
          <a:bodyPr wrap="square">
            <a:spAutoFit/>
          </a:bodyPr>
          <a:lstStyle/>
          <a:p>
            <a:pPr>
              <a:spcBef>
                <a:spcPts val="1800"/>
              </a:spcBef>
            </a:pPr>
            <a:r>
              <a:rPr lang="en-US" sz="1800" dirty="0" smtClean="0"/>
              <a:t>Peer-reviewed publications, e.g., </a:t>
            </a:r>
            <a:r>
              <a:rPr lang="en-US" sz="1600" b="1" i="1" dirty="0" smtClean="0">
                <a:solidFill>
                  <a:srgbClr val="00A4DE"/>
                </a:solidFill>
              </a:rPr>
              <a:t>NOAA Report to Congress on Mercury Contamination in the Great Lakes</a:t>
            </a:r>
          </a:p>
          <a:p>
            <a:pPr>
              <a:spcBef>
                <a:spcPts val="1800"/>
              </a:spcBef>
            </a:pPr>
            <a:r>
              <a:rPr lang="en-US" sz="1800" dirty="0" smtClean="0"/>
              <a:t>Good performance in model intercomparison and model evaluation exercises</a:t>
            </a:r>
          </a:p>
          <a:p>
            <a:pPr lvl="0">
              <a:spcBef>
                <a:spcPts val="1800"/>
              </a:spcBef>
            </a:pPr>
            <a:r>
              <a:rPr lang="en-US" sz="1800" dirty="0" smtClean="0">
                <a:solidFill>
                  <a:prstClr val="black"/>
                </a:solidFill>
              </a:rPr>
              <a:t>Awarded grants to carry out modeling analysis, e.g., </a:t>
            </a:r>
            <a:r>
              <a:rPr lang="en-US" sz="1600" b="1" i="1" dirty="0" smtClean="0">
                <a:solidFill>
                  <a:srgbClr val="00B0F0"/>
                </a:solidFill>
              </a:rPr>
              <a:t>Great Lake Restoration Initiative</a:t>
            </a:r>
          </a:p>
          <a:p>
            <a:pPr>
              <a:spcBef>
                <a:spcPts val="1800"/>
              </a:spcBef>
            </a:pPr>
            <a:r>
              <a:rPr lang="en-US" sz="1800" dirty="0" smtClean="0"/>
              <a:t>Frequent invitations to provide guidance on  regulatory, legislative, and judicial issues</a:t>
            </a:r>
          </a:p>
          <a:p>
            <a:pPr lvl="0">
              <a:spcBef>
                <a:spcPts val="1800"/>
              </a:spcBef>
              <a:buClr>
                <a:srgbClr val="0BD0D9"/>
              </a:buClr>
              <a:defRPr/>
            </a:pPr>
            <a:r>
              <a:rPr lang="en-US" sz="1800" dirty="0" smtClean="0">
                <a:solidFill>
                  <a:prstClr val="black"/>
                </a:solidFill>
              </a:rPr>
              <a:t>Examples of impact on decisions include:</a:t>
            </a:r>
          </a:p>
          <a:p>
            <a:pPr lvl="1">
              <a:spcBef>
                <a:spcPts val="1800"/>
              </a:spcBef>
              <a:buClr>
                <a:srgbClr val="0F6FC6"/>
              </a:buClr>
              <a:defRPr/>
            </a:pPr>
            <a:r>
              <a:rPr lang="en-US" sz="1600" b="1" i="1" dirty="0">
                <a:solidFill>
                  <a:srgbClr val="00B0F0"/>
                </a:solidFill>
              </a:rPr>
              <a:t>Mercury regulations enacted by Pennsylvania</a:t>
            </a:r>
            <a:r>
              <a:rPr lang="en-US" sz="1800" dirty="0">
                <a:solidFill>
                  <a:srgbClr val="00B0F0"/>
                </a:solidFill>
              </a:rPr>
              <a:t> </a:t>
            </a:r>
            <a:endParaRPr lang="en-US" sz="1800" dirty="0" smtClean="0">
              <a:solidFill>
                <a:srgbClr val="00B0F0"/>
              </a:solidFill>
            </a:endParaRPr>
          </a:p>
          <a:p>
            <a:pPr lvl="1">
              <a:spcBef>
                <a:spcPts val="1800"/>
              </a:spcBef>
              <a:buClr>
                <a:srgbClr val="0F6FC6"/>
              </a:buClr>
              <a:defRPr/>
            </a:pPr>
            <a:r>
              <a:rPr lang="en-US" sz="1600" b="1" i="1" dirty="0" smtClean="0">
                <a:solidFill>
                  <a:srgbClr val="00B0F0"/>
                </a:solidFill>
              </a:rPr>
              <a:t>Debate over the Clean Air Mercury Rule (CAMR) related to the “hotspots” issue</a:t>
            </a:r>
          </a:p>
        </p:txBody>
      </p:sp>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dirty="0"/>
          </a:p>
        </p:txBody>
      </p:sp>
      <p:sp>
        <p:nvSpPr>
          <p:cNvPr id="5" name="Footer Placeholder 4"/>
          <p:cNvSpPr>
            <a:spLocks noGrp="1"/>
          </p:cNvSpPr>
          <p:nvPr>
            <p:ph type="ftr" sz="quarter" idx="11"/>
          </p:nvPr>
        </p:nvSpPr>
        <p:spPr/>
        <p:txBody>
          <a:bodyPr/>
          <a:lstStyle/>
          <a:p>
            <a:r>
              <a:rPr lang="en-US" dirty="0" smtClean="0"/>
              <a:t>Air Resources Laboratory</a:t>
            </a:r>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31</a:t>
            </a:fld>
            <a:endParaRPr lang="en-US"/>
          </a:p>
        </p:txBody>
      </p:sp>
      <p:grpSp>
        <p:nvGrpSpPr>
          <p:cNvPr id="19" name="Group 18"/>
          <p:cNvGrpSpPr>
            <a:grpSpLocks noChangeAspect="1"/>
          </p:cNvGrpSpPr>
          <p:nvPr/>
        </p:nvGrpSpPr>
        <p:grpSpPr>
          <a:xfrm>
            <a:off x="5638799" y="1783080"/>
            <a:ext cx="3295416" cy="4114800"/>
            <a:chOff x="4419600" y="923925"/>
            <a:chExt cx="4386262" cy="5476875"/>
          </a:xfrm>
        </p:grpSpPr>
        <p:sp>
          <p:nvSpPr>
            <p:cNvPr id="20" name="Rectangle 2"/>
            <p:cNvSpPr>
              <a:spLocks noChangeArrowheads="1"/>
            </p:cNvSpPr>
            <p:nvPr/>
          </p:nvSpPr>
          <p:spPr bwMode="auto">
            <a:xfrm>
              <a:off x="4527550" y="923925"/>
              <a:ext cx="4278312" cy="536575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21" name="Rectangle 3"/>
            <p:cNvSpPr>
              <a:spLocks noChangeArrowheads="1"/>
            </p:cNvSpPr>
            <p:nvPr/>
          </p:nvSpPr>
          <p:spPr bwMode="auto">
            <a:xfrm>
              <a:off x="4479925" y="976313"/>
              <a:ext cx="4278312" cy="536575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22" name="Rectangle 4"/>
            <p:cNvSpPr>
              <a:spLocks noChangeArrowheads="1"/>
            </p:cNvSpPr>
            <p:nvPr/>
          </p:nvSpPr>
          <p:spPr bwMode="auto">
            <a:xfrm>
              <a:off x="4432300" y="1019175"/>
              <a:ext cx="4278312" cy="5365750"/>
            </a:xfrm>
            <a:prstGeom prst="rect">
              <a:avLst/>
            </a:prstGeom>
            <a:solidFill>
              <a:schemeClr val="bg1"/>
            </a:solidFill>
            <a:ln w="19050">
              <a:solidFill>
                <a:schemeClr val="tx1"/>
              </a:solidFill>
              <a:miter lim="800000"/>
              <a:headEnd/>
              <a:tailEnd/>
            </a:ln>
          </p:spPr>
          <p:txBody>
            <a:bodyPr wrap="none" anchor="ctr"/>
            <a:lstStyle/>
            <a:p>
              <a:endParaRPr lang="en-US"/>
            </a:p>
          </p:txBody>
        </p:sp>
        <p:pic>
          <p:nvPicPr>
            <p:cNvPr id="23" name="Picture 5" descr="Pages from NOAA_GL_Hg_Apr_17_2007"/>
            <p:cNvPicPr>
              <a:picLocks noChangeAspect="1" noChangeArrowheads="1"/>
            </p:cNvPicPr>
            <p:nvPr/>
          </p:nvPicPr>
          <p:blipFill>
            <a:blip r:embed="rId3" cstate="print"/>
            <a:srcRect l="4706" t="3639" r="4706" b="8186"/>
            <a:stretch>
              <a:fillRect/>
            </a:stretch>
          </p:blipFill>
          <p:spPr bwMode="auto">
            <a:xfrm>
              <a:off x="4419600" y="1066800"/>
              <a:ext cx="4235450" cy="5334000"/>
            </a:xfrm>
            <a:prstGeom prst="rect">
              <a:avLst/>
            </a:prstGeom>
            <a:noFill/>
            <a:ln w="19050">
              <a:solidFill>
                <a:schemeClr val="tx1"/>
              </a:solidFill>
              <a:miter lim="800000"/>
              <a:headEnd/>
              <a:tailEnd/>
            </a:ln>
          </p:spPr>
        </p:pic>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1"/>
          <p:cNvSpPr>
            <a:spLocks noGrp="1"/>
          </p:cNvSpPr>
          <p:nvPr>
            <p:ph type="title"/>
          </p:nvPr>
        </p:nvSpPr>
        <p:spPr>
          <a:xfrm>
            <a:off x="457200" y="667512"/>
            <a:ext cx="8229600" cy="475488"/>
          </a:xfrm>
        </p:spPr>
        <p:txBody>
          <a:bodyPr wrap="square">
            <a:spAutoFit/>
          </a:bodyPr>
          <a:lstStyle/>
          <a:p>
            <a:pPr algn="ctr"/>
            <a:r>
              <a:rPr lang="en-US" sz="2800" dirty="0" smtClean="0"/>
              <a:t>Modeling –  Collaborators</a:t>
            </a:r>
            <a:endParaRPr lang="en-US" sz="2800" dirty="0"/>
          </a:p>
        </p:txBody>
      </p:sp>
      <p:sp>
        <p:nvSpPr>
          <p:cNvPr id="8" name="Content Placeholder 7"/>
          <p:cNvSpPr>
            <a:spLocks noGrp="1"/>
          </p:cNvSpPr>
          <p:nvPr>
            <p:ph idx="1"/>
          </p:nvPr>
        </p:nvSpPr>
        <p:spPr>
          <a:xfrm>
            <a:off x="304800" y="1219200"/>
            <a:ext cx="4114800" cy="1077218"/>
          </a:xfrm>
        </p:spPr>
        <p:txBody>
          <a:bodyPr>
            <a:spAutoFit/>
          </a:bodyPr>
          <a:lstStyle/>
          <a:p>
            <a:pPr marL="0" indent="0">
              <a:spcBef>
                <a:spcPts val="0"/>
              </a:spcBef>
              <a:buNone/>
            </a:pPr>
            <a:r>
              <a:rPr lang="en-US" sz="1600" u="sng" dirty="0" smtClean="0"/>
              <a:t>NOAA </a:t>
            </a:r>
          </a:p>
          <a:p>
            <a:pPr>
              <a:spcBef>
                <a:spcPts val="0"/>
              </a:spcBef>
            </a:pPr>
            <a:r>
              <a:rPr lang="en-US" sz="1600" dirty="0" smtClean="0"/>
              <a:t>National Weather Service (NWS)</a:t>
            </a:r>
          </a:p>
          <a:p>
            <a:pPr>
              <a:spcBef>
                <a:spcPts val="0"/>
              </a:spcBef>
            </a:pPr>
            <a:r>
              <a:rPr lang="en-US" sz="1600" dirty="0" smtClean="0"/>
              <a:t>Environmental Modeling Program</a:t>
            </a:r>
          </a:p>
          <a:p>
            <a:pPr>
              <a:spcBef>
                <a:spcPts val="0"/>
              </a:spcBef>
            </a:pPr>
            <a:r>
              <a:rPr lang="en-US" sz="1600" dirty="0" smtClean="0"/>
              <a:t>Ecosystem Research Program</a:t>
            </a:r>
          </a:p>
        </p:txBody>
      </p:sp>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a:p>
        </p:txBody>
      </p:sp>
      <p:sp>
        <p:nvSpPr>
          <p:cNvPr id="5" name="Footer Placeholder 4"/>
          <p:cNvSpPr>
            <a:spLocks noGrp="1"/>
          </p:cNvSpPr>
          <p:nvPr>
            <p:ph type="ftr" sz="quarter" idx="11"/>
          </p:nvPr>
        </p:nvSpPr>
        <p:spPr/>
        <p:txBody>
          <a:bodyPr/>
          <a:lstStyle/>
          <a:p>
            <a:r>
              <a:rPr lang="en-US" dirty="0" smtClean="0"/>
              <a:t>Air Resources Laboratory</a:t>
            </a:r>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32</a:t>
            </a:fld>
            <a:endParaRPr lang="en-US"/>
          </a:p>
        </p:txBody>
      </p:sp>
      <p:sp>
        <p:nvSpPr>
          <p:cNvPr id="24" name="Content Placeholder 7"/>
          <p:cNvSpPr txBox="1">
            <a:spLocks/>
          </p:cNvSpPr>
          <p:nvPr/>
        </p:nvSpPr>
        <p:spPr>
          <a:xfrm>
            <a:off x="304800" y="2438400"/>
            <a:ext cx="4114800" cy="1815882"/>
          </a:xfrm>
          <a:prstGeom prst="rect">
            <a:avLst/>
          </a:prstGeom>
        </p:spPr>
        <p:txBody>
          <a:bodyPr>
            <a:spAutoFit/>
          </a:bodyPr>
          <a:lstStyle/>
          <a:p>
            <a:pPr marL="0" marR="0" lvl="0" indent="0" algn="l" defTabSz="914400" rtl="0" eaLnBrk="1" fontAlgn="auto" latinLnBrk="0" hangingPunct="1">
              <a:lnSpc>
                <a:spcPct val="100000"/>
              </a:lnSpc>
              <a:spcAft>
                <a:spcPts val="0"/>
              </a:spcAft>
              <a:buClr>
                <a:schemeClr val="accent3"/>
              </a:buClr>
              <a:buSzPct val="95000"/>
              <a:buFont typeface="Wingdings 2"/>
              <a:buNone/>
              <a:tabLst/>
              <a:defRPr/>
            </a:pPr>
            <a:r>
              <a:rPr lang="en-US" sz="1600" u="sng" noProof="0" dirty="0" smtClean="0"/>
              <a:t>Other Federal Agencies and Programs</a:t>
            </a:r>
            <a:r>
              <a:rPr kumimoji="0" lang="en-US" sz="1600" b="0" i="0" u="sng" strike="noStrike" kern="1200" cap="none" spc="0" normalizeH="0" baseline="0" noProof="0" dirty="0" smtClean="0">
                <a:ln>
                  <a:noFill/>
                </a:ln>
                <a:solidFill>
                  <a:schemeClr val="tx1"/>
                </a:solidFill>
                <a:effectLst/>
                <a:uLnTx/>
                <a:uFillTx/>
                <a:latin typeface="+mn-lt"/>
                <a:ea typeface="+mn-ea"/>
                <a:cs typeface="+mn-cs"/>
              </a:rPr>
              <a:t> </a:t>
            </a: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EPA Clean Air Markets Division (CAMD)</a:t>
            </a:r>
          </a:p>
          <a:p>
            <a:pPr marL="274320" indent="-274320">
              <a:buClr>
                <a:schemeClr val="accent3"/>
              </a:buClr>
              <a:buSzPct val="95000"/>
              <a:buFont typeface="Wingdings 2"/>
              <a:buChar char=""/>
              <a:defRPr/>
            </a:pPr>
            <a:r>
              <a:rPr lang="en-US" sz="1600" dirty="0" smtClean="0"/>
              <a:t>Great Lakes Restoration Initiative (GLRI)</a:t>
            </a: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lang="en-US" sz="1600" dirty="0" smtClean="0"/>
              <a:t>EPA Office of Research and Development</a:t>
            </a: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lang="en-US" sz="1600" baseline="0" dirty="0" smtClean="0"/>
              <a:t>EPA</a:t>
            </a:r>
            <a:r>
              <a:rPr lang="en-US" sz="1600" dirty="0" smtClean="0"/>
              <a:t> Great Lakes National Program Office</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US</a:t>
            </a:r>
            <a:r>
              <a:rPr kumimoji="0" lang="en-US" sz="1600" b="0" i="0" u="none" strike="noStrike" kern="1200" cap="none" spc="0" normalizeH="0" noProof="0" dirty="0" smtClean="0">
                <a:ln>
                  <a:noFill/>
                </a:ln>
                <a:solidFill>
                  <a:schemeClr val="tx1"/>
                </a:solidFill>
                <a:effectLst/>
                <a:uLnTx/>
                <a:uFillTx/>
                <a:latin typeface="+mn-lt"/>
                <a:ea typeface="+mn-ea"/>
                <a:cs typeface="+mn-cs"/>
              </a:rPr>
              <a:t> Geological Survey</a:t>
            </a:r>
          </a:p>
          <a:p>
            <a:pPr marL="274320" indent="-274320">
              <a:buClr>
                <a:schemeClr val="accent3"/>
              </a:buClr>
              <a:buSzPct val="95000"/>
              <a:buFont typeface="Wingdings 2"/>
              <a:buChar char=""/>
              <a:defRPr/>
            </a:pPr>
            <a:r>
              <a:rPr lang="en-US" sz="1600" dirty="0" smtClean="0"/>
              <a:t>National Atmospheric Deposition Program</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5" name="Content Placeholder 7"/>
          <p:cNvSpPr txBox="1">
            <a:spLocks/>
          </p:cNvSpPr>
          <p:nvPr/>
        </p:nvSpPr>
        <p:spPr>
          <a:xfrm>
            <a:off x="304800" y="4409182"/>
            <a:ext cx="4114800" cy="1077218"/>
          </a:xfrm>
          <a:prstGeom prst="rect">
            <a:avLst/>
          </a:prstGeom>
        </p:spPr>
        <p:txBody>
          <a:bodyPr>
            <a:spAutoFit/>
          </a:bodyPr>
          <a:lstStyle/>
          <a:p>
            <a:pPr marL="0" marR="0" lvl="0" indent="0" algn="l" defTabSz="914400" rtl="0" eaLnBrk="1" fontAlgn="auto" latinLnBrk="0" hangingPunct="1">
              <a:lnSpc>
                <a:spcPct val="100000"/>
              </a:lnSpc>
              <a:spcAft>
                <a:spcPts val="0"/>
              </a:spcAft>
              <a:buClr>
                <a:schemeClr val="accent3"/>
              </a:buClr>
              <a:buSzPct val="95000"/>
              <a:buFont typeface="Wingdings 2"/>
              <a:buNone/>
              <a:tabLst/>
              <a:defRPr/>
            </a:pPr>
            <a:r>
              <a:rPr lang="en-US" sz="1600" u="sng" dirty="0" smtClean="0"/>
              <a:t>State/Local Governments</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Pennsylvania,</a:t>
            </a:r>
            <a:r>
              <a:rPr kumimoji="0" lang="en-US" sz="1600" b="0" i="0" u="none" strike="noStrike" kern="1200" cap="none" spc="0" normalizeH="0" noProof="0" dirty="0" smtClean="0">
                <a:ln>
                  <a:noFill/>
                </a:ln>
                <a:solidFill>
                  <a:schemeClr val="tx1"/>
                </a:solidFill>
                <a:effectLst/>
                <a:uLnTx/>
                <a:uFillTx/>
                <a:latin typeface="+mn-lt"/>
                <a:ea typeface="+mn-ea"/>
                <a:cs typeface="+mn-cs"/>
              </a:rPr>
              <a:t> Florida, Mississippi, </a:t>
            </a:r>
            <a:r>
              <a:rPr lang="en-US" sz="1600" dirty="0" smtClean="0"/>
              <a:t>Maryland</a:t>
            </a: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Gulf</a:t>
            </a:r>
            <a:r>
              <a:rPr kumimoji="0" lang="en-US" sz="1600" b="0" i="0" u="none" strike="noStrike" kern="1200" cap="none" spc="0" normalizeH="0" noProof="0" dirty="0" smtClean="0">
                <a:ln>
                  <a:noFill/>
                </a:ln>
                <a:solidFill>
                  <a:schemeClr val="tx1"/>
                </a:solidFill>
                <a:effectLst/>
                <a:uLnTx/>
                <a:uFillTx/>
                <a:latin typeface="+mn-lt"/>
                <a:ea typeface="+mn-ea"/>
                <a:cs typeface="+mn-cs"/>
              </a:rPr>
              <a:t> of Mexico Alliance (Florida, Texas, Mississippi, Alabama, Louisiana)</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8" name="Content Placeholder 7"/>
          <p:cNvSpPr txBox="1">
            <a:spLocks/>
          </p:cNvSpPr>
          <p:nvPr/>
        </p:nvSpPr>
        <p:spPr>
          <a:xfrm>
            <a:off x="4343400" y="1219200"/>
            <a:ext cx="4648200" cy="2800767"/>
          </a:xfrm>
          <a:prstGeom prst="rect">
            <a:avLst/>
          </a:prstGeom>
        </p:spPr>
        <p:txBody>
          <a:bodyPr wrap="square">
            <a:spAutoFit/>
          </a:bodyPr>
          <a:lstStyle/>
          <a:p>
            <a:pPr marL="0" marR="0" lvl="0" indent="0" algn="l" defTabSz="914400" rtl="0" eaLnBrk="1" fontAlgn="auto" latinLnBrk="0" hangingPunct="1">
              <a:lnSpc>
                <a:spcPct val="100000"/>
              </a:lnSpc>
              <a:spcAft>
                <a:spcPts val="0"/>
              </a:spcAft>
              <a:buClr>
                <a:schemeClr val="accent3"/>
              </a:buClr>
              <a:buSzPct val="95000"/>
              <a:buFont typeface="Wingdings 2"/>
              <a:buNone/>
              <a:tabLst/>
              <a:defRPr/>
            </a:pPr>
            <a:r>
              <a:rPr lang="en-US" sz="1600" u="sng" dirty="0" smtClean="0"/>
              <a:t>Universities and Institutes</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University</a:t>
            </a:r>
            <a:r>
              <a:rPr kumimoji="0" lang="en-US" sz="1600" b="0" i="0" u="none" strike="noStrike" kern="1200" cap="none" spc="0" normalizeH="0" noProof="0" dirty="0" smtClean="0">
                <a:ln>
                  <a:noFill/>
                </a:ln>
                <a:solidFill>
                  <a:schemeClr val="tx1"/>
                </a:solidFill>
                <a:effectLst/>
                <a:uLnTx/>
                <a:uFillTx/>
                <a:latin typeface="+mn-lt"/>
                <a:ea typeface="+mn-ea"/>
                <a:cs typeface="+mn-cs"/>
              </a:rPr>
              <a:t> of Maryland</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Jackson State University</a:t>
            </a: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Cornell</a:t>
            </a:r>
            <a:r>
              <a:rPr kumimoji="0" lang="en-US" sz="1600" b="0" i="0" u="none" strike="noStrike" kern="1200" cap="none" spc="0" normalizeH="0" noProof="0" dirty="0" smtClean="0">
                <a:ln>
                  <a:noFill/>
                </a:ln>
                <a:solidFill>
                  <a:schemeClr val="tx1"/>
                </a:solidFill>
                <a:effectLst/>
                <a:uLnTx/>
                <a:uFillTx/>
                <a:latin typeface="+mn-lt"/>
                <a:ea typeface="+mn-ea"/>
                <a:cs typeface="+mn-cs"/>
              </a:rPr>
              <a:t> University</a:t>
            </a: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lang="en-US" sz="1600" noProof="0" dirty="0" smtClean="0"/>
              <a:t>Syracuse University</a:t>
            </a: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lang="en-US" sz="1600" noProof="0" dirty="0" smtClean="0"/>
              <a:t>Clarkson University</a:t>
            </a:r>
            <a:endParaRPr kumimoji="0" lang="en-US" sz="1600" b="0" i="0" u="none" strike="noStrike" kern="1200" cap="none" spc="0" normalizeH="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Harvard</a:t>
            </a:r>
            <a:r>
              <a:rPr kumimoji="0" lang="en-US" sz="1600" b="0" i="0" u="none" strike="noStrike" kern="1200" cap="none" spc="0" normalizeH="0" noProof="0" dirty="0" smtClean="0">
                <a:ln>
                  <a:noFill/>
                </a:ln>
                <a:solidFill>
                  <a:schemeClr val="tx1"/>
                </a:solidFill>
                <a:effectLst/>
                <a:uLnTx/>
                <a:uFillTx/>
                <a:latin typeface="+mn-lt"/>
                <a:ea typeface="+mn-ea"/>
                <a:cs typeface="+mn-cs"/>
              </a:rPr>
              <a:t> University</a:t>
            </a: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lang="en-US" sz="1600" dirty="0" smtClean="0"/>
              <a:t>Texas Christian University</a:t>
            </a: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lang="en-US" sz="1600" dirty="0" smtClean="0"/>
              <a:t>University of Michigan</a:t>
            </a: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lang="en-US" sz="1600" dirty="0" smtClean="0"/>
              <a:t>University of Washington</a:t>
            </a: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Lake Champlain Research</a:t>
            </a:r>
            <a:r>
              <a:rPr kumimoji="0" lang="en-US" sz="1600" b="0" i="0" u="none" strike="noStrike" kern="1200" cap="none" spc="0" normalizeH="0" noProof="0" dirty="0" smtClean="0">
                <a:ln>
                  <a:noFill/>
                </a:ln>
                <a:solidFill>
                  <a:schemeClr val="tx1"/>
                </a:solidFill>
                <a:effectLst/>
                <a:uLnTx/>
                <a:uFillTx/>
                <a:latin typeface="+mn-lt"/>
                <a:ea typeface="+mn-ea"/>
                <a:cs typeface="+mn-cs"/>
              </a:rPr>
              <a:t> Consortium</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9" name="Content Placeholder 7"/>
          <p:cNvSpPr txBox="1">
            <a:spLocks/>
          </p:cNvSpPr>
          <p:nvPr/>
        </p:nvSpPr>
        <p:spPr>
          <a:xfrm>
            <a:off x="304800" y="5592127"/>
            <a:ext cx="4114800" cy="830997"/>
          </a:xfrm>
          <a:prstGeom prst="rect">
            <a:avLst/>
          </a:prstGeom>
        </p:spPr>
        <p:txBody>
          <a:bodyPr>
            <a:spAutoFit/>
          </a:bodyPr>
          <a:lstStyle/>
          <a:p>
            <a:pPr marL="0" marR="0" lvl="0" indent="0" algn="l" defTabSz="914400" rtl="0" eaLnBrk="1" fontAlgn="auto" latinLnBrk="0" hangingPunct="1">
              <a:lnSpc>
                <a:spcPct val="100000"/>
              </a:lnSpc>
              <a:spcAft>
                <a:spcPts val="0"/>
              </a:spcAft>
              <a:buClr>
                <a:schemeClr val="accent3"/>
              </a:buClr>
              <a:buSzPct val="95000"/>
              <a:buFont typeface="Wingdings 2"/>
              <a:buNone/>
              <a:tabLst/>
              <a:defRPr/>
            </a:pPr>
            <a:r>
              <a:rPr lang="en-US" sz="1600" u="sng" dirty="0" smtClean="0"/>
              <a:t>Industry</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p>
          <a:p>
            <a:pPr marL="274320" marR="0" lvl="0" indent="-274320" algn="l" defTabSz="914400" rtl="0" eaLnBrk="1" fontAlgn="auto" latinLnBrk="0" hangingPunct="1">
              <a:lnSpc>
                <a:spcPct val="100000"/>
              </a:lnSpc>
              <a:spcAft>
                <a:spcPts val="0"/>
              </a:spcAft>
              <a:buClr>
                <a:schemeClr val="accent3"/>
              </a:buClr>
              <a:buSzPct val="95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Electric</a:t>
            </a:r>
            <a:r>
              <a:rPr kumimoji="0" lang="en-US" sz="1600" b="0" i="0" u="none" strike="noStrike" kern="1200" cap="none" spc="0" normalizeH="0" noProof="0" dirty="0" smtClean="0">
                <a:ln>
                  <a:noFill/>
                </a:ln>
                <a:solidFill>
                  <a:schemeClr val="tx1"/>
                </a:solidFill>
                <a:effectLst/>
                <a:uLnTx/>
                <a:uFillTx/>
                <a:latin typeface="+mn-lt"/>
                <a:ea typeface="+mn-ea"/>
                <a:cs typeface="+mn-cs"/>
              </a:rPr>
              <a:t> Power Research Institute</a:t>
            </a:r>
          </a:p>
          <a:p>
            <a:pPr marL="274320" indent="-274320">
              <a:buClr>
                <a:schemeClr val="accent3"/>
              </a:buClr>
              <a:buSzPct val="95000"/>
              <a:buFont typeface="Wingdings 2"/>
              <a:buChar char=""/>
            </a:pPr>
            <a:r>
              <a:rPr lang="en-US" sz="1600" dirty="0" smtClean="0"/>
              <a:t>Southern Company</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Content Placeholder 7"/>
          <p:cNvSpPr txBox="1">
            <a:spLocks/>
          </p:cNvSpPr>
          <p:nvPr/>
        </p:nvSpPr>
        <p:spPr>
          <a:xfrm>
            <a:off x="4343400" y="4114800"/>
            <a:ext cx="4572000" cy="2308324"/>
          </a:xfrm>
          <a:prstGeom prst="rect">
            <a:avLst/>
          </a:prstGeom>
        </p:spPr>
        <p:txBody>
          <a:bodyPr>
            <a:spAutoFit/>
          </a:bodyPr>
          <a:lstStyle/>
          <a:p>
            <a:pPr marL="0" marR="0" lvl="0" indent="0" algn="l" defTabSz="914400" rtl="0" eaLnBrk="1" fontAlgn="auto" latinLnBrk="0" hangingPunct="1">
              <a:lnSpc>
                <a:spcPct val="100000"/>
              </a:lnSpc>
              <a:buClr>
                <a:schemeClr val="accent3"/>
              </a:buClr>
              <a:buSzPct val="95000"/>
              <a:buFont typeface="Wingdings 2"/>
              <a:buNone/>
              <a:tabLst/>
              <a:defRPr/>
            </a:pPr>
            <a:r>
              <a:rPr lang="en-US" sz="1600" u="sng" dirty="0" smtClean="0"/>
              <a:t>International Agencies and Organizations</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p>
          <a:p>
            <a:pPr marL="274320" marR="0" lvl="0" indent="-274320" algn="l" defTabSz="914400" rtl="0" eaLnBrk="1" fontAlgn="auto" latinLnBrk="0" hangingPunct="1">
              <a:lnSpc>
                <a:spcPct val="100000"/>
              </a:lnSpc>
              <a:buClr>
                <a:schemeClr val="accent3"/>
              </a:buClr>
              <a:buSzPct val="95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International</a:t>
            </a:r>
            <a:r>
              <a:rPr kumimoji="0" lang="en-US" sz="1600" b="0" i="0" u="none" strike="noStrike" kern="1200" cap="none" spc="0" normalizeH="0" noProof="0" dirty="0" smtClean="0">
                <a:ln>
                  <a:noFill/>
                </a:ln>
                <a:solidFill>
                  <a:schemeClr val="tx1"/>
                </a:solidFill>
                <a:effectLst/>
                <a:uLnTx/>
                <a:uFillTx/>
                <a:latin typeface="+mn-lt"/>
                <a:ea typeface="+mn-ea"/>
                <a:cs typeface="+mn-cs"/>
              </a:rPr>
              <a:t> Joint Commission (IJC)</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buClr>
                <a:schemeClr val="accent3"/>
              </a:buClr>
              <a:buSzPct val="95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Commission</a:t>
            </a:r>
            <a:r>
              <a:rPr kumimoji="0" lang="en-US" sz="1600" b="0" i="0" u="none" strike="noStrike" kern="1200" cap="none" spc="0" normalizeH="0" noProof="0" dirty="0" smtClean="0">
                <a:ln>
                  <a:noFill/>
                </a:ln>
                <a:solidFill>
                  <a:schemeClr val="tx1"/>
                </a:solidFill>
                <a:effectLst/>
                <a:uLnTx/>
                <a:uFillTx/>
                <a:latin typeface="+mn-lt"/>
                <a:ea typeface="+mn-ea"/>
                <a:cs typeface="+mn-cs"/>
              </a:rPr>
              <a:t> for Environmental Cooperation (CEC)</a:t>
            </a:r>
          </a:p>
          <a:p>
            <a:pPr marL="274320" marR="0" lvl="0" indent="-274320" algn="l" defTabSz="914400" rtl="0" eaLnBrk="1" fontAlgn="auto" latinLnBrk="0" hangingPunct="1">
              <a:lnSpc>
                <a:spcPct val="100000"/>
              </a:lnSpc>
              <a:buClr>
                <a:schemeClr val="accent3"/>
              </a:buClr>
              <a:buSzPct val="95000"/>
              <a:buFont typeface="Wingdings 2"/>
              <a:buChar char=""/>
              <a:tabLst/>
              <a:defRPr/>
            </a:pPr>
            <a:r>
              <a:rPr lang="en-US" sz="1600" noProof="0" dirty="0" smtClean="0"/>
              <a:t>Environment </a:t>
            </a:r>
            <a:r>
              <a:rPr lang="en-US" sz="1600" dirty="0" smtClean="0"/>
              <a:t>Canada</a:t>
            </a:r>
            <a:endParaRPr lang="en-US" sz="1600" noProof="0" dirty="0" smtClean="0"/>
          </a:p>
          <a:p>
            <a:pPr marL="274320" lvl="0" indent="-274320">
              <a:buClr>
                <a:schemeClr val="accent3"/>
              </a:buClr>
              <a:buSzPct val="95000"/>
              <a:buFont typeface="Wingdings 2"/>
              <a:buChar char=""/>
              <a:defRPr/>
            </a:pPr>
            <a:r>
              <a:rPr lang="es-ES" sz="1600" dirty="0" smtClean="0"/>
              <a:t>Instituto Nacional de Ecología (INE-</a:t>
            </a:r>
            <a:r>
              <a:rPr lang="es-ES" sz="1600" dirty="0" err="1" smtClean="0"/>
              <a:t>Mexico</a:t>
            </a:r>
            <a:r>
              <a:rPr lang="es-ES" sz="1600" dirty="0" smtClean="0"/>
              <a:t>)</a:t>
            </a:r>
            <a:endParaRPr kumimoji="0" lang="en-US" sz="1600" b="0" i="0" u="none" strike="noStrike" kern="1200" cap="none" spc="0" normalizeH="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buClr>
                <a:schemeClr val="accent3"/>
              </a:buClr>
              <a:buSzPct val="95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Meteorological Synthesizing</a:t>
            </a:r>
            <a:r>
              <a:rPr kumimoji="0" lang="en-US" sz="1600" b="0" i="0" u="none" strike="noStrike" kern="1200" cap="none" spc="0" normalizeH="0" noProof="0" dirty="0" smtClean="0">
                <a:ln>
                  <a:noFill/>
                </a:ln>
                <a:solidFill>
                  <a:schemeClr val="tx1"/>
                </a:solidFill>
                <a:effectLst/>
                <a:uLnTx/>
                <a:uFillTx/>
                <a:latin typeface="+mn-lt"/>
                <a:ea typeface="+mn-ea"/>
                <a:cs typeface="+mn-cs"/>
              </a:rPr>
              <a:t> Centre - East (Russia)</a:t>
            </a:r>
          </a:p>
          <a:p>
            <a:pPr marL="274320" marR="0" lvl="0" indent="-274320" algn="l" defTabSz="914400" rtl="0" eaLnBrk="1" fontAlgn="auto" latinLnBrk="0" hangingPunct="1">
              <a:lnSpc>
                <a:spcPct val="100000"/>
              </a:lnSpc>
              <a:buClr>
                <a:schemeClr val="accent3"/>
              </a:buClr>
              <a:buSzPct val="95000"/>
              <a:buFont typeface="Wingdings 2"/>
              <a:buChar char=""/>
              <a:tabLst/>
              <a:defRPr/>
            </a:pPr>
            <a:r>
              <a:rPr lang="en-US" sz="1600" dirty="0" smtClean="0"/>
              <a:t>United Nations Environmental Program (UNEP)</a:t>
            </a:r>
          </a:p>
          <a:p>
            <a:pPr marL="274320" marR="0" lvl="0" indent="-274320" algn="l" defTabSz="914400" rtl="0" eaLnBrk="1" fontAlgn="auto" latinLnBrk="0" hangingPunct="1">
              <a:lnSpc>
                <a:spcPct val="100000"/>
              </a:lnSpc>
              <a:buClr>
                <a:schemeClr val="accent3"/>
              </a:buClr>
              <a:buSzPct val="95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Arctic Monitoring</a:t>
            </a:r>
            <a:r>
              <a:rPr kumimoji="0" lang="en-US" sz="1600" b="0" i="0" u="none" strike="noStrike" kern="1200" cap="none" spc="0" normalizeH="0" noProof="0" dirty="0" smtClean="0">
                <a:ln>
                  <a:noFill/>
                </a:ln>
                <a:solidFill>
                  <a:schemeClr val="tx1"/>
                </a:solidFill>
                <a:effectLst/>
                <a:uLnTx/>
                <a:uFillTx/>
                <a:latin typeface="+mn-lt"/>
                <a:ea typeface="+mn-ea"/>
                <a:cs typeface="+mn-cs"/>
              </a:rPr>
              <a:t> &amp; Assessment Program (AMAP)</a:t>
            </a:r>
          </a:p>
          <a:p>
            <a:pPr marL="274320" marR="0" lvl="0" indent="-274320" algn="l" defTabSz="914400" rtl="0" eaLnBrk="1" fontAlgn="auto" latinLnBrk="0" hangingPunct="1">
              <a:lnSpc>
                <a:spcPct val="100000"/>
              </a:lnSpc>
              <a:buClr>
                <a:schemeClr val="accent3"/>
              </a:buClr>
              <a:buSzPct val="95000"/>
              <a:buFont typeface="Wingdings 2"/>
              <a:buChar char=""/>
              <a:tabLst/>
              <a:defRPr/>
            </a:pPr>
            <a:r>
              <a:rPr lang="en-US" sz="1600" baseline="0" dirty="0" smtClean="0"/>
              <a:t>Norwegian</a:t>
            </a:r>
            <a:r>
              <a:rPr lang="en-US" sz="1600" dirty="0" smtClean="0"/>
              <a:t> Institute for Air Research (NILU)</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1"/>
          <p:cNvSpPr>
            <a:spLocks noGrp="1"/>
          </p:cNvSpPr>
          <p:nvPr>
            <p:ph type="title"/>
          </p:nvPr>
        </p:nvSpPr>
        <p:spPr>
          <a:xfrm>
            <a:off x="457200" y="838200"/>
            <a:ext cx="8229600" cy="475488"/>
          </a:xfrm>
        </p:spPr>
        <p:txBody>
          <a:bodyPr wrap="square">
            <a:spAutoFit/>
          </a:bodyPr>
          <a:lstStyle/>
          <a:p>
            <a:pPr algn="ctr"/>
            <a:r>
              <a:rPr lang="en-US" sz="2800" dirty="0" smtClean="0"/>
              <a:t>Modeling –  Future Directions</a:t>
            </a:r>
            <a:endParaRPr lang="en-US" sz="2800" dirty="0"/>
          </a:p>
        </p:txBody>
      </p:sp>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a:p>
        </p:txBody>
      </p:sp>
      <p:sp>
        <p:nvSpPr>
          <p:cNvPr id="5" name="Footer Placeholder 4"/>
          <p:cNvSpPr>
            <a:spLocks noGrp="1"/>
          </p:cNvSpPr>
          <p:nvPr>
            <p:ph type="ftr" sz="quarter" idx="11"/>
          </p:nvPr>
        </p:nvSpPr>
        <p:spPr/>
        <p:txBody>
          <a:bodyPr/>
          <a:lstStyle/>
          <a:p>
            <a:r>
              <a:rPr lang="en-US" dirty="0" smtClean="0"/>
              <a:t>Air Resources Laboratory</a:t>
            </a:r>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33</a:t>
            </a:fld>
            <a:endParaRPr lang="en-US"/>
          </a:p>
        </p:txBody>
      </p:sp>
      <p:grpSp>
        <p:nvGrpSpPr>
          <p:cNvPr id="16" name="Group 15"/>
          <p:cNvGrpSpPr/>
          <p:nvPr/>
        </p:nvGrpSpPr>
        <p:grpSpPr>
          <a:xfrm>
            <a:off x="480009" y="3191207"/>
            <a:ext cx="8587791" cy="1698927"/>
            <a:chOff x="480009" y="1482136"/>
            <a:chExt cx="8587791" cy="1698927"/>
          </a:xfrm>
        </p:grpSpPr>
        <p:sp>
          <p:nvSpPr>
            <p:cNvPr id="2" name="Right Brace 1"/>
            <p:cNvSpPr/>
            <p:nvPr/>
          </p:nvSpPr>
          <p:spPr>
            <a:xfrm flipH="1">
              <a:off x="1463040" y="1508639"/>
              <a:ext cx="274320" cy="164592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 name="TextBox 2"/>
            <p:cNvSpPr txBox="1"/>
            <p:nvPr/>
          </p:nvSpPr>
          <p:spPr>
            <a:xfrm>
              <a:off x="480009" y="2146933"/>
              <a:ext cx="891591" cy="369332"/>
            </a:xfrm>
            <a:prstGeom prst="rect">
              <a:avLst/>
            </a:prstGeom>
            <a:solidFill>
              <a:srgbClr val="FF0000"/>
            </a:solidFill>
            <a:ln>
              <a:solidFill>
                <a:schemeClr val="tx1"/>
              </a:solidFill>
            </a:ln>
          </p:spPr>
          <p:txBody>
            <a:bodyPr wrap="none" rtlCol="0">
              <a:spAutoFit/>
            </a:bodyPr>
            <a:lstStyle/>
            <a:p>
              <a:r>
                <a:rPr lang="en-US" b="1" dirty="0" smtClean="0">
                  <a:solidFill>
                    <a:schemeClr val="bg1"/>
                  </a:solidFill>
                </a:rPr>
                <a:t>Science</a:t>
              </a:r>
              <a:endParaRPr lang="en-US" b="1" dirty="0">
                <a:solidFill>
                  <a:schemeClr val="bg1"/>
                </a:solidFill>
              </a:endParaRPr>
            </a:p>
          </p:txBody>
        </p:sp>
        <p:sp>
          <p:nvSpPr>
            <p:cNvPr id="14" name="Content Placeholder 7"/>
            <p:cNvSpPr txBox="1">
              <a:spLocks/>
            </p:cNvSpPr>
            <p:nvPr/>
          </p:nvSpPr>
          <p:spPr>
            <a:xfrm>
              <a:off x="1676400" y="1482136"/>
              <a:ext cx="7391400" cy="1698927"/>
            </a:xfrm>
            <a:prstGeom prst="rect">
              <a:avLst/>
            </a:prstGeom>
          </p:spPr>
          <p:txBody>
            <a:bodyPr wrap="square">
              <a:sp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rgbClr val="FF0000"/>
                </a:buClr>
                <a:buSzPct val="100000"/>
              </a:pPr>
              <a:r>
                <a:rPr lang="en-US" sz="1800" dirty="0" smtClean="0">
                  <a:solidFill>
                    <a:srgbClr val="FF0000"/>
                  </a:solidFill>
                </a:rPr>
                <a:t>Improve model physics &amp; chemistry as new info. becomes available</a:t>
              </a:r>
            </a:p>
            <a:p>
              <a:pPr>
                <a:buClr>
                  <a:srgbClr val="FF0000"/>
                </a:buClr>
                <a:buSzPct val="100000"/>
              </a:pPr>
              <a:r>
                <a:rPr lang="en-US" sz="1800" dirty="0" smtClean="0">
                  <a:solidFill>
                    <a:srgbClr val="FF0000"/>
                  </a:solidFill>
                </a:rPr>
                <a:t>Further development of global modeling capability</a:t>
              </a:r>
            </a:p>
            <a:p>
              <a:pPr>
                <a:buClr>
                  <a:srgbClr val="FF0000"/>
                </a:buClr>
                <a:buSzPct val="100000"/>
              </a:pPr>
              <a:r>
                <a:rPr lang="en-US" sz="1800" dirty="0" smtClean="0">
                  <a:solidFill>
                    <a:srgbClr val="FF0000"/>
                  </a:solidFill>
                </a:rPr>
                <a:t>“particle-mode” dispersion simulation for HYSPLIT-Hg</a:t>
              </a:r>
            </a:p>
            <a:p>
              <a:pPr>
                <a:buClr>
                  <a:srgbClr val="FF0000"/>
                </a:buClr>
                <a:buSzPct val="100000"/>
              </a:pPr>
              <a:r>
                <a:rPr lang="en-US" sz="1800" dirty="0" smtClean="0">
                  <a:solidFill>
                    <a:srgbClr val="FF0000"/>
                  </a:solidFill>
                </a:rPr>
                <a:t>Improve treatment of natural sources, surface exchange, and re-emissions</a:t>
              </a:r>
            </a:p>
            <a:p>
              <a:pPr>
                <a:buClr>
                  <a:srgbClr val="FF0000"/>
                </a:buClr>
                <a:buSzPct val="100000"/>
              </a:pPr>
              <a:r>
                <a:rPr lang="en-US" sz="1800" dirty="0" smtClean="0">
                  <a:solidFill>
                    <a:srgbClr val="FF0000"/>
                  </a:solidFill>
                </a:rPr>
                <a:t>Multi-media: incorporate surface layers into model </a:t>
              </a:r>
              <a:endParaRPr lang="en-US" sz="1800" dirty="0" smtClean="0">
                <a:solidFill>
                  <a:srgbClr val="008A3E"/>
                </a:solidFill>
              </a:endParaRPr>
            </a:p>
          </p:txBody>
        </p:sp>
      </p:grpSp>
      <p:grpSp>
        <p:nvGrpSpPr>
          <p:cNvPr id="17" name="Group 16"/>
          <p:cNvGrpSpPr/>
          <p:nvPr/>
        </p:nvGrpSpPr>
        <p:grpSpPr>
          <a:xfrm>
            <a:off x="300922" y="1785271"/>
            <a:ext cx="8766878" cy="1034129"/>
            <a:chOff x="300922" y="4757071"/>
            <a:chExt cx="8766878" cy="1034129"/>
          </a:xfrm>
        </p:grpSpPr>
        <p:sp>
          <p:nvSpPr>
            <p:cNvPr id="11" name="Right Brace 10"/>
            <p:cNvSpPr/>
            <p:nvPr/>
          </p:nvSpPr>
          <p:spPr>
            <a:xfrm flipH="1">
              <a:off x="1463040" y="4816935"/>
              <a:ext cx="274320" cy="914400"/>
            </a:xfrm>
            <a:prstGeom prst="rightBrace">
              <a:avLst/>
            </a:prstGeom>
            <a:ln w="57150">
              <a:solidFill>
                <a:srgbClr val="008A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13" name="TextBox 12"/>
            <p:cNvSpPr txBox="1"/>
            <p:nvPr/>
          </p:nvSpPr>
          <p:spPr>
            <a:xfrm>
              <a:off x="300922" y="4812470"/>
              <a:ext cx="1070678" cy="923330"/>
            </a:xfrm>
            <a:prstGeom prst="rect">
              <a:avLst/>
            </a:prstGeom>
            <a:solidFill>
              <a:srgbClr val="008A3E"/>
            </a:solidFill>
            <a:ln>
              <a:solidFill>
                <a:schemeClr val="tx1"/>
              </a:solidFill>
            </a:ln>
          </p:spPr>
          <p:txBody>
            <a:bodyPr wrap="none" rtlCol="0">
              <a:spAutoFit/>
            </a:bodyPr>
            <a:lstStyle/>
            <a:p>
              <a:pPr algn="r"/>
              <a:r>
                <a:rPr lang="en-US" b="1" dirty="0" smtClean="0">
                  <a:solidFill>
                    <a:schemeClr val="bg1"/>
                  </a:solidFill>
                </a:rPr>
                <a:t>Policy-</a:t>
              </a:r>
            </a:p>
            <a:p>
              <a:pPr algn="r"/>
              <a:r>
                <a:rPr lang="en-US" b="1" dirty="0" smtClean="0">
                  <a:solidFill>
                    <a:schemeClr val="bg1"/>
                  </a:solidFill>
                </a:rPr>
                <a:t>Relevant </a:t>
              </a:r>
            </a:p>
            <a:p>
              <a:pPr algn="r"/>
              <a:r>
                <a:rPr lang="en-US" b="1" dirty="0" smtClean="0">
                  <a:solidFill>
                    <a:schemeClr val="bg1"/>
                  </a:solidFill>
                </a:rPr>
                <a:t>Analysis</a:t>
              </a:r>
              <a:endParaRPr lang="en-US" b="1" dirty="0">
                <a:solidFill>
                  <a:schemeClr val="bg1"/>
                </a:solidFill>
              </a:endParaRPr>
            </a:p>
          </p:txBody>
        </p:sp>
        <p:sp>
          <p:nvSpPr>
            <p:cNvPr id="15" name="Content Placeholder 7"/>
            <p:cNvSpPr txBox="1">
              <a:spLocks/>
            </p:cNvSpPr>
            <p:nvPr/>
          </p:nvSpPr>
          <p:spPr>
            <a:xfrm>
              <a:off x="1676400" y="4757071"/>
              <a:ext cx="7391400" cy="1034129"/>
            </a:xfrm>
            <a:prstGeom prst="rect">
              <a:avLst/>
            </a:prstGeom>
          </p:spPr>
          <p:txBody>
            <a:bodyPr wrap="square">
              <a:sp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rgbClr val="008A3E"/>
                </a:buClr>
                <a:buSzPct val="100000"/>
              </a:pPr>
              <a:r>
                <a:rPr lang="en-US" sz="1800" dirty="0" smtClean="0">
                  <a:solidFill>
                    <a:srgbClr val="008A3E"/>
                  </a:solidFill>
                </a:rPr>
                <a:t>Continue/extend Great Lakes analysis (Great Lakes Restoration Initiative)</a:t>
              </a:r>
            </a:p>
            <a:p>
              <a:pPr>
                <a:buClr>
                  <a:srgbClr val="008A3E"/>
                </a:buClr>
                <a:buSzPct val="100000"/>
              </a:pPr>
              <a:r>
                <a:rPr lang="en-US" sz="1800" dirty="0" smtClean="0">
                  <a:solidFill>
                    <a:srgbClr val="008A3E"/>
                  </a:solidFill>
                </a:rPr>
                <a:t>Continue/extend Gulf of Mexico analysis; link with ecosystem model</a:t>
              </a:r>
            </a:p>
            <a:p>
              <a:pPr>
                <a:buClr>
                  <a:srgbClr val="008A3E"/>
                </a:buClr>
                <a:buSzPct val="100000"/>
              </a:pPr>
              <a:r>
                <a:rPr lang="en-US" sz="1800" dirty="0" smtClean="0">
                  <a:solidFill>
                    <a:srgbClr val="008A3E"/>
                  </a:solidFill>
                </a:rPr>
                <a:t>Continue/extend numerous collaborations (EPA, State TMDL’s, …)</a:t>
              </a:r>
            </a:p>
          </p:txBody>
        </p:sp>
      </p:grpSp>
      <p:grpSp>
        <p:nvGrpSpPr>
          <p:cNvPr id="18" name="Group 17"/>
          <p:cNvGrpSpPr/>
          <p:nvPr/>
        </p:nvGrpSpPr>
        <p:grpSpPr>
          <a:xfrm>
            <a:off x="190795" y="5138071"/>
            <a:ext cx="8880883" cy="1034129"/>
            <a:chOff x="186917" y="4757071"/>
            <a:chExt cx="8880883" cy="1034129"/>
          </a:xfrm>
        </p:grpSpPr>
        <p:sp>
          <p:nvSpPr>
            <p:cNvPr id="19" name="Right Brace 18"/>
            <p:cNvSpPr/>
            <p:nvPr/>
          </p:nvSpPr>
          <p:spPr>
            <a:xfrm flipH="1">
              <a:off x="1463040" y="4816935"/>
              <a:ext cx="274320" cy="914400"/>
            </a:xfrm>
            <a:prstGeom prst="rightBrace">
              <a:avLst/>
            </a:prstGeom>
            <a:ln w="57150">
              <a:solidFill>
                <a:srgbClr val="0F6FC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20" name="TextBox 19"/>
            <p:cNvSpPr txBox="1"/>
            <p:nvPr/>
          </p:nvSpPr>
          <p:spPr>
            <a:xfrm>
              <a:off x="186917" y="4951167"/>
              <a:ext cx="1184683" cy="646331"/>
            </a:xfrm>
            <a:prstGeom prst="rect">
              <a:avLst/>
            </a:prstGeom>
            <a:solidFill>
              <a:srgbClr val="0F6FC6"/>
            </a:solidFill>
            <a:ln>
              <a:solidFill>
                <a:schemeClr val="tx1"/>
              </a:solidFill>
            </a:ln>
          </p:spPr>
          <p:txBody>
            <a:bodyPr wrap="none" rtlCol="0">
              <a:spAutoFit/>
            </a:bodyPr>
            <a:lstStyle/>
            <a:p>
              <a:pPr algn="r"/>
              <a:r>
                <a:rPr lang="en-US" b="1" dirty="0" smtClean="0">
                  <a:solidFill>
                    <a:schemeClr val="bg1"/>
                  </a:solidFill>
                </a:rPr>
                <a:t>Model </a:t>
              </a:r>
            </a:p>
            <a:p>
              <a:pPr algn="r"/>
              <a:r>
                <a:rPr lang="en-US" b="1" dirty="0" smtClean="0">
                  <a:solidFill>
                    <a:schemeClr val="bg1"/>
                  </a:solidFill>
                </a:rPr>
                <a:t>Evaluation</a:t>
              </a:r>
              <a:endParaRPr lang="en-US" b="1" dirty="0">
                <a:solidFill>
                  <a:schemeClr val="bg1"/>
                </a:solidFill>
              </a:endParaRPr>
            </a:p>
          </p:txBody>
        </p:sp>
        <p:sp>
          <p:nvSpPr>
            <p:cNvPr id="25" name="Content Placeholder 7"/>
            <p:cNvSpPr txBox="1">
              <a:spLocks/>
            </p:cNvSpPr>
            <p:nvPr/>
          </p:nvSpPr>
          <p:spPr>
            <a:xfrm>
              <a:off x="1676400" y="4757071"/>
              <a:ext cx="7391400" cy="1034129"/>
            </a:xfrm>
            <a:prstGeom prst="rect">
              <a:avLst/>
            </a:prstGeom>
          </p:spPr>
          <p:txBody>
            <a:bodyPr wrap="square">
              <a:sp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rgbClr val="0F6FC6"/>
                </a:buClr>
                <a:buSzPct val="100000"/>
              </a:pPr>
              <a:r>
                <a:rPr lang="en-US" sz="1800" dirty="0">
                  <a:solidFill>
                    <a:srgbClr val="0F6FC6"/>
                  </a:solidFill>
                </a:rPr>
                <a:t>Participate in model intercomparisons</a:t>
              </a:r>
            </a:p>
            <a:p>
              <a:pPr>
                <a:buClr>
                  <a:srgbClr val="0F6FC6"/>
                </a:buClr>
                <a:buSzPct val="100000"/>
              </a:pPr>
              <a:r>
                <a:rPr lang="en-US" sz="1800" dirty="0" smtClean="0">
                  <a:solidFill>
                    <a:srgbClr val="0F6FC6"/>
                  </a:solidFill>
                </a:rPr>
                <a:t>Episode-focused </a:t>
              </a:r>
              <a:r>
                <a:rPr lang="en-US" sz="1800" dirty="0">
                  <a:solidFill>
                    <a:srgbClr val="0F6FC6"/>
                  </a:solidFill>
                </a:rPr>
                <a:t>model evaluation at </a:t>
              </a:r>
              <a:r>
                <a:rPr lang="en-US" sz="1800" dirty="0" smtClean="0">
                  <a:solidFill>
                    <a:srgbClr val="0F6FC6"/>
                  </a:solidFill>
                </a:rPr>
                <a:t>sites</a:t>
              </a:r>
            </a:p>
            <a:p>
              <a:pPr>
                <a:buClr>
                  <a:srgbClr val="0F6FC6"/>
                </a:buClr>
                <a:buSzPct val="100000"/>
              </a:pPr>
              <a:r>
                <a:rPr lang="en-US" sz="1800" dirty="0" smtClean="0">
                  <a:solidFill>
                    <a:srgbClr val="0F6FC6"/>
                  </a:solidFill>
                </a:rPr>
                <a:t>Long-term </a:t>
              </a:r>
              <a:r>
                <a:rPr lang="en-US" sz="1800" dirty="0">
                  <a:solidFill>
                    <a:srgbClr val="0F6FC6"/>
                  </a:solidFill>
                </a:rPr>
                <a:t>model evaluation at </a:t>
              </a:r>
              <a:r>
                <a:rPr lang="en-US" sz="1800" dirty="0" smtClean="0">
                  <a:solidFill>
                    <a:srgbClr val="0F6FC6"/>
                  </a:solidFill>
                </a:rPr>
                <a:t>sites</a:t>
              </a:r>
            </a:p>
          </p:txBody>
        </p:sp>
      </p:grpSp>
      <p:sp>
        <p:nvSpPr>
          <p:cNvPr id="8" name="TextBox 7"/>
          <p:cNvSpPr txBox="1"/>
          <p:nvPr/>
        </p:nvSpPr>
        <p:spPr>
          <a:xfrm>
            <a:off x="6054304" y="5001888"/>
            <a:ext cx="2971800" cy="1323439"/>
          </a:xfrm>
          <a:prstGeom prst="rect">
            <a:avLst/>
          </a:prstGeom>
          <a:solidFill>
            <a:srgbClr val="FFFF00"/>
          </a:solidFill>
          <a:ln>
            <a:solidFill>
              <a:srgbClr val="0070C0"/>
            </a:solidFill>
          </a:ln>
        </p:spPr>
        <p:txBody>
          <a:bodyPr wrap="square" rtlCol="0">
            <a:spAutoFit/>
          </a:bodyPr>
          <a:lstStyle/>
          <a:p>
            <a:pPr algn="ctr"/>
            <a:r>
              <a:rPr lang="en-US" sz="1600" dirty="0" smtClean="0"/>
              <a:t>ARL’s mercury research represents a rare opportunity </a:t>
            </a:r>
          </a:p>
          <a:p>
            <a:pPr algn="ctr"/>
            <a:r>
              <a:rPr lang="en-US" sz="1600" dirty="0" smtClean="0"/>
              <a:t>to combine modeling, measurements, and meteorological data/modeling</a:t>
            </a:r>
            <a:endParaRPr lang="en-US" sz="1600" dirty="0"/>
          </a:p>
        </p:txBody>
      </p:sp>
    </p:spTree>
    <p:extLst>
      <p:ext uri="{BB962C8B-B14F-4D97-AF65-F5344CB8AC3E}">
        <p14:creationId xmlns="" xmlns:p14="http://schemas.microsoft.com/office/powerpoint/2010/main" val="171845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34</a:t>
            </a:fld>
            <a:endParaRPr lang="en-US"/>
          </a:p>
        </p:txBody>
      </p:sp>
      <p:pic>
        <p:nvPicPr>
          <p:cNvPr id="7" name="Picture 2" descr="160-6037_IMG"/>
          <p:cNvPicPr>
            <a:picLocks noChangeAspect="1" noChangeArrowheads="1"/>
          </p:cNvPicPr>
          <p:nvPr/>
        </p:nvPicPr>
        <p:blipFill>
          <a:blip r:embed="rId3" cstate="print">
            <a:lum bright="10000"/>
            <a:extLst>
              <a:ext uri="{28A0092B-C50C-407E-A947-70E740481C1C}">
                <a14:useLocalDpi xmlns="" xmlns:a14="http://schemas.microsoft.com/office/drawing/2010/main" val="0"/>
              </a:ext>
            </a:extLst>
          </a:blip>
          <a:srcRect l="6750"/>
          <a:stretch>
            <a:fillRect/>
          </a:stretch>
        </p:blipFill>
        <p:spPr bwMode="auto">
          <a:xfrm>
            <a:off x="1144696" y="838200"/>
            <a:ext cx="6864774" cy="5120640"/>
          </a:xfrm>
          <a:prstGeom prst="rect">
            <a:avLst/>
          </a:prstGeom>
          <a:noFill/>
          <a:ln w="25400">
            <a:solidFill>
              <a:schemeClr val="bg1">
                <a:lumMod val="50000"/>
              </a:schemeClr>
            </a:solidFill>
            <a:miter lim="800000"/>
            <a:headEnd/>
            <a:tailEnd/>
          </a:ln>
          <a:extLst>
            <a:ext uri="{909E8E84-426E-40DD-AFC4-6F175D3DCCD1}">
              <a14:hiddenFill xmlns="" xmlns:a14="http://schemas.microsoft.com/office/drawing/2010/main">
                <a:solidFill>
                  <a:srgbClr val="FFFFFF"/>
                </a:solidFill>
              </a14:hiddenFill>
            </a:ext>
          </a:extLst>
        </p:spPr>
      </p:pic>
      <p:sp>
        <p:nvSpPr>
          <p:cNvPr id="8" name="Title 21"/>
          <p:cNvSpPr>
            <a:spLocks noGrp="1"/>
          </p:cNvSpPr>
          <p:nvPr>
            <p:ph type="title"/>
          </p:nvPr>
        </p:nvSpPr>
        <p:spPr>
          <a:xfrm>
            <a:off x="1295400" y="847636"/>
            <a:ext cx="2895600" cy="600164"/>
          </a:xfrm>
        </p:spPr>
        <p:txBody>
          <a:bodyPr wrap="square">
            <a:spAutoFit/>
          </a:bodyPr>
          <a:lstStyle/>
          <a:p>
            <a:r>
              <a:rPr lang="en-US" b="1" dirty="0" smtClean="0"/>
              <a:t>Questions?</a:t>
            </a:r>
            <a:endParaRPr lang="en-US" b="1" dirty="0"/>
          </a:p>
        </p:txBody>
      </p:sp>
      <p:sp>
        <p:nvSpPr>
          <p:cNvPr id="9" name="Text Box 3"/>
          <p:cNvSpPr txBox="1">
            <a:spLocks noChangeArrowheads="1"/>
          </p:cNvSpPr>
          <p:nvPr/>
        </p:nvSpPr>
        <p:spPr bwMode="auto">
          <a:xfrm>
            <a:off x="685800" y="5943600"/>
            <a:ext cx="8000999" cy="338554"/>
          </a:xfrm>
          <a:prstGeom prst="rect">
            <a:avLst/>
          </a:prstGeom>
          <a:solidFill>
            <a:schemeClr val="bg1"/>
          </a:solidFill>
          <a:ln w="9525">
            <a:noFill/>
            <a:miter lim="800000"/>
            <a:headEnd/>
            <a:tailEnd/>
          </a:ln>
        </p:spPr>
        <p:txBody>
          <a:bodyPr wrap="square">
            <a:spAutoFit/>
          </a:bodyPr>
          <a:lstStyle/>
          <a:p>
            <a:pPr algn="ctr"/>
            <a:r>
              <a:rPr lang="en-US" sz="1600" dirty="0" smtClean="0">
                <a:solidFill>
                  <a:srgbClr val="0F6FC6"/>
                </a:solidFill>
              </a:rPr>
              <a:t>View from the monitoring tower at the Grand Bay NERR long-term mercury monitoring site</a:t>
            </a:r>
            <a:endParaRPr lang="en-US" sz="1600" dirty="0">
              <a:solidFill>
                <a:srgbClr val="0F6FC6"/>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381000" y="554159"/>
            <a:ext cx="8077200" cy="6075241"/>
            <a:chOff x="381000" y="407621"/>
            <a:chExt cx="8077200" cy="6075241"/>
          </a:xfrm>
        </p:grpSpPr>
        <p:pic>
          <p:nvPicPr>
            <p:cNvPr id="46" name="Picture 45" descr="north_america_high.jpg"/>
            <p:cNvPicPr>
              <a:picLocks noChangeAspect="1"/>
            </p:cNvPicPr>
            <p:nvPr/>
          </p:nvPicPr>
          <p:blipFill>
            <a:blip r:embed="rId3" cstate="print"/>
            <a:srcRect l="18500" t="11778" r="19580" b="11778"/>
            <a:stretch>
              <a:fillRect/>
            </a:stretch>
          </p:blipFill>
          <p:spPr>
            <a:xfrm>
              <a:off x="1371600" y="533400"/>
              <a:ext cx="5943600" cy="5943600"/>
            </a:xfrm>
            <a:prstGeom prst="rect">
              <a:avLst/>
            </a:prstGeom>
          </p:spPr>
        </p:pic>
        <p:sp>
          <p:nvSpPr>
            <p:cNvPr id="54" name="Freeform 53"/>
            <p:cNvSpPr/>
            <p:nvPr/>
          </p:nvSpPr>
          <p:spPr>
            <a:xfrm flipH="1">
              <a:off x="1336432" y="3804136"/>
              <a:ext cx="3006969" cy="2672862"/>
            </a:xfrm>
            <a:custGeom>
              <a:avLst/>
              <a:gdLst>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66092 w 3006969"/>
                <a:gd name="connsiteY4" fmla="*/ 2268416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47875 w 3006969"/>
                <a:gd name="connsiteY9" fmla="*/ 1693619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324100 w 3006969"/>
                <a:gd name="connsiteY8" fmla="*/ 1374531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06969" h="2672862">
                  <a:moveTo>
                    <a:pt x="0" y="2602523"/>
                  </a:moveTo>
                  <a:lnTo>
                    <a:pt x="290146" y="2593731"/>
                  </a:lnTo>
                  <a:lnTo>
                    <a:pt x="641838" y="2532185"/>
                  </a:lnTo>
                  <a:lnTo>
                    <a:pt x="975946" y="2426677"/>
                  </a:lnTo>
                  <a:lnTo>
                    <a:pt x="1257300" y="2288931"/>
                  </a:lnTo>
                  <a:lnTo>
                    <a:pt x="1409700" y="2212731"/>
                  </a:lnTo>
                  <a:lnTo>
                    <a:pt x="1679331" y="2031023"/>
                  </a:lnTo>
                  <a:lnTo>
                    <a:pt x="1905000" y="1828800"/>
                  </a:lnTo>
                  <a:cubicBezTo>
                    <a:pt x="1974361" y="1757485"/>
                    <a:pt x="2121877" y="1572846"/>
                    <a:pt x="2209800" y="1447800"/>
                  </a:cubicBezTo>
                  <a:cubicBezTo>
                    <a:pt x="2349134" y="1240571"/>
                    <a:pt x="2380029" y="1221643"/>
                    <a:pt x="2514600" y="990600"/>
                  </a:cubicBezTo>
                  <a:lnTo>
                    <a:pt x="2655277" y="712177"/>
                  </a:lnTo>
                  <a:lnTo>
                    <a:pt x="2778369" y="307731"/>
                  </a:lnTo>
                  <a:lnTo>
                    <a:pt x="2822331" y="8793"/>
                  </a:lnTo>
                  <a:lnTo>
                    <a:pt x="3006969" y="0"/>
                  </a:lnTo>
                  <a:lnTo>
                    <a:pt x="2971800" y="2672862"/>
                  </a:lnTo>
                  <a:lnTo>
                    <a:pt x="105508" y="2655277"/>
                  </a:ln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4495800" y="3810000"/>
              <a:ext cx="3006969" cy="2672862"/>
            </a:xfrm>
            <a:custGeom>
              <a:avLst/>
              <a:gdLst>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66092 w 3006969"/>
                <a:gd name="connsiteY4" fmla="*/ 2268416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47875 w 3006969"/>
                <a:gd name="connsiteY9" fmla="*/ 1693619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324100 w 3006969"/>
                <a:gd name="connsiteY8" fmla="*/ 1374531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06969" h="2672862">
                  <a:moveTo>
                    <a:pt x="0" y="2602523"/>
                  </a:moveTo>
                  <a:lnTo>
                    <a:pt x="290146" y="2593731"/>
                  </a:lnTo>
                  <a:lnTo>
                    <a:pt x="641838" y="2532185"/>
                  </a:lnTo>
                  <a:lnTo>
                    <a:pt x="975946" y="2426677"/>
                  </a:lnTo>
                  <a:lnTo>
                    <a:pt x="1257300" y="2288931"/>
                  </a:lnTo>
                  <a:lnTo>
                    <a:pt x="1409700" y="2212731"/>
                  </a:lnTo>
                  <a:lnTo>
                    <a:pt x="1679331" y="2031023"/>
                  </a:lnTo>
                  <a:lnTo>
                    <a:pt x="1905000" y="1828800"/>
                  </a:lnTo>
                  <a:cubicBezTo>
                    <a:pt x="1974361" y="1757485"/>
                    <a:pt x="2121877" y="1572846"/>
                    <a:pt x="2209800" y="1447800"/>
                  </a:cubicBezTo>
                  <a:cubicBezTo>
                    <a:pt x="2349134" y="1240571"/>
                    <a:pt x="2380029" y="1221643"/>
                    <a:pt x="2514600" y="990600"/>
                  </a:cubicBezTo>
                  <a:lnTo>
                    <a:pt x="2655277" y="712177"/>
                  </a:lnTo>
                  <a:lnTo>
                    <a:pt x="2778369" y="307731"/>
                  </a:lnTo>
                  <a:lnTo>
                    <a:pt x="2822331" y="8793"/>
                  </a:lnTo>
                  <a:lnTo>
                    <a:pt x="3006969" y="0"/>
                  </a:lnTo>
                  <a:lnTo>
                    <a:pt x="2971800" y="2672862"/>
                  </a:lnTo>
                  <a:lnTo>
                    <a:pt x="105508" y="2655277"/>
                  </a:ln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flipV="1">
              <a:off x="4267200" y="457200"/>
              <a:ext cx="3229705" cy="2757854"/>
            </a:xfrm>
            <a:custGeom>
              <a:avLst/>
              <a:gdLst>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66092 w 3006969"/>
                <a:gd name="connsiteY4" fmla="*/ 2268416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47875 w 3006969"/>
                <a:gd name="connsiteY9" fmla="*/ 1693619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324100 w 3006969"/>
                <a:gd name="connsiteY8" fmla="*/ 1374531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70336 w 3077305"/>
                <a:gd name="connsiteY0" fmla="*/ 2602523 h 2681654"/>
                <a:gd name="connsiteX1" fmla="*/ 360482 w 3077305"/>
                <a:gd name="connsiteY1" fmla="*/ 2593731 h 2681654"/>
                <a:gd name="connsiteX2" fmla="*/ 712174 w 3077305"/>
                <a:gd name="connsiteY2" fmla="*/ 2532185 h 2681654"/>
                <a:gd name="connsiteX3" fmla="*/ 1046282 w 3077305"/>
                <a:gd name="connsiteY3" fmla="*/ 2426677 h 2681654"/>
                <a:gd name="connsiteX4" fmla="*/ 1327636 w 3077305"/>
                <a:gd name="connsiteY4" fmla="*/ 2288931 h 2681654"/>
                <a:gd name="connsiteX5" fmla="*/ 1480036 w 3077305"/>
                <a:gd name="connsiteY5" fmla="*/ 2212731 h 2681654"/>
                <a:gd name="connsiteX6" fmla="*/ 1749667 w 3077305"/>
                <a:gd name="connsiteY6" fmla="*/ 2031023 h 2681654"/>
                <a:gd name="connsiteX7" fmla="*/ 1975336 w 3077305"/>
                <a:gd name="connsiteY7" fmla="*/ 1828800 h 2681654"/>
                <a:gd name="connsiteX8" fmla="*/ 2280136 w 3077305"/>
                <a:gd name="connsiteY8" fmla="*/ 1447800 h 2681654"/>
                <a:gd name="connsiteX9" fmla="*/ 2584936 w 3077305"/>
                <a:gd name="connsiteY9" fmla="*/ 990600 h 2681654"/>
                <a:gd name="connsiteX10" fmla="*/ 2725613 w 3077305"/>
                <a:gd name="connsiteY10" fmla="*/ 712177 h 2681654"/>
                <a:gd name="connsiteX11" fmla="*/ 2848705 w 3077305"/>
                <a:gd name="connsiteY11" fmla="*/ 307731 h 2681654"/>
                <a:gd name="connsiteX12" fmla="*/ 2892667 w 3077305"/>
                <a:gd name="connsiteY12" fmla="*/ 8793 h 2681654"/>
                <a:gd name="connsiteX13" fmla="*/ 3077305 w 3077305"/>
                <a:gd name="connsiteY13" fmla="*/ 0 h 2681654"/>
                <a:gd name="connsiteX14" fmla="*/ 3042136 w 3077305"/>
                <a:gd name="connsiteY14" fmla="*/ 2672862 h 2681654"/>
                <a:gd name="connsiteX15" fmla="*/ 0 w 3077305"/>
                <a:gd name="connsiteY15" fmla="*/ 2681654 h 2681654"/>
                <a:gd name="connsiteX0" fmla="*/ 222736 w 3229705"/>
                <a:gd name="connsiteY0" fmla="*/ 2602523 h 2681654"/>
                <a:gd name="connsiteX1" fmla="*/ 512882 w 3229705"/>
                <a:gd name="connsiteY1" fmla="*/ 2593731 h 2681654"/>
                <a:gd name="connsiteX2" fmla="*/ 864574 w 3229705"/>
                <a:gd name="connsiteY2" fmla="*/ 2532185 h 2681654"/>
                <a:gd name="connsiteX3" fmla="*/ 1198682 w 3229705"/>
                <a:gd name="connsiteY3" fmla="*/ 2426677 h 2681654"/>
                <a:gd name="connsiteX4" fmla="*/ 1480036 w 3229705"/>
                <a:gd name="connsiteY4" fmla="*/ 2288931 h 2681654"/>
                <a:gd name="connsiteX5" fmla="*/ 1632436 w 3229705"/>
                <a:gd name="connsiteY5" fmla="*/ 2212731 h 2681654"/>
                <a:gd name="connsiteX6" fmla="*/ 1902067 w 3229705"/>
                <a:gd name="connsiteY6" fmla="*/ 2031023 h 2681654"/>
                <a:gd name="connsiteX7" fmla="*/ 2127736 w 3229705"/>
                <a:gd name="connsiteY7" fmla="*/ 1828800 h 2681654"/>
                <a:gd name="connsiteX8" fmla="*/ 2432536 w 3229705"/>
                <a:gd name="connsiteY8" fmla="*/ 1447800 h 2681654"/>
                <a:gd name="connsiteX9" fmla="*/ 2737336 w 3229705"/>
                <a:gd name="connsiteY9" fmla="*/ 990600 h 2681654"/>
                <a:gd name="connsiteX10" fmla="*/ 2878013 w 3229705"/>
                <a:gd name="connsiteY10" fmla="*/ 712177 h 2681654"/>
                <a:gd name="connsiteX11" fmla="*/ 3001105 w 3229705"/>
                <a:gd name="connsiteY11" fmla="*/ 307731 h 2681654"/>
                <a:gd name="connsiteX12" fmla="*/ 3045067 w 3229705"/>
                <a:gd name="connsiteY12" fmla="*/ 8793 h 2681654"/>
                <a:gd name="connsiteX13" fmla="*/ 3229705 w 3229705"/>
                <a:gd name="connsiteY13" fmla="*/ 0 h 2681654"/>
                <a:gd name="connsiteX14" fmla="*/ 3194536 w 3229705"/>
                <a:gd name="connsiteY14" fmla="*/ 2672862 h 2681654"/>
                <a:gd name="connsiteX15" fmla="*/ 0 w 3229705"/>
                <a:gd name="connsiteY15" fmla="*/ 2681654 h 2681654"/>
                <a:gd name="connsiteX0" fmla="*/ 222736 w 3229705"/>
                <a:gd name="connsiteY0" fmla="*/ 2602523 h 2681654"/>
                <a:gd name="connsiteX1" fmla="*/ 512882 w 3229705"/>
                <a:gd name="connsiteY1" fmla="*/ 2593731 h 2681654"/>
                <a:gd name="connsiteX2" fmla="*/ 864574 w 3229705"/>
                <a:gd name="connsiteY2" fmla="*/ 2532185 h 2681654"/>
                <a:gd name="connsiteX3" fmla="*/ 1198682 w 3229705"/>
                <a:gd name="connsiteY3" fmla="*/ 2426677 h 2681654"/>
                <a:gd name="connsiteX4" fmla="*/ 1480036 w 3229705"/>
                <a:gd name="connsiteY4" fmla="*/ 2288931 h 2681654"/>
                <a:gd name="connsiteX5" fmla="*/ 1632436 w 3229705"/>
                <a:gd name="connsiteY5" fmla="*/ 2212731 h 2681654"/>
                <a:gd name="connsiteX6" fmla="*/ 1902067 w 3229705"/>
                <a:gd name="connsiteY6" fmla="*/ 2031023 h 2681654"/>
                <a:gd name="connsiteX7" fmla="*/ 2127736 w 3229705"/>
                <a:gd name="connsiteY7" fmla="*/ 1828800 h 2681654"/>
                <a:gd name="connsiteX8" fmla="*/ 2432536 w 3229705"/>
                <a:gd name="connsiteY8" fmla="*/ 1447800 h 2681654"/>
                <a:gd name="connsiteX9" fmla="*/ 2737336 w 3229705"/>
                <a:gd name="connsiteY9" fmla="*/ 990600 h 2681654"/>
                <a:gd name="connsiteX10" fmla="*/ 2878013 w 3229705"/>
                <a:gd name="connsiteY10" fmla="*/ 712177 h 2681654"/>
                <a:gd name="connsiteX11" fmla="*/ 3001105 w 3229705"/>
                <a:gd name="connsiteY11" fmla="*/ 307731 h 2681654"/>
                <a:gd name="connsiteX12" fmla="*/ 3045067 w 3229705"/>
                <a:gd name="connsiteY12" fmla="*/ 8793 h 2681654"/>
                <a:gd name="connsiteX13" fmla="*/ 3229705 w 3229705"/>
                <a:gd name="connsiteY13" fmla="*/ 0 h 2681654"/>
                <a:gd name="connsiteX14" fmla="*/ 3194536 w 3229705"/>
                <a:gd name="connsiteY14" fmla="*/ 2672862 h 2681654"/>
                <a:gd name="connsiteX15" fmla="*/ 0 w 3229705"/>
                <a:gd name="connsiteY15" fmla="*/ 2681654 h 2681654"/>
                <a:gd name="connsiteX0" fmla="*/ 222736 w 3229705"/>
                <a:gd name="connsiteY0" fmla="*/ 2602523 h 2757854"/>
                <a:gd name="connsiteX1" fmla="*/ 512882 w 3229705"/>
                <a:gd name="connsiteY1" fmla="*/ 2593731 h 2757854"/>
                <a:gd name="connsiteX2" fmla="*/ 864574 w 3229705"/>
                <a:gd name="connsiteY2" fmla="*/ 2532185 h 2757854"/>
                <a:gd name="connsiteX3" fmla="*/ 1198682 w 3229705"/>
                <a:gd name="connsiteY3" fmla="*/ 2426677 h 2757854"/>
                <a:gd name="connsiteX4" fmla="*/ 1480036 w 3229705"/>
                <a:gd name="connsiteY4" fmla="*/ 2288931 h 2757854"/>
                <a:gd name="connsiteX5" fmla="*/ 1632436 w 3229705"/>
                <a:gd name="connsiteY5" fmla="*/ 2212731 h 2757854"/>
                <a:gd name="connsiteX6" fmla="*/ 1902067 w 3229705"/>
                <a:gd name="connsiteY6" fmla="*/ 2031023 h 2757854"/>
                <a:gd name="connsiteX7" fmla="*/ 2127736 w 3229705"/>
                <a:gd name="connsiteY7" fmla="*/ 1828800 h 2757854"/>
                <a:gd name="connsiteX8" fmla="*/ 2432536 w 3229705"/>
                <a:gd name="connsiteY8" fmla="*/ 1447800 h 2757854"/>
                <a:gd name="connsiteX9" fmla="*/ 2737336 w 3229705"/>
                <a:gd name="connsiteY9" fmla="*/ 990600 h 2757854"/>
                <a:gd name="connsiteX10" fmla="*/ 2878013 w 3229705"/>
                <a:gd name="connsiteY10" fmla="*/ 712177 h 2757854"/>
                <a:gd name="connsiteX11" fmla="*/ 3001105 w 3229705"/>
                <a:gd name="connsiteY11" fmla="*/ 307731 h 2757854"/>
                <a:gd name="connsiteX12" fmla="*/ 3045067 w 3229705"/>
                <a:gd name="connsiteY12" fmla="*/ 8793 h 2757854"/>
                <a:gd name="connsiteX13" fmla="*/ 3229705 w 3229705"/>
                <a:gd name="connsiteY13" fmla="*/ 0 h 2757854"/>
                <a:gd name="connsiteX14" fmla="*/ 3194536 w 3229705"/>
                <a:gd name="connsiteY14" fmla="*/ 2672862 h 2757854"/>
                <a:gd name="connsiteX15" fmla="*/ 0 w 3229705"/>
                <a:gd name="connsiteY15" fmla="*/ 2757854 h 2757854"/>
                <a:gd name="connsiteX0" fmla="*/ 0 w 3229705"/>
                <a:gd name="connsiteY0" fmla="*/ 2605454 h 2757854"/>
                <a:gd name="connsiteX1" fmla="*/ 512882 w 3229705"/>
                <a:gd name="connsiteY1" fmla="*/ 2593731 h 2757854"/>
                <a:gd name="connsiteX2" fmla="*/ 864574 w 3229705"/>
                <a:gd name="connsiteY2" fmla="*/ 2532185 h 2757854"/>
                <a:gd name="connsiteX3" fmla="*/ 1198682 w 3229705"/>
                <a:gd name="connsiteY3" fmla="*/ 2426677 h 2757854"/>
                <a:gd name="connsiteX4" fmla="*/ 1480036 w 3229705"/>
                <a:gd name="connsiteY4" fmla="*/ 2288931 h 2757854"/>
                <a:gd name="connsiteX5" fmla="*/ 1632436 w 3229705"/>
                <a:gd name="connsiteY5" fmla="*/ 2212731 h 2757854"/>
                <a:gd name="connsiteX6" fmla="*/ 1902067 w 3229705"/>
                <a:gd name="connsiteY6" fmla="*/ 2031023 h 2757854"/>
                <a:gd name="connsiteX7" fmla="*/ 2127736 w 3229705"/>
                <a:gd name="connsiteY7" fmla="*/ 1828800 h 2757854"/>
                <a:gd name="connsiteX8" fmla="*/ 2432536 w 3229705"/>
                <a:gd name="connsiteY8" fmla="*/ 1447800 h 2757854"/>
                <a:gd name="connsiteX9" fmla="*/ 2737336 w 3229705"/>
                <a:gd name="connsiteY9" fmla="*/ 990600 h 2757854"/>
                <a:gd name="connsiteX10" fmla="*/ 2878013 w 3229705"/>
                <a:gd name="connsiteY10" fmla="*/ 712177 h 2757854"/>
                <a:gd name="connsiteX11" fmla="*/ 3001105 w 3229705"/>
                <a:gd name="connsiteY11" fmla="*/ 307731 h 2757854"/>
                <a:gd name="connsiteX12" fmla="*/ 3045067 w 3229705"/>
                <a:gd name="connsiteY12" fmla="*/ 8793 h 2757854"/>
                <a:gd name="connsiteX13" fmla="*/ 3229705 w 3229705"/>
                <a:gd name="connsiteY13" fmla="*/ 0 h 2757854"/>
                <a:gd name="connsiteX14" fmla="*/ 3194536 w 3229705"/>
                <a:gd name="connsiteY14" fmla="*/ 2672862 h 2757854"/>
                <a:gd name="connsiteX15" fmla="*/ 0 w 3229705"/>
                <a:gd name="connsiteY15" fmla="*/ 2757854 h 2757854"/>
                <a:gd name="connsiteX0" fmla="*/ 0 w 3229705"/>
                <a:gd name="connsiteY0" fmla="*/ 2605454 h 2757854"/>
                <a:gd name="connsiteX1" fmla="*/ 512882 w 3229705"/>
                <a:gd name="connsiteY1" fmla="*/ 2593731 h 2757854"/>
                <a:gd name="connsiteX2" fmla="*/ 864574 w 3229705"/>
                <a:gd name="connsiteY2" fmla="*/ 2532185 h 2757854"/>
                <a:gd name="connsiteX3" fmla="*/ 1198682 w 3229705"/>
                <a:gd name="connsiteY3" fmla="*/ 2426677 h 2757854"/>
                <a:gd name="connsiteX4" fmla="*/ 1480036 w 3229705"/>
                <a:gd name="connsiteY4" fmla="*/ 2288931 h 2757854"/>
                <a:gd name="connsiteX5" fmla="*/ 1632436 w 3229705"/>
                <a:gd name="connsiteY5" fmla="*/ 2212731 h 2757854"/>
                <a:gd name="connsiteX6" fmla="*/ 1902067 w 3229705"/>
                <a:gd name="connsiteY6" fmla="*/ 2031023 h 2757854"/>
                <a:gd name="connsiteX7" fmla="*/ 2127736 w 3229705"/>
                <a:gd name="connsiteY7" fmla="*/ 1828800 h 2757854"/>
                <a:gd name="connsiteX8" fmla="*/ 2432536 w 3229705"/>
                <a:gd name="connsiteY8" fmla="*/ 1447800 h 2757854"/>
                <a:gd name="connsiteX9" fmla="*/ 2737336 w 3229705"/>
                <a:gd name="connsiteY9" fmla="*/ 990600 h 2757854"/>
                <a:gd name="connsiteX10" fmla="*/ 2878013 w 3229705"/>
                <a:gd name="connsiteY10" fmla="*/ 712177 h 2757854"/>
                <a:gd name="connsiteX11" fmla="*/ 3001105 w 3229705"/>
                <a:gd name="connsiteY11" fmla="*/ 307731 h 2757854"/>
                <a:gd name="connsiteX12" fmla="*/ 3045067 w 3229705"/>
                <a:gd name="connsiteY12" fmla="*/ 8793 h 2757854"/>
                <a:gd name="connsiteX13" fmla="*/ 3229705 w 3229705"/>
                <a:gd name="connsiteY13" fmla="*/ 0 h 2757854"/>
                <a:gd name="connsiteX14" fmla="*/ 3194536 w 3229705"/>
                <a:gd name="connsiteY14" fmla="*/ 2672862 h 2757854"/>
                <a:gd name="connsiteX15" fmla="*/ 581025 w 3229705"/>
                <a:gd name="connsiteY15" fmla="*/ 2743566 h 2757854"/>
                <a:gd name="connsiteX16" fmla="*/ 0 w 3229705"/>
                <a:gd name="connsiteY16" fmla="*/ 2757854 h 2757854"/>
                <a:gd name="connsiteX0" fmla="*/ 0 w 3229705"/>
                <a:gd name="connsiteY0" fmla="*/ 2605454 h 2757854"/>
                <a:gd name="connsiteX1" fmla="*/ 512882 w 3229705"/>
                <a:gd name="connsiteY1" fmla="*/ 2593731 h 2757854"/>
                <a:gd name="connsiteX2" fmla="*/ 864574 w 3229705"/>
                <a:gd name="connsiteY2" fmla="*/ 2532185 h 2757854"/>
                <a:gd name="connsiteX3" fmla="*/ 1198682 w 3229705"/>
                <a:gd name="connsiteY3" fmla="*/ 2426677 h 2757854"/>
                <a:gd name="connsiteX4" fmla="*/ 1480036 w 3229705"/>
                <a:gd name="connsiteY4" fmla="*/ 2288931 h 2757854"/>
                <a:gd name="connsiteX5" fmla="*/ 1632436 w 3229705"/>
                <a:gd name="connsiteY5" fmla="*/ 2212731 h 2757854"/>
                <a:gd name="connsiteX6" fmla="*/ 1902067 w 3229705"/>
                <a:gd name="connsiteY6" fmla="*/ 2031023 h 2757854"/>
                <a:gd name="connsiteX7" fmla="*/ 2127736 w 3229705"/>
                <a:gd name="connsiteY7" fmla="*/ 1828800 h 2757854"/>
                <a:gd name="connsiteX8" fmla="*/ 2432536 w 3229705"/>
                <a:gd name="connsiteY8" fmla="*/ 1447800 h 2757854"/>
                <a:gd name="connsiteX9" fmla="*/ 2737336 w 3229705"/>
                <a:gd name="connsiteY9" fmla="*/ 990600 h 2757854"/>
                <a:gd name="connsiteX10" fmla="*/ 2878013 w 3229705"/>
                <a:gd name="connsiteY10" fmla="*/ 712177 h 2757854"/>
                <a:gd name="connsiteX11" fmla="*/ 3001105 w 3229705"/>
                <a:gd name="connsiteY11" fmla="*/ 307731 h 2757854"/>
                <a:gd name="connsiteX12" fmla="*/ 3045067 w 3229705"/>
                <a:gd name="connsiteY12" fmla="*/ 8793 h 2757854"/>
                <a:gd name="connsiteX13" fmla="*/ 3229705 w 3229705"/>
                <a:gd name="connsiteY13" fmla="*/ 0 h 2757854"/>
                <a:gd name="connsiteX14" fmla="*/ 3194536 w 3229705"/>
                <a:gd name="connsiteY14" fmla="*/ 2672862 h 2757854"/>
                <a:gd name="connsiteX15" fmla="*/ 1895475 w 3229705"/>
                <a:gd name="connsiteY15" fmla="*/ 2705466 h 2757854"/>
                <a:gd name="connsiteX16" fmla="*/ 581025 w 3229705"/>
                <a:gd name="connsiteY16" fmla="*/ 2743566 h 2757854"/>
                <a:gd name="connsiteX17" fmla="*/ 0 w 3229705"/>
                <a:gd name="connsiteY17"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27736 w 3229705"/>
                <a:gd name="connsiteY8" fmla="*/ 1828800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194536 w 3229705"/>
                <a:gd name="connsiteY15" fmla="*/ 2672862 h 2757854"/>
                <a:gd name="connsiteX16" fmla="*/ 1895475 w 3229705"/>
                <a:gd name="connsiteY16" fmla="*/ 2705466 h 2757854"/>
                <a:gd name="connsiteX17" fmla="*/ 581025 w 3229705"/>
                <a:gd name="connsiteY17" fmla="*/ 2743566 h 2757854"/>
                <a:gd name="connsiteX18" fmla="*/ 0 w 3229705"/>
                <a:gd name="connsiteY18"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27736 w 3229705"/>
                <a:gd name="connsiteY8" fmla="*/ 1828800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194536 w 3229705"/>
                <a:gd name="connsiteY15" fmla="*/ 2672862 h 2757854"/>
                <a:gd name="connsiteX16" fmla="*/ 2847975 w 3229705"/>
                <a:gd name="connsiteY16" fmla="*/ 2681654 h 2757854"/>
                <a:gd name="connsiteX17" fmla="*/ 1895475 w 3229705"/>
                <a:gd name="connsiteY17" fmla="*/ 2705466 h 2757854"/>
                <a:gd name="connsiteX18" fmla="*/ 581025 w 3229705"/>
                <a:gd name="connsiteY18" fmla="*/ 2743566 h 2757854"/>
                <a:gd name="connsiteX19" fmla="*/ 0 w 3229705"/>
                <a:gd name="connsiteY19"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27736 w 3229705"/>
                <a:gd name="connsiteY8" fmla="*/ 1828800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0400 w 3229705"/>
                <a:gd name="connsiteY15" fmla="*/ 2376854 h 2757854"/>
                <a:gd name="connsiteX16" fmla="*/ 3194536 w 3229705"/>
                <a:gd name="connsiteY16" fmla="*/ 2672862 h 2757854"/>
                <a:gd name="connsiteX17" fmla="*/ 2847975 w 3229705"/>
                <a:gd name="connsiteY17" fmla="*/ 2681654 h 2757854"/>
                <a:gd name="connsiteX18" fmla="*/ 1895475 w 3229705"/>
                <a:gd name="connsiteY18" fmla="*/ 2705466 h 2757854"/>
                <a:gd name="connsiteX19" fmla="*/ 581025 w 3229705"/>
                <a:gd name="connsiteY19" fmla="*/ 2743566 h 2757854"/>
                <a:gd name="connsiteX20" fmla="*/ 0 w 3229705"/>
                <a:gd name="connsiteY20"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27736 w 3229705"/>
                <a:gd name="connsiteY8" fmla="*/ 1828800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5163 w 3229705"/>
                <a:gd name="connsiteY15" fmla="*/ 2057766 h 2757854"/>
                <a:gd name="connsiteX16" fmla="*/ 3200400 w 3229705"/>
                <a:gd name="connsiteY16" fmla="*/ 2376854 h 2757854"/>
                <a:gd name="connsiteX17" fmla="*/ 3194536 w 3229705"/>
                <a:gd name="connsiteY17" fmla="*/ 2672862 h 2757854"/>
                <a:gd name="connsiteX18" fmla="*/ 2847975 w 3229705"/>
                <a:gd name="connsiteY18" fmla="*/ 2681654 h 2757854"/>
                <a:gd name="connsiteX19" fmla="*/ 1895475 w 3229705"/>
                <a:gd name="connsiteY19" fmla="*/ 2705466 h 2757854"/>
                <a:gd name="connsiteX20" fmla="*/ 581025 w 3229705"/>
                <a:gd name="connsiteY20" fmla="*/ 2743566 h 2757854"/>
                <a:gd name="connsiteX21" fmla="*/ 0 w 3229705"/>
                <a:gd name="connsiteY21"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27736 w 3229705"/>
                <a:gd name="connsiteY8" fmla="*/ 1828800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7672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7672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7672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7672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7672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286000 w 3229705"/>
                <a:gd name="connsiteY8" fmla="*/ 16910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286000 w 3229705"/>
                <a:gd name="connsiteY8" fmla="*/ 16910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29705" h="2757854">
                  <a:moveTo>
                    <a:pt x="0" y="2605454"/>
                  </a:moveTo>
                  <a:lnTo>
                    <a:pt x="252413" y="2600691"/>
                  </a:lnTo>
                  <a:lnTo>
                    <a:pt x="512882" y="2593731"/>
                  </a:lnTo>
                  <a:lnTo>
                    <a:pt x="864574" y="2532185"/>
                  </a:lnTo>
                  <a:lnTo>
                    <a:pt x="1198682" y="2426677"/>
                  </a:lnTo>
                  <a:lnTo>
                    <a:pt x="1480036" y="2288931"/>
                  </a:lnTo>
                  <a:lnTo>
                    <a:pt x="1632436" y="2212731"/>
                  </a:lnTo>
                  <a:lnTo>
                    <a:pt x="1902067" y="2031023"/>
                  </a:lnTo>
                  <a:cubicBezTo>
                    <a:pt x="1985594" y="1956777"/>
                    <a:pt x="2196611" y="1785815"/>
                    <a:pt x="2286000" y="1691054"/>
                  </a:cubicBezTo>
                  <a:cubicBezTo>
                    <a:pt x="2375389" y="1596293"/>
                    <a:pt x="2156192" y="1850657"/>
                    <a:pt x="2438400" y="1462454"/>
                  </a:cubicBezTo>
                  <a:cubicBezTo>
                    <a:pt x="2634885" y="1202837"/>
                    <a:pt x="2602765" y="1221643"/>
                    <a:pt x="2737336" y="990600"/>
                  </a:cubicBezTo>
                  <a:cubicBezTo>
                    <a:pt x="2813536" y="863600"/>
                    <a:pt x="2851639" y="814266"/>
                    <a:pt x="2895600" y="700454"/>
                  </a:cubicBezTo>
                  <a:cubicBezTo>
                    <a:pt x="2939562" y="586643"/>
                    <a:pt x="2976194" y="423008"/>
                    <a:pt x="3001105" y="307731"/>
                  </a:cubicBezTo>
                  <a:lnTo>
                    <a:pt x="3045067" y="8793"/>
                  </a:lnTo>
                  <a:lnTo>
                    <a:pt x="3229705" y="0"/>
                  </a:lnTo>
                  <a:lnTo>
                    <a:pt x="3209925" y="1300529"/>
                  </a:lnTo>
                  <a:cubicBezTo>
                    <a:pt x="3208338" y="1552941"/>
                    <a:pt x="3206750" y="1805354"/>
                    <a:pt x="3205163" y="2057766"/>
                  </a:cubicBezTo>
                  <a:cubicBezTo>
                    <a:pt x="3203575" y="2164129"/>
                    <a:pt x="3201988" y="2270491"/>
                    <a:pt x="3200400" y="2376854"/>
                  </a:cubicBezTo>
                  <a:lnTo>
                    <a:pt x="3194536" y="2672862"/>
                  </a:lnTo>
                  <a:lnTo>
                    <a:pt x="2847975" y="2681654"/>
                  </a:lnTo>
                  <a:lnTo>
                    <a:pt x="1895475" y="2705466"/>
                  </a:lnTo>
                  <a:lnTo>
                    <a:pt x="581025" y="2743566"/>
                  </a:lnTo>
                  <a:lnTo>
                    <a:pt x="0" y="2757854"/>
                  </a:ln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flipH="1" flipV="1">
              <a:off x="1330569" y="407621"/>
              <a:ext cx="3012832" cy="2792778"/>
            </a:xfrm>
            <a:custGeom>
              <a:avLst/>
              <a:gdLst>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66092 w 3006969"/>
                <a:gd name="connsiteY4" fmla="*/ 2268416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47875 w 3006969"/>
                <a:gd name="connsiteY9" fmla="*/ 1693619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324100 w 3006969"/>
                <a:gd name="connsiteY8" fmla="*/ 1374531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8937 w 3006969"/>
                <a:gd name="connsiteY1" fmla="*/ 2590800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8937 w 3006969"/>
                <a:gd name="connsiteY1" fmla="*/ 2590800 h 2672862"/>
                <a:gd name="connsiteX2" fmla="*/ 641838 w 3006969"/>
                <a:gd name="connsiteY2" fmla="*/ 2532185 h 2672862"/>
                <a:gd name="connsiteX3" fmla="*/ 984737 w 3006969"/>
                <a:gd name="connsiteY3" fmla="*/ 2438400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8937 w 3006969"/>
                <a:gd name="connsiteY1" fmla="*/ 2590800 h 2672862"/>
                <a:gd name="connsiteX2" fmla="*/ 641838 w 3006969"/>
                <a:gd name="connsiteY2" fmla="*/ 2532185 h 2672862"/>
                <a:gd name="connsiteX3" fmla="*/ 984737 w 3006969"/>
                <a:gd name="connsiteY3" fmla="*/ 2438400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70337 w 3006969"/>
                <a:gd name="connsiteY15" fmla="*/ 2667000 h 2672862"/>
                <a:gd name="connsiteX0" fmla="*/ 0 w 3006969"/>
                <a:gd name="connsiteY0" fmla="*/ 2602523 h 2716579"/>
                <a:gd name="connsiteX1" fmla="*/ 298937 w 3006969"/>
                <a:gd name="connsiteY1" fmla="*/ 2590800 h 2716579"/>
                <a:gd name="connsiteX2" fmla="*/ 641838 w 3006969"/>
                <a:gd name="connsiteY2" fmla="*/ 2532185 h 2716579"/>
                <a:gd name="connsiteX3" fmla="*/ 984737 w 3006969"/>
                <a:gd name="connsiteY3" fmla="*/ 2438400 h 2716579"/>
                <a:gd name="connsiteX4" fmla="*/ 1257300 w 3006969"/>
                <a:gd name="connsiteY4" fmla="*/ 2288931 h 2716579"/>
                <a:gd name="connsiteX5" fmla="*/ 1409700 w 3006969"/>
                <a:gd name="connsiteY5" fmla="*/ 2212731 h 2716579"/>
                <a:gd name="connsiteX6" fmla="*/ 1679331 w 3006969"/>
                <a:gd name="connsiteY6" fmla="*/ 2031023 h 2716579"/>
                <a:gd name="connsiteX7" fmla="*/ 1905000 w 3006969"/>
                <a:gd name="connsiteY7" fmla="*/ 1828800 h 2716579"/>
                <a:gd name="connsiteX8" fmla="*/ 2209800 w 3006969"/>
                <a:gd name="connsiteY8" fmla="*/ 1447800 h 2716579"/>
                <a:gd name="connsiteX9" fmla="*/ 2514600 w 3006969"/>
                <a:gd name="connsiteY9" fmla="*/ 990600 h 2716579"/>
                <a:gd name="connsiteX10" fmla="*/ 2655277 w 3006969"/>
                <a:gd name="connsiteY10" fmla="*/ 712177 h 2716579"/>
                <a:gd name="connsiteX11" fmla="*/ 2778369 w 3006969"/>
                <a:gd name="connsiteY11" fmla="*/ 307731 h 2716579"/>
                <a:gd name="connsiteX12" fmla="*/ 2822331 w 3006969"/>
                <a:gd name="connsiteY12" fmla="*/ 8793 h 2716579"/>
                <a:gd name="connsiteX13" fmla="*/ 3006969 w 3006969"/>
                <a:gd name="connsiteY13" fmla="*/ 0 h 2716579"/>
                <a:gd name="connsiteX14" fmla="*/ 2971800 w 3006969"/>
                <a:gd name="connsiteY14" fmla="*/ 2672862 h 2716579"/>
                <a:gd name="connsiteX15" fmla="*/ 70337 w 3006969"/>
                <a:gd name="connsiteY15" fmla="*/ 2667000 h 2716579"/>
                <a:gd name="connsiteX0" fmla="*/ 5863 w 3012832"/>
                <a:gd name="connsiteY0" fmla="*/ 2602523 h 2792778"/>
                <a:gd name="connsiteX1" fmla="*/ 304800 w 3012832"/>
                <a:gd name="connsiteY1" fmla="*/ 2590800 h 2792778"/>
                <a:gd name="connsiteX2" fmla="*/ 647701 w 3012832"/>
                <a:gd name="connsiteY2" fmla="*/ 2532185 h 2792778"/>
                <a:gd name="connsiteX3" fmla="*/ 990600 w 3012832"/>
                <a:gd name="connsiteY3" fmla="*/ 2438400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7663 w 3012832"/>
                <a:gd name="connsiteY14" fmla="*/ 2672862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0 w 3012832"/>
                <a:gd name="connsiteY3" fmla="*/ 2438400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895601 w 3012832"/>
                <a:gd name="connsiteY14" fmla="*/ 25145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0 w 3012832"/>
                <a:gd name="connsiteY3" fmla="*/ 2438400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1 w 3012832"/>
                <a:gd name="connsiteY14" fmla="*/ 2666999 h 2792778"/>
                <a:gd name="connsiteX15" fmla="*/ 0 w 3012832"/>
                <a:gd name="connsiteY15" fmla="*/ 2743199 h 2792778"/>
                <a:gd name="connsiteX0" fmla="*/ 5863 w 3048001"/>
                <a:gd name="connsiteY0" fmla="*/ 2602523 h 2792778"/>
                <a:gd name="connsiteX1" fmla="*/ 304800 w 3048001"/>
                <a:gd name="connsiteY1" fmla="*/ 2590800 h 2792778"/>
                <a:gd name="connsiteX2" fmla="*/ 647701 w 3048001"/>
                <a:gd name="connsiteY2" fmla="*/ 2532185 h 2792778"/>
                <a:gd name="connsiteX3" fmla="*/ 990600 w 3048001"/>
                <a:gd name="connsiteY3" fmla="*/ 2438400 h 2792778"/>
                <a:gd name="connsiteX4" fmla="*/ 1263163 w 3048001"/>
                <a:gd name="connsiteY4" fmla="*/ 2288931 h 2792778"/>
                <a:gd name="connsiteX5" fmla="*/ 1415563 w 3048001"/>
                <a:gd name="connsiteY5" fmla="*/ 2212731 h 2792778"/>
                <a:gd name="connsiteX6" fmla="*/ 1685194 w 3048001"/>
                <a:gd name="connsiteY6" fmla="*/ 2031023 h 2792778"/>
                <a:gd name="connsiteX7" fmla="*/ 1910863 w 3048001"/>
                <a:gd name="connsiteY7" fmla="*/ 1828800 h 2792778"/>
                <a:gd name="connsiteX8" fmla="*/ 2215663 w 3048001"/>
                <a:gd name="connsiteY8" fmla="*/ 1447800 h 2792778"/>
                <a:gd name="connsiteX9" fmla="*/ 2520463 w 3048001"/>
                <a:gd name="connsiteY9" fmla="*/ 990600 h 2792778"/>
                <a:gd name="connsiteX10" fmla="*/ 2661140 w 3048001"/>
                <a:gd name="connsiteY10" fmla="*/ 712177 h 2792778"/>
                <a:gd name="connsiteX11" fmla="*/ 2784232 w 3048001"/>
                <a:gd name="connsiteY11" fmla="*/ 307731 h 2792778"/>
                <a:gd name="connsiteX12" fmla="*/ 2828194 w 3048001"/>
                <a:gd name="connsiteY12" fmla="*/ 8793 h 2792778"/>
                <a:gd name="connsiteX13" fmla="*/ 3012832 w 3048001"/>
                <a:gd name="connsiteY13" fmla="*/ 0 h 2792778"/>
                <a:gd name="connsiteX14" fmla="*/ 3048001 w 3048001"/>
                <a:gd name="connsiteY14" fmla="*/ 2666999 h 2792778"/>
                <a:gd name="connsiteX15" fmla="*/ 0 w 3048001"/>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0 w 3012832"/>
                <a:gd name="connsiteY3" fmla="*/ 2438400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85801 w 3012832"/>
                <a:gd name="connsiteY2" fmla="*/ 2514599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81001 w 3012832"/>
                <a:gd name="connsiteY1" fmla="*/ 2590799 h 2792778"/>
                <a:gd name="connsiteX2" fmla="*/ 685801 w 3012832"/>
                <a:gd name="connsiteY2" fmla="*/ 2514599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81001 w 3012832"/>
                <a:gd name="connsiteY1" fmla="*/ 2590799 h 2792778"/>
                <a:gd name="connsiteX2" fmla="*/ 685801 w 3012832"/>
                <a:gd name="connsiteY2" fmla="*/ 2514599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457201 w 3012832"/>
                <a:gd name="connsiteY1" fmla="*/ 2590799 h 2792778"/>
                <a:gd name="connsiteX2" fmla="*/ 685801 w 3012832"/>
                <a:gd name="connsiteY2" fmla="*/ 2514599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81001 w 3012832"/>
                <a:gd name="connsiteY1" fmla="*/ 2590799 h 2792778"/>
                <a:gd name="connsiteX2" fmla="*/ 685801 w 3012832"/>
                <a:gd name="connsiteY2" fmla="*/ 2514599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180976 w 3012832"/>
                <a:gd name="connsiteY1" fmla="*/ 2605086 h 2792778"/>
                <a:gd name="connsiteX2" fmla="*/ 3810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3810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3810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145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145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145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12832" h="2792778">
                  <a:moveTo>
                    <a:pt x="5863" y="2602523"/>
                  </a:moveTo>
                  <a:lnTo>
                    <a:pt x="228601" y="2590799"/>
                  </a:lnTo>
                  <a:cubicBezTo>
                    <a:pt x="304801" y="2565399"/>
                    <a:pt x="224356" y="2611399"/>
                    <a:pt x="457201" y="2590799"/>
                  </a:cubicBezTo>
                  <a:cubicBezTo>
                    <a:pt x="695325" y="2514598"/>
                    <a:pt x="609601" y="2514599"/>
                    <a:pt x="685801" y="2514599"/>
                  </a:cubicBezTo>
                  <a:cubicBezTo>
                    <a:pt x="800101" y="2489199"/>
                    <a:pt x="818174" y="2476010"/>
                    <a:pt x="914401" y="2438399"/>
                  </a:cubicBezTo>
                  <a:cubicBezTo>
                    <a:pt x="1010628" y="2400788"/>
                    <a:pt x="1192336" y="2326542"/>
                    <a:pt x="1263163" y="2288931"/>
                  </a:cubicBezTo>
                  <a:lnTo>
                    <a:pt x="1415563" y="2212731"/>
                  </a:lnTo>
                  <a:lnTo>
                    <a:pt x="1685194" y="2031023"/>
                  </a:lnTo>
                  <a:lnTo>
                    <a:pt x="1910863" y="1828800"/>
                  </a:lnTo>
                  <a:cubicBezTo>
                    <a:pt x="1980224" y="1757485"/>
                    <a:pt x="2127740" y="1572846"/>
                    <a:pt x="2215663" y="1447800"/>
                  </a:cubicBezTo>
                  <a:cubicBezTo>
                    <a:pt x="2354997" y="1240571"/>
                    <a:pt x="2385892" y="1221643"/>
                    <a:pt x="2520463" y="990600"/>
                  </a:cubicBezTo>
                  <a:lnTo>
                    <a:pt x="2661140" y="712177"/>
                  </a:lnTo>
                  <a:lnTo>
                    <a:pt x="2784232" y="307731"/>
                  </a:lnTo>
                  <a:lnTo>
                    <a:pt x="2828194" y="8793"/>
                  </a:lnTo>
                  <a:lnTo>
                    <a:pt x="3012832" y="0"/>
                  </a:lnTo>
                  <a:lnTo>
                    <a:pt x="2971800" y="2743199"/>
                  </a:lnTo>
                  <a:cubicBezTo>
                    <a:pt x="2004646" y="2741245"/>
                    <a:pt x="952866" y="2792778"/>
                    <a:pt x="0" y="2743199"/>
                  </a:cubicBez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1257300" y="3165231"/>
              <a:ext cx="272562" cy="764931"/>
            </a:xfrm>
            <a:custGeom>
              <a:avLst/>
              <a:gdLst>
                <a:gd name="connsiteX0" fmla="*/ 263769 w 272562"/>
                <a:gd name="connsiteY0" fmla="*/ 764931 h 764931"/>
                <a:gd name="connsiteX1" fmla="*/ 228600 w 272562"/>
                <a:gd name="connsiteY1" fmla="*/ 501161 h 764931"/>
                <a:gd name="connsiteX2" fmla="*/ 228600 w 272562"/>
                <a:gd name="connsiteY2" fmla="*/ 298938 h 764931"/>
                <a:gd name="connsiteX3" fmla="*/ 272562 w 272562"/>
                <a:gd name="connsiteY3" fmla="*/ 8792 h 764931"/>
                <a:gd name="connsiteX4" fmla="*/ 0 w 272562"/>
                <a:gd name="connsiteY4" fmla="*/ 0 h 764931"/>
                <a:gd name="connsiteX5" fmla="*/ 0 w 272562"/>
                <a:gd name="connsiteY5" fmla="*/ 720969 h 764931"/>
                <a:gd name="connsiteX6" fmla="*/ 263769 w 272562"/>
                <a:gd name="connsiteY6" fmla="*/ 764931 h 76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562" h="764931">
                  <a:moveTo>
                    <a:pt x="263769" y="764931"/>
                  </a:moveTo>
                  <a:lnTo>
                    <a:pt x="228600" y="501161"/>
                  </a:lnTo>
                  <a:lnTo>
                    <a:pt x="228600" y="298938"/>
                  </a:lnTo>
                  <a:lnTo>
                    <a:pt x="272562" y="8792"/>
                  </a:lnTo>
                  <a:lnTo>
                    <a:pt x="0" y="0"/>
                  </a:lnTo>
                  <a:lnTo>
                    <a:pt x="0" y="720969"/>
                  </a:lnTo>
                  <a:lnTo>
                    <a:pt x="263769" y="7649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381000" y="6441832"/>
              <a:ext cx="8077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648200" y="533400"/>
              <a:ext cx="219456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Oval 64"/>
            <p:cNvSpPr>
              <a:spLocks noChangeAspect="1"/>
            </p:cNvSpPr>
            <p:nvPr/>
          </p:nvSpPr>
          <p:spPr>
            <a:xfrm>
              <a:off x="1482968" y="568568"/>
              <a:ext cx="5852160" cy="585216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3"/>
          <p:cNvGrpSpPr/>
          <p:nvPr/>
        </p:nvGrpSpPr>
        <p:grpSpPr>
          <a:xfrm>
            <a:off x="2971800" y="3204759"/>
            <a:ext cx="1752600" cy="1513779"/>
            <a:chOff x="2971800" y="3058221"/>
            <a:chExt cx="1752600" cy="1513779"/>
          </a:xfrm>
        </p:grpSpPr>
        <p:sp>
          <p:nvSpPr>
            <p:cNvPr id="11" name="TextBox 10"/>
            <p:cNvSpPr txBox="1"/>
            <p:nvPr/>
          </p:nvSpPr>
          <p:spPr>
            <a:xfrm>
              <a:off x="2971800" y="3494782"/>
              <a:ext cx="1447800" cy="1077218"/>
            </a:xfrm>
            <a:prstGeom prst="rect">
              <a:avLst/>
            </a:prstGeom>
            <a:noFill/>
          </p:spPr>
          <p:txBody>
            <a:bodyPr wrap="square" rtlCol="0">
              <a:spAutoFit/>
            </a:bodyPr>
            <a:lstStyle/>
            <a:p>
              <a:pPr algn="ctr" fontAlgn="base">
                <a:spcBef>
                  <a:spcPct val="0"/>
                </a:spcBef>
                <a:spcAft>
                  <a:spcPct val="0"/>
                </a:spcAft>
              </a:pPr>
              <a:r>
                <a:rPr lang="en-US" sz="1600" b="1" dirty="0" smtClean="0">
                  <a:solidFill>
                    <a:srgbClr val="FFFFFF"/>
                  </a:solidFill>
                  <a:latin typeface="Calibri" pitchFamily="34" charset="0"/>
                </a:rPr>
                <a:t>North </a:t>
              </a:r>
            </a:p>
            <a:p>
              <a:pPr algn="ctr" fontAlgn="base">
                <a:spcBef>
                  <a:spcPct val="0"/>
                </a:spcBef>
                <a:spcAft>
                  <a:spcPct val="0"/>
                </a:spcAft>
              </a:pPr>
              <a:r>
                <a:rPr lang="en-US" sz="1600" b="1" dirty="0" smtClean="0">
                  <a:solidFill>
                    <a:srgbClr val="FFFFFF"/>
                  </a:solidFill>
                  <a:latin typeface="Calibri" pitchFamily="34" charset="0"/>
                </a:rPr>
                <a:t>American  </a:t>
              </a:r>
            </a:p>
            <a:p>
              <a:pPr algn="ctr" fontAlgn="base">
                <a:spcBef>
                  <a:spcPct val="0"/>
                </a:spcBef>
                <a:spcAft>
                  <a:spcPct val="0"/>
                </a:spcAft>
              </a:pPr>
              <a:r>
                <a:rPr lang="en-US" sz="1600" b="1" dirty="0" smtClean="0">
                  <a:solidFill>
                    <a:srgbClr val="FFFFFF"/>
                  </a:solidFill>
                  <a:latin typeface="Calibri" pitchFamily="34" charset="0"/>
                </a:rPr>
                <a:t>mercury </a:t>
              </a:r>
            </a:p>
            <a:p>
              <a:pPr algn="ctr" fontAlgn="base">
                <a:spcBef>
                  <a:spcPct val="0"/>
                </a:spcBef>
                <a:spcAft>
                  <a:spcPct val="0"/>
                </a:spcAft>
              </a:pPr>
              <a:r>
                <a:rPr lang="en-US" sz="1600" b="1" dirty="0" smtClean="0">
                  <a:solidFill>
                    <a:srgbClr val="FFFFFF"/>
                  </a:solidFill>
                  <a:latin typeface="Calibri" pitchFamily="34" charset="0"/>
                </a:rPr>
                <a:t>sources</a:t>
              </a:r>
              <a:endParaRPr lang="en-US" sz="1600" b="1" dirty="0">
                <a:solidFill>
                  <a:srgbClr val="FFFFFF"/>
                </a:solidFill>
                <a:latin typeface="Calibri" pitchFamily="34" charset="0"/>
              </a:endParaRPr>
            </a:p>
          </p:txBody>
        </p:sp>
        <p:pic>
          <p:nvPicPr>
            <p:cNvPr id="823318" name="Picture 22" descr="C:\Documents and Settings\markc\Local Settings\Temporary Internet Files\Content.IE5\CEIARODP\MC900237379[1].wmf"/>
            <p:cNvPicPr>
              <a:picLocks noChangeAspect="1" noChangeArrowheads="1"/>
            </p:cNvPicPr>
            <p:nvPr/>
          </p:nvPicPr>
          <p:blipFill>
            <a:blip r:embed="rId4" cstate="print"/>
            <a:srcRect/>
            <a:stretch>
              <a:fillRect/>
            </a:stretch>
          </p:blipFill>
          <p:spPr bwMode="auto">
            <a:xfrm flipH="1">
              <a:off x="3886200" y="3058221"/>
              <a:ext cx="457200" cy="523179"/>
            </a:xfrm>
            <a:prstGeom prst="rect">
              <a:avLst/>
            </a:prstGeom>
            <a:noFill/>
          </p:spPr>
        </p:pic>
        <p:pic>
          <p:nvPicPr>
            <p:cNvPr id="36" name="Picture 22" descr="C:\Documents and Settings\markc\Local Settings\Temporary Internet Files\Content.IE5\CEIARODP\MC900237379[1].wmf"/>
            <p:cNvPicPr>
              <a:picLocks noChangeAspect="1" noChangeArrowheads="1"/>
            </p:cNvPicPr>
            <p:nvPr/>
          </p:nvPicPr>
          <p:blipFill>
            <a:blip r:embed="rId4" cstate="print"/>
            <a:srcRect/>
            <a:stretch>
              <a:fillRect/>
            </a:stretch>
          </p:blipFill>
          <p:spPr bwMode="auto">
            <a:xfrm flipH="1">
              <a:off x="4267200" y="3962400"/>
              <a:ext cx="457200" cy="523179"/>
            </a:xfrm>
            <a:prstGeom prst="rect">
              <a:avLst/>
            </a:prstGeom>
            <a:noFill/>
          </p:spPr>
        </p:pic>
      </p:grpSp>
      <p:grpSp>
        <p:nvGrpSpPr>
          <p:cNvPr id="5" name="Group 29"/>
          <p:cNvGrpSpPr/>
          <p:nvPr/>
        </p:nvGrpSpPr>
        <p:grpSpPr>
          <a:xfrm>
            <a:off x="6504488" y="2661138"/>
            <a:ext cx="2487112" cy="1569660"/>
            <a:chOff x="6275888" y="2514600"/>
            <a:chExt cx="2487112" cy="1569660"/>
          </a:xfrm>
        </p:grpSpPr>
        <p:sp>
          <p:nvSpPr>
            <p:cNvPr id="41" name="TextBox 40"/>
            <p:cNvSpPr txBox="1"/>
            <p:nvPr/>
          </p:nvSpPr>
          <p:spPr>
            <a:xfrm>
              <a:off x="7315200" y="2514600"/>
              <a:ext cx="1447800" cy="1569660"/>
            </a:xfrm>
            <a:prstGeom prst="rect">
              <a:avLst/>
            </a:prstGeom>
            <a:noFill/>
          </p:spPr>
          <p:txBody>
            <a:bodyPr wrap="square" rtlCol="0">
              <a:spAutoFit/>
            </a:bodyPr>
            <a:lstStyle/>
            <a:p>
              <a:pPr algn="r" fontAlgn="base">
                <a:spcBef>
                  <a:spcPct val="0"/>
                </a:spcBef>
                <a:spcAft>
                  <a:spcPct val="0"/>
                </a:spcAft>
              </a:pPr>
              <a:r>
                <a:rPr lang="en-US" sz="1600" b="1" dirty="0" smtClean="0">
                  <a:latin typeface="Calibri" pitchFamily="34" charset="0"/>
                </a:rPr>
                <a:t>mercury </a:t>
              </a:r>
            </a:p>
            <a:p>
              <a:pPr algn="r" fontAlgn="base">
                <a:spcBef>
                  <a:spcPct val="0"/>
                </a:spcBef>
                <a:spcAft>
                  <a:spcPct val="0"/>
                </a:spcAft>
              </a:pPr>
              <a:r>
                <a:rPr lang="en-US" sz="1600" b="1" dirty="0" smtClean="0">
                  <a:latin typeface="Calibri" pitchFamily="34" charset="0"/>
                </a:rPr>
                <a:t>that doesn’t deposit continues </a:t>
              </a:r>
            </a:p>
            <a:p>
              <a:pPr algn="r" fontAlgn="base">
                <a:spcBef>
                  <a:spcPct val="0"/>
                </a:spcBef>
                <a:spcAft>
                  <a:spcPct val="0"/>
                </a:spcAft>
              </a:pPr>
              <a:r>
                <a:rPr lang="en-US" sz="1600" b="1" dirty="0" smtClean="0">
                  <a:latin typeface="Calibri" pitchFamily="34" charset="0"/>
                </a:rPr>
                <a:t>its global circulation</a:t>
              </a:r>
              <a:endParaRPr lang="en-US" sz="1600" b="1" dirty="0">
                <a:latin typeface="Calibri" pitchFamily="34" charset="0"/>
              </a:endParaRPr>
            </a:p>
          </p:txBody>
        </p:sp>
        <p:pic>
          <p:nvPicPr>
            <p:cNvPr id="9" name="Picture 8" descr="arrow.png"/>
            <p:cNvPicPr>
              <a:picLocks/>
            </p:cNvPicPr>
            <p:nvPr/>
          </p:nvPicPr>
          <p:blipFill>
            <a:blip r:embed="rId5" cstate="print"/>
            <a:srcRect l="13205" t="43945"/>
            <a:stretch>
              <a:fillRect/>
            </a:stretch>
          </p:blipFill>
          <p:spPr>
            <a:xfrm rot="20400000">
              <a:off x="6275888" y="3139981"/>
              <a:ext cx="1587315" cy="640080"/>
            </a:xfrm>
            <a:prstGeom prst="rect">
              <a:avLst/>
            </a:prstGeom>
          </p:spPr>
        </p:pic>
      </p:grpSp>
      <p:sp>
        <p:nvSpPr>
          <p:cNvPr id="27" name="Freeform 26"/>
          <p:cNvSpPr/>
          <p:nvPr/>
        </p:nvSpPr>
        <p:spPr>
          <a:xfrm>
            <a:off x="4381500" y="3118338"/>
            <a:ext cx="463550" cy="923925"/>
          </a:xfrm>
          <a:custGeom>
            <a:avLst/>
            <a:gdLst>
              <a:gd name="connsiteX0" fmla="*/ 0 w 463550"/>
              <a:gd name="connsiteY0" fmla="*/ 0 h 923925"/>
              <a:gd name="connsiteX1" fmla="*/ 3175 w 463550"/>
              <a:gd name="connsiteY1" fmla="*/ 76200 h 923925"/>
              <a:gd name="connsiteX2" fmla="*/ 73025 w 463550"/>
              <a:gd name="connsiteY2" fmla="*/ 127000 h 923925"/>
              <a:gd name="connsiteX3" fmla="*/ 152400 w 463550"/>
              <a:gd name="connsiteY3" fmla="*/ 260350 h 923925"/>
              <a:gd name="connsiteX4" fmla="*/ 209550 w 463550"/>
              <a:gd name="connsiteY4" fmla="*/ 384175 h 923925"/>
              <a:gd name="connsiteX5" fmla="*/ 254000 w 463550"/>
              <a:gd name="connsiteY5" fmla="*/ 552450 h 923925"/>
              <a:gd name="connsiteX6" fmla="*/ 282575 w 463550"/>
              <a:gd name="connsiteY6" fmla="*/ 695325 h 923925"/>
              <a:gd name="connsiteX7" fmla="*/ 101600 w 463550"/>
              <a:gd name="connsiteY7" fmla="*/ 695325 h 923925"/>
              <a:gd name="connsiteX8" fmla="*/ 282575 w 463550"/>
              <a:gd name="connsiteY8" fmla="*/ 809625 h 923925"/>
              <a:gd name="connsiteX9" fmla="*/ 428625 w 463550"/>
              <a:gd name="connsiteY9" fmla="*/ 895350 h 923925"/>
              <a:gd name="connsiteX10" fmla="*/ 463550 w 463550"/>
              <a:gd name="connsiteY10" fmla="*/ 923925 h 923925"/>
              <a:gd name="connsiteX11" fmla="*/ 463550 w 463550"/>
              <a:gd name="connsiteY11" fmla="*/ 742950 h 923925"/>
              <a:gd name="connsiteX12" fmla="*/ 450850 w 463550"/>
              <a:gd name="connsiteY12" fmla="*/ 644525 h 923925"/>
              <a:gd name="connsiteX13" fmla="*/ 422275 w 463550"/>
              <a:gd name="connsiteY13" fmla="*/ 533400 h 923925"/>
              <a:gd name="connsiteX14" fmla="*/ 393700 w 463550"/>
              <a:gd name="connsiteY14" fmla="*/ 403225 h 923925"/>
              <a:gd name="connsiteX15" fmla="*/ 333375 w 463550"/>
              <a:gd name="connsiteY15" fmla="*/ 276225 h 923925"/>
              <a:gd name="connsiteX16" fmla="*/ 257175 w 463550"/>
              <a:gd name="connsiteY16" fmla="*/ 152400 h 923925"/>
              <a:gd name="connsiteX17" fmla="*/ 184150 w 463550"/>
              <a:gd name="connsiteY17" fmla="*/ 66675 h 923925"/>
              <a:gd name="connsiteX18" fmla="*/ 136525 w 463550"/>
              <a:gd name="connsiteY18" fmla="*/ 6350 h 923925"/>
              <a:gd name="connsiteX19" fmla="*/ 0 w 463550"/>
              <a:gd name="connsiteY19"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50" h="923925">
                <a:moveTo>
                  <a:pt x="0" y="0"/>
                </a:moveTo>
                <a:lnTo>
                  <a:pt x="3175" y="76200"/>
                </a:lnTo>
                <a:lnTo>
                  <a:pt x="73025" y="127000"/>
                </a:lnTo>
                <a:lnTo>
                  <a:pt x="152400" y="260350"/>
                </a:lnTo>
                <a:lnTo>
                  <a:pt x="209550" y="384175"/>
                </a:lnTo>
                <a:lnTo>
                  <a:pt x="254000" y="552450"/>
                </a:lnTo>
                <a:lnTo>
                  <a:pt x="282575" y="695325"/>
                </a:lnTo>
                <a:lnTo>
                  <a:pt x="101600" y="695325"/>
                </a:lnTo>
                <a:lnTo>
                  <a:pt x="282575" y="809625"/>
                </a:lnTo>
                <a:lnTo>
                  <a:pt x="428625" y="895350"/>
                </a:lnTo>
                <a:lnTo>
                  <a:pt x="463550" y="923925"/>
                </a:lnTo>
                <a:lnTo>
                  <a:pt x="463550" y="742950"/>
                </a:lnTo>
                <a:lnTo>
                  <a:pt x="450850" y="644525"/>
                </a:lnTo>
                <a:lnTo>
                  <a:pt x="422275" y="533400"/>
                </a:lnTo>
                <a:lnTo>
                  <a:pt x="393700" y="403225"/>
                </a:lnTo>
                <a:lnTo>
                  <a:pt x="333375" y="276225"/>
                </a:lnTo>
                <a:lnTo>
                  <a:pt x="257175" y="152400"/>
                </a:lnTo>
                <a:lnTo>
                  <a:pt x="184150" y="66675"/>
                </a:lnTo>
                <a:lnTo>
                  <a:pt x="136525" y="6350"/>
                </a:lnTo>
                <a:lnTo>
                  <a:pt x="0" y="0"/>
                </a:lnTo>
                <a:close/>
              </a:path>
            </a:pathLst>
          </a:custGeom>
          <a:solidFill>
            <a:srgbClr val="FBE1F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546600" y="3127863"/>
            <a:ext cx="647700" cy="927100"/>
          </a:xfrm>
          <a:custGeom>
            <a:avLst/>
            <a:gdLst>
              <a:gd name="connsiteX0" fmla="*/ 0 w 647700"/>
              <a:gd name="connsiteY0" fmla="*/ 3175 h 927100"/>
              <a:gd name="connsiteX1" fmla="*/ 92075 w 647700"/>
              <a:gd name="connsiteY1" fmla="*/ 0 h 927100"/>
              <a:gd name="connsiteX2" fmla="*/ 177800 w 647700"/>
              <a:gd name="connsiteY2" fmla="*/ 34925 h 927100"/>
              <a:gd name="connsiteX3" fmla="*/ 257175 w 647700"/>
              <a:gd name="connsiteY3" fmla="*/ 111125 h 927100"/>
              <a:gd name="connsiteX4" fmla="*/ 352425 w 647700"/>
              <a:gd name="connsiteY4" fmla="*/ 263525 h 927100"/>
              <a:gd name="connsiteX5" fmla="*/ 419100 w 647700"/>
              <a:gd name="connsiteY5" fmla="*/ 476250 h 927100"/>
              <a:gd name="connsiteX6" fmla="*/ 441325 w 647700"/>
              <a:gd name="connsiteY6" fmla="*/ 561975 h 927100"/>
              <a:gd name="connsiteX7" fmla="*/ 463550 w 647700"/>
              <a:gd name="connsiteY7" fmla="*/ 692150 h 927100"/>
              <a:gd name="connsiteX8" fmla="*/ 647700 w 647700"/>
              <a:gd name="connsiteY8" fmla="*/ 695325 h 927100"/>
              <a:gd name="connsiteX9" fmla="*/ 314325 w 647700"/>
              <a:gd name="connsiteY9" fmla="*/ 927100 h 927100"/>
              <a:gd name="connsiteX10" fmla="*/ 314325 w 647700"/>
              <a:gd name="connsiteY10" fmla="*/ 736600 h 927100"/>
              <a:gd name="connsiteX11" fmla="*/ 292100 w 647700"/>
              <a:gd name="connsiteY11" fmla="*/ 596900 h 927100"/>
              <a:gd name="connsiteX12" fmla="*/ 247650 w 647700"/>
              <a:gd name="connsiteY12" fmla="*/ 431800 h 927100"/>
              <a:gd name="connsiteX13" fmla="*/ 180975 w 647700"/>
              <a:gd name="connsiteY13" fmla="*/ 250825 h 927100"/>
              <a:gd name="connsiteX14" fmla="*/ 95250 w 647700"/>
              <a:gd name="connsiteY14" fmla="*/ 139700 h 927100"/>
              <a:gd name="connsiteX15" fmla="*/ 0 w 647700"/>
              <a:gd name="connsiteY15" fmla="*/ 3175 h 9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700" h="927100">
                <a:moveTo>
                  <a:pt x="0" y="3175"/>
                </a:moveTo>
                <a:lnTo>
                  <a:pt x="92075" y="0"/>
                </a:lnTo>
                <a:lnTo>
                  <a:pt x="177800" y="34925"/>
                </a:lnTo>
                <a:lnTo>
                  <a:pt x="257175" y="111125"/>
                </a:lnTo>
                <a:lnTo>
                  <a:pt x="352425" y="263525"/>
                </a:lnTo>
                <a:lnTo>
                  <a:pt x="419100" y="476250"/>
                </a:lnTo>
                <a:lnTo>
                  <a:pt x="441325" y="561975"/>
                </a:lnTo>
                <a:lnTo>
                  <a:pt x="463550" y="692150"/>
                </a:lnTo>
                <a:lnTo>
                  <a:pt x="647700" y="695325"/>
                </a:lnTo>
                <a:lnTo>
                  <a:pt x="314325" y="927100"/>
                </a:lnTo>
                <a:lnTo>
                  <a:pt x="314325" y="736600"/>
                </a:lnTo>
                <a:lnTo>
                  <a:pt x="292100" y="596900"/>
                </a:lnTo>
                <a:lnTo>
                  <a:pt x="247650" y="431800"/>
                </a:lnTo>
                <a:lnTo>
                  <a:pt x="180975" y="250825"/>
                </a:lnTo>
                <a:lnTo>
                  <a:pt x="95250" y="139700"/>
                </a:lnTo>
                <a:lnTo>
                  <a:pt x="0" y="3175"/>
                </a:lnTo>
                <a:close/>
              </a:path>
            </a:pathLst>
          </a:custGeom>
          <a:solidFill>
            <a:srgbClr val="FFF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8"/>
          <p:cNvGrpSpPr/>
          <p:nvPr/>
        </p:nvGrpSpPr>
        <p:grpSpPr>
          <a:xfrm>
            <a:off x="4375036" y="3065486"/>
            <a:ext cx="2076566" cy="1815882"/>
            <a:chOff x="4375036" y="2918948"/>
            <a:chExt cx="2076566" cy="1815882"/>
          </a:xfrm>
        </p:grpSpPr>
        <p:pic>
          <p:nvPicPr>
            <p:cNvPr id="38" name="Picture 37" descr="arrow2.png"/>
            <p:cNvPicPr>
              <a:picLocks noChangeAspect="1"/>
            </p:cNvPicPr>
            <p:nvPr/>
          </p:nvPicPr>
          <p:blipFill>
            <a:blip r:embed="rId6" cstate="print"/>
            <a:srcRect l="42392"/>
            <a:stretch>
              <a:fillRect/>
            </a:stretch>
          </p:blipFill>
          <p:spPr>
            <a:xfrm>
              <a:off x="4375036" y="2949538"/>
              <a:ext cx="838200" cy="953914"/>
            </a:xfrm>
            <a:prstGeom prst="rect">
              <a:avLst/>
            </a:prstGeom>
          </p:spPr>
        </p:pic>
        <p:grpSp>
          <p:nvGrpSpPr>
            <p:cNvPr id="8" name="Group 43"/>
            <p:cNvGrpSpPr/>
            <p:nvPr/>
          </p:nvGrpSpPr>
          <p:grpSpPr>
            <a:xfrm>
              <a:off x="4927602" y="2918948"/>
              <a:ext cx="1524000" cy="1815882"/>
              <a:chOff x="4927602" y="2918948"/>
              <a:chExt cx="1524000" cy="1815882"/>
            </a:xfrm>
          </p:grpSpPr>
          <p:sp>
            <p:nvSpPr>
              <p:cNvPr id="43" name="TextBox 42"/>
              <p:cNvSpPr txBox="1"/>
              <p:nvPr/>
            </p:nvSpPr>
            <p:spPr>
              <a:xfrm>
                <a:off x="5706374" y="4147870"/>
                <a:ext cx="304800" cy="338554"/>
              </a:xfrm>
              <a:prstGeom prst="rect">
                <a:avLst/>
              </a:prstGeom>
              <a:noFill/>
            </p:spPr>
            <p:txBody>
              <a:bodyPr wrap="square" rtlCol="0">
                <a:spAutoFit/>
              </a:bodyPr>
              <a:lstStyle/>
              <a:p>
                <a:pPr algn="r" fontAlgn="base">
                  <a:spcBef>
                    <a:spcPct val="0"/>
                  </a:spcBef>
                  <a:spcAft>
                    <a:spcPct val="0"/>
                  </a:spcAft>
                </a:pPr>
                <a:r>
                  <a:rPr lang="en-US" sz="1600" b="1" dirty="0" smtClean="0">
                    <a:solidFill>
                      <a:srgbClr val="FFFFFF"/>
                    </a:solidFill>
                    <a:latin typeface="Calibri" pitchFamily="34" charset="0"/>
                  </a:rPr>
                  <a:t>*</a:t>
                </a:r>
                <a:r>
                  <a:rPr lang="en-US" sz="1200" b="1" dirty="0" smtClean="0">
                    <a:solidFill>
                      <a:srgbClr val="FFFFFF"/>
                    </a:solidFill>
                    <a:latin typeface="Calibri" pitchFamily="34" charset="0"/>
                  </a:rPr>
                  <a:t> </a:t>
                </a:r>
                <a:endParaRPr lang="en-US" sz="1200" b="1" dirty="0">
                  <a:solidFill>
                    <a:srgbClr val="FFFFFF"/>
                  </a:solidFill>
                  <a:latin typeface="Calibri" pitchFamily="34" charset="0"/>
                </a:endParaRPr>
              </a:p>
            </p:txBody>
          </p:sp>
          <p:sp>
            <p:nvSpPr>
              <p:cNvPr id="35" name="TextBox 34"/>
              <p:cNvSpPr txBox="1"/>
              <p:nvPr/>
            </p:nvSpPr>
            <p:spPr>
              <a:xfrm>
                <a:off x="4927602" y="2918948"/>
                <a:ext cx="1524000" cy="1815882"/>
              </a:xfrm>
              <a:prstGeom prst="rect">
                <a:avLst/>
              </a:prstGeom>
              <a:noFill/>
            </p:spPr>
            <p:txBody>
              <a:bodyPr wrap="square" rtlCol="0">
                <a:spAutoFit/>
              </a:bodyPr>
              <a:lstStyle/>
              <a:p>
                <a:pPr algn="ctr" fontAlgn="base">
                  <a:spcBef>
                    <a:spcPct val="0"/>
                  </a:spcBef>
                  <a:spcAft>
                    <a:spcPct val="0"/>
                  </a:spcAft>
                </a:pPr>
                <a:r>
                  <a:rPr lang="en-US" sz="1600" b="1" dirty="0" smtClean="0">
                    <a:solidFill>
                      <a:srgbClr val="FFFFFF"/>
                    </a:solidFill>
                    <a:latin typeface="Calibri" pitchFamily="34" charset="0"/>
                  </a:rPr>
                  <a:t>regional and  </a:t>
                </a:r>
              </a:p>
              <a:p>
                <a:pPr algn="ctr" fontAlgn="base">
                  <a:spcBef>
                    <a:spcPct val="0"/>
                  </a:spcBef>
                  <a:spcAft>
                    <a:spcPct val="0"/>
                  </a:spcAft>
                </a:pPr>
                <a:r>
                  <a:rPr lang="en-US" sz="1600" b="1" dirty="0" smtClean="0">
                    <a:solidFill>
                      <a:srgbClr val="FFFFFF"/>
                    </a:solidFill>
                    <a:latin typeface="Calibri" pitchFamily="34" charset="0"/>
                  </a:rPr>
                  <a:t>and global sources contribute to atmospheric mercury deposition</a:t>
                </a:r>
                <a:endParaRPr lang="en-US" sz="1600" b="1" dirty="0">
                  <a:solidFill>
                    <a:srgbClr val="FFFFFF"/>
                  </a:solidFill>
                  <a:latin typeface="Calibri" pitchFamily="34" charset="0"/>
                </a:endParaRPr>
              </a:p>
            </p:txBody>
          </p:sp>
        </p:grpSp>
      </p:grpSp>
      <p:sp>
        <p:nvSpPr>
          <p:cNvPr id="44" name="Slide Number Placeholder 3"/>
          <p:cNvSpPr>
            <a:spLocks noGrp="1"/>
          </p:cNvSpPr>
          <p:nvPr>
            <p:ph type="sldNum" sz="quarter" idx="12"/>
          </p:nvPr>
        </p:nvSpPr>
        <p:spPr>
          <a:xfrm>
            <a:off x="7924800" y="6356350"/>
            <a:ext cx="762000" cy="365125"/>
          </a:xfrm>
        </p:spPr>
        <p:txBody>
          <a:bodyPr/>
          <a:lstStyle/>
          <a:p>
            <a:fld id="{3E7EE49B-C32B-495C-9640-ABBF50F57D80}" type="slidenum">
              <a:rPr lang="en-US" smtClean="0"/>
              <a:pPr/>
              <a:t>4</a:t>
            </a:fld>
            <a:endParaRPr lang="en-US"/>
          </a:p>
        </p:txBody>
      </p:sp>
      <p:grpSp>
        <p:nvGrpSpPr>
          <p:cNvPr id="12" name="Group 25"/>
          <p:cNvGrpSpPr/>
          <p:nvPr/>
        </p:nvGrpSpPr>
        <p:grpSpPr>
          <a:xfrm>
            <a:off x="228600" y="1718699"/>
            <a:ext cx="2932992" cy="2026423"/>
            <a:chOff x="228600" y="1572161"/>
            <a:chExt cx="2932992" cy="2026423"/>
          </a:xfrm>
        </p:grpSpPr>
        <p:pic>
          <p:nvPicPr>
            <p:cNvPr id="4" name="Picture 3" descr="arrow.png"/>
            <p:cNvPicPr>
              <a:picLocks/>
            </p:cNvPicPr>
            <p:nvPr/>
          </p:nvPicPr>
          <p:blipFill>
            <a:blip r:embed="rId5" cstate="print"/>
            <a:srcRect t="43945"/>
            <a:stretch>
              <a:fillRect/>
            </a:stretch>
          </p:blipFill>
          <p:spPr>
            <a:xfrm rot="540000">
              <a:off x="1332792" y="2958504"/>
              <a:ext cx="1828800" cy="640080"/>
            </a:xfrm>
            <a:prstGeom prst="rect">
              <a:avLst/>
            </a:prstGeom>
          </p:spPr>
        </p:pic>
        <p:sp>
          <p:nvSpPr>
            <p:cNvPr id="10" name="TextBox 9"/>
            <p:cNvSpPr txBox="1"/>
            <p:nvPr/>
          </p:nvSpPr>
          <p:spPr>
            <a:xfrm>
              <a:off x="228600" y="1572161"/>
              <a:ext cx="1600200" cy="1323439"/>
            </a:xfrm>
            <a:prstGeom prst="rect">
              <a:avLst/>
            </a:prstGeom>
            <a:solidFill>
              <a:schemeClr val="bg1"/>
            </a:solidFill>
            <a:ln>
              <a:solidFill>
                <a:srgbClr val="0F6FC6"/>
              </a:solidFill>
            </a:ln>
          </p:spPr>
          <p:txBody>
            <a:bodyPr wrap="square" rtlCol="0">
              <a:spAutoFit/>
            </a:bodyPr>
            <a:lstStyle/>
            <a:p>
              <a:pPr algn="r" fontAlgn="base">
                <a:spcBef>
                  <a:spcPct val="0"/>
                </a:spcBef>
                <a:spcAft>
                  <a:spcPct val="0"/>
                </a:spcAft>
              </a:pPr>
              <a:r>
                <a:rPr lang="en-US" sz="1600" b="1" dirty="0" smtClean="0">
                  <a:latin typeface="Calibri" pitchFamily="34" charset="0"/>
                </a:rPr>
                <a:t>mercury </a:t>
              </a:r>
            </a:p>
            <a:p>
              <a:pPr algn="r" fontAlgn="base">
                <a:spcBef>
                  <a:spcPct val="0"/>
                </a:spcBef>
                <a:spcAft>
                  <a:spcPct val="0"/>
                </a:spcAft>
              </a:pPr>
              <a:r>
                <a:rPr lang="en-US" sz="1600" b="1" dirty="0" smtClean="0">
                  <a:latin typeface="Calibri" pitchFamily="34" charset="0"/>
                </a:rPr>
                <a:t>from global atmospheric pool entering </a:t>
              </a:r>
            </a:p>
            <a:p>
              <a:pPr algn="r" fontAlgn="base">
                <a:spcBef>
                  <a:spcPct val="0"/>
                </a:spcBef>
                <a:spcAft>
                  <a:spcPct val="0"/>
                </a:spcAft>
              </a:pPr>
              <a:r>
                <a:rPr lang="en-US" sz="1600" b="1" dirty="0" smtClean="0">
                  <a:latin typeface="Calibri" pitchFamily="34" charset="0"/>
                </a:rPr>
                <a:t>North America</a:t>
              </a:r>
              <a:endParaRPr lang="en-US" sz="1600" b="1" dirty="0">
                <a:latin typeface="Calibri" pitchFamily="34" charset="0"/>
              </a:endParaRPr>
            </a:p>
          </p:txBody>
        </p:sp>
      </p:grpSp>
      <p:grpSp>
        <p:nvGrpSpPr>
          <p:cNvPr id="13" name="Group 53"/>
          <p:cNvGrpSpPr/>
          <p:nvPr/>
        </p:nvGrpSpPr>
        <p:grpSpPr>
          <a:xfrm>
            <a:off x="685800" y="1746738"/>
            <a:ext cx="5638800" cy="3821668"/>
            <a:chOff x="685800" y="1600200"/>
            <a:chExt cx="5638800" cy="3821668"/>
          </a:xfrm>
        </p:grpSpPr>
        <p:sp>
          <p:nvSpPr>
            <p:cNvPr id="40" name="Oval 39"/>
            <p:cNvSpPr/>
            <p:nvPr/>
          </p:nvSpPr>
          <p:spPr>
            <a:xfrm>
              <a:off x="2590800" y="1600200"/>
              <a:ext cx="3733800" cy="3429000"/>
            </a:xfrm>
            <a:prstGeom prst="ellipse">
              <a:avLst/>
            </a:prstGeom>
            <a:noFill/>
            <a:ln w="38100">
              <a:solidFill>
                <a:srgbClr val="FFFFFF">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chemeClr val="tx1"/>
                </a:solidFill>
              </a:endParaRPr>
            </a:p>
          </p:txBody>
        </p:sp>
        <p:sp>
          <p:nvSpPr>
            <p:cNvPr id="53" name="TextBox 52"/>
            <p:cNvSpPr txBox="1"/>
            <p:nvPr/>
          </p:nvSpPr>
          <p:spPr>
            <a:xfrm>
              <a:off x="685800" y="4590871"/>
              <a:ext cx="2819400" cy="830997"/>
            </a:xfrm>
            <a:prstGeom prst="rect">
              <a:avLst/>
            </a:prstGeom>
            <a:solidFill>
              <a:schemeClr val="bg1"/>
            </a:solidFill>
            <a:ln>
              <a:solidFill>
                <a:srgbClr val="0F6FC6"/>
              </a:solidFill>
            </a:ln>
          </p:spPr>
          <p:txBody>
            <a:bodyPr wrap="square" rtlCol="0">
              <a:spAutoFit/>
            </a:bodyPr>
            <a:lstStyle/>
            <a:p>
              <a:pPr algn="ctr" fontAlgn="base">
                <a:spcBef>
                  <a:spcPct val="0"/>
                </a:spcBef>
                <a:spcAft>
                  <a:spcPct val="0"/>
                </a:spcAft>
              </a:pPr>
              <a:r>
                <a:rPr lang="en-US" sz="1600" b="1" dirty="0" smtClean="0">
                  <a:latin typeface="Calibri" pitchFamily="34" charset="0"/>
                </a:rPr>
                <a:t>Thousands of fish-advisories throughout North America due to mercury contamination</a:t>
              </a:r>
              <a:endParaRPr lang="en-US" sz="1600" b="1" dirty="0">
                <a:latin typeface="Calibri" pitchFamily="34" charset="0"/>
              </a:endParaRPr>
            </a:p>
          </p:txBody>
        </p:sp>
      </p:grpSp>
      <p:grpSp>
        <p:nvGrpSpPr>
          <p:cNvPr id="14" name="Group 55"/>
          <p:cNvGrpSpPr/>
          <p:nvPr/>
        </p:nvGrpSpPr>
        <p:grpSpPr>
          <a:xfrm>
            <a:off x="2407296" y="603738"/>
            <a:ext cx="5212704" cy="1752600"/>
            <a:chOff x="2082124" y="-228600"/>
            <a:chExt cx="5212704" cy="1752600"/>
          </a:xfrm>
        </p:grpSpPr>
        <p:pic>
          <p:nvPicPr>
            <p:cNvPr id="6" name="Picture 5" descr="arrow.png"/>
            <p:cNvPicPr>
              <a:picLocks/>
            </p:cNvPicPr>
            <p:nvPr/>
          </p:nvPicPr>
          <p:blipFill>
            <a:blip r:embed="rId5" cstate="print"/>
            <a:srcRect l="11704" t="43945"/>
            <a:stretch>
              <a:fillRect/>
            </a:stretch>
          </p:blipFill>
          <p:spPr>
            <a:xfrm rot="540000">
              <a:off x="2082124" y="367509"/>
              <a:ext cx="807382" cy="640080"/>
            </a:xfrm>
            <a:prstGeom prst="rect">
              <a:avLst/>
            </a:prstGeom>
          </p:spPr>
        </p:pic>
        <p:sp>
          <p:nvSpPr>
            <p:cNvPr id="45" name="Oval 44"/>
            <p:cNvSpPr/>
            <p:nvPr/>
          </p:nvSpPr>
          <p:spPr>
            <a:xfrm>
              <a:off x="2286000" y="76200"/>
              <a:ext cx="3505200" cy="1447800"/>
            </a:xfrm>
            <a:prstGeom prst="ellipse">
              <a:avLst/>
            </a:prstGeom>
            <a:noFill/>
            <a:ln w="38100">
              <a:solidFill>
                <a:schemeClr val="accent1">
                  <a:lumMod val="20000"/>
                  <a:lumOff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chemeClr val="tx1"/>
                </a:solidFill>
              </a:endParaRPr>
            </a:p>
          </p:txBody>
        </p:sp>
        <p:pic>
          <p:nvPicPr>
            <p:cNvPr id="47" name="Picture 46" descr="arrow2.png"/>
            <p:cNvPicPr>
              <a:picLocks noChangeAspect="1"/>
            </p:cNvPicPr>
            <p:nvPr/>
          </p:nvPicPr>
          <p:blipFill>
            <a:blip r:embed="rId6" cstate="print"/>
            <a:srcRect l="42392"/>
            <a:stretch>
              <a:fillRect/>
            </a:stretch>
          </p:blipFill>
          <p:spPr>
            <a:xfrm>
              <a:off x="3789628" y="441960"/>
              <a:ext cx="482087" cy="548640"/>
            </a:xfrm>
            <a:prstGeom prst="rect">
              <a:avLst/>
            </a:prstGeom>
          </p:spPr>
        </p:pic>
        <p:sp>
          <p:nvSpPr>
            <p:cNvPr id="55" name="TextBox 54"/>
            <p:cNvSpPr txBox="1"/>
            <p:nvPr/>
          </p:nvSpPr>
          <p:spPr>
            <a:xfrm>
              <a:off x="4780228" y="-228600"/>
              <a:ext cx="2514600" cy="1077218"/>
            </a:xfrm>
            <a:prstGeom prst="rect">
              <a:avLst/>
            </a:prstGeom>
            <a:solidFill>
              <a:schemeClr val="bg1"/>
            </a:solidFill>
            <a:ln>
              <a:solidFill>
                <a:srgbClr val="0F6FC6"/>
              </a:solidFill>
            </a:ln>
          </p:spPr>
          <p:txBody>
            <a:bodyPr wrap="square" rtlCol="0">
              <a:spAutoFit/>
            </a:bodyPr>
            <a:lstStyle/>
            <a:p>
              <a:pPr algn="r" fontAlgn="base">
                <a:spcBef>
                  <a:spcPct val="0"/>
                </a:spcBef>
                <a:spcAft>
                  <a:spcPct val="0"/>
                </a:spcAft>
              </a:pPr>
              <a:r>
                <a:rPr lang="en-US" sz="1600" b="1" dirty="0" smtClean="0">
                  <a:latin typeface="Calibri" pitchFamily="34" charset="0"/>
                </a:rPr>
                <a:t>Polar-specific air-chemistry can lead to enhanced mercury deposition under some conditions</a:t>
              </a:r>
              <a:endParaRPr lang="en-US" sz="1600" b="1" dirty="0">
                <a:latin typeface="Calibri" pitchFamily="34" charset="0"/>
              </a:endParaRPr>
            </a:p>
          </p:txBody>
        </p:sp>
      </p:grpSp>
      <p:cxnSp>
        <p:nvCxnSpPr>
          <p:cNvPr id="60" name="Straight Connector 59"/>
          <p:cNvCxnSpPr/>
          <p:nvPr/>
        </p:nvCxnSpPr>
        <p:spPr>
          <a:xfrm>
            <a:off x="381000" y="6588370"/>
            <a:ext cx="8077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Box 4"/>
          <p:cNvSpPr txBox="1">
            <a:spLocks noChangeArrowheads="1"/>
          </p:cNvSpPr>
          <p:nvPr/>
        </p:nvSpPr>
        <p:spPr bwMode="auto">
          <a:xfrm>
            <a:off x="6553200" y="4413738"/>
            <a:ext cx="2286000" cy="2062103"/>
          </a:xfrm>
          <a:prstGeom prst="rect">
            <a:avLst/>
          </a:prstGeom>
          <a:solidFill>
            <a:srgbClr val="FFFF00"/>
          </a:solidFill>
          <a:ln w="9525">
            <a:solidFill>
              <a:schemeClr val="tx1"/>
            </a:solidFill>
            <a:miter lim="800000"/>
            <a:headEnd/>
            <a:tailEnd/>
          </a:ln>
        </p:spPr>
        <p:txBody>
          <a:bodyPr wrap="square">
            <a:spAutoFit/>
          </a:bodyPr>
          <a:lstStyle/>
          <a:p>
            <a:pPr fontAlgn="base">
              <a:spcBef>
                <a:spcPct val="0"/>
              </a:spcBef>
              <a:spcAft>
                <a:spcPct val="0"/>
              </a:spcAft>
            </a:pPr>
            <a:r>
              <a:rPr lang="en-US" sz="1600" b="1" i="1" dirty="0" smtClean="0">
                <a:solidFill>
                  <a:srgbClr val="000000"/>
                </a:solidFill>
                <a:latin typeface="Calibri" pitchFamily="34" charset="0"/>
              </a:rPr>
              <a:t>Atmospheric mercury deposition varies spatially and temporally, and is always a complex combination of impacts from local, regional, national, and global emissions sources.</a:t>
            </a:r>
            <a:endParaRPr lang="en-US" sz="1600" b="1" i="1" dirty="0">
              <a:solidFill>
                <a:srgbClr val="000000"/>
              </a:solidFill>
              <a:latin typeface="Calibri" pitchFamily="34" charset="0"/>
            </a:endParaRPr>
          </a:p>
        </p:txBody>
      </p:sp>
      <p:sp>
        <p:nvSpPr>
          <p:cNvPr id="42" name="Footer Placeholder 2"/>
          <p:cNvSpPr>
            <a:spLocks noGrp="1"/>
          </p:cNvSpPr>
          <p:nvPr>
            <p:ph type="ftr" sz="quarter" idx="11"/>
          </p:nvPr>
        </p:nvSpPr>
        <p:spPr>
          <a:xfrm>
            <a:off x="2667000" y="6356350"/>
            <a:ext cx="3352800" cy="365125"/>
          </a:xfrm>
        </p:spPr>
        <p:txBody>
          <a:bodyPr/>
          <a:lstStyle/>
          <a:p>
            <a:r>
              <a:rPr lang="en-US" dirty="0" smtClean="0"/>
              <a:t>Air Resources Laboratory</a:t>
            </a:r>
            <a:endParaRPr lang="en-US" dirty="0"/>
          </a:p>
        </p:txBody>
      </p:sp>
      <p:sp>
        <p:nvSpPr>
          <p:cNvPr id="37" name="Date Placeholder 1"/>
          <p:cNvSpPr>
            <a:spLocks noGrp="1"/>
          </p:cNvSpPr>
          <p:nvPr>
            <p:ph type="dt" sz="half" idx="10"/>
          </p:nvPr>
        </p:nvSpPr>
        <p:spPr>
          <a:xfrm>
            <a:off x="457200" y="6356350"/>
            <a:ext cx="2133600" cy="365125"/>
          </a:xfrm>
        </p:spPr>
        <p:txBody>
          <a:bodyPr/>
          <a:lstStyle/>
          <a:p>
            <a:fld id="{5966485B-8A43-4B08-93E1-DB7D3FDA24D2}" type="datetime1">
              <a:rPr lang="en-US" smtClean="0"/>
              <a:pPr/>
              <a:t>4/16/2011</a:t>
            </a:fld>
            <a:endParaRPr lang="en-US" dirty="0"/>
          </a:p>
        </p:txBody>
      </p:sp>
    </p:spTree>
    <p:extLst>
      <p:ext uri="{BB962C8B-B14F-4D97-AF65-F5344CB8AC3E}">
        <p14:creationId xmlns="" xmlns:p14="http://schemas.microsoft.com/office/powerpoint/2010/main" val="344302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2" descr="MPj04277530000[1]"/>
          <p:cNvPicPr>
            <a:picLocks noChangeAspect="1" noChangeArrowheads="1"/>
          </p:cNvPicPr>
          <p:nvPr/>
        </p:nvPicPr>
        <p:blipFill>
          <a:blip r:embed="rId3" cstate="print"/>
          <a:srcRect b="30234"/>
          <a:stretch>
            <a:fillRect/>
          </a:stretch>
        </p:blipFill>
        <p:spPr bwMode="auto">
          <a:xfrm>
            <a:off x="685800" y="1143000"/>
            <a:ext cx="7772400" cy="5334000"/>
          </a:xfrm>
          <a:prstGeom prst="rect">
            <a:avLst/>
          </a:prstGeom>
          <a:noFill/>
          <a:ln w="9525">
            <a:solidFill>
              <a:srgbClr val="04617B"/>
            </a:solidFill>
            <a:miter lim="800000"/>
            <a:headEnd/>
            <a:tailEnd/>
          </a:ln>
        </p:spPr>
      </p:pic>
      <p:sp>
        <p:nvSpPr>
          <p:cNvPr id="18" name="Date Placeholder 1"/>
          <p:cNvSpPr>
            <a:spLocks noGrp="1"/>
          </p:cNvSpPr>
          <p:nvPr>
            <p:ph type="dt" sz="half" idx="10"/>
          </p:nvPr>
        </p:nvSpPr>
        <p:spPr>
          <a:xfrm>
            <a:off x="457200" y="6356350"/>
            <a:ext cx="2133600" cy="365125"/>
          </a:xfrm>
        </p:spPr>
        <p:txBody>
          <a:bodyPr/>
          <a:lstStyle/>
          <a:p>
            <a:fld id="{5966485B-8A43-4B08-93E1-DB7D3FDA24D2}" type="datetime1">
              <a:rPr lang="en-US" smtClean="0"/>
              <a:pPr/>
              <a:t>4/16/2011</a:t>
            </a:fld>
            <a:endParaRPr lang="en-US" dirty="0"/>
          </a:p>
        </p:txBody>
      </p:sp>
      <p:sp>
        <p:nvSpPr>
          <p:cNvPr id="19" name="Footer Placeholder 2"/>
          <p:cNvSpPr>
            <a:spLocks noGrp="1"/>
          </p:cNvSpPr>
          <p:nvPr>
            <p:ph type="ftr" sz="quarter" idx="11"/>
          </p:nvPr>
        </p:nvSpPr>
        <p:spPr>
          <a:xfrm>
            <a:off x="2667000" y="6356350"/>
            <a:ext cx="3352800" cy="365125"/>
          </a:xfrm>
        </p:spPr>
        <p:txBody>
          <a:bodyPr/>
          <a:lstStyle/>
          <a:p>
            <a:r>
              <a:rPr lang="en-US" smtClean="0"/>
              <a:t>Air Resources Laboratory</a:t>
            </a:r>
            <a:endParaRPr lang="en-US"/>
          </a:p>
        </p:txBody>
      </p:sp>
      <p:sp>
        <p:nvSpPr>
          <p:cNvPr id="20" name="Slide Number Placeholder 3"/>
          <p:cNvSpPr>
            <a:spLocks noGrp="1"/>
          </p:cNvSpPr>
          <p:nvPr>
            <p:ph type="sldNum" sz="quarter" idx="12"/>
          </p:nvPr>
        </p:nvSpPr>
        <p:spPr>
          <a:xfrm>
            <a:off x="7924800" y="6356350"/>
            <a:ext cx="762000" cy="365125"/>
          </a:xfrm>
        </p:spPr>
        <p:txBody>
          <a:bodyPr/>
          <a:lstStyle/>
          <a:p>
            <a:fld id="{3E7EE49B-C32B-495C-9640-ABBF50F57D80}" type="slidenum">
              <a:rPr lang="en-US" smtClean="0"/>
              <a:pPr/>
              <a:t>5</a:t>
            </a:fld>
            <a:endParaRPr lang="en-US"/>
          </a:p>
        </p:txBody>
      </p:sp>
      <p:sp>
        <p:nvSpPr>
          <p:cNvPr id="22" name="Title 21"/>
          <p:cNvSpPr txBox="1">
            <a:spLocks/>
          </p:cNvSpPr>
          <p:nvPr/>
        </p:nvSpPr>
        <p:spPr>
          <a:xfrm>
            <a:off x="1143000" y="609600"/>
            <a:ext cx="7019192" cy="5334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2"/>
                </a:solidFill>
                <a:effectLst/>
                <a:uLnTx/>
                <a:uFillTx/>
                <a:latin typeface="+mj-lt"/>
                <a:ea typeface="+mj-ea"/>
                <a:cs typeface="+mj-cs"/>
              </a:rPr>
              <a:t>Different “forms” of mercury in the atmosphere</a:t>
            </a:r>
            <a:endParaRPr kumimoji="0" lang="en-US" sz="2800" b="0" i="0" u="none" strike="noStrike" kern="1200" cap="none" spc="0" normalizeH="0" baseline="0" noProof="0" dirty="0">
              <a:ln>
                <a:noFill/>
              </a:ln>
              <a:solidFill>
                <a:schemeClr val="tx2"/>
              </a:solidFill>
              <a:effectLst/>
              <a:uLnTx/>
              <a:uFillTx/>
              <a:latin typeface="+mj-lt"/>
              <a:ea typeface="+mj-ea"/>
              <a:cs typeface="+mj-cs"/>
            </a:endParaRPr>
          </a:p>
        </p:txBody>
      </p:sp>
      <p:sp>
        <p:nvSpPr>
          <p:cNvPr id="403463" name="Text Box 7"/>
          <p:cNvSpPr txBox="1">
            <a:spLocks noChangeArrowheads="1"/>
          </p:cNvSpPr>
          <p:nvPr/>
        </p:nvSpPr>
        <p:spPr bwMode="auto">
          <a:xfrm>
            <a:off x="3056934" y="1236521"/>
            <a:ext cx="3267666" cy="1652786"/>
          </a:xfrm>
          <a:prstGeom prst="rect">
            <a:avLst/>
          </a:prstGeom>
          <a:solidFill>
            <a:srgbClr val="E1F2F3"/>
          </a:solidFill>
          <a:ln w="28575">
            <a:solidFill>
              <a:schemeClr val="accent2"/>
            </a:solidFill>
            <a:miter lim="800000"/>
            <a:headEnd/>
            <a:tailEnd/>
          </a:ln>
        </p:spPr>
        <p:txBody>
          <a:bodyPr anchor="ctr" anchorCtr="1"/>
          <a:lstStyle/>
          <a:p>
            <a:pPr fontAlgn="base">
              <a:spcBef>
                <a:spcPts val="600"/>
              </a:spcBef>
              <a:spcAft>
                <a:spcPct val="0"/>
              </a:spcAft>
            </a:pPr>
            <a:r>
              <a:rPr lang="en-US" sz="1600" b="1" u="sng" dirty="0" smtClean="0">
                <a:solidFill>
                  <a:srgbClr val="333399"/>
                </a:solidFill>
              </a:rPr>
              <a:t>Elemental Mercury -- Hg(0)</a:t>
            </a:r>
          </a:p>
          <a:p>
            <a:pPr marL="119063" lvl="1" fontAlgn="base">
              <a:spcBef>
                <a:spcPts val="600"/>
              </a:spcBef>
              <a:spcAft>
                <a:spcPct val="0"/>
              </a:spcAft>
              <a:buFontTx/>
              <a:buChar char="•"/>
            </a:pPr>
            <a:r>
              <a:rPr lang="en-US" sz="1600" b="1" dirty="0" smtClean="0">
                <a:solidFill>
                  <a:srgbClr val="333399"/>
                </a:solidFill>
              </a:rPr>
              <a:t> most of total Hg in atmosphere</a:t>
            </a:r>
          </a:p>
          <a:p>
            <a:pPr marL="119063" lvl="1" fontAlgn="base">
              <a:spcBef>
                <a:spcPts val="600"/>
              </a:spcBef>
              <a:spcAft>
                <a:spcPct val="0"/>
              </a:spcAft>
              <a:buFontTx/>
              <a:buChar char="•"/>
            </a:pPr>
            <a:r>
              <a:rPr lang="en-US" sz="1600" b="1" dirty="0" smtClean="0">
                <a:solidFill>
                  <a:srgbClr val="333399"/>
                </a:solidFill>
              </a:rPr>
              <a:t> doesn’t easily dry or wet deposit</a:t>
            </a:r>
          </a:p>
          <a:p>
            <a:pPr marL="119063" lvl="1" fontAlgn="base">
              <a:spcBef>
                <a:spcPts val="600"/>
              </a:spcBef>
              <a:spcAft>
                <a:spcPct val="0"/>
              </a:spcAft>
              <a:buFontTx/>
              <a:buChar char="•"/>
            </a:pPr>
            <a:r>
              <a:rPr lang="en-US" sz="1600" b="1" dirty="0" smtClean="0">
                <a:solidFill>
                  <a:srgbClr val="333399"/>
                </a:solidFill>
              </a:rPr>
              <a:t> globally distributed</a:t>
            </a:r>
          </a:p>
        </p:txBody>
      </p:sp>
      <p:sp>
        <p:nvSpPr>
          <p:cNvPr id="403467" name="Text Box 12" descr="50%"/>
          <p:cNvSpPr txBox="1">
            <a:spLocks noChangeArrowheads="1"/>
          </p:cNvSpPr>
          <p:nvPr/>
        </p:nvSpPr>
        <p:spPr bwMode="auto">
          <a:xfrm>
            <a:off x="838200" y="3810000"/>
            <a:ext cx="3251058" cy="1828800"/>
          </a:xfrm>
          <a:prstGeom prst="rect">
            <a:avLst/>
          </a:prstGeom>
          <a:pattFill prst="pct50">
            <a:fgClr>
              <a:srgbClr val="FFDDD5"/>
            </a:fgClr>
            <a:bgClr>
              <a:srgbClr val="FFFFFF"/>
            </a:bgClr>
          </a:pattFill>
          <a:ln w="28575">
            <a:solidFill>
              <a:srgbClr val="D22800"/>
            </a:solidFill>
            <a:miter lim="800000"/>
            <a:headEnd/>
            <a:tailEnd/>
          </a:ln>
        </p:spPr>
        <p:txBody>
          <a:bodyPr anchor="ctr" anchorCtr="1"/>
          <a:lstStyle/>
          <a:p>
            <a:pPr fontAlgn="base">
              <a:spcBef>
                <a:spcPts val="600"/>
              </a:spcBef>
              <a:spcAft>
                <a:spcPct val="0"/>
              </a:spcAft>
            </a:pPr>
            <a:r>
              <a:rPr lang="en-US" sz="1600" b="1" u="sng" dirty="0" smtClean="0">
                <a:solidFill>
                  <a:srgbClr val="D22800"/>
                </a:solidFill>
              </a:rPr>
              <a:t>Reactive Gaseous Mercury -- RGM</a:t>
            </a:r>
          </a:p>
          <a:p>
            <a:pPr marL="174625" lvl="1" fontAlgn="base">
              <a:spcBef>
                <a:spcPts val="600"/>
              </a:spcBef>
              <a:spcAft>
                <a:spcPct val="0"/>
              </a:spcAft>
              <a:buFontTx/>
              <a:buChar char="•"/>
            </a:pPr>
            <a:r>
              <a:rPr lang="en-US" sz="1600" b="1" dirty="0" smtClean="0">
                <a:solidFill>
                  <a:srgbClr val="D22800"/>
                </a:solidFill>
              </a:rPr>
              <a:t> a few % of total atmos. Hg</a:t>
            </a:r>
          </a:p>
          <a:p>
            <a:pPr marL="174625" lvl="1" fontAlgn="base">
              <a:spcBef>
                <a:spcPts val="600"/>
              </a:spcBef>
              <a:spcAft>
                <a:spcPct val="0"/>
              </a:spcAft>
              <a:buFontTx/>
              <a:buChar char="•"/>
            </a:pPr>
            <a:r>
              <a:rPr lang="en-US" sz="1600" b="1" dirty="0" smtClean="0">
                <a:solidFill>
                  <a:srgbClr val="D22800"/>
                </a:solidFill>
              </a:rPr>
              <a:t> oxidized Hg (HgCl</a:t>
            </a:r>
            <a:r>
              <a:rPr lang="en-US" sz="1600" b="1" baseline="-25000" dirty="0" smtClean="0">
                <a:solidFill>
                  <a:srgbClr val="D22800"/>
                </a:solidFill>
              </a:rPr>
              <a:t>2</a:t>
            </a:r>
            <a:r>
              <a:rPr lang="en-US" sz="1600" b="1" dirty="0" smtClean="0">
                <a:solidFill>
                  <a:srgbClr val="D22800"/>
                </a:solidFill>
              </a:rPr>
              <a:t>, others)</a:t>
            </a:r>
          </a:p>
          <a:p>
            <a:pPr marL="174625" lvl="1" fontAlgn="base">
              <a:spcBef>
                <a:spcPts val="600"/>
              </a:spcBef>
              <a:spcAft>
                <a:spcPct val="0"/>
              </a:spcAft>
              <a:buFontTx/>
              <a:buChar char="•"/>
            </a:pPr>
            <a:r>
              <a:rPr lang="en-US" sz="1600" b="1" dirty="0" smtClean="0">
                <a:solidFill>
                  <a:srgbClr val="D22800"/>
                </a:solidFill>
              </a:rPr>
              <a:t> </a:t>
            </a:r>
            <a:r>
              <a:rPr lang="en-US" sz="1600" b="1" i="1" dirty="0" smtClean="0">
                <a:solidFill>
                  <a:srgbClr val="D22800"/>
                </a:solidFill>
              </a:rPr>
              <a:t>very</a:t>
            </a:r>
            <a:r>
              <a:rPr lang="en-US" sz="1600" b="1" dirty="0" smtClean="0">
                <a:solidFill>
                  <a:srgbClr val="D22800"/>
                </a:solidFill>
              </a:rPr>
              <a:t> water soluble and “sticky”</a:t>
            </a:r>
          </a:p>
          <a:p>
            <a:pPr marL="174625" lvl="1" fontAlgn="base">
              <a:spcBef>
                <a:spcPts val="600"/>
              </a:spcBef>
              <a:spcAft>
                <a:spcPct val="0"/>
              </a:spcAft>
              <a:buFontTx/>
              <a:buChar char="•"/>
            </a:pPr>
            <a:r>
              <a:rPr lang="en-US" sz="1600" b="1" dirty="0" smtClean="0">
                <a:solidFill>
                  <a:srgbClr val="D22800"/>
                </a:solidFill>
              </a:rPr>
              <a:t> bioavailable</a:t>
            </a:r>
          </a:p>
        </p:txBody>
      </p:sp>
      <p:sp>
        <p:nvSpPr>
          <p:cNvPr id="403466" name="Text Box 17"/>
          <p:cNvSpPr txBox="1">
            <a:spLocks noChangeArrowheads="1"/>
          </p:cNvSpPr>
          <p:nvPr/>
        </p:nvSpPr>
        <p:spPr bwMode="auto">
          <a:xfrm>
            <a:off x="5104464" y="3810000"/>
            <a:ext cx="3201336" cy="1828800"/>
          </a:xfrm>
          <a:prstGeom prst="rect">
            <a:avLst/>
          </a:prstGeom>
          <a:solidFill>
            <a:srgbClr val="FFFFB3"/>
          </a:solidFill>
          <a:ln w="28575">
            <a:solidFill>
              <a:srgbClr val="663300"/>
            </a:solidFill>
            <a:miter lim="800000"/>
            <a:headEnd/>
            <a:tailEnd/>
          </a:ln>
        </p:spPr>
        <p:txBody>
          <a:bodyPr anchor="ctr" anchorCtr="1"/>
          <a:lstStyle/>
          <a:p>
            <a:pPr fontAlgn="base">
              <a:spcBef>
                <a:spcPts val="600"/>
              </a:spcBef>
              <a:spcAft>
                <a:spcPct val="0"/>
              </a:spcAft>
            </a:pPr>
            <a:r>
              <a:rPr lang="en-US" sz="1600" b="1" u="sng" dirty="0" smtClean="0">
                <a:solidFill>
                  <a:srgbClr val="663300"/>
                </a:solidFill>
              </a:rPr>
              <a:t>Particulate Mercury -- Hg(p)</a:t>
            </a:r>
          </a:p>
          <a:p>
            <a:pPr marL="119063" lvl="1" fontAlgn="base">
              <a:spcBef>
                <a:spcPts val="600"/>
              </a:spcBef>
              <a:spcAft>
                <a:spcPct val="0"/>
              </a:spcAft>
              <a:buFontTx/>
              <a:buChar char="•"/>
            </a:pPr>
            <a:r>
              <a:rPr lang="en-US" sz="1600" b="1" dirty="0" smtClean="0">
                <a:solidFill>
                  <a:srgbClr val="663300"/>
                </a:solidFill>
              </a:rPr>
              <a:t> a few % of total atmos. Hg</a:t>
            </a:r>
          </a:p>
          <a:p>
            <a:pPr marL="119063" lvl="1" fontAlgn="base">
              <a:spcBef>
                <a:spcPts val="600"/>
              </a:spcBef>
              <a:spcAft>
                <a:spcPct val="0"/>
              </a:spcAft>
              <a:buFontTx/>
              <a:buChar char="•"/>
            </a:pPr>
            <a:r>
              <a:rPr lang="en-US" sz="1600" b="1" dirty="0" smtClean="0">
                <a:solidFill>
                  <a:srgbClr val="663300"/>
                </a:solidFill>
              </a:rPr>
              <a:t> Hg in/on atmos. particles</a:t>
            </a:r>
          </a:p>
          <a:p>
            <a:pPr marL="119063" lvl="1" fontAlgn="base">
              <a:spcBef>
                <a:spcPts val="600"/>
              </a:spcBef>
              <a:spcAft>
                <a:spcPct val="0"/>
              </a:spcAft>
              <a:buFontTx/>
              <a:buChar char="•"/>
            </a:pPr>
            <a:r>
              <a:rPr lang="en-US" sz="1600" b="1" dirty="0" smtClean="0">
                <a:solidFill>
                  <a:srgbClr val="663300"/>
                </a:solidFill>
              </a:rPr>
              <a:t> atmos. lifetime 1~ 2 weeks</a:t>
            </a:r>
          </a:p>
          <a:p>
            <a:pPr marL="119063" lvl="1" fontAlgn="base">
              <a:spcBef>
                <a:spcPts val="600"/>
              </a:spcBef>
              <a:spcAft>
                <a:spcPct val="0"/>
              </a:spcAft>
              <a:buFontTx/>
              <a:buChar char="•"/>
            </a:pPr>
            <a:r>
              <a:rPr lang="en-US" sz="1600" b="1" dirty="0" smtClean="0">
                <a:solidFill>
                  <a:srgbClr val="663300"/>
                </a:solidFill>
              </a:rPr>
              <a:t> bioavailability?</a:t>
            </a:r>
          </a:p>
        </p:txBody>
      </p:sp>
      <p:sp>
        <p:nvSpPr>
          <p:cNvPr id="44" name="TextBox 43"/>
          <p:cNvSpPr txBox="1"/>
          <p:nvPr/>
        </p:nvSpPr>
        <p:spPr>
          <a:xfrm>
            <a:off x="5334000" y="2703576"/>
            <a:ext cx="228600" cy="461665"/>
          </a:xfrm>
          <a:prstGeom prst="rect">
            <a:avLst/>
          </a:prstGeom>
          <a:noFill/>
        </p:spPr>
        <p:txBody>
          <a:bodyPr wrap="square" rtlCol="0">
            <a:spAutoFit/>
          </a:bodyPr>
          <a:lstStyle/>
          <a:p>
            <a:endParaRPr lang="en-US" sz="2400" b="1" dirty="0"/>
          </a:p>
        </p:txBody>
      </p:sp>
      <p:sp>
        <p:nvSpPr>
          <p:cNvPr id="24" name="Oval 23"/>
          <p:cNvSpPr/>
          <p:nvPr/>
        </p:nvSpPr>
        <p:spPr>
          <a:xfrm>
            <a:off x="3429000" y="2438400"/>
            <a:ext cx="2286000" cy="2286000"/>
          </a:xfrm>
          <a:prstGeom prst="ellipse">
            <a:avLst/>
          </a:prstGeom>
          <a:noFill/>
          <a:ln w="139700">
            <a:solidFill>
              <a:srgbClr val="11A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838200" y="1236521"/>
            <a:ext cx="7467600" cy="4402279"/>
            <a:chOff x="838200" y="1236521"/>
            <a:chExt cx="7467600" cy="4402279"/>
          </a:xfrm>
        </p:grpSpPr>
        <p:sp>
          <p:nvSpPr>
            <p:cNvPr id="26" name="Oval 25"/>
            <p:cNvSpPr/>
            <p:nvPr/>
          </p:nvSpPr>
          <p:spPr>
            <a:xfrm>
              <a:off x="3429000" y="2438400"/>
              <a:ext cx="2286000" cy="2286000"/>
            </a:xfrm>
            <a:prstGeom prst="ellipse">
              <a:avLst/>
            </a:prstGeom>
            <a:noFill/>
            <a:ln w="3175">
              <a:solidFill>
                <a:srgbClr val="11AF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419600" y="4507992"/>
              <a:ext cx="228600" cy="461665"/>
            </a:xfrm>
            <a:prstGeom prst="rect">
              <a:avLst/>
            </a:prstGeom>
            <a:noFill/>
          </p:spPr>
          <p:txBody>
            <a:bodyPr wrap="square" rtlCol="0">
              <a:spAutoFit/>
            </a:bodyPr>
            <a:lstStyle/>
            <a:p>
              <a:r>
                <a:rPr lang="en-US" sz="2400" b="1" dirty="0" smtClean="0"/>
                <a:t>?</a:t>
              </a:r>
              <a:endParaRPr lang="en-US" sz="2400" b="1" dirty="0"/>
            </a:p>
          </p:txBody>
        </p:sp>
        <p:sp>
          <p:nvSpPr>
            <p:cNvPr id="28" name="Text Box 7"/>
            <p:cNvSpPr txBox="1">
              <a:spLocks noChangeArrowheads="1"/>
            </p:cNvSpPr>
            <p:nvPr/>
          </p:nvSpPr>
          <p:spPr bwMode="auto">
            <a:xfrm>
              <a:off x="3056934" y="1236521"/>
              <a:ext cx="3267666" cy="1652786"/>
            </a:xfrm>
            <a:prstGeom prst="rect">
              <a:avLst/>
            </a:prstGeom>
            <a:solidFill>
              <a:srgbClr val="E1F2F3"/>
            </a:solidFill>
            <a:ln w="28575">
              <a:solidFill>
                <a:schemeClr val="accent2"/>
              </a:solidFill>
              <a:miter lim="800000"/>
              <a:headEnd/>
              <a:tailEnd/>
            </a:ln>
          </p:spPr>
          <p:txBody>
            <a:bodyPr anchor="ctr" anchorCtr="1"/>
            <a:lstStyle/>
            <a:p>
              <a:pPr fontAlgn="base">
                <a:spcBef>
                  <a:spcPts val="600"/>
                </a:spcBef>
                <a:spcAft>
                  <a:spcPct val="0"/>
                </a:spcAft>
              </a:pPr>
              <a:r>
                <a:rPr lang="en-US" sz="1600" b="1" u="sng" dirty="0" smtClean="0">
                  <a:solidFill>
                    <a:srgbClr val="333399"/>
                  </a:solidFill>
                </a:rPr>
                <a:t>Elemental Mercury -- Hg(0)</a:t>
              </a:r>
            </a:p>
            <a:p>
              <a:pPr marL="119063" lvl="1" fontAlgn="base">
                <a:spcBef>
                  <a:spcPts val="600"/>
                </a:spcBef>
                <a:spcAft>
                  <a:spcPct val="0"/>
                </a:spcAft>
                <a:buFontTx/>
                <a:buChar char="•"/>
              </a:pPr>
              <a:r>
                <a:rPr lang="en-US" sz="1600" b="1" dirty="0" smtClean="0">
                  <a:solidFill>
                    <a:srgbClr val="333399"/>
                  </a:solidFill>
                </a:rPr>
                <a:t> most of total Hg in atmosphere</a:t>
              </a:r>
            </a:p>
            <a:p>
              <a:pPr marL="119063" lvl="1" fontAlgn="base">
                <a:spcBef>
                  <a:spcPts val="600"/>
                </a:spcBef>
                <a:spcAft>
                  <a:spcPct val="0"/>
                </a:spcAft>
                <a:buFontTx/>
                <a:buChar char="•"/>
              </a:pPr>
              <a:r>
                <a:rPr lang="en-US" sz="1600" b="1" dirty="0" smtClean="0">
                  <a:solidFill>
                    <a:srgbClr val="333399"/>
                  </a:solidFill>
                </a:rPr>
                <a:t> doesn’t easily dry or wet deposit</a:t>
              </a:r>
            </a:p>
            <a:p>
              <a:pPr marL="119063" lvl="1" fontAlgn="base">
                <a:spcBef>
                  <a:spcPts val="600"/>
                </a:spcBef>
                <a:spcAft>
                  <a:spcPct val="0"/>
                </a:spcAft>
                <a:buFontTx/>
                <a:buChar char="•"/>
              </a:pPr>
              <a:r>
                <a:rPr lang="en-US" sz="1600" b="1" dirty="0" smtClean="0">
                  <a:solidFill>
                    <a:srgbClr val="333399"/>
                  </a:solidFill>
                </a:rPr>
                <a:t> globally distributed</a:t>
              </a:r>
            </a:p>
          </p:txBody>
        </p:sp>
        <p:sp>
          <p:nvSpPr>
            <p:cNvPr id="29" name="Text Box 12" descr="50%"/>
            <p:cNvSpPr txBox="1">
              <a:spLocks noChangeArrowheads="1"/>
            </p:cNvSpPr>
            <p:nvPr/>
          </p:nvSpPr>
          <p:spPr bwMode="auto">
            <a:xfrm>
              <a:off x="838200" y="3810000"/>
              <a:ext cx="3251058" cy="1828800"/>
            </a:xfrm>
            <a:prstGeom prst="rect">
              <a:avLst/>
            </a:prstGeom>
            <a:pattFill prst="pct50">
              <a:fgClr>
                <a:srgbClr val="FFDDD5"/>
              </a:fgClr>
              <a:bgClr>
                <a:srgbClr val="FFFFFF"/>
              </a:bgClr>
            </a:pattFill>
            <a:ln w="28575">
              <a:solidFill>
                <a:srgbClr val="D22800"/>
              </a:solidFill>
              <a:miter lim="800000"/>
              <a:headEnd/>
              <a:tailEnd/>
            </a:ln>
          </p:spPr>
          <p:txBody>
            <a:bodyPr anchor="ctr" anchorCtr="1"/>
            <a:lstStyle/>
            <a:p>
              <a:pPr fontAlgn="base">
                <a:spcBef>
                  <a:spcPts val="600"/>
                </a:spcBef>
                <a:spcAft>
                  <a:spcPct val="0"/>
                </a:spcAft>
              </a:pPr>
              <a:r>
                <a:rPr lang="en-US" sz="1600" b="1" u="sng" dirty="0" smtClean="0">
                  <a:solidFill>
                    <a:srgbClr val="D22800"/>
                  </a:solidFill>
                </a:rPr>
                <a:t>Reactive Gaseous Mercury -- RGM</a:t>
              </a:r>
            </a:p>
            <a:p>
              <a:pPr marL="174625" lvl="1" fontAlgn="base">
                <a:spcBef>
                  <a:spcPts val="600"/>
                </a:spcBef>
                <a:spcAft>
                  <a:spcPct val="0"/>
                </a:spcAft>
                <a:buFontTx/>
                <a:buChar char="•"/>
              </a:pPr>
              <a:r>
                <a:rPr lang="en-US" sz="1600" b="1" dirty="0" smtClean="0">
                  <a:solidFill>
                    <a:srgbClr val="D22800"/>
                  </a:solidFill>
                </a:rPr>
                <a:t> a few % of total atmos. Hg</a:t>
              </a:r>
            </a:p>
            <a:p>
              <a:pPr marL="174625" lvl="1" fontAlgn="base">
                <a:spcBef>
                  <a:spcPts val="600"/>
                </a:spcBef>
                <a:spcAft>
                  <a:spcPct val="0"/>
                </a:spcAft>
                <a:buFontTx/>
                <a:buChar char="•"/>
              </a:pPr>
              <a:r>
                <a:rPr lang="en-US" sz="1600" b="1" dirty="0" smtClean="0">
                  <a:solidFill>
                    <a:srgbClr val="D22800"/>
                  </a:solidFill>
                </a:rPr>
                <a:t> oxidized Hg (HgCl</a:t>
              </a:r>
              <a:r>
                <a:rPr lang="en-US" sz="1600" b="1" baseline="-25000" dirty="0" smtClean="0">
                  <a:solidFill>
                    <a:srgbClr val="D22800"/>
                  </a:solidFill>
                </a:rPr>
                <a:t>2</a:t>
              </a:r>
              <a:r>
                <a:rPr lang="en-US" sz="1600" b="1" dirty="0" smtClean="0">
                  <a:solidFill>
                    <a:srgbClr val="D22800"/>
                  </a:solidFill>
                </a:rPr>
                <a:t>, others)</a:t>
              </a:r>
            </a:p>
            <a:p>
              <a:pPr marL="174625" lvl="1" fontAlgn="base">
                <a:spcBef>
                  <a:spcPts val="600"/>
                </a:spcBef>
                <a:spcAft>
                  <a:spcPct val="0"/>
                </a:spcAft>
                <a:buFontTx/>
                <a:buChar char="•"/>
              </a:pPr>
              <a:r>
                <a:rPr lang="en-US" sz="1600" b="1" dirty="0" smtClean="0">
                  <a:solidFill>
                    <a:srgbClr val="D22800"/>
                  </a:solidFill>
                </a:rPr>
                <a:t> </a:t>
              </a:r>
              <a:r>
                <a:rPr lang="en-US" sz="1600" b="1" i="1" dirty="0" smtClean="0">
                  <a:solidFill>
                    <a:srgbClr val="D22800"/>
                  </a:solidFill>
                </a:rPr>
                <a:t>very</a:t>
              </a:r>
              <a:r>
                <a:rPr lang="en-US" sz="1600" b="1" dirty="0" smtClean="0">
                  <a:solidFill>
                    <a:srgbClr val="D22800"/>
                  </a:solidFill>
                </a:rPr>
                <a:t> water soluble and “sticky”</a:t>
              </a:r>
            </a:p>
            <a:p>
              <a:pPr marL="174625" lvl="1" fontAlgn="base">
                <a:spcBef>
                  <a:spcPts val="600"/>
                </a:spcBef>
                <a:spcAft>
                  <a:spcPct val="0"/>
                </a:spcAft>
                <a:buFontTx/>
                <a:buChar char="•"/>
              </a:pPr>
              <a:r>
                <a:rPr lang="en-US" sz="1600" b="1" dirty="0" smtClean="0">
                  <a:solidFill>
                    <a:srgbClr val="D22800"/>
                  </a:solidFill>
                </a:rPr>
                <a:t> bioavailable</a:t>
              </a:r>
            </a:p>
          </p:txBody>
        </p:sp>
        <p:sp>
          <p:nvSpPr>
            <p:cNvPr id="30" name="Text Box 17"/>
            <p:cNvSpPr txBox="1">
              <a:spLocks noChangeArrowheads="1"/>
            </p:cNvSpPr>
            <p:nvPr/>
          </p:nvSpPr>
          <p:spPr bwMode="auto">
            <a:xfrm>
              <a:off x="5104464" y="3810000"/>
              <a:ext cx="3201336" cy="1828800"/>
            </a:xfrm>
            <a:prstGeom prst="rect">
              <a:avLst/>
            </a:prstGeom>
            <a:solidFill>
              <a:srgbClr val="FFFFB3"/>
            </a:solidFill>
            <a:ln w="28575">
              <a:solidFill>
                <a:srgbClr val="663300"/>
              </a:solidFill>
              <a:miter lim="800000"/>
              <a:headEnd/>
              <a:tailEnd/>
            </a:ln>
          </p:spPr>
          <p:txBody>
            <a:bodyPr anchor="ctr" anchorCtr="1"/>
            <a:lstStyle/>
            <a:p>
              <a:pPr fontAlgn="base">
                <a:spcBef>
                  <a:spcPts val="600"/>
                </a:spcBef>
                <a:spcAft>
                  <a:spcPct val="0"/>
                </a:spcAft>
              </a:pPr>
              <a:r>
                <a:rPr lang="en-US" sz="1600" b="1" u="sng" dirty="0" smtClean="0">
                  <a:solidFill>
                    <a:srgbClr val="663300"/>
                  </a:solidFill>
                </a:rPr>
                <a:t>Particulate Mercury -- Hg(p)</a:t>
              </a:r>
            </a:p>
            <a:p>
              <a:pPr marL="119063" lvl="1" fontAlgn="base">
                <a:spcBef>
                  <a:spcPts val="600"/>
                </a:spcBef>
                <a:spcAft>
                  <a:spcPct val="0"/>
                </a:spcAft>
                <a:buFontTx/>
                <a:buChar char="•"/>
              </a:pPr>
              <a:r>
                <a:rPr lang="en-US" sz="1600" b="1" dirty="0" smtClean="0">
                  <a:solidFill>
                    <a:srgbClr val="663300"/>
                  </a:solidFill>
                </a:rPr>
                <a:t> a few % of total atmos. Hg</a:t>
              </a:r>
            </a:p>
            <a:p>
              <a:pPr marL="119063" lvl="1" fontAlgn="base">
                <a:spcBef>
                  <a:spcPts val="600"/>
                </a:spcBef>
                <a:spcAft>
                  <a:spcPct val="0"/>
                </a:spcAft>
                <a:buFontTx/>
                <a:buChar char="•"/>
              </a:pPr>
              <a:r>
                <a:rPr lang="en-US" sz="1600" b="1" dirty="0" smtClean="0">
                  <a:solidFill>
                    <a:srgbClr val="663300"/>
                  </a:solidFill>
                </a:rPr>
                <a:t> Hg in/on atmos. particles</a:t>
              </a:r>
            </a:p>
            <a:p>
              <a:pPr marL="119063" lvl="1" fontAlgn="base">
                <a:spcBef>
                  <a:spcPts val="600"/>
                </a:spcBef>
                <a:spcAft>
                  <a:spcPct val="0"/>
                </a:spcAft>
                <a:buFontTx/>
                <a:buChar char="•"/>
              </a:pPr>
              <a:r>
                <a:rPr lang="en-US" sz="1600" b="1" dirty="0" smtClean="0">
                  <a:solidFill>
                    <a:srgbClr val="663300"/>
                  </a:solidFill>
                </a:rPr>
                <a:t> atmos. lifetime 1~ 2 weeks</a:t>
              </a:r>
            </a:p>
            <a:p>
              <a:pPr marL="119063" lvl="1" fontAlgn="base">
                <a:spcBef>
                  <a:spcPts val="600"/>
                </a:spcBef>
                <a:spcAft>
                  <a:spcPct val="0"/>
                </a:spcAft>
                <a:buFontTx/>
                <a:buChar char="•"/>
              </a:pPr>
              <a:r>
                <a:rPr lang="en-US" sz="1600" b="1" dirty="0" smtClean="0">
                  <a:solidFill>
                    <a:srgbClr val="663300"/>
                  </a:solidFill>
                </a:rPr>
                <a:t> bioavailability?</a:t>
              </a:r>
            </a:p>
          </p:txBody>
        </p:sp>
        <p:sp>
          <p:nvSpPr>
            <p:cNvPr id="31" name="Isosceles Triangle 30"/>
            <p:cNvSpPr/>
            <p:nvPr/>
          </p:nvSpPr>
          <p:spPr>
            <a:xfrm rot="17410527">
              <a:off x="3850899" y="4468234"/>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rot="4189473" flipH="1">
              <a:off x="4879595" y="4458594"/>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rot="10295071">
              <a:off x="3230081" y="3641055"/>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p:cNvSpPr/>
            <p:nvPr/>
          </p:nvSpPr>
          <p:spPr>
            <a:xfrm rot="1416057">
              <a:off x="3436065" y="2731749"/>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rot="11304929" flipH="1">
              <a:off x="5468787" y="3627787"/>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rot="20183943" flipH="1">
              <a:off x="5252797" y="2718481"/>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5334000" y="2703576"/>
              <a:ext cx="228600" cy="461665"/>
            </a:xfrm>
            <a:prstGeom prst="rect">
              <a:avLst/>
            </a:prstGeom>
            <a:noFill/>
          </p:spPr>
          <p:txBody>
            <a:bodyPr wrap="square" rtlCol="0">
              <a:spAutoFit/>
            </a:bodyPr>
            <a:lstStyle/>
            <a:p>
              <a:r>
                <a:rPr lang="en-US" sz="2400" b="1" dirty="0" smtClean="0"/>
                <a:t>?</a:t>
              </a:r>
              <a:endParaRPr lang="en-US" sz="2400" b="1" dirty="0"/>
            </a:p>
          </p:txBody>
        </p:sp>
      </p:grpSp>
    </p:spTree>
    <p:extLst>
      <p:ext uri="{BB962C8B-B14F-4D97-AF65-F5344CB8AC3E}">
        <p14:creationId xmlns="" xmlns:p14="http://schemas.microsoft.com/office/powerpoint/2010/main" val="1422570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34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34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34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63" grpId="0" animBg="1"/>
      <p:bldP spid="403467" grpId="0" animBg="1"/>
      <p:bldP spid="403466"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Measurements </a:t>
            </a:r>
            <a:r>
              <a:rPr lang="en-US" kern="0" dirty="0" smtClean="0"/>
              <a:t>– </a:t>
            </a:r>
            <a:r>
              <a:rPr lang="en-US" dirty="0" smtClean="0"/>
              <a:t>Approaches</a:t>
            </a:r>
            <a:endParaRPr lang="en-US" dirty="0"/>
          </a:p>
        </p:txBody>
      </p:sp>
      <p:sp>
        <p:nvSpPr>
          <p:cNvPr id="3" name="Content Placeholder 2"/>
          <p:cNvSpPr>
            <a:spLocks noGrp="1"/>
          </p:cNvSpPr>
          <p:nvPr>
            <p:ph idx="1"/>
          </p:nvPr>
        </p:nvSpPr>
        <p:spPr/>
        <p:txBody>
          <a:bodyPr/>
          <a:lstStyle/>
          <a:p>
            <a:endParaRPr lang="en-US" dirty="0" smtClean="0"/>
          </a:p>
          <a:p>
            <a:r>
              <a:rPr lang="en-US" dirty="0" smtClean="0"/>
              <a:t>Long-Term Monitoring</a:t>
            </a:r>
          </a:p>
          <a:p>
            <a:endParaRPr lang="en-US" dirty="0" smtClean="0"/>
          </a:p>
          <a:p>
            <a:r>
              <a:rPr lang="en-US" dirty="0" smtClean="0"/>
              <a:t>Process Studies / Field Intensives</a:t>
            </a:r>
            <a:endParaRPr lang="en-US" dirty="0"/>
          </a:p>
        </p:txBody>
      </p:sp>
      <p:sp>
        <p:nvSpPr>
          <p:cNvPr id="4" name="Date Placeholder 3"/>
          <p:cNvSpPr>
            <a:spLocks noGrp="1"/>
          </p:cNvSpPr>
          <p:nvPr>
            <p:ph type="dt" sz="half" idx="10"/>
          </p:nvPr>
        </p:nvSpPr>
        <p:spPr/>
        <p:txBody>
          <a:bodyPr/>
          <a:lstStyle/>
          <a:p>
            <a:fld id="{3BF72E70-F309-487C-8387-A657D1DD6C67}" type="datetime1">
              <a:rPr lang="en-US" smtClean="0"/>
              <a:pPr/>
              <a:t>4/16/2011</a:t>
            </a:fld>
            <a:endParaRPr lang="en-US"/>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228600" y="762000"/>
            <a:ext cx="8686800" cy="457200"/>
          </a:xfrm>
        </p:spPr>
        <p:txBody>
          <a:bodyPr/>
          <a:lstStyle/>
          <a:p>
            <a:pPr algn="ctr"/>
            <a:r>
              <a:rPr lang="en-US" sz="2800" dirty="0" smtClean="0">
                <a:solidFill>
                  <a:srgbClr val="04617B"/>
                </a:solidFill>
              </a:rPr>
              <a:t>Measurement Approach </a:t>
            </a:r>
            <a:r>
              <a:rPr lang="en-US" sz="2800" kern="0" dirty="0" smtClean="0"/>
              <a:t>–</a:t>
            </a:r>
            <a:r>
              <a:rPr lang="en-US" sz="2800" dirty="0" smtClean="0">
                <a:solidFill>
                  <a:srgbClr val="04617B"/>
                </a:solidFill>
              </a:rPr>
              <a:t> Long-Term Monitoring</a:t>
            </a:r>
            <a:endParaRPr lang="en-US" sz="2800" dirty="0">
              <a:solidFill>
                <a:srgbClr val="04617B"/>
              </a:solidFill>
            </a:endParaRPr>
          </a:p>
        </p:txBody>
      </p:sp>
      <p:sp>
        <p:nvSpPr>
          <p:cNvPr id="2" name="Date Placeholder 1"/>
          <p:cNvSpPr>
            <a:spLocks noGrp="1"/>
          </p:cNvSpPr>
          <p:nvPr>
            <p:ph type="dt" sz="half" idx="10"/>
          </p:nvPr>
        </p:nvSpPr>
        <p:spPr/>
        <p:txBody>
          <a:bodyPr/>
          <a:lstStyle/>
          <a:p>
            <a:fld id="{5966485B-8A43-4B08-93E1-DB7D3FDA24D2}" type="datetime1">
              <a:rPr lang="en-US" smtClean="0"/>
              <a:pPr/>
              <a:t>4/16/2011</a:t>
            </a:fld>
            <a:endParaRPr lang="en-US" dirty="0"/>
          </a:p>
        </p:txBody>
      </p:sp>
      <p:sp>
        <p:nvSpPr>
          <p:cNvPr id="3" name="Footer Placeholder 2"/>
          <p:cNvSpPr>
            <a:spLocks noGrp="1"/>
          </p:cNvSpPr>
          <p:nvPr>
            <p:ph type="ftr" sz="quarter" idx="11"/>
          </p:nvPr>
        </p:nvSpPr>
        <p:spPr/>
        <p:txBody>
          <a:bodyPr/>
          <a:lstStyle/>
          <a:p>
            <a:r>
              <a:rPr lang="en-US" smtClean="0"/>
              <a:t>Air Resources Laboratory</a:t>
            </a:r>
            <a:endParaRPr lang="en-US"/>
          </a:p>
        </p:txBody>
      </p:sp>
      <p:sp>
        <p:nvSpPr>
          <p:cNvPr id="4" name="Slide Number Placeholder 3"/>
          <p:cNvSpPr>
            <a:spLocks noGrp="1"/>
          </p:cNvSpPr>
          <p:nvPr>
            <p:ph type="sldNum" sz="quarter" idx="12"/>
          </p:nvPr>
        </p:nvSpPr>
        <p:spPr/>
        <p:txBody>
          <a:bodyPr/>
          <a:lstStyle/>
          <a:p>
            <a:fld id="{3E7EE49B-C32B-495C-9640-ABBF50F57D80}" type="slidenum">
              <a:rPr lang="en-US" smtClean="0"/>
              <a:pPr/>
              <a:t>7</a:t>
            </a:fld>
            <a:endParaRPr lang="en-US"/>
          </a:p>
        </p:txBody>
      </p:sp>
      <p:sp>
        <p:nvSpPr>
          <p:cNvPr id="91" name="TextBox 90"/>
          <p:cNvSpPr txBox="1"/>
          <p:nvPr/>
        </p:nvSpPr>
        <p:spPr>
          <a:xfrm>
            <a:off x="152400" y="5791200"/>
            <a:ext cx="8991600" cy="584775"/>
          </a:xfrm>
          <a:prstGeom prst="rect">
            <a:avLst/>
          </a:prstGeom>
          <a:noFill/>
        </p:spPr>
        <p:txBody>
          <a:bodyPr wrap="square" rtlCol="0">
            <a:spAutoFit/>
          </a:bodyPr>
          <a:lstStyle/>
          <a:p>
            <a:pPr algn="ctr"/>
            <a:r>
              <a:rPr lang="en-US" sz="1600" b="1" dirty="0" smtClean="0">
                <a:solidFill>
                  <a:srgbClr val="0F6FC6"/>
                </a:solidFill>
              </a:rPr>
              <a:t>Four ARL long-term mercury measurement sites in the continental U.S., one in Hawaii; </a:t>
            </a:r>
          </a:p>
          <a:p>
            <a:pPr algn="ctr"/>
            <a:r>
              <a:rPr lang="en-US" sz="1600" b="1" dirty="0" smtClean="0">
                <a:solidFill>
                  <a:srgbClr val="0F6FC6"/>
                </a:solidFill>
              </a:rPr>
              <a:t>2002 mercury emissions sources based on data from USEPA, </a:t>
            </a:r>
            <a:r>
              <a:rPr lang="en-US" sz="1600" b="1" dirty="0" err="1" smtClean="0">
                <a:solidFill>
                  <a:srgbClr val="0F6FC6"/>
                </a:solidFill>
              </a:rPr>
              <a:t>Envr</a:t>
            </a:r>
            <a:r>
              <a:rPr lang="en-US" sz="1600" b="1" dirty="0" smtClean="0">
                <a:solidFill>
                  <a:srgbClr val="0F6FC6"/>
                </a:solidFill>
              </a:rPr>
              <a:t>. Canada and the CEC</a:t>
            </a:r>
            <a:endParaRPr lang="en-US" sz="1600" b="1" dirty="0">
              <a:solidFill>
                <a:srgbClr val="0F6FC6"/>
              </a:solidFill>
            </a:endParaRPr>
          </a:p>
        </p:txBody>
      </p:sp>
      <p:grpSp>
        <p:nvGrpSpPr>
          <p:cNvPr id="5" name="Group 115"/>
          <p:cNvGrpSpPr/>
          <p:nvPr/>
        </p:nvGrpSpPr>
        <p:grpSpPr>
          <a:xfrm>
            <a:off x="-48582" y="1943196"/>
            <a:ext cx="5001582" cy="3467004"/>
            <a:chOff x="152399" y="1371600"/>
            <a:chExt cx="5001582" cy="3467004"/>
          </a:xfrm>
        </p:grpSpPr>
        <p:cxnSp>
          <p:nvCxnSpPr>
            <p:cNvPr id="53" name="Straight Arrow Connector 52"/>
            <p:cNvCxnSpPr/>
            <p:nvPr/>
          </p:nvCxnSpPr>
          <p:spPr>
            <a:xfrm rot="5400000" flipH="1" flipV="1">
              <a:off x="4950623" y="4678077"/>
              <a:ext cx="319207" cy="184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Oval 101"/>
            <p:cNvSpPr/>
            <p:nvPr/>
          </p:nvSpPr>
          <p:spPr>
            <a:xfrm>
              <a:off x="5062541" y="4410074"/>
              <a:ext cx="91440" cy="9144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3"/>
            <p:cNvGrpSpPr>
              <a:grpSpLocks noChangeAspect="1"/>
            </p:cNvGrpSpPr>
            <p:nvPr/>
          </p:nvGrpSpPr>
          <p:grpSpPr>
            <a:xfrm>
              <a:off x="152399" y="1371600"/>
              <a:ext cx="4141696" cy="3200400"/>
              <a:chOff x="2656050" y="1469682"/>
              <a:chExt cx="5715541" cy="4416552"/>
            </a:xfrm>
          </p:grpSpPr>
          <p:sp>
            <p:nvSpPr>
              <p:cNvPr id="108" name="Oval 107"/>
              <p:cNvSpPr/>
              <p:nvPr/>
            </p:nvSpPr>
            <p:spPr>
              <a:xfrm>
                <a:off x="3200400" y="1600200"/>
                <a:ext cx="4114800" cy="411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108" descr="globe_with_white_text.wmf"/>
              <p:cNvPicPr>
                <a:picLocks noChangeAspect="1"/>
              </p:cNvPicPr>
              <p:nvPr/>
            </p:nvPicPr>
            <p:blipFill>
              <a:blip r:embed="rId3" cstate="print"/>
              <a:stretch>
                <a:fillRect/>
              </a:stretch>
            </p:blipFill>
            <p:spPr>
              <a:xfrm>
                <a:off x="2656050" y="1469682"/>
                <a:ext cx="5715541" cy="4416552"/>
              </a:xfrm>
              <a:prstGeom prst="rect">
                <a:avLst/>
              </a:prstGeom>
            </p:spPr>
          </p:pic>
        </p:grpSp>
        <p:sp>
          <p:nvSpPr>
            <p:cNvPr id="110" name="Oval 109"/>
            <p:cNvSpPr/>
            <p:nvPr/>
          </p:nvSpPr>
          <p:spPr>
            <a:xfrm>
              <a:off x="2438400" y="2590800"/>
              <a:ext cx="91440" cy="9144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p:cNvSpPr txBox="1"/>
            <p:nvPr/>
          </p:nvSpPr>
          <p:spPr>
            <a:xfrm>
              <a:off x="1143000" y="2438400"/>
              <a:ext cx="905056" cy="252377"/>
            </a:xfrm>
            <a:prstGeom prst="rect">
              <a:avLst/>
            </a:prstGeom>
            <a:solidFill>
              <a:schemeClr val="bg1"/>
            </a:solidFill>
            <a:ln>
              <a:solidFill>
                <a:schemeClr val="tx1"/>
              </a:solidFill>
            </a:ln>
          </p:spPr>
          <p:txBody>
            <a:bodyPr wrap="none" lIns="45720" tIns="18288" rIns="45720" bIns="18288" rtlCol="0" anchor="ctr">
              <a:spAutoFit/>
            </a:bodyPr>
            <a:lstStyle/>
            <a:p>
              <a:r>
                <a:rPr lang="en-US" sz="1400" dirty="0" smtClean="0"/>
                <a:t>Mauna Loa</a:t>
              </a:r>
              <a:endParaRPr lang="en-US" sz="1400" dirty="0"/>
            </a:p>
          </p:txBody>
        </p:sp>
        <p:cxnSp>
          <p:nvCxnSpPr>
            <p:cNvPr id="112" name="Straight Arrow Connector 111"/>
            <p:cNvCxnSpPr/>
            <p:nvPr/>
          </p:nvCxnSpPr>
          <p:spPr>
            <a:xfrm>
              <a:off x="2085975" y="2552700"/>
              <a:ext cx="323850" cy="8572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117"/>
          <p:cNvGrpSpPr/>
          <p:nvPr/>
        </p:nvGrpSpPr>
        <p:grpSpPr>
          <a:xfrm>
            <a:off x="3429000" y="1295400"/>
            <a:ext cx="5514388" cy="4495800"/>
            <a:chOff x="3553412" y="1219200"/>
            <a:chExt cx="5514388" cy="4495800"/>
          </a:xfrm>
        </p:grpSpPr>
        <p:pic>
          <p:nvPicPr>
            <p:cNvPr id="52" name="Picture 51" descr="eastern_na_for_site_map.jpg"/>
            <p:cNvPicPr>
              <a:picLocks noChangeAspect="1"/>
            </p:cNvPicPr>
            <p:nvPr/>
          </p:nvPicPr>
          <p:blipFill>
            <a:blip r:embed="rId4" cstate="print"/>
            <a:srcRect r="7656" b="1667"/>
            <a:stretch>
              <a:fillRect/>
            </a:stretch>
          </p:blipFill>
          <p:spPr>
            <a:xfrm>
              <a:off x="3553412" y="1219200"/>
              <a:ext cx="5514388" cy="4495800"/>
            </a:xfrm>
            <a:prstGeom prst="rect">
              <a:avLst/>
            </a:prstGeom>
          </p:spPr>
        </p:pic>
        <p:cxnSp>
          <p:nvCxnSpPr>
            <p:cNvPr id="55" name="Straight Arrow Connector 54"/>
            <p:cNvCxnSpPr/>
            <p:nvPr/>
          </p:nvCxnSpPr>
          <p:spPr>
            <a:xfrm rot="16200000" flipV="1">
              <a:off x="6035012" y="2992198"/>
              <a:ext cx="540324" cy="36471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341712" y="3322178"/>
              <a:ext cx="1202088" cy="252377"/>
            </a:xfrm>
            <a:prstGeom prst="rect">
              <a:avLst/>
            </a:prstGeom>
            <a:solidFill>
              <a:schemeClr val="bg1"/>
            </a:solidFill>
            <a:ln>
              <a:solidFill>
                <a:schemeClr val="tx1"/>
              </a:solidFill>
            </a:ln>
          </p:spPr>
          <p:txBody>
            <a:bodyPr wrap="square" lIns="45720" tIns="18288" rIns="45720" bIns="18288" rtlCol="0" anchor="ctr">
              <a:spAutoFit/>
            </a:bodyPr>
            <a:lstStyle/>
            <a:p>
              <a:r>
                <a:rPr lang="en-US" sz="1400" b="1" dirty="0" smtClean="0"/>
                <a:t>Canaan  Valley</a:t>
              </a:r>
              <a:endParaRPr lang="en-US" sz="1400" b="1" dirty="0"/>
            </a:p>
          </p:txBody>
        </p:sp>
        <p:cxnSp>
          <p:nvCxnSpPr>
            <p:cNvPr id="57" name="Straight Arrow Connector 56"/>
            <p:cNvCxnSpPr/>
            <p:nvPr/>
          </p:nvCxnSpPr>
          <p:spPr>
            <a:xfrm rot="5400000">
              <a:off x="5914731" y="2219618"/>
              <a:ext cx="667149" cy="13969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917661" y="1525451"/>
              <a:ext cx="829651" cy="467820"/>
            </a:xfrm>
            <a:prstGeom prst="rect">
              <a:avLst/>
            </a:prstGeom>
            <a:solidFill>
              <a:schemeClr val="bg1"/>
            </a:solidFill>
            <a:ln>
              <a:solidFill>
                <a:schemeClr val="tx1"/>
              </a:solidFill>
            </a:ln>
          </p:spPr>
          <p:txBody>
            <a:bodyPr wrap="none" lIns="45720" tIns="18288" rIns="45720" bIns="18288" rtlCol="0" anchor="ctr">
              <a:spAutoFit/>
            </a:bodyPr>
            <a:lstStyle/>
            <a:p>
              <a:pPr algn="ctr"/>
              <a:r>
                <a:rPr lang="en-US" sz="1400" b="1" dirty="0" smtClean="0"/>
                <a:t>Allegheny</a:t>
              </a:r>
            </a:p>
            <a:p>
              <a:pPr algn="ctr"/>
              <a:r>
                <a:rPr lang="en-US" sz="1400" b="1" dirty="0" smtClean="0"/>
                <a:t>Portage</a:t>
              </a:r>
              <a:endParaRPr lang="en-US" sz="1400" b="1" dirty="0"/>
            </a:p>
          </p:txBody>
        </p:sp>
        <p:cxnSp>
          <p:nvCxnSpPr>
            <p:cNvPr id="59" name="Straight Arrow Connector 58"/>
            <p:cNvCxnSpPr/>
            <p:nvPr/>
          </p:nvCxnSpPr>
          <p:spPr>
            <a:xfrm rot="10800000">
              <a:off x="6477000" y="2860482"/>
              <a:ext cx="465503" cy="14408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791130" y="2882822"/>
              <a:ext cx="769570" cy="252377"/>
            </a:xfrm>
            <a:prstGeom prst="rect">
              <a:avLst/>
            </a:prstGeom>
            <a:solidFill>
              <a:schemeClr val="bg1"/>
            </a:solidFill>
            <a:ln>
              <a:solidFill>
                <a:schemeClr val="tx1"/>
              </a:solidFill>
            </a:ln>
          </p:spPr>
          <p:txBody>
            <a:bodyPr wrap="none" lIns="45720" tIns="18288" rIns="45720" bIns="18288" rtlCol="0" anchor="ctr">
              <a:spAutoFit/>
            </a:bodyPr>
            <a:lstStyle/>
            <a:p>
              <a:r>
                <a:rPr lang="en-US" sz="1400" b="1" dirty="0" smtClean="0"/>
                <a:t>Beltsville</a:t>
              </a:r>
              <a:endParaRPr lang="en-US" sz="1400" b="1" dirty="0"/>
            </a:p>
          </p:txBody>
        </p:sp>
        <p:grpSp>
          <p:nvGrpSpPr>
            <p:cNvPr id="8" name="Group 97"/>
            <p:cNvGrpSpPr/>
            <p:nvPr/>
          </p:nvGrpSpPr>
          <p:grpSpPr>
            <a:xfrm>
              <a:off x="6853237" y="3647969"/>
              <a:ext cx="2133600" cy="1457431"/>
              <a:chOff x="5176837" y="3733800"/>
              <a:chExt cx="2133600" cy="1457431"/>
            </a:xfrm>
          </p:grpSpPr>
          <p:sp>
            <p:nvSpPr>
              <p:cNvPr id="62" name="Rectangle 61"/>
              <p:cNvSpPr/>
              <p:nvPr/>
            </p:nvSpPr>
            <p:spPr>
              <a:xfrm>
                <a:off x="5181600" y="3733800"/>
                <a:ext cx="1980061" cy="145743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Box 8"/>
              <p:cNvSpPr txBox="1">
                <a:spLocks noChangeArrowheads="1"/>
              </p:cNvSpPr>
              <p:nvPr/>
            </p:nvSpPr>
            <p:spPr bwMode="auto">
              <a:xfrm>
                <a:off x="5176837" y="3782289"/>
                <a:ext cx="2133600" cy="307777"/>
              </a:xfrm>
              <a:prstGeom prst="rect">
                <a:avLst/>
              </a:prstGeom>
              <a:noFill/>
              <a:ln w="9525">
                <a:noFill/>
                <a:miter lim="800000"/>
                <a:headEnd/>
                <a:tailEnd/>
              </a:ln>
            </p:spPr>
            <p:txBody>
              <a:bodyPr wrap="square">
                <a:spAutoFit/>
              </a:bodyPr>
              <a:lstStyle/>
              <a:p>
                <a:r>
                  <a:rPr lang="en-US" sz="1400" b="1" dirty="0" smtClean="0"/>
                  <a:t>Type of Emissions Source</a:t>
                </a:r>
                <a:endParaRPr lang="en-US" sz="1400" b="1" dirty="0"/>
              </a:p>
            </p:txBody>
          </p:sp>
          <p:grpSp>
            <p:nvGrpSpPr>
              <p:cNvPr id="9" name="Group 91"/>
              <p:cNvGrpSpPr/>
              <p:nvPr/>
            </p:nvGrpSpPr>
            <p:grpSpPr>
              <a:xfrm>
                <a:off x="5257800" y="4045891"/>
                <a:ext cx="1956825" cy="307777"/>
                <a:chOff x="5257800" y="4045891"/>
                <a:chExt cx="1956825" cy="307777"/>
              </a:xfrm>
            </p:grpSpPr>
            <p:sp>
              <p:nvSpPr>
                <p:cNvPr id="64" name="Text Box 9"/>
                <p:cNvSpPr txBox="1">
                  <a:spLocks noChangeArrowheads="1"/>
                </p:cNvSpPr>
                <p:nvPr/>
              </p:nvSpPr>
              <p:spPr bwMode="auto">
                <a:xfrm>
                  <a:off x="5343407" y="4045891"/>
                  <a:ext cx="1871218" cy="307777"/>
                </a:xfrm>
                <a:prstGeom prst="rect">
                  <a:avLst/>
                </a:prstGeom>
                <a:noFill/>
                <a:ln w="9525">
                  <a:noFill/>
                  <a:miter lim="800000"/>
                  <a:headEnd/>
                  <a:tailEnd/>
                </a:ln>
              </p:spPr>
              <p:txBody>
                <a:bodyPr wrap="none">
                  <a:spAutoFit/>
                </a:bodyPr>
                <a:lstStyle/>
                <a:p>
                  <a:r>
                    <a:rPr lang="en-US" sz="1400" dirty="0"/>
                    <a:t>coal-fired power plants</a:t>
                  </a:r>
                </a:p>
              </p:txBody>
            </p:sp>
            <p:sp>
              <p:nvSpPr>
                <p:cNvPr id="69" name="Rectangle 14"/>
                <p:cNvSpPr>
                  <a:spLocks noChangeAspect="1" noChangeArrowheads="1"/>
                </p:cNvSpPr>
                <p:nvPr/>
              </p:nvSpPr>
              <p:spPr bwMode="auto">
                <a:xfrm>
                  <a:off x="5257800" y="4146578"/>
                  <a:ext cx="106402" cy="106402"/>
                </a:xfrm>
                <a:prstGeom prst="rect">
                  <a:avLst/>
                </a:prstGeom>
                <a:solidFill>
                  <a:srgbClr val="FF3300"/>
                </a:solidFill>
                <a:ln w="12700">
                  <a:solidFill>
                    <a:schemeClr val="tx1"/>
                  </a:solidFill>
                  <a:miter lim="800000"/>
                  <a:headEnd/>
                  <a:tailEnd/>
                </a:ln>
              </p:spPr>
              <p:txBody>
                <a:bodyPr wrap="none" anchor="ctr"/>
                <a:lstStyle/>
                <a:p>
                  <a:endParaRPr lang="en-US"/>
                </a:p>
              </p:txBody>
            </p:sp>
          </p:grpSp>
          <p:grpSp>
            <p:nvGrpSpPr>
              <p:cNvPr id="10" name="Group 92"/>
              <p:cNvGrpSpPr/>
              <p:nvPr/>
            </p:nvGrpSpPr>
            <p:grpSpPr>
              <a:xfrm>
                <a:off x="5257800" y="4252874"/>
                <a:ext cx="1893859" cy="307777"/>
                <a:chOff x="5257800" y="4252876"/>
                <a:chExt cx="1893859" cy="307777"/>
              </a:xfrm>
            </p:grpSpPr>
            <p:sp>
              <p:nvSpPr>
                <p:cNvPr id="65" name="Text Box 10"/>
                <p:cNvSpPr txBox="1">
                  <a:spLocks noChangeArrowheads="1"/>
                </p:cNvSpPr>
                <p:nvPr/>
              </p:nvSpPr>
              <p:spPr bwMode="auto">
                <a:xfrm>
                  <a:off x="5343407" y="4252876"/>
                  <a:ext cx="1808252" cy="307777"/>
                </a:xfrm>
                <a:prstGeom prst="rect">
                  <a:avLst/>
                </a:prstGeom>
                <a:noFill/>
                <a:ln w="9525">
                  <a:noFill/>
                  <a:miter lim="800000"/>
                  <a:headEnd/>
                  <a:tailEnd/>
                </a:ln>
              </p:spPr>
              <p:txBody>
                <a:bodyPr wrap="none">
                  <a:spAutoFit/>
                </a:bodyPr>
                <a:lstStyle/>
                <a:p>
                  <a:r>
                    <a:rPr lang="en-US" sz="1400" dirty="0"/>
                    <a:t>other fuel combustion</a:t>
                  </a:r>
                </a:p>
              </p:txBody>
            </p:sp>
            <p:sp>
              <p:nvSpPr>
                <p:cNvPr id="70" name="Rectangle 15"/>
                <p:cNvSpPr>
                  <a:spLocks noChangeAspect="1" noChangeArrowheads="1"/>
                </p:cNvSpPr>
                <p:nvPr/>
              </p:nvSpPr>
              <p:spPr bwMode="auto">
                <a:xfrm>
                  <a:off x="5257800" y="4353563"/>
                  <a:ext cx="106402" cy="106402"/>
                </a:xfrm>
                <a:prstGeom prst="rect">
                  <a:avLst/>
                </a:prstGeom>
                <a:solidFill>
                  <a:srgbClr val="00FF00"/>
                </a:solidFill>
                <a:ln w="12700">
                  <a:solidFill>
                    <a:schemeClr val="tx1"/>
                  </a:solidFill>
                  <a:miter lim="800000"/>
                  <a:headEnd/>
                  <a:tailEnd/>
                </a:ln>
              </p:spPr>
              <p:txBody>
                <a:bodyPr wrap="none" anchor="ctr"/>
                <a:lstStyle/>
                <a:p>
                  <a:endParaRPr lang="en-US"/>
                </a:p>
              </p:txBody>
            </p:sp>
          </p:grpSp>
          <p:grpSp>
            <p:nvGrpSpPr>
              <p:cNvPr id="11" name="Group 93"/>
              <p:cNvGrpSpPr/>
              <p:nvPr/>
            </p:nvGrpSpPr>
            <p:grpSpPr>
              <a:xfrm>
                <a:off x="5257800" y="4459857"/>
                <a:ext cx="1613589" cy="307777"/>
                <a:chOff x="5257800" y="4455098"/>
                <a:chExt cx="1613589" cy="307777"/>
              </a:xfrm>
            </p:grpSpPr>
            <p:sp>
              <p:nvSpPr>
                <p:cNvPr id="66" name="Text Box 11"/>
                <p:cNvSpPr txBox="1">
                  <a:spLocks noChangeArrowheads="1"/>
                </p:cNvSpPr>
                <p:nvPr/>
              </p:nvSpPr>
              <p:spPr bwMode="auto">
                <a:xfrm>
                  <a:off x="5343407" y="4455098"/>
                  <a:ext cx="1527982" cy="307777"/>
                </a:xfrm>
                <a:prstGeom prst="rect">
                  <a:avLst/>
                </a:prstGeom>
                <a:noFill/>
                <a:ln w="9525">
                  <a:noFill/>
                  <a:miter lim="800000"/>
                  <a:headEnd/>
                  <a:tailEnd/>
                </a:ln>
              </p:spPr>
              <p:txBody>
                <a:bodyPr wrap="none">
                  <a:spAutoFit/>
                </a:bodyPr>
                <a:lstStyle/>
                <a:p>
                  <a:r>
                    <a:rPr lang="en-US" sz="1400"/>
                    <a:t>waste incineration</a:t>
                  </a:r>
                </a:p>
              </p:txBody>
            </p:sp>
            <p:sp>
              <p:nvSpPr>
                <p:cNvPr id="71" name="Rectangle 16"/>
                <p:cNvSpPr>
                  <a:spLocks noChangeAspect="1" noChangeArrowheads="1"/>
                </p:cNvSpPr>
                <p:nvPr/>
              </p:nvSpPr>
              <p:spPr bwMode="auto">
                <a:xfrm>
                  <a:off x="5257800" y="4555785"/>
                  <a:ext cx="106402" cy="106402"/>
                </a:xfrm>
                <a:prstGeom prst="rect">
                  <a:avLst/>
                </a:prstGeom>
                <a:solidFill>
                  <a:srgbClr val="0000FF"/>
                </a:solidFill>
                <a:ln w="12700">
                  <a:solidFill>
                    <a:schemeClr val="tx1"/>
                  </a:solidFill>
                  <a:miter lim="800000"/>
                  <a:headEnd/>
                  <a:tailEnd/>
                </a:ln>
              </p:spPr>
              <p:txBody>
                <a:bodyPr wrap="none" anchor="ctr"/>
                <a:lstStyle/>
                <a:p>
                  <a:endParaRPr lang="en-US"/>
                </a:p>
              </p:txBody>
            </p:sp>
          </p:grpSp>
          <p:grpSp>
            <p:nvGrpSpPr>
              <p:cNvPr id="12" name="Group 94"/>
              <p:cNvGrpSpPr/>
              <p:nvPr/>
            </p:nvGrpSpPr>
            <p:grpSpPr>
              <a:xfrm>
                <a:off x="5257800" y="4666840"/>
                <a:ext cx="1213801" cy="307777"/>
                <a:chOff x="5257800" y="4645223"/>
                <a:chExt cx="1213801" cy="307777"/>
              </a:xfrm>
            </p:grpSpPr>
            <p:sp>
              <p:nvSpPr>
                <p:cNvPr id="67" name="Text Box 12"/>
                <p:cNvSpPr txBox="1">
                  <a:spLocks noChangeArrowheads="1"/>
                </p:cNvSpPr>
                <p:nvPr/>
              </p:nvSpPr>
              <p:spPr bwMode="auto">
                <a:xfrm>
                  <a:off x="5343407" y="4645223"/>
                  <a:ext cx="1128194" cy="307777"/>
                </a:xfrm>
                <a:prstGeom prst="rect">
                  <a:avLst/>
                </a:prstGeom>
                <a:noFill/>
                <a:ln w="9525">
                  <a:noFill/>
                  <a:miter lim="800000"/>
                  <a:headEnd/>
                  <a:tailEnd/>
                </a:ln>
              </p:spPr>
              <p:txBody>
                <a:bodyPr wrap="none">
                  <a:spAutoFit/>
                </a:bodyPr>
                <a:lstStyle/>
                <a:p>
                  <a:r>
                    <a:rPr lang="en-US" sz="1400"/>
                    <a:t>metallurgical</a:t>
                  </a:r>
                </a:p>
              </p:txBody>
            </p:sp>
            <p:sp>
              <p:nvSpPr>
                <p:cNvPr id="72" name="Rectangle 17"/>
                <p:cNvSpPr>
                  <a:spLocks noChangeAspect="1" noChangeArrowheads="1"/>
                </p:cNvSpPr>
                <p:nvPr/>
              </p:nvSpPr>
              <p:spPr bwMode="auto">
                <a:xfrm>
                  <a:off x="5257800" y="4745910"/>
                  <a:ext cx="106402" cy="106402"/>
                </a:xfrm>
                <a:prstGeom prst="rect">
                  <a:avLst/>
                </a:prstGeom>
                <a:solidFill>
                  <a:srgbClr val="ADADAD"/>
                </a:solidFill>
                <a:ln w="12700">
                  <a:solidFill>
                    <a:schemeClr val="tx1"/>
                  </a:solidFill>
                  <a:miter lim="800000"/>
                  <a:headEnd/>
                  <a:tailEnd/>
                </a:ln>
              </p:spPr>
              <p:txBody>
                <a:bodyPr wrap="none" anchor="ctr"/>
                <a:lstStyle/>
                <a:p>
                  <a:endParaRPr lang="en-US"/>
                </a:p>
              </p:txBody>
            </p:sp>
          </p:grpSp>
          <p:grpSp>
            <p:nvGrpSpPr>
              <p:cNvPr id="13" name="Group 95"/>
              <p:cNvGrpSpPr/>
              <p:nvPr/>
            </p:nvGrpSpPr>
            <p:grpSpPr>
              <a:xfrm>
                <a:off x="5257800" y="4873823"/>
                <a:ext cx="1945090" cy="307777"/>
                <a:chOff x="5257800" y="4873823"/>
                <a:chExt cx="1945090" cy="307777"/>
              </a:xfrm>
            </p:grpSpPr>
            <p:sp>
              <p:nvSpPr>
                <p:cNvPr id="68" name="Text Box 13"/>
                <p:cNvSpPr txBox="1">
                  <a:spLocks noChangeArrowheads="1"/>
                </p:cNvSpPr>
                <p:nvPr/>
              </p:nvSpPr>
              <p:spPr bwMode="auto">
                <a:xfrm>
                  <a:off x="5343407" y="4873823"/>
                  <a:ext cx="1859483" cy="307777"/>
                </a:xfrm>
                <a:prstGeom prst="rect">
                  <a:avLst/>
                </a:prstGeom>
                <a:noFill/>
                <a:ln w="9525">
                  <a:noFill/>
                  <a:miter lim="800000"/>
                  <a:headEnd/>
                  <a:tailEnd/>
                </a:ln>
              </p:spPr>
              <p:txBody>
                <a:bodyPr wrap="none">
                  <a:spAutoFit/>
                </a:bodyPr>
                <a:lstStyle/>
                <a:p>
                  <a:r>
                    <a:rPr lang="en-US" sz="1400" dirty="0"/>
                    <a:t>manufacturing &amp; other</a:t>
                  </a:r>
                </a:p>
              </p:txBody>
            </p:sp>
            <p:sp>
              <p:nvSpPr>
                <p:cNvPr id="73" name="Rectangle 18"/>
                <p:cNvSpPr>
                  <a:spLocks noChangeAspect="1" noChangeArrowheads="1"/>
                </p:cNvSpPr>
                <p:nvPr/>
              </p:nvSpPr>
              <p:spPr bwMode="auto">
                <a:xfrm>
                  <a:off x="5257800" y="4974510"/>
                  <a:ext cx="106402" cy="106402"/>
                </a:xfrm>
                <a:prstGeom prst="rect">
                  <a:avLst/>
                </a:prstGeom>
                <a:solidFill>
                  <a:srgbClr val="FFFF00"/>
                </a:solidFill>
                <a:ln w="12700">
                  <a:solidFill>
                    <a:schemeClr val="tx1"/>
                  </a:solidFill>
                  <a:miter lim="800000"/>
                  <a:headEnd/>
                  <a:tailEnd/>
                </a:ln>
              </p:spPr>
              <p:txBody>
                <a:bodyPr wrap="none" anchor="ctr"/>
                <a:lstStyle/>
                <a:p>
                  <a:endParaRPr lang="en-US"/>
                </a:p>
              </p:txBody>
            </p:sp>
          </p:grpSp>
        </p:grpSp>
        <p:sp>
          <p:nvSpPr>
            <p:cNvPr id="74" name="Rectangle 73"/>
            <p:cNvSpPr/>
            <p:nvPr/>
          </p:nvSpPr>
          <p:spPr>
            <a:xfrm>
              <a:off x="7924800" y="1307475"/>
              <a:ext cx="957622" cy="17024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Box 21"/>
            <p:cNvSpPr txBox="1">
              <a:spLocks noChangeArrowheads="1"/>
            </p:cNvSpPr>
            <p:nvPr/>
          </p:nvSpPr>
          <p:spPr bwMode="auto">
            <a:xfrm>
              <a:off x="7969800" y="1247778"/>
              <a:ext cx="886687" cy="461665"/>
            </a:xfrm>
            <a:prstGeom prst="rect">
              <a:avLst/>
            </a:prstGeom>
            <a:noFill/>
            <a:ln w="9525">
              <a:noFill/>
              <a:miter lim="800000"/>
              <a:headEnd/>
              <a:tailEnd/>
            </a:ln>
          </p:spPr>
          <p:txBody>
            <a:bodyPr wrap="square">
              <a:spAutoFit/>
            </a:bodyPr>
            <a:lstStyle/>
            <a:p>
              <a:r>
                <a:rPr lang="en-US" sz="1200" b="1" dirty="0" smtClean="0"/>
                <a:t>Emissions</a:t>
              </a:r>
            </a:p>
            <a:p>
              <a:r>
                <a:rPr lang="en-US" sz="1200" b="1" dirty="0" smtClean="0"/>
                <a:t> (kg/yr)</a:t>
              </a:r>
              <a:endParaRPr lang="en-US" sz="1200" b="1" dirty="0"/>
            </a:p>
          </p:txBody>
        </p:sp>
        <p:sp>
          <p:nvSpPr>
            <p:cNvPr id="76" name="Text Box 26"/>
            <p:cNvSpPr txBox="1">
              <a:spLocks noChangeArrowheads="1"/>
            </p:cNvSpPr>
            <p:nvPr/>
          </p:nvSpPr>
          <p:spPr bwMode="auto">
            <a:xfrm>
              <a:off x="8075045" y="1797367"/>
              <a:ext cx="569290"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10-50</a:t>
              </a:r>
              <a:endParaRPr lang="en-US" sz="800" b="1" dirty="0">
                <a:latin typeface="Courier New" pitchFamily="49" charset="0"/>
              </a:endParaRPr>
            </a:p>
          </p:txBody>
        </p:sp>
        <p:sp>
          <p:nvSpPr>
            <p:cNvPr id="77" name="Text Box 27"/>
            <p:cNvSpPr txBox="1">
              <a:spLocks noChangeArrowheads="1"/>
            </p:cNvSpPr>
            <p:nvPr/>
          </p:nvSpPr>
          <p:spPr bwMode="auto">
            <a:xfrm>
              <a:off x="8068142" y="1984377"/>
              <a:ext cx="640173"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50-100</a:t>
              </a:r>
              <a:endParaRPr lang="en-US" sz="800" b="1" dirty="0">
                <a:latin typeface="Courier New" pitchFamily="49" charset="0"/>
              </a:endParaRPr>
            </a:p>
          </p:txBody>
        </p:sp>
        <p:sp>
          <p:nvSpPr>
            <p:cNvPr id="78" name="Text Box 28"/>
            <p:cNvSpPr txBox="1">
              <a:spLocks noChangeArrowheads="1"/>
            </p:cNvSpPr>
            <p:nvPr/>
          </p:nvSpPr>
          <p:spPr bwMode="auto">
            <a:xfrm>
              <a:off x="8068142" y="2161715"/>
              <a:ext cx="711054"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100–300</a:t>
              </a:r>
              <a:endParaRPr lang="en-US" sz="800" b="1" dirty="0">
                <a:latin typeface="Courier New" pitchFamily="49" charset="0"/>
              </a:endParaRPr>
            </a:p>
          </p:txBody>
        </p:sp>
        <p:sp>
          <p:nvSpPr>
            <p:cNvPr id="79" name="Text Box 30"/>
            <p:cNvSpPr txBox="1">
              <a:spLocks noChangeArrowheads="1"/>
            </p:cNvSpPr>
            <p:nvPr/>
          </p:nvSpPr>
          <p:spPr bwMode="auto">
            <a:xfrm>
              <a:off x="8077815" y="1656284"/>
              <a:ext cx="498409"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5-10</a:t>
              </a:r>
              <a:endParaRPr lang="en-US" sz="800" b="1" dirty="0">
                <a:latin typeface="Courier New" pitchFamily="49" charset="0"/>
              </a:endParaRPr>
            </a:p>
          </p:txBody>
        </p:sp>
        <p:sp>
          <p:nvSpPr>
            <p:cNvPr id="80" name="Text Box 28"/>
            <p:cNvSpPr txBox="1">
              <a:spLocks noChangeArrowheads="1"/>
            </p:cNvSpPr>
            <p:nvPr/>
          </p:nvSpPr>
          <p:spPr bwMode="auto">
            <a:xfrm>
              <a:off x="8068142" y="2338470"/>
              <a:ext cx="711054"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300–500</a:t>
              </a:r>
              <a:endParaRPr lang="en-US" sz="800" b="1" dirty="0">
                <a:latin typeface="Courier New" pitchFamily="49" charset="0"/>
              </a:endParaRPr>
            </a:p>
          </p:txBody>
        </p:sp>
        <p:sp>
          <p:nvSpPr>
            <p:cNvPr id="81" name="Text Box 28"/>
            <p:cNvSpPr txBox="1">
              <a:spLocks noChangeArrowheads="1"/>
            </p:cNvSpPr>
            <p:nvPr/>
          </p:nvSpPr>
          <p:spPr bwMode="auto">
            <a:xfrm>
              <a:off x="8077815" y="2527672"/>
              <a:ext cx="781935"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500–1000</a:t>
              </a:r>
              <a:endParaRPr lang="en-US" sz="800" b="1" dirty="0">
                <a:latin typeface="Courier New" pitchFamily="49" charset="0"/>
              </a:endParaRPr>
            </a:p>
          </p:txBody>
        </p:sp>
        <p:sp>
          <p:nvSpPr>
            <p:cNvPr id="82" name="Text Box 28"/>
            <p:cNvSpPr txBox="1">
              <a:spLocks noChangeArrowheads="1"/>
            </p:cNvSpPr>
            <p:nvPr/>
          </p:nvSpPr>
          <p:spPr bwMode="auto">
            <a:xfrm>
              <a:off x="8077815" y="2743702"/>
              <a:ext cx="852817"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1000–3500</a:t>
              </a:r>
              <a:endParaRPr lang="en-US" sz="800" b="1" dirty="0">
                <a:latin typeface="Courier New" pitchFamily="49" charset="0"/>
              </a:endParaRPr>
            </a:p>
          </p:txBody>
        </p:sp>
        <p:sp>
          <p:nvSpPr>
            <p:cNvPr id="83" name="Oval 82"/>
            <p:cNvSpPr/>
            <p:nvPr/>
          </p:nvSpPr>
          <p:spPr>
            <a:xfrm>
              <a:off x="8041433" y="1875138"/>
              <a:ext cx="42561" cy="4256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030793" y="2238095"/>
              <a:ext cx="63841" cy="638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84"/>
            <p:cNvSpPr/>
            <p:nvPr/>
          </p:nvSpPr>
          <p:spPr>
            <a:xfrm>
              <a:off x="8036113" y="2055401"/>
              <a:ext cx="53201" cy="532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p:cNvSpPr/>
            <p:nvPr/>
          </p:nvSpPr>
          <p:spPr>
            <a:xfrm>
              <a:off x="8046753" y="1743074"/>
              <a:ext cx="31921" cy="31921"/>
            </a:xfrm>
            <a:prstGeom prs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a:spLocks noChangeAspect="1"/>
            </p:cNvSpPr>
            <p:nvPr/>
          </p:nvSpPr>
          <p:spPr>
            <a:xfrm>
              <a:off x="8020153" y="2402992"/>
              <a:ext cx="85122" cy="8512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gular Pentagon 88"/>
            <p:cNvSpPr>
              <a:spLocks noChangeAspect="1"/>
            </p:cNvSpPr>
            <p:nvPr/>
          </p:nvSpPr>
          <p:spPr>
            <a:xfrm>
              <a:off x="8006852" y="2576812"/>
              <a:ext cx="111723" cy="106402"/>
            </a:xfrm>
            <a:prstGeom prst="pent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exagon 89"/>
            <p:cNvSpPr>
              <a:spLocks noChangeAspect="1"/>
            </p:cNvSpPr>
            <p:nvPr/>
          </p:nvSpPr>
          <p:spPr>
            <a:xfrm>
              <a:off x="8001000" y="2797293"/>
              <a:ext cx="123426" cy="106402"/>
            </a:xfrm>
            <a:prstGeom prst="hex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6119815" y="2605081"/>
              <a:ext cx="91440" cy="9144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391274" y="2786059"/>
              <a:ext cx="91440" cy="9144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6066471" y="2837501"/>
              <a:ext cx="91440" cy="9144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4686887" y="4743450"/>
              <a:ext cx="857735" cy="467820"/>
            </a:xfrm>
            <a:prstGeom prst="rect">
              <a:avLst/>
            </a:prstGeom>
            <a:solidFill>
              <a:schemeClr val="bg1"/>
            </a:solidFill>
            <a:ln>
              <a:solidFill>
                <a:schemeClr val="tx1"/>
              </a:solidFill>
            </a:ln>
          </p:spPr>
          <p:txBody>
            <a:bodyPr wrap="none" lIns="45720" tIns="18288" rIns="45720" bIns="18288" rtlCol="0" anchor="ctr">
              <a:spAutoFit/>
            </a:bodyPr>
            <a:lstStyle/>
            <a:p>
              <a:r>
                <a:rPr lang="en-US" sz="1400" b="1" dirty="0" smtClean="0"/>
                <a:t>Grand Bay</a:t>
              </a:r>
            </a:p>
            <a:p>
              <a:r>
                <a:rPr lang="en-US" sz="1400" b="1" dirty="0" smtClean="0"/>
                <a:t>NERR</a:t>
              </a:r>
              <a:endParaRPr lang="en-US" sz="1400" b="1" dirty="0"/>
            </a:p>
          </p:txBody>
        </p:sp>
      </p:grpSp>
      <p:cxnSp>
        <p:nvCxnSpPr>
          <p:cNvPr id="86" name="Straight Arrow Connector 85"/>
          <p:cNvCxnSpPr/>
          <p:nvPr/>
        </p:nvCxnSpPr>
        <p:spPr>
          <a:xfrm rot="5400000" flipH="1" flipV="1">
            <a:off x="4849019" y="4695031"/>
            <a:ext cx="247650"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4923469" y="4467321"/>
            <a:ext cx="91440" cy="9144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1687653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1752600" y="533400"/>
            <a:ext cx="5791200" cy="533400"/>
          </a:xfrm>
        </p:spPr>
        <p:txBody>
          <a:bodyPr/>
          <a:lstStyle/>
          <a:p>
            <a:pPr algn="ctr"/>
            <a:r>
              <a:rPr lang="en-US" sz="2800" dirty="0" smtClean="0"/>
              <a:t>Long-Term Monitoring Examples</a:t>
            </a:r>
            <a:endParaRPr lang="en-US" sz="2800" dirty="0"/>
          </a:p>
        </p:txBody>
      </p:sp>
      <p:sp>
        <p:nvSpPr>
          <p:cNvPr id="2" name="Date Placeholder 1"/>
          <p:cNvSpPr>
            <a:spLocks noGrp="1"/>
          </p:cNvSpPr>
          <p:nvPr>
            <p:ph type="dt" sz="half" idx="10"/>
          </p:nvPr>
        </p:nvSpPr>
        <p:spPr/>
        <p:txBody>
          <a:bodyPr/>
          <a:lstStyle/>
          <a:p>
            <a:fld id="{5966485B-8A43-4B08-93E1-DB7D3FDA24D2}" type="datetime1">
              <a:rPr lang="en-US" smtClean="0"/>
              <a:pPr/>
              <a:t>4/16/2011</a:t>
            </a:fld>
            <a:endParaRPr lang="en-US" dirty="0"/>
          </a:p>
        </p:txBody>
      </p:sp>
      <p:sp>
        <p:nvSpPr>
          <p:cNvPr id="3" name="Footer Placeholder 2"/>
          <p:cNvSpPr>
            <a:spLocks noGrp="1"/>
          </p:cNvSpPr>
          <p:nvPr>
            <p:ph type="ftr" sz="quarter" idx="11"/>
          </p:nvPr>
        </p:nvSpPr>
        <p:spPr/>
        <p:txBody>
          <a:bodyPr/>
          <a:lstStyle/>
          <a:p>
            <a:r>
              <a:rPr lang="en-US" smtClean="0"/>
              <a:t>Air Resources Laboratory</a:t>
            </a:r>
            <a:endParaRPr lang="en-US"/>
          </a:p>
        </p:txBody>
      </p:sp>
      <p:sp>
        <p:nvSpPr>
          <p:cNvPr id="4" name="Slide Number Placeholder 3"/>
          <p:cNvSpPr>
            <a:spLocks noGrp="1"/>
          </p:cNvSpPr>
          <p:nvPr>
            <p:ph type="sldNum" sz="quarter" idx="12"/>
          </p:nvPr>
        </p:nvSpPr>
        <p:spPr>
          <a:xfrm>
            <a:off x="7924800" y="6356350"/>
            <a:ext cx="762000" cy="365125"/>
          </a:xfrm>
        </p:spPr>
        <p:txBody>
          <a:bodyPr/>
          <a:lstStyle/>
          <a:p>
            <a:fld id="{3E7EE49B-C32B-495C-9640-ABBF50F57D80}" type="slidenum">
              <a:rPr lang="en-US" smtClean="0"/>
              <a:pPr/>
              <a:t>8</a:t>
            </a:fld>
            <a:endParaRPr lang="en-US" dirty="0"/>
          </a:p>
        </p:txBody>
      </p:sp>
      <p:grpSp>
        <p:nvGrpSpPr>
          <p:cNvPr id="36" name="Group 35"/>
          <p:cNvGrpSpPr/>
          <p:nvPr/>
        </p:nvGrpSpPr>
        <p:grpSpPr>
          <a:xfrm>
            <a:off x="4724400" y="1676400"/>
            <a:ext cx="4648200" cy="4572000"/>
            <a:chOff x="4724400" y="1676400"/>
            <a:chExt cx="4648200" cy="4572000"/>
          </a:xfrm>
        </p:grpSpPr>
        <p:sp>
          <p:nvSpPr>
            <p:cNvPr id="43" name="Title 21"/>
            <p:cNvSpPr txBox="1">
              <a:spLocks/>
            </p:cNvSpPr>
            <p:nvPr/>
          </p:nvSpPr>
          <p:spPr>
            <a:xfrm>
              <a:off x="6400800" y="1676400"/>
              <a:ext cx="2971800" cy="3810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smtClean="0">
                  <a:solidFill>
                    <a:srgbClr val="FF0000"/>
                  </a:solidFill>
                  <a:latin typeface="+mj-lt"/>
                  <a:ea typeface="+mj-ea"/>
                  <a:cs typeface="+mj-cs"/>
                </a:rPr>
                <a:t>C</a:t>
              </a:r>
              <a:r>
                <a:rPr kumimoji="0" lang="en-US" sz="2400" b="1" i="0" u="none" strike="noStrike" kern="1200" cap="none" spc="0" normalizeH="0" baseline="0" noProof="0" dirty="0" err="1" smtClean="0">
                  <a:ln>
                    <a:noFill/>
                  </a:ln>
                  <a:solidFill>
                    <a:srgbClr val="FF0000"/>
                  </a:solidFill>
                  <a:effectLst/>
                  <a:uLnTx/>
                  <a:uFillTx/>
                  <a:latin typeface="+mj-lt"/>
                  <a:ea typeface="+mj-ea"/>
                  <a:cs typeface="+mj-cs"/>
                </a:rPr>
                <a:t>anaan</a:t>
              </a:r>
              <a:r>
                <a:rPr kumimoji="0" lang="en-US" sz="2400" b="1" i="0" u="none" strike="noStrike" kern="1200" cap="none" spc="0" normalizeH="0" baseline="0" noProof="0" dirty="0" smtClean="0">
                  <a:ln>
                    <a:noFill/>
                  </a:ln>
                  <a:solidFill>
                    <a:srgbClr val="FF0000"/>
                  </a:solidFill>
                  <a:effectLst/>
                  <a:uLnTx/>
                  <a:uFillTx/>
                  <a:latin typeface="+mj-lt"/>
                  <a:ea typeface="+mj-ea"/>
                  <a:cs typeface="+mj-cs"/>
                </a:rPr>
                <a:t> Valley</a:t>
              </a:r>
              <a:endParaRPr kumimoji="0" lang="en-US" sz="2400" b="1" i="0" u="none" strike="noStrike" kern="1200" cap="none" spc="0" normalizeH="0" baseline="0" noProof="0" dirty="0">
                <a:ln>
                  <a:noFill/>
                </a:ln>
                <a:solidFill>
                  <a:srgbClr val="FF0000"/>
                </a:solidFill>
                <a:effectLst/>
                <a:uLnTx/>
                <a:uFillTx/>
                <a:latin typeface="+mj-lt"/>
                <a:ea typeface="+mj-ea"/>
                <a:cs typeface="+mj-cs"/>
              </a:endParaRPr>
            </a:p>
          </p:txBody>
        </p:sp>
        <p:grpSp>
          <p:nvGrpSpPr>
            <p:cNvPr id="35" name="Group 34"/>
            <p:cNvGrpSpPr/>
            <p:nvPr/>
          </p:nvGrpSpPr>
          <p:grpSpPr>
            <a:xfrm>
              <a:off x="4724400" y="2057400"/>
              <a:ext cx="4289507" cy="4191000"/>
              <a:chOff x="4724400" y="2057400"/>
              <a:chExt cx="4289507" cy="4191000"/>
            </a:xfrm>
          </p:grpSpPr>
          <p:pic>
            <p:nvPicPr>
              <p:cNvPr id="45" name="Picture 2" descr="DSCN5624"/>
              <p:cNvPicPr>
                <a:picLocks noChangeAspect="1" noChangeArrowheads="1"/>
              </p:cNvPicPr>
              <p:nvPr/>
            </p:nvPicPr>
            <p:blipFill>
              <a:blip r:embed="rId3" cstate="print"/>
              <a:srcRect t="4054" b="10309"/>
              <a:stretch>
                <a:fillRect/>
              </a:stretch>
            </p:blipFill>
            <p:spPr bwMode="auto">
              <a:xfrm>
                <a:off x="5410200" y="2133600"/>
                <a:ext cx="3603707" cy="4114800"/>
              </a:xfrm>
              <a:prstGeom prst="rect">
                <a:avLst/>
              </a:prstGeom>
              <a:noFill/>
              <a:ln w="9525">
                <a:noFill/>
                <a:miter lim="800000"/>
                <a:headEnd/>
                <a:tailEnd/>
              </a:ln>
            </p:spPr>
          </p:pic>
          <p:sp>
            <p:nvSpPr>
              <p:cNvPr id="46" name="Line 9"/>
              <p:cNvSpPr>
                <a:spLocks noChangeShapeType="1"/>
              </p:cNvSpPr>
              <p:nvPr/>
            </p:nvSpPr>
            <p:spPr bwMode="auto">
              <a:xfrm flipV="1">
                <a:off x="7391400" y="2209800"/>
                <a:ext cx="685800" cy="76200"/>
              </a:xfrm>
              <a:prstGeom prst="line">
                <a:avLst/>
              </a:prstGeom>
              <a:noFill/>
              <a:ln w="38100">
                <a:solidFill>
                  <a:schemeClr val="bg1"/>
                </a:solidFill>
                <a:round/>
                <a:headEnd/>
                <a:tailEnd type="triangle" w="med" len="med"/>
              </a:ln>
            </p:spPr>
            <p:txBody>
              <a:bodyPr/>
              <a:lstStyle/>
              <a:p>
                <a:endParaRPr lang="en-US"/>
              </a:p>
            </p:txBody>
          </p:sp>
          <p:sp>
            <p:nvSpPr>
              <p:cNvPr id="48" name="Line 12"/>
              <p:cNvSpPr>
                <a:spLocks noChangeShapeType="1"/>
              </p:cNvSpPr>
              <p:nvPr/>
            </p:nvSpPr>
            <p:spPr bwMode="auto">
              <a:xfrm>
                <a:off x="6400800" y="4114800"/>
                <a:ext cx="1752600" cy="990600"/>
              </a:xfrm>
              <a:prstGeom prst="line">
                <a:avLst/>
              </a:prstGeom>
              <a:noFill/>
              <a:ln w="38100">
                <a:solidFill>
                  <a:schemeClr val="bg1"/>
                </a:solidFill>
                <a:round/>
                <a:headEnd/>
                <a:tailEnd type="triangle" w="med" len="med"/>
              </a:ln>
            </p:spPr>
            <p:txBody>
              <a:bodyPr/>
              <a:lstStyle/>
              <a:p>
                <a:endParaRPr lang="en-US"/>
              </a:p>
            </p:txBody>
          </p:sp>
          <p:sp>
            <p:nvSpPr>
              <p:cNvPr id="49" name="Line 13"/>
              <p:cNvSpPr>
                <a:spLocks noChangeShapeType="1"/>
              </p:cNvSpPr>
              <p:nvPr/>
            </p:nvSpPr>
            <p:spPr bwMode="auto">
              <a:xfrm flipV="1">
                <a:off x="6172200" y="4953000"/>
                <a:ext cx="838200" cy="762000"/>
              </a:xfrm>
              <a:prstGeom prst="line">
                <a:avLst/>
              </a:prstGeom>
              <a:noFill/>
              <a:ln w="38100">
                <a:solidFill>
                  <a:schemeClr val="bg1"/>
                </a:solidFill>
                <a:round/>
                <a:headEnd/>
                <a:tailEnd type="triangle" w="med" len="med"/>
              </a:ln>
            </p:spPr>
            <p:txBody>
              <a:bodyPr/>
              <a:lstStyle/>
              <a:p>
                <a:endParaRPr lang="en-US"/>
              </a:p>
            </p:txBody>
          </p:sp>
          <p:sp>
            <p:nvSpPr>
              <p:cNvPr id="50" name="Text Box 4"/>
              <p:cNvSpPr txBox="1">
                <a:spLocks noChangeArrowheads="1"/>
              </p:cNvSpPr>
              <p:nvPr/>
            </p:nvSpPr>
            <p:spPr bwMode="auto">
              <a:xfrm>
                <a:off x="4918548" y="5257800"/>
                <a:ext cx="1558452" cy="584775"/>
              </a:xfrm>
              <a:prstGeom prst="rect">
                <a:avLst/>
              </a:prstGeom>
              <a:solidFill>
                <a:schemeClr val="bg1"/>
              </a:solidFill>
              <a:ln w="9525">
                <a:solidFill>
                  <a:srgbClr val="0F6FC6"/>
                </a:solidFill>
                <a:miter lim="800000"/>
                <a:headEnd/>
                <a:tailEnd/>
              </a:ln>
            </p:spPr>
            <p:txBody>
              <a:bodyPr wrap="square">
                <a:spAutoFit/>
              </a:bodyPr>
              <a:lstStyle/>
              <a:p>
                <a:pPr algn="r"/>
                <a:r>
                  <a:rPr lang="en-US" sz="1600" b="1" dirty="0" smtClean="0">
                    <a:solidFill>
                      <a:srgbClr val="0F6FC6"/>
                    </a:solidFill>
                    <a:cs typeface="Times New Roman" pitchFamily="18" charset="0"/>
                  </a:rPr>
                  <a:t>RGM and Hg(p) collectors</a:t>
                </a:r>
                <a:endParaRPr lang="en-US" sz="1600" b="1" dirty="0">
                  <a:solidFill>
                    <a:srgbClr val="0F6FC6"/>
                  </a:solidFill>
                  <a:cs typeface="Times New Roman" pitchFamily="18" charset="0"/>
                </a:endParaRPr>
              </a:p>
            </p:txBody>
          </p:sp>
          <p:sp>
            <p:nvSpPr>
              <p:cNvPr id="51" name="Text Box 7"/>
              <p:cNvSpPr txBox="1">
                <a:spLocks noChangeArrowheads="1"/>
              </p:cNvSpPr>
              <p:nvPr/>
            </p:nvSpPr>
            <p:spPr bwMode="auto">
              <a:xfrm>
                <a:off x="5313557" y="2057400"/>
                <a:ext cx="2175211" cy="584775"/>
              </a:xfrm>
              <a:prstGeom prst="rect">
                <a:avLst/>
              </a:prstGeom>
              <a:solidFill>
                <a:schemeClr val="bg1"/>
              </a:solidFill>
              <a:ln w="9525">
                <a:solidFill>
                  <a:srgbClr val="0F6FC6"/>
                </a:solidFill>
                <a:miter lim="800000"/>
                <a:headEnd/>
                <a:tailEnd/>
              </a:ln>
            </p:spPr>
            <p:txBody>
              <a:bodyPr wrap="none">
                <a:spAutoFit/>
              </a:bodyPr>
              <a:lstStyle/>
              <a:p>
                <a:pPr algn="r"/>
                <a:r>
                  <a:rPr lang="en-US" sz="1600" b="1" dirty="0" smtClean="0">
                    <a:solidFill>
                      <a:srgbClr val="0F6FC6"/>
                    </a:solidFill>
                    <a:cs typeface="Times New Roman" pitchFamily="18" charset="0"/>
                  </a:rPr>
                  <a:t>ultrasonic </a:t>
                </a:r>
                <a:r>
                  <a:rPr lang="en-US" sz="1600" b="1" dirty="0">
                    <a:solidFill>
                      <a:srgbClr val="0F6FC6"/>
                    </a:solidFill>
                    <a:cs typeface="Times New Roman" pitchFamily="18" charset="0"/>
                  </a:rPr>
                  <a:t>anemometer</a:t>
                </a:r>
              </a:p>
              <a:p>
                <a:pPr algn="r"/>
                <a:r>
                  <a:rPr lang="en-US" sz="1600" b="1" dirty="0">
                    <a:solidFill>
                      <a:srgbClr val="0F6FC6"/>
                    </a:solidFill>
                    <a:cs typeface="Times New Roman" pitchFamily="18" charset="0"/>
                  </a:rPr>
                  <a:t>for wind </a:t>
                </a:r>
                <a:r>
                  <a:rPr lang="en-US" sz="1600" b="1" dirty="0" smtClean="0">
                    <a:solidFill>
                      <a:srgbClr val="0F6FC6"/>
                    </a:solidFill>
                    <a:cs typeface="Times New Roman" pitchFamily="18" charset="0"/>
                  </a:rPr>
                  <a:t>turbulence </a:t>
                </a:r>
                <a:endParaRPr lang="en-US" sz="1600" b="1" dirty="0">
                  <a:solidFill>
                    <a:srgbClr val="0F6FC6"/>
                  </a:solidFill>
                  <a:cs typeface="Times New Roman" pitchFamily="18" charset="0"/>
                </a:endParaRPr>
              </a:p>
            </p:txBody>
          </p:sp>
          <p:sp>
            <p:nvSpPr>
              <p:cNvPr id="47" name="Line 11"/>
              <p:cNvSpPr>
                <a:spLocks noChangeShapeType="1"/>
              </p:cNvSpPr>
              <p:nvPr/>
            </p:nvSpPr>
            <p:spPr bwMode="auto">
              <a:xfrm flipV="1">
                <a:off x="6400800" y="2514600"/>
                <a:ext cx="1676400" cy="685800"/>
              </a:xfrm>
              <a:prstGeom prst="line">
                <a:avLst/>
              </a:prstGeom>
              <a:noFill/>
              <a:ln w="38100">
                <a:solidFill>
                  <a:schemeClr val="bg1"/>
                </a:solidFill>
                <a:round/>
                <a:headEnd/>
                <a:tailEnd type="triangle" w="med" len="med"/>
              </a:ln>
            </p:spPr>
            <p:txBody>
              <a:bodyPr/>
              <a:lstStyle/>
              <a:p>
                <a:endParaRPr lang="en-US"/>
              </a:p>
            </p:txBody>
          </p:sp>
          <p:sp>
            <p:nvSpPr>
              <p:cNvPr id="52" name="Text Box 6"/>
              <p:cNvSpPr txBox="1">
                <a:spLocks noChangeArrowheads="1"/>
              </p:cNvSpPr>
              <p:nvPr/>
            </p:nvSpPr>
            <p:spPr bwMode="auto">
              <a:xfrm>
                <a:off x="4724400" y="3048000"/>
                <a:ext cx="1981200" cy="1815882"/>
              </a:xfrm>
              <a:prstGeom prst="rect">
                <a:avLst/>
              </a:prstGeom>
              <a:solidFill>
                <a:schemeClr val="bg1"/>
              </a:solidFill>
              <a:ln w="9525">
                <a:solidFill>
                  <a:srgbClr val="0F6FC6"/>
                </a:solidFill>
                <a:miter lim="800000"/>
                <a:headEnd/>
                <a:tailEnd/>
              </a:ln>
            </p:spPr>
            <p:txBody>
              <a:bodyPr wrap="square">
                <a:spAutoFit/>
              </a:bodyPr>
              <a:lstStyle/>
              <a:p>
                <a:pPr algn="r"/>
                <a:r>
                  <a:rPr lang="en-US" sz="1600" b="1" dirty="0" smtClean="0">
                    <a:solidFill>
                      <a:srgbClr val="0F6FC6"/>
                    </a:solidFill>
                    <a:cs typeface="Times New Roman" pitchFamily="18" charset="0"/>
                  </a:rPr>
                  <a:t>elemental mercury sampling inlets at different heights to measure vertical gradient -- to estimate net surface exchange flux</a:t>
                </a:r>
                <a:endParaRPr lang="en-US" sz="1600" b="1" dirty="0">
                  <a:solidFill>
                    <a:srgbClr val="0F6FC6"/>
                  </a:solidFill>
                  <a:cs typeface="Times New Roman" pitchFamily="18" charset="0"/>
                </a:endParaRPr>
              </a:p>
            </p:txBody>
          </p:sp>
        </p:grpSp>
      </p:grpSp>
      <p:grpSp>
        <p:nvGrpSpPr>
          <p:cNvPr id="33" name="Group 32"/>
          <p:cNvGrpSpPr/>
          <p:nvPr/>
        </p:nvGrpSpPr>
        <p:grpSpPr>
          <a:xfrm>
            <a:off x="228600" y="4114800"/>
            <a:ext cx="4114800" cy="2362200"/>
            <a:chOff x="76200" y="1524000"/>
            <a:chExt cx="4114800" cy="2362200"/>
          </a:xfrm>
        </p:grpSpPr>
        <p:pic>
          <p:nvPicPr>
            <p:cNvPr id="28" name="Picture 5" descr="mdn_site.jpg"/>
            <p:cNvPicPr>
              <a:picLocks noChangeAspect="1"/>
            </p:cNvPicPr>
            <p:nvPr/>
          </p:nvPicPr>
          <p:blipFill>
            <a:blip r:embed="rId4" cstate="print"/>
            <a:srcRect l="8778" r="16190" b="18210"/>
            <a:stretch>
              <a:fillRect/>
            </a:stretch>
          </p:blipFill>
          <p:spPr bwMode="auto">
            <a:xfrm>
              <a:off x="304800" y="1600200"/>
              <a:ext cx="2795323" cy="2286000"/>
            </a:xfrm>
            <a:prstGeom prst="rect">
              <a:avLst/>
            </a:prstGeom>
            <a:noFill/>
            <a:ln w="9525">
              <a:solidFill>
                <a:srgbClr val="0F6FC6"/>
              </a:solidFill>
              <a:miter lim="800000"/>
              <a:headEnd/>
              <a:tailEnd/>
            </a:ln>
          </p:spPr>
        </p:pic>
        <p:sp>
          <p:nvSpPr>
            <p:cNvPr id="29" name="Text Box 16"/>
            <p:cNvSpPr txBox="1">
              <a:spLocks noChangeArrowheads="1"/>
            </p:cNvSpPr>
            <p:nvPr/>
          </p:nvSpPr>
          <p:spPr bwMode="auto">
            <a:xfrm>
              <a:off x="76200" y="1524000"/>
              <a:ext cx="2362200" cy="338554"/>
            </a:xfrm>
            <a:prstGeom prst="rect">
              <a:avLst/>
            </a:prstGeom>
            <a:blipFill>
              <a:blip r:embed="rId5" cstate="print"/>
              <a:stretch>
                <a:fillRect/>
              </a:stretch>
            </a:blipFill>
            <a:ln w="9525">
              <a:solidFill>
                <a:schemeClr val="bg1"/>
              </a:solidFill>
              <a:miter lim="800000"/>
              <a:headEnd/>
              <a:tailEnd/>
            </a:ln>
          </p:spPr>
          <p:txBody>
            <a:bodyPr wrap="square">
              <a:spAutoFit/>
            </a:bodyPr>
            <a:lstStyle/>
            <a:p>
              <a:pPr fontAlgn="base">
                <a:spcBef>
                  <a:spcPct val="0"/>
                </a:spcBef>
                <a:spcAft>
                  <a:spcPct val="0"/>
                </a:spcAft>
              </a:pPr>
              <a:r>
                <a:rPr lang="en-US" sz="1600" b="1" dirty="0" smtClean="0">
                  <a:solidFill>
                    <a:schemeClr val="bg1"/>
                  </a:solidFill>
                </a:rPr>
                <a:t>precipitation collection </a:t>
              </a:r>
              <a:endParaRPr lang="en-US" sz="1600" b="1" dirty="0">
                <a:solidFill>
                  <a:schemeClr val="bg1"/>
                </a:solidFill>
              </a:endParaRPr>
            </a:p>
          </p:txBody>
        </p:sp>
        <p:sp>
          <p:nvSpPr>
            <p:cNvPr id="30" name="Text Box 16"/>
            <p:cNvSpPr txBox="1">
              <a:spLocks noChangeArrowheads="1"/>
            </p:cNvSpPr>
            <p:nvPr/>
          </p:nvSpPr>
          <p:spPr bwMode="auto">
            <a:xfrm>
              <a:off x="76200" y="2006025"/>
              <a:ext cx="1371600" cy="584775"/>
            </a:xfrm>
            <a:prstGeom prst="rect">
              <a:avLst/>
            </a:prstGeom>
            <a:solidFill>
              <a:schemeClr val="bg1"/>
            </a:solidFill>
            <a:ln w="9525">
              <a:solidFill>
                <a:srgbClr val="0F6FC6"/>
              </a:solidFill>
              <a:miter lim="800000"/>
              <a:headEnd/>
              <a:tailEnd/>
            </a:ln>
          </p:spPr>
          <p:txBody>
            <a:bodyPr wrap="square">
              <a:spAutoFit/>
            </a:bodyPr>
            <a:lstStyle/>
            <a:p>
              <a:pPr algn="ctr" fontAlgn="base">
                <a:spcBef>
                  <a:spcPct val="0"/>
                </a:spcBef>
                <a:spcAft>
                  <a:spcPct val="0"/>
                </a:spcAft>
              </a:pPr>
              <a:r>
                <a:rPr lang="en-US" sz="1600" b="1" dirty="0" smtClean="0">
                  <a:solidFill>
                    <a:srgbClr val="0F6FC6"/>
                  </a:solidFill>
                </a:rPr>
                <a:t>precipitation amount</a:t>
              </a:r>
              <a:endParaRPr lang="en-US" sz="1600" b="1" dirty="0">
                <a:solidFill>
                  <a:srgbClr val="0F6FC6"/>
                </a:solidFill>
              </a:endParaRPr>
            </a:p>
          </p:txBody>
        </p:sp>
        <p:sp>
          <p:nvSpPr>
            <p:cNvPr id="31" name="Text Box 16"/>
            <p:cNvSpPr txBox="1">
              <a:spLocks noChangeArrowheads="1"/>
            </p:cNvSpPr>
            <p:nvPr/>
          </p:nvSpPr>
          <p:spPr bwMode="auto">
            <a:xfrm>
              <a:off x="2971800" y="1648361"/>
              <a:ext cx="1219200" cy="1323439"/>
            </a:xfrm>
            <a:prstGeom prst="rect">
              <a:avLst/>
            </a:prstGeom>
            <a:solidFill>
              <a:schemeClr val="bg1"/>
            </a:solidFill>
            <a:ln w="9525">
              <a:solidFill>
                <a:srgbClr val="0F6FC6"/>
              </a:solidFill>
              <a:miter lim="800000"/>
              <a:headEnd/>
              <a:tailEnd/>
            </a:ln>
          </p:spPr>
          <p:txBody>
            <a:bodyPr wrap="square">
              <a:spAutoFit/>
            </a:bodyPr>
            <a:lstStyle/>
            <a:p>
              <a:pPr algn="ctr" fontAlgn="base">
                <a:spcBef>
                  <a:spcPct val="0"/>
                </a:spcBef>
                <a:spcAft>
                  <a:spcPct val="0"/>
                </a:spcAft>
              </a:pPr>
              <a:r>
                <a:rPr lang="en-US" sz="1600" b="1" dirty="0" smtClean="0">
                  <a:solidFill>
                    <a:srgbClr val="0F6FC6"/>
                  </a:solidFill>
                </a:rPr>
                <a:t>Mercury </a:t>
              </a:r>
              <a:r>
                <a:rPr lang="en-US" sz="1600" b="1" dirty="0">
                  <a:solidFill>
                    <a:srgbClr val="0F6FC6"/>
                  </a:solidFill>
                </a:rPr>
                <a:t>Deposition </a:t>
              </a:r>
              <a:r>
                <a:rPr lang="en-US" sz="1600" b="1" dirty="0" smtClean="0">
                  <a:solidFill>
                    <a:srgbClr val="0F6FC6"/>
                  </a:solidFill>
                </a:rPr>
                <a:t>Network and heavy metals</a:t>
              </a:r>
              <a:endParaRPr lang="en-US" sz="1600" b="1" dirty="0">
                <a:solidFill>
                  <a:srgbClr val="0F6FC6"/>
                </a:solidFill>
              </a:endParaRPr>
            </a:p>
          </p:txBody>
        </p:sp>
        <p:sp>
          <p:nvSpPr>
            <p:cNvPr id="32" name="Text Box 16"/>
            <p:cNvSpPr txBox="1">
              <a:spLocks noChangeArrowheads="1"/>
            </p:cNvSpPr>
            <p:nvPr/>
          </p:nvSpPr>
          <p:spPr bwMode="auto">
            <a:xfrm>
              <a:off x="1600200" y="2006025"/>
              <a:ext cx="1295400" cy="584775"/>
            </a:xfrm>
            <a:prstGeom prst="rect">
              <a:avLst/>
            </a:prstGeom>
            <a:solidFill>
              <a:schemeClr val="bg1"/>
            </a:solidFill>
            <a:ln w="9525">
              <a:solidFill>
                <a:srgbClr val="0F6FC6"/>
              </a:solidFill>
              <a:miter lim="800000"/>
              <a:headEnd/>
              <a:tailEnd/>
            </a:ln>
          </p:spPr>
          <p:txBody>
            <a:bodyPr wrap="square">
              <a:spAutoFit/>
            </a:bodyPr>
            <a:lstStyle/>
            <a:p>
              <a:pPr algn="ctr" fontAlgn="base">
                <a:spcBef>
                  <a:spcPct val="0"/>
                </a:spcBef>
                <a:spcAft>
                  <a:spcPct val="0"/>
                </a:spcAft>
              </a:pPr>
              <a:r>
                <a:rPr lang="en-US" sz="1600" b="1" dirty="0" smtClean="0">
                  <a:solidFill>
                    <a:srgbClr val="0F6FC6"/>
                  </a:solidFill>
                </a:rPr>
                <a:t>major ions </a:t>
              </a:r>
            </a:p>
            <a:p>
              <a:pPr algn="ctr" fontAlgn="base">
                <a:spcBef>
                  <a:spcPct val="0"/>
                </a:spcBef>
                <a:spcAft>
                  <a:spcPct val="0"/>
                </a:spcAft>
              </a:pPr>
              <a:r>
                <a:rPr lang="en-US" sz="1600" b="1" dirty="0" smtClean="0">
                  <a:solidFill>
                    <a:srgbClr val="0F6FC6"/>
                  </a:solidFill>
                </a:rPr>
                <a:t>(“acid rain”)</a:t>
              </a:r>
              <a:endParaRPr lang="en-US" sz="1600" b="1" dirty="0">
                <a:solidFill>
                  <a:srgbClr val="0F6FC6"/>
                </a:solidFill>
              </a:endParaRPr>
            </a:p>
          </p:txBody>
        </p:sp>
        <p:sp>
          <p:nvSpPr>
            <p:cNvPr id="53" name="Line 9"/>
            <p:cNvSpPr>
              <a:spLocks noChangeShapeType="1"/>
            </p:cNvSpPr>
            <p:nvPr/>
          </p:nvSpPr>
          <p:spPr bwMode="auto">
            <a:xfrm>
              <a:off x="685800" y="2514600"/>
              <a:ext cx="228600" cy="381000"/>
            </a:xfrm>
            <a:prstGeom prst="line">
              <a:avLst/>
            </a:prstGeom>
            <a:noFill/>
            <a:ln w="38100">
              <a:solidFill>
                <a:schemeClr val="bg1"/>
              </a:solidFill>
              <a:round/>
              <a:headEnd/>
              <a:tailEnd type="triangle" w="med" len="med"/>
            </a:ln>
          </p:spPr>
          <p:txBody>
            <a:bodyPr/>
            <a:lstStyle/>
            <a:p>
              <a:endParaRPr lang="en-US"/>
            </a:p>
          </p:txBody>
        </p:sp>
        <p:sp>
          <p:nvSpPr>
            <p:cNvPr id="54" name="Line 9"/>
            <p:cNvSpPr>
              <a:spLocks noChangeShapeType="1"/>
            </p:cNvSpPr>
            <p:nvPr/>
          </p:nvSpPr>
          <p:spPr bwMode="auto">
            <a:xfrm flipH="1">
              <a:off x="1828800" y="2514600"/>
              <a:ext cx="152400" cy="457200"/>
            </a:xfrm>
            <a:prstGeom prst="line">
              <a:avLst/>
            </a:prstGeom>
            <a:noFill/>
            <a:ln w="38100">
              <a:solidFill>
                <a:schemeClr val="bg1"/>
              </a:solidFill>
              <a:round/>
              <a:headEnd/>
              <a:tailEnd type="triangle" w="med" len="med"/>
            </a:ln>
          </p:spPr>
          <p:txBody>
            <a:bodyPr/>
            <a:lstStyle/>
            <a:p>
              <a:endParaRPr lang="en-US"/>
            </a:p>
          </p:txBody>
        </p:sp>
        <p:sp>
          <p:nvSpPr>
            <p:cNvPr id="55" name="Line 9"/>
            <p:cNvSpPr>
              <a:spLocks noChangeShapeType="1"/>
            </p:cNvSpPr>
            <p:nvPr/>
          </p:nvSpPr>
          <p:spPr bwMode="auto">
            <a:xfrm flipH="1">
              <a:off x="2514597" y="2743200"/>
              <a:ext cx="533403" cy="304800"/>
            </a:xfrm>
            <a:prstGeom prst="line">
              <a:avLst/>
            </a:prstGeom>
            <a:noFill/>
            <a:ln w="38100">
              <a:solidFill>
                <a:schemeClr val="bg1"/>
              </a:solidFill>
              <a:round/>
              <a:headEnd/>
              <a:tailEnd type="triangle" w="med" len="med"/>
            </a:ln>
          </p:spPr>
          <p:txBody>
            <a:bodyPr/>
            <a:lstStyle/>
            <a:p>
              <a:endParaRPr lang="en-US"/>
            </a:p>
          </p:txBody>
        </p:sp>
      </p:grpSp>
      <p:grpSp>
        <p:nvGrpSpPr>
          <p:cNvPr id="37" name="Group 36"/>
          <p:cNvGrpSpPr/>
          <p:nvPr/>
        </p:nvGrpSpPr>
        <p:grpSpPr>
          <a:xfrm>
            <a:off x="-202027" y="1065031"/>
            <a:ext cx="4719093" cy="2897369"/>
            <a:chOff x="-202027" y="1065031"/>
            <a:chExt cx="4719093" cy="2897369"/>
          </a:xfrm>
        </p:grpSpPr>
        <p:sp>
          <p:nvSpPr>
            <p:cNvPr id="57" name="Title 21"/>
            <p:cNvSpPr txBox="1">
              <a:spLocks/>
            </p:cNvSpPr>
            <p:nvPr/>
          </p:nvSpPr>
          <p:spPr>
            <a:xfrm>
              <a:off x="-202027" y="1065031"/>
              <a:ext cx="2667000" cy="3810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smtClean="0">
                  <a:solidFill>
                    <a:srgbClr val="FF0000"/>
                  </a:solidFill>
                  <a:latin typeface="+mj-lt"/>
                  <a:ea typeface="+mj-ea"/>
                  <a:cs typeface="+mj-cs"/>
                </a:rPr>
                <a:t>Grand Bay NERR</a:t>
              </a:r>
              <a:endParaRPr kumimoji="0" lang="en-US" sz="2400" b="1" i="0" u="none" strike="noStrike" kern="1200" cap="none" spc="0" normalizeH="0" baseline="0" noProof="0" dirty="0">
                <a:ln>
                  <a:noFill/>
                </a:ln>
                <a:solidFill>
                  <a:srgbClr val="FF0000"/>
                </a:solidFill>
                <a:effectLst/>
                <a:uLnTx/>
                <a:uFillTx/>
                <a:latin typeface="+mj-lt"/>
                <a:ea typeface="+mj-ea"/>
                <a:cs typeface="+mj-cs"/>
              </a:endParaRPr>
            </a:p>
          </p:txBody>
        </p:sp>
        <p:grpSp>
          <p:nvGrpSpPr>
            <p:cNvPr id="34" name="Group 33"/>
            <p:cNvGrpSpPr/>
            <p:nvPr/>
          </p:nvGrpSpPr>
          <p:grpSpPr>
            <a:xfrm>
              <a:off x="152400" y="1114961"/>
              <a:ext cx="4364666" cy="2847439"/>
              <a:chOff x="152400" y="3705761"/>
              <a:chExt cx="4364666" cy="2847439"/>
            </a:xfrm>
          </p:grpSpPr>
          <p:pic>
            <p:nvPicPr>
              <p:cNvPr id="19" name="Picture 21" descr="FL + HG 024"/>
              <p:cNvPicPr>
                <a:picLocks noChangeAspect="1" noChangeArrowheads="1"/>
              </p:cNvPicPr>
              <p:nvPr/>
            </p:nvPicPr>
            <p:blipFill>
              <a:blip r:embed="rId6" cstate="print">
                <a:lum bright="10000"/>
              </a:blip>
              <a:srcRect l="9061" t="8800" r="43493"/>
              <a:stretch>
                <a:fillRect/>
              </a:stretch>
            </p:blipFill>
            <p:spPr bwMode="auto">
              <a:xfrm>
                <a:off x="713875" y="4051401"/>
                <a:ext cx="2105525" cy="2501799"/>
              </a:xfrm>
              <a:prstGeom prst="rect">
                <a:avLst/>
              </a:prstGeom>
              <a:noFill/>
              <a:ln w="12700">
                <a:solidFill>
                  <a:srgbClr val="0F6FC6"/>
                </a:solidFill>
                <a:miter lim="800000"/>
                <a:headEnd/>
                <a:tailEnd/>
              </a:ln>
            </p:spPr>
          </p:pic>
          <p:pic>
            <p:nvPicPr>
              <p:cNvPr id="20" name="Picture 10" descr="DSC05532"/>
              <p:cNvPicPr>
                <a:picLocks noChangeAspect="1" noChangeArrowheads="1"/>
              </p:cNvPicPr>
              <p:nvPr/>
            </p:nvPicPr>
            <p:blipFill>
              <a:blip r:embed="rId7" cstate="print"/>
              <a:srcRect/>
              <a:stretch>
                <a:fillRect/>
              </a:stretch>
            </p:blipFill>
            <p:spPr bwMode="auto">
              <a:xfrm>
                <a:off x="3200400" y="3705761"/>
                <a:ext cx="1303020" cy="1737360"/>
              </a:xfrm>
              <a:prstGeom prst="rect">
                <a:avLst/>
              </a:prstGeom>
              <a:noFill/>
              <a:ln w="12700">
                <a:solidFill>
                  <a:srgbClr val="0F6FC6"/>
                </a:solidFill>
                <a:miter lim="800000"/>
                <a:headEnd/>
                <a:tailEnd/>
              </a:ln>
            </p:spPr>
          </p:pic>
          <p:sp>
            <p:nvSpPr>
              <p:cNvPr id="21" name="Line 577"/>
              <p:cNvSpPr>
                <a:spLocks noChangeShapeType="1"/>
              </p:cNvSpPr>
              <p:nvPr/>
            </p:nvSpPr>
            <p:spPr bwMode="auto">
              <a:xfrm>
                <a:off x="2057400" y="4648200"/>
                <a:ext cx="1143000" cy="762000"/>
              </a:xfrm>
              <a:prstGeom prst="line">
                <a:avLst/>
              </a:prstGeom>
              <a:noFill/>
              <a:ln w="19050">
                <a:solidFill>
                  <a:srgbClr val="0F6FC6"/>
                </a:solidFill>
                <a:prstDash val="dash"/>
                <a:round/>
                <a:headEnd/>
                <a:tailEnd/>
              </a:ln>
            </p:spPr>
            <p:txBody>
              <a:bodyPr/>
              <a:lstStyle/>
              <a:p>
                <a:pPr fontAlgn="base">
                  <a:spcBef>
                    <a:spcPct val="0"/>
                  </a:spcBef>
                  <a:spcAft>
                    <a:spcPct val="0"/>
                  </a:spcAft>
                </a:pPr>
                <a:endParaRPr lang="en-US" b="1">
                  <a:solidFill>
                    <a:srgbClr val="FFFFFF"/>
                  </a:solidFill>
                </a:endParaRPr>
              </a:p>
            </p:txBody>
          </p:sp>
          <p:sp>
            <p:nvSpPr>
              <p:cNvPr id="62" name="Line 577"/>
              <p:cNvSpPr>
                <a:spLocks noChangeShapeType="1"/>
              </p:cNvSpPr>
              <p:nvPr/>
            </p:nvSpPr>
            <p:spPr bwMode="auto">
              <a:xfrm flipV="1">
                <a:off x="1981200" y="3733800"/>
                <a:ext cx="1219200" cy="457200"/>
              </a:xfrm>
              <a:prstGeom prst="line">
                <a:avLst/>
              </a:prstGeom>
              <a:noFill/>
              <a:ln w="19050">
                <a:solidFill>
                  <a:srgbClr val="0F6FC6"/>
                </a:solidFill>
                <a:prstDash val="dash"/>
                <a:round/>
                <a:headEnd/>
                <a:tailEnd/>
              </a:ln>
            </p:spPr>
            <p:txBody>
              <a:bodyPr/>
              <a:lstStyle/>
              <a:p>
                <a:pPr fontAlgn="base">
                  <a:spcBef>
                    <a:spcPct val="0"/>
                  </a:spcBef>
                  <a:spcAft>
                    <a:spcPct val="0"/>
                  </a:spcAft>
                </a:pPr>
                <a:endParaRPr lang="en-US" b="1">
                  <a:solidFill>
                    <a:srgbClr val="FFFFFF"/>
                  </a:solidFill>
                </a:endParaRPr>
              </a:p>
            </p:txBody>
          </p:sp>
          <p:sp>
            <p:nvSpPr>
              <p:cNvPr id="59" name="Text Box 14"/>
              <p:cNvSpPr txBox="1">
                <a:spLocks noChangeArrowheads="1"/>
              </p:cNvSpPr>
              <p:nvPr/>
            </p:nvSpPr>
            <p:spPr bwMode="auto">
              <a:xfrm>
                <a:off x="2514600" y="5534561"/>
                <a:ext cx="2002466" cy="830997"/>
              </a:xfrm>
              <a:prstGeom prst="rect">
                <a:avLst/>
              </a:prstGeom>
              <a:solidFill>
                <a:schemeClr val="bg1"/>
              </a:solidFill>
              <a:ln w="9525">
                <a:solidFill>
                  <a:schemeClr val="accent1"/>
                </a:solidFill>
                <a:miter lim="800000"/>
                <a:headEnd/>
                <a:tailEnd/>
              </a:ln>
            </p:spPr>
            <p:txBody>
              <a:bodyPr wrap="square">
                <a:spAutoFit/>
              </a:bodyPr>
              <a:lstStyle/>
              <a:p>
                <a:pPr algn="r" fontAlgn="base">
                  <a:spcBef>
                    <a:spcPct val="0"/>
                  </a:spcBef>
                  <a:spcAft>
                    <a:spcPct val="0"/>
                  </a:spcAft>
                </a:pPr>
                <a:r>
                  <a:rPr lang="en-US" sz="1600" b="1" dirty="0" smtClean="0">
                    <a:solidFill>
                      <a:srgbClr val="0F6FC6"/>
                    </a:solidFill>
                  </a:rPr>
                  <a:t>top </a:t>
                </a:r>
                <a:r>
                  <a:rPr lang="en-US" sz="1600" b="1" dirty="0">
                    <a:solidFill>
                      <a:srgbClr val="0F6FC6"/>
                    </a:solidFill>
                  </a:rPr>
                  <a:t>of tower </a:t>
                </a:r>
                <a:r>
                  <a:rPr lang="en-US" sz="1600" b="1" dirty="0" smtClean="0">
                    <a:solidFill>
                      <a:srgbClr val="0F6FC6"/>
                    </a:solidFill>
                  </a:rPr>
                  <a:t>with </a:t>
                </a:r>
                <a:r>
                  <a:rPr lang="en-US" sz="1600" b="1" dirty="0">
                    <a:solidFill>
                      <a:srgbClr val="0F6FC6"/>
                    </a:solidFill>
                  </a:rPr>
                  <a:t>two sets of RGM and Hg(p) collectors</a:t>
                </a:r>
              </a:p>
            </p:txBody>
          </p:sp>
          <p:sp>
            <p:nvSpPr>
              <p:cNvPr id="56" name="Text Box 11"/>
              <p:cNvSpPr txBox="1">
                <a:spLocks noChangeArrowheads="1"/>
              </p:cNvSpPr>
              <p:nvPr/>
            </p:nvSpPr>
            <p:spPr bwMode="auto">
              <a:xfrm>
                <a:off x="152400" y="4191000"/>
                <a:ext cx="1219200" cy="1323439"/>
              </a:xfrm>
              <a:prstGeom prst="rect">
                <a:avLst/>
              </a:prstGeom>
              <a:solidFill>
                <a:schemeClr val="bg1"/>
              </a:solidFill>
              <a:ln w="9525">
                <a:solidFill>
                  <a:schemeClr val="accent1"/>
                </a:solidFill>
                <a:miter lim="800000"/>
                <a:headEnd/>
                <a:tailEnd/>
              </a:ln>
            </p:spPr>
            <p:txBody>
              <a:bodyPr wrap="square">
                <a:spAutoFit/>
              </a:bodyPr>
              <a:lstStyle/>
              <a:p>
                <a:pPr algn="r" fontAlgn="base">
                  <a:spcBef>
                    <a:spcPct val="0"/>
                  </a:spcBef>
                  <a:spcAft>
                    <a:spcPct val="0"/>
                  </a:spcAft>
                </a:pPr>
                <a:r>
                  <a:rPr lang="en-US" sz="1600" b="1" dirty="0">
                    <a:solidFill>
                      <a:srgbClr val="0F6FC6"/>
                    </a:solidFill>
                  </a:rPr>
                  <a:t>mercury </a:t>
                </a:r>
                <a:r>
                  <a:rPr lang="en-US" sz="1600" b="1" dirty="0" smtClean="0">
                    <a:solidFill>
                      <a:srgbClr val="0F6FC6"/>
                    </a:solidFill>
                  </a:rPr>
                  <a:t>&amp; trace </a:t>
                </a:r>
                <a:r>
                  <a:rPr lang="en-US" sz="1600" b="1" dirty="0">
                    <a:solidFill>
                      <a:srgbClr val="0F6FC6"/>
                    </a:solidFill>
                  </a:rPr>
                  <a:t>gas</a:t>
                </a:r>
              </a:p>
              <a:p>
                <a:pPr algn="r" fontAlgn="base">
                  <a:spcBef>
                    <a:spcPct val="0"/>
                  </a:spcBef>
                  <a:spcAft>
                    <a:spcPct val="0"/>
                  </a:spcAft>
                </a:pPr>
                <a:r>
                  <a:rPr lang="en-US" sz="1600" b="1" dirty="0">
                    <a:solidFill>
                      <a:srgbClr val="0F6FC6"/>
                    </a:solidFill>
                  </a:rPr>
                  <a:t>monitoring tower </a:t>
                </a:r>
                <a:endParaRPr lang="en-US" sz="1600" b="1" dirty="0" smtClean="0">
                  <a:solidFill>
                    <a:srgbClr val="0F6FC6"/>
                  </a:solidFill>
                </a:endParaRPr>
              </a:p>
              <a:p>
                <a:pPr algn="r" fontAlgn="base">
                  <a:spcBef>
                    <a:spcPct val="0"/>
                  </a:spcBef>
                  <a:spcAft>
                    <a:spcPct val="0"/>
                  </a:spcAft>
                </a:pPr>
                <a:r>
                  <a:rPr lang="en-US" sz="1600" b="1" dirty="0" smtClean="0">
                    <a:solidFill>
                      <a:srgbClr val="0F6FC6"/>
                    </a:solidFill>
                  </a:rPr>
                  <a:t>(</a:t>
                </a:r>
                <a:r>
                  <a:rPr lang="en-US" sz="1600" b="1" dirty="0">
                    <a:solidFill>
                      <a:srgbClr val="0F6FC6"/>
                    </a:solidFill>
                  </a:rPr>
                  <a:t>10 meters)</a:t>
                </a:r>
              </a:p>
            </p:txBody>
          </p:sp>
        </p:grpSp>
      </p:grpSp>
    </p:spTree>
    <p:extLst>
      <p:ext uri="{BB962C8B-B14F-4D97-AF65-F5344CB8AC3E}">
        <p14:creationId xmlns="" xmlns:p14="http://schemas.microsoft.com/office/powerpoint/2010/main" val="316876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500" fill="hold"/>
                                        <p:tgtEl>
                                          <p:spTgt spid="33"/>
                                        </p:tgtEl>
                                        <p:attrNameLst>
                                          <p:attrName>ppt_w</p:attrName>
                                        </p:attrNameLst>
                                      </p:cBhvr>
                                      <p:tavLst>
                                        <p:tav tm="0">
                                          <p:val>
                                            <p:fltVal val="0"/>
                                          </p:val>
                                        </p:tav>
                                        <p:tav tm="100000">
                                          <p:val>
                                            <p:strVal val="#ppt_w"/>
                                          </p:val>
                                        </p:tav>
                                      </p:tavLst>
                                    </p:anim>
                                    <p:anim calcmode="lin" valueType="num">
                                      <p:cBhvr>
                                        <p:cTn id="15" dur="500" fill="hold"/>
                                        <p:tgtEl>
                                          <p:spTgt spid="33"/>
                                        </p:tgtEl>
                                        <p:attrNameLst>
                                          <p:attrName>ppt_h</p:attrName>
                                        </p:attrNameLst>
                                      </p:cBhvr>
                                      <p:tavLst>
                                        <p:tav tm="0">
                                          <p:val>
                                            <p:fltVal val="0"/>
                                          </p:val>
                                        </p:tav>
                                        <p:tav tm="100000">
                                          <p:val>
                                            <p:strVal val="#ppt_h"/>
                                          </p:val>
                                        </p:tav>
                                      </p:tavLst>
                                    </p:anim>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Effect transition="in" filter="fade">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914400" y="727502"/>
            <a:ext cx="7467600" cy="415498"/>
          </a:xfrm>
        </p:spPr>
        <p:txBody>
          <a:bodyPr wrap="square">
            <a:spAutoFit/>
          </a:bodyPr>
          <a:lstStyle/>
          <a:p>
            <a:pPr algn="ctr"/>
            <a:r>
              <a:rPr lang="en-US" sz="2400" dirty="0" smtClean="0"/>
              <a:t>Mauna Loa Observatory, Hawaii: </a:t>
            </a:r>
            <a:r>
              <a:rPr lang="en-US" sz="2400" i="1" dirty="0" smtClean="0">
                <a:solidFill>
                  <a:srgbClr val="FF0000"/>
                </a:solidFill>
              </a:rPr>
              <a:t>since January </a:t>
            </a:r>
            <a:r>
              <a:rPr lang="en-US" sz="2400" i="1" dirty="0">
                <a:solidFill>
                  <a:srgbClr val="FF0000"/>
                </a:solidFill>
              </a:rPr>
              <a:t>2011</a:t>
            </a:r>
            <a:endParaRPr lang="en-US" sz="2400" i="1" dirty="0"/>
          </a:p>
        </p:txBody>
      </p:sp>
      <p:sp>
        <p:nvSpPr>
          <p:cNvPr id="2" name="Date Placeholder 1"/>
          <p:cNvSpPr>
            <a:spLocks noGrp="1"/>
          </p:cNvSpPr>
          <p:nvPr>
            <p:ph type="dt" sz="half" idx="10"/>
          </p:nvPr>
        </p:nvSpPr>
        <p:spPr/>
        <p:txBody>
          <a:bodyPr/>
          <a:lstStyle/>
          <a:p>
            <a:fld id="{5966485B-8A43-4B08-93E1-DB7D3FDA24D2}" type="datetime1">
              <a:rPr lang="en-US" sz="1400" smtClean="0">
                <a:solidFill>
                  <a:srgbClr val="04617B">
                    <a:shade val="90000"/>
                  </a:srgbClr>
                </a:solidFill>
              </a:rPr>
              <a:pPr/>
              <a:t>4/16/2011</a:t>
            </a:fld>
            <a:endParaRPr lang="en-US" sz="1400" dirty="0">
              <a:solidFill>
                <a:srgbClr val="04617B">
                  <a:shade val="90000"/>
                </a:srgbClr>
              </a:solidFill>
            </a:endParaRPr>
          </a:p>
        </p:txBody>
      </p:sp>
      <p:sp>
        <p:nvSpPr>
          <p:cNvPr id="3" name="Footer Placeholder 2"/>
          <p:cNvSpPr>
            <a:spLocks noGrp="1"/>
          </p:cNvSpPr>
          <p:nvPr>
            <p:ph type="ftr" sz="quarter" idx="11"/>
          </p:nvPr>
        </p:nvSpPr>
        <p:spPr/>
        <p:txBody>
          <a:bodyPr/>
          <a:lstStyle/>
          <a:p>
            <a:r>
              <a:rPr lang="en-US" sz="1400" dirty="0" smtClean="0">
                <a:solidFill>
                  <a:srgbClr val="04617B">
                    <a:shade val="90000"/>
                  </a:srgbClr>
                </a:solidFill>
              </a:rPr>
              <a:t>Air Resources Laboratory</a:t>
            </a:r>
            <a:endParaRPr lang="en-US" sz="1400"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3E7EE49B-C32B-495C-9640-ABBF50F57D80}" type="slidenum">
              <a:rPr lang="en-US" sz="1400" smtClean="0">
                <a:solidFill>
                  <a:srgbClr val="04617B">
                    <a:shade val="90000"/>
                  </a:srgbClr>
                </a:solidFill>
              </a:rPr>
              <a:pPr/>
              <a:t>9</a:t>
            </a:fld>
            <a:endParaRPr lang="en-US" sz="1400">
              <a:solidFill>
                <a:srgbClr val="04617B">
                  <a:shade val="90000"/>
                </a:srgbClr>
              </a:solidFill>
            </a:endParaRPr>
          </a:p>
        </p:txBody>
      </p:sp>
      <p:sp>
        <p:nvSpPr>
          <p:cNvPr id="17" name="TextBox 16"/>
          <p:cNvSpPr txBox="1"/>
          <p:nvPr/>
        </p:nvSpPr>
        <p:spPr>
          <a:xfrm>
            <a:off x="5690556" y="3122766"/>
            <a:ext cx="3505200" cy="1400383"/>
          </a:xfrm>
          <a:prstGeom prst="rect">
            <a:avLst/>
          </a:prstGeom>
          <a:noFill/>
        </p:spPr>
        <p:txBody>
          <a:bodyPr wrap="square" rtlCol="0">
            <a:spAutoFit/>
          </a:bodyPr>
          <a:lstStyle/>
          <a:p>
            <a:pPr marL="169863" indent="-169863">
              <a:spcBef>
                <a:spcPts val="600"/>
              </a:spcBef>
              <a:buSzPct val="150000"/>
              <a:buFont typeface="Arial" pitchFamily="34" charset="0"/>
              <a:buChar char="•"/>
            </a:pPr>
            <a:r>
              <a:rPr lang="en-US" sz="1600" dirty="0" smtClean="0"/>
              <a:t>down-slope flow from the free troposphere at night</a:t>
            </a:r>
          </a:p>
          <a:p>
            <a:pPr marL="169863" indent="-169863">
              <a:spcBef>
                <a:spcPts val="600"/>
              </a:spcBef>
              <a:buSzPct val="150000"/>
              <a:buFont typeface="Arial" pitchFamily="34" charset="0"/>
              <a:buChar char="•"/>
            </a:pPr>
            <a:r>
              <a:rPr lang="en-US" sz="1600" dirty="0" smtClean="0"/>
              <a:t>ideal location to study atmospheric mercury chemistry at a high-altitude, remote location</a:t>
            </a:r>
            <a:endParaRPr lang="en-US" sz="1600" dirty="0"/>
          </a:p>
        </p:txBody>
      </p:sp>
      <p:pic>
        <p:nvPicPr>
          <p:cNvPr id="24" name="Picture 23" descr="mlo2b_med.gif"/>
          <p:cNvPicPr>
            <a:picLocks noChangeAspect="1"/>
          </p:cNvPicPr>
          <p:nvPr/>
        </p:nvPicPr>
        <p:blipFill>
          <a:blip r:embed="rId3" cstate="print"/>
          <a:srcRect l="2250" t="6745" r="1800" b="3148"/>
          <a:stretch>
            <a:fillRect/>
          </a:stretch>
        </p:blipFill>
        <p:spPr>
          <a:xfrm>
            <a:off x="5814014" y="1219200"/>
            <a:ext cx="2918788" cy="1828800"/>
          </a:xfrm>
          <a:prstGeom prst="rect">
            <a:avLst/>
          </a:prstGeom>
        </p:spPr>
      </p:pic>
      <p:grpSp>
        <p:nvGrpSpPr>
          <p:cNvPr id="25" name="Group 24"/>
          <p:cNvGrpSpPr>
            <a:grpSpLocks noChangeAspect="1"/>
          </p:cNvGrpSpPr>
          <p:nvPr/>
        </p:nvGrpSpPr>
        <p:grpSpPr>
          <a:xfrm>
            <a:off x="5672065" y="4572000"/>
            <a:ext cx="3319535" cy="1828800"/>
            <a:chOff x="4924425" y="4233130"/>
            <a:chExt cx="3381375" cy="1862870"/>
          </a:xfrm>
        </p:grpSpPr>
        <p:pic>
          <p:nvPicPr>
            <p:cNvPr id="1030" name="Picture 6"/>
            <p:cNvPicPr>
              <a:picLocks noChangeAspect="1" noChangeArrowheads="1"/>
            </p:cNvPicPr>
            <p:nvPr/>
          </p:nvPicPr>
          <p:blipFill>
            <a:blip r:embed="rId4" cstate="print"/>
            <a:srcRect/>
            <a:stretch>
              <a:fillRect/>
            </a:stretch>
          </p:blipFill>
          <p:spPr bwMode="auto">
            <a:xfrm>
              <a:off x="4924425" y="4233130"/>
              <a:ext cx="3381375" cy="638175"/>
            </a:xfrm>
            <a:prstGeom prst="rect">
              <a:avLst/>
            </a:prstGeom>
            <a:noFill/>
            <a:ln w="9525">
              <a:noFill/>
              <a:miter lim="800000"/>
              <a:headEnd/>
              <a:tailEnd/>
            </a:ln>
            <a:effectLst/>
          </p:spPr>
        </p:pic>
        <p:pic>
          <p:nvPicPr>
            <p:cNvPr id="1031" name="Picture 7"/>
            <p:cNvPicPr>
              <a:picLocks noChangeAspect="1" noChangeArrowheads="1"/>
            </p:cNvPicPr>
            <p:nvPr/>
          </p:nvPicPr>
          <p:blipFill>
            <a:blip r:embed="rId5" cstate="print"/>
            <a:srcRect/>
            <a:stretch>
              <a:fillRect/>
            </a:stretch>
          </p:blipFill>
          <p:spPr bwMode="auto">
            <a:xfrm>
              <a:off x="4924425" y="4866546"/>
              <a:ext cx="3381375" cy="638175"/>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cstate="print"/>
            <a:srcRect/>
            <a:stretch>
              <a:fillRect/>
            </a:stretch>
          </p:blipFill>
          <p:spPr bwMode="auto">
            <a:xfrm>
              <a:off x="4924425" y="5457825"/>
              <a:ext cx="3381375" cy="638175"/>
            </a:xfrm>
            <a:prstGeom prst="rect">
              <a:avLst/>
            </a:prstGeom>
            <a:noFill/>
            <a:ln w="9525">
              <a:noFill/>
              <a:miter lim="800000"/>
              <a:headEnd/>
              <a:tailEnd/>
            </a:ln>
            <a:effectLst/>
          </p:spPr>
        </p:pic>
      </p:grpSp>
      <p:sp>
        <p:nvSpPr>
          <p:cNvPr id="32" name="TextBox 31"/>
          <p:cNvSpPr txBox="1"/>
          <p:nvPr/>
        </p:nvSpPr>
        <p:spPr>
          <a:xfrm>
            <a:off x="7239000" y="1295400"/>
            <a:ext cx="1351652" cy="369332"/>
          </a:xfrm>
          <a:prstGeom prst="rect">
            <a:avLst/>
          </a:prstGeom>
          <a:noFill/>
        </p:spPr>
        <p:txBody>
          <a:bodyPr wrap="none" rtlCol="0">
            <a:spAutoFit/>
          </a:bodyPr>
          <a:lstStyle/>
          <a:p>
            <a:r>
              <a:rPr lang="en-US" b="1" dirty="0" smtClean="0">
                <a:solidFill>
                  <a:schemeClr val="bg1"/>
                </a:solidFill>
              </a:rPr>
              <a:t>3,397 m ASL</a:t>
            </a:r>
            <a:endParaRPr lang="en-US" b="1" dirty="0">
              <a:solidFill>
                <a:schemeClr val="bg1"/>
              </a:solidFill>
            </a:endParaRPr>
          </a:p>
        </p:txBody>
      </p:sp>
      <p:pic>
        <p:nvPicPr>
          <p:cNvPr id="18"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b="46155"/>
          <a:stretch>
            <a:fillRect/>
          </a:stretch>
        </p:blipFill>
        <p:spPr bwMode="auto">
          <a:xfrm>
            <a:off x="287972" y="4494053"/>
            <a:ext cx="5577840" cy="2059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8"/>
          <p:cNvPicPr>
            <a:picLocks noChangeAspect="1" noChangeArrowheads="1"/>
          </p:cNvPicPr>
          <p:nvPr/>
        </p:nvPicPr>
        <p:blipFill>
          <a:blip r:embed="rId8" cstate="print">
            <a:extLst>
              <a:ext uri="{28A0092B-C50C-407E-A947-70E740481C1C}">
                <a14:useLocalDpi xmlns="" xmlns:a14="http://schemas.microsoft.com/office/drawing/2010/main" val="0"/>
              </a:ext>
            </a:extLst>
          </a:blip>
          <a:srcRect b="46155"/>
          <a:stretch>
            <a:fillRect/>
          </a:stretch>
        </p:blipFill>
        <p:spPr bwMode="auto">
          <a:xfrm>
            <a:off x="287972" y="3200087"/>
            <a:ext cx="5577840" cy="2059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9" cstate="print">
            <a:extLst>
              <a:ext uri="{28A0092B-C50C-407E-A947-70E740481C1C}">
                <a14:useLocalDpi xmlns="" xmlns:a14="http://schemas.microsoft.com/office/drawing/2010/main" val="0"/>
              </a:ext>
            </a:extLst>
          </a:blip>
          <a:srcRect b="46155"/>
          <a:stretch>
            <a:fillRect/>
          </a:stretch>
        </p:blipFill>
        <p:spPr bwMode="auto">
          <a:xfrm>
            <a:off x="289560" y="1881990"/>
            <a:ext cx="5577840" cy="2059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rot="16200000">
            <a:off x="-1720333" y="3930134"/>
            <a:ext cx="4114800" cy="369332"/>
          </a:xfrm>
          <a:prstGeom prst="rect">
            <a:avLst/>
          </a:prstGeom>
          <a:solidFill>
            <a:schemeClr val="bg1"/>
          </a:solidFill>
        </p:spPr>
        <p:txBody>
          <a:bodyPr wrap="none" rtlCol="0">
            <a:spAutoFit/>
          </a:bodyPr>
          <a:lstStyle/>
          <a:p>
            <a:pPr algn="ctr"/>
            <a:r>
              <a:rPr lang="en-US" dirty="0" smtClean="0"/>
              <a:t>Reactive Gaseous Mercury (</a:t>
            </a:r>
            <a:r>
              <a:rPr lang="en-US" dirty="0" err="1" smtClean="0"/>
              <a:t>pg</a:t>
            </a:r>
            <a:r>
              <a:rPr lang="en-US" dirty="0" smtClean="0"/>
              <a:t>/m3)</a:t>
            </a:r>
            <a:endParaRPr lang="en-US" dirty="0"/>
          </a:p>
        </p:txBody>
      </p:sp>
      <p:sp>
        <p:nvSpPr>
          <p:cNvPr id="21" name="TextBox 20"/>
          <p:cNvSpPr txBox="1"/>
          <p:nvPr/>
        </p:nvSpPr>
        <p:spPr>
          <a:xfrm>
            <a:off x="580359" y="1184696"/>
            <a:ext cx="4940545" cy="1077218"/>
          </a:xfrm>
          <a:prstGeom prst="rect">
            <a:avLst/>
          </a:prstGeom>
          <a:solidFill>
            <a:srgbClr val="FFFFCC"/>
          </a:solidFill>
          <a:ln>
            <a:solidFill>
              <a:srgbClr val="0070C0"/>
            </a:solidFill>
          </a:ln>
        </p:spPr>
        <p:txBody>
          <a:bodyPr wrap="square" rtlCol="0">
            <a:spAutoFit/>
          </a:bodyPr>
          <a:lstStyle/>
          <a:p>
            <a:pPr algn="ctr">
              <a:spcBef>
                <a:spcPts val="600"/>
              </a:spcBef>
              <a:buSzPct val="150000"/>
            </a:pPr>
            <a:r>
              <a:rPr lang="en-US" sz="1600" b="1" dirty="0" smtClean="0"/>
              <a:t>Research Question:</a:t>
            </a:r>
            <a:r>
              <a:rPr lang="en-US" sz="1600" dirty="0" smtClean="0"/>
              <a:t> </a:t>
            </a:r>
            <a:r>
              <a:rPr lang="en-US" sz="1600" i="1" dirty="0" smtClean="0"/>
              <a:t>What is the reason for the dramatically higher reactive gaseous mercury (RGM) concentrations at Mauna Loa (in the free troposphere) -- relative to typical concentrations at low elevation sites?</a:t>
            </a:r>
            <a:r>
              <a:rPr lang="en-US" sz="1600" dirty="0" smtClean="0"/>
              <a:t> </a:t>
            </a:r>
            <a:endParaRPr lang="en-US" sz="1600" dirty="0"/>
          </a:p>
        </p:txBody>
      </p:sp>
    </p:spTree>
    <p:extLst>
      <p:ext uri="{BB962C8B-B14F-4D97-AF65-F5344CB8AC3E}">
        <p14:creationId xmlns="" xmlns:p14="http://schemas.microsoft.com/office/powerpoint/2010/main" val="13213827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3C998A9F63674F9B1D7269A70FDE6B" ma:contentTypeVersion="0" ma:contentTypeDescription="Create a new document." ma:contentTypeScope="" ma:versionID="b6ea8a089e6556b1340cb476b7cdaa74">
  <xsd:schema xmlns:xsd="http://www.w3.org/2001/XMLSchema" xmlns:p="http://schemas.microsoft.com/office/2006/metadata/properties" targetNamespace="http://schemas.microsoft.com/office/2006/metadata/properties" ma:root="true" ma:fieldsID="46ce51841bcaebe75ae25adb2fb3cbe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0A09C185-C1F4-4A08-BA3B-D5308C1C2AF2}">
  <ds:schemaRefs>
    <ds:schemaRef ds:uri="http://schemas.microsoft.com/sharepoint/v3/contenttype/forms"/>
  </ds:schemaRefs>
</ds:datastoreItem>
</file>

<file path=customXml/itemProps2.xml><?xml version="1.0" encoding="utf-8"?>
<ds:datastoreItem xmlns:ds="http://schemas.openxmlformats.org/officeDocument/2006/customXml" ds:itemID="{278731EF-C199-425B-B727-80E039ADA0F8}">
  <ds:schemaRefs>
    <ds:schemaRef ds:uri="http://www.w3.org/XML/1998/namespace"/>
    <ds:schemaRef ds:uri="http://schemas.openxmlformats.org/package/2006/metadata/core-properties"/>
    <ds:schemaRef ds:uri="http://schemas.microsoft.com/office/2006/documentManagement/types"/>
    <ds:schemaRef ds:uri="http://purl.org/dc/terms/"/>
    <ds:schemaRef ds:uri="http://purl.org/dc/dcmitype/"/>
    <ds:schemaRef ds:uri="http://purl.org/dc/elements/1.1/"/>
    <ds:schemaRef ds:uri="http://schemas.microsoft.com/office/2006/metadata/properties"/>
  </ds:schemaRefs>
</ds:datastoreItem>
</file>

<file path=customXml/itemProps3.xml><?xml version="1.0" encoding="utf-8"?>
<ds:datastoreItem xmlns:ds="http://schemas.openxmlformats.org/officeDocument/2006/customXml" ds:itemID="{68183D2D-6136-416D-9FC9-3FEF122988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12894</TotalTime>
  <Words>5805</Words>
  <Application>Microsoft Office PowerPoint</Application>
  <PresentationFormat>On-screen Show (4:3)</PresentationFormat>
  <Paragraphs>828</Paragraphs>
  <Slides>34</Slides>
  <Notes>34</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1_Flow</vt:lpstr>
      <vt:lpstr>2_Flow</vt:lpstr>
      <vt:lpstr>Slide 1</vt:lpstr>
      <vt:lpstr>Slide 2</vt:lpstr>
      <vt:lpstr>Mercury: Measurements  and Modeling</vt:lpstr>
      <vt:lpstr>Slide 4</vt:lpstr>
      <vt:lpstr>Slide 5</vt:lpstr>
      <vt:lpstr>Measurements – Approaches</vt:lpstr>
      <vt:lpstr>Measurement Approach – Long-Term Monitoring</vt:lpstr>
      <vt:lpstr>Long-Term Monitoring Examples</vt:lpstr>
      <vt:lpstr>Mauna Loa Observatory, Hawaii: since January 2011</vt:lpstr>
      <vt:lpstr>Slide 10</vt:lpstr>
      <vt:lpstr>Measurement Approach – Process Studies / Field Intensives</vt:lpstr>
      <vt:lpstr>Slide 12</vt:lpstr>
      <vt:lpstr>Measurements –  Accomplishments</vt:lpstr>
      <vt:lpstr>Slide 14</vt:lpstr>
      <vt:lpstr>Measurements –  Accomplishments</vt:lpstr>
      <vt:lpstr>Measurements –  Indicators of Success</vt:lpstr>
      <vt:lpstr>Measurements –  Collaborators</vt:lpstr>
      <vt:lpstr>Measurements –  Future Directions</vt:lpstr>
      <vt:lpstr>Modeling – Approaches</vt:lpstr>
      <vt:lpstr>Back Trajectory Analysis – Episodes</vt:lpstr>
      <vt:lpstr>Slide 21</vt:lpstr>
      <vt:lpstr>Slide 22</vt:lpstr>
      <vt:lpstr>Slide 23</vt:lpstr>
      <vt:lpstr>Slide 24</vt:lpstr>
      <vt:lpstr>Slide 25</vt:lpstr>
      <vt:lpstr>Slide 26</vt:lpstr>
      <vt:lpstr>Slide 27</vt:lpstr>
      <vt:lpstr>Slide 28</vt:lpstr>
      <vt:lpstr>Slide 29</vt:lpstr>
      <vt:lpstr>Slide 30</vt:lpstr>
      <vt:lpstr>Modeling –  Indicators of Success</vt:lpstr>
      <vt:lpstr>Modeling –  Collaborators</vt:lpstr>
      <vt:lpstr>Modeling –  Future Directions</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mkerchne</dc:creator>
  <cp:lastModifiedBy>MKerchne</cp:lastModifiedBy>
  <cp:revision>774</cp:revision>
  <dcterms:created xsi:type="dcterms:W3CDTF">2010-03-05T18:03:08Z</dcterms:created>
  <dcterms:modified xsi:type="dcterms:W3CDTF">2011-04-16T14:24:49Z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0x0101005D3C998A9F63674F9B1D7269A70FDE6B</vt:lpwstr>
  </property>
</Properties>
</file>