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4"/>
  </p:notesMasterIdLst>
  <p:handoutMasterIdLst>
    <p:handoutMasterId r:id="rId15"/>
  </p:handoutMasterIdLst>
  <p:sldIdLst>
    <p:sldId id="298" r:id="rId5"/>
    <p:sldId id="300" r:id="rId6"/>
    <p:sldId id="299" r:id="rId7"/>
    <p:sldId id="301" r:id="rId8"/>
    <p:sldId id="303" r:id="rId9"/>
    <p:sldId id="296" r:id="rId10"/>
    <p:sldId id="297" r:id="rId11"/>
    <p:sldId id="302" r:id="rId12"/>
    <p:sldId id="29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cohen" initials="md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4" autoAdjust="0"/>
    <p:restoredTop sz="88354" autoAdjust="0"/>
  </p:normalViewPr>
  <p:slideViewPr>
    <p:cSldViewPr>
      <p:cViewPr varScale="1">
        <p:scale>
          <a:sx n="65" d="100"/>
          <a:sy n="65" d="100"/>
        </p:scale>
        <p:origin x="-145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7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3-07T11:22:22.940" idx="1">
    <p:pos x="10" y="10"/>
    <p:tex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B58D40-B73A-4490-B237-085C714B9959}" type="doc">
      <dgm:prSet loTypeId="urn:microsoft.com/office/officeart/2005/8/layout/venn1" loCatId="relationship" qsTypeId="urn:microsoft.com/office/officeart/2005/8/quickstyle/simple4" qsCatId="simple" csTypeId="urn:microsoft.com/office/officeart/2005/8/colors/colorful1" csCatId="colorful" phldr="1"/>
      <dgm:spPr/>
    </dgm:pt>
    <dgm:pt modelId="{FBC1F583-09D2-4153-85BD-8887397B6E69}" type="pres">
      <dgm:prSet presAssocID="{9DB58D40-B73A-4490-B237-085C714B9959}" presName="compositeShape" presStyleCnt="0">
        <dgm:presLayoutVars>
          <dgm:chMax val="7"/>
          <dgm:dir/>
          <dgm:resizeHandles val="exact"/>
        </dgm:presLayoutVars>
      </dgm:prSet>
      <dgm:spPr/>
    </dgm:pt>
  </dgm:ptLst>
  <dgm:cxnLst>
    <dgm:cxn modelId="{1D10E795-1EA8-41D8-B3C5-EFC2789AAC1B}" type="presOf" srcId="{9DB58D40-B73A-4490-B237-085C714B9959}" destId="{FBC1F583-09D2-4153-85BD-8887397B6E69}" srcOrd="0"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B58D40-B73A-4490-B237-085C714B9959}" type="doc">
      <dgm:prSet loTypeId="urn:microsoft.com/office/officeart/2005/8/layout/venn1" loCatId="relationship" qsTypeId="urn:microsoft.com/office/officeart/2005/8/quickstyle/simple4" qsCatId="simple" csTypeId="urn:microsoft.com/office/officeart/2005/8/colors/colorful1" csCatId="colorful" phldr="1"/>
      <dgm:spPr/>
    </dgm:pt>
    <dgm:pt modelId="{FBC1F583-09D2-4153-85BD-8887397B6E69}" type="pres">
      <dgm:prSet presAssocID="{9DB58D40-B73A-4490-B237-085C714B9959}" presName="compositeShape" presStyleCnt="0">
        <dgm:presLayoutVars>
          <dgm:chMax val="7"/>
          <dgm:dir/>
          <dgm:resizeHandles val="exact"/>
        </dgm:presLayoutVars>
      </dgm:prSet>
      <dgm:spPr/>
    </dgm:pt>
  </dgm:ptLst>
  <dgm:cxnLst>
    <dgm:cxn modelId="{6590C131-B7E2-4417-B14E-8040ABBD96BA}" type="presOf" srcId="{9DB58D40-B73A-4490-B237-085C714B9959}" destId="{FBC1F583-09D2-4153-85BD-8887397B6E69}" srcOrd="0"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E94C65-A173-4F5A-8FEA-F84993FF0FD0}" type="datetimeFigureOut">
              <a:rPr lang="en-US" smtClean="0"/>
              <a:pPr/>
              <a:t>4/14/2011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1BB4C9-4BB0-4F75-B16C-D1499E9798D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85DC63-5220-4D44-BB95-1971E560EE91}" type="datetimeFigureOut">
              <a:rPr lang="en-US" smtClean="0"/>
              <a:pPr/>
              <a:t>4/14/2011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968C90-F160-400A-9168-041FF08828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We have now come to the end of the formal presentations on our dispersion and boundary layer research programs. We have enjoyed this opportunity to share with you our rich scientific heritage, our current status, and plans for the future. </a:t>
            </a:r>
          </a:p>
        </p:txBody>
      </p:sp>
      <p:sp>
        <p:nvSpPr>
          <p:cNvPr id="4" name="Slide Number Placeholder 3"/>
          <p:cNvSpPr>
            <a:spLocks noGrp="1"/>
          </p:cNvSpPr>
          <p:nvPr>
            <p:ph type="sldNum" sz="quarter" idx="10"/>
          </p:nvPr>
        </p:nvSpPr>
        <p:spPr/>
        <p:txBody>
          <a:bodyPr/>
          <a:lstStyle/>
          <a:p>
            <a:fld id="{44968C90-F160-400A-9168-041FF088281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During our time together today, we have not been able to cover all facets of our dispersion and boundary layer research. For this reason, we have prepared a number of posters, and hardware and software demonstrations that provide a more informal and hands-on view of the work we were not able to present formally. A separate session is scheduled for these presentations. The presentations are listed here together with the name of the presenter. We hope that you will take advantage of the opportunity to visit personally with these scientists during the poster session this afternoon.</a:t>
            </a:r>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lvl="0"/>
            <a:r>
              <a:rPr lang="en-US" sz="1200" baseline="0" dirty="0" smtClean="0"/>
              <a:t>In reviewing the highlights of this session’s presentations, ARL’s atmospheric dispersion research program consists of two main components: modeling and measurements. Two world class examples exemplify each of these components: the HYSPLIT model and the atmospheric tracer research capability. However, there are many other program elements including such things as decision support tools, mesoscale meteorological monitoring networks (mesonets) and internally developed instruments using ARL expertise. Our dispersion research program supports other NOAA entities and collaborators include the U.S. Depts. of Energy (DOE), Defense (DOD), and Homeland Security (DHS), and other government agencies including the Federal Aviation Administration (FAA), the U.S. Geological Survey (USGS), the International Civil Aviation Organization (ICAO), and the National Aeronautics and Space Administration (NASA). The program is also in transition. It is not yet where we want it to be, but we are actively working on that. An example is the many ongoing cross-divisional efforts and planned efforts.</a:t>
            </a:r>
            <a:endParaRPr lang="en-US" sz="2000" dirty="0" smtClean="0"/>
          </a:p>
        </p:txBody>
      </p:sp>
      <p:sp>
        <p:nvSpPr>
          <p:cNvPr id="4" name="Slide Number Placeholder 3"/>
          <p:cNvSpPr>
            <a:spLocks noGrp="1"/>
          </p:cNvSpPr>
          <p:nvPr>
            <p:ph type="sldNum" sz="quarter" idx="10"/>
          </p:nvPr>
        </p:nvSpPr>
        <p:spPr/>
        <p:txBody>
          <a:bodyPr/>
          <a:lstStyle/>
          <a:p>
            <a:fld id="{44968C90-F160-400A-9168-041FF088281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sz="1200" baseline="0" dirty="0" smtClean="0"/>
              <a:t>As pointed out earlier, our formal entry into boundary layer research is an outgrowth of our dispersion research that has been going on for years. We are now formalizing that effort with the development of a strategic plan. So far we have identified a few focus areas.  We are using instruments invented right here in ARL to better understand hurricane turbulence, to track and measure the evolution of pollutant plumes with constant altitude balloons, and to measure regional airborne fluxes with small aircraft. We are using urban and complex terrain mesonets to better understand dispersion in these areas. We are also conducting research to better understand and forecast the wind for renewable energy production. </a:t>
            </a:r>
          </a:p>
        </p:txBody>
      </p:sp>
      <p:sp>
        <p:nvSpPr>
          <p:cNvPr id="4" name="Slide Number Placeholder 3"/>
          <p:cNvSpPr>
            <a:spLocks noGrp="1"/>
          </p:cNvSpPr>
          <p:nvPr>
            <p:ph type="sldNum" sz="quarter" idx="10"/>
          </p:nvPr>
        </p:nvSpPr>
        <p:spPr/>
        <p:txBody>
          <a:bodyPr/>
          <a:lstStyle/>
          <a:p>
            <a:fld id="{44968C90-F160-400A-9168-041FF088281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When considering a research group’s preeminence, publication counts are the usually the first type of measurement that is reviewed. ARL has published a total of 109 refereed journal articles, books, and book chapters in the past 10 years, for an average publication rate of 11 per year. The journal with the highest ARL publications is Agricultural and Forest Meteorology, where 17% of our articles have been published. The Journal of Geophysical Research is second at 10%, followed by Boundary Layer Meteorology at 8%, the Bulletin of the American Meteorological Society, Atmospheric Environment, and Global Change Biology at 7% each.</a:t>
            </a:r>
          </a:p>
          <a:p>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However, there are other significant indicators of our preeminence in dispersion and boundary layer research. For example, we have received the highest award the parent agency of NOAA can give: the U.S. Dept. of Commerce Gold Medal. We have received two of these in the last decade, which were awarded to Roland Draxler and Tim Crawford. Our scientific contributions are also recognized nationally and internationally and have been adopted by a number of national and international groups and organizations. The HYSPLIT model is a prime example, having been adopted or utilized by such diverse countries as Spain and China.  Another example is the widespread use of our dispersion databases by national and international organizations. Some of our research funding relationships have existed for more than 60 years. This is evidence of our ability to continue to conduct relevant and useful research. Were this not so, these relationships would have been terminated years ago. Agencies and entities continue to request our expertise and assistance in field experiments and with modeling efforts. This again shows a high degree of scientific achievement and ability within ARL, and also the esteem with which the laboratory is held within the scientific community. Our work is widely cited in the professional literature and at scientific conferences. We often do not get our names included as coauthors, but our data and models are frequently cited in the literature and at conferences. Some of our work has also generated widespread media coverage. These are only a few evidences of our preeminence.</a:t>
            </a:r>
          </a:p>
        </p:txBody>
      </p:sp>
      <p:sp>
        <p:nvSpPr>
          <p:cNvPr id="4" name="Slide Number Placeholder 3"/>
          <p:cNvSpPr>
            <a:spLocks noGrp="1"/>
          </p:cNvSpPr>
          <p:nvPr>
            <p:ph type="sldNum" sz="quarter" idx="10"/>
          </p:nvPr>
        </p:nvSpPr>
        <p:spPr/>
        <p:txBody>
          <a:bodyPr/>
          <a:lstStyle/>
          <a:p>
            <a:fld id="{44968C90-F160-400A-9168-041FF088281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Highlights of our future plans in dispersion research and development include the goals to increase integration and enhancement of a NOAA-wide plume prediction capability, closer coupling of dispersion and meteorology models, dispersion model integration into AWIPS-II, improved HYSPLIT initialization with observations as given in the Volcanic Ash Advisory, development of new atmospheric tracers with lower global warming potentials, and development of lower cost autonomous fast-response tracer measurements. </a:t>
            </a:r>
          </a:p>
        </p:txBody>
      </p:sp>
      <p:sp>
        <p:nvSpPr>
          <p:cNvPr id="4" name="Slide Number Placeholder 3"/>
          <p:cNvSpPr>
            <a:spLocks noGrp="1"/>
          </p:cNvSpPr>
          <p:nvPr>
            <p:ph type="sldNum" sz="quarter" idx="10"/>
          </p:nvPr>
        </p:nvSpPr>
        <p:spPr/>
        <p:txBody>
          <a:bodyPr/>
          <a:lstStyle/>
          <a:p>
            <a:fld id="{44968C90-F160-400A-9168-041FF088281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Highlights of our future plans in boundary layer research and development are to develop an urban observatory for in-situ vertical observations of mean and turbulent winds and temperature, and continue long-term collaborations and funding partnerships with federal agencies and support renewable energy weather-related research, particularly wind energy. And in keeping with the theme of transition, we want to continue and even increase our cross-divisional collaborations.</a:t>
            </a:r>
          </a:p>
        </p:txBody>
      </p:sp>
      <p:sp>
        <p:nvSpPr>
          <p:cNvPr id="4" name="Slide Number Placeholder 3"/>
          <p:cNvSpPr>
            <a:spLocks noGrp="1"/>
          </p:cNvSpPr>
          <p:nvPr>
            <p:ph type="sldNum" sz="quarter" idx="10"/>
          </p:nvPr>
        </p:nvSpPr>
        <p:spPr/>
        <p:txBody>
          <a:bodyPr/>
          <a:lstStyle/>
          <a:p>
            <a:fld id="{44968C90-F160-400A-9168-041FF088281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smtClean="0"/>
              <a:t>I now open the session to questions from our reviewers on our atmospheric dispersion and boundary layer research programs.</a:t>
            </a:r>
            <a:endParaRPr lang="en-US"/>
          </a:p>
        </p:txBody>
      </p:sp>
      <p:sp>
        <p:nvSpPr>
          <p:cNvPr id="4" name="Slide Number Placeholder 3"/>
          <p:cNvSpPr>
            <a:spLocks noGrp="1"/>
          </p:cNvSpPr>
          <p:nvPr>
            <p:ph type="sldNum" sz="quarter" idx="10"/>
          </p:nvPr>
        </p:nvSpPr>
        <p:spPr/>
        <p:txBody>
          <a:bodyPr/>
          <a:lstStyle/>
          <a:p>
            <a:fld id="{44968C90-F160-400A-9168-041FF088281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966485B-8A43-4B08-93E1-DB7D3FDA24D2}" type="datetime1">
              <a:rPr lang="en-US" smtClean="0"/>
              <a:pPr/>
              <a:t>4/14/2011</a:t>
            </a:fld>
            <a:endParaRPr lang="en-US" dirty="0"/>
          </a:p>
        </p:txBody>
      </p:sp>
      <p:sp>
        <p:nvSpPr>
          <p:cNvPr id="4" name="Footer Placeholder 3"/>
          <p:cNvSpPr>
            <a:spLocks noGrp="1"/>
          </p:cNvSpPr>
          <p:nvPr>
            <p:ph type="ftr" sz="quarter" idx="11"/>
          </p:nvPr>
        </p:nvSpPr>
        <p:spPr/>
        <p:txBody>
          <a:bodyPr/>
          <a:lstStyle/>
          <a:p>
            <a:r>
              <a:rPr lang="en-US" dirty="0" smtClean="0"/>
              <a:t>Air Resources Laboratory</a:t>
            </a:r>
            <a:endParaRPr lang="en-US" dirty="0"/>
          </a:p>
        </p:txBody>
      </p:sp>
      <p:sp>
        <p:nvSpPr>
          <p:cNvPr id="5" name="Slide Number Placeholder 4"/>
          <p:cNvSpPr>
            <a:spLocks noGrp="1"/>
          </p:cNvSpPr>
          <p:nvPr>
            <p:ph type="sldNum" sz="quarter" idx="12"/>
          </p:nvPr>
        </p:nvSpPr>
        <p:spPr/>
        <p:txBody>
          <a:bodyPr/>
          <a:lstStyle/>
          <a:p>
            <a:fld id="{3E7EE49B-C32B-495C-9640-ABBF50F57D80}" type="slidenum">
              <a:rPr lang="en-US" smtClean="0"/>
              <a:pPr/>
              <a:t>‹#›</a:t>
            </a:fld>
            <a:endParaRPr lang="en-US" dirty="0"/>
          </a:p>
        </p:txBody>
      </p:sp>
      <p:sp>
        <p:nvSpPr>
          <p:cNvPr id="8" name="Content Placeholder 2"/>
          <p:cNvSpPr>
            <a:spLocks noGrp="1"/>
          </p:cNvSpPr>
          <p:nvPr>
            <p:ph idx="13"/>
          </p:nvPr>
        </p:nvSpPr>
        <p:spPr>
          <a:xfrm>
            <a:off x="609600" y="1524000"/>
            <a:ext cx="8229600" cy="4389120"/>
          </a:xfrm>
          <a:prstGeom prst="rect">
            <a:avLst/>
          </a:prstGeom>
        </p:spPr>
        <p:txBody>
          <a:bodyPr/>
          <a:lstStyle>
            <a:lvl1pPr>
              <a:defRPr sz="3600"/>
            </a:lvl1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935480"/>
            <a:ext cx="8229600" cy="438912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3BF72E70-F309-487C-8387-A657D1DD6C67}" type="datetime1">
              <a:rPr lang="en-US" smtClean="0"/>
              <a:pPr/>
              <a:t>4/14/2011</a:t>
            </a:fld>
            <a:endParaRPr lang="en-US"/>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51FF8F-F7BF-4DEB-A7F9-0E6D4FE763E3}" type="datetime1">
              <a:rPr lang="en-US" smtClean="0"/>
              <a:pPr/>
              <a:t>4/14/2011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5" name="Content Placeholder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2C01384-5899-439B-8B4F-3AF06687C6BE}" type="datetime1">
              <a:rPr lang="en-US" smtClean="0"/>
              <a:pPr/>
              <a:t>4/14/2011</a:t>
            </a:fld>
            <a:endParaRPr lang="en-US"/>
          </a:p>
        </p:txBody>
      </p:sp>
      <p:sp>
        <p:nvSpPr>
          <p:cNvPr id="8" name="Footer Placeholder 7"/>
          <p:cNvSpPr>
            <a:spLocks noGrp="1"/>
          </p:cNvSpPr>
          <p:nvPr>
            <p:ph type="ftr" sz="quarter" idx="11"/>
          </p:nvPr>
        </p:nvSpPr>
        <p:spPr/>
        <p:txBody>
          <a:bodyPr/>
          <a:lstStyle/>
          <a:p>
            <a:r>
              <a:rPr lang="en-US" smtClean="0"/>
              <a:t>Air Resources Laboratory</a:t>
            </a:r>
            <a:endParaRPr lang="en-US"/>
          </a:p>
        </p:txBody>
      </p:sp>
      <p:sp>
        <p:nvSpPr>
          <p:cNvPr id="9" name="Slide Number Placeholder 8"/>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800"/>
            </a:lvl1pPr>
          </a:lstStyle>
          <a:p>
            <a:fld id="{2D36A7DA-6342-4CDC-B8EE-6B81135DE92D}" type="datetime1">
              <a:rPr lang="en-US" smtClean="0"/>
              <a:pPr/>
              <a:t>4/14/2011</a:t>
            </a:fld>
            <a:endParaRPr lang="en-US"/>
          </a:p>
        </p:txBody>
      </p:sp>
      <p:sp>
        <p:nvSpPr>
          <p:cNvPr id="3" name="Footer Placeholder 2"/>
          <p:cNvSpPr>
            <a:spLocks noGrp="1"/>
          </p:cNvSpPr>
          <p:nvPr>
            <p:ph type="ftr" sz="quarter" idx="11"/>
          </p:nvPr>
        </p:nvSpPr>
        <p:spPr/>
        <p:txBody>
          <a:bodyPr/>
          <a:lstStyle/>
          <a:p>
            <a:r>
              <a:rPr lang="en-US" dirty="0" smtClean="0"/>
              <a:t>Air Resources Laboratory</a:t>
            </a:r>
            <a:endParaRPr lang="en-US" dirty="0"/>
          </a:p>
        </p:txBody>
      </p:sp>
      <p:sp>
        <p:nvSpPr>
          <p:cNvPr id="4" name="Slide Number Placeholder 3"/>
          <p:cNvSpPr>
            <a:spLocks noGrp="1"/>
          </p:cNvSpPr>
          <p:nvPr>
            <p:ph type="sldNum" sz="quarter" idx="12"/>
          </p:nvPr>
        </p:nvSpPr>
        <p:spPr/>
        <p:txBody>
          <a:bodyPr/>
          <a:lstStyle>
            <a:lvl1pPr>
              <a:defRPr sz="800"/>
            </a:lvl1pPr>
          </a:lstStyle>
          <a:p>
            <a:fld id="{3E7EE49B-C32B-495C-9640-ABBF50F57D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a:prstGeom prst="rect">
            <a:avLst/>
          </a:prstGeom>
        </p:spPr>
        <p:txBody>
          <a:bodyPr lIns="0" anchor="b">
            <a:noAutofit/>
          </a:bodyPr>
          <a:lstStyle>
            <a:lvl1pPr algn="l" rtl="0">
              <a:spcBef>
                <a:spcPct val="0"/>
              </a:spcBef>
              <a:buNone/>
              <a:defRPr sz="2600" b="0">
                <a:ln>
                  <a:noFill/>
                </a:ln>
                <a:solidFill>
                  <a:schemeClr val="tx1"/>
                </a:solidFill>
                <a:effectLst/>
                <a:latin typeface="+mj-lt"/>
                <a:ea typeface="+mj-ea"/>
                <a:cs typeface="+mj-cs"/>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19B043-8606-4A35-B374-18178DA45BC7}" type="datetime1">
              <a:rPr lang="en-US" smtClean="0"/>
              <a:pPr/>
              <a:t>4/14/2011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a:prstGeom prst="rect">
            <a:avLst/>
          </a:prstGeom>
        </p:spPr>
        <p:txBody>
          <a:bodyPr vert="horz" lIns="45720" tIns="45720" rIns="45720" bIns="45720" anchor="b"/>
          <a:lstStyle>
            <a:lvl1pPr algn="l">
              <a:buNone/>
              <a:defRPr sz="2000" b="1">
                <a:solidFill>
                  <a:schemeClr val="tx1"/>
                </a:solidFill>
              </a:defRPr>
            </a:lvl1pPr>
          </a:lstStyle>
          <a:p>
            <a:r>
              <a:rPr kumimoji="0" lang="en-US" dirty="0" smtClean="0"/>
              <a:t>Click to edit Master title style</a:t>
            </a:r>
            <a:endParaRPr kumimoji="0" lang="en-US" dirty="0"/>
          </a:p>
        </p:txBody>
      </p:sp>
      <p:sp>
        <p:nvSpPr>
          <p:cNvPr id="4" name="Text Placeholder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D018DE-2FE2-4869-815D-EF4A5A710EB2}" type="datetime1">
              <a:rPr lang="en-US" smtClean="0"/>
              <a:pPr/>
              <a:t>4/14/2011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E7EE49B-C32B-495C-9640-ABBF50F57D8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1935480"/>
            <a:ext cx="8229600" cy="438912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2B9FF8-5A8F-40E7-93DF-7C6532BB8B94}" type="datetime1">
              <a:rPr lang="en-US" smtClean="0"/>
              <a:pPr/>
              <a:t>4/14/2011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a:prstGeom prst="rect">
            <a:avLst/>
          </a:prstGeom>
        </p:spPr>
        <p:txBody>
          <a:bodyPr vert="eaVert"/>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914401"/>
            <a:ext cx="6019800" cy="5211763"/>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B82EAE-CAD7-49D0-9CF1-CAFD09982ED0}" type="datetime1">
              <a:rPr lang="en-US" smtClean="0"/>
              <a:pPr/>
              <a:t>4/14/2011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TextBox 16"/>
          <p:cNvSpPr txBox="1"/>
          <p:nvPr userDrawn="1"/>
        </p:nvSpPr>
        <p:spPr>
          <a:xfrm>
            <a:off x="0" y="6488668"/>
            <a:ext cx="9144000" cy="369332"/>
          </a:xfrm>
          <a:prstGeom prst="rect">
            <a:avLst/>
          </a:prstGeom>
          <a:gradFill flip="none" rotWithShape="1">
            <a:gsLst>
              <a:gs pos="25000">
                <a:srgbClr val="33CCCC">
                  <a:tint val="66000"/>
                  <a:satMod val="160000"/>
                </a:srgbClr>
              </a:gs>
              <a:gs pos="50000">
                <a:srgbClr val="33CCCC">
                  <a:tint val="44500"/>
                  <a:satMod val="160000"/>
                </a:srgbClr>
              </a:gs>
              <a:gs pos="100000">
                <a:srgbClr val="33CCCC">
                  <a:tint val="23500"/>
                  <a:satMod val="160000"/>
                </a:srgbClr>
              </a:gs>
            </a:gsLst>
            <a:lin ang="16200000" scaled="1"/>
            <a:tileRect/>
          </a:gradFill>
        </p:spPr>
        <p:txBody>
          <a:bodyPr wrap="square" rtlCol="0">
            <a:spAutoFit/>
          </a:bodyPr>
          <a:lstStyle/>
          <a:p>
            <a:endParaRPr lang="en-US" dirty="0"/>
          </a:p>
        </p:txBody>
      </p:sp>
      <p:sp>
        <p:nvSpPr>
          <p:cNvPr id="7" name="Freeform 6"/>
          <p:cNvSpPr>
            <a:spLocks/>
          </p:cNvSpPr>
          <p:nvPr/>
        </p:nvSpPr>
        <p:spPr bwMode="auto">
          <a:xfrm>
            <a:off x="-9525" y="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 name="Date Placeholder 9"/>
          <p:cNvSpPr>
            <a:spLocks noGrp="1"/>
          </p:cNvSpPr>
          <p:nvPr>
            <p:ph type="dt" sz="half" idx="2"/>
          </p:nvPr>
        </p:nvSpPr>
        <p:spPr>
          <a:xfrm>
            <a:off x="457200" y="6400800"/>
            <a:ext cx="2133600" cy="365125"/>
          </a:xfrm>
          <a:prstGeom prst="rect">
            <a:avLst/>
          </a:prstGeom>
        </p:spPr>
        <p:txBody>
          <a:bodyPr vert="horz" lIns="0" tIns="0" rIns="0" bIns="0" anchor="b"/>
          <a:lstStyle>
            <a:lvl1pPr algn="l" eaLnBrk="1" latinLnBrk="0" hangingPunct="1">
              <a:defRPr kumimoji="0" sz="1400" b="1">
                <a:solidFill>
                  <a:schemeClr val="tx2">
                    <a:shade val="90000"/>
                  </a:schemeClr>
                </a:solidFill>
              </a:defRPr>
            </a:lvl1pPr>
          </a:lstStyle>
          <a:p>
            <a:fld id="{602C1D54-128B-427C-9A2A-6AE0DB2B782B}" type="datetime1">
              <a:rPr lang="en-US" smtClean="0"/>
              <a:pPr/>
              <a:t>4/14/2011</a:t>
            </a:fld>
            <a:endParaRPr lang="en-US" dirty="0"/>
          </a:p>
        </p:txBody>
      </p:sp>
      <p:sp>
        <p:nvSpPr>
          <p:cNvPr id="22" name="Footer Placeholder 21"/>
          <p:cNvSpPr>
            <a:spLocks noGrp="1"/>
          </p:cNvSpPr>
          <p:nvPr>
            <p:ph type="ftr" sz="quarter" idx="3"/>
          </p:nvPr>
        </p:nvSpPr>
        <p:spPr>
          <a:xfrm>
            <a:off x="2895600" y="6400800"/>
            <a:ext cx="3352800" cy="365125"/>
          </a:xfrm>
          <a:prstGeom prst="rect">
            <a:avLst/>
          </a:prstGeom>
        </p:spPr>
        <p:txBody>
          <a:bodyPr vert="horz" lIns="0" tIns="0" rIns="0" bIns="0" anchor="b"/>
          <a:lstStyle>
            <a:lvl1pPr algn="ctr" eaLnBrk="1" latinLnBrk="0" hangingPunct="1">
              <a:defRPr kumimoji="0" sz="1400" b="1">
                <a:solidFill>
                  <a:schemeClr val="tx2">
                    <a:shade val="90000"/>
                  </a:schemeClr>
                </a:solidFill>
              </a:defRPr>
            </a:lvl1pPr>
          </a:lstStyle>
          <a:p>
            <a:r>
              <a:rPr lang="en-US" dirty="0" smtClean="0"/>
              <a:t>Air Resources Laboratory</a:t>
            </a:r>
            <a:endParaRPr lang="en-US" dirty="0"/>
          </a:p>
        </p:txBody>
      </p:sp>
      <p:sp>
        <p:nvSpPr>
          <p:cNvPr id="18" name="Slide Number Placeholder 17"/>
          <p:cNvSpPr>
            <a:spLocks noGrp="1"/>
          </p:cNvSpPr>
          <p:nvPr>
            <p:ph type="sldNum" sz="quarter" idx="4"/>
          </p:nvPr>
        </p:nvSpPr>
        <p:spPr>
          <a:xfrm>
            <a:off x="7924800" y="6400800"/>
            <a:ext cx="762000" cy="381000"/>
          </a:xfrm>
          <a:prstGeom prst="rect">
            <a:avLst/>
          </a:prstGeom>
        </p:spPr>
        <p:txBody>
          <a:bodyPr vert="horz" lIns="0" tIns="0" rIns="0" bIns="0" anchor="b"/>
          <a:lstStyle>
            <a:lvl1pPr algn="r" eaLnBrk="1" latinLnBrk="0" hangingPunct="1">
              <a:defRPr kumimoji="0" sz="1400" b="1">
                <a:solidFill>
                  <a:schemeClr val="tx2">
                    <a:shade val="90000"/>
                  </a:schemeClr>
                </a:solidFill>
              </a:defRPr>
            </a:lvl1pPr>
          </a:lstStyle>
          <a:p>
            <a:fld id="{3E7EE49B-C32B-495C-9640-ABBF50F57D8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7" descr="NOAA"/>
          <p:cNvPicPr>
            <a:picLocks noChangeAspect="1" noChangeArrowheads="1"/>
          </p:cNvPicPr>
          <p:nvPr userDrawn="1"/>
        </p:nvPicPr>
        <p:blipFill>
          <a:blip r:embed="rId11" cstate="print"/>
          <a:srcRect/>
          <a:stretch>
            <a:fillRect/>
          </a:stretch>
        </p:blipFill>
        <p:spPr bwMode="auto">
          <a:xfrm>
            <a:off x="76200" y="76200"/>
            <a:ext cx="762000" cy="762000"/>
          </a:xfrm>
          <a:prstGeom prst="rect">
            <a:avLst/>
          </a:prstGeom>
          <a:noFill/>
          <a:effectLst>
            <a:outerShdw dist="45791" dir="2021404" algn="ctr" rotWithShape="0">
              <a:srgbClr val="000066">
                <a:alpha val="50000"/>
              </a:srgbClr>
            </a:outerShdw>
          </a:effectLst>
        </p:spPr>
      </p:pic>
      <p:sp>
        <p:nvSpPr>
          <p:cNvPr id="16" name="Title Placeholder 8"/>
          <p:cNvSpPr>
            <a:spLocks noGrp="1"/>
          </p:cNvSpPr>
          <p:nvPr>
            <p:ph type="title"/>
          </p:nvPr>
        </p:nvSpPr>
        <p:spPr>
          <a:xfrm>
            <a:off x="1447800" y="2514600"/>
            <a:ext cx="6019800" cy="838200"/>
          </a:xfrm>
          <a:prstGeom prst="rect">
            <a:avLst/>
          </a:prstGeom>
        </p:spPr>
        <p:txBody>
          <a:bodyPr vert="horz" lIns="0" rIns="0" bIns="0" anchor="b">
            <a:noAutofit/>
          </a:bodyPr>
          <a:lstStyle/>
          <a:p>
            <a:r>
              <a:rPr kumimoji="0" lang="en-US" dirty="0" smtClean="0"/>
              <a:t>Click to edit Master title style</a:t>
            </a:r>
            <a:endParaRPr kumimoji="0" lang="en-US" dirty="0"/>
          </a:p>
        </p:txBody>
      </p:sp>
    </p:spTree>
  </p:cSld>
  <p:clrMap bg1="lt1" tx1="dk1" bg2="lt2" tx2="dk2" accent1="accent1" accent2="accent2" accent3="accent3" accent4="accent4" accent5="accent5" accent6="accent6" hlink="hlink" folHlink="folHlink"/>
  <p:sldLayoutIdLst>
    <p:sldLayoutId id="2147483676" r:id="rId1"/>
    <p:sldLayoutId id="2147483673" r:id="rId2"/>
    <p:sldLayoutId id="2147483674" r:id="rId3"/>
    <p:sldLayoutId id="2147483675" r:id="rId4"/>
    <p:sldLayoutId id="2147483677" r:id="rId5"/>
    <p:sldLayoutId id="2147483678" r:id="rId6"/>
    <p:sldLayoutId id="2147483679" r:id="rId7"/>
    <p:sldLayoutId id="2147483680" r:id="rId8"/>
    <p:sldLayoutId id="2147483681" r:id="rId9"/>
  </p:sldLayoutIdLst>
  <p:hf hdr="0"/>
  <p:txStyles>
    <p:titleStyle>
      <a:lvl1pPr algn="l" rtl="0" eaLnBrk="1" latinLnBrk="0" hangingPunct="1">
        <a:spcBef>
          <a:spcPct val="0"/>
        </a:spcBef>
        <a:buNone/>
        <a:defRPr kumimoji="0" sz="3600" b="0" kern="1200">
          <a:ln>
            <a:noFill/>
          </a:ln>
          <a:solidFill>
            <a:schemeClr val="tx1"/>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838200"/>
            <a:ext cx="8229600" cy="1504950"/>
          </a:xfrm>
        </p:spPr>
        <p:txBody>
          <a:bodyPr/>
          <a:lstStyle/>
          <a:p>
            <a:pPr algn="ctr"/>
            <a:r>
              <a:rPr lang="en-US" sz="4000" smtClean="0"/>
              <a:t>Atmospheric </a:t>
            </a:r>
            <a:r>
              <a:rPr lang="en-US" sz="4000" dirty="0" smtClean="0"/>
              <a:t>Dispersion and </a:t>
            </a:r>
            <a:br>
              <a:rPr lang="en-US" sz="4000" dirty="0" smtClean="0"/>
            </a:br>
            <a:r>
              <a:rPr lang="en-US" sz="4000" dirty="0" smtClean="0"/>
              <a:t>Boundary Layer Research Summary</a:t>
            </a:r>
            <a:endParaRPr lang="en-US" sz="4000" dirty="0"/>
          </a:p>
        </p:txBody>
      </p:sp>
      <p:sp>
        <p:nvSpPr>
          <p:cNvPr id="5" name="Content Placeholder 2"/>
          <p:cNvSpPr txBox="1">
            <a:spLocks/>
          </p:cNvSpPr>
          <p:nvPr/>
        </p:nvSpPr>
        <p:spPr>
          <a:xfrm>
            <a:off x="457200" y="2209800"/>
            <a:ext cx="8229600" cy="4038600"/>
          </a:xfrm>
          <a:prstGeom prst="rect">
            <a:avLst/>
          </a:prstGeom>
        </p:spPr>
        <p:txBody>
          <a:bodyPr/>
          <a:lstStyle/>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3400" b="0" i="0" u="none" strike="noStrike" kern="1200" cap="none" spc="0" normalizeH="0" baseline="0" noProof="0" dirty="0" smtClean="0">
                <a:ln>
                  <a:noFill/>
                </a:ln>
                <a:solidFill>
                  <a:schemeClr val="tx1"/>
                </a:solidFill>
                <a:effectLst/>
                <a:uLnTx/>
                <a:uFillTx/>
                <a:latin typeface="+mn-lt"/>
                <a:ea typeface="+mn-ea"/>
                <a:cs typeface="+mn-cs"/>
              </a:rPr>
              <a:t>Kirk L. Clawson</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3400" b="0" i="0" u="none" strike="noStrike" kern="1200" cap="none" spc="0" normalizeH="0" baseline="0" noProof="0" dirty="0" smtClean="0">
                <a:ln>
                  <a:noFill/>
                </a:ln>
                <a:solidFill>
                  <a:schemeClr val="tx1"/>
                </a:solidFill>
                <a:effectLst/>
                <a:uLnTx/>
                <a:uFillTx/>
                <a:latin typeface="+mn-lt"/>
                <a:ea typeface="+mn-ea"/>
                <a:cs typeface="+mn-cs"/>
              </a:rPr>
              <a:t>Air Resources Laboratory</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3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3400" b="0" i="0" u="none" strike="noStrike" kern="1200" cap="none" spc="0" normalizeH="0" baseline="0" noProof="0" dirty="0" smtClean="0">
                <a:ln>
                  <a:noFill/>
                </a:ln>
                <a:solidFill>
                  <a:schemeClr val="tx1"/>
                </a:solidFill>
                <a:effectLst/>
                <a:uLnTx/>
                <a:uFillTx/>
                <a:latin typeface="+mn-lt"/>
                <a:ea typeface="+mn-ea"/>
                <a:cs typeface="+mn-cs"/>
              </a:rPr>
              <a:t>Air Resources Laboratory Review</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3400" b="0" i="0" u="none" strike="noStrike" kern="1200" cap="none" spc="0" normalizeH="0" baseline="0" noProof="0" dirty="0" smtClean="0">
                <a:ln>
                  <a:noFill/>
                </a:ln>
                <a:solidFill>
                  <a:schemeClr val="tx1"/>
                </a:solidFill>
                <a:effectLst/>
                <a:uLnTx/>
                <a:uFillTx/>
                <a:latin typeface="+mn-lt"/>
                <a:ea typeface="+mn-ea"/>
                <a:cs typeface="+mn-cs"/>
              </a:rPr>
              <a:t>May 3-5, 2011</a:t>
            </a:r>
            <a:endParaRPr kumimoji="0" lang="en-US" sz="3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295400"/>
          </a:xfrm>
        </p:spPr>
        <p:txBody>
          <a:bodyPr/>
          <a:lstStyle/>
          <a:p>
            <a:pPr algn="ctr"/>
            <a:r>
              <a:rPr lang="en-US" dirty="0" smtClean="0">
                <a:solidFill>
                  <a:srgbClr val="0F6FC6"/>
                </a:solidFill>
              </a:rPr>
              <a:t/>
            </a:r>
            <a:br>
              <a:rPr lang="en-US" dirty="0" smtClean="0">
                <a:solidFill>
                  <a:srgbClr val="0F6FC6"/>
                </a:solidFill>
              </a:rPr>
            </a:br>
            <a:r>
              <a:rPr lang="en-US" dirty="0" smtClean="0">
                <a:solidFill>
                  <a:srgbClr val="0F6FC6"/>
                </a:solidFill>
              </a:rPr>
              <a:t>Atmospheric Dispersion and</a:t>
            </a:r>
            <a:br>
              <a:rPr lang="en-US" dirty="0" smtClean="0">
                <a:solidFill>
                  <a:srgbClr val="0F6FC6"/>
                </a:solidFill>
              </a:rPr>
            </a:br>
            <a:r>
              <a:rPr lang="en-US" dirty="0" smtClean="0">
                <a:solidFill>
                  <a:srgbClr val="0F6FC6"/>
                </a:solidFill>
              </a:rPr>
              <a:t>Boundary Layer Posters and Demonstrations</a:t>
            </a:r>
            <a:endParaRPr lang="en-US" sz="2800" dirty="0"/>
          </a:p>
        </p:txBody>
      </p:sp>
      <p:sp>
        <p:nvSpPr>
          <p:cNvPr id="3" name="Content Placeholder 2"/>
          <p:cNvSpPr>
            <a:spLocks noGrp="1"/>
          </p:cNvSpPr>
          <p:nvPr>
            <p:ph idx="1"/>
          </p:nvPr>
        </p:nvSpPr>
        <p:spPr>
          <a:xfrm>
            <a:off x="457200" y="1981200"/>
            <a:ext cx="8458200" cy="4343400"/>
          </a:xfrm>
        </p:spPr>
        <p:txBody>
          <a:bodyPr>
            <a:normAutofit/>
          </a:bodyPr>
          <a:lstStyle/>
          <a:p>
            <a:pPr>
              <a:buNone/>
            </a:pPr>
            <a:r>
              <a:rPr lang="en-US" sz="2200" dirty="0" smtClean="0"/>
              <a:t>               </a:t>
            </a:r>
            <a:r>
              <a:rPr lang="en-US" sz="2200" u="sng" dirty="0" smtClean="0"/>
              <a:t>Topic</a:t>
            </a:r>
            <a:r>
              <a:rPr lang="en-US" sz="2200" dirty="0" smtClean="0"/>
              <a:t>						</a:t>
            </a:r>
            <a:r>
              <a:rPr lang="en-US" sz="2200" u="sng" dirty="0" smtClean="0"/>
              <a:t>Presenter</a:t>
            </a:r>
          </a:p>
          <a:p>
            <a:pPr>
              <a:buNone/>
            </a:pPr>
            <a:r>
              <a:rPr lang="en-US" sz="2200" dirty="0" smtClean="0"/>
              <a:t>ARL Work Supporting Wind Energy			Chris Vogel</a:t>
            </a:r>
          </a:p>
          <a:p>
            <a:pPr>
              <a:buNone/>
            </a:pPr>
            <a:r>
              <a:rPr lang="en-US" sz="2200" dirty="0" smtClean="0"/>
              <a:t>Harvard Flux Work					Ed Dumas</a:t>
            </a:r>
          </a:p>
          <a:p>
            <a:pPr>
              <a:buNone/>
            </a:pPr>
            <a:r>
              <a:rPr lang="en-US" sz="2200" dirty="0" smtClean="0"/>
              <a:t>READY &amp; WOC Tool					Glenn Rolph</a:t>
            </a:r>
          </a:p>
          <a:p>
            <a:pPr>
              <a:buNone/>
            </a:pPr>
            <a:r>
              <a:rPr lang="en-US" sz="2200" dirty="0" smtClean="0"/>
              <a:t>HYSPLIT Decision Support Tool for INL EOC		Brad Reese</a:t>
            </a:r>
          </a:p>
          <a:p>
            <a:pPr>
              <a:buNone/>
            </a:pPr>
            <a:r>
              <a:rPr lang="fr-FR" sz="2200" dirty="0" err="1" smtClean="0"/>
              <a:t>Atmospheric</a:t>
            </a:r>
            <a:r>
              <a:rPr lang="fr-FR" sz="2200" dirty="0" smtClean="0"/>
              <a:t> Tracer Technologies	</a:t>
            </a:r>
            <a:r>
              <a:rPr lang="fr-FR" sz="2200" smtClean="0"/>
              <a:t>	</a:t>
            </a:r>
            <a:r>
              <a:rPr lang="fr-FR" sz="2200" dirty="0" smtClean="0"/>
              <a:t>	Roger Carter</a:t>
            </a:r>
          </a:p>
          <a:p>
            <a:pPr>
              <a:buNone/>
            </a:pPr>
            <a:r>
              <a:rPr lang="fr-FR" sz="2200" dirty="0" err="1" smtClean="0"/>
              <a:t>Balloon</a:t>
            </a:r>
            <a:r>
              <a:rPr lang="fr-FR" sz="2200" dirty="0" smtClean="0"/>
              <a:t> Technologies					Randy Johnson</a:t>
            </a:r>
          </a:p>
          <a:p>
            <a:pPr>
              <a:buNone/>
            </a:pPr>
            <a:r>
              <a:rPr lang="fr-FR" sz="2200" dirty="0" err="1" smtClean="0"/>
              <a:t>Extreme</a:t>
            </a:r>
            <a:r>
              <a:rPr lang="fr-FR" sz="2200" dirty="0" smtClean="0"/>
              <a:t> Turbulence (ET) Probe				Rick Eckman</a:t>
            </a:r>
          </a:p>
          <a:p>
            <a:pPr>
              <a:buNone/>
            </a:pPr>
            <a:r>
              <a:rPr lang="fr-FR" sz="2200" dirty="0" smtClean="0"/>
              <a:t>Best </a:t>
            </a:r>
            <a:r>
              <a:rPr lang="fr-FR" sz="2200" dirty="0" err="1" smtClean="0"/>
              <a:t>Aircraft</a:t>
            </a:r>
            <a:r>
              <a:rPr lang="fr-FR" sz="2200" dirty="0" smtClean="0"/>
              <a:t> Turbulence (BAT) Probe			Ed Dumas</a:t>
            </a:r>
            <a:endParaRPr lang="en-US" sz="2200" dirty="0" smtClean="0"/>
          </a:p>
        </p:txBody>
      </p:sp>
      <p:sp>
        <p:nvSpPr>
          <p:cNvPr id="4" name="Date Placeholder 3"/>
          <p:cNvSpPr>
            <a:spLocks noGrp="1"/>
          </p:cNvSpPr>
          <p:nvPr>
            <p:ph type="dt" sz="half" idx="10"/>
          </p:nvPr>
        </p:nvSpPr>
        <p:spPr/>
        <p:txBody>
          <a:bodyPr/>
          <a:lstStyle/>
          <a:p>
            <a:fld id="{3BF72E70-F309-487C-8387-A657D1DD6C67}" type="datetime1">
              <a:rPr lang="en-US" smtClean="0"/>
              <a:pPr/>
              <a:t>4/14/2011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Summary of ARL’s</a:t>
            </a:r>
            <a:br>
              <a:rPr lang="en-US" dirty="0" smtClean="0">
                <a:solidFill>
                  <a:schemeClr val="accent1"/>
                </a:solidFill>
              </a:rPr>
            </a:br>
            <a:r>
              <a:rPr lang="en-US" dirty="0" smtClean="0">
                <a:solidFill>
                  <a:schemeClr val="accent1"/>
                </a:solidFill>
              </a:rPr>
              <a:t>Atmospheric Dispersion Research Program</a:t>
            </a:r>
            <a:endParaRPr lang="en-US" dirty="0">
              <a:solidFill>
                <a:schemeClr val="accent1"/>
              </a:solidFill>
            </a:endParaRPr>
          </a:p>
        </p:txBody>
      </p:sp>
      <p:sp>
        <p:nvSpPr>
          <p:cNvPr id="3" name="Content Placeholder 2"/>
          <p:cNvSpPr>
            <a:spLocks noGrp="1"/>
          </p:cNvSpPr>
          <p:nvPr>
            <p:ph idx="1"/>
          </p:nvPr>
        </p:nvSpPr>
        <p:spPr/>
        <p:txBody>
          <a:bodyPr>
            <a:normAutofit fontScale="92500" lnSpcReduction="10000"/>
          </a:bodyPr>
          <a:lstStyle/>
          <a:p>
            <a:r>
              <a:rPr lang="en-US" dirty="0" smtClean="0"/>
              <a:t>Two components: modeling and measurements</a:t>
            </a:r>
          </a:p>
          <a:p>
            <a:r>
              <a:rPr lang="en-US" dirty="0" smtClean="0"/>
              <a:t>Two world-class examples:</a:t>
            </a:r>
          </a:p>
          <a:p>
            <a:pPr lvl="1"/>
            <a:r>
              <a:rPr lang="en-US" dirty="0" smtClean="0"/>
              <a:t>HYSPLIT model</a:t>
            </a:r>
          </a:p>
          <a:p>
            <a:pPr lvl="1"/>
            <a:r>
              <a:rPr lang="en-US" dirty="0" smtClean="0"/>
              <a:t>Atmospheric Tracers </a:t>
            </a:r>
          </a:p>
          <a:p>
            <a:r>
              <a:rPr lang="en-US" dirty="0" smtClean="0"/>
              <a:t>Many other program elements</a:t>
            </a:r>
          </a:p>
          <a:p>
            <a:pPr lvl="1"/>
            <a:r>
              <a:rPr lang="en-US" dirty="0" smtClean="0"/>
              <a:t>Decision Support Tools</a:t>
            </a:r>
          </a:p>
          <a:p>
            <a:pPr lvl="1"/>
            <a:r>
              <a:rPr lang="en-US" dirty="0" smtClean="0"/>
              <a:t>Mesonets</a:t>
            </a:r>
          </a:p>
          <a:p>
            <a:pPr lvl="1"/>
            <a:r>
              <a:rPr lang="en-US" dirty="0" smtClean="0"/>
              <a:t>Custom Instrument Development</a:t>
            </a:r>
          </a:p>
          <a:p>
            <a:r>
              <a:rPr lang="en-US" dirty="0" smtClean="0"/>
              <a:t>Collaborate with and support other NOAA entities, DOE, DOD, DHS, FAA, USGS, ICAO, NASA, etc.</a:t>
            </a:r>
          </a:p>
          <a:p>
            <a:r>
              <a:rPr lang="en-US" dirty="0" smtClean="0"/>
              <a:t>The program is in transition</a:t>
            </a:r>
          </a:p>
        </p:txBody>
      </p:sp>
      <p:sp>
        <p:nvSpPr>
          <p:cNvPr id="4" name="Date Placeholder 3"/>
          <p:cNvSpPr>
            <a:spLocks noGrp="1"/>
          </p:cNvSpPr>
          <p:nvPr>
            <p:ph type="dt" sz="half" idx="10"/>
          </p:nvPr>
        </p:nvSpPr>
        <p:spPr/>
        <p:txBody>
          <a:bodyPr/>
          <a:lstStyle/>
          <a:p>
            <a:fld id="{3BF72E70-F309-487C-8387-A657D1DD6C67}" type="datetime1">
              <a:rPr lang="en-US" smtClean="0"/>
              <a:pPr/>
              <a:t>4/14/2011</a:t>
            </a:fld>
            <a:endParaRPr lang="en-US" dirty="0"/>
          </a:p>
        </p:txBody>
      </p:sp>
      <p:sp>
        <p:nvSpPr>
          <p:cNvPr id="5" name="Footer Placeholder 4"/>
          <p:cNvSpPr>
            <a:spLocks noGrp="1"/>
          </p:cNvSpPr>
          <p:nvPr>
            <p:ph type="ftr" sz="quarter" idx="11"/>
          </p:nvPr>
        </p:nvSpPr>
        <p:spPr/>
        <p:txBody>
          <a:bodyPr/>
          <a:lstStyle/>
          <a:p>
            <a:r>
              <a:rPr lang="en-US"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3</a:t>
            </a:fld>
            <a:endParaRPr lang="en-US"/>
          </a:p>
        </p:txBody>
      </p:sp>
      <p:graphicFrame>
        <p:nvGraphicFramePr>
          <p:cNvPr id="7" name="Diagram 6"/>
          <p:cNvGraphicFramePr/>
          <p:nvPr/>
        </p:nvGraphicFramePr>
        <p:xfrm>
          <a:off x="8305800" y="0"/>
          <a:ext cx="152400" cy="22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1143000"/>
          </a:xfrm>
        </p:spPr>
        <p:txBody>
          <a:bodyPr/>
          <a:lstStyle/>
          <a:p>
            <a:pPr algn="ctr"/>
            <a:r>
              <a:rPr lang="en-US" dirty="0" smtClean="0">
                <a:solidFill>
                  <a:schemeClr val="accent1"/>
                </a:solidFill>
              </a:rPr>
              <a:t>Summary of ARL’s</a:t>
            </a:r>
            <a:br>
              <a:rPr lang="en-US" dirty="0" smtClean="0">
                <a:solidFill>
                  <a:schemeClr val="accent1"/>
                </a:solidFill>
              </a:rPr>
            </a:br>
            <a:r>
              <a:rPr lang="en-US" dirty="0" smtClean="0">
                <a:solidFill>
                  <a:schemeClr val="accent1"/>
                </a:solidFill>
              </a:rPr>
              <a:t>Boundary Layer Research Program</a:t>
            </a:r>
            <a:endParaRPr lang="en-US" dirty="0">
              <a:solidFill>
                <a:schemeClr val="accent1"/>
              </a:solidFill>
            </a:endParaRPr>
          </a:p>
        </p:txBody>
      </p:sp>
      <p:sp>
        <p:nvSpPr>
          <p:cNvPr id="3" name="Content Placeholder 2"/>
          <p:cNvSpPr>
            <a:spLocks noGrp="1"/>
          </p:cNvSpPr>
          <p:nvPr>
            <p:ph idx="1"/>
          </p:nvPr>
        </p:nvSpPr>
        <p:spPr>
          <a:xfrm>
            <a:off x="457200" y="2164080"/>
            <a:ext cx="8229600" cy="4160520"/>
          </a:xfrm>
        </p:spPr>
        <p:txBody>
          <a:bodyPr/>
          <a:lstStyle/>
          <a:p>
            <a:r>
              <a:rPr lang="en-US" dirty="0" smtClean="0"/>
              <a:t>New field of endeavor, and outgrowth from dispersion research</a:t>
            </a:r>
          </a:p>
          <a:p>
            <a:r>
              <a:rPr lang="en-US" dirty="0" smtClean="0"/>
              <a:t>ARL-developed instruments</a:t>
            </a:r>
          </a:p>
          <a:p>
            <a:pPr lvl="1"/>
            <a:r>
              <a:rPr lang="en-US" dirty="0" smtClean="0"/>
              <a:t>ET Probe</a:t>
            </a:r>
          </a:p>
          <a:p>
            <a:pPr lvl="1"/>
            <a:r>
              <a:rPr lang="en-US" dirty="0" smtClean="0"/>
              <a:t>Smart Balloon</a:t>
            </a:r>
          </a:p>
          <a:p>
            <a:pPr lvl="1"/>
            <a:r>
              <a:rPr lang="en-US" dirty="0" smtClean="0"/>
              <a:t>BAT Probe</a:t>
            </a:r>
          </a:p>
          <a:p>
            <a:r>
              <a:rPr lang="en-US" dirty="0" smtClean="0"/>
              <a:t>Urban and complex terrain mesonets</a:t>
            </a:r>
          </a:p>
          <a:p>
            <a:r>
              <a:rPr lang="en-US" dirty="0" smtClean="0"/>
              <a:t>Renewable wind energy forecast research</a:t>
            </a:r>
          </a:p>
          <a:p>
            <a:pPr>
              <a:buNone/>
            </a:pPr>
            <a:endParaRPr lang="en-US" sz="2400" dirty="0" smtClean="0">
              <a:solidFill>
                <a:schemeClr val="accent2"/>
              </a:solidFill>
            </a:endParaRPr>
          </a:p>
        </p:txBody>
      </p:sp>
      <p:sp>
        <p:nvSpPr>
          <p:cNvPr id="4" name="Date Placeholder 3"/>
          <p:cNvSpPr>
            <a:spLocks noGrp="1"/>
          </p:cNvSpPr>
          <p:nvPr>
            <p:ph type="dt" sz="half" idx="10"/>
          </p:nvPr>
        </p:nvSpPr>
        <p:spPr/>
        <p:txBody>
          <a:bodyPr/>
          <a:lstStyle/>
          <a:p>
            <a:fld id="{3BF72E70-F309-487C-8387-A657D1DD6C67}" type="datetime1">
              <a:rPr lang="en-US" smtClean="0"/>
              <a:pPr/>
              <a:t>4/14/2011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4</a:t>
            </a:fld>
            <a:endParaRPr lang="en-US"/>
          </a:p>
        </p:txBody>
      </p:sp>
      <p:graphicFrame>
        <p:nvGraphicFramePr>
          <p:cNvPr id="7" name="Diagram 6"/>
          <p:cNvGraphicFramePr/>
          <p:nvPr/>
        </p:nvGraphicFramePr>
        <p:xfrm>
          <a:off x="8305800" y="0"/>
          <a:ext cx="152400" cy="22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smtClean="0">
                <a:solidFill>
                  <a:schemeClr val="accent1"/>
                </a:solidFill>
              </a:rPr>
              <a:t>Indicators of Preeminence</a:t>
            </a:r>
            <a:endParaRPr lang="en-US" dirty="0">
              <a:solidFill>
                <a:schemeClr val="accent1"/>
              </a:solidFill>
            </a:endParaRPr>
          </a:p>
        </p:txBody>
      </p:sp>
      <p:pic>
        <p:nvPicPr>
          <p:cNvPr id="12" name="Content Placeholder 11" descr="ARLDispersionBLPubsLabRev.JPG"/>
          <p:cNvPicPr>
            <a:picLocks noGrp="1" noChangeAspect="1"/>
          </p:cNvPicPr>
          <p:nvPr>
            <p:ph idx="1"/>
          </p:nvPr>
        </p:nvPicPr>
        <p:blipFill>
          <a:blip r:embed="rId3" cstate="print"/>
          <a:srcRect l="11818" t="5882" r="3636" b="25882"/>
          <a:stretch>
            <a:fillRect/>
          </a:stretch>
        </p:blipFill>
        <p:spPr>
          <a:xfrm>
            <a:off x="1143000" y="2057400"/>
            <a:ext cx="6946725" cy="4332244"/>
          </a:xfrm>
        </p:spPr>
      </p:pic>
      <p:sp>
        <p:nvSpPr>
          <p:cNvPr id="4" name="Date Placeholder 3"/>
          <p:cNvSpPr>
            <a:spLocks noGrp="1"/>
          </p:cNvSpPr>
          <p:nvPr>
            <p:ph type="dt" sz="half" idx="10"/>
          </p:nvPr>
        </p:nvSpPr>
        <p:spPr/>
        <p:txBody>
          <a:bodyPr/>
          <a:lstStyle/>
          <a:p>
            <a:fld id="{3BF72E70-F309-487C-8387-A657D1DD6C67}" type="datetime1">
              <a:rPr lang="en-US" smtClean="0"/>
              <a:pPr/>
              <a:t>4/14/2011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Indicators of Preeminence (cont.)</a:t>
            </a:r>
            <a:endParaRPr lang="en-US" dirty="0">
              <a:solidFill>
                <a:schemeClr val="accent1"/>
              </a:solidFill>
            </a:endParaRPr>
          </a:p>
        </p:txBody>
      </p:sp>
      <p:sp>
        <p:nvSpPr>
          <p:cNvPr id="3" name="Content Placeholder 2"/>
          <p:cNvSpPr>
            <a:spLocks noGrp="1"/>
          </p:cNvSpPr>
          <p:nvPr>
            <p:ph idx="1"/>
          </p:nvPr>
        </p:nvSpPr>
        <p:spPr/>
        <p:txBody>
          <a:bodyPr/>
          <a:lstStyle/>
          <a:p>
            <a:r>
              <a:rPr lang="en-US" dirty="0" smtClean="0"/>
              <a:t>Department of Commerce Gold, Silver and Bronze Medals</a:t>
            </a:r>
          </a:p>
          <a:p>
            <a:r>
              <a:rPr lang="en-US" dirty="0" smtClean="0"/>
              <a:t>National and international recognition, adoption and use of research, tools and data</a:t>
            </a:r>
          </a:p>
          <a:p>
            <a:r>
              <a:rPr lang="en-US" dirty="0" smtClean="0"/>
              <a:t>Long-term funding relationships that have existed for more than 60 years</a:t>
            </a:r>
          </a:p>
          <a:p>
            <a:r>
              <a:rPr lang="en-US" dirty="0" smtClean="0"/>
              <a:t>Requests by funding agencies for our participation in highly visible experiments and modeling efforts</a:t>
            </a:r>
          </a:p>
          <a:p>
            <a:r>
              <a:rPr lang="en-US" dirty="0" smtClean="0"/>
              <a:t>Frequent mention in journal articles and scientific meetings</a:t>
            </a:r>
          </a:p>
          <a:p>
            <a:r>
              <a:rPr lang="en-US" dirty="0" smtClean="0"/>
              <a:t>Widespread media coverage</a:t>
            </a:r>
          </a:p>
        </p:txBody>
      </p:sp>
      <p:sp>
        <p:nvSpPr>
          <p:cNvPr id="4" name="Date Placeholder 3"/>
          <p:cNvSpPr>
            <a:spLocks noGrp="1"/>
          </p:cNvSpPr>
          <p:nvPr>
            <p:ph type="dt" sz="half" idx="10"/>
          </p:nvPr>
        </p:nvSpPr>
        <p:spPr/>
        <p:txBody>
          <a:bodyPr/>
          <a:lstStyle/>
          <a:p>
            <a:fld id="{3BF72E70-F309-487C-8387-A657D1DD6C67}" type="datetime1">
              <a:rPr lang="en-US" smtClean="0"/>
              <a:pPr/>
              <a:t>4/14/2011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Future Plans</a:t>
            </a:r>
            <a:endParaRPr lang="en-US" dirty="0">
              <a:solidFill>
                <a:schemeClr val="accent1"/>
              </a:solidFill>
            </a:endParaRPr>
          </a:p>
        </p:txBody>
      </p:sp>
      <p:sp>
        <p:nvSpPr>
          <p:cNvPr id="4" name="Date Placeholder 3"/>
          <p:cNvSpPr>
            <a:spLocks noGrp="1"/>
          </p:cNvSpPr>
          <p:nvPr>
            <p:ph type="dt" sz="half" idx="10"/>
          </p:nvPr>
        </p:nvSpPr>
        <p:spPr/>
        <p:txBody>
          <a:bodyPr/>
          <a:lstStyle/>
          <a:p>
            <a:fld id="{3BF72E70-F309-487C-8387-A657D1DD6C67}" type="datetime1">
              <a:rPr lang="en-US" smtClean="0"/>
              <a:pPr/>
              <a:t>4/14/2011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7</a:t>
            </a:fld>
            <a:endParaRPr lang="en-US"/>
          </a:p>
        </p:txBody>
      </p:sp>
      <p:sp>
        <p:nvSpPr>
          <p:cNvPr id="8" name="Content Placeholder 7"/>
          <p:cNvSpPr>
            <a:spLocks noGrp="1"/>
          </p:cNvSpPr>
          <p:nvPr>
            <p:ph idx="1"/>
          </p:nvPr>
        </p:nvSpPr>
        <p:spPr/>
        <p:txBody>
          <a:bodyPr>
            <a:noAutofit/>
          </a:bodyPr>
          <a:lstStyle/>
          <a:p>
            <a:r>
              <a:rPr lang="en-US" sz="2800" dirty="0" smtClean="0">
                <a:solidFill>
                  <a:schemeClr val="accent1"/>
                </a:solidFill>
              </a:rPr>
              <a:t>Dispersion Research &amp; Development</a:t>
            </a:r>
          </a:p>
          <a:p>
            <a:pPr marL="639763" lvl="1" indent="-246063">
              <a:buFont typeface="Wingdings 2" pitchFamily="18" charset="2"/>
              <a:buChar char=""/>
            </a:pPr>
            <a:r>
              <a:rPr lang="en-US" sz="2000" dirty="0" smtClean="0">
                <a:latin typeface="Calibri" pitchFamily="34" charset="0"/>
              </a:rPr>
              <a:t>Increase integration and enhancement of a NOAA-wide plume prediction capability</a:t>
            </a:r>
          </a:p>
          <a:p>
            <a:pPr marL="639763" lvl="1" indent="-246063">
              <a:buFont typeface="Wingdings 2" pitchFamily="18" charset="2"/>
              <a:buChar char=""/>
            </a:pPr>
            <a:r>
              <a:rPr lang="en-US" sz="2000" dirty="0" smtClean="0">
                <a:latin typeface="Calibri" pitchFamily="34" charset="0"/>
              </a:rPr>
              <a:t>Closer coupling of dispersion and meteorology models</a:t>
            </a:r>
          </a:p>
          <a:p>
            <a:pPr marL="639763" lvl="1" indent="-246063">
              <a:buFont typeface="Wingdings 2" pitchFamily="18" charset="2"/>
              <a:buChar char=""/>
            </a:pPr>
            <a:r>
              <a:rPr lang="en-US" sz="2000" dirty="0" smtClean="0">
                <a:latin typeface="Calibri" pitchFamily="34" charset="0"/>
              </a:rPr>
              <a:t>Dispersion model integration into AWIPS-II</a:t>
            </a:r>
          </a:p>
          <a:p>
            <a:pPr marL="639763" lvl="1" indent="-246063">
              <a:buFont typeface="Wingdings 2" pitchFamily="18" charset="2"/>
              <a:buChar char=""/>
            </a:pPr>
            <a:r>
              <a:rPr lang="en-US" sz="2000" dirty="0" smtClean="0"/>
              <a:t>Improved HYSPLIT initialization with observations as given in Volcanic Ash Advisory </a:t>
            </a:r>
            <a:endParaRPr lang="en-US" sz="2000" dirty="0" smtClean="0">
              <a:latin typeface="Calibri" pitchFamily="34" charset="0"/>
            </a:endParaRPr>
          </a:p>
          <a:p>
            <a:pPr lvl="1"/>
            <a:r>
              <a:rPr lang="en-US" sz="2000" dirty="0" smtClean="0"/>
              <a:t>Develop new tracers with lower GWP</a:t>
            </a:r>
          </a:p>
          <a:p>
            <a:pPr lvl="1"/>
            <a:r>
              <a:rPr lang="en-US" sz="2000" dirty="0" smtClean="0"/>
              <a:t>Develop lower cost  autonomous fast-response measurements</a:t>
            </a:r>
            <a:endParaRPr lang="en-US" sz="2800" dirty="0" smtClean="0">
              <a:solidFill>
                <a:schemeClr val="accent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Future Plans</a:t>
            </a:r>
            <a:endParaRPr lang="en-US" dirty="0">
              <a:solidFill>
                <a:schemeClr val="accent1"/>
              </a:solidFill>
            </a:endParaRPr>
          </a:p>
        </p:txBody>
      </p:sp>
      <p:sp>
        <p:nvSpPr>
          <p:cNvPr id="4" name="Date Placeholder 3"/>
          <p:cNvSpPr>
            <a:spLocks noGrp="1"/>
          </p:cNvSpPr>
          <p:nvPr>
            <p:ph type="dt" sz="half" idx="10"/>
          </p:nvPr>
        </p:nvSpPr>
        <p:spPr/>
        <p:txBody>
          <a:bodyPr/>
          <a:lstStyle/>
          <a:p>
            <a:fld id="{3BF72E70-F309-487C-8387-A657D1DD6C67}" type="datetime1">
              <a:rPr lang="en-US" smtClean="0"/>
              <a:pPr/>
              <a:t>4/14/2011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8</a:t>
            </a:fld>
            <a:endParaRPr lang="en-US"/>
          </a:p>
        </p:txBody>
      </p:sp>
      <p:sp>
        <p:nvSpPr>
          <p:cNvPr id="8" name="Content Placeholder 7"/>
          <p:cNvSpPr>
            <a:spLocks noGrp="1"/>
          </p:cNvSpPr>
          <p:nvPr>
            <p:ph idx="1"/>
          </p:nvPr>
        </p:nvSpPr>
        <p:spPr/>
        <p:txBody>
          <a:bodyPr>
            <a:noAutofit/>
          </a:bodyPr>
          <a:lstStyle/>
          <a:p>
            <a:r>
              <a:rPr lang="en-US" sz="2800" dirty="0" smtClean="0">
                <a:solidFill>
                  <a:schemeClr val="accent1"/>
                </a:solidFill>
              </a:rPr>
              <a:t>Boundary Layer Research &amp; Development</a:t>
            </a:r>
            <a:endParaRPr lang="en-US" sz="2800" dirty="0" smtClean="0"/>
          </a:p>
          <a:p>
            <a:pPr lvl="1"/>
            <a:r>
              <a:rPr lang="en-US" sz="2000" dirty="0" smtClean="0">
                <a:latin typeface="Calibri" pitchFamily="34" charset="0"/>
              </a:rPr>
              <a:t>Develop urban observatory for in-situ vertical observations of mean and turbulent winds and temperature</a:t>
            </a:r>
          </a:p>
          <a:p>
            <a:pPr lvl="1"/>
            <a:r>
              <a:rPr lang="en-US" sz="2000" dirty="0" smtClean="0">
                <a:latin typeface="Calibri" pitchFamily="34" charset="0"/>
              </a:rPr>
              <a:t>Continue long-term collaboration and partnerships with federal agencies</a:t>
            </a:r>
          </a:p>
          <a:p>
            <a:pPr lvl="1"/>
            <a:r>
              <a:rPr lang="en-US" sz="2000" dirty="0" smtClean="0"/>
              <a:t>Support renewable energy  weather-related research, particularly wind energy</a:t>
            </a:r>
          </a:p>
          <a:p>
            <a:pPr lvl="1"/>
            <a:r>
              <a:rPr lang="en-US" sz="2000" dirty="0" smtClean="0"/>
              <a:t>Improve satellite calibration &amp; validation algorithms for land surface temperature and soil moisture using </a:t>
            </a:r>
            <a:r>
              <a:rPr lang="en-US" sz="2000" i="1" dirty="0" smtClean="0"/>
              <a:t>in situ</a:t>
            </a:r>
            <a:r>
              <a:rPr lang="en-US" sz="2000" dirty="0" smtClean="0"/>
              <a:t> measurements</a:t>
            </a:r>
          </a:p>
          <a:p>
            <a:r>
              <a:rPr lang="en-US" sz="2800" dirty="0" smtClean="0">
                <a:solidFill>
                  <a:schemeClr val="accent1"/>
                </a:solidFill>
              </a:rPr>
              <a:t>Continue and increase cross-divisional collaborations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F72E70-F309-487C-8387-A657D1DD6C67}" type="datetime1">
              <a:rPr lang="en-US" smtClean="0"/>
              <a:pPr/>
              <a:t>4/14/2011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9</a:t>
            </a:fld>
            <a:endParaRPr lang="en-US"/>
          </a:p>
        </p:txBody>
      </p:sp>
      <p:sp>
        <p:nvSpPr>
          <p:cNvPr id="3" name="Content Placeholder 2"/>
          <p:cNvSpPr>
            <a:spLocks noGrp="1"/>
          </p:cNvSpPr>
          <p:nvPr>
            <p:ph idx="4294967295"/>
          </p:nvPr>
        </p:nvSpPr>
        <p:spPr>
          <a:xfrm>
            <a:off x="533400" y="1905000"/>
            <a:ext cx="8229600" cy="4389437"/>
          </a:xfrm>
          <a:prstGeom prst="rect">
            <a:avLst/>
          </a:prstGeom>
        </p:spPr>
        <p:txBody>
          <a:bodyPr/>
          <a:lstStyle/>
          <a:p>
            <a:pPr algn="ctr">
              <a:buNone/>
            </a:pPr>
            <a:r>
              <a:rPr lang="en-US" sz="8000" dirty="0" smtClean="0">
                <a:solidFill>
                  <a:schemeClr val="accent1"/>
                </a:solidFill>
                <a:latin typeface="Andalus" pitchFamily="18" charset="-78"/>
                <a:cs typeface="Andalus" pitchFamily="18" charset="-78"/>
              </a:rPr>
              <a:t>Questions?</a:t>
            </a:r>
            <a:endParaRPr lang="en-US" sz="8000" dirty="0">
              <a:solidFill>
                <a:schemeClr val="accent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3C998A9F63674F9B1D7269A70FDE6B" ma:contentTypeVersion="0" ma:contentTypeDescription="Create a new document." ma:contentTypeScope="" ma:versionID="b6ea8a089e6556b1340cb476b7cdaa74">
  <xsd:schema xmlns:xsd="http://www.w3.org/2001/XMLSchema" xmlns:p="http://schemas.microsoft.com/office/2006/metadata/properties" targetNamespace="http://schemas.microsoft.com/office/2006/metadata/properties" ma:root="true" ma:fieldsID="46ce51841bcaebe75ae25adb2fb3cbe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486F6E9-E3F6-4088-B6F4-BC9CBF713C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DA49352-8809-43F1-9C63-8148830CB60F}">
  <ds:schemaRefs>
    <ds:schemaRef ds:uri="http://schemas.microsoft.com/sharepoint/v3/contenttype/forms"/>
  </ds:schemaRefs>
</ds:datastoreItem>
</file>

<file path=customXml/itemProps3.xml><?xml version="1.0" encoding="utf-8"?>
<ds:datastoreItem xmlns:ds="http://schemas.openxmlformats.org/officeDocument/2006/customXml" ds:itemID="{419CFFE2-D5AD-4ECC-96DB-96B651C1DC69}">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Flow</Template>
  <TotalTime>3362</TotalTime>
  <Words>1346</Words>
  <Application>Microsoft Office PowerPoint</Application>
  <PresentationFormat>On-screen Show (4:3)</PresentationFormat>
  <Paragraphs>102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1_Flow</vt:lpstr>
      <vt:lpstr>Atmospheric Dispersion and  Boundary Layer Research Summary</vt:lpstr>
      <vt:lpstr> Atmospheric Dispersion and Boundary Layer Posters and Demonstrations</vt:lpstr>
      <vt:lpstr>Summary of ARL’s Atmospheric Dispersion Research Program</vt:lpstr>
      <vt:lpstr>Summary of ARL’s Boundary Layer Research Program</vt:lpstr>
      <vt:lpstr>Indicators of Preeminence</vt:lpstr>
      <vt:lpstr>Indicators of Preeminence (cont.)</vt:lpstr>
      <vt:lpstr>Future Plans</vt:lpstr>
      <vt:lpstr>Future Plans</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mkerchne</dc:creator>
  <cp:lastModifiedBy>MKerchne</cp:lastModifiedBy>
  <cp:revision>204</cp:revision>
  <dcterms:created xsi:type="dcterms:W3CDTF">2010-03-05T18:03:08Z</dcterms:created>
  <dcterms:modified xsi:type="dcterms:W3CDTF">2011-04-14T18:38:57Z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0x0101005D3C998A9F63674F9B1D7269A70FDE6B</vt:lpwstr>
  </property>
</Properties>
</file>