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28"/>
  </p:notesMasterIdLst>
  <p:handoutMasterIdLst>
    <p:handoutMasterId r:id="rId29"/>
  </p:handoutMasterIdLst>
  <p:sldIdLst>
    <p:sldId id="256" r:id="rId5"/>
    <p:sldId id="349" r:id="rId6"/>
    <p:sldId id="350" r:id="rId7"/>
    <p:sldId id="318" r:id="rId8"/>
    <p:sldId id="347" r:id="rId9"/>
    <p:sldId id="361" r:id="rId10"/>
    <p:sldId id="348" r:id="rId11"/>
    <p:sldId id="362" r:id="rId12"/>
    <p:sldId id="352" r:id="rId13"/>
    <p:sldId id="363" r:id="rId14"/>
    <p:sldId id="319" r:id="rId15"/>
    <p:sldId id="364" r:id="rId16"/>
    <p:sldId id="320" r:id="rId17"/>
    <p:sldId id="356" r:id="rId18"/>
    <p:sldId id="366" r:id="rId19"/>
    <p:sldId id="354" r:id="rId20"/>
    <p:sldId id="353" r:id="rId21"/>
    <p:sldId id="357" r:id="rId22"/>
    <p:sldId id="359" r:id="rId23"/>
    <p:sldId id="360" r:id="rId24"/>
    <p:sldId id="355" r:id="rId25"/>
    <p:sldId id="365" r:id="rId26"/>
    <p:sldId id="30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a:srgbClr val="99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2447" autoAdjust="0"/>
  </p:normalViewPr>
  <p:slideViewPr>
    <p:cSldViewPr>
      <p:cViewPr varScale="1">
        <p:scale>
          <a:sx n="85" d="100"/>
          <a:sy n="85" d="100"/>
        </p:scale>
        <p:origin x="-141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2242" y="-67"/>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B58D40-B73A-4490-B237-085C714B9959}" type="doc">
      <dgm:prSet loTypeId="urn:microsoft.com/office/officeart/2005/8/layout/venn1" loCatId="relationship" qsTypeId="urn:microsoft.com/office/officeart/2005/8/quickstyle/simple4" qsCatId="simple" csTypeId="urn:microsoft.com/office/officeart/2005/8/colors/colorful1" csCatId="colorful" phldr="1"/>
      <dgm:spPr/>
    </dgm:pt>
    <dgm:pt modelId="{FBC1F583-09D2-4153-85BD-8887397B6E69}" type="pres">
      <dgm:prSet presAssocID="{9DB58D40-B73A-4490-B237-085C714B9959}" presName="compositeShape" presStyleCnt="0">
        <dgm:presLayoutVars>
          <dgm:chMax val="7"/>
          <dgm:dir/>
          <dgm:resizeHandles val="exact"/>
        </dgm:presLayoutVars>
      </dgm:prSet>
      <dgm:spPr/>
    </dgm:pt>
  </dgm:ptLst>
  <dgm:cxnLst>
    <dgm:cxn modelId="{3084E2FE-7DC2-4232-9319-33B9CDB45EC8}" type="presOf" srcId="{9DB58D40-B73A-4490-B237-085C714B9959}" destId="{FBC1F583-09D2-4153-85BD-8887397B6E69}" srcOrd="0"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B58D40-B73A-4490-B237-085C714B9959}" type="doc">
      <dgm:prSet loTypeId="urn:microsoft.com/office/officeart/2005/8/layout/venn1" loCatId="relationship" qsTypeId="urn:microsoft.com/office/officeart/2005/8/quickstyle/simple4" qsCatId="simple" csTypeId="urn:microsoft.com/office/officeart/2005/8/colors/colorful1" csCatId="colorful" phldr="1"/>
      <dgm:spPr/>
    </dgm:pt>
    <dgm:pt modelId="{FBC1F583-09D2-4153-85BD-8887397B6E69}" type="pres">
      <dgm:prSet presAssocID="{9DB58D40-B73A-4490-B237-085C714B9959}" presName="compositeShape" presStyleCnt="0">
        <dgm:presLayoutVars>
          <dgm:chMax val="7"/>
          <dgm:dir/>
          <dgm:resizeHandles val="exact"/>
        </dgm:presLayoutVars>
      </dgm:prSet>
      <dgm:spPr/>
    </dgm:pt>
  </dgm:ptLst>
  <dgm:cxnLst>
    <dgm:cxn modelId="{77D4852F-839D-473E-B618-F97674513130}" type="presOf" srcId="{9DB58D40-B73A-4490-B237-085C714B9959}" destId="{FBC1F583-09D2-4153-85BD-8887397B6E69}" srcOrd="0"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D34DAF0-7C9F-4E8D-BD08-AED5727D07C9}" type="datetimeFigureOut">
              <a:rPr lang="en-US" smtClean="0"/>
              <a:pPr/>
              <a:t>4/18/2011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CB3F40-07FE-4D01-A2BC-ABC3E7595E3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85DC63-5220-4D44-BB95-1971E560EE91}" type="datetimeFigureOut">
              <a:rPr lang="en-US" smtClean="0"/>
              <a:pPr/>
              <a:t>4/18/2011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968C90-F160-400A-9168-041FF088281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aseline="0" dirty="0" smtClean="0"/>
              <a:t>Good morning. It is an honor to have been assigned the responsibility of presenting an overview of ARL’s dispersion and boundary layer research programs. We are glad that OAR has saved the best for the last, as it were, in the laboratory review cycle. I welcome our colleagues from OAR and other NOAA offices, our stake holders, other guests, and especially our reviewers. And to our reviewers I say that we sincerely appreciate the time and effort you have given thus far and look forward to receiving your comments and suggestions for improvement.</a:t>
            </a:r>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aseline="0" dirty="0" smtClean="0"/>
              <a:t>Our dispersion expertise that is a critical contribution to the DOE facilities in Idaho and Nevada is derived from the nexus of the measurements and modeling efforts. This symbiotic relationship has served ARL well and we plan to continue research and development in this manner. One very recent example of this synergy is the adaptation of the HYSPLIT dispersion model for use at the U.S. Dept. of Energy’s Idaho National Laboratory. The decision support tool developed for the INL assessment specialists required the calculation of radioactive total effective dose equivalents, as well as doses to the thyroid, due to inhalation, ground shine, and so forth. It also required the tracking of multiple nuclides. These were all incorporated into the INL-specific decision support tool and then further into the READY system, both of which will be demonstrated during the poster sessions.</a:t>
            </a:r>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aseline="0" dirty="0" smtClean="0"/>
              <a:t>To support this idea of intertwined modeling and measurement efforts, I have included here some key accomplishments in both areas. One of the first things accomplished by early ARL scientists in the 1940's was the estimation of the location of a secret Soviet atomic bomb test site. The decade of the 1950's was when dispersion models began to be developed in support of the nation’s weapons testing and nuclear reactor testing programs. On the measurements side, balloon technologies began to be developed for the measurement of dispersion and bulk air flow. Local mesonets began to be installed and utilized at the various DOE facilities for dispersion research and measurements. This was followed in the 1960's by the development of atmospheric tracer technologies for dispersion model development, evaluation, and improvement. </a:t>
            </a:r>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aseline="0" dirty="0" smtClean="0"/>
              <a:t>The 1970's saw a decade of puff-trajectory dispersion model development and also participation in the first major urban air quality/dispersion study in St. Louis. Model development continued in the 1980's with the inception of the Hybrid single-particle </a:t>
            </a:r>
            <a:r>
              <a:rPr lang="en-US" sz="1200" baseline="0" dirty="0" err="1" smtClean="0"/>
              <a:t>Lagrangian</a:t>
            </a:r>
            <a:r>
              <a:rPr lang="en-US" sz="1200" baseline="0" dirty="0" smtClean="0"/>
              <a:t> integrated trajectory (HYSPLIT) model. In the same decade, many major atmospheric tracer studies were conducted in complex terrain and over distances ranging from mesoscale to hemispheric scales.</a:t>
            </a:r>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In the 1990's, HYSPLIT was made available for on-line public access through a web-based system called READY, an acronym for Real-time Environmental Applications and Display </a:t>
            </a:r>
            <a:r>
              <a:rPr lang="en-US" sz="1200" baseline="0" dirty="0" err="1" smtClean="0"/>
              <a:t>sYstem</a:t>
            </a:r>
            <a:r>
              <a:rPr lang="en-US" sz="1200" baseline="0" dirty="0" smtClean="0"/>
              <a:t>. HYSPLIT was also adapted to provide volcanic ash plume forecasts. In the same decade, ARL began using small aircraft to complement highly-detailed surface-based measurements of surface fluxes in the boundary layer. In the decade that just ended, ARL participated in several major urban atmospheric dispersion studies that included work at the Pentagon and in New York City. Also in that same decade, HYSPLIT was adapted for use at the NOAA National Centers for Environmental Prediction (NCEP) so that National Weather Service forecasters could have access to plume dispersion forecasts for large events. There have been many more major accomplishments in these two research and development areas, but time does not permit a more complete treatise of this subject.</a:t>
            </a:r>
          </a:p>
          <a:p>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aseline="0" dirty="0" smtClean="0"/>
              <a:t>Which now brings us to the current state of research and development in the areas of dispersion and boundary layer meteorology within ARL. This research makes up the most extensive area of focus in the laboratory. All four divisions remain engaged in various aspects of research. We continue to use both modeling and measurements components, because neither component would be as effective without the other. In addition, the modeling and measurements components are assets that are used in the other ARL research themes, namely climate and air quality. An example of the use of these assets in air quality is the utilization of the HYSPLIT model during the intentional burning of oil slicks during the Deep Water Horizon oil spill in the Gulf of Mexico. Both the climate and air quality themes will be discussed later in separate sessions when these cross-over connections will be described in greater detail.</a:t>
            </a:r>
          </a:p>
        </p:txBody>
      </p:sp>
      <p:sp>
        <p:nvSpPr>
          <p:cNvPr id="4" name="Slide Number Placeholder 3"/>
          <p:cNvSpPr>
            <a:spLocks noGrp="1"/>
          </p:cNvSpPr>
          <p:nvPr>
            <p:ph type="sldNum" sz="quarter" idx="10"/>
          </p:nvPr>
        </p:nvSpPr>
        <p:spPr/>
        <p:txBody>
          <a:bodyPr/>
          <a:lstStyle/>
          <a:p>
            <a:fld id="{44968C90-F160-400A-9168-041FF088281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aseline="0" dirty="0" smtClean="0"/>
              <a:t>Which now brings us to the current state of research and development in the areas of dispersion and boundary layer meteorology within ARL. This major research thrust is common to all four laboratory divisions. We continue to use both modeling and measurements components, because neither component would be as effective without the other. In addition, the modeling and measurements components are assets that are used in the other ARL research themes, namely climate and air quality. Both the climate and air quality themes will be discussed later in separate sessions when these cross-over connections will be described in greater detail. These assets continually prove their relevancy as new dispersion challenges arise, such as the Deep Water Horizon, the Icelandic volcano, and the Japanese Fukushima Dai-</a:t>
            </a:r>
            <a:r>
              <a:rPr lang="en-US" sz="1200" baseline="0" dirty="0" err="1" smtClean="0"/>
              <a:t>ichi</a:t>
            </a:r>
            <a:r>
              <a:rPr lang="en-US" sz="1200" baseline="0" dirty="0" smtClean="0"/>
              <a:t> nuclear complex.</a:t>
            </a:r>
          </a:p>
        </p:txBody>
      </p:sp>
      <p:sp>
        <p:nvSpPr>
          <p:cNvPr id="4" name="Slide Number Placeholder 3"/>
          <p:cNvSpPr>
            <a:spLocks noGrp="1"/>
          </p:cNvSpPr>
          <p:nvPr>
            <p:ph type="sldNum" sz="quarter" idx="10"/>
          </p:nvPr>
        </p:nvSpPr>
        <p:spPr/>
        <p:txBody>
          <a:bodyPr/>
          <a:lstStyle/>
          <a:p>
            <a:fld id="{44968C90-F160-400A-9168-041FF088281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aseline="0" dirty="0" smtClean="0"/>
              <a:t>The modeling component is principally used in the dispersion research program. It is focused on the </a:t>
            </a:r>
            <a:r>
              <a:rPr lang="en-US" sz="1200" baseline="0" dirty="0" err="1" smtClean="0"/>
              <a:t>HYbrid</a:t>
            </a:r>
            <a:r>
              <a:rPr lang="en-US" sz="1200" baseline="0" dirty="0" smtClean="0"/>
              <a:t> Single-Particle </a:t>
            </a:r>
            <a:r>
              <a:rPr lang="en-US" sz="1200" baseline="0" dirty="0" err="1" smtClean="0"/>
              <a:t>Lagrangian</a:t>
            </a:r>
            <a:r>
              <a:rPr lang="en-US" sz="1200" baseline="0" dirty="0" smtClean="0"/>
              <a:t> Integrated Trajectory or HYSPLIT model. HYSPLIT is a world-class capability that has been adopted not only nationally, but internationally, as well. It is being used for tracking radiological and chemical plumes, volcanic ash plumes, dust, and fire smoke. The topics Dust and Fire Smoke are in parentheses because these are air quality research topics that depend on the HYSPLIT model. A very recent example of the use of HYSPLIT for volcanic ash forecasting was during the Icelandic volcano eruption last year that severely impacted European air travel last year. More details on the HYSPLIT model will be presented by Roland Draxler and Barbara Stunder in later presentations in this session. The utility of the HYSPLIT model is being enhanced through the development and implementation of decision support tools. These tools provide emergency managers, for example, critical dispersion information in an easy to use format that is necessary to make quick decisions to help protect lives and property. During the poster session, Glenn Rolph and Brad Reese will demonstrate decision support tools that have been developed around the HYSPLIT model. A poster by Walt Schalk describes how models are being used in consequence assessments at the Nevada National Security Site, formerly known as the Nevada Test Site.</a:t>
            </a:r>
          </a:p>
        </p:txBody>
      </p:sp>
      <p:sp>
        <p:nvSpPr>
          <p:cNvPr id="4" name="Slide Number Placeholder 3"/>
          <p:cNvSpPr>
            <a:spLocks noGrp="1"/>
          </p:cNvSpPr>
          <p:nvPr>
            <p:ph type="sldNum" sz="quarter" idx="10"/>
          </p:nvPr>
        </p:nvSpPr>
        <p:spPr/>
        <p:txBody>
          <a:bodyPr/>
          <a:lstStyle/>
          <a:p>
            <a:fld id="{44968C90-F160-400A-9168-041FF088281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aseline="0" dirty="0" smtClean="0"/>
              <a:t>The measurements component of the dispersion and boundary layer research programs consists of several parts. Perhaps the best-known piece of the dispersion measurements component is the atmospheric tracer dispersion program. An atmospheric tracer in this sense is an intentionally released gaseous tracer that serves as a surrogate for a harmful chemical. It is non-toxic, invisible, odorless, tasteless, non-depositing, inert, and is easily detectable using special equipment at parts per trillion levels in the atmosphere. It mimics the dispersion of a harmful chemical in study areas where the actual harmful chemical cannot be released. The most recent focus of this effort has been on urban dispersion, with participation in nearly every major urban tracer dispersion experiment of the past decade. These studies have been conducted in collaboration with the U.S. Dept. of Homeland Security and the U.S. Dept. of Defense. Rick Eckman will describe this research in greater detail in a presentation in this session. An exhibit by Roger Carter during the poster session will demonstrate some of the equipment used to detect the minute levels of tracer gases. It should also be noted that the capability has also been applied to air quality research in partnership with the U.S. EPA. A poster by Dennis Finn in the air quality theme describes this effort.</a:t>
            </a:r>
          </a:p>
        </p:txBody>
      </p:sp>
      <p:sp>
        <p:nvSpPr>
          <p:cNvPr id="4" name="Slide Number Placeholder 3"/>
          <p:cNvSpPr>
            <a:spLocks noGrp="1"/>
          </p:cNvSpPr>
          <p:nvPr>
            <p:ph type="sldNum" sz="quarter" idx="10"/>
          </p:nvPr>
        </p:nvSpPr>
        <p:spPr/>
        <p:txBody>
          <a:bodyPr/>
          <a:lstStyle/>
          <a:p>
            <a:fld id="{44968C90-F160-400A-9168-041FF088281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aseline="0" dirty="0" smtClean="0"/>
              <a:t>Mesonets are also a part of the measurements components of the dispersion and boundary layer research programs. </a:t>
            </a:r>
            <a:r>
              <a:rPr lang="en-US" sz="1200" baseline="0" dirty="0" err="1" smtClean="0"/>
              <a:t>DCNet</a:t>
            </a:r>
            <a:r>
              <a:rPr lang="en-US" sz="1200" baseline="0" dirty="0" smtClean="0"/>
              <a:t>, a mesonet installed in the national capital area is being used to investigate urban boundary layers to help with national security efforts. Other mesonets in southern Idaho at the Idaho National Laboratory and in southern Nevada at the Nevada National Security Site are being utilized in collaboration with the U.S. Dept. of Energy. Each of these DOE sites has an atmospheric tracer release and measurement facility for dispersion research. The Regional Air Monitoring &amp; Analytical Network (RAMAN) is operated in Eastern Tennessee. Will Pendergrass and Walt </a:t>
            </a:r>
            <a:r>
              <a:rPr lang="en-US" sz="1200" baseline="0" dirty="0" err="1" smtClean="0"/>
              <a:t>Shalk</a:t>
            </a:r>
            <a:r>
              <a:rPr lang="en-US" sz="1200" baseline="0" dirty="0" smtClean="0"/>
              <a:t> will describe these mesonets and associated research efforts in presentations that follow in this session.</a:t>
            </a:r>
          </a:p>
        </p:txBody>
      </p:sp>
      <p:sp>
        <p:nvSpPr>
          <p:cNvPr id="4" name="Slide Number Placeholder 3"/>
          <p:cNvSpPr>
            <a:spLocks noGrp="1"/>
          </p:cNvSpPr>
          <p:nvPr>
            <p:ph type="sldNum" sz="quarter" idx="10"/>
          </p:nvPr>
        </p:nvSpPr>
        <p:spPr/>
        <p:txBody>
          <a:bodyPr/>
          <a:lstStyle/>
          <a:p>
            <a:fld id="{44968C90-F160-400A-9168-041FF088281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aseline="0" dirty="0" smtClean="0"/>
              <a:t>Intensive research in boundary layer meteorology requires sophisticated equipment using cutting-edge technology. If an instrument did not exist for measuring a certain governing process, ARL scientists and engineers invented the needed instrument. We have developed a number of unique tools for the measurement of boundary layer characteristics. These include the Best Aircraft Turbulence Probe (BAT Probe), developed primarily by the late Dr. Tim Crawford, the Extreme Turbulence Probe or ET Probe, also originally conceived by Tim, and various balloon technologies. Some of these instruments have international recognition and use and are being employed for a wide diversity applications.  The three instruments and measurement platforms will be described in the poster and equipment demonstration session by Ed Dumas, Rick Eckman, and Randy Johnson, respectively.</a:t>
            </a:r>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aseline="0" dirty="0" smtClean="0"/>
              <a:t>ARL’s dispersion and boundary layer research programs have the longest history in the laboratory and are being worked on in every division of the laboratory. These programs serve as a unifying force across the laboratory, even though the four divisions are scattered all across the country. These programs exemplify Steve Fine’s message of transition, for indeed, they are in transition. I will describe more of the history of these programs and the progress of transition later in this presentation. But first, I think it prudent to describe how these two programs (dispersion and boundary layer research) are intertwined.</a:t>
            </a:r>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aseline="0" dirty="0" smtClean="0"/>
              <a:t>ARL’s boundary layer research is also focusing on supporting renewable energy. Progress in fully developing wind-generated energy depends on accurate wind forecasts. This is a new area of growth and development for ARL. Field studies to improve wind forecasts began last year as the result of a Cooperative Research and Development Agreement (CRADA) between ARL and Duke Energy. Another field study will begin in July of this year as a collaborative effort between ARL, ESRL, DOE’s Energy Efficiency and Renewable Energy agency and two private industry partners. A poster by Chris Vogel describes ARL’s effort in this area.</a:t>
            </a:r>
          </a:p>
        </p:txBody>
      </p:sp>
      <p:sp>
        <p:nvSpPr>
          <p:cNvPr id="4" name="Slide Number Placeholder 3"/>
          <p:cNvSpPr>
            <a:spLocks noGrp="1"/>
          </p:cNvSpPr>
          <p:nvPr>
            <p:ph type="sldNum" sz="quarter" idx="10"/>
          </p:nvPr>
        </p:nvSpPr>
        <p:spPr/>
        <p:txBody>
          <a:bodyPr/>
          <a:lstStyle/>
          <a:p>
            <a:fld id="{44968C90-F160-400A-9168-041FF088281A}"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Finally, I’d like to return to topic of transition that Steve Fine mentioned near the end of his presentation. Nowhere is the topic of transition better exemplified than in this theme of atmospheric dispersion and boundary layer research. Of the four areas of transition Steve mentioned in his presentation, all of them are being worked on in the dispersion and boundary layer programs. Specifically, we have been working to better integrate these programs with NOAA priorities. We have established boundary layer meteorology as another focus area. These programs serve as a unifying force across the laboratory, even though the four divisions are scattered all across the country. The integration of research and technical services provides a synergistic relationship for each other. Now I invite you to “sit back, relax, and enjoy the show.” Any questions?</a:t>
            </a:r>
          </a:p>
          <a:p>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baseline="0" dirty="0" smtClean="0"/>
              <a:t>Atmospheric dispersion and boundary layer presentations and the names of the presenters.</a:t>
            </a:r>
          </a:p>
          <a:p>
            <a:pPr>
              <a:buFontTx/>
              <a:buNone/>
            </a:pPr>
            <a:r>
              <a:rPr lang="en-US" baseline="0" dirty="0" smtClean="0"/>
              <a:t>ARL will now present five talks addressing the issues identified on the slide.</a:t>
            </a:r>
          </a:p>
          <a:p>
            <a:pPr>
              <a:buFontTx/>
              <a:buNone/>
            </a:pPr>
            <a:endParaRPr lang="en-US" baseline="0" dirty="0" smtClean="0"/>
          </a:p>
          <a:p>
            <a:pPr>
              <a:buFontTx/>
              <a:buNone/>
            </a:pPr>
            <a:r>
              <a:rPr lang="en-US" baseline="0" dirty="0" smtClean="0"/>
              <a:t>In general, ARL relies on measurement and monitoring data used in tandem with research models to assess effects of pollutants on environmental quality, climate change, human and ecosystem health, and agricultural impacts.  </a:t>
            </a:r>
          </a:p>
          <a:p>
            <a:pPr>
              <a:buFontTx/>
              <a:buNone/>
            </a:pPr>
            <a:endParaRPr lang="en-US" baseline="0" dirty="0" smtClean="0"/>
          </a:p>
          <a:p>
            <a:pPr>
              <a:buFontTx/>
              <a:buNone/>
            </a:pPr>
            <a:r>
              <a:rPr lang="en-US" baseline="0" dirty="0" smtClean="0"/>
              <a:t>Our focus tends to be influenced by concerns regarding food and energy security, as well as economic growth.  </a:t>
            </a:r>
          </a:p>
          <a:p>
            <a:pPr>
              <a:buFontTx/>
              <a:buNone/>
            </a:pPr>
            <a:endParaRPr lang="en-US" baseline="0" dirty="0" smtClean="0"/>
          </a:p>
          <a:p>
            <a:pPr>
              <a:buFontTx/>
              <a:buNone/>
            </a:pPr>
            <a:r>
              <a:rPr lang="en-US" baseline="0" dirty="0" smtClean="0"/>
              <a:t>ARL science addresses issues of atmospheric chemistry and air-surface exchange.  Our partners are responsible for using this information to assess effects in a multimedia framework. </a:t>
            </a:r>
          </a:p>
          <a:p>
            <a:pPr>
              <a:buFontTx/>
              <a:buChar char="-"/>
            </a:pPr>
            <a:endParaRPr lang="en-US" baseline="0" dirty="0" smtClean="0"/>
          </a:p>
          <a:p>
            <a:pPr>
              <a:buFontTx/>
              <a:buChar char="-"/>
            </a:pPr>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ARL has been involved in dispersion and boundary layer research for more than 60 years. An understanding of dispersion meteorology brings with it an understanding of boundary layer processes, for it is largely dispersion within the boundary layer that we are interested in understanding and modeling. Our recent emphasis on boundary layer meteorology is a natural outgrowth of our research in dispersion meteorology. The emphasis on boundary layer meteorological research is sufficient to warrant the creation of a strategic plan separate from that of dispersion meteorology. For the purposes of this review, we have combined the two fields of study since they are so very closely related.</a:t>
            </a:r>
          </a:p>
        </p:txBody>
      </p:sp>
      <p:sp>
        <p:nvSpPr>
          <p:cNvPr id="4" name="Slide Number Placeholder 3"/>
          <p:cNvSpPr>
            <a:spLocks noGrp="1"/>
          </p:cNvSpPr>
          <p:nvPr>
            <p:ph type="sldNum" sz="quarter" idx="10"/>
          </p:nvPr>
        </p:nvSpPr>
        <p:spPr/>
        <p:txBody>
          <a:bodyPr/>
          <a:lstStyle/>
          <a:p>
            <a:fld id="{44968C90-F160-400A-9168-041FF088281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baseline="0" dirty="0" smtClean="0"/>
              <a:t>The development of the dispersion program strategic plan is nearly complete. The plan defines the mission and goals of our research and development efforts. The mission is to provide scientific information and tools to improve the prediction of the dispersion of harmful materials into the atmosphere. We do this to protect public health and the environment, and to minimize the economic impacts to society. There are two goals associated with this mission. These are: 1) improve the quality of atmospheric transport and diffusion predictions and assessments, which includes the estimation of uncertainties, and 2) improve decision-makers’ understanding of the predictions, assessments, and associated uncertainties.</a:t>
            </a:r>
            <a:endParaRPr lang="en-US" sz="2000" dirty="0" smtClean="0"/>
          </a:p>
        </p:txBody>
      </p:sp>
      <p:sp>
        <p:nvSpPr>
          <p:cNvPr id="4" name="Slide Number Placeholder 3"/>
          <p:cNvSpPr>
            <a:spLocks noGrp="1"/>
          </p:cNvSpPr>
          <p:nvPr>
            <p:ph type="sldNum" sz="quarter" idx="10"/>
          </p:nvPr>
        </p:nvSpPr>
        <p:spPr/>
        <p:txBody>
          <a:bodyPr/>
          <a:lstStyle/>
          <a:p>
            <a:fld id="{44968C90-F160-400A-9168-041FF088281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baseline="0" dirty="0" smtClean="0"/>
              <a:t>Because our boundary layer program is still new, a strategic plan for the program is still being formulated. Two very specific goals have been identified. Others may also be identified as the discussion continues. These goals are: 1) improve the understanding and prediction of boundary layer phenomena for multiple applications, including dispersion models, wind power production, and hurricanes, and 2) improve land surface characterizations, particularly soil moisture and temperature, to assist with calibration of satellite-based measurements. We have also identified a number of tools we will use to accomplish these goals including mesoscale meteorological monitoring networks (called mesonets), and the development of innovative new instruments and measurements.</a:t>
            </a:r>
            <a:endParaRPr lang="en-US" sz="2000" dirty="0" smtClean="0"/>
          </a:p>
        </p:txBody>
      </p:sp>
      <p:sp>
        <p:nvSpPr>
          <p:cNvPr id="4" name="Slide Number Placeholder 3"/>
          <p:cNvSpPr>
            <a:spLocks noGrp="1"/>
          </p:cNvSpPr>
          <p:nvPr>
            <p:ph type="sldNum" sz="quarter" idx="10"/>
          </p:nvPr>
        </p:nvSpPr>
        <p:spPr/>
        <p:txBody>
          <a:bodyPr/>
          <a:lstStyle/>
          <a:p>
            <a:fld id="{44968C90-F160-400A-9168-041FF088281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aseline="0" dirty="0" smtClean="0"/>
              <a:t>There are a number of other drivers for our dispersion and boundary layer research programs besides our own strategic plans. Our programs fit neatly into NOAA’s Next Generation Strategic Plan, which became effective in December of last year. These programs help fulfill NOAA’s long-term goal of a weather-ready nation by helping our society to prepare for and respond to weather-related events. Three specific objectives of the goal are met: 1) Reduced loss of life, property, and disruption from high-impact events, 2) Improved transportation efficiency and safety, and 3) A more productive and efficient economy through environmental information relevant to key sectors of the U.S. economy. </a:t>
            </a:r>
          </a:p>
        </p:txBody>
      </p:sp>
      <p:sp>
        <p:nvSpPr>
          <p:cNvPr id="4" name="Slide Number Placeholder 3"/>
          <p:cNvSpPr>
            <a:spLocks noGrp="1"/>
          </p:cNvSpPr>
          <p:nvPr>
            <p:ph type="sldNum" sz="quarter" idx="10"/>
          </p:nvPr>
        </p:nvSpPr>
        <p:spPr/>
        <p:txBody>
          <a:bodyPr/>
          <a:lstStyle/>
          <a:p>
            <a:fld id="{44968C90-F160-400A-9168-041FF088281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aseline="0" dirty="0" smtClean="0"/>
              <a:t>Another driver is the National Response Framework (NRF), issued in 2008 by the Federal Emergency Management Agency (FEMA) of the U.S. Dept. of Homeland Security, and approved by the President himself. The NRF is a guide to how the Nation conducts all-hazards response and assigns to agencies their roles and responsibilities during such events. The term “response” as used in the NRF includes immediate actions to save lives, protect property and the environment, and meet basic human needs. Emergency Support Function Annexes of the NRF assign a number of plume-related responsibilities to NOAA. ARL’s participation is included in 6 emergency support functions that are shown on this slide. These functions are: Firefighting (smoke plume forecasting, see ESF #4-5), Public Health and Medical Services (radioactive and hazardous materials plume dispersion, see ESF #8-11), Search and Rescue (pollutant transport and dispersion, see ESF #9-6), Oil and Hazardous Materials Response (includes participation in the Interagency Modeling and Atmospheric Assessment Center–IMAAC, see ESF #10-11), Energy (dispersion model forecasts, see ESF #12-6), and Public Safety and Security (airborne plume prediction, see ESF #13-8). </a:t>
            </a:r>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aseline="0" dirty="0" smtClean="0"/>
              <a:t>Agreements with other agencies, both national and international, provide for volcanic ash plume prediction. These agencies include the Federal Aviation Administration, the US Geological Survey, and the International Civil Aviation Organization (ICAO). Still other agreements with the U.S. Department of Energy are the drivers for the sharing of dispersion expertise in emergency operation center settings and for the operation of long-term mesonets.</a:t>
            </a:r>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As previously mentioned, the history of dispersion and boundary layer research in ARL goes back more than 60 years. Much has been learned along the way. The research effort includes both modeling and measurements. The modeling component is comprised primarily of the world-class </a:t>
            </a:r>
            <a:r>
              <a:rPr lang="en-US" sz="1200" baseline="0" dirty="0" err="1" smtClean="0"/>
              <a:t>HYbrid</a:t>
            </a:r>
            <a:r>
              <a:rPr lang="en-US" sz="1200" baseline="0" dirty="0" smtClean="0"/>
              <a:t> Single-Particle </a:t>
            </a:r>
            <a:r>
              <a:rPr lang="en-US" sz="1200" baseline="0" dirty="0" err="1" smtClean="0"/>
              <a:t>Lagrangian</a:t>
            </a:r>
            <a:r>
              <a:rPr lang="en-US" sz="1200" baseline="0" dirty="0" smtClean="0"/>
              <a:t> Integrated Trajectory Model (HYSPLIT). The measurements component has many parts, such as the world-class atmospheric tracer measurement capability, mesonets for measuring complex terrain meteorological phenomena, and special in-house developed instruments.</a:t>
            </a:r>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09600" y="6400800"/>
            <a:ext cx="1752600" cy="365125"/>
          </a:xfrm>
        </p:spPr>
        <p:txBody>
          <a:bodyPr/>
          <a:lstStyle>
            <a:lvl1pPr>
              <a:defRPr sz="1400"/>
            </a:lvl1pPr>
          </a:lstStyle>
          <a:p>
            <a:r>
              <a:rPr lang="en-US" dirty="0" smtClean="0"/>
              <a:t>5/3/2011</a:t>
            </a:r>
            <a:endParaRPr lang="en-US" dirty="0"/>
          </a:p>
        </p:txBody>
      </p:sp>
      <p:sp>
        <p:nvSpPr>
          <p:cNvPr id="4" name="Footer Placeholder 3"/>
          <p:cNvSpPr>
            <a:spLocks noGrp="1"/>
          </p:cNvSpPr>
          <p:nvPr>
            <p:ph type="ftr" sz="quarter" idx="11"/>
          </p:nvPr>
        </p:nvSpPr>
        <p:spPr>
          <a:xfrm>
            <a:off x="2895600" y="6400800"/>
            <a:ext cx="3352800" cy="365125"/>
          </a:xfrm>
        </p:spPr>
        <p:txBody>
          <a:bodyPr/>
          <a:lstStyle>
            <a:lvl1pPr>
              <a:defRPr sz="1400"/>
            </a:lvl1pPr>
          </a:lstStyle>
          <a:p>
            <a:r>
              <a:rPr lang="en-US" dirty="0" smtClean="0"/>
              <a:t>Air Resources Laboratory</a:t>
            </a:r>
            <a:endParaRPr lang="en-US" dirty="0"/>
          </a:p>
        </p:txBody>
      </p:sp>
      <p:sp>
        <p:nvSpPr>
          <p:cNvPr id="5" name="Slide Number Placeholder 4"/>
          <p:cNvSpPr>
            <a:spLocks noGrp="1"/>
          </p:cNvSpPr>
          <p:nvPr>
            <p:ph type="sldNum" sz="quarter" idx="12"/>
          </p:nvPr>
        </p:nvSpPr>
        <p:spPr>
          <a:xfrm>
            <a:off x="8077200" y="6400800"/>
            <a:ext cx="762000" cy="365125"/>
          </a:xfrm>
        </p:spPr>
        <p:txBody>
          <a:bodyPr/>
          <a:lstStyle>
            <a:lvl1pPr>
              <a:defRPr sz="1400"/>
            </a:lvl1pPr>
          </a:lstStyle>
          <a:p>
            <a:fld id="{3E7EE49B-C32B-495C-9640-ABBF50F57D80}" type="slidenum">
              <a:rPr lang="en-US" smtClean="0"/>
              <a:pPr/>
              <a:t>‹#›</a:t>
            </a:fld>
            <a:endParaRPr lang="en-US" dirty="0"/>
          </a:p>
        </p:txBody>
      </p:sp>
      <p:sp>
        <p:nvSpPr>
          <p:cNvPr id="8" name="Content Placeholder 2"/>
          <p:cNvSpPr>
            <a:spLocks noGrp="1"/>
          </p:cNvSpPr>
          <p:nvPr>
            <p:ph idx="13"/>
          </p:nvPr>
        </p:nvSpPr>
        <p:spPr>
          <a:xfrm>
            <a:off x="609600" y="1524000"/>
            <a:ext cx="8229600" cy="4389120"/>
          </a:xfrm>
          <a:prstGeom prst="rect">
            <a:avLst/>
          </a:prstGeom>
        </p:spPr>
        <p:txBody>
          <a:bodyPr/>
          <a:lstStyle>
            <a:lvl1pPr>
              <a:defRPr sz="3600"/>
            </a:lvl1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935480"/>
            <a:ext cx="8229600" cy="4389120"/>
          </a:xfrm>
          <a:prstGeom prst="rect">
            <a:avLst/>
          </a:prstGeo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0" y="6400800"/>
            <a:ext cx="990600" cy="365125"/>
          </a:xfrm>
        </p:spPr>
        <p:txBody>
          <a:bodyPr/>
          <a:lstStyle>
            <a:lvl1pPr>
              <a:defRPr sz="1400"/>
            </a:lvl1pPr>
          </a:lstStyle>
          <a:p>
            <a:r>
              <a:rPr lang="en-US" dirty="0" smtClean="0"/>
              <a:t>5/3/2001</a:t>
            </a:r>
            <a:endParaRPr lang="en-US" dirty="0"/>
          </a:p>
        </p:txBody>
      </p:sp>
      <p:sp>
        <p:nvSpPr>
          <p:cNvPr id="5" name="Footer Placeholder 4"/>
          <p:cNvSpPr>
            <a:spLocks noGrp="1"/>
          </p:cNvSpPr>
          <p:nvPr>
            <p:ph type="ftr" sz="quarter" idx="11"/>
          </p:nvPr>
        </p:nvSpPr>
        <p:spPr>
          <a:xfrm>
            <a:off x="2895600" y="6400800"/>
            <a:ext cx="3352800" cy="365125"/>
          </a:xfrm>
        </p:spPr>
        <p:txBody>
          <a:bodyPr/>
          <a:lstStyle>
            <a:lvl1pPr>
              <a:defRPr sz="1400"/>
            </a:lvl1pPr>
          </a:lstStyle>
          <a:p>
            <a:r>
              <a:rPr lang="en-US" dirty="0" smtClean="0"/>
              <a:t>Air Resources Laboratory</a:t>
            </a:r>
            <a:endParaRPr lang="en-US" dirty="0"/>
          </a:p>
        </p:txBody>
      </p:sp>
      <p:sp>
        <p:nvSpPr>
          <p:cNvPr id="6" name="Slide Number Placeholder 5"/>
          <p:cNvSpPr>
            <a:spLocks noGrp="1"/>
          </p:cNvSpPr>
          <p:nvPr>
            <p:ph type="sldNum" sz="quarter" idx="12"/>
          </p:nvPr>
        </p:nvSpPr>
        <p:spPr>
          <a:xfrm>
            <a:off x="7924800" y="6400800"/>
            <a:ext cx="762000" cy="365125"/>
          </a:xfrm>
        </p:spPr>
        <p:txBody>
          <a:bodyPr/>
          <a:lstStyle>
            <a:lvl1pPr>
              <a:defRPr sz="1400"/>
            </a:lvl1pPr>
          </a:lstStyle>
          <a:p>
            <a:fld id="{3E7EE49B-C32B-495C-9640-ABBF50F57D8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457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57200" y="6400800"/>
            <a:ext cx="2133600" cy="365125"/>
          </a:xfrm>
        </p:spPr>
        <p:txBody>
          <a:bodyPr/>
          <a:lstStyle>
            <a:lvl1pPr>
              <a:defRPr sz="1400"/>
            </a:lvl1pPr>
          </a:lstStyle>
          <a:p>
            <a:r>
              <a:rPr lang="en-US" dirty="0" smtClean="0"/>
              <a:t>5/3/2001</a:t>
            </a:r>
            <a:endParaRPr lang="en-US" dirty="0"/>
          </a:p>
        </p:txBody>
      </p:sp>
      <p:sp>
        <p:nvSpPr>
          <p:cNvPr id="6" name="Footer Placeholder 5"/>
          <p:cNvSpPr>
            <a:spLocks noGrp="1"/>
          </p:cNvSpPr>
          <p:nvPr>
            <p:ph type="ftr" sz="quarter" idx="11"/>
          </p:nvPr>
        </p:nvSpPr>
        <p:spPr>
          <a:xfrm>
            <a:off x="2895600" y="6400800"/>
            <a:ext cx="3352800" cy="365125"/>
          </a:xfrm>
        </p:spPr>
        <p:txBody>
          <a:bodyPr/>
          <a:lstStyle/>
          <a:p>
            <a:r>
              <a:rPr lang="en-US" dirty="0" smtClean="0"/>
              <a:t>Air </a:t>
            </a:r>
            <a:r>
              <a:rPr lang="en-US" sz="1400" dirty="0" smtClean="0"/>
              <a:t>Resources</a:t>
            </a:r>
            <a:r>
              <a:rPr lang="en-US" dirty="0" smtClean="0"/>
              <a:t> Laboratory</a:t>
            </a:r>
            <a:endParaRPr lang="en-US" dirty="0"/>
          </a:p>
        </p:txBody>
      </p:sp>
      <p:sp>
        <p:nvSpPr>
          <p:cNvPr id="7" name="Slide Number Placeholder 6"/>
          <p:cNvSpPr>
            <a:spLocks noGrp="1"/>
          </p:cNvSpPr>
          <p:nvPr>
            <p:ph type="sldNum" sz="quarter" idx="12"/>
          </p:nvPr>
        </p:nvSpPr>
        <p:spPr>
          <a:xfrm>
            <a:off x="7924800" y="6400800"/>
            <a:ext cx="762000" cy="365125"/>
          </a:xfrm>
        </p:spPr>
        <p:txBody>
          <a:bodyPr/>
          <a:lstStyle>
            <a:lvl1pPr>
              <a:defRPr sz="1400"/>
            </a:lvl1pPr>
          </a:lstStyle>
          <a:p>
            <a:fld id="{3E7EE49B-C32B-495C-9640-ABBF50F57D8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a:prstGeom prst="rect">
            <a:avLst/>
          </a:prstGeo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645025" y="1859757"/>
            <a:ext cx="4041775" cy="654843"/>
          </a:xfrm>
          <a:prstGeom prst="rect">
            <a:avLst/>
          </a:prstGeo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5" name="Content Placeholder 4"/>
          <p:cNvSpPr>
            <a:spLocks noGrp="1"/>
          </p:cNvSpPr>
          <p:nvPr>
            <p:ph sz="quarter" idx="2"/>
          </p:nvPr>
        </p:nvSpPr>
        <p:spPr>
          <a:xfrm>
            <a:off x="457200" y="2514600"/>
            <a:ext cx="4040188" cy="3845720"/>
          </a:xfrm>
          <a:prstGeom prst="rect">
            <a:avLst/>
          </a:prstGeo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a:prstGeom prst="rect">
            <a:avLst/>
          </a:prstGeo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2C01384-5899-439B-8B4F-3AF06687C6BE}" type="datetime1">
              <a:rPr lang="en-US" smtClean="0"/>
              <a:pPr/>
              <a:t>4/18/2011</a:t>
            </a:fld>
            <a:endParaRPr lang="en-US"/>
          </a:p>
        </p:txBody>
      </p:sp>
      <p:sp>
        <p:nvSpPr>
          <p:cNvPr id="8" name="Footer Placeholder 7"/>
          <p:cNvSpPr>
            <a:spLocks noGrp="1"/>
          </p:cNvSpPr>
          <p:nvPr>
            <p:ph type="ftr" sz="quarter" idx="11"/>
          </p:nvPr>
        </p:nvSpPr>
        <p:spPr/>
        <p:txBody>
          <a:bodyPr/>
          <a:lstStyle/>
          <a:p>
            <a:r>
              <a:rPr lang="en-US" smtClean="0"/>
              <a:t>Air Resources Laboratory</a:t>
            </a:r>
            <a:endParaRPr lang="en-US"/>
          </a:p>
        </p:txBody>
      </p:sp>
      <p:sp>
        <p:nvSpPr>
          <p:cNvPr id="9" name="Slide Number Placeholder 8"/>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00800"/>
            <a:ext cx="1371600" cy="365125"/>
          </a:xfrm>
        </p:spPr>
        <p:txBody>
          <a:bodyPr/>
          <a:lstStyle>
            <a:lvl1pPr>
              <a:defRPr sz="1400"/>
            </a:lvl1pPr>
          </a:lstStyle>
          <a:p>
            <a:r>
              <a:rPr lang="en-US" dirty="0" smtClean="0"/>
              <a:t>5/3/2011</a:t>
            </a:r>
            <a:endParaRPr lang="en-US" dirty="0"/>
          </a:p>
        </p:txBody>
      </p:sp>
      <p:sp>
        <p:nvSpPr>
          <p:cNvPr id="3" name="Footer Placeholder 2"/>
          <p:cNvSpPr>
            <a:spLocks noGrp="1"/>
          </p:cNvSpPr>
          <p:nvPr>
            <p:ph type="ftr" sz="quarter" idx="11"/>
          </p:nvPr>
        </p:nvSpPr>
        <p:spPr>
          <a:xfrm>
            <a:off x="2895600" y="6400800"/>
            <a:ext cx="3352800" cy="365125"/>
          </a:xfrm>
        </p:spPr>
        <p:txBody>
          <a:bodyPr/>
          <a:lstStyle>
            <a:lvl1pPr>
              <a:defRPr sz="1400"/>
            </a:lvl1pPr>
          </a:lstStyle>
          <a:p>
            <a:r>
              <a:rPr lang="en-US" dirty="0" smtClean="0"/>
              <a:t>Air Resources Laboratory</a:t>
            </a:r>
            <a:endParaRPr lang="en-US" dirty="0"/>
          </a:p>
        </p:txBody>
      </p:sp>
      <p:sp>
        <p:nvSpPr>
          <p:cNvPr id="4" name="Slide Number Placeholder 3"/>
          <p:cNvSpPr>
            <a:spLocks noGrp="1"/>
          </p:cNvSpPr>
          <p:nvPr>
            <p:ph type="sldNum" sz="quarter" idx="12"/>
          </p:nvPr>
        </p:nvSpPr>
        <p:spPr>
          <a:xfrm>
            <a:off x="7924800" y="6400800"/>
            <a:ext cx="762000" cy="365125"/>
          </a:xfrm>
        </p:spPr>
        <p:txBody>
          <a:bodyPr/>
          <a:lstStyle>
            <a:lvl1pPr>
              <a:defRPr sz="1400"/>
            </a:lvl1pPr>
          </a:lstStyle>
          <a:p>
            <a:fld id="{3E7EE49B-C32B-495C-9640-ABBF50F57D8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a:prstGeom prst="rect">
            <a:avLst/>
          </a:prstGeom>
        </p:spPr>
        <p:txBody>
          <a:bodyPr lIns="0" anchor="b">
            <a:noAutofit/>
          </a:bodyPr>
          <a:lstStyle>
            <a:lvl1pPr algn="l" rtl="0">
              <a:spcBef>
                <a:spcPct val="0"/>
              </a:spcBef>
              <a:buNone/>
              <a:defRPr sz="2600" b="0">
                <a:ln>
                  <a:noFill/>
                </a:ln>
                <a:solidFill>
                  <a:schemeClr val="tx1"/>
                </a:solidFill>
                <a:effectLst/>
                <a:latin typeface="+mj-lt"/>
                <a:ea typeface="+mj-ea"/>
                <a:cs typeface="+mj-cs"/>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685800" y="1676400"/>
            <a:ext cx="2743200" cy="4572000"/>
          </a:xfrm>
          <a:prstGeom prst="rect">
            <a:avLst/>
          </a:prstGeo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a:prstGeom prst="rect">
            <a:avLst/>
          </a:prstGeo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D19B043-8606-4A35-B374-18178DA45BC7}" type="datetime1">
              <a:rPr lang="en-US" smtClean="0"/>
              <a:pPr/>
              <a:t>4/18/2011</a:t>
            </a:fld>
            <a:endParaRPr lang="en-US"/>
          </a:p>
        </p:txBody>
      </p:sp>
      <p:sp>
        <p:nvSpPr>
          <p:cNvPr id="6" name="Footer Placeholder 5"/>
          <p:cNvSpPr>
            <a:spLocks noGrp="1"/>
          </p:cNvSpPr>
          <p:nvPr>
            <p:ph type="ftr" sz="quarter" idx="11"/>
          </p:nvPr>
        </p:nvSpPr>
        <p:spPr/>
        <p:txBody>
          <a:bodyPr/>
          <a:lstStyle/>
          <a:p>
            <a:r>
              <a:rPr lang="en-US" smtClean="0"/>
              <a:t>Air Resources Laboratory</a:t>
            </a:r>
            <a:endParaRPr lang="en-US"/>
          </a:p>
        </p:txBody>
      </p:sp>
      <p:sp>
        <p:nvSpPr>
          <p:cNvPr id="7" name="Slide Number Placeholder 6"/>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a:prstGeom prst="rect">
            <a:avLst/>
          </a:prstGeom>
        </p:spPr>
        <p:txBody>
          <a:bodyPr vert="horz" lIns="45720" tIns="45720" rIns="45720" bIns="45720" anchor="b"/>
          <a:lstStyle>
            <a:lvl1pPr algn="l">
              <a:buNone/>
              <a:defRPr sz="2000" b="1">
                <a:solidFill>
                  <a:schemeClr val="tx1"/>
                </a:solidFill>
              </a:defRPr>
            </a:lvl1pPr>
          </a:lstStyle>
          <a:p>
            <a:r>
              <a:rPr kumimoji="0" lang="en-US" dirty="0" smtClean="0"/>
              <a:t>Click to edit Master title style</a:t>
            </a:r>
            <a:endParaRPr kumimoji="0" lang="en-US" dirty="0"/>
          </a:p>
        </p:txBody>
      </p:sp>
      <p:sp>
        <p:nvSpPr>
          <p:cNvPr id="4" name="Text Placeholder 3"/>
          <p:cNvSpPr>
            <a:spLocks noGrp="1"/>
          </p:cNvSpPr>
          <p:nvPr>
            <p:ph type="body" sz="half" idx="2"/>
          </p:nvPr>
        </p:nvSpPr>
        <p:spPr>
          <a:xfrm>
            <a:off x="609600" y="2828785"/>
            <a:ext cx="2209800" cy="2179320"/>
          </a:xfrm>
          <a:prstGeom prst="rect">
            <a:avLst/>
          </a:prstGeo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4D018DE-2FE2-4869-815D-EF4A5A710EB2}" type="datetime1">
              <a:rPr lang="en-US" smtClean="0"/>
              <a:pPr/>
              <a:t>4/18/2011</a:t>
            </a:fld>
            <a:endParaRPr lang="en-US"/>
          </a:p>
        </p:txBody>
      </p:sp>
      <p:sp>
        <p:nvSpPr>
          <p:cNvPr id="6" name="Footer Placeholder 5"/>
          <p:cNvSpPr>
            <a:spLocks noGrp="1"/>
          </p:cNvSpPr>
          <p:nvPr>
            <p:ph type="ftr" sz="quarter" idx="11"/>
          </p:nvPr>
        </p:nvSpPr>
        <p:spPr/>
        <p:txBody>
          <a:bodyPr/>
          <a:lstStyle/>
          <a:p>
            <a:r>
              <a:rPr lang="en-US" smtClean="0"/>
              <a:t>Air Resources Laboratory</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E7EE49B-C32B-495C-9640-ABBF50F57D80}"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kumimoji="0" lang="en-US" dirty="0" smtClean="0"/>
              <a:t>Click to edit Master title style</a:t>
            </a:r>
            <a:endParaRPr kumimoji="0" lang="en-US" dirty="0"/>
          </a:p>
        </p:txBody>
      </p:sp>
      <p:sp>
        <p:nvSpPr>
          <p:cNvPr id="3" name="Vertical Text Placeholder 2"/>
          <p:cNvSpPr>
            <a:spLocks noGrp="1"/>
          </p:cNvSpPr>
          <p:nvPr>
            <p:ph type="body" orient="vert" idx="1"/>
          </p:nvPr>
        </p:nvSpPr>
        <p:spPr>
          <a:xfrm>
            <a:off x="457200" y="1935480"/>
            <a:ext cx="8229600" cy="4389120"/>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2B9FF8-5A8F-40E7-93DF-7C6532BB8B94}" type="datetime1">
              <a:rPr lang="en-US" smtClean="0"/>
              <a:pPr/>
              <a:t>4/18/2011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a:prstGeom prst="rect">
            <a:avLst/>
          </a:prstGeom>
        </p:spPr>
        <p:txBody>
          <a:bodyPr vert="eaVert"/>
          <a:lstStyle/>
          <a:p>
            <a:r>
              <a:rPr kumimoji="0" lang="en-US" dirty="0" smtClean="0"/>
              <a:t>Click to edit Master title style</a:t>
            </a:r>
            <a:endParaRPr kumimoji="0" lang="en-US" dirty="0"/>
          </a:p>
        </p:txBody>
      </p:sp>
      <p:sp>
        <p:nvSpPr>
          <p:cNvPr id="3" name="Vertical Text Placeholder 2"/>
          <p:cNvSpPr>
            <a:spLocks noGrp="1"/>
          </p:cNvSpPr>
          <p:nvPr>
            <p:ph type="body" orient="vert" idx="1"/>
          </p:nvPr>
        </p:nvSpPr>
        <p:spPr>
          <a:xfrm>
            <a:off x="457200" y="914401"/>
            <a:ext cx="6019800" cy="5211763"/>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7B82EAE-CAD7-49D0-9CF1-CAFD09982ED0}" type="datetime1">
              <a:rPr lang="en-US" smtClean="0"/>
              <a:pPr/>
              <a:t>4/18/2011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TextBox 16"/>
          <p:cNvSpPr txBox="1"/>
          <p:nvPr/>
        </p:nvSpPr>
        <p:spPr>
          <a:xfrm>
            <a:off x="0" y="6488668"/>
            <a:ext cx="9144000" cy="369332"/>
          </a:xfrm>
          <a:prstGeom prst="rect">
            <a:avLst/>
          </a:prstGeom>
          <a:gradFill flip="none" rotWithShape="1">
            <a:gsLst>
              <a:gs pos="25000">
                <a:srgbClr val="33CCCC">
                  <a:tint val="66000"/>
                  <a:satMod val="160000"/>
                </a:srgbClr>
              </a:gs>
              <a:gs pos="50000">
                <a:srgbClr val="33CCCC">
                  <a:tint val="44500"/>
                  <a:satMod val="160000"/>
                </a:srgbClr>
              </a:gs>
              <a:gs pos="100000">
                <a:srgbClr val="33CCCC">
                  <a:tint val="23500"/>
                  <a:satMod val="160000"/>
                </a:srgbClr>
              </a:gs>
            </a:gsLst>
            <a:lin ang="16200000" scaled="1"/>
            <a:tileRect/>
          </a:gradFill>
        </p:spPr>
        <p:txBody>
          <a:bodyPr wrap="square" rtlCol="0">
            <a:spAutoFit/>
          </a:bodyPr>
          <a:lstStyle/>
          <a:p>
            <a:endParaRPr lang="en-US" dirty="0"/>
          </a:p>
        </p:txBody>
      </p:sp>
      <p:sp>
        <p:nvSpPr>
          <p:cNvPr id="7" name="Freeform 6"/>
          <p:cNvSpPr>
            <a:spLocks/>
          </p:cNvSpPr>
          <p:nvPr/>
        </p:nvSpPr>
        <p:spPr bwMode="auto">
          <a:xfrm>
            <a:off x="-9525" y="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800" b="1">
                <a:solidFill>
                  <a:schemeClr val="tx2">
                    <a:shade val="90000"/>
                  </a:schemeClr>
                </a:solidFill>
              </a:defRPr>
            </a:lvl1pPr>
          </a:lstStyle>
          <a:p>
            <a:fld id="{602C1D54-128B-427C-9A2A-6AE0DB2B782B}" type="datetime1">
              <a:rPr lang="en-US" smtClean="0"/>
              <a:pPr/>
              <a:t>4/18/2011</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ctr" eaLnBrk="1" latinLnBrk="0" hangingPunct="1">
              <a:defRPr kumimoji="0" sz="1200" b="1">
                <a:solidFill>
                  <a:schemeClr val="tx2">
                    <a:shade val="90000"/>
                  </a:schemeClr>
                </a:solidFill>
              </a:defRPr>
            </a:lvl1pPr>
          </a:lstStyle>
          <a:p>
            <a:r>
              <a:rPr lang="en-US" dirty="0" smtClean="0"/>
              <a:t>Air Resources Laboratory</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800" b="1">
                <a:solidFill>
                  <a:schemeClr val="tx2">
                    <a:shade val="90000"/>
                  </a:schemeClr>
                </a:solidFill>
              </a:defRPr>
            </a:lvl1pPr>
          </a:lstStyle>
          <a:p>
            <a:fld id="{3E7EE49B-C32B-495C-9640-ABBF50F57D80}"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pic>
        <p:nvPicPr>
          <p:cNvPr id="14" name="Picture 7" descr="NOAA"/>
          <p:cNvPicPr>
            <a:picLocks noChangeAspect="1" noChangeArrowheads="1"/>
          </p:cNvPicPr>
          <p:nvPr/>
        </p:nvPicPr>
        <p:blipFill>
          <a:blip r:embed="rId11" cstate="print"/>
          <a:srcRect/>
          <a:stretch>
            <a:fillRect/>
          </a:stretch>
        </p:blipFill>
        <p:spPr bwMode="auto">
          <a:xfrm>
            <a:off x="76200" y="76200"/>
            <a:ext cx="762000" cy="762000"/>
          </a:xfrm>
          <a:prstGeom prst="rect">
            <a:avLst/>
          </a:prstGeom>
          <a:noFill/>
          <a:effectLst>
            <a:outerShdw dist="45791" dir="2021404" algn="ctr" rotWithShape="0">
              <a:srgbClr val="000066">
                <a:alpha val="50000"/>
              </a:srgbClr>
            </a:outerShdw>
          </a:effectLst>
        </p:spPr>
      </p:pic>
      <p:sp>
        <p:nvSpPr>
          <p:cNvPr id="16" name="Title Placeholder 8"/>
          <p:cNvSpPr>
            <a:spLocks noGrp="1"/>
          </p:cNvSpPr>
          <p:nvPr>
            <p:ph type="title"/>
          </p:nvPr>
        </p:nvSpPr>
        <p:spPr>
          <a:xfrm>
            <a:off x="1447800" y="2514600"/>
            <a:ext cx="6019800" cy="838200"/>
          </a:xfrm>
          <a:prstGeom prst="rect">
            <a:avLst/>
          </a:prstGeom>
        </p:spPr>
        <p:txBody>
          <a:bodyPr vert="horz" lIns="0" rIns="0" bIns="0" anchor="b">
            <a:noAutofit/>
          </a:bodyPr>
          <a:lstStyle/>
          <a:p>
            <a:r>
              <a:rPr kumimoji="0" lang="en-US" dirty="0" smtClean="0"/>
              <a:t>Click to edit Master title style</a:t>
            </a:r>
            <a:endParaRPr kumimoji="0" lang="en-US" dirty="0"/>
          </a:p>
        </p:txBody>
      </p:sp>
    </p:spTree>
  </p:cSld>
  <p:clrMap bg1="lt1" tx1="dk1" bg2="lt2" tx2="dk2" accent1="accent1" accent2="accent2" accent3="accent3" accent4="accent4" accent5="accent5" accent6="accent6" hlink="hlink" folHlink="folHlink"/>
  <p:sldLayoutIdLst>
    <p:sldLayoutId id="2147483676" r:id="rId1"/>
    <p:sldLayoutId id="2147483673" r:id="rId2"/>
    <p:sldLayoutId id="2147483674" r:id="rId3"/>
    <p:sldLayoutId id="2147483675" r:id="rId4"/>
    <p:sldLayoutId id="2147483677" r:id="rId5"/>
    <p:sldLayoutId id="2147483678" r:id="rId6"/>
    <p:sldLayoutId id="2147483679" r:id="rId7"/>
    <p:sldLayoutId id="2147483680" r:id="rId8"/>
    <p:sldLayoutId id="2147483681" r:id="rId9"/>
  </p:sldLayoutIdLst>
  <p:hf hdr="0"/>
  <p:txStyles>
    <p:titleStyle>
      <a:lvl1pPr algn="l" rtl="0" eaLnBrk="1" latinLnBrk="0" hangingPunct="1">
        <a:spcBef>
          <a:spcPct val="0"/>
        </a:spcBef>
        <a:buNone/>
        <a:defRPr kumimoji="0" sz="3600" b="0" kern="1200">
          <a:ln>
            <a:noFill/>
          </a:ln>
          <a:solidFill>
            <a:schemeClr val="tx1"/>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05712"/>
          </a:xfrm>
        </p:spPr>
        <p:txBody>
          <a:bodyPr/>
          <a:lstStyle/>
          <a:p>
            <a:pPr algn="ctr"/>
            <a:r>
              <a:rPr lang="en-US" sz="4000" dirty="0" smtClean="0"/>
              <a:t>Atmospheric </a:t>
            </a:r>
            <a:r>
              <a:rPr lang="en-US" sz="4000" dirty="0" smtClean="0"/>
              <a:t>Dispersion and</a:t>
            </a:r>
            <a:br>
              <a:rPr lang="en-US" sz="4000" dirty="0" smtClean="0"/>
            </a:br>
            <a:r>
              <a:rPr lang="en-US" sz="4000" dirty="0" smtClean="0"/>
              <a:t>Boundary Layer Research Programs</a:t>
            </a:r>
            <a:endParaRPr lang="en-US" sz="4000" dirty="0"/>
          </a:p>
        </p:txBody>
      </p:sp>
      <p:sp>
        <p:nvSpPr>
          <p:cNvPr id="3" name="Content Placeholder 2"/>
          <p:cNvSpPr>
            <a:spLocks noGrp="1"/>
          </p:cNvSpPr>
          <p:nvPr>
            <p:ph idx="1"/>
          </p:nvPr>
        </p:nvSpPr>
        <p:spPr>
          <a:xfrm>
            <a:off x="457200" y="2209800"/>
            <a:ext cx="8229600" cy="4038600"/>
          </a:xfrm>
        </p:spPr>
        <p:txBody>
          <a:bodyPr/>
          <a:lstStyle/>
          <a:p>
            <a:pPr algn="ctr">
              <a:buNone/>
            </a:pPr>
            <a:endParaRPr lang="en-US" sz="3400" dirty="0" smtClean="0"/>
          </a:p>
          <a:p>
            <a:pPr algn="ctr">
              <a:buNone/>
            </a:pPr>
            <a:r>
              <a:rPr lang="en-US" sz="3400" dirty="0" smtClean="0"/>
              <a:t>Kirk L. Clawson</a:t>
            </a:r>
          </a:p>
          <a:p>
            <a:pPr algn="ctr">
              <a:buNone/>
            </a:pPr>
            <a:r>
              <a:rPr lang="en-US" sz="3400" dirty="0" smtClean="0"/>
              <a:t>Air Resources Laboratory</a:t>
            </a:r>
          </a:p>
          <a:p>
            <a:endParaRPr lang="en-US" sz="3400" dirty="0" smtClean="0"/>
          </a:p>
          <a:p>
            <a:pPr algn="ctr">
              <a:buNone/>
            </a:pPr>
            <a:r>
              <a:rPr lang="en-US" sz="3400" dirty="0" smtClean="0"/>
              <a:t>Air Resources Laboratory Review</a:t>
            </a:r>
          </a:p>
          <a:p>
            <a:pPr algn="ctr">
              <a:buNone/>
            </a:pPr>
            <a:r>
              <a:rPr lang="en-US" sz="3400" dirty="0" smtClean="0"/>
              <a:t>May 3-5, 2011</a:t>
            </a:r>
            <a:endParaRPr lang="en-US" sz="3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dirty="0" smtClean="0">
                <a:solidFill>
                  <a:schemeClr val="accent1"/>
                </a:solidFill>
              </a:rPr>
              <a:t>Measurement and Modeling Nexus</a:t>
            </a:r>
            <a:endParaRPr lang="en-US" dirty="0">
              <a:solidFill>
                <a:schemeClr val="accent1"/>
              </a:solidFill>
            </a:endParaRPr>
          </a:p>
        </p:txBody>
      </p:sp>
      <p:sp>
        <p:nvSpPr>
          <p:cNvPr id="5" name="Date Placeholder 4"/>
          <p:cNvSpPr>
            <a:spLocks noGrp="1"/>
          </p:cNvSpPr>
          <p:nvPr>
            <p:ph type="dt" sz="half" idx="10"/>
          </p:nvPr>
        </p:nvSpPr>
        <p:spPr/>
        <p:txBody>
          <a:bodyPr/>
          <a:lstStyle/>
          <a:p>
            <a:fld id="{9A51FF8F-F7BF-4DEB-A7F9-0E6D4FE763E3}" type="datetime1">
              <a:rPr lang="en-US" smtClean="0"/>
              <a:pPr/>
              <a:t>4/18/2011</a:t>
            </a:fld>
            <a:endParaRPr lang="en-US"/>
          </a:p>
        </p:txBody>
      </p:sp>
      <p:sp>
        <p:nvSpPr>
          <p:cNvPr id="6" name="Footer Placeholder 5"/>
          <p:cNvSpPr>
            <a:spLocks noGrp="1"/>
          </p:cNvSpPr>
          <p:nvPr>
            <p:ph type="ftr" sz="quarter" idx="11"/>
          </p:nvPr>
        </p:nvSpPr>
        <p:spPr/>
        <p:txBody>
          <a:bodyPr/>
          <a:lstStyle/>
          <a:p>
            <a:r>
              <a:rPr lang="en-US" smtClean="0"/>
              <a:t>Air Resources Laboratory</a:t>
            </a:r>
            <a:endParaRPr lang="en-US"/>
          </a:p>
        </p:txBody>
      </p:sp>
      <p:sp>
        <p:nvSpPr>
          <p:cNvPr id="7" name="Slide Number Placeholder 6"/>
          <p:cNvSpPr>
            <a:spLocks noGrp="1"/>
          </p:cNvSpPr>
          <p:nvPr>
            <p:ph type="sldNum" sz="quarter" idx="12"/>
          </p:nvPr>
        </p:nvSpPr>
        <p:spPr/>
        <p:txBody>
          <a:bodyPr/>
          <a:lstStyle/>
          <a:p>
            <a:fld id="{3E7EE49B-C32B-495C-9640-ABBF50F57D80}" type="slidenum">
              <a:rPr lang="en-US" smtClean="0"/>
              <a:pPr/>
              <a:t>10</a:t>
            </a:fld>
            <a:endParaRPr lang="en-US"/>
          </a:p>
        </p:txBody>
      </p:sp>
      <p:pic>
        <p:nvPicPr>
          <p:cNvPr id="13" name="Content Placeholder 12" descr="ExamplePlume.jpg"/>
          <p:cNvPicPr>
            <a:picLocks noGrp="1" noChangeAspect="1"/>
          </p:cNvPicPr>
          <p:nvPr>
            <p:ph idx="1"/>
          </p:nvPr>
        </p:nvPicPr>
        <p:blipFill>
          <a:blip r:embed="rId3" cstate="print"/>
          <a:stretch>
            <a:fillRect/>
          </a:stretch>
        </p:blipFill>
        <p:spPr>
          <a:xfrm>
            <a:off x="457200" y="2116194"/>
            <a:ext cx="8229600" cy="4027375"/>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rPr>
              <a:t>Brief History of ARL’s Dispersion and Boundary Layer Research Efforts</a:t>
            </a:r>
            <a:endParaRPr lang="en-US" dirty="0">
              <a:solidFill>
                <a:schemeClr val="accent1"/>
              </a:solidFill>
            </a:endParaRPr>
          </a:p>
        </p:txBody>
      </p:sp>
      <p:sp>
        <p:nvSpPr>
          <p:cNvPr id="3" name="Content Placeholder 2"/>
          <p:cNvSpPr>
            <a:spLocks noGrp="1"/>
          </p:cNvSpPr>
          <p:nvPr>
            <p:ph sz="half" idx="1"/>
          </p:nvPr>
        </p:nvSpPr>
        <p:spPr/>
        <p:txBody>
          <a:bodyPr/>
          <a:lstStyle/>
          <a:p>
            <a:pPr>
              <a:buNone/>
            </a:pPr>
            <a:r>
              <a:rPr lang="en-US" sz="2000" dirty="0" smtClean="0"/>
              <a:t>		        </a:t>
            </a:r>
            <a:r>
              <a:rPr lang="en-US" sz="2000" u="sng" dirty="0" smtClean="0"/>
              <a:t>Models</a:t>
            </a:r>
          </a:p>
          <a:p>
            <a:r>
              <a:rPr lang="en-US" sz="2000" dirty="0" smtClean="0"/>
              <a:t>1940’s – Estimated the location of a secret Soviet atomic bomb test site</a:t>
            </a:r>
          </a:p>
          <a:p>
            <a:endParaRPr lang="en-US" sz="2000" dirty="0" smtClean="0"/>
          </a:p>
          <a:p>
            <a:r>
              <a:rPr lang="en-US" sz="2000" dirty="0" smtClean="0"/>
              <a:t>1950’s – Development of dispersion models in support of weapons</a:t>
            </a:r>
          </a:p>
          <a:p>
            <a:pPr>
              <a:buNone/>
            </a:pPr>
            <a:r>
              <a:rPr lang="en-US" sz="2000" dirty="0" smtClean="0"/>
              <a:t>	testing</a:t>
            </a:r>
          </a:p>
          <a:p>
            <a:pPr>
              <a:buNone/>
            </a:pPr>
            <a:r>
              <a:rPr lang="en-US" sz="2000" dirty="0" smtClean="0"/>
              <a:t>	program</a:t>
            </a:r>
          </a:p>
        </p:txBody>
      </p:sp>
      <p:sp>
        <p:nvSpPr>
          <p:cNvPr id="4" name="Content Placeholder 3"/>
          <p:cNvSpPr>
            <a:spLocks noGrp="1"/>
          </p:cNvSpPr>
          <p:nvPr>
            <p:ph sz="half" idx="2"/>
          </p:nvPr>
        </p:nvSpPr>
        <p:spPr>
          <a:xfrm>
            <a:off x="4648200" y="1920085"/>
            <a:ext cx="4267200" cy="4434840"/>
          </a:xfrm>
        </p:spPr>
        <p:txBody>
          <a:bodyPr/>
          <a:lstStyle/>
          <a:p>
            <a:pPr algn="ctr">
              <a:buNone/>
            </a:pPr>
            <a:r>
              <a:rPr lang="en-US" sz="2000" u="sng" dirty="0" smtClean="0"/>
              <a:t>Measurements</a:t>
            </a:r>
          </a:p>
          <a:p>
            <a:r>
              <a:rPr lang="en-US" sz="2000" dirty="0" smtClean="0"/>
              <a:t>1950’s – Initial development of balloon technologies for measurement of air flow and dispersion; Initial mesonets</a:t>
            </a:r>
          </a:p>
          <a:p>
            <a:r>
              <a:rPr lang="en-US" sz="2000" dirty="0" smtClean="0"/>
              <a:t>1960’s – Development of atmospheric</a:t>
            </a:r>
          </a:p>
          <a:p>
            <a:pPr>
              <a:buNone/>
            </a:pPr>
            <a:r>
              <a:rPr lang="en-US" sz="2000" dirty="0" smtClean="0"/>
              <a:t>     tracer technology</a:t>
            </a:r>
          </a:p>
          <a:p>
            <a:pPr>
              <a:buNone/>
            </a:pPr>
            <a:r>
              <a:rPr lang="en-US" sz="2000" dirty="0" smtClean="0"/>
              <a:t>     for model </a:t>
            </a:r>
          </a:p>
          <a:p>
            <a:pPr>
              <a:buNone/>
            </a:pPr>
            <a:r>
              <a:rPr lang="en-US" sz="2000" dirty="0" smtClean="0"/>
              <a:t>     development </a:t>
            </a:r>
          </a:p>
          <a:p>
            <a:pPr>
              <a:buNone/>
            </a:pPr>
            <a:r>
              <a:rPr lang="en-US" sz="2000" dirty="0" smtClean="0"/>
              <a:t>     and evaluation</a:t>
            </a:r>
          </a:p>
        </p:txBody>
      </p:sp>
      <p:sp>
        <p:nvSpPr>
          <p:cNvPr id="5" name="Date Placeholder 4"/>
          <p:cNvSpPr>
            <a:spLocks noGrp="1"/>
          </p:cNvSpPr>
          <p:nvPr>
            <p:ph type="dt" sz="half" idx="10"/>
          </p:nvPr>
        </p:nvSpPr>
        <p:spPr/>
        <p:txBody>
          <a:bodyPr/>
          <a:lstStyle/>
          <a:p>
            <a:fld id="{9A51FF8F-F7BF-4DEB-A7F9-0E6D4FE763E3}" type="datetime1">
              <a:rPr lang="en-US" smtClean="0"/>
              <a:pPr/>
              <a:t>4/18/2011</a:t>
            </a:fld>
            <a:endParaRPr lang="en-US" dirty="0"/>
          </a:p>
        </p:txBody>
      </p:sp>
      <p:sp>
        <p:nvSpPr>
          <p:cNvPr id="6" name="Footer Placeholder 5"/>
          <p:cNvSpPr>
            <a:spLocks noGrp="1"/>
          </p:cNvSpPr>
          <p:nvPr>
            <p:ph type="ftr" sz="quarter" idx="11"/>
          </p:nvPr>
        </p:nvSpPr>
        <p:spPr/>
        <p:txBody>
          <a:bodyPr/>
          <a:lstStyle/>
          <a:p>
            <a:r>
              <a:rPr lang="en-US" smtClean="0"/>
              <a:t>Air Resources Laboratory</a:t>
            </a:r>
            <a:endParaRPr lang="en-US"/>
          </a:p>
        </p:txBody>
      </p:sp>
      <p:sp>
        <p:nvSpPr>
          <p:cNvPr id="7" name="Slide Number Placeholder 6"/>
          <p:cNvSpPr>
            <a:spLocks noGrp="1"/>
          </p:cNvSpPr>
          <p:nvPr>
            <p:ph type="sldNum" sz="quarter" idx="12"/>
          </p:nvPr>
        </p:nvSpPr>
        <p:spPr/>
        <p:txBody>
          <a:bodyPr/>
          <a:lstStyle/>
          <a:p>
            <a:fld id="{3E7EE49B-C32B-495C-9640-ABBF50F57D80}" type="slidenum">
              <a:rPr lang="en-US" smtClean="0"/>
              <a:pPr/>
              <a:t>11</a:t>
            </a:fld>
            <a:endParaRPr lang="en-US"/>
          </a:p>
        </p:txBody>
      </p:sp>
      <p:pic>
        <p:nvPicPr>
          <p:cNvPr id="30721" name="Picture 1"/>
          <p:cNvPicPr>
            <a:picLocks noChangeAspect="1" noChangeArrowheads="1"/>
          </p:cNvPicPr>
          <p:nvPr/>
        </p:nvPicPr>
        <p:blipFill>
          <a:blip r:embed="rId3" cstate="print"/>
          <a:srcRect/>
          <a:stretch>
            <a:fillRect/>
          </a:stretch>
        </p:blipFill>
        <p:spPr bwMode="auto">
          <a:xfrm>
            <a:off x="1600200" y="2971800"/>
            <a:ext cx="1019175" cy="647700"/>
          </a:xfrm>
          <a:prstGeom prst="rect">
            <a:avLst/>
          </a:prstGeom>
          <a:noFill/>
          <a:ln w="9525">
            <a:noFill/>
            <a:miter lim="800000"/>
            <a:headEnd/>
            <a:tailEnd/>
          </a:ln>
        </p:spPr>
      </p:pic>
      <p:pic>
        <p:nvPicPr>
          <p:cNvPr id="30722" name="Picture 2" descr="C:\Users\kclawson\Desktop\temp\TetroonOld.jpg"/>
          <p:cNvPicPr>
            <a:picLocks noChangeAspect="1" noChangeArrowheads="1"/>
          </p:cNvPicPr>
          <p:nvPr/>
        </p:nvPicPr>
        <p:blipFill>
          <a:blip r:embed="rId4" cstate="print"/>
          <a:srcRect/>
          <a:stretch>
            <a:fillRect/>
          </a:stretch>
        </p:blipFill>
        <p:spPr bwMode="auto">
          <a:xfrm>
            <a:off x="6858000" y="3962400"/>
            <a:ext cx="2122748" cy="2571750"/>
          </a:xfrm>
          <a:prstGeom prst="rect">
            <a:avLst/>
          </a:prstGeom>
          <a:noFill/>
        </p:spPr>
      </p:pic>
      <p:pic>
        <p:nvPicPr>
          <p:cNvPr id="30723" name="Picture 3"/>
          <p:cNvPicPr>
            <a:picLocks noChangeAspect="1" noChangeArrowheads="1"/>
          </p:cNvPicPr>
          <p:nvPr/>
        </p:nvPicPr>
        <p:blipFill>
          <a:blip r:embed="rId5" cstate="print"/>
          <a:srcRect/>
          <a:stretch>
            <a:fillRect/>
          </a:stretch>
        </p:blipFill>
        <p:spPr bwMode="auto">
          <a:xfrm>
            <a:off x="2362200" y="4343400"/>
            <a:ext cx="1657053" cy="20914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rPr>
              <a:t>Brief History of ARL’s Dispersion and Boundary Layer Research Efforts (cont.)</a:t>
            </a:r>
            <a:endParaRPr lang="en-US" dirty="0">
              <a:solidFill>
                <a:schemeClr val="accent1"/>
              </a:solidFill>
            </a:endParaRPr>
          </a:p>
        </p:txBody>
      </p:sp>
      <p:sp>
        <p:nvSpPr>
          <p:cNvPr id="3" name="Content Placeholder 2"/>
          <p:cNvSpPr>
            <a:spLocks noGrp="1"/>
          </p:cNvSpPr>
          <p:nvPr>
            <p:ph sz="half" idx="1"/>
          </p:nvPr>
        </p:nvSpPr>
        <p:spPr/>
        <p:txBody>
          <a:bodyPr/>
          <a:lstStyle/>
          <a:p>
            <a:pPr>
              <a:buNone/>
            </a:pPr>
            <a:r>
              <a:rPr lang="en-US" sz="2000" dirty="0" smtClean="0"/>
              <a:t>		        </a:t>
            </a:r>
            <a:r>
              <a:rPr lang="en-US" sz="2000" u="sng" dirty="0" smtClean="0"/>
              <a:t>Models</a:t>
            </a:r>
          </a:p>
          <a:p>
            <a:r>
              <a:rPr lang="en-US" sz="2000" dirty="0" smtClean="0"/>
              <a:t>1970’s – Developed puff-trajectory dispersion models</a:t>
            </a:r>
          </a:p>
          <a:p>
            <a:r>
              <a:rPr lang="en-US" sz="2000" dirty="0" smtClean="0"/>
              <a:t>1980’s – Initiated development of the </a:t>
            </a:r>
            <a:r>
              <a:rPr lang="en-US" sz="2000" dirty="0" err="1" smtClean="0"/>
              <a:t>HYbrid</a:t>
            </a:r>
            <a:r>
              <a:rPr lang="en-US" sz="2000" dirty="0" smtClean="0"/>
              <a:t> Single-Particle </a:t>
            </a:r>
            <a:r>
              <a:rPr lang="en-US" sz="2000" dirty="0" err="1" smtClean="0"/>
              <a:t>Lagrangian</a:t>
            </a:r>
            <a:r>
              <a:rPr lang="en-US" sz="2000" dirty="0" smtClean="0"/>
              <a:t> Integrated Trajectory (HYSPLIT) model </a:t>
            </a:r>
          </a:p>
        </p:txBody>
      </p:sp>
      <p:sp>
        <p:nvSpPr>
          <p:cNvPr id="4" name="Content Placeholder 3"/>
          <p:cNvSpPr>
            <a:spLocks noGrp="1"/>
          </p:cNvSpPr>
          <p:nvPr>
            <p:ph sz="half" idx="2"/>
          </p:nvPr>
        </p:nvSpPr>
        <p:spPr>
          <a:xfrm>
            <a:off x="4648200" y="1920085"/>
            <a:ext cx="4267200" cy="4434840"/>
          </a:xfrm>
        </p:spPr>
        <p:txBody>
          <a:bodyPr/>
          <a:lstStyle/>
          <a:p>
            <a:pPr algn="ctr">
              <a:buNone/>
            </a:pPr>
            <a:r>
              <a:rPr lang="en-US" sz="2000" u="sng" dirty="0" smtClean="0"/>
              <a:t>Measurements</a:t>
            </a:r>
          </a:p>
          <a:p>
            <a:r>
              <a:rPr lang="en-US" sz="2000" dirty="0" smtClean="0"/>
              <a:t>1970’s – First major urban air quality/dispersion study in St. Louis </a:t>
            </a:r>
          </a:p>
          <a:p>
            <a:r>
              <a:rPr lang="en-US" sz="2000" dirty="0" smtClean="0"/>
              <a:t>1980’s – Conducted major tracer studies to measure flow of materials over various</a:t>
            </a:r>
          </a:p>
          <a:p>
            <a:pPr>
              <a:buNone/>
            </a:pPr>
            <a:r>
              <a:rPr lang="en-US" sz="2000" dirty="0" smtClean="0"/>
              <a:t>	distances </a:t>
            </a:r>
          </a:p>
          <a:p>
            <a:pPr>
              <a:buNone/>
            </a:pPr>
            <a:r>
              <a:rPr lang="en-US" sz="2000" dirty="0" smtClean="0"/>
              <a:t>	and over </a:t>
            </a:r>
          </a:p>
          <a:p>
            <a:pPr>
              <a:buNone/>
            </a:pPr>
            <a:r>
              <a:rPr lang="en-US" sz="2000" dirty="0" smtClean="0"/>
              <a:t>	various</a:t>
            </a:r>
          </a:p>
          <a:p>
            <a:pPr>
              <a:buNone/>
            </a:pPr>
            <a:r>
              <a:rPr lang="en-US" sz="2000" dirty="0" smtClean="0"/>
              <a:t>	terrains</a:t>
            </a:r>
          </a:p>
        </p:txBody>
      </p:sp>
      <p:sp>
        <p:nvSpPr>
          <p:cNvPr id="5" name="Date Placeholder 4"/>
          <p:cNvSpPr>
            <a:spLocks noGrp="1"/>
          </p:cNvSpPr>
          <p:nvPr>
            <p:ph type="dt" sz="half" idx="10"/>
          </p:nvPr>
        </p:nvSpPr>
        <p:spPr/>
        <p:txBody>
          <a:bodyPr/>
          <a:lstStyle/>
          <a:p>
            <a:fld id="{9A51FF8F-F7BF-4DEB-A7F9-0E6D4FE763E3}" type="datetime1">
              <a:rPr lang="en-US" smtClean="0"/>
              <a:pPr/>
              <a:t>4/18/2011</a:t>
            </a:fld>
            <a:endParaRPr lang="en-US" dirty="0"/>
          </a:p>
        </p:txBody>
      </p:sp>
      <p:sp>
        <p:nvSpPr>
          <p:cNvPr id="6" name="Footer Placeholder 5"/>
          <p:cNvSpPr>
            <a:spLocks noGrp="1"/>
          </p:cNvSpPr>
          <p:nvPr>
            <p:ph type="ftr" sz="quarter" idx="11"/>
          </p:nvPr>
        </p:nvSpPr>
        <p:spPr/>
        <p:txBody>
          <a:bodyPr/>
          <a:lstStyle/>
          <a:p>
            <a:r>
              <a:rPr lang="en-US" smtClean="0"/>
              <a:t>Air Resources Laboratory</a:t>
            </a:r>
            <a:endParaRPr lang="en-US"/>
          </a:p>
        </p:txBody>
      </p:sp>
      <p:sp>
        <p:nvSpPr>
          <p:cNvPr id="7" name="Slide Number Placeholder 6"/>
          <p:cNvSpPr>
            <a:spLocks noGrp="1"/>
          </p:cNvSpPr>
          <p:nvPr>
            <p:ph type="sldNum" sz="quarter" idx="12"/>
          </p:nvPr>
        </p:nvSpPr>
        <p:spPr/>
        <p:txBody>
          <a:bodyPr/>
          <a:lstStyle/>
          <a:p>
            <a:fld id="{3E7EE49B-C32B-495C-9640-ABBF50F57D80}" type="slidenum">
              <a:rPr lang="en-US" smtClean="0"/>
              <a:pPr/>
              <a:t>12</a:t>
            </a:fld>
            <a:endParaRPr lang="en-US"/>
          </a:p>
        </p:txBody>
      </p:sp>
      <p:pic>
        <p:nvPicPr>
          <p:cNvPr id="57346" name="Picture 2"/>
          <p:cNvPicPr>
            <a:picLocks noChangeAspect="1" noChangeArrowheads="1"/>
          </p:cNvPicPr>
          <p:nvPr/>
        </p:nvPicPr>
        <p:blipFill>
          <a:blip r:embed="rId3" cstate="print"/>
          <a:srcRect/>
          <a:stretch>
            <a:fillRect/>
          </a:stretch>
        </p:blipFill>
        <p:spPr bwMode="auto">
          <a:xfrm>
            <a:off x="6400800" y="3810000"/>
            <a:ext cx="2544875" cy="2563938"/>
          </a:xfrm>
          <a:prstGeom prst="rect">
            <a:avLst/>
          </a:prstGeom>
          <a:noFill/>
          <a:ln w="9525">
            <a:noFill/>
            <a:miter lim="800000"/>
            <a:headEnd/>
            <a:tailEnd/>
          </a:ln>
        </p:spPr>
      </p:pic>
      <p:pic>
        <p:nvPicPr>
          <p:cNvPr id="57347" name="Picture 3"/>
          <p:cNvPicPr>
            <a:picLocks noChangeAspect="1" noChangeArrowheads="1"/>
          </p:cNvPicPr>
          <p:nvPr/>
        </p:nvPicPr>
        <p:blipFill>
          <a:blip r:embed="rId4" cstate="print"/>
          <a:srcRect/>
          <a:stretch>
            <a:fillRect/>
          </a:stretch>
        </p:blipFill>
        <p:spPr bwMode="auto">
          <a:xfrm>
            <a:off x="533400" y="4343400"/>
            <a:ext cx="3976688" cy="20319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rPr>
              <a:t>Brief History of ARL’s Dispersion and Boundary Layer Research Efforts (cont.)</a:t>
            </a:r>
            <a:endParaRPr lang="en-US" dirty="0"/>
          </a:p>
        </p:txBody>
      </p:sp>
      <p:sp>
        <p:nvSpPr>
          <p:cNvPr id="3" name="Content Placeholder 2"/>
          <p:cNvSpPr>
            <a:spLocks noGrp="1"/>
          </p:cNvSpPr>
          <p:nvPr>
            <p:ph sz="half" idx="1"/>
          </p:nvPr>
        </p:nvSpPr>
        <p:spPr/>
        <p:txBody>
          <a:bodyPr/>
          <a:lstStyle/>
          <a:p>
            <a:pPr>
              <a:buNone/>
            </a:pPr>
            <a:r>
              <a:rPr lang="en-US" sz="2000" dirty="0" smtClean="0"/>
              <a:t>		        </a:t>
            </a:r>
            <a:r>
              <a:rPr lang="en-US" sz="2000" u="sng" dirty="0" smtClean="0"/>
              <a:t>Models</a:t>
            </a:r>
          </a:p>
          <a:p>
            <a:r>
              <a:rPr lang="en-US" sz="2000" dirty="0" smtClean="0"/>
              <a:t>1990’s – Development of a web-based system to deliver dispersion products to the public</a:t>
            </a:r>
          </a:p>
          <a:p>
            <a:r>
              <a:rPr lang="en-US" sz="2000" dirty="0" smtClean="0"/>
              <a:t>1990’s – Development of model for volcanic ash plume forecasts</a:t>
            </a:r>
          </a:p>
          <a:p>
            <a:r>
              <a:rPr lang="en-US" sz="2000" dirty="0" smtClean="0"/>
              <a:t>2000’s – Development of dispersion forecasts of large events for weather forecasters</a:t>
            </a:r>
            <a:endParaRPr lang="en-US" sz="2000" dirty="0"/>
          </a:p>
        </p:txBody>
      </p:sp>
      <p:sp>
        <p:nvSpPr>
          <p:cNvPr id="4" name="Content Placeholder 3"/>
          <p:cNvSpPr>
            <a:spLocks noGrp="1"/>
          </p:cNvSpPr>
          <p:nvPr>
            <p:ph sz="half" idx="2"/>
          </p:nvPr>
        </p:nvSpPr>
        <p:spPr>
          <a:xfrm>
            <a:off x="4648200" y="1920085"/>
            <a:ext cx="4267200" cy="4434840"/>
          </a:xfrm>
        </p:spPr>
        <p:txBody>
          <a:bodyPr/>
          <a:lstStyle/>
          <a:p>
            <a:pPr algn="ctr">
              <a:buNone/>
            </a:pPr>
            <a:r>
              <a:rPr lang="en-US" sz="2000" u="sng" dirty="0" smtClean="0"/>
              <a:t>Measurements</a:t>
            </a:r>
          </a:p>
          <a:p>
            <a:r>
              <a:rPr lang="en-US" sz="2000" dirty="0" smtClean="0"/>
              <a:t>1990’s – Began conducting boundary layer experiments using small aircraft</a:t>
            </a:r>
          </a:p>
          <a:p>
            <a:r>
              <a:rPr lang="en-US" sz="2000" dirty="0" smtClean="0"/>
              <a:t>2000’s – Conducted several large urban dispersion studies</a:t>
            </a:r>
          </a:p>
        </p:txBody>
      </p:sp>
      <p:sp>
        <p:nvSpPr>
          <p:cNvPr id="5" name="Date Placeholder 4"/>
          <p:cNvSpPr>
            <a:spLocks noGrp="1"/>
          </p:cNvSpPr>
          <p:nvPr>
            <p:ph type="dt" sz="half" idx="10"/>
          </p:nvPr>
        </p:nvSpPr>
        <p:spPr/>
        <p:txBody>
          <a:bodyPr/>
          <a:lstStyle/>
          <a:p>
            <a:fld id="{9A51FF8F-F7BF-4DEB-A7F9-0E6D4FE763E3}" type="datetime1">
              <a:rPr lang="en-US" smtClean="0"/>
              <a:pPr/>
              <a:t>4/18/2011</a:t>
            </a:fld>
            <a:endParaRPr lang="en-US"/>
          </a:p>
        </p:txBody>
      </p:sp>
      <p:sp>
        <p:nvSpPr>
          <p:cNvPr id="6" name="Footer Placeholder 5"/>
          <p:cNvSpPr>
            <a:spLocks noGrp="1"/>
          </p:cNvSpPr>
          <p:nvPr>
            <p:ph type="ftr" sz="quarter" idx="11"/>
          </p:nvPr>
        </p:nvSpPr>
        <p:spPr/>
        <p:txBody>
          <a:bodyPr/>
          <a:lstStyle/>
          <a:p>
            <a:r>
              <a:rPr lang="en-US" smtClean="0"/>
              <a:t>Air Resources Laboratory</a:t>
            </a:r>
            <a:endParaRPr lang="en-US"/>
          </a:p>
        </p:txBody>
      </p:sp>
      <p:sp>
        <p:nvSpPr>
          <p:cNvPr id="7" name="Slide Number Placeholder 6"/>
          <p:cNvSpPr>
            <a:spLocks noGrp="1"/>
          </p:cNvSpPr>
          <p:nvPr>
            <p:ph type="sldNum" sz="quarter" idx="12"/>
          </p:nvPr>
        </p:nvSpPr>
        <p:spPr/>
        <p:txBody>
          <a:bodyPr/>
          <a:lstStyle/>
          <a:p>
            <a:fld id="{3E7EE49B-C32B-495C-9640-ABBF50F57D80}" type="slidenum">
              <a:rPr lang="en-US" smtClean="0"/>
              <a:pPr/>
              <a:t>13</a:t>
            </a:fld>
            <a:endParaRPr lang="en-US"/>
          </a:p>
        </p:txBody>
      </p:sp>
      <p:pic>
        <p:nvPicPr>
          <p:cNvPr id="9" name="Picture 8" descr="Redoubt image 2.jpg"/>
          <p:cNvPicPr>
            <a:picLocks noChangeAspect="1"/>
          </p:cNvPicPr>
          <p:nvPr/>
        </p:nvPicPr>
        <p:blipFill>
          <a:blip r:embed="rId3" cstate="print"/>
          <a:stretch>
            <a:fillRect/>
          </a:stretch>
        </p:blipFill>
        <p:spPr>
          <a:xfrm>
            <a:off x="1425866" y="4953001"/>
            <a:ext cx="2155533" cy="1447800"/>
          </a:xfrm>
          <a:prstGeom prst="rect">
            <a:avLst/>
          </a:prstGeom>
        </p:spPr>
      </p:pic>
      <p:pic>
        <p:nvPicPr>
          <p:cNvPr id="28674" name="Picture 2" descr="C:\Users\kclawson\Desktop\temp\LongEZ.png"/>
          <p:cNvPicPr>
            <a:picLocks noChangeAspect="1" noChangeArrowheads="1"/>
          </p:cNvPicPr>
          <p:nvPr/>
        </p:nvPicPr>
        <p:blipFill>
          <a:blip r:embed="rId4" cstate="print"/>
          <a:srcRect/>
          <a:stretch>
            <a:fillRect/>
          </a:stretch>
        </p:blipFill>
        <p:spPr bwMode="auto">
          <a:xfrm>
            <a:off x="5257800" y="4038600"/>
            <a:ext cx="3086100" cy="23314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rPr>
              <a:t>Guiding Philosophies</a:t>
            </a:r>
            <a:endParaRPr lang="en-US" dirty="0">
              <a:solidFill>
                <a:schemeClr val="accent1"/>
              </a:solidFill>
            </a:endParaRPr>
          </a:p>
        </p:txBody>
      </p:sp>
      <p:sp>
        <p:nvSpPr>
          <p:cNvPr id="3" name="Content Placeholder 2"/>
          <p:cNvSpPr>
            <a:spLocks noGrp="1"/>
          </p:cNvSpPr>
          <p:nvPr>
            <p:ph idx="1"/>
          </p:nvPr>
        </p:nvSpPr>
        <p:spPr/>
        <p:txBody>
          <a:bodyPr/>
          <a:lstStyle/>
          <a:p>
            <a:r>
              <a:rPr lang="en-US" dirty="0" smtClean="0"/>
              <a:t>Customer focused, both internal and external to NOAA</a:t>
            </a:r>
          </a:p>
          <a:p>
            <a:pPr lvl="1"/>
            <a:r>
              <a:rPr lang="en-US" dirty="0" smtClean="0"/>
              <a:t>Highly efficient use of limited financial resources</a:t>
            </a:r>
          </a:p>
          <a:p>
            <a:r>
              <a:rPr lang="en-US" dirty="0" smtClean="0"/>
              <a:t>Concentrate on research areas where ARL can make a significant impact</a:t>
            </a:r>
          </a:p>
          <a:p>
            <a:pPr lvl="1"/>
            <a:r>
              <a:rPr lang="en-US" dirty="0" smtClean="0"/>
              <a:t>Deliver products on time and within budget</a:t>
            </a:r>
          </a:p>
          <a:p>
            <a:r>
              <a:rPr lang="en-US" dirty="0" smtClean="0"/>
              <a:t>Maintain high quality standards</a:t>
            </a:r>
          </a:p>
          <a:p>
            <a:pPr lvl="1"/>
            <a:r>
              <a:rPr lang="en-US" dirty="0" smtClean="0"/>
              <a:t>WMO, ANSI, EPA, DOE standards</a:t>
            </a:r>
          </a:p>
          <a:p>
            <a:r>
              <a:rPr lang="en-US" dirty="0" smtClean="0"/>
              <a:t>Invent measurement tools where necessary by adapting internal ARL expertise</a:t>
            </a:r>
          </a:p>
        </p:txBody>
      </p:sp>
      <p:sp>
        <p:nvSpPr>
          <p:cNvPr id="4" name="Date Placeholder 3"/>
          <p:cNvSpPr>
            <a:spLocks noGrp="1"/>
          </p:cNvSpPr>
          <p:nvPr>
            <p:ph type="dt" sz="half" idx="10"/>
          </p:nvPr>
        </p:nvSpPr>
        <p:spPr/>
        <p:txBody>
          <a:bodyPr/>
          <a:lstStyle/>
          <a:p>
            <a:fld id="{3BF72E70-F309-487C-8387-A657D1DD6C67}" type="datetime1">
              <a:rPr lang="en-US" smtClean="0"/>
              <a:pPr/>
              <a:t>4/18/2011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rPr>
              <a:t>Current State of Atmospheric Dispersion and Boundary Layer Research</a:t>
            </a:r>
            <a:endParaRPr lang="en-US" dirty="0">
              <a:solidFill>
                <a:schemeClr val="accent1"/>
              </a:solidFill>
            </a:endParaRPr>
          </a:p>
        </p:txBody>
      </p:sp>
      <p:sp>
        <p:nvSpPr>
          <p:cNvPr id="3" name="Content Placeholder 2"/>
          <p:cNvSpPr>
            <a:spLocks noGrp="1"/>
          </p:cNvSpPr>
          <p:nvPr>
            <p:ph idx="1"/>
          </p:nvPr>
        </p:nvSpPr>
        <p:spPr/>
        <p:txBody>
          <a:bodyPr/>
          <a:lstStyle/>
          <a:p>
            <a:r>
              <a:rPr lang="en-US" dirty="0" smtClean="0"/>
              <a:t>Major common research topic across all four divisions</a:t>
            </a:r>
          </a:p>
          <a:p>
            <a:r>
              <a:rPr lang="en-US" dirty="0" smtClean="0"/>
              <a:t>Assets have relevancy in recent events</a:t>
            </a:r>
          </a:p>
          <a:p>
            <a:pPr lvl="1"/>
            <a:r>
              <a:rPr lang="en-US" dirty="0" smtClean="0"/>
              <a:t>Deep Water Horizon</a:t>
            </a:r>
          </a:p>
          <a:p>
            <a:pPr lvl="1"/>
            <a:r>
              <a:rPr lang="en-US" dirty="0" smtClean="0"/>
              <a:t>Iceland Volcano</a:t>
            </a:r>
          </a:p>
          <a:p>
            <a:pPr lvl="1"/>
            <a:r>
              <a:rPr lang="en-US" dirty="0" smtClean="0"/>
              <a:t>Japanese Fukushima Dai-</a:t>
            </a:r>
            <a:r>
              <a:rPr lang="en-US" dirty="0" err="1" smtClean="0"/>
              <a:t>ichi</a:t>
            </a:r>
            <a:r>
              <a:rPr lang="en-US" dirty="0" smtClean="0"/>
              <a:t> nuclear reactors</a:t>
            </a:r>
            <a:endParaRPr lang="en-US" dirty="0"/>
          </a:p>
        </p:txBody>
      </p:sp>
      <p:sp>
        <p:nvSpPr>
          <p:cNvPr id="4" name="Date Placeholder 3"/>
          <p:cNvSpPr>
            <a:spLocks noGrp="1"/>
          </p:cNvSpPr>
          <p:nvPr>
            <p:ph type="dt" sz="half" idx="10"/>
          </p:nvPr>
        </p:nvSpPr>
        <p:spPr/>
        <p:txBody>
          <a:bodyPr/>
          <a:lstStyle/>
          <a:p>
            <a:fld id="{3BF72E70-F309-487C-8387-A657D1DD6C67}" type="datetime1">
              <a:rPr lang="en-US" smtClean="0"/>
              <a:pPr/>
              <a:t>4/18/2011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15</a:t>
            </a:fld>
            <a:endParaRPr lang="en-US" dirty="0"/>
          </a:p>
        </p:txBody>
      </p:sp>
      <p:pic>
        <p:nvPicPr>
          <p:cNvPr id="24577" name="Picture 1"/>
          <p:cNvPicPr>
            <a:picLocks noChangeAspect="1" noChangeArrowheads="1"/>
          </p:cNvPicPr>
          <p:nvPr/>
        </p:nvPicPr>
        <p:blipFill>
          <a:blip r:embed="rId3" cstate="print"/>
          <a:srcRect/>
          <a:stretch>
            <a:fillRect/>
          </a:stretch>
        </p:blipFill>
        <p:spPr bwMode="auto">
          <a:xfrm>
            <a:off x="914400" y="4191000"/>
            <a:ext cx="3276599" cy="2292082"/>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4953000" y="4191000"/>
            <a:ext cx="3124200" cy="2272856"/>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solidFill>
                  <a:schemeClr val="accent1"/>
                </a:solidFill>
              </a:rPr>
              <a:t>Dispersion Research Program</a:t>
            </a:r>
            <a:br>
              <a:rPr lang="en-US" dirty="0" smtClean="0">
                <a:solidFill>
                  <a:schemeClr val="accent1"/>
                </a:solidFill>
              </a:rPr>
            </a:br>
            <a:r>
              <a:rPr lang="en-US" dirty="0" smtClean="0">
                <a:solidFill>
                  <a:schemeClr val="accent1"/>
                </a:solidFill>
              </a:rPr>
              <a:t>Modeling Component</a:t>
            </a:r>
            <a:endParaRPr lang="en-US" dirty="0">
              <a:solidFill>
                <a:schemeClr val="accent1"/>
              </a:solidFill>
            </a:endParaRPr>
          </a:p>
        </p:txBody>
      </p:sp>
      <p:sp>
        <p:nvSpPr>
          <p:cNvPr id="8" name="Content Placeholder 7"/>
          <p:cNvSpPr>
            <a:spLocks noGrp="1"/>
          </p:cNvSpPr>
          <p:nvPr>
            <p:ph idx="1"/>
          </p:nvPr>
        </p:nvSpPr>
        <p:spPr/>
        <p:txBody>
          <a:bodyPr>
            <a:normAutofit/>
          </a:bodyPr>
          <a:lstStyle/>
          <a:p>
            <a:r>
              <a:rPr lang="en-US" dirty="0" smtClean="0"/>
              <a:t>HYSPLIT</a:t>
            </a:r>
          </a:p>
          <a:p>
            <a:pPr lvl="1"/>
            <a:r>
              <a:rPr lang="en-US" dirty="0" smtClean="0"/>
              <a:t>Radiological Plumes</a:t>
            </a:r>
          </a:p>
          <a:p>
            <a:pPr lvl="1"/>
            <a:r>
              <a:rPr lang="en-US" dirty="0" smtClean="0"/>
              <a:t>Chemical Plumes</a:t>
            </a:r>
          </a:p>
          <a:p>
            <a:pPr lvl="1"/>
            <a:r>
              <a:rPr lang="en-US" dirty="0" smtClean="0"/>
              <a:t>Volcanic Ash</a:t>
            </a:r>
          </a:p>
          <a:p>
            <a:pPr lvl="1"/>
            <a:r>
              <a:rPr lang="en-US" dirty="0" smtClean="0"/>
              <a:t>(Dust)</a:t>
            </a:r>
          </a:p>
          <a:p>
            <a:pPr lvl="1"/>
            <a:r>
              <a:rPr lang="en-US" dirty="0" smtClean="0"/>
              <a:t>(Fire Smoke)</a:t>
            </a:r>
          </a:p>
          <a:p>
            <a:r>
              <a:rPr lang="en-US" dirty="0" smtClean="0"/>
              <a:t>Decision Support Tools</a:t>
            </a:r>
          </a:p>
          <a:p>
            <a:pPr lvl="1"/>
            <a:r>
              <a:rPr lang="en-US" dirty="0" smtClean="0"/>
              <a:t>READY</a:t>
            </a:r>
          </a:p>
          <a:p>
            <a:pPr lvl="1"/>
            <a:r>
              <a:rPr lang="en-US" dirty="0" smtClean="0"/>
              <a:t>Consequence Assessment</a:t>
            </a:r>
          </a:p>
        </p:txBody>
      </p:sp>
      <p:sp>
        <p:nvSpPr>
          <p:cNvPr id="4" name="Date Placeholder 3"/>
          <p:cNvSpPr>
            <a:spLocks noGrp="1"/>
          </p:cNvSpPr>
          <p:nvPr>
            <p:ph type="dt" sz="half" idx="10"/>
          </p:nvPr>
        </p:nvSpPr>
        <p:spPr/>
        <p:txBody>
          <a:bodyPr/>
          <a:lstStyle/>
          <a:p>
            <a:fld id="{3BF72E70-F309-487C-8387-A657D1DD6C67}" type="datetime1">
              <a:rPr lang="en-US" smtClean="0"/>
              <a:pPr/>
              <a:t>4/18/2011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16</a:t>
            </a:fld>
            <a:endParaRPr lang="en-US"/>
          </a:p>
        </p:txBody>
      </p:sp>
      <p:pic>
        <p:nvPicPr>
          <p:cNvPr id="22532" name="Picture 4"/>
          <p:cNvPicPr>
            <a:picLocks noChangeAspect="1" noChangeArrowheads="1"/>
          </p:cNvPicPr>
          <p:nvPr/>
        </p:nvPicPr>
        <p:blipFill>
          <a:blip r:embed="rId3" cstate="print"/>
          <a:srcRect/>
          <a:stretch>
            <a:fillRect/>
          </a:stretch>
        </p:blipFill>
        <p:spPr bwMode="auto">
          <a:xfrm>
            <a:off x="4158037" y="1905000"/>
            <a:ext cx="4706563" cy="35814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solidFill>
                  <a:schemeClr val="accent1"/>
                </a:solidFill>
              </a:rPr>
              <a:t>Dispersion and Boundary Layer Research Program Measurements Component</a:t>
            </a:r>
            <a:endParaRPr lang="en-US" dirty="0">
              <a:solidFill>
                <a:schemeClr val="accent1"/>
              </a:solidFill>
            </a:endParaRPr>
          </a:p>
        </p:txBody>
      </p:sp>
      <p:sp>
        <p:nvSpPr>
          <p:cNvPr id="8" name="Content Placeholder 7"/>
          <p:cNvSpPr>
            <a:spLocks noGrp="1"/>
          </p:cNvSpPr>
          <p:nvPr>
            <p:ph idx="1"/>
          </p:nvPr>
        </p:nvSpPr>
        <p:spPr/>
        <p:txBody>
          <a:bodyPr>
            <a:noAutofit/>
          </a:bodyPr>
          <a:lstStyle/>
          <a:p>
            <a:r>
              <a:rPr lang="en-US" dirty="0" smtClean="0"/>
              <a:t>Atmospheric Dispersion Field Tests</a:t>
            </a:r>
          </a:p>
          <a:p>
            <a:pPr lvl="1"/>
            <a:r>
              <a:rPr lang="en-US" dirty="0" smtClean="0"/>
              <a:t>Uses small amounts of intentionally-released atmospheric tracers</a:t>
            </a:r>
          </a:p>
          <a:p>
            <a:pPr lvl="1"/>
            <a:r>
              <a:rPr lang="en-US" dirty="0" smtClean="0"/>
              <a:t>Surrogates for harmful chemicals</a:t>
            </a:r>
          </a:p>
          <a:p>
            <a:pPr lvl="1"/>
            <a:r>
              <a:rPr lang="en-US" dirty="0" smtClean="0"/>
              <a:t>Major urban dispersion studies</a:t>
            </a:r>
          </a:p>
          <a:p>
            <a:pPr lvl="2"/>
            <a:r>
              <a:rPr lang="en-US" dirty="0" smtClean="0"/>
              <a:t>Salt Lake City</a:t>
            </a:r>
          </a:p>
          <a:p>
            <a:pPr lvl="2"/>
            <a:r>
              <a:rPr lang="en-US" dirty="0" smtClean="0"/>
              <a:t>Oklahoma City</a:t>
            </a:r>
          </a:p>
          <a:p>
            <a:pPr lvl="2"/>
            <a:r>
              <a:rPr lang="en-US" dirty="0" smtClean="0"/>
              <a:t>Midtown Manhattan</a:t>
            </a:r>
          </a:p>
          <a:p>
            <a:pPr lvl="2"/>
            <a:r>
              <a:rPr lang="en-US" dirty="0" smtClean="0"/>
              <a:t>Pentagon</a:t>
            </a:r>
          </a:p>
          <a:p>
            <a:pPr lvl="2"/>
            <a:r>
              <a:rPr lang="en-US" dirty="0" smtClean="0"/>
              <a:t>Road-side barrier study</a:t>
            </a:r>
          </a:p>
        </p:txBody>
      </p:sp>
      <p:sp>
        <p:nvSpPr>
          <p:cNvPr id="4" name="Date Placeholder 3"/>
          <p:cNvSpPr>
            <a:spLocks noGrp="1"/>
          </p:cNvSpPr>
          <p:nvPr>
            <p:ph type="dt" sz="half" idx="10"/>
          </p:nvPr>
        </p:nvSpPr>
        <p:spPr/>
        <p:txBody>
          <a:bodyPr/>
          <a:lstStyle/>
          <a:p>
            <a:fld id="{3BF72E70-F309-487C-8387-A657D1DD6C67}" type="datetime1">
              <a:rPr lang="en-US" smtClean="0"/>
              <a:pPr/>
              <a:t>4/18/2011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17</a:t>
            </a:fld>
            <a:endParaRPr lang="en-US"/>
          </a:p>
        </p:txBody>
      </p:sp>
      <p:pic>
        <p:nvPicPr>
          <p:cNvPr id="20481" name="Picture 1" descr="C:\Users\kclawson\Desktop\temp\BAMS.JPG"/>
          <p:cNvPicPr>
            <a:picLocks noChangeAspect="1" noChangeArrowheads="1"/>
          </p:cNvPicPr>
          <p:nvPr/>
        </p:nvPicPr>
        <p:blipFill>
          <a:blip r:embed="rId3" cstate="print"/>
          <a:srcRect/>
          <a:stretch>
            <a:fillRect/>
          </a:stretch>
        </p:blipFill>
        <p:spPr bwMode="auto">
          <a:xfrm>
            <a:off x="5791201" y="2895601"/>
            <a:ext cx="2644956" cy="35052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solidFill>
                  <a:schemeClr val="accent1"/>
                </a:solidFill>
              </a:rPr>
              <a:t>Dispersion and Boundary Layer Research Program Measurements Component</a:t>
            </a:r>
            <a:endParaRPr lang="en-US" dirty="0">
              <a:solidFill>
                <a:schemeClr val="accent1"/>
              </a:solidFill>
            </a:endParaRPr>
          </a:p>
        </p:txBody>
      </p:sp>
      <p:sp>
        <p:nvSpPr>
          <p:cNvPr id="8" name="Content Placeholder 7"/>
          <p:cNvSpPr>
            <a:spLocks noGrp="1"/>
          </p:cNvSpPr>
          <p:nvPr>
            <p:ph idx="1"/>
          </p:nvPr>
        </p:nvSpPr>
        <p:spPr/>
        <p:txBody>
          <a:bodyPr>
            <a:noAutofit/>
          </a:bodyPr>
          <a:lstStyle/>
          <a:p>
            <a:r>
              <a:rPr lang="en-US" dirty="0" smtClean="0"/>
              <a:t>Mesonets</a:t>
            </a:r>
          </a:p>
          <a:p>
            <a:pPr lvl="1"/>
            <a:r>
              <a:rPr lang="en-US" dirty="0" err="1" smtClean="0"/>
              <a:t>DCNet</a:t>
            </a:r>
            <a:endParaRPr lang="en-US" dirty="0" smtClean="0"/>
          </a:p>
          <a:p>
            <a:pPr lvl="1"/>
            <a:r>
              <a:rPr lang="en-US" dirty="0" smtClean="0"/>
              <a:t>Idaho National Laboratory (INL)</a:t>
            </a:r>
          </a:p>
          <a:p>
            <a:pPr lvl="1">
              <a:buNone/>
            </a:pPr>
            <a:r>
              <a:rPr lang="en-US" dirty="0" smtClean="0"/>
              <a:t>	Mesonet</a:t>
            </a:r>
          </a:p>
          <a:p>
            <a:pPr lvl="1"/>
            <a:r>
              <a:rPr lang="en-US" dirty="0" smtClean="0"/>
              <a:t>Nevada National Security Site</a:t>
            </a:r>
          </a:p>
          <a:p>
            <a:pPr lvl="1">
              <a:buNone/>
            </a:pPr>
            <a:r>
              <a:rPr lang="en-US" dirty="0" smtClean="0"/>
              <a:t>	(NNSS) Mesonet</a:t>
            </a:r>
          </a:p>
          <a:p>
            <a:pPr lvl="1"/>
            <a:r>
              <a:rPr lang="en-US" dirty="0" smtClean="0"/>
              <a:t>Eastern Tennessee Regional</a:t>
            </a:r>
          </a:p>
          <a:p>
            <a:pPr lvl="1">
              <a:buNone/>
            </a:pPr>
            <a:r>
              <a:rPr lang="en-US" dirty="0" smtClean="0"/>
              <a:t>	Air Monitoring &amp; Analytical </a:t>
            </a:r>
          </a:p>
          <a:p>
            <a:pPr lvl="1">
              <a:buNone/>
            </a:pPr>
            <a:r>
              <a:rPr lang="en-US" dirty="0" smtClean="0"/>
              <a:t>	Network (RAMAN)</a:t>
            </a:r>
          </a:p>
        </p:txBody>
      </p:sp>
      <p:sp>
        <p:nvSpPr>
          <p:cNvPr id="4" name="Date Placeholder 3"/>
          <p:cNvSpPr>
            <a:spLocks noGrp="1"/>
          </p:cNvSpPr>
          <p:nvPr>
            <p:ph type="dt" sz="half" idx="10"/>
          </p:nvPr>
        </p:nvSpPr>
        <p:spPr/>
        <p:txBody>
          <a:bodyPr/>
          <a:lstStyle/>
          <a:p>
            <a:fld id="{3BF72E70-F309-487C-8387-A657D1DD6C67}" type="datetime1">
              <a:rPr lang="en-US" smtClean="0"/>
              <a:pPr/>
              <a:t>4/18/2011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18</a:t>
            </a:fld>
            <a:endParaRPr lang="en-US"/>
          </a:p>
        </p:txBody>
      </p:sp>
      <p:pic>
        <p:nvPicPr>
          <p:cNvPr id="18434" name="Picture 2" descr="http://www.atdd.noaa.gov/sites/default/files/dcnet1.jpg"/>
          <p:cNvPicPr>
            <a:picLocks noChangeAspect="1" noChangeArrowheads="1"/>
          </p:cNvPicPr>
          <p:nvPr/>
        </p:nvPicPr>
        <p:blipFill>
          <a:blip r:embed="rId3" cstate="print"/>
          <a:srcRect/>
          <a:stretch>
            <a:fillRect/>
          </a:stretch>
        </p:blipFill>
        <p:spPr bwMode="auto">
          <a:xfrm>
            <a:off x="5486400" y="1828800"/>
            <a:ext cx="3333750" cy="452437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solidFill>
                  <a:schemeClr val="accent1"/>
                </a:solidFill>
              </a:rPr>
              <a:t>Dispersion and Boundary Layer Research Program Measurements Component</a:t>
            </a:r>
            <a:endParaRPr lang="en-US" dirty="0">
              <a:solidFill>
                <a:schemeClr val="accent1"/>
              </a:solidFill>
            </a:endParaRPr>
          </a:p>
        </p:txBody>
      </p:sp>
      <p:sp>
        <p:nvSpPr>
          <p:cNvPr id="8" name="Content Placeholder 7"/>
          <p:cNvSpPr>
            <a:spLocks noGrp="1"/>
          </p:cNvSpPr>
          <p:nvPr>
            <p:ph idx="1"/>
          </p:nvPr>
        </p:nvSpPr>
        <p:spPr/>
        <p:txBody>
          <a:bodyPr>
            <a:noAutofit/>
          </a:bodyPr>
          <a:lstStyle/>
          <a:p>
            <a:r>
              <a:rPr lang="en-US" dirty="0" smtClean="0"/>
              <a:t>Special Instruments Development</a:t>
            </a:r>
          </a:p>
          <a:p>
            <a:pPr lvl="1"/>
            <a:r>
              <a:rPr lang="en-US" dirty="0" smtClean="0"/>
              <a:t>Best Aircraft Turbulence (BAT) Probe</a:t>
            </a:r>
          </a:p>
          <a:p>
            <a:pPr lvl="1"/>
            <a:r>
              <a:rPr lang="en-US" dirty="0" smtClean="0"/>
              <a:t>Extreme Turbulence (ET) Probe</a:t>
            </a:r>
          </a:p>
          <a:p>
            <a:pPr lvl="1"/>
            <a:r>
              <a:rPr lang="en-US" dirty="0" smtClean="0"/>
              <a:t>Smart Balloon</a:t>
            </a:r>
          </a:p>
          <a:p>
            <a:endParaRPr lang="en-US" dirty="0" smtClean="0"/>
          </a:p>
          <a:p>
            <a:pPr>
              <a:buNone/>
            </a:pPr>
            <a:endParaRPr lang="en-US" dirty="0" smtClean="0"/>
          </a:p>
        </p:txBody>
      </p:sp>
      <p:sp>
        <p:nvSpPr>
          <p:cNvPr id="4" name="Date Placeholder 3"/>
          <p:cNvSpPr>
            <a:spLocks noGrp="1"/>
          </p:cNvSpPr>
          <p:nvPr>
            <p:ph type="dt" sz="half" idx="10"/>
          </p:nvPr>
        </p:nvSpPr>
        <p:spPr/>
        <p:txBody>
          <a:bodyPr/>
          <a:lstStyle/>
          <a:p>
            <a:fld id="{3BF72E70-F309-487C-8387-A657D1DD6C67}" type="datetime1">
              <a:rPr lang="en-US" smtClean="0"/>
              <a:pPr/>
              <a:t>4/18/2011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19</a:t>
            </a:fld>
            <a:endParaRPr lang="en-US"/>
          </a:p>
        </p:txBody>
      </p:sp>
      <p:pic>
        <p:nvPicPr>
          <p:cNvPr id="14337" name="Picture 1"/>
          <p:cNvPicPr>
            <a:picLocks noChangeAspect="1" noChangeArrowheads="1"/>
          </p:cNvPicPr>
          <p:nvPr/>
        </p:nvPicPr>
        <p:blipFill>
          <a:blip r:embed="rId3" cstate="print"/>
          <a:srcRect/>
          <a:stretch>
            <a:fillRect/>
          </a:stretch>
        </p:blipFill>
        <p:spPr bwMode="auto">
          <a:xfrm>
            <a:off x="5791200" y="1981200"/>
            <a:ext cx="3028950" cy="2025069"/>
          </a:xfrm>
          <a:prstGeom prst="rect">
            <a:avLst/>
          </a:prstGeom>
          <a:noFill/>
          <a:ln w="9525">
            <a:noFill/>
            <a:miter lim="800000"/>
            <a:headEnd/>
            <a:tailEnd/>
          </a:ln>
        </p:spPr>
      </p:pic>
      <p:pic>
        <p:nvPicPr>
          <p:cNvPr id="14338" name="Picture 2" descr="C:\Users\kclawson\Desktop\temp\SmartBalloon1.png"/>
          <p:cNvPicPr>
            <a:picLocks noChangeAspect="1" noChangeArrowheads="1"/>
          </p:cNvPicPr>
          <p:nvPr/>
        </p:nvPicPr>
        <p:blipFill>
          <a:blip r:embed="rId4" cstate="print"/>
          <a:srcRect/>
          <a:stretch>
            <a:fillRect/>
          </a:stretch>
        </p:blipFill>
        <p:spPr bwMode="auto">
          <a:xfrm>
            <a:off x="2971800" y="3886200"/>
            <a:ext cx="2595563" cy="2264712"/>
          </a:xfrm>
          <a:prstGeom prst="rect">
            <a:avLst/>
          </a:prstGeom>
          <a:noFill/>
        </p:spPr>
      </p:pic>
      <p:pic>
        <p:nvPicPr>
          <p:cNvPr id="14339" name="Picture 3" descr="C:\Users\kclawson\Desktop\temp\ET1.jpg"/>
          <p:cNvPicPr>
            <a:picLocks noChangeAspect="1" noChangeArrowheads="1"/>
          </p:cNvPicPr>
          <p:nvPr/>
        </p:nvPicPr>
        <p:blipFill>
          <a:blip r:embed="rId5" cstate="print"/>
          <a:srcRect/>
          <a:stretch>
            <a:fillRect/>
          </a:stretch>
        </p:blipFill>
        <p:spPr bwMode="auto">
          <a:xfrm>
            <a:off x="838200" y="3810000"/>
            <a:ext cx="1768003" cy="236577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rPr>
              <a:t>Atmospheric Dispersion and </a:t>
            </a:r>
            <a:br>
              <a:rPr lang="en-US" dirty="0" smtClean="0">
                <a:solidFill>
                  <a:schemeClr val="accent1"/>
                </a:solidFill>
              </a:rPr>
            </a:br>
            <a:r>
              <a:rPr lang="en-US" dirty="0" smtClean="0">
                <a:solidFill>
                  <a:schemeClr val="accent1"/>
                </a:solidFill>
              </a:rPr>
              <a:t>Boundary Layer Research Programs</a:t>
            </a:r>
            <a:endParaRPr lang="en-US" dirty="0">
              <a:solidFill>
                <a:schemeClr val="accent1"/>
              </a:solidFill>
            </a:endParaRPr>
          </a:p>
        </p:txBody>
      </p:sp>
      <p:sp>
        <p:nvSpPr>
          <p:cNvPr id="3" name="Content Placeholder 2"/>
          <p:cNvSpPr>
            <a:spLocks noGrp="1"/>
          </p:cNvSpPr>
          <p:nvPr>
            <p:ph idx="1"/>
          </p:nvPr>
        </p:nvSpPr>
        <p:spPr/>
        <p:txBody>
          <a:bodyPr/>
          <a:lstStyle/>
          <a:p>
            <a:r>
              <a:rPr lang="en-US" dirty="0" smtClean="0"/>
              <a:t>Longest history in ARL</a:t>
            </a:r>
          </a:p>
          <a:p>
            <a:r>
              <a:rPr lang="en-US" dirty="0" smtClean="0"/>
              <a:t>Established in every division</a:t>
            </a:r>
          </a:p>
          <a:p>
            <a:r>
              <a:rPr lang="en-US" dirty="0" smtClean="0"/>
              <a:t>Serve to help to unify the laboratory</a:t>
            </a:r>
          </a:p>
          <a:p>
            <a:r>
              <a:rPr lang="en-US" dirty="0" smtClean="0"/>
              <a:t>Exemplify theme of transition</a:t>
            </a:r>
          </a:p>
        </p:txBody>
      </p:sp>
      <p:sp>
        <p:nvSpPr>
          <p:cNvPr id="4" name="Date Placeholder 3"/>
          <p:cNvSpPr>
            <a:spLocks noGrp="1"/>
          </p:cNvSpPr>
          <p:nvPr>
            <p:ph type="dt" sz="half" idx="10"/>
          </p:nvPr>
        </p:nvSpPr>
        <p:spPr/>
        <p:txBody>
          <a:bodyPr/>
          <a:lstStyle/>
          <a:p>
            <a:fld id="{3BF72E70-F309-487C-8387-A657D1DD6C67}" type="datetime1">
              <a:rPr lang="en-US" smtClean="0"/>
              <a:pPr/>
              <a:t>4/18/2011</a:t>
            </a:fld>
            <a:endParaRPr lang="en-US" dirty="0"/>
          </a:p>
        </p:txBody>
      </p:sp>
      <p:sp>
        <p:nvSpPr>
          <p:cNvPr id="5" name="Footer Placeholder 4"/>
          <p:cNvSpPr>
            <a:spLocks noGrp="1"/>
          </p:cNvSpPr>
          <p:nvPr>
            <p:ph type="ftr" sz="quarter" idx="11"/>
          </p:nvPr>
        </p:nvSpPr>
        <p:spPr/>
        <p:txBody>
          <a:bodyPr/>
          <a:lstStyle/>
          <a:p>
            <a:r>
              <a:rPr lang="en-US" dirty="0" smtClean="0"/>
              <a:t>Air Resources Laboratory</a:t>
            </a:r>
            <a:endParaRPr lang="en-US" dirty="0"/>
          </a:p>
        </p:txBody>
      </p:sp>
      <p:sp>
        <p:nvSpPr>
          <p:cNvPr id="6" name="Slide Number Placeholder 5"/>
          <p:cNvSpPr>
            <a:spLocks noGrp="1"/>
          </p:cNvSpPr>
          <p:nvPr>
            <p:ph type="sldNum" sz="quarter" idx="12"/>
          </p:nvPr>
        </p:nvSpPr>
        <p:spPr/>
        <p:txBody>
          <a:bodyPr/>
          <a:lstStyle/>
          <a:p>
            <a:fld id="{3E7EE49B-C32B-495C-9640-ABBF50F57D80}" type="slidenum">
              <a:rPr lang="en-US" smtClean="0"/>
              <a:pPr/>
              <a:t>2</a:t>
            </a:fld>
            <a:endParaRPr lang="en-US" dirty="0"/>
          </a:p>
        </p:txBody>
      </p:sp>
      <p:pic>
        <p:nvPicPr>
          <p:cNvPr id="41985" name="Picture 1"/>
          <p:cNvPicPr>
            <a:picLocks noChangeAspect="1" noChangeArrowheads="1"/>
          </p:cNvPicPr>
          <p:nvPr/>
        </p:nvPicPr>
        <p:blipFill>
          <a:blip r:embed="rId3" cstate="print"/>
          <a:srcRect/>
          <a:stretch>
            <a:fillRect/>
          </a:stretch>
        </p:blipFill>
        <p:spPr bwMode="auto">
          <a:xfrm>
            <a:off x="1828800" y="3840480"/>
            <a:ext cx="5181600" cy="2493645"/>
          </a:xfrm>
          <a:prstGeom prst="rect">
            <a:avLst/>
          </a:prstGeom>
          <a:noFill/>
          <a:ln w="9525">
            <a:noFill/>
            <a:miter lim="800000"/>
            <a:headEnd/>
            <a:tailEnd/>
          </a:ln>
        </p:spPr>
      </p:pic>
      <p:pic>
        <p:nvPicPr>
          <p:cNvPr id="41986" name="Picture 2"/>
          <p:cNvPicPr>
            <a:picLocks noChangeAspect="1" noChangeArrowheads="1"/>
          </p:cNvPicPr>
          <p:nvPr/>
        </p:nvPicPr>
        <p:blipFill>
          <a:blip r:embed="rId4" cstate="print"/>
          <a:srcRect/>
          <a:stretch>
            <a:fillRect/>
          </a:stretch>
        </p:blipFill>
        <p:spPr bwMode="auto">
          <a:xfrm>
            <a:off x="6019800" y="1905000"/>
            <a:ext cx="2895600" cy="2171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solidFill>
                  <a:schemeClr val="accent1"/>
                </a:solidFill>
              </a:rPr>
              <a:t>Dispersion and Boundary Layer Research Program Measurements Component</a:t>
            </a:r>
            <a:endParaRPr lang="en-US" dirty="0">
              <a:solidFill>
                <a:schemeClr val="accent1"/>
              </a:solidFill>
            </a:endParaRPr>
          </a:p>
        </p:txBody>
      </p:sp>
      <p:sp>
        <p:nvSpPr>
          <p:cNvPr id="8" name="Content Placeholder 7"/>
          <p:cNvSpPr>
            <a:spLocks noGrp="1"/>
          </p:cNvSpPr>
          <p:nvPr>
            <p:ph idx="1"/>
          </p:nvPr>
        </p:nvSpPr>
        <p:spPr/>
        <p:txBody>
          <a:bodyPr>
            <a:noAutofit/>
          </a:bodyPr>
          <a:lstStyle/>
          <a:p>
            <a:r>
              <a:rPr lang="en-US" dirty="0" smtClean="0"/>
              <a:t>Renewable energy</a:t>
            </a:r>
          </a:p>
          <a:p>
            <a:pPr lvl="1"/>
            <a:r>
              <a:rPr lang="en-US" dirty="0" smtClean="0"/>
              <a:t>Wind forecast improvement</a:t>
            </a:r>
          </a:p>
          <a:p>
            <a:pPr lvl="1"/>
            <a:r>
              <a:rPr lang="en-US" dirty="0" smtClean="0"/>
              <a:t>Duke Energy Cooperative Research and Development Agreement (CRADA)</a:t>
            </a:r>
          </a:p>
          <a:p>
            <a:pPr lvl="1"/>
            <a:r>
              <a:rPr lang="en-US" dirty="0" smtClean="0"/>
              <a:t>DOE/NOAA Wind Forecast Improvement Program</a:t>
            </a:r>
          </a:p>
        </p:txBody>
      </p:sp>
      <p:sp>
        <p:nvSpPr>
          <p:cNvPr id="4" name="Date Placeholder 3"/>
          <p:cNvSpPr>
            <a:spLocks noGrp="1"/>
          </p:cNvSpPr>
          <p:nvPr>
            <p:ph type="dt" sz="half" idx="10"/>
          </p:nvPr>
        </p:nvSpPr>
        <p:spPr/>
        <p:txBody>
          <a:bodyPr/>
          <a:lstStyle/>
          <a:p>
            <a:fld id="{3BF72E70-F309-487C-8387-A657D1DD6C67}" type="datetime1">
              <a:rPr lang="en-US" smtClean="0"/>
              <a:pPr/>
              <a:t>4/18/2011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20</a:t>
            </a:fld>
            <a:endParaRPr lang="en-US"/>
          </a:p>
        </p:txBody>
      </p:sp>
      <p:pic>
        <p:nvPicPr>
          <p:cNvPr id="12289" name="Picture 1"/>
          <p:cNvPicPr>
            <a:picLocks noChangeAspect="1" noChangeArrowheads="1"/>
          </p:cNvPicPr>
          <p:nvPr/>
        </p:nvPicPr>
        <p:blipFill>
          <a:blip r:embed="rId3" cstate="print"/>
          <a:srcRect/>
          <a:stretch>
            <a:fillRect/>
          </a:stretch>
        </p:blipFill>
        <p:spPr bwMode="auto">
          <a:xfrm>
            <a:off x="1600200" y="4191000"/>
            <a:ext cx="5854700" cy="2234914"/>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rPr>
              <a:t>ARL in Transition	</a:t>
            </a:r>
            <a:endParaRPr lang="en-US" dirty="0">
              <a:solidFill>
                <a:schemeClr val="accent1"/>
              </a:solidFill>
            </a:endParaRPr>
          </a:p>
        </p:txBody>
      </p:sp>
      <p:sp>
        <p:nvSpPr>
          <p:cNvPr id="3" name="Content Placeholder 2"/>
          <p:cNvSpPr>
            <a:spLocks noGrp="1"/>
          </p:cNvSpPr>
          <p:nvPr>
            <p:ph idx="1"/>
          </p:nvPr>
        </p:nvSpPr>
        <p:spPr/>
        <p:txBody>
          <a:bodyPr/>
          <a:lstStyle/>
          <a:p>
            <a:r>
              <a:rPr lang="en-US" dirty="0" smtClean="0"/>
              <a:t>Greater integration with NOAA priorities and activities</a:t>
            </a:r>
          </a:p>
          <a:p>
            <a:r>
              <a:rPr lang="en-US" dirty="0" smtClean="0"/>
              <a:t>Establish boundary layer as another focus area</a:t>
            </a:r>
          </a:p>
          <a:p>
            <a:r>
              <a:rPr lang="en-US" dirty="0" smtClean="0"/>
              <a:t>Greater integration among divisions</a:t>
            </a:r>
          </a:p>
          <a:p>
            <a:r>
              <a:rPr lang="en-US" dirty="0" smtClean="0"/>
              <a:t>Integration of research and technical services</a:t>
            </a:r>
            <a:endParaRPr lang="en-US" dirty="0"/>
          </a:p>
        </p:txBody>
      </p:sp>
      <p:sp>
        <p:nvSpPr>
          <p:cNvPr id="4" name="Date Placeholder 3"/>
          <p:cNvSpPr>
            <a:spLocks noGrp="1"/>
          </p:cNvSpPr>
          <p:nvPr>
            <p:ph type="dt" sz="half" idx="10"/>
          </p:nvPr>
        </p:nvSpPr>
        <p:spPr/>
        <p:txBody>
          <a:bodyPr/>
          <a:lstStyle/>
          <a:p>
            <a:fld id="{3BF72E70-F309-487C-8387-A657D1DD6C67}" type="datetime1">
              <a:rPr lang="en-US" smtClean="0"/>
              <a:pPr/>
              <a:t>4/18/2011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F72E70-F309-487C-8387-A657D1DD6C67}" type="datetime1">
              <a:rPr lang="en-US" smtClean="0"/>
              <a:pPr/>
              <a:t>4/18/2011</a:t>
            </a:fld>
            <a:endParaRPr lang="en-US" dirty="0"/>
          </a:p>
        </p:txBody>
      </p:sp>
      <p:sp>
        <p:nvSpPr>
          <p:cNvPr id="5" name="Footer Placeholder 4"/>
          <p:cNvSpPr>
            <a:spLocks noGrp="1"/>
          </p:cNvSpPr>
          <p:nvPr>
            <p:ph type="ftr" sz="quarter" idx="11"/>
          </p:nvPr>
        </p:nvSpPr>
        <p:spPr/>
        <p:txBody>
          <a:bodyPr/>
          <a:lstStyle/>
          <a:p>
            <a:r>
              <a:rPr lang="en-US" smtClean="0"/>
              <a:t>Air Resources Laboratory</a:t>
            </a:r>
            <a:endParaRPr lang="en-US" dirty="0"/>
          </a:p>
        </p:txBody>
      </p:sp>
      <p:sp>
        <p:nvSpPr>
          <p:cNvPr id="6" name="Slide Number Placeholder 5"/>
          <p:cNvSpPr>
            <a:spLocks noGrp="1"/>
          </p:cNvSpPr>
          <p:nvPr>
            <p:ph type="sldNum" sz="quarter" idx="12"/>
          </p:nvPr>
        </p:nvSpPr>
        <p:spPr/>
        <p:txBody>
          <a:bodyPr/>
          <a:lstStyle/>
          <a:p>
            <a:fld id="{3E7EE49B-C32B-495C-9640-ABBF50F57D80}" type="slidenum">
              <a:rPr lang="en-US" smtClean="0"/>
              <a:pPr/>
              <a:t>22</a:t>
            </a:fld>
            <a:endParaRPr lang="en-US" dirty="0"/>
          </a:p>
        </p:txBody>
      </p:sp>
      <p:sp>
        <p:nvSpPr>
          <p:cNvPr id="7" name="Content Placeholder 6"/>
          <p:cNvSpPr>
            <a:spLocks noGrp="1"/>
          </p:cNvSpPr>
          <p:nvPr>
            <p:ph idx="13"/>
          </p:nvPr>
        </p:nvSpPr>
        <p:spPr/>
        <p:txBody>
          <a:bodyPr/>
          <a:lstStyle/>
          <a:p>
            <a:pPr algn="ctr">
              <a:buNone/>
            </a:pPr>
            <a:r>
              <a:rPr lang="en-US" sz="5400" dirty="0" smtClean="0">
                <a:solidFill>
                  <a:schemeClr val="accent1"/>
                </a:solidFill>
                <a:latin typeface="Lucida Bright" pitchFamily="18" charset="0"/>
              </a:rPr>
              <a:t>QUESTIONS?</a:t>
            </a:r>
            <a:endParaRPr lang="en-US" sz="5400" dirty="0">
              <a:solidFill>
                <a:schemeClr val="accent1"/>
              </a:solidFill>
              <a:latin typeface="Lucida Bright"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lstStyle/>
          <a:p>
            <a:pPr algn="ctr"/>
            <a:r>
              <a:rPr lang="en-US" dirty="0" smtClean="0">
                <a:solidFill>
                  <a:srgbClr val="0F6FC6"/>
                </a:solidFill>
              </a:rPr>
              <a:t/>
            </a:r>
            <a:br>
              <a:rPr lang="en-US" dirty="0" smtClean="0">
                <a:solidFill>
                  <a:srgbClr val="0F6FC6"/>
                </a:solidFill>
              </a:rPr>
            </a:br>
            <a:r>
              <a:rPr lang="en-US" dirty="0" smtClean="0">
                <a:solidFill>
                  <a:srgbClr val="0F6FC6"/>
                </a:solidFill>
              </a:rPr>
              <a:t>Atmospheric Dispersion and</a:t>
            </a:r>
            <a:br>
              <a:rPr lang="en-US" dirty="0" smtClean="0">
                <a:solidFill>
                  <a:srgbClr val="0F6FC6"/>
                </a:solidFill>
              </a:rPr>
            </a:br>
            <a:r>
              <a:rPr lang="en-US" dirty="0" smtClean="0">
                <a:solidFill>
                  <a:srgbClr val="0F6FC6"/>
                </a:solidFill>
              </a:rPr>
              <a:t>Boundary Layer Presentations</a:t>
            </a:r>
            <a:endParaRPr lang="en-US" sz="2400" dirty="0"/>
          </a:p>
        </p:txBody>
      </p:sp>
      <p:sp>
        <p:nvSpPr>
          <p:cNvPr id="3" name="Content Placeholder 2"/>
          <p:cNvSpPr>
            <a:spLocks noGrp="1"/>
          </p:cNvSpPr>
          <p:nvPr>
            <p:ph idx="1"/>
          </p:nvPr>
        </p:nvSpPr>
        <p:spPr>
          <a:xfrm>
            <a:off x="457200" y="2438400"/>
            <a:ext cx="8229600" cy="3886200"/>
          </a:xfrm>
        </p:spPr>
        <p:txBody>
          <a:bodyPr/>
          <a:lstStyle/>
          <a:p>
            <a:pPr>
              <a:buNone/>
            </a:pPr>
            <a:r>
              <a:rPr lang="en-US" sz="2200" dirty="0" smtClean="0"/>
              <a:t>          </a:t>
            </a:r>
            <a:r>
              <a:rPr lang="en-US" sz="2200" u="sng" dirty="0" smtClean="0"/>
              <a:t>Topic</a:t>
            </a:r>
            <a:r>
              <a:rPr lang="en-US" sz="2200" dirty="0" smtClean="0"/>
              <a:t>						</a:t>
            </a:r>
            <a:r>
              <a:rPr lang="en-US" sz="2200" u="sng" dirty="0" smtClean="0"/>
              <a:t>Presenter</a:t>
            </a:r>
          </a:p>
          <a:p>
            <a:pPr>
              <a:buNone/>
            </a:pPr>
            <a:r>
              <a:rPr lang="en-US" sz="2200" dirty="0" smtClean="0"/>
              <a:t>Urban Meteorology				        Will Pendergrass</a:t>
            </a:r>
          </a:p>
          <a:p>
            <a:pPr>
              <a:buNone/>
            </a:pPr>
            <a:r>
              <a:rPr lang="en-US" sz="2200" dirty="0" smtClean="0"/>
              <a:t>HYSPLIT						        Roland Draxler</a:t>
            </a:r>
          </a:p>
          <a:p>
            <a:pPr>
              <a:buNone/>
            </a:pPr>
            <a:r>
              <a:rPr lang="en-US" sz="2200" dirty="0" smtClean="0"/>
              <a:t>Volcanic Ash Dispersion Modeling		        Barbara Stunder</a:t>
            </a:r>
          </a:p>
          <a:p>
            <a:pPr>
              <a:buNone/>
            </a:pPr>
            <a:r>
              <a:rPr lang="en-US" sz="2200" dirty="0" smtClean="0"/>
              <a:t>Tracer Technology and Field Studies		        Rick Eckman</a:t>
            </a:r>
          </a:p>
          <a:p>
            <a:pPr>
              <a:buNone/>
            </a:pPr>
            <a:r>
              <a:rPr lang="en-US" sz="2200" dirty="0" smtClean="0"/>
              <a:t>Specialized Meteorological &amp; Dispersion Support        Walt Schalk</a:t>
            </a:r>
          </a:p>
        </p:txBody>
      </p:sp>
      <p:sp>
        <p:nvSpPr>
          <p:cNvPr id="4" name="Date Placeholder 3"/>
          <p:cNvSpPr>
            <a:spLocks noGrp="1"/>
          </p:cNvSpPr>
          <p:nvPr>
            <p:ph type="dt" sz="half" idx="10"/>
          </p:nvPr>
        </p:nvSpPr>
        <p:spPr/>
        <p:txBody>
          <a:bodyPr/>
          <a:lstStyle/>
          <a:p>
            <a:fld id="{3BF72E70-F309-487C-8387-A657D1DD6C67}" type="datetime1">
              <a:rPr lang="en-US" smtClean="0"/>
              <a:pPr/>
              <a:t>4/18/2011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23</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rPr>
              <a:t>Combination of Dispersion </a:t>
            </a:r>
            <a:br>
              <a:rPr lang="en-US" dirty="0" smtClean="0">
                <a:solidFill>
                  <a:schemeClr val="accent1"/>
                </a:solidFill>
              </a:rPr>
            </a:br>
            <a:r>
              <a:rPr lang="en-US" dirty="0" smtClean="0">
                <a:solidFill>
                  <a:schemeClr val="accent1"/>
                </a:solidFill>
              </a:rPr>
              <a:t>and Boundary Layer Research</a:t>
            </a:r>
            <a:endParaRPr lang="en-US" dirty="0">
              <a:solidFill>
                <a:schemeClr val="accent1"/>
              </a:solidFill>
            </a:endParaRPr>
          </a:p>
        </p:txBody>
      </p:sp>
      <p:sp>
        <p:nvSpPr>
          <p:cNvPr id="3" name="Content Placeholder 2"/>
          <p:cNvSpPr>
            <a:spLocks noGrp="1"/>
          </p:cNvSpPr>
          <p:nvPr>
            <p:ph idx="1"/>
          </p:nvPr>
        </p:nvSpPr>
        <p:spPr/>
        <p:txBody>
          <a:bodyPr/>
          <a:lstStyle/>
          <a:p>
            <a:r>
              <a:rPr lang="en-US" dirty="0" smtClean="0"/>
              <a:t>60 years of research</a:t>
            </a:r>
          </a:p>
          <a:p>
            <a:r>
              <a:rPr lang="en-US" dirty="0" smtClean="0"/>
              <a:t>Understanding of dispersion and the planetary boundary layer are intertwined</a:t>
            </a:r>
          </a:p>
          <a:p>
            <a:r>
              <a:rPr lang="en-US" dirty="0" smtClean="0"/>
              <a:t>Boundary layer research is a natural outgrowth of dispersion research</a:t>
            </a:r>
          </a:p>
          <a:p>
            <a:r>
              <a:rPr lang="en-US" dirty="0" smtClean="0"/>
              <a:t>Separate strategic plans are being developed for each research topic</a:t>
            </a:r>
            <a:endParaRPr lang="en-US" dirty="0"/>
          </a:p>
        </p:txBody>
      </p:sp>
      <p:sp>
        <p:nvSpPr>
          <p:cNvPr id="4" name="Date Placeholder 3"/>
          <p:cNvSpPr>
            <a:spLocks noGrp="1"/>
          </p:cNvSpPr>
          <p:nvPr>
            <p:ph type="dt" sz="half" idx="10"/>
          </p:nvPr>
        </p:nvSpPr>
        <p:spPr/>
        <p:txBody>
          <a:bodyPr/>
          <a:lstStyle/>
          <a:p>
            <a:fld id="{3BF72E70-F309-487C-8387-A657D1DD6C67}" type="datetime1">
              <a:rPr lang="en-US" smtClean="0"/>
              <a:pPr/>
              <a:t>4/18/2011</a:t>
            </a:fld>
            <a:endParaRPr lang="en-US" dirty="0"/>
          </a:p>
        </p:txBody>
      </p:sp>
      <p:sp>
        <p:nvSpPr>
          <p:cNvPr id="5" name="Footer Placeholder 4"/>
          <p:cNvSpPr>
            <a:spLocks noGrp="1"/>
          </p:cNvSpPr>
          <p:nvPr>
            <p:ph type="ftr" sz="quarter" idx="11"/>
          </p:nvPr>
        </p:nvSpPr>
        <p:spPr/>
        <p:txBody>
          <a:bodyPr/>
          <a:lstStyle/>
          <a:p>
            <a:r>
              <a:rPr lang="en-US" dirty="0" smtClean="0"/>
              <a:t>Air Resources Laboratory</a:t>
            </a:r>
            <a:endParaRPr lang="en-US" dirty="0"/>
          </a:p>
        </p:txBody>
      </p:sp>
      <p:sp>
        <p:nvSpPr>
          <p:cNvPr id="6" name="Slide Number Placeholder 5"/>
          <p:cNvSpPr>
            <a:spLocks noGrp="1"/>
          </p:cNvSpPr>
          <p:nvPr>
            <p:ph type="sldNum" sz="quarter" idx="12"/>
          </p:nvPr>
        </p:nvSpPr>
        <p:spPr/>
        <p:txBody>
          <a:bodyPr/>
          <a:lstStyle/>
          <a:p>
            <a:fld id="{3E7EE49B-C32B-495C-9640-ABBF50F57D80}"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200"/>
            <a:ext cx="9144000" cy="1143000"/>
          </a:xfrm>
        </p:spPr>
        <p:txBody>
          <a:bodyPr/>
          <a:lstStyle/>
          <a:p>
            <a:pPr algn="ctr"/>
            <a:r>
              <a:rPr lang="en-US" dirty="0" smtClean="0">
                <a:solidFill>
                  <a:schemeClr val="accent1"/>
                </a:solidFill>
              </a:rPr>
              <a:t>Mission and Goals of ARL’s</a:t>
            </a:r>
            <a:br>
              <a:rPr lang="en-US" dirty="0" smtClean="0">
                <a:solidFill>
                  <a:schemeClr val="accent1"/>
                </a:solidFill>
              </a:rPr>
            </a:br>
            <a:r>
              <a:rPr lang="en-US" dirty="0" smtClean="0">
                <a:solidFill>
                  <a:schemeClr val="accent1"/>
                </a:solidFill>
              </a:rPr>
              <a:t>Atmospheric Dispersion</a:t>
            </a:r>
            <a:br>
              <a:rPr lang="en-US" dirty="0" smtClean="0">
                <a:solidFill>
                  <a:schemeClr val="accent1"/>
                </a:solidFill>
              </a:rPr>
            </a:br>
            <a:r>
              <a:rPr lang="en-US" dirty="0" smtClean="0">
                <a:solidFill>
                  <a:schemeClr val="accent1"/>
                </a:solidFill>
              </a:rPr>
              <a:t>Research &amp; Development Program</a:t>
            </a:r>
            <a:endParaRPr lang="en-US" dirty="0">
              <a:solidFill>
                <a:schemeClr val="accent1"/>
              </a:solidFill>
            </a:endParaRPr>
          </a:p>
        </p:txBody>
      </p:sp>
      <p:sp>
        <p:nvSpPr>
          <p:cNvPr id="3" name="Content Placeholder 2"/>
          <p:cNvSpPr>
            <a:spLocks noGrp="1"/>
          </p:cNvSpPr>
          <p:nvPr>
            <p:ph idx="1"/>
          </p:nvPr>
        </p:nvSpPr>
        <p:spPr>
          <a:xfrm>
            <a:off x="457200" y="2362200"/>
            <a:ext cx="8229600" cy="4191000"/>
          </a:xfrm>
        </p:spPr>
        <p:txBody>
          <a:bodyPr>
            <a:normAutofit lnSpcReduction="10000"/>
          </a:bodyPr>
          <a:lstStyle/>
          <a:p>
            <a:pPr>
              <a:buNone/>
            </a:pPr>
            <a:r>
              <a:rPr lang="en-US" sz="2400" dirty="0" smtClean="0">
                <a:solidFill>
                  <a:schemeClr val="accent1"/>
                </a:solidFill>
              </a:rPr>
              <a:t>Mission:</a:t>
            </a:r>
            <a:endParaRPr lang="en-US" sz="2400" dirty="0" smtClean="0">
              <a:solidFill>
                <a:schemeClr val="accent2"/>
              </a:solidFill>
            </a:endParaRPr>
          </a:p>
          <a:p>
            <a:r>
              <a:rPr lang="en-US" sz="2400" dirty="0" smtClean="0"/>
              <a:t>Provide scientific information and tools to improve the prediction of atmospheric dispersion of harmful materials to protect public health and the environment and to minimize economic impacts</a:t>
            </a:r>
            <a:endParaRPr lang="en-US" sz="2400" dirty="0" smtClean="0">
              <a:solidFill>
                <a:schemeClr val="accent1"/>
              </a:solidFill>
            </a:endParaRPr>
          </a:p>
          <a:p>
            <a:pPr>
              <a:buNone/>
            </a:pPr>
            <a:r>
              <a:rPr lang="en-US" sz="2400" dirty="0" smtClean="0">
                <a:solidFill>
                  <a:schemeClr val="accent1"/>
                </a:solidFill>
              </a:rPr>
              <a:t>Goals:</a:t>
            </a:r>
            <a:endParaRPr lang="en-US" sz="2400" dirty="0" smtClean="0">
              <a:solidFill>
                <a:schemeClr val="accent2"/>
              </a:solidFill>
            </a:endParaRPr>
          </a:p>
          <a:p>
            <a:r>
              <a:rPr lang="en-US" sz="2400" dirty="0" smtClean="0"/>
              <a:t>Improve the quality of atmospheric transport and diffusion predictions and assessments, including estimation of uncertainties</a:t>
            </a:r>
          </a:p>
          <a:p>
            <a:r>
              <a:rPr lang="en-US" sz="2400" dirty="0" smtClean="0"/>
              <a:t>Improve decision-makers' understanding of predictions, assessments, and associated uncertainties</a:t>
            </a:r>
            <a:endParaRPr lang="en-US" sz="2400" dirty="0" smtClean="0">
              <a:solidFill>
                <a:schemeClr val="accent2"/>
              </a:solidFill>
            </a:endParaRPr>
          </a:p>
        </p:txBody>
      </p:sp>
      <p:sp>
        <p:nvSpPr>
          <p:cNvPr id="4" name="Date Placeholder 3"/>
          <p:cNvSpPr>
            <a:spLocks noGrp="1"/>
          </p:cNvSpPr>
          <p:nvPr>
            <p:ph type="dt" sz="half" idx="10"/>
          </p:nvPr>
        </p:nvSpPr>
        <p:spPr/>
        <p:txBody>
          <a:bodyPr/>
          <a:lstStyle/>
          <a:p>
            <a:fld id="{3BF72E70-F309-487C-8387-A657D1DD6C67}" type="datetime1">
              <a:rPr lang="en-US" smtClean="0"/>
              <a:pPr/>
              <a:t>4/18/2011</a:t>
            </a:fld>
            <a:endParaRPr lang="en-US" dirty="0"/>
          </a:p>
        </p:txBody>
      </p:sp>
      <p:sp>
        <p:nvSpPr>
          <p:cNvPr id="5" name="Footer Placeholder 4"/>
          <p:cNvSpPr>
            <a:spLocks noGrp="1"/>
          </p:cNvSpPr>
          <p:nvPr>
            <p:ph type="ftr" sz="quarter" idx="11"/>
          </p:nvPr>
        </p:nvSpPr>
        <p:spPr/>
        <p:txBody>
          <a:bodyPr/>
          <a:lstStyle/>
          <a:p>
            <a:r>
              <a:rPr lang="en-US" dirty="0" smtClean="0"/>
              <a:t>Air Resources Laboratory</a:t>
            </a:r>
            <a:endParaRPr lang="en-US" dirty="0"/>
          </a:p>
        </p:txBody>
      </p:sp>
      <p:sp>
        <p:nvSpPr>
          <p:cNvPr id="6" name="Slide Number Placeholder 5"/>
          <p:cNvSpPr>
            <a:spLocks noGrp="1"/>
          </p:cNvSpPr>
          <p:nvPr>
            <p:ph type="sldNum" sz="quarter" idx="12"/>
          </p:nvPr>
        </p:nvSpPr>
        <p:spPr/>
        <p:txBody>
          <a:bodyPr/>
          <a:lstStyle/>
          <a:p>
            <a:fld id="{3E7EE49B-C32B-495C-9640-ABBF50F57D80}" type="slidenum">
              <a:rPr lang="en-US" smtClean="0"/>
              <a:pPr/>
              <a:t>4</a:t>
            </a:fld>
            <a:endParaRPr lang="en-US"/>
          </a:p>
        </p:txBody>
      </p:sp>
      <p:graphicFrame>
        <p:nvGraphicFramePr>
          <p:cNvPr id="7" name="Diagram 6"/>
          <p:cNvGraphicFramePr/>
          <p:nvPr/>
        </p:nvGraphicFramePr>
        <p:xfrm>
          <a:off x="8305800" y="0"/>
          <a:ext cx="152400" cy="22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200"/>
            <a:ext cx="9144000" cy="1143000"/>
          </a:xfrm>
        </p:spPr>
        <p:txBody>
          <a:bodyPr/>
          <a:lstStyle/>
          <a:p>
            <a:pPr algn="ctr"/>
            <a:r>
              <a:rPr lang="en-US" dirty="0" smtClean="0">
                <a:solidFill>
                  <a:schemeClr val="accent1"/>
                </a:solidFill>
              </a:rPr>
              <a:t>Mission and Goals of ARL’s</a:t>
            </a:r>
            <a:br>
              <a:rPr lang="en-US" dirty="0" smtClean="0">
                <a:solidFill>
                  <a:schemeClr val="accent1"/>
                </a:solidFill>
              </a:rPr>
            </a:br>
            <a:r>
              <a:rPr lang="en-US" dirty="0" smtClean="0">
                <a:solidFill>
                  <a:schemeClr val="accent1"/>
                </a:solidFill>
              </a:rPr>
              <a:t>Boundary Layer</a:t>
            </a:r>
            <a:br>
              <a:rPr lang="en-US" dirty="0" smtClean="0">
                <a:solidFill>
                  <a:schemeClr val="accent1"/>
                </a:solidFill>
              </a:rPr>
            </a:br>
            <a:r>
              <a:rPr lang="en-US" dirty="0" smtClean="0">
                <a:solidFill>
                  <a:schemeClr val="accent1"/>
                </a:solidFill>
              </a:rPr>
              <a:t>Research &amp; Development Program</a:t>
            </a:r>
            <a:endParaRPr lang="en-US" dirty="0">
              <a:solidFill>
                <a:schemeClr val="accent1"/>
              </a:solidFill>
            </a:endParaRPr>
          </a:p>
        </p:txBody>
      </p:sp>
      <p:sp>
        <p:nvSpPr>
          <p:cNvPr id="3" name="Content Placeholder 2"/>
          <p:cNvSpPr>
            <a:spLocks noGrp="1"/>
          </p:cNvSpPr>
          <p:nvPr>
            <p:ph idx="1"/>
          </p:nvPr>
        </p:nvSpPr>
        <p:spPr>
          <a:xfrm>
            <a:off x="457200" y="2362200"/>
            <a:ext cx="8229600" cy="4191000"/>
          </a:xfrm>
        </p:spPr>
        <p:txBody>
          <a:bodyPr>
            <a:normAutofit lnSpcReduction="10000"/>
          </a:bodyPr>
          <a:lstStyle/>
          <a:p>
            <a:pPr>
              <a:buNone/>
            </a:pPr>
            <a:r>
              <a:rPr lang="en-US" sz="2400" dirty="0" smtClean="0">
                <a:solidFill>
                  <a:schemeClr val="accent1"/>
                </a:solidFill>
              </a:rPr>
              <a:t>Goals:</a:t>
            </a:r>
            <a:endParaRPr lang="en-US" sz="2400" dirty="0" smtClean="0">
              <a:solidFill>
                <a:schemeClr val="accent2"/>
              </a:solidFill>
            </a:endParaRPr>
          </a:p>
          <a:p>
            <a:r>
              <a:rPr lang="en-US" sz="2400" dirty="0" smtClean="0"/>
              <a:t>Improve the understanding and prediction of boundary layer phenomena for multiple applications, including dispersion models, wind power production, and hurricanes</a:t>
            </a:r>
          </a:p>
          <a:p>
            <a:r>
              <a:rPr lang="en-US" sz="2400" dirty="0" smtClean="0"/>
              <a:t>Improve land surface characterizations, particularly soil moisture and temperature, to assist with calibration of satellite-based measurements </a:t>
            </a:r>
          </a:p>
          <a:p>
            <a:pPr>
              <a:buNone/>
            </a:pPr>
            <a:r>
              <a:rPr lang="en-US" sz="2400" dirty="0" smtClean="0">
                <a:solidFill>
                  <a:schemeClr val="accent1"/>
                </a:solidFill>
              </a:rPr>
              <a:t>Tools:</a:t>
            </a:r>
            <a:endParaRPr lang="en-US" sz="2400" dirty="0" smtClean="0">
              <a:solidFill>
                <a:schemeClr val="accent2"/>
              </a:solidFill>
            </a:endParaRPr>
          </a:p>
          <a:p>
            <a:r>
              <a:rPr lang="en-US" dirty="0" smtClean="0"/>
              <a:t>Mesonets and surface energy balance networks</a:t>
            </a:r>
          </a:p>
          <a:p>
            <a:r>
              <a:rPr lang="en-US" dirty="0" smtClean="0"/>
              <a:t>Development of innovative instruments and measurements</a:t>
            </a:r>
            <a:endParaRPr lang="en-US" dirty="0" smtClean="0">
              <a:solidFill>
                <a:schemeClr val="accent2"/>
              </a:solidFill>
            </a:endParaRPr>
          </a:p>
        </p:txBody>
      </p:sp>
      <p:sp>
        <p:nvSpPr>
          <p:cNvPr id="4" name="Date Placeholder 3"/>
          <p:cNvSpPr>
            <a:spLocks noGrp="1"/>
          </p:cNvSpPr>
          <p:nvPr>
            <p:ph type="dt" sz="half" idx="10"/>
          </p:nvPr>
        </p:nvSpPr>
        <p:spPr/>
        <p:txBody>
          <a:bodyPr/>
          <a:lstStyle/>
          <a:p>
            <a:fld id="{3BF72E70-F309-487C-8387-A657D1DD6C67}" type="datetime1">
              <a:rPr lang="en-US" smtClean="0"/>
              <a:pPr/>
              <a:t>4/18/2011</a:t>
            </a:fld>
            <a:endParaRPr lang="en-US" dirty="0"/>
          </a:p>
        </p:txBody>
      </p:sp>
      <p:sp>
        <p:nvSpPr>
          <p:cNvPr id="5" name="Footer Placeholder 4"/>
          <p:cNvSpPr>
            <a:spLocks noGrp="1"/>
          </p:cNvSpPr>
          <p:nvPr>
            <p:ph type="ftr" sz="quarter" idx="11"/>
          </p:nvPr>
        </p:nvSpPr>
        <p:spPr/>
        <p:txBody>
          <a:bodyPr/>
          <a:lstStyle/>
          <a:p>
            <a:r>
              <a:rPr lang="en-US" dirty="0" smtClean="0"/>
              <a:t>Air Resources Laboratory</a:t>
            </a:r>
            <a:endParaRPr lang="en-US" dirty="0"/>
          </a:p>
        </p:txBody>
      </p:sp>
      <p:sp>
        <p:nvSpPr>
          <p:cNvPr id="6" name="Slide Number Placeholder 5"/>
          <p:cNvSpPr>
            <a:spLocks noGrp="1"/>
          </p:cNvSpPr>
          <p:nvPr>
            <p:ph type="sldNum" sz="quarter" idx="12"/>
          </p:nvPr>
        </p:nvSpPr>
        <p:spPr/>
        <p:txBody>
          <a:bodyPr/>
          <a:lstStyle/>
          <a:p>
            <a:fld id="{3E7EE49B-C32B-495C-9640-ABBF50F57D80}" type="slidenum">
              <a:rPr lang="en-US" smtClean="0"/>
              <a:pPr/>
              <a:t>5</a:t>
            </a:fld>
            <a:endParaRPr lang="en-US"/>
          </a:p>
        </p:txBody>
      </p:sp>
      <p:graphicFrame>
        <p:nvGraphicFramePr>
          <p:cNvPr id="7" name="Diagram 6"/>
          <p:cNvGraphicFramePr/>
          <p:nvPr/>
        </p:nvGraphicFramePr>
        <p:xfrm>
          <a:off x="8305800" y="0"/>
          <a:ext cx="152400" cy="22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lstStyle/>
          <a:p>
            <a:pPr algn="ctr"/>
            <a:r>
              <a:rPr lang="en-US" dirty="0" smtClean="0">
                <a:solidFill>
                  <a:schemeClr val="accent1"/>
                </a:solidFill>
              </a:rPr>
              <a:t>Drivers</a:t>
            </a:r>
            <a:endParaRPr lang="en-US" dirty="0">
              <a:solidFill>
                <a:schemeClr val="accent1"/>
              </a:solidFill>
            </a:endParaRPr>
          </a:p>
        </p:txBody>
      </p:sp>
      <p:sp>
        <p:nvSpPr>
          <p:cNvPr id="7" name="Content Placeholder 6"/>
          <p:cNvSpPr>
            <a:spLocks noGrp="1"/>
          </p:cNvSpPr>
          <p:nvPr>
            <p:ph idx="1"/>
          </p:nvPr>
        </p:nvSpPr>
        <p:spPr>
          <a:xfrm>
            <a:off x="457200" y="1371600"/>
            <a:ext cx="8229600" cy="4953000"/>
          </a:xfrm>
        </p:spPr>
        <p:txBody>
          <a:bodyPr>
            <a:normAutofit/>
          </a:bodyPr>
          <a:lstStyle/>
          <a:p>
            <a:r>
              <a:rPr lang="en-US" dirty="0" smtClean="0"/>
              <a:t>NOAA Next Generation Strategic Plan</a:t>
            </a:r>
          </a:p>
          <a:p>
            <a:pPr lvl="1"/>
            <a:r>
              <a:rPr lang="en-US" dirty="0" smtClean="0"/>
              <a:t>Weather-ready nation goal</a:t>
            </a:r>
          </a:p>
          <a:p>
            <a:pPr lvl="2"/>
            <a:r>
              <a:rPr lang="en-US" dirty="0" smtClean="0"/>
              <a:t>Reduced loss of life, property, and disruption from high-impact events</a:t>
            </a:r>
          </a:p>
          <a:p>
            <a:pPr lvl="2"/>
            <a:r>
              <a:rPr lang="en-US" dirty="0" smtClean="0"/>
              <a:t>Improved transportation efficiency and safety</a:t>
            </a:r>
          </a:p>
          <a:p>
            <a:pPr lvl="2"/>
            <a:r>
              <a:rPr lang="en-US" dirty="0" smtClean="0"/>
              <a:t>A more productive and </a:t>
            </a:r>
          </a:p>
          <a:p>
            <a:pPr lvl="2">
              <a:buNone/>
            </a:pPr>
            <a:r>
              <a:rPr lang="en-US" dirty="0" smtClean="0"/>
              <a:t>    efficient economy through </a:t>
            </a:r>
          </a:p>
          <a:p>
            <a:pPr lvl="2">
              <a:buNone/>
            </a:pPr>
            <a:r>
              <a:rPr lang="en-US" dirty="0" smtClean="0"/>
              <a:t>    environmental information </a:t>
            </a:r>
          </a:p>
          <a:p>
            <a:pPr lvl="2">
              <a:buNone/>
            </a:pPr>
            <a:r>
              <a:rPr lang="en-US" dirty="0" smtClean="0"/>
              <a:t>    relevant to key sectors of </a:t>
            </a:r>
          </a:p>
          <a:p>
            <a:pPr lvl="2">
              <a:buNone/>
            </a:pPr>
            <a:r>
              <a:rPr lang="en-US" dirty="0" smtClean="0"/>
              <a:t>    the U.S. economy. </a:t>
            </a:r>
          </a:p>
        </p:txBody>
      </p:sp>
      <p:sp>
        <p:nvSpPr>
          <p:cNvPr id="4" name="Date Placeholder 3"/>
          <p:cNvSpPr>
            <a:spLocks noGrp="1"/>
          </p:cNvSpPr>
          <p:nvPr>
            <p:ph type="dt" sz="half" idx="10"/>
          </p:nvPr>
        </p:nvSpPr>
        <p:spPr/>
        <p:txBody>
          <a:bodyPr/>
          <a:lstStyle/>
          <a:p>
            <a:fld id="{3BF72E70-F309-487C-8387-A657D1DD6C67}" type="datetime1">
              <a:rPr lang="en-US" smtClean="0"/>
              <a:pPr/>
              <a:t>4/18/2011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6</a:t>
            </a:fld>
            <a:endParaRPr lang="en-US"/>
          </a:p>
        </p:txBody>
      </p:sp>
      <p:pic>
        <p:nvPicPr>
          <p:cNvPr id="5122" name="Picture 2" descr="NGSP Summary"/>
          <p:cNvPicPr>
            <a:picLocks noChangeAspect="1" noChangeArrowheads="1"/>
          </p:cNvPicPr>
          <p:nvPr/>
        </p:nvPicPr>
        <p:blipFill>
          <a:blip r:embed="rId3" cstate="print"/>
          <a:srcRect/>
          <a:stretch>
            <a:fillRect/>
          </a:stretch>
        </p:blipFill>
        <p:spPr bwMode="auto">
          <a:xfrm>
            <a:off x="4644754" y="3352800"/>
            <a:ext cx="4233631" cy="3124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lstStyle/>
          <a:p>
            <a:pPr algn="ctr"/>
            <a:r>
              <a:rPr lang="en-US" dirty="0" smtClean="0">
                <a:solidFill>
                  <a:schemeClr val="accent1"/>
                </a:solidFill>
              </a:rPr>
              <a:t>Drivers (cont.)</a:t>
            </a:r>
            <a:endParaRPr lang="en-US" dirty="0">
              <a:solidFill>
                <a:schemeClr val="accent1"/>
              </a:solidFill>
            </a:endParaRPr>
          </a:p>
        </p:txBody>
      </p:sp>
      <p:sp>
        <p:nvSpPr>
          <p:cNvPr id="7" name="Content Placeholder 6"/>
          <p:cNvSpPr>
            <a:spLocks noGrp="1"/>
          </p:cNvSpPr>
          <p:nvPr>
            <p:ph idx="1"/>
          </p:nvPr>
        </p:nvSpPr>
        <p:spPr>
          <a:xfrm>
            <a:off x="457200" y="1371600"/>
            <a:ext cx="6019800" cy="4953000"/>
          </a:xfrm>
        </p:spPr>
        <p:txBody>
          <a:bodyPr>
            <a:normAutofit/>
          </a:bodyPr>
          <a:lstStyle/>
          <a:p>
            <a:r>
              <a:rPr lang="en-US" dirty="0" smtClean="0"/>
              <a:t>The National Response Framework (NRF)</a:t>
            </a:r>
          </a:p>
          <a:p>
            <a:pPr lvl="1"/>
            <a:r>
              <a:rPr lang="en-US" dirty="0" smtClean="0"/>
              <a:t>Approved by the President</a:t>
            </a:r>
          </a:p>
          <a:p>
            <a:pPr lvl="1"/>
            <a:r>
              <a:rPr lang="en-US" dirty="0" smtClean="0"/>
              <a:t>Emergency Support Functions in 6 areas:</a:t>
            </a:r>
          </a:p>
          <a:p>
            <a:pPr lvl="2"/>
            <a:r>
              <a:rPr lang="en-US" dirty="0" smtClean="0"/>
              <a:t>Firefighting (smoke plume forecasting)</a:t>
            </a:r>
          </a:p>
          <a:p>
            <a:pPr lvl="2"/>
            <a:r>
              <a:rPr lang="en-US" dirty="0" smtClean="0"/>
              <a:t>Public Health and Medical Services</a:t>
            </a:r>
          </a:p>
          <a:p>
            <a:pPr lvl="2"/>
            <a:r>
              <a:rPr lang="en-US" dirty="0" smtClean="0"/>
              <a:t>Search and Rescue</a:t>
            </a:r>
          </a:p>
          <a:p>
            <a:pPr lvl="2"/>
            <a:r>
              <a:rPr lang="en-US" dirty="0" smtClean="0"/>
              <a:t>Oil and Hazardous Materials Response (includes participation in the Interagency Modeling and Atmospheric Assessment   Center–IMAAC)</a:t>
            </a:r>
          </a:p>
          <a:p>
            <a:pPr lvl="2"/>
            <a:r>
              <a:rPr lang="en-US" dirty="0" smtClean="0"/>
              <a:t>Energy</a:t>
            </a:r>
          </a:p>
          <a:p>
            <a:pPr lvl="2"/>
            <a:r>
              <a:rPr lang="en-US" dirty="0" smtClean="0"/>
              <a:t>Public Safety and Security</a:t>
            </a:r>
          </a:p>
        </p:txBody>
      </p:sp>
      <p:sp>
        <p:nvSpPr>
          <p:cNvPr id="4" name="Date Placeholder 3"/>
          <p:cNvSpPr>
            <a:spLocks noGrp="1"/>
          </p:cNvSpPr>
          <p:nvPr>
            <p:ph type="dt" sz="half" idx="10"/>
          </p:nvPr>
        </p:nvSpPr>
        <p:spPr/>
        <p:txBody>
          <a:bodyPr/>
          <a:lstStyle/>
          <a:p>
            <a:fld id="{3BF72E70-F309-487C-8387-A657D1DD6C67}" type="datetime1">
              <a:rPr lang="en-US" smtClean="0"/>
              <a:pPr/>
              <a:t>4/18/2011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7</a:t>
            </a:fld>
            <a:endParaRPr lang="en-US"/>
          </a:p>
        </p:txBody>
      </p:sp>
      <p:pic>
        <p:nvPicPr>
          <p:cNvPr id="1027" name="Picture 3"/>
          <p:cNvPicPr>
            <a:picLocks noChangeAspect="1" noChangeArrowheads="1"/>
          </p:cNvPicPr>
          <p:nvPr/>
        </p:nvPicPr>
        <p:blipFill>
          <a:blip r:embed="rId3" cstate="print"/>
          <a:srcRect/>
          <a:stretch>
            <a:fillRect/>
          </a:stretch>
        </p:blipFill>
        <p:spPr bwMode="auto">
          <a:xfrm>
            <a:off x="6019800" y="2666999"/>
            <a:ext cx="2895600" cy="376071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lstStyle/>
          <a:p>
            <a:pPr algn="ctr"/>
            <a:r>
              <a:rPr lang="en-US" dirty="0" smtClean="0">
                <a:solidFill>
                  <a:schemeClr val="accent1"/>
                </a:solidFill>
              </a:rPr>
              <a:t>Drivers (cont.)</a:t>
            </a:r>
            <a:endParaRPr lang="en-US" dirty="0">
              <a:solidFill>
                <a:schemeClr val="accent1"/>
              </a:solidFill>
            </a:endParaRPr>
          </a:p>
        </p:txBody>
      </p:sp>
      <p:sp>
        <p:nvSpPr>
          <p:cNvPr id="7" name="Content Placeholder 6"/>
          <p:cNvSpPr>
            <a:spLocks noGrp="1"/>
          </p:cNvSpPr>
          <p:nvPr>
            <p:ph idx="1"/>
          </p:nvPr>
        </p:nvSpPr>
        <p:spPr>
          <a:xfrm>
            <a:off x="457200" y="1371600"/>
            <a:ext cx="8229600" cy="4953000"/>
          </a:xfrm>
        </p:spPr>
        <p:txBody>
          <a:bodyPr>
            <a:normAutofit/>
          </a:bodyPr>
          <a:lstStyle/>
          <a:p>
            <a:r>
              <a:rPr lang="en-US" dirty="0" smtClean="0"/>
              <a:t>Interagency agreements provide for volcanic ash plume prediction</a:t>
            </a:r>
          </a:p>
          <a:p>
            <a:pPr lvl="1"/>
            <a:r>
              <a:rPr lang="en-US" dirty="0" smtClean="0"/>
              <a:t>MOU between NOAA and FAA (1988)</a:t>
            </a:r>
          </a:p>
          <a:p>
            <a:pPr lvl="1"/>
            <a:r>
              <a:rPr lang="en-US" dirty="0" smtClean="0"/>
              <a:t>Letter of Agreement between NOAA and USGS (1993) </a:t>
            </a:r>
          </a:p>
          <a:p>
            <a:pPr lvl="1"/>
            <a:r>
              <a:rPr lang="en-US" dirty="0" smtClean="0"/>
              <a:t>International Civil Aviation Organization (ICAO) International Airways Volcano Watch network of Volcanic Ash Advisory Centers (VAAC)</a:t>
            </a:r>
          </a:p>
          <a:p>
            <a:r>
              <a:rPr lang="en-US" dirty="0" smtClean="0"/>
              <a:t>MOA between OAR and DOE-ID (2007)</a:t>
            </a:r>
          </a:p>
          <a:p>
            <a:pPr lvl="1"/>
            <a:r>
              <a:rPr lang="en-US" dirty="0" smtClean="0"/>
              <a:t>Dispersion modeling and expert advice in an EOC setting</a:t>
            </a:r>
          </a:p>
          <a:p>
            <a:pPr lvl="1"/>
            <a:r>
              <a:rPr lang="en-US" dirty="0" smtClean="0"/>
              <a:t>Dispersion mesonets</a:t>
            </a:r>
          </a:p>
          <a:p>
            <a:endParaRPr lang="en-US" dirty="0" smtClean="0"/>
          </a:p>
        </p:txBody>
      </p:sp>
      <p:sp>
        <p:nvSpPr>
          <p:cNvPr id="4" name="Date Placeholder 3"/>
          <p:cNvSpPr>
            <a:spLocks noGrp="1"/>
          </p:cNvSpPr>
          <p:nvPr>
            <p:ph type="dt" sz="half" idx="10"/>
          </p:nvPr>
        </p:nvSpPr>
        <p:spPr/>
        <p:txBody>
          <a:bodyPr/>
          <a:lstStyle/>
          <a:p>
            <a:fld id="{3BF72E70-F309-487C-8387-A657D1DD6C67}" type="datetime1">
              <a:rPr lang="en-US" smtClean="0"/>
              <a:pPr/>
              <a:t>4/18/2011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8</a:t>
            </a:fld>
            <a:endParaRPr lang="en-US"/>
          </a:p>
        </p:txBody>
      </p:sp>
      <p:pic>
        <p:nvPicPr>
          <p:cNvPr id="3073" name="Picture 1"/>
          <p:cNvPicPr>
            <a:picLocks noChangeAspect="1" noChangeArrowheads="1"/>
          </p:cNvPicPr>
          <p:nvPr/>
        </p:nvPicPr>
        <p:blipFill>
          <a:blip r:embed="rId3" cstate="print"/>
          <a:srcRect/>
          <a:stretch>
            <a:fillRect/>
          </a:stretch>
        </p:blipFill>
        <p:spPr bwMode="auto">
          <a:xfrm>
            <a:off x="6172200" y="5334000"/>
            <a:ext cx="1140493" cy="952500"/>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4953000" y="5334000"/>
            <a:ext cx="971550" cy="971550"/>
          </a:xfrm>
          <a:prstGeom prst="rect">
            <a:avLst/>
          </a:prstGeom>
          <a:noFill/>
          <a:ln w="9525">
            <a:noFill/>
            <a:miter lim="800000"/>
            <a:headEnd/>
            <a:tailEnd/>
          </a:ln>
        </p:spPr>
      </p:pic>
      <p:pic>
        <p:nvPicPr>
          <p:cNvPr id="3075" name="Picture 3"/>
          <p:cNvPicPr>
            <a:picLocks noChangeAspect="1" noChangeArrowheads="1"/>
          </p:cNvPicPr>
          <p:nvPr/>
        </p:nvPicPr>
        <p:blipFill>
          <a:blip r:embed="rId5" cstate="print"/>
          <a:srcRect/>
          <a:stretch>
            <a:fillRect/>
          </a:stretch>
        </p:blipFill>
        <p:spPr bwMode="auto">
          <a:xfrm>
            <a:off x="2971800" y="5638800"/>
            <a:ext cx="1676400" cy="685800"/>
          </a:xfrm>
          <a:prstGeom prst="rect">
            <a:avLst/>
          </a:prstGeom>
          <a:noFill/>
          <a:ln w="9525">
            <a:noFill/>
            <a:miter lim="800000"/>
            <a:headEnd/>
            <a:tailEnd/>
          </a:ln>
        </p:spPr>
      </p:pic>
      <p:pic>
        <p:nvPicPr>
          <p:cNvPr id="3076" name="Picture 4"/>
          <p:cNvPicPr>
            <a:picLocks noChangeAspect="1" noChangeArrowheads="1"/>
          </p:cNvPicPr>
          <p:nvPr/>
        </p:nvPicPr>
        <p:blipFill>
          <a:blip r:embed="rId6" cstate="print"/>
          <a:srcRect/>
          <a:stretch>
            <a:fillRect/>
          </a:stretch>
        </p:blipFill>
        <p:spPr bwMode="auto">
          <a:xfrm>
            <a:off x="7543800" y="5181600"/>
            <a:ext cx="1039906" cy="11049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solidFill>
                  <a:schemeClr val="accent1"/>
                </a:solidFill>
              </a:rPr>
              <a:t>Overview of ARL’s Dispersion and</a:t>
            </a:r>
            <a:br>
              <a:rPr lang="en-US" dirty="0" smtClean="0">
                <a:solidFill>
                  <a:schemeClr val="accent1"/>
                </a:solidFill>
              </a:rPr>
            </a:br>
            <a:r>
              <a:rPr lang="en-US" dirty="0" smtClean="0">
                <a:solidFill>
                  <a:schemeClr val="accent1"/>
                </a:solidFill>
              </a:rPr>
              <a:t>Boundary Layer Research Program</a:t>
            </a:r>
            <a:endParaRPr lang="en-US" dirty="0">
              <a:solidFill>
                <a:schemeClr val="accent1"/>
              </a:solidFill>
            </a:endParaRPr>
          </a:p>
        </p:txBody>
      </p:sp>
      <p:sp>
        <p:nvSpPr>
          <p:cNvPr id="8" name="Content Placeholder 7"/>
          <p:cNvSpPr>
            <a:spLocks noGrp="1"/>
          </p:cNvSpPr>
          <p:nvPr>
            <p:ph sz="half" idx="1"/>
          </p:nvPr>
        </p:nvSpPr>
        <p:spPr>
          <a:xfrm>
            <a:off x="457200" y="1905000"/>
            <a:ext cx="4038600" cy="4434840"/>
          </a:xfrm>
        </p:spPr>
        <p:txBody>
          <a:bodyPr>
            <a:normAutofit/>
          </a:bodyPr>
          <a:lstStyle/>
          <a:p>
            <a:pPr>
              <a:buNone/>
            </a:pPr>
            <a:endParaRPr lang="en-US" dirty="0" smtClean="0"/>
          </a:p>
          <a:p>
            <a:pPr>
              <a:buNone/>
            </a:pPr>
            <a:r>
              <a:rPr lang="en-US" dirty="0" smtClean="0"/>
              <a:t>       </a:t>
            </a:r>
            <a:r>
              <a:rPr lang="en-US" u="sng" dirty="0" smtClean="0"/>
              <a:t>Modeling Component</a:t>
            </a:r>
            <a:endParaRPr lang="en-US" dirty="0" smtClean="0"/>
          </a:p>
          <a:p>
            <a:pPr>
              <a:spcBef>
                <a:spcPts val="0"/>
              </a:spcBef>
              <a:buNone/>
            </a:pPr>
            <a:r>
              <a:rPr lang="en-US" dirty="0" smtClean="0"/>
              <a:t>	    Hybrid Single-Particle </a:t>
            </a:r>
          </a:p>
          <a:p>
            <a:pPr>
              <a:spcBef>
                <a:spcPts val="0"/>
              </a:spcBef>
              <a:buNone/>
            </a:pPr>
            <a:r>
              <a:rPr lang="en-US" dirty="0" smtClean="0"/>
              <a:t>	    </a:t>
            </a:r>
            <a:r>
              <a:rPr lang="en-US" dirty="0" err="1" smtClean="0"/>
              <a:t>Lagrangian</a:t>
            </a:r>
            <a:r>
              <a:rPr lang="en-US" dirty="0" smtClean="0"/>
              <a:t> </a:t>
            </a:r>
          </a:p>
          <a:p>
            <a:pPr>
              <a:spcBef>
                <a:spcPts val="0"/>
              </a:spcBef>
              <a:buNone/>
            </a:pPr>
            <a:r>
              <a:rPr lang="en-US" dirty="0" smtClean="0"/>
              <a:t>	    Integrated Trajectory</a:t>
            </a:r>
          </a:p>
          <a:p>
            <a:pPr>
              <a:spcBef>
                <a:spcPts val="0"/>
              </a:spcBef>
              <a:buNone/>
            </a:pPr>
            <a:r>
              <a:rPr lang="en-US" dirty="0" smtClean="0"/>
              <a:t>	    Model (HYSPLIT)</a:t>
            </a:r>
          </a:p>
        </p:txBody>
      </p:sp>
      <p:sp>
        <p:nvSpPr>
          <p:cNvPr id="9" name="Content Placeholder 8"/>
          <p:cNvSpPr>
            <a:spLocks noGrp="1"/>
          </p:cNvSpPr>
          <p:nvPr>
            <p:ph sz="half" idx="2"/>
          </p:nvPr>
        </p:nvSpPr>
        <p:spPr/>
        <p:txBody>
          <a:bodyPr>
            <a:normAutofit/>
          </a:bodyPr>
          <a:lstStyle/>
          <a:p>
            <a:pPr>
              <a:buNone/>
            </a:pPr>
            <a:endParaRPr lang="en-US" dirty="0" smtClean="0"/>
          </a:p>
          <a:p>
            <a:pPr>
              <a:buNone/>
            </a:pPr>
            <a:r>
              <a:rPr lang="en-US" dirty="0" smtClean="0"/>
              <a:t> </a:t>
            </a:r>
            <a:r>
              <a:rPr lang="en-US" u="sng" dirty="0" smtClean="0"/>
              <a:t>Measurements Component</a:t>
            </a:r>
            <a:endParaRPr lang="en-US" dirty="0" smtClean="0"/>
          </a:p>
          <a:p>
            <a:pPr>
              <a:buNone/>
            </a:pPr>
            <a:r>
              <a:rPr lang="en-US" dirty="0" smtClean="0"/>
              <a:t>	Tracers</a:t>
            </a:r>
          </a:p>
          <a:p>
            <a:pPr>
              <a:buNone/>
            </a:pPr>
            <a:r>
              <a:rPr lang="en-US" dirty="0" smtClean="0"/>
              <a:t>	Mesonets</a:t>
            </a:r>
          </a:p>
          <a:p>
            <a:pPr>
              <a:buNone/>
            </a:pPr>
            <a:r>
              <a:rPr lang="en-US" dirty="0" smtClean="0"/>
              <a:t>	Invented Instruments</a:t>
            </a:r>
          </a:p>
        </p:txBody>
      </p:sp>
      <p:sp>
        <p:nvSpPr>
          <p:cNvPr id="4" name="Date Placeholder 3"/>
          <p:cNvSpPr>
            <a:spLocks noGrp="1"/>
          </p:cNvSpPr>
          <p:nvPr>
            <p:ph type="dt" sz="half" idx="10"/>
          </p:nvPr>
        </p:nvSpPr>
        <p:spPr/>
        <p:txBody>
          <a:bodyPr/>
          <a:lstStyle/>
          <a:p>
            <a:fld id="{3BF72E70-F309-487C-8387-A657D1DD6C67}" type="datetime1">
              <a:rPr lang="en-US" smtClean="0"/>
              <a:pPr/>
              <a:t>4/18/2011</a:t>
            </a:fld>
            <a:endParaRPr lang="en-US"/>
          </a:p>
        </p:txBody>
      </p:sp>
      <p:sp>
        <p:nvSpPr>
          <p:cNvPr id="5" name="Footer Placeholder 4"/>
          <p:cNvSpPr>
            <a:spLocks noGrp="1"/>
          </p:cNvSpPr>
          <p:nvPr>
            <p:ph type="ftr" sz="quarter" idx="11"/>
          </p:nvPr>
        </p:nvSpPr>
        <p:spPr/>
        <p:txBody>
          <a:bodyPr/>
          <a:lstStyle/>
          <a:p>
            <a:r>
              <a:rPr lang="en-US" dirty="0" smtClean="0"/>
              <a:t>Air Resources Laboratory</a:t>
            </a:r>
            <a:endParaRPr lang="en-US" dirty="0"/>
          </a:p>
        </p:txBody>
      </p:sp>
      <p:sp>
        <p:nvSpPr>
          <p:cNvPr id="6" name="Slide Number Placeholder 5"/>
          <p:cNvSpPr>
            <a:spLocks noGrp="1"/>
          </p:cNvSpPr>
          <p:nvPr>
            <p:ph type="sldNum" sz="quarter" idx="12"/>
          </p:nvPr>
        </p:nvSpPr>
        <p:spPr/>
        <p:txBody>
          <a:bodyPr/>
          <a:lstStyle/>
          <a:p>
            <a:fld id="{3E7EE49B-C32B-495C-9640-ABBF50F57D80}" type="slidenum">
              <a:rPr lang="en-US" smtClean="0"/>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D3C998A9F63674F9B1D7269A70FDE6B" ma:contentTypeVersion="0" ma:contentTypeDescription="Create a new document." ma:contentTypeScope="" ma:versionID="b6ea8a089e6556b1340cb476b7cdaa74">
  <xsd:schema xmlns:xsd="http://www.w3.org/2001/XMLSchema" xmlns:p="http://schemas.microsoft.com/office/2006/metadata/properties" targetNamespace="http://schemas.microsoft.com/office/2006/metadata/properties" ma:root="true" ma:fieldsID="46ce51841bcaebe75ae25adb2fb3cbe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54C3DD95-1FBE-47DA-A162-C103849B71C5}">
  <ds:schemaRefs>
    <ds:schemaRef ds:uri="http://schemas.microsoft.com/sharepoint/v3/contenttype/forms"/>
  </ds:schemaRefs>
</ds:datastoreItem>
</file>

<file path=customXml/itemProps2.xml><?xml version="1.0" encoding="utf-8"?>
<ds:datastoreItem xmlns:ds="http://schemas.openxmlformats.org/officeDocument/2006/customXml" ds:itemID="{572638E7-1DEF-4C5D-99C7-7FA788F38620}">
  <ds:schemaRefs>
    <ds:schemaRef ds:uri="http://schemas.microsoft.com/office/2006/metadata/properties"/>
  </ds:schemaRefs>
</ds:datastoreItem>
</file>

<file path=customXml/itemProps3.xml><?xml version="1.0" encoding="utf-8"?>
<ds:datastoreItem xmlns:ds="http://schemas.openxmlformats.org/officeDocument/2006/customXml" ds:itemID="{C2A40B02-E4F8-4B46-A360-2661CB9452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Flow</Template>
  <TotalTime>19080</TotalTime>
  <Words>3899</Words>
  <Application>Microsoft Office PowerPoint</Application>
  <PresentationFormat>On-screen Show (4:3)</PresentationFormat>
  <Paragraphs>288</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1_Flow</vt:lpstr>
      <vt:lpstr>Atmospheric Dispersion and Boundary Layer Research Programs</vt:lpstr>
      <vt:lpstr>Atmospheric Dispersion and  Boundary Layer Research Programs</vt:lpstr>
      <vt:lpstr>Combination of Dispersion  and Boundary Layer Research</vt:lpstr>
      <vt:lpstr>Mission and Goals of ARL’s Atmospheric Dispersion Research &amp; Development Program</vt:lpstr>
      <vt:lpstr>Mission and Goals of ARL’s Boundary Layer Research &amp; Development Program</vt:lpstr>
      <vt:lpstr>Drivers</vt:lpstr>
      <vt:lpstr>Drivers (cont.)</vt:lpstr>
      <vt:lpstr>Drivers (cont.)</vt:lpstr>
      <vt:lpstr>Overview of ARL’s Dispersion and Boundary Layer Research Program</vt:lpstr>
      <vt:lpstr>Measurement and Modeling Nexus</vt:lpstr>
      <vt:lpstr>Brief History of ARL’s Dispersion and Boundary Layer Research Efforts</vt:lpstr>
      <vt:lpstr>Brief History of ARL’s Dispersion and Boundary Layer Research Efforts (cont.)</vt:lpstr>
      <vt:lpstr>Brief History of ARL’s Dispersion and Boundary Layer Research Efforts (cont.)</vt:lpstr>
      <vt:lpstr>Guiding Philosophies</vt:lpstr>
      <vt:lpstr>Current State of Atmospheric Dispersion and Boundary Layer Research</vt:lpstr>
      <vt:lpstr>Dispersion Research Program Modeling Component</vt:lpstr>
      <vt:lpstr>Dispersion and Boundary Layer Research Program Measurements Component</vt:lpstr>
      <vt:lpstr>Dispersion and Boundary Layer Research Program Measurements Component</vt:lpstr>
      <vt:lpstr>Dispersion and Boundary Layer Research Program Measurements Component</vt:lpstr>
      <vt:lpstr>Dispersion and Boundary Layer Research Program Measurements Component</vt:lpstr>
      <vt:lpstr>ARL in Transition </vt:lpstr>
      <vt:lpstr>Slide 22</vt:lpstr>
      <vt:lpstr> Atmospheric Dispersion and Boundary Layer Presentations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mkerchne</dc:creator>
  <cp:lastModifiedBy>MKerchne</cp:lastModifiedBy>
  <cp:revision>1148</cp:revision>
  <dcterms:created xsi:type="dcterms:W3CDTF">2010-03-05T18:03:08Z</dcterms:created>
  <dcterms:modified xsi:type="dcterms:W3CDTF">2011-04-18T18:05:38Z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0x0101005D3C998A9F63674F9B1D7269A70FDE6B</vt:lpwstr>
  </property>
</Properties>
</file>