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diagrams/layout2.xml" ContentType="application/vnd.openxmlformats-officedocument.drawingml.diagramLayout+xml"/>
  <Override PartName="/ppt/comments/comment1.xml" ContentType="application/vnd.openxmlformats-officedocument.presentationml.comments+xml"/>
  <Override PartName="/ppt/diagrams/layout1.xml" ContentType="application/vnd.openxmlformats-officedocument.drawingml.diagramLayout+xml"/>
  <Override PartName="/ppt/diagrams/data2.xml" ContentType="application/vnd.openxmlformats-officedocument.drawingml.diagramData+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1"/>
  </p:notesMasterIdLst>
  <p:handoutMasterIdLst>
    <p:handoutMasterId r:id="rId12"/>
  </p:handoutMasterIdLst>
  <p:sldIdLst>
    <p:sldId id="298" r:id="rId5"/>
    <p:sldId id="299" r:id="rId6"/>
    <p:sldId id="296" r:id="rId7"/>
    <p:sldId id="300" r:id="rId8"/>
    <p:sldId id="297" r:id="rId9"/>
    <p:sldId id="29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cohen" initials="md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60311" autoAdjust="0"/>
  </p:normalViewPr>
  <p:slideViewPr>
    <p:cSldViewPr>
      <p:cViewPr varScale="1">
        <p:scale>
          <a:sx n="54" d="100"/>
          <a:sy n="54" d="100"/>
        </p:scale>
        <p:origin x="-23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3-07T11:22:22.940" idx="1">
    <p:pos x="10" y="10"/>
    <p:text/>
  </p:cm>
</p: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FBC1F583-09D2-4153-85BD-8887397B6E69}" type="pres">
      <dgm:prSet presAssocID="{9DB58D40-B73A-4490-B237-085C714B9959}" presName="compositeShape" presStyleCnt="0">
        <dgm:presLayoutVars>
          <dgm:chMax val="7"/>
          <dgm:dir/>
          <dgm:resizeHandles val="exact"/>
        </dgm:presLayoutVars>
      </dgm:prSet>
      <dgm:spPr/>
    </dgm:pt>
  </dgm:ptLst>
  <dgm:cxnLst>
    <dgm:cxn modelId="{1D10E795-1EA8-41D8-B3C5-EFC2789AAC1B}" type="presOf" srcId="{9DB58D40-B73A-4490-B237-085C714B9959}" destId="{FBC1F583-09D2-4153-85BD-8887397B6E69}" srcOrd="0"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E1BDEF3B-3877-462E-B94B-CFAD0612D2D4}">
      <dgm:prSet phldrT="[Text]" custT="1"/>
      <dgm:spPr/>
      <dgm:t>
        <a:bodyPr/>
        <a:lstStyle/>
        <a:p>
          <a:r>
            <a:rPr lang="en-US" sz="1600" b="1" dirty="0" smtClean="0">
              <a:solidFill>
                <a:schemeClr val="bg1"/>
              </a:solidFill>
              <a:latin typeface="+mn-lt"/>
            </a:rPr>
            <a:t>Observations</a:t>
          </a:r>
          <a:endParaRPr lang="en-US" sz="1600" b="1" dirty="0">
            <a:solidFill>
              <a:schemeClr val="bg1"/>
            </a:solidFill>
            <a:latin typeface="+mn-lt"/>
          </a:endParaRPr>
        </a:p>
      </dgm:t>
    </dgm:pt>
    <dgm:pt modelId="{20227FE5-088B-4582-BE97-847E1B362778}" type="parTrans" cxnId="{971D7CC6-C760-4D57-BBB6-3846EFAA0200}">
      <dgm:prSet/>
      <dgm:spPr/>
      <dgm:t>
        <a:bodyPr/>
        <a:lstStyle/>
        <a:p>
          <a:endParaRPr lang="en-US"/>
        </a:p>
      </dgm:t>
    </dgm:pt>
    <dgm:pt modelId="{F2AF20CE-8455-4459-B513-1A4D625716A6}" type="sibTrans" cxnId="{971D7CC6-C760-4D57-BBB6-3846EFAA0200}">
      <dgm:prSet/>
      <dgm:spPr/>
      <dgm:t>
        <a:bodyPr/>
        <a:lstStyle/>
        <a:p>
          <a:endParaRPr lang="en-US"/>
        </a:p>
      </dgm:t>
    </dgm:pt>
    <dgm:pt modelId="{824DA217-068C-4C1F-A0EB-EA1B7A491FDA}">
      <dgm:prSet phldrT="[Text]" custT="1"/>
      <dgm:spPr/>
      <dgm:t>
        <a:bodyPr/>
        <a:lstStyle/>
        <a:p>
          <a:r>
            <a:rPr lang="en-US" sz="1600" b="1" dirty="0" smtClean="0">
              <a:solidFill>
                <a:schemeClr val="bg1"/>
              </a:solidFill>
              <a:latin typeface="+mn-lt"/>
            </a:rPr>
            <a:t>Modeling</a:t>
          </a:r>
          <a:endParaRPr lang="en-US" sz="1600" b="1" dirty="0">
            <a:solidFill>
              <a:schemeClr val="bg1"/>
            </a:solidFill>
            <a:latin typeface="+mn-lt"/>
          </a:endParaRPr>
        </a:p>
      </dgm:t>
    </dgm:pt>
    <dgm:pt modelId="{25F7545E-0956-425F-AA8B-3D4D29D6A80A}" type="parTrans" cxnId="{2C8EBF37-A7D1-48AA-8D20-722C12F43737}">
      <dgm:prSet/>
      <dgm:spPr/>
      <dgm:t>
        <a:bodyPr/>
        <a:lstStyle/>
        <a:p>
          <a:endParaRPr lang="en-US"/>
        </a:p>
      </dgm:t>
    </dgm:pt>
    <dgm:pt modelId="{6053C2E9-0488-4CCC-9AD7-9C324235B89A}" type="sibTrans" cxnId="{2C8EBF37-A7D1-48AA-8D20-722C12F43737}">
      <dgm:prSet/>
      <dgm:spPr/>
      <dgm:t>
        <a:bodyPr/>
        <a:lstStyle/>
        <a:p>
          <a:endParaRPr lang="en-US"/>
        </a:p>
      </dgm:t>
    </dgm:pt>
    <dgm:pt modelId="{4CADEF77-8012-4269-B3FA-163D8DF7E890}">
      <dgm:prSet phldrT="[Text]" custT="1"/>
      <dgm:spPr/>
      <dgm:t>
        <a:bodyPr/>
        <a:lstStyle/>
        <a:p>
          <a:r>
            <a:rPr lang="en-US" sz="1600" b="1" dirty="0" smtClean="0">
              <a:solidFill>
                <a:schemeClr val="bg1"/>
              </a:solidFill>
              <a:latin typeface="+mn-lt"/>
            </a:rPr>
            <a:t>Analysis</a:t>
          </a:r>
          <a:endParaRPr lang="en-US" sz="1600" b="1" dirty="0">
            <a:solidFill>
              <a:schemeClr val="bg1"/>
            </a:solidFill>
            <a:latin typeface="+mn-lt"/>
          </a:endParaRPr>
        </a:p>
      </dgm:t>
    </dgm:pt>
    <dgm:pt modelId="{25360288-9F6C-48D3-8496-005701145529}" type="parTrans" cxnId="{D1C7C2B6-8B73-46AB-B77B-114097F6E957}">
      <dgm:prSet/>
      <dgm:spPr/>
      <dgm:t>
        <a:bodyPr/>
        <a:lstStyle/>
        <a:p>
          <a:endParaRPr lang="en-US"/>
        </a:p>
      </dgm:t>
    </dgm:pt>
    <dgm:pt modelId="{03E1DC63-6857-492A-B946-1C357F0DA843}" type="sibTrans" cxnId="{D1C7C2B6-8B73-46AB-B77B-114097F6E957}">
      <dgm:prSet/>
      <dgm:spPr/>
      <dgm:t>
        <a:bodyPr/>
        <a:lstStyle/>
        <a:p>
          <a:endParaRPr lang="en-US"/>
        </a:p>
      </dgm:t>
    </dgm:pt>
    <dgm:pt modelId="{FBC1F583-09D2-4153-85BD-8887397B6E69}" type="pres">
      <dgm:prSet presAssocID="{9DB58D40-B73A-4490-B237-085C714B9959}" presName="compositeShape" presStyleCnt="0">
        <dgm:presLayoutVars>
          <dgm:chMax val="7"/>
          <dgm:dir/>
          <dgm:resizeHandles val="exact"/>
        </dgm:presLayoutVars>
      </dgm:prSet>
      <dgm:spPr/>
    </dgm:pt>
    <dgm:pt modelId="{7A51118B-8510-4A5E-BA19-EC905FC082DD}" type="pres">
      <dgm:prSet presAssocID="{E1BDEF3B-3877-462E-B94B-CFAD0612D2D4}" presName="circ1" presStyleLbl="vennNode1" presStyleIdx="0" presStyleCnt="3"/>
      <dgm:spPr/>
      <dgm:t>
        <a:bodyPr/>
        <a:lstStyle/>
        <a:p>
          <a:endParaRPr lang="en-US"/>
        </a:p>
      </dgm:t>
    </dgm:pt>
    <dgm:pt modelId="{5F9FB062-07DC-4679-BEE4-FB8A615EC25A}" type="pres">
      <dgm:prSet presAssocID="{E1BDEF3B-3877-462E-B94B-CFAD0612D2D4}" presName="circ1Tx" presStyleLbl="revTx" presStyleIdx="0" presStyleCnt="0">
        <dgm:presLayoutVars>
          <dgm:chMax val="0"/>
          <dgm:chPref val="0"/>
          <dgm:bulletEnabled val="1"/>
        </dgm:presLayoutVars>
      </dgm:prSet>
      <dgm:spPr/>
      <dgm:t>
        <a:bodyPr/>
        <a:lstStyle/>
        <a:p>
          <a:endParaRPr lang="en-US"/>
        </a:p>
      </dgm:t>
    </dgm:pt>
    <dgm:pt modelId="{3B3CA2EF-98A9-4EF6-8E05-1FD62AD2A74B}" type="pres">
      <dgm:prSet presAssocID="{824DA217-068C-4C1F-A0EB-EA1B7A491FDA}" presName="circ2" presStyleLbl="vennNode1" presStyleIdx="1" presStyleCnt="3"/>
      <dgm:spPr/>
      <dgm:t>
        <a:bodyPr/>
        <a:lstStyle/>
        <a:p>
          <a:endParaRPr lang="en-US"/>
        </a:p>
      </dgm:t>
    </dgm:pt>
    <dgm:pt modelId="{919292A6-20C8-44E9-91F6-D97F39609F3D}" type="pres">
      <dgm:prSet presAssocID="{824DA217-068C-4C1F-A0EB-EA1B7A491FDA}" presName="circ2Tx" presStyleLbl="revTx" presStyleIdx="0" presStyleCnt="0">
        <dgm:presLayoutVars>
          <dgm:chMax val="0"/>
          <dgm:chPref val="0"/>
          <dgm:bulletEnabled val="1"/>
        </dgm:presLayoutVars>
      </dgm:prSet>
      <dgm:spPr/>
      <dgm:t>
        <a:bodyPr/>
        <a:lstStyle/>
        <a:p>
          <a:endParaRPr lang="en-US"/>
        </a:p>
      </dgm:t>
    </dgm:pt>
    <dgm:pt modelId="{E43C80AF-220E-4A46-B269-3617B0B05EA7}" type="pres">
      <dgm:prSet presAssocID="{4CADEF77-8012-4269-B3FA-163D8DF7E890}" presName="circ3" presStyleLbl="vennNode1" presStyleIdx="2" presStyleCnt="3"/>
      <dgm:spPr/>
      <dgm:t>
        <a:bodyPr/>
        <a:lstStyle/>
        <a:p>
          <a:endParaRPr lang="en-US"/>
        </a:p>
      </dgm:t>
    </dgm:pt>
    <dgm:pt modelId="{5674215F-0888-4820-9E60-719B4088A01D}" type="pres">
      <dgm:prSet presAssocID="{4CADEF77-8012-4269-B3FA-163D8DF7E890}" presName="circ3Tx" presStyleLbl="revTx" presStyleIdx="0" presStyleCnt="0">
        <dgm:presLayoutVars>
          <dgm:chMax val="0"/>
          <dgm:chPref val="0"/>
          <dgm:bulletEnabled val="1"/>
        </dgm:presLayoutVars>
      </dgm:prSet>
      <dgm:spPr/>
      <dgm:t>
        <a:bodyPr/>
        <a:lstStyle/>
        <a:p>
          <a:endParaRPr lang="en-US"/>
        </a:p>
      </dgm:t>
    </dgm:pt>
  </dgm:ptLst>
  <dgm:cxnLst>
    <dgm:cxn modelId="{65A022C8-B722-4410-B12E-29CCC0E1DE51}" type="presOf" srcId="{824DA217-068C-4C1F-A0EB-EA1B7A491FDA}" destId="{919292A6-20C8-44E9-91F6-D97F39609F3D}" srcOrd="1" destOrd="0" presId="urn:microsoft.com/office/officeart/2005/8/layout/venn1"/>
    <dgm:cxn modelId="{971D7CC6-C760-4D57-BBB6-3846EFAA0200}" srcId="{9DB58D40-B73A-4490-B237-085C714B9959}" destId="{E1BDEF3B-3877-462E-B94B-CFAD0612D2D4}" srcOrd="0" destOrd="0" parTransId="{20227FE5-088B-4582-BE97-847E1B362778}" sibTransId="{F2AF20CE-8455-4459-B513-1A4D625716A6}"/>
    <dgm:cxn modelId="{56FC6DC6-4059-4E9B-A853-295A00AC3963}" type="presOf" srcId="{E1BDEF3B-3877-462E-B94B-CFAD0612D2D4}" destId="{7A51118B-8510-4A5E-BA19-EC905FC082DD}" srcOrd="0" destOrd="0" presId="urn:microsoft.com/office/officeart/2005/8/layout/venn1"/>
    <dgm:cxn modelId="{D1C7C2B6-8B73-46AB-B77B-114097F6E957}" srcId="{9DB58D40-B73A-4490-B237-085C714B9959}" destId="{4CADEF77-8012-4269-B3FA-163D8DF7E890}" srcOrd="2" destOrd="0" parTransId="{25360288-9F6C-48D3-8496-005701145529}" sibTransId="{03E1DC63-6857-492A-B946-1C357F0DA843}"/>
    <dgm:cxn modelId="{3B3A56ED-9FD6-4F93-A2C4-91AAF0E9C238}" type="presOf" srcId="{4CADEF77-8012-4269-B3FA-163D8DF7E890}" destId="{5674215F-0888-4820-9E60-719B4088A01D}" srcOrd="1" destOrd="0" presId="urn:microsoft.com/office/officeart/2005/8/layout/venn1"/>
    <dgm:cxn modelId="{2C8EBF37-A7D1-48AA-8D20-722C12F43737}" srcId="{9DB58D40-B73A-4490-B237-085C714B9959}" destId="{824DA217-068C-4C1F-A0EB-EA1B7A491FDA}" srcOrd="1" destOrd="0" parTransId="{25F7545E-0956-425F-AA8B-3D4D29D6A80A}" sibTransId="{6053C2E9-0488-4CCC-9AD7-9C324235B89A}"/>
    <dgm:cxn modelId="{0F48C62E-1588-41C9-BA1A-F22771066BDE}" type="presOf" srcId="{E1BDEF3B-3877-462E-B94B-CFAD0612D2D4}" destId="{5F9FB062-07DC-4679-BEE4-FB8A615EC25A}" srcOrd="1" destOrd="0" presId="urn:microsoft.com/office/officeart/2005/8/layout/venn1"/>
    <dgm:cxn modelId="{D16D0AC1-70CE-4B48-B896-0B181E3EE6FD}" type="presOf" srcId="{824DA217-068C-4C1F-A0EB-EA1B7A491FDA}" destId="{3B3CA2EF-98A9-4EF6-8E05-1FD62AD2A74B}" srcOrd="0" destOrd="0" presId="urn:microsoft.com/office/officeart/2005/8/layout/venn1"/>
    <dgm:cxn modelId="{5AFBD7F9-6A85-40EC-8873-85EDF8E45AE8}" type="presOf" srcId="{4CADEF77-8012-4269-B3FA-163D8DF7E890}" destId="{E43C80AF-220E-4A46-B269-3617B0B05EA7}" srcOrd="0" destOrd="0" presId="urn:microsoft.com/office/officeart/2005/8/layout/venn1"/>
    <dgm:cxn modelId="{0AACFD84-8348-435C-A06D-674563D10445}" type="presOf" srcId="{9DB58D40-B73A-4490-B237-085C714B9959}" destId="{FBC1F583-09D2-4153-85BD-8887397B6E69}" srcOrd="0" destOrd="0" presId="urn:microsoft.com/office/officeart/2005/8/layout/venn1"/>
    <dgm:cxn modelId="{87AD6444-BE1B-48B6-830E-FB340354974D}" type="presParOf" srcId="{FBC1F583-09D2-4153-85BD-8887397B6E69}" destId="{7A51118B-8510-4A5E-BA19-EC905FC082DD}" srcOrd="0" destOrd="0" presId="urn:microsoft.com/office/officeart/2005/8/layout/venn1"/>
    <dgm:cxn modelId="{A3980F8D-CFA3-427C-B2F0-8B3616A93996}" type="presParOf" srcId="{FBC1F583-09D2-4153-85BD-8887397B6E69}" destId="{5F9FB062-07DC-4679-BEE4-FB8A615EC25A}" srcOrd="1" destOrd="0" presId="urn:microsoft.com/office/officeart/2005/8/layout/venn1"/>
    <dgm:cxn modelId="{5CBB9231-C7B8-4902-9296-96CF6A69E409}" type="presParOf" srcId="{FBC1F583-09D2-4153-85BD-8887397B6E69}" destId="{3B3CA2EF-98A9-4EF6-8E05-1FD62AD2A74B}" srcOrd="2" destOrd="0" presId="urn:microsoft.com/office/officeart/2005/8/layout/venn1"/>
    <dgm:cxn modelId="{F94DA148-A48A-437B-9AB6-B4D3C33B4C64}" type="presParOf" srcId="{FBC1F583-09D2-4153-85BD-8887397B6E69}" destId="{919292A6-20C8-44E9-91F6-D97F39609F3D}" srcOrd="3" destOrd="0" presId="urn:microsoft.com/office/officeart/2005/8/layout/venn1"/>
    <dgm:cxn modelId="{CBA90BE8-0189-4CD4-BFA5-AAE278BD81F5}" type="presParOf" srcId="{FBC1F583-09D2-4153-85BD-8887397B6E69}" destId="{E43C80AF-220E-4A46-B269-3617B0B05EA7}" srcOrd="4" destOrd="0" presId="urn:microsoft.com/office/officeart/2005/8/layout/venn1"/>
    <dgm:cxn modelId="{A4C36FB1-7CC6-47E1-8612-35B7DF5C906B}" type="presParOf" srcId="{FBC1F583-09D2-4153-85BD-8887397B6E69}" destId="{5674215F-0888-4820-9E60-719B4088A01D}" srcOrd="5" destOrd="0" presId="urn:microsoft.com/office/officeart/2005/8/layout/venn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51118B-8510-4A5E-BA19-EC905FC082DD}">
      <dsp:nvSpPr>
        <dsp:cNvPr id="0" name=""/>
        <dsp:cNvSpPr/>
      </dsp:nvSpPr>
      <dsp:spPr>
        <a:xfrm>
          <a:off x="1089659" y="41909"/>
          <a:ext cx="2011680" cy="2011680"/>
        </a:xfrm>
        <a:prstGeom prst="ellipse">
          <a:avLst/>
        </a:prstGeom>
        <a:gradFill rotWithShape="0">
          <a:gsLst>
            <a:gs pos="0">
              <a:schemeClr val="accent2">
                <a:alpha val="50000"/>
                <a:hueOff val="0"/>
                <a:satOff val="0"/>
                <a:lumOff val="0"/>
                <a:alphaOff val="0"/>
                <a:tint val="98000"/>
                <a:shade val="25000"/>
                <a:satMod val="250000"/>
              </a:schemeClr>
            </a:gs>
            <a:gs pos="68000">
              <a:schemeClr val="accent2">
                <a:alpha val="50000"/>
                <a:hueOff val="0"/>
                <a:satOff val="0"/>
                <a:lumOff val="0"/>
                <a:alphaOff val="0"/>
                <a:tint val="86000"/>
                <a:satMod val="115000"/>
              </a:schemeClr>
            </a:gs>
            <a:gs pos="100000">
              <a:schemeClr val="accent2">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n-lt"/>
            </a:rPr>
            <a:t>Observations</a:t>
          </a:r>
          <a:endParaRPr lang="en-US" sz="1600" b="1" kern="1200" dirty="0">
            <a:solidFill>
              <a:schemeClr val="bg1"/>
            </a:solidFill>
            <a:latin typeface="+mn-lt"/>
          </a:endParaRPr>
        </a:p>
      </dsp:txBody>
      <dsp:txXfrm>
        <a:off x="1357884" y="393953"/>
        <a:ext cx="1475232" cy="905256"/>
      </dsp:txXfrm>
    </dsp:sp>
    <dsp:sp modelId="{3B3CA2EF-98A9-4EF6-8E05-1FD62AD2A74B}">
      <dsp:nvSpPr>
        <dsp:cNvPr id="0" name=""/>
        <dsp:cNvSpPr/>
      </dsp:nvSpPr>
      <dsp:spPr>
        <a:xfrm>
          <a:off x="1815541" y="1299210"/>
          <a:ext cx="2011680" cy="2011680"/>
        </a:xfrm>
        <a:prstGeom prst="ellipse">
          <a:avLst/>
        </a:prstGeom>
        <a:gradFill rotWithShape="0">
          <a:gsLst>
            <a:gs pos="0">
              <a:schemeClr val="accent3">
                <a:alpha val="50000"/>
                <a:hueOff val="0"/>
                <a:satOff val="0"/>
                <a:lumOff val="0"/>
                <a:alphaOff val="0"/>
                <a:tint val="98000"/>
                <a:shade val="25000"/>
                <a:satMod val="250000"/>
              </a:schemeClr>
            </a:gs>
            <a:gs pos="68000">
              <a:schemeClr val="accent3">
                <a:alpha val="50000"/>
                <a:hueOff val="0"/>
                <a:satOff val="0"/>
                <a:lumOff val="0"/>
                <a:alphaOff val="0"/>
                <a:tint val="86000"/>
                <a:satMod val="115000"/>
              </a:schemeClr>
            </a:gs>
            <a:gs pos="100000">
              <a:schemeClr val="accent3">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n-lt"/>
            </a:rPr>
            <a:t>Modeling</a:t>
          </a:r>
          <a:endParaRPr lang="en-US" sz="1600" b="1" kern="1200" dirty="0">
            <a:solidFill>
              <a:schemeClr val="bg1"/>
            </a:solidFill>
            <a:latin typeface="+mn-lt"/>
          </a:endParaRPr>
        </a:p>
      </dsp:txBody>
      <dsp:txXfrm>
        <a:off x="2430780" y="1818894"/>
        <a:ext cx="1207008" cy="1106424"/>
      </dsp:txXfrm>
    </dsp:sp>
    <dsp:sp modelId="{E43C80AF-220E-4A46-B269-3617B0B05EA7}">
      <dsp:nvSpPr>
        <dsp:cNvPr id="0" name=""/>
        <dsp:cNvSpPr/>
      </dsp:nvSpPr>
      <dsp:spPr>
        <a:xfrm>
          <a:off x="363778" y="1299210"/>
          <a:ext cx="2011680" cy="2011680"/>
        </a:xfrm>
        <a:prstGeom prst="ellipse">
          <a:avLst/>
        </a:prstGeom>
        <a:gradFill rotWithShape="0">
          <a:gsLst>
            <a:gs pos="0">
              <a:schemeClr val="accent4">
                <a:alpha val="50000"/>
                <a:hueOff val="0"/>
                <a:satOff val="0"/>
                <a:lumOff val="0"/>
                <a:alphaOff val="0"/>
                <a:tint val="98000"/>
                <a:shade val="25000"/>
                <a:satMod val="250000"/>
              </a:schemeClr>
            </a:gs>
            <a:gs pos="68000">
              <a:schemeClr val="accent4">
                <a:alpha val="50000"/>
                <a:hueOff val="0"/>
                <a:satOff val="0"/>
                <a:lumOff val="0"/>
                <a:alphaOff val="0"/>
                <a:tint val="86000"/>
                <a:satMod val="115000"/>
              </a:schemeClr>
            </a:gs>
            <a:gs pos="100000">
              <a:schemeClr val="accent4">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mn-lt"/>
            </a:rPr>
            <a:t>Analysis</a:t>
          </a:r>
          <a:endParaRPr lang="en-US" sz="1600" b="1" kern="1200" dirty="0">
            <a:solidFill>
              <a:schemeClr val="bg1"/>
            </a:solidFill>
            <a:latin typeface="+mn-lt"/>
          </a:endParaRPr>
        </a:p>
      </dsp:txBody>
      <dsp:txXfrm>
        <a:off x="553211" y="1818894"/>
        <a:ext cx="1207008" cy="110642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E94C65-A173-4F5A-8FEA-F84993FF0FD0}" type="datetimeFigureOut">
              <a:rPr lang="en-US" smtClean="0"/>
              <a:pPr/>
              <a:t>4/13/2011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1BB4C9-4BB0-4F75-B16C-D1499E9798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DC63-5220-4D44-BB95-1971E560EE91}" type="datetimeFigureOut">
              <a:rPr lang="en-US" smtClean="0"/>
              <a:pPr/>
              <a:t>4/13/2011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68C90-F160-400A-9168-041FF08828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theme of ARL’s research program is Air Quality.</a:t>
            </a:r>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To quickly summarize, the</a:t>
            </a:r>
            <a:r>
              <a:rPr lang="en-US" sz="2000" baseline="0" dirty="0" smtClean="0"/>
              <a:t> presentations you’ve heard, along with the poster presentations, present our air quality theme, which encompasses various model, measurement, and assessment programs.  We’ve tried to demonstrate the nature of our contributions, which are articulated on the slides.  Each of these has different historical roots and is at different levels of maturity, but together they form a contribution to NOAA’s and the nation’s overall air quality research portfolio.</a:t>
            </a:r>
          </a:p>
          <a:p>
            <a:pPr lvl="0"/>
            <a:endParaRPr lang="en-US" sz="2000" dirty="0" smtClean="0"/>
          </a:p>
        </p:txBody>
      </p:sp>
      <p:sp>
        <p:nvSpPr>
          <p:cNvPr id="4" name="Slide Number Placeholder 3"/>
          <p:cNvSpPr>
            <a:spLocks noGrp="1"/>
          </p:cNvSpPr>
          <p:nvPr>
            <p:ph type="sldNum" sz="quarter" idx="10"/>
          </p:nvPr>
        </p:nvSpPr>
        <p:spPr/>
        <p:txBody>
          <a:bodyPr/>
          <a:lstStyle/>
          <a:p>
            <a:fld id="{44968C90-F160-400A-9168-041FF08828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NOAA Research Outstanding Scientific Paper </a:t>
            </a:r>
          </a:p>
          <a:p>
            <a:r>
              <a:rPr lang="en-US" sz="1200" kern="1200" baseline="0" dirty="0" smtClean="0">
                <a:solidFill>
                  <a:schemeClr val="tx1"/>
                </a:solidFill>
                <a:latin typeface="+mn-lt"/>
                <a:ea typeface="+mn-ea"/>
                <a:cs typeface="+mn-cs"/>
              </a:rPr>
              <a:t>Cohen, M.D., R.R. </a:t>
            </a:r>
            <a:r>
              <a:rPr lang="en-US" sz="1200" kern="1200" baseline="0" dirty="0" err="1" smtClean="0">
                <a:solidFill>
                  <a:schemeClr val="tx1"/>
                </a:solidFill>
                <a:latin typeface="+mn-lt"/>
                <a:ea typeface="+mn-ea"/>
                <a:cs typeface="+mn-cs"/>
              </a:rPr>
              <a:t>Draxler</a:t>
            </a:r>
            <a:r>
              <a:rPr lang="en-US" sz="1200" kern="1200" baseline="0" dirty="0" smtClean="0">
                <a:solidFill>
                  <a:schemeClr val="tx1"/>
                </a:solidFill>
                <a:latin typeface="+mn-lt"/>
                <a:ea typeface="+mn-ea"/>
                <a:cs typeface="+mn-cs"/>
              </a:rPr>
              <a:t>, R. </a:t>
            </a:r>
            <a:r>
              <a:rPr lang="en-US" sz="1200" kern="1200" baseline="0" dirty="0" err="1" smtClean="0">
                <a:solidFill>
                  <a:schemeClr val="tx1"/>
                </a:solidFill>
                <a:latin typeface="+mn-lt"/>
                <a:ea typeface="+mn-ea"/>
                <a:cs typeface="+mn-cs"/>
              </a:rPr>
              <a:t>Artz</a:t>
            </a:r>
            <a:r>
              <a:rPr lang="en-US" sz="1200" kern="1200" baseline="0" dirty="0" smtClean="0">
                <a:solidFill>
                  <a:schemeClr val="tx1"/>
                </a:solidFill>
                <a:latin typeface="+mn-lt"/>
                <a:ea typeface="+mn-ea"/>
                <a:cs typeface="+mn-cs"/>
              </a:rPr>
              <a:t>, et al., (2003). Modeling the Atmospheric Transport and Deposition of PCDD/F to the Great Lakes. </a:t>
            </a:r>
            <a:r>
              <a:rPr lang="en-US" sz="1200" i="1" kern="1200" baseline="0" dirty="0" smtClean="0">
                <a:solidFill>
                  <a:schemeClr val="tx1"/>
                </a:solidFill>
                <a:latin typeface="+mn-lt"/>
                <a:ea typeface="+mn-ea"/>
                <a:cs typeface="+mn-cs"/>
              </a:rPr>
              <a:t>Environmental Science and Technology, Vol. 36, No. 22, 4831-4845, 2002.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Daewon Byun, and Kenneth L. </a:t>
            </a:r>
            <a:r>
              <a:rPr lang="en-US" sz="1200" kern="1200" baseline="0" dirty="0" err="1" smtClean="0">
                <a:solidFill>
                  <a:schemeClr val="tx1"/>
                </a:solidFill>
                <a:latin typeface="+mn-lt"/>
                <a:ea typeface="+mn-ea"/>
                <a:cs typeface="+mn-cs"/>
              </a:rPr>
              <a:t>Schere</a:t>
            </a:r>
            <a:r>
              <a:rPr lang="en-US" sz="1200" kern="1200" baseline="0" dirty="0" smtClean="0">
                <a:solidFill>
                  <a:schemeClr val="tx1"/>
                </a:solidFill>
                <a:latin typeface="+mn-lt"/>
                <a:ea typeface="+mn-ea"/>
                <a:cs typeface="+mn-cs"/>
              </a:rPr>
              <a:t> (2009) -- EPA 2009 Level I Scientific and Technological Achievement Award (STAA) “for developing a model serving as the primary tool for EPA and others to use for air quality management and forecasting.” Publication citation: Byun, D. and K.L. </a:t>
            </a:r>
            <a:r>
              <a:rPr lang="en-US" sz="1200" kern="1200" baseline="0" dirty="0" err="1" smtClean="0">
                <a:solidFill>
                  <a:schemeClr val="tx1"/>
                </a:solidFill>
                <a:latin typeface="+mn-lt"/>
                <a:ea typeface="+mn-ea"/>
                <a:cs typeface="+mn-cs"/>
              </a:rPr>
              <a:t>Schere</a:t>
            </a:r>
            <a:r>
              <a:rPr lang="en-US" sz="1200" kern="1200" baseline="0" dirty="0" smtClean="0">
                <a:solidFill>
                  <a:schemeClr val="tx1"/>
                </a:solidFill>
                <a:latin typeface="+mn-lt"/>
                <a:ea typeface="+mn-ea"/>
                <a:cs typeface="+mn-cs"/>
              </a:rPr>
              <a:t>. Review of the Governing Equations, Computational Algorithms, and Other Components of the Models-3 Community </a:t>
            </a:r>
            <a:r>
              <a:rPr lang="en-US" sz="1200" kern="1200" baseline="0" dirty="0" err="1" smtClean="0">
                <a:solidFill>
                  <a:schemeClr val="tx1"/>
                </a:solidFill>
                <a:latin typeface="+mn-lt"/>
                <a:ea typeface="+mn-ea"/>
                <a:cs typeface="+mn-cs"/>
              </a:rPr>
              <a:t>Multiscale</a:t>
            </a:r>
            <a:r>
              <a:rPr lang="en-US" sz="1200" kern="1200" baseline="0" dirty="0" smtClean="0">
                <a:solidFill>
                  <a:schemeClr val="tx1"/>
                </a:solidFill>
                <a:latin typeface="+mn-lt"/>
                <a:ea typeface="+mn-ea"/>
                <a:cs typeface="+mn-cs"/>
              </a:rPr>
              <a:t> Air Quality (CMAQ) Modeling System. </a:t>
            </a:r>
            <a:r>
              <a:rPr lang="en-US" sz="1200" i="1" kern="1200" baseline="0" dirty="0" smtClean="0">
                <a:solidFill>
                  <a:schemeClr val="tx1"/>
                </a:solidFill>
                <a:latin typeface="+mn-lt"/>
                <a:ea typeface="+mn-ea"/>
                <a:cs typeface="+mn-cs"/>
              </a:rPr>
              <a:t>Appl. Mech. Rev., Volume 59, Issue 2, 51 (27 pages) doi:10.1115/1.2128636 (2006). </a:t>
            </a:r>
          </a:p>
          <a:p>
            <a:endParaRPr lang="en-US" sz="1200" i="1"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ARL scientists, on assignment to the U. S. EPA National Exposure Research Laboratory in RTP, NC, and led by Dr. Daewon Byun, designed and developed the Community </a:t>
            </a:r>
            <a:r>
              <a:rPr lang="en-US" dirty="0" err="1" smtClean="0"/>
              <a:t>Multiscale</a:t>
            </a:r>
            <a:r>
              <a:rPr lang="en-US" dirty="0" smtClean="0"/>
              <a:t> Air Quality (CMAQ) modeling system.  CMAQ, originally released in 1998, is currently used by numerous air quality scientists in the U. S. and around the world and its applications and continuing development are the focus of an annual conference attended by several hundred scientists each year.  Working in cooperation with the NWS National Centers for Environmental Prediction, ARL scientists on assignment to the U. S. EPA National Exposure Research Laboratory, initiated the National Air Quality Forecasting Capability (NAQFC) for ground-level ozone in 2004.  Using the CMAQ modeling system, the NAQFC provided 48-hr ozone forecasts for the northeastern U. S.  In succeeding years, ARL and NCEP scientists have expanded coverage of the ozone forecasts to the entire conterminous U. S. (CONUS) domain, as well as Alaska and Hawaii.</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Presidential Rank Award for Meritorious Senior Professionals </a:t>
            </a:r>
          </a:p>
          <a:p>
            <a:r>
              <a:rPr lang="en-US" sz="1200" kern="1200" baseline="0" dirty="0" smtClean="0">
                <a:solidFill>
                  <a:schemeClr val="tx1"/>
                </a:solidFill>
                <a:latin typeface="+mn-lt"/>
                <a:ea typeface="+mn-ea"/>
                <a:cs typeface="+mn-cs"/>
              </a:rPr>
              <a:t>Bruce B. Hicks (2003) was cited for providing outstanding scientific leadership and direction of the laboratory. His visionary adaptation of Cold War-era studies of radioactive atmospheric particle and gas deposition has led to a myriad of applications involving a broad suite of atmospheric pollutants. The applications he enabled span from forecasting and assessment of air quality to a broad cross-section of scientific issues of concern. A few of Mr. Hicks’ major accomplishments at NOAA include the development of methodologies to address exposure to toxic chemicals to assess threats against our troops in Kuwait; the development of a joint initiative with the U.S. Environmental Protection Agency to begin national forecasts of ozone and small particulates; and support for the Real-Time Environmental Applications and Display System to apply ARL science to matters of homeland security.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NOAA Distinguished Career Award </a:t>
            </a:r>
          </a:p>
          <a:p>
            <a:r>
              <a:rPr lang="en-US" sz="1200" kern="1200" baseline="0" dirty="0" smtClean="0">
                <a:solidFill>
                  <a:schemeClr val="tx1"/>
                </a:solidFill>
                <a:latin typeface="+mn-lt"/>
                <a:ea typeface="+mn-ea"/>
                <a:cs typeface="+mn-cs"/>
              </a:rPr>
              <a:t>Dale Gillette (2006) -- “for outstanding theoretical and empirical contributions to the field of wind-blown dust.” </a:t>
            </a:r>
          </a:p>
          <a:p>
            <a:endParaRPr lang="en-US" sz="1200" kern="1200" baseline="0" dirty="0" smtClean="0">
              <a:solidFill>
                <a:schemeClr val="tx1"/>
              </a:solidFill>
              <a:latin typeface="+mn-lt"/>
              <a:ea typeface="+mn-ea"/>
              <a:cs typeface="+mn-cs"/>
            </a:endParaRPr>
          </a:p>
          <a:p>
            <a:endParaRPr lang="en-US" sz="1200" i="1" kern="1200" baseline="0" dirty="0" smtClean="0">
              <a:solidFill>
                <a:schemeClr val="tx1"/>
              </a:solidFill>
              <a:latin typeface="+mn-lt"/>
              <a:ea typeface="+mn-ea"/>
              <a:cs typeface="+mn-cs"/>
            </a:endParaRPr>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Future Plans - AQ Models</a:t>
            </a:r>
          </a:p>
          <a:p>
            <a:endParaRPr lang="en-US" dirty="0" smtClean="0"/>
          </a:p>
          <a:p>
            <a:r>
              <a:rPr lang="en-US" dirty="0" smtClean="0"/>
              <a:t>Emissions improvements </a:t>
            </a:r>
          </a:p>
          <a:p>
            <a:r>
              <a:rPr lang="en-US" dirty="0" smtClean="0"/>
              <a:t>Work is ongoing to include satellite-derived near-real-time fire emissions, improve fugitive dust emission estimates, include windblown dust emissions, and improve biogenic emissions estimates.  Evaluation and incorporation of the 2008 National Emission Inventory will begin as soon as it becomes available from EPA.</a:t>
            </a:r>
          </a:p>
          <a:p>
            <a:endParaRPr lang="en-US" dirty="0" smtClean="0"/>
          </a:p>
          <a:p>
            <a:r>
              <a:rPr lang="en-US" dirty="0" smtClean="0"/>
              <a:t>Tighter linkages to the meteorological model</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Improvements to the coupling of the meteorological model's grid and data streams to the air quality model will lessen sources of potential error.  Better use of data characterizing the nature of surface conditions (snow cover, soil moisture, etc.) will improve emissions modeling and dry deposition parameterizations.</a:t>
            </a:r>
          </a:p>
          <a:p>
            <a:endParaRPr lang="en-US" dirty="0" smtClean="0"/>
          </a:p>
          <a:p>
            <a:r>
              <a:rPr lang="en-US" dirty="0" smtClean="0"/>
              <a:t>Chemical data assimilation</a:t>
            </a:r>
          </a:p>
          <a:p>
            <a:r>
              <a:rPr lang="en-US" dirty="0" smtClean="0"/>
              <a:t>Longer-term research on chemical data assimilation will allow the use of ground-based or satellite observations to improve initial conditions of forecasting simulations and possibly in the future provide reanalyzed chemical fields.</a:t>
            </a:r>
          </a:p>
          <a:p>
            <a:endParaRPr lang="en-US" dirty="0" smtClean="0"/>
          </a:p>
          <a:p>
            <a:r>
              <a:rPr lang="en-US" dirty="0" smtClean="0"/>
              <a:t>Mercury Measurements:</a:t>
            </a:r>
            <a:br>
              <a:rPr lang="en-US" dirty="0" smtClean="0"/>
            </a:br>
            <a:r>
              <a:rPr lang="en-US" dirty="0" smtClean="0"/>
              <a:t>Optimize existing measurement methods</a:t>
            </a:r>
            <a:br>
              <a:rPr lang="en-US" dirty="0" smtClean="0"/>
            </a:br>
            <a:r>
              <a:rPr lang="en-US" dirty="0" smtClean="0"/>
              <a:t>Develop new methods, e.g., </a:t>
            </a:r>
            <a:br>
              <a:rPr lang="en-US" dirty="0" smtClean="0"/>
            </a:br>
            <a:r>
              <a:rPr lang="en-US" dirty="0" smtClean="0"/>
              <a:t>laser-based eddy correlation system</a:t>
            </a:r>
            <a:br>
              <a:rPr lang="en-US" dirty="0" smtClean="0"/>
            </a:br>
            <a:r>
              <a:rPr lang="en-US" dirty="0" smtClean="0"/>
              <a:t>relaxed-eddy-accumulation (REA) system</a:t>
            </a:r>
            <a:br>
              <a:rPr lang="en-US" dirty="0" smtClean="0"/>
            </a:br>
            <a:r>
              <a:rPr lang="en-US" dirty="0" smtClean="0"/>
              <a:t>Additional measurements at long-term sites</a:t>
            </a:r>
            <a:br>
              <a:rPr lang="en-US" dirty="0" smtClean="0"/>
            </a:br>
            <a:r>
              <a:rPr lang="en-US" dirty="0" smtClean="0"/>
              <a:t>Publication and additional analysis of datasets</a:t>
            </a:r>
            <a:br>
              <a:rPr lang="en-US" dirty="0" smtClean="0"/>
            </a:br>
            <a:r>
              <a:rPr lang="en-US" dirty="0" smtClean="0"/>
              <a:t>Field intensives involving process studies to address key uncertainties</a:t>
            </a:r>
            <a:br>
              <a:rPr lang="en-US" dirty="0" smtClean="0"/>
            </a:br>
            <a:r>
              <a:rPr lang="en-US" dirty="0" smtClean="0"/>
              <a:t>Assess effects of forest fires and floods on ecosystem mercury loads</a:t>
            </a:r>
            <a:br>
              <a:rPr lang="en-US" dirty="0" smtClean="0"/>
            </a:br>
            <a:r>
              <a:rPr lang="en-US" dirty="0" smtClean="0"/>
              <a:t>Continued development of surrogate surfaces as low-cost, simple devices for oxidized mercury concentrations and dry deposition estimates</a:t>
            </a:r>
            <a:br>
              <a:rPr lang="en-US" dirty="0" smtClean="0"/>
            </a:br>
            <a:r>
              <a:rPr lang="en-US" dirty="0" smtClean="0"/>
              <a:t>Assess the potential impacts of climate change on polar mercury oxidation, deposition, and glacial sequestration</a:t>
            </a:r>
            <a:br>
              <a:rPr lang="en-US" dirty="0" smtClean="0"/>
            </a:br>
            <a:r>
              <a:rPr lang="en-US" dirty="0" smtClean="0"/>
              <a:t/>
            </a:r>
            <a:br>
              <a:rPr lang="en-US" dirty="0" smtClean="0"/>
            </a:br>
            <a:r>
              <a:rPr lang="en-US" dirty="0" smtClean="0"/>
              <a:t>Mercury Modeling:</a:t>
            </a:r>
            <a:br>
              <a:rPr lang="en-US" dirty="0" smtClean="0"/>
            </a:br>
            <a:r>
              <a:rPr lang="en-US" dirty="0" smtClean="0"/>
              <a:t>*Science:</a:t>
            </a:r>
            <a:br>
              <a:rPr lang="en-US" dirty="0" smtClean="0"/>
            </a:br>
            <a:r>
              <a:rPr lang="en-US" dirty="0" smtClean="0"/>
              <a:t>Improve model physics &amp; chemistry as new info. becomes available</a:t>
            </a:r>
            <a:br>
              <a:rPr lang="en-US" dirty="0" smtClean="0"/>
            </a:br>
            <a:r>
              <a:rPr lang="en-US" dirty="0" smtClean="0"/>
              <a:t>Further development of global modeling capability</a:t>
            </a:r>
            <a:br>
              <a:rPr lang="en-US" dirty="0" smtClean="0"/>
            </a:br>
            <a:r>
              <a:rPr lang="en-US" dirty="0" smtClean="0"/>
              <a:t>“particle-mode” dispersion simulation for HYSPLIT-Hg</a:t>
            </a:r>
            <a:br>
              <a:rPr lang="en-US" dirty="0" smtClean="0"/>
            </a:br>
            <a:r>
              <a:rPr lang="en-US" dirty="0" smtClean="0"/>
              <a:t>Improve treatment of natural sources, surface exchange, and re-emissions</a:t>
            </a:r>
            <a:br>
              <a:rPr lang="en-US" dirty="0" smtClean="0"/>
            </a:br>
            <a:r>
              <a:rPr lang="en-US" dirty="0" smtClean="0"/>
              <a:t>Multi-media: incorporate surface layers into model </a:t>
            </a:r>
            <a:br>
              <a:rPr lang="en-US" dirty="0" smtClean="0"/>
            </a:br>
            <a:r>
              <a:rPr lang="en-US" dirty="0" smtClean="0"/>
              <a:t>* Evaluation:</a:t>
            </a:r>
            <a:br>
              <a:rPr lang="en-US" dirty="0" smtClean="0"/>
            </a:br>
            <a:r>
              <a:rPr lang="en-US" dirty="0" smtClean="0"/>
              <a:t>Continue episode-focused model evaluation at multiple sites</a:t>
            </a:r>
            <a:br>
              <a:rPr lang="en-US" dirty="0" smtClean="0"/>
            </a:br>
            <a:r>
              <a:rPr lang="en-US" dirty="0" smtClean="0"/>
              <a:t>Continue long-term model evaluation at multiple sites</a:t>
            </a:r>
            <a:br>
              <a:rPr lang="en-US" dirty="0" smtClean="0"/>
            </a:br>
            <a:r>
              <a:rPr lang="en-US" dirty="0" smtClean="0"/>
              <a:t>Participate in model </a:t>
            </a:r>
            <a:r>
              <a:rPr lang="en-US" dirty="0" err="1" smtClean="0"/>
              <a:t>intercomparisons</a:t>
            </a:r>
            <a:r>
              <a:rPr lang="en-US" dirty="0" smtClean="0"/>
              <a:t/>
            </a:r>
            <a:br>
              <a:rPr lang="en-US" dirty="0" smtClean="0"/>
            </a:br>
            <a:r>
              <a:rPr lang="en-US" dirty="0" smtClean="0"/>
              <a:t>* Policy-Relevant Analysis:</a:t>
            </a:r>
            <a:br>
              <a:rPr lang="en-US" dirty="0" smtClean="0"/>
            </a:br>
            <a:r>
              <a:rPr lang="en-US" dirty="0" smtClean="0"/>
              <a:t>Continue/extend Great Lakes analysis (Great Lakes Restoration Initiative)</a:t>
            </a:r>
            <a:br>
              <a:rPr lang="en-US" dirty="0" smtClean="0"/>
            </a:br>
            <a:r>
              <a:rPr lang="en-US" dirty="0" smtClean="0"/>
              <a:t>Continue/extend Gulf of Mexico analysis; link with ecosystem model</a:t>
            </a:r>
            <a:br>
              <a:rPr lang="en-US" dirty="0" smtClean="0"/>
            </a:br>
            <a:r>
              <a:rPr lang="en-US" dirty="0" smtClean="0"/>
              <a:t>Continue/extend numerous collaborations (EPA, TCU, Univ. of MD, …)</a:t>
            </a:r>
          </a:p>
          <a:p>
            <a:endParaRPr lang="en-US" dirty="0" smtClean="0"/>
          </a:p>
          <a:p>
            <a:r>
              <a:rPr lang="en-US" dirty="0" smtClean="0"/>
              <a:t>Long</a:t>
            </a:r>
            <a:r>
              <a:rPr lang="en-US" baseline="0" dirty="0" smtClean="0"/>
              <a:t>-term priority for nitrogen:</a:t>
            </a:r>
            <a:endParaRPr lang="en-US" dirty="0" smtClean="0"/>
          </a:p>
          <a:p>
            <a:r>
              <a:rPr lang="en-US" dirty="0" smtClean="0"/>
              <a:t>Determine suitability of real-time sensors for long-term air-surface exchange research</a:t>
            </a:r>
          </a:p>
          <a:p>
            <a:r>
              <a:rPr lang="en-US" dirty="0" smtClean="0"/>
              <a:t>Rationale: Measure diurnal cycling and seasonal trends (if any) in ammonia.</a:t>
            </a:r>
          </a:p>
          <a:p>
            <a:r>
              <a:rPr lang="en-US" dirty="0" smtClean="0"/>
              <a:t/>
            </a:r>
            <a:br>
              <a:rPr lang="en-US" dirty="0" smtClean="0"/>
            </a:br>
            <a:r>
              <a:rPr lang="en-US" dirty="0" smtClean="0"/>
              <a:t>IMPROVE is planning to enhance it's analysis of optical absorption on the Teflon filters from one to three wavelength to distinguish absorption by black from brown carbon aerosol, which will provide greater utility for climate change and air quality effects assessments.</a:t>
            </a:r>
            <a:br>
              <a:rPr lang="en-US" dirty="0" smtClean="0"/>
            </a:br>
            <a:r>
              <a:rPr lang="en-US" dirty="0" smtClean="0"/>
              <a:t>[mercury measurements]: Improve existing and develop new methods to measure atmospheric mercury concentrations and surface exchange processes</a:t>
            </a:r>
          </a:p>
          <a:p>
            <a:endParaRPr lang="en-US" dirty="0" smtClean="0"/>
          </a:p>
          <a:p>
            <a:r>
              <a:rPr lang="en-US" dirty="0" smtClean="0"/>
              <a:t>Measurement of Major</a:t>
            </a:r>
            <a:r>
              <a:rPr lang="en-US" baseline="0" dirty="0" smtClean="0"/>
              <a:t> ions in precipitation:</a:t>
            </a:r>
          </a:p>
          <a:p>
            <a:r>
              <a:rPr lang="en-US" baseline="0" dirty="0" smtClean="0"/>
              <a:t>Maintain existing stations</a:t>
            </a:r>
          </a:p>
          <a:p>
            <a:r>
              <a:rPr lang="en-US" baseline="0" dirty="0" smtClean="0"/>
              <a:t>Complete global assessment</a:t>
            </a:r>
          </a:p>
          <a:p>
            <a:r>
              <a:rPr lang="en-US" baseline="0" dirty="0" smtClean="0"/>
              <a:t>Address WMO request to develop global program for dry deposition of major ions and mercury measurements</a:t>
            </a:r>
          </a:p>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66485B-8A43-4B08-93E1-DB7D3FDA24D2}" type="datetime1">
              <a:rPr lang="en-US" smtClean="0"/>
              <a:pPr/>
              <a:t>4/13/2011</a:t>
            </a:fld>
            <a:endParaRPr lang="en-US"/>
          </a:p>
        </p:txBody>
      </p:sp>
      <p:sp>
        <p:nvSpPr>
          <p:cNvPr id="4" name="Footer Placeholder 3"/>
          <p:cNvSpPr>
            <a:spLocks noGrp="1"/>
          </p:cNvSpPr>
          <p:nvPr>
            <p:ph type="ftr" sz="quarter" idx="11"/>
          </p:nvPr>
        </p:nvSpPr>
        <p:spPr/>
        <p:txBody>
          <a:bodyPr/>
          <a:lstStyle/>
          <a:p>
            <a:r>
              <a:rPr lang="en-US" smtClean="0"/>
              <a:t>Air Resources Laboratory</a:t>
            </a:r>
            <a:endParaRPr lang="en-US"/>
          </a:p>
        </p:txBody>
      </p:sp>
      <p:sp>
        <p:nvSpPr>
          <p:cNvPr id="5" name="Slide Number Placeholder 4"/>
          <p:cNvSpPr>
            <a:spLocks noGrp="1"/>
          </p:cNvSpPr>
          <p:nvPr>
            <p:ph type="sldNum" sz="quarter" idx="12"/>
          </p:nvPr>
        </p:nvSpPr>
        <p:spPr/>
        <p:txBody>
          <a:bodyPr/>
          <a:lstStyle/>
          <a:p>
            <a:fld id="{3E7EE49B-C32B-495C-9640-ABBF50F57D80}" type="slidenum">
              <a:rPr lang="en-US" smtClean="0"/>
              <a:pPr/>
              <a:t>‹#›</a:t>
            </a:fld>
            <a:endParaRPr lang="en-US"/>
          </a:p>
        </p:txBody>
      </p:sp>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51FF8F-F7BF-4DEB-A7F9-0E6D4FE763E3}"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C01384-5899-439B-8B4F-3AF06687C6BE}" type="datetime1">
              <a:rPr lang="en-US" smtClean="0"/>
              <a:pPr/>
              <a:t>4/13/2011</a:t>
            </a:fld>
            <a:endParaRPr lang="en-US"/>
          </a:p>
        </p:txBody>
      </p:sp>
      <p:sp>
        <p:nvSpPr>
          <p:cNvPr id="8" name="Footer Placeholder 7"/>
          <p:cNvSpPr>
            <a:spLocks noGrp="1"/>
          </p:cNvSpPr>
          <p:nvPr>
            <p:ph type="ftr" sz="quarter" idx="11"/>
          </p:nvPr>
        </p:nvSpPr>
        <p:spPr/>
        <p:txBody>
          <a:bodyPr/>
          <a:lstStyle/>
          <a:p>
            <a:r>
              <a:rPr lang="en-US" smtClean="0"/>
              <a:t>Air Resources Laboratory</a:t>
            </a:r>
            <a:endParaRPr lang="en-US"/>
          </a:p>
        </p:txBody>
      </p:sp>
      <p:sp>
        <p:nvSpPr>
          <p:cNvPr id="9" name="Slide Number Placeholder 8"/>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800"/>
            </a:lvl1p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lvl1pPr>
              <a:defRPr sz="800"/>
            </a:lvl1pPr>
          </a:lstStyle>
          <a:p>
            <a:fld id="{3E7EE49B-C32B-495C-9640-ABBF50F57D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19B043-8606-4A35-B374-18178DA45BC7}"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1"/>
                </a:solidFill>
              </a:defRPr>
            </a:lvl1pPr>
          </a:lstStyle>
          <a:p>
            <a:r>
              <a:rPr kumimoji="0" lang="en-US" dirty="0" smtClean="0"/>
              <a:t>Click to edit Master title style</a:t>
            </a:r>
            <a:endParaRPr kumimoji="0"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D018DE-2FE2-4869-815D-EF4A5A710EB2}"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7EE49B-C32B-495C-9640-ABBF50F57D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2B9FF8-5A8F-40E7-93DF-7C6532BB8B94}"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B82EAE-CAD7-49D0-9CF1-CAFD09982ED0}"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668"/>
            <a:ext cx="9144000" cy="369332"/>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wrap="square" rtlCol="0">
            <a:spAutoFit/>
          </a:bodyPr>
          <a:lstStyle/>
          <a:p>
            <a:endParaRPr lang="en-US" dirty="0"/>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400" b="1">
                <a:solidFill>
                  <a:schemeClr val="tx2">
                    <a:shade val="90000"/>
                  </a:schemeClr>
                </a:solidFill>
              </a:defRPr>
            </a:lvl1pPr>
          </a:lstStyle>
          <a:p>
            <a:fld id="{602C1D54-128B-427C-9A2A-6AE0DB2B782B}" type="datetime1">
              <a:rPr lang="en-US" smtClean="0"/>
              <a:pPr/>
              <a:t>4/13/2011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latinLnBrk="0" hangingPunct="1">
              <a:defRPr kumimoji="0" sz="1400" b="1">
                <a:solidFill>
                  <a:schemeClr val="tx2">
                    <a:shade val="90000"/>
                  </a:schemeClr>
                </a:solidFill>
              </a:defRPr>
            </a:lvl1pPr>
          </a:lstStyle>
          <a:p>
            <a:r>
              <a:rPr lang="en-US" dirty="0" smtClean="0"/>
              <a:t>Air Resources Laboratory</a:t>
            </a:r>
            <a:endParaRPr lang="en-US" dirty="0"/>
          </a:p>
        </p:txBody>
      </p:sp>
      <p:sp>
        <p:nvSpPr>
          <p:cNvPr id="18" name="Slide Number Placeholder 17"/>
          <p:cNvSpPr>
            <a:spLocks noGrp="1"/>
          </p:cNvSpPr>
          <p:nvPr>
            <p:ph type="sldNum" sz="quarter" idx="4"/>
          </p:nvPr>
        </p:nvSpPr>
        <p:spPr>
          <a:xfrm>
            <a:off x="7924800" y="6356350"/>
            <a:ext cx="762000" cy="501650"/>
          </a:xfrm>
          <a:prstGeom prst="rect">
            <a:avLst/>
          </a:prstGeom>
        </p:spPr>
        <p:txBody>
          <a:bodyPr vert="horz" lIns="0" tIns="0" rIns="0" bIns="0" anchor="b"/>
          <a:lstStyle>
            <a:lvl1pPr algn="r" eaLnBrk="1" latinLnBrk="0" hangingPunct="1">
              <a:defRPr kumimoji="0" sz="2000" b="1">
                <a:solidFill>
                  <a:schemeClr val="tx2">
                    <a:shade val="90000"/>
                  </a:schemeClr>
                </a:solidFill>
              </a:defRPr>
            </a:lvl1pPr>
          </a:lstStyle>
          <a:p>
            <a:fld id="{3E7EE49B-C32B-495C-9640-ABBF50F57D8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7" descr="NOAA"/>
          <p:cNvPicPr>
            <a:picLocks noChangeAspect="1" noChangeArrowheads="1"/>
          </p:cNvPicPr>
          <p:nvPr userDrawn="1"/>
        </p:nvPicPr>
        <p:blipFill>
          <a:blip r:embed="rId11"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6" name="Title Placeholder 8"/>
          <p:cNvSpPr>
            <a:spLocks noGrp="1"/>
          </p:cNvSpPr>
          <p:nvPr>
            <p:ph type="title"/>
          </p:nvPr>
        </p:nvSpPr>
        <p:spPr>
          <a:xfrm>
            <a:off x="1447800" y="2514600"/>
            <a:ext cx="6019800" cy="838200"/>
          </a:xfrm>
          <a:prstGeom prst="rect">
            <a:avLst/>
          </a:prstGeom>
        </p:spPr>
        <p:txBody>
          <a:bodyPr vert="horz" lIns="0" rIns="0" bIns="0" anchor="b">
            <a:noAutofit/>
          </a:bodyPr>
          <a:lstStyle/>
          <a:p>
            <a:r>
              <a:rPr kumimoji="0" lang="en-US" dirty="0" smtClean="0"/>
              <a:t>Click to edit Master title style</a:t>
            </a:r>
            <a:endParaRPr kumimoji="0" lang="en-US" dirty="0"/>
          </a:p>
        </p:txBody>
      </p:sp>
    </p:spTree>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77" r:id="rId5"/>
    <p:sldLayoutId id="2147483678" r:id="rId6"/>
    <p:sldLayoutId id="2147483679" r:id="rId7"/>
    <p:sldLayoutId id="2147483680" r:id="rId8"/>
    <p:sldLayoutId id="2147483681" r:id="rId9"/>
  </p:sldLayoutIdLst>
  <p:hf hdr="0"/>
  <p:txStyles>
    <p:titleStyle>
      <a:lvl1pPr algn="l" rtl="0" eaLnBrk="1" latinLnBrk="0" hangingPunct="1">
        <a:spcBef>
          <a:spcPct val="0"/>
        </a:spcBef>
        <a:buNone/>
        <a:defRPr kumimoji="0" sz="3600" b="0" kern="1200">
          <a:ln>
            <a:noFill/>
          </a:ln>
          <a:solidFill>
            <a:schemeClr val="tx1"/>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lstStyle/>
          <a:p>
            <a:pPr algn="ctr"/>
            <a:r>
              <a:rPr lang="en-US" dirty="0" smtClean="0"/>
              <a:t>Air Quality Summary</a:t>
            </a:r>
            <a:endParaRPr lang="en-US" dirty="0"/>
          </a:p>
        </p:txBody>
      </p:sp>
      <p:sp>
        <p:nvSpPr>
          <p:cNvPr id="3" name="Content Placeholder 2"/>
          <p:cNvSpPr>
            <a:spLocks noGrp="1"/>
          </p:cNvSpPr>
          <p:nvPr>
            <p:ph idx="1"/>
          </p:nvPr>
        </p:nvSpPr>
        <p:spPr>
          <a:xfrm>
            <a:off x="457200" y="2743200"/>
            <a:ext cx="8229600" cy="3200400"/>
          </a:xfrm>
        </p:spPr>
        <p:txBody>
          <a:bodyPr/>
          <a:lstStyle/>
          <a:p>
            <a:pPr algn="ctr">
              <a:buNone/>
            </a:pPr>
            <a:r>
              <a:rPr lang="en-US" dirty="0" smtClean="0"/>
              <a:t>Richard S. </a:t>
            </a:r>
            <a:r>
              <a:rPr lang="en-US" dirty="0" err="1" smtClean="0"/>
              <a:t>Artz</a:t>
            </a:r>
            <a:endParaRPr lang="en-US" dirty="0" smtClean="0"/>
          </a:p>
          <a:p>
            <a:endParaRPr lang="en-US" dirty="0" smtClean="0"/>
          </a:p>
          <a:p>
            <a:pPr algn="ctr">
              <a:buNone/>
            </a:pPr>
            <a:r>
              <a:rPr lang="en-US" dirty="0" smtClean="0"/>
              <a:t>Air Resources Laboratory Review</a:t>
            </a:r>
          </a:p>
          <a:p>
            <a:pPr algn="ctr">
              <a:buNone/>
            </a:pPr>
            <a:r>
              <a:rPr lang="en-US" dirty="0" smtClean="0"/>
              <a:t>Silver Spring, MD</a:t>
            </a:r>
          </a:p>
          <a:p>
            <a:pPr algn="ctr">
              <a:buNone/>
            </a:pPr>
            <a:r>
              <a:rPr lang="en-US" dirty="0" smtClean="0"/>
              <a:t>May 3-5, 2011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pPr algn="ctr"/>
            <a:r>
              <a:rPr lang="en-US" dirty="0" smtClean="0">
                <a:solidFill>
                  <a:schemeClr val="accent1"/>
                </a:solidFill>
              </a:rPr>
              <a:t>Scope and Goals of ARL’s Air Quality Program</a:t>
            </a:r>
            <a:endParaRPr lang="en-US" dirty="0">
              <a:solidFill>
                <a:schemeClr val="accent1"/>
              </a:solidFill>
            </a:endParaRPr>
          </a:p>
        </p:txBody>
      </p:sp>
      <p:sp>
        <p:nvSpPr>
          <p:cNvPr id="3" name="Content Placeholder 2"/>
          <p:cNvSpPr>
            <a:spLocks noGrp="1"/>
          </p:cNvSpPr>
          <p:nvPr>
            <p:ph idx="1"/>
          </p:nvPr>
        </p:nvSpPr>
        <p:spPr>
          <a:xfrm>
            <a:off x="457200" y="1981200"/>
            <a:ext cx="8229600" cy="5227320"/>
          </a:xfrm>
        </p:spPr>
        <p:txBody>
          <a:bodyPr/>
          <a:lstStyle/>
          <a:p>
            <a:r>
              <a:rPr lang="en-US" sz="2400" dirty="0" smtClean="0">
                <a:solidFill>
                  <a:schemeClr val="accent1"/>
                </a:solidFill>
              </a:rPr>
              <a:t>Air Quality Forecasting and Air Toxics Models </a:t>
            </a:r>
          </a:p>
          <a:p>
            <a:pPr>
              <a:buNone/>
            </a:pPr>
            <a:r>
              <a:rPr lang="en-US" sz="2400" dirty="0" smtClean="0"/>
              <a:t>	Ozone and Fine Particulate Matter</a:t>
            </a:r>
          </a:p>
          <a:p>
            <a:pPr>
              <a:buNone/>
            </a:pPr>
            <a:r>
              <a:rPr lang="en-US" sz="2400" dirty="0" smtClean="0"/>
              <a:t>	Dust and Smoke</a:t>
            </a:r>
          </a:p>
          <a:p>
            <a:pPr>
              <a:buNone/>
            </a:pPr>
            <a:r>
              <a:rPr lang="en-US" sz="2400" dirty="0" smtClean="0"/>
              <a:t>	Mercury and other Air Toxics (e.g., Dioxin)</a:t>
            </a:r>
          </a:p>
          <a:p>
            <a:r>
              <a:rPr lang="en-US" sz="2400" dirty="0" smtClean="0">
                <a:solidFill>
                  <a:schemeClr val="accent1"/>
                </a:solidFill>
              </a:rPr>
              <a:t>Measurement and Monitoring Programs</a:t>
            </a:r>
          </a:p>
          <a:p>
            <a:pPr>
              <a:buNone/>
            </a:pPr>
            <a:r>
              <a:rPr lang="en-US" sz="2400" dirty="0" smtClean="0">
                <a:solidFill>
                  <a:schemeClr val="accent1"/>
                </a:solidFill>
              </a:rPr>
              <a:t>	</a:t>
            </a:r>
            <a:r>
              <a:rPr lang="en-US" sz="2400" dirty="0" smtClean="0"/>
              <a:t>Mercury</a:t>
            </a:r>
          </a:p>
          <a:p>
            <a:pPr>
              <a:buNone/>
            </a:pPr>
            <a:r>
              <a:rPr lang="en-US" sz="2400" dirty="0" smtClean="0"/>
              <a:t>	Nitrogen</a:t>
            </a:r>
          </a:p>
          <a:p>
            <a:pPr>
              <a:buNone/>
            </a:pPr>
            <a:r>
              <a:rPr lang="en-US" sz="2400" dirty="0" smtClean="0"/>
              <a:t>	Precipitation Chemistry</a:t>
            </a:r>
          </a:p>
          <a:p>
            <a:pPr>
              <a:buNone/>
            </a:pPr>
            <a:endParaRPr lang="en-US" sz="2200" dirty="0" smtClean="0"/>
          </a:p>
          <a:p>
            <a:pPr>
              <a:buNone/>
            </a:pPr>
            <a:r>
              <a:rPr lang="en-US" sz="2400" dirty="0" smtClean="0"/>
              <a:t>	</a:t>
            </a:r>
          </a:p>
          <a:p>
            <a:pPr>
              <a:buNone/>
            </a:pPr>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1600" dirty="0" smtClean="0">
              <a:solidFill>
                <a:schemeClr val="accent2"/>
              </a:solidFill>
            </a:endParaRPr>
          </a:p>
          <a:p>
            <a:pPr algn="ctr">
              <a:buNone/>
            </a:pPr>
            <a:r>
              <a:rPr lang="en-US" sz="1600" dirty="0" smtClean="0">
                <a:solidFill>
                  <a:schemeClr val="accent2"/>
                </a:solidFill>
              </a:rPr>
              <a:t>See ARL’s Strategic Plan for Climate Research and Development</a:t>
            </a: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a:xfrm>
            <a:off x="7924800" y="6203950"/>
            <a:ext cx="762000" cy="501650"/>
          </a:xfrm>
        </p:spPr>
        <p:txBody>
          <a:bodyPr/>
          <a:lstStyle/>
          <a:p>
            <a:fld id="{3E7EE49B-C32B-495C-9640-ABBF50F57D80}" type="slidenum">
              <a:rPr lang="en-US" sz="1400" smtClean="0"/>
              <a:pPr/>
              <a:t>2</a:t>
            </a:fld>
            <a:endParaRPr lang="en-US" sz="1400" dirty="0"/>
          </a:p>
        </p:txBody>
      </p:sp>
      <p:graphicFrame>
        <p:nvGraphicFramePr>
          <p:cNvPr id="7" name="Diagram 6"/>
          <p:cNvGraphicFramePr/>
          <p:nvPr/>
        </p:nvGraphicFramePr>
        <p:xfrm>
          <a:off x="8305800" y="0"/>
          <a:ext cx="152400" cy="22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nvGraphicFramePr>
        <p:xfrm>
          <a:off x="4953000" y="2895600"/>
          <a:ext cx="4191000" cy="3352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smtClean="0">
                <a:solidFill>
                  <a:schemeClr val="accent1"/>
                </a:solidFill>
              </a:rPr>
              <a:t>Indicators of Preeminence</a:t>
            </a:r>
            <a:endParaRPr lang="en-US" dirty="0">
              <a:solidFill>
                <a:schemeClr val="accent1"/>
              </a:solidFill>
            </a:endParaRPr>
          </a:p>
        </p:txBody>
      </p:sp>
      <p:sp>
        <p:nvSpPr>
          <p:cNvPr id="3" name="Content Placeholder 2"/>
          <p:cNvSpPr>
            <a:spLocks noGrp="1"/>
          </p:cNvSpPr>
          <p:nvPr>
            <p:ph idx="1"/>
          </p:nvPr>
        </p:nvSpPr>
        <p:spPr>
          <a:xfrm>
            <a:off x="0" y="2133600"/>
            <a:ext cx="9144000" cy="4267200"/>
          </a:xfrm>
        </p:spPr>
        <p:txBody>
          <a:bodyPr/>
          <a:lstStyle/>
          <a:p>
            <a:r>
              <a:rPr lang="en-US" sz="2000" dirty="0" smtClean="0"/>
              <a:t>Strong publication record, including several highly-cited papers</a:t>
            </a:r>
          </a:p>
          <a:p>
            <a:r>
              <a:rPr lang="en-US" sz="2000" dirty="0" smtClean="0"/>
              <a:t>Leadership in national and international air quality activities</a:t>
            </a:r>
          </a:p>
          <a:p>
            <a:r>
              <a:rPr lang="en-US" sz="2000" dirty="0" smtClean="0"/>
              <a:t>Establishment of modeling products used operationally by NOAA and globally</a:t>
            </a:r>
          </a:p>
          <a:p>
            <a:r>
              <a:rPr lang="en-US" sz="2000" dirty="0" smtClean="0"/>
              <a:t>Enduring top quality research monitoring networks</a:t>
            </a:r>
          </a:p>
          <a:p>
            <a:r>
              <a:rPr lang="en-US" sz="2000" dirty="0" smtClean="0"/>
              <a:t>NOAA Research Outstanding Scientific Paper (Cohen, </a:t>
            </a:r>
            <a:r>
              <a:rPr lang="en-US" sz="2000" dirty="0" err="1" smtClean="0"/>
              <a:t>Draxler</a:t>
            </a:r>
            <a:r>
              <a:rPr lang="en-US" sz="2000" dirty="0" smtClean="0"/>
              <a:t> &amp; </a:t>
            </a:r>
            <a:r>
              <a:rPr lang="en-US" sz="2000" dirty="0" err="1" smtClean="0"/>
              <a:t>Artz</a:t>
            </a:r>
            <a:r>
              <a:rPr lang="en-US" sz="2000" dirty="0" smtClean="0"/>
              <a:t>, 2003)</a:t>
            </a:r>
          </a:p>
          <a:p>
            <a:r>
              <a:rPr lang="en-US" sz="2000" dirty="0" smtClean="0"/>
              <a:t>DOC Gold Medal for HYSPLIT model development (</a:t>
            </a:r>
            <a:r>
              <a:rPr lang="en-US" sz="2000" dirty="0" err="1" smtClean="0"/>
              <a:t>Draxler</a:t>
            </a:r>
            <a:r>
              <a:rPr lang="en-US" sz="2000" dirty="0" smtClean="0"/>
              <a:t>, 2009)</a:t>
            </a:r>
          </a:p>
          <a:p>
            <a:r>
              <a:rPr lang="en-US" sz="2000" dirty="0" smtClean="0"/>
              <a:t>EPA 2009 Level 1 Scientific and Tech Achievement Award (Byun and </a:t>
            </a:r>
            <a:r>
              <a:rPr lang="en-US" sz="2000" dirty="0" err="1" smtClean="0"/>
              <a:t>Schere</a:t>
            </a:r>
            <a:r>
              <a:rPr lang="en-US" sz="2000" dirty="0" smtClean="0"/>
              <a:t>, 2009)</a:t>
            </a:r>
          </a:p>
          <a:p>
            <a:r>
              <a:rPr lang="en-US" sz="2000" dirty="0" smtClean="0"/>
              <a:t>NOAA Distinguished Career Award (Dale Gillette, 2006)</a:t>
            </a:r>
          </a:p>
          <a:p>
            <a:r>
              <a:rPr lang="en-US" sz="2000" dirty="0" smtClean="0"/>
              <a:t>Presidential Rank Award for Meritorious Senior Professionals  (Bruce Hicks, 2003)</a:t>
            </a:r>
          </a:p>
          <a:p>
            <a:pPr lvl="1"/>
            <a:r>
              <a:rPr lang="en-US" sz="2000" dirty="0" smtClean="0"/>
              <a:t>… a myriad of applications involving a broad suite of atmospheric pollutants. </a:t>
            </a:r>
          </a:p>
          <a:p>
            <a:endParaRPr lang="en-US" sz="2000" dirty="0" smtClean="0"/>
          </a:p>
          <a:p>
            <a:endParaRPr lang="en-US" sz="1400"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a:xfrm>
            <a:off x="7924800" y="6203950"/>
            <a:ext cx="762000" cy="501650"/>
          </a:xfrm>
        </p:spPr>
        <p:txBody>
          <a:bodyPr/>
          <a:lstStyle/>
          <a:p>
            <a:fld id="{3E7EE49B-C32B-495C-9640-ABBF50F57D80}" type="slidenum">
              <a:rPr lang="en-US" sz="1400" smtClean="0"/>
              <a:pPr/>
              <a:t>3</a:t>
            </a:fld>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F72E70-F309-487C-8387-A657D1DD6C67}" type="datetime1">
              <a:rPr lang="en-US" sz="1400" smtClean="0"/>
              <a:pPr/>
              <a:t>4/13/2011</a:t>
            </a:fld>
            <a:endParaRPr lang="en-US" sz="1400"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a:xfrm>
            <a:off x="7924800" y="6203950"/>
            <a:ext cx="762000" cy="501650"/>
          </a:xfrm>
        </p:spPr>
        <p:txBody>
          <a:bodyPr/>
          <a:lstStyle/>
          <a:p>
            <a:fld id="{3E7EE49B-C32B-495C-9640-ABBF50F57D80}" type="slidenum">
              <a:rPr lang="en-US" sz="1400" smtClean="0"/>
              <a:pPr/>
              <a:t>4</a:t>
            </a:fld>
            <a:endParaRPr lang="en-US" sz="1400" dirty="0"/>
          </a:p>
        </p:txBody>
      </p:sp>
      <p:pic>
        <p:nvPicPr>
          <p:cNvPr id="8" name="Picture 7" descr="AirQualityPubsLabRev2011.JPG"/>
          <p:cNvPicPr>
            <a:picLocks noChangeAspect="1"/>
          </p:cNvPicPr>
          <p:nvPr/>
        </p:nvPicPr>
        <p:blipFill>
          <a:blip r:embed="rId2" cstate="print"/>
          <a:srcRect l="8788" t="8889" b="21111"/>
          <a:stretch>
            <a:fillRect/>
          </a:stretch>
        </p:blipFill>
        <p:spPr>
          <a:xfrm>
            <a:off x="306295" y="1066800"/>
            <a:ext cx="8609105" cy="5105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lstStyle/>
          <a:p>
            <a:pPr algn="ctr"/>
            <a:r>
              <a:rPr lang="en-US" sz="2800" dirty="0" smtClean="0">
                <a:solidFill>
                  <a:schemeClr val="accent1"/>
                </a:solidFill>
              </a:rPr>
              <a:t>Future Plans</a:t>
            </a:r>
            <a:endParaRPr lang="en-US" sz="2800" dirty="0">
              <a:solidFill>
                <a:schemeClr val="accent1"/>
              </a:solidFill>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a:xfrm>
            <a:off x="2667000" y="6340475"/>
            <a:ext cx="3352800" cy="365125"/>
          </a:xfrm>
        </p:spPr>
        <p:txBody>
          <a:bodyPr/>
          <a:lstStyle/>
          <a:p>
            <a:r>
              <a:rPr lang="en-US" smtClean="0"/>
              <a:t>Air Resources Laboratory</a:t>
            </a:r>
            <a:endParaRPr lang="en-US"/>
          </a:p>
        </p:txBody>
      </p:sp>
      <p:sp>
        <p:nvSpPr>
          <p:cNvPr id="6" name="Slide Number Placeholder 5"/>
          <p:cNvSpPr>
            <a:spLocks noGrp="1"/>
          </p:cNvSpPr>
          <p:nvPr>
            <p:ph type="sldNum" sz="quarter" idx="12"/>
          </p:nvPr>
        </p:nvSpPr>
        <p:spPr>
          <a:xfrm>
            <a:off x="7924800" y="6203950"/>
            <a:ext cx="762000" cy="501650"/>
          </a:xfrm>
        </p:spPr>
        <p:txBody>
          <a:bodyPr/>
          <a:lstStyle/>
          <a:p>
            <a:fld id="{3E7EE49B-C32B-495C-9640-ABBF50F57D80}" type="slidenum">
              <a:rPr lang="en-US" sz="1400" smtClean="0"/>
              <a:pPr/>
              <a:t>5</a:t>
            </a:fld>
            <a:endParaRPr lang="en-US" sz="1400" dirty="0"/>
          </a:p>
        </p:txBody>
      </p:sp>
      <p:sp>
        <p:nvSpPr>
          <p:cNvPr id="8" name="Content Placeholder 7"/>
          <p:cNvSpPr>
            <a:spLocks noGrp="1"/>
          </p:cNvSpPr>
          <p:nvPr>
            <p:ph idx="1"/>
          </p:nvPr>
        </p:nvSpPr>
        <p:spPr>
          <a:xfrm>
            <a:off x="228600" y="1219200"/>
            <a:ext cx="8915400" cy="5105400"/>
          </a:xfrm>
        </p:spPr>
        <p:txBody>
          <a:bodyPr/>
          <a:lstStyle/>
          <a:p>
            <a:r>
              <a:rPr lang="en-US" sz="2400" dirty="0" smtClean="0">
                <a:solidFill>
                  <a:schemeClr val="accent1"/>
                </a:solidFill>
              </a:rPr>
              <a:t>Air Quality Forecast Models</a:t>
            </a:r>
          </a:p>
          <a:p>
            <a:pPr lvl="1"/>
            <a:r>
              <a:rPr lang="en-US" sz="1800" dirty="0" smtClean="0"/>
              <a:t>Improve emissions estimates for fires and dust</a:t>
            </a:r>
          </a:p>
          <a:p>
            <a:pPr lvl="1"/>
            <a:r>
              <a:rPr lang="en-US" sz="1800" dirty="0" smtClean="0"/>
              <a:t>Develop tighter linkages with meteorological models</a:t>
            </a:r>
          </a:p>
          <a:p>
            <a:pPr lvl="1"/>
            <a:r>
              <a:rPr lang="en-US" sz="1800" dirty="0" smtClean="0"/>
              <a:t>Develop chemical data assimilation capability</a:t>
            </a:r>
          </a:p>
          <a:p>
            <a:r>
              <a:rPr lang="en-US" sz="2400" dirty="0" smtClean="0">
                <a:solidFill>
                  <a:schemeClr val="accent1"/>
                </a:solidFill>
              </a:rPr>
              <a:t>Air Quality Toxics Models</a:t>
            </a:r>
            <a:endParaRPr lang="en-US" sz="2400" dirty="0" smtClean="0"/>
          </a:p>
          <a:p>
            <a:pPr lvl="1"/>
            <a:r>
              <a:rPr lang="en-US" sz="1800" dirty="0" smtClean="0"/>
              <a:t>Improve treatment of natural sources, surface exchange, and re-emissions</a:t>
            </a:r>
          </a:p>
          <a:p>
            <a:pPr lvl="1"/>
            <a:r>
              <a:rPr lang="en-US" sz="1800" dirty="0" smtClean="0"/>
              <a:t>Capitalize on unique model evaluation opportunities</a:t>
            </a:r>
          </a:p>
          <a:p>
            <a:r>
              <a:rPr lang="en-US" sz="2400" dirty="0" smtClean="0">
                <a:solidFill>
                  <a:schemeClr val="accent1"/>
                </a:solidFill>
              </a:rPr>
              <a:t>Mercury, Nitrogen, and Precipitation Chemistry Measurements</a:t>
            </a:r>
          </a:p>
          <a:p>
            <a:pPr lvl="1"/>
            <a:r>
              <a:rPr lang="en-US" sz="1800" dirty="0" smtClean="0"/>
              <a:t>Optimize existing and develop new measurement methods </a:t>
            </a:r>
          </a:p>
          <a:p>
            <a:pPr lvl="1"/>
            <a:r>
              <a:rPr lang="en-US" sz="1800" dirty="0" smtClean="0"/>
              <a:t>Determine suitability of real-time sensors for long-term air-surface exchange research (nitrogen)</a:t>
            </a:r>
          </a:p>
          <a:p>
            <a:pPr lvl="1"/>
            <a:r>
              <a:rPr lang="en-US" sz="1800" dirty="0" smtClean="0"/>
              <a:t>Develop protocols for global monitoring of mercury and dry depositio</a:t>
            </a:r>
            <a:r>
              <a:rPr lang="en-US" sz="2000" dirty="0" smtClean="0"/>
              <a:t>n</a:t>
            </a:r>
          </a:p>
          <a:p>
            <a:r>
              <a:rPr lang="en-US" sz="2400" dirty="0" smtClean="0">
                <a:solidFill>
                  <a:schemeClr val="accent1"/>
                </a:solidFill>
              </a:rPr>
              <a:t>Assessments</a:t>
            </a:r>
          </a:p>
          <a:p>
            <a:pPr lvl="1"/>
            <a:r>
              <a:rPr lang="en-US" sz="2000" dirty="0" smtClean="0"/>
              <a:t>Complete WMO global precipitation chemistry assessment</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8000" dirty="0" smtClean="0">
                <a:solidFill>
                  <a:schemeClr val="accent1"/>
                </a:solidFill>
                <a:latin typeface="Brush Script MT" pitchFamily="66" charset="0"/>
              </a:rPr>
              <a:t>Thank You!</a:t>
            </a:r>
            <a:endParaRPr lang="en-US" sz="8000" dirty="0">
              <a:solidFill>
                <a:schemeClr val="accent1"/>
              </a:solidFill>
              <a:latin typeface="Brush Script MT" pitchFamily="66" charset="0"/>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a:xfrm>
            <a:off x="7924800" y="6203950"/>
            <a:ext cx="762000" cy="501650"/>
          </a:xfrm>
        </p:spPr>
        <p:txBody>
          <a:bodyPr/>
          <a:lstStyle/>
          <a:p>
            <a:fld id="{3E7EE49B-C32B-495C-9640-ABBF50F57D80}" type="slidenum">
              <a:rPr lang="en-US" sz="1400" smtClean="0"/>
              <a:pPr/>
              <a:t>6</a:t>
            </a:fld>
            <a:endParaRPr lang="en-US"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3C998A9F63674F9B1D7269A70FDE6B" ma:contentTypeVersion="0" ma:contentTypeDescription="Create a new document." ma:contentTypeScope="" ma:versionID="b6ea8a089e6556b1340cb476b7cdaa74">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19CFFE2-D5AD-4ECC-96DB-96B651C1DC69}">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ADA49352-8809-43F1-9C63-8148830CB60F}">
  <ds:schemaRefs>
    <ds:schemaRef ds:uri="http://schemas.microsoft.com/sharepoint/v3/contenttype/forms"/>
  </ds:schemaRefs>
</ds:datastoreItem>
</file>

<file path=customXml/itemProps3.xml><?xml version="1.0" encoding="utf-8"?>
<ds:datastoreItem xmlns:ds="http://schemas.openxmlformats.org/officeDocument/2006/customXml" ds:itemID="{C486F6E9-E3F6-4088-B6F4-BC9CBF713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Flow</Template>
  <TotalTime>11218</TotalTime>
  <Words>599</Words>
  <Application>Microsoft Office PowerPoint</Application>
  <PresentationFormat>On-screen Show (4:3)</PresentationFormat>
  <Paragraphs>110</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1_Flow</vt:lpstr>
      <vt:lpstr>Air Quality Summary</vt:lpstr>
      <vt:lpstr>Scope and Goals of ARL’s Air Quality Program</vt:lpstr>
      <vt:lpstr>Indicators of Preeminence</vt:lpstr>
      <vt:lpstr>Slide 4</vt:lpstr>
      <vt:lpstr>Future Plans</vt:lpstr>
      <vt:lpstr>Slide 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835</cp:revision>
  <dcterms:created xsi:type="dcterms:W3CDTF">2010-03-05T18:03:08Z</dcterms:created>
  <dcterms:modified xsi:type="dcterms:W3CDTF">2011-04-13T16:56:38Z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0x0101005D3C998A9F63674F9B1D7269A70FDE6B</vt:lpwstr>
  </property>
</Properties>
</file>