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sldIdLst>
    <p:sldId id="256" r:id="rId5"/>
    <p:sldId id="260" r:id="rId6"/>
    <p:sldId id="268" r:id="rId7"/>
    <p:sldId id="313" r:id="rId8"/>
    <p:sldId id="312" r:id="rId9"/>
    <p:sldId id="271" r:id="rId10"/>
    <p:sldId id="274" r:id="rId11"/>
    <p:sldId id="305" r:id="rId12"/>
    <p:sldId id="311" r:id="rId13"/>
    <p:sldId id="310" r:id="rId14"/>
    <p:sldId id="307" r:id="rId15"/>
    <p:sldId id="309" r:id="rId16"/>
    <p:sldId id="304" r:id="rId17"/>
    <p:sldId id="295" r:id="rId18"/>
    <p:sldId id="308" r:id="rId19"/>
    <p:sldId id="276"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A3E"/>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7" autoAdjust="0"/>
    <p:restoredTop sz="69261" autoAdjust="0"/>
  </p:normalViewPr>
  <p:slideViewPr>
    <p:cSldViewPr>
      <p:cViewPr varScale="1">
        <p:scale>
          <a:sx n="63" d="100"/>
          <a:sy n="63" d="100"/>
        </p:scale>
        <p:origin x="-20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3091F-5D4B-419F-A2B4-70DE1B70023A}"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C2978192-B3D2-4A6C-BCB8-12D9E5C1FB4D}">
      <dgm:prSet phldrT="[Text]" custT="1"/>
      <dgm:spPr/>
      <dgm:t>
        <a:bodyPr/>
        <a:lstStyle/>
        <a:p>
          <a:r>
            <a:rPr lang="en-US" sz="1800" dirty="0" smtClean="0">
              <a:solidFill>
                <a:schemeClr val="bg1"/>
              </a:solidFill>
              <a:effectLst>
                <a:outerShdw blurRad="38100" dist="38100" dir="2700000" algn="tl">
                  <a:srgbClr val="000000">
                    <a:alpha val="43137"/>
                  </a:srgbClr>
                </a:outerShdw>
              </a:effectLst>
            </a:rPr>
            <a:t>Atmospheric deposition measurements</a:t>
          </a:r>
          <a:endParaRPr lang="en-US" sz="1800" dirty="0">
            <a:solidFill>
              <a:schemeClr val="bg1"/>
            </a:solidFill>
            <a:effectLst>
              <a:outerShdw blurRad="38100" dist="38100" dir="2700000" algn="tl">
                <a:srgbClr val="000000">
                  <a:alpha val="43137"/>
                </a:srgbClr>
              </a:outerShdw>
            </a:effectLst>
          </a:endParaRPr>
        </a:p>
      </dgm:t>
    </dgm:pt>
    <dgm:pt modelId="{5D5C0EAD-E562-46FF-B338-F5FC09A60BEA}" type="parTrans" cxnId="{6229C4D1-B783-45C0-8366-0B2D7577F0A6}">
      <dgm:prSet/>
      <dgm:spPr/>
      <dgm:t>
        <a:bodyPr/>
        <a:lstStyle/>
        <a:p>
          <a:endParaRPr lang="en-US" sz="1800">
            <a:solidFill>
              <a:schemeClr val="tx1">
                <a:lumMod val="95000"/>
                <a:lumOff val="5000"/>
              </a:schemeClr>
            </a:solidFill>
          </a:endParaRPr>
        </a:p>
      </dgm:t>
    </dgm:pt>
    <dgm:pt modelId="{9C5499A8-5AEE-49A1-8FA2-A9AC6E6B8C15}" type="sibTrans" cxnId="{6229C4D1-B783-45C0-8366-0B2D7577F0A6}">
      <dgm:prSet/>
      <dgm:spPr/>
      <dgm:t>
        <a:bodyPr/>
        <a:lstStyle/>
        <a:p>
          <a:endParaRPr lang="en-US" sz="1800">
            <a:solidFill>
              <a:schemeClr val="tx1">
                <a:lumMod val="95000"/>
                <a:lumOff val="5000"/>
              </a:schemeClr>
            </a:solidFill>
          </a:endParaRPr>
        </a:p>
      </dgm:t>
    </dgm:pt>
    <dgm:pt modelId="{19B724B5-507D-4EE2-B3B7-645892FB8E67}">
      <dgm:prSet phldrT="[Text]" custT="1"/>
      <dgm:spPr/>
      <dgm:t>
        <a:bodyPr lIns="9144" rIns="9144"/>
        <a:lstStyle/>
        <a:p>
          <a:r>
            <a:rPr lang="en-US" sz="1800" dirty="0" smtClean="0">
              <a:solidFill>
                <a:schemeClr val="bg1"/>
              </a:solidFill>
              <a:effectLst>
                <a:outerShdw blurRad="38100" dist="38100" dir="2700000" algn="tl">
                  <a:srgbClr val="000000">
                    <a:alpha val="43137"/>
                  </a:srgbClr>
                </a:outerShdw>
              </a:effectLst>
            </a:rPr>
            <a:t>Trends analysis Model development   Ecosystem studies</a:t>
          </a:r>
          <a:endParaRPr lang="en-US" sz="1800" dirty="0">
            <a:solidFill>
              <a:schemeClr val="bg1"/>
            </a:solidFill>
            <a:effectLst>
              <a:outerShdw blurRad="38100" dist="38100" dir="2700000" algn="tl">
                <a:srgbClr val="000000">
                  <a:alpha val="43137"/>
                </a:srgbClr>
              </a:outerShdw>
            </a:effectLst>
          </a:endParaRPr>
        </a:p>
      </dgm:t>
    </dgm:pt>
    <dgm:pt modelId="{D57FA78A-961B-4D42-8C91-8900CC0F6447}" type="parTrans" cxnId="{26B85E4D-C18F-46B8-BF6D-6D5D2EED91EB}">
      <dgm:prSet/>
      <dgm:spPr/>
      <dgm:t>
        <a:bodyPr/>
        <a:lstStyle/>
        <a:p>
          <a:endParaRPr lang="en-US" sz="1800">
            <a:solidFill>
              <a:schemeClr val="tx1">
                <a:lumMod val="95000"/>
                <a:lumOff val="5000"/>
              </a:schemeClr>
            </a:solidFill>
          </a:endParaRPr>
        </a:p>
      </dgm:t>
    </dgm:pt>
    <dgm:pt modelId="{C0D261CA-33B1-4737-894A-4A3DC9325749}" type="sibTrans" cxnId="{26B85E4D-C18F-46B8-BF6D-6D5D2EED91EB}">
      <dgm:prSet/>
      <dgm:spPr/>
      <dgm:t>
        <a:bodyPr/>
        <a:lstStyle/>
        <a:p>
          <a:endParaRPr lang="en-US" sz="1800">
            <a:solidFill>
              <a:schemeClr val="tx1">
                <a:lumMod val="95000"/>
                <a:lumOff val="5000"/>
              </a:schemeClr>
            </a:solidFill>
          </a:endParaRPr>
        </a:p>
      </dgm:t>
    </dgm:pt>
    <dgm:pt modelId="{22150877-E0CF-49BF-8B8D-360733D48238}">
      <dgm:prSet phldrT="[Text]" custT="1"/>
      <dgm:spPr/>
      <dgm:t>
        <a:bodyPr/>
        <a:lstStyle/>
        <a:p>
          <a:r>
            <a:rPr lang="en-US" sz="1800" dirty="0" smtClean="0">
              <a:solidFill>
                <a:schemeClr val="bg1"/>
              </a:solidFill>
              <a:effectLst>
                <a:outerShdw blurRad="38100" dist="38100" dir="2700000" algn="tl">
                  <a:srgbClr val="000000">
                    <a:alpha val="43137"/>
                  </a:srgbClr>
                </a:outerShdw>
              </a:effectLst>
            </a:rPr>
            <a:t>Effective plans to mitigate impacts on our society, economy, and environment</a:t>
          </a:r>
          <a:endParaRPr lang="en-US" sz="1800" b="0" dirty="0">
            <a:solidFill>
              <a:schemeClr val="bg1"/>
            </a:solidFill>
            <a:effectLst>
              <a:outerShdw blurRad="38100" dist="38100" dir="2700000" algn="tl">
                <a:srgbClr val="000000">
                  <a:alpha val="43137"/>
                </a:srgbClr>
              </a:outerShdw>
            </a:effectLst>
          </a:endParaRPr>
        </a:p>
      </dgm:t>
    </dgm:pt>
    <dgm:pt modelId="{3A9644DC-948B-4D4B-865C-D9C182C901B3}" type="parTrans" cxnId="{65E2C1B4-213E-4A31-B479-48503976D9E8}">
      <dgm:prSet/>
      <dgm:spPr/>
      <dgm:t>
        <a:bodyPr/>
        <a:lstStyle/>
        <a:p>
          <a:endParaRPr lang="en-US" sz="1800">
            <a:solidFill>
              <a:schemeClr val="tx1">
                <a:lumMod val="95000"/>
                <a:lumOff val="5000"/>
              </a:schemeClr>
            </a:solidFill>
          </a:endParaRPr>
        </a:p>
      </dgm:t>
    </dgm:pt>
    <dgm:pt modelId="{939D6B7D-E375-4209-A84D-599057BC8243}" type="sibTrans" cxnId="{65E2C1B4-213E-4A31-B479-48503976D9E8}">
      <dgm:prSet/>
      <dgm:spPr/>
      <dgm:t>
        <a:bodyPr/>
        <a:lstStyle/>
        <a:p>
          <a:endParaRPr lang="en-US" sz="1800">
            <a:solidFill>
              <a:schemeClr val="tx1">
                <a:lumMod val="95000"/>
                <a:lumOff val="5000"/>
              </a:schemeClr>
            </a:solidFill>
          </a:endParaRPr>
        </a:p>
      </dgm:t>
    </dgm:pt>
    <dgm:pt modelId="{FA545E4E-578F-4A51-BA55-354B2383A435}" type="pres">
      <dgm:prSet presAssocID="{4F03091F-5D4B-419F-A2B4-70DE1B70023A}" presName="Name0" presStyleCnt="0">
        <dgm:presLayoutVars>
          <dgm:dir/>
          <dgm:resizeHandles val="exact"/>
        </dgm:presLayoutVars>
      </dgm:prSet>
      <dgm:spPr/>
      <dgm:t>
        <a:bodyPr/>
        <a:lstStyle/>
        <a:p>
          <a:endParaRPr lang="en-US"/>
        </a:p>
      </dgm:t>
    </dgm:pt>
    <dgm:pt modelId="{BC5DF55D-A912-4A2A-BED7-6D0B6D028E98}" type="pres">
      <dgm:prSet presAssocID="{C2978192-B3D2-4A6C-BCB8-12D9E5C1FB4D}" presName="parTxOnly" presStyleLbl="node1" presStyleIdx="0" presStyleCnt="3" custScaleX="75132" custScaleY="75132">
        <dgm:presLayoutVars>
          <dgm:bulletEnabled val="1"/>
        </dgm:presLayoutVars>
      </dgm:prSet>
      <dgm:spPr/>
      <dgm:t>
        <a:bodyPr/>
        <a:lstStyle/>
        <a:p>
          <a:endParaRPr lang="en-US"/>
        </a:p>
      </dgm:t>
    </dgm:pt>
    <dgm:pt modelId="{93089F47-F39C-4B3C-B146-E6081060EDE7}" type="pres">
      <dgm:prSet presAssocID="{9C5499A8-5AEE-49A1-8FA2-A9AC6E6B8C15}" presName="parSpace" presStyleCnt="0"/>
      <dgm:spPr/>
      <dgm:t>
        <a:bodyPr/>
        <a:lstStyle/>
        <a:p>
          <a:endParaRPr lang="en-US"/>
        </a:p>
      </dgm:t>
    </dgm:pt>
    <dgm:pt modelId="{B231E752-CA75-42F3-8978-1B965981534B}" type="pres">
      <dgm:prSet presAssocID="{19B724B5-507D-4EE2-B3B7-645892FB8E67}" presName="parTxOnly" presStyleLbl="node1" presStyleIdx="1" presStyleCnt="3" custScaleX="75132" custScaleY="75132">
        <dgm:presLayoutVars>
          <dgm:bulletEnabled val="1"/>
        </dgm:presLayoutVars>
      </dgm:prSet>
      <dgm:spPr/>
      <dgm:t>
        <a:bodyPr/>
        <a:lstStyle/>
        <a:p>
          <a:endParaRPr lang="en-US"/>
        </a:p>
      </dgm:t>
    </dgm:pt>
    <dgm:pt modelId="{267D616E-2793-40E3-8808-588BC91E0418}" type="pres">
      <dgm:prSet presAssocID="{C0D261CA-33B1-4737-894A-4A3DC9325749}" presName="parSpace" presStyleCnt="0"/>
      <dgm:spPr/>
      <dgm:t>
        <a:bodyPr/>
        <a:lstStyle/>
        <a:p>
          <a:endParaRPr lang="en-US"/>
        </a:p>
      </dgm:t>
    </dgm:pt>
    <dgm:pt modelId="{3A38D0EC-B207-45BA-9C3B-A6E61A536106}" type="pres">
      <dgm:prSet presAssocID="{22150877-E0CF-49BF-8B8D-360733D48238}" presName="parTxOnly" presStyleLbl="node1" presStyleIdx="2" presStyleCnt="3" custScaleX="75132" custScaleY="75132">
        <dgm:presLayoutVars>
          <dgm:bulletEnabled val="1"/>
        </dgm:presLayoutVars>
      </dgm:prSet>
      <dgm:spPr/>
      <dgm:t>
        <a:bodyPr/>
        <a:lstStyle/>
        <a:p>
          <a:endParaRPr lang="en-US"/>
        </a:p>
      </dgm:t>
    </dgm:pt>
  </dgm:ptLst>
  <dgm:cxnLst>
    <dgm:cxn modelId="{65E2C1B4-213E-4A31-B479-48503976D9E8}" srcId="{4F03091F-5D4B-419F-A2B4-70DE1B70023A}" destId="{22150877-E0CF-49BF-8B8D-360733D48238}" srcOrd="2" destOrd="0" parTransId="{3A9644DC-948B-4D4B-865C-D9C182C901B3}" sibTransId="{939D6B7D-E375-4209-A84D-599057BC8243}"/>
    <dgm:cxn modelId="{5DEAC8D5-22BE-47D3-9A3E-4C7F284EFB31}" type="presOf" srcId="{22150877-E0CF-49BF-8B8D-360733D48238}" destId="{3A38D0EC-B207-45BA-9C3B-A6E61A536106}" srcOrd="0" destOrd="0" presId="urn:microsoft.com/office/officeart/2005/8/layout/hChevron3"/>
    <dgm:cxn modelId="{26B85E4D-C18F-46B8-BF6D-6D5D2EED91EB}" srcId="{4F03091F-5D4B-419F-A2B4-70DE1B70023A}" destId="{19B724B5-507D-4EE2-B3B7-645892FB8E67}" srcOrd="1" destOrd="0" parTransId="{D57FA78A-961B-4D42-8C91-8900CC0F6447}" sibTransId="{C0D261CA-33B1-4737-894A-4A3DC9325749}"/>
    <dgm:cxn modelId="{E7EB9B5D-1BFC-43E2-ACCA-E1E36DD5836B}" type="presOf" srcId="{C2978192-B3D2-4A6C-BCB8-12D9E5C1FB4D}" destId="{BC5DF55D-A912-4A2A-BED7-6D0B6D028E98}" srcOrd="0" destOrd="0" presId="urn:microsoft.com/office/officeart/2005/8/layout/hChevron3"/>
    <dgm:cxn modelId="{1B6BF853-B19F-4FB5-85F2-48E72C8ED292}" type="presOf" srcId="{19B724B5-507D-4EE2-B3B7-645892FB8E67}" destId="{B231E752-CA75-42F3-8978-1B965981534B}" srcOrd="0" destOrd="0" presId="urn:microsoft.com/office/officeart/2005/8/layout/hChevron3"/>
    <dgm:cxn modelId="{6229C4D1-B783-45C0-8366-0B2D7577F0A6}" srcId="{4F03091F-5D4B-419F-A2B4-70DE1B70023A}" destId="{C2978192-B3D2-4A6C-BCB8-12D9E5C1FB4D}" srcOrd="0" destOrd="0" parTransId="{5D5C0EAD-E562-46FF-B338-F5FC09A60BEA}" sibTransId="{9C5499A8-5AEE-49A1-8FA2-A9AC6E6B8C15}"/>
    <dgm:cxn modelId="{F2320D3C-5936-4587-B27A-5428EA7A7429}" type="presOf" srcId="{4F03091F-5D4B-419F-A2B4-70DE1B70023A}" destId="{FA545E4E-578F-4A51-BA55-354B2383A435}" srcOrd="0" destOrd="0" presId="urn:microsoft.com/office/officeart/2005/8/layout/hChevron3"/>
    <dgm:cxn modelId="{8051482D-E8E5-4D79-AF52-0145D56A191C}" type="presParOf" srcId="{FA545E4E-578F-4A51-BA55-354B2383A435}" destId="{BC5DF55D-A912-4A2A-BED7-6D0B6D028E98}" srcOrd="0" destOrd="0" presId="urn:microsoft.com/office/officeart/2005/8/layout/hChevron3"/>
    <dgm:cxn modelId="{F2B02543-D633-4E1D-B5B4-9FF73F188EB8}" type="presParOf" srcId="{FA545E4E-578F-4A51-BA55-354B2383A435}" destId="{93089F47-F39C-4B3C-B146-E6081060EDE7}" srcOrd="1" destOrd="0" presId="urn:microsoft.com/office/officeart/2005/8/layout/hChevron3"/>
    <dgm:cxn modelId="{7E41E370-53AC-4C03-B6A2-48637253F545}" type="presParOf" srcId="{FA545E4E-578F-4A51-BA55-354B2383A435}" destId="{B231E752-CA75-42F3-8978-1B965981534B}" srcOrd="2" destOrd="0" presId="urn:microsoft.com/office/officeart/2005/8/layout/hChevron3"/>
    <dgm:cxn modelId="{30F50810-E493-4D11-9E90-990A6E1C97F6}" type="presParOf" srcId="{FA545E4E-578F-4A51-BA55-354B2383A435}" destId="{267D616E-2793-40E3-8808-588BC91E0418}" srcOrd="3" destOrd="0" presId="urn:microsoft.com/office/officeart/2005/8/layout/hChevron3"/>
    <dgm:cxn modelId="{282528E2-4B18-41AB-8629-1E50D542607E}" type="presParOf" srcId="{FA545E4E-578F-4A51-BA55-354B2383A435}" destId="{3A38D0EC-B207-45BA-9C3B-A6E61A536106}"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5DF55D-A912-4A2A-BED7-6D0B6D028E98}">
      <dsp:nvSpPr>
        <dsp:cNvPr id="0" name=""/>
        <dsp:cNvSpPr/>
      </dsp:nvSpPr>
      <dsp:spPr>
        <a:xfrm>
          <a:off x="2389" y="1327954"/>
          <a:ext cx="3228127" cy="129125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Atmospheric deposition measurements</a:t>
          </a:r>
          <a:endParaRPr lang="en-US" sz="1800" kern="1200" dirty="0">
            <a:solidFill>
              <a:schemeClr val="bg1"/>
            </a:solidFill>
            <a:effectLst>
              <a:outerShdw blurRad="38100" dist="38100" dir="2700000" algn="tl">
                <a:srgbClr val="000000">
                  <a:alpha val="43137"/>
                </a:srgbClr>
              </a:outerShdw>
            </a:effectLst>
          </a:endParaRPr>
        </a:p>
      </dsp:txBody>
      <dsp:txXfrm>
        <a:off x="2389" y="1327954"/>
        <a:ext cx="3228127" cy="1291251"/>
      </dsp:txXfrm>
    </dsp:sp>
    <dsp:sp modelId="{B231E752-CA75-42F3-8978-1B965981534B}">
      <dsp:nvSpPr>
        <dsp:cNvPr id="0" name=""/>
        <dsp:cNvSpPr/>
      </dsp:nvSpPr>
      <dsp:spPr>
        <a:xfrm>
          <a:off x="2371196" y="1327954"/>
          <a:ext cx="3228127" cy="1291251"/>
        </a:xfrm>
        <a:prstGeom prst="chevron">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48006" rIns="9144"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Trends analysis Model development   Ecosystem studies</a:t>
          </a:r>
          <a:endParaRPr lang="en-US" sz="1800" kern="1200" dirty="0">
            <a:solidFill>
              <a:schemeClr val="bg1"/>
            </a:solidFill>
            <a:effectLst>
              <a:outerShdw blurRad="38100" dist="38100" dir="2700000" algn="tl">
                <a:srgbClr val="000000">
                  <a:alpha val="43137"/>
                </a:srgbClr>
              </a:outerShdw>
            </a:effectLst>
          </a:endParaRPr>
        </a:p>
      </dsp:txBody>
      <dsp:txXfrm>
        <a:off x="2371196" y="1327954"/>
        <a:ext cx="3228127" cy="1291251"/>
      </dsp:txXfrm>
    </dsp:sp>
    <dsp:sp modelId="{3A38D0EC-B207-45BA-9C3B-A6E61A536106}">
      <dsp:nvSpPr>
        <dsp:cNvPr id="0" name=""/>
        <dsp:cNvSpPr/>
      </dsp:nvSpPr>
      <dsp:spPr>
        <a:xfrm>
          <a:off x="4740002" y="1327954"/>
          <a:ext cx="3228127" cy="1291251"/>
        </a:xfrm>
        <a:prstGeom prst="chevron">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outerShdw blurRad="38100" dist="38100" dir="2700000" algn="tl">
                  <a:srgbClr val="000000">
                    <a:alpha val="43137"/>
                  </a:srgbClr>
                </a:outerShdw>
              </a:effectLst>
            </a:rPr>
            <a:t>Effective plans to mitigate impacts on our society, economy, and environment</a:t>
          </a:r>
          <a:endParaRPr lang="en-US" sz="1800" b="0" kern="1200" dirty="0">
            <a:solidFill>
              <a:schemeClr val="bg1"/>
            </a:solidFill>
            <a:effectLst>
              <a:outerShdw blurRad="38100" dist="38100" dir="2700000" algn="tl">
                <a:srgbClr val="000000">
                  <a:alpha val="43137"/>
                </a:srgbClr>
              </a:outerShdw>
            </a:effectLst>
          </a:endParaRPr>
        </a:p>
      </dsp:txBody>
      <dsp:txXfrm>
        <a:off x="4740002" y="1327954"/>
        <a:ext cx="3228127" cy="12912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85DC63-5220-4D44-BB95-1971E560EE91}" type="datetimeFigureOut">
              <a:rPr lang="en-US" smtClean="0"/>
              <a:pPr/>
              <a:t>4/13/2011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qasac-americas.org/sites/default/files/GAW-Precip%20Chem%20Manual%20No.160.pdf#page=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jc.org/conseil_board/air_quality_board/iaqab_memb.php?language=englis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ijc.org/php/publications/pdf/ID1620.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A3946-CEC6-4EAD-8FC9-5D0DA87F7337}" type="slidenum">
              <a:rPr lang="en-US"/>
              <a:pPr/>
              <a:t>10</a:t>
            </a:fld>
            <a:endParaRPr lang="en-US"/>
          </a:p>
        </p:txBody>
      </p:sp>
      <p:sp>
        <p:nvSpPr>
          <p:cNvPr id="47104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71043" name="Rectangle 3"/>
          <p:cNvSpPr>
            <a:spLocks noGrp="1" noChangeArrowheads="1"/>
          </p:cNvSpPr>
          <p:nvPr>
            <p:ph type="body" idx="1"/>
          </p:nvPr>
        </p:nvSpPr>
        <p:spPr bwMode="auto">
          <a:xfrm>
            <a:off x="934720" y="4416425"/>
            <a:ext cx="5140960" cy="4183063"/>
          </a:xfrm>
          <a:prstGeom prst="rect">
            <a:avLst/>
          </a:prstGeom>
          <a:solidFill>
            <a:srgbClr val="FFFFFF"/>
          </a:solidFill>
          <a:ln>
            <a:solidFill>
              <a:srgbClr val="000000"/>
            </a:solidFill>
            <a:miter lim="800000"/>
            <a:headEnd/>
            <a:tailEnd/>
          </a:ln>
        </p:spPr>
        <p:txBody>
          <a:bodyPr>
            <a:normAutofit fontScale="47500" lnSpcReduction="20000"/>
          </a:bodyPr>
          <a:lstStyle/>
          <a:p>
            <a:r>
              <a:rPr lang="en-US" dirty="0" smtClean="0"/>
              <a:t>The Lab Intercomparison Study has been conducted once annually beginning in 1978, twice annually beginning 2001 when the Science Advisory Group that I chair determined that there were good reasons to test more frequently.  The 43rd comparison has just been completed.</a:t>
            </a:r>
          </a:p>
          <a:p>
            <a:r>
              <a:rPr lang="en-US" dirty="0" smtClean="0"/>
              <a:t>Participation is required of every laboratory serving a GAW precipitation chemistry station.</a:t>
            </a:r>
          </a:p>
          <a:p>
            <a:r>
              <a:rPr lang="en-US" dirty="0" smtClean="0"/>
              <a:t>Test samples have been made more relevant to participating laboratories.</a:t>
            </a:r>
          </a:p>
          <a:p>
            <a:r>
              <a:rPr lang="en-US" dirty="0" smtClean="0"/>
              <a:t>Results are made available via the Web later this month. </a:t>
            </a:r>
          </a:p>
          <a:p>
            <a:endParaRPr lang="en-US" dirty="0" smtClean="0"/>
          </a:p>
          <a:p>
            <a:r>
              <a:rPr lang="en-US" dirty="0" smtClean="0"/>
              <a:t>The purpose of the Lab Intercomparison</a:t>
            </a:r>
            <a:r>
              <a:rPr lang="en-US" baseline="0" dirty="0" smtClean="0"/>
              <a:t> Study is to ensure that data in the global network are of high and known quality.  Poor performance at the laboratory almost ensures that sample data are of questionable value.  To address air quality, deposition, and climate issues of our day, assessment of data quality is essential.</a:t>
            </a:r>
            <a:endParaRPr lang="en-US" dirty="0" smtClean="0"/>
          </a:p>
          <a:p>
            <a:endParaRPr lang="en-US" dirty="0" smtClean="0"/>
          </a:p>
          <a:p>
            <a:r>
              <a:rPr lang="en-US" dirty="0" smtClean="0"/>
              <a:t>The lab studies address performance of all of the major ions typically found in precipitation.  Using the cumulative data collected for each of these studies, we define zones that indicate samples are acceptable, marginal, or unacceptable, and present them on a circular diagram as shown on the right side of the page.  For each laboratory tested during each study we produce a ring diagram that serves to quickly alert both the laboratories and any data users concerning potential problems with the measurements.  This was done to permit us to address emerging problems in participating laboratories (about 80 globally) and to give the user the appropriate level of confidence for datasets posted on the web site.</a:t>
            </a:r>
          </a:p>
          <a:p>
            <a:endParaRPr lang="en-US" dirty="0" smtClean="0"/>
          </a:p>
          <a:p>
            <a:r>
              <a:rPr lang="en-US" dirty="0" smtClean="0"/>
              <a:t>Ring</a:t>
            </a:r>
            <a:r>
              <a:rPr lang="en-US" baseline="0" dirty="0" smtClean="0"/>
              <a:t> diagrams were</a:t>
            </a:r>
            <a:r>
              <a:rPr lang="en-US" dirty="0" smtClean="0"/>
              <a:t> developed </a:t>
            </a:r>
            <a:r>
              <a:rPr lang="en-US" dirty="0"/>
              <a:t>by Robert </a:t>
            </a:r>
            <a:r>
              <a:rPr lang="en-US" dirty="0" smtClean="0"/>
              <a:t>Vet, Alain </a:t>
            </a:r>
            <a:r>
              <a:rPr lang="en-US" dirty="0" err="1" smtClean="0"/>
              <a:t>Sirois</a:t>
            </a:r>
            <a:r>
              <a:rPr lang="en-US" dirty="0" smtClean="0"/>
              <a:t>,</a:t>
            </a:r>
            <a:r>
              <a:rPr lang="en-US" baseline="0" dirty="0" smtClean="0"/>
              <a:t> </a:t>
            </a:r>
            <a:r>
              <a:rPr lang="en-US" dirty="0" smtClean="0"/>
              <a:t>and colleagues at Environment Canada using data processed</a:t>
            </a:r>
            <a:r>
              <a:rPr lang="en-US" baseline="0" dirty="0" smtClean="0"/>
              <a:t> and summarized by the Illinois State Water Survey.  ISWS also performs as the Central Analytical Laboratory for the US National Atmospheric Deposition Program</a:t>
            </a:r>
            <a:r>
              <a:rPr lang="en-US" dirty="0" smtClean="0"/>
              <a:t>.  ARL provides</a:t>
            </a:r>
            <a:r>
              <a:rPr lang="en-US" baseline="0" dirty="0" smtClean="0"/>
              <a:t> financial support to the Illinois State Water Survey and key personnel associated with the program.</a:t>
            </a:r>
            <a:endParaRPr lang="en-US" dirty="0" smtClean="0"/>
          </a:p>
          <a:p>
            <a:pPr defTabSz="931774" fontAlgn="base">
              <a:spcBef>
                <a:spcPct val="30000"/>
              </a:spcBef>
              <a:spcAft>
                <a:spcPct val="0"/>
              </a:spcAft>
              <a:defRPr/>
            </a:pPr>
            <a:r>
              <a:rPr lang="en-US" dirty="0" smtClean="0"/>
              <a:t>Ring diagrams are available on line at http://qasac-americas.org/ringdiagram</a:t>
            </a:r>
          </a:p>
          <a:p>
            <a:pPr defTabSz="931774" fontAlgn="base">
              <a:spcBef>
                <a:spcPct val="30000"/>
              </a:spcBef>
              <a:spcAft>
                <a:spcPct val="0"/>
              </a:spcAft>
              <a:defRPr/>
            </a:pPr>
            <a:endParaRPr lang="en-US" dirty="0" smtClean="0"/>
          </a:p>
          <a:p>
            <a:r>
              <a:rPr lang="en-US" b="1" dirty="0" smtClean="0"/>
              <a:t>GOOD - Green Hexagon</a:t>
            </a:r>
          </a:p>
          <a:p>
            <a:r>
              <a:rPr lang="en-US" dirty="0" smtClean="0"/>
              <a:t>Measurement is within the </a:t>
            </a:r>
            <a:r>
              <a:rPr lang="en-US" dirty="0" err="1" smtClean="0"/>
              <a:t>interquartile</a:t>
            </a:r>
            <a:r>
              <a:rPr lang="en-US" dirty="0" smtClean="0"/>
              <a:t> range (IQR), defined as the 25th to 75th percentile or middle half (50%) of the measurements. </a:t>
            </a:r>
          </a:p>
          <a:p>
            <a:r>
              <a:rPr lang="en-US" b="1" dirty="0" smtClean="0"/>
              <a:t>SATISFACTORY - Blue Trapezoid</a:t>
            </a:r>
          </a:p>
          <a:p>
            <a:r>
              <a:rPr lang="en-US" dirty="0" smtClean="0"/>
              <a:t>Measurement is within the range defined by the median </a:t>
            </a:r>
            <a:r>
              <a:rPr lang="en-US" u="sng" dirty="0" smtClean="0"/>
              <a:t>+</a:t>
            </a:r>
            <a:r>
              <a:rPr lang="en-US" dirty="0" smtClean="0"/>
              <a:t> IQR/1.349. The ratio, IQR/1.349, is the non-parametric estimate of the standard deviation, sometimes called the pseudo-standard deviation. </a:t>
            </a:r>
          </a:p>
          <a:p>
            <a:r>
              <a:rPr lang="en-US" b="1" dirty="0" smtClean="0"/>
              <a:t>UNSATISFACTORY - Red Triangle</a:t>
            </a:r>
          </a:p>
          <a:p>
            <a:r>
              <a:rPr lang="en-US" dirty="0" smtClean="0"/>
              <a:t>Measurement is outside the range defined by the   median </a:t>
            </a:r>
            <a:r>
              <a:rPr lang="en-US" u="sng" dirty="0" smtClean="0"/>
              <a:t>+</a:t>
            </a:r>
            <a:r>
              <a:rPr lang="en-US" dirty="0" smtClean="0"/>
              <a:t> IQR/1.349. </a:t>
            </a:r>
          </a:p>
          <a:p>
            <a:r>
              <a:rPr lang="en-US" b="1" dirty="0" smtClean="0"/>
              <a:t>DETECTION LIMIT - Open Circle</a:t>
            </a:r>
          </a:p>
          <a:p>
            <a:r>
              <a:rPr lang="en-US" dirty="0" smtClean="0"/>
              <a:t>Measurement is below the detection limit of the laboratory’s analytical method. </a:t>
            </a:r>
          </a:p>
          <a:p>
            <a:r>
              <a:rPr lang="en-US" b="1" dirty="0" smtClean="0"/>
              <a:t>Notes:</a:t>
            </a:r>
          </a:p>
          <a:p>
            <a:r>
              <a:rPr lang="en-US" dirty="0" smtClean="0"/>
              <a:t>An outward pointing trapezoid or triangle indicates the measurement is high. An inward pointing trapezoid or triangle indicates the measurement is low.</a:t>
            </a:r>
          </a:p>
          <a:p>
            <a:r>
              <a:rPr lang="en-US" dirty="0" smtClean="0"/>
              <a:t>A hexagon or trapezoid with cross-hatching indicates a measurement that meets the GOOD or SATISFACTORY definition but fails the measurement Data Quality Objective (DQO), defined in the </a:t>
            </a:r>
            <a:r>
              <a:rPr lang="en-US" i="1" dirty="0" smtClean="0">
                <a:hlinkClick r:id="rId3"/>
              </a:rPr>
              <a:t>Manual for the GAW Precipitation Chemistry </a:t>
            </a:r>
            <a:r>
              <a:rPr lang="en-US" i="1" dirty="0" err="1" smtClean="0">
                <a:hlinkClick r:id="rId3"/>
              </a:rPr>
              <a:t>Programme</a:t>
            </a:r>
            <a:r>
              <a:rPr lang="en-US" dirty="0" smtClean="0"/>
              <a:t> and listed in Table 1, below.</a:t>
            </a:r>
          </a:p>
          <a:p>
            <a:r>
              <a:rPr lang="en-US" dirty="0" smtClean="0"/>
              <a:t>A straight line without a symbol indicates no measurement was reported. For example: acidity.</a:t>
            </a:r>
          </a:p>
          <a:p>
            <a:r>
              <a:rPr lang="en-US" dirty="0" smtClean="0"/>
              <a:t> </a:t>
            </a:r>
          </a:p>
          <a:p>
            <a:r>
              <a:rPr lang="en-US" b="1" dirty="0" smtClean="0"/>
              <a:t>Table 1. Precipitation Chemistry</a:t>
            </a:r>
            <a:br>
              <a:rPr lang="en-US" b="1" dirty="0" smtClean="0"/>
            </a:br>
            <a:r>
              <a:rPr lang="en-US" b="1" dirty="0" smtClean="0"/>
              <a:t>Data Quality Objectives</a:t>
            </a:r>
            <a:br>
              <a:rPr lang="en-US" b="1" dirty="0" smtClean="0"/>
            </a:br>
            <a:r>
              <a:rPr lang="en-US" b="1" dirty="0" smtClean="0"/>
              <a:t> </a:t>
            </a:r>
          </a:p>
          <a:p>
            <a:r>
              <a:rPr lang="en-US" u="sng" dirty="0" smtClean="0"/>
              <a:t>Measurement     DQO</a:t>
            </a:r>
          </a:p>
          <a:p>
            <a:r>
              <a:rPr lang="en-US" dirty="0" smtClean="0"/>
              <a:t>pH                    </a:t>
            </a:r>
            <a:r>
              <a:rPr lang="en-US" u="sng" dirty="0" smtClean="0"/>
              <a:t>+</a:t>
            </a:r>
            <a:r>
              <a:rPr lang="en-US" dirty="0" smtClean="0"/>
              <a:t> 0.07 units </a:t>
            </a:r>
          </a:p>
          <a:p>
            <a:r>
              <a:rPr lang="en-US" dirty="0" smtClean="0"/>
              <a:t>conductivity       </a:t>
            </a:r>
            <a:r>
              <a:rPr lang="en-US" u="sng" dirty="0" smtClean="0"/>
              <a:t>+</a:t>
            </a:r>
            <a:r>
              <a:rPr lang="en-US" dirty="0" smtClean="0"/>
              <a:t> 7% </a:t>
            </a:r>
          </a:p>
          <a:p>
            <a:r>
              <a:rPr lang="en-US" dirty="0" smtClean="0"/>
              <a:t>acidity               </a:t>
            </a:r>
            <a:r>
              <a:rPr lang="en-US" u="sng" dirty="0" smtClean="0"/>
              <a:t>+</a:t>
            </a:r>
            <a:r>
              <a:rPr lang="en-US" dirty="0" smtClean="0"/>
              <a:t> 25% </a:t>
            </a:r>
          </a:p>
          <a:p>
            <a:r>
              <a:rPr lang="en-US" dirty="0" smtClean="0"/>
              <a:t>sulfate               </a:t>
            </a:r>
            <a:r>
              <a:rPr lang="en-US" u="sng" dirty="0" smtClean="0"/>
              <a:t>+</a:t>
            </a:r>
            <a:r>
              <a:rPr lang="en-US" dirty="0" smtClean="0"/>
              <a:t> 7% </a:t>
            </a:r>
          </a:p>
          <a:p>
            <a:r>
              <a:rPr lang="en-US" dirty="0" smtClean="0"/>
              <a:t>nitrate               </a:t>
            </a:r>
            <a:r>
              <a:rPr lang="en-US" u="sng" dirty="0" smtClean="0"/>
              <a:t>+</a:t>
            </a:r>
            <a:r>
              <a:rPr lang="en-US" dirty="0" smtClean="0"/>
              <a:t> 7% </a:t>
            </a:r>
          </a:p>
          <a:p>
            <a:r>
              <a:rPr lang="en-US" dirty="0" smtClean="0"/>
              <a:t>ammonium        </a:t>
            </a:r>
            <a:r>
              <a:rPr lang="en-US" u="sng" dirty="0" smtClean="0"/>
              <a:t>+</a:t>
            </a:r>
            <a:r>
              <a:rPr lang="en-US" dirty="0" smtClean="0"/>
              <a:t> 7% </a:t>
            </a:r>
          </a:p>
          <a:p>
            <a:r>
              <a:rPr lang="en-US" dirty="0" smtClean="0"/>
              <a:t>fluoride              none </a:t>
            </a:r>
          </a:p>
          <a:p>
            <a:r>
              <a:rPr lang="en-US" dirty="0" smtClean="0"/>
              <a:t>chloride             </a:t>
            </a:r>
            <a:r>
              <a:rPr lang="en-US" u="sng" dirty="0" smtClean="0"/>
              <a:t>+</a:t>
            </a:r>
            <a:r>
              <a:rPr lang="en-US" dirty="0" smtClean="0"/>
              <a:t> 10% </a:t>
            </a:r>
          </a:p>
          <a:p>
            <a:r>
              <a:rPr lang="en-US" dirty="0" smtClean="0"/>
              <a:t>sodium              </a:t>
            </a:r>
            <a:r>
              <a:rPr lang="en-US" u="sng" dirty="0" smtClean="0"/>
              <a:t>+</a:t>
            </a:r>
            <a:r>
              <a:rPr lang="en-US" dirty="0" smtClean="0"/>
              <a:t> 10% </a:t>
            </a:r>
          </a:p>
          <a:p>
            <a:r>
              <a:rPr lang="en-US" dirty="0" smtClean="0"/>
              <a:t>potassium          </a:t>
            </a:r>
            <a:r>
              <a:rPr lang="en-US" u="sng" dirty="0" smtClean="0"/>
              <a:t>+</a:t>
            </a:r>
            <a:r>
              <a:rPr lang="en-US" dirty="0" smtClean="0"/>
              <a:t> 20% </a:t>
            </a:r>
          </a:p>
          <a:p>
            <a:r>
              <a:rPr lang="en-US" dirty="0" smtClean="0"/>
              <a:t>calcium              </a:t>
            </a:r>
            <a:r>
              <a:rPr lang="en-US" u="sng" dirty="0" smtClean="0"/>
              <a:t>+</a:t>
            </a:r>
            <a:r>
              <a:rPr lang="en-US" dirty="0" smtClean="0"/>
              <a:t> 15% </a:t>
            </a:r>
          </a:p>
          <a:p>
            <a:r>
              <a:rPr lang="en-US" dirty="0" smtClean="0"/>
              <a:t>magnesium        </a:t>
            </a:r>
            <a:r>
              <a:rPr lang="en-US" u="sng" dirty="0" smtClean="0"/>
              <a:t>+</a:t>
            </a:r>
            <a:r>
              <a:rPr lang="en-US" dirty="0" smtClean="0"/>
              <a:t>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Ring Diagram excerpt courtesy of Robert</a:t>
            </a:r>
            <a:r>
              <a:rPr lang="en-US" baseline="0" dirty="0" smtClean="0"/>
              <a:t> Vet and Alain </a:t>
            </a:r>
            <a:r>
              <a:rPr lang="en-US" baseline="0" dirty="0" err="1" smtClean="0"/>
              <a:t>Sirois</a:t>
            </a:r>
            <a:r>
              <a:rPr lang="en-US" baseline="0" dirty="0" smtClean="0"/>
              <a:t> (Environment Canada). This is an older version, and the yellow “Satisfactory” indicators have been replaced by the blue indicators seen in the previous slide.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31774">
              <a:defRPr/>
            </a:pPr>
            <a:r>
              <a:rPr lang="en-US" sz="1200" i="0" dirty="0" smtClean="0"/>
              <a:t>The Global Precipitation Chemistry and Deposition Science Assessment is a project of the Global Atmosphere Watch Scientific Advisory Group for Precipitation Chemistry.  Publication is expected later this calendar year,</a:t>
            </a:r>
            <a:r>
              <a:rPr lang="en-US" sz="1200" i="0" baseline="0" dirty="0" smtClean="0"/>
              <a:t> although the global data set may become available by summer.  </a:t>
            </a:r>
            <a:endParaRPr lang="en-US" sz="1200" i="0" dirty="0" smtClean="0"/>
          </a:p>
          <a:p>
            <a:endParaRPr lang="en-US" sz="1200" dirty="0" smtClean="0"/>
          </a:p>
          <a:p>
            <a:r>
              <a:rPr lang="en-US" sz="1200" dirty="0" smtClean="0"/>
              <a:t>Lead author = Robert Vet, Environment Canada</a:t>
            </a:r>
          </a:p>
          <a:p>
            <a:r>
              <a:rPr lang="en-US" sz="1200" dirty="0" smtClean="0"/>
              <a:t>Chair of the Global</a:t>
            </a:r>
            <a:r>
              <a:rPr lang="en-US" sz="1200" baseline="0" dirty="0" smtClean="0"/>
              <a:t> Atmosphere Watch Science Advisory Group = Rick </a:t>
            </a:r>
            <a:r>
              <a:rPr lang="en-US" sz="1200" baseline="0" dirty="0" err="1" smtClean="0"/>
              <a:t>Artz</a:t>
            </a:r>
            <a:endParaRPr lang="en-US" sz="1200" baseline="0" dirty="0" smtClean="0"/>
          </a:p>
          <a:p>
            <a:r>
              <a:rPr lang="en-US" sz="1200" baseline="0" dirty="0" smtClean="0"/>
              <a:t>Additional report authors include</a:t>
            </a:r>
            <a:r>
              <a:rPr lang="en-US" sz="1200" b="0" baseline="0" dirty="0" smtClean="0"/>
              <a:t>:</a:t>
            </a:r>
            <a:r>
              <a:rPr lang="en-US" sz="1200" b="0" dirty="0" smtClean="0"/>
              <a:t> S. </a:t>
            </a:r>
            <a:r>
              <a:rPr lang="en-US" sz="1200" b="0" dirty="0" err="1" smtClean="0"/>
              <a:t>Carou</a:t>
            </a:r>
            <a:r>
              <a:rPr lang="en-US" sz="1200" b="0" dirty="0" smtClean="0"/>
              <a:t>, V. </a:t>
            </a:r>
            <a:r>
              <a:rPr lang="en-US" sz="1200" b="0" dirty="0" err="1" smtClean="0"/>
              <a:t>Bowersox</a:t>
            </a:r>
            <a:r>
              <a:rPr lang="en-US" sz="1200" b="0" dirty="0" smtClean="0"/>
              <a:t>, C.-U. Ro, M. Shaw, W. </a:t>
            </a:r>
            <a:r>
              <a:rPr lang="en-US" sz="1200" b="0" dirty="0" err="1" smtClean="0"/>
              <a:t>Aas</a:t>
            </a:r>
            <a:r>
              <a:rPr lang="en-US" sz="1200" b="0" dirty="0" smtClean="0"/>
              <a:t>, A. Baker, F. </a:t>
            </a:r>
            <a:r>
              <a:rPr lang="en-US" sz="1200" b="0" dirty="0" err="1" smtClean="0"/>
              <a:t>Dentener</a:t>
            </a:r>
            <a:r>
              <a:rPr lang="en-US" sz="1200" b="0" dirty="0" smtClean="0"/>
              <a:t>, C. </a:t>
            </a:r>
            <a:r>
              <a:rPr lang="en-US" sz="1200" b="0" dirty="0" err="1" smtClean="0"/>
              <a:t>Galy-Lacaux</a:t>
            </a:r>
            <a:r>
              <a:rPr lang="en-US" sz="1200" b="0" dirty="0" smtClean="0"/>
              <a:t>, R. Gillett, S. </a:t>
            </a:r>
            <a:r>
              <a:rPr lang="en-US" sz="1200" b="0" dirty="0" err="1" smtClean="0"/>
              <a:t>Gromov</a:t>
            </a:r>
            <a:r>
              <a:rPr lang="en-US" sz="1200" b="0" dirty="0" smtClean="0"/>
              <a:t>, H. Hara, T. </a:t>
            </a:r>
            <a:r>
              <a:rPr lang="en-US" sz="1200" b="0" dirty="0" err="1" smtClean="0"/>
              <a:t>Khodzher</a:t>
            </a:r>
            <a:r>
              <a:rPr lang="en-US" sz="1200" b="0" dirty="0" smtClean="0"/>
              <a:t>, N. Reid, K. </a:t>
            </a:r>
            <a:r>
              <a:rPr lang="en-US" sz="1200" b="0" dirty="0" err="1" smtClean="0"/>
              <a:t>Pienaar</a:t>
            </a:r>
            <a:r>
              <a:rPr lang="en-US" sz="1200" b="0" dirty="0" smtClean="0"/>
              <a:t>, S. </a:t>
            </a:r>
            <a:r>
              <a:rPr lang="en-US" sz="1200" b="0" dirty="0" err="1" smtClean="0"/>
              <a:t>Nickovic</a:t>
            </a:r>
            <a:r>
              <a:rPr lang="en-US" sz="1200" b="0" dirty="0" smtClean="0"/>
              <a:t>, and P.S.P. </a:t>
            </a:r>
            <a:r>
              <a:rPr lang="en-US" sz="1200" b="0" dirty="0" err="1" smtClean="0"/>
              <a:t>Rao</a:t>
            </a:r>
            <a:endParaRPr lang="en-US" sz="1200" b="0" dirty="0" smtClean="0"/>
          </a:p>
          <a:p>
            <a:endParaRPr lang="en-US" sz="1200" dirty="0" smtClean="0"/>
          </a:p>
          <a:p>
            <a:r>
              <a:rPr lang="en-US" sz="1200" dirty="0" smtClean="0"/>
              <a:t>Considerable progress has been made: </a:t>
            </a:r>
          </a:p>
          <a:p>
            <a:pPr lvl="1"/>
            <a:r>
              <a:rPr lang="en-US" sz="1200" dirty="0" smtClean="0"/>
              <a:t>Paper outline, draft science questions, bibliography and all chapters are in draft form</a:t>
            </a:r>
          </a:p>
          <a:p>
            <a:pPr lvl="1"/>
            <a:r>
              <a:rPr lang="en-US" sz="1200" dirty="0" smtClean="0"/>
              <a:t>Experts are heavily involved from all continents except South America and Antarctica. Canadian scientists are serving as </a:t>
            </a:r>
            <a:r>
              <a:rPr lang="en-US" sz="1200" smtClean="0"/>
              <a:t>organizational lead</a:t>
            </a:r>
            <a:endParaRPr lang="en-US" sz="1200" dirty="0" smtClean="0"/>
          </a:p>
          <a:p>
            <a:pPr lvl="1"/>
            <a:r>
              <a:rPr lang="en-US" sz="1200" dirty="0" smtClean="0"/>
              <a:t>Global model results are being used to complement </a:t>
            </a:r>
            <a:r>
              <a:rPr lang="en-US" sz="1200" smtClean="0"/>
              <a:t>available data</a:t>
            </a:r>
            <a:endParaRPr lang="en-US" sz="1200" dirty="0" smtClean="0"/>
          </a:p>
          <a:p>
            <a:pPr lvl="1"/>
            <a:r>
              <a:rPr lang="en-US" sz="1200" dirty="0" smtClean="0"/>
              <a:t>Working with Bob Duce and the GESAMP program to estimate deposition to oceans. </a:t>
            </a:r>
          </a:p>
          <a:p>
            <a:r>
              <a:rPr lang="en-US" sz="1200" dirty="0" smtClean="0"/>
              <a:t>Draft results were provided to the Nitrogen Deposition/Critical Loads/Biodiversity Workshop in November 2009, organized by Jim Galloway and Frank </a:t>
            </a:r>
            <a:r>
              <a:rPr lang="en-US" sz="1200" dirty="0" err="1" smtClean="0"/>
              <a:t>Dentener</a:t>
            </a:r>
            <a:r>
              <a:rPr lang="en-US" sz="1200" dirty="0" smtClean="0"/>
              <a:t> as part of the International Nitrogen Initiative.</a:t>
            </a:r>
          </a:p>
          <a:p>
            <a:endParaRPr lang="en-US" sz="1200" dirty="0" smtClean="0"/>
          </a:p>
          <a:p>
            <a:r>
              <a:rPr lang="en-US" sz="1200" dirty="0" smtClean="0"/>
              <a:t>To date, via this assessment, ARL and the Science Advisory Group has been working closely with the </a:t>
            </a:r>
          </a:p>
          <a:p>
            <a:endParaRPr lang="en-US" sz="1200" dirty="0" smtClean="0"/>
          </a:p>
          <a:p>
            <a:r>
              <a:rPr lang="en-US" sz="1200" dirty="0" smtClean="0"/>
              <a:t>- International Nitrogen Initiative – dedicated to optimizing the use of nitrogen in food production, while minimizing the negative effects of nitrogen</a:t>
            </a:r>
          </a:p>
          <a:p>
            <a:r>
              <a:rPr lang="en-US" sz="1200" dirty="0" smtClean="0"/>
              <a:t>- GESAMP (UN Group of Experts on the Scientific Aspects of marine Environmental Protection) The Atmospheric Input of Chemicals to the Ocean</a:t>
            </a:r>
          </a:p>
          <a:p>
            <a:r>
              <a:rPr lang="en-US" sz="1200" dirty="0" smtClean="0"/>
              <a:t>- EMEP (Co-operative </a:t>
            </a:r>
            <a:r>
              <a:rPr lang="en-US" sz="1200" dirty="0" err="1" smtClean="0"/>
              <a:t>programme</a:t>
            </a:r>
            <a:r>
              <a:rPr lang="en-US" sz="1200" dirty="0" smtClean="0"/>
              <a:t> for monitoring and evaluation of the long range transmission of air pollutants in Europe) task force on Reactive Nitrogen </a:t>
            </a:r>
          </a:p>
          <a:p>
            <a:r>
              <a:rPr lang="en-US" sz="1200" dirty="0" smtClean="0"/>
              <a:t>- HTAP (Task Force on Hemispheric Transport of Air Pollution) primarily through Terry Keating (US EPA), </a:t>
            </a:r>
            <a:r>
              <a:rPr lang="en-US" sz="1200" dirty="0" err="1" smtClean="0"/>
              <a:t>Wenche</a:t>
            </a:r>
            <a:r>
              <a:rPr lang="en-US" sz="1200" dirty="0" smtClean="0"/>
              <a:t> </a:t>
            </a:r>
            <a:r>
              <a:rPr lang="en-US" sz="1200" dirty="0" err="1" smtClean="0"/>
              <a:t>Aas</a:t>
            </a:r>
            <a:r>
              <a:rPr lang="en-US" sz="1200" dirty="0" smtClean="0"/>
              <a:t> (NILU), and Frank </a:t>
            </a:r>
            <a:r>
              <a:rPr lang="en-US" sz="1200" dirty="0" err="1" smtClean="0"/>
              <a:t>Dentener</a:t>
            </a:r>
            <a:r>
              <a:rPr lang="en-US" sz="1200" dirty="0" smtClean="0"/>
              <a:t> (</a:t>
            </a:r>
            <a:r>
              <a:rPr lang="en-US" sz="1200" dirty="0" err="1" smtClean="0"/>
              <a:t>Ispra</a:t>
            </a:r>
            <a:r>
              <a:rPr lang="en-US" sz="1200" dirty="0" smtClean="0"/>
              <a:t>)</a:t>
            </a:r>
          </a:p>
          <a:p>
            <a:pPr>
              <a:buFontTx/>
              <a:buChar char="-"/>
            </a:pPr>
            <a:r>
              <a:rPr lang="en-US" sz="1200" dirty="0" smtClean="0"/>
              <a:t> US Canada AQ Agreement – formally recognized the current GAW assessment as part of its mandate to address transboundary air pollution</a:t>
            </a:r>
          </a:p>
          <a:p>
            <a:pPr>
              <a:buFontTx/>
              <a:buChar char="-"/>
            </a:pPr>
            <a:r>
              <a:rPr lang="en-US" sz="1200" dirty="0" smtClean="0"/>
              <a:t> ACCENT (Atmospheric Composition Change: the European Network of Excellence), a European project designed to improve network harmonization and data </a:t>
            </a:r>
            <a:r>
              <a:rPr lang="en-US" sz="1200" dirty="0" err="1" smtClean="0"/>
              <a:t>intercomparability</a:t>
            </a:r>
            <a:r>
              <a:rPr lang="en-US" sz="1200" dirty="0" smtClean="0"/>
              <a:t> </a:t>
            </a:r>
          </a:p>
          <a:p>
            <a:pPr>
              <a:buFontTx/>
              <a:buChar char="-"/>
            </a:pPr>
            <a:r>
              <a:rPr lang="en-US" sz="1200" dirty="0" smtClean="0"/>
              <a:t> IPCC AR5 – to provide nitrogen sink terms for the next report.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graphic above is an example of the types of materials we intend to publish as a part of the WMO assessment.  S</a:t>
            </a:r>
            <a:r>
              <a:rPr lang="en-US" baseline="0" dirty="0" smtClean="0"/>
              <a:t>everal hundred graphics will be included as an appendix to the Atmospheric Chemistry &amp; Physics journal article, with various depictions of modeled and measured </a:t>
            </a:r>
            <a:r>
              <a:rPr lang="en-US" baseline="0" dirty="0" err="1" smtClean="0"/>
              <a:t>analytes</a:t>
            </a:r>
            <a:r>
              <a:rPr lang="en-US" baseline="0" dirty="0" smtClean="0"/>
              <a:t>.  The report will will address oxidized and reduced nitrogen, sulfate, soil cations, sea salt influence, wet, dry &amp; total deposition.  This figure is courtesy of Environment Canada.</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223">
              <a:defRPr/>
            </a:pPr>
            <a:r>
              <a:rPr lang="en-US" baseline="0" dirty="0" smtClean="0"/>
              <a:t>Recent publications are found primarily in Atmospheric Environment.  ARL air quality scientists have published in over 30 peer reviewed journals since 2001.</a:t>
            </a:r>
          </a:p>
          <a:p>
            <a:pPr defTabSz="908223">
              <a:defRPr/>
            </a:pPr>
            <a:endParaRPr lang="en-US" baseline="0" dirty="0" smtClean="0"/>
          </a:p>
          <a:p>
            <a:pPr defTabSz="908223">
              <a:defRPr/>
            </a:pPr>
            <a:r>
              <a:rPr lang="en-US" baseline="0" dirty="0" smtClean="0"/>
              <a:t>AIRMoN dry program was discontinued in 2000.</a:t>
            </a:r>
          </a:p>
          <a:p>
            <a:pPr defTabSz="908223">
              <a:defRPr/>
            </a:pPr>
            <a:r>
              <a:rPr lang="en-US" baseline="0" dirty="0" smtClean="0"/>
              <a:t>MAP3S was the predecessor program to AIRMoN-wet.  </a:t>
            </a:r>
          </a:p>
          <a:p>
            <a:pPr defTabSz="908223">
              <a:defRPr/>
            </a:pPr>
            <a:endParaRPr lang="en-US" baseline="0" dirty="0" smtClean="0"/>
          </a:p>
          <a:p>
            <a:pPr defTabSz="908223">
              <a:defRPr/>
            </a:pPr>
            <a:r>
              <a:rPr lang="en-US" baseline="0" dirty="0" smtClean="0"/>
              <a:t>INI:  Makes use of oxidized and reduced data from NADP National Trends Network and AIRMoN-wet programs.  Key contact = Jim Galloway</a:t>
            </a:r>
          </a:p>
          <a:p>
            <a:pPr defTabSz="908223">
              <a:defRPr/>
            </a:pPr>
            <a:r>
              <a:rPr lang="en-US" baseline="0" dirty="0" smtClean="0"/>
              <a:t>GESAMP:  Joint Group of Experts on the Scientific Aspects of Marine Environmental Protection.  Key contact = Bob Duce</a:t>
            </a:r>
          </a:p>
          <a:p>
            <a:pPr defTabSz="908223">
              <a:defRPr/>
            </a:pPr>
            <a:r>
              <a:rPr lang="en-US" baseline="0" dirty="0" smtClean="0"/>
              <a:t>IPCC:  AR5 Report will make use of nitrogen data from the global assessment if we can get it completed in time.  Key contact = Frank </a:t>
            </a:r>
            <a:r>
              <a:rPr lang="en-US" baseline="0" dirty="0" err="1" smtClean="0"/>
              <a:t>Dentener</a:t>
            </a:r>
            <a:endParaRPr lang="en-US" baseline="0" dirty="0" smtClean="0"/>
          </a:p>
          <a:p>
            <a:pPr defTabSz="908223">
              <a:defRPr/>
            </a:pPr>
            <a:endParaRPr lang="en-US" baseline="0" dirty="0" smtClean="0"/>
          </a:p>
          <a:p>
            <a:pPr defTabSz="908223">
              <a:defRPr/>
            </a:pPr>
            <a:endParaRPr lang="en-US" baseline="0" dirty="0" smtClean="0"/>
          </a:p>
          <a:p>
            <a:pPr defTabSz="908223">
              <a:defRPr/>
            </a:pPr>
            <a:endParaRPr lang="en-US" baseline="0" dirty="0" smtClean="0"/>
          </a:p>
          <a:p>
            <a:pPr defTabSz="908223">
              <a:defRPr/>
            </a:pPr>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Precipitation chemistry and deposition research at ARL has partners in academia, other federal agencies, with foreign governments, and international organizations.  We routinely form collaborations to conduct measurements, to contribute findings to policy discussions, and to conduct national and international assessments.  Collaborations help ARL leverage resources </a:t>
            </a:r>
            <a:r>
              <a:rPr lang="en-US" dirty="0" smtClean="0"/>
              <a:t>to effectively align our research with agency and stakeholder priorities.</a:t>
            </a:r>
          </a:p>
          <a:p>
            <a:endParaRPr lang="en-US" dirty="0" smtClean="0"/>
          </a:p>
          <a:p>
            <a:r>
              <a:rPr lang="en-US" dirty="0" smtClean="0"/>
              <a:t>Collaborators in this slide are</a:t>
            </a:r>
            <a:r>
              <a:rPr lang="en-US" baseline="0" dirty="0" smtClean="0"/>
              <a:t> shown as three distinct groups:  </a:t>
            </a:r>
          </a:p>
          <a:p>
            <a:endParaRPr lang="en-US" baseline="0" dirty="0" smtClean="0"/>
          </a:p>
          <a:p>
            <a:r>
              <a:rPr lang="en-US" baseline="0" dirty="0" smtClean="0"/>
              <a:t>Under the National Atmospheric Deposition program, key collaborators include EPA, NPS, USGS, and USDA, as well as U of I, Penn State, U. Delaware, and Cary Institute.</a:t>
            </a:r>
          </a:p>
          <a:p>
            <a:endParaRPr lang="en-US" baseline="0" dirty="0" smtClean="0"/>
          </a:p>
          <a:p>
            <a:r>
              <a:rPr lang="en-US" baseline="0" dirty="0" smtClean="0"/>
              <a:t>Under the WMO Global Atmosphere Watch, collaborations are through federal organizations under foreign governments.  Principal collaborators include Environment Canada, NILU, EANET, North-West University in South Africa, and the Russian Federal Service for Hydrometeorology and Environmental Monitoring.</a:t>
            </a:r>
          </a:p>
          <a:p>
            <a:endParaRPr lang="en-US" baseline="0" dirty="0" smtClean="0"/>
          </a:p>
          <a:p>
            <a:r>
              <a:rPr lang="en-US" baseline="0" dirty="0" smtClean="0"/>
              <a:t>ARL also collaborates via the International Air Quality Advisory Board of the International Joint Commission between the US and Canada and through the Commission for Environmental Cooperation Environmental Monitoring and Assessment Regional Action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t>AIRMoN is a mature program that will</a:t>
            </a:r>
            <a:r>
              <a:rPr lang="en-US" sz="1200" baseline="0" dirty="0" smtClean="0"/>
              <a:t> not expand in the absence of additional resources. Current data collection, quality assurance, and archival will continue as part of the National Atmospheric Deposition Program and will be used as appropriate in scientific studies by NOAA, close collaborators, and the general science community.  Manuscripts for peer-reviewed publications have been a routine product from this program and are expected to continue.</a:t>
            </a:r>
          </a:p>
          <a:p>
            <a:endParaRPr lang="en-US" sz="1200" baseline="0" dirty="0" smtClean="0"/>
          </a:p>
          <a:p>
            <a:r>
              <a:rPr lang="en-US" sz="1200" baseline="0" dirty="0" smtClean="0"/>
              <a:t>Collaborations with the WMO will focus on:</a:t>
            </a:r>
          </a:p>
          <a:p>
            <a:pPr>
              <a:buFontTx/>
              <a:buChar char="-"/>
            </a:pPr>
            <a:r>
              <a:rPr lang="en-US" sz="1200" baseline="0" dirty="0" smtClean="0"/>
              <a:t> Maintenance of the quality assurance/science activity center </a:t>
            </a:r>
            <a:r>
              <a:rPr lang="en-US" sz="1200" baseline="0" dirty="0" err="1" smtClean="0"/>
              <a:t>interlaboratory</a:t>
            </a:r>
            <a:r>
              <a:rPr lang="en-US" sz="1200" baseline="0" dirty="0" smtClean="0"/>
              <a:t> quality assurance program</a:t>
            </a:r>
          </a:p>
          <a:p>
            <a:pPr>
              <a:buFontTx/>
              <a:buChar char="-"/>
            </a:pPr>
            <a:r>
              <a:rPr lang="en-US" sz="1200" baseline="0" dirty="0" smtClean="0"/>
              <a:t> Completion of the global precipitation chemistry and deposition assessment and subsequent collaboration with INI, IPCC, and other major scientific program. </a:t>
            </a:r>
          </a:p>
          <a:p>
            <a:pPr>
              <a:buFontTx/>
              <a:buChar char="-"/>
            </a:pPr>
            <a:r>
              <a:rPr lang="en-US" sz="1200" baseline="0" dirty="0" smtClean="0"/>
              <a:t> Updating the guidance manual for the international precipitation chemistry program</a:t>
            </a:r>
          </a:p>
          <a:p>
            <a:pPr>
              <a:buFontTx/>
              <a:buChar char="-"/>
            </a:pPr>
            <a:r>
              <a:rPr lang="en-US" sz="1200" baseline="0" dirty="0" smtClean="0"/>
              <a:t> Provision of expert visitations as requested and as resources allow.</a:t>
            </a:r>
          </a:p>
          <a:p>
            <a:pPr>
              <a:buFontTx/>
              <a:buChar char="-"/>
            </a:pPr>
            <a:endParaRPr lang="en-US" sz="1200" baseline="0" dirty="0" smtClean="0"/>
          </a:p>
          <a:p>
            <a:pPr>
              <a:buFontTx/>
              <a:buChar char="-"/>
            </a:pPr>
            <a:r>
              <a:rPr lang="en-US" sz="1200" baseline="0" dirty="0" smtClean="0"/>
              <a:t>IJC International Air Quality Advisory Board contributions will include nutrient-relevant (N, S, P) input from AIRMoN studies and other areas of ARL expertise.  Because of the heavy focus of Air Board work on energy issues, there will be continued scrutiny of air issues associated with Canadian oil sand development, the biggest potential source of new emissions from the energy sector to North America presently on the horizon.</a:t>
            </a:r>
          </a:p>
          <a:p>
            <a:pPr>
              <a:buFontTx/>
              <a:buChar char="-"/>
            </a:pPr>
            <a:endParaRPr lang="en-US" sz="1200" baseline="0" dirty="0" smtClean="0"/>
          </a:p>
          <a:p>
            <a:pPr>
              <a:buFontTx/>
              <a:buChar char="-"/>
            </a:pPr>
            <a:r>
              <a:rPr lang="en-US" sz="1200" baseline="0" dirty="0" smtClean="0"/>
              <a:t>The GAW precipitation chemistry program has been approached to manage expanded roles addressing mercury and dry deposition of sulfur and nitrogen.  These issues are highly resource dependent and infrastructure in most nations is behind the United States.  It’s the right thing to do but quick progress is not expected here.  </a:t>
            </a:r>
          </a:p>
          <a:p>
            <a:pPr>
              <a:buFontTx/>
              <a:buChar char="-"/>
            </a:pPr>
            <a:endParaRPr lang="en-US" sz="1200" baseline="0" dirty="0" smtClean="0"/>
          </a:p>
          <a:p>
            <a:pPr>
              <a:buFontTx/>
              <a:buChar char="-"/>
            </a:pPr>
            <a:r>
              <a:rPr lang="en-US" sz="1200" baseline="0" dirty="0" smtClean="0"/>
              <a:t>Working closely with our marine science colleagues in the current assessment, the GAW precipitation chemistry program has also put emphasis on getting a better handle on global phosphorus deposition.  </a:t>
            </a:r>
            <a:r>
              <a:rPr lang="en-US" sz="1200" dirty="0" smtClean="0"/>
              <a:t>In a global context, the GAW assessment writing team found that AIRMoN data would be more useful if the unfiltered orthophosphate measurements were changed to total phosphorus measurements using acid digestion – a</a:t>
            </a:r>
            <a:r>
              <a:rPr lang="en-US" sz="1200" baseline="0" dirty="0" smtClean="0"/>
              <a:t> step that should occur this year.  The AIRMoN phosphorus samples are the only routinely reported ongoing phosphorus measurements made in the United States, and perhaps globally.   The 230 site NADP/</a:t>
            </a:r>
            <a:r>
              <a:rPr lang="en-US" sz="1200" dirty="0" smtClean="0"/>
              <a:t>NTN (filtered) orthophosphate measurements are useful for identifying contamination but typically are not reported.  The</a:t>
            </a:r>
            <a:r>
              <a:rPr lang="en-US" sz="1200" baseline="0" dirty="0" smtClean="0"/>
              <a:t> writing team noted that these data would be </a:t>
            </a:r>
            <a:r>
              <a:rPr lang="en-US" sz="1200" dirty="0" smtClean="0"/>
              <a:t>more useful if an unfiltered aliquot were taken before filtering and analyzed for total phosphorus or, if this isn’t possible, changing the orthophosphate analysis on the filtered samples to total phosphorus analysis.  Given the costs involved, this change is unlikely.</a:t>
            </a:r>
          </a:p>
          <a:p>
            <a:pPr>
              <a:buFontTx/>
              <a:buChar char="-"/>
            </a:pPr>
            <a:endParaRPr lang="en-US" sz="1200" dirty="0" smtClean="0"/>
          </a:p>
          <a:p>
            <a:pPr lvl="0">
              <a:lnSpc>
                <a:spcPct val="90000"/>
              </a:lnSpc>
            </a:pPr>
            <a:r>
              <a:rPr lang="en-US" sz="1200" dirty="0" smtClean="0"/>
              <a:t>The WMO GAW precipitation program will also continue to perform expert visitations as possible, to provide standard reference materials, and to conduct special studies on sample preservation, hardware modernization, etc. as funds permit.</a:t>
            </a:r>
          </a:p>
          <a:p>
            <a:pPr>
              <a:buFontTx/>
              <a:buChar char="-"/>
            </a:pPr>
            <a:endParaRPr lang="en-US" sz="1200" dirty="0" smtClean="0"/>
          </a:p>
          <a:p>
            <a:pPr>
              <a:buFontTx/>
              <a:buChar char="-"/>
            </a:pPr>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reported in previous talks, in</a:t>
            </a:r>
            <a:r>
              <a:rPr lang="en-US" baseline="0" dirty="0" smtClean="0"/>
              <a:t> ARL, air quality programs utilize the latest technology to study key pollutants, including compounds in precipitation. These measurements feed into air quality models, which rely on accurate, precise data to improve estimates of how pollutants are impacted by changes in emissions standards.  In turn, model output is used in development of effective policies to maintain human and environmental health. Our measurements supply data to models which support the framework of a healthy </a:t>
            </a:r>
            <a:r>
              <a:rPr lang="en-US" dirty="0" smtClean="0"/>
              <a:t>society, economy, and environment</a:t>
            </a:r>
            <a:r>
              <a:rPr lang="en-US" baseline="0" dirty="0" smtClean="0"/>
              <a:t>.</a:t>
            </a:r>
          </a:p>
          <a:p>
            <a:endParaRPr lang="en-US" baseline="0" dirty="0" smtClean="0"/>
          </a:p>
          <a:p>
            <a:r>
              <a:rPr lang="en-US" b="1" baseline="0" dirty="0" smtClean="0">
                <a:solidFill>
                  <a:schemeClr val="tx1"/>
                </a:solidFill>
              </a:rPr>
              <a:t>While the previous two talks have mentioned cutting edge research, this talk will focus on a major legacy issue – deposition of major ions in precipitation.  Over time, as the science has matured and as budgets have been trimmed, ARL’s role in this work has been reduced and has become more focused.  It has also been expanded a bit to look at total deposition of major ions as well as at some other substances.</a:t>
            </a:r>
          </a:p>
          <a:p>
            <a:endParaRPr lang="en-US" baseline="0" dirty="0" smtClean="0">
              <a:solidFill>
                <a:srgbClr val="FFFF00"/>
              </a:solidFill>
            </a:endParaRPr>
          </a:p>
          <a:p>
            <a:r>
              <a:rPr lang="en-US" baseline="0" dirty="0" smtClean="0"/>
              <a:t>The current program addresses maintenance of existing network measurements – some of which have been in place since the middle 1970s -- , use of network information for regional and continental-scale studies, and management and assessment of global data with an eye toward the effects of compounds with a global footprint.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8223">
              <a:defRPr/>
            </a:pPr>
            <a:r>
              <a:rPr lang="en-US" dirty="0" err="1" smtClean="0"/>
              <a:t>LaToya</a:t>
            </a:r>
            <a:r>
              <a:rPr lang="en-US" dirty="0" smtClean="0"/>
              <a:t> Myles showed you a schematic of the “nitrogen cascade” as laid out by Jim Galloway and colleagues,</a:t>
            </a:r>
            <a:r>
              <a:rPr lang="en-US" baseline="0" dirty="0" smtClean="0"/>
              <a:t> and noted that ARL </a:t>
            </a:r>
            <a:r>
              <a:rPr lang="en-US" dirty="0" smtClean="0"/>
              <a:t>research focuses on measuring atmospheric reactive</a:t>
            </a:r>
            <a:r>
              <a:rPr lang="en-US" baseline="0" dirty="0" smtClean="0"/>
              <a:t> nitrogen and determining its interactions with terrestrial and aquatic ecosystems.  Prior to the nitrogen focus, ARL was a leading contributor to the acid rain program, which occurred primarily in the 1970s and 1980s.  Many of the contemporary issues that involve anthropogenic nitrogen evolved from the acid rain discussion.  Acid rain had a strong focus on forest dieback and freshwater aquatic effects, driven to a large degree by the deposition of sulfur compounds, primarily emitted by power plants.  </a:t>
            </a:r>
          </a:p>
          <a:p>
            <a:pPr defTabSz="908223">
              <a:defRPr/>
            </a:pPr>
            <a:endParaRPr lang="en-US" baseline="0" dirty="0" smtClean="0"/>
          </a:p>
          <a:p>
            <a:pPr defTabSz="908223">
              <a:defRPr/>
            </a:pPr>
            <a:r>
              <a:rPr lang="en-US" baseline="0" dirty="0" smtClean="0"/>
              <a:t>Key wet and dry deposition monitoring programs were put into place in North America in the 1980s to provide baseline data to address trends, study the impacts to the environment from regulatory emissions changes, build and validate models, and to address many other issues.   The work described in the following slides highlights work in ARL addressing some of this monitoring and some of our collaborations outside of NOAA in North America and globally.  </a:t>
            </a:r>
            <a:r>
              <a:rPr lang="en-US" b="0" baseline="0" dirty="0" smtClean="0"/>
              <a:t>In all of these cases, as stated previously by </a:t>
            </a:r>
            <a:r>
              <a:rPr lang="en-US" b="0" baseline="0" dirty="0" err="1" smtClean="0"/>
              <a:t>LaToya</a:t>
            </a:r>
            <a:r>
              <a:rPr lang="en-US" b="0" baseline="0" dirty="0" smtClean="0"/>
              <a:t>, the intent is to use ARL’s work to </a:t>
            </a:r>
            <a:r>
              <a:rPr lang="en-US" b="0" dirty="0" smtClean="0"/>
              <a:t>provide significant new understanding that supports society’s ability to make scientifically informed decisions.</a:t>
            </a:r>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aseline="0" dirty="0" smtClean="0"/>
              <a:t>ARL is involved in several monitoring and measurement programs.</a:t>
            </a:r>
          </a:p>
          <a:p>
            <a:endParaRPr lang="en-US" baseline="0" dirty="0" smtClean="0"/>
          </a:p>
          <a:p>
            <a:r>
              <a:rPr lang="en-US" baseline="0" dirty="0" smtClean="0"/>
              <a:t>NADP = National Atmospheric Deposition Program – really a misnomer since it does not have a formal dry deposition program.  NADP is the umbrella organization for several </a:t>
            </a:r>
          </a:p>
          <a:p>
            <a:r>
              <a:rPr lang="en-US" baseline="0" dirty="0" smtClean="0"/>
              <a:t>sub-networks, including:</a:t>
            </a:r>
          </a:p>
          <a:p>
            <a:endParaRPr lang="en-US" baseline="0" dirty="0" smtClean="0"/>
          </a:p>
          <a:p>
            <a:r>
              <a:rPr lang="en-US" baseline="0" dirty="0" smtClean="0"/>
              <a:t>NTN= National Trends Network – a weekly sampling wet-only precipitation chemistry network.  NTN began in 1978 has provided the bulk of the national sulfur and nitrogen trends information required for Clean Air Act and subsequent legislation.  As you can see, there are many sites – approximately 230 at present. </a:t>
            </a:r>
          </a:p>
          <a:p>
            <a:endParaRPr lang="en-US" baseline="0" dirty="0" smtClean="0"/>
          </a:p>
          <a:p>
            <a:r>
              <a:rPr lang="en-US" baseline="0" dirty="0" smtClean="0"/>
              <a:t>AIRMoN = Atmospheric Integrated Research Monitoring Network, a monitoring program designed to be able to tap into ARL’s source-receptor capabilities and to provide </a:t>
            </a:r>
            <a:r>
              <a:rPr lang="en-US" baseline="0" dirty="0" err="1" smtClean="0"/>
              <a:t>testbed</a:t>
            </a:r>
            <a:r>
              <a:rPr lang="en-US" baseline="0" dirty="0" smtClean="0"/>
              <a:t> sites for new measurement and communications equipment.   The AIRMoN-wet portion of the program began in 1992 with the continuation of a project begun in collaboration with the Department of Energy in 1976.  Sampling follows a daily protocol  Program methodologies are top quality as defined by the World Meteorological Organization Global Atmosphere Watch program guidelines.  NOAA funds the AIRMoN-wet program which is also a </a:t>
            </a:r>
            <a:r>
              <a:rPr lang="en-US" baseline="0" dirty="0" err="1" smtClean="0"/>
              <a:t>subnetwork</a:t>
            </a:r>
            <a:r>
              <a:rPr lang="en-US" baseline="0" dirty="0" smtClean="0"/>
              <a:t> of NADP, ensuring strong compatibility with the weekly NTN network, a top quality assurance program, and posting of data via the NADP web page at routine intervals.</a:t>
            </a:r>
          </a:p>
          <a:p>
            <a:endParaRPr lang="en-US" baseline="0" dirty="0" smtClean="0"/>
          </a:p>
          <a:p>
            <a:r>
              <a:rPr lang="en-US" baseline="0" dirty="0" smtClean="0"/>
              <a:t>In the 1980s, </a:t>
            </a:r>
            <a:r>
              <a:rPr lang="en-US" baseline="0" dirty="0" err="1" smtClean="0"/>
              <a:t>filterpack</a:t>
            </a:r>
            <a:r>
              <a:rPr lang="en-US" baseline="0" dirty="0" smtClean="0"/>
              <a:t> measurements were developed to complement the NTN program, designed to assess the dry deposition component of atmospheric deposition – hence permitting the calculation of total deposition to the earth’s surface from the atmosphere.   The ARL version of this became known as AIRMoN-dry.   Unfortunately, dry deposition turned out to be a much more difficult quantity to estimate than wet deposition and subsequent progress has been in fits and starts.  During the late 1980s and 1990s, both ARL and EPA operated </a:t>
            </a:r>
            <a:r>
              <a:rPr lang="en-US" baseline="0" dirty="0" err="1" smtClean="0"/>
              <a:t>filterpack</a:t>
            </a:r>
            <a:r>
              <a:rPr lang="en-US" baseline="0" dirty="0" smtClean="0"/>
              <a:t> networks, developed by a dedicated group of scientists in NOAA, EPA, and other institutions.  For a variety of reasons, many driven by budgets, EPA presently maintains the routine national </a:t>
            </a:r>
            <a:r>
              <a:rPr lang="en-US" baseline="0" dirty="0" err="1" smtClean="0"/>
              <a:t>filterpack</a:t>
            </a:r>
            <a:r>
              <a:rPr lang="en-US" baseline="0" dirty="0" smtClean="0"/>
              <a:t> network (called the Clean Air Status and Trends Network – CASTNET) and ARL has focused on trying to improve the state of the science of dry deposition through the efforts mentioned in the last talk by </a:t>
            </a:r>
            <a:r>
              <a:rPr lang="en-US" baseline="0" dirty="0" err="1" smtClean="0"/>
              <a:t>LaToya</a:t>
            </a:r>
            <a:r>
              <a:rPr lang="en-US" baseline="0" dirty="0" smtClean="0"/>
              <a:t> Myles.  </a:t>
            </a:r>
            <a:r>
              <a:rPr lang="en-US" baseline="0" dirty="0" err="1" smtClean="0"/>
              <a:t>Filterpacks</a:t>
            </a:r>
            <a:r>
              <a:rPr lang="en-US" baseline="0" dirty="0" smtClean="0"/>
              <a:t> have severe limitations – most importantly the inability to address ammonia deposition – but have served us well.  Nevertheless, much remains to be done to improve the science at reasonable costs in a network environment for things that work that way, and through other means where they don’t. The AIRMoN-dry data from approximately 20 stations has been properly archived and made freely available via the NADP web page.  The four sites in red on the AIRMoN map above were the last four to operate – and these were all collocated with AIRMoN-wet stations as well as numerous other field studies of various duration.</a:t>
            </a:r>
          </a:p>
          <a:p>
            <a:endParaRPr lang="en-US" baseline="0" dirty="0" smtClean="0"/>
          </a:p>
          <a:p>
            <a:r>
              <a:rPr lang="en-US" baseline="0" dirty="0" smtClean="0"/>
              <a:t>Mark Cohen and </a:t>
            </a:r>
            <a:r>
              <a:rPr lang="en-US" baseline="0" dirty="0" err="1" smtClean="0"/>
              <a:t>LaToya</a:t>
            </a:r>
            <a:r>
              <a:rPr lang="en-US" baseline="0" dirty="0" smtClean="0"/>
              <a:t> Myles described the NADP </a:t>
            </a:r>
            <a:r>
              <a:rPr lang="en-US" baseline="0" dirty="0" err="1" smtClean="0"/>
              <a:t>AMNet</a:t>
            </a:r>
            <a:r>
              <a:rPr lang="en-US" baseline="0" dirty="0" smtClean="0"/>
              <a:t> and the nitrogen measurement programs in previous talks.  The ARL short term measurement program presently focuses on atmospheric nitrogen and mercury issues.  </a:t>
            </a:r>
          </a:p>
          <a:p>
            <a:endParaRPr lang="en-US" baseline="0" dirty="0" smtClean="0"/>
          </a:p>
          <a:p>
            <a:r>
              <a:rPr lang="en-US" baseline="0" dirty="0" smtClean="0"/>
              <a:t>Findings from the programs mentioned above are used extensively in many venues.  ARL collaboration takes on several forms.  </a:t>
            </a:r>
          </a:p>
          <a:p>
            <a:endParaRPr lang="en-US" baseline="0" dirty="0" smtClean="0"/>
          </a:p>
          <a:p>
            <a:r>
              <a:rPr lang="en-US" baseline="0" dirty="0" smtClean="0"/>
              <a:t>ARL worked with the Commission for Environmental Cooperation (established following the passage of NAFTA in 1994 to address environmental concerns) to design and implement a Regional Action Plan designed to upgrade toxics monitoring and assessment between Canada, Mexico, and the US.  While a charter was developed, governments have not provided the resources to permit real success.  Meanwhile, ARL does continue to provide advise and to contribute to workshops addressing dioxin and mercury issues.  </a:t>
            </a:r>
          </a:p>
          <a:p>
            <a:endParaRPr lang="en-US" baseline="0" dirty="0" smtClean="0"/>
          </a:p>
          <a:p>
            <a:r>
              <a:rPr lang="en-US" baseline="0" dirty="0" smtClean="0"/>
              <a:t>ARL has an ongoing relationship with the International Joint Commission between the US and Canada in and advisement role that primarily addresses issues associated with atmospheric emissions of sulfur, nitrogen, mercury, and other compounds that affect ecosystems and human health.  IJC activities are discussed in a slide below.  </a:t>
            </a:r>
          </a:p>
          <a:p>
            <a:endParaRPr lang="en-US" baseline="0" dirty="0" smtClean="0"/>
          </a:p>
          <a:p>
            <a:r>
              <a:rPr lang="en-US" baseline="0" dirty="0" smtClean="0"/>
              <a:t>ARL also serves as subject matter experts in leading the Global Atmosphere Watch Precipitation Chemistry program for the WMO.  The implications of that work is discussed in following slides, and emerging links with other groups in the international community are identified.  </a:t>
            </a:r>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1774">
              <a:defRPr/>
            </a:pPr>
            <a:r>
              <a:rPr lang="en-US" dirty="0" smtClean="0"/>
              <a:t>ARL has been involved with the National Atmospheric Deposition Program since 1980.</a:t>
            </a:r>
            <a:r>
              <a:rPr lang="en-US" baseline="0" dirty="0" smtClean="0"/>
              <a:t>  </a:t>
            </a:r>
          </a:p>
          <a:p>
            <a:pPr defTabSz="931774">
              <a:defRPr/>
            </a:pPr>
            <a:endParaRPr lang="en-US" baseline="0" dirty="0" smtClean="0"/>
          </a:p>
          <a:p>
            <a:pPr defTabSz="931774">
              <a:defRPr/>
            </a:pPr>
            <a:r>
              <a:rPr lang="en-US" baseline="0" dirty="0" smtClean="0"/>
              <a:t>During the 1980s and 1990s, ARL operated more that 15 weekly wet-deposition stations, out of a total network that currently includes about 230 stations.  A key </a:t>
            </a:r>
            <a:r>
              <a:rPr lang="en-US" dirty="0" smtClean="0"/>
              <a:t>NADP/NTN application</a:t>
            </a:r>
            <a:r>
              <a:rPr lang="en-US" baseline="0" dirty="0" smtClean="0"/>
              <a:t> </a:t>
            </a:r>
            <a:r>
              <a:rPr lang="en-US" dirty="0" smtClean="0"/>
              <a:t>concerns trend identification,</a:t>
            </a:r>
            <a:r>
              <a:rPr lang="en-US" baseline="0" dirty="0" smtClean="0"/>
              <a:t> used principally for addressing the results of cap and trade (title IV) 1990 CAAA and subsequent legislation affecting power plants, vehicles, and industry.  In the early years, the task was to understand the situation.  More recently, the task has been to track trends in sulfur, nitrogen, and base cation deposition and to contribute to air chemistry and ecosystem studies as appropriate.  At present, the hottest application for NTN is to address critical loads, a concept used heavily in Europe, previously rejected in the US, meant to assess the capacity of an ecosystem to deal with anthropogenic loadings of nutrients and other compounds.</a:t>
            </a:r>
          </a:p>
          <a:p>
            <a:pPr defTabSz="931774">
              <a:defRPr/>
            </a:pPr>
            <a:endParaRPr lang="en-US" baseline="0" dirty="0" smtClean="0"/>
          </a:p>
          <a:p>
            <a:pPr defTabSz="931774">
              <a:defRPr/>
            </a:pPr>
            <a:r>
              <a:rPr lang="en-GB" dirty="0" smtClean="0"/>
              <a:t>Within the Long Range Transport of Air Pollutants  (LRTAP) convention (51 Parties – most European but includes US and Canada), the classical methods for setting critical loads of acidity have been successful in linking atmospheric deposition to ecosystem damage and contributed decisively in setting lower emission targets for acidity. For nitrogen (N) on the other hand, emissions continue to be elevated over wide parts of Europe, even exceeding in large parts the current critical loads. Conventionally, two methods are used to date for setting critical loads of nitrogen deposition for terrestrial ecosystem, namely the empirical critical loads and the dynamically modelled concentrations of nutrient nitrogen in soil solutions. The empirical critical loads are based on experimental or observed damage to plants at given nitrogen inputs, and by definition do not include other sources of reactive N nor other drivers which may alter the response to plants to N inputs. The dynamic modelling of nutrient N in soil solution measures excess N deposition by its effect on N concentrations in soil solution in excess of a vegetation type specific value defined by De </a:t>
            </a:r>
            <a:r>
              <a:rPr lang="en-GB" dirty="0" err="1" smtClean="0"/>
              <a:t>Vries</a:t>
            </a:r>
            <a:r>
              <a:rPr lang="en-GB" dirty="0" smtClean="0"/>
              <a:t> et al. (2007). </a:t>
            </a:r>
            <a:endParaRPr lang="en-US" dirty="0" smtClean="0"/>
          </a:p>
          <a:p>
            <a:pPr defTabSz="931774">
              <a:defRPr/>
            </a:pPr>
            <a:endParaRPr lang="en-US" baseline="0" dirty="0" smtClean="0"/>
          </a:p>
          <a:p>
            <a:r>
              <a:rPr lang="en-US" dirty="0" smtClean="0"/>
              <a:t>ARL has had two members chair the overall program:  Rick </a:t>
            </a:r>
            <a:r>
              <a:rPr lang="en-US" dirty="0" err="1" smtClean="0"/>
              <a:t>Artz</a:t>
            </a:r>
            <a:r>
              <a:rPr lang="en-US" dirty="0" smtClean="0"/>
              <a:t> in 2000 and Maggie</a:t>
            </a:r>
            <a:r>
              <a:rPr lang="en-US" baseline="0" dirty="0" smtClean="0"/>
              <a:t> </a:t>
            </a:r>
            <a:r>
              <a:rPr lang="en-US" baseline="0" dirty="0" err="1" smtClean="0"/>
              <a:t>Kerchner</a:t>
            </a:r>
            <a:r>
              <a:rPr lang="en-US" baseline="0" dirty="0" smtClean="0"/>
              <a:t> in 2006.  We have also been active in the Network Operations Subcommittee and the Ecological Response and Outreach Subcommittee.  NOAA continues to have a representative on the NADP Executive and Budget Committees as well.</a:t>
            </a:r>
          </a:p>
          <a:p>
            <a:endParaRPr lang="en-US" baseline="0" dirty="0" smtClean="0"/>
          </a:p>
          <a:p>
            <a:r>
              <a:rPr lang="en-US" baseline="0" dirty="0" smtClean="0"/>
              <a:t>ARL has actively participated in NADP for many years and has contributed to network in a variety of ways:</a:t>
            </a:r>
          </a:p>
          <a:p>
            <a:pPr>
              <a:buFontTx/>
              <a:buChar char="-"/>
            </a:pPr>
            <a:r>
              <a:rPr lang="en-US" baseline="0" dirty="0" smtClean="0"/>
              <a:t>Equipment modernization via the Small Business Innovative Research program </a:t>
            </a:r>
            <a:r>
              <a:rPr lang="en-US" dirty="0" smtClean="0"/>
              <a:t> </a:t>
            </a:r>
          </a:p>
          <a:p>
            <a:pPr>
              <a:buFontTx/>
              <a:buChar char="-"/>
            </a:pPr>
            <a:r>
              <a:rPr lang="en-US" dirty="0" smtClean="0"/>
              <a:t>Various attempts to link NADP with the climate monitoring community,</a:t>
            </a:r>
            <a:r>
              <a:rPr lang="en-US" baseline="0" dirty="0" smtClean="0"/>
              <a:t> including the Climate Reference Network and the Historic Climate Monitoring Network Modernization.</a:t>
            </a:r>
          </a:p>
          <a:p>
            <a:pPr>
              <a:buFontTx/>
              <a:buChar char="-"/>
            </a:pPr>
            <a:r>
              <a:rPr lang="en-US" baseline="0" dirty="0" smtClean="0"/>
              <a:t>Through the introduction of new </a:t>
            </a:r>
            <a:r>
              <a:rPr lang="en-US" baseline="0" dirty="0" err="1" smtClean="0"/>
              <a:t>subnetworks</a:t>
            </a:r>
            <a:r>
              <a:rPr lang="en-US" baseline="0" dirty="0" smtClean="0"/>
              <a:t> – in 1992 with AIRMoN and as part of a larger group of scientists in recent years through the development of network protocols for the atmospheric mercury network.  </a:t>
            </a:r>
          </a:p>
          <a:p>
            <a:pPr>
              <a:buFontTx/>
              <a:buChar char="-"/>
            </a:pPr>
            <a:r>
              <a:rPr lang="en-US" baseline="0" dirty="0" smtClean="0"/>
              <a:t>Through support of the State College, Pennsylvania station that provides a benchmark between NADP and Canadian monitoring systems.</a:t>
            </a:r>
          </a:p>
          <a:p>
            <a:pPr>
              <a:buFontTx/>
              <a:buChar char="-"/>
            </a:pPr>
            <a:endParaRPr lang="en-US" baseline="0" dirty="0" smtClean="0"/>
          </a:p>
          <a:p>
            <a:pPr>
              <a:buFontTx/>
              <a:buChar char="-"/>
            </a:pPr>
            <a:r>
              <a:rPr lang="en-US" baseline="0" dirty="0" smtClean="0"/>
              <a:t>Key products of the National Trends Network include the annual maps – two of which are shown here for sulfate deposition, and the NTN animated maps that clearly demonstrate trends in the major ions found in precipitation.</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smtClean="0"/>
              <a:t>As mentioned previously, in 1992, ARL began the Atmospheric Integrated Research Monitoring Network – AIRMoN, building upon the MAP3S program begun in 1976 by DOE.  AIRMoN was designed to address not just trends in wet and dry deposition but was also intended to improve the underlying science.  </a:t>
            </a:r>
          </a:p>
          <a:p>
            <a:endParaRPr lang="en-US" baseline="0" dirty="0" smtClean="0"/>
          </a:p>
          <a:p>
            <a:r>
              <a:rPr lang="en-US" baseline="0" dirty="0" smtClean="0"/>
              <a:t>The AIRMoN-wet program was originally envisioned as a program of national scope containing about 25 daily monitoring stations.  It has become a “boutique” program, composed of seven sites due to budget reality.  These sites are expensive – costing about three times what is needed for an NTN station – but provide data suitable for source-receptor studies and considerably more structure to the data set useful for process understanding.  </a:t>
            </a:r>
          </a:p>
          <a:p>
            <a:endParaRPr lang="en-US" baseline="0" dirty="0" smtClean="0"/>
          </a:p>
          <a:p>
            <a:r>
              <a:rPr lang="en-US" baseline="0" dirty="0" smtClean="0"/>
              <a:t>Due to their quality and longevity, AIRMoN sites are among the “crown jewels” of US monitoring and should be preserved.  Quality assured daily wet-only measurements define the highest standard as identified by the World Meteorological Organization Global Watch Program, providing a benchmark for the more routine weekly or (in much of the world) bulk (open bucket) samples.     </a:t>
            </a:r>
          </a:p>
          <a:p>
            <a:endParaRPr lang="en-US" baseline="0" dirty="0" smtClean="0"/>
          </a:p>
          <a:p>
            <a:r>
              <a:rPr lang="en-US" baseline="0" dirty="0" smtClean="0"/>
              <a:t>To date, AIRMoN samples have been used for </a:t>
            </a:r>
          </a:p>
          <a:p>
            <a:endParaRPr lang="en-US" baseline="0" dirty="0" smtClean="0"/>
          </a:p>
          <a:p>
            <a:pPr>
              <a:buFont typeface="Arial" pitchFamily="34" charset="0"/>
              <a:buChar char="•"/>
            </a:pPr>
            <a:r>
              <a:rPr lang="en-US" baseline="0" dirty="0" smtClean="0"/>
              <a:t>Comparison of chemistry between weekly and daily samples</a:t>
            </a:r>
          </a:p>
          <a:p>
            <a:pPr lvl="1">
              <a:buFont typeface="Arial" pitchFamily="34" charset="0"/>
              <a:buNone/>
            </a:pPr>
            <a:r>
              <a:rPr lang="en-US" dirty="0" smtClean="0"/>
              <a:t>Butler T.J. and G.E. Likens.  1998.  Weekly and daily precipitation chemistry network comparisons in the eastern U.S. : NADP/NTN vs. MAP3S/AIRMoN.  </a:t>
            </a:r>
            <a:r>
              <a:rPr lang="en-US" i="1" dirty="0" smtClean="0"/>
              <a:t>Atmos. Environ.</a:t>
            </a:r>
            <a:r>
              <a:rPr lang="en-US" dirty="0" smtClean="0"/>
              <a:t> 32(21):3749-3765.</a:t>
            </a:r>
          </a:p>
          <a:p>
            <a:r>
              <a:rPr lang="en-US" dirty="0" smtClean="0"/>
              <a:t> </a:t>
            </a:r>
          </a:p>
          <a:p>
            <a:pPr lvl="1">
              <a:buFont typeface="Arial" pitchFamily="34" charset="0"/>
              <a:buNone/>
            </a:pPr>
            <a:r>
              <a:rPr lang="en-US" dirty="0" smtClean="0"/>
              <a:t>Gilliland, A.B., T.J. Butler and G.E. Likens. 2002. Monthly and annual bias in weekly (NADP/NTN) </a:t>
            </a:r>
            <a:r>
              <a:rPr lang="en-US" dirty="0" err="1" smtClean="0"/>
              <a:t>vs</a:t>
            </a:r>
            <a:r>
              <a:rPr lang="en-US" dirty="0" smtClean="0"/>
              <a:t> daily (AIRMoN) precipitation chemistry data in the eastern USA. Atmos. Environ. </a:t>
            </a:r>
            <a:r>
              <a:rPr lang="en-US" b="1" dirty="0" smtClean="0"/>
              <a:t>36</a:t>
            </a:r>
            <a:r>
              <a:rPr lang="en-US" dirty="0" smtClean="0"/>
              <a:t>:5197-5206. </a:t>
            </a:r>
          </a:p>
          <a:p>
            <a:pPr>
              <a:buFontTx/>
              <a:buChar char="-"/>
            </a:pPr>
            <a:endParaRPr lang="en-US" baseline="0" dirty="0" smtClean="0"/>
          </a:p>
          <a:p>
            <a:pPr>
              <a:buFont typeface="Arial" pitchFamily="34" charset="0"/>
              <a:buChar char="•"/>
            </a:pPr>
            <a:r>
              <a:rPr lang="en-US" baseline="0" dirty="0" smtClean="0"/>
              <a:t>Trend analysis</a:t>
            </a:r>
          </a:p>
          <a:p>
            <a:pPr marL="465887" lvl="1" defTabSz="931774">
              <a:defRPr/>
            </a:pPr>
            <a:r>
              <a:rPr lang="en-US" dirty="0" smtClean="0"/>
              <a:t>Lehmann, C.M.B. 2006.  “Atmospheric Deposition Monitoring to Assess Trends in Atmospheric Species." Ph.D. Dissertation, University of Illinois at Urbana-Champaign, Urbana, IL.  </a:t>
            </a:r>
          </a:p>
          <a:p>
            <a:pPr lvl="1">
              <a:buFontTx/>
              <a:buChar char="-"/>
            </a:pPr>
            <a:endParaRPr lang="en-US" baseline="0" dirty="0" smtClean="0"/>
          </a:p>
          <a:p>
            <a:pPr>
              <a:buFont typeface="Arial" pitchFamily="34" charset="0"/>
              <a:buChar char="•"/>
            </a:pPr>
            <a:r>
              <a:rPr lang="en-US" baseline="0" dirty="0" smtClean="0"/>
              <a:t>Source-receptor relationships when coupled with HYSPLIT back trajectories</a:t>
            </a:r>
          </a:p>
          <a:p>
            <a:pPr marL="465887" lvl="1" defTabSz="931774">
              <a:defRPr/>
            </a:pPr>
            <a:r>
              <a:rPr lang="de-DE" dirty="0" smtClean="0"/>
              <a:t>Butler, T. J. , G.E. Likens, F.M. Vermeylen, and B.J.B. Stunder.  </a:t>
            </a:r>
            <a:r>
              <a:rPr lang="en-US" dirty="0" smtClean="0"/>
              <a:t>2003.  The relation between </a:t>
            </a:r>
            <a:r>
              <a:rPr lang="en-US" dirty="0" err="1" smtClean="0"/>
              <a:t>NOx</a:t>
            </a:r>
            <a:r>
              <a:rPr lang="en-US" dirty="0" smtClean="0"/>
              <a:t> emissions and precipitation NO3- in the eastern USA.  </a:t>
            </a:r>
            <a:r>
              <a:rPr lang="en-US" i="1" dirty="0" smtClean="0"/>
              <a:t>Atmos. Environ.</a:t>
            </a:r>
            <a:r>
              <a:rPr lang="en-US" dirty="0" smtClean="0"/>
              <a:t> 37:2093-2104.</a:t>
            </a:r>
          </a:p>
          <a:p>
            <a:pPr>
              <a:buFontTx/>
              <a:buChar char="-"/>
            </a:pPr>
            <a:endParaRPr lang="en-US" baseline="0" dirty="0" smtClean="0"/>
          </a:p>
          <a:p>
            <a:pPr>
              <a:buFont typeface="Arial" pitchFamily="34" charset="0"/>
              <a:buChar char="•"/>
            </a:pPr>
            <a:r>
              <a:rPr lang="en-US" baseline="0" dirty="0" smtClean="0"/>
              <a:t>Air quality model development  </a:t>
            </a:r>
          </a:p>
          <a:p>
            <a:pPr lvl="1">
              <a:buFont typeface="Arial" pitchFamily="34" charset="0"/>
              <a:buNone/>
            </a:pPr>
            <a:r>
              <a:rPr lang="en-US" baseline="0" dirty="0" smtClean="0"/>
              <a:t>Illinois State Water Survey provides preliminary data to the CMAQ modeling team about one week after received from the field.  Full quality assurance takes a couple of months.  ARL CMAQ modelers use these data to better understand model characteristics.</a:t>
            </a:r>
          </a:p>
          <a:p>
            <a:pPr>
              <a:buFontTx/>
              <a:buNone/>
            </a:pPr>
            <a:r>
              <a:rPr lang="en-US" baseline="0" dirty="0" smtClean="0"/>
              <a:t> </a:t>
            </a:r>
          </a:p>
          <a:p>
            <a:pPr>
              <a:buFont typeface="Arial" pitchFamily="34" charset="0"/>
              <a:buChar char="•"/>
            </a:pPr>
            <a:r>
              <a:rPr lang="en-US" baseline="0" dirty="0" smtClean="0"/>
              <a:t>Atmospheric chemistry and deposition</a:t>
            </a:r>
          </a:p>
          <a:p>
            <a:pPr lvl="1">
              <a:buFont typeface="Arial" pitchFamily="34" charset="0"/>
              <a:buNone/>
            </a:pPr>
            <a:r>
              <a:rPr lang="en-US" dirty="0" smtClean="0"/>
              <a:t>Hedin, L.O., L. </a:t>
            </a:r>
            <a:r>
              <a:rPr lang="en-US" dirty="0" err="1" smtClean="0"/>
              <a:t>Granat</a:t>
            </a:r>
            <a:r>
              <a:rPr lang="en-US" dirty="0" smtClean="0"/>
              <a:t>, G.E. Likens, T.A. </a:t>
            </a:r>
            <a:r>
              <a:rPr lang="en-US" dirty="0" err="1" smtClean="0"/>
              <a:t>Buishand</a:t>
            </a:r>
            <a:r>
              <a:rPr lang="en-US" dirty="0" smtClean="0"/>
              <a:t>, J.N. Galloway, T.J. Butler, and H. Rhode.  1994.  Steep declines in atmospheric base cations in regions of Europe and North America.  </a:t>
            </a:r>
            <a:r>
              <a:rPr lang="de-DE" i="1" dirty="0" smtClean="0"/>
              <a:t>Nature</a:t>
            </a:r>
            <a:r>
              <a:rPr lang="de-DE" dirty="0" smtClean="0"/>
              <a:t> 367: 351-354.</a:t>
            </a:r>
            <a:endParaRPr lang="en-US" dirty="0" smtClean="0"/>
          </a:p>
          <a:p>
            <a:r>
              <a:rPr lang="de-DE" dirty="0" smtClean="0"/>
              <a:t> </a:t>
            </a:r>
            <a:endParaRPr lang="en-US" dirty="0" smtClean="0"/>
          </a:p>
          <a:p>
            <a:pPr lvl="1"/>
            <a:r>
              <a:rPr lang="de-DE" dirty="0" smtClean="0"/>
              <a:t>Butler, T. J. , G.E. Likens, F.M. Vermeylen, and B.J.B. Stunder.  </a:t>
            </a:r>
            <a:r>
              <a:rPr lang="en-US" dirty="0" smtClean="0"/>
              <a:t>(2005) The Impact of Changing Nitrogen Oxide Emissions on Wet and Dry Nitrogen Deposition in the Northeastern USA. Atmos. Environ. 39:4851-4862.</a:t>
            </a:r>
          </a:p>
          <a:p>
            <a:pPr>
              <a:buFont typeface="Arial" pitchFamily="34" charset="0"/>
              <a:buChar char="•"/>
            </a:pPr>
            <a:endParaRPr lang="en-US" baseline="0" dirty="0" smtClean="0"/>
          </a:p>
          <a:p>
            <a:pPr>
              <a:buFont typeface="Arial" pitchFamily="34" charset="0"/>
              <a:buChar char="•"/>
            </a:pPr>
            <a:r>
              <a:rPr lang="en-US" baseline="0" dirty="0" smtClean="0"/>
              <a:t>Ecosystem studies:</a:t>
            </a:r>
          </a:p>
          <a:p>
            <a:pPr lvl="1">
              <a:buFont typeface="Arial" pitchFamily="34" charset="0"/>
              <a:buNone/>
            </a:pPr>
            <a:r>
              <a:rPr lang="en-US" dirty="0" err="1" smtClean="0"/>
              <a:t>Scudlark</a:t>
            </a:r>
            <a:r>
              <a:rPr lang="en-US" dirty="0" smtClean="0"/>
              <a:t>, J.R., K.C. Rice, K.M. </a:t>
            </a:r>
            <a:r>
              <a:rPr lang="en-US" dirty="0" err="1" smtClean="0"/>
              <a:t>Conko</a:t>
            </a:r>
            <a:r>
              <a:rPr lang="en-US" dirty="0" smtClean="0"/>
              <a:t>, O.P. Bricker and </a:t>
            </a:r>
            <a:r>
              <a:rPr lang="en-US" dirty="0" err="1" smtClean="0"/>
              <a:t>T.M.Church</a:t>
            </a:r>
            <a:r>
              <a:rPr lang="en-US" dirty="0" smtClean="0"/>
              <a:t>. 2005. Transmission of Atmospherically Derived Trace Elements Through an Undeveloped, Forested Maryland Watershed.  Water, Air &amp; Soil Pollution 63:53-79. </a:t>
            </a:r>
          </a:p>
          <a:p>
            <a:pPr lvl="1">
              <a:buFont typeface="Arial" pitchFamily="34" charset="0"/>
              <a:buNone/>
            </a:pPr>
            <a:endParaRPr lang="en-US" dirty="0" smtClean="0"/>
          </a:p>
          <a:p>
            <a:pPr lvl="1">
              <a:buFont typeface="Arial" pitchFamily="34" charset="0"/>
              <a:buNone/>
            </a:pPr>
            <a:r>
              <a:rPr lang="en-US" dirty="0" err="1" smtClean="0"/>
              <a:t>Scudlark</a:t>
            </a:r>
            <a:r>
              <a:rPr lang="en-US" dirty="0" smtClean="0"/>
              <a:t>, J.R., J.A. Jennings, M.J. Roadman, K.B. </a:t>
            </a:r>
            <a:r>
              <a:rPr lang="en-US" dirty="0" err="1" smtClean="0"/>
              <a:t>Savidge</a:t>
            </a:r>
            <a:r>
              <a:rPr lang="en-US" dirty="0" smtClean="0"/>
              <a:t> and W.J. </a:t>
            </a:r>
            <a:r>
              <a:rPr lang="en-US" dirty="0" err="1" smtClean="0"/>
              <a:t>Ullman</a:t>
            </a:r>
            <a:r>
              <a:rPr lang="en-US" dirty="0" smtClean="0"/>
              <a:t>. 2005. Atmospheric Nitrogen Inputs to the Delaware Inland Bays: The Importance of Ammonia.  Environmental Pollution 135: 4333-443. </a:t>
            </a:r>
          </a:p>
          <a:p>
            <a:pPr lvl="1">
              <a:buFont typeface="Arial" pitchFamily="34" charset="0"/>
              <a:buNone/>
            </a:pPr>
            <a:endParaRPr lang="en-US" dirty="0" smtClean="0"/>
          </a:p>
          <a:p>
            <a:pPr lvl="1">
              <a:buFont typeface="Arial" pitchFamily="34" charset="0"/>
              <a:buNone/>
            </a:pPr>
            <a:r>
              <a:rPr lang="en-US" dirty="0" smtClean="0"/>
              <a:t>Volk, J.A., K.B. </a:t>
            </a:r>
            <a:r>
              <a:rPr lang="en-US" dirty="0" err="1" smtClean="0"/>
              <a:t>Savidge</a:t>
            </a:r>
            <a:r>
              <a:rPr lang="en-US" dirty="0" smtClean="0"/>
              <a:t>, J.R. </a:t>
            </a:r>
            <a:r>
              <a:rPr lang="en-US" dirty="0" err="1" smtClean="0"/>
              <a:t>Scudlark</a:t>
            </a:r>
            <a:r>
              <a:rPr lang="en-US" dirty="0" smtClean="0"/>
              <a:t>, A.S. Andres and W.J. </a:t>
            </a:r>
            <a:r>
              <a:rPr lang="en-US" dirty="0" err="1" smtClean="0"/>
              <a:t>Ullman</a:t>
            </a:r>
            <a:r>
              <a:rPr lang="en-US" dirty="0" smtClean="0"/>
              <a:t>. 2006.  Nitrogen Loads Through </a:t>
            </a:r>
            <a:r>
              <a:rPr lang="en-US" dirty="0" err="1" smtClean="0"/>
              <a:t>Baseflow</a:t>
            </a:r>
            <a:r>
              <a:rPr lang="en-US" dirty="0" smtClean="0"/>
              <a:t>, </a:t>
            </a:r>
            <a:r>
              <a:rPr lang="en-US" dirty="0" err="1" smtClean="0"/>
              <a:t>Stormflow</a:t>
            </a:r>
            <a:r>
              <a:rPr lang="en-US" dirty="0" smtClean="0"/>
              <a:t> and Underflow to Rehoboth Bay, Delaware.  Journal of Environmental Quality 35: 1742-1755.</a:t>
            </a:r>
          </a:p>
          <a:p>
            <a:pPr lvl="1">
              <a:buFont typeface="Arial" pitchFamily="34" charset="0"/>
              <a:buNone/>
            </a:pPr>
            <a:endParaRPr lang="en-US" dirty="0" smtClean="0"/>
          </a:p>
          <a:p>
            <a:pPr lvl="1">
              <a:buFont typeface="Arial" pitchFamily="34" charset="0"/>
              <a:buNone/>
            </a:pPr>
            <a:r>
              <a:rPr lang="en-US" dirty="0" smtClean="0"/>
              <a:t>Driscoll C.T., G.B. Lawrence, A.J. </a:t>
            </a:r>
            <a:r>
              <a:rPr lang="en-US" dirty="0" err="1" smtClean="0"/>
              <a:t>Bulger</a:t>
            </a:r>
            <a:r>
              <a:rPr lang="en-US" dirty="0" smtClean="0"/>
              <a:t>, T.J. Butler, C.S. </a:t>
            </a:r>
            <a:r>
              <a:rPr lang="en-US" dirty="0" err="1" smtClean="0"/>
              <a:t>Cronan</a:t>
            </a:r>
            <a:r>
              <a:rPr lang="en-US" dirty="0" smtClean="0"/>
              <a:t>, C. Eagar, K.F. Lambert, G.E. Likens, J.L. Stoddard. (2001)  Acidic deposition in the northeastern U.S. : sources and inputs, ecosystem effects, and management strategies. </a:t>
            </a:r>
            <a:r>
              <a:rPr lang="en-US" i="1" dirty="0" smtClean="0"/>
              <a:t>Bio Science</a:t>
            </a:r>
            <a:r>
              <a:rPr lang="en-US" dirty="0" smtClean="0"/>
              <a:t>  </a:t>
            </a:r>
            <a:r>
              <a:rPr lang="en-US" b="1" dirty="0" smtClean="0"/>
              <a:t>51</a:t>
            </a:r>
            <a:r>
              <a:rPr lang="en-US" dirty="0" smtClean="0"/>
              <a:t> (3) 180-198</a:t>
            </a:r>
            <a:r>
              <a:rPr lang="en-US" i="1" dirty="0" smtClean="0"/>
              <a:t>.</a:t>
            </a:r>
            <a:endParaRPr lang="en-US" dirty="0" smtClean="0"/>
          </a:p>
          <a:p>
            <a:pPr lvl="1">
              <a:buFont typeface="Arial" pitchFamily="34" charset="0"/>
              <a:buNone/>
            </a:pPr>
            <a:endParaRPr lang="en-US" baseline="0" dirty="0" smtClean="0"/>
          </a:p>
          <a:p>
            <a:pPr>
              <a:buFont typeface="Arial" pitchFamily="34" charset="0"/>
              <a:buChar char="•"/>
            </a:pPr>
            <a:r>
              <a:rPr lang="en-US" baseline="0" dirty="0" smtClean="0"/>
              <a:t>Coastal nitrogen deposition</a:t>
            </a:r>
          </a:p>
          <a:p>
            <a:pPr lvl="1">
              <a:buFont typeface="Arial" pitchFamily="34" charset="0"/>
              <a:buNone/>
            </a:pPr>
            <a:r>
              <a:rPr lang="en-US" dirty="0" err="1" smtClean="0"/>
              <a:t>Mizak</a:t>
            </a:r>
            <a:r>
              <a:rPr lang="en-US" dirty="0" smtClean="0"/>
              <a:t>, C.A., S.W. Campbell, M.E. Luther, R.P. Carnahan, R.J. Murphy, and N.D. Poor. 2005. Below-cloud Ammonia Scavenging in Convective Thunderstorms at a Coastal Research Site in Tampa, FL, USA.  Atmospheric Environment. 39:1575-1584. </a:t>
            </a: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Agricultural studies</a:t>
            </a:r>
          </a:p>
          <a:p>
            <a:pPr lvl="1">
              <a:buFont typeface="Arial" pitchFamily="34" charset="0"/>
              <a:buNone/>
            </a:pPr>
            <a:r>
              <a:rPr lang="en-US" dirty="0" err="1" smtClean="0"/>
              <a:t>Krupa</a:t>
            </a:r>
            <a:r>
              <a:rPr lang="en-US" dirty="0" smtClean="0"/>
              <a:t>, S., F. Booker, V. </a:t>
            </a:r>
            <a:r>
              <a:rPr lang="en-US" dirty="0" err="1" smtClean="0"/>
              <a:t>Bowersox</a:t>
            </a:r>
            <a:r>
              <a:rPr lang="en-US" dirty="0" smtClean="0"/>
              <a:t>, D. </a:t>
            </a:r>
            <a:r>
              <a:rPr lang="en-US" dirty="0" err="1" smtClean="0"/>
              <a:t>Grantz</a:t>
            </a:r>
            <a:r>
              <a:rPr lang="en-US" dirty="0" smtClean="0"/>
              <a:t>, and C. Lehmann, C. 2006.  Uncertainties in the Current Knowledge of Some Atmospheric Trace Gases Associated with US Agriculture. Environmental Pollution.</a:t>
            </a: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Special studies:  </a:t>
            </a:r>
          </a:p>
          <a:p>
            <a:pPr lvl="1">
              <a:buFont typeface="Arial" pitchFamily="34" charset="0"/>
              <a:buNone/>
            </a:pPr>
            <a:r>
              <a:rPr lang="en-US" baseline="0" dirty="0" smtClean="0"/>
              <a:t>Preservatives – potentially useful for measurements in remote locations where refrigeration is unavailable and transportation is difficult</a:t>
            </a:r>
          </a:p>
          <a:p>
            <a:pPr lvl="1">
              <a:buFont typeface="Arial" pitchFamily="34" charset="0"/>
              <a:buNone/>
            </a:pPr>
            <a:r>
              <a:rPr lang="en-US" baseline="0" dirty="0" smtClean="0"/>
              <a:t>Collocation with airborne mercury measurements for the purpose of identification of major events</a:t>
            </a:r>
          </a:p>
          <a:p>
            <a:pPr lvl="1">
              <a:buFont typeface="Arial" pitchFamily="34" charset="0"/>
              <a:buNone/>
            </a:pPr>
            <a:r>
              <a:rPr lang="en-US" baseline="0" dirty="0" smtClean="0"/>
              <a:t>Use of left over samples for soybean rust studies and various isotope studies</a:t>
            </a:r>
          </a:p>
          <a:p>
            <a:pPr>
              <a:buFont typeface="Arial" pitchFamily="34" charset="0"/>
              <a:buChar char="•"/>
            </a:pPr>
            <a:endParaRPr lang="en-US" baseline="0" dirty="0" smtClean="0"/>
          </a:p>
          <a:p>
            <a:pPr>
              <a:buFont typeface="Arial" pitchFamily="34" charset="0"/>
              <a:buChar char="•"/>
            </a:pPr>
            <a:r>
              <a:rPr lang="en-US" baseline="0" dirty="0" err="1" smtClean="0"/>
              <a:t>Artz’s</a:t>
            </a:r>
            <a:r>
              <a:rPr lang="en-US" baseline="0" dirty="0" smtClean="0"/>
              <a:t> wish list:</a:t>
            </a:r>
          </a:p>
          <a:p>
            <a:r>
              <a:rPr lang="en-US" baseline="0" dirty="0" smtClean="0"/>
              <a:t>25 sites nationally</a:t>
            </a:r>
          </a:p>
          <a:p>
            <a:r>
              <a:rPr lang="en-US" baseline="0" dirty="0" smtClean="0"/>
              <a:t>Collocated with </a:t>
            </a:r>
            <a:r>
              <a:rPr lang="en-US" baseline="0" dirty="0" err="1" smtClean="0"/>
              <a:t>AMNet</a:t>
            </a:r>
            <a:r>
              <a:rPr lang="en-US" baseline="0" dirty="0" smtClean="0"/>
              <a:t> (speciated mercury in the atmosphere) and climate sites</a:t>
            </a:r>
          </a:p>
          <a:p>
            <a:r>
              <a:rPr lang="en-US" baseline="0" dirty="0" smtClean="0"/>
              <a:t>Collocated with </a:t>
            </a:r>
            <a:r>
              <a:rPr lang="en-US" baseline="0" dirty="0" err="1" smtClean="0"/>
              <a:t>filterpack</a:t>
            </a:r>
            <a:r>
              <a:rPr lang="en-US" baseline="0" dirty="0" smtClean="0"/>
              <a:t> and continuous gas and particle measurements</a:t>
            </a:r>
          </a:p>
          <a:p>
            <a:endParaRPr lang="en-US" baseline="0" dirty="0" smtClean="0"/>
          </a:p>
          <a:p>
            <a:r>
              <a:rPr lang="en-US" baseline="0" dirty="0" smtClean="0"/>
              <a:t>Seminal study by Gilliland et al, 2002:</a:t>
            </a:r>
          </a:p>
          <a:p>
            <a:r>
              <a:rPr lang="en-US" dirty="0" smtClean="0"/>
              <a:t>Previous comparisons of the data from the National Atmospheric Deposition Program, National Trends Network (NTN) against collocated event sampled data and daily sampled data suggest a substantial bias in the concentration of ammonium [NH</a:t>
            </a:r>
            <a:r>
              <a:rPr lang="en-US" baseline="-25000" dirty="0" smtClean="0"/>
              <a:t>4</a:t>
            </a:r>
            <a:r>
              <a:rPr lang="en-US" baseline="30000" dirty="0" smtClean="0"/>
              <a:t>+</a:t>
            </a:r>
            <a:r>
              <a:rPr lang="en-US" dirty="0" smtClean="0"/>
              <a:t>] and concentrations of several base cations, while the comparability of other ion concentrations ranges among the studies. Eight years of collocated data from five NTN and Atmospheric Integrated Research and Monitoring Network (AIRMoN) sites are compared here. Unlike previous analyses, the data from these two data sets were analyzed in the same laboratory using the same analytical methods; therefore, factors that influence concentration differences can be isolated to sampling frequency and sample preservation techniques. For comparison, the relative biases for these data have been calculated using both median value and volume-weighted mean concentrations, following two different approaches in the literature. The results suggest a relative bias of about 10% in [NH</a:t>
            </a:r>
            <a:r>
              <a:rPr lang="en-US" baseline="-25000" dirty="0" smtClean="0"/>
              <a:t>4</a:t>
            </a:r>
            <a:r>
              <a:rPr lang="en-US" baseline="30000" dirty="0" smtClean="0"/>
              <a:t>+</a:t>
            </a:r>
            <a:r>
              <a:rPr lang="en-US" dirty="0" smtClean="0"/>
              <a:t>] (NTN less than AIRMoN), which is smaller than previous estimates that included the influence of inter-laboratory comparisons. The annual relative bias of [H</a:t>
            </a:r>
            <a:r>
              <a:rPr lang="en-US" baseline="30000" dirty="0" smtClean="0"/>
              <a:t>+</a:t>
            </a:r>
            <a:r>
              <a:rPr lang="en-US" dirty="0" smtClean="0"/>
              <a:t>] increases over the analysis period, which results in a larger total relative bias for [H</a:t>
            </a:r>
            <a:r>
              <a:rPr lang="en-US" baseline="30000" dirty="0" smtClean="0"/>
              <a:t>+</a:t>
            </a:r>
            <a:r>
              <a:rPr lang="en-US" dirty="0" smtClean="0"/>
              <a:t>] than found in a previous analysis of AIRMoN and NTN data. When comparing NTN and AIRMoN data on monthly time scales, strong seasonal variations are evident in the relative bias for [H</a:t>
            </a:r>
            <a:r>
              <a:rPr lang="en-US" baseline="30000" dirty="0" smtClean="0"/>
              <a:t>+</a:t>
            </a:r>
            <a:r>
              <a:rPr lang="en-US" dirty="0" smtClean="0"/>
              <a:t>], [NH</a:t>
            </a:r>
            <a:r>
              <a:rPr lang="en-US" baseline="-25000" dirty="0" smtClean="0"/>
              <a:t>4</a:t>
            </a:r>
            <a:r>
              <a:rPr lang="en-US" baseline="30000" dirty="0" smtClean="0"/>
              <a:t>+</a:t>
            </a:r>
            <a:r>
              <a:rPr lang="en-US" dirty="0" smtClean="0"/>
              <a:t>], and [SO</a:t>
            </a:r>
            <a:r>
              <a:rPr lang="en-US" baseline="-25000" dirty="0" smtClean="0"/>
              <a:t>4</a:t>
            </a:r>
            <a:r>
              <a:rPr lang="en-US" baseline="30000" dirty="0" smtClean="0"/>
              <a:t>2−</a:t>
            </a:r>
            <a:r>
              <a:rPr lang="en-US" dirty="0" smtClean="0"/>
              <a:t>]. Large biases in [SO</a:t>
            </a:r>
            <a:r>
              <a:rPr lang="en-US" baseline="-25000" dirty="0" smtClean="0"/>
              <a:t>4</a:t>
            </a:r>
            <a:r>
              <a:rPr lang="en-US" baseline="30000" dirty="0" smtClean="0"/>
              <a:t>2−</a:t>
            </a:r>
            <a:r>
              <a:rPr lang="en-US" dirty="0" smtClean="0"/>
              <a:t>] (NTN greater than AIRMoN) on monthly times scales have not been detected in previous analyses where data for all seasons were considered together.</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The 1909 Boundary Waters Treaty established the Commission, which has six members. Three are appointed by the President of the United States, with the advice and approval of the Senate, and three are appointed by the Governor in Council of Canada, on the advice of the Prime Minister. The Commissioners must follow the Treaty as they try to prevent or resolve disputes. They must act impartially, in reviewing problems and deciding on issues, rather than representing the views of their respective governments.</a:t>
            </a:r>
          </a:p>
          <a:p>
            <a:endParaRPr lang="en-US" dirty="0" smtClean="0"/>
          </a:p>
          <a:p>
            <a:r>
              <a:rPr lang="en-US" dirty="0" smtClean="0"/>
              <a:t>The Commission has set up more than 20 boards, made up of experts from the United States and Canada, to help it carry out its responsibilities. </a:t>
            </a:r>
          </a:p>
          <a:p>
            <a:r>
              <a:rPr lang="en-US" dirty="0" smtClean="0"/>
              <a:t>Canada and the United States created the International Joint Commission because they recognized that each country is affected by the other's actions in lake and river systems along the border. The two countries cooperate to manage these waters wisely and to protect them for the benefit of today's citizens and future generations.</a:t>
            </a:r>
          </a:p>
          <a:p>
            <a:endParaRPr lang="en-US" dirty="0" smtClean="0"/>
          </a:p>
          <a:p>
            <a:r>
              <a:rPr lang="en-US" dirty="0" smtClean="0"/>
              <a:t>In 1966 the Governments asked the International Joint Commission to observe air quality along the entire Canada and United States boundary and, as appropriate, draw air pollution problems to the attention of Governments. The Commission established the International Air Quality Advisory Board to identify and provide advice on air pollution issues with transboundary implications. </a:t>
            </a:r>
          </a:p>
          <a:p>
            <a:endParaRPr lang="en-US" dirty="0" smtClean="0"/>
          </a:p>
          <a:p>
            <a:r>
              <a:rPr lang="en-US" dirty="0" smtClean="0"/>
              <a:t>The Board includes five </a:t>
            </a:r>
            <a:r>
              <a:rPr lang="en-US" dirty="0" smtClean="0">
                <a:hlinkClick r:id="rId3"/>
              </a:rPr>
              <a:t>members</a:t>
            </a:r>
            <a:r>
              <a:rPr lang="en-US" dirty="0" smtClean="0"/>
              <a:t> from Canada and five from the United States who have expertise in various aspects of air pollution effects and control. They are appointed by the Commission and serve as advisors in their personal and professional capacities. The role of the Board is entirely advisory in nature. Information and advice is provided to the Commission by the Board through semi-annual progress reports, workshops, technical analyses and published reports on the many aspects of transboundary air pollution.</a:t>
            </a:r>
          </a:p>
          <a:p>
            <a:endParaRPr lang="en-US" dirty="0" smtClean="0"/>
          </a:p>
          <a:p>
            <a:r>
              <a:rPr lang="en-US" dirty="0" smtClean="0"/>
              <a:t>Recent IAQAB</a:t>
            </a:r>
            <a:r>
              <a:rPr lang="en-US" baseline="0" dirty="0" smtClean="0"/>
              <a:t> Publications</a:t>
            </a:r>
            <a:endParaRPr lang="en-US" dirty="0" smtClean="0"/>
          </a:p>
          <a:p>
            <a:endParaRPr lang="en-US" dirty="0" smtClean="0"/>
          </a:p>
          <a:p>
            <a:r>
              <a:rPr lang="en-US" dirty="0" smtClean="0"/>
              <a:t>Expert Consultation Meeting on air</a:t>
            </a:r>
            <a:r>
              <a:rPr lang="en-US" baseline="0" dirty="0" smtClean="0"/>
              <a:t> quality issues related to the northern boundary region between the United States and Canada (March 2010)</a:t>
            </a:r>
            <a:endParaRPr lang="en-US" dirty="0" smtClean="0"/>
          </a:p>
          <a:p>
            <a:r>
              <a:rPr lang="en-US" dirty="0" smtClean="0"/>
              <a:t>Meeting our Electrical Energy Needs to 2030:  A Review</a:t>
            </a:r>
            <a:r>
              <a:rPr lang="en-US" baseline="0" dirty="0" smtClean="0"/>
              <a:t> of Energy and Environmental Factors</a:t>
            </a:r>
          </a:p>
          <a:p>
            <a:r>
              <a:rPr lang="en-US" baseline="0" dirty="0" smtClean="0"/>
              <a:t>Second Summary of Critical Air Quality Issues in the Transboundary Region (December 2007)</a:t>
            </a:r>
          </a:p>
          <a:p>
            <a:r>
              <a:rPr lang="en-US" baseline="0" dirty="0" smtClean="0"/>
              <a:t>Summary Report:  Second Clean Areas Workshop, Boulder, CO, February 2005</a:t>
            </a:r>
          </a:p>
          <a:p>
            <a:r>
              <a:rPr lang="en-US" baseline="0" dirty="0" smtClean="0"/>
              <a:t>Consultation on Emissions from Coal-fired Electrical Utilities</a:t>
            </a:r>
          </a:p>
          <a:p>
            <a:r>
              <a:rPr lang="en-US" baseline="0" dirty="0" smtClean="0"/>
              <a:t>Summary of the workshop on Clean Areas and Prevention of Significant Deterioration (February 2004)</a:t>
            </a:r>
          </a:p>
          <a:p>
            <a:r>
              <a:rPr lang="en-US" baseline="0" dirty="0" smtClean="0"/>
              <a:t>2001-2003 Priorities and Progress Under the Great Lakes Water Quality Agreement</a:t>
            </a:r>
          </a:p>
          <a:p>
            <a:r>
              <a:rPr lang="en-US" baseline="0" dirty="0" smtClean="0"/>
              <a:t>Air Quality in Selected </a:t>
            </a:r>
            <a:r>
              <a:rPr lang="en-US" baseline="0" dirty="0" err="1" smtClean="0"/>
              <a:t>Binational</a:t>
            </a:r>
            <a:r>
              <a:rPr lang="en-US" baseline="0" dirty="0" smtClean="0"/>
              <a:t> Great Lakes Urban Regions</a:t>
            </a:r>
          </a:p>
          <a:p>
            <a:r>
              <a:rPr lang="en-US" baseline="0" dirty="0" smtClean="0"/>
              <a:t>Summary of Critical Air Quality Issues in the Transboundary Region (January 2004)</a:t>
            </a:r>
          </a:p>
          <a:p>
            <a:r>
              <a:rPr lang="en-US" baseline="0" dirty="0" smtClean="0"/>
              <a:t>Addressing Atmospheric Mercury:  Science and Policy (IAQAB and CEC, May 2003)</a:t>
            </a:r>
          </a:p>
          <a:p>
            <a:r>
              <a:rPr lang="en-US" baseline="0" dirty="0" smtClean="0"/>
              <a:t>Report Card to the IJC by the IAQAB (April 2002)</a:t>
            </a:r>
          </a:p>
          <a:p>
            <a:r>
              <a:rPr lang="en-US" baseline="0" dirty="0" smtClean="0"/>
              <a:t>IAQAB Chapter of the 1999-01 Priorities and Progress Under the Great lakes Water Quality Agreement (September 2001)</a:t>
            </a:r>
          </a:p>
          <a:p>
            <a:r>
              <a:rPr lang="en-US" baseline="0" dirty="0" smtClean="0"/>
              <a:t>Protection of Great Lakes Water Quality from Atmospheric Contaminant Deposition (October 2000)</a:t>
            </a:r>
          </a:p>
          <a:p>
            <a:r>
              <a:rPr lang="en-US" baseline="0" dirty="0" smtClean="0"/>
              <a:t>IAQAB Progress Report 25 (April 2000)</a:t>
            </a:r>
          </a:p>
          <a:p>
            <a:r>
              <a:rPr lang="en-US" baseline="0" dirty="0" smtClean="0"/>
              <a:t>IAQAB Chapter of the 1997-99 Priorities and Progress Under the Great Lakes Water Quality Agreement (January 2000)</a:t>
            </a:r>
          </a:p>
          <a:p>
            <a:endParaRPr lang="en-US" baseline="0" dirty="0" smtClean="0"/>
          </a:p>
          <a:p>
            <a:endParaRPr lang="en-US" baseline="0" dirty="0" smtClean="0"/>
          </a:p>
          <a:p>
            <a:r>
              <a:rPr lang="en-US" baseline="0" dirty="0" smtClean="0"/>
              <a:t>Central focus of IAQAB:  Energy Consumption and Production.</a:t>
            </a:r>
          </a:p>
          <a:p>
            <a:endParaRPr lang="en-US" baseline="0" dirty="0" smtClean="0"/>
          </a:p>
          <a:p>
            <a:r>
              <a:rPr lang="en-US" baseline="0" dirty="0" smtClean="0"/>
              <a:t>Major Issues:</a:t>
            </a:r>
          </a:p>
          <a:p>
            <a:pPr marL="232943" indent="-232943">
              <a:buFont typeface="+mj-lt"/>
              <a:buAutoNum type="arabicPeriod"/>
            </a:pPr>
            <a:r>
              <a:rPr lang="en-US" baseline="0" dirty="0" smtClean="0"/>
              <a:t>Local and regional air quality</a:t>
            </a:r>
          </a:p>
          <a:p>
            <a:pPr marL="232943" indent="-232943">
              <a:buFont typeface="+mj-lt"/>
              <a:buAutoNum type="arabicPeriod"/>
            </a:pPr>
            <a:r>
              <a:rPr lang="en-US" baseline="0" dirty="0" smtClean="0"/>
              <a:t>Climate change and variability</a:t>
            </a:r>
          </a:p>
          <a:p>
            <a:pPr marL="232943" indent="-232943">
              <a:buFont typeface="+mj-lt"/>
              <a:buAutoNum type="arabicPeriod"/>
            </a:pPr>
            <a:r>
              <a:rPr lang="en-US" baseline="0" dirty="0" smtClean="0"/>
              <a:t>Intercontinental transport and hemispheric air pollution</a:t>
            </a:r>
          </a:p>
          <a:p>
            <a:pPr marL="232943" indent="-232943">
              <a:buFont typeface="+mj-lt"/>
              <a:buAutoNum type="arabicPeriod"/>
            </a:pPr>
            <a:endParaRPr lang="en-US" baseline="0" dirty="0" smtClean="0"/>
          </a:p>
          <a:p>
            <a:pPr marL="232943" indent="-232943"/>
            <a:r>
              <a:rPr lang="en-US" baseline="0" dirty="0" smtClean="0"/>
              <a:t>Sub-issues that occupy IAQAB time:</a:t>
            </a:r>
          </a:p>
          <a:p>
            <a:pPr marL="232943" indent="-232943">
              <a:buFont typeface="+mj-lt"/>
              <a:buAutoNum type="arabicPeriod"/>
            </a:pPr>
            <a:r>
              <a:rPr lang="en-US" baseline="0" dirty="0" smtClean="0"/>
              <a:t>Regional haze</a:t>
            </a:r>
          </a:p>
          <a:p>
            <a:pPr marL="232943" indent="-232943">
              <a:buFont typeface="+mj-lt"/>
              <a:buAutoNum type="arabicPeriod"/>
            </a:pPr>
            <a:r>
              <a:rPr lang="en-US" baseline="0" dirty="0" smtClean="0"/>
              <a:t>Local air toxins</a:t>
            </a:r>
          </a:p>
          <a:p>
            <a:pPr marL="232943" indent="-232943">
              <a:buFont typeface="+mj-lt"/>
              <a:buAutoNum type="arabicPeriod"/>
            </a:pPr>
            <a:r>
              <a:rPr lang="en-US" baseline="0" dirty="0" smtClean="0"/>
              <a:t>Human health effects from air pollution</a:t>
            </a:r>
          </a:p>
          <a:p>
            <a:pPr marL="232943" indent="-232943">
              <a:buFont typeface="+mj-lt"/>
              <a:buAutoNum type="arabicPeriod"/>
            </a:pPr>
            <a:r>
              <a:rPr lang="en-US" baseline="0" dirty="0" smtClean="0"/>
              <a:t>Climate instability</a:t>
            </a:r>
          </a:p>
          <a:p>
            <a:pPr marL="232943" indent="-232943">
              <a:buFont typeface="+mj-lt"/>
              <a:buAutoNum type="arabicPeriod"/>
            </a:pPr>
            <a:r>
              <a:rPr lang="en-US" baseline="0" dirty="0" smtClean="0"/>
              <a:t>Fine particles and ozone</a:t>
            </a:r>
          </a:p>
          <a:p>
            <a:pPr marL="232943" indent="-232943">
              <a:buFont typeface="+mj-lt"/>
              <a:buAutoNum type="arabicPeriod"/>
            </a:pPr>
            <a:r>
              <a:rPr lang="en-US" baseline="0" dirty="0" smtClean="0"/>
              <a:t>Mercury and other toxics</a:t>
            </a:r>
          </a:p>
          <a:p>
            <a:pPr marL="232943" indent="-232943">
              <a:buFont typeface="+mj-lt"/>
              <a:buAutoNum type="arabicPeriod"/>
            </a:pPr>
            <a:r>
              <a:rPr lang="en-US" baseline="0" dirty="0" smtClean="0"/>
              <a:t>Acid rain (and more specifically of late:  nitrogen pollution)</a:t>
            </a:r>
          </a:p>
          <a:p>
            <a:pPr marL="232943" indent="-232943">
              <a:buFont typeface="+mj-lt"/>
              <a:buAutoNum type="arabicPeriod"/>
            </a:pPr>
            <a:r>
              <a:rPr lang="en-US" baseline="0" dirty="0" smtClean="0"/>
              <a:t>Ambient air quality</a:t>
            </a:r>
          </a:p>
          <a:p>
            <a:pPr marL="232943" indent="-232943">
              <a:buFont typeface="+mj-lt"/>
              <a:buAutoNum type="arabicPeriod"/>
            </a:pPr>
            <a:endParaRPr lang="en-US" baseline="0" dirty="0" smtClean="0"/>
          </a:p>
          <a:p>
            <a:r>
              <a:rPr lang="en-US" baseline="0" dirty="0" smtClean="0"/>
              <a:t>From IJC web site:  www.IJC.org</a:t>
            </a:r>
          </a:p>
          <a:p>
            <a:endParaRPr lang="en-US" b="0" u="none" dirty="0" smtClean="0">
              <a:solidFill>
                <a:schemeClr val="tx1"/>
              </a:solidFill>
              <a:hlinkClick r:id="rId4"/>
            </a:endParaRPr>
          </a:p>
          <a:p>
            <a:r>
              <a:rPr lang="en-US" dirty="0" smtClean="0"/>
              <a:t>The International Air Quality Advisory Board (the Board) shall advise the Commission on matters of direct relevance to transboundary aspects of air quality in the United States and Canada. Such matters may be referred to the Board by the Commission in specific requests or identified by the Board and brought to the attention of the Commission with respect to the Boards "alerting and investigative function" under the Reference.</a:t>
            </a:r>
          </a:p>
          <a:p>
            <a:r>
              <a:rPr lang="en-US" dirty="0" smtClean="0"/>
              <a:t/>
            </a:r>
            <a:br>
              <a:rPr lang="en-US" dirty="0" smtClean="0"/>
            </a:br>
            <a:r>
              <a:rPr lang="en-US" dirty="0" smtClean="0"/>
              <a:t>The Board shall make suitable arrangements so that it may be currently informed regarding any air quality or deposition problems involving both the United States and Canada, including transport across the international boundary, reception by the biosphere and the development of appropriate monitoring and research strategies.</a:t>
            </a:r>
          </a:p>
          <a:p>
            <a:r>
              <a:rPr lang="en-US" dirty="0" smtClean="0"/>
              <a:t/>
            </a:r>
            <a:br>
              <a:rPr lang="en-US" dirty="0" smtClean="0"/>
            </a:br>
            <a:r>
              <a:rPr lang="en-US" dirty="0" smtClean="0"/>
              <a:t>The Board shall undertake such studies as may be necessary or appropriate for the Board to carry out its work under the Reference. With respect to advising the Commission of matters appropriate to draw to the attention of Governments, the Board should first obtain the available relevant information and advise the Commission, to the extent possible of the nature and impact of the problem. With respect to special studies requested by the Commission, the Board shall prepare a study plan for Commission consideration and approval. If funds and resources beyond those available to the Board members from their agencies are needed to implement the plan, the Board shall prepare a specific budget for Commission consideration, approval and, if necessary, the seeking of the required funding.</a:t>
            </a:r>
          </a:p>
          <a:p>
            <a:r>
              <a:rPr lang="en-US" dirty="0" smtClean="0"/>
              <a:t/>
            </a:r>
            <a:br>
              <a:rPr lang="en-US" dirty="0" smtClean="0"/>
            </a:br>
            <a:r>
              <a:rPr lang="en-US" dirty="0" smtClean="0"/>
              <a:t>The Board shall keep the Commission informed of the Board's plans and progress, and of any developments, actual or anticipated, which are likely to impede or otherwise affect the carrying out of the Board's responsibilities.</a:t>
            </a:r>
          </a:p>
          <a:p>
            <a:r>
              <a:rPr lang="en-US" dirty="0" smtClean="0"/>
              <a:t/>
            </a:r>
            <a:br>
              <a:rPr lang="en-US" dirty="0" smtClean="0"/>
            </a:br>
            <a:r>
              <a:rPr lang="en-US" dirty="0" smtClean="0"/>
              <a:t>To the extent possible and relevant, the Board shall make maximum use of available resources, information, and technical data from the agencies of Canada and the United States, as well as from other sources.</a:t>
            </a:r>
          </a:p>
          <a:p>
            <a:r>
              <a:rPr lang="en-US" dirty="0" smtClean="0"/>
              <a:t/>
            </a:r>
            <a:br>
              <a:rPr lang="en-US" dirty="0" smtClean="0"/>
            </a:br>
            <a:r>
              <a:rPr lang="en-US" dirty="0" smtClean="0"/>
              <a:t>If it appears to the Board at any time that its program should be modified, it shall so advise the Commission for its consideration. </a:t>
            </a:r>
          </a:p>
          <a:p>
            <a:r>
              <a:rPr lang="en-US" dirty="0" smtClean="0"/>
              <a:t/>
            </a:r>
            <a:br>
              <a:rPr lang="en-US" dirty="0" smtClean="0"/>
            </a:br>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t>In 1998 Rick </a:t>
            </a:r>
            <a:r>
              <a:rPr lang="en-US" sz="1200" dirty="0" err="1" smtClean="0"/>
              <a:t>Artz</a:t>
            </a:r>
            <a:r>
              <a:rPr lang="en-US" sz="1200" dirty="0" smtClean="0"/>
              <a:t> was appointed as the chair of the World Meteorological Organization Global Atmosphere Watch Precipitation Chemistry Program Science Advisory Group.  The program officially has about 200 sites recognized by participating governments, and nearly 400 “other” participating sites.  Not all of them report data and not all of them should.  </a:t>
            </a:r>
          </a:p>
          <a:p>
            <a:endParaRPr lang="en-US" sz="1200" dirty="0" smtClean="0"/>
          </a:p>
          <a:p>
            <a:r>
              <a:rPr lang="en-US" sz="1200" dirty="0" smtClean="0"/>
              <a:t>The roles of the GAW  Precipitation Chemistry Program are stated in the GAW Strategic Plan (GAW Publication #156) </a:t>
            </a:r>
            <a:r>
              <a:rPr lang="en-US" sz="1200" b="1" dirty="0" smtClean="0"/>
              <a:t>.  </a:t>
            </a:r>
            <a:r>
              <a:rPr lang="en-US" sz="1200" b="0" dirty="0" smtClean="0"/>
              <a:t>The present tasks of the Science Advisory</a:t>
            </a:r>
            <a:r>
              <a:rPr lang="en-US" sz="1200" b="0" baseline="0" dirty="0" smtClean="0"/>
              <a:t> Group </a:t>
            </a:r>
            <a:r>
              <a:rPr lang="en-US" sz="1200" b="0" dirty="0" smtClean="0"/>
              <a:t>are:</a:t>
            </a:r>
          </a:p>
          <a:p>
            <a:pPr marL="232943" indent="-232943"/>
            <a:endParaRPr lang="en-US" sz="1200" dirty="0" smtClean="0"/>
          </a:p>
          <a:p>
            <a:pPr marL="232943" indent="-232943">
              <a:buFontTx/>
              <a:buAutoNum type="arabicPeriod"/>
            </a:pPr>
            <a:r>
              <a:rPr lang="en-US" sz="1200" dirty="0" smtClean="0"/>
              <a:t>To promote the implementation of the new guidelines for GAW precipitation chemistry measurements through the distribution of a new Guidance Document harmonizing measurement procedures used in various regional and national </a:t>
            </a:r>
            <a:r>
              <a:rPr lang="en-US" sz="1200" dirty="0" err="1" smtClean="0"/>
              <a:t>programmes</a:t>
            </a:r>
            <a:r>
              <a:rPr lang="en-US" sz="1200" dirty="0" smtClean="0"/>
              <a:t>, and the development of a new data submission/distribution system on the World Wide Web. </a:t>
            </a:r>
          </a:p>
          <a:p>
            <a:pPr marL="232943" indent="-232943">
              <a:buFontTx/>
              <a:buAutoNum type="arabicPeriod"/>
            </a:pPr>
            <a:r>
              <a:rPr lang="en-US" sz="1200" dirty="0" smtClean="0">
                <a:solidFill>
                  <a:srgbClr val="0000FF"/>
                </a:solidFill>
              </a:rPr>
              <a:t>To upgrade the Precipitation Chemistry QA </a:t>
            </a:r>
            <a:r>
              <a:rPr lang="en-US" sz="1200" dirty="0" err="1" smtClean="0">
                <a:solidFill>
                  <a:srgbClr val="0000FF"/>
                </a:solidFill>
              </a:rPr>
              <a:t>programme</a:t>
            </a:r>
            <a:r>
              <a:rPr lang="en-US" sz="1200" dirty="0" smtClean="0">
                <a:solidFill>
                  <a:srgbClr val="0000FF"/>
                </a:solidFill>
              </a:rPr>
              <a:t> by:</a:t>
            </a:r>
          </a:p>
          <a:p>
            <a:pPr marL="698830" lvl="1" indent="-232943">
              <a:buFontTx/>
              <a:buAutoNum type="arabicPeriod"/>
            </a:pPr>
            <a:r>
              <a:rPr lang="en-US" sz="1200" dirty="0" smtClean="0">
                <a:solidFill>
                  <a:srgbClr val="0000FF"/>
                </a:solidFill>
              </a:rPr>
              <a:t>Implementing a comprehensive set of QA and QC activities (as specified in the Guidance Document),	</a:t>
            </a:r>
          </a:p>
          <a:p>
            <a:pPr marL="698830" lvl="1" indent="-232943">
              <a:buFontTx/>
              <a:buAutoNum type="arabicPeriod"/>
            </a:pPr>
            <a:r>
              <a:rPr lang="en-US" sz="1200" dirty="0" smtClean="0">
                <a:solidFill>
                  <a:srgbClr val="0000FF"/>
                </a:solidFill>
              </a:rPr>
              <a:t>Further developing and improving the QA procedures for </a:t>
            </a:r>
            <a:r>
              <a:rPr lang="en-US" sz="1200" dirty="0" err="1" smtClean="0">
                <a:solidFill>
                  <a:srgbClr val="0000FF"/>
                </a:solidFill>
              </a:rPr>
              <a:t>precip</a:t>
            </a:r>
            <a:r>
              <a:rPr lang="en-US" sz="1200" dirty="0" smtClean="0">
                <a:solidFill>
                  <a:srgbClr val="0000FF"/>
                </a:solidFill>
              </a:rPr>
              <a:t> chemistry measurements including the development of stringent data acceptance criteria,</a:t>
            </a:r>
          </a:p>
          <a:p>
            <a:pPr marL="698830" lvl="1" indent="-232943">
              <a:buFontTx/>
              <a:buAutoNum type="arabicPeriod"/>
            </a:pPr>
            <a:r>
              <a:rPr lang="en-US" sz="1200" dirty="0" smtClean="0">
                <a:solidFill>
                  <a:srgbClr val="0000FF"/>
                </a:solidFill>
              </a:rPr>
              <a:t>Conducting the semi-annual Lab Intercomparison Studies and providing training and feedback to countries and laboratories with sub-standard performances</a:t>
            </a:r>
          </a:p>
          <a:p>
            <a:pPr marL="232943" indent="-232943">
              <a:buFontTx/>
              <a:buAutoNum type="arabicPeriod"/>
            </a:pPr>
            <a:r>
              <a:rPr lang="en-US" sz="1200" dirty="0" smtClean="0">
                <a:solidFill>
                  <a:srgbClr val="0000FF"/>
                </a:solidFill>
              </a:rPr>
              <a:t> To continue studies on sample preservation and to make recommendations on the most appropriate preservation methods for minimizing sample degradation during collection and shipping.</a:t>
            </a:r>
          </a:p>
          <a:p>
            <a:pPr marL="232943" indent="-232943">
              <a:buFontTx/>
              <a:buAutoNum type="arabicPeriod"/>
            </a:pPr>
            <a:r>
              <a:rPr lang="en-US" sz="1200" dirty="0" smtClean="0">
                <a:solidFill>
                  <a:srgbClr val="0000FF"/>
                </a:solidFill>
              </a:rPr>
              <a:t>To assist in developing regional </a:t>
            </a:r>
            <a:r>
              <a:rPr lang="en-US" sz="1200" dirty="0" err="1" smtClean="0">
                <a:solidFill>
                  <a:srgbClr val="0000FF"/>
                </a:solidFill>
              </a:rPr>
              <a:t>programmes</a:t>
            </a:r>
            <a:r>
              <a:rPr lang="en-US" sz="1200" dirty="0" smtClean="0">
                <a:solidFill>
                  <a:srgbClr val="0000FF"/>
                </a:solidFill>
              </a:rPr>
              <a:t>, to identify and attempt to increase the number of precipitation chemistry monitoring sites in data sparse areas of the world, most notably in South America, Asia, and Africa as well as in large and relatively homogeneous ecosystems such as rain forests, savannahs, and Arctic regions. More measurements may also be needed in rapidly industrializing areas to provide information required for political decisions to reduce emissions of pollutants.</a:t>
            </a:r>
          </a:p>
          <a:p>
            <a:pPr marL="232943" indent="-232943">
              <a:buFontTx/>
              <a:buAutoNum type="arabicPeriod"/>
            </a:pPr>
            <a:r>
              <a:rPr lang="en-US" sz="1200" dirty="0" smtClean="0">
                <a:solidFill>
                  <a:srgbClr val="0000FF"/>
                </a:solidFill>
              </a:rPr>
              <a:t>To continue to assess the quality of GAW precipitation chemistry data and the success of the new SOPs.</a:t>
            </a:r>
          </a:p>
          <a:p>
            <a:pPr marL="232943" indent="-232943">
              <a:buFontTx/>
              <a:buAutoNum type="arabicPeriod"/>
            </a:pPr>
            <a:r>
              <a:rPr lang="en-US" sz="1200" dirty="0" smtClean="0">
                <a:solidFill>
                  <a:srgbClr val="0000FF"/>
                </a:solidFill>
              </a:rPr>
              <a:t>To promote the use of GAW data in the preparation of scientific assessments of global precipitation chemistry.</a:t>
            </a:r>
          </a:p>
          <a:p>
            <a:pPr marL="232943" indent="-232943">
              <a:buFontTx/>
              <a:buAutoNum type="arabicPeriod"/>
            </a:pPr>
            <a:r>
              <a:rPr lang="en-US" sz="1200" dirty="0" smtClean="0">
                <a:solidFill>
                  <a:srgbClr val="0000FF"/>
                </a:solidFill>
              </a:rPr>
              <a:t>To assess the need for trace metal and POPs measurements in the GAW </a:t>
            </a:r>
            <a:r>
              <a:rPr lang="en-US" sz="1200" dirty="0" err="1" smtClean="0">
                <a:solidFill>
                  <a:srgbClr val="0000FF"/>
                </a:solidFill>
              </a:rPr>
              <a:t>programme</a:t>
            </a:r>
            <a:r>
              <a:rPr lang="en-US" sz="1200" dirty="0" smtClean="0">
                <a:solidFill>
                  <a:srgbClr val="0000FF"/>
                </a:solidFill>
              </a:rPr>
              <a:t>.  If such needs are identified, to propose a suitable measurement </a:t>
            </a:r>
            <a:r>
              <a:rPr lang="en-US" sz="1200" dirty="0" err="1" smtClean="0">
                <a:solidFill>
                  <a:srgbClr val="0000FF"/>
                </a:solidFill>
              </a:rPr>
              <a:t>programme</a:t>
            </a:r>
            <a:r>
              <a:rPr lang="en-US" sz="1200" dirty="0" smtClean="0">
                <a:solidFill>
                  <a:srgbClr val="0000FF"/>
                </a:solidFill>
              </a:rPr>
              <a:t>.</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81EAF-D289-4558-B5C7-78FF57870232}" type="slidenum">
              <a:rPr lang="en-US"/>
              <a:pPr/>
              <a:t>9</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normAutofit fontScale="70000" lnSpcReduction="20000"/>
          </a:bodyPr>
          <a:lstStyle/>
          <a:p>
            <a:r>
              <a:rPr lang="en-US" sz="1200" dirty="0" smtClean="0"/>
              <a:t>Following considerable discussion, the Science Advisory Group (SAG) recognized that data quality of this network was not very good, that standard protocols had not been set, and that ongoing laboratory tests were not particularly useful in their present form.  The Manual for the GAW Precipitation Chemistry Program addressed these issues and set the necessary protocols.  </a:t>
            </a:r>
          </a:p>
          <a:p>
            <a:endParaRPr lang="en-US" sz="1200" dirty="0" smtClean="0"/>
          </a:p>
          <a:p>
            <a:r>
              <a:rPr lang="en-US" sz="1200" dirty="0" smtClean="0"/>
              <a:t>Both the hardcopy manual and the download of the manual have strong resonance throughout the global community.  This has led to upgraded operations, improved quality, requests for audits, and within-country network upgrades.  The Manual has now been in place for approximately six years and it is the goal of the SAG to begin work on an updated edition this fall.</a:t>
            </a:r>
          </a:p>
          <a:p>
            <a:endParaRPr lang="en-US" sz="1200" dirty="0" smtClean="0"/>
          </a:p>
          <a:p>
            <a:endParaRPr lang="en-US" sz="1200" dirty="0" smtClean="0"/>
          </a:p>
          <a:p>
            <a:r>
              <a:rPr lang="en-US" sz="1200" dirty="0" smtClean="0"/>
              <a:t>Table of Contents </a:t>
            </a:r>
          </a:p>
          <a:p>
            <a:r>
              <a:rPr lang="en-US" sz="1200" dirty="0" smtClean="0"/>
              <a:t>I</a:t>
            </a:r>
            <a:r>
              <a:rPr lang="en-US" sz="1200" dirty="0"/>
              <a:t>. Introduction</a:t>
            </a:r>
          </a:p>
          <a:p>
            <a:pPr lvl="1"/>
            <a:r>
              <a:rPr lang="en-US" sz="1200" dirty="0"/>
              <a:t>GAW background</a:t>
            </a:r>
          </a:p>
          <a:p>
            <a:pPr lvl="1"/>
            <a:r>
              <a:rPr lang="en-US" sz="1200" dirty="0"/>
              <a:t>GAW Precipitation </a:t>
            </a:r>
            <a:r>
              <a:rPr lang="en-US" sz="1200" dirty="0" err="1"/>
              <a:t>Programme</a:t>
            </a:r>
            <a:r>
              <a:rPr lang="en-US" sz="1200" dirty="0"/>
              <a:t> objectives</a:t>
            </a:r>
          </a:p>
          <a:p>
            <a:r>
              <a:rPr lang="en-US" sz="1200" dirty="0"/>
              <a:t>2.  </a:t>
            </a:r>
            <a:r>
              <a:rPr lang="en-US" sz="1200" dirty="0" err="1"/>
              <a:t>Siting</a:t>
            </a:r>
            <a:endParaRPr lang="en-US" sz="1200" dirty="0"/>
          </a:p>
          <a:p>
            <a:pPr lvl="1"/>
            <a:r>
              <a:rPr lang="en-US" sz="1200" dirty="0"/>
              <a:t>Future Directions</a:t>
            </a:r>
          </a:p>
          <a:p>
            <a:pPr lvl="1"/>
            <a:r>
              <a:rPr lang="en-US" sz="1200" dirty="0" err="1"/>
              <a:t>Siting</a:t>
            </a:r>
            <a:r>
              <a:rPr lang="en-US" sz="1200" dirty="0"/>
              <a:t> considerations and requirements</a:t>
            </a:r>
          </a:p>
          <a:p>
            <a:pPr lvl="1"/>
            <a:r>
              <a:rPr lang="en-US" sz="1200" dirty="0"/>
              <a:t>Global and regional sites</a:t>
            </a:r>
          </a:p>
          <a:p>
            <a:pPr lvl="1"/>
            <a:r>
              <a:rPr lang="en-US" sz="1200" dirty="0"/>
              <a:t>Site Documentation</a:t>
            </a:r>
          </a:p>
          <a:p>
            <a:r>
              <a:rPr lang="en-US" sz="1200" dirty="0"/>
              <a:t>3.  Field Protocols</a:t>
            </a:r>
          </a:p>
          <a:p>
            <a:pPr lvl="1"/>
            <a:r>
              <a:rPr lang="en-US" sz="1200" dirty="0"/>
              <a:t>Sample collection and site facilities</a:t>
            </a:r>
          </a:p>
          <a:p>
            <a:pPr lvl="1"/>
            <a:r>
              <a:rPr lang="en-US" sz="1200" dirty="0"/>
              <a:t>Field instrumentation and routine checks and maintenance</a:t>
            </a:r>
          </a:p>
          <a:p>
            <a:pPr lvl="1"/>
            <a:r>
              <a:rPr lang="en-US" sz="1200" dirty="0"/>
              <a:t>Accepted sampling periods</a:t>
            </a:r>
          </a:p>
          <a:p>
            <a:pPr lvl="1"/>
            <a:r>
              <a:rPr lang="en-US" sz="1200" dirty="0"/>
              <a:t>Sample preservation, handling, and shipping</a:t>
            </a:r>
          </a:p>
          <a:p>
            <a:pPr lvl="1"/>
            <a:r>
              <a:rPr lang="en-US" sz="1200" dirty="0"/>
              <a:t>Field blanks</a:t>
            </a:r>
          </a:p>
          <a:p>
            <a:pPr lvl="1"/>
            <a:r>
              <a:rPr lang="en-US" sz="1200" dirty="0"/>
              <a:t>Sample documentation</a:t>
            </a:r>
          </a:p>
          <a:p>
            <a:pPr>
              <a:buClr>
                <a:schemeClr val="tx1"/>
              </a:buClr>
            </a:pPr>
            <a:r>
              <a:rPr lang="en-US" sz="1200" dirty="0"/>
              <a:t>4.  Laboratory Operations</a:t>
            </a:r>
          </a:p>
          <a:p>
            <a:pPr lvl="1"/>
            <a:r>
              <a:rPr lang="en-US" sz="1200" dirty="0"/>
              <a:t>List of </a:t>
            </a:r>
            <a:r>
              <a:rPr lang="en-US" sz="1200" dirty="0" err="1"/>
              <a:t>analytes</a:t>
            </a:r>
            <a:r>
              <a:rPr lang="en-US" sz="1200" dirty="0"/>
              <a:t> and preferred methods</a:t>
            </a:r>
          </a:p>
          <a:p>
            <a:pPr lvl="1"/>
            <a:r>
              <a:rPr lang="en-US" sz="1200" dirty="0"/>
              <a:t>QA/QC for sample handling, chemical analyses, calibration control and verification, replicate analyses, blanks, spike recoveries, dilution checks, quality control charting and control solutions</a:t>
            </a:r>
          </a:p>
          <a:p>
            <a:pPr lvl="1"/>
            <a:r>
              <a:rPr lang="en-US" sz="1200" dirty="0"/>
              <a:t>Laboratory data validation and reporting</a:t>
            </a:r>
          </a:p>
          <a:p>
            <a:pPr lvl="1"/>
            <a:r>
              <a:rPr lang="en-US" sz="1200" dirty="0"/>
              <a:t>Analytical measurement procedures</a:t>
            </a:r>
          </a:p>
          <a:p>
            <a:pPr>
              <a:buClr>
                <a:schemeClr val="tx1"/>
              </a:buClr>
            </a:pPr>
            <a:r>
              <a:rPr lang="en-US" sz="1200" dirty="0"/>
              <a:t>5.  Data Management</a:t>
            </a:r>
          </a:p>
          <a:p>
            <a:pPr lvl="1"/>
            <a:r>
              <a:rPr lang="en-US" sz="1200" dirty="0"/>
              <a:t>Data collection, reporting, merging, and formatting</a:t>
            </a:r>
          </a:p>
          <a:p>
            <a:pPr lvl="1"/>
            <a:r>
              <a:rPr lang="en-US" sz="1200" dirty="0"/>
              <a:t>Submission to the QA/SAC Americas, AQ/SAC Americas data quality assurance procedures</a:t>
            </a:r>
          </a:p>
          <a:p>
            <a:pPr lvl="1"/>
            <a:r>
              <a:rPr lang="en-US" sz="1200" dirty="0"/>
              <a:t>Data quality assurance</a:t>
            </a:r>
          </a:p>
          <a:p>
            <a:pPr lvl="1"/>
            <a:r>
              <a:rPr lang="en-US" sz="1200" dirty="0"/>
              <a:t>Data archiving and distribution</a:t>
            </a:r>
          </a:p>
          <a:p>
            <a:r>
              <a:rPr lang="en-US" sz="1200" dirty="0"/>
              <a:t>6.  Quality Control and Quality Assurance</a:t>
            </a:r>
          </a:p>
          <a:p>
            <a:pPr lvl="1"/>
            <a:r>
              <a:rPr lang="en-US" sz="1200" dirty="0"/>
              <a:t>The objectives of QA/QC</a:t>
            </a:r>
          </a:p>
          <a:p>
            <a:pPr lvl="1"/>
            <a:r>
              <a:rPr lang="en-US" sz="1200" dirty="0"/>
              <a:t>Data Quality Objectives</a:t>
            </a:r>
          </a:p>
          <a:p>
            <a:pPr lvl="1"/>
            <a:r>
              <a:rPr lang="en-US" sz="1200" dirty="0"/>
              <a:t>Overarching aspects of QA/QC for </a:t>
            </a:r>
            <a:r>
              <a:rPr lang="en-US" sz="1200" dirty="0" err="1"/>
              <a:t>siting</a:t>
            </a:r>
            <a:r>
              <a:rPr lang="en-US" sz="1200" dirty="0"/>
              <a:t>, field, laboratory, and data</a:t>
            </a:r>
          </a:p>
          <a:p>
            <a:pPr lvl="1"/>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127119-8269-4A24-98D2-FA5AC475F34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800"/>
            </a:lvl1p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400" b="1">
                <a:solidFill>
                  <a:schemeClr val="tx2">
                    <a:shade val="90000"/>
                  </a:schemeClr>
                </a:solidFill>
              </a:defRPr>
            </a:lvl1pPr>
          </a:lstStyle>
          <a:p>
            <a:fld id="{602C1D54-128B-427C-9A2A-6AE0DB2B782B}" type="datetime1">
              <a:rPr lang="en-US" smtClean="0"/>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400" b="1">
                <a:solidFill>
                  <a:schemeClr val="tx2">
                    <a:shade val="90000"/>
                  </a:schemeClr>
                </a:solidFill>
              </a:defRPr>
            </a:lvl1pPr>
          </a:lstStyle>
          <a:p>
            <a:r>
              <a:rPr lang="en-US"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4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2"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2" r:id="rId10"/>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16.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package" Target="../embeddings/Microsoft_Office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lstStyle/>
          <a:p>
            <a:pPr algn="ctr"/>
            <a:r>
              <a:rPr lang="en-US" dirty="0" smtClean="0"/>
              <a:t>Atmospheric Deposition</a:t>
            </a:r>
            <a:br>
              <a:rPr lang="en-US" dirty="0" smtClean="0"/>
            </a:br>
            <a:r>
              <a:rPr lang="en-US" dirty="0" smtClean="0"/>
              <a:t>Measurement and Program Management</a:t>
            </a:r>
            <a:endParaRPr lang="en-US" dirty="0"/>
          </a:p>
        </p:txBody>
      </p:sp>
      <p:sp>
        <p:nvSpPr>
          <p:cNvPr id="3" name="Content Placeholder 2"/>
          <p:cNvSpPr>
            <a:spLocks noGrp="1"/>
          </p:cNvSpPr>
          <p:nvPr>
            <p:ph idx="1"/>
          </p:nvPr>
        </p:nvSpPr>
        <p:spPr>
          <a:xfrm>
            <a:off x="457200" y="3276600"/>
            <a:ext cx="8229600" cy="3048000"/>
          </a:xfrm>
        </p:spPr>
        <p:txBody>
          <a:bodyPr/>
          <a:lstStyle/>
          <a:p>
            <a:pPr algn="ctr">
              <a:buNone/>
            </a:pPr>
            <a:r>
              <a:rPr lang="en-US" dirty="0" smtClean="0"/>
              <a:t>Richard S. </a:t>
            </a:r>
            <a:r>
              <a:rPr lang="en-US" dirty="0" err="1" smtClean="0"/>
              <a:t>Artz</a:t>
            </a:r>
            <a:endParaRPr lang="en-US" dirty="0" smtClean="0"/>
          </a:p>
          <a:p>
            <a:pPr algn="ctr">
              <a:buNone/>
            </a:pPr>
            <a:r>
              <a:rPr lang="en-US" dirty="0" smtClean="0"/>
              <a:t>Air Resources Laboratory</a:t>
            </a:r>
          </a:p>
          <a:p>
            <a:endParaRPr lang="en-US" dirty="0" smtClean="0"/>
          </a:p>
          <a:p>
            <a:pPr algn="ctr">
              <a:buNone/>
            </a:pPr>
            <a:r>
              <a:rPr lang="en-US" dirty="0" smtClean="0"/>
              <a:t>Air Resources Laboratory Review</a:t>
            </a:r>
          </a:p>
          <a:p>
            <a:pPr algn="ctr">
              <a:buNone/>
            </a:pPr>
            <a:r>
              <a:rPr lang="en-US" dirty="0" smtClean="0"/>
              <a:t>May 3-5,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p:cNvSpPr>
            <a:spLocks noGrp="1" noRot="1" noChangeArrowheads="1"/>
          </p:cNvSpPr>
          <p:nvPr>
            <p:ph type="title"/>
          </p:nvPr>
        </p:nvSpPr>
        <p:spPr>
          <a:xfrm>
            <a:off x="228600" y="2098864"/>
            <a:ext cx="3200400" cy="2015936"/>
          </a:xfrm>
        </p:spPr>
        <p:txBody>
          <a:bodyPr>
            <a:spAutoFit/>
          </a:bodyPr>
          <a:lstStyle/>
          <a:p>
            <a:r>
              <a:rPr lang="en-US" sz="3200" dirty="0" smtClean="0"/>
              <a:t>WMO/GAW </a:t>
            </a:r>
            <a:br>
              <a:rPr lang="en-US" sz="3200" dirty="0" smtClean="0"/>
            </a:br>
            <a:r>
              <a:rPr lang="en-US" sz="3200" dirty="0" smtClean="0"/>
              <a:t>Laboratory Intercomparison Studies</a:t>
            </a:r>
            <a:endParaRPr lang="en-US" sz="3200" dirty="0"/>
          </a:p>
        </p:txBody>
      </p:sp>
      <p:grpSp>
        <p:nvGrpSpPr>
          <p:cNvPr id="2" name="Group 108"/>
          <p:cNvGrpSpPr/>
          <p:nvPr/>
        </p:nvGrpSpPr>
        <p:grpSpPr>
          <a:xfrm>
            <a:off x="3048000" y="152400"/>
            <a:ext cx="5969000" cy="6705600"/>
            <a:chOff x="3048000" y="152400"/>
            <a:chExt cx="5969000" cy="6705600"/>
          </a:xfrm>
        </p:grpSpPr>
        <p:pic>
          <p:nvPicPr>
            <p:cNvPr id="470020" name="Picture 4" descr="percentile_plot"/>
            <p:cNvPicPr>
              <a:picLocks noChangeAspect="1" noChangeArrowheads="1"/>
            </p:cNvPicPr>
            <p:nvPr/>
          </p:nvPicPr>
          <p:blipFill>
            <a:blip r:embed="rId3" cstate="print"/>
            <a:srcRect l="9379" t="9865" r="4338" b="11211"/>
            <a:stretch>
              <a:fillRect/>
            </a:stretch>
          </p:blipFill>
          <p:spPr bwMode="auto">
            <a:xfrm>
              <a:off x="3352800" y="152400"/>
              <a:ext cx="5664200" cy="6705600"/>
            </a:xfrm>
            <a:prstGeom prst="rect">
              <a:avLst/>
            </a:prstGeom>
            <a:noFill/>
          </p:spPr>
        </p:pic>
        <p:sp>
          <p:nvSpPr>
            <p:cNvPr id="4" name="TextBox 3"/>
            <p:cNvSpPr txBox="1"/>
            <p:nvPr/>
          </p:nvSpPr>
          <p:spPr>
            <a:xfrm>
              <a:off x="3581400" y="6172200"/>
              <a:ext cx="4724400" cy="646331"/>
            </a:xfrm>
            <a:prstGeom prst="rect">
              <a:avLst/>
            </a:prstGeom>
            <a:solidFill>
              <a:schemeClr val="bg1"/>
            </a:solidFill>
          </p:spPr>
          <p:txBody>
            <a:bodyPr wrap="square" rtlCol="0">
              <a:spAutoFit/>
            </a:bodyPr>
            <a:lstStyle/>
            <a:p>
              <a:r>
                <a:rPr lang="en-US" dirty="0" smtClean="0"/>
                <a:t>0.1                         25              75    99                99.9</a:t>
              </a:r>
            </a:p>
            <a:p>
              <a:r>
                <a:rPr lang="en-US" dirty="0" smtClean="0"/>
                <a:t>                             Normal Percentiles</a:t>
              </a:r>
              <a:endParaRPr lang="en-US" dirty="0"/>
            </a:p>
          </p:txBody>
        </p:sp>
        <p:sp>
          <p:nvSpPr>
            <p:cNvPr id="5" name="TextBox 4"/>
            <p:cNvSpPr txBox="1"/>
            <p:nvPr/>
          </p:nvSpPr>
          <p:spPr>
            <a:xfrm rot="16200000">
              <a:off x="2357971" y="3357029"/>
              <a:ext cx="1749390" cy="369332"/>
            </a:xfrm>
            <a:prstGeom prst="rect">
              <a:avLst/>
            </a:prstGeom>
            <a:solidFill>
              <a:schemeClr val="bg1"/>
            </a:solidFill>
          </p:spPr>
          <p:txBody>
            <a:bodyPr wrap="square" rtlCol="0">
              <a:spAutoFit/>
            </a:bodyPr>
            <a:lstStyle/>
            <a:p>
              <a:r>
                <a:rPr lang="en-US" dirty="0" smtClean="0"/>
                <a:t>NO</a:t>
              </a:r>
              <a:r>
                <a:rPr lang="en-US" baseline="-25000" dirty="0" smtClean="0"/>
                <a:t>3</a:t>
              </a:r>
              <a:r>
                <a:rPr lang="en-US" baseline="30000" dirty="0" smtClean="0"/>
                <a:t>-</a:t>
              </a:r>
              <a:r>
                <a:rPr lang="en-US" dirty="0" smtClean="0"/>
                <a:t> as N (mg/L)</a:t>
              </a:r>
              <a:endParaRPr lang="en-US" baseline="30000" dirty="0"/>
            </a:p>
          </p:txBody>
        </p:sp>
        <p:grpSp>
          <p:nvGrpSpPr>
            <p:cNvPr id="3" name="Group 5"/>
            <p:cNvGrpSpPr/>
            <p:nvPr/>
          </p:nvGrpSpPr>
          <p:grpSpPr>
            <a:xfrm>
              <a:off x="3352800" y="867745"/>
              <a:ext cx="383805" cy="5390178"/>
              <a:chOff x="3352800" y="867745"/>
              <a:chExt cx="383805" cy="5390178"/>
            </a:xfrm>
          </p:grpSpPr>
          <p:sp>
            <p:nvSpPr>
              <p:cNvPr id="7" name="TextBox 6"/>
              <p:cNvSpPr txBox="1"/>
              <p:nvPr/>
            </p:nvSpPr>
            <p:spPr>
              <a:xfrm>
                <a:off x="3444858" y="867745"/>
                <a:ext cx="291747" cy="276999"/>
              </a:xfrm>
              <a:prstGeom prst="rect">
                <a:avLst/>
              </a:prstGeom>
              <a:solidFill>
                <a:schemeClr val="bg1"/>
              </a:solidFill>
            </p:spPr>
            <p:txBody>
              <a:bodyPr wrap="none" lIns="0" tIns="0" rIns="0" bIns="0" rtlCol="0">
                <a:spAutoFit/>
              </a:bodyPr>
              <a:lstStyle/>
              <a:p>
                <a:r>
                  <a:rPr lang="en-US" dirty="0" smtClean="0"/>
                  <a:t>0.6</a:t>
                </a:r>
                <a:endParaRPr lang="en-US" dirty="0"/>
              </a:p>
            </p:txBody>
          </p:sp>
          <p:sp>
            <p:nvSpPr>
              <p:cNvPr id="8" name="TextBox 7"/>
              <p:cNvSpPr txBox="1"/>
              <p:nvPr/>
            </p:nvSpPr>
            <p:spPr>
              <a:xfrm>
                <a:off x="3444858" y="1719941"/>
                <a:ext cx="291747" cy="276999"/>
              </a:xfrm>
              <a:prstGeom prst="rect">
                <a:avLst/>
              </a:prstGeom>
              <a:solidFill>
                <a:schemeClr val="bg1"/>
              </a:solidFill>
            </p:spPr>
            <p:txBody>
              <a:bodyPr wrap="none" lIns="0" tIns="0" rIns="0" bIns="0" rtlCol="0">
                <a:spAutoFit/>
              </a:bodyPr>
              <a:lstStyle/>
              <a:p>
                <a:r>
                  <a:rPr lang="en-US" dirty="0" smtClean="0"/>
                  <a:t>0.5</a:t>
                </a:r>
                <a:endParaRPr lang="en-US" dirty="0"/>
              </a:p>
            </p:txBody>
          </p:sp>
          <p:sp>
            <p:nvSpPr>
              <p:cNvPr id="9" name="TextBox 8"/>
              <p:cNvSpPr txBox="1"/>
              <p:nvPr/>
            </p:nvSpPr>
            <p:spPr>
              <a:xfrm>
                <a:off x="3444858" y="2572137"/>
                <a:ext cx="291747" cy="276999"/>
              </a:xfrm>
              <a:prstGeom prst="rect">
                <a:avLst/>
              </a:prstGeom>
              <a:solidFill>
                <a:schemeClr val="bg1"/>
              </a:solidFill>
            </p:spPr>
            <p:txBody>
              <a:bodyPr wrap="none" lIns="0" tIns="0" rIns="0" bIns="0" rtlCol="0">
                <a:spAutoFit/>
              </a:bodyPr>
              <a:lstStyle/>
              <a:p>
                <a:r>
                  <a:rPr lang="en-US" dirty="0" smtClean="0"/>
                  <a:t>0.4</a:t>
                </a:r>
                <a:endParaRPr lang="en-US" dirty="0"/>
              </a:p>
            </p:txBody>
          </p:sp>
          <p:sp>
            <p:nvSpPr>
              <p:cNvPr id="10" name="Rectangle 9"/>
              <p:cNvSpPr/>
              <p:nvPr/>
            </p:nvSpPr>
            <p:spPr>
              <a:xfrm>
                <a:off x="3352800" y="3048000"/>
                <a:ext cx="228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44858" y="3424333"/>
                <a:ext cx="291747" cy="276999"/>
              </a:xfrm>
              <a:prstGeom prst="rect">
                <a:avLst/>
              </a:prstGeom>
              <a:solidFill>
                <a:schemeClr val="bg1"/>
              </a:solidFill>
            </p:spPr>
            <p:txBody>
              <a:bodyPr wrap="none" lIns="0" tIns="0" rIns="0" bIns="0" rtlCol="0">
                <a:spAutoFit/>
              </a:bodyPr>
              <a:lstStyle/>
              <a:p>
                <a:r>
                  <a:rPr lang="en-US" dirty="0" smtClean="0"/>
                  <a:t>0.3</a:t>
                </a:r>
                <a:endParaRPr lang="en-US" dirty="0"/>
              </a:p>
            </p:txBody>
          </p:sp>
          <p:sp>
            <p:nvSpPr>
              <p:cNvPr id="12" name="TextBox 11"/>
              <p:cNvSpPr txBox="1"/>
              <p:nvPr/>
            </p:nvSpPr>
            <p:spPr>
              <a:xfrm>
                <a:off x="3444858" y="4276529"/>
                <a:ext cx="291747" cy="276999"/>
              </a:xfrm>
              <a:prstGeom prst="rect">
                <a:avLst/>
              </a:prstGeom>
              <a:solidFill>
                <a:schemeClr val="bg1"/>
              </a:solidFill>
            </p:spPr>
            <p:txBody>
              <a:bodyPr wrap="none" lIns="0" tIns="0" rIns="0" bIns="0" rtlCol="0">
                <a:spAutoFit/>
              </a:bodyPr>
              <a:lstStyle/>
              <a:p>
                <a:r>
                  <a:rPr lang="en-US" dirty="0" smtClean="0"/>
                  <a:t>0.2</a:t>
                </a:r>
                <a:endParaRPr lang="en-US" dirty="0"/>
              </a:p>
            </p:txBody>
          </p:sp>
          <p:sp>
            <p:nvSpPr>
              <p:cNvPr id="13" name="TextBox 12"/>
              <p:cNvSpPr txBox="1"/>
              <p:nvPr/>
            </p:nvSpPr>
            <p:spPr>
              <a:xfrm>
                <a:off x="3444858" y="5128725"/>
                <a:ext cx="291747" cy="276999"/>
              </a:xfrm>
              <a:prstGeom prst="rect">
                <a:avLst/>
              </a:prstGeom>
              <a:solidFill>
                <a:schemeClr val="bg1"/>
              </a:solidFill>
            </p:spPr>
            <p:txBody>
              <a:bodyPr wrap="none" lIns="0" tIns="0" rIns="0" bIns="0" rtlCol="0">
                <a:spAutoFit/>
              </a:bodyPr>
              <a:lstStyle/>
              <a:p>
                <a:r>
                  <a:rPr lang="en-US" dirty="0" smtClean="0"/>
                  <a:t>0.1</a:t>
                </a:r>
                <a:endParaRPr lang="en-US" dirty="0"/>
              </a:p>
            </p:txBody>
          </p:sp>
          <p:sp>
            <p:nvSpPr>
              <p:cNvPr id="14" name="TextBox 13"/>
              <p:cNvSpPr txBox="1"/>
              <p:nvPr/>
            </p:nvSpPr>
            <p:spPr>
              <a:xfrm>
                <a:off x="3444858" y="5980924"/>
                <a:ext cx="291747" cy="276999"/>
              </a:xfrm>
              <a:prstGeom prst="rect">
                <a:avLst/>
              </a:prstGeom>
              <a:solidFill>
                <a:schemeClr val="bg1"/>
              </a:solidFill>
            </p:spPr>
            <p:txBody>
              <a:bodyPr wrap="none" lIns="0" tIns="0" rIns="0" bIns="0" rtlCol="0">
                <a:spAutoFit/>
              </a:bodyPr>
              <a:lstStyle/>
              <a:p>
                <a:r>
                  <a:rPr lang="en-US" dirty="0" smtClean="0"/>
                  <a:t>0.0</a:t>
                </a:r>
                <a:endParaRPr lang="en-US" dirty="0"/>
              </a:p>
            </p:txBody>
          </p:sp>
        </p:grpSp>
        <p:sp>
          <p:nvSpPr>
            <p:cNvPr id="16" name="TextBox 15"/>
            <p:cNvSpPr txBox="1"/>
            <p:nvPr/>
          </p:nvSpPr>
          <p:spPr>
            <a:xfrm>
              <a:off x="3886200" y="621268"/>
              <a:ext cx="381000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4114800" y="457200"/>
              <a:ext cx="3581400"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4114800" y="228600"/>
              <a:ext cx="3429000" cy="677108"/>
            </a:xfrm>
            <a:prstGeom prst="rect">
              <a:avLst/>
            </a:prstGeom>
            <a:noFill/>
          </p:spPr>
          <p:txBody>
            <a:bodyPr wrap="square" rtlCol="0">
              <a:spAutoFit/>
            </a:bodyPr>
            <a:lstStyle/>
            <a:p>
              <a:r>
                <a:rPr lang="en-US" sz="2400" dirty="0" smtClean="0"/>
                <a:t>Normal Percentile Plot   </a:t>
              </a:r>
            </a:p>
            <a:p>
              <a:r>
                <a:rPr lang="en-US" sz="1400" dirty="0" err="1" smtClean="0"/>
                <a:t>Analyte</a:t>
              </a:r>
              <a:r>
                <a:rPr lang="en-US" sz="1400" dirty="0" smtClean="0"/>
                <a:t>:  NO3</a:t>
              </a:r>
              <a:r>
                <a:rPr lang="en-US" sz="1400" baseline="30000" dirty="0" smtClean="0"/>
                <a:t>-</a:t>
              </a:r>
              <a:r>
                <a:rPr lang="en-US" sz="1400" dirty="0" smtClean="0"/>
                <a:t> as N  (Sample 2000-3)</a:t>
              </a:r>
              <a:endParaRPr lang="en-US" sz="1400" dirty="0"/>
            </a:p>
          </p:txBody>
        </p:sp>
        <p:sp>
          <p:nvSpPr>
            <p:cNvPr id="19" name="TextBox 18"/>
            <p:cNvSpPr txBox="1"/>
            <p:nvPr/>
          </p:nvSpPr>
          <p:spPr>
            <a:xfrm>
              <a:off x="4149090" y="5513308"/>
              <a:ext cx="300082" cy="369332"/>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4404360" y="4991100"/>
              <a:ext cx="300082"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4549140" y="4796790"/>
              <a:ext cx="300082"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4648200" y="4419600"/>
              <a:ext cx="300082" cy="369332"/>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4724400" y="4232910"/>
              <a:ext cx="300082" cy="369332"/>
            </a:xfrm>
            <a:prstGeom prst="rect">
              <a:avLst/>
            </a:prstGeom>
            <a:noFill/>
          </p:spPr>
          <p:txBody>
            <a:bodyPr wrap="none" rtlCol="0">
              <a:spAutoFit/>
            </a:bodyPr>
            <a:lstStyle/>
            <a:p>
              <a:r>
                <a:rPr lang="en-US" dirty="0" smtClean="0"/>
                <a:t>+</a:t>
              </a:r>
              <a:endParaRPr lang="en-US" dirty="0"/>
            </a:p>
          </p:txBody>
        </p:sp>
        <p:sp>
          <p:nvSpPr>
            <p:cNvPr id="24" name="TextBox 23"/>
            <p:cNvSpPr txBox="1"/>
            <p:nvPr/>
          </p:nvSpPr>
          <p:spPr>
            <a:xfrm>
              <a:off x="4796790" y="3295650"/>
              <a:ext cx="300082"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4857750" y="3128010"/>
              <a:ext cx="300082"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4918710" y="3105150"/>
              <a:ext cx="300082" cy="369332"/>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4956810" y="3103483"/>
              <a:ext cx="300082"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5010150" y="2975610"/>
              <a:ext cx="300082" cy="369332"/>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5050155" y="2935843"/>
              <a:ext cx="300082"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5088255" y="2882503"/>
              <a:ext cx="300082"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5118735" y="2806303"/>
              <a:ext cx="300082"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5163458" y="2760345"/>
              <a:ext cx="300082" cy="369332"/>
            </a:xfrm>
            <a:prstGeom prst="rect">
              <a:avLst/>
            </a:prstGeom>
            <a:noFill/>
          </p:spPr>
          <p:txBody>
            <a:bodyPr wrap="none" rtlCol="0">
              <a:spAutoFit/>
            </a:bodyPr>
            <a:lstStyle/>
            <a:p>
              <a:r>
                <a:rPr lang="en-US" dirty="0" smtClean="0"/>
                <a:t>+</a:t>
              </a:r>
              <a:endParaRPr lang="en-US" dirty="0"/>
            </a:p>
          </p:txBody>
        </p:sp>
        <p:sp>
          <p:nvSpPr>
            <p:cNvPr id="33" name="TextBox 32"/>
            <p:cNvSpPr txBox="1"/>
            <p:nvPr/>
          </p:nvSpPr>
          <p:spPr>
            <a:xfrm>
              <a:off x="5194935" y="2756535"/>
              <a:ext cx="300082"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5262518" y="2707005"/>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5356860" y="2697480"/>
              <a:ext cx="300082" cy="369332"/>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6115958" y="2569845"/>
              <a:ext cx="300082"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6014085" y="2583418"/>
              <a:ext cx="300082" cy="369332"/>
            </a:xfrm>
            <a:prstGeom prst="rect">
              <a:avLst/>
            </a:prstGeom>
            <a:noFill/>
          </p:spPr>
          <p:txBody>
            <a:bodyPr wrap="none" rtlCol="0">
              <a:spAutoFit/>
            </a:bodyPr>
            <a:lstStyle/>
            <a:p>
              <a:r>
                <a:rPr lang="en-US" dirty="0" smtClean="0"/>
                <a:t>+</a:t>
              </a:r>
              <a:endParaRPr lang="en-US" dirty="0"/>
            </a:p>
          </p:txBody>
        </p:sp>
        <p:sp>
          <p:nvSpPr>
            <p:cNvPr id="38" name="TextBox 37"/>
            <p:cNvSpPr txBox="1"/>
            <p:nvPr/>
          </p:nvSpPr>
          <p:spPr>
            <a:xfrm>
              <a:off x="5894978" y="2602230"/>
              <a:ext cx="300082" cy="369332"/>
            </a:xfrm>
            <a:prstGeom prst="rect">
              <a:avLst/>
            </a:prstGeom>
            <a:noFill/>
          </p:spPr>
          <p:txBody>
            <a:bodyPr wrap="none" rtlCol="0">
              <a:spAutoFit/>
            </a:bodyPr>
            <a:lstStyle/>
            <a:p>
              <a:r>
                <a:rPr lang="en-US" dirty="0" smtClean="0"/>
                <a:t>+</a:t>
              </a:r>
              <a:endParaRPr lang="en-US" dirty="0"/>
            </a:p>
          </p:txBody>
        </p:sp>
        <p:sp>
          <p:nvSpPr>
            <p:cNvPr id="39" name="TextBox 38"/>
            <p:cNvSpPr txBox="1"/>
            <p:nvPr/>
          </p:nvSpPr>
          <p:spPr>
            <a:xfrm>
              <a:off x="5790203" y="2617470"/>
              <a:ext cx="300082" cy="369332"/>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5684520" y="2640330"/>
              <a:ext cx="300082" cy="369332"/>
            </a:xfrm>
            <a:prstGeom prst="rect">
              <a:avLst/>
            </a:prstGeom>
            <a:noFill/>
          </p:spPr>
          <p:txBody>
            <a:bodyPr wrap="none" rtlCol="0">
              <a:spAutoFit/>
            </a:bodyPr>
            <a:lstStyle/>
            <a:p>
              <a:r>
                <a:rPr lang="en-US" dirty="0" smtClean="0"/>
                <a:t>+</a:t>
              </a:r>
              <a:endParaRPr lang="en-US" dirty="0"/>
            </a:p>
          </p:txBody>
        </p:sp>
        <p:sp>
          <p:nvSpPr>
            <p:cNvPr id="41" name="TextBox 40"/>
            <p:cNvSpPr txBox="1"/>
            <p:nvPr/>
          </p:nvSpPr>
          <p:spPr>
            <a:xfrm>
              <a:off x="5570220" y="2653665"/>
              <a:ext cx="300082" cy="369332"/>
            </a:xfrm>
            <a:prstGeom prst="rect">
              <a:avLst/>
            </a:prstGeom>
            <a:noFill/>
          </p:spPr>
          <p:txBody>
            <a:bodyPr wrap="none" rtlCol="0">
              <a:spAutoFit/>
            </a:bodyPr>
            <a:lstStyle/>
            <a:p>
              <a:r>
                <a:rPr lang="en-US" dirty="0" smtClean="0"/>
                <a:t>+</a:t>
              </a:r>
              <a:endParaRPr lang="en-US" dirty="0"/>
            </a:p>
          </p:txBody>
        </p:sp>
        <p:sp>
          <p:nvSpPr>
            <p:cNvPr id="42" name="TextBox 41"/>
            <p:cNvSpPr txBox="1"/>
            <p:nvPr/>
          </p:nvSpPr>
          <p:spPr>
            <a:xfrm>
              <a:off x="5455920" y="2672953"/>
              <a:ext cx="300082" cy="369332"/>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6414135" y="2421255"/>
              <a:ext cx="300082" cy="369332"/>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6366510" y="2476500"/>
              <a:ext cx="300082"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6324600" y="2489835"/>
              <a:ext cx="300082" cy="36933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6275070" y="2493883"/>
              <a:ext cx="300082"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6248400" y="2527935"/>
              <a:ext cx="300082" cy="369332"/>
            </a:xfrm>
            <a:prstGeom prst="rect">
              <a:avLst/>
            </a:prstGeom>
            <a:noFill/>
          </p:spPr>
          <p:txBody>
            <a:bodyPr wrap="none" rtlCol="0">
              <a:spAutoFit/>
            </a:bodyPr>
            <a:lstStyle/>
            <a:p>
              <a:r>
                <a:rPr lang="en-US" dirty="0" smtClean="0"/>
                <a:t>+</a:t>
              </a:r>
              <a:endParaRPr lang="en-US" dirty="0"/>
            </a:p>
          </p:txBody>
        </p:sp>
        <p:sp>
          <p:nvSpPr>
            <p:cNvPr id="48" name="TextBox 47"/>
            <p:cNvSpPr txBox="1"/>
            <p:nvPr/>
          </p:nvSpPr>
          <p:spPr>
            <a:xfrm>
              <a:off x="6172200" y="2539603"/>
              <a:ext cx="300082" cy="369332"/>
            </a:xfrm>
            <a:prstGeom prst="rect">
              <a:avLst/>
            </a:prstGeom>
            <a:noFill/>
          </p:spPr>
          <p:txBody>
            <a:bodyPr wrap="none" rtlCol="0">
              <a:spAutoFit/>
            </a:bodyPr>
            <a:lstStyle/>
            <a:p>
              <a:r>
                <a:rPr lang="en-US" dirty="0" smtClean="0"/>
                <a:t>+</a:t>
              </a:r>
              <a:endParaRPr lang="en-US" dirty="0"/>
            </a:p>
          </p:txBody>
        </p:sp>
        <p:sp>
          <p:nvSpPr>
            <p:cNvPr id="49" name="TextBox 48"/>
            <p:cNvSpPr txBox="1"/>
            <p:nvPr/>
          </p:nvSpPr>
          <p:spPr>
            <a:xfrm>
              <a:off x="6460763" y="2261235"/>
              <a:ext cx="300082" cy="369332"/>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6515100" y="2257425"/>
              <a:ext cx="300082" cy="369332"/>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6574155" y="2232660"/>
              <a:ext cx="300082" cy="369332"/>
            </a:xfrm>
            <a:prstGeom prst="rect">
              <a:avLst/>
            </a:prstGeom>
            <a:noFill/>
          </p:spPr>
          <p:txBody>
            <a:bodyPr wrap="none" rtlCol="0">
              <a:spAutoFit/>
            </a:bodyPr>
            <a:lstStyle/>
            <a:p>
              <a:r>
                <a:rPr lang="en-US" dirty="0" smtClean="0"/>
                <a:t>+</a:t>
              </a:r>
              <a:endParaRPr lang="en-US" dirty="0"/>
            </a:p>
          </p:txBody>
        </p:sp>
        <p:sp>
          <p:nvSpPr>
            <p:cNvPr id="52" name="TextBox 51"/>
            <p:cNvSpPr txBox="1"/>
            <p:nvPr/>
          </p:nvSpPr>
          <p:spPr>
            <a:xfrm>
              <a:off x="6642735" y="2105025"/>
              <a:ext cx="300082" cy="369332"/>
            </a:xfrm>
            <a:prstGeom prst="rect">
              <a:avLst/>
            </a:prstGeom>
            <a:noFill/>
          </p:spPr>
          <p:txBody>
            <a:bodyPr wrap="none" rtlCol="0">
              <a:spAutoFit/>
            </a:bodyPr>
            <a:lstStyle/>
            <a:p>
              <a:r>
                <a:rPr lang="en-US" dirty="0" smtClean="0"/>
                <a:t>+</a:t>
              </a:r>
              <a:endParaRPr lang="en-US" dirty="0"/>
            </a:p>
          </p:txBody>
        </p:sp>
        <p:sp>
          <p:nvSpPr>
            <p:cNvPr id="53" name="TextBox 52"/>
            <p:cNvSpPr txBox="1"/>
            <p:nvPr/>
          </p:nvSpPr>
          <p:spPr>
            <a:xfrm>
              <a:off x="6722745" y="2057400"/>
              <a:ext cx="300082"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6823710" y="1764268"/>
              <a:ext cx="300082"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6968490" y="1684020"/>
              <a:ext cx="300082"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7211333" y="1312545"/>
              <a:ext cx="300082" cy="369332"/>
            </a:xfrm>
            <a:prstGeom prst="rect">
              <a:avLst/>
            </a:prstGeom>
            <a:noFill/>
          </p:spPr>
          <p:txBody>
            <a:bodyPr wrap="none" rtlCol="0">
              <a:spAutoFit/>
            </a:bodyPr>
            <a:lstStyle/>
            <a:p>
              <a:r>
                <a:rPr lang="en-US" dirty="0" smtClean="0"/>
                <a:t>+</a:t>
              </a:r>
              <a:endParaRPr lang="en-US" dirty="0"/>
            </a:p>
          </p:txBody>
        </p:sp>
        <p:grpSp>
          <p:nvGrpSpPr>
            <p:cNvPr id="6" name="Group 72"/>
            <p:cNvGrpSpPr/>
            <p:nvPr/>
          </p:nvGrpSpPr>
          <p:grpSpPr>
            <a:xfrm>
              <a:off x="8339137" y="1312545"/>
              <a:ext cx="300082" cy="4569857"/>
              <a:chOff x="8339137" y="1312545"/>
              <a:chExt cx="300082" cy="4569857"/>
            </a:xfrm>
          </p:grpSpPr>
          <p:sp>
            <p:nvSpPr>
              <p:cNvPr id="57" name="TextBox 56"/>
              <p:cNvSpPr txBox="1"/>
              <p:nvPr/>
            </p:nvSpPr>
            <p:spPr>
              <a:xfrm>
                <a:off x="8339137" y="5513070"/>
                <a:ext cx="300082" cy="369332"/>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8339137" y="4993005"/>
                <a:ext cx="300082" cy="369332"/>
              </a:xfrm>
              <a:prstGeom prst="rect">
                <a:avLst/>
              </a:prstGeom>
              <a:noFill/>
            </p:spPr>
            <p:txBody>
              <a:bodyPr wrap="none" rtlCol="0">
                <a:spAutoFit/>
              </a:bodyPr>
              <a:lstStyle/>
              <a:p>
                <a:r>
                  <a:rPr lang="en-US" dirty="0" smtClean="0"/>
                  <a:t>+</a:t>
                </a:r>
                <a:endParaRPr lang="en-US" dirty="0"/>
              </a:p>
            </p:txBody>
          </p:sp>
          <p:sp>
            <p:nvSpPr>
              <p:cNvPr id="59" name="TextBox 58"/>
              <p:cNvSpPr txBox="1"/>
              <p:nvPr/>
            </p:nvSpPr>
            <p:spPr>
              <a:xfrm>
                <a:off x="8339137" y="4796790"/>
                <a:ext cx="300082" cy="369332"/>
              </a:xfrm>
              <a:prstGeom prst="rect">
                <a:avLst/>
              </a:prstGeom>
              <a:noFill/>
            </p:spPr>
            <p:txBody>
              <a:bodyPr wrap="none" rtlCol="0">
                <a:spAutoFit/>
              </a:bodyPr>
              <a:lstStyle/>
              <a:p>
                <a:r>
                  <a:rPr lang="en-US" dirty="0" smtClean="0"/>
                  <a:t>+</a:t>
                </a:r>
                <a:endParaRPr lang="en-US" dirty="0"/>
              </a:p>
            </p:txBody>
          </p:sp>
          <p:sp>
            <p:nvSpPr>
              <p:cNvPr id="60" name="TextBox 59"/>
              <p:cNvSpPr txBox="1"/>
              <p:nvPr/>
            </p:nvSpPr>
            <p:spPr>
              <a:xfrm>
                <a:off x="8339137" y="4423410"/>
                <a:ext cx="300082" cy="369332"/>
              </a:xfrm>
              <a:prstGeom prst="rect">
                <a:avLst/>
              </a:prstGeom>
              <a:noFill/>
            </p:spPr>
            <p:txBody>
              <a:bodyPr wrap="none" rtlCol="0">
                <a:spAutoFit/>
              </a:bodyPr>
              <a:lstStyle/>
              <a:p>
                <a:r>
                  <a:rPr lang="en-US" dirty="0" smtClean="0"/>
                  <a:t>+</a:t>
                </a:r>
                <a:endParaRPr lang="en-US" dirty="0"/>
              </a:p>
            </p:txBody>
          </p:sp>
          <p:sp>
            <p:nvSpPr>
              <p:cNvPr id="61" name="TextBox 60"/>
              <p:cNvSpPr txBox="1"/>
              <p:nvPr/>
            </p:nvSpPr>
            <p:spPr>
              <a:xfrm>
                <a:off x="8339137" y="4231005"/>
                <a:ext cx="300082" cy="369332"/>
              </a:xfrm>
              <a:prstGeom prst="rect">
                <a:avLst/>
              </a:prstGeom>
              <a:noFill/>
            </p:spPr>
            <p:txBody>
              <a:bodyPr wrap="none" rtlCol="0">
                <a:spAutoFit/>
              </a:bodyPr>
              <a:lstStyle/>
              <a:p>
                <a:r>
                  <a:rPr lang="en-US" dirty="0" smtClean="0"/>
                  <a:t>+</a:t>
                </a:r>
                <a:endParaRPr lang="en-US" dirty="0"/>
              </a:p>
            </p:txBody>
          </p:sp>
          <p:sp>
            <p:nvSpPr>
              <p:cNvPr id="62" name="TextBox 61"/>
              <p:cNvSpPr txBox="1"/>
              <p:nvPr/>
            </p:nvSpPr>
            <p:spPr>
              <a:xfrm>
                <a:off x="8339137" y="3297793"/>
                <a:ext cx="300082" cy="369332"/>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8339137" y="3128010"/>
                <a:ext cx="300082" cy="369332"/>
              </a:xfrm>
              <a:prstGeom prst="rect">
                <a:avLst/>
              </a:prstGeom>
              <a:noFill/>
            </p:spPr>
            <p:txBody>
              <a:bodyPr wrap="none" rtlCol="0">
                <a:spAutoFit/>
              </a:bodyPr>
              <a:lstStyle/>
              <a:p>
                <a:r>
                  <a:rPr lang="en-US" dirty="0" smtClean="0"/>
                  <a:t>+</a:t>
                </a:r>
                <a:endParaRPr lang="en-US" dirty="0"/>
              </a:p>
            </p:txBody>
          </p:sp>
          <p:sp>
            <p:nvSpPr>
              <p:cNvPr id="64" name="TextBox 63"/>
              <p:cNvSpPr txBox="1"/>
              <p:nvPr/>
            </p:nvSpPr>
            <p:spPr>
              <a:xfrm>
                <a:off x="8339137" y="3107055"/>
                <a:ext cx="300082" cy="369332"/>
              </a:xfrm>
              <a:prstGeom prst="rect">
                <a:avLst/>
              </a:prstGeom>
              <a:noFill/>
            </p:spPr>
            <p:txBody>
              <a:bodyPr wrap="none" rtlCol="0">
                <a:spAutoFit/>
              </a:bodyPr>
              <a:lstStyle/>
              <a:p>
                <a:r>
                  <a:rPr lang="en-US" dirty="0" smtClean="0"/>
                  <a:t>+</a:t>
                </a:r>
                <a:endParaRPr lang="en-US" dirty="0"/>
              </a:p>
            </p:txBody>
          </p:sp>
          <p:sp>
            <p:nvSpPr>
              <p:cNvPr id="65" name="TextBox 64"/>
              <p:cNvSpPr txBox="1"/>
              <p:nvPr/>
            </p:nvSpPr>
            <p:spPr>
              <a:xfrm>
                <a:off x="8339137" y="2975610"/>
                <a:ext cx="300082" cy="369332"/>
              </a:xfrm>
              <a:prstGeom prst="rect">
                <a:avLst/>
              </a:prstGeom>
              <a:noFill/>
            </p:spPr>
            <p:txBody>
              <a:bodyPr wrap="none" rtlCol="0">
                <a:spAutoFit/>
              </a:bodyPr>
              <a:lstStyle/>
              <a:p>
                <a:r>
                  <a:rPr lang="en-US" dirty="0" smtClean="0"/>
                  <a:t>+</a:t>
                </a:r>
                <a:endParaRPr lang="en-US" dirty="0"/>
              </a:p>
            </p:txBody>
          </p:sp>
          <p:sp>
            <p:nvSpPr>
              <p:cNvPr id="66" name="TextBox 65"/>
              <p:cNvSpPr txBox="1"/>
              <p:nvPr/>
            </p:nvSpPr>
            <p:spPr>
              <a:xfrm>
                <a:off x="8339137" y="2261235"/>
                <a:ext cx="300082" cy="369332"/>
              </a:xfrm>
              <a:prstGeom prst="rect">
                <a:avLst/>
              </a:prstGeom>
              <a:noFill/>
            </p:spPr>
            <p:txBody>
              <a:bodyPr wrap="none" rtlCol="0">
                <a:spAutoFit/>
              </a:bodyPr>
              <a:lstStyle/>
              <a:p>
                <a:r>
                  <a:rPr lang="en-US" dirty="0" smtClean="0"/>
                  <a:t>+</a:t>
                </a:r>
                <a:endParaRPr lang="en-US" dirty="0"/>
              </a:p>
            </p:txBody>
          </p:sp>
          <p:sp>
            <p:nvSpPr>
              <p:cNvPr id="67" name="TextBox 66"/>
              <p:cNvSpPr txBox="1"/>
              <p:nvPr/>
            </p:nvSpPr>
            <p:spPr>
              <a:xfrm>
                <a:off x="8339137" y="2234565"/>
                <a:ext cx="300082" cy="369332"/>
              </a:xfrm>
              <a:prstGeom prst="rect">
                <a:avLst/>
              </a:prstGeom>
              <a:noFill/>
            </p:spPr>
            <p:txBody>
              <a:bodyPr wrap="none" rtlCol="0">
                <a:spAutoFit/>
              </a:bodyPr>
              <a:lstStyle/>
              <a:p>
                <a:r>
                  <a:rPr lang="en-US" dirty="0" smtClean="0"/>
                  <a:t>+</a:t>
                </a:r>
                <a:endParaRPr lang="en-US" dirty="0"/>
              </a:p>
            </p:txBody>
          </p:sp>
          <p:sp>
            <p:nvSpPr>
              <p:cNvPr id="68" name="TextBox 67"/>
              <p:cNvSpPr txBox="1"/>
              <p:nvPr/>
            </p:nvSpPr>
            <p:spPr>
              <a:xfrm>
                <a:off x="8339137" y="2110740"/>
                <a:ext cx="300082" cy="369332"/>
              </a:xfrm>
              <a:prstGeom prst="rect">
                <a:avLst/>
              </a:prstGeom>
              <a:noFill/>
            </p:spPr>
            <p:txBody>
              <a:bodyPr wrap="none" rtlCol="0">
                <a:spAutoFit/>
              </a:bodyPr>
              <a:lstStyle/>
              <a:p>
                <a:r>
                  <a:rPr lang="en-US" dirty="0" smtClean="0"/>
                  <a:t>+</a:t>
                </a:r>
                <a:endParaRPr lang="en-US" dirty="0"/>
              </a:p>
            </p:txBody>
          </p:sp>
          <p:sp>
            <p:nvSpPr>
              <p:cNvPr id="69" name="TextBox 68"/>
              <p:cNvSpPr txBox="1"/>
              <p:nvPr/>
            </p:nvSpPr>
            <p:spPr>
              <a:xfrm>
                <a:off x="8339137" y="2063353"/>
                <a:ext cx="300082" cy="369332"/>
              </a:xfrm>
              <a:prstGeom prst="rect">
                <a:avLst/>
              </a:prstGeom>
              <a:noFill/>
            </p:spPr>
            <p:txBody>
              <a:bodyPr wrap="none" rtlCol="0">
                <a:spAutoFit/>
              </a:bodyPr>
              <a:lstStyle/>
              <a:p>
                <a:r>
                  <a:rPr lang="en-US" dirty="0" smtClean="0"/>
                  <a:t>+</a:t>
                </a:r>
                <a:endParaRPr lang="en-US" dirty="0"/>
              </a:p>
            </p:txBody>
          </p:sp>
          <p:sp>
            <p:nvSpPr>
              <p:cNvPr id="70" name="TextBox 69"/>
              <p:cNvSpPr txBox="1"/>
              <p:nvPr/>
            </p:nvSpPr>
            <p:spPr>
              <a:xfrm>
                <a:off x="8339137" y="1769983"/>
                <a:ext cx="300082" cy="369332"/>
              </a:xfrm>
              <a:prstGeom prst="rect">
                <a:avLst/>
              </a:prstGeom>
              <a:noFill/>
            </p:spPr>
            <p:txBody>
              <a:bodyPr wrap="none" rtlCol="0">
                <a:spAutoFit/>
              </a:bodyPr>
              <a:lstStyle/>
              <a:p>
                <a:r>
                  <a:rPr lang="en-US" dirty="0" smtClean="0"/>
                  <a:t>+</a:t>
                </a:r>
                <a:endParaRPr lang="en-US" dirty="0"/>
              </a:p>
            </p:txBody>
          </p:sp>
          <p:sp>
            <p:nvSpPr>
              <p:cNvPr id="71" name="TextBox 70"/>
              <p:cNvSpPr txBox="1"/>
              <p:nvPr/>
            </p:nvSpPr>
            <p:spPr>
              <a:xfrm>
                <a:off x="8339137" y="1685925"/>
                <a:ext cx="300082" cy="369332"/>
              </a:xfrm>
              <a:prstGeom prst="rect">
                <a:avLst/>
              </a:prstGeom>
              <a:noFill/>
            </p:spPr>
            <p:txBody>
              <a:bodyPr wrap="none" rtlCol="0">
                <a:spAutoFit/>
              </a:bodyPr>
              <a:lstStyle/>
              <a:p>
                <a:r>
                  <a:rPr lang="en-US" dirty="0" smtClean="0"/>
                  <a:t>+</a:t>
                </a:r>
                <a:endParaRPr lang="en-US" dirty="0"/>
              </a:p>
            </p:txBody>
          </p:sp>
          <p:sp>
            <p:nvSpPr>
              <p:cNvPr id="72" name="TextBox 71"/>
              <p:cNvSpPr txBox="1"/>
              <p:nvPr/>
            </p:nvSpPr>
            <p:spPr>
              <a:xfrm>
                <a:off x="8339137" y="1312545"/>
                <a:ext cx="300082" cy="369332"/>
              </a:xfrm>
              <a:prstGeom prst="rect">
                <a:avLst/>
              </a:prstGeom>
              <a:noFill/>
            </p:spPr>
            <p:txBody>
              <a:bodyPr wrap="none" rtlCol="0">
                <a:spAutoFit/>
              </a:bodyPr>
              <a:lstStyle/>
              <a:p>
                <a:r>
                  <a:rPr lang="en-US" dirty="0" smtClean="0"/>
                  <a:t>+</a:t>
                </a:r>
                <a:endParaRPr lang="en-US" dirty="0"/>
              </a:p>
            </p:txBody>
          </p:sp>
        </p:grpSp>
        <p:sp>
          <p:nvSpPr>
            <p:cNvPr id="74" name="TextBox 73"/>
            <p:cNvSpPr txBox="1"/>
            <p:nvPr/>
          </p:nvSpPr>
          <p:spPr>
            <a:xfrm>
              <a:off x="7985760" y="326136"/>
              <a:ext cx="999569" cy="923330"/>
            </a:xfrm>
            <a:prstGeom prst="rect">
              <a:avLst/>
            </a:prstGeom>
            <a:solidFill>
              <a:schemeClr val="bg1"/>
            </a:solidFill>
          </p:spPr>
          <p:txBody>
            <a:bodyPr wrap="none" rtlCol="0">
              <a:spAutoFit/>
            </a:bodyPr>
            <a:lstStyle/>
            <a:p>
              <a:pPr algn="ctr"/>
              <a:r>
                <a:rPr lang="en-US" dirty="0" smtClean="0"/>
                <a:t>Box and </a:t>
              </a:r>
            </a:p>
            <a:p>
              <a:pPr algn="ctr"/>
              <a:r>
                <a:rPr lang="en-US" dirty="0" smtClean="0"/>
                <a:t>Whisker </a:t>
              </a:r>
            </a:p>
            <a:p>
              <a:pPr algn="ctr"/>
              <a:r>
                <a:rPr lang="en-US" dirty="0" smtClean="0"/>
                <a:t>Plot</a:t>
              </a:r>
              <a:endParaRPr lang="en-US" dirty="0"/>
            </a:p>
          </p:txBody>
        </p:sp>
        <p:sp>
          <p:nvSpPr>
            <p:cNvPr id="75" name="TextBox 74"/>
            <p:cNvSpPr txBox="1"/>
            <p:nvPr/>
          </p:nvSpPr>
          <p:spPr>
            <a:xfrm>
              <a:off x="5306333" y="2706767"/>
              <a:ext cx="300082" cy="369332"/>
            </a:xfrm>
            <a:prstGeom prst="rect">
              <a:avLst/>
            </a:prstGeom>
            <a:noFill/>
          </p:spPr>
          <p:txBody>
            <a:bodyPr wrap="none" rtlCol="0">
              <a:spAutoFit/>
            </a:bodyPr>
            <a:lstStyle/>
            <a:p>
              <a:r>
                <a:rPr lang="en-US" dirty="0" smtClean="0"/>
                <a:t>+</a:t>
              </a:r>
              <a:endParaRPr lang="en-US" dirty="0"/>
            </a:p>
          </p:txBody>
        </p:sp>
        <p:sp>
          <p:nvSpPr>
            <p:cNvPr id="76" name="TextBox 75"/>
            <p:cNvSpPr txBox="1"/>
            <p:nvPr/>
          </p:nvSpPr>
          <p:spPr>
            <a:xfrm>
              <a:off x="5844451" y="2611517"/>
              <a:ext cx="300082" cy="369332"/>
            </a:xfrm>
            <a:prstGeom prst="rect">
              <a:avLst/>
            </a:prstGeom>
            <a:noFill/>
          </p:spPr>
          <p:txBody>
            <a:bodyPr wrap="none" rtlCol="0">
              <a:spAutoFit/>
            </a:bodyPr>
            <a:lstStyle/>
            <a:p>
              <a:r>
                <a:rPr lang="en-US" dirty="0" smtClean="0"/>
                <a:t>+</a:t>
              </a:r>
              <a:endParaRPr lang="en-US" dirty="0"/>
            </a:p>
          </p:txBody>
        </p:sp>
        <p:sp>
          <p:nvSpPr>
            <p:cNvPr id="77" name="TextBox 76"/>
            <p:cNvSpPr txBox="1"/>
            <p:nvPr/>
          </p:nvSpPr>
          <p:spPr>
            <a:xfrm>
              <a:off x="5739676" y="2626757"/>
              <a:ext cx="300082" cy="369332"/>
            </a:xfrm>
            <a:prstGeom prst="rect">
              <a:avLst/>
            </a:prstGeom>
            <a:noFill/>
          </p:spPr>
          <p:txBody>
            <a:bodyPr wrap="none" rtlCol="0">
              <a:spAutoFit/>
            </a:bodyPr>
            <a:lstStyle/>
            <a:p>
              <a:r>
                <a:rPr lang="en-US" dirty="0" smtClean="0"/>
                <a:t>+</a:t>
              </a:r>
              <a:endParaRPr lang="en-US" dirty="0"/>
            </a:p>
          </p:txBody>
        </p:sp>
        <p:sp>
          <p:nvSpPr>
            <p:cNvPr id="78" name="TextBox 77"/>
            <p:cNvSpPr txBox="1"/>
            <p:nvPr/>
          </p:nvSpPr>
          <p:spPr>
            <a:xfrm>
              <a:off x="5633993" y="2649617"/>
              <a:ext cx="300082" cy="369332"/>
            </a:xfrm>
            <a:prstGeom prst="rect">
              <a:avLst/>
            </a:prstGeom>
            <a:noFill/>
          </p:spPr>
          <p:txBody>
            <a:bodyPr wrap="none" rtlCol="0">
              <a:spAutoFit/>
            </a:bodyPr>
            <a:lstStyle/>
            <a:p>
              <a:r>
                <a:rPr lang="en-US" dirty="0" smtClean="0"/>
                <a:t>+</a:t>
              </a:r>
              <a:endParaRPr lang="en-US" dirty="0"/>
            </a:p>
          </p:txBody>
        </p:sp>
        <p:sp>
          <p:nvSpPr>
            <p:cNvPr id="79" name="TextBox 78"/>
            <p:cNvSpPr txBox="1"/>
            <p:nvPr/>
          </p:nvSpPr>
          <p:spPr>
            <a:xfrm>
              <a:off x="5519693" y="2662952"/>
              <a:ext cx="300082" cy="369332"/>
            </a:xfrm>
            <a:prstGeom prst="rect">
              <a:avLst/>
            </a:prstGeom>
            <a:noFill/>
          </p:spPr>
          <p:txBody>
            <a:bodyPr wrap="none" rtlCol="0">
              <a:spAutoFit/>
            </a:bodyPr>
            <a:lstStyle/>
            <a:p>
              <a:r>
                <a:rPr lang="en-US" dirty="0" smtClean="0"/>
                <a:t>+</a:t>
              </a:r>
              <a:endParaRPr lang="en-US" dirty="0"/>
            </a:p>
          </p:txBody>
        </p:sp>
        <p:sp>
          <p:nvSpPr>
            <p:cNvPr id="80" name="TextBox 79"/>
            <p:cNvSpPr txBox="1"/>
            <p:nvPr/>
          </p:nvSpPr>
          <p:spPr>
            <a:xfrm>
              <a:off x="5405393" y="2682240"/>
              <a:ext cx="300082" cy="369332"/>
            </a:xfrm>
            <a:prstGeom prst="rect">
              <a:avLst/>
            </a:prstGeom>
            <a:noFill/>
          </p:spPr>
          <p:txBody>
            <a:bodyPr wrap="none" rtlCol="0">
              <a:spAutoFit/>
            </a:bodyPr>
            <a:lstStyle/>
            <a:p>
              <a:r>
                <a:rPr lang="en-US" dirty="0" smtClean="0"/>
                <a:t>+</a:t>
              </a:r>
              <a:endParaRPr lang="en-US" dirty="0"/>
            </a:p>
          </p:txBody>
        </p:sp>
        <p:sp>
          <p:nvSpPr>
            <p:cNvPr id="81" name="TextBox 80"/>
            <p:cNvSpPr txBox="1"/>
            <p:nvPr/>
          </p:nvSpPr>
          <p:spPr>
            <a:xfrm>
              <a:off x="6121673" y="2548890"/>
              <a:ext cx="300082" cy="369332"/>
            </a:xfrm>
            <a:prstGeom prst="rect">
              <a:avLst/>
            </a:prstGeom>
            <a:noFill/>
          </p:spPr>
          <p:txBody>
            <a:bodyPr wrap="none" rtlCol="0">
              <a:spAutoFit/>
            </a:bodyPr>
            <a:lstStyle/>
            <a:p>
              <a:r>
                <a:rPr lang="en-US" dirty="0" smtClean="0"/>
                <a:t>+</a:t>
              </a:r>
              <a:endParaRPr lang="en-US" dirty="0"/>
            </a:p>
          </p:txBody>
        </p:sp>
        <p:sp>
          <p:nvSpPr>
            <p:cNvPr id="82" name="TextBox 81"/>
            <p:cNvSpPr txBox="1"/>
            <p:nvPr/>
          </p:nvSpPr>
          <p:spPr>
            <a:xfrm>
              <a:off x="5954941" y="2594610"/>
              <a:ext cx="300082" cy="369332"/>
            </a:xfrm>
            <a:prstGeom prst="rect">
              <a:avLst/>
            </a:prstGeom>
            <a:noFill/>
          </p:spPr>
          <p:txBody>
            <a:bodyPr wrap="none" rtlCol="0">
              <a:spAutoFit/>
            </a:bodyPr>
            <a:lstStyle/>
            <a:p>
              <a:r>
                <a:rPr lang="en-US" dirty="0" smtClean="0"/>
                <a:t>+</a:t>
              </a:r>
              <a:endParaRPr lang="en-US" dirty="0"/>
            </a:p>
          </p:txBody>
        </p:sp>
        <p:sp>
          <p:nvSpPr>
            <p:cNvPr id="83" name="TextBox 82"/>
            <p:cNvSpPr txBox="1"/>
            <p:nvPr/>
          </p:nvSpPr>
          <p:spPr>
            <a:xfrm>
              <a:off x="6063615" y="2571750"/>
              <a:ext cx="300082" cy="369332"/>
            </a:xfrm>
            <a:prstGeom prst="rect">
              <a:avLst/>
            </a:prstGeom>
            <a:noFill/>
          </p:spPr>
          <p:txBody>
            <a:bodyPr wrap="none" rtlCol="0">
              <a:spAutoFit/>
            </a:bodyPr>
            <a:lstStyle/>
            <a:p>
              <a:r>
                <a:rPr lang="en-US" dirty="0" smtClean="0"/>
                <a:t>+</a:t>
              </a:r>
              <a:endParaRPr lang="en-US" dirty="0"/>
            </a:p>
          </p:txBody>
        </p:sp>
        <p:sp>
          <p:nvSpPr>
            <p:cNvPr id="84" name="TextBox 83"/>
            <p:cNvSpPr txBox="1"/>
            <p:nvPr/>
          </p:nvSpPr>
          <p:spPr>
            <a:xfrm>
              <a:off x="6287283" y="1164407"/>
              <a:ext cx="1580176" cy="276999"/>
            </a:xfrm>
            <a:prstGeom prst="rect">
              <a:avLst/>
            </a:prstGeom>
            <a:solidFill>
              <a:srgbClr val="FF0000"/>
            </a:solidFill>
          </p:spPr>
          <p:txBody>
            <a:bodyPr wrap="none" rtlCol="0">
              <a:spAutoFit/>
            </a:bodyPr>
            <a:lstStyle/>
            <a:p>
              <a:pPr algn="ctr"/>
              <a:r>
                <a:rPr lang="en-US" sz="1200" dirty="0" smtClean="0"/>
                <a:t>Zone 3: Unsatisfactory</a:t>
              </a:r>
              <a:endParaRPr lang="en-US" sz="1200" dirty="0"/>
            </a:p>
          </p:txBody>
        </p:sp>
        <p:sp>
          <p:nvSpPr>
            <p:cNvPr id="85" name="TextBox 84"/>
            <p:cNvSpPr txBox="1"/>
            <p:nvPr/>
          </p:nvSpPr>
          <p:spPr>
            <a:xfrm>
              <a:off x="3793022" y="3922847"/>
              <a:ext cx="1580176" cy="276999"/>
            </a:xfrm>
            <a:prstGeom prst="rect">
              <a:avLst/>
            </a:prstGeom>
            <a:solidFill>
              <a:srgbClr val="FF0000"/>
            </a:solidFill>
          </p:spPr>
          <p:txBody>
            <a:bodyPr wrap="none" rtlCol="0">
              <a:spAutoFit/>
            </a:bodyPr>
            <a:lstStyle/>
            <a:p>
              <a:pPr algn="ctr"/>
              <a:r>
                <a:rPr lang="en-US" sz="1200" dirty="0" smtClean="0"/>
                <a:t>Zone 3: Unsatisfactory</a:t>
              </a:r>
              <a:endParaRPr lang="en-US" sz="1200" dirty="0"/>
            </a:p>
          </p:txBody>
        </p:sp>
        <p:sp>
          <p:nvSpPr>
            <p:cNvPr id="86" name="TextBox 85"/>
            <p:cNvSpPr txBox="1"/>
            <p:nvPr/>
          </p:nvSpPr>
          <p:spPr>
            <a:xfrm>
              <a:off x="6906768" y="2702159"/>
              <a:ext cx="910698" cy="461665"/>
            </a:xfrm>
            <a:prstGeom prst="rect">
              <a:avLst/>
            </a:prstGeom>
            <a:solidFill>
              <a:schemeClr val="bg1"/>
            </a:solidFill>
          </p:spPr>
          <p:txBody>
            <a:bodyPr wrap="none" rtlCol="0">
              <a:spAutoFit/>
            </a:bodyPr>
            <a:lstStyle/>
            <a:p>
              <a:pPr algn="ctr"/>
              <a:r>
                <a:rPr lang="en-US" sz="1200" dirty="0" smtClean="0"/>
                <a:t>Zone 2: </a:t>
              </a:r>
            </a:p>
            <a:p>
              <a:pPr algn="ctr"/>
              <a:r>
                <a:rPr lang="en-US" sz="1200" dirty="0" smtClean="0"/>
                <a:t>Satisfactory</a:t>
              </a:r>
              <a:endParaRPr lang="en-US" sz="1200" dirty="0"/>
            </a:p>
          </p:txBody>
        </p:sp>
        <p:sp>
          <p:nvSpPr>
            <p:cNvPr id="87" name="TextBox 86"/>
            <p:cNvSpPr txBox="1"/>
            <p:nvPr/>
          </p:nvSpPr>
          <p:spPr>
            <a:xfrm>
              <a:off x="3867912" y="2474976"/>
              <a:ext cx="910698" cy="461665"/>
            </a:xfrm>
            <a:prstGeom prst="rect">
              <a:avLst/>
            </a:prstGeom>
            <a:solidFill>
              <a:schemeClr val="bg1"/>
            </a:solidFill>
          </p:spPr>
          <p:txBody>
            <a:bodyPr wrap="none" rtlCol="0">
              <a:spAutoFit/>
            </a:bodyPr>
            <a:lstStyle/>
            <a:p>
              <a:pPr algn="ctr"/>
              <a:r>
                <a:rPr lang="en-US" sz="1200" dirty="0" smtClean="0"/>
                <a:t>Zone 2: </a:t>
              </a:r>
            </a:p>
            <a:p>
              <a:pPr algn="ctr"/>
              <a:r>
                <a:rPr lang="en-US" sz="1200" dirty="0" smtClean="0"/>
                <a:t>Satisfactory</a:t>
              </a:r>
              <a:endParaRPr lang="en-US" sz="1200" dirty="0"/>
            </a:p>
          </p:txBody>
        </p:sp>
        <p:sp>
          <p:nvSpPr>
            <p:cNvPr id="89" name="TextBox 88"/>
            <p:cNvSpPr txBox="1"/>
            <p:nvPr/>
          </p:nvSpPr>
          <p:spPr>
            <a:xfrm>
              <a:off x="5537354" y="3160776"/>
              <a:ext cx="1823566" cy="646331"/>
            </a:xfrm>
            <a:prstGeom prst="rect">
              <a:avLst/>
            </a:prstGeom>
            <a:solidFill>
              <a:schemeClr val="bg1"/>
            </a:solidFill>
          </p:spPr>
          <p:txBody>
            <a:bodyPr wrap="square" rtlCol="0">
              <a:spAutoFit/>
            </a:bodyPr>
            <a:lstStyle/>
            <a:p>
              <a:r>
                <a:rPr lang="en-US" sz="1200" dirty="0" smtClean="0"/>
                <a:t>Normal distribution line determined by “Good” laboratories</a:t>
              </a:r>
              <a:endParaRPr lang="en-US" sz="1200" dirty="0"/>
            </a:p>
          </p:txBody>
        </p:sp>
        <p:cxnSp>
          <p:nvCxnSpPr>
            <p:cNvPr id="91" name="Straight Arrow Connector 90"/>
            <p:cNvCxnSpPr/>
            <p:nvPr/>
          </p:nvCxnSpPr>
          <p:spPr>
            <a:xfrm>
              <a:off x="4693920" y="2895600"/>
              <a:ext cx="3048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691346" y="2606040"/>
              <a:ext cx="304800" cy="1588"/>
            </a:xfrm>
            <a:prstGeom prst="straightConnector1">
              <a:avLst/>
            </a:prstGeom>
            <a:ln w="285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504688" y="2133600"/>
              <a:ext cx="684226" cy="461665"/>
            </a:xfrm>
            <a:prstGeom prst="rect">
              <a:avLst/>
            </a:prstGeom>
            <a:solidFill>
              <a:schemeClr val="bg1"/>
            </a:solidFill>
          </p:spPr>
          <p:txBody>
            <a:bodyPr wrap="none" rtlCol="0">
              <a:spAutoFit/>
            </a:bodyPr>
            <a:lstStyle/>
            <a:p>
              <a:pPr algn="ctr"/>
              <a:r>
                <a:rPr lang="en-US" sz="1200" dirty="0" smtClean="0"/>
                <a:t>Zone 1: </a:t>
              </a:r>
            </a:p>
            <a:p>
              <a:pPr algn="ctr"/>
              <a:r>
                <a:rPr lang="en-US" sz="1200" dirty="0" smtClean="0"/>
                <a:t>Good</a:t>
              </a:r>
              <a:endParaRPr lang="en-US" sz="1200" dirty="0"/>
            </a:p>
          </p:txBody>
        </p:sp>
        <p:cxnSp>
          <p:nvCxnSpPr>
            <p:cNvPr id="97" name="Straight Arrow Connector 96"/>
            <p:cNvCxnSpPr/>
            <p:nvPr/>
          </p:nvCxnSpPr>
          <p:spPr>
            <a:xfrm rot="10800000">
              <a:off x="6877050" y="2564130"/>
              <a:ext cx="3810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203474" y="297942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25696" y="5705856"/>
              <a:ext cx="39319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632960" y="5193792"/>
              <a:ext cx="3749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467600" y="1511808"/>
              <a:ext cx="914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254240" y="1865376"/>
              <a:ext cx="10972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76200" y="6629400"/>
            <a:ext cx="3703258" cy="246221"/>
          </a:xfrm>
          <a:prstGeom prst="rect">
            <a:avLst/>
          </a:prstGeom>
          <a:noFill/>
        </p:spPr>
        <p:txBody>
          <a:bodyPr wrap="none" rtlCol="0">
            <a:spAutoFit/>
          </a:bodyPr>
          <a:lstStyle/>
          <a:p>
            <a:r>
              <a:rPr lang="en-US" sz="1000" dirty="0" smtClean="0"/>
              <a:t>Original unpublished figure courtesy of Robert Vet and Alain </a:t>
            </a:r>
            <a:r>
              <a:rPr lang="en-US" sz="1000" dirty="0" err="1" smtClean="0"/>
              <a:t>Sirois</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z="1400" smtClean="0"/>
              <a:pPr/>
              <a:t>11</a:t>
            </a:fld>
            <a:endParaRPr lang="en-US" sz="1400" dirty="0"/>
          </a:p>
        </p:txBody>
      </p:sp>
      <p:pic>
        <p:nvPicPr>
          <p:cNvPr id="5" name="Picture 4" descr="http://s3.amazonaws.com/data.qasac-americas.org/ringdiagrams/40-70-1N0_4N1_0N0_5N1_5N1_4N1_0N_1N0_1N0_5N1_2N1_5N1.png"/>
          <p:cNvPicPr/>
          <p:nvPr/>
        </p:nvPicPr>
        <p:blipFill>
          <a:blip r:embed="rId2" cstate="print"/>
          <a:srcRect/>
          <a:stretch>
            <a:fillRect/>
          </a:stretch>
        </p:blipFill>
        <p:spPr bwMode="auto">
          <a:xfrm>
            <a:off x="2743200" y="5181600"/>
            <a:ext cx="1290955" cy="1290955"/>
          </a:xfrm>
          <a:prstGeom prst="rect">
            <a:avLst/>
          </a:prstGeom>
          <a:noFill/>
          <a:ln w="9525">
            <a:noFill/>
            <a:miter lim="800000"/>
            <a:headEnd/>
            <a:tailEnd/>
          </a:ln>
        </p:spPr>
      </p:pic>
      <p:pic>
        <p:nvPicPr>
          <p:cNvPr id="6" name="Picture 5" descr="http://s3.amazonaws.com/data.qasac-americas.org/ringdiagrams/40-70-1N0_4N1_0N0_6N0_3N1_4N1_0N_1N0_1N0_6N0_3N1_6N0.png"/>
          <p:cNvPicPr/>
          <p:nvPr/>
        </p:nvPicPr>
        <p:blipFill>
          <a:blip r:embed="rId3" cstate="print"/>
          <a:srcRect/>
          <a:stretch>
            <a:fillRect/>
          </a:stretch>
        </p:blipFill>
        <p:spPr bwMode="auto">
          <a:xfrm>
            <a:off x="4038600" y="5181600"/>
            <a:ext cx="1290955" cy="1290955"/>
          </a:xfrm>
          <a:prstGeom prst="rect">
            <a:avLst/>
          </a:prstGeom>
          <a:noFill/>
          <a:ln w="9525">
            <a:noFill/>
            <a:miter lim="800000"/>
            <a:headEnd/>
            <a:tailEnd/>
          </a:ln>
        </p:spPr>
      </p:pic>
      <p:pic>
        <p:nvPicPr>
          <p:cNvPr id="7" name="Picture 6" descr="http://s3.amazonaws.com/data.qasac-americas.org/ringdiagrams/40-70-2N1_3N1_0N0_6N0_4N1_5N1_0N_6N0_6N0_4N1_4N1_6N0.png"/>
          <p:cNvPicPr/>
          <p:nvPr/>
        </p:nvPicPr>
        <p:blipFill>
          <a:blip r:embed="rId4" cstate="print"/>
          <a:srcRect/>
          <a:stretch>
            <a:fillRect/>
          </a:stretch>
        </p:blipFill>
        <p:spPr bwMode="auto">
          <a:xfrm>
            <a:off x="5410200" y="5181600"/>
            <a:ext cx="1290955" cy="1290955"/>
          </a:xfrm>
          <a:prstGeom prst="rect">
            <a:avLst/>
          </a:prstGeom>
          <a:noFill/>
          <a:ln w="9525">
            <a:noFill/>
            <a:miter lim="800000"/>
            <a:headEnd/>
            <a:tailEnd/>
          </a:ln>
        </p:spPr>
      </p:pic>
      <p:sp>
        <p:nvSpPr>
          <p:cNvPr id="54286" name="Rectangle 14"/>
          <p:cNvSpPr>
            <a:spLocks noChangeArrowheads="1"/>
          </p:cNvSpPr>
          <p:nvPr/>
        </p:nvSpPr>
        <p:spPr bwMode="auto">
          <a:xfrm>
            <a:off x="0" y="309516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000" b="1"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Arial" pitchFamily="34" charset="0"/>
              </a:rPr>
              <a:t>Lab Intercomparison Study Data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Lab 700153 India, LIS 2010 43 Ring Diagrams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4299" name="Picture 27"/>
          <p:cNvPicPr>
            <a:picLocks noChangeAspect="1" noChangeArrowheads="1"/>
          </p:cNvPicPr>
          <p:nvPr/>
        </p:nvPicPr>
        <p:blipFill>
          <a:blip r:embed="rId5" cstate="print"/>
          <a:srcRect/>
          <a:stretch>
            <a:fillRect/>
          </a:stretch>
        </p:blipFill>
        <p:spPr bwMode="auto">
          <a:xfrm>
            <a:off x="533400" y="914400"/>
            <a:ext cx="3286125" cy="2143125"/>
          </a:xfrm>
          <a:prstGeom prst="rect">
            <a:avLst/>
          </a:prstGeom>
          <a:noFill/>
          <a:ln w="9525">
            <a:noFill/>
            <a:miter lim="800000"/>
            <a:headEnd/>
            <a:tailEnd/>
          </a:ln>
        </p:spPr>
      </p:pic>
      <p:sp>
        <p:nvSpPr>
          <p:cNvPr id="13" name="TextBox 12"/>
          <p:cNvSpPr txBox="1"/>
          <p:nvPr/>
        </p:nvSpPr>
        <p:spPr>
          <a:xfrm>
            <a:off x="4038600" y="838200"/>
            <a:ext cx="5105400" cy="2646878"/>
          </a:xfrm>
          <a:prstGeom prst="rect">
            <a:avLst/>
          </a:prstGeom>
          <a:noFill/>
        </p:spPr>
        <p:txBody>
          <a:bodyPr wrap="square" rtlCol="0">
            <a:spAutoFit/>
          </a:bodyPr>
          <a:lstStyle/>
          <a:p>
            <a:r>
              <a:rPr lang="en-US" sz="3600" b="1" dirty="0" smtClean="0"/>
              <a:t>Ring Diagram Overview</a:t>
            </a:r>
          </a:p>
          <a:p>
            <a:endParaRPr lang="en-US" b="1" dirty="0" smtClean="0"/>
          </a:p>
          <a:p>
            <a:r>
              <a:rPr lang="en-US" sz="2800" dirty="0" smtClean="0">
                <a:solidFill>
                  <a:srgbClr val="008A3E"/>
                </a:solidFill>
              </a:rPr>
              <a:t>GOOD - Green Hexagon</a:t>
            </a:r>
            <a:endParaRPr lang="en-US" dirty="0" smtClean="0"/>
          </a:p>
          <a:p>
            <a:r>
              <a:rPr lang="en-US" sz="2800" dirty="0" smtClean="0">
                <a:solidFill>
                  <a:srgbClr val="3333FF"/>
                </a:solidFill>
              </a:rPr>
              <a:t>SATISFACTORY - Blue Trapezoid</a:t>
            </a:r>
          </a:p>
          <a:p>
            <a:r>
              <a:rPr lang="en-US" sz="2800" dirty="0" smtClean="0">
                <a:solidFill>
                  <a:srgbClr val="FF0000"/>
                </a:solidFill>
              </a:rPr>
              <a:t>UNSATISFACTORY - Red Triangle</a:t>
            </a:r>
          </a:p>
          <a:p>
            <a:r>
              <a:rPr lang="en-US" sz="2800" dirty="0" smtClean="0"/>
              <a:t>DETECTION LIMIT - Open Circle</a:t>
            </a:r>
          </a:p>
        </p:txBody>
      </p:sp>
      <p:sp>
        <p:nvSpPr>
          <p:cNvPr id="14" name="TextBox 13"/>
          <p:cNvSpPr txBox="1"/>
          <p:nvPr/>
        </p:nvSpPr>
        <p:spPr>
          <a:xfrm>
            <a:off x="1676400" y="4876800"/>
            <a:ext cx="6172200" cy="400110"/>
          </a:xfrm>
          <a:prstGeom prst="rect">
            <a:avLst/>
          </a:prstGeom>
          <a:noFill/>
        </p:spPr>
        <p:txBody>
          <a:bodyPr wrap="square" rtlCol="0">
            <a:spAutoFit/>
          </a:bodyPr>
          <a:lstStyle/>
          <a:p>
            <a:r>
              <a:rPr lang="en-US" sz="2000" dirty="0" smtClean="0">
                <a:latin typeface="Arial Unicode MS" pitchFamily="34" charset="-128"/>
                <a:ea typeface="Arial Unicode MS" pitchFamily="34" charset="-128"/>
                <a:cs typeface="Arial Unicode MS" pitchFamily="34" charset="-128"/>
              </a:rPr>
              <a:t>             Sample 1     Sample 2     Sample 3</a:t>
            </a: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z="1400" smtClean="0"/>
              <a:pPr/>
              <a:t>12</a:t>
            </a:fld>
            <a:endParaRPr lang="en-US" sz="1400" dirty="0"/>
          </a:p>
        </p:txBody>
      </p:sp>
      <p:pic>
        <p:nvPicPr>
          <p:cNvPr id="12" name="Picture 5" descr="lab_67_80"/>
          <p:cNvPicPr>
            <a:picLocks noChangeAspect="1" noChangeArrowheads="1"/>
          </p:cNvPicPr>
          <p:nvPr/>
        </p:nvPicPr>
        <p:blipFill>
          <a:blip r:embed="rId3" cstate="print">
            <a:lum bright="10000"/>
          </a:blip>
          <a:srcRect/>
          <a:stretch>
            <a:fillRect/>
          </a:stretch>
        </p:blipFill>
        <p:spPr bwMode="auto">
          <a:xfrm>
            <a:off x="2076388" y="556130"/>
            <a:ext cx="6686612" cy="5768470"/>
          </a:xfrm>
          <a:prstGeom prst="rect">
            <a:avLst/>
          </a:prstGeom>
          <a:noFill/>
          <a:ln>
            <a:solidFill>
              <a:srgbClr val="0070C0"/>
            </a:solidFill>
          </a:ln>
        </p:spPr>
      </p:pic>
      <p:sp>
        <p:nvSpPr>
          <p:cNvPr id="15" name="Rectangle 3"/>
          <p:cNvSpPr txBox="1">
            <a:spLocks noRot="1" noChangeArrowheads="1"/>
          </p:cNvSpPr>
          <p:nvPr/>
        </p:nvSpPr>
        <p:spPr>
          <a:xfrm>
            <a:off x="304800" y="1258431"/>
            <a:ext cx="1905000" cy="4093428"/>
          </a:xfrm>
          <a:prstGeom prst="rect">
            <a:avLst/>
          </a:prstGeom>
          <a:solidFill>
            <a:srgbClr val="FFFFCC"/>
          </a:solidFill>
          <a:ln>
            <a:solidFill>
              <a:srgbClr val="0070C0"/>
            </a:solidFill>
          </a:ln>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The</a:t>
            </a:r>
            <a:r>
              <a:rPr kumimoji="0" lang="en-US" sz="2000" b="0" i="0" u="none" strike="noStrike" kern="1200" cap="none" spc="0" normalizeH="0" noProof="0" dirty="0" smtClean="0">
                <a:ln>
                  <a:noFill/>
                </a:ln>
                <a:solidFill>
                  <a:schemeClr val="tx1"/>
                </a:solidFill>
                <a:effectLst/>
                <a:uLnTx/>
                <a:uFillTx/>
                <a:latin typeface="+mj-lt"/>
                <a:ea typeface="+mj-ea"/>
                <a:cs typeface="+mj-cs"/>
              </a:rPr>
              <a:t> ring diagrams are a useful way to summarize the essential lab-by-lab results of the Laboratory Intercomparison Studies, for potential users of the measurement data</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686800" cy="914400"/>
          </a:xfrm>
        </p:spPr>
        <p:txBody>
          <a:bodyPr/>
          <a:lstStyle/>
          <a:p>
            <a:pPr algn="ctr"/>
            <a:r>
              <a:rPr lang="en-US" sz="2400" b="1" i="1" dirty="0" smtClean="0"/>
              <a:t>The WMO 2011 </a:t>
            </a:r>
            <a:br>
              <a:rPr lang="en-US" sz="2400" b="1" i="1" dirty="0" smtClean="0"/>
            </a:br>
            <a:r>
              <a:rPr lang="en-US" sz="2400" b="1" i="1" dirty="0" smtClean="0"/>
              <a:t>Global Precipitation Chemistry and Deposition Science Assessment</a:t>
            </a:r>
            <a:br>
              <a:rPr lang="en-US" sz="2400" b="1" i="1" dirty="0" smtClean="0"/>
            </a:br>
            <a:endParaRPr lang="en-US" sz="2400" dirty="0"/>
          </a:p>
        </p:txBody>
      </p:sp>
      <p:sp>
        <p:nvSpPr>
          <p:cNvPr id="3" name="Content Placeholder 2"/>
          <p:cNvSpPr>
            <a:spLocks noGrp="1"/>
          </p:cNvSpPr>
          <p:nvPr>
            <p:ph idx="1"/>
          </p:nvPr>
        </p:nvSpPr>
        <p:spPr>
          <a:xfrm>
            <a:off x="0" y="1371600"/>
            <a:ext cx="9144000" cy="3505200"/>
          </a:xfrm>
        </p:spPr>
        <p:txBody>
          <a:bodyPr>
            <a:noAutofit/>
          </a:bodyPr>
          <a:lstStyle/>
          <a:p>
            <a:r>
              <a:rPr lang="en-US" sz="2400" b="1" dirty="0" smtClean="0"/>
              <a:t>Objective:</a:t>
            </a:r>
            <a:r>
              <a:rPr lang="en-US" b="1" dirty="0" smtClean="0"/>
              <a:t> </a:t>
            </a:r>
            <a:r>
              <a:rPr lang="en-US" sz="1800" dirty="0" smtClean="0"/>
              <a:t>To review and synthesize the state of the science of the ion composition	              of precipitation and ion deposition on global and regional scales.</a:t>
            </a:r>
          </a:p>
          <a:p>
            <a:r>
              <a:rPr lang="en-US" sz="2400" b="1" dirty="0" smtClean="0"/>
              <a:t>Key Science Questions on a Global and Regional Scale: </a:t>
            </a:r>
          </a:p>
          <a:p>
            <a:pPr lvl="4"/>
            <a:r>
              <a:rPr lang="en-US" sz="1800" dirty="0" smtClean="0"/>
              <a:t>Spatial distribution of major ions? </a:t>
            </a:r>
          </a:p>
          <a:p>
            <a:pPr lvl="4"/>
            <a:r>
              <a:rPr lang="en-US" sz="1800" dirty="0" smtClean="0"/>
              <a:t>Acid-base chemistry and ion composition?</a:t>
            </a:r>
          </a:p>
          <a:p>
            <a:pPr lvl="4"/>
            <a:r>
              <a:rPr lang="en-US" sz="1800" dirty="0" smtClean="0"/>
              <a:t>Wet, dry and total deposition?</a:t>
            </a:r>
          </a:p>
          <a:p>
            <a:pPr lvl="4"/>
            <a:r>
              <a:rPr lang="en-US" sz="1800" dirty="0" smtClean="0"/>
              <a:t>Trends?</a:t>
            </a:r>
          </a:p>
          <a:p>
            <a:pPr lvl="4"/>
            <a:r>
              <a:rPr lang="en-US" sz="1800" dirty="0" smtClean="0"/>
              <a:t>Gaps and uncertainties?</a:t>
            </a:r>
          </a:p>
          <a:p>
            <a:r>
              <a:rPr lang="en-US" sz="2400" b="1" dirty="0" smtClean="0"/>
              <a:t>Approach:</a:t>
            </a:r>
          </a:p>
          <a:p>
            <a:pPr lvl="4"/>
            <a:r>
              <a:rPr lang="en-US" sz="1800" dirty="0" smtClean="0"/>
              <a:t>2000 to 2007</a:t>
            </a:r>
          </a:p>
          <a:p>
            <a:pPr lvl="4"/>
            <a:r>
              <a:rPr lang="en-US" sz="1800" dirty="0" smtClean="0"/>
              <a:t>Global and Regional scales (Africa, Asia and Oceania, Australia, Europe, North                                                                                                      America, South America, Polar Regions, Oceans)</a:t>
            </a:r>
          </a:p>
          <a:p>
            <a:pPr lvl="4"/>
            <a:r>
              <a:rPr lang="en-US" sz="1800" dirty="0" smtClean="0"/>
              <a:t>Non-urban sites</a:t>
            </a:r>
          </a:p>
          <a:p>
            <a:pPr lvl="4"/>
            <a:r>
              <a:rPr lang="en-US" sz="1800" u="sng" dirty="0" smtClean="0"/>
              <a:t>Combined measurement and modeling results</a:t>
            </a:r>
          </a:p>
          <a:p>
            <a:pPr lvl="4"/>
            <a:r>
              <a:rPr lang="en-US" sz="1800" u="sng" dirty="0" smtClean="0"/>
              <a:t>To be published in Atmospheric Chemistry and Physics (ACP) in 2011</a:t>
            </a:r>
          </a:p>
          <a:p>
            <a:endParaRPr lang="en-US" u="sng" dirty="0" smtClean="0"/>
          </a:p>
        </p:txBody>
      </p:sp>
      <p:sp>
        <p:nvSpPr>
          <p:cNvPr id="4" name="Date Placeholder 3"/>
          <p:cNvSpPr>
            <a:spLocks noGrp="1"/>
          </p:cNvSpPr>
          <p:nvPr>
            <p:ph type="dt" sz="half" idx="10"/>
          </p:nvPr>
        </p:nvSpPr>
        <p:spPr/>
        <p:txBody>
          <a:bodyPr/>
          <a:lstStyle/>
          <a:p>
            <a:fld id="{3BF72E70-F309-487C-8387-A657D1DD6C67}" type="datetime1">
              <a:rPr lang="en-US" smtClean="0"/>
              <a:pPr/>
              <a:t>4/13/2011</a:t>
            </a:fld>
            <a:r>
              <a:rPr lang="en-US" dirty="0"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13</a:t>
            </a:fld>
            <a:endParaRPr lang="en-US"/>
          </a:p>
        </p:txBody>
      </p:sp>
      <p:sp>
        <p:nvSpPr>
          <p:cNvPr id="8" name="TextBox 7"/>
          <p:cNvSpPr txBox="1"/>
          <p:nvPr/>
        </p:nvSpPr>
        <p:spPr>
          <a:xfrm>
            <a:off x="609600" y="6477000"/>
            <a:ext cx="8534400" cy="369332"/>
          </a:xfrm>
          <a:prstGeom prst="rect">
            <a:avLst/>
          </a:prstGeom>
          <a:noFill/>
        </p:spPr>
        <p:txBody>
          <a:bodyPr wrap="square" rtlCol="0">
            <a:spAutoFit/>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0"/>
            <a:ext cx="7783512" cy="1295400"/>
          </a:xfrm>
        </p:spPr>
        <p:txBody>
          <a:bodyPr/>
          <a:lstStyle/>
          <a:p>
            <a:r>
              <a:rPr lang="en-CA" sz="1800" i="1" dirty="0" err="1"/>
              <a:t>N</a:t>
            </a:r>
            <a:r>
              <a:rPr lang="en-CA" sz="1800" i="1" baseline="-25000" dirty="0" err="1"/>
              <a:t>oxidized</a:t>
            </a:r>
            <a:r>
              <a:rPr lang="en-CA" sz="1800" i="1" dirty="0"/>
              <a:t> + </a:t>
            </a:r>
            <a:r>
              <a:rPr lang="en-CA" sz="1800" i="1" dirty="0" err="1"/>
              <a:t>N</a:t>
            </a:r>
            <a:r>
              <a:rPr lang="en-CA" sz="1800" i="1" baseline="-25000" dirty="0" err="1"/>
              <a:t>reduced</a:t>
            </a:r>
            <a:r>
              <a:rPr lang="en-CA" sz="1800" i="1" dirty="0"/>
              <a:t> </a:t>
            </a:r>
            <a:r>
              <a:rPr lang="en-CA" sz="1800" i="1" dirty="0">
                <a:solidFill>
                  <a:srgbClr val="CC0000"/>
                </a:solidFill>
              </a:rPr>
              <a:t>wet deposition (kg N/ha/yr)</a:t>
            </a:r>
            <a:r>
              <a:rPr lang="en-CA" sz="1800" i="1" dirty="0"/>
              <a:t> –</a:t>
            </a:r>
            <a:br>
              <a:rPr lang="en-CA" sz="1800" i="1" dirty="0"/>
            </a:br>
            <a:r>
              <a:rPr lang="en-CA" sz="1800" i="1" dirty="0"/>
              <a:t>2000-2002 annual wet deposition and 2001 modeled wet deposition</a:t>
            </a:r>
            <a:endParaRPr lang="en-US" sz="1800" i="1" dirty="0"/>
          </a:p>
        </p:txBody>
      </p:sp>
      <p:pic>
        <p:nvPicPr>
          <p:cNvPr id="3075" name="Picture 3" descr="Global_Model-Obs_Wet-N_new"/>
          <p:cNvPicPr>
            <a:picLocks noGrp="1" noChangeAspect="1" noChangeArrowheads="1"/>
          </p:cNvPicPr>
          <p:nvPr>
            <p:ph idx="1"/>
          </p:nvPr>
        </p:nvPicPr>
        <p:blipFill>
          <a:blip r:embed="rId3" cstate="print"/>
          <a:srcRect/>
          <a:stretch>
            <a:fillRect/>
          </a:stretch>
        </p:blipFill>
        <p:spPr>
          <a:xfrm>
            <a:off x="533400" y="1371600"/>
            <a:ext cx="8054097" cy="4800600"/>
          </a:xfrm>
          <a:noFill/>
          <a:ln/>
        </p:spPr>
      </p:pic>
      <p:grpSp>
        <p:nvGrpSpPr>
          <p:cNvPr id="2" name="Group 4"/>
          <p:cNvGrpSpPr>
            <a:grpSpLocks/>
          </p:cNvGrpSpPr>
          <p:nvPr/>
        </p:nvGrpSpPr>
        <p:grpSpPr bwMode="auto">
          <a:xfrm>
            <a:off x="2209800" y="1752600"/>
            <a:ext cx="6048375" cy="3451225"/>
            <a:chOff x="1383" y="981"/>
            <a:chExt cx="3810" cy="2174"/>
          </a:xfrm>
        </p:grpSpPr>
        <p:sp>
          <p:nvSpPr>
            <p:cNvPr id="3077" name="Oval 5"/>
            <p:cNvSpPr>
              <a:spLocks noChangeArrowheads="1"/>
            </p:cNvSpPr>
            <p:nvPr/>
          </p:nvSpPr>
          <p:spPr bwMode="auto">
            <a:xfrm rot="-1214269">
              <a:off x="1518" y="1342"/>
              <a:ext cx="363" cy="227"/>
            </a:xfrm>
            <a:prstGeom prst="ellipse">
              <a:avLst/>
            </a:prstGeom>
            <a:noFill/>
            <a:ln w="19050">
              <a:solidFill>
                <a:srgbClr val="FF0000"/>
              </a:solidFill>
              <a:round/>
              <a:headEnd/>
              <a:tailEnd/>
            </a:ln>
            <a:effectLst/>
          </p:spPr>
          <p:txBody>
            <a:bodyPr wrap="none" anchor="ctr"/>
            <a:lstStyle/>
            <a:p>
              <a:endParaRPr lang="en-US"/>
            </a:p>
          </p:txBody>
        </p:sp>
        <p:sp>
          <p:nvSpPr>
            <p:cNvPr id="3078" name="Text Box 6"/>
            <p:cNvSpPr txBox="1">
              <a:spLocks noChangeArrowheads="1"/>
            </p:cNvSpPr>
            <p:nvPr/>
          </p:nvSpPr>
          <p:spPr bwMode="auto">
            <a:xfrm>
              <a:off x="1383" y="2976"/>
              <a:ext cx="3220" cy="179"/>
            </a:xfrm>
            <a:prstGeom prst="rect">
              <a:avLst/>
            </a:prstGeom>
            <a:noFill/>
            <a:ln w="9525">
              <a:solidFill>
                <a:schemeClr val="bg2"/>
              </a:solidFill>
              <a:miter lim="800000"/>
              <a:headEnd/>
              <a:tailEnd/>
            </a:ln>
            <a:effectLst/>
          </p:spPr>
          <p:txBody>
            <a:bodyPr>
              <a:spAutoFit/>
            </a:bodyPr>
            <a:lstStyle/>
            <a:p>
              <a:pPr algn="ctr">
                <a:spcBef>
                  <a:spcPct val="50000"/>
                </a:spcBef>
              </a:pPr>
              <a:r>
                <a:rPr lang="en-CA" sz="1200">
                  <a:solidFill>
                    <a:schemeClr val="bg2"/>
                  </a:solidFill>
                </a:rPr>
                <a:t>Preliminary results – not for citation, reproduction or redistribution</a:t>
              </a:r>
            </a:p>
          </p:txBody>
        </p:sp>
        <p:sp>
          <p:nvSpPr>
            <p:cNvPr id="3079" name="Oval 7"/>
            <p:cNvSpPr>
              <a:spLocks noChangeArrowheads="1"/>
            </p:cNvSpPr>
            <p:nvPr/>
          </p:nvSpPr>
          <p:spPr bwMode="auto">
            <a:xfrm>
              <a:off x="2789" y="1253"/>
              <a:ext cx="726" cy="181"/>
            </a:xfrm>
            <a:prstGeom prst="ellipse">
              <a:avLst/>
            </a:prstGeom>
            <a:noFill/>
            <a:ln w="19050">
              <a:solidFill>
                <a:srgbClr val="FF0000"/>
              </a:solidFill>
              <a:round/>
              <a:headEnd/>
              <a:tailEnd/>
            </a:ln>
            <a:effectLst/>
          </p:spPr>
          <p:txBody>
            <a:bodyPr wrap="none" anchor="ctr"/>
            <a:lstStyle/>
            <a:p>
              <a:endParaRPr lang="en-US"/>
            </a:p>
          </p:txBody>
        </p:sp>
        <p:sp>
          <p:nvSpPr>
            <p:cNvPr id="3080" name="Oval 8"/>
            <p:cNvSpPr>
              <a:spLocks noChangeArrowheads="1"/>
            </p:cNvSpPr>
            <p:nvPr/>
          </p:nvSpPr>
          <p:spPr bwMode="auto">
            <a:xfrm rot="-268808">
              <a:off x="3833" y="1616"/>
              <a:ext cx="363" cy="272"/>
            </a:xfrm>
            <a:prstGeom prst="ellipse">
              <a:avLst/>
            </a:prstGeom>
            <a:noFill/>
            <a:ln w="19050">
              <a:solidFill>
                <a:srgbClr val="FF0000"/>
              </a:solidFill>
              <a:round/>
              <a:headEnd/>
              <a:tailEnd/>
            </a:ln>
            <a:effectLst/>
          </p:spPr>
          <p:txBody>
            <a:bodyPr wrap="none" anchor="ctr"/>
            <a:lstStyle/>
            <a:p>
              <a:endParaRPr lang="en-US"/>
            </a:p>
          </p:txBody>
        </p:sp>
        <p:sp>
          <p:nvSpPr>
            <p:cNvPr id="3081" name="Oval 9"/>
            <p:cNvSpPr>
              <a:spLocks noChangeArrowheads="1"/>
            </p:cNvSpPr>
            <p:nvPr/>
          </p:nvSpPr>
          <p:spPr bwMode="auto">
            <a:xfrm rot="-1939092">
              <a:off x="4200" y="1492"/>
              <a:ext cx="413" cy="275"/>
            </a:xfrm>
            <a:prstGeom prst="ellipse">
              <a:avLst/>
            </a:prstGeom>
            <a:noFill/>
            <a:ln w="19050">
              <a:solidFill>
                <a:srgbClr val="FF0000"/>
              </a:solidFill>
              <a:round/>
              <a:headEnd/>
              <a:tailEnd/>
            </a:ln>
            <a:effectLst/>
          </p:spPr>
          <p:txBody>
            <a:bodyPr wrap="none" anchor="ctr"/>
            <a:lstStyle/>
            <a:p>
              <a:endParaRPr lang="en-US"/>
            </a:p>
          </p:txBody>
        </p:sp>
        <p:sp>
          <p:nvSpPr>
            <p:cNvPr id="3082" name="Text Box 10"/>
            <p:cNvSpPr txBox="1">
              <a:spLocks noChangeArrowheads="1"/>
            </p:cNvSpPr>
            <p:nvPr/>
          </p:nvSpPr>
          <p:spPr bwMode="auto">
            <a:xfrm>
              <a:off x="1746" y="1616"/>
              <a:ext cx="499" cy="241"/>
            </a:xfrm>
            <a:prstGeom prst="rect">
              <a:avLst/>
            </a:prstGeom>
            <a:solidFill>
              <a:srgbClr val="FFFF99"/>
            </a:solidFill>
            <a:ln w="15875">
              <a:solidFill>
                <a:schemeClr val="tx1"/>
              </a:solidFill>
              <a:miter lim="800000"/>
              <a:headEnd/>
              <a:tailEnd/>
            </a:ln>
            <a:effectLst/>
          </p:spPr>
          <p:txBody>
            <a:bodyPr>
              <a:spAutoFit/>
            </a:bodyPr>
            <a:lstStyle/>
            <a:p>
              <a:pPr>
                <a:spcBef>
                  <a:spcPct val="50000"/>
                </a:spcBef>
              </a:pPr>
              <a:r>
                <a:rPr lang="en-CA" dirty="0"/>
                <a:t>5 - 10</a:t>
              </a:r>
              <a:endParaRPr lang="en-US" dirty="0"/>
            </a:p>
          </p:txBody>
        </p:sp>
        <p:sp>
          <p:nvSpPr>
            <p:cNvPr id="3083" name="Text Box 11"/>
            <p:cNvSpPr txBox="1">
              <a:spLocks noChangeArrowheads="1"/>
            </p:cNvSpPr>
            <p:nvPr/>
          </p:nvSpPr>
          <p:spPr bwMode="auto">
            <a:xfrm>
              <a:off x="2472" y="981"/>
              <a:ext cx="499" cy="241"/>
            </a:xfrm>
            <a:prstGeom prst="rect">
              <a:avLst/>
            </a:prstGeom>
            <a:solidFill>
              <a:srgbClr val="FFFF99"/>
            </a:solidFill>
            <a:ln w="15875">
              <a:solidFill>
                <a:schemeClr val="tx1"/>
              </a:solidFill>
              <a:miter lim="800000"/>
              <a:headEnd/>
              <a:tailEnd/>
            </a:ln>
            <a:effectLst/>
          </p:spPr>
          <p:txBody>
            <a:bodyPr>
              <a:spAutoFit/>
            </a:bodyPr>
            <a:lstStyle/>
            <a:p>
              <a:pPr>
                <a:spcBef>
                  <a:spcPct val="50000"/>
                </a:spcBef>
              </a:pPr>
              <a:r>
                <a:rPr lang="en-CA"/>
                <a:t>5 - 15</a:t>
              </a:r>
              <a:endParaRPr lang="en-US"/>
            </a:p>
          </p:txBody>
        </p:sp>
        <p:sp>
          <p:nvSpPr>
            <p:cNvPr id="3084" name="Text Box 12"/>
            <p:cNvSpPr txBox="1">
              <a:spLocks noChangeArrowheads="1"/>
            </p:cNvSpPr>
            <p:nvPr/>
          </p:nvSpPr>
          <p:spPr bwMode="auto">
            <a:xfrm>
              <a:off x="3288" y="1752"/>
              <a:ext cx="499" cy="241"/>
            </a:xfrm>
            <a:prstGeom prst="rect">
              <a:avLst/>
            </a:prstGeom>
            <a:solidFill>
              <a:srgbClr val="FFFF99"/>
            </a:solidFill>
            <a:ln w="15875">
              <a:solidFill>
                <a:schemeClr val="tx1"/>
              </a:solidFill>
              <a:miter lim="800000"/>
              <a:headEnd/>
              <a:tailEnd/>
            </a:ln>
            <a:effectLst/>
          </p:spPr>
          <p:txBody>
            <a:bodyPr>
              <a:spAutoFit/>
            </a:bodyPr>
            <a:lstStyle/>
            <a:p>
              <a:pPr>
                <a:spcBef>
                  <a:spcPct val="50000"/>
                </a:spcBef>
              </a:pPr>
              <a:r>
                <a:rPr lang="en-CA"/>
                <a:t>5 - 15</a:t>
              </a:r>
              <a:endParaRPr lang="en-US"/>
            </a:p>
          </p:txBody>
        </p:sp>
        <p:sp>
          <p:nvSpPr>
            <p:cNvPr id="3085" name="Text Box 13"/>
            <p:cNvSpPr txBox="1">
              <a:spLocks noChangeArrowheads="1"/>
            </p:cNvSpPr>
            <p:nvPr/>
          </p:nvSpPr>
          <p:spPr bwMode="auto">
            <a:xfrm>
              <a:off x="4604" y="1616"/>
              <a:ext cx="589" cy="241"/>
            </a:xfrm>
            <a:prstGeom prst="rect">
              <a:avLst/>
            </a:prstGeom>
            <a:solidFill>
              <a:srgbClr val="FFFF99"/>
            </a:solidFill>
            <a:ln w="15875">
              <a:solidFill>
                <a:schemeClr val="tx1"/>
              </a:solidFill>
              <a:miter lim="800000"/>
              <a:headEnd/>
              <a:tailEnd/>
            </a:ln>
            <a:effectLst/>
          </p:spPr>
          <p:txBody>
            <a:bodyPr>
              <a:spAutoFit/>
            </a:bodyPr>
            <a:lstStyle/>
            <a:p>
              <a:pPr>
                <a:spcBef>
                  <a:spcPct val="50000"/>
                </a:spcBef>
              </a:pPr>
              <a:r>
                <a:rPr lang="en-CA"/>
                <a:t>5 - &gt;26</a:t>
              </a:r>
              <a:endParaRPr lang="en-US"/>
            </a:p>
          </p:txBody>
        </p:sp>
      </p:grpSp>
      <p:sp>
        <p:nvSpPr>
          <p:cNvPr id="14" name="Date Placeholder 3"/>
          <p:cNvSpPr>
            <a:spLocks noGrp="1"/>
          </p:cNvSpPr>
          <p:nvPr>
            <p:ph type="dt" sz="half" idx="10"/>
          </p:nvPr>
        </p:nvSpPr>
        <p:spPr>
          <a:xfrm>
            <a:off x="457200" y="6356350"/>
            <a:ext cx="2133600" cy="365125"/>
          </a:xfrm>
        </p:spPr>
        <p:txBody>
          <a:bodyPr/>
          <a:lstStyle/>
          <a:p>
            <a:fld id="{3BF72E70-F309-487C-8387-A657D1DD6C67}" type="datetime1">
              <a:rPr lang="en-US" smtClean="0"/>
              <a:pPr/>
              <a:t>4/13/2011</a:t>
            </a:fld>
            <a:endParaRPr lang="en-US" dirty="0"/>
          </a:p>
        </p:txBody>
      </p:sp>
      <p:sp>
        <p:nvSpPr>
          <p:cNvPr id="15" name="Footer Placeholder 4"/>
          <p:cNvSpPr>
            <a:spLocks noGrp="1"/>
          </p:cNvSpPr>
          <p:nvPr>
            <p:ph type="ftr" sz="quarter" idx="11"/>
          </p:nvPr>
        </p:nvSpPr>
        <p:spPr>
          <a:xfrm>
            <a:off x="2667000" y="6356350"/>
            <a:ext cx="3352800" cy="365125"/>
          </a:xfrm>
        </p:spPr>
        <p:txBody>
          <a:bodyPr/>
          <a:lstStyle/>
          <a:p>
            <a:r>
              <a:rPr lang="en-US" dirty="0" smtClean="0"/>
              <a:t>Air Resources Laboratory</a:t>
            </a:r>
            <a:endParaRPr lang="en-US" dirty="0"/>
          </a:p>
        </p:txBody>
      </p:sp>
      <p:sp>
        <p:nvSpPr>
          <p:cNvPr id="16" name="Slide Number Placeholder 5"/>
          <p:cNvSpPr>
            <a:spLocks noGrp="1"/>
          </p:cNvSpPr>
          <p:nvPr>
            <p:ph type="sldNum" sz="quarter" idx="12"/>
          </p:nvPr>
        </p:nvSpPr>
        <p:spPr>
          <a:xfrm>
            <a:off x="7924800" y="6356350"/>
            <a:ext cx="762000" cy="365125"/>
          </a:xfrm>
        </p:spPr>
        <p:txBody>
          <a:bodyPr/>
          <a:lstStyle/>
          <a:p>
            <a:fld id="{3E7EE49B-C32B-495C-9640-ABBF50F57D80}" type="slidenum">
              <a:rPr lang="en-US" smtClean="0"/>
              <a:pPr/>
              <a:t>14</a:t>
            </a:fld>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513295" y="3939990"/>
            <a:ext cx="33528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457200" y="685800"/>
            <a:ext cx="8229600" cy="743712"/>
          </a:xfrm>
        </p:spPr>
        <p:txBody>
          <a:bodyPr/>
          <a:lstStyle/>
          <a:p>
            <a:r>
              <a:rPr lang="en-US" dirty="0" smtClean="0"/>
              <a:t>Indicators of Success</a:t>
            </a:r>
            <a:endParaRPr lang="en-US" dirty="0"/>
          </a:p>
        </p:txBody>
      </p:sp>
      <p:sp>
        <p:nvSpPr>
          <p:cNvPr id="13" name="Content Placeholder 12"/>
          <p:cNvSpPr>
            <a:spLocks noGrp="1"/>
          </p:cNvSpPr>
          <p:nvPr>
            <p:ph idx="1"/>
          </p:nvPr>
        </p:nvSpPr>
        <p:spPr>
          <a:xfrm>
            <a:off x="457200" y="1447800"/>
            <a:ext cx="8229600" cy="4800600"/>
          </a:xfrm>
        </p:spPr>
        <p:txBody>
          <a:bodyPr>
            <a:normAutofit fontScale="77500" lnSpcReduction="20000"/>
          </a:bodyPr>
          <a:lstStyle/>
          <a:p>
            <a:r>
              <a:rPr lang="en-US" dirty="0" smtClean="0"/>
              <a:t>Publications</a:t>
            </a:r>
          </a:p>
          <a:p>
            <a:pPr lvl="1"/>
            <a:r>
              <a:rPr lang="en-US" dirty="0" smtClean="0"/>
              <a:t>Atmospheric Environment, Journal Air &amp; Waste Management Association,             Journal of Geophysical Research, Environmental Science and Technology, Environmental Management, Geophysical Research Letters</a:t>
            </a:r>
          </a:p>
          <a:p>
            <a:r>
              <a:rPr lang="en-US" dirty="0" smtClean="0"/>
              <a:t>Datasets</a:t>
            </a:r>
          </a:p>
          <a:p>
            <a:pPr lvl="1"/>
            <a:r>
              <a:rPr lang="en-US" dirty="0" smtClean="0"/>
              <a:t>AIRMoN-dry  - late 1980s - 2000</a:t>
            </a:r>
          </a:p>
          <a:p>
            <a:pPr lvl="1"/>
            <a:r>
              <a:rPr lang="en-US" dirty="0" smtClean="0"/>
              <a:t>MAP3S/AIRMoN-wet 1976-2010</a:t>
            </a:r>
          </a:p>
          <a:p>
            <a:r>
              <a:rPr lang="en-US" dirty="0" smtClean="0"/>
              <a:t>Air quality model applications -- CMAQ</a:t>
            </a:r>
          </a:p>
          <a:p>
            <a:r>
              <a:rPr lang="en-US" dirty="0" smtClean="0"/>
              <a:t>Membership (and leadership) in national and international organizations</a:t>
            </a:r>
          </a:p>
          <a:p>
            <a:pPr lvl="1"/>
            <a:r>
              <a:rPr lang="en-US" dirty="0" smtClean="0"/>
              <a:t>NADP</a:t>
            </a:r>
          </a:p>
          <a:p>
            <a:pPr lvl="1"/>
            <a:r>
              <a:rPr lang="en-US" dirty="0" smtClean="0"/>
              <a:t>IJC</a:t>
            </a:r>
          </a:p>
          <a:p>
            <a:pPr lvl="1"/>
            <a:r>
              <a:rPr lang="en-US" dirty="0" smtClean="0"/>
              <a:t>WMO Global Atmosphere Watch</a:t>
            </a:r>
          </a:p>
          <a:p>
            <a:r>
              <a:rPr lang="en-US" dirty="0" smtClean="0"/>
              <a:t>Emerging Global Assessment Applications</a:t>
            </a:r>
          </a:p>
          <a:p>
            <a:pPr lvl="1"/>
            <a:r>
              <a:rPr lang="en-US" dirty="0" smtClean="0"/>
              <a:t>International Nitrogen Initiative</a:t>
            </a:r>
          </a:p>
          <a:p>
            <a:pPr lvl="1"/>
            <a:r>
              <a:rPr lang="en-US" dirty="0" smtClean="0"/>
              <a:t>GESAMP</a:t>
            </a:r>
          </a:p>
          <a:p>
            <a:pPr lvl="1"/>
            <a:r>
              <a:rPr lang="en-US" dirty="0" smtClean="0"/>
              <a:t>IPCC</a:t>
            </a:r>
            <a:endParaRPr lang="en-US" dirty="0"/>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dirty="0"/>
          </a:p>
        </p:txBody>
      </p:sp>
      <p:sp>
        <p:nvSpPr>
          <p:cNvPr id="8" name="Footer Placeholder 7"/>
          <p:cNvSpPr>
            <a:spLocks noGrp="1"/>
          </p:cNvSpPr>
          <p:nvPr>
            <p:ph type="ftr" sz="quarter" idx="11"/>
          </p:nvPr>
        </p:nvSpPr>
        <p:spPr/>
        <p:txBody>
          <a:bodyPr/>
          <a:lstStyle/>
          <a:p>
            <a:r>
              <a:rPr lang="en-US" dirty="0" smtClean="0"/>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15</a:t>
            </a:fld>
            <a:endParaRPr lang="en-US" dirty="0"/>
          </a:p>
        </p:txBody>
      </p:sp>
      <p:sp>
        <p:nvSpPr>
          <p:cNvPr id="12" name="TextBox 11"/>
          <p:cNvSpPr txBox="1"/>
          <p:nvPr/>
        </p:nvSpPr>
        <p:spPr>
          <a:xfrm>
            <a:off x="6019800" y="4343400"/>
            <a:ext cx="184731" cy="369332"/>
          </a:xfrm>
          <a:prstGeom prst="rect">
            <a:avLst/>
          </a:prstGeom>
          <a:noFill/>
        </p:spPr>
        <p:txBody>
          <a:bodyPr wrap="none" rtlCol="0">
            <a:spAutoFit/>
          </a:bodyPr>
          <a:lstStyle/>
          <a:p>
            <a:endParaRPr lang="en-US"/>
          </a:p>
        </p:txBody>
      </p:sp>
      <p:sp>
        <p:nvSpPr>
          <p:cNvPr id="14" name="TextBox 13"/>
          <p:cNvSpPr txBox="1"/>
          <p:nvPr/>
        </p:nvSpPr>
        <p:spPr>
          <a:xfrm>
            <a:off x="6172200" y="4191000"/>
            <a:ext cx="1524000" cy="369332"/>
          </a:xfrm>
          <a:prstGeom prst="rect">
            <a:avLst/>
          </a:prstGeom>
          <a:noFill/>
        </p:spPr>
        <p:txBody>
          <a:bodyPr wrap="square" rtlCol="0">
            <a:spAutoFit/>
          </a:bodyPr>
          <a:lstStyle/>
          <a:p>
            <a:endParaRPr lang="en-US"/>
          </a:p>
        </p:txBody>
      </p:sp>
      <p:sp>
        <p:nvSpPr>
          <p:cNvPr id="15" name="TextBox 14"/>
          <p:cNvSpPr txBox="1"/>
          <p:nvPr/>
        </p:nvSpPr>
        <p:spPr>
          <a:xfrm>
            <a:off x="6172205" y="3964506"/>
            <a:ext cx="2971800" cy="338554"/>
          </a:xfrm>
          <a:prstGeom prst="rect">
            <a:avLst/>
          </a:prstGeom>
          <a:noFill/>
        </p:spPr>
        <p:txBody>
          <a:bodyPr wrap="square" rtlCol="0">
            <a:spAutoFit/>
          </a:bodyPr>
          <a:lstStyle/>
          <a:p>
            <a:r>
              <a:rPr lang="en-US" sz="1600" dirty="0" smtClean="0"/>
              <a:t>Sessions on NADP Web Page</a:t>
            </a:r>
            <a:endParaRPr lang="en-US" sz="1600" dirty="0"/>
          </a:p>
        </p:txBody>
      </p:sp>
      <p:sp>
        <p:nvSpPr>
          <p:cNvPr id="16" name="TextBox 15"/>
          <p:cNvSpPr txBox="1"/>
          <p:nvPr/>
        </p:nvSpPr>
        <p:spPr>
          <a:xfrm rot="16200000">
            <a:off x="5842296" y="5988588"/>
            <a:ext cx="550151" cy="307777"/>
          </a:xfrm>
          <a:prstGeom prst="rect">
            <a:avLst/>
          </a:prstGeom>
          <a:noFill/>
        </p:spPr>
        <p:txBody>
          <a:bodyPr wrap="none" rtlCol="0">
            <a:spAutoFit/>
          </a:bodyPr>
          <a:lstStyle/>
          <a:p>
            <a:r>
              <a:rPr lang="en-US" sz="1400" dirty="0" smtClean="0"/>
              <a:t>2000</a:t>
            </a:r>
            <a:endParaRPr lang="en-US" sz="1400" dirty="0"/>
          </a:p>
        </p:txBody>
      </p:sp>
      <p:sp>
        <p:nvSpPr>
          <p:cNvPr id="17" name="TextBox 16"/>
          <p:cNvSpPr txBox="1"/>
          <p:nvPr/>
        </p:nvSpPr>
        <p:spPr>
          <a:xfrm rot="16200000">
            <a:off x="6322356" y="5988588"/>
            <a:ext cx="550151" cy="307777"/>
          </a:xfrm>
          <a:prstGeom prst="rect">
            <a:avLst/>
          </a:prstGeom>
          <a:noFill/>
        </p:spPr>
        <p:txBody>
          <a:bodyPr wrap="none" rtlCol="0">
            <a:spAutoFit/>
          </a:bodyPr>
          <a:lstStyle/>
          <a:p>
            <a:r>
              <a:rPr lang="en-US" sz="1400" dirty="0" smtClean="0"/>
              <a:t>2001</a:t>
            </a:r>
            <a:endParaRPr lang="en-US" sz="1400" dirty="0"/>
          </a:p>
        </p:txBody>
      </p:sp>
      <p:sp>
        <p:nvSpPr>
          <p:cNvPr id="18" name="TextBox 17"/>
          <p:cNvSpPr txBox="1"/>
          <p:nvPr/>
        </p:nvSpPr>
        <p:spPr>
          <a:xfrm rot="16200000">
            <a:off x="6805393" y="5988588"/>
            <a:ext cx="550151" cy="307777"/>
          </a:xfrm>
          <a:prstGeom prst="rect">
            <a:avLst/>
          </a:prstGeom>
          <a:noFill/>
        </p:spPr>
        <p:txBody>
          <a:bodyPr wrap="none" rtlCol="0">
            <a:spAutoFit/>
          </a:bodyPr>
          <a:lstStyle/>
          <a:p>
            <a:r>
              <a:rPr lang="en-US" sz="1400" dirty="0" smtClean="0"/>
              <a:t>2002</a:t>
            </a:r>
            <a:endParaRPr lang="en-US" sz="1400" dirty="0"/>
          </a:p>
        </p:txBody>
      </p:sp>
      <p:sp>
        <p:nvSpPr>
          <p:cNvPr id="19" name="TextBox 18"/>
          <p:cNvSpPr txBox="1"/>
          <p:nvPr/>
        </p:nvSpPr>
        <p:spPr>
          <a:xfrm rot="16200000">
            <a:off x="7289263" y="5988588"/>
            <a:ext cx="550151" cy="307777"/>
          </a:xfrm>
          <a:prstGeom prst="rect">
            <a:avLst/>
          </a:prstGeom>
          <a:noFill/>
        </p:spPr>
        <p:txBody>
          <a:bodyPr wrap="none" rtlCol="0">
            <a:spAutoFit/>
          </a:bodyPr>
          <a:lstStyle/>
          <a:p>
            <a:r>
              <a:rPr lang="en-US" sz="1400" dirty="0" smtClean="0"/>
              <a:t>2003</a:t>
            </a:r>
            <a:endParaRPr lang="en-US" sz="1400" dirty="0"/>
          </a:p>
        </p:txBody>
      </p:sp>
      <p:sp>
        <p:nvSpPr>
          <p:cNvPr id="20" name="TextBox 19"/>
          <p:cNvSpPr txBox="1"/>
          <p:nvPr/>
        </p:nvSpPr>
        <p:spPr>
          <a:xfrm rot="16200000">
            <a:off x="7765513" y="5988588"/>
            <a:ext cx="550151" cy="307777"/>
          </a:xfrm>
          <a:prstGeom prst="rect">
            <a:avLst/>
          </a:prstGeom>
          <a:noFill/>
        </p:spPr>
        <p:txBody>
          <a:bodyPr wrap="none" rtlCol="0">
            <a:spAutoFit/>
          </a:bodyPr>
          <a:lstStyle/>
          <a:p>
            <a:r>
              <a:rPr lang="en-US" sz="1400" dirty="0" smtClean="0"/>
              <a:t>2004</a:t>
            </a:r>
            <a:endParaRPr lang="en-US" sz="1400" dirty="0"/>
          </a:p>
        </p:txBody>
      </p:sp>
      <p:sp>
        <p:nvSpPr>
          <p:cNvPr id="21" name="TextBox 20"/>
          <p:cNvSpPr txBox="1"/>
          <p:nvPr/>
        </p:nvSpPr>
        <p:spPr>
          <a:xfrm rot="16200000">
            <a:off x="8257836" y="5988588"/>
            <a:ext cx="550151" cy="307777"/>
          </a:xfrm>
          <a:prstGeom prst="rect">
            <a:avLst/>
          </a:prstGeom>
          <a:noFill/>
        </p:spPr>
        <p:txBody>
          <a:bodyPr wrap="none" rtlCol="0">
            <a:spAutoFit/>
          </a:bodyPr>
          <a:lstStyle/>
          <a:p>
            <a:r>
              <a:rPr lang="en-US" sz="1400" dirty="0" smtClean="0"/>
              <a:t>2005</a:t>
            </a:r>
            <a:endParaRPr lang="en-US" sz="1400" dirty="0"/>
          </a:p>
        </p:txBody>
      </p:sp>
      <p:graphicFrame>
        <p:nvGraphicFramePr>
          <p:cNvPr id="31747" name="Object 2"/>
          <p:cNvGraphicFramePr>
            <a:graphicFrameLocks noChangeAspect="1"/>
          </p:cNvGraphicFramePr>
          <p:nvPr/>
        </p:nvGraphicFramePr>
        <p:xfrm>
          <a:off x="5553635" y="3962400"/>
          <a:ext cx="3216275" cy="2206625"/>
        </p:xfrm>
        <a:graphic>
          <a:graphicData uri="http://schemas.openxmlformats.org/presentationml/2006/ole">
            <p:oleObj spid="_x0000_s47106" name="Worksheet" r:id="rId4" imgW="8641188" imgH="5913120"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srcRect/>
          <a:stretch>
            <a:fillRect/>
          </a:stretch>
        </p:blipFill>
        <p:spPr bwMode="auto">
          <a:xfrm>
            <a:off x="228599" y="1143000"/>
            <a:ext cx="7035453" cy="762000"/>
          </a:xfrm>
          <a:prstGeom prst="rect">
            <a:avLst/>
          </a:prstGeom>
          <a:noFill/>
          <a:ln w="9525">
            <a:noFill/>
            <a:miter lim="800000"/>
            <a:headEnd/>
            <a:tailEnd/>
          </a:ln>
        </p:spPr>
      </p:pic>
      <p:pic>
        <p:nvPicPr>
          <p:cNvPr id="9224" name="Picture 8"/>
          <p:cNvPicPr>
            <a:picLocks noChangeAspect="1" noChangeArrowheads="1"/>
          </p:cNvPicPr>
          <p:nvPr/>
        </p:nvPicPr>
        <p:blipFill>
          <a:blip r:embed="rId4" cstate="print"/>
          <a:srcRect/>
          <a:stretch>
            <a:fillRect/>
          </a:stretch>
        </p:blipFill>
        <p:spPr bwMode="auto">
          <a:xfrm>
            <a:off x="2819400" y="4114800"/>
            <a:ext cx="6324600" cy="711518"/>
          </a:xfrm>
          <a:prstGeom prst="rect">
            <a:avLst/>
          </a:prstGeom>
          <a:noFill/>
          <a:ln w="9525">
            <a:noFill/>
            <a:miter lim="800000"/>
            <a:headEnd/>
            <a:tailEnd/>
          </a:ln>
        </p:spPr>
      </p:pic>
      <p:sp>
        <p:nvSpPr>
          <p:cNvPr id="15" name="Title 14"/>
          <p:cNvSpPr>
            <a:spLocks noGrp="1"/>
          </p:cNvSpPr>
          <p:nvPr>
            <p:ph type="title"/>
          </p:nvPr>
        </p:nvSpPr>
        <p:spPr>
          <a:xfrm>
            <a:off x="457200" y="304800"/>
            <a:ext cx="8229600" cy="838200"/>
          </a:xfrm>
        </p:spPr>
        <p:txBody>
          <a:bodyPr/>
          <a:lstStyle/>
          <a:p>
            <a:pPr algn="ctr"/>
            <a:r>
              <a:rPr lang="en-US" dirty="0" smtClean="0"/>
              <a:t>Collaborators</a:t>
            </a:r>
            <a:endParaRPr lang="en-US" dirty="0"/>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16</a:t>
            </a:fld>
            <a:endParaRPr lang="en-US"/>
          </a:p>
        </p:txBody>
      </p:sp>
      <p:pic>
        <p:nvPicPr>
          <p:cNvPr id="2056" name="Picture 8"/>
          <p:cNvPicPr>
            <a:picLocks noChangeAspect="1" noChangeArrowheads="1"/>
          </p:cNvPicPr>
          <p:nvPr/>
        </p:nvPicPr>
        <p:blipFill>
          <a:blip r:embed="rId5" cstate="print"/>
          <a:srcRect/>
          <a:stretch>
            <a:fillRect/>
          </a:stretch>
        </p:blipFill>
        <p:spPr bwMode="auto">
          <a:xfrm>
            <a:off x="59918" y="1905000"/>
            <a:ext cx="1387882" cy="1510532"/>
          </a:xfrm>
          <a:prstGeom prst="rect">
            <a:avLst/>
          </a:prstGeom>
          <a:noFill/>
          <a:ln w="9525">
            <a:noFill/>
            <a:miter lim="800000"/>
            <a:headEnd/>
            <a:tailEnd/>
          </a:ln>
        </p:spPr>
      </p:pic>
      <p:pic>
        <p:nvPicPr>
          <p:cNvPr id="9218" name="Picture 2"/>
          <p:cNvPicPr>
            <a:picLocks noChangeAspect="1" noChangeArrowheads="1"/>
          </p:cNvPicPr>
          <p:nvPr/>
        </p:nvPicPr>
        <p:blipFill>
          <a:blip r:embed="rId6" cstate="print"/>
          <a:srcRect/>
          <a:stretch>
            <a:fillRect/>
          </a:stretch>
        </p:blipFill>
        <p:spPr bwMode="auto">
          <a:xfrm>
            <a:off x="3124200" y="3581400"/>
            <a:ext cx="2667000" cy="762000"/>
          </a:xfrm>
          <a:prstGeom prst="rect">
            <a:avLst/>
          </a:prstGeom>
          <a:noFill/>
          <a:ln w="9525">
            <a:noFill/>
            <a:miter lim="800000"/>
            <a:headEnd/>
            <a:tailEnd/>
          </a:ln>
        </p:spPr>
      </p:pic>
      <p:pic>
        <p:nvPicPr>
          <p:cNvPr id="9219" name="Picture 3"/>
          <p:cNvPicPr>
            <a:picLocks noChangeAspect="1" noChangeArrowheads="1"/>
          </p:cNvPicPr>
          <p:nvPr/>
        </p:nvPicPr>
        <p:blipFill>
          <a:blip r:embed="rId7" cstate="print"/>
          <a:srcRect/>
          <a:stretch>
            <a:fillRect/>
          </a:stretch>
        </p:blipFill>
        <p:spPr bwMode="auto">
          <a:xfrm>
            <a:off x="180975" y="3733800"/>
            <a:ext cx="1419225" cy="1419225"/>
          </a:xfrm>
          <a:prstGeom prst="rect">
            <a:avLst/>
          </a:prstGeom>
          <a:noFill/>
          <a:ln w="9525">
            <a:noFill/>
            <a:miter lim="800000"/>
            <a:headEnd/>
            <a:tailEnd/>
          </a:ln>
        </p:spPr>
      </p:pic>
      <p:pic>
        <p:nvPicPr>
          <p:cNvPr id="9220" name="Picture 4"/>
          <p:cNvPicPr>
            <a:picLocks noChangeAspect="1" noChangeArrowheads="1"/>
          </p:cNvPicPr>
          <p:nvPr/>
        </p:nvPicPr>
        <p:blipFill>
          <a:blip r:embed="rId8" cstate="print"/>
          <a:srcRect/>
          <a:stretch>
            <a:fillRect/>
          </a:stretch>
        </p:blipFill>
        <p:spPr bwMode="auto">
          <a:xfrm>
            <a:off x="1600200" y="3733800"/>
            <a:ext cx="1417320" cy="1417320"/>
          </a:xfrm>
          <a:prstGeom prst="rect">
            <a:avLst/>
          </a:prstGeom>
          <a:noFill/>
          <a:ln w="9525">
            <a:noFill/>
            <a:miter lim="800000"/>
            <a:headEnd/>
            <a:tailEnd/>
          </a:ln>
        </p:spPr>
      </p:pic>
      <p:pic>
        <p:nvPicPr>
          <p:cNvPr id="9222" name="Picture 6"/>
          <p:cNvPicPr>
            <a:picLocks noChangeAspect="1" noChangeArrowheads="1"/>
          </p:cNvPicPr>
          <p:nvPr/>
        </p:nvPicPr>
        <p:blipFill>
          <a:blip r:embed="rId9" cstate="print"/>
          <a:srcRect/>
          <a:stretch>
            <a:fillRect/>
          </a:stretch>
        </p:blipFill>
        <p:spPr bwMode="auto">
          <a:xfrm>
            <a:off x="152400" y="5334000"/>
            <a:ext cx="1433512" cy="1433512"/>
          </a:xfrm>
          <a:prstGeom prst="rect">
            <a:avLst/>
          </a:prstGeom>
          <a:noFill/>
          <a:ln w="9525">
            <a:noFill/>
            <a:miter lim="800000"/>
            <a:headEnd/>
            <a:tailEnd/>
          </a:ln>
        </p:spPr>
      </p:pic>
      <p:pic>
        <p:nvPicPr>
          <p:cNvPr id="9223" name="Picture 7"/>
          <p:cNvPicPr>
            <a:picLocks noChangeAspect="1" noChangeArrowheads="1"/>
          </p:cNvPicPr>
          <p:nvPr/>
        </p:nvPicPr>
        <p:blipFill>
          <a:blip r:embed="rId10" cstate="print"/>
          <a:srcRect/>
          <a:stretch>
            <a:fillRect/>
          </a:stretch>
        </p:blipFill>
        <p:spPr bwMode="auto">
          <a:xfrm>
            <a:off x="1600200" y="5334000"/>
            <a:ext cx="1609621" cy="1435608"/>
          </a:xfrm>
          <a:prstGeom prst="rect">
            <a:avLst/>
          </a:prstGeom>
          <a:noFill/>
          <a:ln w="9525">
            <a:noFill/>
            <a:miter lim="800000"/>
            <a:headEnd/>
            <a:tailEnd/>
          </a:ln>
        </p:spPr>
      </p:pic>
      <p:pic>
        <p:nvPicPr>
          <p:cNvPr id="9225" name="Picture 9"/>
          <p:cNvPicPr>
            <a:picLocks noChangeAspect="1" noChangeArrowheads="1"/>
          </p:cNvPicPr>
          <p:nvPr/>
        </p:nvPicPr>
        <p:blipFill>
          <a:blip r:embed="rId11" cstate="print"/>
          <a:srcRect t="7619" r="61492" b="8571"/>
          <a:stretch>
            <a:fillRect/>
          </a:stretch>
        </p:blipFill>
        <p:spPr bwMode="auto">
          <a:xfrm>
            <a:off x="5791200" y="3505200"/>
            <a:ext cx="3048000" cy="838200"/>
          </a:xfrm>
          <a:prstGeom prst="rect">
            <a:avLst/>
          </a:prstGeom>
          <a:noFill/>
          <a:ln w="9525">
            <a:noFill/>
            <a:miter lim="800000"/>
            <a:headEnd/>
            <a:tailEnd/>
          </a:ln>
        </p:spPr>
      </p:pic>
      <p:pic>
        <p:nvPicPr>
          <p:cNvPr id="9226" name="Picture 10"/>
          <p:cNvPicPr>
            <a:picLocks noChangeAspect="1" noChangeArrowheads="1"/>
          </p:cNvPicPr>
          <p:nvPr/>
        </p:nvPicPr>
        <p:blipFill>
          <a:blip r:embed="rId12" cstate="print"/>
          <a:srcRect/>
          <a:stretch>
            <a:fillRect/>
          </a:stretch>
        </p:blipFill>
        <p:spPr bwMode="auto">
          <a:xfrm>
            <a:off x="3124200" y="4724400"/>
            <a:ext cx="1571625" cy="323850"/>
          </a:xfrm>
          <a:prstGeom prst="rect">
            <a:avLst/>
          </a:prstGeom>
          <a:noFill/>
          <a:ln w="9525">
            <a:noFill/>
            <a:miter lim="800000"/>
            <a:headEnd/>
            <a:tailEnd/>
          </a:ln>
        </p:spPr>
      </p:pic>
      <p:pic>
        <p:nvPicPr>
          <p:cNvPr id="9227" name="Picture 11"/>
          <p:cNvPicPr>
            <a:picLocks noChangeAspect="1" noChangeArrowheads="1"/>
          </p:cNvPicPr>
          <p:nvPr/>
        </p:nvPicPr>
        <p:blipFill>
          <a:blip r:embed="rId13" cstate="print"/>
          <a:srcRect/>
          <a:stretch>
            <a:fillRect/>
          </a:stretch>
        </p:blipFill>
        <p:spPr bwMode="auto">
          <a:xfrm>
            <a:off x="1524000" y="1905000"/>
            <a:ext cx="1145546" cy="1491501"/>
          </a:xfrm>
          <a:prstGeom prst="rect">
            <a:avLst/>
          </a:prstGeom>
          <a:noFill/>
          <a:ln w="9525">
            <a:noFill/>
            <a:miter lim="800000"/>
            <a:headEnd/>
            <a:tailEnd/>
          </a:ln>
        </p:spPr>
      </p:pic>
      <p:pic>
        <p:nvPicPr>
          <p:cNvPr id="9231" name="Picture 15"/>
          <p:cNvPicPr>
            <a:picLocks noChangeAspect="1" noChangeArrowheads="1"/>
          </p:cNvPicPr>
          <p:nvPr/>
        </p:nvPicPr>
        <p:blipFill>
          <a:blip r:embed="rId14" cstate="print"/>
          <a:srcRect/>
          <a:stretch>
            <a:fillRect/>
          </a:stretch>
        </p:blipFill>
        <p:spPr bwMode="auto">
          <a:xfrm>
            <a:off x="4724400" y="1905000"/>
            <a:ext cx="1752600" cy="1208199"/>
          </a:xfrm>
          <a:prstGeom prst="rect">
            <a:avLst/>
          </a:prstGeom>
          <a:noFill/>
          <a:ln w="9525">
            <a:noFill/>
            <a:miter lim="800000"/>
            <a:headEnd/>
            <a:tailEnd/>
          </a:ln>
        </p:spPr>
      </p:pic>
      <p:pic>
        <p:nvPicPr>
          <p:cNvPr id="9232" name="Picture 16"/>
          <p:cNvPicPr>
            <a:picLocks noChangeAspect="1" noChangeArrowheads="1"/>
          </p:cNvPicPr>
          <p:nvPr/>
        </p:nvPicPr>
        <p:blipFill>
          <a:blip r:embed="rId15" cstate="print"/>
          <a:srcRect/>
          <a:stretch>
            <a:fillRect/>
          </a:stretch>
        </p:blipFill>
        <p:spPr bwMode="auto">
          <a:xfrm>
            <a:off x="2819400" y="1905000"/>
            <a:ext cx="1666875" cy="781050"/>
          </a:xfrm>
          <a:prstGeom prst="rect">
            <a:avLst/>
          </a:prstGeom>
          <a:noFill/>
          <a:ln w="9525">
            <a:noFill/>
            <a:miter lim="800000"/>
            <a:headEnd/>
            <a:tailEnd/>
          </a:ln>
        </p:spPr>
      </p:pic>
      <p:pic>
        <p:nvPicPr>
          <p:cNvPr id="9233" name="Picture 17"/>
          <p:cNvPicPr>
            <a:picLocks noChangeAspect="1" noChangeArrowheads="1"/>
          </p:cNvPicPr>
          <p:nvPr/>
        </p:nvPicPr>
        <p:blipFill>
          <a:blip r:embed="rId16" cstate="print"/>
          <a:srcRect/>
          <a:stretch>
            <a:fillRect/>
          </a:stretch>
        </p:blipFill>
        <p:spPr bwMode="auto">
          <a:xfrm>
            <a:off x="3810000" y="2743200"/>
            <a:ext cx="824846" cy="685800"/>
          </a:xfrm>
          <a:prstGeom prst="rect">
            <a:avLst/>
          </a:prstGeom>
          <a:noFill/>
          <a:ln w="9525">
            <a:noFill/>
            <a:miter lim="800000"/>
            <a:headEnd/>
            <a:tailEnd/>
          </a:ln>
        </p:spPr>
      </p:pic>
      <p:pic>
        <p:nvPicPr>
          <p:cNvPr id="9234" name="Picture 18"/>
          <p:cNvPicPr>
            <a:picLocks noChangeAspect="1" noChangeArrowheads="1"/>
          </p:cNvPicPr>
          <p:nvPr/>
        </p:nvPicPr>
        <p:blipFill>
          <a:blip r:embed="rId17" cstate="print"/>
          <a:srcRect/>
          <a:stretch>
            <a:fillRect/>
          </a:stretch>
        </p:blipFill>
        <p:spPr bwMode="auto">
          <a:xfrm>
            <a:off x="7315200" y="1905000"/>
            <a:ext cx="993998" cy="790575"/>
          </a:xfrm>
          <a:prstGeom prst="rect">
            <a:avLst/>
          </a:prstGeom>
          <a:noFill/>
          <a:ln w="9525">
            <a:noFill/>
            <a:miter lim="800000"/>
            <a:headEnd/>
            <a:tailEnd/>
          </a:ln>
        </p:spPr>
      </p:pic>
      <p:pic>
        <p:nvPicPr>
          <p:cNvPr id="9235" name="Picture 19"/>
          <p:cNvPicPr>
            <a:picLocks noChangeAspect="1" noChangeArrowheads="1"/>
          </p:cNvPicPr>
          <p:nvPr/>
        </p:nvPicPr>
        <p:blipFill>
          <a:blip r:embed="rId18" cstate="print"/>
          <a:srcRect l="933" t="16162" r="55333" b="19192"/>
          <a:stretch>
            <a:fillRect/>
          </a:stretch>
        </p:blipFill>
        <p:spPr bwMode="auto">
          <a:xfrm>
            <a:off x="6096000" y="2743200"/>
            <a:ext cx="3124200" cy="609600"/>
          </a:xfrm>
          <a:prstGeom prst="rect">
            <a:avLst/>
          </a:prstGeom>
          <a:noFill/>
          <a:ln w="9525">
            <a:noFill/>
            <a:miter lim="800000"/>
            <a:headEnd/>
            <a:tailEnd/>
          </a:ln>
        </p:spPr>
      </p:pic>
      <p:pic>
        <p:nvPicPr>
          <p:cNvPr id="9236" name="Picture 20"/>
          <p:cNvPicPr>
            <a:picLocks noChangeAspect="1" noChangeArrowheads="1"/>
          </p:cNvPicPr>
          <p:nvPr/>
        </p:nvPicPr>
        <p:blipFill>
          <a:blip r:embed="rId19" cstate="print"/>
          <a:srcRect/>
          <a:stretch>
            <a:fillRect/>
          </a:stretch>
        </p:blipFill>
        <p:spPr bwMode="auto">
          <a:xfrm>
            <a:off x="2819400" y="2743200"/>
            <a:ext cx="914400" cy="685800"/>
          </a:xfrm>
          <a:prstGeom prst="rect">
            <a:avLst/>
          </a:prstGeom>
          <a:noFill/>
          <a:ln w="9525">
            <a:noFill/>
            <a:miter lim="800000"/>
            <a:headEnd/>
            <a:tailEnd/>
          </a:ln>
        </p:spPr>
      </p:pic>
      <p:pic>
        <p:nvPicPr>
          <p:cNvPr id="9242" name="Picture 26"/>
          <p:cNvPicPr>
            <a:picLocks noChangeAspect="1" noChangeArrowheads="1"/>
          </p:cNvPicPr>
          <p:nvPr/>
        </p:nvPicPr>
        <p:blipFill>
          <a:blip r:embed="rId20" cstate="print"/>
          <a:srcRect l="13433"/>
          <a:stretch>
            <a:fillRect/>
          </a:stretch>
        </p:blipFill>
        <p:spPr bwMode="auto">
          <a:xfrm>
            <a:off x="4775199" y="4724400"/>
            <a:ext cx="1473201" cy="838200"/>
          </a:xfrm>
          <a:prstGeom prst="rect">
            <a:avLst/>
          </a:prstGeom>
          <a:noFill/>
          <a:ln w="9525">
            <a:noFill/>
            <a:miter lim="800000"/>
            <a:headEnd/>
            <a:tailEnd/>
          </a:ln>
        </p:spPr>
      </p:pic>
      <p:pic>
        <p:nvPicPr>
          <p:cNvPr id="9241" name="Picture 25"/>
          <p:cNvPicPr>
            <a:picLocks noChangeAspect="1" noChangeArrowheads="1"/>
          </p:cNvPicPr>
          <p:nvPr/>
        </p:nvPicPr>
        <p:blipFill>
          <a:blip r:embed="rId21" cstate="print"/>
          <a:srcRect/>
          <a:stretch>
            <a:fillRect/>
          </a:stretch>
        </p:blipFill>
        <p:spPr bwMode="auto">
          <a:xfrm>
            <a:off x="5715000" y="4724400"/>
            <a:ext cx="4248150" cy="838200"/>
          </a:xfrm>
          <a:prstGeom prst="rect">
            <a:avLst/>
          </a:prstGeom>
          <a:noFill/>
          <a:ln w="9525">
            <a:noFill/>
            <a:miter lim="800000"/>
            <a:headEnd/>
            <a:tailEnd/>
          </a:ln>
        </p:spPr>
      </p:pic>
      <p:cxnSp>
        <p:nvCxnSpPr>
          <p:cNvPr id="26" name="Straight Connector 25"/>
          <p:cNvCxnSpPr/>
          <p:nvPr/>
        </p:nvCxnSpPr>
        <p:spPr>
          <a:xfrm>
            <a:off x="0" y="3505200"/>
            <a:ext cx="9144000"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0" y="5257800"/>
            <a:ext cx="32004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400300" y="60579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00400" y="5791200"/>
            <a:ext cx="594360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762000"/>
          </a:xfrm>
        </p:spPr>
        <p:txBody>
          <a:bodyPr/>
          <a:lstStyle/>
          <a:p>
            <a:pPr algn="ctr"/>
            <a:r>
              <a:rPr lang="en-US" dirty="0" smtClean="0"/>
              <a:t>Future Directions</a:t>
            </a:r>
            <a:endParaRPr lang="en-US" dirty="0"/>
          </a:p>
        </p:txBody>
      </p:sp>
      <p:sp>
        <p:nvSpPr>
          <p:cNvPr id="3" name="Content Placeholder 2"/>
          <p:cNvSpPr>
            <a:spLocks noGrp="1"/>
          </p:cNvSpPr>
          <p:nvPr>
            <p:ph idx="1"/>
          </p:nvPr>
        </p:nvSpPr>
        <p:spPr>
          <a:xfrm>
            <a:off x="228600" y="838200"/>
            <a:ext cx="8763000" cy="5486400"/>
          </a:xfrm>
        </p:spPr>
        <p:txBody>
          <a:bodyPr/>
          <a:lstStyle/>
          <a:p>
            <a:pPr lvl="0"/>
            <a:r>
              <a:rPr lang="en-US" dirty="0" smtClean="0"/>
              <a:t>Products</a:t>
            </a:r>
          </a:p>
          <a:p>
            <a:pPr lvl="1"/>
            <a:r>
              <a:rPr lang="en-US" dirty="0" smtClean="0"/>
              <a:t>Continue to make available quality assured and current datasets</a:t>
            </a:r>
          </a:p>
          <a:p>
            <a:pPr lvl="1"/>
            <a:r>
              <a:rPr lang="en-US" dirty="0" smtClean="0"/>
              <a:t>Manuscripts for peer-reviewed publications</a:t>
            </a:r>
          </a:p>
          <a:p>
            <a:pPr lvl="1"/>
            <a:r>
              <a:rPr lang="en-US" dirty="0" smtClean="0"/>
              <a:t>Atmospheric concentration and deposition assessments</a:t>
            </a:r>
          </a:p>
          <a:p>
            <a:pPr lvl="1"/>
            <a:r>
              <a:rPr lang="en-US" dirty="0" smtClean="0"/>
              <a:t>Additional data analysis</a:t>
            </a:r>
          </a:p>
          <a:p>
            <a:pPr lvl="0"/>
            <a:r>
              <a:rPr lang="en-US" dirty="0" smtClean="0"/>
              <a:t>Guidance</a:t>
            </a:r>
          </a:p>
          <a:p>
            <a:pPr lvl="1"/>
            <a:r>
              <a:rPr lang="en-US" dirty="0" smtClean="0"/>
              <a:t>Instruction manuals</a:t>
            </a:r>
          </a:p>
          <a:p>
            <a:pPr lvl="1"/>
            <a:r>
              <a:rPr lang="en-US" dirty="0" smtClean="0"/>
              <a:t>Expert visitations</a:t>
            </a:r>
          </a:p>
          <a:p>
            <a:pPr lvl="1"/>
            <a:r>
              <a:rPr lang="en-US" dirty="0" smtClean="0"/>
              <a:t>Contributions to policy-relevant issues</a:t>
            </a:r>
          </a:p>
          <a:p>
            <a:r>
              <a:rPr lang="en-US" dirty="0" smtClean="0"/>
              <a:t>New </a:t>
            </a:r>
            <a:r>
              <a:rPr lang="en-US" dirty="0" err="1" smtClean="0"/>
              <a:t>analytes</a:t>
            </a:r>
            <a:r>
              <a:rPr lang="en-US" dirty="0" smtClean="0"/>
              <a:t> and the WMO</a:t>
            </a:r>
          </a:p>
          <a:p>
            <a:pPr lvl="1"/>
            <a:r>
              <a:rPr lang="en-US" dirty="0" smtClean="0"/>
              <a:t>Mercury</a:t>
            </a:r>
          </a:p>
          <a:p>
            <a:pPr lvl="1"/>
            <a:r>
              <a:rPr lang="en-US" dirty="0" smtClean="0"/>
              <a:t>Dry deposition</a:t>
            </a:r>
          </a:p>
          <a:p>
            <a:pPr lvl="0">
              <a:buNone/>
            </a:pPr>
            <a:endParaRPr lang="en-US" dirty="0" smtClean="0"/>
          </a:p>
          <a:p>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17</a:t>
            </a:fld>
            <a:endParaRPr lang="en-US"/>
          </a:p>
        </p:txBody>
      </p:sp>
      <p:pic>
        <p:nvPicPr>
          <p:cNvPr id="8" name="Picture 2"/>
          <p:cNvPicPr>
            <a:picLocks noChangeAspect="1" noChangeArrowheads="1"/>
          </p:cNvPicPr>
          <p:nvPr/>
        </p:nvPicPr>
        <p:blipFill>
          <a:blip r:embed="rId3" cstate="print"/>
          <a:srcRect l="2462" r="4000"/>
          <a:stretch>
            <a:fillRect/>
          </a:stretch>
        </p:blipFill>
        <p:spPr bwMode="auto">
          <a:xfrm>
            <a:off x="6476999" y="3657600"/>
            <a:ext cx="2423629" cy="2591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Goal</a:t>
            </a:r>
            <a:endParaRPr lang="en-US" dirty="0"/>
          </a:p>
        </p:txBody>
      </p:sp>
      <p:sp>
        <p:nvSpPr>
          <p:cNvPr id="8" name="Content Placeholder 7"/>
          <p:cNvSpPr>
            <a:spLocks noGrp="1"/>
          </p:cNvSpPr>
          <p:nvPr>
            <p:ph sz="half" idx="1"/>
          </p:nvPr>
        </p:nvSpPr>
        <p:spPr>
          <a:xfrm>
            <a:off x="457200" y="1920085"/>
            <a:ext cx="8229600" cy="1432715"/>
          </a:xfrm>
        </p:spPr>
        <p:txBody>
          <a:bodyPr/>
          <a:lstStyle/>
          <a:p>
            <a:r>
              <a:rPr lang="en-US" smtClean="0"/>
              <a:t>Provide sound scientific information on the deposition of major ions*, heavy metals, and toxic substances in precipitation to the surface of the earth. </a:t>
            </a:r>
            <a:endParaRPr lang="en-US" dirty="0"/>
          </a:p>
        </p:txBody>
      </p:sp>
      <p:sp>
        <p:nvSpPr>
          <p:cNvPr id="2" name="Date Placeholder 1"/>
          <p:cNvSpPr>
            <a:spLocks noGrp="1"/>
          </p:cNvSpPr>
          <p:nvPr>
            <p:ph type="dt" sz="half" idx="10"/>
          </p:nvPr>
        </p:nvSpPr>
        <p:spPr/>
        <p:txBody>
          <a:bodyPr/>
          <a:lstStyle/>
          <a:p>
            <a:fld id="{5966485B-8A43-4B08-93E1-DB7D3FDA24D2}"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2</a:t>
            </a:fld>
            <a:endParaRPr lang="en-US"/>
          </a:p>
        </p:txBody>
      </p:sp>
      <p:graphicFrame>
        <p:nvGraphicFramePr>
          <p:cNvPr id="5" name="Diagram 4"/>
          <p:cNvGraphicFramePr/>
          <p:nvPr/>
        </p:nvGraphicFramePr>
        <p:xfrm>
          <a:off x="762000" y="2286000"/>
          <a:ext cx="7970520" cy="3947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0" y="5791200"/>
            <a:ext cx="9296400" cy="369332"/>
          </a:xfrm>
          <a:prstGeom prst="rect">
            <a:avLst/>
          </a:prstGeom>
          <a:noFill/>
        </p:spPr>
        <p:txBody>
          <a:bodyPr wrap="square" rtlCol="0">
            <a:spAutoFit/>
          </a:bodyPr>
          <a:lstStyle/>
          <a:p>
            <a:r>
              <a:rPr lang="en-US" dirty="0" smtClean="0"/>
              <a:t>*Sulfate, Nitrate, Chloride, Phosphate, Sodium, Calcium, Magnesium, Potassium, Ammonium, pH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04800" y="914400"/>
            <a:ext cx="8839200" cy="381000"/>
          </a:xfrm>
        </p:spPr>
        <p:txBody>
          <a:bodyPr/>
          <a:lstStyle/>
          <a:p>
            <a:r>
              <a:rPr lang="en-US" sz="3200" dirty="0" smtClean="0"/>
              <a:t>“Acid Rain”:  The precursor to the “Nitrogen Cascade”</a:t>
            </a:r>
            <a:endParaRPr lang="en-US" sz="3200" dirty="0"/>
          </a:p>
        </p:txBody>
      </p:sp>
      <p:sp>
        <p:nvSpPr>
          <p:cNvPr id="2" name="Date Placeholder 1"/>
          <p:cNvSpPr>
            <a:spLocks noGrp="1"/>
          </p:cNvSpPr>
          <p:nvPr>
            <p:ph type="dt" sz="half" idx="10"/>
          </p:nvPr>
        </p:nvSpPr>
        <p:spPr/>
        <p:txBody>
          <a:bodyPr/>
          <a:lstStyle/>
          <a:p>
            <a:fld id="{5966485B-8A43-4B08-93E1-DB7D3FDA24D2}"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3</a:t>
            </a:fld>
            <a:endParaRPr lang="en-US"/>
          </a:p>
        </p:txBody>
      </p:sp>
      <p:grpSp>
        <p:nvGrpSpPr>
          <p:cNvPr id="6" name="Group 17"/>
          <p:cNvGrpSpPr/>
          <p:nvPr/>
        </p:nvGrpSpPr>
        <p:grpSpPr>
          <a:xfrm>
            <a:off x="6934200" y="4953000"/>
            <a:ext cx="1828800" cy="1371600"/>
            <a:chOff x="6858000" y="1600200"/>
            <a:chExt cx="1828800" cy="1371600"/>
          </a:xfrm>
        </p:grpSpPr>
        <p:pic>
          <p:nvPicPr>
            <p:cNvPr id="11" name="Picture 8"/>
            <p:cNvPicPr>
              <a:picLocks noChangeAspect="1" noChangeArrowheads="1"/>
            </p:cNvPicPr>
            <p:nvPr/>
          </p:nvPicPr>
          <p:blipFill>
            <a:blip r:embed="rId3" cstate="print"/>
            <a:srcRect/>
            <a:stretch>
              <a:fillRect/>
            </a:stretch>
          </p:blipFill>
          <p:spPr bwMode="auto">
            <a:xfrm>
              <a:off x="6858000" y="1600200"/>
              <a:ext cx="1828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9"/>
            <p:cNvSpPr txBox="1">
              <a:spLocks noChangeArrowheads="1"/>
            </p:cNvSpPr>
            <p:nvPr/>
          </p:nvSpPr>
          <p:spPr bwMode="auto">
            <a:xfrm>
              <a:off x="6858000" y="1600200"/>
              <a:ext cx="1828800" cy="274638"/>
            </a:xfrm>
            <a:prstGeom prst="rect">
              <a:avLst/>
            </a:prstGeom>
            <a:noFill/>
            <a:ln w="9525">
              <a:noFill/>
              <a:miter lim="800000"/>
              <a:headEnd/>
              <a:tailEnd/>
            </a:ln>
            <a:effectLst/>
          </p:spPr>
          <p:txBody>
            <a:bodyPr>
              <a:spAutoFit/>
            </a:bodyPr>
            <a:lstStyle/>
            <a:p>
              <a:pPr>
                <a:spcBef>
                  <a:spcPct val="50000"/>
                </a:spcBef>
              </a:pPr>
              <a:r>
                <a:rPr lang="en-US" sz="1200" b="1" dirty="0">
                  <a:solidFill>
                    <a:schemeClr val="bg1"/>
                  </a:solidFill>
                  <a:latin typeface="Sylfaen" pitchFamily="18" charset="0"/>
                </a:rPr>
                <a:t>Soil acidification</a:t>
              </a:r>
            </a:p>
          </p:txBody>
        </p:sp>
      </p:grpSp>
      <p:grpSp>
        <p:nvGrpSpPr>
          <p:cNvPr id="7" name="Group 18"/>
          <p:cNvGrpSpPr/>
          <p:nvPr/>
        </p:nvGrpSpPr>
        <p:grpSpPr>
          <a:xfrm>
            <a:off x="6934200" y="3429000"/>
            <a:ext cx="1828800" cy="1371600"/>
            <a:chOff x="4267200" y="4648200"/>
            <a:chExt cx="1828800" cy="1371600"/>
          </a:xfrm>
        </p:grpSpPr>
        <p:pic>
          <p:nvPicPr>
            <p:cNvPr id="13" name="Picture 10"/>
            <p:cNvPicPr>
              <a:picLocks noChangeAspect="1" noChangeArrowheads="1"/>
            </p:cNvPicPr>
            <p:nvPr/>
          </p:nvPicPr>
          <p:blipFill>
            <a:blip r:embed="rId4" cstate="print"/>
            <a:srcRect/>
            <a:stretch>
              <a:fillRect/>
            </a:stretch>
          </p:blipFill>
          <p:spPr bwMode="auto">
            <a:xfrm>
              <a:off x="4267200" y="4648200"/>
              <a:ext cx="1828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 Box 12"/>
            <p:cNvSpPr txBox="1">
              <a:spLocks noChangeArrowheads="1"/>
            </p:cNvSpPr>
            <p:nvPr/>
          </p:nvSpPr>
          <p:spPr bwMode="auto">
            <a:xfrm>
              <a:off x="4267200" y="4724400"/>
              <a:ext cx="1828800" cy="274638"/>
            </a:xfrm>
            <a:prstGeom prst="rect">
              <a:avLst/>
            </a:prstGeom>
            <a:noFill/>
            <a:ln w="9525">
              <a:noFill/>
              <a:miter lim="800000"/>
              <a:headEnd/>
              <a:tailEnd/>
            </a:ln>
            <a:effectLst/>
          </p:spPr>
          <p:txBody>
            <a:bodyPr>
              <a:spAutoFit/>
            </a:bodyPr>
            <a:lstStyle/>
            <a:p>
              <a:pPr>
                <a:spcBef>
                  <a:spcPct val="50000"/>
                </a:spcBef>
              </a:pPr>
              <a:r>
                <a:rPr lang="en-US" sz="1200" b="1" dirty="0">
                  <a:solidFill>
                    <a:schemeClr val="bg1"/>
                  </a:solidFill>
                  <a:latin typeface="Sylfaen" pitchFamily="18" charset="0"/>
                </a:rPr>
                <a:t>Eutrophication</a:t>
              </a:r>
            </a:p>
          </p:txBody>
        </p:sp>
      </p:grpSp>
      <p:pic>
        <p:nvPicPr>
          <p:cNvPr id="12290" name="Picture 2"/>
          <p:cNvPicPr>
            <a:picLocks noChangeAspect="1" noChangeArrowheads="1"/>
          </p:cNvPicPr>
          <p:nvPr/>
        </p:nvPicPr>
        <p:blipFill>
          <a:blip r:embed="rId5" cstate="print"/>
          <a:srcRect/>
          <a:stretch>
            <a:fillRect/>
          </a:stretch>
        </p:blipFill>
        <p:spPr bwMode="auto">
          <a:xfrm>
            <a:off x="152400" y="1295400"/>
            <a:ext cx="5122354" cy="4190086"/>
          </a:xfrm>
          <a:prstGeom prst="rect">
            <a:avLst/>
          </a:prstGeom>
          <a:noFill/>
          <a:ln w="9525">
            <a:noFill/>
            <a:miter lim="800000"/>
            <a:headEnd/>
            <a:tailEnd/>
          </a:ln>
        </p:spPr>
      </p:pic>
      <p:pic>
        <p:nvPicPr>
          <p:cNvPr id="12292" name="Picture 4"/>
          <p:cNvPicPr>
            <a:picLocks noChangeAspect="1" noChangeArrowheads="1"/>
          </p:cNvPicPr>
          <p:nvPr/>
        </p:nvPicPr>
        <p:blipFill>
          <a:blip r:embed="rId6" cstate="print"/>
          <a:srcRect r="11000"/>
          <a:stretch>
            <a:fillRect/>
          </a:stretch>
        </p:blipFill>
        <p:spPr bwMode="auto">
          <a:xfrm>
            <a:off x="6934200" y="1905000"/>
            <a:ext cx="1828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p:cNvSpPr/>
          <p:nvPr/>
        </p:nvSpPr>
        <p:spPr>
          <a:xfrm>
            <a:off x="6934200" y="1981200"/>
            <a:ext cx="2209800" cy="276999"/>
          </a:xfrm>
          <a:prstGeom prst="rect">
            <a:avLst/>
          </a:prstGeom>
        </p:spPr>
        <p:txBody>
          <a:bodyPr wrap="square">
            <a:spAutoFit/>
          </a:bodyPr>
          <a:lstStyle/>
          <a:p>
            <a:r>
              <a:rPr lang="en-US" sz="1200" b="1" dirty="0" smtClean="0">
                <a:solidFill>
                  <a:schemeClr val="bg1"/>
                </a:solidFill>
                <a:latin typeface="Sylfaen" pitchFamily="18" charset="0"/>
              </a:rPr>
              <a:t>Forest Dieback</a:t>
            </a:r>
            <a:endParaRPr lang="en-US" sz="1200" dirty="0"/>
          </a:p>
        </p:txBody>
      </p:sp>
      <p:sp>
        <p:nvSpPr>
          <p:cNvPr id="24" name="Rectangle 23"/>
          <p:cNvSpPr/>
          <p:nvPr/>
        </p:nvSpPr>
        <p:spPr>
          <a:xfrm>
            <a:off x="4419600" y="6324600"/>
            <a:ext cx="1447800" cy="276999"/>
          </a:xfrm>
          <a:prstGeom prst="rect">
            <a:avLst/>
          </a:prstGeom>
        </p:spPr>
        <p:txBody>
          <a:bodyPr wrap="square">
            <a:spAutoFit/>
          </a:bodyPr>
          <a:lstStyle/>
          <a:p>
            <a:r>
              <a:rPr lang="en-US" sz="1200" b="1" dirty="0" smtClean="0">
                <a:solidFill>
                  <a:schemeClr val="bg1"/>
                </a:solidFill>
                <a:latin typeface="Sylfaen" pitchFamily="18" charset="0"/>
              </a:rPr>
              <a:t>Aquatic Effects</a:t>
            </a:r>
            <a:endParaRPr lang="en-US" sz="1200" dirty="0"/>
          </a:p>
        </p:txBody>
      </p:sp>
      <p:pic>
        <p:nvPicPr>
          <p:cNvPr id="12293" name="Picture 5"/>
          <p:cNvPicPr>
            <a:picLocks noChangeAspect="1" noChangeArrowheads="1"/>
          </p:cNvPicPr>
          <p:nvPr/>
        </p:nvPicPr>
        <p:blipFill>
          <a:blip r:embed="rId7" cstate="print"/>
          <a:srcRect/>
          <a:stretch>
            <a:fillRect/>
          </a:stretch>
        </p:blipFill>
        <p:spPr bwMode="auto">
          <a:xfrm>
            <a:off x="3505200" y="4572000"/>
            <a:ext cx="3124200"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p:cNvSpPr/>
          <p:nvPr/>
        </p:nvSpPr>
        <p:spPr>
          <a:xfrm>
            <a:off x="4271276" y="3244334"/>
            <a:ext cx="601447" cy="369332"/>
          </a:xfrm>
          <a:prstGeom prst="rect">
            <a:avLst/>
          </a:prstGeom>
        </p:spPr>
        <p:txBody>
          <a:bodyPr wrap="none">
            <a:spAutoFit/>
          </a:bodyPr>
          <a:lstStyle/>
          <a:p>
            <a:r>
              <a:rPr lang="en-US" b="1" dirty="0" smtClean="0">
                <a:solidFill>
                  <a:schemeClr val="bg1"/>
                </a:solidFill>
                <a:latin typeface="Sylfaen" pitchFamily="18" charset="0"/>
              </a:rPr>
              <a:t>Soil </a:t>
            </a:r>
            <a:endParaRPr lang="en-US" dirty="0"/>
          </a:p>
        </p:txBody>
      </p:sp>
      <p:sp>
        <p:nvSpPr>
          <p:cNvPr id="27" name="TextBox 26"/>
          <p:cNvSpPr txBox="1"/>
          <p:nvPr/>
        </p:nvSpPr>
        <p:spPr>
          <a:xfrm>
            <a:off x="5410200" y="5867400"/>
            <a:ext cx="1371600" cy="276999"/>
          </a:xfrm>
          <a:prstGeom prst="rect">
            <a:avLst/>
          </a:prstGeom>
          <a:noFill/>
        </p:spPr>
        <p:txBody>
          <a:bodyPr wrap="square" rtlCol="0">
            <a:spAutoFit/>
          </a:bodyPr>
          <a:lstStyle/>
          <a:p>
            <a:r>
              <a:rPr lang="en-US" sz="1200" dirty="0" smtClean="0">
                <a:solidFill>
                  <a:schemeClr val="bg1"/>
                </a:solidFill>
                <a:latin typeface="Sylfaen" pitchFamily="18" charset="0"/>
              </a:rPr>
              <a:t>Aquatic  Effects</a:t>
            </a:r>
            <a:endParaRPr lang="en-US" sz="1200" dirty="0">
              <a:solidFill>
                <a:schemeClr val="bg1"/>
              </a:solidFill>
              <a:latin typeface="Sylfaen" pitchFamily="18" charset="0"/>
            </a:endParaRPr>
          </a:p>
        </p:txBody>
      </p:sp>
      <p:pic>
        <p:nvPicPr>
          <p:cNvPr id="14337" name="Picture 1"/>
          <p:cNvPicPr>
            <a:picLocks noChangeAspect="1" noChangeArrowheads="1"/>
          </p:cNvPicPr>
          <p:nvPr/>
        </p:nvPicPr>
        <p:blipFill>
          <a:blip r:embed="rId7" cstate="print"/>
          <a:srcRect/>
          <a:stretch>
            <a:fillRect/>
          </a:stretch>
        </p:blipFill>
        <p:spPr bwMode="auto">
          <a:xfrm>
            <a:off x="2971800" y="4351308"/>
            <a:ext cx="3733800" cy="2430492"/>
          </a:xfrm>
          <a:prstGeom prst="rect">
            <a:avLst/>
          </a:prstGeom>
          <a:noFill/>
          <a:ln w="9525">
            <a:noFill/>
            <a:miter lim="800000"/>
            <a:headEnd/>
            <a:tailEnd/>
          </a:ln>
        </p:spPr>
      </p:pic>
      <p:sp>
        <p:nvSpPr>
          <p:cNvPr id="20" name="TextBox 19"/>
          <p:cNvSpPr txBox="1"/>
          <p:nvPr/>
        </p:nvSpPr>
        <p:spPr>
          <a:xfrm flipH="1">
            <a:off x="5486400" y="6019800"/>
            <a:ext cx="1143000" cy="276999"/>
          </a:xfrm>
          <a:prstGeom prst="rect">
            <a:avLst/>
          </a:prstGeom>
          <a:noFill/>
        </p:spPr>
        <p:txBody>
          <a:bodyPr wrap="square" rtlCol="0">
            <a:spAutoFit/>
          </a:bodyPr>
          <a:lstStyle/>
          <a:p>
            <a:r>
              <a:rPr lang="en-US" sz="1200" b="1" dirty="0" smtClean="0">
                <a:solidFill>
                  <a:schemeClr val="bg1"/>
                </a:solidFill>
                <a:latin typeface="Sylfaen" pitchFamily="18" charset="0"/>
              </a:rPr>
              <a:t>Aquatic effects </a:t>
            </a:r>
            <a:endParaRPr lang="en-US" sz="1200" b="1" dirty="0">
              <a:solidFill>
                <a:schemeClr val="bg1"/>
              </a:solidFill>
              <a:latin typeface="Sylfae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6858000" cy="5105400"/>
          </a:xfrm>
        </p:spPr>
        <p:txBody>
          <a:bodyPr/>
          <a:lstStyle/>
          <a:p>
            <a:r>
              <a:rPr lang="en-US" sz="2400" dirty="0" smtClean="0"/>
              <a:t>Short-term measurements</a:t>
            </a:r>
          </a:p>
          <a:p>
            <a:r>
              <a:rPr lang="en-US" sz="2400" dirty="0" smtClean="0"/>
              <a:t>U.S. Long Term Monitoring</a:t>
            </a:r>
          </a:p>
          <a:p>
            <a:pPr lvl="1"/>
            <a:r>
              <a:rPr lang="en-US" sz="2000" dirty="0" smtClean="0"/>
              <a:t>NADP/NTN</a:t>
            </a:r>
          </a:p>
          <a:p>
            <a:pPr lvl="1"/>
            <a:r>
              <a:rPr lang="en-US" sz="2000" dirty="0" smtClean="0"/>
              <a:t>NADP/AIRMoN-wet</a:t>
            </a:r>
          </a:p>
          <a:p>
            <a:pPr lvl="1"/>
            <a:r>
              <a:rPr lang="en-US" sz="2000" dirty="0" smtClean="0"/>
              <a:t>AIRMoN-dry</a:t>
            </a:r>
          </a:p>
          <a:p>
            <a:pPr lvl="1"/>
            <a:r>
              <a:rPr lang="en-US" sz="2000" dirty="0" smtClean="0"/>
              <a:t>NADP/</a:t>
            </a:r>
            <a:r>
              <a:rPr lang="en-US" sz="2000" dirty="0" err="1" smtClean="0"/>
              <a:t>AMNet</a:t>
            </a:r>
            <a:endParaRPr lang="en-US" sz="2000" dirty="0" smtClean="0"/>
          </a:p>
          <a:p>
            <a:r>
              <a:rPr lang="en-US" sz="2400" dirty="0" smtClean="0"/>
              <a:t>International Activities</a:t>
            </a:r>
          </a:p>
          <a:p>
            <a:pPr lvl="1"/>
            <a:r>
              <a:rPr lang="en-US" sz="2000" dirty="0" smtClean="0"/>
              <a:t>North America: </a:t>
            </a:r>
            <a:r>
              <a:rPr lang="en-US" sz="1800" dirty="0" smtClean="0"/>
              <a:t>CEC,  IJC</a:t>
            </a:r>
          </a:p>
          <a:p>
            <a:pPr lvl="1"/>
            <a:r>
              <a:rPr lang="en-US" sz="2000" dirty="0" smtClean="0"/>
              <a:t>Global</a:t>
            </a:r>
          </a:p>
          <a:p>
            <a:pPr lvl="2"/>
            <a:r>
              <a:rPr lang="en-US" sz="1800" dirty="0" smtClean="0"/>
              <a:t>WMO Global Atmosphere Watch</a:t>
            </a:r>
          </a:p>
          <a:p>
            <a:pPr lvl="2"/>
            <a:r>
              <a:rPr lang="en-US" sz="1800" dirty="0" smtClean="0"/>
              <a:t>GAW linkages with other programs</a:t>
            </a:r>
            <a:endParaRPr lang="en-US" sz="1800"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4</a:t>
            </a:fld>
            <a:endParaRPr lang="en-US"/>
          </a:p>
        </p:txBody>
      </p:sp>
      <p:cxnSp>
        <p:nvCxnSpPr>
          <p:cNvPr id="10" name="Straight Connector 9"/>
          <p:cNvCxnSpPr/>
          <p:nvPr/>
        </p:nvCxnSpPr>
        <p:spPr>
          <a:xfrm>
            <a:off x="1219200" y="3733800"/>
            <a:ext cx="12192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9200" y="3733800"/>
            <a:ext cx="1219200" cy="15240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8" name="Picture 4" descr="N:\ijc_mapping\mdc_maps\airmon_01.jpg"/>
          <p:cNvPicPr>
            <a:picLocks noChangeAspect="1" noChangeArrowheads="1"/>
          </p:cNvPicPr>
          <p:nvPr/>
        </p:nvPicPr>
        <p:blipFill>
          <a:blip r:embed="rId3" cstate="print"/>
          <a:srcRect/>
          <a:stretch>
            <a:fillRect/>
          </a:stretch>
        </p:blipFill>
        <p:spPr bwMode="auto">
          <a:xfrm>
            <a:off x="5562600" y="3733800"/>
            <a:ext cx="3348590" cy="2553004"/>
          </a:xfrm>
          <a:prstGeom prst="rect">
            <a:avLst/>
          </a:prstGeom>
          <a:noFill/>
          <a:ln>
            <a:solidFill>
              <a:schemeClr val="accent1">
                <a:shade val="50000"/>
                <a:satMod val="103000"/>
              </a:schemeClr>
            </a:solidFill>
          </a:ln>
        </p:spPr>
      </p:pic>
      <p:graphicFrame>
        <p:nvGraphicFramePr>
          <p:cNvPr id="19" name="Table 18"/>
          <p:cNvGraphicFramePr>
            <a:graphicFrameLocks noGrp="1"/>
          </p:cNvGraphicFramePr>
          <p:nvPr/>
        </p:nvGraphicFramePr>
        <p:xfrm>
          <a:off x="4419600" y="0"/>
          <a:ext cx="208280" cy="1097280"/>
        </p:xfrm>
        <a:graphic>
          <a:graphicData uri="http://schemas.openxmlformats.org/drawingml/2006/table">
            <a:tbl>
              <a:tblPr/>
              <a:tblGrid>
                <a:gridCol w="208280"/>
              </a:tblGrid>
              <a:tr h="264160">
                <a:tc>
                  <a:txBody>
                    <a:bodyPr/>
                    <a:lstStyle/>
                    <a:p>
                      <a:endParaRPr lang="en-US" dirty="0"/>
                    </a:p>
                  </a:txBody>
                  <a:tcPr>
                    <a:lnL>
                      <a:noFill/>
                    </a:lnL>
                    <a:lnR>
                      <a:noFill/>
                    </a:lnR>
                    <a:lnT>
                      <a:noFill/>
                    </a:lnT>
                    <a:lnB>
                      <a:noFill/>
                    </a:lnB>
                  </a:tcPr>
                </a:tc>
              </a:tr>
              <a:tr h="264160">
                <a:tc>
                  <a:txBody>
                    <a:bodyPr/>
                    <a:lstStyle/>
                    <a:p>
                      <a:endParaRPr lang="en-US"/>
                    </a:p>
                  </a:txBody>
                  <a:tcPr anchor="b">
                    <a:lnL>
                      <a:noFill/>
                    </a:lnL>
                    <a:lnR>
                      <a:noFill/>
                    </a:lnR>
                    <a:lnT>
                      <a:noFill/>
                    </a:lnT>
                    <a:lnB>
                      <a:noFill/>
                    </a:lnB>
                  </a:tcPr>
                </a:tc>
              </a:tr>
              <a:tr h="264160">
                <a:tc>
                  <a:txBody>
                    <a:bodyPr/>
                    <a:lstStyle/>
                    <a:p>
                      <a:pPr algn="l"/>
                      <a:endParaRPr lang="en-US" dirty="0"/>
                    </a:p>
                  </a:txBody>
                  <a:tcPr anchor="b">
                    <a:lnL>
                      <a:noFill/>
                    </a:lnL>
                    <a:lnR>
                      <a:noFill/>
                    </a:lnR>
                    <a:lnT>
                      <a:noFill/>
                    </a:lnT>
                    <a:lnB>
                      <a:noFill/>
                    </a:lnB>
                  </a:tcPr>
                </a:tc>
              </a:tr>
            </a:tbl>
          </a:graphicData>
        </a:graphic>
      </p:graphicFrame>
      <p:pic>
        <p:nvPicPr>
          <p:cNvPr id="10243" name="Picture 3" descr="http://nadp.sws.uiuc.edu/sites/temp/mapIIETHNSTFGJSLTL.jpg"/>
          <p:cNvPicPr>
            <a:picLocks noChangeAspect="1" noChangeArrowheads="1"/>
          </p:cNvPicPr>
          <p:nvPr/>
        </p:nvPicPr>
        <p:blipFill>
          <a:blip r:embed="rId4" cstate="print"/>
          <a:srcRect/>
          <a:stretch>
            <a:fillRect/>
          </a:stretch>
        </p:blipFill>
        <p:spPr bwMode="auto">
          <a:xfrm>
            <a:off x="5562600" y="990600"/>
            <a:ext cx="3378200" cy="2533650"/>
          </a:xfrm>
          <a:prstGeom prst="rect">
            <a:avLst/>
          </a:prstGeom>
          <a:noFill/>
          <a:ln>
            <a:solidFill>
              <a:schemeClr val="accent1">
                <a:shade val="50000"/>
                <a:satMod val="103000"/>
              </a:schemeClr>
            </a:solidFill>
          </a:ln>
        </p:spPr>
      </p:pic>
      <p:pic>
        <p:nvPicPr>
          <p:cNvPr id="10244" name="Picture 4"/>
          <p:cNvPicPr>
            <a:picLocks noChangeAspect="1" noChangeArrowheads="1"/>
          </p:cNvPicPr>
          <p:nvPr/>
        </p:nvPicPr>
        <p:blipFill>
          <a:blip r:embed="rId5" cstate="print"/>
          <a:srcRect/>
          <a:stretch>
            <a:fillRect/>
          </a:stretch>
        </p:blipFill>
        <p:spPr bwMode="auto">
          <a:xfrm>
            <a:off x="7239000" y="2819401"/>
            <a:ext cx="933450" cy="380999"/>
          </a:xfrm>
          <a:prstGeom prst="rect">
            <a:avLst/>
          </a:prstGeom>
          <a:noFill/>
          <a:ln w="9525">
            <a:noFill/>
            <a:miter lim="800000"/>
            <a:headEnd/>
            <a:tailEnd/>
          </a:ln>
        </p:spPr>
      </p:pic>
      <p:sp>
        <p:nvSpPr>
          <p:cNvPr id="23" name="Rectangle 22"/>
          <p:cNvSpPr/>
          <p:nvPr/>
        </p:nvSpPr>
        <p:spPr>
          <a:xfrm>
            <a:off x="6629400" y="990600"/>
            <a:ext cx="1143000" cy="369332"/>
          </a:xfrm>
          <a:prstGeom prst="rect">
            <a:avLst/>
          </a:prstGeom>
          <a:solidFill>
            <a:schemeClr val="bg1"/>
          </a:solidFill>
        </p:spPr>
        <p:txBody>
          <a:bodyPr wrap="square">
            <a:spAutoFit/>
          </a:bodyPr>
          <a:lstStyle/>
          <a:p>
            <a:r>
              <a:rPr lang="en-US" dirty="0" smtClean="0"/>
              <a:t>NTN Sites</a:t>
            </a:r>
            <a:endParaRPr lang="en-US" dirty="0"/>
          </a:p>
        </p:txBody>
      </p:sp>
      <p:sp>
        <p:nvSpPr>
          <p:cNvPr id="24" name="Rectangle 23"/>
          <p:cNvSpPr/>
          <p:nvPr/>
        </p:nvSpPr>
        <p:spPr>
          <a:xfrm rot="10800000" flipV="1">
            <a:off x="6324600" y="3634557"/>
            <a:ext cx="1447800" cy="369332"/>
          </a:xfrm>
          <a:prstGeom prst="rect">
            <a:avLst/>
          </a:prstGeom>
        </p:spPr>
        <p:txBody>
          <a:bodyPr wrap="square">
            <a:spAutoFit/>
          </a:bodyPr>
          <a:lstStyle/>
          <a:p>
            <a:r>
              <a:rPr lang="en-US" dirty="0" smtClean="0"/>
              <a:t>AIRMoN Sites</a:t>
            </a:r>
            <a:endParaRPr lang="en-US" dirty="0"/>
          </a:p>
        </p:txBody>
      </p:sp>
      <p:sp>
        <p:nvSpPr>
          <p:cNvPr id="2" name="Title 1"/>
          <p:cNvSpPr>
            <a:spLocks noGrp="1"/>
          </p:cNvSpPr>
          <p:nvPr>
            <p:ph type="title"/>
          </p:nvPr>
        </p:nvSpPr>
        <p:spPr>
          <a:xfrm>
            <a:off x="457200" y="914400"/>
            <a:ext cx="4876800" cy="784830"/>
          </a:xfrm>
        </p:spPr>
        <p:txBody>
          <a:bodyPr wrap="square">
            <a:spAutoFit/>
          </a:bodyPr>
          <a:lstStyle/>
          <a:p>
            <a:r>
              <a:rPr lang="en-US" sz="2400" dirty="0" smtClean="0"/>
              <a:t>Approach: ARL Collaboration in Measurements and Data Interpretation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5</a:t>
            </a:fld>
            <a:endParaRPr lang="en-US"/>
          </a:p>
        </p:txBody>
      </p:sp>
      <p:sp>
        <p:nvSpPr>
          <p:cNvPr id="5" name="Content Placeholder 4"/>
          <p:cNvSpPr>
            <a:spLocks noGrp="1"/>
          </p:cNvSpPr>
          <p:nvPr>
            <p:ph idx="13"/>
          </p:nvPr>
        </p:nvSpPr>
        <p:spPr>
          <a:xfrm>
            <a:off x="152400" y="1143000"/>
            <a:ext cx="8991600" cy="4770120"/>
          </a:xfrm>
        </p:spPr>
        <p:txBody>
          <a:bodyPr/>
          <a:lstStyle/>
          <a:p>
            <a:pPr>
              <a:buNone/>
            </a:pPr>
            <a:r>
              <a:rPr lang="en-US" sz="2800" dirty="0" smtClean="0"/>
              <a:t>     National Atmospheric Deposition Program</a:t>
            </a:r>
          </a:p>
          <a:p>
            <a:pPr lvl="1"/>
            <a:r>
              <a:rPr lang="en-US" dirty="0" smtClean="0"/>
              <a:t> ARL Contributions</a:t>
            </a:r>
          </a:p>
          <a:p>
            <a:pPr lvl="1"/>
            <a:r>
              <a:rPr lang="en-US" dirty="0" smtClean="0"/>
              <a:t> National Trends Network Products</a:t>
            </a:r>
            <a:endParaRPr lang="en-US" dirty="0"/>
          </a:p>
        </p:txBody>
      </p:sp>
      <p:pic>
        <p:nvPicPr>
          <p:cNvPr id="8" name="Picture 3"/>
          <p:cNvPicPr>
            <a:picLocks noChangeAspect="1" noChangeArrowheads="1"/>
          </p:cNvPicPr>
          <p:nvPr/>
        </p:nvPicPr>
        <p:blipFill>
          <a:blip r:embed="rId3" cstate="print"/>
          <a:srcRect l="89442" t="54381" r="-3054" b="7552"/>
          <a:stretch>
            <a:fillRect/>
          </a:stretch>
        </p:blipFill>
        <p:spPr bwMode="auto">
          <a:xfrm>
            <a:off x="7620000" y="685800"/>
            <a:ext cx="1257300" cy="2514600"/>
          </a:xfrm>
          <a:prstGeom prst="rect">
            <a:avLst/>
          </a:prstGeom>
          <a:noFill/>
          <a:ln w="19050">
            <a:solidFill>
              <a:srgbClr val="0070C0"/>
            </a:solidFill>
            <a:miter lim="800000"/>
            <a:headEnd/>
            <a:tailEnd/>
          </a:ln>
        </p:spPr>
      </p:pic>
      <p:grpSp>
        <p:nvGrpSpPr>
          <p:cNvPr id="11" name="Group 11"/>
          <p:cNvGrpSpPr/>
          <p:nvPr/>
        </p:nvGrpSpPr>
        <p:grpSpPr>
          <a:xfrm>
            <a:off x="381000" y="3217347"/>
            <a:ext cx="3961786" cy="2802453"/>
            <a:chOff x="229214" y="2819400"/>
            <a:chExt cx="3961786" cy="2802453"/>
          </a:xfrm>
        </p:grpSpPr>
        <p:pic>
          <p:nvPicPr>
            <p:cNvPr id="6" name="Picture 3"/>
            <p:cNvPicPr>
              <a:picLocks noChangeAspect="1" noChangeArrowheads="1"/>
            </p:cNvPicPr>
            <p:nvPr/>
          </p:nvPicPr>
          <p:blipFill>
            <a:blip r:embed="rId3" cstate="print"/>
            <a:srcRect/>
            <a:stretch>
              <a:fillRect/>
            </a:stretch>
          </p:blipFill>
          <p:spPr bwMode="auto">
            <a:xfrm>
              <a:off x="229214" y="2819400"/>
              <a:ext cx="3918924" cy="2802453"/>
            </a:xfrm>
            <a:prstGeom prst="rect">
              <a:avLst/>
            </a:prstGeom>
            <a:noFill/>
            <a:ln w="9525">
              <a:noFill/>
              <a:miter lim="800000"/>
              <a:headEnd/>
              <a:tailEnd/>
            </a:ln>
          </p:spPr>
        </p:pic>
        <p:sp>
          <p:nvSpPr>
            <p:cNvPr id="9" name="Rectangle 8"/>
            <p:cNvSpPr/>
            <p:nvPr/>
          </p:nvSpPr>
          <p:spPr>
            <a:xfrm>
              <a:off x="3733800" y="4343400"/>
              <a:ext cx="457200" cy="10668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
          <p:cNvGrpSpPr/>
          <p:nvPr/>
        </p:nvGrpSpPr>
        <p:grpSpPr>
          <a:xfrm>
            <a:off x="4724400" y="3221832"/>
            <a:ext cx="4191000" cy="2788894"/>
            <a:chOff x="4648200" y="2743200"/>
            <a:chExt cx="4191000" cy="2788894"/>
          </a:xfrm>
        </p:grpSpPr>
        <p:pic>
          <p:nvPicPr>
            <p:cNvPr id="7" name="Picture 4"/>
            <p:cNvPicPr>
              <a:picLocks noChangeAspect="1" noChangeArrowheads="1"/>
            </p:cNvPicPr>
            <p:nvPr/>
          </p:nvPicPr>
          <p:blipFill>
            <a:blip r:embed="rId4" cstate="print"/>
            <a:srcRect/>
            <a:stretch>
              <a:fillRect/>
            </a:stretch>
          </p:blipFill>
          <p:spPr bwMode="auto">
            <a:xfrm>
              <a:off x="4648200" y="2743200"/>
              <a:ext cx="4169256" cy="2788894"/>
            </a:xfrm>
            <a:prstGeom prst="rect">
              <a:avLst/>
            </a:prstGeom>
            <a:noFill/>
            <a:ln w="9525">
              <a:noFill/>
              <a:miter lim="800000"/>
              <a:headEnd/>
              <a:tailEnd/>
            </a:ln>
          </p:spPr>
        </p:pic>
        <p:sp>
          <p:nvSpPr>
            <p:cNvPr id="10" name="Rectangle 9"/>
            <p:cNvSpPr/>
            <p:nvPr/>
          </p:nvSpPr>
          <p:spPr>
            <a:xfrm>
              <a:off x="8229600" y="4271010"/>
              <a:ext cx="609600" cy="10668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n-US" sz="2800" dirty="0" smtClean="0"/>
              <a:t>AIRMoN-wet Network</a:t>
            </a:r>
            <a:endParaRPr lang="en-US" sz="2800" dirty="0"/>
          </a:p>
        </p:txBody>
      </p:sp>
      <p:sp>
        <p:nvSpPr>
          <p:cNvPr id="3" name="Content Placeholder 2"/>
          <p:cNvSpPr>
            <a:spLocks noGrp="1"/>
          </p:cNvSpPr>
          <p:nvPr>
            <p:ph idx="1"/>
          </p:nvPr>
        </p:nvSpPr>
        <p:spPr>
          <a:xfrm>
            <a:off x="457200" y="1447800"/>
            <a:ext cx="8229600" cy="4876800"/>
          </a:xfrm>
        </p:spPr>
        <p:txBody>
          <a:bodyPr/>
          <a:lstStyle/>
          <a:p>
            <a:pPr marL="0">
              <a:spcBef>
                <a:spcPts val="0"/>
              </a:spcBef>
              <a:spcAft>
                <a:spcPts val="1000"/>
              </a:spcAft>
            </a:pPr>
            <a:r>
              <a:rPr lang="en-US" sz="2000" dirty="0" smtClean="0"/>
              <a:t>Seven stations</a:t>
            </a:r>
          </a:p>
          <a:p>
            <a:pPr marL="0">
              <a:spcBef>
                <a:spcPts val="0"/>
              </a:spcBef>
              <a:spcAft>
                <a:spcPts val="1000"/>
              </a:spcAft>
            </a:pPr>
            <a:r>
              <a:rPr lang="en-US" sz="2000" dirty="0" smtClean="0"/>
              <a:t>35 year records </a:t>
            </a:r>
          </a:p>
          <a:p>
            <a:pPr marL="0">
              <a:spcBef>
                <a:spcPts val="0"/>
              </a:spcBef>
              <a:spcAft>
                <a:spcPts val="1000"/>
              </a:spcAft>
            </a:pPr>
            <a:r>
              <a:rPr lang="en-US" sz="2000" dirty="0" smtClean="0"/>
              <a:t>Top quality</a:t>
            </a:r>
          </a:p>
          <a:p>
            <a:pPr marL="0" marR="0">
              <a:lnSpc>
                <a:spcPct val="115000"/>
              </a:lnSpc>
              <a:spcBef>
                <a:spcPts val="0"/>
              </a:spcBef>
              <a:spcAft>
                <a:spcPts val="1000"/>
              </a:spcAft>
              <a:buNone/>
            </a:pPr>
            <a:r>
              <a:rPr lang="en-US" sz="2800" dirty="0" smtClean="0">
                <a:latin typeface="+mj-lt"/>
                <a:ea typeface="Calibri"/>
                <a:cs typeface="Times New Roman"/>
              </a:rPr>
              <a:t>Common Applications</a:t>
            </a:r>
          </a:p>
          <a:p>
            <a:r>
              <a:rPr lang="en-US" sz="2000" dirty="0" smtClean="0"/>
              <a:t>Comparisons of chemistry between daily and weekly samples</a:t>
            </a:r>
          </a:p>
          <a:p>
            <a:r>
              <a:rPr lang="en-US" sz="2000" dirty="0" smtClean="0"/>
              <a:t>Trend analysis</a:t>
            </a:r>
          </a:p>
          <a:p>
            <a:r>
              <a:rPr lang="en-US" sz="2000" dirty="0" smtClean="0"/>
              <a:t>Source-receptor relationships</a:t>
            </a:r>
          </a:p>
          <a:p>
            <a:r>
              <a:rPr lang="en-US" sz="2000" dirty="0" smtClean="0"/>
              <a:t>Air quality model development</a:t>
            </a:r>
          </a:p>
          <a:p>
            <a:r>
              <a:rPr lang="en-US" sz="2000" dirty="0" smtClean="0"/>
              <a:t>Atmospheric chemistry and deposition</a:t>
            </a:r>
          </a:p>
          <a:p>
            <a:r>
              <a:rPr lang="en-US" sz="2000" dirty="0" smtClean="0"/>
              <a:t>Ecosystem studies</a:t>
            </a:r>
          </a:p>
          <a:p>
            <a:r>
              <a:rPr lang="en-US" sz="2000" dirty="0" smtClean="0"/>
              <a:t>Coastal nitrogen deposition</a:t>
            </a:r>
          </a:p>
          <a:p>
            <a:r>
              <a:rPr lang="en-US" sz="2000" dirty="0" smtClean="0"/>
              <a:t>Agricultural studies involving pathogens</a:t>
            </a:r>
          </a:p>
          <a:p>
            <a:endParaRPr lang="en-US" sz="2000" dirty="0" smtClean="0"/>
          </a:p>
          <a:p>
            <a:pPr lvl="1"/>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6</a:t>
            </a:fld>
            <a:endParaRPr lang="en-US"/>
          </a:p>
        </p:txBody>
      </p:sp>
      <p:graphicFrame>
        <p:nvGraphicFramePr>
          <p:cNvPr id="8194" name="Object 2"/>
          <p:cNvGraphicFramePr>
            <a:graphicFrameLocks noChangeAspect="1"/>
          </p:cNvGraphicFramePr>
          <p:nvPr/>
        </p:nvGraphicFramePr>
        <p:xfrm>
          <a:off x="4953000" y="990600"/>
          <a:ext cx="4881428" cy="2373313"/>
        </p:xfrm>
        <a:graphic>
          <a:graphicData uri="http://schemas.openxmlformats.org/presentationml/2006/ole">
            <p:oleObj spid="_x0000_s8194" name="Document" r:id="rId4" imgW="5978371" imgH="2907405" progId="Word.Document.12">
              <p:embed/>
            </p:oleObj>
          </a:graphicData>
        </a:graphic>
      </p:graphicFrame>
      <p:pic>
        <p:nvPicPr>
          <p:cNvPr id="10" name="Picture 3"/>
          <p:cNvPicPr>
            <a:picLocks noChangeAspect="1" noChangeArrowheads="1"/>
          </p:cNvPicPr>
          <p:nvPr/>
        </p:nvPicPr>
        <p:blipFill>
          <a:blip r:embed="rId5" cstate="print"/>
          <a:srcRect l="17998" t="8002" r="17998" b="8002"/>
          <a:stretch>
            <a:fillRect/>
          </a:stretch>
        </p:blipFill>
        <p:spPr bwMode="auto">
          <a:xfrm>
            <a:off x="5638800" y="3733800"/>
            <a:ext cx="2743200" cy="2935399"/>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696200" cy="1371600"/>
          </a:xfrm>
        </p:spPr>
        <p:txBody>
          <a:bodyPr/>
          <a:lstStyle/>
          <a:p>
            <a:r>
              <a:rPr lang="en-US" sz="3200" dirty="0" smtClean="0"/>
              <a:t>International Joint Commission -- </a:t>
            </a:r>
            <a:br>
              <a:rPr lang="en-US" sz="3200" dirty="0" smtClean="0"/>
            </a:br>
            <a:r>
              <a:rPr lang="en-US" sz="3200" dirty="0" smtClean="0"/>
              <a:t>International Air Quality Advisory Board</a:t>
            </a:r>
            <a:endParaRPr lang="en-US" sz="3200" dirty="0"/>
          </a:p>
        </p:txBody>
      </p:sp>
      <p:sp>
        <p:nvSpPr>
          <p:cNvPr id="3" name="Content Placeholder 2"/>
          <p:cNvSpPr>
            <a:spLocks noGrp="1"/>
          </p:cNvSpPr>
          <p:nvPr>
            <p:ph idx="1"/>
          </p:nvPr>
        </p:nvSpPr>
        <p:spPr>
          <a:xfrm>
            <a:off x="457200" y="2514600"/>
            <a:ext cx="8229600" cy="3810000"/>
          </a:xfrm>
        </p:spPr>
        <p:txBody>
          <a:bodyPr/>
          <a:lstStyle/>
          <a:p>
            <a:r>
              <a:rPr lang="en-US" sz="2400" dirty="0" smtClean="0"/>
              <a:t>The IJC was established in 1909 following ratification of the Boundary Waters Treaty.  </a:t>
            </a:r>
          </a:p>
          <a:p>
            <a:r>
              <a:rPr lang="en-US" sz="2400" dirty="0" smtClean="0"/>
              <a:t>IJC Commissioners are political appointees.</a:t>
            </a:r>
          </a:p>
          <a:p>
            <a:r>
              <a:rPr lang="en-US" sz="2400" dirty="0" smtClean="0"/>
              <a:t>IAQAB is an advisory board that reports to IJC. </a:t>
            </a:r>
          </a:p>
          <a:p>
            <a:r>
              <a:rPr lang="en-US" sz="2400" dirty="0" smtClean="0"/>
              <a:t>ARL serves in a personal advisory capacity to IJC with nine other scientists from the US and Canada. </a:t>
            </a:r>
          </a:p>
          <a:p>
            <a:r>
              <a:rPr lang="en-US" sz="2400" dirty="0" smtClean="0"/>
              <a:t>Contemporary issues are primarily associated with energy consumption and production</a:t>
            </a:r>
            <a:endParaRPr lang="en-US" sz="2400"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7</a:t>
            </a:fld>
            <a:endParaRPr lang="en-US"/>
          </a:p>
        </p:txBody>
      </p:sp>
      <p:pic>
        <p:nvPicPr>
          <p:cNvPr id="55303" name="Picture 7"/>
          <p:cNvPicPr>
            <a:picLocks noChangeAspect="1" noChangeArrowheads="1"/>
          </p:cNvPicPr>
          <p:nvPr/>
        </p:nvPicPr>
        <p:blipFill>
          <a:blip r:embed="rId3" cstate="print"/>
          <a:srcRect/>
          <a:stretch>
            <a:fillRect/>
          </a:stretch>
        </p:blipFill>
        <p:spPr bwMode="auto">
          <a:xfrm>
            <a:off x="5379720" y="0"/>
            <a:ext cx="3764280" cy="1426464"/>
          </a:xfrm>
          <a:prstGeom prst="rect">
            <a:avLst/>
          </a:prstGeom>
          <a:noFill/>
          <a:ln w="9525">
            <a:noFill/>
            <a:miter lim="800000"/>
            <a:headEnd/>
            <a:tailEnd/>
          </a:ln>
        </p:spPr>
      </p:pic>
      <p:pic>
        <p:nvPicPr>
          <p:cNvPr id="15" name="Picture 6"/>
          <p:cNvPicPr>
            <a:picLocks noChangeAspect="1" noChangeArrowheads="1"/>
          </p:cNvPicPr>
          <p:nvPr/>
        </p:nvPicPr>
        <p:blipFill>
          <a:blip r:embed="rId4" cstate="print"/>
          <a:srcRect/>
          <a:stretch>
            <a:fillRect/>
          </a:stretch>
        </p:blipFill>
        <p:spPr bwMode="auto">
          <a:xfrm>
            <a:off x="3983736" y="0"/>
            <a:ext cx="1426464" cy="142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lstStyle/>
          <a:p>
            <a:r>
              <a:rPr lang="en-US" sz="2800" dirty="0" smtClean="0"/>
              <a:t>World Meteorological Organization –</a:t>
            </a:r>
            <a:br>
              <a:rPr lang="en-US" sz="2800" dirty="0" smtClean="0"/>
            </a:br>
            <a:r>
              <a:rPr lang="en-US" sz="2800" dirty="0" smtClean="0"/>
              <a:t>Global Atmosphere Watch Science Advisory </a:t>
            </a:r>
            <a:br>
              <a:rPr lang="en-US" sz="2800" dirty="0" smtClean="0"/>
            </a:br>
            <a:r>
              <a:rPr lang="en-US" sz="2800" dirty="0" smtClean="0"/>
              <a:t>Group for Precipitation Chemistry</a:t>
            </a:r>
            <a:endParaRPr lang="en-US" sz="2800" dirty="0"/>
          </a:p>
        </p:txBody>
      </p:sp>
      <p:sp>
        <p:nvSpPr>
          <p:cNvPr id="3" name="Content Placeholder 2"/>
          <p:cNvSpPr>
            <a:spLocks noGrp="1"/>
          </p:cNvSpPr>
          <p:nvPr>
            <p:ph idx="1"/>
          </p:nvPr>
        </p:nvSpPr>
        <p:spPr>
          <a:xfrm>
            <a:off x="457200" y="2209800"/>
            <a:ext cx="8229600" cy="4114800"/>
          </a:xfrm>
        </p:spPr>
        <p:txBody>
          <a:bodyPr/>
          <a:lstStyle/>
          <a:p>
            <a:r>
              <a:rPr lang="en-US" sz="2400" dirty="0" smtClean="0"/>
              <a:t>Chaired by ARL since 1998</a:t>
            </a:r>
          </a:p>
          <a:p>
            <a:r>
              <a:rPr lang="en-US" sz="2400" dirty="0" smtClean="0"/>
              <a:t>Oversight of approximately 200 official and 400 unofficial sites globally </a:t>
            </a:r>
          </a:p>
          <a:p>
            <a:r>
              <a:rPr lang="en-US" sz="2400" dirty="0" smtClean="0"/>
              <a:t>Implementation of WMO guidelines through:</a:t>
            </a:r>
          </a:p>
          <a:p>
            <a:pPr lvl="1"/>
            <a:r>
              <a:rPr lang="en-US" sz="2200" dirty="0" smtClean="0"/>
              <a:t>Development of a guidance document outlining standard operating procedures</a:t>
            </a:r>
          </a:p>
          <a:p>
            <a:pPr lvl="1"/>
            <a:r>
              <a:rPr lang="en-US" sz="2200" dirty="0" smtClean="0"/>
              <a:t>Institution of a comprehensive quality assurance program</a:t>
            </a:r>
          </a:p>
          <a:p>
            <a:pPr lvl="1"/>
            <a:r>
              <a:rPr lang="en-US" sz="2200" dirty="0" smtClean="0"/>
              <a:t>Development of regional programs</a:t>
            </a:r>
          </a:p>
          <a:p>
            <a:pPr lvl="1"/>
            <a:r>
              <a:rPr lang="en-US" sz="2200" dirty="0" smtClean="0"/>
              <a:t>Use of information in scientific assessments</a:t>
            </a:r>
          </a:p>
          <a:p>
            <a:pPr lvl="1"/>
            <a:r>
              <a:rPr lang="en-US" sz="2200" dirty="0" smtClean="0"/>
              <a:t>Conducting special studies </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dirty="0"/>
          </a:p>
        </p:txBody>
      </p:sp>
      <p:sp>
        <p:nvSpPr>
          <p:cNvPr id="5" name="Footer Placeholder 4"/>
          <p:cNvSpPr>
            <a:spLocks noGrp="1"/>
          </p:cNvSpPr>
          <p:nvPr>
            <p:ph type="ftr" sz="quarter" idx="11"/>
          </p:nvPr>
        </p:nvSpPr>
        <p:spPr/>
        <p:txBody>
          <a:bodyPr/>
          <a:lstStyle/>
          <a:p>
            <a:r>
              <a:rPr lang="en-US" dirty="0" smtClean="0"/>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8</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315200" y="838200"/>
            <a:ext cx="138936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rrowheads="1"/>
          </p:cNvSpPr>
          <p:nvPr>
            <p:ph type="title"/>
          </p:nvPr>
        </p:nvSpPr>
        <p:spPr/>
        <p:txBody>
          <a:bodyPr/>
          <a:lstStyle/>
          <a:p>
            <a:r>
              <a:rPr lang="en-US" sz="2800" dirty="0" smtClean="0"/>
              <a:t>Manual </a:t>
            </a:r>
            <a:r>
              <a:rPr lang="en-US" sz="2800" dirty="0"/>
              <a:t>for the </a:t>
            </a:r>
            <a:r>
              <a:rPr lang="en-US" sz="2800" dirty="0" smtClean="0"/>
              <a:t>GAW </a:t>
            </a:r>
            <a:r>
              <a:rPr lang="en-US" sz="2800" dirty="0"/>
              <a:t>Precipitation </a:t>
            </a:r>
            <a:r>
              <a:rPr lang="en-US" sz="2800" dirty="0" smtClean="0"/>
              <a:t/>
            </a:r>
            <a:br>
              <a:rPr lang="en-US" sz="2800" dirty="0" smtClean="0"/>
            </a:br>
            <a:r>
              <a:rPr lang="en-US" sz="2800" dirty="0" smtClean="0"/>
              <a:t>Chemistry </a:t>
            </a:r>
            <a:r>
              <a:rPr lang="en-US" sz="2800" dirty="0" err="1"/>
              <a:t>Programme</a:t>
            </a:r>
            <a:endParaRPr lang="en-US" sz="2800" dirty="0"/>
          </a:p>
        </p:txBody>
      </p:sp>
      <p:sp>
        <p:nvSpPr>
          <p:cNvPr id="541699" name="Rectangle 3"/>
          <p:cNvSpPr>
            <a:spLocks noGrp="1" noRot="1" noChangeArrowheads="1"/>
          </p:cNvSpPr>
          <p:nvPr>
            <p:ph idx="1"/>
          </p:nvPr>
        </p:nvSpPr>
        <p:spPr>
          <a:xfrm>
            <a:off x="301625" y="2130425"/>
            <a:ext cx="8540750" cy="4270375"/>
          </a:xfrm>
        </p:spPr>
        <p:txBody>
          <a:bodyPr/>
          <a:lstStyle/>
          <a:p>
            <a:pPr marL="609600" indent="-609600">
              <a:lnSpc>
                <a:spcPct val="90000"/>
              </a:lnSpc>
              <a:buClr>
                <a:schemeClr val="tx1"/>
              </a:buClr>
              <a:buFont typeface="Wingdings" pitchFamily="2" charset="2"/>
              <a:buNone/>
            </a:pPr>
            <a:r>
              <a:rPr lang="en-US" sz="2000" b="1" dirty="0"/>
              <a:t>1.  	Introduction</a:t>
            </a:r>
          </a:p>
          <a:p>
            <a:pPr marL="990600" lvl="1" indent="-533400">
              <a:lnSpc>
                <a:spcPct val="90000"/>
              </a:lnSpc>
              <a:buFontTx/>
              <a:buNone/>
            </a:pPr>
            <a:endParaRPr lang="en-US" sz="2000" b="1" dirty="0"/>
          </a:p>
          <a:p>
            <a:pPr marL="609600" indent="-609600">
              <a:lnSpc>
                <a:spcPct val="90000"/>
              </a:lnSpc>
              <a:buClr>
                <a:schemeClr val="tx1"/>
              </a:buClr>
              <a:buFont typeface="Wingdings" pitchFamily="2" charset="2"/>
              <a:buAutoNum type="arabicPeriod" startAt="2"/>
            </a:pPr>
            <a:r>
              <a:rPr lang="en-US" sz="2000" b="1" dirty="0" smtClean="0"/>
              <a:t>Station </a:t>
            </a:r>
            <a:r>
              <a:rPr lang="en-US" sz="2000" b="1" dirty="0" err="1" smtClean="0"/>
              <a:t>Siting</a:t>
            </a:r>
            <a:endParaRPr lang="en-US" sz="2000" b="1" dirty="0"/>
          </a:p>
          <a:p>
            <a:pPr marL="609600" indent="-609600">
              <a:lnSpc>
                <a:spcPct val="90000"/>
              </a:lnSpc>
              <a:buClr>
                <a:schemeClr val="tx1"/>
              </a:buClr>
              <a:buFont typeface="Wingdings" pitchFamily="2" charset="2"/>
              <a:buAutoNum type="arabicPeriod" startAt="2"/>
            </a:pPr>
            <a:endParaRPr lang="en-US" sz="2000" b="1" dirty="0"/>
          </a:p>
          <a:p>
            <a:pPr marL="609600" indent="-609600">
              <a:lnSpc>
                <a:spcPct val="90000"/>
              </a:lnSpc>
              <a:buClr>
                <a:schemeClr val="tx1"/>
              </a:buClr>
              <a:buFont typeface="Wingdings" pitchFamily="2" charset="2"/>
              <a:buAutoNum type="arabicPeriod" startAt="3"/>
            </a:pPr>
            <a:r>
              <a:rPr lang="en-US" sz="2000" b="1" dirty="0"/>
              <a:t>Field Protocols</a:t>
            </a:r>
          </a:p>
          <a:p>
            <a:pPr marL="609600" indent="-609600">
              <a:lnSpc>
                <a:spcPct val="90000"/>
              </a:lnSpc>
              <a:buClr>
                <a:schemeClr val="tx1"/>
              </a:buClr>
              <a:buFont typeface="Wingdings" pitchFamily="2" charset="2"/>
              <a:buAutoNum type="arabicPeriod" startAt="3"/>
            </a:pPr>
            <a:endParaRPr lang="en-US" sz="2000" b="1" dirty="0"/>
          </a:p>
          <a:p>
            <a:pPr marL="609600" indent="-609600">
              <a:lnSpc>
                <a:spcPct val="90000"/>
              </a:lnSpc>
              <a:buClr>
                <a:schemeClr val="tx1"/>
              </a:buClr>
              <a:buFont typeface="Wingdings" pitchFamily="2" charset="2"/>
              <a:buAutoNum type="arabicPeriod" startAt="3"/>
            </a:pPr>
            <a:r>
              <a:rPr lang="en-US" sz="2000" b="1" dirty="0"/>
              <a:t>Laboratory Operations</a:t>
            </a:r>
          </a:p>
          <a:p>
            <a:pPr marL="609600" indent="-609600">
              <a:lnSpc>
                <a:spcPct val="90000"/>
              </a:lnSpc>
              <a:buClr>
                <a:schemeClr val="tx1"/>
              </a:buClr>
              <a:buFont typeface="Wingdings" pitchFamily="2" charset="2"/>
              <a:buAutoNum type="arabicPeriod" startAt="3"/>
            </a:pPr>
            <a:endParaRPr lang="en-US" sz="2000" b="1" dirty="0"/>
          </a:p>
          <a:p>
            <a:pPr marL="609600" indent="-609600">
              <a:lnSpc>
                <a:spcPct val="90000"/>
              </a:lnSpc>
              <a:buClr>
                <a:schemeClr val="tx1"/>
              </a:buClr>
              <a:buFont typeface="Wingdings" pitchFamily="2" charset="2"/>
              <a:buAutoNum type="arabicPeriod" startAt="3"/>
            </a:pPr>
            <a:r>
              <a:rPr lang="en-US" sz="2000" b="1" dirty="0"/>
              <a:t>Data Management</a:t>
            </a:r>
          </a:p>
          <a:p>
            <a:pPr marL="609600" indent="-609600">
              <a:lnSpc>
                <a:spcPct val="90000"/>
              </a:lnSpc>
              <a:buClr>
                <a:schemeClr val="tx1"/>
              </a:buClr>
              <a:buFont typeface="Wingdings" pitchFamily="2" charset="2"/>
              <a:buAutoNum type="arabicPeriod" startAt="3"/>
            </a:pPr>
            <a:endParaRPr lang="en-US" sz="2000" b="1" dirty="0"/>
          </a:p>
          <a:p>
            <a:pPr marL="609600" indent="-609600">
              <a:lnSpc>
                <a:spcPct val="90000"/>
              </a:lnSpc>
              <a:buClr>
                <a:schemeClr val="tx1"/>
              </a:buClr>
              <a:buFont typeface="Wingdings" pitchFamily="2" charset="2"/>
              <a:buAutoNum type="arabicPeriod" startAt="3"/>
            </a:pPr>
            <a:r>
              <a:rPr lang="en-US" sz="2000" b="1" dirty="0"/>
              <a:t>Quality Control and Quality Assurance</a:t>
            </a:r>
            <a:r>
              <a:rPr lang="en-US" sz="2800" dirty="0"/>
              <a:t>						</a:t>
            </a:r>
          </a:p>
          <a:p>
            <a:pPr marL="1752600" lvl="3" indent="-381000">
              <a:lnSpc>
                <a:spcPct val="90000"/>
              </a:lnSpc>
            </a:pPr>
            <a:endParaRPr lang="en-US" sz="18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a:p>
            <a:pPr marL="990600" lvl="1" indent="-533400">
              <a:lnSpc>
                <a:spcPct val="90000"/>
              </a:lnSpc>
            </a:pPr>
            <a:endParaRPr lang="en-US" sz="2400" dirty="0"/>
          </a:p>
        </p:txBody>
      </p:sp>
      <p:pic>
        <p:nvPicPr>
          <p:cNvPr id="541700" name="Picture 4" descr="GAW Manual Cover"/>
          <p:cNvPicPr>
            <a:picLocks noChangeAspect="1" noChangeArrowheads="1"/>
          </p:cNvPicPr>
          <p:nvPr/>
        </p:nvPicPr>
        <p:blipFill>
          <a:blip r:embed="rId3" cstate="print"/>
          <a:srcRect/>
          <a:stretch>
            <a:fillRect/>
          </a:stretch>
        </p:blipFill>
        <p:spPr bwMode="auto">
          <a:xfrm>
            <a:off x="5558997" y="1219200"/>
            <a:ext cx="3356403" cy="4953000"/>
          </a:xfrm>
          <a:prstGeom prst="rect">
            <a:avLst/>
          </a:prstGeom>
          <a:noFill/>
          <a:ln>
            <a:solidFill>
              <a:schemeClr val="tx1"/>
            </a:solidFill>
          </a:ln>
        </p:spPr>
      </p:pic>
      <p:sp>
        <p:nvSpPr>
          <p:cNvPr id="5" name="Date Placeholder 3"/>
          <p:cNvSpPr>
            <a:spLocks noGrp="1"/>
          </p:cNvSpPr>
          <p:nvPr>
            <p:ph type="dt" sz="half" idx="10"/>
          </p:nvPr>
        </p:nvSpPr>
        <p:spPr>
          <a:xfrm>
            <a:off x="457200" y="6356350"/>
            <a:ext cx="2133600" cy="365125"/>
          </a:xfrm>
        </p:spPr>
        <p:txBody>
          <a:bodyPr/>
          <a:lstStyle/>
          <a:p>
            <a:fld id="{3BF72E70-F309-487C-8387-A657D1DD6C67}" type="datetime1">
              <a:rPr lang="en-US" smtClean="0"/>
              <a:pPr/>
              <a:t>4/13/2011</a:t>
            </a:fld>
            <a:endParaRPr lang="en-US" dirty="0"/>
          </a:p>
        </p:txBody>
      </p:sp>
      <p:sp>
        <p:nvSpPr>
          <p:cNvPr id="6" name="Footer Placeholder 4"/>
          <p:cNvSpPr>
            <a:spLocks noGrp="1"/>
          </p:cNvSpPr>
          <p:nvPr>
            <p:ph type="ftr" sz="quarter" idx="11"/>
          </p:nvPr>
        </p:nvSpPr>
        <p:spPr>
          <a:xfrm>
            <a:off x="2667000" y="6356350"/>
            <a:ext cx="3352800" cy="365125"/>
          </a:xfrm>
        </p:spPr>
        <p:txBody>
          <a:bodyPr/>
          <a:lstStyle/>
          <a:p>
            <a:r>
              <a:rPr lang="en-US" dirty="0" smtClean="0"/>
              <a:t>Air Resources Laboratory</a:t>
            </a:r>
            <a:endParaRPr lang="en-US" dirty="0"/>
          </a:p>
        </p:txBody>
      </p:sp>
      <p:sp>
        <p:nvSpPr>
          <p:cNvPr id="7" name="Slide Number Placeholder 5"/>
          <p:cNvSpPr>
            <a:spLocks noGrp="1"/>
          </p:cNvSpPr>
          <p:nvPr>
            <p:ph type="sldNum" sz="quarter" idx="12"/>
          </p:nvPr>
        </p:nvSpPr>
        <p:spPr>
          <a:xfrm>
            <a:off x="7924800" y="6356350"/>
            <a:ext cx="762000" cy="365125"/>
          </a:xfrm>
        </p:spPr>
        <p:txBody>
          <a:bodyPr/>
          <a:lstStyle/>
          <a:p>
            <a:fld id="{3E7EE49B-C32B-495C-9640-ABBF50F57D80}"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2638E7-1DEF-4C5D-99C7-7FA788F38620}">
  <ds:schemaRefs>
    <ds:schemaRef ds:uri="http://schemas.microsoft.com/office/2006/metadata/properties"/>
  </ds:schemaRefs>
</ds:datastoreItem>
</file>

<file path=customXml/itemProps2.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3.xml><?xml version="1.0" encoding="utf-8"?>
<ds:datastoreItem xmlns:ds="http://schemas.openxmlformats.org/officeDocument/2006/customXml" ds:itemID="{B2E9C964-7C27-4248-8D60-C1A45B20B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19945</TotalTime>
  <Words>5599</Words>
  <Application>Microsoft Office PowerPoint</Application>
  <PresentationFormat>On-screen Show (4:3)</PresentationFormat>
  <Paragraphs>607</Paragraphs>
  <Slides>17</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1_Flow</vt:lpstr>
      <vt:lpstr>Document</vt:lpstr>
      <vt:lpstr>Worksheet</vt:lpstr>
      <vt:lpstr>Atmospheric Deposition Measurement and Program Management</vt:lpstr>
      <vt:lpstr>Goal</vt:lpstr>
      <vt:lpstr>“Acid Rain”:  The precursor to the “Nitrogen Cascade”</vt:lpstr>
      <vt:lpstr>Approach: ARL Collaboration in Measurements and Data Interpretation</vt:lpstr>
      <vt:lpstr>Slide 5</vt:lpstr>
      <vt:lpstr>AIRMoN-wet Network</vt:lpstr>
      <vt:lpstr>International Joint Commission --  International Air Quality Advisory Board</vt:lpstr>
      <vt:lpstr>World Meteorological Organization – Global Atmosphere Watch Science Advisory  Group for Precipitation Chemistry</vt:lpstr>
      <vt:lpstr>Manual for the GAW Precipitation  Chemistry Programme</vt:lpstr>
      <vt:lpstr>WMO/GAW  Laboratory Intercomparison Studies</vt:lpstr>
      <vt:lpstr>Slide 11</vt:lpstr>
      <vt:lpstr>Slide 12</vt:lpstr>
      <vt:lpstr>The WMO 2011  Global Precipitation Chemistry and Deposition Science Assessment </vt:lpstr>
      <vt:lpstr>Noxidized + Nreduced wet deposition (kg N/ha/yr) – 2000-2002 annual wet deposition and 2001 modeled wet deposition</vt:lpstr>
      <vt:lpstr>Indicators of Success</vt:lpstr>
      <vt:lpstr>Collaborators</vt:lpstr>
      <vt:lpstr>Future Directions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592</cp:revision>
  <dcterms:created xsi:type="dcterms:W3CDTF">2010-03-05T18:03:08Z</dcterms:created>
  <dcterms:modified xsi:type="dcterms:W3CDTF">2011-04-13T20:12:34Z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