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73" r:id="rId2"/>
    <p:sldId id="283" r:id="rId3"/>
    <p:sldId id="282" r:id="rId4"/>
    <p:sldId id="257" r:id="rId5"/>
    <p:sldId id="281" r:id="rId6"/>
    <p:sldId id="275" r:id="rId7"/>
    <p:sldId id="268" r:id="rId8"/>
    <p:sldId id="266" r:id="rId9"/>
    <p:sldId id="269" r:id="rId10"/>
    <p:sldId id="270" r:id="rId11"/>
    <p:sldId id="256" r:id="rId12"/>
    <p:sldId id="267" r:id="rId13"/>
    <p:sldId id="276" r:id="rId14"/>
    <p:sldId id="277" r:id="rId15"/>
    <p:sldId id="278" r:id="rId16"/>
    <p:sldId id="279" r:id="rId17"/>
    <p:sldId id="271" r:id="rId18"/>
    <p:sldId id="272"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91A4F"/>
    <a:srgbClr val="102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25" autoAdjust="0"/>
  </p:normalViewPr>
  <p:slideViewPr>
    <p:cSldViewPr>
      <p:cViewPr>
        <p:scale>
          <a:sx n="80" d="100"/>
          <a:sy n="80" d="100"/>
        </p:scale>
        <p:origin x="-1086" y="28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9EB94-F5AD-452B-B5FD-14B74BEC6075}" type="datetimeFigureOut">
              <a:rPr lang="en-US" smtClean="0"/>
              <a:t>5/17/2016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937EE-F0B7-4AC3-94B7-22809C3A57B5}" type="slidenum">
              <a:rPr lang="en-US" smtClean="0"/>
              <a:t>‹#›</a:t>
            </a:fld>
            <a:endParaRPr lang="en-US" dirty="0"/>
          </a:p>
        </p:txBody>
      </p:sp>
    </p:spTree>
    <p:extLst>
      <p:ext uri="{BB962C8B-B14F-4D97-AF65-F5344CB8AC3E}">
        <p14:creationId xmlns:p14="http://schemas.microsoft.com/office/powerpoint/2010/main" val="209160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ARL has conducted dispersion research for many decades. As wind energy has become important, it became clear that the same issues affecting plume dispersion in the boundary layer apply to forecasting at wind turbine hub heights.</a:t>
            </a:r>
            <a:endParaRPr lang="en-US" sz="1200" dirty="0">
              <a:effectLst/>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a:t>
            </a:fld>
            <a:endParaRPr lang="en-US" dirty="0"/>
          </a:p>
        </p:txBody>
      </p:sp>
    </p:spTree>
    <p:extLst>
      <p:ext uri="{BB962C8B-B14F-4D97-AF65-F5344CB8AC3E}">
        <p14:creationId xmlns:p14="http://schemas.microsoft.com/office/powerpoint/2010/main" val="261773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wind energy started to take off, it became clear that the winds at turbine heights are affected by the same PBL forecasting issues that are important for dispersion, so the two areas overlap.</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3</a:t>
            </a:fld>
            <a:endParaRPr lang="en-US" dirty="0"/>
          </a:p>
        </p:txBody>
      </p:sp>
    </p:spTree>
    <p:extLst>
      <p:ext uri="{BB962C8B-B14F-4D97-AF65-F5344CB8AC3E}">
        <p14:creationId xmlns:p14="http://schemas.microsoft.com/office/powerpoint/2010/main" val="261773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US SF6 emissions estimated to be 0.3 </a:t>
            </a:r>
            <a:r>
              <a:rPr lang="en-US" dirty="0" err="1" smtClean="0"/>
              <a:t>kt</a:t>
            </a:r>
            <a:r>
              <a:rPr lang="en-US" dirty="0" smtClean="0"/>
              <a:t> (2013)</a:t>
            </a:r>
          </a:p>
          <a:p>
            <a:pPr marL="0" indent="0">
              <a:buNone/>
            </a:pPr>
            <a:r>
              <a:rPr lang="en-US" dirty="0" smtClean="0"/>
              <a:t>= 300 t = 300,000 kg</a:t>
            </a:r>
          </a:p>
          <a:p>
            <a:pPr marL="0" indent="0">
              <a:buNone/>
            </a:pPr>
            <a:r>
              <a:rPr lang="en-US" dirty="0" smtClean="0"/>
              <a:t>Estimate 10 kg for this year’s test</a:t>
            </a:r>
          </a:p>
          <a:p>
            <a:pPr marL="0" indent="0">
              <a:buNone/>
            </a:pPr>
            <a:r>
              <a:rPr lang="en-US" dirty="0" smtClean="0"/>
              <a:t>= 0.003% of total US emissions for 2016</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9</a:t>
            </a:fld>
            <a:endParaRPr lang="en-US" dirty="0"/>
          </a:p>
        </p:txBody>
      </p:sp>
    </p:spTree>
    <p:extLst>
      <p:ext uri="{BB962C8B-B14F-4D97-AF65-F5344CB8AC3E}">
        <p14:creationId xmlns:p14="http://schemas.microsoft.com/office/powerpoint/2010/main" val="398132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outcome of discussions between Duke Energy Generation and NOAA/ATDD following the 2009 AMS Summer Community Meeting , August, 2009 in Norman Oklahoma,  ARL and Duke Energy Generation (Duke) signed a Cooperative Research and Development Agreement (CRADA) which allowed ARL/ATDD to conduct atmospheric  boundary layer (ABL) research using Duke Energy Generation renewable energy sites as research testbeds.  The proposed ARL research was directed towards evaluation of flux-gradient wind profile algorithms based on </a:t>
            </a:r>
            <a:r>
              <a:rPr lang="en-US" dirty="0" err="1" smtClean="0"/>
              <a:t>Monin-Obkhov</a:t>
            </a:r>
            <a:r>
              <a:rPr lang="en-US" dirty="0" smtClean="0"/>
              <a:t> (M-O) similarity theory to provide a more physics based forecast of hub-height winds.   Duke Energy proposed evaluation of the proposed flux gradient algorithms within the scope of Duke’s current renewable energy load management practices and provide an assessment of the economic impact of any flux-gradient enhanced forecasts.  While the design of this research was direct support for the renewable energy industry, the focus is on the same fundamental ABL atmospheric processes applied to a wide range of applications and environments. </a:t>
            </a:r>
          </a:p>
          <a:p>
            <a:endParaRPr lang="en-US" dirty="0" smtClean="0"/>
          </a:p>
          <a:p>
            <a:r>
              <a:rPr lang="en-US" dirty="0" smtClean="0"/>
              <a:t>For the NOAA/Duke Energy CRADA, ARL’s PBL research is focused on improved PBL parameterizations schemes through identification of representative input parameters for PBL modeling schemes as well as defining the level of uncertainty associated with the various techniques. ARL’s research within the scope of the NOAA/Duke Energy CRADA is aimed at four basic science questions:</a:t>
            </a:r>
          </a:p>
          <a:p>
            <a:endParaRPr lang="en-US" dirty="0" smtClean="0"/>
          </a:p>
          <a:p>
            <a:r>
              <a:rPr lang="en-US" dirty="0" smtClean="0"/>
              <a:t>(1) Can the prediction of wind turbine hub-height wind speeds be improved through inclusion of near-neutral and unstable flux-gradient wind modeling techniques?</a:t>
            </a:r>
          </a:p>
          <a:p>
            <a:r>
              <a:rPr lang="en-US" dirty="0" smtClean="0"/>
              <a:t>(2) What is the uncertainty associated with high resolution WRF mesoscale in both now-cast and forecast of winds at 10m and hub-height?</a:t>
            </a:r>
          </a:p>
          <a:p>
            <a:r>
              <a:rPr lang="en-US" dirty="0" smtClean="0"/>
              <a:t>(3) Does assimilation of surface energy flux measurements and parameterizations (heat flux, shear stress, surface roughness, displacement height, and mixed layer height) improve mesoscale forecasts through mesoscale model land surface exchange methodology or data assimilation?</a:t>
            </a:r>
          </a:p>
          <a:p>
            <a:r>
              <a:rPr lang="en-US" dirty="0" smtClean="0"/>
              <a:t>(4) What is the impact of spatial variability in surface energy-balance on predicted gradient winds at 10m and hub-height?</a:t>
            </a:r>
          </a:p>
          <a:p>
            <a:endParaRPr lang="en-US" dirty="0" smtClean="0"/>
          </a:p>
          <a:p>
            <a:r>
              <a:rPr lang="en-US" dirty="0" smtClean="0"/>
              <a:t>The field research station was installed by ARL/ATDD in support of the NOAA/Duke CRADA , located on  Duke Energy’s Ocotillo Wind Farm.  The Ocotillo Wind Farm is located approximately 10 miles southeast of Big Spring, Texas.  ARL/ATDD’s research tower is located at the southern limits of the Ocotillo property in close proximity to the Ocotillo PMM27-28 site 80m operational meteorological tower.</a:t>
            </a:r>
          </a:p>
          <a:p>
            <a:endParaRPr lang="en-US" dirty="0" smtClean="0"/>
          </a:p>
          <a:p>
            <a:r>
              <a:rPr lang="en-US" dirty="0" smtClean="0"/>
              <a:t>The outcome</a:t>
            </a:r>
            <a:r>
              <a:rPr lang="en-US" baseline="0" dirty="0" smtClean="0"/>
              <a:t> of the research has been the development of a site-specific probabilistic forecast based on NCEP’s NAM12 forecast product.</a:t>
            </a:r>
          </a:p>
          <a:p>
            <a:endParaRPr lang="en-US" baseline="0" dirty="0" smtClean="0"/>
          </a:p>
          <a:p>
            <a:r>
              <a:rPr lang="en-US" baseline="0" dirty="0" smtClean="0"/>
              <a:t>On the Micrometeorology of the Southern Great Plains 1: Legacy Relationships Revisited</a:t>
            </a:r>
          </a:p>
          <a:p>
            <a:r>
              <a:rPr lang="en-US" baseline="0" dirty="0" smtClean="0"/>
              <a:t>Author(s): Hicks, B. B.; Pendergrass, W. R., III; Vogel, C. A.; et al.</a:t>
            </a:r>
          </a:p>
          <a:p>
            <a:r>
              <a:rPr lang="en-US" baseline="0" dirty="0" smtClean="0"/>
              <a:t>Source: Boundary-Layer Meteorology Volume: 151 Issue: 3 Pages: 389-405 Published: JUN 2014 </a:t>
            </a:r>
          </a:p>
          <a:p>
            <a:r>
              <a:rPr lang="en-US" baseline="0" dirty="0" smtClean="0"/>
              <a:t>DOI: 10.1007/s10546-013-9902-2 </a:t>
            </a:r>
          </a:p>
          <a:p>
            <a:endParaRPr lang="en-US" baseline="0" dirty="0" smtClean="0"/>
          </a:p>
          <a:p>
            <a:r>
              <a:rPr lang="en-US" baseline="0" dirty="0" smtClean="0"/>
              <a:t>On the Micrometeorology of the Southern Great Plains. 2: Turbulence Statistics</a:t>
            </a:r>
          </a:p>
          <a:p>
            <a:r>
              <a:rPr lang="en-US" baseline="0" dirty="0" smtClean="0"/>
              <a:t>Author(s): Hicks, Bruce B.; Pendergrass, W. R., III; Vogel, C. A.; et al.</a:t>
            </a:r>
          </a:p>
          <a:p>
            <a:r>
              <a:rPr lang="en-US" baseline="0" dirty="0" smtClean="0"/>
              <a:t>Source: Boundary-Layer Meteorology Volume: 154 Issue: 3 Pages: 351-366 Published: MAR 2015 </a:t>
            </a:r>
          </a:p>
          <a:p>
            <a:r>
              <a:rPr lang="en-US" baseline="0" dirty="0" smtClean="0"/>
              <a:t>DOI: 10.1007/s10546-014-9981-8 </a:t>
            </a:r>
          </a:p>
        </p:txBody>
      </p:sp>
      <p:sp>
        <p:nvSpPr>
          <p:cNvPr id="4" name="Slide Number Placeholder 3"/>
          <p:cNvSpPr>
            <a:spLocks noGrp="1"/>
          </p:cNvSpPr>
          <p:nvPr>
            <p:ph type="sldNum" sz="quarter" idx="10"/>
          </p:nvPr>
        </p:nvSpPr>
        <p:spPr/>
        <p:txBody>
          <a:bodyPr/>
          <a:lstStyle/>
          <a:p>
            <a:fld id="{25D937EE-F0B7-4AC3-94B7-22809C3A57B5}" type="slidenum">
              <a:rPr lang="en-US" smtClean="0"/>
              <a:t>12</a:t>
            </a:fld>
            <a:endParaRPr lang="en-US" dirty="0"/>
          </a:p>
        </p:txBody>
      </p:sp>
    </p:spTree>
    <p:extLst>
      <p:ext uri="{BB962C8B-B14F-4D97-AF65-F5344CB8AC3E}">
        <p14:creationId xmlns:p14="http://schemas.microsoft.com/office/powerpoint/2010/main" val="76908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16</a:t>
            </a:fld>
            <a:endParaRPr lang="en-US" dirty="0"/>
          </a:p>
        </p:txBody>
      </p:sp>
    </p:spTree>
    <p:extLst>
      <p:ext uri="{BB962C8B-B14F-4D97-AF65-F5344CB8AC3E}">
        <p14:creationId xmlns:p14="http://schemas.microsoft.com/office/powerpoint/2010/main" val="2217268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410200"/>
            <a:ext cx="990600" cy="990600"/>
          </a:xfrm>
          <a:prstGeom prst="rect">
            <a:avLst/>
          </a:prstGeom>
        </p:spPr>
      </p:pic>
    </p:spTree>
    <p:extLst>
      <p:ext uri="{BB962C8B-B14F-4D97-AF65-F5344CB8AC3E}">
        <p14:creationId xmlns:p14="http://schemas.microsoft.com/office/powerpoint/2010/main" val="26254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122861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9149310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6600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0727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r>
              <a:rPr lang="en-US" dirty="0" smtClean="0"/>
              <a:t>ARL Science Review, June 21-23, 2016</a:t>
            </a:r>
            <a:endParaRPr lang="en-US" dirty="0"/>
          </a:p>
        </p:txBody>
      </p:sp>
      <p:sp>
        <p:nvSpPr>
          <p:cNvPr id="11" name="Slide Number Placeholder 10"/>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299192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r>
              <a:rPr lang="en-US" dirty="0" smtClean="0"/>
              <a:t>ARL Science Review, June 21-23, 2016</a:t>
            </a:r>
            <a:endParaRPr lang="en-US" dirty="0"/>
          </a:p>
        </p:txBody>
      </p:sp>
      <p:sp>
        <p:nvSpPr>
          <p:cNvPr id="7" name="Slide Number Placeholder 6"/>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8283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98993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2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21390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rgbClr val="091A4F"/>
            </a:gs>
            <a:gs pos="99875">
              <a:srgbClr val="3C414E"/>
            </a:gs>
            <a:gs pos="99750">
              <a:srgbClr val="494E5A"/>
            </a:gs>
            <a:gs pos="99500">
              <a:srgbClr val="636771"/>
            </a:gs>
            <a:gs pos="99000">
              <a:srgbClr val="9799A0"/>
            </a:gs>
            <a:gs pos="100000">
              <a:srgbClr val="E7E9EE">
                <a:lumMod val="24000"/>
              </a:srgbClr>
            </a:gs>
            <a:gs pos="99969">
              <a:schemeClr val="bg1"/>
            </a:gs>
            <a:gs pos="99938">
              <a:srgbClr val="9DA0A6"/>
            </a:gs>
            <a:gs pos="97000">
              <a:schemeClr val="bg1">
                <a:tint val="45000"/>
                <a:shade val="99000"/>
                <a:satMod val="350000"/>
              </a:schemeClr>
            </a:gs>
            <a:gs pos="100000">
              <a:schemeClr val="bg1">
                <a:shade val="20000"/>
                <a:satMod val="25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81293"/>
            <a:ext cx="2895600" cy="365125"/>
          </a:xfrm>
          <a:prstGeom prst="rect">
            <a:avLst/>
          </a:prstGeom>
        </p:spPr>
        <p:txBody>
          <a:bodyPr vert="horz" lIns="91440" tIns="45720" rIns="91440" bIns="45720" rtlCol="0" anchor="ctr"/>
          <a:lstStyle>
            <a:lvl1pPr algn="ctr">
              <a:defRPr sz="1200" b="1">
                <a:solidFill>
                  <a:srgbClr val="091A4F"/>
                </a:solidFill>
              </a:defRPr>
            </a:lvl1pPr>
          </a:lstStyle>
          <a:p>
            <a:r>
              <a:rPr lang="en-US" dirty="0" smtClean="0"/>
              <a:t>ARL Science Review, June 21-23, 2016</a:t>
            </a:r>
            <a:endParaRPr lang="en-US" dirty="0"/>
          </a:p>
        </p:txBody>
      </p:sp>
      <p:sp>
        <p:nvSpPr>
          <p:cNvPr id="6" name="Slide Number Placeholder 5"/>
          <p:cNvSpPr>
            <a:spLocks noGrp="1"/>
          </p:cNvSpPr>
          <p:nvPr>
            <p:ph type="sldNum" sz="quarter" idx="4"/>
          </p:nvPr>
        </p:nvSpPr>
        <p:spPr>
          <a:xfrm>
            <a:off x="6781800" y="6478245"/>
            <a:ext cx="2133600" cy="365125"/>
          </a:xfrm>
          <a:prstGeom prst="rect">
            <a:avLst/>
          </a:prstGeom>
        </p:spPr>
        <p:txBody>
          <a:bodyPr vert="horz" lIns="91440" tIns="45720" rIns="91440" bIns="45720" rtlCol="0" anchor="ctr"/>
          <a:lstStyle>
            <a:lvl1pPr algn="r">
              <a:defRPr sz="1400" b="1">
                <a:solidFill>
                  <a:srgbClr val="091A4F"/>
                </a:solidFill>
              </a:defRPr>
            </a:lvl1pPr>
          </a:lstStyle>
          <a:p>
            <a:fld id="{66CAC88C-31F3-4764-B964-B930D18D7C5C}" type="slidenum">
              <a:rPr lang="en-US" smtClean="0"/>
              <a:pPr/>
              <a:t>‹#›</a:t>
            </a:fld>
            <a:endParaRPr lang="en-US" dirty="0"/>
          </a:p>
        </p:txBody>
      </p:sp>
      <p:sp>
        <p:nvSpPr>
          <p:cNvPr id="4" name="Rectangle 3"/>
          <p:cNvSpPr/>
          <p:nvPr/>
        </p:nvSpPr>
        <p:spPr>
          <a:xfrm>
            <a:off x="0"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59" y="0"/>
            <a:ext cx="9121141" cy="4571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09205"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68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gif"/><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Atmospheric Tracers and Wind Energy</a:t>
            </a:r>
            <a:endParaRPr lang="en-US" dirty="0"/>
          </a:p>
        </p:txBody>
      </p:sp>
      <p:sp>
        <p:nvSpPr>
          <p:cNvPr id="3" name="Subtitle 2"/>
          <p:cNvSpPr>
            <a:spLocks noGrp="1"/>
          </p:cNvSpPr>
          <p:nvPr>
            <p:ph type="subTitle" idx="1"/>
          </p:nvPr>
        </p:nvSpPr>
        <p:spPr>
          <a:xfrm>
            <a:off x="1398678" y="4800600"/>
            <a:ext cx="6400800" cy="1523999"/>
          </a:xfrm>
        </p:spPr>
        <p:txBody>
          <a:bodyPr>
            <a:normAutofit fontScale="92500" lnSpcReduction="20000"/>
          </a:bodyPr>
          <a:lstStyle/>
          <a:p>
            <a:pPr>
              <a:lnSpc>
                <a:spcPct val="120000"/>
              </a:lnSpc>
              <a:spcBef>
                <a:spcPts val="0"/>
              </a:spcBef>
            </a:pPr>
            <a:r>
              <a:rPr lang="en-US" dirty="0" smtClean="0"/>
              <a:t>Kirk L. Clawson</a:t>
            </a:r>
          </a:p>
          <a:p>
            <a:pPr>
              <a:lnSpc>
                <a:spcPct val="120000"/>
              </a:lnSpc>
              <a:spcBef>
                <a:spcPts val="0"/>
              </a:spcBef>
            </a:pPr>
            <a:r>
              <a:rPr lang="en-US" dirty="0" smtClean="0"/>
              <a:t>Director, Field Research Division</a:t>
            </a:r>
          </a:p>
          <a:p>
            <a:pPr>
              <a:lnSpc>
                <a:spcPct val="120000"/>
              </a:lnSpc>
              <a:spcBef>
                <a:spcPts val="0"/>
              </a:spcBef>
            </a:pPr>
            <a:r>
              <a:rPr lang="en-US" dirty="0" smtClean="0"/>
              <a:t>June 21, 2016</a:t>
            </a:r>
            <a:endParaRPr lang="en-US" dirty="0"/>
          </a:p>
        </p:txBody>
      </p:sp>
      <p:pic>
        <p:nvPicPr>
          <p:cNvPr id="5" name="Picture 1" descr="C:\Users\kclawson\Desktop\temp\BAMS.JPG"/>
          <p:cNvPicPr>
            <a:picLocks noChangeAspect="1" noChangeArrowheads="1"/>
          </p:cNvPicPr>
          <p:nvPr/>
        </p:nvPicPr>
        <p:blipFill>
          <a:blip r:embed="rId2" cstate="print"/>
          <a:srcRect/>
          <a:stretch>
            <a:fillRect/>
          </a:stretch>
        </p:blipFill>
        <p:spPr bwMode="auto">
          <a:xfrm>
            <a:off x="3249522" y="1266930"/>
            <a:ext cx="2644956" cy="3505200"/>
          </a:xfrm>
          <a:prstGeom prst="rect">
            <a:avLst/>
          </a:prstGeom>
          <a:noFill/>
        </p:spPr>
      </p:pic>
    </p:spTree>
    <p:extLst>
      <p:ext uri="{BB962C8B-B14F-4D97-AF65-F5344CB8AC3E}">
        <p14:creationId xmlns:p14="http://schemas.microsoft.com/office/powerpoint/2010/main" val="257262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Collaborators</a:t>
            </a:r>
            <a:endParaRPr lang="en-US" dirty="0"/>
          </a:p>
        </p:txBody>
      </p:sp>
      <p:sp>
        <p:nvSpPr>
          <p:cNvPr id="6" name="Content Placeholder 5"/>
          <p:cNvSpPr>
            <a:spLocks noGrp="1"/>
          </p:cNvSpPr>
          <p:nvPr>
            <p:ph idx="1"/>
          </p:nvPr>
        </p:nvSpPr>
        <p:spPr>
          <a:xfrm>
            <a:off x="457200" y="1600200"/>
            <a:ext cx="8153400" cy="4525963"/>
          </a:xfrm>
        </p:spPr>
        <p:txBody>
          <a:bodyPr>
            <a:normAutofit/>
          </a:bodyPr>
          <a:lstStyle/>
          <a:p>
            <a:r>
              <a:rPr lang="en-US" dirty="0" smtClean="0"/>
              <a:t>US EPA</a:t>
            </a:r>
          </a:p>
          <a:p>
            <a:pPr lvl="1"/>
            <a:r>
              <a:rPr lang="en-US" dirty="0" smtClean="0"/>
              <a:t>Model formulation, verification, and validation</a:t>
            </a:r>
          </a:p>
          <a:p>
            <a:r>
              <a:rPr lang="en-US" dirty="0" smtClean="0"/>
              <a:t>Washington State University</a:t>
            </a:r>
          </a:p>
          <a:p>
            <a:pPr lvl="1"/>
            <a:r>
              <a:rPr lang="en-US" dirty="0" smtClean="0"/>
              <a:t>Turbulence instruments and data analysis</a:t>
            </a:r>
          </a:p>
          <a:p>
            <a:r>
              <a:rPr lang="en-US" dirty="0" smtClean="0"/>
              <a:t>University of Tennessee Space Institute</a:t>
            </a:r>
          </a:p>
          <a:p>
            <a:pPr lvl="1"/>
            <a:r>
              <a:rPr lang="en-US" dirty="0" smtClean="0"/>
              <a:t>Twin-engine aircraft for aerial tracer sampling</a:t>
            </a:r>
          </a:p>
          <a:p>
            <a:r>
              <a:rPr lang="en-US" dirty="0" smtClean="0"/>
              <a:t>University of California-Riverside</a:t>
            </a:r>
          </a:p>
          <a:p>
            <a:pPr lvl="1"/>
            <a:r>
              <a:rPr lang="en-US" dirty="0" smtClean="0"/>
              <a:t>Data analysis</a:t>
            </a:r>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10</a:t>
            </a:fld>
            <a:endParaRPr lang="en-US" dirty="0"/>
          </a:p>
        </p:txBody>
      </p:sp>
      <p:pic>
        <p:nvPicPr>
          <p:cNvPr id="1026" name="Picture 2" descr="Washington State University - World Class Face to Face"/>
          <p:cNvPicPr>
            <a:picLocks noChangeAspect="1" noChangeArrowheads="1"/>
          </p:cNvPicPr>
          <p:nvPr/>
        </p:nvPicPr>
        <p:blipFill rotWithShape="1">
          <a:blip r:embed="rId2">
            <a:extLst>
              <a:ext uri="{28A0092B-C50C-407E-A947-70E740481C1C}">
                <a14:useLocalDpi xmlns:a14="http://schemas.microsoft.com/office/drawing/2010/main" val="0"/>
              </a:ext>
            </a:extLst>
          </a:blip>
          <a:srcRect t="18379" r="15676" b="24479"/>
          <a:stretch/>
        </p:blipFill>
        <p:spPr bwMode="auto">
          <a:xfrm>
            <a:off x="5791200" y="2743200"/>
            <a:ext cx="11887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TSI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657600"/>
            <a:ext cx="1676400" cy="782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epa.gov/sites/production/files/2013-06/epa_seal_verysmall_tri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47800"/>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CR Web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5029200"/>
            <a:ext cx="142875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79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 Energy</a:t>
            </a:r>
            <a:endParaRPr lang="en-US" dirty="0"/>
          </a:p>
        </p:txBody>
      </p:sp>
      <p:pic>
        <p:nvPicPr>
          <p:cNvPr id="1026" name="Picture 2" descr="C:\Projects\WFIP\Pictures of WFIP Sites\Misc\DSCN1526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27" y="1752600"/>
            <a:ext cx="8232745" cy="35814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11</a:t>
            </a:fld>
            <a:endParaRPr lang="en-US" dirty="0"/>
          </a:p>
        </p:txBody>
      </p:sp>
    </p:spTree>
    <p:extLst>
      <p:ext uri="{BB962C8B-B14F-4D97-AF65-F5344CB8AC3E}">
        <p14:creationId xmlns:p14="http://schemas.microsoft.com/office/powerpoint/2010/main" val="3757119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Current Approaches</a:t>
            </a:r>
            <a:endParaRPr lang="en-US" dirty="0"/>
          </a:p>
        </p:txBody>
      </p:sp>
      <p:sp>
        <p:nvSpPr>
          <p:cNvPr id="6" name="Content Placeholder 5"/>
          <p:cNvSpPr>
            <a:spLocks noGrp="1"/>
          </p:cNvSpPr>
          <p:nvPr>
            <p:ph idx="1"/>
          </p:nvPr>
        </p:nvSpPr>
        <p:spPr>
          <a:xfrm>
            <a:off x="457200" y="1600200"/>
            <a:ext cx="4876800" cy="4525963"/>
          </a:xfrm>
        </p:spPr>
        <p:txBody>
          <a:bodyPr>
            <a:normAutofit fontScale="85000" lnSpcReduction="20000"/>
          </a:bodyPr>
          <a:lstStyle/>
          <a:p>
            <a:r>
              <a:rPr lang="en-US" dirty="0" smtClean="0"/>
              <a:t>Field </a:t>
            </a:r>
            <a:r>
              <a:rPr lang="en-US" dirty="0"/>
              <a:t>studies</a:t>
            </a:r>
          </a:p>
          <a:p>
            <a:pPr lvl="1"/>
            <a:r>
              <a:rPr lang="en-US" dirty="0" smtClean="0"/>
              <a:t>Cooperative Research and Development Agreement (CRADA) with Duke Energy Generation</a:t>
            </a:r>
            <a:endParaRPr lang="en-US" dirty="0"/>
          </a:p>
          <a:p>
            <a:pPr lvl="1"/>
            <a:r>
              <a:rPr lang="en-US" dirty="0" smtClean="0"/>
              <a:t>Wind Forecast Improvement Project (WFIP 1 &amp; 2)</a:t>
            </a:r>
            <a:endParaRPr lang="en-US" dirty="0"/>
          </a:p>
          <a:p>
            <a:r>
              <a:rPr lang="en-US" dirty="0" smtClean="0"/>
              <a:t>Modeling</a:t>
            </a:r>
          </a:p>
          <a:p>
            <a:pPr lvl="1"/>
            <a:r>
              <a:rPr lang="en-US" dirty="0" smtClean="0"/>
              <a:t>Flux-gradient wind profile algorithms</a:t>
            </a:r>
            <a:endParaRPr lang="en-US" dirty="0"/>
          </a:p>
          <a:p>
            <a:pPr lvl="1"/>
            <a:r>
              <a:rPr lang="en-US" dirty="0" smtClean="0"/>
              <a:t>Surface fluxes of radiation, sensible heat, latent heat, soil heat (energy balance)</a:t>
            </a:r>
            <a:endParaRPr lang="en-US"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12</a:t>
            </a:fld>
            <a:endParaRPr lang="en-US" dirty="0"/>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483" r="20918"/>
          <a:stretch/>
        </p:blipFill>
        <p:spPr bwMode="auto">
          <a:xfrm>
            <a:off x="5334000" y="1447800"/>
            <a:ext cx="3661187" cy="467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14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Accomplishments</a:t>
            </a:r>
            <a:endParaRPr lang="en-US" dirty="0"/>
          </a:p>
        </p:txBody>
      </p:sp>
      <p:sp>
        <p:nvSpPr>
          <p:cNvPr id="6" name="Content Placeholder 5"/>
          <p:cNvSpPr>
            <a:spLocks noGrp="1"/>
          </p:cNvSpPr>
          <p:nvPr>
            <p:ph idx="1"/>
          </p:nvPr>
        </p:nvSpPr>
        <p:spPr>
          <a:xfrm>
            <a:off x="304800" y="1295400"/>
            <a:ext cx="6858000" cy="5029200"/>
          </a:xfrm>
        </p:spPr>
        <p:txBody>
          <a:bodyPr>
            <a:normAutofit fontScale="70000" lnSpcReduction="20000"/>
          </a:bodyPr>
          <a:lstStyle/>
          <a:p>
            <a:r>
              <a:rPr lang="en-US" dirty="0" smtClean="0"/>
              <a:t>Duke Energy Generation CRADA field deployment    May 2010-Oct. 2013</a:t>
            </a:r>
          </a:p>
          <a:p>
            <a:pPr lvl="1"/>
            <a:r>
              <a:rPr lang="en-US" dirty="0" smtClean="0"/>
              <a:t>Ocotillo Wind Farm near Big Spring, TX</a:t>
            </a:r>
          </a:p>
          <a:p>
            <a:pPr lvl="1"/>
            <a:r>
              <a:rPr lang="en-US" dirty="0" smtClean="0"/>
              <a:t>Two journal articles</a:t>
            </a:r>
          </a:p>
          <a:p>
            <a:pPr lvl="1"/>
            <a:r>
              <a:rPr lang="en-US" dirty="0" smtClean="0"/>
              <a:t>Developing a hub-height wind forecast based on flux gradient wind profile theory </a:t>
            </a:r>
          </a:p>
          <a:p>
            <a:r>
              <a:rPr lang="en-US" dirty="0" smtClean="0"/>
              <a:t>WFIP1 field deployment Sept. 2011-Sept. 2012</a:t>
            </a:r>
          </a:p>
          <a:p>
            <a:pPr lvl="1"/>
            <a:r>
              <a:rPr lang="en-US" dirty="0" smtClean="0"/>
              <a:t>Upper Great Plains and Texas</a:t>
            </a:r>
          </a:p>
          <a:p>
            <a:pPr lvl="1"/>
            <a:r>
              <a:rPr lang="en-US" dirty="0" smtClean="0"/>
              <a:t>Reduction </a:t>
            </a:r>
            <a:r>
              <a:rPr lang="en-US" dirty="0"/>
              <a:t>(12</a:t>
            </a:r>
            <a:r>
              <a:rPr lang="en-US" dirty="0" smtClean="0"/>
              <a:t>% </a:t>
            </a:r>
            <a:r>
              <a:rPr lang="en-US" dirty="0"/>
              <a:t>for forecast hour </a:t>
            </a:r>
            <a:r>
              <a:rPr lang="en-US" dirty="0" smtClean="0"/>
              <a:t>1 to 5% for forecast hour 12</a:t>
            </a:r>
            <a:r>
              <a:rPr lang="en-US" dirty="0"/>
              <a:t>) in </a:t>
            </a:r>
            <a:r>
              <a:rPr lang="en-US" dirty="0" smtClean="0"/>
              <a:t>predicted electrical power RMSE</a:t>
            </a:r>
          </a:p>
          <a:p>
            <a:pPr lvl="2"/>
            <a:r>
              <a:rPr lang="en-US" dirty="0" smtClean="0"/>
              <a:t>Improvement in </a:t>
            </a:r>
            <a:r>
              <a:rPr lang="en-US" dirty="0"/>
              <a:t>numerical weather prediction </a:t>
            </a:r>
            <a:r>
              <a:rPr lang="en-US" dirty="0" smtClean="0"/>
              <a:t>models</a:t>
            </a:r>
          </a:p>
          <a:p>
            <a:pPr lvl="2"/>
            <a:r>
              <a:rPr lang="en-US" dirty="0"/>
              <a:t>A</a:t>
            </a:r>
            <a:r>
              <a:rPr lang="en-US" dirty="0" smtClean="0"/>
              <a:t>ssimilation </a:t>
            </a:r>
            <a:r>
              <a:rPr lang="en-US" dirty="0"/>
              <a:t>of new </a:t>
            </a:r>
            <a:r>
              <a:rPr lang="en-US" dirty="0" smtClean="0"/>
              <a:t>observations</a:t>
            </a:r>
          </a:p>
          <a:p>
            <a:pPr lvl="1"/>
            <a:r>
              <a:rPr lang="en-US" dirty="0"/>
              <a:t>Data-denial experiments </a:t>
            </a:r>
            <a:r>
              <a:rPr lang="en-US" dirty="0" smtClean="0"/>
              <a:t>demonstrate up </a:t>
            </a:r>
            <a:r>
              <a:rPr lang="en-US" dirty="0"/>
              <a:t>to </a:t>
            </a:r>
            <a:r>
              <a:rPr lang="en-US" dirty="0" smtClean="0"/>
              <a:t>6</a:t>
            </a:r>
            <a:r>
              <a:rPr lang="en-US" dirty="0"/>
              <a:t>% improvement came from </a:t>
            </a:r>
            <a:r>
              <a:rPr lang="en-US" dirty="0" smtClean="0"/>
              <a:t>new observations</a:t>
            </a:r>
          </a:p>
          <a:p>
            <a:r>
              <a:rPr lang="en-US" dirty="0" smtClean="0"/>
              <a:t>WFIP2 field deployment Sept. 2015 to present</a:t>
            </a:r>
          </a:p>
          <a:p>
            <a:pPr lvl="1"/>
            <a:r>
              <a:rPr lang="en-US" dirty="0" smtClean="0"/>
              <a:t>Columbia River Gorge wind farm area</a:t>
            </a:r>
            <a:endParaRPr lang="en-US"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13</a:t>
            </a:fld>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654454" cy="5879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631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Relevance and Performance</a:t>
            </a:r>
            <a:endParaRPr lang="en-US" dirty="0"/>
          </a:p>
        </p:txBody>
      </p:sp>
      <p:sp>
        <p:nvSpPr>
          <p:cNvPr id="6" name="Content Placeholder 5"/>
          <p:cNvSpPr>
            <a:spLocks noGrp="1"/>
          </p:cNvSpPr>
          <p:nvPr>
            <p:ph idx="1"/>
          </p:nvPr>
        </p:nvSpPr>
        <p:spPr>
          <a:xfrm>
            <a:off x="228600" y="1600200"/>
            <a:ext cx="8382000" cy="4525963"/>
          </a:xfrm>
        </p:spPr>
        <p:txBody>
          <a:bodyPr/>
          <a:lstStyle/>
          <a:p>
            <a:r>
              <a:rPr lang="en-US" dirty="0" smtClean="0"/>
              <a:t>President Obama’s goal is to double wind energy generation by 2025</a:t>
            </a:r>
          </a:p>
          <a:p>
            <a:pPr lvl="1"/>
            <a:r>
              <a:rPr lang="en-US" dirty="0" smtClean="0"/>
              <a:t>Includes more predictable and efficient generation by existing installations</a:t>
            </a:r>
          </a:p>
          <a:p>
            <a:pPr>
              <a:spcBef>
                <a:spcPts val="0"/>
              </a:spcBef>
            </a:pPr>
            <a:r>
              <a:rPr lang="en-US" dirty="0" smtClean="0"/>
              <a:t>Duke Energy Generation </a:t>
            </a:r>
          </a:p>
          <a:p>
            <a:pPr marL="0" indent="0">
              <a:spcBef>
                <a:spcPts val="0"/>
              </a:spcBef>
              <a:buNone/>
            </a:pPr>
            <a:r>
              <a:rPr lang="en-US" dirty="0"/>
              <a:t> </a:t>
            </a:r>
            <a:r>
              <a:rPr lang="en-US" dirty="0" smtClean="0"/>
              <a:t>   CRADA was renewed </a:t>
            </a:r>
          </a:p>
          <a:p>
            <a:pPr marL="0" indent="0">
              <a:spcBef>
                <a:spcPts val="0"/>
              </a:spcBef>
              <a:buNone/>
            </a:pPr>
            <a:r>
              <a:rPr lang="en-US" dirty="0"/>
              <a:t> </a:t>
            </a:r>
            <a:r>
              <a:rPr lang="en-US" dirty="0" smtClean="0"/>
              <a:t>   for 3 years</a:t>
            </a:r>
            <a:endParaRPr lang="en-US"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14</a:t>
            </a:fld>
            <a:endParaRPr lang="en-US" dirty="0"/>
          </a:p>
        </p:txBody>
      </p:sp>
      <p:pic>
        <p:nvPicPr>
          <p:cNvPr id="2050" name="Picture 2" descr="https://cdn.americanprogress.org/wp-content/uploads/2013/01/obama_wind_f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3352800"/>
            <a:ext cx="4116803" cy="252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233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Key Scientific &amp; Technical Challenges</a:t>
            </a:r>
            <a:endParaRPr lang="en-US" dirty="0"/>
          </a:p>
        </p:txBody>
      </p:sp>
      <p:sp>
        <p:nvSpPr>
          <p:cNvPr id="6" name="Content Placeholder 5"/>
          <p:cNvSpPr>
            <a:spLocks noGrp="1"/>
          </p:cNvSpPr>
          <p:nvPr>
            <p:ph idx="1"/>
          </p:nvPr>
        </p:nvSpPr>
        <p:spPr>
          <a:xfrm>
            <a:off x="457200" y="1600200"/>
            <a:ext cx="8153400" cy="4525963"/>
          </a:xfrm>
        </p:spPr>
        <p:txBody>
          <a:bodyPr/>
          <a:lstStyle/>
          <a:p>
            <a:r>
              <a:rPr lang="en-US" dirty="0" smtClean="0"/>
              <a:t>Funding is temporary</a:t>
            </a:r>
          </a:p>
          <a:p>
            <a:pPr lvl="1"/>
            <a:r>
              <a:rPr lang="en-US" dirty="0" smtClean="0"/>
              <a:t>Our slice is relatively small</a:t>
            </a:r>
          </a:p>
          <a:p>
            <a:pPr lvl="2"/>
            <a:r>
              <a:rPr lang="en-US" dirty="0" smtClean="0"/>
              <a:t>Supports 1 post-doc</a:t>
            </a:r>
          </a:p>
          <a:p>
            <a:r>
              <a:rPr lang="en-US" dirty="0" smtClean="0"/>
              <a:t>Large and diverse body of collaborators</a:t>
            </a:r>
          </a:p>
          <a:p>
            <a:r>
              <a:rPr lang="en-US" dirty="0" smtClean="0"/>
              <a:t>Managed outside of ARL</a:t>
            </a:r>
          </a:p>
          <a:p>
            <a:r>
              <a:rPr lang="en-US" dirty="0" smtClean="0"/>
              <a:t>Difficult to find WRF modeler with knowledge of surface layer theory</a:t>
            </a:r>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15</a:t>
            </a:fld>
            <a:endParaRPr lang="en-US" dirty="0"/>
          </a:p>
        </p:txBody>
      </p:sp>
    </p:spTree>
    <p:extLst>
      <p:ext uri="{BB962C8B-B14F-4D97-AF65-F5344CB8AC3E}">
        <p14:creationId xmlns:p14="http://schemas.microsoft.com/office/powerpoint/2010/main" val="3849766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Collaborators</a:t>
            </a:r>
            <a:endParaRPr lang="en-US"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16</a:t>
            </a:fld>
            <a:endParaRPr lang="en-US" dirty="0"/>
          </a:p>
        </p:txBody>
      </p:sp>
      <p:pic>
        <p:nvPicPr>
          <p:cNvPr id="2050" name="Picture 2" descr="http://www.cspworld.org/sites/default/files/guide/nrel-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981200"/>
            <a:ext cx="1981200" cy="7075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nglish-exlibris.com/wp-content/uploads/2015/09/argon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828800"/>
            <a:ext cx="1577809" cy="7336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nnmrec.oregonstate.edu/sites/nnmrec.oregonstate.edu/files/final_pnn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048000"/>
            <a:ext cx="1447800" cy="733682"/>
          </a:xfrm>
          <a:prstGeom prst="rect">
            <a:avLst/>
          </a:prstGeom>
          <a:solidFill>
            <a:schemeClr val="bg1"/>
          </a:solidFill>
        </p:spPr>
      </p:pic>
      <p:pic>
        <p:nvPicPr>
          <p:cNvPr id="2060" name="Picture 12" descr="https://hpc4mfg.llnl.gov/images/lab_logo_blue_rgb_.gif"/>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9698" y="1856014"/>
            <a:ext cx="3056163" cy="707571"/>
          </a:xfrm>
          <a:prstGeom prst="rect">
            <a:avLst/>
          </a:prstGeom>
          <a:solidFill>
            <a:schemeClr val="bg1"/>
          </a:solidFill>
        </p:spPr>
      </p:pic>
      <p:pic>
        <p:nvPicPr>
          <p:cNvPr id="2062" name="Picture 14" descr="http://www.arrl.org/images/view/News/NWS_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0" y="3200400"/>
            <a:ext cx="878972" cy="85180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vaisala.com/en/press/mediamaterials/imagebank/logo/PublishingImages/_t/Vaisala_Logo_PMS_313C_jp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419725"/>
            <a:ext cx="12192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coursera-university-assets.s3.amazonaws.com/bb/16e85962a963ab3546196705d25865/CUBoulder_360x36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393682"/>
            <a:ext cx="1077996" cy="107799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wiki.ucar.edu/download/attachments/52004557/ncar-logo-lg.jpg?api=v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81400" y="4273401"/>
            <a:ext cx="2155991" cy="69158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upload.wikimedia.org/wikipedia/en/thumb/b/be/University_of_Notre_Dame_logo.png/250px-University_of_Notre_Dame_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3833131"/>
            <a:ext cx="2381250" cy="590551"/>
          </a:xfrm>
          <a:prstGeom prst="rect">
            <a:avLst/>
          </a:prstGeom>
          <a:solidFill>
            <a:schemeClr val="bg1"/>
          </a:solidFill>
        </p:spPr>
      </p:pic>
      <p:pic>
        <p:nvPicPr>
          <p:cNvPr id="2072" name="Picture 24" descr="https://www.depts.ttu.edu/_ttu-template/design/images/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40186" y="4651894"/>
            <a:ext cx="2847975" cy="561573"/>
          </a:xfrm>
          <a:prstGeom prst="rect">
            <a:avLst/>
          </a:prstGeom>
          <a:solidFill>
            <a:schemeClr val="bg1"/>
          </a:solidFill>
        </p:spPr>
      </p:pic>
      <p:pic>
        <p:nvPicPr>
          <p:cNvPr id="2076" name="Picture 28" descr="http://vignette3.wikia.nocookie.net/logopedia/images/7/77/Lockheed-martin-logo.png/revision/latest?cb=20150817201259"/>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3131" b="8078"/>
          <a:stretch/>
        </p:blipFill>
        <p:spPr bwMode="auto">
          <a:xfrm>
            <a:off x="6781800" y="2773680"/>
            <a:ext cx="1649637" cy="731520"/>
          </a:xfrm>
          <a:prstGeom prst="rect">
            <a:avLst/>
          </a:prstGeom>
          <a:solidFill>
            <a:schemeClr val="bg1"/>
          </a:solidFill>
        </p:spPr>
      </p:pic>
      <p:pic>
        <p:nvPicPr>
          <p:cNvPr id="2078" name="Picture 30" descr="http://www.lakepointenergy.com/wp-content/uploads/2013/05/duke_energy_logo_detail.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91000" y="3124200"/>
            <a:ext cx="2193234" cy="802403"/>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ttp://bxhorn.com/wp-content/uploads/2014/07/ESRLlogo.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5456821"/>
            <a:ext cx="3516085" cy="6373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8479" y="5648816"/>
            <a:ext cx="1524001" cy="461665"/>
          </a:xfrm>
          <a:prstGeom prst="rect">
            <a:avLst/>
          </a:prstGeom>
          <a:solidFill>
            <a:schemeClr val="bg1"/>
          </a:solidFill>
        </p:spPr>
        <p:txBody>
          <a:bodyPr wrap="square" rtlCol="0">
            <a:spAutoFit/>
          </a:bodyPr>
          <a:lstStyle/>
          <a:p>
            <a:r>
              <a:rPr lang="en-US" sz="2400" dirty="0" err="1" smtClean="0"/>
              <a:t>MetCorps</a:t>
            </a:r>
            <a:endParaRPr lang="en-US" sz="2400" dirty="0" smtClean="0"/>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6750" y="4476750"/>
            <a:ext cx="1009650" cy="1009650"/>
          </a:xfrm>
          <a:prstGeom prst="rect">
            <a:avLst/>
          </a:prstGeom>
          <a:solidFill>
            <a:schemeClr val="bg1"/>
          </a:solidFill>
        </p:spPr>
      </p:pic>
    </p:spTree>
    <p:extLst>
      <p:ext uri="{BB962C8B-B14F-4D97-AF65-F5344CB8AC3E}">
        <p14:creationId xmlns:p14="http://schemas.microsoft.com/office/powerpoint/2010/main" val="577238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Poster Presentations</a:t>
            </a:r>
            <a:endParaRPr lang="en-US" dirty="0"/>
          </a:p>
        </p:txBody>
      </p:sp>
      <p:sp>
        <p:nvSpPr>
          <p:cNvPr id="6" name="Content Placeholder 5"/>
          <p:cNvSpPr>
            <a:spLocks noGrp="1"/>
          </p:cNvSpPr>
          <p:nvPr>
            <p:ph idx="1"/>
          </p:nvPr>
        </p:nvSpPr>
        <p:spPr>
          <a:xfrm>
            <a:off x="457200" y="1600200"/>
            <a:ext cx="8153400" cy="4525963"/>
          </a:xfrm>
        </p:spPr>
        <p:txBody>
          <a:bodyPr>
            <a:normAutofit fontScale="85000" lnSpcReduction="20000"/>
          </a:bodyPr>
          <a:lstStyle/>
          <a:p>
            <a:r>
              <a:rPr lang="en-US" dirty="0"/>
              <a:t>ARL Tracer Technology and Observational Dispersion </a:t>
            </a:r>
            <a:r>
              <a:rPr lang="en-US" dirty="0" smtClean="0"/>
              <a:t>Research</a:t>
            </a:r>
          </a:p>
          <a:p>
            <a:pPr lvl="1"/>
            <a:r>
              <a:rPr lang="en-US" dirty="0" smtClean="0"/>
              <a:t>Rick Eckman</a:t>
            </a:r>
          </a:p>
          <a:p>
            <a:r>
              <a:rPr lang="en-US" dirty="0" smtClean="0"/>
              <a:t>Project Sagebrush</a:t>
            </a:r>
          </a:p>
          <a:p>
            <a:pPr lvl="1"/>
            <a:r>
              <a:rPr lang="en-US" dirty="0" smtClean="0"/>
              <a:t>Dennis Finn</a:t>
            </a:r>
          </a:p>
          <a:p>
            <a:r>
              <a:rPr lang="en-US" dirty="0"/>
              <a:t>ARLFRD’s Role in the Wind Forecast Improvement Project 2</a:t>
            </a:r>
            <a:endParaRPr lang="en-US" dirty="0" smtClean="0"/>
          </a:p>
          <a:p>
            <a:pPr lvl="1"/>
            <a:r>
              <a:rPr lang="en-US" dirty="0" smtClean="0"/>
              <a:t>Matt Brewer</a:t>
            </a:r>
          </a:p>
          <a:p>
            <a:r>
              <a:rPr lang="en-US" dirty="0"/>
              <a:t>Cooperative Research and Development Agreement with Duke Energy Generation</a:t>
            </a:r>
            <a:r>
              <a:rPr lang="en-US" dirty="0" smtClean="0"/>
              <a:t>: A </a:t>
            </a:r>
            <a:r>
              <a:rPr lang="en-US" dirty="0"/>
              <a:t>Public-Private </a:t>
            </a:r>
            <a:r>
              <a:rPr lang="en-US" dirty="0" smtClean="0"/>
              <a:t>Partnership</a:t>
            </a:r>
          </a:p>
          <a:p>
            <a:pPr lvl="1"/>
            <a:r>
              <a:rPr lang="en-US" dirty="0" smtClean="0"/>
              <a:t>Will Pendergrass</a:t>
            </a:r>
            <a:endParaRPr lang="en-US"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17</a:t>
            </a:fld>
            <a:endParaRPr lang="en-US" dirty="0"/>
          </a:p>
        </p:txBody>
      </p:sp>
    </p:spTree>
    <p:extLst>
      <p:ext uri="{BB962C8B-B14F-4D97-AF65-F5344CB8AC3E}">
        <p14:creationId xmlns:p14="http://schemas.microsoft.com/office/powerpoint/2010/main" val="2208656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Future Directions</a:t>
            </a:r>
            <a:endParaRPr lang="en-US" dirty="0"/>
          </a:p>
        </p:txBody>
      </p:sp>
      <p:sp>
        <p:nvSpPr>
          <p:cNvPr id="6" name="Content Placeholder 5"/>
          <p:cNvSpPr>
            <a:spLocks noGrp="1"/>
          </p:cNvSpPr>
          <p:nvPr>
            <p:ph idx="1"/>
          </p:nvPr>
        </p:nvSpPr>
        <p:spPr>
          <a:xfrm>
            <a:off x="457200" y="1600200"/>
            <a:ext cx="8153400" cy="4525963"/>
          </a:xfrm>
        </p:spPr>
        <p:txBody>
          <a:bodyPr>
            <a:normAutofit fontScale="70000" lnSpcReduction="20000"/>
          </a:bodyPr>
          <a:lstStyle/>
          <a:p>
            <a:r>
              <a:rPr lang="en-US" dirty="0"/>
              <a:t>Continue series of Project Sagebrush experiments</a:t>
            </a:r>
          </a:p>
          <a:p>
            <a:r>
              <a:rPr lang="en-US" dirty="0"/>
              <a:t>Continue data rescue</a:t>
            </a:r>
          </a:p>
          <a:p>
            <a:r>
              <a:rPr lang="en-US" dirty="0" smtClean="0"/>
              <a:t>Complete Duke Energy Generation CRADA</a:t>
            </a:r>
          </a:p>
          <a:p>
            <a:pPr lvl="1"/>
            <a:r>
              <a:rPr lang="en-US" dirty="0" smtClean="0"/>
              <a:t>Develop flux-gradient </a:t>
            </a:r>
            <a:r>
              <a:rPr lang="en-US" dirty="0" smtClean="0"/>
              <a:t>wind</a:t>
            </a:r>
            <a:br>
              <a:rPr lang="en-US" dirty="0" smtClean="0"/>
            </a:br>
            <a:r>
              <a:rPr lang="en-US" dirty="0" smtClean="0"/>
              <a:t>profile </a:t>
            </a:r>
            <a:r>
              <a:rPr lang="en-US" dirty="0" smtClean="0"/>
              <a:t>forecast algorithm</a:t>
            </a:r>
          </a:p>
          <a:p>
            <a:r>
              <a:rPr lang="en-US" dirty="0" smtClean="0"/>
              <a:t>Complete WFIP2</a:t>
            </a:r>
          </a:p>
          <a:p>
            <a:pPr lvl="1"/>
            <a:r>
              <a:rPr lang="en-US" dirty="0" smtClean="0"/>
              <a:t>End of field study</a:t>
            </a:r>
          </a:p>
          <a:p>
            <a:pPr lvl="1"/>
            <a:r>
              <a:rPr lang="en-US" dirty="0" smtClean="0"/>
              <a:t>Wind forecast model </a:t>
            </a:r>
          </a:p>
          <a:p>
            <a:pPr marL="457200" lvl="1" indent="0">
              <a:buNone/>
            </a:pPr>
            <a:r>
              <a:rPr lang="en-US" dirty="0"/>
              <a:t> </a:t>
            </a:r>
            <a:r>
              <a:rPr lang="en-US" dirty="0" smtClean="0"/>
              <a:t>    improvement</a:t>
            </a:r>
          </a:p>
          <a:p>
            <a:pPr lvl="1"/>
            <a:r>
              <a:rPr lang="en-US" dirty="0" smtClean="0"/>
              <a:t>Improved understanding of winds</a:t>
            </a:r>
          </a:p>
          <a:p>
            <a:pPr marL="457200" lvl="1" indent="0">
              <a:buNone/>
            </a:pPr>
            <a:r>
              <a:rPr lang="en-US" dirty="0"/>
              <a:t> </a:t>
            </a:r>
            <a:r>
              <a:rPr lang="en-US" dirty="0" smtClean="0"/>
              <a:t>    in complex terrain</a:t>
            </a:r>
          </a:p>
          <a:p>
            <a:r>
              <a:rPr lang="en-US" dirty="0" smtClean="0"/>
              <a:t>Collaborate on Mars methane </a:t>
            </a:r>
          </a:p>
          <a:p>
            <a:pPr marL="0" indent="0">
              <a:buNone/>
            </a:pPr>
            <a:r>
              <a:rPr lang="en-US" dirty="0"/>
              <a:t> </a:t>
            </a:r>
            <a:r>
              <a:rPr lang="en-US" dirty="0" smtClean="0"/>
              <a:t>    dispersion study</a:t>
            </a:r>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18</a:t>
            </a:fld>
            <a:endParaRPr lang="en-US" dirty="0"/>
          </a:p>
        </p:txBody>
      </p:sp>
      <p:pic>
        <p:nvPicPr>
          <p:cNvPr id="1026" name="Picture 2" descr="http://static2.businessinsider.com/image/56b50b088a45655d556444fa/theres-something-unsettling-about-these-photos-from-nasas-curiosity-mars-r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971800"/>
            <a:ext cx="4086465" cy="306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362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19</a:t>
            </a:fld>
            <a:endParaRPr lang="en-US" dirty="0"/>
          </a:p>
        </p:txBody>
      </p:sp>
    </p:spTree>
    <p:extLst>
      <p:ext uri="{BB962C8B-B14F-4D97-AF65-F5344CB8AC3E}">
        <p14:creationId xmlns:p14="http://schemas.microsoft.com/office/powerpoint/2010/main" val="2886691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Linkage Between Dispersion and </a:t>
            </a:r>
            <a:r>
              <a:rPr lang="en-US" dirty="0" smtClean="0"/>
              <a:t/>
            </a:r>
            <a:br>
              <a:rPr lang="en-US" dirty="0" smtClean="0"/>
            </a:br>
            <a:r>
              <a:rPr lang="en-US" dirty="0" smtClean="0"/>
              <a:t>Wind Energy </a:t>
            </a:r>
            <a:r>
              <a:rPr lang="en-US" dirty="0"/>
              <a:t>Research</a:t>
            </a:r>
            <a:endParaRPr lang="en-US" dirty="0">
              <a:effectLst/>
            </a:endParaRPr>
          </a:p>
        </p:txBody>
      </p:sp>
      <p:sp>
        <p:nvSpPr>
          <p:cNvPr id="6" name="Content Placeholder 5"/>
          <p:cNvSpPr>
            <a:spLocks noGrp="1"/>
          </p:cNvSpPr>
          <p:nvPr>
            <p:ph idx="1"/>
          </p:nvPr>
        </p:nvSpPr>
        <p:spPr>
          <a:xfrm>
            <a:off x="457200" y="1850571"/>
            <a:ext cx="5105400" cy="4114800"/>
          </a:xfrm>
        </p:spPr>
        <p:txBody>
          <a:bodyPr>
            <a:normAutofit fontScale="77500" lnSpcReduction="20000"/>
          </a:bodyPr>
          <a:lstStyle/>
          <a:p>
            <a:pPr marL="0" indent="0">
              <a:buNone/>
            </a:pPr>
            <a:r>
              <a:rPr lang="en-US" sz="4000" dirty="0"/>
              <a:t>“An incomplete picture of the atmospheric boundary layer, where most human activity occurs, represents a major gap in our ability to diagnose and predict high-impact weather events.” (NOAA 2013-2017 Five Year Research and Development Plan</a:t>
            </a:r>
            <a:r>
              <a:rPr lang="en-US" sz="4000" dirty="0" smtClean="0"/>
              <a:t>)</a:t>
            </a:r>
            <a:endParaRPr lang="en-US" sz="4000"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2</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828800"/>
            <a:ext cx="3246004"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810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Unifying Goal</a:t>
            </a:r>
            <a:endParaRPr lang="en-US" dirty="0"/>
          </a:p>
        </p:txBody>
      </p:sp>
      <p:sp>
        <p:nvSpPr>
          <p:cNvPr id="6" name="Content Placeholder 5"/>
          <p:cNvSpPr>
            <a:spLocks noGrp="1"/>
          </p:cNvSpPr>
          <p:nvPr>
            <p:ph idx="1"/>
          </p:nvPr>
        </p:nvSpPr>
        <p:spPr>
          <a:xfrm>
            <a:off x="76200" y="1219201"/>
            <a:ext cx="8991600" cy="2209799"/>
          </a:xfrm>
        </p:spPr>
        <p:txBody>
          <a:bodyPr>
            <a:normAutofit fontScale="92500" lnSpcReduction="10000"/>
          </a:bodyPr>
          <a:lstStyle/>
          <a:p>
            <a:pPr marL="0" indent="0" algn="ctr">
              <a:buNone/>
            </a:pPr>
            <a:r>
              <a:rPr lang="en-US" sz="3600" dirty="0" smtClean="0"/>
              <a:t>Understand </a:t>
            </a:r>
            <a:r>
              <a:rPr lang="en-US" sz="3600" dirty="0"/>
              <a:t>Structure and Evolution </a:t>
            </a:r>
            <a:r>
              <a:rPr lang="en-US" sz="3600" dirty="0" smtClean="0"/>
              <a:t>of the</a:t>
            </a:r>
          </a:p>
          <a:p>
            <a:pPr marL="0" indent="0" algn="ctr">
              <a:buNone/>
            </a:pPr>
            <a:r>
              <a:rPr lang="en-US" sz="3600" dirty="0" smtClean="0"/>
              <a:t>Planetary Boundary Layer</a:t>
            </a:r>
          </a:p>
          <a:p>
            <a:pPr marL="0" indent="0" algn="ctr">
              <a:buNone/>
            </a:pPr>
            <a:r>
              <a:rPr lang="en-US" dirty="0" smtClean="0"/>
              <a:t>Atmospheric tracers: dispersion model improvement</a:t>
            </a:r>
          </a:p>
          <a:p>
            <a:pPr marL="0" indent="0" algn="ctr">
              <a:buNone/>
            </a:pPr>
            <a:r>
              <a:rPr lang="en-US" dirty="0" smtClean="0"/>
              <a:t>Wind energy: wind forecast model improvement</a:t>
            </a:r>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3</a:t>
            </a:fld>
            <a:endParaRPr lang="en-US" dirty="0"/>
          </a:p>
        </p:txBody>
      </p:sp>
      <p:pic>
        <p:nvPicPr>
          <p:cNvPr id="1026" name="Picture 2" descr="http://il8.picdn.net/shutterstock/videos/2575691/thum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584" y="3429000"/>
            <a:ext cx="5136833" cy="291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3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normAutofit/>
          </a:bodyPr>
          <a:lstStyle/>
          <a:p>
            <a:r>
              <a:rPr lang="en-US" dirty="0" smtClean="0"/>
              <a:t>Atmospheric Tracers</a:t>
            </a:r>
            <a:endParaRPr lang="en-US"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4</a:t>
            </a:fld>
            <a:endParaRPr lang="en-US" dirty="0"/>
          </a:p>
        </p:txBody>
      </p:sp>
      <p:sp>
        <p:nvSpPr>
          <p:cNvPr id="8" name="Content Placeholder 5"/>
          <p:cNvSpPr>
            <a:spLocks noGrp="1"/>
          </p:cNvSpPr>
          <p:nvPr>
            <p:ph idx="1"/>
          </p:nvPr>
        </p:nvSpPr>
        <p:spPr>
          <a:xfrm>
            <a:off x="304800" y="1600200"/>
            <a:ext cx="6019800" cy="4525963"/>
          </a:xfrm>
        </p:spPr>
        <p:txBody>
          <a:bodyPr>
            <a:normAutofit lnSpcReduction="10000"/>
          </a:bodyPr>
          <a:lstStyle/>
          <a:p>
            <a:r>
              <a:rPr lang="en-US" sz="2800" dirty="0" smtClean="0"/>
              <a:t>Small </a:t>
            </a:r>
            <a:r>
              <a:rPr lang="en-US" sz="2800" dirty="0"/>
              <a:t>amounts of intentionally-released </a:t>
            </a:r>
            <a:r>
              <a:rPr lang="en-US" sz="2800" dirty="0" smtClean="0"/>
              <a:t>atmospheric tracer (usually gaseous)</a:t>
            </a:r>
            <a:endParaRPr lang="en-US" sz="2800" dirty="0"/>
          </a:p>
          <a:p>
            <a:r>
              <a:rPr lang="en-US" sz="2800" dirty="0" smtClean="0"/>
              <a:t>Surrogates </a:t>
            </a:r>
            <a:r>
              <a:rPr lang="en-US" sz="2800" dirty="0"/>
              <a:t>for </a:t>
            </a:r>
            <a:r>
              <a:rPr lang="en-US" sz="2800" dirty="0" smtClean="0"/>
              <a:t>actual harmful chemicals</a:t>
            </a:r>
          </a:p>
          <a:p>
            <a:pPr lvl="1"/>
            <a:r>
              <a:rPr lang="en-US" sz="2400" dirty="0" smtClean="0"/>
              <a:t>Nontoxic, odorless, tasteless, invisible</a:t>
            </a:r>
          </a:p>
          <a:p>
            <a:r>
              <a:rPr lang="en-US" sz="2800" dirty="0" smtClean="0"/>
              <a:t>Attributable to only one source</a:t>
            </a:r>
          </a:p>
          <a:p>
            <a:r>
              <a:rPr lang="en-US" sz="2800" dirty="0"/>
              <a:t>Atmospheric dispersion field tests</a:t>
            </a:r>
          </a:p>
          <a:p>
            <a:r>
              <a:rPr lang="en-US" sz="2800" dirty="0" smtClean="0"/>
              <a:t>Essential for dispersion model </a:t>
            </a:r>
          </a:p>
          <a:p>
            <a:pPr marL="0" indent="0">
              <a:buNone/>
            </a:pPr>
            <a:r>
              <a:rPr lang="en-US" sz="2800" dirty="0"/>
              <a:t> </a:t>
            </a:r>
            <a:r>
              <a:rPr lang="en-US" sz="2800" dirty="0" smtClean="0"/>
              <a:t>   evaluation</a:t>
            </a:r>
            <a:endParaRPr lang="en-US" sz="2800" dirty="0"/>
          </a:p>
        </p:txBody>
      </p:sp>
      <p:pic>
        <p:nvPicPr>
          <p:cNvPr id="6" name="Picture 2" descr="C:\Users\kclawson\Desktop\temp\TetroonOld.jpg"/>
          <p:cNvPicPr>
            <a:picLocks noChangeAspect="1" noChangeArrowheads="1"/>
          </p:cNvPicPr>
          <p:nvPr/>
        </p:nvPicPr>
        <p:blipFill>
          <a:blip r:embed="rId2" cstate="print"/>
          <a:srcRect/>
          <a:stretch>
            <a:fillRect/>
          </a:stretch>
        </p:blipFill>
        <p:spPr bwMode="auto">
          <a:xfrm>
            <a:off x="6647840" y="952650"/>
            <a:ext cx="2390057" cy="2895600"/>
          </a:xfrm>
          <a:prstGeom prst="rect">
            <a:avLst/>
          </a:prstGeom>
          <a:noFill/>
        </p:spPr>
      </p:pic>
      <p:pic>
        <p:nvPicPr>
          <p:cNvPr id="1026" name="Picture 2" descr="C:\Projects\Old\MID05\Pictures\Misc\Installing Samper #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5660" y="3962400"/>
            <a:ext cx="3222237" cy="241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089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ARL’s Atmospheric Tracer History</a:t>
            </a:r>
            <a:endParaRPr lang="en-US"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5</a:t>
            </a:fld>
            <a:endParaRPr lang="en-US" dirty="0"/>
          </a:p>
        </p:txBody>
      </p:sp>
      <p:sp>
        <p:nvSpPr>
          <p:cNvPr id="8" name="Content Placeholder 5"/>
          <p:cNvSpPr>
            <a:spLocks noGrp="1"/>
          </p:cNvSpPr>
          <p:nvPr>
            <p:ph idx="1"/>
          </p:nvPr>
        </p:nvSpPr>
        <p:spPr>
          <a:xfrm>
            <a:off x="152400" y="1447800"/>
            <a:ext cx="8382000" cy="4525963"/>
          </a:xfrm>
        </p:spPr>
        <p:txBody>
          <a:bodyPr>
            <a:normAutofit fontScale="92500" lnSpcReduction="10000"/>
          </a:bodyPr>
          <a:lstStyle/>
          <a:p>
            <a:r>
              <a:rPr lang="en-US" sz="2500" dirty="0" smtClean="0"/>
              <a:t>1960s </a:t>
            </a:r>
            <a:r>
              <a:rPr lang="en-US" sz="2500" dirty="0"/>
              <a:t>– </a:t>
            </a:r>
            <a:r>
              <a:rPr lang="en-US" sz="2500" dirty="0" smtClean="0"/>
              <a:t>Initial development </a:t>
            </a:r>
            <a:r>
              <a:rPr lang="en-US" sz="2500" dirty="0"/>
              <a:t>of </a:t>
            </a:r>
            <a:r>
              <a:rPr lang="en-US" sz="2500" dirty="0" smtClean="0"/>
              <a:t>atmospheric tracer technology</a:t>
            </a:r>
          </a:p>
          <a:p>
            <a:r>
              <a:rPr lang="en-US" sz="2500" dirty="0" smtClean="0"/>
              <a:t>1970s </a:t>
            </a:r>
            <a:r>
              <a:rPr lang="en-US" sz="2500" dirty="0"/>
              <a:t>– First major urban air quality/dispersion study in St</a:t>
            </a:r>
            <a:r>
              <a:rPr lang="en-US" sz="2500" dirty="0" smtClean="0"/>
              <a:t>. Louis </a:t>
            </a:r>
            <a:endParaRPr lang="en-US" sz="2500" dirty="0"/>
          </a:p>
          <a:p>
            <a:r>
              <a:rPr lang="en-US" sz="2500" dirty="0" smtClean="0"/>
              <a:t>1980s </a:t>
            </a:r>
            <a:r>
              <a:rPr lang="en-US" sz="2500" dirty="0"/>
              <a:t>– Conducted </a:t>
            </a:r>
            <a:r>
              <a:rPr lang="en-US" sz="2500" dirty="0" smtClean="0"/>
              <a:t>studies in complex terrain and on continental and hemispheric scales</a:t>
            </a:r>
          </a:p>
          <a:p>
            <a:r>
              <a:rPr lang="en-US" sz="2500" dirty="0" smtClean="0"/>
              <a:t>1990s </a:t>
            </a:r>
            <a:r>
              <a:rPr lang="en-US" sz="2500" dirty="0"/>
              <a:t>– </a:t>
            </a:r>
            <a:r>
              <a:rPr lang="en-US" sz="2500" dirty="0" smtClean="0"/>
              <a:t>Continued dispersion </a:t>
            </a:r>
          </a:p>
          <a:p>
            <a:pPr marL="0" indent="0">
              <a:buNone/>
            </a:pPr>
            <a:r>
              <a:rPr lang="en-US" sz="2500" dirty="0" smtClean="0"/>
              <a:t>     studies in complex terrain</a:t>
            </a:r>
            <a:endParaRPr lang="en-US" sz="2500" dirty="0"/>
          </a:p>
          <a:p>
            <a:r>
              <a:rPr lang="en-US" sz="2500" dirty="0" smtClean="0"/>
              <a:t>2000s </a:t>
            </a:r>
            <a:r>
              <a:rPr lang="en-US" sz="2500" dirty="0"/>
              <a:t>– Conducted several </a:t>
            </a:r>
            <a:r>
              <a:rPr lang="en-US" sz="2500" dirty="0" smtClean="0"/>
              <a:t>large</a:t>
            </a:r>
          </a:p>
          <a:p>
            <a:pPr marL="0" indent="0">
              <a:buNone/>
            </a:pPr>
            <a:r>
              <a:rPr lang="en-US" sz="2500" dirty="0"/>
              <a:t> </a:t>
            </a:r>
            <a:r>
              <a:rPr lang="en-US" sz="2500" dirty="0" smtClean="0"/>
              <a:t>   </a:t>
            </a:r>
            <a:r>
              <a:rPr lang="en-US" sz="2500" dirty="0"/>
              <a:t>urban dispersion </a:t>
            </a:r>
            <a:r>
              <a:rPr lang="en-US" sz="2500" dirty="0" smtClean="0"/>
              <a:t>studies</a:t>
            </a:r>
          </a:p>
          <a:p>
            <a:r>
              <a:rPr lang="en-US" sz="2500" dirty="0" smtClean="0"/>
              <a:t>2010s – Revisiting classic dispersion</a:t>
            </a:r>
          </a:p>
          <a:p>
            <a:pPr marL="0" indent="0">
              <a:buNone/>
            </a:pPr>
            <a:r>
              <a:rPr lang="en-US" sz="2500" dirty="0"/>
              <a:t> </a:t>
            </a:r>
            <a:r>
              <a:rPr lang="en-US" sz="2500" dirty="0" smtClean="0"/>
              <a:t>    studies using modern turbulence</a:t>
            </a:r>
          </a:p>
          <a:p>
            <a:pPr marL="0" indent="0">
              <a:buNone/>
            </a:pPr>
            <a:r>
              <a:rPr lang="en-US" sz="2500" dirty="0"/>
              <a:t> </a:t>
            </a:r>
            <a:r>
              <a:rPr lang="en-US" sz="2500" dirty="0" smtClean="0"/>
              <a:t>    and tracer detection equipment</a:t>
            </a:r>
            <a:endParaRPr lang="en-US" sz="25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253" y="3276600"/>
            <a:ext cx="4051789" cy="2286000"/>
          </a:xfrm>
          <a:prstGeom prst="rect">
            <a:avLst/>
          </a:prstGeom>
        </p:spPr>
      </p:pic>
    </p:spTree>
    <p:extLst>
      <p:ext uri="{BB962C8B-B14F-4D97-AF65-F5344CB8AC3E}">
        <p14:creationId xmlns:p14="http://schemas.microsoft.com/office/powerpoint/2010/main" val="588176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Current Approaches</a:t>
            </a:r>
            <a:endParaRPr lang="en-US" dirty="0"/>
          </a:p>
        </p:txBody>
      </p:sp>
      <p:sp>
        <p:nvSpPr>
          <p:cNvPr id="6" name="Content Placeholder 5"/>
          <p:cNvSpPr>
            <a:spLocks noGrp="1"/>
          </p:cNvSpPr>
          <p:nvPr>
            <p:ph idx="1"/>
          </p:nvPr>
        </p:nvSpPr>
        <p:spPr>
          <a:xfrm>
            <a:off x="457200" y="1600200"/>
            <a:ext cx="3505200" cy="4525963"/>
          </a:xfrm>
        </p:spPr>
        <p:txBody>
          <a:bodyPr>
            <a:normAutofit fontScale="92500" lnSpcReduction="10000"/>
          </a:bodyPr>
          <a:lstStyle/>
          <a:p>
            <a:r>
              <a:rPr lang="en-US" dirty="0" smtClean="0"/>
              <a:t>Field studies</a:t>
            </a:r>
          </a:p>
          <a:p>
            <a:pPr lvl="1"/>
            <a:r>
              <a:rPr lang="en-US" dirty="0" smtClean="0"/>
              <a:t>Project Sagebrush</a:t>
            </a:r>
          </a:p>
          <a:p>
            <a:pPr lvl="1"/>
            <a:r>
              <a:rPr lang="en-US" dirty="0"/>
              <a:t>Collaboration with other </a:t>
            </a:r>
            <a:r>
              <a:rPr lang="en-US" dirty="0" smtClean="0"/>
              <a:t>entities</a:t>
            </a:r>
          </a:p>
          <a:p>
            <a:r>
              <a:rPr lang="en-US" dirty="0" smtClean="0"/>
              <a:t>Data rescue of previous field studies</a:t>
            </a:r>
          </a:p>
          <a:p>
            <a:pPr lvl="1"/>
            <a:r>
              <a:rPr lang="en-US" dirty="0" smtClean="0"/>
              <a:t>Contributing to the  ARL online archive</a:t>
            </a:r>
          </a:p>
          <a:p>
            <a:pPr marL="457200" lvl="1" indent="0">
              <a:buNone/>
            </a:pPr>
            <a:r>
              <a:rPr lang="en-US" dirty="0"/>
              <a:t> </a:t>
            </a:r>
            <a:r>
              <a:rPr lang="en-US" dirty="0" smtClean="0"/>
              <a:t>   (DATEM)</a:t>
            </a:r>
            <a:endParaRPr lang="en-US"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6</a:t>
            </a:fld>
            <a:endParaRPr lang="en-US" dirty="0"/>
          </a:p>
        </p:txBody>
      </p:sp>
      <p:pic>
        <p:nvPicPr>
          <p:cNvPr id="7" name="Picture 2" descr="C:\Projects\Old\EPA Roadway\Pictures\Pre-test\DSCN22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981200"/>
            <a:ext cx="49022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264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Accomplishments</a:t>
            </a:r>
            <a:endParaRPr lang="en-US" dirty="0"/>
          </a:p>
        </p:txBody>
      </p:sp>
      <p:sp>
        <p:nvSpPr>
          <p:cNvPr id="6" name="Content Placeholder 5"/>
          <p:cNvSpPr>
            <a:spLocks noGrp="1"/>
          </p:cNvSpPr>
          <p:nvPr>
            <p:ph idx="1"/>
          </p:nvPr>
        </p:nvSpPr>
        <p:spPr>
          <a:xfrm>
            <a:off x="228600" y="1600200"/>
            <a:ext cx="8153400" cy="4525963"/>
          </a:xfrm>
        </p:spPr>
        <p:txBody>
          <a:bodyPr>
            <a:normAutofit lnSpcReduction="10000"/>
          </a:bodyPr>
          <a:lstStyle/>
          <a:p>
            <a:r>
              <a:rPr lang="en-US" sz="2800" dirty="0" smtClean="0"/>
              <a:t>EPA’s RLINE model </a:t>
            </a:r>
          </a:p>
          <a:p>
            <a:pPr marL="0" indent="0">
              <a:buNone/>
            </a:pPr>
            <a:r>
              <a:rPr lang="en-US" sz="2800" dirty="0" smtClean="0"/>
              <a:t>    developed using Sound</a:t>
            </a:r>
          </a:p>
          <a:p>
            <a:pPr marL="0" indent="0">
              <a:buNone/>
            </a:pPr>
            <a:r>
              <a:rPr lang="en-US" sz="2800" dirty="0"/>
              <a:t> </a:t>
            </a:r>
            <a:r>
              <a:rPr lang="en-US" sz="2800" dirty="0" smtClean="0"/>
              <a:t>   Barrier Study data (2008)</a:t>
            </a:r>
          </a:p>
          <a:p>
            <a:r>
              <a:rPr lang="en-US" sz="2800" dirty="0" smtClean="0"/>
              <a:t>Project Sagebrush Phase 1</a:t>
            </a:r>
          </a:p>
          <a:p>
            <a:pPr marL="0" indent="0">
              <a:buNone/>
            </a:pPr>
            <a:r>
              <a:rPr lang="en-US" sz="2800" dirty="0" smtClean="0"/>
              <a:t>    completion</a:t>
            </a:r>
          </a:p>
          <a:p>
            <a:pPr lvl="1"/>
            <a:r>
              <a:rPr lang="en-US" sz="2400" dirty="0" smtClean="0"/>
              <a:t>Tech Memo</a:t>
            </a:r>
          </a:p>
          <a:p>
            <a:pPr lvl="1"/>
            <a:r>
              <a:rPr lang="en-US" sz="2400" dirty="0" smtClean="0"/>
              <a:t>3 journal articles in various stages </a:t>
            </a:r>
          </a:p>
          <a:p>
            <a:r>
              <a:rPr lang="en-US" sz="2800" dirty="0" smtClean="0"/>
              <a:t>Planning for Project Sagebrush Phase 2</a:t>
            </a:r>
          </a:p>
          <a:p>
            <a:r>
              <a:rPr lang="en-US" sz="2800" dirty="0" smtClean="0"/>
              <a:t>Rescued 10+ large-scale tracer dispersion field studies</a:t>
            </a:r>
            <a:endParaRPr lang="en-US" sz="2800"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677" y="1295400"/>
            <a:ext cx="4276725" cy="293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528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Quality, Relevance, and Performance</a:t>
            </a:r>
            <a:endParaRPr lang="en-US" dirty="0"/>
          </a:p>
        </p:txBody>
      </p:sp>
      <p:sp>
        <p:nvSpPr>
          <p:cNvPr id="6" name="Content Placeholder 5"/>
          <p:cNvSpPr>
            <a:spLocks noGrp="1"/>
          </p:cNvSpPr>
          <p:nvPr>
            <p:ph idx="1"/>
          </p:nvPr>
        </p:nvSpPr>
        <p:spPr>
          <a:xfrm>
            <a:off x="457200" y="1600200"/>
            <a:ext cx="8153400" cy="4525963"/>
          </a:xfrm>
        </p:spPr>
        <p:txBody>
          <a:bodyPr>
            <a:normAutofit fontScale="92500" lnSpcReduction="20000"/>
          </a:bodyPr>
          <a:lstStyle/>
          <a:p>
            <a:r>
              <a:rPr lang="en-US" dirty="0" smtClean="0"/>
              <a:t>ARL is </a:t>
            </a:r>
            <a:r>
              <a:rPr lang="en-US" dirty="0"/>
              <a:t>a go-to agency for research </a:t>
            </a:r>
            <a:r>
              <a:rPr lang="en-US" dirty="0" smtClean="0"/>
              <a:t>using tracers </a:t>
            </a:r>
            <a:r>
              <a:rPr lang="en-US" dirty="0"/>
              <a:t>in field </a:t>
            </a:r>
            <a:r>
              <a:rPr lang="en-US" dirty="0" smtClean="0"/>
              <a:t>studies</a:t>
            </a:r>
          </a:p>
          <a:p>
            <a:pPr lvl="1"/>
            <a:r>
              <a:rPr lang="en-US" dirty="0" smtClean="0"/>
              <a:t>Strict quality control procedures that comply with EPA standards</a:t>
            </a:r>
          </a:p>
          <a:p>
            <a:pPr lvl="1"/>
            <a:r>
              <a:rPr lang="en-US" dirty="0" smtClean="0"/>
              <a:t>Pentagon Shield (DARPA)</a:t>
            </a:r>
          </a:p>
          <a:p>
            <a:r>
              <a:rPr lang="en-US" dirty="0" smtClean="0"/>
              <a:t>ARL has </a:t>
            </a:r>
            <a:r>
              <a:rPr lang="en-US" dirty="0"/>
              <a:t>been a key player in most </a:t>
            </a:r>
            <a:endParaRPr lang="en-US" dirty="0" smtClean="0"/>
          </a:p>
          <a:p>
            <a:pPr marL="0" indent="0">
              <a:buNone/>
            </a:pPr>
            <a:r>
              <a:rPr lang="en-US" dirty="0"/>
              <a:t> </a:t>
            </a:r>
            <a:r>
              <a:rPr lang="en-US" dirty="0" smtClean="0"/>
              <a:t>   of </a:t>
            </a:r>
            <a:r>
              <a:rPr lang="en-US" dirty="0"/>
              <a:t>the </a:t>
            </a:r>
            <a:r>
              <a:rPr lang="en-US" dirty="0" smtClean="0"/>
              <a:t>U.S. tracer </a:t>
            </a:r>
            <a:r>
              <a:rPr lang="en-US" dirty="0"/>
              <a:t>studies of the last </a:t>
            </a:r>
            <a:endParaRPr lang="en-US" dirty="0" smtClean="0"/>
          </a:p>
          <a:p>
            <a:pPr marL="0" indent="0">
              <a:buNone/>
            </a:pPr>
            <a:r>
              <a:rPr lang="en-US" dirty="0"/>
              <a:t> </a:t>
            </a:r>
            <a:r>
              <a:rPr lang="en-US" dirty="0" smtClean="0"/>
              <a:t>   few </a:t>
            </a:r>
            <a:r>
              <a:rPr lang="en-US" dirty="0"/>
              <a:t>decades </a:t>
            </a:r>
            <a:endParaRPr lang="en-US" dirty="0" smtClean="0"/>
          </a:p>
          <a:p>
            <a:pPr lvl="1"/>
            <a:r>
              <a:rPr lang="en-US" dirty="0" smtClean="0"/>
              <a:t>Improvement </a:t>
            </a:r>
            <a:r>
              <a:rPr lang="en-US" dirty="0"/>
              <a:t>of dispersion models in </a:t>
            </a:r>
          </a:p>
          <a:p>
            <a:pPr marL="457200" lvl="1" indent="0">
              <a:buNone/>
            </a:pPr>
            <a:r>
              <a:rPr lang="en-US" dirty="0" smtClean="0"/>
              <a:t>    open and complex terrain </a:t>
            </a:r>
            <a:r>
              <a:rPr lang="en-US" dirty="0"/>
              <a:t>and </a:t>
            </a:r>
            <a:endParaRPr lang="en-US" dirty="0" smtClean="0"/>
          </a:p>
          <a:p>
            <a:pPr marL="457200" lvl="1" indent="0">
              <a:buNone/>
            </a:pPr>
            <a:r>
              <a:rPr lang="en-US" dirty="0"/>
              <a:t> </a:t>
            </a:r>
            <a:r>
              <a:rPr lang="en-US" dirty="0" smtClean="0"/>
              <a:t>   urban </a:t>
            </a:r>
            <a:r>
              <a:rPr lang="en-US" dirty="0"/>
              <a:t>settings</a:t>
            </a:r>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8</a:t>
            </a:fld>
            <a:endParaRPr lang="en-US" dirty="0"/>
          </a:p>
        </p:txBody>
      </p:sp>
      <p:pic>
        <p:nvPicPr>
          <p:cNvPr id="1026" name="Picture 2" descr="C:\Projects\ARL Review 2016\Movie\Photos\04041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394" y="2850875"/>
            <a:ext cx="2480221" cy="332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047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Key Scientific &amp; Technical Challenges</a:t>
            </a:r>
            <a:endParaRPr lang="en-US" dirty="0"/>
          </a:p>
        </p:txBody>
      </p:sp>
      <p:sp>
        <p:nvSpPr>
          <p:cNvPr id="6" name="Content Placeholder 5"/>
          <p:cNvSpPr>
            <a:spLocks noGrp="1"/>
          </p:cNvSpPr>
          <p:nvPr>
            <p:ph idx="1"/>
          </p:nvPr>
        </p:nvSpPr>
        <p:spPr>
          <a:xfrm>
            <a:off x="457200" y="1600200"/>
            <a:ext cx="8458200" cy="4525963"/>
          </a:xfrm>
        </p:spPr>
        <p:txBody>
          <a:bodyPr>
            <a:normAutofit fontScale="85000" lnSpcReduction="20000"/>
          </a:bodyPr>
          <a:lstStyle/>
          <a:p>
            <a:r>
              <a:rPr lang="en-US" dirty="0" smtClean="0"/>
              <a:t>Significant numbers of subject matter experts have retired</a:t>
            </a:r>
          </a:p>
          <a:p>
            <a:pPr lvl="1"/>
            <a:r>
              <a:rPr lang="en-US" dirty="0" smtClean="0"/>
              <a:t>Very few dispersion meteorologists are being educated</a:t>
            </a:r>
          </a:p>
          <a:p>
            <a:pPr lvl="1"/>
            <a:r>
              <a:rPr lang="en-US" dirty="0" smtClean="0"/>
              <a:t>ARL has several experts who are or will be eligible to retire</a:t>
            </a:r>
          </a:p>
          <a:p>
            <a:r>
              <a:rPr lang="en-US" dirty="0" smtClean="0"/>
              <a:t>Decline in U.S. funding in the last 10 years</a:t>
            </a:r>
          </a:p>
          <a:p>
            <a:pPr lvl="1"/>
            <a:r>
              <a:rPr lang="en-US" dirty="0" smtClean="0"/>
              <a:t>Lack of NOAA support</a:t>
            </a:r>
          </a:p>
          <a:p>
            <a:pPr lvl="1"/>
            <a:r>
              <a:rPr lang="en-US" dirty="0" smtClean="0"/>
              <a:t>Working on a shoestring budget</a:t>
            </a:r>
          </a:p>
          <a:p>
            <a:r>
              <a:rPr lang="en-US" dirty="0" smtClean="0"/>
              <a:t>Principle tracer gas has very high GWP </a:t>
            </a:r>
            <a:r>
              <a:rPr lang="en-US" dirty="0"/>
              <a:t>of 22,800 (</a:t>
            </a:r>
            <a:r>
              <a:rPr lang="en-US" dirty="0" smtClean="0"/>
              <a:t>100 </a:t>
            </a:r>
            <a:r>
              <a:rPr lang="en-US" dirty="0" err="1" smtClean="0"/>
              <a:t>yr</a:t>
            </a:r>
            <a:r>
              <a:rPr lang="en-US" dirty="0" smtClean="0"/>
              <a:t>)</a:t>
            </a:r>
          </a:p>
          <a:p>
            <a:pPr lvl="1"/>
            <a:r>
              <a:rPr lang="en-US" dirty="0" smtClean="0"/>
              <a:t>Need to develop new tracers and likely new measurement techniques</a:t>
            </a:r>
          </a:p>
          <a:p>
            <a:pPr marL="0" indent="0">
              <a:buNone/>
            </a:pPr>
            <a:r>
              <a:rPr lang="en-US" dirty="0" smtClean="0"/>
              <a:t>Summary: Will funding continue to support and maintain </a:t>
            </a:r>
          </a:p>
          <a:p>
            <a:pPr marL="0" indent="0">
              <a:buNone/>
            </a:pPr>
            <a:r>
              <a:rPr lang="en-US" dirty="0"/>
              <a:t> </a:t>
            </a:r>
            <a:r>
              <a:rPr lang="en-US" dirty="0" smtClean="0"/>
              <a:t>    the large investment in personnel and infrastructure?</a:t>
            </a:r>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9</a:t>
            </a:fld>
            <a:endParaRPr lang="en-US" dirty="0"/>
          </a:p>
        </p:txBody>
      </p:sp>
    </p:spTree>
    <p:extLst>
      <p:ext uri="{BB962C8B-B14F-4D97-AF65-F5344CB8AC3E}">
        <p14:creationId xmlns:p14="http://schemas.microsoft.com/office/powerpoint/2010/main" val="977387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ggi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12643</TotalTime>
  <Words>1567</Words>
  <Application>Microsoft Office PowerPoint</Application>
  <PresentationFormat>On-screen Show (4:3)</PresentationFormat>
  <Paragraphs>205</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MaggieK</vt:lpstr>
      <vt:lpstr>Atmospheric Tracers and Wind Energy</vt:lpstr>
      <vt:lpstr>Linkage Between Dispersion and  Wind Energy Research</vt:lpstr>
      <vt:lpstr>Unifying Goal</vt:lpstr>
      <vt:lpstr>Atmospheric Tracers</vt:lpstr>
      <vt:lpstr>ARL’s Atmospheric Tracer History</vt:lpstr>
      <vt:lpstr>Current Approaches</vt:lpstr>
      <vt:lpstr>Accomplishments</vt:lpstr>
      <vt:lpstr>Quality, Relevance, and Performance</vt:lpstr>
      <vt:lpstr>Key Scientific &amp; Technical Challenges</vt:lpstr>
      <vt:lpstr>Collaborators</vt:lpstr>
      <vt:lpstr>Wind Energy</vt:lpstr>
      <vt:lpstr>Current Approaches</vt:lpstr>
      <vt:lpstr>Accomplishments</vt:lpstr>
      <vt:lpstr>Relevance and Performance</vt:lpstr>
      <vt:lpstr>Key Scientific &amp; Technical Challenges</vt:lpstr>
      <vt:lpstr>Collaborators</vt:lpstr>
      <vt:lpstr>Poster Presentations</vt:lpstr>
      <vt:lpstr>Future Directions</vt:lpstr>
      <vt:lpstr>Questions?</vt:lpstr>
    </vt:vector>
  </TitlesOfParts>
  <Company>ARL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Kerchner</dc:creator>
  <cp:lastModifiedBy>Margaret Kerchner</cp:lastModifiedBy>
  <cp:revision>162</cp:revision>
  <dcterms:created xsi:type="dcterms:W3CDTF">2016-01-20T16:28:12Z</dcterms:created>
  <dcterms:modified xsi:type="dcterms:W3CDTF">2016-05-17T17:45:37Z</dcterms:modified>
</cp:coreProperties>
</file>