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87" r:id="rId3"/>
    <p:sldId id="292" r:id="rId4"/>
    <p:sldId id="291" r:id="rId5"/>
    <p:sldId id="289" r:id="rId6"/>
    <p:sldId id="290" r:id="rId7"/>
    <p:sldId id="267" r:id="rId8"/>
    <p:sldId id="293" r:id="rId9"/>
    <p:sldId id="269" r:id="rId10"/>
    <p:sldId id="303" r:id="rId11"/>
    <p:sldId id="298" r:id="rId12"/>
    <p:sldId id="302" r:id="rId13"/>
    <p:sldId id="301" r:id="rId14"/>
    <p:sldId id="271" r:id="rId15"/>
    <p:sldId id="304" r:id="rId16"/>
    <p:sldId id="276" r:id="rId17"/>
    <p:sldId id="279" r:id="rId18"/>
    <p:sldId id="280" r:id="rId19"/>
    <p:sldId id="286" r:id="rId20"/>
    <p:sldId id="305" r:id="rId21"/>
    <p:sldId id="294" r:id="rId22"/>
    <p:sldId id="295" r:id="rId23"/>
    <p:sldId id="296" r:id="rId24"/>
    <p:sldId id="297" r:id="rId25"/>
    <p:sldId id="319" r:id="rId26"/>
    <p:sldId id="315" r:id="rId27"/>
    <p:sldId id="316" r:id="rId28"/>
    <p:sldId id="318" r:id="rId29"/>
    <p:sldId id="306" r:id="rId30"/>
    <p:sldId id="284" r:id="rId31"/>
    <p:sldId id="28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02E90"/>
    <a:srgbClr val="66CCFF"/>
    <a:srgbClr val="99FF99"/>
    <a:srgbClr val="F8F8F8"/>
    <a:srgbClr val="091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8757" autoAdjust="0"/>
  </p:normalViewPr>
  <p:slideViewPr>
    <p:cSldViewPr>
      <p:cViewPr>
        <p:scale>
          <a:sx n="73" d="100"/>
          <a:sy n="73" d="100"/>
        </p:scale>
        <p:origin x="-1380" y="-9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showGuides="1">
      <p:cViewPr varScale="1">
        <p:scale>
          <a:sx n="85" d="100"/>
          <a:sy n="85"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59EB94-F5AD-452B-B5FD-14B74BEC6075}" type="datetimeFigureOut">
              <a:rPr lang="en-US" smtClean="0"/>
              <a:t>6/8/2016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D937EE-F0B7-4AC3-94B7-22809C3A57B5}" type="slidenum">
              <a:rPr lang="en-US" smtClean="0"/>
              <a:t>‹#›</a:t>
            </a:fld>
            <a:endParaRPr lang="en-US" dirty="0"/>
          </a:p>
        </p:txBody>
      </p:sp>
    </p:spTree>
    <p:extLst>
      <p:ext uri="{BB962C8B-B14F-4D97-AF65-F5344CB8AC3E}">
        <p14:creationId xmlns:p14="http://schemas.microsoft.com/office/powerpoint/2010/main" val="2091606211"/>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Good Morning,</a:t>
            </a:r>
          </a:p>
          <a:p>
            <a:r>
              <a:rPr lang="en-US" sz="1600" kern="1200" dirty="0" smtClean="0">
                <a:solidFill>
                  <a:schemeClr val="tx1"/>
                </a:solidFill>
                <a:effectLst/>
                <a:latin typeface="+mn-lt"/>
                <a:ea typeface="+mn-ea"/>
                <a:cs typeface="+mn-cs"/>
              </a:rPr>
              <a:t>I am Walt Schalk from the ARL Division in Las Vegas, NV.</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So far, you have started to hear about several ARL research topics on dispersion.  And you will hear more, later, as well.</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However, my topic is a little different….  (variation on a similar theme)….  </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I will be talking about ARL’s specialized dispersion and meteorology activities.  An interest thing is that some of these activities can have immediate and life-saving impacts.</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But First, I am going to take a side step to give a little background/context…</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a:t>
            </a:fld>
            <a:endParaRPr lang="en-US" dirty="0"/>
          </a:p>
        </p:txBody>
      </p:sp>
    </p:spTree>
    <p:extLst>
      <p:ext uri="{BB962C8B-B14F-4D97-AF65-F5344CB8AC3E}">
        <p14:creationId xmlns:p14="http://schemas.microsoft.com/office/powerpoint/2010/main" val="1926147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we do…</a:t>
            </a:r>
          </a:p>
          <a:p>
            <a:r>
              <a:rPr lang="en-US" sz="1200" kern="1200" dirty="0">
                <a:solidFill>
                  <a:schemeClr val="tx1"/>
                </a:solidFill>
                <a:effectLst/>
                <a:latin typeface="+mn-lt"/>
                <a:ea typeface="+mn-ea"/>
                <a:cs typeface="+mn-cs"/>
              </a:rPr>
              <a:t>We operate and maintain weather data collection </a:t>
            </a:r>
            <a:r>
              <a:rPr lang="en-US" sz="1200" kern="1200" dirty="0" err="1">
                <a:solidFill>
                  <a:schemeClr val="tx1"/>
                </a:solidFill>
                <a:effectLst/>
                <a:latin typeface="+mn-lt"/>
                <a:ea typeface="+mn-ea"/>
                <a:cs typeface="+mn-cs"/>
              </a:rPr>
              <a:t>mesonets</a:t>
            </a:r>
            <a:r>
              <a:rPr lang="en-US" sz="1200" kern="1200" dirty="0">
                <a:solidFill>
                  <a:schemeClr val="tx1"/>
                </a:solidFill>
                <a:effectLst/>
                <a:latin typeface="+mn-lt"/>
                <a:ea typeface="+mn-ea"/>
                <a:cs typeface="+mn-cs"/>
              </a:rPr>
              <a:t> to characterize the atmospheric boundary layer of complex meteorological flows.  This includes systems that measure the standard set of parameters (temperature, humidity, pressure, precipitation, wind speed and direction, with solar radiation and lightning strike data in some locations)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Meteorological Data Collection</a:t>
            </a:r>
          </a:p>
          <a:p>
            <a:r>
              <a:rPr lang="en-US" sz="1200" kern="1200" dirty="0">
                <a:solidFill>
                  <a:schemeClr val="tx1"/>
                </a:solidFill>
                <a:effectLst/>
                <a:latin typeface="+mn-lt"/>
                <a:ea typeface="+mn-ea"/>
                <a:cs typeface="+mn-cs"/>
              </a:rPr>
              <a:t>Examples shown here include the Field Research Division mesonet in Idaho, the Special Operations and Research Division mesonet in Nevada, and the Atmospheric Turbulence and Diffusion Division </a:t>
            </a:r>
            <a:r>
              <a:rPr lang="en-US" sz="1200" kern="1200" dirty="0" err="1">
                <a:solidFill>
                  <a:schemeClr val="tx1"/>
                </a:solidFill>
                <a:effectLst/>
                <a:latin typeface="+mn-lt"/>
                <a:ea typeface="+mn-ea"/>
                <a:cs typeface="+mn-cs"/>
              </a:rPr>
              <a:t>mesonet</a:t>
            </a:r>
            <a:r>
              <a:rPr lang="en-US" sz="1200" kern="1200" dirty="0">
                <a:solidFill>
                  <a:schemeClr val="tx1"/>
                </a:solidFill>
                <a:effectLst/>
                <a:latin typeface="+mn-lt"/>
                <a:ea typeface="+mn-ea"/>
                <a:cs typeface="+mn-cs"/>
              </a:rPr>
              <a:t> in Washington, DC.  Also shown are examples of some of the instrumentation in these networks including meteorological towers, sodar, and radiosonde balloons.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Products…</a:t>
            </a:r>
          </a:p>
          <a:p>
            <a:r>
              <a:rPr lang="en-US" sz="1200" kern="1200" dirty="0">
                <a:solidFill>
                  <a:schemeClr val="tx1"/>
                </a:solidFill>
                <a:effectLst/>
                <a:latin typeface="+mn-lt"/>
                <a:ea typeface="+mn-ea"/>
                <a:cs typeface="+mn-cs"/>
              </a:rPr>
              <a:t>Graphical displays of weather data; surface, upper air, and precipitation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Importance…</a:t>
            </a:r>
          </a:p>
          <a:p>
            <a:r>
              <a:rPr lang="en-US" sz="1200" kern="1200" dirty="0">
                <a:solidFill>
                  <a:schemeClr val="tx1"/>
                </a:solidFill>
                <a:effectLst/>
                <a:latin typeface="+mn-lt"/>
                <a:ea typeface="+mn-ea"/>
                <a:cs typeface="+mn-cs"/>
              </a:rPr>
              <a:t>These data are the foundation for the services provided to the DOE.  They provide the input/basis</a:t>
            </a:r>
            <a:r>
              <a:rPr lang="en-US" sz="1200" kern="1200" baseline="0" dirty="0">
                <a:solidFill>
                  <a:schemeClr val="tx1"/>
                </a:solidFill>
                <a:effectLst/>
                <a:latin typeface="+mn-lt"/>
                <a:ea typeface="+mn-ea"/>
                <a:cs typeface="+mn-cs"/>
              </a:rPr>
              <a:t> for dispersion work.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will be a poster that will go into more detail about this activity.</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10</a:t>
            </a:fld>
            <a:endParaRPr lang="en-US" dirty="0"/>
          </a:p>
        </p:txBody>
      </p:sp>
    </p:spTree>
    <p:extLst>
      <p:ext uri="{BB962C8B-B14F-4D97-AF65-F5344CB8AC3E}">
        <p14:creationId xmlns:p14="http://schemas.microsoft.com/office/powerpoint/2010/main" val="1799969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Meteorological Data Analysis</a:t>
            </a:r>
          </a:p>
          <a:p>
            <a:r>
              <a:rPr lang="en-US" sz="1200" kern="1200" dirty="0">
                <a:solidFill>
                  <a:schemeClr val="tx1"/>
                </a:solidFill>
                <a:effectLst/>
                <a:latin typeface="+mn-lt"/>
                <a:ea typeface="+mn-ea"/>
                <a:cs typeface="+mn-cs"/>
              </a:rPr>
              <a:t>Shown here are examples of Climatological and Site Environmental Reports from FRD and SORD on the left. On the right are examples of State and Federal environmental compliance requirements that require meteorological data.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we do…</a:t>
            </a:r>
          </a:p>
          <a:p>
            <a:r>
              <a:rPr lang="en-US" sz="1200" kern="1200" dirty="0">
                <a:solidFill>
                  <a:schemeClr val="tx1"/>
                </a:solidFill>
                <a:effectLst/>
                <a:latin typeface="+mn-lt"/>
                <a:ea typeface="+mn-ea"/>
                <a:cs typeface="+mn-cs"/>
              </a:rPr>
              <a:t>After data are collected, they are processed, quality checked and assured, and archived.  These data are analyzed in many different ways depending on the customer’s requirements.  But some of the more routine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Products…</a:t>
            </a:r>
          </a:p>
          <a:p>
            <a:r>
              <a:rPr lang="en-US" sz="1200" kern="1200" dirty="0">
                <a:solidFill>
                  <a:schemeClr val="tx1"/>
                </a:solidFill>
                <a:effectLst/>
                <a:latin typeface="+mn-lt"/>
                <a:ea typeface="+mn-ea"/>
                <a:cs typeface="+mn-cs"/>
              </a:rPr>
              <a:t>Include</a:t>
            </a:r>
          </a:p>
          <a:p>
            <a:pPr lvl="0"/>
            <a:r>
              <a:rPr lang="en-US" sz="1200" kern="1200" dirty="0">
                <a:solidFill>
                  <a:schemeClr val="tx1"/>
                </a:solidFill>
                <a:effectLst/>
                <a:latin typeface="+mn-lt"/>
                <a:ea typeface="+mn-ea"/>
                <a:cs typeface="+mn-cs"/>
              </a:rPr>
              <a:t>Reports (wind, precipitation, and temperatures) to plan activities and experiments on the sites</a:t>
            </a:r>
          </a:p>
          <a:p>
            <a:pPr lvl="0"/>
            <a:r>
              <a:rPr lang="en-US" sz="1200" kern="1200" dirty="0">
                <a:solidFill>
                  <a:schemeClr val="tx1"/>
                </a:solidFill>
                <a:effectLst/>
                <a:latin typeface="+mn-lt"/>
                <a:ea typeface="+mn-ea"/>
                <a:cs typeface="+mn-cs"/>
              </a:rPr>
              <a:t>Used in engineering designs for facilities and outdoor structures</a:t>
            </a:r>
          </a:p>
          <a:p>
            <a:pPr lvl="0"/>
            <a:r>
              <a:rPr lang="en-US" sz="1200" kern="1200" dirty="0">
                <a:solidFill>
                  <a:schemeClr val="tx1"/>
                </a:solidFill>
                <a:effectLst/>
                <a:latin typeface="+mn-lt"/>
                <a:ea typeface="+mn-ea"/>
                <a:cs typeface="+mn-cs"/>
              </a:rPr>
              <a:t>Annual site environmental reports </a:t>
            </a:r>
          </a:p>
          <a:p>
            <a:pPr lvl="0"/>
            <a:r>
              <a:rPr lang="en-US" sz="1200" kern="1200" dirty="0">
                <a:solidFill>
                  <a:schemeClr val="tx1"/>
                </a:solidFill>
                <a:effectLst/>
                <a:latin typeface="+mn-lt"/>
                <a:ea typeface="+mn-ea"/>
                <a:cs typeface="+mn-cs"/>
              </a:rPr>
              <a:t>Site environmental impact statements</a:t>
            </a:r>
          </a:p>
          <a:p>
            <a:pPr lvl="0"/>
            <a:r>
              <a:rPr lang="en-US" sz="1200" kern="1200" dirty="0">
                <a:solidFill>
                  <a:schemeClr val="tx1"/>
                </a:solidFill>
                <a:effectLst/>
                <a:latin typeface="+mn-lt"/>
                <a:ea typeface="+mn-ea"/>
                <a:cs typeface="+mn-cs"/>
              </a:rPr>
              <a:t>Environmental compliance requirements both State and federal and can include</a:t>
            </a:r>
          </a:p>
          <a:p>
            <a:pPr lvl="1"/>
            <a:r>
              <a:rPr lang="en-US" sz="1200" kern="1200" dirty="0">
                <a:solidFill>
                  <a:schemeClr val="tx1"/>
                </a:solidFill>
                <a:effectLst/>
                <a:latin typeface="+mn-lt"/>
                <a:ea typeface="+mn-ea"/>
                <a:cs typeface="+mn-cs"/>
              </a:rPr>
              <a:t>Precipitation events (run off, ground water)</a:t>
            </a:r>
          </a:p>
          <a:p>
            <a:pPr lvl="1"/>
            <a:r>
              <a:rPr lang="en-US" sz="1200" kern="1200" dirty="0">
                <a:solidFill>
                  <a:schemeClr val="tx1"/>
                </a:solidFill>
                <a:effectLst/>
                <a:latin typeface="+mn-lt"/>
                <a:ea typeface="+mn-ea"/>
                <a:cs typeface="+mn-cs"/>
              </a:rPr>
              <a:t>NESHAPS – National Emissions Standards for Hazardous Air Pollutants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Importance</a:t>
            </a:r>
          </a:p>
          <a:p>
            <a:r>
              <a:rPr lang="en-US" sz="1200" kern="1200" dirty="0">
                <a:solidFill>
                  <a:schemeClr val="tx1"/>
                </a:solidFill>
                <a:effectLst/>
                <a:latin typeface="+mn-lt"/>
                <a:ea typeface="+mn-ea"/>
                <a:cs typeface="+mn-cs"/>
              </a:rPr>
              <a:t>Maintain the safe development, operation of testing and experimental facilities, environmental restoration, and the safety of workers, environment, off-site populations, and property.</a:t>
            </a:r>
          </a:p>
          <a:p>
            <a:pPr lvl="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11</a:t>
            </a:fld>
            <a:endParaRPr lang="en-US" dirty="0"/>
          </a:p>
        </p:txBody>
      </p:sp>
    </p:spTree>
    <p:extLst>
      <p:ext uri="{BB962C8B-B14F-4D97-AF65-F5344CB8AC3E}">
        <p14:creationId xmlns:p14="http://schemas.microsoft.com/office/powerpoint/2010/main" val="4044753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we do…</a:t>
            </a:r>
          </a:p>
          <a:p>
            <a:r>
              <a:rPr lang="en-US" sz="1200" kern="1200" dirty="0">
                <a:solidFill>
                  <a:schemeClr val="tx1"/>
                </a:solidFill>
                <a:effectLst/>
                <a:latin typeface="+mn-lt"/>
                <a:ea typeface="+mn-ea"/>
                <a:cs typeface="+mn-cs"/>
              </a:rPr>
              <a:t>The Divisions conduct local mesoscale weather forecast modeling work focusing on their particular regions and in some cases incorporate their local </a:t>
            </a:r>
            <a:r>
              <a:rPr lang="en-US" sz="1200" kern="1200" dirty="0" err="1">
                <a:solidFill>
                  <a:schemeClr val="tx1"/>
                </a:solidFill>
                <a:effectLst/>
                <a:latin typeface="+mn-lt"/>
                <a:ea typeface="+mn-ea"/>
                <a:cs typeface="+mn-cs"/>
              </a:rPr>
              <a:t>mesonet</a:t>
            </a:r>
            <a:r>
              <a:rPr lang="en-US" sz="1200" kern="1200" dirty="0">
                <a:solidFill>
                  <a:schemeClr val="tx1"/>
                </a:solidFill>
                <a:effectLst/>
                <a:latin typeface="+mn-lt"/>
                <a:ea typeface="+mn-ea"/>
                <a:cs typeface="+mn-cs"/>
              </a:rPr>
              <a:t>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Mesoscale Weather Forecast Modeling</a:t>
            </a:r>
          </a:p>
          <a:p>
            <a:r>
              <a:rPr lang="en-US" sz="1200" kern="1200" dirty="0">
                <a:solidFill>
                  <a:schemeClr val="tx1"/>
                </a:solidFill>
                <a:effectLst/>
                <a:latin typeface="+mn-lt"/>
                <a:ea typeface="+mn-ea"/>
                <a:cs typeface="+mn-cs"/>
              </a:rPr>
              <a:t>Examples of local mesoscale weather forecast model products from across the Lab are shown here.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Products…</a:t>
            </a:r>
          </a:p>
          <a:p>
            <a:r>
              <a:rPr lang="en-US" sz="1200" kern="1200" dirty="0">
                <a:solidFill>
                  <a:schemeClr val="tx1"/>
                </a:solidFill>
                <a:effectLst/>
                <a:latin typeface="+mn-lt"/>
                <a:ea typeface="+mn-ea"/>
                <a:cs typeface="+mn-cs"/>
              </a:rPr>
              <a:t>Graphical and text output of weather parameters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Importance…</a:t>
            </a:r>
          </a:p>
          <a:p>
            <a:r>
              <a:rPr lang="en-US" sz="1200" kern="1200" dirty="0">
                <a:solidFill>
                  <a:schemeClr val="tx1"/>
                </a:solidFill>
                <a:effectLst/>
                <a:latin typeface="+mn-lt"/>
                <a:ea typeface="+mn-ea"/>
                <a:cs typeface="+mn-cs"/>
              </a:rPr>
              <a:t>These results and products are used to provide information for our partners for</a:t>
            </a:r>
          </a:p>
          <a:p>
            <a:pPr lvl="0"/>
            <a:r>
              <a:rPr lang="en-US" sz="1200" kern="1200" dirty="0">
                <a:solidFill>
                  <a:schemeClr val="tx1"/>
                </a:solidFill>
                <a:effectLst/>
                <a:latin typeface="+mn-lt"/>
                <a:ea typeface="+mn-ea"/>
                <a:cs typeface="+mn-cs"/>
              </a:rPr>
              <a:t>Daily forecasting</a:t>
            </a:r>
          </a:p>
          <a:p>
            <a:pPr lvl="0"/>
            <a:r>
              <a:rPr lang="en-US" sz="1200" kern="1200" dirty="0">
                <a:solidFill>
                  <a:schemeClr val="tx1"/>
                </a:solidFill>
                <a:effectLst/>
                <a:latin typeface="+mn-lt"/>
                <a:ea typeface="+mn-ea"/>
                <a:cs typeface="+mn-cs"/>
              </a:rPr>
              <a:t>Wind fields to drive dispersion models</a:t>
            </a:r>
          </a:p>
          <a:p>
            <a:pPr lvl="0"/>
            <a:r>
              <a:rPr lang="en-US" sz="1200" kern="1200" dirty="0">
                <a:solidFill>
                  <a:schemeClr val="tx1"/>
                </a:solidFill>
                <a:effectLst/>
                <a:latin typeface="+mn-lt"/>
                <a:ea typeface="+mn-ea"/>
                <a:cs typeface="+mn-cs"/>
              </a:rPr>
              <a:t>Input for site flight operations</a:t>
            </a:r>
          </a:p>
          <a:p>
            <a:pPr lvl="0"/>
            <a:r>
              <a:rPr lang="en-US" sz="1200" kern="1200" dirty="0">
                <a:solidFill>
                  <a:schemeClr val="tx1"/>
                </a:solidFill>
                <a:effectLst/>
                <a:latin typeface="+mn-lt"/>
                <a:ea typeface="+mn-ea"/>
                <a:cs typeface="+mn-cs"/>
              </a:rPr>
              <a:t>Planning of weather sensitive activities (i.e. crane work, digging, explosives handling)</a:t>
            </a: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12</a:t>
            </a:fld>
            <a:endParaRPr lang="en-US" dirty="0"/>
          </a:p>
        </p:txBody>
      </p:sp>
    </p:spTree>
    <p:extLst>
      <p:ext uri="{BB962C8B-B14F-4D97-AF65-F5344CB8AC3E}">
        <p14:creationId xmlns:p14="http://schemas.microsoft.com/office/powerpoint/2010/main" val="12672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Meteorological Surveillance and Forecasting</a:t>
            </a:r>
          </a:p>
          <a:p>
            <a:r>
              <a:rPr lang="en-US" sz="1200" kern="1200" dirty="0">
                <a:solidFill>
                  <a:schemeClr val="tx1"/>
                </a:solidFill>
                <a:effectLst/>
                <a:latin typeface="+mn-lt"/>
                <a:ea typeface="+mn-ea"/>
                <a:cs typeface="+mn-cs"/>
              </a:rPr>
              <a:t>Shown here are examples of daily forecasts and significant/severe weather statements for specific DOE and NNSA sites by FRD and SORD.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we do…</a:t>
            </a:r>
          </a:p>
          <a:p>
            <a:r>
              <a:rPr lang="en-US" sz="1200" kern="1200" dirty="0">
                <a:solidFill>
                  <a:schemeClr val="tx1"/>
                </a:solidFill>
                <a:effectLst/>
                <a:latin typeface="+mn-lt"/>
                <a:ea typeface="+mn-ea"/>
                <a:cs typeface="+mn-cs"/>
              </a:rPr>
              <a:t>The mesonet data are analyzed and used in near real time for: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Products…</a:t>
            </a:r>
          </a:p>
          <a:p>
            <a:r>
              <a:rPr lang="en-US" sz="1200" kern="1200" dirty="0">
                <a:solidFill>
                  <a:schemeClr val="tx1"/>
                </a:solidFill>
                <a:effectLst/>
                <a:latin typeface="+mn-lt"/>
                <a:ea typeface="+mn-ea"/>
                <a:cs typeface="+mn-cs"/>
              </a:rPr>
              <a:t>Site specific weather forecasts for daily operational impacts</a:t>
            </a:r>
          </a:p>
          <a:p>
            <a:pPr lvl="0"/>
            <a:r>
              <a:rPr lang="en-US" sz="1200" kern="1200" dirty="0">
                <a:solidFill>
                  <a:schemeClr val="tx1"/>
                </a:solidFill>
                <a:effectLst/>
                <a:latin typeface="+mn-lt"/>
                <a:ea typeface="+mn-ea"/>
                <a:cs typeface="+mn-cs"/>
              </a:rPr>
              <a:t>Site wide twice daily</a:t>
            </a:r>
          </a:p>
          <a:p>
            <a:pPr lvl="0"/>
            <a:r>
              <a:rPr lang="en-US" sz="1200" kern="1200" dirty="0">
                <a:solidFill>
                  <a:schemeClr val="tx1"/>
                </a:solidFill>
                <a:effectLst/>
                <a:latin typeface="+mn-lt"/>
                <a:ea typeface="+mn-ea"/>
                <a:cs typeface="+mn-cs"/>
              </a:rPr>
              <a:t>Location/event specific</a:t>
            </a:r>
          </a:p>
          <a:p>
            <a:pPr lvl="0"/>
            <a:r>
              <a:rPr lang="en-US" sz="1200" kern="1200" dirty="0">
                <a:solidFill>
                  <a:schemeClr val="tx1"/>
                </a:solidFill>
                <a:effectLst/>
                <a:latin typeface="+mn-lt"/>
                <a:ea typeface="+mn-ea"/>
                <a:cs typeface="+mn-cs"/>
              </a:rPr>
              <a:t>Precipitation data for compliance reporting (over an ½”)</a:t>
            </a:r>
          </a:p>
          <a:p>
            <a:r>
              <a:rPr lang="en-US" sz="1200" kern="1200" dirty="0">
                <a:solidFill>
                  <a:schemeClr val="tx1"/>
                </a:solidFill>
                <a:effectLst/>
                <a:latin typeface="+mn-lt"/>
                <a:ea typeface="+mn-ea"/>
                <a:cs typeface="+mn-cs"/>
              </a:rPr>
              <a:t>Weather surveillance</a:t>
            </a:r>
          </a:p>
          <a:p>
            <a:pPr lvl="0"/>
            <a:r>
              <a:rPr lang="en-US" sz="1200" kern="1200" dirty="0">
                <a:solidFill>
                  <a:schemeClr val="tx1"/>
                </a:solidFill>
                <a:effectLst/>
                <a:latin typeface="+mn-lt"/>
                <a:ea typeface="+mn-ea"/>
                <a:cs typeface="+mn-cs"/>
              </a:rPr>
              <a:t>Issue site specific severe weather statements that include</a:t>
            </a:r>
          </a:p>
          <a:p>
            <a:pPr lvl="1"/>
            <a:r>
              <a:rPr lang="en-US" sz="1200" kern="1200" dirty="0">
                <a:solidFill>
                  <a:schemeClr val="tx1"/>
                </a:solidFill>
                <a:effectLst/>
                <a:latin typeface="+mn-lt"/>
                <a:ea typeface="+mn-ea"/>
                <a:cs typeface="+mn-cs"/>
              </a:rPr>
              <a:t>High winds</a:t>
            </a:r>
          </a:p>
          <a:p>
            <a:pPr lvl="1"/>
            <a:r>
              <a:rPr lang="en-US" sz="1200" kern="1200" dirty="0">
                <a:solidFill>
                  <a:schemeClr val="tx1"/>
                </a:solidFill>
                <a:effectLst/>
                <a:latin typeface="+mn-lt"/>
                <a:ea typeface="+mn-ea"/>
                <a:cs typeface="+mn-cs"/>
              </a:rPr>
              <a:t>Lightning</a:t>
            </a:r>
          </a:p>
          <a:p>
            <a:pPr lvl="1"/>
            <a:r>
              <a:rPr lang="en-US" sz="1200" kern="1200" dirty="0">
                <a:solidFill>
                  <a:schemeClr val="tx1"/>
                </a:solidFill>
                <a:effectLst/>
                <a:latin typeface="+mn-lt"/>
                <a:ea typeface="+mn-ea"/>
                <a:cs typeface="+mn-cs"/>
              </a:rPr>
              <a:t>Extreme temperatures</a:t>
            </a:r>
          </a:p>
          <a:p>
            <a:pPr lvl="1"/>
            <a:r>
              <a:rPr lang="en-US" sz="1200" kern="1200" dirty="0">
                <a:solidFill>
                  <a:schemeClr val="tx1"/>
                </a:solidFill>
                <a:effectLst/>
                <a:latin typeface="+mn-lt"/>
                <a:ea typeface="+mn-ea"/>
                <a:cs typeface="+mn-cs"/>
              </a:rPr>
              <a:t>Winter weather</a:t>
            </a:r>
          </a:p>
          <a:p>
            <a:pPr lvl="1"/>
            <a:r>
              <a:rPr lang="en-US" sz="1200" kern="1200" dirty="0">
                <a:solidFill>
                  <a:schemeClr val="tx1"/>
                </a:solidFill>
                <a:effectLst/>
                <a:latin typeface="+mn-lt"/>
                <a:ea typeface="+mn-ea"/>
                <a:cs typeface="+mn-cs"/>
              </a:rPr>
              <a:t>Potential flooding events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Importance</a:t>
            </a:r>
          </a:p>
          <a:p>
            <a:r>
              <a:rPr lang="en-US" sz="1200" kern="1200" dirty="0">
                <a:solidFill>
                  <a:schemeClr val="tx1"/>
                </a:solidFill>
                <a:effectLst/>
                <a:latin typeface="+mn-lt"/>
                <a:ea typeface="+mn-ea"/>
                <a:cs typeface="+mn-cs"/>
              </a:rPr>
              <a:t>For site worker and facility safety, and daily project planning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FRD wind forecasts were essential in the inflation and deflation of a large fabric dome structure.  Wind speeds were a critical component of success.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Wildfire Prevention at the NNSS - During wildland fire season, we work closely with the fire department of the site.  When thunderstorms are forecast, we communicate closely and fire teams are dispatched to the field and our lightning detection data are watched and when strikes occur, fire teams inspect the area to check for smoldering areas and douse them before they become an issue.  This has worked well for several seasons now.</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13</a:t>
            </a:fld>
            <a:endParaRPr lang="en-US" dirty="0"/>
          </a:p>
        </p:txBody>
      </p:sp>
    </p:spTree>
    <p:extLst>
      <p:ext uri="{BB962C8B-B14F-4D97-AF65-F5344CB8AC3E}">
        <p14:creationId xmlns:p14="http://schemas.microsoft.com/office/powerpoint/2010/main" val="25972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Consequence Assessment</a:t>
            </a:r>
          </a:p>
          <a:p>
            <a:r>
              <a:rPr lang="en-US" sz="1200" kern="1200" dirty="0">
                <a:solidFill>
                  <a:schemeClr val="tx1"/>
                </a:solidFill>
                <a:effectLst/>
                <a:latin typeface="+mn-lt"/>
                <a:ea typeface="+mn-ea"/>
                <a:cs typeface="+mn-cs"/>
              </a:rPr>
              <a:t>ARL uses the data collected to run dispersion models and provide expertise to assist Emergency Responders/Managers during airborne hazardous material releases.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slide shows the four basic steps of an event</a:t>
            </a:r>
          </a:p>
          <a:p>
            <a:pPr lvl="0"/>
            <a:r>
              <a:rPr lang="en-US" sz="1200" u="none" strike="noStrike" kern="1200" dirty="0">
                <a:solidFill>
                  <a:schemeClr val="tx1"/>
                </a:solidFill>
                <a:effectLst/>
                <a:latin typeface="+mn-lt"/>
                <a:ea typeface="+mn-ea"/>
                <a:cs typeface="+mn-cs"/>
              </a:rPr>
              <a:t>something happens (i.e. a vehicle accident, a lightning strike, etc..)</a:t>
            </a:r>
          </a:p>
          <a:p>
            <a:pPr lvl="0"/>
            <a:r>
              <a:rPr lang="en-US" sz="1200" u="none" strike="noStrike" kern="1200" dirty="0">
                <a:solidFill>
                  <a:schemeClr val="tx1"/>
                </a:solidFill>
                <a:effectLst/>
                <a:latin typeface="+mn-lt"/>
                <a:ea typeface="+mn-ea"/>
                <a:cs typeface="+mn-cs"/>
              </a:rPr>
              <a:t>turns into something bigger and more dangerous</a:t>
            </a:r>
          </a:p>
          <a:p>
            <a:pPr lvl="0"/>
            <a:r>
              <a:rPr lang="en-US" sz="1200" u="none" strike="noStrike" kern="1200" dirty="0">
                <a:solidFill>
                  <a:schemeClr val="tx1"/>
                </a:solidFill>
                <a:effectLst/>
                <a:latin typeface="+mn-lt"/>
                <a:ea typeface="+mn-ea"/>
                <a:cs typeface="+mn-cs"/>
              </a:rPr>
              <a:t>information is collected about the event (i.e. weather data, source information)</a:t>
            </a:r>
          </a:p>
          <a:p>
            <a:pPr lvl="0"/>
            <a:r>
              <a:rPr lang="en-US" sz="1200" u="none" strike="noStrike" kern="1200" dirty="0">
                <a:solidFill>
                  <a:schemeClr val="tx1"/>
                </a:solidFill>
                <a:effectLst/>
                <a:latin typeface="+mn-lt"/>
                <a:ea typeface="+mn-ea"/>
                <a:cs typeface="+mn-cs"/>
              </a:rPr>
              <a:t>dispersion models are run to calculate potential areas of contamination and provided to emergency responders.</a:t>
            </a:r>
          </a:p>
          <a:p>
            <a:r>
              <a:rPr lang="en-US" sz="1200" kern="1200" dirty="0">
                <a:solidFill>
                  <a:schemeClr val="tx1"/>
                </a:solidFill>
                <a:effectLst/>
                <a:latin typeface="+mn-lt"/>
                <a:ea typeface="+mn-ea"/>
                <a:cs typeface="+mn-cs"/>
              </a:rPr>
              <a:t>Steps three and four are repeated as new and additional information are learned, which can be helpful to better quantify the event.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will be a poster that will go into more detail about this activity.</a:t>
            </a:r>
          </a:p>
        </p:txBody>
      </p:sp>
      <p:sp>
        <p:nvSpPr>
          <p:cNvPr id="4" name="Slide Number Placeholder 3"/>
          <p:cNvSpPr>
            <a:spLocks noGrp="1"/>
          </p:cNvSpPr>
          <p:nvPr>
            <p:ph type="sldNum" sz="quarter" idx="10"/>
          </p:nvPr>
        </p:nvSpPr>
        <p:spPr/>
        <p:txBody>
          <a:bodyPr/>
          <a:lstStyle/>
          <a:p>
            <a:fld id="{25D937EE-F0B7-4AC3-94B7-22809C3A57B5}" type="slidenum">
              <a:rPr lang="en-US" smtClean="0"/>
              <a:t>14</a:t>
            </a:fld>
            <a:endParaRPr lang="en-US" dirty="0"/>
          </a:p>
        </p:txBody>
      </p:sp>
    </p:spTree>
    <p:extLst>
      <p:ext uri="{BB962C8B-B14F-4D97-AF65-F5344CB8AC3E}">
        <p14:creationId xmlns:p14="http://schemas.microsoft.com/office/powerpoint/2010/main" val="3597259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Specialized Experiment Support</a:t>
            </a:r>
          </a:p>
          <a:p>
            <a:r>
              <a:rPr lang="en-US" sz="1200" kern="1200" dirty="0">
                <a:solidFill>
                  <a:schemeClr val="tx1"/>
                </a:solidFill>
                <a:effectLst/>
                <a:latin typeface="+mn-lt"/>
                <a:ea typeface="+mn-ea"/>
                <a:cs typeface="+mn-cs"/>
              </a:rPr>
              <a:t>DOE, NNSA, other agencies, and companies conduct experiments on the DOE sites.  Some at the NNSS involve explosives of varying degree both above and below ground.  The specific wants and needs of a customer also differ, from where will the cloud go, to how is the atmosphere affected.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we do..</a:t>
            </a:r>
          </a:p>
          <a:p>
            <a:r>
              <a:rPr lang="en-US" sz="1200" kern="1200" dirty="0">
                <a:solidFill>
                  <a:schemeClr val="tx1"/>
                </a:solidFill>
                <a:effectLst/>
                <a:latin typeface="+mn-lt"/>
                <a:ea typeface="+mn-ea"/>
                <a:cs typeface="+mn-cs"/>
              </a:rPr>
              <a:t>We work with each individual customer to determine their specific meteorological needs and tailor a program unique to their experiment.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Products</a:t>
            </a:r>
          </a:p>
          <a:p>
            <a:r>
              <a:rPr lang="en-US" sz="1200" kern="1200" dirty="0">
                <a:solidFill>
                  <a:schemeClr val="tx1"/>
                </a:solidFill>
                <a:effectLst/>
                <a:latin typeface="+mn-lt"/>
                <a:ea typeface="+mn-ea"/>
                <a:cs typeface="+mn-cs"/>
              </a:rPr>
              <a:t>The unique program may include locating a surface weather station near to the event, planning for the release of radiosonde balloons, obtaining go/no-go criteria, and detailed forecasting to the very specific area of the experiment.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SORD, we have been working with scientists from the DOE National Laboratories on experiments at the NNSS.  They have very specific needs in terms of wind speed requirements for both experiment set-up and for execution. Our forecasts are an important part of their daily operations and work plan.  Other </a:t>
            </a:r>
            <a:r>
              <a:rPr lang="en-US" sz="1200" kern="1200" dirty="0" smtClean="0">
                <a:solidFill>
                  <a:schemeClr val="tx1"/>
                </a:solidFill>
                <a:effectLst/>
                <a:latin typeface="+mn-lt"/>
                <a:ea typeface="+mn-ea"/>
                <a:cs typeface="+mn-cs"/>
              </a:rPr>
              <a:t>factors, such as lightning, </a:t>
            </a:r>
            <a:r>
              <a:rPr lang="en-US" sz="1200" kern="1200" dirty="0">
                <a:solidFill>
                  <a:schemeClr val="tx1"/>
                </a:solidFill>
                <a:effectLst/>
                <a:latin typeface="+mn-lt"/>
                <a:ea typeface="+mn-ea"/>
                <a:cs typeface="+mn-cs"/>
              </a:rPr>
              <a:t>are also </a:t>
            </a:r>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very important part of their experiments success and safety and </a:t>
            </a:r>
            <a:r>
              <a:rPr lang="en-US" sz="1200" kern="1200" dirty="0" smtClean="0">
                <a:solidFill>
                  <a:schemeClr val="tx1"/>
                </a:solidFill>
                <a:effectLst/>
                <a:latin typeface="+mn-lt"/>
                <a:ea typeface="+mn-ea"/>
                <a:cs typeface="+mn-cs"/>
              </a:rPr>
              <a:t>are built </a:t>
            </a:r>
            <a:r>
              <a:rPr lang="en-US" sz="1200" kern="1200" dirty="0">
                <a:solidFill>
                  <a:schemeClr val="tx1"/>
                </a:solidFill>
                <a:effectLst/>
                <a:latin typeface="+mn-lt"/>
                <a:ea typeface="+mn-ea"/>
                <a:cs typeface="+mn-cs"/>
              </a:rPr>
              <a:t>in to the program developed for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Importance</a:t>
            </a:r>
          </a:p>
          <a:p>
            <a:r>
              <a:rPr lang="en-US" sz="1200" kern="1200" dirty="0">
                <a:solidFill>
                  <a:schemeClr val="tx1"/>
                </a:solidFill>
                <a:effectLst/>
                <a:latin typeface="+mn-lt"/>
                <a:ea typeface="+mn-ea"/>
                <a:cs typeface="+mn-cs"/>
              </a:rPr>
              <a:t>Safe set-up of the experiment as well as the safe execution of the experiment.  Worker and environmental safety.  Meet or exceed experiment objectives that may have an impact on national security experiments.</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15</a:t>
            </a:fld>
            <a:endParaRPr lang="en-US" dirty="0"/>
          </a:p>
        </p:txBody>
      </p:sp>
    </p:spTree>
    <p:extLst>
      <p:ext uri="{BB962C8B-B14F-4D97-AF65-F5344CB8AC3E}">
        <p14:creationId xmlns:p14="http://schemas.microsoft.com/office/powerpoint/2010/main" val="2340690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Air Quality Modeling</a:t>
            </a:r>
          </a:p>
          <a:p>
            <a:r>
              <a:rPr lang="en-US" sz="1200" kern="1200" dirty="0">
                <a:solidFill>
                  <a:schemeClr val="tx1"/>
                </a:solidFill>
                <a:effectLst/>
                <a:latin typeface="+mn-lt"/>
                <a:ea typeface="+mn-ea"/>
                <a:cs typeface="+mn-cs"/>
              </a:rPr>
              <a:t>At the NNSS, there are many emission sources scattered across the reservation.  In addition, the NNSS also has a unique capability to safely “spill” some fairly dangerous substances and study it’s dispersion, effects, etc.  As such, the DOE is required to obtain and maintain air quality permits.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we do…</a:t>
            </a:r>
          </a:p>
          <a:p>
            <a:r>
              <a:rPr lang="en-US" sz="1200" kern="1200" dirty="0">
                <a:solidFill>
                  <a:schemeClr val="tx1"/>
                </a:solidFill>
                <a:effectLst/>
                <a:latin typeface="+mn-lt"/>
                <a:ea typeface="+mn-ea"/>
                <a:cs typeface="+mn-cs"/>
              </a:rPr>
              <a:t>Work with the site environmental group, use their list of sources, incorporate our mesonet data and run the AERMOD air quality model for regulatory applications.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Products…</a:t>
            </a:r>
          </a:p>
          <a:p>
            <a:r>
              <a:rPr lang="en-US" sz="1200" kern="1200" dirty="0">
                <a:solidFill>
                  <a:schemeClr val="tx1"/>
                </a:solidFill>
                <a:effectLst/>
                <a:latin typeface="+mn-lt"/>
                <a:ea typeface="+mn-ea"/>
                <a:cs typeface="+mn-cs"/>
              </a:rPr>
              <a:t>Model results document submitted to environmental group to be included as part of the permit application/renewal to the State of Nevada.  Modeling is used to calculate potential off-site estimates where air quality standards are exceeded for ozone, for CO2, SO2, NO2, and PM10.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Importance</a:t>
            </a:r>
          </a:p>
          <a:p>
            <a:r>
              <a:rPr lang="en-US" sz="1200" kern="1200" dirty="0">
                <a:solidFill>
                  <a:schemeClr val="tx1"/>
                </a:solidFill>
                <a:effectLst/>
                <a:latin typeface="+mn-lt"/>
                <a:ea typeface="+mn-ea"/>
                <a:cs typeface="+mn-cs"/>
              </a:rPr>
              <a:t>To maintain worker and site safety, to obtain and maintain permits allowing experimental and support work to continue on the site.  Activities on the site should not contribute to (exceed standards) off-site air quality.</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16</a:t>
            </a:fld>
            <a:endParaRPr lang="en-US" dirty="0"/>
          </a:p>
        </p:txBody>
      </p:sp>
    </p:spTree>
    <p:extLst>
      <p:ext uri="{BB962C8B-B14F-4D97-AF65-F5344CB8AC3E}">
        <p14:creationId xmlns:p14="http://schemas.microsoft.com/office/powerpoint/2010/main" val="3837076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prior to the last program review in May 2011, the major Fukushima Daiichi event occurred in March. Quite a lot of work was done in near real time to model the initial and subsequent releases that occurred over the months that followed.  Several Federal agencies requested products and information.  Some of the information requested included:</a:t>
            </a:r>
          </a:p>
          <a:p>
            <a:pPr lvl="0"/>
            <a:r>
              <a:rPr lang="en-US" sz="1200" kern="1200" dirty="0">
                <a:solidFill>
                  <a:schemeClr val="tx1"/>
                </a:solidFill>
                <a:effectLst/>
                <a:latin typeface="+mn-lt"/>
                <a:ea typeface="+mn-ea"/>
                <a:cs typeface="+mn-cs"/>
              </a:rPr>
              <a:t>flow patterns</a:t>
            </a:r>
          </a:p>
          <a:p>
            <a:pPr lvl="0"/>
            <a:r>
              <a:rPr lang="en-US" sz="1200" kern="1200" dirty="0">
                <a:solidFill>
                  <a:schemeClr val="tx1"/>
                </a:solidFill>
                <a:effectLst/>
                <a:latin typeface="+mn-lt"/>
                <a:ea typeface="+mn-ea"/>
                <a:cs typeface="+mn-cs"/>
              </a:rPr>
              <a:t>time of arrival (to the US)</a:t>
            </a:r>
          </a:p>
          <a:p>
            <a:pPr lvl="0"/>
            <a:r>
              <a:rPr lang="en-US" sz="1200" kern="1200" dirty="0">
                <a:solidFill>
                  <a:schemeClr val="tx1"/>
                </a:solidFill>
                <a:effectLst/>
                <a:latin typeface="+mn-lt"/>
                <a:ea typeface="+mn-ea"/>
                <a:cs typeface="+mn-cs"/>
              </a:rPr>
              <a:t>material spread</a:t>
            </a:r>
          </a:p>
          <a:p>
            <a:pPr lvl="0"/>
            <a:r>
              <a:rPr lang="en-US" sz="1200" kern="1200" dirty="0">
                <a:solidFill>
                  <a:schemeClr val="tx1"/>
                </a:solidFill>
                <a:effectLst/>
                <a:latin typeface="+mn-lt"/>
                <a:ea typeface="+mn-ea"/>
                <a:cs typeface="+mn-cs"/>
              </a:rPr>
              <a:t>deposition on the water</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17</a:t>
            </a:fld>
            <a:endParaRPr lang="en-US" dirty="0"/>
          </a:p>
        </p:txBody>
      </p:sp>
    </p:spTree>
    <p:extLst>
      <p:ext uri="{BB962C8B-B14F-4D97-AF65-F5344CB8AC3E}">
        <p14:creationId xmlns:p14="http://schemas.microsoft.com/office/powerpoint/2010/main" val="1607085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HYSPLIT model is accessible by the National Weather Service Weather Forecast Offices.  Numerous events take place every year where HYSPLIT is used to support local city emergency responders through the NWS WFOs.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these events, HYSPLIT is run through the Weather Service Senior Duty Meteorologist at the National Centers for Environmental Prediction (NCEP).  ARL provides reach back dispersion expertise if needed.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wanted to highlight a couple events that I came across that generated some local evacuations.</a:t>
            </a:r>
          </a:p>
          <a:p>
            <a:pPr lvl="0"/>
            <a:r>
              <a:rPr lang="en-US" sz="1200" kern="1200" dirty="0" err="1">
                <a:solidFill>
                  <a:schemeClr val="tx1"/>
                </a:solidFill>
                <a:effectLst/>
                <a:latin typeface="+mn-lt"/>
                <a:ea typeface="+mn-ea"/>
                <a:cs typeface="+mn-cs"/>
              </a:rPr>
              <a:t>Isopentane</a:t>
            </a:r>
            <a:r>
              <a:rPr lang="en-US" sz="1200" kern="1200" dirty="0">
                <a:solidFill>
                  <a:schemeClr val="tx1"/>
                </a:solidFill>
                <a:effectLst/>
                <a:latin typeface="+mn-lt"/>
                <a:ea typeface="+mn-ea"/>
                <a:cs typeface="+mn-cs"/>
              </a:rPr>
              <a:t> and molten Sulphur in Amarillo, TX (October 2011)</a:t>
            </a:r>
          </a:p>
          <a:p>
            <a:pPr lvl="0"/>
            <a:r>
              <a:rPr lang="en-US" sz="1200" kern="1200" dirty="0">
                <a:solidFill>
                  <a:schemeClr val="tx1"/>
                </a:solidFill>
                <a:effectLst/>
                <a:latin typeface="+mn-lt"/>
                <a:ea typeface="+mn-ea"/>
                <a:cs typeface="+mn-cs"/>
              </a:rPr>
              <a:t>Oil tanker railcar fire in Phoenix, AZ (April 2014)</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18</a:t>
            </a:fld>
            <a:endParaRPr lang="en-US" dirty="0"/>
          </a:p>
        </p:txBody>
      </p:sp>
    </p:spTree>
    <p:extLst>
      <p:ext uri="{BB962C8B-B14F-4D97-AF65-F5344CB8AC3E}">
        <p14:creationId xmlns:p14="http://schemas.microsoft.com/office/powerpoint/2010/main" val="208510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Something I witnessed this past February.  We will have the weather channel on in our Weather Operations Center to keep up on what is happening nationally.  I happened to be in the Center and I looked up to see the Weather Channel using the HYSPLIT back trajectory capability to identify the origins of the cold air that flowed into one of the big storms in the Northeast.</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19</a:t>
            </a:fld>
            <a:endParaRPr lang="en-US" dirty="0"/>
          </a:p>
        </p:txBody>
      </p:sp>
    </p:spTree>
    <p:extLst>
      <p:ext uri="{BB962C8B-B14F-4D97-AF65-F5344CB8AC3E}">
        <p14:creationId xmlns:p14="http://schemas.microsoft.com/office/powerpoint/2010/main" val="349370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During the preparation for this review, we received data calls for “Research to Application” topics and work that</a:t>
            </a:r>
            <a:r>
              <a:rPr lang="en-US" sz="2000" b="1" baseline="0" dirty="0">
                <a:latin typeface="Arial" panose="020B0604020202020204" pitchFamily="34" charset="0"/>
                <a:cs typeface="Arial" panose="020B0604020202020204" pitchFamily="34" charset="0"/>
              </a:rPr>
              <a:t> has been completed.  While this is an important part of what we do as ARL…..</a:t>
            </a: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2</a:t>
            </a:fld>
            <a:endParaRPr lang="en-US" dirty="0"/>
          </a:p>
        </p:txBody>
      </p:sp>
    </p:spTree>
    <p:extLst>
      <p:ext uri="{BB962C8B-B14F-4D97-AF65-F5344CB8AC3E}">
        <p14:creationId xmlns:p14="http://schemas.microsoft.com/office/powerpoint/2010/main" val="2751288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20</a:t>
            </a:fld>
            <a:endParaRPr lang="en-US" dirty="0"/>
          </a:p>
        </p:txBody>
      </p:sp>
    </p:spTree>
    <p:extLst>
      <p:ext uri="{BB962C8B-B14F-4D97-AF65-F5344CB8AC3E}">
        <p14:creationId xmlns:p14="http://schemas.microsoft.com/office/powerpoint/2010/main" val="2349371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this work, we gain experience with the tools and on the information provided and develop lesson learned.</a:t>
            </a:r>
          </a:p>
        </p:txBody>
      </p:sp>
      <p:sp>
        <p:nvSpPr>
          <p:cNvPr id="4" name="Slide Number Placeholder 3"/>
          <p:cNvSpPr>
            <a:spLocks noGrp="1"/>
          </p:cNvSpPr>
          <p:nvPr>
            <p:ph type="sldNum" sz="quarter" idx="10"/>
          </p:nvPr>
        </p:nvSpPr>
        <p:spPr/>
        <p:txBody>
          <a:bodyPr/>
          <a:lstStyle/>
          <a:p>
            <a:fld id="{25D937EE-F0B7-4AC3-94B7-22809C3A57B5}" type="slidenum">
              <a:rPr lang="en-US" smtClean="0"/>
              <a:t>21</a:t>
            </a:fld>
            <a:endParaRPr lang="en-US" dirty="0"/>
          </a:p>
        </p:txBody>
      </p:sp>
    </p:spTree>
    <p:extLst>
      <p:ext uri="{BB962C8B-B14F-4D97-AF65-F5344CB8AC3E}">
        <p14:creationId xmlns:p14="http://schemas.microsoft.com/office/powerpoint/2010/main" val="641524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information is then shared with the ARL research groups. </a:t>
            </a:r>
          </a:p>
          <a:p>
            <a:endParaRPr lang="en-US" dirty="0"/>
          </a:p>
          <a:p>
            <a:r>
              <a:rPr lang="en-US" sz="1200" kern="1200" dirty="0">
                <a:solidFill>
                  <a:schemeClr val="tx1"/>
                </a:solidFill>
                <a:effectLst/>
                <a:latin typeface="+mn-lt"/>
                <a:ea typeface="+mn-ea"/>
                <a:cs typeface="+mn-cs"/>
              </a:rPr>
              <a:t>From all the information about the services and work we do (with others), we take that information, that data, the experience gained, and the lessons learned and pass that along to the ARL researchers</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22</a:t>
            </a:fld>
            <a:endParaRPr lang="en-US" dirty="0"/>
          </a:p>
        </p:txBody>
      </p:sp>
    </p:spTree>
    <p:extLst>
      <p:ext uri="{BB962C8B-B14F-4D97-AF65-F5344CB8AC3E}">
        <p14:creationId xmlns:p14="http://schemas.microsoft.com/office/powerpoint/2010/main" val="3631496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this, models and other tools are improved and developed. </a:t>
            </a:r>
            <a:endParaRPr lang="en-US" dirty="0"/>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23</a:t>
            </a:fld>
            <a:endParaRPr lang="en-US" dirty="0"/>
          </a:p>
        </p:txBody>
      </p:sp>
    </p:spTree>
    <p:extLst>
      <p:ext uri="{BB962C8B-B14F-4D97-AF65-F5344CB8AC3E}">
        <p14:creationId xmlns:p14="http://schemas.microsoft.com/office/powerpoint/2010/main" val="911408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These are then fed back to those providing services, which now </a:t>
            </a:r>
            <a:r>
              <a:rPr lang="en-US" sz="3600" kern="1200" dirty="0">
                <a:solidFill>
                  <a:schemeClr val="tx1"/>
                </a:solidFill>
                <a:effectLst/>
                <a:latin typeface="+mn-lt"/>
                <a:ea typeface="+mn-ea"/>
                <a:cs typeface="+mn-cs"/>
              </a:rPr>
              <a:t>have increased experience and have expanded application.</a:t>
            </a:r>
          </a:p>
          <a:p>
            <a:r>
              <a:rPr lang="en-US" sz="3600" kern="1200" dirty="0">
                <a:solidFill>
                  <a:schemeClr val="tx1"/>
                </a:solidFill>
                <a:effectLst/>
                <a:latin typeface="+mn-lt"/>
                <a:ea typeface="+mn-ea"/>
                <a:cs typeface="+mn-cs"/>
              </a:rPr>
              <a:t> </a:t>
            </a:r>
          </a:p>
          <a:p>
            <a:r>
              <a:rPr lang="en-US" sz="3600" kern="1200" dirty="0">
                <a:solidFill>
                  <a:schemeClr val="tx1"/>
                </a:solidFill>
                <a:effectLst/>
                <a:latin typeface="+mn-lt"/>
                <a:ea typeface="+mn-ea"/>
                <a:cs typeface="+mn-cs"/>
              </a:rPr>
              <a:t>And this cycle continues and results in continued improvements and new tools/models.</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this is the Research to Application Loop for ARL</a:t>
            </a:r>
          </a:p>
        </p:txBody>
      </p:sp>
      <p:sp>
        <p:nvSpPr>
          <p:cNvPr id="4" name="Slide Number Placeholder 3"/>
          <p:cNvSpPr>
            <a:spLocks noGrp="1"/>
          </p:cNvSpPr>
          <p:nvPr>
            <p:ph type="sldNum" sz="quarter" idx="10"/>
          </p:nvPr>
        </p:nvSpPr>
        <p:spPr/>
        <p:txBody>
          <a:bodyPr/>
          <a:lstStyle/>
          <a:p>
            <a:fld id="{25D937EE-F0B7-4AC3-94B7-22809C3A57B5}" type="slidenum">
              <a:rPr lang="en-US" smtClean="0"/>
              <a:t>24</a:t>
            </a:fld>
            <a:endParaRPr lang="en-US" dirty="0"/>
          </a:p>
        </p:txBody>
      </p:sp>
    </p:spTree>
    <p:extLst>
      <p:ext uri="{BB962C8B-B14F-4D97-AF65-F5344CB8AC3E}">
        <p14:creationId xmlns:p14="http://schemas.microsoft.com/office/powerpoint/2010/main" val="3927605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25</a:t>
            </a:fld>
            <a:endParaRPr lang="en-US" dirty="0"/>
          </a:p>
        </p:txBody>
      </p:sp>
    </p:spTree>
    <p:extLst>
      <p:ext uri="{BB962C8B-B14F-4D97-AF65-F5344CB8AC3E}">
        <p14:creationId xmlns:p14="http://schemas.microsoft.com/office/powerpoint/2010/main" val="3165670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future </a:t>
            </a:r>
          </a:p>
          <a:p>
            <a:pPr lvl="0"/>
            <a:r>
              <a:rPr lang="en-US" sz="1200" kern="1200" dirty="0">
                <a:solidFill>
                  <a:schemeClr val="tx1"/>
                </a:solidFill>
                <a:effectLst/>
                <a:latin typeface="+mn-lt"/>
                <a:ea typeface="+mn-ea"/>
                <a:cs typeface="+mn-cs"/>
              </a:rPr>
              <a:t>Continue the services we provide to DOE and NNSA and the support for the uses of HYSPLIT</a:t>
            </a:r>
          </a:p>
          <a:p>
            <a:pPr lvl="0"/>
            <a:r>
              <a:rPr lang="en-US" sz="1200" kern="1200" dirty="0">
                <a:solidFill>
                  <a:schemeClr val="tx1"/>
                </a:solidFill>
                <a:effectLst/>
                <a:latin typeface="+mn-lt"/>
                <a:ea typeface="+mn-ea"/>
                <a:cs typeface="+mn-cs"/>
              </a:rPr>
              <a:t>Continue to take the information, data, experience, and lessons learned and feed them back into ARL and NOAA Research and Development</a:t>
            </a:r>
          </a:p>
          <a:p>
            <a:pPr lvl="0"/>
            <a:r>
              <a:rPr lang="en-US" sz="1200" kern="1200" dirty="0">
                <a:solidFill>
                  <a:schemeClr val="tx1"/>
                </a:solidFill>
                <a:effectLst/>
                <a:latin typeface="+mn-lt"/>
                <a:ea typeface="+mn-ea"/>
                <a:cs typeface="+mn-cs"/>
              </a:rPr>
              <a:t>Look to new areas of research opportunities in</a:t>
            </a:r>
          </a:p>
          <a:p>
            <a:pPr lvl="1"/>
            <a:r>
              <a:rPr lang="en-US" sz="1200" kern="1200" dirty="0">
                <a:solidFill>
                  <a:schemeClr val="tx1"/>
                </a:solidFill>
                <a:effectLst/>
                <a:latin typeface="+mn-lt"/>
                <a:ea typeface="+mn-ea"/>
                <a:cs typeface="+mn-cs"/>
              </a:rPr>
              <a:t>Renewable energy activities</a:t>
            </a:r>
          </a:p>
          <a:p>
            <a:pPr lvl="1"/>
            <a:r>
              <a:rPr lang="en-US" sz="1200" kern="1200" dirty="0">
                <a:solidFill>
                  <a:schemeClr val="tx1"/>
                </a:solidFill>
                <a:effectLst/>
                <a:latin typeface="+mn-lt"/>
                <a:ea typeface="+mn-ea"/>
                <a:cs typeface="+mn-cs"/>
              </a:rPr>
              <a:t>Fine scale wind analyses and predictions</a:t>
            </a:r>
          </a:p>
          <a:p>
            <a:pPr lvl="1"/>
            <a:r>
              <a:rPr lang="en-US" sz="1200" kern="1200" dirty="0">
                <a:solidFill>
                  <a:schemeClr val="tx1"/>
                </a:solidFill>
                <a:effectLst/>
                <a:latin typeface="+mn-lt"/>
                <a:ea typeface="+mn-ea"/>
                <a:cs typeface="+mn-cs"/>
              </a:rPr>
              <a:t>New instrument platforms</a:t>
            </a:r>
          </a:p>
          <a:p>
            <a:pPr lvl="1"/>
            <a:r>
              <a:rPr lang="en-US" sz="1200" kern="1200" dirty="0">
                <a:solidFill>
                  <a:schemeClr val="tx1"/>
                </a:solidFill>
                <a:effectLst/>
                <a:latin typeface="+mn-lt"/>
                <a:ea typeface="+mn-ea"/>
                <a:cs typeface="+mn-cs"/>
              </a:rPr>
              <a:t>Improve mesoscale models</a:t>
            </a:r>
          </a:p>
          <a:p>
            <a:endParaRPr lang="en-US" altLang="en-US" i="1" dirty="0"/>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30</a:t>
            </a:fld>
            <a:endParaRPr lang="en-US" dirty="0"/>
          </a:p>
        </p:txBody>
      </p:sp>
    </p:spTree>
    <p:extLst>
      <p:ext uri="{BB962C8B-B14F-4D97-AF65-F5344CB8AC3E}">
        <p14:creationId xmlns:p14="http://schemas.microsoft.com/office/powerpoint/2010/main" val="2681139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a:t>
            </a:r>
          </a:p>
          <a:p>
            <a:r>
              <a:rPr lang="en-US" sz="1200" kern="1200" dirty="0">
                <a:solidFill>
                  <a:schemeClr val="tx1"/>
                </a:solidFill>
                <a:effectLst/>
                <a:latin typeface="+mn-lt"/>
                <a:ea typeface="+mn-ea"/>
                <a:cs typeface="+mn-cs"/>
              </a:rPr>
              <a:t>I would be happy to entertain any questions</a:t>
            </a:r>
          </a:p>
        </p:txBody>
      </p:sp>
      <p:sp>
        <p:nvSpPr>
          <p:cNvPr id="4" name="Slide Number Placeholder 3"/>
          <p:cNvSpPr>
            <a:spLocks noGrp="1"/>
          </p:cNvSpPr>
          <p:nvPr>
            <p:ph type="sldNum" sz="quarter" idx="10"/>
          </p:nvPr>
        </p:nvSpPr>
        <p:spPr/>
        <p:txBody>
          <a:bodyPr/>
          <a:lstStyle/>
          <a:p>
            <a:fld id="{25D937EE-F0B7-4AC3-94B7-22809C3A57B5}" type="slidenum">
              <a:rPr lang="en-US" smtClean="0"/>
              <a:t>31</a:t>
            </a:fld>
            <a:endParaRPr lang="en-US" dirty="0"/>
          </a:p>
        </p:txBody>
      </p:sp>
    </p:spTree>
    <p:extLst>
      <p:ext uri="{BB962C8B-B14F-4D97-AF65-F5344CB8AC3E}">
        <p14:creationId xmlns:p14="http://schemas.microsoft.com/office/powerpoint/2010/main" val="248999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only half of the equation, a one way street, </a:t>
            </a:r>
          </a:p>
          <a:p>
            <a:endParaRPr lang="en-US" dirty="0"/>
          </a:p>
          <a:p>
            <a:r>
              <a:rPr lang="en-US" dirty="0"/>
              <a:t>The other equally important half is….</a:t>
            </a:r>
          </a:p>
        </p:txBody>
      </p:sp>
      <p:sp>
        <p:nvSpPr>
          <p:cNvPr id="4" name="Slide Number Placeholder 3"/>
          <p:cNvSpPr>
            <a:spLocks noGrp="1"/>
          </p:cNvSpPr>
          <p:nvPr>
            <p:ph type="sldNum" sz="quarter" idx="10"/>
          </p:nvPr>
        </p:nvSpPr>
        <p:spPr/>
        <p:txBody>
          <a:bodyPr/>
          <a:lstStyle/>
          <a:p>
            <a:fld id="{25D937EE-F0B7-4AC3-94B7-22809C3A57B5}" type="slidenum">
              <a:rPr lang="en-US" smtClean="0"/>
              <a:t>3</a:t>
            </a:fld>
            <a:endParaRPr lang="en-US" dirty="0"/>
          </a:p>
        </p:txBody>
      </p:sp>
    </p:spTree>
    <p:extLst>
      <p:ext uri="{BB962C8B-B14F-4D97-AF65-F5344CB8AC3E}">
        <p14:creationId xmlns:p14="http://schemas.microsoft.com/office/powerpoint/2010/main" val="107242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to Research…</a:t>
            </a:r>
          </a:p>
          <a:p>
            <a:r>
              <a:rPr lang="en-US" dirty="0"/>
              <a:t>You have to get information, data, and input to decide what work needs improving and research</a:t>
            </a:r>
          </a:p>
        </p:txBody>
      </p:sp>
      <p:sp>
        <p:nvSpPr>
          <p:cNvPr id="4" name="Slide Number Placeholder 3"/>
          <p:cNvSpPr>
            <a:spLocks noGrp="1"/>
          </p:cNvSpPr>
          <p:nvPr>
            <p:ph type="sldNum" sz="quarter" idx="10"/>
          </p:nvPr>
        </p:nvSpPr>
        <p:spPr/>
        <p:txBody>
          <a:bodyPr/>
          <a:lstStyle/>
          <a:p>
            <a:fld id="{25D937EE-F0B7-4AC3-94B7-22809C3A57B5}" type="slidenum">
              <a:rPr lang="en-US" smtClean="0"/>
              <a:t>4</a:t>
            </a:fld>
            <a:endParaRPr lang="en-US" dirty="0"/>
          </a:p>
        </p:txBody>
      </p:sp>
    </p:spTree>
    <p:extLst>
      <p:ext uri="{BB962C8B-B14F-4D97-AF65-F5344CB8AC3E}">
        <p14:creationId xmlns:p14="http://schemas.microsoft.com/office/powerpoint/2010/main" val="125224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 time,</a:t>
            </a:r>
            <a:r>
              <a:rPr lang="en-US" baseline="0" dirty="0"/>
              <a:t> these two pieces, research and application, are performed in separate bubbles (or clouds here), and </a:t>
            </a:r>
          </a:p>
          <a:p>
            <a:endParaRPr lang="en-US" baseline="0" dirty="0"/>
          </a:p>
          <a:p>
            <a:r>
              <a:rPr lang="en-US" baseline="0" dirty="0"/>
              <a:t>It becomes difficult to get the feedback, the information, data, and input back to the research side, but a unique thing about ARL is…</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5</a:t>
            </a:fld>
            <a:endParaRPr lang="en-US" dirty="0"/>
          </a:p>
        </p:txBody>
      </p:sp>
    </p:spTree>
    <p:extLst>
      <p:ext uri="{BB962C8B-B14F-4D97-AF65-F5344CB8AC3E}">
        <p14:creationId xmlns:p14="http://schemas.microsoft.com/office/powerpoint/2010/main" val="240384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both parts of the equation in “one” organization.</a:t>
            </a:r>
          </a:p>
          <a:p>
            <a:endParaRPr lang="en-US" dirty="0"/>
          </a:p>
          <a:p>
            <a:r>
              <a:rPr lang="en-US" dirty="0"/>
              <a:t>We have developers and modelers “next to” users – </a:t>
            </a:r>
          </a:p>
          <a:p>
            <a:endParaRPr lang="en-US" dirty="0"/>
          </a:p>
          <a:p>
            <a:r>
              <a:rPr lang="en-US" dirty="0"/>
              <a:t>Which then allows feedback to flow from application to research and then from</a:t>
            </a:r>
          </a:p>
          <a:p>
            <a:endParaRPr lang="en-US" dirty="0"/>
          </a:p>
          <a:p>
            <a:r>
              <a:rPr lang="en-US" dirty="0"/>
              <a:t>Research back to application</a:t>
            </a:r>
          </a:p>
        </p:txBody>
      </p:sp>
      <p:sp>
        <p:nvSpPr>
          <p:cNvPr id="4" name="Slide Number Placeholder 3"/>
          <p:cNvSpPr>
            <a:spLocks noGrp="1"/>
          </p:cNvSpPr>
          <p:nvPr>
            <p:ph type="sldNum" sz="quarter" idx="10"/>
          </p:nvPr>
        </p:nvSpPr>
        <p:spPr/>
        <p:txBody>
          <a:bodyPr/>
          <a:lstStyle/>
          <a:p>
            <a:fld id="{25D937EE-F0B7-4AC3-94B7-22809C3A57B5}" type="slidenum">
              <a:rPr lang="en-US" smtClean="0"/>
              <a:t>6</a:t>
            </a:fld>
            <a:endParaRPr lang="en-US" dirty="0"/>
          </a:p>
        </p:txBody>
      </p:sp>
    </p:spTree>
    <p:extLst>
      <p:ext uri="{BB962C8B-B14F-4D97-AF65-F5344CB8AC3E}">
        <p14:creationId xmlns:p14="http://schemas.microsoft.com/office/powerpoint/2010/main" val="1217323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how does this work</a:t>
            </a:r>
            <a:r>
              <a:rPr lang="en-US" baseline="0" dirty="0"/>
              <a:t> in the ARL world</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“tools” we currently have, we provide models, information, data, and expertise.  This can be to other parts of ARL, OAR, NOAA, Federal Agencies, or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would like to focus on the ARL Services piece of this cycle.)</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7</a:t>
            </a:fld>
            <a:endParaRPr lang="en-US" dirty="0"/>
          </a:p>
        </p:txBody>
      </p:sp>
    </p:spTree>
    <p:extLst>
      <p:ext uri="{BB962C8B-B14F-4D97-AF65-F5344CB8AC3E}">
        <p14:creationId xmlns:p14="http://schemas.microsoft.com/office/powerpoint/2010/main" val="43399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how does this play out in the ARL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variety of customers (other Federal agencies, international agencies, universities) seek out ARL dispersion and meteorology expertise and services.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include the Department of Energy and the associated National Nuclear Security Administration.  The two primary DOE sites that work with ARL are the Idaho National Laboratory near Idaho Falls, ID and the Nevada National Security Site near Las Vegas, NV</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Agencies and Institutions include:</a:t>
            </a:r>
          </a:p>
          <a:p>
            <a:r>
              <a:rPr lang="en-US" sz="1200" kern="1200" dirty="0">
                <a:solidFill>
                  <a:schemeClr val="tx1"/>
                </a:solidFill>
                <a:effectLst/>
                <a:latin typeface="+mn-lt"/>
                <a:ea typeface="+mn-ea"/>
                <a:cs typeface="+mn-cs"/>
              </a:rPr>
              <a:t>Department of Defense – Defense Threat Reduction Agency</a:t>
            </a:r>
          </a:p>
          <a:p>
            <a:r>
              <a:rPr lang="en-US" sz="1200" kern="1200" dirty="0">
                <a:solidFill>
                  <a:schemeClr val="tx1"/>
                </a:solidFill>
                <a:effectLst/>
                <a:latin typeface="+mn-lt"/>
                <a:ea typeface="+mn-ea"/>
                <a:cs typeface="+mn-cs"/>
              </a:rPr>
              <a:t>Environmental Protection Agency</a:t>
            </a:r>
          </a:p>
          <a:p>
            <a:r>
              <a:rPr lang="en-US" sz="1200" kern="1200" dirty="0">
                <a:solidFill>
                  <a:schemeClr val="tx1"/>
                </a:solidFill>
                <a:effectLst/>
                <a:latin typeface="+mn-lt"/>
                <a:ea typeface="+mn-ea"/>
                <a:cs typeface="+mn-cs"/>
              </a:rPr>
              <a:t>Department of Homeland Security</a:t>
            </a:r>
          </a:p>
          <a:p>
            <a:r>
              <a:rPr lang="en-US" sz="1200" kern="1200" dirty="0">
                <a:solidFill>
                  <a:schemeClr val="tx1"/>
                </a:solidFill>
                <a:effectLst/>
                <a:latin typeface="+mn-lt"/>
                <a:ea typeface="+mn-ea"/>
                <a:cs typeface="+mn-cs"/>
              </a:rPr>
              <a:t>NASA</a:t>
            </a:r>
          </a:p>
          <a:p>
            <a:r>
              <a:rPr lang="en-US" sz="1200" kern="1200" dirty="0">
                <a:solidFill>
                  <a:schemeClr val="tx1"/>
                </a:solidFill>
                <a:effectLst/>
                <a:latin typeface="+mn-lt"/>
                <a:ea typeface="+mn-ea"/>
                <a:cs typeface="+mn-cs"/>
              </a:rPr>
              <a:t>World Meteorological Organization</a:t>
            </a:r>
          </a:p>
          <a:p>
            <a:r>
              <a:rPr lang="en-US" sz="1200" kern="1200" dirty="0">
                <a:solidFill>
                  <a:schemeClr val="tx1"/>
                </a:solidFill>
                <a:effectLst/>
                <a:latin typeface="+mn-lt"/>
                <a:ea typeface="+mn-ea"/>
                <a:cs typeface="+mn-cs"/>
              </a:rPr>
              <a:t>Duke Power</a:t>
            </a:r>
          </a:p>
          <a:p>
            <a:r>
              <a:rPr lang="en-US" sz="1200" kern="1200" dirty="0">
                <a:solidFill>
                  <a:schemeClr val="tx1"/>
                </a:solidFill>
                <a:effectLst/>
                <a:latin typeface="+mn-lt"/>
                <a:ea typeface="+mn-ea"/>
                <a:cs typeface="+mn-cs"/>
              </a:rPr>
              <a:t>Southern Methodist University</a:t>
            </a:r>
          </a:p>
          <a:p>
            <a:r>
              <a:rPr lang="en-US" sz="1200" kern="1200" dirty="0">
                <a:solidFill>
                  <a:schemeClr val="tx1"/>
                </a:solidFill>
                <a:effectLst/>
                <a:latin typeface="+mn-lt"/>
                <a:ea typeface="+mn-ea"/>
                <a:cs typeface="+mn-cs"/>
              </a:rPr>
              <a:t>And others that will be discussed during the next two days.</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8</a:t>
            </a:fld>
            <a:endParaRPr lang="en-US" dirty="0"/>
          </a:p>
        </p:txBody>
      </p:sp>
    </p:spTree>
    <p:extLst>
      <p:ext uri="{BB962C8B-B14F-4D97-AF65-F5344CB8AC3E}">
        <p14:creationId xmlns:p14="http://schemas.microsoft.com/office/powerpoint/2010/main" val="234883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primary ARL service provided to the DOE is to manage and operate a meteorology program for the Idaho and Nevada sites.  These programs have been in existence since 1949 and 1956. These programs include:</a:t>
            </a:r>
          </a:p>
          <a:p>
            <a:pPr lvl="0"/>
            <a:r>
              <a:rPr lang="en-US" sz="1200" kern="1200" dirty="0">
                <a:solidFill>
                  <a:schemeClr val="tx1"/>
                </a:solidFill>
                <a:effectLst/>
                <a:latin typeface="+mn-lt"/>
                <a:ea typeface="+mn-ea"/>
                <a:cs typeface="+mn-cs"/>
              </a:rPr>
              <a:t>Meteorological Data Collection</a:t>
            </a:r>
          </a:p>
          <a:p>
            <a:pPr lvl="0"/>
            <a:r>
              <a:rPr lang="en-US" sz="1200" kern="1200" dirty="0">
                <a:solidFill>
                  <a:schemeClr val="tx1"/>
                </a:solidFill>
                <a:effectLst/>
                <a:latin typeface="+mn-lt"/>
                <a:ea typeface="+mn-ea"/>
                <a:cs typeface="+mn-cs"/>
              </a:rPr>
              <a:t>Meteorological Data Analysis</a:t>
            </a:r>
          </a:p>
          <a:p>
            <a:pPr lvl="0"/>
            <a:r>
              <a:rPr lang="en-US" sz="1200" kern="1200" dirty="0">
                <a:solidFill>
                  <a:schemeClr val="tx1"/>
                </a:solidFill>
                <a:effectLst/>
                <a:latin typeface="+mn-lt"/>
                <a:ea typeface="+mn-ea"/>
                <a:cs typeface="+mn-cs"/>
              </a:rPr>
              <a:t>Mesoscale Weather Forecast Modeling</a:t>
            </a:r>
          </a:p>
          <a:p>
            <a:pPr lvl="0"/>
            <a:r>
              <a:rPr lang="en-US" sz="1200" kern="1200" dirty="0">
                <a:solidFill>
                  <a:schemeClr val="tx1"/>
                </a:solidFill>
                <a:effectLst/>
                <a:latin typeface="+mn-lt"/>
                <a:ea typeface="+mn-ea"/>
                <a:cs typeface="+mn-cs"/>
              </a:rPr>
              <a:t>Meteorological Surveillance and Forecasting</a:t>
            </a:r>
          </a:p>
          <a:p>
            <a:pPr lvl="0"/>
            <a:r>
              <a:rPr lang="en-US" sz="1200" kern="1200" dirty="0">
                <a:solidFill>
                  <a:schemeClr val="tx1"/>
                </a:solidFill>
                <a:effectLst/>
                <a:latin typeface="+mn-lt"/>
                <a:ea typeface="+mn-ea"/>
                <a:cs typeface="+mn-cs"/>
              </a:rPr>
              <a:t>Consequence Assessment</a:t>
            </a:r>
          </a:p>
          <a:p>
            <a:pPr lvl="0"/>
            <a:r>
              <a:rPr lang="en-US" sz="1200" kern="1200" dirty="0">
                <a:solidFill>
                  <a:schemeClr val="tx1"/>
                </a:solidFill>
                <a:effectLst/>
                <a:latin typeface="+mn-lt"/>
                <a:ea typeface="+mn-ea"/>
                <a:cs typeface="+mn-cs"/>
              </a:rPr>
              <a:t>Specialized Experiment Support</a:t>
            </a:r>
          </a:p>
          <a:p>
            <a:pPr lvl="0"/>
            <a:r>
              <a:rPr lang="en-US" sz="1200" kern="1200" dirty="0">
                <a:solidFill>
                  <a:schemeClr val="tx1"/>
                </a:solidFill>
                <a:effectLst/>
                <a:latin typeface="+mn-lt"/>
                <a:ea typeface="+mn-ea"/>
                <a:cs typeface="+mn-cs"/>
              </a:rPr>
              <a:t>Air Quality Modeling</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9</a:t>
            </a:fld>
            <a:endParaRPr lang="en-US" dirty="0"/>
          </a:p>
        </p:txBody>
      </p:sp>
    </p:spTree>
    <p:extLst>
      <p:ext uri="{BB962C8B-B14F-4D97-AF65-F5344CB8AC3E}">
        <p14:creationId xmlns:p14="http://schemas.microsoft.com/office/powerpoint/2010/main" val="395266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Footer Placeholder 6"/>
          <p:cNvSpPr>
            <a:spLocks noGrp="1"/>
          </p:cNvSpPr>
          <p:nvPr>
            <p:ph type="ftr" sz="quarter" idx="10"/>
          </p:nvPr>
        </p:nvSpPr>
        <p:spPr/>
        <p:txBody>
          <a:bodyPr/>
          <a:lstStyle/>
          <a:p>
            <a:r>
              <a:rPr lang="en-US" dirty="0"/>
              <a:t>ARL Science Review, June 21-23, 2016</a:t>
            </a:r>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
        <p:nvSpPr>
          <p:cNvPr id="9" name="Title 8"/>
          <p:cNvSpPr>
            <a:spLocks noGrp="1"/>
          </p:cNvSpPr>
          <p:nvPr>
            <p:ph type="title"/>
          </p:nvPr>
        </p:nvSpPr>
        <p:spPr/>
        <p:txBody>
          <a:bodyPr/>
          <a:lstStyle/>
          <a:p>
            <a:r>
              <a:rPr lang="en-US"/>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410200"/>
            <a:ext cx="990600" cy="990600"/>
          </a:xfrm>
          <a:prstGeom prst="rect">
            <a:avLst/>
          </a:prstGeom>
        </p:spPr>
      </p:pic>
    </p:spTree>
    <p:extLst>
      <p:ext uri="{BB962C8B-B14F-4D97-AF65-F5344CB8AC3E}">
        <p14:creationId xmlns:p14="http://schemas.microsoft.com/office/powerpoint/2010/main" val="26254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7"/>
          <p:cNvSpPr>
            <a:spLocks noGrp="1"/>
          </p:cNvSpPr>
          <p:nvPr>
            <p:ph type="ftr" sz="quarter" idx="10"/>
          </p:nvPr>
        </p:nvSpPr>
        <p:spPr/>
        <p:txBody>
          <a:bodyPr/>
          <a:lstStyle/>
          <a:p>
            <a:r>
              <a:rPr lang="en-US" dirty="0"/>
              <a:t>ARL Science Review, June 21-23, 2016</a:t>
            </a:r>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122861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US" dirty="0"/>
              <a:t>ARL Science Review, June 21-23, 2016</a:t>
            </a:r>
          </a:p>
        </p:txBody>
      </p:sp>
      <p:sp>
        <p:nvSpPr>
          <p:cNvPr id="8" name="Slide Number Placeholder 7"/>
          <p:cNvSpPr>
            <a:spLocks noGrp="1"/>
          </p:cNvSpPr>
          <p:nvPr>
            <p:ph type="sldNum" sz="quarter" idx="11"/>
          </p:nvPr>
        </p:nvSpPr>
        <p:spPr>
          <a:xfrm>
            <a:off x="6588457" y="6492874"/>
            <a:ext cx="2133600" cy="365125"/>
          </a:xfrm>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91493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ooter Placeholder 6"/>
          <p:cNvSpPr>
            <a:spLocks noGrp="1"/>
          </p:cNvSpPr>
          <p:nvPr>
            <p:ph type="ftr" sz="quarter" idx="10"/>
          </p:nvPr>
        </p:nvSpPr>
        <p:spPr/>
        <p:txBody>
          <a:bodyPr/>
          <a:lstStyle/>
          <a:p>
            <a:r>
              <a:rPr lang="en-US" dirty="0"/>
              <a:t>ARL Science Review, June 21-23, 2016</a:t>
            </a:r>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6600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dirty="0"/>
              <a:t>ARL Science Review, June 21-23, 2016</a:t>
            </a:r>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0727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p:cNvSpPr>
          <p:nvPr>
            <p:ph type="ftr" sz="quarter" idx="10"/>
          </p:nvPr>
        </p:nvSpPr>
        <p:spPr/>
        <p:txBody>
          <a:bodyPr/>
          <a:lstStyle/>
          <a:p>
            <a:r>
              <a:rPr lang="en-US" dirty="0"/>
              <a:t>ARL Science Review, June 21-23, 2016</a:t>
            </a:r>
          </a:p>
        </p:txBody>
      </p:sp>
      <p:sp>
        <p:nvSpPr>
          <p:cNvPr id="11" name="Slide Number Placeholder 10"/>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299192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0"/>
          </p:nvPr>
        </p:nvSpPr>
        <p:spPr/>
        <p:txBody>
          <a:bodyPr/>
          <a:lstStyle/>
          <a:p>
            <a:r>
              <a:rPr lang="en-US" dirty="0"/>
              <a:t>ARL Science Review, June 21-23, 2016</a:t>
            </a:r>
          </a:p>
        </p:txBody>
      </p:sp>
      <p:sp>
        <p:nvSpPr>
          <p:cNvPr id="7" name="Slide Number Placeholder 6"/>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8283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ARL Science Review, June 21-23, 2016</a:t>
            </a:r>
          </a:p>
        </p:txBody>
      </p:sp>
      <p:sp>
        <p:nvSpPr>
          <p:cNvPr id="6" name="Slide Number Placeholder 5"/>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98993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2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7"/>
          <p:cNvSpPr>
            <a:spLocks noGrp="1"/>
          </p:cNvSpPr>
          <p:nvPr>
            <p:ph type="ftr" sz="quarter" idx="10"/>
          </p:nvPr>
        </p:nvSpPr>
        <p:spPr/>
        <p:txBody>
          <a:bodyPr/>
          <a:lstStyle/>
          <a:p>
            <a:r>
              <a:rPr lang="en-US" dirty="0"/>
              <a:t>ARL Science Review, June 21-23, 2016</a:t>
            </a:r>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21390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rgbClr val="091A4F"/>
            </a:gs>
            <a:gs pos="99875">
              <a:srgbClr val="3C414E"/>
            </a:gs>
            <a:gs pos="99750">
              <a:srgbClr val="494E5A"/>
            </a:gs>
            <a:gs pos="99500">
              <a:srgbClr val="636771"/>
            </a:gs>
            <a:gs pos="99000">
              <a:srgbClr val="9799A0"/>
            </a:gs>
            <a:gs pos="100000">
              <a:srgbClr val="E7E9EE">
                <a:lumMod val="24000"/>
              </a:srgbClr>
            </a:gs>
            <a:gs pos="99969">
              <a:schemeClr val="bg1"/>
            </a:gs>
            <a:gs pos="99938">
              <a:srgbClr val="9DA0A6"/>
            </a:gs>
            <a:gs pos="97000">
              <a:schemeClr val="bg1">
                <a:tint val="45000"/>
                <a:shade val="99000"/>
                <a:satMod val="350000"/>
              </a:schemeClr>
            </a:gs>
            <a:gs pos="100000">
              <a:schemeClr val="bg1">
                <a:shade val="20000"/>
                <a:satMod val="25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6492875"/>
            <a:ext cx="2895600" cy="365125"/>
          </a:xfrm>
          <a:prstGeom prst="rect">
            <a:avLst/>
          </a:prstGeom>
        </p:spPr>
        <p:txBody>
          <a:bodyPr vert="horz" lIns="91440" tIns="45720" rIns="91440" bIns="45720" rtlCol="0" anchor="ctr"/>
          <a:lstStyle>
            <a:lvl1pPr algn="ctr">
              <a:defRPr sz="1200" b="1">
                <a:solidFill>
                  <a:srgbClr val="091A4F"/>
                </a:solidFill>
              </a:defRPr>
            </a:lvl1pPr>
          </a:lstStyle>
          <a:p>
            <a:r>
              <a:rPr lang="en-US" dirty="0"/>
              <a:t>ARL Science Review, June 21-23, 2016</a:t>
            </a:r>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400" b="1">
                <a:solidFill>
                  <a:srgbClr val="091A4F"/>
                </a:solidFill>
              </a:defRPr>
            </a:lvl1pPr>
          </a:lstStyle>
          <a:p>
            <a:fld id="{66CAC88C-31F3-4764-B964-B930D18D7C5C}" type="slidenum">
              <a:rPr lang="en-US" smtClean="0"/>
              <a:pPr/>
              <a:t>‹#›</a:t>
            </a:fld>
            <a:endParaRPr lang="en-US" dirty="0"/>
          </a:p>
        </p:txBody>
      </p:sp>
      <p:sp>
        <p:nvSpPr>
          <p:cNvPr id="4" name="Rectangle 3"/>
          <p:cNvSpPr/>
          <p:nvPr userDrawn="1"/>
        </p:nvSpPr>
        <p:spPr>
          <a:xfrm>
            <a:off x="0"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2859" y="0"/>
            <a:ext cx="9121141" cy="4571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109205"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68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11.gi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11.gi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gif"/><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defRPr/>
            </a:pPr>
            <a:r>
              <a:rPr lang="en-US" dirty="0"/>
              <a:t>Specialized </a:t>
            </a:r>
            <a:r>
              <a:rPr lang="en-US" dirty="0" smtClean="0"/>
              <a:t>Meteorological </a:t>
            </a:r>
            <a:r>
              <a:rPr lang="en-US" dirty="0"/>
              <a:t>and </a:t>
            </a:r>
            <a:r>
              <a:rPr lang="en-US" dirty="0" smtClean="0"/>
              <a:t>Dispersion </a:t>
            </a:r>
            <a:r>
              <a:rPr lang="en-US" dirty="0"/>
              <a:t>Support</a:t>
            </a:r>
          </a:p>
        </p:txBody>
      </p:sp>
      <p:sp>
        <p:nvSpPr>
          <p:cNvPr id="3" name="Subtitle 2"/>
          <p:cNvSpPr>
            <a:spLocks noGrp="1"/>
          </p:cNvSpPr>
          <p:nvPr>
            <p:ph type="subTitle" idx="1"/>
          </p:nvPr>
        </p:nvSpPr>
        <p:spPr/>
        <p:txBody>
          <a:bodyPr/>
          <a:lstStyle/>
          <a:p>
            <a:r>
              <a:rPr lang="en-US" dirty="0"/>
              <a:t>Walt Schalk</a:t>
            </a:r>
          </a:p>
          <a:p>
            <a:r>
              <a:rPr lang="en-US" dirty="0"/>
              <a:t>Air Resources Laboratory</a:t>
            </a:r>
          </a:p>
          <a:p>
            <a:r>
              <a:rPr lang="en-US" dirty="0"/>
              <a:t>June 21, 2016</a:t>
            </a:r>
          </a:p>
        </p:txBody>
      </p:sp>
      <p:pic>
        <p:nvPicPr>
          <p:cNvPr id="5" name="Picture 2" descr="http://media.eurekalert.org/multimedia_prod/pub/web/110916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186" y="2054117"/>
            <a:ext cx="2367594" cy="157300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l="15953" t="15370" r="4279" b="4279"/>
          <a:stretch>
            <a:fillRect/>
          </a:stretch>
        </p:blipFill>
        <p:spPr bwMode="auto">
          <a:xfrm>
            <a:off x="3205582" y="2016991"/>
            <a:ext cx="1646731" cy="164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39" y="2045625"/>
            <a:ext cx="734800" cy="1590389"/>
          </a:xfrm>
          <a:prstGeom prst="rect">
            <a:avLst/>
          </a:prstGeom>
          <a:ln w="28575">
            <a:solidFill>
              <a:schemeClr val="bg1"/>
            </a:solidFill>
          </a:ln>
        </p:spPr>
      </p:pic>
      <p:pic>
        <p:nvPicPr>
          <p:cNvPr id="8" name="Picture 2" descr="part5"/>
          <p:cNvPicPr>
            <a:picLocks noChangeAspect="1" noChangeArrowheads="1"/>
          </p:cNvPicPr>
          <p:nvPr/>
        </p:nvPicPr>
        <p:blipFill rotWithShape="1">
          <a:blip r:embed="rId6">
            <a:extLst>
              <a:ext uri="{28A0092B-C50C-407E-A947-70E740481C1C}">
                <a14:useLocalDpi xmlns:a14="http://schemas.microsoft.com/office/drawing/2010/main" val="0"/>
              </a:ext>
            </a:extLst>
          </a:blip>
          <a:srcRect r="8141" b="21982"/>
          <a:stretch/>
        </p:blipFill>
        <p:spPr bwMode="auto">
          <a:xfrm>
            <a:off x="4880637" y="2047009"/>
            <a:ext cx="2524910" cy="1582536"/>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440" t="35043" r="33548" b="22456"/>
          <a:stretch/>
        </p:blipFill>
        <p:spPr bwMode="auto">
          <a:xfrm>
            <a:off x="7456731" y="2045414"/>
            <a:ext cx="1600757" cy="158621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19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Meteorological Data Collection</a:t>
            </a:r>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p:txBody>
          <a:bodyPr/>
          <a:lstStyle/>
          <a:p>
            <a:fld id="{66CAC88C-31F3-4764-B964-B930D18D7C5C}" type="slidenum">
              <a:rPr lang="en-US" smtClean="0"/>
              <a:t>10</a:t>
            </a:fld>
            <a:endParaRPr lang="en-US" dirty="0"/>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407" t="31986" r="28890" b="18403"/>
          <a:stretch/>
        </p:blipFill>
        <p:spPr bwMode="auto">
          <a:xfrm>
            <a:off x="6180725" y="3307850"/>
            <a:ext cx="2667000" cy="255764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4827" y="1345545"/>
            <a:ext cx="1205753" cy="2609711"/>
          </a:xfrm>
          <a:prstGeom prst="rect">
            <a:avLst/>
          </a:prstGeom>
          <a:ln w="28575">
            <a:solidFill>
              <a:schemeClr val="bg1"/>
            </a:solidFill>
          </a:ln>
        </p:spPr>
      </p:pic>
      <p:sp>
        <p:nvSpPr>
          <p:cNvPr id="4" name="TextBox 3"/>
          <p:cNvSpPr txBox="1"/>
          <p:nvPr/>
        </p:nvSpPr>
        <p:spPr>
          <a:xfrm>
            <a:off x="808416" y="5634661"/>
            <a:ext cx="5243743" cy="461665"/>
          </a:xfrm>
          <a:prstGeom prst="rect">
            <a:avLst/>
          </a:prstGeom>
          <a:noFill/>
        </p:spPr>
        <p:txBody>
          <a:bodyPr wrap="none" rtlCol="0">
            <a:spAutoFit/>
          </a:bodyPr>
          <a:lstStyle/>
          <a:p>
            <a:r>
              <a:rPr lang="en-US" sz="2400" dirty="0">
                <a:solidFill>
                  <a:schemeClr val="bg1"/>
                </a:solidFill>
              </a:rPr>
              <a:t>Provides the foundation for the services.</a:t>
            </a:r>
          </a:p>
        </p:txBody>
      </p:sp>
      <p:sp>
        <p:nvSpPr>
          <p:cNvPr id="6" name="TextBox 5"/>
          <p:cNvSpPr txBox="1"/>
          <p:nvPr/>
        </p:nvSpPr>
        <p:spPr>
          <a:xfrm>
            <a:off x="808416" y="1311517"/>
            <a:ext cx="6833555" cy="4154984"/>
          </a:xfrm>
          <a:prstGeom prst="rect">
            <a:avLst/>
          </a:prstGeom>
          <a:noFill/>
        </p:spPr>
        <p:txBody>
          <a:bodyPr wrap="square" rtlCol="0">
            <a:spAutoFit/>
          </a:bodyPr>
          <a:lstStyle/>
          <a:p>
            <a:r>
              <a:rPr lang="en-US" sz="2400" dirty="0">
                <a:solidFill>
                  <a:schemeClr val="bg1"/>
                </a:solidFill>
              </a:rPr>
              <a:t>ARL operates and maintains </a:t>
            </a:r>
            <a:r>
              <a:rPr lang="en-US" sz="2400" dirty="0" err="1">
                <a:solidFill>
                  <a:schemeClr val="bg1"/>
                </a:solidFill>
              </a:rPr>
              <a:t>mesonets</a:t>
            </a:r>
            <a:r>
              <a:rPr lang="en-US" sz="2400" dirty="0">
                <a:solidFill>
                  <a:schemeClr val="bg1"/>
                </a:solidFill>
              </a:rPr>
              <a:t> (a network of weather stations designed to observe meteorological phenomena) to characterize the atmospheric boundary layer of complex meteorological flows.</a:t>
            </a:r>
          </a:p>
          <a:p>
            <a:endParaRPr lang="en-US" sz="2400" dirty="0">
              <a:solidFill>
                <a:schemeClr val="bg1"/>
              </a:solidFill>
            </a:endParaRPr>
          </a:p>
          <a:p>
            <a:r>
              <a:rPr lang="en-US" sz="2400" dirty="0">
                <a:solidFill>
                  <a:schemeClr val="bg1"/>
                </a:solidFill>
              </a:rPr>
              <a:t>Data collected are:</a:t>
            </a:r>
          </a:p>
          <a:p>
            <a:pPr marL="342900" indent="-342900">
              <a:buFont typeface="Arial" panose="020B0604020202020204" pitchFamily="34" charset="0"/>
              <a:buChar char="•"/>
            </a:pPr>
            <a:r>
              <a:rPr lang="en-US" sz="2400" dirty="0">
                <a:solidFill>
                  <a:schemeClr val="bg1"/>
                </a:solidFill>
              </a:rPr>
              <a:t>Wind </a:t>
            </a:r>
            <a:r>
              <a:rPr lang="en-US" sz="2400" dirty="0" smtClean="0">
                <a:solidFill>
                  <a:schemeClr val="bg1"/>
                </a:solidFill>
              </a:rPr>
              <a:t>Speed</a:t>
            </a:r>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Temperature</a:t>
            </a:r>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Pressure</a:t>
            </a: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Solar </a:t>
            </a:r>
            <a:r>
              <a:rPr lang="en-US" sz="2400" dirty="0" smtClean="0">
                <a:solidFill>
                  <a:schemeClr val="bg1"/>
                </a:solidFill>
              </a:rPr>
              <a:t>radiation</a:t>
            </a: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Lightning </a:t>
            </a:r>
            <a:r>
              <a:rPr lang="en-US" sz="2400" dirty="0" smtClean="0">
                <a:solidFill>
                  <a:schemeClr val="bg1"/>
                </a:solidFill>
              </a:rPr>
              <a:t>Strikes</a:t>
            </a:r>
            <a:endParaRPr lang="en-US" sz="2400" dirty="0">
              <a:solidFill>
                <a:schemeClr val="bg1"/>
              </a:solidFill>
            </a:endParaRPr>
          </a:p>
        </p:txBody>
      </p:sp>
      <p:sp>
        <p:nvSpPr>
          <p:cNvPr id="7" name="TextBox 6"/>
          <p:cNvSpPr txBox="1"/>
          <p:nvPr/>
        </p:nvSpPr>
        <p:spPr>
          <a:xfrm>
            <a:off x="3516166" y="3505200"/>
            <a:ext cx="2488951"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a:solidFill>
                  <a:schemeClr val="bg1"/>
                </a:solidFill>
              </a:rPr>
              <a:t>Wind </a:t>
            </a:r>
            <a:r>
              <a:rPr lang="en-US" sz="2400" dirty="0" smtClean="0">
                <a:solidFill>
                  <a:schemeClr val="bg1"/>
                </a:solidFill>
              </a:rPr>
              <a:t>Direction</a:t>
            </a: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Humidity</a:t>
            </a:r>
          </a:p>
          <a:p>
            <a:pPr marL="342900" indent="-342900">
              <a:buFont typeface="Arial" panose="020B0604020202020204" pitchFamily="34" charset="0"/>
              <a:buChar char="•"/>
            </a:pPr>
            <a:r>
              <a:rPr lang="en-US" sz="2400" dirty="0">
                <a:solidFill>
                  <a:schemeClr val="bg1"/>
                </a:solidFill>
              </a:rPr>
              <a:t>Precipitation</a:t>
            </a:r>
          </a:p>
          <a:p>
            <a:pPr marL="342900" indent="-342900">
              <a:buFont typeface="Arial" panose="020B0604020202020204" pitchFamily="34" charset="0"/>
              <a:buChar char="•"/>
            </a:pPr>
            <a:r>
              <a:rPr lang="en-US" sz="2400" dirty="0">
                <a:solidFill>
                  <a:schemeClr val="bg1"/>
                </a:solidFill>
              </a:rPr>
              <a:t>Flux </a:t>
            </a:r>
            <a:r>
              <a:rPr lang="en-US" sz="2400" dirty="0" smtClean="0">
                <a:solidFill>
                  <a:schemeClr val="bg1"/>
                </a:solidFill>
              </a:rPr>
              <a:t>data</a:t>
            </a: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Upper air data</a:t>
            </a:r>
          </a:p>
        </p:txBody>
      </p:sp>
    </p:spTree>
    <p:extLst>
      <p:ext uri="{BB962C8B-B14F-4D97-AF65-F5344CB8AC3E}">
        <p14:creationId xmlns:p14="http://schemas.microsoft.com/office/powerpoint/2010/main" val="2079470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rmAutofit/>
          </a:bodyPr>
          <a:lstStyle/>
          <a:p>
            <a:r>
              <a:rPr lang="en-US" dirty="0"/>
              <a:t>Meteorological Data Analysis</a:t>
            </a:r>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15" name="Slide Number Placeholder 2"/>
          <p:cNvSpPr>
            <a:spLocks noGrp="1"/>
          </p:cNvSpPr>
          <p:nvPr>
            <p:ph type="sldNum" sz="quarter" idx="11"/>
          </p:nvPr>
        </p:nvSpPr>
        <p:spPr>
          <a:xfrm>
            <a:off x="6588457" y="6492874"/>
            <a:ext cx="2133600" cy="365125"/>
          </a:xfrm>
        </p:spPr>
        <p:txBody>
          <a:bodyPr/>
          <a:lstStyle/>
          <a:p>
            <a:fld id="{66CAC88C-31F3-4764-B964-B930D18D7C5C}" type="slidenum">
              <a:rPr lang="en-US" smtClean="0"/>
              <a:t>11</a:t>
            </a:fld>
            <a:endParaRPr lang="en-US" dirty="0"/>
          </a:p>
        </p:txBody>
      </p:sp>
      <p:sp>
        <p:nvSpPr>
          <p:cNvPr id="4" name="TextBox 3"/>
          <p:cNvSpPr txBox="1"/>
          <p:nvPr/>
        </p:nvSpPr>
        <p:spPr>
          <a:xfrm>
            <a:off x="716115" y="1219200"/>
            <a:ext cx="8601009" cy="5386090"/>
          </a:xfrm>
          <a:prstGeom prst="rect">
            <a:avLst/>
          </a:prstGeom>
          <a:noFill/>
        </p:spPr>
        <p:txBody>
          <a:bodyPr wrap="none" rtlCol="0">
            <a:spAutoFit/>
          </a:bodyPr>
          <a:lstStyle/>
          <a:p>
            <a:r>
              <a:rPr lang="en-US" sz="2200" dirty="0">
                <a:solidFill>
                  <a:schemeClr val="bg1"/>
                </a:solidFill>
              </a:rPr>
              <a:t>Data are:</a:t>
            </a:r>
          </a:p>
          <a:p>
            <a:pPr marL="342900" indent="-342900">
              <a:buFont typeface="Arial" panose="020B0604020202020204" pitchFamily="34" charset="0"/>
              <a:buChar char="•"/>
            </a:pPr>
            <a:r>
              <a:rPr lang="en-US" sz="2200" dirty="0">
                <a:solidFill>
                  <a:schemeClr val="bg1"/>
                </a:solidFill>
              </a:rPr>
              <a:t>Quality checked and </a:t>
            </a:r>
            <a:r>
              <a:rPr lang="en-US" sz="2200" dirty="0" smtClean="0">
                <a:solidFill>
                  <a:schemeClr val="bg1"/>
                </a:solidFill>
              </a:rPr>
              <a:t>assured</a:t>
            </a: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Archived</a:t>
            </a:r>
          </a:p>
          <a:p>
            <a:pPr marL="342900" indent="-342900">
              <a:buFont typeface="Arial" panose="020B0604020202020204" pitchFamily="34" charset="0"/>
              <a:buChar char="•"/>
            </a:pPr>
            <a:r>
              <a:rPr lang="en-US" sz="2200" dirty="0">
                <a:solidFill>
                  <a:schemeClr val="bg1"/>
                </a:solidFill>
              </a:rPr>
              <a:t>Analyzed</a:t>
            </a:r>
          </a:p>
          <a:p>
            <a:endParaRPr lang="en-US" dirty="0">
              <a:solidFill>
                <a:schemeClr val="bg1"/>
              </a:solidFill>
            </a:endParaRPr>
          </a:p>
          <a:p>
            <a:r>
              <a:rPr lang="en-US" sz="2200" dirty="0">
                <a:solidFill>
                  <a:schemeClr val="bg1"/>
                </a:solidFill>
              </a:rPr>
              <a:t>Products:</a:t>
            </a:r>
          </a:p>
          <a:p>
            <a:pPr marL="342900" indent="-342900">
              <a:buFont typeface="Arial" panose="020B0604020202020204" pitchFamily="34" charset="0"/>
              <a:buChar char="•"/>
            </a:pPr>
            <a:r>
              <a:rPr lang="en-US" sz="2200" dirty="0">
                <a:solidFill>
                  <a:schemeClr val="bg1"/>
                </a:solidFill>
              </a:rPr>
              <a:t>Site Climatology Reports</a:t>
            </a:r>
          </a:p>
          <a:p>
            <a:pPr marL="342900" indent="-342900">
              <a:buFont typeface="Arial" panose="020B0604020202020204" pitchFamily="34" charset="0"/>
              <a:buChar char="•"/>
            </a:pPr>
            <a:r>
              <a:rPr lang="en-US" sz="2200" dirty="0">
                <a:solidFill>
                  <a:schemeClr val="bg1"/>
                </a:solidFill>
              </a:rPr>
              <a:t>Site Environmental Reports (Annual and Impact Statements)</a:t>
            </a:r>
          </a:p>
          <a:p>
            <a:pPr marL="342900" indent="-342900">
              <a:buFont typeface="Arial" panose="020B0604020202020204" pitchFamily="34" charset="0"/>
              <a:buChar char="•"/>
            </a:pPr>
            <a:r>
              <a:rPr lang="en-US" sz="2200" dirty="0">
                <a:solidFill>
                  <a:schemeClr val="bg1"/>
                </a:solidFill>
              </a:rPr>
              <a:t>State and Federal Compliance Requirements</a:t>
            </a:r>
          </a:p>
          <a:p>
            <a:pPr marL="342900" indent="-342900">
              <a:buFont typeface="Arial" panose="020B0604020202020204" pitchFamily="34" charset="0"/>
              <a:buChar char="•"/>
            </a:pPr>
            <a:r>
              <a:rPr lang="en-US" sz="2200" dirty="0">
                <a:solidFill>
                  <a:schemeClr val="bg1"/>
                </a:solidFill>
              </a:rPr>
              <a:t>Project, Experiment, and Site Planning</a:t>
            </a:r>
          </a:p>
          <a:p>
            <a:endParaRPr lang="en-US" dirty="0">
              <a:solidFill>
                <a:schemeClr val="bg1"/>
              </a:solidFill>
            </a:endParaRPr>
          </a:p>
          <a:p>
            <a:r>
              <a:rPr lang="en-US" sz="2200" dirty="0">
                <a:solidFill>
                  <a:schemeClr val="bg1"/>
                </a:solidFill>
              </a:rPr>
              <a:t>Importance</a:t>
            </a:r>
            <a:r>
              <a:rPr lang="en-US" sz="2200" dirty="0" smtClean="0">
                <a:solidFill>
                  <a:schemeClr val="bg1"/>
                </a:solidFill>
              </a:rPr>
              <a:t>:</a:t>
            </a:r>
          </a:p>
          <a:p>
            <a:r>
              <a:rPr lang="en-US" sz="2200" dirty="0" smtClean="0">
                <a:solidFill>
                  <a:schemeClr val="bg1"/>
                </a:solidFill>
              </a:rPr>
              <a:t>The use of real data for the:</a:t>
            </a:r>
            <a:endParaRPr lang="en-US" sz="2200" dirty="0">
              <a:solidFill>
                <a:schemeClr val="bg1"/>
              </a:solidFill>
            </a:endParaRPr>
          </a:p>
          <a:p>
            <a:pPr marL="457200" indent="-457200">
              <a:buFont typeface="Arial" panose="020B0604020202020204" pitchFamily="34" charset="0"/>
              <a:buChar char="•"/>
            </a:pPr>
            <a:r>
              <a:rPr lang="en-US" sz="2200" dirty="0">
                <a:solidFill>
                  <a:schemeClr val="bg1"/>
                </a:solidFill>
              </a:rPr>
              <a:t>Safe development and operation of testing and experimental facilities</a:t>
            </a:r>
          </a:p>
          <a:p>
            <a:pPr marL="457200" indent="-457200">
              <a:buFont typeface="Arial" panose="020B0604020202020204" pitchFamily="34" charset="0"/>
              <a:buChar char="•"/>
            </a:pPr>
            <a:r>
              <a:rPr lang="en-US" sz="2200" dirty="0">
                <a:solidFill>
                  <a:schemeClr val="bg1"/>
                </a:solidFill>
              </a:rPr>
              <a:t>Safety of workers, environment, populations, and property</a:t>
            </a:r>
          </a:p>
          <a:p>
            <a:endParaRPr lang="en-US" sz="2200" dirty="0">
              <a:solidFill>
                <a:schemeClr val="bg1"/>
              </a:solidFill>
            </a:endParaRPr>
          </a:p>
        </p:txBody>
      </p:sp>
    </p:spTree>
    <p:extLst>
      <p:ext uri="{BB962C8B-B14F-4D97-AF65-F5344CB8AC3E}">
        <p14:creationId xmlns:p14="http://schemas.microsoft.com/office/powerpoint/2010/main" val="3961746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274638"/>
            <a:ext cx="8991600" cy="1143000"/>
          </a:xfrm>
        </p:spPr>
        <p:txBody>
          <a:bodyPr>
            <a:noAutofit/>
          </a:bodyPr>
          <a:lstStyle/>
          <a:p>
            <a:r>
              <a:rPr lang="en-US" sz="4000" dirty="0"/>
              <a:t>Mesoscale Weather Forecast Modeling</a:t>
            </a:r>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a:xfrm>
            <a:off x="6586626" y="6477000"/>
            <a:ext cx="2133600" cy="365125"/>
          </a:xfrm>
        </p:spPr>
        <p:txBody>
          <a:bodyPr/>
          <a:lstStyle/>
          <a:p>
            <a:fld id="{66CAC88C-31F3-4764-B964-B930D18D7C5C}" type="slidenum">
              <a:rPr lang="en-US" smtClean="0"/>
              <a:t>12</a:t>
            </a:fld>
            <a:endParaRPr lang="en-US" dirty="0"/>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15953" t="15370" r="4279" b="4279"/>
          <a:stretch>
            <a:fillRect/>
          </a:stretch>
        </p:blipFill>
        <p:spPr bwMode="auto">
          <a:xfrm>
            <a:off x="5791200" y="3191047"/>
            <a:ext cx="3151155" cy="317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58508" y="1474619"/>
            <a:ext cx="6767622" cy="4278094"/>
          </a:xfrm>
          <a:prstGeom prst="rect">
            <a:avLst/>
          </a:prstGeom>
          <a:noFill/>
        </p:spPr>
        <p:txBody>
          <a:bodyPr wrap="none" rtlCol="0">
            <a:spAutoFit/>
          </a:bodyPr>
          <a:lstStyle/>
          <a:p>
            <a:r>
              <a:rPr lang="en-US" sz="3200" dirty="0">
                <a:solidFill>
                  <a:schemeClr val="bg1"/>
                </a:solidFill>
              </a:rPr>
              <a:t>ARL conducts local mesoscale modeling</a:t>
            </a:r>
          </a:p>
          <a:p>
            <a:endParaRPr lang="en-US" sz="2400" dirty="0">
              <a:solidFill>
                <a:schemeClr val="bg1"/>
              </a:solidFill>
            </a:endParaRPr>
          </a:p>
          <a:p>
            <a:r>
              <a:rPr lang="en-US" sz="2400" dirty="0">
                <a:solidFill>
                  <a:schemeClr val="bg1"/>
                </a:solidFill>
              </a:rPr>
              <a:t>Results are used for:</a:t>
            </a:r>
          </a:p>
          <a:p>
            <a:pPr marL="342900" indent="-342900">
              <a:buFont typeface="Arial" panose="020B0604020202020204" pitchFamily="34" charset="0"/>
              <a:buChar char="•"/>
            </a:pPr>
            <a:r>
              <a:rPr lang="en-US" sz="2400" dirty="0">
                <a:solidFill>
                  <a:schemeClr val="bg1"/>
                </a:solidFill>
              </a:rPr>
              <a:t>Site forecasting for operations and </a:t>
            </a:r>
            <a:r>
              <a:rPr lang="en-US" sz="2400" dirty="0" smtClean="0">
                <a:solidFill>
                  <a:schemeClr val="bg1"/>
                </a:solidFill>
              </a:rPr>
              <a:t>planning</a:t>
            </a:r>
            <a:endParaRPr lang="en-US" sz="2400" dirty="0">
              <a:solidFill>
                <a:schemeClr val="bg1"/>
              </a:solidFill>
            </a:endParaRPr>
          </a:p>
          <a:p>
            <a:pPr marL="800100" lvl="1" indent="-342900">
              <a:buFont typeface="Arial" panose="020B0604020202020204" pitchFamily="34" charset="0"/>
              <a:buChar char="•"/>
            </a:pPr>
            <a:r>
              <a:rPr lang="en-US" sz="2400" dirty="0">
                <a:solidFill>
                  <a:schemeClr val="bg1"/>
                </a:solidFill>
              </a:rPr>
              <a:t>Crane </a:t>
            </a:r>
            <a:r>
              <a:rPr lang="en-US" sz="2400" dirty="0" smtClean="0">
                <a:solidFill>
                  <a:schemeClr val="bg1"/>
                </a:solidFill>
              </a:rPr>
              <a:t>work</a:t>
            </a:r>
            <a:endParaRPr lang="en-US" sz="2400" dirty="0">
              <a:solidFill>
                <a:schemeClr val="bg1"/>
              </a:solidFill>
            </a:endParaRPr>
          </a:p>
          <a:p>
            <a:pPr marL="800100" lvl="1" indent="-342900">
              <a:buFont typeface="Arial" panose="020B0604020202020204" pitchFamily="34" charset="0"/>
              <a:buChar char="•"/>
            </a:pPr>
            <a:r>
              <a:rPr lang="en-US" sz="2400" dirty="0" smtClean="0">
                <a:solidFill>
                  <a:schemeClr val="bg1"/>
                </a:solidFill>
              </a:rPr>
              <a:t>Digging</a:t>
            </a:r>
            <a:endParaRPr lang="en-US" sz="2400" dirty="0">
              <a:solidFill>
                <a:schemeClr val="bg1"/>
              </a:solidFill>
            </a:endParaRPr>
          </a:p>
          <a:p>
            <a:pPr marL="800100" lvl="1" indent="-342900">
              <a:buFont typeface="Arial" panose="020B0604020202020204" pitchFamily="34" charset="0"/>
              <a:buChar char="•"/>
            </a:pPr>
            <a:r>
              <a:rPr lang="en-US" sz="2400" dirty="0">
                <a:solidFill>
                  <a:schemeClr val="bg1"/>
                </a:solidFill>
              </a:rPr>
              <a:t>Explosive </a:t>
            </a:r>
            <a:r>
              <a:rPr lang="en-US" sz="2400" dirty="0" smtClean="0">
                <a:solidFill>
                  <a:schemeClr val="bg1"/>
                </a:solidFill>
              </a:rPr>
              <a:t>handling</a:t>
            </a:r>
            <a:endParaRPr lang="en-US" sz="2400" dirty="0">
              <a:solidFill>
                <a:schemeClr val="bg1"/>
              </a:solidFill>
            </a:endParaRPr>
          </a:p>
          <a:p>
            <a:pPr marL="800100" lvl="1" indent="-342900">
              <a:buFont typeface="Arial" panose="020B0604020202020204" pitchFamily="34" charset="0"/>
              <a:buChar char="•"/>
            </a:pPr>
            <a:r>
              <a:rPr lang="en-US" sz="2400" dirty="0">
                <a:solidFill>
                  <a:schemeClr val="bg1"/>
                </a:solidFill>
              </a:rPr>
              <a:t>Site flight </a:t>
            </a:r>
            <a:r>
              <a:rPr lang="en-US" sz="2400" dirty="0" smtClean="0">
                <a:solidFill>
                  <a:schemeClr val="bg1"/>
                </a:solidFill>
              </a:rPr>
              <a:t>operations</a:t>
            </a:r>
            <a:endParaRPr lang="en-US" sz="2400" dirty="0">
              <a:solidFill>
                <a:schemeClr val="bg1"/>
              </a:solidFill>
            </a:endParaRPr>
          </a:p>
          <a:p>
            <a:pPr marL="800100" lvl="1" indent="-342900">
              <a:buFont typeface="Arial" panose="020B0604020202020204" pitchFamily="34" charset="0"/>
              <a:buChar char="•"/>
            </a:pPr>
            <a:r>
              <a:rPr lang="en-US" sz="2400" dirty="0">
                <a:solidFill>
                  <a:schemeClr val="bg1"/>
                </a:solidFill>
              </a:rPr>
              <a:t>Fire </a:t>
            </a:r>
            <a:r>
              <a:rPr lang="en-US" sz="2400" dirty="0" smtClean="0">
                <a:solidFill>
                  <a:schemeClr val="bg1"/>
                </a:solidFill>
              </a:rPr>
              <a:t>weather</a:t>
            </a: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Wind fields for </a:t>
            </a:r>
            <a:r>
              <a:rPr lang="en-US" sz="2400" u="sng" dirty="0">
                <a:solidFill>
                  <a:schemeClr val="bg1"/>
                </a:solidFill>
              </a:rPr>
              <a:t>dispersion </a:t>
            </a:r>
            <a:r>
              <a:rPr lang="en-US" sz="2400" u="sng" dirty="0" smtClean="0">
                <a:solidFill>
                  <a:schemeClr val="bg1"/>
                </a:solidFill>
              </a:rPr>
              <a:t>models</a:t>
            </a:r>
            <a:endParaRPr lang="en-US" sz="2400" u="sng" dirty="0">
              <a:solidFill>
                <a:schemeClr val="bg1"/>
              </a:solidFill>
            </a:endParaRPr>
          </a:p>
          <a:p>
            <a:pPr lvl="1"/>
            <a:endParaRPr lang="en-US" sz="2400" dirty="0">
              <a:solidFill>
                <a:schemeClr val="bg1"/>
              </a:solidFill>
            </a:endParaRPr>
          </a:p>
        </p:txBody>
      </p:sp>
    </p:spTree>
    <p:extLst>
      <p:ext uri="{BB962C8B-B14F-4D97-AF65-F5344CB8AC3E}">
        <p14:creationId xmlns:p14="http://schemas.microsoft.com/office/powerpoint/2010/main" val="3473773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274638"/>
            <a:ext cx="8991600" cy="1143000"/>
          </a:xfrm>
        </p:spPr>
        <p:txBody>
          <a:bodyPr>
            <a:normAutofit/>
          </a:bodyPr>
          <a:lstStyle/>
          <a:p>
            <a:r>
              <a:rPr lang="en-US" sz="3600" dirty="0"/>
              <a:t>Meteorological Surveillance &amp; Forecasting</a:t>
            </a:r>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a:xfrm>
            <a:off x="6586626" y="6477000"/>
            <a:ext cx="2133600" cy="365125"/>
          </a:xfrm>
        </p:spPr>
        <p:txBody>
          <a:bodyPr/>
          <a:lstStyle/>
          <a:p>
            <a:fld id="{66CAC88C-31F3-4764-B964-B930D18D7C5C}" type="slidenum">
              <a:rPr lang="en-US" smtClean="0"/>
              <a:t>13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36831"/>
            <a:ext cx="5530620" cy="1557338"/>
          </a:xfrm>
          <a:prstGeom prst="rect">
            <a:avLst/>
          </a:prstGeom>
        </p:spPr>
      </p:pic>
      <p:sp>
        <p:nvSpPr>
          <p:cNvPr id="7" name="TextBox 6"/>
          <p:cNvSpPr txBox="1"/>
          <p:nvPr/>
        </p:nvSpPr>
        <p:spPr>
          <a:xfrm>
            <a:off x="762000" y="1305134"/>
            <a:ext cx="8220392" cy="3416320"/>
          </a:xfrm>
          <a:prstGeom prst="rect">
            <a:avLst/>
          </a:prstGeom>
          <a:noFill/>
        </p:spPr>
        <p:txBody>
          <a:bodyPr wrap="none" rtlCol="0">
            <a:spAutoFit/>
          </a:bodyPr>
          <a:lstStyle/>
          <a:p>
            <a:r>
              <a:rPr lang="en-US" sz="2400" dirty="0" err="1">
                <a:solidFill>
                  <a:schemeClr val="bg1"/>
                </a:solidFill>
              </a:rPr>
              <a:t>Mesonet</a:t>
            </a:r>
            <a:r>
              <a:rPr lang="en-US" sz="2400" dirty="0">
                <a:solidFill>
                  <a:schemeClr val="bg1"/>
                </a:solidFill>
              </a:rPr>
              <a:t> data are used in near real-time for:</a:t>
            </a:r>
          </a:p>
          <a:p>
            <a:pPr marL="342900" indent="-342900">
              <a:buFont typeface="Arial" panose="020B0604020202020204" pitchFamily="34" charset="0"/>
              <a:buChar char="•"/>
            </a:pPr>
            <a:r>
              <a:rPr lang="en-US" sz="2400" dirty="0" smtClean="0">
                <a:solidFill>
                  <a:schemeClr val="bg1"/>
                </a:solidFill>
              </a:rPr>
              <a:t>Site </a:t>
            </a:r>
            <a:r>
              <a:rPr lang="en-US" sz="2400" dirty="0">
                <a:solidFill>
                  <a:schemeClr val="bg1"/>
                </a:solidFill>
              </a:rPr>
              <a:t>and event specific forecasts for operations</a:t>
            </a:r>
          </a:p>
          <a:p>
            <a:pPr marL="342900" indent="-342900">
              <a:buFont typeface="Arial" panose="020B0604020202020204" pitchFamily="34" charset="0"/>
              <a:buChar char="•"/>
            </a:pPr>
            <a:r>
              <a:rPr lang="en-US" sz="2400" dirty="0">
                <a:solidFill>
                  <a:schemeClr val="bg1"/>
                </a:solidFill>
              </a:rPr>
              <a:t>Surveillance for severe weather, including:</a:t>
            </a:r>
          </a:p>
          <a:p>
            <a:pPr marL="800100" lvl="1" indent="-342900">
              <a:buFont typeface="Arial" panose="020B0604020202020204" pitchFamily="34" charset="0"/>
              <a:buChar char="•"/>
            </a:pPr>
            <a:r>
              <a:rPr lang="en-US" sz="2400" dirty="0">
                <a:solidFill>
                  <a:schemeClr val="bg1"/>
                </a:solidFill>
              </a:rPr>
              <a:t>High winds</a:t>
            </a:r>
          </a:p>
          <a:p>
            <a:pPr marL="800100" lvl="1" indent="-342900">
              <a:buFont typeface="Arial" panose="020B0604020202020204" pitchFamily="34" charset="0"/>
              <a:buChar char="•"/>
            </a:pPr>
            <a:r>
              <a:rPr lang="en-US" sz="2400" dirty="0">
                <a:solidFill>
                  <a:schemeClr val="bg1"/>
                </a:solidFill>
              </a:rPr>
              <a:t>Lightning/Thunderstorms</a:t>
            </a:r>
          </a:p>
          <a:p>
            <a:pPr marL="800100" lvl="1" indent="-342900">
              <a:buFont typeface="Arial" panose="020B0604020202020204" pitchFamily="34" charset="0"/>
              <a:buChar char="•"/>
            </a:pPr>
            <a:r>
              <a:rPr lang="en-US" sz="2400" dirty="0">
                <a:solidFill>
                  <a:schemeClr val="bg1"/>
                </a:solidFill>
              </a:rPr>
              <a:t>Flooding</a:t>
            </a:r>
          </a:p>
          <a:p>
            <a:pPr marL="800100" lvl="1" indent="-342900">
              <a:buFont typeface="Arial" panose="020B0604020202020204" pitchFamily="34" charset="0"/>
              <a:buChar char="•"/>
            </a:pPr>
            <a:r>
              <a:rPr lang="en-US" sz="2400" dirty="0">
                <a:solidFill>
                  <a:schemeClr val="bg1"/>
                </a:solidFill>
              </a:rPr>
              <a:t>Winter </a:t>
            </a:r>
            <a:r>
              <a:rPr lang="en-US" sz="2400" dirty="0" smtClean="0">
                <a:solidFill>
                  <a:schemeClr val="bg1"/>
                </a:solidFill>
              </a:rPr>
              <a:t>storms</a:t>
            </a:r>
            <a:endParaRPr lang="en-US" sz="2400" dirty="0">
              <a:solidFill>
                <a:schemeClr val="bg1"/>
              </a:solidFill>
            </a:endParaRPr>
          </a:p>
          <a:p>
            <a:endParaRPr lang="en-US" sz="2400" dirty="0">
              <a:solidFill>
                <a:schemeClr val="bg1"/>
              </a:solidFill>
            </a:endParaRPr>
          </a:p>
          <a:p>
            <a:r>
              <a:rPr lang="en-US" sz="2400" dirty="0">
                <a:solidFill>
                  <a:schemeClr val="bg1"/>
                </a:solidFill>
              </a:rPr>
              <a:t>Important for site worker and facility safety and project planning</a:t>
            </a:r>
          </a:p>
        </p:txBody>
      </p:sp>
      <p:pic>
        <p:nvPicPr>
          <p:cNvPr id="1026" name="Picture 2" descr="http://media.eurekalert.org/multimedia_prod/pub/web/110916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6626" y="4786936"/>
            <a:ext cx="2119662" cy="141605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94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Consequence Assessment</a:t>
            </a:r>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p:txBody>
          <a:bodyPr/>
          <a:lstStyle/>
          <a:p>
            <a:fld id="{66CAC88C-31F3-4764-B964-B930D18D7C5C}" type="slidenum">
              <a:rPr lang="en-US" smtClean="0"/>
              <a:t>14</a:t>
            </a:fld>
            <a:endParaRPr lang="en-US" dirty="0"/>
          </a:p>
        </p:txBody>
      </p:sp>
      <p:sp>
        <p:nvSpPr>
          <p:cNvPr id="7" name="Date Placeholder 4"/>
          <p:cNvSpPr txBox="1">
            <a:spLocks/>
          </p:cNvSpPr>
          <p:nvPr/>
        </p:nvSpPr>
        <p:spPr bwMode="auto">
          <a:xfrm>
            <a:off x="704850" y="58991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1200" b="1" kern="1200">
                <a:solidFill>
                  <a:schemeClr val="tx1"/>
                </a:solidFill>
                <a:latin typeface="Calibri" panose="020F0502020204030204" pitchFamily="34" charset="0"/>
                <a:ea typeface="+mn-ea"/>
                <a:cs typeface="+mn-cs"/>
              </a:defRPr>
            </a:lvl1pPr>
            <a:lvl2pPr marL="742950" indent="-285750" algn="l" defTabSz="914400" rtl="0" eaLnBrk="1" latinLnBrk="0" hangingPunct="1">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defRPr sz="18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r>
              <a:rPr lang="en-US" altLang="en-US">
                <a:solidFill>
                  <a:srgbClr val="045C75"/>
                </a:solidFill>
              </a:rPr>
              <a:t>June 21-23, 2016</a:t>
            </a:r>
          </a:p>
        </p:txBody>
      </p:sp>
      <p:sp>
        <p:nvSpPr>
          <p:cNvPr id="8" name="Slide Number Placeholder 6"/>
          <p:cNvSpPr txBox="1">
            <a:spLocks/>
          </p:cNvSpPr>
          <p:nvPr/>
        </p:nvSpPr>
        <p:spPr bwMode="auto">
          <a:xfrm>
            <a:off x="6534150" y="58991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defRPr sz="18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fld id="{8225FEBA-8FC8-47BE-ADA1-A85EBC20248C}" type="slidenum">
              <a:rPr lang="en-US" altLang="en-US" smtClean="0">
                <a:solidFill>
                  <a:srgbClr val="045C75"/>
                </a:solidFill>
              </a:rPr>
              <a:pPr/>
              <a:t>14</a:t>
            </a:fld>
            <a:endParaRPr lang="en-US" altLang="en-US">
              <a:solidFill>
                <a:srgbClr val="045C75"/>
              </a:solidFill>
            </a:endParaRPr>
          </a:p>
        </p:txBody>
      </p:sp>
      <p:pic>
        <p:nvPicPr>
          <p:cNvPr id="11" name="Picture 2" descr="http://www.eppingforestdc.gov.uk/Library/Images/Emergency_Planning/Toxic-Smoke.jpg"/>
          <p:cNvPicPr>
            <a:picLocks noChangeAspect="1" noChangeArrowheads="1"/>
          </p:cNvPicPr>
          <p:nvPr/>
        </p:nvPicPr>
        <p:blipFill>
          <a:blip r:embed="rId3">
            <a:extLst>
              <a:ext uri="{28A0092B-C50C-407E-A947-70E740481C1C}">
                <a14:useLocalDpi xmlns:a14="http://schemas.microsoft.com/office/drawing/2010/main" val="0"/>
              </a:ext>
            </a:extLst>
          </a:blip>
          <a:srcRect l="14000" r="10001" b="22221"/>
          <a:stretch>
            <a:fillRect/>
          </a:stretch>
        </p:blipFill>
        <p:spPr bwMode="auto">
          <a:xfrm>
            <a:off x="386837" y="4143048"/>
            <a:ext cx="2112606" cy="2029526"/>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l="35036" t="41757" r="43605" b="36076"/>
          <a:stretch>
            <a:fillRect/>
          </a:stretch>
        </p:blipFill>
        <p:spPr bwMode="auto">
          <a:xfrm>
            <a:off x="3448382" y="4143048"/>
            <a:ext cx="2069661" cy="202098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RRTHYSPLIT1"/>
          <p:cNvPicPr>
            <a:picLocks noChangeAspect="1" noChangeArrowheads="1"/>
          </p:cNvPicPr>
          <p:nvPr/>
        </p:nvPicPr>
        <p:blipFill>
          <a:blip r:embed="rId5">
            <a:extLst>
              <a:ext uri="{28A0092B-C50C-407E-A947-70E740481C1C}">
                <a14:useLocalDpi xmlns:a14="http://schemas.microsoft.com/office/drawing/2010/main" val="0"/>
              </a:ext>
            </a:extLst>
          </a:blip>
          <a:srcRect l="9525" t="16632" r="21429" b="10187"/>
          <a:stretch>
            <a:fillRect/>
          </a:stretch>
        </p:blipFill>
        <p:spPr bwMode="auto">
          <a:xfrm>
            <a:off x="6571596" y="4143048"/>
            <a:ext cx="2037956" cy="202098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2694445" y="4848738"/>
            <a:ext cx="513852" cy="6096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TextBox 17"/>
          <p:cNvSpPr txBox="1"/>
          <p:nvPr/>
        </p:nvSpPr>
        <p:spPr>
          <a:xfrm>
            <a:off x="487907" y="1350070"/>
            <a:ext cx="8527655" cy="2308324"/>
          </a:xfrm>
          <a:prstGeom prst="rect">
            <a:avLst/>
          </a:prstGeom>
          <a:noFill/>
        </p:spPr>
        <p:txBody>
          <a:bodyPr wrap="none" rtlCol="0">
            <a:spAutoFit/>
          </a:bodyPr>
          <a:lstStyle/>
          <a:p>
            <a:r>
              <a:rPr lang="en-US" sz="2400" dirty="0" err="1">
                <a:solidFill>
                  <a:schemeClr val="bg1"/>
                </a:solidFill>
              </a:rPr>
              <a:t>Mesonet</a:t>
            </a:r>
            <a:r>
              <a:rPr lang="en-US" sz="2400" dirty="0">
                <a:solidFill>
                  <a:schemeClr val="bg1"/>
                </a:solidFill>
              </a:rPr>
              <a:t> data are used in near real-time to </a:t>
            </a:r>
            <a:r>
              <a:rPr lang="en-US" sz="2400" u="sng" dirty="0">
                <a:solidFill>
                  <a:schemeClr val="bg1"/>
                </a:solidFill>
              </a:rPr>
              <a:t>run dispersion models</a:t>
            </a:r>
            <a:r>
              <a:rPr lang="en-US" sz="2400" dirty="0">
                <a:solidFill>
                  <a:schemeClr val="bg1"/>
                </a:solidFill>
              </a:rPr>
              <a:t>. </a:t>
            </a:r>
          </a:p>
          <a:p>
            <a:endParaRPr lang="en-US" sz="2400" dirty="0">
              <a:solidFill>
                <a:schemeClr val="bg1"/>
              </a:solidFill>
            </a:endParaRPr>
          </a:p>
          <a:p>
            <a:r>
              <a:rPr lang="en-US" sz="2400" dirty="0">
                <a:solidFill>
                  <a:schemeClr val="bg1"/>
                </a:solidFill>
              </a:rPr>
              <a:t>ARL scientists </a:t>
            </a:r>
            <a:r>
              <a:rPr lang="en-US" sz="2400" u="sng" dirty="0">
                <a:solidFill>
                  <a:schemeClr val="bg1"/>
                </a:solidFill>
              </a:rPr>
              <a:t>provide dispersion expertise</a:t>
            </a:r>
            <a:r>
              <a:rPr lang="en-US" sz="2400" dirty="0">
                <a:solidFill>
                  <a:schemeClr val="bg1"/>
                </a:solidFill>
              </a:rPr>
              <a:t> to Emergency </a:t>
            </a:r>
          </a:p>
          <a:p>
            <a:r>
              <a:rPr lang="en-US" sz="2400" dirty="0">
                <a:solidFill>
                  <a:schemeClr val="bg1"/>
                </a:solidFill>
              </a:rPr>
              <a:t>Responders and/Managers.</a:t>
            </a:r>
          </a:p>
          <a:p>
            <a:endParaRPr lang="en-US" sz="2400" dirty="0">
              <a:solidFill>
                <a:schemeClr val="bg1"/>
              </a:solidFill>
            </a:endParaRPr>
          </a:p>
          <a:p>
            <a:r>
              <a:rPr lang="en-US" sz="2400" dirty="0">
                <a:solidFill>
                  <a:schemeClr val="bg1"/>
                </a:solidFill>
              </a:rPr>
              <a:t>Critical for site worker and public safety.</a:t>
            </a:r>
          </a:p>
        </p:txBody>
      </p:sp>
      <p:sp>
        <p:nvSpPr>
          <p:cNvPr id="19" name="Right Arrow 18"/>
          <p:cNvSpPr/>
          <p:nvPr/>
        </p:nvSpPr>
        <p:spPr>
          <a:xfrm>
            <a:off x="5817659" y="4848738"/>
            <a:ext cx="513852" cy="6096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458655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Experimental Support</a:t>
            </a:r>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a:xfrm>
            <a:off x="6586626" y="6477000"/>
            <a:ext cx="2133600" cy="365125"/>
          </a:xfrm>
        </p:spPr>
        <p:txBody>
          <a:bodyPr/>
          <a:lstStyle/>
          <a:p>
            <a:fld id="{66CAC88C-31F3-4764-B964-B930D18D7C5C}" type="slidenum">
              <a:rPr lang="en-US" smtClean="0"/>
              <a:t>15</a:t>
            </a:fld>
            <a:endParaRPr lang="en-US" dirty="0"/>
          </a:p>
        </p:txBody>
      </p:sp>
      <p:pic>
        <p:nvPicPr>
          <p:cNvPr id="9" name="Picture 6" descr="CB Release.jpg"/>
          <p:cNvPicPr>
            <a:picLocks noChangeAspect="1"/>
          </p:cNvPicPr>
          <p:nvPr/>
        </p:nvPicPr>
        <p:blipFill rotWithShape="1">
          <a:blip r:embed="rId3" cstate="print">
            <a:extLst>
              <a:ext uri="{28A0092B-C50C-407E-A947-70E740481C1C}">
                <a14:useLocalDpi xmlns:a14="http://schemas.microsoft.com/office/drawing/2010/main" val="0"/>
              </a:ext>
            </a:extLst>
          </a:blip>
          <a:srcRect l="35447" t="9256" r="4376"/>
          <a:stretch/>
        </p:blipFill>
        <p:spPr bwMode="auto">
          <a:xfrm>
            <a:off x="7001710" y="1379089"/>
            <a:ext cx="1779100" cy="201238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7976" y="3563917"/>
            <a:ext cx="1266243" cy="2740635"/>
          </a:xfrm>
          <a:prstGeom prst="rect">
            <a:avLst/>
          </a:prstGeom>
          <a:ln w="38100">
            <a:solidFill>
              <a:schemeClr val="bg1"/>
            </a:solidFill>
          </a:ln>
        </p:spPr>
      </p:pic>
      <p:sp>
        <p:nvSpPr>
          <p:cNvPr id="4" name="TextBox 3"/>
          <p:cNvSpPr txBox="1"/>
          <p:nvPr/>
        </p:nvSpPr>
        <p:spPr>
          <a:xfrm>
            <a:off x="821141" y="1458581"/>
            <a:ext cx="6739026" cy="5047536"/>
          </a:xfrm>
          <a:prstGeom prst="rect">
            <a:avLst/>
          </a:prstGeom>
          <a:noFill/>
        </p:spPr>
        <p:txBody>
          <a:bodyPr wrap="square" rtlCol="0">
            <a:spAutoFit/>
          </a:bodyPr>
          <a:lstStyle/>
          <a:p>
            <a:r>
              <a:rPr lang="en-US" sz="2400" dirty="0">
                <a:solidFill>
                  <a:schemeClr val="bg1"/>
                </a:solidFill>
              </a:rPr>
              <a:t>DOE and NNSA conduct unique experiments.</a:t>
            </a:r>
          </a:p>
          <a:p>
            <a:endParaRPr lang="en-US" sz="1000" dirty="0">
              <a:solidFill>
                <a:schemeClr val="bg1"/>
              </a:solidFill>
            </a:endParaRPr>
          </a:p>
          <a:p>
            <a:r>
              <a:rPr lang="en-US" sz="2400" dirty="0">
                <a:solidFill>
                  <a:schemeClr val="bg1"/>
                </a:solidFill>
              </a:rPr>
              <a:t>Each experiment has different requirements:</a:t>
            </a:r>
          </a:p>
          <a:p>
            <a:pPr marL="342900" indent="-342900">
              <a:buFont typeface="Arial" panose="020B0604020202020204" pitchFamily="34" charset="0"/>
              <a:buChar char="•"/>
            </a:pPr>
            <a:r>
              <a:rPr lang="en-US" sz="2400" dirty="0">
                <a:solidFill>
                  <a:schemeClr val="bg1"/>
                </a:solidFill>
              </a:rPr>
              <a:t>Where will an explosive cloud travel?, or</a:t>
            </a:r>
          </a:p>
          <a:p>
            <a:pPr marL="342900" indent="-342900">
              <a:buFont typeface="Arial" panose="020B0604020202020204" pitchFamily="34" charset="0"/>
              <a:buChar char="•"/>
            </a:pPr>
            <a:r>
              <a:rPr lang="en-US" sz="2400" dirty="0">
                <a:solidFill>
                  <a:schemeClr val="bg1"/>
                </a:solidFill>
              </a:rPr>
              <a:t>How is the atmosphere affected?</a:t>
            </a:r>
          </a:p>
          <a:p>
            <a:endParaRPr lang="en-US" sz="2000" dirty="0">
              <a:solidFill>
                <a:schemeClr val="bg1"/>
              </a:solidFill>
            </a:endParaRPr>
          </a:p>
          <a:p>
            <a:r>
              <a:rPr lang="en-US" sz="2400" dirty="0">
                <a:solidFill>
                  <a:schemeClr val="bg1"/>
                </a:solidFill>
              </a:rPr>
              <a:t>ARL works with DOE to identify the unique meteorological requirements:</a:t>
            </a:r>
          </a:p>
          <a:p>
            <a:pPr marL="342900" indent="-342900">
              <a:buFont typeface="Arial" panose="020B0604020202020204" pitchFamily="34" charset="0"/>
              <a:buChar char="•"/>
            </a:pPr>
            <a:r>
              <a:rPr lang="en-US" sz="2400" dirty="0" smtClean="0">
                <a:solidFill>
                  <a:schemeClr val="bg1"/>
                </a:solidFill>
              </a:rPr>
              <a:t>Forecasts</a:t>
            </a: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Go/no-go criteria (winds, lightning</a:t>
            </a:r>
            <a:r>
              <a:rPr lang="en-US" sz="2400" dirty="0" smtClean="0">
                <a:solidFill>
                  <a:schemeClr val="bg1"/>
                </a:solidFill>
              </a:rPr>
              <a:t>)</a:t>
            </a: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Data (surface, upper-air, both?)</a:t>
            </a:r>
          </a:p>
          <a:p>
            <a:endParaRPr lang="en-US" sz="2000" dirty="0">
              <a:solidFill>
                <a:schemeClr val="bg1"/>
              </a:solidFill>
            </a:endParaRPr>
          </a:p>
          <a:p>
            <a:r>
              <a:rPr lang="en-US" sz="2400" dirty="0">
                <a:solidFill>
                  <a:schemeClr val="bg1"/>
                </a:solidFill>
              </a:rPr>
              <a:t>Key is for safe experiment preparation, execution, </a:t>
            </a:r>
          </a:p>
          <a:p>
            <a:r>
              <a:rPr lang="en-US" sz="2400" dirty="0">
                <a:solidFill>
                  <a:schemeClr val="bg1"/>
                </a:solidFill>
              </a:rPr>
              <a:t>and data collection.</a:t>
            </a:r>
          </a:p>
        </p:txBody>
      </p:sp>
    </p:spTree>
    <p:extLst>
      <p:ext uri="{BB962C8B-B14F-4D97-AF65-F5344CB8AC3E}">
        <p14:creationId xmlns:p14="http://schemas.microsoft.com/office/powerpoint/2010/main" val="1470978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Air Quality Modeling</a:t>
            </a:r>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a:xfrm>
            <a:off x="6586626" y="6477000"/>
            <a:ext cx="2133600" cy="365125"/>
          </a:xfrm>
        </p:spPr>
        <p:txBody>
          <a:bodyPr/>
          <a:lstStyle/>
          <a:p>
            <a:fld id="{66CAC88C-31F3-4764-B964-B930D18D7C5C}" type="slidenum">
              <a:rPr lang="en-US" smtClean="0"/>
              <a:t>16</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7290" t="35065" r="15733" b="21548"/>
          <a:stretch>
            <a:fillRect/>
          </a:stretch>
        </p:blipFill>
        <p:spPr bwMode="auto">
          <a:xfrm>
            <a:off x="6400801" y="1626762"/>
            <a:ext cx="2399756" cy="185061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http://media.steamboatpilot.com/img/photos/2007/09/20/miner_nine_r175x200.jpg?b5bb8115feea9bebdb61a6e391d0fc3b346ab708"/>
          <p:cNvPicPr>
            <a:picLocks noChangeAspect="1" noChangeArrowheads="1"/>
          </p:cNvPicPr>
          <p:nvPr/>
        </p:nvPicPr>
        <p:blipFill rotWithShape="1">
          <a:blip r:embed="rId4">
            <a:extLst>
              <a:ext uri="{28A0092B-C50C-407E-A947-70E740481C1C}">
                <a14:useLocalDpi xmlns:a14="http://schemas.microsoft.com/office/drawing/2010/main" val="0"/>
              </a:ext>
            </a:extLst>
          </a:blip>
          <a:srcRect t="28795"/>
          <a:stretch/>
        </p:blipFill>
        <p:spPr bwMode="auto">
          <a:xfrm>
            <a:off x="6506295" y="4014066"/>
            <a:ext cx="2266950" cy="184488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12"/>
          <p:cNvSpPr txBox="1">
            <a:spLocks noChangeArrowheads="1"/>
          </p:cNvSpPr>
          <p:nvPr/>
        </p:nvSpPr>
        <p:spPr bwMode="auto">
          <a:xfrm>
            <a:off x="906439" y="1523833"/>
            <a:ext cx="5562601" cy="4832092"/>
          </a:xfrm>
          <a:prstGeom prst="rect">
            <a:avLst/>
          </a:prstGeom>
          <a:noFill/>
          <a:ln w="9525">
            <a:noFill/>
            <a:miter lim="800000"/>
            <a:headEnd/>
            <a:tailEnd/>
          </a:ln>
        </p:spPr>
        <p:txBody>
          <a:bodyPr wrap="square">
            <a:spAutoFit/>
          </a:bodyPr>
          <a:lstStyle/>
          <a:p>
            <a:pPr eaLnBrk="1" hangingPunct="1">
              <a:defRPr/>
            </a:pPr>
            <a:r>
              <a:rPr lang="en-US" sz="2800" dirty="0">
                <a:solidFill>
                  <a:schemeClr val="bg1"/>
                </a:solidFill>
                <a:latin typeface="+mj-lt"/>
              </a:rPr>
              <a:t>ARL conducts air quality modeling for DOE site activities to support State and Federal Regulatory Requirements.</a:t>
            </a:r>
          </a:p>
          <a:p>
            <a:pPr eaLnBrk="1" hangingPunct="1">
              <a:defRPr/>
            </a:pPr>
            <a:endParaRPr lang="en-US" sz="2800" dirty="0">
              <a:solidFill>
                <a:schemeClr val="bg1"/>
              </a:solidFill>
              <a:latin typeface="+mj-lt"/>
            </a:endParaRPr>
          </a:p>
          <a:p>
            <a:pPr eaLnBrk="1" hangingPunct="1">
              <a:defRPr/>
            </a:pPr>
            <a:r>
              <a:rPr lang="en-US" sz="2800" dirty="0">
                <a:solidFill>
                  <a:schemeClr val="bg1"/>
                </a:solidFill>
                <a:latin typeface="+mj-lt"/>
              </a:rPr>
              <a:t>Activities include:</a:t>
            </a:r>
          </a:p>
          <a:p>
            <a:pPr marL="457200" indent="-457200" eaLnBrk="1" hangingPunct="1">
              <a:buFont typeface="Arial" panose="020B0604020202020204" pitchFamily="34" charset="0"/>
              <a:buChar char="•"/>
              <a:defRPr/>
            </a:pPr>
            <a:r>
              <a:rPr lang="en-US" sz="2800" dirty="0">
                <a:solidFill>
                  <a:schemeClr val="bg1"/>
                </a:solidFill>
                <a:latin typeface="+mj-lt"/>
              </a:rPr>
              <a:t>Digging (PM10</a:t>
            </a:r>
            <a:r>
              <a:rPr lang="en-US" sz="2800" dirty="0" smtClean="0">
                <a:solidFill>
                  <a:schemeClr val="bg1"/>
                </a:solidFill>
                <a:latin typeface="+mj-lt"/>
              </a:rPr>
              <a:t>)</a:t>
            </a:r>
            <a:endParaRPr lang="en-US" sz="2800" dirty="0">
              <a:solidFill>
                <a:schemeClr val="bg1"/>
              </a:solidFill>
              <a:latin typeface="+mj-lt"/>
            </a:endParaRPr>
          </a:p>
          <a:p>
            <a:pPr marL="457200" indent="-457200" eaLnBrk="1" hangingPunct="1">
              <a:buFont typeface="Arial" panose="020B0604020202020204" pitchFamily="34" charset="0"/>
              <a:buChar char="•"/>
              <a:defRPr/>
            </a:pPr>
            <a:r>
              <a:rPr lang="en-US" sz="2800" dirty="0">
                <a:solidFill>
                  <a:schemeClr val="bg1"/>
                </a:solidFill>
                <a:latin typeface="+mj-lt"/>
              </a:rPr>
              <a:t>Emissions (NOx, </a:t>
            </a:r>
            <a:r>
              <a:rPr lang="en-US" sz="2800" dirty="0" err="1">
                <a:solidFill>
                  <a:schemeClr val="bg1"/>
                </a:solidFill>
                <a:latin typeface="+mj-lt"/>
              </a:rPr>
              <a:t>SOx</a:t>
            </a:r>
            <a:r>
              <a:rPr lang="en-US" sz="2800" dirty="0">
                <a:solidFill>
                  <a:schemeClr val="bg1"/>
                </a:solidFill>
                <a:latin typeface="+mj-lt"/>
              </a:rPr>
              <a:t>, </a:t>
            </a:r>
            <a:r>
              <a:rPr lang="en-US" sz="2800" dirty="0" err="1">
                <a:solidFill>
                  <a:schemeClr val="bg1"/>
                </a:solidFill>
                <a:latin typeface="+mj-lt"/>
              </a:rPr>
              <a:t>COx</a:t>
            </a:r>
            <a:r>
              <a:rPr lang="en-US" sz="2800" dirty="0">
                <a:solidFill>
                  <a:schemeClr val="bg1"/>
                </a:solidFill>
                <a:latin typeface="+mj-lt"/>
              </a:rPr>
              <a:t>, Ozone</a:t>
            </a:r>
            <a:r>
              <a:rPr lang="en-US" sz="2800" dirty="0" smtClean="0">
                <a:solidFill>
                  <a:schemeClr val="bg1"/>
                </a:solidFill>
                <a:latin typeface="+mj-lt"/>
              </a:rPr>
              <a:t>)</a:t>
            </a:r>
            <a:endParaRPr lang="en-US" sz="2800" dirty="0">
              <a:solidFill>
                <a:schemeClr val="bg1"/>
              </a:solidFill>
              <a:latin typeface="+mj-lt"/>
            </a:endParaRPr>
          </a:p>
          <a:p>
            <a:pPr marL="457200" indent="-457200" eaLnBrk="1" hangingPunct="1">
              <a:buFont typeface="Arial" panose="020B0604020202020204" pitchFamily="34" charset="0"/>
              <a:buChar char="•"/>
              <a:defRPr/>
            </a:pPr>
            <a:r>
              <a:rPr lang="en-US" sz="2800" dirty="0" smtClean="0">
                <a:solidFill>
                  <a:schemeClr val="bg1"/>
                </a:solidFill>
                <a:latin typeface="+mj-lt"/>
              </a:rPr>
              <a:t>Explosions</a:t>
            </a:r>
            <a:endParaRPr lang="en-US" sz="2800" dirty="0">
              <a:solidFill>
                <a:schemeClr val="bg1"/>
              </a:solidFill>
              <a:latin typeface="+mj-lt"/>
            </a:endParaRPr>
          </a:p>
          <a:p>
            <a:pPr marL="457200" indent="-457200" eaLnBrk="1" hangingPunct="1">
              <a:buFont typeface="Arial" panose="020B0604020202020204" pitchFamily="34" charset="0"/>
              <a:buChar char="•"/>
              <a:defRPr/>
            </a:pPr>
            <a:r>
              <a:rPr lang="en-US" sz="2800" dirty="0">
                <a:solidFill>
                  <a:schemeClr val="bg1"/>
                </a:solidFill>
                <a:latin typeface="+mj-lt"/>
              </a:rPr>
              <a:t>Hazardous Chemical Spills</a:t>
            </a:r>
          </a:p>
          <a:p>
            <a:pPr marL="342900" indent="-342900" eaLnBrk="1" hangingPunct="1">
              <a:buFontTx/>
              <a:buChar char="-"/>
              <a:defRPr/>
            </a:pPr>
            <a:endParaRPr lang="en-US" sz="2800" dirty="0">
              <a:solidFill>
                <a:schemeClr val="bg1"/>
              </a:solidFill>
              <a:latin typeface="+mj-lt"/>
            </a:endParaRPr>
          </a:p>
        </p:txBody>
      </p:sp>
    </p:spTree>
    <p:extLst>
      <p:ext uri="{BB962C8B-B14F-4D97-AF65-F5344CB8AC3E}">
        <p14:creationId xmlns:p14="http://schemas.microsoft.com/office/powerpoint/2010/main" val="2102144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a:bodyPr>
          <a:lstStyle/>
          <a:p>
            <a:r>
              <a:rPr lang="en-US" dirty="0" smtClean="0"/>
              <a:t>Additional Applications</a:t>
            </a:r>
            <a:endParaRPr lang="en-US" dirty="0"/>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a:xfrm>
            <a:off x="6586626" y="6477000"/>
            <a:ext cx="2133600" cy="365125"/>
          </a:xfrm>
        </p:spPr>
        <p:txBody>
          <a:bodyPr/>
          <a:lstStyle/>
          <a:p>
            <a:fld id="{66CAC88C-31F3-4764-B964-B930D18D7C5C}" type="slidenum">
              <a:rPr lang="en-US" smtClean="0"/>
              <a:t>17</a:t>
            </a:fld>
            <a:endParaRPr lang="en-US" dirty="0"/>
          </a:p>
        </p:txBody>
      </p:sp>
      <p:sp>
        <p:nvSpPr>
          <p:cNvPr id="6" name="TextBox 8"/>
          <p:cNvSpPr txBox="1">
            <a:spLocks noChangeArrowheads="1"/>
          </p:cNvSpPr>
          <p:nvPr/>
        </p:nvSpPr>
        <p:spPr bwMode="auto">
          <a:xfrm>
            <a:off x="838200" y="1981200"/>
            <a:ext cx="3962400" cy="4247317"/>
          </a:xfrm>
          <a:prstGeom prst="rect">
            <a:avLst/>
          </a:prstGeom>
          <a:noFill/>
          <a:ln w="9525">
            <a:noFill/>
            <a:miter lim="800000"/>
            <a:headEnd/>
            <a:tailEnd/>
          </a:ln>
        </p:spPr>
        <p:txBody>
          <a:bodyPr wrap="square">
            <a:spAutoFit/>
          </a:bodyPr>
          <a:lstStyle/>
          <a:p>
            <a:pPr eaLnBrk="1" hangingPunct="1">
              <a:lnSpc>
                <a:spcPct val="150000"/>
              </a:lnSpc>
              <a:defRPr/>
            </a:pPr>
            <a:r>
              <a:rPr lang="en-US" sz="3200" i="1" dirty="0">
                <a:solidFill>
                  <a:schemeClr val="bg1"/>
                </a:solidFill>
                <a:latin typeface="+mj-lt"/>
              </a:rPr>
              <a:t>Japan (March </a:t>
            </a:r>
            <a:r>
              <a:rPr lang="en-US" sz="3200" i="1" dirty="0" smtClean="0">
                <a:solidFill>
                  <a:schemeClr val="bg1"/>
                </a:solidFill>
                <a:latin typeface="+mj-lt"/>
              </a:rPr>
              <a:t>2011) </a:t>
            </a:r>
            <a:r>
              <a:rPr lang="en-US" sz="2800" i="1" dirty="0" smtClean="0">
                <a:solidFill>
                  <a:schemeClr val="bg1"/>
                </a:solidFill>
                <a:latin typeface="+mj-lt"/>
              </a:rPr>
              <a:t>Fukushima Daiichi</a:t>
            </a:r>
            <a:br>
              <a:rPr lang="en-US" sz="2800" i="1" dirty="0" smtClean="0">
                <a:solidFill>
                  <a:schemeClr val="bg1"/>
                </a:solidFill>
                <a:latin typeface="+mj-lt"/>
              </a:rPr>
            </a:br>
            <a:endParaRPr lang="en-US" sz="800" i="1" dirty="0" smtClean="0">
              <a:solidFill>
                <a:schemeClr val="bg1"/>
              </a:solidFill>
              <a:latin typeface="+mj-lt"/>
            </a:endParaRPr>
          </a:p>
          <a:p>
            <a:pPr marL="457200" indent="-457200" eaLnBrk="1" hangingPunct="1">
              <a:lnSpc>
                <a:spcPct val="150000"/>
              </a:lnSpc>
              <a:buFont typeface="Arial" panose="020B0604020202020204" pitchFamily="34" charset="0"/>
              <a:buChar char="•"/>
              <a:defRPr/>
            </a:pPr>
            <a:r>
              <a:rPr lang="en-US" sz="2800" i="1" dirty="0" smtClean="0">
                <a:solidFill>
                  <a:schemeClr val="bg1"/>
                </a:solidFill>
                <a:latin typeface="+mj-lt"/>
              </a:rPr>
              <a:t>Flow patterns</a:t>
            </a:r>
          </a:p>
          <a:p>
            <a:pPr marL="457200" indent="-457200" eaLnBrk="1" hangingPunct="1">
              <a:lnSpc>
                <a:spcPct val="150000"/>
              </a:lnSpc>
              <a:buFont typeface="Arial" panose="020B0604020202020204" pitchFamily="34" charset="0"/>
              <a:buChar char="•"/>
              <a:defRPr/>
            </a:pPr>
            <a:r>
              <a:rPr lang="en-US" sz="2800" i="1" dirty="0" smtClean="0">
                <a:solidFill>
                  <a:schemeClr val="bg1"/>
                </a:solidFill>
                <a:latin typeface="+mj-lt"/>
              </a:rPr>
              <a:t>Time </a:t>
            </a:r>
            <a:r>
              <a:rPr lang="en-US" sz="2800" i="1" dirty="0">
                <a:solidFill>
                  <a:schemeClr val="bg1"/>
                </a:solidFill>
                <a:latin typeface="+mj-lt"/>
              </a:rPr>
              <a:t>of arrival </a:t>
            </a:r>
            <a:endParaRPr lang="en-US" sz="2800" i="1" dirty="0" smtClean="0">
              <a:solidFill>
                <a:schemeClr val="bg1"/>
              </a:solidFill>
              <a:latin typeface="+mj-lt"/>
            </a:endParaRPr>
          </a:p>
          <a:p>
            <a:pPr marL="457200" indent="-457200" eaLnBrk="1" hangingPunct="1">
              <a:lnSpc>
                <a:spcPct val="150000"/>
              </a:lnSpc>
              <a:buFont typeface="Arial" panose="020B0604020202020204" pitchFamily="34" charset="0"/>
              <a:buChar char="•"/>
              <a:defRPr/>
            </a:pPr>
            <a:r>
              <a:rPr lang="en-US" sz="2800" i="1" dirty="0" smtClean="0">
                <a:solidFill>
                  <a:schemeClr val="bg1"/>
                </a:solidFill>
                <a:latin typeface="+mj-lt"/>
              </a:rPr>
              <a:t>Material spread</a:t>
            </a:r>
          </a:p>
          <a:p>
            <a:pPr marL="457200" indent="-457200" eaLnBrk="1" hangingPunct="1">
              <a:lnSpc>
                <a:spcPct val="150000"/>
              </a:lnSpc>
              <a:buFont typeface="Arial" panose="020B0604020202020204" pitchFamily="34" charset="0"/>
              <a:buChar char="•"/>
              <a:defRPr/>
            </a:pPr>
            <a:r>
              <a:rPr lang="en-US" sz="2800" i="1" dirty="0" smtClean="0">
                <a:solidFill>
                  <a:schemeClr val="bg1"/>
                </a:solidFill>
                <a:latin typeface="+mj-lt"/>
              </a:rPr>
              <a:t>Deposition </a:t>
            </a:r>
            <a:endParaRPr lang="en-US" sz="2800" i="1" dirty="0">
              <a:solidFill>
                <a:schemeClr val="bg1"/>
              </a:solidFill>
              <a:latin typeface="+mj-lt"/>
            </a:endParaRPr>
          </a:p>
        </p:txBody>
      </p:sp>
      <p:pic>
        <p:nvPicPr>
          <p:cNvPr id="7" name="Picture 9" descr="F00-clusmean1_11_500m"/>
          <p:cNvPicPr>
            <a:picLocks noChangeAspect="1" noChangeArrowheads="1"/>
          </p:cNvPicPr>
          <p:nvPr/>
        </p:nvPicPr>
        <p:blipFill>
          <a:blip r:embed="rId3">
            <a:extLst>
              <a:ext uri="{28A0092B-C50C-407E-A947-70E740481C1C}">
                <a14:useLocalDpi xmlns:a14="http://schemas.microsoft.com/office/drawing/2010/main" val="0"/>
              </a:ext>
            </a:extLst>
          </a:blip>
          <a:srcRect l="43747" t="25607" b="5038"/>
          <a:stretch>
            <a:fillRect/>
          </a:stretch>
        </p:blipFill>
        <p:spPr bwMode="auto">
          <a:xfrm>
            <a:off x="4593956" y="2119689"/>
            <a:ext cx="4281418" cy="3970338"/>
          </a:xfrm>
          <a:prstGeom prst="rect">
            <a:avLst/>
          </a:prstGeom>
          <a:solidFill>
            <a:schemeClr val="bg1"/>
          </a:solidFill>
          <a:ln w="9525">
            <a:solidFill>
              <a:schemeClr val="tx1"/>
            </a:solidFill>
            <a:miter lim="800000"/>
            <a:headEnd/>
            <a:tailEnd/>
          </a:ln>
        </p:spPr>
      </p:pic>
      <p:sp>
        <p:nvSpPr>
          <p:cNvPr id="8" name="Title 4"/>
          <p:cNvSpPr txBox="1">
            <a:spLocks/>
          </p:cNvSpPr>
          <p:nvPr/>
        </p:nvSpPr>
        <p:spPr>
          <a:xfrm>
            <a:off x="457200" y="762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600" u="sng" dirty="0" smtClean="0"/>
              <a:t>Specialized HYSPLIT Assessments</a:t>
            </a:r>
            <a:endParaRPr lang="en-US" sz="3600" u="sng" dirty="0"/>
          </a:p>
        </p:txBody>
      </p:sp>
    </p:spTree>
    <p:extLst>
      <p:ext uri="{BB962C8B-B14F-4D97-AF65-F5344CB8AC3E}">
        <p14:creationId xmlns:p14="http://schemas.microsoft.com/office/powerpoint/2010/main" val="1056503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a:xfrm>
            <a:off x="6586626" y="6477000"/>
            <a:ext cx="2133600" cy="365125"/>
          </a:xfrm>
        </p:spPr>
        <p:txBody>
          <a:bodyPr/>
          <a:lstStyle/>
          <a:p>
            <a:fld id="{66CAC88C-31F3-4764-B964-B930D18D7C5C}" type="slidenum">
              <a:rPr lang="en-US" smtClean="0"/>
              <a:t>18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84" y="2108163"/>
            <a:ext cx="3657600" cy="2285142"/>
          </a:xfrm>
          <a:prstGeom prst="rect">
            <a:avLst/>
          </a:prstGeom>
          <a:ln>
            <a:solidFill>
              <a:schemeClr val="bg1"/>
            </a:solidFill>
          </a:ln>
        </p:spPr>
      </p:pic>
      <p:sp>
        <p:nvSpPr>
          <p:cNvPr id="6" name="TextBox 5"/>
          <p:cNvSpPr txBox="1"/>
          <p:nvPr/>
        </p:nvSpPr>
        <p:spPr>
          <a:xfrm>
            <a:off x="442840" y="4428668"/>
            <a:ext cx="3558923" cy="1815882"/>
          </a:xfrm>
          <a:prstGeom prst="rect">
            <a:avLst/>
          </a:prstGeom>
          <a:noFill/>
        </p:spPr>
        <p:txBody>
          <a:bodyPr wrap="none" rtlCol="0">
            <a:spAutoFit/>
          </a:bodyPr>
          <a:lstStyle/>
          <a:p>
            <a:r>
              <a:rPr lang="en-US" sz="2800" dirty="0">
                <a:solidFill>
                  <a:schemeClr val="bg1"/>
                </a:solidFill>
              </a:rPr>
              <a:t>Amarillo, TX (Oct 2011)</a:t>
            </a:r>
          </a:p>
          <a:p>
            <a:pPr marL="457200" indent="-457200">
              <a:buFont typeface="Arial" panose="020B0604020202020204" pitchFamily="34" charset="0"/>
              <a:buChar char="•"/>
            </a:pPr>
            <a:r>
              <a:rPr lang="en-US" sz="2800" dirty="0">
                <a:solidFill>
                  <a:schemeClr val="bg1"/>
                </a:solidFill>
              </a:rPr>
              <a:t>NWS</a:t>
            </a:r>
          </a:p>
          <a:p>
            <a:pPr marL="457200" indent="-457200">
              <a:buFont typeface="Arial" panose="020B0604020202020204" pitchFamily="34" charset="0"/>
              <a:buChar char="•"/>
            </a:pPr>
            <a:r>
              <a:rPr lang="en-US" sz="2800" dirty="0" err="1">
                <a:solidFill>
                  <a:schemeClr val="bg1"/>
                </a:solidFill>
              </a:rPr>
              <a:t>Isopentane</a:t>
            </a:r>
            <a:r>
              <a:rPr lang="en-US" sz="2800" dirty="0">
                <a:solidFill>
                  <a:schemeClr val="bg1"/>
                </a:solidFill>
              </a:rPr>
              <a:t> and </a:t>
            </a:r>
            <a:r>
              <a:rPr lang="en-US" sz="2800" dirty="0" smtClean="0">
                <a:solidFill>
                  <a:schemeClr val="bg1"/>
                </a:solidFill>
              </a:rPr>
              <a:t/>
            </a:r>
            <a:br>
              <a:rPr lang="en-US" sz="2800" dirty="0" smtClean="0">
                <a:solidFill>
                  <a:schemeClr val="bg1"/>
                </a:solidFill>
              </a:rPr>
            </a:br>
            <a:r>
              <a:rPr lang="en-US" sz="2800" dirty="0" smtClean="0">
                <a:solidFill>
                  <a:schemeClr val="bg1"/>
                </a:solidFill>
              </a:rPr>
              <a:t>molten Sulphur</a:t>
            </a:r>
            <a:endParaRPr lang="en-US" sz="2800" dirty="0">
              <a:solidFill>
                <a:schemeClr val="bg1"/>
              </a:solidFill>
            </a:endParaRPr>
          </a:p>
        </p:txBody>
      </p:sp>
      <p:pic>
        <p:nvPicPr>
          <p:cNvPr id="1026" name="Picture 2" descr="part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789068"/>
            <a:ext cx="2844848" cy="18965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7" name="Picture 3" descr="part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558" y="4915696"/>
            <a:ext cx="2737556" cy="1539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817581" y="2171132"/>
            <a:ext cx="4166066" cy="1384995"/>
          </a:xfrm>
          <a:prstGeom prst="rect">
            <a:avLst/>
          </a:prstGeom>
        </p:spPr>
        <p:txBody>
          <a:bodyPr wrap="square">
            <a:spAutoFit/>
          </a:bodyPr>
          <a:lstStyle/>
          <a:p>
            <a:r>
              <a:rPr lang="en-US" sz="2800" dirty="0">
                <a:solidFill>
                  <a:schemeClr val="bg1"/>
                </a:solidFill>
              </a:rPr>
              <a:t>Phoenix, AZ (Apr 2014)</a:t>
            </a:r>
          </a:p>
          <a:p>
            <a:pPr marL="457200" indent="-457200">
              <a:buFont typeface="Arial" panose="020B0604020202020204" pitchFamily="34" charset="0"/>
              <a:buChar char="•"/>
            </a:pPr>
            <a:r>
              <a:rPr lang="en-US" sz="2800" dirty="0">
                <a:solidFill>
                  <a:schemeClr val="bg1"/>
                </a:solidFill>
              </a:rPr>
              <a:t>NWS</a:t>
            </a:r>
          </a:p>
          <a:p>
            <a:pPr marL="457200" indent="-457200">
              <a:buFont typeface="Arial" panose="020B0604020202020204" pitchFamily="34" charset="0"/>
              <a:buChar char="•"/>
            </a:pPr>
            <a:r>
              <a:rPr lang="en-US" sz="2800" dirty="0">
                <a:solidFill>
                  <a:schemeClr val="bg1"/>
                </a:solidFill>
              </a:rPr>
              <a:t>Rail Oil Tanker Car Fire</a:t>
            </a:r>
          </a:p>
        </p:txBody>
      </p:sp>
      <p:sp>
        <p:nvSpPr>
          <p:cNvPr id="13" name="Title 4"/>
          <p:cNvSpPr>
            <a:spLocks noGrp="1"/>
          </p:cNvSpPr>
          <p:nvPr>
            <p:ph type="title"/>
          </p:nvPr>
        </p:nvSpPr>
        <p:spPr>
          <a:xfrm>
            <a:off x="457200" y="274638"/>
            <a:ext cx="8229600" cy="1143000"/>
          </a:xfrm>
        </p:spPr>
        <p:txBody>
          <a:bodyPr>
            <a:normAutofit/>
          </a:bodyPr>
          <a:lstStyle/>
          <a:p>
            <a:r>
              <a:rPr lang="en-US" dirty="0" smtClean="0"/>
              <a:t>Additional Applications</a:t>
            </a:r>
            <a:endParaRPr lang="en-US" dirty="0"/>
          </a:p>
        </p:txBody>
      </p:sp>
      <p:sp>
        <p:nvSpPr>
          <p:cNvPr id="14" name="Title 4"/>
          <p:cNvSpPr txBox="1">
            <a:spLocks/>
          </p:cNvSpPr>
          <p:nvPr/>
        </p:nvSpPr>
        <p:spPr>
          <a:xfrm>
            <a:off x="457200" y="99763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3600" u="sng" dirty="0" smtClean="0"/>
              <a:t>Specialized HYSPLIT Assessments</a:t>
            </a:r>
            <a:endParaRPr lang="en-US" sz="3600" u="sng" dirty="0"/>
          </a:p>
        </p:txBody>
      </p:sp>
    </p:spTree>
    <p:extLst>
      <p:ext uri="{BB962C8B-B14F-4D97-AF65-F5344CB8AC3E}">
        <p14:creationId xmlns:p14="http://schemas.microsoft.com/office/powerpoint/2010/main" val="1460200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a:xfrm>
            <a:off x="6586626" y="6492875"/>
            <a:ext cx="2133600" cy="365125"/>
          </a:xfrm>
        </p:spPr>
        <p:txBody>
          <a:bodyPr/>
          <a:lstStyle/>
          <a:p>
            <a:fld id="{66CAC88C-31F3-4764-B964-B930D18D7C5C}" type="slidenum">
              <a:rPr lang="en-US" smtClean="0"/>
              <a:t>19</a:t>
            </a:fld>
            <a:endParaRPr lang="en-US" dirty="0"/>
          </a:p>
        </p:txBody>
      </p:sp>
      <p:sp>
        <p:nvSpPr>
          <p:cNvPr id="9" name="Rectangle 8"/>
          <p:cNvSpPr/>
          <p:nvPr/>
        </p:nvSpPr>
        <p:spPr>
          <a:xfrm>
            <a:off x="685800" y="1905000"/>
            <a:ext cx="4572000" cy="1384995"/>
          </a:xfrm>
          <a:prstGeom prst="rect">
            <a:avLst/>
          </a:prstGeom>
        </p:spPr>
        <p:txBody>
          <a:bodyPr>
            <a:spAutoFit/>
          </a:bodyPr>
          <a:lstStyle/>
          <a:p>
            <a:r>
              <a:rPr lang="en-US" sz="2800" dirty="0">
                <a:solidFill>
                  <a:schemeClr val="bg1"/>
                </a:solidFill>
              </a:rPr>
              <a:t>Weather Channel (Feb 2016)</a:t>
            </a:r>
          </a:p>
          <a:p>
            <a:pPr marL="457200" indent="-457200">
              <a:buFont typeface="Arial" panose="020B0604020202020204" pitchFamily="34" charset="0"/>
              <a:buChar char="•"/>
            </a:pPr>
            <a:r>
              <a:rPr lang="en-US" sz="2800" dirty="0">
                <a:solidFill>
                  <a:schemeClr val="bg1"/>
                </a:solidFill>
              </a:rPr>
              <a:t>Back Trajectories of Cold Air push into NE storm</a:t>
            </a:r>
          </a:p>
        </p:txBody>
      </p:sp>
      <p:sp>
        <p:nvSpPr>
          <p:cNvPr id="10" name="Title 4"/>
          <p:cNvSpPr txBox="1">
            <a:spLocks/>
          </p:cNvSpPr>
          <p:nvPr/>
        </p:nvSpPr>
        <p:spPr>
          <a:xfrm>
            <a:off x="2590800" y="3582512"/>
            <a:ext cx="419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600" u="sng" dirty="0"/>
              <a:t>Other Applications</a:t>
            </a:r>
          </a:p>
        </p:txBody>
      </p:sp>
      <p:pic>
        <p:nvPicPr>
          <p:cNvPr id="11" name="Picture 4" descr="https://upload.wikimedia.org/wikipedia/commons/thumb/e/e5/NASA_logo.svg/200px-NASA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39000"/>
            <a:ext cx="1692290" cy="140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0800" y="4614238"/>
            <a:ext cx="6248400" cy="1723549"/>
          </a:xfrm>
          <a:prstGeom prst="rect">
            <a:avLst/>
          </a:prstGeom>
          <a:noFill/>
        </p:spPr>
        <p:txBody>
          <a:bodyPr wrap="square" rtlCol="0">
            <a:spAutoFit/>
          </a:bodyPr>
          <a:lstStyle/>
          <a:p>
            <a:r>
              <a:rPr lang="en-US" sz="2400" dirty="0">
                <a:solidFill>
                  <a:schemeClr val="bg1"/>
                </a:solidFill>
              </a:rPr>
              <a:t>INSRP – Interagency Nuclear Safety Review Panel</a:t>
            </a:r>
          </a:p>
          <a:p>
            <a:endParaRPr lang="en-US" sz="1000" dirty="0">
              <a:solidFill>
                <a:schemeClr val="bg1"/>
              </a:solidFill>
            </a:endParaRPr>
          </a:p>
          <a:p>
            <a:r>
              <a:rPr lang="en-US" sz="2400" dirty="0">
                <a:solidFill>
                  <a:schemeClr val="bg1"/>
                </a:solidFill>
              </a:rPr>
              <a:t>ARL participates in the pre-launch preparation and the launch process of a radiologically powered spacecraft.</a:t>
            </a:r>
          </a:p>
        </p:txBody>
      </p:sp>
      <p:sp>
        <p:nvSpPr>
          <p:cNvPr id="12" name="Title 4"/>
          <p:cNvSpPr>
            <a:spLocks noGrp="1"/>
          </p:cNvSpPr>
          <p:nvPr>
            <p:ph type="title"/>
          </p:nvPr>
        </p:nvSpPr>
        <p:spPr>
          <a:xfrm>
            <a:off x="457200" y="76200"/>
            <a:ext cx="8229600" cy="1143000"/>
          </a:xfrm>
        </p:spPr>
        <p:txBody>
          <a:bodyPr>
            <a:normAutofit/>
          </a:bodyPr>
          <a:lstStyle/>
          <a:p>
            <a:r>
              <a:rPr lang="en-US" dirty="0" smtClean="0"/>
              <a:t>Additional Applications</a:t>
            </a:r>
            <a:endParaRPr lang="en-US" dirty="0"/>
          </a:p>
        </p:txBody>
      </p:sp>
      <p:sp>
        <p:nvSpPr>
          <p:cNvPr id="13" name="Title 4"/>
          <p:cNvSpPr txBox="1">
            <a:spLocks/>
          </p:cNvSpPr>
          <p:nvPr/>
        </p:nvSpPr>
        <p:spPr>
          <a:xfrm>
            <a:off x="685800" y="83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n-US" sz="3600" u="sng" dirty="0" smtClean="0"/>
              <a:t>Specialized HYSPLIT Assessments</a:t>
            </a:r>
            <a:endParaRPr lang="en-US" sz="3600" u="sng"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8297" y="1828800"/>
            <a:ext cx="2789903" cy="1971570"/>
          </a:xfrm>
          <a:prstGeom prst="rect">
            <a:avLst/>
          </a:prstGeom>
        </p:spPr>
      </p:pic>
    </p:spTree>
    <p:extLst>
      <p:ext uri="{BB962C8B-B14F-4D97-AF65-F5344CB8AC3E}">
        <p14:creationId xmlns:p14="http://schemas.microsoft.com/office/powerpoint/2010/main" val="382959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 Flow</a:t>
            </a:r>
          </a:p>
        </p:txBody>
      </p:sp>
      <p:sp>
        <p:nvSpPr>
          <p:cNvPr id="4" name="Footer Placeholder 3"/>
          <p:cNvSpPr>
            <a:spLocks noGrp="1"/>
          </p:cNvSpPr>
          <p:nvPr>
            <p:ph type="ftr" sz="quarter" idx="10"/>
          </p:nvPr>
        </p:nvSpPr>
        <p:spPr/>
        <p:txBody>
          <a:bodyPr/>
          <a:lstStyle/>
          <a:p>
            <a:r>
              <a:rPr lang="en-US"/>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2</a:t>
            </a:fld>
            <a:endParaRPr lang="en-US" dirty="0"/>
          </a:p>
        </p:txBody>
      </p:sp>
      <p:sp>
        <p:nvSpPr>
          <p:cNvPr id="6" name="Rounded Rectangle 5"/>
          <p:cNvSpPr/>
          <p:nvPr/>
        </p:nvSpPr>
        <p:spPr>
          <a:xfrm>
            <a:off x="914400" y="3048000"/>
            <a:ext cx="2286000" cy="1295400"/>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a:solidFill>
                    <a:schemeClr val="tx1"/>
                  </a:solidFill>
                </a:ln>
              </a:rPr>
              <a:t>Research</a:t>
            </a:r>
          </a:p>
        </p:txBody>
      </p:sp>
      <p:sp>
        <p:nvSpPr>
          <p:cNvPr id="7" name="Rounded Rectangle 6"/>
          <p:cNvSpPr/>
          <p:nvPr/>
        </p:nvSpPr>
        <p:spPr>
          <a:xfrm>
            <a:off x="5943600" y="2971800"/>
            <a:ext cx="2286000" cy="1295400"/>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a:solidFill>
                    <a:schemeClr val="tx1"/>
                  </a:solidFill>
                </a:ln>
              </a:rPr>
              <a:t>Application</a:t>
            </a:r>
          </a:p>
        </p:txBody>
      </p:sp>
      <p:sp>
        <p:nvSpPr>
          <p:cNvPr id="10" name="Curved Right Arrow 9"/>
          <p:cNvSpPr/>
          <p:nvPr/>
        </p:nvSpPr>
        <p:spPr>
          <a:xfrm rot="5400000" flipV="1">
            <a:off x="4026693" y="-407194"/>
            <a:ext cx="1090613" cy="5410201"/>
          </a:xfrm>
          <a:prstGeom prst="curvedRightArrow">
            <a:avLst/>
          </a:prstGeom>
          <a:gradFill flip="none" rotWithShape="1">
            <a:gsLst>
              <a:gs pos="0">
                <a:schemeClr val="accent3">
                  <a:lumMod val="50000"/>
                </a:schemeClr>
              </a:gs>
              <a:gs pos="50000">
                <a:srgbClr val="00B050"/>
              </a:gs>
              <a:gs pos="100000">
                <a:srgbClr val="00FF00"/>
              </a:gs>
            </a:gsLst>
            <a:lin ang="135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2" name="TextBox 11"/>
          <p:cNvSpPr txBox="1"/>
          <p:nvPr/>
        </p:nvSpPr>
        <p:spPr>
          <a:xfrm>
            <a:off x="3339868" y="1752600"/>
            <a:ext cx="2464264" cy="923330"/>
          </a:xfrm>
          <a:prstGeom prst="rect">
            <a:avLst/>
          </a:prstGeom>
          <a:noFill/>
        </p:spPr>
        <p:txBody>
          <a:bodyPr wrap="none" rtlCol="0">
            <a:spAutoFit/>
          </a:bodyPr>
          <a:lstStyle/>
          <a:p>
            <a:pPr algn="ctr"/>
            <a:r>
              <a:rPr lang="en-US" sz="3600" dirty="0">
                <a:solidFill>
                  <a:srgbClr val="FFFF00"/>
                </a:solidFill>
              </a:rPr>
              <a:t>R2A</a:t>
            </a:r>
          </a:p>
          <a:p>
            <a:pPr algn="ctr"/>
            <a:r>
              <a:rPr lang="en-US" i="1" dirty="0">
                <a:solidFill>
                  <a:srgbClr val="FFFF00"/>
                </a:solidFill>
              </a:rPr>
              <a:t>Research To Application</a:t>
            </a:r>
          </a:p>
        </p:txBody>
      </p:sp>
    </p:spTree>
    <p:extLst>
      <p:ext uri="{BB962C8B-B14F-4D97-AF65-F5344CB8AC3E}">
        <p14:creationId xmlns:p14="http://schemas.microsoft.com/office/powerpoint/2010/main" val="4274891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p:txBody>
          <a:bodyPr/>
          <a:lstStyle/>
          <a:p>
            <a:fld id="{66CAC88C-31F3-4764-B964-B930D18D7C5C}" type="slidenum">
              <a:rPr lang="en-US" smtClean="0"/>
              <a:t>20</a:t>
            </a:fld>
            <a:endParaRPr lang="en-US" dirty="0"/>
          </a:p>
        </p:txBody>
      </p:sp>
      <p:sp>
        <p:nvSpPr>
          <p:cNvPr id="19" name="Rounded Rectangle 18"/>
          <p:cNvSpPr/>
          <p:nvPr/>
        </p:nvSpPr>
        <p:spPr>
          <a:xfrm>
            <a:off x="3124200" y="1524000"/>
            <a:ext cx="2895600" cy="1295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i="1" dirty="0"/>
              <a:t>ARL</a:t>
            </a:r>
            <a:r>
              <a:rPr lang="en-US" sz="2800" dirty="0"/>
              <a:t> </a:t>
            </a:r>
            <a:r>
              <a:rPr lang="en-US" sz="2800" i="1" dirty="0"/>
              <a:t>Services</a:t>
            </a:r>
          </a:p>
          <a:p>
            <a:pPr algn="ctr">
              <a:defRPr/>
            </a:pPr>
            <a:r>
              <a:rPr lang="en-US" sz="2800" i="1" dirty="0"/>
              <a:t>(Application)</a:t>
            </a:r>
          </a:p>
        </p:txBody>
      </p:sp>
      <p:sp>
        <p:nvSpPr>
          <p:cNvPr id="24" name="Title 4"/>
          <p:cNvSpPr>
            <a:spLocks noGrp="1"/>
          </p:cNvSpPr>
          <p:nvPr>
            <p:ph type="title"/>
          </p:nvPr>
        </p:nvSpPr>
        <p:spPr>
          <a:xfrm>
            <a:off x="457200" y="274638"/>
            <a:ext cx="8229600" cy="1143000"/>
          </a:xfrm>
        </p:spPr>
        <p:txBody>
          <a:bodyPr>
            <a:normAutofit/>
          </a:bodyPr>
          <a:lstStyle/>
          <a:p>
            <a:r>
              <a:rPr lang="en-US" altLang="en-US" dirty="0"/>
              <a:t>The ARL Research / Feedback Loop</a:t>
            </a:r>
            <a:endParaRPr lang="en-US" dirty="0"/>
          </a:p>
        </p:txBody>
      </p:sp>
    </p:spTree>
    <p:extLst>
      <p:ext uri="{BB962C8B-B14F-4D97-AF65-F5344CB8AC3E}">
        <p14:creationId xmlns:p14="http://schemas.microsoft.com/office/powerpoint/2010/main" val="1289903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p:txBody>
          <a:bodyPr/>
          <a:lstStyle/>
          <a:p>
            <a:fld id="{66CAC88C-31F3-4764-B964-B930D18D7C5C}" type="slidenum">
              <a:rPr lang="en-US" smtClean="0"/>
              <a:t>21</a:t>
            </a:fld>
            <a:endParaRPr lang="en-US" dirty="0"/>
          </a:p>
        </p:txBody>
      </p:sp>
      <p:sp>
        <p:nvSpPr>
          <p:cNvPr id="19" name="Rounded Rectangle 18"/>
          <p:cNvSpPr/>
          <p:nvPr/>
        </p:nvSpPr>
        <p:spPr>
          <a:xfrm>
            <a:off x="3124200" y="1524000"/>
            <a:ext cx="2895600" cy="1295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i="1" dirty="0"/>
              <a:t>ARL</a:t>
            </a:r>
            <a:r>
              <a:rPr lang="en-US" sz="2800" dirty="0"/>
              <a:t> </a:t>
            </a:r>
            <a:r>
              <a:rPr lang="en-US" sz="2800" i="1" dirty="0"/>
              <a:t>Services</a:t>
            </a:r>
          </a:p>
          <a:p>
            <a:pPr algn="ctr">
              <a:defRPr/>
            </a:pPr>
            <a:r>
              <a:rPr lang="en-US" sz="2800" i="1" dirty="0"/>
              <a:t>(Application)</a:t>
            </a:r>
          </a:p>
        </p:txBody>
      </p:sp>
      <p:sp>
        <p:nvSpPr>
          <p:cNvPr id="21" name="TextBox 20"/>
          <p:cNvSpPr txBox="1"/>
          <p:nvPr/>
        </p:nvSpPr>
        <p:spPr>
          <a:xfrm>
            <a:off x="2286502" y="3464867"/>
            <a:ext cx="4570995" cy="461665"/>
          </a:xfrm>
          <a:prstGeom prst="rect">
            <a:avLst/>
          </a:prstGeom>
          <a:solidFill>
            <a:schemeClr val="tx2">
              <a:lumMod val="50000"/>
              <a:alpha val="25000"/>
            </a:schemeClr>
          </a:solidFill>
        </p:spPr>
        <p:txBody>
          <a:bodyPr wrap="none" rtlCol="0">
            <a:spAutoFit/>
          </a:bodyPr>
          <a:lstStyle/>
          <a:p>
            <a:r>
              <a:rPr lang="en-US" sz="2400" dirty="0">
                <a:solidFill>
                  <a:srgbClr val="FFFF00"/>
                </a:solidFill>
              </a:rPr>
              <a:t>Lessons Learned, Data, Experience</a:t>
            </a:r>
          </a:p>
        </p:txBody>
      </p:sp>
      <p:sp>
        <p:nvSpPr>
          <p:cNvPr id="24" name="Title 4"/>
          <p:cNvSpPr>
            <a:spLocks noGrp="1"/>
          </p:cNvSpPr>
          <p:nvPr>
            <p:ph type="title"/>
          </p:nvPr>
        </p:nvSpPr>
        <p:spPr>
          <a:xfrm>
            <a:off x="457200" y="274638"/>
            <a:ext cx="8229600" cy="1143000"/>
          </a:xfrm>
        </p:spPr>
        <p:txBody>
          <a:bodyPr>
            <a:normAutofit/>
          </a:bodyPr>
          <a:lstStyle/>
          <a:p>
            <a:r>
              <a:rPr lang="en-US" altLang="en-US" dirty="0"/>
              <a:t>The ARL Research / Feedback Loop</a:t>
            </a:r>
            <a:endParaRPr lang="en-US" dirty="0"/>
          </a:p>
        </p:txBody>
      </p:sp>
    </p:spTree>
    <p:extLst>
      <p:ext uri="{BB962C8B-B14F-4D97-AF65-F5344CB8AC3E}">
        <p14:creationId xmlns:p14="http://schemas.microsoft.com/office/powerpoint/2010/main" val="1972459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p:txBody>
          <a:bodyPr/>
          <a:lstStyle/>
          <a:p>
            <a:fld id="{66CAC88C-31F3-4764-B964-B930D18D7C5C}" type="slidenum">
              <a:rPr lang="en-US" smtClean="0"/>
              <a:t>22</a:t>
            </a:fld>
            <a:endParaRPr lang="en-US" dirty="0"/>
          </a:p>
        </p:txBody>
      </p:sp>
      <p:sp>
        <p:nvSpPr>
          <p:cNvPr id="19" name="Rounded Rectangle 18"/>
          <p:cNvSpPr/>
          <p:nvPr/>
        </p:nvSpPr>
        <p:spPr>
          <a:xfrm>
            <a:off x="3124200" y="1524000"/>
            <a:ext cx="2895600" cy="1295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i="1" dirty="0"/>
              <a:t>ARL</a:t>
            </a:r>
            <a:r>
              <a:rPr lang="en-US" sz="2800" dirty="0"/>
              <a:t> </a:t>
            </a:r>
            <a:r>
              <a:rPr lang="en-US" sz="2800" i="1" dirty="0"/>
              <a:t>Services</a:t>
            </a:r>
          </a:p>
          <a:p>
            <a:pPr algn="ctr">
              <a:defRPr/>
            </a:pPr>
            <a:r>
              <a:rPr lang="en-US" sz="2800" i="1" dirty="0"/>
              <a:t>(Application)</a:t>
            </a:r>
          </a:p>
        </p:txBody>
      </p:sp>
      <p:sp>
        <p:nvSpPr>
          <p:cNvPr id="16" name="Down Arrow 15"/>
          <p:cNvSpPr/>
          <p:nvPr/>
        </p:nvSpPr>
        <p:spPr>
          <a:xfrm>
            <a:off x="4114800" y="3124200"/>
            <a:ext cx="914400" cy="12954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TextBox 20"/>
          <p:cNvSpPr txBox="1"/>
          <p:nvPr/>
        </p:nvSpPr>
        <p:spPr>
          <a:xfrm>
            <a:off x="2286502" y="3464867"/>
            <a:ext cx="4570995" cy="461665"/>
          </a:xfrm>
          <a:prstGeom prst="rect">
            <a:avLst/>
          </a:prstGeom>
          <a:solidFill>
            <a:schemeClr val="tx2">
              <a:lumMod val="50000"/>
              <a:alpha val="25000"/>
            </a:schemeClr>
          </a:solidFill>
        </p:spPr>
        <p:txBody>
          <a:bodyPr wrap="none" rtlCol="0">
            <a:spAutoFit/>
          </a:bodyPr>
          <a:lstStyle/>
          <a:p>
            <a:r>
              <a:rPr lang="en-US" sz="2400" dirty="0">
                <a:solidFill>
                  <a:srgbClr val="FFFF00"/>
                </a:solidFill>
              </a:rPr>
              <a:t>Lessons Learned, Data, Experience</a:t>
            </a:r>
          </a:p>
        </p:txBody>
      </p:sp>
      <p:sp>
        <p:nvSpPr>
          <p:cNvPr id="24" name="Title 4"/>
          <p:cNvSpPr>
            <a:spLocks noGrp="1"/>
          </p:cNvSpPr>
          <p:nvPr>
            <p:ph type="title"/>
          </p:nvPr>
        </p:nvSpPr>
        <p:spPr>
          <a:xfrm>
            <a:off x="457200" y="274638"/>
            <a:ext cx="8229600" cy="1143000"/>
          </a:xfrm>
        </p:spPr>
        <p:txBody>
          <a:bodyPr>
            <a:normAutofit/>
          </a:bodyPr>
          <a:lstStyle/>
          <a:p>
            <a:r>
              <a:rPr lang="en-US" altLang="en-US" dirty="0"/>
              <a:t>The ARL Research / Feedback Loop</a:t>
            </a:r>
            <a:endParaRPr lang="en-US" dirty="0"/>
          </a:p>
        </p:txBody>
      </p:sp>
      <p:sp>
        <p:nvSpPr>
          <p:cNvPr id="22" name="Cloud"/>
          <p:cNvSpPr>
            <a:spLocks noChangeAspect="1" noEditPoints="1" noChangeArrowheads="1"/>
          </p:cNvSpPr>
          <p:nvPr/>
        </p:nvSpPr>
        <p:spPr bwMode="auto">
          <a:xfrm>
            <a:off x="2743200" y="4572000"/>
            <a:ext cx="3581400" cy="1838325"/>
          </a:xfrm>
          <a:custGeom>
            <a:avLst/>
            <a:gdLst>
              <a:gd name="T0" fmla="*/ 11109 w 21600"/>
              <a:gd name="T1" fmla="*/ 919163 h 21600"/>
              <a:gd name="T2" fmla="*/ 1790700 w 21600"/>
              <a:gd name="T3" fmla="*/ 1836368 h 21600"/>
              <a:gd name="T4" fmla="*/ 3578415 w 21600"/>
              <a:gd name="T5" fmla="*/ 919163 h 21600"/>
              <a:gd name="T6" fmla="*/ 1790700 w 21600"/>
              <a:gd name="T7" fmla="*/ 10510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3" name="TextBox 15"/>
          <p:cNvSpPr txBox="1">
            <a:spLocks noChangeArrowheads="1"/>
          </p:cNvSpPr>
          <p:nvPr/>
        </p:nvSpPr>
        <p:spPr bwMode="auto">
          <a:xfrm>
            <a:off x="3783237" y="4953000"/>
            <a:ext cx="13981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i="1" dirty="0">
                <a:latin typeface="Arial" panose="020B0604020202020204" pitchFamily="34" charset="0"/>
              </a:rPr>
              <a:t>ARL</a:t>
            </a:r>
          </a:p>
          <a:p>
            <a:pPr algn="ctr" eaLnBrk="1" hangingPunct="1"/>
            <a:r>
              <a:rPr lang="en-US" altLang="en-US" sz="2000" i="1" dirty="0">
                <a:latin typeface="Arial" panose="020B0604020202020204" pitchFamily="34" charset="0"/>
              </a:rPr>
              <a:t>Dispersion</a:t>
            </a:r>
          </a:p>
          <a:p>
            <a:pPr algn="ctr" eaLnBrk="1" hangingPunct="1"/>
            <a:r>
              <a:rPr lang="en-US" altLang="en-US" sz="2000" i="1" dirty="0">
                <a:latin typeface="Arial" panose="020B0604020202020204" pitchFamily="34" charset="0"/>
              </a:rPr>
              <a:t>Research</a:t>
            </a:r>
            <a:endParaRPr lang="en-US" altLang="en-US" i="1" dirty="0">
              <a:latin typeface="Arial" panose="020B0604020202020204" pitchFamily="34" charset="0"/>
            </a:endParaRPr>
          </a:p>
        </p:txBody>
      </p:sp>
    </p:spTree>
    <p:extLst>
      <p:ext uri="{BB962C8B-B14F-4D97-AF65-F5344CB8AC3E}">
        <p14:creationId xmlns:p14="http://schemas.microsoft.com/office/powerpoint/2010/main" val="3628219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p:txBody>
          <a:bodyPr/>
          <a:lstStyle/>
          <a:p>
            <a:fld id="{66CAC88C-31F3-4764-B964-B930D18D7C5C}" type="slidenum">
              <a:rPr lang="en-US" smtClean="0"/>
              <a:t>23</a:t>
            </a:fld>
            <a:endParaRPr lang="en-US" dirty="0"/>
          </a:p>
        </p:txBody>
      </p:sp>
      <p:sp>
        <p:nvSpPr>
          <p:cNvPr id="19" name="Rounded Rectangle 18"/>
          <p:cNvSpPr/>
          <p:nvPr/>
        </p:nvSpPr>
        <p:spPr>
          <a:xfrm>
            <a:off x="3124200" y="1524000"/>
            <a:ext cx="2895600" cy="1295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i="1" dirty="0"/>
              <a:t>ARL</a:t>
            </a:r>
            <a:r>
              <a:rPr lang="en-US" sz="2800" dirty="0"/>
              <a:t> </a:t>
            </a:r>
            <a:r>
              <a:rPr lang="en-US" sz="2800" i="1" dirty="0"/>
              <a:t>Services</a:t>
            </a:r>
          </a:p>
          <a:p>
            <a:pPr algn="ctr">
              <a:defRPr/>
            </a:pPr>
            <a:r>
              <a:rPr lang="en-US" sz="2800" i="1" dirty="0"/>
              <a:t>(Application)</a:t>
            </a:r>
          </a:p>
        </p:txBody>
      </p:sp>
      <p:sp>
        <p:nvSpPr>
          <p:cNvPr id="16" name="Down Arrow 15"/>
          <p:cNvSpPr/>
          <p:nvPr/>
        </p:nvSpPr>
        <p:spPr>
          <a:xfrm>
            <a:off x="4114800" y="3124200"/>
            <a:ext cx="914400" cy="12954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TextBox 20"/>
          <p:cNvSpPr txBox="1"/>
          <p:nvPr/>
        </p:nvSpPr>
        <p:spPr>
          <a:xfrm>
            <a:off x="2286502" y="3464867"/>
            <a:ext cx="4570995" cy="461665"/>
          </a:xfrm>
          <a:prstGeom prst="rect">
            <a:avLst/>
          </a:prstGeom>
          <a:solidFill>
            <a:schemeClr val="tx2">
              <a:lumMod val="50000"/>
              <a:alpha val="25000"/>
            </a:schemeClr>
          </a:solidFill>
        </p:spPr>
        <p:txBody>
          <a:bodyPr wrap="none" rtlCol="0">
            <a:spAutoFit/>
          </a:bodyPr>
          <a:lstStyle/>
          <a:p>
            <a:r>
              <a:rPr lang="en-US" sz="2400" dirty="0">
                <a:solidFill>
                  <a:srgbClr val="FFFF00"/>
                </a:solidFill>
              </a:rPr>
              <a:t>Lessons Learned, Data, Experience</a:t>
            </a:r>
          </a:p>
        </p:txBody>
      </p:sp>
      <p:sp>
        <p:nvSpPr>
          <p:cNvPr id="24" name="Title 4"/>
          <p:cNvSpPr>
            <a:spLocks noGrp="1"/>
          </p:cNvSpPr>
          <p:nvPr>
            <p:ph type="title"/>
          </p:nvPr>
        </p:nvSpPr>
        <p:spPr>
          <a:xfrm>
            <a:off x="457200" y="274638"/>
            <a:ext cx="8229600" cy="1143000"/>
          </a:xfrm>
        </p:spPr>
        <p:txBody>
          <a:bodyPr>
            <a:normAutofit/>
          </a:bodyPr>
          <a:lstStyle/>
          <a:p>
            <a:r>
              <a:rPr lang="en-US" altLang="en-US" dirty="0"/>
              <a:t>The ARL Research / Feedback Loop</a:t>
            </a:r>
            <a:endParaRPr lang="en-US" dirty="0"/>
          </a:p>
        </p:txBody>
      </p:sp>
      <p:sp>
        <p:nvSpPr>
          <p:cNvPr id="22" name="Cloud"/>
          <p:cNvSpPr>
            <a:spLocks noChangeAspect="1" noEditPoints="1" noChangeArrowheads="1"/>
          </p:cNvSpPr>
          <p:nvPr/>
        </p:nvSpPr>
        <p:spPr bwMode="auto">
          <a:xfrm>
            <a:off x="2743200" y="4572000"/>
            <a:ext cx="3581400" cy="1838325"/>
          </a:xfrm>
          <a:custGeom>
            <a:avLst/>
            <a:gdLst>
              <a:gd name="T0" fmla="*/ 11109 w 21600"/>
              <a:gd name="T1" fmla="*/ 919163 h 21600"/>
              <a:gd name="T2" fmla="*/ 1790700 w 21600"/>
              <a:gd name="T3" fmla="*/ 1836368 h 21600"/>
              <a:gd name="T4" fmla="*/ 3578415 w 21600"/>
              <a:gd name="T5" fmla="*/ 919163 h 21600"/>
              <a:gd name="T6" fmla="*/ 1790700 w 21600"/>
              <a:gd name="T7" fmla="*/ 10510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3" name="TextBox 15"/>
          <p:cNvSpPr txBox="1">
            <a:spLocks noChangeArrowheads="1"/>
          </p:cNvSpPr>
          <p:nvPr/>
        </p:nvSpPr>
        <p:spPr bwMode="auto">
          <a:xfrm>
            <a:off x="3783237" y="4953000"/>
            <a:ext cx="13981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i="1" dirty="0">
                <a:latin typeface="Arial" panose="020B0604020202020204" pitchFamily="34" charset="0"/>
              </a:rPr>
              <a:t>ARL</a:t>
            </a:r>
          </a:p>
          <a:p>
            <a:pPr algn="ctr" eaLnBrk="1" hangingPunct="1"/>
            <a:r>
              <a:rPr lang="en-US" altLang="en-US" sz="2000" i="1" dirty="0">
                <a:latin typeface="Arial" panose="020B0604020202020204" pitchFamily="34" charset="0"/>
              </a:rPr>
              <a:t>Dispersion</a:t>
            </a:r>
          </a:p>
          <a:p>
            <a:pPr algn="ctr" eaLnBrk="1" hangingPunct="1"/>
            <a:r>
              <a:rPr lang="en-US" altLang="en-US" sz="2000" i="1" dirty="0">
                <a:latin typeface="Arial" panose="020B0604020202020204" pitchFamily="34" charset="0"/>
              </a:rPr>
              <a:t>Research</a:t>
            </a:r>
            <a:endParaRPr lang="en-US" altLang="en-US" i="1" dirty="0">
              <a:latin typeface="Arial" panose="020B0604020202020204" pitchFamily="34" charset="0"/>
            </a:endParaRPr>
          </a:p>
        </p:txBody>
      </p:sp>
      <p:sp>
        <p:nvSpPr>
          <p:cNvPr id="25" name="TextBox 18"/>
          <p:cNvSpPr txBox="1">
            <a:spLocks noChangeArrowheads="1"/>
          </p:cNvSpPr>
          <p:nvPr/>
        </p:nvSpPr>
        <p:spPr bwMode="auto">
          <a:xfrm>
            <a:off x="6436518" y="4755451"/>
            <a:ext cx="1147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i="1" dirty="0">
                <a:solidFill>
                  <a:schemeClr val="bg1"/>
                </a:solidFill>
                <a:latin typeface="Arial" panose="020B0604020202020204" pitchFamily="34" charset="0"/>
              </a:rPr>
              <a:t>Improved</a:t>
            </a:r>
          </a:p>
          <a:p>
            <a:pPr algn="ctr" eaLnBrk="1" hangingPunct="1"/>
            <a:r>
              <a:rPr lang="en-US" altLang="en-US" i="1" dirty="0">
                <a:solidFill>
                  <a:schemeClr val="bg1"/>
                </a:solidFill>
                <a:latin typeface="Arial" panose="020B0604020202020204" pitchFamily="34" charset="0"/>
              </a:rPr>
              <a:t>tools</a:t>
            </a:r>
          </a:p>
        </p:txBody>
      </p:sp>
      <p:sp>
        <p:nvSpPr>
          <p:cNvPr id="26" name="TextBox 44"/>
          <p:cNvSpPr txBox="1">
            <a:spLocks noChangeArrowheads="1"/>
          </p:cNvSpPr>
          <p:nvPr/>
        </p:nvSpPr>
        <p:spPr bwMode="auto">
          <a:xfrm>
            <a:off x="1693911" y="4810124"/>
            <a:ext cx="1146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i="1" dirty="0">
                <a:solidFill>
                  <a:schemeClr val="bg1"/>
                </a:solidFill>
                <a:latin typeface="Arial" panose="020B0604020202020204" pitchFamily="34" charset="0"/>
              </a:rPr>
              <a:t>Improved</a:t>
            </a:r>
          </a:p>
          <a:p>
            <a:pPr algn="ctr" eaLnBrk="1" hangingPunct="1"/>
            <a:r>
              <a:rPr lang="en-US" altLang="en-US" i="1" dirty="0">
                <a:solidFill>
                  <a:schemeClr val="bg1"/>
                </a:solidFill>
                <a:latin typeface="Arial" panose="020B0604020202020204" pitchFamily="34" charset="0"/>
              </a:rPr>
              <a:t>models</a:t>
            </a:r>
          </a:p>
        </p:txBody>
      </p:sp>
    </p:spTree>
    <p:extLst>
      <p:ext uri="{BB962C8B-B14F-4D97-AF65-F5344CB8AC3E}">
        <p14:creationId xmlns:p14="http://schemas.microsoft.com/office/powerpoint/2010/main" val="1720959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dirty="0"/>
              <a:t>The ARL Research / Feedback Loop</a:t>
            </a:r>
            <a:endParaRPr lang="en-US" dirty="0"/>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p:txBody>
          <a:bodyPr/>
          <a:lstStyle/>
          <a:p>
            <a:fld id="{66CAC88C-31F3-4764-B964-B930D18D7C5C}" type="slidenum">
              <a:rPr lang="en-US" smtClean="0"/>
              <a:t>24</a:t>
            </a:fld>
            <a:endParaRPr lang="en-US" dirty="0"/>
          </a:p>
        </p:txBody>
      </p:sp>
      <p:sp>
        <p:nvSpPr>
          <p:cNvPr id="9" name="Down Arrow 8"/>
          <p:cNvSpPr/>
          <p:nvPr/>
        </p:nvSpPr>
        <p:spPr>
          <a:xfrm>
            <a:off x="4114800" y="3124200"/>
            <a:ext cx="914400" cy="12954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Cloud"/>
          <p:cNvSpPr>
            <a:spLocks noChangeAspect="1" noEditPoints="1" noChangeArrowheads="1"/>
          </p:cNvSpPr>
          <p:nvPr/>
        </p:nvSpPr>
        <p:spPr bwMode="auto">
          <a:xfrm>
            <a:off x="2743200" y="4572000"/>
            <a:ext cx="3581400" cy="1838325"/>
          </a:xfrm>
          <a:custGeom>
            <a:avLst/>
            <a:gdLst>
              <a:gd name="T0" fmla="*/ 11109 w 21600"/>
              <a:gd name="T1" fmla="*/ 919163 h 21600"/>
              <a:gd name="T2" fmla="*/ 1790700 w 21600"/>
              <a:gd name="T3" fmla="*/ 1836368 h 21600"/>
              <a:gd name="T4" fmla="*/ 3578415 w 21600"/>
              <a:gd name="T5" fmla="*/ 919163 h 21600"/>
              <a:gd name="T6" fmla="*/ 1790700 w 21600"/>
              <a:gd name="T7" fmla="*/ 10510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1" name="TextBox 15"/>
          <p:cNvSpPr txBox="1">
            <a:spLocks noChangeArrowheads="1"/>
          </p:cNvSpPr>
          <p:nvPr/>
        </p:nvSpPr>
        <p:spPr bwMode="auto">
          <a:xfrm>
            <a:off x="3783237" y="4953000"/>
            <a:ext cx="13981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i="1" dirty="0">
                <a:latin typeface="Arial" panose="020B0604020202020204" pitchFamily="34" charset="0"/>
              </a:rPr>
              <a:t>ARL</a:t>
            </a:r>
          </a:p>
          <a:p>
            <a:pPr algn="ctr" eaLnBrk="1" hangingPunct="1"/>
            <a:r>
              <a:rPr lang="en-US" altLang="en-US" sz="2000" i="1" dirty="0">
                <a:latin typeface="Arial" panose="020B0604020202020204" pitchFamily="34" charset="0"/>
              </a:rPr>
              <a:t>Dispersion</a:t>
            </a:r>
          </a:p>
          <a:p>
            <a:pPr algn="ctr" eaLnBrk="1" hangingPunct="1"/>
            <a:r>
              <a:rPr lang="en-US" altLang="en-US" sz="2000" i="1" dirty="0">
                <a:latin typeface="Arial" panose="020B0604020202020204" pitchFamily="34" charset="0"/>
              </a:rPr>
              <a:t>Research</a:t>
            </a:r>
            <a:endParaRPr lang="en-US" altLang="en-US" i="1" dirty="0">
              <a:latin typeface="Arial" panose="020B0604020202020204" pitchFamily="34" charset="0"/>
            </a:endParaRPr>
          </a:p>
        </p:txBody>
      </p:sp>
      <p:sp>
        <p:nvSpPr>
          <p:cNvPr id="12" name="TextBox 18"/>
          <p:cNvSpPr txBox="1">
            <a:spLocks noChangeArrowheads="1"/>
          </p:cNvSpPr>
          <p:nvPr/>
        </p:nvSpPr>
        <p:spPr bwMode="auto">
          <a:xfrm>
            <a:off x="6436518" y="4755451"/>
            <a:ext cx="1147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i="1" dirty="0">
                <a:solidFill>
                  <a:schemeClr val="bg1"/>
                </a:solidFill>
                <a:latin typeface="Arial" panose="020B0604020202020204" pitchFamily="34" charset="0"/>
              </a:rPr>
              <a:t>Improved</a:t>
            </a:r>
          </a:p>
          <a:p>
            <a:pPr algn="ctr" eaLnBrk="1" hangingPunct="1"/>
            <a:r>
              <a:rPr lang="en-US" altLang="en-US" i="1" dirty="0">
                <a:solidFill>
                  <a:schemeClr val="bg1"/>
                </a:solidFill>
                <a:latin typeface="Arial" panose="020B0604020202020204" pitchFamily="34" charset="0"/>
              </a:rPr>
              <a:t>tools</a:t>
            </a:r>
          </a:p>
        </p:txBody>
      </p:sp>
      <p:sp>
        <p:nvSpPr>
          <p:cNvPr id="13" name="Curved Right Arrow 12"/>
          <p:cNvSpPr/>
          <p:nvPr/>
        </p:nvSpPr>
        <p:spPr>
          <a:xfrm rot="172556" flipV="1">
            <a:off x="1065861" y="1818597"/>
            <a:ext cx="1587500" cy="4181475"/>
          </a:xfrm>
          <a:prstGeom prst="curved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4" name="TextBox 44"/>
          <p:cNvSpPr txBox="1">
            <a:spLocks noChangeArrowheads="1"/>
          </p:cNvSpPr>
          <p:nvPr/>
        </p:nvSpPr>
        <p:spPr bwMode="auto">
          <a:xfrm>
            <a:off x="1693911" y="4810124"/>
            <a:ext cx="1146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i="1" dirty="0">
                <a:solidFill>
                  <a:schemeClr val="bg1"/>
                </a:solidFill>
                <a:latin typeface="Arial" panose="020B0604020202020204" pitchFamily="34" charset="0"/>
              </a:rPr>
              <a:t>Improved</a:t>
            </a:r>
          </a:p>
          <a:p>
            <a:pPr algn="ctr" eaLnBrk="1" hangingPunct="1"/>
            <a:r>
              <a:rPr lang="en-US" altLang="en-US" i="1" dirty="0">
                <a:solidFill>
                  <a:schemeClr val="bg1"/>
                </a:solidFill>
                <a:latin typeface="Arial" panose="020B0604020202020204" pitchFamily="34" charset="0"/>
              </a:rPr>
              <a:t>models</a:t>
            </a:r>
          </a:p>
        </p:txBody>
      </p:sp>
      <p:sp>
        <p:nvSpPr>
          <p:cNvPr id="15" name="Curved Right Arrow 14"/>
          <p:cNvSpPr/>
          <p:nvPr/>
        </p:nvSpPr>
        <p:spPr>
          <a:xfrm flipH="1" flipV="1">
            <a:off x="6580139" y="1752601"/>
            <a:ext cx="1587500" cy="4284663"/>
          </a:xfrm>
          <a:prstGeom prst="curved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i="1" dirty="0">
              <a:solidFill>
                <a:schemeClr val="tx1"/>
              </a:solidFill>
            </a:endParaRPr>
          </a:p>
        </p:txBody>
      </p:sp>
      <p:sp>
        <p:nvSpPr>
          <p:cNvPr id="18" name="TextBox 50"/>
          <p:cNvSpPr txBox="1">
            <a:spLocks noChangeArrowheads="1"/>
          </p:cNvSpPr>
          <p:nvPr/>
        </p:nvSpPr>
        <p:spPr bwMode="auto">
          <a:xfrm>
            <a:off x="-12856" y="1979587"/>
            <a:ext cx="14927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i="1" dirty="0">
                <a:solidFill>
                  <a:schemeClr val="bg1"/>
                </a:solidFill>
                <a:latin typeface="Arial" panose="020B0604020202020204" pitchFamily="34" charset="0"/>
              </a:rPr>
              <a:t>Increased</a:t>
            </a:r>
          </a:p>
          <a:p>
            <a:pPr algn="ctr" eaLnBrk="1" hangingPunct="1"/>
            <a:r>
              <a:rPr lang="en-US" altLang="en-US" i="1" dirty="0">
                <a:solidFill>
                  <a:schemeClr val="bg1"/>
                </a:solidFill>
                <a:latin typeface="Arial" panose="020B0604020202020204" pitchFamily="34" charset="0"/>
              </a:rPr>
              <a:t> Expertise &amp; </a:t>
            </a:r>
          </a:p>
          <a:p>
            <a:pPr algn="ctr" eaLnBrk="1" hangingPunct="1"/>
            <a:r>
              <a:rPr lang="en-US" altLang="en-US" i="1" dirty="0">
                <a:solidFill>
                  <a:schemeClr val="bg1"/>
                </a:solidFill>
                <a:latin typeface="Arial" panose="020B0604020202020204" pitchFamily="34" charset="0"/>
              </a:rPr>
              <a:t>Knowledge</a:t>
            </a:r>
          </a:p>
        </p:txBody>
      </p:sp>
      <p:sp>
        <p:nvSpPr>
          <p:cNvPr id="19" name="TextBox 51"/>
          <p:cNvSpPr txBox="1">
            <a:spLocks noChangeArrowheads="1"/>
          </p:cNvSpPr>
          <p:nvPr/>
        </p:nvSpPr>
        <p:spPr bwMode="auto">
          <a:xfrm>
            <a:off x="7740650" y="1905000"/>
            <a:ext cx="1403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i="1" dirty="0">
                <a:solidFill>
                  <a:schemeClr val="bg1"/>
                </a:solidFill>
                <a:latin typeface="Arial" panose="020B0604020202020204" pitchFamily="34" charset="0"/>
              </a:rPr>
              <a:t>Expanded</a:t>
            </a:r>
          </a:p>
          <a:p>
            <a:pPr algn="ctr" eaLnBrk="1" hangingPunct="1"/>
            <a:r>
              <a:rPr lang="en-US" altLang="en-US" i="1" dirty="0">
                <a:solidFill>
                  <a:schemeClr val="bg1"/>
                </a:solidFill>
                <a:latin typeface="Arial" panose="020B0604020202020204" pitchFamily="34" charset="0"/>
              </a:rPr>
              <a:t>applications</a:t>
            </a:r>
          </a:p>
        </p:txBody>
      </p:sp>
      <p:sp>
        <p:nvSpPr>
          <p:cNvPr id="20" name="Rounded Rectangle 19"/>
          <p:cNvSpPr/>
          <p:nvPr/>
        </p:nvSpPr>
        <p:spPr>
          <a:xfrm>
            <a:off x="3124200" y="1524000"/>
            <a:ext cx="2895600" cy="1295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i="1" dirty="0"/>
              <a:t>ARL</a:t>
            </a:r>
            <a:r>
              <a:rPr lang="en-US" sz="2800" dirty="0"/>
              <a:t> </a:t>
            </a:r>
            <a:r>
              <a:rPr lang="en-US" sz="2800" i="1" dirty="0"/>
              <a:t>Services</a:t>
            </a:r>
          </a:p>
          <a:p>
            <a:pPr algn="ctr" eaLnBrk="1" hangingPunct="1">
              <a:defRPr/>
            </a:pPr>
            <a:r>
              <a:rPr lang="en-US" sz="2800" i="1" dirty="0"/>
              <a:t>(Application)</a:t>
            </a:r>
          </a:p>
        </p:txBody>
      </p:sp>
      <p:sp>
        <p:nvSpPr>
          <p:cNvPr id="21" name="TextBox 20"/>
          <p:cNvSpPr txBox="1"/>
          <p:nvPr/>
        </p:nvSpPr>
        <p:spPr>
          <a:xfrm>
            <a:off x="2286502" y="3464867"/>
            <a:ext cx="4570995" cy="461665"/>
          </a:xfrm>
          <a:prstGeom prst="rect">
            <a:avLst/>
          </a:prstGeom>
          <a:solidFill>
            <a:schemeClr val="tx2">
              <a:lumMod val="50000"/>
              <a:alpha val="40000"/>
            </a:schemeClr>
          </a:solidFill>
        </p:spPr>
        <p:txBody>
          <a:bodyPr wrap="none" rtlCol="0">
            <a:spAutoFit/>
          </a:bodyPr>
          <a:lstStyle/>
          <a:p>
            <a:r>
              <a:rPr lang="en-US" sz="2400" dirty="0">
                <a:solidFill>
                  <a:srgbClr val="FFFF00"/>
                </a:solidFill>
              </a:rPr>
              <a:t>Lessons Learned, Data, Experience</a:t>
            </a:r>
          </a:p>
        </p:txBody>
      </p:sp>
    </p:spTree>
    <p:extLst>
      <p:ext uri="{BB962C8B-B14F-4D97-AF65-F5344CB8AC3E}">
        <p14:creationId xmlns:p14="http://schemas.microsoft.com/office/powerpoint/2010/main" val="2029731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QRP</a:t>
            </a:r>
            <a:endParaRPr lang="en-US"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25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06755546"/>
              </p:ext>
            </p:extLst>
          </p:nvPr>
        </p:nvGraphicFramePr>
        <p:xfrm>
          <a:off x="457200" y="1524000"/>
          <a:ext cx="8229600" cy="4692921"/>
        </p:xfrm>
        <a:graphic>
          <a:graphicData uri="http://schemas.openxmlformats.org/drawingml/2006/table">
            <a:tbl>
              <a:tblPr firstRow="1" bandRow="1">
                <a:tableStyleId>{5C22544A-7EE6-4342-B048-85BDC9FD1C3A}</a:tableStyleId>
              </a:tblPr>
              <a:tblGrid>
                <a:gridCol w="4114800"/>
                <a:gridCol w="4114800"/>
              </a:tblGrid>
              <a:tr h="4382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Quality Indicator</a:t>
                      </a:r>
                    </a:p>
                  </a:txBody>
                  <a:tcPr anchor="ctr"/>
                </a:tc>
                <a:tc>
                  <a:txBody>
                    <a:bodyPr/>
                    <a:lstStyle/>
                    <a:p>
                      <a:pPr algn="ctr"/>
                      <a:r>
                        <a:rPr lang="en-US" sz="2400" dirty="0" smtClean="0"/>
                        <a:t>Quality Indicator</a:t>
                      </a:r>
                      <a:endParaRPr lang="en-US" sz="2400" dirty="0"/>
                    </a:p>
                  </a:txBody>
                  <a:tcPr anchor="ctr"/>
                </a:tc>
              </a:tr>
              <a:tr h="671931">
                <a:tc>
                  <a:txBody>
                    <a:bodyPr/>
                    <a:lstStyle/>
                    <a:p>
                      <a:pPr algn="ctr"/>
                      <a:r>
                        <a:rPr lang="en-US" sz="2000" b="1" i="1" dirty="0" smtClean="0"/>
                        <a:t>Contributions of Data</a:t>
                      </a:r>
                      <a:endParaRPr lang="en-US" sz="2000" b="1" i="1" dirty="0"/>
                    </a:p>
                  </a:txBody>
                  <a:tcPr anchor="ctr"/>
                </a:tc>
                <a:tc>
                  <a:txBody>
                    <a:bodyPr/>
                    <a:lstStyle/>
                    <a:p>
                      <a:pPr algn="ctr"/>
                      <a:r>
                        <a:rPr lang="en-US" sz="2000" b="1" i="1" dirty="0" smtClean="0"/>
                        <a:t>Technical and Science Societies/ Organizations</a:t>
                      </a:r>
                      <a:endParaRPr lang="en-US" sz="2000" b="1" i="1" dirty="0"/>
                    </a:p>
                  </a:txBody>
                  <a:tcPr anchor="ctr"/>
                </a:tc>
              </a:tr>
              <a:tr h="671931">
                <a:tc>
                  <a:txBody>
                    <a:bodyPr/>
                    <a:lstStyle/>
                    <a:p>
                      <a:pPr algn="ctr"/>
                      <a:r>
                        <a:rPr lang="en-US" sz="2000" b="1" dirty="0" smtClean="0"/>
                        <a:t>Mesonets and sensor networks</a:t>
                      </a:r>
                      <a:endParaRPr lang="en-US" sz="2000" b="1" dirty="0"/>
                    </a:p>
                  </a:txBody>
                  <a:tcPr anchor="ctr"/>
                </a:tc>
                <a:tc>
                  <a:txBody>
                    <a:bodyPr/>
                    <a:lstStyle/>
                    <a:p>
                      <a:pPr algn="ctr"/>
                      <a:r>
                        <a:rPr lang="en-US" sz="2000" b="1" dirty="0" smtClean="0"/>
                        <a:t>DOE Emergency Management Issues – Special Interest Groups (EMI-SIG)</a:t>
                      </a:r>
                      <a:endParaRPr lang="en-US" sz="2000" b="1" dirty="0"/>
                    </a:p>
                  </a:txBody>
                  <a:tcPr anchor="ctr"/>
                </a:tc>
              </a:tr>
              <a:tr h="2833641">
                <a:tc>
                  <a:txBody>
                    <a:bodyPr/>
                    <a:lstStyle/>
                    <a:p>
                      <a:pPr marL="0" indent="0">
                        <a:buFontTx/>
                        <a:buNone/>
                      </a:pPr>
                      <a:r>
                        <a:rPr lang="en-US" sz="2000" dirty="0" smtClean="0"/>
                        <a:t>Data</a:t>
                      </a:r>
                      <a:r>
                        <a:rPr lang="en-US" sz="2000" baseline="0" dirty="0" smtClean="0"/>
                        <a:t> are m</a:t>
                      </a:r>
                      <a:r>
                        <a:rPr lang="en-US" sz="2000" dirty="0" smtClean="0"/>
                        <a:t>ade available to:</a:t>
                      </a:r>
                    </a:p>
                    <a:p>
                      <a:pPr marL="0" indent="0">
                        <a:buFontTx/>
                        <a:buNone/>
                      </a:pPr>
                      <a:endParaRPr lang="en-US" sz="2000" dirty="0" smtClean="0"/>
                    </a:p>
                    <a:p>
                      <a:pPr marL="342900" indent="-342900">
                        <a:buFontTx/>
                        <a:buChar char="-"/>
                      </a:pPr>
                      <a:r>
                        <a:rPr lang="en-US" sz="2000" dirty="0" smtClean="0"/>
                        <a:t>NCEP Meteorological Assimilation Data Ingest System (MADIS),</a:t>
                      </a:r>
                    </a:p>
                    <a:p>
                      <a:pPr marL="0" indent="0">
                        <a:buFontTx/>
                        <a:buNone/>
                      </a:pPr>
                      <a:endParaRPr lang="en-US" sz="2000" dirty="0" smtClean="0"/>
                    </a:p>
                    <a:p>
                      <a:pPr marL="342900" indent="-342900">
                        <a:buFontTx/>
                        <a:buChar char="-"/>
                      </a:pPr>
                      <a:r>
                        <a:rPr lang="en-US" sz="2000" dirty="0" smtClean="0"/>
                        <a:t>Western Regional</a:t>
                      </a:r>
                      <a:r>
                        <a:rPr lang="en-US" sz="2000" baseline="0" dirty="0" smtClean="0"/>
                        <a:t> Climate Center (WRCC)</a:t>
                      </a:r>
                      <a:endParaRPr lang="en-US" sz="2000" dirty="0" smtClean="0"/>
                    </a:p>
                  </a:txBody>
                  <a:tcPr/>
                </a:tc>
                <a:tc>
                  <a:txBody>
                    <a:bodyPr/>
                    <a:lstStyle/>
                    <a:p>
                      <a:r>
                        <a:rPr lang="en-US" sz="2000" dirty="0" smtClean="0"/>
                        <a:t>DOE Meteorological Coordinating Council (DMCC)</a:t>
                      </a:r>
                    </a:p>
                    <a:p>
                      <a:pPr marL="342900" indent="-342900">
                        <a:buFontTx/>
                        <a:buChar char="-"/>
                      </a:pPr>
                      <a:r>
                        <a:rPr lang="en-US" sz="2000" dirty="0" smtClean="0"/>
                        <a:t>Leadership – Chairman</a:t>
                      </a:r>
                    </a:p>
                    <a:p>
                      <a:pPr marL="342900" indent="-342900">
                        <a:buFontTx/>
                        <a:buChar char="-"/>
                      </a:pPr>
                      <a:r>
                        <a:rPr lang="en-US" sz="2000" dirty="0" smtClean="0"/>
                        <a:t>Participating Members</a:t>
                      </a:r>
                    </a:p>
                    <a:p>
                      <a:pPr marL="0" indent="0">
                        <a:buFontTx/>
                        <a:buNone/>
                      </a:pPr>
                      <a:r>
                        <a:rPr lang="en-US" sz="2000" dirty="0" smtClean="0"/>
                        <a:t>Subcommittee on Consequence Assessment and Protective Actions (SCAPA)</a:t>
                      </a:r>
                    </a:p>
                    <a:p>
                      <a:pPr marL="0" indent="0">
                        <a:buFontTx/>
                        <a:buNone/>
                      </a:pPr>
                      <a:r>
                        <a:rPr lang="en-US" sz="2000" dirty="0" smtClean="0"/>
                        <a:t>- Participating</a:t>
                      </a:r>
                      <a:r>
                        <a:rPr lang="en-US" sz="2000" baseline="0" dirty="0" smtClean="0"/>
                        <a:t> Members</a:t>
                      </a:r>
                      <a:endParaRPr lang="en-US" sz="2000" dirty="0"/>
                    </a:p>
                  </a:txBody>
                  <a:tcPr anchor="ctr"/>
                </a:tc>
              </a:tr>
            </a:tbl>
          </a:graphicData>
        </a:graphic>
      </p:graphicFrame>
    </p:spTree>
    <p:extLst>
      <p:ext uri="{BB962C8B-B14F-4D97-AF65-F5344CB8AC3E}">
        <p14:creationId xmlns:p14="http://schemas.microsoft.com/office/powerpoint/2010/main" val="31916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QRP</a:t>
            </a:r>
            <a:endParaRPr lang="en-US"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noChangeAspect="1"/>
          </p:cNvSpPr>
          <p:nvPr>
            <p:ph type="sldNum" sz="quarter" idx="11"/>
          </p:nvPr>
        </p:nvSpPr>
        <p:spPr/>
        <p:txBody>
          <a:bodyPr/>
          <a:lstStyle/>
          <a:p>
            <a:fld id="{66CAC88C-31F3-4764-B964-B930D18D7C5C}" type="slidenum">
              <a:rPr lang="en-US" smtClean="0"/>
              <a:t>26</a:t>
            </a:fld>
            <a:endParaRPr lang="en-US" dirty="0"/>
          </a:p>
        </p:txBody>
      </p:sp>
      <p:graphicFrame>
        <p:nvGraphicFramePr>
          <p:cNvPr id="6" name="Table 5"/>
          <p:cNvGraphicFramePr>
            <a:graphicFrameLocks noGrp="1" noChangeAspect="1"/>
          </p:cNvGraphicFramePr>
          <p:nvPr>
            <p:extLst>
              <p:ext uri="{D42A27DB-BD31-4B8C-83A1-F6EECF244321}">
                <p14:modId xmlns:p14="http://schemas.microsoft.com/office/powerpoint/2010/main" val="3723942378"/>
              </p:ext>
            </p:extLst>
          </p:nvPr>
        </p:nvGraphicFramePr>
        <p:xfrm>
          <a:off x="685800" y="1434571"/>
          <a:ext cx="7772400" cy="4876799"/>
        </p:xfrm>
        <a:graphic>
          <a:graphicData uri="http://schemas.openxmlformats.org/drawingml/2006/table">
            <a:tbl>
              <a:tblPr firstRow="1" bandRow="1">
                <a:tableStyleId>{5C22544A-7EE6-4342-B048-85BDC9FD1C3A}</a:tableStyleId>
              </a:tblPr>
              <a:tblGrid>
                <a:gridCol w="3886200"/>
                <a:gridCol w="3886200"/>
              </a:tblGrid>
              <a:tr h="545910">
                <a:tc gridSpan="2">
                  <a:txBody>
                    <a:bodyPr/>
                    <a:lstStyle/>
                    <a:p>
                      <a:pPr algn="ctr"/>
                      <a:r>
                        <a:rPr lang="en-US" sz="2400" dirty="0" smtClean="0"/>
                        <a:t>Relevance Indicator</a:t>
                      </a:r>
                      <a:endParaRPr lang="en-US" sz="2400" dirty="0"/>
                    </a:p>
                  </a:txBody>
                  <a:tcPr anchor="ctr"/>
                </a:tc>
                <a:tc hMerge="1">
                  <a:txBody>
                    <a:bodyPr/>
                    <a:lstStyle/>
                    <a:p>
                      <a:pPr algn="ctr"/>
                      <a:endParaRPr lang="en-US" sz="2400" dirty="0"/>
                    </a:p>
                  </a:txBody>
                  <a:tcPr anchor="ctr"/>
                </a:tc>
              </a:tr>
              <a:tr h="473122">
                <a:tc gridSpan="2">
                  <a:txBody>
                    <a:bodyPr/>
                    <a:lstStyle/>
                    <a:p>
                      <a:pPr algn="ctr"/>
                      <a:r>
                        <a:rPr lang="en-US" sz="2000" b="1" i="1" dirty="0" smtClean="0"/>
                        <a:t>NOAA Mission</a:t>
                      </a:r>
                      <a:endParaRPr lang="en-US" sz="2000" b="1" i="1" dirty="0"/>
                    </a:p>
                  </a:txBody>
                  <a:tcPr anchor="ctr"/>
                </a:tc>
                <a:tc hMerge="1">
                  <a:txBody>
                    <a:bodyPr/>
                    <a:lstStyle/>
                    <a:p>
                      <a:pPr algn="ctr"/>
                      <a:endParaRPr lang="en-US" sz="2000" b="1" i="1" dirty="0"/>
                    </a:p>
                  </a:txBody>
                  <a:tcPr anchor="ctr"/>
                </a:tc>
              </a:tr>
              <a:tr h="837063">
                <a:tc>
                  <a:txBody>
                    <a:bodyPr/>
                    <a:lstStyle/>
                    <a:p>
                      <a:pPr algn="ctr"/>
                      <a:r>
                        <a:rPr lang="en-US" sz="2000" b="1" dirty="0" smtClean="0"/>
                        <a:t>Understand and predict changes in weather and climate</a:t>
                      </a:r>
                      <a:endParaRPr lang="en-US" sz="2000" b="1" dirty="0"/>
                    </a:p>
                  </a:txBody>
                  <a:tcPr anchor="ctr"/>
                </a:tc>
                <a:tc>
                  <a:txBody>
                    <a:bodyPr/>
                    <a:lstStyle/>
                    <a:p>
                      <a:pPr marL="0" indent="0" algn="l">
                        <a:buFontTx/>
                        <a:buNone/>
                      </a:pPr>
                      <a:r>
                        <a:rPr lang="en-US" sz="2000" b="1" dirty="0" smtClean="0"/>
                        <a:t>Share Knowledge and Information with Others</a:t>
                      </a:r>
                      <a:endParaRPr lang="en-US" sz="2000" b="1" dirty="0"/>
                    </a:p>
                  </a:txBody>
                  <a:tcPr anchor="ctr"/>
                </a:tc>
              </a:tr>
              <a:tr h="3020704">
                <a:tc>
                  <a:txBody>
                    <a:bodyPr/>
                    <a:lstStyle/>
                    <a:p>
                      <a:r>
                        <a:rPr lang="en-US" sz="2000" dirty="0" smtClean="0"/>
                        <a:t>Services to DOE:</a:t>
                      </a:r>
                    </a:p>
                    <a:p>
                      <a:endParaRPr lang="en-US" sz="1000" dirty="0" smtClean="0"/>
                    </a:p>
                    <a:p>
                      <a:pPr marL="342900" indent="-342900">
                        <a:buFontTx/>
                        <a:buChar char="-"/>
                      </a:pPr>
                      <a:r>
                        <a:rPr lang="en-US" sz="2000" baseline="0" dirty="0" smtClean="0"/>
                        <a:t>Data Collection</a:t>
                      </a:r>
                    </a:p>
                    <a:p>
                      <a:pPr marL="342900" indent="-342900">
                        <a:buFontTx/>
                        <a:buChar char="-"/>
                      </a:pPr>
                      <a:endParaRPr lang="en-US" sz="1000" baseline="0" dirty="0" smtClean="0"/>
                    </a:p>
                    <a:p>
                      <a:pPr marL="342900" indent="-342900">
                        <a:buFontTx/>
                        <a:buChar char="-"/>
                      </a:pPr>
                      <a:r>
                        <a:rPr lang="en-US" sz="2000" baseline="0" dirty="0" smtClean="0"/>
                        <a:t>Data Analyses</a:t>
                      </a:r>
                    </a:p>
                    <a:p>
                      <a:pPr marL="342900" indent="-342900">
                        <a:buFontTx/>
                        <a:buChar char="-"/>
                      </a:pPr>
                      <a:endParaRPr lang="en-US" sz="1000" baseline="0" dirty="0" smtClean="0"/>
                    </a:p>
                    <a:p>
                      <a:pPr marL="342900" indent="-342900">
                        <a:buFontTx/>
                        <a:buChar char="-"/>
                      </a:pPr>
                      <a:r>
                        <a:rPr lang="en-US" sz="2000" baseline="0" dirty="0" smtClean="0"/>
                        <a:t>Mesoscale Modeling</a:t>
                      </a:r>
                    </a:p>
                    <a:p>
                      <a:pPr marL="342900" indent="-342900">
                        <a:buFontTx/>
                        <a:buChar char="-"/>
                      </a:pPr>
                      <a:endParaRPr lang="en-US" sz="1000" baseline="0" dirty="0" smtClean="0"/>
                    </a:p>
                    <a:p>
                      <a:pPr marL="342900" indent="-342900">
                        <a:buFontTx/>
                        <a:buChar char="-"/>
                      </a:pPr>
                      <a:r>
                        <a:rPr lang="en-US" sz="2000" baseline="0" dirty="0" smtClean="0"/>
                        <a:t>Surveillance and Forecasting</a:t>
                      </a:r>
                    </a:p>
                  </a:txBody>
                  <a:tcPr/>
                </a:tc>
                <a:tc>
                  <a:txBody>
                    <a:bodyPr/>
                    <a:lstStyle/>
                    <a:p>
                      <a:r>
                        <a:rPr lang="en-US" sz="2000" dirty="0" smtClean="0"/>
                        <a:t>- Services to DOE</a:t>
                      </a:r>
                    </a:p>
                    <a:p>
                      <a:pPr marL="342900" indent="-342900">
                        <a:buFontTx/>
                        <a:buChar char="-"/>
                      </a:pPr>
                      <a:endParaRPr lang="en-US" sz="1400" baseline="0" dirty="0" smtClean="0"/>
                    </a:p>
                    <a:p>
                      <a:pPr marL="0" indent="0">
                        <a:buFontTx/>
                        <a:buNone/>
                      </a:pPr>
                      <a:r>
                        <a:rPr lang="en-US" sz="2000" baseline="0" dirty="0" smtClean="0"/>
                        <a:t>- </a:t>
                      </a:r>
                      <a:r>
                        <a:rPr lang="en-US" sz="2000" dirty="0" smtClean="0"/>
                        <a:t>Collaborations:</a:t>
                      </a:r>
                      <a:endParaRPr lang="en-US" sz="2000" dirty="0"/>
                    </a:p>
                  </a:txBody>
                  <a:tcPr/>
                </a:tc>
              </a:tr>
            </a:tbl>
          </a:graphicData>
        </a:graphic>
      </p:graphicFrame>
      <p:pic>
        <p:nvPicPr>
          <p:cNvPr id="7" name="Picture 18" descr="https://theperfectworldfoundation.org/app/uploads/2015/07/doe-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343400"/>
            <a:ext cx="1415522" cy="354930"/>
          </a:xfrm>
          <a:prstGeom prst="rect">
            <a:avLst/>
          </a:prstGeom>
          <a:solidFill>
            <a:schemeClr val="bg1"/>
          </a:solidFill>
          <a:ln>
            <a:solidFill>
              <a:schemeClr val="bg1"/>
            </a:solidFill>
          </a:ln>
        </p:spPr>
      </p:pic>
      <p:pic>
        <p:nvPicPr>
          <p:cNvPr id="8" name="Picture 20" descr="https://upload.wikimedia.org/wikipedia/commons/thumb/a/a5/US-NationalNuclearSecurityAdmin-Logo.svg/2000px-US-NationalNuclearSecurityAdmin-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125" y="4371846"/>
            <a:ext cx="1270610" cy="354930"/>
          </a:xfrm>
          <a:prstGeom prst="rect">
            <a:avLst/>
          </a:prstGeom>
          <a:solidFill>
            <a:schemeClr val="bg1"/>
          </a:solidFill>
        </p:spPr>
      </p:pic>
      <p:pic>
        <p:nvPicPr>
          <p:cNvPr id="9" name="Picture 4" descr="https://upload.wikimedia.org/wikipedia/commons/thumb/e/e5/NASA_logo.svg/200px-NASA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0012" y="5204942"/>
            <a:ext cx="564975" cy="4689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upload.wikimedia.org/wikipedia/commons/thumb/8/8a/Seal_of_the_United_States_Department_of_Homeland_Security.svg/2000px-Seal_of_the_United_States_Department_of_Homeland_Security.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0155" y="5617604"/>
            <a:ext cx="484065" cy="48247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a:grpSpLocks noChangeAspect="1"/>
          </p:cNvGrpSpPr>
          <p:nvPr/>
        </p:nvGrpSpPr>
        <p:grpSpPr>
          <a:xfrm>
            <a:off x="5768345" y="5204942"/>
            <a:ext cx="451091" cy="453732"/>
            <a:chOff x="3581400" y="3948828"/>
            <a:chExt cx="882270" cy="882270"/>
          </a:xfrm>
        </p:grpSpPr>
        <p:sp>
          <p:nvSpPr>
            <p:cNvPr id="12" name="Oval 11"/>
            <p:cNvSpPr/>
            <p:nvPr/>
          </p:nvSpPr>
          <p:spPr>
            <a:xfrm>
              <a:off x="3581400" y="3948828"/>
              <a:ext cx="882270" cy="8822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ttps://upload.wikimedia.org/wikipedia/commons/thumb/1/14/Environmental_Protection_Agency_logo.svg/2000px-Environmental_Protection_Agency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4349" y="4018106"/>
              <a:ext cx="755817" cy="74838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0" descr="http://archive.defense.gov/multimedia/web_graphics/dod/DODc.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6481" y="5204942"/>
            <a:ext cx="455427" cy="4554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upload.wikimedia.org/wikipedia/commons/thumb/d/d7/US-DefenseThreatReductionAgency-Seal.svg/2000px-US-DefenseThreatReductionAgency-Seal.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6614" y="5621893"/>
            <a:ext cx="469611" cy="4696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smulogo20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90981" y="4778400"/>
            <a:ext cx="760404" cy="33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6" descr="http://www.polarprediction.net/fileadmin/user_upload/redakteur/Home/wmo_logo_blau.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4438" y="5405322"/>
            <a:ext cx="558648" cy="73086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8" name="Picture 4" descr="http://gsabizwire.com/wp-content/uploads/2016/01/Duke-Energy-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31529" y="4773587"/>
            <a:ext cx="808532" cy="346514"/>
          </a:xfrm>
          <a:prstGeom prst="rect">
            <a:avLst/>
          </a:prstGeom>
          <a:solidFill>
            <a:schemeClr val="bg1"/>
          </a:solidFill>
        </p:spPr>
      </p:pic>
    </p:spTree>
    <p:extLst>
      <p:ext uri="{BB962C8B-B14F-4D97-AF65-F5344CB8AC3E}">
        <p14:creationId xmlns:p14="http://schemas.microsoft.com/office/powerpoint/2010/main" val="3705871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QRP</a:t>
            </a:r>
            <a:endParaRPr lang="en-US"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27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20367985"/>
              </p:ext>
            </p:extLst>
          </p:nvPr>
        </p:nvGraphicFramePr>
        <p:xfrm>
          <a:off x="685800" y="1434571"/>
          <a:ext cx="7772400" cy="4128030"/>
        </p:xfrm>
        <a:graphic>
          <a:graphicData uri="http://schemas.openxmlformats.org/drawingml/2006/table">
            <a:tbl>
              <a:tblPr firstRow="1" bandRow="1">
                <a:tableStyleId>{5C22544A-7EE6-4342-B048-85BDC9FD1C3A}</a:tableStyleId>
              </a:tblPr>
              <a:tblGrid>
                <a:gridCol w="3886200"/>
                <a:gridCol w="3886200"/>
              </a:tblGrid>
              <a:tr h="462093">
                <a:tc gridSpan="2">
                  <a:txBody>
                    <a:bodyPr/>
                    <a:lstStyle/>
                    <a:p>
                      <a:pPr algn="ctr"/>
                      <a:r>
                        <a:rPr lang="en-US" sz="2400" dirty="0" smtClean="0"/>
                        <a:t>Relevance Indicator</a:t>
                      </a:r>
                      <a:endParaRPr lang="en-US" sz="2400" dirty="0"/>
                    </a:p>
                  </a:txBody>
                  <a:tcPr anchor="ctr"/>
                </a:tc>
                <a:tc hMerge="1">
                  <a:txBody>
                    <a:bodyPr/>
                    <a:lstStyle/>
                    <a:p>
                      <a:pPr algn="ctr"/>
                      <a:endParaRPr lang="en-US" sz="2400" dirty="0"/>
                    </a:p>
                  </a:txBody>
                  <a:tcPr anchor="ctr"/>
                </a:tc>
              </a:tr>
              <a:tr h="400480">
                <a:tc gridSpan="2">
                  <a:txBody>
                    <a:bodyPr/>
                    <a:lstStyle/>
                    <a:p>
                      <a:pPr algn="ctr"/>
                      <a:r>
                        <a:rPr lang="en-US" sz="2000" b="1" i="1" dirty="0" smtClean="0"/>
                        <a:t>NOAA Strategic Plan</a:t>
                      </a:r>
                      <a:endParaRPr lang="en-US" sz="2000" b="1" i="1" dirty="0"/>
                    </a:p>
                  </a:txBody>
                  <a:tcPr anchor="ctr"/>
                </a:tc>
                <a:tc hMerge="1">
                  <a:txBody>
                    <a:bodyPr/>
                    <a:lstStyle/>
                    <a:p>
                      <a:pPr algn="ctr"/>
                      <a:endParaRPr lang="en-US" sz="2000" b="1" i="1" dirty="0"/>
                    </a:p>
                  </a:txBody>
                  <a:tcPr anchor="ctr"/>
                </a:tc>
              </a:tr>
              <a:tr h="708543">
                <a:tc>
                  <a:txBody>
                    <a:bodyPr/>
                    <a:lstStyle/>
                    <a:p>
                      <a:pPr algn="ctr"/>
                      <a:r>
                        <a:rPr lang="en-US" sz="2000" b="1" dirty="0" smtClean="0"/>
                        <a:t>Climate Adaptation and Mitigation</a:t>
                      </a:r>
                      <a:endParaRPr lang="en-US" sz="2000" b="1" dirty="0"/>
                    </a:p>
                  </a:txBody>
                  <a:tcPr anchor="ctr"/>
                </a:tc>
                <a:tc>
                  <a:txBody>
                    <a:bodyPr/>
                    <a:lstStyle/>
                    <a:p>
                      <a:pPr marL="0" indent="0" algn="ctr">
                        <a:buFontTx/>
                        <a:buNone/>
                      </a:pPr>
                      <a:r>
                        <a:rPr lang="en-US" sz="2000" b="1" dirty="0" smtClean="0"/>
                        <a:t>Weather Ready Nation</a:t>
                      </a:r>
                      <a:endParaRPr lang="en-US" sz="2000" b="1" dirty="0"/>
                    </a:p>
                  </a:txBody>
                  <a:tcPr anchor="ctr"/>
                </a:tc>
              </a:tr>
              <a:tr h="2556914">
                <a:tc>
                  <a:txBody>
                    <a:bodyPr/>
                    <a:lstStyle/>
                    <a:p>
                      <a:pPr algn="l"/>
                      <a:r>
                        <a:rPr lang="en-US" sz="2000" dirty="0" smtClean="0"/>
                        <a:t>ARL Scientists working with DOE</a:t>
                      </a:r>
                      <a:r>
                        <a:rPr lang="en-US" sz="2000" baseline="0" dirty="0" smtClean="0"/>
                        <a:t> to identify relevant areas of concern.</a:t>
                      </a:r>
                    </a:p>
                  </a:txBody>
                  <a:tcPr anchor="ctr"/>
                </a:tc>
                <a:tc>
                  <a:txBody>
                    <a:bodyPr/>
                    <a:lstStyle/>
                    <a:p>
                      <a:pPr marL="342900" indent="-342900" algn="l">
                        <a:buFontTx/>
                        <a:buChar char="-"/>
                      </a:pPr>
                      <a:r>
                        <a:rPr lang="en-US" sz="2000" dirty="0" smtClean="0"/>
                        <a:t>FRD worked with local NWS to get the Idaho National Laboratory Weather Ready.</a:t>
                      </a:r>
                    </a:p>
                    <a:p>
                      <a:pPr marL="342900" indent="-342900" algn="l">
                        <a:buFontTx/>
                        <a:buChar char="-"/>
                      </a:pPr>
                      <a:endParaRPr lang="en-US" sz="2000" dirty="0" smtClean="0"/>
                    </a:p>
                    <a:p>
                      <a:pPr marL="342900" indent="-342900" algn="l">
                        <a:buFontTx/>
                        <a:buChar char="-"/>
                      </a:pPr>
                      <a:r>
                        <a:rPr lang="en-US" sz="2000" dirty="0" smtClean="0"/>
                        <a:t>SORD working with</a:t>
                      </a:r>
                      <a:r>
                        <a:rPr lang="en-US" sz="2000" baseline="0" dirty="0" smtClean="0"/>
                        <a:t> local NWS to get the Nevada National Security Site  Weather Ready.</a:t>
                      </a:r>
                    </a:p>
                  </a:txBody>
                  <a:tcPr anchor="ctr"/>
                </a:tc>
              </a:tr>
            </a:tbl>
          </a:graphicData>
        </a:graphic>
      </p:graphicFrame>
    </p:spTree>
    <p:extLst>
      <p:ext uri="{BB962C8B-B14F-4D97-AF65-F5344CB8AC3E}">
        <p14:creationId xmlns:p14="http://schemas.microsoft.com/office/powerpoint/2010/main" val="1902460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QRP</a:t>
            </a:r>
            <a:endParaRPr lang="en-US"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28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47921437"/>
              </p:ext>
            </p:extLst>
          </p:nvPr>
        </p:nvGraphicFramePr>
        <p:xfrm>
          <a:off x="685800" y="1524000"/>
          <a:ext cx="7772400" cy="4738224"/>
        </p:xfrm>
        <a:graphic>
          <a:graphicData uri="http://schemas.openxmlformats.org/drawingml/2006/table">
            <a:tbl>
              <a:tblPr firstRow="1" bandRow="1">
                <a:tableStyleId>{5C22544A-7EE6-4342-B048-85BDC9FD1C3A}</a:tableStyleId>
              </a:tblPr>
              <a:tblGrid>
                <a:gridCol w="3886200"/>
                <a:gridCol w="3886200"/>
              </a:tblGrid>
              <a:tr h="457200">
                <a:tc gridSpan="2">
                  <a:txBody>
                    <a:bodyPr/>
                    <a:lstStyle/>
                    <a:p>
                      <a:pPr algn="ctr"/>
                      <a:r>
                        <a:rPr lang="en-US" sz="2400" dirty="0" smtClean="0"/>
                        <a:t>Performance Indicator</a:t>
                      </a:r>
                      <a:endParaRPr lang="en-US" sz="2400" dirty="0"/>
                    </a:p>
                  </a:txBody>
                  <a:tcPr anchor="ctr"/>
                </a:tc>
                <a:tc hMerge="1">
                  <a:txBody>
                    <a:bodyPr/>
                    <a:lstStyle/>
                    <a:p>
                      <a:pPr algn="ctr"/>
                      <a:endParaRPr lang="en-US" sz="2400" dirty="0"/>
                    </a:p>
                  </a:txBody>
                  <a:tcPr anchor="ctr"/>
                </a:tc>
              </a:tr>
              <a:tr h="405928">
                <a:tc>
                  <a:txBody>
                    <a:bodyPr/>
                    <a:lstStyle/>
                    <a:p>
                      <a:pPr algn="ctr"/>
                      <a:r>
                        <a:rPr lang="en-US" sz="2400" b="1" dirty="0" smtClean="0">
                          <a:solidFill>
                            <a:schemeClr val="bg1"/>
                          </a:solidFill>
                        </a:rPr>
                        <a:t>Quality Indicator</a:t>
                      </a:r>
                      <a:endParaRPr lang="en-US" sz="2400" b="1" dirty="0">
                        <a:solidFill>
                          <a:schemeClr val="bg1"/>
                        </a:solidFill>
                      </a:endParaRPr>
                    </a:p>
                  </a:txBody>
                  <a:tcPr anchor="c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Relevance Indicator</a:t>
                      </a:r>
                    </a:p>
                  </a:txBody>
                  <a:tcPr anchor="ctr">
                    <a:solidFill>
                      <a:schemeClr val="tx2">
                        <a:lumMod val="60000"/>
                        <a:lumOff val="40000"/>
                      </a:schemeClr>
                    </a:solidFill>
                  </a:tcPr>
                </a:tc>
              </a:tr>
              <a:tr h="508472">
                <a:tc>
                  <a:txBody>
                    <a:bodyPr/>
                    <a:lstStyle/>
                    <a:p>
                      <a:pPr algn="ctr"/>
                      <a:r>
                        <a:rPr lang="en-US" sz="2000" b="1" i="1" dirty="0" smtClean="0"/>
                        <a:t>Collaborations</a:t>
                      </a:r>
                      <a:endParaRPr lang="en-US" sz="2000" b="1" i="1" dirty="0"/>
                    </a:p>
                  </a:txBody>
                  <a:tcPr anchor="ctr"/>
                </a:tc>
                <a:tc>
                  <a:txBody>
                    <a:bodyPr/>
                    <a:lstStyle/>
                    <a:p>
                      <a:pPr algn="ctr"/>
                      <a:r>
                        <a:rPr lang="en-US" sz="2000" b="1" i="1" dirty="0" smtClean="0"/>
                        <a:t>Customer</a:t>
                      </a:r>
                      <a:r>
                        <a:rPr lang="en-US" sz="2000" b="1" i="1" baseline="0" dirty="0" smtClean="0"/>
                        <a:t> Survey and Interviews - Stakeholders</a:t>
                      </a:r>
                      <a:endParaRPr lang="en-US" sz="2000" b="1" i="1" dirty="0"/>
                    </a:p>
                  </a:txBody>
                  <a:tcPr anchor="ctr"/>
                </a:tc>
              </a:tr>
              <a:tr h="3122784">
                <a:tc>
                  <a:txBody>
                    <a:bodyPr/>
                    <a:lstStyle/>
                    <a:p>
                      <a:pPr algn="ctr"/>
                      <a:r>
                        <a:rPr lang="en-US" sz="2000" b="1" dirty="0" smtClean="0"/>
                        <a:t>Federal Agencies, International Agencies, Universities, Industry</a:t>
                      </a:r>
                      <a:endParaRPr lang="en-US" sz="2000" b="1" dirty="0"/>
                    </a:p>
                  </a:txBody>
                  <a:tcPr/>
                </a:tc>
                <a:tc>
                  <a:txBody>
                    <a:bodyPr/>
                    <a:lstStyle/>
                    <a:p>
                      <a:pPr marL="342900" indent="-342900" algn="l">
                        <a:buFontTx/>
                        <a:buChar char="-"/>
                      </a:pPr>
                      <a:r>
                        <a:rPr lang="en-US" sz="2000" b="0" dirty="0" smtClean="0"/>
                        <a:t>Continues to be effective</a:t>
                      </a:r>
                      <a:r>
                        <a:rPr lang="en-US" sz="2000" b="0" baseline="0" dirty="0" smtClean="0"/>
                        <a:t> and critical for safe conduct of operations at DOE Sites.</a:t>
                      </a:r>
                    </a:p>
                    <a:p>
                      <a:pPr marL="0" indent="0" algn="l">
                        <a:buFontTx/>
                        <a:buNone/>
                      </a:pPr>
                      <a:endParaRPr lang="en-US" sz="2000" b="0" baseline="0" dirty="0" smtClean="0"/>
                    </a:p>
                    <a:p>
                      <a:pPr marL="342900" indent="-342900" algn="l">
                        <a:buFontTx/>
                        <a:buChar char="-"/>
                      </a:pPr>
                      <a:r>
                        <a:rPr lang="en-US" sz="2000" b="0" baseline="0" dirty="0" smtClean="0"/>
                        <a:t>Over a 60 year history of inter-agency cooperation (Inter-Agency Agreements, MOUs, MOAs).</a:t>
                      </a:r>
                      <a:endParaRPr lang="en-US" sz="2000" b="0" dirty="0"/>
                    </a:p>
                  </a:txBody>
                  <a:tcPr anchor="ctr"/>
                </a:tc>
              </a:tr>
            </a:tbl>
          </a:graphicData>
        </a:graphic>
      </p:graphicFrame>
      <p:pic>
        <p:nvPicPr>
          <p:cNvPr id="7" name="Picture 18" descr="https://theperfectworldfoundation.org/app/uploads/2015/07/doe-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581" y="4049590"/>
            <a:ext cx="1511247" cy="378934"/>
          </a:xfrm>
          <a:prstGeom prst="rect">
            <a:avLst/>
          </a:prstGeom>
          <a:solidFill>
            <a:schemeClr val="bg1"/>
          </a:solidFill>
          <a:ln>
            <a:solidFill>
              <a:schemeClr val="bg1"/>
            </a:solidFill>
          </a:ln>
        </p:spPr>
      </p:pic>
      <p:pic>
        <p:nvPicPr>
          <p:cNvPr id="8" name="Picture 20" descr="https://upload.wikimedia.org/wikipedia/commons/thumb/a/a5/US-NationalNuclearSecurityAdmin-Logo.svg/2000px-US-NationalNuclearSecurityAdmin-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1667" y="4061226"/>
            <a:ext cx="1356533" cy="378934"/>
          </a:xfrm>
          <a:prstGeom prst="rect">
            <a:avLst/>
          </a:prstGeom>
          <a:solidFill>
            <a:schemeClr val="bg1"/>
          </a:solidFill>
        </p:spPr>
      </p:pic>
      <p:pic>
        <p:nvPicPr>
          <p:cNvPr id="9" name="Picture 4" descr="https://upload.wikimedia.org/wikipedia/commons/thumb/e/e5/NASA_logo.svg/200px-NASA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1912" y="4771377"/>
            <a:ext cx="603182" cy="5006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upload.wikimedia.org/wikipedia/commons/thumb/8/8a/Seal_of_the_United_States_Department_of_Homeland_Security.svg/2000px-Seal_of_the_United_States_Department_of_Homeland_Security.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7063" y="5510986"/>
            <a:ext cx="516800" cy="51510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a:grpSpLocks noChangeAspect="1"/>
          </p:cNvGrpSpPr>
          <p:nvPr/>
        </p:nvGrpSpPr>
        <p:grpSpPr>
          <a:xfrm>
            <a:off x="1832841" y="4765732"/>
            <a:ext cx="481594" cy="484416"/>
            <a:chOff x="3581400" y="3948828"/>
            <a:chExt cx="882270" cy="882270"/>
          </a:xfrm>
        </p:grpSpPr>
        <p:sp>
          <p:nvSpPr>
            <p:cNvPr id="12" name="Oval 11"/>
            <p:cNvSpPr/>
            <p:nvPr/>
          </p:nvSpPr>
          <p:spPr>
            <a:xfrm>
              <a:off x="3581400" y="3948828"/>
              <a:ext cx="882270" cy="8822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8" descr="https://upload.wikimedia.org/wikipedia/commons/thumb/1/14/Environmental_Protection_Agency_logo.svg/2000px-Environmental_Protection_Agency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4349" y="4018106"/>
              <a:ext cx="755817" cy="74838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0" descr="http://archive.defense.gov/multimedia/web_graphics/dod/DODc.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074" y="4764561"/>
            <a:ext cx="486225" cy="48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upload.wikimedia.org/wikipedia/commons/thumb/d/d7/US-DefenseThreatReductionAgency-Seal.svg/2000px-US-DefenseThreatReductionAgency-Seal.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0837" y="5488667"/>
            <a:ext cx="501368" cy="5013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smulogo20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3170" y="5679211"/>
            <a:ext cx="811827" cy="3545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6" descr="http://www.polarprediction.net/fileadmin/user_upload/redakteur/Home/wmo_logo_blau.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33455" y="5410200"/>
            <a:ext cx="596425" cy="78028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8" name="Picture 4" descr="http://gsabizwire.com/wp-content/uploads/2016/01/Duke-Energy-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13170" y="4856173"/>
            <a:ext cx="863208" cy="369946"/>
          </a:xfrm>
          <a:prstGeom prst="rect">
            <a:avLst/>
          </a:prstGeom>
          <a:solidFill>
            <a:schemeClr val="bg1"/>
          </a:solidFill>
        </p:spPr>
      </p:pic>
    </p:spTree>
    <p:extLst>
      <p:ext uri="{BB962C8B-B14F-4D97-AF65-F5344CB8AC3E}">
        <p14:creationId xmlns:p14="http://schemas.microsoft.com/office/powerpoint/2010/main" val="4278607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QRP</a:t>
            </a:r>
            <a:endParaRPr lang="en-US"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29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22268655"/>
              </p:ext>
            </p:extLst>
          </p:nvPr>
        </p:nvGraphicFramePr>
        <p:xfrm>
          <a:off x="506568" y="1219200"/>
          <a:ext cx="8229600" cy="5120640"/>
        </p:xfrm>
        <a:graphic>
          <a:graphicData uri="http://schemas.openxmlformats.org/drawingml/2006/table">
            <a:tbl>
              <a:tblPr firstRow="1" bandRow="1">
                <a:tableStyleId>{5C22544A-7EE6-4342-B048-85BDC9FD1C3A}</a:tableStyleId>
              </a:tblPr>
              <a:tblGrid>
                <a:gridCol w="2174543"/>
                <a:gridCol w="1828800"/>
                <a:gridCol w="2133600"/>
                <a:gridCol w="2092657"/>
              </a:tblGrid>
              <a:tr h="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Quality Indicator</a:t>
                      </a:r>
                      <a:r>
                        <a:rPr lang="en-US" sz="2400" baseline="0" dirty="0" smtClean="0"/>
                        <a:t> - </a:t>
                      </a:r>
                      <a:r>
                        <a:rPr lang="en-US" sz="2400" b="1" i="1" dirty="0" smtClean="0"/>
                        <a:t>Technologies Transferred</a:t>
                      </a:r>
                      <a:r>
                        <a:rPr lang="en-US" sz="2400" b="1" i="1" baseline="0" dirty="0" smtClean="0"/>
                        <a:t> w/ Impact</a:t>
                      </a:r>
                      <a:endParaRPr lang="en-US" sz="2400" b="1" i="1" dirty="0" smtClean="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0">
                <a:tc gridSpan="4">
                  <a:txBody>
                    <a:bodyPr/>
                    <a:lstStyle/>
                    <a:p>
                      <a:pPr algn="ctr"/>
                      <a:r>
                        <a:rPr lang="en-US" sz="2400" b="1" i="0" dirty="0" smtClean="0">
                          <a:solidFill>
                            <a:schemeClr val="bg1"/>
                          </a:solidFill>
                        </a:rPr>
                        <a:t>Relevance Indicator </a:t>
                      </a:r>
                      <a:r>
                        <a:rPr lang="en-US" sz="2400" b="1" i="1" dirty="0" smtClean="0">
                          <a:solidFill>
                            <a:schemeClr val="bg1"/>
                          </a:solidFill>
                        </a:rPr>
                        <a:t>– Products, Services, and Assessments</a:t>
                      </a:r>
                      <a:endParaRPr lang="en-US" sz="2400" b="1" i="1" dirty="0">
                        <a:solidFill>
                          <a:schemeClr val="bg1"/>
                        </a:solidFill>
                      </a:endParaRPr>
                    </a:p>
                  </a:txBody>
                  <a:tcPr anchor="ctr">
                    <a:solidFill>
                      <a:schemeClr val="tx2">
                        <a:lumMod val="60000"/>
                        <a:lumOff val="40000"/>
                      </a:schemeClr>
                    </a:solidFill>
                  </a:tcPr>
                </a:tc>
                <a:tc hMerge="1">
                  <a:txBody>
                    <a:bodyPr/>
                    <a:lstStyle/>
                    <a:p>
                      <a:pPr algn="ctr"/>
                      <a:endParaRPr lang="en-US" sz="2000" dirty="0"/>
                    </a:p>
                  </a:txBody>
                  <a:tcPr anchor="ctr"/>
                </a:tc>
                <a:tc hMerge="1">
                  <a:txBody>
                    <a:bodyPr/>
                    <a:lstStyle/>
                    <a:p>
                      <a:endParaRPr lang="en-US"/>
                    </a:p>
                  </a:txBody>
                  <a:tcPr/>
                </a:tc>
                <a:tc hMerge="1">
                  <a:txBody>
                    <a:bodyPr/>
                    <a:lstStyle/>
                    <a:p>
                      <a:pPr algn="ctr"/>
                      <a:endParaRPr lang="en-US" sz="2000" dirty="0"/>
                    </a:p>
                  </a:txBody>
                  <a:tcPr anchor="ctr"/>
                </a:tc>
              </a:tr>
              <a:tr h="381000">
                <a:tc gridSpan="4">
                  <a:txBody>
                    <a:bodyPr/>
                    <a:lstStyle/>
                    <a:p>
                      <a:pPr algn="ctr"/>
                      <a:r>
                        <a:rPr lang="en-US" sz="2400" b="1" i="0" dirty="0" smtClean="0">
                          <a:solidFill>
                            <a:schemeClr val="bg1"/>
                          </a:solidFill>
                        </a:rPr>
                        <a:t>Performance Indicator </a:t>
                      </a:r>
                      <a:r>
                        <a:rPr lang="en-US" sz="2400" b="1" i="1" dirty="0" smtClean="0">
                          <a:solidFill>
                            <a:schemeClr val="bg1"/>
                          </a:solidFill>
                        </a:rPr>
                        <a:t>– Transitions: R2A</a:t>
                      </a:r>
                      <a:endParaRPr lang="en-US" sz="2400" b="1" i="1" dirty="0">
                        <a:solidFill>
                          <a:schemeClr val="bg1"/>
                        </a:solidFill>
                      </a:endParaRPr>
                    </a:p>
                  </a:txBody>
                  <a:tcPr anchor="ctr">
                    <a:solidFill>
                      <a:schemeClr val="tx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800" b="1" dirty="0" smtClean="0"/>
                        <a:t>Mesonets, sensor networks, data analyzes, and CA/AQ modeling</a:t>
                      </a:r>
                      <a:endParaRPr lang="en-US" sz="1800" b="1" dirty="0"/>
                    </a:p>
                  </a:txBody>
                  <a:tcPr anchor="ctr"/>
                </a:tc>
                <a:tc>
                  <a:txBody>
                    <a:bodyPr/>
                    <a:lstStyle/>
                    <a:p>
                      <a:pPr algn="ctr"/>
                      <a:r>
                        <a:rPr lang="en-US" sz="2000" b="1" dirty="0" smtClean="0"/>
                        <a:t>HYSPLIT</a:t>
                      </a:r>
                      <a:endParaRPr lang="en-US" sz="2000" b="1" dirty="0"/>
                    </a:p>
                  </a:txBody>
                  <a:tcPr anchor="ctr"/>
                </a:tc>
                <a:tc>
                  <a:txBody>
                    <a:bodyPr/>
                    <a:lstStyle/>
                    <a:p>
                      <a:pPr algn="ctr"/>
                      <a:r>
                        <a:rPr lang="en-US" sz="2000" b="1" dirty="0" smtClean="0"/>
                        <a:t>READY</a:t>
                      </a:r>
                      <a:endParaRPr lang="en-US" sz="2000" b="1" dirty="0"/>
                    </a:p>
                  </a:txBody>
                  <a:tcPr anchor="ctr"/>
                </a:tc>
                <a:tc>
                  <a:txBody>
                    <a:bodyPr/>
                    <a:lstStyle/>
                    <a:p>
                      <a:pPr algn="ctr"/>
                      <a:r>
                        <a:rPr lang="en-US" sz="2000" b="1" dirty="0" err="1" smtClean="0"/>
                        <a:t>HYRad</a:t>
                      </a:r>
                      <a:endParaRPr lang="en-US" sz="2000" b="1" dirty="0"/>
                    </a:p>
                  </a:txBody>
                  <a:tcPr anchor="ctr"/>
                </a:tc>
              </a:tr>
              <a:tr h="370840">
                <a:tc>
                  <a:txBody>
                    <a:bodyPr/>
                    <a:lstStyle/>
                    <a:p>
                      <a:r>
                        <a:rPr lang="en-US" sz="1800" dirty="0" smtClean="0"/>
                        <a:t>Critical to Site Ops                                    - planning,                                                  - written into Site Plans,                            - Go/No-Go and Stop Work decisions,                                             </a:t>
                      </a:r>
                      <a:r>
                        <a:rPr lang="en-US" sz="1800" baseline="0" dirty="0" smtClean="0"/>
                        <a:t>    - Federal and State Environmental Compliance</a:t>
                      </a:r>
                      <a:endParaRPr lang="en-US" sz="1800" dirty="0"/>
                    </a:p>
                  </a:txBody>
                  <a:tcPr anchor="ctr"/>
                </a:tc>
                <a:tc>
                  <a:txBody>
                    <a:bodyPr/>
                    <a:lstStyle/>
                    <a:p>
                      <a:pPr algn="ctr"/>
                      <a:r>
                        <a:rPr lang="en-US" sz="1800" dirty="0" smtClean="0"/>
                        <a:t>Reviewed and Approved and added to the SCAPA Toolbox for DOE Dispersion/ Consequence Assessment Models.</a:t>
                      </a:r>
                      <a:endParaRPr lang="en-US" sz="1800" dirty="0"/>
                    </a:p>
                  </a:txBody>
                  <a:tcPr anchor="ctr"/>
                </a:tc>
                <a:tc>
                  <a:txBody>
                    <a:bodyPr/>
                    <a:lstStyle/>
                    <a:p>
                      <a:pPr marL="285750" indent="-285750" algn="l">
                        <a:buFontTx/>
                        <a:buChar char="-"/>
                      </a:pPr>
                      <a:r>
                        <a:rPr lang="en-US" sz="1800" dirty="0" smtClean="0"/>
                        <a:t>Japan: Fukushima</a:t>
                      </a:r>
                    </a:p>
                    <a:p>
                      <a:pPr marL="285750" indent="-285750" algn="l">
                        <a:buFontTx/>
                        <a:buChar char="-"/>
                      </a:pPr>
                      <a:r>
                        <a:rPr lang="en-US" sz="1800" dirty="0" smtClean="0"/>
                        <a:t>Numerous</a:t>
                      </a:r>
                      <a:r>
                        <a:rPr lang="en-US" sz="1800" baseline="0" dirty="0" smtClean="0"/>
                        <a:t> NWS WFO Responses</a:t>
                      </a:r>
                    </a:p>
                    <a:p>
                      <a:pPr marL="285750" indent="-285750" algn="l">
                        <a:buFontTx/>
                        <a:buChar char="-"/>
                      </a:pPr>
                      <a:r>
                        <a:rPr lang="en-US" sz="1800" baseline="0" dirty="0" smtClean="0"/>
                        <a:t>Weather Channel back trajectories</a:t>
                      </a:r>
                      <a:endParaRPr lang="en-US" sz="1800" dirty="0"/>
                    </a:p>
                  </a:txBody>
                  <a:tcPr anchor="ctr"/>
                </a:tc>
                <a:tc>
                  <a:txBody>
                    <a:bodyPr/>
                    <a:lstStyle/>
                    <a:p>
                      <a:pPr algn="ctr"/>
                      <a:r>
                        <a:rPr lang="en-US" sz="1800" dirty="0" smtClean="0"/>
                        <a:t>Model and User Interface taken by Pacific Northwest National Laboratory to expand application to other DOE sites.</a:t>
                      </a:r>
                      <a:endParaRPr lang="en-US" sz="1800" dirty="0"/>
                    </a:p>
                  </a:txBody>
                  <a:tcPr anchor="ctr"/>
                </a:tc>
              </a:tr>
            </a:tbl>
          </a:graphicData>
        </a:graphic>
      </p:graphicFrame>
    </p:spTree>
    <p:extLst>
      <p:ext uri="{BB962C8B-B14F-4D97-AF65-F5344CB8AC3E}">
        <p14:creationId xmlns:p14="http://schemas.microsoft.com/office/powerpoint/2010/main" val="387915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 Flow</a:t>
            </a:r>
          </a:p>
        </p:txBody>
      </p:sp>
      <p:sp>
        <p:nvSpPr>
          <p:cNvPr id="4" name="Footer Placeholder 3"/>
          <p:cNvSpPr>
            <a:spLocks noGrp="1"/>
          </p:cNvSpPr>
          <p:nvPr>
            <p:ph type="ftr" sz="quarter" idx="10"/>
          </p:nvPr>
        </p:nvSpPr>
        <p:spPr/>
        <p:txBody>
          <a:bodyPr/>
          <a:lstStyle/>
          <a:p>
            <a:r>
              <a:rPr lang="en-US"/>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3</a:t>
            </a:fld>
            <a:endParaRPr lang="en-US" dirty="0"/>
          </a:p>
        </p:txBody>
      </p:sp>
      <p:sp>
        <p:nvSpPr>
          <p:cNvPr id="6" name="Rounded Rectangle 5"/>
          <p:cNvSpPr/>
          <p:nvPr/>
        </p:nvSpPr>
        <p:spPr>
          <a:xfrm>
            <a:off x="914400" y="3048000"/>
            <a:ext cx="2286000" cy="1295400"/>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a:solidFill>
                    <a:schemeClr val="tx1"/>
                  </a:solidFill>
                </a:ln>
              </a:rPr>
              <a:t>Research</a:t>
            </a:r>
          </a:p>
        </p:txBody>
      </p:sp>
      <p:sp>
        <p:nvSpPr>
          <p:cNvPr id="7" name="Rounded Rectangle 6"/>
          <p:cNvSpPr/>
          <p:nvPr/>
        </p:nvSpPr>
        <p:spPr>
          <a:xfrm>
            <a:off x="5943600" y="2971800"/>
            <a:ext cx="2286000" cy="1295400"/>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a:solidFill>
                    <a:schemeClr val="tx1"/>
                  </a:solidFill>
                </a:ln>
              </a:rPr>
              <a:t>Application</a:t>
            </a:r>
          </a:p>
        </p:txBody>
      </p:sp>
      <p:sp>
        <p:nvSpPr>
          <p:cNvPr id="10" name="Curved Right Arrow 9"/>
          <p:cNvSpPr/>
          <p:nvPr/>
        </p:nvSpPr>
        <p:spPr>
          <a:xfrm rot="5400000" flipV="1">
            <a:off x="4026693" y="-407194"/>
            <a:ext cx="1090613" cy="5410201"/>
          </a:xfrm>
          <a:prstGeom prst="curvedRightArrow">
            <a:avLst/>
          </a:prstGeom>
          <a:gradFill flip="none" rotWithShape="1">
            <a:gsLst>
              <a:gs pos="0">
                <a:schemeClr val="accent3">
                  <a:lumMod val="50000"/>
                </a:schemeClr>
              </a:gs>
              <a:gs pos="50000">
                <a:srgbClr val="00B050"/>
              </a:gs>
              <a:gs pos="100000">
                <a:srgbClr val="00FF00"/>
              </a:gs>
            </a:gsLst>
            <a:lin ang="135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2" name="TextBox 11"/>
          <p:cNvSpPr txBox="1"/>
          <p:nvPr/>
        </p:nvSpPr>
        <p:spPr>
          <a:xfrm>
            <a:off x="3339868" y="1752600"/>
            <a:ext cx="2464264" cy="923330"/>
          </a:xfrm>
          <a:prstGeom prst="rect">
            <a:avLst/>
          </a:prstGeom>
          <a:noFill/>
        </p:spPr>
        <p:txBody>
          <a:bodyPr wrap="none" rtlCol="0">
            <a:spAutoFit/>
          </a:bodyPr>
          <a:lstStyle/>
          <a:p>
            <a:pPr algn="ctr"/>
            <a:r>
              <a:rPr lang="en-US" sz="3600" dirty="0">
                <a:solidFill>
                  <a:srgbClr val="FFFF00"/>
                </a:solidFill>
              </a:rPr>
              <a:t>R2A</a:t>
            </a:r>
          </a:p>
          <a:p>
            <a:pPr algn="ctr"/>
            <a:r>
              <a:rPr lang="en-US" i="1" dirty="0">
                <a:solidFill>
                  <a:srgbClr val="FFFF00"/>
                </a:solidFill>
              </a:rPr>
              <a:t>Research To Application</a:t>
            </a:r>
          </a:p>
        </p:txBody>
      </p:sp>
      <p:sp>
        <p:nvSpPr>
          <p:cNvPr id="3" name="TextBox 2"/>
          <p:cNvSpPr txBox="1"/>
          <p:nvPr/>
        </p:nvSpPr>
        <p:spPr>
          <a:xfrm>
            <a:off x="1694994" y="4992688"/>
            <a:ext cx="5754011" cy="646331"/>
          </a:xfrm>
          <a:prstGeom prst="rect">
            <a:avLst/>
          </a:prstGeom>
          <a:noFill/>
        </p:spPr>
        <p:txBody>
          <a:bodyPr wrap="none" rtlCol="0">
            <a:spAutoFit/>
          </a:bodyPr>
          <a:lstStyle/>
          <a:p>
            <a:r>
              <a:rPr lang="en-US" sz="3600" i="1" dirty="0">
                <a:ln>
                  <a:solidFill>
                    <a:sysClr val="windowText" lastClr="000000"/>
                  </a:solidFill>
                </a:ln>
                <a:solidFill>
                  <a:srgbClr val="FFC000"/>
                </a:solidFill>
              </a:rPr>
              <a:t>Only half of the equation ! ! !</a:t>
            </a:r>
          </a:p>
        </p:txBody>
      </p:sp>
    </p:spTree>
    <p:extLst>
      <p:ext uri="{BB962C8B-B14F-4D97-AF65-F5344CB8AC3E}">
        <p14:creationId xmlns:p14="http://schemas.microsoft.com/office/powerpoint/2010/main" val="4133834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6759" y="0"/>
            <a:ext cx="8229600" cy="914400"/>
          </a:xfrm>
        </p:spPr>
        <p:txBody>
          <a:bodyPr>
            <a:normAutofit/>
          </a:bodyPr>
          <a:lstStyle/>
          <a:p>
            <a:r>
              <a:rPr lang="en-US" dirty="0"/>
              <a:t>Future Direction</a:t>
            </a:r>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a:xfrm>
            <a:off x="6586626" y="6477000"/>
            <a:ext cx="2133600" cy="365125"/>
          </a:xfrm>
        </p:spPr>
        <p:txBody>
          <a:bodyPr/>
          <a:lstStyle/>
          <a:p>
            <a:fld id="{66CAC88C-31F3-4764-B964-B930D18D7C5C}" type="slidenum">
              <a:rPr lang="en-US" smtClean="0"/>
              <a:t>30</a:t>
            </a:fld>
            <a:endParaRPr lang="en-US" dirty="0"/>
          </a:p>
        </p:txBody>
      </p:sp>
      <p:sp>
        <p:nvSpPr>
          <p:cNvPr id="6" name="TextBox 5"/>
          <p:cNvSpPr txBox="1">
            <a:spLocks noChangeArrowheads="1"/>
          </p:cNvSpPr>
          <p:nvPr/>
        </p:nvSpPr>
        <p:spPr bwMode="auto">
          <a:xfrm>
            <a:off x="838200" y="985213"/>
            <a:ext cx="73152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i="1" u="sng" dirty="0" smtClean="0">
                <a:solidFill>
                  <a:schemeClr val="bg1"/>
                </a:solidFill>
              </a:rPr>
              <a:t>First</a:t>
            </a:r>
            <a:r>
              <a:rPr lang="en-US" altLang="en-US" sz="2800" i="1" dirty="0" smtClean="0">
                <a:solidFill>
                  <a:schemeClr val="bg1"/>
                </a:solidFill>
              </a:rPr>
              <a:t> </a:t>
            </a:r>
          </a:p>
          <a:p>
            <a:pPr eaLnBrk="1" hangingPunct="1"/>
            <a:r>
              <a:rPr lang="en-US" altLang="en-US" sz="2400" dirty="0" smtClean="0">
                <a:solidFill>
                  <a:schemeClr val="bg1"/>
                </a:solidFill>
              </a:rPr>
              <a:t>Continue to</a:t>
            </a:r>
            <a:endParaRPr lang="en-US" altLang="en-US" sz="2400" dirty="0" smtClean="0">
              <a:solidFill>
                <a:schemeClr val="bg1"/>
              </a:solidFill>
            </a:endParaRPr>
          </a:p>
          <a:p>
            <a:pPr marL="342900" indent="-342900">
              <a:buFont typeface="Arial" panose="020B0604020202020204" pitchFamily="34" charset="0"/>
              <a:buChar char="•"/>
            </a:pPr>
            <a:r>
              <a:rPr lang="en-US" sz="2400" dirty="0">
                <a:solidFill>
                  <a:schemeClr val="bg1"/>
                </a:solidFill>
              </a:rPr>
              <a:t>Provide high quality, unique, and site specific data, expertise, and services to the </a:t>
            </a:r>
            <a:r>
              <a:rPr lang="en-US" sz="2400" dirty="0" smtClean="0">
                <a:solidFill>
                  <a:schemeClr val="bg1"/>
                </a:solidFill>
              </a:rPr>
              <a:t>DOE/NNSA</a:t>
            </a:r>
          </a:p>
          <a:p>
            <a:pPr marL="342900" indent="-342900">
              <a:buFont typeface="Arial" panose="020B0604020202020204" pitchFamily="34" charset="0"/>
              <a:buChar char="•"/>
            </a:pPr>
            <a:r>
              <a:rPr lang="en-US" sz="2400" dirty="0" smtClean="0">
                <a:solidFill>
                  <a:schemeClr val="bg1"/>
                </a:solidFill>
              </a:rPr>
              <a:t>Support </a:t>
            </a:r>
            <a:r>
              <a:rPr lang="en-US" sz="2400" dirty="0">
                <a:solidFill>
                  <a:schemeClr val="bg1"/>
                </a:solidFill>
              </a:rPr>
              <a:t>HYSPLIT’s use in specialized </a:t>
            </a:r>
            <a:r>
              <a:rPr lang="en-US" sz="2400" dirty="0" smtClean="0">
                <a:solidFill>
                  <a:schemeClr val="bg1"/>
                </a:solidFill>
              </a:rPr>
              <a:t>assessments</a:t>
            </a:r>
          </a:p>
          <a:p>
            <a:pPr marL="342900" indent="-342900">
              <a:buFont typeface="Arial" panose="020B0604020202020204" pitchFamily="34" charset="0"/>
              <a:buChar char="•"/>
            </a:pPr>
            <a:r>
              <a:rPr lang="en-US" sz="2400" dirty="0" smtClean="0">
                <a:solidFill>
                  <a:schemeClr val="bg1"/>
                </a:solidFill>
              </a:rPr>
              <a:t>Provide lessons </a:t>
            </a:r>
            <a:r>
              <a:rPr lang="en-US" sz="2400" dirty="0">
                <a:solidFill>
                  <a:schemeClr val="bg1"/>
                </a:solidFill>
              </a:rPr>
              <a:t>learned, experience, data, and needs into the ARL Research/Feedback </a:t>
            </a:r>
            <a:r>
              <a:rPr lang="en-US" sz="2400" dirty="0" smtClean="0">
                <a:solidFill>
                  <a:schemeClr val="bg1"/>
                </a:solidFill>
              </a:rPr>
              <a:t>Cycle</a:t>
            </a:r>
          </a:p>
          <a:p>
            <a:pPr marL="342900" indent="-342900">
              <a:buFont typeface="Arial" panose="020B0604020202020204" pitchFamily="34" charset="0"/>
              <a:buChar char="•"/>
            </a:pPr>
            <a:r>
              <a:rPr lang="en-US" sz="2400" dirty="0" smtClean="0">
                <a:solidFill>
                  <a:schemeClr val="bg1"/>
                </a:solidFill>
              </a:rPr>
              <a:t>Improve </a:t>
            </a:r>
            <a:r>
              <a:rPr lang="en-US" sz="2400" dirty="0">
                <a:solidFill>
                  <a:schemeClr val="bg1"/>
                </a:solidFill>
              </a:rPr>
              <a:t>models, applications, and services</a:t>
            </a:r>
            <a:r>
              <a:rPr lang="en-US" altLang="en-US" sz="2400" i="1" dirty="0" smtClean="0">
                <a:solidFill>
                  <a:srgbClr val="FFFF00"/>
                </a:solidFill>
              </a:rPr>
              <a:t>	</a:t>
            </a:r>
            <a:endParaRPr lang="en-US" altLang="en-US" sz="1400" i="1" dirty="0">
              <a:solidFill>
                <a:schemeClr val="bg1"/>
              </a:solidFill>
            </a:endParaRPr>
          </a:p>
          <a:p>
            <a:pPr eaLnBrk="1" hangingPunct="1"/>
            <a:endParaRPr lang="en-US" altLang="en-US" sz="1000" i="1" u="sng" dirty="0" smtClean="0">
              <a:solidFill>
                <a:schemeClr val="bg1"/>
              </a:solidFill>
            </a:endParaRPr>
          </a:p>
          <a:p>
            <a:pPr eaLnBrk="1" hangingPunct="1"/>
            <a:r>
              <a:rPr lang="en-US" altLang="en-US" sz="2800" i="1" u="sng" dirty="0" smtClean="0">
                <a:solidFill>
                  <a:schemeClr val="bg1"/>
                </a:solidFill>
              </a:rPr>
              <a:t>Second</a:t>
            </a:r>
            <a:endParaRPr lang="en-US" altLang="en-US" sz="2800" i="1" dirty="0" smtClean="0">
              <a:solidFill>
                <a:schemeClr val="bg1"/>
              </a:solidFill>
            </a:endParaRPr>
          </a:p>
          <a:p>
            <a:pPr eaLnBrk="1" hangingPunct="1"/>
            <a:r>
              <a:rPr lang="en-US" altLang="en-US" sz="2400" dirty="0" smtClean="0">
                <a:solidFill>
                  <a:schemeClr val="bg1"/>
                </a:solidFill>
              </a:rPr>
              <a:t>Look </a:t>
            </a:r>
            <a:r>
              <a:rPr lang="en-US" altLang="en-US" sz="2400" dirty="0">
                <a:solidFill>
                  <a:schemeClr val="bg1"/>
                </a:solidFill>
              </a:rPr>
              <a:t>to new areas of research opportunities:</a:t>
            </a:r>
          </a:p>
          <a:p>
            <a:pPr marL="342900" indent="-342900" eaLnBrk="1" hangingPunct="1">
              <a:buFont typeface="Arial" panose="020B0604020202020204" pitchFamily="34" charset="0"/>
              <a:buChar char="•"/>
            </a:pPr>
            <a:r>
              <a:rPr lang="en-US" altLang="en-US" sz="2400" dirty="0" smtClean="0">
                <a:solidFill>
                  <a:schemeClr val="bg1"/>
                </a:solidFill>
              </a:rPr>
              <a:t>NOAA/DOE </a:t>
            </a:r>
            <a:r>
              <a:rPr lang="en-US" altLang="en-US" sz="2400" dirty="0">
                <a:solidFill>
                  <a:schemeClr val="bg1"/>
                </a:solidFill>
              </a:rPr>
              <a:t>Renewable Energy </a:t>
            </a:r>
            <a:r>
              <a:rPr lang="en-US" altLang="en-US" sz="2400" dirty="0" smtClean="0">
                <a:solidFill>
                  <a:schemeClr val="bg1"/>
                </a:solidFill>
              </a:rPr>
              <a:t>activities</a:t>
            </a:r>
          </a:p>
          <a:p>
            <a:pPr marL="342900" indent="-342900" eaLnBrk="1" hangingPunct="1">
              <a:buFont typeface="Arial" panose="020B0604020202020204" pitchFamily="34" charset="0"/>
              <a:buChar char="•"/>
            </a:pPr>
            <a:r>
              <a:rPr lang="en-US" altLang="en-US" sz="2400" dirty="0" smtClean="0">
                <a:solidFill>
                  <a:schemeClr val="bg1"/>
                </a:solidFill>
              </a:rPr>
              <a:t>Fine </a:t>
            </a:r>
            <a:r>
              <a:rPr lang="en-US" altLang="en-US" sz="2400" dirty="0">
                <a:solidFill>
                  <a:schemeClr val="bg1"/>
                </a:solidFill>
              </a:rPr>
              <a:t>scale wind analyses and </a:t>
            </a:r>
            <a:r>
              <a:rPr lang="en-US" altLang="en-US" sz="2400" dirty="0" smtClean="0">
                <a:solidFill>
                  <a:schemeClr val="bg1"/>
                </a:solidFill>
              </a:rPr>
              <a:t>predictions</a:t>
            </a:r>
          </a:p>
          <a:p>
            <a:pPr marL="342900" indent="-342900" eaLnBrk="1" hangingPunct="1">
              <a:buFont typeface="Arial" panose="020B0604020202020204" pitchFamily="34" charset="0"/>
              <a:buChar char="•"/>
            </a:pPr>
            <a:r>
              <a:rPr lang="en-US" altLang="en-US" sz="2400" dirty="0" smtClean="0">
                <a:solidFill>
                  <a:schemeClr val="bg1"/>
                </a:solidFill>
              </a:rPr>
              <a:t>Improve </a:t>
            </a:r>
            <a:r>
              <a:rPr lang="en-US" altLang="en-US" sz="2400" dirty="0">
                <a:solidFill>
                  <a:schemeClr val="bg1"/>
                </a:solidFill>
              </a:rPr>
              <a:t>mesoscale models for the desert </a:t>
            </a:r>
            <a:r>
              <a:rPr lang="en-US" altLang="en-US" sz="2400" dirty="0" smtClean="0">
                <a:solidFill>
                  <a:schemeClr val="bg1"/>
                </a:solidFill>
              </a:rPr>
              <a:t>SW</a:t>
            </a:r>
            <a:endParaRPr lang="en-US" altLang="en-US" sz="2400" dirty="0">
              <a:solidFill>
                <a:schemeClr val="bg1"/>
              </a:solidFill>
            </a:endParaRPr>
          </a:p>
        </p:txBody>
      </p:sp>
    </p:spTree>
    <p:extLst>
      <p:ext uri="{BB962C8B-B14F-4D97-AF65-F5344CB8AC3E}">
        <p14:creationId xmlns:p14="http://schemas.microsoft.com/office/powerpoint/2010/main" val="1233745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a:xfrm>
            <a:off x="6586626" y="6477000"/>
            <a:ext cx="2133600" cy="365125"/>
          </a:xfrm>
        </p:spPr>
        <p:txBody>
          <a:bodyPr/>
          <a:lstStyle/>
          <a:p>
            <a:fld id="{66CAC88C-31F3-4764-B964-B930D18D7C5C}" type="slidenum">
              <a:rPr lang="en-US" smtClean="0"/>
              <a:t>31</a:t>
            </a:fld>
            <a:endParaRPr lang="en-US" dirty="0"/>
          </a:p>
        </p:txBody>
      </p:sp>
      <p:sp>
        <p:nvSpPr>
          <p:cNvPr id="6" name="TextBox 4"/>
          <p:cNvSpPr txBox="1">
            <a:spLocks noChangeArrowheads="1"/>
          </p:cNvSpPr>
          <p:nvPr/>
        </p:nvSpPr>
        <p:spPr bwMode="auto">
          <a:xfrm flipH="1">
            <a:off x="2133600" y="2438400"/>
            <a:ext cx="525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i="1" dirty="0">
                <a:solidFill>
                  <a:srgbClr val="FFFF00"/>
                </a:solidFill>
              </a:rPr>
              <a:t>Thank you !</a:t>
            </a:r>
          </a:p>
        </p:txBody>
      </p:sp>
    </p:spTree>
    <p:extLst>
      <p:ext uri="{BB962C8B-B14F-4D97-AF65-F5344CB8AC3E}">
        <p14:creationId xmlns:p14="http://schemas.microsoft.com/office/powerpoint/2010/main" val="735884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 Flow</a:t>
            </a:r>
          </a:p>
        </p:txBody>
      </p:sp>
      <p:sp>
        <p:nvSpPr>
          <p:cNvPr id="4" name="Footer Placeholder 3"/>
          <p:cNvSpPr>
            <a:spLocks noGrp="1"/>
          </p:cNvSpPr>
          <p:nvPr>
            <p:ph type="ftr" sz="quarter" idx="10"/>
          </p:nvPr>
        </p:nvSpPr>
        <p:spPr/>
        <p:txBody>
          <a:bodyPr/>
          <a:lstStyle/>
          <a:p>
            <a:r>
              <a:rPr lang="en-US"/>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4</a:t>
            </a:fld>
            <a:endParaRPr lang="en-US" dirty="0"/>
          </a:p>
        </p:txBody>
      </p:sp>
      <p:sp>
        <p:nvSpPr>
          <p:cNvPr id="6" name="Rounded Rectangle 5"/>
          <p:cNvSpPr/>
          <p:nvPr/>
        </p:nvSpPr>
        <p:spPr>
          <a:xfrm>
            <a:off x="914400" y="3048000"/>
            <a:ext cx="2286000" cy="1295400"/>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a:solidFill>
                    <a:schemeClr val="tx1"/>
                  </a:solidFill>
                </a:ln>
              </a:rPr>
              <a:t>Research</a:t>
            </a:r>
          </a:p>
        </p:txBody>
      </p:sp>
      <p:sp>
        <p:nvSpPr>
          <p:cNvPr id="7" name="Rounded Rectangle 6"/>
          <p:cNvSpPr/>
          <p:nvPr/>
        </p:nvSpPr>
        <p:spPr>
          <a:xfrm>
            <a:off x="5943600" y="2971800"/>
            <a:ext cx="2286000" cy="1295400"/>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a:solidFill>
                    <a:schemeClr val="tx1"/>
                  </a:solidFill>
                </a:ln>
              </a:rPr>
              <a:t>Application</a:t>
            </a:r>
          </a:p>
        </p:txBody>
      </p:sp>
      <p:sp>
        <p:nvSpPr>
          <p:cNvPr id="10" name="Curved Right Arrow 9"/>
          <p:cNvSpPr/>
          <p:nvPr/>
        </p:nvSpPr>
        <p:spPr>
          <a:xfrm rot="5400000" flipV="1">
            <a:off x="4026693" y="-407194"/>
            <a:ext cx="1090613" cy="5410201"/>
          </a:xfrm>
          <a:prstGeom prst="curvedRightArrow">
            <a:avLst/>
          </a:prstGeom>
          <a:gradFill flip="none" rotWithShape="1">
            <a:gsLst>
              <a:gs pos="0">
                <a:schemeClr val="accent3">
                  <a:lumMod val="50000"/>
                </a:schemeClr>
              </a:gs>
              <a:gs pos="50000">
                <a:srgbClr val="00B050"/>
              </a:gs>
              <a:gs pos="100000">
                <a:srgbClr val="00FF00"/>
              </a:gs>
            </a:gsLst>
            <a:lin ang="135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 name="Curved Right Arrow 10"/>
          <p:cNvSpPr/>
          <p:nvPr/>
        </p:nvSpPr>
        <p:spPr>
          <a:xfrm rot="5400000" flipH="1">
            <a:off x="4026692" y="2388393"/>
            <a:ext cx="1090613" cy="5410201"/>
          </a:xfrm>
          <a:prstGeom prst="curvedRightArrow">
            <a:avLst/>
          </a:prstGeom>
          <a:gradFill flip="none" rotWithShape="1">
            <a:gsLst>
              <a:gs pos="0">
                <a:schemeClr val="accent6">
                  <a:lumMod val="50000"/>
                </a:schemeClr>
              </a:gs>
              <a:gs pos="50000">
                <a:schemeClr val="accent6">
                  <a:lumMod val="75000"/>
                </a:schemeClr>
              </a:gs>
              <a:gs pos="100000">
                <a:schemeClr val="accent6"/>
              </a:gs>
            </a:gsLst>
            <a:lin ang="135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2" name="TextBox 11"/>
          <p:cNvSpPr txBox="1"/>
          <p:nvPr/>
        </p:nvSpPr>
        <p:spPr>
          <a:xfrm>
            <a:off x="3339868" y="1752600"/>
            <a:ext cx="2464264" cy="923330"/>
          </a:xfrm>
          <a:prstGeom prst="rect">
            <a:avLst/>
          </a:prstGeom>
          <a:noFill/>
        </p:spPr>
        <p:txBody>
          <a:bodyPr wrap="none" rtlCol="0">
            <a:spAutoFit/>
          </a:bodyPr>
          <a:lstStyle/>
          <a:p>
            <a:pPr algn="ctr"/>
            <a:r>
              <a:rPr lang="en-US" sz="3600" dirty="0">
                <a:solidFill>
                  <a:srgbClr val="FFFF00"/>
                </a:solidFill>
              </a:rPr>
              <a:t>R2A</a:t>
            </a:r>
          </a:p>
          <a:p>
            <a:pPr algn="ctr"/>
            <a:r>
              <a:rPr lang="en-US" i="1" dirty="0">
                <a:solidFill>
                  <a:srgbClr val="FFFF00"/>
                </a:solidFill>
              </a:rPr>
              <a:t>Research To Application</a:t>
            </a:r>
          </a:p>
        </p:txBody>
      </p:sp>
      <p:sp>
        <p:nvSpPr>
          <p:cNvPr id="13" name="TextBox 12"/>
          <p:cNvSpPr txBox="1"/>
          <p:nvPr/>
        </p:nvSpPr>
        <p:spPr>
          <a:xfrm>
            <a:off x="3303928" y="4876800"/>
            <a:ext cx="2536144" cy="1323439"/>
          </a:xfrm>
          <a:prstGeom prst="rect">
            <a:avLst/>
          </a:prstGeom>
          <a:noFill/>
        </p:spPr>
        <p:txBody>
          <a:bodyPr wrap="none" rtlCol="0">
            <a:spAutoFit/>
          </a:bodyPr>
          <a:lstStyle/>
          <a:p>
            <a:pPr algn="ctr"/>
            <a:r>
              <a:rPr lang="en-US" sz="3600" dirty="0">
                <a:solidFill>
                  <a:srgbClr val="FFFF00"/>
                </a:solidFill>
              </a:rPr>
              <a:t>Feedback To</a:t>
            </a:r>
          </a:p>
          <a:p>
            <a:pPr algn="ctr"/>
            <a:endParaRPr lang="en-US" sz="800" dirty="0">
              <a:solidFill>
                <a:srgbClr val="FFFF00"/>
              </a:solidFill>
            </a:endParaRPr>
          </a:p>
          <a:p>
            <a:pPr algn="ctr"/>
            <a:r>
              <a:rPr lang="en-US" sz="3600" dirty="0">
                <a:solidFill>
                  <a:srgbClr val="FFFF00"/>
                </a:solidFill>
              </a:rPr>
              <a:t>Research</a:t>
            </a:r>
          </a:p>
        </p:txBody>
      </p:sp>
    </p:spTree>
    <p:extLst>
      <p:ext uri="{BB962C8B-B14F-4D97-AF65-F5344CB8AC3E}">
        <p14:creationId xmlns:p14="http://schemas.microsoft.com/office/powerpoint/2010/main" val="412293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and Application</a:t>
            </a:r>
          </a:p>
        </p:txBody>
      </p:sp>
      <p:sp>
        <p:nvSpPr>
          <p:cNvPr id="4" name="Footer Placeholder 3"/>
          <p:cNvSpPr>
            <a:spLocks noGrp="1"/>
          </p:cNvSpPr>
          <p:nvPr>
            <p:ph type="ftr" sz="quarter" idx="10"/>
          </p:nvPr>
        </p:nvSpPr>
        <p:spPr/>
        <p:txBody>
          <a:bodyPr/>
          <a:lstStyle/>
          <a:p>
            <a:r>
              <a:rPr lang="en-US"/>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5</a:t>
            </a:fld>
            <a:endParaRPr lang="en-US" dirty="0"/>
          </a:p>
        </p:txBody>
      </p:sp>
      <p:sp>
        <p:nvSpPr>
          <p:cNvPr id="6" name="Rounded Rectangle 5"/>
          <p:cNvSpPr/>
          <p:nvPr/>
        </p:nvSpPr>
        <p:spPr>
          <a:xfrm>
            <a:off x="914400" y="3048000"/>
            <a:ext cx="2286000" cy="1295400"/>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a:solidFill>
                    <a:schemeClr val="tx1"/>
                  </a:solidFill>
                </a:ln>
              </a:rPr>
              <a:t>Research</a:t>
            </a:r>
          </a:p>
        </p:txBody>
      </p:sp>
      <p:sp>
        <p:nvSpPr>
          <p:cNvPr id="7" name="Rounded Rectangle 6"/>
          <p:cNvSpPr/>
          <p:nvPr/>
        </p:nvSpPr>
        <p:spPr>
          <a:xfrm>
            <a:off x="5943600" y="2971800"/>
            <a:ext cx="2286000" cy="1295400"/>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a:solidFill>
                    <a:schemeClr val="tx1"/>
                  </a:solidFill>
                </a:ln>
              </a:rPr>
              <a:t>Application</a:t>
            </a:r>
          </a:p>
        </p:txBody>
      </p:sp>
      <p:sp>
        <p:nvSpPr>
          <p:cNvPr id="10" name="Curved Right Arrow 9"/>
          <p:cNvSpPr/>
          <p:nvPr/>
        </p:nvSpPr>
        <p:spPr>
          <a:xfrm rot="5400000" flipV="1">
            <a:off x="4026693" y="-407194"/>
            <a:ext cx="1090613" cy="5410201"/>
          </a:xfrm>
          <a:prstGeom prst="curvedRightArrow">
            <a:avLst/>
          </a:prstGeom>
          <a:gradFill flip="none" rotWithShape="1">
            <a:gsLst>
              <a:gs pos="0">
                <a:schemeClr val="accent3">
                  <a:lumMod val="50000"/>
                </a:schemeClr>
              </a:gs>
              <a:gs pos="50000">
                <a:srgbClr val="00B050"/>
              </a:gs>
              <a:gs pos="100000">
                <a:srgbClr val="00FF00"/>
              </a:gs>
            </a:gsLst>
            <a:lin ang="135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 name="Curved Right Arrow 10"/>
          <p:cNvSpPr/>
          <p:nvPr/>
        </p:nvSpPr>
        <p:spPr>
          <a:xfrm rot="5400000" flipH="1">
            <a:off x="4026692" y="2388393"/>
            <a:ext cx="1090613" cy="5410201"/>
          </a:xfrm>
          <a:prstGeom prst="curvedRightArrow">
            <a:avLst/>
          </a:prstGeom>
          <a:gradFill flip="none" rotWithShape="1">
            <a:gsLst>
              <a:gs pos="0">
                <a:schemeClr val="accent6">
                  <a:lumMod val="50000"/>
                </a:schemeClr>
              </a:gs>
              <a:gs pos="50000">
                <a:schemeClr val="accent6">
                  <a:lumMod val="75000"/>
                </a:schemeClr>
              </a:gs>
              <a:gs pos="100000">
                <a:schemeClr val="accent6"/>
              </a:gs>
            </a:gsLst>
            <a:lin ang="135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2" name="TextBox 11"/>
          <p:cNvSpPr txBox="1"/>
          <p:nvPr/>
        </p:nvSpPr>
        <p:spPr>
          <a:xfrm>
            <a:off x="3505200" y="1676400"/>
            <a:ext cx="2464264" cy="923330"/>
          </a:xfrm>
          <a:prstGeom prst="rect">
            <a:avLst/>
          </a:prstGeom>
          <a:noFill/>
        </p:spPr>
        <p:txBody>
          <a:bodyPr wrap="none" rtlCol="0">
            <a:spAutoFit/>
          </a:bodyPr>
          <a:lstStyle/>
          <a:p>
            <a:pPr algn="ctr"/>
            <a:r>
              <a:rPr lang="en-US" sz="3600" dirty="0">
                <a:solidFill>
                  <a:srgbClr val="FFFF00"/>
                </a:solidFill>
              </a:rPr>
              <a:t>R2A</a:t>
            </a:r>
          </a:p>
          <a:p>
            <a:pPr algn="ctr"/>
            <a:r>
              <a:rPr lang="en-US" i="1" dirty="0">
                <a:solidFill>
                  <a:srgbClr val="FFFF00"/>
                </a:solidFill>
              </a:rPr>
              <a:t>Research To Application</a:t>
            </a:r>
          </a:p>
        </p:txBody>
      </p:sp>
      <p:sp>
        <p:nvSpPr>
          <p:cNvPr id="13" name="TextBox 12"/>
          <p:cNvSpPr txBox="1"/>
          <p:nvPr/>
        </p:nvSpPr>
        <p:spPr>
          <a:xfrm>
            <a:off x="3303928" y="4876800"/>
            <a:ext cx="2536144" cy="1323439"/>
          </a:xfrm>
          <a:prstGeom prst="rect">
            <a:avLst/>
          </a:prstGeom>
          <a:noFill/>
        </p:spPr>
        <p:txBody>
          <a:bodyPr wrap="none" rtlCol="0">
            <a:spAutoFit/>
          </a:bodyPr>
          <a:lstStyle/>
          <a:p>
            <a:pPr algn="ctr"/>
            <a:r>
              <a:rPr lang="en-US" sz="3600" dirty="0">
                <a:solidFill>
                  <a:srgbClr val="FFFF00"/>
                </a:solidFill>
              </a:rPr>
              <a:t>Feedback To</a:t>
            </a:r>
          </a:p>
          <a:p>
            <a:pPr algn="ctr"/>
            <a:endParaRPr lang="en-US" sz="800" dirty="0">
              <a:solidFill>
                <a:srgbClr val="FFFF00"/>
              </a:solidFill>
            </a:endParaRPr>
          </a:p>
          <a:p>
            <a:pPr algn="ctr"/>
            <a:r>
              <a:rPr lang="en-US" sz="3600" dirty="0">
                <a:solidFill>
                  <a:srgbClr val="FFFF00"/>
                </a:solidFill>
              </a:rPr>
              <a:t>Research</a:t>
            </a:r>
          </a:p>
        </p:txBody>
      </p:sp>
      <p:grpSp>
        <p:nvGrpSpPr>
          <p:cNvPr id="8" name="Group 7"/>
          <p:cNvGrpSpPr/>
          <p:nvPr/>
        </p:nvGrpSpPr>
        <p:grpSpPr>
          <a:xfrm>
            <a:off x="266700" y="2192338"/>
            <a:ext cx="8648700" cy="3225799"/>
            <a:chOff x="304800" y="2170113"/>
            <a:chExt cx="8648700" cy="3225799"/>
          </a:xfrm>
        </p:grpSpPr>
        <p:sp>
          <p:nvSpPr>
            <p:cNvPr id="3" name="Cloud 2"/>
            <p:cNvSpPr/>
            <p:nvPr/>
          </p:nvSpPr>
          <p:spPr>
            <a:xfrm>
              <a:off x="304800" y="2170113"/>
              <a:ext cx="3733800" cy="3200400"/>
            </a:xfrm>
            <a:prstGeom prst="cloud">
              <a:avLst/>
            </a:prstGeom>
            <a:solidFill>
              <a:schemeClr val="bg1">
                <a:alpha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5219700" y="2195512"/>
              <a:ext cx="3733800" cy="3200400"/>
            </a:xfrm>
            <a:prstGeom prst="cloud">
              <a:avLst/>
            </a:prstGeom>
            <a:solidFill>
              <a:schemeClr val="bg1">
                <a:alpha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7715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ARL Advantage</a:t>
            </a:r>
          </a:p>
        </p:txBody>
      </p:sp>
      <p:sp>
        <p:nvSpPr>
          <p:cNvPr id="4" name="Footer Placeholder 3"/>
          <p:cNvSpPr>
            <a:spLocks noGrp="1"/>
          </p:cNvSpPr>
          <p:nvPr>
            <p:ph type="ftr" sz="quarter" idx="10"/>
          </p:nvPr>
        </p:nvSpPr>
        <p:spPr/>
        <p:txBody>
          <a:bodyPr/>
          <a:lstStyle/>
          <a:p>
            <a:r>
              <a:rPr lang="en-US"/>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6</a:t>
            </a:fld>
            <a:endParaRPr lang="en-US" dirty="0"/>
          </a:p>
        </p:txBody>
      </p:sp>
      <p:sp>
        <p:nvSpPr>
          <p:cNvPr id="6" name="Rounded Rectangle 5"/>
          <p:cNvSpPr/>
          <p:nvPr/>
        </p:nvSpPr>
        <p:spPr>
          <a:xfrm>
            <a:off x="914400" y="3048000"/>
            <a:ext cx="2286000" cy="1295400"/>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a:solidFill>
                    <a:schemeClr val="tx1"/>
                  </a:solidFill>
                </a:ln>
              </a:rPr>
              <a:t>Research</a:t>
            </a:r>
          </a:p>
        </p:txBody>
      </p:sp>
      <p:sp>
        <p:nvSpPr>
          <p:cNvPr id="7" name="Rounded Rectangle 6"/>
          <p:cNvSpPr/>
          <p:nvPr/>
        </p:nvSpPr>
        <p:spPr>
          <a:xfrm>
            <a:off x="5943600" y="2971800"/>
            <a:ext cx="2286000" cy="1295400"/>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a:solidFill>
                    <a:schemeClr val="tx1"/>
                  </a:solidFill>
                </a:ln>
              </a:rPr>
              <a:t>Application</a:t>
            </a:r>
          </a:p>
        </p:txBody>
      </p:sp>
      <p:sp>
        <p:nvSpPr>
          <p:cNvPr id="10" name="Curved Right Arrow 9"/>
          <p:cNvSpPr/>
          <p:nvPr/>
        </p:nvSpPr>
        <p:spPr>
          <a:xfrm rot="5400000" flipV="1">
            <a:off x="4026693" y="-407194"/>
            <a:ext cx="1090613" cy="5410201"/>
          </a:xfrm>
          <a:prstGeom prst="curvedRightArrow">
            <a:avLst/>
          </a:prstGeom>
          <a:gradFill flip="none" rotWithShape="1">
            <a:gsLst>
              <a:gs pos="0">
                <a:schemeClr val="accent3">
                  <a:lumMod val="50000"/>
                </a:schemeClr>
              </a:gs>
              <a:gs pos="50000">
                <a:srgbClr val="00B050"/>
              </a:gs>
              <a:gs pos="100000">
                <a:srgbClr val="00FF00"/>
              </a:gs>
            </a:gsLst>
            <a:lin ang="135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 name="Curved Right Arrow 10"/>
          <p:cNvSpPr/>
          <p:nvPr/>
        </p:nvSpPr>
        <p:spPr>
          <a:xfrm rot="5400000" flipH="1">
            <a:off x="4026692" y="2388393"/>
            <a:ext cx="1090613" cy="5410201"/>
          </a:xfrm>
          <a:prstGeom prst="curvedRightArrow">
            <a:avLst/>
          </a:prstGeom>
          <a:gradFill flip="none" rotWithShape="1">
            <a:gsLst>
              <a:gs pos="0">
                <a:schemeClr val="accent6">
                  <a:lumMod val="50000"/>
                </a:schemeClr>
              </a:gs>
              <a:gs pos="50000">
                <a:schemeClr val="accent6">
                  <a:lumMod val="75000"/>
                </a:schemeClr>
              </a:gs>
              <a:gs pos="100000">
                <a:schemeClr val="accent6"/>
              </a:gs>
            </a:gsLst>
            <a:lin ang="135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2" name="TextBox 11"/>
          <p:cNvSpPr txBox="1"/>
          <p:nvPr/>
        </p:nvSpPr>
        <p:spPr>
          <a:xfrm>
            <a:off x="3339868" y="1752600"/>
            <a:ext cx="2464264" cy="923330"/>
          </a:xfrm>
          <a:prstGeom prst="rect">
            <a:avLst/>
          </a:prstGeom>
          <a:noFill/>
        </p:spPr>
        <p:txBody>
          <a:bodyPr wrap="none" rtlCol="0">
            <a:spAutoFit/>
          </a:bodyPr>
          <a:lstStyle/>
          <a:p>
            <a:pPr algn="ctr"/>
            <a:r>
              <a:rPr lang="en-US" sz="3600" b="1" dirty="0">
                <a:solidFill>
                  <a:srgbClr val="FFFF00"/>
                </a:solidFill>
              </a:rPr>
              <a:t>R2A</a:t>
            </a:r>
          </a:p>
          <a:p>
            <a:pPr algn="ctr"/>
            <a:r>
              <a:rPr lang="en-US" b="1" i="1" dirty="0">
                <a:solidFill>
                  <a:srgbClr val="FFFF00"/>
                </a:solidFill>
              </a:rPr>
              <a:t>Research To Application</a:t>
            </a:r>
          </a:p>
        </p:txBody>
      </p:sp>
      <p:sp>
        <p:nvSpPr>
          <p:cNvPr id="13" name="TextBox 12"/>
          <p:cNvSpPr txBox="1"/>
          <p:nvPr/>
        </p:nvSpPr>
        <p:spPr>
          <a:xfrm>
            <a:off x="3303928" y="4876800"/>
            <a:ext cx="2536144" cy="1323439"/>
          </a:xfrm>
          <a:prstGeom prst="rect">
            <a:avLst/>
          </a:prstGeom>
          <a:noFill/>
        </p:spPr>
        <p:txBody>
          <a:bodyPr wrap="none" rtlCol="0">
            <a:spAutoFit/>
          </a:bodyPr>
          <a:lstStyle/>
          <a:p>
            <a:pPr algn="ctr"/>
            <a:r>
              <a:rPr lang="en-US" sz="3600" b="1" dirty="0">
                <a:solidFill>
                  <a:srgbClr val="FFFF00"/>
                </a:solidFill>
              </a:rPr>
              <a:t>Feedback To</a:t>
            </a:r>
          </a:p>
          <a:p>
            <a:pPr algn="ctr"/>
            <a:endParaRPr lang="en-US" sz="800" b="1" dirty="0">
              <a:solidFill>
                <a:srgbClr val="FFFF00"/>
              </a:solidFill>
            </a:endParaRPr>
          </a:p>
          <a:p>
            <a:pPr algn="ctr"/>
            <a:r>
              <a:rPr lang="en-US" sz="3600" b="1" dirty="0">
                <a:solidFill>
                  <a:srgbClr val="FFFF00"/>
                </a:solidFill>
              </a:rPr>
              <a:t>Research</a:t>
            </a:r>
          </a:p>
        </p:txBody>
      </p:sp>
      <p:sp>
        <p:nvSpPr>
          <p:cNvPr id="3" name="Cloud 2"/>
          <p:cNvSpPr/>
          <p:nvPr/>
        </p:nvSpPr>
        <p:spPr>
          <a:xfrm>
            <a:off x="171450" y="1235075"/>
            <a:ext cx="8801100" cy="5181600"/>
          </a:xfrm>
          <a:prstGeom prst="cloud">
            <a:avLst/>
          </a:prstGeom>
          <a:solidFill>
            <a:schemeClr val="bg1">
              <a:alpha val="52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tx1"/>
                  </a:solidFill>
                </a:ln>
                <a:solidFill>
                  <a:srgbClr val="00FF00"/>
                </a:solidFill>
              </a:rPr>
              <a:t>          </a:t>
            </a:r>
            <a:r>
              <a:rPr lang="en-US" sz="9600" b="1" i="1" dirty="0">
                <a:ln w="57150">
                  <a:solidFill>
                    <a:schemeClr val="tx1"/>
                  </a:solidFill>
                </a:ln>
                <a:solidFill>
                  <a:srgbClr val="00FF00"/>
                </a:solidFill>
              </a:rPr>
              <a:t>ARL</a:t>
            </a:r>
          </a:p>
        </p:txBody>
      </p:sp>
    </p:spTree>
    <p:extLst>
      <p:ext uri="{BB962C8B-B14F-4D97-AF65-F5344CB8AC3E}">
        <p14:creationId xmlns:p14="http://schemas.microsoft.com/office/powerpoint/2010/main" val="4280437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p:txBody>
          <a:bodyPr/>
          <a:lstStyle/>
          <a:p>
            <a:fld id="{66CAC88C-31F3-4764-B964-B930D18D7C5C}" type="slidenum">
              <a:rPr lang="en-US" smtClean="0"/>
              <a:t>7</a:t>
            </a:fld>
            <a:endParaRPr lang="en-US" dirty="0"/>
          </a:p>
        </p:txBody>
      </p:sp>
      <p:sp>
        <p:nvSpPr>
          <p:cNvPr id="19" name="Rounded Rectangle 18"/>
          <p:cNvSpPr/>
          <p:nvPr/>
        </p:nvSpPr>
        <p:spPr>
          <a:xfrm>
            <a:off x="3124200" y="1524000"/>
            <a:ext cx="2895600" cy="1295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i="1" dirty="0"/>
              <a:t>ARL</a:t>
            </a:r>
            <a:r>
              <a:rPr lang="en-US" sz="2800" dirty="0"/>
              <a:t> </a:t>
            </a:r>
            <a:r>
              <a:rPr lang="en-US" sz="2800" i="1" dirty="0"/>
              <a:t>Services</a:t>
            </a:r>
          </a:p>
          <a:p>
            <a:pPr algn="ctr">
              <a:defRPr/>
            </a:pPr>
            <a:r>
              <a:rPr lang="en-US" sz="2800" i="1" dirty="0"/>
              <a:t>(Application)</a:t>
            </a:r>
          </a:p>
        </p:txBody>
      </p:sp>
      <p:sp>
        <p:nvSpPr>
          <p:cNvPr id="24" name="Title 4"/>
          <p:cNvSpPr>
            <a:spLocks noGrp="1"/>
          </p:cNvSpPr>
          <p:nvPr>
            <p:ph type="title"/>
          </p:nvPr>
        </p:nvSpPr>
        <p:spPr>
          <a:xfrm>
            <a:off x="457200" y="274638"/>
            <a:ext cx="8229600" cy="1143000"/>
          </a:xfrm>
        </p:spPr>
        <p:txBody>
          <a:bodyPr>
            <a:normAutofit/>
          </a:bodyPr>
          <a:lstStyle/>
          <a:p>
            <a:r>
              <a:rPr lang="en-US" altLang="en-US" dirty="0"/>
              <a:t>The ARL Research / Feedback Loop</a:t>
            </a:r>
            <a:endParaRPr lang="en-US" dirty="0"/>
          </a:p>
        </p:txBody>
      </p:sp>
    </p:spTree>
    <p:extLst>
      <p:ext uri="{BB962C8B-B14F-4D97-AF65-F5344CB8AC3E}">
        <p14:creationId xmlns:p14="http://schemas.microsoft.com/office/powerpoint/2010/main" val="419864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ormAutofit/>
          </a:bodyPr>
          <a:lstStyle/>
          <a:p>
            <a:r>
              <a:rPr lang="en-US" altLang="en-US" i="1" dirty="0"/>
              <a:t>ARL is sought after</a:t>
            </a:r>
            <a:endParaRPr lang="en-US" dirty="0"/>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p:txBody>
          <a:bodyPr/>
          <a:lstStyle/>
          <a:p>
            <a:fld id="{66CAC88C-31F3-4764-B964-B930D18D7C5C}" type="slidenum">
              <a:rPr lang="en-US" smtClean="0"/>
              <a:t>8</a:t>
            </a:fld>
            <a:endParaRPr lang="en-US" dirty="0"/>
          </a:p>
        </p:txBody>
      </p:sp>
      <p:pic>
        <p:nvPicPr>
          <p:cNvPr id="14" name="Picture 18" descr="smulogo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628" y="5102822"/>
            <a:ext cx="1504950" cy="6572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e/e5/NASA_logo.svg/200px-NASA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709" y="4191000"/>
            <a:ext cx="1098581" cy="9118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8/8a/Seal_of_the_United_States_Department_of_Homeland_Security.svg/2000px-Seal_of_the_United_States_Department_of_Homeland_Security.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9949" y="5012369"/>
            <a:ext cx="941253" cy="93816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662687" y="4154179"/>
            <a:ext cx="882270" cy="882270"/>
            <a:chOff x="3581400" y="3948828"/>
            <a:chExt cx="882270" cy="882270"/>
          </a:xfrm>
        </p:grpSpPr>
        <p:sp>
          <p:nvSpPr>
            <p:cNvPr id="4" name="Oval 3"/>
            <p:cNvSpPr/>
            <p:nvPr/>
          </p:nvSpPr>
          <p:spPr>
            <a:xfrm>
              <a:off x="3581400" y="3948828"/>
              <a:ext cx="882270" cy="8822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8" descr="https://upload.wikimedia.org/wikipedia/commons/thumb/1/14/Environmental_Protection_Agency_logo.svg/2000px-Environmental_Protection_Agency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4349" y="4018106"/>
              <a:ext cx="755817" cy="74838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http://archive.defense.gov/multimedia/web_graphics/dod/DODc.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101" y="4182907"/>
            <a:ext cx="885566" cy="8855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upload.wikimedia.org/wikipedia/commons/thumb/d/d7/US-DefenseThreatReductionAgency-Seal.svg/2000px-US-DefenseThreatReductionAgency-Seal.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6455" y="5024879"/>
            <a:ext cx="913148" cy="91314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polarprediction.net/fileadmin/user_upload/redakteur/Home/wmo_logo_blau.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7365" y="4312819"/>
            <a:ext cx="1105051" cy="14472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42" name="Picture 18" descr="https://theperfectworldfoundation.org/app/uploads/2015/07/doe-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84492" y="3011993"/>
            <a:ext cx="2802205" cy="702848"/>
          </a:xfrm>
          <a:prstGeom prst="rect">
            <a:avLst/>
          </a:prstGeom>
          <a:solidFill>
            <a:schemeClr val="bg1"/>
          </a:solidFill>
          <a:ln>
            <a:solidFill>
              <a:schemeClr val="bg1"/>
            </a:solidFill>
          </a:ln>
        </p:spPr>
      </p:pic>
      <p:pic>
        <p:nvPicPr>
          <p:cNvPr id="1044" name="Picture 20" descr="https://upload.wikimedia.org/wikipedia/commons/thumb/a/a5/US-NationalNuclearSecurityAdmin-Logo.svg/2000px-US-NationalNuclearSecurityAdmin-Logo.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13492" y="3014051"/>
            <a:ext cx="2514600" cy="700790"/>
          </a:xfrm>
          <a:prstGeom prst="rect">
            <a:avLst/>
          </a:prstGeom>
          <a:solidFill>
            <a:schemeClr val="bg1"/>
          </a:solidFill>
        </p:spPr>
      </p:pic>
      <p:sp>
        <p:nvSpPr>
          <p:cNvPr id="7" name="Rectangle 6"/>
          <p:cNvSpPr/>
          <p:nvPr/>
        </p:nvSpPr>
        <p:spPr>
          <a:xfrm>
            <a:off x="2182883" y="1677846"/>
            <a:ext cx="4778231" cy="584775"/>
          </a:xfrm>
          <a:prstGeom prst="rect">
            <a:avLst/>
          </a:prstGeom>
        </p:spPr>
        <p:txBody>
          <a:bodyPr wrap="none">
            <a:spAutoFit/>
          </a:bodyPr>
          <a:lstStyle/>
          <a:p>
            <a:r>
              <a:rPr lang="en-US" altLang="en-US" sz="3200" i="1" dirty="0">
                <a:solidFill>
                  <a:schemeClr val="bg1"/>
                </a:solidFill>
              </a:rPr>
              <a:t>…for expertise and services</a:t>
            </a:r>
            <a:endParaRPr lang="en-US" sz="3200" dirty="0">
              <a:solidFill>
                <a:schemeClr val="bg1"/>
              </a:solidFill>
            </a:endParaRPr>
          </a:p>
        </p:txBody>
      </p:sp>
      <p:pic>
        <p:nvPicPr>
          <p:cNvPr id="8" name="Picture 4" descr="http://gsabizwire.com/wp-content/uploads/2016/01/Duke-Energy-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26575" y="4312819"/>
            <a:ext cx="1640048" cy="702878"/>
          </a:xfrm>
          <a:prstGeom prst="rect">
            <a:avLst/>
          </a:prstGeom>
          <a:solidFill>
            <a:schemeClr val="bg1"/>
          </a:solidFill>
        </p:spPr>
      </p:pic>
    </p:spTree>
    <p:extLst>
      <p:ext uri="{BB962C8B-B14F-4D97-AF65-F5344CB8AC3E}">
        <p14:creationId xmlns:p14="http://schemas.microsoft.com/office/powerpoint/2010/main" val="304079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dirty="0"/>
              <a:t>Services Provide to DOE</a:t>
            </a:r>
          </a:p>
        </p:txBody>
      </p:sp>
      <p:sp>
        <p:nvSpPr>
          <p:cNvPr id="6" name="Content Placeholder 5"/>
          <p:cNvSpPr>
            <a:spLocks noGrp="1"/>
          </p:cNvSpPr>
          <p:nvPr>
            <p:ph idx="1"/>
          </p:nvPr>
        </p:nvSpPr>
        <p:spPr>
          <a:xfrm>
            <a:off x="775647" y="1227162"/>
            <a:ext cx="8153400" cy="5097438"/>
          </a:xfrm>
        </p:spPr>
        <p:txBody>
          <a:bodyPr>
            <a:noAutofit/>
          </a:bodyPr>
          <a:lstStyle/>
          <a:p>
            <a:pPr>
              <a:lnSpc>
                <a:spcPct val="150000"/>
              </a:lnSpc>
              <a:defRPr/>
            </a:pPr>
            <a:r>
              <a:rPr lang="en-US" sz="2800" i="1" dirty="0"/>
              <a:t>Meteorological Data Collection</a:t>
            </a:r>
          </a:p>
          <a:p>
            <a:pPr>
              <a:lnSpc>
                <a:spcPct val="150000"/>
              </a:lnSpc>
              <a:defRPr/>
            </a:pPr>
            <a:r>
              <a:rPr lang="en-US" sz="2800" i="1" dirty="0"/>
              <a:t>Meteorological Data Analysis</a:t>
            </a:r>
          </a:p>
          <a:p>
            <a:pPr>
              <a:lnSpc>
                <a:spcPct val="150000"/>
              </a:lnSpc>
              <a:defRPr/>
            </a:pPr>
            <a:r>
              <a:rPr lang="en-US" sz="2800" i="1" dirty="0"/>
              <a:t>Mesoscale Weather Forecast modeling</a:t>
            </a:r>
          </a:p>
          <a:p>
            <a:pPr>
              <a:lnSpc>
                <a:spcPct val="150000"/>
              </a:lnSpc>
              <a:defRPr/>
            </a:pPr>
            <a:r>
              <a:rPr lang="en-US" sz="2800" i="1" dirty="0"/>
              <a:t>Meteorological Surveillance &amp; Forecasting</a:t>
            </a:r>
          </a:p>
          <a:p>
            <a:pPr>
              <a:lnSpc>
                <a:spcPct val="150000"/>
              </a:lnSpc>
              <a:defRPr/>
            </a:pPr>
            <a:r>
              <a:rPr lang="en-US" sz="2800" i="1" dirty="0"/>
              <a:t>Consequence Assessment</a:t>
            </a:r>
          </a:p>
          <a:p>
            <a:pPr>
              <a:lnSpc>
                <a:spcPct val="150000"/>
              </a:lnSpc>
              <a:defRPr/>
            </a:pPr>
            <a:r>
              <a:rPr lang="en-US" sz="2800" i="1" dirty="0"/>
              <a:t>Experimental Support</a:t>
            </a:r>
          </a:p>
          <a:p>
            <a:pPr>
              <a:lnSpc>
                <a:spcPct val="150000"/>
              </a:lnSpc>
              <a:defRPr/>
            </a:pPr>
            <a:r>
              <a:rPr lang="en-US" sz="2800" i="1" dirty="0"/>
              <a:t>Air Quality Modeling – permitting </a:t>
            </a:r>
            <a:r>
              <a:rPr lang="en-US" sz="2800" dirty="0"/>
              <a:t> </a:t>
            </a:r>
          </a:p>
        </p:txBody>
      </p:sp>
      <p:sp>
        <p:nvSpPr>
          <p:cNvPr id="2" name="Footer Placeholder 1"/>
          <p:cNvSpPr>
            <a:spLocks noGrp="1"/>
          </p:cNvSpPr>
          <p:nvPr>
            <p:ph type="ftr" sz="quarter" idx="10"/>
          </p:nvPr>
        </p:nvSpPr>
        <p:spPr/>
        <p:txBody>
          <a:bodyPr/>
          <a:lstStyle/>
          <a:p>
            <a:r>
              <a:rPr lang="en-US" dirty="0"/>
              <a:t>ARL Science Review, June 21-23, 2016</a:t>
            </a:r>
          </a:p>
        </p:txBody>
      </p:sp>
      <p:sp>
        <p:nvSpPr>
          <p:cNvPr id="3" name="Slide Number Placeholder 2"/>
          <p:cNvSpPr>
            <a:spLocks noGrp="1"/>
          </p:cNvSpPr>
          <p:nvPr>
            <p:ph type="sldNum" sz="quarter" idx="11"/>
          </p:nvPr>
        </p:nvSpPr>
        <p:spPr/>
        <p:txBody>
          <a:bodyPr/>
          <a:lstStyle/>
          <a:p>
            <a:fld id="{66CAC88C-31F3-4764-B964-B930D18D7C5C}" type="slidenum">
              <a:rPr lang="en-US" smtClean="0"/>
              <a:t>9</a:t>
            </a:fld>
            <a:endParaRPr lang="en-US" dirty="0"/>
          </a:p>
        </p:txBody>
      </p:sp>
    </p:spTree>
    <p:extLst>
      <p:ext uri="{BB962C8B-B14F-4D97-AF65-F5344CB8AC3E}">
        <p14:creationId xmlns:p14="http://schemas.microsoft.com/office/powerpoint/2010/main" val="75506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ggi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20754</TotalTime>
  <Words>2489</Words>
  <Application>Microsoft Office PowerPoint</Application>
  <PresentationFormat>On-screen Show (4:3)</PresentationFormat>
  <Paragraphs>562</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MaggieK</vt:lpstr>
      <vt:lpstr>Specialized Meteorological and Dispersion Support</vt:lpstr>
      <vt:lpstr>The Research Flow</vt:lpstr>
      <vt:lpstr>The Research Flow</vt:lpstr>
      <vt:lpstr>The Research Flow</vt:lpstr>
      <vt:lpstr>Research and Application</vt:lpstr>
      <vt:lpstr>The ARL Advantage</vt:lpstr>
      <vt:lpstr>The ARL Research / Feedback Loop</vt:lpstr>
      <vt:lpstr>ARL is sought after</vt:lpstr>
      <vt:lpstr>Services Provide to DOE</vt:lpstr>
      <vt:lpstr>Meteorological Data Collection</vt:lpstr>
      <vt:lpstr>Meteorological Data Analysis</vt:lpstr>
      <vt:lpstr>Mesoscale Weather Forecast Modeling</vt:lpstr>
      <vt:lpstr>Meteorological Surveillance &amp; Forecasting</vt:lpstr>
      <vt:lpstr>Consequence Assessment</vt:lpstr>
      <vt:lpstr>Experimental Support</vt:lpstr>
      <vt:lpstr>Air Quality Modeling</vt:lpstr>
      <vt:lpstr>Additional Applications</vt:lpstr>
      <vt:lpstr>Additional Applications</vt:lpstr>
      <vt:lpstr>Additional Applications</vt:lpstr>
      <vt:lpstr>The ARL Research / Feedback Loop</vt:lpstr>
      <vt:lpstr>The ARL Research / Feedback Loop</vt:lpstr>
      <vt:lpstr>The ARL Research / Feedback Loop</vt:lpstr>
      <vt:lpstr>The ARL Research / Feedback Loop</vt:lpstr>
      <vt:lpstr>The ARL Research / Feedback Loop</vt:lpstr>
      <vt:lpstr>Summary: QRP</vt:lpstr>
      <vt:lpstr>Summary: QRP</vt:lpstr>
      <vt:lpstr>Summary: QRP</vt:lpstr>
      <vt:lpstr>Summary: QRP</vt:lpstr>
      <vt:lpstr>Summary: QRP</vt:lpstr>
      <vt:lpstr>Future Direction</vt:lpstr>
      <vt:lpstr>PowerPoint Presentation</vt:lpstr>
    </vt:vector>
  </TitlesOfParts>
  <Company>ARL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Kerchner</dc:creator>
  <cp:lastModifiedBy>Margaret Kerchner</cp:lastModifiedBy>
  <cp:revision>160</cp:revision>
  <cp:lastPrinted>2016-04-12T22:08:58Z</cp:lastPrinted>
  <dcterms:created xsi:type="dcterms:W3CDTF">2016-01-20T16:28:12Z</dcterms:created>
  <dcterms:modified xsi:type="dcterms:W3CDTF">2016-06-09T00:35:47Z</dcterms:modified>
</cp:coreProperties>
</file>