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93" r:id="rId2"/>
    <p:sldId id="267" r:id="rId3"/>
    <p:sldId id="269" r:id="rId4"/>
    <p:sldId id="294" r:id="rId5"/>
    <p:sldId id="282" r:id="rId6"/>
    <p:sldId id="292" r:id="rId7"/>
    <p:sldId id="299" r:id="rId8"/>
    <p:sldId id="295" r:id="rId9"/>
    <p:sldId id="273" r:id="rId10"/>
    <p:sldId id="296" r:id="rId11"/>
    <p:sldId id="289" r:id="rId12"/>
    <p:sldId id="274" r:id="rId13"/>
    <p:sldId id="275" r:id="rId14"/>
    <p:sldId id="290" r:id="rId15"/>
    <p:sldId id="291" r:id="rId16"/>
    <p:sldId id="285" r:id="rId17"/>
    <p:sldId id="284" r:id="rId18"/>
    <p:sldId id="297" r:id="rId19"/>
    <p:sldId id="29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91A4F"/>
    <a:srgbClr val="102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60" autoAdjust="0"/>
  </p:normalViewPr>
  <p:slideViewPr>
    <p:cSldViewPr>
      <p:cViewPr>
        <p:scale>
          <a:sx n="70" d="100"/>
          <a:sy n="70" d="100"/>
        </p:scale>
        <p:origin x="-1386" y="-108"/>
      </p:cViewPr>
      <p:guideLst>
        <p:guide orient="horz" pos="2160"/>
        <p:guide pos="2880"/>
      </p:guideLst>
    </p:cSldViewPr>
  </p:slideViewPr>
  <p:notesTextViewPr>
    <p:cViewPr>
      <p:scale>
        <a:sx n="1" d="1"/>
        <a:sy n="1" d="1"/>
      </p:scale>
      <p:origin x="0" y="0"/>
    </p:cViewPr>
  </p:notesTextViewPr>
  <p:notesViewPr>
    <p:cSldViewPr>
      <p:cViewPr>
        <p:scale>
          <a:sx n="120" d="100"/>
          <a:sy n="120" d="100"/>
        </p:scale>
        <p:origin x="-25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AFDF7-3696-4929-9AED-5B4B64ECE5F0}"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US"/>
        </a:p>
      </dgm:t>
    </dgm:pt>
    <dgm:pt modelId="{67AB11C4-3FB7-45AB-9E36-6B2300DCF66D}">
      <dgm:prSet phldrT="[Text]" custT="1"/>
      <dgm:spPr/>
      <dgm:t>
        <a:bodyPr/>
        <a:lstStyle/>
        <a:p>
          <a:pPr>
            <a:spcAft>
              <a:spcPts val="0"/>
            </a:spcAft>
          </a:pPr>
          <a:r>
            <a:rPr lang="en-US" sz="1800" dirty="0" smtClean="0"/>
            <a:t>Tracers and Wind Energy</a:t>
          </a:r>
          <a:endParaRPr lang="en-US" sz="1800" dirty="0"/>
        </a:p>
      </dgm:t>
    </dgm:pt>
    <dgm:pt modelId="{984A50B1-0F57-4779-BAA8-C29F0FD2BE42}" type="parTrans" cxnId="{7B6AEEF2-ED18-4A71-B2EB-113DE172B16D}">
      <dgm:prSet/>
      <dgm:spPr/>
      <dgm:t>
        <a:bodyPr/>
        <a:lstStyle/>
        <a:p>
          <a:endParaRPr lang="en-US" sz="2000"/>
        </a:p>
      </dgm:t>
    </dgm:pt>
    <dgm:pt modelId="{059CB8CE-FADA-4270-B1B6-49A135E18638}" type="sibTrans" cxnId="{7B6AEEF2-ED18-4A71-B2EB-113DE172B16D}">
      <dgm:prSet/>
      <dgm:spPr/>
      <dgm:t>
        <a:bodyPr/>
        <a:lstStyle/>
        <a:p>
          <a:endParaRPr lang="en-US" sz="2000"/>
        </a:p>
      </dgm:t>
    </dgm:pt>
    <dgm:pt modelId="{A9CECE81-D519-4C81-8D0E-81C5C87BAF27}">
      <dgm:prSet phldrT="[Text]" custT="1"/>
      <dgm:spPr/>
      <dgm:t>
        <a:bodyPr/>
        <a:lstStyle/>
        <a:p>
          <a:pPr>
            <a:spcAft>
              <a:spcPts val="0"/>
            </a:spcAft>
          </a:pPr>
          <a:r>
            <a:rPr lang="en-US" sz="1800" dirty="0" smtClean="0"/>
            <a:t>Specialized Meteorological &amp; Dispersion Support</a:t>
          </a:r>
          <a:endParaRPr lang="en-US" sz="1800" dirty="0"/>
        </a:p>
      </dgm:t>
    </dgm:pt>
    <dgm:pt modelId="{C445C60A-96A7-4B68-A752-E8C1F99D2612}" type="parTrans" cxnId="{19DFCEED-FFD6-49B6-9A18-FE4211AAB3C3}">
      <dgm:prSet/>
      <dgm:spPr/>
      <dgm:t>
        <a:bodyPr/>
        <a:lstStyle/>
        <a:p>
          <a:endParaRPr lang="en-US" sz="2000"/>
        </a:p>
      </dgm:t>
    </dgm:pt>
    <dgm:pt modelId="{86E14230-9BC1-48B8-A9A7-A618C15CB175}" type="sibTrans" cxnId="{19DFCEED-FFD6-49B6-9A18-FE4211AAB3C3}">
      <dgm:prSet/>
      <dgm:spPr/>
      <dgm:t>
        <a:bodyPr/>
        <a:lstStyle/>
        <a:p>
          <a:endParaRPr lang="en-US" sz="2000"/>
        </a:p>
      </dgm:t>
    </dgm:pt>
    <dgm:pt modelId="{D756CCE7-E1F7-4F4A-86E8-4B6DA997B813}">
      <dgm:prSet phldrT="[Text]" custT="1"/>
      <dgm:spPr/>
      <dgm:t>
        <a:bodyPr/>
        <a:lstStyle/>
        <a:p>
          <a:pPr>
            <a:spcAft>
              <a:spcPts val="0"/>
            </a:spcAft>
          </a:pPr>
          <a:r>
            <a:rPr lang="en-US" sz="1800" dirty="0" smtClean="0"/>
            <a:t>Boundary Layer Measurements</a:t>
          </a:r>
          <a:endParaRPr lang="en-US" sz="1800" dirty="0"/>
        </a:p>
      </dgm:t>
    </dgm:pt>
    <dgm:pt modelId="{ECD1EFF0-A189-4A9B-B85B-A2110D7F37F9}" type="parTrans" cxnId="{B090B6FB-8C2A-4447-9F7F-886628EEC549}">
      <dgm:prSet/>
      <dgm:spPr/>
      <dgm:t>
        <a:bodyPr/>
        <a:lstStyle/>
        <a:p>
          <a:endParaRPr lang="en-US" sz="2000"/>
        </a:p>
      </dgm:t>
    </dgm:pt>
    <dgm:pt modelId="{7E4871DE-4EFD-4C9E-952D-D389286900A2}" type="sibTrans" cxnId="{B090B6FB-8C2A-4447-9F7F-886628EEC549}">
      <dgm:prSet/>
      <dgm:spPr/>
      <dgm:t>
        <a:bodyPr/>
        <a:lstStyle/>
        <a:p>
          <a:endParaRPr lang="en-US" sz="2000"/>
        </a:p>
      </dgm:t>
    </dgm:pt>
    <dgm:pt modelId="{9EEE0A9C-242D-41B8-A4FF-4045CBCCE16D}">
      <dgm:prSet custT="1"/>
      <dgm:spPr/>
      <dgm:t>
        <a:bodyPr/>
        <a:lstStyle/>
        <a:p>
          <a:pPr>
            <a:spcAft>
              <a:spcPts val="0"/>
            </a:spcAft>
          </a:pPr>
          <a:r>
            <a:rPr lang="en-US" sz="1400" dirty="0" smtClean="0"/>
            <a:t>Kirk Clawson</a:t>
          </a:r>
          <a:endParaRPr lang="en-US" sz="1400" dirty="0"/>
        </a:p>
      </dgm:t>
    </dgm:pt>
    <dgm:pt modelId="{0B2FD75C-9E19-4528-BB5E-44DCBCBB09D6}" type="parTrans" cxnId="{3577BA9B-8382-4A74-948B-5FB3A0B71D75}">
      <dgm:prSet/>
      <dgm:spPr/>
      <dgm:t>
        <a:bodyPr/>
        <a:lstStyle/>
        <a:p>
          <a:endParaRPr lang="en-US" sz="2000"/>
        </a:p>
      </dgm:t>
    </dgm:pt>
    <dgm:pt modelId="{08857D8F-0850-4CAC-894E-D81CBD1C1DE6}" type="sibTrans" cxnId="{3577BA9B-8382-4A74-948B-5FB3A0B71D75}">
      <dgm:prSet/>
      <dgm:spPr/>
      <dgm:t>
        <a:bodyPr/>
        <a:lstStyle/>
        <a:p>
          <a:endParaRPr lang="en-US" sz="2000"/>
        </a:p>
      </dgm:t>
    </dgm:pt>
    <dgm:pt modelId="{B150C144-4B2C-4B5E-A67C-05652A39A0F5}">
      <dgm:prSet custT="1"/>
      <dgm:spPr/>
      <dgm:t>
        <a:bodyPr/>
        <a:lstStyle/>
        <a:p>
          <a:pPr>
            <a:spcAft>
              <a:spcPts val="0"/>
            </a:spcAft>
          </a:pPr>
          <a:r>
            <a:rPr lang="en-US" sz="1400" dirty="0" smtClean="0"/>
            <a:t>Walt </a:t>
          </a:r>
          <a:r>
            <a:rPr lang="en-US" sz="1400" dirty="0" err="1" smtClean="0"/>
            <a:t>Schalk</a:t>
          </a:r>
          <a:endParaRPr lang="en-US" sz="1400" dirty="0"/>
        </a:p>
      </dgm:t>
    </dgm:pt>
    <dgm:pt modelId="{6130635A-C6CE-4E68-84B1-D4D9378477AE}" type="parTrans" cxnId="{44281592-DBFB-41F7-8AEF-CB440537720C}">
      <dgm:prSet/>
      <dgm:spPr/>
      <dgm:t>
        <a:bodyPr/>
        <a:lstStyle/>
        <a:p>
          <a:endParaRPr lang="en-US" sz="2000"/>
        </a:p>
      </dgm:t>
    </dgm:pt>
    <dgm:pt modelId="{4FF72F38-6629-42E9-A3D9-678189A30F87}" type="sibTrans" cxnId="{44281592-DBFB-41F7-8AEF-CB440537720C}">
      <dgm:prSet/>
      <dgm:spPr/>
      <dgm:t>
        <a:bodyPr/>
        <a:lstStyle/>
        <a:p>
          <a:endParaRPr lang="en-US" sz="2000"/>
        </a:p>
      </dgm:t>
    </dgm:pt>
    <dgm:pt modelId="{A39515D7-9387-49FB-9232-7C7BF9E72799}">
      <dgm:prSet custT="1"/>
      <dgm:spPr/>
      <dgm:t>
        <a:bodyPr/>
        <a:lstStyle/>
        <a:p>
          <a:pPr>
            <a:spcAft>
              <a:spcPts val="0"/>
            </a:spcAft>
          </a:pPr>
          <a:r>
            <a:rPr lang="en-US" sz="1400" dirty="0" smtClean="0"/>
            <a:t>Bruce Baker</a:t>
          </a:r>
          <a:endParaRPr lang="en-US" sz="1400" dirty="0"/>
        </a:p>
      </dgm:t>
    </dgm:pt>
    <dgm:pt modelId="{DB9E8FB5-B2F8-4BC0-8A38-A5DAEE3D27C2}" type="parTrans" cxnId="{B40C9627-8787-42DE-BB97-D6B1164E447F}">
      <dgm:prSet/>
      <dgm:spPr/>
      <dgm:t>
        <a:bodyPr/>
        <a:lstStyle/>
        <a:p>
          <a:endParaRPr lang="en-US" sz="2000"/>
        </a:p>
      </dgm:t>
    </dgm:pt>
    <dgm:pt modelId="{87D69DBE-E48E-4C9D-81DF-9B9D39381929}" type="sibTrans" cxnId="{B40C9627-8787-42DE-BB97-D6B1164E447F}">
      <dgm:prSet/>
      <dgm:spPr/>
      <dgm:t>
        <a:bodyPr/>
        <a:lstStyle/>
        <a:p>
          <a:endParaRPr lang="en-US" sz="2000"/>
        </a:p>
      </dgm:t>
    </dgm:pt>
    <dgm:pt modelId="{9EEFA68C-21D0-4F56-B093-13A3F3EC3637}">
      <dgm:prSet custT="1"/>
      <dgm:spPr/>
      <dgm:t>
        <a:bodyPr/>
        <a:lstStyle/>
        <a:p>
          <a:pPr>
            <a:spcAft>
              <a:spcPts val="0"/>
            </a:spcAft>
          </a:pPr>
          <a:r>
            <a:rPr lang="en-US" sz="1800" dirty="0" smtClean="0"/>
            <a:t>Special Convective Initiation Project</a:t>
          </a:r>
          <a:endParaRPr lang="en-US" sz="1800" dirty="0"/>
        </a:p>
      </dgm:t>
    </dgm:pt>
    <dgm:pt modelId="{0BA547BF-B349-4714-AB47-32CB6DEA8401}" type="parTrans" cxnId="{85786C8F-C470-404E-B5B5-89248D07882B}">
      <dgm:prSet/>
      <dgm:spPr/>
      <dgm:t>
        <a:bodyPr/>
        <a:lstStyle/>
        <a:p>
          <a:endParaRPr lang="en-US" sz="2000"/>
        </a:p>
      </dgm:t>
    </dgm:pt>
    <dgm:pt modelId="{8C155801-C9E1-4079-AB51-B66B2F17B6F0}" type="sibTrans" cxnId="{85786C8F-C470-404E-B5B5-89248D07882B}">
      <dgm:prSet/>
      <dgm:spPr/>
      <dgm:t>
        <a:bodyPr/>
        <a:lstStyle/>
        <a:p>
          <a:endParaRPr lang="en-US" sz="2000"/>
        </a:p>
      </dgm:t>
    </dgm:pt>
    <dgm:pt modelId="{22C34A23-E791-4E89-BC36-3B5698D806CD}">
      <dgm:prSet custT="1"/>
      <dgm:spPr/>
      <dgm:t>
        <a:bodyPr/>
        <a:lstStyle/>
        <a:p>
          <a:pPr>
            <a:spcAft>
              <a:spcPts val="0"/>
            </a:spcAft>
          </a:pPr>
          <a:r>
            <a:rPr lang="en-US" sz="1400" dirty="0" smtClean="0"/>
            <a:t>Tilden Mayer</a:t>
          </a:r>
          <a:endParaRPr lang="en-US" sz="1400" dirty="0"/>
        </a:p>
      </dgm:t>
    </dgm:pt>
    <dgm:pt modelId="{4311CE9F-197F-4869-8B2B-F6357D531477}" type="parTrans" cxnId="{6C5D49C2-B13A-448F-A856-020D11DC5B38}">
      <dgm:prSet/>
      <dgm:spPr/>
      <dgm:t>
        <a:bodyPr/>
        <a:lstStyle/>
        <a:p>
          <a:endParaRPr lang="en-US" sz="2000"/>
        </a:p>
      </dgm:t>
    </dgm:pt>
    <dgm:pt modelId="{CFFD233F-184F-455C-A25F-DBA59C986DB4}" type="sibTrans" cxnId="{6C5D49C2-B13A-448F-A856-020D11DC5B38}">
      <dgm:prSet/>
      <dgm:spPr/>
      <dgm:t>
        <a:bodyPr/>
        <a:lstStyle/>
        <a:p>
          <a:endParaRPr lang="en-US" sz="2000"/>
        </a:p>
      </dgm:t>
    </dgm:pt>
    <dgm:pt modelId="{7560BA25-1A14-4B51-9303-5874F75397D2}">
      <dgm:prSet custT="1"/>
      <dgm:spPr/>
      <dgm:t>
        <a:bodyPr/>
        <a:lstStyle/>
        <a:p>
          <a:pPr>
            <a:spcAft>
              <a:spcPts val="0"/>
            </a:spcAft>
          </a:pPr>
          <a:r>
            <a:rPr lang="en-US" sz="1800" dirty="0" smtClean="0"/>
            <a:t>Dispersion Modeling </a:t>
          </a:r>
          <a:endParaRPr lang="en-US" sz="1800" dirty="0"/>
        </a:p>
      </dgm:t>
    </dgm:pt>
    <dgm:pt modelId="{D69BBA48-DAFA-46D4-A5FC-AA81991C74DD}" type="parTrans" cxnId="{D415AA57-4B15-4F55-8E32-334F9D26D8B9}">
      <dgm:prSet/>
      <dgm:spPr/>
      <dgm:t>
        <a:bodyPr/>
        <a:lstStyle/>
        <a:p>
          <a:endParaRPr lang="en-US" sz="2000"/>
        </a:p>
      </dgm:t>
    </dgm:pt>
    <dgm:pt modelId="{7844DB68-B44A-4DD9-AF4F-9D6ACC74CF21}" type="sibTrans" cxnId="{D415AA57-4B15-4F55-8E32-334F9D26D8B9}">
      <dgm:prSet/>
      <dgm:spPr/>
      <dgm:t>
        <a:bodyPr/>
        <a:lstStyle/>
        <a:p>
          <a:endParaRPr lang="en-US" sz="2000"/>
        </a:p>
      </dgm:t>
    </dgm:pt>
    <dgm:pt modelId="{B8343371-68D3-4031-BCA0-56C73106C126}">
      <dgm:prSet custT="1"/>
      <dgm:spPr/>
      <dgm:t>
        <a:bodyPr/>
        <a:lstStyle/>
        <a:p>
          <a:pPr>
            <a:spcAft>
              <a:spcPts val="0"/>
            </a:spcAft>
          </a:pPr>
          <a:r>
            <a:rPr lang="en-US" sz="1400" dirty="0" smtClean="0"/>
            <a:t>Ariel Stein</a:t>
          </a:r>
          <a:endParaRPr lang="en-US" sz="1400" dirty="0"/>
        </a:p>
      </dgm:t>
    </dgm:pt>
    <dgm:pt modelId="{16A2F13D-A227-4BEB-A8B0-C5DF721310DC}" type="parTrans" cxnId="{D1D00F85-93D5-47BA-9ADC-E339E13DF309}">
      <dgm:prSet/>
      <dgm:spPr/>
      <dgm:t>
        <a:bodyPr/>
        <a:lstStyle/>
        <a:p>
          <a:endParaRPr lang="en-US" sz="2000"/>
        </a:p>
      </dgm:t>
    </dgm:pt>
    <dgm:pt modelId="{C3398911-5093-4A4B-A1C2-8C227BE52CB4}" type="sibTrans" cxnId="{D1D00F85-93D5-47BA-9ADC-E339E13DF309}">
      <dgm:prSet/>
      <dgm:spPr/>
      <dgm:t>
        <a:bodyPr/>
        <a:lstStyle/>
        <a:p>
          <a:endParaRPr lang="en-US" sz="2000"/>
        </a:p>
      </dgm:t>
    </dgm:pt>
    <dgm:pt modelId="{2447FCA0-6705-40B8-9B5B-225C8B4C0AF5}">
      <dgm:prSet custT="1"/>
      <dgm:spPr/>
      <dgm:t>
        <a:bodyPr/>
        <a:lstStyle/>
        <a:p>
          <a:pPr>
            <a:spcAft>
              <a:spcPts val="0"/>
            </a:spcAft>
          </a:pPr>
          <a:r>
            <a:rPr lang="en-US" sz="1800" dirty="0" smtClean="0"/>
            <a:t>HYSPLIT-ALOHA Model Demo</a:t>
          </a:r>
          <a:endParaRPr lang="en-US" sz="1800" dirty="0"/>
        </a:p>
      </dgm:t>
    </dgm:pt>
    <dgm:pt modelId="{2D132FDF-1893-429C-B1A6-D7AFF6D484AA}" type="parTrans" cxnId="{8BA7926D-34E8-4615-B841-C23DB23F23F6}">
      <dgm:prSet/>
      <dgm:spPr/>
      <dgm:t>
        <a:bodyPr/>
        <a:lstStyle/>
        <a:p>
          <a:endParaRPr lang="en-US" sz="2000"/>
        </a:p>
      </dgm:t>
    </dgm:pt>
    <dgm:pt modelId="{75932CD2-45A9-4B59-A358-796126DFBF2D}" type="sibTrans" cxnId="{8BA7926D-34E8-4615-B841-C23DB23F23F6}">
      <dgm:prSet/>
      <dgm:spPr/>
      <dgm:t>
        <a:bodyPr/>
        <a:lstStyle/>
        <a:p>
          <a:endParaRPr lang="en-US" sz="2000"/>
        </a:p>
      </dgm:t>
    </dgm:pt>
    <dgm:pt modelId="{1E6E3EDD-F49A-47ED-8F78-39FB4BED4289}">
      <dgm:prSet custT="1"/>
      <dgm:spPr/>
      <dgm:t>
        <a:bodyPr/>
        <a:lstStyle/>
        <a:p>
          <a:pPr>
            <a:spcAft>
              <a:spcPts val="0"/>
            </a:spcAft>
          </a:pPr>
          <a:r>
            <a:rPr lang="en-US" sz="1400" dirty="0" smtClean="0"/>
            <a:t>Glenn </a:t>
          </a:r>
          <a:r>
            <a:rPr lang="en-US" sz="1400" dirty="0" err="1" smtClean="0"/>
            <a:t>Rolph</a:t>
          </a:r>
          <a:endParaRPr lang="en-US" sz="1400" dirty="0"/>
        </a:p>
      </dgm:t>
    </dgm:pt>
    <dgm:pt modelId="{17D92642-CB75-43A3-B25E-B82A81B76363}" type="parTrans" cxnId="{C124B839-6A44-43F6-BEBD-00F588A4DA32}">
      <dgm:prSet/>
      <dgm:spPr/>
      <dgm:t>
        <a:bodyPr/>
        <a:lstStyle/>
        <a:p>
          <a:endParaRPr lang="en-US" sz="2000"/>
        </a:p>
      </dgm:t>
    </dgm:pt>
    <dgm:pt modelId="{E58A84E2-6CFF-4110-A301-7CBD444D3F56}" type="sibTrans" cxnId="{C124B839-6A44-43F6-BEBD-00F588A4DA32}">
      <dgm:prSet/>
      <dgm:spPr/>
      <dgm:t>
        <a:bodyPr/>
        <a:lstStyle/>
        <a:p>
          <a:endParaRPr lang="en-US" sz="2000"/>
        </a:p>
      </dgm:t>
    </dgm:pt>
    <dgm:pt modelId="{058135E9-D687-41A5-A9B4-6C5782E19482}" type="pres">
      <dgm:prSet presAssocID="{390AFDF7-3696-4929-9AED-5B4B64ECE5F0}" presName="Name0" presStyleCnt="0">
        <dgm:presLayoutVars>
          <dgm:chMax val="7"/>
          <dgm:chPref val="7"/>
          <dgm:dir/>
        </dgm:presLayoutVars>
      </dgm:prSet>
      <dgm:spPr/>
      <dgm:t>
        <a:bodyPr/>
        <a:lstStyle/>
        <a:p>
          <a:endParaRPr lang="en-US"/>
        </a:p>
      </dgm:t>
    </dgm:pt>
    <dgm:pt modelId="{243DE29C-A097-4C4C-BCA7-AA10DA16DACF}" type="pres">
      <dgm:prSet presAssocID="{390AFDF7-3696-4929-9AED-5B4B64ECE5F0}" presName="Name1" presStyleCnt="0"/>
      <dgm:spPr/>
    </dgm:pt>
    <dgm:pt modelId="{C3C596F6-44CF-40FD-8160-3A7BA071B383}" type="pres">
      <dgm:prSet presAssocID="{390AFDF7-3696-4929-9AED-5B4B64ECE5F0}" presName="cycle" presStyleCnt="0"/>
      <dgm:spPr/>
    </dgm:pt>
    <dgm:pt modelId="{D21C95C9-4D71-4F14-9EBB-E6E42009B4B2}" type="pres">
      <dgm:prSet presAssocID="{390AFDF7-3696-4929-9AED-5B4B64ECE5F0}" presName="srcNode" presStyleLbl="node1" presStyleIdx="0" presStyleCnt="6"/>
      <dgm:spPr/>
    </dgm:pt>
    <dgm:pt modelId="{40C64F2C-52B1-47CC-9886-E28BCFEEE9A6}" type="pres">
      <dgm:prSet presAssocID="{390AFDF7-3696-4929-9AED-5B4B64ECE5F0}" presName="conn" presStyleLbl="parChTrans1D2" presStyleIdx="0" presStyleCnt="1"/>
      <dgm:spPr/>
      <dgm:t>
        <a:bodyPr/>
        <a:lstStyle/>
        <a:p>
          <a:endParaRPr lang="en-US"/>
        </a:p>
      </dgm:t>
    </dgm:pt>
    <dgm:pt modelId="{C7D70E48-1755-452B-91CE-6FC1E9C08105}" type="pres">
      <dgm:prSet presAssocID="{390AFDF7-3696-4929-9AED-5B4B64ECE5F0}" presName="extraNode" presStyleLbl="node1" presStyleIdx="0" presStyleCnt="6"/>
      <dgm:spPr/>
    </dgm:pt>
    <dgm:pt modelId="{21BF9A7A-CD2D-48DE-B040-A34E352F4631}" type="pres">
      <dgm:prSet presAssocID="{390AFDF7-3696-4929-9AED-5B4B64ECE5F0}" presName="dstNode" presStyleLbl="node1" presStyleIdx="0" presStyleCnt="6"/>
      <dgm:spPr/>
    </dgm:pt>
    <dgm:pt modelId="{85360035-072B-4357-A4AC-F32AD1D4362E}" type="pres">
      <dgm:prSet presAssocID="{67AB11C4-3FB7-45AB-9E36-6B2300DCF66D}" presName="text_1" presStyleLbl="node1" presStyleIdx="0" presStyleCnt="6">
        <dgm:presLayoutVars>
          <dgm:bulletEnabled val="1"/>
        </dgm:presLayoutVars>
      </dgm:prSet>
      <dgm:spPr/>
      <dgm:t>
        <a:bodyPr/>
        <a:lstStyle/>
        <a:p>
          <a:endParaRPr lang="en-US"/>
        </a:p>
      </dgm:t>
    </dgm:pt>
    <dgm:pt modelId="{0ED1841D-8514-453D-A019-B583D59B5FBD}" type="pres">
      <dgm:prSet presAssocID="{67AB11C4-3FB7-45AB-9E36-6B2300DCF66D}" presName="accent_1" presStyleCnt="0"/>
      <dgm:spPr/>
    </dgm:pt>
    <dgm:pt modelId="{33407D36-031A-4451-BBB9-4036AD37768E}" type="pres">
      <dgm:prSet presAssocID="{67AB11C4-3FB7-45AB-9E36-6B2300DCF66D}" presName="accentRepeatNode" presStyleLbl="solidFgAcc1" presStyleIdx="0" presStyleCnt="6"/>
      <dgm:spPr/>
    </dgm:pt>
    <dgm:pt modelId="{97F41167-5D45-49C5-8C8F-385B52931EED}" type="pres">
      <dgm:prSet presAssocID="{A9CECE81-D519-4C81-8D0E-81C5C87BAF27}" presName="text_2" presStyleLbl="node1" presStyleIdx="1" presStyleCnt="6">
        <dgm:presLayoutVars>
          <dgm:bulletEnabled val="1"/>
        </dgm:presLayoutVars>
      </dgm:prSet>
      <dgm:spPr/>
      <dgm:t>
        <a:bodyPr/>
        <a:lstStyle/>
        <a:p>
          <a:endParaRPr lang="en-US"/>
        </a:p>
      </dgm:t>
    </dgm:pt>
    <dgm:pt modelId="{D82F1E31-1F19-4453-8399-E6E33917080E}" type="pres">
      <dgm:prSet presAssocID="{A9CECE81-D519-4C81-8D0E-81C5C87BAF27}" presName="accent_2" presStyleCnt="0"/>
      <dgm:spPr/>
    </dgm:pt>
    <dgm:pt modelId="{084672DF-DD8C-4543-8891-A0303A3E7DF0}" type="pres">
      <dgm:prSet presAssocID="{A9CECE81-D519-4C81-8D0E-81C5C87BAF27}" presName="accentRepeatNode" presStyleLbl="solidFgAcc1" presStyleIdx="1" presStyleCnt="6"/>
      <dgm:spPr/>
    </dgm:pt>
    <dgm:pt modelId="{A6A49A1D-6B9B-4413-82FC-7E4A083BECF7}" type="pres">
      <dgm:prSet presAssocID="{D756CCE7-E1F7-4F4A-86E8-4B6DA997B813}" presName="text_3" presStyleLbl="node1" presStyleIdx="2" presStyleCnt="6">
        <dgm:presLayoutVars>
          <dgm:bulletEnabled val="1"/>
        </dgm:presLayoutVars>
      </dgm:prSet>
      <dgm:spPr/>
      <dgm:t>
        <a:bodyPr/>
        <a:lstStyle/>
        <a:p>
          <a:endParaRPr lang="en-US"/>
        </a:p>
      </dgm:t>
    </dgm:pt>
    <dgm:pt modelId="{E2FF1BA1-3C9F-4E49-9151-3D8816FC8694}" type="pres">
      <dgm:prSet presAssocID="{D756CCE7-E1F7-4F4A-86E8-4B6DA997B813}" presName="accent_3" presStyleCnt="0"/>
      <dgm:spPr/>
    </dgm:pt>
    <dgm:pt modelId="{7B90DAF4-9DB7-43C2-8E68-1D7A3D8EA20E}" type="pres">
      <dgm:prSet presAssocID="{D756CCE7-E1F7-4F4A-86E8-4B6DA997B813}" presName="accentRepeatNode" presStyleLbl="solidFgAcc1" presStyleIdx="2" presStyleCnt="6"/>
      <dgm:spPr/>
    </dgm:pt>
    <dgm:pt modelId="{A2739985-09DA-410C-A2EC-6161C1EE6273}" type="pres">
      <dgm:prSet presAssocID="{9EEFA68C-21D0-4F56-B093-13A3F3EC3637}" presName="text_4" presStyleLbl="node1" presStyleIdx="3" presStyleCnt="6">
        <dgm:presLayoutVars>
          <dgm:bulletEnabled val="1"/>
        </dgm:presLayoutVars>
      </dgm:prSet>
      <dgm:spPr/>
      <dgm:t>
        <a:bodyPr/>
        <a:lstStyle/>
        <a:p>
          <a:endParaRPr lang="en-US"/>
        </a:p>
      </dgm:t>
    </dgm:pt>
    <dgm:pt modelId="{6CDE0F17-1424-4A17-A587-7FFE4BBE29F9}" type="pres">
      <dgm:prSet presAssocID="{9EEFA68C-21D0-4F56-B093-13A3F3EC3637}" presName="accent_4" presStyleCnt="0"/>
      <dgm:spPr/>
    </dgm:pt>
    <dgm:pt modelId="{84ED436C-08B4-4C99-829A-94DFE14DBA3D}" type="pres">
      <dgm:prSet presAssocID="{9EEFA68C-21D0-4F56-B093-13A3F3EC3637}" presName="accentRepeatNode" presStyleLbl="solidFgAcc1" presStyleIdx="3" presStyleCnt="6"/>
      <dgm:spPr/>
    </dgm:pt>
    <dgm:pt modelId="{021CF006-7C58-41C7-A71E-A6461CA2AC6F}" type="pres">
      <dgm:prSet presAssocID="{7560BA25-1A14-4B51-9303-5874F75397D2}" presName="text_5" presStyleLbl="node1" presStyleIdx="4" presStyleCnt="6">
        <dgm:presLayoutVars>
          <dgm:bulletEnabled val="1"/>
        </dgm:presLayoutVars>
      </dgm:prSet>
      <dgm:spPr/>
      <dgm:t>
        <a:bodyPr/>
        <a:lstStyle/>
        <a:p>
          <a:endParaRPr lang="en-US"/>
        </a:p>
      </dgm:t>
    </dgm:pt>
    <dgm:pt modelId="{45E8296C-8786-484F-9C26-51F5AF355A28}" type="pres">
      <dgm:prSet presAssocID="{7560BA25-1A14-4B51-9303-5874F75397D2}" presName="accent_5" presStyleCnt="0"/>
      <dgm:spPr/>
    </dgm:pt>
    <dgm:pt modelId="{2E3EFAB3-1395-4628-800F-6658A9EA60CF}" type="pres">
      <dgm:prSet presAssocID="{7560BA25-1A14-4B51-9303-5874F75397D2}" presName="accentRepeatNode" presStyleLbl="solidFgAcc1" presStyleIdx="4" presStyleCnt="6"/>
      <dgm:spPr/>
    </dgm:pt>
    <dgm:pt modelId="{8A9F0D50-B872-4EA2-B6F4-5B63EE8E30FE}" type="pres">
      <dgm:prSet presAssocID="{2447FCA0-6705-40B8-9B5B-225C8B4C0AF5}" presName="text_6" presStyleLbl="node1" presStyleIdx="5" presStyleCnt="6">
        <dgm:presLayoutVars>
          <dgm:bulletEnabled val="1"/>
        </dgm:presLayoutVars>
      </dgm:prSet>
      <dgm:spPr/>
      <dgm:t>
        <a:bodyPr/>
        <a:lstStyle/>
        <a:p>
          <a:endParaRPr lang="en-US"/>
        </a:p>
      </dgm:t>
    </dgm:pt>
    <dgm:pt modelId="{C7303C9D-22D6-4AC8-A946-AA198C636D9B}" type="pres">
      <dgm:prSet presAssocID="{2447FCA0-6705-40B8-9B5B-225C8B4C0AF5}" presName="accent_6" presStyleCnt="0"/>
      <dgm:spPr/>
    </dgm:pt>
    <dgm:pt modelId="{0BE30A83-BFC8-486C-BE5D-156CEC1F8614}" type="pres">
      <dgm:prSet presAssocID="{2447FCA0-6705-40B8-9B5B-225C8B4C0AF5}" presName="accentRepeatNode" presStyleLbl="solidFgAcc1" presStyleIdx="5" presStyleCnt="6"/>
      <dgm:spPr/>
    </dgm:pt>
  </dgm:ptLst>
  <dgm:cxnLst>
    <dgm:cxn modelId="{44281592-DBFB-41F7-8AEF-CB440537720C}" srcId="{A9CECE81-D519-4C81-8D0E-81C5C87BAF27}" destId="{B150C144-4B2C-4B5E-A67C-05652A39A0F5}" srcOrd="0" destOrd="0" parTransId="{6130635A-C6CE-4E68-84B1-D4D9378477AE}" sibTransId="{4FF72F38-6629-42E9-A3D9-678189A30F87}"/>
    <dgm:cxn modelId="{AC930F9D-638C-4846-BF21-B737D5846310}" type="presOf" srcId="{08857D8F-0850-4CAC-894E-D81CBD1C1DE6}" destId="{40C64F2C-52B1-47CC-9886-E28BCFEEE9A6}" srcOrd="0" destOrd="0" presId="urn:microsoft.com/office/officeart/2008/layout/VerticalCurvedList"/>
    <dgm:cxn modelId="{6D18A125-CFFE-DF40-8668-7BDD8DDBFBE8}" type="presOf" srcId="{9EEFA68C-21D0-4F56-B093-13A3F3EC3637}" destId="{A2739985-09DA-410C-A2EC-6161C1EE6273}" srcOrd="0" destOrd="0" presId="urn:microsoft.com/office/officeart/2008/layout/VerticalCurvedList"/>
    <dgm:cxn modelId="{6C5D49C2-B13A-448F-A856-020D11DC5B38}" srcId="{9EEFA68C-21D0-4F56-B093-13A3F3EC3637}" destId="{22C34A23-E791-4E89-BC36-3B5698D806CD}" srcOrd="0" destOrd="0" parTransId="{4311CE9F-197F-4869-8B2B-F6357D531477}" sibTransId="{CFFD233F-184F-455C-A25F-DBA59C986DB4}"/>
    <dgm:cxn modelId="{85786C8F-C470-404E-B5B5-89248D07882B}" srcId="{390AFDF7-3696-4929-9AED-5B4B64ECE5F0}" destId="{9EEFA68C-21D0-4F56-B093-13A3F3EC3637}" srcOrd="3" destOrd="0" parTransId="{0BA547BF-B349-4714-AB47-32CB6DEA8401}" sibTransId="{8C155801-C9E1-4079-AB51-B66B2F17B6F0}"/>
    <dgm:cxn modelId="{3577BA9B-8382-4A74-948B-5FB3A0B71D75}" srcId="{67AB11C4-3FB7-45AB-9E36-6B2300DCF66D}" destId="{9EEE0A9C-242D-41B8-A4FF-4045CBCCE16D}" srcOrd="0" destOrd="0" parTransId="{0B2FD75C-9E19-4528-BB5E-44DCBCBB09D6}" sibTransId="{08857D8F-0850-4CAC-894E-D81CBD1C1DE6}"/>
    <dgm:cxn modelId="{22790177-BD38-C049-A77F-85D597BCD1FA}" type="presOf" srcId="{B150C144-4B2C-4B5E-A67C-05652A39A0F5}" destId="{97F41167-5D45-49C5-8C8F-385B52931EED}" srcOrd="0" destOrd="1" presId="urn:microsoft.com/office/officeart/2008/layout/VerticalCurvedList"/>
    <dgm:cxn modelId="{1673114D-5E2D-FC46-B79B-98793F750AC4}" type="presOf" srcId="{7560BA25-1A14-4B51-9303-5874F75397D2}" destId="{021CF006-7C58-41C7-A71E-A6461CA2AC6F}" srcOrd="0" destOrd="0" presId="urn:microsoft.com/office/officeart/2008/layout/VerticalCurvedList"/>
    <dgm:cxn modelId="{B699A1B7-D4DA-C844-B3B0-D5E11C735961}" type="presOf" srcId="{390AFDF7-3696-4929-9AED-5B4B64ECE5F0}" destId="{058135E9-D687-41A5-A9B4-6C5782E19482}" srcOrd="0" destOrd="0" presId="urn:microsoft.com/office/officeart/2008/layout/VerticalCurvedList"/>
    <dgm:cxn modelId="{D415AA57-4B15-4F55-8E32-334F9D26D8B9}" srcId="{390AFDF7-3696-4929-9AED-5B4B64ECE5F0}" destId="{7560BA25-1A14-4B51-9303-5874F75397D2}" srcOrd="4" destOrd="0" parTransId="{D69BBA48-DAFA-46D4-A5FC-AA81991C74DD}" sibTransId="{7844DB68-B44A-4DD9-AF4F-9D6ACC74CF21}"/>
    <dgm:cxn modelId="{733405E1-E085-B848-8B44-C0143A2BAD70}" type="presOf" srcId="{2447FCA0-6705-40B8-9B5B-225C8B4C0AF5}" destId="{8A9F0D50-B872-4EA2-B6F4-5B63EE8E30FE}" srcOrd="0" destOrd="0" presId="urn:microsoft.com/office/officeart/2008/layout/VerticalCurvedList"/>
    <dgm:cxn modelId="{44F261C9-38DB-D34E-8D36-0EA1EC314BD3}" type="presOf" srcId="{A9CECE81-D519-4C81-8D0E-81C5C87BAF27}" destId="{97F41167-5D45-49C5-8C8F-385B52931EED}" srcOrd="0" destOrd="0" presId="urn:microsoft.com/office/officeart/2008/layout/VerticalCurvedList"/>
    <dgm:cxn modelId="{C124B839-6A44-43F6-BEBD-00F588A4DA32}" srcId="{2447FCA0-6705-40B8-9B5B-225C8B4C0AF5}" destId="{1E6E3EDD-F49A-47ED-8F78-39FB4BED4289}" srcOrd="0" destOrd="0" parTransId="{17D92642-CB75-43A3-B25E-B82A81B76363}" sibTransId="{E58A84E2-6CFF-4110-A301-7CBD444D3F56}"/>
    <dgm:cxn modelId="{D1D00F85-93D5-47BA-9ADC-E339E13DF309}" srcId="{7560BA25-1A14-4B51-9303-5874F75397D2}" destId="{B8343371-68D3-4031-BCA0-56C73106C126}" srcOrd="0" destOrd="0" parTransId="{16A2F13D-A227-4BEB-A8B0-C5DF721310DC}" sibTransId="{C3398911-5093-4A4B-A1C2-8C227BE52CB4}"/>
    <dgm:cxn modelId="{7B6AEEF2-ED18-4A71-B2EB-113DE172B16D}" srcId="{390AFDF7-3696-4929-9AED-5B4B64ECE5F0}" destId="{67AB11C4-3FB7-45AB-9E36-6B2300DCF66D}" srcOrd="0" destOrd="0" parTransId="{984A50B1-0F57-4779-BAA8-C29F0FD2BE42}" sibTransId="{059CB8CE-FADA-4270-B1B6-49A135E18638}"/>
    <dgm:cxn modelId="{8BA7926D-34E8-4615-B841-C23DB23F23F6}" srcId="{390AFDF7-3696-4929-9AED-5B4B64ECE5F0}" destId="{2447FCA0-6705-40B8-9B5B-225C8B4C0AF5}" srcOrd="5" destOrd="0" parTransId="{2D132FDF-1893-429C-B1A6-D7AFF6D484AA}" sibTransId="{75932CD2-45A9-4B59-A358-796126DFBF2D}"/>
    <dgm:cxn modelId="{DF174A75-795A-0847-A87D-7D02242EBB9C}" type="presOf" srcId="{D756CCE7-E1F7-4F4A-86E8-4B6DA997B813}" destId="{A6A49A1D-6B9B-4413-82FC-7E4A083BECF7}" srcOrd="0" destOrd="0" presId="urn:microsoft.com/office/officeart/2008/layout/VerticalCurvedList"/>
    <dgm:cxn modelId="{B090B6FB-8C2A-4447-9F7F-886628EEC549}" srcId="{390AFDF7-3696-4929-9AED-5B4B64ECE5F0}" destId="{D756CCE7-E1F7-4F4A-86E8-4B6DA997B813}" srcOrd="2" destOrd="0" parTransId="{ECD1EFF0-A189-4A9B-B85B-A2110D7F37F9}" sibTransId="{7E4871DE-4EFD-4C9E-952D-D389286900A2}"/>
    <dgm:cxn modelId="{B2E84075-0D8D-D445-9299-6CBCC16ED777}" type="presOf" srcId="{9EEE0A9C-242D-41B8-A4FF-4045CBCCE16D}" destId="{85360035-072B-4357-A4AC-F32AD1D4362E}" srcOrd="0" destOrd="1" presId="urn:microsoft.com/office/officeart/2008/layout/VerticalCurvedList"/>
    <dgm:cxn modelId="{5D0A41CF-6313-3C45-BFF6-652E8AC6BE51}" type="presOf" srcId="{B8343371-68D3-4031-BCA0-56C73106C126}" destId="{021CF006-7C58-41C7-A71E-A6461CA2AC6F}" srcOrd="0" destOrd="1" presId="urn:microsoft.com/office/officeart/2008/layout/VerticalCurvedList"/>
    <dgm:cxn modelId="{575D89CD-64DD-064B-ACA6-BB438A742DFC}" type="presOf" srcId="{A39515D7-9387-49FB-9232-7C7BF9E72799}" destId="{A6A49A1D-6B9B-4413-82FC-7E4A083BECF7}" srcOrd="0" destOrd="1" presId="urn:microsoft.com/office/officeart/2008/layout/VerticalCurvedList"/>
    <dgm:cxn modelId="{40F74BC4-3B2C-6840-9961-4626454C9F0F}" type="presOf" srcId="{1E6E3EDD-F49A-47ED-8F78-39FB4BED4289}" destId="{8A9F0D50-B872-4EA2-B6F4-5B63EE8E30FE}" srcOrd="0" destOrd="1" presId="urn:microsoft.com/office/officeart/2008/layout/VerticalCurvedList"/>
    <dgm:cxn modelId="{14A6C749-A1A3-2840-A0E2-50D8BA5D18D6}" type="presOf" srcId="{67AB11C4-3FB7-45AB-9E36-6B2300DCF66D}" destId="{85360035-072B-4357-A4AC-F32AD1D4362E}" srcOrd="0" destOrd="0" presId="urn:microsoft.com/office/officeart/2008/layout/VerticalCurvedList"/>
    <dgm:cxn modelId="{19DFCEED-FFD6-49B6-9A18-FE4211AAB3C3}" srcId="{390AFDF7-3696-4929-9AED-5B4B64ECE5F0}" destId="{A9CECE81-D519-4C81-8D0E-81C5C87BAF27}" srcOrd="1" destOrd="0" parTransId="{C445C60A-96A7-4B68-A752-E8C1F99D2612}" sibTransId="{86E14230-9BC1-48B8-A9A7-A618C15CB175}"/>
    <dgm:cxn modelId="{B40C9627-8787-42DE-BB97-D6B1164E447F}" srcId="{D756CCE7-E1F7-4F4A-86E8-4B6DA997B813}" destId="{A39515D7-9387-49FB-9232-7C7BF9E72799}" srcOrd="0" destOrd="0" parTransId="{DB9E8FB5-B2F8-4BC0-8A38-A5DAEE3D27C2}" sibTransId="{87D69DBE-E48E-4C9D-81DF-9B9D39381929}"/>
    <dgm:cxn modelId="{A69241C8-4436-374D-9835-E6879FC50F73}" type="presOf" srcId="{22C34A23-E791-4E89-BC36-3B5698D806CD}" destId="{A2739985-09DA-410C-A2EC-6161C1EE6273}" srcOrd="0" destOrd="1" presId="urn:microsoft.com/office/officeart/2008/layout/VerticalCurvedList"/>
    <dgm:cxn modelId="{B74B2AF1-6EBE-1F48-AC82-EAFC2509565D}" type="presParOf" srcId="{058135E9-D687-41A5-A9B4-6C5782E19482}" destId="{243DE29C-A097-4C4C-BCA7-AA10DA16DACF}" srcOrd="0" destOrd="0" presId="urn:microsoft.com/office/officeart/2008/layout/VerticalCurvedList"/>
    <dgm:cxn modelId="{11DA04EA-605F-B548-A87A-CFE5DBC7475E}" type="presParOf" srcId="{243DE29C-A097-4C4C-BCA7-AA10DA16DACF}" destId="{C3C596F6-44CF-40FD-8160-3A7BA071B383}" srcOrd="0" destOrd="0" presId="urn:microsoft.com/office/officeart/2008/layout/VerticalCurvedList"/>
    <dgm:cxn modelId="{28374B53-3C0E-CC44-A3AF-5106A6A359FC}" type="presParOf" srcId="{C3C596F6-44CF-40FD-8160-3A7BA071B383}" destId="{D21C95C9-4D71-4F14-9EBB-E6E42009B4B2}" srcOrd="0" destOrd="0" presId="urn:microsoft.com/office/officeart/2008/layout/VerticalCurvedList"/>
    <dgm:cxn modelId="{A282C314-336F-A54D-9076-27D1AEABE7D3}" type="presParOf" srcId="{C3C596F6-44CF-40FD-8160-3A7BA071B383}" destId="{40C64F2C-52B1-47CC-9886-E28BCFEEE9A6}" srcOrd="1" destOrd="0" presId="urn:microsoft.com/office/officeart/2008/layout/VerticalCurvedList"/>
    <dgm:cxn modelId="{9B15CA77-3C35-4E44-AD29-167255976B72}" type="presParOf" srcId="{C3C596F6-44CF-40FD-8160-3A7BA071B383}" destId="{C7D70E48-1755-452B-91CE-6FC1E9C08105}" srcOrd="2" destOrd="0" presId="urn:microsoft.com/office/officeart/2008/layout/VerticalCurvedList"/>
    <dgm:cxn modelId="{283F5AAE-3600-CB4C-B60F-04BDB79C595D}" type="presParOf" srcId="{C3C596F6-44CF-40FD-8160-3A7BA071B383}" destId="{21BF9A7A-CD2D-48DE-B040-A34E352F4631}" srcOrd="3" destOrd="0" presId="urn:microsoft.com/office/officeart/2008/layout/VerticalCurvedList"/>
    <dgm:cxn modelId="{44A344B6-3C7B-BC49-963C-739D2B4D4D98}" type="presParOf" srcId="{243DE29C-A097-4C4C-BCA7-AA10DA16DACF}" destId="{85360035-072B-4357-A4AC-F32AD1D4362E}" srcOrd="1" destOrd="0" presId="urn:microsoft.com/office/officeart/2008/layout/VerticalCurvedList"/>
    <dgm:cxn modelId="{82C473AB-6233-A243-B461-492793F32B4D}" type="presParOf" srcId="{243DE29C-A097-4C4C-BCA7-AA10DA16DACF}" destId="{0ED1841D-8514-453D-A019-B583D59B5FBD}" srcOrd="2" destOrd="0" presId="urn:microsoft.com/office/officeart/2008/layout/VerticalCurvedList"/>
    <dgm:cxn modelId="{792E51F3-0441-7A47-BE31-1FF9178629A4}" type="presParOf" srcId="{0ED1841D-8514-453D-A019-B583D59B5FBD}" destId="{33407D36-031A-4451-BBB9-4036AD37768E}" srcOrd="0" destOrd="0" presId="urn:microsoft.com/office/officeart/2008/layout/VerticalCurvedList"/>
    <dgm:cxn modelId="{826F7DEF-68E4-5A44-9EA8-3370734C1775}" type="presParOf" srcId="{243DE29C-A097-4C4C-BCA7-AA10DA16DACF}" destId="{97F41167-5D45-49C5-8C8F-385B52931EED}" srcOrd="3" destOrd="0" presId="urn:microsoft.com/office/officeart/2008/layout/VerticalCurvedList"/>
    <dgm:cxn modelId="{D526F8CC-0D68-A94F-AEBF-4B5C749AB7DE}" type="presParOf" srcId="{243DE29C-A097-4C4C-BCA7-AA10DA16DACF}" destId="{D82F1E31-1F19-4453-8399-E6E33917080E}" srcOrd="4" destOrd="0" presId="urn:microsoft.com/office/officeart/2008/layout/VerticalCurvedList"/>
    <dgm:cxn modelId="{903191FE-A8D3-2C4F-A4D0-401EAC1AD6C3}" type="presParOf" srcId="{D82F1E31-1F19-4453-8399-E6E33917080E}" destId="{084672DF-DD8C-4543-8891-A0303A3E7DF0}" srcOrd="0" destOrd="0" presId="urn:microsoft.com/office/officeart/2008/layout/VerticalCurvedList"/>
    <dgm:cxn modelId="{B922DDDE-220B-DB4D-B87A-8C5CF3D98270}" type="presParOf" srcId="{243DE29C-A097-4C4C-BCA7-AA10DA16DACF}" destId="{A6A49A1D-6B9B-4413-82FC-7E4A083BECF7}" srcOrd="5" destOrd="0" presId="urn:microsoft.com/office/officeart/2008/layout/VerticalCurvedList"/>
    <dgm:cxn modelId="{4DB065F9-39A9-634C-A0FC-61DAA5EF7DC6}" type="presParOf" srcId="{243DE29C-A097-4C4C-BCA7-AA10DA16DACF}" destId="{E2FF1BA1-3C9F-4E49-9151-3D8816FC8694}" srcOrd="6" destOrd="0" presId="urn:microsoft.com/office/officeart/2008/layout/VerticalCurvedList"/>
    <dgm:cxn modelId="{89B80924-65E7-7C4F-BB7E-FBE21DA092FE}" type="presParOf" srcId="{E2FF1BA1-3C9F-4E49-9151-3D8816FC8694}" destId="{7B90DAF4-9DB7-43C2-8E68-1D7A3D8EA20E}" srcOrd="0" destOrd="0" presId="urn:microsoft.com/office/officeart/2008/layout/VerticalCurvedList"/>
    <dgm:cxn modelId="{6A1150E3-467C-0549-82BC-87685DEFC209}" type="presParOf" srcId="{243DE29C-A097-4C4C-BCA7-AA10DA16DACF}" destId="{A2739985-09DA-410C-A2EC-6161C1EE6273}" srcOrd="7" destOrd="0" presId="urn:microsoft.com/office/officeart/2008/layout/VerticalCurvedList"/>
    <dgm:cxn modelId="{16208120-B171-1B43-9C8E-BF88507AD162}" type="presParOf" srcId="{243DE29C-A097-4C4C-BCA7-AA10DA16DACF}" destId="{6CDE0F17-1424-4A17-A587-7FFE4BBE29F9}" srcOrd="8" destOrd="0" presId="urn:microsoft.com/office/officeart/2008/layout/VerticalCurvedList"/>
    <dgm:cxn modelId="{C5B8AAD2-F17A-B749-83B0-B86331A112E1}" type="presParOf" srcId="{6CDE0F17-1424-4A17-A587-7FFE4BBE29F9}" destId="{84ED436C-08B4-4C99-829A-94DFE14DBA3D}" srcOrd="0" destOrd="0" presId="urn:microsoft.com/office/officeart/2008/layout/VerticalCurvedList"/>
    <dgm:cxn modelId="{176F3AD9-A449-D44D-8744-DC30F1BCEC0A}" type="presParOf" srcId="{243DE29C-A097-4C4C-BCA7-AA10DA16DACF}" destId="{021CF006-7C58-41C7-A71E-A6461CA2AC6F}" srcOrd="9" destOrd="0" presId="urn:microsoft.com/office/officeart/2008/layout/VerticalCurvedList"/>
    <dgm:cxn modelId="{6AE444A0-4072-2643-B81F-1FE4029A1EB5}" type="presParOf" srcId="{243DE29C-A097-4C4C-BCA7-AA10DA16DACF}" destId="{45E8296C-8786-484F-9C26-51F5AF355A28}" srcOrd="10" destOrd="0" presId="urn:microsoft.com/office/officeart/2008/layout/VerticalCurvedList"/>
    <dgm:cxn modelId="{9DB838F0-7725-DC4A-8F54-646D86F0BAE0}" type="presParOf" srcId="{45E8296C-8786-484F-9C26-51F5AF355A28}" destId="{2E3EFAB3-1395-4628-800F-6658A9EA60CF}" srcOrd="0" destOrd="0" presId="urn:microsoft.com/office/officeart/2008/layout/VerticalCurvedList"/>
    <dgm:cxn modelId="{4ACB9B22-BF90-7542-BDFD-37FD27A1FE12}" type="presParOf" srcId="{243DE29C-A097-4C4C-BCA7-AA10DA16DACF}" destId="{8A9F0D50-B872-4EA2-B6F4-5B63EE8E30FE}" srcOrd="11" destOrd="0" presId="urn:microsoft.com/office/officeart/2008/layout/VerticalCurvedList"/>
    <dgm:cxn modelId="{49062630-16EE-BE4E-A0B6-C44902E2A3C4}" type="presParOf" srcId="{243DE29C-A097-4C4C-BCA7-AA10DA16DACF}" destId="{C7303C9D-22D6-4AC8-A946-AA198C636D9B}" srcOrd="12" destOrd="0" presId="urn:microsoft.com/office/officeart/2008/layout/VerticalCurvedList"/>
    <dgm:cxn modelId="{CD7680D5-5FB7-8E45-BEAE-40AD2021FC22}" type="presParOf" srcId="{C7303C9D-22D6-4AC8-A946-AA198C636D9B}" destId="{0BE30A83-BFC8-486C-BE5D-156CEC1F86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9EB94-F5AD-452B-B5FD-14B74BEC6075}" type="datetimeFigureOut">
              <a:rPr lang="en-US" smtClean="0"/>
              <a:t>6/3/2016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937EE-F0B7-4AC3-94B7-22809C3A57B5}" type="slidenum">
              <a:rPr lang="en-US" smtClean="0"/>
              <a:t>‹#›</a:t>
            </a:fld>
            <a:endParaRPr lang="en-US" dirty="0"/>
          </a:p>
        </p:txBody>
      </p:sp>
    </p:spTree>
    <p:extLst>
      <p:ext uri="{BB962C8B-B14F-4D97-AF65-F5344CB8AC3E}">
        <p14:creationId xmlns:p14="http://schemas.microsoft.com/office/powerpoint/2010/main" val="2091606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It is an honor to have been assigned the responsibility of presenting an overview of ARL’s dispersion and boundary layer research programs. I would specially like to thank our acting</a:t>
            </a:r>
            <a:r>
              <a:rPr lang="en-US" sz="1200" dirty="0" smtClean="0"/>
              <a:t> director, Richard </a:t>
            </a:r>
            <a:r>
              <a:rPr lang="en-US" sz="1200" dirty="0" err="1" smtClean="0"/>
              <a:t>Artz</a:t>
            </a:r>
            <a:r>
              <a:rPr lang="en-US" sz="1200" dirty="0" smtClean="0"/>
              <a:t>, for his leadership and also for giving me the opportunity to give this presentation.</a:t>
            </a:r>
            <a:r>
              <a:rPr lang="en-US" sz="1200" baseline="0" dirty="0" smtClean="0"/>
              <a:t> I welcome our colleagues from OAR and other NOAA offices, our stake holders, other guests, and especially our reviewers. And to our reviewers I say that we sincerely appreciate the time and effort you have given thus far and look forward to receiving your comments and suggestions for improvement.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a:t>
            </a:fld>
            <a:endParaRPr lang="en-US" dirty="0"/>
          </a:p>
        </p:txBody>
      </p:sp>
    </p:spTree>
    <p:extLst>
      <p:ext uri="{BB962C8B-B14F-4D97-AF65-F5344CB8AC3E}">
        <p14:creationId xmlns:p14="http://schemas.microsoft.com/office/powerpoint/2010/main" val="260051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publish in prestigious international journals</a:t>
            </a:r>
            <a:r>
              <a:rPr lang="en-US" dirty="0"/>
              <a:t> </a:t>
            </a:r>
            <a:r>
              <a:rPr lang="en-US" dirty="0" smtClean="0"/>
              <a:t>such as JGR, Atmospheric Environment, etc.</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11</a:t>
            </a:fld>
            <a:endParaRPr lang="en-US" dirty="0"/>
          </a:p>
        </p:txBody>
      </p:sp>
    </p:spTree>
    <p:extLst>
      <p:ext uri="{BB962C8B-B14F-4D97-AF65-F5344CB8AC3E}">
        <p14:creationId xmlns:p14="http://schemas.microsoft.com/office/powerpoint/2010/main" val="410110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ARL consistently transitions dispersion model products from research</a:t>
            </a:r>
            <a:r>
              <a:rPr lang="en-US" baseline="0" dirty="0" smtClean="0"/>
              <a:t> to operations. </a:t>
            </a:r>
            <a:endParaRPr lang="en-US" dirty="0" smtClean="0"/>
          </a:p>
          <a:p>
            <a:r>
              <a:rPr lang="en-US" dirty="0" smtClean="0"/>
              <a:t>The</a:t>
            </a:r>
            <a:r>
              <a:rPr lang="en-US" baseline="0" dirty="0" smtClean="0"/>
              <a:t> HYSPLIT model counts </a:t>
            </a:r>
            <a:r>
              <a:rPr lang="en-US" dirty="0" smtClean="0"/>
              <a:t>with a user base of thousands</a:t>
            </a:r>
            <a:r>
              <a:rPr lang="en-US" baseline="0" dirty="0" smtClean="0"/>
              <a:t> of people and we are c</a:t>
            </a:r>
            <a:r>
              <a:rPr lang="en-US" dirty="0" smtClean="0"/>
              <a:t>ontinuously expanding HYSPLIT usage in web, for PC, Mac, and </a:t>
            </a:r>
            <a:r>
              <a:rPr lang="en-US" dirty="0" err="1" smtClean="0"/>
              <a:t>linux</a:t>
            </a:r>
            <a:r>
              <a:rPr lang="en-US" dirty="0" smtClean="0"/>
              <a:t> environments.</a:t>
            </a:r>
          </a:p>
          <a:p>
            <a:r>
              <a:rPr lang="en-US" dirty="0" smtClean="0"/>
              <a:t>On the other hand, ARL operates one of the primary tracer experiment facilities in the nation for dispersion model development.</a:t>
            </a:r>
          </a:p>
          <a:p>
            <a:r>
              <a:rPr lang="en-US" dirty="0" smtClean="0"/>
              <a:t>ARL</a:t>
            </a:r>
            <a:r>
              <a:rPr lang="en-US" baseline="0" dirty="0" smtClean="0"/>
              <a:t> scientists actively participate and lead the WMO’s international radiation modeling activities within the context of the </a:t>
            </a:r>
            <a:r>
              <a:rPr lang="en-US" dirty="0" smtClean="0">
                <a:solidFill>
                  <a:schemeClr val="tx1"/>
                </a:solidFill>
              </a:rPr>
              <a:t>Regional Specialized Meteorological Center and the Comprehensive Test Ban Treaty Organization.</a:t>
            </a:r>
            <a:endParaRPr lang="en-US" dirty="0" smtClean="0"/>
          </a:p>
          <a:p>
            <a:r>
              <a:rPr lang="en-US" dirty="0" smtClean="0"/>
              <a:t>In addition, the </a:t>
            </a:r>
            <a:r>
              <a:rPr lang="en-US" dirty="0" err="1" smtClean="0"/>
              <a:t>HyRad</a:t>
            </a:r>
            <a:r>
              <a:rPr lang="en-US" dirty="0" smtClean="0"/>
              <a:t> model has been accepted as</a:t>
            </a:r>
            <a:r>
              <a:rPr lang="en-US" baseline="0" dirty="0" smtClean="0"/>
              <a:t> a tool for DOE’s Subcommittee on Consequence Assessment and Protective Actions (SCAPA)</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12</a:t>
            </a:fld>
            <a:endParaRPr lang="en-US" dirty="0"/>
          </a:p>
        </p:txBody>
      </p:sp>
    </p:spTree>
    <p:extLst>
      <p:ext uri="{BB962C8B-B14F-4D97-AF65-F5344CB8AC3E}">
        <p14:creationId xmlns:p14="http://schemas.microsoft.com/office/powerpoint/2010/main" val="208659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HYSPLIT, developed by ARL, is one of the most widely used models for atmospheric trajectory and dispersion calculations. HYSPLIT is a complete system for computing simple air parcel trajectories as well as complex transport, dispersion, chemical transformation, and deposition simulations. Some examples of its applications include tracking and forecasting the release of radioactive material, wildfire smoke, windblown dust , pollutants from various stationary and mobile emission sources, allergens and volcanic ash.</a:t>
            </a:r>
          </a:p>
          <a:p>
            <a:r>
              <a:rPr lang="en-US" dirty="0" smtClean="0"/>
              <a:t>Our</a:t>
            </a:r>
            <a:r>
              <a:rPr lang="en-US" baseline="0" dirty="0" smtClean="0"/>
              <a:t> dispersion products are not only used for operational applications at the NWS but also by other US government agencies, academia, and private companies</a:t>
            </a:r>
          </a:p>
          <a:p>
            <a:r>
              <a:rPr lang="en-US" baseline="0" dirty="0" smtClean="0"/>
              <a:t>For instance, HYSPLIT for radiation applications (</a:t>
            </a:r>
            <a:r>
              <a:rPr lang="en-US" baseline="0" dirty="0" err="1" smtClean="0"/>
              <a:t>HyRad</a:t>
            </a:r>
            <a:r>
              <a:rPr lang="en-US" baseline="0" dirty="0" smtClean="0"/>
              <a:t>) is going to be used by DOE for the Nevada Nuclear Security Administration.</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13</a:t>
            </a:fld>
            <a:endParaRPr lang="en-US" dirty="0"/>
          </a:p>
        </p:txBody>
      </p:sp>
    </p:spTree>
    <p:extLst>
      <p:ext uri="{BB962C8B-B14F-4D97-AF65-F5344CB8AC3E}">
        <p14:creationId xmlns:p14="http://schemas.microsoft.com/office/powerpoint/2010/main" val="2744721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t>
            </a:r>
            <a:r>
              <a:rPr lang="en-US" baseline="0" dirty="0" smtClean="0"/>
              <a:t> the last few years SORD personnel have upgraded and completely replaced the Nevada National Security Site </a:t>
            </a:r>
            <a:r>
              <a:rPr lang="en-US" baseline="0" dirty="0" err="1" smtClean="0"/>
              <a:t>mesonet</a:t>
            </a:r>
            <a:r>
              <a:rPr lang="en-US" baseline="0" dirty="0" smtClean="0"/>
              <a:t>. </a:t>
            </a:r>
          </a:p>
          <a:p>
            <a:r>
              <a:rPr lang="en-US" baseline="0" dirty="0" smtClean="0"/>
              <a:t>FRD lead the Sagebrush experiments, one of the most recent short-range tracer experiments. </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14</a:t>
            </a:fld>
            <a:endParaRPr lang="en-US" dirty="0"/>
          </a:p>
        </p:txBody>
      </p:sp>
    </p:spTree>
    <p:extLst>
      <p:ext uri="{BB962C8B-B14F-4D97-AF65-F5344CB8AC3E}">
        <p14:creationId xmlns:p14="http://schemas.microsoft.com/office/powerpoint/2010/main" val="17902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perform our work we rely</a:t>
            </a:r>
            <a:r>
              <a:rPr lang="en-US" baseline="0" dirty="0" smtClean="0"/>
              <a:t> on a network of collaborators. These partners help us develop our research. Many of them use our products and also give us feedback for further improvement.</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15</a:t>
            </a:fld>
            <a:endParaRPr lang="en-US" dirty="0"/>
          </a:p>
        </p:txBody>
      </p:sp>
    </p:spTree>
    <p:extLst>
      <p:ext uri="{BB962C8B-B14F-4D97-AF65-F5344CB8AC3E}">
        <p14:creationId xmlns:p14="http://schemas.microsoft.com/office/powerpoint/2010/main" val="244436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ARL will now present five talks and a demonstration that will further expand on the main topics that I just introduced. </a:t>
            </a:r>
          </a:p>
          <a:p>
            <a:pPr>
              <a:buFontTx/>
              <a:buNone/>
            </a:pPr>
            <a:endParaRPr lang="en-US" baseline="0" dirty="0" smtClean="0"/>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baseline="0" dirty="0" smtClean="0"/>
              <a:t>In addition, ARL scientist will present 18 posters that will give you more details on the research and applications concerning Dispersion and BL. The subsequent presentations will introduce the posters that are relevant to their topics.</a:t>
            </a:r>
          </a:p>
          <a:p>
            <a:pPr>
              <a:buFontTx/>
              <a:buNone/>
            </a:pPr>
            <a:endParaRPr lang="en-US" baseline="0" dirty="0" smtClean="0"/>
          </a:p>
          <a:p>
            <a:pPr>
              <a:buFontTx/>
              <a:buChar char="-"/>
            </a:pPr>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aseline="0" dirty="0" smtClean="0"/>
          </a:p>
          <a:p>
            <a:pPr>
              <a:buFontTx/>
              <a:buNone/>
            </a:pPr>
            <a:endParaRPr lang="en-US" baseline="0" dirty="0" smtClean="0"/>
          </a:p>
          <a:p>
            <a:pPr>
              <a:buFontTx/>
              <a:buChar char="-"/>
            </a:pPr>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baseline="0" dirty="0" smtClean="0"/>
          </a:p>
          <a:p>
            <a:pPr>
              <a:buFontTx/>
              <a:buNone/>
            </a:pPr>
            <a:endParaRPr lang="en-US" baseline="0" dirty="0" smtClean="0"/>
          </a:p>
          <a:p>
            <a:pPr>
              <a:buFontTx/>
              <a:buChar char="-"/>
            </a:pPr>
            <a:endParaRPr lang="en-US" baseline="0" dirty="0" smtClean="0"/>
          </a:p>
          <a:p>
            <a:pPr lvl="0"/>
            <a:endParaRPr lang="en-US" dirty="0"/>
          </a:p>
        </p:txBody>
      </p:sp>
      <p:sp>
        <p:nvSpPr>
          <p:cNvPr id="4" name="Slide Number Placeholder 3"/>
          <p:cNvSpPr>
            <a:spLocks noGrp="1"/>
          </p:cNvSpPr>
          <p:nvPr>
            <p:ph type="sldNum" sz="quarter" idx="10"/>
          </p:nvPr>
        </p:nvSpPr>
        <p:spPr/>
        <p:txBody>
          <a:bodyPr/>
          <a:lstStyle/>
          <a:p>
            <a:fld id="{44968C90-F160-400A-9168-041FF088281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ARL’s dispersion and boundary layer research programs have the longest history in the laboratory (65+ years) and they are conducted</a:t>
            </a:r>
            <a:r>
              <a:rPr lang="en-US" sz="1200" dirty="0" smtClean="0"/>
              <a:t> across all the </a:t>
            </a:r>
            <a:r>
              <a:rPr lang="en-US" sz="1200" baseline="0" dirty="0" smtClean="0"/>
              <a:t>divisions of the laboratory. These programs serve as unifying themes</a:t>
            </a:r>
            <a:r>
              <a:rPr lang="en-US" sz="1200" dirty="0" smtClean="0"/>
              <a:t> </a:t>
            </a:r>
            <a:r>
              <a:rPr lang="en-US" sz="1200" baseline="0" dirty="0" smtClean="0"/>
              <a:t>across the laboratory. An understanding of dispersion meteorology requires a deep knowledge of boundary layer processes, since mostly we are interested in understanding and modeling dispersion within that portion of the atmosphere. Our emphasis on boundary layer meteorology is a natural outgrowth of our research in dispersion meteorology. The emphasis on boundary layer meteorological research is sufficient to warrant the creation of a strategic plan separate from that of dispersion meteorology. For the purposes of this review, we have combined the two fields of study since they are so very closely related.</a:t>
            </a:r>
            <a:endParaRPr lang="en-US" dirty="0" smtClean="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2</a:t>
            </a:fld>
            <a:endParaRPr lang="en-US" dirty="0"/>
          </a:p>
        </p:txBody>
      </p:sp>
    </p:spTree>
    <p:extLst>
      <p:ext uri="{BB962C8B-B14F-4D97-AF65-F5344CB8AC3E}">
        <p14:creationId xmlns:p14="http://schemas.microsoft.com/office/powerpoint/2010/main" val="157297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dispersion program</a:t>
            </a:r>
            <a:r>
              <a:rPr lang="en-US" baseline="0" dirty="0" smtClean="0"/>
              <a:t> strategic </a:t>
            </a:r>
            <a:r>
              <a:rPr lang="en-US" dirty="0" smtClean="0"/>
              <a:t>plan defines the mission and goals of our research and development efforts. The mission is to provide the highest quality atmospheric and meteorological research and services to our partners, the research community, and society protecting human health and our environment. There are two goals associated with this mission. These are: 1) improve the quality of atmospheric transport and diffusion predictions and assessments, which includes the estimation of uncertainties, and 2) Improve our understanding and modeling of the structure of the Planetary Boundary Layer</a:t>
            </a: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3</a:t>
            </a:fld>
            <a:endParaRPr lang="en-US" dirty="0"/>
          </a:p>
        </p:txBody>
      </p:sp>
    </p:spTree>
    <p:extLst>
      <p:ext uri="{BB962C8B-B14F-4D97-AF65-F5344CB8AC3E}">
        <p14:creationId xmlns:p14="http://schemas.microsoft.com/office/powerpoint/2010/main" val="4021704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achieve our</a:t>
            </a:r>
            <a:r>
              <a:rPr lang="en-US" sz="1200" kern="1200" baseline="0" dirty="0" smtClean="0">
                <a:solidFill>
                  <a:schemeClr val="tx1"/>
                </a:solidFill>
                <a:effectLst/>
                <a:latin typeface="+mn-lt"/>
                <a:ea typeface="+mn-ea"/>
                <a:cs typeface="+mn-cs"/>
              </a:rPr>
              <a:t> goals we develop research </a:t>
            </a:r>
            <a:r>
              <a:rPr lang="en-US" sz="1200" kern="1200" dirty="0" smtClean="0">
                <a:solidFill>
                  <a:schemeClr val="tx1"/>
                </a:solidFill>
                <a:effectLst/>
                <a:latin typeface="+mn-lt"/>
                <a:ea typeface="+mn-ea"/>
                <a:cs typeface="+mn-cs"/>
              </a:rPr>
              <a:t>activities that focus on studying the release, transport, and dispersion of harmful materials through the air. Our emphasis</a:t>
            </a:r>
            <a:r>
              <a:rPr lang="en-US" sz="1200" kern="1200" baseline="0" dirty="0" smtClean="0">
                <a:solidFill>
                  <a:schemeClr val="tx1"/>
                </a:solidFill>
                <a:effectLst/>
                <a:latin typeface="+mn-lt"/>
                <a:ea typeface="+mn-ea"/>
                <a:cs typeface="+mn-cs"/>
              </a:rPr>
              <a:t> is on acute events with limited number of chemical transformations connected to emergency-type responses.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we use state-of-the-art methods, techniques, and tools (and developing new ones as necessary) to better understand atmospheric boundary layer structure and processes in order to improve prediction of near-surface weather and climate conditions.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4</a:t>
            </a:fld>
            <a:endParaRPr lang="en-US" dirty="0"/>
          </a:p>
        </p:txBody>
      </p:sp>
    </p:spTree>
    <p:extLst>
      <p:ext uri="{BB962C8B-B14F-4D97-AF65-F5344CB8AC3E}">
        <p14:creationId xmlns:p14="http://schemas.microsoft.com/office/powerpoint/2010/main" val="34409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the research performed under the Dispersion and Boundary Layer theme is interrelated.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the primary Dispersion research activities developed at ARL is Transport and Dispersion modeling: HYSPLIT model development in HQ. Used at all divisions. </a:t>
            </a:r>
            <a:r>
              <a:rPr lang="en-US" dirty="0" smtClean="0"/>
              <a:t>HYSPLIT for Radiological Applications  (</a:t>
            </a:r>
            <a:r>
              <a:rPr lang="en-US" baseline="0" dirty="0" err="1" smtClean="0"/>
              <a:t>HyRad</a:t>
            </a:r>
            <a:r>
              <a:rPr lang="en-US" baseline="0" dirty="0" smtClean="0"/>
              <a:t>) from FRD.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Complementary, tracer experiments are used to understand the transport and dispersion processes in the real atmosphere and serve as ground truth for dispersion models</a:t>
            </a:r>
            <a:r>
              <a:rPr lang="en-US" baseline="0" dirty="0" smtClean="0"/>
              <a:t>: Sagebrush and tracer technologies FRD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other hand, Meteorological and Turbulence observations, such as those taken under the wind energy project at FRD, or the different </a:t>
            </a:r>
            <a:r>
              <a:rPr lang="en-US" baseline="0" dirty="0" err="1" smtClean="0"/>
              <a:t>mesonets</a:t>
            </a:r>
            <a:r>
              <a:rPr lang="en-US" baseline="0" dirty="0" smtClean="0"/>
              <a:t> at SORD, FRD, ATDD (</a:t>
            </a:r>
            <a:r>
              <a:rPr lang="en-US" baseline="0" dirty="0" err="1" smtClean="0"/>
              <a:t>mesonets</a:t>
            </a:r>
            <a:r>
              <a:rPr lang="en-US" baseline="0" dirty="0" smtClean="0"/>
              <a:t> are mesoscale meteorological monitoring networks),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Boundary layer observations ATDD, Convective Initiation ATDD, wind flow in complex terrain ATDD,FRD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fundamental to gain insight of the meteorological phenomena that occur within the Boundary Layer and for the continuous improvement of meteorological and dispersion models.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vast majority of the modeling and measurement research activities end up in </a:t>
            </a:r>
            <a:r>
              <a:rPr lang="en-US" dirty="0" smtClean="0"/>
              <a:t>Applications. Examples include</a:t>
            </a:r>
            <a:r>
              <a:rPr lang="en-US" baseline="0" dirty="0" smtClean="0"/>
              <a:t> the m</a:t>
            </a:r>
            <a:r>
              <a:rPr lang="en-US" dirty="0" smtClean="0"/>
              <a:t>eteorological and decision support services that FRD and SORD provide for DOE</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5</a:t>
            </a:fld>
            <a:endParaRPr lang="en-US" dirty="0"/>
          </a:p>
        </p:txBody>
      </p:sp>
    </p:spTree>
    <p:extLst>
      <p:ext uri="{BB962C8B-B14F-4D97-AF65-F5344CB8AC3E}">
        <p14:creationId xmlns:p14="http://schemas.microsoft.com/office/powerpoint/2010/main" val="37152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other words</a:t>
            </a:r>
            <a:r>
              <a:rPr lang="en-US" dirty="0" smtClean="0"/>
              <a:t>, our</a:t>
            </a:r>
            <a:r>
              <a:rPr lang="en-US" baseline="0" dirty="0" smtClean="0"/>
              <a:t> research gets readily transferred to a variety of applications. At the same time, these applications provide an opportunity to  test our scientific understanding and give feedback for further improvements.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6</a:t>
            </a:fld>
            <a:endParaRPr lang="en-US" dirty="0"/>
          </a:p>
        </p:txBody>
      </p:sp>
    </p:spTree>
    <p:extLst>
      <p:ext uri="{BB962C8B-B14F-4D97-AF65-F5344CB8AC3E}">
        <p14:creationId xmlns:p14="http://schemas.microsoft.com/office/powerpoint/2010/main" val="136900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The Long-term Inter-Agency Agreements between NOAA and DOE to provide s</a:t>
            </a:r>
            <a:r>
              <a:rPr lang="en-US" sz="1200" b="1" kern="1200" dirty="0" smtClean="0">
                <a:solidFill>
                  <a:schemeClr val="tx1"/>
                </a:solidFill>
                <a:effectLst/>
                <a:latin typeface="+mn-lt"/>
                <a:ea typeface="+mn-ea"/>
                <a:cs typeface="+mn-cs"/>
              </a:rPr>
              <a:t>upport to the DOE’s Idaho National Laboratory and Nevada National Security Site for consequence assessments offers a unique</a:t>
            </a:r>
            <a:r>
              <a:rPr lang="en-US" sz="1200" b="1" kern="1200" baseline="0" dirty="0" smtClean="0">
                <a:solidFill>
                  <a:schemeClr val="tx1"/>
                </a:solidFill>
                <a:effectLst/>
                <a:latin typeface="+mn-lt"/>
                <a:ea typeface="+mn-ea"/>
                <a:cs typeface="+mn-cs"/>
              </a:rPr>
              <a:t> framework that allows ARL to apply its modeling and measurement capabilities</a:t>
            </a:r>
            <a:r>
              <a:rPr lang="en-US" sz="1200" kern="1200" dirty="0" smtClean="0">
                <a:solidFill>
                  <a:schemeClr val="tx1"/>
                </a:solidFill>
                <a:effectLst/>
                <a:latin typeface="+mn-lt"/>
                <a:ea typeface="+mn-ea"/>
                <a:cs typeface="+mn-cs"/>
              </a:rPr>
              <a:t>. Consequent assessment in this instance is defined as the process of identifying or evaluating  the potential for or actual effects of a release of radioactive materials or harmful chemicals.</a:t>
            </a:r>
          </a:p>
          <a:p>
            <a:endParaRPr lang="en-US" sz="12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FRD:  </a:t>
            </a:r>
            <a:r>
              <a:rPr lang="en-US" sz="1000" kern="1200" dirty="0" smtClean="0">
                <a:solidFill>
                  <a:schemeClr val="tx1"/>
                </a:solidFill>
                <a:effectLst/>
                <a:latin typeface="+mn-lt"/>
                <a:ea typeface="+mn-ea"/>
                <a:cs typeface="+mn-cs"/>
              </a:rPr>
              <a:t>DOE Idaho Operations Office for the NOAA/INL Meteorological Research Partnership </a:t>
            </a:r>
            <a:r>
              <a:rPr lang="en-US" sz="1000" b="1" kern="1200" dirty="0" smtClean="0">
                <a:solidFill>
                  <a:schemeClr val="tx1"/>
                </a:solidFill>
                <a:effectLst/>
                <a:latin typeface="+mn-lt"/>
                <a:ea typeface="+mn-ea"/>
                <a:cs typeface="+mn-cs"/>
              </a:rPr>
              <a:t>since 1949</a:t>
            </a:r>
            <a:r>
              <a:rPr lang="en-US" sz="1000" kern="1200" dirty="0" smtClean="0">
                <a:solidFill>
                  <a:schemeClr val="tx1"/>
                </a:solidFill>
                <a:effectLst/>
                <a:latin typeface="+mn-lt"/>
                <a:ea typeface="+mn-ea"/>
                <a:cs typeface="+mn-cs"/>
              </a:rPr>
              <a:t>.</a:t>
            </a:r>
            <a:br>
              <a:rPr lang="en-US" sz="1000" kern="1200" dirty="0" smtClean="0">
                <a:solidFill>
                  <a:schemeClr val="tx1"/>
                </a:solidFill>
                <a:effectLst/>
                <a:latin typeface="+mn-lt"/>
                <a:ea typeface="+mn-ea"/>
                <a:cs typeface="+mn-cs"/>
              </a:rPr>
            </a:br>
            <a:r>
              <a:rPr lang="en-US" sz="1000" kern="1200" dirty="0" smtClean="0">
                <a:solidFill>
                  <a:schemeClr val="tx1"/>
                </a:solidFill>
                <a:effectLst/>
                <a:latin typeface="+mn-lt"/>
                <a:ea typeface="+mn-ea"/>
                <a:cs typeface="+mn-cs"/>
              </a:rPr>
              <a:t>MOA between OAR and DOE-ID (2012) Dispersion modeling and expert advice in an Emergency Operations Center setting; Dispersion </a:t>
            </a:r>
            <a:r>
              <a:rPr lang="en-US" sz="1000" kern="1200" dirty="0" err="1" smtClean="0">
                <a:solidFill>
                  <a:schemeClr val="tx1"/>
                </a:solidFill>
                <a:effectLst/>
                <a:latin typeface="+mn-lt"/>
                <a:ea typeface="+mn-ea"/>
                <a:cs typeface="+mn-cs"/>
              </a:rPr>
              <a:t>mesonets</a:t>
            </a:r>
            <a:endParaRPr lang="en-US"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SORD</a:t>
            </a:r>
            <a:r>
              <a:rPr lang="en-US" sz="1000" kern="1200" dirty="0" smtClean="0">
                <a:solidFill>
                  <a:schemeClr val="tx1"/>
                </a:solidFill>
                <a:effectLst/>
                <a:latin typeface="+mn-lt"/>
                <a:ea typeface="+mn-ea"/>
                <a:cs typeface="+mn-cs"/>
              </a:rPr>
              <a:t>:  started as Weather Bureau Research Station (Department of Commerce) </a:t>
            </a:r>
            <a:r>
              <a:rPr lang="en-US" sz="1000" b="1" kern="1200" dirty="0" smtClean="0">
                <a:solidFill>
                  <a:schemeClr val="tx1"/>
                </a:solidFill>
                <a:effectLst/>
                <a:latin typeface="+mn-lt"/>
                <a:ea typeface="+mn-ea"/>
                <a:cs typeface="+mn-cs"/>
              </a:rPr>
              <a:t>in 1956</a:t>
            </a:r>
            <a:r>
              <a:rPr lang="en-US" sz="1000" kern="1200" dirty="0" smtClean="0">
                <a:solidFill>
                  <a:schemeClr val="tx1"/>
                </a:solidFill>
                <a:effectLst/>
                <a:latin typeface="+mn-lt"/>
                <a:ea typeface="+mn-ea"/>
                <a:cs typeface="+mn-cs"/>
              </a:rPr>
              <a:t>. MOA between OAR and DOE (2014) HYSPLIT for Radiation Applications (HYRAD); Mesoscale weather forecasting; data collection and analysis</a:t>
            </a:r>
          </a:p>
          <a:p>
            <a:endParaRPr lang="en-US" sz="1200" kern="1200" dirty="0" smtClean="0">
              <a:solidFill>
                <a:schemeClr val="tx1"/>
              </a:solidFill>
              <a:effectLst/>
              <a:latin typeface="+mn-lt"/>
              <a:ea typeface="+mn-ea"/>
              <a:cs typeface="+mn-cs"/>
            </a:endParaRPr>
          </a:p>
          <a:p>
            <a:pPr marL="0" lvl="1" indent="0">
              <a:buFont typeface="Arial" panose="020B0604020202020204" pitchFamily="34" charset="0"/>
              <a:buNone/>
            </a:pPr>
            <a:r>
              <a:rPr lang="en-US" b="1" dirty="0" smtClean="0">
                <a:solidFill>
                  <a:schemeClr val="tx1"/>
                </a:solidFill>
              </a:rPr>
              <a:t>In coordination with the International Civil Aviation Organization, we operate two of nine Volcanic Ash  Advisory Centers that are responsible for coordination and dissemination of information on atmospheric  volcanic ash clouds that may endanger aviation. </a:t>
            </a:r>
          </a:p>
          <a:p>
            <a:pPr marL="0" lvl="1" indent="0">
              <a:buFont typeface="Arial" panose="020B0604020202020204" pitchFamily="34" charset="0"/>
              <a:buNone/>
            </a:pPr>
            <a:endParaRPr lang="en-US" b="1" dirty="0" smtClean="0">
              <a:solidFill>
                <a:schemeClr val="tx1"/>
              </a:solidFill>
            </a:endParaRPr>
          </a:p>
          <a:p>
            <a:pPr marL="0" lvl="1" indent="0">
              <a:buFont typeface="Arial" panose="020B0604020202020204" pitchFamily="34" charset="0"/>
              <a:buNone/>
            </a:pPr>
            <a:r>
              <a:rPr lang="en-US" b="1" dirty="0" smtClean="0">
                <a:solidFill>
                  <a:schemeClr val="tx1"/>
                </a:solidFill>
              </a:rPr>
              <a:t>We coordinate with the World Meteorological Organization (WMO) to operate a Regional Specialized Meteorological Center to provide information to the International Atomic Energy Agency about expected transport of radiation and to the Comprehensive Test Ban Treaty Organization about possible source regions of clandestine nuclear and/or radiological releases. In 2012,</a:t>
            </a:r>
            <a:r>
              <a:rPr lang="en-US" b="1" baseline="0" dirty="0" smtClean="0">
                <a:solidFill>
                  <a:schemeClr val="tx1"/>
                </a:solidFill>
              </a:rPr>
              <a:t> NOAA signed an MOU with the Department of State to support operationally the CTBTO application.</a:t>
            </a:r>
            <a:endParaRPr lang="en-US" b="1" dirty="0" smtClean="0">
              <a:solidFill>
                <a:schemeClr val="tx1"/>
              </a:solidFill>
            </a:endParaRPr>
          </a:p>
          <a:p>
            <a:pPr marL="0" lvl="1" indent="0">
              <a:buFont typeface="Arial" panose="020B0604020202020204" pitchFamily="34" charset="0"/>
              <a:buNone/>
            </a:pPr>
            <a:endParaRPr lang="en-US" b="1" dirty="0" smtClean="0">
              <a:solidFill>
                <a:schemeClr val="tx1"/>
              </a:solidFill>
            </a:endParaRPr>
          </a:p>
          <a:p>
            <a:pPr marL="0" lvl="1" indent="0">
              <a:buFont typeface="Arial" panose="020B0604020202020204" pitchFamily="34" charset="0"/>
              <a:buNone/>
            </a:pPr>
            <a:r>
              <a:rPr lang="en-US" b="1" dirty="0" smtClean="0">
                <a:solidFill>
                  <a:schemeClr val="tx1"/>
                </a:solidFill>
              </a:rPr>
              <a:t>We recently signed an MOU with the U.S. Nuclear Regulatory Commission (2015)  to perform research related to atmospheric transport and dispersion of radiological contaminants</a:t>
            </a:r>
            <a:r>
              <a:rPr lang="en-US" dirty="0" smtClean="0">
                <a:solidFill>
                  <a:schemeClr val="tx1"/>
                </a:solidFill>
              </a:rPr>
              <a:t>. </a:t>
            </a:r>
          </a:p>
          <a:p>
            <a:pPr marL="0" lvl="1" indent="0">
              <a:buFont typeface="Arial" panose="020B0604020202020204" pitchFamily="34" charset="0"/>
              <a:buNone/>
            </a:pPr>
            <a:endParaRPr lang="en-US" dirty="0" smtClean="0">
              <a:solidFill>
                <a:schemeClr val="tx1"/>
              </a:solidFill>
            </a:endParaRPr>
          </a:p>
          <a:p>
            <a:endParaRPr lang="en-US"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8</a:t>
            </a:fld>
            <a:endParaRPr lang="en-US" dirty="0"/>
          </a:p>
        </p:txBody>
      </p:sp>
    </p:spTree>
    <p:extLst>
      <p:ext uri="{BB962C8B-B14F-4D97-AF65-F5344CB8AC3E}">
        <p14:creationId xmlns:p14="http://schemas.microsoft.com/office/powerpoint/2010/main" val="3968044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has been recognized</a:t>
            </a:r>
            <a:r>
              <a:rPr lang="en-US" baseline="0" dirty="0" smtClean="0"/>
              <a:t> by NOAA with several awards. In this slide we show some of the most recent ones.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9</a:t>
            </a:fld>
            <a:endParaRPr lang="en-US" dirty="0"/>
          </a:p>
        </p:txBody>
      </p:sp>
    </p:spTree>
    <p:extLst>
      <p:ext uri="{BB962C8B-B14F-4D97-AF65-F5344CB8AC3E}">
        <p14:creationId xmlns:p14="http://schemas.microsoft.com/office/powerpoint/2010/main" val="220168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publication record </a:t>
            </a:r>
            <a:r>
              <a:rPr lang="en-US" baseline="0" dirty="0" smtClean="0"/>
              <a:t>reflects some of the new scientists that have joined the HYSPLIT development group over the last few years.</a:t>
            </a:r>
            <a:endParaRPr lang="en-US" dirty="0"/>
          </a:p>
        </p:txBody>
      </p:sp>
      <p:sp>
        <p:nvSpPr>
          <p:cNvPr id="4" name="Slide Number Placeholder 3"/>
          <p:cNvSpPr>
            <a:spLocks noGrp="1"/>
          </p:cNvSpPr>
          <p:nvPr>
            <p:ph type="sldNum" sz="quarter" idx="10"/>
          </p:nvPr>
        </p:nvSpPr>
        <p:spPr/>
        <p:txBody>
          <a:bodyPr/>
          <a:lstStyle/>
          <a:p>
            <a:fld id="{25D937EE-F0B7-4AC3-94B7-22809C3A57B5}" type="slidenum">
              <a:rPr lang="en-US" smtClean="0"/>
              <a:t>10</a:t>
            </a:fld>
            <a:endParaRPr lang="en-US" dirty="0"/>
          </a:p>
        </p:txBody>
      </p:sp>
    </p:spTree>
    <p:extLst>
      <p:ext uri="{BB962C8B-B14F-4D97-AF65-F5344CB8AC3E}">
        <p14:creationId xmlns:p14="http://schemas.microsoft.com/office/powerpoint/2010/main" val="4225112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5410200"/>
            <a:ext cx="990600" cy="990600"/>
          </a:xfrm>
          <a:prstGeom prst="rect">
            <a:avLst/>
          </a:prstGeom>
        </p:spPr>
      </p:pic>
    </p:spTree>
    <p:extLst>
      <p:ext uri="{BB962C8B-B14F-4D97-AF65-F5344CB8AC3E}">
        <p14:creationId xmlns:p14="http://schemas.microsoft.com/office/powerpoint/2010/main" val="262547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122861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91493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Footer Placeholder 6"/>
          <p:cNvSpPr>
            <a:spLocks noGrp="1"/>
          </p:cNvSpPr>
          <p:nvPr>
            <p:ph type="ftr" sz="quarter" idx="10"/>
          </p:nvPr>
        </p:nvSpPr>
        <p:spPr/>
        <p:txBody>
          <a:bodyPr/>
          <a:lstStyle/>
          <a:p>
            <a:r>
              <a:rPr lang="en-US" dirty="0" smtClean="0"/>
              <a:t>ARL Science Review, June 21-23, 2016</a:t>
            </a:r>
            <a:endParaRPr lang="en-US" dirty="0"/>
          </a:p>
        </p:txBody>
      </p:sp>
      <p:sp>
        <p:nvSpPr>
          <p:cNvPr id="8" name="Slide Number Placeholder 7"/>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6600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0727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a:spLocks noGrp="1"/>
          </p:cNvSpPr>
          <p:nvPr>
            <p:ph type="ftr" sz="quarter" idx="10"/>
          </p:nvPr>
        </p:nvSpPr>
        <p:spPr/>
        <p:txBody>
          <a:bodyPr/>
          <a:lstStyle/>
          <a:p>
            <a:r>
              <a:rPr lang="en-US" dirty="0" smtClean="0"/>
              <a:t>ARL Science Review, June 21-23, 2016</a:t>
            </a:r>
            <a:endParaRPr lang="en-US" dirty="0"/>
          </a:p>
        </p:txBody>
      </p:sp>
      <p:sp>
        <p:nvSpPr>
          <p:cNvPr id="11" name="Slide Number Placeholder 10"/>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299192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0"/>
          </p:nvPr>
        </p:nvSpPr>
        <p:spPr/>
        <p:txBody>
          <a:bodyPr/>
          <a:lstStyle/>
          <a:p>
            <a:r>
              <a:rPr lang="en-US" dirty="0" smtClean="0"/>
              <a:t>ARL Science Review, June 21-23, 2016</a:t>
            </a:r>
            <a:endParaRPr lang="en-US" dirty="0"/>
          </a:p>
        </p:txBody>
      </p:sp>
      <p:sp>
        <p:nvSpPr>
          <p:cNvPr id="7" name="Slide Number Placeholder 6"/>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418283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smtClean="0"/>
              <a:t>ARL Science Review, June 21-23, 2016</a:t>
            </a:r>
            <a:endParaRPr lang="en-US" dirty="0"/>
          </a:p>
        </p:txBody>
      </p:sp>
      <p:sp>
        <p:nvSpPr>
          <p:cNvPr id="6" name="Slide Number Placeholder 5"/>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98993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2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r>
              <a:rPr lang="en-US" dirty="0" smtClean="0"/>
              <a:t>ARL Science Review, June 21-23, 2016</a:t>
            </a:r>
            <a:endParaRPr lang="en-US" dirty="0"/>
          </a:p>
        </p:txBody>
      </p:sp>
      <p:sp>
        <p:nvSpPr>
          <p:cNvPr id="9" name="Slide Number Placeholder 8"/>
          <p:cNvSpPr>
            <a:spLocks noGrp="1"/>
          </p:cNvSpPr>
          <p:nvPr>
            <p:ph type="sldNum" sz="quarter" idx="11"/>
          </p:nvPr>
        </p:nvSpPr>
        <p:spPr/>
        <p:txBody>
          <a:bodyPr/>
          <a:lstStyle/>
          <a:p>
            <a:fld id="{66CAC88C-31F3-4764-B964-B930D18D7C5C}" type="slidenum">
              <a:rPr lang="en-US" smtClean="0"/>
              <a:t>‹#›</a:t>
            </a:fld>
            <a:endParaRPr lang="en-US" dirty="0"/>
          </a:p>
        </p:txBody>
      </p:sp>
    </p:spTree>
    <p:extLst>
      <p:ext uri="{BB962C8B-B14F-4D97-AF65-F5344CB8AC3E}">
        <p14:creationId xmlns:p14="http://schemas.microsoft.com/office/powerpoint/2010/main" val="321390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rgbClr val="091A4F"/>
            </a:gs>
            <a:gs pos="99875">
              <a:srgbClr val="3C414E"/>
            </a:gs>
            <a:gs pos="99750">
              <a:srgbClr val="494E5A"/>
            </a:gs>
            <a:gs pos="99500">
              <a:srgbClr val="636771"/>
            </a:gs>
            <a:gs pos="99000">
              <a:srgbClr val="9799A0"/>
            </a:gs>
            <a:gs pos="100000">
              <a:srgbClr val="E7E9EE">
                <a:lumMod val="24000"/>
              </a:srgbClr>
            </a:gs>
            <a:gs pos="99969">
              <a:schemeClr val="bg1"/>
            </a:gs>
            <a:gs pos="99938">
              <a:srgbClr val="9DA0A6"/>
            </a:gs>
            <a:gs pos="97000">
              <a:schemeClr val="bg1">
                <a:tint val="45000"/>
                <a:shade val="99000"/>
                <a:satMod val="350000"/>
              </a:schemeClr>
            </a:gs>
            <a:gs pos="100000">
              <a:schemeClr val="bg1">
                <a:shade val="20000"/>
                <a:satMod val="25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2895600" cy="365125"/>
          </a:xfrm>
          <a:prstGeom prst="rect">
            <a:avLst/>
          </a:prstGeom>
        </p:spPr>
        <p:txBody>
          <a:bodyPr vert="horz" lIns="91440" tIns="45720" rIns="91440" bIns="45720" rtlCol="0" anchor="ctr"/>
          <a:lstStyle>
            <a:lvl1pPr algn="ctr">
              <a:defRPr sz="1200" b="1">
                <a:solidFill>
                  <a:srgbClr val="091A4F"/>
                </a:solidFill>
              </a:defRPr>
            </a:lvl1pPr>
          </a:lstStyle>
          <a:p>
            <a:r>
              <a:rPr lang="en-US" dirty="0" smtClean="0"/>
              <a:t>ARL Science Review, June 21-23, 2016</a:t>
            </a:r>
            <a:endParaRPr lang="en-US" dirty="0"/>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a:defRPr sz="1400" b="1">
                <a:solidFill>
                  <a:srgbClr val="091A4F"/>
                </a:solidFill>
              </a:defRPr>
            </a:lvl1pPr>
          </a:lstStyle>
          <a:p>
            <a:fld id="{66CAC88C-31F3-4764-B964-B930D18D7C5C}" type="slidenum">
              <a:rPr lang="en-US" smtClean="0"/>
              <a:pPr/>
              <a:t>‹#›</a:t>
            </a:fld>
            <a:endParaRPr lang="en-US" dirty="0"/>
          </a:p>
        </p:txBody>
      </p:sp>
      <p:sp>
        <p:nvSpPr>
          <p:cNvPr id="4" name="Rectangle 3"/>
          <p:cNvSpPr/>
          <p:nvPr userDrawn="1"/>
        </p:nvSpPr>
        <p:spPr>
          <a:xfrm>
            <a:off x="0"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2859" y="0"/>
            <a:ext cx="9121141" cy="4571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9109205" y="0"/>
            <a:ext cx="45719" cy="6858000"/>
          </a:xfrm>
          <a:prstGeom prst="rect">
            <a:avLst/>
          </a:prstGeom>
          <a:gradFill>
            <a:gsLst>
              <a:gs pos="0">
                <a:srgbClr val="F8F8F8"/>
              </a:gs>
              <a:gs pos="95000">
                <a:srgbClr val="F5F5F5"/>
              </a:gs>
              <a:gs pos="99000">
                <a:schemeClr val="bg1">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89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21" Type="http://schemas.openxmlformats.org/officeDocument/2006/relationships/image" Target="../media/image38.png"/><Relationship Id="rId7" Type="http://schemas.openxmlformats.org/officeDocument/2006/relationships/image" Target="../media/image24.jpe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4.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5" Type="http://schemas.openxmlformats.org/officeDocument/2006/relationships/image" Target="../media/image22.jpeg"/><Relationship Id="rId15" Type="http://schemas.openxmlformats.org/officeDocument/2006/relationships/image" Target="../media/image32.png"/><Relationship Id="rId23"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0"/>
            <a:ext cx="8001000" cy="236537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dirty="0" smtClean="0"/>
              <a:t/>
            </a:r>
            <a:br>
              <a:rPr lang="en-US" dirty="0" smtClean="0"/>
            </a:br>
            <a:endParaRPr lang="en-US" dirty="0" smtClean="0"/>
          </a:p>
        </p:txBody>
      </p:sp>
      <p:sp>
        <p:nvSpPr>
          <p:cNvPr id="2" name="Title 1"/>
          <p:cNvSpPr>
            <a:spLocks noGrp="1"/>
          </p:cNvSpPr>
          <p:nvPr>
            <p:ph type="title"/>
          </p:nvPr>
        </p:nvSpPr>
        <p:spPr/>
        <p:txBody>
          <a:bodyPr>
            <a:noAutofit/>
          </a:bodyPr>
          <a:lstStyle/>
          <a:p>
            <a:r>
              <a:rPr lang="en-US" sz="4000" dirty="0"/>
              <a:t>Atmospheric Dispersion and </a:t>
            </a:r>
            <a:br>
              <a:rPr lang="en-US" sz="4000" dirty="0"/>
            </a:br>
            <a:r>
              <a:rPr lang="en-US" sz="4000" dirty="0"/>
              <a:t>Boundary Layer Characterization</a:t>
            </a:r>
          </a:p>
        </p:txBody>
      </p:sp>
      <p:sp>
        <p:nvSpPr>
          <p:cNvPr id="3" name="Subtitle 2"/>
          <p:cNvSpPr>
            <a:spLocks noGrp="1"/>
          </p:cNvSpPr>
          <p:nvPr>
            <p:ph type="subTitle" idx="1"/>
          </p:nvPr>
        </p:nvSpPr>
        <p:spPr>
          <a:xfrm>
            <a:off x="1485900" y="3962400"/>
            <a:ext cx="6400800" cy="1752600"/>
          </a:xfrm>
        </p:spPr>
        <p:txBody>
          <a:bodyPr>
            <a:noAutofit/>
          </a:bodyPr>
          <a:lstStyle/>
          <a:p>
            <a:r>
              <a:rPr lang="en-US" sz="3600" dirty="0"/>
              <a:t>Ariel Stein</a:t>
            </a:r>
            <a:br>
              <a:rPr lang="en-US" sz="3600" dirty="0"/>
            </a:br>
            <a:r>
              <a:rPr lang="en-US" sz="3600" dirty="0" smtClean="0"/>
              <a:t>Air Resources Laboratory</a:t>
            </a:r>
            <a:r>
              <a:rPr lang="en-US" sz="3600" dirty="0"/>
              <a:t/>
            </a:r>
            <a:br>
              <a:rPr lang="en-US" sz="3600" dirty="0"/>
            </a:br>
            <a:r>
              <a:rPr lang="en-US" sz="3600" dirty="0"/>
              <a:t>June 21, 2016</a:t>
            </a:r>
            <a:br>
              <a:rPr lang="en-US" sz="3600" dirty="0"/>
            </a:br>
            <a:endParaRPr lang="en-US" sz="3600"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7237"/>
            <a:ext cx="9144000" cy="1558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258" y="1487269"/>
            <a:ext cx="9179257" cy="707886"/>
          </a:xfrm>
          <a:prstGeom prst="rect">
            <a:avLst/>
          </a:prstGeom>
        </p:spPr>
        <p:txBody>
          <a:bodyPr wrap="square">
            <a:spAutoFit/>
          </a:bodyPr>
          <a:lstStyle/>
          <a:p>
            <a:pPr algn="ctr"/>
            <a:r>
              <a:rPr lang="en-US" sz="2000" i="1" dirty="0" smtClean="0">
                <a:solidFill>
                  <a:schemeClr val="bg1"/>
                </a:solidFill>
              </a:rPr>
              <a:t>Improving prediction of the transport </a:t>
            </a:r>
            <a:r>
              <a:rPr lang="en-US" sz="2000" i="1" dirty="0">
                <a:solidFill>
                  <a:schemeClr val="bg1"/>
                </a:solidFill>
              </a:rPr>
              <a:t>and </a:t>
            </a:r>
            <a:r>
              <a:rPr lang="en-US" sz="2000" i="1" dirty="0" smtClean="0">
                <a:solidFill>
                  <a:schemeClr val="bg1"/>
                </a:solidFill>
              </a:rPr>
              <a:t>fate </a:t>
            </a:r>
            <a:r>
              <a:rPr lang="en-US" sz="2000" i="1" dirty="0">
                <a:solidFill>
                  <a:schemeClr val="bg1"/>
                </a:solidFill>
              </a:rPr>
              <a:t>of </a:t>
            </a:r>
            <a:r>
              <a:rPr lang="en-US" sz="2000" i="1" dirty="0" smtClean="0">
                <a:solidFill>
                  <a:schemeClr val="bg1"/>
                </a:solidFill>
              </a:rPr>
              <a:t>harmful airborne material </a:t>
            </a:r>
          </a:p>
          <a:p>
            <a:pPr algn="ctr"/>
            <a:r>
              <a:rPr lang="en-US" sz="2000" i="1" dirty="0" smtClean="0">
                <a:solidFill>
                  <a:schemeClr val="bg1"/>
                </a:solidFill>
              </a:rPr>
              <a:t>and understanding surface and near-surface weather </a:t>
            </a:r>
            <a:r>
              <a:rPr lang="en-US" sz="2000" i="1" dirty="0">
                <a:solidFill>
                  <a:schemeClr val="bg1"/>
                </a:solidFill>
              </a:rPr>
              <a:t>and </a:t>
            </a:r>
            <a:r>
              <a:rPr lang="en-US" sz="2000" i="1" dirty="0" smtClean="0">
                <a:solidFill>
                  <a:schemeClr val="bg1"/>
                </a:solidFill>
              </a:rPr>
              <a:t>climate processes</a:t>
            </a:r>
            <a:endParaRPr lang="en-US" sz="2000" i="1" dirty="0">
              <a:solidFill>
                <a:schemeClr val="bg1"/>
              </a:solidFill>
            </a:endParaRPr>
          </a:p>
        </p:txBody>
      </p:sp>
    </p:spTree>
    <p:extLst>
      <p:ext uri="{BB962C8B-B14F-4D97-AF65-F5344CB8AC3E}">
        <p14:creationId xmlns:p14="http://schemas.microsoft.com/office/powerpoint/2010/main" val="132167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Quality: publications</a:t>
            </a:r>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10</a:t>
            </a:fld>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442" y="2138519"/>
            <a:ext cx="6621379" cy="398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03421" y="1215189"/>
            <a:ext cx="6629400" cy="830997"/>
          </a:xfrm>
          <a:prstGeom prst="rect">
            <a:avLst/>
          </a:prstGeom>
          <a:solidFill>
            <a:schemeClr val="tx2">
              <a:lumMod val="40000"/>
              <a:lumOff val="60000"/>
            </a:schemeClr>
          </a:solidFill>
        </p:spPr>
        <p:txBody>
          <a:bodyPr wrap="square" rtlCol="0">
            <a:spAutoFit/>
          </a:bodyPr>
          <a:lstStyle/>
          <a:p>
            <a:pPr algn="ctr">
              <a:defRPr sz="1800" b="1" i="0" u="none" strike="noStrike" kern="1200" baseline="0">
                <a:solidFill>
                  <a:prstClr val="black"/>
                </a:solidFill>
                <a:latin typeface="+mn-lt"/>
                <a:ea typeface="+mn-ea"/>
                <a:cs typeface="+mn-cs"/>
              </a:defRPr>
            </a:pPr>
            <a:r>
              <a:rPr lang="en-US" sz="2400" dirty="0" smtClean="0">
                <a:solidFill>
                  <a:srgbClr val="FFFF00"/>
                </a:solidFill>
              </a:rPr>
              <a:t>Publications 2010 – 2015</a:t>
            </a:r>
          </a:p>
          <a:p>
            <a:pPr algn="ctr">
              <a:defRPr sz="1800" b="1" i="0" u="none" strike="noStrike" kern="1200" baseline="0">
                <a:solidFill>
                  <a:prstClr val="black"/>
                </a:solidFill>
                <a:latin typeface="+mn-lt"/>
                <a:ea typeface="+mn-ea"/>
                <a:cs typeface="+mn-cs"/>
              </a:defRPr>
            </a:pPr>
            <a:r>
              <a:rPr lang="en-US" sz="2400" dirty="0" smtClean="0">
                <a:solidFill>
                  <a:srgbClr val="FFFF00"/>
                </a:solidFill>
              </a:rPr>
              <a:t>Total </a:t>
            </a:r>
            <a:r>
              <a:rPr lang="en-US" sz="2400" dirty="0">
                <a:solidFill>
                  <a:srgbClr val="FFFF00"/>
                </a:solidFill>
              </a:rPr>
              <a:t>= </a:t>
            </a:r>
            <a:r>
              <a:rPr lang="en-US" sz="2400" dirty="0" smtClean="0">
                <a:solidFill>
                  <a:srgbClr val="FFFF00"/>
                </a:solidFill>
              </a:rPr>
              <a:t>56</a:t>
            </a:r>
            <a:endParaRPr lang="en-US" sz="2400" dirty="0">
              <a:solidFill>
                <a:srgbClr val="FFFF00"/>
              </a:solidFill>
            </a:endParaRPr>
          </a:p>
        </p:txBody>
      </p:sp>
    </p:spTree>
    <p:extLst>
      <p:ext uri="{BB962C8B-B14F-4D97-AF65-F5344CB8AC3E}">
        <p14:creationId xmlns:p14="http://schemas.microsoft.com/office/powerpoint/2010/main" val="2505717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Quality: publications</a:t>
            </a:r>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11</a:t>
            </a:fld>
            <a:endParaRPr lang="en-US" dirty="0"/>
          </a:p>
        </p:txBody>
      </p:sp>
      <p:pic>
        <p:nvPicPr>
          <p:cNvPr id="1026" name="Picture 2" descr="C:\Users\Margaret.Kerchner\Downloads\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037" y="1276350"/>
            <a:ext cx="6257925"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857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Relevance</a:t>
            </a:r>
            <a:endParaRPr lang="en-US" dirty="0"/>
          </a:p>
        </p:txBody>
      </p:sp>
      <p:sp>
        <p:nvSpPr>
          <p:cNvPr id="6" name="Content Placeholder 5"/>
          <p:cNvSpPr>
            <a:spLocks noGrp="1"/>
          </p:cNvSpPr>
          <p:nvPr>
            <p:ph idx="1"/>
          </p:nvPr>
        </p:nvSpPr>
        <p:spPr>
          <a:xfrm>
            <a:off x="152400" y="1295400"/>
            <a:ext cx="8839200" cy="4800600"/>
          </a:xfrm>
        </p:spPr>
        <p:txBody>
          <a:bodyPr>
            <a:normAutofit fontScale="85000" lnSpcReduction="10000"/>
          </a:bodyPr>
          <a:lstStyle/>
          <a:p>
            <a:r>
              <a:rPr lang="en-US" dirty="0" smtClean="0"/>
              <a:t>ARL consistently transitions dispersion model research products to NWS for operational emergency response</a:t>
            </a:r>
          </a:p>
          <a:p>
            <a:r>
              <a:rPr lang="en-US" dirty="0"/>
              <a:t>Thousands of HYSPLIT users in government, academia, private sector -- US and international </a:t>
            </a:r>
          </a:p>
          <a:p>
            <a:r>
              <a:rPr lang="en-US" dirty="0" smtClean="0"/>
              <a:t>ARL operates one of the primary tracer experiment facilities in the nation for dispersion model development</a:t>
            </a:r>
          </a:p>
          <a:p>
            <a:r>
              <a:rPr lang="en-US" dirty="0" smtClean="0"/>
              <a:t>ARL leads the World Meteorological Organization’s (WMO</a:t>
            </a:r>
            <a:r>
              <a:rPr lang="en-US" dirty="0"/>
              <a:t>) international </a:t>
            </a:r>
            <a:r>
              <a:rPr lang="en-US" dirty="0" smtClean="0"/>
              <a:t>radiation modeling activities  </a:t>
            </a:r>
          </a:p>
          <a:p>
            <a:r>
              <a:rPr lang="en-US" dirty="0" smtClean="0"/>
              <a:t>HYSPLIT for Radiological Applications (</a:t>
            </a:r>
            <a:r>
              <a:rPr lang="en-US" dirty="0" err="1" smtClean="0"/>
              <a:t>HyRad</a:t>
            </a:r>
            <a:r>
              <a:rPr lang="en-US" dirty="0" smtClean="0"/>
              <a:t>) DOE’s Subcommittee on Consequence Assessment and Protective Actions (SCAPA)</a:t>
            </a:r>
            <a:endParaRPr lang="en-US" dirty="0"/>
          </a:p>
          <a:p>
            <a:endParaRPr lang="en-US" dirty="0"/>
          </a:p>
          <a:p>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12</a:t>
            </a:fld>
            <a:endParaRPr lang="en-US" dirty="0"/>
          </a:p>
        </p:txBody>
      </p:sp>
    </p:spTree>
    <p:extLst>
      <p:ext uri="{BB962C8B-B14F-4D97-AF65-F5344CB8AC3E}">
        <p14:creationId xmlns:p14="http://schemas.microsoft.com/office/powerpoint/2010/main" val="1601123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smtClean="0"/>
              <a:t>Performance</a:t>
            </a:r>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13</a:t>
            </a:fld>
            <a:endParaRPr lang="en-US" dirty="0"/>
          </a:p>
        </p:txBody>
      </p:sp>
      <p:sp>
        <p:nvSpPr>
          <p:cNvPr id="6" name="Content Placeholder 5"/>
          <p:cNvSpPr txBox="1">
            <a:spLocks/>
          </p:cNvSpPr>
          <p:nvPr/>
        </p:nvSpPr>
        <p:spPr>
          <a:xfrm>
            <a:off x="76200" y="1219200"/>
            <a:ext cx="5486400" cy="5257800"/>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t>ARL is the developer of the HYSPLIT model</a:t>
            </a:r>
          </a:p>
          <a:p>
            <a:r>
              <a:rPr lang="en-US" dirty="0" smtClean="0"/>
              <a:t>Produce operational </a:t>
            </a:r>
            <a:r>
              <a:rPr lang="en-US" dirty="0"/>
              <a:t>and research grade dispersion products</a:t>
            </a:r>
          </a:p>
          <a:p>
            <a:r>
              <a:rPr lang="en-US" dirty="0" err="1" smtClean="0"/>
              <a:t>HyRad</a:t>
            </a:r>
            <a:r>
              <a:rPr lang="en-US" dirty="0" smtClean="0"/>
              <a:t> </a:t>
            </a:r>
            <a:r>
              <a:rPr lang="en-US" dirty="0"/>
              <a:t>released and being examined by Pacific Northwest National Laboratory </a:t>
            </a:r>
            <a:r>
              <a:rPr lang="en-US" dirty="0" smtClean="0"/>
              <a:t>to </a:t>
            </a:r>
            <a:r>
              <a:rPr lang="en-US" dirty="0"/>
              <a:t>be converted into a version for use at DOE/Nevada </a:t>
            </a:r>
            <a:r>
              <a:rPr lang="en-US" dirty="0" smtClean="0"/>
              <a:t>Nuclear Security Administration (NNSA) </a:t>
            </a:r>
            <a:r>
              <a:rPr lang="en-US" dirty="0"/>
              <a:t>sites. </a:t>
            </a:r>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2916" y="3505200"/>
            <a:ext cx="3392906" cy="263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0758"/>
          <a:stretch/>
        </p:blipFill>
        <p:spPr bwMode="auto">
          <a:xfrm>
            <a:off x="5682917" y="1676400"/>
            <a:ext cx="3396916" cy="1126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270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Performance</a:t>
            </a:r>
            <a:endParaRPr lang="en-US" dirty="0"/>
          </a:p>
        </p:txBody>
      </p:sp>
      <p:sp>
        <p:nvSpPr>
          <p:cNvPr id="3" name="Content Placeholder 2"/>
          <p:cNvSpPr>
            <a:spLocks noGrp="1"/>
          </p:cNvSpPr>
          <p:nvPr>
            <p:ph idx="1"/>
          </p:nvPr>
        </p:nvSpPr>
        <p:spPr>
          <a:xfrm>
            <a:off x="12032" y="1157904"/>
            <a:ext cx="8720136" cy="1828800"/>
          </a:xfrm>
        </p:spPr>
        <p:txBody>
          <a:bodyPr>
            <a:normAutofit/>
          </a:bodyPr>
          <a:lstStyle/>
          <a:p>
            <a:r>
              <a:rPr lang="en-US" dirty="0" smtClean="0"/>
              <a:t>Complete </a:t>
            </a:r>
            <a:r>
              <a:rPr lang="en-US" dirty="0"/>
              <a:t>replacement and upgrade of </a:t>
            </a:r>
            <a:r>
              <a:rPr lang="en-US" dirty="0" smtClean="0"/>
              <a:t>Nevada National Security Site (NNSS) </a:t>
            </a:r>
            <a:r>
              <a:rPr lang="en-US" dirty="0" err="1" smtClean="0"/>
              <a:t>mesonet</a:t>
            </a:r>
            <a:endParaRPr lang="en-US" dirty="0" smtClean="0"/>
          </a:p>
          <a:p>
            <a:r>
              <a:rPr lang="en-US" dirty="0" smtClean="0"/>
              <a:t>Lead Sagebrush tracer experiment </a:t>
            </a:r>
          </a:p>
          <a:p>
            <a:pPr marL="0" indent="0">
              <a:buNone/>
            </a:pPr>
            <a:endParaRPr lang="en-US" dirty="0"/>
          </a:p>
          <a:p>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14</a:t>
            </a:fld>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386" t="5985" r="10790" b="10199"/>
          <a:stretch/>
        </p:blipFill>
        <p:spPr bwMode="auto">
          <a:xfrm>
            <a:off x="1371600" y="2954620"/>
            <a:ext cx="4114800" cy="3456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hlinkClick r:id="" action="ppaction://noaction"/>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3547" y="2133600"/>
            <a:ext cx="1941323" cy="4201768"/>
          </a:xfrm>
          <a:prstGeom prst="rect">
            <a:avLst/>
          </a:prstGeom>
          <a:ln>
            <a:solidFill>
              <a:schemeClr val="tx1"/>
            </a:solidFill>
          </a:ln>
        </p:spPr>
      </p:pic>
    </p:spTree>
    <p:extLst>
      <p:ext uri="{BB962C8B-B14F-4D97-AF65-F5344CB8AC3E}">
        <p14:creationId xmlns:p14="http://schemas.microsoft.com/office/powerpoint/2010/main" val="3905818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Performance: Collaborations</a:t>
            </a:r>
            <a:endParaRPr lang="en-US" dirty="0"/>
          </a:p>
        </p:txBody>
      </p:sp>
      <p:sp>
        <p:nvSpPr>
          <p:cNvPr id="4" name="Footer Placeholder 3"/>
          <p:cNvSpPr>
            <a:spLocks noGrp="1"/>
          </p:cNvSpPr>
          <p:nvPr>
            <p:ph type="ftr" sz="quarter" idx="10"/>
          </p:nvPr>
        </p:nvSpPr>
        <p:spPr>
          <a:xfrm>
            <a:off x="0" y="6492875"/>
            <a:ext cx="2895600" cy="365125"/>
          </a:xfrm>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a:xfrm>
            <a:off x="6781800" y="6492875"/>
            <a:ext cx="2133600" cy="365125"/>
          </a:xfrm>
        </p:spPr>
        <p:txBody>
          <a:bodyPr/>
          <a:lstStyle/>
          <a:p>
            <a:fld id="{66CAC88C-31F3-4764-B964-B930D18D7C5C}" type="slidenum">
              <a:rPr lang="en-US" smtClean="0"/>
              <a:t>15</a:t>
            </a:fld>
            <a:endParaRPr lang="en-US" dirty="0"/>
          </a:p>
        </p:txBody>
      </p:sp>
      <p:pic>
        <p:nvPicPr>
          <p:cNvPr id="8" name="Picture 7" descr="UHU.jpg"/>
          <p:cNvPicPr>
            <a:picLocks noChangeAspect="1"/>
          </p:cNvPicPr>
          <p:nvPr/>
        </p:nvPicPr>
        <p:blipFill>
          <a:blip r:embed="rId3" cstate="print"/>
          <a:stretch>
            <a:fillRect/>
          </a:stretch>
        </p:blipFill>
        <p:spPr>
          <a:xfrm>
            <a:off x="1917032" y="4247151"/>
            <a:ext cx="1070130" cy="1600200"/>
          </a:xfrm>
          <a:prstGeom prst="rect">
            <a:avLst/>
          </a:prstGeom>
        </p:spPr>
      </p:pic>
      <p:pic>
        <p:nvPicPr>
          <p:cNvPr id="9" name="Picture 8" descr="CIECEM.jpg"/>
          <p:cNvPicPr>
            <a:picLocks noChangeAspect="1"/>
          </p:cNvPicPr>
          <p:nvPr/>
        </p:nvPicPr>
        <p:blipFill>
          <a:blip r:embed="rId4" cstate="print"/>
          <a:stretch>
            <a:fillRect/>
          </a:stretch>
        </p:blipFill>
        <p:spPr>
          <a:xfrm>
            <a:off x="3118686" y="4247151"/>
            <a:ext cx="1500336" cy="1428948"/>
          </a:xfrm>
          <a:prstGeom prst="rect">
            <a:avLst/>
          </a:prstGeom>
        </p:spPr>
      </p:pic>
      <p:pic>
        <p:nvPicPr>
          <p:cNvPr id="10" name="Picture 9" descr="CSIC.jpg"/>
          <p:cNvPicPr>
            <a:picLocks noChangeAspect="1"/>
          </p:cNvPicPr>
          <p:nvPr/>
        </p:nvPicPr>
        <p:blipFill>
          <a:blip r:embed="rId5" cstate="print"/>
          <a:stretch>
            <a:fillRect/>
          </a:stretch>
        </p:blipFill>
        <p:spPr>
          <a:xfrm>
            <a:off x="3114675" y="1128466"/>
            <a:ext cx="1173997" cy="1679172"/>
          </a:xfrm>
          <a:prstGeom prst="rect">
            <a:avLst/>
          </a:prstGeom>
        </p:spPr>
      </p:pic>
      <p:pic>
        <p:nvPicPr>
          <p:cNvPr id="11" name="Picture 10" descr="FEDER.png"/>
          <p:cNvPicPr>
            <a:picLocks noChangeAspect="1"/>
          </p:cNvPicPr>
          <p:nvPr/>
        </p:nvPicPr>
        <p:blipFill>
          <a:blip r:embed="rId6" cstate="print"/>
          <a:stretch>
            <a:fillRect/>
          </a:stretch>
        </p:blipFill>
        <p:spPr>
          <a:xfrm>
            <a:off x="7232483" y="2218213"/>
            <a:ext cx="1524000" cy="1438656"/>
          </a:xfrm>
          <a:prstGeom prst="rect">
            <a:avLst/>
          </a:prstGeom>
        </p:spPr>
      </p:pic>
      <p:pic>
        <p:nvPicPr>
          <p:cNvPr id="12" name="Picture 11" descr="LOGO_JUNTA.jpg"/>
          <p:cNvPicPr>
            <a:picLocks noChangeAspect="1"/>
          </p:cNvPicPr>
          <p:nvPr/>
        </p:nvPicPr>
        <p:blipFill>
          <a:blip r:embed="rId7" cstate="print"/>
          <a:srcRect/>
          <a:stretch>
            <a:fillRect/>
          </a:stretch>
        </p:blipFill>
        <p:spPr>
          <a:xfrm>
            <a:off x="6032652" y="3826132"/>
            <a:ext cx="2209800" cy="1261298"/>
          </a:xfrm>
          <a:prstGeom prst="rect">
            <a:avLst/>
          </a:prstGeom>
        </p:spPr>
      </p:pic>
      <p:pic>
        <p:nvPicPr>
          <p:cNvPr id="13" name="Picture 10"/>
          <p:cNvPicPr>
            <a:picLocks noChangeAspect="1" noChangeArrowheads="1"/>
          </p:cNvPicPr>
          <p:nvPr/>
        </p:nvPicPr>
        <p:blipFill>
          <a:blip r:embed="rId8" cstate="print"/>
          <a:srcRect/>
          <a:stretch>
            <a:fillRect/>
          </a:stretch>
        </p:blipFill>
        <p:spPr bwMode="auto">
          <a:xfrm>
            <a:off x="243798" y="4456781"/>
            <a:ext cx="1597263" cy="1328127"/>
          </a:xfrm>
          <a:prstGeom prst="rect">
            <a:avLst/>
          </a:prstGeom>
          <a:noFill/>
          <a:ln w="9525">
            <a:noFill/>
            <a:miter lim="800000"/>
            <a:headEnd/>
            <a:tailEnd/>
          </a:ln>
        </p:spPr>
      </p:pic>
      <p:pic>
        <p:nvPicPr>
          <p:cNvPr id="14" name="Picture 2"/>
          <p:cNvPicPr>
            <a:picLocks noChangeAspect="1" noChangeArrowheads="1"/>
          </p:cNvPicPr>
          <p:nvPr/>
        </p:nvPicPr>
        <p:blipFill>
          <a:blip r:embed="rId9" cstate="print"/>
          <a:srcRect/>
          <a:stretch>
            <a:fillRect/>
          </a:stretch>
        </p:blipFill>
        <p:spPr bwMode="auto">
          <a:xfrm>
            <a:off x="4353050" y="2589094"/>
            <a:ext cx="1328737" cy="1446901"/>
          </a:xfrm>
          <a:prstGeom prst="rect">
            <a:avLst/>
          </a:prstGeom>
          <a:noFill/>
          <a:ln w="9525">
            <a:noFill/>
            <a:miter lim="800000"/>
            <a:headEnd/>
            <a:tailEnd/>
          </a:ln>
        </p:spPr>
      </p:pic>
      <p:pic>
        <p:nvPicPr>
          <p:cNvPr id="15" name="Picture 6"/>
          <p:cNvPicPr>
            <a:picLocks noChangeAspect="1" noChangeArrowheads="1"/>
          </p:cNvPicPr>
          <p:nvPr/>
        </p:nvPicPr>
        <p:blipFill>
          <a:blip r:embed="rId10" cstate="print"/>
          <a:srcRect/>
          <a:stretch>
            <a:fillRect/>
          </a:stretch>
        </p:blipFill>
        <p:spPr bwMode="auto">
          <a:xfrm>
            <a:off x="4353050" y="1301468"/>
            <a:ext cx="1290511" cy="1269002"/>
          </a:xfrm>
          <a:prstGeom prst="rect">
            <a:avLst/>
          </a:prstGeom>
          <a:noFill/>
          <a:ln w="9525">
            <a:noFill/>
            <a:miter lim="800000"/>
            <a:headEnd/>
            <a:tailEnd/>
          </a:ln>
        </p:spPr>
      </p:pic>
      <p:pic>
        <p:nvPicPr>
          <p:cNvPr id="16" name="Picture 7"/>
          <p:cNvPicPr>
            <a:picLocks noChangeAspect="1" noChangeArrowheads="1"/>
          </p:cNvPicPr>
          <p:nvPr/>
        </p:nvPicPr>
        <p:blipFill>
          <a:blip r:embed="rId11" cstate="print"/>
          <a:srcRect/>
          <a:stretch>
            <a:fillRect/>
          </a:stretch>
        </p:blipFill>
        <p:spPr bwMode="auto">
          <a:xfrm>
            <a:off x="201849" y="2651801"/>
            <a:ext cx="1504950" cy="1696489"/>
          </a:xfrm>
          <a:prstGeom prst="rect">
            <a:avLst/>
          </a:prstGeom>
          <a:noFill/>
          <a:ln w="9525">
            <a:noFill/>
            <a:miter lim="800000"/>
            <a:headEnd/>
            <a:tailEnd/>
          </a:ln>
        </p:spPr>
      </p:pic>
      <p:pic>
        <p:nvPicPr>
          <p:cNvPr id="614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061" y="1284816"/>
            <a:ext cx="1328738" cy="13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0413" y="1558641"/>
            <a:ext cx="12096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0702" y="1089362"/>
            <a:ext cx="1347823" cy="134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7534" y="1003775"/>
            <a:ext cx="1143000"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65232" y="5170725"/>
            <a:ext cx="2500311" cy="105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18686" y="2876156"/>
            <a:ext cx="919914" cy="1357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54424" y="2876157"/>
            <a:ext cx="12573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54726" y="2457239"/>
            <a:ext cx="1247649" cy="1247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26963" y="4012937"/>
            <a:ext cx="14954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6" name="Picture 1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21631" y="5120845"/>
            <a:ext cx="19716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7" name="Picture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60088" y="5643948"/>
            <a:ext cx="1666875"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0429" y="5784909"/>
            <a:ext cx="1984959" cy="53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42452" y="3626337"/>
            <a:ext cx="826509" cy="149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568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2209800"/>
            <a:ext cx="2971800" cy="2286000"/>
          </a:xfrm>
        </p:spPr>
        <p:txBody>
          <a:bodyPr>
            <a:noAutofit/>
          </a:bodyPr>
          <a:lstStyle/>
          <a:p>
            <a:r>
              <a:rPr lang="en-US" sz="2800" dirty="0" smtClean="0"/>
              <a:t>Dispersion and Boundary Layer Research</a:t>
            </a:r>
            <a:br>
              <a:rPr lang="en-US" sz="2800" dirty="0" smtClean="0"/>
            </a:br>
            <a:r>
              <a:rPr lang="en-US" sz="2800" dirty="0" smtClean="0"/>
              <a:t>Presentations</a:t>
            </a:r>
            <a:endParaRPr lang="en-US" sz="2800" dirty="0"/>
          </a:p>
        </p:txBody>
      </p:sp>
      <p:sp>
        <p:nvSpPr>
          <p:cNvPr id="5" name="Footer Placeholder 4"/>
          <p:cNvSpPr>
            <a:spLocks noGrp="1"/>
          </p:cNvSpPr>
          <p:nvPr>
            <p:ph type="ftr" sz="quarter" idx="10"/>
          </p:nvPr>
        </p:nvSpPr>
        <p:spPr/>
        <p:txBody>
          <a:bodyPr/>
          <a:lstStyle/>
          <a:p>
            <a:r>
              <a:rPr lang="en-US" dirty="0"/>
              <a:t>ARL Science Review, June 21-23, 2016</a:t>
            </a:r>
          </a:p>
        </p:txBody>
      </p:sp>
      <p:sp>
        <p:nvSpPr>
          <p:cNvPr id="6" name="Slide Number Placeholder 5"/>
          <p:cNvSpPr>
            <a:spLocks noGrp="1"/>
          </p:cNvSpPr>
          <p:nvPr>
            <p:ph type="sldNum" sz="quarter" idx="11"/>
          </p:nvPr>
        </p:nvSpPr>
        <p:spPr/>
        <p:txBody>
          <a:bodyPr/>
          <a:lstStyle/>
          <a:p>
            <a:fld id="{3E7EE49B-C32B-495C-9640-ABBF50F57D80}" type="slidenum">
              <a:rPr lang="en-US" sz="1400" smtClean="0"/>
              <a:pPr/>
              <a:t>16</a:t>
            </a:fld>
            <a:endParaRPr lang="en-US" sz="1400" dirty="0"/>
          </a:p>
        </p:txBody>
      </p:sp>
      <p:graphicFrame>
        <p:nvGraphicFramePr>
          <p:cNvPr id="2" name="Diagram 1"/>
          <p:cNvGraphicFramePr/>
          <p:nvPr>
            <p:extLst>
              <p:ext uri="{D42A27DB-BD31-4B8C-83A1-F6EECF244321}">
                <p14:modId xmlns:p14="http://schemas.microsoft.com/office/powerpoint/2010/main" val="2723648521"/>
              </p:ext>
            </p:extLst>
          </p:nvPr>
        </p:nvGraphicFramePr>
        <p:xfrm>
          <a:off x="2438400" y="304800"/>
          <a:ext cx="64008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514600" y="685800"/>
            <a:ext cx="714408" cy="369332"/>
          </a:xfrm>
          <a:prstGeom prst="rect">
            <a:avLst/>
          </a:prstGeom>
          <a:noFill/>
        </p:spPr>
        <p:txBody>
          <a:bodyPr wrap="none" rtlCol="0">
            <a:spAutoFit/>
          </a:bodyPr>
          <a:lstStyle/>
          <a:p>
            <a:r>
              <a:rPr lang="en-US" dirty="0" smtClean="0">
                <a:solidFill>
                  <a:schemeClr val="tx2">
                    <a:lumMod val="50000"/>
                  </a:schemeClr>
                </a:solidFill>
              </a:rPr>
              <a:t>10:30</a:t>
            </a:r>
          </a:p>
        </p:txBody>
      </p:sp>
      <p:sp>
        <p:nvSpPr>
          <p:cNvPr id="11" name="TextBox 10"/>
          <p:cNvSpPr txBox="1"/>
          <p:nvPr/>
        </p:nvSpPr>
        <p:spPr>
          <a:xfrm>
            <a:off x="3048000" y="1676400"/>
            <a:ext cx="714408" cy="369332"/>
          </a:xfrm>
          <a:prstGeom prst="rect">
            <a:avLst/>
          </a:prstGeom>
          <a:noFill/>
        </p:spPr>
        <p:txBody>
          <a:bodyPr wrap="none" rtlCol="0">
            <a:spAutoFit/>
          </a:bodyPr>
          <a:lstStyle/>
          <a:p>
            <a:r>
              <a:rPr lang="en-US" dirty="0" smtClean="0">
                <a:solidFill>
                  <a:schemeClr val="tx2">
                    <a:lumMod val="50000"/>
                  </a:schemeClr>
                </a:solidFill>
              </a:rPr>
              <a:t>10:55</a:t>
            </a:r>
          </a:p>
        </p:txBody>
      </p:sp>
      <p:sp>
        <p:nvSpPr>
          <p:cNvPr id="12" name="TextBox 11"/>
          <p:cNvSpPr txBox="1"/>
          <p:nvPr/>
        </p:nvSpPr>
        <p:spPr>
          <a:xfrm>
            <a:off x="3352800" y="2590800"/>
            <a:ext cx="714408" cy="369332"/>
          </a:xfrm>
          <a:prstGeom prst="rect">
            <a:avLst/>
          </a:prstGeom>
          <a:noFill/>
        </p:spPr>
        <p:txBody>
          <a:bodyPr wrap="none" rtlCol="0">
            <a:spAutoFit/>
          </a:bodyPr>
          <a:lstStyle/>
          <a:p>
            <a:r>
              <a:rPr lang="en-US" dirty="0" smtClean="0">
                <a:solidFill>
                  <a:schemeClr val="tx2">
                    <a:lumMod val="50000"/>
                  </a:schemeClr>
                </a:solidFill>
              </a:rPr>
              <a:t>11:20</a:t>
            </a:r>
          </a:p>
        </p:txBody>
      </p:sp>
      <p:sp>
        <p:nvSpPr>
          <p:cNvPr id="13" name="TextBox 12"/>
          <p:cNvSpPr txBox="1"/>
          <p:nvPr/>
        </p:nvSpPr>
        <p:spPr>
          <a:xfrm>
            <a:off x="3352800" y="3581400"/>
            <a:ext cx="714408" cy="369332"/>
          </a:xfrm>
          <a:prstGeom prst="rect">
            <a:avLst/>
          </a:prstGeom>
          <a:noFill/>
        </p:spPr>
        <p:txBody>
          <a:bodyPr wrap="none" rtlCol="0">
            <a:spAutoFit/>
          </a:bodyPr>
          <a:lstStyle/>
          <a:p>
            <a:r>
              <a:rPr lang="en-US" dirty="0" smtClean="0">
                <a:solidFill>
                  <a:schemeClr val="tx2">
                    <a:lumMod val="50000"/>
                  </a:schemeClr>
                </a:solidFill>
              </a:rPr>
              <a:t>11:45</a:t>
            </a:r>
          </a:p>
        </p:txBody>
      </p:sp>
      <p:sp>
        <p:nvSpPr>
          <p:cNvPr id="14" name="TextBox 13"/>
          <p:cNvSpPr txBox="1"/>
          <p:nvPr/>
        </p:nvSpPr>
        <p:spPr>
          <a:xfrm>
            <a:off x="3124200" y="4572000"/>
            <a:ext cx="597414" cy="369332"/>
          </a:xfrm>
          <a:prstGeom prst="rect">
            <a:avLst/>
          </a:prstGeom>
          <a:noFill/>
        </p:spPr>
        <p:txBody>
          <a:bodyPr wrap="none" rtlCol="0">
            <a:spAutoFit/>
          </a:bodyPr>
          <a:lstStyle/>
          <a:p>
            <a:r>
              <a:rPr lang="en-US" dirty="0" smtClean="0">
                <a:solidFill>
                  <a:schemeClr val="tx2">
                    <a:lumMod val="50000"/>
                  </a:schemeClr>
                </a:solidFill>
              </a:rPr>
              <a:t>1:</a:t>
            </a:r>
            <a:r>
              <a:rPr lang="en-US" dirty="0">
                <a:solidFill>
                  <a:schemeClr val="tx2">
                    <a:lumMod val="50000"/>
                  </a:schemeClr>
                </a:solidFill>
              </a:rPr>
              <a:t>1</a:t>
            </a:r>
            <a:r>
              <a:rPr lang="en-US" dirty="0" smtClean="0">
                <a:solidFill>
                  <a:schemeClr val="tx2">
                    <a:lumMod val="50000"/>
                  </a:schemeClr>
                </a:solidFill>
              </a:rPr>
              <a:t>0</a:t>
            </a:r>
          </a:p>
        </p:txBody>
      </p:sp>
      <p:sp>
        <p:nvSpPr>
          <p:cNvPr id="15" name="TextBox 14"/>
          <p:cNvSpPr txBox="1"/>
          <p:nvPr/>
        </p:nvSpPr>
        <p:spPr>
          <a:xfrm>
            <a:off x="2590800" y="5486400"/>
            <a:ext cx="649599" cy="369332"/>
          </a:xfrm>
          <a:prstGeom prst="rect">
            <a:avLst/>
          </a:prstGeom>
          <a:noFill/>
        </p:spPr>
        <p:txBody>
          <a:bodyPr wrap="none" rtlCol="0">
            <a:spAutoFit/>
          </a:bodyPr>
          <a:lstStyle/>
          <a:p>
            <a:r>
              <a:rPr lang="en-US" dirty="0">
                <a:solidFill>
                  <a:schemeClr val="tx2">
                    <a:lumMod val="50000"/>
                  </a:schemeClr>
                </a:solidFill>
              </a:rPr>
              <a:t> </a:t>
            </a:r>
            <a:r>
              <a:rPr lang="en-US" dirty="0" smtClean="0">
                <a:solidFill>
                  <a:schemeClr val="tx2">
                    <a:lumMod val="50000"/>
                  </a:schemeClr>
                </a:solidFill>
              </a:rPr>
              <a:t>1:40</a:t>
            </a:r>
          </a:p>
        </p:txBody>
      </p:sp>
      <p:sp>
        <p:nvSpPr>
          <p:cNvPr id="9" name="TextBox 8"/>
          <p:cNvSpPr txBox="1"/>
          <p:nvPr/>
        </p:nvSpPr>
        <p:spPr>
          <a:xfrm>
            <a:off x="3962400" y="4114800"/>
            <a:ext cx="1905000" cy="338554"/>
          </a:xfrm>
          <a:prstGeom prst="rect">
            <a:avLst/>
          </a:prstGeom>
          <a:noFill/>
        </p:spPr>
        <p:txBody>
          <a:bodyPr wrap="square" rtlCol="0">
            <a:spAutoFit/>
          </a:bodyPr>
          <a:lstStyle/>
          <a:p>
            <a:r>
              <a:rPr lang="en-US" sz="1600" dirty="0" smtClean="0">
                <a:solidFill>
                  <a:schemeClr val="bg1"/>
                </a:solidFill>
              </a:rPr>
              <a:t>12:10 Lunch</a:t>
            </a:r>
          </a:p>
        </p:txBody>
      </p:sp>
      <p:sp>
        <p:nvSpPr>
          <p:cNvPr id="17" name="TextBox 16"/>
          <p:cNvSpPr txBox="1"/>
          <p:nvPr/>
        </p:nvSpPr>
        <p:spPr>
          <a:xfrm>
            <a:off x="3020915" y="6084124"/>
            <a:ext cx="1905000" cy="338554"/>
          </a:xfrm>
          <a:prstGeom prst="rect">
            <a:avLst/>
          </a:prstGeom>
          <a:noFill/>
        </p:spPr>
        <p:txBody>
          <a:bodyPr wrap="square" rtlCol="0">
            <a:spAutoFit/>
          </a:bodyPr>
          <a:lstStyle/>
          <a:p>
            <a:r>
              <a:rPr lang="en-US" sz="1600" dirty="0" smtClean="0">
                <a:solidFill>
                  <a:schemeClr val="bg1"/>
                </a:solidFill>
              </a:rPr>
              <a:t>2:05 Q&amp;A Session</a:t>
            </a:r>
          </a:p>
        </p:txBody>
      </p:sp>
    </p:spTree>
    <p:extLst>
      <p:ext uri="{BB962C8B-B14F-4D97-AF65-F5344CB8AC3E}">
        <p14:creationId xmlns:p14="http://schemas.microsoft.com/office/powerpoint/2010/main" val="1758546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ARL Science Review, June 21-23, 2016</a:t>
            </a:r>
          </a:p>
        </p:txBody>
      </p:sp>
      <p:sp>
        <p:nvSpPr>
          <p:cNvPr id="6" name="Slide Number Placeholder 5"/>
          <p:cNvSpPr>
            <a:spLocks noGrp="1"/>
          </p:cNvSpPr>
          <p:nvPr>
            <p:ph type="sldNum" sz="quarter" idx="11"/>
          </p:nvPr>
        </p:nvSpPr>
        <p:spPr/>
        <p:txBody>
          <a:bodyPr/>
          <a:lstStyle/>
          <a:p>
            <a:fld id="{3E7EE49B-C32B-495C-9640-ABBF50F57D80}" type="slidenum">
              <a:rPr lang="en-US" sz="1400" smtClean="0"/>
              <a:pPr/>
              <a:t>17</a:t>
            </a:fld>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2449164713"/>
              </p:ext>
            </p:extLst>
          </p:nvPr>
        </p:nvGraphicFramePr>
        <p:xfrm>
          <a:off x="304800" y="1752600"/>
          <a:ext cx="8534400" cy="4211320"/>
        </p:xfrm>
        <a:graphic>
          <a:graphicData uri="http://schemas.openxmlformats.org/drawingml/2006/table">
            <a:tbl>
              <a:tblPr firstRow="1" bandRow="1">
                <a:tableStyleId>{B301B821-A1FF-4177-AEE7-76D212191A09}</a:tableStyleId>
              </a:tblPr>
              <a:tblGrid>
                <a:gridCol w="1238730"/>
                <a:gridCol w="1199670"/>
                <a:gridCol w="4038600"/>
                <a:gridCol w="2057400"/>
              </a:tblGrid>
              <a:tr h="370840">
                <a:tc>
                  <a:txBody>
                    <a:bodyPr/>
                    <a:lstStyle/>
                    <a:p>
                      <a:pPr algn="ctr"/>
                      <a:r>
                        <a:rPr lang="en-US" dirty="0" smtClean="0"/>
                        <a:t>Station #</a:t>
                      </a:r>
                      <a:endParaRPr lang="en-US" dirty="0"/>
                    </a:p>
                  </a:txBody>
                  <a:tcPr/>
                </a:tc>
                <a:tc>
                  <a:txBody>
                    <a:bodyPr/>
                    <a:lstStyle/>
                    <a:p>
                      <a:pPr algn="ctr"/>
                      <a:r>
                        <a:rPr lang="en-US" dirty="0" smtClean="0"/>
                        <a:t>Time</a:t>
                      </a:r>
                      <a:endParaRPr lang="en-US" dirty="0"/>
                    </a:p>
                  </a:txBody>
                  <a:tcPr/>
                </a:tc>
                <a:tc>
                  <a:txBody>
                    <a:bodyPr/>
                    <a:lstStyle/>
                    <a:p>
                      <a:r>
                        <a:rPr lang="en-US" dirty="0" smtClean="0"/>
                        <a:t>Title</a:t>
                      </a:r>
                      <a:endParaRPr lang="en-US" dirty="0"/>
                    </a:p>
                  </a:txBody>
                  <a:tcPr/>
                </a:tc>
                <a:tc>
                  <a:txBody>
                    <a:bodyPr/>
                    <a:lstStyle/>
                    <a:p>
                      <a:r>
                        <a:rPr lang="en-US" dirty="0" smtClean="0"/>
                        <a:t>Presenter</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2:20</a:t>
                      </a:r>
                    </a:p>
                    <a:p>
                      <a:pPr algn="ctr"/>
                      <a:r>
                        <a:rPr lang="en-US" dirty="0" smtClean="0"/>
                        <a:t>2:35</a:t>
                      </a:r>
                      <a:endParaRPr lang="en-US" dirty="0"/>
                    </a:p>
                  </a:txBody>
                  <a:tcPr/>
                </a:tc>
                <a:tc>
                  <a:txBody>
                    <a:bodyPr/>
                    <a:lstStyle/>
                    <a:p>
                      <a:r>
                        <a:rPr lang="en-US" b="1" dirty="0" smtClean="0"/>
                        <a:t>Inverse Modeling with HYSPLIT </a:t>
                      </a:r>
                      <a:r>
                        <a:rPr lang="en-US" b="1" dirty="0" err="1" smtClean="0"/>
                        <a:t>Lagrangian</a:t>
                      </a:r>
                      <a:r>
                        <a:rPr lang="en-US" b="1" baseline="0" dirty="0" smtClean="0"/>
                        <a:t> Dispersion Model</a:t>
                      </a:r>
                      <a:endParaRPr lang="en-US" b="1" dirty="0"/>
                    </a:p>
                  </a:txBody>
                  <a:tcPr/>
                </a:tc>
                <a:tc>
                  <a:txBody>
                    <a:bodyPr/>
                    <a:lstStyle/>
                    <a:p>
                      <a:r>
                        <a:rPr lang="en-US" dirty="0" err="1" smtClean="0"/>
                        <a:t>Tianfeng</a:t>
                      </a:r>
                      <a:r>
                        <a:rPr lang="en-US" dirty="0" smtClean="0"/>
                        <a:t> Chai</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2:50</a:t>
                      </a:r>
                    </a:p>
                    <a:p>
                      <a:pPr algn="ctr"/>
                      <a:r>
                        <a:rPr lang="en-US" dirty="0" smtClean="0"/>
                        <a:t>3:05</a:t>
                      </a:r>
                      <a:endParaRPr lang="en-US" dirty="0"/>
                    </a:p>
                  </a:txBody>
                  <a:tcPr/>
                </a:tc>
                <a:tc>
                  <a:txBody>
                    <a:bodyPr/>
                    <a:lstStyle/>
                    <a:p>
                      <a:r>
                        <a:rPr lang="en-US" b="1" dirty="0" smtClean="0"/>
                        <a:t>Gap Flows in the Birch</a:t>
                      </a:r>
                      <a:r>
                        <a:rPr lang="en-US" b="1" baseline="0" dirty="0" smtClean="0"/>
                        <a:t> Creek Valley, Idaho</a:t>
                      </a:r>
                      <a:endParaRPr lang="en-US" b="1" dirty="0"/>
                    </a:p>
                  </a:txBody>
                  <a:tcPr/>
                </a:tc>
                <a:tc>
                  <a:txBody>
                    <a:bodyPr/>
                    <a:lstStyle/>
                    <a:p>
                      <a:r>
                        <a:rPr lang="en-US" dirty="0" smtClean="0"/>
                        <a:t>Dennis</a:t>
                      </a:r>
                      <a:r>
                        <a:rPr lang="en-US" baseline="0" dirty="0" smtClean="0"/>
                        <a:t> Finn</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3:20</a:t>
                      </a:r>
                    </a:p>
                    <a:p>
                      <a:pPr algn="ctr"/>
                      <a:r>
                        <a:rPr lang="en-US" dirty="0" smtClean="0"/>
                        <a:t>3:35</a:t>
                      </a:r>
                      <a:endParaRPr lang="en-US" dirty="0"/>
                    </a:p>
                  </a:txBody>
                  <a:tcPr/>
                </a:tc>
                <a:tc>
                  <a:txBody>
                    <a:bodyPr/>
                    <a:lstStyle/>
                    <a:p>
                      <a:r>
                        <a:rPr lang="en-US" b="1" dirty="0" smtClean="0"/>
                        <a:t>Project Sagebrush</a:t>
                      </a:r>
                      <a:endParaRPr lang="en-US" b="1" dirty="0"/>
                    </a:p>
                  </a:txBody>
                  <a:tcPr/>
                </a:tc>
                <a:tc>
                  <a:txBody>
                    <a:bodyPr/>
                    <a:lstStyle/>
                    <a:p>
                      <a:r>
                        <a:rPr lang="en-US" dirty="0" smtClean="0"/>
                        <a:t>Dennis</a:t>
                      </a:r>
                      <a:r>
                        <a:rPr lang="en-US" baseline="0" dirty="0" smtClean="0"/>
                        <a:t> Finn</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2:20</a:t>
                      </a:r>
                    </a:p>
                    <a:p>
                      <a:pPr algn="ctr"/>
                      <a:r>
                        <a:rPr lang="en-US" dirty="0" smtClean="0"/>
                        <a:t>2:35</a:t>
                      </a:r>
                      <a:endParaRPr lang="en-US" dirty="0"/>
                    </a:p>
                  </a:txBody>
                  <a:tcPr/>
                </a:tc>
                <a:tc>
                  <a:txBody>
                    <a:bodyPr/>
                    <a:lstStyle/>
                    <a:p>
                      <a:r>
                        <a:rPr lang="en-US" b="1" dirty="0" smtClean="0"/>
                        <a:t>HYSPLIT research</a:t>
                      </a:r>
                      <a:r>
                        <a:rPr lang="en-US" b="1" baseline="0" dirty="0" smtClean="0"/>
                        <a:t> to NCEP operations</a:t>
                      </a:r>
                      <a:endParaRPr lang="en-US" b="1" dirty="0"/>
                    </a:p>
                  </a:txBody>
                  <a:tcPr/>
                </a:tc>
                <a:tc>
                  <a:txBody>
                    <a:bodyPr/>
                    <a:lstStyle/>
                    <a:p>
                      <a:r>
                        <a:rPr lang="en-US" dirty="0" smtClean="0"/>
                        <a:t>Barbara </a:t>
                      </a:r>
                      <a:r>
                        <a:rPr lang="en-US" dirty="0" err="1" smtClean="0"/>
                        <a:t>Stunder</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2:50</a:t>
                      </a:r>
                    </a:p>
                    <a:p>
                      <a:pPr algn="ctr"/>
                      <a:r>
                        <a:rPr lang="en-US" dirty="0" smtClean="0"/>
                        <a:t>3:05</a:t>
                      </a:r>
                    </a:p>
                  </a:txBody>
                  <a:tcPr/>
                </a:tc>
                <a:tc>
                  <a:txBody>
                    <a:bodyPr/>
                    <a:lstStyle/>
                    <a:p>
                      <a:r>
                        <a:rPr lang="en-US" b="1" dirty="0" smtClean="0"/>
                        <a:t>ARL/FRD’s Role</a:t>
                      </a:r>
                      <a:r>
                        <a:rPr lang="en-US" b="1" baseline="0" dirty="0" smtClean="0"/>
                        <a:t> in the Wind Forecast Improvement Project II</a:t>
                      </a:r>
                      <a:endParaRPr lang="en-US" b="1" dirty="0"/>
                    </a:p>
                  </a:txBody>
                  <a:tcPr/>
                </a:tc>
                <a:tc>
                  <a:txBody>
                    <a:bodyPr/>
                    <a:lstStyle/>
                    <a:p>
                      <a:r>
                        <a:rPr lang="en-US" dirty="0" smtClean="0"/>
                        <a:t>Matt Brewer</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3:20</a:t>
                      </a:r>
                    </a:p>
                    <a:p>
                      <a:pPr algn="ctr"/>
                      <a:r>
                        <a:rPr lang="en-US" dirty="0" smtClean="0"/>
                        <a:t>3:35</a:t>
                      </a:r>
                    </a:p>
                  </a:txBody>
                  <a:tcPr/>
                </a:tc>
                <a:tc>
                  <a:txBody>
                    <a:bodyPr/>
                    <a:lstStyle/>
                    <a:p>
                      <a:r>
                        <a:rPr lang="en-US" b="1" dirty="0" smtClean="0"/>
                        <a:t>Dispersion</a:t>
                      </a:r>
                      <a:r>
                        <a:rPr lang="en-US" b="1" baseline="0" dirty="0" smtClean="0"/>
                        <a:t> Ensembles</a:t>
                      </a:r>
                      <a:endParaRPr lang="en-US" b="1" dirty="0"/>
                    </a:p>
                  </a:txBody>
                  <a:tcPr/>
                </a:tc>
                <a:tc>
                  <a:txBody>
                    <a:bodyPr/>
                    <a:lstStyle/>
                    <a:p>
                      <a:r>
                        <a:rPr lang="en-US" dirty="0" smtClean="0"/>
                        <a:t>Ariel Stein</a:t>
                      </a:r>
                    </a:p>
                    <a:p>
                      <a:endParaRPr lang="en-US" dirty="0"/>
                    </a:p>
                  </a:txBody>
                  <a:tcPr/>
                </a:tc>
              </a:tr>
            </a:tbl>
          </a:graphicData>
        </a:graphic>
      </p:graphicFrame>
      <p:sp>
        <p:nvSpPr>
          <p:cNvPr id="11" name="Title 10"/>
          <p:cNvSpPr>
            <a:spLocks noGrp="1"/>
          </p:cNvSpPr>
          <p:nvPr>
            <p:ph type="title"/>
          </p:nvPr>
        </p:nvSpPr>
        <p:spPr>
          <a:xfrm>
            <a:off x="304800" y="457200"/>
            <a:ext cx="8458200" cy="609600"/>
          </a:xfrm>
        </p:spPr>
        <p:txBody>
          <a:bodyPr>
            <a:normAutofit fontScale="90000"/>
          </a:bodyPr>
          <a:lstStyle/>
          <a:p>
            <a:r>
              <a:rPr lang="en-US" dirty="0" smtClean="0"/>
              <a:t>D&amp;BL E-Posters</a:t>
            </a:r>
            <a:endParaRPr lang="en-US" dirty="0"/>
          </a:p>
        </p:txBody>
      </p:sp>
    </p:spTree>
    <p:extLst>
      <p:ext uri="{BB962C8B-B14F-4D97-AF65-F5344CB8AC3E}">
        <p14:creationId xmlns:p14="http://schemas.microsoft.com/office/powerpoint/2010/main" val="1070288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ARL Science Review, June 21-23, 2016</a:t>
            </a:r>
          </a:p>
        </p:txBody>
      </p:sp>
      <p:sp>
        <p:nvSpPr>
          <p:cNvPr id="6" name="Slide Number Placeholder 5"/>
          <p:cNvSpPr>
            <a:spLocks noGrp="1"/>
          </p:cNvSpPr>
          <p:nvPr>
            <p:ph type="sldNum" sz="quarter" idx="11"/>
          </p:nvPr>
        </p:nvSpPr>
        <p:spPr/>
        <p:txBody>
          <a:bodyPr/>
          <a:lstStyle/>
          <a:p>
            <a:fld id="{3E7EE49B-C32B-495C-9640-ABBF50F57D80}" type="slidenum">
              <a:rPr lang="en-US" sz="1400" smtClean="0"/>
              <a:pPr/>
              <a:t>18</a:t>
            </a:fld>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2777648704"/>
              </p:ext>
            </p:extLst>
          </p:nvPr>
        </p:nvGraphicFramePr>
        <p:xfrm>
          <a:off x="304800" y="1752600"/>
          <a:ext cx="8534400" cy="4211320"/>
        </p:xfrm>
        <a:graphic>
          <a:graphicData uri="http://schemas.openxmlformats.org/drawingml/2006/table">
            <a:tbl>
              <a:tblPr firstRow="1" bandRow="1">
                <a:tableStyleId>{B301B821-A1FF-4177-AEE7-76D212191A09}</a:tableStyleId>
              </a:tblPr>
              <a:tblGrid>
                <a:gridCol w="1238730"/>
                <a:gridCol w="1199670"/>
                <a:gridCol w="4038600"/>
                <a:gridCol w="2057400"/>
              </a:tblGrid>
              <a:tr h="370840">
                <a:tc>
                  <a:txBody>
                    <a:bodyPr/>
                    <a:lstStyle/>
                    <a:p>
                      <a:pPr algn="ctr"/>
                      <a:r>
                        <a:rPr lang="en-US" dirty="0" smtClean="0"/>
                        <a:t>Station #</a:t>
                      </a:r>
                      <a:endParaRPr lang="en-US" dirty="0"/>
                    </a:p>
                  </a:txBody>
                  <a:tcPr/>
                </a:tc>
                <a:tc>
                  <a:txBody>
                    <a:bodyPr/>
                    <a:lstStyle/>
                    <a:p>
                      <a:pPr algn="ctr"/>
                      <a:r>
                        <a:rPr lang="en-US" dirty="0" smtClean="0"/>
                        <a:t>Time</a:t>
                      </a:r>
                      <a:endParaRPr lang="en-US" dirty="0"/>
                    </a:p>
                  </a:txBody>
                  <a:tcPr/>
                </a:tc>
                <a:tc>
                  <a:txBody>
                    <a:bodyPr/>
                    <a:lstStyle/>
                    <a:p>
                      <a:r>
                        <a:rPr lang="en-US" dirty="0" smtClean="0"/>
                        <a:t>Title</a:t>
                      </a:r>
                      <a:endParaRPr lang="en-US" dirty="0"/>
                    </a:p>
                  </a:txBody>
                  <a:tcPr/>
                </a:tc>
                <a:tc>
                  <a:txBody>
                    <a:bodyPr/>
                    <a:lstStyle/>
                    <a:p>
                      <a:r>
                        <a:rPr lang="en-US" dirty="0" smtClean="0"/>
                        <a:t>Presenter</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2:20</a:t>
                      </a:r>
                    </a:p>
                    <a:p>
                      <a:pPr algn="ctr"/>
                      <a:r>
                        <a:rPr lang="en-US" dirty="0" smtClean="0"/>
                        <a:t>2:35</a:t>
                      </a:r>
                      <a:endParaRPr lang="en-US" dirty="0"/>
                    </a:p>
                  </a:txBody>
                  <a:tcPr/>
                </a:tc>
                <a:tc>
                  <a:txBody>
                    <a:bodyPr/>
                    <a:lstStyle/>
                    <a:p>
                      <a:r>
                        <a:rPr lang="en-US" b="1" dirty="0" smtClean="0"/>
                        <a:t>Inline Coupling</a:t>
                      </a:r>
                      <a:r>
                        <a:rPr lang="en-US" b="1" baseline="0" dirty="0" smtClean="0"/>
                        <a:t> of </a:t>
                      </a:r>
                      <a:r>
                        <a:rPr lang="en-US" b="1" dirty="0" smtClean="0"/>
                        <a:t>WRF-HYSPLIT: model development</a:t>
                      </a:r>
                      <a:r>
                        <a:rPr lang="en-US" b="1" baseline="0" dirty="0" smtClean="0"/>
                        <a:t> and evaluation</a:t>
                      </a:r>
                      <a:endParaRPr lang="en-US" b="1" dirty="0"/>
                    </a:p>
                  </a:txBody>
                  <a:tcPr/>
                </a:tc>
                <a:tc>
                  <a:txBody>
                    <a:bodyPr/>
                    <a:lstStyle/>
                    <a:p>
                      <a:r>
                        <a:rPr lang="en-US" dirty="0" err="1" smtClean="0"/>
                        <a:t>Fantine</a:t>
                      </a:r>
                      <a:r>
                        <a:rPr lang="en-US" dirty="0" smtClean="0"/>
                        <a:t> Ngan</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2:50</a:t>
                      </a:r>
                    </a:p>
                    <a:p>
                      <a:pPr algn="ctr"/>
                      <a:r>
                        <a:rPr lang="en-US" dirty="0" smtClean="0"/>
                        <a:t>3:05</a:t>
                      </a:r>
                    </a:p>
                  </a:txBody>
                  <a:tcPr/>
                </a:tc>
                <a:tc>
                  <a:txBody>
                    <a:bodyPr/>
                    <a:lstStyle/>
                    <a:p>
                      <a:r>
                        <a:rPr lang="en-US" b="1" dirty="0" smtClean="0"/>
                        <a:t>Numerical Simulations of Surface</a:t>
                      </a:r>
                      <a:r>
                        <a:rPr lang="en-US" b="1" baseline="0" dirty="0" smtClean="0"/>
                        <a:t> Flux Heterogeneity </a:t>
                      </a:r>
                      <a:endParaRPr lang="en-US" b="1" dirty="0"/>
                    </a:p>
                  </a:txBody>
                  <a:tcPr/>
                </a:tc>
                <a:tc>
                  <a:txBody>
                    <a:bodyPr/>
                    <a:lstStyle/>
                    <a:p>
                      <a:r>
                        <a:rPr lang="en-US" dirty="0" smtClean="0"/>
                        <a:t>Michael </a:t>
                      </a:r>
                      <a:r>
                        <a:rPr lang="en-US" dirty="0" err="1" smtClean="0"/>
                        <a:t>Buban</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3:20</a:t>
                      </a:r>
                    </a:p>
                    <a:p>
                      <a:pPr algn="ctr"/>
                      <a:r>
                        <a:rPr lang="en-US" dirty="0" smtClean="0"/>
                        <a:t>3:35</a:t>
                      </a:r>
                    </a:p>
                  </a:txBody>
                  <a:tcPr/>
                </a:tc>
                <a:tc>
                  <a:txBody>
                    <a:bodyPr/>
                    <a:lstStyle/>
                    <a:p>
                      <a:r>
                        <a:rPr lang="en-US" b="1" dirty="0" smtClean="0"/>
                        <a:t>Nuclear Emergency</a:t>
                      </a:r>
                      <a:r>
                        <a:rPr lang="en-US" b="1" baseline="0" dirty="0" smtClean="0"/>
                        <a:t> Support Applications</a:t>
                      </a:r>
                      <a:endParaRPr lang="en-US" b="1" dirty="0"/>
                    </a:p>
                  </a:txBody>
                  <a:tcPr/>
                </a:tc>
                <a:tc>
                  <a:txBody>
                    <a:bodyPr/>
                    <a:lstStyle/>
                    <a:p>
                      <a:r>
                        <a:rPr lang="en-US" dirty="0" smtClean="0"/>
                        <a:t>Glenn </a:t>
                      </a:r>
                      <a:r>
                        <a:rPr lang="en-US" dirty="0" err="1" smtClean="0"/>
                        <a:t>Rolph</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2:20</a:t>
                      </a:r>
                    </a:p>
                    <a:p>
                      <a:pPr algn="ctr"/>
                      <a:r>
                        <a:rPr lang="en-US" dirty="0" smtClean="0"/>
                        <a:t>2:35</a:t>
                      </a:r>
                      <a:endParaRPr lang="en-US" dirty="0"/>
                    </a:p>
                  </a:txBody>
                  <a:tcPr/>
                </a:tc>
                <a:tc>
                  <a:txBody>
                    <a:bodyPr/>
                    <a:lstStyle/>
                    <a:p>
                      <a:r>
                        <a:rPr lang="en-US" b="1" dirty="0" smtClean="0"/>
                        <a:t>Volcanic Ash</a:t>
                      </a:r>
                      <a:endParaRPr lang="en-US" b="1" dirty="0"/>
                    </a:p>
                  </a:txBody>
                  <a:tcPr/>
                </a:tc>
                <a:tc>
                  <a:txBody>
                    <a:bodyPr/>
                    <a:lstStyle/>
                    <a:p>
                      <a:r>
                        <a:rPr lang="en-US" dirty="0" smtClean="0"/>
                        <a:t>Alice Crawford</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2:50</a:t>
                      </a:r>
                    </a:p>
                    <a:p>
                      <a:pPr algn="ctr"/>
                      <a:r>
                        <a:rPr lang="en-US" dirty="0" smtClean="0"/>
                        <a:t>3:05</a:t>
                      </a:r>
                    </a:p>
                  </a:txBody>
                  <a:tcPr/>
                </a:tc>
                <a:tc>
                  <a:txBody>
                    <a:bodyPr/>
                    <a:lstStyle/>
                    <a:p>
                      <a:r>
                        <a:rPr lang="en-US" b="1" dirty="0" smtClean="0"/>
                        <a:t>ARL Consequence</a:t>
                      </a:r>
                      <a:r>
                        <a:rPr lang="en-US" b="1" baseline="0" dirty="0" smtClean="0"/>
                        <a:t> Assessment – Emergency Response</a:t>
                      </a:r>
                      <a:endParaRPr lang="en-US" b="1" dirty="0"/>
                    </a:p>
                  </a:txBody>
                  <a:tcPr/>
                </a:tc>
                <a:tc>
                  <a:txBody>
                    <a:bodyPr/>
                    <a:lstStyle/>
                    <a:p>
                      <a:r>
                        <a:rPr lang="en-US" dirty="0" smtClean="0"/>
                        <a:t>Walt </a:t>
                      </a:r>
                      <a:r>
                        <a:rPr lang="en-US" dirty="0" err="1" smtClean="0"/>
                        <a:t>Schalk</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3:20</a:t>
                      </a:r>
                    </a:p>
                    <a:p>
                      <a:pPr algn="ctr"/>
                      <a:r>
                        <a:rPr lang="en-US" dirty="0" smtClean="0"/>
                        <a:t>3:35</a:t>
                      </a:r>
                    </a:p>
                  </a:txBody>
                  <a:tcPr/>
                </a:tc>
                <a:tc>
                  <a:txBody>
                    <a:bodyPr/>
                    <a:lstStyle/>
                    <a:p>
                      <a:r>
                        <a:rPr lang="en-US" b="1" dirty="0" smtClean="0"/>
                        <a:t>ARL </a:t>
                      </a:r>
                      <a:r>
                        <a:rPr lang="en-US" b="1" dirty="0" err="1" smtClean="0"/>
                        <a:t>Mesonets</a:t>
                      </a:r>
                      <a:r>
                        <a:rPr lang="en-US" b="1" dirty="0" smtClean="0"/>
                        <a:t> – Idaho and Nevada</a:t>
                      </a:r>
                      <a:endParaRPr lang="en-US" b="1" dirty="0"/>
                    </a:p>
                  </a:txBody>
                  <a:tcPr/>
                </a:tc>
                <a:tc>
                  <a:txBody>
                    <a:bodyPr/>
                    <a:lstStyle/>
                    <a:p>
                      <a:r>
                        <a:rPr lang="en-US" dirty="0" smtClean="0"/>
                        <a:t>Walt </a:t>
                      </a:r>
                      <a:r>
                        <a:rPr lang="en-US" dirty="0" err="1" smtClean="0"/>
                        <a:t>Schalk</a:t>
                      </a:r>
                      <a:endParaRPr lang="en-US" dirty="0" smtClean="0"/>
                    </a:p>
                    <a:p>
                      <a:endParaRPr lang="en-US" dirty="0"/>
                    </a:p>
                  </a:txBody>
                  <a:tcPr/>
                </a:tc>
              </a:tr>
            </a:tbl>
          </a:graphicData>
        </a:graphic>
      </p:graphicFrame>
      <p:sp>
        <p:nvSpPr>
          <p:cNvPr id="11" name="Title 10"/>
          <p:cNvSpPr>
            <a:spLocks noGrp="1"/>
          </p:cNvSpPr>
          <p:nvPr>
            <p:ph type="title"/>
          </p:nvPr>
        </p:nvSpPr>
        <p:spPr>
          <a:xfrm>
            <a:off x="304800" y="457200"/>
            <a:ext cx="8458200" cy="609600"/>
          </a:xfrm>
        </p:spPr>
        <p:txBody>
          <a:bodyPr>
            <a:normAutofit fontScale="90000"/>
          </a:bodyPr>
          <a:lstStyle/>
          <a:p>
            <a:r>
              <a:rPr lang="en-US" dirty="0" smtClean="0"/>
              <a:t>D&amp;BL E-Posters</a:t>
            </a:r>
            <a:endParaRPr lang="en-US" dirty="0"/>
          </a:p>
        </p:txBody>
      </p:sp>
    </p:spTree>
    <p:extLst>
      <p:ext uri="{BB962C8B-B14F-4D97-AF65-F5344CB8AC3E}">
        <p14:creationId xmlns:p14="http://schemas.microsoft.com/office/powerpoint/2010/main" val="4092594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ARL Science Review, June 21-23, 2016</a:t>
            </a:r>
          </a:p>
        </p:txBody>
      </p:sp>
      <p:sp>
        <p:nvSpPr>
          <p:cNvPr id="6" name="Slide Number Placeholder 5"/>
          <p:cNvSpPr>
            <a:spLocks noGrp="1"/>
          </p:cNvSpPr>
          <p:nvPr>
            <p:ph type="sldNum" sz="quarter" idx="11"/>
          </p:nvPr>
        </p:nvSpPr>
        <p:spPr/>
        <p:txBody>
          <a:bodyPr/>
          <a:lstStyle/>
          <a:p>
            <a:fld id="{3E7EE49B-C32B-495C-9640-ABBF50F57D80}" type="slidenum">
              <a:rPr lang="en-US" sz="1400" smtClean="0"/>
              <a:pPr/>
              <a:t>19</a:t>
            </a:fld>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3523438223"/>
              </p:ext>
            </p:extLst>
          </p:nvPr>
        </p:nvGraphicFramePr>
        <p:xfrm>
          <a:off x="304800" y="1503948"/>
          <a:ext cx="8534400" cy="4485640"/>
        </p:xfrm>
        <a:graphic>
          <a:graphicData uri="http://schemas.openxmlformats.org/drawingml/2006/table">
            <a:tbl>
              <a:tblPr firstRow="1" bandRow="1">
                <a:tableStyleId>{B301B821-A1FF-4177-AEE7-76D212191A09}</a:tableStyleId>
              </a:tblPr>
              <a:tblGrid>
                <a:gridCol w="1238730"/>
                <a:gridCol w="1199670"/>
                <a:gridCol w="4038600"/>
                <a:gridCol w="2057400"/>
              </a:tblGrid>
              <a:tr h="370840">
                <a:tc>
                  <a:txBody>
                    <a:bodyPr/>
                    <a:lstStyle/>
                    <a:p>
                      <a:pPr algn="ctr"/>
                      <a:r>
                        <a:rPr lang="en-US" dirty="0" smtClean="0"/>
                        <a:t>Station #</a:t>
                      </a:r>
                      <a:endParaRPr lang="en-US" dirty="0"/>
                    </a:p>
                  </a:txBody>
                  <a:tcPr/>
                </a:tc>
                <a:tc>
                  <a:txBody>
                    <a:bodyPr/>
                    <a:lstStyle/>
                    <a:p>
                      <a:pPr algn="ctr"/>
                      <a:r>
                        <a:rPr lang="en-US" dirty="0" smtClean="0"/>
                        <a:t>Time</a:t>
                      </a:r>
                      <a:endParaRPr lang="en-US" dirty="0"/>
                    </a:p>
                  </a:txBody>
                  <a:tcPr/>
                </a:tc>
                <a:tc>
                  <a:txBody>
                    <a:bodyPr/>
                    <a:lstStyle/>
                    <a:p>
                      <a:r>
                        <a:rPr lang="en-US" dirty="0" smtClean="0"/>
                        <a:t>Title</a:t>
                      </a:r>
                      <a:endParaRPr lang="en-US" dirty="0"/>
                    </a:p>
                  </a:txBody>
                  <a:tcPr/>
                </a:tc>
                <a:tc>
                  <a:txBody>
                    <a:bodyPr/>
                    <a:lstStyle/>
                    <a:p>
                      <a:r>
                        <a:rPr lang="en-US" dirty="0" smtClean="0"/>
                        <a:t>Presenter</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2:20</a:t>
                      </a:r>
                    </a:p>
                    <a:p>
                      <a:pPr algn="ctr"/>
                      <a:r>
                        <a:rPr lang="en-US" dirty="0" smtClean="0"/>
                        <a:t>2:35</a:t>
                      </a:r>
                      <a:endParaRPr lang="en-US" dirty="0"/>
                    </a:p>
                  </a:txBody>
                  <a:tcPr/>
                </a:tc>
                <a:tc>
                  <a:txBody>
                    <a:bodyPr/>
                    <a:lstStyle/>
                    <a:p>
                      <a:r>
                        <a:rPr lang="en-US" b="1" dirty="0" smtClean="0"/>
                        <a:t>Dispersion Modeling for Releases at Department of Energy Facilities</a:t>
                      </a:r>
                      <a:endParaRPr lang="en-US" b="1" dirty="0"/>
                    </a:p>
                  </a:txBody>
                  <a:tcPr/>
                </a:tc>
                <a:tc>
                  <a:txBody>
                    <a:bodyPr/>
                    <a:lstStyle/>
                    <a:p>
                      <a:r>
                        <a:rPr lang="en-US" dirty="0" smtClean="0"/>
                        <a:t>Rick</a:t>
                      </a:r>
                      <a:r>
                        <a:rPr lang="en-US" baseline="0" dirty="0" smtClean="0"/>
                        <a:t> </a:t>
                      </a:r>
                      <a:r>
                        <a:rPr lang="en-US" baseline="0" dirty="0" err="1" smtClean="0"/>
                        <a:t>Eckman</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2:50</a:t>
                      </a:r>
                    </a:p>
                    <a:p>
                      <a:pPr algn="ctr"/>
                      <a:r>
                        <a:rPr lang="en-US" dirty="0" smtClean="0"/>
                        <a:t>3:05</a:t>
                      </a:r>
                    </a:p>
                  </a:txBody>
                  <a:tcPr/>
                </a:tc>
                <a:tc>
                  <a:txBody>
                    <a:bodyPr/>
                    <a:lstStyle/>
                    <a:p>
                      <a:r>
                        <a:rPr lang="en-US" b="1" dirty="0" smtClean="0"/>
                        <a:t>ARL Tracer Technology and Observational</a:t>
                      </a:r>
                      <a:r>
                        <a:rPr lang="en-US" b="1" baseline="0" dirty="0" smtClean="0"/>
                        <a:t> Dispersion Research</a:t>
                      </a:r>
                      <a:endParaRPr lang="en-US" b="1" dirty="0"/>
                    </a:p>
                  </a:txBody>
                  <a:tcPr/>
                </a:tc>
                <a:tc>
                  <a:txBody>
                    <a:bodyPr/>
                    <a:lstStyle/>
                    <a:p>
                      <a:r>
                        <a:rPr lang="en-US" dirty="0" smtClean="0"/>
                        <a:t>Rick </a:t>
                      </a:r>
                      <a:r>
                        <a:rPr lang="en-US" dirty="0" err="1" smtClean="0"/>
                        <a:t>Eckman</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3:20</a:t>
                      </a:r>
                    </a:p>
                    <a:p>
                      <a:pPr algn="ctr"/>
                      <a:r>
                        <a:rPr lang="en-US" dirty="0" smtClean="0"/>
                        <a:t>3:35</a:t>
                      </a:r>
                    </a:p>
                  </a:txBody>
                  <a:tcPr/>
                </a:tc>
                <a:tc>
                  <a:txBody>
                    <a:bodyPr/>
                    <a:lstStyle/>
                    <a:p>
                      <a:r>
                        <a:rPr lang="en-US" b="1" dirty="0" smtClean="0"/>
                        <a:t>Using a small Unmanned Aircraft</a:t>
                      </a:r>
                      <a:r>
                        <a:rPr lang="en-US" b="1" baseline="0" dirty="0" smtClean="0"/>
                        <a:t> System (</a:t>
                      </a:r>
                      <a:r>
                        <a:rPr lang="en-US" b="1" dirty="0" err="1" smtClean="0"/>
                        <a:t>sUAS</a:t>
                      </a:r>
                      <a:r>
                        <a:rPr lang="en-US" b="1" dirty="0" smtClean="0"/>
                        <a:t>)</a:t>
                      </a:r>
                      <a:r>
                        <a:rPr lang="en-US" b="1" baseline="0" dirty="0" smtClean="0"/>
                        <a:t> for Atmospheric Research</a:t>
                      </a:r>
                      <a:endParaRPr lang="en-US" b="1" dirty="0"/>
                    </a:p>
                  </a:txBody>
                  <a:tcPr/>
                </a:tc>
                <a:tc>
                  <a:txBody>
                    <a:bodyPr/>
                    <a:lstStyle/>
                    <a:p>
                      <a:r>
                        <a:rPr lang="en-US" dirty="0" smtClean="0"/>
                        <a:t>Ed Dumas</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2:20</a:t>
                      </a:r>
                    </a:p>
                    <a:p>
                      <a:pPr algn="ctr"/>
                      <a:r>
                        <a:rPr lang="en-US" dirty="0" smtClean="0"/>
                        <a:t>2:35</a:t>
                      </a:r>
                      <a:endParaRPr lang="en-US" dirty="0"/>
                    </a:p>
                  </a:txBody>
                  <a:tcPr/>
                </a:tc>
                <a:tc>
                  <a:txBody>
                    <a:bodyPr/>
                    <a:lstStyle/>
                    <a:p>
                      <a:r>
                        <a:rPr lang="en-US" b="1" dirty="0" smtClean="0"/>
                        <a:t>Cooperative Research and Development Agreement with Duke Energy Generation:</a:t>
                      </a:r>
                      <a:r>
                        <a:rPr lang="en-US" b="1" baseline="0" dirty="0" smtClean="0"/>
                        <a:t> </a:t>
                      </a:r>
                      <a:r>
                        <a:rPr lang="en-US" b="1" dirty="0" smtClean="0"/>
                        <a:t>a Public-Private Partnership</a:t>
                      </a:r>
                      <a:endParaRPr lang="en-US" b="1" dirty="0"/>
                    </a:p>
                  </a:txBody>
                  <a:tcPr/>
                </a:tc>
                <a:tc>
                  <a:txBody>
                    <a:bodyPr/>
                    <a:lstStyle/>
                    <a:p>
                      <a:r>
                        <a:rPr lang="en-US" dirty="0" smtClean="0"/>
                        <a:t>Will Pendergrass</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2:50</a:t>
                      </a:r>
                    </a:p>
                    <a:p>
                      <a:pPr algn="ctr"/>
                      <a:r>
                        <a:rPr lang="en-US" dirty="0" smtClean="0"/>
                        <a:t>3:05</a:t>
                      </a:r>
                    </a:p>
                  </a:txBody>
                  <a:tcPr/>
                </a:tc>
                <a:tc>
                  <a:txBody>
                    <a:bodyPr/>
                    <a:lstStyle/>
                    <a:p>
                      <a:r>
                        <a:rPr lang="en-US" b="1" dirty="0" smtClean="0"/>
                        <a:t>Observations of Convective Initiation over</a:t>
                      </a:r>
                      <a:r>
                        <a:rPr lang="en-US" b="1" baseline="0" dirty="0" smtClean="0"/>
                        <a:t> the Southeast US</a:t>
                      </a:r>
                      <a:endParaRPr lang="en-US" b="1" dirty="0"/>
                    </a:p>
                  </a:txBody>
                  <a:tcPr/>
                </a:tc>
                <a:tc>
                  <a:txBody>
                    <a:bodyPr/>
                    <a:lstStyle/>
                    <a:p>
                      <a:r>
                        <a:rPr lang="en-US" smtClean="0"/>
                        <a:t>Temple Lee</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3:20</a:t>
                      </a:r>
                    </a:p>
                    <a:p>
                      <a:pPr algn="ctr"/>
                      <a:r>
                        <a:rPr lang="en-US" dirty="0" smtClean="0"/>
                        <a:t>3:35</a:t>
                      </a:r>
                    </a:p>
                  </a:txBody>
                  <a:tcPr/>
                </a:tc>
                <a:tc>
                  <a:txBody>
                    <a:bodyPr/>
                    <a:lstStyle/>
                    <a:p>
                      <a:r>
                        <a:rPr lang="en-US" b="1" dirty="0" smtClean="0"/>
                        <a:t>Atmospheric Boundary Layer: Surface </a:t>
                      </a:r>
                      <a:r>
                        <a:rPr lang="en-US" b="1" smtClean="0"/>
                        <a:t>Layer Meteorology</a:t>
                      </a:r>
                      <a:endParaRPr lang="en-US" b="1" dirty="0"/>
                    </a:p>
                  </a:txBody>
                  <a:tcPr/>
                </a:tc>
                <a:tc>
                  <a:txBody>
                    <a:bodyPr/>
                    <a:lstStyle/>
                    <a:p>
                      <a:r>
                        <a:rPr lang="en-US" dirty="0" smtClean="0"/>
                        <a:t>Will Pendergrass</a:t>
                      </a:r>
                    </a:p>
                    <a:p>
                      <a:endParaRPr lang="en-US" dirty="0"/>
                    </a:p>
                  </a:txBody>
                  <a:tcPr/>
                </a:tc>
              </a:tr>
            </a:tbl>
          </a:graphicData>
        </a:graphic>
      </p:graphicFrame>
      <p:sp>
        <p:nvSpPr>
          <p:cNvPr id="11" name="Title 10"/>
          <p:cNvSpPr>
            <a:spLocks noGrp="1"/>
          </p:cNvSpPr>
          <p:nvPr>
            <p:ph type="title"/>
          </p:nvPr>
        </p:nvSpPr>
        <p:spPr>
          <a:xfrm>
            <a:off x="304800" y="457200"/>
            <a:ext cx="8458200" cy="609600"/>
          </a:xfrm>
        </p:spPr>
        <p:txBody>
          <a:bodyPr>
            <a:normAutofit fontScale="90000"/>
          </a:bodyPr>
          <a:lstStyle/>
          <a:p>
            <a:r>
              <a:rPr lang="en-US" dirty="0" smtClean="0"/>
              <a:t>D&amp;BL E-Posters</a:t>
            </a:r>
            <a:endParaRPr lang="en-US" dirty="0"/>
          </a:p>
        </p:txBody>
      </p:sp>
    </p:spTree>
    <p:extLst>
      <p:ext uri="{BB962C8B-B14F-4D97-AF65-F5344CB8AC3E}">
        <p14:creationId xmlns:p14="http://schemas.microsoft.com/office/powerpoint/2010/main" val="4092594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Background</a:t>
            </a:r>
            <a:endParaRPr lang="en-US" dirty="0"/>
          </a:p>
        </p:txBody>
      </p:sp>
      <p:sp>
        <p:nvSpPr>
          <p:cNvPr id="3" name="Content Placeholder 2"/>
          <p:cNvSpPr>
            <a:spLocks noGrp="1"/>
          </p:cNvSpPr>
          <p:nvPr>
            <p:ph idx="1"/>
          </p:nvPr>
        </p:nvSpPr>
        <p:spPr>
          <a:xfrm>
            <a:off x="304800" y="1143000"/>
            <a:ext cx="4114800" cy="4525963"/>
          </a:xfrm>
        </p:spPr>
        <p:txBody>
          <a:bodyPr>
            <a:normAutofit fontScale="85000" lnSpcReduction="10000"/>
          </a:bodyPr>
          <a:lstStyle/>
          <a:p>
            <a:r>
              <a:rPr lang="en-US" dirty="0" smtClean="0"/>
              <a:t>65+ </a:t>
            </a:r>
            <a:r>
              <a:rPr lang="en-US" dirty="0"/>
              <a:t>years of </a:t>
            </a:r>
            <a:r>
              <a:rPr lang="en-US" dirty="0" smtClean="0"/>
              <a:t>research experience</a:t>
            </a:r>
          </a:p>
          <a:p>
            <a:r>
              <a:rPr lang="en-US" dirty="0" smtClean="0"/>
              <a:t>Conducted across all divisions of the Lab</a:t>
            </a:r>
            <a:endParaRPr lang="en-US" dirty="0"/>
          </a:p>
          <a:p>
            <a:r>
              <a:rPr lang="en-US" dirty="0" smtClean="0"/>
              <a:t>Boundary Layer </a:t>
            </a:r>
            <a:r>
              <a:rPr lang="en-US" dirty="0"/>
              <a:t>research is a natural outgrowth of dispersion research</a:t>
            </a:r>
          </a:p>
          <a:p>
            <a:r>
              <a:rPr lang="en-US" dirty="0" smtClean="0"/>
              <a:t>Dispersion and Boundary Layer research are </a:t>
            </a:r>
            <a:r>
              <a:rPr lang="en-US" dirty="0"/>
              <a:t>intertwined</a:t>
            </a:r>
          </a:p>
          <a:p>
            <a:endParaRPr lang="en-US" dirty="0"/>
          </a:p>
        </p:txBody>
      </p:sp>
      <p:sp>
        <p:nvSpPr>
          <p:cNvPr id="4" name="Footer Placeholder 3"/>
          <p:cNvSpPr>
            <a:spLocks noGrp="1"/>
          </p:cNvSpPr>
          <p:nvPr>
            <p:ph type="ftr" sz="quarter" idx="10"/>
          </p:nvPr>
        </p:nvSpPr>
        <p:spPr/>
        <p:txBody>
          <a:bodyPr/>
          <a:lstStyle/>
          <a:p>
            <a:r>
              <a:rPr lang="en-US" dirty="0"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2</a:t>
            </a:fld>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18"/>
          <a:stretch/>
        </p:blipFill>
        <p:spPr bwMode="auto">
          <a:xfrm>
            <a:off x="4668253" y="1295400"/>
            <a:ext cx="3962400" cy="409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40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3</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005" y="3581401"/>
            <a:ext cx="4242921" cy="2819400"/>
          </a:xfrm>
          <a:prstGeom prst="rect">
            <a:avLst/>
          </a:prstGeom>
        </p:spPr>
      </p:pic>
      <p:sp>
        <p:nvSpPr>
          <p:cNvPr id="2" name="TextBox 1"/>
          <p:cNvSpPr txBox="1"/>
          <p:nvPr/>
        </p:nvSpPr>
        <p:spPr>
          <a:xfrm>
            <a:off x="118310" y="152400"/>
            <a:ext cx="9021679" cy="3662541"/>
          </a:xfrm>
          <a:prstGeom prst="rect">
            <a:avLst/>
          </a:prstGeom>
          <a:noFill/>
        </p:spPr>
        <p:txBody>
          <a:bodyPr wrap="square" rtlCol="0">
            <a:spAutoFit/>
          </a:bodyPr>
          <a:lstStyle/>
          <a:p>
            <a:pPr algn="ctr"/>
            <a:r>
              <a:rPr lang="en-US" sz="3200" dirty="0" smtClean="0">
                <a:solidFill>
                  <a:schemeClr val="bg1"/>
                </a:solidFill>
              </a:rPr>
              <a:t>Mission</a:t>
            </a:r>
            <a:r>
              <a:rPr lang="en-US" sz="2400" dirty="0" smtClean="0">
                <a:solidFill>
                  <a:schemeClr val="bg1"/>
                </a:solidFill>
              </a:rPr>
              <a:t> </a:t>
            </a:r>
          </a:p>
          <a:p>
            <a:pPr algn="ctr"/>
            <a:r>
              <a:rPr lang="en-US" sz="2400" dirty="0" smtClean="0">
                <a:solidFill>
                  <a:schemeClr val="bg1"/>
                </a:solidFill>
              </a:rPr>
              <a:t>Provide </a:t>
            </a:r>
            <a:r>
              <a:rPr lang="en-US" sz="2400" dirty="0">
                <a:solidFill>
                  <a:schemeClr val="bg1"/>
                </a:solidFill>
              </a:rPr>
              <a:t>the highest quality atmospheric and meteorological research and services to our partners, the research community, and society to protect human health and our environment</a:t>
            </a:r>
            <a:endParaRPr lang="en-US" sz="2400" dirty="0" smtClean="0">
              <a:solidFill>
                <a:schemeClr val="bg1"/>
              </a:solidFill>
            </a:endParaRPr>
          </a:p>
          <a:p>
            <a:pPr algn="ctr"/>
            <a:r>
              <a:rPr lang="en-US" sz="3200" dirty="0" smtClean="0">
                <a:solidFill>
                  <a:schemeClr val="bg1"/>
                </a:solidFill>
              </a:rPr>
              <a:t>Goals</a:t>
            </a:r>
          </a:p>
          <a:p>
            <a:pPr marL="342900" indent="-342900">
              <a:buFont typeface="Arial" panose="020B0604020202020204" pitchFamily="34" charset="0"/>
              <a:buChar char="•"/>
            </a:pPr>
            <a:r>
              <a:rPr lang="en-US" sz="2400" dirty="0" smtClean="0">
                <a:solidFill>
                  <a:schemeClr val="bg1"/>
                </a:solidFill>
              </a:rPr>
              <a:t>Improve </a:t>
            </a:r>
            <a:r>
              <a:rPr lang="en-US" sz="2400" dirty="0">
                <a:solidFill>
                  <a:schemeClr val="bg1"/>
                </a:solidFill>
              </a:rPr>
              <a:t>the quality of atmospheric transport and </a:t>
            </a:r>
            <a:r>
              <a:rPr lang="en-US" sz="2400" dirty="0" smtClean="0">
                <a:solidFill>
                  <a:schemeClr val="bg1"/>
                </a:solidFill>
              </a:rPr>
              <a:t>dispersion</a:t>
            </a:r>
            <a:br>
              <a:rPr lang="en-US" sz="2400" dirty="0" smtClean="0">
                <a:solidFill>
                  <a:schemeClr val="bg1"/>
                </a:solidFill>
              </a:rPr>
            </a:br>
            <a:r>
              <a:rPr lang="en-US" sz="2400" dirty="0" smtClean="0">
                <a:solidFill>
                  <a:schemeClr val="bg1"/>
                </a:solidFill>
              </a:rPr>
              <a:t>predictions </a:t>
            </a:r>
            <a:r>
              <a:rPr lang="en-US" sz="2400" dirty="0">
                <a:solidFill>
                  <a:schemeClr val="bg1"/>
                </a:solidFill>
              </a:rPr>
              <a:t>and assessments, including estimation of </a:t>
            </a:r>
            <a:r>
              <a:rPr lang="en-US" sz="2400" dirty="0" smtClean="0">
                <a:solidFill>
                  <a:schemeClr val="bg1"/>
                </a:solidFill>
              </a:rPr>
              <a:t>uncertainties</a:t>
            </a:r>
          </a:p>
          <a:p>
            <a:pPr marL="342900" indent="-342900">
              <a:buFont typeface="Arial" panose="020B0604020202020204" pitchFamily="34" charset="0"/>
              <a:buChar char="•"/>
            </a:pPr>
            <a:r>
              <a:rPr lang="en-US" sz="2400" dirty="0" smtClean="0">
                <a:solidFill>
                  <a:schemeClr val="bg1"/>
                </a:solidFill>
              </a:rPr>
              <a:t>Improve </a:t>
            </a:r>
            <a:r>
              <a:rPr lang="en-US" sz="2400" dirty="0">
                <a:solidFill>
                  <a:schemeClr val="bg1"/>
                </a:solidFill>
              </a:rPr>
              <a:t>our understanding and modeling of the structure of the Planetary Boundary Layer</a:t>
            </a:r>
            <a:endParaRPr lang="en-US" sz="2400" dirty="0" smtClean="0">
              <a:solidFill>
                <a:schemeClr val="bg1"/>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783" y="3841040"/>
            <a:ext cx="4600548" cy="2511634"/>
          </a:xfrm>
          <a:prstGeom prst="rect">
            <a:avLst/>
          </a:prstGeom>
        </p:spPr>
      </p:pic>
    </p:spTree>
    <p:extLst>
      <p:ext uri="{BB962C8B-B14F-4D97-AF65-F5344CB8AC3E}">
        <p14:creationId xmlns:p14="http://schemas.microsoft.com/office/powerpoint/2010/main" val="2849289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83" y="76200"/>
            <a:ext cx="8694817" cy="1143000"/>
          </a:xfrm>
        </p:spPr>
        <p:txBody>
          <a:bodyPr>
            <a:normAutofit/>
          </a:bodyPr>
          <a:lstStyle/>
          <a:p>
            <a:pPr algn="l"/>
            <a:r>
              <a:rPr lang="en-US" dirty="0" smtClean="0"/>
              <a:t>Dispersion and Boundary Layer R&amp;D</a:t>
            </a:r>
            <a:endParaRPr lang="en-US" dirty="0"/>
          </a:p>
        </p:txBody>
      </p:sp>
      <p:sp>
        <p:nvSpPr>
          <p:cNvPr id="3" name="Content Placeholder 2"/>
          <p:cNvSpPr>
            <a:spLocks noGrp="1"/>
          </p:cNvSpPr>
          <p:nvPr>
            <p:ph idx="1"/>
          </p:nvPr>
        </p:nvSpPr>
        <p:spPr>
          <a:xfrm>
            <a:off x="76200" y="1219200"/>
            <a:ext cx="5410200" cy="4800960"/>
          </a:xfrm>
        </p:spPr>
        <p:txBody>
          <a:bodyPr>
            <a:normAutofit fontScale="77500" lnSpcReduction="20000"/>
          </a:bodyPr>
          <a:lstStyle/>
          <a:p>
            <a:r>
              <a:rPr lang="en-US" dirty="0" smtClean="0"/>
              <a:t>Study </a:t>
            </a:r>
            <a:r>
              <a:rPr lang="en-US" dirty="0"/>
              <a:t>the release, transport, and </a:t>
            </a:r>
            <a:r>
              <a:rPr lang="en-US" dirty="0" smtClean="0"/>
              <a:t>dispersion </a:t>
            </a:r>
            <a:r>
              <a:rPr lang="en-US" dirty="0"/>
              <a:t>of harmful materials through the air. </a:t>
            </a:r>
            <a:endParaRPr lang="en-US" dirty="0" smtClean="0"/>
          </a:p>
          <a:p>
            <a:pPr lvl="1"/>
            <a:r>
              <a:rPr lang="en-US" dirty="0" smtClean="0"/>
              <a:t>Concentrate </a:t>
            </a:r>
            <a:r>
              <a:rPr lang="en-US" dirty="0"/>
              <a:t>on acute </a:t>
            </a:r>
            <a:r>
              <a:rPr lang="en-US" dirty="0" smtClean="0"/>
              <a:t>events</a:t>
            </a:r>
          </a:p>
          <a:p>
            <a:pPr lvl="1"/>
            <a:r>
              <a:rPr lang="en-US" dirty="0" smtClean="0"/>
              <a:t>Limited </a:t>
            </a:r>
            <a:r>
              <a:rPr lang="en-US" dirty="0"/>
              <a:t>number of chemical </a:t>
            </a:r>
            <a:r>
              <a:rPr lang="en-US" dirty="0" smtClean="0"/>
              <a:t>transformations</a:t>
            </a:r>
          </a:p>
          <a:p>
            <a:pPr lvl="1"/>
            <a:r>
              <a:rPr lang="en-US" dirty="0" smtClean="0"/>
              <a:t>Connection </a:t>
            </a:r>
            <a:r>
              <a:rPr lang="en-US" dirty="0"/>
              <a:t>to emergency-type </a:t>
            </a:r>
            <a:r>
              <a:rPr lang="en-US" dirty="0" smtClean="0"/>
              <a:t>responses </a:t>
            </a:r>
          </a:p>
          <a:p>
            <a:r>
              <a:rPr lang="en-US" dirty="0" smtClean="0"/>
              <a:t>Use </a:t>
            </a:r>
            <a:r>
              <a:rPr lang="en-US" dirty="0"/>
              <a:t>state-of-the-art methods, techniques, and tools (and develop new ones as necessary) to better understand atmospheric boundary layer structure and processes in order to improve prediction of near-surface weather and climate conditions.</a:t>
            </a:r>
          </a:p>
          <a:p>
            <a:endParaRPr lang="en-US"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4</a:t>
            </a:fld>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546" y="3733800"/>
            <a:ext cx="3048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545" y="1263316"/>
            <a:ext cx="3022099" cy="2241884"/>
          </a:xfrm>
          <a:prstGeom prst="rect">
            <a:avLst/>
          </a:prstGeom>
        </p:spPr>
      </p:pic>
    </p:spTree>
    <p:extLst>
      <p:ext uri="{BB962C8B-B14F-4D97-AF65-F5344CB8AC3E}">
        <p14:creationId xmlns:p14="http://schemas.microsoft.com/office/powerpoint/2010/main" val="2100038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1600201" y="152400"/>
            <a:ext cx="2667000" cy="1523999"/>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2085" tIns="202085" rIns="202085" bIns="202085" numCol="1" spcCol="1270" anchor="ctr" anchorCtr="0">
            <a:noAutofit/>
          </a:bodyPr>
          <a:lstStyle/>
          <a:p>
            <a:pPr lvl="0" algn="ctr" defTabSz="711200">
              <a:lnSpc>
                <a:spcPct val="90000"/>
              </a:lnSpc>
              <a:spcBef>
                <a:spcPct val="0"/>
              </a:spcBef>
              <a:spcAft>
                <a:spcPct val="35000"/>
              </a:spcAft>
            </a:pPr>
            <a:r>
              <a:rPr lang="en-US" sz="3200" kern="1200" dirty="0" smtClean="0"/>
              <a:t>Dispersion</a:t>
            </a:r>
          </a:p>
          <a:p>
            <a:pPr lvl="0" algn="ctr" defTabSz="711200">
              <a:lnSpc>
                <a:spcPct val="90000"/>
              </a:lnSpc>
              <a:spcBef>
                <a:spcPct val="0"/>
              </a:spcBef>
              <a:spcAft>
                <a:spcPct val="35000"/>
              </a:spcAft>
            </a:pPr>
            <a:r>
              <a:rPr lang="en-US" sz="3200" dirty="0" smtClean="0"/>
              <a:t>Research</a:t>
            </a:r>
            <a:endParaRPr lang="en-US" sz="3200" kern="1200" dirty="0"/>
          </a:p>
        </p:txBody>
      </p:sp>
      <p:sp>
        <p:nvSpPr>
          <p:cNvPr id="11" name="Freeform 10"/>
          <p:cNvSpPr/>
          <p:nvPr/>
        </p:nvSpPr>
        <p:spPr>
          <a:xfrm>
            <a:off x="2514602" y="5041230"/>
            <a:ext cx="4648199" cy="1295401"/>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910" tIns="198910" rIns="198910" bIns="198910" numCol="1" spcCol="1270" anchor="ctr" anchorCtr="0">
            <a:noAutofit/>
          </a:bodyPr>
          <a:lstStyle/>
          <a:p>
            <a:pPr lvl="0" algn="ctr" defTabSz="488950">
              <a:lnSpc>
                <a:spcPct val="90000"/>
              </a:lnSpc>
              <a:spcBef>
                <a:spcPct val="0"/>
              </a:spcBef>
              <a:spcAft>
                <a:spcPct val="35000"/>
              </a:spcAft>
            </a:pPr>
            <a:r>
              <a:rPr lang="en-US" sz="2400" kern="1200" dirty="0" smtClean="0"/>
              <a:t>Dispersion/Meteorological  model applications / site support</a:t>
            </a:r>
            <a:endParaRPr lang="en-US" sz="2400" kern="1200" dirty="0"/>
          </a:p>
        </p:txBody>
      </p:sp>
      <p:sp>
        <p:nvSpPr>
          <p:cNvPr id="13" name="Freeform 12"/>
          <p:cNvSpPr/>
          <p:nvPr/>
        </p:nvSpPr>
        <p:spPr>
          <a:xfrm>
            <a:off x="5029200" y="152400"/>
            <a:ext cx="3276600" cy="1523999"/>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910" tIns="198910" rIns="198910" bIns="198910" numCol="1" spcCol="1270" anchor="ctr" anchorCtr="0">
            <a:noAutofit/>
          </a:bodyPr>
          <a:lstStyle/>
          <a:p>
            <a:pPr lvl="0" algn="ctr" defTabSz="488950">
              <a:lnSpc>
                <a:spcPct val="90000"/>
              </a:lnSpc>
              <a:spcBef>
                <a:spcPct val="0"/>
              </a:spcBef>
              <a:spcAft>
                <a:spcPct val="35000"/>
              </a:spcAft>
            </a:pPr>
            <a:r>
              <a:rPr lang="en-US" sz="3200" kern="1200" dirty="0" smtClean="0"/>
              <a:t>Boundary Layer</a:t>
            </a:r>
          </a:p>
          <a:p>
            <a:pPr lvl="0" algn="ctr" defTabSz="488950">
              <a:lnSpc>
                <a:spcPct val="90000"/>
              </a:lnSpc>
              <a:spcBef>
                <a:spcPct val="0"/>
              </a:spcBef>
              <a:spcAft>
                <a:spcPct val="35000"/>
              </a:spcAft>
            </a:pPr>
            <a:r>
              <a:rPr lang="en-US" sz="3200" dirty="0" smtClean="0"/>
              <a:t>Research</a:t>
            </a:r>
            <a:endParaRPr lang="en-US" sz="3200" kern="1200" dirty="0"/>
          </a:p>
        </p:txBody>
      </p:sp>
      <p:sp>
        <p:nvSpPr>
          <p:cNvPr id="17" name="Freeform 16"/>
          <p:cNvSpPr/>
          <p:nvPr/>
        </p:nvSpPr>
        <p:spPr>
          <a:xfrm>
            <a:off x="210050" y="1938837"/>
            <a:ext cx="1981199" cy="1219202"/>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910" tIns="198910" rIns="198910" bIns="198910" numCol="1" spcCol="1270" anchor="ctr" anchorCtr="0">
            <a:noAutofit/>
          </a:bodyPr>
          <a:lstStyle/>
          <a:p>
            <a:pPr lvl="0" algn="ctr" defTabSz="488950">
              <a:lnSpc>
                <a:spcPct val="90000"/>
              </a:lnSpc>
              <a:spcBef>
                <a:spcPct val="0"/>
              </a:spcBef>
              <a:spcAft>
                <a:spcPct val="35000"/>
              </a:spcAft>
            </a:pPr>
            <a:r>
              <a:rPr lang="en-US" sz="2400" kern="1200" dirty="0" smtClean="0"/>
              <a:t>Tracer experiments</a:t>
            </a:r>
            <a:endParaRPr lang="en-US" sz="2400" kern="1200" dirty="0"/>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5</a:t>
            </a:fld>
            <a:endParaRPr lang="en-US" dirty="0"/>
          </a:p>
        </p:txBody>
      </p:sp>
      <p:cxnSp>
        <p:nvCxnSpPr>
          <p:cNvPr id="38" name="Straight Connector 37"/>
          <p:cNvCxnSpPr>
            <a:stCxn id="9" idx="3"/>
            <a:endCxn id="17" idx="1"/>
          </p:cNvCxnSpPr>
          <p:nvPr/>
        </p:nvCxnSpPr>
        <p:spPr>
          <a:xfrm flipH="1">
            <a:off x="1200650" y="1676400"/>
            <a:ext cx="1733052" cy="262437"/>
          </a:xfrm>
          <a:prstGeom prst="line">
            <a:avLst/>
          </a:prstGeom>
          <a:ln w="57150" cmpd="sng">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9" idx="2"/>
            <a:endCxn id="13" idx="0"/>
          </p:cNvCxnSpPr>
          <p:nvPr/>
        </p:nvCxnSpPr>
        <p:spPr>
          <a:xfrm>
            <a:off x="4267202" y="914400"/>
            <a:ext cx="761997" cy="1"/>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11" idx="1"/>
            <a:endCxn id="92" idx="3"/>
          </p:cNvCxnSpPr>
          <p:nvPr/>
        </p:nvCxnSpPr>
        <p:spPr>
          <a:xfrm flipH="1" flipV="1">
            <a:off x="3352801" y="4588045"/>
            <a:ext cx="1485902" cy="453185"/>
          </a:xfrm>
          <a:prstGeom prst="line">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sp>
        <p:nvSpPr>
          <p:cNvPr id="92" name="Freeform 91"/>
          <p:cNvSpPr/>
          <p:nvPr/>
        </p:nvSpPr>
        <p:spPr>
          <a:xfrm>
            <a:off x="1447800" y="2911644"/>
            <a:ext cx="3810000" cy="1676400"/>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910" tIns="198910" rIns="198910" bIns="198910" numCol="1" spcCol="1270" anchor="ctr" anchorCtr="0">
            <a:noAutofit/>
          </a:bodyPr>
          <a:lstStyle/>
          <a:p>
            <a:pPr lvl="0" algn="ctr" defTabSz="488950">
              <a:lnSpc>
                <a:spcPct val="90000"/>
              </a:lnSpc>
              <a:spcBef>
                <a:spcPct val="0"/>
              </a:spcBef>
              <a:spcAft>
                <a:spcPct val="35000"/>
              </a:spcAft>
            </a:pPr>
            <a:r>
              <a:rPr lang="en-US" sz="2400" kern="1200" dirty="0" smtClean="0"/>
              <a:t>Transport and Dispersion/Meteorological Modeling</a:t>
            </a:r>
            <a:endParaRPr lang="en-US" sz="2400" kern="1200" dirty="0"/>
          </a:p>
        </p:txBody>
      </p:sp>
      <p:cxnSp>
        <p:nvCxnSpPr>
          <p:cNvPr id="99" name="Straight Connector 98"/>
          <p:cNvCxnSpPr>
            <a:stCxn id="92" idx="1"/>
            <a:endCxn id="9" idx="3"/>
          </p:cNvCxnSpPr>
          <p:nvPr/>
        </p:nvCxnSpPr>
        <p:spPr>
          <a:xfrm flipH="1" flipV="1">
            <a:off x="2933702" y="1676400"/>
            <a:ext cx="419099" cy="1235244"/>
          </a:xfrm>
          <a:prstGeom prst="line">
            <a:avLst/>
          </a:prstGeom>
          <a:ln w="57150" cmpd="sng">
            <a:headEnd type="triangle"/>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7" idx="3"/>
            <a:endCxn id="92" idx="0"/>
          </p:cNvCxnSpPr>
          <p:nvPr/>
        </p:nvCxnSpPr>
        <p:spPr>
          <a:xfrm>
            <a:off x="1200650" y="3158040"/>
            <a:ext cx="247150" cy="591805"/>
          </a:xfrm>
          <a:prstGeom prst="line">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1" name="Straight Connector 280"/>
          <p:cNvCxnSpPr>
            <a:stCxn id="15" idx="0"/>
            <a:endCxn id="92" idx="2"/>
          </p:cNvCxnSpPr>
          <p:nvPr/>
        </p:nvCxnSpPr>
        <p:spPr>
          <a:xfrm flipH="1">
            <a:off x="5257803" y="3420479"/>
            <a:ext cx="685798" cy="329366"/>
          </a:xfrm>
          <a:prstGeom prst="line">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2933701" y="1676400"/>
            <a:ext cx="5962651" cy="2590799"/>
            <a:chOff x="2933701" y="1676400"/>
            <a:chExt cx="5962651" cy="2590799"/>
          </a:xfrm>
        </p:grpSpPr>
        <p:sp>
          <p:nvSpPr>
            <p:cNvPr id="15" name="Freeform 14"/>
            <p:cNvSpPr/>
            <p:nvPr/>
          </p:nvSpPr>
          <p:spPr>
            <a:xfrm>
              <a:off x="5943601" y="2573757"/>
              <a:ext cx="2952751" cy="1693442"/>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ln>
              <a:solidFill>
                <a:schemeClr val="tx2"/>
              </a:solid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910" tIns="198910" rIns="198910" bIns="198910" numCol="1" spcCol="1270" anchor="ctr" anchorCtr="0">
              <a:noAutofit/>
            </a:bodyPr>
            <a:lstStyle/>
            <a:p>
              <a:pPr lvl="0" algn="ctr" defTabSz="488950">
                <a:lnSpc>
                  <a:spcPct val="90000"/>
                </a:lnSpc>
                <a:spcBef>
                  <a:spcPct val="0"/>
                </a:spcBef>
                <a:spcAft>
                  <a:spcPct val="35000"/>
                </a:spcAft>
              </a:pPr>
              <a:r>
                <a:rPr lang="en-US" sz="2400" kern="1200" dirty="0" smtClean="0"/>
                <a:t>Meteorological and turbulence observations</a:t>
              </a:r>
              <a:endParaRPr lang="en-US" kern="1200" dirty="0"/>
            </a:p>
          </p:txBody>
        </p:sp>
        <p:cxnSp>
          <p:nvCxnSpPr>
            <p:cNvPr id="30" name="Straight Connector 29"/>
            <p:cNvCxnSpPr>
              <a:stCxn id="13" idx="3"/>
              <a:endCxn id="15" idx="1"/>
            </p:cNvCxnSpPr>
            <p:nvPr/>
          </p:nvCxnSpPr>
          <p:spPr>
            <a:xfrm>
              <a:off x="6667500" y="1676400"/>
              <a:ext cx="752477" cy="897357"/>
            </a:xfrm>
            <a:prstGeom prst="line">
              <a:avLst/>
            </a:prstGeom>
            <a:ln w="57150">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9" idx="3"/>
              <a:endCxn id="15" idx="0"/>
            </p:cNvCxnSpPr>
            <p:nvPr/>
          </p:nvCxnSpPr>
          <p:spPr>
            <a:xfrm>
              <a:off x="2933701" y="1676400"/>
              <a:ext cx="3009899" cy="1744079"/>
            </a:xfrm>
            <a:prstGeom prst="line">
              <a:avLst/>
            </a:prstGeom>
            <a:ln w="57150" cmpd="sng">
              <a:tailEnd type="triangle"/>
            </a:ln>
          </p:spPr>
          <p:style>
            <a:lnRef idx="2">
              <a:schemeClr val="accent1"/>
            </a:lnRef>
            <a:fillRef idx="0">
              <a:schemeClr val="accent1"/>
            </a:fillRef>
            <a:effectRef idx="1">
              <a:schemeClr val="accent1"/>
            </a:effectRef>
            <a:fontRef idx="minor">
              <a:schemeClr val="tx1"/>
            </a:fontRef>
          </p:style>
        </p:cxnSp>
      </p:grpSp>
      <p:cxnSp>
        <p:nvCxnSpPr>
          <p:cNvPr id="39" name="Straight Connector 38"/>
          <p:cNvCxnSpPr>
            <a:stCxn id="15" idx="3"/>
            <a:endCxn id="11" idx="1"/>
          </p:cNvCxnSpPr>
          <p:nvPr/>
        </p:nvCxnSpPr>
        <p:spPr>
          <a:xfrm flipH="1">
            <a:off x="4838703" y="4267200"/>
            <a:ext cx="2581275" cy="774030"/>
          </a:xfrm>
          <a:prstGeom prst="line">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2889249"/>
            <a:ext cx="328612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438650" y="3810000"/>
            <a:ext cx="4733424" cy="2724376"/>
            <a:chOff x="4438650" y="3810000"/>
            <a:chExt cx="4733424" cy="2724376"/>
          </a:xfrm>
        </p:grpSpPr>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3810000"/>
              <a:ext cx="2050006" cy="272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386953" y="4692315"/>
              <a:ext cx="2785121" cy="646331"/>
            </a:xfrm>
            <a:prstGeom prst="rect">
              <a:avLst/>
            </a:prstGeom>
            <a:noFill/>
          </p:spPr>
          <p:txBody>
            <a:bodyPr wrap="none" rtlCol="0">
              <a:spAutoFit/>
            </a:bodyPr>
            <a:lstStyle/>
            <a:p>
              <a:r>
                <a:rPr lang="en-US" dirty="0" err="1" smtClean="0">
                  <a:solidFill>
                    <a:schemeClr val="bg1"/>
                  </a:solidFill>
                </a:rPr>
                <a:t>Mesonets</a:t>
              </a:r>
              <a:r>
                <a:rPr lang="en-US" dirty="0" smtClean="0">
                  <a:solidFill>
                    <a:schemeClr val="bg1"/>
                  </a:solidFill>
                </a:rPr>
                <a:t> FRD, SORD, ATDD</a:t>
              </a:r>
            </a:p>
            <a:p>
              <a:r>
                <a:rPr lang="en-US" dirty="0" smtClean="0">
                  <a:solidFill>
                    <a:schemeClr val="bg1"/>
                  </a:solidFill>
                </a:rPr>
                <a:t>Wind energy FRD</a:t>
              </a:r>
            </a:p>
          </p:txBody>
        </p:sp>
      </p:grpSp>
      <p:sp>
        <p:nvSpPr>
          <p:cNvPr id="8" name="TextBox 7"/>
          <p:cNvSpPr txBox="1"/>
          <p:nvPr/>
        </p:nvSpPr>
        <p:spPr>
          <a:xfrm>
            <a:off x="4752915" y="4857679"/>
            <a:ext cx="3944413" cy="923330"/>
          </a:xfrm>
          <a:prstGeom prst="rect">
            <a:avLst/>
          </a:prstGeom>
          <a:noFill/>
        </p:spPr>
        <p:txBody>
          <a:bodyPr wrap="none" rtlCol="0">
            <a:spAutoFit/>
          </a:bodyPr>
          <a:lstStyle/>
          <a:p>
            <a:r>
              <a:rPr lang="en-US" dirty="0" smtClean="0">
                <a:solidFill>
                  <a:schemeClr val="bg1"/>
                </a:solidFill>
              </a:rPr>
              <a:t>Boundary Layer Observations ATDD</a:t>
            </a:r>
          </a:p>
          <a:p>
            <a:r>
              <a:rPr lang="en-US" dirty="0" smtClean="0">
                <a:solidFill>
                  <a:schemeClr val="bg1"/>
                </a:solidFill>
              </a:rPr>
              <a:t>Convective initiation ATDD</a:t>
            </a:r>
          </a:p>
          <a:p>
            <a:r>
              <a:rPr lang="en-US" dirty="0" smtClean="0">
                <a:solidFill>
                  <a:schemeClr val="bg1"/>
                </a:solidFill>
              </a:rPr>
              <a:t>Wind flow in complex terrain ATDD, FRD</a:t>
            </a:r>
          </a:p>
        </p:txBody>
      </p:sp>
      <p:sp>
        <p:nvSpPr>
          <p:cNvPr id="10" name="TextBox 9"/>
          <p:cNvSpPr txBox="1"/>
          <p:nvPr/>
        </p:nvSpPr>
        <p:spPr>
          <a:xfrm>
            <a:off x="7291386" y="4950266"/>
            <a:ext cx="1852614" cy="1477328"/>
          </a:xfrm>
          <a:prstGeom prst="rect">
            <a:avLst/>
          </a:prstGeom>
          <a:noFill/>
        </p:spPr>
        <p:txBody>
          <a:bodyPr wrap="square" rtlCol="0">
            <a:spAutoFit/>
          </a:bodyPr>
          <a:lstStyle/>
          <a:p>
            <a:r>
              <a:rPr lang="en-US" dirty="0" smtClean="0">
                <a:solidFill>
                  <a:schemeClr val="bg1"/>
                </a:solidFill>
              </a:rPr>
              <a:t>Meteorological and decision support services for DOE</a:t>
            </a:r>
          </a:p>
          <a:p>
            <a:r>
              <a:rPr lang="en-US" dirty="0" smtClean="0">
                <a:solidFill>
                  <a:schemeClr val="bg1"/>
                </a:solidFill>
              </a:rPr>
              <a:t>SORD</a:t>
            </a:r>
          </a:p>
        </p:txBody>
      </p:sp>
      <p:grpSp>
        <p:nvGrpSpPr>
          <p:cNvPr id="19" name="Group 18"/>
          <p:cNvGrpSpPr/>
          <p:nvPr/>
        </p:nvGrpSpPr>
        <p:grpSpPr>
          <a:xfrm>
            <a:off x="265720" y="3380178"/>
            <a:ext cx="3473891" cy="2956453"/>
            <a:chOff x="246145" y="3554970"/>
            <a:chExt cx="3473891" cy="2956453"/>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45" y="3554970"/>
              <a:ext cx="3473891" cy="2605418"/>
            </a:xfrm>
            <a:prstGeom prst="rect">
              <a:avLst/>
            </a:prstGeom>
          </p:spPr>
        </p:pic>
        <p:sp>
          <p:nvSpPr>
            <p:cNvPr id="16" name="TextBox 15"/>
            <p:cNvSpPr txBox="1"/>
            <p:nvPr/>
          </p:nvSpPr>
          <p:spPr>
            <a:xfrm>
              <a:off x="946007" y="6142091"/>
              <a:ext cx="2774029" cy="369332"/>
            </a:xfrm>
            <a:prstGeom prst="rect">
              <a:avLst/>
            </a:prstGeom>
            <a:noFill/>
          </p:spPr>
          <p:txBody>
            <a:bodyPr wrap="none" rtlCol="0">
              <a:spAutoFit/>
            </a:bodyPr>
            <a:lstStyle/>
            <a:p>
              <a:r>
                <a:rPr lang="en-US" dirty="0" smtClean="0">
                  <a:solidFill>
                    <a:schemeClr val="bg1"/>
                  </a:solidFill>
                </a:rPr>
                <a:t>Sagebrush experiment, FRD</a:t>
              </a:r>
            </a:p>
          </p:txBody>
        </p:sp>
      </p:grpSp>
    </p:spTree>
    <p:extLst>
      <p:ext uri="{BB962C8B-B14F-4D97-AF65-F5344CB8AC3E}">
        <p14:creationId xmlns:p14="http://schemas.microsoft.com/office/powerpoint/2010/main" val="283794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7"/>
                                        </p:tgtEl>
                                        <p:attrNameLst>
                                          <p:attrName>style.visibility</p:attrName>
                                        </p:attrNameLst>
                                      </p:cBhvr>
                                      <p:to>
                                        <p:strVal val="visible"/>
                                      </p:to>
                                    </p:set>
                                    <p:anim calcmode="lin" valueType="num">
                                      <p:cBhvr>
                                        <p:cTn id="25" dur="500" fill="hold"/>
                                        <p:tgtEl>
                                          <p:spTgt spid="1027"/>
                                        </p:tgtEl>
                                        <p:attrNameLst>
                                          <p:attrName>ppt_w</p:attrName>
                                        </p:attrNameLst>
                                      </p:cBhvr>
                                      <p:tavLst>
                                        <p:tav tm="0">
                                          <p:val>
                                            <p:fltVal val="0"/>
                                          </p:val>
                                        </p:tav>
                                        <p:tav tm="100000">
                                          <p:val>
                                            <p:strVal val="#ppt_w"/>
                                          </p:val>
                                        </p:tav>
                                      </p:tavLst>
                                    </p:anim>
                                    <p:anim calcmode="lin" valueType="num">
                                      <p:cBhvr>
                                        <p:cTn id="26" dur="500" fill="hold"/>
                                        <p:tgtEl>
                                          <p:spTgt spid="1027"/>
                                        </p:tgtEl>
                                        <p:attrNameLst>
                                          <p:attrName>ppt_h</p:attrName>
                                        </p:attrNameLst>
                                      </p:cBhvr>
                                      <p:tavLst>
                                        <p:tav tm="0">
                                          <p:val>
                                            <p:fltVal val="0"/>
                                          </p:val>
                                        </p:tav>
                                        <p:tav tm="100000">
                                          <p:val>
                                            <p:strVal val="#ppt_h"/>
                                          </p:val>
                                        </p:tav>
                                      </p:tavLst>
                                    </p:anim>
                                    <p:animEffect transition="in" filter="fade">
                                      <p:cBhvr>
                                        <p:cTn id="27" dur="500"/>
                                        <p:tgtEl>
                                          <p:spTgt spid="1027"/>
                                        </p:tgtEl>
                                      </p:cBhvr>
                                    </p:animEffec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5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8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8"/>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7" grpId="0" animBg="1"/>
      <p:bldP spid="92" grpId="0" animBg="1"/>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6</a:t>
            </a:fld>
            <a:endParaRPr lang="en-US" dirty="0"/>
          </a:p>
        </p:txBody>
      </p:sp>
      <p:sp>
        <p:nvSpPr>
          <p:cNvPr id="4" name="Freeform 3"/>
          <p:cNvSpPr/>
          <p:nvPr/>
        </p:nvSpPr>
        <p:spPr>
          <a:xfrm>
            <a:off x="1600201" y="152400"/>
            <a:ext cx="2667000" cy="1523999"/>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02085" tIns="202085" rIns="202085" bIns="202085" numCol="1" spcCol="1270" anchor="ctr" anchorCtr="0">
            <a:noAutofit/>
          </a:bodyPr>
          <a:lstStyle/>
          <a:p>
            <a:pPr lvl="0" algn="ctr" defTabSz="711200">
              <a:lnSpc>
                <a:spcPct val="90000"/>
              </a:lnSpc>
              <a:spcBef>
                <a:spcPct val="0"/>
              </a:spcBef>
              <a:spcAft>
                <a:spcPct val="35000"/>
              </a:spcAft>
            </a:pPr>
            <a:r>
              <a:rPr lang="en-US" sz="3200" kern="1200" dirty="0" smtClean="0"/>
              <a:t>Dispersion</a:t>
            </a:r>
          </a:p>
          <a:p>
            <a:pPr lvl="0" algn="ctr" defTabSz="711200">
              <a:lnSpc>
                <a:spcPct val="90000"/>
              </a:lnSpc>
              <a:spcBef>
                <a:spcPct val="0"/>
              </a:spcBef>
              <a:spcAft>
                <a:spcPct val="35000"/>
              </a:spcAft>
            </a:pPr>
            <a:r>
              <a:rPr lang="en-US" sz="3200" dirty="0" smtClean="0"/>
              <a:t>Research</a:t>
            </a:r>
            <a:endParaRPr lang="en-US" sz="3200" kern="1200" dirty="0"/>
          </a:p>
        </p:txBody>
      </p:sp>
      <p:sp>
        <p:nvSpPr>
          <p:cNvPr id="5" name="Freeform 4"/>
          <p:cNvSpPr/>
          <p:nvPr/>
        </p:nvSpPr>
        <p:spPr>
          <a:xfrm>
            <a:off x="2514602" y="5041230"/>
            <a:ext cx="4648199" cy="1295401"/>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910" tIns="198910" rIns="198910" bIns="198910" numCol="1" spcCol="1270" anchor="ctr" anchorCtr="0">
            <a:noAutofit/>
          </a:bodyPr>
          <a:lstStyle/>
          <a:p>
            <a:pPr lvl="0" algn="ctr" defTabSz="488950">
              <a:lnSpc>
                <a:spcPct val="90000"/>
              </a:lnSpc>
              <a:spcBef>
                <a:spcPct val="0"/>
              </a:spcBef>
              <a:spcAft>
                <a:spcPct val="35000"/>
              </a:spcAft>
            </a:pPr>
            <a:r>
              <a:rPr lang="en-US" sz="2400" kern="1200" dirty="0" smtClean="0"/>
              <a:t>Dispersion/Meteorological  model applications / site support</a:t>
            </a:r>
            <a:endParaRPr lang="en-US" sz="2400" kern="1200" dirty="0"/>
          </a:p>
        </p:txBody>
      </p:sp>
      <p:sp>
        <p:nvSpPr>
          <p:cNvPr id="6" name="Freeform 5"/>
          <p:cNvSpPr/>
          <p:nvPr/>
        </p:nvSpPr>
        <p:spPr>
          <a:xfrm>
            <a:off x="5029200" y="152400"/>
            <a:ext cx="3276600" cy="1523999"/>
          </a:xfrm>
          <a:custGeom>
            <a:avLst/>
            <a:gdLst>
              <a:gd name="connsiteX0" fmla="*/ 0 w 1310543"/>
              <a:gd name="connsiteY0" fmla="*/ 655272 h 1310543"/>
              <a:gd name="connsiteX1" fmla="*/ 655272 w 1310543"/>
              <a:gd name="connsiteY1" fmla="*/ 0 h 1310543"/>
              <a:gd name="connsiteX2" fmla="*/ 1310544 w 1310543"/>
              <a:gd name="connsiteY2" fmla="*/ 655272 h 1310543"/>
              <a:gd name="connsiteX3" fmla="*/ 655272 w 1310543"/>
              <a:gd name="connsiteY3" fmla="*/ 1310544 h 1310543"/>
              <a:gd name="connsiteX4" fmla="*/ 0 w 1310543"/>
              <a:gd name="connsiteY4" fmla="*/ 655272 h 1310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0543" h="1310543">
                <a:moveTo>
                  <a:pt x="0" y="655272"/>
                </a:moveTo>
                <a:cubicBezTo>
                  <a:pt x="0" y="293375"/>
                  <a:pt x="293375" y="0"/>
                  <a:pt x="655272" y="0"/>
                </a:cubicBezTo>
                <a:cubicBezTo>
                  <a:pt x="1017169" y="0"/>
                  <a:pt x="1310544" y="293375"/>
                  <a:pt x="1310544" y="655272"/>
                </a:cubicBezTo>
                <a:cubicBezTo>
                  <a:pt x="1310544" y="1017169"/>
                  <a:pt x="1017169" y="1310544"/>
                  <a:pt x="655272" y="1310544"/>
                </a:cubicBezTo>
                <a:cubicBezTo>
                  <a:pt x="293375" y="1310544"/>
                  <a:pt x="0" y="1017169"/>
                  <a:pt x="0" y="655272"/>
                </a:cubicBez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8910" tIns="198910" rIns="198910" bIns="198910" numCol="1" spcCol="1270" anchor="ctr" anchorCtr="0">
            <a:noAutofit/>
          </a:bodyPr>
          <a:lstStyle/>
          <a:p>
            <a:pPr lvl="0" algn="ctr" defTabSz="488950">
              <a:lnSpc>
                <a:spcPct val="90000"/>
              </a:lnSpc>
              <a:spcBef>
                <a:spcPct val="0"/>
              </a:spcBef>
              <a:spcAft>
                <a:spcPct val="35000"/>
              </a:spcAft>
            </a:pPr>
            <a:r>
              <a:rPr lang="en-US" sz="3200" kern="1200" dirty="0" smtClean="0"/>
              <a:t>Boundary Layer</a:t>
            </a:r>
          </a:p>
          <a:p>
            <a:pPr lvl="0" algn="ctr" defTabSz="488950">
              <a:lnSpc>
                <a:spcPct val="90000"/>
              </a:lnSpc>
              <a:spcBef>
                <a:spcPct val="0"/>
              </a:spcBef>
              <a:spcAft>
                <a:spcPct val="35000"/>
              </a:spcAft>
            </a:pPr>
            <a:r>
              <a:rPr lang="en-US" sz="3200" dirty="0" smtClean="0"/>
              <a:t>Research</a:t>
            </a:r>
            <a:endParaRPr lang="en-US" sz="3200" kern="1200" dirty="0"/>
          </a:p>
        </p:txBody>
      </p:sp>
      <p:cxnSp>
        <p:nvCxnSpPr>
          <p:cNvPr id="7" name="Straight Connector 6"/>
          <p:cNvCxnSpPr>
            <a:stCxn id="4" idx="2"/>
            <a:endCxn id="6" idx="0"/>
          </p:cNvCxnSpPr>
          <p:nvPr/>
        </p:nvCxnSpPr>
        <p:spPr>
          <a:xfrm>
            <a:off x="4267202" y="914400"/>
            <a:ext cx="761997" cy="1"/>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8" name="Up-Down Arrow 7"/>
          <p:cNvSpPr/>
          <p:nvPr/>
        </p:nvSpPr>
        <p:spPr>
          <a:xfrm>
            <a:off x="3733800" y="1447800"/>
            <a:ext cx="1828800" cy="33528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89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a:t>Drivers</a:t>
            </a:r>
          </a:p>
        </p:txBody>
      </p:sp>
      <p:sp>
        <p:nvSpPr>
          <p:cNvPr id="5" name="Content Placeholder 4"/>
          <p:cNvSpPr>
            <a:spLocks noGrp="1"/>
          </p:cNvSpPr>
          <p:nvPr>
            <p:ph idx="1"/>
          </p:nvPr>
        </p:nvSpPr>
        <p:spPr>
          <a:xfrm>
            <a:off x="152400" y="1219200"/>
            <a:ext cx="6019800" cy="5334000"/>
          </a:xfrm>
        </p:spPr>
        <p:txBody>
          <a:bodyPr>
            <a:normAutofit fontScale="77500" lnSpcReduction="20000"/>
          </a:bodyPr>
          <a:lstStyle/>
          <a:p>
            <a:r>
              <a:rPr lang="en-US" dirty="0"/>
              <a:t>The National Response Framework (NRF</a:t>
            </a:r>
            <a:r>
              <a:rPr lang="en-US" dirty="0" smtClean="0"/>
              <a:t>)</a:t>
            </a:r>
          </a:p>
          <a:p>
            <a:pPr lvl="1"/>
            <a:r>
              <a:rPr lang="en-US" dirty="0"/>
              <a:t>The Federal NRF Annexes, approved by the President in January, 2008, assigns NOAA Atmospheric Transport Dispersion prediction responsibilities for smoke and radioactive and hazardous materials.</a:t>
            </a:r>
          </a:p>
          <a:p>
            <a:pPr marL="457200" lvl="1" indent="0">
              <a:buNone/>
            </a:pPr>
            <a:endParaRPr lang="en-US" dirty="0" smtClean="0"/>
          </a:p>
          <a:p>
            <a:r>
              <a:rPr lang="en-US" dirty="0"/>
              <a:t>NOAA’s Long-term goal of a “Weather-Ready Nation: Society is prepared for and responds to weather-related events” and objectives</a:t>
            </a:r>
            <a:r>
              <a:rPr lang="en-US" dirty="0" smtClean="0"/>
              <a:t>.</a:t>
            </a:r>
          </a:p>
          <a:p>
            <a:pPr lvl="1"/>
            <a:r>
              <a:rPr lang="en-US" dirty="0"/>
              <a:t>Reduced loss of life, property, and disruption from high-impact events</a:t>
            </a:r>
          </a:p>
          <a:p>
            <a:pPr lvl="1"/>
            <a:r>
              <a:rPr lang="en-US" dirty="0"/>
              <a:t>A more productive and efficient economy through environmental information relevant to key sectors of the U.S. economy. </a:t>
            </a:r>
          </a:p>
          <a:p>
            <a:pPr lvl="1"/>
            <a:endParaRPr lang="en-US" dirty="0"/>
          </a:p>
          <a:p>
            <a:endParaRPr lang="en-US" dirty="0"/>
          </a:p>
          <a:p>
            <a:endParaRPr lang="en-US" dirty="0"/>
          </a:p>
        </p:txBody>
      </p:sp>
      <p:sp>
        <p:nvSpPr>
          <p:cNvPr id="2" name="Footer Placeholder 1"/>
          <p:cNvSpPr>
            <a:spLocks noGrp="1"/>
          </p:cNvSpPr>
          <p:nvPr>
            <p:ph type="ftr" sz="quarter" idx="10"/>
          </p:nvPr>
        </p:nvSpPr>
        <p:spPr/>
        <p:txBody>
          <a:bodyPr/>
          <a:lstStyle/>
          <a:p>
            <a:r>
              <a:rPr lang="en-US" smtClean="0"/>
              <a:t>ARL Science Review, June 21-23, 2016</a:t>
            </a:r>
            <a:endParaRPr lang="en-US" dirty="0"/>
          </a:p>
        </p:txBody>
      </p:sp>
      <p:sp>
        <p:nvSpPr>
          <p:cNvPr id="3" name="Slide Number Placeholder 2"/>
          <p:cNvSpPr>
            <a:spLocks noGrp="1"/>
          </p:cNvSpPr>
          <p:nvPr>
            <p:ph type="sldNum" sz="quarter" idx="11"/>
          </p:nvPr>
        </p:nvSpPr>
        <p:spPr/>
        <p:txBody>
          <a:bodyPr/>
          <a:lstStyle/>
          <a:p>
            <a:fld id="{66CAC88C-31F3-4764-B964-B930D18D7C5C}" type="slidenum">
              <a:rPr lang="en-US" smtClean="0"/>
              <a:t>7</a:t>
            </a:fld>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295400"/>
            <a:ext cx="2871537" cy="2552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58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046"/>
            <a:ext cx="9144000" cy="5480707"/>
          </a:xfrm>
          <a:prstGeom prst="rect">
            <a:avLst/>
          </a:prstGeom>
        </p:spPr>
      </p:pic>
      <p:sp>
        <p:nvSpPr>
          <p:cNvPr id="2" name="Title 1"/>
          <p:cNvSpPr>
            <a:spLocks noGrp="1"/>
          </p:cNvSpPr>
          <p:nvPr>
            <p:ph type="title"/>
          </p:nvPr>
        </p:nvSpPr>
        <p:spPr>
          <a:xfrm>
            <a:off x="457200" y="-228600"/>
            <a:ext cx="8229600" cy="1143000"/>
          </a:xfrm>
        </p:spPr>
        <p:txBody>
          <a:bodyPr/>
          <a:lstStyle/>
          <a:p>
            <a:r>
              <a:rPr lang="en-US" dirty="0" smtClean="0"/>
              <a:t>Drivers</a:t>
            </a:r>
            <a:endParaRPr lang="en-US" dirty="0"/>
          </a:p>
        </p:txBody>
      </p:sp>
      <p:sp>
        <p:nvSpPr>
          <p:cNvPr id="3" name="Content Placeholder 2"/>
          <p:cNvSpPr>
            <a:spLocks noGrp="1"/>
          </p:cNvSpPr>
          <p:nvPr>
            <p:ph idx="1"/>
          </p:nvPr>
        </p:nvSpPr>
        <p:spPr>
          <a:xfrm>
            <a:off x="76200" y="975102"/>
            <a:ext cx="8915400" cy="5349498"/>
          </a:xfrm>
        </p:spPr>
        <p:txBody>
          <a:bodyPr>
            <a:normAutofit/>
          </a:bodyPr>
          <a:lstStyle/>
          <a:p>
            <a:r>
              <a:rPr lang="en-US" sz="2800" dirty="0">
                <a:solidFill>
                  <a:schemeClr val="tx1"/>
                </a:solidFill>
              </a:rPr>
              <a:t>Long-term Inter-Agency Agreements between NOAA and </a:t>
            </a:r>
            <a:r>
              <a:rPr lang="en-US" sz="2800" dirty="0" smtClean="0">
                <a:solidFill>
                  <a:schemeClr val="tx1"/>
                </a:solidFill>
              </a:rPr>
              <a:t>Department of Energy (DOE)</a:t>
            </a:r>
          </a:p>
          <a:p>
            <a:pPr marL="342900" lvl="1" indent="-342900">
              <a:buFont typeface="Arial" panose="020B0604020202020204" pitchFamily="34" charset="0"/>
              <a:buChar char="•"/>
            </a:pPr>
            <a:r>
              <a:rPr lang="en-US" sz="2800" dirty="0" smtClean="0">
                <a:solidFill>
                  <a:schemeClr val="tx1"/>
                </a:solidFill>
              </a:rPr>
              <a:t>MOU </a:t>
            </a:r>
            <a:r>
              <a:rPr lang="en-US" sz="2800" dirty="0">
                <a:solidFill>
                  <a:schemeClr val="tx1"/>
                </a:solidFill>
              </a:rPr>
              <a:t>between NOAA and </a:t>
            </a:r>
            <a:r>
              <a:rPr lang="en-US" sz="2800" dirty="0" smtClean="0">
                <a:solidFill>
                  <a:schemeClr val="tx1"/>
                </a:solidFill>
              </a:rPr>
              <a:t>Federal Aviation Admin. </a:t>
            </a:r>
            <a:r>
              <a:rPr lang="en-US" sz="2800" dirty="0">
                <a:solidFill>
                  <a:schemeClr val="tx1"/>
                </a:solidFill>
              </a:rPr>
              <a:t>(1988</a:t>
            </a:r>
            <a:r>
              <a:rPr lang="en-US" sz="2800" dirty="0" smtClean="0">
                <a:solidFill>
                  <a:schemeClr val="tx1"/>
                </a:solidFill>
              </a:rPr>
              <a:t>);</a:t>
            </a:r>
            <a:r>
              <a:rPr lang="en-US" dirty="0" smtClean="0">
                <a:solidFill>
                  <a:schemeClr val="tx1"/>
                </a:solidFill>
              </a:rPr>
              <a:t> </a:t>
            </a:r>
            <a:r>
              <a:rPr lang="en-US" dirty="0">
                <a:solidFill>
                  <a:schemeClr val="tx1"/>
                </a:solidFill>
              </a:rPr>
              <a:t>International Civil Aviation Organization (ICAO); Letter of Agreement between NOAA and USGS (</a:t>
            </a:r>
            <a:r>
              <a:rPr lang="en-US" dirty="0" smtClean="0">
                <a:solidFill>
                  <a:schemeClr val="tx1"/>
                </a:solidFill>
              </a:rPr>
              <a:t>1993) network </a:t>
            </a:r>
            <a:r>
              <a:rPr lang="en-US" dirty="0">
                <a:solidFill>
                  <a:schemeClr val="tx1"/>
                </a:solidFill>
              </a:rPr>
              <a:t>of Volcanic Ash Advisory Centers (VAAC)</a:t>
            </a:r>
          </a:p>
          <a:p>
            <a:r>
              <a:rPr lang="en-US" sz="2800" dirty="0" smtClean="0">
                <a:solidFill>
                  <a:schemeClr val="tx1"/>
                </a:solidFill>
              </a:rPr>
              <a:t>MOA </a:t>
            </a:r>
            <a:r>
              <a:rPr lang="en-US" sz="2800" dirty="0">
                <a:solidFill>
                  <a:schemeClr val="tx1"/>
                </a:solidFill>
              </a:rPr>
              <a:t>between </a:t>
            </a:r>
            <a:r>
              <a:rPr lang="en-US" sz="2800" dirty="0" smtClean="0">
                <a:solidFill>
                  <a:schemeClr val="tx1"/>
                </a:solidFill>
              </a:rPr>
              <a:t>U.S. </a:t>
            </a:r>
            <a:r>
              <a:rPr lang="en-US" sz="2800" dirty="0">
                <a:solidFill>
                  <a:schemeClr val="tx1"/>
                </a:solidFill>
              </a:rPr>
              <a:t>Dep. </a:t>
            </a:r>
            <a:r>
              <a:rPr lang="en-US" sz="2800" dirty="0" smtClean="0">
                <a:solidFill>
                  <a:schemeClr val="tx1"/>
                </a:solidFill>
              </a:rPr>
              <a:t>of </a:t>
            </a:r>
            <a:r>
              <a:rPr lang="en-US" sz="2800" dirty="0">
                <a:solidFill>
                  <a:schemeClr val="tx1"/>
                </a:solidFill>
              </a:rPr>
              <a:t>State and NOAA (2012) </a:t>
            </a:r>
            <a:r>
              <a:rPr lang="en-US" sz="2800" dirty="0" smtClean="0">
                <a:solidFill>
                  <a:schemeClr val="tx1"/>
                </a:solidFill>
              </a:rPr>
              <a:t>Comprehensive </a:t>
            </a:r>
            <a:r>
              <a:rPr lang="en-US" sz="2800" dirty="0">
                <a:solidFill>
                  <a:schemeClr val="tx1"/>
                </a:solidFill>
              </a:rPr>
              <a:t>Test Ban Treaty Organization </a:t>
            </a:r>
          </a:p>
          <a:p>
            <a:pPr marL="342900" lvl="1" indent="-342900">
              <a:buFont typeface="Arial" panose="020B0604020202020204" pitchFamily="34" charset="0"/>
              <a:buChar char="•"/>
            </a:pPr>
            <a:r>
              <a:rPr lang="en-US" dirty="0" smtClean="0">
                <a:solidFill>
                  <a:schemeClr val="tx1"/>
                </a:solidFill>
              </a:rPr>
              <a:t>MOU with the </a:t>
            </a:r>
            <a:r>
              <a:rPr lang="en-US" dirty="0">
                <a:solidFill>
                  <a:schemeClr val="tx1"/>
                </a:solidFill>
              </a:rPr>
              <a:t>U.S. Nuclear Regulatory Commission </a:t>
            </a:r>
            <a:r>
              <a:rPr lang="en-US" dirty="0" smtClean="0">
                <a:solidFill>
                  <a:schemeClr val="tx1"/>
                </a:solidFill>
              </a:rPr>
              <a:t>(2015)</a:t>
            </a:r>
          </a:p>
        </p:txBody>
      </p:sp>
      <p:sp>
        <p:nvSpPr>
          <p:cNvPr id="4" name="Footer Placeholder 3"/>
          <p:cNvSpPr>
            <a:spLocks noGrp="1"/>
          </p:cNvSpPr>
          <p:nvPr>
            <p:ph type="ftr" sz="quarter" idx="10"/>
          </p:nvPr>
        </p:nvSpPr>
        <p:spPr/>
        <p:txBody>
          <a:bodyPr/>
          <a:lstStyle/>
          <a:p>
            <a:r>
              <a:rPr lang="en-US" smtClean="0"/>
              <a:t>ARL Science Review, June 21-23, 2016</a:t>
            </a:r>
            <a:endParaRPr lang="en-US" dirty="0"/>
          </a:p>
        </p:txBody>
      </p:sp>
      <p:sp>
        <p:nvSpPr>
          <p:cNvPr id="5" name="Slide Number Placeholder 4"/>
          <p:cNvSpPr>
            <a:spLocks noGrp="1"/>
          </p:cNvSpPr>
          <p:nvPr>
            <p:ph type="sldNum" sz="quarter" idx="11"/>
          </p:nvPr>
        </p:nvSpPr>
        <p:spPr/>
        <p:txBody>
          <a:bodyPr/>
          <a:lstStyle/>
          <a:p>
            <a:fld id="{66CAC88C-31F3-4764-B964-B930D18D7C5C}" type="slidenum">
              <a:rPr lang="en-US" smtClean="0"/>
              <a:t>8</a:t>
            </a:fld>
            <a:endParaRPr lang="en-US" dirty="0"/>
          </a:p>
        </p:txBody>
      </p:sp>
    </p:spTree>
    <p:extLst>
      <p:ext uri="{BB962C8B-B14F-4D97-AF65-F5344CB8AC3E}">
        <p14:creationId xmlns:p14="http://schemas.microsoft.com/office/powerpoint/2010/main" val="17088550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Quality: Awards</a:t>
            </a:r>
            <a:endParaRPr lang="en-US" dirty="0"/>
          </a:p>
        </p:txBody>
      </p:sp>
      <p:sp>
        <p:nvSpPr>
          <p:cNvPr id="6" name="Content Placeholder 5"/>
          <p:cNvSpPr>
            <a:spLocks noGrp="1"/>
          </p:cNvSpPr>
          <p:nvPr>
            <p:ph idx="1"/>
          </p:nvPr>
        </p:nvSpPr>
        <p:spPr>
          <a:xfrm>
            <a:off x="152400" y="1295400"/>
            <a:ext cx="5486400" cy="5029200"/>
          </a:xfrm>
        </p:spPr>
        <p:txBody>
          <a:bodyPr>
            <a:normAutofit fontScale="70000" lnSpcReduction="20000"/>
          </a:bodyPr>
          <a:lstStyle/>
          <a:p>
            <a:pPr marL="0" indent="0" algn="ctr">
              <a:buNone/>
            </a:pPr>
            <a:r>
              <a:rPr lang="en-US" dirty="0" smtClean="0"/>
              <a:t>2012</a:t>
            </a:r>
            <a:endParaRPr lang="en-US" dirty="0"/>
          </a:p>
          <a:p>
            <a:pPr marL="0" indent="0">
              <a:buNone/>
            </a:pPr>
            <a:r>
              <a:rPr lang="en-US" dirty="0" smtClean="0"/>
              <a:t>NOAA </a:t>
            </a:r>
            <a:r>
              <a:rPr lang="en-US" dirty="0"/>
              <a:t>Bronze medal </a:t>
            </a:r>
            <a:r>
              <a:rPr lang="en-US" dirty="0" smtClean="0"/>
              <a:t>award </a:t>
            </a:r>
            <a:r>
              <a:rPr lang="en-US" dirty="0"/>
              <a:t>for work on </a:t>
            </a:r>
            <a:r>
              <a:rPr lang="en-US" dirty="0" smtClean="0"/>
              <a:t>Fukushima</a:t>
            </a:r>
          </a:p>
          <a:p>
            <a:pPr marL="0" indent="0">
              <a:buNone/>
            </a:pPr>
            <a:endParaRPr lang="en-US" sz="1400" dirty="0" smtClean="0"/>
          </a:p>
          <a:p>
            <a:pPr marL="0" indent="0" algn="ctr">
              <a:buNone/>
            </a:pPr>
            <a:r>
              <a:rPr lang="en-US" dirty="0" smtClean="0"/>
              <a:t>2014</a:t>
            </a:r>
            <a:endParaRPr lang="en-US" dirty="0"/>
          </a:p>
          <a:p>
            <a:pPr marL="0" indent="0">
              <a:buNone/>
            </a:pPr>
            <a:r>
              <a:rPr lang="en-US" dirty="0" smtClean="0"/>
              <a:t>NOAA </a:t>
            </a:r>
            <a:r>
              <a:rPr lang="en-US" dirty="0"/>
              <a:t>Administrator's Award for major advances in toxic gas dispersion model forecasting capabilities for the Nation to better protect human life and </a:t>
            </a:r>
            <a:r>
              <a:rPr lang="en-US" dirty="0" smtClean="0"/>
              <a:t>property</a:t>
            </a:r>
          </a:p>
          <a:p>
            <a:pPr marL="0" indent="0">
              <a:buNone/>
            </a:pPr>
            <a:endParaRPr lang="en-US" sz="1400" dirty="0" smtClean="0"/>
          </a:p>
          <a:p>
            <a:pPr marL="0" indent="0" algn="ctr">
              <a:buNone/>
            </a:pPr>
            <a:r>
              <a:rPr lang="en-US" dirty="0" smtClean="0"/>
              <a:t>2016</a:t>
            </a:r>
            <a:endParaRPr lang="en-US" dirty="0"/>
          </a:p>
          <a:p>
            <a:pPr marL="0" indent="0">
              <a:buNone/>
            </a:pPr>
            <a:r>
              <a:rPr lang="en-US" dirty="0" smtClean="0"/>
              <a:t>Roland </a:t>
            </a:r>
            <a:r>
              <a:rPr lang="en-US" dirty="0"/>
              <a:t>R. </a:t>
            </a:r>
            <a:r>
              <a:rPr lang="en-US" dirty="0" err="1"/>
              <a:t>Draxler</a:t>
            </a:r>
            <a:r>
              <a:rPr lang="en-US" dirty="0"/>
              <a:t>:  Distinguished Career Award 2016. Scientific Achievement For significantly improving U.S. and international capabilities to respond to airborne hazards, including radionuclides, chemicals, and volcanic </a:t>
            </a:r>
            <a:r>
              <a:rPr lang="en-US" dirty="0" smtClean="0"/>
              <a:t>ash</a:t>
            </a:r>
            <a:endParaRPr lang="en-US" dirty="0"/>
          </a:p>
          <a:p>
            <a:endParaRPr lang="en-US" dirty="0"/>
          </a:p>
        </p:txBody>
      </p:sp>
      <p:sp>
        <p:nvSpPr>
          <p:cNvPr id="3" name="Footer Placeholder 2"/>
          <p:cNvSpPr>
            <a:spLocks noGrp="1"/>
          </p:cNvSpPr>
          <p:nvPr>
            <p:ph type="ftr" sz="quarter" idx="10"/>
          </p:nvPr>
        </p:nvSpPr>
        <p:spPr/>
        <p:txBody>
          <a:bodyPr/>
          <a:lstStyle/>
          <a:p>
            <a:r>
              <a:rPr lang="en-US" smtClean="0"/>
              <a:t>ARL Science Review, June 21-23, 2016</a:t>
            </a:r>
            <a:endParaRPr lang="en-US" dirty="0"/>
          </a:p>
        </p:txBody>
      </p:sp>
      <p:sp>
        <p:nvSpPr>
          <p:cNvPr id="4" name="Slide Number Placeholder 3"/>
          <p:cNvSpPr>
            <a:spLocks noGrp="1"/>
          </p:cNvSpPr>
          <p:nvPr>
            <p:ph type="sldNum" sz="quarter" idx="11"/>
          </p:nvPr>
        </p:nvSpPr>
        <p:spPr/>
        <p:txBody>
          <a:bodyPr/>
          <a:lstStyle/>
          <a:p>
            <a:fld id="{66CAC88C-31F3-4764-B964-B930D18D7C5C}" type="slidenum">
              <a:rPr lang="en-US" smtClean="0"/>
              <a:t>9</a:t>
            </a:fld>
            <a:endParaRPr lang="en-US" dirty="0"/>
          </a:p>
        </p:txBody>
      </p:sp>
      <p:pic>
        <p:nvPicPr>
          <p:cNvPr id="1026" name="Picture 2" descr="C:\Users\Ariel.Stein\Downloads\IMG_255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171"/>
          <a:stretch/>
        </p:blipFill>
        <p:spPr bwMode="auto">
          <a:xfrm>
            <a:off x="5715000" y="1524000"/>
            <a:ext cx="3257550" cy="411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33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aggi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15831</TotalTime>
  <Words>2265</Words>
  <Application>Microsoft Office PowerPoint</Application>
  <PresentationFormat>On-screen Show (4:3)</PresentationFormat>
  <Paragraphs>313</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MaggieK</vt:lpstr>
      <vt:lpstr>Atmospheric Dispersion and  Boundary Layer Characterization</vt:lpstr>
      <vt:lpstr>Background</vt:lpstr>
      <vt:lpstr>PowerPoint Presentation</vt:lpstr>
      <vt:lpstr>Dispersion and Boundary Layer R&amp;D</vt:lpstr>
      <vt:lpstr>PowerPoint Presentation</vt:lpstr>
      <vt:lpstr>PowerPoint Presentation</vt:lpstr>
      <vt:lpstr>Drivers</vt:lpstr>
      <vt:lpstr>Drivers</vt:lpstr>
      <vt:lpstr>Quality: Awards</vt:lpstr>
      <vt:lpstr>Quality: publications</vt:lpstr>
      <vt:lpstr>Quality: publications</vt:lpstr>
      <vt:lpstr>Relevance</vt:lpstr>
      <vt:lpstr>Performance</vt:lpstr>
      <vt:lpstr>Performance</vt:lpstr>
      <vt:lpstr>Performance: Collaborations</vt:lpstr>
      <vt:lpstr>Dispersion and Boundary Layer Research Presentations</vt:lpstr>
      <vt:lpstr>D&amp;BL E-Posters</vt:lpstr>
      <vt:lpstr>D&amp;BL E-Posters</vt:lpstr>
      <vt:lpstr>D&amp;BL E-Posters</vt:lpstr>
    </vt:vector>
  </TitlesOfParts>
  <Company>ARL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Kerchner</dc:creator>
  <cp:lastModifiedBy>Margaret Kerchner</cp:lastModifiedBy>
  <cp:revision>349</cp:revision>
  <dcterms:created xsi:type="dcterms:W3CDTF">2016-01-20T16:28:12Z</dcterms:created>
  <dcterms:modified xsi:type="dcterms:W3CDTF">2016-06-03T21:34:16Z</dcterms:modified>
</cp:coreProperties>
</file>