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5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913"/>
    <a:srgbClr val="009644"/>
    <a:srgbClr val="77933C"/>
    <a:srgbClr val="091A4F"/>
    <a:srgbClr val="102E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046" autoAdjust="0"/>
  </p:normalViewPr>
  <p:slideViewPr>
    <p:cSldViewPr>
      <p:cViewPr>
        <p:scale>
          <a:sx n="70" d="100"/>
          <a:sy n="70" d="100"/>
        </p:scale>
        <p:origin x="-1374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akerb\Downloads\Pubs%20via%20Arie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akerb\Downloads\Pubs%20via%20Ari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Total</a:t>
            </a:r>
            <a:endParaRPr lang="en-US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'[Pubs via Ariel.xlsx]Climate'!$H$1</c:f>
              <c:strCache>
                <c:ptCount val="1"/>
                <c:pt idx="0">
                  <c:v>total</c:v>
                </c:pt>
              </c:strCache>
            </c:strRef>
          </c:tx>
          <c:dLbls>
            <c:dLbl>
              <c:idx val="0"/>
              <c:layout>
                <c:manualLayout>
                  <c:x val="-1.01961062856834E-2"/>
                  <c:y val="1.948373640794899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'[Pubs via Ariel.xlsx]Climate'!$A$2:$A$13</c:f>
              <c:strCache>
                <c:ptCount val="12"/>
                <c:pt idx="0">
                  <c:v>Atmospheric Environment</c:v>
                </c:pt>
                <c:pt idx="1">
                  <c:v>JGR Atmospheres</c:v>
                </c:pt>
                <c:pt idx="2">
                  <c:v>BAMS</c:v>
                </c:pt>
                <c:pt idx="3">
                  <c:v>Atmos. Chem &amp; Physics</c:v>
                </c:pt>
                <c:pt idx="4">
                  <c:v>Book Chapters</c:v>
                </c:pt>
                <c:pt idx="5">
                  <c:v>Global Change Biol.</c:v>
                </c:pt>
                <c:pt idx="6">
                  <c:v>J. of Climate</c:v>
                </c:pt>
                <c:pt idx="7">
                  <c:v>Agric. And Forest Met.</c:v>
                </c:pt>
                <c:pt idx="8">
                  <c:v>Nature</c:v>
                </c:pt>
                <c:pt idx="9">
                  <c:v>J. of Hydromet.</c:v>
                </c:pt>
                <c:pt idx="10">
                  <c:v>Biogeosciences</c:v>
                </c:pt>
                <c:pt idx="11">
                  <c:v>Other</c:v>
                </c:pt>
              </c:strCache>
            </c:strRef>
          </c:cat>
          <c:val>
            <c:numRef>
              <c:f>'[Pubs via Ariel.xlsx]Climate'!$H$2:$H$13</c:f>
              <c:numCache>
                <c:formatCode>General</c:formatCode>
                <c:ptCount val="12"/>
                <c:pt idx="0">
                  <c:v>2</c:v>
                </c:pt>
                <c:pt idx="1">
                  <c:v>6</c:v>
                </c:pt>
                <c:pt idx="2">
                  <c:v>6</c:v>
                </c:pt>
                <c:pt idx="3">
                  <c:v>1</c:v>
                </c:pt>
                <c:pt idx="4">
                  <c:v>4</c:v>
                </c:pt>
                <c:pt idx="5">
                  <c:v>2</c:v>
                </c:pt>
                <c:pt idx="6">
                  <c:v>5</c:v>
                </c:pt>
                <c:pt idx="7">
                  <c:v>8</c:v>
                </c:pt>
                <c:pt idx="8">
                  <c:v>2</c:v>
                </c:pt>
                <c:pt idx="9">
                  <c:v>4</c:v>
                </c:pt>
                <c:pt idx="10">
                  <c:v>3</c:v>
                </c:pt>
                <c:pt idx="11">
                  <c:v>26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5571133965397198E-2"/>
          <c:y val="5.7101133634891402E-2"/>
          <c:w val="0.93721798168086101"/>
          <c:h val="0.87179371195621802"/>
        </c:manualLayout>
      </c:layout>
      <c:barChart>
        <c:barDir val="col"/>
        <c:grouping val="clustered"/>
        <c:varyColors val="0"/>
        <c:ser>
          <c:idx val="0"/>
          <c:order val="0"/>
          <c:spPr>
            <a:ln w="28575">
              <a:noFill/>
            </a:ln>
          </c:spPr>
          <c:invertIfNegative val="0"/>
          <c:cat>
            <c:numRef>
              <c:f>'[Pubs via Ariel.xlsx]Climate'!$K$2:$K$7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'[Pubs via Ariel.xlsx]Climate'!$L$2:$L$7</c:f>
              <c:numCache>
                <c:formatCode>General</c:formatCode>
                <c:ptCount val="6"/>
                <c:pt idx="0">
                  <c:v>9</c:v>
                </c:pt>
                <c:pt idx="1">
                  <c:v>11</c:v>
                </c:pt>
                <c:pt idx="2">
                  <c:v>14</c:v>
                </c:pt>
                <c:pt idx="3">
                  <c:v>13</c:v>
                </c:pt>
                <c:pt idx="4">
                  <c:v>8</c:v>
                </c:pt>
                <c:pt idx="5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755712"/>
        <c:axId val="122773888"/>
      </c:barChart>
      <c:catAx>
        <c:axId val="122755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2773888"/>
        <c:crosses val="autoZero"/>
        <c:auto val="1"/>
        <c:lblAlgn val="ctr"/>
        <c:lblOffset val="100"/>
        <c:noMultiLvlLbl val="0"/>
      </c:catAx>
      <c:valAx>
        <c:axId val="122773888"/>
        <c:scaling>
          <c:orientation val="minMax"/>
          <c:max val="2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2755712"/>
        <c:crosses val="autoZero"/>
        <c:crossBetween val="between"/>
        <c:majorUnit val="5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0AFDF7-3696-4929-9AED-5B4B64ECE5F0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AB11C4-3FB7-45AB-9E36-6B2300DCF66D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000" dirty="0" smtClean="0">
              <a:latin typeface="Calibri" panose="020F0502020204030204" pitchFamily="34" charset="0"/>
            </a:rPr>
            <a:t>Surface Energy Budget </a:t>
          </a:r>
        </a:p>
        <a:p>
          <a:pPr>
            <a:spcAft>
              <a:spcPts val="0"/>
            </a:spcAft>
          </a:pPr>
          <a:r>
            <a:rPr lang="en-US" sz="2000" dirty="0" smtClean="0">
              <a:latin typeface="Calibri" panose="020F0502020204030204" pitchFamily="34" charset="0"/>
            </a:rPr>
            <a:t>Tilden Meyers</a:t>
          </a:r>
          <a:endParaRPr lang="en-US" sz="2000" dirty="0">
            <a:latin typeface="Calibri" panose="020F0502020204030204" pitchFamily="34" charset="0"/>
          </a:endParaRPr>
        </a:p>
      </dgm:t>
    </dgm:pt>
    <dgm:pt modelId="{984A50B1-0F57-4779-BAA8-C29F0FD2BE42}" type="parTrans" cxnId="{7B6AEEF2-ED18-4A71-B2EB-113DE172B16D}">
      <dgm:prSet/>
      <dgm:spPr/>
      <dgm:t>
        <a:bodyPr/>
        <a:lstStyle/>
        <a:p>
          <a:endParaRPr lang="en-US" sz="2000"/>
        </a:p>
      </dgm:t>
    </dgm:pt>
    <dgm:pt modelId="{059CB8CE-FADA-4270-B1B6-49A135E18638}" type="sibTrans" cxnId="{7B6AEEF2-ED18-4A71-B2EB-113DE172B16D}">
      <dgm:prSet/>
      <dgm:spPr/>
      <dgm:t>
        <a:bodyPr/>
        <a:lstStyle/>
        <a:p>
          <a:endParaRPr lang="en-US" sz="2000"/>
        </a:p>
      </dgm:t>
    </dgm:pt>
    <dgm:pt modelId="{D756CCE7-E1F7-4F4A-86E8-4B6DA997B813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000" dirty="0" smtClean="0"/>
            <a:t>WMO</a:t>
          </a:r>
          <a:r>
            <a:rPr lang="en-US" sz="2000" baseline="0" dirty="0" smtClean="0"/>
            <a:t> Solid Precipitation </a:t>
          </a:r>
          <a:r>
            <a:rPr lang="en-US" sz="2000" baseline="0" dirty="0" err="1" smtClean="0"/>
            <a:t>Intercomparison</a:t>
          </a:r>
          <a:endParaRPr lang="en-US" sz="2000" baseline="0" dirty="0" smtClean="0"/>
        </a:p>
        <a:p>
          <a:pPr>
            <a:spcAft>
              <a:spcPts val="0"/>
            </a:spcAft>
          </a:pPr>
          <a:r>
            <a:rPr lang="en-US" sz="2000" baseline="0" dirty="0" smtClean="0"/>
            <a:t>John </a:t>
          </a:r>
          <a:r>
            <a:rPr lang="en-US" sz="2000" baseline="0" dirty="0" err="1" smtClean="0"/>
            <a:t>Kochendorfer</a:t>
          </a:r>
          <a:endParaRPr lang="en-US" sz="2000" dirty="0"/>
        </a:p>
      </dgm:t>
    </dgm:pt>
    <dgm:pt modelId="{ECD1EFF0-A189-4A9B-B85B-A2110D7F37F9}" type="parTrans" cxnId="{B090B6FB-8C2A-4447-9F7F-886628EEC549}">
      <dgm:prSet/>
      <dgm:spPr/>
      <dgm:t>
        <a:bodyPr/>
        <a:lstStyle/>
        <a:p>
          <a:endParaRPr lang="en-US" sz="2000"/>
        </a:p>
      </dgm:t>
    </dgm:pt>
    <dgm:pt modelId="{7E4871DE-4EFD-4C9E-952D-D389286900A2}" type="sibTrans" cxnId="{B090B6FB-8C2A-4447-9F7F-886628EEC549}">
      <dgm:prSet/>
      <dgm:spPr/>
      <dgm:t>
        <a:bodyPr/>
        <a:lstStyle/>
        <a:p>
          <a:endParaRPr lang="en-US" sz="2000"/>
        </a:p>
      </dgm:t>
    </dgm:pt>
    <dgm:pt modelId="{9EEFA68C-21D0-4F56-B093-13A3F3EC3637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US" sz="2000" dirty="0" smtClean="0"/>
            <a:t>Climate</a:t>
          </a:r>
          <a:r>
            <a:rPr lang="en-US" sz="2000" baseline="0" dirty="0" smtClean="0"/>
            <a:t> Variations and Analyses</a:t>
          </a:r>
        </a:p>
        <a:p>
          <a:pPr>
            <a:spcAft>
              <a:spcPts val="0"/>
            </a:spcAft>
          </a:pPr>
          <a:r>
            <a:rPr lang="en-US" sz="2000" baseline="0" dirty="0" smtClean="0"/>
            <a:t>Julian Wang</a:t>
          </a:r>
          <a:endParaRPr lang="en-US" sz="2000" dirty="0"/>
        </a:p>
      </dgm:t>
    </dgm:pt>
    <dgm:pt modelId="{0BA547BF-B349-4714-AB47-32CB6DEA8401}" type="parTrans" cxnId="{85786C8F-C470-404E-B5B5-89248D07882B}">
      <dgm:prSet/>
      <dgm:spPr/>
      <dgm:t>
        <a:bodyPr/>
        <a:lstStyle/>
        <a:p>
          <a:endParaRPr lang="en-US" sz="2000"/>
        </a:p>
      </dgm:t>
    </dgm:pt>
    <dgm:pt modelId="{8C155801-C9E1-4079-AB51-B66B2F17B6F0}" type="sibTrans" cxnId="{85786C8F-C470-404E-B5B5-89248D07882B}">
      <dgm:prSet/>
      <dgm:spPr/>
      <dgm:t>
        <a:bodyPr/>
        <a:lstStyle/>
        <a:p>
          <a:endParaRPr lang="en-US" sz="2000"/>
        </a:p>
      </dgm:t>
    </dgm:pt>
    <dgm:pt modelId="{7560BA25-1A14-4B51-9303-5874F75397D2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US" sz="2000" dirty="0" smtClean="0"/>
            <a:t>Question and Answer Session</a:t>
          </a:r>
        </a:p>
        <a:p>
          <a:pPr>
            <a:spcAft>
              <a:spcPts val="0"/>
            </a:spcAft>
          </a:pPr>
          <a:r>
            <a:rPr lang="en-US" sz="2000" dirty="0" smtClean="0"/>
            <a:t>Bruce Baker</a:t>
          </a:r>
          <a:endParaRPr lang="en-US" sz="2000" dirty="0"/>
        </a:p>
      </dgm:t>
    </dgm:pt>
    <dgm:pt modelId="{D69BBA48-DAFA-46D4-A5FC-AA81991C74DD}" type="parTrans" cxnId="{D415AA57-4B15-4F55-8E32-334F9D26D8B9}">
      <dgm:prSet/>
      <dgm:spPr/>
      <dgm:t>
        <a:bodyPr/>
        <a:lstStyle/>
        <a:p>
          <a:endParaRPr lang="en-US" sz="2000"/>
        </a:p>
      </dgm:t>
    </dgm:pt>
    <dgm:pt modelId="{7844DB68-B44A-4DD9-AF4F-9D6ACC74CF21}" type="sibTrans" cxnId="{D415AA57-4B15-4F55-8E32-334F9D26D8B9}">
      <dgm:prSet/>
      <dgm:spPr/>
      <dgm:t>
        <a:bodyPr/>
        <a:lstStyle/>
        <a:p>
          <a:endParaRPr lang="en-US" sz="2000"/>
        </a:p>
      </dgm:t>
    </dgm:pt>
    <dgm:pt modelId="{2447FCA0-6705-40B8-9B5B-225C8B4C0AF5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US" sz="2000" dirty="0" smtClean="0"/>
            <a:t>Break</a:t>
          </a:r>
          <a:endParaRPr lang="en-US" sz="2000" dirty="0"/>
        </a:p>
      </dgm:t>
    </dgm:pt>
    <dgm:pt modelId="{2D132FDF-1893-429C-B1A6-D7AFF6D484AA}" type="parTrans" cxnId="{8BA7926D-34E8-4615-B841-C23DB23F23F6}">
      <dgm:prSet/>
      <dgm:spPr/>
      <dgm:t>
        <a:bodyPr/>
        <a:lstStyle/>
        <a:p>
          <a:endParaRPr lang="en-US" sz="2000"/>
        </a:p>
      </dgm:t>
    </dgm:pt>
    <dgm:pt modelId="{75932CD2-45A9-4B59-A358-796126DFBF2D}" type="sibTrans" cxnId="{8BA7926D-34E8-4615-B841-C23DB23F23F6}">
      <dgm:prSet/>
      <dgm:spPr/>
      <dgm:t>
        <a:bodyPr/>
        <a:lstStyle/>
        <a:p>
          <a:endParaRPr lang="en-US" sz="2000"/>
        </a:p>
      </dgm:t>
    </dgm:pt>
    <dgm:pt modelId="{15723035-3CBE-4472-9C0B-BE60BBAB69C7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US" sz="2000" dirty="0" smtClean="0"/>
            <a:t>Poster Session Atmospheric Chemistry &amp; Deposition and Climate Observations &amp; Analyses</a:t>
          </a:r>
          <a:endParaRPr lang="en-US" sz="2000" dirty="0"/>
        </a:p>
      </dgm:t>
    </dgm:pt>
    <dgm:pt modelId="{66945192-B11C-4C98-8F3E-692224746194}" type="parTrans" cxnId="{CDD3E783-BF33-421F-9544-1A6D96D547A3}">
      <dgm:prSet/>
      <dgm:spPr/>
      <dgm:t>
        <a:bodyPr/>
        <a:lstStyle/>
        <a:p>
          <a:endParaRPr lang="en-US" sz="2000"/>
        </a:p>
      </dgm:t>
    </dgm:pt>
    <dgm:pt modelId="{113CDB1F-1975-4232-BBA0-29CF5E4283B0}" type="sibTrans" cxnId="{CDD3E783-BF33-421F-9544-1A6D96D547A3}">
      <dgm:prSet/>
      <dgm:spPr/>
      <dgm:t>
        <a:bodyPr/>
        <a:lstStyle/>
        <a:p>
          <a:endParaRPr lang="en-US" sz="2000"/>
        </a:p>
      </dgm:t>
    </dgm:pt>
    <dgm:pt modelId="{B560387F-EBAC-443B-A796-2B647856C691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000" dirty="0" smtClean="0"/>
            <a:t>Climate Observing Networks</a:t>
          </a:r>
        </a:p>
        <a:p>
          <a:pPr>
            <a:spcAft>
              <a:spcPts val="0"/>
            </a:spcAft>
          </a:pPr>
          <a:r>
            <a:rPr lang="en-US" sz="2000" dirty="0" smtClean="0"/>
            <a:t> Bruce Baker</a:t>
          </a:r>
          <a:endParaRPr lang="en-US" sz="2000" dirty="0"/>
        </a:p>
      </dgm:t>
    </dgm:pt>
    <dgm:pt modelId="{5CB52639-AACE-46BB-BD29-36F1EEF54DB3}" type="parTrans" cxnId="{795D1475-AA58-4A88-9802-17684B3DB876}">
      <dgm:prSet/>
      <dgm:spPr/>
      <dgm:t>
        <a:bodyPr/>
        <a:lstStyle/>
        <a:p>
          <a:endParaRPr lang="en-US"/>
        </a:p>
      </dgm:t>
    </dgm:pt>
    <dgm:pt modelId="{C0CC3C6F-067D-4867-AE7C-CD1EABB4D612}" type="sibTrans" cxnId="{795D1475-AA58-4A88-9802-17684B3DB876}">
      <dgm:prSet/>
      <dgm:spPr/>
      <dgm:t>
        <a:bodyPr/>
        <a:lstStyle/>
        <a:p>
          <a:endParaRPr lang="en-US"/>
        </a:p>
      </dgm:t>
    </dgm:pt>
    <dgm:pt modelId="{058135E9-D687-41A5-A9B4-6C5782E19482}" type="pres">
      <dgm:prSet presAssocID="{390AFDF7-3696-4929-9AED-5B4B64ECE5F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243DE29C-A097-4C4C-BCA7-AA10DA16DACF}" type="pres">
      <dgm:prSet presAssocID="{390AFDF7-3696-4929-9AED-5B4B64ECE5F0}" presName="Name1" presStyleCnt="0"/>
      <dgm:spPr/>
    </dgm:pt>
    <dgm:pt modelId="{C3C596F6-44CF-40FD-8160-3A7BA071B383}" type="pres">
      <dgm:prSet presAssocID="{390AFDF7-3696-4929-9AED-5B4B64ECE5F0}" presName="cycle" presStyleCnt="0"/>
      <dgm:spPr/>
    </dgm:pt>
    <dgm:pt modelId="{D21C95C9-4D71-4F14-9EBB-E6E42009B4B2}" type="pres">
      <dgm:prSet presAssocID="{390AFDF7-3696-4929-9AED-5B4B64ECE5F0}" presName="srcNode" presStyleLbl="node1" presStyleIdx="0" presStyleCnt="7"/>
      <dgm:spPr/>
    </dgm:pt>
    <dgm:pt modelId="{40C64F2C-52B1-47CC-9886-E28BCFEEE9A6}" type="pres">
      <dgm:prSet presAssocID="{390AFDF7-3696-4929-9AED-5B4B64ECE5F0}" presName="conn" presStyleLbl="parChTrans1D2" presStyleIdx="0" presStyleCnt="1"/>
      <dgm:spPr/>
      <dgm:t>
        <a:bodyPr/>
        <a:lstStyle/>
        <a:p>
          <a:endParaRPr lang="en-US"/>
        </a:p>
      </dgm:t>
    </dgm:pt>
    <dgm:pt modelId="{C7D70E48-1755-452B-91CE-6FC1E9C08105}" type="pres">
      <dgm:prSet presAssocID="{390AFDF7-3696-4929-9AED-5B4B64ECE5F0}" presName="extraNode" presStyleLbl="node1" presStyleIdx="0" presStyleCnt="7"/>
      <dgm:spPr/>
    </dgm:pt>
    <dgm:pt modelId="{21BF9A7A-CD2D-48DE-B040-A34E352F4631}" type="pres">
      <dgm:prSet presAssocID="{390AFDF7-3696-4929-9AED-5B4B64ECE5F0}" presName="dstNode" presStyleLbl="node1" presStyleIdx="0" presStyleCnt="7"/>
      <dgm:spPr/>
    </dgm:pt>
    <dgm:pt modelId="{85360035-072B-4357-A4AC-F32AD1D4362E}" type="pres">
      <dgm:prSet presAssocID="{67AB11C4-3FB7-45AB-9E36-6B2300DCF66D}" presName="text_1" presStyleLbl="node1" presStyleIdx="0" presStyleCnt="7" custLinFactNeighborX="701" custLinFactNeighborY="-74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D1841D-8514-453D-A019-B583D59B5FBD}" type="pres">
      <dgm:prSet presAssocID="{67AB11C4-3FB7-45AB-9E36-6B2300DCF66D}" presName="accent_1" presStyleCnt="0"/>
      <dgm:spPr/>
    </dgm:pt>
    <dgm:pt modelId="{33407D36-031A-4451-BBB9-4036AD37768E}" type="pres">
      <dgm:prSet presAssocID="{67AB11C4-3FB7-45AB-9E36-6B2300DCF66D}" presName="accentRepeatNode" presStyleLbl="solidFgAcc1" presStyleIdx="0" presStyleCnt="7"/>
      <dgm:spPr/>
    </dgm:pt>
    <dgm:pt modelId="{48861826-AADA-4A7B-A340-0ABBE807C392}" type="pres">
      <dgm:prSet presAssocID="{B560387F-EBAC-443B-A796-2B647856C691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6D1594-408F-4D00-8A79-0D0F3194CDF8}" type="pres">
      <dgm:prSet presAssocID="{B560387F-EBAC-443B-A796-2B647856C691}" presName="accent_2" presStyleCnt="0"/>
      <dgm:spPr/>
    </dgm:pt>
    <dgm:pt modelId="{7DE54F93-92EC-4943-9D7B-3D312FDE70C1}" type="pres">
      <dgm:prSet presAssocID="{B560387F-EBAC-443B-A796-2B647856C691}" presName="accentRepeatNode" presStyleLbl="solidFgAcc1" presStyleIdx="1" presStyleCnt="7"/>
      <dgm:spPr/>
    </dgm:pt>
    <dgm:pt modelId="{A6A49A1D-6B9B-4413-82FC-7E4A083BECF7}" type="pres">
      <dgm:prSet presAssocID="{D756CCE7-E1F7-4F4A-86E8-4B6DA997B813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FF1BA1-3C9F-4E49-9151-3D8816FC8694}" type="pres">
      <dgm:prSet presAssocID="{D756CCE7-E1F7-4F4A-86E8-4B6DA997B813}" presName="accent_3" presStyleCnt="0"/>
      <dgm:spPr/>
    </dgm:pt>
    <dgm:pt modelId="{7B90DAF4-9DB7-43C2-8E68-1D7A3D8EA20E}" type="pres">
      <dgm:prSet presAssocID="{D756CCE7-E1F7-4F4A-86E8-4B6DA997B813}" presName="accentRepeatNode" presStyleLbl="solidFgAcc1" presStyleIdx="2" presStyleCnt="7"/>
      <dgm:spPr/>
    </dgm:pt>
    <dgm:pt modelId="{A2739985-09DA-410C-A2EC-6161C1EE6273}" type="pres">
      <dgm:prSet presAssocID="{9EEFA68C-21D0-4F56-B093-13A3F3EC3637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DE0F17-1424-4A17-A587-7FFE4BBE29F9}" type="pres">
      <dgm:prSet presAssocID="{9EEFA68C-21D0-4F56-B093-13A3F3EC3637}" presName="accent_4" presStyleCnt="0"/>
      <dgm:spPr/>
    </dgm:pt>
    <dgm:pt modelId="{84ED436C-08B4-4C99-829A-94DFE14DBA3D}" type="pres">
      <dgm:prSet presAssocID="{9EEFA68C-21D0-4F56-B093-13A3F3EC3637}" presName="accentRepeatNode" presStyleLbl="solidFgAcc1" presStyleIdx="3" presStyleCnt="7"/>
      <dgm:spPr/>
    </dgm:pt>
    <dgm:pt modelId="{021CF006-7C58-41C7-A71E-A6461CA2AC6F}" type="pres">
      <dgm:prSet presAssocID="{7560BA25-1A14-4B51-9303-5874F75397D2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E8296C-8786-484F-9C26-51F5AF355A28}" type="pres">
      <dgm:prSet presAssocID="{7560BA25-1A14-4B51-9303-5874F75397D2}" presName="accent_5" presStyleCnt="0"/>
      <dgm:spPr/>
    </dgm:pt>
    <dgm:pt modelId="{2E3EFAB3-1395-4628-800F-6658A9EA60CF}" type="pres">
      <dgm:prSet presAssocID="{7560BA25-1A14-4B51-9303-5874F75397D2}" presName="accentRepeatNode" presStyleLbl="solidFgAcc1" presStyleIdx="4" presStyleCnt="7"/>
      <dgm:spPr/>
    </dgm:pt>
    <dgm:pt modelId="{8A9F0D50-B872-4EA2-B6F4-5B63EE8E30FE}" type="pres">
      <dgm:prSet presAssocID="{2447FCA0-6705-40B8-9B5B-225C8B4C0AF5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303C9D-22D6-4AC8-A946-AA198C636D9B}" type="pres">
      <dgm:prSet presAssocID="{2447FCA0-6705-40B8-9B5B-225C8B4C0AF5}" presName="accent_6" presStyleCnt="0"/>
      <dgm:spPr/>
    </dgm:pt>
    <dgm:pt modelId="{0BE30A83-BFC8-486C-BE5D-156CEC1F8614}" type="pres">
      <dgm:prSet presAssocID="{2447FCA0-6705-40B8-9B5B-225C8B4C0AF5}" presName="accentRepeatNode" presStyleLbl="solidFgAcc1" presStyleIdx="5" presStyleCnt="7"/>
      <dgm:spPr/>
    </dgm:pt>
    <dgm:pt modelId="{916754AD-5F52-43D1-8030-1D47DDAD2C04}" type="pres">
      <dgm:prSet presAssocID="{15723035-3CBE-4472-9C0B-BE60BBAB69C7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4AECF5-4A35-45D9-8F2B-165921DB15E5}" type="pres">
      <dgm:prSet presAssocID="{15723035-3CBE-4472-9C0B-BE60BBAB69C7}" presName="accent_7" presStyleCnt="0"/>
      <dgm:spPr/>
    </dgm:pt>
    <dgm:pt modelId="{C6DFB8F0-49B0-416E-BF73-48A7F6741B04}" type="pres">
      <dgm:prSet presAssocID="{15723035-3CBE-4472-9C0B-BE60BBAB69C7}" presName="accentRepeatNode" presStyleLbl="solidFgAcc1" presStyleIdx="6" presStyleCnt="7"/>
      <dgm:spPr/>
    </dgm:pt>
  </dgm:ptLst>
  <dgm:cxnLst>
    <dgm:cxn modelId="{CDD3E783-BF33-421F-9544-1A6D96D547A3}" srcId="{390AFDF7-3696-4929-9AED-5B4B64ECE5F0}" destId="{15723035-3CBE-4472-9C0B-BE60BBAB69C7}" srcOrd="6" destOrd="0" parTransId="{66945192-B11C-4C98-8F3E-692224746194}" sibTransId="{113CDB1F-1975-4232-BBA0-29CF5E4283B0}"/>
    <dgm:cxn modelId="{5661CC4F-90F8-4356-9074-084D0E5F78FB}" type="presOf" srcId="{D756CCE7-E1F7-4F4A-86E8-4B6DA997B813}" destId="{A6A49A1D-6B9B-4413-82FC-7E4A083BECF7}" srcOrd="0" destOrd="0" presId="urn:microsoft.com/office/officeart/2008/layout/VerticalCurvedList"/>
    <dgm:cxn modelId="{F0E09D74-B036-4FB0-B845-2750679939E2}" type="presOf" srcId="{390AFDF7-3696-4929-9AED-5B4B64ECE5F0}" destId="{058135E9-D687-41A5-A9B4-6C5782E19482}" srcOrd="0" destOrd="0" presId="urn:microsoft.com/office/officeart/2008/layout/VerticalCurvedList"/>
    <dgm:cxn modelId="{EFA5BBDA-3FF4-4D2C-96C8-CF999F9A75AF}" type="presOf" srcId="{67AB11C4-3FB7-45AB-9E36-6B2300DCF66D}" destId="{85360035-072B-4357-A4AC-F32AD1D4362E}" srcOrd="0" destOrd="0" presId="urn:microsoft.com/office/officeart/2008/layout/VerticalCurvedList"/>
    <dgm:cxn modelId="{E486F752-417D-4F53-B3C1-EDBC9FC1DEDE}" type="presOf" srcId="{059CB8CE-FADA-4270-B1B6-49A135E18638}" destId="{40C64F2C-52B1-47CC-9886-E28BCFEEE9A6}" srcOrd="0" destOrd="0" presId="urn:microsoft.com/office/officeart/2008/layout/VerticalCurvedList"/>
    <dgm:cxn modelId="{D415AA57-4B15-4F55-8E32-334F9D26D8B9}" srcId="{390AFDF7-3696-4929-9AED-5B4B64ECE5F0}" destId="{7560BA25-1A14-4B51-9303-5874F75397D2}" srcOrd="4" destOrd="0" parTransId="{D69BBA48-DAFA-46D4-A5FC-AA81991C74DD}" sibTransId="{7844DB68-B44A-4DD9-AF4F-9D6ACC74CF21}"/>
    <dgm:cxn modelId="{85786C8F-C470-404E-B5B5-89248D07882B}" srcId="{390AFDF7-3696-4929-9AED-5B4B64ECE5F0}" destId="{9EEFA68C-21D0-4F56-B093-13A3F3EC3637}" srcOrd="3" destOrd="0" parTransId="{0BA547BF-B349-4714-AB47-32CB6DEA8401}" sibTransId="{8C155801-C9E1-4079-AB51-B66B2F17B6F0}"/>
    <dgm:cxn modelId="{0D2F4CE1-FFCD-479E-80BA-36A8AB69C8C8}" type="presOf" srcId="{B560387F-EBAC-443B-A796-2B647856C691}" destId="{48861826-AADA-4A7B-A340-0ABBE807C392}" srcOrd="0" destOrd="0" presId="urn:microsoft.com/office/officeart/2008/layout/VerticalCurvedList"/>
    <dgm:cxn modelId="{751419EE-6219-4FD9-A8C0-9D53166F8FA6}" type="presOf" srcId="{15723035-3CBE-4472-9C0B-BE60BBAB69C7}" destId="{916754AD-5F52-43D1-8030-1D47DDAD2C04}" srcOrd="0" destOrd="0" presId="urn:microsoft.com/office/officeart/2008/layout/VerticalCurvedList"/>
    <dgm:cxn modelId="{388C01D1-9E04-4C21-81B5-23111DBA8613}" type="presOf" srcId="{7560BA25-1A14-4B51-9303-5874F75397D2}" destId="{021CF006-7C58-41C7-A71E-A6461CA2AC6F}" srcOrd="0" destOrd="0" presId="urn:microsoft.com/office/officeart/2008/layout/VerticalCurvedList"/>
    <dgm:cxn modelId="{B090B6FB-8C2A-4447-9F7F-886628EEC549}" srcId="{390AFDF7-3696-4929-9AED-5B4B64ECE5F0}" destId="{D756CCE7-E1F7-4F4A-86E8-4B6DA997B813}" srcOrd="2" destOrd="0" parTransId="{ECD1EFF0-A189-4A9B-B85B-A2110D7F37F9}" sibTransId="{7E4871DE-4EFD-4C9E-952D-D389286900A2}"/>
    <dgm:cxn modelId="{795D1475-AA58-4A88-9802-17684B3DB876}" srcId="{390AFDF7-3696-4929-9AED-5B4B64ECE5F0}" destId="{B560387F-EBAC-443B-A796-2B647856C691}" srcOrd="1" destOrd="0" parTransId="{5CB52639-AACE-46BB-BD29-36F1EEF54DB3}" sibTransId="{C0CC3C6F-067D-4867-AE7C-CD1EABB4D612}"/>
    <dgm:cxn modelId="{FD8F72DC-F1B1-4DE8-ACCB-0EB7027954F3}" type="presOf" srcId="{2447FCA0-6705-40B8-9B5B-225C8B4C0AF5}" destId="{8A9F0D50-B872-4EA2-B6F4-5B63EE8E30FE}" srcOrd="0" destOrd="0" presId="urn:microsoft.com/office/officeart/2008/layout/VerticalCurvedList"/>
    <dgm:cxn modelId="{9D580D1F-7156-4AD5-8222-EB7412D8CE7F}" type="presOf" srcId="{9EEFA68C-21D0-4F56-B093-13A3F3EC3637}" destId="{A2739985-09DA-410C-A2EC-6161C1EE6273}" srcOrd="0" destOrd="0" presId="urn:microsoft.com/office/officeart/2008/layout/VerticalCurvedList"/>
    <dgm:cxn modelId="{7B6AEEF2-ED18-4A71-B2EB-113DE172B16D}" srcId="{390AFDF7-3696-4929-9AED-5B4B64ECE5F0}" destId="{67AB11C4-3FB7-45AB-9E36-6B2300DCF66D}" srcOrd="0" destOrd="0" parTransId="{984A50B1-0F57-4779-BAA8-C29F0FD2BE42}" sibTransId="{059CB8CE-FADA-4270-B1B6-49A135E18638}"/>
    <dgm:cxn modelId="{8BA7926D-34E8-4615-B841-C23DB23F23F6}" srcId="{390AFDF7-3696-4929-9AED-5B4B64ECE5F0}" destId="{2447FCA0-6705-40B8-9B5B-225C8B4C0AF5}" srcOrd="5" destOrd="0" parTransId="{2D132FDF-1893-429C-B1A6-D7AFF6D484AA}" sibTransId="{75932CD2-45A9-4B59-A358-796126DFBF2D}"/>
    <dgm:cxn modelId="{981BFDF7-605B-4C90-A442-EB6A04203805}" type="presParOf" srcId="{058135E9-D687-41A5-A9B4-6C5782E19482}" destId="{243DE29C-A097-4C4C-BCA7-AA10DA16DACF}" srcOrd="0" destOrd="0" presId="urn:microsoft.com/office/officeart/2008/layout/VerticalCurvedList"/>
    <dgm:cxn modelId="{A04BA57B-D136-46E7-B42A-7A6606E62C05}" type="presParOf" srcId="{243DE29C-A097-4C4C-BCA7-AA10DA16DACF}" destId="{C3C596F6-44CF-40FD-8160-3A7BA071B383}" srcOrd="0" destOrd="0" presId="urn:microsoft.com/office/officeart/2008/layout/VerticalCurvedList"/>
    <dgm:cxn modelId="{957D8275-BB14-4671-91BA-1567ACF7A1BE}" type="presParOf" srcId="{C3C596F6-44CF-40FD-8160-3A7BA071B383}" destId="{D21C95C9-4D71-4F14-9EBB-E6E42009B4B2}" srcOrd="0" destOrd="0" presId="urn:microsoft.com/office/officeart/2008/layout/VerticalCurvedList"/>
    <dgm:cxn modelId="{3A0EBF62-238F-470A-BE0D-002FB8F9D701}" type="presParOf" srcId="{C3C596F6-44CF-40FD-8160-3A7BA071B383}" destId="{40C64F2C-52B1-47CC-9886-E28BCFEEE9A6}" srcOrd="1" destOrd="0" presId="urn:microsoft.com/office/officeart/2008/layout/VerticalCurvedList"/>
    <dgm:cxn modelId="{27356112-F773-4EEF-B7E0-94563FC6624B}" type="presParOf" srcId="{C3C596F6-44CF-40FD-8160-3A7BA071B383}" destId="{C7D70E48-1755-452B-91CE-6FC1E9C08105}" srcOrd="2" destOrd="0" presId="urn:microsoft.com/office/officeart/2008/layout/VerticalCurvedList"/>
    <dgm:cxn modelId="{FBF28360-D71C-435A-AE22-BE21CB4366CA}" type="presParOf" srcId="{C3C596F6-44CF-40FD-8160-3A7BA071B383}" destId="{21BF9A7A-CD2D-48DE-B040-A34E352F4631}" srcOrd="3" destOrd="0" presId="urn:microsoft.com/office/officeart/2008/layout/VerticalCurvedList"/>
    <dgm:cxn modelId="{33A71426-8EC9-4B56-9E09-8477C032F665}" type="presParOf" srcId="{243DE29C-A097-4C4C-BCA7-AA10DA16DACF}" destId="{85360035-072B-4357-A4AC-F32AD1D4362E}" srcOrd="1" destOrd="0" presId="urn:microsoft.com/office/officeart/2008/layout/VerticalCurvedList"/>
    <dgm:cxn modelId="{42B17633-885F-4795-A5DD-3A2E2CCDC6B3}" type="presParOf" srcId="{243DE29C-A097-4C4C-BCA7-AA10DA16DACF}" destId="{0ED1841D-8514-453D-A019-B583D59B5FBD}" srcOrd="2" destOrd="0" presId="urn:microsoft.com/office/officeart/2008/layout/VerticalCurvedList"/>
    <dgm:cxn modelId="{CF3C23D0-A152-4798-807C-C29EAA1DB999}" type="presParOf" srcId="{0ED1841D-8514-453D-A019-B583D59B5FBD}" destId="{33407D36-031A-4451-BBB9-4036AD37768E}" srcOrd="0" destOrd="0" presId="urn:microsoft.com/office/officeart/2008/layout/VerticalCurvedList"/>
    <dgm:cxn modelId="{66BC8499-A296-40B1-A121-7A3F5AF71F89}" type="presParOf" srcId="{243DE29C-A097-4C4C-BCA7-AA10DA16DACF}" destId="{48861826-AADA-4A7B-A340-0ABBE807C392}" srcOrd="3" destOrd="0" presId="urn:microsoft.com/office/officeart/2008/layout/VerticalCurvedList"/>
    <dgm:cxn modelId="{C600E5BA-0FA0-43DF-A8A1-A1B2597627A2}" type="presParOf" srcId="{243DE29C-A097-4C4C-BCA7-AA10DA16DACF}" destId="{C06D1594-408F-4D00-8A79-0D0F3194CDF8}" srcOrd="4" destOrd="0" presId="urn:microsoft.com/office/officeart/2008/layout/VerticalCurvedList"/>
    <dgm:cxn modelId="{6BD7F5BB-35AB-4ABF-97BA-3CCFA5D5A2A1}" type="presParOf" srcId="{C06D1594-408F-4D00-8A79-0D0F3194CDF8}" destId="{7DE54F93-92EC-4943-9D7B-3D312FDE70C1}" srcOrd="0" destOrd="0" presId="urn:microsoft.com/office/officeart/2008/layout/VerticalCurvedList"/>
    <dgm:cxn modelId="{05AC8F1F-21CC-4CD0-B867-F34765898165}" type="presParOf" srcId="{243DE29C-A097-4C4C-BCA7-AA10DA16DACF}" destId="{A6A49A1D-6B9B-4413-82FC-7E4A083BECF7}" srcOrd="5" destOrd="0" presId="urn:microsoft.com/office/officeart/2008/layout/VerticalCurvedList"/>
    <dgm:cxn modelId="{6E22880A-8EEF-4CF6-9213-E68C9A969738}" type="presParOf" srcId="{243DE29C-A097-4C4C-BCA7-AA10DA16DACF}" destId="{E2FF1BA1-3C9F-4E49-9151-3D8816FC8694}" srcOrd="6" destOrd="0" presId="urn:microsoft.com/office/officeart/2008/layout/VerticalCurvedList"/>
    <dgm:cxn modelId="{015F79DC-F497-4D72-A968-7385156F69A4}" type="presParOf" srcId="{E2FF1BA1-3C9F-4E49-9151-3D8816FC8694}" destId="{7B90DAF4-9DB7-43C2-8E68-1D7A3D8EA20E}" srcOrd="0" destOrd="0" presId="urn:microsoft.com/office/officeart/2008/layout/VerticalCurvedList"/>
    <dgm:cxn modelId="{13B433AA-66DB-4567-B5B1-CD8DE8505A14}" type="presParOf" srcId="{243DE29C-A097-4C4C-BCA7-AA10DA16DACF}" destId="{A2739985-09DA-410C-A2EC-6161C1EE6273}" srcOrd="7" destOrd="0" presId="urn:microsoft.com/office/officeart/2008/layout/VerticalCurvedList"/>
    <dgm:cxn modelId="{A24741EE-B9B5-466A-B286-5175AE162092}" type="presParOf" srcId="{243DE29C-A097-4C4C-BCA7-AA10DA16DACF}" destId="{6CDE0F17-1424-4A17-A587-7FFE4BBE29F9}" srcOrd="8" destOrd="0" presId="urn:microsoft.com/office/officeart/2008/layout/VerticalCurvedList"/>
    <dgm:cxn modelId="{D11EA85B-97DB-4D22-BC36-89941D151AF8}" type="presParOf" srcId="{6CDE0F17-1424-4A17-A587-7FFE4BBE29F9}" destId="{84ED436C-08B4-4C99-829A-94DFE14DBA3D}" srcOrd="0" destOrd="0" presId="urn:microsoft.com/office/officeart/2008/layout/VerticalCurvedList"/>
    <dgm:cxn modelId="{69330054-6012-4198-AC0C-1DB02B1074D3}" type="presParOf" srcId="{243DE29C-A097-4C4C-BCA7-AA10DA16DACF}" destId="{021CF006-7C58-41C7-A71E-A6461CA2AC6F}" srcOrd="9" destOrd="0" presId="urn:microsoft.com/office/officeart/2008/layout/VerticalCurvedList"/>
    <dgm:cxn modelId="{FFA4B469-BB94-4D82-BAB6-400540FAE16E}" type="presParOf" srcId="{243DE29C-A097-4C4C-BCA7-AA10DA16DACF}" destId="{45E8296C-8786-484F-9C26-51F5AF355A28}" srcOrd="10" destOrd="0" presId="urn:microsoft.com/office/officeart/2008/layout/VerticalCurvedList"/>
    <dgm:cxn modelId="{7F0FE9E2-1D7B-4B65-A76B-A63E3FCC2340}" type="presParOf" srcId="{45E8296C-8786-484F-9C26-51F5AF355A28}" destId="{2E3EFAB3-1395-4628-800F-6658A9EA60CF}" srcOrd="0" destOrd="0" presId="urn:microsoft.com/office/officeart/2008/layout/VerticalCurvedList"/>
    <dgm:cxn modelId="{A17212D6-D1FB-4CF0-A0F5-B7E87209A7FB}" type="presParOf" srcId="{243DE29C-A097-4C4C-BCA7-AA10DA16DACF}" destId="{8A9F0D50-B872-4EA2-B6F4-5B63EE8E30FE}" srcOrd="11" destOrd="0" presId="urn:microsoft.com/office/officeart/2008/layout/VerticalCurvedList"/>
    <dgm:cxn modelId="{2BC1F0AB-D418-4608-ACA4-49B904C556D6}" type="presParOf" srcId="{243DE29C-A097-4C4C-BCA7-AA10DA16DACF}" destId="{C7303C9D-22D6-4AC8-A946-AA198C636D9B}" srcOrd="12" destOrd="0" presId="urn:microsoft.com/office/officeart/2008/layout/VerticalCurvedList"/>
    <dgm:cxn modelId="{82EF6AD3-FDE7-4959-880E-59623F8DDE89}" type="presParOf" srcId="{C7303C9D-22D6-4AC8-A946-AA198C636D9B}" destId="{0BE30A83-BFC8-486C-BE5D-156CEC1F8614}" srcOrd="0" destOrd="0" presId="urn:microsoft.com/office/officeart/2008/layout/VerticalCurvedList"/>
    <dgm:cxn modelId="{B29A090B-C527-463A-A164-AA8A42200B57}" type="presParOf" srcId="{243DE29C-A097-4C4C-BCA7-AA10DA16DACF}" destId="{916754AD-5F52-43D1-8030-1D47DDAD2C04}" srcOrd="13" destOrd="0" presId="urn:microsoft.com/office/officeart/2008/layout/VerticalCurvedList"/>
    <dgm:cxn modelId="{6780C544-0802-44B6-95F4-12429D8B407D}" type="presParOf" srcId="{243DE29C-A097-4C4C-BCA7-AA10DA16DACF}" destId="{604AECF5-4A35-45D9-8F2B-165921DB15E5}" srcOrd="14" destOrd="0" presId="urn:microsoft.com/office/officeart/2008/layout/VerticalCurvedList"/>
    <dgm:cxn modelId="{1AD6EC09-FEA7-42BA-BDA7-337B3C844483}" type="presParOf" srcId="{604AECF5-4A35-45D9-8F2B-165921DB15E5}" destId="{C6DFB8F0-49B0-416E-BF73-48A7F6741B0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64F2C-52B1-47CC-9886-E28BCFEEE9A6}">
      <dsp:nvSpPr>
        <dsp:cNvPr id="0" name=""/>
        <dsp:cNvSpPr/>
      </dsp:nvSpPr>
      <dsp:spPr>
        <a:xfrm>
          <a:off x="-6801380" y="-1040805"/>
          <a:ext cx="8101411" cy="8101411"/>
        </a:xfrm>
        <a:prstGeom prst="blockArc">
          <a:avLst>
            <a:gd name="adj1" fmla="val 18900000"/>
            <a:gd name="adj2" fmla="val 2700000"/>
            <a:gd name="adj3" fmla="val 267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360035-072B-4357-A4AC-F32AD1D4362E}">
      <dsp:nvSpPr>
        <dsp:cNvPr id="0" name=""/>
        <dsp:cNvSpPr/>
      </dsp:nvSpPr>
      <dsp:spPr>
        <a:xfrm>
          <a:off x="463634" y="232651"/>
          <a:ext cx="5898146" cy="54707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424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>
              <a:latin typeface="Calibri" panose="020F0502020204030204" pitchFamily="34" charset="0"/>
            </a:rPr>
            <a:t>Surface Energy Budget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>
              <a:latin typeface="Calibri" panose="020F0502020204030204" pitchFamily="34" charset="0"/>
            </a:rPr>
            <a:t>Tilden Meyers</a:t>
          </a:r>
          <a:endParaRPr lang="en-US" sz="2000" kern="1200" dirty="0">
            <a:latin typeface="Calibri" panose="020F0502020204030204" pitchFamily="34" charset="0"/>
          </a:endParaRPr>
        </a:p>
      </dsp:txBody>
      <dsp:txXfrm>
        <a:off x="463634" y="232651"/>
        <a:ext cx="5898146" cy="547079"/>
      </dsp:txXfrm>
    </dsp:sp>
    <dsp:sp modelId="{33407D36-031A-4451-BBB9-4036AD37768E}">
      <dsp:nvSpPr>
        <dsp:cNvPr id="0" name=""/>
        <dsp:cNvSpPr/>
      </dsp:nvSpPr>
      <dsp:spPr>
        <a:xfrm>
          <a:off x="80364" y="205275"/>
          <a:ext cx="683849" cy="68384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8861826-AADA-4A7B-A340-0ABBE807C392}">
      <dsp:nvSpPr>
        <dsp:cNvPr id="0" name=""/>
        <dsp:cNvSpPr/>
      </dsp:nvSpPr>
      <dsp:spPr>
        <a:xfrm>
          <a:off x="917718" y="1094760"/>
          <a:ext cx="5402717" cy="54707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424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/>
            <a:t>Climate Observing Networks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/>
            <a:t> Bruce Baker</a:t>
          </a:r>
          <a:endParaRPr lang="en-US" sz="2000" kern="1200" dirty="0"/>
        </a:p>
      </dsp:txBody>
      <dsp:txXfrm>
        <a:off x="917718" y="1094760"/>
        <a:ext cx="5402717" cy="547079"/>
      </dsp:txXfrm>
    </dsp:sp>
    <dsp:sp modelId="{7DE54F93-92EC-4943-9D7B-3D312FDE70C1}">
      <dsp:nvSpPr>
        <dsp:cNvPr id="0" name=""/>
        <dsp:cNvSpPr/>
      </dsp:nvSpPr>
      <dsp:spPr>
        <a:xfrm>
          <a:off x="575793" y="1026375"/>
          <a:ext cx="683849" cy="68384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6A49A1D-6B9B-4413-82FC-7E4A083BECF7}">
      <dsp:nvSpPr>
        <dsp:cNvPr id="0" name=""/>
        <dsp:cNvSpPr/>
      </dsp:nvSpPr>
      <dsp:spPr>
        <a:xfrm>
          <a:off x="1189211" y="1915259"/>
          <a:ext cx="5131224" cy="54707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424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/>
            <a:t>WMO</a:t>
          </a:r>
          <a:r>
            <a:rPr lang="en-US" sz="2000" kern="1200" baseline="0" dirty="0" smtClean="0"/>
            <a:t> Solid Precipitation </a:t>
          </a:r>
          <a:r>
            <a:rPr lang="en-US" sz="2000" kern="1200" baseline="0" dirty="0" err="1" smtClean="0"/>
            <a:t>Intercomparison</a:t>
          </a:r>
          <a:endParaRPr lang="en-US" sz="2000" kern="1200" baseline="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baseline="0" dirty="0" smtClean="0"/>
            <a:t>John </a:t>
          </a:r>
          <a:r>
            <a:rPr lang="en-US" sz="2000" kern="1200" baseline="0" dirty="0" err="1" smtClean="0"/>
            <a:t>Kochendorfer</a:t>
          </a:r>
          <a:endParaRPr lang="en-US" sz="2000" kern="1200" dirty="0"/>
        </a:p>
      </dsp:txBody>
      <dsp:txXfrm>
        <a:off x="1189211" y="1915259"/>
        <a:ext cx="5131224" cy="547079"/>
      </dsp:txXfrm>
    </dsp:sp>
    <dsp:sp modelId="{7B90DAF4-9DB7-43C2-8E68-1D7A3D8EA20E}">
      <dsp:nvSpPr>
        <dsp:cNvPr id="0" name=""/>
        <dsp:cNvSpPr/>
      </dsp:nvSpPr>
      <dsp:spPr>
        <a:xfrm>
          <a:off x="847286" y="1846874"/>
          <a:ext cx="683849" cy="68384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2739985-09DA-410C-A2EC-6161C1EE6273}">
      <dsp:nvSpPr>
        <dsp:cNvPr id="0" name=""/>
        <dsp:cNvSpPr/>
      </dsp:nvSpPr>
      <dsp:spPr>
        <a:xfrm>
          <a:off x="1275896" y="2736360"/>
          <a:ext cx="5044539" cy="54707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424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/>
            <a:t>Climate</a:t>
          </a:r>
          <a:r>
            <a:rPr lang="en-US" sz="2000" kern="1200" baseline="0" dirty="0" smtClean="0"/>
            <a:t> Variations and Analyses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baseline="0" dirty="0" smtClean="0"/>
            <a:t>Julian Wang</a:t>
          </a:r>
          <a:endParaRPr lang="en-US" sz="2000" kern="1200" dirty="0"/>
        </a:p>
      </dsp:txBody>
      <dsp:txXfrm>
        <a:off x="1275896" y="2736360"/>
        <a:ext cx="5044539" cy="547079"/>
      </dsp:txXfrm>
    </dsp:sp>
    <dsp:sp modelId="{84ED436C-08B4-4C99-829A-94DFE14DBA3D}">
      <dsp:nvSpPr>
        <dsp:cNvPr id="0" name=""/>
        <dsp:cNvSpPr/>
      </dsp:nvSpPr>
      <dsp:spPr>
        <a:xfrm>
          <a:off x="933971" y="2667975"/>
          <a:ext cx="683849" cy="68384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21CF006-7C58-41C7-A71E-A6461CA2AC6F}">
      <dsp:nvSpPr>
        <dsp:cNvPr id="0" name=""/>
        <dsp:cNvSpPr/>
      </dsp:nvSpPr>
      <dsp:spPr>
        <a:xfrm>
          <a:off x="1189211" y="3557461"/>
          <a:ext cx="5131224" cy="54707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424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/>
            <a:t>Question and Answer Session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/>
            <a:t>Bruce Baker</a:t>
          </a:r>
          <a:endParaRPr lang="en-US" sz="2000" kern="1200" dirty="0"/>
        </a:p>
      </dsp:txBody>
      <dsp:txXfrm>
        <a:off x="1189211" y="3557461"/>
        <a:ext cx="5131224" cy="547079"/>
      </dsp:txXfrm>
    </dsp:sp>
    <dsp:sp modelId="{2E3EFAB3-1395-4628-800F-6658A9EA60CF}">
      <dsp:nvSpPr>
        <dsp:cNvPr id="0" name=""/>
        <dsp:cNvSpPr/>
      </dsp:nvSpPr>
      <dsp:spPr>
        <a:xfrm>
          <a:off x="847286" y="3489076"/>
          <a:ext cx="683849" cy="68384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A9F0D50-B872-4EA2-B6F4-5B63EE8E30FE}">
      <dsp:nvSpPr>
        <dsp:cNvPr id="0" name=""/>
        <dsp:cNvSpPr/>
      </dsp:nvSpPr>
      <dsp:spPr>
        <a:xfrm>
          <a:off x="917718" y="4377959"/>
          <a:ext cx="5402717" cy="54707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424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/>
            <a:t>Break</a:t>
          </a:r>
          <a:endParaRPr lang="en-US" sz="2000" kern="1200" dirty="0"/>
        </a:p>
      </dsp:txBody>
      <dsp:txXfrm>
        <a:off x="917718" y="4377959"/>
        <a:ext cx="5402717" cy="547079"/>
      </dsp:txXfrm>
    </dsp:sp>
    <dsp:sp modelId="{0BE30A83-BFC8-486C-BE5D-156CEC1F8614}">
      <dsp:nvSpPr>
        <dsp:cNvPr id="0" name=""/>
        <dsp:cNvSpPr/>
      </dsp:nvSpPr>
      <dsp:spPr>
        <a:xfrm>
          <a:off x="575793" y="4309574"/>
          <a:ext cx="683849" cy="68384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16754AD-5F52-43D1-8030-1D47DDAD2C04}">
      <dsp:nvSpPr>
        <dsp:cNvPr id="0" name=""/>
        <dsp:cNvSpPr/>
      </dsp:nvSpPr>
      <dsp:spPr>
        <a:xfrm>
          <a:off x="422288" y="5199060"/>
          <a:ext cx="5898146" cy="54707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424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/>
            <a:t>Poster Session Atmospheric Chemistry &amp; Deposition and Climate Observations &amp; Analyses</a:t>
          </a:r>
          <a:endParaRPr lang="en-US" sz="2000" kern="1200" dirty="0"/>
        </a:p>
      </dsp:txBody>
      <dsp:txXfrm>
        <a:off x="422288" y="5199060"/>
        <a:ext cx="5898146" cy="547079"/>
      </dsp:txXfrm>
    </dsp:sp>
    <dsp:sp modelId="{C6DFB8F0-49B0-416E-BF73-48A7F6741B04}">
      <dsp:nvSpPr>
        <dsp:cNvPr id="0" name=""/>
        <dsp:cNvSpPr/>
      </dsp:nvSpPr>
      <dsp:spPr>
        <a:xfrm>
          <a:off x="80364" y="5130675"/>
          <a:ext cx="683849" cy="68384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9EB94-F5AD-452B-B5FD-14B74BEC6075}" type="datetimeFigureOut">
              <a:rPr lang="en-US" smtClean="0"/>
              <a:t>6/9/2016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937EE-F0B7-4AC3-94B7-22809C3A57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60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Oversight and guidance of international Reference Upper-Air Observations from GRUAN. GRUAN has matured to become a functioning network that provides reference-quality observations to a community of users.  Developed GRUAN manual, guide to operations and public availability first data product.  First-ever reference upper air observations provides a basis for climate monitoring, validation of satellite observations, and climate process studies.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898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of the process to develop a high quality upper air data set included a detailed error analysis.</a:t>
            </a:r>
            <a:r>
              <a:rPr lang="en-US" baseline="0" dirty="0" smtClean="0"/>
              <a:t> To note here the sensor orientation is one of the largest errors.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470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GRUAN is expected to provide long-term, highly accurate measurements of the atmospheric profile, complemented by ground-based state of the art instrumentation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order to fully characterize the properties of the atmospheric column and their changes.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11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PBL height is then chosen as the lowest height at which the value of the</a:t>
            </a:r>
            <a:r>
              <a:rPr lang="en-US" baseline="0" dirty="0" smtClean="0"/>
              <a:t> Bulk Richardson number (RI</a:t>
            </a:r>
            <a:r>
              <a:rPr lang="en-US" baseline="-25000" dirty="0" smtClean="0"/>
              <a:t>0.25</a:t>
            </a:r>
            <a:r>
              <a:rPr lang="en-US" baseline="0" dirty="0" smtClean="0"/>
              <a:t> ) is at  </a:t>
            </a:r>
            <a:r>
              <a:rPr lang="en-US" dirty="0" smtClean="0"/>
              <a:t>a critical threshold. The literature suggests several different critical thresholds of the Richardson number, based on resolution of </a:t>
            </a:r>
            <a:r>
              <a:rPr lang="en-US" dirty="0" err="1" smtClean="0"/>
              <a:t>sondes</a:t>
            </a:r>
            <a:r>
              <a:rPr lang="en-US" dirty="0" smtClean="0"/>
              <a:t>, location, etc.</a:t>
            </a:r>
            <a:r>
              <a:rPr lang="en-US" baseline="0" dirty="0" smtClean="0"/>
              <a:t>  In this analysis the </a:t>
            </a:r>
            <a:r>
              <a:rPr lang="en-US" dirty="0" smtClean="0"/>
              <a:t>PBL height estimates based on a critical threshold</a:t>
            </a:r>
            <a:r>
              <a:rPr lang="en-US" baseline="0" dirty="0" smtClean="0"/>
              <a:t> of</a:t>
            </a:r>
            <a:r>
              <a:rPr lang="en-US" dirty="0" smtClean="0"/>
              <a:t> 0.25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042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100000"/>
              <a:buFont typeface="Noto Sans Symbols"/>
              <a:buNone/>
            </a:pPr>
            <a:r>
              <a:rPr lang="en-US" sz="1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Answering the question at mid-century: “How has the climate of the United States changed over the last 50 years?”</a:t>
            </a:r>
          </a:p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100000"/>
              <a:buFont typeface="Noto Sans Symbols"/>
              <a:buNone/>
            </a:pPr>
            <a:r>
              <a:rPr lang="en-US" sz="1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Serving as a reference standard for other networks, while evaluating new technology</a:t>
            </a:r>
          </a:p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100000"/>
              <a:buFont typeface="Noto Sans Symbols"/>
              <a:buNone/>
            </a:pPr>
            <a:r>
              <a:rPr lang="en-US" sz="1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Leveraging USCRN knowledge and infrastructure to support new missions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685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10200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70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90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618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016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931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003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27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925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83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93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235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000">
              <a:srgbClr val="091A4F"/>
            </a:gs>
            <a:gs pos="99875">
              <a:srgbClr val="3C414E"/>
            </a:gs>
            <a:gs pos="99750">
              <a:srgbClr val="494E5A"/>
            </a:gs>
            <a:gs pos="99500">
              <a:srgbClr val="636771"/>
            </a:gs>
            <a:gs pos="99000">
              <a:srgbClr val="9799A0"/>
            </a:gs>
            <a:gs pos="100000">
              <a:srgbClr val="E7E9EE">
                <a:lumMod val="24000"/>
              </a:srgbClr>
            </a:gs>
            <a:gs pos="99969">
              <a:schemeClr val="bg1"/>
            </a:gs>
            <a:gs pos="99938">
              <a:srgbClr val="9DA0A6"/>
            </a:gs>
            <a:gs pos="97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91A4F"/>
                </a:solidFill>
              </a:defRPr>
            </a:lvl1pPr>
          </a:lstStyle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091A4F"/>
                </a:solidFill>
              </a:defRPr>
            </a:lvl1pPr>
          </a:lstStyle>
          <a:p>
            <a:fld id="{66CAC88C-31F3-4764-B964-B930D18D7C5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0"/>
            <a:ext cx="0" cy="6858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0" y="0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9144000" y="0"/>
            <a:ext cx="0" cy="6858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68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8" r:id="rId9"/>
    <p:sldLayoutId id="2147483656" r:id="rId10"/>
    <p:sldLayoutId id="2147483657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11" Type="http://schemas.openxmlformats.org/officeDocument/2006/relationships/image" Target="../media/image32.jp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Climate Observations and Analyses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43400"/>
            <a:ext cx="6400800" cy="1752600"/>
          </a:xfrm>
        </p:spPr>
        <p:txBody>
          <a:bodyPr/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C. Bruce Baker, Director</a:t>
            </a:r>
          </a:p>
          <a:p>
            <a:pPr lvl="0">
              <a:spcBef>
                <a:spcPts val="640"/>
              </a:spcBef>
              <a:buClr>
                <a:schemeClr val="lt1"/>
              </a:buClr>
              <a:buSzPct val="25000"/>
            </a:pPr>
            <a:r>
              <a:rPr lang="en-US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NOAA/OAR/ARL/ATDD</a:t>
            </a:r>
          </a:p>
          <a:p>
            <a:pPr lvl="0">
              <a:spcBef>
                <a:spcPts val="640"/>
              </a:spcBef>
              <a:buClr>
                <a:schemeClr val="lt1"/>
              </a:buClr>
              <a:buSzPct val="25000"/>
            </a:pPr>
            <a:r>
              <a:rPr lang="en-US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June 22, 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6350"/>
            <a:ext cx="91440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1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Shape 133"/>
          <p:cNvSpPr txBox="1"/>
          <p:nvPr/>
        </p:nvSpPr>
        <p:spPr>
          <a:xfrm>
            <a:off x="50663" y="1154619"/>
            <a:ext cx="4216537" cy="52546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Maintain observations over decades</a:t>
            </a: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Validation of satellite systems</a:t>
            </a: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Characterize observational uncertainties</a:t>
            </a: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Traceability to SI units or accepted standards</a:t>
            </a: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Comprehensive metadata collection and documentation</a:t>
            </a: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Long-term stability through managed change</a:t>
            </a:r>
          </a:p>
          <a:p>
            <a:pPr marL="342900" marR="0" lvl="0" indent="-3429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Validate observations through deliberate measurement redundancy</a:t>
            </a:r>
          </a:p>
        </p:txBody>
      </p:sp>
      <p:sp>
        <p:nvSpPr>
          <p:cNvPr id="5" name="Shape 134"/>
          <p:cNvSpPr txBox="1"/>
          <p:nvPr/>
        </p:nvSpPr>
        <p:spPr>
          <a:xfrm>
            <a:off x="5029200" y="4890655"/>
            <a:ext cx="3797299" cy="11906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Priority 1: Water vapor, temperature, (pressure and wind)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2000" b="0" dirty="0" smtClean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Priority </a:t>
            </a:r>
            <a:r>
              <a:rPr lang="en-US" sz="2000" b="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2: Ozone, </a:t>
            </a:r>
            <a:r>
              <a:rPr lang="en-US" sz="2000" b="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clouds</a:t>
            </a:r>
            <a:endParaRPr lang="en-US" sz="2000" b="0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6" name="Shape 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9600" y="1154618"/>
            <a:ext cx="4611686" cy="36459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36"/>
          <p:cNvSpPr txBox="1"/>
          <p:nvPr/>
        </p:nvSpPr>
        <p:spPr>
          <a:xfrm>
            <a:off x="50663" y="76200"/>
            <a:ext cx="8980623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4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GRUAN Goals</a:t>
            </a:r>
            <a:endParaRPr lang="en-US" sz="4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023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Planetary Boundary Layer Changes</a:t>
            </a:r>
            <a:endParaRPr lang="en-US" dirty="0"/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457200" y="1219200"/>
            <a:ext cx="8153400" cy="452596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dirty="0" smtClean="0"/>
              <a:t>Major Contributions</a:t>
            </a:r>
          </a:p>
          <a:p>
            <a:pPr lvl="1"/>
            <a:r>
              <a:rPr lang="en-US" dirty="0" smtClean="0"/>
              <a:t>Extension of our earlier work on PBL climatology</a:t>
            </a:r>
          </a:p>
          <a:p>
            <a:pPr lvl="1"/>
            <a:r>
              <a:rPr lang="en-US" dirty="0" smtClean="0"/>
              <a:t>Analysis of 1973-2010 trends in PBL over Europe</a:t>
            </a:r>
          </a:p>
          <a:p>
            <a:r>
              <a:rPr lang="en-US" sz="3300" dirty="0" smtClean="0"/>
              <a:t>Key Collaborators: Nanjing U, Wuhan U </a:t>
            </a:r>
          </a:p>
          <a:p>
            <a:r>
              <a:rPr lang="en-US" sz="3300" dirty="0" smtClean="0"/>
              <a:t>Publications</a:t>
            </a:r>
          </a:p>
          <a:p>
            <a:pPr lvl="1"/>
            <a:r>
              <a:rPr lang="en-US" dirty="0" smtClean="0"/>
              <a:t>Zhang, Y., D.J. Seidel, and S. Zhang, 2013:</a:t>
            </a:r>
            <a:r>
              <a:rPr lang="en-US" b="1" dirty="0" smtClean="0"/>
              <a:t> </a:t>
            </a:r>
            <a:r>
              <a:rPr lang="en-US" dirty="0" smtClean="0"/>
              <a:t>Trends in planetary boundary layer height over Europe, </a:t>
            </a:r>
            <a:r>
              <a:rPr lang="en-US" i="1" dirty="0" smtClean="0"/>
              <a:t>J. Climate</a:t>
            </a:r>
            <a:r>
              <a:rPr lang="en-US" dirty="0" smtClean="0"/>
              <a:t>, 26, 10071-10076. </a:t>
            </a:r>
            <a:r>
              <a:rPr lang="en-US" dirty="0" err="1" smtClean="0"/>
              <a:t>doi</a:t>
            </a:r>
            <a:r>
              <a:rPr lang="en-US" dirty="0" smtClean="0"/>
              <a:t>: 10.1175/JCLI-D-13-00108.1</a:t>
            </a:r>
          </a:p>
          <a:p>
            <a:r>
              <a:rPr lang="en-US" sz="3300" dirty="0" smtClean="0"/>
              <a:t>Impact</a:t>
            </a:r>
          </a:p>
          <a:p>
            <a:pPr lvl="1"/>
            <a:r>
              <a:rPr lang="en-US" dirty="0" smtClean="0"/>
              <a:t>New perspective on European climate and air quality changes</a:t>
            </a:r>
          </a:p>
        </p:txBody>
      </p:sp>
    </p:spTree>
    <p:extLst>
      <p:ext uri="{BB962C8B-B14F-4D97-AF65-F5344CB8AC3E}">
        <p14:creationId xmlns:p14="http://schemas.microsoft.com/office/powerpoint/2010/main" val="197356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70466" y="4800600"/>
            <a:ext cx="7620002" cy="5667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Seasonal Trends in 12 UTC PBL Height over Europe</a:t>
            </a:r>
            <a:endParaRPr lang="en-US" sz="28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770466" y="5367338"/>
            <a:ext cx="7763934" cy="8048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All radiosonde stations (with &gt;25 year record) showed daytime increases in mixing height during 1973-2010. Black circles indicate trend is statistically significant at 0.05 level. Average increase is 76 m/decade.</a:t>
            </a:r>
            <a:endParaRPr lang="en-US" sz="2000" dirty="0"/>
          </a:p>
        </p:txBody>
      </p:sp>
      <p:pic>
        <p:nvPicPr>
          <p:cNvPr id="6" name="Content Placeholder 3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" y="152400"/>
            <a:ext cx="7620002" cy="455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Shape 264"/>
          <p:cNvSpPr txBox="1">
            <a:spLocks/>
          </p:cNvSpPr>
          <p:nvPr/>
        </p:nvSpPr>
        <p:spPr>
          <a:xfrm>
            <a:off x="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rgbClr val="091A4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25000"/>
            </a:pPr>
            <a:r>
              <a:rPr lang="en-US" sz="1200" smtClean="0">
                <a:latin typeface="Calibri"/>
                <a:ea typeface="Calibri"/>
                <a:cs typeface="Calibri"/>
                <a:sym typeface="Calibri"/>
              </a:rPr>
              <a:t>ARL Science Review, June 21-23, 2016</a:t>
            </a:r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265"/>
          <p:cNvSpPr txBox="1">
            <a:spLocks/>
          </p:cNvSpPr>
          <p:nvPr/>
        </p:nvSpPr>
        <p:spPr>
          <a:xfrm>
            <a:off x="6781800" y="64166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SzPct val="25000"/>
            </a:pPr>
            <a:fld id="{00000000-1234-1234-1234-123412341234}" type="slidenum">
              <a:rPr lang="en-US" sz="1400" b="1" smtClean="0">
                <a:solidFill>
                  <a:srgbClr val="091A4F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13</a:t>
            </a:fld>
            <a:endParaRPr lang="en-US" sz="1400" b="1">
              <a:solidFill>
                <a:srgbClr val="091A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266"/>
          <p:cNvSpPr/>
          <p:nvPr/>
        </p:nvSpPr>
        <p:spPr>
          <a:xfrm>
            <a:off x="609600" y="1219200"/>
            <a:ext cx="7848599" cy="50167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2" descr="C:\Users\shuyan.liu\Desktop\Capture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/>
          <a:stretch/>
        </p:blipFill>
        <p:spPr bwMode="auto">
          <a:xfrm>
            <a:off x="5486400" y="24063"/>
            <a:ext cx="3484002" cy="35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221"/>
          <p:cNvSpPr/>
          <p:nvPr/>
        </p:nvSpPr>
        <p:spPr>
          <a:xfrm>
            <a:off x="3390274" y="3581400"/>
            <a:ext cx="5576117" cy="2819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Regional Climate </a:t>
            </a:r>
            <a:r>
              <a:rPr lang="en-US" sz="36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Analyses</a:t>
            </a:r>
            <a:endParaRPr lang="en-US" sz="3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Accomplishments:</a:t>
            </a:r>
            <a:endParaRPr lang="en-US" sz="1600" dirty="0">
              <a:solidFill>
                <a:schemeClr val="bg2">
                  <a:lumMod val="40000"/>
                  <a:lumOff val="6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buSzPct val="25000"/>
              <a:buNone/>
            </a:pPr>
            <a:r>
              <a:rPr lang="en-US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16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publications (1 in press, 1 in preparation)</a:t>
            </a:r>
          </a:p>
          <a:p>
            <a:pPr marL="457200" lvl="1">
              <a:buSzPct val="25000"/>
            </a:pPr>
            <a:r>
              <a:rPr lang="en-US" sz="1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One PhD </a:t>
            </a:r>
            <a:r>
              <a:rPr lang="en-US" sz="16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student</a:t>
            </a:r>
            <a:r>
              <a:rPr lang="en-US" sz="1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graduated</a:t>
            </a:r>
            <a:endParaRPr lang="en-US" sz="1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Identified 2 types of hemispheric patterns for winter </a:t>
            </a:r>
            <a:endParaRPr lang="en-US" sz="1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ct val="25000"/>
            </a:pPr>
            <a:r>
              <a:rPr lang="en-US" sz="1600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Key Collaborators: </a:t>
            </a:r>
            <a:r>
              <a:rPr lang="en-US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NASA </a:t>
            </a:r>
            <a:r>
              <a:rPr lang="en-US" sz="16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Goddard, GMU, Nanjing </a:t>
            </a:r>
            <a:r>
              <a:rPr lang="en-US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U. </a:t>
            </a:r>
            <a:endParaRPr lang="en-US" sz="1600" dirty="0" smtClea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ct val="25000"/>
            </a:pPr>
            <a:r>
              <a:rPr lang="en-US" sz="1600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Impact: </a:t>
            </a:r>
            <a:r>
              <a:rPr lang="en-US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Improved understanding on winter time regional climate anomalies </a:t>
            </a:r>
            <a:r>
              <a:rPr lang="en-US" sz="16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&amp; its effects </a:t>
            </a:r>
            <a:r>
              <a:rPr lang="en-US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 climate </a:t>
            </a:r>
            <a:r>
              <a:rPr lang="en-US" sz="16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predictability</a:t>
            </a:r>
          </a:p>
          <a:p>
            <a:pPr lvl="0">
              <a:buSzPct val="25000"/>
            </a:pPr>
            <a:r>
              <a:rPr lang="en-US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Future Direction: </a:t>
            </a:r>
            <a:r>
              <a:rPr lang="en-US" sz="16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publish all results</a:t>
            </a:r>
            <a:endParaRPr lang="en-US" sz="1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ct val="25000"/>
            </a:pPr>
            <a:endParaRPr lang="en-US" sz="2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222"/>
          <p:cNvSpPr/>
          <p:nvPr/>
        </p:nvSpPr>
        <p:spPr>
          <a:xfrm>
            <a:off x="152400" y="152400"/>
            <a:ext cx="5334001" cy="2819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Regional Climate </a:t>
            </a:r>
            <a:r>
              <a:rPr lang="en-US" sz="36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Modeling</a:t>
            </a:r>
            <a:endParaRPr lang="en-US" sz="3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Accomplishments:</a:t>
            </a:r>
            <a:endParaRPr lang="en-US" sz="1600" dirty="0">
              <a:solidFill>
                <a:schemeClr val="bg2">
                  <a:lumMod val="40000"/>
                  <a:lumOff val="6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 publications</a:t>
            </a:r>
          </a:p>
          <a:p>
            <a:pPr marL="457200" lvl="1">
              <a:buSzPct val="25000"/>
            </a:pPr>
            <a:r>
              <a:rPr lang="en-US" sz="16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Improved </a:t>
            </a:r>
            <a:r>
              <a:rPr lang="en-US" sz="1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NOAA sub-seasonal to seasonal forecasts</a:t>
            </a:r>
          </a:p>
          <a:p>
            <a:pPr marL="457200" marR="0" lvl="1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Provided a vital alternative to NMME (national multi model ensemble)</a:t>
            </a:r>
            <a:endParaRPr lang="en-US" sz="1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Collaborators</a:t>
            </a:r>
            <a:r>
              <a:rPr lang="en-US" sz="1600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U. MD, Howard U, </a:t>
            </a:r>
            <a:r>
              <a:rPr lang="en-US" sz="16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UIUC</a:t>
            </a:r>
          </a:p>
          <a:p>
            <a:pPr lvl="0">
              <a:buSzPct val="25000"/>
            </a:pPr>
            <a:r>
              <a:rPr lang="en-US" sz="1600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Impact: </a:t>
            </a:r>
            <a:r>
              <a:rPr lang="en-US" sz="16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Demonstrated that </a:t>
            </a:r>
            <a:r>
              <a:rPr lang="en-US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regional physics </a:t>
            </a:r>
            <a:r>
              <a:rPr lang="en-US" sz="16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ensembles are </a:t>
            </a:r>
            <a:r>
              <a:rPr lang="en-US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better alternative for seasonal climate </a:t>
            </a:r>
            <a:r>
              <a:rPr lang="en-US" sz="16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forecasts/outlooks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Future Direction: </a:t>
            </a:r>
            <a:r>
              <a:rPr lang="en-US" sz="16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Research activities are re-directed</a:t>
            </a:r>
            <a:endParaRPr lang="en-US" sz="1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257" y="2183652"/>
            <a:ext cx="1094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12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CFS</a:t>
            </a:r>
            <a:endParaRPr lang="en-US" sz="3600" b="1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50971">
            <a:off x="7820295" y="1032294"/>
            <a:ext cx="127952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986" y="0"/>
            <a:ext cx="127952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74610">
            <a:off x="5152407" y="1160766"/>
            <a:ext cx="127952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472417" y="1036918"/>
            <a:ext cx="137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1200" dirty="0" smtClean="0">
                <a:solidFill>
                  <a:srgbClr val="FF00FF"/>
                </a:solidFill>
                <a:latin typeface="Calibri"/>
                <a:ea typeface="+mn-ea"/>
                <a:cs typeface="+mn-cs"/>
              </a:rPr>
              <a:t>CWRF</a:t>
            </a:r>
            <a:endParaRPr lang="en-US" sz="3600" b="1" kern="1200" dirty="0">
              <a:solidFill>
                <a:srgbClr val="FF00F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399" y="3091910"/>
            <a:ext cx="3200401" cy="330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39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14</a:t>
            </a:fld>
            <a:endParaRPr lang="en-US" dirty="0"/>
          </a:p>
        </p:txBody>
      </p:sp>
      <p:pic>
        <p:nvPicPr>
          <p:cNvPr id="4" name="Shape 1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4966" y="914400"/>
            <a:ext cx="4090987" cy="54054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44"/>
          <p:cNvSpPr txBox="1"/>
          <p:nvPr/>
        </p:nvSpPr>
        <p:spPr>
          <a:xfrm>
            <a:off x="-4763" y="0"/>
            <a:ext cx="9144001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U.S. Climate Reference Network (USCRN)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914400"/>
            <a:ext cx="444584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5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Shape 152"/>
          <p:cNvSpPr/>
          <p:nvPr/>
        </p:nvSpPr>
        <p:spPr>
          <a:xfrm>
            <a:off x="533400" y="1371600"/>
            <a:ext cx="8077199" cy="440120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buClr>
                <a:schemeClr val="lt1"/>
              </a:buClr>
              <a:buSzPct val="100000"/>
              <a:buFont typeface="Noto Sans Symbols"/>
              <a:buChar char="❑"/>
            </a:pPr>
            <a:endParaRPr lang="en-US"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153"/>
          <p:cNvSpPr txBox="1"/>
          <p:nvPr/>
        </p:nvSpPr>
        <p:spPr>
          <a:xfrm>
            <a:off x="1026061" y="228601"/>
            <a:ext cx="7091877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U.S</a:t>
            </a:r>
            <a:r>
              <a:rPr lang="en-US" sz="4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Climate Reference Network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1023562"/>
            <a:ext cx="9067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chemeClr val="l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Answering the question at mid-century: “How has the climate of the </a:t>
            </a:r>
            <a:r>
              <a:rPr lang="en-US" sz="19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United </a:t>
            </a:r>
            <a:r>
              <a:rPr lang="en-US" sz="19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States changed over the last 50 years?”</a:t>
            </a:r>
          </a:p>
          <a:p>
            <a:pPr marL="285750" lvl="0" indent="-285750">
              <a:buClr>
                <a:schemeClr val="l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Serving as a reference standard for other </a:t>
            </a:r>
            <a:r>
              <a:rPr lang="en-US" sz="19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networks </a:t>
            </a:r>
            <a:r>
              <a:rPr lang="en-US" sz="19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while evaluating new technology</a:t>
            </a:r>
          </a:p>
          <a:p>
            <a:pPr marL="285750" lvl="0" indent="-285750">
              <a:buClr>
                <a:schemeClr val="l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Leveraging USCRN knowledge and infrastructure to support new missions</a:t>
            </a:r>
          </a:p>
          <a:p>
            <a:endParaRPr lang="en-US" sz="1600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622550" y="3672602"/>
            <a:ext cx="27924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altLang="en-US" sz="1000" b="0" i="0" u="none" strike="noStrike" cap="none" normalizeH="0" baseline="3000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1]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2"/>
          <p:cNvSpPr/>
          <p:nvPr/>
        </p:nvSpPr>
        <p:spPr>
          <a:xfrm>
            <a:off x="108856" y="2438400"/>
            <a:ext cx="4310744" cy="3938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4"/>
          <p:cNvSpPr txBox="1"/>
          <p:nvPr/>
        </p:nvSpPr>
        <p:spPr>
          <a:xfrm>
            <a:off x="685799" y="2598964"/>
            <a:ext cx="2562860" cy="7162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b="1" spc="5" dirty="0" smtClean="0">
                <a:solidFill>
                  <a:srgbClr val="17375E"/>
                </a:solidFill>
                <a:latin typeface="+mj-lt"/>
                <a:cs typeface="Gill Sans MT"/>
              </a:rPr>
              <a:t>S</a:t>
            </a:r>
            <a:r>
              <a:rPr b="1" spc="-5" dirty="0" smtClean="0">
                <a:solidFill>
                  <a:srgbClr val="17375E"/>
                </a:solidFill>
                <a:latin typeface="+mj-lt"/>
                <a:cs typeface="Gill Sans MT"/>
              </a:rPr>
              <a:t>o</a:t>
            </a:r>
            <a:r>
              <a:rPr b="1" spc="-10" dirty="0" smtClean="0">
                <a:solidFill>
                  <a:srgbClr val="17375E"/>
                </a:solidFill>
                <a:latin typeface="+mj-lt"/>
                <a:cs typeface="Gill Sans MT"/>
              </a:rPr>
              <a:t>n</a:t>
            </a:r>
            <a:r>
              <a:rPr b="1" spc="-5" dirty="0" smtClean="0">
                <a:solidFill>
                  <a:srgbClr val="17375E"/>
                </a:solidFill>
                <a:latin typeface="+mj-lt"/>
                <a:cs typeface="Gill Sans MT"/>
              </a:rPr>
              <a:t>or</a:t>
            </a:r>
            <a:r>
              <a:rPr b="1" spc="-10" dirty="0" smtClean="0">
                <a:solidFill>
                  <a:srgbClr val="17375E"/>
                </a:solidFill>
                <a:latin typeface="+mj-lt"/>
                <a:cs typeface="Gill Sans MT"/>
              </a:rPr>
              <a:t>a</a:t>
            </a:r>
            <a:r>
              <a:rPr b="1" spc="20" dirty="0" smtClean="0">
                <a:solidFill>
                  <a:srgbClr val="17375E"/>
                </a:solidFill>
                <a:latin typeface="+mj-lt"/>
                <a:cs typeface="Gill Sans MT"/>
              </a:rPr>
              <a:t> </a:t>
            </a:r>
            <a:r>
              <a:rPr b="1" spc="-20" dirty="0" smtClean="0">
                <a:solidFill>
                  <a:srgbClr val="17375E"/>
                </a:solidFill>
                <a:latin typeface="+mj-lt"/>
                <a:cs typeface="Gill Sans MT"/>
              </a:rPr>
              <a:t>D</a:t>
            </a:r>
            <a:r>
              <a:rPr b="1" spc="-10" dirty="0" smtClean="0">
                <a:solidFill>
                  <a:srgbClr val="17375E"/>
                </a:solidFill>
                <a:latin typeface="+mj-lt"/>
                <a:cs typeface="Gill Sans MT"/>
              </a:rPr>
              <a:t>ese</a:t>
            </a:r>
            <a:r>
              <a:rPr b="1" spc="30" dirty="0" smtClean="0">
                <a:solidFill>
                  <a:srgbClr val="17375E"/>
                </a:solidFill>
                <a:latin typeface="+mj-lt"/>
                <a:cs typeface="Gill Sans MT"/>
              </a:rPr>
              <a:t>r</a:t>
            </a:r>
            <a:r>
              <a:rPr b="1" spc="-10" dirty="0" smtClean="0">
                <a:solidFill>
                  <a:srgbClr val="17375E"/>
                </a:solidFill>
                <a:latin typeface="+mj-lt"/>
                <a:cs typeface="Gill Sans MT"/>
              </a:rPr>
              <a:t>t</a:t>
            </a:r>
            <a:r>
              <a:rPr b="1" spc="-20" dirty="0" smtClean="0">
                <a:solidFill>
                  <a:srgbClr val="17375E"/>
                </a:solidFill>
                <a:latin typeface="+mj-lt"/>
                <a:cs typeface="Gill Sans MT"/>
              </a:rPr>
              <a:t> Mu</a:t>
            </a:r>
            <a:r>
              <a:rPr b="1" spc="-10" dirty="0" smtClean="0">
                <a:solidFill>
                  <a:srgbClr val="17375E"/>
                </a:solidFill>
                <a:latin typeface="+mj-lt"/>
                <a:cs typeface="Gill Sans MT"/>
              </a:rPr>
              <a:t>seu</a:t>
            </a:r>
            <a:r>
              <a:rPr b="1" spc="0" dirty="0" smtClean="0">
                <a:solidFill>
                  <a:srgbClr val="17375E"/>
                </a:solidFill>
                <a:latin typeface="+mj-lt"/>
                <a:cs typeface="Gill Sans MT"/>
              </a:rPr>
              <a:t>m</a:t>
            </a:r>
            <a:endParaRPr dirty="0">
              <a:latin typeface="+mj-lt"/>
              <a:cs typeface="Gill Sans MT"/>
            </a:endParaRPr>
          </a:p>
          <a:p>
            <a:pPr marR="1270" algn="ctr">
              <a:lnSpc>
                <a:spcPct val="100000"/>
              </a:lnSpc>
            </a:pPr>
            <a:r>
              <a:rPr b="1" dirty="0" smtClean="0">
                <a:solidFill>
                  <a:srgbClr val="17375E"/>
                </a:solidFill>
                <a:latin typeface="+mj-lt"/>
                <a:cs typeface="Gill Sans MT"/>
              </a:rPr>
              <a:t>S</a:t>
            </a:r>
            <a:r>
              <a:rPr b="1" spc="5" dirty="0" smtClean="0">
                <a:solidFill>
                  <a:srgbClr val="17375E"/>
                </a:solidFill>
                <a:latin typeface="+mj-lt"/>
                <a:cs typeface="Gill Sans MT"/>
              </a:rPr>
              <a:t>e</a:t>
            </a:r>
            <a:r>
              <a:rPr b="1" spc="-5" dirty="0" smtClean="0">
                <a:solidFill>
                  <a:srgbClr val="17375E"/>
                </a:solidFill>
                <a:latin typeface="+mj-lt"/>
                <a:cs typeface="Gill Sans MT"/>
              </a:rPr>
              <a:t>p</a:t>
            </a:r>
            <a:r>
              <a:rPr b="1" spc="-10" dirty="0" smtClean="0">
                <a:solidFill>
                  <a:srgbClr val="17375E"/>
                </a:solidFill>
                <a:latin typeface="+mj-lt"/>
                <a:cs typeface="Gill Sans MT"/>
              </a:rPr>
              <a:t>t</a:t>
            </a:r>
            <a:r>
              <a:rPr b="1" spc="5" dirty="0" smtClean="0">
                <a:solidFill>
                  <a:srgbClr val="17375E"/>
                </a:solidFill>
                <a:latin typeface="+mj-lt"/>
                <a:cs typeface="Gill Sans MT"/>
              </a:rPr>
              <a:t>e</a:t>
            </a:r>
            <a:r>
              <a:rPr b="1" spc="-5" dirty="0" smtClean="0">
                <a:solidFill>
                  <a:srgbClr val="17375E"/>
                </a:solidFill>
                <a:latin typeface="+mj-lt"/>
                <a:cs typeface="Gill Sans MT"/>
              </a:rPr>
              <a:t>mb</a:t>
            </a:r>
            <a:r>
              <a:rPr b="1" spc="5" dirty="0" smtClean="0">
                <a:solidFill>
                  <a:srgbClr val="17375E"/>
                </a:solidFill>
                <a:latin typeface="+mj-lt"/>
                <a:cs typeface="Gill Sans MT"/>
              </a:rPr>
              <a:t>e</a:t>
            </a:r>
            <a:r>
              <a:rPr b="1" spc="0" dirty="0" smtClean="0">
                <a:solidFill>
                  <a:srgbClr val="17375E"/>
                </a:solidFill>
                <a:latin typeface="+mj-lt"/>
                <a:cs typeface="Gill Sans MT"/>
              </a:rPr>
              <a:t>r</a:t>
            </a:r>
            <a:r>
              <a:rPr b="1" spc="-40" dirty="0" smtClean="0">
                <a:solidFill>
                  <a:srgbClr val="17375E"/>
                </a:solidFill>
                <a:latin typeface="+mj-lt"/>
                <a:cs typeface="Gill Sans MT"/>
              </a:rPr>
              <a:t> </a:t>
            </a:r>
            <a:r>
              <a:rPr b="1" spc="0" dirty="0" smtClean="0">
                <a:solidFill>
                  <a:srgbClr val="17375E"/>
                </a:solidFill>
                <a:latin typeface="+mj-lt"/>
                <a:cs typeface="Gill Sans MT"/>
              </a:rPr>
              <a:t>1</a:t>
            </a:r>
            <a:r>
              <a:rPr b="1" spc="5" dirty="0" smtClean="0">
                <a:solidFill>
                  <a:srgbClr val="17375E"/>
                </a:solidFill>
                <a:latin typeface="+mj-lt"/>
                <a:cs typeface="Gill Sans MT"/>
              </a:rPr>
              <a:t>8</a:t>
            </a:r>
            <a:r>
              <a:rPr b="1" spc="0" dirty="0" smtClean="0">
                <a:solidFill>
                  <a:srgbClr val="17375E"/>
                </a:solidFill>
                <a:latin typeface="+mj-lt"/>
                <a:cs typeface="Gill Sans MT"/>
              </a:rPr>
              <a:t>,</a:t>
            </a:r>
            <a:r>
              <a:rPr b="1" spc="-160" dirty="0" smtClean="0">
                <a:solidFill>
                  <a:srgbClr val="17375E"/>
                </a:solidFill>
                <a:latin typeface="+mj-lt"/>
                <a:cs typeface="Gill Sans MT"/>
              </a:rPr>
              <a:t> </a:t>
            </a:r>
            <a:r>
              <a:rPr b="1" spc="0" dirty="0" smtClean="0">
                <a:solidFill>
                  <a:srgbClr val="17375E"/>
                </a:solidFill>
                <a:latin typeface="+mj-lt"/>
                <a:cs typeface="Gill Sans MT"/>
              </a:rPr>
              <a:t>2</a:t>
            </a:r>
            <a:r>
              <a:rPr b="1" spc="5" dirty="0" smtClean="0">
                <a:solidFill>
                  <a:srgbClr val="17375E"/>
                </a:solidFill>
                <a:latin typeface="+mj-lt"/>
                <a:cs typeface="Gill Sans MT"/>
              </a:rPr>
              <a:t>0</a:t>
            </a:r>
            <a:r>
              <a:rPr b="1" spc="0" dirty="0" smtClean="0">
                <a:solidFill>
                  <a:srgbClr val="17375E"/>
                </a:solidFill>
                <a:latin typeface="+mj-lt"/>
                <a:cs typeface="Gill Sans MT"/>
              </a:rPr>
              <a:t>02</a:t>
            </a:r>
            <a:endParaRPr dirty="0">
              <a:latin typeface="+mj-lt"/>
              <a:cs typeface="Gill Sans MT"/>
            </a:endParaRPr>
          </a:p>
        </p:txBody>
      </p:sp>
      <p:sp>
        <p:nvSpPr>
          <p:cNvPr id="10" name="object 2"/>
          <p:cNvSpPr/>
          <p:nvPr/>
        </p:nvSpPr>
        <p:spPr>
          <a:xfrm>
            <a:off x="4495800" y="2439334"/>
            <a:ext cx="4495800" cy="39346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5"/>
          <p:cNvSpPr txBox="1"/>
          <p:nvPr/>
        </p:nvSpPr>
        <p:spPr>
          <a:xfrm>
            <a:off x="4419600" y="2575560"/>
            <a:ext cx="4267202" cy="9296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sz="1800" b="1" spc="-15" dirty="0" smtClean="0">
                <a:solidFill>
                  <a:srgbClr val="17375E"/>
                </a:solidFill>
                <a:latin typeface="+mj-lt"/>
                <a:cs typeface="Gill Sans MT"/>
              </a:rPr>
              <a:t>Ma</a:t>
            </a:r>
            <a:r>
              <a:rPr sz="1800" b="1" spc="-10" dirty="0" smtClean="0">
                <a:solidFill>
                  <a:srgbClr val="17375E"/>
                </a:solidFill>
                <a:latin typeface="+mj-lt"/>
                <a:cs typeface="Gill Sans MT"/>
              </a:rPr>
              <a:t>una</a:t>
            </a:r>
            <a:r>
              <a:rPr sz="1800" b="1" spc="-5" dirty="0" smtClean="0">
                <a:solidFill>
                  <a:srgbClr val="17375E"/>
                </a:solidFill>
                <a:latin typeface="+mj-lt"/>
                <a:cs typeface="Gill Sans MT"/>
              </a:rPr>
              <a:t> Lo</a:t>
            </a:r>
            <a:r>
              <a:rPr sz="1800" b="1" spc="-10" dirty="0" smtClean="0">
                <a:solidFill>
                  <a:srgbClr val="17375E"/>
                </a:solidFill>
                <a:latin typeface="+mj-lt"/>
                <a:cs typeface="Gill Sans MT"/>
              </a:rPr>
              <a:t>a</a:t>
            </a:r>
            <a:r>
              <a:rPr sz="1800" b="1" spc="5" dirty="0" smtClean="0">
                <a:solidFill>
                  <a:srgbClr val="17375E"/>
                </a:solidFill>
                <a:latin typeface="+mj-lt"/>
                <a:cs typeface="Gill Sans MT"/>
              </a:rPr>
              <a:t> </a:t>
            </a:r>
            <a:r>
              <a:rPr sz="1800" b="1" spc="-5" dirty="0" smtClean="0">
                <a:solidFill>
                  <a:srgbClr val="17375E"/>
                </a:solidFill>
                <a:latin typeface="+mj-lt"/>
                <a:cs typeface="Gill Sans MT"/>
              </a:rPr>
              <a:t>O</a:t>
            </a:r>
            <a:r>
              <a:rPr sz="1800" b="1" spc="-10" dirty="0" smtClean="0">
                <a:solidFill>
                  <a:srgbClr val="17375E"/>
                </a:solidFill>
                <a:latin typeface="+mj-lt"/>
                <a:cs typeface="Gill Sans MT"/>
              </a:rPr>
              <a:t>bse</a:t>
            </a:r>
            <a:r>
              <a:rPr sz="1800" b="1" spc="40" dirty="0" smtClean="0">
                <a:solidFill>
                  <a:srgbClr val="17375E"/>
                </a:solidFill>
                <a:latin typeface="+mj-lt"/>
                <a:cs typeface="Gill Sans MT"/>
              </a:rPr>
              <a:t>r</a:t>
            </a:r>
            <a:r>
              <a:rPr sz="1800" b="1" spc="-15" dirty="0" smtClean="0">
                <a:solidFill>
                  <a:srgbClr val="17375E"/>
                </a:solidFill>
                <a:latin typeface="+mj-lt"/>
                <a:cs typeface="Gill Sans MT"/>
              </a:rPr>
              <a:t>v</a:t>
            </a:r>
            <a:r>
              <a:rPr sz="1800" b="1" spc="-10" dirty="0" smtClean="0">
                <a:solidFill>
                  <a:srgbClr val="17375E"/>
                </a:solidFill>
                <a:latin typeface="+mj-lt"/>
                <a:cs typeface="Gill Sans MT"/>
              </a:rPr>
              <a:t>at</a:t>
            </a:r>
            <a:r>
              <a:rPr sz="1800" b="1" spc="-5" dirty="0" smtClean="0">
                <a:solidFill>
                  <a:srgbClr val="17375E"/>
                </a:solidFill>
                <a:latin typeface="+mj-lt"/>
                <a:cs typeface="Gill Sans MT"/>
              </a:rPr>
              <a:t>o</a:t>
            </a:r>
            <a:r>
              <a:rPr sz="1800" b="1" spc="40" dirty="0" smtClean="0">
                <a:solidFill>
                  <a:srgbClr val="17375E"/>
                </a:solidFill>
                <a:latin typeface="+mj-lt"/>
                <a:cs typeface="Gill Sans MT"/>
              </a:rPr>
              <a:t>r</a:t>
            </a:r>
            <a:r>
              <a:rPr sz="1800" b="1" spc="-10" dirty="0" smtClean="0">
                <a:solidFill>
                  <a:srgbClr val="17375E"/>
                </a:solidFill>
                <a:latin typeface="+mj-lt"/>
                <a:cs typeface="Gill Sans MT"/>
              </a:rPr>
              <a:t>y</a:t>
            </a:r>
            <a:endParaRPr lang="en-US" sz="1800" b="1" spc="-10" dirty="0" smtClean="0">
              <a:solidFill>
                <a:srgbClr val="17375E"/>
              </a:solidFill>
              <a:latin typeface="+mj-lt"/>
              <a:cs typeface="Gill Sans MT"/>
            </a:endParaRPr>
          </a:p>
          <a:p>
            <a:pPr algn="ctr">
              <a:lnSpc>
                <a:spcPct val="100000"/>
              </a:lnSpc>
            </a:pPr>
            <a:r>
              <a:rPr lang="en-US" b="1" dirty="0" smtClean="0">
                <a:solidFill>
                  <a:srgbClr val="17375E"/>
                </a:solidFill>
                <a:latin typeface="+mj-lt"/>
                <a:cs typeface="Gill Sans MT"/>
              </a:rPr>
              <a:t>  </a:t>
            </a:r>
            <a:r>
              <a:rPr b="1" dirty="0" smtClean="0">
                <a:solidFill>
                  <a:srgbClr val="17375E"/>
                </a:solidFill>
                <a:latin typeface="+mj-lt"/>
                <a:cs typeface="Gill Sans MT"/>
              </a:rPr>
              <a:t>S</a:t>
            </a:r>
            <a:r>
              <a:rPr b="1" spc="5" dirty="0" smtClean="0">
                <a:solidFill>
                  <a:srgbClr val="17375E"/>
                </a:solidFill>
                <a:latin typeface="+mj-lt"/>
                <a:cs typeface="Gill Sans MT"/>
              </a:rPr>
              <a:t>e</a:t>
            </a:r>
            <a:r>
              <a:rPr b="1" spc="-5" dirty="0" smtClean="0">
                <a:solidFill>
                  <a:srgbClr val="17375E"/>
                </a:solidFill>
                <a:latin typeface="+mj-lt"/>
                <a:cs typeface="Gill Sans MT"/>
              </a:rPr>
              <a:t>p</a:t>
            </a:r>
            <a:r>
              <a:rPr b="1" spc="-10" dirty="0" smtClean="0">
                <a:solidFill>
                  <a:srgbClr val="17375E"/>
                </a:solidFill>
                <a:latin typeface="+mj-lt"/>
                <a:cs typeface="Gill Sans MT"/>
              </a:rPr>
              <a:t>t</a:t>
            </a:r>
            <a:r>
              <a:rPr b="1" spc="5" dirty="0" smtClean="0">
                <a:solidFill>
                  <a:srgbClr val="17375E"/>
                </a:solidFill>
                <a:latin typeface="+mj-lt"/>
                <a:cs typeface="Gill Sans MT"/>
              </a:rPr>
              <a:t>e</a:t>
            </a:r>
            <a:r>
              <a:rPr b="1" spc="-5" dirty="0" smtClean="0">
                <a:solidFill>
                  <a:srgbClr val="17375E"/>
                </a:solidFill>
                <a:latin typeface="+mj-lt"/>
                <a:cs typeface="Gill Sans MT"/>
              </a:rPr>
              <a:t>mb</a:t>
            </a:r>
            <a:r>
              <a:rPr b="1" spc="5" dirty="0" smtClean="0">
                <a:solidFill>
                  <a:srgbClr val="17375E"/>
                </a:solidFill>
                <a:latin typeface="+mj-lt"/>
                <a:cs typeface="Gill Sans MT"/>
              </a:rPr>
              <a:t>e</a:t>
            </a:r>
            <a:r>
              <a:rPr b="1" spc="0" dirty="0" smtClean="0">
                <a:solidFill>
                  <a:srgbClr val="17375E"/>
                </a:solidFill>
                <a:latin typeface="+mj-lt"/>
                <a:cs typeface="Gill Sans MT"/>
              </a:rPr>
              <a:t>r</a:t>
            </a:r>
            <a:r>
              <a:rPr b="1" spc="-40" dirty="0" smtClean="0">
                <a:solidFill>
                  <a:srgbClr val="17375E"/>
                </a:solidFill>
                <a:latin typeface="+mj-lt"/>
                <a:cs typeface="Gill Sans MT"/>
              </a:rPr>
              <a:t> </a:t>
            </a:r>
            <a:r>
              <a:rPr b="1" spc="5" dirty="0" smtClean="0">
                <a:solidFill>
                  <a:srgbClr val="17375E"/>
                </a:solidFill>
                <a:latin typeface="+mj-lt"/>
                <a:cs typeface="Gill Sans MT"/>
              </a:rPr>
              <a:t>26</a:t>
            </a:r>
            <a:r>
              <a:rPr b="1" spc="0" dirty="0" smtClean="0">
                <a:solidFill>
                  <a:srgbClr val="17375E"/>
                </a:solidFill>
                <a:latin typeface="+mj-lt"/>
                <a:cs typeface="Gill Sans MT"/>
              </a:rPr>
              <a:t>,</a:t>
            </a:r>
            <a:r>
              <a:rPr b="1" spc="-160" dirty="0" smtClean="0">
                <a:solidFill>
                  <a:srgbClr val="17375E"/>
                </a:solidFill>
                <a:latin typeface="+mj-lt"/>
                <a:cs typeface="Gill Sans MT"/>
              </a:rPr>
              <a:t> </a:t>
            </a:r>
            <a:r>
              <a:rPr b="1" spc="0" dirty="0" smtClean="0">
                <a:solidFill>
                  <a:srgbClr val="17375E"/>
                </a:solidFill>
                <a:latin typeface="+mj-lt"/>
                <a:cs typeface="Gill Sans MT"/>
              </a:rPr>
              <a:t>2</a:t>
            </a:r>
            <a:r>
              <a:rPr b="1" spc="5" dirty="0" smtClean="0">
                <a:solidFill>
                  <a:srgbClr val="17375E"/>
                </a:solidFill>
                <a:latin typeface="+mj-lt"/>
                <a:cs typeface="Gill Sans MT"/>
              </a:rPr>
              <a:t>0</a:t>
            </a:r>
            <a:r>
              <a:rPr b="1" spc="0" dirty="0" smtClean="0">
                <a:solidFill>
                  <a:srgbClr val="17375E"/>
                </a:solidFill>
                <a:latin typeface="+mj-lt"/>
                <a:cs typeface="Gill Sans MT"/>
              </a:rPr>
              <a:t>05</a:t>
            </a:r>
            <a:endParaRPr dirty="0">
              <a:latin typeface="+mj-l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9098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16</a:t>
            </a:fld>
            <a:endParaRPr lang="en-US" dirty="0"/>
          </a:p>
        </p:txBody>
      </p:sp>
      <p:pic>
        <p:nvPicPr>
          <p:cNvPr id="4" name="Shape 161"/>
          <p:cNvPicPr preferRelativeResize="0"/>
          <p:nvPr/>
        </p:nvPicPr>
        <p:blipFill rotWithShape="1">
          <a:blip r:embed="rId2">
            <a:alphaModFix/>
          </a:blip>
          <a:srcRect t="11855" b="9110"/>
          <a:stretch/>
        </p:blipFill>
        <p:spPr>
          <a:xfrm>
            <a:off x="381000" y="1371600"/>
            <a:ext cx="8277224" cy="49371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62"/>
          <p:cNvSpPr/>
          <p:nvPr/>
        </p:nvSpPr>
        <p:spPr>
          <a:xfrm>
            <a:off x="0" y="61686"/>
            <a:ext cx="9144000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dirty="0" smtClean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Land Surface Temperature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dirty="0" smtClean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Measurements </a:t>
            </a:r>
            <a:r>
              <a:rPr lang="en-US" sz="40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and Scales</a:t>
            </a:r>
          </a:p>
        </p:txBody>
      </p:sp>
    </p:spTree>
    <p:extLst>
      <p:ext uri="{BB962C8B-B14F-4D97-AF65-F5344CB8AC3E}">
        <p14:creationId xmlns:p14="http://schemas.microsoft.com/office/powerpoint/2010/main" val="19267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17</a:t>
            </a:fld>
            <a:endParaRPr lang="en-US" dirty="0"/>
          </a:p>
        </p:txBody>
      </p:sp>
      <p:pic>
        <p:nvPicPr>
          <p:cNvPr id="4" name="Shape 1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800" y="76200"/>
            <a:ext cx="6629400" cy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3903730"/>
            <a:ext cx="6629400" cy="24350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42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Shape 177"/>
          <p:cNvSpPr/>
          <p:nvPr/>
        </p:nvSpPr>
        <p:spPr>
          <a:xfrm>
            <a:off x="457200" y="1600200"/>
            <a:ext cx="8229600" cy="440120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buClr>
                <a:schemeClr val="l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To improve the understanding of the performance of various solid precipitation gauge/shield </a:t>
            </a:r>
            <a:r>
              <a:rPr lang="en-US" sz="28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configurations</a:t>
            </a:r>
            <a:endParaRPr lang="en-US" sz="2800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buClr>
                <a:schemeClr val="l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Develop transfer functions between the various solid precipitation gauge configurations to improve estimates of liquid water equivalent snowfall in support of real-time applications, hydrological models and data continuity in the climate </a:t>
            </a:r>
            <a:r>
              <a:rPr lang="en-US" sz="28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record</a:t>
            </a:r>
            <a:endParaRPr lang="en-US" sz="2800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buClr>
                <a:schemeClr val="l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Define a field standard for automated solid precipitation </a:t>
            </a:r>
            <a:r>
              <a:rPr lang="en-US" sz="28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gauges</a:t>
            </a:r>
            <a:endParaRPr lang="en-US" sz="2800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" name="Shape 178"/>
          <p:cNvSpPr txBox="1"/>
          <p:nvPr/>
        </p:nvSpPr>
        <p:spPr>
          <a:xfrm>
            <a:off x="0" y="152400"/>
            <a:ext cx="9144000" cy="144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WMO Solid Precipitation </a:t>
            </a:r>
            <a:r>
              <a:rPr lang="en-US" sz="4000" dirty="0" err="1" smtClean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Intercomparison</a:t>
            </a:r>
            <a:r>
              <a:rPr lang="en-US" sz="4000" dirty="0" smtClean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 Experiment </a:t>
            </a:r>
            <a:r>
              <a:rPr lang="en-US" sz="40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(SPICE)</a:t>
            </a:r>
          </a:p>
        </p:txBody>
      </p:sp>
    </p:spTree>
    <p:extLst>
      <p:ext uri="{BB962C8B-B14F-4D97-AF65-F5344CB8AC3E}">
        <p14:creationId xmlns:p14="http://schemas.microsoft.com/office/powerpoint/2010/main" val="160364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8991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Relevance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Shape 80"/>
          <p:cNvSpPr txBox="1">
            <a:spLocks/>
          </p:cNvSpPr>
          <p:nvPr/>
        </p:nvSpPr>
        <p:spPr>
          <a:xfrm>
            <a:off x="609600" y="1295400"/>
            <a:ext cx="8153399" cy="48768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SzPct val="98076"/>
            </a:pPr>
            <a:r>
              <a:rPr lang="en-US" sz="2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Goals</a:t>
            </a:r>
          </a:p>
          <a:p>
            <a:pPr lvl="1">
              <a:lnSpc>
                <a:spcPct val="80000"/>
              </a:lnSpc>
              <a:spcBef>
                <a:spcPts val="374"/>
              </a:spcBef>
              <a:buSzPct val="110000"/>
            </a:pPr>
            <a:r>
              <a:rPr lang="en-US" sz="2000" dirty="0" smtClean="0">
                <a:solidFill>
                  <a:schemeClr val="lt1"/>
                </a:solidFill>
                <a:sym typeface="Calibri"/>
              </a:rPr>
              <a:t>Improve the understanding and prediction of climate variability and change</a:t>
            </a:r>
          </a:p>
          <a:p>
            <a:pPr marL="800100" lvl="1" indent="-342900">
              <a:lnSpc>
                <a:spcPct val="80000"/>
              </a:lnSpc>
              <a:spcBef>
                <a:spcPts val="374"/>
              </a:spcBef>
              <a:buSzPct val="25000"/>
            </a:pPr>
            <a:endParaRPr lang="en-US" sz="2000" dirty="0" smtClean="0">
              <a:solidFill>
                <a:schemeClr val="lt1"/>
              </a:solidFill>
              <a:sym typeface="Calibri"/>
            </a:endParaRPr>
          </a:p>
          <a:p>
            <a:pPr marL="800100" lvl="1" indent="-342900">
              <a:lnSpc>
                <a:spcPct val="80000"/>
              </a:lnSpc>
              <a:spcBef>
                <a:spcPts val="374"/>
              </a:spcBef>
              <a:buSzPct val="98421"/>
            </a:pPr>
            <a:r>
              <a:rPr lang="en-US" sz="2000" dirty="0" smtClean="0">
                <a:solidFill>
                  <a:schemeClr val="lt1"/>
                </a:solidFill>
                <a:sym typeface="Calibri"/>
              </a:rPr>
              <a:t>Advance understanding and assessment of climate change through analysis and evaluation of atmospheric observations and models</a:t>
            </a:r>
          </a:p>
          <a:p>
            <a:pPr marL="800100" lvl="1" indent="-342900">
              <a:lnSpc>
                <a:spcPct val="80000"/>
              </a:lnSpc>
              <a:spcBef>
                <a:spcPts val="374"/>
              </a:spcBef>
              <a:buSzPct val="25000"/>
            </a:pPr>
            <a:endParaRPr lang="en-US" sz="2000" dirty="0" smtClean="0">
              <a:solidFill>
                <a:schemeClr val="lt1"/>
              </a:solidFill>
              <a:sym typeface="Calibri"/>
            </a:endParaRPr>
          </a:p>
          <a:p>
            <a:pPr marL="800100" lvl="1" indent="-342900">
              <a:lnSpc>
                <a:spcPct val="80000"/>
              </a:lnSpc>
              <a:spcBef>
                <a:spcPts val="374"/>
              </a:spcBef>
              <a:buSzPct val="98421"/>
            </a:pPr>
            <a:r>
              <a:rPr lang="en-US" sz="2000" dirty="0" smtClean="0">
                <a:solidFill>
                  <a:schemeClr val="lt1"/>
                </a:solidFill>
                <a:sym typeface="Calibri"/>
              </a:rPr>
              <a:t>Improve the q</a:t>
            </a:r>
            <a:r>
              <a:rPr lang="en-US" sz="2000" dirty="0" smtClean="0"/>
              <a:t>uality </a:t>
            </a:r>
            <a:r>
              <a:rPr lang="en-US" sz="2000" dirty="0" smtClean="0">
                <a:solidFill>
                  <a:schemeClr val="lt1"/>
                </a:solidFill>
                <a:sym typeface="Calibri"/>
              </a:rPr>
              <a:t>of global climate observing system measurements of the atmosphere</a:t>
            </a:r>
          </a:p>
          <a:p>
            <a:pPr>
              <a:lnSpc>
                <a:spcPct val="80000"/>
              </a:lnSpc>
              <a:spcBef>
                <a:spcPts val="408"/>
              </a:spcBef>
              <a:buSzPct val="102000"/>
            </a:pPr>
            <a:endParaRPr lang="en-US" sz="2400" dirty="0" smtClea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  <a:spcBef>
                <a:spcPts val="408"/>
              </a:spcBef>
              <a:buSzPct val="102000"/>
            </a:pPr>
            <a:r>
              <a:rPr lang="en-US" sz="2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Primary Activities</a:t>
            </a:r>
          </a:p>
          <a:p>
            <a:pPr marL="800100" lvl="1" indent="-342900">
              <a:lnSpc>
                <a:spcPct val="80000"/>
              </a:lnSpc>
              <a:spcBef>
                <a:spcPts val="374"/>
              </a:spcBef>
              <a:buSzPct val="98421"/>
            </a:pPr>
            <a:r>
              <a:rPr lang="en-US" sz="2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Reference observations</a:t>
            </a:r>
          </a:p>
          <a:p>
            <a:pPr marL="800100" lvl="1" indent="-342900">
              <a:lnSpc>
                <a:spcPct val="80000"/>
              </a:lnSpc>
              <a:spcBef>
                <a:spcPts val="374"/>
              </a:spcBef>
              <a:buSzPct val="98421"/>
            </a:pPr>
            <a:r>
              <a:rPr lang="en-US" sz="2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Atmosphere-land surface interactions</a:t>
            </a:r>
          </a:p>
          <a:p>
            <a:pPr marL="800100" lvl="1" indent="-342900">
              <a:lnSpc>
                <a:spcPct val="80000"/>
              </a:lnSpc>
              <a:spcBef>
                <a:spcPts val="374"/>
              </a:spcBef>
              <a:buSzPct val="98421"/>
            </a:pPr>
            <a:r>
              <a:rPr lang="en-US" sz="2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Climate variability and change analysis</a:t>
            </a:r>
          </a:p>
          <a:p>
            <a:pPr marL="800100" lvl="1" indent="-342900">
              <a:lnSpc>
                <a:spcPct val="80000"/>
              </a:lnSpc>
              <a:spcBef>
                <a:spcPts val="374"/>
              </a:spcBef>
              <a:buSzPct val="98421"/>
            </a:pPr>
            <a:r>
              <a:rPr lang="en-US" sz="2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Assessment of regional climate impacts</a:t>
            </a:r>
            <a:endParaRPr lang="en-US"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108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Shape 192"/>
          <p:cNvSpPr txBox="1">
            <a:spLocks/>
          </p:cNvSpPr>
          <p:nvPr/>
        </p:nvSpPr>
        <p:spPr>
          <a:xfrm>
            <a:off x="0" y="228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3300" dirty="0" smtClean="0">
                <a:sym typeface="Calibri"/>
              </a:rPr>
              <a:t>World Climate Research </a:t>
            </a:r>
            <a:r>
              <a:rPr lang="en-US" sz="3300" dirty="0" err="1" smtClean="0">
                <a:sym typeface="Calibri"/>
              </a:rPr>
              <a:t>Programme’s</a:t>
            </a:r>
            <a:endParaRPr lang="en-US" sz="3300" dirty="0" smtClean="0">
              <a:sym typeface="Calibri"/>
            </a:endParaRPr>
          </a:p>
          <a:p>
            <a:pPr algn="l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3300" u="sng" dirty="0" smtClean="0"/>
              <a:t>G</a:t>
            </a:r>
            <a:r>
              <a:rPr lang="en-US" sz="3300" dirty="0" smtClean="0"/>
              <a:t>lobal </a:t>
            </a:r>
            <a:r>
              <a:rPr lang="en-US" sz="3300" u="sng" dirty="0"/>
              <a:t>E</a:t>
            </a:r>
            <a:r>
              <a:rPr lang="en-US" sz="3300" dirty="0"/>
              <a:t>nergy and </a:t>
            </a:r>
            <a:r>
              <a:rPr lang="en-US" sz="3300" u="sng" dirty="0"/>
              <a:t>W</a:t>
            </a:r>
            <a:r>
              <a:rPr lang="en-US" sz="3300" dirty="0"/>
              <a:t>ater </a:t>
            </a:r>
            <a:r>
              <a:rPr lang="en-US" sz="3300" dirty="0" smtClean="0"/>
              <a:t>Cycle </a:t>
            </a:r>
            <a:r>
              <a:rPr lang="en-US" sz="3300" u="sng" dirty="0" smtClean="0"/>
              <a:t>Ex</a:t>
            </a:r>
            <a:r>
              <a:rPr lang="en-US" sz="3300" dirty="0" smtClean="0"/>
              <a:t>changes </a:t>
            </a:r>
            <a:r>
              <a:rPr lang="en-US" sz="3300" dirty="0"/>
              <a:t>(GEWEX)</a:t>
            </a:r>
            <a:endParaRPr lang="en-US" sz="3300" dirty="0">
              <a:sym typeface="Calibri"/>
            </a:endParaRPr>
          </a:p>
          <a:p>
            <a:pPr algn="l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endParaRPr lang="en-US" sz="3200" dirty="0">
              <a:sym typeface="Calibri"/>
            </a:endParaRPr>
          </a:p>
        </p:txBody>
      </p:sp>
      <p:sp>
        <p:nvSpPr>
          <p:cNvPr id="5" name="Shape 193"/>
          <p:cNvSpPr txBox="1"/>
          <p:nvPr/>
        </p:nvSpPr>
        <p:spPr>
          <a:xfrm>
            <a:off x="457200" y="1177636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95000"/>
              <a:buFont typeface="Noto Sans Symbols"/>
              <a:buChar char="●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Assessment of </a:t>
            </a:r>
            <a:r>
              <a:rPr lang="en-US" sz="2400" b="0" i="1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r>
              <a:rPr lang="en-US" sz="24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carbon budgets </a:t>
            </a:r>
            <a:r>
              <a:rPr lang="en-US" sz="24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major </a:t>
            </a:r>
            <a:r>
              <a:rPr lang="en-US" sz="24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land use</a:t>
            </a:r>
            <a:endParaRPr lang="en-US"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4320" marR="0" lvl="0" indent="-27432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bg1"/>
              </a:buClr>
              <a:buSzPct val="95000"/>
              <a:buFont typeface="Noto Sans Symbols"/>
              <a:buChar char="●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etection of land-surface feedbacks to climatic events (droughts, temperature extreme events)</a:t>
            </a:r>
          </a:p>
          <a:p>
            <a:pPr marL="274320" marR="0" lvl="0" indent="-27432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bg1"/>
              </a:buClr>
              <a:buSzPct val="95000"/>
              <a:buFont typeface="Noto Sans Symbols"/>
              <a:buChar char="●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mprove parameterizations of Land Surface Models (LSM) 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Shape 1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800" y="2936902"/>
            <a:ext cx="6629400" cy="3540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23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udubon_hig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71"/>
            <a:ext cx="9144000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ARL Science Review, June 21-23, 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781800" y="6492875"/>
            <a:ext cx="2133600" cy="365125"/>
          </a:xfrm>
        </p:spPr>
        <p:txBody>
          <a:bodyPr/>
          <a:lstStyle/>
          <a:p>
            <a:fld id="{66CAC88C-31F3-4764-B964-B930D18D7C5C}" type="slidenum">
              <a:rPr lang="en-US" smtClean="0">
                <a:solidFill>
                  <a:schemeClr val="bg1"/>
                </a:solidFill>
              </a:rPr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Shape 2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52449" y="0"/>
            <a:ext cx="5429249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204"/>
          <p:cNvSpPr txBox="1"/>
          <p:nvPr/>
        </p:nvSpPr>
        <p:spPr>
          <a:xfrm>
            <a:off x="5486400" y="228600"/>
            <a:ext cx="3962399" cy="117211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139700" marR="0" lvl="1" rtl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endParaRPr lang="en-US" sz="2000" b="0" i="1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205"/>
          <p:cNvSpPr txBox="1"/>
          <p:nvPr/>
        </p:nvSpPr>
        <p:spPr>
          <a:xfrm>
            <a:off x="5609771" y="76200"/>
            <a:ext cx="3505200" cy="2895600"/>
          </a:xfrm>
          <a:prstGeom prst="rect">
            <a:avLst/>
          </a:prstGeom>
          <a:solidFill>
            <a:srgbClr val="7F7F7F">
              <a:alpha val="0"/>
            </a:srgbClr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139700" lvl="1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en-US" sz="2000" i="1" u="sng" dirty="0">
                <a:latin typeface="Calibri"/>
                <a:ea typeface="Calibri"/>
                <a:cs typeface="Calibri"/>
                <a:sym typeface="Calibri"/>
              </a:rPr>
              <a:t>Surface Radiation Budget</a:t>
            </a:r>
          </a:p>
          <a:p>
            <a:pPr marL="139700" lvl="1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en-US" sz="2000" i="1" dirty="0">
                <a:latin typeface="Calibri"/>
                <a:ea typeface="Calibri"/>
                <a:cs typeface="Calibri"/>
                <a:sym typeface="Calibri"/>
              </a:rPr>
              <a:t>SW, LW </a:t>
            </a:r>
          </a:p>
          <a:p>
            <a:pPr marL="139700" lvl="1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en-US" sz="2000" i="1" dirty="0">
                <a:latin typeface="Calibri"/>
                <a:ea typeface="Calibri"/>
                <a:cs typeface="Calibri"/>
                <a:sym typeface="Calibri"/>
              </a:rPr>
              <a:t>PAR (incoming and upwelling)</a:t>
            </a:r>
          </a:p>
          <a:p>
            <a:pPr marL="139700" lvl="1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en-US" sz="2000" i="1" dirty="0">
                <a:latin typeface="Calibri"/>
                <a:ea typeface="Calibri"/>
                <a:cs typeface="Calibri"/>
                <a:sym typeface="Calibri"/>
              </a:rPr>
              <a:t>Surface “skin” </a:t>
            </a:r>
            <a:r>
              <a:rPr lang="en-US" sz="2000" i="1" dirty="0" smtClean="0">
                <a:latin typeface="Calibri"/>
                <a:ea typeface="Calibri"/>
                <a:cs typeface="Calibri"/>
                <a:sym typeface="Calibri"/>
              </a:rPr>
              <a:t>temperature</a:t>
            </a:r>
          </a:p>
          <a:p>
            <a:pPr marL="139700" lvl="1">
              <a:lnSpc>
                <a:spcPct val="95000"/>
              </a:lnSpc>
              <a:buClr>
                <a:srgbClr val="000000"/>
              </a:buClr>
              <a:buSzPct val="100000"/>
            </a:pPr>
            <a:endParaRPr lang="en-US" sz="2000" i="1" dirty="0">
              <a:latin typeface="Calibri"/>
              <a:ea typeface="Calibri"/>
              <a:cs typeface="Calibri"/>
              <a:sym typeface="Calibri"/>
            </a:endParaRPr>
          </a:p>
          <a:p>
            <a:pPr marL="139700" marR="0" lvl="1" algn="l" rtl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US" sz="2000" b="0" i="1" u="sng" strike="noStrike" cap="none" dirty="0" smtClean="0">
                <a:latin typeface="Calibri"/>
                <a:ea typeface="Calibri"/>
                <a:cs typeface="Calibri"/>
                <a:sym typeface="Calibri"/>
              </a:rPr>
              <a:t>Surface Heat Budget</a:t>
            </a:r>
          </a:p>
          <a:p>
            <a:pPr marL="139700" marR="0" lvl="1" algn="l" rtl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US" sz="2000" b="0" i="1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Evapotranspiration </a:t>
            </a:r>
            <a:endParaRPr lang="en-US" sz="2000" b="0" i="1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139700" marR="0" lvl="1" algn="l" rtl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US" sz="2000" b="0" i="1" u="none" strike="noStrike" cap="none" dirty="0">
                <a:latin typeface="Calibri"/>
                <a:ea typeface="Calibri"/>
                <a:cs typeface="Calibri"/>
                <a:sym typeface="Calibri"/>
              </a:rPr>
              <a:t>Sensible heat flux</a:t>
            </a:r>
          </a:p>
          <a:p>
            <a:pPr marL="139700" marR="0" lvl="1" algn="l" rtl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US" sz="2000" b="0" i="1" u="none" strike="noStrike" cap="none" dirty="0">
                <a:latin typeface="Calibri"/>
                <a:ea typeface="Calibri"/>
                <a:cs typeface="Calibri"/>
                <a:sym typeface="Calibri"/>
              </a:rPr>
              <a:t>Ground heat flux</a:t>
            </a:r>
          </a:p>
          <a:p>
            <a:pPr marL="139700" marR="0" lvl="1" algn="l" rtl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US" sz="2000" b="0" i="1" u="none" strike="noStrike" cap="none" dirty="0">
                <a:latin typeface="Calibri"/>
                <a:ea typeface="Calibri"/>
                <a:cs typeface="Calibri"/>
                <a:sym typeface="Calibri"/>
              </a:rPr>
              <a:t>CO</a:t>
            </a:r>
            <a:r>
              <a:rPr lang="en-US" sz="2000" b="0" i="1" u="none" strike="noStrike" cap="none" baseline="-25000" dirty="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000" b="0" i="1" u="none" strike="noStrike" cap="none" dirty="0">
                <a:latin typeface="Calibri"/>
                <a:ea typeface="Calibri"/>
                <a:cs typeface="Calibri"/>
                <a:sym typeface="Calibri"/>
              </a:rPr>
              <a:t> and Momentum Flux</a:t>
            </a:r>
          </a:p>
        </p:txBody>
      </p:sp>
    </p:spTree>
    <p:extLst>
      <p:ext uri="{BB962C8B-B14F-4D97-AF65-F5344CB8AC3E}">
        <p14:creationId xmlns:p14="http://schemas.microsoft.com/office/powerpoint/2010/main" val="173844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Shape 213"/>
          <p:cNvSpPr txBox="1"/>
          <p:nvPr/>
        </p:nvSpPr>
        <p:spPr>
          <a:xfrm>
            <a:off x="0" y="83302"/>
            <a:ext cx="9144000" cy="52629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buSzPct val="25000"/>
              <a:buNone/>
            </a:pPr>
            <a:r>
              <a:rPr lang="en-US" sz="44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Major Findings</a:t>
            </a:r>
          </a:p>
        </p:txBody>
      </p:sp>
      <p:sp>
        <p:nvSpPr>
          <p:cNvPr id="5" name="Shape 214"/>
          <p:cNvSpPr txBox="1"/>
          <p:nvPr/>
        </p:nvSpPr>
        <p:spPr>
          <a:xfrm>
            <a:off x="685800" y="685800"/>
            <a:ext cx="8001000" cy="5791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596900" lvl="1" indent="-4572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Drought </a:t>
            </a:r>
            <a:r>
              <a:rPr lang="en-US" sz="22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in grasslands  leads to net annual carbon emissions</a:t>
            </a:r>
          </a:p>
          <a:p>
            <a:pPr marL="596900" lvl="1" indent="-457200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marL="596900" lvl="1" indent="-4572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Mid-western corn/soybean ecosystems small carbon sink </a:t>
            </a:r>
          </a:p>
          <a:p>
            <a:pPr marL="596900" lvl="1" indent="-457200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marL="596900" lvl="1" indent="-4572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Ecosystem storage terms are significant in closing the surface energy budget</a:t>
            </a:r>
          </a:p>
          <a:p>
            <a:pPr marL="596900" lvl="1" indent="-457200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marL="596900" lvl="1" indent="-4572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Demonstrated use </a:t>
            </a:r>
            <a:r>
              <a:rPr lang="en-US" sz="22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of in-situ </a:t>
            </a:r>
            <a:r>
              <a:rPr lang="en-US" sz="22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broad-band Normalized Difference (NDVI) to track leaf area index </a:t>
            </a:r>
          </a:p>
          <a:p>
            <a:pPr marL="596900" lvl="1" indent="-457200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marL="596900" lvl="1" indent="-4572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Over 75% of annual evapotranspiration for semi-arid grasslands (AZ)  occurs in just 3 months</a:t>
            </a:r>
          </a:p>
          <a:p>
            <a:pPr marL="596900" lvl="1" indent="-457200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marL="596900" lvl="1" indent="-4572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Leaf Litter respiration plays a major role in ecosystem respiration</a:t>
            </a:r>
          </a:p>
          <a:p>
            <a:pPr marL="596900" lvl="1" indent="-457200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marL="596900" lvl="1" indent="-4572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In </a:t>
            </a:r>
            <a:r>
              <a:rPr lang="en-US" sz="22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2016, </a:t>
            </a:r>
            <a:r>
              <a:rPr lang="en-US" sz="2200" u="sng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20 years of flux data </a:t>
            </a:r>
            <a:r>
              <a:rPr lang="en-US" sz="22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from </a:t>
            </a:r>
            <a:r>
              <a:rPr lang="en-US" sz="2200" dirty="0" err="1">
                <a:solidFill>
                  <a:schemeClr val="bg1"/>
                </a:solidFill>
                <a:ea typeface="Calibri"/>
                <a:cs typeface="Calibri"/>
                <a:sym typeface="Calibri"/>
              </a:rPr>
              <a:t>Bondville</a:t>
            </a:r>
            <a:r>
              <a:rPr lang="en-US" sz="22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, IL, longest record in world for crops. </a:t>
            </a:r>
            <a:r>
              <a:rPr lang="en-US" sz="22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All </a:t>
            </a:r>
            <a:r>
              <a:rPr lang="en-US" sz="22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data records will be </a:t>
            </a:r>
            <a:r>
              <a:rPr lang="en-US" sz="22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gap-filled </a:t>
            </a:r>
            <a:r>
              <a:rPr lang="en-US" sz="22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for reassessment of water and carbon </a:t>
            </a:r>
            <a:r>
              <a:rPr lang="en-US" sz="22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budgets</a:t>
            </a:r>
            <a:endParaRPr sz="2200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8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Shape 96"/>
          <p:cNvSpPr/>
          <p:nvPr/>
        </p:nvSpPr>
        <p:spPr>
          <a:xfrm>
            <a:off x="1" y="0"/>
            <a:ext cx="9144000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Challenges 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for ARL</a:t>
            </a:r>
          </a:p>
        </p:txBody>
      </p:sp>
      <p:sp>
        <p:nvSpPr>
          <p:cNvPr id="5" name="Shape 97"/>
          <p:cNvSpPr/>
          <p:nvPr/>
        </p:nvSpPr>
        <p:spPr>
          <a:xfrm>
            <a:off x="685800" y="990600"/>
            <a:ext cx="7848599" cy="50954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Two </a:t>
            </a:r>
            <a:r>
              <a:rPr lang="en-US" sz="22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key </a:t>
            </a:r>
            <a:r>
              <a:rPr lang="en-US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climate scientists retired in FY 16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Maintaining </a:t>
            </a:r>
            <a:r>
              <a:rPr lang="en-US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improving the quality and value of R&amp;D in current fiscal environment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transition </a:t>
            </a:r>
            <a:r>
              <a:rPr lang="en-US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with retirements and want to closely align new effort in climate with OAR and </a:t>
            </a:r>
            <a:r>
              <a:rPr lang="en-US" sz="22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Redirect</a:t>
            </a:r>
            <a:r>
              <a:rPr lang="en-US" sz="22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</a:rPr>
              <a:t>climate of the free troposphere and the </a:t>
            </a: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stratosphere to ARL’s</a:t>
            </a:r>
            <a:r>
              <a:rPr lang="en-US" sz="2200" dirty="0" smtClean="0">
                <a:solidFill>
                  <a:schemeClr val="lt1"/>
                </a:solidFill>
                <a:latin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climate R&amp;D</a:t>
            </a: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  <a:sym typeface="Calibri"/>
              </a:rPr>
              <a:t> as </a:t>
            </a: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part 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</a:rPr>
              <a:t>of </a:t>
            </a: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this realignment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Proposed realignment would include new staff and would </a:t>
            </a: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leverage ongoing 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</a:rPr>
              <a:t>Lab activities and expertise</a:t>
            </a:r>
            <a:r>
              <a:rPr lang="en-US" sz="2400" dirty="0"/>
              <a:t>.</a:t>
            </a:r>
            <a:endParaRPr sz="2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1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1999" y="914400"/>
            <a:ext cx="75438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Develop a strategy to improve hydrological models and input from atmospheric models during drought and extreme events using </a:t>
            </a:r>
            <a:r>
              <a:rPr lang="en-US" sz="22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observations  ̶  Partners:  NCAR &amp; NWS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Perform </a:t>
            </a:r>
            <a:r>
              <a:rPr lang="en-US" sz="22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studies of spatial variability around surface climate stations to improve interpretation of regional climate variability and change  ̶   </a:t>
            </a:r>
            <a:r>
              <a:rPr lang="en-US" sz="22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Partners: NESDIS USCRN</a:t>
            </a:r>
            <a:endParaRPr lang="en-US" sz="2200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Provide evaluations </a:t>
            </a:r>
            <a:r>
              <a:rPr lang="en-US" sz="22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of  physical energy fluxes in different regions of the </a:t>
            </a:r>
            <a:r>
              <a:rPr lang="en-US" sz="22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U.S. </a:t>
            </a:r>
            <a:r>
              <a:rPr lang="en-US" sz="22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to improve land </a:t>
            </a:r>
            <a:r>
              <a:rPr lang="en-US" sz="22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surface </a:t>
            </a:r>
            <a:r>
              <a:rPr lang="en-US" sz="22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model parameterizations </a:t>
            </a:r>
            <a:r>
              <a:rPr lang="en-US" sz="22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and </a:t>
            </a:r>
            <a:r>
              <a:rPr lang="en-US" sz="22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to </a:t>
            </a:r>
            <a:r>
              <a:rPr lang="en-US" sz="22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improve seasonal predictions of water resources  ̶   </a:t>
            </a:r>
            <a:r>
              <a:rPr lang="en-US" sz="22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Partners: NESDIS &amp; NIDIS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Conduct a pilot </a:t>
            </a:r>
            <a:r>
              <a:rPr lang="en-US" sz="2200" dirty="0">
                <a:solidFill>
                  <a:schemeClr val="bg1"/>
                </a:solidFill>
              </a:rPr>
              <a:t>study to determine the feasibility of developing 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>
                <a:solidFill>
                  <a:schemeClr val="bg1"/>
                </a:solidFill>
              </a:rPr>
              <a:t>observing systems that quantify sources and sinks of </a:t>
            </a:r>
            <a:r>
              <a:rPr lang="en-US" sz="2200" dirty="0" smtClean="0">
                <a:solidFill>
                  <a:schemeClr val="bg1"/>
                </a:solidFill>
              </a:rPr>
              <a:t>carbon </a:t>
            </a:r>
            <a:r>
              <a:rPr lang="en-US" sz="2200" dirty="0">
                <a:solidFill>
                  <a:schemeClr val="bg1"/>
                </a:solidFill>
              </a:rPr>
              <a:t>dioxide and </a:t>
            </a:r>
            <a:r>
              <a:rPr lang="en-US" sz="2200" dirty="0" smtClean="0">
                <a:solidFill>
                  <a:schemeClr val="bg1"/>
                </a:solidFill>
              </a:rPr>
              <a:t>methane </a:t>
            </a:r>
            <a:r>
              <a:rPr lang="en-US" sz="22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̶ </a:t>
            </a:r>
            <a:r>
              <a:rPr lang="en-US" sz="2200" dirty="0" smtClean="0">
                <a:solidFill>
                  <a:schemeClr val="bg1"/>
                </a:solidFill>
              </a:rPr>
              <a:t>  Partner: NOS</a:t>
            </a:r>
            <a:endParaRPr lang="en-US" sz="2200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62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+mj-lt"/>
              </a:rPr>
              <a:t>Future Directions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054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25</a:t>
            </a:fld>
            <a:endParaRPr lang="en-US" dirty="0"/>
          </a:p>
        </p:txBody>
      </p:sp>
      <p:pic>
        <p:nvPicPr>
          <p:cNvPr id="4" name="Shape 2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48500" y="2673350"/>
            <a:ext cx="182880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2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000" y="531472"/>
            <a:ext cx="2489199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2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97201" y="531472"/>
            <a:ext cx="1600199" cy="16001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" name="Shape 2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5400" y="454477"/>
            <a:ext cx="1600199" cy="175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8299" y="2305050"/>
            <a:ext cx="2260599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5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24200" y="2438400"/>
            <a:ext cx="9144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5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11057" y="2514600"/>
            <a:ext cx="1727199" cy="3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25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5800" y="3479799"/>
            <a:ext cx="1346199" cy="43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25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946400" y="3215820"/>
            <a:ext cx="2184399" cy="86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114799"/>
            <a:ext cx="2143125" cy="21431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367892"/>
            <a:ext cx="2028826" cy="16369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31472"/>
            <a:ext cx="2057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Shape 272"/>
          <p:cNvSpPr txBox="1">
            <a:spLocks/>
          </p:cNvSpPr>
          <p:nvPr/>
        </p:nvSpPr>
        <p:spPr>
          <a:xfrm>
            <a:off x="6781800" y="64166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SzPct val="25000"/>
            </a:pPr>
            <a:fld id="{00000000-1234-1234-1234-123412341234}" type="slidenum">
              <a:rPr lang="en-US" sz="1400" b="1" smtClean="0">
                <a:solidFill>
                  <a:srgbClr val="091A4F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26</a:t>
            </a:fld>
            <a:endParaRPr lang="en-US" sz="1400" b="1">
              <a:solidFill>
                <a:srgbClr val="091A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9"/>
          <p:cNvSpPr txBox="1">
            <a:spLocks/>
          </p:cNvSpPr>
          <p:nvPr/>
        </p:nvSpPr>
        <p:spPr>
          <a:xfrm>
            <a:off x="152400" y="2209800"/>
            <a:ext cx="2971800" cy="2286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/>
              <a:t>Climate Observations and Analysis</a:t>
            </a:r>
            <a:br>
              <a:rPr lang="en-US" sz="2800" smtClean="0"/>
            </a:br>
            <a:r>
              <a:rPr lang="en-US" sz="2800" smtClean="0"/>
              <a:t>Session</a:t>
            </a:r>
            <a:endParaRPr lang="en-US" sz="2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3124200" y="70104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469670339"/>
              </p:ext>
            </p:extLst>
          </p:nvPr>
        </p:nvGraphicFramePr>
        <p:xfrm>
          <a:off x="2438400" y="304800"/>
          <a:ext cx="64008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90800" y="657102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1:25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00841" y="1453299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1:50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7895" y="2286000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2:10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00499" y="3118700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2:30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47895" y="3937666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2:50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93145" y="4800600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3:00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90800" y="5638800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3:15</a:t>
            </a:r>
          </a:p>
        </p:txBody>
      </p:sp>
    </p:spTree>
    <p:extLst>
      <p:ext uri="{BB962C8B-B14F-4D97-AF65-F5344CB8AC3E}">
        <p14:creationId xmlns:p14="http://schemas.microsoft.com/office/powerpoint/2010/main" val="45799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27</a:t>
            </a:fld>
            <a:endParaRPr lang="en-US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200" dirty="0" smtClean="0"/>
              <a:t>Climate Observations &amp; Analyses Posters</a:t>
            </a:r>
            <a:endParaRPr lang="en-US" sz="4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504071"/>
              </p:ext>
            </p:extLst>
          </p:nvPr>
        </p:nvGraphicFramePr>
        <p:xfrm>
          <a:off x="288192" y="1752600"/>
          <a:ext cx="8567615" cy="347531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47448"/>
                <a:gridCol w="1376938"/>
                <a:gridCol w="4207311"/>
                <a:gridCol w="1835918"/>
              </a:tblGrid>
              <a:tr h="4841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TV #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Title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Presenter</a:t>
                      </a:r>
                      <a:endParaRPr lang="en-US" dirty="0"/>
                    </a:p>
                  </a:txBody>
                  <a:tcPr/>
                </a:tc>
              </a:tr>
              <a:tr h="4841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3:15 &amp; 3:30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Intercomparison</a:t>
                      </a:r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of Land Surface Temperatures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Tilden</a:t>
                      </a:r>
                      <a:r>
                        <a:rPr lang="en-US" sz="1400" baseline="0" dirty="0" smtClean="0"/>
                        <a:t> Meyers</a:t>
                      </a:r>
                      <a:endParaRPr lang="en-US" sz="1400" dirty="0"/>
                    </a:p>
                  </a:txBody>
                  <a:tcPr/>
                </a:tc>
              </a:tr>
              <a:tr h="83566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3:15 &amp; 3:30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 Climate Reference Network Soil Properties 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John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Kochendorfer</a:t>
                      </a:r>
                      <a:endParaRPr lang="en-US" sz="1400" dirty="0"/>
                    </a:p>
                  </a:txBody>
                  <a:tcPr/>
                </a:tc>
              </a:tr>
              <a:tr h="83566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3:45 &amp; 4:00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Sonic Anemometer Vertical Wind Speed Biases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John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Kochendorfer</a:t>
                      </a:r>
                      <a:endParaRPr lang="en-US" sz="1400" baseline="0" dirty="0" smtClean="0"/>
                    </a:p>
                  </a:txBody>
                  <a:tcPr/>
                </a:tc>
              </a:tr>
              <a:tr h="83566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3:15 &amp; 3:30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The Spatial Distribution of Air-Surface Exchange of CH in Alaska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Ron </a:t>
                      </a:r>
                      <a:r>
                        <a:rPr lang="en-US" sz="1400" baseline="0" dirty="0" err="1" smtClean="0"/>
                        <a:t>Dobosy</a:t>
                      </a:r>
                      <a:endParaRPr lang="en-US" sz="1400" baseline="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309688" y="27828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309688" y="27828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64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0980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QUESTIONS?</a:t>
            </a:r>
            <a:endParaRPr lang="en-US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77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Performance:  2011-present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57200" y="990600"/>
            <a:ext cx="8534400" cy="5257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 smtClean="0"/>
              <a:t>Led development of new international/national measurement approaches for measuring precipitation</a:t>
            </a:r>
          </a:p>
          <a:p>
            <a:r>
              <a:rPr lang="en-US" sz="2500" dirty="0" smtClean="0"/>
              <a:t>69 Publications since last review</a:t>
            </a:r>
          </a:p>
          <a:p>
            <a:r>
              <a:rPr lang="en-US" sz="2500" dirty="0" smtClean="0"/>
              <a:t>Widely recognized experts on soil moisture and soil temperature measurements in support  of National Integrated Drought Information System (NIDIS)</a:t>
            </a:r>
          </a:p>
          <a:p>
            <a:r>
              <a:rPr lang="en-US" sz="2500" dirty="0" smtClean="0"/>
              <a:t>Demonstrated the usefulness of using regional physics perturbations/ensembles as a better alternative for seasonal climate forecasts/outlooks</a:t>
            </a:r>
          </a:p>
          <a:p>
            <a:r>
              <a:rPr lang="en-US" sz="2500" dirty="0" smtClean="0"/>
              <a:t>Stimulated efforts to improve/reconcile climate data records</a:t>
            </a:r>
          </a:p>
          <a:p>
            <a:r>
              <a:rPr lang="en-US" sz="2500" dirty="0" smtClean="0"/>
              <a:t>Stimulated other investigations of stratospheric temperature change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96863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6668404"/>
              </p:ext>
            </p:extLst>
          </p:nvPr>
        </p:nvGraphicFramePr>
        <p:xfrm>
          <a:off x="838200" y="1371600"/>
          <a:ext cx="73914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221159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Quality: Publications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52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1371600"/>
            <a:ext cx="7467600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FFFF00"/>
                </a:solidFill>
              </a:rPr>
              <a:t>2010-2015 ARL </a:t>
            </a:r>
            <a:r>
              <a:rPr lang="en-US" dirty="0" smtClean="0">
                <a:solidFill>
                  <a:srgbClr val="FFFF00"/>
                </a:solidFill>
              </a:rPr>
              <a:t>Climate Observations and Analyses Publications</a:t>
            </a:r>
            <a:endParaRPr lang="en-US" dirty="0">
              <a:solidFill>
                <a:srgbClr val="FFFF00"/>
              </a:solidFill>
            </a:endParaRP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FFFF00"/>
                </a:solidFill>
              </a:rPr>
              <a:t>Total = </a:t>
            </a:r>
            <a:r>
              <a:rPr lang="en-US" dirty="0" smtClean="0">
                <a:solidFill>
                  <a:srgbClr val="FFFF00"/>
                </a:solidFill>
              </a:rPr>
              <a:t>69</a:t>
            </a:r>
            <a:endParaRPr lang="en-US" dirty="0">
              <a:solidFill>
                <a:srgbClr val="FFFF00"/>
              </a:solidFill>
            </a:endParaRP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FFFF00"/>
                </a:solidFill>
              </a:rPr>
              <a:t>Average = </a:t>
            </a:r>
            <a:r>
              <a:rPr lang="en-US" dirty="0" smtClean="0">
                <a:solidFill>
                  <a:srgbClr val="FFFF00"/>
                </a:solidFill>
              </a:rPr>
              <a:t>12 </a:t>
            </a:r>
            <a:r>
              <a:rPr lang="en-US" dirty="0">
                <a:solidFill>
                  <a:srgbClr val="FFFF00"/>
                </a:solidFill>
              </a:rPr>
              <a:t>per year  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9783941"/>
              </p:ext>
            </p:extLst>
          </p:nvPr>
        </p:nvGraphicFramePr>
        <p:xfrm>
          <a:off x="913356" y="2286000"/>
          <a:ext cx="74676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19716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+mj-lt"/>
              </a:rPr>
              <a:t>Quality: Publications</a:t>
            </a:r>
          </a:p>
        </p:txBody>
      </p:sp>
    </p:spTree>
    <p:extLst>
      <p:ext uri="{BB962C8B-B14F-4D97-AF65-F5344CB8AC3E}">
        <p14:creationId xmlns:p14="http://schemas.microsoft.com/office/powerpoint/2010/main" val="328725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Shape 104"/>
          <p:cNvSpPr txBox="1"/>
          <p:nvPr/>
        </p:nvSpPr>
        <p:spPr>
          <a:xfrm>
            <a:off x="73210" y="228600"/>
            <a:ext cx="9070789" cy="63094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i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Understanding and Describing the Climate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i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requires a long-term commitment </a:t>
            </a:r>
            <a:endParaRPr lang="en-US" sz="3200" i="1" dirty="0" smtClean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i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3200" i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quality </a:t>
            </a:r>
            <a:r>
              <a:rPr lang="en-US" sz="3200" i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and stability</a:t>
            </a:r>
            <a:r>
              <a:rPr lang="en-US" sz="32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buClr>
                <a:schemeClr val="l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Many 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of the climate-related </a:t>
            </a:r>
            <a:r>
              <a:rPr lang="en-US" sz="2800" u="sng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signals are </a:t>
            </a:r>
            <a:r>
              <a:rPr lang="en-US" sz="2800" u="sng" dirty="0" smtClean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small and obscured</a:t>
            </a:r>
            <a:r>
              <a:rPr lang="en-US" sz="2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by natural variability.  </a:t>
            </a:r>
          </a:p>
          <a:p>
            <a:pPr marL="457200" marR="0" lvl="0" indent="-457200" algn="l" rtl="0">
              <a:spcBef>
                <a:spcPts val="0"/>
              </a:spcBef>
              <a:buClr>
                <a:schemeClr val="l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There must be an active program of </a:t>
            </a:r>
            <a:r>
              <a:rPr lang="en-US" sz="2800" u="sng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quality control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800" u="sng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long term maintenance program</a:t>
            </a:r>
            <a:r>
              <a:rPr lang="en-US" sz="2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ensure the </a:t>
            </a:r>
            <a:r>
              <a:rPr lang="en-US" sz="2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are state-of-the-art and meet </a:t>
            </a:r>
            <a:r>
              <a:rPr lang="en-US" sz="2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climate requirements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57200" marR="0" lvl="0" indent="-457200" algn="l" rtl="0">
              <a:spcBef>
                <a:spcPts val="0"/>
              </a:spcBef>
              <a:buClr>
                <a:schemeClr val="l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Climate research and monitoring requires an </a:t>
            </a:r>
            <a:r>
              <a:rPr lang="en-US" sz="2800" u="sng" dirty="0" smtClean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integrated </a:t>
            </a:r>
            <a:r>
              <a:rPr lang="en-US" sz="2800" u="sng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strategy</a:t>
            </a:r>
            <a:r>
              <a:rPr lang="en-US" sz="2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of land/ocean/atmosphere </a:t>
            </a:r>
            <a:r>
              <a:rPr lang="en-US" sz="2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observations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including both in situ and remote </a:t>
            </a:r>
            <a:r>
              <a:rPr lang="en-US" sz="2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sensing </a:t>
            </a: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platforms, and modeling and analysis.</a:t>
            </a:r>
          </a:p>
        </p:txBody>
      </p:sp>
    </p:spTree>
    <p:extLst>
      <p:ext uri="{BB962C8B-B14F-4D97-AF65-F5344CB8AC3E}">
        <p14:creationId xmlns:p14="http://schemas.microsoft.com/office/powerpoint/2010/main" val="141233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76200" y="152400"/>
            <a:ext cx="91440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4813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defTabSz="404813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04813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04813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04813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04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04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04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04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dirty="0">
                <a:solidFill>
                  <a:schemeClr val="bg1"/>
                </a:solidFill>
                <a:latin typeface="+mn-lt"/>
              </a:rPr>
              <a:t>The Climate Observing System: </a:t>
            </a:r>
            <a:br>
              <a:rPr lang="en-US" altLang="en-US" sz="4400" dirty="0">
                <a:solidFill>
                  <a:schemeClr val="bg1"/>
                </a:solidFill>
                <a:latin typeface="+mn-lt"/>
              </a:rPr>
            </a:br>
            <a:r>
              <a:rPr lang="en-US" altLang="en-US" sz="4400" i="1" dirty="0">
                <a:solidFill>
                  <a:schemeClr val="bg1"/>
                </a:solidFill>
                <a:latin typeface="+mn-lt"/>
              </a:rPr>
              <a:t>What is </a:t>
            </a:r>
            <a:r>
              <a:rPr lang="en-US" altLang="en-US" sz="4400" i="1" dirty="0" smtClean="0">
                <a:solidFill>
                  <a:schemeClr val="bg1"/>
                </a:solidFill>
                <a:latin typeface="+mn-lt"/>
              </a:rPr>
              <a:t>needed?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200" dirty="0" smtClean="0">
                <a:solidFill>
                  <a:schemeClr val="bg1"/>
                </a:solidFill>
                <a:latin typeface="+mn-lt"/>
              </a:rPr>
              <a:t>Adherence </a:t>
            </a:r>
            <a:r>
              <a:rPr lang="en-US" altLang="en-US" sz="2200" dirty="0">
                <a:solidFill>
                  <a:schemeClr val="bg1"/>
                </a:solidFill>
                <a:latin typeface="+mn-lt"/>
              </a:rPr>
              <a:t>to Ten Principles </a:t>
            </a:r>
            <a:r>
              <a:rPr lang="en-US" altLang="en-US" sz="2200" dirty="0" smtClean="0">
                <a:solidFill>
                  <a:schemeClr val="bg1"/>
                </a:solidFill>
                <a:latin typeface="+mn-lt"/>
              </a:rPr>
              <a:t>for surface-based </a:t>
            </a:r>
            <a:r>
              <a:rPr lang="en-US" altLang="en-US" sz="2200" dirty="0">
                <a:solidFill>
                  <a:schemeClr val="bg1"/>
                </a:solidFill>
                <a:latin typeface="+mn-lt"/>
              </a:rPr>
              <a:t>observations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bg1"/>
                </a:solidFill>
                <a:latin typeface="+mn-lt"/>
              </a:rPr>
              <a:t>1. </a:t>
            </a:r>
            <a:r>
              <a:rPr lang="en-US" altLang="en-US" sz="2200" dirty="0" smtClean="0">
                <a:solidFill>
                  <a:schemeClr val="bg1"/>
                </a:solidFill>
                <a:latin typeface="+mn-lt"/>
              </a:rPr>
              <a:t>  Management </a:t>
            </a:r>
            <a:r>
              <a:rPr lang="en-US" altLang="en-US" sz="2200" dirty="0">
                <a:solidFill>
                  <a:schemeClr val="bg1"/>
                </a:solidFill>
                <a:latin typeface="+mn-lt"/>
              </a:rPr>
              <a:t>of Network </a:t>
            </a:r>
            <a:r>
              <a:rPr lang="en-US" altLang="en-US" sz="2200" dirty="0" smtClean="0">
                <a:solidFill>
                  <a:schemeClr val="bg1"/>
                </a:solidFill>
                <a:latin typeface="+mn-lt"/>
              </a:rPr>
              <a:t>Change                   6. </a:t>
            </a:r>
            <a:r>
              <a:rPr lang="en-US" altLang="en-US" sz="2200" dirty="0">
                <a:solidFill>
                  <a:schemeClr val="bg1"/>
                </a:solidFill>
                <a:latin typeface="+mn-lt"/>
              </a:rPr>
              <a:t>Historical Significance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 smtClean="0">
                <a:solidFill>
                  <a:schemeClr val="bg1"/>
                </a:solidFill>
                <a:latin typeface="+mn-lt"/>
              </a:rPr>
              <a:t>2.   Parallel Testing                                                    7.  Complementary Data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 smtClean="0">
                <a:solidFill>
                  <a:schemeClr val="bg1"/>
                </a:solidFill>
                <a:latin typeface="+mn-lt"/>
              </a:rPr>
              <a:t>3</a:t>
            </a:r>
            <a:r>
              <a:rPr lang="en-US" altLang="en-US" sz="2200" dirty="0">
                <a:solidFill>
                  <a:schemeClr val="bg1"/>
                </a:solidFill>
                <a:latin typeface="+mn-lt"/>
              </a:rPr>
              <a:t>. </a:t>
            </a:r>
            <a:r>
              <a:rPr lang="en-US" altLang="en-US" sz="2200" dirty="0" smtClean="0">
                <a:solidFill>
                  <a:schemeClr val="bg1"/>
                </a:solidFill>
                <a:latin typeface="+mn-lt"/>
              </a:rPr>
              <a:t>  Metadata                                                             8.  Climate requirements</a:t>
            </a:r>
            <a:endParaRPr lang="en-US" altLang="en-US" sz="22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 smtClean="0">
                <a:solidFill>
                  <a:schemeClr val="bg1"/>
                </a:solidFill>
                <a:latin typeface="+mn-lt"/>
              </a:rPr>
              <a:t>4</a:t>
            </a:r>
            <a:r>
              <a:rPr lang="en-US" altLang="en-US" sz="2200" dirty="0">
                <a:solidFill>
                  <a:schemeClr val="bg1"/>
                </a:solidFill>
                <a:latin typeface="+mn-lt"/>
              </a:rPr>
              <a:t>. </a:t>
            </a:r>
            <a:r>
              <a:rPr lang="en-US" altLang="en-US" sz="2200" dirty="0" smtClean="0">
                <a:solidFill>
                  <a:schemeClr val="bg1"/>
                </a:solidFill>
                <a:latin typeface="+mn-lt"/>
              </a:rPr>
              <a:t>  Data </a:t>
            </a:r>
            <a:r>
              <a:rPr lang="en-US" altLang="en-US" sz="2200" dirty="0">
                <a:solidFill>
                  <a:schemeClr val="bg1"/>
                </a:solidFill>
                <a:latin typeface="+mn-lt"/>
              </a:rPr>
              <a:t>Quality and </a:t>
            </a:r>
            <a:r>
              <a:rPr lang="en-US" altLang="en-US" sz="2200" dirty="0" smtClean="0">
                <a:solidFill>
                  <a:schemeClr val="bg1"/>
                </a:solidFill>
                <a:latin typeface="+mn-lt"/>
              </a:rPr>
              <a:t>Continuity                             9.  Continuity of Purpose</a:t>
            </a:r>
            <a:endParaRPr lang="en-US" altLang="en-US" sz="22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 smtClean="0">
                <a:solidFill>
                  <a:schemeClr val="bg1"/>
                </a:solidFill>
                <a:latin typeface="+mn-lt"/>
              </a:rPr>
              <a:t>5</a:t>
            </a:r>
            <a:r>
              <a:rPr lang="en-US" altLang="en-US" sz="2200" dirty="0">
                <a:solidFill>
                  <a:schemeClr val="bg1"/>
                </a:solidFill>
                <a:latin typeface="+mn-lt"/>
              </a:rPr>
              <a:t>. </a:t>
            </a:r>
            <a:r>
              <a:rPr lang="en-US" altLang="en-US" sz="2200" dirty="0" smtClean="0">
                <a:solidFill>
                  <a:schemeClr val="bg1"/>
                </a:solidFill>
                <a:latin typeface="+mn-lt"/>
              </a:rPr>
              <a:t>  Environmental Assessments                            10.  Data and Metadata Access</a:t>
            </a:r>
            <a:endParaRPr lang="en-US" altLang="en-US" sz="22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dirty="0" smtClean="0"/>
              <a:t>	                                     </a:t>
            </a:r>
          </a:p>
        </p:txBody>
      </p:sp>
      <p:pic>
        <p:nvPicPr>
          <p:cNvPr id="5" name="Picture 23" descr="M:\Sara's Important Work\Tom Karl 11-01\Obser_Climat_Variability_Change\un graphics\Books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56138"/>
            <a:ext cx="1909266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8763" y="5284113"/>
            <a:ext cx="65992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en-US" sz="2200" u="sng" dirty="0">
                <a:solidFill>
                  <a:srgbClr val="FFFF00"/>
                </a:solidFill>
              </a:rPr>
              <a:t>The international framework for </a:t>
            </a:r>
            <a:r>
              <a:rPr lang="en-US" altLang="en-US" sz="2200" u="sng" dirty="0" smtClean="0">
                <a:solidFill>
                  <a:srgbClr val="FFFF00"/>
                </a:solidFill>
              </a:rPr>
              <a:t>sharing data </a:t>
            </a:r>
            <a:r>
              <a:rPr lang="en-US" altLang="en-US" sz="2200" u="sng" dirty="0">
                <a:solidFill>
                  <a:srgbClr val="FFFF00"/>
                </a:solidFill>
              </a:rPr>
              <a:t>is vital</a:t>
            </a:r>
            <a:r>
              <a:rPr lang="en-US" altLang="en-US" sz="2200" u="sng" dirty="0" smtClean="0">
                <a:solidFill>
                  <a:srgbClr val="FFFF00"/>
                </a:solidFill>
              </a:rPr>
              <a:t>.</a:t>
            </a:r>
            <a:endParaRPr lang="en-US" altLang="en-US" sz="2200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4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Shape 111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3800" dirty="0" smtClean="0">
                <a:solidFill>
                  <a:srgbClr val="F57913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3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COS </a:t>
            </a:r>
            <a:r>
              <a:rPr lang="en-US" sz="3800" dirty="0" smtClean="0">
                <a:solidFill>
                  <a:srgbClr val="F57913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3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eference </a:t>
            </a:r>
            <a:r>
              <a:rPr lang="en-US" sz="3800" dirty="0" smtClean="0">
                <a:solidFill>
                  <a:srgbClr val="F57913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US" sz="3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pper-</a:t>
            </a:r>
            <a:r>
              <a:rPr lang="en-US" sz="3800" dirty="0" smtClean="0">
                <a:solidFill>
                  <a:srgbClr val="F57913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3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ir 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3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etwork (</a:t>
            </a:r>
            <a:r>
              <a:rPr lang="en-US" sz="3800" dirty="0" smtClean="0">
                <a:solidFill>
                  <a:srgbClr val="F57913"/>
                </a:solidFill>
                <a:latin typeface="Calibri"/>
                <a:ea typeface="Calibri"/>
                <a:cs typeface="Calibri"/>
                <a:sym typeface="Calibri"/>
              </a:rPr>
              <a:t>GRUAN</a:t>
            </a:r>
            <a:r>
              <a:rPr lang="en-US" sz="3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3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112"/>
          <p:cNvSpPr txBox="1"/>
          <p:nvPr/>
        </p:nvSpPr>
        <p:spPr>
          <a:xfrm>
            <a:off x="228600" y="1447800"/>
            <a:ext cx="3962399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74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Goal: Reference-quality in situ profile observations for long-term climate monitoring/ research and to support evaluation of satellites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lt1"/>
              </a:buClr>
              <a:buSzPct val="10074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ARL Roles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306"/>
              </a:spcBef>
              <a:spcAft>
                <a:spcPts val="0"/>
              </a:spcAft>
              <a:buClr>
                <a:schemeClr val="lt1"/>
              </a:buClr>
              <a:buSzPct val="102000"/>
              <a:buFont typeface="Arial"/>
              <a:buChar char="–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Providing scientific guidance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306"/>
              </a:spcBef>
              <a:spcAft>
                <a:spcPts val="0"/>
              </a:spcAft>
              <a:buClr>
                <a:schemeClr val="lt1"/>
              </a:buClr>
              <a:buSzPct val="102000"/>
              <a:buFont typeface="Arial"/>
              <a:buChar char="–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Development of network requirements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lt1"/>
              </a:buClr>
              <a:buSzPct val="10074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Future directions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ct val="99166"/>
              <a:buFont typeface="Arial"/>
              <a:buChar char="–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Analysis of GRUAN observations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306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80000"/>
              </a:lnSpc>
              <a:spcBef>
                <a:spcPts val="306"/>
              </a:spcBef>
              <a:buClr>
                <a:schemeClr val="lt1"/>
              </a:buClr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Shape 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5298" y="2263297"/>
            <a:ext cx="4683125" cy="2435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756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908" y="6457706"/>
            <a:ext cx="2895600" cy="365125"/>
          </a:xfrm>
        </p:spPr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9</a:t>
            </a:fld>
            <a:endParaRPr lang="en-US" dirty="0"/>
          </a:p>
        </p:txBody>
      </p:sp>
      <p:pic>
        <p:nvPicPr>
          <p:cNvPr id="4" name="Shape 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609600"/>
            <a:ext cx="3645035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1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5800" y="664286"/>
            <a:ext cx="4038599" cy="278622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26"/>
          <p:cNvSpPr txBox="1"/>
          <p:nvPr/>
        </p:nvSpPr>
        <p:spPr>
          <a:xfrm>
            <a:off x="4514847" y="3966012"/>
            <a:ext cx="4419599" cy="23585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Contributions of various terms to the total uncertainty estimate of the GRUAN temperature correction for a sounding from </a:t>
            </a:r>
            <a:r>
              <a:rPr lang="en-US" sz="2000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Lindenberg</a:t>
            </a:r>
            <a:r>
              <a:rPr lang="en-US" sz="20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on 27/09/2013. Complete characterization of uncertainty makes GRUAN data unique and reference quality.</a:t>
            </a:r>
          </a:p>
        </p:txBody>
      </p:sp>
    </p:spTree>
    <p:extLst>
      <p:ext uri="{BB962C8B-B14F-4D97-AF65-F5344CB8AC3E}">
        <p14:creationId xmlns:p14="http://schemas.microsoft.com/office/powerpoint/2010/main" val="1047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ggie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13753</TotalTime>
  <Words>1658</Words>
  <Application>Microsoft Office PowerPoint</Application>
  <PresentationFormat>On-screen Show (4:3)</PresentationFormat>
  <Paragraphs>272</Paragraphs>
  <Slides>28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MaggieK</vt:lpstr>
      <vt:lpstr>Climate Observations and Analyses</vt:lpstr>
      <vt:lpstr>Relevance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Kerchner</dc:creator>
  <cp:lastModifiedBy>Margaret Kerchner</cp:lastModifiedBy>
  <cp:revision>61</cp:revision>
  <dcterms:created xsi:type="dcterms:W3CDTF">2016-01-20T16:28:12Z</dcterms:created>
  <dcterms:modified xsi:type="dcterms:W3CDTF">2016-06-09T17:55:55Z</dcterms:modified>
</cp:coreProperties>
</file>