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6" r:id="rId2"/>
    <p:sldId id="287" r:id="rId3"/>
    <p:sldId id="270" r:id="rId4"/>
    <p:sldId id="288" r:id="rId5"/>
    <p:sldId id="289" r:id="rId6"/>
    <p:sldId id="282" r:id="rId7"/>
    <p:sldId id="290" r:id="rId8"/>
    <p:sldId id="291" r:id="rId9"/>
    <p:sldId id="292" r:id="rId10"/>
    <p:sldId id="258" r:id="rId11"/>
    <p:sldId id="293" r:id="rId12"/>
    <p:sldId id="285" r:id="rId13"/>
    <p:sldId id="278" r:id="rId14"/>
    <p:sldId id="277" r:id="rId15"/>
    <p:sldId id="268" r:id="rId16"/>
    <p:sldId id="280" r:id="rId17"/>
    <p:sldId id="294" r:id="rId18"/>
    <p:sldId id="295" r:id="rId19"/>
    <p:sldId id="274" r:id="rId20"/>
    <p:sldId id="275" r:id="rId21"/>
    <p:sldId id="276" r:id="rId22"/>
    <p:sldId id="284" r:id="rId23"/>
    <p:sldId id="286" r:id="rId24"/>
    <p:sldId id="296" r:id="rId25"/>
    <p:sldId id="300" r:id="rId26"/>
    <p:sldId id="301" r:id="rId27"/>
    <p:sldId id="29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CAA62"/>
    <a:srgbClr val="D44338"/>
    <a:srgbClr val="4D99BF"/>
    <a:srgbClr val="091A4F"/>
    <a:srgbClr val="F8F8F8"/>
    <a:srgbClr val="102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8" autoAdjust="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9EB94-F5AD-452B-B5FD-14B74BEC6075}" type="datetimeFigureOut">
              <a:rPr lang="en-US" smtClean="0"/>
              <a:t>5/16/2016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937EE-F0B7-4AC3-94B7-22809C3A5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0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USCRN</a:t>
            </a:r>
            <a:r>
              <a:rPr lang="en-US" baseline="0" dirty="0" smtClean="0"/>
              <a:t> co-located with Environment Canada Reference Climate Station (RCS)  at the CARE site in Canada and a Canadian RCS is co-located with a USCRN station at the EROS data center in Sioux Falls, SD</a:t>
            </a:r>
          </a:p>
          <a:p>
            <a:r>
              <a:rPr lang="en-US" baseline="0" dirty="0" smtClean="0"/>
              <a:t>Accomplished under the NOAA US/Canada Bi-lateral agreement.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1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probability density functions in Figure 2 show a clear narrowing of the</a:t>
            </a:r>
          </a:p>
          <a:p>
            <a:r>
              <a:rPr lang="en-US" dirty="0" smtClean="0"/>
              <a:t> distribution around zero trend  differences, particularly for minimum and mean</a:t>
            </a:r>
          </a:p>
          <a:p>
            <a:r>
              <a:rPr lang="en-US" dirty="0" smtClean="0"/>
              <a:t> temperatures. For maximum temperatures the distribution is narrower, but has a slight </a:t>
            </a:r>
          </a:p>
          <a:p>
            <a:r>
              <a:rPr lang="en-US" dirty="0" smtClean="0"/>
              <a:t>negative mean. This means that adjusted (and raw) USHCN stations generally </a:t>
            </a:r>
          </a:p>
          <a:p>
            <a:r>
              <a:rPr lang="en-US" dirty="0" smtClean="0"/>
              <a:t>have a lower maximum temperature trend than their nearby USCRN pairs, similar to</a:t>
            </a:r>
          </a:p>
          <a:p>
            <a:r>
              <a:rPr lang="en-US" dirty="0" smtClean="0"/>
              <a:t> the results from the CONUS-wide analysis. Adjustments move the trend difference slightly</a:t>
            </a:r>
          </a:p>
          <a:p>
            <a:r>
              <a:rPr lang="en-US" dirty="0" smtClean="0"/>
              <a:t> closer to zero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34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16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937EE-F0B7-4AC3-94B7-22809C3A57B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41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1020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1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31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0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7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92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3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3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235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90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091A4F"/>
            </a:gs>
            <a:gs pos="99875">
              <a:srgbClr val="3C414E"/>
            </a:gs>
            <a:gs pos="99750">
              <a:srgbClr val="494E5A"/>
            </a:gs>
            <a:gs pos="99500">
              <a:srgbClr val="636771"/>
            </a:gs>
            <a:gs pos="99000">
              <a:srgbClr val="9799A0"/>
            </a:gs>
            <a:gs pos="100000">
              <a:srgbClr val="E7E9EE">
                <a:lumMod val="24000"/>
              </a:srgbClr>
            </a:gs>
            <a:gs pos="99969">
              <a:schemeClr val="bg1"/>
            </a:gs>
            <a:gs pos="99938">
              <a:srgbClr val="9DA0A6"/>
            </a:gs>
            <a:gs pos="97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91A4F"/>
                </a:solidFill>
              </a:defRPr>
            </a:lvl1pPr>
          </a:lstStyle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91A4F"/>
                </a:solidFill>
              </a:defRPr>
            </a:lvl1pPr>
          </a:lstStyle>
          <a:p>
            <a:fld id="{66CAC88C-31F3-4764-B964-B930D18D7C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5719" cy="6858000"/>
          </a:xfrm>
          <a:prstGeom prst="rect">
            <a:avLst/>
          </a:prstGeom>
          <a:gradFill>
            <a:gsLst>
              <a:gs pos="0">
                <a:srgbClr val="F8F8F8"/>
              </a:gs>
              <a:gs pos="95000">
                <a:srgbClr val="F5F5F5"/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59" y="0"/>
            <a:ext cx="9121141" cy="45719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109205" y="0"/>
            <a:ext cx="45719" cy="6858000"/>
          </a:xfrm>
          <a:prstGeom prst="rect">
            <a:avLst/>
          </a:prstGeom>
          <a:gradFill>
            <a:gsLst>
              <a:gs pos="0">
                <a:srgbClr val="F8F8F8"/>
              </a:gs>
              <a:gs pos="95000">
                <a:srgbClr val="F5F5F5"/>
              </a:gs>
              <a:gs pos="99000">
                <a:schemeClr val="bg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Observing Networks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19600"/>
            <a:ext cx="6400800" cy="1752600"/>
          </a:xfrm>
        </p:spPr>
        <p:txBody>
          <a:bodyPr/>
          <a:lstStyle/>
          <a:p>
            <a:r>
              <a:rPr lang="en-US" dirty="0" smtClean="0"/>
              <a:t>C. Bruce Baker, Director</a:t>
            </a:r>
          </a:p>
          <a:p>
            <a:r>
              <a:rPr lang="en-US" dirty="0" smtClean="0"/>
              <a:t>NOAA/OAR/ARL/ATDD</a:t>
            </a:r>
          </a:p>
          <a:p>
            <a:r>
              <a:rPr lang="en-US" dirty="0" smtClean="0"/>
              <a:t>June 22, 2016</a:t>
            </a:r>
            <a:endParaRPr lang="en-US" dirty="0"/>
          </a:p>
        </p:txBody>
      </p:sp>
      <p:pic>
        <p:nvPicPr>
          <p:cNvPr id="6" name="Picture 5" descr="UT.Tropic.200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1295400"/>
            <a:ext cx="6781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3" descr="Ithaca NY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14288"/>
            <a:ext cx="10439400" cy="6872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65525" y="1027113"/>
            <a:ext cx="4359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1295400" y="0"/>
            <a:ext cx="1043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Climate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Reference Network Station for </a:t>
            </a:r>
            <a:r>
              <a:rPr lang="en-US" sz="24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National-Level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Climate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Monitoring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Cornell University, Ithaca, New York)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72000" y="60960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Datalogger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8305800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7239000" y="3505200"/>
            <a:ext cx="4572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 flipV="1">
            <a:off x="6324600" y="3200400"/>
            <a:ext cx="838200" cy="1219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086600" y="43434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Anemometer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6172200" y="3352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 flipV="1">
            <a:off x="6248400" y="3429000"/>
            <a:ext cx="6858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781800" y="48768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Ground Temperature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 flipV="1">
            <a:off x="5867400" y="3352800"/>
            <a:ext cx="990600" cy="2057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781800" y="54864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Wetness Sensor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334000" y="5943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5181600" y="4114800"/>
            <a:ext cx="152400" cy="2057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7391400" y="3124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Power Control</a:t>
            </a:r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1676400" y="4648200"/>
            <a:ext cx="2667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Three High-Precision Platinum Resistance Thermometers in Individual Ventilated Radiation Housings</a:t>
            </a: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3962400" y="3886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V="1">
            <a:off x="3048000" y="3200400"/>
            <a:ext cx="1752600" cy="1752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3124200" y="3200400"/>
            <a:ext cx="18288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V="1">
            <a:off x="2971800" y="3276600"/>
            <a:ext cx="2209800" cy="1600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28600" y="411480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Solar Radiation (</a:t>
            </a:r>
            <a:r>
              <a:rPr lang="en-US" b="1" dirty="0" err="1">
                <a:solidFill>
                  <a:srgbClr val="FFFF00"/>
                </a:solidFill>
              </a:rPr>
              <a:t>Pyranometer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 flipV="1">
            <a:off x="1905000" y="3124200"/>
            <a:ext cx="2514600" cy="1371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0" y="1524000"/>
            <a:ext cx="3962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High-risk reduction precipitation gauge with backup gauge inside a large wind fence</a:t>
            </a:r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762000" y="2362200"/>
            <a:ext cx="6096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5257800" y="1371600"/>
            <a:ext cx="2781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Satellite </a:t>
            </a:r>
            <a:r>
              <a:rPr lang="en-US" b="1" dirty="0" smtClean="0">
                <a:solidFill>
                  <a:srgbClr val="FFFF00"/>
                </a:solidFill>
              </a:rPr>
              <a:t>communications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5410200" y="1752600"/>
            <a:ext cx="914400" cy="533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5638800" y="4038600"/>
            <a:ext cx="838200" cy="1676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6172200" y="58674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Soil Moisture &amp; Soil Temperature (in test)</a:t>
            </a: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6248400" y="27432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Relative Humidity </a:t>
            </a:r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H="1">
            <a:off x="5638800" y="2971800"/>
            <a:ext cx="609600" cy="762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861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76200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j-lt"/>
                <a:cs typeface="Arial" pitchFamily="34" charset="0"/>
              </a:rPr>
              <a:t>The Basics: How USCRN Works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28" descr="teton_PR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13" y="1371600"/>
            <a:ext cx="40703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828800" y="3200400"/>
            <a:ext cx="1524000" cy="762000"/>
          </a:xfrm>
          <a:prstGeom prst="ellipse">
            <a:avLst/>
          </a:prstGeom>
          <a:noFill/>
          <a:ln>
            <a:solidFill>
              <a:srgbClr val="76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81000" y="25146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Grand Teton CRN Station</a:t>
            </a:r>
          </a:p>
          <a:p>
            <a:r>
              <a:rPr lang="en-US" sz="1800" dirty="0">
                <a:solidFill>
                  <a:srgbClr val="760000"/>
                </a:solidFill>
                <a:latin typeface="Arial" pitchFamily="34" charset="0"/>
                <a:cs typeface="Arial" pitchFamily="34" charset="0"/>
              </a:rPr>
              <a:t>Triplicate Temperature Sensors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71600" y="3429000"/>
            <a:ext cx="533400" cy="304800"/>
          </a:xfrm>
          <a:prstGeom prst="straightConnector1">
            <a:avLst/>
          </a:prstGeom>
          <a:ln>
            <a:solidFill>
              <a:srgbClr val="76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876800" y="1371600"/>
            <a:ext cx="381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7CAA62"/>
                </a:solidFill>
                <a:cs typeface="Arial" pitchFamily="34" charset="0"/>
              </a:rPr>
              <a:t>Primary variables are measured with triplicate configurations that allow for </a:t>
            </a:r>
            <a:r>
              <a:rPr lang="en-US" sz="2400" dirty="0" err="1">
                <a:solidFill>
                  <a:srgbClr val="7CAA62"/>
                </a:solidFill>
                <a:cs typeface="Arial" pitchFamily="34" charset="0"/>
              </a:rPr>
              <a:t>intercomparisons</a:t>
            </a:r>
            <a:r>
              <a:rPr lang="en-US" sz="2400" dirty="0">
                <a:solidFill>
                  <a:srgbClr val="7CAA62"/>
                </a:solidFill>
                <a:cs typeface="Arial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7CAA62"/>
                </a:solidFill>
                <a:cs typeface="Arial" pitchFamily="34" charset="0"/>
              </a:rPr>
              <a:t> 3 PRTs measure T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7CAA62"/>
                </a:solidFill>
                <a:cs typeface="Arial" pitchFamily="34" charset="0"/>
              </a:rPr>
              <a:t> 3 wires measure P</a:t>
            </a:r>
          </a:p>
        </p:txBody>
      </p:sp>
      <p:pic>
        <p:nvPicPr>
          <p:cNvPr id="13" name="Picture 7" descr="crn tem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249613" cy="191135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484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Air Resources Laboratory</a:t>
            </a:r>
            <a:endParaRPr lang="en-US" dirty="0"/>
          </a:p>
        </p:txBody>
      </p:sp>
      <p:sp>
        <p:nvSpPr>
          <p:cNvPr id="7" name="object 2"/>
          <p:cNvSpPr/>
          <p:nvPr/>
        </p:nvSpPr>
        <p:spPr>
          <a:xfrm>
            <a:off x="0" y="3142"/>
            <a:ext cx="9143999" cy="6854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spc="-20" dirty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lang="en-US" sz="2800" spc="-55" dirty="0">
                <a:solidFill>
                  <a:srgbClr val="17375E"/>
                </a:solidFill>
                <a:latin typeface="+mj-lt"/>
                <a:cs typeface="Gill Sans MT"/>
              </a:rPr>
              <a:t>n</a:t>
            </a:r>
            <a:r>
              <a:rPr lang="en-US" sz="2800" spc="-15" dirty="0">
                <a:solidFill>
                  <a:srgbClr val="17375E"/>
                </a:solidFill>
                <a:latin typeface="+mj-lt"/>
                <a:cs typeface="Gill Sans MT"/>
              </a:rPr>
              <a:t>v</a:t>
            </a:r>
            <a:r>
              <a:rPr lang="en-US" sz="2800" dirty="0">
                <a:solidFill>
                  <a:srgbClr val="17375E"/>
                </a:solidFill>
                <a:latin typeface="+mj-lt"/>
                <a:cs typeface="Gill Sans MT"/>
              </a:rPr>
              <a:t>i</a:t>
            </a:r>
            <a:r>
              <a:rPr lang="en-US" sz="2800" spc="-55" dirty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lang="en-US" sz="2800" spc="-5" dirty="0">
                <a:solidFill>
                  <a:srgbClr val="17375E"/>
                </a:solidFill>
                <a:latin typeface="+mj-lt"/>
                <a:cs typeface="Gill Sans MT"/>
              </a:rPr>
              <a:t>o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n</a:t>
            </a:r>
            <a:r>
              <a:rPr lang="en-US" sz="2800" spc="-15" dirty="0">
                <a:solidFill>
                  <a:srgbClr val="17375E"/>
                </a:solidFill>
                <a:latin typeface="+mj-lt"/>
                <a:cs typeface="Gill Sans MT"/>
              </a:rPr>
              <a:t>me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nt</a:t>
            </a:r>
            <a:r>
              <a:rPr lang="en-US" sz="2800" spc="5" dirty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15" dirty="0">
                <a:solidFill>
                  <a:srgbClr val="17375E"/>
                </a:solidFill>
                <a:latin typeface="+mj-lt"/>
                <a:cs typeface="Gill Sans MT"/>
              </a:rPr>
              <a:t>Ca</a:t>
            </a:r>
            <a:r>
              <a:rPr lang="en-US" sz="2800" spc="-20" dirty="0">
                <a:solidFill>
                  <a:srgbClr val="17375E"/>
                </a:solidFill>
                <a:latin typeface="+mj-lt"/>
                <a:cs typeface="Gill Sans MT"/>
              </a:rPr>
              <a:t>n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a</a:t>
            </a:r>
            <a:r>
              <a:rPr lang="en-US" sz="2800" spc="-20" dirty="0">
                <a:solidFill>
                  <a:srgbClr val="17375E"/>
                </a:solidFill>
                <a:latin typeface="+mj-lt"/>
                <a:cs typeface="Gill Sans MT"/>
              </a:rPr>
              <a:t>d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a</a:t>
            </a:r>
            <a:r>
              <a:rPr lang="en-US" sz="2800" spc="-20" dirty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15" dirty="0" smtClean="0">
                <a:solidFill>
                  <a:srgbClr val="17375E"/>
                </a:solidFill>
                <a:latin typeface="+mj-lt"/>
                <a:cs typeface="Gill Sans MT"/>
              </a:rPr>
              <a:t> Ce</a:t>
            </a:r>
            <a:r>
              <a:rPr lang="en-US" sz="2800" spc="-10" dirty="0" smtClean="0">
                <a:solidFill>
                  <a:srgbClr val="17375E"/>
                </a:solidFill>
                <a:latin typeface="+mj-lt"/>
                <a:cs typeface="Gill Sans MT"/>
              </a:rPr>
              <a:t>nt</a:t>
            </a:r>
            <a:r>
              <a:rPr lang="en-US" sz="2800" spc="-40" dirty="0" smtClean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lang="en-US" sz="2800" spc="-10" dirty="0" smtClean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lang="en-US" sz="2800" spc="-20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30" dirty="0">
                <a:solidFill>
                  <a:srgbClr val="17375E"/>
                </a:solidFill>
                <a:latin typeface="+mj-lt"/>
                <a:cs typeface="Gill Sans MT"/>
              </a:rPr>
              <a:t>f</a:t>
            </a:r>
            <a:r>
              <a:rPr lang="en-US" sz="2800" spc="-5" dirty="0">
                <a:solidFill>
                  <a:srgbClr val="17375E"/>
                </a:solidFill>
                <a:latin typeface="+mj-lt"/>
                <a:cs typeface="Gill Sans MT"/>
              </a:rPr>
              <a:t>o</a:t>
            </a:r>
            <a:r>
              <a:rPr lang="en-US" sz="2800" dirty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lang="en-US" sz="2800" spc="-180" dirty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20" dirty="0">
                <a:solidFill>
                  <a:srgbClr val="17375E"/>
                </a:solidFill>
                <a:latin typeface="+mj-lt"/>
                <a:cs typeface="Gill Sans MT"/>
              </a:rPr>
              <a:t>A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tm</a:t>
            </a:r>
            <a:r>
              <a:rPr lang="en-US" sz="2800" spc="-5" dirty="0">
                <a:solidFill>
                  <a:srgbClr val="17375E"/>
                </a:solidFill>
                <a:latin typeface="+mj-lt"/>
                <a:cs typeface="Gill Sans MT"/>
              </a:rPr>
              <a:t>o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sphe</a:t>
            </a:r>
            <a:r>
              <a:rPr lang="en-US" sz="2800" spc="-5" dirty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ic Resea</a:t>
            </a:r>
            <a:r>
              <a:rPr lang="en-US" sz="2800" spc="-55" dirty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lang="en-US" sz="2800" dirty="0">
                <a:solidFill>
                  <a:srgbClr val="17375E"/>
                </a:solidFill>
                <a:latin typeface="+mj-lt"/>
                <a:cs typeface="Gill Sans MT"/>
              </a:rPr>
              <a:t>ch</a:t>
            </a:r>
            <a:r>
              <a:rPr lang="en-US" sz="2800" spc="-30" dirty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20" dirty="0">
                <a:solidFill>
                  <a:srgbClr val="17375E"/>
                </a:solidFill>
                <a:latin typeface="+mj-lt"/>
                <a:cs typeface="Gill Sans MT"/>
              </a:rPr>
              <a:t>E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xpe</a:t>
            </a:r>
            <a:r>
              <a:rPr lang="en-US" sz="2800" spc="-5" dirty="0">
                <a:solidFill>
                  <a:srgbClr val="17375E"/>
                </a:solidFill>
                <a:latin typeface="+mj-lt"/>
                <a:cs typeface="Gill Sans MT"/>
              </a:rPr>
              <a:t>r</a:t>
            </a:r>
            <a:r>
              <a:rPr lang="en-US" sz="2800" spc="-15" dirty="0">
                <a:solidFill>
                  <a:srgbClr val="17375E"/>
                </a:solidFill>
                <a:latin typeface="+mj-lt"/>
                <a:cs typeface="Gill Sans MT"/>
              </a:rPr>
              <a:t>ime</a:t>
            </a:r>
            <a:r>
              <a:rPr lang="en-US" sz="2800" spc="-10" dirty="0">
                <a:solidFill>
                  <a:srgbClr val="17375E"/>
                </a:solidFill>
                <a:latin typeface="+mj-lt"/>
                <a:cs typeface="Gill Sans MT"/>
              </a:rPr>
              <a:t>nts</a:t>
            </a:r>
            <a:r>
              <a:rPr lang="en-US" sz="2800" spc="-35" dirty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35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-5" dirty="0" smtClean="0">
                <a:solidFill>
                  <a:srgbClr val="17375E"/>
                </a:solidFill>
                <a:latin typeface="+mj-lt"/>
                <a:cs typeface="Gill Sans MT"/>
              </a:rPr>
              <a:t>Au</a:t>
            </a:r>
            <a:r>
              <a:rPr lang="en-US" sz="2800" spc="-10" dirty="0" smtClean="0">
                <a:solidFill>
                  <a:srgbClr val="17375E"/>
                </a:solidFill>
                <a:latin typeface="+mj-lt"/>
                <a:cs typeface="Gill Sans MT"/>
              </a:rPr>
              <a:t>g</a:t>
            </a:r>
            <a:r>
              <a:rPr lang="en-US" sz="2800" spc="-5" dirty="0" smtClean="0">
                <a:solidFill>
                  <a:srgbClr val="17375E"/>
                </a:solidFill>
                <a:latin typeface="+mj-lt"/>
                <a:cs typeface="Gill Sans MT"/>
              </a:rPr>
              <a:t>u</a:t>
            </a:r>
            <a:r>
              <a:rPr lang="en-US" sz="2800" dirty="0" smtClean="0">
                <a:solidFill>
                  <a:srgbClr val="17375E"/>
                </a:solidFill>
                <a:latin typeface="+mj-lt"/>
                <a:cs typeface="Gill Sans MT"/>
              </a:rPr>
              <a:t>st</a:t>
            </a:r>
            <a:r>
              <a:rPr lang="en-US" sz="2800" spc="-15" dirty="0" smtClean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spc="5" dirty="0">
                <a:solidFill>
                  <a:srgbClr val="17375E"/>
                </a:solidFill>
                <a:latin typeface="+mj-lt"/>
                <a:cs typeface="Gill Sans MT"/>
              </a:rPr>
              <a:t>8</a:t>
            </a:r>
            <a:r>
              <a:rPr lang="en-US" sz="2800" dirty="0">
                <a:solidFill>
                  <a:srgbClr val="17375E"/>
                </a:solidFill>
                <a:latin typeface="+mj-lt"/>
                <a:cs typeface="Gill Sans MT"/>
              </a:rPr>
              <a:t>,</a:t>
            </a:r>
            <a:r>
              <a:rPr lang="en-US" sz="2800" spc="-160" dirty="0">
                <a:solidFill>
                  <a:srgbClr val="17375E"/>
                </a:solidFill>
                <a:latin typeface="+mj-lt"/>
                <a:cs typeface="Gill Sans MT"/>
              </a:rPr>
              <a:t> </a:t>
            </a:r>
            <a:r>
              <a:rPr lang="en-US" sz="2800" dirty="0">
                <a:solidFill>
                  <a:srgbClr val="17375E"/>
                </a:solidFill>
                <a:latin typeface="+mj-lt"/>
                <a:cs typeface="Gill Sans MT"/>
              </a:rPr>
              <a:t>2</a:t>
            </a:r>
            <a:r>
              <a:rPr lang="en-US" sz="2800" spc="5" dirty="0">
                <a:solidFill>
                  <a:srgbClr val="17375E"/>
                </a:solidFill>
                <a:latin typeface="+mj-lt"/>
                <a:cs typeface="Gill Sans MT"/>
              </a:rPr>
              <a:t>0</a:t>
            </a:r>
            <a:r>
              <a:rPr lang="en-US" sz="2800" dirty="0">
                <a:solidFill>
                  <a:srgbClr val="17375E"/>
                </a:solidFill>
                <a:latin typeface="+mj-lt"/>
                <a:cs typeface="Gill Sans MT"/>
              </a:rPr>
              <a:t>08</a:t>
            </a:r>
            <a:endParaRPr lang="en-US" sz="2800" dirty="0">
              <a:latin typeface="+mj-lt"/>
              <a:cs typeface="Gill Sans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</a:t>
            </a:r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>
            <a:off x="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tx1"/>
                </a:solidFill>
              </a:rPr>
              <a:t>ARL Science Review, June 21-23, 2016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86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Air Resources Laboratory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16734" r="16307" b="20732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1219200" y="137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1295400" y="2209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2192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16002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2057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2057400" y="152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6096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62000" y="3810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1295400" y="4038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1600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32004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25146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Oval 15"/>
          <p:cNvSpPr>
            <a:spLocks noChangeArrowheads="1"/>
          </p:cNvSpPr>
          <p:nvPr/>
        </p:nvSpPr>
        <p:spPr bwMode="auto">
          <a:xfrm>
            <a:off x="28194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Oval 16"/>
          <p:cNvSpPr>
            <a:spLocks noChangeArrowheads="1"/>
          </p:cNvSpPr>
          <p:nvPr/>
        </p:nvSpPr>
        <p:spPr bwMode="auto">
          <a:xfrm>
            <a:off x="33528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Oval 17"/>
          <p:cNvSpPr>
            <a:spLocks noChangeArrowheads="1"/>
          </p:cNvSpPr>
          <p:nvPr/>
        </p:nvSpPr>
        <p:spPr bwMode="auto">
          <a:xfrm>
            <a:off x="31242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26670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34290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27432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29718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28956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4343400" y="624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3581400" y="518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Oval 25"/>
          <p:cNvSpPr>
            <a:spLocks noChangeArrowheads="1"/>
          </p:cNvSpPr>
          <p:nvPr/>
        </p:nvSpPr>
        <p:spPr bwMode="auto">
          <a:xfrm>
            <a:off x="35814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Oval 26"/>
          <p:cNvSpPr>
            <a:spLocks noChangeArrowheads="1"/>
          </p:cNvSpPr>
          <p:nvPr/>
        </p:nvSpPr>
        <p:spPr bwMode="auto">
          <a:xfrm>
            <a:off x="4800600" y="5334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" name="Oval 27"/>
          <p:cNvSpPr>
            <a:spLocks noChangeArrowheads="1"/>
          </p:cNvSpPr>
          <p:nvPr/>
        </p:nvSpPr>
        <p:spPr bwMode="auto">
          <a:xfrm>
            <a:off x="44196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4495800" y="4419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" name="Oval 29"/>
          <p:cNvSpPr>
            <a:spLocks noChangeArrowheads="1"/>
          </p:cNvSpPr>
          <p:nvPr/>
        </p:nvSpPr>
        <p:spPr bwMode="auto">
          <a:xfrm>
            <a:off x="3886200" y="4191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Oval 30"/>
          <p:cNvSpPr>
            <a:spLocks noChangeArrowheads="1"/>
          </p:cNvSpPr>
          <p:nvPr/>
        </p:nvSpPr>
        <p:spPr bwMode="auto">
          <a:xfrm>
            <a:off x="4478338" y="26495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9" name="Oval 31"/>
          <p:cNvSpPr>
            <a:spLocks noChangeArrowheads="1"/>
          </p:cNvSpPr>
          <p:nvPr/>
        </p:nvSpPr>
        <p:spPr bwMode="auto">
          <a:xfrm>
            <a:off x="36576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Oval 32"/>
          <p:cNvSpPr>
            <a:spLocks noChangeArrowheads="1"/>
          </p:cNvSpPr>
          <p:nvPr/>
        </p:nvSpPr>
        <p:spPr bwMode="auto">
          <a:xfrm>
            <a:off x="4495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Oval 33"/>
          <p:cNvSpPr>
            <a:spLocks noChangeArrowheads="1"/>
          </p:cNvSpPr>
          <p:nvPr/>
        </p:nvSpPr>
        <p:spPr bwMode="auto">
          <a:xfrm>
            <a:off x="40386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Oval 34"/>
          <p:cNvSpPr>
            <a:spLocks noChangeArrowheads="1"/>
          </p:cNvSpPr>
          <p:nvPr/>
        </p:nvSpPr>
        <p:spPr bwMode="auto">
          <a:xfrm>
            <a:off x="35052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Oval 35"/>
          <p:cNvSpPr>
            <a:spLocks noChangeArrowheads="1"/>
          </p:cNvSpPr>
          <p:nvPr/>
        </p:nvSpPr>
        <p:spPr bwMode="auto">
          <a:xfrm>
            <a:off x="57150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Oval 36"/>
          <p:cNvSpPr>
            <a:spLocks noChangeArrowheads="1"/>
          </p:cNvSpPr>
          <p:nvPr/>
        </p:nvSpPr>
        <p:spPr bwMode="auto">
          <a:xfrm>
            <a:off x="51054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" name="Oval 37"/>
          <p:cNvSpPr>
            <a:spLocks noChangeArrowheads="1"/>
          </p:cNvSpPr>
          <p:nvPr/>
        </p:nvSpPr>
        <p:spPr bwMode="auto">
          <a:xfrm>
            <a:off x="54864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6" name="Oval 38"/>
          <p:cNvSpPr>
            <a:spLocks noChangeArrowheads="1"/>
          </p:cNvSpPr>
          <p:nvPr/>
        </p:nvSpPr>
        <p:spPr bwMode="auto">
          <a:xfrm>
            <a:off x="5867400" y="1981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" name="Oval 39"/>
          <p:cNvSpPr>
            <a:spLocks noChangeArrowheads="1"/>
          </p:cNvSpPr>
          <p:nvPr/>
        </p:nvSpPr>
        <p:spPr bwMode="auto">
          <a:xfrm>
            <a:off x="35814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" name="Oval 40"/>
          <p:cNvSpPr>
            <a:spLocks noChangeArrowheads="1"/>
          </p:cNvSpPr>
          <p:nvPr/>
        </p:nvSpPr>
        <p:spPr bwMode="auto">
          <a:xfrm>
            <a:off x="65532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Oval 41"/>
          <p:cNvSpPr>
            <a:spLocks noChangeArrowheads="1"/>
          </p:cNvSpPr>
          <p:nvPr/>
        </p:nvSpPr>
        <p:spPr bwMode="auto">
          <a:xfrm>
            <a:off x="58674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" name="Oval 42"/>
          <p:cNvSpPr>
            <a:spLocks noChangeArrowheads="1"/>
          </p:cNvSpPr>
          <p:nvPr/>
        </p:nvSpPr>
        <p:spPr bwMode="auto">
          <a:xfrm>
            <a:off x="5410200" y="541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" name="Oval 43"/>
          <p:cNvSpPr>
            <a:spLocks noChangeArrowheads="1"/>
          </p:cNvSpPr>
          <p:nvPr/>
        </p:nvSpPr>
        <p:spPr bwMode="auto">
          <a:xfrm>
            <a:off x="52578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" name="Oval 44"/>
          <p:cNvSpPr>
            <a:spLocks noChangeArrowheads="1"/>
          </p:cNvSpPr>
          <p:nvPr/>
        </p:nvSpPr>
        <p:spPr bwMode="auto">
          <a:xfrm>
            <a:off x="5181600" y="3505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" name="Oval 45"/>
          <p:cNvSpPr>
            <a:spLocks noChangeArrowheads="1"/>
          </p:cNvSpPr>
          <p:nvPr/>
        </p:nvSpPr>
        <p:spPr bwMode="auto">
          <a:xfrm>
            <a:off x="67056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Oval 46"/>
          <p:cNvSpPr>
            <a:spLocks noChangeArrowheads="1"/>
          </p:cNvSpPr>
          <p:nvPr/>
        </p:nvSpPr>
        <p:spPr bwMode="auto">
          <a:xfrm>
            <a:off x="7239000" y="502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Oval 47"/>
          <p:cNvSpPr>
            <a:spLocks noChangeArrowheads="1"/>
          </p:cNvSpPr>
          <p:nvPr/>
        </p:nvSpPr>
        <p:spPr bwMode="auto">
          <a:xfrm>
            <a:off x="7543800" y="556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Oval 48"/>
          <p:cNvSpPr>
            <a:spLocks noChangeArrowheads="1"/>
          </p:cNvSpPr>
          <p:nvPr/>
        </p:nvSpPr>
        <p:spPr bwMode="auto">
          <a:xfrm>
            <a:off x="6248400" y="48895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Oval 49"/>
          <p:cNvSpPr>
            <a:spLocks noChangeArrowheads="1"/>
          </p:cNvSpPr>
          <p:nvPr/>
        </p:nvSpPr>
        <p:spPr bwMode="auto">
          <a:xfrm>
            <a:off x="63246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Oval 50"/>
          <p:cNvSpPr>
            <a:spLocks noChangeArrowheads="1"/>
          </p:cNvSpPr>
          <p:nvPr/>
        </p:nvSpPr>
        <p:spPr bwMode="auto">
          <a:xfrm>
            <a:off x="79248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Oval 51"/>
          <p:cNvSpPr>
            <a:spLocks noChangeArrowheads="1"/>
          </p:cNvSpPr>
          <p:nvPr/>
        </p:nvSpPr>
        <p:spPr bwMode="auto">
          <a:xfrm>
            <a:off x="7467600" y="4572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Oval 52"/>
          <p:cNvSpPr>
            <a:spLocks noChangeArrowheads="1"/>
          </p:cNvSpPr>
          <p:nvPr/>
        </p:nvSpPr>
        <p:spPr bwMode="auto">
          <a:xfrm>
            <a:off x="70866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Oval 53"/>
          <p:cNvSpPr>
            <a:spLocks noChangeArrowheads="1"/>
          </p:cNvSpPr>
          <p:nvPr/>
        </p:nvSpPr>
        <p:spPr bwMode="auto">
          <a:xfrm>
            <a:off x="7010400" y="4114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" name="Oval 54"/>
          <p:cNvSpPr>
            <a:spLocks noChangeArrowheads="1"/>
          </p:cNvSpPr>
          <p:nvPr/>
        </p:nvSpPr>
        <p:spPr bwMode="auto">
          <a:xfrm>
            <a:off x="67818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" name="Oval 55"/>
          <p:cNvSpPr>
            <a:spLocks noChangeArrowheads="1"/>
          </p:cNvSpPr>
          <p:nvPr/>
        </p:nvSpPr>
        <p:spPr bwMode="auto">
          <a:xfrm>
            <a:off x="7239000" y="3352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" name="Oval 56"/>
          <p:cNvSpPr>
            <a:spLocks noChangeArrowheads="1"/>
          </p:cNvSpPr>
          <p:nvPr/>
        </p:nvSpPr>
        <p:spPr bwMode="auto">
          <a:xfrm>
            <a:off x="64770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" name="Oval 57"/>
          <p:cNvSpPr>
            <a:spLocks noChangeArrowheads="1"/>
          </p:cNvSpPr>
          <p:nvPr/>
        </p:nvSpPr>
        <p:spPr bwMode="auto">
          <a:xfrm>
            <a:off x="6248400" y="3886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" name="Oval 58"/>
          <p:cNvSpPr>
            <a:spLocks noChangeArrowheads="1"/>
          </p:cNvSpPr>
          <p:nvPr/>
        </p:nvSpPr>
        <p:spPr bwMode="auto">
          <a:xfrm>
            <a:off x="83820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" name="Oval 59"/>
          <p:cNvSpPr>
            <a:spLocks noChangeArrowheads="1"/>
          </p:cNvSpPr>
          <p:nvPr/>
        </p:nvSpPr>
        <p:spPr bwMode="auto">
          <a:xfrm>
            <a:off x="82296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" name="Oval 60"/>
          <p:cNvSpPr>
            <a:spLocks noChangeArrowheads="1"/>
          </p:cNvSpPr>
          <p:nvPr/>
        </p:nvSpPr>
        <p:spPr bwMode="auto">
          <a:xfrm>
            <a:off x="8305800" y="2438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" name="Oval 61"/>
          <p:cNvSpPr>
            <a:spLocks noChangeArrowheads="1"/>
          </p:cNvSpPr>
          <p:nvPr/>
        </p:nvSpPr>
        <p:spPr bwMode="auto">
          <a:xfrm>
            <a:off x="7924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" name="Oval 62"/>
          <p:cNvSpPr>
            <a:spLocks noChangeArrowheads="1"/>
          </p:cNvSpPr>
          <p:nvPr/>
        </p:nvSpPr>
        <p:spPr bwMode="auto">
          <a:xfrm>
            <a:off x="75438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" name="Oval 63"/>
          <p:cNvSpPr>
            <a:spLocks noChangeArrowheads="1"/>
          </p:cNvSpPr>
          <p:nvPr/>
        </p:nvSpPr>
        <p:spPr bwMode="auto">
          <a:xfrm>
            <a:off x="8408988" y="13239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" name="Oval 64"/>
          <p:cNvSpPr>
            <a:spLocks noChangeArrowheads="1"/>
          </p:cNvSpPr>
          <p:nvPr/>
        </p:nvSpPr>
        <p:spPr bwMode="auto">
          <a:xfrm>
            <a:off x="20574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" name="Oval 65"/>
          <p:cNvSpPr>
            <a:spLocks noChangeArrowheads="1"/>
          </p:cNvSpPr>
          <p:nvPr/>
        </p:nvSpPr>
        <p:spPr bwMode="auto">
          <a:xfrm>
            <a:off x="2209800" y="4953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" name="Oval 66"/>
          <p:cNvSpPr>
            <a:spLocks noChangeArrowheads="1"/>
          </p:cNvSpPr>
          <p:nvPr/>
        </p:nvSpPr>
        <p:spPr bwMode="auto">
          <a:xfrm>
            <a:off x="58674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" name="Text Box 67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FF00"/>
                </a:solidFill>
              </a:rPr>
              <a:t>Soil Sensors Map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FF00"/>
                </a:solidFill>
              </a:rPr>
              <a:t>USDA SCAN, NWS COOP, and </a:t>
            </a:r>
            <a:r>
              <a:rPr lang="en-US" altLang="en-US" sz="20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000" b="1" dirty="0">
                <a:solidFill>
                  <a:srgbClr val="FFFF00"/>
                </a:solidFill>
              </a:rPr>
              <a:t>USCRN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FFFF00"/>
                </a:solidFill>
              </a:rPr>
              <a:t>(Deploy USCRN FY 08-12, 114 sites @ 107 locations)</a:t>
            </a:r>
          </a:p>
        </p:txBody>
      </p:sp>
      <p:sp>
        <p:nvSpPr>
          <p:cNvPr id="76" name="Oval 68"/>
          <p:cNvSpPr>
            <a:spLocks noChangeArrowheads="1"/>
          </p:cNvSpPr>
          <p:nvPr/>
        </p:nvSpPr>
        <p:spPr bwMode="auto">
          <a:xfrm>
            <a:off x="4648200" y="1752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7" name="Oval 69"/>
          <p:cNvSpPr>
            <a:spLocks noChangeArrowheads="1"/>
          </p:cNvSpPr>
          <p:nvPr/>
        </p:nvSpPr>
        <p:spPr bwMode="auto">
          <a:xfrm>
            <a:off x="1752600" y="3429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Oval 70"/>
          <p:cNvSpPr>
            <a:spLocks noChangeArrowheads="1"/>
          </p:cNvSpPr>
          <p:nvPr/>
        </p:nvSpPr>
        <p:spPr bwMode="auto">
          <a:xfrm>
            <a:off x="160020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Oval 71"/>
          <p:cNvSpPr>
            <a:spLocks noChangeArrowheads="1"/>
          </p:cNvSpPr>
          <p:nvPr/>
        </p:nvSpPr>
        <p:spPr bwMode="auto">
          <a:xfrm>
            <a:off x="685800" y="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Oval 72"/>
          <p:cNvSpPr>
            <a:spLocks noChangeArrowheads="1"/>
          </p:cNvSpPr>
          <p:nvPr/>
        </p:nvSpPr>
        <p:spPr bwMode="auto">
          <a:xfrm>
            <a:off x="762000" y="205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Oval 73"/>
          <p:cNvSpPr>
            <a:spLocks noChangeArrowheads="1"/>
          </p:cNvSpPr>
          <p:nvPr/>
        </p:nvSpPr>
        <p:spPr bwMode="auto">
          <a:xfrm>
            <a:off x="1143000" y="4495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Oval 74"/>
          <p:cNvSpPr>
            <a:spLocks noChangeArrowheads="1"/>
          </p:cNvSpPr>
          <p:nvPr/>
        </p:nvSpPr>
        <p:spPr bwMode="auto">
          <a:xfrm>
            <a:off x="1600200" y="4800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Oval 75"/>
          <p:cNvSpPr>
            <a:spLocks noChangeArrowheads="1"/>
          </p:cNvSpPr>
          <p:nvPr/>
        </p:nvSpPr>
        <p:spPr bwMode="auto">
          <a:xfrm>
            <a:off x="26670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" name="Oval 76"/>
          <p:cNvSpPr>
            <a:spLocks noChangeArrowheads="1"/>
          </p:cNvSpPr>
          <p:nvPr/>
        </p:nvSpPr>
        <p:spPr bwMode="auto">
          <a:xfrm>
            <a:off x="3733800" y="1676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" name="Oval 77"/>
          <p:cNvSpPr>
            <a:spLocks noChangeArrowheads="1"/>
          </p:cNvSpPr>
          <p:nvPr/>
        </p:nvSpPr>
        <p:spPr bwMode="auto">
          <a:xfrm>
            <a:off x="4267200" y="228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6" name="Oval 78"/>
          <p:cNvSpPr>
            <a:spLocks noChangeArrowheads="1"/>
          </p:cNvSpPr>
          <p:nvPr/>
        </p:nvSpPr>
        <p:spPr bwMode="auto">
          <a:xfrm>
            <a:off x="3886200" y="3657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Oval 79"/>
          <p:cNvSpPr>
            <a:spLocks noChangeArrowheads="1"/>
          </p:cNvSpPr>
          <p:nvPr/>
        </p:nvSpPr>
        <p:spPr bwMode="auto">
          <a:xfrm>
            <a:off x="49530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Oval 80"/>
          <p:cNvSpPr>
            <a:spLocks noChangeArrowheads="1"/>
          </p:cNvSpPr>
          <p:nvPr/>
        </p:nvSpPr>
        <p:spPr bwMode="auto">
          <a:xfrm>
            <a:off x="3429000" y="5638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Oval 81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Oval 82"/>
          <p:cNvSpPr>
            <a:spLocks noChangeArrowheads="1"/>
          </p:cNvSpPr>
          <p:nvPr/>
        </p:nvSpPr>
        <p:spPr bwMode="auto">
          <a:xfrm>
            <a:off x="4648200" y="5867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Oval 83"/>
          <p:cNvSpPr>
            <a:spLocks noChangeArrowheads="1"/>
          </p:cNvSpPr>
          <p:nvPr/>
        </p:nvSpPr>
        <p:spPr bwMode="auto">
          <a:xfrm>
            <a:off x="75438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" name="Oval 84"/>
          <p:cNvSpPr>
            <a:spLocks noChangeArrowheads="1"/>
          </p:cNvSpPr>
          <p:nvPr/>
        </p:nvSpPr>
        <p:spPr bwMode="auto">
          <a:xfrm>
            <a:off x="4953000" y="2133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" name="Oval 85"/>
          <p:cNvSpPr>
            <a:spLocks noChangeArrowheads="1"/>
          </p:cNvSpPr>
          <p:nvPr/>
        </p:nvSpPr>
        <p:spPr bwMode="auto">
          <a:xfrm>
            <a:off x="53340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4" name="Oval 86"/>
          <p:cNvSpPr>
            <a:spLocks noChangeArrowheads="1"/>
          </p:cNvSpPr>
          <p:nvPr/>
        </p:nvSpPr>
        <p:spPr bwMode="auto">
          <a:xfrm>
            <a:off x="3048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5" name="Oval 87"/>
          <p:cNvSpPr>
            <a:spLocks noChangeArrowheads="1"/>
          </p:cNvSpPr>
          <p:nvPr/>
        </p:nvSpPr>
        <p:spPr bwMode="auto">
          <a:xfrm>
            <a:off x="609600" y="41148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6" name="Oval 88"/>
          <p:cNvSpPr>
            <a:spLocks noChangeArrowheads="1"/>
          </p:cNvSpPr>
          <p:nvPr/>
        </p:nvSpPr>
        <p:spPr bwMode="auto">
          <a:xfrm>
            <a:off x="2743200" y="19812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7" name="Oval 89"/>
          <p:cNvSpPr>
            <a:spLocks noChangeArrowheads="1"/>
          </p:cNvSpPr>
          <p:nvPr/>
        </p:nvSpPr>
        <p:spPr bwMode="auto">
          <a:xfrm>
            <a:off x="3200400" y="22098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8" name="Oval 90"/>
          <p:cNvSpPr>
            <a:spLocks noChangeArrowheads="1"/>
          </p:cNvSpPr>
          <p:nvPr/>
        </p:nvSpPr>
        <p:spPr bwMode="auto">
          <a:xfrm>
            <a:off x="33528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Oval 91"/>
          <p:cNvSpPr>
            <a:spLocks noChangeArrowheads="1"/>
          </p:cNvSpPr>
          <p:nvPr/>
        </p:nvSpPr>
        <p:spPr bwMode="auto">
          <a:xfrm>
            <a:off x="3962400" y="2590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Oval 92"/>
          <p:cNvSpPr>
            <a:spLocks noChangeArrowheads="1"/>
          </p:cNvSpPr>
          <p:nvPr/>
        </p:nvSpPr>
        <p:spPr bwMode="auto">
          <a:xfrm>
            <a:off x="2209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Oval 93"/>
          <p:cNvSpPr>
            <a:spLocks noChangeArrowheads="1"/>
          </p:cNvSpPr>
          <p:nvPr/>
        </p:nvSpPr>
        <p:spPr bwMode="auto">
          <a:xfrm>
            <a:off x="6078538" y="228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Oval 94"/>
          <p:cNvSpPr>
            <a:spLocks noChangeArrowheads="1"/>
          </p:cNvSpPr>
          <p:nvPr/>
        </p:nvSpPr>
        <p:spPr bwMode="auto">
          <a:xfrm>
            <a:off x="6781800" y="3124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Oval 95"/>
          <p:cNvSpPr>
            <a:spLocks noChangeArrowheads="1"/>
          </p:cNvSpPr>
          <p:nvPr/>
        </p:nvSpPr>
        <p:spPr bwMode="auto">
          <a:xfrm>
            <a:off x="54102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Oval 96"/>
          <p:cNvSpPr>
            <a:spLocks noChangeArrowheads="1"/>
          </p:cNvSpPr>
          <p:nvPr/>
        </p:nvSpPr>
        <p:spPr bwMode="auto">
          <a:xfrm>
            <a:off x="7543800" y="6096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Oval 97"/>
          <p:cNvSpPr>
            <a:spLocks noChangeArrowheads="1"/>
          </p:cNvSpPr>
          <p:nvPr/>
        </p:nvSpPr>
        <p:spPr bwMode="auto">
          <a:xfrm>
            <a:off x="2895600" y="4876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6" name="Oval 98"/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" name="Oval 99"/>
          <p:cNvSpPr>
            <a:spLocks noChangeArrowheads="1"/>
          </p:cNvSpPr>
          <p:nvPr/>
        </p:nvSpPr>
        <p:spPr bwMode="auto">
          <a:xfrm>
            <a:off x="1981200" y="31242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8" name="Oval 100"/>
          <p:cNvSpPr>
            <a:spLocks noChangeArrowheads="1"/>
          </p:cNvSpPr>
          <p:nvPr/>
        </p:nvSpPr>
        <p:spPr bwMode="auto">
          <a:xfrm>
            <a:off x="1219200" y="30480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9" name="Oval 101"/>
          <p:cNvSpPr>
            <a:spLocks noChangeArrowheads="1"/>
          </p:cNvSpPr>
          <p:nvPr/>
        </p:nvSpPr>
        <p:spPr bwMode="auto">
          <a:xfrm>
            <a:off x="2209800" y="41910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0" name="Oval 102"/>
          <p:cNvSpPr>
            <a:spLocks noChangeArrowheads="1"/>
          </p:cNvSpPr>
          <p:nvPr/>
        </p:nvSpPr>
        <p:spPr bwMode="auto">
          <a:xfrm>
            <a:off x="381000" y="33528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1" name="Oval 103"/>
          <p:cNvSpPr>
            <a:spLocks noChangeArrowheads="1"/>
          </p:cNvSpPr>
          <p:nvPr/>
        </p:nvSpPr>
        <p:spPr bwMode="auto">
          <a:xfrm>
            <a:off x="914400" y="35052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" name="Oval 104"/>
          <p:cNvSpPr>
            <a:spLocks noChangeArrowheads="1"/>
          </p:cNvSpPr>
          <p:nvPr/>
        </p:nvSpPr>
        <p:spPr bwMode="auto">
          <a:xfrm>
            <a:off x="4343400" y="54864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3" name="Oval 105"/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4" name="Oval 106"/>
          <p:cNvSpPr>
            <a:spLocks noChangeArrowheads="1"/>
          </p:cNvSpPr>
          <p:nvPr/>
        </p:nvSpPr>
        <p:spPr bwMode="auto">
          <a:xfrm>
            <a:off x="7924800" y="19050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" name="Oval 107"/>
          <p:cNvSpPr>
            <a:spLocks noChangeArrowheads="1"/>
          </p:cNvSpPr>
          <p:nvPr/>
        </p:nvSpPr>
        <p:spPr bwMode="auto">
          <a:xfrm>
            <a:off x="7391400" y="28956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6" name="Oval 10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7" name="Text Box 109"/>
          <p:cNvSpPr txBox="1">
            <a:spLocks noChangeArrowheads="1"/>
          </p:cNvSpPr>
          <p:nvPr/>
        </p:nvSpPr>
        <p:spPr bwMode="auto">
          <a:xfrm>
            <a:off x="6553200" y="65532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18" name="Oval 110"/>
          <p:cNvSpPr>
            <a:spLocks noChangeArrowheads="1"/>
          </p:cNvSpPr>
          <p:nvPr/>
        </p:nvSpPr>
        <p:spPr bwMode="auto">
          <a:xfrm>
            <a:off x="6172200" y="53340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9" name="Oval 111"/>
          <p:cNvSpPr>
            <a:spLocks noChangeArrowheads="1"/>
          </p:cNvSpPr>
          <p:nvPr/>
        </p:nvSpPr>
        <p:spPr bwMode="auto">
          <a:xfrm>
            <a:off x="7772400" y="2971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0" name="Oval 112"/>
          <p:cNvSpPr>
            <a:spLocks noChangeArrowheads="1"/>
          </p:cNvSpPr>
          <p:nvPr/>
        </p:nvSpPr>
        <p:spPr bwMode="auto">
          <a:xfrm>
            <a:off x="5903913" y="5145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1" name="Oval 113"/>
          <p:cNvSpPr>
            <a:spLocks noChangeArrowheads="1"/>
          </p:cNvSpPr>
          <p:nvPr/>
        </p:nvSpPr>
        <p:spPr bwMode="auto">
          <a:xfrm>
            <a:off x="6172200" y="4419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" name="Oval 114"/>
          <p:cNvSpPr>
            <a:spLocks noChangeArrowheads="1"/>
          </p:cNvSpPr>
          <p:nvPr/>
        </p:nvSpPr>
        <p:spPr bwMode="auto">
          <a:xfrm>
            <a:off x="59436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" name="Oval 115"/>
          <p:cNvSpPr>
            <a:spLocks noChangeArrowheads="1"/>
          </p:cNvSpPr>
          <p:nvPr/>
        </p:nvSpPr>
        <p:spPr bwMode="auto">
          <a:xfrm>
            <a:off x="57404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4" name="Oval 116"/>
          <p:cNvSpPr>
            <a:spLocks noChangeArrowheads="1"/>
          </p:cNvSpPr>
          <p:nvPr/>
        </p:nvSpPr>
        <p:spPr bwMode="auto">
          <a:xfrm>
            <a:off x="5715000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" name="Oval 117"/>
          <p:cNvSpPr>
            <a:spLocks noChangeArrowheads="1"/>
          </p:cNvSpPr>
          <p:nvPr/>
        </p:nvSpPr>
        <p:spPr bwMode="auto">
          <a:xfrm>
            <a:off x="56388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6" name="Oval 118"/>
          <p:cNvSpPr>
            <a:spLocks noChangeArrowheads="1"/>
          </p:cNvSpPr>
          <p:nvPr/>
        </p:nvSpPr>
        <p:spPr bwMode="auto">
          <a:xfrm>
            <a:off x="56388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7" name="Oval 119"/>
          <p:cNvSpPr>
            <a:spLocks noChangeArrowheads="1"/>
          </p:cNvSpPr>
          <p:nvPr/>
        </p:nvSpPr>
        <p:spPr bwMode="auto">
          <a:xfrm>
            <a:off x="5621338" y="4706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8" name="Oval 120"/>
          <p:cNvSpPr>
            <a:spLocks noChangeArrowheads="1"/>
          </p:cNvSpPr>
          <p:nvPr/>
        </p:nvSpPr>
        <p:spPr bwMode="auto">
          <a:xfrm>
            <a:off x="5791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9" name="Oval 121"/>
          <p:cNvSpPr>
            <a:spLocks noChangeArrowheads="1"/>
          </p:cNvSpPr>
          <p:nvPr/>
        </p:nvSpPr>
        <p:spPr bwMode="auto">
          <a:xfrm>
            <a:off x="5740400" y="48990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0" name="Oval 122"/>
          <p:cNvSpPr>
            <a:spLocks noChangeArrowheads="1"/>
          </p:cNvSpPr>
          <p:nvPr/>
        </p:nvSpPr>
        <p:spPr bwMode="auto">
          <a:xfrm>
            <a:off x="5715000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1" name="Oval 123"/>
          <p:cNvSpPr>
            <a:spLocks noChangeArrowheads="1"/>
          </p:cNvSpPr>
          <p:nvPr/>
        </p:nvSpPr>
        <p:spPr bwMode="auto">
          <a:xfrm>
            <a:off x="57150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2" name="Oval 124"/>
          <p:cNvSpPr>
            <a:spLocks noChangeArrowheads="1"/>
          </p:cNvSpPr>
          <p:nvPr/>
        </p:nvSpPr>
        <p:spPr bwMode="auto">
          <a:xfrm>
            <a:off x="57150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" name="Oval 125"/>
          <p:cNvSpPr>
            <a:spLocks noChangeArrowheads="1"/>
          </p:cNvSpPr>
          <p:nvPr/>
        </p:nvSpPr>
        <p:spPr bwMode="auto">
          <a:xfrm>
            <a:off x="57912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4" name="Oval 126"/>
          <p:cNvSpPr>
            <a:spLocks noChangeArrowheads="1"/>
          </p:cNvSpPr>
          <p:nvPr/>
        </p:nvSpPr>
        <p:spPr bwMode="auto">
          <a:xfrm>
            <a:off x="57912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5" name="Oval 127"/>
          <p:cNvSpPr>
            <a:spLocks noChangeArrowheads="1"/>
          </p:cNvSpPr>
          <p:nvPr/>
        </p:nvSpPr>
        <p:spPr bwMode="auto">
          <a:xfrm>
            <a:off x="52578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6" name="Oval 128"/>
          <p:cNvSpPr>
            <a:spLocks noChangeArrowheads="1"/>
          </p:cNvSpPr>
          <p:nvPr/>
        </p:nvSpPr>
        <p:spPr bwMode="auto">
          <a:xfrm>
            <a:off x="5638800" y="4419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7" name="Oval 129"/>
          <p:cNvSpPr>
            <a:spLocks noChangeArrowheads="1"/>
          </p:cNvSpPr>
          <p:nvPr/>
        </p:nvSpPr>
        <p:spPr bwMode="auto">
          <a:xfrm>
            <a:off x="55626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8" name="Oval 130"/>
          <p:cNvSpPr>
            <a:spLocks noChangeArrowheads="1"/>
          </p:cNvSpPr>
          <p:nvPr/>
        </p:nvSpPr>
        <p:spPr bwMode="auto">
          <a:xfrm>
            <a:off x="54102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9" name="Oval 131"/>
          <p:cNvSpPr>
            <a:spLocks noChangeArrowheads="1"/>
          </p:cNvSpPr>
          <p:nvPr/>
        </p:nvSpPr>
        <p:spPr bwMode="auto">
          <a:xfrm>
            <a:off x="54102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0" name="Oval 132"/>
          <p:cNvSpPr>
            <a:spLocks noChangeArrowheads="1"/>
          </p:cNvSpPr>
          <p:nvPr/>
        </p:nvSpPr>
        <p:spPr bwMode="auto">
          <a:xfrm>
            <a:off x="5502275" y="4660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1" name="Oval 133"/>
          <p:cNvSpPr>
            <a:spLocks noChangeArrowheads="1"/>
          </p:cNvSpPr>
          <p:nvPr/>
        </p:nvSpPr>
        <p:spPr bwMode="auto">
          <a:xfrm>
            <a:off x="6516688" y="4876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2" name="Oval 134"/>
          <p:cNvSpPr>
            <a:spLocks noChangeArrowheads="1"/>
          </p:cNvSpPr>
          <p:nvPr/>
        </p:nvSpPr>
        <p:spPr bwMode="auto">
          <a:xfrm>
            <a:off x="60960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" name="Oval 135"/>
          <p:cNvSpPr>
            <a:spLocks noChangeArrowheads="1"/>
          </p:cNvSpPr>
          <p:nvPr/>
        </p:nvSpPr>
        <p:spPr bwMode="auto">
          <a:xfrm>
            <a:off x="6400800" y="44418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4" name="Oval 136"/>
          <p:cNvSpPr>
            <a:spLocks noChangeArrowheads="1"/>
          </p:cNvSpPr>
          <p:nvPr/>
        </p:nvSpPr>
        <p:spPr bwMode="auto">
          <a:xfrm>
            <a:off x="64008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5" name="Oval 137"/>
          <p:cNvSpPr>
            <a:spLocks noChangeArrowheads="1"/>
          </p:cNvSpPr>
          <p:nvPr/>
        </p:nvSpPr>
        <p:spPr bwMode="auto">
          <a:xfrm>
            <a:off x="6324600" y="4687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6" name="Oval 138"/>
          <p:cNvSpPr>
            <a:spLocks noChangeArrowheads="1"/>
          </p:cNvSpPr>
          <p:nvPr/>
        </p:nvSpPr>
        <p:spPr bwMode="auto">
          <a:xfrm>
            <a:off x="63246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7" name="Oval 139"/>
          <p:cNvSpPr>
            <a:spLocks noChangeArrowheads="1"/>
          </p:cNvSpPr>
          <p:nvPr/>
        </p:nvSpPr>
        <p:spPr bwMode="auto">
          <a:xfrm>
            <a:off x="6172200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8" name="Oval 140"/>
          <p:cNvSpPr>
            <a:spLocks noChangeArrowheads="1"/>
          </p:cNvSpPr>
          <p:nvPr/>
        </p:nvSpPr>
        <p:spPr bwMode="auto">
          <a:xfrm>
            <a:off x="6215063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9" name="Oval 141"/>
          <p:cNvSpPr>
            <a:spLocks noChangeArrowheads="1"/>
          </p:cNvSpPr>
          <p:nvPr/>
        </p:nvSpPr>
        <p:spPr bwMode="auto">
          <a:xfrm>
            <a:off x="62484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0" name="Oval 142"/>
          <p:cNvSpPr>
            <a:spLocks noChangeArrowheads="1"/>
          </p:cNvSpPr>
          <p:nvPr/>
        </p:nvSpPr>
        <p:spPr bwMode="auto">
          <a:xfrm>
            <a:off x="6324600" y="4419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1" name="Oval 143"/>
          <p:cNvSpPr>
            <a:spLocks noChangeArrowheads="1"/>
          </p:cNvSpPr>
          <p:nvPr/>
        </p:nvSpPr>
        <p:spPr bwMode="auto">
          <a:xfrm>
            <a:off x="6324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2" name="Oval 144"/>
          <p:cNvSpPr>
            <a:spLocks noChangeArrowheads="1"/>
          </p:cNvSpPr>
          <p:nvPr/>
        </p:nvSpPr>
        <p:spPr bwMode="auto">
          <a:xfrm>
            <a:off x="60198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" name="Oval 145"/>
          <p:cNvSpPr>
            <a:spLocks noChangeArrowheads="1"/>
          </p:cNvSpPr>
          <p:nvPr/>
        </p:nvSpPr>
        <p:spPr bwMode="auto">
          <a:xfrm>
            <a:off x="61722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4" name="Oval 146"/>
          <p:cNvSpPr>
            <a:spLocks noChangeArrowheads="1"/>
          </p:cNvSpPr>
          <p:nvPr/>
        </p:nvSpPr>
        <p:spPr bwMode="auto">
          <a:xfrm>
            <a:off x="6324600" y="43227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5" name="Oval 147"/>
          <p:cNvSpPr>
            <a:spLocks noChangeArrowheads="1"/>
          </p:cNvSpPr>
          <p:nvPr/>
        </p:nvSpPr>
        <p:spPr bwMode="auto">
          <a:xfrm>
            <a:off x="37338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6" name="Oval 148"/>
          <p:cNvSpPr>
            <a:spLocks noChangeArrowheads="1"/>
          </p:cNvSpPr>
          <p:nvPr/>
        </p:nvSpPr>
        <p:spPr bwMode="auto">
          <a:xfrm>
            <a:off x="4800600" y="5562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7" name="Oval 149"/>
          <p:cNvSpPr>
            <a:spLocks noChangeArrowheads="1"/>
          </p:cNvSpPr>
          <p:nvPr/>
        </p:nvSpPr>
        <p:spPr bwMode="auto">
          <a:xfrm>
            <a:off x="35814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8" name="Oval 150"/>
          <p:cNvSpPr>
            <a:spLocks noChangeArrowheads="1"/>
          </p:cNvSpPr>
          <p:nvPr/>
        </p:nvSpPr>
        <p:spPr bwMode="auto">
          <a:xfrm>
            <a:off x="36576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9" name="Oval 151"/>
          <p:cNvSpPr>
            <a:spLocks noChangeArrowheads="1"/>
          </p:cNvSpPr>
          <p:nvPr/>
        </p:nvSpPr>
        <p:spPr bwMode="auto">
          <a:xfrm>
            <a:off x="37338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0" name="Oval 152"/>
          <p:cNvSpPr>
            <a:spLocks noChangeArrowheads="1"/>
          </p:cNvSpPr>
          <p:nvPr/>
        </p:nvSpPr>
        <p:spPr bwMode="auto">
          <a:xfrm>
            <a:off x="5638800" y="228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1" name="Oval 153"/>
          <p:cNvSpPr>
            <a:spLocks noChangeArrowheads="1"/>
          </p:cNvSpPr>
          <p:nvPr/>
        </p:nvSpPr>
        <p:spPr bwMode="auto">
          <a:xfrm>
            <a:off x="1635125" y="2622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2" name="Oval 154"/>
          <p:cNvSpPr>
            <a:spLocks noChangeArrowheads="1"/>
          </p:cNvSpPr>
          <p:nvPr/>
        </p:nvSpPr>
        <p:spPr bwMode="auto">
          <a:xfrm>
            <a:off x="1905000" y="2514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3" name="Oval 155"/>
          <p:cNvSpPr>
            <a:spLocks noChangeArrowheads="1"/>
          </p:cNvSpPr>
          <p:nvPr/>
        </p:nvSpPr>
        <p:spPr bwMode="auto">
          <a:xfrm>
            <a:off x="1846263" y="2420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" name="Oval 156"/>
          <p:cNvSpPr>
            <a:spLocks noChangeArrowheads="1"/>
          </p:cNvSpPr>
          <p:nvPr/>
        </p:nvSpPr>
        <p:spPr bwMode="auto">
          <a:xfrm>
            <a:off x="1752600" y="2362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5" name="Oval 157"/>
          <p:cNvSpPr>
            <a:spLocks noChangeArrowheads="1"/>
          </p:cNvSpPr>
          <p:nvPr/>
        </p:nvSpPr>
        <p:spPr bwMode="auto">
          <a:xfrm>
            <a:off x="914400" y="2667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6" name="Oval 158"/>
          <p:cNvSpPr>
            <a:spLocks noChangeArrowheads="1"/>
          </p:cNvSpPr>
          <p:nvPr/>
        </p:nvSpPr>
        <p:spPr bwMode="auto">
          <a:xfrm>
            <a:off x="1295400" y="2590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7" name="Oval 159"/>
          <p:cNvSpPr>
            <a:spLocks noChangeArrowheads="1"/>
          </p:cNvSpPr>
          <p:nvPr/>
        </p:nvSpPr>
        <p:spPr bwMode="auto">
          <a:xfrm>
            <a:off x="1371600" y="2362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8" name="Oval 160"/>
          <p:cNvSpPr>
            <a:spLocks noChangeArrowheads="1"/>
          </p:cNvSpPr>
          <p:nvPr/>
        </p:nvSpPr>
        <p:spPr bwMode="auto">
          <a:xfrm>
            <a:off x="32004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9" name="Oval 161"/>
          <p:cNvSpPr>
            <a:spLocks noChangeArrowheads="1"/>
          </p:cNvSpPr>
          <p:nvPr/>
        </p:nvSpPr>
        <p:spPr bwMode="auto">
          <a:xfrm>
            <a:off x="22860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0" name="Oval 162"/>
          <p:cNvSpPr>
            <a:spLocks noChangeArrowheads="1"/>
          </p:cNvSpPr>
          <p:nvPr/>
        </p:nvSpPr>
        <p:spPr bwMode="auto">
          <a:xfrm>
            <a:off x="1219200" y="2819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1" name="Oval 163"/>
          <p:cNvSpPr>
            <a:spLocks noChangeArrowheads="1"/>
          </p:cNvSpPr>
          <p:nvPr/>
        </p:nvSpPr>
        <p:spPr bwMode="auto">
          <a:xfrm>
            <a:off x="1524000" y="1828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2" name="Oval 164"/>
          <p:cNvSpPr>
            <a:spLocks noChangeArrowheads="1"/>
          </p:cNvSpPr>
          <p:nvPr/>
        </p:nvSpPr>
        <p:spPr bwMode="auto">
          <a:xfrm>
            <a:off x="2743200" y="1644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" name="Oval 165"/>
          <p:cNvSpPr>
            <a:spLocks noChangeArrowheads="1"/>
          </p:cNvSpPr>
          <p:nvPr/>
        </p:nvSpPr>
        <p:spPr bwMode="auto">
          <a:xfrm>
            <a:off x="3381375" y="33813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" name="Oval 166"/>
          <p:cNvSpPr>
            <a:spLocks noChangeArrowheads="1"/>
          </p:cNvSpPr>
          <p:nvPr/>
        </p:nvSpPr>
        <p:spPr bwMode="auto">
          <a:xfrm>
            <a:off x="34290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5" name="Oval 167"/>
          <p:cNvSpPr>
            <a:spLocks noChangeArrowheads="1"/>
          </p:cNvSpPr>
          <p:nvPr/>
        </p:nvSpPr>
        <p:spPr bwMode="auto">
          <a:xfrm>
            <a:off x="38100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6" name="Oval 168"/>
          <p:cNvSpPr>
            <a:spLocks noChangeArrowheads="1"/>
          </p:cNvSpPr>
          <p:nvPr/>
        </p:nvSpPr>
        <p:spPr bwMode="auto">
          <a:xfrm>
            <a:off x="43434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7" name="Oval 169"/>
          <p:cNvSpPr>
            <a:spLocks noChangeArrowheads="1"/>
          </p:cNvSpPr>
          <p:nvPr/>
        </p:nvSpPr>
        <p:spPr bwMode="auto">
          <a:xfrm>
            <a:off x="4343400" y="4419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8" name="Oval 170"/>
          <p:cNvSpPr>
            <a:spLocks noChangeArrowheads="1"/>
          </p:cNvSpPr>
          <p:nvPr/>
        </p:nvSpPr>
        <p:spPr bwMode="auto">
          <a:xfrm>
            <a:off x="44958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9" name="Oval 171"/>
          <p:cNvSpPr>
            <a:spLocks noChangeArrowheads="1"/>
          </p:cNvSpPr>
          <p:nvPr/>
        </p:nvSpPr>
        <p:spPr bwMode="auto">
          <a:xfrm>
            <a:off x="46482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0" name="Oval 172"/>
          <p:cNvSpPr>
            <a:spLocks noChangeArrowheads="1"/>
          </p:cNvSpPr>
          <p:nvPr/>
        </p:nvSpPr>
        <p:spPr bwMode="auto">
          <a:xfrm>
            <a:off x="41910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1" name="Oval 173"/>
          <p:cNvSpPr>
            <a:spLocks noChangeArrowheads="1"/>
          </p:cNvSpPr>
          <p:nvPr/>
        </p:nvSpPr>
        <p:spPr bwMode="auto">
          <a:xfrm>
            <a:off x="4533900" y="33178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2" name="Oval 174"/>
          <p:cNvSpPr>
            <a:spLocks noChangeArrowheads="1"/>
          </p:cNvSpPr>
          <p:nvPr/>
        </p:nvSpPr>
        <p:spPr bwMode="auto">
          <a:xfrm>
            <a:off x="4524375" y="26955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3" name="Oval 175"/>
          <p:cNvSpPr>
            <a:spLocks noChangeArrowheads="1"/>
          </p:cNvSpPr>
          <p:nvPr/>
        </p:nvSpPr>
        <p:spPr bwMode="auto">
          <a:xfrm>
            <a:off x="3962400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" name="Oval 176"/>
          <p:cNvSpPr>
            <a:spLocks noChangeArrowheads="1"/>
          </p:cNvSpPr>
          <p:nvPr/>
        </p:nvSpPr>
        <p:spPr bwMode="auto">
          <a:xfrm>
            <a:off x="4572000" y="1905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5" name="Oval 177"/>
          <p:cNvSpPr>
            <a:spLocks noChangeArrowheads="1"/>
          </p:cNvSpPr>
          <p:nvPr/>
        </p:nvSpPr>
        <p:spPr bwMode="auto">
          <a:xfrm>
            <a:off x="4724400" y="2971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6" name="Oval 178"/>
          <p:cNvSpPr>
            <a:spLocks noChangeArrowheads="1"/>
          </p:cNvSpPr>
          <p:nvPr/>
        </p:nvSpPr>
        <p:spPr bwMode="auto">
          <a:xfrm>
            <a:off x="5029200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7" name="Oval 179"/>
          <p:cNvSpPr>
            <a:spLocks noChangeArrowheads="1"/>
          </p:cNvSpPr>
          <p:nvPr/>
        </p:nvSpPr>
        <p:spPr bwMode="auto">
          <a:xfrm>
            <a:off x="5029200" y="3429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8" name="Oval 180"/>
          <p:cNvSpPr>
            <a:spLocks noChangeArrowheads="1"/>
          </p:cNvSpPr>
          <p:nvPr/>
        </p:nvSpPr>
        <p:spPr bwMode="auto">
          <a:xfrm>
            <a:off x="5029200" y="3657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9" name="Oval 181"/>
          <p:cNvSpPr>
            <a:spLocks noChangeArrowheads="1"/>
          </p:cNvSpPr>
          <p:nvPr/>
        </p:nvSpPr>
        <p:spPr bwMode="auto">
          <a:xfrm>
            <a:off x="50292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0" name="Oval 182"/>
          <p:cNvSpPr>
            <a:spLocks noChangeArrowheads="1"/>
          </p:cNvSpPr>
          <p:nvPr/>
        </p:nvSpPr>
        <p:spPr bwMode="auto">
          <a:xfrm>
            <a:off x="5602288" y="3352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1" name="Oval 183"/>
          <p:cNvSpPr>
            <a:spLocks noChangeArrowheads="1"/>
          </p:cNvSpPr>
          <p:nvPr/>
        </p:nvSpPr>
        <p:spPr bwMode="auto">
          <a:xfrm>
            <a:off x="5715000" y="4114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2" name="Oval 184"/>
          <p:cNvSpPr>
            <a:spLocks noChangeArrowheads="1"/>
          </p:cNvSpPr>
          <p:nvPr/>
        </p:nvSpPr>
        <p:spPr bwMode="auto">
          <a:xfrm>
            <a:off x="6019800" y="3962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3" name="Oval 185"/>
          <p:cNvSpPr>
            <a:spLocks noChangeArrowheads="1"/>
          </p:cNvSpPr>
          <p:nvPr/>
        </p:nvSpPr>
        <p:spPr bwMode="auto">
          <a:xfrm>
            <a:off x="6278563" y="39211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" name="Oval 186"/>
          <p:cNvSpPr>
            <a:spLocks noChangeArrowheads="1"/>
          </p:cNvSpPr>
          <p:nvPr/>
        </p:nvSpPr>
        <p:spPr bwMode="auto">
          <a:xfrm>
            <a:off x="7391400" y="5486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5" name="Oval 187"/>
          <p:cNvSpPr>
            <a:spLocks noChangeArrowheads="1"/>
          </p:cNvSpPr>
          <p:nvPr/>
        </p:nvSpPr>
        <p:spPr bwMode="auto">
          <a:xfrm>
            <a:off x="6781800" y="5334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6" name="Oval 188"/>
          <p:cNvSpPr>
            <a:spLocks noChangeArrowheads="1"/>
          </p:cNvSpPr>
          <p:nvPr/>
        </p:nvSpPr>
        <p:spPr bwMode="auto">
          <a:xfrm>
            <a:off x="7696200" y="6172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7" name="Oval 189"/>
          <p:cNvSpPr>
            <a:spLocks noChangeArrowheads="1"/>
          </p:cNvSpPr>
          <p:nvPr/>
        </p:nvSpPr>
        <p:spPr bwMode="auto">
          <a:xfrm>
            <a:off x="6934200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8" name="Oval 190"/>
          <p:cNvSpPr>
            <a:spLocks noChangeArrowheads="1"/>
          </p:cNvSpPr>
          <p:nvPr/>
        </p:nvSpPr>
        <p:spPr bwMode="auto">
          <a:xfrm>
            <a:off x="6818313" y="45243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9" name="Oval 191"/>
          <p:cNvSpPr>
            <a:spLocks noChangeArrowheads="1"/>
          </p:cNvSpPr>
          <p:nvPr/>
        </p:nvSpPr>
        <p:spPr bwMode="auto">
          <a:xfrm>
            <a:off x="7239000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0" name="Oval 192"/>
          <p:cNvSpPr>
            <a:spLocks noChangeArrowheads="1"/>
          </p:cNvSpPr>
          <p:nvPr/>
        </p:nvSpPr>
        <p:spPr bwMode="auto">
          <a:xfrm>
            <a:off x="74676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1" name="Oval 193"/>
          <p:cNvSpPr>
            <a:spLocks noChangeArrowheads="1"/>
          </p:cNvSpPr>
          <p:nvPr/>
        </p:nvSpPr>
        <p:spPr bwMode="auto">
          <a:xfrm>
            <a:off x="7924800" y="3886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2" name="Oval 194"/>
          <p:cNvSpPr>
            <a:spLocks noChangeArrowheads="1"/>
          </p:cNvSpPr>
          <p:nvPr/>
        </p:nvSpPr>
        <p:spPr bwMode="auto">
          <a:xfrm>
            <a:off x="78486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3" name="Oval 195"/>
          <p:cNvSpPr>
            <a:spLocks noChangeArrowheads="1"/>
          </p:cNvSpPr>
          <p:nvPr/>
        </p:nvSpPr>
        <p:spPr bwMode="auto">
          <a:xfrm>
            <a:off x="7239000" y="3886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" name="Oval 196"/>
          <p:cNvSpPr>
            <a:spLocks noChangeArrowheads="1"/>
          </p:cNvSpPr>
          <p:nvPr/>
        </p:nvSpPr>
        <p:spPr bwMode="auto">
          <a:xfrm>
            <a:off x="7391400" y="3581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" name="Oval 197"/>
          <p:cNvSpPr>
            <a:spLocks noChangeArrowheads="1"/>
          </p:cNvSpPr>
          <p:nvPr/>
        </p:nvSpPr>
        <p:spPr bwMode="auto">
          <a:xfrm>
            <a:off x="7543800" y="3505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" name="Oval 198"/>
          <p:cNvSpPr>
            <a:spLocks noChangeArrowheads="1"/>
          </p:cNvSpPr>
          <p:nvPr/>
        </p:nvSpPr>
        <p:spPr bwMode="auto">
          <a:xfrm>
            <a:off x="7620000" y="3276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" name="Oval 199"/>
          <p:cNvSpPr>
            <a:spLocks noChangeArrowheads="1"/>
          </p:cNvSpPr>
          <p:nvPr/>
        </p:nvSpPr>
        <p:spPr bwMode="auto">
          <a:xfrm>
            <a:off x="7431088" y="29432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" name="Oval 200"/>
          <p:cNvSpPr>
            <a:spLocks noChangeArrowheads="1"/>
          </p:cNvSpPr>
          <p:nvPr/>
        </p:nvSpPr>
        <p:spPr bwMode="auto">
          <a:xfrm>
            <a:off x="7620000" y="29241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9" name="Oval 201"/>
          <p:cNvSpPr>
            <a:spLocks noChangeArrowheads="1"/>
          </p:cNvSpPr>
          <p:nvPr/>
        </p:nvSpPr>
        <p:spPr bwMode="auto">
          <a:xfrm>
            <a:off x="7391400" y="2514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0" name="Oval 202"/>
          <p:cNvSpPr>
            <a:spLocks noChangeArrowheads="1"/>
          </p:cNvSpPr>
          <p:nvPr/>
        </p:nvSpPr>
        <p:spPr bwMode="auto">
          <a:xfrm>
            <a:off x="8001000" y="2286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1" name="Oval 203"/>
          <p:cNvSpPr>
            <a:spLocks noChangeArrowheads="1"/>
          </p:cNvSpPr>
          <p:nvPr/>
        </p:nvSpPr>
        <p:spPr bwMode="auto">
          <a:xfrm>
            <a:off x="8001000" y="1981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2" name="Oval 204"/>
          <p:cNvSpPr>
            <a:spLocks noChangeArrowheads="1"/>
          </p:cNvSpPr>
          <p:nvPr/>
        </p:nvSpPr>
        <p:spPr bwMode="auto">
          <a:xfrm>
            <a:off x="8153400" y="2057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" name="Oval 205"/>
          <p:cNvSpPr>
            <a:spLocks noChangeArrowheads="1"/>
          </p:cNvSpPr>
          <p:nvPr/>
        </p:nvSpPr>
        <p:spPr bwMode="auto">
          <a:xfrm>
            <a:off x="8153400" y="2133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" name="Oval 206"/>
          <p:cNvSpPr>
            <a:spLocks noChangeArrowheads="1"/>
          </p:cNvSpPr>
          <p:nvPr/>
        </p:nvSpPr>
        <p:spPr bwMode="auto">
          <a:xfrm>
            <a:off x="6629400" y="3276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" name="Oval 207"/>
          <p:cNvSpPr>
            <a:spLocks noChangeArrowheads="1"/>
          </p:cNvSpPr>
          <p:nvPr/>
        </p:nvSpPr>
        <p:spPr bwMode="auto">
          <a:xfrm>
            <a:off x="6858000" y="2895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6" name="Oval 208"/>
          <p:cNvSpPr>
            <a:spLocks noChangeArrowheads="1"/>
          </p:cNvSpPr>
          <p:nvPr/>
        </p:nvSpPr>
        <p:spPr bwMode="auto">
          <a:xfrm>
            <a:off x="35052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7" name="Oval 209"/>
          <p:cNvSpPr>
            <a:spLocks noChangeArrowheads="1"/>
          </p:cNvSpPr>
          <p:nvPr/>
        </p:nvSpPr>
        <p:spPr bwMode="auto">
          <a:xfrm>
            <a:off x="3429000" y="480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8" name="Oval 210"/>
          <p:cNvSpPr>
            <a:spLocks noChangeArrowheads="1"/>
          </p:cNvSpPr>
          <p:nvPr/>
        </p:nvSpPr>
        <p:spPr bwMode="auto">
          <a:xfrm>
            <a:off x="228600" y="617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9" name="Text Box 211"/>
          <p:cNvSpPr txBox="1">
            <a:spLocks noChangeArrowheads="1"/>
          </p:cNvSpPr>
          <p:nvPr/>
        </p:nvSpPr>
        <p:spPr bwMode="auto">
          <a:xfrm>
            <a:off x="381000" y="609600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0000"/>
                </a:solidFill>
              </a:rPr>
              <a:t>CRN (Moisture &amp; Temp ~114 FY 08-12)</a:t>
            </a:r>
          </a:p>
        </p:txBody>
      </p:sp>
      <p:sp>
        <p:nvSpPr>
          <p:cNvPr id="220" name="Oval 212"/>
          <p:cNvSpPr>
            <a:spLocks noChangeArrowheads="1"/>
          </p:cNvSpPr>
          <p:nvPr/>
        </p:nvSpPr>
        <p:spPr bwMode="auto">
          <a:xfrm>
            <a:off x="228600" y="5943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1" name="Text Box 213"/>
          <p:cNvSpPr txBox="1">
            <a:spLocks noChangeArrowheads="1"/>
          </p:cNvSpPr>
          <p:nvPr/>
        </p:nvSpPr>
        <p:spPr bwMode="auto">
          <a:xfrm>
            <a:off x="381000" y="57912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chemeClr val="accent1"/>
                </a:solidFill>
              </a:rPr>
              <a:t>SCAN (Moisture &amp; Temp ~111)</a:t>
            </a:r>
          </a:p>
        </p:txBody>
      </p:sp>
      <p:sp>
        <p:nvSpPr>
          <p:cNvPr id="222" name="Oval 214"/>
          <p:cNvSpPr>
            <a:spLocks noChangeArrowheads="1"/>
          </p:cNvSpPr>
          <p:nvPr/>
        </p:nvSpPr>
        <p:spPr bwMode="auto">
          <a:xfrm>
            <a:off x="838200" y="1981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3" name="Oval 215"/>
          <p:cNvSpPr>
            <a:spLocks noChangeArrowheads="1"/>
          </p:cNvSpPr>
          <p:nvPr/>
        </p:nvSpPr>
        <p:spPr bwMode="auto">
          <a:xfrm>
            <a:off x="762000" y="2133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4" name="Oval 216"/>
          <p:cNvSpPr>
            <a:spLocks noChangeArrowheads="1"/>
          </p:cNvSpPr>
          <p:nvPr/>
        </p:nvSpPr>
        <p:spPr bwMode="auto">
          <a:xfrm>
            <a:off x="1066800" y="2209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5" name="Oval 217"/>
          <p:cNvSpPr>
            <a:spLocks noChangeArrowheads="1"/>
          </p:cNvSpPr>
          <p:nvPr/>
        </p:nvSpPr>
        <p:spPr bwMode="auto">
          <a:xfrm>
            <a:off x="1371600" y="2057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6" name="Oval 218"/>
          <p:cNvSpPr>
            <a:spLocks noChangeArrowheads="1"/>
          </p:cNvSpPr>
          <p:nvPr/>
        </p:nvSpPr>
        <p:spPr bwMode="auto">
          <a:xfrm>
            <a:off x="1524000" y="2209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7" name="Oval 219"/>
          <p:cNvSpPr>
            <a:spLocks noChangeArrowheads="1"/>
          </p:cNvSpPr>
          <p:nvPr/>
        </p:nvSpPr>
        <p:spPr bwMode="auto">
          <a:xfrm>
            <a:off x="1644650" y="1905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8" name="Oval 220"/>
          <p:cNvSpPr>
            <a:spLocks noChangeArrowheads="1"/>
          </p:cNvSpPr>
          <p:nvPr/>
        </p:nvSpPr>
        <p:spPr bwMode="auto">
          <a:xfrm>
            <a:off x="1752600" y="1905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29" name="Oval 221"/>
          <p:cNvSpPr>
            <a:spLocks noChangeArrowheads="1"/>
          </p:cNvSpPr>
          <p:nvPr/>
        </p:nvSpPr>
        <p:spPr bwMode="auto">
          <a:xfrm>
            <a:off x="1800225" y="1600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0" name="Oval 222"/>
          <p:cNvSpPr>
            <a:spLocks noChangeArrowheads="1"/>
          </p:cNvSpPr>
          <p:nvPr/>
        </p:nvSpPr>
        <p:spPr bwMode="auto">
          <a:xfrm>
            <a:off x="2286000" y="2667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1" name="Oval 223"/>
          <p:cNvSpPr>
            <a:spLocks noChangeArrowheads="1"/>
          </p:cNvSpPr>
          <p:nvPr/>
        </p:nvSpPr>
        <p:spPr bwMode="auto">
          <a:xfrm>
            <a:off x="2220913" y="2743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2" name="Oval 224"/>
          <p:cNvSpPr>
            <a:spLocks noChangeArrowheads="1"/>
          </p:cNvSpPr>
          <p:nvPr/>
        </p:nvSpPr>
        <p:spPr bwMode="auto">
          <a:xfrm>
            <a:off x="20574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3" name="Oval 225"/>
          <p:cNvSpPr>
            <a:spLocks noChangeArrowheads="1"/>
          </p:cNvSpPr>
          <p:nvPr/>
        </p:nvSpPr>
        <p:spPr bwMode="auto">
          <a:xfrm>
            <a:off x="1905000" y="2870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4" name="Oval 226"/>
          <p:cNvSpPr>
            <a:spLocks noChangeArrowheads="1"/>
          </p:cNvSpPr>
          <p:nvPr/>
        </p:nvSpPr>
        <p:spPr bwMode="auto">
          <a:xfrm>
            <a:off x="18288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5" name="Oval 227"/>
          <p:cNvSpPr>
            <a:spLocks noChangeArrowheads="1"/>
          </p:cNvSpPr>
          <p:nvPr/>
        </p:nvSpPr>
        <p:spPr bwMode="auto">
          <a:xfrm>
            <a:off x="1600200" y="2590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6" name="Oval 228"/>
          <p:cNvSpPr>
            <a:spLocks noChangeArrowheads="1"/>
          </p:cNvSpPr>
          <p:nvPr/>
        </p:nvSpPr>
        <p:spPr bwMode="auto">
          <a:xfrm>
            <a:off x="1676400" y="2590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7" name="Oval 229"/>
          <p:cNvSpPr>
            <a:spLocks noChangeArrowheads="1"/>
          </p:cNvSpPr>
          <p:nvPr/>
        </p:nvSpPr>
        <p:spPr bwMode="auto">
          <a:xfrm>
            <a:off x="1644650" y="2514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8" name="Oval 230"/>
          <p:cNvSpPr>
            <a:spLocks noChangeArrowheads="1"/>
          </p:cNvSpPr>
          <p:nvPr/>
        </p:nvSpPr>
        <p:spPr bwMode="auto">
          <a:xfrm>
            <a:off x="609600" y="3505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39" name="Oval 231"/>
          <p:cNvSpPr>
            <a:spLocks noChangeArrowheads="1"/>
          </p:cNvSpPr>
          <p:nvPr/>
        </p:nvSpPr>
        <p:spPr bwMode="auto">
          <a:xfrm>
            <a:off x="2438400" y="4953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0" name="Oval 232"/>
          <p:cNvSpPr>
            <a:spLocks noChangeArrowheads="1"/>
          </p:cNvSpPr>
          <p:nvPr/>
        </p:nvSpPr>
        <p:spPr bwMode="auto">
          <a:xfrm>
            <a:off x="2133600" y="3657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1" name="Oval 233"/>
          <p:cNvSpPr>
            <a:spLocks noChangeArrowheads="1"/>
          </p:cNvSpPr>
          <p:nvPr/>
        </p:nvSpPr>
        <p:spPr bwMode="auto">
          <a:xfrm>
            <a:off x="2209800" y="3200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2" name="Oval 234"/>
          <p:cNvSpPr>
            <a:spLocks noChangeArrowheads="1"/>
          </p:cNvSpPr>
          <p:nvPr/>
        </p:nvSpPr>
        <p:spPr bwMode="auto">
          <a:xfrm>
            <a:off x="2209800" y="3048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3" name="Oval 235"/>
          <p:cNvSpPr>
            <a:spLocks noChangeArrowheads="1"/>
          </p:cNvSpPr>
          <p:nvPr/>
        </p:nvSpPr>
        <p:spPr bwMode="auto">
          <a:xfrm>
            <a:off x="2057400" y="1676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4" name="Oval 236"/>
          <p:cNvSpPr>
            <a:spLocks noChangeArrowheads="1"/>
          </p:cNvSpPr>
          <p:nvPr/>
        </p:nvSpPr>
        <p:spPr bwMode="auto">
          <a:xfrm>
            <a:off x="2438400" y="2286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5" name="Oval 237"/>
          <p:cNvSpPr>
            <a:spLocks noChangeArrowheads="1"/>
          </p:cNvSpPr>
          <p:nvPr/>
        </p:nvSpPr>
        <p:spPr bwMode="auto">
          <a:xfrm>
            <a:off x="2667000" y="2057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6" name="Oval 238"/>
          <p:cNvSpPr>
            <a:spLocks noChangeArrowheads="1"/>
          </p:cNvSpPr>
          <p:nvPr/>
        </p:nvSpPr>
        <p:spPr bwMode="auto">
          <a:xfrm>
            <a:off x="3124200" y="2514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7" name="Oval 239"/>
          <p:cNvSpPr>
            <a:spLocks noChangeArrowheads="1"/>
          </p:cNvSpPr>
          <p:nvPr/>
        </p:nvSpPr>
        <p:spPr bwMode="auto">
          <a:xfrm>
            <a:off x="3352800" y="3276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8" name="Oval 240"/>
          <p:cNvSpPr>
            <a:spLocks noChangeArrowheads="1"/>
          </p:cNvSpPr>
          <p:nvPr/>
        </p:nvSpPr>
        <p:spPr bwMode="auto">
          <a:xfrm>
            <a:off x="3352800" y="3124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49" name="Oval 241"/>
          <p:cNvSpPr>
            <a:spLocks noChangeArrowheads="1"/>
          </p:cNvSpPr>
          <p:nvPr/>
        </p:nvSpPr>
        <p:spPr bwMode="auto">
          <a:xfrm>
            <a:off x="3429000" y="3124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0" name="Oval 242"/>
          <p:cNvSpPr>
            <a:spLocks noChangeArrowheads="1"/>
          </p:cNvSpPr>
          <p:nvPr/>
        </p:nvSpPr>
        <p:spPr bwMode="auto">
          <a:xfrm>
            <a:off x="3581400" y="1905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1" name="Oval 243"/>
          <p:cNvSpPr>
            <a:spLocks noChangeArrowheads="1"/>
          </p:cNvSpPr>
          <p:nvPr/>
        </p:nvSpPr>
        <p:spPr bwMode="auto">
          <a:xfrm>
            <a:off x="3657600" y="182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2" name="Oval 244"/>
          <p:cNvSpPr>
            <a:spLocks noChangeArrowheads="1"/>
          </p:cNvSpPr>
          <p:nvPr/>
        </p:nvSpPr>
        <p:spPr bwMode="auto">
          <a:xfrm>
            <a:off x="3886200" y="182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3" name="Oval 245"/>
          <p:cNvSpPr>
            <a:spLocks noChangeArrowheads="1"/>
          </p:cNvSpPr>
          <p:nvPr/>
        </p:nvSpPr>
        <p:spPr bwMode="auto">
          <a:xfrm>
            <a:off x="4191000" y="1676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4" name="Oval 246"/>
          <p:cNvSpPr>
            <a:spLocks noChangeArrowheads="1"/>
          </p:cNvSpPr>
          <p:nvPr/>
        </p:nvSpPr>
        <p:spPr bwMode="auto">
          <a:xfrm>
            <a:off x="3581400" y="2590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5" name="Oval 247"/>
          <p:cNvSpPr>
            <a:spLocks noChangeArrowheads="1"/>
          </p:cNvSpPr>
          <p:nvPr/>
        </p:nvSpPr>
        <p:spPr bwMode="auto">
          <a:xfrm>
            <a:off x="35814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6" name="Oval 248"/>
          <p:cNvSpPr>
            <a:spLocks noChangeArrowheads="1"/>
          </p:cNvSpPr>
          <p:nvPr/>
        </p:nvSpPr>
        <p:spPr bwMode="auto">
          <a:xfrm>
            <a:off x="3733800" y="27320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7" name="Oval 249"/>
          <p:cNvSpPr>
            <a:spLocks noChangeArrowheads="1"/>
          </p:cNvSpPr>
          <p:nvPr/>
        </p:nvSpPr>
        <p:spPr bwMode="auto">
          <a:xfrm>
            <a:off x="3746500" y="2667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8" name="Oval 250"/>
          <p:cNvSpPr>
            <a:spLocks noChangeArrowheads="1"/>
          </p:cNvSpPr>
          <p:nvPr/>
        </p:nvSpPr>
        <p:spPr bwMode="auto">
          <a:xfrm>
            <a:off x="4114800" y="2286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59" name="Oval 251"/>
          <p:cNvSpPr>
            <a:spLocks noChangeArrowheads="1"/>
          </p:cNvSpPr>
          <p:nvPr/>
        </p:nvSpPr>
        <p:spPr bwMode="auto">
          <a:xfrm>
            <a:off x="4114800" y="2438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0" name="Oval 252"/>
          <p:cNvSpPr>
            <a:spLocks noChangeArrowheads="1"/>
          </p:cNvSpPr>
          <p:nvPr/>
        </p:nvSpPr>
        <p:spPr bwMode="auto">
          <a:xfrm>
            <a:off x="4267200" y="2362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1" name="Oval 253"/>
          <p:cNvSpPr>
            <a:spLocks noChangeArrowheads="1"/>
          </p:cNvSpPr>
          <p:nvPr/>
        </p:nvSpPr>
        <p:spPr bwMode="auto">
          <a:xfrm>
            <a:off x="4419600" y="2362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2" name="Oval 254"/>
          <p:cNvSpPr>
            <a:spLocks noChangeArrowheads="1"/>
          </p:cNvSpPr>
          <p:nvPr/>
        </p:nvSpPr>
        <p:spPr bwMode="auto">
          <a:xfrm>
            <a:off x="42672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3" name="Oval 255"/>
          <p:cNvSpPr>
            <a:spLocks noChangeArrowheads="1"/>
          </p:cNvSpPr>
          <p:nvPr/>
        </p:nvSpPr>
        <p:spPr bwMode="auto">
          <a:xfrm>
            <a:off x="4419600" y="2895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4" name="Oval 256"/>
          <p:cNvSpPr>
            <a:spLocks noChangeArrowheads="1"/>
          </p:cNvSpPr>
          <p:nvPr/>
        </p:nvSpPr>
        <p:spPr bwMode="auto">
          <a:xfrm>
            <a:off x="4495800" y="2895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5" name="Oval 257"/>
          <p:cNvSpPr>
            <a:spLocks noChangeArrowheads="1"/>
          </p:cNvSpPr>
          <p:nvPr/>
        </p:nvSpPr>
        <p:spPr bwMode="auto">
          <a:xfrm>
            <a:off x="45720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6" name="Oval 258"/>
          <p:cNvSpPr>
            <a:spLocks noChangeArrowheads="1"/>
          </p:cNvSpPr>
          <p:nvPr/>
        </p:nvSpPr>
        <p:spPr bwMode="auto">
          <a:xfrm>
            <a:off x="4495800" y="2743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7" name="Oval 259"/>
          <p:cNvSpPr>
            <a:spLocks noChangeArrowheads="1"/>
          </p:cNvSpPr>
          <p:nvPr/>
        </p:nvSpPr>
        <p:spPr bwMode="auto">
          <a:xfrm>
            <a:off x="4551363" y="264953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8" name="Oval 260"/>
          <p:cNvSpPr>
            <a:spLocks noChangeArrowheads="1"/>
          </p:cNvSpPr>
          <p:nvPr/>
        </p:nvSpPr>
        <p:spPr bwMode="auto">
          <a:xfrm>
            <a:off x="2743200" y="4114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69" name="Oval 261"/>
          <p:cNvSpPr>
            <a:spLocks noChangeArrowheads="1"/>
          </p:cNvSpPr>
          <p:nvPr/>
        </p:nvSpPr>
        <p:spPr bwMode="auto">
          <a:xfrm>
            <a:off x="28956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0" name="Oval 262"/>
          <p:cNvSpPr>
            <a:spLocks noChangeArrowheads="1"/>
          </p:cNvSpPr>
          <p:nvPr/>
        </p:nvSpPr>
        <p:spPr bwMode="auto">
          <a:xfrm>
            <a:off x="2971800" y="4495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1" name="Oval 263"/>
          <p:cNvSpPr>
            <a:spLocks noChangeArrowheads="1"/>
          </p:cNvSpPr>
          <p:nvPr/>
        </p:nvSpPr>
        <p:spPr bwMode="auto">
          <a:xfrm>
            <a:off x="3048000" y="4343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2" name="Oval 264"/>
          <p:cNvSpPr>
            <a:spLocks noChangeArrowheads="1"/>
          </p:cNvSpPr>
          <p:nvPr/>
        </p:nvSpPr>
        <p:spPr bwMode="auto">
          <a:xfrm>
            <a:off x="32766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3" name="Oval 265"/>
          <p:cNvSpPr>
            <a:spLocks noChangeArrowheads="1"/>
          </p:cNvSpPr>
          <p:nvPr/>
        </p:nvSpPr>
        <p:spPr bwMode="auto">
          <a:xfrm>
            <a:off x="3429000" y="4495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4" name="Oval 266"/>
          <p:cNvSpPr>
            <a:spLocks noChangeArrowheads="1"/>
          </p:cNvSpPr>
          <p:nvPr/>
        </p:nvSpPr>
        <p:spPr bwMode="auto">
          <a:xfrm>
            <a:off x="3352800" y="4572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5" name="Oval 267"/>
          <p:cNvSpPr>
            <a:spLocks noChangeArrowheads="1"/>
          </p:cNvSpPr>
          <p:nvPr/>
        </p:nvSpPr>
        <p:spPr bwMode="auto">
          <a:xfrm>
            <a:off x="3505200" y="4572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6" name="Oval 268"/>
          <p:cNvSpPr>
            <a:spLocks noChangeArrowheads="1"/>
          </p:cNvSpPr>
          <p:nvPr/>
        </p:nvSpPr>
        <p:spPr bwMode="auto">
          <a:xfrm>
            <a:off x="3124200" y="5181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7" name="Oval 269"/>
          <p:cNvSpPr>
            <a:spLocks noChangeArrowheads="1"/>
          </p:cNvSpPr>
          <p:nvPr/>
        </p:nvSpPr>
        <p:spPr bwMode="auto">
          <a:xfrm>
            <a:off x="3657600" y="5410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8" name="Oval 270"/>
          <p:cNvSpPr>
            <a:spLocks noChangeArrowheads="1"/>
          </p:cNvSpPr>
          <p:nvPr/>
        </p:nvSpPr>
        <p:spPr bwMode="auto">
          <a:xfrm>
            <a:off x="3962400" y="5257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79" name="Oval 271"/>
          <p:cNvSpPr>
            <a:spLocks noChangeArrowheads="1"/>
          </p:cNvSpPr>
          <p:nvPr/>
        </p:nvSpPr>
        <p:spPr bwMode="auto">
          <a:xfrm>
            <a:off x="4114800" y="4876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0" name="Oval 272"/>
          <p:cNvSpPr>
            <a:spLocks noChangeArrowheads="1"/>
          </p:cNvSpPr>
          <p:nvPr/>
        </p:nvSpPr>
        <p:spPr bwMode="auto">
          <a:xfrm>
            <a:off x="3702050" y="4495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1" name="Oval 273"/>
          <p:cNvSpPr>
            <a:spLocks noChangeArrowheads="1"/>
          </p:cNvSpPr>
          <p:nvPr/>
        </p:nvSpPr>
        <p:spPr bwMode="auto">
          <a:xfrm>
            <a:off x="42672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2" name="Oval 274"/>
          <p:cNvSpPr>
            <a:spLocks noChangeArrowheads="1"/>
          </p:cNvSpPr>
          <p:nvPr/>
        </p:nvSpPr>
        <p:spPr bwMode="auto">
          <a:xfrm>
            <a:off x="4343400" y="50641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3" name="Oval 275"/>
          <p:cNvSpPr>
            <a:spLocks noChangeArrowheads="1"/>
          </p:cNvSpPr>
          <p:nvPr/>
        </p:nvSpPr>
        <p:spPr bwMode="auto">
          <a:xfrm>
            <a:off x="4724400" y="4953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4" name="Oval 276"/>
          <p:cNvSpPr>
            <a:spLocks noChangeArrowheads="1"/>
          </p:cNvSpPr>
          <p:nvPr/>
        </p:nvSpPr>
        <p:spPr bwMode="auto">
          <a:xfrm>
            <a:off x="49530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5" name="Oval 277"/>
          <p:cNvSpPr>
            <a:spLocks noChangeArrowheads="1"/>
          </p:cNvSpPr>
          <p:nvPr/>
        </p:nvSpPr>
        <p:spPr bwMode="auto">
          <a:xfrm>
            <a:off x="4916488" y="5257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6" name="Oval 278"/>
          <p:cNvSpPr>
            <a:spLocks noChangeArrowheads="1"/>
          </p:cNvSpPr>
          <p:nvPr/>
        </p:nvSpPr>
        <p:spPr bwMode="auto">
          <a:xfrm>
            <a:off x="5105400" y="5562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7" name="Oval 279"/>
          <p:cNvSpPr>
            <a:spLocks noChangeArrowheads="1"/>
          </p:cNvSpPr>
          <p:nvPr/>
        </p:nvSpPr>
        <p:spPr bwMode="auto">
          <a:xfrm>
            <a:off x="4800600" y="5791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8" name="Oval 280"/>
          <p:cNvSpPr>
            <a:spLocks noChangeArrowheads="1"/>
          </p:cNvSpPr>
          <p:nvPr/>
        </p:nvSpPr>
        <p:spPr bwMode="auto">
          <a:xfrm>
            <a:off x="4724400" y="5715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89" name="Oval 281"/>
          <p:cNvSpPr>
            <a:spLocks noChangeArrowheads="1"/>
          </p:cNvSpPr>
          <p:nvPr/>
        </p:nvSpPr>
        <p:spPr bwMode="auto">
          <a:xfrm>
            <a:off x="4524375" y="6172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0" name="Oval 282"/>
          <p:cNvSpPr>
            <a:spLocks noChangeArrowheads="1"/>
          </p:cNvSpPr>
          <p:nvPr/>
        </p:nvSpPr>
        <p:spPr bwMode="auto">
          <a:xfrm>
            <a:off x="4459288" y="61515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1" name="Oval 283"/>
          <p:cNvSpPr>
            <a:spLocks noChangeArrowheads="1"/>
          </p:cNvSpPr>
          <p:nvPr/>
        </p:nvSpPr>
        <p:spPr bwMode="auto">
          <a:xfrm>
            <a:off x="4514850" y="60499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2" name="Oval 284"/>
          <p:cNvSpPr>
            <a:spLocks noChangeArrowheads="1"/>
          </p:cNvSpPr>
          <p:nvPr/>
        </p:nvSpPr>
        <p:spPr bwMode="auto">
          <a:xfrm>
            <a:off x="4419600" y="5943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3" name="Oval 285"/>
          <p:cNvSpPr>
            <a:spLocks noChangeArrowheads="1"/>
          </p:cNvSpPr>
          <p:nvPr/>
        </p:nvSpPr>
        <p:spPr bwMode="auto">
          <a:xfrm>
            <a:off x="4419600" y="6019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4" name="Oval 286"/>
          <p:cNvSpPr>
            <a:spLocks noChangeArrowheads="1"/>
          </p:cNvSpPr>
          <p:nvPr/>
        </p:nvSpPr>
        <p:spPr bwMode="auto">
          <a:xfrm>
            <a:off x="4648200" y="5943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5" name="Oval 287"/>
          <p:cNvSpPr>
            <a:spLocks noChangeArrowheads="1"/>
          </p:cNvSpPr>
          <p:nvPr/>
        </p:nvSpPr>
        <p:spPr bwMode="auto">
          <a:xfrm>
            <a:off x="4572000" y="5791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6" name="Oval 288"/>
          <p:cNvSpPr>
            <a:spLocks noChangeArrowheads="1"/>
          </p:cNvSpPr>
          <p:nvPr/>
        </p:nvSpPr>
        <p:spPr bwMode="auto">
          <a:xfrm>
            <a:off x="4587875" y="5867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7" name="Oval 289"/>
          <p:cNvSpPr>
            <a:spLocks noChangeArrowheads="1"/>
          </p:cNvSpPr>
          <p:nvPr/>
        </p:nvSpPr>
        <p:spPr bwMode="auto">
          <a:xfrm>
            <a:off x="4267200" y="4267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8" name="Oval 290"/>
          <p:cNvSpPr>
            <a:spLocks noChangeArrowheads="1"/>
          </p:cNvSpPr>
          <p:nvPr/>
        </p:nvSpPr>
        <p:spPr bwMode="auto">
          <a:xfrm>
            <a:off x="4419600" y="424973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299" name="Oval 291"/>
          <p:cNvSpPr>
            <a:spLocks noChangeArrowheads="1"/>
          </p:cNvSpPr>
          <p:nvPr/>
        </p:nvSpPr>
        <p:spPr bwMode="auto">
          <a:xfrm>
            <a:off x="4191000" y="4648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0" name="Oval 292"/>
          <p:cNvSpPr>
            <a:spLocks noChangeArrowheads="1"/>
          </p:cNvSpPr>
          <p:nvPr/>
        </p:nvSpPr>
        <p:spPr bwMode="auto">
          <a:xfrm>
            <a:off x="4876800" y="4648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1" name="Oval 293"/>
          <p:cNvSpPr>
            <a:spLocks noChangeArrowheads="1"/>
          </p:cNvSpPr>
          <p:nvPr/>
        </p:nvSpPr>
        <p:spPr bwMode="auto">
          <a:xfrm>
            <a:off x="4419600" y="3962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2" name="Oval 294"/>
          <p:cNvSpPr>
            <a:spLocks noChangeArrowheads="1"/>
          </p:cNvSpPr>
          <p:nvPr/>
        </p:nvSpPr>
        <p:spPr bwMode="auto">
          <a:xfrm>
            <a:off x="4114800" y="4038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3" name="Oval 295"/>
          <p:cNvSpPr>
            <a:spLocks noChangeArrowheads="1"/>
          </p:cNvSpPr>
          <p:nvPr/>
        </p:nvSpPr>
        <p:spPr bwMode="auto">
          <a:xfrm>
            <a:off x="4267200" y="3810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4" name="Oval 296"/>
          <p:cNvSpPr>
            <a:spLocks noChangeArrowheads="1"/>
          </p:cNvSpPr>
          <p:nvPr/>
        </p:nvSpPr>
        <p:spPr bwMode="auto">
          <a:xfrm>
            <a:off x="3962400" y="3962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5" name="Oval 297"/>
          <p:cNvSpPr>
            <a:spLocks noChangeArrowheads="1"/>
          </p:cNvSpPr>
          <p:nvPr/>
        </p:nvSpPr>
        <p:spPr bwMode="auto">
          <a:xfrm>
            <a:off x="3810000" y="3886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6" name="Oval 298"/>
          <p:cNvSpPr>
            <a:spLocks noChangeArrowheads="1"/>
          </p:cNvSpPr>
          <p:nvPr/>
        </p:nvSpPr>
        <p:spPr bwMode="auto">
          <a:xfrm>
            <a:off x="3810000" y="3657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7" name="Oval 299"/>
          <p:cNvSpPr>
            <a:spLocks noChangeArrowheads="1"/>
          </p:cNvSpPr>
          <p:nvPr/>
        </p:nvSpPr>
        <p:spPr bwMode="auto">
          <a:xfrm>
            <a:off x="3962400" y="3657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8" name="Oval 300"/>
          <p:cNvSpPr>
            <a:spLocks noChangeArrowheads="1"/>
          </p:cNvSpPr>
          <p:nvPr/>
        </p:nvSpPr>
        <p:spPr bwMode="auto">
          <a:xfrm>
            <a:off x="8458200" y="129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09" name="Oval 301"/>
          <p:cNvSpPr>
            <a:spLocks noChangeArrowheads="1"/>
          </p:cNvSpPr>
          <p:nvPr/>
        </p:nvSpPr>
        <p:spPr bwMode="auto">
          <a:xfrm>
            <a:off x="8686800" y="1600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0" name="Oval 302"/>
          <p:cNvSpPr>
            <a:spLocks noChangeArrowheads="1"/>
          </p:cNvSpPr>
          <p:nvPr/>
        </p:nvSpPr>
        <p:spPr bwMode="auto">
          <a:xfrm>
            <a:off x="8001000" y="2438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1" name="Oval 303"/>
          <p:cNvSpPr>
            <a:spLocks noChangeArrowheads="1"/>
          </p:cNvSpPr>
          <p:nvPr/>
        </p:nvSpPr>
        <p:spPr bwMode="auto">
          <a:xfrm>
            <a:off x="7620000" y="2057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2" name="Oval 304"/>
          <p:cNvSpPr>
            <a:spLocks noChangeArrowheads="1"/>
          </p:cNvSpPr>
          <p:nvPr/>
        </p:nvSpPr>
        <p:spPr bwMode="auto">
          <a:xfrm>
            <a:off x="7421563" y="24860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3" name="Oval 305"/>
          <p:cNvSpPr>
            <a:spLocks noChangeArrowheads="1"/>
          </p:cNvSpPr>
          <p:nvPr/>
        </p:nvSpPr>
        <p:spPr bwMode="auto">
          <a:xfrm>
            <a:off x="7604125" y="256857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4" name="Oval 306"/>
          <p:cNvSpPr>
            <a:spLocks noChangeArrowheads="1"/>
          </p:cNvSpPr>
          <p:nvPr/>
        </p:nvSpPr>
        <p:spPr bwMode="auto">
          <a:xfrm>
            <a:off x="7951788" y="2895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5" name="Oval 307"/>
          <p:cNvSpPr>
            <a:spLocks noChangeArrowheads="1"/>
          </p:cNvSpPr>
          <p:nvPr/>
        </p:nvSpPr>
        <p:spPr bwMode="auto">
          <a:xfrm>
            <a:off x="7315200" y="5334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6" name="Oval 308"/>
          <p:cNvSpPr>
            <a:spLocks noChangeArrowheads="1"/>
          </p:cNvSpPr>
          <p:nvPr/>
        </p:nvSpPr>
        <p:spPr bwMode="auto">
          <a:xfrm>
            <a:off x="6705600" y="5257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7" name="Oval 309"/>
          <p:cNvSpPr>
            <a:spLocks noChangeArrowheads="1"/>
          </p:cNvSpPr>
          <p:nvPr/>
        </p:nvSpPr>
        <p:spPr bwMode="auto">
          <a:xfrm>
            <a:off x="6629400" y="5257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8" name="Oval 310"/>
          <p:cNvSpPr>
            <a:spLocks noChangeArrowheads="1"/>
          </p:cNvSpPr>
          <p:nvPr/>
        </p:nvSpPr>
        <p:spPr bwMode="auto">
          <a:xfrm>
            <a:off x="6351588" y="5283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19" name="Oval 311"/>
          <p:cNvSpPr>
            <a:spLocks noChangeArrowheads="1"/>
          </p:cNvSpPr>
          <p:nvPr/>
        </p:nvSpPr>
        <p:spPr bwMode="auto">
          <a:xfrm>
            <a:off x="6215063" y="5373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0" name="Oval 312"/>
          <p:cNvSpPr>
            <a:spLocks noChangeArrowheads="1"/>
          </p:cNvSpPr>
          <p:nvPr/>
        </p:nvSpPr>
        <p:spPr bwMode="auto">
          <a:xfrm>
            <a:off x="7010400" y="51450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1" name="Oval 313"/>
          <p:cNvSpPr>
            <a:spLocks noChangeArrowheads="1"/>
          </p:cNvSpPr>
          <p:nvPr/>
        </p:nvSpPr>
        <p:spPr bwMode="auto">
          <a:xfrm>
            <a:off x="6858000" y="4876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2" name="Oval 314"/>
          <p:cNvSpPr>
            <a:spLocks noChangeArrowheads="1"/>
          </p:cNvSpPr>
          <p:nvPr/>
        </p:nvSpPr>
        <p:spPr bwMode="auto">
          <a:xfrm>
            <a:off x="6858000" y="4572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3" name="Oval 315"/>
          <p:cNvSpPr>
            <a:spLocks noChangeArrowheads="1"/>
          </p:cNvSpPr>
          <p:nvPr/>
        </p:nvSpPr>
        <p:spPr bwMode="auto">
          <a:xfrm>
            <a:off x="6934200" y="4343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4" name="Oval 316"/>
          <p:cNvSpPr>
            <a:spLocks noChangeArrowheads="1"/>
          </p:cNvSpPr>
          <p:nvPr/>
        </p:nvSpPr>
        <p:spPr bwMode="auto">
          <a:xfrm>
            <a:off x="7285038" y="4343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5" name="Oval 317"/>
          <p:cNvSpPr>
            <a:spLocks noChangeArrowheads="1"/>
          </p:cNvSpPr>
          <p:nvPr/>
        </p:nvSpPr>
        <p:spPr bwMode="auto">
          <a:xfrm>
            <a:off x="7391400" y="4648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6" name="Oval 318"/>
          <p:cNvSpPr>
            <a:spLocks noChangeArrowheads="1"/>
          </p:cNvSpPr>
          <p:nvPr/>
        </p:nvSpPr>
        <p:spPr bwMode="auto">
          <a:xfrm>
            <a:off x="7467600" y="46609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7" name="Oval 319"/>
          <p:cNvSpPr>
            <a:spLocks noChangeArrowheads="1"/>
          </p:cNvSpPr>
          <p:nvPr/>
        </p:nvSpPr>
        <p:spPr bwMode="auto">
          <a:xfrm>
            <a:off x="7543800" y="436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8" name="Oval 320"/>
          <p:cNvSpPr>
            <a:spLocks noChangeArrowheads="1"/>
          </p:cNvSpPr>
          <p:nvPr/>
        </p:nvSpPr>
        <p:spPr bwMode="auto">
          <a:xfrm>
            <a:off x="7440613" y="43957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29" name="Oval 321"/>
          <p:cNvSpPr>
            <a:spLocks noChangeArrowheads="1"/>
          </p:cNvSpPr>
          <p:nvPr/>
        </p:nvSpPr>
        <p:spPr bwMode="auto">
          <a:xfrm>
            <a:off x="7620000" y="4038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0" name="Oval 322"/>
          <p:cNvSpPr>
            <a:spLocks noChangeArrowheads="1"/>
          </p:cNvSpPr>
          <p:nvPr/>
        </p:nvSpPr>
        <p:spPr bwMode="auto">
          <a:xfrm>
            <a:off x="6781800" y="4267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1" name="Oval 323"/>
          <p:cNvSpPr>
            <a:spLocks noChangeArrowheads="1"/>
          </p:cNvSpPr>
          <p:nvPr/>
        </p:nvSpPr>
        <p:spPr bwMode="auto">
          <a:xfrm>
            <a:off x="6934200" y="4038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2" name="Oval 324"/>
          <p:cNvSpPr>
            <a:spLocks noChangeArrowheads="1"/>
          </p:cNvSpPr>
          <p:nvPr/>
        </p:nvSpPr>
        <p:spPr bwMode="auto">
          <a:xfrm>
            <a:off x="6745288" y="4191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3" name="Oval 325"/>
          <p:cNvSpPr>
            <a:spLocks noChangeArrowheads="1"/>
          </p:cNvSpPr>
          <p:nvPr/>
        </p:nvSpPr>
        <p:spPr bwMode="auto">
          <a:xfrm>
            <a:off x="6589713" y="41576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4" name="Oval 326"/>
          <p:cNvSpPr>
            <a:spLocks noChangeArrowheads="1"/>
          </p:cNvSpPr>
          <p:nvPr/>
        </p:nvSpPr>
        <p:spPr bwMode="auto">
          <a:xfrm>
            <a:off x="7086600" y="3352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5" name="Oval 327"/>
          <p:cNvSpPr>
            <a:spLocks noChangeArrowheads="1"/>
          </p:cNvSpPr>
          <p:nvPr/>
        </p:nvSpPr>
        <p:spPr bwMode="auto">
          <a:xfrm>
            <a:off x="6934200" y="3505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6" name="Oval 328"/>
          <p:cNvSpPr>
            <a:spLocks noChangeArrowheads="1"/>
          </p:cNvSpPr>
          <p:nvPr/>
        </p:nvSpPr>
        <p:spPr bwMode="auto">
          <a:xfrm>
            <a:off x="7010400" y="3581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7" name="Oval 329"/>
          <p:cNvSpPr>
            <a:spLocks noChangeArrowheads="1"/>
          </p:cNvSpPr>
          <p:nvPr/>
        </p:nvSpPr>
        <p:spPr bwMode="auto">
          <a:xfrm>
            <a:off x="6827838" y="3505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8" name="Oval 330"/>
          <p:cNvSpPr>
            <a:spLocks noChangeArrowheads="1"/>
          </p:cNvSpPr>
          <p:nvPr/>
        </p:nvSpPr>
        <p:spPr bwMode="auto">
          <a:xfrm>
            <a:off x="6781800" y="3048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9" name="Oval 331"/>
          <p:cNvSpPr>
            <a:spLocks noChangeArrowheads="1"/>
          </p:cNvSpPr>
          <p:nvPr/>
        </p:nvSpPr>
        <p:spPr bwMode="auto">
          <a:xfrm>
            <a:off x="6553200" y="2971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0" name="Oval 332"/>
          <p:cNvSpPr>
            <a:spLocks noChangeArrowheads="1"/>
          </p:cNvSpPr>
          <p:nvPr/>
        </p:nvSpPr>
        <p:spPr bwMode="auto">
          <a:xfrm>
            <a:off x="5895975" y="20288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1" name="Oval 333"/>
          <p:cNvSpPr>
            <a:spLocks noChangeArrowheads="1"/>
          </p:cNvSpPr>
          <p:nvPr/>
        </p:nvSpPr>
        <p:spPr bwMode="auto">
          <a:xfrm>
            <a:off x="6400800" y="2895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2" name="Oval 334"/>
          <p:cNvSpPr>
            <a:spLocks noChangeArrowheads="1"/>
          </p:cNvSpPr>
          <p:nvPr/>
        </p:nvSpPr>
        <p:spPr bwMode="auto">
          <a:xfrm>
            <a:off x="6477000" y="2743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3" name="Oval 335"/>
          <p:cNvSpPr>
            <a:spLocks noChangeArrowheads="1"/>
          </p:cNvSpPr>
          <p:nvPr/>
        </p:nvSpPr>
        <p:spPr bwMode="auto">
          <a:xfrm>
            <a:off x="6553200" y="2590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4" name="Oval 336"/>
          <p:cNvSpPr>
            <a:spLocks noChangeArrowheads="1"/>
          </p:cNvSpPr>
          <p:nvPr/>
        </p:nvSpPr>
        <p:spPr bwMode="auto">
          <a:xfrm>
            <a:off x="6400800" y="2514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5" name="Oval 337"/>
          <p:cNvSpPr>
            <a:spLocks noChangeArrowheads="1"/>
          </p:cNvSpPr>
          <p:nvPr/>
        </p:nvSpPr>
        <p:spPr bwMode="auto">
          <a:xfrm>
            <a:off x="6400800" y="2286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6" name="Oval 338"/>
          <p:cNvSpPr>
            <a:spLocks noChangeArrowheads="1"/>
          </p:cNvSpPr>
          <p:nvPr/>
        </p:nvSpPr>
        <p:spPr bwMode="auto">
          <a:xfrm>
            <a:off x="6248400" y="2286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7" name="Oval 339"/>
          <p:cNvSpPr>
            <a:spLocks noChangeArrowheads="1"/>
          </p:cNvSpPr>
          <p:nvPr/>
        </p:nvSpPr>
        <p:spPr bwMode="auto">
          <a:xfrm>
            <a:off x="6172200" y="23844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8" name="Oval 340"/>
          <p:cNvSpPr>
            <a:spLocks noChangeArrowheads="1"/>
          </p:cNvSpPr>
          <p:nvPr/>
        </p:nvSpPr>
        <p:spPr bwMode="auto">
          <a:xfrm>
            <a:off x="6115050" y="2286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49" name="Oval 341"/>
          <p:cNvSpPr>
            <a:spLocks noChangeArrowheads="1"/>
          </p:cNvSpPr>
          <p:nvPr/>
        </p:nvSpPr>
        <p:spPr bwMode="auto">
          <a:xfrm>
            <a:off x="5791200" y="2438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0" name="Oval 342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1" name="Oval 343"/>
          <p:cNvSpPr>
            <a:spLocks noChangeArrowheads="1"/>
          </p:cNvSpPr>
          <p:nvPr/>
        </p:nvSpPr>
        <p:spPr bwMode="auto">
          <a:xfrm>
            <a:off x="5392738" y="264953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2" name="Oval 344"/>
          <p:cNvSpPr>
            <a:spLocks noChangeArrowheads="1"/>
          </p:cNvSpPr>
          <p:nvPr/>
        </p:nvSpPr>
        <p:spPr bwMode="auto">
          <a:xfrm>
            <a:off x="5410200" y="2438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3" name="Oval 345"/>
          <p:cNvSpPr>
            <a:spLocks noChangeArrowheads="1"/>
          </p:cNvSpPr>
          <p:nvPr/>
        </p:nvSpPr>
        <p:spPr bwMode="auto">
          <a:xfrm>
            <a:off x="5502275" y="2393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4" name="Oval 346"/>
          <p:cNvSpPr>
            <a:spLocks noChangeArrowheads="1"/>
          </p:cNvSpPr>
          <p:nvPr/>
        </p:nvSpPr>
        <p:spPr bwMode="auto">
          <a:xfrm>
            <a:off x="4876800" y="17081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5" name="Oval 347"/>
          <p:cNvSpPr>
            <a:spLocks noChangeArrowheads="1"/>
          </p:cNvSpPr>
          <p:nvPr/>
        </p:nvSpPr>
        <p:spPr bwMode="auto">
          <a:xfrm>
            <a:off x="4572000" y="2286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6" name="Oval 348"/>
          <p:cNvSpPr>
            <a:spLocks noChangeArrowheads="1"/>
          </p:cNvSpPr>
          <p:nvPr/>
        </p:nvSpPr>
        <p:spPr bwMode="auto">
          <a:xfrm>
            <a:off x="4648200" y="2311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7" name="Oval 349"/>
          <p:cNvSpPr>
            <a:spLocks noChangeArrowheads="1"/>
          </p:cNvSpPr>
          <p:nvPr/>
        </p:nvSpPr>
        <p:spPr bwMode="auto">
          <a:xfrm>
            <a:off x="4800600" y="2667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8" name="Oval 350"/>
          <p:cNvSpPr>
            <a:spLocks noChangeArrowheads="1"/>
          </p:cNvSpPr>
          <p:nvPr/>
        </p:nvSpPr>
        <p:spPr bwMode="auto">
          <a:xfrm>
            <a:off x="5091113" y="2438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9" name="Oval 351"/>
          <p:cNvSpPr>
            <a:spLocks noChangeArrowheads="1"/>
          </p:cNvSpPr>
          <p:nvPr/>
        </p:nvSpPr>
        <p:spPr bwMode="auto">
          <a:xfrm>
            <a:off x="4999038" y="25034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0" name="Oval 352"/>
          <p:cNvSpPr>
            <a:spLocks noChangeArrowheads="1"/>
          </p:cNvSpPr>
          <p:nvPr/>
        </p:nvSpPr>
        <p:spPr bwMode="auto">
          <a:xfrm>
            <a:off x="5029200" y="2667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1" name="Oval 353"/>
          <p:cNvSpPr>
            <a:spLocks noChangeArrowheads="1"/>
          </p:cNvSpPr>
          <p:nvPr/>
        </p:nvSpPr>
        <p:spPr bwMode="auto">
          <a:xfrm>
            <a:off x="5257800" y="2667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2" name="Oval 354"/>
          <p:cNvSpPr>
            <a:spLocks noChangeArrowheads="1"/>
          </p:cNvSpPr>
          <p:nvPr/>
        </p:nvSpPr>
        <p:spPr bwMode="auto">
          <a:xfrm>
            <a:off x="5334000" y="2667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3" name="Oval 355"/>
          <p:cNvSpPr>
            <a:spLocks noChangeArrowheads="1"/>
          </p:cNvSpPr>
          <p:nvPr/>
        </p:nvSpPr>
        <p:spPr bwMode="auto">
          <a:xfrm>
            <a:off x="5410200" y="3276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4" name="Oval 356"/>
          <p:cNvSpPr>
            <a:spLocks noChangeArrowheads="1"/>
          </p:cNvSpPr>
          <p:nvPr/>
        </p:nvSpPr>
        <p:spPr bwMode="auto">
          <a:xfrm>
            <a:off x="4953000" y="3352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5" name="Oval 357"/>
          <p:cNvSpPr>
            <a:spLocks noChangeArrowheads="1"/>
          </p:cNvSpPr>
          <p:nvPr/>
        </p:nvSpPr>
        <p:spPr bwMode="auto">
          <a:xfrm>
            <a:off x="4835525" y="32353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6" name="Oval 358"/>
          <p:cNvSpPr>
            <a:spLocks noChangeArrowheads="1"/>
          </p:cNvSpPr>
          <p:nvPr/>
        </p:nvSpPr>
        <p:spPr bwMode="auto">
          <a:xfrm>
            <a:off x="4724400" y="3124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7" name="Oval 359"/>
          <p:cNvSpPr>
            <a:spLocks noChangeArrowheads="1"/>
          </p:cNvSpPr>
          <p:nvPr/>
        </p:nvSpPr>
        <p:spPr bwMode="auto">
          <a:xfrm>
            <a:off x="48006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8" name="Oval 360"/>
          <p:cNvSpPr>
            <a:spLocks noChangeArrowheads="1"/>
          </p:cNvSpPr>
          <p:nvPr/>
        </p:nvSpPr>
        <p:spPr bwMode="auto">
          <a:xfrm>
            <a:off x="4876800" y="27876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69" name="Oval 361"/>
          <p:cNvSpPr>
            <a:spLocks noChangeArrowheads="1"/>
          </p:cNvSpPr>
          <p:nvPr/>
        </p:nvSpPr>
        <p:spPr bwMode="auto">
          <a:xfrm>
            <a:off x="5029200" y="308927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0" name="Oval 362"/>
          <p:cNvSpPr>
            <a:spLocks noChangeArrowheads="1"/>
          </p:cNvSpPr>
          <p:nvPr/>
        </p:nvSpPr>
        <p:spPr bwMode="auto">
          <a:xfrm>
            <a:off x="5054600" y="31623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1" name="Oval 363"/>
          <p:cNvSpPr>
            <a:spLocks noChangeArrowheads="1"/>
          </p:cNvSpPr>
          <p:nvPr/>
        </p:nvSpPr>
        <p:spPr bwMode="auto">
          <a:xfrm>
            <a:off x="5257800" y="2743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2" name="Oval 364"/>
          <p:cNvSpPr>
            <a:spLocks noChangeArrowheads="1"/>
          </p:cNvSpPr>
          <p:nvPr/>
        </p:nvSpPr>
        <p:spPr bwMode="auto">
          <a:xfrm>
            <a:off x="5257800" y="2895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3" name="Oval 365"/>
          <p:cNvSpPr>
            <a:spLocks noChangeArrowheads="1"/>
          </p:cNvSpPr>
          <p:nvPr/>
        </p:nvSpPr>
        <p:spPr bwMode="auto">
          <a:xfrm>
            <a:off x="5181600" y="2819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4" name="Oval 366"/>
          <p:cNvSpPr>
            <a:spLocks noChangeArrowheads="1"/>
          </p:cNvSpPr>
          <p:nvPr/>
        </p:nvSpPr>
        <p:spPr bwMode="auto">
          <a:xfrm>
            <a:off x="5227638" y="3048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5" name="Oval 367"/>
          <p:cNvSpPr>
            <a:spLocks noChangeArrowheads="1"/>
          </p:cNvSpPr>
          <p:nvPr/>
        </p:nvSpPr>
        <p:spPr bwMode="auto">
          <a:xfrm>
            <a:off x="5227638" y="3200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6" name="Oval 368"/>
          <p:cNvSpPr>
            <a:spLocks noChangeArrowheads="1"/>
          </p:cNvSpPr>
          <p:nvPr/>
        </p:nvSpPr>
        <p:spPr bwMode="auto">
          <a:xfrm>
            <a:off x="5257800" y="3733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7" name="Oval 369"/>
          <p:cNvSpPr>
            <a:spLocks noChangeArrowheads="1"/>
          </p:cNvSpPr>
          <p:nvPr/>
        </p:nvSpPr>
        <p:spPr bwMode="auto">
          <a:xfrm>
            <a:off x="5486400" y="3225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8" name="Oval 370"/>
          <p:cNvSpPr>
            <a:spLocks noChangeArrowheads="1"/>
          </p:cNvSpPr>
          <p:nvPr/>
        </p:nvSpPr>
        <p:spPr bwMode="auto">
          <a:xfrm>
            <a:off x="5486400" y="3505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79" name="Oval 371"/>
          <p:cNvSpPr>
            <a:spLocks noChangeArrowheads="1"/>
          </p:cNvSpPr>
          <p:nvPr/>
        </p:nvSpPr>
        <p:spPr bwMode="auto">
          <a:xfrm>
            <a:off x="5638800" y="3733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0" name="Oval 372"/>
          <p:cNvSpPr>
            <a:spLocks noChangeArrowheads="1"/>
          </p:cNvSpPr>
          <p:nvPr/>
        </p:nvSpPr>
        <p:spPr bwMode="auto">
          <a:xfrm>
            <a:off x="5791200" y="3733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1" name="Oval 373"/>
          <p:cNvSpPr>
            <a:spLocks noChangeArrowheads="1"/>
          </p:cNvSpPr>
          <p:nvPr/>
        </p:nvSpPr>
        <p:spPr bwMode="auto">
          <a:xfrm>
            <a:off x="5791200" y="3657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2" name="Oval 374"/>
          <p:cNvSpPr>
            <a:spLocks noChangeArrowheads="1"/>
          </p:cNvSpPr>
          <p:nvPr/>
        </p:nvSpPr>
        <p:spPr bwMode="auto">
          <a:xfrm>
            <a:off x="5821363" y="355441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3" name="Oval 375"/>
          <p:cNvSpPr>
            <a:spLocks noChangeArrowheads="1"/>
          </p:cNvSpPr>
          <p:nvPr/>
        </p:nvSpPr>
        <p:spPr bwMode="auto">
          <a:xfrm>
            <a:off x="5715000" y="3429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4" name="Oval 376"/>
          <p:cNvSpPr>
            <a:spLocks noChangeArrowheads="1"/>
          </p:cNvSpPr>
          <p:nvPr/>
        </p:nvSpPr>
        <p:spPr bwMode="auto">
          <a:xfrm>
            <a:off x="5715000" y="3124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5" name="Oval 377"/>
          <p:cNvSpPr>
            <a:spLocks noChangeArrowheads="1"/>
          </p:cNvSpPr>
          <p:nvPr/>
        </p:nvSpPr>
        <p:spPr bwMode="auto">
          <a:xfrm>
            <a:off x="5715000" y="2971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6" name="Oval 378"/>
          <p:cNvSpPr>
            <a:spLocks noChangeArrowheads="1"/>
          </p:cNvSpPr>
          <p:nvPr/>
        </p:nvSpPr>
        <p:spPr bwMode="auto">
          <a:xfrm>
            <a:off x="5821363" y="2971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7" name="Oval 379"/>
          <p:cNvSpPr>
            <a:spLocks noChangeArrowheads="1"/>
          </p:cNvSpPr>
          <p:nvPr/>
        </p:nvSpPr>
        <p:spPr bwMode="auto">
          <a:xfrm>
            <a:off x="5913438" y="29432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8" name="Oval 380"/>
          <p:cNvSpPr>
            <a:spLocks noChangeArrowheads="1"/>
          </p:cNvSpPr>
          <p:nvPr/>
        </p:nvSpPr>
        <p:spPr bwMode="auto">
          <a:xfrm>
            <a:off x="5867400" y="3048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89" name="Oval 381"/>
          <p:cNvSpPr>
            <a:spLocks noChangeArrowheads="1"/>
          </p:cNvSpPr>
          <p:nvPr/>
        </p:nvSpPr>
        <p:spPr bwMode="auto">
          <a:xfrm>
            <a:off x="5943600" y="3200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0" name="Oval 382"/>
          <p:cNvSpPr>
            <a:spLocks noChangeArrowheads="1"/>
          </p:cNvSpPr>
          <p:nvPr/>
        </p:nvSpPr>
        <p:spPr bwMode="auto">
          <a:xfrm>
            <a:off x="5867400" y="3886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1" name="Oval 383"/>
          <p:cNvSpPr>
            <a:spLocks noChangeArrowheads="1"/>
          </p:cNvSpPr>
          <p:nvPr/>
        </p:nvSpPr>
        <p:spPr bwMode="auto">
          <a:xfrm>
            <a:off x="5867400" y="3962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2" name="Oval 384"/>
          <p:cNvSpPr>
            <a:spLocks noChangeArrowheads="1"/>
          </p:cNvSpPr>
          <p:nvPr/>
        </p:nvSpPr>
        <p:spPr bwMode="auto">
          <a:xfrm>
            <a:off x="6400800" y="3276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3" name="Oval 385"/>
          <p:cNvSpPr>
            <a:spLocks noChangeArrowheads="1"/>
          </p:cNvSpPr>
          <p:nvPr/>
        </p:nvSpPr>
        <p:spPr bwMode="auto">
          <a:xfrm>
            <a:off x="6324600" y="3048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4" name="Oval 386"/>
          <p:cNvSpPr>
            <a:spLocks noChangeArrowheads="1"/>
          </p:cNvSpPr>
          <p:nvPr/>
        </p:nvSpPr>
        <p:spPr bwMode="auto">
          <a:xfrm>
            <a:off x="6248400" y="331787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5" name="Oval 387"/>
          <p:cNvSpPr>
            <a:spLocks noChangeArrowheads="1"/>
          </p:cNvSpPr>
          <p:nvPr/>
        </p:nvSpPr>
        <p:spPr bwMode="auto">
          <a:xfrm>
            <a:off x="6096000" y="3810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6" name="Oval 388"/>
          <p:cNvSpPr>
            <a:spLocks noChangeArrowheads="1"/>
          </p:cNvSpPr>
          <p:nvPr/>
        </p:nvSpPr>
        <p:spPr bwMode="auto">
          <a:xfrm>
            <a:off x="6172200" y="3657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7" name="Oval 389"/>
          <p:cNvSpPr>
            <a:spLocks noChangeArrowheads="1"/>
          </p:cNvSpPr>
          <p:nvPr/>
        </p:nvSpPr>
        <p:spPr bwMode="auto">
          <a:xfrm>
            <a:off x="6197600" y="3581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8" name="Oval 390"/>
          <p:cNvSpPr>
            <a:spLocks noChangeArrowheads="1"/>
          </p:cNvSpPr>
          <p:nvPr/>
        </p:nvSpPr>
        <p:spPr bwMode="auto">
          <a:xfrm>
            <a:off x="6019800" y="3225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99" name="Oval 391"/>
          <p:cNvSpPr>
            <a:spLocks noChangeArrowheads="1"/>
          </p:cNvSpPr>
          <p:nvPr/>
        </p:nvSpPr>
        <p:spPr bwMode="auto">
          <a:xfrm>
            <a:off x="6096000" y="3276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0" name="Oval 392"/>
          <p:cNvSpPr>
            <a:spLocks noChangeArrowheads="1"/>
          </p:cNvSpPr>
          <p:nvPr/>
        </p:nvSpPr>
        <p:spPr bwMode="auto">
          <a:xfrm>
            <a:off x="6019800" y="3352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1" name="Oval 393"/>
          <p:cNvSpPr>
            <a:spLocks noChangeArrowheads="1"/>
          </p:cNvSpPr>
          <p:nvPr/>
        </p:nvSpPr>
        <p:spPr bwMode="auto">
          <a:xfrm>
            <a:off x="6049963" y="3505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2" name="Oval 394"/>
          <p:cNvSpPr>
            <a:spLocks noChangeArrowheads="1"/>
          </p:cNvSpPr>
          <p:nvPr/>
        </p:nvSpPr>
        <p:spPr bwMode="auto">
          <a:xfrm>
            <a:off x="6122988" y="3124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3" name="Oval 395"/>
          <p:cNvSpPr>
            <a:spLocks noChangeArrowheads="1"/>
          </p:cNvSpPr>
          <p:nvPr/>
        </p:nvSpPr>
        <p:spPr bwMode="auto">
          <a:xfrm>
            <a:off x="6069013" y="30702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4" name="Oval 396"/>
          <p:cNvSpPr>
            <a:spLocks noChangeArrowheads="1"/>
          </p:cNvSpPr>
          <p:nvPr/>
        </p:nvSpPr>
        <p:spPr bwMode="auto">
          <a:xfrm>
            <a:off x="5867400" y="4114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5" name="Oval 397"/>
          <p:cNvSpPr>
            <a:spLocks noChangeArrowheads="1"/>
          </p:cNvSpPr>
          <p:nvPr/>
        </p:nvSpPr>
        <p:spPr bwMode="auto">
          <a:xfrm>
            <a:off x="5943600" y="4114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6" name="Oval 398"/>
          <p:cNvSpPr>
            <a:spLocks noChangeArrowheads="1"/>
          </p:cNvSpPr>
          <p:nvPr/>
        </p:nvSpPr>
        <p:spPr bwMode="auto">
          <a:xfrm>
            <a:off x="6069013" y="3886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7" name="Oval 399"/>
          <p:cNvSpPr>
            <a:spLocks noChangeArrowheads="1"/>
          </p:cNvSpPr>
          <p:nvPr/>
        </p:nvSpPr>
        <p:spPr bwMode="auto">
          <a:xfrm>
            <a:off x="6248400" y="3810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8" name="Oval 400"/>
          <p:cNvSpPr>
            <a:spLocks noChangeArrowheads="1"/>
          </p:cNvSpPr>
          <p:nvPr/>
        </p:nvSpPr>
        <p:spPr bwMode="auto">
          <a:xfrm>
            <a:off x="6400800" y="37560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09" name="Oval 401"/>
          <p:cNvSpPr>
            <a:spLocks noChangeArrowheads="1"/>
          </p:cNvSpPr>
          <p:nvPr/>
        </p:nvSpPr>
        <p:spPr bwMode="auto">
          <a:xfrm>
            <a:off x="6324600" y="39846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0" name="Oval 402"/>
          <p:cNvSpPr>
            <a:spLocks noChangeArrowheads="1"/>
          </p:cNvSpPr>
          <p:nvPr/>
        </p:nvSpPr>
        <p:spPr bwMode="auto">
          <a:xfrm>
            <a:off x="6781800" y="3581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1" name="Oval 403"/>
          <p:cNvSpPr>
            <a:spLocks noChangeArrowheads="1"/>
          </p:cNvSpPr>
          <p:nvPr/>
        </p:nvSpPr>
        <p:spPr bwMode="auto">
          <a:xfrm>
            <a:off x="6781800" y="3810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2" name="Oval 404"/>
          <p:cNvSpPr>
            <a:spLocks noChangeArrowheads="1"/>
          </p:cNvSpPr>
          <p:nvPr/>
        </p:nvSpPr>
        <p:spPr bwMode="auto">
          <a:xfrm>
            <a:off x="6477000" y="3581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3" name="Oval 405"/>
          <p:cNvSpPr>
            <a:spLocks noChangeArrowheads="1"/>
          </p:cNvSpPr>
          <p:nvPr/>
        </p:nvSpPr>
        <p:spPr bwMode="auto">
          <a:xfrm>
            <a:off x="6553200" y="3657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4" name="Oval 406"/>
          <p:cNvSpPr>
            <a:spLocks noChangeArrowheads="1"/>
          </p:cNvSpPr>
          <p:nvPr/>
        </p:nvSpPr>
        <p:spPr bwMode="auto">
          <a:xfrm>
            <a:off x="6629400" y="3810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5" name="Oval 407"/>
          <p:cNvSpPr>
            <a:spLocks noChangeArrowheads="1"/>
          </p:cNvSpPr>
          <p:nvPr/>
        </p:nvSpPr>
        <p:spPr bwMode="auto">
          <a:xfrm>
            <a:off x="6553200" y="3962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6" name="Oval 408"/>
          <p:cNvSpPr>
            <a:spLocks noChangeArrowheads="1"/>
          </p:cNvSpPr>
          <p:nvPr/>
        </p:nvSpPr>
        <p:spPr bwMode="auto">
          <a:xfrm>
            <a:off x="6400800" y="5181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7" name="Oval 409"/>
          <p:cNvSpPr>
            <a:spLocks noChangeArrowheads="1"/>
          </p:cNvSpPr>
          <p:nvPr/>
        </p:nvSpPr>
        <p:spPr bwMode="auto">
          <a:xfrm>
            <a:off x="66294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8" name="Oval 410"/>
          <p:cNvSpPr>
            <a:spLocks noChangeArrowheads="1"/>
          </p:cNvSpPr>
          <p:nvPr/>
        </p:nvSpPr>
        <p:spPr bwMode="auto">
          <a:xfrm>
            <a:off x="6553200" y="5181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19" name="Oval 411"/>
          <p:cNvSpPr>
            <a:spLocks noChangeArrowheads="1"/>
          </p:cNvSpPr>
          <p:nvPr/>
        </p:nvSpPr>
        <p:spPr bwMode="auto">
          <a:xfrm>
            <a:off x="6443663" y="4876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0" name="Oval 412"/>
          <p:cNvSpPr>
            <a:spLocks noChangeArrowheads="1"/>
          </p:cNvSpPr>
          <p:nvPr/>
        </p:nvSpPr>
        <p:spPr bwMode="auto">
          <a:xfrm>
            <a:off x="6324600" y="4800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1" name="Oval 413"/>
          <p:cNvSpPr>
            <a:spLocks noChangeArrowheads="1"/>
          </p:cNvSpPr>
          <p:nvPr/>
        </p:nvSpPr>
        <p:spPr bwMode="auto">
          <a:xfrm>
            <a:off x="6288088" y="49164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2" name="Oval 414"/>
          <p:cNvSpPr>
            <a:spLocks noChangeArrowheads="1"/>
          </p:cNvSpPr>
          <p:nvPr/>
        </p:nvSpPr>
        <p:spPr bwMode="auto">
          <a:xfrm>
            <a:off x="6248400" y="4572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3" name="Oval 415"/>
          <p:cNvSpPr>
            <a:spLocks noChangeArrowheads="1"/>
          </p:cNvSpPr>
          <p:nvPr/>
        </p:nvSpPr>
        <p:spPr bwMode="auto">
          <a:xfrm>
            <a:off x="6096000" y="4648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4" name="Oval 416"/>
          <p:cNvSpPr>
            <a:spLocks noChangeArrowheads="1"/>
          </p:cNvSpPr>
          <p:nvPr/>
        </p:nvSpPr>
        <p:spPr bwMode="auto">
          <a:xfrm>
            <a:off x="6172200" y="4114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5" name="Oval 417"/>
          <p:cNvSpPr>
            <a:spLocks noChangeArrowheads="1"/>
          </p:cNvSpPr>
          <p:nvPr/>
        </p:nvSpPr>
        <p:spPr bwMode="auto">
          <a:xfrm>
            <a:off x="6172200" y="4267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6" name="Oval 418"/>
          <p:cNvSpPr>
            <a:spLocks noChangeArrowheads="1"/>
          </p:cNvSpPr>
          <p:nvPr/>
        </p:nvSpPr>
        <p:spPr bwMode="auto">
          <a:xfrm>
            <a:off x="4343400" y="182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7" name="Oval 419"/>
          <p:cNvSpPr>
            <a:spLocks noChangeArrowheads="1"/>
          </p:cNvSpPr>
          <p:nvPr/>
        </p:nvSpPr>
        <p:spPr bwMode="auto">
          <a:xfrm>
            <a:off x="6248400" y="436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8" name="Oval 420"/>
          <p:cNvSpPr>
            <a:spLocks noChangeArrowheads="1"/>
          </p:cNvSpPr>
          <p:nvPr/>
        </p:nvSpPr>
        <p:spPr bwMode="auto">
          <a:xfrm>
            <a:off x="5943600" y="4267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29" name="Oval 421"/>
          <p:cNvSpPr>
            <a:spLocks noChangeArrowheads="1"/>
          </p:cNvSpPr>
          <p:nvPr/>
        </p:nvSpPr>
        <p:spPr bwMode="auto">
          <a:xfrm>
            <a:off x="5913438" y="4343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0" name="Oval 422"/>
          <p:cNvSpPr>
            <a:spLocks noChangeArrowheads="1"/>
          </p:cNvSpPr>
          <p:nvPr/>
        </p:nvSpPr>
        <p:spPr bwMode="auto">
          <a:xfrm>
            <a:off x="6019800" y="5257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1" name="Oval 423"/>
          <p:cNvSpPr>
            <a:spLocks noChangeArrowheads="1"/>
          </p:cNvSpPr>
          <p:nvPr/>
        </p:nvSpPr>
        <p:spPr bwMode="auto">
          <a:xfrm>
            <a:off x="5943600" y="5334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2" name="Oval 424"/>
          <p:cNvSpPr>
            <a:spLocks noChangeArrowheads="1"/>
          </p:cNvSpPr>
          <p:nvPr/>
        </p:nvSpPr>
        <p:spPr bwMode="auto">
          <a:xfrm>
            <a:off x="59436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3" name="Oval 425"/>
          <p:cNvSpPr>
            <a:spLocks noChangeArrowheads="1"/>
          </p:cNvSpPr>
          <p:nvPr/>
        </p:nvSpPr>
        <p:spPr bwMode="auto">
          <a:xfrm>
            <a:off x="6019800" y="4724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4" name="Oval 426"/>
          <p:cNvSpPr>
            <a:spLocks noChangeArrowheads="1"/>
          </p:cNvSpPr>
          <p:nvPr/>
        </p:nvSpPr>
        <p:spPr bwMode="auto">
          <a:xfrm>
            <a:off x="6019800" y="4614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5" name="Oval 427"/>
          <p:cNvSpPr>
            <a:spLocks noChangeArrowheads="1"/>
          </p:cNvSpPr>
          <p:nvPr/>
        </p:nvSpPr>
        <p:spPr bwMode="auto">
          <a:xfrm>
            <a:off x="5943600" y="4648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6" name="Oval 428"/>
          <p:cNvSpPr>
            <a:spLocks noChangeArrowheads="1"/>
          </p:cNvSpPr>
          <p:nvPr/>
        </p:nvSpPr>
        <p:spPr bwMode="auto">
          <a:xfrm>
            <a:off x="5791200" y="563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7" name="Oval 429"/>
          <p:cNvSpPr>
            <a:spLocks noChangeArrowheads="1"/>
          </p:cNvSpPr>
          <p:nvPr/>
        </p:nvSpPr>
        <p:spPr bwMode="auto">
          <a:xfrm>
            <a:off x="5638800" y="5410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8" name="Oval 430"/>
          <p:cNvSpPr>
            <a:spLocks noChangeArrowheads="1"/>
          </p:cNvSpPr>
          <p:nvPr/>
        </p:nvSpPr>
        <p:spPr bwMode="auto">
          <a:xfrm>
            <a:off x="5791200" y="5486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39" name="Oval 431"/>
          <p:cNvSpPr>
            <a:spLocks noChangeArrowheads="1"/>
          </p:cNvSpPr>
          <p:nvPr/>
        </p:nvSpPr>
        <p:spPr bwMode="auto">
          <a:xfrm>
            <a:off x="5105400" y="5105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0" name="Oval 432"/>
          <p:cNvSpPr>
            <a:spLocks noChangeArrowheads="1"/>
          </p:cNvSpPr>
          <p:nvPr/>
        </p:nvSpPr>
        <p:spPr bwMode="auto">
          <a:xfrm>
            <a:off x="5257800" y="5410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1" name="Oval 433"/>
          <p:cNvSpPr>
            <a:spLocks noChangeArrowheads="1"/>
          </p:cNvSpPr>
          <p:nvPr/>
        </p:nvSpPr>
        <p:spPr bwMode="auto">
          <a:xfrm>
            <a:off x="5410200" y="5486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2" name="Oval 434"/>
          <p:cNvSpPr>
            <a:spLocks noChangeArrowheads="1"/>
          </p:cNvSpPr>
          <p:nvPr/>
        </p:nvSpPr>
        <p:spPr bwMode="auto">
          <a:xfrm>
            <a:off x="5486400" y="54864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3" name="Oval 435"/>
          <p:cNvSpPr>
            <a:spLocks noChangeArrowheads="1"/>
          </p:cNvSpPr>
          <p:nvPr/>
        </p:nvSpPr>
        <p:spPr bwMode="auto">
          <a:xfrm>
            <a:off x="5410200" y="53340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4" name="Oval 436"/>
          <p:cNvSpPr>
            <a:spLocks noChangeArrowheads="1"/>
          </p:cNvSpPr>
          <p:nvPr/>
        </p:nvSpPr>
        <p:spPr bwMode="auto">
          <a:xfrm>
            <a:off x="5029200" y="42672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5" name="Oval 437"/>
          <p:cNvSpPr>
            <a:spLocks noChangeArrowheads="1"/>
          </p:cNvSpPr>
          <p:nvPr/>
        </p:nvSpPr>
        <p:spPr bwMode="auto">
          <a:xfrm>
            <a:off x="5105400" y="48006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6" name="Oval 438"/>
          <p:cNvSpPr>
            <a:spLocks noChangeArrowheads="1"/>
          </p:cNvSpPr>
          <p:nvPr/>
        </p:nvSpPr>
        <p:spPr bwMode="auto">
          <a:xfrm rot="757550">
            <a:off x="5486400" y="3962400"/>
            <a:ext cx="381000" cy="1219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7" name="Oval 439"/>
          <p:cNvSpPr>
            <a:spLocks noChangeArrowheads="1"/>
          </p:cNvSpPr>
          <p:nvPr/>
        </p:nvSpPr>
        <p:spPr bwMode="auto">
          <a:xfrm>
            <a:off x="228600" y="563880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448" name="Text Box 440"/>
          <p:cNvSpPr txBox="1">
            <a:spLocks noChangeArrowheads="1"/>
          </p:cNvSpPr>
          <p:nvPr/>
        </p:nvSpPr>
        <p:spPr bwMode="auto">
          <a:xfrm>
            <a:off x="381000" y="548640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FFFF00"/>
                </a:solidFill>
              </a:rPr>
              <a:t>Coop (Temp only ~263)</a:t>
            </a:r>
          </a:p>
        </p:txBody>
      </p:sp>
      <p:sp>
        <p:nvSpPr>
          <p:cNvPr id="449" name="Text Box 441"/>
          <p:cNvSpPr txBox="1">
            <a:spLocks noChangeArrowheads="1"/>
          </p:cNvSpPr>
          <p:nvPr/>
        </p:nvSpPr>
        <p:spPr bwMode="auto">
          <a:xfrm>
            <a:off x="5410200" y="5943600"/>
            <a:ext cx="1676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solidFill>
                  <a:srgbClr val="FFFF00"/>
                </a:solidFill>
              </a:rPr>
              <a:t>Additional 24 coop</a:t>
            </a:r>
          </a:p>
        </p:txBody>
      </p:sp>
      <p:sp>
        <p:nvSpPr>
          <p:cNvPr id="450" name="Line 442"/>
          <p:cNvSpPr>
            <a:spLocks noChangeShapeType="1"/>
          </p:cNvSpPr>
          <p:nvPr/>
        </p:nvSpPr>
        <p:spPr bwMode="auto">
          <a:xfrm flipH="1" flipV="1">
            <a:off x="5562600" y="5029200"/>
            <a:ext cx="609600" cy="914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" name="TextBox 450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7871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b="0" cap="none" dirty="0" smtClean="0"/>
              <a:t>National Integrated Drought Information System (NIDIS) and USCRN Contributions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4038600" cy="3200400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USCRN provides critical data in drought monitoring</a:t>
            </a:r>
          </a:p>
          <a:p>
            <a:pPr eaLnBrk="1" hangingPunct="1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Current: Surface temperature, precipitation, solar radiation, wind, wetness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lvl="1" eaLnBrk="1" hangingPunct="1"/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Demonstrates versatility and expandability of USCRN design in meeting emerging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43592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451"/>
            <a:ext cx="9144000" cy="691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0576" y="838200"/>
            <a:ext cx="914400" cy="304800"/>
          </a:xfrm>
          <a:prstGeom prst="rect">
            <a:avLst/>
          </a:prstGeom>
          <a:solidFill>
            <a:srgbClr val="D443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6839" y="1295400"/>
            <a:ext cx="914400" cy="304800"/>
          </a:xfrm>
          <a:prstGeom prst="rect">
            <a:avLst/>
          </a:prstGeom>
          <a:solidFill>
            <a:srgbClr val="7CAA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80576" y="413266"/>
            <a:ext cx="914400" cy="304800"/>
          </a:xfrm>
          <a:prstGeom prst="rect">
            <a:avLst/>
          </a:prstGeom>
          <a:solidFill>
            <a:srgbClr val="4D99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43200" y="4132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58858" y="78259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4516" y="12308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>
          <a:xfrm>
            <a:off x="6934200" y="65690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CAC88C-31F3-4764-B964-B930D18D7C5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2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 descr="AKPortAllsworth.Complete.jpg"/>
          <p:cNvPicPr>
            <a:picLocks noChangeAspect="1"/>
          </p:cNvPicPr>
          <p:nvPr/>
        </p:nvPicPr>
        <p:blipFill>
          <a:blip r:embed="rId2" cstate="print"/>
          <a:srcRect t="14373"/>
          <a:stretch>
            <a:fillRect/>
          </a:stretch>
        </p:blipFill>
        <p:spPr>
          <a:xfrm>
            <a:off x="76200" y="76200"/>
            <a:ext cx="8991600" cy="62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2" descr="C:\Users\hallm.ATDD\Pictures\Alaska Photos\Ruby\PowerSys03Feb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656737" y="961409"/>
            <a:ext cx="1990725" cy="1103313"/>
          </a:xfrm>
          <a:prstGeom prst="wedgeRoundRectCallout">
            <a:avLst>
              <a:gd name="adj1" fmla="val 7073"/>
              <a:gd name="adj2" fmla="val 357481"/>
              <a:gd name="adj3" fmla="val 16667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Climate Reference Network</a:t>
            </a:r>
          </a:p>
          <a:p>
            <a:pPr algn="ctr">
              <a:defRPr/>
            </a:pPr>
            <a:r>
              <a:rPr lang="en-US" sz="1200" b="1" dirty="0" smtClean="0"/>
              <a:t>122 Stations CONUS</a:t>
            </a:r>
          </a:p>
          <a:p>
            <a:pPr algn="ctr">
              <a:defRPr/>
            </a:pPr>
            <a:r>
              <a:rPr lang="en-US" sz="1200" b="1" dirty="0" smtClean="0"/>
              <a:t>30 Stations Alaska</a:t>
            </a:r>
            <a:endParaRPr lang="en-US" sz="1200" b="1" dirty="0"/>
          </a:p>
          <a:p>
            <a:pPr algn="ctr">
              <a:defRPr/>
            </a:pP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1281" y="5671721"/>
            <a:ext cx="1173719" cy="338554"/>
          </a:xfrm>
          <a:prstGeom prst="rect">
            <a:avLst/>
          </a:prstGeom>
          <a:gradFill flip="none" rotWithShape="1">
            <a:gsLst>
              <a:gs pos="24000">
                <a:srgbClr val="A4DDFA"/>
              </a:gs>
              <a:gs pos="100000">
                <a:srgbClr val="7FCCEB"/>
              </a:gs>
            </a:gsLst>
            <a:lin ang="4680000" scaled="0"/>
            <a:tileRect/>
          </a:gradFill>
          <a:ln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818D"/>
                </a:solidFill>
              </a:rPr>
              <a:t>1700 - 1800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5724" y="5681246"/>
            <a:ext cx="601447" cy="338554"/>
          </a:xfrm>
          <a:prstGeom prst="rect">
            <a:avLst/>
          </a:prstGeom>
          <a:gradFill flip="none" rotWithShape="1">
            <a:gsLst>
              <a:gs pos="24000">
                <a:srgbClr val="A4DDFA"/>
              </a:gs>
              <a:gs pos="100000">
                <a:srgbClr val="7FCCEB"/>
              </a:gs>
            </a:gsLst>
            <a:lin ang="4680000" scaled="0"/>
            <a:tileRect/>
          </a:gradFill>
          <a:ln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818D"/>
                </a:solidFill>
              </a:rPr>
              <a:t>1900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3676" y="5638800"/>
            <a:ext cx="601447" cy="338554"/>
          </a:xfrm>
          <a:prstGeom prst="rect">
            <a:avLst/>
          </a:prstGeom>
          <a:gradFill flip="none" rotWithShape="1">
            <a:gsLst>
              <a:gs pos="24000">
                <a:srgbClr val="A4DDFA"/>
              </a:gs>
              <a:gs pos="100000">
                <a:srgbClr val="7FCCEB"/>
              </a:gs>
            </a:gsLst>
            <a:lin ang="4680000" scaled="0"/>
            <a:tileRect/>
          </a:gradFill>
          <a:ln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818D"/>
                </a:solidFill>
              </a:rPr>
              <a:t>2000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6200" y="5648325"/>
            <a:ext cx="601447" cy="338554"/>
          </a:xfrm>
          <a:prstGeom prst="rect">
            <a:avLst/>
          </a:prstGeom>
          <a:gradFill flip="none" rotWithShape="1">
            <a:gsLst>
              <a:gs pos="24000">
                <a:srgbClr val="A4DDFA"/>
              </a:gs>
              <a:gs pos="100000">
                <a:srgbClr val="7FCCEB"/>
              </a:gs>
            </a:gsLst>
            <a:lin ang="4680000" scaled="0"/>
            <a:tileRect/>
          </a:gradFill>
          <a:ln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818D"/>
                </a:solidFill>
              </a:rPr>
              <a:t>2014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114800" y="2971800"/>
            <a:ext cx="1492250" cy="1144588"/>
          </a:xfrm>
          <a:prstGeom prst="wedgeRoundRectCallout">
            <a:avLst>
              <a:gd name="adj1" fmla="val -17653"/>
              <a:gd name="adj2" fmla="val 165544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NERON was a pilot attempt to modernize COOP (2000s till terminated in 2008)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5923" y="3313560"/>
            <a:ext cx="1304925" cy="461665"/>
          </a:xfrm>
          <a:prstGeom prst="rect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</a:rPr>
              <a:t>Terminated in 2008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451474" y="4003675"/>
            <a:ext cx="1820862" cy="1163638"/>
          </a:xfrm>
          <a:prstGeom prst="wedgeRoundRectCallout">
            <a:avLst>
              <a:gd name="adj1" fmla="val 17110"/>
              <a:gd name="adj2" fmla="val 77352"/>
              <a:gd name="adj3" fmla="val 16667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818D"/>
                </a:solidFill>
              </a:rPr>
              <a:t>HCN-M/US</a:t>
            </a:r>
            <a:r>
              <a:rPr lang="en-US" sz="1400" b="1" dirty="0">
                <a:solidFill>
                  <a:srgbClr val="FF0000"/>
                </a:solidFill>
              </a:rPr>
              <a:t>R</a:t>
            </a:r>
            <a:r>
              <a:rPr lang="en-US" sz="1200" b="1" dirty="0">
                <a:solidFill>
                  <a:srgbClr val="00818D"/>
                </a:solidFill>
              </a:rPr>
              <a:t>CRN</a:t>
            </a:r>
            <a:r>
              <a:rPr lang="en-US" sz="1200" dirty="0">
                <a:solidFill>
                  <a:srgbClr val="00818D"/>
                </a:solidFill>
              </a:rPr>
              <a:t> – AL stations established with earmark and NWS initiative in 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818D"/>
                </a:solidFill>
              </a:rPr>
              <a:t>mid 2000s. 72 stations in SW; 16 Alabama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45184" y="4085740"/>
            <a:ext cx="1304925" cy="461665"/>
          </a:xfrm>
          <a:prstGeom prst="rect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</a:rPr>
              <a:t>Terminated in 2014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3050" y="4489450"/>
            <a:ext cx="1828800" cy="774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>
                <a:solidFill>
                  <a:schemeClr val="tx1"/>
                </a:solidFill>
              </a:rPr>
              <a:t>U.S. Army Forts, U.S. Signal Corps, Smithsonian network, Diaries, logs (e.g., Jefferson, Franklin)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8436" y="5511452"/>
            <a:ext cx="904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ular Callout 15"/>
          <p:cNvSpPr/>
          <p:nvPr/>
        </p:nvSpPr>
        <p:spPr>
          <a:xfrm>
            <a:off x="409574" y="2527300"/>
            <a:ext cx="2132013" cy="1054100"/>
          </a:xfrm>
          <a:prstGeom prst="wedgeRoundRectCallout">
            <a:avLst>
              <a:gd name="adj1" fmla="val 66920"/>
              <a:gd name="adj2" fmla="val 231305"/>
              <a:gd name="adj3" fmla="val 16667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Cooperative Observer Program Network (11,000 stations)  beginning </a:t>
            </a:r>
          </a:p>
          <a:p>
            <a:pPr algn="ctr">
              <a:defRPr/>
            </a:pPr>
            <a:r>
              <a:rPr lang="en-US" sz="1200" dirty="0"/>
              <a:t>in the late 19th Century.  Still ongoing with ~8,000 observers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99348" y="1926223"/>
            <a:ext cx="1304925" cy="338554"/>
          </a:xfrm>
          <a:prstGeom prst="rect">
            <a:avLst/>
          </a:prstGeom>
          <a:noFill/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63500" dist="38100" dir="366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On-going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34543" y="2085975"/>
            <a:ext cx="4164805" cy="1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1466055" y="1395412"/>
            <a:ext cx="1990725" cy="1103313"/>
          </a:xfrm>
          <a:prstGeom prst="wedgeRoundRectCallout">
            <a:avLst>
              <a:gd name="adj1" fmla="val 78803"/>
              <a:gd name="adj2" fmla="val 327963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U.S. Historical Climatology Network (HCN) Subset  (1218 manual stations</a:t>
            </a:r>
          </a:p>
          <a:p>
            <a:pPr algn="ctr">
              <a:defRPr/>
            </a:pPr>
            <a:r>
              <a:rPr lang="en-US" sz="1200" dirty="0"/>
              <a:t>selected in the 1980s).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48400" y="2667000"/>
            <a:ext cx="2588204" cy="399108"/>
          </a:xfrm>
          <a:prstGeom prst="rect">
            <a:avLst/>
          </a:prstGeom>
          <a:solidFill>
            <a:srgbClr val="091A4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On-going  ~8,000 observers</a:t>
            </a:r>
            <a:endParaRPr lang="en-US" sz="1600" dirty="0"/>
          </a:p>
        </p:txBody>
      </p:sp>
      <p:cxnSp>
        <p:nvCxnSpPr>
          <p:cNvPr id="21" name="Straight Arrow Connector 20"/>
          <p:cNvCxnSpPr>
            <a:stCxn id="4" idx="3"/>
          </p:cNvCxnSpPr>
          <p:nvPr/>
        </p:nvCxnSpPr>
        <p:spPr>
          <a:xfrm flipV="1">
            <a:off x="5647462" y="1513065"/>
            <a:ext cx="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805468" y="1348760"/>
            <a:ext cx="1108073" cy="32861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856957" y="1337402"/>
            <a:ext cx="94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On-going</a:t>
            </a:r>
          </a:p>
        </p:txBody>
      </p:sp>
      <p:cxnSp>
        <p:nvCxnSpPr>
          <p:cNvPr id="24" name="Straight Arrow Connector 23"/>
          <p:cNvCxnSpPr>
            <a:stCxn id="4" idx="3"/>
            <a:endCxn id="22" idx="1"/>
          </p:cNvCxnSpPr>
          <p:nvPr/>
        </p:nvCxnSpPr>
        <p:spPr>
          <a:xfrm>
            <a:off x="5647462" y="1513066"/>
            <a:ext cx="215800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3991" y="228600"/>
            <a:ext cx="8671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ＭＳ Ｐゴシック" charset="-128"/>
              </a:rPr>
              <a:t>Evolution of Surface Climate Observing Systems in the U.S.</a:t>
            </a:r>
            <a:endParaRPr lang="en-US" sz="2800" dirty="0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6" name="Straight Arrow Connector 25"/>
          <p:cNvCxnSpPr>
            <a:stCxn id="9" idx="3"/>
          </p:cNvCxnSpPr>
          <p:nvPr/>
        </p:nvCxnSpPr>
        <p:spPr>
          <a:xfrm>
            <a:off x="5607050" y="3544094"/>
            <a:ext cx="196135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72336" y="4316572"/>
            <a:ext cx="34358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224663" y="2858151"/>
            <a:ext cx="2947537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1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2" descr="C:\Users\hallm.ATDD\Pictures\Alaska Photos\Ruby\Brad_WeatherStationPics\DSCN48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1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2" descr="C:\Users\hallm.ATDD\Pictures\Alaska Photos\Ruby\Brad_WeatherStationPics\DSCN4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23</a:t>
            </a:fld>
            <a:endParaRPr lang="en-US" dirty="0"/>
          </a:p>
        </p:txBody>
      </p:sp>
      <p:pic>
        <p:nvPicPr>
          <p:cNvPr id="1026" name="Picture 2" descr="S:\Photos\Best Site Photos for Presentations\Buffalo SD by k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24</a:t>
            </a:fld>
            <a:endParaRPr lang="en-US" dirty="0"/>
          </a:p>
        </p:txBody>
      </p:sp>
      <p:pic>
        <p:nvPicPr>
          <p:cNvPr id="2050" name="Picture 2" descr="S:\Photos\Best Site Photos for Presentations\CA Bodega 6 WSW.GSV.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57201"/>
            <a:ext cx="9143999" cy="731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911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2" descr="S:\Photos\Best Site Photos for Presentations\IMG_3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230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2" descr="S:\Photos\Best Site Photos for Presentations\Denali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48701" y="6477000"/>
            <a:ext cx="495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1650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7400" y="2057400"/>
            <a:ext cx="46013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911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1143000"/>
          </a:xfrm>
        </p:spPr>
        <p:txBody>
          <a:bodyPr>
            <a:noAutofit/>
          </a:bodyPr>
          <a:lstStyle/>
          <a:p>
            <a:pPr algn="ctr"/>
            <a:r>
              <a:rPr lang="en-US" b="0" cap="none" dirty="0" smtClean="0"/>
              <a:t>Relevance: Contributions to NOAA Priorities</a:t>
            </a:r>
            <a:endParaRPr lang="en-US" b="0" cap="none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609600" y="1341437"/>
            <a:ext cx="8153400" cy="483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 dirty="0" smtClean="0">
              <a:solidFill>
                <a:schemeClr val="bg1"/>
              </a:solidFill>
            </a:endParaRPr>
          </a:p>
          <a:p>
            <a:endParaRPr lang="en-US" sz="22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Improve the understanding and prediction of climate variability and change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Advance understanding and assessment of climate change through analysis and evaluation of atmospheric observations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Improve the network of global climate observing system measurements of the atmosphere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 smtClean="0"/>
          </a:p>
          <a:p>
            <a:r>
              <a:rPr lang="en-US" sz="2600" u="sng" dirty="0" smtClean="0"/>
              <a:t>Primary Activities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bg1"/>
                </a:solidFill>
              </a:rPr>
              <a:t>Reference observations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bg1"/>
                </a:solidFill>
              </a:rPr>
              <a:t>Atmosphere-land surface interactions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bg1"/>
                </a:solidFill>
              </a:rPr>
              <a:t>Climate variability and change analysis</a:t>
            </a:r>
          </a:p>
          <a:p>
            <a:pPr lvl="1"/>
            <a:endParaRPr lang="en-US" sz="2000" dirty="0" smtClean="0"/>
          </a:p>
          <a:p>
            <a:endParaRPr lang="en-US" b="1" dirty="0"/>
          </a:p>
        </p:txBody>
      </p:sp>
      <p:sp>
        <p:nvSpPr>
          <p:cNvPr id="12" name="Footer Placeholder 1"/>
          <p:cNvSpPr txBox="1">
            <a:spLocks/>
          </p:cNvSpPr>
          <p:nvPr/>
        </p:nvSpPr>
        <p:spPr>
          <a:xfrm>
            <a:off x="-2362200" y="628015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-4038600" y="4495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b="1" kern="1200">
                <a:solidFill>
                  <a:srgbClr val="091A4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Accomplishments/Recognition (2011-present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Led development of new international/national measurement approaches for measuring precipitation – a 5 year WMO International  </a:t>
            </a:r>
            <a:r>
              <a:rPr lang="en-US" dirty="0" err="1"/>
              <a:t>Intercomparison</a:t>
            </a:r>
            <a:endParaRPr lang="en-US" dirty="0"/>
          </a:p>
          <a:p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10 Publications since last review</a:t>
            </a:r>
          </a:p>
          <a:p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Widely recognized experts on soil moisture and soil temperature measurements in support  of National Integrated Drought Information System </a:t>
            </a:r>
            <a:r>
              <a:rPr lang="en-US" dirty="0" smtClean="0"/>
              <a:t>(NIDIS).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Participating in a multi-agency National Soil Moisture Network with USDA and USGS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Support of </a:t>
            </a:r>
            <a:r>
              <a:rPr lang="en-US" dirty="0" smtClean="0"/>
              <a:t>NASA’s Soil Moisture Active Passive ground  </a:t>
            </a:r>
            <a:r>
              <a:rPr lang="en-US" dirty="0"/>
              <a:t>calibration/validation for soil moisture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25 USCRN stations are in National Parks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US </a:t>
            </a:r>
            <a:r>
              <a:rPr lang="en-US" dirty="0" smtClean="0">
                <a:solidFill>
                  <a:srgbClr val="7CAA62"/>
                </a:solidFill>
              </a:rPr>
              <a:t>R</a:t>
            </a:r>
            <a:r>
              <a:rPr lang="en-US" dirty="0" smtClean="0"/>
              <a:t>egional CRN (US</a:t>
            </a:r>
            <a:r>
              <a:rPr lang="en-US" dirty="0" smtClean="0">
                <a:solidFill>
                  <a:srgbClr val="7CAA62"/>
                </a:solidFill>
              </a:rPr>
              <a:t>R</a:t>
            </a:r>
            <a:r>
              <a:rPr lang="en-US" dirty="0" smtClean="0"/>
              <a:t>CRN)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cs typeface="Arial" pitchFamily="34" charset="0"/>
              </a:rPr>
              <a:t>Essential </a:t>
            </a:r>
            <a:r>
              <a:rPr lang="en-US" sz="2000" dirty="0">
                <a:cs typeface="Arial" pitchFamily="34" charset="0"/>
              </a:rPr>
              <a:t>to monitoring regional climate change such as monitoring drought, extremes in temperature, and for hydrological </a:t>
            </a:r>
            <a:r>
              <a:rPr lang="en-US" sz="2000" dirty="0" smtClean="0">
                <a:cs typeface="Arial" pitchFamily="34" charset="0"/>
              </a:rPr>
              <a:t>forecasting</a:t>
            </a:r>
            <a:endParaRPr lang="en-US" sz="2000" dirty="0"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sz="2000" dirty="0" smtClean="0">
                <a:cs typeface="Arial" pitchFamily="34" charset="0"/>
              </a:rPr>
              <a:t> </a:t>
            </a: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cs typeface="Arial" pitchFamily="34" charset="0"/>
              </a:rPr>
              <a:t>Fills </a:t>
            </a:r>
            <a:r>
              <a:rPr lang="en-US" sz="2000" dirty="0">
                <a:cs typeface="Arial" pitchFamily="34" charset="0"/>
              </a:rPr>
              <a:t>gaps in observations which have resulted from reductions in other NOAA </a:t>
            </a:r>
            <a:r>
              <a:rPr lang="en-US" sz="2000" dirty="0" smtClean="0">
                <a:cs typeface="Arial" pitchFamily="34" charset="0"/>
              </a:rPr>
              <a:t>networks </a:t>
            </a:r>
          </a:p>
          <a:p>
            <a:pPr marL="0" indent="0">
              <a:buNone/>
              <a:defRPr/>
            </a:pP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cs typeface="Arial" pitchFamily="34" charset="0"/>
              </a:rPr>
              <a:t>Data </a:t>
            </a:r>
            <a:r>
              <a:rPr lang="en-US" sz="2000" dirty="0">
                <a:cs typeface="Arial" pitchFamily="34" charset="0"/>
              </a:rPr>
              <a:t>are also used by the local </a:t>
            </a:r>
            <a:r>
              <a:rPr lang="en-US" sz="2000" dirty="0" smtClean="0">
                <a:cs typeface="Arial" pitchFamily="34" charset="0"/>
              </a:rPr>
              <a:t>WFOs </a:t>
            </a:r>
            <a:r>
              <a:rPr lang="en-US" sz="2000" dirty="0">
                <a:cs typeface="Arial" pitchFamily="34" charset="0"/>
              </a:rPr>
              <a:t>for refining their local </a:t>
            </a:r>
            <a:r>
              <a:rPr lang="en-US" sz="2000" dirty="0" smtClean="0">
                <a:cs typeface="Arial" pitchFamily="34" charset="0"/>
              </a:rPr>
              <a:t>forecasts</a:t>
            </a: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cs typeface="Arial" pitchFamily="34" charset="0"/>
              </a:rPr>
              <a:t>Consists </a:t>
            </a:r>
            <a:r>
              <a:rPr lang="en-US" sz="2000" dirty="0">
                <a:cs typeface="Arial" pitchFamily="34" charset="0"/>
              </a:rPr>
              <a:t>of 90 sites (73 in the Southwest and 17 in Alabama</a:t>
            </a:r>
            <a:r>
              <a:rPr lang="en-US" sz="2000" dirty="0" smtClean="0">
                <a:cs typeface="Arial" pitchFamily="34" charset="0"/>
              </a:rPr>
              <a:t>) </a:t>
            </a: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 smtClean="0">
                <a:cs typeface="Arial" pitchFamily="34" charset="0"/>
              </a:rPr>
              <a:t>Budget </a:t>
            </a:r>
            <a:r>
              <a:rPr lang="en-US" sz="2000" dirty="0">
                <a:cs typeface="Arial" pitchFamily="34" charset="0"/>
              </a:rPr>
              <a:t>reprogramming in FY11-FY13 reduced the amount of funding available to execute the original scope of 538 </a:t>
            </a:r>
            <a:r>
              <a:rPr lang="en-US" sz="2000" dirty="0" smtClean="0">
                <a:cs typeface="Arial" pitchFamily="34" charset="0"/>
              </a:rPr>
              <a:t>stations</a:t>
            </a: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000" dirty="0"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 smtClean="0">
                <a:cs typeface="Arial" pitchFamily="34" charset="0"/>
              </a:rPr>
              <a:t>USRCRN </a:t>
            </a:r>
            <a:r>
              <a:rPr lang="en-US" sz="2000" dirty="0">
                <a:cs typeface="Arial" pitchFamily="34" charset="0"/>
              </a:rPr>
              <a:t>was in a sustainment mode until FY14, with no new deployments and only providing for the O&amp;M of the 90 sites that were in place prior to </a:t>
            </a:r>
            <a:r>
              <a:rPr lang="en-US" sz="2000" dirty="0" smtClean="0">
                <a:cs typeface="Arial" pitchFamily="34" charset="0"/>
              </a:rPr>
              <a:t>reprogramming</a:t>
            </a:r>
            <a:endParaRPr lang="en-US" sz="2000" dirty="0">
              <a:cs typeface="Arial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ARL Science Review, June 21-23,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117901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+mj-lt"/>
              </a:rPr>
              <a:t>USRCRN 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Options Overview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871371"/>
              </p:ext>
            </p:extLst>
          </p:nvPr>
        </p:nvGraphicFramePr>
        <p:xfrm>
          <a:off x="609600" y="1447800"/>
          <a:ext cx="8001000" cy="4216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6248400"/>
              </a:tblGrid>
              <a:tr h="4798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OPTION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</a:tr>
              <a:tr h="729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Either sustain in NWS or transfer the system to OAR or NESDIS</a:t>
                      </a:r>
                    </a:p>
                    <a:p>
                      <a:pPr marL="628650" lvl="2" indent="-171450"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Ownership of USRCRN property and O&amp;M would be transferred</a:t>
                      </a:r>
                    </a:p>
                  </a:txBody>
                  <a:tcPr/>
                </a:tc>
              </a:tr>
              <a:tr h="165066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Hibernate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Cease collection of data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visits for equipment shutdown and removal of hazardous waste required.  Stations left unattended for an indefinite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amount of time.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Seek transfer of system to outside entities such as the State Climatologists within the Four Corner States.  </a:t>
                      </a:r>
                      <a:r>
                        <a:rPr lang="en-US" sz="16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stations were turned over to</a:t>
                      </a:r>
                      <a:r>
                        <a:rPr lang="en-US" sz="1600" b="1" kern="1200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state climatologists in Utah, Colorado, New Mexico, and Arizona.</a:t>
                      </a:r>
                    </a:p>
                  </a:txBody>
                  <a:tcPr/>
                </a:tc>
              </a:tr>
              <a:tr h="12092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Terminate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1" indent="-171450"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Permanent shutdown and removal of all sites.</a:t>
                      </a:r>
                    </a:p>
                    <a:p>
                      <a:pPr marL="171450" lvl="1" indent="-171450">
                        <a:buFont typeface="Arial" pitchFamily="34" charset="0"/>
                        <a:buChar char="•"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Will require additional funding.</a:t>
                      </a:r>
                      <a:r>
                        <a:rPr lang="en-US" sz="16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6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4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NOAA’s Benchmark US Climate Observing Network (USCRN)</a:t>
            </a:r>
            <a:br>
              <a:rPr lang="en-US" sz="4400" dirty="0" smtClean="0">
                <a:solidFill>
                  <a:schemeClr val="bg1"/>
                </a:solidFill>
                <a:latin typeface="+mj-lt"/>
              </a:rPr>
            </a:br>
            <a:endParaRPr lang="en-US" sz="44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600200"/>
            <a:ext cx="83058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400" dirty="0">
                <a:solidFill>
                  <a:schemeClr val="bg1"/>
                </a:solidFill>
              </a:rPr>
              <a:t>Designed to answer questions about National Air Temperature, Precipitation, and Soil </a:t>
            </a:r>
            <a:r>
              <a:rPr lang="en-US" sz="2400" dirty="0" smtClean="0">
                <a:solidFill>
                  <a:schemeClr val="bg1"/>
                </a:solidFill>
              </a:rPr>
              <a:t>Temperature </a:t>
            </a:r>
            <a:r>
              <a:rPr lang="en-US" sz="2400" dirty="0">
                <a:solidFill>
                  <a:schemeClr val="bg1"/>
                </a:solidFill>
              </a:rPr>
              <a:t>and Moisture changes with the highest confidence</a:t>
            </a:r>
          </a:p>
          <a:p>
            <a:pPr algn="ctr"/>
            <a:endParaRPr lang="en-US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53233" y="3276600"/>
            <a:ext cx="82216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Times New Roman" pitchFamily="18" charset="0"/>
              </a:rPr>
              <a:t>Extend the U.S. vision for building a network with our partners, on a global basis, that 50 years from now can with the highest degree of confidence answer the question:</a:t>
            </a:r>
            <a:r>
              <a:rPr lang="en-US" sz="3200" i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00B050"/>
                </a:solidFill>
              </a:rPr>
              <a:t>How has the climate of the Nation changed over the past 50 years?</a:t>
            </a:r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26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900" dirty="0" smtClean="0"/>
              <a:t>Stations and Observations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800" dirty="0"/>
              <a:t>Stations are sited in stable, open </a:t>
            </a:r>
            <a:r>
              <a:rPr lang="en-US" sz="3800" dirty="0" smtClean="0"/>
              <a:t>locations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 smtClean="0"/>
              <a:t>Instruments </a:t>
            </a:r>
            <a:r>
              <a:rPr lang="en-US" sz="3800" dirty="0"/>
              <a:t>are calibrated to </a:t>
            </a:r>
            <a:r>
              <a:rPr lang="en-US" sz="3800" dirty="0" smtClean="0"/>
              <a:t>National Institute of Standards and Technology  </a:t>
            </a:r>
            <a:r>
              <a:rPr lang="en-US" sz="3800" dirty="0"/>
              <a:t>standards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 smtClean="0"/>
              <a:t>Triplicate </a:t>
            </a:r>
            <a:r>
              <a:rPr lang="en-US" sz="3800" dirty="0"/>
              <a:t>sensor configuration for the primary measurements of temperature and precipitation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 smtClean="0"/>
              <a:t>internal </a:t>
            </a:r>
            <a:r>
              <a:rPr lang="en-US" sz="3800" dirty="0"/>
              <a:t>consistency assures quality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/>
              <a:t>redundancy protects continuity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/>
              <a:t>Ancillary measurements support the primary measurements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/>
              <a:t>global solar, surface IR temperature, low-level wind, wetness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/>
              <a:t>Additional measurements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800" dirty="0"/>
              <a:t>soil moisture, soil temperature, relative humidity</a:t>
            </a:r>
          </a:p>
          <a:p>
            <a:pPr marL="0" indent="0">
              <a:buNone/>
            </a:pPr>
            <a:endParaRPr lang="en-US" sz="3400" b="1" dirty="0" smtClean="0"/>
          </a:p>
          <a:p>
            <a:pPr marL="0" indent="0">
              <a:buNone/>
            </a:pPr>
            <a:r>
              <a:rPr lang="en-US" sz="3800" b="1" dirty="0" smtClean="0"/>
              <a:t>Data </a:t>
            </a:r>
            <a:r>
              <a:rPr lang="en-US" sz="3800" b="1" dirty="0"/>
              <a:t>are </a:t>
            </a:r>
            <a:r>
              <a:rPr lang="en-US" sz="3800" b="1" u="sng" dirty="0"/>
              <a:t>acquired, </a:t>
            </a:r>
            <a:r>
              <a:rPr lang="en-US" sz="3800" b="1" dirty="0"/>
              <a:t>processed and </a:t>
            </a:r>
            <a:r>
              <a:rPr lang="en-US" sz="3800" b="1" u="sng" dirty="0"/>
              <a:t>re-distributed</a:t>
            </a:r>
            <a:r>
              <a:rPr lang="en-US" sz="3800" b="1" dirty="0"/>
              <a:t> </a:t>
            </a:r>
            <a:r>
              <a:rPr lang="en-US" sz="3800" b="1" dirty="0" smtClean="0"/>
              <a:t>hourly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14079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ARL Science Review, June 21-23,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CAC88C-31F3-4764-B964-B930D18D7C5C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33400"/>
            <a:ext cx="6858002" cy="52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2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ggie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16728</TotalTime>
  <Words>1260</Words>
  <Application>Microsoft Office PowerPoint</Application>
  <PresentationFormat>On-screen Show (4:3)</PresentationFormat>
  <Paragraphs>201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MaggieK</vt:lpstr>
      <vt:lpstr>Climate Observing Networks</vt:lpstr>
      <vt:lpstr>PowerPoint Presentation</vt:lpstr>
      <vt:lpstr>Relevance: Contributions to NOAA Priorities</vt:lpstr>
      <vt:lpstr>Key Accomplishments/Recognition (2011-present)</vt:lpstr>
      <vt:lpstr>US Regional CRN (USRCRN)</vt:lpstr>
      <vt:lpstr>PowerPoint Presentation</vt:lpstr>
      <vt:lpstr>NOAA’s Benchmark US Climate Observing Network (USCRN) </vt:lpstr>
      <vt:lpstr>Stations and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Integrated Drought Information System (NIDIS) and USCRN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Kerchner</dc:creator>
  <cp:lastModifiedBy>Margaret Kerchner</cp:lastModifiedBy>
  <cp:revision>87</cp:revision>
  <dcterms:created xsi:type="dcterms:W3CDTF">2016-01-20T16:28:12Z</dcterms:created>
  <dcterms:modified xsi:type="dcterms:W3CDTF">2016-05-16T19:37:24Z</dcterms:modified>
</cp:coreProperties>
</file>